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70"/>
  </p:notesMasterIdLst>
  <p:sldIdLst>
    <p:sldId id="351" r:id="rId3"/>
    <p:sldId id="352" r:id="rId4"/>
    <p:sldId id="353" r:id="rId5"/>
    <p:sldId id="298" r:id="rId6"/>
    <p:sldId id="276" r:id="rId7"/>
    <p:sldId id="299" r:id="rId8"/>
    <p:sldId id="300" r:id="rId9"/>
    <p:sldId id="301" r:id="rId10"/>
    <p:sldId id="302" r:id="rId11"/>
    <p:sldId id="303" r:id="rId12"/>
    <p:sldId id="282" r:id="rId13"/>
    <p:sldId id="304" r:id="rId14"/>
    <p:sldId id="275" r:id="rId15"/>
    <p:sldId id="256" r:id="rId16"/>
    <p:sldId id="277" r:id="rId17"/>
    <p:sldId id="268" r:id="rId18"/>
    <p:sldId id="279" r:id="rId19"/>
    <p:sldId id="329" r:id="rId20"/>
    <p:sldId id="280" r:id="rId21"/>
    <p:sldId id="305" r:id="rId22"/>
    <p:sldId id="278" r:id="rId23"/>
    <p:sldId id="284" r:id="rId24"/>
    <p:sldId id="285" r:id="rId25"/>
    <p:sldId id="286" r:id="rId26"/>
    <p:sldId id="294" r:id="rId27"/>
    <p:sldId id="291" r:id="rId28"/>
    <p:sldId id="290" r:id="rId29"/>
    <p:sldId id="287" r:id="rId30"/>
    <p:sldId id="328" r:id="rId31"/>
    <p:sldId id="363" r:id="rId32"/>
    <p:sldId id="334" r:id="rId33"/>
    <p:sldId id="331" r:id="rId34"/>
    <p:sldId id="335" r:id="rId35"/>
    <p:sldId id="360" r:id="rId36"/>
    <p:sldId id="359" r:id="rId37"/>
    <p:sldId id="336" r:id="rId38"/>
    <p:sldId id="337" r:id="rId39"/>
    <p:sldId id="361" r:id="rId40"/>
    <p:sldId id="338" r:id="rId41"/>
    <p:sldId id="362" r:id="rId42"/>
    <p:sldId id="339" r:id="rId43"/>
    <p:sldId id="340" r:id="rId44"/>
    <p:sldId id="341" r:id="rId45"/>
    <p:sldId id="343" r:id="rId46"/>
    <p:sldId id="345" r:id="rId47"/>
    <p:sldId id="346" r:id="rId48"/>
    <p:sldId id="344" r:id="rId49"/>
    <p:sldId id="347" r:id="rId50"/>
    <p:sldId id="348" r:id="rId51"/>
    <p:sldId id="349" r:id="rId52"/>
    <p:sldId id="313" r:id="rId53"/>
    <p:sldId id="354" r:id="rId54"/>
    <p:sldId id="355" r:id="rId55"/>
    <p:sldId id="356" r:id="rId56"/>
    <p:sldId id="357" r:id="rId57"/>
    <p:sldId id="358" r:id="rId58"/>
    <p:sldId id="314" r:id="rId59"/>
    <p:sldId id="315" r:id="rId60"/>
    <p:sldId id="323" r:id="rId61"/>
    <p:sldId id="316" r:id="rId62"/>
    <p:sldId id="318" r:id="rId63"/>
    <p:sldId id="322" r:id="rId64"/>
    <p:sldId id="321" r:id="rId65"/>
    <p:sldId id="324" r:id="rId66"/>
    <p:sldId id="325" r:id="rId67"/>
    <p:sldId id="326" r:id="rId68"/>
    <p:sldId id="330" r:id="rId69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686" autoAdjust="0"/>
  </p:normalViewPr>
  <p:slideViewPr>
    <p:cSldViewPr>
      <p:cViewPr>
        <p:scale>
          <a:sx n="63" d="100"/>
          <a:sy n="63" d="100"/>
        </p:scale>
        <p:origin x="-876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43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8298F58-A65E-409F-BDB2-27B00E6AF9AF}" type="datetimeFigureOut">
              <a:rPr lang="el-GR"/>
              <a:pPr>
                <a:defRPr/>
              </a:pPr>
              <a:t>9/3/2015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l-GR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EE67AC2-B181-42D1-906E-764F18E041A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136465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Atomic_nucleus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en.wikipedia.org/wiki/Iron_peak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l-GR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11D920-3AA8-4B5E-871A-AA1A532AD4A7}" type="slidenum">
              <a:rPr lang="el-GR" smtClean="0"/>
              <a:pPr/>
              <a:t>4</a:t>
            </a:fld>
            <a:endParaRPr lang="el-G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F3BAA69-AABE-46E6-A605-4753A21464BE}" type="slidenum">
              <a:rPr lang="el-GR" smtClean="0"/>
              <a:pPr/>
              <a:t>13</a:t>
            </a:fld>
            <a:endParaRPr lang="el-G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27FCBD0-40D9-4D16-A981-7BC07AE84DCC}" type="slidenum">
              <a:rPr lang="el-GR" smtClean="0"/>
              <a:pPr/>
              <a:t>14</a:t>
            </a:fld>
            <a:endParaRPr lang="el-G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A7E28C1-EE2C-4F34-92E5-9E9197E5342A}" type="slidenum">
              <a:rPr lang="el-GR" smtClean="0"/>
              <a:pPr/>
              <a:t>15</a:t>
            </a:fld>
            <a:endParaRPr lang="el-G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F0FE1C0-1697-4A8B-A599-60ECC67FC608}" type="slidenum">
              <a:rPr lang="el-GR" smtClean="0"/>
              <a:pPr/>
              <a:t>16</a:t>
            </a:fld>
            <a:endParaRPr lang="el-G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99DA6FB-A2FF-4E2F-A614-547B7426B26E}" type="slidenum">
              <a:rPr lang="el-GR" smtClean="0"/>
              <a:pPr/>
              <a:t>17</a:t>
            </a:fld>
            <a:endParaRPr lang="el-G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3CF5DAE-8072-4D9C-BD06-4045640428C2}" type="slidenum">
              <a:rPr lang="el-GR" smtClean="0"/>
              <a:pPr/>
              <a:t>19</a:t>
            </a:fld>
            <a:endParaRPr lang="el-G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00DC2CF-5B42-448E-B132-CBAEC8A5AD78}" type="slidenum">
              <a:rPr lang="el-GR" smtClean="0"/>
              <a:pPr/>
              <a:t>20</a:t>
            </a:fld>
            <a:endParaRPr lang="el-G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3722AFA-C20E-4B76-8B50-23B7057E7AA1}" type="slidenum">
              <a:rPr lang="el-GR" smtClean="0"/>
              <a:pPr/>
              <a:t>21</a:t>
            </a:fld>
            <a:endParaRPr lang="el-G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B56F04E-312A-4A01-AEE1-E21C517EEF91}" type="slidenum">
              <a:rPr lang="el-GR" smtClean="0"/>
              <a:pPr/>
              <a:t>22</a:t>
            </a:fld>
            <a:endParaRPr lang="el-G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Because the nuclear force is stronger than the Coulomb force for </a:t>
            </a:r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Atomic nucleus"/>
              </a:rPr>
              <a:t>atomic nuclei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smaller than iron and nickel, building up these nuclei from lighter nuclei by </a:t>
            </a:r>
            <a:r>
              <a:rPr lang="en-GB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fusion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releases the extra energy from the net attraction of these particles. </a:t>
            </a:r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Iron peak"/>
              </a:rPr>
              <a:t>For larger nuclei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however, no energy is released, since the nuclear force is short-range and cannot continue to act across still larger atomic nuclei. Thus, energy is no longer released when such nuclei are made by fusion; instead, energy is absorbed in such processes.</a:t>
            </a:r>
            <a:endParaRPr lang="el-GR" dirty="0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929F052-E4FB-485C-9032-220289725741}" type="slidenum">
              <a:rPr lang="el-GR" smtClean="0"/>
              <a:pPr/>
              <a:t>23</a:t>
            </a:fld>
            <a:endParaRPr lang="el-G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D25837F-3DB5-48E6-8101-8E51D4841F73}" type="slidenum">
              <a:rPr lang="el-GR" smtClean="0"/>
              <a:pPr/>
              <a:t>5</a:t>
            </a:fld>
            <a:endParaRPr lang="el-GR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16FAB6D-DD7E-48D2-A546-3AAE2AD14B03}" type="slidenum">
              <a:rPr lang="el-GR" smtClean="0"/>
              <a:pPr/>
              <a:t>24</a:t>
            </a:fld>
            <a:endParaRPr lang="el-GR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BE521CB-66B9-40A1-A846-940D7D1744AC}" type="slidenum">
              <a:rPr lang="el-GR" smtClean="0"/>
              <a:pPr/>
              <a:t>25</a:t>
            </a:fld>
            <a:endParaRPr lang="el-GR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0FFD86A-AF40-4BA9-8C91-7A6322B7C539}" type="slidenum">
              <a:rPr lang="el-GR" smtClean="0"/>
              <a:pPr/>
              <a:t>26</a:t>
            </a:fld>
            <a:endParaRPr lang="el-GR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96D7F4C-431A-489F-95CB-B28F035946ED}" type="slidenum">
              <a:rPr lang="el-GR" smtClean="0"/>
              <a:pPr/>
              <a:t>27</a:t>
            </a:fld>
            <a:endParaRPr lang="el-GR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3B1020C-7491-4C8E-A4EC-51E85E5C5202}" type="slidenum">
              <a:rPr lang="el-GR" smtClean="0"/>
              <a:pPr/>
              <a:t>28</a:t>
            </a:fld>
            <a:endParaRPr lang="el-GR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E2A9A7C-E597-45CF-8F02-17DFBDDD1C21}" type="slidenum">
              <a:rPr lang="el-GR" smtClean="0"/>
              <a:pPr/>
              <a:t>34</a:t>
            </a:fld>
            <a:endParaRPr lang="el-GR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4E44867-6747-4466-89AB-B78EEFA0CFE4}" type="slidenum">
              <a:rPr lang="el-GR" smtClean="0"/>
              <a:pPr/>
              <a:t>35</a:t>
            </a:fld>
            <a:endParaRPr lang="el-GR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BCFD25F-AEAA-46F1-9F13-79BDABB625BB}" type="slidenum">
              <a:rPr lang="el-GR" smtClean="0"/>
              <a:pPr/>
              <a:t>52</a:t>
            </a:fld>
            <a:endParaRPr lang="el-GR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8AC9F1D-0A37-4CFA-922B-54930B1A53F1}" type="slidenum">
              <a:rPr lang="el-GR" smtClean="0"/>
              <a:pPr/>
              <a:t>53</a:t>
            </a:fld>
            <a:endParaRPr lang="el-GR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3C88CBA-0E85-4675-A64C-BA048B803BEE}" type="slidenum">
              <a:rPr lang="el-GR" smtClean="0"/>
              <a:pPr/>
              <a:t>54</a:t>
            </a:fld>
            <a:endParaRPr lang="el-G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l-GR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028B413-8A4A-47F9-8A81-00B0BEAFFE5A}" type="slidenum">
              <a:rPr lang="el-GR" smtClean="0"/>
              <a:pPr/>
              <a:t>6</a:t>
            </a:fld>
            <a:endParaRPr lang="el-GR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09108E7-B149-4F81-BB43-4EF7C36AB950}" type="slidenum">
              <a:rPr lang="el-GR" smtClean="0"/>
              <a:pPr/>
              <a:t>55</a:t>
            </a:fld>
            <a:endParaRPr lang="el-GR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BD2C0AE-028A-44E7-81E1-60720F46085C}" type="slidenum">
              <a:rPr lang="el-GR" smtClean="0"/>
              <a:pPr/>
              <a:t>56</a:t>
            </a:fld>
            <a:endParaRPr lang="el-GR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Spent fuel from light-water reactors must be partitioned (reprocessed) for burning. The largest portion is uranium-238, the most stable and abundant isotope of uranium. However, mixed with the uranium are short-lived radioactive fission products and </a:t>
            </a:r>
            <a:r>
              <a:rPr lang="en-US" dirty="0" err="1" smtClean="0"/>
              <a:t>transuranics</a:t>
            </a:r>
            <a:r>
              <a:rPr lang="en-US" dirty="0" smtClean="0"/>
              <a:t>, long-lived radioactive elements, with their decay products including isotopes of technetium (</a:t>
            </a:r>
            <a:r>
              <a:rPr lang="en-US" i="1" dirty="0" smtClean="0"/>
              <a:t>Te</a:t>
            </a:r>
            <a:r>
              <a:rPr lang="en-US" dirty="0" smtClean="0"/>
              <a:t>) and iodine (</a:t>
            </a:r>
            <a:r>
              <a:rPr lang="en-US" i="1" dirty="0" smtClean="0"/>
              <a:t>I</a:t>
            </a:r>
            <a:r>
              <a:rPr lang="en-US" dirty="0" smtClean="0"/>
              <a:t>). The </a:t>
            </a:r>
            <a:r>
              <a:rPr lang="en-US" dirty="0" err="1" smtClean="0"/>
              <a:t>transuranics</a:t>
            </a:r>
            <a:r>
              <a:rPr lang="en-US" dirty="0" smtClean="0"/>
              <a:t>, elements that have atomic numbers higher than uranium’s, include neptunium (</a:t>
            </a:r>
            <a:r>
              <a:rPr lang="en-US" i="1" dirty="0" err="1" smtClean="0"/>
              <a:t>Np</a:t>
            </a:r>
            <a:r>
              <a:rPr lang="en-US" dirty="0" smtClean="0"/>
              <a:t>), plutonium (</a:t>
            </a:r>
            <a:r>
              <a:rPr lang="en-US" i="1" dirty="0" err="1" smtClean="0"/>
              <a:t>Pu</a:t>
            </a:r>
            <a:r>
              <a:rPr lang="en-US" dirty="0" smtClean="0"/>
              <a:t>), americium (</a:t>
            </a:r>
            <a:r>
              <a:rPr lang="en-US" i="1" dirty="0" smtClean="0"/>
              <a:t>Am</a:t>
            </a:r>
            <a:r>
              <a:rPr lang="en-US" dirty="0" smtClean="0"/>
              <a:t>) and curium (</a:t>
            </a:r>
            <a:r>
              <a:rPr lang="en-US" i="1" dirty="0" smtClean="0"/>
              <a:t>Cm</a:t>
            </a:r>
            <a:r>
              <a:rPr lang="en-US" dirty="0" smtClean="0"/>
              <a:t>). Because it would employ fast neutrons energetic enough to fission these elements, a heavy-metal reactor could burn </a:t>
            </a:r>
            <a:r>
              <a:rPr lang="en-US" dirty="0" err="1" smtClean="0"/>
              <a:t>transuranics</a:t>
            </a:r>
            <a:r>
              <a:rPr lang="en-US" dirty="0" smtClean="0"/>
              <a:t> once they were separated from the uranium and fission products and fabricated into a metallic fuel. An example is the isotope neptunium-237, which can become </a:t>
            </a:r>
            <a:r>
              <a:rPr lang="en-US" baseline="30000" dirty="0" smtClean="0"/>
              <a:t>238</a:t>
            </a:r>
            <a:r>
              <a:rPr lang="en-US" dirty="0" smtClean="0"/>
              <a:t>Np by absorbing a neutron, then become </a:t>
            </a:r>
            <a:r>
              <a:rPr lang="en-US" baseline="30000" dirty="0" smtClean="0"/>
              <a:t>238</a:t>
            </a:r>
            <a:r>
              <a:rPr lang="en-US" dirty="0" smtClean="0"/>
              <a:t>Pu by beta decay, in which it ejects an electron (</a:t>
            </a:r>
            <a:r>
              <a:rPr lang="en-US" i="1" dirty="0" smtClean="0"/>
              <a:t>e–</a:t>
            </a:r>
            <a:r>
              <a:rPr lang="en-US" dirty="0" smtClean="0"/>
              <a:t>), a gamma ray (</a:t>
            </a:r>
            <a:r>
              <a:rPr lang="en-US" i="1" dirty="0" smtClean="0"/>
              <a:t>γ</a:t>
            </a:r>
            <a:r>
              <a:rPr lang="en-US" dirty="0" smtClean="0"/>
              <a:t>) and an antineutrino (</a:t>
            </a:r>
            <a:r>
              <a:rPr lang="en-US" i="1" dirty="0" smtClean="0"/>
              <a:t>ν</a:t>
            </a:r>
            <a:r>
              <a:rPr lang="en-US" dirty="0" smtClean="0"/>
              <a:t>). </a:t>
            </a:r>
            <a:r>
              <a:rPr lang="en-US" smtClean="0"/>
              <a:t>Another neutron is absorbed by the </a:t>
            </a:r>
            <a:r>
              <a:rPr lang="en-US" baseline="30000" smtClean="0"/>
              <a:t>238</a:t>
            </a:r>
            <a:r>
              <a:rPr lang="en-US" smtClean="0"/>
              <a:t>Pu, and the resulting </a:t>
            </a:r>
            <a:r>
              <a:rPr lang="en-US" baseline="30000" smtClean="0"/>
              <a:t>239</a:t>
            </a:r>
            <a:r>
              <a:rPr lang="en-US" smtClean="0"/>
              <a:t>Pu easily fissions when the next neutron arrives, leaving fission products with short half-lives.</a:t>
            </a:r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37BB3-7CE5-4682-9DBD-B09E70778174}" type="slidenum">
              <a:rPr lang="el-GR" smtClean="0">
                <a:solidFill>
                  <a:prstClr val="black"/>
                </a:solidFill>
              </a:rPr>
              <a:pPr/>
              <a:t>57</a:t>
            </a:fld>
            <a:endParaRPr lang="el-G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l-GR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BBC6905-8026-45B8-890B-4ABCE9ADF7FC}" type="slidenum">
              <a:rPr lang="el-GR" smtClean="0"/>
              <a:pPr/>
              <a:t>7</a:t>
            </a:fld>
            <a:endParaRPr lang="el-G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l-GR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0A88CBD-4006-4389-8169-647CC2B65EDD}" type="slidenum">
              <a:rPr lang="el-GR" smtClean="0"/>
              <a:pPr/>
              <a:t>8</a:t>
            </a:fld>
            <a:endParaRPr lang="el-G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l-GR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D592E21-465B-4363-AF16-560D045422C8}" type="slidenum">
              <a:rPr lang="el-GR" smtClean="0"/>
              <a:pPr/>
              <a:t>9</a:t>
            </a:fld>
            <a:endParaRPr lang="el-G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l-GR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C4198E2-B1DF-41A1-A7D8-4EF0F41CF8A1}" type="slidenum">
              <a:rPr lang="el-GR" smtClean="0"/>
              <a:pPr/>
              <a:t>10</a:t>
            </a:fld>
            <a:endParaRPr lang="el-G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D90502A-F80E-4A50-A344-4B9E8E8F7608}" type="slidenum">
              <a:rPr lang="el-GR" smtClean="0"/>
              <a:pPr/>
              <a:t>11</a:t>
            </a:fld>
            <a:endParaRPr lang="el-G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l-GR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C27F055-C96D-46F5-B686-D508F732CB3C}" type="slidenum">
              <a:rPr lang="el-GR" smtClean="0"/>
              <a:pPr/>
              <a:t>12</a:t>
            </a:fld>
            <a:endParaRPr lang="el-G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D6A01-9D69-47F9-9586-18B8AC39C65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509FB-6DCE-4DB5-A4EB-2B7D0FDA793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4FC8F5-D0CA-4FB9-A9D1-95AE73584A7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1DA90-71E9-42C3-9854-823E2A85BFD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77752-20B0-41CF-86AC-2D2869FBF91C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42048-5F1D-4AF6-8EC6-94112C41A0AE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1520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77752-20B0-41CF-86AC-2D2869FBF91C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42048-5F1D-4AF6-8EC6-94112C41A0AE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1099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77752-20B0-41CF-86AC-2D2869FBF91C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42048-5F1D-4AF6-8EC6-94112C41A0AE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4346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77752-20B0-41CF-86AC-2D2869FBF91C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42048-5F1D-4AF6-8EC6-94112C41A0AE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3809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77752-20B0-41CF-86AC-2D2869FBF91C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42048-5F1D-4AF6-8EC6-94112C41A0AE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642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77752-20B0-41CF-86AC-2D2869FBF91C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42048-5F1D-4AF6-8EC6-94112C41A0AE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8123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77752-20B0-41CF-86AC-2D2869FBF91C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42048-5F1D-4AF6-8EC6-94112C41A0AE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678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F5B59D-73F1-45EE-BA3C-3810E0CE1D9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77752-20B0-41CF-86AC-2D2869FBF91C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42048-5F1D-4AF6-8EC6-94112C41A0AE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9717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77752-20B0-41CF-86AC-2D2869FBF91C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42048-5F1D-4AF6-8EC6-94112C41A0AE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546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77752-20B0-41CF-86AC-2D2869FBF91C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42048-5F1D-4AF6-8EC6-94112C41A0AE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6960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77752-20B0-41CF-86AC-2D2869FBF91C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42048-5F1D-4AF6-8EC6-94112C41A0AE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296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B419A1-CBA7-4D0C-A6C3-7C05D1BE493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525D50-CA16-4C68-B7FD-B16656E45D0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E33007-5221-451A-8A0D-9F92E37EEB1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A49AB-C05B-433B-861C-9A53EA63B14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5EDEF7-8E24-4866-A91B-9F55C66CDBF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06BC5-D463-420A-889B-D9EC3F036B3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D8F3B-49D1-4AD8-B60E-4AD6A2BB1F4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C0FC688-33F0-4664-95FC-49EEEC450B8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3777752-20B0-41CF-86AC-2D2869FBF91C}" type="datetimeFigureOut">
              <a:rPr lang="el-G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9/3/2015</a:t>
            </a:fld>
            <a:endParaRPr lang="el-G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3A42048-5F1D-4AF6-8EC6-94112C41A0AE}" type="slidenum">
              <a:rPr lang="el-G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3620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5.wav"/><Relationship Id="rId7" Type="http://schemas.openxmlformats.org/officeDocument/2006/relationships/image" Target="../media/image17.jpeg"/><Relationship Id="rId2" Type="http://schemas.microsoft.com/office/2007/relationships/media" Target="../media/media15.wav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eg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19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3.pn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3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3.png"/><Relationship Id="rId5" Type="http://schemas.openxmlformats.org/officeDocument/2006/relationships/image" Target="../media/image25.gif"/><Relationship Id="rId4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3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3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3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3.pn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3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5" Type="http://schemas.openxmlformats.org/officeDocument/2006/relationships/image" Target="../media/image3.png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5" Type="http://schemas.openxmlformats.org/officeDocument/2006/relationships/image" Target="../media/image3.png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5" Type="http://schemas.openxmlformats.org/officeDocument/2006/relationships/image" Target="../media/image3.png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5" Type="http://schemas.openxmlformats.org/officeDocument/2006/relationships/image" Target="../media/image3.png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6" Type="http://schemas.openxmlformats.org/officeDocument/2006/relationships/image" Target="../media/image3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6" Type="http://schemas.openxmlformats.org/officeDocument/2006/relationships/image" Target="../media/image3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2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5" Type="http://schemas.openxmlformats.org/officeDocument/2006/relationships/image" Target="../media/image3.png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5" Type="http://schemas.openxmlformats.org/officeDocument/2006/relationships/image" Target="../media/image3.png"/><Relationship Id="rId4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5" Type="http://schemas.openxmlformats.org/officeDocument/2006/relationships/image" Target="../media/image3.png"/><Relationship Id="rId4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5" Type="http://schemas.openxmlformats.org/officeDocument/2006/relationships/image" Target="../media/image3.png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5" Type="http://schemas.openxmlformats.org/officeDocument/2006/relationships/image" Target="../media/image3.png"/><Relationship Id="rId4" Type="http://schemas.openxmlformats.org/officeDocument/2006/relationships/image" Target="../media/image4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5" Type="http://schemas.openxmlformats.org/officeDocument/2006/relationships/image" Target="../media/image3.png"/><Relationship Id="rId4" Type="http://schemas.openxmlformats.org/officeDocument/2006/relationships/image" Target="../media/image4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5" Type="http://schemas.openxmlformats.org/officeDocument/2006/relationships/image" Target="../media/image3.png"/><Relationship Id="rId4" Type="http://schemas.openxmlformats.org/officeDocument/2006/relationships/image" Target="../media/image4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5" Type="http://schemas.openxmlformats.org/officeDocument/2006/relationships/image" Target="../media/image3.png"/><Relationship Id="rId4" Type="http://schemas.openxmlformats.org/officeDocument/2006/relationships/image" Target="../media/image4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wav"/><Relationship Id="rId1" Type="http://schemas.microsoft.com/office/2007/relationships/media" Target="../media/media44.wav"/><Relationship Id="rId5" Type="http://schemas.openxmlformats.org/officeDocument/2006/relationships/image" Target="../media/image3.png"/><Relationship Id="rId4" Type="http://schemas.openxmlformats.org/officeDocument/2006/relationships/image" Target="../media/image4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wav"/><Relationship Id="rId1" Type="http://schemas.microsoft.com/office/2007/relationships/media" Target="../media/media45.wav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wav"/><Relationship Id="rId1" Type="http://schemas.microsoft.com/office/2007/relationships/media" Target="../media/media46.wav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wav"/><Relationship Id="rId1" Type="http://schemas.microsoft.com/office/2007/relationships/media" Target="../media/media47.wav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wav"/><Relationship Id="rId1" Type="http://schemas.microsoft.com/office/2007/relationships/media" Target="../media/media48.wav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wav"/><Relationship Id="rId1" Type="http://schemas.microsoft.com/office/2007/relationships/media" Target="../media/media49.wav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wav"/><Relationship Id="rId1" Type="http://schemas.microsoft.com/office/2007/relationships/media" Target="../media/media50.wav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51.wav"/><Relationship Id="rId1" Type="http://schemas.microsoft.com/office/2007/relationships/media" Target="../media/media51.wav"/><Relationship Id="rId6" Type="http://schemas.openxmlformats.org/officeDocument/2006/relationships/image" Target="../media/image3.png"/><Relationship Id="rId5" Type="http://schemas.openxmlformats.org/officeDocument/2006/relationships/image" Target="../media/image60.jpeg"/><Relationship Id="rId4" Type="http://schemas.openxmlformats.org/officeDocument/2006/relationships/image" Target="../media/image59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52.wav"/><Relationship Id="rId1" Type="http://schemas.microsoft.com/office/2007/relationships/media" Target="../media/media52.wav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notesSlide" Target="../notesSlides/notesSlide2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53.wav"/><Relationship Id="rId1" Type="http://schemas.microsoft.com/office/2007/relationships/media" Target="../media/media53.wav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notesSlide" Target="../notesSlides/notesSlide2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54.wav"/><Relationship Id="rId1" Type="http://schemas.microsoft.com/office/2007/relationships/media" Target="../media/media54.wav"/><Relationship Id="rId6" Type="http://schemas.openxmlformats.org/officeDocument/2006/relationships/image" Target="../media/image3.png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2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55.wav"/><Relationship Id="rId1" Type="http://schemas.microsoft.com/office/2007/relationships/media" Target="../media/media55.wav"/><Relationship Id="rId6" Type="http://schemas.openxmlformats.org/officeDocument/2006/relationships/image" Target="../media/image3.png"/><Relationship Id="rId5" Type="http://schemas.openxmlformats.org/officeDocument/2006/relationships/image" Target="../media/image66.png"/><Relationship Id="rId4" Type="http://schemas.openxmlformats.org/officeDocument/2006/relationships/notesSlide" Target="../notesSlides/notesSlide3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56.wav"/><Relationship Id="rId1" Type="http://schemas.microsoft.com/office/2007/relationships/media" Target="../media/media56.wav"/><Relationship Id="rId6" Type="http://schemas.openxmlformats.org/officeDocument/2006/relationships/image" Target="../media/image3.png"/><Relationship Id="rId5" Type="http://schemas.openxmlformats.org/officeDocument/2006/relationships/image" Target="../media/image67.png"/><Relationship Id="rId4" Type="http://schemas.openxmlformats.org/officeDocument/2006/relationships/notesSlide" Target="../notesSlides/notesSlide3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.png"/><Relationship Id="rId2" Type="http://schemas.openxmlformats.org/officeDocument/2006/relationships/audio" Target="../media/media57.wav"/><Relationship Id="rId1" Type="http://schemas.microsoft.com/office/2007/relationships/media" Target="../media/media57.wav"/><Relationship Id="rId6" Type="http://schemas.openxmlformats.org/officeDocument/2006/relationships/image" Target="../media/image69.jpeg"/><Relationship Id="rId5" Type="http://schemas.openxmlformats.org/officeDocument/2006/relationships/image" Target="../media/image68.gif"/><Relationship Id="rId4" Type="http://schemas.openxmlformats.org/officeDocument/2006/relationships/notesSlide" Target="../notesSlides/notesSlide3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8.wav"/><Relationship Id="rId1" Type="http://schemas.microsoft.com/office/2007/relationships/media" Target="../media/media58.wav"/><Relationship Id="rId6" Type="http://schemas.openxmlformats.org/officeDocument/2006/relationships/image" Target="../media/image3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9.wav"/><Relationship Id="rId1" Type="http://schemas.microsoft.com/office/2007/relationships/media" Target="../media/media59.wav"/><Relationship Id="rId5" Type="http://schemas.openxmlformats.org/officeDocument/2006/relationships/image" Target="../media/image3.png"/><Relationship Id="rId4" Type="http://schemas.openxmlformats.org/officeDocument/2006/relationships/image" Target="../media/image7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3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60.wav"/><Relationship Id="rId7" Type="http://schemas.openxmlformats.org/officeDocument/2006/relationships/image" Target="../media/image75.jpeg"/><Relationship Id="rId2" Type="http://schemas.microsoft.com/office/2007/relationships/media" Target="../media/media60.wav"/><Relationship Id="rId1" Type="http://schemas.openxmlformats.org/officeDocument/2006/relationships/tags" Target="../tags/tag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61.wav"/><Relationship Id="rId1" Type="http://schemas.microsoft.com/office/2007/relationships/media" Target="../media/media61.wav"/><Relationship Id="rId5" Type="http://schemas.openxmlformats.org/officeDocument/2006/relationships/image" Target="../media/image3.png"/><Relationship Id="rId4" Type="http://schemas.openxmlformats.org/officeDocument/2006/relationships/image" Target="../media/image7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62.wav"/><Relationship Id="rId1" Type="http://schemas.microsoft.com/office/2007/relationships/media" Target="../media/media62.wav"/><Relationship Id="rId5" Type="http://schemas.openxmlformats.org/officeDocument/2006/relationships/image" Target="../media/image3.png"/><Relationship Id="rId4" Type="http://schemas.openxmlformats.org/officeDocument/2006/relationships/image" Target="../media/image7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63.wav"/><Relationship Id="rId1" Type="http://schemas.microsoft.com/office/2007/relationships/media" Target="../media/media63.wav"/><Relationship Id="rId6" Type="http://schemas.openxmlformats.org/officeDocument/2006/relationships/image" Target="../media/image3.pn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64.wav"/><Relationship Id="rId1" Type="http://schemas.microsoft.com/office/2007/relationships/media" Target="../media/media64.wav"/><Relationship Id="rId5" Type="http://schemas.openxmlformats.org/officeDocument/2006/relationships/image" Target="../media/image3.png"/><Relationship Id="rId4" Type="http://schemas.openxmlformats.org/officeDocument/2006/relationships/image" Target="../media/image80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65.wav"/><Relationship Id="rId1" Type="http://schemas.microsoft.com/office/2007/relationships/media" Target="../media/media65.wav"/><Relationship Id="rId5" Type="http://schemas.openxmlformats.org/officeDocument/2006/relationships/image" Target="../media/image3.png"/><Relationship Id="rId4" Type="http://schemas.openxmlformats.org/officeDocument/2006/relationships/image" Target="../media/image8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6.wav"/><Relationship Id="rId1" Type="http://schemas.microsoft.com/office/2007/relationships/media" Target="../media/media66.wav"/><Relationship Id="rId4" Type="http://schemas.openxmlformats.org/officeDocument/2006/relationships/image" Target="../media/image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7.wav"/><Relationship Id="rId1" Type="http://schemas.microsoft.com/office/2007/relationships/media" Target="../media/media67.wav"/><Relationship Id="rId5" Type="http://schemas.openxmlformats.org/officeDocument/2006/relationships/image" Target="../media/image3.png"/><Relationship Id="rId4" Type="http://schemas.openxmlformats.org/officeDocument/2006/relationships/image" Target="../media/image8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Εικόνα 1" descr="image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2656"/>
            <a:ext cx="699135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" descr="Λογότυπο επιχειρησιακού προγράμματος εκπαίδευσης και δια βίου μάθησης&#10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862" y="5915025"/>
            <a:ext cx="37242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ΕΝΕΡΓΕΙΑ ΚΑΙ ΠΕΡΙΒΑΛΛΟΝ</a:t>
            </a:r>
            <a:endParaRPr lang="en-GB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 smtClean="0"/>
              <a:t>ΔΙΑΛΕΞΗ 07</a:t>
            </a:r>
          </a:p>
          <a:p>
            <a:r>
              <a:rPr lang="el-GR" smtClean="0"/>
              <a:t>ΠΥΡΗΝΙΚΑ ΚΑΥΣΙΜΑ</a:t>
            </a:r>
            <a:endParaRPr lang="en-GB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38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08"/>
    </mc:Choice>
    <mc:Fallback>
      <p:transition spd="slow" advTm="6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7188"/>
            <a:ext cx="4114800" cy="607218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l-GR" dirty="0" smtClean="0"/>
              <a:t>Σωματίδια </a:t>
            </a:r>
            <a:r>
              <a:rPr lang="en-US" dirty="0" smtClean="0"/>
              <a:t>a </a:t>
            </a:r>
            <a:r>
              <a:rPr lang="el-GR" dirty="0" smtClean="0"/>
              <a:t>και ηλεκτρόνια διέρχονται μέσα από το γενετικό υλικό κυττάρου </a:t>
            </a:r>
            <a:r>
              <a:rPr lang="en-US" dirty="0" smtClean="0"/>
              <a:t>(</a:t>
            </a:r>
            <a:r>
              <a:rPr lang="en-US" smtClean="0"/>
              <a:t>DNA).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Κάθε τελεία παριστάνει ένα ιονισμένο άτομο.</a:t>
            </a:r>
            <a:endParaRPr lang="el-GR" dirty="0"/>
          </a:p>
        </p:txBody>
      </p:sp>
      <p:pic>
        <p:nvPicPr>
          <p:cNvPr id="7171" name="Content Placeholder 3" descr="Untitled-7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214938" y="285750"/>
            <a:ext cx="3776662" cy="6215063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33"/>
    </mc:Choice>
    <mc:Fallback>
      <p:transition spd="slow" advTm="24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mtClean="0"/>
              <a:t>ΟΥΡΑΝΙΟ: ΑΤΟΜΙΚΗ ΔΟΜΗ</a:t>
            </a:r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79512" y="1268760"/>
            <a:ext cx="5400600" cy="5372840"/>
          </a:xfrm>
          <a:noFill/>
        </p:spPr>
      </p:pic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5436096" y="1988840"/>
            <a:ext cx="3871637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l-GR" sz="2400" dirty="0">
                <a:solidFill>
                  <a:srgbClr val="FF0000"/>
                </a:solidFill>
                <a:latin typeface="Cambria" panose="02040503050406030204" pitchFamily="18" charset="0"/>
              </a:rPr>
              <a:t>Number of Energy Levels: 7 </a:t>
            </a:r>
          </a:p>
          <a:p>
            <a:r>
              <a:rPr lang="el-GR" sz="2400" dirty="0">
                <a:solidFill>
                  <a:srgbClr val="FF0000"/>
                </a:solidFill>
                <a:latin typeface="Cambria" panose="02040503050406030204" pitchFamily="18" charset="0"/>
              </a:rPr>
              <a:t/>
            </a:r>
            <a:br>
              <a:rPr lang="el-GR" sz="2400" dirty="0">
                <a:solidFill>
                  <a:srgbClr val="FF0000"/>
                </a:solidFill>
                <a:latin typeface="Cambria" panose="02040503050406030204" pitchFamily="18" charset="0"/>
              </a:rPr>
            </a:br>
            <a:r>
              <a:rPr lang="el-GR" sz="2400" dirty="0">
                <a:solidFill>
                  <a:srgbClr val="FF0000"/>
                </a:solidFill>
                <a:latin typeface="Cambria" panose="02040503050406030204" pitchFamily="18" charset="0"/>
              </a:rPr>
              <a:t>First Energy Level: </a:t>
            </a:r>
            <a:r>
              <a:rPr lang="en-GB" sz="24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       </a:t>
            </a:r>
            <a:r>
              <a:rPr lang="el-GR" sz="24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2 </a:t>
            </a:r>
            <a:r>
              <a:rPr lang="el-GR" sz="2400" dirty="0">
                <a:solidFill>
                  <a:srgbClr val="FF0000"/>
                </a:solidFill>
                <a:latin typeface="Cambria" panose="02040503050406030204" pitchFamily="18" charset="0"/>
              </a:rPr>
              <a:t/>
            </a:r>
            <a:br>
              <a:rPr lang="el-GR" sz="2400" dirty="0">
                <a:solidFill>
                  <a:srgbClr val="FF0000"/>
                </a:solidFill>
                <a:latin typeface="Cambria" panose="02040503050406030204" pitchFamily="18" charset="0"/>
              </a:rPr>
            </a:br>
            <a:r>
              <a:rPr lang="el-GR" sz="2400" dirty="0">
                <a:solidFill>
                  <a:srgbClr val="FF0000"/>
                </a:solidFill>
                <a:latin typeface="Cambria" panose="02040503050406030204" pitchFamily="18" charset="0"/>
              </a:rPr>
              <a:t>Second Energy Level: </a:t>
            </a:r>
            <a:r>
              <a:rPr lang="en-GB" sz="24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  </a:t>
            </a:r>
            <a:r>
              <a:rPr lang="el-GR" sz="24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8 </a:t>
            </a:r>
            <a:r>
              <a:rPr lang="el-GR" sz="2400" dirty="0">
                <a:solidFill>
                  <a:srgbClr val="FF0000"/>
                </a:solidFill>
                <a:latin typeface="Cambria" panose="02040503050406030204" pitchFamily="18" charset="0"/>
              </a:rPr>
              <a:t/>
            </a:r>
            <a:br>
              <a:rPr lang="el-GR" sz="2400" dirty="0">
                <a:solidFill>
                  <a:srgbClr val="FF0000"/>
                </a:solidFill>
                <a:latin typeface="Cambria" panose="02040503050406030204" pitchFamily="18" charset="0"/>
              </a:rPr>
            </a:br>
            <a:r>
              <a:rPr lang="el-GR" sz="2400" dirty="0">
                <a:solidFill>
                  <a:srgbClr val="FF0000"/>
                </a:solidFill>
                <a:latin typeface="Cambria" panose="02040503050406030204" pitchFamily="18" charset="0"/>
              </a:rPr>
              <a:t>Third Energy Level: </a:t>
            </a:r>
            <a:r>
              <a:rPr lang="en-GB" sz="24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   </a:t>
            </a:r>
            <a:r>
              <a:rPr lang="el-GR" sz="24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18 </a:t>
            </a:r>
            <a:r>
              <a:rPr lang="el-GR" sz="2400" dirty="0">
                <a:solidFill>
                  <a:srgbClr val="FF0000"/>
                </a:solidFill>
                <a:latin typeface="Cambria" panose="02040503050406030204" pitchFamily="18" charset="0"/>
              </a:rPr>
              <a:t/>
            </a:r>
            <a:br>
              <a:rPr lang="el-GR" sz="2400" dirty="0">
                <a:solidFill>
                  <a:srgbClr val="FF0000"/>
                </a:solidFill>
                <a:latin typeface="Cambria" panose="02040503050406030204" pitchFamily="18" charset="0"/>
              </a:rPr>
            </a:br>
            <a:r>
              <a:rPr lang="el-GR" sz="2400" dirty="0">
                <a:solidFill>
                  <a:srgbClr val="FF0000"/>
                </a:solidFill>
                <a:latin typeface="Cambria" panose="02040503050406030204" pitchFamily="18" charset="0"/>
              </a:rPr>
              <a:t>Fourth Energy Level</a:t>
            </a:r>
            <a:r>
              <a:rPr lang="el-GR" sz="24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:</a:t>
            </a:r>
            <a:r>
              <a:rPr lang="en-GB" sz="24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l-GR" sz="24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l-GR" sz="2400" dirty="0">
                <a:solidFill>
                  <a:srgbClr val="FF0000"/>
                </a:solidFill>
                <a:latin typeface="Cambria" panose="02040503050406030204" pitchFamily="18" charset="0"/>
              </a:rPr>
              <a:t>32 </a:t>
            </a:r>
            <a:br>
              <a:rPr lang="el-GR" sz="2400" dirty="0">
                <a:solidFill>
                  <a:srgbClr val="FF0000"/>
                </a:solidFill>
                <a:latin typeface="Cambria" panose="02040503050406030204" pitchFamily="18" charset="0"/>
              </a:rPr>
            </a:br>
            <a:r>
              <a:rPr lang="el-GR" sz="2400" dirty="0">
                <a:solidFill>
                  <a:srgbClr val="FF0000"/>
                </a:solidFill>
                <a:latin typeface="Cambria" panose="02040503050406030204" pitchFamily="18" charset="0"/>
              </a:rPr>
              <a:t>Fifth Energy Level: </a:t>
            </a:r>
            <a:r>
              <a:rPr lang="en-GB" sz="24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     </a:t>
            </a:r>
            <a:r>
              <a:rPr lang="el-GR" sz="24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21 </a:t>
            </a:r>
            <a:r>
              <a:rPr lang="el-GR" sz="2400" dirty="0">
                <a:solidFill>
                  <a:srgbClr val="FF0000"/>
                </a:solidFill>
                <a:latin typeface="Cambria" panose="02040503050406030204" pitchFamily="18" charset="0"/>
              </a:rPr>
              <a:t/>
            </a:r>
            <a:br>
              <a:rPr lang="el-GR" sz="2400" dirty="0">
                <a:solidFill>
                  <a:srgbClr val="FF0000"/>
                </a:solidFill>
                <a:latin typeface="Cambria" panose="02040503050406030204" pitchFamily="18" charset="0"/>
              </a:rPr>
            </a:br>
            <a:r>
              <a:rPr lang="el-GR" sz="2400" dirty="0">
                <a:solidFill>
                  <a:srgbClr val="FF0000"/>
                </a:solidFill>
                <a:latin typeface="Cambria" panose="02040503050406030204" pitchFamily="18" charset="0"/>
              </a:rPr>
              <a:t>Sixth Energy Level: </a:t>
            </a:r>
            <a:r>
              <a:rPr lang="en-GB" sz="24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       </a:t>
            </a:r>
            <a:r>
              <a:rPr lang="el-GR" sz="24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9 </a:t>
            </a:r>
            <a:r>
              <a:rPr lang="el-GR" sz="2400" dirty="0">
                <a:solidFill>
                  <a:srgbClr val="FF0000"/>
                </a:solidFill>
                <a:latin typeface="Cambria" panose="02040503050406030204" pitchFamily="18" charset="0"/>
              </a:rPr>
              <a:t/>
            </a:r>
            <a:br>
              <a:rPr lang="el-GR" sz="2400" dirty="0">
                <a:solidFill>
                  <a:srgbClr val="FF0000"/>
                </a:solidFill>
                <a:latin typeface="Cambria" panose="02040503050406030204" pitchFamily="18" charset="0"/>
              </a:rPr>
            </a:br>
            <a:r>
              <a:rPr lang="el-GR" sz="2400" dirty="0">
                <a:solidFill>
                  <a:srgbClr val="FF0000"/>
                </a:solidFill>
                <a:latin typeface="Cambria" panose="02040503050406030204" pitchFamily="18" charset="0"/>
              </a:rPr>
              <a:t>Seventh Energy Level: </a:t>
            </a:r>
            <a:r>
              <a:rPr lang="en-GB" sz="24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l-GR" sz="24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2 </a:t>
            </a:r>
            <a:endParaRPr lang="el-GR" sz="2400" dirty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pPr eaLnBrk="0" hangingPunct="0"/>
            <a:endParaRPr lang="el-GR" sz="24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191"/>
    </mc:Choice>
    <mc:Fallback>
      <p:transition spd="slow" advTm="22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/>
          <a:lstStyle/>
          <a:p>
            <a:r>
              <a:rPr lang="el-GR" sz="3200" smtClean="0"/>
              <a:t>ΕΛΛΕΙΜΜΑ </a:t>
            </a:r>
            <a:r>
              <a:rPr lang="el-GR" sz="3200" dirty="0" smtClean="0"/>
              <a:t>ΜΑΖΑΣ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251520" y="1052736"/>
            <a:ext cx="8676580" cy="5589364"/>
          </a:xfrm>
        </p:spPr>
        <p:txBody>
          <a:bodyPr/>
          <a:lstStyle/>
          <a:p>
            <a:pPr marL="0" indent="0" algn="ctr">
              <a:buNone/>
            </a:pPr>
            <a:r>
              <a:rPr lang="el-GR" sz="2400" b="1" smtClean="0">
                <a:solidFill>
                  <a:srgbClr val="C00000"/>
                </a:solidFill>
                <a:latin typeface="Cambria" panose="02040503050406030204" pitchFamily="18" charset="0"/>
              </a:rPr>
              <a:t>ΕΛΛΕΙΜΜΑ </a:t>
            </a:r>
            <a:r>
              <a:rPr lang="el-GR" sz="2400" b="1" smtClean="0">
                <a:solidFill>
                  <a:srgbClr val="C00000"/>
                </a:solidFill>
                <a:latin typeface="Cambria" panose="02040503050406030204" pitchFamily="18" charset="0"/>
              </a:rPr>
              <a:t>ΜΑΖΑΣ </a:t>
            </a:r>
            <a:r>
              <a:rPr lang="el-GR" sz="2400" b="1" smtClean="0">
                <a:solidFill>
                  <a:srgbClr val="C00000"/>
                </a:solidFill>
                <a:latin typeface="Cambria" panose="02040503050406030204" pitchFamily="18" charset="0"/>
              </a:rPr>
              <a:t>= </a:t>
            </a:r>
            <a:r>
              <a:rPr lang="el-GR" sz="2400" b="1" smtClean="0">
                <a:solidFill>
                  <a:schemeClr val="accent5">
                    <a:lumMod val="25000"/>
                  </a:schemeClr>
                </a:solidFill>
                <a:latin typeface="Cambria" panose="02040503050406030204" pitchFamily="18" charset="0"/>
              </a:rPr>
              <a:t>Ζ </a:t>
            </a:r>
            <a:r>
              <a:rPr lang="el-GR" sz="2400" b="1" dirty="0" smtClean="0">
                <a:solidFill>
                  <a:schemeClr val="accent5">
                    <a:lumMod val="25000"/>
                  </a:schemeClr>
                </a:solidFill>
                <a:latin typeface="Cambria" panose="02040503050406030204" pitchFamily="18" charset="0"/>
              </a:rPr>
              <a:t>* </a:t>
            </a:r>
            <a:r>
              <a:rPr lang="en-GB" sz="2400" b="1" dirty="0" err="1" smtClean="0">
                <a:solidFill>
                  <a:schemeClr val="accent5">
                    <a:lumMod val="25000"/>
                  </a:schemeClr>
                </a:solidFill>
                <a:latin typeface="Cambria" panose="02040503050406030204" pitchFamily="18" charset="0"/>
              </a:rPr>
              <a:t>m</a:t>
            </a:r>
            <a:r>
              <a:rPr lang="en-GB" sz="2400" b="1" baseline="-25000" dirty="0" err="1" smtClean="0">
                <a:solidFill>
                  <a:schemeClr val="accent5">
                    <a:lumMod val="25000"/>
                  </a:schemeClr>
                </a:solidFill>
                <a:latin typeface="Cambria" panose="02040503050406030204" pitchFamily="18" charset="0"/>
              </a:rPr>
              <a:t>p</a:t>
            </a:r>
            <a:r>
              <a:rPr lang="en-GB" sz="2400" b="1" dirty="0" smtClean="0">
                <a:solidFill>
                  <a:schemeClr val="accent5">
                    <a:lumMod val="2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GB" sz="24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+ </a:t>
            </a:r>
            <a:r>
              <a:rPr lang="en-GB" sz="24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(A – Z</a:t>
            </a:r>
            <a:r>
              <a:rPr lang="en-GB" sz="2400" b="1" smtClean="0">
                <a:solidFill>
                  <a:srgbClr val="FF0000"/>
                </a:solidFill>
                <a:latin typeface="Cambria" panose="02040503050406030204" pitchFamily="18" charset="0"/>
              </a:rPr>
              <a:t>) </a:t>
            </a:r>
            <a:r>
              <a:rPr lang="en-GB" sz="2400" b="1" smtClean="0">
                <a:solidFill>
                  <a:srgbClr val="FF0000"/>
                </a:solidFill>
                <a:latin typeface="Cambria" panose="02040503050406030204" pitchFamily="18" charset="0"/>
              </a:rPr>
              <a:t>m</a:t>
            </a:r>
            <a:r>
              <a:rPr lang="en-GB" sz="2400" b="1" baseline="-25000" smtClean="0">
                <a:solidFill>
                  <a:srgbClr val="FF0000"/>
                </a:solidFill>
                <a:latin typeface="Cambria" panose="02040503050406030204" pitchFamily="18" charset="0"/>
              </a:rPr>
              <a:t>n</a:t>
            </a:r>
            <a:r>
              <a:rPr lang="el-GR" sz="2400" b="1" smtClean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l-GR" sz="2400" b="1" smtClean="0">
                <a:solidFill>
                  <a:srgbClr val="C00000"/>
                </a:solidFill>
                <a:latin typeface="Cambria" panose="02040503050406030204" pitchFamily="18" charset="0"/>
              </a:rPr>
              <a:t>–</a:t>
            </a:r>
            <a:r>
              <a:rPr lang="en-GB" sz="2400" b="1" smtClean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l-GR" sz="2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ΜΑΖΑ ΠΥΡΗΝΑ</a:t>
            </a:r>
            <a:r>
              <a:rPr lang="en-GB" sz="2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</a:p>
          <a:p>
            <a:pPr marL="0" indent="0">
              <a:buNone/>
              <a:tabLst>
                <a:tab pos="1082675" algn="l"/>
              </a:tabLst>
            </a:pPr>
            <a:endParaRPr lang="en-GB" sz="2400" b="1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marL="0" indent="0">
              <a:buNone/>
              <a:tabLst>
                <a:tab pos="1082675" algn="l"/>
              </a:tabLst>
            </a:pPr>
            <a:endParaRPr lang="el-GR" sz="2000" smtClean="0">
              <a:latin typeface="Cambria" panose="02040503050406030204" pitchFamily="18" charset="0"/>
            </a:endParaRPr>
          </a:p>
          <a:p>
            <a:pPr marL="0" indent="0">
              <a:buNone/>
              <a:tabLst>
                <a:tab pos="1082675" algn="l"/>
              </a:tabLst>
            </a:pPr>
            <a:r>
              <a:rPr lang="el-GR" sz="1800" smtClean="0">
                <a:latin typeface="Cambria" panose="02040503050406030204" pitchFamily="18" charset="0"/>
              </a:rPr>
              <a:t>Ζ </a:t>
            </a:r>
            <a:r>
              <a:rPr lang="el-GR" sz="1800" dirty="0" smtClean="0">
                <a:latin typeface="Cambria" panose="02040503050406030204" pitchFamily="18" charset="0"/>
              </a:rPr>
              <a:t>	= ΑΡΙΘΜΟΣ ΠΡΩΤΟΝΙΩΝ</a:t>
            </a:r>
          </a:p>
          <a:p>
            <a:pPr marL="0" indent="0">
              <a:buNone/>
              <a:tabLst>
                <a:tab pos="1082675" algn="l"/>
              </a:tabLst>
            </a:pPr>
            <a:r>
              <a:rPr lang="el-GR" sz="1800" dirty="0" smtClean="0">
                <a:latin typeface="Cambria" panose="02040503050406030204" pitchFamily="18" charset="0"/>
              </a:rPr>
              <a:t>Α – Ζ 	= ΑΡΙΘΜΟΣ ΝΕΤΡΟΝΙΩΝ</a:t>
            </a:r>
          </a:p>
          <a:p>
            <a:pPr marL="0" indent="0">
              <a:buNone/>
              <a:tabLst>
                <a:tab pos="1082675" algn="l"/>
              </a:tabLst>
            </a:pPr>
            <a:r>
              <a:rPr lang="el-GR" sz="1800" dirty="0" smtClean="0">
                <a:latin typeface="Cambria" panose="02040503050406030204" pitchFamily="18" charset="0"/>
              </a:rPr>
              <a:t>Α 	= ΑΡΙΘΜΟΣ ΝΟΥΚΛΕΟΝΙΩΝ</a:t>
            </a:r>
          </a:p>
          <a:p>
            <a:pPr marL="0" indent="0">
              <a:buNone/>
              <a:tabLst>
                <a:tab pos="1082675" algn="l"/>
              </a:tabLst>
            </a:pPr>
            <a:r>
              <a:rPr lang="el-GR" sz="1800" dirty="0" smtClean="0">
                <a:latin typeface="Cambria" panose="02040503050406030204" pitchFamily="18" charset="0"/>
              </a:rPr>
              <a:t>1 </a:t>
            </a:r>
            <a:r>
              <a:rPr lang="en-GB" sz="1800" dirty="0" err="1" smtClean="0">
                <a:latin typeface="Cambria" panose="02040503050406030204" pitchFamily="18" charset="0"/>
              </a:rPr>
              <a:t>amu</a:t>
            </a:r>
            <a:r>
              <a:rPr lang="en-GB" sz="1800" dirty="0" smtClean="0">
                <a:latin typeface="Cambria" panose="02040503050406030204" pitchFamily="18" charset="0"/>
              </a:rPr>
              <a:t> = mass of a proton = </a:t>
            </a:r>
            <a:r>
              <a:rPr lang="en-GB" sz="1800" smtClean="0">
                <a:latin typeface="Cambria" panose="02040503050406030204" pitchFamily="18" charset="0"/>
              </a:rPr>
              <a:t>931 </a:t>
            </a:r>
            <a:r>
              <a:rPr lang="en-GB" sz="1800" smtClean="0">
                <a:latin typeface="Cambria" panose="02040503050406030204" pitchFamily="18" charset="0"/>
              </a:rPr>
              <a:t>MeV</a:t>
            </a:r>
          </a:p>
          <a:p>
            <a:pPr marL="0" indent="0">
              <a:buNone/>
              <a:tabLst>
                <a:tab pos="1082675" algn="l"/>
              </a:tabLst>
            </a:pPr>
            <a:endParaRPr lang="en-GB" sz="2000">
              <a:latin typeface="Cambria" panose="02040503050406030204" pitchFamily="18" charset="0"/>
            </a:endParaRPr>
          </a:p>
          <a:p>
            <a:pPr marL="0" indent="0">
              <a:buNone/>
              <a:tabLst>
                <a:tab pos="1082675" algn="l"/>
              </a:tabLst>
            </a:pPr>
            <a:r>
              <a:rPr lang="el-GR" sz="2400" smtClean="0">
                <a:solidFill>
                  <a:srgbClr val="C00000"/>
                </a:solidFill>
                <a:latin typeface="Cambria" panose="02040503050406030204" pitchFamily="18" charset="0"/>
              </a:rPr>
              <a:t>ΤΟ ΕΛΛΕΙΜΜΑ ΜΑΖΑΣ ΣΥΓΚΡΑΤΕΙ ΤΟΝ ΠΥΡΗΝΑ ΕΝΩΜΕΝΟ ΚΑΙ ΕΜΠΟΔΙΖΕΙ ΤΙΣ ΔΥΝΑΜΕΙΣ </a:t>
            </a:r>
            <a:r>
              <a:rPr lang="en-GB" sz="2400" smtClean="0">
                <a:solidFill>
                  <a:srgbClr val="C00000"/>
                </a:solidFill>
                <a:latin typeface="Cambria" panose="02040503050406030204" pitchFamily="18" charset="0"/>
              </a:rPr>
              <a:t>COULOMB </a:t>
            </a:r>
            <a:r>
              <a:rPr lang="el-GR" sz="2400" smtClean="0">
                <a:solidFill>
                  <a:srgbClr val="C00000"/>
                </a:solidFill>
                <a:latin typeface="Cambria" panose="02040503050406030204" pitchFamily="18" charset="0"/>
              </a:rPr>
              <a:t>ΝΑ ΤΟΝ ΔΙΑΣΠΑΣΟΥΝ </a:t>
            </a:r>
          </a:p>
          <a:p>
            <a:pPr marL="0" indent="0">
              <a:buNone/>
              <a:tabLst>
                <a:tab pos="1082675" algn="l"/>
              </a:tabLst>
            </a:pPr>
            <a:endParaRPr lang="el-GR" sz="2400" smtClean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marL="0" indent="0" algn="ctr">
              <a:buNone/>
              <a:tabLst>
                <a:tab pos="1082675" algn="l"/>
              </a:tabLst>
            </a:pPr>
            <a:r>
              <a:rPr lang="el-GR" sz="2400" b="1" smtClean="0">
                <a:solidFill>
                  <a:srgbClr val="7030A0"/>
                </a:solidFill>
                <a:latin typeface="Bookman Old Style" panose="02050604050505020204" pitchFamily="18" charset="0"/>
              </a:rPr>
              <a:t>ΕΝΕΡΓΕΙΑ ΣΥΝΔΕΣΗΣ = 931 * ( ΕΛΛΕΙΜΜΑ ΜΑΖΑΣ)</a:t>
            </a:r>
            <a:endParaRPr lang="en-GB" sz="2400" b="1" dirty="0" smtClean="0">
              <a:solidFill>
                <a:srgbClr val="7030A0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  <a:tabLst>
                <a:tab pos="1082675" algn="l"/>
              </a:tabLst>
            </a:pPr>
            <a:endParaRPr lang="el-GR" sz="2800" dirty="0" smtClean="0">
              <a:latin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98696" y="1366019"/>
            <a:ext cx="1630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ΜΑΖΑ ΠΡΩΤΟΝΙΩΝ</a:t>
            </a:r>
            <a:endParaRPr lang="en-GB" sz="1600" b="1">
              <a:solidFill>
                <a:schemeClr val="accent5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39600" y="1366019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ΜΑΖΑ ΝΕΤΡΟΝΙΩΝ</a:t>
            </a:r>
            <a:endParaRPr lang="en-GB" sz="1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798"/>
    </mc:Choice>
    <mc:Fallback>
      <p:transition spd="slow" advTm="39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4000" smtClean="0"/>
              <a:t>ΕΝΕΡΓΕΙΑ ΣΥΝΔΕΣΗΣ ΠΥΡΗΝΑ</a:t>
            </a:r>
          </a:p>
        </p:txBody>
      </p:sp>
      <p:pic>
        <p:nvPicPr>
          <p:cNvPr id="13315" name="Picture 4" descr="binding_energy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043608" y="1166018"/>
            <a:ext cx="5976664" cy="5676040"/>
          </a:xfrm>
          <a:noFill/>
        </p:spPr>
      </p:pic>
      <p:sp>
        <p:nvSpPr>
          <p:cNvPr id="3" name="TextBox 2"/>
          <p:cNvSpPr txBox="1"/>
          <p:nvPr/>
        </p:nvSpPr>
        <p:spPr>
          <a:xfrm rot="16200000">
            <a:off x="-1616042" y="3796782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mtClean="0">
                <a:solidFill>
                  <a:srgbClr val="FF0000"/>
                </a:solidFill>
              </a:rPr>
              <a:t>ΕΝΕΡΓΕΙΑ ΣΥΝΔΕΣΗΣ ΑΝΑ ΝΟΥΚΛΕΟΝΙΟ</a:t>
            </a:r>
            <a:endParaRPr lang="en-GB">
              <a:solidFill>
                <a:srgbClr val="FF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949624" y="1412776"/>
            <a:ext cx="3630488" cy="1092508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mtClean="0">
                <a:solidFill>
                  <a:srgbClr val="C00000"/>
                </a:solidFill>
              </a:rPr>
              <a:t>ΠΕΡΙΟΧΗ ΣΤΑΘΕΡΩΝ ΠΥΡΗΝΩΝ</a:t>
            </a:r>
            <a:endParaRPr lang="en-GB">
              <a:solidFill>
                <a:srgbClr val="C0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123728" y="2708920"/>
            <a:ext cx="1641140" cy="0"/>
          </a:xfrm>
          <a:prstGeom prst="straightConnector1">
            <a:avLst/>
          </a:prstGeom>
          <a:ln w="444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456"/>
    </mc:Choice>
    <mc:Fallback>
      <p:transition spd="slow" advTm="87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mtClean="0"/>
              <a:t>Πυρηνική σχάση</a:t>
            </a:r>
          </a:p>
        </p:txBody>
      </p:sp>
      <p:pic>
        <p:nvPicPr>
          <p:cNvPr id="1024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03201" y="1268413"/>
            <a:ext cx="8501049" cy="5256931"/>
          </a:xfrm>
          <a:noFill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30"/>
    </mc:Choice>
    <mc:Fallback>
      <p:transition spd="slow" advTm="20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l-GR" dirty="0" smtClean="0"/>
              <a:t>ΣΧΑΣΗ</a:t>
            </a:r>
          </a:p>
        </p:txBody>
      </p:sp>
      <p:pic>
        <p:nvPicPr>
          <p:cNvPr id="12291" name="Picture 4" descr="nuclear fission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67545" y="1484313"/>
            <a:ext cx="8352606" cy="3548024"/>
          </a:xfrm>
          <a:noFill/>
        </p:spPr>
      </p:pic>
      <p:pic>
        <p:nvPicPr>
          <p:cNvPr id="4" name="Picture 3" descr="f12-12_the_process_of_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6632"/>
            <a:ext cx="4628468" cy="642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439"/>
    </mc:Choice>
    <mc:Fallback>
      <p:transition spd="slow" advTm="61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26368" y="1052736"/>
            <a:ext cx="8291264" cy="5805264"/>
          </a:xfrm>
        </p:spPr>
        <p:txBody>
          <a:bodyPr/>
          <a:lstStyle/>
          <a:p>
            <a:r>
              <a:rPr lang="el-GR" smtClean="0"/>
              <a:t>ΤΑ ΤΡΙΑ (3) ΣΧΑΣΙΜΑ ΙΣΟΤΟΠΑ ΕΊΝΑΙ :</a:t>
            </a:r>
          </a:p>
          <a:p>
            <a:r>
              <a:rPr lang="el-GR"/>
              <a:t>ΟΥΡΑΝΙΟ-233</a:t>
            </a:r>
          </a:p>
          <a:p>
            <a:r>
              <a:rPr lang="el-GR"/>
              <a:t>ΠΛΟΥΤΩΝΙΟ-239</a:t>
            </a:r>
            <a:endParaRPr lang="en-GB"/>
          </a:p>
          <a:p>
            <a:endParaRPr lang="el-GR" smtClean="0"/>
          </a:p>
          <a:p>
            <a:endParaRPr lang="el-GR"/>
          </a:p>
          <a:p>
            <a:endParaRPr lang="el-GR" smtClean="0"/>
          </a:p>
          <a:p>
            <a:endParaRPr lang="el-GR"/>
          </a:p>
          <a:p>
            <a:r>
              <a:rPr lang="el-GR" smtClean="0"/>
              <a:t>ΟΥΡΑΝΙΟ-235   … απαντάται στην φύση σε κοιτάσματα Ουρανίου-238 σε ποσοστό 0.006.</a:t>
            </a:r>
          </a:p>
          <a:p>
            <a:r>
              <a:rPr lang="el-GR" smtClean="0"/>
              <a:t>ο διαχωρισμός των ισοτόπων ουρανίου γίνεται με φυσικές μεθόδους σε φυγοκεντρικούς διαχωριστήρες.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eaLnBrk="1" hangingPunct="1"/>
            <a:r>
              <a:rPr lang="el-GR" smtClean="0"/>
              <a:t>Πελέττες ουρανίου</a:t>
            </a:r>
          </a:p>
        </p:txBody>
      </p:sp>
      <p:pic>
        <p:nvPicPr>
          <p:cNvPr id="1638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>
          <a:xfrm>
            <a:off x="4134329" y="1628800"/>
            <a:ext cx="4821939" cy="2808312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06"/>
    </mc:Choice>
    <mc:Fallback>
      <p:transition spd="slow" advTm="11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pPr eaLnBrk="1" hangingPunct="1"/>
            <a:r>
              <a:rPr lang="el-GR" smtClean="0"/>
              <a:t>ΠΥΡΗΝΙΚΗ ΡΑΒΔΟΣ</a:t>
            </a:r>
            <a:endParaRPr lang="el-GR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1026" name="Picture 2" descr="http://upload.wikimedia.org/wikipedia/commons/8/89/RIAN_archive_132603_Nuclear_power_reactor_fuel_assembl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7905"/>
            <a:ext cx="8623300" cy="576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api.ning.com/files/1Q*fTOyGxIAdYwgV1hyh*TTv1aQGndFsESUkL7ubVQUi8f4Tsvq7kAjQh4-TH9qdiNbvb7vrp4x07BNtn9ker4wVCn9eYeRh/fuelpelletassembl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556" y="3276600"/>
            <a:ext cx="47625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02"/>
    </mc:Choice>
    <mc:Fallback>
      <p:transition spd="slow" advTm="26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5" name="Picture 5" descr="NF232_1D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259632" y="-132946"/>
            <a:ext cx="8569350" cy="7133648"/>
          </a:xfrm>
          <a:noFill/>
          <a:ln/>
        </p:spPr>
      </p:pic>
      <p:sp>
        <p:nvSpPr>
          <p:cNvPr id="25606" name="Rectangle 6"/>
          <p:cNvSpPr>
            <a:spLocks noGrp="1" noChangeArrowheads="1"/>
          </p:cNvSpPr>
          <p:nvPr>
            <p:ph type="title"/>
          </p:nvPr>
        </p:nvSpPr>
        <p:spPr>
          <a:xfrm>
            <a:off x="107504" y="116632"/>
            <a:ext cx="8229600" cy="1143000"/>
          </a:xfrm>
        </p:spPr>
        <p:txBody>
          <a:bodyPr/>
          <a:lstStyle/>
          <a:p>
            <a:r>
              <a:rPr lang="el-GR" sz="3200" dirty="0"/>
              <a:t>ΣΥΝΑΡΜΟΛΟΓΗΣΗ ΣΤΕΛΕΧΟΥΣ ΠΥΡΗΝΙΚΩΝ ΡΑΒΔΩΝ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467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67"/>
    </mc:Choice>
    <mc:Fallback>
      <p:transition spd="slow" advTm="8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188640"/>
            <a:ext cx="3754760" cy="576064"/>
          </a:xfrm>
        </p:spPr>
        <p:txBody>
          <a:bodyPr/>
          <a:lstStyle/>
          <a:p>
            <a:pPr eaLnBrk="1" hangingPunct="1"/>
            <a:r>
              <a:rPr lang="el-GR" sz="3200" dirty="0" smtClean="0">
                <a:latin typeface="Cambria" panose="02040503050406030204" pitchFamily="18" charset="0"/>
              </a:rPr>
              <a:t>Πυρηνικός σταθμός</a:t>
            </a:r>
          </a:p>
        </p:txBody>
      </p:sp>
      <p:pic>
        <p:nvPicPr>
          <p:cNvPr id="4" name="Picture 3" descr="f12-13_pressurized_wa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09842"/>
            <a:ext cx="8077200" cy="55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777"/>
    </mc:Choice>
    <mc:Fallback>
      <p:transition spd="slow" advTm="42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Εικόνα 2" descr="image0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7" y="823912"/>
            <a:ext cx="6943725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99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9"/>
    </mc:Choice>
    <mc:Fallback>
      <p:transition spd="slow" advTm="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smtClean="0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smtClean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9688"/>
            <a:ext cx="9453563" cy="677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210"/>
    </mc:Choice>
    <mc:Fallback>
      <p:transition spd="slow" advTm="41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3600" smtClean="0">
                <a:latin typeface="Cambria" pitchFamily="18" charset="0"/>
              </a:rPr>
              <a:t>Αντιδραστήρας ζέοντος ύδατος</a:t>
            </a:r>
          </a:p>
        </p:txBody>
      </p:sp>
      <p:pic>
        <p:nvPicPr>
          <p:cNvPr id="24579" name="Picture 4" descr="bwr-cycle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071563" y="1571625"/>
            <a:ext cx="7475537" cy="4714875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86"/>
    </mc:Choice>
    <mc:Fallback>
      <p:transition spd="slow" advTm="11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/>
          <a:lstStyle/>
          <a:p>
            <a:pPr eaLnBrk="1" hangingPunct="1"/>
            <a:r>
              <a:rPr lang="el-GR" sz="3200" b="1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Πυρηνική σύντηξη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864096"/>
          </a:xfrm>
        </p:spPr>
        <p:txBody>
          <a:bodyPr/>
          <a:lstStyle/>
          <a:p>
            <a:pPr eaLnBrk="1" hangingPunct="1"/>
            <a:r>
              <a:rPr lang="el-GR" sz="2000" smtClean="0">
                <a:latin typeface="Cambria Math" panose="02040503050406030204" pitchFamily="18" charset="0"/>
                <a:ea typeface="Cambria Math" panose="02040503050406030204" pitchFamily="18" charset="0"/>
              </a:rPr>
              <a:t>πυρήνες Δευτέριου (1 πρωτόνιο, 1 νετρόνιο) ενώνονται και παράγουν ένα πυρήνα ηλίου, ένα νετρόνιο, και εκπομπή ενέργειας</a:t>
            </a:r>
            <a:endParaRPr lang="el-GR" sz="200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050" name="Picture 2" descr="http://fusion.srubar.net/images/d-d-he-n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548" y="1671831"/>
            <a:ext cx="5454904" cy="369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857"/>
    </mc:Choice>
    <mc:Fallback>
      <p:transition spd="slow" advTm="24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9587" y="188640"/>
            <a:ext cx="3291422" cy="1368152"/>
          </a:xfrm>
        </p:spPr>
        <p:txBody>
          <a:bodyPr/>
          <a:lstStyle/>
          <a:p>
            <a:pPr eaLnBrk="1" hangingPunct="1"/>
            <a:r>
              <a:rPr lang="el-GR" sz="2800" smtClean="0">
                <a:latin typeface="Cambria Math" panose="02040503050406030204" pitchFamily="18" charset="0"/>
                <a:ea typeface="Cambria Math" panose="02040503050406030204" pitchFamily="18" charset="0"/>
              </a:rPr>
              <a:t>ΠΥΡΗΝΙΚΗ ΑΝΤΙΔΡΑΣΗ</a:t>
            </a:r>
            <a:br>
              <a:rPr lang="el-GR" sz="280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l-GR" sz="2800" smtClean="0">
                <a:latin typeface="Cambria Math" panose="02040503050406030204" pitchFamily="18" charset="0"/>
                <a:ea typeface="Cambria Math" panose="02040503050406030204" pitchFamily="18" charset="0"/>
              </a:rPr>
              <a:t>ΣΥΝΤΗΞΗΣ</a:t>
            </a:r>
            <a:endParaRPr lang="el-GR" sz="280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7" name="Picture 4" descr="http://sciencelearn.org.nz/var/sciencelearn/storage/images/contexts/gases-and-plasmas/sci-media/images/d-t-fusion/1007561-3-eng-NZ/D-T-fusi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009" y="-34280"/>
            <a:ext cx="5842992" cy="389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88856" y="3800579"/>
            <a:ext cx="79949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smtClean="0"/>
              <a:t>ΙΣΟΤΟΠΟ ΔΕΥΤΕΡΙΟ ΚΑΙ ΤΡΙΤΙΟ ΣΥΝΤΗΚΟΝΤΑΙ ΚΑΙ ΠΑΡΑΓΟΥΝ 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2800" smtClean="0"/>
              <a:t>ΈΝΑΝ ΠΥΡΗΝΑ ΗΛΙΟΥ,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2800" smtClean="0"/>
              <a:t>ΈΝΑ ΝΕΤΡΟΝΙΟ, και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2800" smtClean="0"/>
              <a:t>ΘΕΡΜΟΤΗΤΑ</a:t>
            </a:r>
            <a:endParaRPr lang="en-GB" sz="280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20"/>
    </mc:Choice>
    <mc:Fallback>
      <p:transition spd="slow" advTm="16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818656" cy="4090466"/>
          </a:xfrm>
        </p:spPr>
        <p:txBody>
          <a:bodyPr/>
          <a:lstStyle/>
          <a:p>
            <a:pPr eaLnBrk="1" hangingPunct="1"/>
            <a:r>
              <a:rPr lang="el-GR" sz="3200" smtClean="0">
                <a:solidFill>
                  <a:srgbClr val="FF0000"/>
                </a:solidFill>
              </a:rPr>
              <a:t>εγκλωβισμός πλάσματος σε ηλεκτρο-μαγνητικό πεδίο</a:t>
            </a:r>
          </a:p>
        </p:txBody>
      </p:sp>
      <p:pic>
        <p:nvPicPr>
          <p:cNvPr id="37892" name="Picture 3" descr="plasma_confine_lg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200818"/>
            <a:ext cx="5857875" cy="645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01"/>
    </mc:Choice>
    <mc:Fallback>
      <p:transition spd="slow" advTm="16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75"/>
          </a:xfrm>
        </p:spPr>
        <p:txBody>
          <a:bodyPr/>
          <a:lstStyle/>
          <a:p>
            <a:pPr eaLnBrk="1" hangingPunct="1"/>
            <a:r>
              <a:rPr lang="el-GR" sz="3600" smtClean="0">
                <a:solidFill>
                  <a:srgbClr val="C00000"/>
                </a:solidFill>
              </a:rPr>
              <a:t>πυρηνικός αντιδραστήρας </a:t>
            </a:r>
            <a:r>
              <a:rPr lang="en-US" sz="3600" smtClean="0">
                <a:solidFill>
                  <a:srgbClr val="C00000"/>
                </a:solidFill>
              </a:rPr>
              <a:t>TOKAMAK</a:t>
            </a:r>
            <a:endParaRPr lang="el-GR" sz="3600" smtClean="0">
              <a:solidFill>
                <a:srgbClr val="C00000"/>
              </a:solidFill>
            </a:endParaRPr>
          </a:p>
        </p:txBody>
      </p:sp>
      <p:pic>
        <p:nvPicPr>
          <p:cNvPr id="39940" name="Picture 3" descr="j82-348c2med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9566" y="1039813"/>
            <a:ext cx="5643562" cy="581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66"/>
    </mc:Choice>
    <mc:Fallback>
      <p:transition spd="slow" advTm="16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3" descr="JET Torus inside 2 with maintenance man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6112" y="591324"/>
            <a:ext cx="9150112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556568" y="51593"/>
            <a:ext cx="8066732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sz="3600" kern="0" smtClean="0">
                <a:solidFill>
                  <a:srgbClr val="C00000"/>
                </a:solidFill>
              </a:rPr>
              <a:t>πυρηνικός αντιδραστήρας </a:t>
            </a:r>
            <a:r>
              <a:rPr lang="en-US" sz="3600" kern="0" smtClean="0">
                <a:solidFill>
                  <a:srgbClr val="C00000"/>
                </a:solidFill>
              </a:rPr>
              <a:t>TOKAMAK</a:t>
            </a:r>
            <a:endParaRPr lang="el-GR" sz="3600" kern="0" smtClean="0">
              <a:solidFill>
                <a:srgbClr val="C0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448"/>
    </mc:Choice>
    <mc:Fallback>
      <p:transition spd="slow" advTm="37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3" descr="JET Torus inside 3 split with plasm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107281"/>
            <a:ext cx="8748588" cy="5065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556568" y="51593"/>
            <a:ext cx="8066732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sz="3600" kern="0" smtClean="0">
                <a:solidFill>
                  <a:srgbClr val="C00000"/>
                </a:solidFill>
              </a:rPr>
              <a:t>πυρηνικός αντιδραστήρας </a:t>
            </a:r>
            <a:r>
              <a:rPr lang="en-US" sz="3600" kern="0" smtClean="0">
                <a:solidFill>
                  <a:srgbClr val="C00000"/>
                </a:solidFill>
              </a:rPr>
              <a:t>TOKAMAK</a:t>
            </a:r>
            <a:endParaRPr lang="el-GR" sz="3600" kern="0" smtClean="0">
              <a:solidFill>
                <a:srgbClr val="C0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08"/>
    </mc:Choice>
    <mc:Fallback>
      <p:transition spd="slow" advTm="15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/>
          <a:lstStyle/>
          <a:p>
            <a:pPr eaLnBrk="1" hangingPunct="1"/>
            <a:r>
              <a:rPr lang="el-GR" sz="2800" smtClean="0">
                <a:solidFill>
                  <a:srgbClr val="C00000"/>
                </a:solidFill>
              </a:rPr>
              <a:t>ΣΤΑΘΜΟΣ ΣΥΝΤΗΞΗΣ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46084" name="Picture 3" descr="power_plant_lg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4875" y="620688"/>
            <a:ext cx="7923213" cy="592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04"/>
    </mc:Choice>
    <mc:Fallback>
      <p:transition spd="slow" advTm="28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908721"/>
            <a:ext cx="8928992" cy="2691730"/>
          </a:xfrm>
        </p:spPr>
        <p:txBody>
          <a:bodyPr/>
          <a:lstStyle/>
          <a:p>
            <a:r>
              <a:rPr lang="el-GR" dirty="0"/>
              <a:t>ΠΥΡΗΝΙΚΑ </a:t>
            </a:r>
            <a:r>
              <a:rPr lang="el-GR" dirty="0" smtClean="0"/>
              <a:t>ΚΑΥΣΙΜΑ</a:t>
            </a:r>
            <a:br>
              <a:rPr lang="el-GR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H </a:t>
            </a:r>
            <a:r>
              <a:rPr lang="el-GR" sz="2000" dirty="0" smtClean="0"/>
              <a:t>ΠΥΡΗΝΙΚΗ ΕΝΕΡΓΕΙΑ ΠΑΡΑΓΕΙ </a:t>
            </a:r>
            <a:br>
              <a:rPr lang="el-GR" sz="2000" dirty="0" smtClean="0"/>
            </a:br>
            <a:r>
              <a:rPr lang="el-GR" sz="2000" dirty="0" smtClean="0"/>
              <a:t>ΤΟ 14% ΤΟΥ ΠΑΓΚΟΣΜΙΟΥ ΗΛΕΚΤΡΙΣΜΟΥ</a:t>
            </a:r>
            <a:endParaRPr lang="el-GR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smtClean="0"/>
              <a:t>ΕΠΕΞΕΡΓΑΣΙΑ ΚΑΙ ΔΙΑΧΕΙΡΙΣΗ</a:t>
            </a:r>
            <a:endParaRPr lang="en-GB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479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514"/>
    </mc:Choice>
    <mc:Fallback>
      <p:transition spd="slow" advTm="30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Εικόνα 3" descr="image0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7" y="620688"/>
            <a:ext cx="6943725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395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3"/>
    </mc:Choice>
    <mc:Fallback>
      <p:transition spd="slow" advTm="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/>
              <a:t>ΣΥΜΠΥΚΝΩΜΕΝΟ ΟΡΥΚΤΟ ΟΥΡΑΝΙΟΥ (ΚΙΤΡΙΝΟ ΚΕΪΚ)</a:t>
            </a:r>
          </a:p>
        </p:txBody>
      </p:sp>
      <p:pic>
        <p:nvPicPr>
          <p:cNvPr id="66565" name="Picture 5" descr="YELLO_3C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619672" y="1521366"/>
            <a:ext cx="5904656" cy="5366330"/>
          </a:xfrm>
          <a:noFill/>
          <a:ln/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345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28"/>
    </mc:Choice>
    <mc:Fallback>
      <p:transition spd="slow" advTm="7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cylinders_for_transporting_enriched_hex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907704" y="-27384"/>
            <a:ext cx="7776864" cy="7776864"/>
          </a:xfrm>
          <a:noFill/>
          <a:ln/>
        </p:spPr>
      </p:pic>
      <p:sp>
        <p:nvSpPr>
          <p:cNvPr id="10246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/>
          <a:lstStyle/>
          <a:p>
            <a:r>
              <a:rPr lang="el-GR" sz="4000" dirty="0"/>
              <a:t>ΚΥΛΙΝΔΡΟΙ ΓΙΑ ΜΕΤΑΦΟΡΑ ΕΜΠΛΟΥΤΙΣΜΕΝΟΥ </a:t>
            </a:r>
            <a:r>
              <a:rPr lang="en-GB" sz="4000" dirty="0" smtClean="0"/>
              <a:t>Hex</a:t>
            </a:r>
            <a:r>
              <a:rPr lang="el-GR" sz="4000" dirty="0" smtClean="0"/>
              <a:t/>
            </a:r>
            <a:br>
              <a:rPr lang="el-GR" sz="4000" dirty="0" smtClean="0"/>
            </a:br>
            <a:r>
              <a:rPr lang="el-GR" sz="3600" dirty="0" smtClean="0"/>
              <a:t>(</a:t>
            </a:r>
            <a:r>
              <a:rPr lang="en-US" sz="3600" dirty="0" smtClean="0"/>
              <a:t>"Hex" </a:t>
            </a:r>
            <a:r>
              <a:rPr lang="el-GR" sz="3600" dirty="0" smtClean="0"/>
              <a:t>: </a:t>
            </a:r>
            <a:r>
              <a:rPr lang="en-US" sz="3600" dirty="0" smtClean="0"/>
              <a:t>Uranium </a:t>
            </a:r>
            <a:r>
              <a:rPr lang="el-GR" sz="3600" dirty="0" err="1" smtClean="0"/>
              <a:t>Η</a:t>
            </a:r>
            <a:r>
              <a:rPr lang="en-US" sz="3600" dirty="0" err="1" smtClean="0"/>
              <a:t>exifloride</a:t>
            </a:r>
            <a:r>
              <a:rPr lang="en-US" sz="3600" dirty="0" smtClean="0"/>
              <a:t> gas)</a:t>
            </a:r>
            <a:endParaRPr lang="el-GR" sz="3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843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952"/>
    </mc:Choice>
    <mc:Fallback>
      <p:transition spd="slow" advTm="50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48INCH_5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483768" y="1008232"/>
            <a:ext cx="6630227" cy="6026254"/>
          </a:xfrm>
          <a:noFill/>
          <a:ln/>
        </p:spPr>
      </p:pic>
      <p:sp>
        <p:nvSpPr>
          <p:cNvPr id="307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/>
              <a:t>ΚΥΛΙΝΔΡΟΙ </a:t>
            </a:r>
            <a:br>
              <a:rPr lang="el-GR" sz="4000"/>
            </a:br>
            <a:r>
              <a:rPr lang="el-GR" sz="4000"/>
              <a:t>ΕΞΑΦΘΟΡΙΟΥΧΟΥ ΟΥΡΑΝΙΟΥ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35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27"/>
    </mc:Choice>
    <mc:Fallback>
      <p:transition spd="slow" advTm="7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BU_D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843808" y="1213126"/>
            <a:ext cx="6308907" cy="5733726"/>
          </a:xfrm>
          <a:noFill/>
          <a:ln/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dirty="0"/>
              <a:t>ΒΑΡΕΛΙΑ ΜΕ ΟΡΥΚΤΟ ΟΥΡΑΝΙΟ (ΣΥΜΠΥΚΝΩΜΕΝΟ)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375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90"/>
    </mc:Choice>
    <mc:Fallback>
      <p:transition spd="slow" advTm="10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690864" cy="1484784"/>
          </a:xfrm>
        </p:spPr>
        <p:txBody>
          <a:bodyPr/>
          <a:lstStyle/>
          <a:p>
            <a:pPr eaLnBrk="1" hangingPunct="1"/>
            <a:r>
              <a:rPr lang="el-GR" sz="3600" dirty="0" smtClean="0"/>
              <a:t>Αποθηκευτική δεξαμενή </a:t>
            </a:r>
            <a:r>
              <a:rPr lang="el-GR" sz="3600" dirty="0" err="1" smtClean="0"/>
              <a:t>γιά</a:t>
            </a:r>
            <a:r>
              <a:rPr lang="el-GR" sz="3600" dirty="0" smtClean="0"/>
              <a:t> καύσιμο</a:t>
            </a:r>
          </a:p>
        </p:txBody>
      </p:sp>
      <p:pic>
        <p:nvPicPr>
          <p:cNvPr id="2765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2951312" y="1431201"/>
            <a:ext cx="6192688" cy="5426799"/>
          </a:xfrm>
          <a:noFill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45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766"/>
    </mc:Choice>
    <mc:Fallback>
      <p:transition spd="slow" advTm="41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4000" smtClean="0"/>
              <a:t>Πλουτώνιο: αποθηκευτικός χώρος</a:t>
            </a:r>
          </a:p>
        </p:txBody>
      </p:sp>
      <p:pic>
        <p:nvPicPr>
          <p:cNvPr id="2662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547813" y="1268413"/>
            <a:ext cx="6264275" cy="5454650"/>
          </a:xfrm>
          <a:noFill/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09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98"/>
    </mc:Choice>
    <mc:Fallback>
      <p:transition spd="slow" advTm="10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COGEMA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059832" y="348042"/>
            <a:ext cx="6087699" cy="6742825"/>
          </a:xfrm>
          <a:noFill/>
          <a:ln/>
        </p:spPr>
      </p:pic>
      <p:sp>
        <p:nvSpPr>
          <p:cNvPr id="717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/>
              <a:t>ΠΡΟΕΤΟΙΜΑΣΙΑ ΓΙΑ ΜΕΤΑΦΟΡΑ ΠΥΡΗΝΙΚΟΥ ΚΑΥΣΙΜΟΥ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854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35"/>
    </mc:Choice>
    <mc:Fallback>
      <p:transition spd="slow" advTm="23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466728" cy="2938338"/>
          </a:xfrm>
        </p:spPr>
        <p:txBody>
          <a:bodyPr/>
          <a:lstStyle/>
          <a:p>
            <a:r>
              <a:rPr lang="el-GR" sz="2400" dirty="0" smtClean="0"/>
              <a:t>ΕΚΦΟΡΤΩΣΗ ΧΡΗΣΙΜΟΠΟΙΗΜΕΝΟΥ </a:t>
            </a:r>
            <a:r>
              <a:rPr lang="el-GR" sz="2400" dirty="0"/>
              <a:t/>
            </a:r>
            <a:br>
              <a:rPr lang="el-GR" sz="2400" dirty="0"/>
            </a:br>
            <a:r>
              <a:rPr lang="el-GR" sz="2400" dirty="0"/>
              <a:t>ΠΥΡΗΝΙΚΟΥ ΚΑΥΣΙΜΟΥ ΑΠΟ ΠΛΟΙΟ</a:t>
            </a:r>
          </a:p>
        </p:txBody>
      </p:sp>
      <p:pic>
        <p:nvPicPr>
          <p:cNvPr id="13317" name="Picture 5" descr="EXCEL_1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139952" y="-823386"/>
            <a:ext cx="4709963" cy="7702429"/>
          </a:xfrm>
          <a:noFill/>
          <a:ln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770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89"/>
    </mc:Choice>
    <mc:Fallback>
      <p:transition spd="slow" advTm="14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6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114800" cy="2866330"/>
          </a:xfrm>
        </p:spPr>
        <p:txBody>
          <a:bodyPr/>
          <a:lstStyle/>
          <a:p>
            <a:r>
              <a:rPr lang="el-GR" sz="3200" smtClean="0"/>
              <a:t>ΔΟΚΙΜΗ ΑΝΤΟΧΗΣ ΣΕ ΥΨΗΛΗ ΘΕΡΜΟΚΡΑΣΙΑ</a:t>
            </a:r>
            <a:endParaRPr lang="el-GR" sz="3200" dirty="0"/>
          </a:p>
        </p:txBody>
      </p:sp>
      <p:pic>
        <p:nvPicPr>
          <p:cNvPr id="40965" name="Picture 5" descr="P5_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148064" y="-488564"/>
            <a:ext cx="3807693" cy="7507423"/>
          </a:xfrm>
          <a:noFill/>
          <a:ln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688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70"/>
    </mc:Choice>
    <mc:Fallback>
      <p:transition spd="slow" advTm="22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5" descr="JAPAN_17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339752" y="663241"/>
            <a:ext cx="6821347" cy="6199447"/>
          </a:xfrm>
          <a:noFill/>
          <a:ln/>
        </p:spPr>
      </p:pic>
      <p:sp>
        <p:nvSpPr>
          <p:cNvPr id="16390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427168" cy="994122"/>
          </a:xfrm>
        </p:spPr>
        <p:txBody>
          <a:bodyPr/>
          <a:lstStyle/>
          <a:p>
            <a:r>
              <a:rPr lang="el-GR" sz="2400" dirty="0"/>
              <a:t>ΕΠΙΓΕΙΑ ΜΕΤΑΦΟΡΑ ΤΥΜΠΑΝΟΥ ΜΕ ΠΥΡΗΝΙΚΟ ΚΑΥΣΙΜΟ, ΙΑΠΩΝΙΑ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283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64"/>
    </mc:Choice>
    <mc:Fallback>
      <p:transition spd="slow" advTm="9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smtClean="0"/>
              <a:t>ΠΥΡΗΝΙΚ</a:t>
            </a:r>
            <a:r>
              <a:rPr lang="en-GB" smtClean="0"/>
              <a:t>A KAY</a:t>
            </a:r>
            <a:r>
              <a:rPr lang="el-GR" smtClean="0"/>
              <a:t>ΣΙΜΑ</a:t>
            </a:r>
            <a:r>
              <a:rPr lang="en-GB" dirty="0"/>
              <a:t/>
            </a:r>
            <a:br>
              <a:rPr lang="en-GB" dirty="0"/>
            </a:br>
            <a:endParaRPr lang="el-GR" dirty="0" smtClean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6"/>
    </mc:Choice>
    <mc:Fallback>
      <p:transition spd="slow" advTm="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4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682752" cy="3082354"/>
          </a:xfrm>
        </p:spPr>
        <p:txBody>
          <a:bodyPr/>
          <a:lstStyle/>
          <a:p>
            <a:r>
              <a:rPr lang="el-GR" sz="3600" smtClean="0"/>
              <a:t>ΔΟΚΙΜΗ ΑΝΤΟΧΗΣ </a:t>
            </a:r>
            <a:r>
              <a:rPr lang="el-GR" sz="3600"/>
              <a:t>ΣΕ </a:t>
            </a:r>
            <a:r>
              <a:rPr lang="el-GR" sz="3600" smtClean="0"/>
              <a:t>ΠΡΟΣΚΡΟΥΣΗ</a:t>
            </a:r>
            <a:endParaRPr lang="el-GR" sz="3600" dirty="0"/>
          </a:p>
        </p:txBody>
      </p:sp>
      <p:pic>
        <p:nvPicPr>
          <p:cNvPr id="37893" name="Picture 5" descr="P5_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220072" y="13777"/>
            <a:ext cx="3826619" cy="6844223"/>
          </a:xfrm>
          <a:noFill/>
          <a:ln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351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02"/>
    </mc:Choice>
    <mc:Fallback>
      <p:transition spd="slow" advTm="7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5" descr="lorry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259632" y="254576"/>
            <a:ext cx="7918235" cy="7196332"/>
          </a:xfrm>
          <a:noFill/>
          <a:ln/>
        </p:spPr>
      </p:pic>
      <p:sp>
        <p:nvSpPr>
          <p:cNvPr id="1946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/>
              <a:t>ΟΔΙΚΗ ΜΕΤΑΦΟΡΑ ΣΤΗΝ ΙΣΠΑΝΙΑ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2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95"/>
    </mc:Choice>
    <mc:Fallback>
      <p:transition spd="slow" advTm="11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5" descr="P1_1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848376" y="764704"/>
            <a:ext cx="7209974" cy="6182147"/>
          </a:xfrm>
          <a:noFill/>
          <a:ln/>
        </p:spPr>
      </p:pic>
      <p:sp>
        <p:nvSpPr>
          <p:cNvPr id="3175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/>
              <a:t>ΜΕΤΑΦΟΡΑ ΜΕ ΤΡΑΙΝΟ-ΦΟΡΤΗΓΟ, ΓΑΛΛΙΑ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400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19"/>
    </mc:Choice>
    <mc:Fallback>
      <p:transition spd="slow" advTm="4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7" name="Picture 5" descr="road_trans_spent_fuel_2D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483768" y="-44227"/>
            <a:ext cx="6902227" cy="6902227"/>
          </a:xfrm>
          <a:noFill/>
          <a:ln/>
        </p:spPr>
      </p:pic>
      <p:sp>
        <p:nvSpPr>
          <p:cNvPr id="44038" name="Rectangle 6"/>
          <p:cNvSpPr>
            <a:spLocks noGrp="1" noChangeArrowheads="1"/>
          </p:cNvSpPr>
          <p:nvPr>
            <p:ph type="title"/>
          </p:nvPr>
        </p:nvSpPr>
        <p:spPr>
          <a:xfrm>
            <a:off x="19885" y="188640"/>
            <a:ext cx="3039947" cy="2376264"/>
          </a:xfrm>
        </p:spPr>
        <p:txBody>
          <a:bodyPr/>
          <a:lstStyle/>
          <a:p>
            <a:r>
              <a:rPr lang="el-GR" sz="3600" dirty="0"/>
              <a:t>ΟΔΙΚΗ ΜΕΤΑΦΟΡΑ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634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50"/>
    </mc:Choice>
    <mc:Fallback>
      <p:transition spd="slow" advTm="4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9" name="Picture 5" descr="road_trans_spent_fuel_JP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627784" y="309746"/>
            <a:ext cx="6516216" cy="7069153"/>
          </a:xfrm>
          <a:noFill/>
          <a:ln/>
        </p:spPr>
      </p:pic>
      <p:sp>
        <p:nvSpPr>
          <p:cNvPr id="47110" name="Rectangle 6"/>
          <p:cNvSpPr>
            <a:spLocks noGrp="1" noChangeArrowheads="1"/>
          </p:cNvSpPr>
          <p:nvPr>
            <p:ph type="title"/>
          </p:nvPr>
        </p:nvSpPr>
        <p:spPr>
          <a:xfrm>
            <a:off x="107504" y="44624"/>
            <a:ext cx="8229600" cy="1143000"/>
          </a:xfrm>
        </p:spPr>
        <p:txBody>
          <a:bodyPr/>
          <a:lstStyle/>
          <a:p>
            <a:r>
              <a:rPr lang="el-GR" dirty="0"/>
              <a:t>ΟΔΙΚΗ ΜΕΤΑΦΟΡΑ, ΙΑΠΩΝΙΑ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35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16"/>
    </mc:Choice>
    <mc:Fallback>
      <p:transition spd="slow" advTm="12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3" name="Picture 5" descr="sea_trans_hlw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123728" y="116632"/>
            <a:ext cx="7262267" cy="7262267"/>
          </a:xfrm>
          <a:noFill/>
          <a:ln/>
        </p:spPr>
      </p:pic>
      <p:sp>
        <p:nvSpPr>
          <p:cNvPr id="5325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/>
              <a:t>ΘΑΛΑΣΣΙΑ ΜΕΤΑΦΟΡΑ ΥΑΛΟΠΟΙΗΜΕΝΩΝ ΑΠΟΒΛΗΤΩΝ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676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91"/>
    </mc:Choice>
    <mc:Fallback>
      <p:transition spd="slow" advTm="10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3" name="Picture 5" descr="VITFL_36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203848" y="-473025"/>
            <a:ext cx="5791423" cy="7364562"/>
          </a:xfrm>
          <a:noFill/>
          <a:ln/>
        </p:spPr>
      </p:pic>
      <p:sp>
        <p:nvSpPr>
          <p:cNvPr id="63494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1700808"/>
            <a:ext cx="3456384" cy="2007096"/>
          </a:xfrm>
        </p:spPr>
        <p:txBody>
          <a:bodyPr/>
          <a:lstStyle/>
          <a:p>
            <a:r>
              <a:rPr lang="el-GR" sz="2800" dirty="0" smtClean="0"/>
              <a:t>ΕΚΦΟΡΤΩΣΗ ΥΑΛΟΠΟΙΗΜΕΝΩΝ </a:t>
            </a:r>
            <a:r>
              <a:rPr lang="el-GR" sz="2800" dirty="0"/>
              <a:t>ΑΠΟΒΛΗΤΩΝ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33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48"/>
    </mc:Choice>
    <mc:Fallback>
      <p:transition spd="slow" advTm="5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1" name="Picture 5" descr="P2_1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627784" y="809048"/>
            <a:ext cx="6440463" cy="6281820"/>
          </a:xfrm>
          <a:noFill/>
          <a:ln/>
        </p:spPr>
      </p:pic>
      <p:sp>
        <p:nvSpPr>
          <p:cNvPr id="348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/>
              <a:t>ΘΑΛΑΣΣΙΑ ΜΕΤΑΦΟΡΑ ΥΑΛΟΠΟΙΗΜΕΝΩΝ ΑΠΟΒΛΗΤΩΝ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08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18"/>
    </mc:Choice>
    <mc:Fallback>
      <p:transition spd="slow" advTm="5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8" name="Rectangle 6"/>
          <p:cNvSpPr>
            <a:spLocks noGrp="1" noChangeArrowheads="1"/>
          </p:cNvSpPr>
          <p:nvPr>
            <p:ph type="title"/>
          </p:nvPr>
        </p:nvSpPr>
        <p:spPr>
          <a:xfrm>
            <a:off x="179512" y="548680"/>
            <a:ext cx="2602632" cy="1143000"/>
          </a:xfrm>
        </p:spPr>
        <p:txBody>
          <a:bodyPr/>
          <a:lstStyle/>
          <a:p>
            <a:r>
              <a:rPr lang="el-GR" sz="2400" dirty="0" smtClean="0"/>
              <a:t>ΕΚΦΟΡΤΩΣΗ ΚΥΛΙΝΔΡΩΝ</a:t>
            </a:r>
            <a:endParaRPr lang="el-GR" sz="2400" dirty="0"/>
          </a:p>
        </p:txBody>
      </p:sp>
      <p:pic>
        <p:nvPicPr>
          <p:cNvPr id="59397" name="Picture 5" descr="Unloading_Hex_cylinders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987824" y="125936"/>
            <a:ext cx="6035203" cy="6676899"/>
          </a:xfrm>
          <a:noFill/>
          <a:ln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372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2"/>
    </mc:Choice>
    <mc:Fallback>
      <p:transition spd="slow" advTm="3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5" descr="mx6_mox_trans_cask_operation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475656" y="-315416"/>
            <a:ext cx="7775922" cy="7775922"/>
          </a:xfrm>
          <a:noFill/>
          <a:ln/>
        </p:spPr>
      </p:pic>
      <p:sp>
        <p:nvSpPr>
          <p:cNvPr id="2253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ΕΚΦΟΡΤΩΣΗ ΤΥΜΠΑΝΟΥ</a:t>
            </a:r>
            <a:endParaRPr lang="el-GR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81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35"/>
    </mc:Choice>
    <mc:Fallback>
      <p:transition spd="slow" advTm="7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970338" cy="1143000"/>
          </a:xfrm>
        </p:spPr>
        <p:txBody>
          <a:bodyPr/>
          <a:lstStyle/>
          <a:p>
            <a:pPr eaLnBrk="1" hangingPunct="1"/>
            <a:r>
              <a:rPr lang="el-GR" sz="4000" smtClean="0"/>
              <a:t>ΔΟΜΗ ΤΗΣ ΥΛΗΣ</a:t>
            </a:r>
          </a:p>
        </p:txBody>
      </p:sp>
      <p:pic>
        <p:nvPicPr>
          <p:cNvPr id="14339" name="Picture 4" descr="AtomsDiagram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851275" y="260350"/>
            <a:ext cx="4826000" cy="6121400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295"/>
    </mc:Choice>
    <mc:Fallback>
      <p:transition spd="slow" advTm="52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8" name="Rectangle 6"/>
          <p:cNvSpPr>
            <a:spLocks noGrp="1" noChangeArrowheads="1"/>
          </p:cNvSpPr>
          <p:nvPr>
            <p:ph type="title"/>
          </p:nvPr>
        </p:nvSpPr>
        <p:spPr>
          <a:xfrm>
            <a:off x="24077" y="15776"/>
            <a:ext cx="8229600" cy="1143000"/>
          </a:xfrm>
        </p:spPr>
        <p:txBody>
          <a:bodyPr/>
          <a:lstStyle/>
          <a:p>
            <a:r>
              <a:rPr lang="el-GR" sz="2400"/>
              <a:t>ΑΦΙΞΗ </a:t>
            </a:r>
            <a:r>
              <a:rPr lang="el-GR" sz="2400" smtClean="0"/>
              <a:t>ΧΡΗΣΙΜΟΠΟΙΗΜΕΝΟΥ </a:t>
            </a:r>
            <a:r>
              <a:rPr lang="el-GR" sz="2400" dirty="0"/>
              <a:t>ΚΑΥΣΙΜΟΥ </a:t>
            </a:r>
            <a:r>
              <a:rPr lang="el-GR" sz="2400"/>
              <a:t>ΣΕ </a:t>
            </a:r>
            <a:r>
              <a:rPr lang="el-GR" sz="2400" smtClean="0"/>
              <a:t>ΕΡΓΟΣΤΑΣΙΟ </a:t>
            </a:r>
            <a:r>
              <a:rPr lang="el-GR" sz="2400" dirty="0"/>
              <a:t>ΕΠΕΞΕΡΓΑΣΙΑΣ</a:t>
            </a:r>
          </a:p>
        </p:txBody>
      </p:sp>
      <p:pic>
        <p:nvPicPr>
          <p:cNvPr id="28677" name="Picture 5" descr="NF232_1F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491880" y="929222"/>
            <a:ext cx="5484415" cy="5729597"/>
          </a:xfrm>
          <a:noFill/>
          <a:ln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684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83"/>
    </mc:Choice>
    <mc:Fallback>
      <p:transition spd="slow" advTm="9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76064"/>
          </a:xfrm>
        </p:spPr>
        <p:txBody>
          <a:bodyPr>
            <a:noAutofit/>
          </a:bodyPr>
          <a:lstStyle/>
          <a:p>
            <a:r>
              <a:rPr lang="el-GR" sz="3200" b="1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Διαχείριση </a:t>
            </a:r>
            <a:r>
              <a:rPr lang="el-GR" sz="3200" b="1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πυρηνικών </a:t>
            </a:r>
            <a:r>
              <a:rPr lang="el-GR" sz="32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αποβλήτων</a:t>
            </a:r>
            <a:endParaRPr lang="el-GR" sz="32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80728"/>
            <a:ext cx="8470900" cy="5184576"/>
          </a:xfrm>
        </p:spPr>
        <p:txBody>
          <a:bodyPr>
            <a:normAutofit fontScale="85000" lnSpcReduction="20000"/>
          </a:bodyPr>
          <a:lstStyle/>
          <a:p>
            <a:r>
              <a:rPr lang="el-GR" sz="3300" b="1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ΣΤΟΧΟΙ : </a:t>
            </a:r>
          </a:p>
          <a:p>
            <a:r>
              <a:rPr lang="el-GR" smtClean="0">
                <a:latin typeface="Cambria Math" panose="02040503050406030204" pitchFamily="18" charset="0"/>
                <a:ea typeface="Cambria Math" panose="02040503050406030204" pitchFamily="18" charset="0"/>
              </a:rPr>
              <a:t>ΕΛΑΧΙΣΤΟΠΟΙΗΣΗ ΟΓΚΟΥ</a:t>
            </a:r>
          </a:p>
          <a:p>
            <a:r>
              <a:rPr lang="el-GR" smtClean="0">
                <a:latin typeface="Cambria Math" panose="02040503050406030204" pitchFamily="18" charset="0"/>
                <a:ea typeface="Cambria Math" panose="02040503050406030204" pitchFamily="18" charset="0"/>
              </a:rPr>
              <a:t>ΜΕΊΩΣΗ ΚΙΝΔΥΝΟΥ</a:t>
            </a:r>
          </a:p>
          <a:p>
            <a:endParaRPr lang="el-GR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l-GR" b="1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ΤΕΧΝΙΚΕΣ :</a:t>
            </a:r>
            <a:endParaRPr lang="el-GR" b="1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l-GR" smtClean="0">
                <a:latin typeface="Cambria Math" panose="02040503050406030204" pitchFamily="18" charset="0"/>
                <a:ea typeface="Cambria Math" panose="02040503050406030204" pitchFamily="18" charset="0"/>
              </a:rPr>
              <a:t>ΚΑΥΣΗ – Μείωση όγκου</a:t>
            </a:r>
          </a:p>
          <a:p>
            <a:r>
              <a:rPr lang="el-GR" smtClean="0">
                <a:latin typeface="Cambria Math" panose="02040503050406030204" pitchFamily="18" charset="0"/>
                <a:ea typeface="Cambria Math" panose="02040503050406030204" pitchFamily="18" charset="0"/>
              </a:rPr>
              <a:t>ΣΥΜΠΙΕΣΗ</a:t>
            </a:r>
          </a:p>
          <a:p>
            <a:r>
              <a:rPr lang="el-GR" smtClean="0">
                <a:latin typeface="Cambria Math" panose="02040503050406030204" pitchFamily="18" charset="0"/>
                <a:ea typeface="Cambria Math" panose="02040503050406030204" pitchFamily="18" charset="0"/>
              </a:rPr>
              <a:t>ΤΣΙΜΕΝΤΟΠΟΙΗΣΗ – εγκλωβισμός ραδιενεργού υλικού</a:t>
            </a:r>
          </a:p>
          <a:p>
            <a:r>
              <a:rPr lang="el-GR" smtClean="0">
                <a:latin typeface="Cambria Math" panose="02040503050406030204" pitchFamily="18" charset="0"/>
                <a:ea typeface="Cambria Math" panose="02040503050406030204" pitchFamily="18" charset="0"/>
              </a:rPr>
              <a:t>ΥΑΛΟΠΟΙΗΣΗ- εγκλωβισμός ραδιενεργού υλικού μέσω του σχηματισμού αδιάλυτου, στερεού αποβλήτου, σταθερού για μεγάλη χρονική περίοδο (πυρηνικά απόβλητα υψηλής ραδιενέργειας)</a:t>
            </a:r>
            <a:endParaRPr lang="en-GB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42048-5F1D-4AF6-8EC6-94112C41A0AE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 descr="Vitrification Canis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299" y="1052736"/>
            <a:ext cx="1419225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ement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95992"/>
            <a:ext cx="1952625" cy="200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Elbow Connector 6"/>
          <p:cNvCxnSpPr/>
          <p:nvPr/>
        </p:nvCxnSpPr>
        <p:spPr>
          <a:xfrm rot="5400000" flipH="1" flipV="1">
            <a:off x="7866001" y="4039853"/>
            <a:ext cx="991691" cy="522908"/>
          </a:xfrm>
          <a:prstGeom prst="bentConnector3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rot="5400000" flipH="1" flipV="1">
            <a:off x="4373766" y="2889272"/>
            <a:ext cx="1404581" cy="504056"/>
          </a:xfrm>
          <a:prstGeom prst="bentConnector2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5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029"/>
    </mc:Choice>
    <mc:Fallback>
      <p:transition spd="slow" advTm="43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/>
          <p:cNvSpPr>
            <a:spLocks noGrp="1" noChangeArrowheads="1"/>
          </p:cNvSpPr>
          <p:nvPr>
            <p:ph type="title"/>
          </p:nvPr>
        </p:nvSpPr>
        <p:spPr>
          <a:xfrm>
            <a:off x="33928" y="188640"/>
            <a:ext cx="4754096" cy="2664296"/>
          </a:xfrm>
        </p:spPr>
        <p:txBody>
          <a:bodyPr/>
          <a:lstStyle/>
          <a:p>
            <a:pPr eaLnBrk="1" hangingPunct="1"/>
            <a:r>
              <a:rPr lang="el-GR" sz="4000" smtClean="0"/>
              <a:t>Αποσυναρμολόγηση </a:t>
            </a:r>
            <a:r>
              <a:rPr lang="el-GR" sz="4000" smtClean="0"/>
              <a:t>πυρηνικών </a:t>
            </a:r>
            <a:r>
              <a:rPr lang="el-GR" sz="4000" dirty="0" smtClean="0"/>
              <a:t>εγκαταστάσεων</a:t>
            </a:r>
          </a:p>
        </p:txBody>
      </p:sp>
      <p:pic>
        <p:nvPicPr>
          <p:cNvPr id="2867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004048" y="43333"/>
            <a:ext cx="4139952" cy="6814668"/>
          </a:xfrm>
          <a:noFill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446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56"/>
    </mc:Choice>
    <mc:Fallback>
      <p:transition spd="slow" advTm="12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4671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l-GR" sz="4000" smtClean="0"/>
              <a:t>Διάλυση σταθμού</a:t>
            </a:r>
          </a:p>
        </p:txBody>
      </p:sp>
      <p:pic>
        <p:nvPicPr>
          <p:cNvPr id="3277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924300" y="115888"/>
            <a:ext cx="4962525" cy="6480175"/>
          </a:xfrm>
          <a:noFill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682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93"/>
    </mc:Choice>
    <mc:Fallback>
      <p:transition spd="slow" advTm="6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l-GR" sz="4000" smtClean="0"/>
              <a:t>Αποθήκευση πυρηνικών αποβλήτων</a:t>
            </a:r>
            <a:endParaRPr lang="el-GR" sz="4000" smtClean="0"/>
          </a:p>
        </p:txBody>
      </p:sp>
      <p:pic>
        <p:nvPicPr>
          <p:cNvPr id="29699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>
          <a:xfrm>
            <a:off x="0" y="836711"/>
            <a:ext cx="4355976" cy="5206241"/>
          </a:xfrm>
          <a:noFill/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l-GR" smtClean="0"/>
              <a:t>ΕΝΔΙΑΜΕΣΗ – στο έδαφος</a:t>
            </a:r>
          </a:p>
          <a:p>
            <a:r>
              <a:rPr lang="el-GR" smtClean="0"/>
              <a:t>ΜΑΚΡΟΧΡΟΝΙΑ – σε υπόγειο γεωλογικό σχηματισμό</a:t>
            </a:r>
            <a:endParaRPr lang="en-GB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722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2"/>
    </mc:Choice>
    <mc:Fallback>
      <p:transition spd="slow" advTm="20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2890838" cy="850106"/>
          </a:xfrm>
        </p:spPr>
        <p:txBody>
          <a:bodyPr/>
          <a:lstStyle/>
          <a:p>
            <a:pPr eaLnBrk="1" hangingPunct="1"/>
            <a:r>
              <a:rPr lang="el-GR" sz="3600" smtClean="0"/>
              <a:t>αποθήκευση</a:t>
            </a:r>
          </a:p>
        </p:txBody>
      </p:sp>
      <p:pic>
        <p:nvPicPr>
          <p:cNvPr id="3072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563938" y="188913"/>
            <a:ext cx="4829175" cy="6480175"/>
          </a:xfrm>
          <a:noFill/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0" y="1166018"/>
            <a:ext cx="3203848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l-GR" smtClean="0"/>
              <a:t>σε ορυχεία</a:t>
            </a:r>
          </a:p>
          <a:p>
            <a:pPr fontAlgn="auto">
              <a:spcAft>
                <a:spcPts val="0"/>
              </a:spcAft>
            </a:pPr>
            <a:r>
              <a:rPr lang="el-GR" smtClean="0"/>
              <a:t>σε γεωτρήσεις</a:t>
            </a:r>
          </a:p>
          <a:p>
            <a:pPr fontAlgn="auto">
              <a:spcAft>
                <a:spcPts val="0"/>
              </a:spcAft>
            </a:pPr>
            <a:r>
              <a:rPr lang="el-GR" smtClean="0"/>
              <a:t>στο υπέδαφος</a:t>
            </a:r>
            <a:endParaRPr lang="en-GB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418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34"/>
    </mc:Choice>
    <mc:Fallback>
      <p:transition spd="slow" advTm="9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3600" smtClean="0"/>
              <a:t>Η ιδέα της γεωλογικής αποθήκευσης</a:t>
            </a:r>
          </a:p>
        </p:txBody>
      </p:sp>
      <p:pic>
        <p:nvPicPr>
          <p:cNvPr id="3174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250825" y="1268413"/>
            <a:ext cx="8640763" cy="5346700"/>
          </a:xfrm>
          <a:noFill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068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593"/>
    </mc:Choice>
    <mc:Fallback>
      <p:transition spd="slow" advTm="55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059" y="404664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Σύσταση πυρηνικών αποβλήτων</a:t>
            </a:r>
            <a:endParaRPr lang="el-GR" dirty="0"/>
          </a:p>
        </p:txBody>
      </p:sp>
      <p:pic>
        <p:nvPicPr>
          <p:cNvPr id="1026" name="Picture 2" descr="http://www.americanscientist.org/Libraries/images/2004929121555_307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672" y="815008"/>
            <a:ext cx="8952207" cy="2808312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103427" y="3636640"/>
            <a:ext cx="8772696" cy="100811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ΟΥΡΑΝΙΟ, ΤΕΧΝΕΤΙΟ, ΙΩΔΙΟ, ΝΕΠΤΟΥΝΙΟ, ΠΛΟΥΤΩΝΙΟ, ΑΜΕΡΙΚΙΟ, ΚΙΟΥΡΙΟ</a:t>
            </a:r>
            <a:endParaRPr lang="en-GB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4098" name="Picture 2" descr="http://periodictable.com/Samples/093.2/s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4752"/>
            <a:ext cx="2213248" cy="221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http://upload.wikimedia.org/wikipedia/commons/f/f1/Capa_electr%C3%B3nica_093_Neptunio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6" descr="http://upload.wikimedia.org/wikipedia/commons/f/f1/Capa_electr%C3%B3nica_093_Neptunio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203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50"/>
    </mc:Choice>
    <mc:Fallback>
      <p:transition spd="slow" advTm="20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71990" cy="193022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Yucca</a:t>
            </a:r>
            <a:r>
              <a:rPr lang="el-GR" dirty="0" smtClean="0"/>
              <a:t>: Θέση εναπόθεσης πυρηνικών αποβλήτων </a:t>
            </a:r>
            <a:endParaRPr lang="el-GR" dirty="0"/>
          </a:p>
        </p:txBody>
      </p:sp>
      <p:pic>
        <p:nvPicPr>
          <p:cNvPr id="11268" name="Picture 4" descr="http://www.nei.org/filefolder/yucca_nevada_map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1428736"/>
            <a:ext cx="4010025" cy="5295900"/>
          </a:xfrm>
          <a:prstGeom prst="rect">
            <a:avLst/>
          </a:prstGeom>
          <a:noFill/>
        </p:spPr>
      </p:pic>
      <p:pic>
        <p:nvPicPr>
          <p:cNvPr id="3074" name="Picture 2" descr="http://www.nrc.gov/images/waste/hlw-disposal/yucca-drawi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1324"/>
            <a:ext cx="4419600" cy="387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106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47"/>
    </mc:Choice>
    <mc:Fallback>
      <p:transition spd="slow" advTm="13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Yucca:</a:t>
            </a:r>
            <a:r>
              <a:rPr lang="el-GR" sz="3600" dirty="0" smtClean="0"/>
              <a:t> Σήραγγες με πυρηνικά απόβλητα</a:t>
            </a:r>
            <a:endParaRPr lang="el-GR" sz="3600" dirty="0"/>
          </a:p>
        </p:txBody>
      </p:sp>
      <p:pic>
        <p:nvPicPr>
          <p:cNvPr id="97282" name="Picture 2" descr="http://www.nei.org/filefolder/yucca_tunnels_waste_packag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5656" y="1484784"/>
            <a:ext cx="6984776" cy="4676451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985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97"/>
    </mc:Choice>
    <mc:Fallback>
      <p:transition spd="slow" advTm="5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214313" y="274638"/>
            <a:ext cx="4143375" cy="1858218"/>
          </a:xfrm>
        </p:spPr>
        <p:txBody>
          <a:bodyPr/>
          <a:lstStyle/>
          <a:p>
            <a:r>
              <a:rPr lang="el-GR" sz="3200" dirty="0" smtClean="0"/>
              <a:t>Πηγές Ραδιενέργειας</a:t>
            </a:r>
            <a:r>
              <a:rPr lang="el-GR" sz="2400" dirty="0" smtClean="0"/>
              <a:t/>
            </a:r>
            <a:br>
              <a:rPr lang="el-GR" sz="2400" dirty="0" smtClean="0"/>
            </a:br>
            <a:r>
              <a:rPr lang="el-GR" sz="2400" dirty="0" smtClean="0"/>
              <a:t/>
            </a:r>
            <a:br>
              <a:rPr lang="el-GR" sz="2400" dirty="0" smtClean="0"/>
            </a:br>
            <a:r>
              <a:rPr lang="el-GR" sz="2400" dirty="0" smtClean="0"/>
              <a:t>Μέση δόση σε </a:t>
            </a:r>
            <a:br>
              <a:rPr lang="el-GR" sz="2400" dirty="0" smtClean="0"/>
            </a:br>
            <a:r>
              <a:rPr lang="el-GR" sz="2400" dirty="0" smtClean="0"/>
              <a:t/>
            </a:r>
            <a:br>
              <a:rPr lang="el-GR" sz="2400" dirty="0" smtClean="0"/>
            </a:br>
            <a:r>
              <a:rPr lang="en-US" sz="2400" dirty="0" err="1" smtClean="0"/>
              <a:t>milli</a:t>
            </a:r>
            <a:r>
              <a:rPr lang="el-GR" sz="2400" dirty="0" smtClean="0"/>
              <a:t> </a:t>
            </a:r>
            <a:r>
              <a:rPr lang="en-US" sz="2400" dirty="0" err="1" smtClean="0"/>
              <a:t>sieverts</a:t>
            </a:r>
            <a:r>
              <a:rPr lang="el-GR" sz="2400" dirty="0" smtClean="0"/>
              <a:t> / άτομο</a:t>
            </a:r>
          </a:p>
        </p:txBody>
      </p:sp>
      <p:pic>
        <p:nvPicPr>
          <p:cNvPr id="3075" name="Content Placeholder 3" descr="Untitled-2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283968" y="18295"/>
            <a:ext cx="4104456" cy="6652345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343"/>
    </mc:Choice>
    <mc:Fallback>
      <p:transition spd="slow" advTm="72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5280"/>
            <a:ext cx="9047410" cy="562074"/>
          </a:xfrm>
        </p:spPr>
        <p:txBody>
          <a:bodyPr>
            <a:noAutofit/>
          </a:bodyPr>
          <a:lstStyle/>
          <a:p>
            <a:r>
              <a:rPr lang="en-US" sz="3200" dirty="0" smtClean="0"/>
              <a:t>Yucca</a:t>
            </a:r>
            <a:r>
              <a:rPr lang="el-GR" sz="3200" dirty="0" smtClean="0"/>
              <a:t>: Θέση εναπόθεσης πυρηνικών αποβλήτων </a:t>
            </a:r>
            <a:endParaRPr lang="el-GR" sz="3200" dirty="0"/>
          </a:p>
        </p:txBody>
      </p:sp>
      <p:pic>
        <p:nvPicPr>
          <p:cNvPr id="88066" name="Picture 2" descr="http://www.nei.org/filefolder/yucca_mountain_aerial_view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00496" y="2928934"/>
            <a:ext cx="4791075" cy="3419475"/>
          </a:xfrm>
          <a:prstGeom prst="rect">
            <a:avLst/>
          </a:prstGeom>
          <a:noFill/>
        </p:spPr>
      </p:pic>
      <p:pic>
        <p:nvPicPr>
          <p:cNvPr id="2050" name="Picture 2" descr="http://static.panoramio.com/photos/original/496402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207156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a.abcnews.com/images/Business/GTY_yucca_2_mountain_dm_130814_16x9_99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0" y="1543049"/>
            <a:ext cx="9448800" cy="531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3479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855"/>
    </mc:Choice>
    <mc:Fallback>
      <p:transition spd="slow" advTm="29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910" y="0"/>
            <a:ext cx="8581390" cy="148478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Yucca</a:t>
            </a:r>
            <a:r>
              <a:rPr lang="el-GR" sz="2800" dirty="0" smtClean="0"/>
              <a:t>: Θέση εναπόθεσης πυρηνικών αποβλήτων, </a:t>
            </a:r>
            <a:br>
              <a:rPr lang="el-GR" sz="2800" dirty="0" smtClean="0"/>
            </a:br>
            <a:r>
              <a:rPr lang="el-GR" sz="2800" dirty="0" smtClean="0"/>
              <a:t>υπόγειο δίκτυο σηράγγων</a:t>
            </a:r>
            <a:endParaRPr lang="el-GR" sz="2800" dirty="0"/>
          </a:p>
        </p:txBody>
      </p:sp>
      <p:pic>
        <p:nvPicPr>
          <p:cNvPr id="1026" name="Picture 2" descr="http://i2.cdn.turner.com/money/2011/07/06/news/economy/nuclear_waste/yucca-mountain.gi.to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01" y="1470595"/>
            <a:ext cx="8326101" cy="538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41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57"/>
    </mc:Choice>
    <mc:Fallback>
      <p:transition spd="slow" advTm="8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29048" cy="5297502"/>
          </a:xfrm>
        </p:spPr>
        <p:txBody>
          <a:bodyPr>
            <a:normAutofit/>
          </a:bodyPr>
          <a:lstStyle/>
          <a:p>
            <a:r>
              <a:rPr lang="en-US" dirty="0" smtClean="0"/>
              <a:t>Yucca:</a:t>
            </a:r>
            <a:r>
              <a:rPr lang="el-GR" dirty="0" smtClean="0"/>
              <a:t> Διαφορετικοί τύποι συσκευασίας για πυρηνικά απόβλητα</a:t>
            </a:r>
            <a:endParaRPr lang="el-GR" dirty="0"/>
          </a:p>
        </p:txBody>
      </p:sp>
      <p:pic>
        <p:nvPicPr>
          <p:cNvPr id="96258" name="Picture 2" descr="http://www.nei.org/filefolder/deis1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8" y="285728"/>
            <a:ext cx="4572000" cy="6096000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899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23"/>
    </mc:Choice>
    <mc:Fallback>
      <p:transition spd="slow" advTm="15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01014" cy="121014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Yucca</a:t>
            </a:r>
            <a:r>
              <a:rPr lang="el-GR" dirty="0" smtClean="0"/>
              <a:t>: αποθήκευση αποβλήτων στην σήραγγα</a:t>
            </a:r>
            <a:endParaRPr lang="el-GR" dirty="0"/>
          </a:p>
        </p:txBody>
      </p:sp>
      <p:pic>
        <p:nvPicPr>
          <p:cNvPr id="95234" name="Picture 2" descr="http://www.nei.org/filefolder/deis1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75989" y="2276872"/>
            <a:ext cx="4608512" cy="3456384"/>
          </a:xfrm>
          <a:prstGeom prst="rect">
            <a:avLst/>
          </a:prstGeom>
          <a:noFill/>
        </p:spPr>
      </p:pic>
      <p:pic>
        <p:nvPicPr>
          <p:cNvPr id="6" name="Picture 2" descr="http://www.nei.org/filefolder/va1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073892"/>
            <a:ext cx="4540938" cy="3659364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701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00"/>
    </mc:Choice>
    <mc:Fallback>
      <p:transition spd="slow" advTm="15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08" y="0"/>
            <a:ext cx="8229600" cy="1124744"/>
          </a:xfrm>
        </p:spPr>
        <p:txBody>
          <a:bodyPr>
            <a:normAutofit/>
          </a:bodyPr>
          <a:lstStyle/>
          <a:p>
            <a:pPr algn="l"/>
            <a:r>
              <a:rPr lang="el-GR" sz="2800" dirty="0" smtClean="0"/>
              <a:t>Όρη </a:t>
            </a:r>
            <a:r>
              <a:rPr lang="en-US" sz="2800" dirty="0" smtClean="0"/>
              <a:t>Yucca</a:t>
            </a:r>
            <a:r>
              <a:rPr lang="el-GR" sz="2800" dirty="0" smtClean="0"/>
              <a:t>: τομή και διεργασίες που παίζουν ρόλο στην απόδοση της αποθήκευσης</a:t>
            </a:r>
            <a:endParaRPr lang="el-GR" sz="2800" dirty="0"/>
          </a:p>
        </p:txBody>
      </p:sp>
      <p:pic>
        <p:nvPicPr>
          <p:cNvPr id="98306" name="Picture 2" descr="http://www.nei.org/filefolder/va3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76315" y="1124744"/>
            <a:ext cx="7182925" cy="5788438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99592" y="2683376"/>
            <a:ext cx="1428760" cy="3323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r" fontAlgn="auto">
              <a:spcAft>
                <a:spcPts val="0"/>
              </a:spcAft>
              <a:defRPr/>
            </a:pPr>
            <a:endParaRPr lang="el-GR" sz="1600" b="1" smtClean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r" fontAlgn="auto">
              <a:spcAft>
                <a:spcPts val="0"/>
              </a:spcAft>
              <a:defRPr/>
            </a:pPr>
            <a:endParaRPr lang="el-GR" sz="1600" b="1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r" fontAlgn="auto">
              <a:spcAft>
                <a:spcPts val="0"/>
              </a:spcAft>
              <a:defRPr/>
            </a:pPr>
            <a:r>
              <a:rPr lang="el-GR" sz="1600" b="1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Βροχόπτωση</a:t>
            </a:r>
            <a:endParaRPr lang="el-GR" sz="1600" b="1" dirty="0" smtClean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r" fontAlgn="auto">
              <a:spcAft>
                <a:spcPts val="0"/>
              </a:spcAft>
              <a:defRPr/>
            </a:pPr>
            <a:endParaRPr lang="el-GR" sz="1600" b="1" dirty="0" smtClean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r" fontAlgn="auto">
              <a:spcAft>
                <a:spcPts val="0"/>
              </a:spcAft>
              <a:defRPr/>
            </a:pPr>
            <a:r>
              <a:rPr lang="el-GR" sz="1600" b="1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el-GR" sz="1600" b="1" smtClean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r" fontAlgn="auto">
              <a:spcAft>
                <a:spcPts val="0"/>
              </a:spcAft>
              <a:defRPr/>
            </a:pPr>
            <a:endParaRPr lang="el-GR" sz="1600" b="1" dirty="0" smtClean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r" fontAlgn="auto">
              <a:spcAft>
                <a:spcPts val="0"/>
              </a:spcAft>
              <a:defRPr/>
            </a:pPr>
            <a:r>
              <a:rPr lang="el-GR" sz="1600" b="1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κυκλοφορία νερού</a:t>
            </a:r>
            <a:endParaRPr lang="el-GR" sz="1600" b="1" dirty="0" smtClean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r" fontAlgn="auto">
              <a:spcAft>
                <a:spcPts val="0"/>
              </a:spcAft>
              <a:defRPr/>
            </a:pPr>
            <a:r>
              <a:rPr lang="el-GR" sz="1600" b="1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el-GR" sz="1600" b="1" smtClean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r" fontAlgn="auto">
              <a:spcAft>
                <a:spcPts val="0"/>
              </a:spcAft>
              <a:defRPr/>
            </a:pPr>
            <a:endParaRPr lang="el-GR" sz="1600" b="1" dirty="0" smtClean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r" fontAlgn="auto">
              <a:spcAft>
                <a:spcPts val="0"/>
              </a:spcAft>
              <a:defRPr/>
            </a:pPr>
            <a:r>
              <a:rPr lang="el-GR" sz="1600" b="1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μετακινήσεις</a:t>
            </a:r>
            <a:endParaRPr lang="el-GR" sz="1600" b="1" dirty="0" smtClean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r" fontAlgn="auto">
              <a:spcAft>
                <a:spcPts val="0"/>
              </a:spcAft>
              <a:defRPr/>
            </a:pPr>
            <a:r>
              <a:rPr lang="el-GR" sz="16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υ</a:t>
            </a:r>
            <a:r>
              <a:rPr lang="el-GR" sz="1600" b="1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γρασίας </a:t>
            </a:r>
            <a:r>
              <a:rPr lang="el-GR" sz="1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με την θερμότητα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184336" y="1491280"/>
            <a:ext cx="2571768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el-GR" sz="14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Επιπτώσεις της θερμότητας και της εκσκαφής στην συσκευασία των αποβλήτων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744134" y="3304583"/>
            <a:ext cx="1143008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l-GR" sz="14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Αποσύνθεση αποβλήτων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873356" y="1749972"/>
            <a:ext cx="1285884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l-GR" sz="14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Αποσύνθεση συσκευασίας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372200" y="832168"/>
            <a:ext cx="1143008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l-GR" sz="14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Διείσδυση υγρασίας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019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744"/>
    </mc:Choice>
    <mc:Fallback>
      <p:transition spd="slow" advTm="65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http://www.nei.org/filefolder/yucca_natural_engineered_barrier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0403" y="428605"/>
            <a:ext cx="8375457" cy="642939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>
            <a:noAutofit/>
          </a:bodyPr>
          <a:lstStyle/>
          <a:p>
            <a:r>
              <a:rPr lang="el-GR" sz="3200" dirty="0" smtClean="0"/>
              <a:t>Φυσικές και τεχνολογικές φραγές για την προστασία των πυρηνικών αποβλήτων</a:t>
            </a:r>
            <a:endParaRPr lang="el-GR" sz="32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947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41"/>
    </mc:Choice>
    <mc:Fallback>
      <p:transition spd="slow" advTm="10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mtClean="0"/>
              <a:t>ΤΕΛΟΣ</a:t>
            </a:r>
            <a:endParaRPr lang="en-GB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05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4"/>
    </mc:Choice>
    <mc:Fallback>
      <p:transition spd="slow" advTm="2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smtClean="0">
                <a:solidFill>
                  <a:srgbClr val="C00000"/>
                </a:solidFill>
              </a:rPr>
              <a:t>ΜΕΤΡΗΣΗ ΡΑΔΙΕΝΕΡΓΕΙΑΣ ΣΕ ΕΝΑ </a:t>
            </a:r>
            <a:r>
              <a:rPr lang="el-GR" sz="2800">
                <a:solidFill>
                  <a:srgbClr val="C00000"/>
                </a:solidFill>
              </a:rPr>
              <a:t>ΤΥΜΠΑΝΟ ΑΝΤΙΔΡΑΣΤΗΡΑ</a:t>
            </a:r>
          </a:p>
        </p:txBody>
      </p:sp>
      <p:pic>
        <p:nvPicPr>
          <p:cNvPr id="56325" name="Picture 5" descr="TESTR_32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700338" y="1628775"/>
            <a:ext cx="3892550" cy="4525963"/>
          </a:xfrm>
          <a:noFill/>
          <a:ln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05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88"/>
    </mc:Choice>
    <mc:Fallback>
      <p:transition spd="slow" advTm="13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8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l-GR" dirty="0" smtClean="0"/>
              <a:t>Διάσπαση </a:t>
            </a:r>
            <a:r>
              <a:rPr lang="en-US" dirty="0" smtClean="0"/>
              <a:t>U-238 </a:t>
            </a:r>
            <a:r>
              <a:rPr lang="el-GR" dirty="0" smtClean="0"/>
              <a:t>σε </a:t>
            </a:r>
            <a:r>
              <a:rPr lang="en-US" dirty="0" err="1" smtClean="0"/>
              <a:t>Pb</a:t>
            </a:r>
            <a:r>
              <a:rPr lang="el-GR" dirty="0" smtClean="0"/>
              <a:t>-206</a:t>
            </a:r>
            <a:endParaRPr lang="el-GR" dirty="0"/>
          </a:p>
        </p:txBody>
      </p:sp>
      <p:pic>
        <p:nvPicPr>
          <p:cNvPr id="4099" name="Content Placeholder 3" descr="Untitled-4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785813" y="1052513"/>
            <a:ext cx="7286625" cy="5805487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045"/>
    </mc:Choice>
    <mc:Fallback>
      <p:transition spd="slow" advTm="42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6808"/>
            <a:ext cx="82296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 dirty="0"/>
              <a:t> </a:t>
            </a:r>
            <a:r>
              <a:rPr lang="el-GR" sz="2800" dirty="0" smtClean="0"/>
              <a:t>η μορφή της διάσπασης είναι πάντοτε η ίδια !</a:t>
            </a:r>
            <a:endParaRPr lang="el-GR" sz="2800" dirty="0"/>
          </a:p>
        </p:txBody>
      </p:sp>
      <p:pic>
        <p:nvPicPr>
          <p:cNvPr id="5123" name="Content Placeholder 3" descr="Untitled-5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552575" y="1428750"/>
            <a:ext cx="6038850" cy="5275263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980"/>
    </mc:Choice>
    <mc:Fallback>
      <p:transition spd="slow" advTm="43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490066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l-GR" sz="2000" smtClean="0"/>
              <a:t>Διαδρομή ακτινοβολίας διά </a:t>
            </a:r>
            <a:r>
              <a:rPr lang="el-GR" sz="2000" dirty="0" smtClean="0"/>
              <a:t>μέσου της ύλης</a:t>
            </a:r>
            <a:endParaRPr lang="el-GR" sz="2000" dirty="0"/>
          </a:p>
        </p:txBody>
      </p:sp>
      <p:pic>
        <p:nvPicPr>
          <p:cNvPr id="6147" name="Content Placeholder 3" descr="Untitled-6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96855" y="2079144"/>
            <a:ext cx="8944131" cy="4778856"/>
          </a:xfrm>
        </p:spPr>
      </p:pic>
      <p:pic>
        <p:nvPicPr>
          <p:cNvPr id="5122" name="Picture 2" descr="http://www.physics.isu.edu/health-physics/tso/rad_training/alph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8996"/>
            <a:ext cx="2838073" cy="184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79512" y="764704"/>
            <a:ext cx="5760640" cy="129614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mtClean="0">
                <a:solidFill>
                  <a:srgbClr val="C00000"/>
                </a:solidFill>
                <a:latin typeface="Cambria" panose="02040503050406030204" pitchFamily="18" charset="0"/>
              </a:rPr>
              <a:t>alpha – radiation  :  2 protons, 2 neutrons</a:t>
            </a:r>
          </a:p>
          <a:p>
            <a:r>
              <a:rPr lang="en-GB" smtClean="0">
                <a:solidFill>
                  <a:srgbClr val="C00000"/>
                </a:solidFill>
                <a:latin typeface="Cambria" panose="02040503050406030204" pitchFamily="18" charset="0"/>
              </a:rPr>
              <a:t>beta – radiation    :  high speed electrons or positrons</a:t>
            </a:r>
          </a:p>
          <a:p>
            <a:r>
              <a:rPr lang="el-GR" smtClean="0">
                <a:solidFill>
                  <a:srgbClr val="C00000"/>
                </a:solidFill>
                <a:latin typeface="Cambria" panose="02040503050406030204" pitchFamily="18" charset="0"/>
              </a:rPr>
              <a:t>γ – ακτινοβολία    : ηλεκτρομαγνητική ακτινοβολία υψηλής συχνότητας (φωτόνια υψηλής ενέργειας)</a:t>
            </a:r>
            <a:endParaRPr lang="en-GB" smtClean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endParaRPr lang="en-GB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528"/>
    </mc:Choice>
    <mc:Fallback>
      <p:transition spd="slow" advTm="56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14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758</Words>
  <Application>Microsoft Office PowerPoint</Application>
  <PresentationFormat>On-screen Show (4:3)</PresentationFormat>
  <Paragraphs>166</Paragraphs>
  <Slides>67</Slides>
  <Notes>32</Notes>
  <HiddenSlides>0</HiddenSlides>
  <MMClips>67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67</vt:i4>
      </vt:variant>
    </vt:vector>
  </HeadingPairs>
  <TitlesOfParts>
    <vt:vector size="69" baseType="lpstr">
      <vt:lpstr>Default Design</vt:lpstr>
      <vt:lpstr>Office Theme</vt:lpstr>
      <vt:lpstr>ΕΝΕΡΓΕΙΑ ΚΑΙ ΠΕΡΙΒΑΛΛΟΝ</vt:lpstr>
      <vt:lpstr>PowerPoint Presentation</vt:lpstr>
      <vt:lpstr>PowerPoint Presentation</vt:lpstr>
      <vt:lpstr>ΠΥΡΗΝΙΚA KAYΣΙΜΑ </vt:lpstr>
      <vt:lpstr>ΔΟΜΗ ΤΗΣ ΥΛΗΣ</vt:lpstr>
      <vt:lpstr>Πηγές Ραδιενέργειας  Μέση δόση σε   milli sieverts / άτομο</vt:lpstr>
      <vt:lpstr>Διάσπαση U-238 σε Pb-206</vt:lpstr>
      <vt:lpstr> η μορφή της διάσπασης είναι πάντοτε η ίδια !</vt:lpstr>
      <vt:lpstr>Διαδρομή ακτινοβολίας διά μέσου της ύλης</vt:lpstr>
      <vt:lpstr>Σωματίδια a και ηλεκτρόνια διέρχονται μέσα από το γενετικό υλικό κυττάρου (DNA).  Κάθε τελεία παριστάνει ένα ιονισμένο άτομο.</vt:lpstr>
      <vt:lpstr>ΟΥΡΑΝΙΟ: ΑΤΟΜΙΚΗ ΔΟΜΗ</vt:lpstr>
      <vt:lpstr>ΕΛΛΕΙΜΜΑ ΜΑΖΑΣ</vt:lpstr>
      <vt:lpstr>ΕΝΕΡΓΕΙΑ ΣΥΝΔΕΣΗΣ ΠΥΡΗΝΑ</vt:lpstr>
      <vt:lpstr>Πυρηνική σχάση</vt:lpstr>
      <vt:lpstr>ΣΧΑΣΗ</vt:lpstr>
      <vt:lpstr>Πελέττες ουρανίου</vt:lpstr>
      <vt:lpstr>ΠΥΡΗΝΙΚΗ ΡΑΒΔΟΣ</vt:lpstr>
      <vt:lpstr>ΣΥΝΑΡΜΟΛΟΓΗΣΗ ΣΤΕΛΕΧΟΥΣ ΠΥΡΗΝΙΚΩΝ ΡΑΒΔΩΝ</vt:lpstr>
      <vt:lpstr>Πυρηνικός σταθμός</vt:lpstr>
      <vt:lpstr>PowerPoint Presentation</vt:lpstr>
      <vt:lpstr>Αντιδραστήρας ζέοντος ύδατος</vt:lpstr>
      <vt:lpstr>Πυρηνική σύντηξη</vt:lpstr>
      <vt:lpstr>ΠΥΡΗΝΙΚΗ ΑΝΤΙΔΡΑΣΗ ΣΥΝΤΗΞΗΣ</vt:lpstr>
      <vt:lpstr>εγκλωβισμός πλάσματος σε ηλεκτρο-μαγνητικό πεδίο</vt:lpstr>
      <vt:lpstr>πυρηνικός αντιδραστήρας TOKAMAK</vt:lpstr>
      <vt:lpstr>PowerPoint Presentation</vt:lpstr>
      <vt:lpstr>PowerPoint Presentation</vt:lpstr>
      <vt:lpstr>ΣΤΑΘΜΟΣ ΣΥΝΤΗΞΗΣ</vt:lpstr>
      <vt:lpstr>ΠΥΡΗΝΙΚΑ ΚΑΥΣΙΜΑ  H ΠΥΡΗΝΙΚΗ ΕΝΕΡΓΕΙΑ ΠΑΡΑΓΕΙ  ΤΟ 14% ΤΟΥ ΠΑΓΚΟΣΜΙΟΥ ΗΛΕΚΤΡΙΣΜΟΥ</vt:lpstr>
      <vt:lpstr>ΣΥΜΠΥΚΝΩΜΕΝΟ ΟΡΥΚΤΟ ΟΥΡΑΝΙΟΥ (ΚΙΤΡΙΝΟ ΚΕΪΚ)</vt:lpstr>
      <vt:lpstr>ΚΥΛΙΝΔΡΟΙ ΓΙΑ ΜΕΤΑΦΟΡΑ ΕΜΠΛΟΥΤΙΣΜΕΝΟΥ Hex ("Hex" : Uranium Ηexifloride gas)</vt:lpstr>
      <vt:lpstr>ΚΥΛΙΝΔΡΟΙ  ΕΞΑΦΘΟΡΙΟΥΧΟΥ ΟΥΡΑΝΙΟΥ</vt:lpstr>
      <vt:lpstr>ΒΑΡΕΛΙΑ ΜΕ ΟΡΥΚΤΟ ΟΥΡΑΝΙΟ (ΣΥΜΠΥΚΝΩΜΕΝΟ)</vt:lpstr>
      <vt:lpstr>Αποθηκευτική δεξαμενή γιά καύσιμο</vt:lpstr>
      <vt:lpstr>Πλουτώνιο: αποθηκευτικός χώρος</vt:lpstr>
      <vt:lpstr>ΠΡΟΕΤΟΙΜΑΣΙΑ ΓΙΑ ΜΕΤΑΦΟΡΑ ΠΥΡΗΝΙΚΟΥ ΚΑΥΣΙΜΟΥ</vt:lpstr>
      <vt:lpstr>ΕΚΦΟΡΤΩΣΗ ΧΡΗΣΙΜΟΠΟΙΗΜΕΝΟΥ  ΠΥΡΗΝΙΚΟΥ ΚΑΥΣΙΜΟΥ ΑΠΟ ΠΛΟΙΟ</vt:lpstr>
      <vt:lpstr>ΔΟΚΙΜΗ ΑΝΤΟΧΗΣ ΣΕ ΥΨΗΛΗ ΘΕΡΜΟΚΡΑΣΙΑ</vt:lpstr>
      <vt:lpstr>ΕΠΙΓΕΙΑ ΜΕΤΑΦΟΡΑ ΤΥΜΠΑΝΟΥ ΜΕ ΠΥΡΗΝΙΚΟ ΚΑΥΣΙΜΟ, ΙΑΠΩΝΙΑ</vt:lpstr>
      <vt:lpstr>ΔΟΚΙΜΗ ΑΝΤΟΧΗΣ ΣΕ ΠΡΟΣΚΡΟΥΣΗ</vt:lpstr>
      <vt:lpstr>ΟΔΙΚΗ ΜΕΤΑΦΟΡΑ ΣΤΗΝ ΙΣΠΑΝΙΑ</vt:lpstr>
      <vt:lpstr>ΜΕΤΑΦΟΡΑ ΜΕ ΤΡΑΙΝΟ-ΦΟΡΤΗΓΟ, ΓΑΛΛΙΑ</vt:lpstr>
      <vt:lpstr>ΟΔΙΚΗ ΜΕΤΑΦΟΡΑ</vt:lpstr>
      <vt:lpstr>ΟΔΙΚΗ ΜΕΤΑΦΟΡΑ, ΙΑΠΩΝΙΑ</vt:lpstr>
      <vt:lpstr>ΘΑΛΑΣΣΙΑ ΜΕΤΑΦΟΡΑ ΥΑΛΟΠΟΙΗΜΕΝΩΝ ΑΠΟΒΛΗΤΩΝ</vt:lpstr>
      <vt:lpstr>ΕΚΦΟΡΤΩΣΗ ΥΑΛΟΠΟΙΗΜΕΝΩΝ ΑΠΟΒΛΗΤΩΝ</vt:lpstr>
      <vt:lpstr>ΘΑΛΑΣΣΙΑ ΜΕΤΑΦΟΡΑ ΥΑΛΟΠΟΙΗΜΕΝΩΝ ΑΠΟΒΛΗΤΩΝ</vt:lpstr>
      <vt:lpstr>ΕΚΦΟΡΤΩΣΗ ΚΥΛΙΝΔΡΩΝ</vt:lpstr>
      <vt:lpstr>ΕΚΦΟΡΤΩΣΗ ΤΥΜΠΑΝΟΥ</vt:lpstr>
      <vt:lpstr>ΑΦΙΞΗ ΧΡΗΣΙΜΟΠΟΙΗΜΕΝΟΥ ΚΑΥΣΙΜΟΥ ΣΕ ΕΡΓΟΣΤΑΣΙΟ ΕΠΕΞΕΡΓΑΣΙΑΣ</vt:lpstr>
      <vt:lpstr>Διαχείριση πυρηνικών αποβλήτων</vt:lpstr>
      <vt:lpstr>Αποσυναρμολόγηση πυρηνικών εγκαταστάσεων</vt:lpstr>
      <vt:lpstr>Διάλυση σταθμού</vt:lpstr>
      <vt:lpstr>Αποθήκευση πυρηνικών αποβλήτων</vt:lpstr>
      <vt:lpstr>αποθήκευση</vt:lpstr>
      <vt:lpstr>Η ιδέα της γεωλογικής αποθήκευσης</vt:lpstr>
      <vt:lpstr>Σύσταση πυρηνικών αποβλήτων</vt:lpstr>
      <vt:lpstr>Yucca: Θέση εναπόθεσης πυρηνικών αποβλήτων </vt:lpstr>
      <vt:lpstr>Yucca: Σήραγγες με πυρηνικά απόβλητα</vt:lpstr>
      <vt:lpstr>Yucca: Θέση εναπόθεσης πυρηνικών αποβλήτων </vt:lpstr>
      <vt:lpstr>Yucca: Θέση εναπόθεσης πυρηνικών αποβλήτων,  υπόγειο δίκτυο σηράγγων</vt:lpstr>
      <vt:lpstr>Yucca: Διαφορετικοί τύποι συσκευασίας για πυρηνικά απόβλητα</vt:lpstr>
      <vt:lpstr>Yucca: αποθήκευση αποβλήτων στην σήραγγα</vt:lpstr>
      <vt:lpstr>Όρη Yucca: τομή και διεργασίες που παίζουν ρόλο στην απόδοση της αποθήκευσης</vt:lpstr>
      <vt:lpstr>Φυσικές και τεχνολογικές φραγές για την προστασία των πυρηνικών αποβλήτων</vt:lpstr>
      <vt:lpstr>PowerPoint Presentation</vt:lpstr>
      <vt:lpstr>ΜΕΤΡΗΣΗ ΡΑΔΙΕΝΕΡΓΕΙΑΣ ΣΕ ΕΝΑ ΤΥΜΠΑΝΟ ΑΝΤΙΔΡΑΣΤΗΡΑ</vt:lpstr>
    </vt:vector>
  </TitlesOfParts>
  <Company>University of the Aegean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Πυρηνική σχάση</dc:title>
  <dc:creator>Dias Haralambopoulos</dc:creator>
  <cp:lastModifiedBy>Dias Haralambopoulos</cp:lastModifiedBy>
  <cp:revision>39</cp:revision>
  <dcterms:created xsi:type="dcterms:W3CDTF">2006-03-20T20:59:03Z</dcterms:created>
  <dcterms:modified xsi:type="dcterms:W3CDTF">2015-03-09T12:34:59Z</dcterms:modified>
</cp:coreProperties>
</file>