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7" r:id="rId2"/>
  </p:sldMasterIdLst>
  <p:notesMasterIdLst>
    <p:notesMasterId r:id="rId72"/>
  </p:notesMasterIdLst>
  <p:handoutMasterIdLst>
    <p:handoutMasterId r:id="rId73"/>
  </p:handoutMasterIdLst>
  <p:sldIdLst>
    <p:sldId id="340" r:id="rId3"/>
    <p:sldId id="341" r:id="rId4"/>
    <p:sldId id="342" r:id="rId5"/>
    <p:sldId id="256" r:id="rId6"/>
    <p:sldId id="333" r:id="rId7"/>
    <p:sldId id="322" r:id="rId8"/>
    <p:sldId id="320" r:id="rId9"/>
    <p:sldId id="317" r:id="rId10"/>
    <p:sldId id="316" r:id="rId11"/>
    <p:sldId id="276" r:id="rId12"/>
    <p:sldId id="275" r:id="rId13"/>
    <p:sldId id="278" r:id="rId14"/>
    <p:sldId id="260" r:id="rId15"/>
    <p:sldId id="268" r:id="rId16"/>
    <p:sldId id="264" r:id="rId17"/>
    <p:sldId id="323" r:id="rId18"/>
    <p:sldId id="324" r:id="rId19"/>
    <p:sldId id="325" r:id="rId20"/>
    <p:sldId id="326" r:id="rId21"/>
    <p:sldId id="259" r:id="rId22"/>
    <p:sldId id="270" r:id="rId23"/>
    <p:sldId id="271" r:id="rId24"/>
    <p:sldId id="274" r:id="rId25"/>
    <p:sldId id="290" r:id="rId26"/>
    <p:sldId id="305" r:id="rId27"/>
    <p:sldId id="306" r:id="rId28"/>
    <p:sldId id="307" r:id="rId29"/>
    <p:sldId id="309" r:id="rId30"/>
    <p:sldId id="280" r:id="rId31"/>
    <p:sldId id="315" r:id="rId32"/>
    <p:sldId id="297" r:id="rId33"/>
    <p:sldId id="356" r:id="rId34"/>
    <p:sldId id="283" r:id="rId35"/>
    <p:sldId id="284" r:id="rId36"/>
    <p:sldId id="285" r:id="rId37"/>
    <p:sldId id="302" r:id="rId38"/>
    <p:sldId id="287" r:id="rId39"/>
    <p:sldId id="301" r:id="rId40"/>
    <p:sldId id="296" r:id="rId41"/>
    <p:sldId id="308" r:id="rId42"/>
    <p:sldId id="327" r:id="rId43"/>
    <p:sldId id="329" r:id="rId44"/>
    <p:sldId id="330" r:id="rId45"/>
    <p:sldId id="331" r:id="rId46"/>
    <p:sldId id="328" r:id="rId47"/>
    <p:sldId id="339" r:id="rId48"/>
    <p:sldId id="332" r:id="rId49"/>
    <p:sldId id="334" r:id="rId50"/>
    <p:sldId id="335" r:id="rId51"/>
    <p:sldId id="310" r:id="rId52"/>
    <p:sldId id="311" r:id="rId53"/>
    <p:sldId id="312" r:id="rId54"/>
    <p:sldId id="319" r:id="rId55"/>
    <p:sldId id="313" r:id="rId56"/>
    <p:sldId id="314" r:id="rId57"/>
    <p:sldId id="321" r:id="rId58"/>
    <p:sldId id="343" r:id="rId59"/>
    <p:sldId id="344" r:id="rId60"/>
    <p:sldId id="345" r:id="rId61"/>
    <p:sldId id="346" r:id="rId62"/>
    <p:sldId id="347" r:id="rId63"/>
    <p:sldId id="348" r:id="rId64"/>
    <p:sldId id="349" r:id="rId65"/>
    <p:sldId id="350" r:id="rId66"/>
    <p:sldId id="351" r:id="rId67"/>
    <p:sldId id="352" r:id="rId68"/>
    <p:sldId id="353" r:id="rId69"/>
    <p:sldId id="354" r:id="rId70"/>
    <p:sldId id="355" r:id="rId71"/>
  </p:sldIdLst>
  <p:sldSz cx="9144000" cy="6858000" type="screen4x3"/>
  <p:notesSz cx="6645275" cy="97774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7200" b="1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60" autoAdjust="0"/>
  </p:normalViewPr>
  <p:slideViewPr>
    <p:cSldViewPr showGuides="1">
      <p:cViewPr>
        <p:scale>
          <a:sx n="66" d="100"/>
          <a:sy n="66" d="100"/>
        </p:scale>
        <p:origin x="-432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760"/>
    </p:cViewPr>
  </p:sorterViewPr>
  <p:notesViewPr>
    <p:cSldViewPr showGuides="1">
      <p:cViewPr varScale="1">
        <p:scale>
          <a:sx n="68" d="100"/>
          <a:sy n="68" d="100"/>
        </p:scale>
        <p:origin x="-3188" y="-106"/>
      </p:cViewPr>
      <p:guideLst>
        <p:guide orient="horz" pos="3079"/>
        <p:guide pos="209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63963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1552C-2EDC-4287-8BEC-4FE82511B421}" type="datetimeFigureOut">
              <a:rPr lang="el-GR" smtClean="0"/>
              <a:t>8/3/2015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63963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B8CD1-3284-477D-98A4-6EBCF5DA41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66286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63963" y="0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79AB1-C02A-42C8-9BE8-4F82E157207F}" type="datetimeFigureOut">
              <a:rPr lang="en-GB" smtClean="0"/>
              <a:t>08/03/2015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7888" y="733425"/>
            <a:ext cx="4889500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5163" y="4645025"/>
            <a:ext cx="5314950" cy="4398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63963" y="9286875"/>
            <a:ext cx="28797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7CE20-8C20-4774-A8DB-3C5B54F475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4382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9B9F05-15C2-4A49-A670-51392337F651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7048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BEFDD-CD3A-45DD-BF15-FD7BFD5961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EAFA1-26D3-4D29-BF92-FAE912CA99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2096B-D946-4329-84DE-D3279570F00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315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514600"/>
            <a:ext cx="7543800" cy="36576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07F0B152-5DD4-4F67-A267-BB04F10B79F7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40386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041115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6553200"/>
            <a:ext cx="2895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© M. Kostic &lt;www.kostic.niu.edu&gt;</a:t>
            </a:r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84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C839D-545E-4B7D-BCD2-A1D96D3702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81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8F723-DFF5-4D33-B4CC-C79DCD6EDB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2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9A5B9-D191-4032-ADD4-6836D6934B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86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1098C-4D4E-4572-A564-9F3C80D985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888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C1FE4-B1E8-41FC-A81D-55AE0E8D49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0A876-CF26-45C9-89E5-026128A19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62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6E253-80C1-4A8D-B028-94CAA0496B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285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>
            <a:lvl1pPr>
              <a:defRPr sz="36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>
            <a:lvl1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  <a:lvl2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2pPr>
            <a:lvl3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3pPr>
            <a:lvl4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4pPr>
            <a:lvl5pPr>
              <a:defRPr>
                <a:latin typeface="Cambria Math" panose="02040503050406030204" pitchFamily="18" charset="0"/>
                <a:ea typeface="Cambria Math" panose="02040503050406030204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2847C-84BC-4A18-A174-3072CD0AC6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8B6A6-E4B9-4FBE-9C32-0136D037C8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09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56EF1-2A4F-48B9-85F4-AD66FB7829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407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49DE4-65B9-409F-8F11-CD3E891957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86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401D-04C1-478B-8EB1-F987A9740F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70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AC07F-858B-4758-98E0-6B79192AB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F8514-ABA3-4C20-A013-8D467B52C8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DF6A8-468F-494F-BAAA-F325D55689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C60BD-6FB1-4532-8798-C1A5C5A14C4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684E3-E51C-4457-B0E8-2F6ECEB086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EC8DE7-7E63-42AF-AEBA-C0CA2F00B2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A7B1C-82BE-4B21-81B8-F9799E471F3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24FAA-360C-49AC-8762-02FA72802C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algn="l"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8C6A908-11CD-40EF-B70C-2B42DDFFE792}" type="slidenum">
              <a:rPr lang="en-US" b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b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75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2000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20000"/>
        </a:spcAft>
        <a:buClr>
          <a:srgbClr val="FF0000"/>
        </a:buClr>
        <a:buFont typeface="Wingdings" pitchFamily="2" charset="2"/>
        <a:buChar char="ü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2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2000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2000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2" Type="http://schemas.microsoft.com/office/2007/relationships/media" Target="../media/media12.wav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7" Type="http://schemas.openxmlformats.org/officeDocument/2006/relationships/image" Target="../media/image3.png"/><Relationship Id="rId2" Type="http://schemas.microsoft.com/office/2007/relationships/media" Target="../media/media17.wav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av"/><Relationship Id="rId2" Type="http://schemas.microsoft.com/office/2007/relationships/media" Target="../media/media21.wav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audio" Target="../media/audio3.wav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microsoft.com/office/2007/relationships/media" Target="../media/media22.wav"/><Relationship Id="rId7" Type="http://schemas.openxmlformats.org/officeDocument/2006/relationships/oleObject" Target="../embeddings/oleObject1.bin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wav"/><Relationship Id="rId9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2" Type="http://schemas.microsoft.com/office/2007/relationships/media" Target="../media/media24.wav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audio" Target="../media/audio4.wav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3.png"/><Relationship Id="rId4" Type="http://schemas.openxmlformats.org/officeDocument/2006/relationships/slide" Target="slide5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3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6" Type="http://schemas.openxmlformats.org/officeDocument/2006/relationships/image" Target="../media/image3.png"/><Relationship Id="rId5" Type="http://schemas.openxmlformats.org/officeDocument/2006/relationships/image" Target="../media/image120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av"/><Relationship Id="rId2" Type="http://schemas.microsoft.com/office/2007/relationships/media" Target="../media/media55.wav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wav"/><Relationship Id="rId1" Type="http://schemas.microsoft.com/office/2007/relationships/media" Target="../media/media56.wav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av"/><Relationship Id="rId1" Type="http://schemas.microsoft.com/office/2007/relationships/media" Target="../media/media65.wav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wav"/><Relationship Id="rId1" Type="http://schemas.microsoft.com/office/2007/relationships/media" Target="../media/media66.wav"/><Relationship Id="rId5" Type="http://schemas.openxmlformats.org/officeDocument/2006/relationships/image" Target="../media/image3.png"/><Relationship Id="rId4" Type="http://schemas.openxmlformats.org/officeDocument/2006/relationships/image" Target="../media/image26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wav"/><Relationship Id="rId1" Type="http://schemas.microsoft.com/office/2007/relationships/media" Target="../media/media67.wav"/><Relationship Id="rId5" Type="http://schemas.openxmlformats.org/officeDocument/2006/relationships/image" Target="../media/image3.png"/><Relationship Id="rId4" Type="http://schemas.openxmlformats.org/officeDocument/2006/relationships/image" Target="../media/image26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wav"/><Relationship Id="rId1" Type="http://schemas.microsoft.com/office/2007/relationships/media" Target="../media/media68.wav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wav"/><Relationship Id="rId1" Type="http://schemas.microsoft.com/office/2007/relationships/media" Target="../media/media69.wav"/><Relationship Id="rId6" Type="http://schemas.openxmlformats.org/officeDocument/2006/relationships/image" Target="../media/image3.png"/><Relationship Id="rId5" Type="http://schemas.openxmlformats.org/officeDocument/2006/relationships/slide" Target="slide33.xml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Εικόνα 1" descr="image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699135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" descr="Λογότυπο επιχειρησιακού προγράμματος εκπαίδευσης και δια βίου μάθησης&#10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62" y="5915025"/>
            <a:ext cx="372427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ΕΝΕΡΓΕΙΑ ΚΑΙ ΠΕΡΙΒΑΛΛΟΝ</a:t>
            </a:r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ΔΙΑΛΕΞΗ 02</a:t>
            </a:r>
          </a:p>
          <a:p>
            <a:r>
              <a:rPr lang="el-GR" smtClean="0"/>
              <a:t>ΘΕΡΜΟΔΥΝΑΜΙΚΗ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38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91"/>
    </mc:Choice>
    <mc:Fallback>
      <p:transition spd="slow" advTm="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Εσωτερική Ενέργεια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65312" y="1268760"/>
            <a:ext cx="8496944" cy="4608512"/>
          </a:xfrm>
        </p:spPr>
        <p:txBody>
          <a:bodyPr>
            <a:normAutofit fontScale="85000" lnSpcReduction="10000"/>
          </a:bodyPr>
          <a:lstStyle/>
          <a:p>
            <a:r>
              <a:rPr lang="el-GR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Τα άτομα και τα μόρια έχουν κινητική ενέργεια !</a:t>
            </a:r>
            <a:r>
              <a:rPr lang="en-US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 (</a:t>
            </a:r>
            <a:r>
              <a:rPr lang="el-GR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κινούνται πολύ γρήγορα</a:t>
            </a:r>
            <a:r>
              <a:rPr lang="en-US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!)</a:t>
            </a:r>
            <a:endParaRPr lang="el-GR" sz="44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Εσωτερική ενέργεια είναι η ενέργεια </a:t>
            </a:r>
            <a:r>
              <a:rPr lang="el-GR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ενός σώματος λόγω της τυχαίας κίνησης των </a:t>
            </a:r>
            <a:r>
              <a:rPr lang="el-GR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μορίων</a:t>
            </a:r>
            <a:r>
              <a:rPr lang="el-GR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– είναι δηλ. το </a:t>
            </a:r>
            <a:r>
              <a:rPr lang="el-GR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άθροισμα των ενεργειών όλων των </a:t>
            </a:r>
            <a:r>
              <a:rPr lang="el-GR" sz="4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μορίων</a:t>
            </a:r>
            <a:r>
              <a:rPr lang="el-GR" sz="4400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n-US" sz="4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0724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827584" y="5013101"/>
            <a:ext cx="7772400" cy="719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sz="3200" b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4502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θερμοκρασία</a:t>
            </a:r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(T)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412875"/>
            <a:ext cx="7467600" cy="3692525"/>
          </a:xfrm>
        </p:spPr>
        <p:txBody>
          <a:bodyPr/>
          <a:lstStyle/>
          <a:p>
            <a:pPr algn="ctr">
              <a:buFontTx/>
              <a:buNone/>
            </a:pPr>
            <a:r>
              <a:rPr lang="el-GR" sz="5400" b="1"/>
              <a:t>Ένα μέτρο της μέσης κινητικής ενέργειας των μορίων σε ένα σώμα</a:t>
            </a:r>
            <a:endParaRPr lang="en-US" sz="5400" b="1"/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9702" name="Picture 5" descr="npo00008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066800"/>
            <a:ext cx="181927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3521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65475"/>
            <a:ext cx="7772400" cy="1175293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Μονάδες θερμοκρασίας</a:t>
            </a:r>
            <a:r>
              <a:rPr lang="en-US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</a:t>
            </a:r>
            <a:br>
              <a:rPr lang="en-US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Celsius</a:t>
            </a:r>
            <a:r>
              <a:rPr lang="en-US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n-US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n-US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Kelvin</a:t>
            </a:r>
          </a:p>
        </p:txBody>
      </p:sp>
      <p:sp>
        <p:nvSpPr>
          <p:cNvPr id="3" name="Rectangle 1026"/>
          <p:cNvSpPr txBox="1">
            <a:spLocks noChangeArrowheads="1"/>
          </p:cNvSpPr>
          <p:nvPr/>
        </p:nvSpPr>
        <p:spPr>
          <a:xfrm>
            <a:off x="971600" y="22860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6600" b="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K = °C + 273</a:t>
            </a:r>
            <a:endParaRPr lang="en-US" sz="6600" b="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Text Box 1027"/>
          <p:cNvSpPr txBox="1">
            <a:spLocks noChangeArrowheads="1"/>
          </p:cNvSpPr>
          <p:nvPr/>
        </p:nvSpPr>
        <p:spPr bwMode="auto">
          <a:xfrm>
            <a:off x="1409700" y="3933056"/>
            <a:ext cx="6324600" cy="183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10000"/>
              </a:spcBef>
            </a:pPr>
            <a:r>
              <a:rPr lang="en-US" sz="5400" dirty="0">
                <a:solidFill>
                  <a:srgbClr val="0099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14°C = ? K</a:t>
            </a:r>
          </a:p>
          <a:p>
            <a:pPr algn="l">
              <a:spcBef>
                <a:spcPct val="10000"/>
              </a:spcBef>
            </a:pPr>
            <a:r>
              <a:rPr lang="en-US" sz="5400" dirty="0">
                <a:solidFill>
                  <a:srgbClr val="0099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14°C + 273 = </a:t>
            </a:r>
            <a:r>
              <a:rPr lang="en-US" sz="5400" u="sng" dirty="0">
                <a:solidFill>
                  <a:srgbClr val="0099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287K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496"/>
    </mc:Choice>
    <mc:Fallback>
      <p:transition spd="slow" advTm="55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l-GR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Θερμότητα</a:t>
            </a:r>
            <a:r>
              <a:rPr lang="en-US" b="1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(Q)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341438"/>
            <a:ext cx="7772400" cy="3687762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el-GR" sz="5400" b="1"/>
              <a:t>Η </a:t>
            </a:r>
            <a:r>
              <a:rPr lang="el-GR" sz="5400" b="1">
                <a:solidFill>
                  <a:srgbClr val="FF0000"/>
                </a:solidFill>
              </a:rPr>
              <a:t>ενέργεια</a:t>
            </a:r>
            <a:r>
              <a:rPr lang="el-GR" sz="5400" b="1"/>
              <a:t> που μεταφέρεται ανάμεσα σε σώματα που έχουν μιά διαφορά </a:t>
            </a:r>
            <a:r>
              <a:rPr lang="el-GR" sz="5400" b="1">
                <a:solidFill>
                  <a:srgbClr val="FF0000"/>
                </a:solidFill>
              </a:rPr>
              <a:t>θερμοκρασίας</a:t>
            </a:r>
            <a:endParaRPr lang="en-US" sz="5400" b="1">
              <a:solidFill>
                <a:srgbClr val="FF0000"/>
              </a:solidFill>
            </a:endParaRPr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033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ΒΑΣΙΚΗ ΑΡΧΗ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2520280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l-GR" b="1" dirty="0"/>
              <a:t>Η θερμότητα μεταφέρεται πάντα από ένα σώμα </a:t>
            </a:r>
            <a:r>
              <a:rPr lang="el-GR" b="1" u="sng" dirty="0"/>
              <a:t>υψηλότερης</a:t>
            </a:r>
            <a:r>
              <a:rPr lang="el-GR" b="1" dirty="0"/>
              <a:t> θερμοκρασίας σε ένα άλλο με </a:t>
            </a:r>
            <a:r>
              <a:rPr lang="el-GR" b="1" u="sng" dirty="0"/>
              <a:t>χαμηλότερη</a:t>
            </a:r>
            <a:r>
              <a:rPr lang="el-GR" b="1" dirty="0"/>
              <a:t> θερμοκρασία</a:t>
            </a:r>
            <a:endParaRPr lang="en-US" b="1" dirty="0"/>
          </a:p>
          <a:p>
            <a:pPr>
              <a:lnSpc>
                <a:spcPct val="150000"/>
              </a:lnSpc>
            </a:pPr>
            <a:endParaRPr lang="en-GB" dirty="0"/>
          </a:p>
        </p:txBody>
      </p:sp>
      <p:sp>
        <p:nvSpPr>
          <p:cNvPr id="3" name="Rounded Rectangle 2"/>
          <p:cNvSpPr/>
          <p:nvPr/>
        </p:nvSpPr>
        <p:spPr>
          <a:xfrm>
            <a:off x="899592" y="4005064"/>
            <a:ext cx="2304256" cy="1800200"/>
          </a:xfrm>
          <a:prstGeom prst="roundRect">
            <a:avLst/>
          </a:prstGeom>
          <a:gradFill flip="none" rotWithShape="1">
            <a:gsLst>
              <a:gs pos="2000">
                <a:srgbClr val="000082"/>
              </a:gs>
              <a:gs pos="18000">
                <a:srgbClr val="BA0066"/>
              </a:gs>
              <a:gs pos="57000">
                <a:srgbClr val="FF0000"/>
              </a:gs>
              <a:gs pos="89000">
                <a:srgbClr val="FF8200"/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/>
          <p:cNvSpPr/>
          <p:nvPr/>
        </p:nvSpPr>
        <p:spPr>
          <a:xfrm>
            <a:off x="5436096" y="3988372"/>
            <a:ext cx="2304256" cy="1800200"/>
          </a:xfrm>
          <a:prstGeom prst="roundRect">
            <a:avLst/>
          </a:prstGeom>
          <a:gradFill>
            <a:gsLst>
              <a:gs pos="2000">
                <a:srgbClr val="000082"/>
              </a:gs>
              <a:gs pos="78000">
                <a:srgbClr val="BA0066"/>
              </a:gs>
              <a:gs pos="88000">
                <a:srgbClr val="FF0000"/>
              </a:gs>
              <a:gs pos="100000">
                <a:srgbClr val="FF8200"/>
              </a:gs>
            </a:gsLst>
            <a:lin ang="162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triped Right Arrow 3"/>
          <p:cNvSpPr/>
          <p:nvPr/>
        </p:nvSpPr>
        <p:spPr>
          <a:xfrm>
            <a:off x="3419872" y="4581128"/>
            <a:ext cx="1872208" cy="864096"/>
          </a:xfrm>
          <a:prstGeom prst="stripedRightArrow">
            <a:avLst/>
          </a:prstGeom>
          <a:gradFill flip="none" rotWithShape="1">
            <a:gsLst>
              <a:gs pos="7000">
                <a:srgbClr val="000082"/>
              </a:gs>
              <a:gs pos="27000">
                <a:srgbClr val="66008F"/>
              </a:gs>
              <a:gs pos="41000">
                <a:srgbClr val="BA0066"/>
              </a:gs>
              <a:gs pos="83000">
                <a:srgbClr val="FF0000"/>
              </a:gs>
              <a:gs pos="100000">
                <a:srgbClr val="FF82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11"/>
    </mc:Choice>
    <mc:Fallback>
      <p:transition spd="slow" advTm="1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24075"/>
            <a:ext cx="70866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l-GR" b="1"/>
              <a:t/>
            </a:r>
            <a:br>
              <a:rPr lang="el-GR" b="1"/>
            </a:br>
            <a:r>
              <a:rPr lang="el-GR" b="1"/>
              <a:t/>
            </a:r>
            <a:br>
              <a:rPr lang="el-GR" b="1"/>
            </a:br>
            <a:endParaRPr lang="en-US" b="1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idx="1"/>
          </p:nvPr>
        </p:nvSpPr>
        <p:spPr>
          <a:xfrm>
            <a:off x="685800" y="4005064"/>
            <a:ext cx="7772400" cy="2448917"/>
          </a:xfrm>
        </p:spPr>
        <p:txBody>
          <a:bodyPr/>
          <a:lstStyle/>
          <a:p>
            <a:r>
              <a:rPr lang="el-GR" b="1" dirty="0"/>
              <a:t>Σύμπαν</a:t>
            </a:r>
          </a:p>
          <a:p>
            <a:r>
              <a:rPr lang="el-GR" b="1" dirty="0" smtClean="0"/>
              <a:t>Σύστημα</a:t>
            </a:r>
          </a:p>
          <a:p>
            <a:r>
              <a:rPr lang="el-GR" b="1" smtClean="0"/>
              <a:t>Όριο  του </a:t>
            </a:r>
            <a:r>
              <a:rPr lang="el-GR" b="1" dirty="0" smtClean="0"/>
              <a:t>Συστήματος</a:t>
            </a:r>
            <a:endParaRPr lang="el-GR" b="1" dirty="0"/>
          </a:p>
          <a:p>
            <a:r>
              <a:rPr lang="el-GR" b="1" dirty="0"/>
              <a:t>Π</a:t>
            </a:r>
            <a:r>
              <a:rPr lang="el-GR" b="1" dirty="0" smtClean="0"/>
              <a:t>εριβάλλων χώρος του Συστήματος</a:t>
            </a:r>
            <a:endParaRPr lang="el-GR" b="1" dirty="0"/>
          </a:p>
        </p:txBody>
      </p:sp>
      <p:sp>
        <p:nvSpPr>
          <p:cNvPr id="10244" name="Rectangle 1028"/>
          <p:cNvSpPr>
            <a:spLocks noChangeArrowheads="1"/>
          </p:cNvSpPr>
          <p:nvPr/>
        </p:nvSpPr>
        <p:spPr bwMode="auto">
          <a:xfrm>
            <a:off x="872821" y="260648"/>
            <a:ext cx="35734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O </a:t>
            </a:r>
            <a:r>
              <a:rPr lang="el-GR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ρ ο λ ο γ ί α </a:t>
            </a:r>
            <a:r>
              <a:rPr lang="en-US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:</a:t>
            </a:r>
            <a:endParaRPr lang="el-GR" sz="44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+mj-cs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54"/>
    </mc:Choice>
    <mc:Fallback>
      <p:transition spd="slow" advTm="23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Κλειστό Σύστημα (</a:t>
            </a:r>
            <a:r>
              <a:rPr lang="en-GB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Closed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340768"/>
            <a:ext cx="5904656" cy="5328592"/>
          </a:xfrm>
        </p:spPr>
        <p:txBody>
          <a:bodyPr/>
          <a:lstStyle/>
          <a:p>
            <a:r>
              <a:rPr lang="el-GR" dirty="0" smtClean="0"/>
              <a:t>Ένα σύστημα που αποτελείται από μιά συγκεκριμένη ποσότητα μάζας, και καμμία μάζα δεν μπορεί να διαπεράσει το σύνορο του.</a:t>
            </a:r>
          </a:p>
          <a:p>
            <a:r>
              <a:rPr lang="el-GR" dirty="0" smtClean="0"/>
              <a:t>Η ενέργεια ως θερμότητα ή έργο, μπορεί να διασχίσει το σύνορο του, ενώ ο όγκος του δεν είναι αναγκαστικά σταθερός.</a:t>
            </a:r>
            <a:endParaRPr lang="en-GB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1484784"/>
            <a:ext cx="2995533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5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47"/>
    </mc:Choice>
    <mc:Fallback>
      <p:transition spd="slow" advTm="23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Ανοικτό Σύστημα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5760640" cy="4896544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Είναι μιά προσεκτικά επιλεγμένη περιοχή του χώρου.</a:t>
            </a:r>
          </a:p>
          <a:p>
            <a:r>
              <a:rPr lang="el-GR" dirty="0" smtClean="0"/>
              <a:t>Συνήθως εμπεριέχει μιά συσκευή που αφορά ροή μάζας, π.χ</a:t>
            </a:r>
            <a:r>
              <a:rPr lang="el-GR" smtClean="0"/>
              <a:t>. ένας </a:t>
            </a:r>
            <a:r>
              <a:rPr lang="el-GR" dirty="0" smtClean="0"/>
              <a:t>συμπιεστής.</a:t>
            </a:r>
          </a:p>
          <a:p>
            <a:r>
              <a:rPr lang="el-GR" dirty="0" smtClean="0"/>
              <a:t>Η ενέργεια και η μάζα ΜΠΟΡΟΥΝ να διασχίσουν το σύνορο ενός ανοικτού συστήματος.</a:t>
            </a:r>
            <a:endParaRPr lang="en-GB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12" y="1412776"/>
            <a:ext cx="358391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836712"/>
            <a:ext cx="3240359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9681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67"/>
    </mc:Choice>
    <mc:Fallback>
      <p:transition spd="slow" advTm="27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Απομονωμένο Σύστημα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Ένα κλειστό σύστημα που δεν επικοινωνεί με τον περιβάλλοντα χώρο.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419872" y="2708920"/>
            <a:ext cx="1728193" cy="3456383"/>
          </a:xfrm>
          <a:prstGeom prst="rect">
            <a:avLst/>
          </a:prstGeom>
          <a:noFill/>
          <a:ln w="666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5"/>
          <p:cNvSpPr/>
          <p:nvPr/>
        </p:nvSpPr>
        <p:spPr>
          <a:xfrm>
            <a:off x="899592" y="2420888"/>
            <a:ext cx="7344816" cy="4176464"/>
          </a:xfrm>
          <a:prstGeom prst="roundRect">
            <a:avLst/>
          </a:prstGeom>
          <a:noFill/>
          <a:ln w="2222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3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34"/>
    </mc:Choice>
    <mc:Fallback>
      <p:transition spd="slow" advTm="9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Αδιαβατικό Σύστημα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Ένα ανοικτό ή κλειστό σύστημα που δεν συναλλάσσει ενέργεια με το περιβάλλον του με την μορφή θερμότητας.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27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14"/>
    </mc:Choice>
    <mc:Fallback>
      <p:transition spd="slow" advTm="12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Εικόνα 2" descr="image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823912"/>
            <a:ext cx="6943725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99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"/>
    </mc:Choice>
    <mc:Fallback>
      <p:transition spd="slow" advTm="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19361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 νόμος διατήρησης της ενέργειας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700807"/>
            <a:ext cx="7772400" cy="4823817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l-GR" sz="4400" b="1" dirty="0"/>
              <a:t>Σε κάθε διαδικασία,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l-GR" sz="4400" b="1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l-GR" sz="4400" b="1" dirty="0"/>
              <a:t>η ενέργεια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l-GR" sz="4400" b="1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l-GR" sz="4400" b="1" dirty="0"/>
              <a:t>ούτε δημιουργείται,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l-GR" sz="4400" b="1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el-GR" sz="4400" b="1" dirty="0"/>
              <a:t>ούτε καταστρέφεται</a:t>
            </a:r>
            <a:endParaRPr lang="en-US" sz="4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318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981075"/>
            <a:ext cx="77724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Πώς μετράμε την θερμότητα </a:t>
            </a:r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95288" y="2852738"/>
            <a:ext cx="813276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l-GR" sz="4400" dirty="0">
                <a:solidFill>
                  <a:schemeClr val="tx1"/>
                </a:solidFill>
              </a:rPr>
              <a:t>Μετράμε μόνο </a:t>
            </a:r>
          </a:p>
          <a:p>
            <a:r>
              <a:rPr lang="el-GR" sz="4400" i="1" dirty="0">
                <a:solidFill>
                  <a:schemeClr val="tx1"/>
                </a:solidFill>
              </a:rPr>
              <a:t>μεταβολές</a:t>
            </a:r>
            <a:r>
              <a:rPr lang="el-GR" sz="4400" dirty="0">
                <a:solidFill>
                  <a:schemeClr val="tx1"/>
                </a:solidFill>
              </a:rPr>
              <a:t> της θερμότητας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endParaRPr lang="el-GR" sz="4400" dirty="0">
              <a:solidFill>
                <a:schemeClr val="tx1"/>
              </a:solidFill>
            </a:endParaRPr>
          </a:p>
          <a:p>
            <a:r>
              <a:rPr lang="en-US" sz="4000" dirty="0">
                <a:solidFill>
                  <a:schemeClr val="tx1"/>
                </a:solidFill>
              </a:rPr>
              <a:t>(</a:t>
            </a:r>
            <a:r>
              <a:rPr lang="el-GR" sz="4000" dirty="0">
                <a:solidFill>
                  <a:schemeClr val="tx1"/>
                </a:solidFill>
              </a:rPr>
              <a:t>δεν υπάρχει η απόλυτη θερμότητα </a:t>
            </a:r>
            <a:r>
              <a:rPr lang="en-US" sz="40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0"/>
    </mc:Choice>
    <mc:Fallback>
      <p:transition spd="slow" advTm="14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coch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Ειδική θερμότητα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251520" y="1700213"/>
            <a:ext cx="8712968" cy="2801937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l-GR" sz="4800" b="1" dirty="0"/>
              <a:t>Η ποσότητα της θερμότητας που απαιτείται γιά </a:t>
            </a:r>
            <a:r>
              <a:rPr lang="el-GR" sz="4800" b="1" dirty="0" smtClean="0"/>
              <a:t>να αυξήσει </a:t>
            </a:r>
            <a:r>
              <a:rPr lang="el-GR" sz="4800" b="1" dirty="0"/>
              <a:t>την θερμοκρασία 1 </a:t>
            </a:r>
            <a:r>
              <a:rPr lang="en-US" sz="4800" b="1" dirty="0"/>
              <a:t>gr</a:t>
            </a:r>
            <a:r>
              <a:rPr lang="el-GR" sz="4800" b="1" dirty="0"/>
              <a:t> ενός σώματος κατά 1</a:t>
            </a:r>
            <a:r>
              <a:rPr lang="en-US" sz="4800" b="1" dirty="0">
                <a:latin typeface="Symbol" pitchFamily="18" charset="2"/>
              </a:rPr>
              <a:t>°</a:t>
            </a:r>
            <a:r>
              <a:rPr lang="en-US" sz="4800" b="1" dirty="0"/>
              <a:t>C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grpSp>
        <p:nvGrpSpPr>
          <p:cNvPr id="17416" name="Group 7"/>
          <p:cNvGrpSpPr>
            <a:grpSpLocks/>
          </p:cNvGrpSpPr>
          <p:nvPr/>
        </p:nvGrpSpPr>
        <p:grpSpPr bwMode="auto">
          <a:xfrm>
            <a:off x="2566988" y="4365625"/>
            <a:ext cx="4010025" cy="2011363"/>
            <a:chOff x="1650" y="2141"/>
            <a:chExt cx="2526" cy="1267"/>
          </a:xfrm>
        </p:grpSpPr>
        <p:graphicFrame>
          <p:nvGraphicFramePr>
            <p:cNvPr id="70656" name="Object 1024"/>
            <p:cNvGraphicFramePr>
              <a:graphicFrameLocks noChangeAspect="1"/>
            </p:cNvGraphicFramePr>
            <p:nvPr/>
          </p:nvGraphicFramePr>
          <p:xfrm>
            <a:off x="3023" y="2141"/>
            <a:ext cx="1153" cy="12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84" name="Equation" r:id="rId7" imgW="380880" imgH="419040" progId="Equation.3">
                    <p:embed/>
                  </p:oleObj>
                </mc:Choice>
                <mc:Fallback>
                  <p:oleObj name="Equation" r:id="rId7" imgW="380880" imgH="419040" progId="Equation.3">
                    <p:embed/>
                    <p:pic>
                      <p:nvPicPr>
                        <p:cNvPr id="0" name="Picture 10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23" y="2141"/>
                          <a:ext cx="1153" cy="126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650" y="2487"/>
              <a:ext cx="1728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l-GR" sz="3200">
                  <a:solidFill>
                    <a:schemeClr val="tx1"/>
                  </a:solidFill>
                </a:rPr>
                <a:t>Μονάδα</a:t>
              </a:r>
              <a:r>
                <a:rPr lang="en-US" sz="3200">
                  <a:solidFill>
                    <a:schemeClr val="tx1"/>
                  </a:solidFill>
                </a:rPr>
                <a:t> =</a:t>
              </a:r>
            </a:p>
          </p:txBody>
        </p:sp>
      </p:grp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 advTm="23847">
    <p:sndAc>
      <p:stSnd>
        <p:snd r:embed="rId6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 εξίσωση της θερμότητας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844675"/>
            <a:ext cx="8351837" cy="4419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5400" b="1" dirty="0">
                <a:solidFill>
                  <a:srgbClr val="FF0000"/>
                </a:solidFill>
              </a:rPr>
              <a:t>Q = m</a:t>
            </a:r>
            <a:r>
              <a:rPr lang="el-GR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</a:t>
            </a:r>
            <a:r>
              <a:rPr lang="en-US" sz="5400" b="1" baseline="-25000" dirty="0" err="1">
                <a:solidFill>
                  <a:srgbClr val="FF0000"/>
                </a:solidFill>
              </a:rPr>
              <a:t>p</a:t>
            </a:r>
            <a:r>
              <a:rPr lang="el-GR" sz="5400" b="1" baseline="-25000" dirty="0">
                <a:solidFill>
                  <a:srgbClr val="FF000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n-US" sz="5400" b="1" dirty="0">
                <a:solidFill>
                  <a:srgbClr val="FF0000"/>
                </a:solidFill>
              </a:rPr>
              <a:t>T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800" b="1" dirty="0">
              <a:solidFill>
                <a:srgbClr val="FFFF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en-US" sz="900" b="1" dirty="0">
              <a:solidFill>
                <a:srgbClr val="FFFF00"/>
              </a:solidFill>
            </a:endParaRPr>
          </a:p>
          <a:p>
            <a:pPr>
              <a:lnSpc>
                <a:spcPct val="85000"/>
              </a:lnSpc>
              <a:buFontTx/>
              <a:buNone/>
            </a:pPr>
            <a:r>
              <a:rPr lang="en-US" sz="3600" b="1" dirty="0"/>
              <a:t>Q = </a:t>
            </a:r>
            <a:r>
              <a:rPr lang="el-GR" sz="3600" b="1" dirty="0"/>
              <a:t>θερμότητα</a:t>
            </a:r>
            <a:r>
              <a:rPr lang="en-US" sz="3600" b="1" dirty="0"/>
              <a:t> </a:t>
            </a:r>
            <a:r>
              <a:rPr lang="en-US" sz="3600" b="1" dirty="0" smtClean="0"/>
              <a:t>(Joules)</a:t>
            </a:r>
            <a:endParaRPr lang="en-US" sz="3600" b="1" dirty="0"/>
          </a:p>
          <a:p>
            <a:pPr>
              <a:lnSpc>
                <a:spcPct val="85000"/>
              </a:lnSpc>
              <a:buFontTx/>
              <a:buNone/>
            </a:pPr>
            <a:r>
              <a:rPr lang="en-US" sz="3600" b="1" dirty="0"/>
              <a:t>m = </a:t>
            </a:r>
            <a:r>
              <a:rPr lang="el-GR" sz="3600" b="1" dirty="0"/>
              <a:t>μάζα</a:t>
            </a:r>
            <a:r>
              <a:rPr lang="en-US" sz="3600" b="1" dirty="0"/>
              <a:t> (grams)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en-US" sz="3600" b="1" dirty="0" err="1"/>
              <a:t>C</a:t>
            </a:r>
            <a:r>
              <a:rPr lang="en-US" sz="3600" b="1" baseline="-25000" dirty="0" err="1"/>
              <a:t>p</a:t>
            </a:r>
            <a:r>
              <a:rPr lang="en-US" sz="3600" b="1" dirty="0"/>
              <a:t> = </a:t>
            </a:r>
            <a:r>
              <a:rPr lang="el-GR" sz="3600" b="1" dirty="0"/>
              <a:t>ειδική θερμότητα</a:t>
            </a:r>
            <a:r>
              <a:rPr lang="en-US" sz="3600" b="1" dirty="0"/>
              <a:t> (J/g </a:t>
            </a:r>
            <a:r>
              <a:rPr lang="en-US" sz="3600" b="1" dirty="0">
                <a:latin typeface="Symbol" pitchFamily="18" charset="2"/>
              </a:rPr>
              <a:t>°</a:t>
            </a:r>
            <a:r>
              <a:rPr lang="en-US" sz="3600" b="1" dirty="0"/>
              <a:t>C)</a:t>
            </a:r>
          </a:p>
          <a:p>
            <a:pPr>
              <a:lnSpc>
                <a:spcPct val="85000"/>
              </a:lnSpc>
              <a:buFontTx/>
              <a:buNone/>
            </a:pPr>
            <a:r>
              <a:rPr lang="en-US" sz="3600" b="1" dirty="0">
                <a:latin typeface="Symbol" pitchFamily="18" charset="2"/>
              </a:rPr>
              <a:t>D</a:t>
            </a:r>
            <a:r>
              <a:rPr lang="en-US" sz="3600" b="1" dirty="0"/>
              <a:t>T = </a:t>
            </a:r>
            <a:r>
              <a:rPr lang="el-GR" sz="3600" b="1" dirty="0"/>
              <a:t>Μεταβολή της θερμοκρασίας</a:t>
            </a:r>
            <a:r>
              <a:rPr lang="en-US" sz="3600" b="1" dirty="0"/>
              <a:t> (</a:t>
            </a:r>
            <a:r>
              <a:rPr lang="en-US" sz="3600" b="1" dirty="0">
                <a:latin typeface="Symbol" pitchFamily="18" charset="2"/>
              </a:rPr>
              <a:t>°</a:t>
            </a:r>
            <a:r>
              <a:rPr lang="en-US" sz="3600" b="1" dirty="0"/>
              <a:t>C)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0" y="838200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5135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0" y="5638800"/>
            <a:ext cx="9144000" cy="1219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l-GR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άσκηση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0888"/>
          </a:xfrm>
        </p:spPr>
        <p:txBody>
          <a:bodyPr/>
          <a:lstStyle/>
          <a:p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Πόση θερμότητα απαιτείται γιά να αυξηθεί η θερμοκρασία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350 gr </a:t>
            </a:r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νερού από 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0.0°C </a:t>
            </a:r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στους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25°C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  <a:p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685800" y="5638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/>
              <a:t>37000 Joules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75"/>
    </mc:Choice>
    <mc:Fallback>
      <p:transition spd="slow" advTm="14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59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05038"/>
            <a:ext cx="9144000" cy="1944687"/>
          </a:xfrm>
        </p:spPr>
        <p:txBody>
          <a:bodyPr/>
          <a:lstStyle/>
          <a:p>
            <a:r>
              <a:rPr lang="el-GR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Όταν προσθέτουμε θερμότητα, τα μόρια κινούνται ολοένα και πιό γρήγορα</a:t>
            </a:r>
            <a:r>
              <a:rPr lang="el-GR" sz="3600" b="1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3600" b="1" smtClean="0">
                <a:latin typeface="Cambria Math" panose="02040503050406030204" pitchFamily="18" charset="0"/>
                <a:ea typeface="Cambria Math" panose="02040503050406030204" pitchFamily="18" charset="0"/>
              </a:rPr>
              <a:t>με αποτέλεσμα να αυξάνει </a:t>
            </a:r>
            <a:r>
              <a:rPr lang="el-GR" sz="3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η </a:t>
            </a:r>
            <a:r>
              <a:rPr lang="el-GR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θερμοκρασία</a:t>
            </a:r>
            <a:r>
              <a:rPr lang="en-GB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τους</a:t>
            </a:r>
            <a:r>
              <a:rPr lang="en-GB" sz="3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n-US" sz="3600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3491" name="Rectangle 3"/>
          <p:cNvSpPr>
            <a:spLocks noChangeArrowheads="1"/>
          </p:cNvSpPr>
          <p:nvPr/>
        </p:nvSpPr>
        <p:spPr bwMode="auto">
          <a:xfrm>
            <a:off x="0" y="277586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l-GR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Τι συμβαίνει όταν </a:t>
            </a:r>
            <a:endParaRPr lang="el-GR" sz="4400" dirty="0" smtClean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+mj-cs"/>
            </a:endParaRPr>
          </a:p>
          <a:p>
            <a:r>
              <a:rPr lang="el-GR" sz="4400" u="sng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δεν</a:t>
            </a:r>
            <a:r>
              <a:rPr lang="el-GR" sz="4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 </a:t>
            </a:r>
            <a:r>
              <a:rPr lang="el-GR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έχουμε αλλαγή φάσης</a:t>
            </a:r>
            <a:r>
              <a:rPr lang="en-US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: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95"/>
    </mc:Choice>
    <mc:Fallback>
      <p:transition spd="slow" advTm="1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1340768"/>
            <a:ext cx="9144000" cy="4176464"/>
          </a:xfrm>
        </p:spPr>
        <p:txBody>
          <a:bodyPr>
            <a:normAutofit fontScale="90000"/>
          </a:bodyPr>
          <a:lstStyle/>
          <a:p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Όταν προσθέτουμε θερμότητα</a:t>
            </a:r>
            <a:r>
              <a:rPr lang="en-US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αντί </a:t>
            </a:r>
            <a:r>
              <a:rPr lang="el-GR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γιά</a:t>
            </a:r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 αύξηση της θερμοκρασίας (αύξηση της κινητικής ενέργειας των μορίων), οι μοριακοί δεσμοί </a:t>
            </a:r>
            <a:r>
              <a:rPr lang="el-GR" b="1" i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σπάνε</a:t>
            </a:r>
            <a:r>
              <a:rPr lang="el-GR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και το σώμα αλλάζει φάση</a:t>
            </a:r>
            <a:r>
              <a:rPr lang="en-US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el-GR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l-GR" b="1" i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el-GR" b="1" i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el-GR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π.χ</a:t>
            </a:r>
            <a:r>
              <a:rPr lang="el-GR" b="1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Το </a:t>
            </a:r>
            <a:r>
              <a:rPr lang="el-GR" b="1" i="1" dirty="0">
                <a:latin typeface="Cambria Math" panose="02040503050406030204" pitchFamily="18" charset="0"/>
                <a:ea typeface="Cambria Math" panose="02040503050406030204" pitchFamily="18" charset="0"/>
              </a:rPr>
              <a:t>νερό βράζει και γίνεται ατμός</a:t>
            </a:r>
            <a:endParaRPr lang="en-US" b="1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64515" name="Rectangle 1027"/>
          <p:cNvSpPr>
            <a:spLocks noChangeArrowheads="1"/>
          </p:cNvSpPr>
          <p:nvPr/>
        </p:nvSpPr>
        <p:spPr bwMode="auto">
          <a:xfrm>
            <a:off x="0" y="-30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l-GR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Τι συμβαίνει κατά την αλλαγή φάσης</a:t>
            </a:r>
            <a:r>
              <a:rPr lang="en-US" sz="44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j-cs"/>
              </a:rPr>
              <a:t>: </a:t>
            </a:r>
          </a:p>
        </p:txBody>
      </p:sp>
      <p:sp>
        <p:nvSpPr>
          <p:cNvPr id="64516" name="Line 1028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9"/>
    </mc:Choice>
    <mc:Fallback>
      <p:transition spd="slow" advTm="23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Οι φ</a:t>
            </a:r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άσεις 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του νερού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65540" name="Picture 1027" descr="npo0000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80528" y="2492896"/>
            <a:ext cx="9067800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45"/>
    </mc:Choice>
    <mc:Fallback>
      <p:transition spd="slow" advTm="36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0 - Μηδενικός Νόμος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95300" y="1412776"/>
            <a:ext cx="8153400" cy="4873744"/>
          </a:xfrm>
          <a:prstGeom prst="rect">
            <a:avLst/>
          </a:prstGeom>
        </p:spPr>
        <p:txBody>
          <a:bodyPr/>
          <a:lstStyle/>
          <a:p>
            <a:pPr marL="571500" marR="0" lvl="0" indent="-57150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4400" b="0" dirty="0">
                <a:solidFill>
                  <a:schemeClr val="tx1"/>
                </a:solidFill>
                <a:latin typeface="+mn-lt"/>
              </a:rPr>
              <a:t>Ό</a:t>
            </a:r>
            <a:r>
              <a:rPr lang="el-GR" sz="4400" b="0" dirty="0" smtClean="0">
                <a:solidFill>
                  <a:schemeClr val="tx1"/>
                </a:solidFill>
                <a:latin typeface="+mn-lt"/>
              </a:rPr>
              <a:t>ταν ένα σώμα Α βρίσκεται σε θερμική ισορροπία με ένα σώμα Β, και </a:t>
            </a:r>
          </a:p>
          <a:p>
            <a:pPr marL="571500" lvl="0" indent="-571500" algn="just" fontAlgn="auto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4400" b="0" dirty="0" smtClean="0">
                <a:solidFill>
                  <a:schemeClr val="tx1"/>
                </a:solidFill>
                <a:latin typeface="+mn-lt"/>
              </a:rPr>
              <a:t>το Β βρίσκεται σε ισορροπία με ένα τρίτο σώμα Γ, </a:t>
            </a:r>
            <a:r>
              <a:rPr lang="el-GR" sz="4400" b="0" dirty="0">
                <a:solidFill>
                  <a:schemeClr val="tx1"/>
                </a:solidFill>
                <a:latin typeface="+mn-lt"/>
              </a:rPr>
              <a:t>τότε και </a:t>
            </a:r>
            <a:endParaRPr lang="el-GR" sz="4400" b="0" dirty="0" smtClean="0">
              <a:solidFill>
                <a:schemeClr val="tx1"/>
              </a:solidFill>
              <a:latin typeface="+mn-lt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4400" b="0" dirty="0" smtClean="0">
                <a:solidFill>
                  <a:schemeClr val="tx1"/>
                </a:solidFill>
                <a:latin typeface="+mn-lt"/>
              </a:rPr>
              <a:t>το Α βρίσκεται σε θερμική ισορροπία με το Γ.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sz="4400" b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Α</a:t>
            </a:r>
            <a:r>
              <a:rPr lang="el-GR" sz="4400" b="0" dirty="0" smtClean="0">
                <a:solidFill>
                  <a:schemeClr val="tx1"/>
                </a:solidFill>
                <a:latin typeface="+mn-lt"/>
              </a:rPr>
              <a:t>ν 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l-GR" sz="32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= Τ</a:t>
            </a:r>
            <a:r>
              <a:rPr lang="el-GR" sz="32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4400" b="0" dirty="0" smtClean="0">
                <a:solidFill>
                  <a:schemeClr val="tx1"/>
                </a:solidFill>
                <a:latin typeface="+mn-lt"/>
              </a:rPr>
              <a:t>και 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l-GR" sz="32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=Τ</a:t>
            </a:r>
            <a:r>
              <a:rPr lang="el-GR" sz="32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r>
              <a:rPr lang="el-GR" sz="4400" b="0" dirty="0" smtClean="0">
                <a:solidFill>
                  <a:schemeClr val="tx1"/>
                </a:solidFill>
                <a:latin typeface="+mn-lt"/>
              </a:rPr>
              <a:t>, τότε 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Τ</a:t>
            </a:r>
            <a:r>
              <a:rPr lang="el-GR" sz="3200" baseline="-25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</a:t>
            </a:r>
            <a:r>
              <a:rPr lang="el-GR" sz="48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=Τ</a:t>
            </a:r>
            <a:r>
              <a:rPr lang="el-GR" sz="3200" baseline="-250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</a:t>
            </a:r>
            <a:endParaRPr lang="en-US" sz="3200" baseline="-25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98"/>
    </mc:Choice>
    <mc:Fallback>
      <p:transition spd="slow" advTm="32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ος θερμοδυναμικός νόμος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1773238"/>
            <a:ext cx="8153400" cy="4114800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l-GR" sz="4400" b="1" dirty="0"/>
              <a:t>Όταν προσθέτουμε θερμότητα σε ένα σώμα, μετατρέπεται σε κάποια άλλη μορφή ενέργειας ή έργου.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el-GR" sz="4400" b="1" dirty="0"/>
          </a:p>
          <a:p>
            <a:pPr algn="ctr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l-GR" sz="4400" b="1" dirty="0"/>
              <a:t>Η συνολική ενέργεια παραμένει σταθερή !</a:t>
            </a:r>
            <a:endParaRPr lang="en-US" sz="4400" b="1" dirty="0"/>
          </a:p>
        </p:txBody>
      </p:sp>
      <p:sp>
        <p:nvSpPr>
          <p:cNvPr id="34820" name="Line 4"/>
          <p:cNvSpPr>
            <a:spLocks noChangeShapeType="1"/>
          </p:cNvSpPr>
          <p:nvPr/>
        </p:nvSpPr>
        <p:spPr bwMode="auto">
          <a:xfrm>
            <a:off x="0" y="1196975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948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Εικόνα 3" descr="image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620688"/>
            <a:ext cx="6943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"/>
    </mc:Choice>
    <mc:Fallback>
      <p:transition spd="slow" advTm="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1ος </a:t>
            </a:r>
            <a:r>
              <a:rPr lang="el-GR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θερμοδυναμικός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νόμος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4400" dirty="0" smtClean="0">
                <a:solidFill>
                  <a:srgbClr val="FF0000"/>
                </a:solidFill>
              </a:rPr>
              <a:t>Σ Ε = </a:t>
            </a:r>
            <a:r>
              <a:rPr lang="en-US" sz="4400" dirty="0" smtClean="0">
                <a:solidFill>
                  <a:srgbClr val="FF0000"/>
                </a:solidFill>
              </a:rPr>
              <a:t>U + ½ m u</a:t>
            </a:r>
            <a:r>
              <a:rPr lang="en-US" sz="4400" baseline="30000" dirty="0" smtClean="0">
                <a:solidFill>
                  <a:srgbClr val="FF0000"/>
                </a:solidFill>
              </a:rPr>
              <a:t>2</a:t>
            </a:r>
            <a:r>
              <a:rPr lang="en-US" sz="4400" dirty="0" smtClean="0">
                <a:solidFill>
                  <a:srgbClr val="FF0000"/>
                </a:solidFill>
              </a:rPr>
              <a:t> + m g h + W</a:t>
            </a:r>
          </a:p>
          <a:p>
            <a:endParaRPr lang="en-GB" dirty="0" smtClean="0"/>
          </a:p>
          <a:p>
            <a:r>
              <a:rPr lang="el-GR" dirty="0" smtClean="0"/>
              <a:t>ΣΕ </a:t>
            </a:r>
            <a:r>
              <a:rPr lang="en-GB" dirty="0" smtClean="0"/>
              <a:t>         </a:t>
            </a:r>
            <a:r>
              <a:rPr lang="el-GR" dirty="0" smtClean="0"/>
              <a:t>: συνολική ενέργεια</a:t>
            </a:r>
            <a:endParaRPr lang="en-GB" dirty="0" smtClean="0"/>
          </a:p>
          <a:p>
            <a:endParaRPr lang="el-GR" dirty="0" smtClean="0"/>
          </a:p>
          <a:p>
            <a:r>
              <a:rPr lang="en-US" dirty="0" smtClean="0"/>
              <a:t>U           :</a:t>
            </a:r>
            <a:r>
              <a:rPr lang="el-GR" dirty="0" smtClean="0"/>
              <a:t> εσωτερική ενέργεια</a:t>
            </a:r>
            <a:endParaRPr lang="en-US" dirty="0" smtClean="0"/>
          </a:p>
          <a:p>
            <a:r>
              <a:rPr lang="en-US" dirty="0" smtClean="0"/>
              <a:t>½ m u</a:t>
            </a:r>
            <a:r>
              <a:rPr lang="en-US" baseline="30000" dirty="0" smtClean="0"/>
              <a:t>2</a:t>
            </a:r>
            <a:r>
              <a:rPr lang="en-US" dirty="0" smtClean="0"/>
              <a:t> :</a:t>
            </a:r>
            <a:r>
              <a:rPr lang="el-GR" dirty="0" smtClean="0"/>
              <a:t> κινητική ενέργεια</a:t>
            </a:r>
            <a:endParaRPr lang="en-US" dirty="0" smtClean="0"/>
          </a:p>
          <a:p>
            <a:r>
              <a:rPr lang="en-US" dirty="0" smtClean="0"/>
              <a:t>M g h   :</a:t>
            </a:r>
            <a:r>
              <a:rPr lang="el-GR" dirty="0" smtClean="0"/>
              <a:t> δυναμική ενέργεια</a:t>
            </a:r>
            <a:endParaRPr lang="en-US" dirty="0" smtClean="0"/>
          </a:p>
          <a:p>
            <a:r>
              <a:rPr lang="en-US" dirty="0" smtClean="0"/>
              <a:t>W         : </a:t>
            </a:r>
            <a:r>
              <a:rPr lang="el-GR" dirty="0" smtClean="0"/>
              <a:t>παραγόμενο έργο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20"/>
    </mc:Choice>
    <mc:Fallback>
      <p:transition spd="slow" advTm="2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ΠΑΡΑΔΕΙΓΜΑ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9652" y="1102087"/>
            <a:ext cx="8229600" cy="2182898"/>
          </a:xfrm>
        </p:spPr>
        <p:txBody>
          <a:bodyPr/>
          <a:lstStyle/>
          <a:p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Αν προσθέσουμε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 10 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GB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oules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dirty="0">
                <a:latin typeface="Cambria Math" panose="02040503050406030204" pitchFamily="18" charset="0"/>
                <a:ea typeface="Cambria Math" panose="02040503050406030204" pitchFamily="18" charset="0"/>
              </a:rPr>
              <a:t>ενέργειας σε ένα σύστημα που δεν παράγει έργο, πόση είναι η μεταβολή της εσωτερικής ενέργειας του συστήματος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  <a:p>
            <a:endParaRPr lang="en-GB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19100" y="4293096"/>
            <a:ext cx="83058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l">
              <a:spcBef>
                <a:spcPct val="20000"/>
              </a:spcBef>
              <a:buFont typeface="Arial" pitchFamily="34" charset="0"/>
              <a:buChar char="•"/>
            </a:pPr>
            <a:r>
              <a:rPr lang="el-GR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Αν προσθέσουμε</a:t>
            </a:r>
            <a:r>
              <a:rPr lang="en-US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10 </a:t>
            </a:r>
            <a:r>
              <a:rPr lang="en-US" sz="3200" b="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Joules </a:t>
            </a:r>
            <a:r>
              <a:rPr lang="el-GR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ενέργειας σε ένα σύστημα που παράγει </a:t>
            </a:r>
            <a:r>
              <a:rPr lang="en-US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4 </a:t>
            </a:r>
            <a:r>
              <a:rPr lang="en-US" sz="3200" b="0" dirty="0" smtClean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Joules </a:t>
            </a:r>
            <a:r>
              <a:rPr lang="el-GR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έργου</a:t>
            </a:r>
            <a:r>
              <a:rPr lang="en-US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, </a:t>
            </a:r>
            <a:r>
              <a:rPr lang="el-GR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πόσο θα αυξηθεί η εσωτερική του ενέργεια </a:t>
            </a:r>
            <a:r>
              <a:rPr lang="en-US" sz="3200" b="0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?</a:t>
            </a: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3923928" y="3140968"/>
            <a:ext cx="2016224" cy="85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10 J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355976" y="5638800"/>
            <a:ext cx="13681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44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6 J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1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227" grpId="0" autoUpdateAnimBg="0"/>
      <p:bldP spid="52228" grpId="0" autoUpdateAnimBg="0"/>
      <p:bldP spid="5222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ΕΝΕΡΓΕΙΑΚΕΣ ΜΕΤΑΤΡΟΠΕΣ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ΥΠΑΡΧΟΥΝ ΠΟΛΛΑ ΠΑΡΑΔΕΙΓΜΑΤΑ ΕΝΕΡΓΕΙΑΚΩΝ ΜΕΤΑΤΡΟΠΩΝ </a:t>
            </a:r>
          </a:p>
          <a:p>
            <a:r>
              <a:rPr lang="el-GR" dirty="0" smtClean="0"/>
              <a:t>Η ΕΝΕΡΓΕΙΑ ΥΦΙΣΤΑΤΑΙ ΜΙΑ ΣΥΝΕΧΗ ΜΕΤΑΤΡΟΠΗ ΑΠΌ ΤΗΝ ΜΙΑ ΜΟΡΦΗ ΣΤΗΝ ΆΛΛΗ, ΕΠΙΣΤΡΕΦΟΝΤΑΣ ΠΟΛΛΕΣ ΦΟΡΕΣ ΣΤΗΝ ΑΡΧΙΚΗ ΜΟΡΦΗ</a:t>
            </a:r>
          </a:p>
          <a:p>
            <a:r>
              <a:rPr lang="el-GR" dirty="0" smtClean="0"/>
              <a:t>ΒΛΕΠΕ ΠΑΡΑΔΕΙΓΜΑΤΑ </a:t>
            </a:r>
            <a:endParaRPr lang="en-GB" dirty="0"/>
          </a:p>
        </p:txBody>
      </p:sp>
      <p:sp>
        <p:nvSpPr>
          <p:cNvPr id="6" name="TextBox 5">
            <a:hlinkClick r:id="rId4" action="ppaction://hlinksldjump"/>
          </p:cNvPr>
          <p:cNvSpPr txBox="1"/>
          <p:nvPr/>
        </p:nvSpPr>
        <p:spPr>
          <a:xfrm>
            <a:off x="5552737" y="4221088"/>
            <a:ext cx="2952328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4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ΠΙΕΣΕ ΕΔΩ</a:t>
            </a:r>
            <a:endParaRPr lang="en-GB" sz="4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0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33"/>
    </mc:Choice>
    <mc:Fallback>
      <p:transition spd="slow" advTm="157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ος</a:t>
            </a:r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Θερμοδυναμικός Νόμος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143000"/>
            <a:ext cx="7772400" cy="457200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Εκδοχή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#1: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20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Η θερμότητα ΠΟΤΕ δεν πρόκειται να μεταφερθεί, χωρίς κάποια μεσολάβηση, από ένα ψυχρό σώμα προς σε ένα θερμό σώμα.</a:t>
            </a:r>
            <a:r>
              <a:rPr lang="en-US" sz="48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0" y="1916113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4009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l-GR" sz="6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GB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 - 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εντροπία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133600"/>
            <a:ext cx="7772400" cy="2895600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l-GR" sz="5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Ένα μέτρο της αταξίας ενός συστήματος</a:t>
            </a:r>
            <a:endParaRPr lang="en-US" sz="5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1985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ΒΑΣΙΚΗ ΑΡΧΗ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39212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l-GR" sz="4000" b="1" dirty="0"/>
              <a:t>Όσο μεγαλύτερη η αταξία του συστήματος, τόσο μεγαλύτερη η εντροπία.</a:t>
            </a:r>
            <a:endParaRPr lang="en-US" sz="4000" b="1" dirty="0"/>
          </a:p>
          <a:p>
            <a:pPr marL="0" indent="0" algn="ctr">
              <a:lnSpc>
                <a:spcPct val="150000"/>
              </a:lnSpc>
              <a:buNone/>
            </a:pPr>
            <a:endParaRPr lang="en-GB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8"/>
    </mc:Choice>
    <mc:Fallback>
      <p:transition spd="slow" advTm="6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1" name="Picture 3" descr="npo00008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029200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2" name="Picture 4" descr="npo00008b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3163888"/>
            <a:ext cx="5410200" cy="361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ΠΑΡΑΔΕΙΓΜΑ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4929411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l-GR" dirty="0" smtClean="0"/>
              <a:t>ΥΨΗΛΗ ΕΝΤΡΟΠΙΑ</a:t>
            </a:r>
            <a:endParaRPr lang="el-GR" dirty="0"/>
          </a:p>
          <a:p>
            <a:pPr marL="0" indent="0" algn="r">
              <a:buNone/>
            </a:pPr>
            <a:endParaRPr lang="el-GR" dirty="0" smtClean="0"/>
          </a:p>
          <a:p>
            <a:pPr marL="0" indent="0" algn="r">
              <a:buNone/>
            </a:pPr>
            <a:endParaRPr lang="el-GR" dirty="0"/>
          </a:p>
          <a:p>
            <a:pPr marL="0" indent="0" algn="r">
              <a:buNone/>
            </a:pPr>
            <a:endParaRPr lang="el-GR" dirty="0" smtClean="0"/>
          </a:p>
          <a:p>
            <a:pPr marL="0" indent="0" algn="r">
              <a:buNone/>
            </a:pPr>
            <a:endParaRPr lang="el-GR" dirty="0"/>
          </a:p>
          <a:p>
            <a:pPr marL="0" indent="0" algn="r">
              <a:buNone/>
            </a:pPr>
            <a:endParaRPr lang="el-GR" dirty="0" smtClean="0"/>
          </a:p>
          <a:p>
            <a:pPr marL="0" indent="0" algn="r">
              <a:buNone/>
            </a:pPr>
            <a:endParaRPr lang="el-GR" dirty="0"/>
          </a:p>
          <a:p>
            <a:pPr marL="0" indent="0" algn="r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ΧΑΜΗΛΗ </a:t>
            </a:r>
            <a:r>
              <a:rPr lang="el-GR" dirty="0"/>
              <a:t>ΕΝΤΡΟΠΙΑ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73"/>
    </mc:Choice>
    <mc:Fallback>
      <p:transition spd="slow" advTm="2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1524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ος</a:t>
            </a:r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θερμοδυναμικός νόμος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90600"/>
            <a:ext cx="7772400" cy="4114800"/>
          </a:xfrm>
        </p:spPr>
        <p:txBody>
          <a:bodyPr/>
          <a:lstStyle/>
          <a:p>
            <a:pPr algn="ctr">
              <a:spcBef>
                <a:spcPct val="0"/>
              </a:spcBef>
              <a:buFontTx/>
              <a:buNone/>
            </a:pPr>
            <a:endParaRPr lang="en-US" sz="4800" b="1"/>
          </a:p>
          <a:p>
            <a:pPr algn="ctr">
              <a:spcBef>
                <a:spcPct val="0"/>
              </a:spcBef>
              <a:buFontTx/>
              <a:buNone/>
            </a:pPr>
            <a:endParaRPr lang="en-US" sz="2000" b="1"/>
          </a:p>
          <a:p>
            <a:pPr algn="ctr">
              <a:spcBef>
                <a:spcPct val="0"/>
              </a:spcBef>
              <a:buFontTx/>
              <a:buNone/>
            </a:pPr>
            <a:r>
              <a:rPr lang="el-GR" sz="4800" b="1"/>
              <a:t>Η εντροπία (αταξία) του σύμπαντος αυξάνεται σε ΟΛΕΣ τις φυσικές διεργασίες</a:t>
            </a:r>
            <a:r>
              <a:rPr lang="en-US" sz="4800" b="1"/>
              <a:t>.</a:t>
            </a: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>
            <a:off x="0" y="1916113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9649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-2286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ος</a:t>
            </a:r>
            <a:r>
              <a:rPr lang="en-US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θερμοδυναμικός νόμος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276475"/>
            <a:ext cx="7772400" cy="4114800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sz="4400" b="1"/>
              <a:t>Εναλλακτική έκφραση</a:t>
            </a:r>
            <a:endParaRPr lang="en-US" sz="4400" b="1"/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sz="1800" b="1"/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l-GR" sz="4400" b="1"/>
              <a:t>Καμμία μηχανή δεν μπορεί να μετατρέψει </a:t>
            </a:r>
            <a:r>
              <a:rPr lang="en-US" sz="4400" b="1"/>
              <a:t> 100% </a:t>
            </a:r>
            <a:r>
              <a:rPr lang="el-GR" sz="4400" b="1"/>
              <a:t>την θερμότητα σε μηχανικό έργο</a:t>
            </a:r>
            <a:endParaRPr lang="en-US" sz="4400" b="1"/>
          </a:p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4400" b="1"/>
              <a:t>(</a:t>
            </a:r>
            <a:r>
              <a:rPr lang="el-GR" sz="4400" b="1"/>
              <a:t>υπάρχουν πάντα θερμικές απώλειες προς το περιβάλλον</a:t>
            </a:r>
            <a:r>
              <a:rPr lang="en-US" sz="4400" b="1"/>
              <a:t>)</a:t>
            </a:r>
          </a:p>
        </p:txBody>
      </p:sp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0" y="914400"/>
            <a:ext cx="9144000" cy="0"/>
          </a:xfrm>
          <a:prstGeom prst="line">
            <a:avLst/>
          </a:prstGeom>
          <a:noFill/>
          <a:ln w="539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l-GR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408">
    <p:sndAc>
      <p:stSnd>
        <p:snd r:embed="rId4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4" descr="npo00008c"/>
          <p:cNvPicPr>
            <a:picLocks noChangeAspect="1" noChangeArrowheads="1"/>
          </p:cNvPicPr>
          <p:nvPr/>
        </p:nvPicPr>
        <p:blipFill rotWithShape="1">
          <a:blip r:embed="rId4"/>
          <a:srcRect l="19740" t="1231" r="20814" b="-1231"/>
          <a:stretch/>
        </p:blipFill>
        <p:spPr bwMode="auto">
          <a:xfrm>
            <a:off x="3571518" y="0"/>
            <a:ext cx="55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86" y="0"/>
            <a:ext cx="3405786" cy="2362274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Θερμική μηχανή: λειτουργία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7236296" y="3467720"/>
            <a:ext cx="1798240" cy="108012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ight Arrow 4"/>
          <p:cNvSpPr/>
          <p:nvPr/>
        </p:nvSpPr>
        <p:spPr>
          <a:xfrm rot="5400000">
            <a:off x="4969024" y="218682"/>
            <a:ext cx="1798240" cy="3456384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ight Arrow 5"/>
          <p:cNvSpPr/>
          <p:nvPr/>
        </p:nvSpPr>
        <p:spPr>
          <a:xfrm rot="5400000">
            <a:off x="4590002" y="3807042"/>
            <a:ext cx="2124236" cy="244827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2028" y="2708920"/>
                <a:ext cx="3600400" cy="22620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sz="2800" dirty="0" smtClean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Βαθμός απόδοσης</a:t>
                </a:r>
                <a:r>
                  <a:rPr lang="en-GB" sz="2800" dirty="0" smtClean="0">
                    <a:solidFill>
                      <a:schemeClr val="tx2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Carnot</a:t>
                </a:r>
                <a:endParaRPr lang="el-GR" sz="2800" dirty="0" smtClean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GB" sz="2800" dirty="0" smtClean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8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𝜼</m:t>
                      </m:r>
                      <m:r>
                        <a:rPr lang="el-GR" sz="28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l-GR" sz="28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8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𝑾</m:t>
                          </m:r>
                        </m:num>
                        <m:den>
                          <m:sSub>
                            <m:sSubPr>
                              <m:ctrlPr>
                                <a:rPr lang="el-GR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𝑰𝑵</m:t>
                              </m:r>
                            </m:sub>
                          </m:sSub>
                        </m:den>
                      </m:f>
                      <m:r>
                        <a:rPr lang="en-GB" sz="28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GB" sz="28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en-GB" sz="2800" b="1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800" b="1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𝑪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GB" sz="2800" b="1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𝑯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80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28" y="2708920"/>
                <a:ext cx="3600400" cy="2262094"/>
              </a:xfrm>
              <a:prstGeom prst="rect">
                <a:avLst/>
              </a:prstGeom>
              <a:blipFill rotWithShape="1">
                <a:blip r:embed="rId5"/>
                <a:stretch>
                  <a:fillRect t="-26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267309" y="1075988"/>
            <a:ext cx="11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lang="en-GB" sz="36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</a:t>
            </a:r>
            <a:endParaRPr lang="en-GB" sz="3600" baseline="-25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19709" y="2708920"/>
            <a:ext cx="11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8764" y="4869160"/>
            <a:ext cx="11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lang="en-GB" sz="36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OUT</a:t>
            </a:r>
            <a:endParaRPr lang="en-GB" sz="3600" baseline="-25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028" y="1091696"/>
            <a:ext cx="11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GB" sz="36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IN</a:t>
            </a:r>
            <a:endParaRPr lang="en-GB" sz="3600" baseline="-25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82428" y="4216961"/>
            <a:ext cx="1115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</a:t>
            </a:r>
            <a:r>
              <a:rPr lang="en-GB" sz="3600" baseline="-250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OUT</a:t>
            </a:r>
            <a:endParaRPr lang="en-GB" sz="3600" baseline="-250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45"/>
    </mc:Choice>
    <mc:Fallback>
      <p:transition spd="slow" advTm="83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ΘΕΡΜΟΔΥΝΑΜΙΚΗ</a:t>
            </a:r>
            <a:endParaRPr lang="en-US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6"/>
    </mc:Choice>
    <mc:Fallback>
      <p:transition spd="slow" advTm="1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3ος </a:t>
            </a:r>
            <a:r>
              <a:rPr lang="el-GR" b="1" dirty="0" err="1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θερμοδυναμικός</a:t>
            </a:r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νόμος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εντροπία στο απόλυτο μηδέν (Τ = 0 Κ) ισούται με μηδέν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52"/>
    </mc:Choice>
    <mc:Fallback>
      <p:transition spd="slow" advTm="9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ΙΔΙΟΤΗΤΕΣ ΕΝΟΣ ΣΥΣΤΗΜΑΤΟΣ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ΕΝΤΑΤΙΚΕΣ ΙΔΙΟΤΗΤΕΣ</a:t>
            </a:r>
          </a:p>
          <a:p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Είναι ανεξάρτητες από το μέγεθος (μάζα) του συστήματος.</a:t>
            </a:r>
          </a:p>
          <a:p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π.χ. Θερμοκρασία, πίεση, πυκνότητα</a:t>
            </a:r>
          </a:p>
          <a:p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Δεν είναι προσθετικές</a:t>
            </a:r>
          </a:p>
          <a:p>
            <a:pPr marL="0" indent="0">
              <a:buNone/>
            </a:pPr>
            <a:r>
              <a:rPr lang="en-GB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r>
              <a:rPr lang="el-GR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ΕΚΤΑΤΙΚΕΣ ΙΔΙΟΤΗΤΕΣ</a:t>
            </a:r>
          </a:p>
          <a:p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Εξαρτώνται από το μέγεθος του συστήματος, όπως η μάζα, ο όγκος, η ολική ενέργεια 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Είναι προσθετικές.</a:t>
            </a:r>
          </a:p>
          <a:p>
            <a:r>
              <a:rPr lang="el-GR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(οι εκτατικές ιδιότητες ανά μονάδα μάζας ονομάζονται «ειδικές ιδιότητες», π.χ. Ειδικός όγκος </a:t>
            </a:r>
            <a:r>
              <a:rPr lang="en-GB" sz="2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v= V/m.)</a:t>
            </a:r>
            <a:endParaRPr lang="en-GB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76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7"/>
    </mc:Choice>
    <mc:Fallback>
      <p:transition spd="slow" advTm="8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ΚΑΤΑΣΤΑΣΗ ΚΑΙ ΙΣΟΡΡΟΠΙΑ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ΣΕ ΜΙΑ ΔΕΔΟΜΕΝΗ </a:t>
            </a:r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ΚΑΤΑΣΤΑΣΗ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ΟΛΕΣ ΟΙ ΙΔΙΟΤΗΤΕΣ ΕΝΟΣ ΣΥΣΤΗΜΑΤΟΣ ΕΧΟΥΝ ΣΥΓΚΕΚΡΙΜΕΝΗ ΤΙΜΗ. </a:t>
            </a:r>
          </a:p>
          <a:p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ΟΤΑΝ ΑΛΛΑΞΕΙ Η ΤΙΜΗ -  ΕΣΤΩ ΚΑΙ ΜΙΑΣ ΜΕΤΑΒΛΗΤΗΣ - ΤΟΤΕ Η ΚΑΤΑΣΤΑΣΗ ΜΕΤΑΒΑΛΛΕΤΑΙ ΣΕ ΜΙΑ ΝΕΑ, ΔΙΑΦΟΡΕΤΙΚΗ.</a:t>
            </a:r>
          </a:p>
          <a:p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ΚΑΤΑΣΤΑΣΗ </a:t>
            </a:r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ΙΣΟΡΡΟΠΙΑΣ</a:t>
            </a:r>
            <a:r>
              <a:rPr lang="el-GR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: ΔΕΝ ΥΠΑΡΧΟΥΝ ΟΔΗΓΟΥΣΕΣ ΔΥΝΑΜΕΙΣ (ΜΗ ΕΞΙΣΟΡΡΟ-ΠΟΥΜΕΝΑ ΔΥΝΑΜΙΚΑ) ΕΝΤΟΣ ΤΟΥ ΣΥΣΤΗΜΑΤΟΣ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9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"/>
    </mc:Choice>
    <mc:Fallback>
      <p:transition spd="slow" advTm="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106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ΙΣΟΡΡΟΠΙΕΣ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363272" cy="5472608"/>
          </a:xfrm>
        </p:spPr>
        <p:txBody>
          <a:bodyPr>
            <a:noAutofit/>
          </a:bodyPr>
          <a:lstStyle/>
          <a:p>
            <a:pPr>
              <a:tabLst>
                <a:tab pos="3681413" algn="l"/>
              </a:tabLst>
            </a:pPr>
            <a:r>
              <a:rPr lang="el-GR" sz="2400" dirty="0">
                <a:solidFill>
                  <a:srgbClr val="C00000"/>
                </a:solidFill>
              </a:rPr>
              <a:t>ΘΕΡΜΙΚΗ </a:t>
            </a:r>
            <a:r>
              <a:rPr lang="el-GR" sz="2400" dirty="0" smtClean="0">
                <a:solidFill>
                  <a:srgbClr val="C00000"/>
                </a:solidFill>
              </a:rPr>
              <a:t>ΙΣΟΡΡΟΠΙΑ</a:t>
            </a:r>
            <a:r>
              <a:rPr lang="el-GR" sz="2400" dirty="0" smtClean="0"/>
              <a:t>:	Η </a:t>
            </a:r>
            <a:r>
              <a:rPr lang="el-GR" sz="2400" dirty="0"/>
              <a:t>ΘΕΡΜΟΚΡΑΣΙΑ ΕΙΝΑΙ Η ΙΔΙΑ ΣΕ </a:t>
            </a:r>
            <a:r>
              <a:rPr lang="el-GR" sz="2400" dirty="0" smtClean="0"/>
              <a:t>	ΟΛΟ </a:t>
            </a:r>
            <a:r>
              <a:rPr lang="el-GR" sz="2400" dirty="0"/>
              <a:t>ΤΟ ΣΥΣΤΗΜΑ</a:t>
            </a:r>
            <a:r>
              <a:rPr lang="el-GR" sz="2400" dirty="0" smtClean="0"/>
              <a:t>.</a:t>
            </a:r>
          </a:p>
          <a:p>
            <a:pPr>
              <a:tabLst>
                <a:tab pos="3681413" algn="l"/>
              </a:tabLst>
            </a:pPr>
            <a:r>
              <a:rPr lang="el-GR" sz="2400" dirty="0" smtClean="0">
                <a:solidFill>
                  <a:srgbClr val="C00000"/>
                </a:solidFill>
              </a:rPr>
              <a:t>ΜΗΧΑΝΙΚΗ ΙΣΟΡΡΟΠΙΑ</a:t>
            </a:r>
            <a:r>
              <a:rPr lang="el-GR" sz="2400" dirty="0" smtClean="0"/>
              <a:t>:	ΔΕΝ ΥΠΑΡΧΕΙ ΜΕΤΑΒΟΛΗ ΤΗΣ 	ΠΙΕΣΗΣ ΣΕ ΚΑΝΕΝΑ ΣΗΜΕΙΟ ΤΟΥ 	ΣΥΣΤΗΜΑΤΟΣ.</a:t>
            </a:r>
          </a:p>
          <a:p>
            <a:pPr>
              <a:tabLst>
                <a:tab pos="3681413" algn="l"/>
              </a:tabLst>
            </a:pPr>
            <a:r>
              <a:rPr lang="el-GR" sz="2400" dirty="0" smtClean="0">
                <a:solidFill>
                  <a:srgbClr val="C00000"/>
                </a:solidFill>
              </a:rPr>
              <a:t>ΙΣΟΡΡΟΠΙΑ ΦΑΣΕΩΝ</a:t>
            </a:r>
            <a:r>
              <a:rPr lang="el-GR" sz="2400" dirty="0" smtClean="0"/>
              <a:t>:	ΣΕ ΕΝΑ 2-ΦΑΣΙΚΟ ΣΥΣΤΗΜΑ, 	ΟΤΑΝ Η ΜΑΖΑ ΜΙΑΣ ΦΑΣΗΣ 	ΦΘΑΝΕΙ ΣΕ ΚΑΤΑΣΤΑΣΗ 	ΙΣΟΡΡΟΠΙΑΣ</a:t>
            </a:r>
          </a:p>
          <a:p>
            <a:pPr>
              <a:tabLst>
                <a:tab pos="3681413" algn="l"/>
              </a:tabLst>
            </a:pPr>
            <a:r>
              <a:rPr lang="el-GR" sz="2400" dirty="0" smtClean="0">
                <a:solidFill>
                  <a:srgbClr val="C00000"/>
                </a:solidFill>
              </a:rPr>
              <a:t>ΧΗΜΙΚΗ ΙΣΟΡΡΟΠΙΑ</a:t>
            </a:r>
            <a:r>
              <a:rPr lang="el-GR" sz="2400" dirty="0" smtClean="0"/>
              <a:t>:	ΟΤΑΝ Η ΧΗΜΙΚΗ ΙΣΟΡΡΟΠΙΑ 	ΕΝΟΣ 	ΣΥΣΤΗΜΑΤΟΣ ΔΕΝ 	ΜΕΤΑΒΑΛΛΕΤΑΙ ΜΕ ΤΟΝ ΧΡΟΝΟ 	(ΔΕΝ ΣΥΜΒΑΙΝΕΙ ΚΑΠΟΙΑ 	ΧΗΜΙΚΗ ΑΝΤΙΔΡΑΣΗ)</a:t>
            </a:r>
            <a:endParaRPr lang="el-GR" sz="2400" dirty="0"/>
          </a:p>
          <a:p>
            <a:pPr algn="just"/>
            <a:endParaRPr lang="en-GB" sz="24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8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51"/>
    </mc:Choice>
    <mc:Fallback>
      <p:transition spd="slow" advTm="35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59" y="3284984"/>
            <a:ext cx="5198065" cy="340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ΔΙΕΡΓΑΣΙΕΣ ΚΑΙ ΚΥΚΛΟΙ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9"/>
            <a:ext cx="8771512" cy="2232248"/>
          </a:xfrm>
        </p:spPr>
        <p:txBody>
          <a:bodyPr>
            <a:norm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ΔΙΕΡΓΑΣΙΑ</a:t>
            </a:r>
            <a:r>
              <a:rPr lang="el-GR" dirty="0" smtClean="0"/>
              <a:t> : ΜΙΑ ΜΕΤΑΒΟΛΗ ΑΠΟ ΜΙΑ ΚΑΤΑΣΤΑΣΗ ΙΣΟΡΡΟΠΙΑΣ (1) ΣΕ ΜΙΑ ΑΛΛΗ (2)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ΔΙΑΔΡΟΜΗ</a:t>
            </a:r>
            <a:r>
              <a:rPr lang="el-GR" dirty="0" smtClean="0"/>
              <a:t>: ΟΙ ΔΙΑΔΟΧΙΚΕΣ ΚΑΤΑΣΤΑΣΕΙΣ ΠΟΥ ΔΙΕΡΧΕΤΑΙ ΕΝΑ ΣΥΣΤΗΜΑ ΣΕ ΜΙΑ ΔΙΕΡΓΑΣΙΑ.</a:t>
            </a: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3933056"/>
            <a:ext cx="38884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ΓΙΑ ΝΑ ΟΡΙΣΤΕΙ ΜΙΑ ΔΙΕΡΓΑΣΙΑ ΠΡΕΠΕΙ ΝΑ ΠΡΟΣΔΙΟΡΙΣΤΟΥΝ :</a:t>
            </a:r>
          </a:p>
          <a:p>
            <a:pPr algn="l"/>
            <a:r>
              <a:rPr lang="el-GR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 ΑΡΧΙΚΗ ΚΑΙ </a:t>
            </a:r>
          </a:p>
          <a:p>
            <a:pPr algn="l"/>
            <a:r>
              <a:rPr lang="el-GR" sz="2400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Η ΤΕΛΙΚΗ ΚΑΤΑΣΤΑΣΗ</a:t>
            </a:r>
            <a:endParaRPr lang="en-GB" sz="2400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496"/>
    </mc:Choice>
    <mc:Fallback>
      <p:transition spd="slow" advTm="204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ΚΥΚΛΟΣ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84784"/>
            <a:ext cx="4986447" cy="144016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l-GR" sz="2400" dirty="0" smtClean="0"/>
              <a:t>ΟΙ 4 ΔΙΕΡΓΑΣΙΕΣ ΕΝΟΣ ΚΥΚΛΟΥ ΣΕ ΔΙΑΓΡΑΜΜΑ ΠΙΕΣΗΣ - ΟΓΚΟΥ</a:t>
            </a:r>
            <a:endParaRPr lang="en-GB" sz="2400" dirty="0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105289" cy="32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3933056"/>
            <a:ext cx="8280920" cy="1584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l-GR" b="0" dirty="0" smtClean="0"/>
              <a:t>Η ΚΑΤΑΣΤΑΣΗ ΕΝΟΣ ΑΠΛΟΥ, ΣΥΜΠΙΕΣΤΟΥ ΣΥΣΤΗΜΑΤΟΣ ΠΕΡΙΓΡΑΦΕΤΑΙ ΑΠΟ 2 ΑΝΕΞΑΡΤΗΤΕΣ, ΕΝΤΑΤΙΚΕΣ, ΙΔΙΟΤΗΤΕΣ ΤΟΥ.</a:t>
            </a:r>
          </a:p>
          <a:p>
            <a:pPr fontAlgn="auto">
              <a:spcAft>
                <a:spcPts val="0"/>
              </a:spcAft>
            </a:pPr>
            <a:endParaRPr lang="el-GR" b="0" dirty="0" smtClean="0"/>
          </a:p>
          <a:p>
            <a:pPr fontAlgn="auto">
              <a:spcAft>
                <a:spcPts val="0"/>
              </a:spcAft>
            </a:pPr>
            <a:r>
              <a:rPr lang="el-GR" b="0" dirty="0" smtClean="0"/>
              <a:t> Ανεξάρτητες ιδιότητες: δύο ιδιότητες είναι ανεξάρτητες όταν μπορεί να μεταβληθεί η μία, ενώ η άλλη διατηρείται σταθερή.</a:t>
            </a:r>
            <a:endParaRPr lang="en-GB" b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78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62"/>
    </mc:Choice>
    <mc:Fallback>
      <p:transition spd="slow" advTm="44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3E86C5-26F9-4AF7-8536-3A8D86617266}" type="slidenum">
              <a:rPr lang="en-US" altLang="en-US" smtClean="0">
                <a:solidFill>
                  <a:srgbClr val="000000"/>
                </a:solidFill>
              </a:rPr>
              <a:pPr eaLnBrk="1" hangingPunct="1"/>
              <a:t>46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609600"/>
          </a:xfrm>
        </p:spPr>
        <p:txBody>
          <a:bodyPr/>
          <a:lstStyle/>
          <a:p>
            <a:pPr eaLnBrk="1" hangingPunct="1"/>
            <a:r>
              <a:rPr lang="el-GR" altLang="en-US" sz="2800" dirty="0" smtClean="0"/>
              <a:t>Κατάσταση &amp; Ισορροπία</a:t>
            </a:r>
            <a:endParaRPr lang="en-US" altLang="en-US" sz="2800" b="0" dirty="0" smtClean="0"/>
          </a:p>
        </p:txBody>
      </p:sp>
      <p:pic>
        <p:nvPicPr>
          <p:cNvPr id="14341" name="Picture 5" descr="cen84959_010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3887788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cen84959_010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57600"/>
            <a:ext cx="4306888" cy="2349500"/>
          </a:xfrm>
          <a:prstGeom prst="rect">
            <a:avLst/>
          </a:prstGeom>
          <a:noFill/>
          <a:ln w="127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4495800" y="5988050"/>
            <a:ext cx="4038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l-GR" altLang="en-US" sz="2000" b="0" dirty="0" smtClean="0">
                <a:solidFill>
                  <a:srgbClr val="C00000"/>
                </a:solidFill>
              </a:rPr>
              <a:t>Ένα κλειστό σύστημα φθάνει σε κατάσταση ισορροπίας</a:t>
            </a:r>
            <a:r>
              <a:rPr lang="en-US" altLang="en-US" sz="2000" b="0" dirty="0" smtClean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4876800" y="3200400"/>
            <a:ext cx="32599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l-GR" altLang="en-US" sz="2000" b="0" dirty="0" smtClean="0">
                <a:solidFill>
                  <a:srgbClr val="C00000"/>
                </a:solidFill>
              </a:rPr>
              <a:t>Σύστημα σε 2 καταστάσεις</a:t>
            </a:r>
            <a:r>
              <a:rPr lang="en-US" altLang="en-US" sz="2000" b="0" dirty="0" smtClean="0"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74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562"/>
    </mc:Choice>
    <mc:Fallback>
      <p:transition spd="slow" advTm="58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Ορισμός πιέσεων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68760"/>
            <a:ext cx="8640960" cy="529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0982" y="2247649"/>
            <a:ext cx="1602365" cy="965327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buNone/>
            </a:pPr>
            <a:r>
              <a:rPr lang="el-GR" dirty="0" smtClean="0"/>
              <a:t>Πίεση οργάνου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843808" y="4127489"/>
            <a:ext cx="1872208" cy="885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000" b="0" dirty="0" smtClean="0"/>
              <a:t>Ατμοσφαιρική </a:t>
            </a:r>
          </a:p>
          <a:p>
            <a:pPr marL="0" indent="0" algn="r" fontAlgn="auto">
              <a:spcAft>
                <a:spcPts val="0"/>
              </a:spcAft>
              <a:buFont typeface="Arial" pitchFamily="34" charset="0"/>
              <a:buNone/>
            </a:pPr>
            <a:r>
              <a:rPr lang="el-GR" sz="2000" b="0" dirty="0" smtClean="0"/>
              <a:t>πίεση</a:t>
            </a:r>
          </a:p>
          <a:p>
            <a:pPr marL="0" indent="0" algn="r" fontAlgn="auto">
              <a:spcAft>
                <a:spcPts val="0"/>
              </a:spcAft>
              <a:buNone/>
            </a:pPr>
            <a:endParaRPr lang="en-GB" sz="2000" b="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73906" y="3212976"/>
            <a:ext cx="1732892" cy="100811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b="0" dirty="0" smtClean="0"/>
              <a:t>Απόλυτη πίεση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043608" y="4725144"/>
            <a:ext cx="1224136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b="0" dirty="0" smtClean="0"/>
              <a:t>Πίεση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l-GR" b="0" dirty="0" smtClean="0"/>
              <a:t>κενού</a:t>
            </a:r>
          </a:p>
          <a:p>
            <a:pPr fontAlgn="auto">
              <a:spcAft>
                <a:spcPts val="0"/>
              </a:spcAft>
            </a:pPr>
            <a:endParaRPr lang="en-GB" b="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0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13"/>
    </mc:Choice>
    <mc:Fallback>
      <p:transition spd="slow" advTm="4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Κατασταστική εξίσωση αερίων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196752"/>
            <a:ext cx="6851104" cy="4929411"/>
          </a:xfrm>
        </p:spPr>
        <p:txBody>
          <a:bodyPr/>
          <a:lstStyle/>
          <a:p>
            <a:r>
              <a:rPr lang="en-GB" dirty="0" smtClean="0"/>
              <a:t>P * V = n * R * T</a:t>
            </a:r>
          </a:p>
          <a:p>
            <a:r>
              <a:rPr lang="en-GB" dirty="0" smtClean="0"/>
              <a:t>R : </a:t>
            </a:r>
            <a:r>
              <a:rPr lang="el-GR" dirty="0" smtClean="0"/>
              <a:t>σταθερά των αερίων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987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17"/>
    </mc:Choice>
    <mc:Fallback>
      <p:transition spd="slow" advTm="17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87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1"/>
    </mc:Choice>
    <mc:Fallback>
      <p:transition spd="slow" advTm="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el-GR" sz="40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Θερμοδυναμική - </a:t>
            </a:r>
            <a:r>
              <a:rPr lang="el-GR" sz="40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πρώτη προσέγγιση</a:t>
            </a:r>
            <a:endParaRPr lang="en-GB" sz="4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/>
          <a:lstStyle/>
          <a:p>
            <a:r>
              <a:rPr lang="el-GR" dirty="0" smtClean="0"/>
              <a:t>Μιά εμπειρική επιστήμη που βασίζεται σε 4 νόμους, και επιτρέπει, μέσα από ισοζύγια μάζας και ενέργειας, να προβλέψουμε τις τάσεις ατόμων και μορίων να αντιδράσουν, να μεταβάλλουν τον όγκο και την φάση τους...</a:t>
            </a:r>
          </a:p>
          <a:p>
            <a:endParaRPr lang="en-GB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0" y="3789040"/>
            <a:ext cx="878240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78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781"/>
    </mc:Choice>
    <mc:Fallback>
      <p:transition spd="slow" advTm="34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Μετάδοση θερμότητας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Η θερμότητα μεταδίδεται με τρείς τρόπους:</a:t>
            </a:r>
            <a:endParaRPr lang="en-GB" dirty="0" smtClean="0"/>
          </a:p>
          <a:p>
            <a:endParaRPr lang="el-GR" dirty="0" smtClean="0"/>
          </a:p>
          <a:p>
            <a:pPr marL="0" indent="0">
              <a:buNone/>
            </a:pPr>
            <a:r>
              <a:rPr lang="el-GR" sz="4000" dirty="0" smtClean="0">
                <a:solidFill>
                  <a:srgbClr val="FF0000"/>
                </a:solidFill>
              </a:rPr>
              <a:t>Α. επαφή (αγωγή)</a:t>
            </a:r>
          </a:p>
          <a:p>
            <a:pPr marL="0" indent="0">
              <a:buNone/>
            </a:pPr>
            <a:r>
              <a:rPr lang="el-GR" sz="4000" dirty="0" smtClean="0">
                <a:solidFill>
                  <a:srgbClr val="FF0000"/>
                </a:solidFill>
              </a:rPr>
              <a:t>Β. κυκλοφορία ρευστού (συναγωγή)</a:t>
            </a:r>
          </a:p>
          <a:p>
            <a:pPr marL="0" indent="0">
              <a:buNone/>
            </a:pPr>
            <a:r>
              <a:rPr lang="el-GR" sz="4000" dirty="0" smtClean="0">
                <a:solidFill>
                  <a:srgbClr val="FF0000"/>
                </a:solidFill>
              </a:rPr>
              <a:t>Γ. ακτινοβολία</a:t>
            </a:r>
            <a:endParaRPr lang="el-GR" sz="4000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6"/>
    </mc:Choice>
    <mc:Fallback>
      <p:transition spd="slow" advTm="9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Επαφή (αγωγή)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r>
              <a:rPr lang="en-US" sz="4400" dirty="0" smtClean="0">
                <a:solidFill>
                  <a:srgbClr val="FF0000"/>
                </a:solidFill>
              </a:rPr>
              <a:t>Q = k * A * </a:t>
            </a:r>
            <a:r>
              <a:rPr lang="en-US" sz="4400" dirty="0" err="1" smtClean="0">
                <a:solidFill>
                  <a:srgbClr val="FF0000"/>
                </a:solidFill>
              </a:rPr>
              <a:t>dT</a:t>
            </a:r>
            <a:r>
              <a:rPr lang="en-US" sz="4400" dirty="0" smtClean="0">
                <a:solidFill>
                  <a:srgbClr val="FF0000"/>
                </a:solidFill>
              </a:rPr>
              <a:t>/dx </a:t>
            </a:r>
          </a:p>
          <a:p>
            <a:pPr lvl="1">
              <a:buNone/>
            </a:pPr>
            <a:endParaRPr lang="en-US" dirty="0"/>
          </a:p>
          <a:p>
            <a:pPr lvl="1">
              <a:buNone/>
            </a:pPr>
            <a:r>
              <a:rPr lang="en-US" dirty="0"/>
              <a:t>k</a:t>
            </a:r>
            <a:r>
              <a:rPr lang="en-US" dirty="0" smtClean="0"/>
              <a:t>: </a:t>
            </a:r>
            <a:r>
              <a:rPr lang="el-GR" dirty="0" smtClean="0"/>
              <a:t>συντελεστής θερμικής αγωγιμότητας</a:t>
            </a:r>
          </a:p>
          <a:p>
            <a:pPr lvl="1">
              <a:buNone/>
            </a:pPr>
            <a:r>
              <a:rPr lang="el-GR" dirty="0" smtClean="0"/>
              <a:t>Α: επιφάνεια διά μέσου της οποίας άγεται η θερμότητα</a:t>
            </a:r>
          </a:p>
          <a:p>
            <a:pPr lvl="1">
              <a:buNone/>
            </a:pPr>
            <a:r>
              <a:rPr lang="el-GR" dirty="0" smtClean="0"/>
              <a:t>Τ: η θερμοκρασία</a:t>
            </a:r>
          </a:p>
          <a:p>
            <a:pPr lvl="1">
              <a:buNone/>
            </a:pPr>
            <a:r>
              <a:rPr lang="en-US" dirty="0" smtClean="0"/>
              <a:t>x</a:t>
            </a:r>
            <a:r>
              <a:rPr lang="el-GR" dirty="0" smtClean="0"/>
              <a:t>: η διάσταση στην οποία ρέει η θερμότητα</a:t>
            </a:r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68"/>
    </mc:Choice>
    <mc:Fallback>
      <p:transition spd="slow" advTm="19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Συναγωγή</a:t>
            </a:r>
            <a:endParaRPr lang="el-GR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Q = h * A * ( T</a:t>
            </a:r>
            <a:r>
              <a:rPr lang="el-GR" sz="4000" baseline="-25000" dirty="0">
                <a:solidFill>
                  <a:srgbClr val="FF0000"/>
                </a:solidFill>
              </a:rPr>
              <a:t>τοίχου</a:t>
            </a:r>
            <a:r>
              <a:rPr lang="el-GR" sz="4000" dirty="0" smtClean="0">
                <a:solidFill>
                  <a:srgbClr val="FF0000"/>
                </a:solidFill>
              </a:rPr>
              <a:t> – </a:t>
            </a:r>
            <a:r>
              <a:rPr lang="el-GR" sz="4000" dirty="0" err="1" smtClean="0">
                <a:solidFill>
                  <a:srgbClr val="FF0000"/>
                </a:solidFill>
              </a:rPr>
              <a:t>Τ</a:t>
            </a:r>
            <a:r>
              <a:rPr lang="el-GR" sz="4000" baseline="-25000" dirty="0" err="1">
                <a:solidFill>
                  <a:srgbClr val="FF0000"/>
                </a:solidFill>
              </a:rPr>
              <a:t>ρευστού</a:t>
            </a:r>
            <a:r>
              <a:rPr lang="el-GR" sz="4000" dirty="0" smtClean="0">
                <a:solidFill>
                  <a:srgbClr val="FF0000"/>
                </a:solidFill>
              </a:rPr>
              <a:t>)</a:t>
            </a:r>
          </a:p>
          <a:p>
            <a:endParaRPr lang="el-GR" dirty="0"/>
          </a:p>
          <a:p>
            <a:r>
              <a:rPr lang="en-US" dirty="0"/>
              <a:t>h</a:t>
            </a:r>
            <a:r>
              <a:rPr lang="en-US" dirty="0" smtClean="0"/>
              <a:t>: </a:t>
            </a:r>
            <a:r>
              <a:rPr lang="el-GR" dirty="0" smtClean="0"/>
              <a:t>συντελεστής συναγωγής (υπολογίζεται ανάλογα με την περίπτωση, το ρευστό, κλπ.)</a:t>
            </a:r>
          </a:p>
          <a:p>
            <a:r>
              <a:rPr lang="el-GR" dirty="0" smtClean="0"/>
              <a:t>Α</a:t>
            </a:r>
            <a:r>
              <a:rPr lang="en-GB" dirty="0" smtClean="0"/>
              <a:t>            </a:t>
            </a:r>
            <a:r>
              <a:rPr lang="el-GR" dirty="0" smtClean="0"/>
              <a:t>: επιφάνεια τοίχου</a:t>
            </a:r>
          </a:p>
          <a:p>
            <a:r>
              <a:rPr lang="el-GR" dirty="0" smtClean="0"/>
              <a:t>Τ</a:t>
            </a:r>
            <a:r>
              <a:rPr lang="el-GR" baseline="-25000" dirty="0" smtClean="0"/>
              <a:t>ρευστού</a:t>
            </a:r>
            <a:r>
              <a:rPr lang="el-GR" dirty="0" smtClean="0"/>
              <a:t>  : θερμοκρασία ρευστού</a:t>
            </a:r>
          </a:p>
          <a:p>
            <a:r>
              <a:rPr lang="el-GR" dirty="0" smtClean="0"/>
              <a:t>Τ</a:t>
            </a:r>
            <a:r>
              <a:rPr lang="el-GR" baseline="-25000" dirty="0" smtClean="0"/>
              <a:t>τοίχου</a:t>
            </a:r>
            <a:r>
              <a:rPr lang="el-GR" dirty="0" smtClean="0"/>
              <a:t> </a:t>
            </a:r>
            <a:r>
              <a:rPr lang="en-GB" dirty="0" smtClean="0"/>
              <a:t>   </a:t>
            </a:r>
            <a:r>
              <a:rPr lang="el-GR" dirty="0" smtClean="0"/>
              <a:t> : θερμοκρασία τοίχου</a:t>
            </a:r>
            <a:endParaRPr lang="el-GR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92"/>
    </mc:Choice>
    <mc:Fallback>
      <p:transition spd="slow" advTm="26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 altLang="en-US"/>
              <a:t>041115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altLang="en-US"/>
              <a:t>© M. Kostic &lt;www.kostic.niu.edu&gt;</a:t>
            </a:r>
          </a:p>
          <a:p>
            <a:endParaRPr lang="en-US" altLang="en-US"/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l-GR" altLang="en-US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ΜΕΤΑΔΟΣΗ ΕΝΕΡΓΕΙΑΣ</a:t>
            </a:r>
            <a:endParaRPr lang="en-US" altLang="en-US" sz="30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5652" name="Rectangle 4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55653" name="Rectangle 5"/>
          <p:cNvSpPr>
            <a:spLocks noChangeArrowheads="1"/>
          </p:cNvSpPr>
          <p:nvPr/>
        </p:nvSpPr>
        <p:spPr bwMode="auto">
          <a:xfrm>
            <a:off x="0" y="3157538"/>
            <a:ext cx="9144000" cy="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1556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08050"/>
            <a:ext cx="790257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5085184"/>
            <a:ext cx="8089900" cy="1556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9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190"/>
    </mc:Choice>
    <mc:Fallback>
      <p:transition spd="slow" advTm="76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Ακτινοβολία</a:t>
            </a:r>
            <a:endParaRPr lang="el-GR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4400" dirty="0" smtClean="0">
                <a:solidFill>
                  <a:srgbClr val="FF0000"/>
                </a:solidFill>
              </a:rPr>
              <a:t>	</a:t>
            </a:r>
            <a:r>
              <a:rPr lang="en-US" sz="4400" dirty="0" smtClean="0">
                <a:solidFill>
                  <a:srgbClr val="FF0000"/>
                </a:solidFill>
              </a:rPr>
              <a:t>Q =  </a:t>
            </a:r>
            <a:r>
              <a:rPr lang="el-GR" sz="4400" dirty="0" smtClean="0">
                <a:solidFill>
                  <a:srgbClr val="FF0000"/>
                </a:solidFill>
              </a:rPr>
              <a:t>σ * Α * Τ</a:t>
            </a:r>
            <a:r>
              <a:rPr lang="el-GR" sz="3600" baseline="-25000" dirty="0">
                <a:solidFill>
                  <a:srgbClr val="FF0000"/>
                </a:solidFill>
              </a:rPr>
              <a:t>α</a:t>
            </a:r>
            <a:r>
              <a:rPr lang="el-GR" sz="4400" baseline="30000" dirty="0" smtClean="0">
                <a:solidFill>
                  <a:srgbClr val="FF0000"/>
                </a:solidFill>
              </a:rPr>
              <a:t>4</a:t>
            </a:r>
          </a:p>
          <a:p>
            <a:endParaRPr lang="en-GB" dirty="0" smtClean="0"/>
          </a:p>
          <a:p>
            <a:r>
              <a:rPr lang="el-GR" smtClean="0"/>
              <a:t>σ   </a:t>
            </a:r>
            <a:r>
              <a:rPr lang="el-GR" dirty="0" smtClean="0"/>
              <a:t>: σταθερά </a:t>
            </a:r>
            <a:r>
              <a:rPr lang="en-US" dirty="0" smtClean="0"/>
              <a:t>Stefan-</a:t>
            </a:r>
            <a:r>
              <a:rPr lang="en-US" dirty="0" err="1" smtClean="0"/>
              <a:t>Boltzman</a:t>
            </a:r>
            <a:r>
              <a:rPr lang="en-US" dirty="0" smtClean="0"/>
              <a:t> </a:t>
            </a:r>
            <a:endParaRPr lang="el-GR" dirty="0" smtClean="0"/>
          </a:p>
          <a:p>
            <a:r>
              <a:rPr lang="el-GR" dirty="0"/>
              <a:t> </a:t>
            </a:r>
            <a:r>
              <a:rPr lang="el-GR" dirty="0" smtClean="0"/>
              <a:t>       </a:t>
            </a:r>
            <a:r>
              <a:rPr lang="en-US" dirty="0" smtClean="0"/>
              <a:t>(=</a:t>
            </a:r>
            <a:r>
              <a:rPr lang="el-GR" dirty="0" smtClean="0"/>
              <a:t> </a:t>
            </a:r>
            <a:r>
              <a:rPr lang="en-US" dirty="0" smtClean="0"/>
              <a:t>5.67</a:t>
            </a:r>
            <a:r>
              <a:rPr lang="el-GR" dirty="0" smtClean="0"/>
              <a:t> </a:t>
            </a:r>
            <a:r>
              <a:rPr lang="en-US" dirty="0" smtClean="0"/>
              <a:t>*</a:t>
            </a:r>
            <a:r>
              <a:rPr lang="el-GR" dirty="0" smtClean="0"/>
              <a:t> </a:t>
            </a:r>
            <a:r>
              <a:rPr lang="en-US" dirty="0" smtClean="0"/>
              <a:t>10</a:t>
            </a:r>
            <a:r>
              <a:rPr lang="en-US" baseline="30000" dirty="0" smtClean="0"/>
              <a:t>-8</a:t>
            </a:r>
            <a:r>
              <a:rPr lang="en-US" dirty="0" smtClean="0"/>
              <a:t> W/m</a:t>
            </a:r>
            <a:r>
              <a:rPr lang="en-US" baseline="30000" dirty="0"/>
              <a:t>2</a:t>
            </a:r>
            <a:r>
              <a:rPr lang="en-US" dirty="0" smtClean="0"/>
              <a:t> K)</a:t>
            </a:r>
          </a:p>
          <a:p>
            <a:r>
              <a:rPr lang="en-US" dirty="0" smtClean="0"/>
              <a:t>A   : </a:t>
            </a:r>
            <a:r>
              <a:rPr lang="el-GR" dirty="0" smtClean="0"/>
              <a:t>επιφάνεια</a:t>
            </a:r>
          </a:p>
          <a:p>
            <a:r>
              <a:rPr lang="el-GR" dirty="0" smtClean="0"/>
              <a:t>Τ</a:t>
            </a:r>
            <a:r>
              <a:rPr lang="el-GR" baseline="-25000" dirty="0" smtClean="0"/>
              <a:t>α</a:t>
            </a:r>
            <a:r>
              <a:rPr lang="en-GB" dirty="0" smtClean="0"/>
              <a:t> </a:t>
            </a:r>
            <a:r>
              <a:rPr lang="el-GR" dirty="0" smtClean="0"/>
              <a:t>: θερμοκρασία ακτινοβολούσας επιφάνειας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32"/>
    </mc:Choice>
    <mc:Fallback>
      <p:transition spd="slow" advTm="20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Ακτινοβολία ανάμεσα σε δύο σώματα	(μη μέλανα)</a:t>
            </a:r>
            <a:endParaRPr lang="el-GR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 smtClean="0"/>
          </a:p>
          <a:p>
            <a:r>
              <a:rPr lang="en-US" dirty="0" smtClean="0"/>
              <a:t>A1 : </a:t>
            </a:r>
            <a:r>
              <a:rPr lang="el-GR" dirty="0" smtClean="0"/>
              <a:t>το σώμα 1 περικλείει το σώμα 2</a:t>
            </a:r>
          </a:p>
          <a:p>
            <a:endParaRPr lang="en-US" dirty="0" smtClean="0"/>
          </a:p>
          <a:p>
            <a:r>
              <a:rPr lang="en-US" sz="4000" dirty="0" smtClean="0">
                <a:solidFill>
                  <a:srgbClr val="FF0000"/>
                </a:solidFill>
              </a:rPr>
              <a:t>Q = </a:t>
            </a:r>
            <a:r>
              <a:rPr lang="el-GR" sz="4000" dirty="0" smtClean="0">
                <a:solidFill>
                  <a:srgbClr val="FF0000"/>
                </a:solidFill>
              </a:rPr>
              <a:t>σ * Α</a:t>
            </a:r>
            <a:r>
              <a:rPr lang="el-GR" sz="4000" baseline="-25000" dirty="0">
                <a:solidFill>
                  <a:srgbClr val="FF0000"/>
                </a:solidFill>
              </a:rPr>
              <a:t>1</a:t>
            </a:r>
            <a:r>
              <a:rPr lang="el-GR" sz="4000" dirty="0" smtClean="0">
                <a:solidFill>
                  <a:srgbClr val="FF0000"/>
                </a:solidFill>
              </a:rPr>
              <a:t> * </a:t>
            </a:r>
            <a:r>
              <a:rPr lang="en-US" sz="4000" dirty="0" smtClean="0">
                <a:solidFill>
                  <a:srgbClr val="FF0000"/>
                </a:solidFill>
              </a:rPr>
              <a:t>f</a:t>
            </a:r>
            <a:r>
              <a:rPr lang="en-US" sz="4000" baseline="-25000" dirty="0">
                <a:solidFill>
                  <a:srgbClr val="FF0000"/>
                </a:solidFill>
              </a:rPr>
              <a:t>1-2</a:t>
            </a:r>
            <a:r>
              <a:rPr lang="en-US" sz="4000" dirty="0" smtClean="0">
                <a:solidFill>
                  <a:srgbClr val="FF0000"/>
                </a:solidFill>
              </a:rPr>
              <a:t> * {</a:t>
            </a:r>
            <a:r>
              <a:rPr lang="el-GR" sz="4000" dirty="0" smtClean="0">
                <a:solidFill>
                  <a:srgbClr val="FF0000"/>
                </a:solidFill>
              </a:rPr>
              <a:t>Τ</a:t>
            </a:r>
            <a:r>
              <a:rPr lang="en-US" sz="4000" baseline="-25000" dirty="0" smtClean="0">
                <a:solidFill>
                  <a:srgbClr val="FF0000"/>
                </a:solidFill>
              </a:rPr>
              <a:t>1</a:t>
            </a:r>
            <a:r>
              <a:rPr lang="en-US" sz="4000" baseline="30000" dirty="0" smtClean="0">
                <a:solidFill>
                  <a:srgbClr val="FF0000"/>
                </a:solidFill>
              </a:rPr>
              <a:t>4</a:t>
            </a:r>
            <a:r>
              <a:rPr lang="en-US" sz="4000" dirty="0" smtClean="0">
                <a:solidFill>
                  <a:srgbClr val="FF0000"/>
                </a:solidFill>
              </a:rPr>
              <a:t> – </a:t>
            </a:r>
            <a:r>
              <a:rPr lang="el-GR" sz="4000" dirty="0" smtClean="0">
                <a:solidFill>
                  <a:srgbClr val="FF0000"/>
                </a:solidFill>
              </a:rPr>
              <a:t>Τ</a:t>
            </a:r>
            <a:r>
              <a:rPr lang="en-US" sz="4000" baseline="-25000" dirty="0" smtClean="0">
                <a:solidFill>
                  <a:srgbClr val="FF0000"/>
                </a:solidFill>
              </a:rPr>
              <a:t>2</a:t>
            </a:r>
            <a:r>
              <a:rPr lang="en-US" sz="4000" baseline="30000" dirty="0" smtClean="0">
                <a:solidFill>
                  <a:srgbClr val="FF0000"/>
                </a:solidFill>
              </a:rPr>
              <a:t>4</a:t>
            </a:r>
            <a:r>
              <a:rPr lang="en-US" sz="4000" dirty="0" smtClean="0">
                <a:solidFill>
                  <a:srgbClr val="FF0000"/>
                </a:solidFill>
              </a:rPr>
              <a:t> }</a:t>
            </a:r>
            <a:endParaRPr lang="el-GR" sz="4000" dirty="0" smtClean="0">
              <a:solidFill>
                <a:srgbClr val="FF0000"/>
              </a:solidFill>
            </a:endParaRPr>
          </a:p>
          <a:p>
            <a:endParaRPr lang="el-GR" dirty="0" smtClean="0"/>
          </a:p>
          <a:p>
            <a:r>
              <a:rPr lang="en-US" smtClean="0"/>
              <a:t>f</a:t>
            </a:r>
            <a:r>
              <a:rPr lang="en-US" baseline="-25000" smtClean="0"/>
              <a:t>1-2</a:t>
            </a:r>
            <a:r>
              <a:rPr lang="el-GR" baseline="-25000" smtClean="0"/>
              <a:t>        </a:t>
            </a:r>
            <a:r>
              <a:rPr lang="en-US" dirty="0" smtClean="0"/>
              <a:t>:   </a:t>
            </a:r>
            <a:r>
              <a:rPr lang="el-GR" dirty="0" smtClean="0"/>
              <a:t>συντελεστής μικρότερος της μονάδας</a:t>
            </a:r>
          </a:p>
          <a:p>
            <a:r>
              <a:rPr lang="el-GR" dirty="0" smtClean="0"/>
              <a:t>Τ</a:t>
            </a:r>
            <a:r>
              <a:rPr lang="el-GR" baseline="-25000" dirty="0" smtClean="0"/>
              <a:t>1 </a:t>
            </a:r>
            <a:r>
              <a:rPr lang="el-GR" dirty="0" smtClean="0"/>
              <a:t>, Τ</a:t>
            </a:r>
            <a:r>
              <a:rPr lang="el-GR" baseline="-25000" dirty="0" smtClean="0"/>
              <a:t>2</a:t>
            </a:r>
            <a:r>
              <a:rPr lang="el-GR" dirty="0" smtClean="0"/>
              <a:t> : οι θερμοκρασίες των σωμάτων [Κ]</a:t>
            </a:r>
            <a:endParaRPr lang="en-US" dirty="0" smtClean="0"/>
          </a:p>
          <a:p>
            <a:endParaRPr lang="el-GR" dirty="0"/>
          </a:p>
        </p:txBody>
      </p:sp>
      <p:sp>
        <p:nvSpPr>
          <p:cNvPr id="4" name="Freeform 3"/>
          <p:cNvSpPr/>
          <p:nvPr/>
        </p:nvSpPr>
        <p:spPr>
          <a:xfrm>
            <a:off x="-14514" y="1248229"/>
            <a:ext cx="8432800" cy="5123542"/>
          </a:xfrm>
          <a:custGeom>
            <a:avLst/>
            <a:gdLst>
              <a:gd name="connsiteX0" fmla="*/ 4963885 w 8432800"/>
              <a:gd name="connsiteY0" fmla="*/ 188685 h 5123542"/>
              <a:gd name="connsiteX1" fmla="*/ 4644571 w 8432800"/>
              <a:gd name="connsiteY1" fmla="*/ 188685 h 5123542"/>
              <a:gd name="connsiteX2" fmla="*/ 4586514 w 8432800"/>
              <a:gd name="connsiteY2" fmla="*/ 203200 h 5123542"/>
              <a:gd name="connsiteX3" fmla="*/ 4034971 w 8432800"/>
              <a:gd name="connsiteY3" fmla="*/ 232228 h 5123542"/>
              <a:gd name="connsiteX4" fmla="*/ 3454400 w 8432800"/>
              <a:gd name="connsiteY4" fmla="*/ 217714 h 5123542"/>
              <a:gd name="connsiteX5" fmla="*/ 3251200 w 8432800"/>
              <a:gd name="connsiteY5" fmla="*/ 203200 h 5123542"/>
              <a:gd name="connsiteX6" fmla="*/ 3149600 w 8432800"/>
              <a:gd name="connsiteY6" fmla="*/ 174171 h 5123542"/>
              <a:gd name="connsiteX7" fmla="*/ 3106057 w 8432800"/>
              <a:gd name="connsiteY7" fmla="*/ 145142 h 5123542"/>
              <a:gd name="connsiteX8" fmla="*/ 3004457 w 8432800"/>
              <a:gd name="connsiteY8" fmla="*/ 116114 h 5123542"/>
              <a:gd name="connsiteX9" fmla="*/ 2946400 w 8432800"/>
              <a:gd name="connsiteY9" fmla="*/ 87085 h 5123542"/>
              <a:gd name="connsiteX10" fmla="*/ 2801257 w 8432800"/>
              <a:gd name="connsiteY10" fmla="*/ 43542 h 5123542"/>
              <a:gd name="connsiteX11" fmla="*/ 2699657 w 8432800"/>
              <a:gd name="connsiteY11" fmla="*/ 14514 h 5123542"/>
              <a:gd name="connsiteX12" fmla="*/ 2510971 w 8432800"/>
              <a:gd name="connsiteY12" fmla="*/ 0 h 5123542"/>
              <a:gd name="connsiteX13" fmla="*/ 2162628 w 8432800"/>
              <a:gd name="connsiteY13" fmla="*/ 14514 h 5123542"/>
              <a:gd name="connsiteX14" fmla="*/ 2061028 w 8432800"/>
              <a:gd name="connsiteY14" fmla="*/ 43542 h 5123542"/>
              <a:gd name="connsiteX15" fmla="*/ 1944914 w 8432800"/>
              <a:gd name="connsiteY15" fmla="*/ 58057 h 5123542"/>
              <a:gd name="connsiteX16" fmla="*/ 1538514 w 8432800"/>
              <a:gd name="connsiteY16" fmla="*/ 72571 h 5123542"/>
              <a:gd name="connsiteX17" fmla="*/ 1451428 w 8432800"/>
              <a:gd name="connsiteY17" fmla="*/ 101600 h 5123542"/>
              <a:gd name="connsiteX18" fmla="*/ 1320800 w 8432800"/>
              <a:gd name="connsiteY18" fmla="*/ 130628 h 5123542"/>
              <a:gd name="connsiteX19" fmla="*/ 1233714 w 8432800"/>
              <a:gd name="connsiteY19" fmla="*/ 174171 h 5123542"/>
              <a:gd name="connsiteX20" fmla="*/ 1190171 w 8432800"/>
              <a:gd name="connsiteY20" fmla="*/ 203200 h 5123542"/>
              <a:gd name="connsiteX21" fmla="*/ 1103085 w 8432800"/>
              <a:gd name="connsiteY21" fmla="*/ 232228 h 5123542"/>
              <a:gd name="connsiteX22" fmla="*/ 1016000 w 8432800"/>
              <a:gd name="connsiteY22" fmla="*/ 290285 h 5123542"/>
              <a:gd name="connsiteX23" fmla="*/ 972457 w 8432800"/>
              <a:gd name="connsiteY23" fmla="*/ 333828 h 5123542"/>
              <a:gd name="connsiteX24" fmla="*/ 885371 w 8432800"/>
              <a:gd name="connsiteY24" fmla="*/ 391885 h 5123542"/>
              <a:gd name="connsiteX25" fmla="*/ 856343 w 8432800"/>
              <a:gd name="connsiteY25" fmla="*/ 449942 h 5123542"/>
              <a:gd name="connsiteX26" fmla="*/ 769257 w 8432800"/>
              <a:gd name="connsiteY26" fmla="*/ 522514 h 5123542"/>
              <a:gd name="connsiteX27" fmla="*/ 725714 w 8432800"/>
              <a:gd name="connsiteY27" fmla="*/ 609600 h 5123542"/>
              <a:gd name="connsiteX28" fmla="*/ 638628 w 8432800"/>
              <a:gd name="connsiteY28" fmla="*/ 696685 h 5123542"/>
              <a:gd name="connsiteX29" fmla="*/ 595085 w 8432800"/>
              <a:gd name="connsiteY29" fmla="*/ 740228 h 5123542"/>
              <a:gd name="connsiteX30" fmla="*/ 522514 w 8432800"/>
              <a:gd name="connsiteY30" fmla="*/ 827314 h 5123542"/>
              <a:gd name="connsiteX31" fmla="*/ 464457 w 8432800"/>
              <a:gd name="connsiteY31" fmla="*/ 957942 h 5123542"/>
              <a:gd name="connsiteX32" fmla="*/ 435428 w 8432800"/>
              <a:gd name="connsiteY32" fmla="*/ 1045028 h 5123542"/>
              <a:gd name="connsiteX33" fmla="*/ 406400 w 8432800"/>
              <a:gd name="connsiteY33" fmla="*/ 1088571 h 5123542"/>
              <a:gd name="connsiteX34" fmla="*/ 377371 w 8432800"/>
              <a:gd name="connsiteY34" fmla="*/ 1190171 h 5123542"/>
              <a:gd name="connsiteX35" fmla="*/ 362857 w 8432800"/>
              <a:gd name="connsiteY35" fmla="*/ 1625600 h 5123542"/>
              <a:gd name="connsiteX36" fmla="*/ 348343 w 8432800"/>
              <a:gd name="connsiteY36" fmla="*/ 1683657 h 5123542"/>
              <a:gd name="connsiteX37" fmla="*/ 304800 w 8432800"/>
              <a:gd name="connsiteY37" fmla="*/ 1886857 h 5123542"/>
              <a:gd name="connsiteX38" fmla="*/ 333828 w 8432800"/>
              <a:gd name="connsiteY38" fmla="*/ 2133600 h 5123542"/>
              <a:gd name="connsiteX39" fmla="*/ 348343 w 8432800"/>
              <a:gd name="connsiteY39" fmla="*/ 2191657 h 5123542"/>
              <a:gd name="connsiteX40" fmla="*/ 377371 w 8432800"/>
              <a:gd name="connsiteY40" fmla="*/ 2235200 h 5123542"/>
              <a:gd name="connsiteX41" fmla="*/ 420914 w 8432800"/>
              <a:gd name="connsiteY41" fmla="*/ 2394857 h 5123542"/>
              <a:gd name="connsiteX42" fmla="*/ 449943 w 8432800"/>
              <a:gd name="connsiteY42" fmla="*/ 2452914 h 5123542"/>
              <a:gd name="connsiteX43" fmla="*/ 406400 w 8432800"/>
              <a:gd name="connsiteY43" fmla="*/ 2685142 h 5123542"/>
              <a:gd name="connsiteX44" fmla="*/ 377371 w 8432800"/>
              <a:gd name="connsiteY44" fmla="*/ 2728685 h 5123542"/>
              <a:gd name="connsiteX45" fmla="*/ 319314 w 8432800"/>
              <a:gd name="connsiteY45" fmla="*/ 2859314 h 5123542"/>
              <a:gd name="connsiteX46" fmla="*/ 304800 w 8432800"/>
              <a:gd name="connsiteY46" fmla="*/ 2902857 h 5123542"/>
              <a:gd name="connsiteX47" fmla="*/ 246743 w 8432800"/>
              <a:gd name="connsiteY47" fmla="*/ 2989942 h 5123542"/>
              <a:gd name="connsiteX48" fmla="*/ 232228 w 8432800"/>
              <a:gd name="connsiteY48" fmla="*/ 3033485 h 5123542"/>
              <a:gd name="connsiteX49" fmla="*/ 174171 w 8432800"/>
              <a:gd name="connsiteY49" fmla="*/ 3120571 h 5123542"/>
              <a:gd name="connsiteX50" fmla="*/ 130628 w 8432800"/>
              <a:gd name="connsiteY50" fmla="*/ 3251200 h 5123542"/>
              <a:gd name="connsiteX51" fmla="*/ 101600 w 8432800"/>
              <a:gd name="connsiteY51" fmla="*/ 3338285 h 5123542"/>
              <a:gd name="connsiteX52" fmla="*/ 87085 w 8432800"/>
              <a:gd name="connsiteY52" fmla="*/ 3396342 h 5123542"/>
              <a:gd name="connsiteX53" fmla="*/ 58057 w 8432800"/>
              <a:gd name="connsiteY53" fmla="*/ 3439885 h 5123542"/>
              <a:gd name="connsiteX54" fmla="*/ 0 w 8432800"/>
              <a:gd name="connsiteY54" fmla="*/ 3570514 h 5123542"/>
              <a:gd name="connsiteX55" fmla="*/ 43543 w 8432800"/>
              <a:gd name="connsiteY55" fmla="*/ 3657600 h 5123542"/>
              <a:gd name="connsiteX56" fmla="*/ 130628 w 8432800"/>
              <a:gd name="connsiteY56" fmla="*/ 3831771 h 5123542"/>
              <a:gd name="connsiteX57" fmla="*/ 203200 w 8432800"/>
              <a:gd name="connsiteY57" fmla="*/ 3918857 h 5123542"/>
              <a:gd name="connsiteX58" fmla="*/ 217714 w 8432800"/>
              <a:gd name="connsiteY58" fmla="*/ 3962400 h 5123542"/>
              <a:gd name="connsiteX59" fmla="*/ 290285 w 8432800"/>
              <a:gd name="connsiteY59" fmla="*/ 4064000 h 5123542"/>
              <a:gd name="connsiteX60" fmla="*/ 348343 w 8432800"/>
              <a:gd name="connsiteY60" fmla="*/ 4223657 h 5123542"/>
              <a:gd name="connsiteX61" fmla="*/ 377371 w 8432800"/>
              <a:gd name="connsiteY61" fmla="*/ 4325257 h 5123542"/>
              <a:gd name="connsiteX62" fmla="*/ 391885 w 8432800"/>
              <a:gd name="connsiteY62" fmla="*/ 4368800 h 5123542"/>
              <a:gd name="connsiteX63" fmla="*/ 406400 w 8432800"/>
              <a:gd name="connsiteY63" fmla="*/ 4426857 h 5123542"/>
              <a:gd name="connsiteX64" fmla="*/ 435428 w 8432800"/>
              <a:gd name="connsiteY64" fmla="*/ 4513942 h 5123542"/>
              <a:gd name="connsiteX65" fmla="*/ 449943 w 8432800"/>
              <a:gd name="connsiteY65" fmla="*/ 4557485 h 5123542"/>
              <a:gd name="connsiteX66" fmla="*/ 551543 w 8432800"/>
              <a:gd name="connsiteY66" fmla="*/ 4688114 h 5123542"/>
              <a:gd name="connsiteX67" fmla="*/ 580571 w 8432800"/>
              <a:gd name="connsiteY67" fmla="*/ 4731657 h 5123542"/>
              <a:gd name="connsiteX68" fmla="*/ 624114 w 8432800"/>
              <a:gd name="connsiteY68" fmla="*/ 4746171 h 5123542"/>
              <a:gd name="connsiteX69" fmla="*/ 740228 w 8432800"/>
              <a:gd name="connsiteY69" fmla="*/ 4775200 h 5123542"/>
              <a:gd name="connsiteX70" fmla="*/ 841828 w 8432800"/>
              <a:gd name="connsiteY70" fmla="*/ 4804228 h 5123542"/>
              <a:gd name="connsiteX71" fmla="*/ 957943 w 8432800"/>
              <a:gd name="connsiteY71" fmla="*/ 4847771 h 5123542"/>
              <a:gd name="connsiteX72" fmla="*/ 1045028 w 8432800"/>
              <a:gd name="connsiteY72" fmla="*/ 4876800 h 5123542"/>
              <a:gd name="connsiteX73" fmla="*/ 1088571 w 8432800"/>
              <a:gd name="connsiteY73" fmla="*/ 4891314 h 5123542"/>
              <a:gd name="connsiteX74" fmla="*/ 1204685 w 8432800"/>
              <a:gd name="connsiteY74" fmla="*/ 4920342 h 5123542"/>
              <a:gd name="connsiteX75" fmla="*/ 1335314 w 8432800"/>
              <a:gd name="connsiteY75" fmla="*/ 4963885 h 5123542"/>
              <a:gd name="connsiteX76" fmla="*/ 1422400 w 8432800"/>
              <a:gd name="connsiteY76" fmla="*/ 4992914 h 5123542"/>
              <a:gd name="connsiteX77" fmla="*/ 1480457 w 8432800"/>
              <a:gd name="connsiteY77" fmla="*/ 5007428 h 5123542"/>
              <a:gd name="connsiteX78" fmla="*/ 1524000 w 8432800"/>
              <a:gd name="connsiteY78" fmla="*/ 5021942 h 5123542"/>
              <a:gd name="connsiteX79" fmla="*/ 1814285 w 8432800"/>
              <a:gd name="connsiteY79" fmla="*/ 5036457 h 5123542"/>
              <a:gd name="connsiteX80" fmla="*/ 1901371 w 8432800"/>
              <a:gd name="connsiteY80" fmla="*/ 5050971 h 5123542"/>
              <a:gd name="connsiteX81" fmla="*/ 1944914 w 8432800"/>
              <a:gd name="connsiteY81" fmla="*/ 5065485 h 5123542"/>
              <a:gd name="connsiteX82" fmla="*/ 2365828 w 8432800"/>
              <a:gd name="connsiteY82" fmla="*/ 5050971 h 5123542"/>
              <a:gd name="connsiteX83" fmla="*/ 2452914 w 8432800"/>
              <a:gd name="connsiteY83" fmla="*/ 5036457 h 5123542"/>
              <a:gd name="connsiteX84" fmla="*/ 2510971 w 8432800"/>
              <a:gd name="connsiteY84" fmla="*/ 5021942 h 5123542"/>
              <a:gd name="connsiteX85" fmla="*/ 2670628 w 8432800"/>
              <a:gd name="connsiteY85" fmla="*/ 4992914 h 5123542"/>
              <a:gd name="connsiteX86" fmla="*/ 2873828 w 8432800"/>
              <a:gd name="connsiteY86" fmla="*/ 4963885 h 5123542"/>
              <a:gd name="connsiteX87" fmla="*/ 3236685 w 8432800"/>
              <a:gd name="connsiteY87" fmla="*/ 4978400 h 5123542"/>
              <a:gd name="connsiteX88" fmla="*/ 3280228 w 8432800"/>
              <a:gd name="connsiteY88" fmla="*/ 4992914 h 5123542"/>
              <a:gd name="connsiteX89" fmla="*/ 3338285 w 8432800"/>
              <a:gd name="connsiteY89" fmla="*/ 5007428 h 5123542"/>
              <a:gd name="connsiteX90" fmla="*/ 3425371 w 8432800"/>
              <a:gd name="connsiteY90" fmla="*/ 5021942 h 5123542"/>
              <a:gd name="connsiteX91" fmla="*/ 3541485 w 8432800"/>
              <a:gd name="connsiteY91" fmla="*/ 5050971 h 5123542"/>
              <a:gd name="connsiteX92" fmla="*/ 3585028 w 8432800"/>
              <a:gd name="connsiteY92" fmla="*/ 5065485 h 5123542"/>
              <a:gd name="connsiteX93" fmla="*/ 3744685 w 8432800"/>
              <a:gd name="connsiteY93" fmla="*/ 5094514 h 5123542"/>
              <a:gd name="connsiteX94" fmla="*/ 3904343 w 8432800"/>
              <a:gd name="connsiteY94" fmla="*/ 5123542 h 5123542"/>
              <a:gd name="connsiteX95" fmla="*/ 4252685 w 8432800"/>
              <a:gd name="connsiteY95" fmla="*/ 5094514 h 5123542"/>
              <a:gd name="connsiteX96" fmla="*/ 4310743 w 8432800"/>
              <a:gd name="connsiteY96" fmla="*/ 5080000 h 5123542"/>
              <a:gd name="connsiteX97" fmla="*/ 4383314 w 8432800"/>
              <a:gd name="connsiteY97" fmla="*/ 5065485 h 5123542"/>
              <a:gd name="connsiteX98" fmla="*/ 4426857 w 8432800"/>
              <a:gd name="connsiteY98" fmla="*/ 5050971 h 5123542"/>
              <a:gd name="connsiteX99" fmla="*/ 4528457 w 8432800"/>
              <a:gd name="connsiteY99" fmla="*/ 5036457 h 5123542"/>
              <a:gd name="connsiteX100" fmla="*/ 4978400 w 8432800"/>
              <a:gd name="connsiteY100" fmla="*/ 5050971 h 5123542"/>
              <a:gd name="connsiteX101" fmla="*/ 5080000 w 8432800"/>
              <a:gd name="connsiteY101" fmla="*/ 5065485 h 5123542"/>
              <a:gd name="connsiteX102" fmla="*/ 5428343 w 8432800"/>
              <a:gd name="connsiteY102" fmla="*/ 5050971 h 5123542"/>
              <a:gd name="connsiteX103" fmla="*/ 5500914 w 8432800"/>
              <a:gd name="connsiteY103" fmla="*/ 5036457 h 5123542"/>
              <a:gd name="connsiteX104" fmla="*/ 5544457 w 8432800"/>
              <a:gd name="connsiteY104" fmla="*/ 5021942 h 5123542"/>
              <a:gd name="connsiteX105" fmla="*/ 5602514 w 8432800"/>
              <a:gd name="connsiteY105" fmla="*/ 5007428 h 5123542"/>
              <a:gd name="connsiteX106" fmla="*/ 5646057 w 8432800"/>
              <a:gd name="connsiteY106" fmla="*/ 4992914 h 5123542"/>
              <a:gd name="connsiteX107" fmla="*/ 5704114 w 8432800"/>
              <a:gd name="connsiteY107" fmla="*/ 4978400 h 5123542"/>
              <a:gd name="connsiteX108" fmla="*/ 5791200 w 8432800"/>
              <a:gd name="connsiteY108" fmla="*/ 4949371 h 5123542"/>
              <a:gd name="connsiteX109" fmla="*/ 5849257 w 8432800"/>
              <a:gd name="connsiteY109" fmla="*/ 4934857 h 5123542"/>
              <a:gd name="connsiteX110" fmla="*/ 5936343 w 8432800"/>
              <a:gd name="connsiteY110" fmla="*/ 4905828 h 5123542"/>
              <a:gd name="connsiteX111" fmla="*/ 6125028 w 8432800"/>
              <a:gd name="connsiteY111" fmla="*/ 4920342 h 5123542"/>
              <a:gd name="connsiteX112" fmla="*/ 6226628 w 8432800"/>
              <a:gd name="connsiteY112" fmla="*/ 4949371 h 5123542"/>
              <a:gd name="connsiteX113" fmla="*/ 6328228 w 8432800"/>
              <a:gd name="connsiteY113" fmla="*/ 4963885 h 5123542"/>
              <a:gd name="connsiteX114" fmla="*/ 6371771 w 8432800"/>
              <a:gd name="connsiteY114" fmla="*/ 4978400 h 5123542"/>
              <a:gd name="connsiteX115" fmla="*/ 6647543 w 8432800"/>
              <a:gd name="connsiteY115" fmla="*/ 5007428 h 5123542"/>
              <a:gd name="connsiteX116" fmla="*/ 6691085 w 8432800"/>
              <a:gd name="connsiteY116" fmla="*/ 5021942 h 5123542"/>
              <a:gd name="connsiteX117" fmla="*/ 6807200 w 8432800"/>
              <a:gd name="connsiteY117" fmla="*/ 5050971 h 5123542"/>
              <a:gd name="connsiteX118" fmla="*/ 6937828 w 8432800"/>
              <a:gd name="connsiteY118" fmla="*/ 5080000 h 5123542"/>
              <a:gd name="connsiteX119" fmla="*/ 7242628 w 8432800"/>
              <a:gd name="connsiteY119" fmla="*/ 5065485 h 5123542"/>
              <a:gd name="connsiteX120" fmla="*/ 7286171 w 8432800"/>
              <a:gd name="connsiteY120" fmla="*/ 5036457 h 5123542"/>
              <a:gd name="connsiteX121" fmla="*/ 7431314 w 8432800"/>
              <a:gd name="connsiteY121" fmla="*/ 5007428 h 5123542"/>
              <a:gd name="connsiteX122" fmla="*/ 7547428 w 8432800"/>
              <a:gd name="connsiteY122" fmla="*/ 4978400 h 5123542"/>
              <a:gd name="connsiteX123" fmla="*/ 7605485 w 8432800"/>
              <a:gd name="connsiteY123" fmla="*/ 4949371 h 5123542"/>
              <a:gd name="connsiteX124" fmla="*/ 7663543 w 8432800"/>
              <a:gd name="connsiteY124" fmla="*/ 4934857 h 5123542"/>
              <a:gd name="connsiteX125" fmla="*/ 7707085 w 8432800"/>
              <a:gd name="connsiteY125" fmla="*/ 4920342 h 5123542"/>
              <a:gd name="connsiteX126" fmla="*/ 7765143 w 8432800"/>
              <a:gd name="connsiteY126" fmla="*/ 4905828 h 5123542"/>
              <a:gd name="connsiteX127" fmla="*/ 7808685 w 8432800"/>
              <a:gd name="connsiteY127" fmla="*/ 4891314 h 5123542"/>
              <a:gd name="connsiteX128" fmla="*/ 7881257 w 8432800"/>
              <a:gd name="connsiteY128" fmla="*/ 4876800 h 5123542"/>
              <a:gd name="connsiteX129" fmla="*/ 7968343 w 8432800"/>
              <a:gd name="connsiteY129" fmla="*/ 4847771 h 5123542"/>
              <a:gd name="connsiteX130" fmla="*/ 8011885 w 8432800"/>
              <a:gd name="connsiteY130" fmla="*/ 4833257 h 5123542"/>
              <a:gd name="connsiteX131" fmla="*/ 8157028 w 8432800"/>
              <a:gd name="connsiteY131" fmla="*/ 4818742 h 5123542"/>
              <a:gd name="connsiteX132" fmla="*/ 8287657 w 8432800"/>
              <a:gd name="connsiteY132" fmla="*/ 4775200 h 5123542"/>
              <a:gd name="connsiteX133" fmla="*/ 8331200 w 8432800"/>
              <a:gd name="connsiteY133" fmla="*/ 4760685 h 5123542"/>
              <a:gd name="connsiteX134" fmla="*/ 8360228 w 8432800"/>
              <a:gd name="connsiteY134" fmla="*/ 4717142 h 5123542"/>
              <a:gd name="connsiteX135" fmla="*/ 8403771 w 8432800"/>
              <a:gd name="connsiteY135" fmla="*/ 4688114 h 5123542"/>
              <a:gd name="connsiteX136" fmla="*/ 8374743 w 8432800"/>
              <a:gd name="connsiteY136" fmla="*/ 4470400 h 5123542"/>
              <a:gd name="connsiteX137" fmla="*/ 8345714 w 8432800"/>
              <a:gd name="connsiteY137" fmla="*/ 4020457 h 5123542"/>
              <a:gd name="connsiteX138" fmla="*/ 8316685 w 8432800"/>
              <a:gd name="connsiteY138" fmla="*/ 3846285 h 5123542"/>
              <a:gd name="connsiteX139" fmla="*/ 8287657 w 8432800"/>
              <a:gd name="connsiteY139" fmla="*/ 3657600 h 5123542"/>
              <a:gd name="connsiteX140" fmla="*/ 8258628 w 8432800"/>
              <a:gd name="connsiteY140" fmla="*/ 3483428 h 5123542"/>
              <a:gd name="connsiteX141" fmla="*/ 8273143 w 8432800"/>
              <a:gd name="connsiteY141" fmla="*/ 3265714 h 5123542"/>
              <a:gd name="connsiteX142" fmla="*/ 8316685 w 8432800"/>
              <a:gd name="connsiteY142" fmla="*/ 3120571 h 5123542"/>
              <a:gd name="connsiteX143" fmla="*/ 8331200 w 8432800"/>
              <a:gd name="connsiteY143" fmla="*/ 3048000 h 5123542"/>
              <a:gd name="connsiteX144" fmla="*/ 8374743 w 8432800"/>
              <a:gd name="connsiteY144" fmla="*/ 2917371 h 5123542"/>
              <a:gd name="connsiteX145" fmla="*/ 8389257 w 8432800"/>
              <a:gd name="connsiteY145" fmla="*/ 2873828 h 5123542"/>
              <a:gd name="connsiteX146" fmla="*/ 8403771 w 8432800"/>
              <a:gd name="connsiteY146" fmla="*/ 2830285 h 5123542"/>
              <a:gd name="connsiteX147" fmla="*/ 8418285 w 8432800"/>
              <a:gd name="connsiteY147" fmla="*/ 2699657 h 5123542"/>
              <a:gd name="connsiteX148" fmla="*/ 8432800 w 8432800"/>
              <a:gd name="connsiteY148" fmla="*/ 2598057 h 5123542"/>
              <a:gd name="connsiteX149" fmla="*/ 8418285 w 8432800"/>
              <a:gd name="connsiteY149" fmla="*/ 2133600 h 5123542"/>
              <a:gd name="connsiteX150" fmla="*/ 8403771 w 8432800"/>
              <a:gd name="connsiteY150" fmla="*/ 1915885 h 5123542"/>
              <a:gd name="connsiteX151" fmla="*/ 8374743 w 8432800"/>
              <a:gd name="connsiteY151" fmla="*/ 1828800 h 5123542"/>
              <a:gd name="connsiteX152" fmla="*/ 8345714 w 8432800"/>
              <a:gd name="connsiteY152" fmla="*/ 1727200 h 5123542"/>
              <a:gd name="connsiteX153" fmla="*/ 8302171 w 8432800"/>
              <a:gd name="connsiteY153" fmla="*/ 1582057 h 5123542"/>
              <a:gd name="connsiteX154" fmla="*/ 8287657 w 8432800"/>
              <a:gd name="connsiteY154" fmla="*/ 1538514 h 5123542"/>
              <a:gd name="connsiteX155" fmla="*/ 8258628 w 8432800"/>
              <a:gd name="connsiteY155" fmla="*/ 1494971 h 5123542"/>
              <a:gd name="connsiteX156" fmla="*/ 8244114 w 8432800"/>
              <a:gd name="connsiteY156" fmla="*/ 1451428 h 5123542"/>
              <a:gd name="connsiteX157" fmla="*/ 8215085 w 8432800"/>
              <a:gd name="connsiteY157" fmla="*/ 1349828 h 5123542"/>
              <a:gd name="connsiteX158" fmla="*/ 8157028 w 8432800"/>
              <a:gd name="connsiteY158" fmla="*/ 1204685 h 5123542"/>
              <a:gd name="connsiteX159" fmla="*/ 8142514 w 8432800"/>
              <a:gd name="connsiteY159" fmla="*/ 1161142 h 5123542"/>
              <a:gd name="connsiteX160" fmla="*/ 8128000 w 8432800"/>
              <a:gd name="connsiteY160" fmla="*/ 1117600 h 5123542"/>
              <a:gd name="connsiteX161" fmla="*/ 8113485 w 8432800"/>
              <a:gd name="connsiteY161" fmla="*/ 1016000 h 5123542"/>
              <a:gd name="connsiteX162" fmla="*/ 8084457 w 8432800"/>
              <a:gd name="connsiteY162" fmla="*/ 856342 h 5123542"/>
              <a:gd name="connsiteX163" fmla="*/ 8026400 w 8432800"/>
              <a:gd name="connsiteY163" fmla="*/ 769257 h 5123542"/>
              <a:gd name="connsiteX164" fmla="*/ 7997371 w 8432800"/>
              <a:gd name="connsiteY164" fmla="*/ 711200 h 5123542"/>
              <a:gd name="connsiteX165" fmla="*/ 7968343 w 8432800"/>
              <a:gd name="connsiteY165" fmla="*/ 624114 h 5123542"/>
              <a:gd name="connsiteX166" fmla="*/ 7953828 w 8432800"/>
              <a:gd name="connsiteY166" fmla="*/ 580571 h 5123542"/>
              <a:gd name="connsiteX167" fmla="*/ 7939314 w 8432800"/>
              <a:gd name="connsiteY167" fmla="*/ 537028 h 5123542"/>
              <a:gd name="connsiteX168" fmla="*/ 7866743 w 8432800"/>
              <a:gd name="connsiteY168" fmla="*/ 406400 h 5123542"/>
              <a:gd name="connsiteX169" fmla="*/ 7779657 w 8432800"/>
              <a:gd name="connsiteY169" fmla="*/ 362857 h 5123542"/>
              <a:gd name="connsiteX170" fmla="*/ 7736114 w 8432800"/>
              <a:gd name="connsiteY170" fmla="*/ 348342 h 5123542"/>
              <a:gd name="connsiteX171" fmla="*/ 7692571 w 8432800"/>
              <a:gd name="connsiteY171" fmla="*/ 319314 h 5123542"/>
              <a:gd name="connsiteX172" fmla="*/ 7605485 w 8432800"/>
              <a:gd name="connsiteY172" fmla="*/ 290285 h 5123542"/>
              <a:gd name="connsiteX173" fmla="*/ 7561943 w 8432800"/>
              <a:gd name="connsiteY173" fmla="*/ 261257 h 5123542"/>
              <a:gd name="connsiteX174" fmla="*/ 7474857 w 8432800"/>
              <a:gd name="connsiteY174" fmla="*/ 232228 h 5123542"/>
              <a:gd name="connsiteX175" fmla="*/ 7315200 w 8432800"/>
              <a:gd name="connsiteY175" fmla="*/ 203200 h 5123542"/>
              <a:gd name="connsiteX176" fmla="*/ 6821714 w 8432800"/>
              <a:gd name="connsiteY176" fmla="*/ 188685 h 5123542"/>
              <a:gd name="connsiteX177" fmla="*/ 6531428 w 8432800"/>
              <a:gd name="connsiteY177" fmla="*/ 203200 h 5123542"/>
              <a:gd name="connsiteX178" fmla="*/ 6487885 w 8432800"/>
              <a:gd name="connsiteY178" fmla="*/ 217714 h 5123542"/>
              <a:gd name="connsiteX179" fmla="*/ 6415314 w 8432800"/>
              <a:gd name="connsiteY179" fmla="*/ 232228 h 5123542"/>
              <a:gd name="connsiteX180" fmla="*/ 6212114 w 8432800"/>
              <a:gd name="connsiteY180" fmla="*/ 217714 h 5123542"/>
              <a:gd name="connsiteX181" fmla="*/ 6066971 w 8432800"/>
              <a:gd name="connsiteY181" fmla="*/ 174171 h 5123542"/>
              <a:gd name="connsiteX182" fmla="*/ 5936343 w 8432800"/>
              <a:gd name="connsiteY182" fmla="*/ 130628 h 5123542"/>
              <a:gd name="connsiteX183" fmla="*/ 5805714 w 8432800"/>
              <a:gd name="connsiteY183" fmla="*/ 87085 h 5123542"/>
              <a:gd name="connsiteX184" fmla="*/ 5762171 w 8432800"/>
              <a:gd name="connsiteY184" fmla="*/ 72571 h 5123542"/>
              <a:gd name="connsiteX185" fmla="*/ 5718628 w 8432800"/>
              <a:gd name="connsiteY185" fmla="*/ 58057 h 5123542"/>
              <a:gd name="connsiteX186" fmla="*/ 5239657 w 8432800"/>
              <a:gd name="connsiteY186" fmla="*/ 87085 h 5123542"/>
              <a:gd name="connsiteX187" fmla="*/ 5152571 w 8432800"/>
              <a:gd name="connsiteY187" fmla="*/ 116114 h 5123542"/>
              <a:gd name="connsiteX188" fmla="*/ 5109028 w 8432800"/>
              <a:gd name="connsiteY188" fmla="*/ 130628 h 5123542"/>
              <a:gd name="connsiteX189" fmla="*/ 5065485 w 8432800"/>
              <a:gd name="connsiteY189" fmla="*/ 145142 h 5123542"/>
              <a:gd name="connsiteX190" fmla="*/ 4905828 w 8432800"/>
              <a:gd name="connsiteY190" fmla="*/ 188685 h 5123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</a:cxnLst>
            <a:rect l="l" t="t" r="r" b="b"/>
            <a:pathLst>
              <a:path w="8432800" h="5123542">
                <a:moveTo>
                  <a:pt x="4963885" y="188685"/>
                </a:moveTo>
                <a:cubicBezTo>
                  <a:pt x="4820547" y="160018"/>
                  <a:pt x="4882468" y="166028"/>
                  <a:pt x="4644571" y="188685"/>
                </a:cubicBezTo>
                <a:cubicBezTo>
                  <a:pt x="4624713" y="190576"/>
                  <a:pt x="4606411" y="201779"/>
                  <a:pt x="4586514" y="203200"/>
                </a:cubicBezTo>
                <a:cubicBezTo>
                  <a:pt x="4402880" y="216317"/>
                  <a:pt x="4034971" y="232228"/>
                  <a:pt x="4034971" y="232228"/>
                </a:cubicBezTo>
                <a:lnTo>
                  <a:pt x="3454400" y="217714"/>
                </a:lnTo>
                <a:cubicBezTo>
                  <a:pt x="3386541" y="215201"/>
                  <a:pt x="3318691" y="210699"/>
                  <a:pt x="3251200" y="203200"/>
                </a:cubicBezTo>
                <a:cubicBezTo>
                  <a:pt x="3223868" y="200163"/>
                  <a:pt x="3177118" y="183344"/>
                  <a:pt x="3149600" y="174171"/>
                </a:cubicBezTo>
                <a:cubicBezTo>
                  <a:pt x="3135086" y="164495"/>
                  <a:pt x="3121659" y="152943"/>
                  <a:pt x="3106057" y="145142"/>
                </a:cubicBezTo>
                <a:cubicBezTo>
                  <a:pt x="3085236" y="134731"/>
                  <a:pt x="3023057" y="120764"/>
                  <a:pt x="3004457" y="116114"/>
                </a:cubicBezTo>
                <a:cubicBezTo>
                  <a:pt x="2985105" y="106438"/>
                  <a:pt x="2966489" y="95121"/>
                  <a:pt x="2946400" y="87085"/>
                </a:cubicBezTo>
                <a:cubicBezTo>
                  <a:pt x="2860187" y="52600"/>
                  <a:pt x="2876093" y="64924"/>
                  <a:pt x="2801257" y="43542"/>
                </a:cubicBezTo>
                <a:cubicBezTo>
                  <a:pt x="2765124" y="33218"/>
                  <a:pt x="2738221" y="19051"/>
                  <a:pt x="2699657" y="14514"/>
                </a:cubicBezTo>
                <a:cubicBezTo>
                  <a:pt x="2637008" y="7144"/>
                  <a:pt x="2573866" y="4838"/>
                  <a:pt x="2510971" y="0"/>
                </a:cubicBezTo>
                <a:cubicBezTo>
                  <a:pt x="2394857" y="4838"/>
                  <a:pt x="2278548" y="6234"/>
                  <a:pt x="2162628" y="14514"/>
                </a:cubicBezTo>
                <a:cubicBezTo>
                  <a:pt x="2095870" y="19282"/>
                  <a:pt x="2118785" y="33041"/>
                  <a:pt x="2061028" y="43542"/>
                </a:cubicBezTo>
                <a:cubicBezTo>
                  <a:pt x="2022651" y="50520"/>
                  <a:pt x="1983860" y="55893"/>
                  <a:pt x="1944914" y="58057"/>
                </a:cubicBezTo>
                <a:cubicBezTo>
                  <a:pt x="1809570" y="65576"/>
                  <a:pt x="1673981" y="67733"/>
                  <a:pt x="1538514" y="72571"/>
                </a:cubicBezTo>
                <a:cubicBezTo>
                  <a:pt x="1509485" y="82247"/>
                  <a:pt x="1481611" y="96570"/>
                  <a:pt x="1451428" y="101600"/>
                </a:cubicBezTo>
                <a:cubicBezTo>
                  <a:pt x="1349252" y="118629"/>
                  <a:pt x="1392262" y="106808"/>
                  <a:pt x="1320800" y="130628"/>
                </a:cubicBezTo>
                <a:cubicBezTo>
                  <a:pt x="1196011" y="213821"/>
                  <a:pt x="1353898" y="114079"/>
                  <a:pt x="1233714" y="174171"/>
                </a:cubicBezTo>
                <a:cubicBezTo>
                  <a:pt x="1218112" y="181972"/>
                  <a:pt x="1206112" y="196115"/>
                  <a:pt x="1190171" y="203200"/>
                </a:cubicBezTo>
                <a:cubicBezTo>
                  <a:pt x="1162209" y="215627"/>
                  <a:pt x="1103085" y="232228"/>
                  <a:pt x="1103085" y="232228"/>
                </a:cubicBezTo>
                <a:cubicBezTo>
                  <a:pt x="1074057" y="251580"/>
                  <a:pt x="1040669" y="265616"/>
                  <a:pt x="1016000" y="290285"/>
                </a:cubicBezTo>
                <a:cubicBezTo>
                  <a:pt x="1001486" y="304799"/>
                  <a:pt x="988660" y="321226"/>
                  <a:pt x="972457" y="333828"/>
                </a:cubicBezTo>
                <a:cubicBezTo>
                  <a:pt x="944918" y="355247"/>
                  <a:pt x="885371" y="391885"/>
                  <a:pt x="885371" y="391885"/>
                </a:cubicBezTo>
                <a:cubicBezTo>
                  <a:pt x="875695" y="411237"/>
                  <a:pt x="868919" y="432336"/>
                  <a:pt x="856343" y="449942"/>
                </a:cubicBezTo>
                <a:cubicBezTo>
                  <a:pt x="830945" y="485500"/>
                  <a:pt x="803976" y="499368"/>
                  <a:pt x="769257" y="522514"/>
                </a:cubicBezTo>
                <a:cubicBezTo>
                  <a:pt x="755807" y="562865"/>
                  <a:pt x="755727" y="575836"/>
                  <a:pt x="725714" y="609600"/>
                </a:cubicBezTo>
                <a:cubicBezTo>
                  <a:pt x="698440" y="640283"/>
                  <a:pt x="667657" y="667657"/>
                  <a:pt x="638628" y="696685"/>
                </a:cubicBezTo>
                <a:cubicBezTo>
                  <a:pt x="624114" y="711199"/>
                  <a:pt x="606471" y="723149"/>
                  <a:pt x="595085" y="740228"/>
                </a:cubicBezTo>
                <a:cubicBezTo>
                  <a:pt x="554671" y="800850"/>
                  <a:pt x="578392" y="771436"/>
                  <a:pt x="522514" y="827314"/>
                </a:cubicBezTo>
                <a:cubicBezTo>
                  <a:pt x="487969" y="930948"/>
                  <a:pt x="510458" y="888940"/>
                  <a:pt x="464457" y="957942"/>
                </a:cubicBezTo>
                <a:cubicBezTo>
                  <a:pt x="454781" y="986971"/>
                  <a:pt x="452401" y="1019568"/>
                  <a:pt x="435428" y="1045028"/>
                </a:cubicBezTo>
                <a:cubicBezTo>
                  <a:pt x="425752" y="1059542"/>
                  <a:pt x="414201" y="1072969"/>
                  <a:pt x="406400" y="1088571"/>
                </a:cubicBezTo>
                <a:cubicBezTo>
                  <a:pt x="395987" y="1109398"/>
                  <a:pt x="382023" y="1171563"/>
                  <a:pt x="377371" y="1190171"/>
                </a:cubicBezTo>
                <a:cubicBezTo>
                  <a:pt x="372533" y="1335314"/>
                  <a:pt x="371385" y="1480627"/>
                  <a:pt x="362857" y="1625600"/>
                </a:cubicBezTo>
                <a:cubicBezTo>
                  <a:pt x="361686" y="1645513"/>
                  <a:pt x="352523" y="1664152"/>
                  <a:pt x="348343" y="1683657"/>
                </a:cubicBezTo>
                <a:cubicBezTo>
                  <a:pt x="298932" y="1914242"/>
                  <a:pt x="337939" y="1754298"/>
                  <a:pt x="304800" y="1886857"/>
                </a:cubicBezTo>
                <a:cubicBezTo>
                  <a:pt x="328008" y="2211776"/>
                  <a:pt x="296128" y="2001650"/>
                  <a:pt x="333828" y="2133600"/>
                </a:cubicBezTo>
                <a:cubicBezTo>
                  <a:pt x="339308" y="2152780"/>
                  <a:pt x="340485" y="2173322"/>
                  <a:pt x="348343" y="2191657"/>
                </a:cubicBezTo>
                <a:cubicBezTo>
                  <a:pt x="355215" y="2207690"/>
                  <a:pt x="367695" y="2220686"/>
                  <a:pt x="377371" y="2235200"/>
                </a:cubicBezTo>
                <a:cubicBezTo>
                  <a:pt x="387988" y="2288288"/>
                  <a:pt x="396360" y="2345750"/>
                  <a:pt x="420914" y="2394857"/>
                </a:cubicBezTo>
                <a:lnTo>
                  <a:pt x="449943" y="2452914"/>
                </a:lnTo>
                <a:cubicBezTo>
                  <a:pt x="444836" y="2503982"/>
                  <a:pt x="442967" y="2630292"/>
                  <a:pt x="406400" y="2685142"/>
                </a:cubicBezTo>
                <a:lnTo>
                  <a:pt x="377371" y="2728685"/>
                </a:lnTo>
                <a:cubicBezTo>
                  <a:pt x="342827" y="2832320"/>
                  <a:pt x="365316" y="2790311"/>
                  <a:pt x="319314" y="2859314"/>
                </a:cubicBezTo>
                <a:cubicBezTo>
                  <a:pt x="314476" y="2873828"/>
                  <a:pt x="312230" y="2889483"/>
                  <a:pt x="304800" y="2902857"/>
                </a:cubicBezTo>
                <a:cubicBezTo>
                  <a:pt x="287857" y="2933354"/>
                  <a:pt x="257776" y="2956845"/>
                  <a:pt x="246743" y="2989942"/>
                </a:cubicBezTo>
                <a:cubicBezTo>
                  <a:pt x="241905" y="3004456"/>
                  <a:pt x="239658" y="3020111"/>
                  <a:pt x="232228" y="3033485"/>
                </a:cubicBezTo>
                <a:cubicBezTo>
                  <a:pt x="215285" y="3063983"/>
                  <a:pt x="174171" y="3120571"/>
                  <a:pt x="174171" y="3120571"/>
                </a:cubicBezTo>
                <a:lnTo>
                  <a:pt x="130628" y="3251200"/>
                </a:lnTo>
                <a:lnTo>
                  <a:pt x="101600" y="3338285"/>
                </a:lnTo>
                <a:cubicBezTo>
                  <a:pt x="96762" y="3357637"/>
                  <a:pt x="94943" y="3378007"/>
                  <a:pt x="87085" y="3396342"/>
                </a:cubicBezTo>
                <a:cubicBezTo>
                  <a:pt x="80213" y="3412375"/>
                  <a:pt x="65142" y="3423945"/>
                  <a:pt x="58057" y="3439885"/>
                </a:cubicBezTo>
                <a:cubicBezTo>
                  <a:pt x="-11032" y="3595337"/>
                  <a:pt x="65694" y="3471971"/>
                  <a:pt x="0" y="3570514"/>
                </a:cubicBezTo>
                <a:cubicBezTo>
                  <a:pt x="52931" y="3729310"/>
                  <a:pt x="-31485" y="3488787"/>
                  <a:pt x="43543" y="3657600"/>
                </a:cubicBezTo>
                <a:cubicBezTo>
                  <a:pt x="81319" y="3742595"/>
                  <a:pt x="58203" y="3759346"/>
                  <a:pt x="130628" y="3831771"/>
                </a:cubicBezTo>
                <a:cubicBezTo>
                  <a:pt x="186506" y="3887649"/>
                  <a:pt x="162785" y="3858235"/>
                  <a:pt x="203200" y="3918857"/>
                </a:cubicBezTo>
                <a:cubicBezTo>
                  <a:pt x="208038" y="3933371"/>
                  <a:pt x="209227" y="3949670"/>
                  <a:pt x="217714" y="3962400"/>
                </a:cubicBezTo>
                <a:cubicBezTo>
                  <a:pt x="272009" y="4043842"/>
                  <a:pt x="256872" y="3963759"/>
                  <a:pt x="290285" y="4064000"/>
                </a:cubicBezTo>
                <a:cubicBezTo>
                  <a:pt x="345716" y="4230293"/>
                  <a:pt x="287490" y="4132378"/>
                  <a:pt x="348343" y="4223657"/>
                </a:cubicBezTo>
                <a:cubicBezTo>
                  <a:pt x="383143" y="4328058"/>
                  <a:pt x="340922" y="4197682"/>
                  <a:pt x="377371" y="4325257"/>
                </a:cubicBezTo>
                <a:cubicBezTo>
                  <a:pt x="381574" y="4339968"/>
                  <a:pt x="387682" y="4354089"/>
                  <a:pt x="391885" y="4368800"/>
                </a:cubicBezTo>
                <a:cubicBezTo>
                  <a:pt x="397365" y="4387980"/>
                  <a:pt x="400668" y="4407750"/>
                  <a:pt x="406400" y="4426857"/>
                </a:cubicBezTo>
                <a:cubicBezTo>
                  <a:pt x="415192" y="4456165"/>
                  <a:pt x="425752" y="4484914"/>
                  <a:pt x="435428" y="4513942"/>
                </a:cubicBezTo>
                <a:cubicBezTo>
                  <a:pt x="440266" y="4528456"/>
                  <a:pt x="441456" y="4544755"/>
                  <a:pt x="449943" y="4557485"/>
                </a:cubicBezTo>
                <a:cubicBezTo>
                  <a:pt x="596683" y="4777597"/>
                  <a:pt x="437852" y="4551684"/>
                  <a:pt x="551543" y="4688114"/>
                </a:cubicBezTo>
                <a:cubicBezTo>
                  <a:pt x="562710" y="4701515"/>
                  <a:pt x="566950" y="4720760"/>
                  <a:pt x="580571" y="4731657"/>
                </a:cubicBezTo>
                <a:cubicBezTo>
                  <a:pt x="592518" y="4741214"/>
                  <a:pt x="609354" y="4742145"/>
                  <a:pt x="624114" y="4746171"/>
                </a:cubicBezTo>
                <a:cubicBezTo>
                  <a:pt x="662604" y="4756668"/>
                  <a:pt x="702379" y="4762584"/>
                  <a:pt x="740228" y="4775200"/>
                </a:cubicBezTo>
                <a:cubicBezTo>
                  <a:pt x="802695" y="4796022"/>
                  <a:pt x="768928" y="4786003"/>
                  <a:pt x="841828" y="4804228"/>
                </a:cubicBezTo>
                <a:cubicBezTo>
                  <a:pt x="939165" y="4852897"/>
                  <a:pt x="859129" y="4818127"/>
                  <a:pt x="957943" y="4847771"/>
                </a:cubicBezTo>
                <a:cubicBezTo>
                  <a:pt x="987251" y="4856563"/>
                  <a:pt x="1016000" y="4867124"/>
                  <a:pt x="1045028" y="4876800"/>
                </a:cubicBezTo>
                <a:cubicBezTo>
                  <a:pt x="1059542" y="4881638"/>
                  <a:pt x="1073728" y="4887603"/>
                  <a:pt x="1088571" y="4891314"/>
                </a:cubicBezTo>
                <a:cubicBezTo>
                  <a:pt x="1127276" y="4900990"/>
                  <a:pt x="1166837" y="4907726"/>
                  <a:pt x="1204685" y="4920342"/>
                </a:cubicBezTo>
                <a:lnTo>
                  <a:pt x="1335314" y="4963885"/>
                </a:lnTo>
                <a:lnTo>
                  <a:pt x="1422400" y="4992914"/>
                </a:lnTo>
                <a:cubicBezTo>
                  <a:pt x="1441752" y="4997752"/>
                  <a:pt x="1461277" y="5001948"/>
                  <a:pt x="1480457" y="5007428"/>
                </a:cubicBezTo>
                <a:cubicBezTo>
                  <a:pt x="1495168" y="5011631"/>
                  <a:pt x="1508758" y="5020617"/>
                  <a:pt x="1524000" y="5021942"/>
                </a:cubicBezTo>
                <a:cubicBezTo>
                  <a:pt x="1620518" y="5030335"/>
                  <a:pt x="1717523" y="5031619"/>
                  <a:pt x="1814285" y="5036457"/>
                </a:cubicBezTo>
                <a:cubicBezTo>
                  <a:pt x="1843314" y="5041295"/>
                  <a:pt x="1872643" y="5044587"/>
                  <a:pt x="1901371" y="5050971"/>
                </a:cubicBezTo>
                <a:cubicBezTo>
                  <a:pt x="1916306" y="5054290"/>
                  <a:pt x="1929615" y="5065485"/>
                  <a:pt x="1944914" y="5065485"/>
                </a:cubicBezTo>
                <a:cubicBezTo>
                  <a:pt x="2085302" y="5065485"/>
                  <a:pt x="2225523" y="5055809"/>
                  <a:pt x="2365828" y="5050971"/>
                </a:cubicBezTo>
                <a:cubicBezTo>
                  <a:pt x="2394857" y="5046133"/>
                  <a:pt x="2424056" y="5042229"/>
                  <a:pt x="2452914" y="5036457"/>
                </a:cubicBezTo>
                <a:cubicBezTo>
                  <a:pt x="2472475" y="5032545"/>
                  <a:pt x="2491498" y="5026269"/>
                  <a:pt x="2510971" y="5021942"/>
                </a:cubicBezTo>
                <a:cubicBezTo>
                  <a:pt x="2552011" y="5012822"/>
                  <a:pt x="2631248" y="4998165"/>
                  <a:pt x="2670628" y="4992914"/>
                </a:cubicBezTo>
                <a:cubicBezTo>
                  <a:pt x="2877481" y="4965334"/>
                  <a:pt x="2729182" y="4992816"/>
                  <a:pt x="2873828" y="4963885"/>
                </a:cubicBezTo>
                <a:cubicBezTo>
                  <a:pt x="2994780" y="4968723"/>
                  <a:pt x="3115944" y="4969775"/>
                  <a:pt x="3236685" y="4978400"/>
                </a:cubicBezTo>
                <a:cubicBezTo>
                  <a:pt x="3251946" y="4979490"/>
                  <a:pt x="3265517" y="4988711"/>
                  <a:pt x="3280228" y="4992914"/>
                </a:cubicBezTo>
                <a:cubicBezTo>
                  <a:pt x="3299408" y="4998394"/>
                  <a:pt x="3318724" y="5003516"/>
                  <a:pt x="3338285" y="5007428"/>
                </a:cubicBezTo>
                <a:cubicBezTo>
                  <a:pt x="3367143" y="5013199"/>
                  <a:pt x="3396595" y="5015776"/>
                  <a:pt x="3425371" y="5021942"/>
                </a:cubicBezTo>
                <a:cubicBezTo>
                  <a:pt x="3464381" y="5030301"/>
                  <a:pt x="3503636" y="5038355"/>
                  <a:pt x="3541485" y="5050971"/>
                </a:cubicBezTo>
                <a:cubicBezTo>
                  <a:pt x="3555999" y="5055809"/>
                  <a:pt x="3570185" y="5061774"/>
                  <a:pt x="3585028" y="5065485"/>
                </a:cubicBezTo>
                <a:cubicBezTo>
                  <a:pt x="3647309" y="5081055"/>
                  <a:pt x="3679966" y="5081571"/>
                  <a:pt x="3744685" y="5094514"/>
                </a:cubicBezTo>
                <a:cubicBezTo>
                  <a:pt x="3915768" y="5128730"/>
                  <a:pt x="3646080" y="5086648"/>
                  <a:pt x="3904343" y="5123542"/>
                </a:cubicBezTo>
                <a:cubicBezTo>
                  <a:pt x="4021936" y="5116193"/>
                  <a:pt x="4136839" y="5113821"/>
                  <a:pt x="4252685" y="5094514"/>
                </a:cubicBezTo>
                <a:cubicBezTo>
                  <a:pt x="4272362" y="5091235"/>
                  <a:pt x="4291270" y="5084327"/>
                  <a:pt x="4310743" y="5080000"/>
                </a:cubicBezTo>
                <a:cubicBezTo>
                  <a:pt x="4334825" y="5074648"/>
                  <a:pt x="4359381" y="5071468"/>
                  <a:pt x="4383314" y="5065485"/>
                </a:cubicBezTo>
                <a:cubicBezTo>
                  <a:pt x="4398157" y="5061774"/>
                  <a:pt x="4411855" y="5053971"/>
                  <a:pt x="4426857" y="5050971"/>
                </a:cubicBezTo>
                <a:cubicBezTo>
                  <a:pt x="4460403" y="5044262"/>
                  <a:pt x="4494590" y="5041295"/>
                  <a:pt x="4528457" y="5036457"/>
                </a:cubicBezTo>
                <a:cubicBezTo>
                  <a:pt x="4678438" y="5041295"/>
                  <a:pt x="4828548" y="5043084"/>
                  <a:pt x="4978400" y="5050971"/>
                </a:cubicBezTo>
                <a:cubicBezTo>
                  <a:pt x="5012563" y="5052769"/>
                  <a:pt x="5045790" y="5065485"/>
                  <a:pt x="5080000" y="5065485"/>
                </a:cubicBezTo>
                <a:cubicBezTo>
                  <a:pt x="5196215" y="5065485"/>
                  <a:pt x="5312229" y="5055809"/>
                  <a:pt x="5428343" y="5050971"/>
                </a:cubicBezTo>
                <a:cubicBezTo>
                  <a:pt x="5452533" y="5046133"/>
                  <a:pt x="5476981" y="5042440"/>
                  <a:pt x="5500914" y="5036457"/>
                </a:cubicBezTo>
                <a:cubicBezTo>
                  <a:pt x="5515757" y="5032746"/>
                  <a:pt x="5529746" y="5026145"/>
                  <a:pt x="5544457" y="5021942"/>
                </a:cubicBezTo>
                <a:cubicBezTo>
                  <a:pt x="5563637" y="5016462"/>
                  <a:pt x="5583334" y="5012908"/>
                  <a:pt x="5602514" y="5007428"/>
                </a:cubicBezTo>
                <a:cubicBezTo>
                  <a:pt x="5617225" y="5003225"/>
                  <a:pt x="5631346" y="4997117"/>
                  <a:pt x="5646057" y="4992914"/>
                </a:cubicBezTo>
                <a:cubicBezTo>
                  <a:pt x="5665237" y="4987434"/>
                  <a:pt x="5685007" y="4984132"/>
                  <a:pt x="5704114" y="4978400"/>
                </a:cubicBezTo>
                <a:cubicBezTo>
                  <a:pt x="5733422" y="4969607"/>
                  <a:pt x="5761515" y="4956792"/>
                  <a:pt x="5791200" y="4949371"/>
                </a:cubicBezTo>
                <a:cubicBezTo>
                  <a:pt x="5810552" y="4944533"/>
                  <a:pt x="5830150" y="4940589"/>
                  <a:pt x="5849257" y="4934857"/>
                </a:cubicBezTo>
                <a:cubicBezTo>
                  <a:pt x="5878565" y="4926064"/>
                  <a:pt x="5936343" y="4905828"/>
                  <a:pt x="5936343" y="4905828"/>
                </a:cubicBezTo>
                <a:cubicBezTo>
                  <a:pt x="5999238" y="4910666"/>
                  <a:pt x="6062379" y="4912971"/>
                  <a:pt x="6125028" y="4920342"/>
                </a:cubicBezTo>
                <a:cubicBezTo>
                  <a:pt x="6212623" y="4930647"/>
                  <a:pt x="6152890" y="4934624"/>
                  <a:pt x="6226628" y="4949371"/>
                </a:cubicBezTo>
                <a:cubicBezTo>
                  <a:pt x="6260174" y="4956080"/>
                  <a:pt x="6294361" y="4959047"/>
                  <a:pt x="6328228" y="4963885"/>
                </a:cubicBezTo>
                <a:cubicBezTo>
                  <a:pt x="6342742" y="4968723"/>
                  <a:pt x="6356928" y="4974689"/>
                  <a:pt x="6371771" y="4978400"/>
                </a:cubicBezTo>
                <a:cubicBezTo>
                  <a:pt x="6471960" y="5003448"/>
                  <a:pt x="6527004" y="4998818"/>
                  <a:pt x="6647543" y="5007428"/>
                </a:cubicBezTo>
                <a:cubicBezTo>
                  <a:pt x="6662057" y="5012266"/>
                  <a:pt x="6676325" y="5017917"/>
                  <a:pt x="6691085" y="5021942"/>
                </a:cubicBezTo>
                <a:cubicBezTo>
                  <a:pt x="6729575" y="5032439"/>
                  <a:pt x="6768079" y="5043147"/>
                  <a:pt x="6807200" y="5050971"/>
                </a:cubicBezTo>
                <a:cubicBezTo>
                  <a:pt x="6899332" y="5069397"/>
                  <a:pt x="6855838" y="5059502"/>
                  <a:pt x="6937828" y="5080000"/>
                </a:cubicBezTo>
                <a:cubicBezTo>
                  <a:pt x="7039428" y="5075162"/>
                  <a:pt x="7141698" y="5078101"/>
                  <a:pt x="7242628" y="5065485"/>
                </a:cubicBezTo>
                <a:cubicBezTo>
                  <a:pt x="7259937" y="5063321"/>
                  <a:pt x="7269498" y="5041587"/>
                  <a:pt x="7286171" y="5036457"/>
                </a:cubicBezTo>
                <a:cubicBezTo>
                  <a:pt x="7333328" y="5021947"/>
                  <a:pt x="7383448" y="5019394"/>
                  <a:pt x="7431314" y="5007428"/>
                </a:cubicBezTo>
                <a:lnTo>
                  <a:pt x="7547428" y="4978400"/>
                </a:lnTo>
                <a:cubicBezTo>
                  <a:pt x="7566780" y="4968724"/>
                  <a:pt x="7585226" y="4956968"/>
                  <a:pt x="7605485" y="4949371"/>
                </a:cubicBezTo>
                <a:cubicBezTo>
                  <a:pt x="7624163" y="4942367"/>
                  <a:pt x="7644362" y="4940337"/>
                  <a:pt x="7663543" y="4934857"/>
                </a:cubicBezTo>
                <a:cubicBezTo>
                  <a:pt x="7678254" y="4930654"/>
                  <a:pt x="7692374" y="4924545"/>
                  <a:pt x="7707085" y="4920342"/>
                </a:cubicBezTo>
                <a:cubicBezTo>
                  <a:pt x="7726266" y="4914862"/>
                  <a:pt x="7745962" y="4911308"/>
                  <a:pt x="7765143" y="4905828"/>
                </a:cubicBezTo>
                <a:cubicBezTo>
                  <a:pt x="7779853" y="4901625"/>
                  <a:pt x="7793843" y="4895025"/>
                  <a:pt x="7808685" y="4891314"/>
                </a:cubicBezTo>
                <a:cubicBezTo>
                  <a:pt x="7832618" y="4885331"/>
                  <a:pt x="7857457" y="4883291"/>
                  <a:pt x="7881257" y="4876800"/>
                </a:cubicBezTo>
                <a:cubicBezTo>
                  <a:pt x="7910778" y="4868749"/>
                  <a:pt x="7939314" y="4857447"/>
                  <a:pt x="7968343" y="4847771"/>
                </a:cubicBezTo>
                <a:cubicBezTo>
                  <a:pt x="7982857" y="4842933"/>
                  <a:pt x="7996662" y="4834779"/>
                  <a:pt x="8011885" y="4833257"/>
                </a:cubicBezTo>
                <a:lnTo>
                  <a:pt x="8157028" y="4818742"/>
                </a:lnTo>
                <a:lnTo>
                  <a:pt x="8287657" y="4775200"/>
                </a:lnTo>
                <a:lnTo>
                  <a:pt x="8331200" y="4760685"/>
                </a:lnTo>
                <a:cubicBezTo>
                  <a:pt x="8340876" y="4746171"/>
                  <a:pt x="8347893" y="4729477"/>
                  <a:pt x="8360228" y="4717142"/>
                </a:cubicBezTo>
                <a:cubicBezTo>
                  <a:pt x="8372563" y="4704807"/>
                  <a:pt x="8401118" y="4705355"/>
                  <a:pt x="8403771" y="4688114"/>
                </a:cubicBezTo>
                <a:cubicBezTo>
                  <a:pt x="8414651" y="4617394"/>
                  <a:pt x="8392064" y="4539685"/>
                  <a:pt x="8374743" y="4470400"/>
                </a:cubicBezTo>
                <a:cubicBezTo>
                  <a:pt x="8367972" y="4328222"/>
                  <a:pt x="8365541" y="4165857"/>
                  <a:pt x="8345714" y="4020457"/>
                </a:cubicBezTo>
                <a:cubicBezTo>
                  <a:pt x="8337761" y="3962139"/>
                  <a:pt x="8325009" y="3904552"/>
                  <a:pt x="8316685" y="3846285"/>
                </a:cubicBezTo>
                <a:cubicBezTo>
                  <a:pt x="8309714" y="3797485"/>
                  <a:pt x="8297727" y="3707949"/>
                  <a:pt x="8287657" y="3657600"/>
                </a:cubicBezTo>
                <a:cubicBezTo>
                  <a:pt x="8255691" y="3497764"/>
                  <a:pt x="8291245" y="3744354"/>
                  <a:pt x="8258628" y="3483428"/>
                </a:cubicBezTo>
                <a:cubicBezTo>
                  <a:pt x="8263466" y="3410857"/>
                  <a:pt x="8265529" y="3338047"/>
                  <a:pt x="8273143" y="3265714"/>
                </a:cubicBezTo>
                <a:cubicBezTo>
                  <a:pt x="8278507" y="3214761"/>
                  <a:pt x="8306769" y="3170149"/>
                  <a:pt x="8316685" y="3120571"/>
                </a:cubicBezTo>
                <a:cubicBezTo>
                  <a:pt x="8321523" y="3096381"/>
                  <a:pt x="8324709" y="3071800"/>
                  <a:pt x="8331200" y="3048000"/>
                </a:cubicBezTo>
                <a:cubicBezTo>
                  <a:pt x="8331213" y="3047953"/>
                  <a:pt x="8367478" y="2939165"/>
                  <a:pt x="8374743" y="2917371"/>
                </a:cubicBezTo>
                <a:lnTo>
                  <a:pt x="8389257" y="2873828"/>
                </a:lnTo>
                <a:lnTo>
                  <a:pt x="8403771" y="2830285"/>
                </a:lnTo>
                <a:cubicBezTo>
                  <a:pt x="8408609" y="2786742"/>
                  <a:pt x="8412851" y="2743129"/>
                  <a:pt x="8418285" y="2699657"/>
                </a:cubicBezTo>
                <a:cubicBezTo>
                  <a:pt x="8422528" y="2665711"/>
                  <a:pt x="8432800" y="2632268"/>
                  <a:pt x="8432800" y="2598057"/>
                </a:cubicBezTo>
                <a:cubicBezTo>
                  <a:pt x="8432800" y="2443162"/>
                  <a:pt x="8424870" y="2288355"/>
                  <a:pt x="8418285" y="2133600"/>
                </a:cubicBezTo>
                <a:cubicBezTo>
                  <a:pt x="8415193" y="2060933"/>
                  <a:pt x="8414057" y="1987887"/>
                  <a:pt x="8403771" y="1915885"/>
                </a:cubicBezTo>
                <a:cubicBezTo>
                  <a:pt x="8399444" y="1885594"/>
                  <a:pt x="8382164" y="1858485"/>
                  <a:pt x="8374743" y="1828800"/>
                </a:cubicBezTo>
                <a:cubicBezTo>
                  <a:pt x="8329353" y="1647244"/>
                  <a:pt x="8387370" y="1872999"/>
                  <a:pt x="8345714" y="1727200"/>
                </a:cubicBezTo>
                <a:cubicBezTo>
                  <a:pt x="8301843" y="1573648"/>
                  <a:pt x="8371156" y="1789011"/>
                  <a:pt x="8302171" y="1582057"/>
                </a:cubicBezTo>
                <a:cubicBezTo>
                  <a:pt x="8297333" y="1567543"/>
                  <a:pt x="8296144" y="1551244"/>
                  <a:pt x="8287657" y="1538514"/>
                </a:cubicBezTo>
                <a:lnTo>
                  <a:pt x="8258628" y="1494971"/>
                </a:lnTo>
                <a:cubicBezTo>
                  <a:pt x="8253790" y="1480457"/>
                  <a:pt x="8248317" y="1466139"/>
                  <a:pt x="8244114" y="1451428"/>
                </a:cubicBezTo>
                <a:cubicBezTo>
                  <a:pt x="8233590" y="1414592"/>
                  <a:pt x="8230002" y="1384635"/>
                  <a:pt x="8215085" y="1349828"/>
                </a:cubicBezTo>
                <a:cubicBezTo>
                  <a:pt x="8151021" y="1200346"/>
                  <a:pt x="8223095" y="1402887"/>
                  <a:pt x="8157028" y="1204685"/>
                </a:cubicBezTo>
                <a:lnTo>
                  <a:pt x="8142514" y="1161142"/>
                </a:lnTo>
                <a:lnTo>
                  <a:pt x="8128000" y="1117600"/>
                </a:lnTo>
                <a:cubicBezTo>
                  <a:pt x="8123162" y="1083733"/>
                  <a:pt x="8118006" y="1049910"/>
                  <a:pt x="8113485" y="1016000"/>
                </a:cubicBezTo>
                <a:cubicBezTo>
                  <a:pt x="8110045" y="990198"/>
                  <a:pt x="8106218" y="895512"/>
                  <a:pt x="8084457" y="856342"/>
                </a:cubicBezTo>
                <a:cubicBezTo>
                  <a:pt x="8067514" y="825845"/>
                  <a:pt x="8042003" y="800461"/>
                  <a:pt x="8026400" y="769257"/>
                </a:cubicBezTo>
                <a:cubicBezTo>
                  <a:pt x="8016724" y="749905"/>
                  <a:pt x="8005407" y="731289"/>
                  <a:pt x="7997371" y="711200"/>
                </a:cubicBezTo>
                <a:cubicBezTo>
                  <a:pt x="7986007" y="682790"/>
                  <a:pt x="7978019" y="653143"/>
                  <a:pt x="7968343" y="624114"/>
                </a:cubicBezTo>
                <a:lnTo>
                  <a:pt x="7953828" y="580571"/>
                </a:lnTo>
                <a:lnTo>
                  <a:pt x="7939314" y="537028"/>
                </a:lnTo>
                <a:cubicBezTo>
                  <a:pt x="7926534" y="498688"/>
                  <a:pt x="7904175" y="418878"/>
                  <a:pt x="7866743" y="406400"/>
                </a:cubicBezTo>
                <a:cubicBezTo>
                  <a:pt x="7757296" y="369916"/>
                  <a:pt x="7892203" y="419130"/>
                  <a:pt x="7779657" y="362857"/>
                </a:cubicBezTo>
                <a:cubicBezTo>
                  <a:pt x="7765973" y="356015"/>
                  <a:pt x="7749798" y="355184"/>
                  <a:pt x="7736114" y="348342"/>
                </a:cubicBezTo>
                <a:cubicBezTo>
                  <a:pt x="7720512" y="340541"/>
                  <a:pt x="7708511" y="326399"/>
                  <a:pt x="7692571" y="319314"/>
                </a:cubicBezTo>
                <a:cubicBezTo>
                  <a:pt x="7664609" y="306887"/>
                  <a:pt x="7630945" y="307258"/>
                  <a:pt x="7605485" y="290285"/>
                </a:cubicBezTo>
                <a:cubicBezTo>
                  <a:pt x="7590971" y="280609"/>
                  <a:pt x="7577883" y="268342"/>
                  <a:pt x="7561943" y="261257"/>
                </a:cubicBezTo>
                <a:cubicBezTo>
                  <a:pt x="7533981" y="248830"/>
                  <a:pt x="7503886" y="241904"/>
                  <a:pt x="7474857" y="232228"/>
                </a:cubicBezTo>
                <a:cubicBezTo>
                  <a:pt x="7408259" y="210029"/>
                  <a:pt x="7410932" y="207759"/>
                  <a:pt x="7315200" y="203200"/>
                </a:cubicBezTo>
                <a:cubicBezTo>
                  <a:pt x="7150820" y="195372"/>
                  <a:pt x="6986209" y="193523"/>
                  <a:pt x="6821714" y="188685"/>
                </a:cubicBezTo>
                <a:cubicBezTo>
                  <a:pt x="6724952" y="193523"/>
                  <a:pt x="6627947" y="194807"/>
                  <a:pt x="6531428" y="203200"/>
                </a:cubicBezTo>
                <a:cubicBezTo>
                  <a:pt x="6516186" y="204525"/>
                  <a:pt x="6502728" y="214003"/>
                  <a:pt x="6487885" y="217714"/>
                </a:cubicBezTo>
                <a:cubicBezTo>
                  <a:pt x="6463952" y="223697"/>
                  <a:pt x="6439504" y="227390"/>
                  <a:pt x="6415314" y="232228"/>
                </a:cubicBezTo>
                <a:cubicBezTo>
                  <a:pt x="6347581" y="227390"/>
                  <a:pt x="6279605" y="225213"/>
                  <a:pt x="6212114" y="217714"/>
                </a:cubicBezTo>
                <a:cubicBezTo>
                  <a:pt x="6179208" y="214058"/>
                  <a:pt x="6088865" y="181469"/>
                  <a:pt x="6066971" y="174171"/>
                </a:cubicBezTo>
                <a:lnTo>
                  <a:pt x="5936343" y="130628"/>
                </a:lnTo>
                <a:lnTo>
                  <a:pt x="5805714" y="87085"/>
                </a:lnTo>
                <a:lnTo>
                  <a:pt x="5762171" y="72571"/>
                </a:lnTo>
                <a:lnTo>
                  <a:pt x="5718628" y="58057"/>
                </a:lnTo>
                <a:cubicBezTo>
                  <a:pt x="5693064" y="59122"/>
                  <a:pt x="5347607" y="65495"/>
                  <a:pt x="5239657" y="87085"/>
                </a:cubicBezTo>
                <a:cubicBezTo>
                  <a:pt x="5209652" y="93086"/>
                  <a:pt x="5181600" y="106438"/>
                  <a:pt x="5152571" y="116114"/>
                </a:cubicBezTo>
                <a:lnTo>
                  <a:pt x="5109028" y="130628"/>
                </a:lnTo>
                <a:cubicBezTo>
                  <a:pt x="5094514" y="135466"/>
                  <a:pt x="5080487" y="142141"/>
                  <a:pt x="5065485" y="145142"/>
                </a:cubicBezTo>
                <a:cubicBezTo>
                  <a:pt x="4913634" y="175513"/>
                  <a:pt x="4955232" y="139284"/>
                  <a:pt x="4905828" y="18868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4252686" y="2467429"/>
            <a:ext cx="4006359" cy="2061028"/>
          </a:xfrm>
          <a:custGeom>
            <a:avLst/>
            <a:gdLst>
              <a:gd name="connsiteX0" fmla="*/ 2032000 w 4006359"/>
              <a:gd name="connsiteY0" fmla="*/ 29028 h 2061028"/>
              <a:gd name="connsiteX1" fmla="*/ 856343 w 4006359"/>
              <a:gd name="connsiteY1" fmla="*/ 14514 h 2061028"/>
              <a:gd name="connsiteX2" fmla="*/ 783771 w 4006359"/>
              <a:gd name="connsiteY2" fmla="*/ 0 h 2061028"/>
              <a:gd name="connsiteX3" fmla="*/ 464457 w 4006359"/>
              <a:gd name="connsiteY3" fmla="*/ 14514 h 2061028"/>
              <a:gd name="connsiteX4" fmla="*/ 377371 w 4006359"/>
              <a:gd name="connsiteY4" fmla="*/ 58057 h 2061028"/>
              <a:gd name="connsiteX5" fmla="*/ 203200 w 4006359"/>
              <a:gd name="connsiteY5" fmla="*/ 174171 h 2061028"/>
              <a:gd name="connsiteX6" fmla="*/ 101600 w 4006359"/>
              <a:gd name="connsiteY6" fmla="*/ 261257 h 2061028"/>
              <a:gd name="connsiteX7" fmla="*/ 72571 w 4006359"/>
              <a:gd name="connsiteY7" fmla="*/ 319314 h 2061028"/>
              <a:gd name="connsiteX8" fmla="*/ 43543 w 4006359"/>
              <a:gd name="connsiteY8" fmla="*/ 362857 h 2061028"/>
              <a:gd name="connsiteX9" fmla="*/ 29028 w 4006359"/>
              <a:gd name="connsiteY9" fmla="*/ 406400 h 2061028"/>
              <a:gd name="connsiteX10" fmla="*/ 0 w 4006359"/>
              <a:gd name="connsiteY10" fmla="*/ 551542 h 2061028"/>
              <a:gd name="connsiteX11" fmla="*/ 14514 w 4006359"/>
              <a:gd name="connsiteY11" fmla="*/ 827314 h 2061028"/>
              <a:gd name="connsiteX12" fmla="*/ 72571 w 4006359"/>
              <a:gd name="connsiteY12" fmla="*/ 943428 h 2061028"/>
              <a:gd name="connsiteX13" fmla="*/ 87085 w 4006359"/>
              <a:gd name="connsiteY13" fmla="*/ 986971 h 2061028"/>
              <a:gd name="connsiteX14" fmla="*/ 116114 w 4006359"/>
              <a:gd name="connsiteY14" fmla="*/ 1045028 h 2061028"/>
              <a:gd name="connsiteX15" fmla="*/ 159657 w 4006359"/>
              <a:gd name="connsiteY15" fmla="*/ 1074057 h 2061028"/>
              <a:gd name="connsiteX16" fmla="*/ 188685 w 4006359"/>
              <a:gd name="connsiteY16" fmla="*/ 1117600 h 2061028"/>
              <a:gd name="connsiteX17" fmla="*/ 348343 w 4006359"/>
              <a:gd name="connsiteY17" fmla="*/ 1262742 h 2061028"/>
              <a:gd name="connsiteX18" fmla="*/ 478971 w 4006359"/>
              <a:gd name="connsiteY18" fmla="*/ 1335314 h 2061028"/>
              <a:gd name="connsiteX19" fmla="*/ 566057 w 4006359"/>
              <a:gd name="connsiteY19" fmla="*/ 1393371 h 2061028"/>
              <a:gd name="connsiteX20" fmla="*/ 769257 w 4006359"/>
              <a:gd name="connsiteY20" fmla="*/ 1480457 h 2061028"/>
              <a:gd name="connsiteX21" fmla="*/ 827314 w 4006359"/>
              <a:gd name="connsiteY21" fmla="*/ 1494971 h 2061028"/>
              <a:gd name="connsiteX22" fmla="*/ 1146628 w 4006359"/>
              <a:gd name="connsiteY22" fmla="*/ 1509485 h 2061028"/>
              <a:gd name="connsiteX23" fmla="*/ 1277257 w 4006359"/>
              <a:gd name="connsiteY23" fmla="*/ 1553028 h 2061028"/>
              <a:gd name="connsiteX24" fmla="*/ 1320800 w 4006359"/>
              <a:gd name="connsiteY24" fmla="*/ 1567542 h 2061028"/>
              <a:gd name="connsiteX25" fmla="*/ 1480457 w 4006359"/>
              <a:gd name="connsiteY25" fmla="*/ 1654628 h 2061028"/>
              <a:gd name="connsiteX26" fmla="*/ 1596571 w 4006359"/>
              <a:gd name="connsiteY26" fmla="*/ 1712685 h 2061028"/>
              <a:gd name="connsiteX27" fmla="*/ 1640114 w 4006359"/>
              <a:gd name="connsiteY27" fmla="*/ 1727200 h 2061028"/>
              <a:gd name="connsiteX28" fmla="*/ 1698171 w 4006359"/>
              <a:gd name="connsiteY28" fmla="*/ 1756228 h 2061028"/>
              <a:gd name="connsiteX29" fmla="*/ 1741714 w 4006359"/>
              <a:gd name="connsiteY29" fmla="*/ 1770742 h 2061028"/>
              <a:gd name="connsiteX30" fmla="*/ 1843314 w 4006359"/>
              <a:gd name="connsiteY30" fmla="*/ 1828800 h 2061028"/>
              <a:gd name="connsiteX31" fmla="*/ 1901371 w 4006359"/>
              <a:gd name="connsiteY31" fmla="*/ 1857828 h 2061028"/>
              <a:gd name="connsiteX32" fmla="*/ 2002971 w 4006359"/>
              <a:gd name="connsiteY32" fmla="*/ 1915885 h 2061028"/>
              <a:gd name="connsiteX33" fmla="*/ 2046514 w 4006359"/>
              <a:gd name="connsiteY33" fmla="*/ 1944914 h 2061028"/>
              <a:gd name="connsiteX34" fmla="*/ 2133600 w 4006359"/>
              <a:gd name="connsiteY34" fmla="*/ 1973942 h 2061028"/>
              <a:gd name="connsiteX35" fmla="*/ 2177143 w 4006359"/>
              <a:gd name="connsiteY35" fmla="*/ 2002971 h 2061028"/>
              <a:gd name="connsiteX36" fmla="*/ 2293257 w 4006359"/>
              <a:gd name="connsiteY36" fmla="*/ 2032000 h 2061028"/>
              <a:gd name="connsiteX37" fmla="*/ 2394857 w 4006359"/>
              <a:gd name="connsiteY37" fmla="*/ 2061028 h 2061028"/>
              <a:gd name="connsiteX38" fmla="*/ 2714171 w 4006359"/>
              <a:gd name="connsiteY38" fmla="*/ 2046514 h 2061028"/>
              <a:gd name="connsiteX39" fmla="*/ 3091543 w 4006359"/>
              <a:gd name="connsiteY39" fmla="*/ 2032000 h 2061028"/>
              <a:gd name="connsiteX40" fmla="*/ 3193143 w 4006359"/>
              <a:gd name="connsiteY40" fmla="*/ 2002971 h 2061028"/>
              <a:gd name="connsiteX41" fmla="*/ 3251200 w 4006359"/>
              <a:gd name="connsiteY41" fmla="*/ 1988457 h 2061028"/>
              <a:gd name="connsiteX42" fmla="*/ 3280228 w 4006359"/>
              <a:gd name="connsiteY42" fmla="*/ 1901371 h 2061028"/>
              <a:gd name="connsiteX43" fmla="*/ 3309257 w 4006359"/>
              <a:gd name="connsiteY43" fmla="*/ 1785257 h 2061028"/>
              <a:gd name="connsiteX44" fmla="*/ 3323771 w 4006359"/>
              <a:gd name="connsiteY44" fmla="*/ 1741714 h 2061028"/>
              <a:gd name="connsiteX45" fmla="*/ 3338285 w 4006359"/>
              <a:gd name="connsiteY45" fmla="*/ 1683657 h 2061028"/>
              <a:gd name="connsiteX46" fmla="*/ 3367314 w 4006359"/>
              <a:gd name="connsiteY46" fmla="*/ 1596571 h 2061028"/>
              <a:gd name="connsiteX47" fmla="*/ 3439885 w 4006359"/>
              <a:gd name="connsiteY47" fmla="*/ 1422400 h 2061028"/>
              <a:gd name="connsiteX48" fmla="*/ 3497943 w 4006359"/>
              <a:gd name="connsiteY48" fmla="*/ 1393371 h 2061028"/>
              <a:gd name="connsiteX49" fmla="*/ 3541485 w 4006359"/>
              <a:gd name="connsiteY49" fmla="*/ 1364342 h 2061028"/>
              <a:gd name="connsiteX50" fmla="*/ 3585028 w 4006359"/>
              <a:gd name="connsiteY50" fmla="*/ 1349828 h 2061028"/>
              <a:gd name="connsiteX51" fmla="*/ 3628571 w 4006359"/>
              <a:gd name="connsiteY51" fmla="*/ 1320800 h 2061028"/>
              <a:gd name="connsiteX52" fmla="*/ 3715657 w 4006359"/>
              <a:gd name="connsiteY52" fmla="*/ 1277257 h 2061028"/>
              <a:gd name="connsiteX53" fmla="*/ 3744685 w 4006359"/>
              <a:gd name="connsiteY53" fmla="*/ 1233714 h 2061028"/>
              <a:gd name="connsiteX54" fmla="*/ 3860800 w 4006359"/>
              <a:gd name="connsiteY54" fmla="*/ 1103085 h 2061028"/>
              <a:gd name="connsiteX55" fmla="*/ 3918857 w 4006359"/>
              <a:gd name="connsiteY55" fmla="*/ 986971 h 2061028"/>
              <a:gd name="connsiteX56" fmla="*/ 3976914 w 4006359"/>
              <a:gd name="connsiteY56" fmla="*/ 856342 h 2061028"/>
              <a:gd name="connsiteX57" fmla="*/ 4005943 w 4006359"/>
              <a:gd name="connsiteY57" fmla="*/ 769257 h 2061028"/>
              <a:gd name="connsiteX58" fmla="*/ 3991428 w 4006359"/>
              <a:gd name="connsiteY58" fmla="*/ 653142 h 2061028"/>
              <a:gd name="connsiteX59" fmla="*/ 3947885 w 4006359"/>
              <a:gd name="connsiteY59" fmla="*/ 595085 h 2061028"/>
              <a:gd name="connsiteX60" fmla="*/ 3889828 w 4006359"/>
              <a:gd name="connsiteY60" fmla="*/ 508000 h 2061028"/>
              <a:gd name="connsiteX61" fmla="*/ 3846285 w 4006359"/>
              <a:gd name="connsiteY61" fmla="*/ 478971 h 2061028"/>
              <a:gd name="connsiteX62" fmla="*/ 3773714 w 4006359"/>
              <a:gd name="connsiteY62" fmla="*/ 464457 h 2061028"/>
              <a:gd name="connsiteX63" fmla="*/ 3715657 w 4006359"/>
              <a:gd name="connsiteY63" fmla="*/ 449942 h 2061028"/>
              <a:gd name="connsiteX64" fmla="*/ 3570514 w 4006359"/>
              <a:gd name="connsiteY64" fmla="*/ 406400 h 2061028"/>
              <a:gd name="connsiteX65" fmla="*/ 3468914 w 4006359"/>
              <a:gd name="connsiteY65" fmla="*/ 420914 h 2061028"/>
              <a:gd name="connsiteX66" fmla="*/ 3425371 w 4006359"/>
              <a:gd name="connsiteY66" fmla="*/ 464457 h 2061028"/>
              <a:gd name="connsiteX67" fmla="*/ 3309257 w 4006359"/>
              <a:gd name="connsiteY67" fmla="*/ 449942 h 2061028"/>
              <a:gd name="connsiteX68" fmla="*/ 3164114 w 4006359"/>
              <a:gd name="connsiteY68" fmla="*/ 406400 h 2061028"/>
              <a:gd name="connsiteX69" fmla="*/ 2960914 w 4006359"/>
              <a:gd name="connsiteY69" fmla="*/ 348342 h 2061028"/>
              <a:gd name="connsiteX70" fmla="*/ 2902857 w 4006359"/>
              <a:gd name="connsiteY70" fmla="*/ 319314 h 2061028"/>
              <a:gd name="connsiteX71" fmla="*/ 2685143 w 4006359"/>
              <a:gd name="connsiteY71" fmla="*/ 304800 h 2061028"/>
              <a:gd name="connsiteX72" fmla="*/ 2641600 w 4006359"/>
              <a:gd name="connsiteY72" fmla="*/ 290285 h 2061028"/>
              <a:gd name="connsiteX73" fmla="*/ 2540000 w 4006359"/>
              <a:gd name="connsiteY73" fmla="*/ 261257 h 2061028"/>
              <a:gd name="connsiteX74" fmla="*/ 2496457 w 4006359"/>
              <a:gd name="connsiteY74" fmla="*/ 232228 h 2061028"/>
              <a:gd name="connsiteX75" fmla="*/ 2409371 w 4006359"/>
              <a:gd name="connsiteY75" fmla="*/ 203200 h 2061028"/>
              <a:gd name="connsiteX76" fmla="*/ 2365828 w 4006359"/>
              <a:gd name="connsiteY76" fmla="*/ 174171 h 2061028"/>
              <a:gd name="connsiteX77" fmla="*/ 2322285 w 4006359"/>
              <a:gd name="connsiteY77" fmla="*/ 130628 h 2061028"/>
              <a:gd name="connsiteX78" fmla="*/ 2278743 w 4006359"/>
              <a:gd name="connsiteY78" fmla="*/ 116114 h 2061028"/>
              <a:gd name="connsiteX79" fmla="*/ 2235200 w 4006359"/>
              <a:gd name="connsiteY79" fmla="*/ 87085 h 2061028"/>
              <a:gd name="connsiteX80" fmla="*/ 2148114 w 4006359"/>
              <a:gd name="connsiteY80" fmla="*/ 58057 h 2061028"/>
              <a:gd name="connsiteX81" fmla="*/ 2104571 w 4006359"/>
              <a:gd name="connsiteY81" fmla="*/ 43542 h 2061028"/>
              <a:gd name="connsiteX82" fmla="*/ 2061028 w 4006359"/>
              <a:gd name="connsiteY82" fmla="*/ 14514 h 2061028"/>
              <a:gd name="connsiteX83" fmla="*/ 2032000 w 4006359"/>
              <a:gd name="connsiteY83" fmla="*/ 29028 h 2061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4006359" h="2061028">
                <a:moveTo>
                  <a:pt x="2032000" y="29028"/>
                </a:moveTo>
                <a:cubicBezTo>
                  <a:pt x="1831219" y="29028"/>
                  <a:pt x="1248153" y="23626"/>
                  <a:pt x="856343" y="14514"/>
                </a:cubicBezTo>
                <a:cubicBezTo>
                  <a:pt x="831680" y="13940"/>
                  <a:pt x="808441" y="0"/>
                  <a:pt x="783771" y="0"/>
                </a:cubicBezTo>
                <a:cubicBezTo>
                  <a:pt x="677223" y="0"/>
                  <a:pt x="570895" y="9676"/>
                  <a:pt x="464457" y="14514"/>
                </a:cubicBezTo>
                <a:cubicBezTo>
                  <a:pt x="384622" y="41125"/>
                  <a:pt x="456155" y="13038"/>
                  <a:pt x="377371" y="58057"/>
                </a:cubicBezTo>
                <a:cubicBezTo>
                  <a:pt x="235506" y="139123"/>
                  <a:pt x="427263" y="6123"/>
                  <a:pt x="203200" y="174171"/>
                </a:cubicBezTo>
                <a:cubicBezTo>
                  <a:pt x="172706" y="197042"/>
                  <a:pt x="124926" y="228600"/>
                  <a:pt x="101600" y="261257"/>
                </a:cubicBezTo>
                <a:cubicBezTo>
                  <a:pt x="89024" y="278863"/>
                  <a:pt x="83306" y="300528"/>
                  <a:pt x="72571" y="319314"/>
                </a:cubicBezTo>
                <a:cubicBezTo>
                  <a:pt x="63916" y="334460"/>
                  <a:pt x="51344" y="347255"/>
                  <a:pt x="43543" y="362857"/>
                </a:cubicBezTo>
                <a:cubicBezTo>
                  <a:pt x="36701" y="376541"/>
                  <a:pt x="33231" y="391689"/>
                  <a:pt x="29028" y="406400"/>
                </a:cubicBezTo>
                <a:cubicBezTo>
                  <a:pt x="11708" y="467020"/>
                  <a:pt x="11404" y="483119"/>
                  <a:pt x="0" y="551542"/>
                </a:cubicBezTo>
                <a:cubicBezTo>
                  <a:pt x="4838" y="643466"/>
                  <a:pt x="-2247" y="736802"/>
                  <a:pt x="14514" y="827314"/>
                </a:cubicBezTo>
                <a:cubicBezTo>
                  <a:pt x="22394" y="869864"/>
                  <a:pt x="58887" y="902375"/>
                  <a:pt x="72571" y="943428"/>
                </a:cubicBezTo>
                <a:cubicBezTo>
                  <a:pt x="77409" y="957942"/>
                  <a:pt x="81058" y="972909"/>
                  <a:pt x="87085" y="986971"/>
                </a:cubicBezTo>
                <a:cubicBezTo>
                  <a:pt x="95608" y="1006858"/>
                  <a:pt x="102263" y="1028406"/>
                  <a:pt x="116114" y="1045028"/>
                </a:cubicBezTo>
                <a:cubicBezTo>
                  <a:pt x="127281" y="1058429"/>
                  <a:pt x="145143" y="1064381"/>
                  <a:pt x="159657" y="1074057"/>
                </a:cubicBezTo>
                <a:cubicBezTo>
                  <a:pt x="169333" y="1088571"/>
                  <a:pt x="177016" y="1104634"/>
                  <a:pt x="188685" y="1117600"/>
                </a:cubicBezTo>
                <a:cubicBezTo>
                  <a:pt x="241945" y="1176778"/>
                  <a:pt x="285024" y="1220530"/>
                  <a:pt x="348343" y="1262742"/>
                </a:cubicBezTo>
                <a:cubicBezTo>
                  <a:pt x="511252" y="1371347"/>
                  <a:pt x="340625" y="1252306"/>
                  <a:pt x="478971" y="1335314"/>
                </a:cubicBezTo>
                <a:cubicBezTo>
                  <a:pt x="508887" y="1353264"/>
                  <a:pt x="534852" y="1377769"/>
                  <a:pt x="566057" y="1393371"/>
                </a:cubicBezTo>
                <a:cubicBezTo>
                  <a:pt x="649130" y="1434908"/>
                  <a:pt x="683835" y="1459102"/>
                  <a:pt x="769257" y="1480457"/>
                </a:cubicBezTo>
                <a:cubicBezTo>
                  <a:pt x="788609" y="1485295"/>
                  <a:pt x="807425" y="1493441"/>
                  <a:pt x="827314" y="1494971"/>
                </a:cubicBezTo>
                <a:cubicBezTo>
                  <a:pt x="933548" y="1503143"/>
                  <a:pt x="1040190" y="1504647"/>
                  <a:pt x="1146628" y="1509485"/>
                </a:cubicBezTo>
                <a:lnTo>
                  <a:pt x="1277257" y="1553028"/>
                </a:lnTo>
                <a:lnTo>
                  <a:pt x="1320800" y="1567542"/>
                </a:lnTo>
                <a:cubicBezTo>
                  <a:pt x="1400349" y="1620575"/>
                  <a:pt x="1348738" y="1588768"/>
                  <a:pt x="1480457" y="1654628"/>
                </a:cubicBezTo>
                <a:cubicBezTo>
                  <a:pt x="1480464" y="1654632"/>
                  <a:pt x="1596563" y="1712682"/>
                  <a:pt x="1596571" y="1712685"/>
                </a:cubicBezTo>
                <a:cubicBezTo>
                  <a:pt x="1611085" y="1717523"/>
                  <a:pt x="1626052" y="1721173"/>
                  <a:pt x="1640114" y="1727200"/>
                </a:cubicBezTo>
                <a:cubicBezTo>
                  <a:pt x="1660001" y="1735723"/>
                  <a:pt x="1678284" y="1747705"/>
                  <a:pt x="1698171" y="1756228"/>
                </a:cubicBezTo>
                <a:cubicBezTo>
                  <a:pt x="1712233" y="1762255"/>
                  <a:pt x="1727652" y="1764715"/>
                  <a:pt x="1741714" y="1770742"/>
                </a:cubicBezTo>
                <a:cubicBezTo>
                  <a:pt x="1829437" y="1808338"/>
                  <a:pt x="1770430" y="1787152"/>
                  <a:pt x="1843314" y="1828800"/>
                </a:cubicBezTo>
                <a:cubicBezTo>
                  <a:pt x="1862100" y="1839535"/>
                  <a:pt x="1882019" y="1848152"/>
                  <a:pt x="1901371" y="1857828"/>
                </a:cubicBezTo>
                <a:cubicBezTo>
                  <a:pt x="1984093" y="1940550"/>
                  <a:pt x="1900634" y="1872026"/>
                  <a:pt x="2002971" y="1915885"/>
                </a:cubicBezTo>
                <a:cubicBezTo>
                  <a:pt x="2019005" y="1922757"/>
                  <a:pt x="2030573" y="1937829"/>
                  <a:pt x="2046514" y="1944914"/>
                </a:cubicBezTo>
                <a:cubicBezTo>
                  <a:pt x="2074476" y="1957341"/>
                  <a:pt x="2133600" y="1973942"/>
                  <a:pt x="2133600" y="1973942"/>
                </a:cubicBezTo>
                <a:cubicBezTo>
                  <a:pt x="2148114" y="1983618"/>
                  <a:pt x="2160749" y="1997010"/>
                  <a:pt x="2177143" y="2002971"/>
                </a:cubicBezTo>
                <a:cubicBezTo>
                  <a:pt x="2214637" y="2016605"/>
                  <a:pt x="2255408" y="2019384"/>
                  <a:pt x="2293257" y="2032000"/>
                </a:cubicBezTo>
                <a:cubicBezTo>
                  <a:pt x="2355724" y="2052822"/>
                  <a:pt x="2321957" y="2042803"/>
                  <a:pt x="2394857" y="2061028"/>
                </a:cubicBezTo>
                <a:lnTo>
                  <a:pt x="2714171" y="2046514"/>
                </a:lnTo>
                <a:cubicBezTo>
                  <a:pt x="2839946" y="2041273"/>
                  <a:pt x="2965938" y="2040374"/>
                  <a:pt x="3091543" y="2032000"/>
                </a:cubicBezTo>
                <a:cubicBezTo>
                  <a:pt x="3121129" y="2030028"/>
                  <a:pt x="3163896" y="2011327"/>
                  <a:pt x="3193143" y="2002971"/>
                </a:cubicBezTo>
                <a:cubicBezTo>
                  <a:pt x="3212323" y="1997491"/>
                  <a:pt x="3231848" y="1993295"/>
                  <a:pt x="3251200" y="1988457"/>
                </a:cubicBezTo>
                <a:cubicBezTo>
                  <a:pt x="3260876" y="1959428"/>
                  <a:pt x="3272807" y="1931056"/>
                  <a:pt x="3280228" y="1901371"/>
                </a:cubicBezTo>
                <a:cubicBezTo>
                  <a:pt x="3289904" y="1862666"/>
                  <a:pt x="3296641" y="1823106"/>
                  <a:pt x="3309257" y="1785257"/>
                </a:cubicBezTo>
                <a:cubicBezTo>
                  <a:pt x="3314095" y="1770743"/>
                  <a:pt x="3319568" y="1756425"/>
                  <a:pt x="3323771" y="1741714"/>
                </a:cubicBezTo>
                <a:cubicBezTo>
                  <a:pt x="3329251" y="1722534"/>
                  <a:pt x="3332553" y="1702764"/>
                  <a:pt x="3338285" y="1683657"/>
                </a:cubicBezTo>
                <a:cubicBezTo>
                  <a:pt x="3347078" y="1654349"/>
                  <a:pt x="3362284" y="1626754"/>
                  <a:pt x="3367314" y="1596571"/>
                </a:cubicBezTo>
                <a:cubicBezTo>
                  <a:pt x="3376156" y="1543518"/>
                  <a:pt x="3379027" y="1452829"/>
                  <a:pt x="3439885" y="1422400"/>
                </a:cubicBezTo>
                <a:cubicBezTo>
                  <a:pt x="3459238" y="1412724"/>
                  <a:pt x="3479157" y="1404106"/>
                  <a:pt x="3497943" y="1393371"/>
                </a:cubicBezTo>
                <a:cubicBezTo>
                  <a:pt x="3513088" y="1384716"/>
                  <a:pt x="3525883" y="1372143"/>
                  <a:pt x="3541485" y="1364342"/>
                </a:cubicBezTo>
                <a:cubicBezTo>
                  <a:pt x="3555169" y="1357500"/>
                  <a:pt x="3571344" y="1356670"/>
                  <a:pt x="3585028" y="1349828"/>
                </a:cubicBezTo>
                <a:cubicBezTo>
                  <a:pt x="3600630" y="1342027"/>
                  <a:pt x="3612969" y="1328601"/>
                  <a:pt x="3628571" y="1320800"/>
                </a:cubicBezTo>
                <a:cubicBezTo>
                  <a:pt x="3748754" y="1260708"/>
                  <a:pt x="3590870" y="1360447"/>
                  <a:pt x="3715657" y="1277257"/>
                </a:cubicBezTo>
                <a:cubicBezTo>
                  <a:pt x="3725333" y="1262743"/>
                  <a:pt x="3733096" y="1246752"/>
                  <a:pt x="3744685" y="1233714"/>
                </a:cubicBezTo>
                <a:cubicBezTo>
                  <a:pt x="3804281" y="1166668"/>
                  <a:pt x="3825921" y="1167029"/>
                  <a:pt x="3860800" y="1103085"/>
                </a:cubicBezTo>
                <a:cubicBezTo>
                  <a:pt x="3881521" y="1065096"/>
                  <a:pt x="3905173" y="1028024"/>
                  <a:pt x="3918857" y="986971"/>
                </a:cubicBezTo>
                <a:cubicBezTo>
                  <a:pt x="3953401" y="883336"/>
                  <a:pt x="3930912" y="925345"/>
                  <a:pt x="3976914" y="856342"/>
                </a:cubicBezTo>
                <a:cubicBezTo>
                  <a:pt x="3986590" y="827314"/>
                  <a:pt x="4009738" y="799619"/>
                  <a:pt x="4005943" y="769257"/>
                </a:cubicBezTo>
                <a:cubicBezTo>
                  <a:pt x="4001105" y="730552"/>
                  <a:pt x="4003763" y="690147"/>
                  <a:pt x="3991428" y="653142"/>
                </a:cubicBezTo>
                <a:cubicBezTo>
                  <a:pt x="3983778" y="630193"/>
                  <a:pt x="3961757" y="614903"/>
                  <a:pt x="3947885" y="595085"/>
                </a:cubicBezTo>
                <a:cubicBezTo>
                  <a:pt x="3927878" y="566504"/>
                  <a:pt x="3918856" y="527352"/>
                  <a:pt x="3889828" y="508000"/>
                </a:cubicBezTo>
                <a:cubicBezTo>
                  <a:pt x="3875314" y="498324"/>
                  <a:pt x="3862618" y="485096"/>
                  <a:pt x="3846285" y="478971"/>
                </a:cubicBezTo>
                <a:cubicBezTo>
                  <a:pt x="3823186" y="470309"/>
                  <a:pt x="3797796" y="469809"/>
                  <a:pt x="3773714" y="464457"/>
                </a:cubicBezTo>
                <a:cubicBezTo>
                  <a:pt x="3754241" y="460130"/>
                  <a:pt x="3734764" y="455674"/>
                  <a:pt x="3715657" y="449942"/>
                </a:cubicBezTo>
                <a:cubicBezTo>
                  <a:pt x="3538998" y="396944"/>
                  <a:pt x="3704313" y="439849"/>
                  <a:pt x="3570514" y="406400"/>
                </a:cubicBezTo>
                <a:cubicBezTo>
                  <a:pt x="3536647" y="411238"/>
                  <a:pt x="3500678" y="408209"/>
                  <a:pt x="3468914" y="420914"/>
                </a:cubicBezTo>
                <a:cubicBezTo>
                  <a:pt x="3449856" y="428537"/>
                  <a:pt x="3445566" y="460785"/>
                  <a:pt x="3425371" y="464457"/>
                </a:cubicBezTo>
                <a:cubicBezTo>
                  <a:pt x="3386994" y="471434"/>
                  <a:pt x="3347732" y="456355"/>
                  <a:pt x="3309257" y="449942"/>
                </a:cubicBezTo>
                <a:cubicBezTo>
                  <a:pt x="3240149" y="438424"/>
                  <a:pt x="3241540" y="425757"/>
                  <a:pt x="3164114" y="406400"/>
                </a:cubicBezTo>
                <a:cubicBezTo>
                  <a:pt x="3126908" y="397098"/>
                  <a:pt x="3002561" y="369165"/>
                  <a:pt x="2960914" y="348342"/>
                </a:cubicBezTo>
                <a:cubicBezTo>
                  <a:pt x="2941562" y="338666"/>
                  <a:pt x="2924229" y="322688"/>
                  <a:pt x="2902857" y="319314"/>
                </a:cubicBezTo>
                <a:cubicBezTo>
                  <a:pt x="2831015" y="307971"/>
                  <a:pt x="2757714" y="309638"/>
                  <a:pt x="2685143" y="304800"/>
                </a:cubicBezTo>
                <a:cubicBezTo>
                  <a:pt x="2670629" y="299962"/>
                  <a:pt x="2656311" y="294488"/>
                  <a:pt x="2641600" y="290285"/>
                </a:cubicBezTo>
                <a:cubicBezTo>
                  <a:pt x="2513999" y="253827"/>
                  <a:pt x="2644422" y="296063"/>
                  <a:pt x="2540000" y="261257"/>
                </a:cubicBezTo>
                <a:cubicBezTo>
                  <a:pt x="2525486" y="251581"/>
                  <a:pt x="2512398" y="239313"/>
                  <a:pt x="2496457" y="232228"/>
                </a:cubicBezTo>
                <a:cubicBezTo>
                  <a:pt x="2468495" y="219801"/>
                  <a:pt x="2409371" y="203200"/>
                  <a:pt x="2409371" y="203200"/>
                </a:cubicBezTo>
                <a:cubicBezTo>
                  <a:pt x="2394857" y="193524"/>
                  <a:pt x="2379229" y="185338"/>
                  <a:pt x="2365828" y="174171"/>
                </a:cubicBezTo>
                <a:cubicBezTo>
                  <a:pt x="2350059" y="161030"/>
                  <a:pt x="2339364" y="142014"/>
                  <a:pt x="2322285" y="130628"/>
                </a:cubicBezTo>
                <a:cubicBezTo>
                  <a:pt x="2309555" y="122142"/>
                  <a:pt x="2293257" y="120952"/>
                  <a:pt x="2278743" y="116114"/>
                </a:cubicBezTo>
                <a:cubicBezTo>
                  <a:pt x="2264229" y="106438"/>
                  <a:pt x="2251141" y="94170"/>
                  <a:pt x="2235200" y="87085"/>
                </a:cubicBezTo>
                <a:cubicBezTo>
                  <a:pt x="2207238" y="74658"/>
                  <a:pt x="2177143" y="67733"/>
                  <a:pt x="2148114" y="58057"/>
                </a:cubicBezTo>
                <a:cubicBezTo>
                  <a:pt x="2133600" y="53219"/>
                  <a:pt x="2117301" y="52029"/>
                  <a:pt x="2104571" y="43542"/>
                </a:cubicBezTo>
                <a:lnTo>
                  <a:pt x="2061028" y="14514"/>
                </a:lnTo>
                <a:cubicBezTo>
                  <a:pt x="2008305" y="32088"/>
                  <a:pt x="2232781" y="29028"/>
                  <a:pt x="2032000" y="29028"/>
                </a:cubicBezTo>
                <a:close/>
              </a:path>
            </a:pathLst>
          </a:custGeom>
          <a:solidFill>
            <a:schemeClr val="bg2"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73"/>
    </mc:Choice>
    <mc:Fallback>
      <p:transition spd="slow" advTm="5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ΤΕΛΟΣ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7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8"/>
    </mc:Choice>
    <mc:Fallback>
      <p:transition spd="slow" advTm="3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828800"/>
            <a:ext cx="7772400" cy="3581400"/>
          </a:xfrm>
        </p:spPr>
        <p:txBody>
          <a:bodyPr/>
          <a:lstStyle/>
          <a:p>
            <a:r>
              <a:rPr lang="el-GR" altLang="en-US" dirty="0" smtClean="0"/>
              <a:t>ΕΝΕΡΓΕΙΑΚΕΣ ΜΕΤΑΤΡΟΠΕΣ ΚΑΙ ΔΙΑΤΗΡΗΣΗ ΤΗΣ ΕΝΕΡΓΕΙΑΣ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0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5"/>
    </mc:Choice>
    <mc:Fallback>
      <p:transition spd="slow" advTm="4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l-GR" altLang="en-US" dirty="0" smtClean="0">
                <a:solidFill>
                  <a:srgbClr val="C00000"/>
                </a:solidFill>
              </a:rPr>
              <a:t>ΕΝΕΡΓΕΙΑΚΕΣ ΜΕΤΑΤΡΟΠΕΣ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229600" cy="6172200"/>
          </a:xfrm>
        </p:spPr>
        <p:txBody>
          <a:bodyPr/>
          <a:lstStyle/>
          <a:p>
            <a:r>
              <a:rPr lang="el-GR" altLang="en-US" dirty="0"/>
              <a:t>ΕΝΕΡΓΕΙΑΚΗ </a:t>
            </a:r>
            <a:r>
              <a:rPr lang="el-GR" altLang="en-US" dirty="0" smtClean="0"/>
              <a:t>ΜΕΤΑΤΡΟΠΗ : </a:t>
            </a:r>
            <a:r>
              <a:rPr lang="el-GR" altLang="en-US" sz="2800" dirty="0" smtClean="0"/>
              <a:t>ΜΙΑ ΜΕΤΑΒΟΛΗ ΑΠΌ ΜΙΑ ΜΟΡΦΗ ΕΝΕΡΓΕΙΑΣ ΣΕ ΜΙΑ ΆΛΛΗ</a:t>
            </a:r>
          </a:p>
          <a:p>
            <a:endParaRPr lang="el-GR" altLang="en-US" sz="2800" dirty="0" smtClean="0"/>
          </a:p>
          <a:p>
            <a:r>
              <a:rPr lang="el-GR" altLang="en-US" sz="2800" dirty="0" smtClean="0"/>
              <a:t>Η ΜΗΧΑΝΙΚΗ ΕΝΕΡΓΕΙΑ ΤΗΣ ΡΟΗΣ ΤΟΥ ΝΕΡΟΥ ΜΠΟΡΕΊ ΝΑ ΜΕΤΑΤΡΑΠΕΙ ΣΕ ΗΛΕΚΤΡΙΣΜΟ</a:t>
            </a:r>
            <a:endParaRPr lang="en-US" altLang="en-US" sz="2800" dirty="0"/>
          </a:p>
          <a:p>
            <a:endParaRPr lang="el-GR" altLang="en-US" dirty="0" smtClean="0"/>
          </a:p>
          <a:p>
            <a:r>
              <a:rPr lang="el-GR" altLang="en-US" dirty="0" smtClean="0"/>
              <a:t>ΟΡΙΣΜΕΝΕΣ ΕΝΕΡΓΕΙΑΚΕΣ ΑΛΛΑΓΕΣ ΑΠΑΙΤΟΥΝ ΜΙΑ ΜΕΤΑΤΡΟΠΗ, ΕΝΏ ΆΛΛΕΣ ΧΡΕΙΑΖΟΝΤΑΙ ΠΕΡΙΣΣΟΤΕΡΕΣ ΜΕΤΑΤΡΟΠΕΣ</a:t>
            </a:r>
            <a:endParaRPr lang="en-US" alt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61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35"/>
    </mc:Choice>
    <mc:Fallback>
      <p:transition spd="slow" advTm="22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dirty="0" smtClean="0">
                <a:solidFill>
                  <a:srgbClr val="C00000"/>
                </a:solidFill>
              </a:rPr>
              <a:t>ΜΟΝΑΔΙΑΙΕΣ ΜΕΤΑΤΡΟΠΕΣ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 smtClean="0">
                <a:solidFill>
                  <a:srgbClr val="C00000"/>
                </a:solidFill>
              </a:rPr>
              <a:t>ΠΑΡΑΔΕΙΓΜΑΤΑ</a:t>
            </a:r>
            <a:r>
              <a:rPr lang="el-GR" altLang="en-US" dirty="0" smtClean="0"/>
              <a:t>:</a:t>
            </a:r>
          </a:p>
          <a:p>
            <a:r>
              <a:rPr lang="el-GR" altLang="en-US" sz="2800" dirty="0" smtClean="0"/>
              <a:t>Ο ΦΟΥΡΝΟΣ ΜΕΤΑΤΡΕΠΕΙ ΤΗΝ ΗΛΕΚΤΡΙΚΗ ΕΝΕΡΓΕΙΑ (ΡΟΗ ΗΛΕΚΤΡΟΝΙΩΝ) ΣΕ ΘΕΡΜΙΚΗ ΕΝΕΡΓΕΙΑ</a:t>
            </a:r>
          </a:p>
          <a:p>
            <a:r>
              <a:rPr lang="el-GR" altLang="en-US" dirty="0" smtClean="0"/>
              <a:t>ΤΟ ΚΙΝΗΤΟ ΜΕΤΑΤΡΕΠΕΙ ΤΗΝ ΗΛΕΚΤΡΙΚΗ ΕΝΕΡΓΕΙΑ ΣΕ ΗΛΕΚΤΡΟΜΑΓΝΗΤΙΚΗ ΠΟΥ ΟΔΕΥΕΙ ΣΕ ΈΝΑ ΆΛΛΟ ΚΙΝΗΤΟ (ΜΕΣΩ ΚΑΠΟΙΟΥ ΑΝΑΜΕΤΑΔΟΤΗ)</a:t>
            </a:r>
            <a:endParaRPr lang="en-US" alt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02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7"/>
    </mc:Choice>
    <mc:Fallback>
      <p:transition spd="slow" advTm="1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ΘΕΡΜΟΔΥΝΑΜΙΚΗ</a:t>
            </a:r>
            <a:endParaRPr lang="en-GB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lang="el-GR" dirty="0" smtClean="0"/>
              <a:t>Η Θερμοδυναμική ορίζεται ως η μελέτη της ενέργειας, των ενεργειακών μετασχηματισμών και των σχέσεων τους με την ύλη.</a:t>
            </a:r>
          </a:p>
          <a:p>
            <a:endParaRPr lang="el-GR" dirty="0" smtClean="0"/>
          </a:p>
          <a:p>
            <a:r>
              <a:rPr lang="el-GR" dirty="0" smtClean="0"/>
              <a:t>Η ανάλυση των θερμικών συστημάτων γίνεται μέσω της εφαρμογής των :</a:t>
            </a:r>
          </a:p>
          <a:p>
            <a:r>
              <a:rPr lang="el-GR" dirty="0" smtClean="0">
                <a:solidFill>
                  <a:srgbClr val="C00000"/>
                </a:solidFill>
              </a:rPr>
              <a:t>ΔΙΑΤΗΡΗΣΗ ΤΗΣ ΜΑΖΑΣ</a:t>
            </a:r>
          </a:p>
          <a:p>
            <a:r>
              <a:rPr lang="el-GR" dirty="0" smtClean="0">
                <a:solidFill>
                  <a:srgbClr val="C00000"/>
                </a:solidFill>
              </a:rPr>
              <a:t>1</a:t>
            </a:r>
            <a:r>
              <a:rPr lang="el-GR" baseline="30000" dirty="0" smtClean="0">
                <a:solidFill>
                  <a:srgbClr val="C00000"/>
                </a:solidFill>
              </a:rPr>
              <a:t>ος</a:t>
            </a:r>
            <a:r>
              <a:rPr lang="el-GR" dirty="0" smtClean="0">
                <a:solidFill>
                  <a:srgbClr val="C00000"/>
                </a:solidFill>
              </a:rPr>
              <a:t> ΘΕΡΜΟΔΥΝΑΜΙΚΟΣ ΝΟΜΟΣ (Διατήρηση της ενέργειας) </a:t>
            </a:r>
          </a:p>
          <a:p>
            <a:r>
              <a:rPr lang="el-GR" dirty="0" smtClean="0">
                <a:solidFill>
                  <a:srgbClr val="C00000"/>
                </a:solidFill>
              </a:rPr>
              <a:t>2</a:t>
            </a:r>
            <a:r>
              <a:rPr lang="el-GR" baseline="30000" dirty="0" smtClean="0">
                <a:solidFill>
                  <a:srgbClr val="C00000"/>
                </a:solidFill>
              </a:rPr>
              <a:t>ος</a:t>
            </a:r>
            <a:r>
              <a:rPr lang="el-GR" dirty="0" smtClean="0">
                <a:solidFill>
                  <a:srgbClr val="C00000"/>
                </a:solidFill>
              </a:rPr>
              <a:t> ΘΕΡΜΟΔΥΝΑΜΙΚΟΣ ΝΟΜΟΣ </a:t>
            </a:r>
          </a:p>
          <a:p>
            <a:r>
              <a:rPr lang="el-GR" dirty="0" smtClean="0">
                <a:solidFill>
                  <a:srgbClr val="C00000"/>
                </a:solidFill>
              </a:rPr>
              <a:t>ΣΧΕΣΕΙΣ ΜΕΤΑΞΥ ΤΩΝ ΙΔΙΟΤΗΤΩΝ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0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85"/>
    </mc:Choice>
    <mc:Fallback>
      <p:transition spd="slow" advTm="31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altLang="en-US" dirty="0" smtClean="0"/>
              <a:t>ΤΟ ΣΩΜΑ ΜΕΤΑΤΡΕΠΕΙ ΤΗΝ ΧΗΜΙΚΗ ΕΝΕΡΓΕΙΑ ΤΗΣ ΤΡΟΦΗΣ ΣΕ ΜΗΧΑΝΙΚΗ ΕΝΕΡΓΕΙΑ ΓΙΑ ΤΗΝ ΚΙΝΗΣΗ ΤΩΝ ΜΥΩΝΩΝ</a:t>
            </a:r>
          </a:p>
          <a:p>
            <a:r>
              <a:rPr lang="el-GR" altLang="en-US" dirty="0" smtClean="0"/>
              <a:t>Η ΧΗΜΙΚΗ ΕΝΕΡΓΕΙΑ ΤΗΣ ΤΡΟΦΗΣ </a:t>
            </a:r>
            <a:r>
              <a:rPr lang="el-GR" altLang="en-US" smtClean="0"/>
              <a:t>ΜΕΤΑΤΡΕΠΕΤΑΙ </a:t>
            </a:r>
            <a:r>
              <a:rPr lang="el-GR" altLang="en-US"/>
              <a:t>ΣΤΟ ΣΩΜΑ ΣΕ </a:t>
            </a:r>
            <a:r>
              <a:rPr lang="el-GR" altLang="en-US" dirty="0" smtClean="0"/>
              <a:t>ΘΕΡΜΙΚΗ </a:t>
            </a:r>
            <a:r>
              <a:rPr lang="el-GR" altLang="en-US" smtClean="0"/>
              <a:t>ΕΝΕΡΓΕΙΑ </a:t>
            </a:r>
            <a:r>
              <a:rPr lang="el-GR" altLang="en-US" smtClean="0"/>
              <a:t>ΓΙΑ </a:t>
            </a:r>
            <a:r>
              <a:rPr lang="el-GR" altLang="en-US" dirty="0" smtClean="0"/>
              <a:t>ΝΑ ΔΙΑΤΗΡΗΣΕΙ ΤΗΝ ΘΕΡΜΟΚΡΑΣΙΑ ΣΤΑΘΕΡΗ.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33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65"/>
    </mc:Choice>
    <mc:Fallback>
      <p:transition spd="slow" advTm="18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dirty="0" smtClean="0">
                <a:solidFill>
                  <a:srgbClr val="C00000"/>
                </a:solidFill>
              </a:rPr>
              <a:t>ΑΛΥΣΙΔΑ ΜΕΤΑΤΡΟΠΩΝ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2500"/>
            <a:ext cx="8229600" cy="49530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l-GR" altLang="en-US" dirty="0" smtClean="0">
                <a:solidFill>
                  <a:srgbClr val="C00000"/>
                </a:solidFill>
              </a:rPr>
              <a:t>ΠΑΡΑΔΕΙΓΜΑ</a:t>
            </a:r>
          </a:p>
          <a:p>
            <a:pPr>
              <a:lnSpc>
                <a:spcPct val="90000"/>
              </a:lnSpc>
            </a:pPr>
            <a:r>
              <a:rPr lang="el-GR" altLang="en-US" dirty="0" smtClean="0"/>
              <a:t>Η </a:t>
            </a:r>
            <a:r>
              <a:rPr lang="el-GR" altLang="en-US" dirty="0" smtClean="0">
                <a:solidFill>
                  <a:srgbClr val="C00000"/>
                </a:solidFill>
              </a:rPr>
              <a:t>ΜΗΧΑΝΙΚΗ</a:t>
            </a:r>
            <a:r>
              <a:rPr lang="el-GR" altLang="en-US" dirty="0" smtClean="0"/>
              <a:t> ΕΝΕΡΓΕΙΑ ΠΟΥ ΧΤΥΠΑΜΕ ΈΝΑ ΣΠΙΡΤΟ ΜΕΤΑΤΡΕΠΕΤΑΙ ΣΕ </a:t>
            </a:r>
            <a:r>
              <a:rPr lang="el-GR" altLang="en-US" dirty="0" smtClean="0">
                <a:solidFill>
                  <a:srgbClr val="C00000"/>
                </a:solidFill>
              </a:rPr>
              <a:t>ΘΕΡΜΙΚΗ</a:t>
            </a:r>
            <a:r>
              <a:rPr lang="el-GR" altLang="en-US" dirty="0" smtClean="0"/>
              <a:t> ΕΝΕΡΓΕΙΑ</a:t>
            </a:r>
          </a:p>
          <a:p>
            <a:pPr>
              <a:lnSpc>
                <a:spcPct val="90000"/>
              </a:lnSpc>
            </a:pPr>
            <a:r>
              <a:rPr lang="el-GR" altLang="en-US" dirty="0" smtClean="0"/>
              <a:t>Η ΘΕΡΜΙΚΗ ΕΝΕΡΓΕΙΑ ΥΠΟΧΡΕΩΝΕΙ ΤΑ ΣΩΜΑΤΙΔΙΑ ΣΤΟ ΣΠΙΡΤΟ ΝΑ ΑΠΕΛΕΥΘΕΡΩΣΟΥΝ ΑΠΟΘΗΚΕΥΜΕΝΗ </a:t>
            </a:r>
            <a:r>
              <a:rPr lang="el-GR" altLang="en-US" dirty="0" smtClean="0">
                <a:solidFill>
                  <a:srgbClr val="C00000"/>
                </a:solidFill>
              </a:rPr>
              <a:t>ΧΗΜΙΚΗ</a:t>
            </a:r>
            <a:r>
              <a:rPr lang="el-GR" altLang="en-US" dirty="0" smtClean="0"/>
              <a:t> ΕΝΕΡΓΕΙΑ ΠΟΥ ΜΕΤΑΤΡΕΠΕΤΑΙ ΣΕ </a:t>
            </a:r>
            <a:r>
              <a:rPr lang="el-GR" altLang="en-US" dirty="0" smtClean="0">
                <a:solidFill>
                  <a:srgbClr val="C00000"/>
                </a:solidFill>
              </a:rPr>
              <a:t>ΘΕΡΜΙΚΗ</a:t>
            </a:r>
            <a:r>
              <a:rPr lang="el-GR" altLang="en-US" dirty="0" smtClean="0"/>
              <a:t> ΕΝΕΡΓΕΙΑ ΚΑΙ ΣΕ </a:t>
            </a:r>
            <a:r>
              <a:rPr lang="el-GR" altLang="en-US" dirty="0" smtClean="0">
                <a:solidFill>
                  <a:srgbClr val="C00000"/>
                </a:solidFill>
              </a:rPr>
              <a:t>ΗΛΕΚΤΡΟΜΑΓΝΗΤΙΚΗ</a:t>
            </a:r>
            <a:r>
              <a:rPr lang="el-GR" altLang="en-US" dirty="0" smtClean="0"/>
              <a:t> ΕΝΕΡΓΕΙΑ (ΤΟ ΦΩΣ ΠΟΥ ΒΓΑΙΝΕΙ ΌΤΑΝ ΑΝΑΒΟΥΜΕ ΤΟ ΣΠΙΡΤΟ)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09"/>
    </mc:Choice>
    <mc:Fallback>
      <p:transition spd="slow" advTm="28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81000"/>
            <a:ext cx="8229600" cy="6172200"/>
          </a:xfrm>
        </p:spPr>
        <p:txBody>
          <a:bodyPr>
            <a:normAutofit lnSpcReduction="10000"/>
          </a:bodyPr>
          <a:lstStyle/>
          <a:p>
            <a:r>
              <a:rPr lang="el-GR" altLang="en-US" dirty="0" smtClean="0"/>
              <a:t>ΣΤΗΝ ΜΗΧΑΝΗ ΤΟΥ ΑΥΤΟΚΙΝΗΤΟΥ Η </a:t>
            </a:r>
            <a:r>
              <a:rPr lang="el-GR" altLang="en-US" dirty="0" smtClean="0">
                <a:solidFill>
                  <a:srgbClr val="C00000"/>
                </a:solidFill>
              </a:rPr>
              <a:t>ΗΛΕΚΤΡΙΚΗ</a:t>
            </a:r>
            <a:r>
              <a:rPr lang="el-GR" altLang="en-US" dirty="0" smtClean="0"/>
              <a:t> ΕΝΕΡΓΕΙΑ ΠΑΡΑΓΕΙ ΣΠΙΝΘΗΡΑ.</a:t>
            </a:r>
          </a:p>
          <a:p>
            <a:r>
              <a:rPr lang="el-GR" altLang="en-US" dirty="0" smtClean="0"/>
              <a:t>Η </a:t>
            </a:r>
            <a:r>
              <a:rPr lang="el-GR" altLang="en-US" dirty="0" smtClean="0">
                <a:solidFill>
                  <a:srgbClr val="C00000"/>
                </a:solidFill>
              </a:rPr>
              <a:t>ΘΕΡΜΙΚΗ</a:t>
            </a:r>
            <a:r>
              <a:rPr lang="el-GR" altLang="en-US" dirty="0" smtClean="0"/>
              <a:t> ΕΝΕΡΓΕΙΑ ΤΟΥ ΣΠΙΝΘΗΡΑ ΑΠΕΛΕΥΘΕΡΩΝΕΙ </a:t>
            </a:r>
            <a:r>
              <a:rPr lang="el-GR" altLang="en-US" dirty="0" smtClean="0">
                <a:solidFill>
                  <a:srgbClr val="C00000"/>
                </a:solidFill>
              </a:rPr>
              <a:t>ΧΗΜΙΚΗ</a:t>
            </a:r>
            <a:r>
              <a:rPr lang="el-GR" altLang="en-US" dirty="0" smtClean="0"/>
              <a:t> ΕΝΕΡΓΕΙΑ ΣΤΟ ΚΑΥΣΙΜΟ.</a:t>
            </a:r>
          </a:p>
          <a:p>
            <a:r>
              <a:rPr lang="el-GR" altLang="en-US" dirty="0" smtClean="0"/>
              <a:t>Η ΧΗΜΙΚΗ ΕΝΕΡΓΕΙΑ ΤΟΥ ΚΑΥΣΙΜΟΥ ΜΕΤΑΤΡΕΠΕΤΑΙ ΣΕ </a:t>
            </a:r>
            <a:r>
              <a:rPr lang="el-GR" altLang="en-US" dirty="0" smtClean="0">
                <a:solidFill>
                  <a:srgbClr val="C00000"/>
                </a:solidFill>
              </a:rPr>
              <a:t>ΘΕΡΜΙΚΗ</a:t>
            </a:r>
            <a:r>
              <a:rPr lang="el-GR" altLang="en-US" dirty="0" smtClean="0"/>
              <a:t> ΕΝΕΡΓΕΙΑ.</a:t>
            </a:r>
          </a:p>
          <a:p>
            <a:r>
              <a:rPr lang="el-GR" altLang="en-US" dirty="0" smtClean="0"/>
              <a:t>Η ΘΕΡΜΙΚΗ ΕΝΕΡΓΕΙΑ ΜΕΤΑΤΡΕΠΕΤΑΙ ΣΕ </a:t>
            </a:r>
            <a:r>
              <a:rPr lang="el-GR" altLang="en-US" dirty="0" smtClean="0">
                <a:solidFill>
                  <a:srgbClr val="C00000"/>
                </a:solidFill>
              </a:rPr>
              <a:t>ΜΗΧΑΝΙΚΗ</a:t>
            </a:r>
            <a:r>
              <a:rPr lang="el-GR" altLang="en-US" dirty="0" smtClean="0"/>
              <a:t> ΕΝΕΡΓΕΙΑ ΠΟΥ ΚΙΝΕΙ ΤΟ ΑΥΤΟΚΙΝΗΤΟ, ΚΑΙ ΣΕ </a:t>
            </a:r>
            <a:r>
              <a:rPr lang="el-GR" altLang="en-US" dirty="0" smtClean="0">
                <a:solidFill>
                  <a:srgbClr val="C00000"/>
                </a:solidFill>
              </a:rPr>
              <a:t>ΗΛΕΚΤΡΙΚΗ</a:t>
            </a:r>
            <a:r>
              <a:rPr lang="el-GR" altLang="en-US" dirty="0" smtClean="0"/>
              <a:t> ΕΝΕΡΓΕΙΑ ΓΙΑ ΝΑ ΠΑΡΑΓΕΙ ΠΕΡΙΣΣΟΤΕΡΟΥΣ ΣΠΙΝΘΗΡΕΣ.</a:t>
            </a:r>
            <a:endParaRPr lang="en-US" alt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57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93"/>
    </mc:Choice>
    <mc:Fallback>
      <p:transition spd="slow" advTm="29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>
            <a:normAutofit fontScale="90000"/>
          </a:bodyPr>
          <a:lstStyle/>
          <a:p>
            <a:r>
              <a:rPr lang="el-GR" altLang="en-US" dirty="0" smtClean="0">
                <a:solidFill>
                  <a:srgbClr val="C00000"/>
                </a:solidFill>
              </a:rPr>
              <a:t>ΜΕΤΑΤΡΟΠΗ ΜΕΤΑΞΥ ΔΥΝΑΜΙΚΗΣ ΚΑΙ ΚΙΝΗΤΙΚΗΣ ΕΝΕΡΓΕΙΑΣ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105400"/>
          </a:xfrm>
        </p:spPr>
        <p:txBody>
          <a:bodyPr/>
          <a:lstStyle/>
          <a:p>
            <a:r>
              <a:rPr lang="el-GR" altLang="en-US" sz="2800" dirty="0" smtClean="0"/>
              <a:t>ΑΠΌ ΤΙΣ ΠΙΟ ΣΥΝΗΘΙΣΜΕΝΕΣ ΜΕΤΑΤΡΟΠΕΣ</a:t>
            </a:r>
          </a:p>
          <a:p>
            <a:r>
              <a:rPr lang="el-GR" altLang="en-US" dirty="0" smtClean="0"/>
              <a:t>Η </a:t>
            </a:r>
            <a:r>
              <a:rPr lang="el-GR" altLang="en-US" dirty="0" smtClean="0">
                <a:solidFill>
                  <a:srgbClr val="C00000"/>
                </a:solidFill>
              </a:rPr>
              <a:t>ΔΥΝΑΜΙΚΗ</a:t>
            </a:r>
            <a:r>
              <a:rPr lang="el-GR" altLang="en-US" dirty="0" smtClean="0"/>
              <a:t> ΕΝΕΡΓΕΙΑ ΕΝΌΣ ΥΔΑΤΟΦΡΑΚΤΗ ΜΕΤΑΤΡΕΠΕΤΑΙ ΣΕ </a:t>
            </a:r>
            <a:r>
              <a:rPr lang="el-GR" altLang="en-US" dirty="0" smtClean="0">
                <a:solidFill>
                  <a:srgbClr val="C00000"/>
                </a:solidFill>
              </a:rPr>
              <a:t>ΚΙΝΗΤΙΚΗ</a:t>
            </a:r>
            <a:r>
              <a:rPr lang="el-GR" altLang="en-US" dirty="0" smtClean="0"/>
              <a:t> ΕΝΕΡΓΕΙΑ</a:t>
            </a:r>
          </a:p>
          <a:p>
            <a:r>
              <a:rPr lang="el-GR" altLang="en-US" sz="2800" dirty="0" smtClean="0"/>
              <a:t>ΤΟ ΝΕΡΟ ΣΤΗΝ ΚΟΡΥΦΗ ΤΟΥ ΥΔΑΤΟΦΡΑΚΤΗ ΕΧΕΙ ΔΥΝΑΜΙΚΗ ΕΝΕΡΓΕΙΑ ΛΟΓΩ ΒΑΡΥΤΗΤΑΣ.</a:t>
            </a:r>
          </a:p>
          <a:p>
            <a:r>
              <a:rPr lang="el-GR" altLang="en-US" sz="2800" dirty="0" smtClean="0"/>
              <a:t>ΜΕ ΤΗΝ ΠΤΩΣΗ ΑΥΞΑΝΕΤΑΙ Η ΤΑΧΥΤΗΤΑ ΤΟΥ ΝΕΡΟΥ ΚΑΙ Η ΔΥΝΑΜΙΚΗ ΕΝΕΡΓΕΙΑ ΜΕΤΑΤΡΕΠΕΤΑΙ ΣΕ ΚΙΝΗΤΙΚΗ</a:t>
            </a:r>
            <a:endParaRPr lang="en-US" altLang="en-US" sz="2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5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49"/>
    </mc:Choice>
    <mc:Fallback>
      <p:transition spd="slow" advTm="2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altLang="en-US" sz="2800" dirty="0" smtClean="0"/>
              <a:t>ΕΝΕΡΓΕΙΑΚΕΣ ΜΕΤΑΤΡΟΠΕΣ ΜΕ ΤΙΣ ΜΠΑΛΛΕΣ</a:t>
            </a:r>
            <a:endParaRPr lang="en-US" altLang="en-US" sz="28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3454" y="914400"/>
            <a:ext cx="5334000" cy="5638800"/>
          </a:xfrm>
        </p:spPr>
        <p:txBody>
          <a:bodyPr/>
          <a:lstStyle/>
          <a:p>
            <a:r>
              <a:rPr lang="el-GR" altLang="en-US" sz="2400" smtClean="0"/>
              <a:t>ΚΑΘΕ </a:t>
            </a:r>
            <a:r>
              <a:rPr lang="el-GR" altLang="en-US" sz="2400" dirty="0" smtClean="0"/>
              <a:t>ΑΝΤΙΚΕΙΜΕΝΟ ΠΟΥ ΑΝΕΒΑΙΝΕΙ Η ΚΑΤΕΒΑΙΝΕΙ ΥΦΙΣΤΑΤΑΙ ΜΙΑ ΜΕΤΑΒΟΛΗ ΣΤΗΝ ΚΙΝΗΤΙΚΗ ΚΑΙ ΒΑΡΥΤΙΚΗ ΔΥΝΑΜΙΚΗ ΕΝΕΡΓΕΙΑ ΤΟΥ</a:t>
            </a:r>
          </a:p>
          <a:p>
            <a:r>
              <a:rPr lang="el-GR" altLang="en-US" sz="2400" dirty="0" smtClean="0"/>
              <a:t>ΌΤΑΝ ΠΕΤΑΜΕ ΜΙΑ ΜΠΑΛΛΑ ΨΗΛΑ ΕΧΕΙ ΚΙΝΗΤΙΚΗ ΕΝΕΡΓΕΙΑ.</a:t>
            </a:r>
          </a:p>
          <a:p>
            <a:r>
              <a:rPr lang="el-GR" altLang="en-US" sz="2400" smtClean="0"/>
              <a:t>ΌΠΩΣ </a:t>
            </a:r>
            <a:r>
              <a:rPr lang="el-GR" altLang="en-US" sz="2400" smtClean="0"/>
              <a:t>ΑΝΕΒΑΙΝΕΙ, </a:t>
            </a:r>
            <a:r>
              <a:rPr lang="el-GR" altLang="en-US" sz="2400" dirty="0" smtClean="0"/>
              <a:t>Η ΤΑΧΥΤΗΤΑ ΤΟΥ ΜΕΙΩΝΕΤΑΙ</a:t>
            </a:r>
          </a:p>
          <a:p>
            <a:r>
              <a:rPr lang="el-GR" altLang="en-US" sz="2400" dirty="0" smtClean="0"/>
              <a:t>Η ΔΥΝΑΜΙΚΗ ΕΝΕΡΓΕΙΑ ΑΥΞΑΝΕΙ, Η ΚΙΝΗΤΙΚΗ ΕΝΕΡΓΕΙΑ ΤΗΣ ΜΠΑΛΛΑΣ ΜΕΙΩΝΕΤΑΙ.</a:t>
            </a:r>
            <a:endParaRPr lang="en-US" altLang="en-US" sz="2400" dirty="0"/>
          </a:p>
        </p:txBody>
      </p:sp>
      <p:pic>
        <p:nvPicPr>
          <p:cNvPr id="14343" name="Picture 7" descr="http://upload.wikimedia.org/wikipedia/commons/8/8f/5_ball_juggl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74" y="903249"/>
            <a:ext cx="3630053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10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94"/>
    </mc:Choice>
    <mc:Fallback>
      <p:transition spd="slow" advTm="2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74" y="903249"/>
            <a:ext cx="5410200" cy="5411826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l-GR" altLang="en-US" dirty="0" smtClean="0"/>
              <a:t>ΣΤΟ ΨΗΛΟΤΕΡΟ ΣΗΜΕΙΟ Η ΜΠΑΛΛΑ ΣΤΑΜΑΤΑ.</a:t>
            </a:r>
          </a:p>
          <a:p>
            <a:pPr>
              <a:lnSpc>
                <a:spcPct val="90000"/>
              </a:lnSpc>
            </a:pPr>
            <a:r>
              <a:rPr lang="el-GR" altLang="en-US" dirty="0" smtClean="0"/>
              <a:t>Η ΚΙΝΗΤΙΚΗ </a:t>
            </a:r>
            <a:r>
              <a:rPr lang="el-GR" altLang="en-US" smtClean="0"/>
              <a:t>ΕΝΕΡΓΕΙΑ </a:t>
            </a:r>
            <a:r>
              <a:rPr lang="el-GR" altLang="en-US" smtClean="0"/>
              <a:t>ΕΙΝΑΙ </a:t>
            </a:r>
            <a:r>
              <a:rPr lang="el-GR" altLang="en-US" dirty="0" smtClean="0"/>
              <a:t>ΜΗΔΕΝΙΚΗ.</a:t>
            </a:r>
          </a:p>
          <a:p>
            <a:pPr>
              <a:lnSpc>
                <a:spcPct val="90000"/>
              </a:lnSpc>
            </a:pPr>
            <a:r>
              <a:rPr lang="el-GR" altLang="en-US" dirty="0" smtClean="0"/>
              <a:t>ΕΧΕΙ ΌΜΩΣ ΔΥΝΑΜΙΚΗ ΕΝΕΡΓΕΙΑ.</a:t>
            </a:r>
          </a:p>
          <a:p>
            <a:pPr>
              <a:lnSpc>
                <a:spcPct val="90000"/>
              </a:lnSpc>
            </a:pPr>
            <a:r>
              <a:rPr lang="el-GR" altLang="en-US" smtClean="0"/>
              <a:t>ΌΠΩΣ </a:t>
            </a:r>
            <a:r>
              <a:rPr lang="el-GR" altLang="en-US" smtClean="0"/>
              <a:t>ΠΕΦΤΕΙ, </a:t>
            </a:r>
            <a:r>
              <a:rPr lang="el-GR" altLang="en-US" dirty="0" smtClean="0"/>
              <a:t>Η ΕΝΕΡΓΕΙΑΚΗ ΜΕΤΑΤΡΟΠΗ ΑΝΤΙΣΤΡΕΦΕΤΑΙ : </a:t>
            </a:r>
          </a:p>
          <a:p>
            <a:pPr>
              <a:lnSpc>
                <a:spcPct val="90000"/>
              </a:lnSpc>
            </a:pPr>
            <a:r>
              <a:rPr lang="el-GR" altLang="en-US" dirty="0" smtClean="0"/>
              <a:t>Η ΚΙΝΗΤΙΚΗ ΕΝΕΡΓΕΙΑ ΑΥΞΑΝΕΙ</a:t>
            </a:r>
            <a:r>
              <a:rPr lang="el-GR" altLang="en-US" smtClean="0"/>
              <a:t>, </a:t>
            </a:r>
            <a:r>
              <a:rPr lang="el-GR" altLang="en-US" smtClean="0"/>
              <a:t>ΕΝΩ </a:t>
            </a:r>
            <a:r>
              <a:rPr lang="el-GR" altLang="en-US" dirty="0" smtClean="0"/>
              <a:t>Η ΔΥΝΑΜΙΚΗ ΕΝΕΡΓΕΙΑ ΜΕΙΩΝΕΤΑΙ</a:t>
            </a:r>
            <a:endParaRPr lang="en-US" altLang="en-US" dirty="0"/>
          </a:p>
        </p:txBody>
      </p:sp>
      <p:pic>
        <p:nvPicPr>
          <p:cNvPr id="6" name="Picture 7" descr="http://upload.wikimedia.org/wikipedia/commons/8/8f/5_ball_juggl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74" y="903249"/>
            <a:ext cx="3630053" cy="542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0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83"/>
    </mc:Choice>
    <mc:Fallback>
      <p:transition spd="slow" advTm="18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l-GR" altLang="en-US" dirty="0" smtClean="0">
                <a:solidFill>
                  <a:srgbClr val="C00000"/>
                </a:solidFill>
              </a:rPr>
              <a:t>ΕΝΕΡΓΕΙΑΚΗ ΜΕΤΑΤΡΟΠΗ ΣΕ ΕΚΚΡΕΜΕΣ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1683"/>
            <a:ext cx="4953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400" dirty="0" smtClean="0"/>
              <a:t>ΣΕ ΈΝΑ ΕΚΚΡΕΜΕΣ ΣΥΜΒΑΙΝΕΙ ΜΙΑ ΣΥΝΕΧΗΣ ΜΕΤΑΤΡΟΠΗ ΜΕΤΑΞΥ </a:t>
            </a:r>
            <a:r>
              <a:rPr lang="el-GR" altLang="en-US" sz="2400" dirty="0" smtClean="0">
                <a:solidFill>
                  <a:srgbClr val="C00000"/>
                </a:solidFill>
              </a:rPr>
              <a:t>ΚΙΝΗΤΙΚΗΣ</a:t>
            </a:r>
            <a:r>
              <a:rPr lang="el-GR" altLang="en-US" sz="2400" dirty="0" smtClean="0"/>
              <a:t> </a:t>
            </a:r>
            <a:r>
              <a:rPr lang="el-GR" altLang="en-US" sz="2400" smtClean="0"/>
              <a:t>ΚΑΙ </a:t>
            </a:r>
            <a:r>
              <a:rPr lang="el-GR" altLang="en-US" sz="2400" smtClean="0">
                <a:solidFill>
                  <a:srgbClr val="C00000"/>
                </a:solidFill>
              </a:rPr>
              <a:t>ΔΥΝΑΜΙΚΗΣ</a:t>
            </a:r>
            <a:r>
              <a:rPr lang="el-GR" altLang="en-US" sz="2400" smtClean="0"/>
              <a:t> </a:t>
            </a:r>
            <a:r>
              <a:rPr lang="el-GR" altLang="en-US" sz="2400" dirty="0" smtClean="0"/>
              <a:t>ΕΝΕΡΓΕΙΑΣ</a:t>
            </a:r>
          </a:p>
          <a:p>
            <a:pPr>
              <a:lnSpc>
                <a:spcPct val="90000"/>
              </a:lnSpc>
            </a:pPr>
            <a:r>
              <a:rPr lang="el-GR" altLang="en-US" sz="2400" dirty="0" smtClean="0"/>
              <a:t>ΣΤΑ ΔΥΟ ΨΗΛΟΤΕΡΑ ΣΗΜΕΙΑ (ΑΡΙΣΤΕΡΑ ΚΑΙ ΔΕΞΙΑ) ΤΟ ΕΚΚΡΕΜΕΣ ΣΤΑΜΑΤΑ, ΑΡΑ ΔΕΝ ΕΧΕΙ ΚΙΝΗΤΙΚΗ ΕΝΕΡΓΕΙΑ, ΕΧΕΙ ΜΟΝΟ ΔΥΝΑΜΙΚΗ ΕΝΕΡΓΕΙΑ.</a:t>
            </a:r>
          </a:p>
          <a:p>
            <a:pPr>
              <a:lnSpc>
                <a:spcPct val="90000"/>
              </a:lnSpc>
            </a:pPr>
            <a:r>
              <a:rPr lang="el-GR" altLang="en-US" sz="2400" dirty="0" smtClean="0"/>
              <a:t>ΌΠΩΣ ΑΡΧΙΖΕΙ ΝΑ ΚΙΝΕΙΤΑΙ ΠΡΟΣ ΤΑ ΚΑΤΩ ΕΠΙΤΑΧΥΝΕΙ ΚΑΙ Η ΔΥΝΑΜΙΚΗ ΕΝΕΡΓΕΙΑ ΜΕΤΑΤΡΕΠΕΤΑΙ ΣΕ ΚΙΝΗΤΙΚΗ</a:t>
            </a:r>
            <a:r>
              <a:rPr lang="en-US" altLang="en-US" sz="2400" dirty="0" smtClean="0"/>
              <a:t>. </a:t>
            </a:r>
            <a:endParaRPr lang="en-US" altLang="en-US" sz="2400" dirty="0"/>
          </a:p>
        </p:txBody>
      </p:sp>
      <p:pic>
        <p:nvPicPr>
          <p:cNvPr id="16391" name="Picture 7" descr="http://dev.physicslab.org/img/14c7c356-6f6e-49e4-a953-2396343435f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3362324" cy="37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3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13"/>
    </mc:Choice>
    <mc:Fallback>
      <p:transition spd="slow" advTm="33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228600"/>
            <a:ext cx="426720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000" dirty="0" smtClean="0"/>
              <a:t>ΤΟ ΕΚΚΡΕΜΕΣ ΕΧΕΙ ΤΗΝ ΜΕΓΑΛΥΤΕΡΗ ΤΑΧΥΤΗΤΑ ΣΤΟ ΚΑΤΩ ΣΗΜΕΙΟ.</a:t>
            </a:r>
          </a:p>
          <a:p>
            <a:pPr>
              <a:lnSpc>
                <a:spcPct val="90000"/>
              </a:lnSpc>
            </a:pPr>
            <a:r>
              <a:rPr lang="el-GR" altLang="en-US" sz="2000" dirty="0" smtClean="0"/>
              <a:t>ΕΚΕΙ, ΟΛΗ Η </a:t>
            </a:r>
            <a:r>
              <a:rPr lang="el-GR" altLang="en-US" sz="2000" smtClean="0"/>
              <a:t>ΕΝΕΡΓΕΙΑ </a:t>
            </a:r>
            <a:r>
              <a:rPr lang="el-GR" altLang="en-US" sz="2000" smtClean="0"/>
              <a:t>ΕΙΝΑΙ </a:t>
            </a:r>
            <a:r>
              <a:rPr lang="el-GR" altLang="en-US" sz="2000" dirty="0" smtClean="0"/>
              <a:t>ΚΙΝΗΤΙΚΗ ΕΝΕΡΓΕΙΑ</a:t>
            </a:r>
          </a:p>
          <a:p>
            <a:pPr>
              <a:lnSpc>
                <a:spcPct val="90000"/>
              </a:lnSpc>
            </a:pPr>
            <a:r>
              <a:rPr lang="el-GR" altLang="en-US" sz="2000" dirty="0" smtClean="0"/>
              <a:t>ΠΗΓΑΙΝΟΝΤΑΣ ΠΡΟΣ ΤΗΝ ΆΛΛΗ ΠΛΕΥΡΑ , ΤΟ ΥΨΟΣ ΤΟΥ ΑΥΞΑΝΕΤΑΙ, ΕΠΑΝΑΚΤΑ ΔΥΝΑΜΙΚΗ ΕΝΕΡΓΕΙΑ ΒΑΡΥΤΗΤΑΣ ΚΑΙ ΧΑΝΕΙ ΚΙΝΗΤΙΚΗ ΕΝΕΡΓΕΙΑ.</a:t>
            </a:r>
          </a:p>
          <a:p>
            <a:pPr>
              <a:lnSpc>
                <a:spcPct val="90000"/>
              </a:lnSpc>
            </a:pPr>
            <a:r>
              <a:rPr lang="el-GR" altLang="en-US" sz="2000" dirty="0" smtClean="0"/>
              <a:t>ΣΤΟ ΤΕΛΕΥΤΑΙΟ ΣΗΜΕΙΟ ΕΧΕΙ ΧΑΣΕΙ ΟΛΗ ΤΗΝ ΚΙΝΗΤΙΚΗ ΤΟΥ ΕΝΕΡΓΕΙΑ ΚΑΙ ΘΑ ΣΤΑΜΑΤΗΣΕΙ.</a:t>
            </a:r>
          </a:p>
          <a:p>
            <a:pPr>
              <a:lnSpc>
                <a:spcPct val="90000"/>
              </a:lnSpc>
            </a:pPr>
            <a:r>
              <a:rPr lang="el-GR" altLang="en-US" sz="2000" dirty="0" smtClean="0"/>
              <a:t>Η ΜΕΤΑΤΡΟΠΗ ΕΠΑΝΑΛΑΜΒΑΝΕΤΑΙ</a:t>
            </a:r>
            <a:endParaRPr lang="en-US" altLang="en-US" sz="2000" dirty="0"/>
          </a:p>
        </p:txBody>
      </p:sp>
      <p:pic>
        <p:nvPicPr>
          <p:cNvPr id="6" name="Picture 7" descr="http://dev.physicslab.org/img/14c7c356-6f6e-49e4-a953-2396343435fb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570" y="304800"/>
            <a:ext cx="4290354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84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39"/>
    </mc:Choice>
    <mc:Fallback>
      <p:transition spd="slow" advTm="31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altLang="en-US" dirty="0" smtClean="0">
                <a:solidFill>
                  <a:srgbClr val="C00000"/>
                </a:solidFill>
              </a:rPr>
              <a:t>ΑΛΜΑ ΕΠΙ ΚΟΝΤΩ : ΜΕΤΑΤΡΟΠΗ ΕΝΕΡΓΕΙΑΣ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914400"/>
            <a:ext cx="45720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l-GR" altLang="en-US" sz="2400" dirty="0" smtClean="0"/>
              <a:t>Ο ΑΘΛΗΤΗΣ ΤΟΥ ΕΠΙ ΚΟΝΤΩ ΜΕΤΑΤΡΕΠΕΙ ΤΗΝ </a:t>
            </a:r>
            <a:r>
              <a:rPr lang="el-GR" altLang="en-US" sz="2400" dirty="0" smtClean="0">
                <a:solidFill>
                  <a:srgbClr val="C00000"/>
                </a:solidFill>
              </a:rPr>
              <a:t>ΚΙΝΗΤΙΚΗ</a:t>
            </a:r>
            <a:r>
              <a:rPr lang="el-GR" altLang="en-US" sz="2400" dirty="0" smtClean="0"/>
              <a:t> ΕΝΕΡΓΕΙΑ ΣΕ </a:t>
            </a:r>
            <a:r>
              <a:rPr lang="el-GR" altLang="en-US" sz="2400" dirty="0" smtClean="0">
                <a:solidFill>
                  <a:srgbClr val="C00000"/>
                </a:solidFill>
              </a:rPr>
              <a:t>ΕΛΑΣΤΙΚΗ</a:t>
            </a:r>
            <a:r>
              <a:rPr lang="el-GR" altLang="en-US" sz="2400" dirty="0" smtClean="0"/>
              <a:t> </a:t>
            </a:r>
            <a:r>
              <a:rPr lang="el-GR" altLang="en-US" sz="2400" dirty="0" smtClean="0">
                <a:solidFill>
                  <a:srgbClr val="C00000"/>
                </a:solidFill>
              </a:rPr>
              <a:t>ΔΥΝΑΜΙΚΗ</a:t>
            </a:r>
            <a:r>
              <a:rPr lang="el-GR" altLang="en-US" sz="2400" dirty="0" smtClean="0"/>
              <a:t> ΕΝΕΡΓΕΙΑ, Η ΟΠΟΙΑ ΣΤΗΝ ΣΥΝΕΧΕΙΑ ΜΕΤΑΤΡΕΠΕΤΑΙ ΣΕ </a:t>
            </a:r>
            <a:r>
              <a:rPr lang="el-GR" altLang="en-US" sz="2400" dirty="0" smtClean="0">
                <a:solidFill>
                  <a:srgbClr val="C00000"/>
                </a:solidFill>
              </a:rPr>
              <a:t>ΒΑΡΥΤΙΚΗ</a:t>
            </a:r>
            <a:r>
              <a:rPr lang="el-GR" altLang="en-US" sz="2400" dirty="0" smtClean="0"/>
              <a:t> </a:t>
            </a:r>
            <a:r>
              <a:rPr lang="el-GR" altLang="en-US" sz="2400" dirty="0" smtClean="0">
                <a:solidFill>
                  <a:srgbClr val="C00000"/>
                </a:solidFill>
              </a:rPr>
              <a:t>ΔΥΝΑΜΙΚΗ</a:t>
            </a:r>
            <a:r>
              <a:rPr lang="el-GR" altLang="en-US" sz="2400" dirty="0" smtClean="0"/>
              <a:t> ΕΝΕΡΓΕΙΑ</a:t>
            </a:r>
            <a:r>
              <a:rPr lang="en-US" altLang="en-US" sz="2400" dirty="0" smtClean="0"/>
              <a:t> </a:t>
            </a:r>
            <a:endParaRPr lang="el-GR" altLang="en-US" sz="2400" dirty="0" smtClean="0"/>
          </a:p>
          <a:p>
            <a:pPr>
              <a:lnSpc>
                <a:spcPct val="80000"/>
              </a:lnSpc>
            </a:pPr>
            <a:r>
              <a:rPr lang="el-GR" altLang="en-US" sz="2400" dirty="0" smtClean="0"/>
              <a:t>ΌΤΑΝ ΤΡΕΧΕΙ ΕΧΕΙ </a:t>
            </a:r>
            <a:r>
              <a:rPr lang="el-GR" altLang="en-US" sz="2400" dirty="0" smtClean="0">
                <a:solidFill>
                  <a:srgbClr val="C00000"/>
                </a:solidFill>
              </a:rPr>
              <a:t>ΚΙΝΗΤΙΚΗ</a:t>
            </a:r>
            <a:r>
              <a:rPr lang="el-GR" altLang="en-US" sz="2400" dirty="0" smtClean="0"/>
              <a:t> ΕΝΕΡΓΕΙΑ</a:t>
            </a:r>
          </a:p>
          <a:p>
            <a:pPr>
              <a:lnSpc>
                <a:spcPct val="80000"/>
              </a:lnSpc>
            </a:pPr>
            <a:r>
              <a:rPr lang="el-GR" altLang="en-US" sz="2400" dirty="0" smtClean="0"/>
              <a:t>ΌΤΑΝ ΤΟ ΤΟΠΟΘΕΤΗΣΕΙ ΤΟ ΚΟΝΤΑΡΙ ΓΙΑ ΤΟ ΑΛΜΑ, Η ΤΑΧΥΤΗΤΑ ΜΕΙΩΝΕΤΑΙ ΚΑΙ ΤΟ ΚΟΝΤΑΡΙ ΛΥΓΙΖΕΙ</a:t>
            </a:r>
            <a:r>
              <a:rPr lang="en-US" altLang="en-US" sz="1800" dirty="0" smtClean="0"/>
              <a:t> </a:t>
            </a:r>
            <a:endParaRPr lang="en-US" altLang="en-US" sz="1800" dirty="0"/>
          </a:p>
        </p:txBody>
      </p:sp>
      <p:pic>
        <p:nvPicPr>
          <p:cNvPr id="11271" name="Picture 7" descr="https://encrypted-tbn2.gstatic.com/images?q=tbn:ANd9GcQXHCJwiKsChJIynElwS4MXPtqN_jRpt_0H8-gn1t8LC1JXvsb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" y="1371600"/>
            <a:ext cx="470535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93"/>
    </mc:Choice>
    <mc:Fallback>
      <p:transition spd="slow" advTm="24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228600"/>
            <a:ext cx="4191000" cy="617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altLang="en-US" sz="2000" dirty="0" smtClean="0"/>
              <a:t>Η </a:t>
            </a:r>
            <a:r>
              <a:rPr lang="el-GR" altLang="en-US" sz="2000" dirty="0" smtClean="0">
                <a:solidFill>
                  <a:srgbClr val="C00000"/>
                </a:solidFill>
              </a:rPr>
              <a:t>ΚΙΝΗΤΙΚΗ</a:t>
            </a:r>
            <a:r>
              <a:rPr lang="el-GR" altLang="en-US" sz="2000" dirty="0" smtClean="0"/>
              <a:t> ΕΝΕΡΓΕΙΑ ΕΧΕΙ ΜΕΤΑΤΡΑΠΕΙ ΣΕ ΕΛΑΣΤΙΚΗ </a:t>
            </a:r>
            <a:r>
              <a:rPr lang="el-GR" altLang="en-US" sz="2000" dirty="0" smtClean="0">
                <a:solidFill>
                  <a:srgbClr val="C00000"/>
                </a:solidFill>
              </a:rPr>
              <a:t>ΔΥΝΑΜΙΚΗ</a:t>
            </a:r>
            <a:r>
              <a:rPr lang="el-GR" altLang="en-US" sz="2000" dirty="0" smtClean="0"/>
              <a:t> ΕΝΕΡΓΕΙΑ ΣΤΟ ΚΟΝΤΑΡΙ</a:t>
            </a:r>
          </a:p>
          <a:p>
            <a:pPr>
              <a:lnSpc>
                <a:spcPct val="90000"/>
              </a:lnSpc>
            </a:pPr>
            <a:r>
              <a:rPr lang="el-GR" altLang="en-US" sz="2000" dirty="0" smtClean="0"/>
              <a:t>ΌΠΩΣ ΤΟ ΚΟΝΤΑΡΙ ΕΠΑΝΕΡΧΕΤΑΙ ΣΤΗΝ ΙΣΙΑ ΜΟΡΦΗ Ο ΕΠΙΚΟΝΤΙΣΤΗΣ ΕΞΑΚΟΝΤΙΖΕΤΑΙ ΨΗΛΑ.</a:t>
            </a:r>
          </a:p>
          <a:p>
            <a:pPr>
              <a:lnSpc>
                <a:spcPct val="90000"/>
              </a:lnSpc>
            </a:pPr>
            <a:r>
              <a:rPr lang="el-GR" altLang="en-US" sz="2000" dirty="0" smtClean="0"/>
              <a:t>Η ΕΛΑΣΤΙΚΗ ΔΥΝΑΜΙΚΗ ΕΝΕΡΓΕΙΑ ΤΟΥ ΚΟΝΤΑΡΙΟΥ ΜΕΤΑΤΡΕΠΕΤΑΙ ΣΕ </a:t>
            </a:r>
            <a:r>
              <a:rPr lang="el-GR" altLang="en-US" sz="2000" dirty="0" smtClean="0">
                <a:solidFill>
                  <a:srgbClr val="C00000"/>
                </a:solidFill>
              </a:rPr>
              <a:t>ΒΑΡΥΤΙΚΗ</a:t>
            </a:r>
            <a:r>
              <a:rPr lang="el-GR" altLang="en-US" sz="2000" dirty="0" smtClean="0"/>
              <a:t> ΔΥΝΑΜΙΚΗ ΕΝΕΡΓΕΙΑ ΤΟΥ ΑΘΛΗΤΗ.</a:t>
            </a:r>
          </a:p>
          <a:p>
            <a:pPr>
              <a:lnSpc>
                <a:spcPct val="90000"/>
              </a:lnSpc>
            </a:pPr>
            <a:r>
              <a:rPr lang="el-GR" altLang="en-US" sz="2000" dirty="0" smtClean="0"/>
              <a:t>ΜΟΛΙΣ ΠΕΡΑΣΕΙ ΤΟΝ ΠΗΧΥ Η ΒΑΡΥΤΙΚΗ ΔΥΝΑΜΙΚΗ ΕΝΕΡΓΕΙΑ ΜΕΤΑΤΡΕΠΕΤΑΙ ΣΕ </a:t>
            </a:r>
            <a:r>
              <a:rPr lang="el-GR" altLang="en-US" sz="2000" dirty="0" smtClean="0">
                <a:solidFill>
                  <a:srgbClr val="C00000"/>
                </a:solidFill>
              </a:rPr>
              <a:t>ΚΙΝΗΤΙΚΗ</a:t>
            </a:r>
            <a:r>
              <a:rPr lang="el-GR" altLang="en-US" sz="2000" dirty="0" smtClean="0"/>
              <a:t> ΕΝΕΡΓΕΙΑ ΚΑΙ ΑΡΧΙΖΕΙ ΝΑ ΕΠΙΤΑΧΥΝΕΤΑΙ Η ΠΤΩΣΗ ΤΟΥ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8439" name="Picture 7" descr="https://encrypted-tbn2.gstatic.com/images?q=tbn:ANd9GcQXHCJwiKsChJIynElwS4MXPtqN_jRpt_0H8-gn1t8LC1JXvsb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2151"/>
            <a:ext cx="4953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hlinkClick r:id="rId5" action="ppaction://hlinksldjump"/>
          </p:cNvPr>
          <p:cNvSpPr txBox="1"/>
          <p:nvPr/>
        </p:nvSpPr>
        <p:spPr>
          <a:xfrm>
            <a:off x="5148064" y="4915558"/>
            <a:ext cx="3354110" cy="70788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l-GR" sz="4000" dirty="0" smtClean="0">
                <a:solidFill>
                  <a:srgbClr val="C00000"/>
                </a:solidFill>
                <a:latin typeface="Cambria" panose="02040503050406030204" pitchFamily="18" charset="0"/>
              </a:rPr>
              <a:t>ΕΠΙΣΤΡΟΦΗ</a:t>
            </a:r>
            <a:endParaRPr lang="en-GB" sz="4000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29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68"/>
    </mc:Choice>
    <mc:Fallback>
      <p:transition spd="slow" advTm="32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el-GR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ΘΕΡΜΟΔΥΝΑΜΙΚΗ &amp; ΜΕΤΑΔΟΣΗ ΘΕΡΜΟΤΗΤΑΣ</a:t>
            </a:r>
            <a:endParaRPr lang="en-GB" sz="28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52736"/>
            <a:ext cx="8424936" cy="5184576"/>
          </a:xfrm>
        </p:spPr>
        <p:txBody>
          <a:bodyPr>
            <a:normAutofit lnSpcReduction="10000"/>
          </a:bodyPr>
          <a:lstStyle/>
          <a:p>
            <a:r>
              <a:rPr lang="el-G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Μεταφορά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Θερμότητας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: η μελέτη της μεταβατικής κατάστασης ( μη-ισορροπία) ενός ή περισσοτέρων συστημάτων – σε διαφορετική 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θερμοκρασία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- κατά την διάρκεια συναλλαγής θερμότητας.</a:t>
            </a:r>
            <a:endParaRPr lang="en-GB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r>
              <a:rPr lang="el-GR" sz="2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Θερμοδυναμική</a:t>
            </a:r>
            <a:r>
              <a:rPr lang="el-GR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: η μελέτη των (θερμικών) συστημάτων σε κατάσταση ισορροπίας.</a:t>
            </a:r>
            <a:endParaRPr lang="en-GB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 </a:t>
            </a:r>
            <a:endParaRPr lang="en-GB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Παράδειγμα</a:t>
            </a:r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: Λειτουργία μιάς μηχανής εσωτερικής καύσης.</a:t>
            </a:r>
            <a:endParaRPr lang="en-GB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Η Θερμοδυναμική θα υπολογίσει την τελική κατάσταση του συστήματος.</a:t>
            </a:r>
            <a:endParaRPr lang="en-GB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el-GR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Η Μεταφορά Θερμότητας θα εκτιμήσει την μετάβαση από την μιά κατάσταση στην επομένη, τον χρόνο που μεσολαβεί, και τα ποσά της θερμότητας που συναλλάσονται.</a:t>
            </a:r>
            <a:endParaRPr lang="en-GB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en-GB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2D56E4-0F60-4BCF-B5AE-341BB45AEDFC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9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10"/>
    </mc:Choice>
    <mc:Fallback>
      <p:transition spd="slow" advTm="46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166"/>
            <a:ext cx="8640960" cy="594522"/>
          </a:xfrm>
        </p:spPr>
        <p:txBody>
          <a:bodyPr>
            <a:noAutofit/>
          </a:bodyPr>
          <a:lstStyle/>
          <a:p>
            <a:pPr marL="342900" lvl="0" indent="-342900" fontAlgn="base">
              <a:spcAft>
                <a:spcPct val="0"/>
              </a:spcAft>
            </a:pPr>
            <a:r>
              <a:rPr lang="el-GR" altLang="en-US" sz="28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ΔΟΜΗ  ΥΛΗΣ, ΣΧΕΤΙΖΟΜΕΝΕΣ ΔΥΝΑΜΕΙΣ &amp; </a:t>
            </a:r>
            <a:r>
              <a:rPr lang="el-GR" altLang="en-US" sz="2800" b="1" dirty="0" smtClean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ΕΝΕΡΓΕΙΑ</a:t>
            </a:r>
            <a:endParaRPr lang="en-US" altLang="en-US" sz="28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62820" name="Rectangle 4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62821" name="Rectangle 5"/>
          <p:cNvSpPr>
            <a:spLocks noChangeArrowheads="1"/>
          </p:cNvSpPr>
          <p:nvPr/>
        </p:nvSpPr>
        <p:spPr bwMode="auto">
          <a:xfrm>
            <a:off x="0" y="3157538"/>
            <a:ext cx="9144000" cy="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162993" name="Group 17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9990593"/>
              </p:ext>
            </p:extLst>
          </p:nvPr>
        </p:nvGraphicFramePr>
        <p:xfrm>
          <a:off x="287524" y="980726"/>
          <a:ext cx="8568951" cy="5386578"/>
        </p:xfrm>
        <a:graphic>
          <a:graphicData uri="http://schemas.openxmlformats.org/drawingml/2006/table">
            <a:tbl>
              <a:tblPr/>
              <a:tblGrid>
                <a:gridCol w="2376263"/>
                <a:gridCol w="3096344"/>
                <a:gridCol w="3096344"/>
              </a:tblGrid>
              <a:tr h="46976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ΣΩΜΑΤΙΔΙΑ</a:t>
                      </a:r>
                      <a:endParaRPr kumimoji="0" lang="en-US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ΔΥΝΑΜΕΙΣ</a:t>
                      </a:r>
                      <a:endParaRPr kumimoji="0" lang="en-US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2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a:t>ΕΝΕΡΓΕΙΑ</a:t>
                      </a:r>
                      <a:endParaRPr kumimoji="0" lang="en-US" altLang="en-US" sz="3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0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ΠΥΡΗΝΑΣ ΑΤΟΜΟΥ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ΙΣΧΥΡΗ ΚΑΙ ΑΣΘΕΝΗΣ (Εσωτερικά στον πυρήνα)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ΠΥΡΗΝΙΚΗ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0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ΣΤΟΙΒΑΔΑ ΗΛΕΚΤΡΟΝΙΩΝ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ΗΛΕΚΤΡΟΜΑΓΝΗΤΙΚΗ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ΗΛΕΚΤΡΙΚΗ, ΜΑΓΝΗΤΙΚΗ, ΗΛΕΚΤΡΟΜΑΓΝΗΤΙΚΗ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4556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ΜΟΡΙΑ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ΕΝΔΟ-ΑΤΟΜΙΚΗ, ΣΤΟ ΕΣΩΤΕΡΙΚΟ ΤΟΥ ΜΟΡΙΟΥ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ΧΗΜΙΚΗ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610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ΜΟΡΙΑ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ΤΥΧΑΙΕΣ ΣΥΓΚΡΟΥΣΕΙΣ ΚΑΙ ΑΔΡΑΝΕΙΑ, ΔΥΝΑΜΙΚΗ ΣΤΟ ΕΣΩΤΕΡΙΚΟ ΤΟΥ ΜΟΡΙΟΥ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ΘΕΡΜΟΤΗΤΑ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0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ΜΟΡΙΑ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ΔΥΝΑΜΙΚΗ (ΕΣΩΤΕΡΙΚΟ ΜΟΡΙΟΥ)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ΛΑΝΘΑΝΟΥΣΑ ΘΕΡΜΟΤΗΤΑ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0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ΜΟΡΙΑ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ΔΥΝΑΜΙΚΟ ΣΤΟ ΕΣΩΤΕΡΙΚΟ ΤΟΥ ΜΟΡΙΟΥ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ΜΗΧΑΝΙΚΗ ΕΛΑΣΤΙΚΗ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50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ΜΑΖΑ ΣΥΣΤΗΜΑΤΟΣ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ΑΔΡΑΝΕΙΑΣ &amp; ΒΑΡΥΤΗΤΑΣ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60000"/>
                        </a:spcBef>
                        <a:buClr>
                          <a:srgbClr val="CCFF66"/>
                        </a:buClr>
                        <a:buSzPct val="150000"/>
                        <a:buFont typeface="CommonBullets" pitchFamily="34" charset="2"/>
                        <a:defRPr kumimoji="1" sz="2600"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40000"/>
                        </a:spcBef>
                        <a:buClr>
                          <a:srgbClr val="FFFF66"/>
                        </a:buClr>
                        <a:buSzPct val="150000"/>
                        <a:buFont typeface="CommonBullets" pitchFamily="34" charset="2"/>
                        <a:defRPr kumimoji="1" sz="2200">
                          <a:solidFill>
                            <a:srgbClr val="CCFF66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2pPr>
                      <a:lvl3pPr marL="1143000" indent="-228600" eaLnBrk="0" hangingPunct="0">
                        <a:lnSpc>
                          <a:spcPct val="95000"/>
                        </a:lnSpc>
                        <a:spcBef>
                          <a:spcPct val="35000"/>
                        </a:spcBef>
                        <a:defRPr kumimoji="1"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3pPr>
                      <a:lvl4pPr marL="16002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4pPr>
                      <a:lvl5pPr marL="2057400" indent="-228600" eaLnBrk="0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75000"/>
                        </a:lnSpc>
                        <a:spcBef>
                          <a:spcPct val="30000"/>
                        </a:spcBef>
                        <a:spcAft>
                          <a:spcPct val="0"/>
                        </a:spcAft>
                        <a:defRPr kumimoji="1" sz="16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3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ΜΗΧΑΝΙΚΟ ΚΙΝΗΤΙΚΟ ΚΑΙ ΒΑΡΥΤΙΚΟ ΔΥΝΑΜΙΚΟ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469"/>
    </mc:Choice>
    <mc:Fallback>
      <p:transition spd="slow" advTm="139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l-GR" alt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ΕΝΕΡΓΕΙΑ</a:t>
            </a:r>
            <a:r>
              <a:rPr lang="en-US" alt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el-GR" alt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ΙΔΙΟΤΗΤΑ </a:t>
            </a:r>
            <a:r>
              <a:rPr lang="en-US" alt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vs. </a:t>
            </a:r>
            <a:r>
              <a:rPr lang="el-GR" altLang="en-US" sz="36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ΜΕΤΑΦΟΡΑ</a:t>
            </a:r>
            <a:endParaRPr lang="en-US" altLang="en-US" sz="36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5061213"/>
            <a:ext cx="8353425" cy="11109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l-GR" altLang="en-US" sz="25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Η ΕΝΕΡΓΕΙΑ ΩΣ ΙΔΙΟΤΗΤΑ ΤΟΥ ΣΥΣΤΗΜΑΤΟΣ</a:t>
            </a:r>
          </a:p>
          <a:p>
            <a:pPr>
              <a:lnSpc>
                <a:spcPct val="90000"/>
              </a:lnSpc>
            </a:pPr>
            <a:r>
              <a:rPr lang="el-GR" altLang="en-US" sz="25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Η ΕΝΕΡΓΕΙΑ ΩΣ ΜΕΤΑΦΟΡΑ ΑΠΟ ΤΟ ΕΝΑ ΣΥΣΤΗΜΑ ΣΤΟ ΑΛΛΟ ΜΕΣΩ ΤΗΣ ΔΙΕΠΙΦΑΝΕΙΑΣ</a:t>
            </a:r>
            <a:endParaRPr lang="en-US" altLang="en-US" sz="25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4628" name="Rectangle 4"/>
          <p:cNvSpPr>
            <a:spLocks noChangeArrowheads="1"/>
          </p:cNvSpPr>
          <p:nvPr/>
        </p:nvSpPr>
        <p:spPr bwMode="auto">
          <a:xfrm>
            <a:off x="0" y="3009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sp>
        <p:nvSpPr>
          <p:cNvPr id="154629" name="Rectangle 5"/>
          <p:cNvSpPr>
            <a:spLocks noChangeArrowheads="1"/>
          </p:cNvSpPr>
          <p:nvPr/>
        </p:nvSpPr>
        <p:spPr bwMode="auto">
          <a:xfrm>
            <a:off x="0" y="3157538"/>
            <a:ext cx="9144000" cy="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pic>
        <p:nvPicPr>
          <p:cNvPr id="154733" name="Picture 10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27646"/>
          <a:stretch/>
        </p:blipFill>
        <p:spPr bwMode="auto">
          <a:xfrm>
            <a:off x="1309688" y="1065213"/>
            <a:ext cx="6940550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28"/>
    </mc:Choice>
    <mc:Fallback>
      <p:transition spd="slow" advTm="44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1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|5|1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2481</TotalTime>
  <Words>1933</Words>
  <Application>Microsoft Office PowerPoint</Application>
  <PresentationFormat>On-screen Show (4:3)</PresentationFormat>
  <Paragraphs>317</Paragraphs>
  <Slides>69</Slides>
  <Notes>1</Notes>
  <HiddenSlides>0</HiddenSlides>
  <MMClips>69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Office Theme</vt:lpstr>
      <vt:lpstr>Default Design</vt:lpstr>
      <vt:lpstr>Equation</vt:lpstr>
      <vt:lpstr>ΕΝΕΡΓΕΙΑ ΚΑΙ ΠΕΡΙΒΑΛΛΟΝ</vt:lpstr>
      <vt:lpstr>PowerPoint Presentation</vt:lpstr>
      <vt:lpstr>PowerPoint Presentation</vt:lpstr>
      <vt:lpstr>ΘΕΡΜΟΔΥΝΑΜΙΚΗ</vt:lpstr>
      <vt:lpstr>Θερμοδυναμική - πρώτη προσέγγιση</vt:lpstr>
      <vt:lpstr>ΘΕΡΜΟΔΥΝΑΜΙΚΗ</vt:lpstr>
      <vt:lpstr>ΘΕΡΜΟΔΥΝΑΜΙΚΗ &amp; ΜΕΤΑΔΟΣΗ ΘΕΡΜΟΤΗΤΑΣ</vt:lpstr>
      <vt:lpstr>ΔΟΜΗ  ΥΛΗΣ, ΣΧΕΤΙΖΟΜΕΝΕΣ ΔΥΝΑΜΕΙΣ &amp; ΕΝΕΡΓΕΙΑ</vt:lpstr>
      <vt:lpstr>ΕΝΕΡΓΕΙΑ: ΙΔΙΟΤΗΤΑ vs. ΜΕΤΑΦΟΡΑ</vt:lpstr>
      <vt:lpstr>Εσωτερική Ενέργεια</vt:lpstr>
      <vt:lpstr>θερμοκρασία (T)</vt:lpstr>
      <vt:lpstr>Μονάδες θερμοκρασίας: Celsius Kelvin</vt:lpstr>
      <vt:lpstr>Θερμότητα (Q)</vt:lpstr>
      <vt:lpstr>ΒΑΣΙΚΗ ΑΡΧΗ</vt:lpstr>
      <vt:lpstr>  </vt:lpstr>
      <vt:lpstr>Κλειστό Σύστημα (Closed System)</vt:lpstr>
      <vt:lpstr>Ανοικτό Σύστημα</vt:lpstr>
      <vt:lpstr>Απομονωμένο Σύστημα</vt:lpstr>
      <vt:lpstr>Αδιαβατικό Σύστημα</vt:lpstr>
      <vt:lpstr>Ο νόμος διατήρησης της ενέργειας</vt:lpstr>
      <vt:lpstr>Πώς μετράμε την θερμότητα ?</vt:lpstr>
      <vt:lpstr>Ειδική θερμότητα</vt:lpstr>
      <vt:lpstr>Η εξίσωση της θερμότητας</vt:lpstr>
      <vt:lpstr>άσκηση</vt:lpstr>
      <vt:lpstr>Όταν προσθέτουμε θερμότητα, τα μόρια κινούνται ολοένα και πιό γρήγορα, με αποτέλεσμα να αυξάνει η θερμοκρασία τους </vt:lpstr>
      <vt:lpstr>Όταν προσθέτουμε θερμότητα, αντί γιά αύξηση της θερμοκρασίας (αύξηση της κινητικής ενέργειας των μορίων), οι μοριακοί δεσμοί σπάνε, και το σώμα αλλάζει φάση.  π.χ. Το νερό βράζει και γίνεται ατμός</vt:lpstr>
      <vt:lpstr>Οι φάσεις του νερού</vt:lpstr>
      <vt:lpstr>0 - Μηδενικός Νόμος</vt:lpstr>
      <vt:lpstr>1ος θερμοδυναμικός νόμος</vt:lpstr>
      <vt:lpstr>1ος θερμοδυναμικός νόμος</vt:lpstr>
      <vt:lpstr>ΠΑΡΑΔΕΙΓΜΑ</vt:lpstr>
      <vt:lpstr>ΕΝΕΡΓΕΙΑΚΕΣ ΜΕΤΑΤΡΟΠΕΣ</vt:lpstr>
      <vt:lpstr>2ος Θερμοδυναμικός Νόμος</vt:lpstr>
      <vt:lpstr> S - εντροπία</vt:lpstr>
      <vt:lpstr>ΒΑΣΙΚΗ ΑΡΧΗ</vt:lpstr>
      <vt:lpstr>ΠΑΡΑΔΕΙΓΜΑ</vt:lpstr>
      <vt:lpstr>2ος θερμοδυναμικός νόμος</vt:lpstr>
      <vt:lpstr>2ος θερμοδυναμικός νόμος</vt:lpstr>
      <vt:lpstr>Θερμική μηχανή: λειτουργία</vt:lpstr>
      <vt:lpstr>3ος θερμοδυναμικός νόμος</vt:lpstr>
      <vt:lpstr>ΙΔΙΟΤΗΤΕΣ ΕΝΟΣ ΣΥΣΤΗΜΑΤΟΣ</vt:lpstr>
      <vt:lpstr>ΚΑΤΑΣΤΑΣΗ ΚΑΙ ΙΣΟΡΡΟΠΙΑ</vt:lpstr>
      <vt:lpstr>ΙΣΟΡΡΟΠΙΕΣ</vt:lpstr>
      <vt:lpstr>ΔΙΕΡΓΑΣΙΕΣ ΚΑΙ ΚΥΚΛΟΙ</vt:lpstr>
      <vt:lpstr>ΚΥΚΛΟΣ</vt:lpstr>
      <vt:lpstr>Κατάσταση &amp; Ισορροπία</vt:lpstr>
      <vt:lpstr>Ορισμός πιέσεων</vt:lpstr>
      <vt:lpstr>Κατασταστική εξίσωση αερίων</vt:lpstr>
      <vt:lpstr>PowerPoint Presentation</vt:lpstr>
      <vt:lpstr>Μετάδοση θερμότητας</vt:lpstr>
      <vt:lpstr>Επαφή (αγωγή)</vt:lpstr>
      <vt:lpstr>Συναγωγή</vt:lpstr>
      <vt:lpstr>ΜΕΤΑΔΟΣΗ ΕΝΕΡΓΕΙΑΣ</vt:lpstr>
      <vt:lpstr>Ακτινοβολία</vt:lpstr>
      <vt:lpstr>Ακτινοβολία ανάμεσα σε δύο σώματα (μη μέλανα)</vt:lpstr>
      <vt:lpstr>ΤΕΛΟΣ</vt:lpstr>
      <vt:lpstr>ΕΝΕΡΓΕΙΑΚΕΣ ΜΕΤΑΤΡΟΠΕΣ ΚΑΙ ΔΙΑΤΗΡΗΣΗ ΤΗΣ ΕΝΕΡΓΕΙΑΣ</vt:lpstr>
      <vt:lpstr>ΕΝΕΡΓΕΙΑΚΕΣ ΜΕΤΑΤΡΟΠΕΣ</vt:lpstr>
      <vt:lpstr>ΜΟΝΑΔΙΑΙΕΣ ΜΕΤΑΤΡΟΠΕΣ</vt:lpstr>
      <vt:lpstr>PowerPoint Presentation</vt:lpstr>
      <vt:lpstr>ΑΛΥΣΙΔΑ ΜΕΤΑΤΡΟΠΩΝ</vt:lpstr>
      <vt:lpstr>PowerPoint Presentation</vt:lpstr>
      <vt:lpstr>ΜΕΤΑΤΡΟΠΗ ΜΕΤΑΞΥ ΔΥΝΑΜΙΚΗΣ ΚΑΙ ΚΙΝΗΤΙΚΗΣ ΕΝΕΡΓΕΙΑΣ</vt:lpstr>
      <vt:lpstr>ΕΝΕΡΓΕΙΑΚΕΣ ΜΕΤΑΤΡΟΠΕΣ ΜΕ ΤΙΣ ΜΠΑΛΛΕΣ</vt:lpstr>
      <vt:lpstr>PowerPoint Presentation</vt:lpstr>
      <vt:lpstr>ΕΝΕΡΓΕΙΑΚΗ ΜΕΤΑΤΡΟΠΗ ΣΕ ΕΚΚΡΕΜΕΣ</vt:lpstr>
      <vt:lpstr>PowerPoint Presentation</vt:lpstr>
      <vt:lpstr>ΑΛΜΑ ΕΠΙ ΚΟΝΤΩ : ΜΕΤΑΤΡΟΠΗ ΕΝΕΡΓΕΙΑΣ</vt:lpstr>
      <vt:lpstr>PowerPoint Presentation</vt:lpstr>
    </vt:vector>
  </TitlesOfParts>
  <Company>Southeast Halifax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THERMO-CHEMISTRY</dc:title>
  <dc:creator>Melissa Mouton</dc:creator>
  <cp:lastModifiedBy>Dias Haralambopoulos</cp:lastModifiedBy>
  <cp:revision>168</cp:revision>
  <dcterms:created xsi:type="dcterms:W3CDTF">2002-11-19T18:18:11Z</dcterms:created>
  <dcterms:modified xsi:type="dcterms:W3CDTF">2015-03-08T16:06:11Z</dcterms:modified>
</cp:coreProperties>
</file>