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309" r:id="rId2"/>
    <p:sldId id="310" r:id="rId3"/>
    <p:sldId id="311" r:id="rId4"/>
    <p:sldId id="306" r:id="rId5"/>
    <p:sldId id="307" r:id="rId6"/>
    <p:sldId id="308" r:id="rId7"/>
    <p:sldId id="256" r:id="rId8"/>
    <p:sldId id="296" r:id="rId9"/>
    <p:sldId id="280" r:id="rId10"/>
    <p:sldId id="281" r:id="rId11"/>
    <p:sldId id="257" r:id="rId12"/>
    <p:sldId id="279" r:id="rId13"/>
    <p:sldId id="264" r:id="rId14"/>
    <p:sldId id="312" r:id="rId15"/>
    <p:sldId id="313" r:id="rId16"/>
    <p:sldId id="314" r:id="rId17"/>
    <p:sldId id="315" r:id="rId18"/>
    <p:sldId id="259" r:id="rId19"/>
    <p:sldId id="316" r:id="rId20"/>
    <p:sldId id="261" r:id="rId21"/>
    <p:sldId id="262" r:id="rId22"/>
    <p:sldId id="263" r:id="rId23"/>
    <p:sldId id="265" r:id="rId24"/>
    <p:sldId id="266" r:id="rId25"/>
    <p:sldId id="268" r:id="rId26"/>
    <p:sldId id="269" r:id="rId27"/>
    <p:sldId id="270" r:id="rId28"/>
    <p:sldId id="271" r:id="rId29"/>
    <p:sldId id="272" r:id="rId30"/>
    <p:sldId id="273" r:id="rId31"/>
    <p:sldId id="275" r:id="rId32"/>
    <p:sldId id="282" r:id="rId33"/>
    <p:sldId id="283" r:id="rId34"/>
    <p:sldId id="284" r:id="rId35"/>
    <p:sldId id="285" r:id="rId36"/>
    <p:sldId id="286" r:id="rId37"/>
    <p:sldId id="287" r:id="rId38"/>
    <p:sldId id="290" r:id="rId39"/>
    <p:sldId id="293" r:id="rId40"/>
    <p:sldId id="288" r:id="rId41"/>
    <p:sldId id="291" r:id="rId42"/>
    <p:sldId id="292" r:id="rId43"/>
    <p:sldId id="294" r:id="rId44"/>
    <p:sldId id="295" r:id="rId45"/>
    <p:sldId id="297" r:id="rId46"/>
    <p:sldId id="299" r:id="rId47"/>
    <p:sldId id="300" r:id="rId48"/>
    <p:sldId id="301" r:id="rId49"/>
    <p:sldId id="302" r:id="rId50"/>
    <p:sldId id="303" r:id="rId51"/>
    <p:sldId id="304" r:id="rId52"/>
    <p:sldId id="305" r:id="rId53"/>
    <p:sldId id="298" r:id="rId54"/>
  </p:sldIdLst>
  <p:sldSz cx="9144000" cy="6858000" type="screen4x3"/>
  <p:notesSz cx="6645275" cy="9777413"/>
  <p:photoAlbum layout="1picTitle"/>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845" autoAdjust="0"/>
  </p:normalViewPr>
  <p:slideViewPr>
    <p:cSldViewPr>
      <p:cViewPr varScale="1">
        <p:scale>
          <a:sx n="69" d="100"/>
          <a:sy n="69" d="100"/>
        </p:scale>
        <p:origin x="-1134" y="-10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462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79725" cy="48895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763963" y="0"/>
            <a:ext cx="2879725" cy="488950"/>
          </a:xfrm>
          <a:prstGeom prst="rect">
            <a:avLst/>
          </a:prstGeom>
        </p:spPr>
        <p:txBody>
          <a:bodyPr vert="horz" lIns="91440" tIns="45720" rIns="91440" bIns="45720" rtlCol="0"/>
          <a:lstStyle>
            <a:lvl1pPr algn="r">
              <a:defRPr sz="1200"/>
            </a:lvl1pPr>
          </a:lstStyle>
          <a:p>
            <a:fld id="{C5910CC1-F478-46DD-B70B-AA24B458914A}" type="datetimeFigureOut">
              <a:rPr lang="el-GR" smtClean="0"/>
              <a:t>9/3/2015</a:t>
            </a:fld>
            <a:endParaRPr lang="el-GR"/>
          </a:p>
        </p:txBody>
      </p:sp>
      <p:sp>
        <p:nvSpPr>
          <p:cNvPr id="4" name="Slide Image Placeholder 3"/>
          <p:cNvSpPr>
            <a:spLocks noGrp="1" noRot="1" noChangeAspect="1"/>
          </p:cNvSpPr>
          <p:nvPr>
            <p:ph type="sldImg" idx="2"/>
          </p:nvPr>
        </p:nvSpPr>
        <p:spPr>
          <a:xfrm>
            <a:off x="877888" y="733425"/>
            <a:ext cx="4889500" cy="3667125"/>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65163" y="4645025"/>
            <a:ext cx="5314950" cy="43989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9286875"/>
            <a:ext cx="2879725" cy="48895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763963" y="9286875"/>
            <a:ext cx="2879725" cy="488950"/>
          </a:xfrm>
          <a:prstGeom prst="rect">
            <a:avLst/>
          </a:prstGeom>
        </p:spPr>
        <p:txBody>
          <a:bodyPr vert="horz" lIns="91440" tIns="45720" rIns="91440" bIns="45720" rtlCol="0" anchor="b"/>
          <a:lstStyle>
            <a:lvl1pPr algn="r">
              <a:defRPr sz="1200"/>
            </a:lvl1pPr>
          </a:lstStyle>
          <a:p>
            <a:fld id="{8DF0959A-59DC-41B8-B4EB-4CA7D47E75CC}" type="slidenum">
              <a:rPr lang="el-GR" smtClean="0"/>
              <a:t>‹#›</a:t>
            </a:fld>
            <a:endParaRPr lang="el-GR"/>
          </a:p>
        </p:txBody>
      </p:sp>
    </p:spTree>
    <p:extLst>
      <p:ext uri="{BB962C8B-B14F-4D97-AF65-F5344CB8AC3E}">
        <p14:creationId xmlns:p14="http://schemas.microsoft.com/office/powerpoint/2010/main" val="1691412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el.wikipedia.org/w/index.php?title=%CE%9A%CF%81%CE%AF%CF%83%CE%B9%CE%BC%CE%B7_%CE%B8%CE%B5%CF%81%CE%BC%CE%BF%CE%BA%CF%81%CE%B1%CF%83%CE%AF%CE%B1&amp;action=edit&amp;redlink=1" TargetMode="External"/><Relationship Id="rId13" Type="http://schemas.openxmlformats.org/officeDocument/2006/relationships/hyperlink" Target="http://el.wikipedia.org/wiki/%CE%A0%CF%85%CF%81%CF%8C%CE%BB%CF%85%CF%83%CE%B7" TargetMode="External"/><Relationship Id="rId18" Type="http://schemas.openxmlformats.org/officeDocument/2006/relationships/hyperlink" Target="http://el.wikipedia.org/wiki/%CE%92%CE%BF%CF%85%CF%84%CE%AC%CE%BD%CE%B9%CE%BF#cite_note-2" TargetMode="External"/><Relationship Id="rId3" Type="http://schemas.openxmlformats.org/officeDocument/2006/relationships/hyperlink" Target="http://el.wikipedia.org/wiki/%CE%91%CE%BB%CE%BA%CE%AC%CE%BD%CE%B9%CE%B1" TargetMode="External"/><Relationship Id="rId21" Type="http://schemas.openxmlformats.org/officeDocument/2006/relationships/hyperlink" Target="http://el.wikipedia.org/wiki/%CE%99%CF%83%CE%BF%CE%B2%CE%BF%CF%85%CF%84%CE%AC%CE%BD%CE%B9%CE%BF" TargetMode="External"/><Relationship Id="rId7" Type="http://schemas.openxmlformats.org/officeDocument/2006/relationships/hyperlink" Target="http://el.wikipedia.org/wiki/%CE%A5%CE%B3%CF%81%CE%B1%CE%AD%CF%81%CE%B9%CE%BF" TargetMode="External"/><Relationship Id="rId12" Type="http://schemas.openxmlformats.org/officeDocument/2006/relationships/hyperlink" Target="http://el.wikipedia.org/wiki/%CE%A6%CF%85%CF%83%CE%B9%CE%BA%CF%8C_%CE%B1%CE%AD%CF%81%CE%B9%CE%BF" TargetMode="External"/><Relationship Id="rId17" Type="http://schemas.openxmlformats.org/officeDocument/2006/relationships/hyperlink" Target="http://el.wikipedia.org/wiki/%CE%91%CE%B9%CE%B8%CE%B1%CE%BD%CE%BF%CE%B8%CE%B5%CE%B9%CF%8C%CE%BB%CE%B7" TargetMode="External"/><Relationship Id="rId2" Type="http://schemas.openxmlformats.org/officeDocument/2006/relationships/slide" Target="../slides/slide8.xml"/><Relationship Id="rId16" Type="http://schemas.openxmlformats.org/officeDocument/2006/relationships/hyperlink" Target="http://el.wikipedia.org/w/index.php?title=%CE%99%CF%87%CE%BD%CE%B7%CE%B8%CE%AD%CF%84%CE%B7%CF%82&amp;action=edit&amp;redlink=1" TargetMode="External"/><Relationship Id="rId20" Type="http://schemas.openxmlformats.org/officeDocument/2006/relationships/hyperlink" Target="http://el.wikipedia.org/wiki/%CE%99%CF%83%CE%BF%CE%BC%CE%AD%CF%81%CE%B5%CE%B9%CE%B1" TargetMode="External"/><Relationship Id="rId1" Type="http://schemas.openxmlformats.org/officeDocument/2006/relationships/notesMaster" Target="../notesMasters/notesMaster1.xml"/><Relationship Id="rId6" Type="http://schemas.openxmlformats.org/officeDocument/2006/relationships/hyperlink" Target="http://el.wikipedia.org/w/index.php?title=%CE%A3%CF%85%CE%BD%CF%84%CE%B1%CE%BA%CF%84%CE%B9%CE%BA%CF%8C%CF%82_%CF%84%CF%8D%CF%80%CE%BF%CF%82&amp;action=edit&amp;redlink=1" TargetMode="External"/><Relationship Id="rId11" Type="http://schemas.openxmlformats.org/officeDocument/2006/relationships/hyperlink" Target="http://el.wikipedia.org/wiki/%CE%A0%CE%B5%CF%84%CF%81%CE%AD%CE%BB%CE%B1%CE%B9%CE%BF" TargetMode="External"/><Relationship Id="rId5" Type="http://schemas.openxmlformats.org/officeDocument/2006/relationships/hyperlink" Target="http://el.wikipedia.org/wiki/%CE%A7%CE%B7%CE%BC%CE%B9%CE%BA%CF%8C%CF%82_%CF%84%CF%8D%CF%80%CE%BF%CF%82" TargetMode="External"/><Relationship Id="rId15" Type="http://schemas.openxmlformats.org/officeDocument/2006/relationships/hyperlink" Target="http://el.wikipedia.org/wiki/%CE%A0%CE%BF%CE%BB%CF%85%CE%BC%CE%B5%CF%81%CE%AE" TargetMode="External"/><Relationship Id="rId10" Type="http://schemas.openxmlformats.org/officeDocument/2006/relationships/hyperlink" Target="http://el.wikipedia.org/wiki/%CE%9C%CE%B5%CE%B8%CF%85%CE%BB%CE%BF%CF%80%CF%81%CE%BF%CF%80%CE%AC%CE%BD%CE%B9%CE%BF" TargetMode="External"/><Relationship Id="rId19" Type="http://schemas.openxmlformats.org/officeDocument/2006/relationships/hyperlink" Target="http://el.wikipedia.org/wiki/%CE%9F%CE%BC%CF%8C%CE%BB%CE%BF%CE%B3%CE%B7_%CF%83%CE%B5%CE%B9%CF%81%CE%AC" TargetMode="External"/><Relationship Id="rId4" Type="http://schemas.openxmlformats.org/officeDocument/2006/relationships/hyperlink" Target="http://el.wikipedia.org/wiki/%CE%A5%CE%B4%CF%81%CE%BF%CE%B3%CE%BF%CE%BD%CE%AC%CE%BD%CE%B8%CF%81%CE%B1%CE%BA%CE%B1%CF%82" TargetMode="External"/><Relationship Id="rId9" Type="http://schemas.openxmlformats.org/officeDocument/2006/relationships/hyperlink" Target="http://el.wikipedia.org/wiki/%CE%92%CE%BF%CF%85%CF%84%CE%AC%CE%BD%CE%B9%CE%BF" TargetMode="External"/><Relationship Id="rId14" Type="http://schemas.openxmlformats.org/officeDocument/2006/relationships/hyperlink" Target="http://el.wikipedia.org/wiki/%CE%91%CE%BD%CE%B1%CE%BA%CF%8D%CE%BA%CE%BB%CF%89%CF%83%CE%B7" TargetMode="External"/><Relationship Id="rId22" Type="http://schemas.openxmlformats.org/officeDocument/2006/relationships/hyperlink" Target="http://el.wikipedia.org/wiki/%CE%9D%CE%B5%CE%BF%CF%80%CE%B5%CE%BD%CF%84%CE%AC%CE%BD%CE%B9%CE%BF"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effectLst/>
                <a:latin typeface="+mn-lt"/>
                <a:ea typeface="+mn-ea"/>
                <a:cs typeface="+mn-cs"/>
              </a:rPr>
              <a:t>Το </a:t>
            </a:r>
            <a:r>
              <a:rPr lang="el-GR" sz="1200" b="1" kern="1200" dirty="0" smtClean="0">
                <a:solidFill>
                  <a:schemeClr val="tx1"/>
                </a:solidFill>
                <a:effectLst/>
                <a:latin typeface="+mn-lt"/>
                <a:ea typeface="+mn-ea"/>
                <a:cs typeface="+mn-cs"/>
              </a:rPr>
              <a:t>προπάνιο</a:t>
            </a:r>
            <a:r>
              <a:rPr lang="el-GR" sz="1200" kern="1200" dirty="0" smtClean="0">
                <a:solidFill>
                  <a:schemeClr val="tx1"/>
                </a:solidFill>
                <a:effectLst/>
                <a:latin typeface="+mn-lt"/>
                <a:ea typeface="+mn-ea"/>
                <a:cs typeface="+mn-cs"/>
              </a:rPr>
              <a:t> ή </a:t>
            </a:r>
            <a:r>
              <a:rPr lang="el-GR" sz="1200" b="1" kern="1200" dirty="0" smtClean="0">
                <a:solidFill>
                  <a:schemeClr val="tx1"/>
                </a:solidFill>
                <a:effectLst/>
                <a:latin typeface="+mn-lt"/>
                <a:ea typeface="+mn-ea"/>
                <a:cs typeface="+mn-cs"/>
              </a:rPr>
              <a:t>μεθυλαιθάνιο</a:t>
            </a:r>
            <a:r>
              <a:rPr lang="el-GR" sz="1200" kern="1200" dirty="0" smtClean="0">
                <a:solidFill>
                  <a:schemeClr val="tx1"/>
                </a:solidFill>
                <a:effectLst/>
                <a:latin typeface="+mn-lt"/>
                <a:ea typeface="+mn-ea"/>
                <a:cs typeface="+mn-cs"/>
              </a:rPr>
              <a:t> ή </a:t>
            </a:r>
            <a:r>
              <a:rPr lang="el-GR" sz="1200" b="1" kern="1200" dirty="0" smtClean="0">
                <a:solidFill>
                  <a:schemeClr val="tx1"/>
                </a:solidFill>
                <a:effectLst/>
                <a:latin typeface="+mn-lt"/>
                <a:ea typeface="+mn-ea"/>
                <a:cs typeface="+mn-cs"/>
              </a:rPr>
              <a:t>διμεθυλομεθάνιο</a:t>
            </a:r>
            <a:r>
              <a:rPr lang="el-GR" sz="1200" kern="1200" dirty="0" smtClean="0">
                <a:solidFill>
                  <a:schemeClr val="tx1"/>
                </a:solidFill>
                <a:effectLst/>
                <a:latin typeface="+mn-lt"/>
                <a:ea typeface="+mn-ea"/>
                <a:cs typeface="+mn-cs"/>
              </a:rPr>
              <a:t> είναι το τρίτο μέλος των </a:t>
            </a:r>
            <a:r>
              <a:rPr lang="el-GR" sz="1200" u="sng" kern="1200" dirty="0" smtClean="0">
                <a:solidFill>
                  <a:schemeClr val="tx1"/>
                </a:solidFill>
                <a:effectLst/>
                <a:latin typeface="+mn-lt"/>
                <a:ea typeface="+mn-ea"/>
                <a:cs typeface="+mn-cs"/>
                <a:hlinkClick r:id="rId3" tooltip="Αλκάνια"/>
              </a:rPr>
              <a:t>αλκανίων</a:t>
            </a:r>
            <a:r>
              <a:rPr lang="el-GR" sz="1200" kern="1200" dirty="0" smtClean="0">
                <a:solidFill>
                  <a:schemeClr val="tx1"/>
                </a:solidFill>
                <a:effectLst/>
                <a:latin typeface="+mn-lt"/>
                <a:ea typeface="+mn-ea"/>
                <a:cs typeface="+mn-cs"/>
              </a:rPr>
              <a:t>, δηλαδή άκυκλος κορεσμένος </a:t>
            </a:r>
            <a:r>
              <a:rPr lang="el-GR" sz="1200" u="sng" kern="1200" dirty="0" smtClean="0">
                <a:solidFill>
                  <a:schemeClr val="tx1"/>
                </a:solidFill>
                <a:effectLst/>
                <a:latin typeface="+mn-lt"/>
                <a:ea typeface="+mn-ea"/>
                <a:cs typeface="+mn-cs"/>
                <a:hlinkClick r:id="rId4" tooltip="Υδρογονάνθρακας"/>
              </a:rPr>
              <a:t>υδρογονάνθρακας</a:t>
            </a:r>
            <a:r>
              <a:rPr lang="el-GR" sz="1200" kern="1200" dirty="0" smtClean="0">
                <a:solidFill>
                  <a:schemeClr val="tx1"/>
                </a:solidFill>
                <a:effectLst/>
                <a:latin typeface="+mn-lt"/>
                <a:ea typeface="+mn-ea"/>
                <a:cs typeface="+mn-cs"/>
              </a:rPr>
              <a:t>, με </a:t>
            </a:r>
            <a:r>
              <a:rPr lang="el-GR" sz="1200" u="sng" kern="1200" dirty="0" smtClean="0">
                <a:solidFill>
                  <a:schemeClr val="tx1"/>
                </a:solidFill>
                <a:effectLst/>
                <a:latin typeface="+mn-lt"/>
                <a:ea typeface="+mn-ea"/>
                <a:cs typeface="+mn-cs"/>
                <a:hlinkClick r:id="rId5" tooltip="Χημικός τύπος"/>
              </a:rPr>
              <a:t>χημικό τύπο</a:t>
            </a:r>
            <a:r>
              <a:rPr lang="el-GR" sz="1200" kern="1200" dirty="0" smtClean="0">
                <a:solidFill>
                  <a:schemeClr val="tx1"/>
                </a:solidFill>
                <a:effectLst/>
                <a:latin typeface="+mn-lt"/>
                <a:ea typeface="+mn-ea"/>
                <a:cs typeface="+mn-cs"/>
              </a:rPr>
              <a:t> C</a:t>
            </a:r>
            <a:r>
              <a:rPr lang="el-GR" sz="1200" kern="1200" baseline="-25000" dirty="0" smtClean="0">
                <a:solidFill>
                  <a:schemeClr val="tx1"/>
                </a:solidFill>
                <a:effectLst/>
                <a:latin typeface="+mn-lt"/>
                <a:ea typeface="+mn-ea"/>
                <a:cs typeface="+mn-cs"/>
              </a:rPr>
              <a:t>3</a:t>
            </a:r>
            <a:r>
              <a:rPr lang="el-GR" sz="1200" kern="1200" dirty="0" smtClean="0">
                <a:solidFill>
                  <a:schemeClr val="tx1"/>
                </a:solidFill>
                <a:effectLst/>
                <a:latin typeface="+mn-lt"/>
                <a:ea typeface="+mn-ea"/>
                <a:cs typeface="+mn-cs"/>
              </a:rPr>
              <a:t>H</a:t>
            </a:r>
            <a:r>
              <a:rPr lang="el-GR" sz="1200" kern="1200" baseline="-25000" dirty="0" smtClean="0">
                <a:solidFill>
                  <a:schemeClr val="tx1"/>
                </a:solidFill>
                <a:effectLst/>
                <a:latin typeface="+mn-lt"/>
                <a:ea typeface="+mn-ea"/>
                <a:cs typeface="+mn-cs"/>
              </a:rPr>
              <a:t>8</a:t>
            </a:r>
            <a:r>
              <a:rPr lang="el-GR" sz="1200" kern="1200" dirty="0" smtClean="0">
                <a:solidFill>
                  <a:schemeClr val="tx1"/>
                </a:solidFill>
                <a:effectLst/>
                <a:latin typeface="+mn-lt"/>
                <a:ea typeface="+mn-ea"/>
                <a:cs typeface="+mn-cs"/>
              </a:rPr>
              <a:t> και σύντομο </a:t>
            </a:r>
            <a:r>
              <a:rPr lang="el-GR" sz="1200" u="sng" kern="1200" dirty="0" smtClean="0">
                <a:solidFill>
                  <a:schemeClr val="tx1"/>
                </a:solidFill>
                <a:effectLst/>
                <a:latin typeface="+mn-lt"/>
                <a:ea typeface="+mn-ea"/>
                <a:cs typeface="+mn-cs"/>
                <a:hlinkClick r:id="rId6" tooltip="Συντακτικός τύπος (δεν έχει γραφτεί ακόμα)"/>
              </a:rPr>
              <a:t>συντακτικό τύπο</a:t>
            </a:r>
            <a:r>
              <a:rPr lang="el-GR" sz="1200" kern="1200" dirty="0" smtClean="0">
                <a:solidFill>
                  <a:schemeClr val="tx1"/>
                </a:solidFill>
                <a:effectLst/>
                <a:latin typeface="+mn-lt"/>
                <a:ea typeface="+mn-ea"/>
                <a:cs typeface="+mn-cs"/>
              </a:rPr>
              <a:t> CH</a:t>
            </a:r>
            <a:r>
              <a:rPr lang="el-GR" sz="1200" kern="1200" baseline="-25000" dirty="0" smtClean="0">
                <a:solidFill>
                  <a:schemeClr val="tx1"/>
                </a:solidFill>
                <a:effectLst/>
                <a:latin typeface="+mn-lt"/>
                <a:ea typeface="+mn-ea"/>
                <a:cs typeface="+mn-cs"/>
              </a:rPr>
              <a:t>3</a:t>
            </a:r>
            <a:r>
              <a:rPr lang="el-GR" sz="1200" kern="1200" dirty="0" smtClean="0">
                <a:solidFill>
                  <a:schemeClr val="tx1"/>
                </a:solidFill>
                <a:effectLst/>
                <a:latin typeface="+mn-lt"/>
                <a:ea typeface="+mn-ea"/>
                <a:cs typeface="+mn-cs"/>
              </a:rPr>
              <a:t>CH</a:t>
            </a:r>
            <a:r>
              <a:rPr lang="el-GR" sz="1200" kern="1200" baseline="-25000" dirty="0" smtClean="0">
                <a:solidFill>
                  <a:schemeClr val="tx1"/>
                </a:solidFill>
                <a:effectLst/>
                <a:latin typeface="+mn-lt"/>
                <a:ea typeface="+mn-ea"/>
                <a:cs typeface="+mn-cs"/>
              </a:rPr>
              <a:t>2</a:t>
            </a:r>
            <a:r>
              <a:rPr lang="el-GR" sz="1200" kern="1200" dirty="0" smtClean="0">
                <a:solidFill>
                  <a:schemeClr val="tx1"/>
                </a:solidFill>
                <a:effectLst/>
                <a:latin typeface="+mn-lt"/>
                <a:ea typeface="+mn-ea"/>
                <a:cs typeface="+mn-cs"/>
              </a:rPr>
              <a:t>CH</a:t>
            </a:r>
            <a:r>
              <a:rPr lang="el-GR" sz="1200" kern="1200" baseline="-25000" dirty="0" smtClean="0">
                <a:solidFill>
                  <a:schemeClr val="tx1"/>
                </a:solidFill>
                <a:effectLst/>
                <a:latin typeface="+mn-lt"/>
                <a:ea typeface="+mn-ea"/>
                <a:cs typeface="+mn-cs"/>
              </a:rPr>
              <a:t>3</a:t>
            </a:r>
            <a:r>
              <a:rPr lang="el-GR" sz="1200" kern="1200" dirty="0" smtClean="0">
                <a:solidFill>
                  <a:schemeClr val="tx1"/>
                </a:solidFill>
                <a:effectLst/>
                <a:latin typeface="+mn-lt"/>
                <a:ea typeface="+mn-ea"/>
                <a:cs typeface="+mn-cs"/>
              </a:rPr>
              <a:t>. Είναι το απλούστερο από τα αποκαλούμενα </a:t>
            </a:r>
            <a:r>
              <a:rPr lang="el-GR" sz="1200" u="sng" kern="1200" dirty="0" smtClean="0">
                <a:solidFill>
                  <a:schemeClr val="tx1"/>
                </a:solidFill>
                <a:effectLst/>
                <a:latin typeface="+mn-lt"/>
                <a:ea typeface="+mn-ea"/>
                <a:cs typeface="+mn-cs"/>
                <a:hlinkClick r:id="rId7" tooltip="Υγραέριο"/>
              </a:rPr>
              <a:t>υγραέρια</a:t>
            </a:r>
            <a:r>
              <a:rPr lang="el-GR" sz="1200" kern="1200" dirty="0" smtClean="0">
                <a:solidFill>
                  <a:schemeClr val="tx1"/>
                </a:solidFill>
                <a:effectLst/>
                <a:latin typeface="+mn-lt"/>
                <a:ea typeface="+mn-ea"/>
                <a:cs typeface="+mn-cs"/>
              </a:rPr>
              <a:t>, δηλαδή αέριο στις συνηθισμένες συνθήκες (T = 25°C και P = 1 atm), αλλά που είναι υγροποιήσιμο με συμπίεση, στη συνηθισμένη θερμοκρασία (T = 25°C), αφού η </a:t>
            </a:r>
            <a:r>
              <a:rPr lang="el-GR" sz="1200" u="sng" kern="1200" dirty="0" smtClean="0">
                <a:solidFill>
                  <a:schemeClr val="tx1"/>
                </a:solidFill>
                <a:effectLst/>
                <a:latin typeface="+mn-lt"/>
                <a:ea typeface="+mn-ea"/>
                <a:cs typeface="+mn-cs"/>
                <a:hlinkClick r:id="rId8" tooltip="Κρίσιμη θερμοκρασία (δεν έχει γραφτεί ακόμα)"/>
              </a:rPr>
              <a:t>κρίσιμη θερμοκρασία</a:t>
            </a:r>
            <a:r>
              <a:rPr lang="el-GR" sz="1200" kern="1200" dirty="0" smtClean="0">
                <a:solidFill>
                  <a:schemeClr val="tx1"/>
                </a:solidFill>
                <a:effectLst/>
                <a:latin typeface="+mn-lt"/>
                <a:ea typeface="+mn-ea"/>
                <a:cs typeface="+mn-cs"/>
              </a:rPr>
              <a:t> του, πάνω από την οποία δεν είναι εφικτή η υγροποίηση μόνο με συμπίεση, είναι σχεδόν 97°C. Αποτελεί μάλιστα το κύριο συστατικό του γνωστού μας εμπορικού </a:t>
            </a:r>
            <a:r>
              <a:rPr lang="el-GR" sz="1200" u="sng" kern="1200" dirty="0" smtClean="0">
                <a:solidFill>
                  <a:schemeClr val="tx1"/>
                </a:solidFill>
                <a:effectLst/>
                <a:latin typeface="+mn-lt"/>
                <a:ea typeface="+mn-ea"/>
                <a:cs typeface="+mn-cs"/>
                <a:hlinkClick r:id="rId7" tooltip="Υγραέριο"/>
              </a:rPr>
              <a:t>υγραερίου</a:t>
            </a:r>
            <a:r>
              <a:rPr lang="el-GR" sz="1200" kern="1200" dirty="0" smtClean="0">
                <a:solidFill>
                  <a:schemeClr val="tx1"/>
                </a:solidFill>
                <a:effectLst/>
                <a:latin typeface="+mn-lt"/>
                <a:ea typeface="+mn-ea"/>
                <a:cs typeface="+mn-cs"/>
              </a:rPr>
              <a:t> (LPG, που βασικά είναι μίγμα προπανίου, </a:t>
            </a:r>
            <a:r>
              <a:rPr lang="el-GR" sz="1200" u="sng" kern="1200" dirty="0" smtClean="0">
                <a:solidFill>
                  <a:schemeClr val="tx1"/>
                </a:solidFill>
                <a:effectLst/>
                <a:latin typeface="+mn-lt"/>
                <a:ea typeface="+mn-ea"/>
                <a:cs typeface="+mn-cs"/>
                <a:hlinkClick r:id="rId9" tooltip="Βουτάνιο"/>
              </a:rPr>
              <a:t>βουτανίου</a:t>
            </a:r>
            <a:r>
              <a:rPr lang="el-GR" sz="1200" kern="1200" dirty="0" smtClean="0">
                <a:solidFill>
                  <a:schemeClr val="tx1"/>
                </a:solidFill>
                <a:effectLst/>
                <a:latin typeface="+mn-lt"/>
                <a:ea typeface="+mn-ea"/>
                <a:cs typeface="+mn-cs"/>
              </a:rPr>
              <a:t> και </a:t>
            </a:r>
            <a:r>
              <a:rPr lang="el-GR" sz="1200" u="sng" kern="1200" dirty="0" smtClean="0">
                <a:solidFill>
                  <a:schemeClr val="tx1"/>
                </a:solidFill>
                <a:effectLst/>
                <a:latin typeface="+mn-lt"/>
                <a:ea typeface="+mn-ea"/>
                <a:cs typeface="+mn-cs"/>
                <a:hlinkClick r:id="rId10" tooltip="Μεθυλοπροπάνιο"/>
              </a:rPr>
              <a:t>ισοβουτανίου</a:t>
            </a:r>
            <a:r>
              <a:rPr lang="el-GR" sz="1200" kern="1200" dirty="0" smtClean="0">
                <a:solidFill>
                  <a:schemeClr val="tx1"/>
                </a:solidFill>
                <a:effectLst/>
                <a:latin typeface="+mn-lt"/>
                <a:ea typeface="+mn-ea"/>
                <a:cs typeface="+mn-cs"/>
              </a:rPr>
              <a:t>), προερχόμενο από διύλιση κλασμάτων του </a:t>
            </a:r>
            <a:r>
              <a:rPr lang="el-GR" sz="1200" u="sng" kern="1200" dirty="0" smtClean="0">
                <a:solidFill>
                  <a:schemeClr val="tx1"/>
                </a:solidFill>
                <a:effectLst/>
                <a:latin typeface="+mn-lt"/>
                <a:ea typeface="+mn-ea"/>
                <a:cs typeface="+mn-cs"/>
                <a:hlinkClick r:id="rId11" tooltip="Πετρέλαιο"/>
              </a:rPr>
              <a:t>αργού πετρελαίου</a:t>
            </a:r>
            <a:r>
              <a:rPr lang="el-GR" sz="1200" kern="1200" dirty="0" smtClean="0">
                <a:solidFill>
                  <a:schemeClr val="tx1"/>
                </a:solidFill>
                <a:effectLst/>
                <a:latin typeface="+mn-lt"/>
                <a:ea typeface="+mn-ea"/>
                <a:cs typeface="+mn-cs"/>
              </a:rPr>
              <a:t>, του </a:t>
            </a:r>
            <a:r>
              <a:rPr lang="el-GR" sz="1200" u="sng" kern="1200" dirty="0" smtClean="0">
                <a:solidFill>
                  <a:schemeClr val="tx1"/>
                </a:solidFill>
                <a:effectLst/>
                <a:latin typeface="+mn-lt"/>
                <a:ea typeface="+mn-ea"/>
                <a:cs typeface="+mn-cs"/>
                <a:hlinkClick r:id="rId12" tooltip="Φυσικό αέριο"/>
              </a:rPr>
              <a:t>φυσικού αερίου</a:t>
            </a:r>
            <a:r>
              <a:rPr lang="el-GR" sz="1200" kern="1200" dirty="0" smtClean="0">
                <a:solidFill>
                  <a:schemeClr val="tx1"/>
                </a:solidFill>
                <a:effectLst/>
                <a:latin typeface="+mn-lt"/>
                <a:ea typeface="+mn-ea"/>
                <a:cs typeface="+mn-cs"/>
              </a:rPr>
              <a:t> (ως 5%) και των προϊόντων </a:t>
            </a:r>
            <a:r>
              <a:rPr lang="el-GR" sz="1200" u="sng" kern="1200" dirty="0" smtClean="0">
                <a:solidFill>
                  <a:schemeClr val="tx1"/>
                </a:solidFill>
                <a:effectLst/>
                <a:latin typeface="+mn-lt"/>
                <a:ea typeface="+mn-ea"/>
                <a:cs typeface="+mn-cs"/>
                <a:hlinkClick r:id="rId13" tooltip="Πυρόλυση"/>
              </a:rPr>
              <a:t>πυρόλυσης</a:t>
            </a:r>
            <a:r>
              <a:rPr lang="el-GR" sz="1200" kern="1200" dirty="0" smtClean="0">
                <a:solidFill>
                  <a:schemeClr val="tx1"/>
                </a:solidFill>
                <a:effectLst/>
                <a:latin typeface="+mn-lt"/>
                <a:ea typeface="+mn-ea"/>
                <a:cs typeface="+mn-cs"/>
              </a:rPr>
              <a:t> αυτών και </a:t>
            </a:r>
            <a:r>
              <a:rPr lang="el-GR" sz="1200" u="sng" kern="1200" dirty="0" smtClean="0">
                <a:solidFill>
                  <a:schemeClr val="tx1"/>
                </a:solidFill>
                <a:effectLst/>
                <a:latin typeface="+mn-lt"/>
                <a:ea typeface="+mn-ea"/>
                <a:cs typeface="+mn-cs"/>
                <a:hlinkClick r:id="rId14" tooltip="Ανακύκλωση"/>
              </a:rPr>
              <a:t>ανακυκλούμενων</a:t>
            </a:r>
            <a:r>
              <a:rPr lang="el-GR" sz="1200" kern="1200" dirty="0" smtClean="0">
                <a:solidFill>
                  <a:schemeClr val="tx1"/>
                </a:solidFill>
                <a:effectLst/>
                <a:latin typeface="+mn-lt"/>
                <a:ea typeface="+mn-ea"/>
                <a:cs typeface="+mn-cs"/>
              </a:rPr>
              <a:t> </a:t>
            </a:r>
            <a:r>
              <a:rPr lang="el-GR" sz="1200" u="sng" kern="1200" dirty="0" smtClean="0">
                <a:solidFill>
                  <a:schemeClr val="tx1"/>
                </a:solidFill>
                <a:effectLst/>
                <a:latin typeface="+mn-lt"/>
                <a:ea typeface="+mn-ea"/>
                <a:cs typeface="+mn-cs"/>
                <a:hlinkClick r:id="rId15" tooltip="Πολυμερή"/>
              </a:rPr>
              <a:t>πολυμερών</a:t>
            </a:r>
            <a:r>
              <a:rPr lang="el-GR" sz="1200" kern="1200" dirty="0" smtClean="0">
                <a:solidFill>
                  <a:schemeClr val="tx1"/>
                </a:solidFill>
                <a:effectLst/>
                <a:latin typeface="+mn-lt"/>
                <a:ea typeface="+mn-ea"/>
                <a:cs typeface="+mn-cs"/>
              </a:rPr>
              <a:t>. Είναι άχρωμο και άοσμο εύφλεκτο αέριο και γι' αυτό το λόγο προστίθενται στο υγραέριο </a:t>
            </a:r>
            <a:r>
              <a:rPr lang="el-GR" sz="1200" u="sng" kern="1200" dirty="0" smtClean="0">
                <a:solidFill>
                  <a:schemeClr val="tx1"/>
                </a:solidFill>
                <a:effectLst/>
                <a:latin typeface="+mn-lt"/>
                <a:ea typeface="+mn-ea"/>
                <a:cs typeface="+mn-cs"/>
                <a:hlinkClick r:id="rId16" tooltip="Ιχνηθέτης (δεν έχει γραφτεί ακόμα)"/>
              </a:rPr>
              <a:t>ιχνηθέτες</a:t>
            </a:r>
            <a:r>
              <a:rPr lang="el-GR" sz="1200" kern="1200" dirty="0" smtClean="0">
                <a:solidFill>
                  <a:schemeClr val="tx1"/>
                </a:solidFill>
                <a:effectLst/>
                <a:latin typeface="+mn-lt"/>
                <a:ea typeface="+mn-ea"/>
                <a:cs typeface="+mn-cs"/>
              </a:rPr>
              <a:t>, δηλαδή ίχνη </a:t>
            </a:r>
            <a:r>
              <a:rPr lang="el-GR" sz="1200" u="sng" kern="1200" dirty="0" smtClean="0">
                <a:solidFill>
                  <a:schemeClr val="tx1"/>
                </a:solidFill>
                <a:effectLst/>
                <a:latin typeface="+mn-lt"/>
                <a:ea typeface="+mn-ea"/>
                <a:cs typeface="+mn-cs"/>
                <a:hlinkClick r:id="rId17" tooltip="Αιθανοθειόλη"/>
              </a:rPr>
              <a:t>αιθανοθειόλης</a:t>
            </a:r>
            <a:r>
              <a:rPr lang="el-GR" sz="1200" kern="1200" dirty="0" smtClean="0">
                <a:solidFill>
                  <a:schemeClr val="tx1"/>
                </a:solidFill>
                <a:effectLst/>
                <a:latin typeface="+mn-lt"/>
                <a:ea typeface="+mn-ea"/>
                <a:cs typeface="+mn-cs"/>
              </a:rPr>
              <a:t>, για να έχει τη γνωστή χαρακτηριστική μυρωδιά και με σκοπό την αποφυγή (κατά το δυνατό) ατυχημάτων από πιθανή διαρροή του.</a:t>
            </a:r>
          </a:p>
          <a:p>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effectLst/>
                <a:latin typeface="+mn-lt"/>
                <a:ea typeface="+mn-ea"/>
                <a:cs typeface="+mn-cs"/>
              </a:rPr>
              <a:t>ΒΟΥΤΑΝΙΟ – 	Το </a:t>
            </a:r>
            <a:r>
              <a:rPr lang="el-GR" sz="1200" b="1" kern="1200" dirty="0" smtClean="0">
                <a:solidFill>
                  <a:schemeClr val="tx1"/>
                </a:solidFill>
                <a:effectLst/>
                <a:latin typeface="+mn-lt"/>
                <a:ea typeface="+mn-ea"/>
                <a:cs typeface="+mn-cs"/>
              </a:rPr>
              <a:t>(κανονικό) βουτάνιο</a:t>
            </a:r>
            <a:r>
              <a:rPr lang="el-GR" sz="1200" u="sng" kern="1200" baseline="30000" dirty="0" smtClean="0">
                <a:solidFill>
                  <a:schemeClr val="tx1"/>
                </a:solidFill>
                <a:effectLst/>
                <a:latin typeface="+mn-lt"/>
                <a:ea typeface="+mn-ea"/>
                <a:cs typeface="+mn-cs"/>
                <a:hlinkClick r:id="rId18"/>
              </a:rPr>
              <a:t>[2]</a:t>
            </a:r>
            <a:r>
              <a:rPr lang="el-GR" sz="1200" kern="1200" dirty="0" smtClean="0">
                <a:solidFill>
                  <a:schemeClr val="tx1"/>
                </a:solidFill>
                <a:effectLst/>
                <a:latin typeface="+mn-lt"/>
                <a:ea typeface="+mn-ea"/>
                <a:cs typeface="+mn-cs"/>
              </a:rPr>
              <a:t> ή </a:t>
            </a:r>
            <a:r>
              <a:rPr lang="el-GR" sz="1200" b="1" kern="1200" dirty="0" smtClean="0">
                <a:solidFill>
                  <a:schemeClr val="tx1"/>
                </a:solidFill>
                <a:effectLst/>
                <a:latin typeface="+mn-lt"/>
                <a:ea typeface="+mn-ea"/>
                <a:cs typeface="+mn-cs"/>
              </a:rPr>
              <a:t>διαιθύλιο</a:t>
            </a:r>
            <a:r>
              <a:rPr lang="el-GR" sz="1200" kern="1200" dirty="0" smtClean="0">
                <a:solidFill>
                  <a:schemeClr val="tx1"/>
                </a:solidFill>
                <a:effectLst/>
                <a:latin typeface="+mn-lt"/>
                <a:ea typeface="+mn-ea"/>
                <a:cs typeface="+mn-cs"/>
              </a:rPr>
              <a:t> είναι το τέταρτο μέλος της </a:t>
            </a:r>
            <a:r>
              <a:rPr lang="el-GR" sz="1200" u="sng" kern="1200" dirty="0" smtClean="0">
                <a:solidFill>
                  <a:schemeClr val="tx1"/>
                </a:solidFill>
                <a:effectLst/>
                <a:latin typeface="+mn-lt"/>
                <a:ea typeface="+mn-ea"/>
                <a:cs typeface="+mn-cs"/>
                <a:hlinkClick r:id="rId19" tooltip="Ομόλογη σειρά"/>
              </a:rPr>
              <a:t>ομόλογης σειράς</a:t>
            </a:r>
            <a:r>
              <a:rPr lang="el-GR" sz="1200" kern="1200" dirty="0" smtClean="0">
                <a:solidFill>
                  <a:schemeClr val="tx1"/>
                </a:solidFill>
                <a:effectLst/>
                <a:latin typeface="+mn-lt"/>
                <a:ea typeface="+mn-ea"/>
                <a:cs typeface="+mn-cs"/>
              </a:rPr>
              <a:t> των </a:t>
            </a:r>
            <a:r>
              <a:rPr lang="el-GR" sz="1200" u="sng" kern="1200" dirty="0" smtClean="0">
                <a:solidFill>
                  <a:schemeClr val="tx1"/>
                </a:solidFill>
                <a:effectLst/>
                <a:latin typeface="+mn-lt"/>
                <a:ea typeface="+mn-ea"/>
                <a:cs typeface="+mn-cs"/>
                <a:hlinkClick r:id="rId3" tooltip="Αλκάνια"/>
              </a:rPr>
              <a:t>αλκανίων</a:t>
            </a:r>
            <a:r>
              <a:rPr lang="el-GR" sz="1200" kern="1200" dirty="0" smtClean="0">
                <a:solidFill>
                  <a:schemeClr val="tx1"/>
                </a:solidFill>
                <a:effectLst/>
                <a:latin typeface="+mn-lt"/>
                <a:ea typeface="+mn-ea"/>
                <a:cs typeface="+mn-cs"/>
              </a:rPr>
              <a:t>, δηλαδή άκυκλος κορεσμένος </a:t>
            </a:r>
            <a:r>
              <a:rPr lang="el-GR" sz="1200" u="sng" kern="1200" dirty="0" smtClean="0">
                <a:solidFill>
                  <a:schemeClr val="tx1"/>
                </a:solidFill>
                <a:effectLst/>
                <a:latin typeface="+mn-lt"/>
                <a:ea typeface="+mn-ea"/>
                <a:cs typeface="+mn-cs"/>
                <a:hlinkClick r:id="rId4" tooltip="Υδρογονάνθρακας"/>
              </a:rPr>
              <a:t>υδρογονάνθρακας</a:t>
            </a:r>
            <a:r>
              <a:rPr lang="el-GR" sz="1200" kern="1200" dirty="0" smtClean="0">
                <a:solidFill>
                  <a:schemeClr val="tx1"/>
                </a:solidFill>
                <a:effectLst/>
                <a:latin typeface="+mn-lt"/>
                <a:ea typeface="+mn-ea"/>
                <a:cs typeface="+mn-cs"/>
              </a:rPr>
              <a:t>, με χημικό τύπο C</a:t>
            </a:r>
            <a:r>
              <a:rPr lang="el-GR" sz="1200" kern="1200" baseline="-25000" dirty="0" smtClean="0">
                <a:solidFill>
                  <a:schemeClr val="tx1"/>
                </a:solidFill>
                <a:effectLst/>
                <a:latin typeface="+mn-lt"/>
                <a:ea typeface="+mn-ea"/>
                <a:cs typeface="+mn-cs"/>
              </a:rPr>
              <a:t>4</a:t>
            </a:r>
            <a:r>
              <a:rPr lang="el-GR" sz="1200" kern="1200" dirty="0" smtClean="0">
                <a:solidFill>
                  <a:schemeClr val="tx1"/>
                </a:solidFill>
                <a:effectLst/>
                <a:latin typeface="+mn-lt"/>
                <a:ea typeface="+mn-ea"/>
                <a:cs typeface="+mn-cs"/>
              </a:rPr>
              <a:t>H</a:t>
            </a:r>
            <a:r>
              <a:rPr lang="el-GR" sz="1200" kern="1200" baseline="-25000" dirty="0" smtClean="0">
                <a:solidFill>
                  <a:schemeClr val="tx1"/>
                </a:solidFill>
                <a:effectLst/>
                <a:latin typeface="+mn-lt"/>
                <a:ea typeface="+mn-ea"/>
                <a:cs typeface="+mn-cs"/>
              </a:rPr>
              <a:t>10</a:t>
            </a:r>
            <a:r>
              <a:rPr lang="el-GR" sz="1200" kern="1200" dirty="0" smtClean="0">
                <a:solidFill>
                  <a:schemeClr val="tx1"/>
                </a:solidFill>
                <a:effectLst/>
                <a:latin typeface="+mn-lt"/>
                <a:ea typeface="+mn-ea"/>
                <a:cs typeface="+mn-cs"/>
              </a:rPr>
              <a:t> και σύντομο συντακτικό τύπο CH</a:t>
            </a:r>
            <a:r>
              <a:rPr lang="el-GR" sz="1200" kern="1200" baseline="-25000" dirty="0" smtClean="0">
                <a:solidFill>
                  <a:schemeClr val="tx1"/>
                </a:solidFill>
                <a:effectLst/>
                <a:latin typeface="+mn-lt"/>
                <a:ea typeface="+mn-ea"/>
                <a:cs typeface="+mn-cs"/>
              </a:rPr>
              <a:t>3</a:t>
            </a:r>
            <a:r>
              <a:rPr lang="el-GR" sz="1200" kern="1200" dirty="0" smtClean="0">
                <a:solidFill>
                  <a:schemeClr val="tx1"/>
                </a:solidFill>
                <a:effectLst/>
                <a:latin typeface="+mn-lt"/>
                <a:ea typeface="+mn-ea"/>
                <a:cs typeface="+mn-cs"/>
              </a:rPr>
              <a:t>CH</a:t>
            </a:r>
            <a:r>
              <a:rPr lang="el-GR" sz="1200" kern="1200" baseline="-25000" dirty="0" smtClean="0">
                <a:solidFill>
                  <a:schemeClr val="tx1"/>
                </a:solidFill>
                <a:effectLst/>
                <a:latin typeface="+mn-lt"/>
                <a:ea typeface="+mn-ea"/>
                <a:cs typeface="+mn-cs"/>
              </a:rPr>
              <a:t>2</a:t>
            </a:r>
            <a:r>
              <a:rPr lang="el-GR" sz="1200" kern="1200" dirty="0" smtClean="0">
                <a:solidFill>
                  <a:schemeClr val="tx1"/>
                </a:solidFill>
                <a:effectLst/>
                <a:latin typeface="+mn-lt"/>
                <a:ea typeface="+mn-ea"/>
                <a:cs typeface="+mn-cs"/>
              </a:rPr>
              <a:t>CH</a:t>
            </a:r>
            <a:r>
              <a:rPr lang="el-GR" sz="1200" kern="1200" baseline="-25000" dirty="0" smtClean="0">
                <a:solidFill>
                  <a:schemeClr val="tx1"/>
                </a:solidFill>
                <a:effectLst/>
                <a:latin typeface="+mn-lt"/>
                <a:ea typeface="+mn-ea"/>
                <a:cs typeface="+mn-cs"/>
              </a:rPr>
              <a:t>2</a:t>
            </a:r>
            <a:r>
              <a:rPr lang="el-GR" sz="1200" kern="1200" dirty="0" smtClean="0">
                <a:solidFill>
                  <a:schemeClr val="tx1"/>
                </a:solidFill>
                <a:effectLst/>
                <a:latin typeface="+mn-lt"/>
                <a:ea typeface="+mn-ea"/>
                <a:cs typeface="+mn-cs"/>
              </a:rPr>
              <a:t>CH</a:t>
            </a:r>
            <a:r>
              <a:rPr lang="el-GR" sz="1200" kern="1200" baseline="-25000" dirty="0" smtClean="0">
                <a:solidFill>
                  <a:schemeClr val="tx1"/>
                </a:solidFill>
                <a:effectLst/>
                <a:latin typeface="+mn-lt"/>
                <a:ea typeface="+mn-ea"/>
                <a:cs typeface="+mn-cs"/>
              </a:rPr>
              <a:t>3</a:t>
            </a:r>
            <a:r>
              <a:rPr lang="el-GR" sz="1200" kern="1200" dirty="0" smtClean="0">
                <a:solidFill>
                  <a:schemeClr val="tx1"/>
                </a:solidFill>
                <a:effectLst/>
                <a:latin typeface="+mn-lt"/>
                <a:ea typeface="+mn-ea"/>
                <a:cs typeface="+mn-cs"/>
              </a:rPr>
              <a:t>. Eίναι </a:t>
            </a:r>
            <a:r>
              <a:rPr lang="el-GR" sz="1200" u="sng" kern="1200" dirty="0" smtClean="0">
                <a:solidFill>
                  <a:schemeClr val="tx1"/>
                </a:solidFill>
                <a:effectLst/>
                <a:latin typeface="+mn-lt"/>
                <a:ea typeface="+mn-ea"/>
                <a:cs typeface="+mn-cs"/>
                <a:hlinkClick r:id="rId20" tooltip="Ισομέρεια"/>
              </a:rPr>
              <a:t>ισομερές</a:t>
            </a:r>
            <a:r>
              <a:rPr lang="el-GR" sz="1200" kern="1200" dirty="0" smtClean="0">
                <a:solidFill>
                  <a:schemeClr val="tx1"/>
                </a:solidFill>
                <a:effectLst/>
                <a:latin typeface="+mn-lt"/>
                <a:ea typeface="+mn-ea"/>
                <a:cs typeface="+mn-cs"/>
              </a:rPr>
              <a:t> θέσης του </a:t>
            </a:r>
            <a:r>
              <a:rPr lang="el-GR" sz="1200" u="sng" kern="1200" dirty="0" smtClean="0">
                <a:solidFill>
                  <a:schemeClr val="tx1"/>
                </a:solidFill>
                <a:effectLst/>
                <a:latin typeface="+mn-lt"/>
                <a:ea typeface="+mn-ea"/>
                <a:cs typeface="+mn-cs"/>
                <a:hlinkClick r:id="rId21" tooltip="Ισοβουτάνιο"/>
              </a:rPr>
              <a:t>ισοβουτανίου</a:t>
            </a:r>
            <a:r>
              <a:rPr lang="el-GR" sz="1200" kern="1200" dirty="0" smtClean="0">
                <a:solidFill>
                  <a:schemeClr val="tx1"/>
                </a:solidFill>
                <a:effectLst/>
                <a:latin typeface="+mn-lt"/>
                <a:ea typeface="+mn-ea"/>
                <a:cs typeface="+mn-cs"/>
              </a:rPr>
              <a:t>. Είναι το δεύτερο απλούστερο αλκάνιο που είναι υγροποιήσιμο με συμπίεση αέριο και το τελευταίο (αν εξαιρέσουμε το ισομερές του ισοβουτάνιο και το </a:t>
            </a:r>
            <a:r>
              <a:rPr lang="el-GR" sz="1200" u="sng" kern="1200" dirty="0" smtClean="0">
                <a:solidFill>
                  <a:schemeClr val="tx1"/>
                </a:solidFill>
                <a:effectLst/>
                <a:latin typeface="+mn-lt"/>
                <a:ea typeface="+mn-ea"/>
                <a:cs typeface="+mn-cs"/>
                <a:hlinkClick r:id="rId22" tooltip="Νεοπεντάνιο"/>
              </a:rPr>
              <a:t>νεοπεντάνιο</a:t>
            </a:r>
            <a:r>
              <a:rPr lang="el-GR" sz="1200" kern="1200" dirty="0" smtClean="0">
                <a:solidFill>
                  <a:schemeClr val="tx1"/>
                </a:solidFill>
                <a:effectLst/>
                <a:latin typeface="+mn-lt"/>
                <a:ea typeface="+mn-ea"/>
                <a:cs typeface="+mn-cs"/>
              </a:rPr>
              <a:t>) της σειράς που είναι αέριο στις συνηθισμένες συνθήκες. Αποτελεί το κύριο συστατικό του </a:t>
            </a:r>
            <a:r>
              <a:rPr lang="el-GR" sz="1200" u="sng" kern="1200" dirty="0" smtClean="0">
                <a:solidFill>
                  <a:schemeClr val="tx1"/>
                </a:solidFill>
                <a:effectLst/>
                <a:latin typeface="+mn-lt"/>
                <a:ea typeface="+mn-ea"/>
                <a:cs typeface="+mn-cs"/>
                <a:hlinkClick r:id="rId7" tooltip="Υγραέριο"/>
              </a:rPr>
              <a:t>υγραερίου</a:t>
            </a:r>
            <a:r>
              <a:rPr lang="el-GR" sz="1200" kern="1200" dirty="0" smtClean="0">
                <a:solidFill>
                  <a:schemeClr val="tx1"/>
                </a:solidFill>
                <a:effectLst/>
                <a:latin typeface="+mn-lt"/>
                <a:ea typeface="+mn-ea"/>
                <a:cs typeface="+mn-cs"/>
              </a:rPr>
              <a:t> προερχόμενο από διύλιση κλασμάτων του </a:t>
            </a:r>
            <a:r>
              <a:rPr lang="el-GR" sz="1200" u="sng" kern="1200" dirty="0" smtClean="0">
                <a:solidFill>
                  <a:schemeClr val="tx1"/>
                </a:solidFill>
                <a:effectLst/>
                <a:latin typeface="+mn-lt"/>
                <a:ea typeface="+mn-ea"/>
                <a:cs typeface="+mn-cs"/>
                <a:hlinkClick r:id="rId11" tooltip="Πετρέλαιο"/>
              </a:rPr>
              <a:t>πετρελαίου</a:t>
            </a:r>
            <a:r>
              <a:rPr lang="el-GR" sz="1200" kern="1200" dirty="0" smtClean="0">
                <a:solidFill>
                  <a:schemeClr val="tx1"/>
                </a:solidFill>
                <a:effectLst/>
                <a:latin typeface="+mn-lt"/>
                <a:ea typeface="+mn-ea"/>
                <a:cs typeface="+mn-cs"/>
              </a:rPr>
              <a:t>, του </a:t>
            </a:r>
            <a:r>
              <a:rPr lang="el-GR" sz="1200" u="sng" kern="1200" dirty="0" smtClean="0">
                <a:solidFill>
                  <a:schemeClr val="tx1"/>
                </a:solidFill>
                <a:effectLst/>
                <a:latin typeface="+mn-lt"/>
                <a:ea typeface="+mn-ea"/>
                <a:cs typeface="+mn-cs"/>
                <a:hlinkClick r:id="rId12" tooltip="Φυσικό αέριο"/>
              </a:rPr>
              <a:t>φυσικού αερίου</a:t>
            </a:r>
            <a:r>
              <a:rPr lang="el-GR" sz="1200" kern="1200" dirty="0" smtClean="0">
                <a:solidFill>
                  <a:schemeClr val="tx1"/>
                </a:solidFill>
                <a:effectLst/>
                <a:latin typeface="+mn-lt"/>
                <a:ea typeface="+mn-ea"/>
                <a:cs typeface="+mn-cs"/>
              </a:rPr>
              <a:t> (ως 5%) και των προϊόντων </a:t>
            </a:r>
            <a:r>
              <a:rPr lang="el-GR" sz="1200" u="sng" kern="1200" dirty="0" smtClean="0">
                <a:solidFill>
                  <a:schemeClr val="tx1"/>
                </a:solidFill>
                <a:effectLst/>
                <a:latin typeface="+mn-lt"/>
                <a:ea typeface="+mn-ea"/>
                <a:cs typeface="+mn-cs"/>
                <a:hlinkClick r:id="rId13" tooltip="Πυρόλυση"/>
              </a:rPr>
              <a:t>πυρόλυσης</a:t>
            </a:r>
            <a:r>
              <a:rPr lang="el-GR" sz="1200" kern="1200" dirty="0" smtClean="0">
                <a:solidFill>
                  <a:schemeClr val="tx1"/>
                </a:solidFill>
                <a:effectLst/>
                <a:latin typeface="+mn-lt"/>
                <a:ea typeface="+mn-ea"/>
                <a:cs typeface="+mn-cs"/>
              </a:rPr>
              <a:t> αυτών και </a:t>
            </a:r>
            <a:r>
              <a:rPr lang="el-GR" sz="1200" u="sng" kern="1200" dirty="0" smtClean="0">
                <a:solidFill>
                  <a:schemeClr val="tx1"/>
                </a:solidFill>
                <a:effectLst/>
                <a:latin typeface="+mn-lt"/>
                <a:ea typeface="+mn-ea"/>
                <a:cs typeface="+mn-cs"/>
                <a:hlinkClick r:id="rId14" tooltip="Ανακύκλωση"/>
              </a:rPr>
              <a:t>ανακυκλούμενων</a:t>
            </a:r>
            <a:r>
              <a:rPr lang="el-GR" sz="1200" kern="1200" dirty="0" smtClean="0">
                <a:solidFill>
                  <a:schemeClr val="tx1"/>
                </a:solidFill>
                <a:effectLst/>
                <a:latin typeface="+mn-lt"/>
                <a:ea typeface="+mn-ea"/>
                <a:cs typeface="+mn-cs"/>
              </a:rPr>
              <a:t> </a:t>
            </a:r>
            <a:r>
              <a:rPr lang="el-GR" sz="1200" u="sng" kern="1200" dirty="0" smtClean="0">
                <a:solidFill>
                  <a:schemeClr val="tx1"/>
                </a:solidFill>
                <a:effectLst/>
                <a:latin typeface="+mn-lt"/>
                <a:ea typeface="+mn-ea"/>
                <a:cs typeface="+mn-cs"/>
                <a:hlinkClick r:id="rId15" tooltip="Πολυμερή"/>
              </a:rPr>
              <a:t>πολυμερών</a:t>
            </a:r>
            <a:r>
              <a:rPr lang="el-GR" sz="1200" kern="1200" dirty="0" smtClean="0">
                <a:solidFill>
                  <a:schemeClr val="tx1"/>
                </a:solidFill>
                <a:effectLst/>
                <a:latin typeface="+mn-lt"/>
                <a:ea typeface="+mn-ea"/>
                <a:cs typeface="+mn-cs"/>
              </a:rPr>
              <a:t>. Είναι άχρωμο και άοσμο εύφλεκτο αέριο και γι' αυτόν το λόγο προστίθενται στο υγραέριο ίχνη </a:t>
            </a:r>
            <a:r>
              <a:rPr lang="el-GR" sz="1200" u="sng" kern="1200" dirty="0" smtClean="0">
                <a:solidFill>
                  <a:schemeClr val="tx1"/>
                </a:solidFill>
                <a:effectLst/>
                <a:latin typeface="+mn-lt"/>
                <a:ea typeface="+mn-ea"/>
                <a:cs typeface="+mn-cs"/>
                <a:hlinkClick r:id="rId17" tooltip="Αιθανοθειόλη"/>
              </a:rPr>
              <a:t>αιθανοθειόλης</a:t>
            </a:r>
            <a:r>
              <a:rPr lang="el-GR" sz="1200" kern="1200" dirty="0" smtClean="0">
                <a:solidFill>
                  <a:schemeClr val="tx1"/>
                </a:solidFill>
                <a:effectLst/>
                <a:latin typeface="+mn-lt"/>
                <a:ea typeface="+mn-ea"/>
                <a:cs typeface="+mn-cs"/>
              </a:rPr>
              <a:t> για να έχει τη γνωστή χαρακτηριστική μυρωδιά, με σκοπό την αποφυγή (κατά το δυνατό) ατυχημάτων από διαρροή του.</a:t>
            </a:r>
          </a:p>
          <a:p>
            <a:endParaRPr lang="el-GR" dirty="0"/>
          </a:p>
        </p:txBody>
      </p:sp>
      <p:sp>
        <p:nvSpPr>
          <p:cNvPr id="4" name="Slide Number Placeholder 3"/>
          <p:cNvSpPr>
            <a:spLocks noGrp="1"/>
          </p:cNvSpPr>
          <p:nvPr>
            <p:ph type="sldNum" sz="quarter" idx="10"/>
          </p:nvPr>
        </p:nvSpPr>
        <p:spPr/>
        <p:txBody>
          <a:bodyPr/>
          <a:lstStyle/>
          <a:p>
            <a:fld id="{8DF0959A-59DC-41B8-B4EB-4CA7D47E75CC}" type="slidenum">
              <a:rPr lang="el-GR" smtClean="0"/>
              <a:t>8</a:t>
            </a:fld>
            <a:endParaRPr lang="el-GR"/>
          </a:p>
        </p:txBody>
      </p:sp>
    </p:spTree>
    <p:extLst>
      <p:ext uri="{BB962C8B-B14F-4D97-AF65-F5344CB8AC3E}">
        <p14:creationId xmlns:p14="http://schemas.microsoft.com/office/powerpoint/2010/main" val="3264291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9352AB3E-D597-4150-899D-18F61E01140A}" type="slidenum">
              <a:rPr lang="el-GR"/>
              <a:pPr>
                <a:defRPr/>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FEECBF8E-820C-4B68-8D1E-4EB93A54AF69}" type="slidenum">
              <a:rPr lang="el-GR"/>
              <a:pPr>
                <a:defRP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F5F8581B-31BF-4E46-B5B7-F10AC830D101}" type="slidenum">
              <a:rPr lang="el-GR"/>
              <a:pPr>
                <a:defRP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742A51E3-4D24-4E2B-A5D5-CED8E69678F0}" type="slidenum">
              <a:rPr lang="el-GR"/>
              <a:pPr>
                <a:defRPr/>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ED40537B-6CD0-4233-9477-93DDE61945A8}" type="slidenum">
              <a:rPr lang="el-GR"/>
              <a:pPr>
                <a:defRPr/>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8E184BFF-7556-438A-94EF-420F67FAFFF1}" type="slidenum">
              <a:rPr lang="el-GR"/>
              <a:pPr>
                <a:defRPr/>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el-GR"/>
          </a:p>
        </p:txBody>
      </p:sp>
      <p:sp>
        <p:nvSpPr>
          <p:cNvPr id="8" name="Rectangle 5"/>
          <p:cNvSpPr>
            <a:spLocks noGrp="1" noChangeArrowheads="1"/>
          </p:cNvSpPr>
          <p:nvPr>
            <p:ph type="ftr" sz="quarter" idx="11"/>
          </p:nvPr>
        </p:nvSpPr>
        <p:spPr>
          <a:ln/>
        </p:spPr>
        <p:txBody>
          <a:bodyPr/>
          <a:lstStyle>
            <a:lvl1pPr>
              <a:defRPr/>
            </a:lvl1pPr>
          </a:lstStyle>
          <a:p>
            <a:pPr>
              <a:defRPr/>
            </a:pPr>
            <a:endParaRPr lang="el-GR"/>
          </a:p>
        </p:txBody>
      </p:sp>
      <p:sp>
        <p:nvSpPr>
          <p:cNvPr id="9" name="Rectangle 6"/>
          <p:cNvSpPr>
            <a:spLocks noGrp="1" noChangeArrowheads="1"/>
          </p:cNvSpPr>
          <p:nvPr>
            <p:ph type="sldNum" sz="quarter" idx="12"/>
          </p:nvPr>
        </p:nvSpPr>
        <p:spPr>
          <a:ln/>
        </p:spPr>
        <p:txBody>
          <a:bodyPr/>
          <a:lstStyle>
            <a:lvl1pPr>
              <a:defRPr/>
            </a:lvl1pPr>
          </a:lstStyle>
          <a:p>
            <a:pPr>
              <a:defRPr/>
            </a:pPr>
            <a:fld id="{77D62A6E-FA9C-4518-85A1-0D46705B1A59}" type="slidenum">
              <a:rPr lang="el-GR"/>
              <a:pPr>
                <a:defRPr/>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l-GR"/>
          </a:p>
        </p:txBody>
      </p:sp>
      <p:sp>
        <p:nvSpPr>
          <p:cNvPr id="4" name="Rectangle 5"/>
          <p:cNvSpPr>
            <a:spLocks noGrp="1" noChangeArrowheads="1"/>
          </p:cNvSpPr>
          <p:nvPr>
            <p:ph type="ftr" sz="quarter" idx="11"/>
          </p:nvPr>
        </p:nvSpPr>
        <p:spPr>
          <a:ln/>
        </p:spPr>
        <p:txBody>
          <a:bodyPr/>
          <a:lstStyle>
            <a:lvl1pPr>
              <a:defRPr/>
            </a:lvl1pPr>
          </a:lstStyle>
          <a:p>
            <a:pPr>
              <a:defRPr/>
            </a:pPr>
            <a:endParaRPr lang="el-GR"/>
          </a:p>
        </p:txBody>
      </p:sp>
      <p:sp>
        <p:nvSpPr>
          <p:cNvPr id="5" name="Rectangle 6"/>
          <p:cNvSpPr>
            <a:spLocks noGrp="1" noChangeArrowheads="1"/>
          </p:cNvSpPr>
          <p:nvPr>
            <p:ph type="sldNum" sz="quarter" idx="12"/>
          </p:nvPr>
        </p:nvSpPr>
        <p:spPr>
          <a:ln/>
        </p:spPr>
        <p:txBody>
          <a:bodyPr/>
          <a:lstStyle>
            <a:lvl1pPr>
              <a:defRPr/>
            </a:lvl1pPr>
          </a:lstStyle>
          <a:p>
            <a:pPr>
              <a:defRPr/>
            </a:pPr>
            <a:fld id="{CFE4AD90-E97B-454C-8549-7AE6BCD2B839}" type="slidenum">
              <a:rPr lang="el-GR"/>
              <a:pPr>
                <a:defRP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l-GR"/>
          </a:p>
        </p:txBody>
      </p:sp>
      <p:sp>
        <p:nvSpPr>
          <p:cNvPr id="3" name="Rectangle 5"/>
          <p:cNvSpPr>
            <a:spLocks noGrp="1" noChangeArrowheads="1"/>
          </p:cNvSpPr>
          <p:nvPr>
            <p:ph type="ftr" sz="quarter" idx="11"/>
          </p:nvPr>
        </p:nvSpPr>
        <p:spPr>
          <a:ln/>
        </p:spPr>
        <p:txBody>
          <a:bodyPr/>
          <a:lstStyle>
            <a:lvl1pPr>
              <a:defRPr/>
            </a:lvl1pPr>
          </a:lstStyle>
          <a:p>
            <a:pPr>
              <a:defRPr/>
            </a:pPr>
            <a:endParaRPr lang="el-GR"/>
          </a:p>
        </p:txBody>
      </p:sp>
      <p:sp>
        <p:nvSpPr>
          <p:cNvPr id="4" name="Rectangle 6"/>
          <p:cNvSpPr>
            <a:spLocks noGrp="1" noChangeArrowheads="1"/>
          </p:cNvSpPr>
          <p:nvPr>
            <p:ph type="sldNum" sz="quarter" idx="12"/>
          </p:nvPr>
        </p:nvSpPr>
        <p:spPr>
          <a:ln/>
        </p:spPr>
        <p:txBody>
          <a:bodyPr/>
          <a:lstStyle>
            <a:lvl1pPr>
              <a:defRPr/>
            </a:lvl1pPr>
          </a:lstStyle>
          <a:p>
            <a:pPr>
              <a:defRPr/>
            </a:pPr>
            <a:fld id="{FCC5950B-6316-495F-A73B-E8EE141269CE}" type="slidenum">
              <a:rPr lang="el-GR"/>
              <a:pPr>
                <a:defRP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CE769A45-075D-45A6-88B2-E5E9D696D4C2}" type="slidenum">
              <a:rPr lang="el-GR"/>
              <a:pPr>
                <a:defRPr/>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D1203452-E3D9-4920-B7E0-179DF419039D}" type="slidenum">
              <a:rPr lang="el-GR"/>
              <a:pPr>
                <a:defRPr/>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l-G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l-G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3785499D-E346-43D3-AEED-6BD4B76E9AB8}"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3.pn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3.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3.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3.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3.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3.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3.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3.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3.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3.pn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3.png"/><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3.png"/><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4.wav"/><Relationship Id="rId1" Type="http://schemas.microsoft.com/office/2007/relationships/media" Target="../media/media24.wav"/><Relationship Id="rId5" Type="http://schemas.openxmlformats.org/officeDocument/2006/relationships/image" Target="../media/image3.png"/><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3.png"/><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wav"/><Relationship Id="rId1" Type="http://schemas.microsoft.com/office/2007/relationships/media" Target="../media/media26.wav"/><Relationship Id="rId5" Type="http://schemas.openxmlformats.org/officeDocument/2006/relationships/image" Target="../media/image3.png"/><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7.wav"/><Relationship Id="rId1" Type="http://schemas.microsoft.com/office/2007/relationships/media" Target="../media/media27.wav"/><Relationship Id="rId5" Type="http://schemas.openxmlformats.org/officeDocument/2006/relationships/image" Target="../media/image3.png"/><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8.wav"/><Relationship Id="rId1" Type="http://schemas.microsoft.com/office/2007/relationships/media" Target="../media/media28.wav"/><Relationship Id="rId5" Type="http://schemas.openxmlformats.org/officeDocument/2006/relationships/image" Target="../media/image3.png"/><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9.wav"/><Relationship Id="rId1" Type="http://schemas.microsoft.com/office/2007/relationships/media" Target="../media/media29.wav"/><Relationship Id="rId5" Type="http://schemas.openxmlformats.org/officeDocument/2006/relationships/image" Target="../media/image3.png"/><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3.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0.wav"/><Relationship Id="rId1" Type="http://schemas.microsoft.com/office/2007/relationships/media" Target="../media/media30.wav"/><Relationship Id="rId5" Type="http://schemas.openxmlformats.org/officeDocument/2006/relationships/image" Target="../media/image3.png"/><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1.wav"/><Relationship Id="rId1" Type="http://schemas.microsoft.com/office/2007/relationships/media" Target="../media/media31.wav"/><Relationship Id="rId5" Type="http://schemas.openxmlformats.org/officeDocument/2006/relationships/image" Target="../media/image3.pn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2.wav"/><Relationship Id="rId1" Type="http://schemas.microsoft.com/office/2007/relationships/media" Target="../media/media32.wav"/><Relationship Id="rId5" Type="http://schemas.openxmlformats.org/officeDocument/2006/relationships/image" Target="../media/image3.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3.wav"/><Relationship Id="rId1" Type="http://schemas.microsoft.com/office/2007/relationships/media" Target="../media/media33.wav"/><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av"/><Relationship Id="rId1" Type="http://schemas.microsoft.com/office/2007/relationships/media" Target="../media/media34.wav"/><Relationship Id="rId5" Type="http://schemas.openxmlformats.org/officeDocument/2006/relationships/image" Target="../media/image3.png"/><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av"/><Relationship Id="rId1" Type="http://schemas.microsoft.com/office/2007/relationships/media" Target="../media/media35.wav"/><Relationship Id="rId5" Type="http://schemas.openxmlformats.org/officeDocument/2006/relationships/image" Target="../media/image3.png"/><Relationship Id="rId4" Type="http://schemas.openxmlformats.org/officeDocument/2006/relationships/image" Target="../media/image34.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av"/><Relationship Id="rId1" Type="http://schemas.microsoft.com/office/2007/relationships/media" Target="../media/media36.wav"/><Relationship Id="rId5" Type="http://schemas.openxmlformats.org/officeDocument/2006/relationships/image" Target="../media/image3.png"/><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av"/><Relationship Id="rId1" Type="http://schemas.microsoft.com/office/2007/relationships/media" Target="../media/media37.wav"/><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wav"/><Relationship Id="rId1" Type="http://schemas.microsoft.com/office/2007/relationships/media" Target="../media/media38.wav"/><Relationship Id="rId5" Type="http://schemas.openxmlformats.org/officeDocument/2006/relationships/image" Target="../media/image3.png"/><Relationship Id="rId4" Type="http://schemas.openxmlformats.org/officeDocument/2006/relationships/image" Target="../media/image36.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wav"/><Relationship Id="rId1" Type="http://schemas.microsoft.com/office/2007/relationships/media" Target="../media/media39.wav"/><Relationship Id="rId5" Type="http://schemas.openxmlformats.org/officeDocument/2006/relationships/image" Target="../media/image3.png"/><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wav"/><Relationship Id="rId1" Type="http://schemas.microsoft.com/office/2007/relationships/media" Target="../media/media40.wav"/><Relationship Id="rId5" Type="http://schemas.openxmlformats.org/officeDocument/2006/relationships/image" Target="../media/image3.png"/><Relationship Id="rId4" Type="http://schemas.openxmlformats.org/officeDocument/2006/relationships/image" Target="../media/image38.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wav"/><Relationship Id="rId1" Type="http://schemas.microsoft.com/office/2007/relationships/media" Target="../media/media41.wav"/><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wav"/><Relationship Id="rId1" Type="http://schemas.microsoft.com/office/2007/relationships/media" Target="../media/media42.wav"/><Relationship Id="rId5" Type="http://schemas.openxmlformats.org/officeDocument/2006/relationships/image" Target="../media/image3.png"/><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wav"/><Relationship Id="rId1" Type="http://schemas.microsoft.com/office/2007/relationships/media" Target="../media/media43.wav"/><Relationship Id="rId5" Type="http://schemas.openxmlformats.org/officeDocument/2006/relationships/image" Target="../media/image3.png"/><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wav"/><Relationship Id="rId1" Type="http://schemas.microsoft.com/office/2007/relationships/media" Target="../media/media44.wav"/><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wav"/><Relationship Id="rId1" Type="http://schemas.microsoft.com/office/2007/relationships/media" Target="../media/media45.wav"/><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6.wav"/><Relationship Id="rId1" Type="http://schemas.microsoft.com/office/2007/relationships/media" Target="../media/media46.wav"/><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wav"/><Relationship Id="rId1" Type="http://schemas.microsoft.com/office/2007/relationships/media" Target="../media/media47.wav"/><Relationship Id="rId5" Type="http://schemas.openxmlformats.org/officeDocument/2006/relationships/image" Target="../media/image41.png"/><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wav"/><Relationship Id="rId1" Type="http://schemas.microsoft.com/office/2007/relationships/media" Target="../media/media48.wav"/><Relationship Id="rId5" Type="http://schemas.openxmlformats.org/officeDocument/2006/relationships/image" Target="../media/image41.png"/><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wav"/><Relationship Id="rId1" Type="http://schemas.microsoft.com/office/2007/relationships/media" Target="../media/media49.wav"/><Relationship Id="rId5" Type="http://schemas.openxmlformats.org/officeDocument/2006/relationships/image" Target="../media/image41.png"/><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3.pn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wav"/><Relationship Id="rId1" Type="http://schemas.microsoft.com/office/2007/relationships/media" Target="../media/media50.wav"/><Relationship Id="rId5" Type="http://schemas.openxmlformats.org/officeDocument/2006/relationships/image" Target="../media/image41.png"/><Relationship Id="rId4" Type="http://schemas.openxmlformats.org/officeDocument/2006/relationships/image" Target="../media/image45.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wav"/><Relationship Id="rId1" Type="http://schemas.microsoft.com/office/2007/relationships/media" Target="../media/media51.wav"/><Relationship Id="rId5" Type="http://schemas.openxmlformats.org/officeDocument/2006/relationships/image" Target="../media/image41.png"/><Relationship Id="rId4" Type="http://schemas.openxmlformats.org/officeDocument/2006/relationships/image" Target="../media/image46.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wav"/><Relationship Id="rId1" Type="http://schemas.microsoft.com/office/2007/relationships/media" Target="../media/media52.wav"/><Relationship Id="rId5" Type="http://schemas.openxmlformats.org/officeDocument/2006/relationships/image" Target="../media/image41.png"/><Relationship Id="rId4" Type="http://schemas.openxmlformats.org/officeDocument/2006/relationships/image" Target="../media/image47.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wav"/><Relationship Id="rId1" Type="http://schemas.microsoft.com/office/2007/relationships/media" Target="../media/media53.wav"/><Relationship Id="rId5" Type="http://schemas.openxmlformats.org/officeDocument/2006/relationships/image" Target="../media/image48.png"/><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3.pn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7.png"/><Relationship Id="rId11" Type="http://schemas.openxmlformats.org/officeDocument/2006/relationships/image" Target="../media/image3.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notesSlide" Target="../notesSlides/notesSlide1.xml"/><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Εικόνα 1" descr="image0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332656"/>
            <a:ext cx="699135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descr="Λογότυπο επιχειρησιακού προγράμματος εκπαίδευσης και δια βίου μάθησης&#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9862" y="5915025"/>
            <a:ext cx="372427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ctrTitle"/>
          </p:nvPr>
        </p:nvSpPr>
        <p:spPr/>
        <p:txBody>
          <a:bodyPr/>
          <a:lstStyle/>
          <a:p>
            <a:r>
              <a:rPr lang="el-GR" dirty="0" smtClean="0"/>
              <a:t>ΕΝΕΡΓΕΙΑ ΚΑΙ ΠΕΡΙΒΑΛΛΟΝ</a:t>
            </a:r>
            <a:endParaRPr lang="en-GB" dirty="0"/>
          </a:p>
        </p:txBody>
      </p:sp>
      <p:sp>
        <p:nvSpPr>
          <p:cNvPr id="5" name="Subtitle 4"/>
          <p:cNvSpPr>
            <a:spLocks noGrp="1"/>
          </p:cNvSpPr>
          <p:nvPr>
            <p:ph type="subTitle" idx="1"/>
          </p:nvPr>
        </p:nvSpPr>
        <p:spPr/>
        <p:txBody>
          <a:bodyPr/>
          <a:lstStyle/>
          <a:p>
            <a:r>
              <a:rPr lang="el-GR" dirty="0" smtClean="0"/>
              <a:t>ΔΙΑΛΕΞΗ 06</a:t>
            </a:r>
          </a:p>
          <a:p>
            <a:r>
              <a:rPr lang="el-GR" smtClean="0"/>
              <a:t>ΑΕΡΙΑ ΚΑΥΣΙΜΑ</a:t>
            </a:r>
            <a:endParaRPr lang="en-GB"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79738772"/>
      </p:ext>
    </p:extLst>
  </p:cSld>
  <p:clrMapOvr>
    <a:masterClrMapping/>
  </p:clrMapOvr>
  <mc:AlternateContent xmlns:mc="http://schemas.openxmlformats.org/markup-compatibility/2006">
    <mc:Choice xmlns:p14="http://schemas.microsoft.com/office/powerpoint/2010/main" Requires="p14">
      <p:transition spd="slow" p14:dur="2000" advTm="5779"/>
    </mc:Choice>
    <mc:Fallback>
      <p:transition spd="slow" advTm="5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274638"/>
            <a:ext cx="8229600" cy="654050"/>
          </a:xfrm>
        </p:spPr>
        <p:txBody>
          <a:bodyPr/>
          <a:lstStyle/>
          <a:p>
            <a:pPr eaLnBrk="1" hangingPunct="1"/>
            <a:r>
              <a:rPr lang="el-GR" sz="2800" b="1" smtClean="0">
                <a:solidFill>
                  <a:srgbClr val="C00000"/>
                </a:solidFill>
              </a:rPr>
              <a:t>Προέλευση ΜΕΘΑΝΙΟΥ </a:t>
            </a:r>
            <a:r>
              <a:rPr lang="en-US" sz="2800" b="1" smtClean="0">
                <a:solidFill>
                  <a:srgbClr val="C00000"/>
                </a:solidFill>
              </a:rPr>
              <a:t>CH</a:t>
            </a:r>
            <a:r>
              <a:rPr lang="en-US" sz="2800" b="1" baseline="-25000" smtClean="0">
                <a:solidFill>
                  <a:srgbClr val="C00000"/>
                </a:solidFill>
              </a:rPr>
              <a:t>4</a:t>
            </a:r>
            <a:endParaRPr lang="el-GR" sz="2800" b="1" baseline="-25000" smtClean="0">
              <a:solidFill>
                <a:srgbClr val="C00000"/>
              </a:solidFill>
            </a:endParaRPr>
          </a:p>
        </p:txBody>
      </p:sp>
      <p:sp>
        <p:nvSpPr>
          <p:cNvPr id="4099" name="Content Placeholder 2"/>
          <p:cNvSpPr>
            <a:spLocks noGrp="1"/>
          </p:cNvSpPr>
          <p:nvPr>
            <p:ph idx="1"/>
          </p:nvPr>
        </p:nvSpPr>
        <p:spPr>
          <a:xfrm>
            <a:off x="457200" y="1000125"/>
            <a:ext cx="8229600" cy="5500688"/>
          </a:xfrm>
        </p:spPr>
        <p:txBody>
          <a:bodyPr/>
          <a:lstStyle/>
          <a:p>
            <a:pPr eaLnBrk="1" hangingPunct="1"/>
            <a:r>
              <a:rPr lang="el-GR" sz="2000" b="1" smtClean="0">
                <a:solidFill>
                  <a:srgbClr val="FF0000"/>
                </a:solidFill>
              </a:rPr>
              <a:t>ΒΙΟΓΕΝΕΣ</a:t>
            </a:r>
            <a:endParaRPr lang="en-US" sz="2000" b="1" smtClean="0">
              <a:solidFill>
                <a:srgbClr val="FF0000"/>
              </a:solidFill>
            </a:endParaRPr>
          </a:p>
          <a:p>
            <a:pPr lvl="1" algn="just" eaLnBrk="1" hangingPunct="1"/>
            <a:r>
              <a:rPr lang="el-GR" sz="1800" smtClean="0"/>
              <a:t>Αποσύνθεση οργανικής ύλης από  μικροοργανισμούς που ζούν κοντά στην επιφάνεια της Γης, στο πεπτικό σύστημα των ζώων, στον οισοφάγο των μηρυκαστικών. </a:t>
            </a:r>
          </a:p>
          <a:p>
            <a:pPr eaLnBrk="1" hangingPunct="1"/>
            <a:r>
              <a:rPr lang="el-GR" sz="2000" b="1" smtClean="0">
                <a:solidFill>
                  <a:srgbClr val="FF0000"/>
                </a:solidFill>
              </a:rPr>
              <a:t>ΘΕΡΜΟΓΕΝΕΣ</a:t>
            </a:r>
          </a:p>
          <a:p>
            <a:pPr lvl="1" algn="just" eaLnBrk="1" hangingPunct="1"/>
            <a:r>
              <a:rPr lang="el-GR" sz="1800" smtClean="0"/>
              <a:t>Σχηματίζεται όπως το πετρέλαιο. Οι οργανικές ενώσεις που έχουν εναποτεθεί σε λάσπη και άλλα ιζήματα, βυθίζονται, θάβονται και συμπιέζονται. Οι υψηλές θερμοκρασίες θραύουν τους δεσμούς του άνθρακα και σχηματίζεται πετρέλαιο και λίγο φυσικό αέριο (βάθος 2-3 χλμ). Σε υψηλές θερμοκρασίες (πιο βαθειά) το </a:t>
            </a:r>
            <a:r>
              <a:rPr lang="en-US" sz="1800" smtClean="0"/>
              <a:t>CH</a:t>
            </a:r>
            <a:r>
              <a:rPr lang="en-US" sz="1800" baseline="-25000" smtClean="0"/>
              <a:t>4</a:t>
            </a:r>
            <a:r>
              <a:rPr lang="en-US" sz="1800" smtClean="0"/>
              <a:t> </a:t>
            </a:r>
            <a:r>
              <a:rPr lang="el-GR" sz="1800" smtClean="0"/>
              <a:t> υπερισχύει και αντικαθιστά το πετρέλαιο. Σε μεγαλύτερο βάθος, ο μεταμορφισμός μπορεί να εξάγει όλα τα άτομα Η</a:t>
            </a:r>
            <a:r>
              <a:rPr lang="el-GR" sz="1800" baseline="-25000" smtClean="0"/>
              <a:t>2</a:t>
            </a:r>
            <a:r>
              <a:rPr lang="el-GR" sz="1800" smtClean="0"/>
              <a:t> από τις οργανικές ενώσεις και να αφήσει υπόλειμμα άνθρακα με τη μορφή γραφίτη. Σε συγκεκριμένες συνθήκες ο γραφίτης μπορεί να ενωθεί πάλι με νερό και να δώσει </a:t>
            </a:r>
            <a:r>
              <a:rPr lang="en-US" sz="1800" smtClean="0"/>
              <a:t>CH</a:t>
            </a:r>
            <a:r>
              <a:rPr lang="en-US" sz="1800" baseline="-25000" smtClean="0"/>
              <a:t>4</a:t>
            </a:r>
            <a:r>
              <a:rPr lang="en-US" sz="1800" smtClean="0"/>
              <a:t>.</a:t>
            </a:r>
            <a:endParaRPr lang="el-GR" sz="1800" smtClean="0"/>
          </a:p>
          <a:p>
            <a:pPr eaLnBrk="1" hangingPunct="1"/>
            <a:r>
              <a:rPr lang="el-GR" sz="2000" b="1" smtClean="0">
                <a:solidFill>
                  <a:srgbClr val="FF0000"/>
                </a:solidFill>
              </a:rPr>
              <a:t>Α</a:t>
            </a:r>
            <a:r>
              <a:rPr lang="en-US" sz="2000" b="1" smtClean="0">
                <a:solidFill>
                  <a:srgbClr val="FF0000"/>
                </a:solidFill>
              </a:rPr>
              <a:t>-</a:t>
            </a:r>
            <a:r>
              <a:rPr lang="el-GR" sz="2000" b="1" smtClean="0">
                <a:solidFill>
                  <a:srgbClr val="FF0000"/>
                </a:solidFill>
              </a:rPr>
              <a:t>ΒΙΟΓΕΝΕΣ</a:t>
            </a:r>
          </a:p>
          <a:p>
            <a:pPr lvl="1" algn="just" eaLnBrk="1" hangingPunct="1"/>
            <a:r>
              <a:rPr lang="el-GR" sz="1800" smtClean="0"/>
              <a:t>Σχηματίζεται από την αντίδραση ανόργανου </a:t>
            </a:r>
            <a:r>
              <a:rPr lang="en-US" sz="1800" b="1" smtClean="0"/>
              <a:t>C </a:t>
            </a:r>
            <a:r>
              <a:rPr lang="el-GR" sz="1800" smtClean="0"/>
              <a:t>και αερίων πλουσίων σε Η</a:t>
            </a:r>
            <a:r>
              <a:rPr lang="el-GR" sz="1800" baseline="-25000" smtClean="0"/>
              <a:t>2</a:t>
            </a:r>
            <a:r>
              <a:rPr lang="el-GR" sz="1800" smtClean="0"/>
              <a:t> που υπάρχουν βαθειά μέσα στον φλοιό της Γης. Σε περιοχές με ηφαιστειακή δράση υπάρχει συνεχής εκροή </a:t>
            </a:r>
            <a:r>
              <a:rPr lang="en-US" sz="1800" smtClean="0"/>
              <a:t>CO</a:t>
            </a:r>
            <a:r>
              <a:rPr lang="en-US" sz="1800" baseline="-25000" smtClean="0"/>
              <a:t>2</a:t>
            </a:r>
            <a:r>
              <a:rPr lang="en-US" sz="1800" smtClean="0"/>
              <a:t> </a:t>
            </a:r>
            <a:r>
              <a:rPr lang="el-GR" sz="1800" smtClean="0"/>
              <a:t>νερού που σχηματίστηκαν βαθειά μέσα στη Γη.</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6406"/>
    </mc:Choice>
    <mc:Fallback>
      <p:transition spd="slow" advTm="106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descr="RUGasPipesMap"/>
          <p:cNvSpPr>
            <a:spLocks noGrp="1" noChangeAspect="1" noChangeArrowheads="1"/>
          </p:cNvSpPr>
          <p:nvPr isPhoto="1"/>
        </p:nvSpPr>
        <p:spPr bwMode="auto">
          <a:xfrm>
            <a:off x="1691680" y="71936"/>
            <a:ext cx="7452320" cy="6806859"/>
          </a:xfrm>
          <a:prstGeom prst="rect">
            <a:avLst/>
          </a:prstGeom>
          <a:blipFill dpi="0" rotWithShape="1">
            <a:blip r:embed="rId4" cstate="print"/>
            <a:srcRect/>
            <a:stretch>
              <a:fillRect/>
            </a:stretch>
          </a:blipFill>
          <a:ln w="76200">
            <a:solidFill>
              <a:schemeClr val="tx1"/>
            </a:solidFill>
            <a:miter lim="800000"/>
            <a:headEnd/>
            <a:tailEnd/>
          </a:ln>
        </p:spPr>
        <p:txBody>
          <a:bodyPr/>
          <a:lstStyle/>
          <a:p>
            <a:endParaRPr lang="el-GR"/>
          </a:p>
        </p:txBody>
      </p:sp>
      <p:sp>
        <p:nvSpPr>
          <p:cNvPr id="5122" name="Rectangle 2"/>
          <p:cNvSpPr>
            <a:spLocks noGrp="1" noChangeArrowheads="1"/>
          </p:cNvSpPr>
          <p:nvPr>
            <p:ph type="title"/>
          </p:nvPr>
        </p:nvSpPr>
        <p:spPr>
          <a:xfrm>
            <a:off x="0" y="4005064"/>
            <a:ext cx="1691680" cy="2434282"/>
          </a:xfrm>
        </p:spPr>
        <p:txBody>
          <a:bodyPr/>
          <a:lstStyle/>
          <a:p>
            <a:pPr eaLnBrk="1" hangingPunct="1"/>
            <a:r>
              <a:rPr lang="el-GR" sz="3200" dirty="0" smtClean="0">
                <a:solidFill>
                  <a:srgbClr val="FF0000"/>
                </a:solidFill>
              </a:rPr>
              <a:t>Αγωγοί φυσικού αερίου</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397"/>
    </mc:Choice>
    <mc:Fallback>
      <p:transition spd="slow" advTm="11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p:cNvPicPr>
            <a:picLocks noChangeAspect="1" noChangeArrowheads="1"/>
          </p:cNvPicPr>
          <p:nvPr/>
        </p:nvPicPr>
        <p:blipFill>
          <a:blip r:embed="rId4" cstate="print"/>
          <a:srcRect/>
          <a:stretch>
            <a:fillRect/>
          </a:stretch>
        </p:blipFill>
        <p:spPr bwMode="auto">
          <a:xfrm>
            <a:off x="446088" y="-28575"/>
            <a:ext cx="8250237" cy="6919913"/>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531"/>
    </mc:Choice>
    <mc:Fallback>
      <p:transition spd="slow" advTm="20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l-GR" sz="4000" smtClean="0"/>
              <a:t>Σύνδεση με Κασπία (</a:t>
            </a:r>
            <a:r>
              <a:rPr lang="en-US" sz="4000" smtClean="0"/>
              <a:t>Shah Deniz) </a:t>
            </a:r>
            <a:r>
              <a:rPr lang="el-GR" sz="4000" smtClean="0"/>
              <a:t>και αγωγός </a:t>
            </a:r>
            <a:r>
              <a:rPr lang="en-US" sz="4000" smtClean="0"/>
              <a:t>Nabuko</a:t>
            </a:r>
            <a:endParaRPr lang="el-GR" sz="4000" smtClean="0"/>
          </a:p>
        </p:txBody>
      </p:sp>
      <p:sp>
        <p:nvSpPr>
          <p:cNvPr id="13315" name="Rectangle 3" descr="Nabucco_pipeline"/>
          <p:cNvSpPr>
            <a:spLocks noGrp="1" noChangeAspect="1" noChangeArrowheads="1"/>
          </p:cNvSpPr>
          <p:nvPr isPhoto="1"/>
        </p:nvSpPr>
        <p:spPr bwMode="auto">
          <a:xfrm>
            <a:off x="457200" y="2235200"/>
            <a:ext cx="8229600" cy="3576638"/>
          </a:xfrm>
          <a:prstGeom prst="rect">
            <a:avLst/>
          </a:prstGeom>
          <a:blipFill dpi="0" rotWithShape="1">
            <a:blip r:embed="rId4" cstate="print"/>
            <a:srcRect/>
            <a:stretch>
              <a:fillRect/>
            </a:stretch>
          </a:blipFill>
          <a:ln w="76200">
            <a:solidFill>
              <a:schemeClr val="tx1"/>
            </a:solidFill>
            <a:miter lim="800000"/>
            <a:headEnd/>
            <a:tailEnd/>
          </a:ln>
        </p:spPr>
        <p:txBody>
          <a:bodyPr/>
          <a:lstStyle/>
          <a:p>
            <a:endParaRPr lang="el-G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6486"/>
    </mc:Choice>
    <mc:Fallback>
      <p:transition spd="slow" advTm="46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562074"/>
          </a:xfrm>
        </p:spPr>
        <p:txBody>
          <a:bodyPr/>
          <a:lstStyle/>
          <a:p>
            <a:r>
              <a:rPr lang="el-GR" sz="3200" smtClean="0"/>
              <a:t>ΑΝΑΓΚΑΙΟ ΠΛΑΤΟΣ ΕΡΓΑΣΙΩΝ , 38 </a:t>
            </a:r>
            <a:r>
              <a:rPr lang="en-GB" sz="3200" smtClean="0"/>
              <a:t>m</a:t>
            </a:r>
            <a:endParaRPr lang="en-GB" sz="320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77" y="1772816"/>
            <a:ext cx="9183777" cy="4477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8413907"/>
      </p:ext>
    </p:extLst>
  </p:cSld>
  <p:clrMapOvr>
    <a:masterClrMapping/>
  </p:clrMapOvr>
  <mc:AlternateContent xmlns:mc="http://schemas.openxmlformats.org/markup-compatibility/2006">
    <mc:Choice xmlns:p14="http://schemas.microsoft.com/office/powerpoint/2010/main" Requires="p14">
      <p:transition spd="slow" p14:dur="2000" advTm="26471"/>
    </mc:Choice>
    <mc:Fallback>
      <p:transition spd="slow" advTm="26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0066"/>
          </a:xfrm>
        </p:spPr>
        <p:txBody>
          <a:bodyPr/>
          <a:lstStyle/>
          <a:p>
            <a:r>
              <a:rPr lang="el-GR" sz="3600" smtClean="0">
                <a:latin typeface="Cambria Math" panose="02040503050406030204" pitchFamily="18" charset="0"/>
                <a:ea typeface="Cambria Math" panose="02040503050406030204" pitchFamily="18" charset="0"/>
              </a:rPr>
              <a:t>ΖΩΝΗ ΠΡΟΣΤΑΣΙΑΣ ΑΓΩΓΟΥ</a:t>
            </a:r>
            <a:endParaRPr lang="en-GB" sz="3600">
              <a:latin typeface="Cambria Math" panose="02040503050406030204" pitchFamily="18" charset="0"/>
              <a:ea typeface="Cambria Math" panose="02040503050406030204" pitchFamily="18"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28800"/>
            <a:ext cx="9151100" cy="52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43714385"/>
      </p:ext>
    </p:extLst>
  </p:cSld>
  <p:clrMapOvr>
    <a:masterClrMapping/>
  </p:clrMapOvr>
  <mc:AlternateContent xmlns:mc="http://schemas.openxmlformats.org/markup-compatibility/2006">
    <mc:Choice xmlns:p14="http://schemas.microsoft.com/office/powerpoint/2010/main" Requires="p14">
      <p:transition spd="slow" p14:dur="2000" advTm="51133"/>
    </mc:Choice>
    <mc:Fallback>
      <p:transition spd="slow" advTm="51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lstStyle/>
          <a:p>
            <a:r>
              <a:rPr lang="el-GR" sz="3200" smtClean="0">
                <a:latin typeface="Cambria Math" panose="02040503050406030204" pitchFamily="18" charset="0"/>
                <a:ea typeface="Cambria Math" panose="02040503050406030204" pitchFamily="18" charset="0"/>
              </a:rPr>
              <a:t>ΕΡΓΑΣΙΕΣ</a:t>
            </a:r>
            <a:endParaRPr lang="en-GB" sz="3200">
              <a:latin typeface="Cambria Math" panose="02040503050406030204" pitchFamily="18" charset="0"/>
              <a:ea typeface="Cambria Math" panose="02040503050406030204" pitchFamily="18"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37" y="1558320"/>
            <a:ext cx="7858125" cy="4943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03750399"/>
      </p:ext>
    </p:extLst>
  </p:cSld>
  <p:clrMapOvr>
    <a:masterClrMapping/>
  </p:clrMapOvr>
  <mc:AlternateContent xmlns:mc="http://schemas.openxmlformats.org/markup-compatibility/2006">
    <mc:Choice xmlns:p14="http://schemas.microsoft.com/office/powerpoint/2010/main" Requires="p14">
      <p:transition spd="slow" p14:dur="2000" advTm="16298"/>
    </mc:Choice>
    <mc:Fallback>
      <p:transition spd="slow" advTm="16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lstStyle/>
          <a:p>
            <a:r>
              <a:rPr lang="el-GR" sz="3200" smtClean="0">
                <a:latin typeface="Cambria Math" panose="02040503050406030204" pitchFamily="18" charset="0"/>
                <a:ea typeface="Cambria Math" panose="02040503050406030204" pitchFamily="18" charset="0"/>
              </a:rPr>
              <a:t>ΜΕΤΑ ΤΗΝ ΟΛΟΚΛΗΡΩΣΗ</a:t>
            </a:r>
            <a:endParaRPr lang="en-GB" sz="3200">
              <a:latin typeface="Cambria Math" panose="02040503050406030204" pitchFamily="18" charset="0"/>
              <a:ea typeface="Cambria Math" panose="02040503050406030204" pitchFamily="18"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 y="1628800"/>
            <a:ext cx="7848600" cy="491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94993006"/>
      </p:ext>
    </p:extLst>
  </p:cSld>
  <p:clrMapOvr>
    <a:masterClrMapping/>
  </p:clrMapOvr>
  <mc:AlternateContent xmlns:mc="http://schemas.openxmlformats.org/markup-compatibility/2006">
    <mc:Choice xmlns:p14="http://schemas.microsoft.com/office/powerpoint/2010/main" Requires="p14">
      <p:transition spd="slow" p14:dur="2000" advTm="8159"/>
    </mc:Choice>
    <mc:Fallback>
      <p:transition spd="slow" advTm="8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l-GR" sz="4000" smtClean="0"/>
              <a:t>Όρυγμα αγωγού φυσικού αερίου</a:t>
            </a:r>
          </a:p>
        </p:txBody>
      </p:sp>
      <p:sp>
        <p:nvSpPr>
          <p:cNvPr id="9219" name="Rectangle 3" descr="Natural gas pipeline"/>
          <p:cNvSpPr>
            <a:spLocks noGrp="1" noChangeAspect="1" noChangeArrowheads="1"/>
          </p:cNvSpPr>
          <p:nvPr isPhoto="1"/>
        </p:nvSpPr>
        <p:spPr bwMode="auto">
          <a:xfrm>
            <a:off x="1493838" y="1646238"/>
            <a:ext cx="6154737" cy="4754562"/>
          </a:xfrm>
          <a:prstGeom prst="rect">
            <a:avLst/>
          </a:prstGeom>
          <a:blipFill dpi="0" rotWithShape="1">
            <a:blip r:embed="rId4" cstate="print"/>
            <a:srcRect/>
            <a:stretch>
              <a:fillRect/>
            </a:stretch>
          </a:blipFill>
          <a:ln w="76200">
            <a:solidFill>
              <a:schemeClr val="tx1"/>
            </a:solidFill>
            <a:miter lim="800000"/>
            <a:headEnd/>
            <a:tailEnd/>
          </a:ln>
        </p:spPr>
        <p:txBody>
          <a:bodyPr/>
          <a:lstStyle/>
          <a:p>
            <a:endParaRPr lang="el-G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974"/>
    </mc:Choice>
    <mc:Fallback>
      <p:transition spd="slow" advTm="6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54062"/>
          </a:xfrm>
        </p:spPr>
        <p:txBody>
          <a:bodyPr/>
          <a:lstStyle/>
          <a:p>
            <a:r>
              <a:rPr lang="el-GR" smtClean="0"/>
              <a:t>ΣΩΛΗΝΩΣΕΙΣ</a:t>
            </a:r>
            <a:endParaRPr lang="en-GB"/>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4965" y="1028700"/>
            <a:ext cx="4219575" cy="582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5822619"/>
      </p:ext>
    </p:extLst>
  </p:cSld>
  <p:clrMapOvr>
    <a:masterClrMapping/>
  </p:clrMapOvr>
  <mc:AlternateContent xmlns:mc="http://schemas.openxmlformats.org/markup-compatibility/2006">
    <mc:Choice xmlns:p14="http://schemas.microsoft.com/office/powerpoint/2010/main" Requires="p14">
      <p:transition spd="slow" p14:dur="2000" advTm="9168"/>
    </mc:Choice>
    <mc:Fallback>
      <p:transition spd="slow" advTm="9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Εικόνα 2" descr="image0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137" y="823912"/>
            <a:ext cx="6943725"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95599280"/>
      </p:ext>
    </p:extLst>
  </p:cSld>
  <p:clrMapOvr>
    <a:masterClrMapping/>
  </p:clrMapOvr>
  <mc:AlternateContent xmlns:mc="http://schemas.openxmlformats.org/markup-compatibility/2006">
    <mc:Choice xmlns:p14="http://schemas.microsoft.com/office/powerpoint/2010/main" Requires="p14">
      <p:transition spd="slow" p14:dur="2000" advTm="696"/>
    </mc:Choice>
    <mc:Fallback>
      <p:transition spd="slow" advTm="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l-GR" smtClean="0"/>
              <a:t>Αγωγός φυσικού αερίου</a:t>
            </a:r>
          </a:p>
        </p:txBody>
      </p:sp>
      <p:sp>
        <p:nvSpPr>
          <p:cNvPr id="10243" name="Rectangle 3" descr="pip_BTC2_428x640"/>
          <p:cNvSpPr>
            <a:spLocks noGrp="1" noChangeAspect="1" noChangeArrowheads="1"/>
          </p:cNvSpPr>
          <p:nvPr isPhoto="1"/>
        </p:nvSpPr>
        <p:spPr bwMode="auto">
          <a:xfrm>
            <a:off x="2981325" y="1646238"/>
            <a:ext cx="3179763" cy="4754562"/>
          </a:xfrm>
          <a:prstGeom prst="rect">
            <a:avLst/>
          </a:prstGeom>
          <a:blipFill dpi="0" rotWithShape="1">
            <a:blip r:embed="rId4" cstate="print"/>
            <a:srcRect/>
            <a:stretch>
              <a:fillRect/>
            </a:stretch>
          </a:blipFill>
          <a:ln w="76200">
            <a:solidFill>
              <a:schemeClr val="tx1"/>
            </a:solidFill>
            <a:miter lim="800000"/>
            <a:headEnd/>
            <a:tailEnd/>
          </a:ln>
        </p:spPr>
        <p:txBody>
          <a:bodyPr/>
          <a:lstStyle/>
          <a:p>
            <a:endParaRPr lang="el-G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474"/>
    </mc:Choice>
    <mc:Fallback>
      <p:transition spd="slow" advTm="7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l-GR" smtClean="0"/>
              <a:t>Κατασκευή αγωγού</a:t>
            </a:r>
          </a:p>
        </p:txBody>
      </p:sp>
      <p:sp>
        <p:nvSpPr>
          <p:cNvPr id="11267" name="Rectangle 3" descr="pip_BTC3_640x440"/>
          <p:cNvSpPr>
            <a:spLocks noGrp="1" noChangeAspect="1" noChangeArrowheads="1"/>
          </p:cNvSpPr>
          <p:nvPr isPhoto="1"/>
        </p:nvSpPr>
        <p:spPr bwMode="auto">
          <a:xfrm>
            <a:off x="1114425" y="1646238"/>
            <a:ext cx="6915150" cy="4754562"/>
          </a:xfrm>
          <a:prstGeom prst="rect">
            <a:avLst/>
          </a:prstGeom>
          <a:blipFill dpi="0" rotWithShape="1">
            <a:blip r:embed="rId4" cstate="print"/>
            <a:srcRect/>
            <a:stretch>
              <a:fillRect/>
            </a:stretch>
          </a:blipFill>
          <a:ln w="76200">
            <a:solidFill>
              <a:schemeClr val="tx1"/>
            </a:solidFill>
            <a:miter lim="800000"/>
            <a:headEnd/>
            <a:tailEnd/>
          </a:ln>
        </p:spPr>
        <p:txBody>
          <a:bodyPr/>
          <a:lstStyle/>
          <a:p>
            <a:endParaRPr lang="el-G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358"/>
    </mc:Choice>
    <mc:Fallback>
      <p:transition spd="slow" advTm="8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l-GR" sz="2800" smtClean="0"/>
              <a:t>Σταθμός προώθησης φυσικού αερίου </a:t>
            </a:r>
            <a:br>
              <a:rPr lang="el-GR" sz="2800" smtClean="0"/>
            </a:br>
            <a:r>
              <a:rPr lang="el-GR" sz="2800" smtClean="0"/>
              <a:t>(απαιτούνται πιέσεις 35-120 ατμοσφαιρών)</a:t>
            </a:r>
          </a:p>
        </p:txBody>
      </p:sp>
      <p:sp>
        <p:nvSpPr>
          <p:cNvPr id="12291" name="Rectangle 3" descr="pip_BTC5_600x400"/>
          <p:cNvSpPr>
            <a:spLocks noGrp="1" noChangeAspect="1" noChangeArrowheads="1"/>
          </p:cNvSpPr>
          <p:nvPr isPhoto="1"/>
        </p:nvSpPr>
        <p:spPr bwMode="auto">
          <a:xfrm>
            <a:off x="1004888" y="1646238"/>
            <a:ext cx="7132637" cy="4754562"/>
          </a:xfrm>
          <a:prstGeom prst="rect">
            <a:avLst/>
          </a:prstGeom>
          <a:blipFill dpi="0" rotWithShape="1">
            <a:blip r:embed="rId4" cstate="print"/>
            <a:srcRect/>
            <a:stretch>
              <a:fillRect/>
            </a:stretch>
          </a:blipFill>
          <a:ln w="76200">
            <a:solidFill>
              <a:schemeClr val="tx1"/>
            </a:solidFill>
            <a:miter lim="800000"/>
            <a:headEnd/>
            <a:tailEnd/>
          </a:ln>
        </p:spPr>
        <p:txBody>
          <a:bodyPr/>
          <a:lstStyle/>
          <a:p>
            <a:endParaRPr lang="el-G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075"/>
    </mc:Choice>
    <mc:Fallback>
      <p:transition spd="slow" advTm="18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Grp="1" noChangeArrowheads="1"/>
          </p:cNvSpPr>
          <p:nvPr>
            <p:ph type="title"/>
          </p:nvPr>
        </p:nvSpPr>
        <p:spPr/>
        <p:txBody>
          <a:bodyPr/>
          <a:lstStyle/>
          <a:p>
            <a:pPr eaLnBrk="1" hangingPunct="1"/>
            <a:r>
              <a:rPr lang="el-GR" smtClean="0"/>
              <a:t>Κοίτασμα </a:t>
            </a:r>
            <a:r>
              <a:rPr lang="en-US" smtClean="0"/>
              <a:t>Shah Deniz</a:t>
            </a:r>
            <a:endParaRPr lang="el-GR"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55"/>
    </mc:Choice>
    <mc:Fallback>
      <p:transition spd="slow" advTm="1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l-GR" sz="3600" smtClean="0"/>
              <a:t>Άντληση φυσικού αερίου στη θάλασσα</a:t>
            </a:r>
          </a:p>
        </p:txBody>
      </p:sp>
      <p:sp>
        <p:nvSpPr>
          <p:cNvPr id="15363" name="Rectangle 3" descr="visund_l"/>
          <p:cNvSpPr>
            <a:spLocks noGrp="1" noChangeAspect="1" noChangeArrowheads="1"/>
          </p:cNvSpPr>
          <p:nvPr isPhoto="1"/>
        </p:nvSpPr>
        <p:spPr bwMode="auto">
          <a:xfrm>
            <a:off x="1006475" y="1646238"/>
            <a:ext cx="7131050" cy="4754562"/>
          </a:xfrm>
          <a:prstGeom prst="rect">
            <a:avLst/>
          </a:prstGeom>
          <a:blipFill dpi="0" rotWithShape="1">
            <a:blip r:embed="rId4" cstate="print"/>
            <a:srcRect/>
            <a:stretch>
              <a:fillRect/>
            </a:stretch>
          </a:blipFill>
          <a:ln w="76200">
            <a:solidFill>
              <a:schemeClr val="tx1"/>
            </a:solidFill>
            <a:miter lim="800000"/>
            <a:headEnd/>
            <a:tailEnd/>
          </a:ln>
        </p:spPr>
        <p:txBody>
          <a:bodyPr/>
          <a:lstStyle/>
          <a:p>
            <a:endParaRPr lang="el-G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534"/>
    </mc:Choice>
    <mc:Fallback>
      <p:transition spd="slow" advTm="4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l-GR" smtClean="0"/>
              <a:t>Εργασίες σε πλατφόρμα</a:t>
            </a:r>
          </a:p>
        </p:txBody>
      </p:sp>
      <p:sp>
        <p:nvSpPr>
          <p:cNvPr id="17411" name="Rectangle 3" descr="gullfaksA9_l"/>
          <p:cNvSpPr>
            <a:spLocks noGrp="1" noChangeAspect="1" noChangeArrowheads="1"/>
          </p:cNvSpPr>
          <p:nvPr isPhoto="1"/>
        </p:nvSpPr>
        <p:spPr bwMode="auto">
          <a:xfrm>
            <a:off x="1751013" y="1646238"/>
            <a:ext cx="5640387" cy="4754562"/>
          </a:xfrm>
          <a:prstGeom prst="rect">
            <a:avLst/>
          </a:prstGeom>
          <a:blipFill dpi="0" rotWithShape="1">
            <a:blip r:embed="rId4" cstate="print"/>
            <a:srcRect/>
            <a:stretch>
              <a:fillRect/>
            </a:stretch>
          </a:blipFill>
          <a:ln w="76200">
            <a:solidFill>
              <a:schemeClr val="tx1"/>
            </a:solidFill>
            <a:miter lim="800000"/>
            <a:headEnd/>
            <a:tailEnd/>
          </a:ln>
        </p:spPr>
        <p:txBody>
          <a:bodyPr/>
          <a:lstStyle/>
          <a:p>
            <a:endParaRPr lang="el-G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079"/>
    </mc:Choice>
    <mc:Fallback>
      <p:transition spd="slow" advTm="4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3538736" cy="2938338"/>
          </a:xfrm>
        </p:spPr>
        <p:txBody>
          <a:bodyPr/>
          <a:lstStyle/>
          <a:p>
            <a:pPr eaLnBrk="1" hangingPunct="1"/>
            <a:r>
              <a:rPr lang="el-GR" dirty="0" smtClean="0"/>
              <a:t>Πλατφόρμα άντλησης</a:t>
            </a:r>
          </a:p>
        </p:txBody>
      </p:sp>
      <p:sp>
        <p:nvSpPr>
          <p:cNvPr id="18435" name="Rectangle 3" descr="gullfaksC8_l"/>
          <p:cNvSpPr>
            <a:spLocks noGrp="1" noChangeAspect="1" noChangeArrowheads="1"/>
          </p:cNvSpPr>
          <p:nvPr isPhoto="1"/>
        </p:nvSpPr>
        <p:spPr bwMode="auto">
          <a:xfrm>
            <a:off x="4499992" y="39091"/>
            <a:ext cx="4456857" cy="6704311"/>
          </a:xfrm>
          <a:prstGeom prst="rect">
            <a:avLst/>
          </a:prstGeom>
          <a:blipFill dpi="0" rotWithShape="1">
            <a:blip r:embed="rId4" cstate="print"/>
            <a:srcRect/>
            <a:stretch>
              <a:fillRect/>
            </a:stretch>
          </a:blipFill>
          <a:ln w="76200">
            <a:solidFill>
              <a:schemeClr val="tx1"/>
            </a:solidFill>
            <a:miter lim="800000"/>
            <a:headEnd/>
            <a:tailEnd/>
          </a:ln>
        </p:spPr>
        <p:txBody>
          <a:bodyPr/>
          <a:lstStyle/>
          <a:p>
            <a:endParaRPr lang="el-G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33"/>
    </mc:Choice>
    <mc:Fallback>
      <p:transition spd="slow" advTm="2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l-GR" smtClean="0"/>
              <a:t>Εργασίες σε πλατφόρμα</a:t>
            </a:r>
          </a:p>
        </p:txBody>
      </p:sp>
      <p:sp>
        <p:nvSpPr>
          <p:cNvPr id="19459" name="Rectangle 3" descr="gullfaksC18_l"/>
          <p:cNvSpPr>
            <a:spLocks noGrp="1" noChangeAspect="1" noChangeArrowheads="1"/>
          </p:cNvSpPr>
          <p:nvPr isPhoto="1"/>
        </p:nvSpPr>
        <p:spPr bwMode="auto">
          <a:xfrm>
            <a:off x="995363" y="1646238"/>
            <a:ext cx="7153275" cy="4754562"/>
          </a:xfrm>
          <a:prstGeom prst="rect">
            <a:avLst/>
          </a:prstGeom>
          <a:blipFill dpi="0" rotWithShape="1">
            <a:blip r:embed="rId4" cstate="print"/>
            <a:srcRect/>
            <a:stretch>
              <a:fillRect/>
            </a:stretch>
          </a:blipFill>
          <a:ln w="76200">
            <a:solidFill>
              <a:schemeClr val="tx1"/>
            </a:solidFill>
            <a:miter lim="800000"/>
            <a:headEnd/>
            <a:tailEnd/>
          </a:ln>
        </p:spPr>
        <p:txBody>
          <a:bodyPr/>
          <a:lstStyle/>
          <a:p>
            <a:endParaRPr lang="el-G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97"/>
    </mc:Choice>
    <mc:Fallback>
      <p:transition spd="slow" advTm="1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l-GR" smtClean="0"/>
              <a:t>Εργασίες σε πλατφόρμα</a:t>
            </a:r>
          </a:p>
        </p:txBody>
      </p:sp>
      <p:sp>
        <p:nvSpPr>
          <p:cNvPr id="20483" name="Rectangle 3" descr="shah4"/>
          <p:cNvSpPr>
            <a:spLocks noGrp="1" noChangeAspect="1" noChangeArrowheads="1"/>
          </p:cNvSpPr>
          <p:nvPr isPhoto="1"/>
        </p:nvSpPr>
        <p:spPr bwMode="auto">
          <a:xfrm>
            <a:off x="1136650" y="1646238"/>
            <a:ext cx="6870700" cy="4754562"/>
          </a:xfrm>
          <a:prstGeom prst="rect">
            <a:avLst/>
          </a:prstGeom>
          <a:blipFill dpi="0" rotWithShape="1">
            <a:blip r:embed="rId4" cstate="print"/>
            <a:srcRect/>
            <a:stretch>
              <a:fillRect/>
            </a:stretch>
          </a:blipFill>
          <a:ln w="76200">
            <a:solidFill>
              <a:schemeClr val="tx1"/>
            </a:solidFill>
            <a:miter lim="800000"/>
            <a:headEnd/>
            <a:tailEnd/>
          </a:ln>
        </p:spPr>
        <p:txBody>
          <a:bodyPr/>
          <a:lstStyle/>
          <a:p>
            <a:endParaRPr lang="el-G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241"/>
    </mc:Choice>
    <mc:Fallback>
      <p:transition spd="slow" advTm="3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2530624" cy="3874442"/>
          </a:xfrm>
        </p:spPr>
        <p:txBody>
          <a:bodyPr/>
          <a:lstStyle/>
          <a:p>
            <a:pPr eaLnBrk="1" hangingPunct="1"/>
            <a:r>
              <a:rPr lang="el-GR" sz="2800" dirty="0" smtClean="0"/>
              <a:t>Σχηματικό διάγραμμα κοιτάσματος </a:t>
            </a:r>
            <a:r>
              <a:rPr lang="en-US" sz="2800" dirty="0" smtClean="0"/>
              <a:t>Shah </a:t>
            </a:r>
            <a:r>
              <a:rPr lang="en-US" sz="2800" dirty="0" err="1" smtClean="0"/>
              <a:t>Deniz</a:t>
            </a:r>
            <a:endParaRPr lang="el-GR" sz="2800" dirty="0" smtClean="0"/>
          </a:p>
        </p:txBody>
      </p:sp>
      <p:sp>
        <p:nvSpPr>
          <p:cNvPr id="21507" name="Rectangle 3" descr="shah5"/>
          <p:cNvSpPr>
            <a:spLocks noGrp="1" noChangeAspect="1" noChangeArrowheads="1"/>
          </p:cNvSpPr>
          <p:nvPr isPhoto="1"/>
        </p:nvSpPr>
        <p:spPr bwMode="auto">
          <a:xfrm>
            <a:off x="4427984" y="108494"/>
            <a:ext cx="4628877" cy="6749506"/>
          </a:xfrm>
          <a:prstGeom prst="rect">
            <a:avLst/>
          </a:prstGeom>
          <a:blipFill dpi="0" rotWithShape="1">
            <a:blip r:embed="rId4" cstate="print"/>
            <a:srcRect/>
            <a:stretch>
              <a:fillRect/>
            </a:stretch>
          </a:blipFill>
          <a:ln w="76200">
            <a:solidFill>
              <a:schemeClr val="tx1"/>
            </a:solidFill>
            <a:miter lim="800000"/>
            <a:headEnd/>
            <a:tailEnd/>
          </a:ln>
        </p:spPr>
        <p:txBody>
          <a:bodyPr/>
          <a:lstStyle/>
          <a:p>
            <a:endParaRPr lang="el-G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790"/>
    </mc:Choice>
    <mc:Fallback>
      <p:transition spd="slow" advTm="21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Εικόνα 3" descr="image0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137" y="620688"/>
            <a:ext cx="6943725"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42395825"/>
      </p:ext>
    </p:extLst>
  </p:cSld>
  <p:clrMapOvr>
    <a:masterClrMapping/>
  </p:clrMapOvr>
  <mc:AlternateContent xmlns:mc="http://schemas.openxmlformats.org/markup-compatibility/2006">
    <mc:Choice xmlns:p14="http://schemas.microsoft.com/office/powerpoint/2010/main" Requires="p14">
      <p:transition spd="slow" p14:dur="2000" advTm="546"/>
    </mc:Choice>
    <mc:Fallback>
      <p:transition spd="slow" advTm="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smtClean="0"/>
              <a:t>To </a:t>
            </a:r>
            <a:r>
              <a:rPr lang="el-GR" smtClean="0"/>
              <a:t>κοίτασμα του </a:t>
            </a:r>
            <a:r>
              <a:rPr lang="en-US" smtClean="0"/>
              <a:t>Shah Deniz</a:t>
            </a:r>
            <a:endParaRPr lang="el-GR" smtClean="0"/>
          </a:p>
        </p:txBody>
      </p:sp>
      <p:sp>
        <p:nvSpPr>
          <p:cNvPr id="22531" name="Rectangle 3" descr="shah8"/>
          <p:cNvSpPr>
            <a:spLocks noGrp="1" noChangeAspect="1" noChangeArrowheads="1"/>
          </p:cNvSpPr>
          <p:nvPr isPhoto="1"/>
        </p:nvSpPr>
        <p:spPr bwMode="auto">
          <a:xfrm>
            <a:off x="2100263" y="1646238"/>
            <a:ext cx="4941887" cy="4754562"/>
          </a:xfrm>
          <a:prstGeom prst="rect">
            <a:avLst/>
          </a:prstGeom>
          <a:blipFill dpi="0" rotWithShape="1">
            <a:blip r:embed="rId4" cstate="print"/>
            <a:srcRect/>
            <a:stretch>
              <a:fillRect/>
            </a:stretch>
          </a:blipFill>
          <a:ln w="76200">
            <a:solidFill>
              <a:schemeClr val="tx1"/>
            </a:solidFill>
            <a:miter lim="800000"/>
            <a:headEnd/>
            <a:tailEnd/>
          </a:ln>
        </p:spPr>
        <p:txBody>
          <a:bodyPr/>
          <a:lstStyle/>
          <a:p>
            <a:endParaRPr lang="el-G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256"/>
    </mc:Choice>
    <mc:Fallback>
      <p:transition spd="slow" advTm="17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l-GR" smtClean="0"/>
              <a:t>Αγωγοί φυσικού αερίου</a:t>
            </a:r>
          </a:p>
        </p:txBody>
      </p:sp>
      <p:sp>
        <p:nvSpPr>
          <p:cNvPr id="24579" name="Rectangle 3" descr="Shah Deniz ng pipelines"/>
          <p:cNvSpPr>
            <a:spLocks noGrp="1" noChangeAspect="1" noChangeArrowheads="1"/>
          </p:cNvSpPr>
          <p:nvPr isPhoto="1"/>
        </p:nvSpPr>
        <p:spPr bwMode="auto">
          <a:xfrm>
            <a:off x="457200" y="2125663"/>
            <a:ext cx="8229600" cy="3795712"/>
          </a:xfrm>
          <a:prstGeom prst="rect">
            <a:avLst/>
          </a:prstGeom>
          <a:blipFill dpi="0" rotWithShape="1">
            <a:blip r:embed="rId4" cstate="print"/>
            <a:srcRect/>
            <a:stretch>
              <a:fillRect/>
            </a:stretch>
          </a:blipFill>
          <a:ln w="76200">
            <a:solidFill>
              <a:schemeClr val="tx1"/>
            </a:solidFill>
            <a:miter lim="800000"/>
            <a:headEnd/>
            <a:tailEnd/>
          </a:ln>
        </p:spPr>
        <p:txBody>
          <a:bodyPr/>
          <a:lstStyle/>
          <a:p>
            <a:endParaRPr lang="el-G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781"/>
    </mc:Choice>
    <mc:Fallback>
      <p:transition spd="slow" advTm="20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07504" y="274638"/>
            <a:ext cx="8579296" cy="1426170"/>
          </a:xfrm>
        </p:spPr>
        <p:txBody>
          <a:bodyPr/>
          <a:lstStyle/>
          <a:p>
            <a:r>
              <a:rPr lang="en-US" sz="3200" dirty="0" smtClean="0"/>
              <a:t>Shale gas</a:t>
            </a:r>
            <a:br>
              <a:rPr lang="en-US" sz="3200" dirty="0" smtClean="0"/>
            </a:br>
            <a:r>
              <a:rPr lang="el-GR" sz="3200" dirty="0" smtClean="0"/>
              <a:t>φυσικό αέριο σε ασβεστολιθικά κοιτάσματα</a:t>
            </a:r>
            <a:endParaRPr lang="el-GR" sz="3200" dirty="0"/>
          </a:p>
        </p:txBody>
      </p:sp>
      <p:pic>
        <p:nvPicPr>
          <p:cNvPr id="3" name="2 - Εικόνα"/>
          <p:cNvPicPr/>
          <p:nvPr/>
        </p:nvPicPr>
        <p:blipFill>
          <a:blip r:embed="rId4" cstate="print"/>
          <a:srcRect/>
          <a:stretch>
            <a:fillRect/>
          </a:stretch>
        </p:blipFill>
        <p:spPr bwMode="auto">
          <a:xfrm>
            <a:off x="1934844" y="1691298"/>
            <a:ext cx="7029643" cy="5050070"/>
          </a:xfrm>
          <a:prstGeom prst="rect">
            <a:avLst/>
          </a:prstGeom>
          <a:noFill/>
          <a:ln w="9525">
            <a:noFill/>
            <a:miter lim="800000"/>
            <a:headEnd/>
            <a:tailEnd/>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772"/>
    </mc:Choice>
    <mc:Fallback>
      <p:transition spd="slow" advTm="17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2722314"/>
          </a:xfrm>
        </p:spPr>
        <p:txBody>
          <a:bodyPr/>
          <a:lstStyle/>
          <a:p>
            <a:r>
              <a:rPr lang="el-GR" dirty="0" smtClean="0"/>
              <a:t>Συνδυασμός άντλησης φυσικού αερίου και αποθήκευσης διοξειδίου του άνθρακα…</a:t>
            </a:r>
            <a:endParaRPr lang="el-GR"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328"/>
    </mc:Choice>
    <mc:Fallback>
      <p:transition spd="slow" advTm="12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ΑΛΓΕΡΙΑ – </a:t>
            </a:r>
            <a:r>
              <a:rPr lang="en-US" dirty="0" smtClean="0"/>
              <a:t>IN SALAH CO</a:t>
            </a:r>
            <a:r>
              <a:rPr lang="en-US" baseline="-25000" dirty="0" smtClean="0"/>
              <a:t>2</a:t>
            </a:r>
            <a:r>
              <a:rPr lang="en-US" dirty="0" smtClean="0"/>
              <a:t> STORAGE</a:t>
            </a:r>
            <a:endParaRPr lang="el-GR" dirty="0"/>
          </a:p>
        </p:txBody>
      </p:sp>
      <p:pic>
        <p:nvPicPr>
          <p:cNvPr id="4" name="3 - Θέση περιεχομένου" descr="IN SALAH 1_1.jpg"/>
          <p:cNvPicPr>
            <a:picLocks noGrp="1" noChangeAspect="1"/>
          </p:cNvPicPr>
          <p:nvPr>
            <p:ph idx="1"/>
          </p:nvPr>
        </p:nvPicPr>
        <p:blipFill>
          <a:blip r:embed="rId4" cstate="print"/>
          <a:stretch>
            <a:fillRect/>
          </a:stretch>
        </p:blipFill>
        <p:spPr>
          <a:xfrm>
            <a:off x="-1" y="1412776"/>
            <a:ext cx="9120751" cy="5445224"/>
          </a:xfr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462"/>
    </mc:Choice>
    <mc:Fallback>
      <p:transition spd="slow" advTm="18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 Θέση περιεχομένου" descr="IN SALAH 12_1.jpg"/>
          <p:cNvPicPr>
            <a:picLocks noGrp="1" noChangeAspect="1"/>
          </p:cNvPicPr>
          <p:nvPr>
            <p:ph idx="1"/>
          </p:nvPr>
        </p:nvPicPr>
        <p:blipFill>
          <a:blip r:embed="rId4" cstate="print"/>
          <a:stretch>
            <a:fillRect/>
          </a:stretch>
        </p:blipFill>
        <p:spPr>
          <a:xfrm>
            <a:off x="0" y="764704"/>
            <a:ext cx="9139944" cy="6093296"/>
          </a:xfrm>
        </p:spPr>
      </p:pic>
      <p:sp>
        <p:nvSpPr>
          <p:cNvPr id="2" name="1 - Τίτλος"/>
          <p:cNvSpPr>
            <a:spLocks noGrp="1"/>
          </p:cNvSpPr>
          <p:nvPr>
            <p:ph type="title"/>
          </p:nvPr>
        </p:nvSpPr>
        <p:spPr>
          <a:xfrm>
            <a:off x="467544" y="188640"/>
            <a:ext cx="8229600" cy="764704"/>
          </a:xfrm>
        </p:spPr>
        <p:style>
          <a:lnRef idx="1">
            <a:schemeClr val="accent1"/>
          </a:lnRef>
          <a:fillRef idx="2">
            <a:schemeClr val="accent1"/>
          </a:fillRef>
          <a:effectRef idx="1">
            <a:schemeClr val="accent1"/>
          </a:effectRef>
          <a:fontRef idx="minor">
            <a:schemeClr val="dk1"/>
          </a:fontRef>
        </p:style>
        <p:txBody>
          <a:bodyPr>
            <a:normAutofit/>
          </a:bodyPr>
          <a:lstStyle/>
          <a:p>
            <a:r>
              <a:rPr lang="el-GR" sz="3200" dirty="0" smtClean="0"/>
              <a:t>ΑΛΓΕΡΙΑ – </a:t>
            </a:r>
            <a:r>
              <a:rPr lang="en-US" sz="3200" dirty="0" smtClean="0"/>
              <a:t>IN SALAH CO</a:t>
            </a:r>
            <a:r>
              <a:rPr lang="en-US" sz="3200" baseline="-25000" dirty="0" smtClean="0"/>
              <a:t>2</a:t>
            </a:r>
            <a:r>
              <a:rPr lang="en-US" sz="3200" dirty="0" smtClean="0"/>
              <a:t> STORAGE</a:t>
            </a:r>
            <a:endParaRPr lang="el-GR" sz="3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664"/>
    </mc:Choice>
    <mc:Fallback>
      <p:transition spd="slow" advTm="28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IN SALAH KB_503_Well_Trajectory_1.jpg"/>
          <p:cNvPicPr>
            <a:picLocks noGrp="1" noChangeAspect="1"/>
          </p:cNvPicPr>
          <p:nvPr>
            <p:ph idx="1"/>
          </p:nvPr>
        </p:nvPicPr>
        <p:blipFill>
          <a:blip r:embed="rId4" cstate="print"/>
          <a:stretch>
            <a:fillRect/>
          </a:stretch>
        </p:blipFill>
        <p:spPr>
          <a:xfrm>
            <a:off x="-1" y="1"/>
            <a:ext cx="9189719" cy="6858000"/>
          </a:xfrm>
        </p:spPr>
      </p:pic>
      <p:sp>
        <p:nvSpPr>
          <p:cNvPr id="2" name="1 - Τίτλος"/>
          <p:cNvSpPr>
            <a:spLocks noGrp="1"/>
          </p:cNvSpPr>
          <p:nvPr>
            <p:ph type="title"/>
          </p:nvPr>
        </p:nvSpPr>
        <p:spPr>
          <a:xfrm>
            <a:off x="179512" y="0"/>
            <a:ext cx="8229600" cy="1143000"/>
          </a:xfrm>
        </p:spPr>
        <p:txBody>
          <a:bodyPr/>
          <a:lstStyle/>
          <a:p>
            <a:r>
              <a:rPr lang="el-GR" dirty="0" smtClean="0">
                <a:solidFill>
                  <a:srgbClr val="FFFF00"/>
                </a:solidFill>
              </a:rPr>
              <a:t>ΑΛΓΕΡΙΑ – </a:t>
            </a:r>
            <a:r>
              <a:rPr lang="en-US" dirty="0" smtClean="0">
                <a:solidFill>
                  <a:srgbClr val="FFFF00"/>
                </a:solidFill>
              </a:rPr>
              <a:t>IN SALAH CO</a:t>
            </a:r>
            <a:r>
              <a:rPr lang="en-US" baseline="-25000" dirty="0" smtClean="0">
                <a:solidFill>
                  <a:srgbClr val="FFFF00"/>
                </a:solidFill>
              </a:rPr>
              <a:t>2</a:t>
            </a:r>
            <a:r>
              <a:rPr lang="en-US" dirty="0" smtClean="0">
                <a:solidFill>
                  <a:srgbClr val="FFFF00"/>
                </a:solidFill>
              </a:rPr>
              <a:t> STORAGE</a:t>
            </a:r>
            <a:endParaRPr lang="el-GR" dirty="0">
              <a:solidFill>
                <a:srgbClr val="FFFF00"/>
              </a:solidFill>
            </a:endParaRPr>
          </a:p>
        </p:txBody>
      </p:sp>
      <p:sp>
        <p:nvSpPr>
          <p:cNvPr id="5" name="1 - Τίτλος"/>
          <p:cNvSpPr txBox="1">
            <a:spLocks/>
          </p:cNvSpPr>
          <p:nvPr/>
        </p:nvSpPr>
        <p:spPr>
          <a:xfrm>
            <a:off x="683568" y="5229200"/>
            <a:ext cx="8229600" cy="1143000"/>
          </a:xfrm>
          <a:prstGeom prst="rect">
            <a:avLst/>
          </a:prstGeom>
        </p:spPr>
        <p:txBody>
          <a:bodyPr vert="horz" lIns="91440" tIns="45720" rIns="91440" bIns="45720" rtlCol="0" anchor="ctr">
            <a:normAutofit fontScale="7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4400" dirty="0" smtClean="0">
                <a:solidFill>
                  <a:srgbClr val="FFFF00"/>
                </a:solidFill>
                <a:latin typeface="+mj-lt"/>
                <a:ea typeface="+mj-ea"/>
                <a:cs typeface="+mj-cs"/>
              </a:rPr>
              <a:t>ΥΠΟΓΕΙΟ ΚΟΙΤΑΣΜΑ/ΤΑΜΙΕΥΤΗΡΑΣ – ΠΟΡΕΙΑ ΟΡΙΖΟΝΤΙΟΥ ΑΓΩΓΟΥ 1.8 </a:t>
            </a:r>
            <a:r>
              <a:rPr lang="en-US" sz="4400" dirty="0" smtClean="0">
                <a:solidFill>
                  <a:srgbClr val="FFFF00"/>
                </a:solidFill>
                <a:latin typeface="+mj-lt"/>
                <a:ea typeface="+mj-ea"/>
                <a:cs typeface="+mj-cs"/>
              </a:rPr>
              <a:t>km</a:t>
            </a:r>
            <a:endParaRPr kumimoji="0" lang="el-GR" sz="4400" b="0" i="0" u="none" strike="noStrike" kern="1200" cap="none" spc="0" normalizeH="0" baseline="0" noProof="0" dirty="0" smtClean="0">
              <a:ln>
                <a:noFill/>
              </a:ln>
              <a:solidFill>
                <a:srgbClr val="FFFF00"/>
              </a:solidFill>
              <a:effectLst/>
              <a:uLnTx/>
              <a:uFillTx/>
              <a:latin typeface="+mj-lt"/>
              <a:ea typeface="+mj-ea"/>
              <a:cs typeface="+mj-cs"/>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166"/>
    </mc:Choice>
    <mc:Fallback>
      <p:transition spd="slow" advTm="21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Ε</a:t>
            </a:r>
            <a:r>
              <a:rPr lang="el-GR" dirty="0" smtClean="0"/>
              <a:t>λλάδα</a:t>
            </a:r>
            <a:endParaRPr lang="el-GR" dirty="0"/>
          </a:p>
        </p:txBody>
      </p:sp>
      <p:sp>
        <p:nvSpPr>
          <p:cNvPr id="3" name="2 - Θέση περιεχομένου"/>
          <p:cNvSpPr>
            <a:spLocks noGrp="1"/>
          </p:cNvSpPr>
          <p:nvPr>
            <p:ph idx="1"/>
          </p:nvPr>
        </p:nvSpPr>
        <p:spPr>
          <a:xfrm>
            <a:off x="179512" y="1600200"/>
            <a:ext cx="8507288" cy="4525963"/>
          </a:xfrm>
        </p:spPr>
        <p:txBody>
          <a:bodyPr/>
          <a:lstStyle/>
          <a:p>
            <a:r>
              <a:rPr lang="el-GR" dirty="0" smtClean="0">
                <a:solidFill>
                  <a:srgbClr val="FF0000"/>
                </a:solidFill>
              </a:rPr>
              <a:t>Εισαγωγή από Ρωσία και Τουρκία με αγωγό</a:t>
            </a:r>
          </a:p>
          <a:p>
            <a:endParaRPr lang="el-GR" dirty="0" smtClean="0">
              <a:solidFill>
                <a:srgbClr val="FF0000"/>
              </a:solidFill>
            </a:endParaRPr>
          </a:p>
          <a:p>
            <a:r>
              <a:rPr lang="el-GR" dirty="0" smtClean="0">
                <a:solidFill>
                  <a:srgbClr val="FF0000"/>
                </a:solidFill>
              </a:rPr>
              <a:t>Εισαγωγή από Αλγερία με δεξαμενόπλοια σε υγροποιημένη μορφή στον τερματικό σταθμό στην νήσο Ρεβυθούσα (κόλπος Πάχης Μεγάρων)</a:t>
            </a:r>
            <a:endParaRPr lang="el-GR" dirty="0">
              <a:solidFill>
                <a:srgbClr val="FF0000"/>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835"/>
    </mc:Choice>
    <mc:Fallback>
      <p:transition spd="slow" advTm="22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ΔΕΣΦΑ Α.Ε.</a:t>
            </a:r>
            <a:endParaRPr lang="el-GR" dirty="0"/>
          </a:p>
        </p:txBody>
      </p:sp>
      <p:sp>
        <p:nvSpPr>
          <p:cNvPr id="3" name="Content Placeholder 2"/>
          <p:cNvSpPr>
            <a:spLocks noGrp="1"/>
          </p:cNvSpPr>
          <p:nvPr>
            <p:ph idx="1"/>
          </p:nvPr>
        </p:nvSpPr>
        <p:spPr/>
        <p:txBody>
          <a:bodyPr/>
          <a:lstStyle/>
          <a:p>
            <a:pPr marL="0" indent="0">
              <a:buNone/>
            </a:pPr>
            <a:r>
              <a:rPr lang="el-GR" dirty="0" smtClean="0"/>
              <a:t>Διαχειριστής Συστήματος Φυσικού Αερίου</a:t>
            </a:r>
          </a:p>
          <a:p>
            <a:pPr marL="0" indent="0">
              <a:buNone/>
            </a:pPr>
            <a:r>
              <a:rPr lang="en-US" dirty="0" smtClean="0"/>
              <a:t>www.desfa.gr</a:t>
            </a:r>
            <a:endParaRPr lang="el-GR" dirty="0"/>
          </a:p>
        </p:txBody>
      </p:sp>
      <p:pic>
        <p:nvPicPr>
          <p:cNvPr id="1026" name="Picture 2" descr="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16" y="3501008"/>
            <a:ext cx="9132384" cy="288032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76691799"/>
      </p:ext>
    </p:extLst>
  </p:cSld>
  <p:clrMapOvr>
    <a:masterClrMapping/>
  </p:clrMapOvr>
  <mc:AlternateContent xmlns:mc="http://schemas.openxmlformats.org/markup-compatibility/2006">
    <mc:Choice xmlns:p14="http://schemas.microsoft.com/office/powerpoint/2010/main" Requires="p14">
      <p:transition spd="slow" p14:dur="2000" advTm="9298"/>
    </mc:Choice>
    <mc:Fallback>
      <p:transition spd="slow" advTm="9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08520" y="293991"/>
            <a:ext cx="9281699" cy="6564009"/>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97814038"/>
      </p:ext>
    </p:extLst>
  </p:cSld>
  <p:clrMapOvr>
    <a:masterClrMapping/>
  </p:clrMapOvr>
  <mc:AlternateContent xmlns:mc="http://schemas.openxmlformats.org/markup-compatibility/2006">
    <mc:Choice xmlns:p14="http://schemas.microsoft.com/office/powerpoint/2010/main" Requires="p14">
      <p:transition spd="slow" p14:dur="2000" advTm="54183"/>
    </mc:Choice>
    <mc:Fallback>
      <p:transition spd="slow" advTm="54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Εικόνα 1" descr="image0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332656"/>
            <a:ext cx="699135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descr="Λογότυπο επιχειρησιακού προγράμματος εκπαίδευσης και δια βίου μάθησης&#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9862" y="5915025"/>
            <a:ext cx="372427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ctrTitle"/>
          </p:nvPr>
        </p:nvSpPr>
        <p:spPr/>
        <p:txBody>
          <a:bodyPr/>
          <a:lstStyle/>
          <a:p>
            <a:r>
              <a:rPr lang="el-GR" dirty="0" smtClean="0"/>
              <a:t>ΕΝΕΡΓΕΙΑ ΚΑΙ ΠΕΡΙΒΑΛΛΟΝ</a:t>
            </a:r>
            <a:endParaRPr lang="en-GB" dirty="0"/>
          </a:p>
        </p:txBody>
      </p:sp>
      <p:sp>
        <p:nvSpPr>
          <p:cNvPr id="5" name="Subtitle 4"/>
          <p:cNvSpPr>
            <a:spLocks noGrp="1"/>
          </p:cNvSpPr>
          <p:nvPr>
            <p:ph type="subTitle" idx="1"/>
          </p:nvPr>
        </p:nvSpPr>
        <p:spPr/>
        <p:txBody>
          <a:bodyPr/>
          <a:lstStyle/>
          <a:p>
            <a:r>
              <a:rPr lang="el-GR" smtClean="0"/>
              <a:t>ΔΙΑΛΕΞΗ </a:t>
            </a:r>
            <a:r>
              <a:rPr lang="el-GR" smtClean="0"/>
              <a:t>06</a:t>
            </a:r>
            <a:endParaRPr lang="en-GB"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79738772"/>
      </p:ext>
    </p:extLst>
  </p:cSld>
  <p:clrMapOvr>
    <a:masterClrMapping/>
  </p:clrMapOvr>
  <mc:AlternateContent xmlns:mc="http://schemas.openxmlformats.org/markup-compatibility/2006">
    <mc:Choice xmlns:p14="http://schemas.microsoft.com/office/powerpoint/2010/main" Requires="p14">
      <p:transition spd="slow" p14:dur="2000" advTm="1168"/>
    </mc:Choice>
    <mc:Fallback>
      <p:transition spd="slow" advTm="1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851920" y="44062"/>
            <a:ext cx="5231280" cy="6758774"/>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07295263"/>
      </p:ext>
    </p:extLst>
  </p:cSld>
  <p:clrMapOvr>
    <a:masterClrMapping/>
  </p:clrMapOvr>
  <mc:AlternateContent xmlns:mc="http://schemas.openxmlformats.org/markup-compatibility/2006">
    <mc:Choice xmlns:p14="http://schemas.microsoft.com/office/powerpoint/2010/main" Requires="p14">
      <p:transition spd="slow" p14:dur="2000" advTm="9618"/>
    </mc:Choice>
    <mc:Fallback>
      <p:transition spd="slow" advTm="9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229600" cy="346050"/>
          </a:xfrm>
        </p:spPr>
        <p:txBody>
          <a:bodyPr/>
          <a:lstStyle/>
          <a:p>
            <a:r>
              <a:rPr lang="el-GR" sz="3600" smtClean="0">
                <a:solidFill>
                  <a:srgbClr val="FF0000"/>
                </a:solidFill>
              </a:rPr>
              <a:t>Στοιχεία</a:t>
            </a:r>
            <a:endParaRPr lang="el-GR" dirty="0">
              <a:solidFill>
                <a:srgbClr val="FF0000"/>
              </a:solidFill>
            </a:endParaRPr>
          </a:p>
        </p:txBody>
      </p:sp>
      <p:sp>
        <p:nvSpPr>
          <p:cNvPr id="3" name="Content Placeholder 2"/>
          <p:cNvSpPr>
            <a:spLocks noGrp="1"/>
          </p:cNvSpPr>
          <p:nvPr>
            <p:ph idx="1"/>
          </p:nvPr>
        </p:nvSpPr>
        <p:spPr>
          <a:xfrm>
            <a:off x="107504" y="692696"/>
            <a:ext cx="8856984" cy="5976664"/>
          </a:xfrm>
        </p:spPr>
        <p:txBody>
          <a:bodyPr/>
          <a:lstStyle/>
          <a:p>
            <a:pPr marL="0" indent="0" algn="just">
              <a:buNone/>
            </a:pPr>
            <a:r>
              <a:rPr lang="el-GR" sz="2000" dirty="0">
                <a:latin typeface="Cambria" pitchFamily="18" charset="0"/>
              </a:rPr>
              <a:t>Το Εθνικό Σύστημα Φυσικού Αερίου μεταφέρει φυσικό αέριο </a:t>
            </a:r>
            <a:r>
              <a:rPr lang="el-GR" sz="2000" dirty="0" smtClean="0">
                <a:latin typeface="Cambria" pitchFamily="18" charset="0"/>
              </a:rPr>
              <a:t>από: </a:t>
            </a:r>
          </a:p>
          <a:p>
            <a:pPr algn="just"/>
            <a:r>
              <a:rPr lang="el-GR" sz="2000" dirty="0" smtClean="0">
                <a:latin typeface="Cambria" pitchFamily="18" charset="0"/>
              </a:rPr>
              <a:t>τα </a:t>
            </a:r>
            <a:r>
              <a:rPr lang="el-GR" sz="2000" u="sng" dirty="0" smtClean="0">
                <a:latin typeface="Cambria" pitchFamily="18" charset="0"/>
              </a:rPr>
              <a:t>ελληνο-βουλγαρικά</a:t>
            </a:r>
            <a:r>
              <a:rPr lang="el-GR" sz="2000" dirty="0" smtClean="0">
                <a:latin typeface="Cambria" pitchFamily="18" charset="0"/>
              </a:rPr>
              <a:t> </a:t>
            </a:r>
            <a:r>
              <a:rPr lang="el-GR" sz="2000" dirty="0">
                <a:latin typeface="Cambria" pitchFamily="18" charset="0"/>
              </a:rPr>
              <a:t>και </a:t>
            </a:r>
            <a:r>
              <a:rPr lang="el-GR" sz="2000" u="sng" dirty="0" smtClean="0">
                <a:latin typeface="Cambria" pitchFamily="18" charset="0"/>
              </a:rPr>
              <a:t>ελληνο-τουρκικά</a:t>
            </a:r>
            <a:r>
              <a:rPr lang="el-GR" sz="2000" dirty="0" smtClean="0">
                <a:latin typeface="Cambria" pitchFamily="18" charset="0"/>
              </a:rPr>
              <a:t> </a:t>
            </a:r>
            <a:r>
              <a:rPr lang="el-GR" sz="2000" dirty="0">
                <a:latin typeface="Cambria" pitchFamily="18" charset="0"/>
              </a:rPr>
              <a:t>σύνορα, καθώς και </a:t>
            </a:r>
            <a:endParaRPr lang="el-GR" sz="2000" dirty="0" smtClean="0">
              <a:latin typeface="Cambria" pitchFamily="18" charset="0"/>
            </a:endParaRPr>
          </a:p>
          <a:p>
            <a:pPr algn="just"/>
            <a:r>
              <a:rPr lang="el-GR" sz="2000" dirty="0" smtClean="0">
                <a:latin typeface="Cambria" pitchFamily="18" charset="0"/>
              </a:rPr>
              <a:t>από </a:t>
            </a:r>
            <a:r>
              <a:rPr lang="el-GR" sz="2000" dirty="0">
                <a:latin typeface="Cambria" pitchFamily="18" charset="0"/>
              </a:rPr>
              <a:t>τον </a:t>
            </a:r>
            <a:r>
              <a:rPr lang="el-GR" sz="2000" u="sng" dirty="0">
                <a:latin typeface="Cambria" pitchFamily="18" charset="0"/>
              </a:rPr>
              <a:t>τερματικό</a:t>
            </a:r>
            <a:r>
              <a:rPr lang="el-GR" sz="2000" dirty="0">
                <a:latin typeface="Cambria" pitchFamily="18" charset="0"/>
              </a:rPr>
              <a:t> </a:t>
            </a:r>
            <a:r>
              <a:rPr lang="el-GR" sz="2000" u="sng" dirty="0">
                <a:latin typeface="Cambria" pitchFamily="18" charset="0"/>
              </a:rPr>
              <a:t>σταθμό</a:t>
            </a:r>
            <a:r>
              <a:rPr lang="el-GR" sz="2000" dirty="0">
                <a:latin typeface="Cambria" pitchFamily="18" charset="0"/>
              </a:rPr>
              <a:t> υγροποιημένου φυσικού αερίου, </a:t>
            </a:r>
            <a:r>
              <a:rPr lang="el-GR" sz="2000" dirty="0" smtClean="0">
                <a:latin typeface="Cambria" pitchFamily="18" charset="0"/>
              </a:rPr>
              <a:t>(στη </a:t>
            </a:r>
            <a:r>
              <a:rPr lang="el-GR" sz="2000" dirty="0">
                <a:latin typeface="Cambria" pitchFamily="18" charset="0"/>
              </a:rPr>
              <a:t>νήσο Ρεβυθούσα του κόλπου </a:t>
            </a:r>
            <a:r>
              <a:rPr lang="el-GR" sz="2000" dirty="0" smtClean="0">
                <a:latin typeface="Cambria" pitchFamily="18" charset="0"/>
              </a:rPr>
              <a:t>Μεγάρων</a:t>
            </a:r>
            <a:r>
              <a:rPr lang="el-GR" sz="2000" dirty="0">
                <a:latin typeface="Cambria" pitchFamily="18" charset="0"/>
              </a:rPr>
              <a:t> </a:t>
            </a:r>
            <a:r>
              <a:rPr lang="el-GR" sz="2000" dirty="0" smtClean="0">
                <a:latin typeface="Cambria" pitchFamily="18" charset="0"/>
              </a:rPr>
              <a:t>)</a:t>
            </a:r>
          </a:p>
          <a:p>
            <a:pPr marL="0" indent="0" algn="just">
              <a:buNone/>
            </a:pPr>
            <a:r>
              <a:rPr lang="el-GR" sz="2000" dirty="0" smtClean="0">
                <a:latin typeface="Cambria" pitchFamily="18" charset="0"/>
              </a:rPr>
              <a:t>σε </a:t>
            </a:r>
            <a:r>
              <a:rPr lang="el-GR" sz="2000" dirty="0">
                <a:latin typeface="Cambria" pitchFamily="18" charset="0"/>
              </a:rPr>
              <a:t>καταναλωτές εγκατεστημένους στην ηπειρωτική Ελλάδα. </a:t>
            </a:r>
          </a:p>
          <a:p>
            <a:pPr marL="0" indent="0" algn="just">
              <a:buNone/>
            </a:pPr>
            <a:endParaRPr lang="el-GR" sz="2000" b="1" dirty="0" smtClean="0">
              <a:latin typeface="Cambria" pitchFamily="18" charset="0"/>
            </a:endParaRPr>
          </a:p>
          <a:p>
            <a:pPr marL="0" indent="0" algn="just">
              <a:buNone/>
            </a:pPr>
            <a:r>
              <a:rPr lang="el-GR" sz="2000" b="1" dirty="0" smtClean="0">
                <a:latin typeface="Cambria" pitchFamily="18" charset="0"/>
              </a:rPr>
              <a:t>Αποτελείται</a:t>
            </a:r>
            <a:r>
              <a:rPr lang="el-GR" sz="2000" dirty="0" smtClean="0">
                <a:latin typeface="Cambria" pitchFamily="18" charset="0"/>
              </a:rPr>
              <a:t> </a:t>
            </a:r>
            <a:r>
              <a:rPr lang="el-GR" sz="2000" dirty="0">
                <a:latin typeface="Cambria" pitchFamily="18" charset="0"/>
              </a:rPr>
              <a:t>από:</a:t>
            </a:r>
          </a:p>
          <a:p>
            <a:pPr algn="just"/>
            <a:r>
              <a:rPr lang="el-GR" sz="2000" dirty="0">
                <a:latin typeface="Cambria" pitchFamily="18" charset="0"/>
              </a:rPr>
              <a:t>Τον κεντρικό αγωγό μεταφοράς αερίου και τους κλάδους αυτού, </a:t>
            </a:r>
          </a:p>
          <a:p>
            <a:pPr algn="just"/>
            <a:r>
              <a:rPr lang="el-GR" sz="2000" dirty="0">
                <a:latin typeface="Cambria" pitchFamily="18" charset="0"/>
              </a:rPr>
              <a:t>Τους Μετρητικούς Σταθμούς Συνόρων Σιδηροκάστρου Σερρών και Κήπων Έβρου, </a:t>
            </a:r>
          </a:p>
          <a:p>
            <a:pPr algn="just"/>
            <a:r>
              <a:rPr lang="el-GR" sz="2000" dirty="0">
                <a:latin typeface="Cambria" pitchFamily="18" charset="0"/>
              </a:rPr>
              <a:t>Το Σταθμό Υγροποιημένου Φυσικού Αερίου (ΥΦΑ) Ρεβυθούσας, </a:t>
            </a:r>
          </a:p>
          <a:p>
            <a:pPr algn="just"/>
            <a:r>
              <a:rPr lang="el-GR" sz="2000" dirty="0">
                <a:latin typeface="Cambria" pitchFamily="18" charset="0"/>
              </a:rPr>
              <a:t>Τους Μετρητικούς και Ρυθμιστικούς σταθμούς φυσικού αερίου, </a:t>
            </a:r>
          </a:p>
          <a:p>
            <a:pPr algn="just"/>
            <a:r>
              <a:rPr lang="el-GR" sz="2000" dirty="0">
                <a:latin typeface="Cambria" pitchFamily="18" charset="0"/>
              </a:rPr>
              <a:t>Τα Κέντρα Ελέγχου και Κατανομής Φορτίου, </a:t>
            </a:r>
          </a:p>
          <a:p>
            <a:pPr algn="just"/>
            <a:r>
              <a:rPr lang="el-GR" sz="2000" dirty="0">
                <a:latin typeface="Cambria" pitchFamily="18" charset="0"/>
              </a:rPr>
              <a:t>Τα Κέντρα Λειτουργίας και Συντήρησης του Μετρητικού Σταθμού Συνόρων Σιδηροκάστρου, Ανατολικής Ελλάδος, Βορείου Ελλάδος, Κεντρικής Ελλάδος και Νοτίου Ελλάδος, και </a:t>
            </a:r>
          </a:p>
          <a:p>
            <a:pPr algn="just"/>
            <a:r>
              <a:rPr lang="el-GR" sz="2000" dirty="0">
                <a:latin typeface="Cambria" pitchFamily="18" charset="0"/>
              </a:rPr>
              <a:t>Το σύστημα Τηλελέγχου και Τηλεπικοινωνιών.</a:t>
            </a:r>
          </a:p>
          <a:p>
            <a:pPr marL="0" indent="0" algn="just">
              <a:buNone/>
            </a:pPr>
            <a:endParaRPr lang="el-GR" sz="2000" dirty="0">
              <a:latin typeface="Cambria"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00187655"/>
      </p:ext>
    </p:extLst>
  </p:cSld>
  <p:clrMapOvr>
    <a:masterClrMapping/>
  </p:clrMapOvr>
  <mc:AlternateContent xmlns:mc="http://schemas.openxmlformats.org/markup-compatibility/2006">
    <mc:Choice xmlns:p14="http://schemas.microsoft.com/office/powerpoint/2010/main" Requires="p14">
      <p:transition spd="slow" p14:dur="2000" advTm="38239"/>
    </mc:Choice>
    <mc:Fallback>
      <p:transition spd="slow" advTm="38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l-GR" sz="3200" dirty="0" smtClean="0"/>
              <a:t>Προδιαγραφές ποιότητας Φυσικού Αερίου</a:t>
            </a:r>
            <a:endParaRPr lang="el-GR" sz="3200" dirty="0"/>
          </a:p>
        </p:txBody>
      </p:sp>
      <p:sp>
        <p:nvSpPr>
          <p:cNvPr id="3" name="Content Placeholder 2"/>
          <p:cNvSpPr>
            <a:spLocks noGrp="1"/>
          </p:cNvSpPr>
          <p:nvPr>
            <p:ph idx="1"/>
          </p:nvPr>
        </p:nvSpPr>
        <p:spPr/>
        <p:txBody>
          <a:bodyPr/>
          <a:lstStyle/>
          <a:p>
            <a:endParaRPr lang="el-G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5" y="980728"/>
            <a:ext cx="9469798" cy="5845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405" y="980728"/>
            <a:ext cx="3778507" cy="5400600"/>
          </a:xfrm>
          <a:prstGeom prst="rect">
            <a:avLst/>
          </a:prstGeom>
          <a:solidFill>
            <a:srgbClr val="FFFF00">
              <a:alpha val="2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Right Arrow 3"/>
          <p:cNvSpPr/>
          <p:nvPr/>
        </p:nvSpPr>
        <p:spPr>
          <a:xfrm>
            <a:off x="157441" y="1971162"/>
            <a:ext cx="360040" cy="305709"/>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50268009"/>
      </p:ext>
    </p:extLst>
  </p:cSld>
  <p:clrMapOvr>
    <a:masterClrMapping/>
  </p:clrMapOvr>
  <mc:AlternateContent xmlns:mc="http://schemas.openxmlformats.org/markup-compatibility/2006">
    <mc:Choice xmlns:p14="http://schemas.microsoft.com/office/powerpoint/2010/main" Requires="p14">
      <p:transition spd="slow" p14:dur="2000" advTm="21449"/>
    </mc:Choice>
    <mc:Fallback>
      <p:transition spd="slow" advTm="21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8712968" cy="563562"/>
          </a:xfrm>
        </p:spPr>
        <p:txBody>
          <a:bodyPr/>
          <a:lstStyle/>
          <a:p>
            <a:r>
              <a:rPr lang="el-GR" sz="3200" dirty="0" smtClean="0">
                <a:solidFill>
                  <a:srgbClr val="FF0000"/>
                </a:solidFill>
              </a:rPr>
              <a:t>Προδιαγραφές υγροποιημένου φυσικού αερίου</a:t>
            </a:r>
            <a:endParaRPr lang="el-GR" sz="3200" dirty="0">
              <a:solidFill>
                <a:srgbClr val="FF0000"/>
              </a:solidFill>
            </a:endParaRPr>
          </a:p>
        </p:txBody>
      </p:sp>
      <p:sp>
        <p:nvSpPr>
          <p:cNvPr id="3" name="Content Placeholder 2"/>
          <p:cNvSpPr>
            <a:spLocks noGrp="1"/>
          </p:cNvSpPr>
          <p:nvPr>
            <p:ph idx="1"/>
          </p:nvPr>
        </p:nvSpPr>
        <p:spPr/>
        <p:txBody>
          <a:bodyPr/>
          <a:lstStyle/>
          <a:p>
            <a:endParaRPr lang="el-G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38200"/>
            <a:ext cx="1038225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own Arrow 3"/>
          <p:cNvSpPr/>
          <p:nvPr/>
        </p:nvSpPr>
        <p:spPr>
          <a:xfrm rot="2901328">
            <a:off x="4464928" y="4314286"/>
            <a:ext cx="510791" cy="1869957"/>
          </a:xfrm>
          <a:prstGeom prst="downArrow">
            <a:avLst/>
          </a:prstGeom>
          <a:solidFill>
            <a:srgbClr val="FFFF00"/>
          </a:solid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Rectangle 4"/>
          <p:cNvSpPr/>
          <p:nvPr/>
        </p:nvSpPr>
        <p:spPr>
          <a:xfrm>
            <a:off x="0" y="1124744"/>
            <a:ext cx="4283968" cy="5184576"/>
          </a:xfrm>
          <a:prstGeom prst="rect">
            <a:avLst/>
          </a:prstGeom>
          <a:solidFill>
            <a:srgbClr val="FFC000">
              <a:alpha val="2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Right Arrow 5"/>
          <p:cNvSpPr/>
          <p:nvPr/>
        </p:nvSpPr>
        <p:spPr>
          <a:xfrm>
            <a:off x="179512" y="3573016"/>
            <a:ext cx="432048" cy="504056"/>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49975711"/>
      </p:ext>
    </p:extLst>
  </p:cSld>
  <p:clrMapOvr>
    <a:masterClrMapping/>
  </p:clrMapOvr>
  <mc:AlternateContent xmlns:mc="http://schemas.openxmlformats.org/markup-compatibility/2006">
    <mc:Choice xmlns:p14="http://schemas.microsoft.com/office/powerpoint/2010/main" Requires="p14">
      <p:transition spd="slow" p14:dur="2000" advTm="34761"/>
    </mc:Choice>
    <mc:Fallback>
      <p:transition spd="slow" advTm="34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Μετατροπές μονάδων</a:t>
            </a:r>
            <a:endParaRPr lang="el-GR" dirty="0"/>
          </a:p>
        </p:txBody>
      </p:sp>
      <p:sp>
        <p:nvSpPr>
          <p:cNvPr id="3" name="Content Placeholder 2"/>
          <p:cNvSpPr>
            <a:spLocks noGrp="1"/>
          </p:cNvSpPr>
          <p:nvPr>
            <p:ph idx="1"/>
          </p:nvPr>
        </p:nvSpPr>
        <p:spPr>
          <a:xfrm>
            <a:off x="0" y="1600200"/>
            <a:ext cx="9036496" cy="4525963"/>
          </a:xfrm>
          <a:solidFill>
            <a:srgbClr val="FFFF00"/>
          </a:solidFill>
        </p:spPr>
        <p:txBody>
          <a:bodyPr/>
          <a:lstStyle/>
          <a:p>
            <a:pPr marL="0" indent="0" algn="ctr">
              <a:buNone/>
            </a:pPr>
            <a:r>
              <a:rPr lang="en-US" dirty="0">
                <a:solidFill>
                  <a:srgbClr val="FF0000"/>
                </a:solidFill>
              </a:rPr>
              <a:t>http://www.onlineconversion.com/energy.htm</a:t>
            </a:r>
            <a:endParaRPr lang="el-GR" dirty="0">
              <a:solidFill>
                <a:srgbClr val="FF0000"/>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32650904"/>
      </p:ext>
    </p:extLst>
  </p:cSld>
  <p:clrMapOvr>
    <a:masterClrMapping/>
  </p:clrMapOvr>
  <mc:AlternateContent xmlns:mc="http://schemas.openxmlformats.org/markup-compatibility/2006">
    <mc:Choice xmlns:p14="http://schemas.microsoft.com/office/powerpoint/2010/main" Requires="p14">
      <p:transition spd="slow" p14:dur="2000" advTm="1875"/>
    </mc:Choice>
    <mc:Fallback>
      <p:transition spd="slow" advTm="1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22666236"/>
      </p:ext>
    </p:extLst>
  </p:cSld>
  <p:clrMapOvr>
    <a:masterClrMapping/>
  </p:clrMapOvr>
  <mc:AlternateContent xmlns:mc="http://schemas.openxmlformats.org/markup-compatibility/2006">
    <mc:Choice xmlns:p14="http://schemas.microsoft.com/office/powerpoint/2010/main" Requires="p14">
      <p:transition spd="slow" p14:dur="2000" advTm="1311"/>
    </mc:Choice>
    <mc:Fallback>
      <p:transition spd="slow" advTm="1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SHALE </a:t>
            </a:r>
            <a:r>
              <a:rPr lang="en-GB" dirty="0" smtClean="0"/>
              <a:t>GAS</a:t>
            </a:r>
            <a:r>
              <a:rPr lang="en-US" dirty="0" smtClean="0"/>
              <a:t> EXTRACTION</a:t>
            </a:r>
            <a:endParaRPr lang="el-GR" dirty="0"/>
          </a:p>
        </p:txBody>
      </p:sp>
      <p:sp>
        <p:nvSpPr>
          <p:cNvPr id="3" name="Subtitle 2"/>
          <p:cNvSpPr>
            <a:spLocks noGrp="1"/>
          </p:cNvSpPr>
          <p:nvPr>
            <p:ph type="subTitle" idx="1"/>
          </p:nvPr>
        </p:nvSpPr>
        <p:spPr>
          <a:xfrm>
            <a:off x="755576" y="3886200"/>
            <a:ext cx="7632848" cy="1752600"/>
          </a:xfrm>
        </p:spPr>
        <p:txBody>
          <a:bodyPr/>
          <a:lstStyle/>
          <a:p>
            <a:r>
              <a:rPr lang="el-GR" dirty="0" smtClean="0">
                <a:solidFill>
                  <a:srgbClr val="FF0000"/>
                </a:solidFill>
              </a:rPr>
              <a:t>ΑΝΤΛΗΣΗ ΣΧΙΣΤΟΛΙΘΙΚΟΥ ΦΥΣΙΚΟΥ ΑΕΡΙΟΥ</a:t>
            </a:r>
            <a:endParaRPr lang="el-GR" dirty="0">
              <a:solidFill>
                <a:srgbClr val="FF0000"/>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33125705"/>
      </p:ext>
    </p:extLst>
  </p:cSld>
  <p:clrMapOvr>
    <a:masterClrMapping/>
  </p:clrMapOvr>
  <mc:AlternateContent xmlns:mc="http://schemas.openxmlformats.org/markup-compatibility/2006">
    <mc:Choice xmlns:p14="http://schemas.microsoft.com/office/powerpoint/2010/main" Requires="p14">
      <p:transition spd="slow" p14:dur="2000" advTm="9459"/>
    </mc:Choice>
    <mc:Fallback>
      <p:transition spd="slow" advTm="9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4638"/>
            <a:ext cx="8928992" cy="706090"/>
          </a:xfrm>
        </p:spPr>
        <p:txBody>
          <a:bodyPr>
            <a:noAutofit/>
          </a:bodyPr>
          <a:lstStyle/>
          <a:p>
            <a:r>
              <a:rPr lang="el-GR" sz="2400" b="1" dirty="0" smtClean="0">
                <a:solidFill>
                  <a:srgbClr val="C00000"/>
                </a:solidFill>
              </a:rPr>
              <a:t>ΚΟΙΤΑΣΜΑΤΑ ΣΧΙΣΤΟΛΙΘΙΚΟΥ ΠΕΤΡΕΛΑΙΟΥ ΣΤΙΣ ΗΠΑ</a:t>
            </a:r>
            <a:endParaRPr lang="en-GB" sz="2400" b="1" dirty="0">
              <a:solidFill>
                <a:srgbClr val="C00000"/>
              </a:solidFill>
            </a:endParaRPr>
          </a:p>
        </p:txBody>
      </p:sp>
      <p:sp>
        <p:nvSpPr>
          <p:cNvPr id="3" name="Content Placeholder 2"/>
          <p:cNvSpPr>
            <a:spLocks noGrp="1"/>
          </p:cNvSpPr>
          <p:nvPr>
            <p:ph idx="1"/>
          </p:nvPr>
        </p:nvSpPr>
        <p:spPr/>
        <p:txBody>
          <a:bodyPr/>
          <a:lstStyle/>
          <a:p>
            <a:endParaRPr lang="en-GB"/>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704" y="980728"/>
            <a:ext cx="6991350" cy="539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03131038"/>
      </p:ext>
    </p:extLst>
  </p:cSld>
  <p:clrMapOvr>
    <a:masterClrMapping/>
  </p:clrMapOvr>
  <mc:AlternateContent xmlns:mc="http://schemas.openxmlformats.org/markup-compatibility/2006">
    <mc:Choice xmlns:p14="http://schemas.microsoft.com/office/powerpoint/2010/main" Requires="p14">
      <p:transition spd="slow" p14:dur="2000" advTm="15733"/>
    </mc:Choice>
    <mc:Fallback>
      <p:transition spd="slow" advTm="15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 y="17698"/>
            <a:ext cx="8388194" cy="7276684"/>
          </a:xfrm>
          <a:prstGeom prst="rect">
            <a:avLst/>
          </a:prstGeom>
          <a:solidFill>
            <a:schemeClr val="accent3">
              <a:lumMod val="75000"/>
            </a:schemeClr>
          </a:solidFill>
          <a:ln>
            <a:noFill/>
          </a:ln>
          <a:effectLst/>
          <a:extLst/>
        </p:spPr>
      </p:pic>
      <p:sp>
        <p:nvSpPr>
          <p:cNvPr id="5" name="Rounded Rectangle 4"/>
          <p:cNvSpPr/>
          <p:nvPr/>
        </p:nvSpPr>
        <p:spPr>
          <a:xfrm>
            <a:off x="5292080" y="1844824"/>
            <a:ext cx="2160240" cy="432048"/>
          </a:xfrm>
          <a:prstGeom prst="roundRect">
            <a:avLst/>
          </a:prstGeom>
          <a:solidFill>
            <a:schemeClr val="accent3">
              <a:lumMod val="75000"/>
            </a:schemeClr>
          </a:solidFill>
          <a:ln w="19050">
            <a:solidFill>
              <a:schemeClr val="tx2">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mtClean="0">
                <a:solidFill>
                  <a:srgbClr val="C00000"/>
                </a:solidFill>
              </a:rPr>
              <a:t>ΥΔΡΟΦΟΡΟΣ </a:t>
            </a:r>
            <a:endParaRPr lang="en-GB">
              <a:solidFill>
                <a:srgbClr val="C00000"/>
              </a:solidFill>
            </a:endParaRPr>
          </a:p>
        </p:txBody>
      </p:sp>
      <p:sp>
        <p:nvSpPr>
          <p:cNvPr id="7" name="Rounded Rectangle 6"/>
          <p:cNvSpPr/>
          <p:nvPr/>
        </p:nvSpPr>
        <p:spPr>
          <a:xfrm>
            <a:off x="5292080" y="5301208"/>
            <a:ext cx="2520280" cy="731292"/>
          </a:xfrm>
          <a:prstGeom prst="roundRect">
            <a:avLst/>
          </a:prstGeom>
          <a:solidFill>
            <a:schemeClr val="accent3">
              <a:lumMod val="75000"/>
            </a:schemeClr>
          </a:solidFill>
          <a:ln w="19050">
            <a:solidFill>
              <a:schemeClr val="tx2">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mtClean="0">
                <a:solidFill>
                  <a:srgbClr val="C00000"/>
                </a:solidFill>
              </a:rPr>
              <a:t>ΖΩΝΗ ΠΑΡΑΓΩΓΙΚΟΤΗΤΑΣ </a:t>
            </a:r>
            <a:endParaRPr lang="en-GB">
              <a:solidFill>
                <a:srgbClr val="C00000"/>
              </a:solidFill>
            </a:endParaRPr>
          </a:p>
        </p:txBody>
      </p:sp>
      <p:sp>
        <p:nvSpPr>
          <p:cNvPr id="8" name="Rounded Rectangle 7"/>
          <p:cNvSpPr/>
          <p:nvPr/>
        </p:nvSpPr>
        <p:spPr>
          <a:xfrm>
            <a:off x="5112060" y="3063354"/>
            <a:ext cx="2520280" cy="731292"/>
          </a:xfrm>
          <a:prstGeom prst="roundRect">
            <a:avLst/>
          </a:prstGeom>
          <a:solidFill>
            <a:schemeClr val="accent3">
              <a:lumMod val="75000"/>
            </a:schemeClr>
          </a:solidFill>
          <a:ln w="19050">
            <a:solidFill>
              <a:schemeClr val="tx2">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mtClean="0">
                <a:solidFill>
                  <a:srgbClr val="C00000"/>
                </a:solidFill>
              </a:rPr>
              <a:t>ΥΦΑΛΜΥΡΗ ΖΩΝΗ</a:t>
            </a:r>
            <a:endParaRPr lang="en-GB">
              <a:solidFill>
                <a:srgbClr val="C00000"/>
              </a:solidFill>
            </a:endParaRPr>
          </a:p>
        </p:txBody>
      </p:sp>
      <p:sp>
        <p:nvSpPr>
          <p:cNvPr id="9" name="Rounded Rectangle 8"/>
          <p:cNvSpPr/>
          <p:nvPr/>
        </p:nvSpPr>
        <p:spPr>
          <a:xfrm>
            <a:off x="3563888" y="5528444"/>
            <a:ext cx="1630943" cy="504056"/>
          </a:xfrm>
          <a:prstGeom prst="roundRect">
            <a:avLst/>
          </a:prstGeom>
          <a:ln w="19050">
            <a:solidFill>
              <a:schemeClr val="tx2">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smtClean="0">
                <a:solidFill>
                  <a:srgbClr val="C00000"/>
                </a:solidFill>
              </a:rPr>
              <a:t>ΣΩΛΗΝΩΣΗ ΠΑΡΑΓΩΓΗΣ</a:t>
            </a:r>
            <a:endParaRPr lang="en-GB" sz="1400">
              <a:solidFill>
                <a:srgbClr val="C00000"/>
              </a:solidFill>
            </a:endParaRPr>
          </a:p>
        </p:txBody>
      </p:sp>
      <p:sp>
        <p:nvSpPr>
          <p:cNvPr id="10" name="Rounded Rectangle 9"/>
          <p:cNvSpPr/>
          <p:nvPr/>
        </p:nvSpPr>
        <p:spPr>
          <a:xfrm>
            <a:off x="2791302" y="4869160"/>
            <a:ext cx="1630943" cy="504056"/>
          </a:xfrm>
          <a:prstGeom prst="roundRect">
            <a:avLst/>
          </a:prstGeom>
          <a:ln w="19050">
            <a:solidFill>
              <a:schemeClr val="tx2">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smtClean="0">
                <a:solidFill>
                  <a:srgbClr val="C00000"/>
                </a:solidFill>
              </a:rPr>
              <a:t>ΠΕΡΙΒΛΗΜΑ ΣΩΛΗΝΑ</a:t>
            </a:r>
            <a:endParaRPr lang="en-GB" sz="1400">
              <a:solidFill>
                <a:srgbClr val="C00000"/>
              </a:solidFill>
            </a:endParaRPr>
          </a:p>
        </p:txBody>
      </p:sp>
      <p:sp>
        <p:nvSpPr>
          <p:cNvPr id="11" name="Rounded Rectangle 10"/>
          <p:cNvSpPr/>
          <p:nvPr/>
        </p:nvSpPr>
        <p:spPr>
          <a:xfrm>
            <a:off x="2969821" y="4005064"/>
            <a:ext cx="1409538" cy="252028"/>
          </a:xfrm>
          <a:prstGeom prst="roundRect">
            <a:avLst/>
          </a:prstGeom>
          <a:ln w="19050">
            <a:solidFill>
              <a:schemeClr val="tx2">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smtClean="0">
                <a:solidFill>
                  <a:srgbClr val="C00000"/>
                </a:solidFill>
              </a:rPr>
              <a:t>ΤΣΙΜΕΝΤΟ</a:t>
            </a:r>
            <a:endParaRPr lang="en-GB" sz="1400">
              <a:solidFill>
                <a:srgbClr val="C00000"/>
              </a:solidFill>
            </a:endParaRPr>
          </a:p>
        </p:txBody>
      </p:sp>
      <p:sp>
        <p:nvSpPr>
          <p:cNvPr id="13" name="Rounded Rectangle 12"/>
          <p:cNvSpPr/>
          <p:nvPr/>
        </p:nvSpPr>
        <p:spPr>
          <a:xfrm>
            <a:off x="3012706" y="2708920"/>
            <a:ext cx="2099354" cy="252028"/>
          </a:xfrm>
          <a:prstGeom prst="roundRect">
            <a:avLst/>
          </a:prstGeom>
          <a:ln w="19050">
            <a:solidFill>
              <a:schemeClr val="tx2">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smtClean="0">
                <a:solidFill>
                  <a:srgbClr val="C00000"/>
                </a:solidFill>
              </a:rPr>
              <a:t>ΛΑΣΠΗ ΓΕΩΤΡΗΣΗΣ</a:t>
            </a:r>
            <a:endParaRPr lang="en-GB" sz="1400">
              <a:solidFill>
                <a:srgbClr val="C00000"/>
              </a:solidFill>
            </a:endParaRPr>
          </a:p>
        </p:txBody>
      </p:sp>
      <p:sp>
        <p:nvSpPr>
          <p:cNvPr id="14" name="Rounded Rectangle 13"/>
          <p:cNvSpPr/>
          <p:nvPr/>
        </p:nvSpPr>
        <p:spPr>
          <a:xfrm>
            <a:off x="244190" y="188640"/>
            <a:ext cx="7568169" cy="576064"/>
          </a:xfrm>
          <a:prstGeom prst="roundRect">
            <a:avLst/>
          </a:prstGeom>
          <a:solidFill>
            <a:srgbClr val="FF3300"/>
          </a:solidFill>
          <a:ln w="19050">
            <a:solidFill>
              <a:schemeClr val="tx2">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mtClean="0">
                <a:solidFill>
                  <a:schemeClr val="tx1">
                    <a:lumMod val="95000"/>
                    <a:lumOff val="5000"/>
                  </a:schemeClr>
                </a:solidFill>
              </a:rPr>
              <a:t>ΟΡΙΖΟΝΤΙΑ ΣΩΛΗΝΩΣΗ ΚΑΙ ΠΕΡΙΒΛΗΜΑΤΙΚΗ ΣΩΛΗΝΩΣΗ</a:t>
            </a:r>
            <a:endParaRPr lang="en-GB">
              <a:solidFill>
                <a:schemeClr val="tx1">
                  <a:lumMod val="95000"/>
                  <a:lumOff val="5000"/>
                </a:schemeClr>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46032361"/>
      </p:ext>
    </p:extLst>
  </p:cSld>
  <p:clrMapOvr>
    <a:masterClrMapping/>
  </p:clrMapOvr>
  <mc:AlternateContent xmlns:mc="http://schemas.openxmlformats.org/markup-compatibility/2006">
    <mc:Choice xmlns:p14="http://schemas.microsoft.com/office/powerpoint/2010/main" Requires="p14">
      <p:transition spd="slow" p14:dur="2000" advTm="52800"/>
    </mc:Choice>
    <mc:Fallback>
      <p:transition spd="slow" advTm="52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975" y="661149"/>
            <a:ext cx="8136904" cy="6191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le 5"/>
          <p:cNvSpPr/>
          <p:nvPr/>
        </p:nvSpPr>
        <p:spPr>
          <a:xfrm>
            <a:off x="787915" y="830497"/>
            <a:ext cx="7835385" cy="576064"/>
          </a:xfrm>
          <a:prstGeom prst="roundRect">
            <a:avLst/>
          </a:prstGeom>
          <a:solidFill>
            <a:srgbClr val="FF3300"/>
          </a:solidFill>
          <a:ln w="19050">
            <a:solidFill>
              <a:schemeClr val="tx2">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mtClean="0">
                <a:solidFill>
                  <a:schemeClr val="tx1">
                    <a:lumMod val="95000"/>
                    <a:lumOff val="5000"/>
                  </a:schemeClr>
                </a:solidFill>
              </a:rPr>
              <a:t>ΔΙΚΤΥΟ ΠΟΛΛΑΠΛΩΝ ΓΕΩΤΡΗΣΕΩΝ ΓΙΑ ΕΚΜΕΤΑΛΛΕΥΣΗ ΣΧΙΣΤΟΛΙΘΙΚΟΥ ΣΧΗΜΑΤΙΣΜΟΥ</a:t>
            </a:r>
            <a:endParaRPr lang="en-GB">
              <a:solidFill>
                <a:schemeClr val="tx1">
                  <a:lumMod val="95000"/>
                  <a:lumOff val="5000"/>
                </a:schemeClr>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00722319"/>
      </p:ext>
    </p:extLst>
  </p:cSld>
  <p:clrMapOvr>
    <a:masterClrMapping/>
  </p:clrMapOvr>
  <mc:AlternateContent xmlns:mc="http://schemas.openxmlformats.org/markup-compatibility/2006">
    <mc:Choice xmlns:p14="http://schemas.microsoft.com/office/powerpoint/2010/main" Requires="p14">
      <p:transition spd="slow" p14:dur="2000" advTm="11921"/>
    </mc:Choice>
    <mc:Fallback>
      <p:transition spd="slow" advTm="11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Εικόνα 2" descr="image0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137" y="823912"/>
            <a:ext cx="6943725"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95599280"/>
      </p:ext>
    </p:extLst>
  </p:cSld>
  <p:clrMapOvr>
    <a:masterClrMapping/>
  </p:clrMapOvr>
  <mc:AlternateContent xmlns:mc="http://schemas.openxmlformats.org/markup-compatibility/2006">
    <mc:Choice xmlns:p14="http://schemas.microsoft.com/office/powerpoint/2010/main" Requires="p14">
      <p:transition spd="slow" p14:dur="2000" advTm="781"/>
    </mc:Choice>
    <mc:Fallback>
      <p:transition spd="slow" advTm="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95263"/>
            <a:ext cx="5410200" cy="646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26951034"/>
      </p:ext>
    </p:extLst>
  </p:cSld>
  <p:clrMapOvr>
    <a:masterClrMapping/>
  </p:clrMapOvr>
  <mc:AlternateContent xmlns:mc="http://schemas.openxmlformats.org/markup-compatibility/2006">
    <mc:Choice xmlns:p14="http://schemas.microsoft.com/office/powerpoint/2010/main" Requires="p14">
      <p:transition spd="slow" p14:dur="2000" advTm="54817"/>
    </mc:Choice>
    <mc:Fallback>
      <p:transition spd="slow" advTm="54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0"/>
            <a:ext cx="6624736" cy="693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35067173"/>
      </p:ext>
    </p:extLst>
  </p:cSld>
  <p:clrMapOvr>
    <a:masterClrMapping/>
  </p:clrMapOvr>
  <mc:AlternateContent xmlns:mc="http://schemas.openxmlformats.org/markup-compatibility/2006">
    <mc:Choice xmlns:p14="http://schemas.microsoft.com/office/powerpoint/2010/main" Requires="p14">
      <p:transition spd="slow" p14:dur="2000" advTm="32207"/>
    </mc:Choice>
    <mc:Fallback>
      <p:transition spd="slow" advTm="32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5" y="243453"/>
            <a:ext cx="8279534" cy="6425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702805" y="1492870"/>
            <a:ext cx="1908212" cy="856010"/>
          </a:xfrm>
          <a:prstGeom prst="roundRect">
            <a:avLst/>
          </a:prstGeom>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mtClean="0">
                <a:solidFill>
                  <a:srgbClr val="C00000"/>
                </a:solidFill>
                <a:latin typeface="Cambria" panose="02040503050406030204" pitchFamily="18" charset="0"/>
              </a:rPr>
              <a:t>ΔΙΑΡΡΟΗ ΜΕΘΑΝΙΟΥ</a:t>
            </a:r>
            <a:endParaRPr lang="en-GB">
              <a:solidFill>
                <a:srgbClr val="C00000"/>
              </a:solidFill>
              <a:latin typeface="Cambria" panose="02040503050406030204" pitchFamily="18" charset="0"/>
            </a:endParaRPr>
          </a:p>
        </p:txBody>
      </p:sp>
      <p:sp>
        <p:nvSpPr>
          <p:cNvPr id="7" name="Rounded Rectangle 6"/>
          <p:cNvSpPr/>
          <p:nvPr/>
        </p:nvSpPr>
        <p:spPr>
          <a:xfrm>
            <a:off x="575556" y="2492896"/>
            <a:ext cx="2035461" cy="1224136"/>
          </a:xfrm>
          <a:prstGeom prst="roundRect">
            <a:avLst/>
          </a:prstGeom>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mtClean="0">
                <a:solidFill>
                  <a:srgbClr val="C00000"/>
                </a:solidFill>
                <a:latin typeface="Cambria" panose="02040503050406030204" pitchFamily="18" charset="0"/>
              </a:rPr>
              <a:t>ΕΠΙΠΤΩΣΕΙΣ ΣΤΑ ΝΕΡΑ ΑΠΌ ΤΟ ΝΕΡΟ ΧΡΗΣΗΣ</a:t>
            </a:r>
            <a:endParaRPr lang="en-GB">
              <a:solidFill>
                <a:srgbClr val="C00000"/>
              </a:solidFill>
              <a:latin typeface="Cambria" panose="02040503050406030204" pitchFamily="18" charset="0"/>
            </a:endParaRPr>
          </a:p>
        </p:txBody>
      </p:sp>
      <p:sp>
        <p:nvSpPr>
          <p:cNvPr id="8" name="Rounded Rectangle 7"/>
          <p:cNvSpPr/>
          <p:nvPr/>
        </p:nvSpPr>
        <p:spPr>
          <a:xfrm>
            <a:off x="450777" y="3933056"/>
            <a:ext cx="2160240" cy="1224136"/>
          </a:xfrm>
          <a:prstGeom prst="roundRect">
            <a:avLst/>
          </a:prstGeom>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mtClean="0">
                <a:solidFill>
                  <a:srgbClr val="C00000"/>
                </a:solidFill>
                <a:latin typeface="Cambria" panose="02040503050406030204" pitchFamily="18" charset="0"/>
              </a:rPr>
              <a:t>ΡΥΠΑΝΣΗ ΥΔΡΟΦΟΡΟΥ ΑΠΌ ΤΗΝ ΓΕΩΤΡΗΣΗ</a:t>
            </a:r>
            <a:endParaRPr lang="en-GB">
              <a:solidFill>
                <a:srgbClr val="C00000"/>
              </a:solidFill>
              <a:latin typeface="Cambria" panose="02040503050406030204" pitchFamily="18" charset="0"/>
            </a:endParaRPr>
          </a:p>
        </p:txBody>
      </p:sp>
      <p:sp>
        <p:nvSpPr>
          <p:cNvPr id="9" name="Rounded Rectangle 8"/>
          <p:cNvSpPr/>
          <p:nvPr/>
        </p:nvSpPr>
        <p:spPr>
          <a:xfrm>
            <a:off x="2153460" y="5097140"/>
            <a:ext cx="2160240" cy="1224136"/>
          </a:xfrm>
          <a:prstGeom prst="roundRect">
            <a:avLst/>
          </a:prstGeom>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mtClean="0">
                <a:solidFill>
                  <a:srgbClr val="C00000"/>
                </a:solidFill>
                <a:latin typeface="Cambria" panose="02040503050406030204" pitchFamily="18" charset="0"/>
              </a:rPr>
              <a:t>ΡΥΠΑΝΣΗ ΥΔΡΟΦΟΡΟΥ ΑΠΌ ΔΙΕΙΣΔΥΣΗ ΔΙΑΛΥΤΩΝ Ή </a:t>
            </a:r>
            <a:r>
              <a:rPr lang="en-GB" smtClean="0">
                <a:solidFill>
                  <a:srgbClr val="C00000"/>
                </a:solidFill>
                <a:latin typeface="Cambria" panose="02040503050406030204" pitchFamily="18" charset="0"/>
              </a:rPr>
              <a:t>CH4</a:t>
            </a:r>
            <a:endParaRPr lang="en-GB">
              <a:solidFill>
                <a:srgbClr val="C00000"/>
              </a:solidFill>
              <a:latin typeface="Cambria" panose="02040503050406030204" pitchFamily="18" charset="0"/>
            </a:endParaRPr>
          </a:p>
        </p:txBody>
      </p:sp>
      <p:sp>
        <p:nvSpPr>
          <p:cNvPr id="10" name="Rounded Rectangle 9"/>
          <p:cNvSpPr/>
          <p:nvPr/>
        </p:nvSpPr>
        <p:spPr>
          <a:xfrm>
            <a:off x="6368279" y="4197040"/>
            <a:ext cx="2592288" cy="1512168"/>
          </a:xfrm>
          <a:prstGeom prst="roundRect">
            <a:avLst/>
          </a:prstGeom>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mtClean="0">
                <a:solidFill>
                  <a:srgbClr val="C00000"/>
                </a:solidFill>
                <a:latin typeface="Cambria" panose="02040503050406030204" pitchFamily="18" charset="0"/>
              </a:rPr>
              <a:t>ΡΥΠΑΝΣΗ ΕΔΑΦΟΥΣ/ΥΠΕΔΑΦΟΥΣ ΑΠΌ ΔΙΑΡΡΟΗ ΧΗΜΙΚΩΝ Η ΥΓΡΩΝ ΕΠΙΣΤΡΟΦΗΣ</a:t>
            </a:r>
            <a:endParaRPr lang="en-GB">
              <a:solidFill>
                <a:srgbClr val="C00000"/>
              </a:solidFill>
              <a:latin typeface="Cambria" panose="02040503050406030204" pitchFamily="18" charset="0"/>
            </a:endParaRPr>
          </a:p>
        </p:txBody>
      </p:sp>
      <p:sp>
        <p:nvSpPr>
          <p:cNvPr id="11" name="Rounded Rectangle 10"/>
          <p:cNvSpPr/>
          <p:nvPr/>
        </p:nvSpPr>
        <p:spPr>
          <a:xfrm>
            <a:off x="6463060" y="2708920"/>
            <a:ext cx="2160240" cy="1224136"/>
          </a:xfrm>
          <a:prstGeom prst="roundRect">
            <a:avLst/>
          </a:prstGeom>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mtClean="0">
                <a:solidFill>
                  <a:srgbClr val="C00000"/>
                </a:solidFill>
                <a:latin typeface="Cambria" panose="02040503050406030204" pitchFamily="18" charset="0"/>
              </a:rPr>
              <a:t>ΑΝΕΠΑΡΚΗΣ ΜΕΤΑΦΟΡΑ/ΕΠΕΞΕΡΓΑΣΙΑ ΥΓΡΩΝ ΑΠΟΒΛΗΤΩΝ</a:t>
            </a:r>
            <a:endParaRPr lang="en-GB">
              <a:solidFill>
                <a:srgbClr val="C00000"/>
              </a:solidFill>
              <a:latin typeface="Cambria" panose="02040503050406030204" pitchFamily="18" charset="0"/>
            </a:endParaRPr>
          </a:p>
        </p:txBody>
      </p:sp>
      <p:sp>
        <p:nvSpPr>
          <p:cNvPr id="12" name="Rounded Rectangle 11"/>
          <p:cNvSpPr/>
          <p:nvPr/>
        </p:nvSpPr>
        <p:spPr>
          <a:xfrm>
            <a:off x="6454498" y="1124744"/>
            <a:ext cx="2160240" cy="1368152"/>
          </a:xfrm>
          <a:prstGeom prst="roundRect">
            <a:avLst/>
          </a:prstGeom>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mtClean="0">
                <a:solidFill>
                  <a:srgbClr val="C00000"/>
                </a:solidFill>
                <a:latin typeface="Cambria" panose="02040503050406030204" pitchFamily="18" charset="0"/>
              </a:rPr>
              <a:t>ΑΝΕΠΑΡΚΗΣ ΜΕΤΑΦΟΡΑ/ΕΠΕΞΕΡΓΑΣΙΑ ΑΕΡΙΩΝ ΕΚΠΟΜΠΩΝ</a:t>
            </a:r>
            <a:endParaRPr lang="en-GB">
              <a:solidFill>
                <a:srgbClr val="C00000"/>
              </a:solidFill>
              <a:latin typeface="Cambria" panose="02040503050406030204" pitchFamily="18" charset="0"/>
            </a:endParaRPr>
          </a:p>
        </p:txBody>
      </p:sp>
      <p:sp>
        <p:nvSpPr>
          <p:cNvPr id="13" name="Rounded Rectangle 12"/>
          <p:cNvSpPr/>
          <p:nvPr/>
        </p:nvSpPr>
        <p:spPr>
          <a:xfrm>
            <a:off x="458805" y="243452"/>
            <a:ext cx="8155933" cy="593259"/>
          </a:xfrm>
          <a:prstGeom prst="roundRect">
            <a:avLst/>
          </a:prstGeom>
          <a:solidFill>
            <a:srgbClr val="FF3300"/>
          </a:solid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smtClean="0">
                <a:solidFill>
                  <a:schemeClr val="tx1">
                    <a:lumMod val="95000"/>
                    <a:lumOff val="5000"/>
                  </a:schemeClr>
                </a:solidFill>
                <a:latin typeface="Cambria" panose="02040503050406030204" pitchFamily="18" charset="0"/>
              </a:rPr>
              <a:t>ΔΙΑΔΡΟΜΕΣ ΡΥΠΑΝΤΩΝ ΣΤΗΝ ΑΝΤΛΗΣΗ ΣΧΙΣΤΟΛΙΘΙΚΟΥ ΑΕΡΙΟΥ/ΠΕΤΡΕΛΑΙΟΥ</a:t>
            </a:r>
            <a:endParaRPr lang="en-GB" sz="2000">
              <a:solidFill>
                <a:schemeClr val="tx1">
                  <a:lumMod val="95000"/>
                  <a:lumOff val="5000"/>
                </a:schemeClr>
              </a:solidFill>
              <a:latin typeface="Cambria" panose="02040503050406030204" pitchFamily="18"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49627856"/>
      </p:ext>
    </p:extLst>
  </p:cSld>
  <p:clrMapOvr>
    <a:masterClrMapping/>
  </p:clrMapOvr>
  <mc:AlternateContent xmlns:mc="http://schemas.openxmlformats.org/markup-compatibility/2006">
    <mc:Choice xmlns:p14="http://schemas.microsoft.com/office/powerpoint/2010/main" Requires="p14">
      <p:transition spd="slow" p14:dur="2000" advTm="61266"/>
    </mc:Choice>
    <mc:Fallback>
      <p:transition spd="slow" advTm="61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600" dirty="0" smtClean="0">
                <a:latin typeface="Cambria" panose="02040503050406030204" pitchFamily="18" charset="0"/>
              </a:rPr>
              <a:t>ΚΟΙΤΑΣΜΑΤΑ ΣΧΙΣΤΟΛΙΘΙΚΟΥ ΦΥΣΙΚΟΥ ΑΕΡΙΟΥ ΣΤΗΝ ΕΥΡΩΠΗ</a:t>
            </a:r>
            <a:endParaRPr lang="en-GB" sz="3600" dirty="0">
              <a:latin typeface="Cambria" panose="02040503050406030204"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pic>
        <p:nvPicPr>
          <p:cNvPr id="6" name="Picture 2" descr="http://1.bp.blogspot.com/-ndpYt5F55h4/T3dw90RSnBI/AAAAAAAAI68/trffAtBZpL8/s640/Europe_shale_gas_resour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930" y="1412776"/>
            <a:ext cx="7833446" cy="5483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9903254"/>
      </p:ext>
    </p:extLst>
  </p:cSld>
  <p:clrMapOvr>
    <a:masterClrMapping/>
  </p:clrMapOvr>
  <mc:AlternateContent xmlns:mc="http://schemas.openxmlformats.org/markup-compatibility/2006">
    <mc:Choice xmlns:p14="http://schemas.microsoft.com/office/powerpoint/2010/main" Requires="p14">
      <p:transition spd="slow" p14:dur="2000" advTm="30903"/>
    </mc:Choice>
    <mc:Fallback>
      <p:transition spd="slow" advTm="30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Εικόνα 3" descr="image0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137" y="620688"/>
            <a:ext cx="6943725"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42395825"/>
      </p:ext>
    </p:extLst>
  </p:cSld>
  <p:clrMapOvr>
    <a:masterClrMapping/>
  </p:clrMapOvr>
  <mc:AlternateContent xmlns:mc="http://schemas.openxmlformats.org/markup-compatibility/2006">
    <mc:Choice xmlns:p14="http://schemas.microsoft.com/office/powerpoint/2010/main" Requires="p14">
      <p:transition spd="slow" p14:dur="2000" advTm="936"/>
    </mc:Choice>
    <mc:Fallback>
      <p:transition spd="slow" advTm="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r>
              <a:rPr lang="el-GR" smtClean="0"/>
              <a:t>ΑΕΡΙΑ </a:t>
            </a:r>
            <a:r>
              <a:rPr lang="el-GR" smtClean="0"/>
              <a:t>ΚΑΥΣΙΜΑ – </a:t>
            </a:r>
            <a:br>
              <a:rPr lang="el-GR" smtClean="0"/>
            </a:br>
            <a:r>
              <a:rPr lang="el-GR" smtClean="0"/>
              <a:t>ΦΥΣΙΚΟ ΑΕΡΙΟ</a:t>
            </a:r>
            <a:endParaRPr lang="el-GR" dirty="0" smtClean="0"/>
          </a:p>
        </p:txBody>
      </p:sp>
      <p:sp>
        <p:nvSpPr>
          <p:cNvPr id="2" name="Subtitle 1"/>
          <p:cNvSpPr>
            <a:spLocks noGrp="1"/>
          </p:cNvSpPr>
          <p:nvPr>
            <p:ph type="subTitle" idx="1"/>
          </p:nvPr>
        </p:nvSpPr>
        <p:spPr/>
        <p:txBody>
          <a:bodyPr/>
          <a:lstStyle/>
          <a:p>
            <a:endParaRPr lang="en-GB"/>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791"/>
    </mc:Choice>
    <mc:Fallback>
      <p:transition spd="slow" advTm="3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lstStyle/>
          <a:p>
            <a:r>
              <a:rPr lang="el-GR" dirty="0" smtClean="0"/>
              <a:t>ΥΓΡΑΕΡΙΟ</a:t>
            </a:r>
            <a:endParaRPr lang="el-GR"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990507972"/>
              </p:ext>
            </p:extLst>
          </p:nvPr>
        </p:nvGraphicFramePr>
        <p:xfrm>
          <a:off x="461053" y="980728"/>
          <a:ext cx="8229600" cy="949960"/>
        </p:xfrm>
        <a:graphic>
          <a:graphicData uri="http://schemas.openxmlformats.org/drawingml/2006/table">
            <a:tbl>
              <a:tblPr firstRow="1" bandRow="1">
                <a:tableStyleId>{5C22544A-7EE6-4342-B048-85BDC9FD1C3A}</a:tableStyleId>
              </a:tblPr>
              <a:tblGrid>
                <a:gridCol w="4114800"/>
                <a:gridCol w="4114800"/>
              </a:tblGrid>
              <a:tr h="370840">
                <a:tc>
                  <a:txBody>
                    <a:bodyPr/>
                    <a:lstStyle/>
                    <a:p>
                      <a:r>
                        <a:rPr lang="el-GR" sz="3200" dirty="0" smtClean="0">
                          <a:solidFill>
                            <a:srgbClr val="FF0000"/>
                          </a:solidFill>
                        </a:rPr>
                        <a:t>ΠΡΟΠΑΝΙΟ</a:t>
                      </a:r>
                      <a:endParaRPr lang="el-GR" sz="3200" dirty="0">
                        <a:solidFill>
                          <a:srgbClr val="FF0000"/>
                        </a:solidFill>
                      </a:endParaRPr>
                    </a:p>
                  </a:txBody>
                  <a:tcPr/>
                </a:tc>
                <a:tc>
                  <a:txBody>
                    <a:bodyPr/>
                    <a:lstStyle/>
                    <a:p>
                      <a:r>
                        <a:rPr lang="el-GR" sz="3200" dirty="0" smtClean="0">
                          <a:solidFill>
                            <a:srgbClr val="FF0000"/>
                          </a:solidFill>
                        </a:rPr>
                        <a:t>ΒΟΥΤΑΝΙΟ</a:t>
                      </a:r>
                      <a:endParaRPr lang="el-GR" sz="3200" dirty="0">
                        <a:solidFill>
                          <a:srgbClr val="FF0000"/>
                        </a:solidFill>
                      </a:endParaRPr>
                    </a:p>
                  </a:txBody>
                  <a:tcPr/>
                </a:tc>
              </a:tr>
              <a:tr h="370840">
                <a:tc>
                  <a:txBody>
                    <a:bodyPr/>
                    <a:lstStyle/>
                    <a:p>
                      <a:endParaRPr lang="el-GR" dirty="0"/>
                    </a:p>
                  </a:txBody>
                  <a:tcPr/>
                </a:tc>
                <a:tc>
                  <a:txBody>
                    <a:bodyPr/>
                    <a:lstStyle/>
                    <a:p>
                      <a:endParaRPr lang="el-GR" dirty="0"/>
                    </a:p>
                  </a:txBody>
                  <a:tcPr/>
                </a:tc>
              </a:tr>
            </a:tbl>
          </a:graphicData>
        </a:graphic>
      </p:graphicFrame>
      <p:pic>
        <p:nvPicPr>
          <p:cNvPr id="4" name="Picture 3" descr="Αρχείο:PropaneFull.png"/>
          <p:cNvPicPr/>
          <p:nvPr/>
        </p:nvPicPr>
        <p:blipFill>
          <a:blip r:embed="rId5">
            <a:extLst>
              <a:ext uri="{28A0092B-C50C-407E-A947-70E740481C1C}">
                <a14:useLocalDpi xmlns:a14="http://schemas.microsoft.com/office/drawing/2010/main" val="0"/>
              </a:ext>
            </a:extLst>
          </a:blip>
          <a:srcRect/>
          <a:stretch>
            <a:fillRect/>
          </a:stretch>
        </p:blipFill>
        <p:spPr bwMode="auto">
          <a:xfrm>
            <a:off x="778797" y="2394236"/>
            <a:ext cx="1632963" cy="1151275"/>
          </a:xfrm>
          <a:prstGeom prst="rect">
            <a:avLst/>
          </a:prstGeom>
          <a:noFill/>
          <a:ln>
            <a:noFill/>
          </a:ln>
        </p:spPr>
      </p:pic>
      <p:pic>
        <p:nvPicPr>
          <p:cNvPr id="5" name="Picture 4" descr="Αρχείο:Propane-3D-space-filling.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0765" y="3853994"/>
            <a:ext cx="1920995" cy="1231189"/>
          </a:xfrm>
          <a:prstGeom prst="rect">
            <a:avLst/>
          </a:prstGeom>
          <a:noFill/>
          <a:ln>
            <a:noFill/>
          </a:ln>
        </p:spPr>
      </p:pic>
      <p:pic>
        <p:nvPicPr>
          <p:cNvPr id="6" name="Picture 5" descr="http://upload.wikimedia.org/wikipedia/commons/e/e4/Propane-3D-balls-B.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2360" y="5429418"/>
            <a:ext cx="1639400" cy="1239942"/>
          </a:xfrm>
          <a:prstGeom prst="rect">
            <a:avLst/>
          </a:prstGeom>
          <a:noFill/>
          <a:ln>
            <a:noFill/>
          </a:ln>
        </p:spPr>
      </p:pic>
      <p:pic>
        <p:nvPicPr>
          <p:cNvPr id="8" name="Picture 7" descr="Αρχείο:ButaneFull.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84346" y="2394235"/>
            <a:ext cx="2259266" cy="1151275"/>
          </a:xfrm>
          <a:prstGeom prst="rect">
            <a:avLst/>
          </a:prstGeom>
          <a:noFill/>
          <a:ln>
            <a:noFill/>
          </a:ln>
        </p:spPr>
      </p:pic>
      <p:pic>
        <p:nvPicPr>
          <p:cNvPr id="9" name="Picture 8" descr="Αρχείο:Butane-3D-space-filling.pn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92080" y="3853993"/>
            <a:ext cx="2592288" cy="1380729"/>
          </a:xfrm>
          <a:prstGeom prst="rect">
            <a:avLst/>
          </a:prstGeom>
          <a:noFill/>
          <a:ln>
            <a:noFill/>
          </a:ln>
        </p:spPr>
      </p:pic>
      <p:pic>
        <p:nvPicPr>
          <p:cNvPr id="10" name="Picture 9" descr="Αρχείο:Butane-3D-balls.pn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96136" y="5399666"/>
            <a:ext cx="2233637" cy="1239942"/>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63227328"/>
      </p:ext>
    </p:extLst>
  </p:cSld>
  <p:clrMapOvr>
    <a:masterClrMapping/>
  </p:clrMapOvr>
  <mc:AlternateContent xmlns:mc="http://schemas.openxmlformats.org/markup-compatibility/2006">
    <mc:Choice xmlns:p14="http://schemas.microsoft.com/office/powerpoint/2010/main" Requires="p14">
      <p:transition spd="slow" p14:dur="2000" advTm="22950"/>
    </mc:Choice>
    <mc:Fallback>
      <p:transition spd="slow" advTm="22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pPr eaLnBrk="1" hangingPunct="1"/>
            <a:r>
              <a:rPr lang="el-GR" smtClean="0">
                <a:solidFill>
                  <a:srgbClr val="400000"/>
                </a:solidFill>
                <a:latin typeface="Cambria" pitchFamily="18" charset="0"/>
              </a:rPr>
              <a:t>ΦΥΣΙΚΟ ΑΕΡΙΟ</a:t>
            </a:r>
            <a:endParaRPr lang="el-GR" smtClean="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718998571"/>
              </p:ext>
            </p:extLst>
          </p:nvPr>
        </p:nvGraphicFramePr>
        <p:xfrm>
          <a:off x="457200" y="2071688"/>
          <a:ext cx="8229599" cy="4268130"/>
        </p:xfrm>
        <a:graphic>
          <a:graphicData uri="http://schemas.openxmlformats.org/drawingml/2006/table">
            <a:tbl>
              <a:tblPr/>
              <a:tblGrid>
                <a:gridCol w="1303978"/>
                <a:gridCol w="1475554"/>
                <a:gridCol w="605563"/>
                <a:gridCol w="605563"/>
                <a:gridCol w="605563"/>
                <a:gridCol w="605563"/>
                <a:gridCol w="605563"/>
                <a:gridCol w="605563"/>
                <a:gridCol w="605563"/>
                <a:gridCol w="605563"/>
                <a:gridCol w="605563"/>
              </a:tblGrid>
              <a:tr h="980774">
                <a:tc>
                  <a:txBody>
                    <a:bodyPr/>
                    <a:lstStyle/>
                    <a:p>
                      <a:pPr algn="ctr" fontAlgn="ctr"/>
                      <a:endParaRPr lang="el-GR" sz="1600" b="0" i="0" u="none" strike="noStrike" dirty="0">
                        <a:solidFill>
                          <a:srgbClr val="400000"/>
                        </a:solidFill>
                        <a:latin typeface="Cambria"/>
                      </a:endParaRP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600" b="0" i="0" u="none" strike="noStrike">
                          <a:solidFill>
                            <a:srgbClr val="400000"/>
                          </a:solidFill>
                          <a:latin typeface="Cambria"/>
                        </a:rPr>
                        <a:t>ΘΕΡΜΟΓΟΝΟΣ ΔΥΝΑΜΗ</a:t>
                      </a: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9">
                  <a:txBody>
                    <a:bodyPr/>
                    <a:lstStyle/>
                    <a:p>
                      <a:pPr algn="ctr" fontAlgn="ctr"/>
                      <a:r>
                        <a:rPr lang="el-GR" sz="3600" b="0" i="0" u="none" strike="noStrike" dirty="0">
                          <a:solidFill>
                            <a:srgbClr val="400000"/>
                          </a:solidFill>
                          <a:latin typeface="Cambria"/>
                        </a:rPr>
                        <a:t>Σύσταση %</a:t>
                      </a: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348181">
                <a:tc>
                  <a:txBody>
                    <a:bodyPr/>
                    <a:lstStyle/>
                    <a:p>
                      <a:pPr algn="l" fontAlgn="b"/>
                      <a:r>
                        <a:rPr lang="el-GR" sz="1600" b="0" i="0" u="none" strike="noStrike">
                          <a:solidFill>
                            <a:srgbClr val="400000"/>
                          </a:solidFill>
                          <a:latin typeface="Cambria"/>
                        </a:rPr>
                        <a:t> </a:t>
                      </a:r>
                    </a:p>
                  </a:txBody>
                  <a:tcPr marL="7777" marR="7777" marT="77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400000"/>
                          </a:solidFill>
                          <a:latin typeface="Cambria"/>
                        </a:rPr>
                        <a:t>J/lt</a:t>
                      </a: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1" i="0" u="none" strike="noStrike" dirty="0">
                          <a:solidFill>
                            <a:srgbClr val="FF0000"/>
                          </a:solidFill>
                          <a:latin typeface="Cambria"/>
                        </a:rPr>
                        <a:t>CH</a:t>
                      </a:r>
                      <a:r>
                        <a:rPr lang="en-US" sz="1800" b="1" i="0" u="none" strike="noStrike" baseline="-25000" dirty="0">
                          <a:solidFill>
                            <a:srgbClr val="FF0000"/>
                          </a:solidFill>
                          <a:latin typeface="Cambria"/>
                        </a:rPr>
                        <a:t>4</a:t>
                      </a:r>
                      <a:endParaRPr lang="en-US" sz="1800" b="1" i="0" u="none" strike="noStrike" dirty="0">
                        <a:solidFill>
                          <a:srgbClr val="FF0000"/>
                        </a:solidFill>
                        <a:latin typeface="Cambria"/>
                      </a:endParaRP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400000"/>
                          </a:solidFill>
                          <a:latin typeface="Cambria"/>
                        </a:rPr>
                        <a:t>C</a:t>
                      </a:r>
                      <a:r>
                        <a:rPr lang="en-US" sz="1600" b="1" i="0" u="none" strike="noStrike" baseline="-25000">
                          <a:solidFill>
                            <a:srgbClr val="400000"/>
                          </a:solidFill>
                          <a:latin typeface="Cambria"/>
                        </a:rPr>
                        <a:t>2</a:t>
                      </a:r>
                      <a:r>
                        <a:rPr lang="en-US" sz="1600" b="1" i="0" u="none" strike="noStrike">
                          <a:solidFill>
                            <a:srgbClr val="400000"/>
                          </a:solidFill>
                          <a:latin typeface="Cambria"/>
                        </a:rPr>
                        <a:t>H</a:t>
                      </a:r>
                      <a:r>
                        <a:rPr lang="en-US" sz="1600" b="1" i="0" u="none" strike="noStrike" baseline="-25000">
                          <a:solidFill>
                            <a:srgbClr val="400000"/>
                          </a:solidFill>
                          <a:latin typeface="Cambria"/>
                        </a:rPr>
                        <a:t>4</a:t>
                      </a:r>
                      <a:endParaRPr lang="en-US" sz="1600" b="1" i="0" u="none" strike="noStrike">
                        <a:solidFill>
                          <a:srgbClr val="400000"/>
                        </a:solidFill>
                        <a:latin typeface="Cambria"/>
                      </a:endParaRP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400000"/>
                          </a:solidFill>
                          <a:latin typeface="Cambria"/>
                        </a:rPr>
                        <a:t>C</a:t>
                      </a:r>
                      <a:r>
                        <a:rPr lang="en-US" sz="1600" b="1" i="0" u="none" strike="noStrike" baseline="-25000">
                          <a:solidFill>
                            <a:srgbClr val="400000"/>
                          </a:solidFill>
                          <a:latin typeface="Cambria"/>
                        </a:rPr>
                        <a:t>2</a:t>
                      </a:r>
                      <a:r>
                        <a:rPr lang="en-US" sz="1600" b="1" i="0" u="none" strike="noStrike">
                          <a:solidFill>
                            <a:srgbClr val="400000"/>
                          </a:solidFill>
                          <a:latin typeface="Cambria"/>
                        </a:rPr>
                        <a:t>H</a:t>
                      </a:r>
                      <a:r>
                        <a:rPr lang="en-US" sz="1600" b="1" i="0" u="none" strike="noStrike" baseline="-25000">
                          <a:solidFill>
                            <a:srgbClr val="400000"/>
                          </a:solidFill>
                          <a:latin typeface="Cambria"/>
                        </a:rPr>
                        <a:t>6</a:t>
                      </a:r>
                      <a:endParaRPr lang="en-US" sz="1600" b="1" i="0" u="none" strike="noStrike">
                        <a:solidFill>
                          <a:srgbClr val="400000"/>
                        </a:solidFill>
                        <a:latin typeface="Cambria"/>
                      </a:endParaRP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400000"/>
                          </a:solidFill>
                          <a:latin typeface="Cambria"/>
                        </a:rPr>
                        <a:t>H</a:t>
                      </a:r>
                      <a:r>
                        <a:rPr lang="en-US" sz="1600" b="1" i="0" u="none" strike="noStrike" baseline="-25000">
                          <a:solidFill>
                            <a:srgbClr val="400000"/>
                          </a:solidFill>
                          <a:latin typeface="Cambria"/>
                        </a:rPr>
                        <a:t>2</a:t>
                      </a:r>
                      <a:endParaRPr lang="en-US" sz="1600" b="1" i="0" u="none" strike="noStrike">
                        <a:solidFill>
                          <a:srgbClr val="400000"/>
                        </a:solidFill>
                        <a:latin typeface="Cambria"/>
                      </a:endParaRP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400000"/>
                          </a:solidFill>
                          <a:latin typeface="Cambria"/>
                        </a:rPr>
                        <a:t>CO</a:t>
                      </a: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400000"/>
                          </a:solidFill>
                          <a:latin typeface="Cambria"/>
                        </a:rPr>
                        <a:t>O</a:t>
                      </a:r>
                      <a:r>
                        <a:rPr lang="en-US" sz="1600" b="1" i="0" u="none" strike="noStrike" baseline="-25000">
                          <a:solidFill>
                            <a:srgbClr val="400000"/>
                          </a:solidFill>
                          <a:latin typeface="Cambria"/>
                        </a:rPr>
                        <a:t>2</a:t>
                      </a:r>
                      <a:endParaRPr lang="en-US" sz="1600" b="1" i="0" u="none" strike="noStrike">
                        <a:solidFill>
                          <a:srgbClr val="400000"/>
                        </a:solidFill>
                        <a:latin typeface="Cambria"/>
                      </a:endParaRP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400000"/>
                          </a:solidFill>
                          <a:latin typeface="Cambria"/>
                        </a:rPr>
                        <a:t>N</a:t>
                      </a:r>
                      <a:r>
                        <a:rPr lang="en-US" sz="1600" b="1" i="0" u="none" strike="noStrike" baseline="-25000">
                          <a:solidFill>
                            <a:srgbClr val="400000"/>
                          </a:solidFill>
                          <a:latin typeface="Cambria"/>
                        </a:rPr>
                        <a:t>2</a:t>
                      </a:r>
                      <a:endParaRPr lang="en-US" sz="1600" b="1" i="0" u="none" strike="noStrike">
                        <a:solidFill>
                          <a:srgbClr val="400000"/>
                        </a:solidFill>
                        <a:latin typeface="Cambria"/>
                      </a:endParaRP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400000"/>
                          </a:solidFill>
                          <a:latin typeface="Cambria"/>
                        </a:rPr>
                        <a:t>CO</a:t>
                      </a:r>
                      <a:r>
                        <a:rPr lang="en-US" sz="1600" b="1" i="0" u="none" strike="noStrike" baseline="-25000">
                          <a:solidFill>
                            <a:srgbClr val="400000"/>
                          </a:solidFill>
                          <a:latin typeface="Cambria"/>
                        </a:rPr>
                        <a:t>2</a:t>
                      </a:r>
                      <a:endParaRPr lang="en-US" sz="1600" b="1" i="0" u="none" strike="noStrike">
                        <a:solidFill>
                          <a:srgbClr val="400000"/>
                        </a:solidFill>
                        <a:latin typeface="Cambria"/>
                      </a:endParaRP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400000"/>
                          </a:solidFill>
                          <a:latin typeface="Cambria"/>
                        </a:rPr>
                        <a:t>H</a:t>
                      </a:r>
                      <a:r>
                        <a:rPr lang="en-US" sz="1600" b="1" i="0" u="none" strike="noStrike" baseline="-25000">
                          <a:solidFill>
                            <a:srgbClr val="400000"/>
                          </a:solidFill>
                          <a:latin typeface="Cambria"/>
                        </a:rPr>
                        <a:t>2</a:t>
                      </a:r>
                      <a:r>
                        <a:rPr lang="en-US" sz="1600" b="1" i="0" u="none" strike="noStrike">
                          <a:solidFill>
                            <a:srgbClr val="400000"/>
                          </a:solidFill>
                          <a:latin typeface="Cambria"/>
                        </a:rPr>
                        <a:t>O</a:t>
                      </a: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6575">
                <a:tc>
                  <a:txBody>
                    <a:bodyPr/>
                    <a:lstStyle/>
                    <a:p>
                      <a:pPr algn="l" fontAlgn="b"/>
                      <a:r>
                        <a:rPr lang="en-US" sz="1600" b="0" i="0" u="none" strike="noStrike">
                          <a:solidFill>
                            <a:srgbClr val="400000"/>
                          </a:solidFill>
                          <a:latin typeface="Cambria"/>
                        </a:rPr>
                        <a:t>Alabama</a:t>
                      </a:r>
                    </a:p>
                  </a:txBody>
                  <a:tcPr marL="7777" marR="7777" marT="77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600" b="0" i="0" u="none" strike="noStrike">
                          <a:solidFill>
                            <a:srgbClr val="400000"/>
                          </a:solidFill>
                          <a:latin typeface="Cambria"/>
                        </a:rPr>
                        <a:t>35970</a:t>
                      </a: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800" b="1" i="0" u="none" strike="noStrike" dirty="0">
                          <a:solidFill>
                            <a:srgbClr val="FF0000"/>
                          </a:solidFill>
                          <a:latin typeface="Cambria"/>
                        </a:rPr>
                        <a:t>97.6</a:t>
                      </a: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600" b="0" i="0" u="none" strike="noStrike">
                          <a:solidFill>
                            <a:srgbClr val="400000"/>
                          </a:solidFill>
                          <a:latin typeface="Cambria"/>
                        </a:rPr>
                        <a:t>-</a:t>
                      </a: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600" b="0" i="0" u="none" strike="noStrike">
                          <a:solidFill>
                            <a:srgbClr val="400000"/>
                          </a:solidFill>
                          <a:latin typeface="Cambria"/>
                        </a:rPr>
                        <a:t>-</a:t>
                      </a: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600" b="0" i="0" u="none" strike="noStrike">
                          <a:solidFill>
                            <a:srgbClr val="400000"/>
                          </a:solidFill>
                          <a:latin typeface="Cambria"/>
                        </a:rPr>
                        <a:t>-</a:t>
                      </a: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600" b="0" i="0" u="none" strike="noStrike">
                          <a:solidFill>
                            <a:srgbClr val="400000"/>
                          </a:solidFill>
                          <a:latin typeface="Cambria"/>
                        </a:rPr>
                        <a:t>-</a:t>
                      </a: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600" b="0" i="0" u="none" strike="noStrike">
                          <a:solidFill>
                            <a:srgbClr val="400000"/>
                          </a:solidFill>
                          <a:latin typeface="Cambria"/>
                        </a:rPr>
                        <a:t>-</a:t>
                      </a: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600" b="0" i="0" u="none" strike="noStrike">
                          <a:solidFill>
                            <a:srgbClr val="400000"/>
                          </a:solidFill>
                          <a:latin typeface="Cambria"/>
                        </a:rPr>
                        <a:t>2.1</a:t>
                      </a: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600" b="0" i="0" u="none" strike="noStrike">
                          <a:solidFill>
                            <a:srgbClr val="400000"/>
                          </a:solidFill>
                          <a:latin typeface="Cambria"/>
                        </a:rPr>
                        <a:t>0.3</a:t>
                      </a: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600" b="0" i="0" u="none" strike="noStrike">
                          <a:solidFill>
                            <a:srgbClr val="400000"/>
                          </a:solidFill>
                          <a:latin typeface="Cambria"/>
                        </a:rPr>
                        <a:t>-</a:t>
                      </a: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6575">
                <a:tc>
                  <a:txBody>
                    <a:bodyPr/>
                    <a:lstStyle/>
                    <a:p>
                      <a:pPr algn="l" fontAlgn="b"/>
                      <a:r>
                        <a:rPr lang="en-US" sz="1600" b="0" i="0" u="none" strike="noStrike">
                          <a:solidFill>
                            <a:srgbClr val="400000"/>
                          </a:solidFill>
                          <a:latin typeface="Cambria"/>
                        </a:rPr>
                        <a:t>West Virginia</a:t>
                      </a:r>
                    </a:p>
                  </a:txBody>
                  <a:tcPr marL="7777" marR="7777" marT="77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600" b="0" i="0" u="none" strike="noStrike">
                          <a:solidFill>
                            <a:srgbClr val="400000"/>
                          </a:solidFill>
                          <a:latin typeface="Cambria"/>
                        </a:rPr>
                        <a:t>42780</a:t>
                      </a: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800" b="1" i="0" u="none" strike="noStrike" dirty="0">
                          <a:solidFill>
                            <a:srgbClr val="FF0000"/>
                          </a:solidFill>
                          <a:latin typeface="Cambria"/>
                        </a:rPr>
                        <a:t>76.8</a:t>
                      </a: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600" b="0" i="0" u="none" strike="noStrike">
                          <a:solidFill>
                            <a:srgbClr val="400000"/>
                          </a:solidFill>
                          <a:latin typeface="Cambria"/>
                        </a:rPr>
                        <a:t>-</a:t>
                      </a: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600" b="0" i="0" u="none" strike="noStrike">
                          <a:solidFill>
                            <a:srgbClr val="400000"/>
                          </a:solidFill>
                          <a:latin typeface="Cambria"/>
                        </a:rPr>
                        <a:t>22.5</a:t>
                      </a: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600" b="0" i="0" u="none" strike="noStrike">
                          <a:solidFill>
                            <a:srgbClr val="400000"/>
                          </a:solidFill>
                          <a:latin typeface="Cambria"/>
                        </a:rPr>
                        <a:t>-</a:t>
                      </a: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600" b="0" i="0" u="none" strike="noStrike">
                          <a:solidFill>
                            <a:srgbClr val="400000"/>
                          </a:solidFill>
                          <a:latin typeface="Cambria"/>
                        </a:rPr>
                        <a:t>-</a:t>
                      </a: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600" b="0" i="0" u="none" strike="noStrike">
                          <a:solidFill>
                            <a:srgbClr val="400000"/>
                          </a:solidFill>
                          <a:latin typeface="Cambria"/>
                        </a:rPr>
                        <a:t>-</a:t>
                      </a: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600" b="0" i="0" u="none" strike="noStrike">
                          <a:solidFill>
                            <a:srgbClr val="400000"/>
                          </a:solidFill>
                          <a:latin typeface="Cambria"/>
                        </a:rPr>
                        <a:t>0.7</a:t>
                      </a: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600" b="0" i="0" u="none" strike="noStrike">
                          <a:solidFill>
                            <a:srgbClr val="400000"/>
                          </a:solidFill>
                          <a:latin typeface="Cambria"/>
                        </a:rPr>
                        <a:t>-</a:t>
                      </a: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600" b="0" i="0" u="none" strike="noStrike">
                          <a:solidFill>
                            <a:srgbClr val="400000"/>
                          </a:solidFill>
                          <a:latin typeface="Cambria"/>
                        </a:rPr>
                        <a:t>-</a:t>
                      </a: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6575">
                <a:tc>
                  <a:txBody>
                    <a:bodyPr/>
                    <a:lstStyle/>
                    <a:p>
                      <a:pPr algn="l" fontAlgn="b"/>
                      <a:r>
                        <a:rPr lang="en-US" sz="1600" b="0" i="0" u="none" strike="noStrike">
                          <a:solidFill>
                            <a:srgbClr val="400000"/>
                          </a:solidFill>
                          <a:latin typeface="Cambria"/>
                        </a:rPr>
                        <a:t>Ohio</a:t>
                      </a:r>
                    </a:p>
                  </a:txBody>
                  <a:tcPr marL="7777" marR="7777" marT="77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600" b="0" i="0" u="none" strike="noStrike" dirty="0">
                          <a:solidFill>
                            <a:srgbClr val="400000"/>
                          </a:solidFill>
                          <a:latin typeface="Cambria"/>
                        </a:rPr>
                        <a:t>35280</a:t>
                      </a: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800" b="1" i="0" u="none" strike="noStrike" dirty="0">
                          <a:solidFill>
                            <a:srgbClr val="FF0000"/>
                          </a:solidFill>
                          <a:latin typeface="Cambria"/>
                        </a:rPr>
                        <a:t>93.3</a:t>
                      </a: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600" b="0" i="0" u="none" strike="noStrike">
                          <a:solidFill>
                            <a:srgbClr val="400000"/>
                          </a:solidFill>
                          <a:latin typeface="Cambria"/>
                        </a:rPr>
                        <a:t>0.3</a:t>
                      </a: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600" b="0" i="0" u="none" strike="noStrike">
                          <a:solidFill>
                            <a:srgbClr val="400000"/>
                          </a:solidFill>
                          <a:latin typeface="Cambria"/>
                        </a:rPr>
                        <a:t>-</a:t>
                      </a: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600" b="0" i="0" u="none" strike="noStrike">
                          <a:solidFill>
                            <a:srgbClr val="400000"/>
                          </a:solidFill>
                          <a:latin typeface="Cambria"/>
                        </a:rPr>
                        <a:t>1.8</a:t>
                      </a: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600" b="0" i="0" u="none" strike="noStrike">
                          <a:solidFill>
                            <a:srgbClr val="400000"/>
                          </a:solidFill>
                          <a:latin typeface="Cambria"/>
                        </a:rPr>
                        <a:t>0.5</a:t>
                      </a: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600" b="0" i="0" u="none" strike="noStrike">
                          <a:solidFill>
                            <a:srgbClr val="400000"/>
                          </a:solidFill>
                          <a:latin typeface="Cambria"/>
                        </a:rPr>
                        <a:t>0.3</a:t>
                      </a: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600" b="0" i="0" u="none" strike="noStrike">
                          <a:solidFill>
                            <a:srgbClr val="400000"/>
                          </a:solidFill>
                          <a:latin typeface="Cambria"/>
                        </a:rPr>
                        <a:t>3.4</a:t>
                      </a: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600" b="0" i="0" u="none" strike="noStrike">
                          <a:solidFill>
                            <a:srgbClr val="400000"/>
                          </a:solidFill>
                          <a:latin typeface="Cambria"/>
                        </a:rPr>
                        <a:t>0.2</a:t>
                      </a: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600" b="0" i="0" u="none" strike="noStrike">
                          <a:solidFill>
                            <a:srgbClr val="400000"/>
                          </a:solidFill>
                          <a:latin typeface="Cambria"/>
                        </a:rPr>
                        <a:t>0.2</a:t>
                      </a: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6575">
                <a:tc>
                  <a:txBody>
                    <a:bodyPr/>
                    <a:lstStyle/>
                    <a:p>
                      <a:pPr algn="l" fontAlgn="b"/>
                      <a:endParaRPr lang="en-US" sz="1600" b="0" i="0" u="none" strike="noStrike">
                        <a:solidFill>
                          <a:srgbClr val="400000"/>
                        </a:solidFill>
                        <a:latin typeface="Cambria"/>
                      </a:endParaRPr>
                    </a:p>
                  </a:txBody>
                  <a:tcPr marL="7777" marR="7777" marT="77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l-GR" sz="1600" b="0" i="0" u="none" strike="noStrike">
                        <a:solidFill>
                          <a:srgbClr val="400000"/>
                        </a:solidFill>
                        <a:latin typeface="Cambria"/>
                      </a:endParaRP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l-GR" sz="1800" b="1" i="0" u="none" strike="noStrike" dirty="0">
                        <a:solidFill>
                          <a:srgbClr val="FF0000"/>
                        </a:solidFill>
                        <a:latin typeface="Cambria"/>
                      </a:endParaRP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l-GR" sz="1600" b="0" i="0" u="none" strike="noStrike">
                        <a:solidFill>
                          <a:srgbClr val="400000"/>
                        </a:solidFill>
                        <a:latin typeface="Cambria"/>
                      </a:endParaRP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l-GR" sz="1600" b="0" i="0" u="none" strike="noStrike">
                        <a:solidFill>
                          <a:srgbClr val="400000"/>
                        </a:solidFill>
                        <a:latin typeface="Cambria"/>
                      </a:endParaRP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l-GR" sz="1600" b="0" i="0" u="none" strike="noStrike">
                        <a:solidFill>
                          <a:srgbClr val="400000"/>
                        </a:solidFill>
                        <a:latin typeface="Cambria"/>
                      </a:endParaRP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l-GR" sz="1600" b="0" i="0" u="none" strike="noStrike">
                        <a:solidFill>
                          <a:srgbClr val="400000"/>
                        </a:solidFill>
                        <a:latin typeface="Cambria"/>
                      </a:endParaRP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l-GR" sz="1600" b="0" i="0" u="none" strike="noStrike">
                        <a:solidFill>
                          <a:srgbClr val="400000"/>
                        </a:solidFill>
                        <a:latin typeface="Cambria"/>
                      </a:endParaRP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l-GR" sz="1600" b="0" i="0" u="none" strike="noStrike">
                        <a:solidFill>
                          <a:srgbClr val="400000"/>
                        </a:solidFill>
                        <a:latin typeface="Cambria"/>
                      </a:endParaRP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l-GR" sz="1600" b="0" i="0" u="none" strike="noStrike">
                        <a:solidFill>
                          <a:srgbClr val="400000"/>
                        </a:solidFill>
                        <a:latin typeface="Cambria"/>
                      </a:endParaRP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l-GR" sz="1600" b="0" i="0" u="none" strike="noStrike" dirty="0">
                        <a:solidFill>
                          <a:srgbClr val="400000"/>
                        </a:solidFill>
                        <a:latin typeface="Cambria"/>
                      </a:endParaRP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6575">
                <a:tc>
                  <a:txBody>
                    <a:bodyPr/>
                    <a:lstStyle/>
                    <a:p>
                      <a:pPr algn="l" fontAlgn="b"/>
                      <a:r>
                        <a:rPr lang="el-GR" sz="1600" b="0" i="0" u="none" strike="noStrike" dirty="0" smtClean="0">
                          <a:solidFill>
                            <a:srgbClr val="400000"/>
                          </a:solidFill>
                          <a:latin typeface="Cambria"/>
                        </a:rPr>
                        <a:t>Ρωσία</a:t>
                      </a:r>
                      <a:endParaRPr lang="en-US" sz="1600" b="0" i="0" u="none" strike="noStrike" dirty="0">
                        <a:solidFill>
                          <a:srgbClr val="400000"/>
                        </a:solidFill>
                        <a:latin typeface="Cambria"/>
                      </a:endParaRPr>
                    </a:p>
                  </a:txBody>
                  <a:tcPr marL="7777" marR="7777" marT="77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600" b="0" i="0" u="none" strike="noStrike" kern="1200" dirty="0" smtClean="0">
                          <a:solidFill>
                            <a:srgbClr val="400000"/>
                          </a:solidFill>
                          <a:latin typeface="Cambria"/>
                          <a:ea typeface="+mn-ea"/>
                          <a:cs typeface="+mn-cs"/>
                        </a:rPr>
                        <a:t>36006</a:t>
                      </a:r>
                      <a:endParaRPr lang="el-GR" sz="1600" b="0" i="0" u="none" strike="noStrike" kern="1200" dirty="0">
                        <a:solidFill>
                          <a:srgbClr val="400000"/>
                        </a:solidFill>
                        <a:latin typeface="Cambria"/>
                        <a:ea typeface="+mn-ea"/>
                        <a:cs typeface="+mn-cs"/>
                      </a:endParaRPr>
                    </a:p>
                  </a:txBody>
                  <a:tcPr marL="8965" marR="8965" marT="89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800" b="1" i="0" u="none" strike="noStrike" dirty="0" smtClean="0">
                          <a:solidFill>
                            <a:srgbClr val="FF0000"/>
                          </a:solidFill>
                          <a:latin typeface="Cambria"/>
                        </a:rPr>
                        <a:t>98.0</a:t>
                      </a:r>
                      <a:endParaRPr lang="el-GR" sz="1800" b="1" i="0" u="none" strike="noStrike" dirty="0">
                        <a:solidFill>
                          <a:srgbClr val="FF0000"/>
                        </a:solidFill>
                        <a:latin typeface="Cambria"/>
                      </a:endParaRP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600" b="0" i="0" u="none" strike="noStrike" dirty="0" smtClean="0">
                          <a:solidFill>
                            <a:srgbClr val="400000"/>
                          </a:solidFill>
                          <a:latin typeface="Cambria"/>
                        </a:rPr>
                        <a:t>0.6</a:t>
                      </a:r>
                      <a:endParaRPr lang="el-GR" sz="1600" b="0" i="0" u="none" strike="noStrike" dirty="0">
                        <a:solidFill>
                          <a:srgbClr val="400000"/>
                        </a:solidFill>
                        <a:latin typeface="Cambria"/>
                      </a:endParaRP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600" b="0" i="0" u="none" strike="noStrike" dirty="0" smtClean="0">
                          <a:solidFill>
                            <a:srgbClr val="400000"/>
                          </a:solidFill>
                          <a:latin typeface="Cambria"/>
                        </a:rPr>
                        <a:t>0.2</a:t>
                      </a:r>
                      <a:endParaRPr lang="el-GR" sz="1600" b="0" i="0" u="none" strike="noStrike" dirty="0">
                        <a:solidFill>
                          <a:srgbClr val="400000"/>
                        </a:solidFill>
                        <a:latin typeface="Cambria"/>
                      </a:endParaRP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l-GR" sz="1600" b="0" i="0" u="none" strike="noStrike" dirty="0">
                        <a:solidFill>
                          <a:srgbClr val="400000"/>
                        </a:solidFill>
                        <a:latin typeface="Cambria"/>
                      </a:endParaRP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l-GR" sz="1600" b="0" i="0" u="none" strike="noStrike">
                        <a:solidFill>
                          <a:srgbClr val="400000"/>
                        </a:solidFill>
                        <a:latin typeface="Cambria"/>
                      </a:endParaRP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l-GR" sz="1600" b="0" i="0" u="none" strike="noStrike">
                        <a:solidFill>
                          <a:srgbClr val="400000"/>
                        </a:solidFill>
                        <a:latin typeface="Cambria"/>
                      </a:endParaRP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l-GR" sz="1600" b="0" i="0" u="none" strike="noStrike">
                        <a:solidFill>
                          <a:srgbClr val="400000"/>
                        </a:solidFill>
                        <a:latin typeface="Cambria"/>
                      </a:endParaRP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600" b="0" i="0" u="none" strike="noStrike" dirty="0" smtClean="0">
                          <a:solidFill>
                            <a:srgbClr val="400000"/>
                          </a:solidFill>
                          <a:latin typeface="Cambria"/>
                        </a:rPr>
                        <a:t>0.1</a:t>
                      </a:r>
                      <a:endParaRPr lang="el-GR" sz="1600" b="0" i="0" u="none" strike="noStrike" dirty="0">
                        <a:solidFill>
                          <a:srgbClr val="400000"/>
                        </a:solidFill>
                        <a:latin typeface="Cambria"/>
                      </a:endParaRP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l-GR" sz="1600" b="0" i="0" u="none" strike="noStrike" dirty="0">
                        <a:solidFill>
                          <a:srgbClr val="400000"/>
                        </a:solidFill>
                        <a:latin typeface="Cambria"/>
                      </a:endParaRP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6575">
                <a:tc>
                  <a:txBody>
                    <a:bodyPr/>
                    <a:lstStyle/>
                    <a:p>
                      <a:pPr algn="l" fontAlgn="b"/>
                      <a:r>
                        <a:rPr lang="el-GR" sz="1600" b="0" i="0" u="none" strike="noStrike" dirty="0" smtClean="0">
                          <a:solidFill>
                            <a:srgbClr val="400000"/>
                          </a:solidFill>
                          <a:latin typeface="Cambria"/>
                        </a:rPr>
                        <a:t>Αλγερία</a:t>
                      </a:r>
                      <a:endParaRPr lang="en-US" sz="1600" b="0" i="0" u="none" strike="noStrike" dirty="0">
                        <a:solidFill>
                          <a:srgbClr val="400000"/>
                        </a:solidFill>
                        <a:latin typeface="Cambria"/>
                      </a:endParaRPr>
                    </a:p>
                  </a:txBody>
                  <a:tcPr marL="7777" marR="7777" marT="77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l-GR" sz="1600" b="0" i="0" u="none" strike="noStrike" kern="1200" dirty="0" smtClean="0">
                          <a:solidFill>
                            <a:srgbClr val="400000"/>
                          </a:solidFill>
                          <a:latin typeface="Cambria"/>
                          <a:ea typeface="+mn-ea"/>
                          <a:cs typeface="+mn-cs"/>
                        </a:rPr>
                        <a:t>40360</a:t>
                      </a:r>
                    </a:p>
                  </a:txBody>
                  <a:tcPr marL="8965" marR="8965" marT="89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800" b="1" i="0" u="none" strike="noStrike" dirty="0" smtClean="0">
                          <a:solidFill>
                            <a:srgbClr val="FF0000"/>
                          </a:solidFill>
                          <a:latin typeface="Cambria"/>
                        </a:rPr>
                        <a:t>91.2</a:t>
                      </a:r>
                      <a:endParaRPr lang="el-GR" sz="1800" b="1" i="0" u="none" strike="noStrike" dirty="0">
                        <a:solidFill>
                          <a:srgbClr val="FF0000"/>
                        </a:solidFill>
                        <a:latin typeface="Cambria"/>
                      </a:endParaRP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600" b="0" i="0" u="none" strike="noStrike" dirty="0" smtClean="0">
                          <a:solidFill>
                            <a:srgbClr val="400000"/>
                          </a:solidFill>
                          <a:latin typeface="Cambria"/>
                        </a:rPr>
                        <a:t>6.5</a:t>
                      </a:r>
                      <a:endParaRPr lang="el-GR" sz="1600" b="0" i="0" u="none" strike="noStrike" dirty="0">
                        <a:solidFill>
                          <a:srgbClr val="400000"/>
                        </a:solidFill>
                        <a:latin typeface="Cambria"/>
                      </a:endParaRP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600" b="0" i="0" u="none" strike="noStrike" dirty="0" smtClean="0">
                          <a:solidFill>
                            <a:srgbClr val="400000"/>
                          </a:solidFill>
                          <a:latin typeface="Cambria"/>
                        </a:rPr>
                        <a:t>1.1</a:t>
                      </a:r>
                      <a:endParaRPr lang="el-GR" sz="1600" b="0" i="0" u="none" strike="noStrike" dirty="0">
                        <a:solidFill>
                          <a:srgbClr val="400000"/>
                        </a:solidFill>
                        <a:latin typeface="Cambria"/>
                      </a:endParaRP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l-GR" sz="1600" b="0" i="0" u="none" strike="noStrike" dirty="0">
                        <a:solidFill>
                          <a:srgbClr val="400000"/>
                        </a:solidFill>
                        <a:latin typeface="Cambria"/>
                      </a:endParaRP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l-GR" sz="1600" b="0" i="0" u="none" strike="noStrike">
                        <a:solidFill>
                          <a:srgbClr val="400000"/>
                        </a:solidFill>
                        <a:latin typeface="Cambria"/>
                      </a:endParaRP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l-GR" sz="1600" b="0" i="0" u="none" strike="noStrike">
                        <a:solidFill>
                          <a:srgbClr val="400000"/>
                        </a:solidFill>
                        <a:latin typeface="Cambria"/>
                      </a:endParaRP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l-GR" sz="1600" b="0" i="0" u="none" strike="noStrike">
                        <a:solidFill>
                          <a:srgbClr val="400000"/>
                        </a:solidFill>
                        <a:latin typeface="Cambria"/>
                      </a:endParaRP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l-GR" sz="1600" b="0" i="0" u="none" strike="noStrike">
                        <a:solidFill>
                          <a:srgbClr val="400000"/>
                        </a:solidFill>
                        <a:latin typeface="Cambria"/>
                      </a:endParaRP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l-GR" sz="1600" b="0" i="0" u="none" strike="noStrike" dirty="0">
                        <a:solidFill>
                          <a:srgbClr val="400000"/>
                        </a:solidFill>
                        <a:latin typeface="Cambria"/>
                      </a:endParaRP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6575">
                <a:tc>
                  <a:txBody>
                    <a:bodyPr/>
                    <a:lstStyle/>
                    <a:p>
                      <a:pPr algn="l" fontAlgn="b"/>
                      <a:endParaRPr lang="en-US" sz="1600" b="0" i="0" u="none" strike="noStrike">
                        <a:solidFill>
                          <a:srgbClr val="400000"/>
                        </a:solidFill>
                        <a:latin typeface="Cambria"/>
                      </a:endParaRPr>
                    </a:p>
                  </a:txBody>
                  <a:tcPr marL="7777" marR="7777" marT="77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l-GR" sz="1600" b="0" i="0" u="none" strike="noStrike" dirty="0">
                        <a:solidFill>
                          <a:srgbClr val="400000"/>
                        </a:solidFill>
                        <a:latin typeface="Cambria"/>
                      </a:endParaRP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l-GR" sz="1800" b="1" i="0" u="none" strike="noStrike" dirty="0">
                        <a:solidFill>
                          <a:srgbClr val="FF0000"/>
                        </a:solidFill>
                        <a:latin typeface="Cambria"/>
                      </a:endParaRP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l-GR" sz="1600" b="0" i="0" u="none" strike="noStrike">
                        <a:solidFill>
                          <a:srgbClr val="400000"/>
                        </a:solidFill>
                        <a:latin typeface="Cambria"/>
                      </a:endParaRP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l-GR" sz="1600" b="0" i="0" u="none" strike="noStrike">
                        <a:solidFill>
                          <a:srgbClr val="400000"/>
                        </a:solidFill>
                        <a:latin typeface="Cambria"/>
                      </a:endParaRP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l-GR" sz="1600" b="0" i="0" u="none" strike="noStrike">
                        <a:solidFill>
                          <a:srgbClr val="400000"/>
                        </a:solidFill>
                        <a:latin typeface="Cambria"/>
                      </a:endParaRP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l-GR" sz="1600" b="0" i="0" u="none" strike="noStrike">
                        <a:solidFill>
                          <a:srgbClr val="400000"/>
                        </a:solidFill>
                        <a:latin typeface="Cambria"/>
                      </a:endParaRP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l-GR" sz="1600" b="0" i="0" u="none" strike="noStrike">
                        <a:solidFill>
                          <a:srgbClr val="400000"/>
                        </a:solidFill>
                        <a:latin typeface="Cambria"/>
                      </a:endParaRP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l-GR" sz="1600" b="0" i="0" u="none" strike="noStrike">
                        <a:solidFill>
                          <a:srgbClr val="400000"/>
                        </a:solidFill>
                        <a:latin typeface="Cambria"/>
                      </a:endParaRP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l-GR" sz="1600" b="0" i="0" u="none" strike="noStrike">
                        <a:solidFill>
                          <a:srgbClr val="400000"/>
                        </a:solidFill>
                        <a:latin typeface="Cambria"/>
                      </a:endParaRP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l-GR" sz="1600" b="0" i="0" u="none" strike="noStrike" dirty="0">
                        <a:solidFill>
                          <a:srgbClr val="400000"/>
                        </a:solidFill>
                        <a:latin typeface="Cambria"/>
                      </a:endParaRP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6575">
                <a:tc>
                  <a:txBody>
                    <a:bodyPr/>
                    <a:lstStyle/>
                    <a:p>
                      <a:pPr algn="l" fontAlgn="b"/>
                      <a:r>
                        <a:rPr lang="en-US" sz="1600" b="0" i="0" u="none" strike="noStrike">
                          <a:solidFill>
                            <a:srgbClr val="400000"/>
                          </a:solidFill>
                          <a:latin typeface="Cambria"/>
                        </a:rPr>
                        <a:t>Coke-Oven</a:t>
                      </a:r>
                    </a:p>
                  </a:txBody>
                  <a:tcPr marL="7777" marR="7777" marT="77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600" b="0" i="0" u="none" strike="noStrike">
                          <a:solidFill>
                            <a:srgbClr val="400000"/>
                          </a:solidFill>
                          <a:latin typeface="Cambria"/>
                        </a:rPr>
                        <a:t>21590</a:t>
                      </a: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800" b="1" i="0" u="none" strike="noStrike" dirty="0">
                          <a:solidFill>
                            <a:srgbClr val="FF0000"/>
                          </a:solidFill>
                          <a:latin typeface="Cambria"/>
                        </a:rPr>
                        <a:t>33.9</a:t>
                      </a: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600" b="0" i="0" u="none" strike="noStrike">
                          <a:solidFill>
                            <a:srgbClr val="400000"/>
                          </a:solidFill>
                          <a:latin typeface="Cambria"/>
                        </a:rPr>
                        <a:t>5.2</a:t>
                      </a: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600" b="0" i="0" u="none" strike="noStrike">
                          <a:solidFill>
                            <a:srgbClr val="400000"/>
                          </a:solidFill>
                          <a:latin typeface="Cambria"/>
                        </a:rPr>
                        <a:t>-</a:t>
                      </a: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600" b="0" i="0" u="none" strike="noStrike">
                          <a:solidFill>
                            <a:srgbClr val="400000"/>
                          </a:solidFill>
                          <a:latin typeface="Cambria"/>
                        </a:rPr>
                        <a:t>47.9</a:t>
                      </a: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600" b="0" i="0" u="none" strike="noStrike">
                          <a:solidFill>
                            <a:srgbClr val="400000"/>
                          </a:solidFill>
                          <a:latin typeface="Cambria"/>
                        </a:rPr>
                        <a:t>6.1</a:t>
                      </a: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600" b="0" i="0" u="none" strike="noStrike">
                          <a:solidFill>
                            <a:srgbClr val="400000"/>
                          </a:solidFill>
                          <a:latin typeface="Cambria"/>
                        </a:rPr>
                        <a:t>0.6</a:t>
                      </a: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600" b="0" i="0" u="none" strike="noStrike">
                          <a:solidFill>
                            <a:srgbClr val="400000"/>
                          </a:solidFill>
                          <a:latin typeface="Cambria"/>
                        </a:rPr>
                        <a:t>3.7</a:t>
                      </a: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600" b="0" i="0" u="none" strike="noStrike">
                          <a:solidFill>
                            <a:srgbClr val="400000"/>
                          </a:solidFill>
                          <a:latin typeface="Cambria"/>
                        </a:rPr>
                        <a:t>2.6</a:t>
                      </a: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600" b="0" i="0" u="none" strike="noStrike" dirty="0">
                          <a:solidFill>
                            <a:srgbClr val="400000"/>
                          </a:solidFill>
                          <a:latin typeface="Cambria"/>
                        </a:rPr>
                        <a:t>-</a:t>
                      </a: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6575">
                <a:tc>
                  <a:txBody>
                    <a:bodyPr/>
                    <a:lstStyle/>
                    <a:p>
                      <a:pPr algn="l" fontAlgn="b"/>
                      <a:r>
                        <a:rPr lang="el-GR" sz="1600" b="0" i="0" u="none" strike="noStrike" dirty="0">
                          <a:solidFill>
                            <a:srgbClr val="400000"/>
                          </a:solidFill>
                          <a:latin typeface="Cambria"/>
                        </a:rPr>
                        <a:t>Υγραέριο</a:t>
                      </a:r>
                    </a:p>
                  </a:txBody>
                  <a:tcPr marL="7777" marR="7777" marT="77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600" b="0" i="0" u="none" strike="noStrike" dirty="0">
                          <a:solidFill>
                            <a:srgbClr val="400000"/>
                          </a:solidFill>
                          <a:latin typeface="Cambria"/>
                        </a:rPr>
                        <a:t>19540</a:t>
                      </a: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800" b="1" i="0" u="none" strike="noStrike" dirty="0">
                          <a:solidFill>
                            <a:srgbClr val="FF0000"/>
                          </a:solidFill>
                          <a:latin typeface="Cambria"/>
                        </a:rPr>
                        <a:t>15.5</a:t>
                      </a: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600" b="0" i="0" u="none" strike="noStrike">
                          <a:solidFill>
                            <a:srgbClr val="400000"/>
                          </a:solidFill>
                          <a:latin typeface="Cambria"/>
                        </a:rPr>
                        <a:t>4.7</a:t>
                      </a: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600" b="0" i="0" u="none" strike="noStrike">
                          <a:solidFill>
                            <a:srgbClr val="400000"/>
                          </a:solidFill>
                          <a:latin typeface="Cambria"/>
                        </a:rPr>
                        <a:t>-</a:t>
                      </a: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600" b="0" i="0" u="none" strike="noStrike">
                          <a:solidFill>
                            <a:srgbClr val="400000"/>
                          </a:solidFill>
                          <a:latin typeface="Cambria"/>
                        </a:rPr>
                        <a:t>34</a:t>
                      </a: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600" b="0" i="0" u="none" strike="noStrike">
                          <a:solidFill>
                            <a:srgbClr val="400000"/>
                          </a:solidFill>
                          <a:latin typeface="Cambria"/>
                        </a:rPr>
                        <a:t>32</a:t>
                      </a: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600" b="0" i="0" u="none" strike="noStrike">
                          <a:solidFill>
                            <a:srgbClr val="400000"/>
                          </a:solidFill>
                          <a:latin typeface="Cambria"/>
                        </a:rPr>
                        <a:t>0.7</a:t>
                      </a: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600" b="0" i="0" u="none" strike="noStrike">
                          <a:solidFill>
                            <a:srgbClr val="400000"/>
                          </a:solidFill>
                          <a:latin typeface="Cambria"/>
                        </a:rPr>
                        <a:t>6.5</a:t>
                      </a: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600" b="0" i="0" u="none" strike="noStrike">
                          <a:solidFill>
                            <a:srgbClr val="400000"/>
                          </a:solidFill>
                          <a:latin typeface="Cambria"/>
                        </a:rPr>
                        <a:t>4.3</a:t>
                      </a: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600" b="0" i="0" u="none" strike="noStrike" dirty="0">
                          <a:solidFill>
                            <a:srgbClr val="400000"/>
                          </a:solidFill>
                          <a:latin typeface="Cambria"/>
                        </a:rPr>
                        <a:t>2.3</a:t>
                      </a:r>
                    </a:p>
                  </a:txBody>
                  <a:tcPr marL="7777" marR="7777" marT="77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3605"/>
    </mc:Choice>
    <mc:Fallback>
      <p:transition spd="slow" advTm="43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9050">
          <a:solidFill>
            <a:schemeClr val="tx2">
              <a:lumMod val="85000"/>
              <a:lumOff val="15000"/>
            </a:schemeClr>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1053</TotalTime>
  <Words>636</Words>
  <Application>Microsoft Office PowerPoint</Application>
  <PresentationFormat>On-screen Show (4:3)</PresentationFormat>
  <Paragraphs>172</Paragraphs>
  <Slides>53</Slides>
  <Notes>1</Notes>
  <HiddenSlides>0</HiddenSlides>
  <MMClips>53</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Default Design</vt:lpstr>
      <vt:lpstr>ΕΝΕΡΓΕΙΑ ΚΑΙ ΠΕΡΙΒΑΛΛΟΝ</vt:lpstr>
      <vt:lpstr>PowerPoint Presentation</vt:lpstr>
      <vt:lpstr>PowerPoint Presentation</vt:lpstr>
      <vt:lpstr>ΕΝΕΡΓΕΙΑ ΚΑΙ ΠΕΡΙΒΑΛΛΟΝ</vt:lpstr>
      <vt:lpstr>PowerPoint Presentation</vt:lpstr>
      <vt:lpstr>PowerPoint Presentation</vt:lpstr>
      <vt:lpstr>ΑΕΡΙΑ ΚΑΥΣΙΜΑ –  ΦΥΣΙΚΟ ΑΕΡΙΟ</vt:lpstr>
      <vt:lpstr>ΥΓΡΑΕΡΙΟ</vt:lpstr>
      <vt:lpstr>ΦΥΣΙΚΟ ΑΕΡΙΟ</vt:lpstr>
      <vt:lpstr>Προέλευση ΜΕΘΑΝΙΟΥ CH4</vt:lpstr>
      <vt:lpstr>Αγωγοί φυσικού αερίου</vt:lpstr>
      <vt:lpstr>PowerPoint Presentation</vt:lpstr>
      <vt:lpstr>Σύνδεση με Κασπία (Shah Deniz) και αγωγός Nabuko</vt:lpstr>
      <vt:lpstr>ΑΝΑΓΚΑΙΟ ΠΛΑΤΟΣ ΕΡΓΑΣΙΩΝ , 38 m</vt:lpstr>
      <vt:lpstr>ΖΩΝΗ ΠΡΟΣΤΑΣΙΑΣ ΑΓΩΓΟΥ</vt:lpstr>
      <vt:lpstr>ΕΡΓΑΣΙΕΣ</vt:lpstr>
      <vt:lpstr>ΜΕΤΑ ΤΗΝ ΟΛΟΚΛΗΡΩΣΗ</vt:lpstr>
      <vt:lpstr>Όρυγμα αγωγού φυσικού αερίου</vt:lpstr>
      <vt:lpstr>ΣΩΛΗΝΩΣΕΙΣ</vt:lpstr>
      <vt:lpstr>Αγωγός φυσικού αερίου</vt:lpstr>
      <vt:lpstr>Κατασκευή αγωγού</vt:lpstr>
      <vt:lpstr>Σταθμός προώθησης φυσικού αερίου  (απαιτούνται πιέσεις 35-120 ατμοσφαιρών)</vt:lpstr>
      <vt:lpstr>Κοίτασμα Shah Deniz</vt:lpstr>
      <vt:lpstr>Άντληση φυσικού αερίου στη θάλασσα</vt:lpstr>
      <vt:lpstr>Εργασίες σε πλατφόρμα</vt:lpstr>
      <vt:lpstr>Πλατφόρμα άντλησης</vt:lpstr>
      <vt:lpstr>Εργασίες σε πλατφόρμα</vt:lpstr>
      <vt:lpstr>Εργασίες σε πλατφόρμα</vt:lpstr>
      <vt:lpstr>Σχηματικό διάγραμμα κοιτάσματος Shah Deniz</vt:lpstr>
      <vt:lpstr>To κοίτασμα του Shah Deniz</vt:lpstr>
      <vt:lpstr>Αγωγοί φυσικού αερίου</vt:lpstr>
      <vt:lpstr>Shale gas φυσικό αέριο σε ασβεστολιθικά κοιτάσματα</vt:lpstr>
      <vt:lpstr>Συνδυασμός άντλησης φυσικού αερίου και αποθήκευσης διοξειδίου του άνθρακα…</vt:lpstr>
      <vt:lpstr>ΑΛΓΕΡΙΑ – IN SALAH CO2 STORAGE</vt:lpstr>
      <vt:lpstr>ΑΛΓΕΡΙΑ – IN SALAH CO2 STORAGE</vt:lpstr>
      <vt:lpstr>ΑΛΓΕΡΙΑ – IN SALAH CO2 STORAGE</vt:lpstr>
      <vt:lpstr>Ελλάδα</vt:lpstr>
      <vt:lpstr>ΔΕΣΦΑ Α.Ε.</vt:lpstr>
      <vt:lpstr>PowerPoint Presentation</vt:lpstr>
      <vt:lpstr>PowerPoint Presentation</vt:lpstr>
      <vt:lpstr>Στοιχεία</vt:lpstr>
      <vt:lpstr>Προδιαγραφές ποιότητας Φυσικού Αερίου</vt:lpstr>
      <vt:lpstr>Προδιαγραφές υγροποιημένου φυσικού αερίου</vt:lpstr>
      <vt:lpstr>Μετατροπές μονάδων</vt:lpstr>
      <vt:lpstr>PowerPoint Presentation</vt:lpstr>
      <vt:lpstr>SHALE GAS EXTRACTION</vt:lpstr>
      <vt:lpstr>ΚΟΙΤΑΣΜΑΤΑ ΣΧΙΣΤΟΛΙΘΙΚΟΥ ΠΕΤΡΕΛΑΙΟΥ ΣΤΙΣ ΗΠΑ</vt:lpstr>
      <vt:lpstr>PowerPoint Presentation</vt:lpstr>
      <vt:lpstr>PowerPoint Presentation</vt:lpstr>
      <vt:lpstr>PowerPoint Presentation</vt:lpstr>
      <vt:lpstr>PowerPoint Presentation</vt:lpstr>
      <vt:lpstr>PowerPoint Presentation</vt:lpstr>
      <vt:lpstr>ΚΟΙΤΑΣΜΑΤΑ ΣΧΙΣΤΟΛΙΘΙΚΟΥ ΦΥΣΙΚΟΥ ΑΕΡΙΟΥ ΣΤΗΝ ΕΥΡΩΠΗ</vt:lpstr>
    </vt:vector>
  </TitlesOfParts>
  <Company>University of the Aegean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Φυσικό αέριο</dc:title>
  <dc:creator>Dias Haralambopoulos</dc:creator>
  <cp:lastModifiedBy>Dias Haralambopoulos</cp:lastModifiedBy>
  <cp:revision>55</cp:revision>
  <dcterms:created xsi:type="dcterms:W3CDTF">2007-02-19T21:37:42Z</dcterms:created>
  <dcterms:modified xsi:type="dcterms:W3CDTF">2015-03-09T08:30:02Z</dcterms:modified>
</cp:coreProperties>
</file>