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.xml" ContentType="application/vnd.openxmlformats-officedocument.presentationml.tags+xml"/>
  <Override PartName="/ppt/notesSlides/notesSlide46.xml" ContentType="application/vnd.openxmlformats-officedocument.presentationml.notesSlide+xml"/>
  <Override PartName="/ppt/tags/tag3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4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tags/tag5.xml" ContentType="application/vnd.openxmlformats-officedocument.presentationml.tags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4"/>
  </p:notesMasterIdLst>
  <p:sldIdLst>
    <p:sldId id="679" r:id="rId3"/>
    <p:sldId id="680" r:id="rId4"/>
    <p:sldId id="681" r:id="rId5"/>
    <p:sldId id="256" r:id="rId6"/>
    <p:sldId id="645" r:id="rId7"/>
    <p:sldId id="565" r:id="rId8"/>
    <p:sldId id="736" r:id="rId9"/>
    <p:sldId id="648" r:id="rId10"/>
    <p:sldId id="649" r:id="rId11"/>
    <p:sldId id="650" r:id="rId12"/>
    <p:sldId id="655" r:id="rId13"/>
    <p:sldId id="656" r:id="rId14"/>
    <p:sldId id="657" r:id="rId15"/>
    <p:sldId id="658" r:id="rId16"/>
    <p:sldId id="659" r:id="rId17"/>
    <p:sldId id="660" r:id="rId18"/>
    <p:sldId id="661" r:id="rId19"/>
    <p:sldId id="662" r:id="rId20"/>
    <p:sldId id="663" r:id="rId21"/>
    <p:sldId id="664" r:id="rId22"/>
    <p:sldId id="666" r:id="rId23"/>
    <p:sldId id="667" r:id="rId24"/>
    <p:sldId id="668" r:id="rId25"/>
    <p:sldId id="669" r:id="rId26"/>
    <p:sldId id="545" r:id="rId27"/>
    <p:sldId id="521" r:id="rId28"/>
    <p:sldId id="582" r:id="rId29"/>
    <p:sldId id="670" r:id="rId30"/>
    <p:sldId id="675" r:id="rId31"/>
    <p:sldId id="676" r:id="rId32"/>
    <p:sldId id="677" r:id="rId33"/>
    <p:sldId id="678" r:id="rId34"/>
    <p:sldId id="517" r:id="rId35"/>
    <p:sldId id="584" r:id="rId36"/>
    <p:sldId id="596" r:id="rId37"/>
    <p:sldId id="585" r:id="rId38"/>
    <p:sldId id="586" r:id="rId39"/>
    <p:sldId id="259" r:id="rId40"/>
    <p:sldId id="549" r:id="rId41"/>
    <p:sldId id="550" r:id="rId42"/>
    <p:sldId id="262" r:id="rId43"/>
    <p:sldId id="583" r:id="rId44"/>
    <p:sldId id="568" r:id="rId45"/>
    <p:sldId id="516" r:id="rId46"/>
    <p:sldId id="546" r:id="rId47"/>
    <p:sldId id="547" r:id="rId48"/>
    <p:sldId id="534" r:id="rId49"/>
    <p:sldId id="682" r:id="rId50"/>
    <p:sldId id="683" r:id="rId51"/>
    <p:sldId id="684" r:id="rId52"/>
    <p:sldId id="506" r:id="rId53"/>
    <p:sldId id="364" r:id="rId54"/>
    <p:sldId id="358" r:id="rId55"/>
    <p:sldId id="362" r:id="rId56"/>
    <p:sldId id="356" r:id="rId57"/>
    <p:sldId id="328" r:id="rId58"/>
    <p:sldId id="330" r:id="rId59"/>
    <p:sldId id="601" r:id="rId60"/>
    <p:sldId id="602" r:id="rId61"/>
    <p:sldId id="603" r:id="rId62"/>
    <p:sldId id="604" r:id="rId63"/>
    <p:sldId id="338" r:id="rId64"/>
    <p:sldId id="332" r:id="rId65"/>
    <p:sldId id="336" r:id="rId66"/>
    <p:sldId id="334" r:id="rId67"/>
    <p:sldId id="360" r:id="rId68"/>
    <p:sldId id="370" r:id="rId69"/>
    <p:sldId id="366" r:id="rId70"/>
    <p:sldId id="368" r:id="rId71"/>
    <p:sldId id="372" r:id="rId72"/>
    <p:sldId id="598" r:id="rId73"/>
    <p:sldId id="376" r:id="rId74"/>
    <p:sldId id="600" r:id="rId75"/>
    <p:sldId id="404" r:id="rId76"/>
    <p:sldId id="380" r:id="rId77"/>
    <p:sldId id="374" r:id="rId78"/>
    <p:sldId id="326" r:id="rId79"/>
    <p:sldId id="382" r:id="rId80"/>
    <p:sldId id="384" r:id="rId81"/>
    <p:sldId id="386" r:id="rId82"/>
    <p:sldId id="605" r:id="rId83"/>
    <p:sldId id="629" r:id="rId84"/>
    <p:sldId id="630" r:id="rId85"/>
    <p:sldId id="632" r:id="rId86"/>
    <p:sldId id="631" r:id="rId87"/>
    <p:sldId id="608" r:id="rId88"/>
    <p:sldId id="633" r:id="rId89"/>
    <p:sldId id="634" r:id="rId90"/>
    <p:sldId id="635" r:id="rId91"/>
    <p:sldId id="636" r:id="rId92"/>
    <p:sldId id="607" r:id="rId93"/>
    <p:sldId id="609" r:id="rId94"/>
    <p:sldId id="610" r:id="rId95"/>
    <p:sldId id="611" r:id="rId96"/>
    <p:sldId id="612" r:id="rId97"/>
    <p:sldId id="613" r:id="rId98"/>
    <p:sldId id="614" r:id="rId99"/>
    <p:sldId id="620" r:id="rId100"/>
    <p:sldId id="623" r:id="rId101"/>
    <p:sldId id="624" r:id="rId102"/>
    <p:sldId id="621" r:id="rId103"/>
    <p:sldId id="627" r:id="rId104"/>
    <p:sldId id="628" r:id="rId105"/>
    <p:sldId id="625" r:id="rId106"/>
    <p:sldId id="626" r:id="rId107"/>
    <p:sldId id="622" r:id="rId108"/>
    <p:sldId id="638" r:id="rId109"/>
    <p:sldId id="639" r:id="rId110"/>
    <p:sldId id="511" r:id="rId111"/>
    <p:sldId id="399" r:id="rId112"/>
    <p:sldId id="442" r:id="rId113"/>
    <p:sldId id="443" r:id="rId114"/>
    <p:sldId id="444" r:id="rId115"/>
    <p:sldId id="445" r:id="rId116"/>
    <p:sldId id="419" r:id="rId117"/>
    <p:sldId id="729" r:id="rId118"/>
    <p:sldId id="737" r:id="rId119"/>
    <p:sldId id="727" r:id="rId120"/>
    <p:sldId id="728" r:id="rId121"/>
    <p:sldId id="395" r:id="rId122"/>
    <p:sldId id="730" r:id="rId123"/>
    <p:sldId id="731" r:id="rId124"/>
    <p:sldId id="431" r:id="rId125"/>
    <p:sldId id="510" r:id="rId126"/>
    <p:sldId id="734" r:id="rId127"/>
    <p:sldId id="439" r:id="rId128"/>
    <p:sldId id="641" r:id="rId129"/>
    <p:sldId id="738" r:id="rId130"/>
    <p:sldId id="739" r:id="rId131"/>
    <p:sldId id="742" r:id="rId132"/>
    <p:sldId id="433" r:id="rId133"/>
    <p:sldId id="476" r:id="rId134"/>
    <p:sldId id="475" r:id="rId135"/>
    <p:sldId id="592" r:id="rId136"/>
    <p:sldId id="743" r:id="rId137"/>
    <p:sldId id="744" r:id="rId138"/>
    <p:sldId id="745" r:id="rId139"/>
    <p:sldId id="594" r:id="rId140"/>
    <p:sldId id="746" r:id="rId141"/>
    <p:sldId id="741" r:id="rId142"/>
    <p:sldId id="724" r:id="rId143"/>
  </p:sldIdLst>
  <p:sldSz cx="9144000" cy="6858000" type="screen4x3"/>
  <p:notesSz cx="6858000" cy="9144000"/>
  <p:photoAlbum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as Haralambopoulo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1104" y="-102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6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tableStyles" Target="tableStyles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E4793-D5E9-48B5-BFE0-13CCC241FB5A}" type="datetimeFigureOut">
              <a:rPr lang="el-GR" smtClean="0"/>
              <a:pPr/>
              <a:t>8/3/2015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B8358-99CC-4AE4-96C1-114ED9AF1C2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754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DBC35-4704-4AD4-AAE5-FBA2B9BC372D}" type="slidenum">
              <a:rPr lang="el-GR">
                <a:solidFill>
                  <a:prstClr val="black"/>
                </a:solidFill>
              </a:rPr>
              <a:pPr/>
              <a:t>13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103</a:t>
            </a:fld>
            <a:endParaRPr lang="el-G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104</a:t>
            </a:fld>
            <a:endParaRPr lang="el-G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105</a:t>
            </a:fld>
            <a:endParaRPr lang="el-G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106</a:t>
            </a:fld>
            <a:endParaRPr lang="el-G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107</a:t>
            </a:fld>
            <a:endParaRPr lang="el-G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108</a:t>
            </a:fld>
            <a:endParaRPr lang="el-G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109</a:t>
            </a:fld>
            <a:endParaRPr lang="el-G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110</a:t>
            </a:fld>
            <a:endParaRPr lang="el-G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111</a:t>
            </a:fld>
            <a:endParaRPr lang="el-G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112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0DC89E-8B69-4E2C-B1D0-F3083E3424CD}" type="slidenum">
              <a:rPr lang="el-GR">
                <a:solidFill>
                  <a:prstClr val="black"/>
                </a:solidFill>
              </a:rPr>
              <a:pPr/>
              <a:t>14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113</a:t>
            </a:fld>
            <a:endParaRPr lang="el-G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114</a:t>
            </a:fld>
            <a:endParaRPr lang="el-G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115</a:t>
            </a:fld>
            <a:endParaRPr lang="el-G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116</a:t>
            </a:fld>
            <a:endParaRPr lang="el-G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117</a:t>
            </a:fld>
            <a:endParaRPr lang="el-G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118</a:t>
            </a:fld>
            <a:endParaRPr lang="el-G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119</a:t>
            </a:fld>
            <a:endParaRPr lang="el-GR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120</a:t>
            </a:fld>
            <a:endParaRPr lang="el-GR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121</a:t>
            </a:fld>
            <a:endParaRPr lang="el-GR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122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46CA45-5952-447D-BB82-4EC7B530284C}" type="slidenum">
              <a:rPr lang="el-GR">
                <a:solidFill>
                  <a:prstClr val="black"/>
                </a:solidFill>
              </a:rPr>
              <a:pPr/>
              <a:t>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123</a:t>
            </a:fld>
            <a:endParaRPr lang="el-GR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124</a:t>
            </a:fld>
            <a:endParaRPr lang="el-GR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125</a:t>
            </a:fld>
            <a:endParaRPr lang="el-GR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126</a:t>
            </a:fld>
            <a:endParaRPr lang="el-GR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127</a:t>
            </a:fld>
            <a:endParaRPr lang="el-GR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131</a:t>
            </a:fld>
            <a:endParaRPr lang="el-G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132</a:t>
            </a:fld>
            <a:endParaRPr lang="el-GR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133</a:t>
            </a:fld>
            <a:endParaRPr lang="el-GR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134</a:t>
            </a:fld>
            <a:endParaRPr lang="el-GR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B5343A-5B2A-4165-9102-26CDA01DE327}" type="slidenum">
              <a:rPr lang="el-GR" smtClean="0"/>
              <a:pPr/>
              <a:t>136</a:t>
            </a:fld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8014BD-5A3D-4D96-8E56-AA2BA5799E00}" type="slidenum">
              <a:rPr lang="el-GR">
                <a:solidFill>
                  <a:prstClr val="black"/>
                </a:solidFill>
              </a:rPr>
              <a:pPr/>
              <a:t>16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AE99A-153A-41AF-9EDD-90590A84400D}" type="slidenum">
              <a:rPr lang="el-GR" smtClean="0"/>
              <a:pPr/>
              <a:t>137</a:t>
            </a:fld>
            <a:endParaRPr lang="el-GR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138</a:t>
            </a:fld>
            <a:endParaRPr lang="el-GR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286C6-E1B1-42B1-BEE5-4EB3A5049756}" type="slidenum">
              <a:rPr lang="el-GR" smtClean="0"/>
              <a:pPr/>
              <a:t>139</a:t>
            </a:fld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8F8D7-48A7-4D71-A449-BF370BCAC8B6}" type="slidenum">
              <a:rPr lang="el-GR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E6245-C212-4C6A-8B8E-B7643DA596A1}" type="slidenum">
              <a:rPr lang="el-GR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CB0B0-2B26-4231-999E-54A02353B342}" type="slidenum">
              <a:rPr lang="el-GR">
                <a:solidFill>
                  <a:prstClr val="black"/>
                </a:solidFill>
              </a:rPr>
              <a:pPr/>
              <a:t>19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4B72FC-9ED2-4F54-BBB7-03D762A41385}" type="slidenum">
              <a:rPr lang="el-GR">
                <a:solidFill>
                  <a:prstClr val="black"/>
                </a:solidFill>
              </a:rPr>
              <a:pPr/>
              <a:t>20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3C74C-3B01-4467-B924-9D5A631F1BE0}" type="slidenum">
              <a:rPr lang="el-GR">
                <a:solidFill>
                  <a:prstClr val="black"/>
                </a:solidFill>
              </a:rPr>
              <a:pPr/>
              <a:t>21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39EA5E-1791-4914-AA53-E2E72E657F49}" type="slidenum">
              <a:rPr lang="el-GR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6158D-9F8D-4C1B-A620-38828B2A3776}" type="slidenum">
              <a:rPr lang="el-GR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5D10D-4814-4E4F-AEE7-D3C213E089E5}" type="slidenum">
              <a:rPr lang="el-GR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D2A82-2E38-4E9E-B9A6-97AC4E1735F5}" type="slidenum">
              <a:rPr lang="el-GR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E66DE-3520-4253-A2DD-90B60F48B400}" type="slidenum">
              <a:rPr lang="el-GR">
                <a:solidFill>
                  <a:prstClr val="black"/>
                </a:solidFill>
              </a:rPr>
              <a:pPr/>
              <a:t>28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9C9D57-D1A6-4037-A1BE-643A3ECAC5A1}" type="slidenum">
              <a:rPr lang="el-GR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2BA90-80B0-4167-B6F6-5FD32EE7B323}" type="slidenum">
              <a:rPr lang="el-GR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F0261-5137-4004-A9FE-B2740BB0B549}" type="slidenum">
              <a:rPr lang="el-GR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B2190-6DEC-4EFF-9479-8E1314FA1AE9}" type="slidenum">
              <a:rPr lang="el-GR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D24628-22AF-49FB-A78A-4547808F50F2}" type="slidenum">
              <a:rPr lang="el-GR">
                <a:solidFill>
                  <a:prstClr val="black"/>
                </a:solidFill>
              </a:rPr>
              <a:pPr/>
              <a:t>48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26207-F8AD-4933-9B6F-A168B1A3965D}" type="slidenum">
              <a:rPr lang="el-GR">
                <a:solidFill>
                  <a:prstClr val="black"/>
                </a:solidFill>
              </a:rPr>
              <a:pPr/>
              <a:t>49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23B01-81E4-4404-9BD2-6D730370E56D}" type="slidenum">
              <a:rPr lang="el-GR">
                <a:solidFill>
                  <a:prstClr val="black"/>
                </a:solidFill>
              </a:rPr>
              <a:pPr/>
              <a:t>8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54</a:t>
            </a:fld>
            <a:endParaRPr lang="el-G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55</a:t>
            </a:fld>
            <a:endParaRPr lang="el-G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56</a:t>
            </a:fld>
            <a:endParaRPr lang="el-G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57</a:t>
            </a:fld>
            <a:endParaRPr lang="el-G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58</a:t>
            </a:fld>
            <a:endParaRPr lang="el-G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59</a:t>
            </a:fld>
            <a:endParaRPr lang="el-G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62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2F038-A61F-4A2E-BEA8-E0E68450858D}" type="slidenum">
              <a:rPr lang="el-GR">
                <a:solidFill>
                  <a:prstClr val="black"/>
                </a:solidFill>
              </a:rPr>
              <a:pPr/>
              <a:t>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63</a:t>
            </a:fld>
            <a:endParaRPr lang="el-G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65</a:t>
            </a:fld>
            <a:endParaRPr lang="el-G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66</a:t>
            </a:fld>
            <a:endParaRPr lang="el-G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67</a:t>
            </a:fld>
            <a:endParaRPr lang="el-G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68</a:t>
            </a:fld>
            <a:endParaRPr lang="el-G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69</a:t>
            </a:fld>
            <a:endParaRPr lang="el-G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70</a:t>
            </a:fld>
            <a:endParaRPr lang="el-G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71</a:t>
            </a:fld>
            <a:endParaRPr lang="el-G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72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065378-8B93-4D2B-BFA7-F38066C23E90}" type="slidenum">
              <a:rPr lang="el-GR">
                <a:solidFill>
                  <a:prstClr val="black"/>
                </a:solidFill>
              </a:rPr>
              <a:pPr/>
              <a:t>10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73</a:t>
            </a:fld>
            <a:endParaRPr lang="el-G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74</a:t>
            </a:fld>
            <a:endParaRPr lang="el-G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75</a:t>
            </a:fld>
            <a:endParaRPr lang="el-G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76</a:t>
            </a:fld>
            <a:endParaRPr lang="el-G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77</a:t>
            </a:fld>
            <a:endParaRPr lang="el-G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78</a:t>
            </a:fld>
            <a:endParaRPr lang="el-G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79</a:t>
            </a:fld>
            <a:endParaRPr lang="el-G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80</a:t>
            </a:fld>
            <a:endParaRPr lang="el-G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81</a:t>
            </a:fld>
            <a:endParaRPr lang="el-G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82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0702FA-5CD2-4FD2-8AFB-7BA18BA247F5}" type="slidenum">
              <a:rPr lang="el-GR">
                <a:solidFill>
                  <a:prstClr val="black"/>
                </a:solidFill>
              </a:rPr>
              <a:pPr/>
              <a:t>11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83</a:t>
            </a:fld>
            <a:endParaRPr lang="el-G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84</a:t>
            </a:fld>
            <a:endParaRPr lang="el-G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85</a:t>
            </a:fld>
            <a:endParaRPr lang="el-G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86</a:t>
            </a:fld>
            <a:endParaRPr lang="el-G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87</a:t>
            </a:fld>
            <a:endParaRPr lang="el-G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88</a:t>
            </a:fld>
            <a:endParaRPr lang="el-G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89</a:t>
            </a:fld>
            <a:endParaRPr lang="el-G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90</a:t>
            </a:fld>
            <a:endParaRPr lang="el-G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91</a:t>
            </a:fld>
            <a:endParaRPr lang="el-G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92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BD6FF-02D9-4895-8E09-D38B5873E27E}" type="slidenum">
              <a:rPr lang="el-GR">
                <a:solidFill>
                  <a:prstClr val="black"/>
                </a:solidFill>
              </a:rPr>
              <a:pPr/>
              <a:t>12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93</a:t>
            </a:fld>
            <a:endParaRPr lang="el-G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94</a:t>
            </a:fld>
            <a:endParaRPr lang="el-G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95</a:t>
            </a:fld>
            <a:endParaRPr lang="el-G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96</a:t>
            </a:fld>
            <a:endParaRPr lang="el-G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97</a:t>
            </a:fld>
            <a:endParaRPr lang="el-G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98</a:t>
            </a:fld>
            <a:endParaRPr lang="el-G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99</a:t>
            </a:fld>
            <a:endParaRPr lang="el-G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100</a:t>
            </a:fld>
            <a:endParaRPr lang="el-G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101</a:t>
            </a:fld>
            <a:endParaRPr lang="el-G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102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D4E72-8AD7-4433-B81C-8D32107B6EA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0A3DE-4BAA-450D-9BA0-C605F1C9ED6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CA626-FBC4-47C5-AAA6-05CD21F40F2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9E083-94F9-4672-B14D-AC3ACC05E8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4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C0008-8DD5-460E-8F63-3D963CC9C86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4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E2E22-C14C-4F0A-92B8-491E7E6ABB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4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0D24-DF7E-4A08-A0BB-88AA00A74C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69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93592-B1E6-464C-AFDF-6F6078FB66B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37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DE647-9139-4A4E-A300-3158E8C3FD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77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076AA-7AD1-47E1-8A96-6EFB6F4390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16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69CFF-1BB8-41FB-8374-82EE41B55E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D2A0E-C790-4A3E-85D3-6CEA84A1539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CE68C-CCF2-48C9-8023-BBA34F8F89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7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CA498-3BA5-4C4E-8C0F-76374A39FF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24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EB84A-1555-4A8C-BEFA-EC51CF65E3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DA813-D5A1-495D-958B-B0F96C53C03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A63C0-925D-47C5-BAE1-E5A90A9BA62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259FA-8EE7-4BE0-BEC3-A4F9963EFC7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026C7-2631-4D71-B0D9-3E8C8EA6601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12247-BA40-4893-951C-9F428C99C17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CF5D-D1D4-48CD-ADEC-B1E0E8E355C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52673-0464-4240-8E2F-9155A4B3E1B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0D9367-0E11-4290-88A8-4470D3D41235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11BA4B4-1B22-4840-8C80-E48EEB3570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329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0.wav"/><Relationship Id="rId1" Type="http://schemas.microsoft.com/office/2007/relationships/media" Target="../media/media100.wav"/><Relationship Id="rId6" Type="http://schemas.openxmlformats.org/officeDocument/2006/relationships/image" Target="../media/image3.png"/><Relationship Id="rId5" Type="http://schemas.openxmlformats.org/officeDocument/2006/relationships/image" Target="../media/image101.jpeg"/><Relationship Id="rId4" Type="http://schemas.openxmlformats.org/officeDocument/2006/relationships/notesSlide" Target="../notesSlides/notesSlide9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1.wav"/><Relationship Id="rId1" Type="http://schemas.microsoft.com/office/2007/relationships/media" Target="../media/media101.wav"/><Relationship Id="rId6" Type="http://schemas.openxmlformats.org/officeDocument/2006/relationships/image" Target="../media/image3.png"/><Relationship Id="rId5" Type="http://schemas.openxmlformats.org/officeDocument/2006/relationships/image" Target="../media/image102.jpeg"/><Relationship Id="rId4" Type="http://schemas.openxmlformats.org/officeDocument/2006/relationships/notesSlide" Target="../notesSlides/notesSlide9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2.wav"/><Relationship Id="rId1" Type="http://schemas.microsoft.com/office/2007/relationships/media" Target="../media/media102.wav"/><Relationship Id="rId6" Type="http://schemas.openxmlformats.org/officeDocument/2006/relationships/image" Target="../media/image3.png"/><Relationship Id="rId5" Type="http://schemas.openxmlformats.org/officeDocument/2006/relationships/image" Target="../media/image103.jpeg"/><Relationship Id="rId4" Type="http://schemas.openxmlformats.org/officeDocument/2006/relationships/notesSlide" Target="../notesSlides/notesSlide9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3.wav"/><Relationship Id="rId1" Type="http://schemas.microsoft.com/office/2007/relationships/media" Target="../media/media103.wav"/><Relationship Id="rId6" Type="http://schemas.openxmlformats.org/officeDocument/2006/relationships/image" Target="../media/image3.png"/><Relationship Id="rId5" Type="http://schemas.openxmlformats.org/officeDocument/2006/relationships/image" Target="../media/image104.jpeg"/><Relationship Id="rId4" Type="http://schemas.openxmlformats.org/officeDocument/2006/relationships/notesSlide" Target="../notesSlides/notesSlide10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4.wav"/><Relationship Id="rId1" Type="http://schemas.microsoft.com/office/2007/relationships/media" Target="../media/media104.wav"/><Relationship Id="rId6" Type="http://schemas.openxmlformats.org/officeDocument/2006/relationships/image" Target="../media/image3.png"/><Relationship Id="rId5" Type="http://schemas.openxmlformats.org/officeDocument/2006/relationships/image" Target="../media/image105.jpeg"/><Relationship Id="rId4" Type="http://schemas.openxmlformats.org/officeDocument/2006/relationships/notesSlide" Target="../notesSlides/notesSlide10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5.wav"/><Relationship Id="rId1" Type="http://schemas.microsoft.com/office/2007/relationships/media" Target="../media/media105.wav"/><Relationship Id="rId6" Type="http://schemas.openxmlformats.org/officeDocument/2006/relationships/image" Target="../media/image3.png"/><Relationship Id="rId5" Type="http://schemas.openxmlformats.org/officeDocument/2006/relationships/image" Target="../media/image106.jpeg"/><Relationship Id="rId4" Type="http://schemas.openxmlformats.org/officeDocument/2006/relationships/notesSlide" Target="../notesSlides/notesSlide10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6.wav"/><Relationship Id="rId1" Type="http://schemas.microsoft.com/office/2007/relationships/media" Target="../media/media106.wav"/><Relationship Id="rId6" Type="http://schemas.openxmlformats.org/officeDocument/2006/relationships/image" Target="../media/image3.png"/><Relationship Id="rId5" Type="http://schemas.openxmlformats.org/officeDocument/2006/relationships/image" Target="../media/image107.jpeg"/><Relationship Id="rId4" Type="http://schemas.openxmlformats.org/officeDocument/2006/relationships/notesSlide" Target="../notesSlides/notesSlide10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7.wav"/><Relationship Id="rId1" Type="http://schemas.microsoft.com/office/2007/relationships/media" Target="../media/media107.wav"/><Relationship Id="rId6" Type="http://schemas.openxmlformats.org/officeDocument/2006/relationships/image" Target="../media/image3.png"/><Relationship Id="rId5" Type="http://schemas.openxmlformats.org/officeDocument/2006/relationships/image" Target="../media/image108.jpeg"/><Relationship Id="rId4" Type="http://schemas.openxmlformats.org/officeDocument/2006/relationships/notesSlide" Target="../notesSlides/notesSlide10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8.wav"/><Relationship Id="rId1" Type="http://schemas.microsoft.com/office/2007/relationships/media" Target="../media/media108.wav"/><Relationship Id="rId6" Type="http://schemas.openxmlformats.org/officeDocument/2006/relationships/image" Target="../media/image3.png"/><Relationship Id="rId5" Type="http://schemas.openxmlformats.org/officeDocument/2006/relationships/image" Target="../media/image109.jpeg"/><Relationship Id="rId4" Type="http://schemas.openxmlformats.org/officeDocument/2006/relationships/notesSlide" Target="../notesSlides/notesSlide10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9.wav"/><Relationship Id="rId1" Type="http://schemas.microsoft.com/office/2007/relationships/media" Target="../media/media10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0.wav"/><Relationship Id="rId1" Type="http://schemas.microsoft.com/office/2007/relationships/media" Target="../media/media110.wav"/><Relationship Id="rId6" Type="http://schemas.openxmlformats.org/officeDocument/2006/relationships/image" Target="../media/image3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10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1.wav"/><Relationship Id="rId1" Type="http://schemas.microsoft.com/office/2007/relationships/media" Target="../media/media111.wav"/><Relationship Id="rId6" Type="http://schemas.openxmlformats.org/officeDocument/2006/relationships/image" Target="../media/image3.png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10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2.wav"/><Relationship Id="rId1" Type="http://schemas.microsoft.com/office/2007/relationships/media" Target="../media/media112.wav"/><Relationship Id="rId6" Type="http://schemas.openxmlformats.org/officeDocument/2006/relationships/image" Target="../media/image3.png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10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3.wav"/><Relationship Id="rId1" Type="http://schemas.microsoft.com/office/2007/relationships/media" Target="../media/media113.wav"/><Relationship Id="rId6" Type="http://schemas.openxmlformats.org/officeDocument/2006/relationships/image" Target="../media/image3.png"/><Relationship Id="rId5" Type="http://schemas.openxmlformats.org/officeDocument/2006/relationships/image" Target="../media/image113.gif"/><Relationship Id="rId4" Type="http://schemas.openxmlformats.org/officeDocument/2006/relationships/notesSlide" Target="../notesSlides/notesSlide1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4.wav"/><Relationship Id="rId1" Type="http://schemas.microsoft.com/office/2007/relationships/media" Target="../media/media114.wav"/><Relationship Id="rId6" Type="http://schemas.openxmlformats.org/officeDocument/2006/relationships/image" Target="../media/image3.png"/><Relationship Id="rId5" Type="http://schemas.openxmlformats.org/officeDocument/2006/relationships/image" Target="../media/image114.gif"/><Relationship Id="rId4" Type="http://schemas.openxmlformats.org/officeDocument/2006/relationships/notesSlide" Target="../notesSlides/notesSlide1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5.wav"/><Relationship Id="rId1" Type="http://schemas.microsoft.com/office/2007/relationships/media" Target="../media/media115.wav"/><Relationship Id="rId6" Type="http://schemas.openxmlformats.org/officeDocument/2006/relationships/image" Target="../media/image3.png"/><Relationship Id="rId5" Type="http://schemas.openxmlformats.org/officeDocument/2006/relationships/image" Target="../media/image115.gif"/><Relationship Id="rId4" Type="http://schemas.openxmlformats.org/officeDocument/2006/relationships/notesSlide" Target="../notesSlides/notesSlide1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6.wav"/><Relationship Id="rId1" Type="http://schemas.microsoft.com/office/2007/relationships/media" Target="../media/media116.wav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notesSlide" Target="../notesSlides/notesSlide1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7.wav"/><Relationship Id="rId1" Type="http://schemas.microsoft.com/office/2007/relationships/media" Target="../media/media117.wav"/><Relationship Id="rId6" Type="http://schemas.openxmlformats.org/officeDocument/2006/relationships/image" Target="../media/image3.png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11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8.wav"/><Relationship Id="rId1" Type="http://schemas.microsoft.com/office/2007/relationships/media" Target="../media/media118.wav"/><Relationship Id="rId6" Type="http://schemas.openxmlformats.org/officeDocument/2006/relationships/image" Target="../media/image3.png"/><Relationship Id="rId5" Type="http://schemas.openxmlformats.org/officeDocument/2006/relationships/image" Target="../media/image119.jpeg"/><Relationship Id="rId4" Type="http://schemas.openxmlformats.org/officeDocument/2006/relationships/notesSlide" Target="../notesSlides/notesSlide11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9.wav"/><Relationship Id="rId1" Type="http://schemas.microsoft.com/office/2007/relationships/media" Target="../media/media119.wav"/><Relationship Id="rId6" Type="http://schemas.openxmlformats.org/officeDocument/2006/relationships/image" Target="../media/image3.png"/><Relationship Id="rId5" Type="http://schemas.openxmlformats.org/officeDocument/2006/relationships/image" Target="../media/image120.jpeg"/><Relationship Id="rId4" Type="http://schemas.openxmlformats.org/officeDocument/2006/relationships/notesSlide" Target="../notesSlides/notesSlide1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0.wav"/><Relationship Id="rId1" Type="http://schemas.microsoft.com/office/2007/relationships/media" Target="../media/media120.wav"/><Relationship Id="rId6" Type="http://schemas.openxmlformats.org/officeDocument/2006/relationships/image" Target="../media/image3.png"/><Relationship Id="rId5" Type="http://schemas.openxmlformats.org/officeDocument/2006/relationships/image" Target="../media/image121.jpeg"/><Relationship Id="rId4" Type="http://schemas.openxmlformats.org/officeDocument/2006/relationships/notesSlide" Target="../notesSlides/notesSlide11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1.wav"/><Relationship Id="rId1" Type="http://schemas.microsoft.com/office/2007/relationships/media" Target="../media/media121.wav"/><Relationship Id="rId6" Type="http://schemas.openxmlformats.org/officeDocument/2006/relationships/image" Target="../media/image3.png"/><Relationship Id="rId5" Type="http://schemas.openxmlformats.org/officeDocument/2006/relationships/image" Target="../media/image122.png"/><Relationship Id="rId4" Type="http://schemas.openxmlformats.org/officeDocument/2006/relationships/notesSlide" Target="../notesSlides/notesSlide1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2.wav"/><Relationship Id="rId1" Type="http://schemas.microsoft.com/office/2007/relationships/media" Target="../media/media122.wav"/><Relationship Id="rId6" Type="http://schemas.openxmlformats.org/officeDocument/2006/relationships/image" Target="../media/image3.png"/><Relationship Id="rId5" Type="http://schemas.openxmlformats.org/officeDocument/2006/relationships/image" Target="../media/image123.png"/><Relationship Id="rId4" Type="http://schemas.openxmlformats.org/officeDocument/2006/relationships/notesSlide" Target="../notesSlides/notesSlide11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3.wav"/><Relationship Id="rId1" Type="http://schemas.microsoft.com/office/2007/relationships/media" Target="../media/media123.wav"/><Relationship Id="rId6" Type="http://schemas.openxmlformats.org/officeDocument/2006/relationships/image" Target="../media/image3.png"/><Relationship Id="rId5" Type="http://schemas.openxmlformats.org/officeDocument/2006/relationships/image" Target="../media/image124.gif"/><Relationship Id="rId4" Type="http://schemas.openxmlformats.org/officeDocument/2006/relationships/notesSlide" Target="../notesSlides/notesSlide12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4.wav"/><Relationship Id="rId1" Type="http://schemas.microsoft.com/office/2007/relationships/media" Target="../media/media124.wav"/><Relationship Id="rId6" Type="http://schemas.openxmlformats.org/officeDocument/2006/relationships/image" Target="../media/image3.png"/><Relationship Id="rId5" Type="http://schemas.openxmlformats.org/officeDocument/2006/relationships/image" Target="../media/image125.gif"/><Relationship Id="rId4" Type="http://schemas.openxmlformats.org/officeDocument/2006/relationships/notesSlide" Target="../notesSlides/notesSlide12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5.wav"/><Relationship Id="rId1" Type="http://schemas.microsoft.com/office/2007/relationships/media" Target="../media/media125.wav"/><Relationship Id="rId6" Type="http://schemas.openxmlformats.org/officeDocument/2006/relationships/image" Target="../media/image3.png"/><Relationship Id="rId5" Type="http://schemas.openxmlformats.org/officeDocument/2006/relationships/image" Target="../media/image126.jpeg"/><Relationship Id="rId4" Type="http://schemas.openxmlformats.org/officeDocument/2006/relationships/notesSlide" Target="../notesSlides/notesSlide12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6.wav"/><Relationship Id="rId1" Type="http://schemas.microsoft.com/office/2007/relationships/media" Target="../media/media126.wav"/><Relationship Id="rId6" Type="http://schemas.openxmlformats.org/officeDocument/2006/relationships/image" Target="../media/image3.png"/><Relationship Id="rId5" Type="http://schemas.openxmlformats.org/officeDocument/2006/relationships/image" Target="../media/image127.png"/><Relationship Id="rId4" Type="http://schemas.openxmlformats.org/officeDocument/2006/relationships/notesSlide" Target="../notesSlides/notesSlide12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wav"/><Relationship Id="rId1" Type="http://schemas.microsoft.com/office/2007/relationships/media" Target="../media/media127.wav"/><Relationship Id="rId6" Type="http://schemas.openxmlformats.org/officeDocument/2006/relationships/image" Target="../media/image3.png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12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wav"/><Relationship Id="rId1" Type="http://schemas.microsoft.com/office/2007/relationships/media" Target="../media/media128.wav"/><Relationship Id="rId5" Type="http://schemas.openxmlformats.org/officeDocument/2006/relationships/image" Target="../media/image3.png"/><Relationship Id="rId4" Type="http://schemas.openxmlformats.org/officeDocument/2006/relationships/image" Target="../media/image129.gi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wav"/><Relationship Id="rId1" Type="http://schemas.microsoft.com/office/2007/relationships/media" Target="../media/media129.wav"/><Relationship Id="rId5" Type="http://schemas.openxmlformats.org/officeDocument/2006/relationships/image" Target="../media/image3.png"/><Relationship Id="rId4" Type="http://schemas.openxmlformats.org/officeDocument/2006/relationships/image" Target="../media/image1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wav"/><Relationship Id="rId1" Type="http://schemas.microsoft.com/office/2007/relationships/media" Target="../media/media130.wav"/><Relationship Id="rId5" Type="http://schemas.openxmlformats.org/officeDocument/2006/relationships/image" Target="../media/image3.png"/><Relationship Id="rId4" Type="http://schemas.openxmlformats.org/officeDocument/2006/relationships/image" Target="../media/image131.gi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1.wav"/><Relationship Id="rId1" Type="http://schemas.microsoft.com/office/2007/relationships/media" Target="../media/media131.wav"/><Relationship Id="rId6" Type="http://schemas.openxmlformats.org/officeDocument/2006/relationships/image" Target="../media/image3.png"/><Relationship Id="rId5" Type="http://schemas.openxmlformats.org/officeDocument/2006/relationships/image" Target="../media/image132.jpeg"/><Relationship Id="rId4" Type="http://schemas.openxmlformats.org/officeDocument/2006/relationships/notesSlide" Target="../notesSlides/notesSlide125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2.wav"/><Relationship Id="rId7" Type="http://schemas.openxmlformats.org/officeDocument/2006/relationships/image" Target="../media/image134.jpeg"/><Relationship Id="rId2" Type="http://schemas.microsoft.com/office/2007/relationships/media" Target="../media/media132.wav"/><Relationship Id="rId1" Type="http://schemas.openxmlformats.org/officeDocument/2006/relationships/tags" Target="../tags/tag5.xml"/><Relationship Id="rId6" Type="http://schemas.openxmlformats.org/officeDocument/2006/relationships/image" Target="../media/image133.jpeg"/><Relationship Id="rId5" Type="http://schemas.openxmlformats.org/officeDocument/2006/relationships/notesSlide" Target="../notesSlides/notesSlide126.xml"/><Relationship Id="rId4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3.wav"/><Relationship Id="rId1" Type="http://schemas.microsoft.com/office/2007/relationships/media" Target="../media/media133.wav"/><Relationship Id="rId6" Type="http://schemas.openxmlformats.org/officeDocument/2006/relationships/image" Target="../media/image3.png"/><Relationship Id="rId5" Type="http://schemas.openxmlformats.org/officeDocument/2006/relationships/image" Target="../media/image135.png"/><Relationship Id="rId4" Type="http://schemas.openxmlformats.org/officeDocument/2006/relationships/notesSlide" Target="../notesSlides/notesSlide12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4.wav"/><Relationship Id="rId1" Type="http://schemas.microsoft.com/office/2007/relationships/media" Target="../media/media134.wav"/><Relationship Id="rId6" Type="http://schemas.openxmlformats.org/officeDocument/2006/relationships/image" Target="../media/image3.png"/><Relationship Id="rId5" Type="http://schemas.openxmlformats.org/officeDocument/2006/relationships/image" Target="../media/image136.jpeg"/><Relationship Id="rId4" Type="http://schemas.openxmlformats.org/officeDocument/2006/relationships/notesSlide" Target="../notesSlides/notesSlide12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5.wav"/><Relationship Id="rId1" Type="http://schemas.microsoft.com/office/2007/relationships/media" Target="../media/media135.wav"/><Relationship Id="rId5" Type="http://schemas.openxmlformats.org/officeDocument/2006/relationships/image" Target="../media/image3.png"/><Relationship Id="rId4" Type="http://schemas.openxmlformats.org/officeDocument/2006/relationships/image" Target="../media/image137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wav"/><Relationship Id="rId1" Type="http://schemas.microsoft.com/office/2007/relationships/media" Target="../media/media136.wav"/><Relationship Id="rId6" Type="http://schemas.openxmlformats.org/officeDocument/2006/relationships/image" Target="../media/image3.png"/><Relationship Id="rId5" Type="http://schemas.openxmlformats.org/officeDocument/2006/relationships/image" Target="../media/image138.jpeg"/><Relationship Id="rId4" Type="http://schemas.openxmlformats.org/officeDocument/2006/relationships/notesSlide" Target="../notesSlides/notesSlide12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wav"/><Relationship Id="rId1" Type="http://schemas.microsoft.com/office/2007/relationships/media" Target="../media/media137.wav"/><Relationship Id="rId6" Type="http://schemas.openxmlformats.org/officeDocument/2006/relationships/image" Target="../media/image3.png"/><Relationship Id="rId5" Type="http://schemas.openxmlformats.org/officeDocument/2006/relationships/image" Target="../media/image139.png"/><Relationship Id="rId4" Type="http://schemas.openxmlformats.org/officeDocument/2006/relationships/notesSlide" Target="../notesSlides/notesSlide13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8.wav"/><Relationship Id="rId1" Type="http://schemas.microsoft.com/office/2007/relationships/media" Target="../media/media138.wav"/><Relationship Id="rId6" Type="http://schemas.openxmlformats.org/officeDocument/2006/relationships/image" Target="../media/image3.png"/><Relationship Id="rId5" Type="http://schemas.openxmlformats.org/officeDocument/2006/relationships/image" Target="../media/image140.png"/><Relationship Id="rId4" Type="http://schemas.openxmlformats.org/officeDocument/2006/relationships/notesSlide" Target="../notesSlides/notesSlide13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9.wav"/><Relationship Id="rId1" Type="http://schemas.microsoft.com/office/2007/relationships/media" Target="../media/media139.wav"/><Relationship Id="rId6" Type="http://schemas.openxmlformats.org/officeDocument/2006/relationships/image" Target="../media/image3.png"/><Relationship Id="rId5" Type="http://schemas.openxmlformats.org/officeDocument/2006/relationships/image" Target="../media/image141.wmf"/><Relationship Id="rId4" Type="http://schemas.openxmlformats.org/officeDocument/2006/relationships/notesSlide" Target="../notesSlides/notesSlide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0.wav"/><Relationship Id="rId2" Type="http://schemas.microsoft.com/office/2007/relationships/media" Target="../media/media140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42.jpeg"/><Relationship Id="rId4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1.wav"/><Relationship Id="rId1" Type="http://schemas.microsoft.com/office/2007/relationships/media" Target="../media/media141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.png"/><Relationship Id="rId5" Type="http://schemas.openxmlformats.org/officeDocument/2006/relationships/image" Target="../media/image40.gif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41.gif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45.gif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3.png"/><Relationship Id="rId5" Type="http://schemas.openxmlformats.org/officeDocument/2006/relationships/image" Target="../media/image46.gif"/><Relationship Id="rId4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9.wav"/><Relationship Id="rId7" Type="http://schemas.openxmlformats.org/officeDocument/2006/relationships/image" Target="../media/image51.jpeg"/><Relationship Id="rId2" Type="http://schemas.microsoft.com/office/2007/relationships/media" Target="../media/media49.wav"/><Relationship Id="rId1" Type="http://schemas.openxmlformats.org/officeDocument/2006/relationships/tags" Target="../tags/tag2.xml"/><Relationship Id="rId6" Type="http://schemas.openxmlformats.org/officeDocument/2006/relationships/image" Target="../media/image50.jpe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0.wav"/><Relationship Id="rId7" Type="http://schemas.openxmlformats.org/officeDocument/2006/relationships/image" Target="../media/image53.gif"/><Relationship Id="rId2" Type="http://schemas.microsoft.com/office/2007/relationships/media" Target="../media/media50.wav"/><Relationship Id="rId1" Type="http://schemas.openxmlformats.org/officeDocument/2006/relationships/tags" Target="../tags/tag3.xml"/><Relationship Id="rId6" Type="http://schemas.openxmlformats.org/officeDocument/2006/relationships/image" Target="../media/image52.jpe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av"/><Relationship Id="rId7" Type="http://schemas.openxmlformats.org/officeDocument/2006/relationships/image" Target="../media/image3.png"/><Relationship Id="rId2" Type="http://schemas.microsoft.com/office/2007/relationships/media" Target="../media/media63.wav"/><Relationship Id="rId1" Type="http://schemas.openxmlformats.org/officeDocument/2006/relationships/tags" Target="../tags/tag4.xml"/><Relationship Id="rId6" Type="http://schemas.openxmlformats.org/officeDocument/2006/relationships/image" Target="../media/image65.jpeg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6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notesSlide" Target="../notesSlides/notesSlide6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notesSlide" Target="../notesSlides/notesSlide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6" Type="http://schemas.openxmlformats.org/officeDocument/2006/relationships/image" Target="../media/image3.png"/><Relationship Id="rId5" Type="http://schemas.openxmlformats.org/officeDocument/2006/relationships/image" Target="../media/image73.gif"/><Relationship Id="rId4" Type="http://schemas.openxmlformats.org/officeDocument/2006/relationships/notesSlide" Target="../notesSlides/notesSlide6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6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7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4.wav"/><Relationship Id="rId1" Type="http://schemas.microsoft.com/office/2007/relationships/media" Target="../media/media74.wav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7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5.wav"/><Relationship Id="rId1" Type="http://schemas.microsoft.com/office/2007/relationships/media" Target="../media/media75.wav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notesSlide" Target="../notesSlides/notesSlide7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6.wav"/><Relationship Id="rId1" Type="http://schemas.microsoft.com/office/2007/relationships/media" Target="../media/media76.wav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notesSlide" Target="../notesSlides/notesSlide7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7.wav"/><Relationship Id="rId1" Type="http://schemas.microsoft.com/office/2007/relationships/media" Target="../media/media77.wav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7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8.wav"/><Relationship Id="rId1" Type="http://schemas.microsoft.com/office/2007/relationships/media" Target="../media/media78.wav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7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9.wav"/><Relationship Id="rId1" Type="http://schemas.microsoft.com/office/2007/relationships/media" Target="../media/media79.wav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0.wav"/><Relationship Id="rId1" Type="http://schemas.microsoft.com/office/2007/relationships/media" Target="../media/media80.wav"/><Relationship Id="rId6" Type="http://schemas.openxmlformats.org/officeDocument/2006/relationships/image" Target="../media/image3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7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1.wav"/><Relationship Id="rId1" Type="http://schemas.microsoft.com/office/2007/relationships/media" Target="../media/media8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2.wav"/><Relationship Id="rId1" Type="http://schemas.microsoft.com/office/2007/relationships/media" Target="../media/media82.wav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notesSlide" Target="../notesSlides/notesSlide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3.wav"/><Relationship Id="rId1" Type="http://schemas.microsoft.com/office/2007/relationships/media" Target="../media/media83.wav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8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4.wav"/><Relationship Id="rId1" Type="http://schemas.microsoft.com/office/2007/relationships/media" Target="../media/media84.wav"/><Relationship Id="rId6" Type="http://schemas.openxmlformats.org/officeDocument/2006/relationships/image" Target="../media/image3.png"/><Relationship Id="rId5" Type="http://schemas.openxmlformats.org/officeDocument/2006/relationships/image" Target="../media/image85.jpeg"/><Relationship Id="rId4" Type="http://schemas.openxmlformats.org/officeDocument/2006/relationships/notesSlide" Target="../notesSlides/notesSlide8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5.wav"/><Relationship Id="rId1" Type="http://schemas.microsoft.com/office/2007/relationships/media" Target="../media/media85.wav"/><Relationship Id="rId6" Type="http://schemas.openxmlformats.org/officeDocument/2006/relationships/image" Target="../media/image3.png"/><Relationship Id="rId5" Type="http://schemas.openxmlformats.org/officeDocument/2006/relationships/image" Target="../media/image86.jpeg"/><Relationship Id="rId4" Type="http://schemas.openxmlformats.org/officeDocument/2006/relationships/notesSlide" Target="../notesSlides/notesSlide8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6.wav"/><Relationship Id="rId1" Type="http://schemas.microsoft.com/office/2007/relationships/media" Target="../media/media86.wav"/><Relationship Id="rId6" Type="http://schemas.openxmlformats.org/officeDocument/2006/relationships/image" Target="../media/image3.png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8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7.wav"/><Relationship Id="rId1" Type="http://schemas.microsoft.com/office/2007/relationships/media" Target="../media/media87.wav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8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8.wav"/><Relationship Id="rId1" Type="http://schemas.microsoft.com/office/2007/relationships/media" Target="../media/media88.wav"/><Relationship Id="rId6" Type="http://schemas.openxmlformats.org/officeDocument/2006/relationships/image" Target="../media/image3.png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9.wav"/><Relationship Id="rId1" Type="http://schemas.microsoft.com/office/2007/relationships/media" Target="../media/media89.wav"/><Relationship Id="rId6" Type="http://schemas.openxmlformats.org/officeDocument/2006/relationships/image" Target="../media/image3.png"/><Relationship Id="rId5" Type="http://schemas.openxmlformats.org/officeDocument/2006/relationships/image" Target="../media/image90.jpeg"/><Relationship Id="rId4" Type="http://schemas.openxmlformats.org/officeDocument/2006/relationships/notesSlide" Target="../notesSlides/notesSlide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0.wav"/><Relationship Id="rId1" Type="http://schemas.microsoft.com/office/2007/relationships/media" Target="../media/media90.wav"/><Relationship Id="rId6" Type="http://schemas.openxmlformats.org/officeDocument/2006/relationships/image" Target="../media/image3.png"/><Relationship Id="rId5" Type="http://schemas.openxmlformats.org/officeDocument/2006/relationships/image" Target="../media/image91.jpeg"/><Relationship Id="rId4" Type="http://schemas.openxmlformats.org/officeDocument/2006/relationships/notesSlide" Target="../notesSlides/notesSlide8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1.wav"/><Relationship Id="rId1" Type="http://schemas.microsoft.com/office/2007/relationships/media" Target="../media/media91.wav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notesSlide" Target="../notesSlides/notesSlide8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2.wav"/><Relationship Id="rId1" Type="http://schemas.microsoft.com/office/2007/relationships/media" Target="../media/media92.wav"/><Relationship Id="rId6" Type="http://schemas.openxmlformats.org/officeDocument/2006/relationships/image" Target="../media/image3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8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3.wav"/><Relationship Id="rId1" Type="http://schemas.microsoft.com/office/2007/relationships/media" Target="../media/media93.wav"/><Relationship Id="rId6" Type="http://schemas.openxmlformats.org/officeDocument/2006/relationships/image" Target="../media/image3.png"/><Relationship Id="rId5" Type="http://schemas.openxmlformats.org/officeDocument/2006/relationships/image" Target="../media/image94.jpeg"/><Relationship Id="rId4" Type="http://schemas.openxmlformats.org/officeDocument/2006/relationships/notesSlide" Target="../notesSlides/notesSlide9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4.wav"/><Relationship Id="rId1" Type="http://schemas.microsoft.com/office/2007/relationships/media" Target="../media/media94.wav"/><Relationship Id="rId6" Type="http://schemas.openxmlformats.org/officeDocument/2006/relationships/image" Target="../media/image3.png"/><Relationship Id="rId5" Type="http://schemas.openxmlformats.org/officeDocument/2006/relationships/image" Target="../media/image95.jpeg"/><Relationship Id="rId4" Type="http://schemas.openxmlformats.org/officeDocument/2006/relationships/notesSlide" Target="../notesSlides/notesSlide9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5.wav"/><Relationship Id="rId1" Type="http://schemas.microsoft.com/office/2007/relationships/media" Target="../media/media95.wav"/><Relationship Id="rId6" Type="http://schemas.openxmlformats.org/officeDocument/2006/relationships/image" Target="../media/image3.png"/><Relationship Id="rId5" Type="http://schemas.openxmlformats.org/officeDocument/2006/relationships/image" Target="../media/image96.jpeg"/><Relationship Id="rId4" Type="http://schemas.openxmlformats.org/officeDocument/2006/relationships/notesSlide" Target="../notesSlides/notesSlide9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6.wav"/><Relationship Id="rId1" Type="http://schemas.microsoft.com/office/2007/relationships/media" Target="../media/media96.wav"/><Relationship Id="rId6" Type="http://schemas.openxmlformats.org/officeDocument/2006/relationships/image" Target="../media/image3.png"/><Relationship Id="rId5" Type="http://schemas.openxmlformats.org/officeDocument/2006/relationships/image" Target="../media/image97.jpeg"/><Relationship Id="rId4" Type="http://schemas.openxmlformats.org/officeDocument/2006/relationships/notesSlide" Target="../notesSlides/notesSlide9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7.wav"/><Relationship Id="rId1" Type="http://schemas.microsoft.com/office/2007/relationships/media" Target="../media/media97.wav"/><Relationship Id="rId6" Type="http://schemas.openxmlformats.org/officeDocument/2006/relationships/image" Target="../media/image3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9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8.wav"/><Relationship Id="rId1" Type="http://schemas.microsoft.com/office/2007/relationships/media" Target="../media/media98.wav"/><Relationship Id="rId6" Type="http://schemas.openxmlformats.org/officeDocument/2006/relationships/image" Target="../media/image3.png"/><Relationship Id="rId5" Type="http://schemas.openxmlformats.org/officeDocument/2006/relationships/image" Target="../media/image99.jpeg"/><Relationship Id="rId4" Type="http://schemas.openxmlformats.org/officeDocument/2006/relationships/notesSlide" Target="../notesSlides/notesSlide9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9.wav"/><Relationship Id="rId1" Type="http://schemas.microsoft.com/office/2007/relationships/media" Target="../media/media99.wav"/><Relationship Id="rId6" Type="http://schemas.openxmlformats.org/officeDocument/2006/relationships/image" Target="../media/image3.png"/><Relationship Id="rId5" Type="http://schemas.openxmlformats.org/officeDocument/2006/relationships/image" Target="../media/image100.jpeg"/><Relationship Id="rId4" Type="http://schemas.openxmlformats.org/officeDocument/2006/relationships/notesSlide" Target="../notesSlides/notesSlide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ΑΝΑΝΕΩΣΙΜΕΣ ΠΗΓΕΣ ΕΝΕΡΓΕΙΑΣ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mtClean="0"/>
              <a:t>ΔΙΑΛΕΞΗ 08</a:t>
            </a:r>
            <a:endParaRPr lang="el-GR" dirty="0" smtClean="0"/>
          </a:p>
          <a:p>
            <a:r>
              <a:rPr lang="el-GR" smtClean="0"/>
              <a:t>ΑΙΟΛΙΚΗ ΕΝΕΡΓΕΙΑ (2)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0"/>
    </mc:Choice>
    <mc:Fallback xmlns="">
      <p:transition spd="slow" advTm="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1000"/>
            <a:ext cx="56245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6300788" y="685800"/>
            <a:ext cx="26892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250 kW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πρωτότυπο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του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James Howden,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Glasgow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,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δεκαετία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1980.</a:t>
            </a: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28m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διάμετρος 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ρότορα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 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ξύλινες πτέρυγες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λεπτός,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σωληνωτός,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πυλώνας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9"/>
    </mc:Choice>
    <mc:Fallback xmlns="">
      <p:transition spd="slow" advTm="1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99363" name="Rectangle 3" descr="1746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"/>
    </mc:Choice>
    <mc:Fallback xmlns="">
      <p:transition spd="slow" advTm="1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96291" name="Rectangle 3" descr="m8093124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"/>
    </mc:Choice>
    <mc:Fallback xmlns="">
      <p:transition spd="slow" advTm="2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2435" name="Rectangle 3" descr="5339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"/>
    </mc:Choice>
    <mc:Fallback xmlns="">
      <p:transition spd="slow" advTm="3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3459" name="Rectangle 3" descr="0036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"/>
    </mc:Choice>
    <mc:Fallback xmlns="">
      <p:transition spd="slow" advTm="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0387" name="Rectangle 3" descr="3629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"/>
    </mc:Choice>
    <mc:Fallback xmlns="">
      <p:transition spd="slow" advTm="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1411" name="Rectangle 3" descr="4650"/>
          <p:cNvSpPr>
            <a:spLocks noGrp="1" noChangeAspect="1" noChangeArrowheads="1"/>
          </p:cNvSpPr>
          <p:nvPr isPhoto="1"/>
        </p:nvSpPr>
        <p:spPr bwMode="auto">
          <a:xfrm>
            <a:off x="225425" y="0"/>
            <a:ext cx="869315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"/>
    </mc:Choice>
    <mc:Fallback xmlns="">
      <p:transition spd="slow" advTm="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97315" name="Rectangle 3" descr="1352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"/>
    </mc:Choice>
    <mc:Fallback xmlns="">
      <p:transition spd="slow" advTm="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13699" name="Rectangle 3" descr="cranesk"/>
          <p:cNvSpPr>
            <a:spLocks noGrp="1" noChangeAspect="1" noChangeArrowheads="1"/>
          </p:cNvSpPr>
          <p:nvPr isPhoto="1"/>
        </p:nvSpPr>
        <p:spPr bwMode="auto">
          <a:xfrm>
            <a:off x="84138" y="0"/>
            <a:ext cx="897572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9"/>
    </mc:Choice>
    <mc:Fallback xmlns="">
      <p:transition spd="slow" advTm="1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14723" name="Rectangle 3" descr="curvesk"/>
          <p:cNvSpPr>
            <a:spLocks noGrp="1" noChangeAspect="1" noChangeArrowheads="1"/>
          </p:cNvSpPr>
          <p:nvPr isPhoto="1"/>
        </p:nvSpPr>
        <p:spPr bwMode="auto">
          <a:xfrm>
            <a:off x="95250" y="0"/>
            <a:ext cx="895191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5"/>
    </mc:Choice>
    <mc:Fallback xmlns="">
      <p:transition spd="slow" advTm="10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/>
              <a:t>ΠΑΡΑΓΩΓΗ ΗΛΕΚΤΡΙΣΜΟΥ</a:t>
            </a:r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"/>
    </mc:Choice>
    <mc:Fallback xmlns="">
      <p:transition spd="slow" advTm="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STAS 200kW (CALIFORNIA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7513"/>
            <a:ext cx="8077200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95463" y="5715000"/>
            <a:ext cx="56530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Vestas 75 kW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και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100 kW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στο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Altamont Pass, California,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αρχές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1980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4"/>
    </mc:Choice>
    <mc:Fallback xmlns="">
      <p:transition spd="slow" advTm="2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8483" name="Rectangle 3" descr="async"/>
          <p:cNvSpPr>
            <a:spLocks noGrp="1" noChangeAspect="1" noChangeArrowheads="1"/>
          </p:cNvSpPr>
          <p:nvPr isPhoto="1"/>
        </p:nvSpPr>
        <p:spPr bwMode="auto">
          <a:xfrm>
            <a:off x="1181100" y="0"/>
            <a:ext cx="678021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"/>
    </mc:Choice>
    <mc:Fallback xmlns="">
      <p:transition spd="slow" advTm="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2515" name="Rectangle 3" descr="indlag90"/>
          <p:cNvSpPr>
            <a:spLocks noGrp="1" noChangeAspect="1" noChangeArrowheads="1"/>
          </p:cNvSpPr>
          <p:nvPr isPhoto="1"/>
        </p:nvSpPr>
        <p:spPr bwMode="auto">
          <a:xfrm>
            <a:off x="333375" y="0"/>
            <a:ext cx="847566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7"/>
    </mc:Choice>
    <mc:Fallback xmlns="">
      <p:transition spd="slow" advTm="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3539" name="Rectangle 3" descr="induct1"/>
          <p:cNvSpPr>
            <a:spLocks noGrp="1" noChangeAspect="1" noChangeArrowheads="1"/>
          </p:cNvSpPr>
          <p:nvPr isPhoto="1"/>
        </p:nvSpPr>
        <p:spPr bwMode="auto">
          <a:xfrm>
            <a:off x="1884363" y="0"/>
            <a:ext cx="537527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"/>
    </mc:Choice>
    <mc:Fallback xmlns="">
      <p:transition spd="slow" advTm="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4563" name="Rectangle 3" descr="induct2"/>
          <p:cNvSpPr>
            <a:spLocks noGrp="1" noChangeAspect="1" noChangeArrowheads="1"/>
          </p:cNvSpPr>
          <p:nvPr isPhoto="1"/>
        </p:nvSpPr>
        <p:spPr bwMode="auto">
          <a:xfrm>
            <a:off x="1884363" y="0"/>
            <a:ext cx="537527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"/>
    </mc:Choice>
    <mc:Fallback xmlns="">
      <p:transition spd="slow" advTm="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5587" name="Rectangle 3" descr="induct"/>
          <p:cNvSpPr>
            <a:spLocks noGrp="1" noChangeAspect="1" noChangeArrowheads="1"/>
          </p:cNvSpPr>
          <p:nvPr isPhoto="1"/>
        </p:nvSpPr>
        <p:spPr bwMode="auto">
          <a:xfrm>
            <a:off x="1884363" y="0"/>
            <a:ext cx="537527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"/>
    </mc:Choice>
    <mc:Fallback xmlns="">
      <p:transition spd="slow" advTm="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8963" name="Rectangle 3" descr="compmotr"/>
          <p:cNvSpPr>
            <a:spLocks noGrp="1" noChangeAspect="1" noChangeArrowheads="1"/>
          </p:cNvSpPr>
          <p:nvPr isPhoto="1"/>
        </p:nvSpPr>
        <p:spPr bwMode="auto">
          <a:xfrm>
            <a:off x="779463" y="0"/>
            <a:ext cx="7583487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9"/>
    </mc:Choice>
    <mc:Fallback xmlns="">
      <p:transition spd="slow" advTm="1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48163" name="Rectangle 3" descr="enq1"/>
          <p:cNvSpPr>
            <a:spLocks noGrp="1" noChangeAspect="1" noChangeArrowheads="1"/>
          </p:cNvSpPr>
          <p:nvPr isPhoto="1"/>
        </p:nvSpPr>
        <p:spPr bwMode="auto">
          <a:xfrm>
            <a:off x="307975" y="333375"/>
            <a:ext cx="3333750" cy="5832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2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48164" name="Rectangle 4" descr="enq2"/>
          <p:cNvSpPr>
            <a:spLocks noGrp="1" noChangeAspect="1" noChangeArrowheads="1"/>
          </p:cNvSpPr>
          <p:nvPr isPhoto="1"/>
        </p:nvSpPr>
        <p:spPr bwMode="auto">
          <a:xfrm>
            <a:off x="3635375" y="333375"/>
            <a:ext cx="5399088" cy="5832475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267" name="Rectangle 3" descr="bergey"/>
          <p:cNvSpPr>
            <a:spLocks noGrp="1" noChangeAspect="1" noChangeArrowheads="1"/>
          </p:cNvSpPr>
          <p:nvPr isPhoto="1"/>
        </p:nvSpPr>
        <p:spPr bwMode="auto">
          <a:xfrm>
            <a:off x="1657350" y="0"/>
            <a:ext cx="582771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8"/>
    </mc:Choice>
    <mc:Fallback xmlns="">
      <p:transition spd="slow" advTm="1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3555" name="Rectangle 3" descr="newh900"/>
          <p:cNvSpPr>
            <a:spLocks noGrp="1" noChangeAspect="1" noChangeArrowheads="1"/>
          </p:cNvSpPr>
          <p:nvPr isPhoto="1"/>
        </p:nvSpPr>
        <p:spPr bwMode="auto">
          <a:xfrm>
            <a:off x="2282825" y="0"/>
            <a:ext cx="457676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6"/>
    </mc:Choice>
    <mc:Fallback xmlns="">
      <p:transition spd="slow" advTm="8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31779" name="Rectangle 3" descr="kcp6059h"/>
          <p:cNvSpPr>
            <a:spLocks noGrp="1" noChangeAspect="1" noChangeArrowheads="1"/>
          </p:cNvSpPr>
          <p:nvPr isPhoto="1"/>
        </p:nvSpPr>
        <p:spPr bwMode="auto">
          <a:xfrm>
            <a:off x="0" y="228600"/>
            <a:ext cx="9144000" cy="64008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0"/>
    </mc:Choice>
    <mc:Fallback xmlns="">
      <p:transition spd="slow" advTm="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EG MS-2 ( ALTAMONT PASS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38150"/>
            <a:ext cx="728345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676400" y="5715000"/>
            <a:ext cx="60515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UK Wind Energy Group (WEG) 250 kW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Altamont Pass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0"/>
    </mc:Choice>
    <mc:Fallback xmlns="">
      <p:transition spd="slow" advTm="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4387" name="Rectangle 3" descr="abiltrp2"/>
          <p:cNvSpPr>
            <a:spLocks noGrp="1" noChangeAspect="1" noChangeArrowheads="1"/>
          </p:cNvSpPr>
          <p:nvPr isPhoto="1"/>
        </p:nvSpPr>
        <p:spPr bwMode="auto">
          <a:xfrm>
            <a:off x="1616075" y="0"/>
            <a:ext cx="591185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6"/>
    </mc:Choice>
    <mc:Fallback xmlns="">
      <p:transition spd="slow" advTm="1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Rectangle 3" descr="brest"/>
          <p:cNvSpPr>
            <a:spLocks noGrp="1" noChangeAspect="1" noChangeArrowheads="1"/>
          </p:cNvSpPr>
          <p:nvPr isPhoto="1"/>
        </p:nvSpPr>
        <p:spPr bwMode="auto">
          <a:xfrm>
            <a:off x="1349375" y="0"/>
            <a:ext cx="644366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3336" y="4509120"/>
            <a:ext cx="2890664" cy="1647056"/>
          </a:xfrm>
          <a:solidFill>
            <a:srgbClr val="92D050"/>
          </a:solidFill>
        </p:spPr>
        <p:txBody>
          <a:bodyPr/>
          <a:lstStyle/>
          <a:p>
            <a:r>
              <a:rPr lang="el-GR" sz="3200" smtClean="0">
                <a:latin typeface="Cambria" panose="02040503050406030204" pitchFamily="18" charset="0"/>
              </a:rPr>
              <a:t>Ροδόγραμμα ανέμου για μια περιοχή</a:t>
            </a:r>
            <a:endParaRPr lang="en-GB" sz="3200"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1"/>
    </mc:Choice>
    <mc:Fallback xmlns="">
      <p:transition spd="slow" advTm="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46115" name="Rectangle 3" descr="caen"/>
          <p:cNvSpPr>
            <a:spLocks noGrp="1" noChangeAspect="1" noChangeArrowheads="1"/>
          </p:cNvSpPr>
          <p:nvPr isPhoto="1"/>
        </p:nvSpPr>
        <p:spPr bwMode="auto">
          <a:xfrm>
            <a:off x="1331913" y="0"/>
            <a:ext cx="6478587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253336" y="4509120"/>
            <a:ext cx="2890664" cy="164705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200" kern="0" smtClean="0">
                <a:latin typeface="Cambria" panose="02040503050406030204" pitchFamily="18" charset="0"/>
              </a:rPr>
              <a:t>Ροδόγραμμα ανέμου για μια περιοχή</a:t>
            </a:r>
            <a:endParaRPr lang="en-GB" sz="3200" kern="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6"/>
    </mc:Choice>
    <mc:Fallback xmlns="">
      <p:transition spd="slow" advTm="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81251" name="Rectangle 3" descr="enermovi"/>
          <p:cNvSpPr>
            <a:spLocks noGrp="1" noChangeAspect="1" noChangeArrowheads="1"/>
          </p:cNvSpPr>
          <p:nvPr isPhoto="1"/>
        </p:nvSpPr>
        <p:spPr bwMode="auto">
          <a:xfrm>
            <a:off x="2538413" y="0"/>
            <a:ext cx="4065587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5940152" y="4509120"/>
            <a:ext cx="3203848" cy="164705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200" kern="0" smtClean="0">
                <a:latin typeface="Cambria" panose="02040503050406030204" pitchFamily="18" charset="0"/>
              </a:rPr>
              <a:t>Επιφάνεια σάρωσης ανεμογεννήτριας</a:t>
            </a:r>
            <a:endParaRPr lang="en-GB" sz="3200" kern="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0"/>
    </mc:Choice>
    <mc:Fallback xmlns="">
      <p:transition spd="slow" advTm="1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0339" name="Rectangle 3" descr="turbtubx"/>
          <p:cNvSpPr>
            <a:spLocks noGrp="1" noChangeAspect="1" noChangeArrowheads="1"/>
          </p:cNvSpPr>
          <p:nvPr isPhoto="1"/>
        </p:nvSpPr>
        <p:spPr bwMode="auto">
          <a:xfrm>
            <a:off x="0" y="709613"/>
            <a:ext cx="9144000" cy="543718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5475735" y="5189007"/>
            <a:ext cx="3635896" cy="164705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200" kern="0" smtClean="0">
                <a:latin typeface="Cambria" panose="02040503050406030204" pitchFamily="18" charset="0"/>
              </a:rPr>
              <a:t>Σχηματική διάταξη όγκου αναφοράς για την ανάλυση</a:t>
            </a:r>
            <a:endParaRPr lang="en-GB" sz="3200" kern="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2"/>
    </mc:Choice>
    <mc:Fallback xmlns="">
      <p:transition spd="slow" advTm="1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47139" name="Rectangle 3" descr="wind_europe_rsc"/>
          <p:cNvSpPr>
            <a:spLocks noGrp="1" noChangeAspect="1" noChangeArrowheads="1"/>
          </p:cNvSpPr>
          <p:nvPr isPhoto="1"/>
        </p:nvSpPr>
        <p:spPr bwMode="auto">
          <a:xfrm>
            <a:off x="1574800" y="0"/>
            <a:ext cx="59944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I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0738" y="139700"/>
            <a:ext cx="7053262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528" y="5013176"/>
            <a:ext cx="3240360" cy="1642194"/>
          </a:xfrm>
        </p:spPr>
        <p:txBody>
          <a:bodyPr/>
          <a:lstStyle/>
          <a:p>
            <a:r>
              <a:rPr lang="el-GR" dirty="0" smtClean="0">
                <a:latin typeface="Cambria" pitchFamily="18" charset="0"/>
              </a:rPr>
              <a:t>Αιολικό δυναμικό</a:t>
            </a:r>
            <a:endParaRPr lang="el-GR" dirty="0">
              <a:latin typeface="Cambria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2"/>
    </mc:Choice>
    <mc:Fallback xmlns="">
      <p:transition spd="slow" advTm="2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83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άνεμος και τυρβώδης ροή</a:t>
            </a:r>
          </a:p>
        </p:txBody>
      </p:sp>
      <p:pic>
        <p:nvPicPr>
          <p:cNvPr id="416782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58775" y="1700213"/>
            <a:ext cx="8424863" cy="444182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3"/>
    </mc:Choice>
    <mc:Fallback xmlns="">
      <p:transition spd="slow" advTm="2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Επιτάχυνση ανέμου και στροβιλισμοί τύρβης</a:t>
            </a:r>
            <a:endParaRPr lang="en-GB"/>
          </a:p>
        </p:txBody>
      </p:sp>
      <p:pic>
        <p:nvPicPr>
          <p:cNvPr id="5122" name="Picture 2" descr="http://www.for.gov.bc.ca/hfp/training/00015/lesson2/photos/lrg_2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0888"/>
            <a:ext cx="8477760" cy="378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5"/>
    </mc:Choice>
    <mc:Fallback xmlns="">
      <p:transition spd="slow" advTm="1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el-GR" sz="2400" smtClean="0">
                <a:latin typeface="Cambria" panose="02040503050406030204" pitchFamily="18" charset="0"/>
              </a:rPr>
              <a:t>ΣΤΡΟΒΙΛΙΣΜΟΙ ΛΟΓΩ ΔΕΝΔΡΩΝ – ΣΧΕΤΙΚΕΣ ΔΙΑΣΤΑΣΕΙΣ</a:t>
            </a:r>
            <a:endParaRPr lang="en-GB" sz="2400">
              <a:latin typeface="Cambria" panose="02040503050406030204" pitchFamily="18" charset="0"/>
            </a:endParaRPr>
          </a:p>
        </p:txBody>
      </p:sp>
      <p:pic>
        <p:nvPicPr>
          <p:cNvPr id="6146" name="Picture 2" descr="http://www.homepower.com/sites/default/files/styles/article_gallery_active/public/articles/images/Wind_Power_1.4.jpg?itok=gbu-LVv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8665450" cy="413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8"/>
    </mc:Choice>
    <mc:Fallback xmlns="">
      <p:transition spd="slow" advTm="1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owden 250kW at Altamont Pa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71488"/>
            <a:ext cx="7950200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41500" y="6019800"/>
            <a:ext cx="556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Howden 330 kW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 στην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California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1"/>
    </mc:Choice>
    <mc:Fallback xmlns="">
      <p:transition spd="slow" advTm="1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el-GR" sz="2000" smtClean="0">
                <a:solidFill>
                  <a:srgbClr val="C00000"/>
                </a:solidFill>
              </a:rPr>
              <a:t>ΕΠΙΚΡΑΤΩΝ ΑΝΕΜΟΣ ΚΑΙ ΠΕΡΙΟΧΗ ΤΥΡΒΩΔΟΥΣ ΡΟΗΣ</a:t>
            </a:r>
            <a:endParaRPr lang="en-GB" sz="200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853555"/>
          </a:xfrm>
        </p:spPr>
        <p:txBody>
          <a:bodyPr/>
          <a:lstStyle/>
          <a:p>
            <a:r>
              <a:rPr lang="el-GR" sz="2800" smtClean="0"/>
              <a:t>Προσοχή σε ποιο ύψος υπάρχει ομαλή ροή για τον χαρταετό ….</a:t>
            </a:r>
            <a:endParaRPr lang="en-GB" sz="2800"/>
          </a:p>
        </p:txBody>
      </p:sp>
      <p:pic>
        <p:nvPicPr>
          <p:cNvPr id="10242" name="Picture 2" descr="http://www.solacity.com/Images/DisturbedAi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0" y="1700808"/>
            <a:ext cx="891129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3"/>
    </mc:Choice>
    <mc:Fallback xmlns="">
      <p:transition spd="slow" advTm="2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indturbinesyndrome.com/wp-content/uploads/2011/11/cloud-5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8"/>
            <a:ext cx="9144000" cy="66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l-GR" smtClean="0"/>
              <a:t>Τυρβώδης ροή κατάντη Α/Γ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40"/>
    </mc:Choice>
    <mc:Fallback xmlns="">
      <p:transition spd="slow" advTm="3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27331" name="Rectangle 3" descr="smoke1"/>
          <p:cNvSpPr>
            <a:spLocks noGrp="1" noChangeAspect="1" noChangeArrowheads="1"/>
          </p:cNvSpPr>
          <p:nvPr isPhoto="1"/>
        </p:nvSpPr>
        <p:spPr bwMode="auto">
          <a:xfrm>
            <a:off x="2787650" y="201613"/>
            <a:ext cx="3568700" cy="6453187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r="-1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7170" name="Picture 2" descr="http://i.ytimg.com/vi/Jkiv5r4Wq1g/maxresde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004" cy="6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9"/>
    </mc:Choice>
    <mc:Fallback xmlns="">
      <p:transition spd="slow" advTm="3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l-GR" sz="2800" b="1">
                <a:solidFill>
                  <a:srgbClr val="C00000"/>
                </a:solidFill>
                <a:latin typeface="Cambria" panose="02040503050406030204" pitchFamily="18" charset="0"/>
              </a:rPr>
              <a:t>ΑΙΟΛΙΚΟ ΠΑΡΚΟ – ΘΕΣΕΙΣ </a:t>
            </a:r>
            <a:r>
              <a:rPr lang="el-GR" sz="2800" b="1" smtClean="0">
                <a:solidFill>
                  <a:srgbClr val="C00000"/>
                </a:solidFill>
                <a:latin typeface="Cambria" panose="02040503050406030204" pitchFamily="18" charset="0"/>
              </a:rPr>
              <a:t>ΑΝΕΜΟΓΕΝΝΗΤΡΙΩΝ</a:t>
            </a:r>
            <a:endParaRPr lang="en-GB" sz="2800" b="1">
              <a:solidFill>
                <a:srgbClr val="C00000"/>
              </a:solidFill>
            </a:endParaRPr>
          </a:p>
        </p:txBody>
      </p:sp>
      <p:sp>
        <p:nvSpPr>
          <p:cNvPr id="226307" name="Rectangle 3" descr="park"/>
          <p:cNvSpPr>
            <a:spLocks noGrp="1" noChangeAspect="1" noChangeArrowheads="1"/>
          </p:cNvSpPr>
          <p:nvPr isPhoto="1"/>
        </p:nvSpPr>
        <p:spPr bwMode="auto">
          <a:xfrm>
            <a:off x="1947863" y="1052513"/>
            <a:ext cx="5246687" cy="544512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71"/>
    </mc:Choice>
    <mc:Fallback xmlns="">
      <p:transition spd="slow" advTm="38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36712"/>
            <a:ext cx="7772400" cy="1470025"/>
          </a:xfrm>
        </p:spPr>
        <p:txBody>
          <a:bodyPr/>
          <a:lstStyle/>
          <a:p>
            <a:r>
              <a:rPr lang="el-GR" smtClean="0"/>
              <a:t>Ανεμογεννήτριες και  θόρυβος</a:t>
            </a:r>
            <a:endParaRPr lang="el-GR"/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http://www.generationdeaf.com/img/earplug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2636912"/>
            <a:ext cx="4533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"/>
    </mc:Choice>
    <mc:Fallback xmlns="">
      <p:transition spd="slow" advTm="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l-GR" smtClean="0"/>
              <a:t>Αιολική ενέργεια και θόρυβος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38211"/>
            <a:ext cx="8314469" cy="58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5"/>
    </mc:Choice>
    <mc:Fallback xmlns="">
      <p:transition spd="slow" advTm="3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rgbClr val="C00000"/>
                </a:solidFill>
              </a:rPr>
              <a:t>Μεταβολή του επιπέδου του θορύβου με την ταχύτητα του ανέμου</a:t>
            </a:r>
          </a:p>
        </p:txBody>
      </p:sp>
      <p:pic>
        <p:nvPicPr>
          <p:cNvPr id="56323" name="Picture 5" descr="noisebwcunloaded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31584" y="1082547"/>
            <a:ext cx="7699927" cy="5775453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"/>
    </mc:Choice>
    <mc:Fallback xmlns="">
      <p:transition spd="slow" advTm="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346050"/>
          </a:xfrm>
        </p:spPr>
        <p:txBody>
          <a:bodyPr/>
          <a:lstStyle/>
          <a:p>
            <a:pPr eaLnBrk="1" hangingPunct="1"/>
            <a:r>
              <a:rPr lang="el-GR" sz="3200" smtClean="0">
                <a:solidFill>
                  <a:srgbClr val="C00000"/>
                </a:solidFill>
              </a:rPr>
              <a:t>Διάγραμμα θορύβου για 1 ανεμογεννήτρια</a:t>
            </a:r>
          </a:p>
        </p:txBody>
      </p:sp>
      <p:sp>
        <p:nvSpPr>
          <p:cNvPr id="5" name="Rectangle 3" descr="dbmap2"/>
          <p:cNvSpPr>
            <a:spLocks noGrp="1" noChangeAspect="1" noChangeArrowheads="1"/>
          </p:cNvSpPr>
          <p:nvPr isPhoto="1"/>
        </p:nvSpPr>
        <p:spPr bwMode="auto">
          <a:xfrm>
            <a:off x="29636" y="705705"/>
            <a:ext cx="7157740" cy="615229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9"/>
    </mc:Choice>
    <mc:Fallback xmlns="">
      <p:transition spd="slow" advTm="1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l-GR" sz="3200">
                <a:solidFill>
                  <a:srgbClr val="C00000"/>
                </a:solidFill>
              </a:rPr>
              <a:t>Διάγραμμα θορύβου για </a:t>
            </a:r>
            <a:r>
              <a:rPr lang="el-GR" sz="3200" smtClean="0">
                <a:solidFill>
                  <a:srgbClr val="C00000"/>
                </a:solidFill>
              </a:rPr>
              <a:t>2 ανεμογεννήτριες</a:t>
            </a:r>
            <a:endParaRPr lang="en-GB" sz="3200"/>
          </a:p>
        </p:txBody>
      </p:sp>
      <p:sp>
        <p:nvSpPr>
          <p:cNvPr id="367619" name="Rectangle 3" descr="dbmap"/>
          <p:cNvSpPr>
            <a:spLocks noGrp="1" noChangeAspect="1" noChangeArrowheads="1"/>
          </p:cNvSpPr>
          <p:nvPr isPhoto="1"/>
        </p:nvSpPr>
        <p:spPr bwMode="auto">
          <a:xfrm>
            <a:off x="828675" y="921204"/>
            <a:ext cx="6479629" cy="5936796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3"/>
    </mc:Choice>
    <mc:Fallback xmlns="">
      <p:transition spd="slow" advTm="1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075240" cy="491654"/>
          </a:xfrm>
        </p:spPr>
        <p:txBody>
          <a:bodyPr/>
          <a:lstStyle/>
          <a:p>
            <a:pPr algn="ctr" eaLnBrk="1" hangingPunct="1"/>
            <a:r>
              <a:rPr lang="el-GR" sz="2800" smtClean="0">
                <a:solidFill>
                  <a:srgbClr val="C00000"/>
                </a:solidFill>
                <a:latin typeface="Cambria" panose="02040503050406030204" pitchFamily="18" charset="0"/>
              </a:rPr>
              <a:t>Συνιστώμενα όρια θορύβου</a:t>
            </a:r>
          </a:p>
        </p:txBody>
      </p:sp>
      <p:pic>
        <p:nvPicPr>
          <p:cNvPr id="5837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139952" y="955358"/>
            <a:ext cx="4320540" cy="5425970"/>
          </a:xfr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95536" y="980728"/>
            <a:ext cx="3744416" cy="5400600"/>
          </a:xfrm>
          <a:solidFill>
            <a:srgbClr val="FFFFCC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ΑΕΡΟΠΛΑΝΟ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ΚΟΜΠΡΕΣΣΕΡ</a:t>
            </a:r>
            <a:endParaRPr lang="el-GR" sz="240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ΕΡΓΟΣΤΑΣΙΟ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ΔΥΝΑΤΗ ΜΟΥΣΙΚΗ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ΕΣΩΤΕΡΙΚΟ ΑΥΤΟΚΙΝΗΤΟΥ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ΓΡΑΦΕΙΟ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ΚΑΤΟΙΚΙΑ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ΑΝΕΜΟΓΕΝΝΗΤΡΙΑ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ΚΡΕΒΒΑΤΟΚΑΜΑΡΑ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ΨΙΘΥΡΙΣΜΑ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ΦΥΛΛΑ ΠΟΥ ΠΕΦΤΟΥΝ</a:t>
            </a:r>
            <a:endParaRPr lang="en-GB" sz="240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9"/>
    </mc:Choice>
    <mc:Fallback xmlns="">
      <p:transition spd="slow" advTm="2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EG MS-3 (CALIFORNIA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28600"/>
            <a:ext cx="41322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6058825" y="676275"/>
            <a:ext cx="22381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WEG 300 kW</a:t>
            </a:r>
          </a:p>
          <a:p>
            <a:pPr algn="ctr"/>
            <a:r>
              <a:rPr lang="en-US" sz="2800" smtClean="0">
                <a:solidFill>
                  <a:srgbClr val="FFCC66"/>
                </a:solidFill>
                <a:latin typeface="Times New Roman" pitchFamily="18" charset="0"/>
              </a:rPr>
              <a:t>California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2</a:t>
            </a:r>
            <a:r>
              <a:rPr lang="el-GR" sz="2800" smtClean="0">
                <a:solidFill>
                  <a:srgbClr val="FFCC66"/>
                </a:solidFill>
                <a:latin typeface="Times New Roman" pitchFamily="18" charset="0"/>
              </a:rPr>
              <a:t>-πτέρυγος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5"/>
    </mc:Choice>
    <mc:Fallback xmlns="">
      <p:transition spd="slow" advTm="1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l-GR" sz="3600" b="1" smtClean="0">
                <a:solidFill>
                  <a:srgbClr val="C00000"/>
                </a:solidFill>
                <a:latin typeface="Cambria" panose="02040503050406030204" pitchFamily="18" charset="0"/>
              </a:rPr>
              <a:t>ΗΧΟ-ΡΥΠΑΝΣΗ</a:t>
            </a:r>
            <a:endParaRPr lang="en-GB" sz="36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://www.windturbinesyndrome.com/wp-content/uploads/2010/01/Wind-turbine-noise-graphic-447x2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5" y="1253393"/>
            <a:ext cx="8759645" cy="560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85" y="2492896"/>
            <a:ext cx="3569086" cy="289310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sz="2000" b="1" smtClean="0">
                <a:solidFill>
                  <a:srgbClr val="C00000"/>
                </a:solidFill>
                <a:latin typeface="Cambria" panose="02040503050406030204" pitchFamily="18" charset="0"/>
              </a:rPr>
              <a:t>2. </a:t>
            </a:r>
            <a:r>
              <a:rPr lang="el-GR" b="1" smtClean="0">
                <a:latin typeface="Cambria" panose="02040503050406030204" pitchFamily="18" charset="0"/>
              </a:rPr>
              <a:t>ΠΑΛΛΟΜΕΝΟΙ ΗΧΟΙ</a:t>
            </a:r>
          </a:p>
          <a:p>
            <a:r>
              <a:rPr lang="el-GR" smtClean="0">
                <a:latin typeface="Cambria" panose="02040503050406030204" pitchFamily="18" charset="0"/>
              </a:rPr>
              <a:t>ΟΙ Α/Γ ΠΕΡΙΣΤΡΕΦΟΝΤΑΙ ΑΡΓΑ</a:t>
            </a:r>
          </a:p>
          <a:p>
            <a:r>
              <a:rPr lang="el-GR" smtClean="0">
                <a:latin typeface="Cambria" panose="02040503050406030204" pitchFamily="18" charset="0"/>
              </a:rPr>
              <a:t>Η ΑΚΡΗ ΤΟΥ ΠΤΕΡΥΓΙΟΥ ΜΠΟΡΕΙ ΝΑ ΦΘΑΣΕΙ ΤΑΧΥΤΗΤΕΣ ΠΑΝΩ ΑΠΌ 180 </a:t>
            </a:r>
            <a:r>
              <a:rPr lang="en-GB" smtClean="0">
                <a:latin typeface="Cambria" panose="02040503050406030204" pitchFamily="18" charset="0"/>
              </a:rPr>
              <a:t>km/h.</a:t>
            </a:r>
            <a:r>
              <a:rPr lang="el-GR">
                <a:latin typeface="Cambria" panose="02040503050406030204" pitchFamily="18" charset="0"/>
              </a:rPr>
              <a:t> </a:t>
            </a:r>
            <a:r>
              <a:rPr lang="el-GR" smtClean="0">
                <a:latin typeface="Cambria" panose="02040503050406030204" pitchFamily="18" charset="0"/>
              </a:rPr>
              <a:t>ΑΥΤΌ ΜΠΟΡΕΙ ΝΑ ΠΡΟΚΑΛΕΣΕΙ ΈΝΑΝ ΤΑΛΑΝΤΟΥΜΕΝΟ ΗΧΟ ΠΟΥ ΔΙΑΠΕΡΝΑ ΤΟΙΧΟΥΣ ΚΑΙ ΓΙΝΕΤΑΙ ΑΙΣΘΗΤΟΣ ΩΣ ΤΑΛΑΝΤΩΣΕΙΣ ΚΑΙ ΑΛΛΑΓΕΣ ΠΙΕΣΗΣ. 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268" y="0"/>
            <a:ext cx="4649206" cy="123110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sz="2000" b="1">
                <a:solidFill>
                  <a:srgbClr val="C00000"/>
                </a:solidFill>
                <a:latin typeface="Cambria" panose="02040503050406030204" pitchFamily="18" charset="0"/>
              </a:rPr>
              <a:t>1</a:t>
            </a:r>
            <a:r>
              <a:rPr lang="el-GR" sz="2000" b="1" smtClean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r>
              <a:rPr lang="el-GR" b="1" smtClean="0">
                <a:latin typeface="Cambria" panose="02040503050406030204" pitchFamily="18" charset="0"/>
              </a:rPr>
              <a:t>ΤΥΡΒΩΔΗΣ ΡΟΗ ΣΤΟ ΠΤΕΡΥΓΙΟ</a:t>
            </a:r>
          </a:p>
          <a:p>
            <a:r>
              <a:rPr lang="el-GR" smtClean="0">
                <a:latin typeface="Cambria" panose="02040503050406030204" pitchFamily="18" charset="0"/>
              </a:rPr>
              <a:t>Ο ΘΟΡΥΒΟΣ ΠΡΟΚΑΛΕΙΤΑΙ ΑΠΌ ΤΟΝ ΑΕΡΑ ΠΟΥ ΚΙΝΕΙΤΑΙ ΓΥΡΩ ΑΠΌ ΤΗΝ ΕΠΙΦΑΝΕΙΑ ΤΗΣ ΠΤΕΡΥΓΟΣ Ή ΣΤΟ ΠΙΣΩ ΜΕΡΟΣ ΑΥΤΗΣ. 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5448" y="3454271"/>
            <a:ext cx="4968552" cy="150810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sz="2000" b="1" smtClean="0">
                <a:solidFill>
                  <a:srgbClr val="C00000"/>
                </a:solidFill>
                <a:latin typeface="Cambria" panose="02040503050406030204" pitchFamily="18" charset="0"/>
              </a:rPr>
              <a:t>3. </a:t>
            </a:r>
            <a:r>
              <a:rPr lang="el-GR" b="1" smtClean="0">
                <a:latin typeface="Cambria" panose="02040503050406030204" pitchFamily="18" charset="0"/>
              </a:rPr>
              <a:t>ΘΟΡΥΒΟΣ ΣΤΗΝ ΜΗΧΑΝΟΛΟΓΙΚΗ ΕΓΚΑΤΑΣΤΑΣΗ</a:t>
            </a:r>
          </a:p>
          <a:p>
            <a:r>
              <a:rPr lang="el-GR" smtClean="0">
                <a:latin typeface="Cambria" panose="02040503050406030204" pitchFamily="18" charset="0"/>
              </a:rPr>
              <a:t>ΘΟΡΥΒΟΣ ΠΡΟΚΑΛΕΙΤΑΙ ΚΑΙ ΣΤΟ ΕΣΩΤΕΡΙΚΟ ΤΗΣ ΕΓΚΑΤΑΣΤΑΣΗΣ – ΥΨΗΛΗΣ ΣΥΧΝΟΤΗΤΑΣ ΌΧΙ ΌΜΩΣ ΤΟΣΟ ΔΥΝΑΤΟΣ.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5355218"/>
            <a:ext cx="4968552" cy="150810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sz="2000" b="1" smtClean="0">
                <a:solidFill>
                  <a:srgbClr val="C00000"/>
                </a:solidFill>
                <a:latin typeface="Cambria" panose="02040503050406030204" pitchFamily="18" charset="0"/>
              </a:rPr>
              <a:t>4. </a:t>
            </a:r>
            <a:r>
              <a:rPr lang="el-GR" b="1" smtClean="0">
                <a:latin typeface="Cambria" panose="02040503050406030204" pitchFamily="18" charset="0"/>
              </a:rPr>
              <a:t>Η ΣΗΜΑΣΙΑ ΤΗΣ ΑΠΟΣΤΑΣΗΣ</a:t>
            </a:r>
          </a:p>
          <a:p>
            <a:r>
              <a:rPr lang="el-GR" smtClean="0">
                <a:latin typeface="Cambria" panose="02040503050406030204" pitchFamily="18" charset="0"/>
              </a:rPr>
              <a:t>Ο ΘΟΡΥΒΟΣ ΚΟΝΤΑ ΣΤΗΝ Α/Γ ΜΠΟΡΕΙ ΝΑ ΕΊΝΑΙ ΠΙΟ ΗΠΙΟΣ ΑΠΌ ΜΑΚΡΥΑ. ΜΕΡΙΚΟΙ ΗΧΟΙ ΑΥΞΑΝΟΝΤΑΙ ΜΕ ΤΗΝ ΑΠΟΣΤΑΣΗ, ΑΝΑΛΟΓΑ ΜΕ ΤΟΝ ΑΝΕΜΟ.</a:t>
            </a:r>
            <a:endParaRPr lang="en-GB">
              <a:latin typeface="Cambria" panose="020405030504060302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4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87"/>
    </mc:Choice>
    <mc:Fallback xmlns="">
      <p:transition spd="slow" advTm="73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τελος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"/>
    </mc:Choice>
    <mc:Fallback xmlns="">
      <p:transition spd="slow" advTm="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EMMAES WINDFARM (WALES)-WEG MS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04825"/>
            <a:ext cx="76962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39913" y="5715000"/>
            <a:ext cx="5765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WEG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2-πτέρυγος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στην Βρεττανία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Cemmaes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πάρκο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 Wales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8"/>
    </mc:Choice>
    <mc:Fallback xmlns="">
      <p:transition spd="slow" advTm="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ari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85800"/>
            <a:ext cx="60198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982788" y="5791200"/>
            <a:ext cx="50276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 στην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Tarifa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– Νότιος Ισπανία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3"/>
    </mc:Choice>
    <mc:Fallback xmlns="">
      <p:transition spd="slow" advTm="9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BLYTH HARBOUR WINDFAR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11175"/>
            <a:ext cx="76200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603375" y="5791200"/>
            <a:ext cx="6067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πάρκο σε βιομηχανική περιοχή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Blyth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Λιμάνι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 Tyne and Wear,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Βρεττανία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3"/>
    </mc:Choice>
    <mc:Fallback xmlns="">
      <p:transition spd="slow" advTm="1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INDEBY WINDFARM BONUS 450kW A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74650"/>
            <a:ext cx="8229600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68606" y="6019800"/>
            <a:ext cx="70401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Το πρώτο </a:t>
            </a:r>
            <a:r>
              <a:rPr lang="el-GR" sz="2800" smtClean="0">
                <a:solidFill>
                  <a:srgbClr val="FFCC66"/>
                </a:solidFill>
                <a:latin typeface="Times New Roman" pitchFamily="18" charset="0"/>
              </a:rPr>
              <a:t>αιολικό πάρκο στην θάλασσα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- Δανία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7"/>
    </mc:Choice>
    <mc:Fallback xmlns="">
      <p:transition spd="slow" advTm="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INDEBY WINDFARM BONUS 450k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04800"/>
            <a:ext cx="4086225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435040" y="600075"/>
            <a:ext cx="36222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 στο αιολικό πάρκο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Bonus 450 </a:t>
            </a:r>
            <a:r>
              <a:rPr lang="en-US" sz="2800" smtClean="0">
                <a:solidFill>
                  <a:srgbClr val="FFCC66"/>
                </a:solidFill>
                <a:latin typeface="Times New Roman" pitchFamily="18" charset="0"/>
              </a:rPr>
              <a:t>kW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1"/>
    </mc:Choice>
    <mc:Fallback xmlns="">
      <p:transition spd="slow" advTm="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"/>
    </mc:Choice>
    <mc:Fallback xmlns="">
      <p:transition spd="slow" advTm="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ffsho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28600"/>
            <a:ext cx="4267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046788" y="523875"/>
            <a:ext cx="2554287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Yttre Stengrund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πάρκο,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Σουηδία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5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βάθος θάλασσας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8.5m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0"/>
    </mc:Choice>
    <mc:Fallback xmlns="">
      <p:transition spd="slow" advTm="2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offsho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28600"/>
            <a:ext cx="42862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5897118" y="1066800"/>
            <a:ext cx="302031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Yttre Stengrund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πάρκο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NEG Micon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2 MW </a:t>
            </a:r>
            <a:r>
              <a:rPr lang="el-GR" sz="2800" smtClean="0">
                <a:solidFill>
                  <a:srgbClr val="FFCC66"/>
                </a:solidFill>
                <a:latin typeface="Times New Roman" pitchFamily="18" charset="0"/>
              </a:rPr>
              <a:t>ισχύος-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διάμετρος ρότορα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72m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3"/>
    </mc:Choice>
    <mc:Fallback xmlns="">
      <p:transition spd="slow" advTm="1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ornsree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28600"/>
            <a:ext cx="42862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791200" y="523875"/>
            <a:ext cx="3065463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Horns Reef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πάρκο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 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Denmark.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Ανέγερση πύργου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και συναρμολόγηση</a:t>
            </a: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Vestas V80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 Α/Γ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 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ισχύος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2 MW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6"/>
    </mc:Choice>
    <mc:Fallback xmlns="">
      <p:transition spd="slow" advTm="1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ornsreef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43000"/>
            <a:ext cx="8763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927225" y="4486275"/>
            <a:ext cx="5475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Horns Reef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πάρκο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Denmark.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80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ισχύος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2 MW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7"/>
    </mc:Choice>
    <mc:Fallback xmlns="">
      <p:transition spd="slow" advTm="1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lythoffsho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609600"/>
            <a:ext cx="46386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167438" y="752475"/>
            <a:ext cx="2462212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UK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πάρκο στο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Blyth Harbour,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Tyne and Wear.</a:t>
            </a: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2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ισχύος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2 MW,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1 km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από την ακτή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8"/>
    </mc:Choice>
    <mc:Fallback xmlns="">
      <p:transition spd="slow" advTm="1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09251" name="Rectangle 3" descr="hornsrev"/>
          <p:cNvSpPr>
            <a:spLocks noGrp="1" noChangeAspect="1" noChangeArrowheads="1"/>
          </p:cNvSpPr>
          <p:nvPr isPhoto="1"/>
        </p:nvSpPr>
        <p:spPr bwMode="auto">
          <a:xfrm>
            <a:off x="0" y="300038"/>
            <a:ext cx="9144000" cy="625792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2"/>
    </mc:Choice>
    <mc:Fallback xmlns="">
      <p:transition spd="slow" advTm="1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83651" name="Rectangle 3" descr="vindebyl"/>
          <p:cNvSpPr>
            <a:spLocks noGrp="1" noChangeAspect="1" noChangeArrowheads="1"/>
          </p:cNvSpPr>
          <p:nvPr isPhoto="1"/>
        </p:nvSpPr>
        <p:spPr bwMode="auto">
          <a:xfrm>
            <a:off x="0" y="592138"/>
            <a:ext cx="9144000" cy="567213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"/>
    </mc:Choice>
    <mc:Fallback xmlns="">
      <p:transition spd="slow" advTm="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53283" name="Rectangle 3" descr="imglasfiber_windfarm"/>
          <p:cNvSpPr>
            <a:spLocks noGrp="1" noChangeAspect="1" noChangeArrowheads="1"/>
          </p:cNvSpPr>
          <p:nvPr isPhoto="1"/>
        </p:nvSpPr>
        <p:spPr bwMode="auto">
          <a:xfrm>
            <a:off x="971550" y="0"/>
            <a:ext cx="719931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0"/>
    </mc:Choice>
    <mc:Fallback xmlns="">
      <p:transition spd="slow" advTm="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IVA CALZONI 200kW (SARDINIA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04800"/>
            <a:ext cx="44894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40438" y="914400"/>
            <a:ext cx="231775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Μονοπτέρυγος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Α/Γ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κατασκευή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Riva Calzoni, 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Italy.</a:t>
            </a: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Ισχύς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225 kW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3"/>
    </mc:Choice>
    <mc:Fallback xmlns="">
      <p:transition spd="slow" advTm="1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04800"/>
            <a:ext cx="36750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868863" y="457200"/>
            <a:ext cx="3948112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150 kW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κατακόρυφου 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άξονα στο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Carmarthen Bay,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Wales.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 smtClean="0">
                <a:solidFill>
                  <a:srgbClr val="FFCC66"/>
                </a:solidFill>
                <a:latin typeface="Times New Roman" pitchFamily="18" charset="0"/>
              </a:rPr>
              <a:t>Πρότυπο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με μεταβλητή γεωμετρία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πτερύγων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.</a:t>
            </a: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Πύργος οπλισμένου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σκυροδέματος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πτερύγια σύνθετου υλικού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ύψους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18m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7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5"/>
    </mc:Choice>
    <mc:Fallback xmlns="">
      <p:transition spd="slow" advTm="2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"/>
    </mc:Choice>
    <mc:Fallback xmlns="">
      <p:transition spd="slow" advTm="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VAWT 17m 100kW (SCILLY ISLES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1000"/>
            <a:ext cx="43291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5618163" y="752475"/>
            <a:ext cx="32543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Σταθερής γεωμετρίας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κατακορύφου άξονα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100 kW,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Isles of Scilly,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UK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3"/>
    </mc:Choice>
    <mc:Fallback xmlns="">
      <p:transition spd="slow" advTm="11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500kW VAWT U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1000"/>
            <a:ext cx="381158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138738" y="914400"/>
            <a:ext cx="34813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500 kW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πάρκο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με Α/Γ 150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kW 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σταθερής γεωμετρίας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Carmarthen Bay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1"/>
    </mc:Choice>
    <mc:Fallback xmlns="">
      <p:transition spd="slow" advTm="1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OLE 4MW (CANADA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57200"/>
            <a:ext cx="7546975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49310" y="5705475"/>
            <a:ext cx="86914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Έργο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EOLE 4 MW </a:t>
            </a:r>
            <a:r>
              <a:rPr lang="el-GR" sz="2800" smtClean="0">
                <a:solidFill>
                  <a:srgbClr val="FFCC66"/>
                </a:solidFill>
                <a:latin typeface="Times New Roman" pitchFamily="18" charset="0"/>
              </a:rPr>
              <a:t>πρότυπο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κατακόρυφου άξονα-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Quebec.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Πύργος ύψους 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110m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9"/>
    </mc:Choice>
    <mc:Fallback xmlns="">
      <p:transition spd="slow" advTm="1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9555" name="Rectangle 3" descr="vertax"/>
          <p:cNvSpPr>
            <a:spLocks noGrp="1" noChangeAspect="1" noChangeArrowheads="1"/>
          </p:cNvSpPr>
          <p:nvPr isPhoto="1"/>
        </p:nvSpPr>
        <p:spPr bwMode="auto">
          <a:xfrm>
            <a:off x="2143125" y="0"/>
            <a:ext cx="485616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23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4"/>
    </mc:Choice>
    <mc:Fallback xmlns="">
      <p:transition spd="slow" advTm="1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55331" name="Rectangle 3" descr="bonu2mws"/>
          <p:cNvSpPr>
            <a:spLocks noGrp="1" noChangeAspect="1" noChangeArrowheads="1"/>
          </p:cNvSpPr>
          <p:nvPr isPhoto="1"/>
        </p:nvSpPr>
        <p:spPr bwMode="auto">
          <a:xfrm>
            <a:off x="0" y="363538"/>
            <a:ext cx="9144000" cy="612933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"/>
    </mc:Choice>
    <mc:Fallback xmlns="">
      <p:transition spd="slow" advTm="7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0691" name="Rectangle 3" descr="kcp6036h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9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3"/>
    </mc:Choice>
    <mc:Fallback xmlns="">
      <p:transition spd="slow" advTm="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56355" name="Rectangle 3" descr="bonus30"/>
          <p:cNvSpPr>
            <a:spLocks noGrp="1" noChangeAspect="1" noChangeArrowheads="1"/>
          </p:cNvSpPr>
          <p:nvPr isPhoto="1"/>
        </p:nvSpPr>
        <p:spPr bwMode="auto">
          <a:xfrm>
            <a:off x="1035050" y="0"/>
            <a:ext cx="707231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3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"/>
    </mc:Choice>
    <mc:Fallback xmlns="">
      <p:transition spd="slow" advTm="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57379" name="Rectangle 3" descr="bonus95"/>
          <p:cNvSpPr>
            <a:spLocks noGrp="1" noChangeAspect="1" noChangeArrowheads="1"/>
          </p:cNvSpPr>
          <p:nvPr isPhoto="1"/>
        </p:nvSpPr>
        <p:spPr bwMode="auto">
          <a:xfrm>
            <a:off x="1169988" y="0"/>
            <a:ext cx="6802437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2"/>
    </mc:Choice>
    <mc:Fallback xmlns="">
      <p:transition spd="slow" advTm="9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123" name="Rectangle 3" descr="Φωτο bonu2mws"/>
          <p:cNvSpPr>
            <a:spLocks noGrp="1" noChangeAspect="1" noChangeArrowheads="1"/>
          </p:cNvSpPr>
          <p:nvPr isPhoto="1"/>
        </p:nvSpPr>
        <p:spPr bwMode="auto">
          <a:xfrm>
            <a:off x="0" y="363538"/>
            <a:ext cx="9144000" cy="612933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"/>
    </mc:Choice>
    <mc:Fallback xmlns="">
      <p:transition spd="slow" advTm="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3347" name="Rectangle 3" descr="maribosk"/>
          <p:cNvSpPr>
            <a:spLocks noGrp="1" noChangeAspect="1" noChangeArrowheads="1"/>
          </p:cNvSpPr>
          <p:nvPr isPhoto="1"/>
        </p:nvSpPr>
        <p:spPr bwMode="auto">
          <a:xfrm>
            <a:off x="2078038" y="0"/>
            <a:ext cx="498792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9"/>
    </mc:Choice>
    <mc:Fallback xmlns="">
      <p:transition spd="slow" advTm="13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866527"/>
          </a:xfrm>
        </p:spPr>
        <p:txBody>
          <a:bodyPr/>
          <a:lstStyle/>
          <a:p>
            <a:r>
              <a:rPr lang="el-GR" dirty="0"/>
              <a:t>ΑΙΟΛΙΚΗ </a:t>
            </a:r>
            <a:r>
              <a:rPr lang="el-GR" dirty="0" smtClean="0"/>
              <a:t>ΕΝΕΡΓΕΙΑ</a:t>
            </a:r>
            <a:endParaRPr lang="el-G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"/>
    </mc:Choice>
    <mc:Fallback xmlns="">
      <p:transition spd="slow" advTm="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4371" name="Rectangle 3" descr="mermdsk"/>
          <p:cNvSpPr>
            <a:spLocks noGrp="1" noChangeAspect="1" noChangeArrowheads="1"/>
          </p:cNvSpPr>
          <p:nvPr isPhoto="1"/>
        </p:nvSpPr>
        <p:spPr bwMode="auto">
          <a:xfrm>
            <a:off x="30163" y="0"/>
            <a:ext cx="908367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2"/>
    </mc:Choice>
    <mc:Fallback xmlns="">
      <p:transition spd="slow" advTm="1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195" name="Rectangle 3" descr="altcal"/>
          <p:cNvSpPr>
            <a:spLocks noGrp="1" noChangeAspect="1" noChangeArrowheads="1"/>
          </p:cNvSpPr>
          <p:nvPr isPhoto="1"/>
        </p:nvSpPr>
        <p:spPr bwMode="auto">
          <a:xfrm>
            <a:off x="0" y="403225"/>
            <a:ext cx="9144000" cy="604996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9"/>
    </mc:Choice>
    <mc:Fallback xmlns="">
      <p:transition spd="slow" advTm="12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54307" name="Rectangle 3" descr="avedore"/>
          <p:cNvSpPr>
            <a:spLocks noGrp="1" noChangeAspect="1" noChangeArrowheads="1"/>
          </p:cNvSpPr>
          <p:nvPr isPhoto="1"/>
        </p:nvSpPr>
        <p:spPr bwMode="auto">
          <a:xfrm>
            <a:off x="0" y="396875"/>
            <a:ext cx="9144000" cy="606266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1"/>
    </mc:Choice>
    <mc:Fallback xmlns="">
      <p:transition spd="slow" advTm="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38947" name="Rectangle 3" descr="ngm200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2"/>
    </mc:Choice>
    <mc:Fallback xmlns="">
      <p:transition spd="slow" advTm="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8531" name="Rectangle 3" descr="vejlskmo"/>
          <p:cNvSpPr>
            <a:spLocks noGrp="1" noChangeAspect="1" noChangeArrowheads="1"/>
          </p:cNvSpPr>
          <p:nvPr isPhoto="1"/>
        </p:nvSpPr>
        <p:spPr bwMode="auto">
          <a:xfrm>
            <a:off x="0" y="854075"/>
            <a:ext cx="9144000" cy="51498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4"/>
    </mc:Choice>
    <mc:Fallback xmlns="">
      <p:transition spd="slow" advTm="1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0275" name="Rectangle 3" descr="islaskmo"/>
          <p:cNvSpPr>
            <a:spLocks noGrp="1" noChangeAspect="1" noChangeArrowheads="1"/>
          </p:cNvSpPr>
          <p:nvPr isPhoto="1"/>
        </p:nvSpPr>
        <p:spPr bwMode="auto">
          <a:xfrm>
            <a:off x="0" y="998538"/>
            <a:ext cx="9144000" cy="485933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3"/>
    </mc:Choice>
    <mc:Fallback xmlns="">
      <p:transition spd="slow" advTm="3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1299" name="Rectangle 3" descr="kappelmj"/>
          <p:cNvSpPr>
            <a:spLocks noGrp="1" noChangeAspect="1" noChangeArrowheads="1"/>
          </p:cNvSpPr>
          <p:nvPr isPhoto="1"/>
        </p:nvSpPr>
        <p:spPr bwMode="auto">
          <a:xfrm>
            <a:off x="0" y="596900"/>
            <a:ext cx="9144000" cy="566261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2"/>
    </mc:Choice>
    <mc:Fallback xmlns="">
      <p:transition spd="slow" advTm="1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6963" name="Rectangle 3" descr="Ανεμογεννήτριες με αγελάδες Spanien2"/>
          <p:cNvSpPr>
            <a:spLocks noGrp="1" noChangeAspect="1" noChangeArrowheads="1"/>
          </p:cNvSpPr>
          <p:nvPr isPhoto="1"/>
        </p:nvSpPr>
        <p:spPr bwMode="auto">
          <a:xfrm>
            <a:off x="0" y="401638"/>
            <a:ext cx="9144000" cy="605313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0"/>
    </mc:Choice>
    <mc:Fallback xmlns="">
      <p:transition spd="slow" advTm="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04800"/>
            <a:ext cx="4495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610350" y="752475"/>
            <a:ext cx="17335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Πρόσβαση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Στην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πτέρυγα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0"/>
    </mc:Choice>
    <mc:Fallback xmlns="">
      <p:transition spd="slow" advTm="1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intena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81000"/>
            <a:ext cx="41386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489575" y="676275"/>
            <a:ext cx="2909888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Η συντήρηρη 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των Α/Γ απαιτεί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ειδικές ικανότητες: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η πρόσβαση είναι 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δυσκολότερη 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σε μικρότερες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μηχανές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Picture 2" descr="C:\Users\Dias\Documents\01 ΠΑΝΕΠΙΣΤΗΜΙΟ ΑΙΓΑΙΟΥ\01  ΜΑΘΗΜΑΤΑ\  Μάθημα - 01 ΑΝΑΝΕΩΣΙΜΕΣ ΠΗΓΕΣ ΕΝΕΡΓΕΙΑΣ\01 ΑΙΟΛΙΚΗ\WT Ροδόπη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330200"/>
            <a:ext cx="7862887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0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8"/>
    </mc:Choice>
    <mc:Fallback xmlns="">
      <p:transition spd="slow" advTm="2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IL TURBINES LASITHI PLATEAU CRE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155700"/>
            <a:ext cx="77724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220913" y="349250"/>
            <a:ext cx="4722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3600" b="1" i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Ανεμόμυλοι στο Λασήθι</a:t>
            </a:r>
            <a:endParaRPr lang="en-US" sz="32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8"/>
    </mc:Choice>
    <mc:Fallback xmlns="">
      <p:transition spd="slow" advTm="1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30755" name="Rectangle 3" descr="figure_3"/>
          <p:cNvSpPr>
            <a:spLocks noGrp="1" noChangeAspect="1" noChangeArrowheads="1"/>
          </p:cNvSpPr>
          <p:nvPr isPhoto="1"/>
        </p:nvSpPr>
        <p:spPr bwMode="auto">
          <a:xfrm>
            <a:off x="0" y="30163"/>
            <a:ext cx="9144000" cy="6796087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b="-1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074" name="Picture 2" descr="http://xn--drmstrre-64ad.dk/wp-content/wind/miller/windpower%20web/kres/openrot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" y="0"/>
            <a:ext cx="9108130" cy="682625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0"/>
    </mc:Choice>
    <mc:Fallback xmlns="">
      <p:transition spd="slow" advTm="4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/>
              <a:t>ΚΑΤΑΣΚΕΥΗ</a:t>
            </a: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"/>
    </mc:Choice>
    <mc:Fallback xmlns="">
      <p:transition spd="slow" advTm="2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2643" name="Rectangle 3" descr="kcp6049h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9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"/>
    </mc:Choice>
    <mc:Fallback xmlns="">
      <p:transition spd="slow" advTm="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6499" name="Rectangle 3" descr="kcp6046h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9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"/>
    </mc:Choice>
    <mc:Fallback xmlns="">
      <p:transition spd="slow" advTm="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0595" name="Rectangle 3" descr="kcp6048h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9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"/>
    </mc:Choice>
    <mc:Fallback xmlns="">
      <p:transition spd="slow" advTm="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4451" name="Rectangle 3" descr="kcp6045h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9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"/>
    </mc:Choice>
    <mc:Fallback xmlns="">
      <p:transition spd="slow" advTm="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5779" name="Rectangle 3" descr="kcp6030h"/>
          <p:cNvSpPr>
            <a:spLocks noGrp="1" noChangeAspect="1" noChangeArrowheads="1"/>
          </p:cNvSpPr>
          <p:nvPr isPhoto="1"/>
        </p:nvSpPr>
        <p:spPr bwMode="auto">
          <a:xfrm>
            <a:off x="0" y="457200"/>
            <a:ext cx="9144000" cy="59436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4"/>
    </mc:Choice>
    <mc:Fallback xmlns="">
      <p:transition spd="slow" advTm="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7827" name="Rectangle 3" descr="kcp6031h"/>
          <p:cNvSpPr>
            <a:spLocks noGrp="1" noChangeAspect="1" noChangeArrowheads="1"/>
          </p:cNvSpPr>
          <p:nvPr isPhoto="1"/>
        </p:nvSpPr>
        <p:spPr bwMode="auto">
          <a:xfrm>
            <a:off x="0" y="417513"/>
            <a:ext cx="9144000" cy="60229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7"/>
    </mc:Choice>
    <mc:Fallback xmlns="">
      <p:transition spd="slow" advTm="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5811" name="Rectangle 3" descr="torollsk"/>
          <p:cNvSpPr>
            <a:spLocks noGrp="1" noChangeAspect="1" noChangeArrowheads="1"/>
          </p:cNvSpPr>
          <p:nvPr isPhoto="1"/>
        </p:nvSpPr>
        <p:spPr bwMode="auto">
          <a:xfrm>
            <a:off x="1997075" y="0"/>
            <a:ext cx="514826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9"/>
    </mc:Choice>
    <mc:Fallback xmlns="">
      <p:transition spd="slow" advTm="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6835" name="Rectangle 3" descr="toskinsk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"/>
    </mc:Choice>
    <mc:Fallback xmlns="">
      <p:transition spd="slow" advTm="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  </a:t>
            </a:r>
            <a:endParaRPr lang="el-GR"/>
          </a:p>
        </p:txBody>
      </p:sp>
      <p:sp>
        <p:nvSpPr>
          <p:cNvPr id="329731" name="Rectangle 3" descr="wind_project_fig1_e"/>
          <p:cNvSpPr>
            <a:spLocks noGrp="1" noChangeAspect="1" noChangeArrowheads="1"/>
          </p:cNvSpPr>
          <p:nvPr isPhoto="1"/>
        </p:nvSpPr>
        <p:spPr bwMode="auto">
          <a:xfrm>
            <a:off x="1533524" y="0"/>
            <a:ext cx="6380163" cy="68580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b="-1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Left-Right Arrow 1"/>
          <p:cNvSpPr/>
          <p:nvPr/>
        </p:nvSpPr>
        <p:spPr>
          <a:xfrm>
            <a:off x="1533399" y="1994074"/>
            <a:ext cx="3694931" cy="432048"/>
          </a:xfrm>
          <a:prstGeom prst="leftRightArrow">
            <a:avLst/>
          </a:prstGeom>
          <a:solidFill>
            <a:srgbClr val="FFFF00">
              <a:alpha val="68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ΔΙΑΜΕΤΡΟΣ ΡΟΤΟΡΑ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5" name="Left-Right Arrow 4"/>
          <p:cNvSpPr/>
          <p:nvPr/>
        </p:nvSpPr>
        <p:spPr>
          <a:xfrm rot="5400000">
            <a:off x="5676862" y="3841540"/>
            <a:ext cx="3694931" cy="432048"/>
          </a:xfrm>
          <a:prstGeom prst="leftRightArrow">
            <a:avLst/>
          </a:prstGeom>
          <a:solidFill>
            <a:srgbClr val="FFFF00">
              <a:alpha val="68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40352" y="3105834"/>
            <a:ext cx="1237064" cy="646331"/>
          </a:xfrm>
          <a:prstGeom prst="rect">
            <a:avLst/>
          </a:prstGeom>
          <a:solidFill>
            <a:srgbClr val="FFFF00">
              <a:alpha val="12000"/>
            </a:srgbClr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ΥΨΟΣ ΠΥΛΩΝΑ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75033" y="445902"/>
            <a:ext cx="3611662" cy="3611662"/>
          </a:xfrm>
          <a:prstGeom prst="ellipse">
            <a:avLst/>
          </a:prstGeom>
          <a:solidFill>
            <a:srgbClr val="FFFF00">
              <a:alpha val="14000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0"/>
    </mc:Choice>
    <mc:Fallback xmlns="">
      <p:transition spd="slow" advTm="1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3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7859" name="Rectangle 3" descr="toweldin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7"/>
    </mc:Choice>
    <mc:Fallback xmlns="">
      <p:transition spd="slow" advTm="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8883" name="Rectangle 3" descr="toweldou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4"/>
    </mc:Choice>
    <mc:Fallback xmlns="">
      <p:transition spd="slow" advTm="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6019" name="Rectangle 3" descr="kcp6035h"/>
          <p:cNvSpPr>
            <a:spLocks noGrp="1" noChangeAspect="1" noChangeArrowheads="1"/>
          </p:cNvSpPr>
          <p:nvPr isPhoto="1"/>
        </p:nvSpPr>
        <p:spPr bwMode="auto">
          <a:xfrm>
            <a:off x="0" y="393700"/>
            <a:ext cx="9144000" cy="606901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"/>
    </mc:Choice>
    <mc:Fallback xmlns="">
      <p:transition spd="slow" advTm="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9875" name="Rectangle 3" descr="kcp6032h"/>
          <p:cNvSpPr>
            <a:spLocks noGrp="1" noChangeAspect="1" noChangeArrowheads="1"/>
          </p:cNvSpPr>
          <p:nvPr isPhoto="1"/>
        </p:nvSpPr>
        <p:spPr bwMode="auto">
          <a:xfrm>
            <a:off x="0" y="425450"/>
            <a:ext cx="9144000" cy="60071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r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Right Arrow 1"/>
          <p:cNvSpPr/>
          <p:nvPr/>
        </p:nvSpPr>
        <p:spPr>
          <a:xfrm rot="20954502">
            <a:off x="1428152" y="5508765"/>
            <a:ext cx="2740170" cy="373604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6"/>
    </mc:Choice>
    <mc:Fallback xmlns="">
      <p:transition spd="slow" advTm="12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3971" name="Rectangle 3" descr="kcp6034h"/>
          <p:cNvSpPr>
            <a:spLocks noGrp="1" noChangeAspect="1" noChangeArrowheads="1"/>
          </p:cNvSpPr>
          <p:nvPr isPhoto="1"/>
        </p:nvSpPr>
        <p:spPr bwMode="auto">
          <a:xfrm>
            <a:off x="0" y="441325"/>
            <a:ext cx="9144000" cy="59753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"/>
    </mc:Choice>
    <mc:Fallback xmlns="">
      <p:transition spd="slow" advTm="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1923" name="Rectangle 3" descr="kcp6033h"/>
          <p:cNvSpPr>
            <a:spLocks noGrp="1" noChangeAspect="1" noChangeArrowheads="1"/>
          </p:cNvSpPr>
          <p:nvPr isPhoto="1"/>
        </p:nvSpPr>
        <p:spPr bwMode="auto">
          <a:xfrm>
            <a:off x="0" y="409575"/>
            <a:ext cx="9144000" cy="60388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3"/>
    </mc:Choice>
    <mc:Fallback xmlns="">
      <p:transition spd="slow" advTm="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8547" name="Rectangle 3" descr="kcp6047h"/>
          <p:cNvSpPr>
            <a:spLocks noGrp="1" noChangeAspect="1" noChangeArrowheads="1"/>
          </p:cNvSpPr>
          <p:nvPr isPhoto="1"/>
        </p:nvSpPr>
        <p:spPr bwMode="auto">
          <a:xfrm>
            <a:off x="0" y="409575"/>
            <a:ext cx="9144000" cy="60388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7"/>
    </mc:Choice>
    <mc:Fallback xmlns="">
      <p:transition spd="slow" advTm="1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8787" name="Rectangle 3" descr="kcp6052h"/>
          <p:cNvSpPr>
            <a:spLocks noGrp="1" noChangeAspect="1" noChangeArrowheads="1"/>
          </p:cNvSpPr>
          <p:nvPr isPhoto="1"/>
        </p:nvSpPr>
        <p:spPr bwMode="auto">
          <a:xfrm>
            <a:off x="0" y="401638"/>
            <a:ext cx="9144000" cy="605472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"/>
    </mc:Choice>
    <mc:Fallback xmlns="">
      <p:transition spd="slow" advTm="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4691" name="Rectangle 3" descr="kcp6050h"/>
          <p:cNvSpPr>
            <a:spLocks noGrp="1" noChangeAspect="1" noChangeArrowheads="1"/>
          </p:cNvSpPr>
          <p:nvPr isPhoto="1"/>
        </p:nvSpPr>
        <p:spPr bwMode="auto">
          <a:xfrm>
            <a:off x="0" y="425450"/>
            <a:ext cx="9144000" cy="60071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"/>
    </mc:Choice>
    <mc:Fallback xmlns="">
      <p:transition spd="slow" advTm="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6739" name="Rectangle 3" descr="kcp6051h"/>
          <p:cNvSpPr>
            <a:spLocks noGrp="1" noChangeAspect="1" noChangeArrowheads="1"/>
          </p:cNvSpPr>
          <p:nvPr isPhoto="1"/>
        </p:nvSpPr>
        <p:spPr bwMode="auto">
          <a:xfrm>
            <a:off x="0" y="409575"/>
            <a:ext cx="9144000" cy="60388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"/>
    </mc:Choice>
    <mc:Fallback xmlns="">
      <p:transition spd="slow" advTm="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387" name="Rectangle 3" descr="figure_2"/>
          <p:cNvSpPr>
            <a:spLocks noGrp="1" noChangeAspect="1" noChangeArrowheads="1"/>
          </p:cNvSpPr>
          <p:nvPr isPhoto="1"/>
        </p:nvSpPr>
        <p:spPr bwMode="auto">
          <a:xfrm>
            <a:off x="0" y="466725"/>
            <a:ext cx="9144000" cy="592296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>
              <a:solidFill>
                <a:srgbClr val="C0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5400000">
            <a:off x="1773191" y="4110986"/>
            <a:ext cx="1296144" cy="508236"/>
          </a:xfrm>
          <a:prstGeom prst="rightArrow">
            <a:avLst/>
          </a:prstGeom>
          <a:solidFill>
            <a:srgbClr val="FFFF00">
              <a:alpha val="31000"/>
            </a:srgb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 rot="6949751">
            <a:off x="3994400" y="3660166"/>
            <a:ext cx="2592288" cy="508236"/>
          </a:xfrm>
          <a:prstGeom prst="rightArrow">
            <a:avLst/>
          </a:prstGeom>
          <a:solidFill>
            <a:srgbClr val="FFFF00">
              <a:alpha val="31000"/>
            </a:srgbClr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3816266">
            <a:off x="6360770" y="3663550"/>
            <a:ext cx="2592288" cy="508236"/>
          </a:xfrm>
          <a:prstGeom prst="rightArrow">
            <a:avLst/>
          </a:prstGeom>
          <a:solidFill>
            <a:srgbClr val="FFFF00">
              <a:alpha val="31000"/>
            </a:srgbClr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686741" y="2097722"/>
            <a:ext cx="1512168" cy="646331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ΤΑΧΥΤΗΤΑ ΑΠΟΚΟΠΗΣ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172" y="1932165"/>
            <a:ext cx="1872208" cy="923330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ΤΑΧΥΤΗΤΑ ΟΝΟΜΑΣΤΙΚΗΣ ΙΣΧΥΟΣ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159" y="2643679"/>
            <a:ext cx="1872208" cy="923330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ΤΑΧΥΤΗΤΑ ΕΝΑΡΞΗΣ ΛΕΙΤΟΥΡΓΙΑΣ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7" y="282059"/>
            <a:ext cx="2964533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mtClean="0">
                <a:solidFill>
                  <a:srgbClr val="C00000"/>
                </a:solidFill>
              </a:rPr>
              <a:t>P</a:t>
            </a:r>
            <a:r>
              <a:rPr lang="en-GB" baseline="-25000" smtClean="0">
                <a:solidFill>
                  <a:srgbClr val="C00000"/>
                </a:solidFill>
              </a:rPr>
              <a:t>r</a:t>
            </a:r>
            <a:r>
              <a:rPr lang="en-GB" smtClean="0">
                <a:solidFill>
                  <a:srgbClr val="C00000"/>
                </a:solidFill>
              </a:rPr>
              <a:t> : </a:t>
            </a:r>
            <a:r>
              <a:rPr lang="el-GR" smtClean="0">
                <a:solidFill>
                  <a:srgbClr val="C00000"/>
                </a:solidFill>
              </a:rPr>
              <a:t>ΟΝΟΜΑΣΤΙΚΗ ΙΣΧΥΣ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440314" y="805218"/>
            <a:ext cx="2118038" cy="4408227"/>
          </a:xfrm>
          <a:custGeom>
            <a:avLst/>
            <a:gdLst>
              <a:gd name="connsiteX0" fmla="*/ 2118038 w 2118038"/>
              <a:gd name="connsiteY0" fmla="*/ 0 h 4408227"/>
              <a:gd name="connsiteX1" fmla="*/ 2022504 w 2118038"/>
              <a:gd name="connsiteY1" fmla="*/ 95534 h 4408227"/>
              <a:gd name="connsiteX2" fmla="*/ 2008856 w 2118038"/>
              <a:gd name="connsiteY2" fmla="*/ 136478 h 4408227"/>
              <a:gd name="connsiteX3" fmla="*/ 1995208 w 2118038"/>
              <a:gd name="connsiteY3" fmla="*/ 177421 h 4408227"/>
              <a:gd name="connsiteX4" fmla="*/ 1981561 w 2118038"/>
              <a:gd name="connsiteY4" fmla="*/ 259307 h 4408227"/>
              <a:gd name="connsiteX5" fmla="*/ 1967913 w 2118038"/>
              <a:gd name="connsiteY5" fmla="*/ 300251 h 4408227"/>
              <a:gd name="connsiteX6" fmla="*/ 1940617 w 2118038"/>
              <a:gd name="connsiteY6" fmla="*/ 641445 h 4408227"/>
              <a:gd name="connsiteX7" fmla="*/ 1913322 w 2118038"/>
              <a:gd name="connsiteY7" fmla="*/ 723331 h 4408227"/>
              <a:gd name="connsiteX8" fmla="*/ 1886026 w 2118038"/>
              <a:gd name="connsiteY8" fmla="*/ 764275 h 4408227"/>
              <a:gd name="connsiteX9" fmla="*/ 1858731 w 2118038"/>
              <a:gd name="connsiteY9" fmla="*/ 941695 h 4408227"/>
              <a:gd name="connsiteX10" fmla="*/ 1845083 w 2118038"/>
              <a:gd name="connsiteY10" fmla="*/ 1023582 h 4408227"/>
              <a:gd name="connsiteX11" fmla="*/ 1804140 w 2118038"/>
              <a:gd name="connsiteY11" fmla="*/ 1255594 h 4408227"/>
              <a:gd name="connsiteX12" fmla="*/ 1790492 w 2118038"/>
              <a:gd name="connsiteY12" fmla="*/ 1392072 h 4408227"/>
              <a:gd name="connsiteX13" fmla="*/ 1749549 w 2118038"/>
              <a:gd name="connsiteY13" fmla="*/ 1528549 h 4408227"/>
              <a:gd name="connsiteX14" fmla="*/ 1708605 w 2118038"/>
              <a:gd name="connsiteY14" fmla="*/ 1651379 h 4408227"/>
              <a:gd name="connsiteX15" fmla="*/ 1667662 w 2118038"/>
              <a:gd name="connsiteY15" fmla="*/ 1774209 h 4408227"/>
              <a:gd name="connsiteX16" fmla="*/ 1640367 w 2118038"/>
              <a:gd name="connsiteY16" fmla="*/ 1856095 h 4408227"/>
              <a:gd name="connsiteX17" fmla="*/ 1626719 w 2118038"/>
              <a:gd name="connsiteY17" fmla="*/ 1910686 h 4408227"/>
              <a:gd name="connsiteX18" fmla="*/ 1613071 w 2118038"/>
              <a:gd name="connsiteY18" fmla="*/ 2019869 h 4408227"/>
              <a:gd name="connsiteX19" fmla="*/ 1599423 w 2118038"/>
              <a:gd name="connsiteY19" fmla="*/ 2060812 h 4408227"/>
              <a:gd name="connsiteX20" fmla="*/ 1585776 w 2118038"/>
              <a:gd name="connsiteY20" fmla="*/ 2115403 h 4408227"/>
              <a:gd name="connsiteX21" fmla="*/ 1572128 w 2118038"/>
              <a:gd name="connsiteY21" fmla="*/ 2210937 h 4408227"/>
              <a:gd name="connsiteX22" fmla="*/ 1558480 w 2118038"/>
              <a:gd name="connsiteY22" fmla="*/ 2251881 h 4408227"/>
              <a:gd name="connsiteX23" fmla="*/ 1531185 w 2118038"/>
              <a:gd name="connsiteY23" fmla="*/ 2361063 h 4408227"/>
              <a:gd name="connsiteX24" fmla="*/ 1490241 w 2118038"/>
              <a:gd name="connsiteY24" fmla="*/ 2511188 h 4408227"/>
              <a:gd name="connsiteX25" fmla="*/ 1462946 w 2118038"/>
              <a:gd name="connsiteY25" fmla="*/ 2593075 h 4408227"/>
              <a:gd name="connsiteX26" fmla="*/ 1449298 w 2118038"/>
              <a:gd name="connsiteY26" fmla="*/ 2688609 h 4408227"/>
              <a:gd name="connsiteX27" fmla="*/ 1408355 w 2118038"/>
              <a:gd name="connsiteY27" fmla="*/ 2715904 h 4408227"/>
              <a:gd name="connsiteX28" fmla="*/ 1394707 w 2118038"/>
              <a:gd name="connsiteY28" fmla="*/ 2797791 h 4408227"/>
              <a:gd name="connsiteX29" fmla="*/ 1340116 w 2118038"/>
              <a:gd name="connsiteY29" fmla="*/ 2879678 h 4408227"/>
              <a:gd name="connsiteX30" fmla="*/ 1312820 w 2118038"/>
              <a:gd name="connsiteY30" fmla="*/ 2920621 h 4408227"/>
              <a:gd name="connsiteX31" fmla="*/ 1271877 w 2118038"/>
              <a:gd name="connsiteY31" fmla="*/ 3029803 h 4408227"/>
              <a:gd name="connsiteX32" fmla="*/ 1258229 w 2118038"/>
              <a:gd name="connsiteY32" fmla="*/ 3084394 h 4408227"/>
              <a:gd name="connsiteX33" fmla="*/ 1230934 w 2118038"/>
              <a:gd name="connsiteY33" fmla="*/ 3125337 h 4408227"/>
              <a:gd name="connsiteX34" fmla="*/ 1189990 w 2118038"/>
              <a:gd name="connsiteY34" fmla="*/ 3275463 h 4408227"/>
              <a:gd name="connsiteX35" fmla="*/ 1149047 w 2118038"/>
              <a:gd name="connsiteY35" fmla="*/ 3357349 h 4408227"/>
              <a:gd name="connsiteX36" fmla="*/ 1121752 w 2118038"/>
              <a:gd name="connsiteY36" fmla="*/ 3398292 h 4408227"/>
              <a:gd name="connsiteX37" fmla="*/ 1094456 w 2118038"/>
              <a:gd name="connsiteY37" fmla="*/ 3480179 h 4408227"/>
              <a:gd name="connsiteX38" fmla="*/ 1080808 w 2118038"/>
              <a:gd name="connsiteY38" fmla="*/ 3521122 h 4408227"/>
              <a:gd name="connsiteX39" fmla="*/ 1039865 w 2118038"/>
              <a:gd name="connsiteY39" fmla="*/ 3548418 h 4408227"/>
              <a:gd name="connsiteX40" fmla="*/ 998922 w 2118038"/>
              <a:gd name="connsiteY40" fmla="*/ 3562066 h 4408227"/>
              <a:gd name="connsiteX41" fmla="*/ 1026217 w 2118038"/>
              <a:gd name="connsiteY41" fmla="*/ 3603009 h 4408227"/>
              <a:gd name="connsiteX42" fmla="*/ 985274 w 2118038"/>
              <a:gd name="connsiteY42" fmla="*/ 3630304 h 4408227"/>
              <a:gd name="connsiteX43" fmla="*/ 957979 w 2118038"/>
              <a:gd name="connsiteY43" fmla="*/ 3712191 h 4408227"/>
              <a:gd name="connsiteX44" fmla="*/ 930683 w 2118038"/>
              <a:gd name="connsiteY44" fmla="*/ 3753134 h 4408227"/>
              <a:gd name="connsiteX45" fmla="*/ 903387 w 2118038"/>
              <a:gd name="connsiteY45" fmla="*/ 3835021 h 4408227"/>
              <a:gd name="connsiteX46" fmla="*/ 889740 w 2118038"/>
              <a:gd name="connsiteY46" fmla="*/ 3875964 h 4408227"/>
              <a:gd name="connsiteX47" fmla="*/ 807853 w 2118038"/>
              <a:gd name="connsiteY47" fmla="*/ 3930555 h 4408227"/>
              <a:gd name="connsiteX48" fmla="*/ 766910 w 2118038"/>
              <a:gd name="connsiteY48" fmla="*/ 4012442 h 4408227"/>
              <a:gd name="connsiteX49" fmla="*/ 725967 w 2118038"/>
              <a:gd name="connsiteY49" fmla="*/ 4026089 h 4408227"/>
              <a:gd name="connsiteX50" fmla="*/ 712319 w 2118038"/>
              <a:gd name="connsiteY50" fmla="*/ 4067033 h 4408227"/>
              <a:gd name="connsiteX51" fmla="*/ 630432 w 2118038"/>
              <a:gd name="connsiteY51" fmla="*/ 4107976 h 4408227"/>
              <a:gd name="connsiteX52" fmla="*/ 589489 w 2118038"/>
              <a:gd name="connsiteY52" fmla="*/ 4135272 h 4408227"/>
              <a:gd name="connsiteX53" fmla="*/ 562193 w 2118038"/>
              <a:gd name="connsiteY53" fmla="*/ 4176215 h 4408227"/>
              <a:gd name="connsiteX54" fmla="*/ 480307 w 2118038"/>
              <a:gd name="connsiteY54" fmla="*/ 4230806 h 4408227"/>
              <a:gd name="connsiteX55" fmla="*/ 439364 w 2118038"/>
              <a:gd name="connsiteY55" fmla="*/ 4258101 h 4408227"/>
              <a:gd name="connsiteX56" fmla="*/ 357477 w 2118038"/>
              <a:gd name="connsiteY56" fmla="*/ 4285397 h 4408227"/>
              <a:gd name="connsiteX57" fmla="*/ 316534 w 2118038"/>
              <a:gd name="connsiteY57" fmla="*/ 4299045 h 4408227"/>
              <a:gd name="connsiteX58" fmla="*/ 302886 w 2118038"/>
              <a:gd name="connsiteY58" fmla="*/ 4353636 h 4408227"/>
              <a:gd name="connsiteX59" fmla="*/ 220999 w 2118038"/>
              <a:gd name="connsiteY59" fmla="*/ 4380931 h 4408227"/>
              <a:gd name="connsiteX60" fmla="*/ 98170 w 2118038"/>
              <a:gd name="connsiteY60" fmla="*/ 4408227 h 4408227"/>
              <a:gd name="connsiteX61" fmla="*/ 2635 w 2118038"/>
              <a:gd name="connsiteY61" fmla="*/ 4394579 h 4408227"/>
              <a:gd name="connsiteX62" fmla="*/ 43579 w 2118038"/>
              <a:gd name="connsiteY62" fmla="*/ 4367283 h 4408227"/>
              <a:gd name="connsiteX63" fmla="*/ 84522 w 2118038"/>
              <a:gd name="connsiteY63" fmla="*/ 4353636 h 4408227"/>
              <a:gd name="connsiteX64" fmla="*/ 125465 w 2118038"/>
              <a:gd name="connsiteY64" fmla="*/ 4326340 h 440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118038" h="4408227">
                <a:moveTo>
                  <a:pt x="2118038" y="0"/>
                </a:moveTo>
                <a:cubicBezTo>
                  <a:pt x="2021586" y="19291"/>
                  <a:pt x="2057135" y="-8358"/>
                  <a:pt x="2022504" y="95534"/>
                </a:cubicBezTo>
                <a:lnTo>
                  <a:pt x="2008856" y="136478"/>
                </a:lnTo>
                <a:lnTo>
                  <a:pt x="1995208" y="177421"/>
                </a:lnTo>
                <a:cubicBezTo>
                  <a:pt x="1990659" y="204716"/>
                  <a:pt x="1987564" y="232294"/>
                  <a:pt x="1981561" y="259307"/>
                </a:cubicBezTo>
                <a:cubicBezTo>
                  <a:pt x="1978440" y="273351"/>
                  <a:pt x="1969108" y="285914"/>
                  <a:pt x="1967913" y="300251"/>
                </a:cubicBezTo>
                <a:cubicBezTo>
                  <a:pt x="1952724" y="482519"/>
                  <a:pt x="1977589" y="518203"/>
                  <a:pt x="1940617" y="641445"/>
                </a:cubicBezTo>
                <a:cubicBezTo>
                  <a:pt x="1932350" y="669003"/>
                  <a:pt x="1929282" y="699391"/>
                  <a:pt x="1913322" y="723331"/>
                </a:cubicBezTo>
                <a:lnTo>
                  <a:pt x="1886026" y="764275"/>
                </a:lnTo>
                <a:cubicBezTo>
                  <a:pt x="1856024" y="854286"/>
                  <a:pt x="1879842" y="772807"/>
                  <a:pt x="1858731" y="941695"/>
                </a:cubicBezTo>
                <a:cubicBezTo>
                  <a:pt x="1855299" y="969153"/>
                  <a:pt x="1850183" y="996384"/>
                  <a:pt x="1845083" y="1023582"/>
                </a:cubicBezTo>
                <a:cubicBezTo>
                  <a:pt x="1821743" y="1148058"/>
                  <a:pt x="1817230" y="1144326"/>
                  <a:pt x="1804140" y="1255594"/>
                </a:cubicBezTo>
                <a:cubicBezTo>
                  <a:pt x="1798798" y="1301000"/>
                  <a:pt x="1796958" y="1346812"/>
                  <a:pt x="1790492" y="1392072"/>
                </a:cubicBezTo>
                <a:cubicBezTo>
                  <a:pt x="1766763" y="1558175"/>
                  <a:pt x="1787535" y="1300634"/>
                  <a:pt x="1749549" y="1528549"/>
                </a:cubicBezTo>
                <a:cubicBezTo>
                  <a:pt x="1733204" y="1626615"/>
                  <a:pt x="1751251" y="1587412"/>
                  <a:pt x="1708605" y="1651379"/>
                </a:cubicBezTo>
                <a:lnTo>
                  <a:pt x="1667662" y="1774209"/>
                </a:lnTo>
                <a:lnTo>
                  <a:pt x="1640367" y="1856095"/>
                </a:lnTo>
                <a:lnTo>
                  <a:pt x="1626719" y="1910686"/>
                </a:lnTo>
                <a:cubicBezTo>
                  <a:pt x="1622170" y="1947080"/>
                  <a:pt x="1619632" y="1983783"/>
                  <a:pt x="1613071" y="2019869"/>
                </a:cubicBezTo>
                <a:cubicBezTo>
                  <a:pt x="1610498" y="2034023"/>
                  <a:pt x="1603375" y="2046980"/>
                  <a:pt x="1599423" y="2060812"/>
                </a:cubicBezTo>
                <a:cubicBezTo>
                  <a:pt x="1594270" y="2078847"/>
                  <a:pt x="1589131" y="2096949"/>
                  <a:pt x="1585776" y="2115403"/>
                </a:cubicBezTo>
                <a:cubicBezTo>
                  <a:pt x="1580022" y="2147052"/>
                  <a:pt x="1578437" y="2179394"/>
                  <a:pt x="1572128" y="2210937"/>
                </a:cubicBezTo>
                <a:cubicBezTo>
                  <a:pt x="1569307" y="2225044"/>
                  <a:pt x="1561969" y="2237924"/>
                  <a:pt x="1558480" y="2251881"/>
                </a:cubicBezTo>
                <a:lnTo>
                  <a:pt x="1531185" y="2361063"/>
                </a:lnTo>
                <a:cubicBezTo>
                  <a:pt x="1501606" y="2597688"/>
                  <a:pt x="1544097" y="2390012"/>
                  <a:pt x="1490241" y="2511188"/>
                </a:cubicBezTo>
                <a:cubicBezTo>
                  <a:pt x="1478556" y="2537480"/>
                  <a:pt x="1462946" y="2593075"/>
                  <a:pt x="1462946" y="2593075"/>
                </a:cubicBezTo>
                <a:cubicBezTo>
                  <a:pt x="1458397" y="2624920"/>
                  <a:pt x="1462363" y="2659214"/>
                  <a:pt x="1449298" y="2688609"/>
                </a:cubicBezTo>
                <a:cubicBezTo>
                  <a:pt x="1442636" y="2703598"/>
                  <a:pt x="1415690" y="2701233"/>
                  <a:pt x="1408355" y="2715904"/>
                </a:cubicBezTo>
                <a:cubicBezTo>
                  <a:pt x="1395980" y="2740655"/>
                  <a:pt x="1405350" y="2772247"/>
                  <a:pt x="1394707" y="2797791"/>
                </a:cubicBezTo>
                <a:cubicBezTo>
                  <a:pt x="1382090" y="2828073"/>
                  <a:pt x="1358313" y="2852382"/>
                  <a:pt x="1340116" y="2879678"/>
                </a:cubicBezTo>
                <a:lnTo>
                  <a:pt x="1312820" y="2920621"/>
                </a:lnTo>
                <a:cubicBezTo>
                  <a:pt x="1278209" y="3093686"/>
                  <a:pt x="1324590" y="2906809"/>
                  <a:pt x="1271877" y="3029803"/>
                </a:cubicBezTo>
                <a:cubicBezTo>
                  <a:pt x="1264488" y="3047043"/>
                  <a:pt x="1265618" y="3067154"/>
                  <a:pt x="1258229" y="3084394"/>
                </a:cubicBezTo>
                <a:cubicBezTo>
                  <a:pt x="1251768" y="3099470"/>
                  <a:pt x="1238269" y="3110666"/>
                  <a:pt x="1230934" y="3125337"/>
                </a:cubicBezTo>
                <a:cubicBezTo>
                  <a:pt x="1213429" y="3160347"/>
                  <a:pt x="1199899" y="3260600"/>
                  <a:pt x="1189990" y="3275463"/>
                </a:cubicBezTo>
                <a:cubicBezTo>
                  <a:pt x="1111767" y="3392800"/>
                  <a:pt x="1205551" y="3244342"/>
                  <a:pt x="1149047" y="3357349"/>
                </a:cubicBezTo>
                <a:cubicBezTo>
                  <a:pt x="1141712" y="3372020"/>
                  <a:pt x="1128414" y="3383303"/>
                  <a:pt x="1121752" y="3398292"/>
                </a:cubicBezTo>
                <a:cubicBezTo>
                  <a:pt x="1110067" y="3424584"/>
                  <a:pt x="1103555" y="3452883"/>
                  <a:pt x="1094456" y="3480179"/>
                </a:cubicBezTo>
                <a:cubicBezTo>
                  <a:pt x="1089907" y="3493827"/>
                  <a:pt x="1092778" y="3513142"/>
                  <a:pt x="1080808" y="3521122"/>
                </a:cubicBezTo>
                <a:lnTo>
                  <a:pt x="1039865" y="3548418"/>
                </a:lnTo>
                <a:cubicBezTo>
                  <a:pt x="972407" y="3649605"/>
                  <a:pt x="978840" y="3662472"/>
                  <a:pt x="998922" y="3562066"/>
                </a:cubicBezTo>
                <a:cubicBezTo>
                  <a:pt x="1008020" y="3575714"/>
                  <a:pt x="1029434" y="3586925"/>
                  <a:pt x="1026217" y="3603009"/>
                </a:cubicBezTo>
                <a:cubicBezTo>
                  <a:pt x="1023000" y="3619093"/>
                  <a:pt x="993967" y="3616395"/>
                  <a:pt x="985274" y="3630304"/>
                </a:cubicBezTo>
                <a:cubicBezTo>
                  <a:pt x="970025" y="3654703"/>
                  <a:pt x="967077" y="3684895"/>
                  <a:pt x="957979" y="3712191"/>
                </a:cubicBezTo>
                <a:cubicBezTo>
                  <a:pt x="952792" y="3727752"/>
                  <a:pt x="939782" y="3739486"/>
                  <a:pt x="930683" y="3753134"/>
                </a:cubicBezTo>
                <a:lnTo>
                  <a:pt x="903387" y="3835021"/>
                </a:lnTo>
                <a:cubicBezTo>
                  <a:pt x="898838" y="3848669"/>
                  <a:pt x="901710" y="3867984"/>
                  <a:pt x="889740" y="3875964"/>
                </a:cubicBezTo>
                <a:lnTo>
                  <a:pt x="807853" y="3930555"/>
                </a:lnTo>
                <a:cubicBezTo>
                  <a:pt x="798863" y="3957525"/>
                  <a:pt x="790960" y="3993202"/>
                  <a:pt x="766910" y="4012442"/>
                </a:cubicBezTo>
                <a:cubicBezTo>
                  <a:pt x="755677" y="4021429"/>
                  <a:pt x="739615" y="4021540"/>
                  <a:pt x="725967" y="4026089"/>
                </a:cubicBezTo>
                <a:cubicBezTo>
                  <a:pt x="721418" y="4039737"/>
                  <a:pt x="721306" y="4055799"/>
                  <a:pt x="712319" y="4067033"/>
                </a:cubicBezTo>
                <a:cubicBezTo>
                  <a:pt x="693078" y="4091084"/>
                  <a:pt x="657403" y="4098986"/>
                  <a:pt x="630432" y="4107976"/>
                </a:cubicBezTo>
                <a:cubicBezTo>
                  <a:pt x="616784" y="4117075"/>
                  <a:pt x="601087" y="4123674"/>
                  <a:pt x="589489" y="4135272"/>
                </a:cubicBezTo>
                <a:cubicBezTo>
                  <a:pt x="577891" y="4146870"/>
                  <a:pt x="574537" y="4165414"/>
                  <a:pt x="562193" y="4176215"/>
                </a:cubicBezTo>
                <a:cubicBezTo>
                  <a:pt x="537505" y="4197817"/>
                  <a:pt x="507602" y="4212609"/>
                  <a:pt x="480307" y="4230806"/>
                </a:cubicBezTo>
                <a:cubicBezTo>
                  <a:pt x="466659" y="4239904"/>
                  <a:pt x="454925" y="4252914"/>
                  <a:pt x="439364" y="4258101"/>
                </a:cubicBezTo>
                <a:lnTo>
                  <a:pt x="357477" y="4285397"/>
                </a:lnTo>
                <a:lnTo>
                  <a:pt x="316534" y="4299045"/>
                </a:lnTo>
                <a:cubicBezTo>
                  <a:pt x="311985" y="4317242"/>
                  <a:pt x="317128" y="4341429"/>
                  <a:pt x="302886" y="4353636"/>
                </a:cubicBezTo>
                <a:cubicBezTo>
                  <a:pt x="281040" y="4372360"/>
                  <a:pt x="248912" y="4373953"/>
                  <a:pt x="220999" y="4380931"/>
                </a:cubicBezTo>
                <a:cubicBezTo>
                  <a:pt x="143904" y="4400205"/>
                  <a:pt x="184801" y="4390900"/>
                  <a:pt x="98170" y="4408227"/>
                </a:cubicBezTo>
                <a:cubicBezTo>
                  <a:pt x="66325" y="4403678"/>
                  <a:pt x="28369" y="4413880"/>
                  <a:pt x="2635" y="4394579"/>
                </a:cubicBezTo>
                <a:cubicBezTo>
                  <a:pt x="-10487" y="4384737"/>
                  <a:pt x="28908" y="4374619"/>
                  <a:pt x="43579" y="4367283"/>
                </a:cubicBezTo>
                <a:cubicBezTo>
                  <a:pt x="56446" y="4360850"/>
                  <a:pt x="70874" y="4358185"/>
                  <a:pt x="84522" y="4353636"/>
                </a:cubicBezTo>
                <a:lnTo>
                  <a:pt x="125465" y="432634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0" y="805218"/>
            <a:ext cx="3888761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2556" y="5048493"/>
            <a:ext cx="358888" cy="371350"/>
          </a:xfrm>
          <a:prstGeom prst="ellipse">
            <a:avLst/>
          </a:prstGeom>
          <a:solidFill>
            <a:srgbClr val="FFC000">
              <a:alpha val="49000"/>
            </a:srgbClr>
          </a:solidFill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198909" y="5048493"/>
            <a:ext cx="358888" cy="371350"/>
          </a:xfrm>
          <a:prstGeom prst="ellipse">
            <a:avLst/>
          </a:prstGeom>
          <a:solidFill>
            <a:srgbClr val="FFC000">
              <a:alpha val="49000"/>
            </a:srgbClr>
          </a:solidFill>
          <a:ln>
            <a:solidFill>
              <a:schemeClr val="tx2">
                <a:lumMod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260870" y="5038802"/>
            <a:ext cx="358888" cy="371350"/>
          </a:xfrm>
          <a:prstGeom prst="ellipse">
            <a:avLst/>
          </a:prstGeom>
          <a:solidFill>
            <a:srgbClr val="FFC000">
              <a:alpha val="49000"/>
            </a:srgbClr>
          </a:solidFill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endCxn id="7" idx="0"/>
          </p:cNvCxnSpPr>
          <p:nvPr/>
        </p:nvCxnSpPr>
        <p:spPr>
          <a:xfrm>
            <a:off x="755576" y="805218"/>
            <a:ext cx="380277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572000" y="805218"/>
            <a:ext cx="0" cy="442895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378353" y="805218"/>
            <a:ext cx="0" cy="441925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2"/>
    </mc:Choice>
    <mc:Fallback xmlns="">
      <p:transition spd="slow" advTm="1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0835" name="Rectangle 3" descr="kcp6053h"/>
          <p:cNvSpPr>
            <a:spLocks noGrp="1" noChangeAspect="1" noChangeArrowheads="1"/>
          </p:cNvSpPr>
          <p:nvPr isPhoto="1"/>
        </p:nvSpPr>
        <p:spPr bwMode="auto">
          <a:xfrm>
            <a:off x="0" y="409575"/>
            <a:ext cx="9144000" cy="60388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"/>
    </mc:Choice>
    <mc:Fallback xmlns="">
      <p:transition spd="slow" advTm="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2739" name="Rectangle 3" descr="sparksk"/>
          <p:cNvSpPr>
            <a:spLocks noGrp="1" noChangeAspect="1" noChangeArrowheads="1"/>
          </p:cNvSpPr>
          <p:nvPr isPhoto="1"/>
        </p:nvSpPr>
        <p:spPr bwMode="auto">
          <a:xfrm>
            <a:off x="325438" y="0"/>
            <a:ext cx="8491537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2"/>
    </mc:Choice>
    <mc:Fallback xmlns="">
      <p:transition spd="slow" advTm="1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4931" name="Rectangle 3" descr="kcp6057h"/>
          <p:cNvSpPr>
            <a:spLocks noGrp="1" noChangeAspect="1" noChangeArrowheads="1"/>
          </p:cNvSpPr>
          <p:nvPr isPhoto="1"/>
        </p:nvSpPr>
        <p:spPr bwMode="auto">
          <a:xfrm>
            <a:off x="0" y="465138"/>
            <a:ext cx="9144000" cy="592772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2"/>
    </mc:Choice>
    <mc:Fallback xmlns="">
      <p:transition spd="slow" advTm="8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4787" name="Rectangle 3" descr="toflansk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1"/>
    </mc:Choice>
    <mc:Fallback xmlns="">
      <p:transition spd="slow" advTm="1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3603" name="Rectangle 3" descr="boltssk"/>
          <p:cNvSpPr>
            <a:spLocks noGrp="1" noChangeAspect="1" noChangeArrowheads="1"/>
          </p:cNvSpPr>
          <p:nvPr isPhoto="1"/>
        </p:nvSpPr>
        <p:spPr bwMode="auto">
          <a:xfrm>
            <a:off x="0" y="914400"/>
            <a:ext cx="9144000" cy="5029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"/>
    </mc:Choice>
    <mc:Fallback xmlns="">
      <p:transition spd="slow" advTm="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9027" name="Rectangle 3" descr="kcp6060h"/>
          <p:cNvSpPr>
            <a:spLocks noGrp="1" noChangeAspect="1" noChangeArrowheads="1"/>
          </p:cNvSpPr>
          <p:nvPr isPhoto="1"/>
        </p:nvSpPr>
        <p:spPr bwMode="auto">
          <a:xfrm>
            <a:off x="0" y="354013"/>
            <a:ext cx="9144000" cy="614838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6"/>
    </mc:Choice>
    <mc:Fallback xmlns="">
      <p:transition spd="slow" advTm="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2883" name="Rectangle 3" descr="kcp6054h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9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8"/>
    </mc:Choice>
    <mc:Fallback xmlns="">
      <p:transition spd="slow" advTm="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3731" name="Rectangle 3" descr="kcp6064h"/>
          <p:cNvSpPr>
            <a:spLocks noGrp="1" noChangeAspect="1" noChangeArrowheads="1"/>
          </p:cNvSpPr>
          <p:nvPr isPhoto="1"/>
        </p:nvSpPr>
        <p:spPr bwMode="auto">
          <a:xfrm>
            <a:off x="0" y="354013"/>
            <a:ext cx="9144000" cy="614838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"/>
    </mc:Choice>
    <mc:Fallback xmlns="">
      <p:transition spd="slow" advTm="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1075" name="Rectangle 3" descr="kcp6061h"/>
          <p:cNvSpPr>
            <a:spLocks noGrp="1" noChangeAspect="1" noChangeArrowheads="1"/>
          </p:cNvSpPr>
          <p:nvPr isPhoto="1"/>
        </p:nvSpPr>
        <p:spPr bwMode="auto">
          <a:xfrm>
            <a:off x="0" y="354013"/>
            <a:ext cx="9144000" cy="614838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"/>
    </mc:Choice>
    <mc:Fallback xmlns="">
      <p:transition spd="slow" advTm="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3123" name="Rectangle 3" descr="kcp6062h"/>
          <p:cNvSpPr>
            <a:spLocks noGrp="1" noChangeAspect="1" noChangeArrowheads="1"/>
          </p:cNvSpPr>
          <p:nvPr isPhoto="1"/>
        </p:nvSpPr>
        <p:spPr bwMode="auto">
          <a:xfrm>
            <a:off x="0" y="133350"/>
            <a:ext cx="9144000" cy="658971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2"/>
    </mc:Choice>
    <mc:Fallback xmlns="">
      <p:transition spd="slow" advTm="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857750" y="676275"/>
            <a:ext cx="3683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Αιολικό δυναμικό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στην Ευρώπη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 </a:t>
            </a:r>
            <a:endParaRPr lang="el-GR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(50 m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 πάνω από το έδαφος)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147" name="Picture 4" descr="Wind Map of western Euro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51400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eurosg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2801938"/>
            <a:ext cx="48514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6"/>
    </mc:Choice>
    <mc:Fallback xmlns="">
      <p:transition spd="slow" advTm="1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5171" name="Rectangle 3" descr="kcp6063h"/>
          <p:cNvSpPr>
            <a:spLocks noGrp="1" noChangeAspect="1" noChangeArrowheads="1"/>
          </p:cNvSpPr>
          <p:nvPr isPhoto="1"/>
        </p:nvSpPr>
        <p:spPr bwMode="auto">
          <a:xfrm>
            <a:off x="0" y="346075"/>
            <a:ext cx="9144000" cy="616426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/>
              <a:t>ΣΥΝΑΡΜΟΛΟΓΗΣΗ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"/>
    </mc:Choice>
    <mc:Fallback xmlns="">
      <p:transition spd="slow" advTm="1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4483" name="Rectangle 3" descr="vestas"/>
          <p:cNvSpPr>
            <a:spLocks noGrp="1" noChangeAspect="1" noChangeArrowheads="1"/>
          </p:cNvSpPr>
          <p:nvPr isPhoto="1"/>
        </p:nvSpPr>
        <p:spPr bwMode="auto">
          <a:xfrm>
            <a:off x="1901825" y="0"/>
            <a:ext cx="533876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6"/>
    </mc:Choice>
    <mc:Fallback xmlns="">
      <p:transition spd="slow" advTm="1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5507" name="Rectangle 3" descr="kcp6037h"/>
          <p:cNvSpPr>
            <a:spLocks noGrp="1" noChangeAspect="1" noChangeArrowheads="1"/>
          </p:cNvSpPr>
          <p:nvPr isPhoto="1"/>
        </p:nvSpPr>
        <p:spPr bwMode="auto">
          <a:xfrm>
            <a:off x="2344738" y="0"/>
            <a:ext cx="445452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"/>
    </mc:Choice>
    <mc:Fallback xmlns="">
      <p:transition spd="slow" advTm="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7555" name="Rectangle 3" descr="kcp6039h"/>
          <p:cNvSpPr>
            <a:spLocks noGrp="1" noChangeAspect="1" noChangeArrowheads="1"/>
          </p:cNvSpPr>
          <p:nvPr isPhoto="1"/>
        </p:nvSpPr>
        <p:spPr bwMode="auto">
          <a:xfrm>
            <a:off x="2330450" y="0"/>
            <a:ext cx="44831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"/>
    </mc:Choice>
    <mc:Fallback xmlns="">
      <p:transition spd="slow" advTm="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6531" name="Rectangle 3" descr="kcp6038h"/>
          <p:cNvSpPr>
            <a:spLocks noGrp="1" noChangeAspect="1" noChangeArrowheads="1"/>
          </p:cNvSpPr>
          <p:nvPr isPhoto="1"/>
        </p:nvSpPr>
        <p:spPr bwMode="auto">
          <a:xfrm>
            <a:off x="2346325" y="0"/>
            <a:ext cx="444976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"/>
    </mc:Choice>
    <mc:Fallback xmlns="">
      <p:transition spd="slow" advTm="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2979" name="Rectangle 3" descr="twrssk"/>
          <p:cNvSpPr>
            <a:spLocks noGrp="1" noChangeAspect="1" noChangeArrowheads="1"/>
          </p:cNvSpPr>
          <p:nvPr isPhoto="1"/>
        </p:nvSpPr>
        <p:spPr bwMode="auto">
          <a:xfrm>
            <a:off x="7938" y="0"/>
            <a:ext cx="9128125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2"/>
    </mc:Choice>
    <mc:Fallback xmlns="">
      <p:transition spd="slow" advTm="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8579" name="Rectangle 3" descr="kcp6040h"/>
          <p:cNvSpPr>
            <a:spLocks noGrp="1" noChangeAspect="1" noChangeArrowheads="1"/>
          </p:cNvSpPr>
          <p:nvPr isPhoto="1"/>
        </p:nvSpPr>
        <p:spPr bwMode="auto">
          <a:xfrm>
            <a:off x="2336800" y="0"/>
            <a:ext cx="446881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0"/>
    </mc:Choice>
    <mc:Fallback xmlns="">
      <p:transition spd="slow" advTm="1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09603" name="Rectangle 3" descr="kcp6041h"/>
          <p:cNvSpPr>
            <a:spLocks noGrp="1" noChangeAspect="1" noChangeArrowheads="1"/>
          </p:cNvSpPr>
          <p:nvPr isPhoto="1"/>
        </p:nvSpPr>
        <p:spPr bwMode="auto">
          <a:xfrm>
            <a:off x="2317750" y="0"/>
            <a:ext cx="45085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"/>
    </mc:Choice>
    <mc:Fallback xmlns="">
      <p:transition spd="slow" advTm="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10627" name="Rectangle 3" descr="kcp6043h"/>
          <p:cNvSpPr>
            <a:spLocks noGrp="1" noChangeAspect="1" noChangeArrowheads="1"/>
          </p:cNvSpPr>
          <p:nvPr isPhoto="1"/>
        </p:nvSpPr>
        <p:spPr bwMode="auto">
          <a:xfrm>
            <a:off x="2336800" y="0"/>
            <a:ext cx="4468813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6"/>
    </mc:Choice>
    <mc:Fallback xmlns="">
      <p:transition spd="slow" advTm="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04800"/>
            <a:ext cx="40878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5189538" y="600075"/>
            <a:ext cx="365601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Τυπική Ανεμογεννήτρια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γιά παραγωγή 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ηλεκτρισμού από</a:t>
            </a:r>
          </a:p>
          <a:p>
            <a:pPr algn="ctr"/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την δεκαετία του 1970.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9m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διάμετρος ρότορα</a:t>
            </a:r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,</a:t>
            </a:r>
          </a:p>
          <a:p>
            <a:pPr algn="ctr"/>
            <a:r>
              <a:rPr lang="en-US" sz="2800">
                <a:solidFill>
                  <a:srgbClr val="FFCC66"/>
                </a:solidFill>
                <a:latin typeface="Times New Roman" pitchFamily="18" charset="0"/>
              </a:rPr>
              <a:t>15 kW </a:t>
            </a:r>
            <a:r>
              <a:rPr lang="el-GR" sz="2800">
                <a:solidFill>
                  <a:srgbClr val="FFCC66"/>
                </a:solidFill>
                <a:latin typeface="Times New Roman" pitchFamily="18" charset="0"/>
              </a:rPr>
              <a:t>ισχύς</a:t>
            </a:r>
            <a:endParaRPr lang="en-US" sz="2800">
              <a:solidFill>
                <a:srgbClr val="FFCC66"/>
              </a:solidFill>
              <a:latin typeface="Times New Roman" pitchFamily="18" charset="0"/>
            </a:endParaRPr>
          </a:p>
          <a:p>
            <a:pPr algn="ctr"/>
            <a:r>
              <a:rPr lang="el-GR" sz="2800">
                <a:solidFill>
                  <a:srgbClr val="FFFFFF"/>
                </a:solidFill>
                <a:latin typeface="Times New Roman" pitchFamily="18" charset="0"/>
              </a:rPr>
              <a:t>σταθερός πυλώνας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6"/>
    </mc:Choice>
    <mc:Fallback xmlns="">
      <p:transition spd="slow" advTm="1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11651" name="Rectangle 3" descr="kcp6044h"/>
          <p:cNvSpPr>
            <a:spLocks noGrp="1" noChangeAspect="1" noChangeArrowheads="1"/>
          </p:cNvSpPr>
          <p:nvPr isPhoto="1"/>
        </p:nvSpPr>
        <p:spPr bwMode="auto">
          <a:xfrm>
            <a:off x="2341563" y="0"/>
            <a:ext cx="4459287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"/>
    </mc:Choice>
    <mc:Fallback xmlns="">
      <p:transition spd="slow" advTm="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1955" name="Rectangle 3" descr="tunoec"/>
          <p:cNvSpPr>
            <a:spLocks noGrp="1" noChangeAspect="1" noChangeArrowheads="1"/>
          </p:cNvSpPr>
          <p:nvPr isPhoto="1"/>
        </p:nvSpPr>
        <p:spPr bwMode="auto">
          <a:xfrm>
            <a:off x="1838325" y="0"/>
            <a:ext cx="546735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"/>
    </mc:Choice>
    <mc:Fallback xmlns="">
      <p:transition spd="slow" advTm="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4003" name="Rectangle 3" descr="m1028sk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6"/>
    </mc:Choice>
    <mc:Fallback xmlns="">
      <p:transition spd="slow" advTm="1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5027" name="Rectangle 3" descr="m1031sk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"/>
    </mc:Choice>
    <mc:Fallback xmlns="">
      <p:transition spd="slow" advTm="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6051" name="Rectangle 3" descr="m3074025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7"/>
    </mc:Choice>
    <mc:Fallback xmlns="">
      <p:transition spd="slow" advTm="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7075" name="Rectangle 3" descr="m3142547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"/>
    </mc:Choice>
    <mc:Fallback xmlns="">
      <p:transition spd="slow" advTm="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8099" name="Rectangle 3" descr="m4094412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"/>
    </mc:Choice>
    <mc:Fallback xmlns="">
      <p:transition spd="slow" advTm="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89123" name="Rectangle 3" descr="m4124823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"/>
    </mc:Choice>
    <mc:Fallback xmlns="">
      <p:transition spd="slow" advTm="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95267" name="Rectangle 3" descr="m5124257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"/>
    </mc:Choice>
    <mc:Fallback xmlns="">
      <p:transition spd="slow" advTm="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98339" name="Rectangle 3" descr="1726"/>
          <p:cNvSpPr>
            <a:spLocks noGrp="1" noChangeAspect="1" noChangeArrowheads="1"/>
          </p:cNvSpPr>
          <p:nvPr isPhoto="1"/>
        </p:nvSpPr>
        <p:spPr bwMode="auto">
          <a:xfrm>
            <a:off x="381000" y="0"/>
            <a:ext cx="8382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"/>
    </mc:Choice>
    <mc:Fallback xmlns="">
      <p:transition spd="slow" advTm="3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2|19.5|22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709</Words>
  <Application>Microsoft Office PowerPoint</Application>
  <PresentationFormat>On-screen Show (4:3)</PresentationFormat>
  <Paragraphs>300</Paragraphs>
  <Slides>141</Slides>
  <Notes>132</Notes>
  <HiddenSlides>0</HiddenSlides>
  <MMClips>141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141</vt:i4>
      </vt:variant>
    </vt:vector>
  </HeadingPairs>
  <TitlesOfParts>
    <vt:vector size="143" baseType="lpstr">
      <vt:lpstr>Default Design</vt:lpstr>
      <vt:lpstr>1_Default Design</vt:lpstr>
      <vt:lpstr>ΑΝΑΝΕΩΣΙΜΕΣ ΠΗΓΕΣ ΕΝΕΡΓΕΙΑΣ</vt:lpstr>
      <vt:lpstr>PowerPoint Presentation</vt:lpstr>
      <vt:lpstr>PowerPoint Presentation</vt:lpstr>
      <vt:lpstr>ΑΙΟΛΙΚΗ ΕΝΕΡΓΕΙΑ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ΚΑΤΑΣΚΕΥΗ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ΣΥΝΑΡΜΟΛΟΓΗΣΗ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ΠΑΡΑΓΩΓΗ ΗΛΕΚΤΡΙΣΜΟΥ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Ροδόγραμμα ανέμου για μια περιοχή</vt:lpstr>
      <vt:lpstr>PowerPoint Presentation</vt:lpstr>
      <vt:lpstr>PowerPoint Presentation</vt:lpstr>
      <vt:lpstr>PowerPoint Presentation</vt:lpstr>
      <vt:lpstr>PowerPoint Presentation</vt:lpstr>
      <vt:lpstr>Αιολικό δυναμικό</vt:lpstr>
      <vt:lpstr>άνεμος και τυρβώδης ροή</vt:lpstr>
      <vt:lpstr>Επιτάχυνση ανέμου και στροβιλισμοί τύρβης</vt:lpstr>
      <vt:lpstr>ΣΤΡΟΒΙΛΙΣΜΟΙ ΛΟΓΩ ΔΕΝΔΡΩΝ – ΣΧΕΤΙΚΕΣ ΔΙΑΣΤΑΣΕΙΣ</vt:lpstr>
      <vt:lpstr>ΕΠΙΚΡΑΤΩΝ ΑΝΕΜΟΣ ΚΑΙ ΠΕΡΙΟΧΗ ΤΥΡΒΩΔΟΥΣ ΡΟΗΣ</vt:lpstr>
      <vt:lpstr>Τυρβώδης ροή κατάντη Α/Γ</vt:lpstr>
      <vt:lpstr>PowerPoint Presentation</vt:lpstr>
      <vt:lpstr>ΑΙΟΛΙΚΟ ΠΑΡΚΟ – ΘΕΣΕΙΣ ΑΝΕΜΟΓΕΝΝΗΤΡΙΩΝ</vt:lpstr>
      <vt:lpstr>Ανεμογεννήτριες και  θόρυβος</vt:lpstr>
      <vt:lpstr>Αιολική ενέργεια και θόρυβος</vt:lpstr>
      <vt:lpstr>Μεταβολή του επιπέδου του θορύβου με την ταχύτητα του ανέμου</vt:lpstr>
      <vt:lpstr>Διάγραμμα θορύβου για 1 ανεμογεννήτρια</vt:lpstr>
      <vt:lpstr>Διάγραμμα θορύβου για 2 ανεμογεννήτριες</vt:lpstr>
      <vt:lpstr>Συνιστώμενα όρια θορύβου</vt:lpstr>
      <vt:lpstr>ΗΧΟ-ΡΥΠΑΝΣΗ</vt:lpstr>
      <vt:lpstr>τελος</vt:lpstr>
    </vt:vector>
  </TitlesOfParts>
  <Company>University of the Aegean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Dias Haralambopoulos</dc:creator>
  <cp:lastModifiedBy>Dias Haralambopoulos</cp:lastModifiedBy>
  <cp:revision>33</cp:revision>
  <dcterms:created xsi:type="dcterms:W3CDTF">2007-01-07T22:08:45Z</dcterms:created>
  <dcterms:modified xsi:type="dcterms:W3CDTF">2015-03-08T13:02:15Z</dcterms:modified>
</cp:coreProperties>
</file>