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docx" ContentType="application/vnd.openxmlformats-officedocument.wordprocessingml.document"/>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105"/>
  </p:notesMasterIdLst>
  <p:handoutMasterIdLst>
    <p:handoutMasterId r:id="rId106"/>
  </p:handoutMasterIdLst>
  <p:sldIdLst>
    <p:sldId id="378" r:id="rId2"/>
    <p:sldId id="379" r:id="rId3"/>
    <p:sldId id="380" r:id="rId4"/>
    <p:sldId id="256" r:id="rId5"/>
    <p:sldId id="308" r:id="rId6"/>
    <p:sldId id="258" r:id="rId7"/>
    <p:sldId id="282" r:id="rId8"/>
    <p:sldId id="307" r:id="rId9"/>
    <p:sldId id="283" r:id="rId10"/>
    <p:sldId id="460" r:id="rId11"/>
    <p:sldId id="306" r:id="rId12"/>
    <p:sldId id="267" r:id="rId13"/>
    <p:sldId id="496" r:id="rId14"/>
    <p:sldId id="471" r:id="rId15"/>
    <p:sldId id="427" r:id="rId16"/>
    <p:sldId id="470" r:id="rId17"/>
    <p:sldId id="428" r:id="rId18"/>
    <p:sldId id="461" r:id="rId19"/>
    <p:sldId id="487" r:id="rId20"/>
    <p:sldId id="488" r:id="rId21"/>
    <p:sldId id="481" r:id="rId22"/>
    <p:sldId id="482" r:id="rId23"/>
    <p:sldId id="483" r:id="rId24"/>
    <p:sldId id="484" r:id="rId25"/>
    <p:sldId id="485" r:id="rId26"/>
    <p:sldId id="285" r:id="rId27"/>
    <p:sldId id="288" r:id="rId28"/>
    <p:sldId id="291" r:id="rId29"/>
    <p:sldId id="292" r:id="rId30"/>
    <p:sldId id="293" r:id="rId31"/>
    <p:sldId id="295" r:id="rId32"/>
    <p:sldId id="298" r:id="rId33"/>
    <p:sldId id="270" r:id="rId34"/>
    <p:sldId id="411" r:id="rId35"/>
    <p:sldId id="412" r:id="rId36"/>
    <p:sldId id="413" r:id="rId37"/>
    <p:sldId id="414" r:id="rId38"/>
    <p:sldId id="415" r:id="rId39"/>
    <p:sldId id="416" r:id="rId40"/>
    <p:sldId id="417" r:id="rId41"/>
    <p:sldId id="418" r:id="rId42"/>
    <p:sldId id="438" r:id="rId43"/>
    <p:sldId id="276" r:id="rId44"/>
    <p:sldId id="479" r:id="rId45"/>
    <p:sldId id="403" r:id="rId46"/>
    <p:sldId id="404" r:id="rId47"/>
    <p:sldId id="274" r:id="rId48"/>
    <p:sldId id="405" r:id="rId49"/>
    <p:sldId id="408" r:id="rId50"/>
    <p:sldId id="490" r:id="rId51"/>
    <p:sldId id="489" r:id="rId52"/>
    <p:sldId id="491" r:id="rId53"/>
    <p:sldId id="493" r:id="rId54"/>
    <p:sldId id="494" r:id="rId55"/>
    <p:sldId id="492" r:id="rId56"/>
    <p:sldId id="436" r:id="rId57"/>
    <p:sldId id="348" r:id="rId58"/>
    <p:sldId id="277" r:id="rId59"/>
    <p:sldId id="446" r:id="rId60"/>
    <p:sldId id="447" r:id="rId61"/>
    <p:sldId id="448" r:id="rId62"/>
    <p:sldId id="449" r:id="rId63"/>
    <p:sldId id="452" r:id="rId64"/>
    <p:sldId id="450" r:id="rId65"/>
    <p:sldId id="454" r:id="rId66"/>
    <p:sldId id="455" r:id="rId67"/>
    <p:sldId id="435" r:id="rId68"/>
    <p:sldId id="472" r:id="rId69"/>
    <p:sldId id="473" r:id="rId70"/>
    <p:sldId id="474" r:id="rId71"/>
    <p:sldId id="475" r:id="rId72"/>
    <p:sldId id="476" r:id="rId73"/>
    <p:sldId id="477" r:id="rId74"/>
    <p:sldId id="478" r:id="rId75"/>
    <p:sldId id="331" r:id="rId76"/>
    <p:sldId id="333" r:id="rId77"/>
    <p:sldId id="334" r:id="rId78"/>
    <p:sldId id="335" r:id="rId79"/>
    <p:sldId id="332" r:id="rId80"/>
    <p:sldId id="336" r:id="rId81"/>
    <p:sldId id="368" r:id="rId82"/>
    <p:sldId id="498" r:id="rId83"/>
    <p:sldId id="369" r:id="rId84"/>
    <p:sldId id="391" r:id="rId85"/>
    <p:sldId id="392" r:id="rId86"/>
    <p:sldId id="370" r:id="rId87"/>
    <p:sldId id="371" r:id="rId88"/>
    <p:sldId id="372" r:id="rId89"/>
    <p:sldId id="373" r:id="rId90"/>
    <p:sldId id="381" r:id="rId91"/>
    <p:sldId id="383" r:id="rId92"/>
    <p:sldId id="384" r:id="rId93"/>
    <p:sldId id="376" r:id="rId94"/>
    <p:sldId id="385" r:id="rId95"/>
    <p:sldId id="386" r:id="rId96"/>
    <p:sldId id="389" r:id="rId97"/>
    <p:sldId id="390" r:id="rId98"/>
    <p:sldId id="393" r:id="rId99"/>
    <p:sldId id="377" r:id="rId100"/>
    <p:sldId id="497" r:id="rId101"/>
    <p:sldId id="441" r:id="rId102"/>
    <p:sldId id="442" r:id="rId103"/>
    <p:sldId id="399" r:id="rId104"/>
  </p:sldIdLst>
  <p:sldSz cx="9144000" cy="6858000" type="screen4x3"/>
  <p:notesSz cx="9942513" cy="6761163"/>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FD0F"/>
    <a:srgbClr val="FFFF00"/>
    <a:srgbClr val="FF6600"/>
    <a:srgbClr val="33CC3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8353" autoAdjust="0"/>
  </p:normalViewPr>
  <p:slideViewPr>
    <p:cSldViewPr snapToGrid="0">
      <p:cViewPr varScale="1">
        <p:scale>
          <a:sx n="65" d="100"/>
          <a:sy n="65" d="100"/>
        </p:scale>
        <p:origin x="-816" y="-114"/>
      </p:cViewPr>
      <p:guideLst>
        <p:guide orient="horz" pos="2160"/>
        <p:guide pos="2880"/>
      </p:guideLst>
    </p:cSldViewPr>
  </p:slideViewPr>
  <p:notesTextViewPr>
    <p:cViewPr>
      <p:scale>
        <a:sx n="100" d="100"/>
        <a:sy n="100" d="100"/>
      </p:scale>
      <p:origin x="0" y="0"/>
    </p:cViewPr>
  </p:notesTextViewPr>
  <p:sorterViewPr>
    <p:cViewPr>
      <p:scale>
        <a:sx n="124" d="100"/>
        <a:sy n="124" d="100"/>
      </p:scale>
      <p:origin x="0" y="308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8581" cy="338113"/>
          </a:xfrm>
          <a:prstGeom prst="rect">
            <a:avLst/>
          </a:prstGeom>
        </p:spPr>
        <p:txBody>
          <a:bodyPr vert="horz" lIns="93004" tIns="46502" rIns="93004" bIns="46502" rtlCol="0"/>
          <a:lstStyle>
            <a:lvl1pPr algn="l">
              <a:defRPr sz="1200"/>
            </a:lvl1pPr>
          </a:lstStyle>
          <a:p>
            <a:endParaRPr lang="en-GB"/>
          </a:p>
        </p:txBody>
      </p:sp>
      <p:sp>
        <p:nvSpPr>
          <p:cNvPr id="3" name="Date Placeholder 2"/>
          <p:cNvSpPr>
            <a:spLocks noGrp="1"/>
          </p:cNvSpPr>
          <p:nvPr>
            <p:ph type="dt" sz="quarter" idx="1"/>
          </p:nvPr>
        </p:nvSpPr>
        <p:spPr>
          <a:xfrm>
            <a:off x="5631559" y="0"/>
            <a:ext cx="4308581" cy="338113"/>
          </a:xfrm>
          <a:prstGeom prst="rect">
            <a:avLst/>
          </a:prstGeom>
        </p:spPr>
        <p:txBody>
          <a:bodyPr vert="horz" lIns="93004" tIns="46502" rIns="93004" bIns="46502" rtlCol="0"/>
          <a:lstStyle>
            <a:lvl1pPr algn="r">
              <a:defRPr sz="1200"/>
            </a:lvl1pPr>
          </a:lstStyle>
          <a:p>
            <a:fld id="{B56CF183-B557-4EA3-90CF-ED1BAB6DC21A}" type="datetimeFigureOut">
              <a:rPr lang="en-GB" smtClean="0"/>
              <a:t>09/03/2015</a:t>
            </a:fld>
            <a:endParaRPr lang="en-GB"/>
          </a:p>
        </p:txBody>
      </p:sp>
      <p:sp>
        <p:nvSpPr>
          <p:cNvPr id="4" name="Footer Placeholder 3"/>
          <p:cNvSpPr>
            <a:spLocks noGrp="1"/>
          </p:cNvSpPr>
          <p:nvPr>
            <p:ph type="ftr" sz="quarter" idx="2"/>
          </p:nvPr>
        </p:nvSpPr>
        <p:spPr>
          <a:xfrm>
            <a:off x="1" y="6421952"/>
            <a:ext cx="4308581" cy="338113"/>
          </a:xfrm>
          <a:prstGeom prst="rect">
            <a:avLst/>
          </a:prstGeom>
        </p:spPr>
        <p:txBody>
          <a:bodyPr vert="horz" lIns="93004" tIns="46502" rIns="93004" bIns="46502" rtlCol="0" anchor="b"/>
          <a:lstStyle>
            <a:lvl1pPr algn="l">
              <a:defRPr sz="1200"/>
            </a:lvl1pPr>
          </a:lstStyle>
          <a:p>
            <a:endParaRPr lang="en-GB"/>
          </a:p>
        </p:txBody>
      </p:sp>
      <p:sp>
        <p:nvSpPr>
          <p:cNvPr id="5" name="Slide Number Placeholder 4"/>
          <p:cNvSpPr>
            <a:spLocks noGrp="1"/>
          </p:cNvSpPr>
          <p:nvPr>
            <p:ph type="sldNum" sz="quarter" idx="3"/>
          </p:nvPr>
        </p:nvSpPr>
        <p:spPr>
          <a:xfrm>
            <a:off x="5631559" y="6421952"/>
            <a:ext cx="4308581" cy="338113"/>
          </a:xfrm>
          <a:prstGeom prst="rect">
            <a:avLst/>
          </a:prstGeom>
        </p:spPr>
        <p:txBody>
          <a:bodyPr vert="horz" lIns="93004" tIns="46502" rIns="93004" bIns="46502" rtlCol="0" anchor="b"/>
          <a:lstStyle>
            <a:lvl1pPr algn="r">
              <a:defRPr sz="1200"/>
            </a:lvl1pPr>
          </a:lstStyle>
          <a:p>
            <a:fld id="{03FDF6EB-C112-4DAF-8D7C-E4CE44E10384}" type="slidenum">
              <a:rPr lang="en-GB" smtClean="0"/>
              <a:t>‹#›</a:t>
            </a:fld>
            <a:endParaRPr lang="en-GB"/>
          </a:p>
        </p:txBody>
      </p:sp>
    </p:spTree>
    <p:extLst>
      <p:ext uri="{BB962C8B-B14F-4D97-AF65-F5344CB8AC3E}">
        <p14:creationId xmlns:p14="http://schemas.microsoft.com/office/powerpoint/2010/main" val="577187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1" y="0"/>
            <a:ext cx="4308581" cy="338113"/>
          </a:xfrm>
          <a:prstGeom prst="rect">
            <a:avLst/>
          </a:prstGeom>
          <a:noFill/>
          <a:ln w="9525">
            <a:noFill/>
            <a:miter lim="800000"/>
            <a:headEnd/>
            <a:tailEnd/>
          </a:ln>
          <a:effectLst/>
        </p:spPr>
        <p:txBody>
          <a:bodyPr vert="horz" wrap="square" lIns="93004" tIns="46502" rIns="93004" bIns="46502" numCol="1" anchor="t" anchorCtr="0" compatLnSpc="1">
            <a:prstTxWarp prst="textNoShape">
              <a:avLst/>
            </a:prstTxWarp>
          </a:bodyPr>
          <a:lstStyle>
            <a:lvl1pPr>
              <a:defRPr sz="1200"/>
            </a:lvl1pPr>
          </a:lstStyle>
          <a:p>
            <a:pPr>
              <a:defRPr/>
            </a:pPr>
            <a:endParaRPr lang="el-GR"/>
          </a:p>
        </p:txBody>
      </p:sp>
      <p:sp>
        <p:nvSpPr>
          <p:cNvPr id="22531" name="Rectangle 3"/>
          <p:cNvSpPr>
            <a:spLocks noGrp="1" noChangeArrowheads="1"/>
          </p:cNvSpPr>
          <p:nvPr>
            <p:ph type="dt" idx="1"/>
          </p:nvPr>
        </p:nvSpPr>
        <p:spPr bwMode="auto">
          <a:xfrm>
            <a:off x="5631559" y="0"/>
            <a:ext cx="4308581" cy="338113"/>
          </a:xfrm>
          <a:prstGeom prst="rect">
            <a:avLst/>
          </a:prstGeom>
          <a:noFill/>
          <a:ln w="9525">
            <a:noFill/>
            <a:miter lim="800000"/>
            <a:headEnd/>
            <a:tailEnd/>
          </a:ln>
          <a:effectLst/>
        </p:spPr>
        <p:txBody>
          <a:bodyPr vert="horz" wrap="square" lIns="93004" tIns="46502" rIns="93004" bIns="46502" numCol="1" anchor="t" anchorCtr="0" compatLnSpc="1">
            <a:prstTxWarp prst="textNoShape">
              <a:avLst/>
            </a:prstTxWarp>
          </a:bodyPr>
          <a:lstStyle>
            <a:lvl1pPr algn="r">
              <a:defRPr sz="1200"/>
            </a:lvl1pPr>
          </a:lstStyle>
          <a:p>
            <a:pPr>
              <a:defRPr/>
            </a:pPr>
            <a:endParaRPr lang="el-GR"/>
          </a:p>
        </p:txBody>
      </p:sp>
      <p:sp>
        <p:nvSpPr>
          <p:cNvPr id="28676" name="Rectangle 4"/>
          <p:cNvSpPr>
            <a:spLocks noGrp="1" noRot="1" noChangeAspect="1" noChangeArrowheads="1" noTextEdit="1"/>
          </p:cNvSpPr>
          <p:nvPr>
            <p:ph type="sldImg" idx="2"/>
          </p:nvPr>
        </p:nvSpPr>
        <p:spPr bwMode="auto">
          <a:xfrm>
            <a:off x="3281363" y="508000"/>
            <a:ext cx="3379787" cy="2535238"/>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995202" y="3212074"/>
            <a:ext cx="7952110" cy="3041920"/>
          </a:xfrm>
          <a:prstGeom prst="rect">
            <a:avLst/>
          </a:prstGeom>
          <a:noFill/>
          <a:ln w="9525">
            <a:noFill/>
            <a:miter lim="800000"/>
            <a:headEnd/>
            <a:tailEnd/>
          </a:ln>
          <a:effectLst/>
        </p:spPr>
        <p:txBody>
          <a:bodyPr vert="horz" wrap="square" lIns="93004" tIns="46502" rIns="93004" bIns="46502" numCol="1" anchor="t" anchorCtr="0" compatLnSpc="1">
            <a:prstTxWarp prst="textNoShape">
              <a:avLst/>
            </a:prstTxWarp>
          </a:bodyPr>
          <a:lstStyle/>
          <a:p>
            <a:pPr lvl="0"/>
            <a:r>
              <a:rPr lang="el-GR" noProof="0" smtClean="0"/>
              <a:t>Click to edit Master text styles</a:t>
            </a:r>
          </a:p>
          <a:p>
            <a:pPr lvl="1"/>
            <a:r>
              <a:rPr lang="el-GR" noProof="0" smtClean="0"/>
              <a:t>Second level</a:t>
            </a:r>
          </a:p>
          <a:p>
            <a:pPr lvl="2"/>
            <a:r>
              <a:rPr lang="el-GR" noProof="0" smtClean="0"/>
              <a:t>Third level</a:t>
            </a:r>
          </a:p>
          <a:p>
            <a:pPr lvl="3"/>
            <a:r>
              <a:rPr lang="el-GR" noProof="0" smtClean="0"/>
              <a:t>Fourth level</a:t>
            </a:r>
          </a:p>
          <a:p>
            <a:pPr lvl="4"/>
            <a:r>
              <a:rPr lang="el-GR" noProof="0" smtClean="0"/>
              <a:t>Fifth level</a:t>
            </a:r>
          </a:p>
        </p:txBody>
      </p:sp>
      <p:sp>
        <p:nvSpPr>
          <p:cNvPr id="22534" name="Rectangle 6"/>
          <p:cNvSpPr>
            <a:spLocks noGrp="1" noChangeArrowheads="1"/>
          </p:cNvSpPr>
          <p:nvPr>
            <p:ph type="ftr" sz="quarter" idx="4"/>
          </p:nvPr>
        </p:nvSpPr>
        <p:spPr bwMode="auto">
          <a:xfrm>
            <a:off x="1" y="6421952"/>
            <a:ext cx="4308581" cy="338113"/>
          </a:xfrm>
          <a:prstGeom prst="rect">
            <a:avLst/>
          </a:prstGeom>
          <a:noFill/>
          <a:ln w="9525">
            <a:noFill/>
            <a:miter lim="800000"/>
            <a:headEnd/>
            <a:tailEnd/>
          </a:ln>
          <a:effectLst/>
        </p:spPr>
        <p:txBody>
          <a:bodyPr vert="horz" wrap="square" lIns="93004" tIns="46502" rIns="93004" bIns="46502" numCol="1" anchor="b" anchorCtr="0" compatLnSpc="1">
            <a:prstTxWarp prst="textNoShape">
              <a:avLst/>
            </a:prstTxWarp>
          </a:bodyPr>
          <a:lstStyle>
            <a:lvl1pPr>
              <a:defRPr sz="1200"/>
            </a:lvl1pPr>
          </a:lstStyle>
          <a:p>
            <a:pPr>
              <a:defRPr/>
            </a:pPr>
            <a:endParaRPr lang="el-GR"/>
          </a:p>
        </p:txBody>
      </p:sp>
      <p:sp>
        <p:nvSpPr>
          <p:cNvPr id="22535" name="Rectangle 7"/>
          <p:cNvSpPr>
            <a:spLocks noGrp="1" noChangeArrowheads="1"/>
          </p:cNvSpPr>
          <p:nvPr>
            <p:ph type="sldNum" sz="quarter" idx="5"/>
          </p:nvPr>
        </p:nvSpPr>
        <p:spPr bwMode="auto">
          <a:xfrm>
            <a:off x="5631559" y="6421952"/>
            <a:ext cx="4308581" cy="338113"/>
          </a:xfrm>
          <a:prstGeom prst="rect">
            <a:avLst/>
          </a:prstGeom>
          <a:noFill/>
          <a:ln w="9525">
            <a:noFill/>
            <a:miter lim="800000"/>
            <a:headEnd/>
            <a:tailEnd/>
          </a:ln>
          <a:effectLst/>
        </p:spPr>
        <p:txBody>
          <a:bodyPr vert="horz" wrap="square" lIns="93004" tIns="46502" rIns="93004" bIns="46502" numCol="1" anchor="b" anchorCtr="0" compatLnSpc="1">
            <a:prstTxWarp prst="textNoShape">
              <a:avLst/>
            </a:prstTxWarp>
          </a:bodyPr>
          <a:lstStyle>
            <a:lvl1pPr algn="r">
              <a:defRPr sz="1200"/>
            </a:lvl1pPr>
          </a:lstStyle>
          <a:p>
            <a:pPr>
              <a:defRPr/>
            </a:pPr>
            <a:fld id="{FE3B7AC9-853E-44C9-9473-5DF5EBF48BA0}" type="slidenum">
              <a:rPr lang="el-GR"/>
              <a:pPr>
                <a:defRPr/>
              </a:pPr>
              <a:t>‹#›</a:t>
            </a:fld>
            <a:endParaRPr lang="el-GR"/>
          </a:p>
        </p:txBody>
      </p:sp>
    </p:spTree>
    <p:extLst>
      <p:ext uri="{BB962C8B-B14F-4D97-AF65-F5344CB8AC3E}">
        <p14:creationId xmlns:p14="http://schemas.microsoft.com/office/powerpoint/2010/main" val="5593612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en.wikipedia.org/wiki/Magnesium_sulfite" TargetMode="External"/><Relationship Id="rId3" Type="http://schemas.openxmlformats.org/officeDocument/2006/relationships/hyperlink" Target="http://en.wikipedia.org/wiki/Acid_gas" TargetMode="External"/><Relationship Id="rId7" Type="http://schemas.openxmlformats.org/officeDocument/2006/relationships/hyperlink" Target="http://en.wikipedia.org/wiki/Magnesium_hydroxide" TargetMode="External"/><Relationship Id="rId2" Type="http://schemas.openxmlformats.org/officeDocument/2006/relationships/slide" Target="../slides/slide89.xml"/><Relationship Id="rId1" Type="http://schemas.openxmlformats.org/officeDocument/2006/relationships/notesMaster" Target="../notesMasters/notesMaster1.xml"/><Relationship Id="rId6" Type="http://schemas.openxmlformats.org/officeDocument/2006/relationships/hyperlink" Target="http://en.wikipedia.org/wiki/Calcium_sulfite" TargetMode="External"/><Relationship Id="rId5" Type="http://schemas.openxmlformats.org/officeDocument/2006/relationships/hyperlink" Target="http://en.wikipedia.org/wiki/Lime_(material)" TargetMode="External"/><Relationship Id="rId4" Type="http://schemas.openxmlformats.org/officeDocument/2006/relationships/hyperlink" Target="http://en.wikipedia.org/wiki/Limestone" TargetMode="External"/><Relationship Id="rId9" Type="http://schemas.openxmlformats.org/officeDocument/2006/relationships/hyperlink" Target="http://en.wikipedia.org/wiki/Gypsum"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AD19565-7661-4094-B956-A612D16C2AE0}" type="slidenum">
              <a:rPr lang="el-GR" smtClean="0"/>
              <a:pPr/>
              <a:t>4</a:t>
            </a:fld>
            <a:endParaRPr lang="el-GR"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AD9F78-23E8-492D-92BF-E6BE6424B972}" type="slidenum">
              <a:rPr lang="en-GB" smtClean="0"/>
              <a:t>5</a:t>
            </a:fld>
            <a:endParaRPr lang="en-GB"/>
          </a:p>
        </p:txBody>
      </p:sp>
    </p:spTree>
    <p:extLst>
      <p:ext uri="{BB962C8B-B14F-4D97-AF65-F5344CB8AC3E}">
        <p14:creationId xmlns:p14="http://schemas.microsoft.com/office/powerpoint/2010/main" val="4275491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999AC9B-CFF8-4006-9415-40E56BAA56D7}" type="slidenum">
              <a:rPr lang="el-GR" smtClean="0"/>
              <a:pPr/>
              <a:t>6</a:t>
            </a:fld>
            <a:endParaRPr lang="el-GR"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Fuel combustion means to let the molecular Oxygen (O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in air react with the combustible components of a fuel. As an example the fuel Carbon (C) reacts with 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of the air to generate Carbon Dioxide (CO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If the reaction is incomplete Carbon Monoxide (CO), a deadly gas, is generated.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is worthwhile to point out that all combustion products such as 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CO, </a:t>
            </a:r>
            <a:r>
              <a:rPr lang="en-US" sz="1200" kern="1200" dirty="0" err="1" smtClean="0">
                <a:solidFill>
                  <a:schemeClr val="tx1"/>
                </a:solidFill>
                <a:effectLst/>
                <a:latin typeface="+mn-lt"/>
                <a:ea typeface="+mn-ea"/>
                <a:cs typeface="+mn-cs"/>
              </a:rPr>
              <a:t>NO</a:t>
            </a:r>
            <a:r>
              <a:rPr lang="en-US" sz="1200" kern="1200" baseline="-25000" dirty="0" err="1" smtClean="0">
                <a:solidFill>
                  <a:schemeClr val="tx1"/>
                </a:solidFill>
                <a:effectLst/>
                <a:latin typeface="+mn-lt"/>
                <a:ea typeface="+mn-ea"/>
                <a:cs typeface="+mn-cs"/>
              </a:rPr>
              <a:t>x</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a:t>
            </a:r>
            <a:r>
              <a:rPr lang="en-US" sz="1200" kern="1200" baseline="-25000" dirty="0" err="1" smtClean="0">
                <a:solidFill>
                  <a:schemeClr val="tx1"/>
                </a:solidFill>
                <a:effectLst/>
                <a:latin typeface="+mn-lt"/>
                <a:ea typeface="+mn-ea"/>
                <a:cs typeface="+mn-cs"/>
              </a:rPr>
              <a:t>n</a:t>
            </a:r>
            <a:r>
              <a:rPr lang="en-US" sz="1200" kern="1200" dirty="0" err="1" smtClean="0">
                <a:solidFill>
                  <a:schemeClr val="tx1"/>
                </a:solidFill>
                <a:effectLst/>
                <a:latin typeface="+mn-lt"/>
                <a:ea typeface="+mn-ea"/>
                <a:cs typeface="+mn-cs"/>
              </a:rPr>
              <a:t>H</a:t>
            </a:r>
            <a:r>
              <a:rPr lang="en-US" sz="1200" kern="1200" baseline="-25000" dirty="0" err="1" smtClean="0">
                <a:solidFill>
                  <a:schemeClr val="tx1"/>
                </a:solidFill>
                <a:effectLst/>
                <a:latin typeface="+mn-lt"/>
                <a:ea typeface="+mn-ea"/>
                <a:cs typeface="+mn-cs"/>
              </a:rPr>
              <a:t>m</a:t>
            </a:r>
            <a:r>
              <a:rPr lang="en-US" sz="1200" kern="1200" dirty="0" smtClean="0">
                <a:solidFill>
                  <a:schemeClr val="tx1"/>
                </a:solidFill>
                <a:effectLst/>
                <a:latin typeface="+mn-lt"/>
                <a:ea typeface="+mn-ea"/>
                <a:cs typeface="+mn-cs"/>
              </a:rPr>
              <a:t>, SO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SO</a:t>
            </a:r>
            <a:r>
              <a:rPr lang="en-US" sz="1200" kern="1200" baseline="-250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except for the water generated by combustion of H to H</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O, are harmful. There is essentially nothing benign in stack gas, except the water vapor. And even the water vapor, because it reacts with SO</a:t>
            </a:r>
            <a:r>
              <a:rPr lang="en-US" sz="1200" kern="1200" baseline="-250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to sulfuric acid (H</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SO</a:t>
            </a:r>
            <a:r>
              <a:rPr lang="en-US" sz="1200" kern="1200" baseline="-250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 is not really harmless.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environmental and health threat of stack gas is one more reason to reduce energy consumption per unit of product output.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6AD9F78-23E8-492D-92BF-E6BE6424B972}" type="slidenum">
              <a:rPr lang="en-GB" smtClean="0"/>
              <a:t>11</a:t>
            </a:fld>
            <a:endParaRPr lang="en-GB"/>
          </a:p>
        </p:txBody>
      </p:sp>
    </p:spTree>
    <p:extLst>
      <p:ext uri="{BB962C8B-B14F-4D97-AF65-F5344CB8AC3E}">
        <p14:creationId xmlns:p14="http://schemas.microsoft.com/office/powerpoint/2010/main" val="3558012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CAE3234F-83A0-4197-BC8A-BEB71893DD6B}" type="slidenum">
              <a:rPr lang="el-GR" smtClean="0"/>
              <a:pPr/>
              <a:t>12</a:t>
            </a:fld>
            <a:endParaRPr lang="el-GR"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7E21D7EE-7DFD-48DB-9E59-7511D426E8E3}" type="slidenum">
              <a:rPr lang="el-GR" smtClean="0"/>
              <a:pPr/>
              <a:t>15</a:t>
            </a:fld>
            <a:endParaRPr lang="el-GR"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37249886-934E-49A2-B8E8-13DD09763EF4}" type="slidenum">
              <a:rPr lang="el-GR" smtClean="0"/>
              <a:pPr/>
              <a:t>17</a:t>
            </a:fld>
            <a:endParaRPr lang="el-GR"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00B139CE-06EE-421A-A7CB-D0FB111818AB}" type="slidenum">
              <a:rPr lang="el-GR" smtClean="0"/>
              <a:pPr/>
              <a:t>33</a:t>
            </a:fld>
            <a:endParaRPr lang="el-GR"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Στον λέβητα συμπύκνωσης</a:t>
            </a:r>
            <a:r>
              <a:rPr lang="el-GR" baseline="0" dirty="0" smtClean="0"/>
              <a:t> τα αέρια της καύσης οδηγούνται ανάποδα μέσα στον θάλαμο θέρμανσης του ζεστού αέρα, δηλ. Στην αρχή τους, όπου είναι και η πιό υψηλή θερμοκρασία, συναντούν τον θερμό αέρα που εξέρχεται, ενώ στα τελευταία στάδια συναντάνε τον κρύο αέρα εισόδου στον εναλλάκτη θερμότητας. Στην συνέχεια οδηγούνται στην καπνοδόχο, όπου όμως λόγω της χαμηλότερης θερμοκρασίας τους υπάρχει συμπύκνωση και απαιτείται αποστράγγιση των συμπυκνωμάτων.</a:t>
            </a:r>
            <a:endParaRPr lang="en-GB" dirty="0"/>
          </a:p>
        </p:txBody>
      </p:sp>
      <p:sp>
        <p:nvSpPr>
          <p:cNvPr id="4" name="Slide Number Placeholder 3"/>
          <p:cNvSpPr>
            <a:spLocks noGrp="1"/>
          </p:cNvSpPr>
          <p:nvPr>
            <p:ph type="sldNum" sz="quarter" idx="10"/>
          </p:nvPr>
        </p:nvSpPr>
        <p:spPr/>
        <p:txBody>
          <a:bodyPr/>
          <a:lstStyle/>
          <a:p>
            <a:fld id="{46AD9F78-23E8-492D-92BF-E6BE6424B972}" type="slidenum">
              <a:rPr lang="en-GB" smtClean="0"/>
              <a:t>36</a:t>
            </a:fld>
            <a:endParaRPr lang="en-GB"/>
          </a:p>
        </p:txBody>
      </p:sp>
    </p:spTree>
    <p:extLst>
      <p:ext uri="{BB962C8B-B14F-4D97-AF65-F5344CB8AC3E}">
        <p14:creationId xmlns:p14="http://schemas.microsoft.com/office/powerpoint/2010/main" val="874405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7BC6D88F-C042-4CCA-8659-57F2339CBE30}" type="slidenum">
              <a:rPr lang="el-GR" smtClean="0"/>
              <a:pPr/>
              <a:t>43</a:t>
            </a:fld>
            <a:endParaRPr lang="el-GR"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F3D7F637-DE7C-4808-ACF1-43C3839B5729}" type="slidenum">
              <a:rPr lang="el-GR" smtClean="0"/>
              <a:pPr/>
              <a:t>47</a:t>
            </a:fld>
            <a:endParaRPr lang="el-GR"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99C33F9C-5500-4EEC-AF8A-E80D4B43F22D}" type="slidenum">
              <a:rPr lang="el-GR" smtClean="0"/>
              <a:pPr/>
              <a:t>50</a:t>
            </a:fld>
            <a:endParaRPr lang="el-GR"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A6D80D30-E5AC-47F5-9DED-BF04451C79ED}" type="slidenum">
              <a:rPr lang="el-GR" smtClean="0"/>
              <a:pPr/>
              <a:t>51</a:t>
            </a:fld>
            <a:endParaRPr lang="el-GR"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E59768D-774E-4B45-A4B0-7BAAE8A14B0C}" type="slidenum">
              <a:rPr lang="el-GR" smtClean="0"/>
              <a:pPr/>
              <a:t>53</a:t>
            </a:fld>
            <a:endParaRPr lang="el-GR"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C2CD83A-4BF2-4FBD-A3DF-A2172D5B58F2}" type="slidenum">
              <a:rPr lang="el-GR" smtClean="0"/>
              <a:pPr/>
              <a:t>58</a:t>
            </a:fld>
            <a:endParaRPr lang="el-GR"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B5CD8191-D450-46DC-99E4-AC284097BEDD}" type="slidenum">
              <a:rPr lang="el-GR" smtClean="0"/>
              <a:pPr/>
              <a:t>63</a:t>
            </a:fld>
            <a:endParaRPr lang="el-GR"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mtClean="0"/>
              <a:t>Black carbon </a:t>
            </a:r>
            <a:r>
              <a:rPr lang="el-GR" smtClean="0"/>
              <a:t>άκαυστος άνθρακας από κάρβουνο, πετρέλαιο, φαέριο, βιομάζα κλπ.</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FE3B7AC9-853E-44C9-9473-5DF5EBF48BA0}" type="slidenum">
              <a:rPr lang="el-GR" smtClean="0"/>
              <a:pPr>
                <a:defRPr/>
              </a:pPr>
              <a:t>73</a:t>
            </a:fld>
            <a:endParaRPr lang="el-GR"/>
          </a:p>
        </p:txBody>
      </p:sp>
    </p:spTree>
    <p:extLst>
      <p:ext uri="{BB962C8B-B14F-4D97-AF65-F5344CB8AC3E}">
        <p14:creationId xmlns:p14="http://schemas.microsoft.com/office/powerpoint/2010/main" val="4199572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89C70048-7CE5-4465-8F41-11CB0E31AB61}" type="slidenum">
              <a:rPr lang="el-GR" smtClean="0"/>
              <a:pPr/>
              <a:t>82</a:t>
            </a:fld>
            <a:endParaRPr lang="el-GR"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effectLst/>
              </a:rPr>
              <a:t>SO</a:t>
            </a:r>
            <a:r>
              <a:rPr lang="en-US" baseline="-25000" dirty="0" smtClean="0">
                <a:effectLst/>
              </a:rPr>
              <a:t>2</a:t>
            </a:r>
            <a:r>
              <a:rPr lang="en-US" dirty="0" smtClean="0"/>
              <a:t> is an </a:t>
            </a:r>
            <a:r>
              <a:rPr lang="en-US" dirty="0" smtClean="0">
                <a:hlinkClick r:id="rId3" tooltip="Acid gas"/>
              </a:rPr>
              <a:t>acid gas</a:t>
            </a:r>
            <a:r>
              <a:rPr lang="en-US" dirty="0" smtClean="0"/>
              <a:t>, and, therefore, the typical sorbent slurries or other materials used to remove the </a:t>
            </a:r>
            <a:r>
              <a:rPr lang="en-US" dirty="0" smtClean="0">
                <a:effectLst/>
              </a:rPr>
              <a:t>SO</a:t>
            </a:r>
            <a:r>
              <a:rPr lang="en-US" baseline="-25000" dirty="0" smtClean="0">
                <a:effectLst/>
              </a:rPr>
              <a:t>2</a:t>
            </a:r>
            <a:r>
              <a:rPr lang="en-US" dirty="0" smtClean="0"/>
              <a:t> from the flue gases are alkaline. </a:t>
            </a:r>
          </a:p>
          <a:p>
            <a:endParaRPr lang="en-US" dirty="0" smtClean="0"/>
          </a:p>
          <a:p>
            <a:r>
              <a:rPr lang="en-US" dirty="0" smtClean="0"/>
              <a:t>The reaction taking place in wet scrubbing using a </a:t>
            </a:r>
            <a:r>
              <a:rPr lang="en-US" dirty="0" smtClean="0">
                <a:effectLst/>
              </a:rPr>
              <a:t>CaCO</a:t>
            </a:r>
            <a:r>
              <a:rPr lang="en-US" baseline="-25000" dirty="0" smtClean="0">
                <a:effectLst/>
              </a:rPr>
              <a:t>3</a:t>
            </a:r>
            <a:r>
              <a:rPr lang="en-US" dirty="0" smtClean="0"/>
              <a:t> (</a:t>
            </a:r>
            <a:r>
              <a:rPr lang="en-US" dirty="0" smtClean="0">
                <a:hlinkClick r:id="rId4" tooltip="Limestone"/>
              </a:rPr>
              <a:t>limestone</a:t>
            </a:r>
            <a:r>
              <a:rPr lang="en-US" dirty="0" smtClean="0"/>
              <a:t>) slurry produces </a:t>
            </a:r>
            <a:r>
              <a:rPr lang="en-US" dirty="0" smtClean="0">
                <a:effectLst/>
              </a:rPr>
              <a:t>CaSO</a:t>
            </a:r>
            <a:r>
              <a:rPr lang="en-US" baseline="-25000" dirty="0" smtClean="0">
                <a:effectLst/>
              </a:rPr>
              <a:t>3</a:t>
            </a:r>
            <a:r>
              <a:rPr lang="en-US" dirty="0" smtClean="0"/>
              <a:t> (calcium sulfite) and can be expressed as:</a:t>
            </a:r>
          </a:p>
          <a:p>
            <a:endParaRPr lang="en-US" dirty="0" smtClean="0">
              <a:effectLst/>
            </a:endParaRPr>
          </a:p>
          <a:p>
            <a:r>
              <a:rPr lang="en-US" dirty="0" smtClean="0">
                <a:effectLst/>
              </a:rPr>
              <a:t>CaCO</a:t>
            </a:r>
            <a:r>
              <a:rPr lang="en-US" baseline="-25000" dirty="0" smtClean="0">
                <a:effectLst/>
              </a:rPr>
              <a:t>3</a:t>
            </a:r>
            <a:r>
              <a:rPr lang="en-US" dirty="0" smtClean="0"/>
              <a:t> (solid) + </a:t>
            </a:r>
            <a:r>
              <a:rPr lang="en-US" dirty="0" smtClean="0">
                <a:effectLst/>
              </a:rPr>
              <a:t>SO</a:t>
            </a:r>
            <a:r>
              <a:rPr lang="en-US" baseline="-25000" dirty="0" smtClean="0">
                <a:effectLst/>
              </a:rPr>
              <a:t>2</a:t>
            </a:r>
            <a:r>
              <a:rPr lang="en-US" dirty="0" smtClean="0"/>
              <a:t> (gas) → </a:t>
            </a:r>
            <a:r>
              <a:rPr lang="en-US" dirty="0" smtClean="0">
                <a:effectLst/>
              </a:rPr>
              <a:t>CaSO</a:t>
            </a:r>
            <a:r>
              <a:rPr lang="en-US" baseline="-25000" dirty="0" smtClean="0">
                <a:effectLst/>
              </a:rPr>
              <a:t>3</a:t>
            </a:r>
            <a:r>
              <a:rPr lang="en-US" dirty="0" smtClean="0"/>
              <a:t> (solid) + CO</a:t>
            </a:r>
            <a:r>
              <a:rPr lang="en-US" baseline="-25000" dirty="0" smtClean="0"/>
              <a:t>2</a:t>
            </a:r>
            <a:r>
              <a:rPr lang="en-US" dirty="0" smtClean="0"/>
              <a:t> (gas) </a:t>
            </a:r>
          </a:p>
          <a:p>
            <a:endParaRPr lang="en-US" dirty="0" smtClean="0"/>
          </a:p>
          <a:p>
            <a:r>
              <a:rPr lang="en-US" dirty="0" smtClean="0"/>
              <a:t>When wet scrubbing with a </a:t>
            </a:r>
            <a:r>
              <a:rPr lang="en-US" dirty="0" err="1" smtClean="0"/>
              <a:t>Ca</a:t>
            </a:r>
            <a:r>
              <a:rPr lang="en-US" dirty="0" smtClean="0"/>
              <a:t>(OH)</a:t>
            </a:r>
            <a:r>
              <a:rPr lang="en-US" baseline="-25000" dirty="0" smtClean="0"/>
              <a:t>2</a:t>
            </a:r>
            <a:r>
              <a:rPr lang="en-US" dirty="0" smtClean="0"/>
              <a:t> (</a:t>
            </a:r>
            <a:r>
              <a:rPr lang="en-US" dirty="0" smtClean="0">
                <a:hlinkClick r:id="rId5" tooltip="Lime (material)"/>
              </a:rPr>
              <a:t>lime</a:t>
            </a:r>
            <a:r>
              <a:rPr lang="en-US" dirty="0" smtClean="0"/>
              <a:t>) slurry, the reaction also produces CaSO</a:t>
            </a:r>
            <a:r>
              <a:rPr lang="en-US" baseline="-25000" dirty="0" smtClean="0"/>
              <a:t>3</a:t>
            </a:r>
            <a:r>
              <a:rPr lang="en-US" dirty="0" smtClean="0"/>
              <a:t> (</a:t>
            </a:r>
            <a:r>
              <a:rPr lang="en-US" dirty="0" smtClean="0">
                <a:hlinkClick r:id="rId6" tooltip="Calcium sulfite"/>
              </a:rPr>
              <a:t>calcium sulfite</a:t>
            </a:r>
            <a:r>
              <a:rPr lang="en-US" dirty="0" smtClean="0"/>
              <a:t>) and can be expressed as:</a:t>
            </a:r>
          </a:p>
          <a:p>
            <a:r>
              <a:rPr lang="en-US" dirty="0" err="1" smtClean="0"/>
              <a:t>Ca</a:t>
            </a:r>
            <a:r>
              <a:rPr lang="en-US" dirty="0" smtClean="0"/>
              <a:t>(OH)</a:t>
            </a:r>
            <a:r>
              <a:rPr lang="en-US" baseline="-25000" dirty="0" smtClean="0"/>
              <a:t>2</a:t>
            </a:r>
            <a:r>
              <a:rPr lang="en-US" dirty="0" smtClean="0"/>
              <a:t> (solid) + SO</a:t>
            </a:r>
            <a:r>
              <a:rPr lang="en-US" baseline="-25000" dirty="0" smtClean="0"/>
              <a:t>2</a:t>
            </a:r>
            <a:r>
              <a:rPr lang="en-US" dirty="0" smtClean="0"/>
              <a:t> (gas) → CaSO</a:t>
            </a:r>
            <a:r>
              <a:rPr lang="en-US" baseline="-25000" dirty="0" smtClean="0"/>
              <a:t>3</a:t>
            </a:r>
            <a:r>
              <a:rPr lang="en-US" dirty="0" smtClean="0"/>
              <a:t> (solid) + H</a:t>
            </a:r>
            <a:r>
              <a:rPr lang="en-US" baseline="-25000" dirty="0" smtClean="0"/>
              <a:t>2</a:t>
            </a:r>
            <a:r>
              <a:rPr lang="en-US" dirty="0" smtClean="0"/>
              <a:t>O (liquid) </a:t>
            </a:r>
          </a:p>
          <a:p>
            <a:endParaRPr lang="en-US" dirty="0" smtClean="0"/>
          </a:p>
          <a:p>
            <a:r>
              <a:rPr lang="en-US" dirty="0" smtClean="0"/>
              <a:t>When wet scrubbing with a Mg(OH)</a:t>
            </a:r>
            <a:r>
              <a:rPr lang="en-US" baseline="-25000" dirty="0" smtClean="0"/>
              <a:t>2</a:t>
            </a:r>
            <a:r>
              <a:rPr lang="en-US" dirty="0" smtClean="0"/>
              <a:t> (</a:t>
            </a:r>
            <a:r>
              <a:rPr lang="en-US" dirty="0" smtClean="0">
                <a:hlinkClick r:id="rId7" tooltip="Magnesium hydroxide"/>
              </a:rPr>
              <a:t>magnesium hydroxide</a:t>
            </a:r>
            <a:r>
              <a:rPr lang="en-US" dirty="0" smtClean="0"/>
              <a:t>) slurry, the reaction produces MgSO</a:t>
            </a:r>
            <a:r>
              <a:rPr lang="en-US" baseline="-25000" dirty="0" smtClean="0"/>
              <a:t>3</a:t>
            </a:r>
            <a:r>
              <a:rPr lang="en-US" dirty="0" smtClean="0"/>
              <a:t> (</a:t>
            </a:r>
            <a:r>
              <a:rPr lang="en-US" dirty="0" smtClean="0">
                <a:hlinkClick r:id="rId8" tooltip="Magnesium sulfite"/>
              </a:rPr>
              <a:t>magnesium sulfite</a:t>
            </a:r>
            <a:r>
              <a:rPr lang="en-US" dirty="0" smtClean="0"/>
              <a:t>) and can be expressed as:</a:t>
            </a:r>
          </a:p>
          <a:p>
            <a:r>
              <a:rPr lang="en-US" dirty="0" smtClean="0"/>
              <a:t>Mg(OH)</a:t>
            </a:r>
            <a:r>
              <a:rPr lang="en-US" baseline="-25000" dirty="0" smtClean="0"/>
              <a:t>2</a:t>
            </a:r>
            <a:r>
              <a:rPr lang="en-US" dirty="0" smtClean="0"/>
              <a:t> (solid) + SO</a:t>
            </a:r>
            <a:r>
              <a:rPr lang="en-US" baseline="-25000" dirty="0" smtClean="0"/>
              <a:t>2</a:t>
            </a:r>
            <a:r>
              <a:rPr lang="en-US" dirty="0" smtClean="0"/>
              <a:t> (gas) → MgSO</a:t>
            </a:r>
            <a:r>
              <a:rPr lang="en-US" baseline="-25000" dirty="0" smtClean="0"/>
              <a:t>3</a:t>
            </a:r>
            <a:r>
              <a:rPr lang="en-US" dirty="0" smtClean="0"/>
              <a:t> (solid) + H</a:t>
            </a:r>
            <a:r>
              <a:rPr lang="en-US" baseline="-25000" dirty="0" smtClean="0"/>
              <a:t>2</a:t>
            </a:r>
            <a:r>
              <a:rPr lang="en-US" dirty="0" smtClean="0"/>
              <a:t>O (liquid) </a:t>
            </a:r>
          </a:p>
          <a:p>
            <a:endParaRPr lang="en-US" dirty="0" smtClean="0"/>
          </a:p>
          <a:p>
            <a:r>
              <a:rPr lang="en-US" dirty="0" smtClean="0"/>
              <a:t>To partially offset the cost of the FGD installation, in some designs, the CaSO</a:t>
            </a:r>
            <a:r>
              <a:rPr lang="en-US" baseline="-25000" dirty="0" smtClean="0"/>
              <a:t>3</a:t>
            </a:r>
            <a:r>
              <a:rPr lang="en-US" dirty="0" smtClean="0"/>
              <a:t> (calcium sulfite) is further oxidized to produce marketable CaSO</a:t>
            </a:r>
            <a:r>
              <a:rPr lang="en-US" baseline="-25000" dirty="0" smtClean="0"/>
              <a:t>4</a:t>
            </a:r>
            <a:r>
              <a:rPr lang="en-US" dirty="0" smtClean="0"/>
              <a:t> · 2H</a:t>
            </a:r>
            <a:r>
              <a:rPr lang="en-US" baseline="-25000" dirty="0" smtClean="0"/>
              <a:t>2</a:t>
            </a:r>
            <a:r>
              <a:rPr lang="en-US" dirty="0" smtClean="0"/>
              <a:t>O (</a:t>
            </a:r>
            <a:r>
              <a:rPr lang="en-US" dirty="0" smtClean="0">
                <a:hlinkClick r:id="rId9" tooltip="Gypsum"/>
              </a:rPr>
              <a:t>gypsum</a:t>
            </a:r>
            <a:r>
              <a:rPr lang="en-US" dirty="0" smtClean="0"/>
              <a:t>). </a:t>
            </a:r>
          </a:p>
          <a:p>
            <a:endParaRPr lang="en-US" dirty="0" smtClean="0"/>
          </a:p>
          <a:p>
            <a:r>
              <a:rPr lang="en-US" dirty="0" smtClean="0"/>
              <a:t>This technique is also known as </a:t>
            </a:r>
            <a:r>
              <a:rPr lang="en-US" b="1" dirty="0" smtClean="0"/>
              <a:t>forced oxidation</a:t>
            </a:r>
            <a:r>
              <a:rPr lang="en-US" dirty="0" smtClean="0"/>
              <a:t>:</a:t>
            </a:r>
          </a:p>
          <a:p>
            <a:r>
              <a:rPr lang="en-US" dirty="0" smtClean="0"/>
              <a:t>CaSO</a:t>
            </a:r>
            <a:r>
              <a:rPr lang="en-US" baseline="-25000" dirty="0" smtClean="0"/>
              <a:t>3</a:t>
            </a:r>
            <a:r>
              <a:rPr lang="en-US" dirty="0" smtClean="0"/>
              <a:t> (solid) + H</a:t>
            </a:r>
            <a:r>
              <a:rPr lang="en-US" baseline="-25000" dirty="0" smtClean="0"/>
              <a:t>2</a:t>
            </a:r>
            <a:r>
              <a:rPr lang="en-US" dirty="0" smtClean="0"/>
              <a:t>O (liquid) + ½O</a:t>
            </a:r>
            <a:r>
              <a:rPr lang="en-US" baseline="-25000" dirty="0" smtClean="0"/>
              <a:t>2</a:t>
            </a:r>
            <a:r>
              <a:rPr lang="en-US" dirty="0" smtClean="0"/>
              <a:t> (gas) → CaSO</a:t>
            </a:r>
            <a:r>
              <a:rPr lang="en-US" baseline="-25000" dirty="0" smtClean="0"/>
              <a:t>4</a:t>
            </a:r>
            <a:r>
              <a:rPr lang="en-US" dirty="0" smtClean="0"/>
              <a:t> (solid) + H</a:t>
            </a:r>
            <a:r>
              <a:rPr lang="en-US" baseline="-25000" dirty="0" smtClean="0"/>
              <a:t>2</a:t>
            </a:r>
            <a:r>
              <a:rPr lang="en-US" dirty="0" smtClean="0"/>
              <a:t>O </a:t>
            </a:r>
          </a:p>
          <a:p>
            <a:endParaRPr lang="en-US" dirty="0" smtClean="0"/>
          </a:p>
          <a:p>
            <a:r>
              <a:rPr lang="en-US" dirty="0" smtClean="0"/>
              <a:t>A natural alkaline usable to absorb SO</a:t>
            </a:r>
            <a:r>
              <a:rPr lang="en-US" baseline="-25000" dirty="0" smtClean="0"/>
              <a:t>2</a:t>
            </a:r>
            <a:r>
              <a:rPr lang="en-US" dirty="0" smtClean="0"/>
              <a:t> is seawater. </a:t>
            </a:r>
          </a:p>
          <a:p>
            <a:r>
              <a:rPr lang="en-US" dirty="0" smtClean="0"/>
              <a:t>The </a:t>
            </a:r>
            <a:r>
              <a:rPr lang="en-US" dirty="0" smtClean="0">
                <a:effectLst/>
              </a:rPr>
              <a:t>SO</a:t>
            </a:r>
            <a:r>
              <a:rPr lang="en-US" baseline="-25000" dirty="0" smtClean="0">
                <a:effectLst/>
              </a:rPr>
              <a:t>2</a:t>
            </a:r>
            <a:r>
              <a:rPr lang="en-US" dirty="0" smtClean="0"/>
              <a:t> is absorbed in the water, and when oxygen is added reacts to form sulfate ions SO</a:t>
            </a:r>
            <a:r>
              <a:rPr lang="en-US" baseline="-25000" dirty="0" smtClean="0"/>
              <a:t>4</a:t>
            </a:r>
            <a:r>
              <a:rPr lang="en-US" dirty="0" smtClean="0"/>
              <a:t>- and free H</a:t>
            </a:r>
            <a:r>
              <a:rPr lang="en-US" baseline="30000" dirty="0" smtClean="0"/>
              <a:t>+</a:t>
            </a:r>
            <a:r>
              <a:rPr lang="en-US" dirty="0" smtClean="0"/>
              <a:t>. </a:t>
            </a:r>
          </a:p>
          <a:p>
            <a:endParaRPr lang="en-US" dirty="0" smtClean="0"/>
          </a:p>
          <a:p>
            <a:r>
              <a:rPr lang="en-US" dirty="0" smtClean="0"/>
              <a:t>The surplus of H</a:t>
            </a:r>
            <a:r>
              <a:rPr lang="en-US" baseline="30000" dirty="0" smtClean="0"/>
              <a:t>+</a:t>
            </a:r>
            <a:r>
              <a:rPr lang="en-US" dirty="0" smtClean="0"/>
              <a:t> is offset by the carbonates in seawater pushing the carbonate equilibrium to release CO</a:t>
            </a:r>
            <a:r>
              <a:rPr lang="en-US" baseline="-25000" dirty="0" smtClean="0"/>
              <a:t>2</a:t>
            </a:r>
            <a:r>
              <a:rPr lang="en-US" dirty="0" smtClean="0"/>
              <a:t> gas:</a:t>
            </a:r>
          </a:p>
          <a:p>
            <a:endParaRPr lang="en-US" dirty="0" smtClean="0"/>
          </a:p>
          <a:p>
            <a:r>
              <a:rPr lang="en-US" dirty="0" smtClean="0"/>
              <a:t>SO</a:t>
            </a:r>
            <a:r>
              <a:rPr lang="en-US" baseline="-25000" dirty="0" smtClean="0"/>
              <a:t>2</a:t>
            </a:r>
            <a:r>
              <a:rPr lang="en-US" dirty="0" smtClean="0"/>
              <a:t> (gas) + H</a:t>
            </a:r>
            <a:r>
              <a:rPr lang="en-US" baseline="-25000" dirty="0" smtClean="0"/>
              <a:t>2</a:t>
            </a:r>
            <a:r>
              <a:rPr lang="en-US" dirty="0" smtClean="0"/>
              <a:t>O + ½O</a:t>
            </a:r>
            <a:r>
              <a:rPr lang="en-US" baseline="-25000" dirty="0" smtClean="0"/>
              <a:t>2</a:t>
            </a:r>
            <a:r>
              <a:rPr lang="en-US" dirty="0" smtClean="0"/>
              <a:t> (gas)→ SO</a:t>
            </a:r>
            <a:r>
              <a:rPr lang="en-US" baseline="-25000" dirty="0" smtClean="0"/>
              <a:t>4</a:t>
            </a:r>
            <a:r>
              <a:rPr lang="en-US" baseline="30000" dirty="0" smtClean="0"/>
              <a:t>2-</a:t>
            </a:r>
            <a:r>
              <a:rPr lang="en-US" dirty="0" smtClean="0"/>
              <a:t> (solid) + 2H</a:t>
            </a:r>
            <a:r>
              <a:rPr lang="en-US" baseline="30000" dirty="0" smtClean="0"/>
              <a:t>+</a:t>
            </a:r>
            <a:r>
              <a:rPr lang="en-US" dirty="0" smtClean="0"/>
              <a:t> HCO</a:t>
            </a:r>
            <a:r>
              <a:rPr lang="en-US" baseline="-25000" dirty="0" smtClean="0"/>
              <a:t>3</a:t>
            </a:r>
            <a:r>
              <a:rPr lang="en-US" baseline="30000" dirty="0" smtClean="0"/>
              <a:t>-</a:t>
            </a:r>
            <a:r>
              <a:rPr lang="en-US" dirty="0" smtClean="0"/>
              <a:t> + H</a:t>
            </a:r>
            <a:r>
              <a:rPr lang="en-US" baseline="30000" dirty="0" smtClean="0"/>
              <a:t>+</a:t>
            </a:r>
            <a:r>
              <a:rPr lang="en-US" dirty="0" smtClean="0"/>
              <a:t> → H</a:t>
            </a:r>
            <a:r>
              <a:rPr lang="en-US" baseline="-25000" dirty="0" smtClean="0"/>
              <a:t>2</a:t>
            </a:r>
            <a:r>
              <a:rPr lang="en-US" dirty="0" smtClean="0"/>
              <a:t>O + CO</a:t>
            </a:r>
            <a:r>
              <a:rPr lang="en-US" baseline="-25000" dirty="0" smtClean="0"/>
              <a:t>2</a:t>
            </a:r>
            <a:r>
              <a:rPr lang="en-US" dirty="0" smtClean="0"/>
              <a:t> (gas) </a:t>
            </a:r>
            <a:endParaRPr lang="el-GR" dirty="0"/>
          </a:p>
        </p:txBody>
      </p:sp>
      <p:sp>
        <p:nvSpPr>
          <p:cNvPr id="4" name="Slide Number Placeholder 3"/>
          <p:cNvSpPr>
            <a:spLocks noGrp="1"/>
          </p:cNvSpPr>
          <p:nvPr>
            <p:ph type="sldNum" sz="quarter" idx="10"/>
          </p:nvPr>
        </p:nvSpPr>
        <p:spPr/>
        <p:txBody>
          <a:bodyPr/>
          <a:lstStyle/>
          <a:p>
            <a:fld id="{FB0D75A9-64AF-49EF-A8B4-5E58B28F631A}" type="slidenum">
              <a:rPr lang="el-GR" smtClean="0"/>
              <a:pPr/>
              <a:t>89</a:t>
            </a:fld>
            <a:endParaRPr lang="el-GR"/>
          </a:p>
        </p:txBody>
      </p:sp>
    </p:spTree>
    <p:extLst>
      <p:ext uri="{BB962C8B-B14F-4D97-AF65-F5344CB8AC3E}">
        <p14:creationId xmlns:p14="http://schemas.microsoft.com/office/powerpoint/2010/main" val="1823824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
          <p:cNvSpPr>
            <a:spLocks noGrp="1" noChangeArrowheads="1"/>
          </p:cNvSpPr>
          <p:nvPr>
            <p:ph type="ftr" sz="quarter" idx="4"/>
          </p:nvPr>
        </p:nvSpPr>
        <p:spPr>
          <a:noFill/>
        </p:spPr>
        <p:txBody>
          <a:bodyPr/>
          <a:lstStyle>
            <a:lvl1pPr defTabSz="930275">
              <a:defRPr sz="1400" b="1" u="sng">
                <a:solidFill>
                  <a:schemeClr val="tx1"/>
                </a:solidFill>
                <a:latin typeface="Times New Roman" pitchFamily="18" charset="0"/>
              </a:defRPr>
            </a:lvl1pPr>
            <a:lvl2pPr marL="742950" indent="-285750" defTabSz="930275">
              <a:defRPr sz="1400" b="1" u="sng">
                <a:solidFill>
                  <a:schemeClr val="tx1"/>
                </a:solidFill>
                <a:latin typeface="Times New Roman" pitchFamily="18" charset="0"/>
              </a:defRPr>
            </a:lvl2pPr>
            <a:lvl3pPr marL="1143000" indent="-228600" defTabSz="930275">
              <a:defRPr sz="1400" b="1" u="sng">
                <a:solidFill>
                  <a:schemeClr val="tx1"/>
                </a:solidFill>
                <a:latin typeface="Times New Roman" pitchFamily="18" charset="0"/>
              </a:defRPr>
            </a:lvl3pPr>
            <a:lvl4pPr marL="1600200" indent="-228600" defTabSz="930275">
              <a:defRPr sz="1400" b="1" u="sng">
                <a:solidFill>
                  <a:schemeClr val="tx1"/>
                </a:solidFill>
                <a:latin typeface="Times New Roman" pitchFamily="18" charset="0"/>
              </a:defRPr>
            </a:lvl4pPr>
            <a:lvl5pPr marL="2057400" indent="-228600" defTabSz="930275">
              <a:defRPr sz="1400" b="1" u="sng">
                <a:solidFill>
                  <a:schemeClr val="tx1"/>
                </a:solidFill>
                <a:latin typeface="Times New Roman" pitchFamily="18" charset="0"/>
              </a:defRPr>
            </a:lvl5pPr>
            <a:lvl6pPr marL="2514600" indent="-228600" defTabSz="930275" eaLnBrk="0" fontAlgn="base" hangingPunct="0">
              <a:spcBef>
                <a:spcPct val="0"/>
              </a:spcBef>
              <a:spcAft>
                <a:spcPct val="0"/>
              </a:spcAft>
              <a:defRPr sz="1400" b="1" u="sng">
                <a:solidFill>
                  <a:schemeClr val="tx1"/>
                </a:solidFill>
                <a:latin typeface="Times New Roman" pitchFamily="18" charset="0"/>
              </a:defRPr>
            </a:lvl6pPr>
            <a:lvl7pPr marL="2971800" indent="-228600" defTabSz="930275" eaLnBrk="0" fontAlgn="base" hangingPunct="0">
              <a:spcBef>
                <a:spcPct val="0"/>
              </a:spcBef>
              <a:spcAft>
                <a:spcPct val="0"/>
              </a:spcAft>
              <a:defRPr sz="1400" b="1" u="sng">
                <a:solidFill>
                  <a:schemeClr val="tx1"/>
                </a:solidFill>
                <a:latin typeface="Times New Roman" pitchFamily="18" charset="0"/>
              </a:defRPr>
            </a:lvl7pPr>
            <a:lvl8pPr marL="3429000" indent="-228600" defTabSz="930275" eaLnBrk="0" fontAlgn="base" hangingPunct="0">
              <a:spcBef>
                <a:spcPct val="0"/>
              </a:spcBef>
              <a:spcAft>
                <a:spcPct val="0"/>
              </a:spcAft>
              <a:defRPr sz="1400" b="1" u="sng">
                <a:solidFill>
                  <a:schemeClr val="tx1"/>
                </a:solidFill>
                <a:latin typeface="Times New Roman" pitchFamily="18" charset="0"/>
              </a:defRPr>
            </a:lvl8pPr>
            <a:lvl9pPr marL="3886200" indent="-228600" defTabSz="930275" eaLnBrk="0" fontAlgn="base" hangingPunct="0">
              <a:spcBef>
                <a:spcPct val="0"/>
              </a:spcBef>
              <a:spcAft>
                <a:spcPct val="0"/>
              </a:spcAft>
              <a:defRPr sz="1400" b="1" u="sng">
                <a:solidFill>
                  <a:schemeClr val="tx1"/>
                </a:solidFill>
                <a:latin typeface="Times New Roman" pitchFamily="18" charset="0"/>
              </a:defRPr>
            </a:lvl9pPr>
          </a:lstStyle>
          <a:p>
            <a:r>
              <a:rPr lang="en-US" sz="1200" b="0" u="none" smtClean="0">
                <a:solidFill>
                  <a:prstClr val="black"/>
                </a:solidFill>
              </a:rPr>
              <a:t>5/31/2011</a:t>
            </a:r>
          </a:p>
        </p:txBody>
      </p:sp>
      <p:sp>
        <p:nvSpPr>
          <p:cNvPr id="46083" name="Rectangle 7"/>
          <p:cNvSpPr>
            <a:spLocks noGrp="1" noChangeArrowheads="1"/>
          </p:cNvSpPr>
          <p:nvPr>
            <p:ph type="sldNum" sz="quarter" idx="5"/>
          </p:nvPr>
        </p:nvSpPr>
        <p:spPr>
          <a:noFill/>
        </p:spPr>
        <p:txBody>
          <a:bodyPr/>
          <a:lstStyle>
            <a:lvl1pPr defTabSz="930275">
              <a:defRPr sz="1400" b="1" u="sng">
                <a:solidFill>
                  <a:schemeClr val="tx1"/>
                </a:solidFill>
                <a:latin typeface="Times New Roman" pitchFamily="18" charset="0"/>
              </a:defRPr>
            </a:lvl1pPr>
            <a:lvl2pPr marL="742950" indent="-285750" defTabSz="930275">
              <a:defRPr sz="1400" b="1" u="sng">
                <a:solidFill>
                  <a:schemeClr val="tx1"/>
                </a:solidFill>
                <a:latin typeface="Times New Roman" pitchFamily="18" charset="0"/>
              </a:defRPr>
            </a:lvl2pPr>
            <a:lvl3pPr marL="1143000" indent="-228600" defTabSz="930275">
              <a:defRPr sz="1400" b="1" u="sng">
                <a:solidFill>
                  <a:schemeClr val="tx1"/>
                </a:solidFill>
                <a:latin typeface="Times New Roman" pitchFamily="18" charset="0"/>
              </a:defRPr>
            </a:lvl3pPr>
            <a:lvl4pPr marL="1600200" indent="-228600" defTabSz="930275">
              <a:defRPr sz="1400" b="1" u="sng">
                <a:solidFill>
                  <a:schemeClr val="tx1"/>
                </a:solidFill>
                <a:latin typeface="Times New Roman" pitchFamily="18" charset="0"/>
              </a:defRPr>
            </a:lvl4pPr>
            <a:lvl5pPr marL="2057400" indent="-228600" defTabSz="930275">
              <a:defRPr sz="1400" b="1" u="sng">
                <a:solidFill>
                  <a:schemeClr val="tx1"/>
                </a:solidFill>
                <a:latin typeface="Times New Roman" pitchFamily="18" charset="0"/>
              </a:defRPr>
            </a:lvl5pPr>
            <a:lvl6pPr marL="2514600" indent="-228600" defTabSz="930275" eaLnBrk="0" fontAlgn="base" hangingPunct="0">
              <a:spcBef>
                <a:spcPct val="0"/>
              </a:spcBef>
              <a:spcAft>
                <a:spcPct val="0"/>
              </a:spcAft>
              <a:defRPr sz="1400" b="1" u="sng">
                <a:solidFill>
                  <a:schemeClr val="tx1"/>
                </a:solidFill>
                <a:latin typeface="Times New Roman" pitchFamily="18" charset="0"/>
              </a:defRPr>
            </a:lvl6pPr>
            <a:lvl7pPr marL="2971800" indent="-228600" defTabSz="930275" eaLnBrk="0" fontAlgn="base" hangingPunct="0">
              <a:spcBef>
                <a:spcPct val="0"/>
              </a:spcBef>
              <a:spcAft>
                <a:spcPct val="0"/>
              </a:spcAft>
              <a:defRPr sz="1400" b="1" u="sng">
                <a:solidFill>
                  <a:schemeClr val="tx1"/>
                </a:solidFill>
                <a:latin typeface="Times New Roman" pitchFamily="18" charset="0"/>
              </a:defRPr>
            </a:lvl7pPr>
            <a:lvl8pPr marL="3429000" indent="-228600" defTabSz="930275" eaLnBrk="0" fontAlgn="base" hangingPunct="0">
              <a:spcBef>
                <a:spcPct val="0"/>
              </a:spcBef>
              <a:spcAft>
                <a:spcPct val="0"/>
              </a:spcAft>
              <a:defRPr sz="1400" b="1" u="sng">
                <a:solidFill>
                  <a:schemeClr val="tx1"/>
                </a:solidFill>
                <a:latin typeface="Times New Roman" pitchFamily="18" charset="0"/>
              </a:defRPr>
            </a:lvl8pPr>
            <a:lvl9pPr marL="3886200" indent="-228600" defTabSz="930275" eaLnBrk="0" fontAlgn="base" hangingPunct="0">
              <a:spcBef>
                <a:spcPct val="0"/>
              </a:spcBef>
              <a:spcAft>
                <a:spcPct val="0"/>
              </a:spcAft>
              <a:defRPr sz="1400" b="1" u="sng">
                <a:solidFill>
                  <a:schemeClr val="tx1"/>
                </a:solidFill>
                <a:latin typeface="Times New Roman" pitchFamily="18" charset="0"/>
              </a:defRPr>
            </a:lvl9pPr>
          </a:lstStyle>
          <a:p>
            <a:fld id="{DDF15A00-F2DA-4482-AB03-1805941582C5}" type="slidenum">
              <a:rPr lang="en-US" sz="1200" b="0" u="none" smtClean="0">
                <a:solidFill>
                  <a:prstClr val="black"/>
                </a:solidFill>
              </a:rPr>
              <a:pPr/>
              <a:t>92</a:t>
            </a:fld>
            <a:endParaRPr lang="en-US" sz="1200" b="0" u="none" smtClean="0">
              <a:solidFill>
                <a:prstClr val="black"/>
              </a:solidFill>
            </a:endParaRPr>
          </a:p>
        </p:txBody>
      </p:sp>
      <p:sp>
        <p:nvSpPr>
          <p:cNvPr id="46084" name="Rectangle 2"/>
          <p:cNvSpPr>
            <a:spLocks noGrp="1" noRot="1" noChangeAspect="1" noChangeArrowheads="1" noTextEdit="1"/>
          </p:cNvSpPr>
          <p:nvPr>
            <p:ph type="sldImg"/>
          </p:nvPr>
        </p:nvSpPr>
        <p:spPr>
          <a:ln/>
        </p:spPr>
      </p:sp>
      <p:sp>
        <p:nvSpPr>
          <p:cNvPr id="46085" name="Rectangle 3"/>
          <p:cNvSpPr>
            <a:spLocks noGrp="1" noChangeArrowheads="1"/>
          </p:cNvSpPr>
          <p:nvPr>
            <p:ph type="body" idx="1"/>
          </p:nvPr>
        </p:nvSpPr>
        <p:spPr>
          <a:noFill/>
        </p:spPr>
        <p:txBody>
          <a:bodyPr/>
          <a:lstStyle/>
          <a:p>
            <a:endParaRPr lang="en-US" b="0" smtClean="0"/>
          </a:p>
        </p:txBody>
      </p:sp>
      <p:sp>
        <p:nvSpPr>
          <p:cNvPr id="2" name="Date Placeholder 1"/>
          <p:cNvSpPr>
            <a:spLocks noGrp="1"/>
          </p:cNvSpPr>
          <p:nvPr>
            <p:ph type="dt" idx="10"/>
          </p:nvPr>
        </p:nvSpPr>
        <p:spPr/>
        <p:txBody>
          <a:bodyPr/>
          <a:lstStyle/>
          <a:p>
            <a:r>
              <a:rPr lang="en-US" smtClean="0"/>
              <a:t>6/18/13</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Power generation is the main source of air pollution in Hong Kong and both the Hong Kong Electric Company Ltd. (HEC) and CLP Power Hong Kong Ltd. (CLP) have been acting to reduce emissions. One solution is to switch from coal to natural gas for electricity generation. Natural gas combustion emits 90 per cent less </a:t>
            </a:r>
            <a:r>
              <a:rPr lang="en-US" dirty="0" err="1" smtClean="0"/>
              <a:t>sulphur</a:t>
            </a:r>
            <a:r>
              <a:rPr lang="en-US" dirty="0" smtClean="0"/>
              <a:t> dioxide (SO</a:t>
            </a:r>
            <a:r>
              <a:rPr lang="en-US" baseline="-25000" dirty="0" smtClean="0"/>
              <a:t>2</a:t>
            </a:r>
            <a:r>
              <a:rPr lang="en-US" dirty="0" smtClean="0"/>
              <a:t>) and </a:t>
            </a:r>
            <a:r>
              <a:rPr lang="en-US" dirty="0" err="1" smtClean="0"/>
              <a:t>respirable</a:t>
            </a:r>
            <a:r>
              <a:rPr lang="en-US" dirty="0" smtClean="0"/>
              <a:t> suspended particulates than coal, and 80 per cent less nitrogen oxides (</a:t>
            </a:r>
            <a:r>
              <a:rPr lang="en-US" dirty="0" err="1" smtClean="0"/>
              <a:t>NO</a:t>
            </a:r>
            <a:r>
              <a:rPr lang="en-US" baseline="-25000" dirty="0" err="1" smtClean="0"/>
              <a:t>x</a:t>
            </a:r>
            <a:r>
              <a:rPr lang="en-US" dirty="0" smtClean="0"/>
              <a:t>). CLP introduced its first gas-fired generating unit in 1996 and currently operates eight gas-fired units at the Black Point Power Station. HEC commissioned its first gas-fired unit in mid-2006 and will convert an existing oil-fired unit to gas firing in 2008.</a:t>
            </a:r>
            <a:br>
              <a:rPr lang="en-US" dirty="0" smtClean="0"/>
            </a:br>
            <a:r>
              <a:rPr lang="en-US" dirty="0" smtClean="0"/>
              <a:t/>
            </a:r>
            <a:br>
              <a:rPr lang="en-US" dirty="0" smtClean="0"/>
            </a:br>
            <a:r>
              <a:rPr lang="en-US" dirty="0" smtClean="0"/>
              <a:t>Another way to cut emissions is to use ultra low </a:t>
            </a:r>
            <a:r>
              <a:rPr lang="en-US" dirty="0" err="1" smtClean="0"/>
              <a:t>sulphur</a:t>
            </a:r>
            <a:r>
              <a:rPr lang="en-US" dirty="0" smtClean="0"/>
              <a:t> coal and adopt control technology to reduce pollutants from burning coal. Flue gas </a:t>
            </a:r>
            <a:r>
              <a:rPr lang="en-US" dirty="0" err="1" smtClean="0"/>
              <a:t>desulphurisation</a:t>
            </a:r>
            <a:r>
              <a:rPr lang="en-US" dirty="0" smtClean="0"/>
              <a:t> (FGD), for example, is an effective means of reducing SO</a:t>
            </a:r>
            <a:r>
              <a:rPr lang="en-US" baseline="-25000" dirty="0" smtClean="0"/>
              <a:t>2</a:t>
            </a:r>
            <a:r>
              <a:rPr lang="en-US" dirty="0" smtClean="0"/>
              <a:t>. It acts by "scrubbing" the flue gas with limestone slurry, which reacts with the SO</a:t>
            </a:r>
            <a:r>
              <a:rPr lang="en-US" baseline="-25000" dirty="0" smtClean="0"/>
              <a:t>2</a:t>
            </a:r>
            <a:r>
              <a:rPr lang="en-US" dirty="0" smtClean="0"/>
              <a:t> and removes it from emissions. Low </a:t>
            </a:r>
            <a:r>
              <a:rPr lang="en-US" dirty="0" err="1" smtClean="0"/>
              <a:t>NO</a:t>
            </a:r>
            <a:r>
              <a:rPr lang="en-US" baseline="-25000" dirty="0" err="1" smtClean="0"/>
              <a:t>x</a:t>
            </a:r>
            <a:r>
              <a:rPr lang="en-US" dirty="0" smtClean="0"/>
              <a:t> burners modify the mix of air and fuel to retard conversion of fuel-bound nitrogen to </a:t>
            </a:r>
            <a:r>
              <a:rPr lang="en-US" dirty="0" err="1" smtClean="0"/>
              <a:t>NO</a:t>
            </a:r>
            <a:r>
              <a:rPr lang="en-US" baseline="-25000" dirty="0" err="1" smtClean="0"/>
              <a:t>x</a:t>
            </a:r>
            <a:r>
              <a:rPr lang="en-US" dirty="0" smtClean="0"/>
              <a:t> and the formation of thermal </a:t>
            </a:r>
            <a:r>
              <a:rPr lang="en-US" dirty="0" err="1" smtClean="0"/>
              <a:t>NO</a:t>
            </a:r>
            <a:r>
              <a:rPr lang="en-US" baseline="-25000" dirty="0" err="1" smtClean="0"/>
              <a:t>x</a:t>
            </a:r>
            <a:r>
              <a:rPr lang="en-US" dirty="0" smtClean="0"/>
              <a:t>. HEC will retrofit two more coal-fired units with FGD and low </a:t>
            </a:r>
            <a:r>
              <a:rPr lang="en-US" dirty="0" err="1" smtClean="0"/>
              <a:t>NO</a:t>
            </a:r>
            <a:r>
              <a:rPr lang="en-US" baseline="-25000" dirty="0" err="1" smtClean="0"/>
              <a:t>x</a:t>
            </a:r>
            <a:r>
              <a:rPr lang="en-US" dirty="0" smtClean="0"/>
              <a:t> burners between 2009 and 2010. In addition to the retrofitting with FGD, CLP will also install selective catalytic reduction systems, which further reduce </a:t>
            </a:r>
            <a:r>
              <a:rPr lang="en-US" dirty="0" err="1" smtClean="0"/>
              <a:t>NO</a:t>
            </a:r>
            <a:r>
              <a:rPr lang="en-US" baseline="-25000" dirty="0" err="1" smtClean="0"/>
              <a:t>x</a:t>
            </a:r>
            <a:r>
              <a:rPr lang="en-US" smtClean="0"/>
              <a:t>, in its four coal-fired units between 2009 and 2011.</a:t>
            </a:r>
            <a:endParaRPr lang="el-GR"/>
          </a:p>
        </p:txBody>
      </p:sp>
      <p:sp>
        <p:nvSpPr>
          <p:cNvPr id="4" name="3 - Θέση αριθμού διαφάνειας"/>
          <p:cNvSpPr>
            <a:spLocks noGrp="1"/>
          </p:cNvSpPr>
          <p:nvPr>
            <p:ph type="sldNum" sz="quarter" idx="10"/>
          </p:nvPr>
        </p:nvSpPr>
        <p:spPr/>
        <p:txBody>
          <a:bodyPr/>
          <a:lstStyle/>
          <a:p>
            <a:fld id="{FB0D75A9-64AF-49EF-A8B4-5E58B28F631A}" type="slidenum">
              <a:rPr lang="el-GR" smtClean="0"/>
              <a:pPr/>
              <a:t>99</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13A873A4-4554-446F-91C6-4325CAD4EACB}" type="slidenum">
              <a:rPr lang="el-GR" smtClean="0"/>
              <a:pPr>
                <a:defRPr/>
              </a:pPr>
              <a:t>‹#›</a:t>
            </a:fld>
            <a:endParaRPr lang="el-GR"/>
          </a:p>
        </p:txBody>
      </p:sp>
    </p:spTree>
    <p:extLst>
      <p:ext uri="{BB962C8B-B14F-4D97-AF65-F5344CB8AC3E}">
        <p14:creationId xmlns:p14="http://schemas.microsoft.com/office/powerpoint/2010/main" val="796760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F7DB2F44-5A45-40BD-BB85-013C56CE6B10}" type="slidenum">
              <a:rPr lang="el-GR" smtClean="0"/>
              <a:pPr>
                <a:defRPr/>
              </a:pPr>
              <a:t>‹#›</a:t>
            </a:fld>
            <a:endParaRPr lang="el-GR"/>
          </a:p>
        </p:txBody>
      </p:sp>
    </p:spTree>
    <p:extLst>
      <p:ext uri="{BB962C8B-B14F-4D97-AF65-F5344CB8AC3E}">
        <p14:creationId xmlns:p14="http://schemas.microsoft.com/office/powerpoint/2010/main" val="236821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84DE1780-4996-4EDD-BE20-8C51A72A2255}" type="slidenum">
              <a:rPr lang="el-GR" smtClean="0"/>
              <a:pPr>
                <a:defRPr/>
              </a:pPr>
              <a:t>‹#›</a:t>
            </a:fld>
            <a:endParaRPr lang="el-GR"/>
          </a:p>
        </p:txBody>
      </p:sp>
    </p:spTree>
    <p:extLst>
      <p:ext uri="{BB962C8B-B14F-4D97-AF65-F5344CB8AC3E}">
        <p14:creationId xmlns:p14="http://schemas.microsoft.com/office/powerpoint/2010/main" val="1999253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pPr>
              <a:defRPr/>
            </a:pPr>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F4BEFB30-DBE2-4541-A3BD-9DF4B565AC2B}" type="slidenum">
              <a:rPr lang="el-GR" smtClean="0"/>
              <a:pPr>
                <a:defRPr/>
              </a:pPr>
              <a:t>‹#›</a:t>
            </a:fld>
            <a:endParaRPr lang="el-GR"/>
          </a:p>
        </p:txBody>
      </p:sp>
    </p:spTree>
    <p:extLst>
      <p:ext uri="{BB962C8B-B14F-4D97-AF65-F5344CB8AC3E}">
        <p14:creationId xmlns:p14="http://schemas.microsoft.com/office/powerpoint/2010/main" val="43852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pPr>
              <a:defRPr/>
            </a:pPr>
            <a:endParaRPr lang="el-GR"/>
          </a:p>
        </p:txBody>
      </p:sp>
      <p:sp>
        <p:nvSpPr>
          <p:cNvPr id="8" name="Footer Placeholder 7"/>
          <p:cNvSpPr>
            <a:spLocks noGrp="1"/>
          </p:cNvSpPr>
          <p:nvPr>
            <p:ph type="ftr" sz="quarter" idx="11"/>
          </p:nvPr>
        </p:nvSpPr>
        <p:spPr/>
        <p:txBody>
          <a:bodyPr/>
          <a:lstStyle/>
          <a:p>
            <a:pPr>
              <a:defRPr/>
            </a:pPr>
            <a:endParaRPr lang="el-GR"/>
          </a:p>
        </p:txBody>
      </p:sp>
      <p:sp>
        <p:nvSpPr>
          <p:cNvPr id="9" name="Slide Number Placeholder 8"/>
          <p:cNvSpPr>
            <a:spLocks noGrp="1"/>
          </p:cNvSpPr>
          <p:nvPr>
            <p:ph type="sldNum" sz="quarter" idx="12"/>
          </p:nvPr>
        </p:nvSpPr>
        <p:spPr/>
        <p:txBody>
          <a:bodyPr/>
          <a:lstStyle/>
          <a:p>
            <a:pPr>
              <a:defRPr/>
            </a:pPr>
            <a:fld id="{E0EF713B-940E-445A-990D-86122E1026A7}" type="slidenum">
              <a:rPr lang="el-GR" smtClean="0"/>
              <a:pPr>
                <a:defRPr/>
              </a:pPr>
              <a:t>‹#›</a:t>
            </a:fld>
            <a:endParaRPr lang="el-GR"/>
          </a:p>
        </p:txBody>
      </p:sp>
    </p:spTree>
    <p:extLst>
      <p:ext uri="{BB962C8B-B14F-4D97-AF65-F5344CB8AC3E}">
        <p14:creationId xmlns:p14="http://schemas.microsoft.com/office/powerpoint/2010/main" val="4014861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pPr>
              <a:defRPr/>
            </a:pPr>
            <a:endParaRPr lang="el-GR"/>
          </a:p>
        </p:txBody>
      </p:sp>
      <p:sp>
        <p:nvSpPr>
          <p:cNvPr id="4" name="Footer Placeholder 3"/>
          <p:cNvSpPr>
            <a:spLocks noGrp="1"/>
          </p:cNvSpPr>
          <p:nvPr>
            <p:ph type="ftr" sz="quarter" idx="11"/>
          </p:nvPr>
        </p:nvSpPr>
        <p:spPr/>
        <p:txBody>
          <a:bodyPr/>
          <a:lstStyle/>
          <a:p>
            <a:pPr>
              <a:defRPr/>
            </a:pPr>
            <a:endParaRPr lang="el-GR"/>
          </a:p>
        </p:txBody>
      </p:sp>
      <p:sp>
        <p:nvSpPr>
          <p:cNvPr id="5" name="Slide Number Placeholder 4"/>
          <p:cNvSpPr>
            <a:spLocks noGrp="1"/>
          </p:cNvSpPr>
          <p:nvPr>
            <p:ph type="sldNum" sz="quarter" idx="12"/>
          </p:nvPr>
        </p:nvSpPr>
        <p:spPr/>
        <p:txBody>
          <a:bodyPr/>
          <a:lstStyle/>
          <a:p>
            <a:pPr>
              <a:defRPr/>
            </a:pPr>
            <a:fld id="{AB0CCC3E-F79C-4E4F-BCED-090574378122}" type="slidenum">
              <a:rPr lang="el-GR" smtClean="0"/>
              <a:pPr>
                <a:defRPr/>
              </a:pPr>
              <a:t>‹#›</a:t>
            </a:fld>
            <a:endParaRPr lang="el-GR"/>
          </a:p>
        </p:txBody>
      </p:sp>
    </p:spTree>
    <p:extLst>
      <p:ext uri="{BB962C8B-B14F-4D97-AF65-F5344CB8AC3E}">
        <p14:creationId xmlns:p14="http://schemas.microsoft.com/office/powerpoint/2010/main" val="392969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l-GR"/>
          </a:p>
        </p:txBody>
      </p:sp>
      <p:sp>
        <p:nvSpPr>
          <p:cNvPr id="3" name="Footer Placeholder 2"/>
          <p:cNvSpPr>
            <a:spLocks noGrp="1"/>
          </p:cNvSpPr>
          <p:nvPr>
            <p:ph type="ftr" sz="quarter" idx="11"/>
          </p:nvPr>
        </p:nvSpPr>
        <p:spPr/>
        <p:txBody>
          <a:bodyPr/>
          <a:lstStyle/>
          <a:p>
            <a:pPr>
              <a:defRPr/>
            </a:pPr>
            <a:endParaRPr lang="el-GR"/>
          </a:p>
        </p:txBody>
      </p:sp>
      <p:sp>
        <p:nvSpPr>
          <p:cNvPr id="4" name="Slide Number Placeholder 3"/>
          <p:cNvSpPr>
            <a:spLocks noGrp="1"/>
          </p:cNvSpPr>
          <p:nvPr>
            <p:ph type="sldNum" sz="quarter" idx="12"/>
          </p:nvPr>
        </p:nvSpPr>
        <p:spPr/>
        <p:txBody>
          <a:bodyPr/>
          <a:lstStyle/>
          <a:p>
            <a:pPr>
              <a:defRPr/>
            </a:pPr>
            <a:fld id="{47B0E31E-7D14-44C8-9E28-ED56DF8EF56C}" type="slidenum">
              <a:rPr lang="el-GR" smtClean="0"/>
              <a:pPr>
                <a:defRPr/>
              </a:pPr>
              <a:t>‹#›</a:t>
            </a:fld>
            <a:endParaRPr lang="el-GR"/>
          </a:p>
        </p:txBody>
      </p:sp>
    </p:spTree>
    <p:extLst>
      <p:ext uri="{BB962C8B-B14F-4D97-AF65-F5344CB8AC3E}">
        <p14:creationId xmlns:p14="http://schemas.microsoft.com/office/powerpoint/2010/main" val="495567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B1D1B54A-5865-4D34-9B6C-B77A7C9A86C7}" type="slidenum">
              <a:rPr lang="el-GR" smtClean="0"/>
              <a:pPr>
                <a:defRPr/>
              </a:pPr>
              <a:t>‹#›</a:t>
            </a:fld>
            <a:endParaRPr lang="el-GR"/>
          </a:p>
        </p:txBody>
      </p:sp>
    </p:spTree>
    <p:extLst>
      <p:ext uri="{BB962C8B-B14F-4D97-AF65-F5344CB8AC3E}">
        <p14:creationId xmlns:p14="http://schemas.microsoft.com/office/powerpoint/2010/main" val="3135831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FF1E2052-DFCD-4DE7-B96B-C46D4D129DF2}" type="slidenum">
              <a:rPr lang="el-GR" smtClean="0"/>
              <a:pPr>
                <a:defRPr/>
              </a:pPr>
              <a:t>‹#›</a:t>
            </a:fld>
            <a:endParaRPr lang="el-GR"/>
          </a:p>
        </p:txBody>
      </p:sp>
    </p:spTree>
    <p:extLst>
      <p:ext uri="{BB962C8B-B14F-4D97-AF65-F5344CB8AC3E}">
        <p14:creationId xmlns:p14="http://schemas.microsoft.com/office/powerpoint/2010/main" val="97405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3F6C7CEF-1C24-41FE-8179-B5416B990895}" type="slidenum">
              <a:rPr lang="el-GR" smtClean="0"/>
              <a:pPr>
                <a:defRPr/>
              </a:pPr>
              <a:t>‹#›</a:t>
            </a:fld>
            <a:endParaRPr lang="el-GR"/>
          </a:p>
        </p:txBody>
      </p:sp>
    </p:spTree>
    <p:extLst>
      <p:ext uri="{BB962C8B-B14F-4D97-AF65-F5344CB8AC3E}">
        <p14:creationId xmlns:p14="http://schemas.microsoft.com/office/powerpoint/2010/main" val="1652653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937373C2-D7E9-48DF-BEF5-F9D9942334A6}" type="slidenum">
              <a:rPr lang="el-GR" smtClean="0"/>
              <a:pPr>
                <a:defRPr/>
              </a:pPr>
              <a:t>‹#›</a:t>
            </a:fld>
            <a:endParaRPr lang="el-GR"/>
          </a:p>
        </p:txBody>
      </p:sp>
    </p:spTree>
    <p:extLst>
      <p:ext uri="{BB962C8B-B14F-4D97-AF65-F5344CB8AC3E}">
        <p14:creationId xmlns:p14="http://schemas.microsoft.com/office/powerpoint/2010/main" val="360708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4"/>
          <p:cNvSpPr>
            <a:spLocks noGrp="1" noChangeArrowheads="1"/>
          </p:cNvSpPr>
          <p:nvPr>
            <p:ph type="dt" sz="half" idx="10"/>
          </p:nvPr>
        </p:nvSpPr>
        <p:spPr>
          <a:ln/>
        </p:spPr>
        <p:txBody>
          <a:bodyPr/>
          <a:lstStyle>
            <a:lvl1pPr>
              <a:defRPr/>
            </a:lvl1pPr>
          </a:lstStyle>
          <a:p>
            <a:pPr>
              <a:defRPr/>
            </a:pPr>
            <a:endParaRPr lang="el-GR"/>
          </a:p>
        </p:txBody>
      </p:sp>
      <p:sp>
        <p:nvSpPr>
          <p:cNvPr id="6" name="Rectangle 45"/>
          <p:cNvSpPr>
            <a:spLocks noGrp="1" noChangeArrowheads="1"/>
          </p:cNvSpPr>
          <p:nvPr>
            <p:ph type="ftr" sz="quarter" idx="11"/>
          </p:nvPr>
        </p:nvSpPr>
        <p:spPr>
          <a:ln/>
        </p:spPr>
        <p:txBody>
          <a:bodyPr/>
          <a:lstStyle>
            <a:lvl1pPr>
              <a:defRPr/>
            </a:lvl1pPr>
          </a:lstStyle>
          <a:p>
            <a:pPr>
              <a:defRPr/>
            </a:pPr>
            <a:endParaRPr lang="el-GR"/>
          </a:p>
        </p:txBody>
      </p:sp>
      <p:sp>
        <p:nvSpPr>
          <p:cNvPr id="7" name="Rectangle 46"/>
          <p:cNvSpPr>
            <a:spLocks noGrp="1" noChangeArrowheads="1"/>
          </p:cNvSpPr>
          <p:nvPr>
            <p:ph type="sldNum" sz="quarter" idx="12"/>
          </p:nvPr>
        </p:nvSpPr>
        <p:spPr>
          <a:ln/>
        </p:spPr>
        <p:txBody>
          <a:bodyPr/>
          <a:lstStyle>
            <a:lvl1pPr>
              <a:defRPr/>
            </a:lvl1pPr>
          </a:lstStyle>
          <a:p>
            <a:pPr>
              <a:defRPr/>
            </a:pPr>
            <a:fld id="{C0782AFA-FE53-40EB-A0E1-4B416B414CCA}" type="slidenum">
              <a:rPr lang="el-GR"/>
              <a:pPr>
                <a:defRPr/>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43000"/>
          </a:xfrm>
        </p:spPr>
        <p:txBody>
          <a:bodyPr/>
          <a:lstStyle/>
          <a:p>
            <a:r>
              <a:rPr lang="en-US" smtClean="0"/>
              <a:t>Click to edit Master title style</a:t>
            </a:r>
            <a:endParaRPr lang="el-GR"/>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4"/>
          <p:cNvSpPr>
            <a:spLocks noGrp="1" noChangeArrowheads="1"/>
          </p:cNvSpPr>
          <p:nvPr>
            <p:ph type="dt" sz="half" idx="10"/>
          </p:nvPr>
        </p:nvSpPr>
        <p:spPr>
          <a:ln/>
        </p:spPr>
        <p:txBody>
          <a:bodyPr/>
          <a:lstStyle>
            <a:lvl1pPr>
              <a:defRPr/>
            </a:lvl1pPr>
          </a:lstStyle>
          <a:p>
            <a:pPr>
              <a:defRPr/>
            </a:pPr>
            <a:endParaRPr lang="el-GR"/>
          </a:p>
        </p:txBody>
      </p:sp>
      <p:sp>
        <p:nvSpPr>
          <p:cNvPr id="8" name="Rectangle 45"/>
          <p:cNvSpPr>
            <a:spLocks noGrp="1" noChangeArrowheads="1"/>
          </p:cNvSpPr>
          <p:nvPr>
            <p:ph type="ftr" sz="quarter" idx="11"/>
          </p:nvPr>
        </p:nvSpPr>
        <p:spPr>
          <a:ln/>
        </p:spPr>
        <p:txBody>
          <a:bodyPr/>
          <a:lstStyle>
            <a:lvl1pPr>
              <a:defRPr/>
            </a:lvl1pPr>
          </a:lstStyle>
          <a:p>
            <a:pPr>
              <a:defRPr/>
            </a:pPr>
            <a:endParaRPr lang="el-GR"/>
          </a:p>
        </p:txBody>
      </p:sp>
      <p:sp>
        <p:nvSpPr>
          <p:cNvPr id="9" name="Rectangle 46"/>
          <p:cNvSpPr>
            <a:spLocks noGrp="1" noChangeArrowheads="1"/>
          </p:cNvSpPr>
          <p:nvPr>
            <p:ph type="sldNum" sz="quarter" idx="12"/>
          </p:nvPr>
        </p:nvSpPr>
        <p:spPr>
          <a:ln/>
        </p:spPr>
        <p:txBody>
          <a:bodyPr/>
          <a:lstStyle>
            <a:lvl1pPr>
              <a:defRPr/>
            </a:lvl1pPr>
          </a:lstStyle>
          <a:p>
            <a:pPr>
              <a:defRPr/>
            </a:pPr>
            <a:fld id="{F74D0CE3-1F2B-4C41-9820-030F1F709207}" type="slidenum">
              <a:rPr lang="el-GR"/>
              <a:pPr>
                <a:defRPr/>
              </a:pPr>
              <a:t>‹#›</a:t>
            </a:fld>
            <a:endParaRPr lang="el-G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l-GR"/>
          </a:p>
        </p:txBody>
      </p:sp>
      <p:sp>
        <p:nvSpPr>
          <p:cNvPr id="3" name="Table Placeholder 2"/>
          <p:cNvSpPr>
            <a:spLocks noGrp="1"/>
          </p:cNvSpPr>
          <p:nvPr>
            <p:ph type="tbl" idx="1"/>
          </p:nvPr>
        </p:nvSpPr>
        <p:spPr>
          <a:xfrm>
            <a:off x="457200" y="1600200"/>
            <a:ext cx="8229600" cy="4530725"/>
          </a:xfrm>
        </p:spPr>
        <p:txBody>
          <a:bodyPr/>
          <a:lstStyle/>
          <a:p>
            <a:pPr lvl="0"/>
            <a:endParaRPr lang="el-GR" noProof="0" smtClean="0"/>
          </a:p>
        </p:txBody>
      </p:sp>
      <p:sp>
        <p:nvSpPr>
          <p:cNvPr id="4" name="Rectangle 44"/>
          <p:cNvSpPr>
            <a:spLocks noGrp="1" noChangeArrowheads="1"/>
          </p:cNvSpPr>
          <p:nvPr>
            <p:ph type="dt" sz="half" idx="10"/>
          </p:nvPr>
        </p:nvSpPr>
        <p:spPr>
          <a:ln/>
        </p:spPr>
        <p:txBody>
          <a:bodyPr/>
          <a:lstStyle>
            <a:lvl1pPr>
              <a:defRPr/>
            </a:lvl1pPr>
          </a:lstStyle>
          <a:p>
            <a:pPr>
              <a:defRPr/>
            </a:pPr>
            <a:endParaRPr lang="el-GR"/>
          </a:p>
        </p:txBody>
      </p:sp>
      <p:sp>
        <p:nvSpPr>
          <p:cNvPr id="5" name="Rectangle 45"/>
          <p:cNvSpPr>
            <a:spLocks noGrp="1" noChangeArrowheads="1"/>
          </p:cNvSpPr>
          <p:nvPr>
            <p:ph type="ftr" sz="quarter" idx="11"/>
          </p:nvPr>
        </p:nvSpPr>
        <p:spPr>
          <a:ln/>
        </p:spPr>
        <p:txBody>
          <a:bodyPr/>
          <a:lstStyle>
            <a:lvl1pPr>
              <a:defRPr/>
            </a:lvl1pPr>
          </a:lstStyle>
          <a:p>
            <a:pPr>
              <a:defRPr/>
            </a:pPr>
            <a:endParaRPr lang="el-GR"/>
          </a:p>
        </p:txBody>
      </p:sp>
      <p:sp>
        <p:nvSpPr>
          <p:cNvPr id="6" name="Rectangle 46"/>
          <p:cNvSpPr>
            <a:spLocks noGrp="1" noChangeArrowheads="1"/>
          </p:cNvSpPr>
          <p:nvPr>
            <p:ph type="sldNum" sz="quarter" idx="12"/>
          </p:nvPr>
        </p:nvSpPr>
        <p:spPr>
          <a:ln/>
        </p:spPr>
        <p:txBody>
          <a:bodyPr/>
          <a:lstStyle>
            <a:lvl1pPr>
              <a:defRPr/>
            </a:lvl1pPr>
          </a:lstStyle>
          <a:p>
            <a:pPr>
              <a:defRPr/>
            </a:pPr>
            <a:fld id="{3E683278-FB1C-4742-BA9E-D9586F797BAB}" type="slidenum">
              <a:rPr lang="el-GR"/>
              <a:pPr>
                <a:defRPr/>
              </a:pPr>
              <a:t>‹#›</a:t>
            </a:fld>
            <a:endParaRPr lang="el-GR"/>
          </a:p>
        </p:txBody>
      </p:sp>
    </p:spTree>
    <p:extLst>
      <p:ext uri="{BB962C8B-B14F-4D97-AF65-F5344CB8AC3E}">
        <p14:creationId xmlns:p14="http://schemas.microsoft.com/office/powerpoint/2010/main" val="4180604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84B6BFC-808E-4C0B-B7B9-E4A02558F211}" type="slidenum">
              <a:rPr lang="el-GR" smtClean="0"/>
              <a:pPr>
                <a:defRPr/>
              </a:pPr>
              <a:t>‹#›</a:t>
            </a:fld>
            <a:endParaRPr lang="el-GR"/>
          </a:p>
        </p:txBody>
      </p:sp>
    </p:spTree>
    <p:extLst>
      <p:ext uri="{BB962C8B-B14F-4D97-AF65-F5344CB8AC3E}">
        <p14:creationId xmlns:p14="http://schemas.microsoft.com/office/powerpoint/2010/main" val="207600260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2" r:id="rId13"/>
    <p:sldLayoutId id="214748371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image" Target="../media/image11.jpe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8.png"/><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7" Type="http://schemas.openxmlformats.org/officeDocument/2006/relationships/image" Target="../media/image8.png"/><Relationship Id="rId2" Type="http://schemas.microsoft.com/office/2007/relationships/media" Target="../media/media9.wav"/><Relationship Id="rId1" Type="http://schemas.openxmlformats.org/officeDocument/2006/relationships/tags" Target="../tags/tag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5" Type="http://schemas.openxmlformats.org/officeDocument/2006/relationships/image" Target="../media/image5.pn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5.pn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5" Type="http://schemas.openxmlformats.org/officeDocument/2006/relationships/image" Target="../media/image5.pn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5.png"/><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5.png"/><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5.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audio" Target="../media/media27.wav"/><Relationship Id="rId7" Type="http://schemas.openxmlformats.org/officeDocument/2006/relationships/image" Target="../media/image5.png"/><Relationship Id="rId2" Type="http://schemas.microsoft.com/office/2007/relationships/media" Target="../media/media27.wav"/><Relationship Id="rId1" Type="http://schemas.openxmlformats.org/officeDocument/2006/relationships/tags" Target="../tags/tag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5" Type="http://schemas.openxmlformats.org/officeDocument/2006/relationships/image" Target="../media/image5.png"/><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5" Type="http://schemas.openxmlformats.org/officeDocument/2006/relationships/image" Target="../media/image5.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5" Type="http://schemas.openxmlformats.org/officeDocument/2006/relationships/image" Target="../media/image5.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5" Type="http://schemas.openxmlformats.org/officeDocument/2006/relationships/image" Target="../media/image5.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5" Type="http://schemas.openxmlformats.org/officeDocument/2006/relationships/image" Target="../media/image5.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slideLayout" Target="../slideLayouts/slideLayout13.xml"/><Relationship Id="rId7" Type="http://schemas.openxmlformats.org/officeDocument/2006/relationships/image" Target="../media/image32.png"/><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31.png"/><Relationship Id="rId11" Type="http://schemas.openxmlformats.org/officeDocument/2006/relationships/image" Target="../media/image5.png"/><Relationship Id="rId5" Type="http://schemas.openxmlformats.org/officeDocument/2006/relationships/image" Target="../media/image30.wmf"/><Relationship Id="rId10" Type="http://schemas.openxmlformats.org/officeDocument/2006/relationships/image" Target="../media/image35.wmf"/><Relationship Id="rId4" Type="http://schemas.openxmlformats.org/officeDocument/2006/relationships/notesSlide" Target="../notesSlides/notesSlide8.xml"/><Relationship Id="rId9"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audio" Target="../media/media34.wav"/><Relationship Id="rId7" Type="http://schemas.openxmlformats.org/officeDocument/2006/relationships/image" Target="../media/image5.png"/><Relationship Id="rId2" Type="http://schemas.microsoft.com/office/2007/relationships/media" Target="../media/media34.wav"/><Relationship Id="rId1" Type="http://schemas.openxmlformats.org/officeDocument/2006/relationships/vmlDrawing" Target="../drawings/vmlDrawing1.vml"/><Relationship Id="rId6" Type="http://schemas.openxmlformats.org/officeDocument/2006/relationships/image" Target="../media/image36.emf"/><Relationship Id="rId5" Type="http://schemas.openxmlformats.org/officeDocument/2006/relationships/package" Target="../embeddings/Microsoft_Word_Document1.docx"/><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5.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notesSlide" Target="../notesSlides/notesSlide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5" Type="http://schemas.openxmlformats.org/officeDocument/2006/relationships/image" Target="../media/image5.png"/><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wav"/><Relationship Id="rId1" Type="http://schemas.microsoft.com/office/2007/relationships/media" Target="../media/media38.wav"/><Relationship Id="rId5" Type="http://schemas.openxmlformats.org/officeDocument/2006/relationships/image" Target="../media/image5.png"/><Relationship Id="rId4" Type="http://schemas.openxmlformats.org/officeDocument/2006/relationships/image" Target="../media/image41.jpg"/></Relationships>
</file>

<file path=ppt/slides/_rels/slide3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39.wav"/><Relationship Id="rId7" Type="http://schemas.openxmlformats.org/officeDocument/2006/relationships/image" Target="../media/image44.jpg"/><Relationship Id="rId2" Type="http://schemas.microsoft.com/office/2007/relationships/media" Target="../media/media39.wav"/><Relationship Id="rId1" Type="http://schemas.openxmlformats.org/officeDocument/2006/relationships/tags" Target="../tags/tag3.xml"/><Relationship Id="rId6" Type="http://schemas.openxmlformats.org/officeDocument/2006/relationships/image" Target="../media/image43.jpeg"/><Relationship Id="rId5" Type="http://schemas.openxmlformats.org/officeDocument/2006/relationships/image" Target="../media/image42.jpg"/><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wav"/><Relationship Id="rId1" Type="http://schemas.microsoft.com/office/2007/relationships/media" Target="../media/media40.wav"/><Relationship Id="rId5" Type="http://schemas.openxmlformats.org/officeDocument/2006/relationships/image" Target="../media/image5.png"/><Relationship Id="rId4" Type="http://schemas.openxmlformats.org/officeDocument/2006/relationships/image" Target="../media/image45.jp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wav"/><Relationship Id="rId1" Type="http://schemas.microsoft.com/office/2007/relationships/media" Target="../media/media41.wav"/><Relationship Id="rId6" Type="http://schemas.openxmlformats.org/officeDocument/2006/relationships/image" Target="../media/image5.png"/><Relationship Id="rId5" Type="http://schemas.openxmlformats.org/officeDocument/2006/relationships/image" Target="../media/image47.png"/><Relationship Id="rId4" Type="http://schemas.openxmlformats.org/officeDocument/2006/relationships/image" Target="../media/image46.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wav"/><Relationship Id="rId1" Type="http://schemas.microsoft.com/office/2007/relationships/media" Target="../media/media42.wav"/><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wav"/><Relationship Id="rId1" Type="http://schemas.microsoft.com/office/2007/relationships/media" Target="../media/media43.wav"/><Relationship Id="rId6" Type="http://schemas.openxmlformats.org/officeDocument/2006/relationships/image" Target="../media/image5.png"/><Relationship Id="rId5" Type="http://schemas.openxmlformats.org/officeDocument/2006/relationships/image" Target="../media/image48.png"/><Relationship Id="rId4" Type="http://schemas.openxmlformats.org/officeDocument/2006/relationships/notesSlide" Target="../notesSlides/notesSlide10.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wav"/><Relationship Id="rId1" Type="http://schemas.microsoft.com/office/2007/relationships/media" Target="../media/media44.wav"/><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wav"/><Relationship Id="rId1" Type="http://schemas.microsoft.com/office/2007/relationships/media" Target="../media/media45.wav"/><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6.wav"/><Relationship Id="rId1" Type="http://schemas.microsoft.com/office/2007/relationships/media" Target="../media/media46.wav"/><Relationship Id="rId5" Type="http://schemas.openxmlformats.org/officeDocument/2006/relationships/image" Target="../media/image5.png"/><Relationship Id="rId4" Type="http://schemas.openxmlformats.org/officeDocument/2006/relationships/image" Target="../media/image49.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wav"/><Relationship Id="rId1" Type="http://schemas.microsoft.com/office/2007/relationships/media" Target="../media/media47.wav"/><Relationship Id="rId6" Type="http://schemas.openxmlformats.org/officeDocument/2006/relationships/image" Target="../media/image5.png"/><Relationship Id="rId5" Type="http://schemas.openxmlformats.org/officeDocument/2006/relationships/image" Target="../media/image50.png"/><Relationship Id="rId4" Type="http://schemas.openxmlformats.org/officeDocument/2006/relationships/notesSlide" Target="../notesSlides/notesSlide1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wav"/><Relationship Id="rId1" Type="http://schemas.microsoft.com/office/2007/relationships/media" Target="../media/media48.wav"/><Relationship Id="rId6" Type="http://schemas.openxmlformats.org/officeDocument/2006/relationships/image" Target="../media/image5.png"/><Relationship Id="rId5" Type="http://schemas.openxmlformats.org/officeDocument/2006/relationships/image" Target="../media/image51.png"/><Relationship Id="rId4" Type="http://schemas.openxmlformats.org/officeDocument/2006/relationships/image" Target="../media/image240.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9.wav"/><Relationship Id="rId1" Type="http://schemas.microsoft.com/office/2007/relationships/media" Target="../media/media49.wav"/><Relationship Id="rId5" Type="http://schemas.openxmlformats.org/officeDocument/2006/relationships/image" Target="../media/image5.png"/><Relationship Id="rId4" Type="http://schemas.openxmlformats.org/officeDocument/2006/relationships/image" Target="../media/image52.jp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wav"/><Relationship Id="rId1" Type="http://schemas.microsoft.com/office/2007/relationships/media" Target="../media/media50.wav"/><Relationship Id="rId5" Type="http://schemas.openxmlformats.org/officeDocument/2006/relationships/image" Target="../media/image5.png"/><Relationship Id="rId4" Type="http://schemas.openxmlformats.org/officeDocument/2006/relationships/notesSlide" Target="../notesSlides/notesSlide12.xml"/></Relationships>
</file>

<file path=ppt/slides/_rels/slide5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51.wav"/><Relationship Id="rId7" Type="http://schemas.openxmlformats.org/officeDocument/2006/relationships/image" Target="../media/image53.wmf"/><Relationship Id="rId2" Type="http://schemas.microsoft.com/office/2007/relationships/media" Target="../media/media51.wav"/><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notesSlide" Target="../notesSlides/notesSlide13.xml"/><Relationship Id="rId4"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wav"/><Relationship Id="rId1" Type="http://schemas.microsoft.com/office/2007/relationships/media" Target="../media/media52.wav"/><Relationship Id="rId4" Type="http://schemas.openxmlformats.org/officeDocument/2006/relationships/image" Target="../media/image5.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wav"/><Relationship Id="rId1" Type="http://schemas.microsoft.com/office/2007/relationships/media" Target="../media/media53.wav"/><Relationship Id="rId6" Type="http://schemas.openxmlformats.org/officeDocument/2006/relationships/image" Target="../media/image5.png"/><Relationship Id="rId5" Type="http://schemas.openxmlformats.org/officeDocument/2006/relationships/image" Target="../media/image54.png"/><Relationship Id="rId4" Type="http://schemas.openxmlformats.org/officeDocument/2006/relationships/notesSlide" Target="../notesSlides/notesSlide14.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wav"/><Relationship Id="rId1" Type="http://schemas.microsoft.com/office/2007/relationships/media" Target="../media/media54.wav"/><Relationship Id="rId5" Type="http://schemas.openxmlformats.org/officeDocument/2006/relationships/image" Target="../media/image5.png"/><Relationship Id="rId4" Type="http://schemas.openxmlformats.org/officeDocument/2006/relationships/image" Target="../media/image55.jp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5.wav"/><Relationship Id="rId1" Type="http://schemas.microsoft.com/office/2007/relationships/media" Target="../media/media55.wav"/><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6.wav"/><Relationship Id="rId1" Type="http://schemas.microsoft.com/office/2007/relationships/media" Target="../media/media56.wav"/><Relationship Id="rId5" Type="http://schemas.openxmlformats.org/officeDocument/2006/relationships/image" Target="../media/image5.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7.wav"/><Relationship Id="rId1" Type="http://schemas.microsoft.com/office/2007/relationships/media" Target="../media/media57.wav"/><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wav"/><Relationship Id="rId1" Type="http://schemas.microsoft.com/office/2007/relationships/media" Target="../media/media58.wav"/><Relationship Id="rId5" Type="http://schemas.openxmlformats.org/officeDocument/2006/relationships/image" Target="../media/image5.png"/><Relationship Id="rId4" Type="http://schemas.openxmlformats.org/officeDocument/2006/relationships/notesSlide" Target="../notesSlides/notesSlide15.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9.wav"/><Relationship Id="rId1" Type="http://schemas.microsoft.com/office/2007/relationships/media" Target="../media/media59.wav"/><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0.wav"/><Relationship Id="rId1" Type="http://schemas.microsoft.com/office/2007/relationships/media" Target="../media/media60.wav"/><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1.wav"/><Relationship Id="rId1" Type="http://schemas.microsoft.com/office/2007/relationships/media" Target="../media/media61.wav"/><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2.wav"/><Relationship Id="rId1" Type="http://schemas.microsoft.com/office/2007/relationships/media" Target="../media/media62.wav"/><Relationship Id="rId4" Type="http://schemas.openxmlformats.org/officeDocument/2006/relationships/image" Target="../media/image5.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3.wav"/><Relationship Id="rId1" Type="http://schemas.microsoft.com/office/2007/relationships/media" Target="../media/media63.wav"/><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4.wav"/><Relationship Id="rId1" Type="http://schemas.microsoft.com/office/2007/relationships/media" Target="../media/media64.wav"/><Relationship Id="rId4"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5.wav"/><Relationship Id="rId1" Type="http://schemas.microsoft.com/office/2007/relationships/media" Target="../media/media65.wav"/><Relationship Id="rId5" Type="http://schemas.openxmlformats.org/officeDocument/2006/relationships/image" Target="../media/image5.png"/><Relationship Id="rId4" Type="http://schemas.openxmlformats.org/officeDocument/2006/relationships/image" Target="../media/image57.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6.wav"/><Relationship Id="rId1" Type="http://schemas.microsoft.com/office/2007/relationships/media" Target="../media/media66.wav"/><Relationship Id="rId5" Type="http://schemas.openxmlformats.org/officeDocument/2006/relationships/image" Target="../media/image5.png"/><Relationship Id="rId4" Type="http://schemas.openxmlformats.org/officeDocument/2006/relationships/image" Target="../media/image58.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7.wav"/><Relationship Id="rId1" Type="http://schemas.microsoft.com/office/2007/relationships/media" Target="../media/media67.wav"/><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8.wav"/><Relationship Id="rId1" Type="http://schemas.microsoft.com/office/2007/relationships/media" Target="../media/media68.wav"/><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9.wav"/><Relationship Id="rId1" Type="http://schemas.microsoft.com/office/2007/relationships/media" Target="../media/media69.wav"/><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0.wav"/><Relationship Id="rId1" Type="http://schemas.microsoft.com/office/2007/relationships/media" Target="../media/media70.wav"/><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1.wav"/><Relationship Id="rId1" Type="http://schemas.microsoft.com/office/2007/relationships/media" Target="../media/media71.wav"/><Relationship Id="rId4" Type="http://schemas.openxmlformats.org/officeDocument/2006/relationships/image" Target="../media/image5.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2.wav"/><Relationship Id="rId1" Type="http://schemas.microsoft.com/office/2007/relationships/media" Target="../media/media72.wav"/><Relationship Id="rId4" Type="http://schemas.openxmlformats.org/officeDocument/2006/relationships/image" Target="../media/image5.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3.wav"/><Relationship Id="rId1" Type="http://schemas.microsoft.com/office/2007/relationships/media" Target="../media/media73.wav"/><Relationship Id="rId5" Type="http://schemas.openxmlformats.org/officeDocument/2006/relationships/image" Target="../media/image5.png"/><Relationship Id="rId4" Type="http://schemas.openxmlformats.org/officeDocument/2006/relationships/notesSlide" Target="../notesSlides/notesSlide1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4.wav"/><Relationship Id="rId1" Type="http://schemas.microsoft.com/office/2007/relationships/media" Target="../media/media74.wav"/><Relationship Id="rId4" Type="http://schemas.openxmlformats.org/officeDocument/2006/relationships/image" Target="../media/image5.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5.wav"/><Relationship Id="rId1" Type="http://schemas.microsoft.com/office/2007/relationships/media" Target="../media/media75.wav"/><Relationship Id="rId4" Type="http://schemas.openxmlformats.org/officeDocument/2006/relationships/image" Target="../media/image5.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6.wav"/><Relationship Id="rId1" Type="http://schemas.microsoft.com/office/2007/relationships/media" Target="../media/media76.wav"/><Relationship Id="rId4" Type="http://schemas.openxmlformats.org/officeDocument/2006/relationships/image" Target="../media/image5.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7.wav"/><Relationship Id="rId1" Type="http://schemas.microsoft.com/office/2007/relationships/media" Target="../media/media77.wav"/><Relationship Id="rId5" Type="http://schemas.openxmlformats.org/officeDocument/2006/relationships/image" Target="../media/image5.png"/><Relationship Id="rId4" Type="http://schemas.openxmlformats.org/officeDocument/2006/relationships/image" Target="../media/image59.jpe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8.wav"/><Relationship Id="rId1" Type="http://schemas.microsoft.com/office/2007/relationships/media" Target="../media/media78.wav"/><Relationship Id="rId6" Type="http://schemas.openxmlformats.org/officeDocument/2006/relationships/image" Target="../media/image5.png"/><Relationship Id="rId5" Type="http://schemas.openxmlformats.org/officeDocument/2006/relationships/image" Target="../media/image61.jpeg"/><Relationship Id="rId4" Type="http://schemas.openxmlformats.org/officeDocument/2006/relationships/image" Target="../media/image60.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9.wav"/><Relationship Id="rId1" Type="http://schemas.microsoft.com/office/2007/relationships/media" Target="../media/media79.wav"/><Relationship Id="rId5" Type="http://schemas.openxmlformats.org/officeDocument/2006/relationships/image" Target="../media/image5.png"/><Relationship Id="rId4" Type="http://schemas.openxmlformats.org/officeDocument/2006/relationships/image" Target="../media/image62.jp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0.wav"/><Relationship Id="rId1" Type="http://schemas.microsoft.com/office/2007/relationships/media" Target="../media/media80.wav"/><Relationship Id="rId5" Type="http://schemas.openxmlformats.org/officeDocument/2006/relationships/image" Target="../media/image5.png"/><Relationship Id="rId4" Type="http://schemas.openxmlformats.org/officeDocument/2006/relationships/image" Target="../media/image63.jpe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1.wav"/><Relationship Id="rId1" Type="http://schemas.microsoft.com/office/2007/relationships/media" Target="../media/media81.wav"/><Relationship Id="rId4" Type="http://schemas.openxmlformats.org/officeDocument/2006/relationships/image" Target="../media/image5.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2.wav"/><Relationship Id="rId1" Type="http://schemas.microsoft.com/office/2007/relationships/media" Target="../media/media82.wav"/><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3.wav"/><Relationship Id="rId1" Type="http://schemas.microsoft.com/office/2007/relationships/media" Target="../media/media83.wav"/><Relationship Id="rId5" Type="http://schemas.openxmlformats.org/officeDocument/2006/relationships/image" Target="../media/image8.png"/><Relationship Id="rId4" Type="http://schemas.openxmlformats.org/officeDocument/2006/relationships/image" Target="../media/image64.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4.wav"/><Relationship Id="rId1" Type="http://schemas.microsoft.com/office/2007/relationships/media" Target="../media/media84.wav"/><Relationship Id="rId5" Type="http://schemas.openxmlformats.org/officeDocument/2006/relationships/image" Target="../media/image8.png"/><Relationship Id="rId4" Type="http://schemas.openxmlformats.org/officeDocument/2006/relationships/image" Target="../media/image65.pn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5.wav"/><Relationship Id="rId1" Type="http://schemas.microsoft.com/office/2007/relationships/media" Target="../media/media85.wav"/><Relationship Id="rId5" Type="http://schemas.openxmlformats.org/officeDocument/2006/relationships/image" Target="../media/image67.png"/><Relationship Id="rId4" Type="http://schemas.openxmlformats.org/officeDocument/2006/relationships/image" Target="../media/image66.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6.wav"/><Relationship Id="rId1" Type="http://schemas.microsoft.com/office/2007/relationships/media" Target="../media/media86.wav"/><Relationship Id="rId5" Type="http://schemas.openxmlformats.org/officeDocument/2006/relationships/image" Target="../media/image8.png"/><Relationship Id="rId4" Type="http://schemas.openxmlformats.org/officeDocument/2006/relationships/image" Target="../media/image68.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7.wav"/><Relationship Id="rId1" Type="http://schemas.microsoft.com/office/2007/relationships/media" Target="../media/media87.wav"/><Relationship Id="rId5" Type="http://schemas.openxmlformats.org/officeDocument/2006/relationships/image" Target="../media/image8.png"/><Relationship Id="rId4" Type="http://schemas.openxmlformats.org/officeDocument/2006/relationships/image" Target="../media/image69.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8.wav"/><Relationship Id="rId1" Type="http://schemas.microsoft.com/office/2007/relationships/media" Target="../media/media88.wav"/><Relationship Id="rId4" Type="http://schemas.openxmlformats.org/officeDocument/2006/relationships/image" Target="../media/image67.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9.wav"/><Relationship Id="rId1" Type="http://schemas.microsoft.com/office/2007/relationships/media" Target="../media/media89.wav"/><Relationship Id="rId6" Type="http://schemas.openxmlformats.org/officeDocument/2006/relationships/image" Target="../media/image67.png"/><Relationship Id="rId5" Type="http://schemas.openxmlformats.org/officeDocument/2006/relationships/image" Target="../media/image70.png"/><Relationship Id="rId4" Type="http://schemas.openxmlformats.org/officeDocument/2006/relationships/notesSlide" Target="../notesSlides/notesSlide19.xml"/></Relationships>
</file>

<file path=ppt/slides/_rels/slide9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slideLayout" Target="../slideLayouts/slideLayout4.xml"/><Relationship Id="rId7" Type="http://schemas.openxmlformats.org/officeDocument/2006/relationships/image" Target="../media/image73.jpeg"/><Relationship Id="rId2" Type="http://schemas.openxmlformats.org/officeDocument/2006/relationships/audio" Target="../media/media90.wav"/><Relationship Id="rId1" Type="http://schemas.microsoft.com/office/2007/relationships/media" Target="../media/media90.wav"/><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hyperlink" Target="http://rds.yahoo.com/_ylt=A9G_bHO98CNKJCgBe3KJzbkF;_ylu=X3oDMTByOXVuajJtBHBvcwM5MQRzZWMDc3IEdnRpZANJMTEwXzEzMQ--/SIG=1ij56r4ct/EXP=1243955773/**http:/images.search.yahoo.com/images/view?back=http://images.search.yahoo.com/search/images?p=pebble+lime&amp;b=81&amp;ni=20&amp;ei=utf-8&amp;y=Search&amp;pstart=1&amp;fr=yfp-t-501&amp;w=100&amp;h=73&amp;imgurl=www.decorpebble.com.au/ming%20lime%2025-35_small.jpg&amp;rurl=http://www.decorpebble.com.au/clearance2006.htm&amp;size=2k&amp;name=ming+lime+25+35+...&amp;p=pebble+lime&amp;oid=e07558d047e2b76a&amp;fr2=&amp;no=91&amp;tt=144&amp;b=81&amp;ni=20&amp;sigr=11f421h17&amp;sigi=11k4umtgv&amp;sigb=13dila6kn" TargetMode="Externa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1.wav"/><Relationship Id="rId1" Type="http://schemas.microsoft.com/office/2007/relationships/media" Target="../media/media91.wav"/><Relationship Id="rId5" Type="http://schemas.openxmlformats.org/officeDocument/2006/relationships/image" Target="../media/image67.png"/><Relationship Id="rId4" Type="http://schemas.openxmlformats.org/officeDocument/2006/relationships/image" Target="../media/image74.jpe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7.png"/><Relationship Id="rId2" Type="http://schemas.openxmlformats.org/officeDocument/2006/relationships/audio" Target="../media/media92.wav"/><Relationship Id="rId1" Type="http://schemas.microsoft.com/office/2007/relationships/media" Target="../media/media92.wav"/><Relationship Id="rId6" Type="http://schemas.openxmlformats.org/officeDocument/2006/relationships/image" Target="../media/image75.png"/><Relationship Id="rId5" Type="http://schemas.openxmlformats.org/officeDocument/2006/relationships/image" Target="../media/image73.jpeg"/><Relationship Id="rId4" Type="http://schemas.openxmlformats.org/officeDocument/2006/relationships/notesSlide" Target="../notesSlides/notesSlide20.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3.wav"/><Relationship Id="rId1" Type="http://schemas.microsoft.com/office/2007/relationships/media" Target="../media/media93.wav"/><Relationship Id="rId5" Type="http://schemas.openxmlformats.org/officeDocument/2006/relationships/image" Target="../media/image67.png"/><Relationship Id="rId4" Type="http://schemas.openxmlformats.org/officeDocument/2006/relationships/image" Target="../media/image76.gif"/></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4.wav"/><Relationship Id="rId1" Type="http://schemas.microsoft.com/office/2007/relationships/media" Target="../media/media94.wav"/><Relationship Id="rId5" Type="http://schemas.openxmlformats.org/officeDocument/2006/relationships/image" Target="../media/image67.png"/><Relationship Id="rId4" Type="http://schemas.openxmlformats.org/officeDocument/2006/relationships/image" Target="../media/image77.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5.wav"/><Relationship Id="rId1" Type="http://schemas.microsoft.com/office/2007/relationships/media" Target="../media/media95.wav"/><Relationship Id="rId5" Type="http://schemas.openxmlformats.org/officeDocument/2006/relationships/image" Target="../media/image67.png"/><Relationship Id="rId4" Type="http://schemas.openxmlformats.org/officeDocument/2006/relationships/image" Target="../media/image78.jpe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6.wav"/><Relationship Id="rId1" Type="http://schemas.microsoft.com/office/2007/relationships/media" Target="../media/media96.wav"/><Relationship Id="rId5" Type="http://schemas.openxmlformats.org/officeDocument/2006/relationships/image" Target="../media/image67.png"/><Relationship Id="rId4" Type="http://schemas.openxmlformats.org/officeDocument/2006/relationships/image" Target="../media/image79.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7.wav"/><Relationship Id="rId1" Type="http://schemas.microsoft.com/office/2007/relationships/media" Target="../media/media97.wav"/><Relationship Id="rId5" Type="http://schemas.openxmlformats.org/officeDocument/2006/relationships/image" Target="../media/image67.png"/><Relationship Id="rId4" Type="http://schemas.openxmlformats.org/officeDocument/2006/relationships/image" Target="../media/image80.png"/></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8.wav"/><Relationship Id="rId1" Type="http://schemas.microsoft.com/office/2007/relationships/media" Target="../media/media98.wav"/><Relationship Id="rId5" Type="http://schemas.openxmlformats.org/officeDocument/2006/relationships/image" Target="../media/image67.png"/><Relationship Id="rId4" Type="http://schemas.openxmlformats.org/officeDocument/2006/relationships/image" Target="../media/image81.png"/></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9.wav"/><Relationship Id="rId1" Type="http://schemas.microsoft.com/office/2007/relationships/media" Target="../media/media99.wav"/><Relationship Id="rId6" Type="http://schemas.openxmlformats.org/officeDocument/2006/relationships/image" Target="../media/image67.png"/><Relationship Id="rId5" Type="http://schemas.openxmlformats.org/officeDocument/2006/relationships/image" Target="../media/image82.png"/><Relationship Id="rId4" Type="http://schemas.openxmlformats.org/officeDocument/2006/relationships/notesSlide" Target="../notesSlides/notesSlide21.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0.wav"/><Relationship Id="rId1" Type="http://schemas.microsoft.com/office/2007/relationships/media" Target="../media/media100.wav"/><Relationship Id="rId4" Type="http://schemas.openxmlformats.org/officeDocument/2006/relationships/image" Target="../media/image67.pn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1.wav"/><Relationship Id="rId1" Type="http://schemas.microsoft.com/office/2007/relationships/media" Target="../media/media101.wav"/><Relationship Id="rId5" Type="http://schemas.openxmlformats.org/officeDocument/2006/relationships/image" Target="../media/image67.png"/><Relationship Id="rId4" Type="http://schemas.openxmlformats.org/officeDocument/2006/relationships/image" Target="../media/image83.png"/></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2.wav"/><Relationship Id="rId1" Type="http://schemas.microsoft.com/office/2007/relationships/media" Target="../media/media102.wav"/><Relationship Id="rId5" Type="http://schemas.openxmlformats.org/officeDocument/2006/relationships/image" Target="../media/image67.png"/><Relationship Id="rId4" Type="http://schemas.openxmlformats.org/officeDocument/2006/relationships/image" Target="../media/image84.pn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3.wav"/><Relationship Id="rId1" Type="http://schemas.microsoft.com/office/2007/relationships/media" Target="../media/media103.wav"/><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Εικόνα 1" descr="image0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32656"/>
            <a:ext cx="69913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descr="Λογότυπο επιχειρησιακού προγράμματος εκπαίδευσης και δια βίου μάθησης&#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9862" y="5915025"/>
            <a:ext cx="37242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ctrTitle"/>
          </p:nvPr>
        </p:nvSpPr>
        <p:spPr/>
        <p:txBody>
          <a:bodyPr/>
          <a:lstStyle/>
          <a:p>
            <a:r>
              <a:rPr lang="el-GR" dirty="0" smtClean="0"/>
              <a:t>ΕΝΕΡΓΕΙΑ ΚΑΙ ΠΕΡΙΒΑΛΛΟΝ</a:t>
            </a:r>
            <a:endParaRPr lang="en-GB" dirty="0"/>
          </a:p>
        </p:txBody>
      </p:sp>
      <p:sp>
        <p:nvSpPr>
          <p:cNvPr id="5" name="Subtitle 4"/>
          <p:cNvSpPr>
            <a:spLocks noGrp="1"/>
          </p:cNvSpPr>
          <p:nvPr>
            <p:ph type="subTitle" idx="1"/>
          </p:nvPr>
        </p:nvSpPr>
        <p:spPr/>
        <p:txBody>
          <a:bodyPr/>
          <a:lstStyle/>
          <a:p>
            <a:r>
              <a:rPr lang="el-GR" dirty="0" smtClean="0"/>
              <a:t>ΔΙΑΛΕΞΗ 08</a:t>
            </a:r>
          </a:p>
          <a:p>
            <a:r>
              <a:rPr lang="el-GR" dirty="0" smtClean="0"/>
              <a:t>ΚΑΥΣΗ, ΡΥΠΑΝΣΗ, ΑΝΤΙΡΥΠΑΝΣΗ</a:t>
            </a:r>
            <a:endParaRPr lang="en-GB"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79738772"/>
      </p:ext>
    </p:extLst>
  </p:cSld>
  <p:clrMapOvr>
    <a:masterClrMapping/>
  </p:clrMapOvr>
  <mc:AlternateContent xmlns:mc="http://schemas.openxmlformats.org/markup-compatibility/2006">
    <mc:Choice xmlns:p14="http://schemas.microsoft.com/office/powerpoint/2010/main" Requires="p14">
      <p:transition spd="slow" p14:dur="2000" advTm="7396"/>
    </mc:Choice>
    <mc:Fallback>
      <p:transition spd="slow" advTm="73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Εικόνα 2" descr="image0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137" y="823912"/>
            <a:ext cx="69437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95599280"/>
      </p:ext>
    </p:extLst>
  </p:cSld>
  <p:clrMapOvr>
    <a:masterClrMapping/>
  </p:clrMapOvr>
  <mc:AlternateContent xmlns:mc="http://schemas.openxmlformats.org/markup-compatibility/2006">
    <mc:Choice xmlns:p14="http://schemas.microsoft.com/office/powerpoint/2010/main" Requires="p14">
      <p:transition spd="slow" p14:dur="2000" advTm="525"/>
    </mc:Choice>
    <mc:Fallback>
      <p:transition spd="slow" advTm="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Εικόνα 3" descr="image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137" y="620688"/>
            <a:ext cx="694372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42395825"/>
      </p:ext>
    </p:extLst>
  </p:cSld>
  <p:clrMapOvr>
    <a:masterClrMapping/>
  </p:clrMapOvr>
  <mc:AlternateContent xmlns:mc="http://schemas.openxmlformats.org/markup-compatibility/2006">
    <mc:Choice xmlns:p14="http://schemas.microsoft.com/office/powerpoint/2010/main" Requires="p14">
      <p:transition spd="slow" p14:dur="2000" advTm="540"/>
    </mc:Choice>
    <mc:Fallback>
      <p:transition spd="slow" advTm="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l-GR" sz="8000" smtClean="0">
                <a:solidFill>
                  <a:srgbClr val="FF0000"/>
                </a:solidFill>
              </a:rPr>
              <a:t>Η  ΚΑΥΣΗ</a:t>
            </a:r>
          </a:p>
        </p:txBody>
      </p:sp>
      <p:sp>
        <p:nvSpPr>
          <p:cNvPr id="2" name="Subtitle 1"/>
          <p:cNvSpPr>
            <a:spLocks noGrp="1"/>
          </p:cNvSpPr>
          <p:nvPr>
            <p:ph type="subTitle" idx="1"/>
          </p:nvPr>
        </p:nvSpPr>
        <p:spPr/>
        <p:txBody>
          <a:bodyPr/>
          <a:lstStyle/>
          <a:p>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49"/>
    </mc:Choice>
    <mc:Fallback>
      <p:transition spd="slow" advTm="1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7164"/>
            <a:ext cx="8229600" cy="557212"/>
          </a:xfrm>
        </p:spPr>
        <p:txBody>
          <a:bodyPr>
            <a:normAutofit fontScale="90000"/>
          </a:bodyPr>
          <a:lstStyle/>
          <a:p>
            <a:r>
              <a:rPr lang="el-GR" smtClean="0">
                <a:solidFill>
                  <a:srgbClr val="C00000"/>
                </a:solidFill>
              </a:rPr>
              <a:t>ΠΑΡΑΓΩΓΗ </a:t>
            </a:r>
            <a:r>
              <a:rPr lang="el-GR" smtClean="0">
                <a:solidFill>
                  <a:srgbClr val="C00000"/>
                </a:solidFill>
              </a:rPr>
              <a:t>ΘΕΡΜΟΤΗΤΑΣ</a:t>
            </a:r>
            <a:endParaRPr lang="en-GB" dirty="0">
              <a:solidFill>
                <a:srgbClr val="C00000"/>
              </a:solidFill>
            </a:endParaRPr>
          </a:p>
        </p:txBody>
      </p:sp>
      <p:sp>
        <p:nvSpPr>
          <p:cNvPr id="6" name="Content Placeholder 5"/>
          <p:cNvSpPr>
            <a:spLocks noGrp="1"/>
          </p:cNvSpPr>
          <p:nvPr>
            <p:ph idx="1"/>
          </p:nvPr>
        </p:nvSpPr>
        <p:spPr>
          <a:xfrm>
            <a:off x="357189" y="1194618"/>
            <a:ext cx="8486774" cy="4931545"/>
          </a:xfrm>
        </p:spPr>
        <p:txBody>
          <a:bodyPr>
            <a:normAutofit/>
          </a:bodyPr>
          <a:lstStyle/>
          <a:p>
            <a:r>
              <a:rPr lang="el-GR" smtClean="0">
                <a:solidFill>
                  <a:srgbClr val="C00000"/>
                </a:solidFill>
                <a:latin typeface="Cambria" panose="02040503050406030204" pitchFamily="18" charset="0"/>
                <a:ea typeface="Tahoma" panose="020B0604030504040204" pitchFamily="34" charset="0"/>
                <a:cs typeface="Tahoma" panose="020B0604030504040204" pitchFamily="34" charset="0"/>
              </a:rPr>
              <a:t>ΜΕΤΑΤΡΟΠΗ </a:t>
            </a:r>
            <a:r>
              <a:rPr lang="el-GR" dirty="0" smtClean="0">
                <a:solidFill>
                  <a:srgbClr val="C00000"/>
                </a:solidFill>
                <a:latin typeface="Cambria" panose="02040503050406030204" pitchFamily="18" charset="0"/>
                <a:ea typeface="Tahoma" panose="020B0604030504040204" pitchFamily="34" charset="0"/>
                <a:cs typeface="Tahoma" panose="020B0604030504040204" pitchFamily="34" charset="0"/>
              </a:rPr>
              <a:t>ΧΗΜΙΚΗΣ ΕΝΕΡΓΕΙΑΣ – </a:t>
            </a:r>
            <a:r>
              <a:rPr lang="el-GR" b="1" dirty="0" smtClean="0">
                <a:solidFill>
                  <a:srgbClr val="C00000"/>
                </a:solidFill>
                <a:latin typeface="Cambria" panose="02040503050406030204" pitchFamily="18" charset="0"/>
                <a:ea typeface="Tahoma" panose="020B0604030504040204" pitchFamily="34" charset="0"/>
                <a:cs typeface="Tahoma" panose="020B0604030504040204" pitchFamily="34" charset="0"/>
              </a:rPr>
              <a:t>ΚΑΥΣΗ</a:t>
            </a:r>
          </a:p>
          <a:p>
            <a:pPr marL="357188" lvl="3" indent="0">
              <a:buNone/>
            </a:pPr>
            <a:r>
              <a:rPr lang="el-GR" sz="3200" cap="all"/>
              <a:t>ΚαΥση εΙναι η αντΙδραση </a:t>
            </a:r>
            <a:r>
              <a:rPr lang="el-GR" sz="3200" cap="all"/>
              <a:t>του </a:t>
            </a:r>
            <a:r>
              <a:rPr lang="el-GR" sz="3200" cap="all" smtClean="0"/>
              <a:t>ΟξυγΟνου </a:t>
            </a:r>
            <a:r>
              <a:rPr lang="en-US" sz="3200" cap="all" smtClean="0"/>
              <a:t> </a:t>
            </a:r>
            <a:r>
              <a:rPr lang="el-GR" sz="3200" cap="all"/>
              <a:t>του αΕρα με τα καΥσιμα </a:t>
            </a:r>
            <a:r>
              <a:rPr lang="el-GR" sz="3200" cap="all"/>
              <a:t>συστατικΑ </a:t>
            </a:r>
            <a:r>
              <a:rPr lang="el-GR" sz="3200" cap="all" smtClean="0"/>
              <a:t>του </a:t>
            </a:r>
            <a:r>
              <a:rPr lang="el-GR" sz="3200" cap="all"/>
              <a:t>καυσΙμου</a:t>
            </a:r>
            <a:r>
              <a:rPr lang="el-GR" sz="3200"/>
              <a:t>. </a:t>
            </a:r>
            <a:endParaRPr lang="el-GR" sz="3200" smtClean="0"/>
          </a:p>
          <a:p>
            <a:pPr marL="357188" lvl="3" indent="0">
              <a:buNone/>
            </a:pPr>
            <a:endParaRPr lang="el-GR" sz="3200"/>
          </a:p>
          <a:p>
            <a:pPr marL="357188" lvl="3" indent="0">
              <a:buNone/>
            </a:pP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rPr>
              <a:t>C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rPr>
              <a:t> O</a:t>
            </a:r>
            <a:r>
              <a:rPr lang="en-GB" sz="3200" baseline="-25000" smtClean="0">
                <a:solidFill>
                  <a:srgbClr val="C00000"/>
                </a:solidFill>
                <a:latin typeface="Cambria" panose="02040503050406030204" pitchFamily="18" charset="0"/>
                <a:ea typeface="Tahoma" panose="020B0604030504040204" pitchFamily="34" charset="0"/>
                <a:cs typeface="Tahoma" panose="020B0604030504040204" pitchFamily="34" charset="0"/>
              </a:rPr>
              <a:t>2</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CO</a:t>
            </a:r>
            <a:r>
              <a:rPr lang="en-GB" sz="3200" baseline="-250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2</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 </a:t>
            </a:r>
            <a:r>
              <a:rPr lang="el-GR"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θερμότητα</a:t>
            </a:r>
            <a:endParaRPr lang="en-GB" sz="3200" baseline="-25000" dirty="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endParaRPr>
          </a:p>
          <a:p>
            <a:pPr marL="357188" lvl="3" indent="0">
              <a:buNone/>
            </a:pPr>
            <a:r>
              <a:rPr lang="en-GB" sz="3200" dirty="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H</a:t>
            </a:r>
            <a:r>
              <a:rPr lang="en-GB" sz="3200" baseline="-25000" dirty="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2</a:t>
            </a:r>
            <a:r>
              <a:rPr lang="en-GB" sz="3200" dirty="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0.5</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O</a:t>
            </a:r>
            <a:r>
              <a:rPr lang="en-GB" sz="3200" baseline="-250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2</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H</a:t>
            </a:r>
            <a:r>
              <a:rPr lang="en-GB" sz="3200" baseline="-250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2</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0  + </a:t>
            </a:r>
            <a:r>
              <a:rPr lang="el-GR"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θερμότητα</a:t>
            </a:r>
            <a:endParaRPr lang="en-GB" sz="3200" dirty="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endParaRPr>
          </a:p>
          <a:p>
            <a:pPr marL="357188" lvl="3" indent="0">
              <a:buNone/>
            </a:pPr>
            <a:r>
              <a:rPr lang="en-GB" sz="3200" dirty="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S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O</a:t>
            </a:r>
            <a:r>
              <a:rPr lang="en-GB" sz="3200" baseline="-250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2</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SO</a:t>
            </a:r>
            <a:r>
              <a:rPr lang="en-GB" sz="3200" baseline="-250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2</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n-GB"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 </a:t>
            </a:r>
            <a:r>
              <a:rPr lang="el-GR" sz="3200" smtClean="0">
                <a:solidFill>
                  <a:srgbClr val="C00000"/>
                </a:solidFill>
                <a:latin typeface="Cambria" panose="02040503050406030204" pitchFamily="18" charset="0"/>
                <a:ea typeface="Tahoma" panose="020B0604030504040204" pitchFamily="34" charset="0"/>
                <a:cs typeface="Tahoma" panose="020B0604030504040204" pitchFamily="34" charset="0"/>
                <a:sym typeface="Wingdings" panose="05000000000000000000" pitchFamily="2" charset="2"/>
              </a:rPr>
              <a:t>θερμότητα</a:t>
            </a:r>
          </a:p>
          <a:p>
            <a:pPr marL="357188" lvl="3" indent="0">
              <a:buNone/>
            </a:pPr>
            <a:endParaRPr lang="el-GR" sz="3200" cap="all" smtClean="0"/>
          </a:p>
          <a:p>
            <a:pPr marL="357188" lvl="3" indent="0">
              <a:buNone/>
            </a:pPr>
            <a:endParaRPr lang="en-GB" sz="3200" dirty="0">
              <a:solidFill>
                <a:srgbClr val="C00000"/>
              </a:solidFill>
              <a:latin typeface="Cambria" panose="02040503050406030204" pitchFamily="18"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fld id="{B4DB399A-DF18-40E8-8FB4-06676171C598}" type="slidenum">
              <a:rPr lang="en-GB" smtClean="0"/>
              <a:t>5</a:t>
            </a:fld>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1032685"/>
      </p:ext>
    </p:extLst>
  </p:cSld>
  <p:clrMapOvr>
    <a:masterClrMapping/>
  </p:clrMapOvr>
  <mc:AlternateContent xmlns:mc="http://schemas.openxmlformats.org/markup-compatibility/2006">
    <mc:Choice xmlns:p14="http://schemas.microsoft.com/office/powerpoint/2010/main" Requires="p14">
      <p:transition spd="slow" p14:dur="2000" advTm="38194"/>
    </mc:Choice>
    <mc:Fallback>
      <p:transition spd="slow" advTm="381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3" name="Rectangle 13"/>
          <p:cNvSpPr>
            <a:spLocks noGrp="1" noChangeArrowheads="1"/>
          </p:cNvSpPr>
          <p:nvPr>
            <p:ph type="title"/>
          </p:nvPr>
        </p:nvSpPr>
        <p:spPr>
          <a:xfrm>
            <a:off x="457200" y="277813"/>
            <a:ext cx="8229600" cy="728027"/>
          </a:xfrm>
        </p:spPr>
        <p:txBody>
          <a:bodyPr>
            <a:normAutofit fontScale="90000"/>
          </a:bodyPr>
          <a:lstStyle/>
          <a:p>
            <a:pPr eaLnBrk="1" hangingPunct="1">
              <a:defRPr/>
            </a:pPr>
            <a:r>
              <a:rPr lang="el-GR" smtClean="0">
                <a:solidFill>
                  <a:srgbClr val="C00000"/>
                </a:solidFill>
              </a:rPr>
              <a:t>ΚΑΥΣΗ</a:t>
            </a:r>
          </a:p>
        </p:txBody>
      </p:sp>
      <p:sp>
        <p:nvSpPr>
          <p:cNvPr id="5134" name="Rectangle 14"/>
          <p:cNvSpPr>
            <a:spLocks noGrp="1" noChangeArrowheads="1"/>
          </p:cNvSpPr>
          <p:nvPr>
            <p:ph type="body" sz="half" idx="1"/>
          </p:nvPr>
        </p:nvSpPr>
        <p:spPr>
          <a:xfrm>
            <a:off x="259080" y="1212850"/>
            <a:ext cx="3169920" cy="5187950"/>
          </a:xfrm>
        </p:spPr>
        <p:txBody>
          <a:bodyPr/>
          <a:lstStyle/>
          <a:p>
            <a:pPr marL="0" indent="0" eaLnBrk="1" hangingPunct="1">
              <a:buNone/>
              <a:defRPr/>
            </a:pPr>
            <a:r>
              <a:rPr lang="el-GR" sz="2800" smtClean="0"/>
              <a:t>ΦΛΟΓΑ ΠΕΤΡΕΛΑΙΟΥ</a:t>
            </a:r>
          </a:p>
          <a:p>
            <a:pPr eaLnBrk="1" hangingPunct="1">
              <a:defRPr/>
            </a:pPr>
            <a:endParaRPr lang="el-GR" sz="2800" smtClean="0"/>
          </a:p>
          <a:p>
            <a:pPr>
              <a:defRPr/>
            </a:pPr>
            <a:endParaRPr lang="el-GR" sz="2800" smtClean="0"/>
          </a:p>
          <a:p>
            <a:pPr>
              <a:defRPr/>
            </a:pPr>
            <a:endParaRPr lang="el-GR" sz="2800" smtClean="0"/>
          </a:p>
          <a:p>
            <a:pPr marL="0" indent="0" eaLnBrk="1" hangingPunct="1">
              <a:buNone/>
              <a:defRPr/>
            </a:pPr>
            <a:endParaRPr lang="el-GR" sz="2800" smtClean="0"/>
          </a:p>
          <a:p>
            <a:pPr marL="0" indent="0" eaLnBrk="1" hangingPunct="1">
              <a:buNone/>
              <a:defRPr/>
            </a:pPr>
            <a:r>
              <a:rPr lang="el-GR" sz="2800" smtClean="0"/>
              <a:t>ΦΛΟΓΑ </a:t>
            </a:r>
            <a:r>
              <a:rPr lang="el-GR" sz="2800" smtClean="0"/>
              <a:t>ΦΥΣΙΚΟΥ ΑΕΡΙΟΥ</a:t>
            </a:r>
          </a:p>
        </p:txBody>
      </p:sp>
      <p:pic>
        <p:nvPicPr>
          <p:cNvPr id="5124" name="Picture 7" descr="Photograph of an Oil Flame"/>
          <p:cNvPicPr>
            <a:picLocks noGrp="1" noChangeAspect="1" noChangeArrowheads="1"/>
          </p:cNvPicPr>
          <p:nvPr>
            <p:ph sz="half" idx="2"/>
          </p:nvPr>
        </p:nvPicPr>
        <p:blipFill>
          <a:blip r:embed="rId5" cstate="print"/>
          <a:srcRect/>
          <a:stretch>
            <a:fillRect/>
          </a:stretch>
        </p:blipFill>
        <p:spPr>
          <a:xfrm>
            <a:off x="334486" y="1678940"/>
            <a:ext cx="2592387" cy="1917700"/>
          </a:xfrm>
          <a:noFill/>
        </p:spPr>
      </p:pic>
      <p:pic>
        <p:nvPicPr>
          <p:cNvPr id="5125" name="Picture 8" descr="Photograph of a Gas Flame"/>
          <p:cNvPicPr>
            <a:picLocks noGrp="1" noChangeAspect="1" noChangeArrowheads="1"/>
          </p:cNvPicPr>
          <p:nvPr>
            <p:ph sz="half" idx="4294967295"/>
          </p:nvPr>
        </p:nvPicPr>
        <p:blipFill>
          <a:blip r:embed="rId6" cstate="print"/>
          <a:srcRect/>
          <a:stretch>
            <a:fillRect/>
          </a:stretch>
        </p:blipFill>
        <p:spPr>
          <a:xfrm>
            <a:off x="357823" y="4698682"/>
            <a:ext cx="2606674" cy="1814936"/>
          </a:xfrm>
          <a:noFill/>
        </p:spPr>
      </p:pic>
      <p:pic>
        <p:nvPicPr>
          <p:cNvPr id="6" name="Picture 8" descr="steel"/>
          <p:cNvPicPr>
            <a:picLocks noChangeAspect="1" noChangeArrowheads="1"/>
          </p:cNvPicPr>
          <p:nvPr/>
        </p:nvPicPr>
        <p:blipFill>
          <a:blip r:embed="rId7" cstate="print"/>
          <a:stretch>
            <a:fillRect/>
          </a:stretch>
        </p:blipFill>
        <p:spPr>
          <a:xfrm>
            <a:off x="4335946" y="3059430"/>
            <a:ext cx="4808054" cy="3686175"/>
          </a:xfrm>
          <a:prstGeom prst="rect">
            <a:avLst/>
          </a:prstGeom>
          <a:noFill/>
        </p:spPr>
      </p:pic>
      <p:sp>
        <p:nvSpPr>
          <p:cNvPr id="7" name="Rectangle 5"/>
          <p:cNvSpPr txBox="1">
            <a:spLocks noChangeArrowheads="1"/>
          </p:cNvSpPr>
          <p:nvPr/>
        </p:nvSpPr>
        <p:spPr>
          <a:xfrm>
            <a:off x="4720673" y="1280161"/>
            <a:ext cx="4038600" cy="163068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defRPr/>
            </a:pPr>
            <a:r>
              <a:rPr lang="el-GR" sz="2800" smtClean="0"/>
              <a:t>καύση κωκ</a:t>
            </a:r>
          </a:p>
          <a:p>
            <a:pPr fontAlgn="auto">
              <a:spcAft>
                <a:spcPts val="0"/>
              </a:spcAft>
              <a:defRPr/>
            </a:pPr>
            <a:r>
              <a:rPr lang="el-GR" sz="2800" smtClean="0"/>
              <a:t>Παραγωγή χάλυβα σε υψηλή θερμοκρασία</a:t>
            </a:r>
          </a:p>
          <a:p>
            <a:pPr fontAlgn="auto">
              <a:spcAft>
                <a:spcPts val="0"/>
              </a:spcAft>
              <a:defRPr/>
            </a:pPr>
            <a:r>
              <a:rPr lang="en-GB" sz="2800" smtClean="0"/>
              <a:t>900 °C … 1300 °C</a:t>
            </a:r>
            <a:endParaRPr lang="el-GR" sz="280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524"/>
    </mc:Choice>
    <mc:Fallback>
      <p:transition spd="slow" advTm="26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2" y="200026"/>
            <a:ext cx="3931920" cy="711200"/>
          </a:xfrm>
        </p:spPr>
        <p:txBody>
          <a:bodyPr>
            <a:normAutofit/>
          </a:bodyPr>
          <a:lstStyle/>
          <a:p>
            <a:r>
              <a:rPr lang="el-GR" sz="4000" smtClean="0">
                <a:solidFill>
                  <a:srgbClr val="C00000"/>
                </a:solidFill>
              </a:rPr>
              <a:t>ΚΑΥΣΗ</a:t>
            </a:r>
            <a:endParaRPr lang="el-GR" sz="4000">
              <a:solidFill>
                <a:srgbClr val="C00000"/>
              </a:solidFill>
            </a:endParaRPr>
          </a:p>
        </p:txBody>
      </p:sp>
      <p:sp>
        <p:nvSpPr>
          <p:cNvPr id="3" name="Content Placeholder 2"/>
          <p:cNvSpPr>
            <a:spLocks noGrp="1"/>
          </p:cNvSpPr>
          <p:nvPr>
            <p:ph idx="1"/>
          </p:nvPr>
        </p:nvSpPr>
        <p:spPr>
          <a:xfrm>
            <a:off x="261937" y="1057275"/>
            <a:ext cx="4843463" cy="5514975"/>
          </a:xfrm>
        </p:spPr>
        <p:txBody>
          <a:bodyPr>
            <a:normAutofit/>
          </a:bodyPr>
          <a:lstStyle/>
          <a:p>
            <a:r>
              <a:rPr lang="el-GR" sz="2800" smtClean="0"/>
              <a:t>για παραγωγή :</a:t>
            </a:r>
          </a:p>
          <a:p>
            <a:r>
              <a:rPr lang="el-GR" sz="2800" smtClean="0"/>
              <a:t>θερμότητας</a:t>
            </a:r>
          </a:p>
          <a:p>
            <a:r>
              <a:rPr lang="el-GR" sz="2800" smtClean="0"/>
              <a:t>κίνηση</a:t>
            </a:r>
          </a:p>
          <a:p>
            <a:r>
              <a:rPr lang="el-GR" sz="2800" smtClean="0"/>
              <a:t>υλικών (χαλυβουργία)</a:t>
            </a:r>
          </a:p>
          <a:p>
            <a:pPr fontAlgn="auto">
              <a:lnSpc>
                <a:spcPct val="90000"/>
              </a:lnSpc>
              <a:spcAft>
                <a:spcPts val="0"/>
              </a:spcAft>
              <a:buFont typeface="Wingdings" pitchFamily="2" charset="2"/>
              <a:buNone/>
              <a:defRPr/>
            </a:pPr>
            <a:endParaRPr lang="el-GR" sz="2800" smtClean="0"/>
          </a:p>
          <a:p>
            <a:pPr fontAlgn="auto">
              <a:lnSpc>
                <a:spcPct val="90000"/>
              </a:lnSpc>
              <a:spcAft>
                <a:spcPts val="0"/>
              </a:spcAft>
              <a:buFont typeface="Wingdings" pitchFamily="2" charset="2"/>
              <a:buNone/>
              <a:defRPr/>
            </a:pPr>
            <a:r>
              <a:rPr lang="el-GR" sz="2800" smtClean="0"/>
              <a:t>ΓΙΝΕΤΑΙ </a:t>
            </a:r>
            <a:r>
              <a:rPr lang="el-GR" sz="2800"/>
              <a:t>ΣΕ :</a:t>
            </a:r>
          </a:p>
          <a:p>
            <a:pPr>
              <a:lnSpc>
                <a:spcPct val="90000"/>
              </a:lnSpc>
              <a:defRPr/>
            </a:pPr>
            <a:r>
              <a:rPr lang="el-GR" sz="2800"/>
              <a:t>ΜΗΧΑΝΕΣ ΕΣΩΤ.ΚΑΥΣΗΣ</a:t>
            </a:r>
          </a:p>
          <a:p>
            <a:pPr fontAlgn="auto">
              <a:lnSpc>
                <a:spcPct val="90000"/>
              </a:lnSpc>
              <a:spcAft>
                <a:spcPts val="0"/>
              </a:spcAft>
              <a:defRPr/>
            </a:pPr>
            <a:r>
              <a:rPr lang="el-GR" sz="2800" smtClean="0"/>
              <a:t>ΛΕΒΗΤΕΣ</a:t>
            </a:r>
            <a:endParaRPr lang="el-GR" sz="2800"/>
          </a:p>
          <a:p>
            <a:pPr fontAlgn="auto">
              <a:lnSpc>
                <a:spcPct val="90000"/>
              </a:lnSpc>
              <a:spcAft>
                <a:spcPts val="0"/>
              </a:spcAft>
              <a:defRPr/>
            </a:pPr>
            <a:r>
              <a:rPr lang="el-GR" sz="2800" smtClean="0"/>
              <a:t>ΚΑΜΙΝΙΑ</a:t>
            </a:r>
            <a:endParaRPr lang="el-GR" sz="2800"/>
          </a:p>
          <a:p>
            <a:endParaRPr lang="el-GR" sz="2800"/>
          </a:p>
        </p:txBody>
      </p:sp>
      <p:pic>
        <p:nvPicPr>
          <p:cNvPr id="2050" name="Picture 2" descr="http://upload.wikimedia.org/wikipedia/commons/d/dc/4StrokeEngine_Ortho_3D_Small.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55988" y="652333"/>
            <a:ext cx="4584700" cy="61129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p:cNvSpPr txBox="1">
            <a:spLocks noChangeArrowheads="1"/>
          </p:cNvSpPr>
          <p:nvPr/>
        </p:nvSpPr>
        <p:spPr>
          <a:xfrm>
            <a:off x="5105400" y="200026"/>
            <a:ext cx="3609975" cy="19446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lnSpc>
                <a:spcPct val="90000"/>
              </a:lnSpc>
              <a:spcAft>
                <a:spcPts val="0"/>
              </a:spcAft>
              <a:buFont typeface="Wingdings" pitchFamily="2" charset="2"/>
              <a:buNone/>
              <a:defRPr/>
            </a:pPr>
            <a:endParaRPr lang="el-GR" sz="1800" smtClean="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352227309"/>
      </p:ext>
    </p:extLst>
  </p:cSld>
  <p:clrMapOvr>
    <a:masterClrMapping/>
  </p:clrMapOvr>
  <mc:AlternateContent xmlns:mc="http://schemas.openxmlformats.org/markup-compatibility/2006">
    <mc:Choice xmlns:p14="http://schemas.microsoft.com/office/powerpoint/2010/main" Requires="p14">
      <p:transition spd="slow" p14:dur="2000" advTm="70676"/>
    </mc:Choice>
    <mc:Fallback>
      <p:transition spd="slow" advTm="706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634082"/>
          </a:xfrm>
        </p:spPr>
        <p:txBody>
          <a:bodyPr>
            <a:normAutofit fontScale="90000"/>
          </a:bodyPr>
          <a:lstStyle/>
          <a:p>
            <a:r>
              <a:rPr lang="el-GR" smtClean="0">
                <a:solidFill>
                  <a:srgbClr val="C00000"/>
                </a:solidFill>
              </a:rPr>
              <a:t>ΚΑΥΣΗ</a:t>
            </a:r>
            <a:endParaRPr lang="en-GB" dirty="0">
              <a:solidFill>
                <a:srgbClr val="C00000"/>
              </a:solidFill>
            </a:endParaRPr>
          </a:p>
        </p:txBody>
      </p:sp>
      <p:sp>
        <p:nvSpPr>
          <p:cNvPr id="3" name="Content Placeholder 2"/>
          <p:cNvSpPr>
            <a:spLocks noGrp="1"/>
          </p:cNvSpPr>
          <p:nvPr>
            <p:ph idx="1"/>
          </p:nvPr>
        </p:nvSpPr>
        <p:spPr>
          <a:xfrm>
            <a:off x="17686" y="836712"/>
            <a:ext cx="9126314" cy="6021288"/>
          </a:xfrm>
        </p:spPr>
        <p:txBody>
          <a:bodyPr>
            <a:normAutofit fontScale="70000" lnSpcReduction="20000"/>
          </a:bodyPr>
          <a:lstStyle/>
          <a:p>
            <a:r>
              <a:rPr lang="el-GR" cap="all" dirty="0" smtClean="0"/>
              <a:t>ΚαΥση εΙναι η αντΙδραση του μοριακοΥ ΟξυγΟνου </a:t>
            </a:r>
            <a:r>
              <a:rPr lang="en-US" cap="all" dirty="0"/>
              <a:t>(O</a:t>
            </a:r>
            <a:r>
              <a:rPr lang="en-US" cap="all" baseline="-25000" dirty="0"/>
              <a:t>2</a:t>
            </a:r>
            <a:r>
              <a:rPr lang="en-US" cap="all" dirty="0"/>
              <a:t>) </a:t>
            </a:r>
            <a:r>
              <a:rPr lang="el-GR" cap="all" dirty="0" smtClean="0"/>
              <a:t>στον αΕρα με τα καΥσιμα συστατικΑ του καυσΙμου</a:t>
            </a:r>
            <a:r>
              <a:rPr lang="el-GR" dirty="0" smtClean="0"/>
              <a:t>. </a:t>
            </a:r>
          </a:p>
          <a:p>
            <a:r>
              <a:rPr lang="el-GR" dirty="0"/>
              <a:t>π</a:t>
            </a:r>
            <a:r>
              <a:rPr lang="el-GR" dirty="0" smtClean="0"/>
              <a:t>.χ. Ο άνθρακας ( </a:t>
            </a:r>
            <a:r>
              <a:rPr lang="en-GB" dirty="0" smtClean="0"/>
              <a:t>C ) </a:t>
            </a:r>
            <a:r>
              <a:rPr lang="el-GR" dirty="0" smtClean="0"/>
              <a:t>του καυσίμου αντιδρά με το </a:t>
            </a:r>
            <a:r>
              <a:rPr lang="en-US" dirty="0" smtClean="0"/>
              <a:t>O</a:t>
            </a:r>
            <a:r>
              <a:rPr lang="en-US" baseline="-25000" dirty="0" smtClean="0"/>
              <a:t>2</a:t>
            </a:r>
            <a:r>
              <a:rPr lang="en-US" dirty="0" smtClean="0"/>
              <a:t> </a:t>
            </a:r>
            <a:r>
              <a:rPr lang="el-GR" dirty="0" smtClean="0"/>
              <a:t> του αέρα και παράγεται διοξείδιο του άνθρακα </a:t>
            </a:r>
            <a:r>
              <a:rPr lang="en-US" dirty="0" smtClean="0"/>
              <a:t>CO</a:t>
            </a:r>
            <a:r>
              <a:rPr lang="en-US" baseline="-25000" dirty="0" smtClean="0"/>
              <a:t>2</a:t>
            </a:r>
            <a:r>
              <a:rPr lang="el-GR" dirty="0" smtClean="0"/>
              <a:t> . </a:t>
            </a:r>
          </a:p>
          <a:p>
            <a:endParaRPr lang="el-GR" dirty="0" smtClean="0"/>
          </a:p>
          <a:p>
            <a:r>
              <a:rPr lang="el-GR" dirty="0" smtClean="0"/>
              <a:t>ΣΤΗΝ ΑΤΕΛΗ ΚΑΥΣΗ ΠΑΡΑΓΕΤΑΙ ΜΟΝΟΞΕΙΔΙΟ ΤΟΥ ΑΝΘΡΑΚΑ ΠΟΥ ΕΙΝΑΙ ΤΟΞΙΚΟ τοξικό αέριο.</a:t>
            </a:r>
            <a:endParaRPr lang="en-GB" dirty="0"/>
          </a:p>
          <a:p>
            <a:r>
              <a:rPr lang="en-US" dirty="0"/>
              <a:t> </a:t>
            </a:r>
            <a:endParaRPr lang="en-GB" dirty="0"/>
          </a:p>
          <a:p>
            <a:r>
              <a:rPr lang="el-GR" dirty="0" smtClean="0"/>
              <a:t>ΟΛΑ ΤΑ ΠΡΟΪΟΝΤΑ ΤΗΣ ΚΑΥΣΗΣ, δηλ.</a:t>
            </a:r>
            <a:r>
              <a:rPr lang="en-US" dirty="0" smtClean="0"/>
              <a:t> </a:t>
            </a:r>
            <a:r>
              <a:rPr lang="en-US" dirty="0"/>
              <a:t>CO</a:t>
            </a:r>
            <a:r>
              <a:rPr lang="en-US" baseline="-25000" dirty="0"/>
              <a:t>2</a:t>
            </a:r>
            <a:r>
              <a:rPr lang="en-US" dirty="0"/>
              <a:t>, CO, </a:t>
            </a:r>
            <a:r>
              <a:rPr lang="en-US" dirty="0" err="1"/>
              <a:t>NO</a:t>
            </a:r>
            <a:r>
              <a:rPr lang="en-US" baseline="-25000" dirty="0" err="1"/>
              <a:t>x</a:t>
            </a:r>
            <a:r>
              <a:rPr lang="en-US" dirty="0"/>
              <a:t>, </a:t>
            </a:r>
            <a:r>
              <a:rPr lang="en-US" dirty="0" err="1"/>
              <a:t>C</a:t>
            </a:r>
            <a:r>
              <a:rPr lang="en-US" baseline="-25000" dirty="0" err="1"/>
              <a:t>n</a:t>
            </a:r>
            <a:r>
              <a:rPr lang="en-US" dirty="0" err="1"/>
              <a:t>H</a:t>
            </a:r>
            <a:r>
              <a:rPr lang="en-US" baseline="-25000" dirty="0" err="1"/>
              <a:t>m</a:t>
            </a:r>
            <a:r>
              <a:rPr lang="en-US" dirty="0"/>
              <a:t>, SO</a:t>
            </a:r>
            <a:r>
              <a:rPr lang="en-US" baseline="-25000" dirty="0"/>
              <a:t>2</a:t>
            </a:r>
            <a:r>
              <a:rPr lang="en-US" dirty="0"/>
              <a:t>, SO</a:t>
            </a:r>
            <a:r>
              <a:rPr lang="en-US" baseline="-25000" dirty="0"/>
              <a:t>3</a:t>
            </a:r>
            <a:r>
              <a:rPr lang="en-US" dirty="0"/>
              <a:t>, </a:t>
            </a:r>
            <a:r>
              <a:rPr lang="el-GR" dirty="0" smtClean="0"/>
              <a:t>ΕΚΤΟΣ ΑΠΟ ΤΟ ΝΕΡΟ ΕΙΝΑΙ ΕΠΙΒΛΑΒΗ.</a:t>
            </a:r>
          </a:p>
          <a:p>
            <a:r>
              <a:rPr lang="el-GR" dirty="0" smtClean="0"/>
              <a:t>ΔΕΝ ΥΠΑΡΧΕΙ ΤΙΠΟΤΑ ΗΠΙΟ ΣΤΑ ΠΡΟΪΟΝΤΑ ΤΗΣ ΚΑΠΝΟΔΟΧΟΥ ΕΚΤΟΣ ΑΠΟ ΤΟ ΝΕΡΟ. </a:t>
            </a:r>
          </a:p>
          <a:p>
            <a:r>
              <a:rPr lang="el-GR" dirty="0" smtClean="0"/>
              <a:t>ΑΚΟΜΑ ΚΑΙ ΟΙ ΥΔΡΑΤΜΟΙ ΤΟΥ ΝΕΡΟΥ ΑΝΤΙΔΡΟΥΝ ΜΕ ΤΟ </a:t>
            </a:r>
            <a:r>
              <a:rPr lang="en-US" dirty="0" smtClean="0"/>
              <a:t>SO</a:t>
            </a:r>
            <a:r>
              <a:rPr lang="en-US" baseline="-25000" dirty="0" smtClean="0"/>
              <a:t>3</a:t>
            </a:r>
            <a:r>
              <a:rPr lang="en-US" dirty="0" smtClean="0"/>
              <a:t> </a:t>
            </a:r>
            <a:r>
              <a:rPr lang="el-GR" dirty="0" smtClean="0"/>
              <a:t>ΚΑΙ ΠΑΡΑΓΕΤΑΙ ΘΕΙΪΚΟ ΟΞΥ </a:t>
            </a:r>
            <a:r>
              <a:rPr lang="en-US" dirty="0" smtClean="0"/>
              <a:t>(</a:t>
            </a:r>
            <a:r>
              <a:rPr lang="en-US" dirty="0"/>
              <a:t>H</a:t>
            </a:r>
            <a:r>
              <a:rPr lang="en-US" baseline="-25000" dirty="0"/>
              <a:t>2</a:t>
            </a:r>
            <a:r>
              <a:rPr lang="en-US" dirty="0"/>
              <a:t>SO</a:t>
            </a:r>
            <a:r>
              <a:rPr lang="en-US" baseline="-25000" dirty="0"/>
              <a:t>4</a:t>
            </a:r>
            <a:r>
              <a:rPr lang="en-US" dirty="0" smtClean="0"/>
              <a:t>)</a:t>
            </a:r>
            <a:r>
              <a:rPr lang="el-GR" dirty="0" smtClean="0"/>
              <a:t> ΠΟΥ ΕΙΝΑΙ ΙΔΙΑΙΤΕΡΑ ΕΠΙΚΙΝΔΥΝΟ.</a:t>
            </a:r>
            <a:endParaRPr lang="en-GB" dirty="0"/>
          </a:p>
          <a:p>
            <a:r>
              <a:rPr lang="en-US" dirty="0"/>
              <a:t> </a:t>
            </a:r>
            <a:endParaRPr lang="en-GB" dirty="0"/>
          </a:p>
          <a:p>
            <a:r>
              <a:rPr lang="el-GR" dirty="0" smtClean="0"/>
              <a:t>ΟΙ ΕΠΙΠΤΩΣΕΙΣ ΣΤΟ ΠΕΡΙΒΑΛΛΟΝ ΚΑΙ ΤΗΝ ΥΓΕΙΑ ΑΠΟ ΤΑ ΠΡΟΪΟΝΤΑ ΤΗΣ ΚΑΥΣΗΣ ΕΙΝΑΙ ΕΝΑΣ ΑΚΟΜΑ ΛΟΓΟΣ ΓΙΑ ΤΗΝ ΜΕΙΩΣΗ ΤΗΣ ΕΝΕΡΓΕΙΑΚΗΣ ΚΑΤΑΝΑΛΩΣΗΣ ΑΝΑ ΜΟΝΑΔΑ ΠΑΡΑΓΟΜΕΝΟΥ ΠΡΟΊΟΝΤΟΣ.</a:t>
            </a:r>
            <a:r>
              <a:rPr lang="en-US" dirty="0" smtClean="0"/>
              <a:t> </a:t>
            </a:r>
            <a:endParaRPr lang="en-GB" dirty="0"/>
          </a:p>
          <a:p>
            <a:endParaRPr lang="en-GB" dirty="0"/>
          </a:p>
        </p:txBody>
      </p:sp>
      <p:sp>
        <p:nvSpPr>
          <p:cNvPr id="5" name="Slide Number Placeholder 4"/>
          <p:cNvSpPr>
            <a:spLocks noGrp="1"/>
          </p:cNvSpPr>
          <p:nvPr>
            <p:ph type="sldNum" sz="quarter" idx="12"/>
          </p:nvPr>
        </p:nvSpPr>
        <p:spPr/>
        <p:txBody>
          <a:bodyPr/>
          <a:lstStyle/>
          <a:p>
            <a:fld id="{B4DB399A-DF18-40E8-8FB4-06676171C598}" type="slidenum">
              <a:rPr lang="en-GB" smtClean="0"/>
              <a:t>8</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83919016"/>
      </p:ext>
    </p:extLst>
  </p:cSld>
  <p:clrMapOvr>
    <a:masterClrMapping/>
  </p:clrMapOvr>
  <mc:AlternateContent xmlns:mc="http://schemas.openxmlformats.org/markup-compatibility/2006">
    <mc:Choice xmlns:p14="http://schemas.microsoft.com/office/powerpoint/2010/main" Requires="p14">
      <p:transition spd="slow" p14:dur="2000" advTm="40899"/>
    </mc:Choice>
    <mc:Fallback>
      <p:transition spd="slow" advTm="40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530" y="102360"/>
            <a:ext cx="4900820" cy="1512128"/>
          </a:xfrm>
          <a:solidFill>
            <a:srgbClr val="FFC000"/>
          </a:solidFill>
        </p:spPr>
        <p:txBody>
          <a:bodyPr>
            <a:noAutofit/>
          </a:bodyPr>
          <a:lstStyle/>
          <a:p>
            <a:r>
              <a:rPr lang="el-GR" sz="3200" dirty="0" smtClean="0">
                <a:solidFill>
                  <a:srgbClr val="C00000"/>
                </a:solidFill>
                <a:latin typeface="Cambria" panose="02040503050406030204" pitchFamily="18" charset="0"/>
              </a:rPr>
              <a:t>Η καύση απαιτεί ενέργεια γιά να ξεκινήσει</a:t>
            </a:r>
            <a:endParaRPr lang="en-GB" sz="3200" dirty="0">
              <a:solidFill>
                <a:srgbClr val="C00000"/>
              </a:solidFill>
              <a:latin typeface="Cambria" panose="02040503050406030204" pitchFamily="18" charset="0"/>
            </a:endParaRPr>
          </a:p>
        </p:txBody>
      </p:sp>
      <p:pic>
        <p:nvPicPr>
          <p:cNvPr id="6" name="Content Placeholder 5"/>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1" y="1655094"/>
            <a:ext cx="9144001" cy="5202906"/>
          </a:xfrm>
        </p:spPr>
      </p:pic>
      <p:pic>
        <p:nvPicPr>
          <p:cNvPr id="5" name="Content Placeholder 4"/>
          <p:cNvPicPr>
            <a:picLocks noGrp="1" noChangeAspect="1"/>
          </p:cNvPicPr>
          <p:nvPr>
            <p:ph sz="half" idx="1"/>
          </p:nvPr>
        </p:nvPicPr>
        <p:blipFill>
          <a:blip r:embed="rId6">
            <a:extLst>
              <a:ext uri="{28A0092B-C50C-407E-A947-70E740481C1C}">
                <a14:useLocalDpi xmlns:a14="http://schemas.microsoft.com/office/drawing/2010/main" val="0"/>
              </a:ext>
            </a:extLst>
          </a:blip>
          <a:stretch>
            <a:fillRect/>
          </a:stretch>
        </p:blipFill>
        <p:spPr>
          <a:xfrm>
            <a:off x="4071939" y="-1"/>
            <a:ext cx="5072062" cy="2543175"/>
          </a:xfrm>
          <a:ln>
            <a:solidFill>
              <a:schemeClr val="accent6">
                <a:lumMod val="75000"/>
              </a:schemeClr>
            </a:solidFill>
          </a:ln>
        </p:spPr>
      </p:pic>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189779470"/>
      </p:ext>
    </p:extLst>
  </p:cSld>
  <p:clrMapOvr>
    <a:masterClrMapping/>
  </p:clrMapOvr>
  <mc:AlternateContent xmlns:mc="http://schemas.openxmlformats.org/markup-compatibility/2006">
    <mc:Choice xmlns:p14="http://schemas.microsoft.com/office/powerpoint/2010/main" Requires="p14">
      <p:transition spd="slow" p14:dur="2000" advTm="113898"/>
    </mc:Choice>
    <mc:Fallback>
      <p:transition spd="slow" advTm="113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solidFill>
                  <a:srgbClr val="C00000"/>
                </a:solidFill>
              </a:rPr>
              <a:t>ΤΥΠΟΙ ΚΑΥΣΙΜΩΝ ΥΔΡΟΓΟΝΑΝΘΡΑΚΩΝ</a:t>
            </a:r>
            <a:endParaRPr lang="en-GB" dirty="0">
              <a:solidFill>
                <a:srgbClr val="C00000"/>
              </a:solidFill>
            </a:endParaRPr>
          </a:p>
        </p:txBody>
      </p:sp>
      <p:sp>
        <p:nvSpPr>
          <p:cNvPr id="3" name="Content Placeholder 2"/>
          <p:cNvSpPr>
            <a:spLocks noGrp="1"/>
          </p:cNvSpPr>
          <p:nvPr>
            <p:ph idx="1"/>
          </p:nvPr>
        </p:nvSpPr>
        <p:spPr/>
        <p:txBody>
          <a:bodyPr>
            <a:normAutofit/>
          </a:bodyPr>
          <a:lstStyle/>
          <a:p>
            <a:pPr marL="571500" indent="-457200">
              <a:lnSpc>
                <a:spcPct val="150000"/>
              </a:lnSpc>
              <a:buFont typeface="+mj-lt"/>
              <a:buAutoNum type="alphaUcPeriod"/>
            </a:pPr>
            <a:r>
              <a:rPr lang="el-GR" sz="2800"/>
              <a:t>ΣΤΕΡΕΑ </a:t>
            </a:r>
            <a:r>
              <a:rPr lang="el-GR" sz="2800" smtClean="0"/>
              <a:t>ΚΑΥΣΙΜΑ … άνθρακας (λιγνίτης)</a:t>
            </a:r>
            <a:endParaRPr lang="en-GB" sz="2800"/>
          </a:p>
          <a:p>
            <a:pPr marL="571500" indent="-457200">
              <a:lnSpc>
                <a:spcPct val="150000"/>
              </a:lnSpc>
              <a:buFont typeface="+mj-lt"/>
              <a:buAutoNum type="alphaUcPeriod"/>
            </a:pPr>
            <a:r>
              <a:rPr lang="el-GR" sz="2800"/>
              <a:t>ΥΓΡΑ </a:t>
            </a:r>
            <a:r>
              <a:rPr lang="el-GR" sz="2800" smtClean="0"/>
              <a:t>ΚΑΥΣΙΜΑ … πετρέλαιο</a:t>
            </a:r>
            <a:endParaRPr lang="el-GR" sz="2800"/>
          </a:p>
          <a:p>
            <a:pPr marL="571500" indent="-457200">
              <a:lnSpc>
                <a:spcPct val="150000"/>
              </a:lnSpc>
              <a:buFont typeface="+mj-lt"/>
              <a:buAutoNum type="alphaUcPeriod"/>
            </a:pPr>
            <a:r>
              <a:rPr lang="el-GR" sz="2800" smtClean="0"/>
              <a:t>ΑΕΡΙΑ ΚΑΥΣΙΜΑ … φυσικό αέριο</a:t>
            </a:r>
            <a:endParaRPr lang="el-GR" sz="2800" dirty="0" smtClean="0"/>
          </a:p>
        </p:txBody>
      </p:sp>
      <p:sp>
        <p:nvSpPr>
          <p:cNvPr id="4" name="Slide Number Placeholder 3"/>
          <p:cNvSpPr>
            <a:spLocks noGrp="1"/>
          </p:cNvSpPr>
          <p:nvPr>
            <p:ph type="sldNum" sz="quarter" idx="12"/>
          </p:nvPr>
        </p:nvSpPr>
        <p:spPr/>
        <p:txBody>
          <a:bodyPr/>
          <a:lstStyle/>
          <a:p>
            <a:fld id="{65A350DC-6C10-4A63-BCFA-1B36788BEC6B}" type="slidenum">
              <a:rPr lang="en-GB" smtClean="0"/>
              <a:t>10</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27648119"/>
      </p:ext>
    </p:extLst>
  </p:cSld>
  <p:clrMapOvr>
    <a:masterClrMapping/>
  </p:clrMapOvr>
  <mc:AlternateContent xmlns:mc="http://schemas.openxmlformats.org/markup-compatibility/2006">
    <mc:Choice xmlns:p14="http://schemas.microsoft.com/office/powerpoint/2010/main" Requires="p14">
      <p:transition spd="slow" p14:dur="2000" advTm="25412"/>
    </mc:Choice>
    <mc:Fallback>
      <p:transition spd="slow" advTm="254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9144000" cy="482600"/>
          </a:xfrm>
        </p:spPr>
        <p:txBody>
          <a:bodyPr>
            <a:noAutofit/>
          </a:bodyPr>
          <a:lstStyle/>
          <a:p>
            <a:r>
              <a:rPr lang="el-GR" sz="3200" b="1">
                <a:solidFill>
                  <a:srgbClr val="C00000"/>
                </a:solidFill>
                <a:latin typeface="Cambria Math" panose="02040503050406030204" pitchFamily="18" charset="0"/>
                <a:ea typeface="Cambria Math" panose="02040503050406030204" pitchFamily="18" charset="0"/>
              </a:rPr>
              <a:t>ΚΑΥΣΙΜΑ ΑΠΟ ΑΠΟΛΙΘΩΜΑΤΑ </a:t>
            </a:r>
            <a:r>
              <a:rPr lang="en-GB" sz="3200" smtClean="0">
                <a:solidFill>
                  <a:srgbClr val="C00000"/>
                </a:solidFill>
              </a:rPr>
              <a:t>(fossil fuels)</a:t>
            </a:r>
            <a:endParaRPr lang="en-GB" sz="3200" dirty="0">
              <a:solidFill>
                <a:srgbClr val="C00000"/>
              </a:solidFill>
            </a:endParaRPr>
          </a:p>
        </p:txBody>
      </p:sp>
      <p:sp>
        <p:nvSpPr>
          <p:cNvPr id="3" name="Content Placeholder 2"/>
          <p:cNvSpPr>
            <a:spLocks noGrp="1"/>
          </p:cNvSpPr>
          <p:nvPr>
            <p:ph idx="1"/>
          </p:nvPr>
        </p:nvSpPr>
        <p:spPr>
          <a:xfrm>
            <a:off x="457200" y="885825"/>
            <a:ext cx="8229600" cy="5743575"/>
          </a:xfrm>
        </p:spPr>
        <p:txBody>
          <a:bodyPr>
            <a:normAutofit lnSpcReduction="10000"/>
          </a:bodyPr>
          <a:lstStyle/>
          <a:p>
            <a:pPr marL="400050" lvl="1" indent="0">
              <a:spcBef>
                <a:spcPct val="0"/>
              </a:spcBef>
              <a:buNone/>
            </a:pPr>
            <a:r>
              <a:rPr lang="el-GR" b="1">
                <a:solidFill>
                  <a:srgbClr val="C00000"/>
                </a:solidFill>
                <a:latin typeface="Cambria Math" panose="02040503050406030204" pitchFamily="18" charset="0"/>
                <a:ea typeface="Cambria Math" panose="02040503050406030204" pitchFamily="18" charset="0"/>
                <a:cs typeface="+mj-cs"/>
              </a:rPr>
              <a:t>ΛΙΓΝΙΤΗΣ – ΠΕΤΡΕΛΑΙΟ – ΦΥΣΙΚΟ ΑΕΡΙΟ</a:t>
            </a:r>
          </a:p>
          <a:p>
            <a:pPr marL="400050" lvl="1" indent="0">
              <a:buNone/>
            </a:pPr>
            <a:endParaRPr lang="el-GR" sz="3600" smtClean="0">
              <a:solidFill>
                <a:srgbClr val="FF0000"/>
              </a:solidFill>
            </a:endParaRPr>
          </a:p>
          <a:p>
            <a:pPr marL="400050" lvl="1" indent="0">
              <a:buNone/>
            </a:pPr>
            <a:r>
              <a:rPr lang="el-GR" sz="3600" b="1" smtClean="0">
                <a:solidFill>
                  <a:srgbClr val="C00000"/>
                </a:solidFill>
                <a:latin typeface="Cambria" panose="02040503050406030204" pitchFamily="18" charset="0"/>
              </a:rPr>
              <a:t>ΣΥΣΤΑΤΙΚΑ</a:t>
            </a:r>
            <a:endParaRPr lang="el-GR" sz="3600" b="1" dirty="0" smtClean="0">
              <a:solidFill>
                <a:srgbClr val="C00000"/>
              </a:solidFill>
              <a:latin typeface="Cambria" panose="02040503050406030204" pitchFamily="18" charset="0"/>
            </a:endParaRPr>
          </a:p>
          <a:p>
            <a:r>
              <a:rPr lang="el-GR" dirty="0" smtClean="0"/>
              <a:t>ΑΤΟΜΙΚΟΣ ΑΝΘΡΑΚΑΣ  ... ...(</a:t>
            </a:r>
            <a:r>
              <a:rPr lang="en-GB" dirty="0" smtClean="0"/>
              <a:t>C</a:t>
            </a:r>
            <a:r>
              <a:rPr lang="el-GR" dirty="0" smtClean="0"/>
              <a:t>)</a:t>
            </a:r>
          </a:p>
          <a:p>
            <a:r>
              <a:rPr lang="el-GR" dirty="0" smtClean="0"/>
              <a:t>ΥΔΡΟΓΟΝΟ </a:t>
            </a:r>
            <a:r>
              <a:rPr lang="el-GR" dirty="0"/>
              <a:t>... ... ... ... ... </a:t>
            </a:r>
            <a:r>
              <a:rPr lang="el-GR" dirty="0" smtClean="0"/>
              <a:t>...</a:t>
            </a:r>
            <a:r>
              <a:rPr lang="el-GR" dirty="0"/>
              <a:t> </a:t>
            </a:r>
            <a:r>
              <a:rPr lang="el-GR" dirty="0" smtClean="0"/>
              <a:t>..(Η)</a:t>
            </a:r>
          </a:p>
          <a:p>
            <a:r>
              <a:rPr lang="el-GR" dirty="0" smtClean="0"/>
              <a:t>ΟΞΥΓΟΝΟ </a:t>
            </a:r>
            <a:r>
              <a:rPr lang="el-GR" dirty="0"/>
              <a:t>... ... ... ... ... </a:t>
            </a:r>
            <a:r>
              <a:rPr lang="el-GR" dirty="0" smtClean="0"/>
              <a:t>...</a:t>
            </a:r>
            <a:r>
              <a:rPr lang="el-GR" dirty="0"/>
              <a:t> ... </a:t>
            </a:r>
            <a:r>
              <a:rPr lang="el-GR" dirty="0" smtClean="0"/>
              <a:t>(Ο)</a:t>
            </a:r>
          </a:p>
          <a:p>
            <a:r>
              <a:rPr lang="el-GR" dirty="0" smtClean="0"/>
              <a:t>ΑΖΩΤΟ</a:t>
            </a:r>
            <a:r>
              <a:rPr lang="el-GR" dirty="0"/>
              <a:t> ... ... ... ... </a:t>
            </a:r>
            <a:r>
              <a:rPr lang="el-GR" dirty="0" smtClean="0"/>
              <a:t>...</a:t>
            </a:r>
            <a:r>
              <a:rPr lang="el-GR" dirty="0"/>
              <a:t> ... ... ...</a:t>
            </a:r>
            <a:r>
              <a:rPr lang="el-GR" dirty="0" smtClean="0"/>
              <a:t>  (Ν)</a:t>
            </a:r>
          </a:p>
          <a:p>
            <a:r>
              <a:rPr lang="el-GR" dirty="0" smtClean="0"/>
              <a:t>ΘΕΙΟ </a:t>
            </a:r>
            <a:r>
              <a:rPr lang="el-GR" dirty="0"/>
              <a:t>... ... ... ... ... ... </a:t>
            </a:r>
            <a:r>
              <a:rPr lang="el-GR" dirty="0" smtClean="0"/>
              <a:t>... </a:t>
            </a:r>
            <a:r>
              <a:rPr lang="el-GR" dirty="0"/>
              <a:t>... </a:t>
            </a:r>
            <a:r>
              <a:rPr lang="el-GR" dirty="0" smtClean="0"/>
              <a:t>... (</a:t>
            </a:r>
            <a:r>
              <a:rPr lang="en-GB" dirty="0" smtClean="0"/>
              <a:t>S</a:t>
            </a:r>
            <a:r>
              <a:rPr lang="el-GR" dirty="0" smtClean="0"/>
              <a:t>)</a:t>
            </a:r>
          </a:p>
          <a:p>
            <a:r>
              <a:rPr lang="el-GR" dirty="0" smtClean="0"/>
              <a:t>διάφορα ΟΡΥΚΤΑ </a:t>
            </a:r>
            <a:r>
              <a:rPr lang="el-GR" dirty="0"/>
              <a:t>... ... ... </a:t>
            </a:r>
            <a:r>
              <a:rPr lang="el-GR" dirty="0" smtClean="0"/>
              <a:t>... (ΤΕΦΡΑ)</a:t>
            </a:r>
          </a:p>
          <a:p>
            <a:r>
              <a:rPr lang="el-GR" dirty="0" smtClean="0"/>
              <a:t>ΝΕΡΟ </a:t>
            </a:r>
            <a:r>
              <a:rPr lang="el-GR" dirty="0"/>
              <a:t>... ... </a:t>
            </a:r>
            <a:r>
              <a:rPr lang="el-GR" dirty="0" smtClean="0"/>
              <a:t>...</a:t>
            </a:r>
            <a:r>
              <a:rPr lang="el-GR" dirty="0"/>
              <a:t> ... ... </a:t>
            </a:r>
            <a:r>
              <a:rPr lang="el-GR" dirty="0" smtClean="0"/>
              <a:t>...</a:t>
            </a:r>
            <a:r>
              <a:rPr lang="el-GR" dirty="0"/>
              <a:t> ... ... ...</a:t>
            </a:r>
            <a:r>
              <a:rPr lang="el-GR" dirty="0" smtClean="0"/>
              <a:t> (</a:t>
            </a:r>
            <a:r>
              <a:rPr lang="en-GB" dirty="0" smtClean="0"/>
              <a:t>H</a:t>
            </a:r>
            <a:r>
              <a:rPr lang="en-GB" baseline="-25000" dirty="0" smtClean="0"/>
              <a:t>2</a:t>
            </a:r>
            <a:r>
              <a:rPr lang="en-GB" dirty="0" smtClean="0"/>
              <a:t>0)</a:t>
            </a:r>
            <a:endParaRPr lang="en-GB" dirty="0"/>
          </a:p>
        </p:txBody>
      </p:sp>
      <p:sp>
        <p:nvSpPr>
          <p:cNvPr id="5" name="Slide Number Placeholder 4"/>
          <p:cNvSpPr>
            <a:spLocks noGrp="1"/>
          </p:cNvSpPr>
          <p:nvPr>
            <p:ph type="sldNum" sz="quarter" idx="12"/>
          </p:nvPr>
        </p:nvSpPr>
        <p:spPr/>
        <p:txBody>
          <a:bodyPr/>
          <a:lstStyle/>
          <a:p>
            <a:fld id="{B4DB399A-DF18-40E8-8FB4-06676171C598}" type="slidenum">
              <a:rPr lang="en-GB" smtClean="0"/>
              <a:t>11</a:t>
            </a:fld>
            <a:endParaRPr lang="en-GB"/>
          </a:p>
        </p:txBody>
      </p:sp>
      <p:cxnSp>
        <p:nvCxnSpPr>
          <p:cNvPr id="7" name="Straight Connector 6"/>
          <p:cNvCxnSpPr/>
          <p:nvPr/>
        </p:nvCxnSpPr>
        <p:spPr>
          <a:xfrm flipV="1">
            <a:off x="500063" y="2471738"/>
            <a:ext cx="6243637" cy="14287"/>
          </a:xfrm>
          <a:prstGeom prst="line">
            <a:avLst/>
          </a:prstGeom>
          <a:ln w="381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80788490"/>
      </p:ext>
    </p:extLst>
  </p:cSld>
  <p:clrMapOvr>
    <a:masterClrMapping/>
  </p:clrMapOvr>
  <mc:AlternateContent xmlns:mc="http://schemas.openxmlformats.org/markup-compatibility/2006">
    <mc:Choice xmlns:p14="http://schemas.microsoft.com/office/powerpoint/2010/main" Requires="p14">
      <p:transition spd="slow" p14:dur="2000" advTm="22545"/>
    </mc:Choice>
    <mc:Fallback>
      <p:transition spd="slow" advTm="22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4"/>
          <p:cNvSpPr>
            <a:spLocks noGrp="1" noChangeArrowheads="1"/>
          </p:cNvSpPr>
          <p:nvPr>
            <p:ph type="title"/>
          </p:nvPr>
        </p:nvSpPr>
        <p:spPr>
          <a:xfrm>
            <a:off x="457200" y="274638"/>
            <a:ext cx="8229600" cy="696912"/>
          </a:xfrm>
        </p:spPr>
        <p:txBody>
          <a:bodyPr>
            <a:normAutofit/>
          </a:bodyPr>
          <a:lstStyle/>
          <a:p>
            <a:pPr>
              <a:defRPr/>
            </a:pPr>
            <a:r>
              <a:rPr lang="el-GR" sz="2800" b="1">
                <a:solidFill>
                  <a:srgbClr val="C00000"/>
                </a:solidFill>
                <a:latin typeface="Cambria Math" panose="02040503050406030204" pitchFamily="18" charset="0"/>
                <a:ea typeface="Cambria Math" panose="02040503050406030204" pitchFamily="18" charset="0"/>
              </a:rPr>
              <a:t>ΚΑΥΣΗ : ΣΤΕΡΕΑ ΚΑΥΣΙΜΑ</a:t>
            </a:r>
          </a:p>
        </p:txBody>
      </p:sp>
      <p:sp>
        <p:nvSpPr>
          <p:cNvPr id="30725" name="Text Box 5"/>
          <p:cNvSpPr txBox="1">
            <a:spLocks noChangeArrowheads="1"/>
          </p:cNvSpPr>
          <p:nvPr/>
        </p:nvSpPr>
        <p:spPr bwMode="auto">
          <a:xfrm>
            <a:off x="358775" y="1341438"/>
            <a:ext cx="8424863" cy="1778000"/>
          </a:xfrm>
          <a:prstGeom prst="rect">
            <a:avLst/>
          </a:prstGeom>
          <a:noFill/>
          <a:ln w="9525">
            <a:solidFill>
              <a:srgbClr val="FF0000"/>
            </a:solidFill>
            <a:miter lim="800000"/>
            <a:headEnd/>
            <a:tailEnd/>
          </a:ln>
        </p:spPr>
        <p:txBody>
          <a:bodyPr>
            <a:spAutoFit/>
          </a:bodyPr>
          <a:lstStyle/>
          <a:p>
            <a:pPr>
              <a:spcBef>
                <a:spcPct val="50000"/>
              </a:spcBef>
            </a:pPr>
            <a:r>
              <a:rPr lang="el-GR" sz="2000"/>
              <a:t>ΥΨΗΛΗ ΠΕΡΙΕΚΤΙΚΟΤΗΤΑ ΣΕ </a:t>
            </a:r>
            <a:r>
              <a:rPr lang="el-GR" sz="2000" b="1">
                <a:solidFill>
                  <a:srgbClr val="FF0000"/>
                </a:solidFill>
              </a:rPr>
              <a:t>ΣΤΟΙΧΕΙΑΚΟ ΑΝΘΡΑΚΑ</a:t>
            </a:r>
            <a:r>
              <a:rPr lang="el-GR" sz="2000"/>
              <a:t>, </a:t>
            </a:r>
          </a:p>
          <a:p>
            <a:pPr>
              <a:spcBef>
                <a:spcPct val="50000"/>
              </a:spcBef>
            </a:pPr>
            <a:r>
              <a:rPr lang="el-GR" sz="2000" smtClean="0"/>
              <a:t>ΣΥΝΕΠΩΣ :</a:t>
            </a:r>
            <a:endParaRPr lang="el-GR" sz="2000"/>
          </a:p>
          <a:p>
            <a:pPr>
              <a:spcBef>
                <a:spcPct val="50000"/>
              </a:spcBef>
            </a:pPr>
            <a:r>
              <a:rPr lang="el-GR" sz="2000"/>
              <a:t>ΠΑΡΑΓΩΓΗ ΜΕΓΑΛΩΝ ΠΟΣΟΤΗΤΩΝ </a:t>
            </a:r>
            <a:r>
              <a:rPr lang="el-GR" sz="2000" b="1">
                <a:solidFill>
                  <a:srgbClr val="FF0000"/>
                </a:solidFill>
              </a:rPr>
              <a:t>ΔΙΟΞΕΙΔΙΟΥ ΤΟΥ ΑΝΘΡΑΚΑ</a:t>
            </a:r>
            <a:r>
              <a:rPr lang="el-GR" sz="2000"/>
              <a:t> &amp; </a:t>
            </a:r>
          </a:p>
          <a:p>
            <a:pPr>
              <a:spcBef>
                <a:spcPct val="50000"/>
              </a:spcBef>
            </a:pPr>
            <a:r>
              <a:rPr lang="el-GR" sz="2000"/>
              <a:t>ΑΠΑΙΤΗΣΗ ΜΕΓΑΛΥΤΕΡΗΣ ΠΟΣΟΤΗΤΑΣ </a:t>
            </a:r>
            <a:r>
              <a:rPr lang="el-GR" sz="2000" b="1">
                <a:solidFill>
                  <a:srgbClr val="FF0000"/>
                </a:solidFill>
              </a:rPr>
              <a:t>ΟΞΥΓΟΝΟΥ</a:t>
            </a:r>
            <a:r>
              <a:rPr lang="el-GR" sz="2000"/>
              <a:t> (ΚΑΙ ΑΕΡΑ) </a:t>
            </a:r>
          </a:p>
        </p:txBody>
      </p:sp>
      <p:sp>
        <p:nvSpPr>
          <p:cNvPr id="30726" name="Text Box 6"/>
          <p:cNvSpPr txBox="1">
            <a:spLocks noChangeArrowheads="1"/>
          </p:cNvSpPr>
          <p:nvPr/>
        </p:nvSpPr>
        <p:spPr bwMode="auto">
          <a:xfrm>
            <a:off x="358775" y="3860800"/>
            <a:ext cx="3925888" cy="2295525"/>
          </a:xfrm>
          <a:prstGeom prst="rect">
            <a:avLst/>
          </a:prstGeom>
          <a:noFill/>
          <a:ln w="38100">
            <a:solidFill>
              <a:srgbClr val="00B050"/>
            </a:solidFill>
            <a:miter lim="800000"/>
            <a:headEnd/>
            <a:tailEnd/>
          </a:ln>
        </p:spPr>
        <p:txBody>
          <a:bodyPr>
            <a:spAutoFit/>
          </a:bodyPr>
          <a:lstStyle/>
          <a:p>
            <a:pPr>
              <a:spcBef>
                <a:spcPct val="50000"/>
              </a:spcBef>
            </a:pPr>
            <a:r>
              <a:rPr lang="el-GR" sz="2400" b="1"/>
              <a:t>ΠΑΡΑΓΩΓΑ ΤΗΣ ΚΑΥΣΗΣ</a:t>
            </a:r>
            <a:r>
              <a:rPr lang="el-GR" sz="2000"/>
              <a:t> </a:t>
            </a:r>
          </a:p>
          <a:p>
            <a:pPr lvl="1">
              <a:spcBef>
                <a:spcPct val="50000"/>
              </a:spcBef>
              <a:buFontTx/>
              <a:buChar char="•"/>
            </a:pPr>
            <a:r>
              <a:rPr lang="el-GR" sz="2000"/>
              <a:t>ΝΟ</a:t>
            </a:r>
            <a:r>
              <a:rPr lang="el-GR" sz="2000" baseline="-25000"/>
              <a:t>Χ</a:t>
            </a:r>
            <a:endParaRPr lang="el-GR" sz="2000"/>
          </a:p>
          <a:p>
            <a:pPr lvl="1">
              <a:spcBef>
                <a:spcPct val="50000"/>
              </a:spcBef>
              <a:buFontTx/>
              <a:buChar char="•"/>
            </a:pPr>
            <a:r>
              <a:rPr lang="en-US" sz="2000"/>
              <a:t>SO</a:t>
            </a:r>
            <a:r>
              <a:rPr lang="en-US" sz="2000" baseline="-25000"/>
              <a:t>2</a:t>
            </a:r>
            <a:endParaRPr lang="en-US" sz="2000"/>
          </a:p>
          <a:p>
            <a:pPr lvl="1">
              <a:spcBef>
                <a:spcPct val="50000"/>
              </a:spcBef>
              <a:buFontTx/>
              <a:buChar char="•"/>
            </a:pPr>
            <a:r>
              <a:rPr lang="en-US" sz="2000"/>
              <a:t>SO</a:t>
            </a:r>
            <a:r>
              <a:rPr lang="en-US" sz="2000" baseline="-25000"/>
              <a:t>3</a:t>
            </a:r>
            <a:endParaRPr lang="en-US" sz="2000"/>
          </a:p>
          <a:p>
            <a:pPr lvl="1">
              <a:spcBef>
                <a:spcPct val="50000"/>
              </a:spcBef>
              <a:buFontTx/>
              <a:buChar char="•"/>
            </a:pPr>
            <a:r>
              <a:rPr lang="el-GR" sz="2000"/>
              <a:t>ΑΙΩΡΟΥΜΕΝΑ ΣΩΜΑΤΙΔΙΑ</a:t>
            </a:r>
          </a:p>
        </p:txBody>
      </p:sp>
      <p:sp>
        <p:nvSpPr>
          <p:cNvPr id="30731" name="Text Box 11"/>
          <p:cNvSpPr txBox="1">
            <a:spLocks noChangeArrowheads="1"/>
          </p:cNvSpPr>
          <p:nvPr/>
        </p:nvSpPr>
        <p:spPr bwMode="auto">
          <a:xfrm>
            <a:off x="2195512" y="4149725"/>
            <a:ext cx="576263" cy="1555750"/>
          </a:xfrm>
          <a:prstGeom prst="rect">
            <a:avLst/>
          </a:prstGeom>
          <a:noFill/>
          <a:ln w="9525">
            <a:noFill/>
            <a:miter lim="800000"/>
            <a:headEnd/>
            <a:tailEnd/>
          </a:ln>
        </p:spPr>
        <p:txBody>
          <a:bodyPr>
            <a:spAutoFit/>
          </a:bodyPr>
          <a:lstStyle/>
          <a:p>
            <a:pPr>
              <a:spcBef>
                <a:spcPct val="50000"/>
              </a:spcBef>
            </a:pPr>
            <a:r>
              <a:rPr lang="el-GR" sz="9600">
                <a:solidFill>
                  <a:srgbClr val="FFC000"/>
                </a:solidFill>
              </a:rPr>
              <a:t>}</a:t>
            </a:r>
          </a:p>
        </p:txBody>
      </p:sp>
      <p:sp>
        <p:nvSpPr>
          <p:cNvPr id="30732" name="Line 12"/>
          <p:cNvSpPr>
            <a:spLocks noChangeShapeType="1"/>
          </p:cNvSpPr>
          <p:nvPr/>
        </p:nvSpPr>
        <p:spPr bwMode="auto">
          <a:xfrm>
            <a:off x="2771775" y="5056188"/>
            <a:ext cx="3241675" cy="0"/>
          </a:xfrm>
          <a:prstGeom prst="line">
            <a:avLst/>
          </a:prstGeom>
          <a:noFill/>
          <a:ln w="76200" cmpd="tri">
            <a:solidFill>
              <a:schemeClr val="accent6">
                <a:lumMod val="75000"/>
              </a:schemeClr>
            </a:solidFill>
            <a:prstDash val="sysDot"/>
            <a:round/>
            <a:headEnd/>
            <a:tailEnd type="triangle" w="med" len="med"/>
          </a:ln>
        </p:spPr>
        <p:txBody>
          <a:bodyPr/>
          <a:lstStyle/>
          <a:p>
            <a:endParaRPr lang="el-GR"/>
          </a:p>
        </p:txBody>
      </p:sp>
      <p:sp>
        <p:nvSpPr>
          <p:cNvPr id="30733" name="Text Box 13"/>
          <p:cNvSpPr txBox="1">
            <a:spLocks noChangeArrowheads="1"/>
          </p:cNvSpPr>
          <p:nvPr/>
        </p:nvSpPr>
        <p:spPr bwMode="auto">
          <a:xfrm>
            <a:off x="6084888" y="4365625"/>
            <a:ext cx="2022475" cy="1311275"/>
          </a:xfrm>
          <a:prstGeom prst="rect">
            <a:avLst/>
          </a:prstGeom>
          <a:noFill/>
          <a:ln w="9525">
            <a:noFill/>
            <a:miter lim="800000"/>
            <a:headEnd/>
            <a:tailEnd/>
          </a:ln>
          <a:effectLst/>
        </p:spPr>
        <p:txBody>
          <a:bodyPr>
            <a:spAutoFit/>
          </a:bodyPr>
          <a:lstStyle/>
          <a:p>
            <a:pPr>
              <a:spcBef>
                <a:spcPct val="50000"/>
              </a:spcBef>
              <a:defRPr/>
            </a:pPr>
            <a:r>
              <a:rPr lang="el-GR" sz="3200" b="1">
                <a:solidFill>
                  <a:srgbClr val="FFC000"/>
                </a:solidFill>
                <a:effectLst>
                  <a:outerShdw blurRad="38100" dist="38100" dir="2700000" algn="tl">
                    <a:srgbClr val="000000"/>
                  </a:outerShdw>
                </a:effectLst>
              </a:rPr>
              <a:t>ΟΞΙΝΗ</a:t>
            </a:r>
          </a:p>
          <a:p>
            <a:pPr>
              <a:spcBef>
                <a:spcPct val="50000"/>
              </a:spcBef>
              <a:defRPr/>
            </a:pPr>
            <a:r>
              <a:rPr lang="el-GR" sz="3200" b="1">
                <a:solidFill>
                  <a:srgbClr val="FFC000"/>
                </a:solidFill>
                <a:effectLst>
                  <a:outerShdw blurRad="38100" dist="38100" dir="2700000" algn="tl">
                    <a:srgbClr val="000000"/>
                  </a:outerShdw>
                </a:effectLst>
              </a:rPr>
              <a:t>ΒΡΟΧΗ</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467"/>
    </mc:Choice>
    <mc:Fallback>
      <p:transition spd="slow" advTm="31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96397277"/>
              </p:ext>
            </p:extLst>
          </p:nvPr>
        </p:nvGraphicFramePr>
        <p:xfrm>
          <a:off x="89756" y="548681"/>
          <a:ext cx="8964487" cy="5760637"/>
        </p:xfrm>
        <a:graphic>
          <a:graphicData uri="http://schemas.openxmlformats.org/drawingml/2006/table">
            <a:tbl>
              <a:tblPr/>
              <a:tblGrid>
                <a:gridCol w="1953989"/>
                <a:gridCol w="1148528"/>
                <a:gridCol w="865126"/>
                <a:gridCol w="909872"/>
                <a:gridCol w="551890"/>
                <a:gridCol w="581722"/>
                <a:gridCol w="954623"/>
                <a:gridCol w="626469"/>
                <a:gridCol w="1372268"/>
              </a:tblGrid>
              <a:tr h="594243">
                <a:tc gridSpan="9">
                  <a:txBody>
                    <a:bodyPr/>
                    <a:lstStyle/>
                    <a:p>
                      <a:pPr algn="ctr" fontAlgn="ctr"/>
                      <a:r>
                        <a:rPr lang="el-GR" sz="2400" b="1" i="0" u="none" strike="noStrike">
                          <a:solidFill>
                            <a:srgbClr val="C00000"/>
                          </a:solidFill>
                          <a:effectLst/>
                          <a:latin typeface="Cambria" panose="02040503050406030204" pitchFamily="18" charset="0"/>
                        </a:rPr>
                        <a:t>ΤΥΠΙΚΗ ΣΥΣΤΑΣΗ ΚΑΙ ΘΕΡΜΟΓΟΝΟΣ ΔΥΝΑΜΗ </a:t>
                      </a:r>
                      <a:r>
                        <a:rPr lang="el-GR" sz="2400" b="1" i="0" u="none" strike="noStrike" smtClean="0">
                          <a:solidFill>
                            <a:srgbClr val="C00000"/>
                          </a:solidFill>
                          <a:effectLst/>
                          <a:latin typeface="Cambria" panose="02040503050406030204" pitchFamily="18" charset="0"/>
                        </a:rPr>
                        <a:t>ΑΝΘΡΑΚΩΝ</a:t>
                      </a:r>
                      <a:endParaRPr lang="el-GR" sz="2400" b="1" i="0" u="none" strike="noStrike">
                        <a:solidFill>
                          <a:srgbClr val="C00000"/>
                        </a:solidFill>
                        <a:effectLst/>
                        <a:latin typeface="Cambria" panose="020405030504060302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83383">
                <a:tc>
                  <a:txBody>
                    <a:bodyPr/>
                    <a:lstStyle/>
                    <a:p>
                      <a:pPr algn="l"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20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0058">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ctr" fontAlgn="ctr"/>
                      <a:r>
                        <a:rPr lang="el-GR" sz="2000" b="0" i="0" u="none" strike="noStrike">
                          <a:solidFill>
                            <a:srgbClr val="000000"/>
                          </a:solidFill>
                          <a:effectLst/>
                          <a:latin typeface="Calibri"/>
                        </a:rPr>
                        <a:t>% κ.β.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7597">
                <a:tc>
                  <a:txBody>
                    <a:bodyPr/>
                    <a:lstStyle/>
                    <a:p>
                      <a:pPr algn="l" fontAlgn="ctr"/>
                      <a:r>
                        <a:rPr lang="el-GR" sz="2000" b="1" i="0" u="none" strike="noStrike" smtClean="0">
                          <a:solidFill>
                            <a:srgbClr val="000000"/>
                          </a:solidFill>
                          <a:effectLst/>
                          <a:latin typeface="Calibri"/>
                        </a:rPr>
                        <a:t>ΤΥΠΟΣ</a:t>
                      </a:r>
                      <a:endParaRPr lang="el-GR" sz="2000" b="1" i="0"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l-GR" sz="2000" b="1" i="0" u="none" strike="noStrike">
                          <a:solidFill>
                            <a:srgbClr val="000000"/>
                          </a:solidFill>
                          <a:effectLst/>
                          <a:latin typeface="Calibri"/>
                        </a:rPr>
                        <a:t>ΟΛΙΚΟΣ </a:t>
                      </a:r>
                      <a:r>
                        <a:rPr lang="en-GB" sz="2000" b="1" i="0" u="none" strike="noStrike">
                          <a:solidFill>
                            <a:srgbClr val="000000"/>
                          </a:solidFill>
                          <a:effectLst/>
                          <a:latin typeface="Calibri"/>
                        </a:rPr>
                        <a: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1" i="0" u="none" strike="noStrike">
                          <a:solidFill>
                            <a:srgbClr val="000000"/>
                          </a:solidFill>
                          <a:effectLst/>
                          <a:latin typeface="Calibri"/>
                        </a:rPr>
                        <a:t>H</a:t>
                      </a:r>
                      <a:r>
                        <a:rPr lang="en-GB" sz="2000" b="1" i="0" u="none" strike="noStrike" baseline="-25000">
                          <a:solidFill>
                            <a:srgbClr val="000000"/>
                          </a:solidFill>
                          <a:effectLst/>
                          <a:latin typeface="Calibri"/>
                        </a:rPr>
                        <a:t>2</a:t>
                      </a:r>
                      <a:endParaRPr lang="en-GB" sz="2000" b="1" i="0"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1" i="0" u="none" strike="noStrike">
                          <a:solidFill>
                            <a:srgbClr val="000000"/>
                          </a:solidFill>
                          <a:effectLst/>
                          <a:latin typeface="Calibri"/>
                        </a:rPr>
                        <a: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1" i="0" u="none" strike="noStrike">
                          <a:solidFill>
                            <a:srgbClr val="000000"/>
                          </a:solidFill>
                          <a:effectLst/>
                          <a:latin typeface="Calibri"/>
                        </a:rPr>
                        <a:t>O</a:t>
                      </a:r>
                      <a:r>
                        <a:rPr lang="en-GB" sz="2000" b="1" i="0" u="none" strike="noStrike" baseline="-25000">
                          <a:solidFill>
                            <a:srgbClr val="000000"/>
                          </a:solidFill>
                          <a:effectLst/>
                          <a:latin typeface="Calibri"/>
                        </a:rPr>
                        <a:t>2</a:t>
                      </a:r>
                      <a:endParaRPr lang="en-GB" sz="2000" b="1" i="0" u="none" strike="noStrike">
                        <a:solidFill>
                          <a:srgbClr val="0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l-GR" sz="2000" b="1" i="0" u="none" strike="noStrike">
                          <a:solidFill>
                            <a:srgbClr val="000000"/>
                          </a:solidFill>
                          <a:effectLst/>
                          <a:latin typeface="Calibri"/>
                        </a:rPr>
                        <a:t>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l-GR" sz="2000" b="1" i="0" u="none" strike="noStrike">
                          <a:solidFill>
                            <a:srgbClr val="000000"/>
                          </a:solidFill>
                          <a:effectLst/>
                          <a:latin typeface="Calibri"/>
                        </a:rPr>
                        <a:t>ΤΕΦΡΑ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l-GR" sz="2000" b="1" i="0" u="none" strike="noStrike">
                          <a:solidFill>
                            <a:srgbClr val="000000"/>
                          </a:solidFill>
                          <a:effectLst/>
                          <a:latin typeface="Calibri"/>
                        </a:rPr>
                        <a:t>Η</a:t>
                      </a:r>
                      <a:r>
                        <a:rPr lang="el-GR" sz="2000" b="1" i="0" u="none" strike="noStrike" baseline="-25000">
                          <a:solidFill>
                            <a:srgbClr val="000000"/>
                          </a:solidFill>
                          <a:effectLst/>
                          <a:latin typeface="Calibri"/>
                        </a:rPr>
                        <a:t>2</a:t>
                      </a:r>
                      <a:r>
                        <a:rPr lang="el-GR" sz="2000" b="1" i="0" u="none" strike="noStrike">
                          <a:solidFill>
                            <a:srgbClr val="000000"/>
                          </a:solidFill>
                          <a:effectLst/>
                          <a:latin typeface="Calibri"/>
                        </a:rPr>
                        <a:t>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1" i="0" u="none" strike="noStrike">
                          <a:solidFill>
                            <a:srgbClr val="000000"/>
                          </a:solidFill>
                          <a:effectLst/>
                          <a:latin typeface="Calibri"/>
                        </a:rPr>
                        <a:t>kcal/kg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0058">
                <a:tc>
                  <a:txBody>
                    <a:bodyPr/>
                    <a:lstStyle/>
                    <a:p>
                      <a:pPr algn="l" fontAlgn="ctr"/>
                      <a:r>
                        <a:rPr lang="el-GR" sz="2000" b="1" i="0" u="none" strike="noStrike" smtClean="0">
                          <a:solidFill>
                            <a:srgbClr val="C00000"/>
                          </a:solidFill>
                          <a:effectLst/>
                          <a:latin typeface="Calibri"/>
                        </a:rPr>
                        <a:t>ΑΝΘΡΑΚΙΤΗΣ</a:t>
                      </a:r>
                      <a:endParaRPr lang="el-GR" sz="2000" b="1" i="0" u="none" strike="noStrike">
                        <a:solidFill>
                          <a:srgbClr val="C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75 - 90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0.6 - 0.8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10-20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6600 - 7200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3922">
                <a:tc>
                  <a:txBody>
                    <a:bodyPr/>
                    <a:lstStyle/>
                    <a:p>
                      <a:pPr algn="l" fontAlgn="ctr"/>
                      <a:r>
                        <a:rPr lang="el-GR" sz="2000" b="1" i="0" u="none" strike="noStrike">
                          <a:solidFill>
                            <a:srgbClr val="C00000"/>
                          </a:solidFill>
                          <a:effectLst/>
                          <a:latin typeface="Calibri"/>
                        </a:rPr>
                        <a:t>ΑΣΦΑΛΤΩΔΗΣ</a:t>
                      </a:r>
                      <a:r>
                        <a:rPr lang="el-GR" sz="2000" b="0" i="0" u="none" strike="noStrike">
                          <a:solidFill>
                            <a:srgbClr val="000000"/>
                          </a:solidFill>
                          <a:effectLst/>
                          <a:latin typeface="Calibri"/>
                        </a:rPr>
                        <a:t> </a:t>
                      </a:r>
                      <a:r>
                        <a:rPr lang="el-GR" sz="2000" b="1" i="0" u="none" strike="noStrike">
                          <a:solidFill>
                            <a:srgbClr val="C00000"/>
                          </a:solidFill>
                          <a:effectLst/>
                          <a:latin typeface="Calibri"/>
                        </a:rPr>
                        <a:t>ΑΝΘΡΑΚΑΣ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50 - 80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0.7 - 4.5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5 - 25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5700 - 8000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267396">
                <a:tc>
                  <a:txBody>
                    <a:bodyPr/>
                    <a:lstStyle/>
                    <a:p>
                      <a:pPr algn="l" fontAlgn="ctr"/>
                      <a:r>
                        <a:rPr lang="el-GR" sz="2000" b="1" i="0" u="none" strike="noStrike" smtClean="0">
                          <a:solidFill>
                            <a:srgbClr val="C00000"/>
                          </a:solidFill>
                          <a:effectLst/>
                          <a:latin typeface="Calibri"/>
                        </a:rPr>
                        <a:t>ΑΣΦΑΛΤΩΔΗΣ ΑΝΘΡΑΚΑΣ ΥΨΗΛΗΣ ΠΤΗΤΙΚΟΤΗΤΑΣ</a:t>
                      </a:r>
                      <a:endParaRPr lang="el-GR" sz="2000" b="1" i="0" u="none" strike="noStrike">
                        <a:solidFill>
                          <a:srgbClr val="C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75.8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7535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93922">
                <a:tc>
                  <a:txBody>
                    <a:bodyPr/>
                    <a:lstStyle/>
                    <a:p>
                      <a:pPr algn="l" fontAlgn="ctr"/>
                      <a:r>
                        <a:rPr lang="el-GR" sz="2000" b="1" i="0" u="none" strike="noStrike">
                          <a:solidFill>
                            <a:srgbClr val="C00000"/>
                          </a:solidFill>
                          <a:effectLst/>
                          <a:latin typeface="Calibri"/>
                        </a:rPr>
                        <a:t>ΥΦΑΣΦΑΛΤΩΔΗΣ ΑΝΘΡΑΚΑΣ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45 - 65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0.7 - 4.5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5 - 25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4700 - 5700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0058">
                <a:tc>
                  <a:txBody>
                    <a:bodyPr/>
                    <a:lstStyle/>
                    <a:p>
                      <a:pPr algn="l" fontAlgn="ctr"/>
                      <a:r>
                        <a:rPr lang="el-GR" sz="2000" b="1" i="0" u="none" strike="noStrike" smtClean="0">
                          <a:solidFill>
                            <a:srgbClr val="C00000"/>
                          </a:solidFill>
                          <a:effectLst/>
                          <a:latin typeface="Calibri"/>
                        </a:rPr>
                        <a:t>ΛΙΓΝΙΤΗΣ</a:t>
                      </a:r>
                      <a:endParaRPr lang="el-GR" sz="2000" b="1" i="0" u="none" strike="noStrike">
                        <a:solidFill>
                          <a:srgbClr val="C00000"/>
                        </a:solidFill>
                        <a:effectLst/>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35 - 50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GB" sz="2000" b="0" i="0" u="none" strike="noStrike">
                          <a:solidFill>
                            <a:srgbClr val="000000"/>
                          </a:solidFill>
                          <a:effectLst/>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000" b="0" i="0" u="none" strike="noStrike" dirty="0">
                          <a:solidFill>
                            <a:srgbClr val="000000"/>
                          </a:solidFill>
                          <a:effectLst/>
                          <a:latin typeface="Calibri"/>
                        </a:rPr>
                        <a:t>3500 - 4700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B4DB399A-DF18-40E8-8FB4-06676171C598}" type="slidenum">
              <a:rPr lang="en-GB" smtClean="0"/>
              <a:t>13</a:t>
            </a:fld>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06473815"/>
      </p:ext>
    </p:extLst>
  </p:cSld>
  <p:clrMapOvr>
    <a:masterClrMapping/>
  </p:clrMapOvr>
  <mc:AlternateContent xmlns:mc="http://schemas.openxmlformats.org/markup-compatibility/2006">
    <mc:Choice xmlns:p14="http://schemas.microsoft.com/office/powerpoint/2010/main" Requires="p14">
      <p:transition spd="slow" p14:dur="2000" advTm="29316"/>
    </mc:Choice>
    <mc:Fallback>
      <p:transition spd="slow" advTm="29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1664" y="44901"/>
            <a:ext cx="8260672" cy="647795"/>
          </a:xfrm>
        </p:spPr>
        <p:txBody>
          <a:bodyPr>
            <a:normAutofit/>
          </a:bodyPr>
          <a:lstStyle/>
          <a:p>
            <a:r>
              <a:rPr lang="el-GR" sz="2800" b="1" smtClean="0">
                <a:solidFill>
                  <a:srgbClr val="C00000"/>
                </a:solidFill>
                <a:latin typeface="Cambria Math" panose="02040503050406030204" pitchFamily="18" charset="0"/>
                <a:ea typeface="Cambria Math" panose="02040503050406030204" pitchFamily="18" charset="0"/>
              </a:rPr>
              <a:t>ΚΑΥΣΗ : ΣΤΕΡΕΑ ΚΑΥΣΙΜΑ (λιγνίτης)</a:t>
            </a:r>
            <a:endParaRPr lang="en-GB" sz="28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0" y="1371600"/>
            <a:ext cx="8686800" cy="4754563"/>
          </a:xfrm>
        </p:spPr>
        <p:txBody>
          <a:bodyPr>
            <a:noAutofit/>
          </a:bodyPr>
          <a:lstStyle/>
          <a:p>
            <a:r>
              <a:rPr lang="el-GR" sz="2800" dirty="0" smtClean="0"/>
              <a:t>Ο τρόπος καύσης εξαρτάται από το </a:t>
            </a:r>
            <a:r>
              <a:rPr lang="el-GR" sz="2800" smtClean="0"/>
              <a:t>μέγεθος </a:t>
            </a:r>
            <a:r>
              <a:rPr lang="el-GR" sz="2800" smtClean="0"/>
              <a:t>του κόκκου</a:t>
            </a:r>
          </a:p>
          <a:p>
            <a:endParaRPr lang="el-GR" sz="2800" dirty="0" smtClean="0"/>
          </a:p>
          <a:p>
            <a:pPr marL="800100" indent="-357188">
              <a:spcBef>
                <a:spcPts val="600"/>
              </a:spcBef>
              <a:spcAft>
                <a:spcPts val="600"/>
              </a:spcAft>
              <a:buFont typeface="+mj-lt"/>
              <a:buAutoNum type="arabicPeriod"/>
            </a:pPr>
            <a:r>
              <a:rPr lang="el-GR" sz="2800" smtClean="0"/>
              <a:t>ΕΣΧΑΡΑ </a:t>
            </a:r>
            <a:r>
              <a:rPr lang="el-GR" sz="2800" dirty="0" smtClean="0"/>
              <a:t>γιά μέγεθος &gt; 0.5 </a:t>
            </a:r>
            <a:r>
              <a:rPr lang="en-GB" sz="2800" dirty="0" smtClean="0"/>
              <a:t>cm</a:t>
            </a:r>
            <a:endParaRPr lang="el-GR" sz="2800" dirty="0" smtClean="0"/>
          </a:p>
          <a:p>
            <a:pPr marL="800100" indent="-357188">
              <a:spcBef>
                <a:spcPts val="600"/>
              </a:spcBef>
              <a:spcAft>
                <a:spcPts val="600"/>
              </a:spcAft>
              <a:buFont typeface="+mj-lt"/>
              <a:buAutoNum type="arabicPeriod"/>
            </a:pPr>
            <a:r>
              <a:rPr lang="el-GR" sz="2800" dirty="0" smtClean="0"/>
              <a:t>ΡΕ</a:t>
            </a:r>
            <a:r>
              <a:rPr lang="en-GB" sz="2800" dirty="0" smtClean="0"/>
              <a:t>Y</a:t>
            </a:r>
            <a:r>
              <a:rPr lang="el-GR" sz="2800" dirty="0" smtClean="0"/>
              <a:t>ΣΤΟΠΟΙΗΜΕΝΗ ΚΛΙΝΗ γιά μέγεθος ≈ 3</a:t>
            </a:r>
            <a:r>
              <a:rPr lang="en-GB" sz="2800" smtClean="0"/>
              <a:t>mm </a:t>
            </a:r>
            <a:r>
              <a:rPr lang="el-GR" sz="2800" dirty="0"/>
              <a:t>μ</a:t>
            </a:r>
            <a:r>
              <a:rPr lang="el-GR" sz="2800" smtClean="0"/>
              <a:t>ε </a:t>
            </a:r>
            <a:r>
              <a:rPr lang="el-GR" sz="2800" dirty="0" smtClean="0"/>
              <a:t>ασβεστόλιθο (γιά να δεσμεύσει το θείο </a:t>
            </a:r>
            <a:r>
              <a:rPr lang="el-GR" sz="2800" smtClean="0"/>
              <a:t>σε </a:t>
            </a:r>
            <a:r>
              <a:rPr lang="en-GB" sz="2800" smtClean="0"/>
              <a:t>CaSO</a:t>
            </a:r>
            <a:r>
              <a:rPr lang="en-GB" sz="2800" baseline="-25000" smtClean="0"/>
              <a:t>4</a:t>
            </a:r>
            <a:r>
              <a:rPr lang="en-GB" sz="2800" smtClean="0"/>
              <a:t>)</a:t>
            </a:r>
            <a:endParaRPr lang="el-GR" sz="2800"/>
          </a:p>
          <a:p>
            <a:pPr marL="800100" indent="-357188">
              <a:spcBef>
                <a:spcPts val="600"/>
              </a:spcBef>
              <a:spcAft>
                <a:spcPts val="600"/>
              </a:spcAft>
              <a:buFont typeface="+mj-lt"/>
              <a:buAutoNum type="arabicPeriod"/>
            </a:pPr>
            <a:r>
              <a:rPr lang="el-GR" sz="2800" smtClean="0"/>
              <a:t>ΕΣΤΙΑ </a:t>
            </a:r>
            <a:r>
              <a:rPr lang="el-GR" sz="2800" dirty="0" smtClean="0"/>
              <a:t>ΚΟΝΙΟΠΟΙΗΜΕΝΟΥ ΚΑΡΒΟΥΝΟΥ ≈ 70 μ</a:t>
            </a:r>
            <a:r>
              <a:rPr lang="en-GB" sz="2800" dirty="0" smtClean="0"/>
              <a:t>m</a:t>
            </a:r>
          </a:p>
          <a:p>
            <a:pPr marL="114300" indent="0">
              <a:buNone/>
            </a:pPr>
            <a:endParaRPr lang="en-GB" sz="2800" dirty="0" smtClean="0"/>
          </a:p>
        </p:txBody>
      </p:sp>
      <p:sp>
        <p:nvSpPr>
          <p:cNvPr id="5" name="Slide Number Placeholder 4"/>
          <p:cNvSpPr>
            <a:spLocks noGrp="1"/>
          </p:cNvSpPr>
          <p:nvPr>
            <p:ph type="sldNum" sz="quarter" idx="12"/>
          </p:nvPr>
        </p:nvSpPr>
        <p:spPr/>
        <p:txBody>
          <a:bodyPr/>
          <a:lstStyle/>
          <a:p>
            <a:fld id="{65A350DC-6C10-4A63-BCFA-1B36788BEC6B}" type="slidenum">
              <a:rPr lang="en-GB" smtClean="0"/>
              <a:t>14</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54869482"/>
      </p:ext>
    </p:extLst>
  </p:cSld>
  <p:clrMapOvr>
    <a:masterClrMapping/>
  </p:clrMapOvr>
  <mc:AlternateContent xmlns:mc="http://schemas.openxmlformats.org/markup-compatibility/2006">
    <mc:Choice xmlns:p14="http://schemas.microsoft.com/office/powerpoint/2010/main" Requires="p14">
      <p:transition spd="slow" p14:dur="2000" advTm="43861"/>
    </mc:Choice>
    <mc:Fallback>
      <p:transition spd="slow" advTm="43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6406" y="342900"/>
            <a:ext cx="8229600" cy="671513"/>
          </a:xfrm>
        </p:spPr>
        <p:txBody>
          <a:bodyPr>
            <a:normAutofit/>
          </a:bodyPr>
          <a:lstStyle/>
          <a:p>
            <a:pPr>
              <a:defRPr/>
            </a:pPr>
            <a:r>
              <a:rPr lang="el-GR" sz="2800" b="1" smtClean="0">
                <a:solidFill>
                  <a:srgbClr val="C00000"/>
                </a:solidFill>
                <a:latin typeface="Cambria Math" panose="02040503050406030204" pitchFamily="18" charset="0"/>
                <a:ea typeface="Cambria Math" panose="02040503050406030204" pitchFamily="18" charset="0"/>
              </a:rPr>
              <a:t>ΚΑΥΣΗ : ΥΓΡΑ ΚΑΥΣΙΜΑ  (πετρέλαιο)</a:t>
            </a:r>
            <a:endParaRPr lang="el-GR" sz="2800" b="1">
              <a:solidFill>
                <a:srgbClr val="C00000"/>
              </a:solidFill>
              <a:latin typeface="Cambria Math" panose="02040503050406030204" pitchFamily="18" charset="0"/>
              <a:ea typeface="Cambria Math" panose="02040503050406030204" pitchFamily="18" charset="0"/>
            </a:endParaRPr>
          </a:p>
        </p:txBody>
      </p:sp>
      <p:sp>
        <p:nvSpPr>
          <p:cNvPr id="34819" name="Text Box 3"/>
          <p:cNvSpPr txBox="1">
            <a:spLocks noChangeArrowheads="1"/>
          </p:cNvSpPr>
          <p:nvPr/>
        </p:nvSpPr>
        <p:spPr bwMode="auto">
          <a:xfrm>
            <a:off x="358775" y="1341438"/>
            <a:ext cx="8424863" cy="1778000"/>
          </a:xfrm>
          <a:prstGeom prst="rect">
            <a:avLst/>
          </a:prstGeom>
          <a:noFill/>
          <a:ln w="9525">
            <a:solidFill>
              <a:srgbClr val="FF0000"/>
            </a:solidFill>
            <a:miter lim="800000"/>
            <a:headEnd/>
            <a:tailEnd/>
          </a:ln>
        </p:spPr>
        <p:txBody>
          <a:bodyPr>
            <a:spAutoFit/>
          </a:bodyPr>
          <a:lstStyle/>
          <a:p>
            <a:pPr marL="185738" indent="-185738">
              <a:spcBef>
                <a:spcPct val="50000"/>
              </a:spcBef>
              <a:buFontTx/>
              <a:buChar char="•"/>
            </a:pPr>
            <a:r>
              <a:rPr lang="el-GR" sz="2000">
                <a:latin typeface="Cambria" panose="02040503050406030204" pitchFamily="18" charset="0"/>
              </a:rPr>
              <a:t>Μ</a:t>
            </a:r>
            <a:r>
              <a:rPr lang="en-US" sz="2000">
                <a:latin typeface="Cambria" panose="02040503050406030204" pitchFamily="18" charset="0"/>
              </a:rPr>
              <a:t>E</a:t>
            </a:r>
            <a:r>
              <a:rPr lang="el-GR" sz="2000">
                <a:latin typeface="Cambria" panose="02040503050406030204" pitchFamily="18" charset="0"/>
              </a:rPr>
              <a:t>ΙΓΜΑ ΒΑΡΕΩΝ </a:t>
            </a:r>
            <a:r>
              <a:rPr lang="el-GR" sz="2000" b="1">
                <a:solidFill>
                  <a:srgbClr val="FF0000"/>
                </a:solidFill>
                <a:latin typeface="Cambria" panose="02040503050406030204" pitchFamily="18" charset="0"/>
              </a:rPr>
              <a:t>ΥΔΡΟΓΟΝΑΝΘΡΑΚΩΝ</a:t>
            </a:r>
          </a:p>
          <a:p>
            <a:pPr marL="185738" indent="-185738">
              <a:spcBef>
                <a:spcPct val="50000"/>
              </a:spcBef>
              <a:buFontTx/>
              <a:buChar char="•"/>
            </a:pPr>
            <a:r>
              <a:rPr lang="el-GR" sz="2000">
                <a:latin typeface="Cambria" panose="02040503050406030204" pitchFamily="18" charset="0"/>
              </a:rPr>
              <a:t>ΕΧΕΙ ΥΨΗΛΟΤΕΡΑ ΠΟΣΟΣΤΑ </a:t>
            </a:r>
            <a:r>
              <a:rPr lang="el-GR" sz="2000" b="1">
                <a:solidFill>
                  <a:srgbClr val="FF0000"/>
                </a:solidFill>
                <a:latin typeface="Cambria" panose="02040503050406030204" pitchFamily="18" charset="0"/>
              </a:rPr>
              <a:t>ΥΔΡΟΓΟΝΟΥ</a:t>
            </a:r>
            <a:r>
              <a:rPr lang="el-GR" sz="2000">
                <a:latin typeface="Cambria" panose="02040503050406030204" pitchFamily="18" charset="0"/>
              </a:rPr>
              <a:t> ΑΠΟ ΤΟ ΚΑΡΒΟΥΝΟ</a:t>
            </a:r>
          </a:p>
          <a:p>
            <a:pPr marL="185738" indent="-185738">
              <a:spcBef>
                <a:spcPct val="50000"/>
              </a:spcBef>
              <a:buFontTx/>
              <a:buChar char="•"/>
            </a:pPr>
            <a:r>
              <a:rPr lang="el-GR" sz="2000">
                <a:latin typeface="Cambria" panose="02040503050406030204" pitchFamily="18" charset="0"/>
              </a:rPr>
              <a:t>ΕΧΕΙ ΧΑΜΗΛΟΤΕΡΑ ΠΟΣΟΣΤΑ </a:t>
            </a:r>
            <a:r>
              <a:rPr lang="el-GR" sz="2000" b="1">
                <a:solidFill>
                  <a:srgbClr val="FF0000"/>
                </a:solidFill>
                <a:latin typeface="Cambria" panose="02040503050406030204" pitchFamily="18" charset="0"/>
              </a:rPr>
              <a:t>ΑΝΘΡΑΚΟΣ</a:t>
            </a:r>
            <a:r>
              <a:rPr lang="el-GR" sz="2000">
                <a:latin typeface="Cambria" panose="02040503050406030204" pitchFamily="18" charset="0"/>
              </a:rPr>
              <a:t> ΑΠΟ ΤΟ ΚΑΡΒΟΥΝΟ</a:t>
            </a:r>
          </a:p>
          <a:p>
            <a:pPr marL="185738" indent="-185738">
              <a:spcBef>
                <a:spcPct val="50000"/>
              </a:spcBef>
              <a:buFontTx/>
              <a:buChar char="•"/>
            </a:pPr>
            <a:r>
              <a:rPr lang="el-GR" sz="2000">
                <a:latin typeface="Cambria" panose="02040503050406030204" pitchFamily="18" charset="0"/>
              </a:rPr>
              <a:t>ΠΑΡΑΓΩΓΗ ΛΙΓΩΤΕΡΟΥ </a:t>
            </a:r>
            <a:r>
              <a:rPr lang="en-US" sz="2000" b="1">
                <a:solidFill>
                  <a:srgbClr val="FF0000"/>
                </a:solidFill>
                <a:latin typeface="Cambria" panose="02040503050406030204" pitchFamily="18" charset="0"/>
              </a:rPr>
              <a:t>  CO</a:t>
            </a:r>
            <a:r>
              <a:rPr lang="en-US" sz="2000" b="1" baseline="-25000">
                <a:solidFill>
                  <a:srgbClr val="FF0000"/>
                </a:solidFill>
                <a:latin typeface="Cambria" panose="02040503050406030204" pitchFamily="18" charset="0"/>
              </a:rPr>
              <a:t>2  </a:t>
            </a:r>
            <a:r>
              <a:rPr lang="el-GR" sz="2000">
                <a:latin typeface="Cambria" panose="02040503050406030204" pitchFamily="18" charset="0"/>
              </a:rPr>
              <a:t> ΑΠΟ ΤΟ ΚΑΡΒΟΥΝΟ</a:t>
            </a:r>
          </a:p>
        </p:txBody>
      </p:sp>
      <p:sp>
        <p:nvSpPr>
          <p:cNvPr id="34820" name="Text Box 4"/>
          <p:cNvSpPr txBox="1">
            <a:spLocks noChangeArrowheads="1"/>
          </p:cNvSpPr>
          <p:nvPr/>
        </p:nvSpPr>
        <p:spPr bwMode="auto">
          <a:xfrm>
            <a:off x="358775" y="3860800"/>
            <a:ext cx="3925888" cy="2295525"/>
          </a:xfrm>
          <a:prstGeom prst="rect">
            <a:avLst/>
          </a:prstGeom>
          <a:noFill/>
          <a:ln w="9525">
            <a:solidFill>
              <a:srgbClr val="FF0000"/>
            </a:solidFill>
            <a:miter lim="800000"/>
            <a:headEnd/>
            <a:tailEnd/>
          </a:ln>
        </p:spPr>
        <p:txBody>
          <a:bodyPr>
            <a:spAutoFit/>
          </a:bodyPr>
          <a:lstStyle/>
          <a:p>
            <a:pPr>
              <a:spcBef>
                <a:spcPct val="50000"/>
              </a:spcBef>
            </a:pPr>
            <a:r>
              <a:rPr lang="el-GR" sz="2400" b="1"/>
              <a:t>ΠΑΡΑΓΩΓΑ ΤΗΣ ΚΑΥΣΗΣ</a:t>
            </a:r>
            <a:r>
              <a:rPr lang="el-GR" sz="2000"/>
              <a:t> </a:t>
            </a:r>
          </a:p>
          <a:p>
            <a:pPr lvl="1">
              <a:spcBef>
                <a:spcPct val="50000"/>
              </a:spcBef>
              <a:buFontTx/>
              <a:buChar char="•"/>
            </a:pPr>
            <a:r>
              <a:rPr lang="el-GR" sz="2000"/>
              <a:t>ΝΟ</a:t>
            </a:r>
            <a:r>
              <a:rPr lang="el-GR" sz="2000" baseline="-25000"/>
              <a:t>Χ</a:t>
            </a:r>
            <a:endParaRPr lang="el-GR" sz="2000"/>
          </a:p>
          <a:p>
            <a:pPr lvl="1">
              <a:spcBef>
                <a:spcPct val="50000"/>
              </a:spcBef>
              <a:buFontTx/>
              <a:buChar char="•"/>
            </a:pPr>
            <a:r>
              <a:rPr lang="en-US" sz="2000"/>
              <a:t>SO</a:t>
            </a:r>
            <a:r>
              <a:rPr lang="en-US" sz="2000" baseline="-25000"/>
              <a:t>2</a:t>
            </a:r>
            <a:endParaRPr lang="en-US" sz="2000"/>
          </a:p>
          <a:p>
            <a:pPr lvl="1">
              <a:spcBef>
                <a:spcPct val="50000"/>
              </a:spcBef>
              <a:buFontTx/>
              <a:buChar char="•"/>
            </a:pPr>
            <a:r>
              <a:rPr lang="en-US" sz="2000"/>
              <a:t>SO</a:t>
            </a:r>
            <a:r>
              <a:rPr lang="en-US" sz="2000" baseline="-25000"/>
              <a:t>3</a:t>
            </a:r>
            <a:endParaRPr lang="en-US" sz="2000"/>
          </a:p>
          <a:p>
            <a:pPr lvl="1">
              <a:spcBef>
                <a:spcPct val="50000"/>
              </a:spcBef>
              <a:buFontTx/>
              <a:buChar char="•"/>
            </a:pPr>
            <a:r>
              <a:rPr lang="el-GR" sz="2000"/>
              <a:t>ΑΙΩΡΟΥΜΕΝΑ ΣΩΜΑΤΙΔΙΑ</a:t>
            </a:r>
          </a:p>
        </p:txBody>
      </p:sp>
      <p:sp>
        <p:nvSpPr>
          <p:cNvPr id="34821" name="Text Box 5"/>
          <p:cNvSpPr txBox="1">
            <a:spLocks noChangeArrowheads="1"/>
          </p:cNvSpPr>
          <p:nvPr/>
        </p:nvSpPr>
        <p:spPr bwMode="auto">
          <a:xfrm>
            <a:off x="1692275" y="4149725"/>
            <a:ext cx="576263" cy="1555750"/>
          </a:xfrm>
          <a:prstGeom prst="rect">
            <a:avLst/>
          </a:prstGeom>
          <a:noFill/>
          <a:ln w="9525">
            <a:noFill/>
            <a:miter lim="800000"/>
            <a:headEnd/>
            <a:tailEnd/>
          </a:ln>
        </p:spPr>
        <p:txBody>
          <a:bodyPr>
            <a:spAutoFit/>
          </a:bodyPr>
          <a:lstStyle/>
          <a:p>
            <a:pPr>
              <a:spcBef>
                <a:spcPct val="50000"/>
              </a:spcBef>
            </a:pPr>
            <a:r>
              <a:rPr lang="el-GR" sz="9600"/>
              <a:t>}</a:t>
            </a:r>
          </a:p>
        </p:txBody>
      </p:sp>
      <p:sp>
        <p:nvSpPr>
          <p:cNvPr id="34822" name="Line 6"/>
          <p:cNvSpPr>
            <a:spLocks noChangeShapeType="1"/>
          </p:cNvSpPr>
          <p:nvPr/>
        </p:nvSpPr>
        <p:spPr bwMode="auto">
          <a:xfrm>
            <a:off x="2124075" y="5056188"/>
            <a:ext cx="3889375" cy="0"/>
          </a:xfrm>
          <a:prstGeom prst="line">
            <a:avLst/>
          </a:prstGeom>
          <a:noFill/>
          <a:ln w="76200" cmpd="tri">
            <a:solidFill>
              <a:schemeClr val="tx1"/>
            </a:solidFill>
            <a:prstDash val="sysDot"/>
            <a:round/>
            <a:headEnd/>
            <a:tailEnd type="triangle" w="med" len="med"/>
          </a:ln>
        </p:spPr>
        <p:txBody>
          <a:bodyPr/>
          <a:lstStyle/>
          <a:p>
            <a:endParaRPr lang="el-GR"/>
          </a:p>
        </p:txBody>
      </p:sp>
      <p:sp>
        <p:nvSpPr>
          <p:cNvPr id="34823" name="Text Box 7"/>
          <p:cNvSpPr txBox="1">
            <a:spLocks noChangeArrowheads="1"/>
          </p:cNvSpPr>
          <p:nvPr/>
        </p:nvSpPr>
        <p:spPr bwMode="auto">
          <a:xfrm>
            <a:off x="6084888" y="4365625"/>
            <a:ext cx="2022475" cy="1311275"/>
          </a:xfrm>
          <a:prstGeom prst="rect">
            <a:avLst/>
          </a:prstGeom>
          <a:noFill/>
          <a:ln w="9525">
            <a:noFill/>
            <a:miter lim="800000"/>
            <a:headEnd/>
            <a:tailEnd/>
          </a:ln>
          <a:effectLst/>
        </p:spPr>
        <p:txBody>
          <a:bodyPr>
            <a:spAutoFit/>
          </a:bodyPr>
          <a:lstStyle/>
          <a:p>
            <a:pPr>
              <a:spcBef>
                <a:spcPct val="50000"/>
              </a:spcBef>
              <a:defRPr/>
            </a:pPr>
            <a:r>
              <a:rPr lang="el-GR" sz="3200" b="1">
                <a:solidFill>
                  <a:srgbClr val="FFFF00"/>
                </a:solidFill>
                <a:effectLst>
                  <a:outerShdw blurRad="38100" dist="38100" dir="2700000" algn="tl">
                    <a:srgbClr val="000000"/>
                  </a:outerShdw>
                </a:effectLst>
              </a:rPr>
              <a:t>ΟΞΙΝΗ</a:t>
            </a:r>
          </a:p>
          <a:p>
            <a:pPr>
              <a:spcBef>
                <a:spcPct val="50000"/>
              </a:spcBef>
              <a:defRPr/>
            </a:pPr>
            <a:r>
              <a:rPr lang="el-GR" sz="3200" b="1">
                <a:solidFill>
                  <a:srgbClr val="FFFF00"/>
                </a:solidFill>
                <a:effectLst>
                  <a:outerShdw blurRad="38100" dist="38100" dir="2700000" algn="tl">
                    <a:srgbClr val="000000"/>
                  </a:outerShdw>
                </a:effectLst>
              </a:rPr>
              <a:t>ΒΡΟΧΗ</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93698025"/>
      </p:ext>
    </p:extLst>
  </p:cSld>
  <p:clrMapOvr>
    <a:masterClrMapping/>
  </p:clrMapOvr>
  <mc:AlternateContent xmlns:mc="http://schemas.openxmlformats.org/markup-compatibility/2006">
    <mc:Choice xmlns:p14="http://schemas.microsoft.com/office/powerpoint/2010/main" Requires="p14">
      <p:transition spd="slow" p14:dur="2000" advTm="36165"/>
    </mc:Choice>
    <mc:Fallback>
      <p:transition spd="slow" advTm="36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35995"/>
            <a:ext cx="8260672" cy="656702"/>
          </a:xfrm>
        </p:spPr>
        <p:txBody>
          <a:bodyPr>
            <a:normAutofit/>
          </a:bodyPr>
          <a:lstStyle/>
          <a:p>
            <a:r>
              <a:rPr lang="el-GR" sz="3200" b="1" smtClean="0">
                <a:solidFill>
                  <a:srgbClr val="C00000"/>
                </a:solidFill>
                <a:latin typeface="Cambria Math" panose="02040503050406030204" pitchFamily="18" charset="0"/>
                <a:ea typeface="Cambria Math" panose="02040503050406030204" pitchFamily="18" charset="0"/>
              </a:rPr>
              <a:t>ΚΑΥΣΗ : ΥΓΡΑ ΚΑΥΣΙΜΑ </a:t>
            </a:r>
            <a:r>
              <a:rPr lang="el-GR" sz="3200" b="1">
                <a:solidFill>
                  <a:srgbClr val="C00000"/>
                </a:solidFill>
                <a:latin typeface="Cambria Math" panose="02040503050406030204" pitchFamily="18" charset="0"/>
                <a:ea typeface="Cambria Math" panose="02040503050406030204" pitchFamily="18" charset="0"/>
              </a:rPr>
              <a:t>(πετρέλαιο)</a:t>
            </a:r>
            <a:endParaRPr lang="en-GB" sz="32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167640" y="620688"/>
            <a:ext cx="8641080" cy="5856312"/>
          </a:xfrm>
        </p:spPr>
        <p:txBody>
          <a:bodyPr>
            <a:noAutofit/>
          </a:bodyPr>
          <a:lstStyle/>
          <a:p>
            <a:pPr marL="0" indent="0">
              <a:buNone/>
            </a:pPr>
            <a:r>
              <a:rPr lang="el-GR" sz="1800" dirty="0" smtClean="0">
                <a:latin typeface="Cambria Math" panose="02040503050406030204" pitchFamily="18" charset="0"/>
                <a:ea typeface="Cambria Math" panose="02040503050406030204" pitchFamily="18" charset="0"/>
              </a:rPr>
              <a:t>Η καύση </a:t>
            </a:r>
            <a:r>
              <a:rPr lang="el-GR" sz="1800" smtClean="0">
                <a:latin typeface="Cambria Math" panose="02040503050406030204" pitchFamily="18" charset="0"/>
                <a:ea typeface="Cambria Math" panose="02040503050406030204" pitchFamily="18" charset="0"/>
              </a:rPr>
              <a:t>των </a:t>
            </a:r>
            <a:r>
              <a:rPr lang="el-GR" sz="1800" smtClean="0">
                <a:latin typeface="Cambria Math" panose="02040503050406030204" pitchFamily="18" charset="0"/>
                <a:ea typeface="Cambria Math" panose="02040503050406030204" pitchFamily="18" charset="0"/>
              </a:rPr>
              <a:t>Υγρών Καυσίμων ακολουθεί </a:t>
            </a:r>
            <a:r>
              <a:rPr lang="el-GR" sz="1800" dirty="0" smtClean="0">
                <a:latin typeface="Cambria Math" panose="02040503050406030204" pitchFamily="18" charset="0"/>
                <a:ea typeface="Cambria Math" panose="02040503050406030204" pitchFamily="18" charset="0"/>
              </a:rPr>
              <a:t>την σειρά :</a:t>
            </a:r>
          </a:p>
          <a:p>
            <a:pPr marL="571500" indent="-457200">
              <a:buFont typeface="+mj-lt"/>
              <a:buAutoNum type="arabicPeriod"/>
            </a:pPr>
            <a:r>
              <a:rPr lang="el-GR" sz="1800" b="1" dirty="0" smtClean="0">
                <a:latin typeface="Cambria Math" panose="02040503050406030204" pitchFamily="18" charset="0"/>
                <a:ea typeface="Cambria Math" panose="02040503050406030204" pitchFamily="18" charset="0"/>
              </a:rPr>
              <a:t>έγχυση </a:t>
            </a:r>
            <a:r>
              <a:rPr lang="el-GR" sz="1800" b="1" smtClean="0">
                <a:latin typeface="Cambria Math" panose="02040503050406030204" pitchFamily="18" charset="0"/>
                <a:ea typeface="Cambria Math" panose="02040503050406030204" pitchFamily="18" charset="0"/>
              </a:rPr>
              <a:t>του </a:t>
            </a:r>
            <a:r>
              <a:rPr lang="el-GR" sz="1800" b="1" smtClean="0">
                <a:latin typeface="Cambria Math" panose="02040503050406030204" pitchFamily="18" charset="0"/>
                <a:ea typeface="Cambria Math" panose="02040503050406030204" pitchFamily="18" charset="0"/>
              </a:rPr>
              <a:t>καυσίμου/σπρέϋ </a:t>
            </a:r>
            <a:r>
              <a:rPr lang="el-GR" sz="1800" b="1" dirty="0" smtClean="0">
                <a:latin typeface="Cambria Math" panose="02040503050406030204" pitchFamily="18" charset="0"/>
                <a:ea typeface="Cambria Math" panose="02040503050406030204" pitchFamily="18" charset="0"/>
              </a:rPr>
              <a:t>(θάλαμος καύσης αυτοκινήτου, λέβητας πετρελαίου)</a:t>
            </a:r>
          </a:p>
          <a:p>
            <a:pPr marL="571500" indent="-457200">
              <a:buFont typeface="+mj-lt"/>
              <a:buAutoNum type="arabicPeriod"/>
            </a:pPr>
            <a:r>
              <a:rPr lang="el-GR" sz="1800" b="1" dirty="0" smtClean="0">
                <a:latin typeface="Cambria Math" panose="02040503050406030204" pitchFamily="18" charset="0"/>
                <a:ea typeface="Cambria Math" panose="02040503050406030204" pitchFamily="18" charset="0"/>
              </a:rPr>
              <a:t>εξάτμιση με την θερμότητα</a:t>
            </a:r>
          </a:p>
          <a:p>
            <a:pPr marL="571500" indent="-457200">
              <a:buFont typeface="+mj-lt"/>
              <a:buAutoNum type="arabicPeriod"/>
            </a:pPr>
            <a:r>
              <a:rPr lang="el-GR" sz="1800" b="1" dirty="0" smtClean="0">
                <a:latin typeface="Cambria Math" panose="02040503050406030204" pitchFamily="18" charset="0"/>
                <a:ea typeface="Cambria Math" panose="02040503050406030204" pitchFamily="18" charset="0"/>
              </a:rPr>
              <a:t>ανάμιξη</a:t>
            </a:r>
          </a:p>
          <a:p>
            <a:pPr marL="571500" indent="-457200">
              <a:buFont typeface="+mj-lt"/>
              <a:buAutoNum type="arabicPeriod"/>
            </a:pPr>
            <a:r>
              <a:rPr lang="el-GR" sz="1800" b="1" dirty="0" smtClean="0">
                <a:latin typeface="Cambria Math" panose="02040503050406030204" pitchFamily="18" charset="0"/>
                <a:ea typeface="Cambria Math" panose="02040503050406030204" pitchFamily="18" charset="0"/>
              </a:rPr>
              <a:t>χημική αντίδραση</a:t>
            </a:r>
          </a:p>
          <a:p>
            <a:pPr marL="114300" indent="0">
              <a:buNone/>
            </a:pPr>
            <a:r>
              <a:rPr lang="el-GR" sz="1800" dirty="0" smtClean="0">
                <a:latin typeface="Cambria Math" panose="02040503050406030204" pitchFamily="18" charset="0"/>
                <a:ea typeface="Cambria Math" panose="02040503050406030204" pitchFamily="18" charset="0"/>
              </a:rPr>
              <a:t>Αν η εξάτμιση είναι αργή, μπορεί να υπάρξει καύση όταν το </a:t>
            </a:r>
            <a:r>
              <a:rPr lang="el-GR" sz="1800" smtClean="0">
                <a:latin typeface="Cambria Math" panose="02040503050406030204" pitchFamily="18" charset="0"/>
                <a:ea typeface="Cambria Math" panose="02040503050406030204" pitchFamily="18" charset="0"/>
              </a:rPr>
              <a:t>καύσιμο </a:t>
            </a:r>
            <a:r>
              <a:rPr lang="el-GR" sz="1800" smtClean="0">
                <a:latin typeface="Cambria Math" panose="02040503050406030204" pitchFamily="18" charset="0"/>
                <a:ea typeface="Cambria Math" panose="02040503050406030204" pitchFamily="18" charset="0"/>
              </a:rPr>
              <a:t>είναι σε </a:t>
            </a:r>
            <a:r>
              <a:rPr lang="el-GR" sz="1800" dirty="0" smtClean="0">
                <a:latin typeface="Cambria Math" panose="02040503050406030204" pitchFamily="18" charset="0"/>
                <a:ea typeface="Cambria Math" panose="02040503050406030204" pitchFamily="18" charset="0"/>
              </a:rPr>
              <a:t>μορφή σταγόνων.</a:t>
            </a:r>
          </a:p>
          <a:p>
            <a:pPr marL="114300" indent="0">
              <a:buNone/>
            </a:pPr>
            <a:r>
              <a:rPr lang="el-GR" sz="1800" smtClean="0">
                <a:solidFill>
                  <a:schemeClr val="accent4">
                    <a:lumMod val="50000"/>
                  </a:schemeClr>
                </a:solidFill>
                <a:latin typeface="Cambria Math" panose="02040503050406030204" pitchFamily="18" charset="0"/>
                <a:ea typeface="Cambria Math" panose="02040503050406030204" pitchFamily="18" charset="0"/>
              </a:rPr>
              <a:t>Τα </a:t>
            </a:r>
            <a:r>
              <a:rPr lang="el-GR" sz="1800" dirty="0" smtClean="0">
                <a:solidFill>
                  <a:schemeClr val="accent4">
                    <a:lumMod val="50000"/>
                  </a:schemeClr>
                </a:solidFill>
                <a:latin typeface="Cambria Math" panose="02040503050406030204" pitchFamily="18" charset="0"/>
                <a:ea typeface="Cambria Math" panose="02040503050406030204" pitchFamily="18" charset="0"/>
              </a:rPr>
              <a:t>Υγρά Καύσιμα καίγονται με αυξημένες εκπομπές </a:t>
            </a:r>
            <a:r>
              <a:rPr lang="en-GB" sz="1800" dirty="0" smtClean="0">
                <a:solidFill>
                  <a:schemeClr val="accent4">
                    <a:lumMod val="50000"/>
                  </a:schemeClr>
                </a:solidFill>
                <a:latin typeface="Cambria Math" panose="02040503050406030204" pitchFamily="18" charset="0"/>
                <a:ea typeface="Cambria Math" panose="02040503050406030204" pitchFamily="18" charset="0"/>
              </a:rPr>
              <a:t>HC, CO &amp; N</a:t>
            </a:r>
            <a:r>
              <a:rPr lang="el-GR" sz="1800" dirty="0" smtClean="0">
                <a:solidFill>
                  <a:schemeClr val="accent4">
                    <a:lumMod val="50000"/>
                  </a:schemeClr>
                </a:solidFill>
                <a:latin typeface="Cambria Math" panose="02040503050406030204" pitchFamily="18" charset="0"/>
                <a:ea typeface="Cambria Math" panose="02040503050406030204" pitchFamily="18" charset="0"/>
              </a:rPr>
              <a:t>Ο</a:t>
            </a:r>
            <a:r>
              <a:rPr lang="en-GB" sz="1800" baseline="-25000" dirty="0" smtClean="0">
                <a:solidFill>
                  <a:schemeClr val="accent4">
                    <a:lumMod val="50000"/>
                  </a:schemeClr>
                </a:solidFill>
                <a:latin typeface="Cambria Math" panose="02040503050406030204" pitchFamily="18" charset="0"/>
                <a:ea typeface="Cambria Math" panose="02040503050406030204" pitchFamily="18" charset="0"/>
              </a:rPr>
              <a:t>x</a:t>
            </a:r>
            <a:r>
              <a:rPr lang="en-GB" sz="1800" dirty="0" smtClean="0">
                <a:solidFill>
                  <a:schemeClr val="accent4">
                    <a:lumMod val="50000"/>
                  </a:schemeClr>
                </a:solidFill>
                <a:latin typeface="Cambria Math" panose="02040503050406030204" pitchFamily="18" charset="0"/>
                <a:ea typeface="Cambria Math" panose="02040503050406030204" pitchFamily="18" charset="0"/>
              </a:rPr>
              <a:t>, </a:t>
            </a:r>
            <a:r>
              <a:rPr lang="el-GR" sz="1800" dirty="0" smtClean="0">
                <a:solidFill>
                  <a:schemeClr val="accent4">
                    <a:lumMod val="50000"/>
                  </a:schemeClr>
                </a:solidFill>
                <a:latin typeface="Cambria Math" panose="02040503050406030204" pitchFamily="18" charset="0"/>
                <a:ea typeface="Cambria Math" panose="02040503050406030204" pitchFamily="18" charset="0"/>
              </a:rPr>
              <a:t>διότι :</a:t>
            </a:r>
          </a:p>
          <a:p>
            <a:pPr marL="571500" indent="-457200">
              <a:buFont typeface="+mj-lt"/>
              <a:buAutoNum type="alphaLcParenR"/>
            </a:pPr>
            <a:r>
              <a:rPr lang="el-GR" sz="1800" b="1" dirty="0" smtClean="0">
                <a:solidFill>
                  <a:schemeClr val="accent4">
                    <a:lumMod val="50000"/>
                  </a:schemeClr>
                </a:solidFill>
                <a:latin typeface="Cambria Math" panose="02040503050406030204" pitchFamily="18" charset="0"/>
                <a:ea typeface="Cambria Math" panose="02040503050406030204" pitchFamily="18" charset="0"/>
              </a:rPr>
              <a:t>Απαιτείται περισσότερος χρόνος γιά την εξάτμιση</a:t>
            </a:r>
          </a:p>
          <a:p>
            <a:pPr marL="571500" indent="-457200">
              <a:buFont typeface="+mj-lt"/>
              <a:buAutoNum type="alphaLcParenR"/>
            </a:pPr>
            <a:r>
              <a:rPr lang="el-GR" sz="1800" b="1" dirty="0" smtClean="0">
                <a:solidFill>
                  <a:schemeClr val="accent4">
                    <a:lumMod val="50000"/>
                  </a:schemeClr>
                </a:solidFill>
                <a:latin typeface="Cambria Math" panose="02040503050406030204" pitchFamily="18" charset="0"/>
                <a:ea typeface="Cambria Math" panose="02040503050406030204" pitchFamily="18" charset="0"/>
              </a:rPr>
              <a:t>Υπάρχουν πολύπλοκοι υδρογονάνθρακες</a:t>
            </a:r>
          </a:p>
          <a:p>
            <a:pPr marL="571500" indent="-457200">
              <a:buFont typeface="+mj-lt"/>
              <a:buAutoNum type="alphaLcParenR"/>
            </a:pPr>
            <a:r>
              <a:rPr lang="el-GR" sz="1800" b="1" dirty="0" smtClean="0">
                <a:solidFill>
                  <a:schemeClr val="accent4">
                    <a:lumMod val="50000"/>
                  </a:schemeClr>
                </a:solidFill>
                <a:latin typeface="Cambria Math" panose="02040503050406030204" pitchFamily="18" charset="0"/>
                <a:ea typeface="Cambria Math" panose="02040503050406030204" pitchFamily="18" charset="0"/>
              </a:rPr>
              <a:t>Η ανάμιξη δεν είναι τόσο καλή</a:t>
            </a:r>
          </a:p>
          <a:p>
            <a:pPr marL="571500" indent="-457200">
              <a:buFont typeface="+mj-lt"/>
              <a:buAutoNum type="alphaLcParenR"/>
            </a:pPr>
            <a:r>
              <a:rPr lang="el-GR" sz="1800" b="1" dirty="0" smtClean="0">
                <a:solidFill>
                  <a:schemeClr val="accent4">
                    <a:lumMod val="50000"/>
                  </a:schemeClr>
                </a:solidFill>
                <a:latin typeface="Cambria Math" panose="02040503050406030204" pitchFamily="18" charset="0"/>
                <a:ea typeface="Cambria Math" panose="02040503050406030204" pitchFamily="18" charset="0"/>
              </a:rPr>
              <a:t>Αναπτύσσονται τοπικά υψηλότερες θερμοκρασίες (</a:t>
            </a:r>
            <a:r>
              <a:rPr lang="el-GR" sz="1800" b="1" smtClean="0">
                <a:solidFill>
                  <a:schemeClr val="accent4">
                    <a:lumMod val="50000"/>
                  </a:schemeClr>
                </a:solidFill>
                <a:latin typeface="Cambria Math" panose="02040503050406030204" pitchFamily="18" charset="0"/>
                <a:ea typeface="Cambria Math" panose="02040503050406030204" pitchFamily="18" charset="0"/>
              </a:rPr>
              <a:t>άρα </a:t>
            </a:r>
            <a:r>
              <a:rPr lang="el-GR" sz="1800" b="1" smtClean="0">
                <a:solidFill>
                  <a:schemeClr val="accent4">
                    <a:lumMod val="50000"/>
                  </a:schemeClr>
                </a:solidFill>
                <a:latin typeface="Cambria Math" panose="02040503050406030204" pitchFamily="18" charset="0"/>
                <a:ea typeface="Cambria Math" panose="02040503050406030204" pitchFamily="18" charset="0"/>
              </a:rPr>
              <a:t>αύξηση εκπομπών ΝΟ</a:t>
            </a:r>
            <a:r>
              <a:rPr lang="en-GB" sz="1800" b="1" dirty="0" smtClean="0">
                <a:solidFill>
                  <a:schemeClr val="accent4">
                    <a:lumMod val="50000"/>
                  </a:schemeClr>
                </a:solidFill>
                <a:latin typeface="Cambria Math" panose="02040503050406030204" pitchFamily="18" charset="0"/>
                <a:ea typeface="Cambria Math" panose="02040503050406030204" pitchFamily="18" charset="0"/>
              </a:rPr>
              <a:t>x)</a:t>
            </a:r>
          </a:p>
          <a:p>
            <a:pPr marL="571500" indent="-457200">
              <a:buFont typeface="+mj-lt"/>
              <a:buAutoNum type="alphaLcParenR"/>
            </a:pPr>
            <a:r>
              <a:rPr lang="el-GR" sz="1800" b="1" dirty="0" smtClean="0">
                <a:solidFill>
                  <a:schemeClr val="accent4">
                    <a:lumMod val="50000"/>
                  </a:schemeClr>
                </a:solidFill>
                <a:latin typeface="Cambria Math" panose="02040503050406030204" pitchFamily="18" charset="0"/>
                <a:ea typeface="Cambria Math" panose="02040503050406030204" pitchFamily="18" charset="0"/>
              </a:rPr>
              <a:t>Σχηματίζονται εναποθέσεις στον θάλαμο καύσης που επηρεάζουν την φλόγα και την αεροδυναμική της καύσης</a:t>
            </a:r>
          </a:p>
          <a:p>
            <a:pPr marL="114300" indent="0">
              <a:buNone/>
            </a:pPr>
            <a:r>
              <a:rPr lang="el-GR" sz="1800" smtClean="0">
                <a:latin typeface="Cambria Math" panose="02040503050406030204" pitchFamily="18" charset="0"/>
                <a:ea typeface="Cambria Math" panose="02040503050406030204" pitchFamily="18" charset="0"/>
              </a:rPr>
              <a:t>ΕΠΙΠΡΟΣΘΕΤΩΣ </a:t>
            </a:r>
            <a:r>
              <a:rPr lang="el-GR" sz="1800" dirty="0" smtClean="0">
                <a:latin typeface="Cambria Math" panose="02040503050406030204" pitchFamily="18" charset="0"/>
                <a:ea typeface="Cambria Math" panose="02040503050406030204" pitchFamily="18" charset="0"/>
              </a:rPr>
              <a:t>μερικά υγρά καύσιμα περιέχουν </a:t>
            </a:r>
            <a:endParaRPr lang="en-GB" sz="1800" dirty="0" smtClean="0">
              <a:latin typeface="Cambria Math" panose="02040503050406030204" pitchFamily="18" charset="0"/>
              <a:ea typeface="Cambria Math" panose="02040503050406030204" pitchFamily="18" charset="0"/>
            </a:endParaRPr>
          </a:p>
          <a:p>
            <a:pPr marL="719138" indent="-285750">
              <a:tabLst>
                <a:tab pos="898525" algn="l"/>
              </a:tabLst>
            </a:pPr>
            <a:r>
              <a:rPr lang="el-GR" sz="1800" dirty="0" smtClean="0">
                <a:latin typeface="Cambria Math" panose="02040503050406030204" pitchFamily="18" charset="0"/>
                <a:ea typeface="Cambria Math" panose="02040503050406030204" pitchFamily="18" charset="0"/>
              </a:rPr>
              <a:t>	Θείον </a:t>
            </a:r>
            <a:r>
              <a:rPr lang="en-GB" sz="1800" dirty="0" smtClean="0">
                <a:latin typeface="Cambria Math" panose="02040503050406030204" pitchFamily="18" charset="0"/>
                <a:ea typeface="Cambria Math" panose="02040503050406030204" pitchFamily="18" charset="0"/>
              </a:rPr>
              <a:t>(S)</a:t>
            </a:r>
            <a:r>
              <a:rPr lang="el-GR" sz="1800" dirty="0" smtClean="0">
                <a:latin typeface="Cambria Math" panose="02040503050406030204" pitchFamily="18" charset="0"/>
                <a:ea typeface="Cambria Math" panose="02040503050406030204" pitchFamily="18" charset="0"/>
              </a:rPr>
              <a:t> όπότε παράγεται </a:t>
            </a:r>
            <a:r>
              <a:rPr lang="en-GB" sz="1800" dirty="0" smtClean="0">
                <a:latin typeface="Cambria Math" panose="02040503050406030204" pitchFamily="18" charset="0"/>
                <a:ea typeface="Cambria Math" panose="02040503050406030204" pitchFamily="18" charset="0"/>
              </a:rPr>
              <a:t>SO</a:t>
            </a:r>
            <a:r>
              <a:rPr lang="en-GB" sz="1800" baseline="-25000" dirty="0" smtClean="0">
                <a:latin typeface="Cambria Math" panose="02040503050406030204" pitchFamily="18" charset="0"/>
                <a:ea typeface="Cambria Math" panose="02040503050406030204" pitchFamily="18" charset="0"/>
              </a:rPr>
              <a:t>2</a:t>
            </a:r>
            <a:r>
              <a:rPr lang="en-GB" sz="1800" dirty="0" smtClean="0">
                <a:latin typeface="Cambria Math" panose="02040503050406030204" pitchFamily="18" charset="0"/>
                <a:ea typeface="Cambria Math" panose="02040503050406030204" pitchFamily="18" charset="0"/>
              </a:rPr>
              <a:t> </a:t>
            </a:r>
            <a:r>
              <a:rPr lang="el-GR" sz="1800" dirty="0" smtClean="0">
                <a:latin typeface="Cambria Math" panose="02040503050406030204" pitchFamily="18" charset="0"/>
                <a:ea typeface="Cambria Math" panose="02040503050406030204" pitchFamily="18" charset="0"/>
              </a:rPr>
              <a:t>ή </a:t>
            </a:r>
            <a:r>
              <a:rPr lang="en-GB" sz="1800" dirty="0" smtClean="0">
                <a:latin typeface="Cambria Math" panose="02040503050406030204" pitchFamily="18" charset="0"/>
                <a:ea typeface="Cambria Math" panose="02040503050406030204" pitchFamily="18" charset="0"/>
              </a:rPr>
              <a:t>SO</a:t>
            </a:r>
            <a:r>
              <a:rPr lang="en-GB" sz="1800" baseline="-25000" dirty="0" smtClean="0">
                <a:latin typeface="Cambria Math" panose="02040503050406030204" pitchFamily="18" charset="0"/>
                <a:ea typeface="Cambria Math" panose="02040503050406030204" pitchFamily="18" charset="0"/>
              </a:rPr>
              <a:t>3</a:t>
            </a:r>
            <a:r>
              <a:rPr lang="en-GB" sz="1800" dirty="0" smtClean="0">
                <a:latin typeface="Cambria Math" panose="02040503050406030204" pitchFamily="18" charset="0"/>
                <a:ea typeface="Cambria Math" panose="02040503050406030204" pitchFamily="18" charset="0"/>
              </a:rPr>
              <a:t> </a:t>
            </a:r>
            <a:r>
              <a:rPr lang="el-GR" sz="1800" dirty="0" smtClean="0">
                <a:latin typeface="Cambria Math" panose="02040503050406030204" pitchFamily="18" charset="0"/>
                <a:ea typeface="Cambria Math" panose="02040503050406030204" pitchFamily="18" charset="0"/>
              </a:rPr>
              <a:t>(</a:t>
            </a:r>
            <a:r>
              <a:rPr lang="en-GB" sz="1800" dirty="0" smtClean="0">
                <a:latin typeface="Cambria Math" panose="02040503050406030204" pitchFamily="18" charset="0"/>
                <a:ea typeface="Cambria Math" panose="02040503050406030204" pitchFamily="18" charset="0"/>
              </a:rPr>
              <a:t>H</a:t>
            </a:r>
            <a:r>
              <a:rPr lang="en-GB" sz="1800" baseline="-25000" dirty="0" smtClean="0">
                <a:latin typeface="Cambria Math" panose="02040503050406030204" pitchFamily="18" charset="0"/>
                <a:ea typeface="Cambria Math" panose="02040503050406030204" pitchFamily="18" charset="0"/>
              </a:rPr>
              <a:t>2</a:t>
            </a:r>
            <a:r>
              <a:rPr lang="en-GB" sz="1800" dirty="0" smtClean="0">
                <a:latin typeface="Cambria Math" panose="02040503050406030204" pitchFamily="18" charset="0"/>
                <a:ea typeface="Cambria Math" panose="02040503050406030204" pitchFamily="18" charset="0"/>
              </a:rPr>
              <a:t>SO</a:t>
            </a:r>
            <a:r>
              <a:rPr lang="en-GB" sz="1800" baseline="-25000" dirty="0" smtClean="0">
                <a:latin typeface="Cambria Math" panose="02040503050406030204" pitchFamily="18" charset="0"/>
                <a:ea typeface="Cambria Math" panose="02040503050406030204" pitchFamily="18" charset="0"/>
              </a:rPr>
              <a:t>4</a:t>
            </a:r>
            <a:r>
              <a:rPr lang="en-GB" sz="1800" dirty="0" smtClean="0">
                <a:latin typeface="Cambria Math" panose="02040503050406030204" pitchFamily="18" charset="0"/>
                <a:ea typeface="Cambria Math" panose="02040503050406030204" pitchFamily="18" charset="0"/>
              </a:rPr>
              <a:t>)</a:t>
            </a:r>
          </a:p>
          <a:p>
            <a:pPr marL="719138" indent="-285750">
              <a:tabLst>
                <a:tab pos="898525" algn="l"/>
              </a:tabLst>
            </a:pPr>
            <a:r>
              <a:rPr lang="el-GR" sz="1800" dirty="0" smtClean="0">
                <a:latin typeface="Cambria Math" panose="02040503050406030204" pitchFamily="18" charset="0"/>
                <a:ea typeface="Cambria Math" panose="02040503050406030204" pitchFamily="18" charset="0"/>
              </a:rPr>
              <a:t>	Οργανικό άζωτο ΝΟ</a:t>
            </a:r>
            <a:r>
              <a:rPr lang="en-GB" sz="1800" baseline="-25000" dirty="0" smtClean="0">
                <a:latin typeface="Cambria Math" panose="02040503050406030204" pitchFamily="18" charset="0"/>
                <a:ea typeface="Cambria Math" panose="02040503050406030204" pitchFamily="18" charset="0"/>
              </a:rPr>
              <a:t>x</a:t>
            </a:r>
            <a:r>
              <a:rPr lang="el-GR" sz="1800" dirty="0" smtClean="0">
                <a:latin typeface="Cambria Math" panose="02040503050406030204" pitchFamily="18" charset="0"/>
                <a:ea typeface="Cambria Math" panose="02040503050406030204" pitchFamily="18" charset="0"/>
              </a:rPr>
              <a:t> και Ν</a:t>
            </a:r>
            <a:r>
              <a:rPr lang="el-GR" sz="1800" baseline="-25000" dirty="0" smtClean="0">
                <a:latin typeface="Cambria Math" panose="02040503050406030204" pitchFamily="18" charset="0"/>
                <a:ea typeface="Cambria Math" panose="02040503050406030204" pitchFamily="18" charset="0"/>
              </a:rPr>
              <a:t>2</a:t>
            </a:r>
          </a:p>
          <a:p>
            <a:pPr marL="719138" indent="-285750">
              <a:tabLst>
                <a:tab pos="898525" algn="l"/>
              </a:tabLst>
            </a:pPr>
            <a:r>
              <a:rPr lang="el-GR" sz="1800" dirty="0" smtClean="0">
                <a:latin typeface="Cambria Math" panose="02040503050406030204" pitchFamily="18" charset="0"/>
                <a:ea typeface="Cambria Math" panose="02040503050406030204" pitchFamily="18" charset="0"/>
              </a:rPr>
              <a:t>	Ορυκτά στοιχεία</a:t>
            </a:r>
          </a:p>
          <a:p>
            <a:pPr marL="114300" indent="0">
              <a:buNone/>
            </a:pPr>
            <a:endParaRPr lang="el-GR" sz="1800" dirty="0" smtClean="0">
              <a:latin typeface="Cambria Math" panose="02040503050406030204" pitchFamily="18" charset="0"/>
              <a:ea typeface="Cambria Math" panose="02040503050406030204" pitchFamily="18" charset="0"/>
            </a:endParaRPr>
          </a:p>
        </p:txBody>
      </p:sp>
      <p:sp>
        <p:nvSpPr>
          <p:cNvPr id="5" name="Slide Number Placeholder 4"/>
          <p:cNvSpPr>
            <a:spLocks noGrp="1"/>
          </p:cNvSpPr>
          <p:nvPr>
            <p:ph type="sldNum" sz="quarter" idx="12"/>
          </p:nvPr>
        </p:nvSpPr>
        <p:spPr/>
        <p:txBody>
          <a:bodyPr/>
          <a:lstStyle/>
          <a:p>
            <a:fld id="{65A350DC-6C10-4A63-BCFA-1B36788BEC6B}" type="slidenum">
              <a:rPr lang="en-GB" smtClean="0"/>
              <a:t>16</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96489749"/>
      </p:ext>
    </p:extLst>
  </p:cSld>
  <p:clrMapOvr>
    <a:masterClrMapping/>
  </p:clrMapOvr>
  <mc:AlternateContent xmlns:mc="http://schemas.openxmlformats.org/markup-compatibility/2006">
    <mc:Choice xmlns:p14="http://schemas.microsoft.com/office/powerpoint/2010/main" Requires="p14">
      <p:transition spd="slow" p14:dur="2000" advTm="86872"/>
    </mc:Choice>
    <mc:Fallback>
      <p:transition spd="slow" advTm="86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23849" y="274638"/>
            <a:ext cx="8602663" cy="525462"/>
          </a:xfrm>
        </p:spPr>
        <p:txBody>
          <a:bodyPr>
            <a:normAutofit fontScale="90000"/>
          </a:bodyPr>
          <a:lstStyle/>
          <a:p>
            <a:pPr>
              <a:defRPr/>
            </a:pPr>
            <a:r>
              <a:rPr lang="el-GR" sz="3200" b="1">
                <a:solidFill>
                  <a:srgbClr val="C00000"/>
                </a:solidFill>
                <a:latin typeface="Cambria Math" panose="02040503050406030204" pitchFamily="18" charset="0"/>
                <a:ea typeface="Cambria Math" panose="02040503050406030204" pitchFamily="18" charset="0"/>
              </a:rPr>
              <a:t>ΚΑΥΣΗ </a:t>
            </a:r>
            <a:r>
              <a:rPr lang="el-GR" sz="3200" b="1" smtClean="0">
                <a:solidFill>
                  <a:srgbClr val="C00000"/>
                </a:solidFill>
                <a:latin typeface="Cambria Math" panose="02040503050406030204" pitchFamily="18" charset="0"/>
                <a:ea typeface="Cambria Math" panose="02040503050406030204" pitchFamily="18" charset="0"/>
              </a:rPr>
              <a:t> : ΑΕΡΙΑ ΚΑΥΣΙΜΑ (φυσικό αέριο)</a:t>
            </a:r>
            <a:endParaRPr lang="el-GR" sz="3200" b="1">
              <a:solidFill>
                <a:srgbClr val="C00000"/>
              </a:solidFill>
              <a:latin typeface="Cambria Math" panose="02040503050406030204" pitchFamily="18" charset="0"/>
              <a:ea typeface="Cambria Math" panose="02040503050406030204" pitchFamily="18" charset="0"/>
            </a:endParaRPr>
          </a:p>
        </p:txBody>
      </p:sp>
      <p:sp>
        <p:nvSpPr>
          <p:cNvPr id="35843" name="Text Box 3"/>
          <p:cNvSpPr txBox="1">
            <a:spLocks noChangeArrowheads="1"/>
          </p:cNvSpPr>
          <p:nvPr/>
        </p:nvSpPr>
        <p:spPr bwMode="auto">
          <a:xfrm>
            <a:off x="288131" y="1193800"/>
            <a:ext cx="8567738" cy="2677656"/>
          </a:xfrm>
          <a:prstGeom prst="rect">
            <a:avLst/>
          </a:prstGeom>
          <a:noFill/>
          <a:ln w="9525">
            <a:solidFill>
              <a:srgbClr val="FF0000"/>
            </a:solidFill>
            <a:miter lim="800000"/>
            <a:headEnd/>
            <a:tailEnd/>
          </a:ln>
        </p:spPr>
        <p:txBody>
          <a:bodyPr>
            <a:spAutoFit/>
          </a:bodyPr>
          <a:lstStyle/>
          <a:p>
            <a:pPr>
              <a:spcBef>
                <a:spcPct val="50000"/>
              </a:spcBef>
              <a:buFontTx/>
              <a:buChar char="•"/>
            </a:pPr>
            <a:r>
              <a:rPr lang="el-GR" sz="2400" smtClean="0">
                <a:latin typeface="Cambria" panose="02040503050406030204" pitchFamily="18" charset="0"/>
              </a:rPr>
              <a:t>ΥΨΗΛΟ ΠΟΣΟΣΤΟ ΣΕ </a:t>
            </a:r>
            <a:r>
              <a:rPr lang="el-GR" sz="2400" b="1" smtClean="0">
                <a:solidFill>
                  <a:srgbClr val="FF0000"/>
                </a:solidFill>
                <a:latin typeface="Cambria" panose="02040503050406030204" pitchFamily="18" charset="0"/>
              </a:rPr>
              <a:t> Η</a:t>
            </a:r>
            <a:r>
              <a:rPr lang="el-GR" sz="2400" b="1" baseline="-25000" smtClean="0">
                <a:solidFill>
                  <a:srgbClr val="FF0000"/>
                </a:solidFill>
                <a:latin typeface="Cambria" panose="02040503050406030204" pitchFamily="18" charset="0"/>
              </a:rPr>
              <a:t>2</a:t>
            </a:r>
            <a:endParaRPr lang="el-GR" sz="2400" baseline="-25000">
              <a:latin typeface="Cambria" panose="02040503050406030204" pitchFamily="18" charset="0"/>
            </a:endParaRPr>
          </a:p>
          <a:p>
            <a:pPr>
              <a:spcBef>
                <a:spcPct val="50000"/>
              </a:spcBef>
              <a:buFontTx/>
              <a:buChar char="•"/>
            </a:pPr>
            <a:r>
              <a:rPr lang="el-GR" sz="2400" smtClean="0">
                <a:latin typeface="Cambria" panose="02040503050406030204" pitchFamily="18" charset="0"/>
              </a:rPr>
              <a:t>ΧΑΜΗΛΟ ΠΟΣΟΣΤΟ ΣΕ </a:t>
            </a:r>
            <a:r>
              <a:rPr lang="el-GR" sz="2400" b="1" smtClean="0">
                <a:solidFill>
                  <a:srgbClr val="FF0000"/>
                </a:solidFill>
                <a:latin typeface="Cambria" panose="02040503050406030204" pitchFamily="18" charset="0"/>
              </a:rPr>
              <a:t>ΑΝΘΡΑΚΑ (</a:t>
            </a:r>
            <a:r>
              <a:rPr lang="en-GB" sz="2400" b="1" smtClean="0">
                <a:solidFill>
                  <a:srgbClr val="FF0000"/>
                </a:solidFill>
                <a:latin typeface="Cambria" panose="02040503050406030204" pitchFamily="18" charset="0"/>
              </a:rPr>
              <a:t>C) </a:t>
            </a:r>
            <a:endParaRPr lang="el-GR" sz="2400">
              <a:latin typeface="Cambria" panose="02040503050406030204" pitchFamily="18" charset="0"/>
            </a:endParaRPr>
          </a:p>
          <a:p>
            <a:pPr>
              <a:spcBef>
                <a:spcPct val="50000"/>
              </a:spcBef>
              <a:buFontTx/>
              <a:buChar char="•"/>
            </a:pPr>
            <a:r>
              <a:rPr lang="el-GR" sz="2400">
                <a:latin typeface="Cambria" panose="02040503050406030204" pitchFamily="18" charset="0"/>
              </a:rPr>
              <a:t>ΠΑΡΑΓΩΓΗ ΛΙΓΟΤΕΡΟΥ </a:t>
            </a:r>
            <a:r>
              <a:rPr lang="en-US" sz="2400" b="1">
                <a:solidFill>
                  <a:srgbClr val="FF0000"/>
                </a:solidFill>
                <a:latin typeface="Cambria" panose="02040503050406030204" pitchFamily="18" charset="0"/>
              </a:rPr>
              <a:t>  CO</a:t>
            </a:r>
            <a:r>
              <a:rPr lang="en-US" sz="2400" b="1" baseline="-25000">
                <a:solidFill>
                  <a:srgbClr val="FF0000"/>
                </a:solidFill>
                <a:latin typeface="Cambria" panose="02040503050406030204" pitchFamily="18" charset="0"/>
              </a:rPr>
              <a:t>2</a:t>
            </a:r>
            <a:r>
              <a:rPr lang="el-GR" sz="2400" b="1">
                <a:solidFill>
                  <a:srgbClr val="FF0000"/>
                </a:solidFill>
                <a:latin typeface="Cambria" panose="02040503050406030204" pitchFamily="18" charset="0"/>
              </a:rPr>
              <a:t>    </a:t>
            </a:r>
          </a:p>
          <a:p>
            <a:pPr lvl="4">
              <a:spcBef>
                <a:spcPct val="50000"/>
              </a:spcBef>
              <a:buFontTx/>
              <a:buChar char="•"/>
            </a:pPr>
            <a:r>
              <a:rPr lang="el-GR" sz="2400" b="1">
                <a:solidFill>
                  <a:srgbClr val="FF0000"/>
                </a:solidFill>
                <a:latin typeface="Cambria" panose="02040503050406030204" pitchFamily="18" charset="0"/>
              </a:rPr>
              <a:t>30% ΛΙΓΟΤΕΡΟ ΑΠΟ ΤΟ ΠΕΤΡΕΛΑΙΟ</a:t>
            </a:r>
          </a:p>
          <a:p>
            <a:pPr lvl="4">
              <a:spcBef>
                <a:spcPct val="50000"/>
              </a:spcBef>
              <a:buFontTx/>
              <a:buChar char="•"/>
            </a:pPr>
            <a:r>
              <a:rPr lang="el-GR" sz="2400" b="1">
                <a:solidFill>
                  <a:srgbClr val="FF0000"/>
                </a:solidFill>
                <a:latin typeface="Cambria" panose="02040503050406030204" pitchFamily="18" charset="0"/>
              </a:rPr>
              <a:t>45% ΛΙΓΟΤΕΡΟ ΑΠΟ ΤΟ ΚΑΡΒΟΥΝΟ</a:t>
            </a:r>
            <a:endParaRPr lang="el-GR" sz="2400">
              <a:latin typeface="Cambria" panose="02040503050406030204" pitchFamily="18" charset="0"/>
            </a:endParaRPr>
          </a:p>
        </p:txBody>
      </p:sp>
      <p:sp>
        <p:nvSpPr>
          <p:cNvPr id="35844" name="Text Box 4"/>
          <p:cNvSpPr txBox="1">
            <a:spLocks noChangeArrowheads="1"/>
          </p:cNvSpPr>
          <p:nvPr/>
        </p:nvSpPr>
        <p:spPr bwMode="auto">
          <a:xfrm>
            <a:off x="323850" y="4340225"/>
            <a:ext cx="3925888" cy="923925"/>
          </a:xfrm>
          <a:prstGeom prst="rect">
            <a:avLst/>
          </a:prstGeom>
          <a:noFill/>
          <a:ln w="9525">
            <a:solidFill>
              <a:srgbClr val="FF0000"/>
            </a:solidFill>
            <a:miter lim="800000"/>
            <a:headEnd/>
            <a:tailEnd/>
          </a:ln>
        </p:spPr>
        <p:txBody>
          <a:bodyPr>
            <a:spAutoFit/>
          </a:bodyPr>
          <a:lstStyle/>
          <a:p>
            <a:pPr>
              <a:spcBef>
                <a:spcPct val="50000"/>
              </a:spcBef>
            </a:pPr>
            <a:r>
              <a:rPr lang="el-GR" sz="2400" b="1"/>
              <a:t>ΠΑΡΑΓΩΓΑ ΤΗΣ ΚΑΥΣΗΣ</a:t>
            </a:r>
            <a:r>
              <a:rPr lang="el-GR" sz="2000"/>
              <a:t> </a:t>
            </a:r>
          </a:p>
          <a:p>
            <a:pPr lvl="1">
              <a:spcBef>
                <a:spcPct val="50000"/>
              </a:spcBef>
              <a:buFontTx/>
              <a:buChar char="•"/>
            </a:pPr>
            <a:r>
              <a:rPr lang="el-GR" sz="2000"/>
              <a:t>ΝΟ</a:t>
            </a:r>
            <a:r>
              <a:rPr lang="el-GR" sz="2000" baseline="-25000"/>
              <a:t>Χ</a:t>
            </a:r>
            <a:endParaRPr lang="el-GR" sz="2000"/>
          </a:p>
        </p:txBody>
      </p:sp>
      <p:sp>
        <p:nvSpPr>
          <p:cNvPr id="35846" name="Line 6"/>
          <p:cNvSpPr>
            <a:spLocks noChangeShapeType="1"/>
          </p:cNvSpPr>
          <p:nvPr/>
        </p:nvSpPr>
        <p:spPr bwMode="auto">
          <a:xfrm>
            <a:off x="1866900" y="5108575"/>
            <a:ext cx="3889375" cy="0"/>
          </a:xfrm>
          <a:prstGeom prst="line">
            <a:avLst/>
          </a:prstGeom>
          <a:noFill/>
          <a:ln w="76200" cmpd="tri">
            <a:solidFill>
              <a:schemeClr val="tx1"/>
            </a:solidFill>
            <a:prstDash val="sysDot"/>
            <a:round/>
            <a:headEnd/>
            <a:tailEnd type="triangle" w="med" len="med"/>
          </a:ln>
        </p:spPr>
        <p:txBody>
          <a:bodyPr/>
          <a:lstStyle/>
          <a:p>
            <a:endParaRPr lang="el-GR"/>
          </a:p>
        </p:txBody>
      </p:sp>
      <p:sp>
        <p:nvSpPr>
          <p:cNvPr id="35847" name="Text Box 7"/>
          <p:cNvSpPr txBox="1">
            <a:spLocks noChangeArrowheads="1"/>
          </p:cNvSpPr>
          <p:nvPr/>
        </p:nvSpPr>
        <p:spPr bwMode="auto">
          <a:xfrm>
            <a:off x="5976938" y="4446588"/>
            <a:ext cx="2022475" cy="1311275"/>
          </a:xfrm>
          <a:prstGeom prst="rect">
            <a:avLst/>
          </a:prstGeom>
          <a:noFill/>
          <a:ln w="9525">
            <a:noFill/>
            <a:miter lim="800000"/>
            <a:headEnd/>
            <a:tailEnd/>
          </a:ln>
          <a:effectLst/>
        </p:spPr>
        <p:txBody>
          <a:bodyPr>
            <a:spAutoFit/>
          </a:bodyPr>
          <a:lstStyle/>
          <a:p>
            <a:pPr>
              <a:spcBef>
                <a:spcPct val="50000"/>
              </a:spcBef>
              <a:defRPr/>
            </a:pPr>
            <a:r>
              <a:rPr lang="el-GR" sz="3200" b="1" dirty="0">
                <a:solidFill>
                  <a:srgbClr val="FF0000"/>
                </a:solidFill>
                <a:effectLst>
                  <a:outerShdw blurRad="38100" dist="38100" dir="2700000" algn="tl">
                    <a:srgbClr val="000000"/>
                  </a:outerShdw>
                </a:effectLst>
              </a:rPr>
              <a:t>ΟΞΙΝΗ</a:t>
            </a:r>
          </a:p>
          <a:p>
            <a:pPr>
              <a:spcBef>
                <a:spcPct val="50000"/>
              </a:spcBef>
              <a:defRPr/>
            </a:pPr>
            <a:r>
              <a:rPr lang="el-GR" sz="3200" b="1" dirty="0">
                <a:solidFill>
                  <a:srgbClr val="FF0000"/>
                </a:solidFill>
                <a:effectLst>
                  <a:outerShdw blurRad="38100" dist="38100" dir="2700000" algn="tl">
                    <a:srgbClr val="000000"/>
                  </a:outerShdw>
                </a:effectLst>
              </a:rPr>
              <a:t>ΒΡΟΧΗ</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6548100"/>
      </p:ext>
    </p:extLst>
  </p:cSld>
  <p:clrMapOvr>
    <a:masterClrMapping/>
  </p:clrMapOvr>
  <mc:AlternateContent xmlns:mc="http://schemas.openxmlformats.org/markup-compatibility/2006">
    <mc:Choice xmlns:p14="http://schemas.microsoft.com/office/powerpoint/2010/main" Requires="p14">
      <p:transition spd="slow" p14:dur="2000" advTm="38100"/>
    </mc:Choice>
    <mc:Fallback>
      <p:transition spd="slow" advTm="38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31202"/>
          </a:xfrm>
        </p:spPr>
        <p:txBody>
          <a:bodyPr>
            <a:normAutofit/>
          </a:bodyPr>
          <a:lstStyle/>
          <a:p>
            <a:pPr>
              <a:defRPr/>
            </a:pPr>
            <a:r>
              <a:rPr lang="el-GR" sz="2900" b="1" smtClean="0">
                <a:solidFill>
                  <a:srgbClr val="C00000"/>
                </a:solidFill>
                <a:latin typeface="Cambria Math" panose="02040503050406030204" pitchFamily="18" charset="0"/>
                <a:ea typeface="Cambria Math" panose="02040503050406030204" pitchFamily="18" charset="0"/>
              </a:rPr>
              <a:t>ΚΑΥΣΗ : ΑΕΡΙΑ </a:t>
            </a:r>
            <a:r>
              <a:rPr lang="el-GR" sz="2900" b="1" dirty="0">
                <a:solidFill>
                  <a:srgbClr val="C00000"/>
                </a:solidFill>
                <a:latin typeface="Cambria Math" panose="02040503050406030204" pitchFamily="18" charset="0"/>
                <a:ea typeface="Cambria Math" panose="02040503050406030204" pitchFamily="18" charset="0"/>
              </a:rPr>
              <a:t>ΚΑΥΣΙΜΑ</a:t>
            </a:r>
            <a:endParaRPr lang="en-GB" sz="29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179512" y="1268760"/>
            <a:ext cx="8712968" cy="5328592"/>
          </a:xfrm>
        </p:spPr>
        <p:txBody>
          <a:bodyPr>
            <a:normAutofit fontScale="92500" lnSpcReduction="10000"/>
          </a:bodyPr>
          <a:lstStyle/>
          <a:p>
            <a:r>
              <a:rPr lang="el-GR" b="1" dirty="0" smtClean="0">
                <a:solidFill>
                  <a:srgbClr val="C00000"/>
                </a:solidFill>
              </a:rPr>
              <a:t>ΤΑ </a:t>
            </a:r>
            <a:r>
              <a:rPr lang="el-GR" b="1" smtClean="0">
                <a:solidFill>
                  <a:srgbClr val="C00000"/>
                </a:solidFill>
              </a:rPr>
              <a:t>ΣΤΑΔΙΑ </a:t>
            </a:r>
            <a:r>
              <a:rPr lang="el-GR" b="1" smtClean="0">
                <a:solidFill>
                  <a:srgbClr val="C00000"/>
                </a:solidFill>
              </a:rPr>
              <a:t>ΤΗΣ ΚΑΥΣΗΣ:</a:t>
            </a:r>
            <a:endParaRPr lang="el-GR" b="1" dirty="0" smtClean="0">
              <a:solidFill>
                <a:srgbClr val="C00000"/>
              </a:solidFill>
            </a:endParaRPr>
          </a:p>
          <a:p>
            <a:pPr marL="571500" indent="-457200">
              <a:lnSpc>
                <a:spcPct val="150000"/>
              </a:lnSpc>
              <a:buFont typeface="+mj-lt"/>
              <a:buAutoNum type="arabicPeriod"/>
            </a:pPr>
            <a:r>
              <a:rPr lang="el-GR" sz="2800" dirty="0" smtClean="0">
                <a:latin typeface="Cambria" panose="02040503050406030204" pitchFamily="18" charset="0"/>
              </a:rPr>
              <a:t>ΑΝΑΜΙΞΗ ΚΑΥΣΙΜΟΥ ΜΕ ΑΕΡΑ</a:t>
            </a:r>
          </a:p>
          <a:p>
            <a:pPr marL="571500" indent="-457200">
              <a:lnSpc>
                <a:spcPct val="150000"/>
              </a:lnSpc>
              <a:buFont typeface="+mj-lt"/>
              <a:buAutoNum type="arabicPeriod"/>
            </a:pPr>
            <a:r>
              <a:rPr lang="el-GR" sz="2800" dirty="0" smtClean="0">
                <a:latin typeface="Cambria" panose="02040503050406030204" pitchFamily="18" charset="0"/>
              </a:rPr>
              <a:t>ΑΝΑΜΙΞΗ ΚΑΥΣΙΜΟΥ (ΚΑΙ ΑΕΡΑ) ΜΕ ΘΕΡΜΑ, ΚΑΙΟΜΕΝΑ ΚΑΙ ΚΑΕΝΤΑ ΑΕΡΙΑ ΜΕΣΑ ΣΤΟΝ ΘΑΛΑΜΟ ΚΑΥΣΗΣ. </a:t>
            </a:r>
            <a:r>
              <a:rPr lang="el-GR" sz="2800" smtClean="0">
                <a:latin typeface="Cambria" panose="02040503050406030204" pitchFamily="18" charset="0"/>
              </a:rPr>
              <a:t>ΤΑ </a:t>
            </a:r>
            <a:r>
              <a:rPr lang="el-GR" sz="2800" smtClean="0">
                <a:latin typeface="Cambria" panose="02040503050406030204" pitchFamily="18" charset="0"/>
              </a:rPr>
              <a:t>ΑΕΡΙΑ </a:t>
            </a:r>
            <a:r>
              <a:rPr lang="el-GR" sz="2800" dirty="0" smtClean="0">
                <a:latin typeface="Cambria" panose="02040503050406030204" pitchFamily="18" charset="0"/>
              </a:rPr>
              <a:t>ΠΡΟΣΦΕΡΟΥΝ ΘΕΡΜΟΤΗΤΑ ΚΑΙ ΕΝΕΡΓΟΥΣ ΦΟΡΕΙΣ (Ο, Η, ΟΗ) ΠΟΥ ΠΡΟΚΑΛΟΥΝ ΑΝΑΦΛΕΞΗ ΣΤΟ ΚΑΥΣΙΜΟ</a:t>
            </a:r>
          </a:p>
          <a:p>
            <a:pPr marL="571500" indent="-457200">
              <a:lnSpc>
                <a:spcPct val="150000"/>
              </a:lnSpc>
              <a:buFont typeface="+mj-lt"/>
              <a:buAutoNum type="arabicPeriod"/>
            </a:pPr>
            <a:r>
              <a:rPr lang="el-GR" sz="2800" dirty="0" smtClean="0">
                <a:latin typeface="Cambria" panose="02040503050406030204" pitchFamily="18" charset="0"/>
              </a:rPr>
              <a:t>ΤΟ ΚΑΥΣΙΜΟ ΥΦΙΣΤΑΤΑΙ ΜΙΑ ΣΕΙΡΑ ΑΠΟ ΧΗΜΙΚΕΣ ΑΝΤΙΔΡΑΣΕΙΣ</a:t>
            </a:r>
            <a:endParaRPr lang="en-GB" sz="2800" dirty="0">
              <a:latin typeface="Cambria" panose="02040503050406030204" pitchFamily="18" charset="0"/>
            </a:endParaRPr>
          </a:p>
        </p:txBody>
      </p:sp>
      <p:sp>
        <p:nvSpPr>
          <p:cNvPr id="2" name="Slide Number Placeholder 1"/>
          <p:cNvSpPr>
            <a:spLocks noGrp="1"/>
          </p:cNvSpPr>
          <p:nvPr>
            <p:ph type="sldNum" sz="quarter" idx="12"/>
          </p:nvPr>
        </p:nvSpPr>
        <p:spPr/>
        <p:txBody>
          <a:bodyPr/>
          <a:lstStyle/>
          <a:p>
            <a:fld id="{65A350DC-6C10-4A63-BCFA-1B36788BEC6B}" type="slidenum">
              <a:rPr lang="en-GB" smtClean="0"/>
              <a:t>18</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807994603"/>
      </p:ext>
    </p:extLst>
  </p:cSld>
  <p:clrMapOvr>
    <a:masterClrMapping/>
  </p:clrMapOvr>
  <mc:AlternateContent xmlns:mc="http://schemas.openxmlformats.org/markup-compatibility/2006">
    <mc:Choice xmlns:p14="http://schemas.microsoft.com/office/powerpoint/2010/main" Requires="p14">
      <p:transition spd="slow" p14:dur="2000" advTm="26797"/>
    </mc:Choice>
    <mc:Fallback>
      <p:transition spd="slow" advTm="26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l-GR" dirty="0" smtClean="0"/>
              <a:t>Καύση υδρογονανθράκων</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98423399"/>
              </p:ext>
            </p:extLst>
          </p:nvPr>
        </p:nvGraphicFramePr>
        <p:xfrm>
          <a:off x="0" y="980728"/>
          <a:ext cx="9036494" cy="5457957"/>
        </p:xfrm>
        <a:graphic>
          <a:graphicData uri="http://schemas.openxmlformats.org/drawingml/2006/table">
            <a:tbl>
              <a:tblPr/>
              <a:tblGrid>
                <a:gridCol w="304802"/>
                <a:gridCol w="1183351"/>
                <a:gridCol w="524439"/>
                <a:gridCol w="304802"/>
                <a:gridCol w="1062326"/>
                <a:gridCol w="394451"/>
                <a:gridCol w="363074"/>
                <a:gridCol w="1954321"/>
                <a:gridCol w="470651"/>
                <a:gridCol w="363074"/>
                <a:gridCol w="995089"/>
                <a:gridCol w="1116114"/>
              </a:tblGrid>
              <a:tr h="606392">
                <a:tc>
                  <a:txBody>
                    <a:bodyPr/>
                    <a:lstStyle/>
                    <a:p>
                      <a:pPr algn="l" fontAlgn="ctr"/>
                      <a:endParaRPr lang="en-GB" sz="1600" b="0" i="0" u="none" strike="noStrike" dirty="0">
                        <a:solidFill>
                          <a:srgbClr val="000000"/>
                        </a:solidFill>
                        <a:effectLst/>
                        <a:latin typeface="Cambria"/>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l-GR" sz="2400" b="1" i="0" u="none" strike="noStrike" dirty="0">
                          <a:solidFill>
                            <a:srgbClr val="000000"/>
                          </a:solidFill>
                          <a:effectLst/>
                          <a:latin typeface="Cambria"/>
                        </a:rPr>
                        <a:t>ΚΑΥΣΙΜΟ</a:t>
                      </a:r>
                      <a:endParaRPr lang="el-GR" sz="1600" b="1" i="0" u="none" strike="noStrike" dirty="0">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hMerge="1">
                  <a:txBody>
                    <a:bodyPr/>
                    <a:lstStyle/>
                    <a:p>
                      <a:endParaRPr lang="en-GB"/>
                    </a:p>
                  </a:txBody>
                  <a:tcPr/>
                </a:tc>
                <a:tc>
                  <a:txBody>
                    <a:bodyPr/>
                    <a:lstStyle/>
                    <a:p>
                      <a:pPr algn="ctr" fontAlgn="ctr"/>
                      <a:r>
                        <a:rPr lang="en-GB" sz="1600" b="1" i="0" u="none" strike="noStrike">
                          <a:solidFill>
                            <a:srgbClr val="000000"/>
                          </a:solidFill>
                          <a:effectLst/>
                          <a:latin typeface="Cambria"/>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l-GR" sz="2000" b="1" i="0" u="none" strike="noStrike">
                          <a:solidFill>
                            <a:srgbClr val="000000"/>
                          </a:solidFill>
                          <a:effectLst/>
                          <a:latin typeface="Cambria"/>
                        </a:rPr>
                        <a:t>ΑΕΡΑΣ</a:t>
                      </a:r>
                      <a:endParaRPr lang="el-GR" sz="1600" b="1"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GB" sz="1600" b="1" i="0" u="none" strike="noStrike">
                          <a:solidFill>
                            <a:srgbClr val="000000"/>
                          </a:solidFill>
                          <a:effectLst/>
                          <a:latin typeface="Cambria"/>
                        </a:rPr>
                        <a:t>→</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l-GR" sz="2000" b="1" i="0" u="none" strike="noStrike">
                          <a:solidFill>
                            <a:srgbClr val="000000"/>
                          </a:solidFill>
                          <a:effectLst/>
                          <a:latin typeface="Cambria"/>
                        </a:rPr>
                        <a:t>ΠΡΟΪΟΝΤΑ ΚΑΥΣΗΣ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GB" sz="1600" b="1" i="0" u="none" strike="noStrike">
                          <a:solidFill>
                            <a:srgbClr val="000000"/>
                          </a:solidFill>
                          <a:effectLst/>
                          <a:latin typeface="Cambria"/>
                        </a:rPr>
                        <a:t>+</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l-GR" sz="2400" b="0" i="0" u="none" strike="noStrike">
                          <a:solidFill>
                            <a:srgbClr val="000000"/>
                          </a:solidFill>
                          <a:effectLst/>
                          <a:latin typeface="Cambria"/>
                        </a:rPr>
                        <a:t>ΘΕΡΜΟΤΗΤΑ</a:t>
                      </a:r>
                      <a:endParaRPr lang="el-GR"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r>
              <a:tr h="323205">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r>
              <a:tr h="353986">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r>
                        <a:rPr lang="el-GR" sz="2000" b="1" i="0" u="none" strike="noStrike">
                          <a:solidFill>
                            <a:srgbClr val="000000"/>
                          </a:solidFill>
                          <a:effectLst/>
                          <a:latin typeface="Cambria"/>
                        </a:rPr>
                        <a:t>ΚΑΥΣΑΕΡΙΑ</a:t>
                      </a:r>
                      <a:endParaRPr lang="el-GR" sz="1600" b="1"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69376">
                <a:tc rowSpan="6">
                  <a:txBody>
                    <a:bodyPr/>
                    <a:lstStyle/>
                    <a:p>
                      <a:pPr algn="ctr" fontAlgn="ctr"/>
                      <a:r>
                        <a:rPr lang="el-GR" sz="1600" b="1" i="0" u="none" strike="noStrike">
                          <a:solidFill>
                            <a:srgbClr val="000000"/>
                          </a:solidFill>
                          <a:effectLst/>
                          <a:latin typeface="Cambria"/>
                        </a:rPr>
                        <a:t>ΞΗΡΟ ΚΑΥΣΙΜΟ</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l-GR" sz="1600" b="0" i="0" u="none" strike="noStrike">
                          <a:solidFill>
                            <a:srgbClr val="000000"/>
                          </a:solidFill>
                          <a:effectLst/>
                          <a:latin typeface="Cambria"/>
                        </a:rPr>
                        <a:t>ΑΝΘΡΑΚΑΣ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r>
                        <a:rPr lang="en-GB" sz="1600" b="0" i="0" u="none" strike="noStrike">
                          <a:solidFill>
                            <a:srgbClr val="000000"/>
                          </a:solidFill>
                          <a:effectLst/>
                          <a:latin typeface="Cambria"/>
                        </a:rPr>
                        <a:t>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l-GR" sz="1600" b="0" i="0" u="none" strike="noStrike">
                          <a:solidFill>
                            <a:srgbClr val="000000"/>
                          </a:solidFill>
                          <a:effectLst/>
                          <a:latin typeface="Cambria"/>
                        </a:rPr>
                        <a:t>ΟΞΥΓΟΝΟ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rowSpan="6">
                  <a:txBody>
                    <a:bodyPr/>
                    <a:lstStyle/>
                    <a:p>
                      <a:pPr algn="ctr" fontAlgn="ctr"/>
                      <a:r>
                        <a:rPr lang="el-GR" sz="1600" b="1" i="0" u="none" strike="noStrike">
                          <a:solidFill>
                            <a:srgbClr val="000000"/>
                          </a:solidFill>
                          <a:effectLst/>
                          <a:latin typeface="Cambria"/>
                        </a:rPr>
                        <a:t>ΞΗΡΟΣ ΑΕΡΑΣ</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CO</a:t>
                      </a:r>
                      <a:r>
                        <a:rPr lang="en-GB" sz="1600" b="0" i="0" u="none" strike="noStrike" baseline="-25000">
                          <a:solidFill>
                            <a:srgbClr val="000000"/>
                          </a:solidFill>
                          <a:effectLst/>
                          <a:latin typeface="Cambria"/>
                        </a:rPr>
                        <a:t>2</a:t>
                      </a: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tc rowSpan="6">
                  <a:txBody>
                    <a:bodyPr/>
                    <a:lstStyle/>
                    <a:p>
                      <a:pPr algn="ctr" fontAlgn="ctr"/>
                      <a:r>
                        <a:rPr lang="el-GR" sz="1600" b="1" i="0" u="none" strike="noStrike">
                          <a:solidFill>
                            <a:srgbClr val="000000"/>
                          </a:solidFill>
                          <a:effectLst/>
                          <a:latin typeface="Cambria"/>
                        </a:rPr>
                        <a:t>ΞΗΡΑ ΚΑΥΣΑΕΡΙΑ</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7831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solidFill>
                            <a:srgbClr val="000000"/>
                          </a:solidFill>
                          <a:effectLst/>
                          <a:latin typeface="Cambria"/>
                        </a:rPr>
                        <a:t>Kcal/kg C</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r>
              <a:tr h="369376">
                <a:tc vMerge="1">
                  <a:txBody>
                    <a:bodyPr/>
                    <a:lstStyle/>
                    <a:p>
                      <a:endParaRPr lang="en-GB"/>
                    </a:p>
                  </a:txBody>
                  <a:tcPr/>
                </a:tc>
                <a:tc>
                  <a:txBody>
                    <a:bodyPr/>
                    <a:lstStyle/>
                    <a:p>
                      <a:pPr algn="ctr" fontAlgn="ctr"/>
                      <a:r>
                        <a:rPr lang="el-GR" sz="1600" b="0" i="0" u="none" strike="noStrike">
                          <a:solidFill>
                            <a:srgbClr val="000000"/>
                          </a:solidFill>
                          <a:effectLst/>
                          <a:latin typeface="Cambria"/>
                        </a:rPr>
                        <a:t>ΥΔΡΟΓΟΝΟ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r>
                        <a:rPr lang="en-GB" sz="1600" b="0" i="0" u="none" strike="noStrike">
                          <a:solidFill>
                            <a:srgbClr val="000000"/>
                          </a:solidFill>
                          <a:effectLst/>
                          <a:latin typeface="Cambria"/>
                        </a:rPr>
                        <a:t>H</a:t>
                      </a:r>
                      <a:r>
                        <a:rPr lang="en-GB" sz="1600" b="0" i="0" u="none" strike="noStrike" baseline="-25000">
                          <a:solidFill>
                            <a:srgbClr val="000000"/>
                          </a:solidFill>
                          <a:effectLst/>
                          <a:latin typeface="Cambria"/>
                        </a:rPr>
                        <a:t>2</a:t>
                      </a: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5">
                  <a:txBody>
                    <a:bodyPr/>
                    <a:lstStyle/>
                    <a:p>
                      <a:pPr algn="ctr" fontAlgn="ctr"/>
                      <a:r>
                        <a:rPr lang="el-GR" sz="1600" b="0" i="0" u="none" strike="noStrike">
                          <a:solidFill>
                            <a:srgbClr val="000000"/>
                          </a:solidFill>
                          <a:effectLst/>
                          <a:latin typeface="Cambria"/>
                        </a:rPr>
                        <a:t>ΑΖΩΤΟ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DCDB"/>
                    </a:solidFill>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2416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solidFill>
                            <a:srgbClr val="000000"/>
                          </a:solidFill>
                          <a:effectLst/>
                          <a:latin typeface="Cambria"/>
                        </a:rPr>
                        <a:t>Kcal/kg C</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r>
              <a:tr h="369376">
                <a:tc vMerge="1">
                  <a:txBody>
                    <a:bodyPr/>
                    <a:lstStyle/>
                    <a:p>
                      <a:endParaRPr lang="en-GB"/>
                    </a:p>
                  </a:txBody>
                  <a:tcPr/>
                </a:tc>
                <a:tc>
                  <a:txBody>
                    <a:bodyPr/>
                    <a:lstStyle/>
                    <a:p>
                      <a:pPr algn="ctr" fontAlgn="ctr"/>
                      <a:r>
                        <a:rPr lang="el-GR" sz="1600" b="0" i="0" u="none" strike="noStrike">
                          <a:solidFill>
                            <a:srgbClr val="000000"/>
                          </a:solidFill>
                          <a:effectLst/>
                          <a:latin typeface="Cambria"/>
                        </a:rPr>
                        <a:t>ΘΕΙΟΝ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r>
                        <a:rPr lang="en-GB" sz="1600" b="0" i="0" u="none" strike="noStrike">
                          <a:solidFill>
                            <a:srgbClr val="000000"/>
                          </a:solidFill>
                          <a:effectLst/>
                          <a:latin typeface="Cambria"/>
                        </a:rPr>
                        <a: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r>
                        <a:rPr lang="en-GB" sz="1600" b="1" i="0" u="none" strike="noStrike">
                          <a:solidFill>
                            <a:srgbClr val="000000"/>
                          </a:solidFill>
                          <a:effectLst/>
                          <a:latin typeface="Cambria"/>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vMerge="1">
                  <a:txBody>
                    <a:bodyPr/>
                    <a:lstStyle/>
                    <a:p>
                      <a:endParaRPr lang="en-GB"/>
                    </a:p>
                  </a:txBody>
                  <a:tcPr/>
                </a:tc>
                <a:tc>
                  <a:txBody>
                    <a:bodyPr/>
                    <a:lstStyle/>
                    <a:p>
                      <a:pPr algn="ctr" fontAlgn="ctr"/>
                      <a:r>
                        <a:rPr lang="en-GB" sz="1600" b="1" i="0" u="none" strike="noStrike">
                          <a:solidFill>
                            <a:srgbClr val="000000"/>
                          </a:solidFill>
                          <a:effectLst/>
                          <a:latin typeface="Cambria"/>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SO</a:t>
                      </a:r>
                      <a:r>
                        <a:rPr lang="en-GB" sz="1600" b="0" i="0" u="none" strike="noStrike" baseline="-25000">
                          <a:solidFill>
                            <a:srgbClr val="000000"/>
                          </a:solidFill>
                          <a:effectLst/>
                          <a:latin typeface="Cambria"/>
                        </a:rPr>
                        <a:t>2</a:t>
                      </a:r>
                      <a:r>
                        <a:rPr lang="en-GB" sz="1600" b="0" i="0" u="none" strike="noStrike">
                          <a:solidFill>
                            <a:srgbClr val="000000"/>
                          </a:solidFill>
                          <a:effectLst/>
                          <a:latin typeface="Cambria"/>
                        </a:rPr>
                        <a:t> + SO</a:t>
                      </a:r>
                      <a:r>
                        <a:rPr lang="en-GB" sz="1600" b="0" i="0" u="none" strike="noStrike" baseline="-25000">
                          <a:solidFill>
                            <a:srgbClr val="000000"/>
                          </a:solidFill>
                          <a:effectLst/>
                          <a:latin typeface="Cambria"/>
                        </a:rPr>
                        <a:t>3</a:t>
                      </a: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tc vMerge="1">
                  <a:txBody>
                    <a:bodyPr/>
                    <a:lstStyle/>
                    <a:p>
                      <a:endParaRPr lang="en-GB"/>
                    </a:p>
                  </a:txBody>
                  <a:tcPr/>
                </a:tc>
                <a:tc>
                  <a:txBody>
                    <a:bodyPr/>
                    <a:lstStyle/>
                    <a:p>
                      <a:pPr algn="ctr" fontAlgn="ctr"/>
                      <a:r>
                        <a:rPr lang="en-GB" sz="1600" b="1" i="0" u="none" strike="noStrike">
                          <a:solidFill>
                            <a:srgbClr val="000000"/>
                          </a:solidFill>
                          <a:effectLst/>
                          <a:latin typeface="Cambria"/>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2213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solidFill>
                            <a:srgbClr val="000000"/>
                          </a:solidFill>
                          <a:effectLst/>
                          <a:latin typeface="Cambria"/>
                        </a:rPr>
                        <a:t>Kcal/kg S</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r>
              <a:tr h="369376">
                <a:tc vMerge="1">
                  <a:txBody>
                    <a:bodyPr/>
                    <a:lstStyle/>
                    <a:p>
                      <a:endParaRPr lang="en-GB"/>
                    </a:p>
                  </a:txBody>
                  <a:tcPr/>
                </a:tc>
                <a:tc>
                  <a:txBody>
                    <a:bodyPr/>
                    <a:lstStyle/>
                    <a:p>
                      <a:pPr algn="ctr" fontAlgn="ctr"/>
                      <a:r>
                        <a:rPr lang="el-GR" sz="1600" b="0" i="0" u="none" strike="noStrike">
                          <a:solidFill>
                            <a:srgbClr val="000000"/>
                          </a:solidFill>
                          <a:effectLst/>
                          <a:latin typeface="Cambria"/>
                        </a:rPr>
                        <a:t>ΟΞΥΓΟΝΟ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r>
                        <a:rPr lang="en-GB" sz="1600" b="0" i="0" u="none" strike="noStrike">
                          <a:solidFill>
                            <a:srgbClr val="000000"/>
                          </a:solidFill>
                          <a:effectLst/>
                          <a:latin typeface="Cambria"/>
                        </a:rPr>
                        <a:t>O</a:t>
                      </a:r>
                      <a:r>
                        <a:rPr lang="en-GB" sz="1600" b="0" i="0" u="none" strike="noStrike" baseline="-25000">
                          <a:solidFill>
                            <a:srgbClr val="000000"/>
                          </a:solidFill>
                          <a:effectLst/>
                          <a:latin typeface="Cambria"/>
                        </a:rPr>
                        <a:t>2</a:t>
                      </a: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O</a:t>
                      </a:r>
                      <a:r>
                        <a:rPr lang="en-GB" sz="1600" b="0" i="0" u="none" strike="noStrike" baseline="-25000">
                          <a:solidFill>
                            <a:srgbClr val="000000"/>
                          </a:solidFill>
                          <a:effectLst/>
                          <a:latin typeface="Cambria"/>
                        </a:rPr>
                        <a:t>2</a:t>
                      </a: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69376">
                <a:tc vMerge="1">
                  <a:txBody>
                    <a:bodyPr/>
                    <a:lstStyle/>
                    <a:p>
                      <a:endParaRPr lang="en-GB"/>
                    </a:p>
                  </a:txBody>
                  <a:tcPr/>
                </a:tc>
                <a:tc>
                  <a:txBody>
                    <a:bodyPr/>
                    <a:lstStyle/>
                    <a:p>
                      <a:pPr algn="ctr" fontAlgn="ctr"/>
                      <a:r>
                        <a:rPr lang="el-GR" sz="1600" b="0" i="0" u="none" strike="noStrike">
                          <a:solidFill>
                            <a:srgbClr val="000000"/>
                          </a:solidFill>
                          <a:effectLst/>
                          <a:latin typeface="Cambria"/>
                        </a:rPr>
                        <a:t>ΑΖΩΤΟ</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r>
                        <a:rPr lang="en-GB" sz="1600" b="0" i="0" u="none" strike="noStrike">
                          <a:solidFill>
                            <a:srgbClr val="000000"/>
                          </a:solidFill>
                          <a:effectLst/>
                          <a:latin typeface="Cambria"/>
                        </a:rPr>
                        <a:t>N</a:t>
                      </a:r>
                      <a:r>
                        <a:rPr lang="en-GB" sz="1600" b="0" i="0" u="none" strike="noStrike" baseline="-25000">
                          <a:solidFill>
                            <a:srgbClr val="000000"/>
                          </a:solidFill>
                          <a:effectLst/>
                          <a:latin typeface="Cambria"/>
                        </a:rPr>
                        <a:t>2</a:t>
                      </a: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NOx</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69376">
                <a:tc vMerge="1">
                  <a:txBody>
                    <a:bodyPr/>
                    <a:lstStyle/>
                    <a:p>
                      <a:endParaRPr lang="en-GB"/>
                    </a:p>
                  </a:txBody>
                  <a:tcPr/>
                </a:tc>
                <a:tc>
                  <a:txBody>
                    <a:bodyPr/>
                    <a:lstStyle/>
                    <a:p>
                      <a:pPr algn="ctr" fontAlgn="ctr"/>
                      <a:r>
                        <a:rPr lang="el-GR" sz="1600" b="0" i="0" u="none" strike="noStrike">
                          <a:solidFill>
                            <a:srgbClr val="000000"/>
                          </a:solidFill>
                          <a:effectLst/>
                          <a:latin typeface="Cambria"/>
                        </a:rPr>
                        <a:t>ΤΕΦΡΑ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r>
                        <a:rPr lang="en-GB" sz="1600" b="0" i="0" u="none" strike="noStrike">
                          <a:solidFill>
                            <a:srgbClr val="000000"/>
                          </a:solidFill>
                          <a:effectLst/>
                          <a:latin typeface="Cambri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00"/>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en-GB" sz="1600" b="0" i="0" u="none" strike="noStrike">
                          <a:solidFill>
                            <a:srgbClr val="000000"/>
                          </a:solidFill>
                          <a:effectLst/>
                          <a:latin typeface="Cambria"/>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tc vMerge="1">
                  <a:txBody>
                    <a:bodyPr/>
                    <a:lstStyle/>
                    <a:p>
                      <a:endParaRPr lang="en-GB"/>
                    </a:p>
                  </a:txBody>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10892">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l-GR" sz="1600" b="0" i="0" u="none" strike="noStrike">
                          <a:solidFill>
                            <a:srgbClr val="000000"/>
                          </a:solidFill>
                          <a:effectLst/>
                          <a:latin typeface="Cambria"/>
                        </a:rPr>
                        <a:t>ΥΓΡΑΣΙΑ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r>
                        <a:rPr lang="en-GB" sz="1600" b="0" i="0" u="none" strike="noStrike">
                          <a:solidFill>
                            <a:srgbClr val="000000"/>
                          </a:solidFill>
                          <a:effectLst/>
                          <a:latin typeface="Cambria"/>
                        </a:rPr>
                        <a:t>H2O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l-GR" sz="1600" b="0" i="0" u="none" strike="noStrike">
                          <a:solidFill>
                            <a:srgbClr val="000000"/>
                          </a:solidFill>
                          <a:effectLst/>
                          <a:latin typeface="Cambria"/>
                        </a:rPr>
                        <a:t>ΥΔΡΑΤΜΟΙ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l-GR" sz="1600" b="0" i="0" u="none" strike="noStrike">
                          <a:solidFill>
                            <a:srgbClr val="000000"/>
                          </a:solidFill>
                          <a:effectLst/>
                          <a:latin typeface="Cambria"/>
                        </a:rPr>
                        <a:t>ΥΔΡΑΤΜΟΙ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1600" b="0" i="0" u="none" strike="noStrike">
                          <a:solidFill>
                            <a:srgbClr val="000000"/>
                          </a:solidFill>
                          <a:effectLst/>
                          <a:latin typeface="Cambria"/>
                        </a:rPr>
                        <a:t>28760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600" b="0" i="0" u="none" strike="noStrike">
                          <a:solidFill>
                            <a:srgbClr val="000000"/>
                          </a:solidFill>
                          <a:effectLst/>
                          <a:latin typeface="Cambria"/>
                        </a:rPr>
                        <a:t>kcal/kg H</a:t>
                      </a:r>
                      <a:r>
                        <a:rPr lang="en-GB" sz="1600" b="0" i="0" u="none" strike="noStrike" baseline="-25000">
                          <a:solidFill>
                            <a:srgbClr val="000000"/>
                          </a:solidFill>
                          <a:effectLst/>
                          <a:latin typeface="Cambria"/>
                        </a:rPr>
                        <a:t>2</a:t>
                      </a: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r>
              <a:tr h="310892">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53986">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l-GR" sz="1600" b="1" i="0" u="none" strike="noStrike">
                          <a:solidFill>
                            <a:srgbClr val="000000"/>
                          </a:solidFill>
                          <a:effectLst/>
                          <a:latin typeface="Cambria"/>
                        </a:rPr>
                        <a:t>ΙΠΤΑΜΕΝΗ ΤΕΦΡΑ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23205">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23205">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r>
              <a:tr h="323205">
                <a:tc>
                  <a:txBody>
                    <a:bodyPr/>
                    <a:lstStyle/>
                    <a:p>
                      <a:pPr algn="l"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l-GR" sz="1600" b="1" i="0" u="none" strike="noStrike">
                          <a:solidFill>
                            <a:srgbClr val="000000"/>
                          </a:solidFill>
                          <a:effectLst/>
                          <a:latin typeface="Cambria"/>
                        </a:rPr>
                        <a:t>ΤΕΦΡΑ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a:solidFill>
                          <a:srgbClr val="000000"/>
                        </a:solidFill>
                        <a:effectLst/>
                        <a:latin typeface="Cambria"/>
                      </a:endParaRPr>
                    </a:p>
                  </a:txBody>
                  <a:tcPr marL="9525" marR="9525" marT="9525" marB="0" anchor="ctr">
                    <a:lnL>
                      <a:noFill/>
                    </a:lnL>
                    <a:lnR>
                      <a:noFill/>
                    </a:lnR>
                    <a:lnT>
                      <a:noFill/>
                    </a:lnT>
                    <a:lnB>
                      <a:noFill/>
                    </a:lnB>
                  </a:tcPr>
                </a:tc>
                <a:tc>
                  <a:txBody>
                    <a:bodyPr/>
                    <a:lstStyle/>
                    <a:p>
                      <a:pPr algn="ctr" fontAlgn="ctr"/>
                      <a:endParaRPr lang="en-GB" sz="1600" b="0" i="0" u="none" strike="noStrike" dirty="0">
                        <a:solidFill>
                          <a:srgbClr val="000000"/>
                        </a:solidFill>
                        <a:effectLst/>
                        <a:latin typeface="Cambria"/>
                      </a:endParaRPr>
                    </a:p>
                  </a:txBody>
                  <a:tcPr marL="9525" marR="9525" marT="9525" marB="0" anchor="ctr">
                    <a:lnL>
                      <a:noFill/>
                    </a:lnL>
                    <a:lnR>
                      <a:noFill/>
                    </a:lnR>
                    <a:lnT>
                      <a:noFill/>
                    </a:lnT>
                    <a:lnB>
                      <a:noFill/>
                    </a:lnB>
                  </a:tcPr>
                </a:tc>
              </a:tr>
            </a:tbl>
          </a:graphicData>
        </a:graphic>
      </p:graphicFrame>
      <p:sp>
        <p:nvSpPr>
          <p:cNvPr id="5" name="Slide Number Placeholder 4"/>
          <p:cNvSpPr>
            <a:spLocks noGrp="1"/>
          </p:cNvSpPr>
          <p:nvPr>
            <p:ph type="sldNum" sz="quarter" idx="12"/>
          </p:nvPr>
        </p:nvSpPr>
        <p:spPr/>
        <p:txBody>
          <a:bodyPr/>
          <a:lstStyle/>
          <a:p>
            <a:fld id="{B4DB399A-DF18-40E8-8FB4-06676171C598}" type="slidenum">
              <a:rPr lang="en-GB" smtClean="0"/>
              <a:t>19</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28655234"/>
      </p:ext>
    </p:extLst>
  </p:cSld>
  <p:clrMapOvr>
    <a:masterClrMapping/>
  </p:clrMapOvr>
  <mc:AlternateContent xmlns:mc="http://schemas.openxmlformats.org/markup-compatibility/2006">
    <mc:Choice xmlns:p14="http://schemas.microsoft.com/office/powerpoint/2010/main" Requires="p14">
      <p:transition spd="slow" p14:dur="2000" advTm="34032"/>
    </mc:Choice>
    <mc:Fallback>
      <p:transition spd="slow" advTm="34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70784" cy="4450506"/>
          </a:xfrm>
        </p:spPr>
        <p:txBody>
          <a:bodyPr/>
          <a:lstStyle/>
          <a:p>
            <a:r>
              <a:rPr lang="el-GR" dirty="0" smtClean="0"/>
              <a:t>Ενδιάμεσα προϊόντα καύσης μεθανίου (προσομοίωση)</a:t>
            </a:r>
            <a:endParaRPr lang="en-GB"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572001" y="9547"/>
            <a:ext cx="4572000" cy="6848453"/>
          </a:xfrm>
        </p:spPr>
      </p:pic>
      <p:sp>
        <p:nvSpPr>
          <p:cNvPr id="5" name="Slide Number Placeholder 4"/>
          <p:cNvSpPr>
            <a:spLocks noGrp="1"/>
          </p:cNvSpPr>
          <p:nvPr>
            <p:ph type="sldNum" sz="quarter" idx="12"/>
          </p:nvPr>
        </p:nvSpPr>
        <p:spPr/>
        <p:txBody>
          <a:bodyPr/>
          <a:lstStyle/>
          <a:p>
            <a:fld id="{B4DB399A-DF18-40E8-8FB4-06676171C598}" type="slidenum">
              <a:rPr lang="en-GB" smtClean="0"/>
              <a:t>20</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39956474"/>
      </p:ext>
    </p:extLst>
  </p:cSld>
  <p:clrMapOvr>
    <a:masterClrMapping/>
  </p:clrMapOvr>
  <mc:AlternateContent xmlns:mc="http://schemas.openxmlformats.org/markup-compatibility/2006">
    <mc:Choice xmlns:p14="http://schemas.microsoft.com/office/powerpoint/2010/main" Requires="p14">
      <p:transition spd="slow" p14:dur="2000" advTm="31252"/>
    </mc:Choice>
    <mc:Fallback>
      <p:transition spd="slow" advTm="31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61618793"/>
      </p:ext>
    </p:extLst>
  </p:cSld>
  <p:clrMapOvr>
    <a:masterClrMapping/>
  </p:clrMapOvr>
  <mc:AlternateContent xmlns:mc="http://schemas.openxmlformats.org/markup-compatibility/2006">
    <mc:Choice xmlns:p14="http://schemas.microsoft.com/office/powerpoint/2010/main" Requires="p14">
      <p:transition spd="slow" p14:dur="2000" advTm="1091"/>
    </mc:Choice>
    <mc:Fallback>
      <p:transition spd="slow" advTm="1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3851920" cy="1930226"/>
          </a:xfrm>
        </p:spPr>
        <p:txBody>
          <a:bodyPr>
            <a:normAutofit fontScale="90000"/>
          </a:bodyPr>
          <a:lstStyle/>
          <a:p>
            <a:r>
              <a:rPr lang="el-GR" dirty="0" smtClean="0"/>
              <a:t>Εστίες καύσης : τύποι και αρχή λειτουργίας</a:t>
            </a:r>
            <a:endParaRPr lang="en-GB"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810612" y="33771"/>
            <a:ext cx="5333388" cy="6831993"/>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22</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28415983"/>
      </p:ext>
    </p:extLst>
  </p:cSld>
  <p:clrMapOvr>
    <a:masterClrMapping/>
  </p:clrMapOvr>
  <mc:AlternateContent xmlns:mc="http://schemas.openxmlformats.org/markup-compatibility/2006">
    <mc:Choice xmlns:p14="http://schemas.microsoft.com/office/powerpoint/2010/main" Requires="p14">
      <p:transition spd="slow" p14:dur="2000" advTm="13322"/>
    </mc:Choice>
    <mc:Fallback>
      <p:transition spd="slow" advTm="13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ΕΣΤΙΕΣ ΚΑΥΣΗΣ</a:t>
            </a:r>
            <a:r>
              <a:rPr lang="el-GR" smtClean="0"/>
              <a:t>: </a:t>
            </a:r>
            <a:r>
              <a:rPr lang="el-GR" smtClean="0"/>
              <a:t/>
            </a:r>
            <a:br>
              <a:rPr lang="el-GR" smtClean="0"/>
            </a:br>
            <a:r>
              <a:rPr lang="el-GR" sz="3600" smtClean="0"/>
              <a:t>(</a:t>
            </a:r>
            <a:r>
              <a:rPr lang="el-GR" sz="3600" dirty="0" smtClean="0"/>
              <a:t>α) σταθερής κλίνης</a:t>
            </a:r>
            <a:r>
              <a:rPr lang="en-GB" sz="3600" dirty="0" smtClean="0"/>
              <a:t>, </a:t>
            </a:r>
            <a:r>
              <a:rPr lang="el-GR" sz="3600" dirty="0" smtClean="0"/>
              <a:t>(β) παρέλκουσας κλίνης</a:t>
            </a:r>
            <a:endParaRPr lang="en-GB" sz="3600"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1123" y="1484784"/>
            <a:ext cx="8770622" cy="5256584"/>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23</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25228997"/>
      </p:ext>
    </p:extLst>
  </p:cSld>
  <p:clrMapOvr>
    <a:masterClrMapping/>
  </p:clrMapOvr>
  <mc:AlternateContent xmlns:mc="http://schemas.openxmlformats.org/markup-compatibility/2006">
    <mc:Choice xmlns:p14="http://schemas.microsoft.com/office/powerpoint/2010/main" Requires="p14">
      <p:transition spd="slow" p14:dur="2000" advTm="21204"/>
    </mc:Choice>
    <mc:Fallback>
      <p:transition spd="slow" advTm="21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Εστία καύσης: ρευστοποιημένη κλίνη</a:t>
            </a:r>
            <a:endParaRPr lang="en-GB"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72217" y="1268760"/>
            <a:ext cx="8496665" cy="5112568"/>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24</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98917547"/>
      </p:ext>
    </p:extLst>
  </p:cSld>
  <p:clrMapOvr>
    <a:masterClrMapping/>
  </p:clrMapOvr>
  <mc:AlternateContent xmlns:mc="http://schemas.openxmlformats.org/markup-compatibility/2006">
    <mc:Choice xmlns:p14="http://schemas.microsoft.com/office/powerpoint/2010/main" Requires="p14">
      <p:transition spd="slow" p14:dur="2000" advTm="25883"/>
    </mc:Choice>
    <mc:Fallback>
      <p:transition spd="slow" advTm="25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856984" cy="1570186"/>
          </a:xfrm>
        </p:spPr>
        <p:txBody>
          <a:bodyPr>
            <a:normAutofit fontScale="90000"/>
          </a:bodyPr>
          <a:lstStyle/>
          <a:p>
            <a:r>
              <a:rPr lang="el-GR" dirty="0" smtClean="0"/>
              <a:t>Ρευστοποιημένη κλίνη: αρχή λειτουργίας με εισαγωγή αέρα υπό πίεση</a:t>
            </a:r>
            <a:endParaRPr lang="en-GB"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95536" y="1844824"/>
            <a:ext cx="8564790" cy="4104456"/>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25</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518349346"/>
      </p:ext>
    </p:extLst>
  </p:cSld>
  <p:clrMapOvr>
    <a:masterClrMapping/>
  </p:clrMapOvr>
  <mc:AlternateContent xmlns:mc="http://schemas.openxmlformats.org/markup-compatibility/2006">
    <mc:Choice xmlns:p14="http://schemas.microsoft.com/office/powerpoint/2010/main" Requires="p14">
      <p:transition spd="slow" p14:dur="2000" advTm="36558"/>
    </mc:Choice>
    <mc:Fallback>
      <p:transition spd="slow" advTm="36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48213"/>
            <a:ext cx="9144000" cy="46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74638"/>
            <a:ext cx="8229600" cy="743001"/>
          </a:xfrm>
        </p:spPr>
        <p:txBody>
          <a:bodyPr>
            <a:noAutofit/>
          </a:bodyPr>
          <a:lstStyle/>
          <a:p>
            <a:r>
              <a:rPr lang="el-GR" sz="2400" dirty="0" smtClean="0">
                <a:solidFill>
                  <a:srgbClr val="C00000"/>
                </a:solidFill>
                <a:latin typeface="Cambria" panose="02040503050406030204" pitchFamily="18" charset="0"/>
              </a:rPr>
              <a:t>Καύση κάρβουνου: εξέλιξη της αντίδρασης και μεταβολή </a:t>
            </a:r>
            <a:r>
              <a:rPr lang="el-GR" sz="2400" smtClean="0">
                <a:solidFill>
                  <a:srgbClr val="C00000"/>
                </a:solidFill>
                <a:latin typeface="Cambria" panose="02040503050406030204" pitchFamily="18" charset="0"/>
              </a:rPr>
              <a:t>της </a:t>
            </a:r>
            <a:r>
              <a:rPr lang="el-GR" sz="2400" smtClean="0">
                <a:solidFill>
                  <a:srgbClr val="C00000"/>
                </a:solidFill>
                <a:latin typeface="Cambria" panose="02040503050406030204" pitchFamily="18" charset="0"/>
              </a:rPr>
              <a:t>θερμοκρασίας</a:t>
            </a:r>
            <a:endParaRPr lang="en-GB" sz="2400" dirty="0">
              <a:solidFill>
                <a:srgbClr val="C00000"/>
              </a:solidFill>
              <a:latin typeface="Cambria" panose="02040503050406030204" pitchFamily="18" charset="0"/>
            </a:endParaRPr>
          </a:p>
        </p:txBody>
      </p:sp>
      <p:sp>
        <p:nvSpPr>
          <p:cNvPr id="5" name="Title 1"/>
          <p:cNvSpPr txBox="1">
            <a:spLocks/>
          </p:cNvSpPr>
          <p:nvPr/>
        </p:nvSpPr>
        <p:spPr>
          <a:xfrm>
            <a:off x="0" y="5748338"/>
            <a:ext cx="8839200" cy="625475"/>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el-GR" sz="2400" b="1" dirty="0" smtClean="0">
                <a:solidFill>
                  <a:srgbClr val="C00000"/>
                </a:solidFill>
                <a:latin typeface="Cambria" panose="02040503050406030204" pitchFamily="18" charset="0"/>
              </a:rPr>
              <a:t>στάδια</a:t>
            </a:r>
            <a:r>
              <a:rPr lang="el-GR" sz="2400" b="1" smtClean="0">
                <a:solidFill>
                  <a:srgbClr val="C00000"/>
                </a:solidFill>
                <a:latin typeface="Cambria" panose="02040503050406030204" pitchFamily="18" charset="0"/>
              </a:rPr>
              <a:t>: </a:t>
            </a:r>
            <a:endParaRPr lang="el-GR" sz="2400" b="1" smtClean="0">
              <a:solidFill>
                <a:srgbClr val="C00000"/>
              </a:solidFill>
              <a:latin typeface="Cambria" panose="02040503050406030204" pitchFamily="18" charset="0"/>
            </a:endParaRPr>
          </a:p>
          <a:p>
            <a:pPr algn="l" fontAlgn="auto">
              <a:spcAft>
                <a:spcPts val="0"/>
              </a:spcAft>
            </a:pPr>
            <a:r>
              <a:rPr lang="el-GR" sz="2400" b="1" smtClean="0">
                <a:solidFill>
                  <a:srgbClr val="C00000"/>
                </a:solidFill>
                <a:latin typeface="Cambria" panose="02040503050406030204" pitchFamily="18" charset="0"/>
              </a:rPr>
              <a:t>θέρμανση &amp; έναυση - καύση πτητικών - καύση στερεών</a:t>
            </a:r>
            <a:endParaRPr lang="en-GB" sz="2400" b="1" dirty="0">
              <a:solidFill>
                <a:srgbClr val="C00000"/>
              </a:solidFill>
              <a:latin typeface="Cambria" panose="02040503050406030204" pitchFamily="18" charset="0"/>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26979648"/>
      </p:ext>
    </p:extLst>
  </p:cSld>
  <p:clrMapOvr>
    <a:masterClrMapping/>
  </p:clrMapOvr>
  <mc:AlternateContent xmlns:mc="http://schemas.openxmlformats.org/markup-compatibility/2006">
    <mc:Choice xmlns:p14="http://schemas.microsoft.com/office/powerpoint/2010/main" Requires="p14">
      <p:transition spd="slow" p14:dur="2000" advTm="54288"/>
    </mc:Choice>
    <mc:Fallback>
      <p:transition spd="slow" advTm="54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ΔΟΜΗ ΠΟΥΔΡΟΠΟΙΗΜΕΝΗΣ ΦΛΟΓΑΣ</a:t>
            </a:r>
            <a:endParaRPr lang="en-GB" dirty="0"/>
          </a:p>
        </p:txBody>
      </p:sp>
      <p:sp>
        <p:nvSpPr>
          <p:cNvPr id="3" name="Content Placeholder 2"/>
          <p:cNvSpPr>
            <a:spLocks noGrp="1"/>
          </p:cNvSpPr>
          <p:nvPr>
            <p:ph idx="1"/>
          </p:nvPr>
        </p:nvSpPr>
        <p:spPr/>
        <p:txBody>
          <a:bodyPr/>
          <a:lstStyle/>
          <a:p>
            <a:endParaRPr lang="en-GB"/>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7" y="1438274"/>
            <a:ext cx="6824663" cy="5415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37" y="1671638"/>
            <a:ext cx="6976998" cy="4841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4271816339"/>
      </p:ext>
    </p:extLst>
  </p:cSld>
  <p:clrMapOvr>
    <a:masterClrMapping/>
  </p:clrMapOvr>
  <mc:AlternateContent xmlns:mc="http://schemas.openxmlformats.org/markup-compatibility/2006">
    <mc:Choice xmlns:p14="http://schemas.microsoft.com/office/powerpoint/2010/main" Requires="p14">
      <p:transition spd="slow" p14:dur="2000" advTm="49798"/>
    </mc:Choice>
    <mc:Fallback>
      <p:transition spd="slow" advTm="497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anim calcmode="lin" valueType="num">
                                      <p:cBhvr additive="base">
                                        <p:cTn id="11" dur="500" fill="hold"/>
                                        <p:tgtEl>
                                          <p:spTgt spid="4099"/>
                                        </p:tgtEl>
                                        <p:attrNameLst>
                                          <p:attrName>ppt_x</p:attrName>
                                        </p:attrNameLst>
                                      </p:cBhvr>
                                      <p:tavLst>
                                        <p:tav tm="0">
                                          <p:val>
                                            <p:strVal val="#ppt_x"/>
                                          </p:val>
                                        </p:tav>
                                        <p:tav tm="100000">
                                          <p:val>
                                            <p:strVal val="#ppt_x"/>
                                          </p:val>
                                        </p:tav>
                                      </p:tavLst>
                                    </p:anim>
                                    <p:anim calcmode="lin" valueType="num">
                                      <p:cBhvr additive="base">
                                        <p:cTn id="12"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ΚΑΥΣΤΗΡΑΣ</a:t>
            </a:r>
            <a:endParaRPr lang="en-GB" dirty="0"/>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301" y="1381124"/>
            <a:ext cx="7158037" cy="5371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26656670"/>
      </p:ext>
    </p:extLst>
  </p:cSld>
  <p:clrMapOvr>
    <a:masterClrMapping/>
  </p:clrMapOvr>
  <mc:AlternateContent xmlns:mc="http://schemas.openxmlformats.org/markup-compatibility/2006">
    <mc:Choice xmlns:p14="http://schemas.microsoft.com/office/powerpoint/2010/main" Requires="p14">
      <p:transition spd="slow" p14:dur="2000" advTm="22794"/>
    </mc:Choice>
    <mc:Fallback>
      <p:transition spd="slow" advTm="227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ΚΑΥΣΤΗΡΑΣ (ΠΛΕΥΡΙΚΗ ΟΨΗ)</a:t>
            </a:r>
            <a:endParaRPr lang="en-GB" dirty="0"/>
          </a:p>
        </p:txBody>
      </p:sp>
      <p:sp>
        <p:nvSpPr>
          <p:cNvPr id="3" name="Content Placeholder 2"/>
          <p:cNvSpPr>
            <a:spLocks noGrp="1"/>
          </p:cNvSpPr>
          <p:nvPr>
            <p:ph idx="1"/>
          </p:nvPr>
        </p:nvSpPr>
        <p:spPr/>
        <p:txBody>
          <a:bodyPr/>
          <a:lstStyle/>
          <a:p>
            <a:endParaRPr lang="en-GB"/>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471612"/>
            <a:ext cx="8001000" cy="5028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27579133"/>
      </p:ext>
    </p:extLst>
  </p:cSld>
  <p:clrMapOvr>
    <a:masterClrMapping/>
  </p:clrMapOvr>
  <mc:AlternateContent xmlns:mc="http://schemas.openxmlformats.org/markup-compatibility/2006">
    <mc:Choice xmlns:p14="http://schemas.microsoft.com/office/powerpoint/2010/main" Requires="p14">
      <p:transition spd="slow" p14:dur="2000" advTm="10579"/>
    </mc:Choice>
    <mc:Fallback>
      <p:transition spd="slow" advTm="10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solidFill>
                  <a:srgbClr val="FF0000"/>
                </a:solidFill>
              </a:rPr>
              <a:t>ΔΙΑΤΑΞΗ ΚΑΥΣΤΗΡΩΝ ΣΤΟΝ ΘΑΛΑΜΟ ΚΑΥΣΗΣ</a:t>
            </a:r>
            <a:endParaRPr lang="en-GB" dirty="0">
              <a:solidFill>
                <a:srgbClr val="FF0000"/>
              </a:solidFill>
            </a:endParaRPr>
          </a:p>
        </p:txBody>
      </p:sp>
      <p:pic>
        <p:nvPicPr>
          <p:cNvPr id="8194"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495424" y="1524793"/>
            <a:ext cx="6319839" cy="4737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7130038"/>
      </p:ext>
    </p:extLst>
  </p:cSld>
  <p:clrMapOvr>
    <a:masterClrMapping/>
  </p:clrMapOvr>
  <mc:AlternateContent xmlns:mc="http://schemas.openxmlformats.org/markup-compatibility/2006">
    <mc:Choice xmlns:p14="http://schemas.microsoft.com/office/powerpoint/2010/main" Requires="p14">
      <p:transition spd="slow" p14:dur="2000" advTm="23344"/>
    </mc:Choice>
    <mc:Fallback>
      <p:transition spd="slow" advTm="23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solidFill>
                  <a:srgbClr val="FF0000"/>
                </a:solidFill>
              </a:rPr>
              <a:t>ΕΣΩΤΕΡΙΚΟ ΘΑΛΑΜΟΥ ΚΑΥΣΗΣ – 2 ΚΑΥΣΤΗΡΕΣ</a:t>
            </a:r>
            <a:endParaRPr lang="en-GB" sz="3200" dirty="0">
              <a:solidFill>
                <a:srgbClr val="FF0000"/>
              </a:solidFill>
            </a:endParaRPr>
          </a:p>
        </p:txBody>
      </p:sp>
      <p:sp>
        <p:nvSpPr>
          <p:cNvPr id="3" name="Content Placeholder 2"/>
          <p:cNvSpPr>
            <a:spLocks noGrp="1"/>
          </p:cNvSpPr>
          <p:nvPr>
            <p:ph idx="1"/>
          </p:nvPr>
        </p:nvSpPr>
        <p:spPr/>
        <p:txBody>
          <a:bodyPr/>
          <a:lstStyle/>
          <a:p>
            <a:endParaRPr lang="en-GB"/>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024" y="1552574"/>
            <a:ext cx="6315075" cy="5119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58058747"/>
      </p:ext>
    </p:extLst>
  </p:cSld>
  <p:clrMapOvr>
    <a:masterClrMapping/>
  </p:clrMapOvr>
  <mc:AlternateContent xmlns:mc="http://schemas.openxmlformats.org/markup-compatibility/2006">
    <mc:Choice xmlns:p14="http://schemas.microsoft.com/office/powerpoint/2010/main" Requires="p14">
      <p:transition spd="slow" p14:dur="2000" advTm="9852"/>
    </mc:Choice>
    <mc:Fallback>
      <p:transition spd="slow" advTm="9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ΛΙΓΝΙΤΗΣ: ΠΕΙΡΑΜΑ ΚΑΥΣΗΣ ΣΕ ΡΕΥΣΤΟΠΟΙΗΜΕΝΗ ΚΛΙΝΗ</a:t>
            </a:r>
            <a:endParaRPr lang="en-GB" dirty="0"/>
          </a:p>
        </p:txBody>
      </p:sp>
      <p:sp>
        <p:nvSpPr>
          <p:cNvPr id="3" name="Content Placeholder 2"/>
          <p:cNvSpPr>
            <a:spLocks noGrp="1"/>
          </p:cNvSpPr>
          <p:nvPr>
            <p:ph idx="1"/>
          </p:nvPr>
        </p:nvSpPr>
        <p:spPr/>
        <p:txBody>
          <a:bodyPr/>
          <a:lstStyle/>
          <a:p>
            <a:endParaRPr lang="en-GB"/>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481138"/>
            <a:ext cx="8638708" cy="5091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86214049"/>
      </p:ext>
    </p:extLst>
  </p:cSld>
  <p:clrMapOvr>
    <a:masterClrMapping/>
  </p:clrMapOvr>
  <mc:AlternateContent xmlns:mc="http://schemas.openxmlformats.org/markup-compatibility/2006">
    <mc:Choice xmlns:p14="http://schemas.microsoft.com/office/powerpoint/2010/main" Requires="p14">
      <p:transition spd="slow" p14:dur="2000" advTm="21927"/>
    </mc:Choice>
    <mc:Fallback>
      <p:transition spd="slow" advTm="219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3" name="Rectangle 9"/>
          <p:cNvSpPr>
            <a:spLocks noGrp="1" noChangeArrowheads="1"/>
          </p:cNvSpPr>
          <p:nvPr>
            <p:ph type="title" sz="quarter"/>
          </p:nvPr>
        </p:nvSpPr>
        <p:spPr>
          <a:xfrm>
            <a:off x="0" y="0"/>
            <a:ext cx="2513013" cy="512763"/>
          </a:xfrm>
        </p:spPr>
        <p:txBody>
          <a:bodyPr>
            <a:normAutofit fontScale="90000"/>
          </a:bodyPr>
          <a:lstStyle/>
          <a:p>
            <a:pPr eaLnBrk="1" hangingPunct="1">
              <a:defRPr/>
            </a:pPr>
            <a:r>
              <a:rPr lang="el-GR" sz="2800" smtClean="0"/>
              <a:t>ΚΑΥΣΤΗΡΕΣ</a:t>
            </a:r>
          </a:p>
        </p:txBody>
      </p:sp>
      <p:pic>
        <p:nvPicPr>
          <p:cNvPr id="18435" name="Picture 8"/>
          <p:cNvPicPr>
            <a:picLocks noGrp="1" noChangeAspect="1" noChangeArrowheads="1"/>
          </p:cNvPicPr>
          <p:nvPr>
            <p:ph sz="quarter" idx="1"/>
          </p:nvPr>
        </p:nvPicPr>
        <p:blipFill>
          <a:blip r:embed="rId5" cstate="print"/>
          <a:srcRect/>
          <a:stretch>
            <a:fillRect/>
          </a:stretch>
        </p:blipFill>
        <p:spPr>
          <a:xfrm>
            <a:off x="1982788" y="443706"/>
            <a:ext cx="2589212" cy="1900532"/>
          </a:xfrm>
          <a:noFill/>
        </p:spPr>
      </p:pic>
      <p:pic>
        <p:nvPicPr>
          <p:cNvPr id="18436" name="Picture 11"/>
          <p:cNvPicPr>
            <a:picLocks noGrp="1" noChangeAspect="1" noChangeArrowheads="1"/>
          </p:cNvPicPr>
          <p:nvPr>
            <p:ph sz="quarter" idx="2"/>
          </p:nvPr>
        </p:nvPicPr>
        <p:blipFill>
          <a:blip r:embed="rId6" cstate="print"/>
          <a:srcRect/>
          <a:stretch>
            <a:fillRect/>
          </a:stretch>
        </p:blipFill>
        <p:spPr>
          <a:xfrm>
            <a:off x="5275263" y="276225"/>
            <a:ext cx="2163762" cy="1931988"/>
          </a:xfrm>
          <a:noFill/>
        </p:spPr>
      </p:pic>
      <p:pic>
        <p:nvPicPr>
          <p:cNvPr id="18437" name="Picture 13"/>
          <p:cNvPicPr>
            <a:picLocks noGrp="1" noChangeAspect="1" noChangeArrowheads="1"/>
          </p:cNvPicPr>
          <p:nvPr>
            <p:ph sz="quarter" idx="3"/>
          </p:nvPr>
        </p:nvPicPr>
        <p:blipFill>
          <a:blip r:embed="rId7" cstate="print"/>
          <a:srcRect/>
          <a:stretch>
            <a:fillRect/>
          </a:stretch>
        </p:blipFill>
        <p:spPr>
          <a:xfrm>
            <a:off x="2289174" y="2459038"/>
            <a:ext cx="2135341" cy="1908644"/>
          </a:xfrm>
          <a:noFill/>
        </p:spPr>
      </p:pic>
      <p:pic>
        <p:nvPicPr>
          <p:cNvPr id="18438" name="Picture 15"/>
          <p:cNvPicPr>
            <a:picLocks noGrp="1" noChangeAspect="1" noChangeArrowheads="1"/>
          </p:cNvPicPr>
          <p:nvPr>
            <p:ph sz="quarter" idx="4"/>
          </p:nvPr>
        </p:nvPicPr>
        <p:blipFill>
          <a:blip r:embed="rId8" cstate="print"/>
          <a:srcRect/>
          <a:stretch>
            <a:fillRect/>
          </a:stretch>
        </p:blipFill>
        <p:spPr>
          <a:xfrm>
            <a:off x="5265738" y="2540000"/>
            <a:ext cx="2143125" cy="1776413"/>
          </a:xfrm>
          <a:noFill/>
        </p:spPr>
      </p:pic>
      <p:sp>
        <p:nvSpPr>
          <p:cNvPr id="18439" name="Text Box 17"/>
          <p:cNvSpPr txBox="1">
            <a:spLocks noChangeArrowheads="1"/>
          </p:cNvSpPr>
          <p:nvPr/>
        </p:nvSpPr>
        <p:spPr bwMode="auto">
          <a:xfrm>
            <a:off x="260350" y="915988"/>
            <a:ext cx="1554163" cy="641350"/>
          </a:xfrm>
          <a:prstGeom prst="rect">
            <a:avLst/>
          </a:prstGeom>
          <a:noFill/>
          <a:ln w="9525">
            <a:noFill/>
            <a:miter lim="800000"/>
            <a:headEnd/>
            <a:tailEnd/>
          </a:ln>
        </p:spPr>
        <p:txBody>
          <a:bodyPr>
            <a:spAutoFit/>
          </a:bodyPr>
          <a:lstStyle/>
          <a:p>
            <a:pPr>
              <a:spcBef>
                <a:spcPct val="50000"/>
              </a:spcBef>
            </a:pPr>
            <a:r>
              <a:rPr lang="el-GR"/>
              <a:t>ΘΕΡΜΙΚΟΣ ΣΤΑΘΜΟΣ</a:t>
            </a:r>
          </a:p>
        </p:txBody>
      </p:sp>
      <p:sp>
        <p:nvSpPr>
          <p:cNvPr id="18440" name="Text Box 18"/>
          <p:cNvSpPr txBox="1">
            <a:spLocks noChangeArrowheads="1"/>
          </p:cNvSpPr>
          <p:nvPr/>
        </p:nvSpPr>
        <p:spPr bwMode="auto">
          <a:xfrm>
            <a:off x="258763" y="2967038"/>
            <a:ext cx="2035175" cy="641350"/>
          </a:xfrm>
          <a:prstGeom prst="rect">
            <a:avLst/>
          </a:prstGeom>
          <a:noFill/>
          <a:ln w="9525">
            <a:noFill/>
            <a:miter lim="800000"/>
            <a:headEnd/>
            <a:tailEnd/>
          </a:ln>
        </p:spPr>
        <p:txBody>
          <a:bodyPr>
            <a:spAutoFit/>
          </a:bodyPr>
          <a:lstStyle/>
          <a:p>
            <a:pPr>
              <a:spcBef>
                <a:spcPct val="50000"/>
              </a:spcBef>
            </a:pPr>
            <a:r>
              <a:rPr lang="el-GR"/>
              <a:t>ΒΙΟΜΗΧΑΝΙΚΟΣ ΚΑΥΣΤΗΡΑΣ</a:t>
            </a:r>
          </a:p>
        </p:txBody>
      </p:sp>
      <p:pic>
        <p:nvPicPr>
          <p:cNvPr id="18441" name="Picture 19"/>
          <p:cNvPicPr>
            <a:picLocks noChangeAspect="1" noChangeArrowheads="1"/>
          </p:cNvPicPr>
          <p:nvPr/>
        </p:nvPicPr>
        <p:blipFill>
          <a:blip r:embed="rId9" cstate="print"/>
          <a:srcRect/>
          <a:stretch>
            <a:fillRect/>
          </a:stretch>
        </p:blipFill>
        <p:spPr bwMode="auto">
          <a:xfrm>
            <a:off x="2293938" y="4840288"/>
            <a:ext cx="1968346" cy="1893759"/>
          </a:xfrm>
          <a:prstGeom prst="rect">
            <a:avLst/>
          </a:prstGeom>
          <a:noFill/>
          <a:ln w="9525">
            <a:noFill/>
            <a:miter lim="800000"/>
            <a:headEnd/>
            <a:tailEnd/>
          </a:ln>
        </p:spPr>
      </p:pic>
      <p:pic>
        <p:nvPicPr>
          <p:cNvPr id="18442" name="Picture 20"/>
          <p:cNvPicPr>
            <a:picLocks noChangeAspect="1" noChangeArrowheads="1"/>
          </p:cNvPicPr>
          <p:nvPr/>
        </p:nvPicPr>
        <p:blipFill>
          <a:blip r:embed="rId10" cstate="print"/>
          <a:srcRect/>
          <a:stretch>
            <a:fillRect/>
          </a:stretch>
        </p:blipFill>
        <p:spPr bwMode="auto">
          <a:xfrm>
            <a:off x="5295900" y="4530725"/>
            <a:ext cx="2163763" cy="2327275"/>
          </a:xfrm>
          <a:prstGeom prst="rect">
            <a:avLst/>
          </a:prstGeom>
          <a:noFill/>
          <a:ln w="9525">
            <a:noFill/>
            <a:miter lim="800000"/>
            <a:headEnd/>
            <a:tailEnd/>
          </a:ln>
        </p:spPr>
      </p:pic>
      <p:sp>
        <p:nvSpPr>
          <p:cNvPr id="18443" name="Text Box 21"/>
          <p:cNvSpPr txBox="1">
            <a:spLocks noChangeArrowheads="1"/>
          </p:cNvSpPr>
          <p:nvPr/>
        </p:nvSpPr>
        <p:spPr bwMode="auto">
          <a:xfrm>
            <a:off x="231775" y="5319713"/>
            <a:ext cx="1927225" cy="641350"/>
          </a:xfrm>
          <a:prstGeom prst="rect">
            <a:avLst/>
          </a:prstGeom>
          <a:noFill/>
          <a:ln w="9525">
            <a:noFill/>
            <a:miter lim="800000"/>
            <a:headEnd/>
            <a:tailEnd/>
          </a:ln>
        </p:spPr>
        <p:txBody>
          <a:bodyPr>
            <a:spAutoFit/>
          </a:bodyPr>
          <a:lstStyle/>
          <a:p>
            <a:pPr>
              <a:spcBef>
                <a:spcPct val="50000"/>
              </a:spcBef>
            </a:pPr>
            <a:r>
              <a:rPr lang="el-GR"/>
              <a:t>ΕΜΠΟΡΙΚΟΣ ΚΑΥΣΤΗΡΑΣ</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045"/>
    </mc:Choice>
    <mc:Fallback>
      <p:transition spd="slow" advTm="25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Λέβητας με φυσική και με εξαναγκασμένη κυκλοφορία αέρα</a:t>
            </a:r>
            <a:endParaRPr lang="en-GB" dirty="0"/>
          </a:p>
        </p:txBody>
      </p:sp>
      <p:sp>
        <p:nvSpPr>
          <p:cNvPr id="3" name="Content Placeholder 2"/>
          <p:cNvSpPr>
            <a:spLocks noGrp="1"/>
          </p:cNvSpPr>
          <p:nvPr>
            <p:ph idx="1"/>
          </p:nvPr>
        </p:nvSpPr>
        <p:spPr/>
        <p:txBody>
          <a:bodyPr/>
          <a:lstStyle/>
          <a:p>
            <a:endParaRPr lang="en-GB" dirty="0"/>
          </a:p>
        </p:txBody>
      </p:sp>
      <p:sp>
        <p:nvSpPr>
          <p:cNvPr id="5" name="Slide Number Placeholder 4"/>
          <p:cNvSpPr>
            <a:spLocks noGrp="1"/>
          </p:cNvSpPr>
          <p:nvPr>
            <p:ph type="sldNum" sz="quarter" idx="12"/>
          </p:nvPr>
        </p:nvSpPr>
        <p:spPr/>
        <p:txBody>
          <a:bodyPr/>
          <a:lstStyle/>
          <a:p>
            <a:fld id="{B4DB399A-DF18-40E8-8FB4-06676171C598}" type="slidenum">
              <a:rPr lang="en-GB" smtClean="0"/>
              <a:t>34</a:t>
            </a:fld>
            <a:endParaRPr lang="en-GB"/>
          </a:p>
        </p:txBody>
      </p:sp>
      <p:graphicFrame>
        <p:nvGraphicFramePr>
          <p:cNvPr id="6" name="Object 5"/>
          <p:cNvGraphicFramePr>
            <a:graphicFrameLocks noChangeAspect="1"/>
          </p:cNvGraphicFramePr>
          <p:nvPr>
            <p:extLst>
              <p:ext uri="{D42A27DB-BD31-4B8C-83A1-F6EECF244321}">
                <p14:modId xmlns:p14="http://schemas.microsoft.com/office/powerpoint/2010/main" val="2653078438"/>
              </p:ext>
            </p:extLst>
          </p:nvPr>
        </p:nvGraphicFramePr>
        <p:xfrm>
          <a:off x="-5963" y="1556792"/>
          <a:ext cx="9149963" cy="4608512"/>
        </p:xfrm>
        <a:graphic>
          <a:graphicData uri="http://schemas.openxmlformats.org/presentationml/2006/ole">
            <mc:AlternateContent xmlns:mc="http://schemas.openxmlformats.org/markup-compatibility/2006">
              <mc:Choice xmlns:v="urn:schemas-microsoft-com:vml" Requires="v">
                <p:oleObj spid="_x0000_s5129" name="Document" r:id="rId5" imgW="5414382" imgH="2727700" progId="Word.Document.12">
                  <p:embed/>
                </p:oleObj>
              </mc:Choice>
              <mc:Fallback>
                <p:oleObj name="Document" r:id="rId5" imgW="5414382" imgH="2727700" progId="Word.Document.12">
                  <p:embed/>
                  <p:pic>
                    <p:nvPicPr>
                      <p:cNvPr id="0" name=""/>
                      <p:cNvPicPr/>
                      <p:nvPr/>
                    </p:nvPicPr>
                    <p:blipFill>
                      <a:blip r:embed="rId6"/>
                      <a:stretch>
                        <a:fillRect/>
                      </a:stretch>
                    </p:blipFill>
                    <p:spPr>
                      <a:xfrm>
                        <a:off x="-5963" y="1556792"/>
                        <a:ext cx="9149963" cy="4608512"/>
                      </a:xfrm>
                      <a:prstGeom prst="rect">
                        <a:avLst/>
                      </a:prstGeom>
                    </p:spPr>
                  </p:pic>
                </p:oleObj>
              </mc:Fallback>
            </mc:AlternateContent>
          </a:graphicData>
        </a:graphic>
      </p:graphicFrame>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26096095"/>
      </p:ext>
    </p:extLst>
  </p:cSld>
  <p:clrMapOvr>
    <a:masterClrMapping/>
  </p:clrMapOvr>
  <mc:AlternateContent xmlns:mc="http://schemas.openxmlformats.org/markup-compatibility/2006">
    <mc:Choice xmlns:p14="http://schemas.microsoft.com/office/powerpoint/2010/main" Requires="p14">
      <p:transition spd="slow" p14:dur="2000" advTm="17272"/>
    </mc:Choice>
    <mc:Fallback>
      <p:transition spd="slow" advTm="17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Λέβητας οικίας γιά ζεστό νερό</a:t>
            </a:r>
            <a:endParaRPr lang="en-GB" dirty="0"/>
          </a:p>
        </p:txBody>
      </p:sp>
      <p:sp>
        <p:nvSpPr>
          <p:cNvPr id="4" name="Footer Placeholder 3"/>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35</a:t>
            </a:fld>
            <a:endParaRPr lang="en-GB"/>
          </a:p>
        </p:txBody>
      </p:sp>
      <p:pic>
        <p:nvPicPr>
          <p:cNvPr id="1741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907704" y="1124743"/>
            <a:ext cx="4176464" cy="5546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94666500"/>
      </p:ext>
    </p:extLst>
  </p:cSld>
  <p:clrMapOvr>
    <a:masterClrMapping/>
  </p:clrMapOvr>
  <mc:AlternateContent xmlns:mc="http://schemas.openxmlformats.org/markup-compatibility/2006">
    <mc:Choice xmlns:p14="http://schemas.microsoft.com/office/powerpoint/2010/main" Requires="p14">
      <p:transition spd="slow" p14:dur="2000" advTm="22333"/>
    </mc:Choice>
    <mc:Fallback>
      <p:transition spd="slow" advTm="22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b="1" dirty="0" smtClean="0">
                <a:solidFill>
                  <a:srgbClr val="C00000"/>
                </a:solidFill>
              </a:rPr>
              <a:t>Λέβητες : Παραδοσιακός &amp; Συμπύκνωσης</a:t>
            </a:r>
            <a:endParaRPr lang="en-GB" sz="3600" b="1" dirty="0">
              <a:solidFill>
                <a:srgbClr val="C00000"/>
              </a:solidFill>
            </a:endParaRPr>
          </a:p>
        </p:txBody>
      </p:sp>
      <p:sp>
        <p:nvSpPr>
          <p:cNvPr id="4" name="Footer Placeholder 3"/>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36</a:t>
            </a:fld>
            <a:endParaRPr lang="en-GB"/>
          </a:p>
        </p:txBody>
      </p:sp>
      <p:pic>
        <p:nvPicPr>
          <p:cNvPr id="184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1" y="1484784"/>
            <a:ext cx="4397045"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4716016" y="1484784"/>
            <a:ext cx="4265790"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22915229"/>
      </p:ext>
    </p:extLst>
  </p:cSld>
  <p:clrMapOvr>
    <a:masterClrMapping/>
  </p:clrMapOvr>
  <mc:AlternateContent xmlns:mc="http://schemas.openxmlformats.org/markup-compatibility/2006">
    <mc:Choice xmlns:p14="http://schemas.microsoft.com/office/powerpoint/2010/main" Requires="p14">
      <p:transition spd="slow" p14:dur="2000" advTm="33246"/>
    </mc:Choice>
    <mc:Fallback>
      <p:transition spd="slow" advTm="332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Θάλαμος Καύσης σταθμού ηλεκτροπαραγωγής</a:t>
            </a:r>
            <a:endParaRPr lang="en-GB"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75233" y="1600200"/>
            <a:ext cx="6793534" cy="4525963"/>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37</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265954936"/>
      </p:ext>
    </p:extLst>
  </p:cSld>
  <p:clrMapOvr>
    <a:masterClrMapping/>
  </p:clrMapOvr>
  <mc:AlternateContent xmlns:mc="http://schemas.openxmlformats.org/markup-compatibility/2006">
    <mc:Choice xmlns:p14="http://schemas.microsoft.com/office/powerpoint/2010/main" Requires="p14">
      <p:transition spd="slow" p14:dur="2000" advTm="12336"/>
    </mc:Choice>
    <mc:Fallback>
      <p:transition spd="slow" advTm="12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Θάλαμος καύσης</a:t>
            </a:r>
            <a:endParaRPr lang="en-GB"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15616" y="1772816"/>
            <a:ext cx="6696744" cy="4844993"/>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38</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90795888"/>
      </p:ext>
    </p:extLst>
  </p:cSld>
  <p:clrMapOvr>
    <a:masterClrMapping/>
  </p:clrMapOvr>
  <mc:AlternateContent xmlns:mc="http://schemas.openxmlformats.org/markup-compatibility/2006">
    <mc:Choice xmlns:p14="http://schemas.microsoft.com/office/powerpoint/2010/main" Requires="p14">
      <p:transition spd="slow" p14:dur="2000" advTm="4851"/>
    </mc:Choice>
    <mc:Fallback>
      <p:transition spd="slow" advTm="48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Μηχανή εσωτερικής καύσης</a:t>
            </a:r>
            <a:endParaRPr lang="en-GB" dirty="0"/>
          </a:p>
        </p:txBody>
      </p:sp>
      <p:pic>
        <p:nvPicPr>
          <p:cNvPr id="4"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403648" y="1340768"/>
            <a:ext cx="6300700" cy="5040560"/>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39</a:t>
            </a:fld>
            <a:endParaRPr lang="en-GB"/>
          </a:p>
        </p:txBody>
      </p:sp>
      <p:pic>
        <p:nvPicPr>
          <p:cNvPr id="6"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528" y="1268760"/>
            <a:ext cx="7416824" cy="5562618"/>
          </a:xfrm>
          <a:prstGeom prst="rect">
            <a:avLst/>
          </a:prstGeom>
        </p:spPr>
      </p:pic>
      <p:pic>
        <p:nvPicPr>
          <p:cNvPr id="7"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68760"/>
            <a:ext cx="9144000" cy="5562619"/>
          </a:xfrm>
          <a:prstGeom prst="rect">
            <a:avLst/>
          </a:prstGeom>
        </p:spPr>
      </p:pic>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086648489"/>
      </p:ext>
    </p:extLst>
  </p:cSld>
  <p:clrMapOvr>
    <a:masterClrMapping/>
  </p:clrMapOvr>
  <mc:AlternateContent xmlns:mc="http://schemas.openxmlformats.org/markup-compatibility/2006">
    <mc:Choice xmlns:p14="http://schemas.microsoft.com/office/powerpoint/2010/main" Requires="p14">
      <p:transition spd="slow" p14:dur="2000" advTm="24683"/>
    </mc:Choice>
    <mc:Fallback>
      <p:transition spd="slow" advTm="24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898776" cy="1143000"/>
          </a:xfrm>
        </p:spPr>
        <p:txBody>
          <a:bodyPr>
            <a:normAutofit fontScale="90000"/>
          </a:bodyPr>
          <a:lstStyle/>
          <a:p>
            <a:r>
              <a:rPr lang="el-GR" dirty="0" smtClean="0"/>
              <a:t>Θάλαμος καύσης</a:t>
            </a:r>
            <a:endParaRPr lang="en-GB"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576788" y="0"/>
            <a:ext cx="4536504" cy="6804758"/>
          </a:xfr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40</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78095612"/>
      </p:ext>
    </p:extLst>
  </p:cSld>
  <p:clrMapOvr>
    <a:masterClrMapping/>
  </p:clrMapOvr>
  <mc:AlternateContent xmlns:mc="http://schemas.openxmlformats.org/markup-compatibility/2006">
    <mc:Choice xmlns:p14="http://schemas.microsoft.com/office/powerpoint/2010/main" Requires="p14">
      <p:transition spd="slow" p14:dur="2000" advTm="4843"/>
    </mc:Choice>
    <mc:Fallback>
      <p:transition spd="slow" advTm="4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866" y="0"/>
            <a:ext cx="8229600" cy="634082"/>
          </a:xfrm>
        </p:spPr>
        <p:txBody>
          <a:bodyPr>
            <a:normAutofit fontScale="90000"/>
          </a:bodyPr>
          <a:lstStyle/>
          <a:p>
            <a:r>
              <a:rPr lang="el-GR" dirty="0" smtClean="0"/>
              <a:t>αεριοστρόβιλος</a:t>
            </a:r>
            <a:endParaRPr lang="en-GB"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0" y="3501008"/>
            <a:ext cx="9036496" cy="3345656"/>
          </a:xfrm>
        </p:spPr>
      </p:pic>
      <p:pic>
        <p:nvPicPr>
          <p:cNvPr id="5"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48" y="620688"/>
            <a:ext cx="9110836" cy="2752948"/>
          </a:xfrm>
          <a:prstGeom prst="rect">
            <a:avLst/>
          </a:prstGeom>
        </p:spPr>
      </p:pic>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6" name="Slide Number Placeholder 5"/>
          <p:cNvSpPr>
            <a:spLocks noGrp="1"/>
          </p:cNvSpPr>
          <p:nvPr>
            <p:ph type="sldNum" sz="quarter" idx="12"/>
          </p:nvPr>
        </p:nvSpPr>
        <p:spPr/>
        <p:txBody>
          <a:bodyPr/>
          <a:lstStyle/>
          <a:p>
            <a:fld id="{B4DB399A-DF18-40E8-8FB4-06676171C598}" type="slidenum">
              <a:rPr lang="en-GB" smtClean="0"/>
              <a:t>41</a:t>
            </a:fld>
            <a:endParaRPr lang="en-GB"/>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740148521"/>
      </p:ext>
    </p:extLst>
  </p:cSld>
  <p:clrMapOvr>
    <a:masterClrMapping/>
  </p:clrMapOvr>
  <mc:AlternateContent xmlns:mc="http://schemas.openxmlformats.org/markup-compatibility/2006">
    <mc:Choice xmlns:p14="http://schemas.microsoft.com/office/powerpoint/2010/main" Requires="p14">
      <p:transition spd="slow" p14:dur="2000" advTm="62743"/>
    </mc:Choice>
    <mc:Fallback>
      <p:transition spd="slow" advTm="62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634082"/>
          </a:xfrm>
        </p:spPr>
        <p:txBody>
          <a:bodyPr>
            <a:normAutofit fontScale="90000"/>
          </a:bodyPr>
          <a:lstStyle/>
          <a:p>
            <a:r>
              <a:rPr lang="el-GR" b="1" dirty="0" smtClean="0">
                <a:solidFill>
                  <a:srgbClr val="FF0000"/>
                </a:solidFill>
              </a:rPr>
              <a:t>Τύποι καύσης</a:t>
            </a:r>
            <a:endParaRPr lang="en-GB" b="1" dirty="0">
              <a:solidFill>
                <a:srgbClr val="FF0000"/>
              </a:solidFill>
            </a:endParaRPr>
          </a:p>
        </p:txBody>
      </p:sp>
      <p:sp>
        <p:nvSpPr>
          <p:cNvPr id="6" name="Content Placeholder 5"/>
          <p:cNvSpPr>
            <a:spLocks noGrp="1"/>
          </p:cNvSpPr>
          <p:nvPr>
            <p:ph idx="1"/>
          </p:nvPr>
        </p:nvSpPr>
        <p:spPr>
          <a:xfrm>
            <a:off x="179512" y="980728"/>
            <a:ext cx="8784976" cy="5688632"/>
          </a:xfrm>
        </p:spPr>
        <p:txBody>
          <a:bodyPr>
            <a:normAutofit/>
          </a:bodyPr>
          <a:lstStyle/>
          <a:p>
            <a:r>
              <a:rPr lang="el-GR" b="1" dirty="0" smtClean="0">
                <a:solidFill>
                  <a:srgbClr val="C00000"/>
                </a:solidFill>
              </a:rPr>
              <a:t>ΠΛΗΡΗΣ ΣΤΟΙΧΕΙΟΜΕΤΡΙΚΗ ΚΑΥΣΗ</a:t>
            </a:r>
          </a:p>
          <a:p>
            <a:pPr lvl="1"/>
            <a:r>
              <a:rPr lang="el-GR" dirty="0" smtClean="0"/>
              <a:t>ΔΕΝ ΠΑΡΑΜΕΝΟΥΝ ΑΚΑΥΣΤΑ</a:t>
            </a:r>
          </a:p>
          <a:p>
            <a:pPr lvl="1"/>
            <a:r>
              <a:rPr lang="el-GR" dirty="0" smtClean="0"/>
              <a:t>ΔΕΝ ΠΕΡΙΣΣΕΥΕΙ ΟΞΥΓΟΝΟ</a:t>
            </a:r>
          </a:p>
          <a:p>
            <a:r>
              <a:rPr lang="el-GR" b="1" dirty="0" smtClean="0">
                <a:solidFill>
                  <a:srgbClr val="C00000"/>
                </a:solidFill>
              </a:rPr>
              <a:t>ΑΤΕΛΗΣ ΚΑΥΣΗ</a:t>
            </a:r>
          </a:p>
          <a:p>
            <a:pPr lvl="1"/>
            <a:r>
              <a:rPr lang="el-GR" dirty="0" smtClean="0"/>
              <a:t>ΠΑΡΑΜΕΝΟΥΝ ΑΚΑΥΣΤΑ, ΕΙΤΕ ΛΟΓΩ ΕΛΛΕΙΨΗΣ Ο2 ΕΙΤΕ ΛΟΓΩ ΤΩΝ ΣΥΝΘΗΚΩΝ ΚΑΥΣΗΣ</a:t>
            </a:r>
          </a:p>
          <a:p>
            <a:r>
              <a:rPr lang="el-GR" b="1" dirty="0" smtClean="0">
                <a:solidFill>
                  <a:srgbClr val="C00000"/>
                </a:solidFill>
              </a:rPr>
              <a:t>ΚΑΥΣΗ ΜΕ ΠΕΡΙΣΣΕΙΑ Ο</a:t>
            </a:r>
            <a:r>
              <a:rPr lang="el-GR" b="1" baseline="-25000" dirty="0" smtClean="0">
                <a:solidFill>
                  <a:srgbClr val="C00000"/>
                </a:solidFill>
              </a:rPr>
              <a:t>2</a:t>
            </a:r>
          </a:p>
          <a:p>
            <a:pPr lvl="1"/>
            <a:r>
              <a:rPr lang="el-GR" dirty="0" smtClean="0"/>
              <a:t>ΣΤΗΝ ΑΡΧΗ ΥΠΑΡΧΕΙ ΑΥΞΗΣΗ ΤΟΥ ΒΑΘΜΟΥ ΑΠΟΔΟΣΗΣ, ΣΤΗΝ ΣΥΝΕΧΕΙΑ ΟΜΩΣ ΜΕΙΩΣΗ ΛΟΓΩ ΤΩΝ ΑΥΞΗΜΕΝΩΝ ΘΕΡΜΙΚΩΝ ΑΠΩΛΕΙΩΝ</a:t>
            </a:r>
            <a:endParaRPr lang="en-GB" dirty="0"/>
          </a:p>
        </p:txBody>
      </p:sp>
      <p:sp>
        <p:nvSpPr>
          <p:cNvPr id="2" name="Footer Placeholder 1"/>
          <p:cNvSpPr>
            <a:spLocks noGrp="1"/>
          </p:cNvSpPr>
          <p:nvPr>
            <p:ph type="ftr" sz="quarter" idx="11"/>
          </p:nvPr>
        </p:nvSpPr>
        <p:spPr/>
        <p:txBody>
          <a:bodyPr/>
          <a:lstStyle/>
          <a:p>
            <a:r>
              <a:rPr lang="el-GR" smtClean="0"/>
              <a:t>ΚΑΥΣΗ ΥΔΡΟΓΟΝΑΝΘΡΑΚΩΝ</a:t>
            </a:r>
            <a:endParaRPr lang="en-GB"/>
          </a:p>
        </p:txBody>
      </p:sp>
      <p:sp>
        <p:nvSpPr>
          <p:cNvPr id="4" name="Slide Number Placeholder 3"/>
          <p:cNvSpPr>
            <a:spLocks noGrp="1"/>
          </p:cNvSpPr>
          <p:nvPr>
            <p:ph type="sldNum" sz="quarter" idx="12"/>
          </p:nvPr>
        </p:nvSpPr>
        <p:spPr/>
        <p:txBody>
          <a:bodyPr/>
          <a:lstStyle/>
          <a:p>
            <a:fld id="{B4DB399A-DF18-40E8-8FB4-06676171C598}" type="slidenum">
              <a:rPr lang="en-GB" smtClean="0"/>
              <a:t>42</a:t>
            </a:fld>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33784577"/>
      </p:ext>
    </p:extLst>
  </p:cSld>
  <p:clrMapOvr>
    <a:masterClrMapping/>
  </p:clrMapOvr>
  <mc:AlternateContent xmlns:mc="http://schemas.openxmlformats.org/markup-compatibility/2006">
    <mc:Choice xmlns:p14="http://schemas.microsoft.com/office/powerpoint/2010/main" Requires="p14">
      <p:transition spd="slow" p14:dur="2000" advTm="59710"/>
    </mc:Choice>
    <mc:Fallback>
      <p:transition spd="slow" advTm="59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395289" y="549275"/>
            <a:ext cx="2347912" cy="1143000"/>
          </a:xfrm>
        </p:spPr>
        <p:txBody>
          <a:bodyPr>
            <a:normAutofit fontScale="90000"/>
          </a:bodyPr>
          <a:lstStyle/>
          <a:p>
            <a:pPr eaLnBrk="1" hangingPunct="1">
              <a:defRPr/>
            </a:pPr>
            <a:r>
              <a:rPr lang="el-GR" sz="2800" smtClean="0">
                <a:solidFill>
                  <a:srgbClr val="C00000"/>
                </a:solidFill>
              </a:rPr>
              <a:t>Χημικές αντιδράσεις καύσης</a:t>
            </a:r>
          </a:p>
        </p:txBody>
      </p:sp>
      <p:pic>
        <p:nvPicPr>
          <p:cNvPr id="22531" name="Picture 3"/>
          <p:cNvPicPr>
            <a:picLocks noGrp="1" noChangeAspect="1" noChangeArrowheads="1"/>
          </p:cNvPicPr>
          <p:nvPr>
            <p:ph idx="1"/>
          </p:nvPr>
        </p:nvPicPr>
        <p:blipFill>
          <a:blip r:embed="rId5" cstate="print"/>
          <a:srcRect/>
          <a:stretch>
            <a:fillRect/>
          </a:stretch>
        </p:blipFill>
        <p:spPr>
          <a:xfrm>
            <a:off x="2514600" y="333375"/>
            <a:ext cx="6259514" cy="6119813"/>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2801"/>
    </mc:Choice>
    <mc:Fallback>
      <p:transition spd="slow" advTm="328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1664" y="181874"/>
            <a:ext cx="8260672" cy="644364"/>
          </a:xfrm>
        </p:spPr>
        <p:txBody>
          <a:bodyPr>
            <a:normAutofit/>
          </a:bodyPr>
          <a:lstStyle/>
          <a:p>
            <a:r>
              <a:rPr lang="el-GR" sz="3200" smtClean="0">
                <a:solidFill>
                  <a:srgbClr val="C00000"/>
                </a:solidFill>
                <a:latin typeface="Cambria Math" panose="02040503050406030204" pitchFamily="18" charset="0"/>
                <a:ea typeface="Cambria Math" panose="02040503050406030204" pitchFamily="18" charset="0"/>
              </a:rPr>
              <a:t>ΚΑΥΣΗ </a:t>
            </a:r>
            <a:r>
              <a:rPr lang="el-GR" sz="3200" dirty="0" smtClean="0">
                <a:solidFill>
                  <a:srgbClr val="C00000"/>
                </a:solidFill>
                <a:latin typeface="Cambria Math" panose="02040503050406030204" pitchFamily="18" charset="0"/>
                <a:ea typeface="Cambria Math" panose="02040503050406030204" pitchFamily="18" charset="0"/>
              </a:rPr>
              <a:t>ΜΕΘΑΝΙΟΥ</a:t>
            </a:r>
            <a:endParaRPr lang="en-GB" sz="3200"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147092" y="945059"/>
            <a:ext cx="1281386" cy="926261"/>
          </a:xfrm>
        </p:spPr>
        <p:txBody>
          <a:bodyPr>
            <a:noAutofit/>
          </a:bodyPr>
          <a:lstStyle/>
          <a:p>
            <a:pPr marL="114300" indent="0">
              <a:buNone/>
            </a:pPr>
            <a:r>
              <a:rPr lang="en-GB" sz="3600" dirty="0" smtClean="0">
                <a:latin typeface="Cambria" panose="02040503050406030204" pitchFamily="18" charset="0"/>
              </a:rPr>
              <a:t>CH</a:t>
            </a:r>
            <a:r>
              <a:rPr lang="en-GB" sz="3600" baseline="-25000" dirty="0" smtClean="0">
                <a:latin typeface="Cambria" panose="02040503050406030204" pitchFamily="18" charset="0"/>
              </a:rPr>
              <a:t>4</a:t>
            </a:r>
            <a:r>
              <a:rPr lang="en-GB" sz="3200" dirty="0" smtClean="0">
                <a:latin typeface="Cambria" panose="02040503050406030204" pitchFamily="18" charset="0"/>
              </a:rPr>
              <a:t> </a:t>
            </a:r>
            <a:endParaRPr lang="el-GR" sz="3200" dirty="0" smtClean="0">
              <a:latin typeface="Cambria" panose="02040503050406030204" pitchFamily="18" charset="0"/>
            </a:endParaRPr>
          </a:p>
          <a:p>
            <a:pPr marL="114300" indent="0">
              <a:buNone/>
            </a:pPr>
            <a:endParaRPr lang="el-GR" sz="3200" dirty="0" smtClean="0">
              <a:latin typeface="Cambria" panose="02040503050406030204" pitchFamily="18" charset="0"/>
            </a:endParaRPr>
          </a:p>
          <a:p>
            <a:pPr marL="114300" indent="0">
              <a:buNone/>
            </a:pPr>
            <a:endParaRPr lang="en-GB" sz="3200" dirty="0">
              <a:latin typeface="Cambria" panose="02040503050406030204" pitchFamily="18" charset="0"/>
            </a:endParaRPr>
          </a:p>
        </p:txBody>
      </p:sp>
      <p:sp>
        <p:nvSpPr>
          <p:cNvPr id="5" name="Content Placeholder 3"/>
          <p:cNvSpPr txBox="1">
            <a:spLocks/>
          </p:cNvSpPr>
          <p:nvPr/>
        </p:nvSpPr>
        <p:spPr>
          <a:xfrm>
            <a:off x="5514020" y="915000"/>
            <a:ext cx="3610744" cy="55016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n-GB" sz="2800" dirty="0" smtClean="0">
                <a:latin typeface="Cambria" panose="02040503050406030204" pitchFamily="18" charset="0"/>
              </a:rPr>
              <a:t>CH</a:t>
            </a:r>
            <a:r>
              <a:rPr lang="en-GB" sz="2800" baseline="-25000" dirty="0">
                <a:latin typeface="Cambria" panose="02040503050406030204" pitchFamily="18" charset="0"/>
              </a:rPr>
              <a:t>3</a:t>
            </a:r>
            <a:r>
              <a:rPr lang="en-GB" sz="2800" dirty="0" smtClean="0">
                <a:latin typeface="Cambria" panose="02040503050406030204" pitchFamily="18" charset="0"/>
              </a:rPr>
              <a:t>  </a:t>
            </a:r>
            <a:r>
              <a:rPr lang="el-GR" sz="2800" dirty="0" smtClean="0">
                <a:latin typeface="Cambria" panose="02040503050406030204" pitchFamily="18" charset="0"/>
              </a:rPr>
              <a:t>ρίζα μεθυλίου</a:t>
            </a:r>
            <a:endParaRPr lang="en-GB" sz="2800" dirty="0">
              <a:latin typeface="Cambria" panose="02040503050406030204" pitchFamily="18" charset="0"/>
            </a:endParaRPr>
          </a:p>
        </p:txBody>
      </p:sp>
      <p:sp>
        <p:nvSpPr>
          <p:cNvPr id="6" name="Content Placeholder 3"/>
          <p:cNvSpPr txBox="1">
            <a:spLocks/>
          </p:cNvSpPr>
          <p:nvPr/>
        </p:nvSpPr>
        <p:spPr>
          <a:xfrm>
            <a:off x="5004048" y="1803336"/>
            <a:ext cx="3960440" cy="580963"/>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l-GR" sz="2800" dirty="0" smtClean="0">
                <a:latin typeface="Cambria" panose="02040503050406030204" pitchFamily="18" charset="0"/>
              </a:rPr>
              <a:t>Η</a:t>
            </a:r>
            <a:r>
              <a:rPr lang="en-GB" sz="2800" dirty="0" smtClean="0">
                <a:latin typeface="Cambria" panose="02040503050406030204" pitchFamily="18" charset="0"/>
              </a:rPr>
              <a:t>CHO </a:t>
            </a:r>
            <a:r>
              <a:rPr lang="el-GR" sz="2800" dirty="0">
                <a:latin typeface="Cambria" panose="02040503050406030204" pitchFamily="18" charset="0"/>
              </a:rPr>
              <a:t> </a:t>
            </a:r>
            <a:r>
              <a:rPr lang="el-GR" sz="2800" dirty="0" smtClean="0">
                <a:latin typeface="Cambria" panose="02040503050406030204" pitchFamily="18" charset="0"/>
              </a:rPr>
              <a:t>- φορμαλδε</a:t>
            </a:r>
            <a:r>
              <a:rPr lang="el-GR" dirty="0" smtClean="0">
                <a:latin typeface="Cambria" panose="02040503050406030204" pitchFamily="18" charset="0"/>
              </a:rPr>
              <a:t>ΰδη</a:t>
            </a:r>
            <a:endParaRPr lang="el-GR" sz="2800" dirty="0" smtClean="0">
              <a:latin typeface="Cambria" panose="02040503050406030204" pitchFamily="18" charset="0"/>
            </a:endParaRPr>
          </a:p>
          <a:p>
            <a:pPr marL="114300" indent="0">
              <a:buFont typeface="Arial" pitchFamily="34" charset="0"/>
              <a:buNone/>
            </a:pPr>
            <a:endParaRPr lang="en-GB" sz="2800" dirty="0">
              <a:latin typeface="Cambria" panose="02040503050406030204" pitchFamily="18" charset="0"/>
            </a:endParaRPr>
          </a:p>
        </p:txBody>
      </p:sp>
      <p:sp>
        <p:nvSpPr>
          <p:cNvPr id="7" name="Content Placeholder 3"/>
          <p:cNvSpPr txBox="1">
            <a:spLocks/>
          </p:cNvSpPr>
          <p:nvPr/>
        </p:nvSpPr>
        <p:spPr>
          <a:xfrm>
            <a:off x="3428120" y="2384299"/>
            <a:ext cx="1196280" cy="55016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n-GB" sz="2800" dirty="0" smtClean="0">
                <a:latin typeface="Cambria" panose="02040503050406030204" pitchFamily="18" charset="0"/>
              </a:rPr>
              <a:t>HCO</a:t>
            </a:r>
            <a:endParaRPr lang="en-GB" sz="2800" dirty="0">
              <a:latin typeface="Cambria" panose="02040503050406030204" pitchFamily="18" charset="0"/>
            </a:endParaRPr>
          </a:p>
        </p:txBody>
      </p:sp>
      <p:sp>
        <p:nvSpPr>
          <p:cNvPr id="8" name="Content Placeholder 3"/>
          <p:cNvSpPr txBox="1">
            <a:spLocks/>
          </p:cNvSpPr>
          <p:nvPr/>
        </p:nvSpPr>
        <p:spPr>
          <a:xfrm>
            <a:off x="2087896" y="3652392"/>
            <a:ext cx="3059038" cy="55016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lgn="ctr">
              <a:buFont typeface="Arial" pitchFamily="34" charset="0"/>
              <a:buNone/>
            </a:pPr>
            <a:r>
              <a:rPr lang="en-GB" sz="2800" dirty="0" smtClean="0">
                <a:latin typeface="Cambria" panose="02040503050406030204" pitchFamily="18" charset="0"/>
              </a:rPr>
              <a:t>CO + H</a:t>
            </a:r>
            <a:r>
              <a:rPr lang="en-GB" sz="2800" baseline="-25000" dirty="0">
                <a:latin typeface="Cambria" panose="02040503050406030204" pitchFamily="18" charset="0"/>
              </a:rPr>
              <a:t>2</a:t>
            </a:r>
            <a:r>
              <a:rPr lang="en-GB" sz="2800" dirty="0" smtClean="0">
                <a:latin typeface="Cambria" panose="02040503050406030204" pitchFamily="18" charset="0"/>
              </a:rPr>
              <a:t> + H</a:t>
            </a:r>
            <a:r>
              <a:rPr lang="en-GB" sz="2800" baseline="-25000" dirty="0">
                <a:latin typeface="Cambria" panose="02040503050406030204" pitchFamily="18" charset="0"/>
              </a:rPr>
              <a:t>2</a:t>
            </a:r>
            <a:r>
              <a:rPr lang="en-GB" sz="2800" dirty="0" smtClean="0">
                <a:latin typeface="Cambria" panose="02040503050406030204" pitchFamily="18" charset="0"/>
              </a:rPr>
              <a:t>O</a:t>
            </a:r>
            <a:endParaRPr lang="en-GB" sz="2800" dirty="0">
              <a:latin typeface="Cambria" panose="02040503050406030204" pitchFamily="18" charset="0"/>
            </a:endParaRPr>
          </a:p>
        </p:txBody>
      </p:sp>
      <p:sp>
        <p:nvSpPr>
          <p:cNvPr id="9" name="Content Placeholder 3"/>
          <p:cNvSpPr txBox="1">
            <a:spLocks/>
          </p:cNvSpPr>
          <p:nvPr/>
        </p:nvSpPr>
        <p:spPr>
          <a:xfrm>
            <a:off x="5448658" y="3294848"/>
            <a:ext cx="2736304" cy="1034330"/>
          </a:xfrm>
          <a:prstGeom prst="rect">
            <a:avLst/>
          </a:prstGeom>
          <a:ln>
            <a:solidFill>
              <a:schemeClr val="tx1"/>
            </a:solidFill>
            <a:prstDash val="dash"/>
          </a:ln>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l-GR" sz="2800" dirty="0" smtClean="0">
                <a:latin typeface="Cambria" panose="02040503050406030204" pitchFamily="18" charset="0"/>
              </a:rPr>
              <a:t>παράγονται</a:t>
            </a:r>
          </a:p>
          <a:p>
            <a:pPr marL="114300" indent="0">
              <a:buFont typeface="Arial" pitchFamily="34" charset="0"/>
              <a:buNone/>
            </a:pPr>
            <a:r>
              <a:rPr lang="el-GR" sz="2800" dirty="0" smtClean="0">
                <a:latin typeface="Cambria" panose="02040503050406030204" pitchFamily="18" charset="0"/>
              </a:rPr>
              <a:t>2  </a:t>
            </a:r>
            <a:r>
              <a:rPr lang="el-GR" sz="2800" dirty="0">
                <a:latin typeface="Cambria" panose="02040503050406030204" pitchFamily="18" charset="0"/>
              </a:rPr>
              <a:t>ν</a:t>
            </a:r>
            <a:r>
              <a:rPr lang="el-GR" sz="2800" dirty="0" smtClean="0">
                <a:latin typeface="Cambria" panose="02040503050406030204" pitchFamily="18" charset="0"/>
              </a:rPr>
              <a:t>έα καύσιμα</a:t>
            </a:r>
            <a:endParaRPr lang="en-GB" sz="2800" dirty="0">
              <a:latin typeface="Cambria" panose="02040503050406030204" pitchFamily="18" charset="0"/>
            </a:endParaRPr>
          </a:p>
        </p:txBody>
      </p:sp>
      <p:sp>
        <p:nvSpPr>
          <p:cNvPr id="10" name="Content Placeholder 3"/>
          <p:cNvSpPr txBox="1">
            <a:spLocks/>
          </p:cNvSpPr>
          <p:nvPr/>
        </p:nvSpPr>
        <p:spPr>
          <a:xfrm>
            <a:off x="1428478" y="770984"/>
            <a:ext cx="2819486" cy="1100336"/>
          </a:xfrm>
          <a:prstGeom prst="rect">
            <a:avLst/>
          </a:prstGeom>
          <a:ln w="19050">
            <a:solidFill>
              <a:schemeClr val="tx1"/>
            </a:solidFill>
            <a:prstDash val="dash"/>
          </a:ln>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lgn="ctr">
              <a:buFont typeface="Arial" pitchFamily="34" charset="0"/>
              <a:buNone/>
            </a:pPr>
            <a:r>
              <a:rPr lang="el-GR" sz="3200" dirty="0" smtClean="0">
                <a:latin typeface="Cambria" panose="02040503050406030204" pitchFamily="18" charset="0"/>
              </a:rPr>
              <a:t>ΘΕΡΜΟΤΗΤΑ </a:t>
            </a:r>
          </a:p>
          <a:p>
            <a:pPr marL="114300" indent="0" algn="ctr">
              <a:buFont typeface="Arial" pitchFamily="34" charset="0"/>
              <a:buNone/>
            </a:pPr>
            <a:r>
              <a:rPr lang="el-GR" sz="3200" dirty="0" smtClean="0">
                <a:latin typeface="Cambria" panose="02040503050406030204" pitchFamily="18" charset="0"/>
              </a:rPr>
              <a:t>Ο, </a:t>
            </a:r>
            <a:r>
              <a:rPr lang="en-GB" sz="3200" dirty="0" smtClean="0">
                <a:latin typeface="Cambria" panose="02040503050406030204" pitchFamily="18" charset="0"/>
              </a:rPr>
              <a:t>  </a:t>
            </a:r>
            <a:r>
              <a:rPr lang="el-GR" sz="3200" dirty="0" smtClean="0">
                <a:latin typeface="Cambria" panose="02040503050406030204" pitchFamily="18" charset="0"/>
              </a:rPr>
              <a:t>Η, </a:t>
            </a:r>
            <a:r>
              <a:rPr lang="en-GB" sz="3200" dirty="0" smtClean="0">
                <a:latin typeface="Cambria" panose="02040503050406030204" pitchFamily="18" charset="0"/>
              </a:rPr>
              <a:t> </a:t>
            </a:r>
            <a:r>
              <a:rPr lang="el-GR" sz="3200" dirty="0" smtClean="0">
                <a:latin typeface="Cambria" panose="02040503050406030204" pitchFamily="18" charset="0"/>
              </a:rPr>
              <a:t>ΟΗ</a:t>
            </a:r>
          </a:p>
          <a:p>
            <a:pPr marL="114300" indent="0" algn="ctr">
              <a:buFont typeface="Arial" pitchFamily="34" charset="0"/>
              <a:buNone/>
            </a:pPr>
            <a:endParaRPr lang="en-GB" sz="3200" dirty="0">
              <a:latin typeface="Cambria" panose="02040503050406030204" pitchFamily="18" charset="0"/>
            </a:endParaRPr>
          </a:p>
        </p:txBody>
      </p:sp>
      <p:sp>
        <p:nvSpPr>
          <p:cNvPr id="11" name="Content Placeholder 3"/>
          <p:cNvSpPr txBox="1">
            <a:spLocks/>
          </p:cNvSpPr>
          <p:nvPr/>
        </p:nvSpPr>
        <p:spPr>
          <a:xfrm>
            <a:off x="4479964" y="934010"/>
            <a:ext cx="868524" cy="58688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l-GR" sz="3200" dirty="0" smtClean="0">
                <a:latin typeface="Cambria" panose="02040503050406030204" pitchFamily="18" charset="0"/>
              </a:rPr>
              <a:t>Ο</a:t>
            </a:r>
            <a:r>
              <a:rPr lang="el-GR" sz="3200" baseline="-25000" dirty="0">
                <a:latin typeface="Cambria" panose="02040503050406030204" pitchFamily="18" charset="0"/>
              </a:rPr>
              <a:t>2</a:t>
            </a:r>
            <a:r>
              <a:rPr lang="en-GB" sz="3200" dirty="0" smtClean="0">
                <a:latin typeface="Cambria" panose="02040503050406030204" pitchFamily="18" charset="0"/>
              </a:rPr>
              <a:t> </a:t>
            </a:r>
            <a:endParaRPr lang="el-GR" sz="3200" dirty="0" smtClean="0">
              <a:latin typeface="Cambria" panose="02040503050406030204" pitchFamily="18" charset="0"/>
            </a:endParaRPr>
          </a:p>
          <a:p>
            <a:pPr marL="114300" indent="0">
              <a:buFont typeface="Arial" pitchFamily="34" charset="0"/>
              <a:buNone/>
            </a:pPr>
            <a:endParaRPr lang="el-GR" sz="3200" dirty="0" smtClean="0">
              <a:latin typeface="Cambria" panose="02040503050406030204" pitchFamily="18" charset="0"/>
            </a:endParaRPr>
          </a:p>
          <a:p>
            <a:pPr marL="114300" indent="0">
              <a:buFont typeface="Arial" pitchFamily="34" charset="0"/>
              <a:buNone/>
            </a:pPr>
            <a:endParaRPr lang="en-GB" sz="3200" dirty="0">
              <a:latin typeface="Cambria" panose="02040503050406030204" pitchFamily="18" charset="0"/>
            </a:endParaRPr>
          </a:p>
        </p:txBody>
      </p:sp>
      <p:sp>
        <p:nvSpPr>
          <p:cNvPr id="13" name="TextBox 12"/>
          <p:cNvSpPr txBox="1"/>
          <p:nvPr/>
        </p:nvSpPr>
        <p:spPr>
          <a:xfrm>
            <a:off x="4181872" y="898749"/>
            <a:ext cx="504056" cy="584775"/>
          </a:xfrm>
          <a:prstGeom prst="rect">
            <a:avLst/>
          </a:prstGeom>
          <a:noFill/>
        </p:spPr>
        <p:txBody>
          <a:bodyPr wrap="square" rtlCol="0">
            <a:spAutoFit/>
          </a:bodyPr>
          <a:lstStyle/>
          <a:p>
            <a:pPr algn="ctr"/>
            <a:r>
              <a:rPr lang="el-GR" sz="3200" dirty="0" smtClean="0">
                <a:latin typeface="Cambria" panose="02040503050406030204" pitchFamily="18" charset="0"/>
              </a:rPr>
              <a:t>+</a:t>
            </a:r>
            <a:endParaRPr lang="en-GB" sz="3200" dirty="0">
              <a:latin typeface="Cambria" panose="02040503050406030204" pitchFamily="18" charset="0"/>
            </a:endParaRPr>
          </a:p>
        </p:txBody>
      </p:sp>
      <p:sp>
        <p:nvSpPr>
          <p:cNvPr id="14" name="TextBox 13"/>
          <p:cNvSpPr txBox="1"/>
          <p:nvPr/>
        </p:nvSpPr>
        <p:spPr>
          <a:xfrm>
            <a:off x="971600" y="934010"/>
            <a:ext cx="504056" cy="584775"/>
          </a:xfrm>
          <a:prstGeom prst="rect">
            <a:avLst/>
          </a:prstGeom>
          <a:noFill/>
        </p:spPr>
        <p:txBody>
          <a:bodyPr wrap="square" rtlCol="0">
            <a:spAutoFit/>
          </a:bodyPr>
          <a:lstStyle/>
          <a:p>
            <a:pPr algn="ctr"/>
            <a:r>
              <a:rPr lang="el-GR" sz="3200" dirty="0" smtClean="0">
                <a:latin typeface="Cambria" panose="02040503050406030204" pitchFamily="18" charset="0"/>
              </a:rPr>
              <a:t>+</a:t>
            </a:r>
            <a:endParaRPr lang="en-GB" sz="3200" dirty="0">
              <a:latin typeface="Cambria" panose="02040503050406030204" pitchFamily="18" charset="0"/>
            </a:endParaRPr>
          </a:p>
        </p:txBody>
      </p:sp>
      <p:sp>
        <p:nvSpPr>
          <p:cNvPr id="19" name="Content Placeholder 3"/>
          <p:cNvSpPr txBox="1">
            <a:spLocks/>
          </p:cNvSpPr>
          <p:nvPr/>
        </p:nvSpPr>
        <p:spPr>
          <a:xfrm>
            <a:off x="-451656" y="4329178"/>
            <a:ext cx="9144000" cy="711224"/>
          </a:xfrm>
          <a:prstGeom prst="rect">
            <a:avLst/>
          </a:prstGeom>
          <a:ln>
            <a:solidFill>
              <a:schemeClr val="tx1"/>
            </a:solidFill>
            <a:prstDash val="dash"/>
          </a:ln>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lgn="ctr">
              <a:buFont typeface="Arial" pitchFamily="34" charset="0"/>
              <a:buNone/>
            </a:pPr>
            <a:r>
              <a:rPr lang="el-GR" sz="2000" dirty="0" smtClean="0">
                <a:latin typeface="Cambria" panose="02040503050406030204" pitchFamily="18" charset="0"/>
              </a:rPr>
              <a:t>ΤΑΧΥΤΗΤΑ ΑΝΤΙΔΡΑΣΗΣ </a:t>
            </a:r>
            <a:r>
              <a:rPr lang="en-GB" sz="2000" dirty="0" smtClean="0">
                <a:latin typeface="Cambria" panose="02040503050406030204" pitchFamily="18" charset="0"/>
              </a:rPr>
              <a:t> :     1 </a:t>
            </a:r>
            <a:r>
              <a:rPr lang="en-GB" sz="2000" dirty="0" err="1" smtClean="0">
                <a:latin typeface="Cambria" panose="02040503050406030204" pitchFamily="18" charset="0"/>
              </a:rPr>
              <a:t>ms</a:t>
            </a:r>
            <a:r>
              <a:rPr lang="en-GB" sz="2000" dirty="0" smtClean="0">
                <a:latin typeface="Cambria" panose="02040503050406030204" pitchFamily="18" charset="0"/>
              </a:rPr>
              <a:t> </a:t>
            </a:r>
            <a:r>
              <a:rPr lang="el-GR" sz="2000" dirty="0" smtClean="0">
                <a:latin typeface="Cambria" panose="02040503050406030204" pitchFamily="18" charset="0"/>
              </a:rPr>
              <a:t>έως λίγα </a:t>
            </a:r>
            <a:r>
              <a:rPr lang="en-GB" sz="2000" dirty="0" err="1" smtClean="0">
                <a:latin typeface="Cambria" panose="02040503050406030204" pitchFamily="18" charset="0"/>
              </a:rPr>
              <a:t>ms</a:t>
            </a:r>
            <a:endParaRPr lang="en-GB" sz="2000" dirty="0" smtClean="0">
              <a:latin typeface="Cambria" panose="02040503050406030204" pitchFamily="18" charset="0"/>
            </a:endParaRPr>
          </a:p>
          <a:p>
            <a:pPr marL="114300" indent="0" algn="ctr">
              <a:buFont typeface="Arial" pitchFamily="34" charset="0"/>
              <a:buNone/>
            </a:pPr>
            <a:r>
              <a:rPr lang="el-GR" sz="2000" dirty="0" smtClean="0">
                <a:latin typeface="Cambria" panose="02040503050406030204" pitchFamily="18" charset="0"/>
              </a:rPr>
              <a:t>ΟΞΕΙΔΩΤΙΚΗ ΠΥΡΟΛΥΣΗ</a:t>
            </a:r>
          </a:p>
          <a:p>
            <a:pPr marL="114300" indent="0" algn="ctr">
              <a:buFont typeface="Arial" pitchFamily="34" charset="0"/>
              <a:buNone/>
            </a:pPr>
            <a:endParaRPr lang="en-GB" sz="2000" dirty="0">
              <a:latin typeface="Cambria" panose="02040503050406030204" pitchFamily="18" charset="0"/>
            </a:endParaRPr>
          </a:p>
        </p:txBody>
      </p:sp>
      <p:sp>
        <p:nvSpPr>
          <p:cNvPr id="20" name="Content Placeholder 3"/>
          <p:cNvSpPr txBox="1">
            <a:spLocks/>
          </p:cNvSpPr>
          <p:nvPr/>
        </p:nvSpPr>
        <p:spPr>
          <a:xfrm>
            <a:off x="156642" y="5050732"/>
            <a:ext cx="8807846" cy="1618628"/>
          </a:xfrm>
          <a:prstGeom prst="rect">
            <a:avLst/>
          </a:prstGeom>
          <a:ln>
            <a:solidFill>
              <a:schemeClr val="tx1"/>
            </a:solidFill>
            <a:prstDash val="dash"/>
          </a:ln>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l-GR" sz="2800" dirty="0" smtClean="0">
                <a:latin typeface="Cambria" panose="02040503050406030204" pitchFamily="18" charset="0"/>
              </a:rPr>
              <a:t>Στην συνέχεια :  </a:t>
            </a:r>
            <a:endParaRPr lang="en-GB" sz="2800" dirty="0" smtClean="0">
              <a:latin typeface="Cambria" panose="02040503050406030204" pitchFamily="18" charset="0"/>
            </a:endParaRPr>
          </a:p>
          <a:p>
            <a:pPr marL="114300" indent="0">
              <a:buFont typeface="Arial" pitchFamily="34" charset="0"/>
              <a:buNone/>
            </a:pPr>
            <a:r>
              <a:rPr lang="el-GR" sz="2800" dirty="0" smtClean="0">
                <a:latin typeface="Cambria" panose="02040503050406030204" pitchFamily="18" charset="0"/>
              </a:rPr>
              <a:t>Η</a:t>
            </a:r>
            <a:r>
              <a:rPr lang="el-GR" sz="2800" baseline="-25000" dirty="0" smtClean="0">
                <a:latin typeface="Cambria" panose="02040503050406030204" pitchFamily="18" charset="0"/>
              </a:rPr>
              <a:t>2</a:t>
            </a:r>
            <a:r>
              <a:rPr lang="el-GR" sz="2800" dirty="0" smtClean="0">
                <a:latin typeface="Cambria" panose="02040503050406030204" pitchFamily="18" charset="0"/>
              </a:rPr>
              <a:t> </a:t>
            </a:r>
            <a:r>
              <a:rPr lang="en-GB" sz="2800" dirty="0" smtClean="0">
                <a:latin typeface="Cambria" panose="02040503050406030204" pitchFamily="18" charset="0"/>
              </a:rPr>
              <a:t> </a:t>
            </a:r>
            <a:r>
              <a:rPr lang="el-GR" sz="2800" dirty="0" smtClean="0">
                <a:latin typeface="Cambria" panose="02040503050406030204" pitchFamily="18" charset="0"/>
              </a:rPr>
              <a:t>+ ½ </a:t>
            </a:r>
            <a:r>
              <a:rPr lang="en-GB" sz="2800" dirty="0" smtClean="0">
                <a:latin typeface="Cambria" panose="02040503050406030204" pitchFamily="18" charset="0"/>
              </a:rPr>
              <a:t> </a:t>
            </a:r>
            <a:r>
              <a:rPr lang="el-GR" sz="2800" dirty="0" smtClean="0">
                <a:latin typeface="Cambria" panose="02040503050406030204" pitchFamily="18" charset="0"/>
              </a:rPr>
              <a:t>Ο</a:t>
            </a:r>
            <a:r>
              <a:rPr lang="el-GR" sz="2800" baseline="-25000" dirty="0">
                <a:latin typeface="Cambria" panose="02040503050406030204" pitchFamily="18" charset="0"/>
              </a:rPr>
              <a:t>2</a:t>
            </a:r>
            <a:r>
              <a:rPr lang="el-GR" sz="2800" dirty="0" smtClean="0">
                <a:latin typeface="Cambria" panose="02040503050406030204" pitchFamily="18" charset="0"/>
              </a:rPr>
              <a:t> </a:t>
            </a:r>
            <a:r>
              <a:rPr lang="el-GR" sz="2800" dirty="0" smtClean="0">
                <a:latin typeface="Cambria" panose="02040503050406030204" pitchFamily="18" charset="0"/>
                <a:sym typeface="Wingdings" panose="05000000000000000000" pitchFamily="2" charset="2"/>
              </a:rPr>
              <a:t> Η</a:t>
            </a:r>
            <a:r>
              <a:rPr lang="el-GR" sz="2800" baseline="-25000" dirty="0">
                <a:latin typeface="Cambria" panose="02040503050406030204" pitchFamily="18" charset="0"/>
                <a:sym typeface="Wingdings" panose="05000000000000000000" pitchFamily="2" charset="2"/>
              </a:rPr>
              <a:t>2</a:t>
            </a:r>
            <a:r>
              <a:rPr lang="el-GR" sz="2800" dirty="0" smtClean="0">
                <a:latin typeface="Cambria" panose="02040503050406030204" pitchFamily="18" charset="0"/>
                <a:sym typeface="Wingdings" panose="05000000000000000000" pitchFamily="2" charset="2"/>
              </a:rPr>
              <a:t>Ο                        (σε λιγότερο από 1 </a:t>
            </a:r>
            <a:r>
              <a:rPr lang="en-GB" sz="2800" dirty="0" err="1" smtClean="0">
                <a:latin typeface="Cambria" panose="02040503050406030204" pitchFamily="18" charset="0"/>
                <a:sym typeface="Wingdings" panose="05000000000000000000" pitchFamily="2" charset="2"/>
              </a:rPr>
              <a:t>msec</a:t>
            </a:r>
            <a:r>
              <a:rPr lang="en-GB" sz="2800" dirty="0" smtClean="0">
                <a:latin typeface="Cambria" panose="02040503050406030204" pitchFamily="18" charset="0"/>
                <a:sym typeface="Wingdings" panose="05000000000000000000" pitchFamily="2" charset="2"/>
              </a:rPr>
              <a:t>)</a:t>
            </a:r>
          </a:p>
          <a:p>
            <a:pPr marL="114300" indent="0">
              <a:buFont typeface="Arial" pitchFamily="34" charset="0"/>
              <a:buNone/>
            </a:pPr>
            <a:r>
              <a:rPr lang="en-GB" sz="2800" dirty="0" smtClean="0">
                <a:latin typeface="Cambria" panose="02040503050406030204" pitchFamily="18" charset="0"/>
                <a:sym typeface="Wingdings" panose="05000000000000000000" pitchFamily="2" charset="2"/>
              </a:rPr>
              <a:t>CO  + ½  O</a:t>
            </a:r>
            <a:r>
              <a:rPr lang="en-GB" sz="2800" baseline="-25000" dirty="0">
                <a:latin typeface="Cambria" panose="02040503050406030204" pitchFamily="18" charset="0"/>
                <a:sym typeface="Wingdings" panose="05000000000000000000" pitchFamily="2" charset="2"/>
              </a:rPr>
              <a:t>2</a:t>
            </a:r>
            <a:r>
              <a:rPr lang="en-GB" sz="2800" dirty="0" smtClean="0">
                <a:latin typeface="Cambria" panose="02040503050406030204" pitchFamily="18" charset="0"/>
                <a:sym typeface="Wingdings" panose="05000000000000000000" pitchFamily="2" charset="2"/>
              </a:rPr>
              <a:t>  CO</a:t>
            </a:r>
            <a:r>
              <a:rPr lang="en-GB" sz="2800" baseline="-25000" dirty="0">
                <a:latin typeface="Cambria" panose="02040503050406030204" pitchFamily="18" charset="0"/>
                <a:sym typeface="Wingdings" panose="05000000000000000000" pitchFamily="2" charset="2"/>
              </a:rPr>
              <a:t>2</a:t>
            </a:r>
            <a:r>
              <a:rPr lang="en-GB" sz="2800" dirty="0" smtClean="0">
                <a:latin typeface="Cambria" panose="02040503050406030204" pitchFamily="18" charset="0"/>
                <a:sym typeface="Wingdings" panose="05000000000000000000" pitchFamily="2" charset="2"/>
              </a:rPr>
              <a:t> + </a:t>
            </a:r>
            <a:r>
              <a:rPr lang="el-GR" sz="2800" dirty="0" smtClean="0">
                <a:latin typeface="Cambria" panose="02040503050406030204" pitchFamily="18" charset="0"/>
                <a:sym typeface="Wingdings" panose="05000000000000000000" pitchFamily="2" charset="2"/>
              </a:rPr>
              <a:t>ΘΕΡΜΟΤΗΤΑ              (σε λίγα </a:t>
            </a:r>
            <a:r>
              <a:rPr lang="en-GB" sz="2800" dirty="0" err="1" smtClean="0">
                <a:latin typeface="Cambria" panose="02040503050406030204" pitchFamily="18" charset="0"/>
                <a:sym typeface="Wingdings" panose="05000000000000000000" pitchFamily="2" charset="2"/>
              </a:rPr>
              <a:t>msec</a:t>
            </a:r>
            <a:r>
              <a:rPr lang="en-GB" sz="2800" dirty="0" smtClean="0">
                <a:latin typeface="Cambria" panose="02040503050406030204" pitchFamily="18" charset="0"/>
                <a:sym typeface="Wingdings" panose="05000000000000000000" pitchFamily="2" charset="2"/>
              </a:rPr>
              <a:t>)</a:t>
            </a:r>
            <a:endParaRPr lang="en-GB" sz="2800" dirty="0">
              <a:latin typeface="Cambria" panose="02040503050406030204" pitchFamily="18" charset="0"/>
            </a:endParaRPr>
          </a:p>
        </p:txBody>
      </p:sp>
      <p:sp>
        <p:nvSpPr>
          <p:cNvPr id="21" name="Right Arrow 20"/>
          <p:cNvSpPr/>
          <p:nvPr/>
        </p:nvSpPr>
        <p:spPr>
          <a:xfrm>
            <a:off x="5247750" y="1114012"/>
            <a:ext cx="401813" cy="226875"/>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ight Arrow 21"/>
          <p:cNvSpPr/>
          <p:nvPr/>
        </p:nvSpPr>
        <p:spPr>
          <a:xfrm rot="7716060">
            <a:off x="5527679" y="1455335"/>
            <a:ext cx="545229" cy="35082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8715606">
            <a:off x="4359226" y="2152280"/>
            <a:ext cx="712509" cy="334987"/>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ight Arrow 23"/>
          <p:cNvSpPr/>
          <p:nvPr/>
        </p:nvSpPr>
        <p:spPr>
          <a:xfrm rot="5400000">
            <a:off x="3669322" y="3123969"/>
            <a:ext cx="515916" cy="341759"/>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1"/>
          <p:cNvSpPr>
            <a:spLocks noGrp="1"/>
          </p:cNvSpPr>
          <p:nvPr>
            <p:ph type="sldNum" sz="quarter" idx="12"/>
          </p:nvPr>
        </p:nvSpPr>
        <p:spPr/>
        <p:txBody>
          <a:bodyPr/>
          <a:lstStyle/>
          <a:p>
            <a:fld id="{65A350DC-6C10-4A63-BCFA-1B36788BEC6B}" type="slidenum">
              <a:rPr lang="en-GB" smtClean="0"/>
              <a:t>44</a:t>
            </a:fld>
            <a:endParaRPr lang="en-GB"/>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8194964"/>
      </p:ext>
    </p:extLst>
  </p:cSld>
  <p:clrMapOvr>
    <a:masterClrMapping/>
  </p:clrMapOvr>
  <mc:AlternateContent xmlns:mc="http://schemas.openxmlformats.org/markup-compatibility/2006">
    <mc:Choice xmlns:p14="http://schemas.microsoft.com/office/powerpoint/2010/main" Requires="p14">
      <p:transition spd="slow" p14:dur="2000" advTm="66714"/>
    </mc:Choice>
    <mc:Fallback>
      <p:transition spd="slow" advTm="66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ΘΕΩΡΗΤΙΚΗ ΔΙΕΡΓΑΣΙΑ ΚΑΥΣΗΣ</a:t>
            </a:r>
            <a:endParaRPr lang="en-GB" dirty="0"/>
          </a:p>
        </p:txBody>
      </p:sp>
      <p:sp>
        <p:nvSpPr>
          <p:cNvPr id="3" name="Content Placeholder 2"/>
          <p:cNvSpPr>
            <a:spLocks noGrp="1"/>
          </p:cNvSpPr>
          <p:nvPr>
            <p:ph idx="1"/>
          </p:nvPr>
        </p:nvSpPr>
        <p:spPr/>
        <p:txBody>
          <a:bodyPr/>
          <a:lstStyle/>
          <a:p>
            <a:endParaRPr lang="en-GB"/>
          </a:p>
        </p:txBody>
      </p:sp>
      <p:sp>
        <p:nvSpPr>
          <p:cNvPr id="4" name="Footer Placeholder 3"/>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45</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07875011"/>
      </p:ext>
    </p:extLst>
  </p:cSld>
  <p:clrMapOvr>
    <a:masterClrMapping/>
  </p:clrMapOvr>
  <mc:AlternateContent xmlns:mc="http://schemas.openxmlformats.org/markup-compatibility/2006">
    <mc:Choice xmlns:p14="http://schemas.microsoft.com/office/powerpoint/2010/main" Requires="p14">
      <p:transition spd="slow" p14:dur="2000" advTm="1062"/>
    </mc:Choice>
    <mc:Fallback>
      <p:transition spd="slow" advTm="1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4" name="Slide Number Placeholder 3"/>
          <p:cNvSpPr>
            <a:spLocks noGrp="1"/>
          </p:cNvSpPr>
          <p:nvPr>
            <p:ph type="sldNum" sz="quarter" idx="12"/>
          </p:nvPr>
        </p:nvSpPr>
        <p:spPr/>
        <p:txBody>
          <a:bodyPr/>
          <a:lstStyle/>
          <a:p>
            <a:fld id="{B4DB399A-DF18-40E8-8FB4-06676171C598}" type="slidenum">
              <a:rPr lang="en-GB" smtClean="0"/>
              <a:t>46</a:t>
            </a:fld>
            <a:endParaRPr lang="en-GB"/>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7704" y="-8807"/>
            <a:ext cx="564502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29991136"/>
      </p:ext>
    </p:extLst>
  </p:cSld>
  <p:clrMapOvr>
    <a:masterClrMapping/>
  </p:clrMapOvr>
  <mc:AlternateContent xmlns:mc="http://schemas.openxmlformats.org/markup-compatibility/2006">
    <mc:Choice xmlns:p14="http://schemas.microsoft.com/office/powerpoint/2010/main" Requires="p14">
      <p:transition spd="slow" p14:dur="2000" advTm="104567"/>
    </mc:Choice>
    <mc:Fallback>
      <p:transition spd="slow" advTm="104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l-GR" smtClean="0">
                <a:solidFill>
                  <a:srgbClr val="C00000"/>
                </a:solidFill>
              </a:rPr>
              <a:t>Καύση</a:t>
            </a:r>
          </a:p>
        </p:txBody>
      </p:sp>
      <p:pic>
        <p:nvPicPr>
          <p:cNvPr id="20483" name="Picture 3"/>
          <p:cNvPicPr>
            <a:picLocks noGrp="1" noChangeAspect="1" noChangeArrowheads="1"/>
          </p:cNvPicPr>
          <p:nvPr>
            <p:ph idx="1"/>
          </p:nvPr>
        </p:nvPicPr>
        <p:blipFill>
          <a:blip r:embed="rId5" cstate="print"/>
          <a:stretch>
            <a:fillRect/>
          </a:stretch>
        </p:blipFill>
        <p:spPr>
          <a:xfrm>
            <a:off x="457200" y="1737290"/>
            <a:ext cx="8229600" cy="2924429"/>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295"/>
    </mc:Choice>
    <mc:Fallback>
      <p:transition spd="slow" advTm="82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90066"/>
          </a:xfrm>
        </p:spPr>
        <p:txBody>
          <a:bodyPr>
            <a:normAutofit fontScale="90000"/>
          </a:bodyPr>
          <a:lstStyle/>
          <a:p>
            <a:endParaRPr lang="en-GB"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0" y="1556792"/>
                <a:ext cx="9072087" cy="5112568"/>
              </a:xfrm>
            </p:spPr>
            <p:txBody>
              <a:bodyPr>
                <a:normAutofit fontScale="62500" lnSpcReduction="20000"/>
              </a:bodyPr>
              <a:lstStyle/>
              <a:p>
                <a:endParaRPr lang="el-GR" sz="2800" b="0" i="0" dirty="0" smtClean="0">
                  <a:latin typeface="Cambria Math"/>
                </a:endParaRPr>
              </a:p>
              <a:p>
                <a:pPr marL="0" indent="0">
                  <a:buNone/>
                </a:pPr>
                <a:endParaRPr lang="en-GB" sz="2800" b="0" i="0" dirty="0" smtClean="0">
                  <a:latin typeface="Cambria Math"/>
                </a:endParaRPr>
              </a:p>
              <a:p>
                <a:pPr marL="0" indent="0" algn="ctr">
                  <a:buNone/>
                </a:pPr>
                <a:r>
                  <a:rPr lang="el-GR" sz="4600" dirty="0" smtClean="0">
                    <a:solidFill>
                      <a:srgbClr val="FF0000"/>
                    </a:solidFill>
                    <a:latin typeface="Cambria Math"/>
                  </a:rPr>
                  <a:t>Θεωρητική αναλογία Αέρα/Καύσιμο:</a:t>
                </a:r>
              </a:p>
              <a:p>
                <a:pPr marL="0" indent="0" algn="ctr">
                  <a:buNone/>
                </a:pPr>
                <a:endParaRPr lang="en-GB" sz="4600" b="0" i="0" dirty="0" smtClean="0">
                  <a:solidFill>
                    <a:srgbClr val="FF0000"/>
                  </a:solidFill>
                  <a:latin typeface="Cambria Math"/>
                </a:endParaRPr>
              </a:p>
              <a:p>
                <a:pPr marL="0" indent="0" algn="ctr">
                  <a:buNone/>
                </a:pPr>
                <a14:m>
                  <m:oMath xmlns:m="http://schemas.openxmlformats.org/officeDocument/2006/math">
                    <m:f>
                      <m:fPr>
                        <m:ctrlPr>
                          <a:rPr lang="el-GR" sz="6500" b="0" i="1" smtClean="0">
                            <a:solidFill>
                              <a:srgbClr val="FF0000"/>
                            </a:solidFill>
                            <a:latin typeface="Cambria Math"/>
                          </a:rPr>
                        </m:ctrlPr>
                      </m:fPr>
                      <m:num>
                        <m:r>
                          <m:rPr>
                            <m:sty m:val="p"/>
                          </m:rPr>
                          <a:rPr lang="el-GR" sz="6500" b="0" i="0" smtClean="0">
                            <a:solidFill>
                              <a:srgbClr val="FF0000"/>
                            </a:solidFill>
                            <a:latin typeface="Cambria Math"/>
                          </a:rPr>
                          <m:t>Α</m:t>
                        </m:r>
                      </m:num>
                      <m:den>
                        <m:r>
                          <m:rPr>
                            <m:sty m:val="p"/>
                          </m:rPr>
                          <a:rPr lang="el-GR" sz="6500" b="0" i="0" smtClean="0">
                            <a:solidFill>
                              <a:srgbClr val="FF0000"/>
                            </a:solidFill>
                            <a:latin typeface="Cambria Math"/>
                          </a:rPr>
                          <m:t>Κ</m:t>
                        </m:r>
                      </m:den>
                    </m:f>
                    <m:r>
                      <a:rPr lang="el-GR" sz="6500" b="0" i="0" smtClean="0">
                        <a:solidFill>
                          <a:srgbClr val="FF0000"/>
                        </a:solidFill>
                        <a:latin typeface="Cambria Math"/>
                      </a:rPr>
                      <m:t>=</m:t>
                    </m:r>
                    <m:f>
                      <m:fPr>
                        <m:ctrlPr>
                          <a:rPr lang="en-GB" sz="6500" b="0" i="1" smtClean="0">
                            <a:solidFill>
                              <a:srgbClr val="FF0000"/>
                            </a:solidFill>
                            <a:latin typeface="Cambria Math"/>
                          </a:rPr>
                        </m:ctrlPr>
                      </m:fPr>
                      <m:num>
                        <m:r>
                          <a:rPr lang="el-GR" sz="6500">
                            <a:solidFill>
                              <a:srgbClr val="FF0000"/>
                            </a:solidFill>
                            <a:latin typeface="Cambria Math"/>
                          </a:rPr>
                          <m:t>2.66 </m:t>
                        </m:r>
                        <m:r>
                          <m:rPr>
                            <m:sty m:val="p"/>
                          </m:rPr>
                          <a:rPr lang="en-GB" sz="6500">
                            <a:solidFill>
                              <a:srgbClr val="FF0000"/>
                            </a:solidFill>
                            <a:latin typeface="Cambria Math"/>
                          </a:rPr>
                          <m:t>C</m:t>
                        </m:r>
                        <m:r>
                          <a:rPr lang="en-GB" sz="6500">
                            <a:solidFill>
                              <a:srgbClr val="FF0000"/>
                            </a:solidFill>
                            <a:latin typeface="Cambria Math"/>
                          </a:rPr>
                          <m:t>+7.94 </m:t>
                        </m:r>
                        <m:r>
                          <m:rPr>
                            <m:sty m:val="p"/>
                          </m:rPr>
                          <a:rPr lang="en-GB" sz="6500">
                            <a:solidFill>
                              <a:srgbClr val="FF0000"/>
                            </a:solidFill>
                            <a:latin typeface="Cambria Math"/>
                          </a:rPr>
                          <m:t>H</m:t>
                        </m:r>
                        <m:r>
                          <a:rPr lang="en-GB" sz="6500" baseline="-25000">
                            <a:solidFill>
                              <a:srgbClr val="FF0000"/>
                            </a:solidFill>
                            <a:latin typeface="Cambria Math"/>
                          </a:rPr>
                          <m:t>2</m:t>
                        </m:r>
                        <m:r>
                          <a:rPr lang="en-GB" sz="6500" b="0" i="0" smtClean="0">
                            <a:solidFill>
                              <a:srgbClr val="FF0000"/>
                            </a:solidFill>
                            <a:latin typeface="Cambria Math"/>
                          </a:rPr>
                          <m:t>+0.998 </m:t>
                        </m:r>
                        <m:r>
                          <m:rPr>
                            <m:sty m:val="p"/>
                          </m:rPr>
                          <a:rPr lang="en-GB" sz="6500" b="0" i="0" smtClean="0">
                            <a:solidFill>
                              <a:srgbClr val="FF0000"/>
                            </a:solidFill>
                            <a:latin typeface="Cambria Math"/>
                          </a:rPr>
                          <m:t>S</m:t>
                        </m:r>
                        <m:r>
                          <a:rPr lang="en-GB" sz="6500" b="0" i="0" smtClean="0">
                            <a:solidFill>
                              <a:srgbClr val="FF0000"/>
                            </a:solidFill>
                            <a:latin typeface="Cambria Math"/>
                          </a:rPr>
                          <m:t> −</m:t>
                        </m:r>
                        <m:r>
                          <m:rPr>
                            <m:sty m:val="p"/>
                          </m:rPr>
                          <a:rPr lang="en-GB" sz="6500" b="0" i="0" smtClean="0">
                            <a:solidFill>
                              <a:srgbClr val="FF0000"/>
                            </a:solidFill>
                            <a:latin typeface="Cambria Math"/>
                          </a:rPr>
                          <m:t>O</m:t>
                        </m:r>
                        <m:r>
                          <a:rPr lang="en-GB" sz="6500" b="0" i="0" baseline="-25000" smtClean="0">
                            <a:solidFill>
                              <a:srgbClr val="FF0000"/>
                            </a:solidFill>
                            <a:latin typeface="Cambria Math"/>
                          </a:rPr>
                          <m:t>2</m:t>
                        </m:r>
                      </m:num>
                      <m:den>
                        <m:r>
                          <a:rPr lang="en-GB" sz="6500" b="0" i="0" smtClean="0">
                            <a:solidFill>
                              <a:srgbClr val="FF0000"/>
                            </a:solidFill>
                            <a:latin typeface="Cambria Math"/>
                          </a:rPr>
                          <m:t>0.232</m:t>
                        </m:r>
                      </m:den>
                    </m:f>
                  </m:oMath>
                </a14:m>
                <a:r>
                  <a:rPr lang="en-GB" sz="5100" b="0" dirty="0" smtClean="0">
                    <a:solidFill>
                      <a:srgbClr val="FF0000"/>
                    </a:solidFill>
                  </a:rPr>
                  <a:t>   </a:t>
                </a:r>
                <a:r>
                  <a:rPr lang="el-GR" sz="3300" dirty="0" smtClean="0">
                    <a:solidFill>
                      <a:srgbClr val="FF0000"/>
                    </a:solidFill>
                  </a:rPr>
                  <a:t>κατά μάζα</a:t>
                </a:r>
                <a:endParaRPr lang="el-GR" sz="2400" dirty="0" smtClean="0">
                  <a:solidFill>
                    <a:srgbClr val="FF0000"/>
                  </a:solidFill>
                </a:endParaRPr>
              </a:p>
              <a:p>
                <a:pPr marL="0" indent="0">
                  <a:buNone/>
                </a:pPr>
                <a:endParaRPr lang="en-GB" sz="2800" dirty="0" smtClean="0"/>
              </a:p>
              <a:p>
                <a:pPr marL="0" indent="0" algn="ctr">
                  <a:buNone/>
                </a:pPr>
                <a:r>
                  <a:rPr lang="el-GR" sz="3800" dirty="0" smtClean="0">
                    <a:solidFill>
                      <a:srgbClr val="FF0000"/>
                    </a:solidFill>
                  </a:rPr>
                  <a:t>(1 – Υ – Τ) = 1.0 – 0.04 – 0.05 = 0.91</a:t>
                </a:r>
              </a:p>
              <a:p>
                <a:pPr marL="0" indent="0">
                  <a:buNone/>
                </a:pPr>
                <a:endParaRPr lang="en-GB" sz="2800" dirty="0" smtClean="0"/>
              </a:p>
              <a:p>
                <a:pPr marL="0" indent="0">
                  <a:buNone/>
                </a:pPr>
                <a:r>
                  <a:rPr lang="el-GR" dirty="0" smtClean="0"/>
                  <a:t>Σύσταση]</a:t>
                </a:r>
                <a:r>
                  <a:rPr lang="el-GR" baseline="-25000" dirty="0" smtClean="0"/>
                  <a:t>καύση</a:t>
                </a:r>
                <a:r>
                  <a:rPr lang="el-GR" dirty="0" smtClean="0"/>
                  <a:t> : </a:t>
                </a:r>
                <a:endParaRPr lang="en-GB" dirty="0" smtClean="0"/>
              </a:p>
              <a:p>
                <a:pPr marL="0" indent="0">
                  <a:buNone/>
                </a:pPr>
                <a:r>
                  <a:rPr lang="el-GR" dirty="0" smtClean="0"/>
                  <a:t>4% Υ, 5% Τ, 75.62% </a:t>
                </a:r>
                <a:r>
                  <a:rPr lang="en-GB" dirty="0" smtClean="0"/>
                  <a:t>C, 5.0% H</a:t>
                </a:r>
                <a:r>
                  <a:rPr lang="en-GB" baseline="-25000" dirty="0" smtClean="0"/>
                  <a:t>2</a:t>
                </a:r>
                <a:r>
                  <a:rPr lang="en-GB" dirty="0" smtClean="0"/>
                  <a:t>, 6.73% O</a:t>
                </a:r>
                <a:r>
                  <a:rPr lang="en-GB" baseline="-25000" dirty="0" smtClean="0"/>
                  <a:t>2</a:t>
                </a:r>
                <a:r>
                  <a:rPr lang="en-GB" dirty="0" smtClean="0"/>
                  <a:t>, 1.91 % N</a:t>
                </a:r>
                <a:r>
                  <a:rPr lang="en-GB" baseline="-25000" dirty="0" smtClean="0"/>
                  <a:t>2</a:t>
                </a:r>
                <a:r>
                  <a:rPr lang="en-GB" dirty="0" smtClean="0"/>
                  <a:t>, 1.73 % S, </a:t>
                </a:r>
                <a:r>
                  <a:rPr lang="el-GR" dirty="0" smtClean="0"/>
                  <a:t>ΥΘΔ=31,493 </a:t>
                </a:r>
                <a:r>
                  <a:rPr lang="en-GB" dirty="0" smtClean="0"/>
                  <a:t>kJ/kg</a:t>
                </a:r>
              </a:p>
              <a:p>
                <a:pPr marL="0" indent="0">
                  <a:buNone/>
                </a:pPr>
                <a:endParaRPr lang="en-GB" i="1" dirty="0" smtClean="0">
                  <a:latin typeface="Cambria Math"/>
                </a:endParaRPr>
              </a:p>
              <a:p>
                <a:pPr marL="0" indent="0">
                  <a:buNone/>
                </a:pPr>
                <a14:m>
                  <m:oMath xmlns:m="http://schemas.openxmlformats.org/officeDocument/2006/math">
                    <m:f>
                      <m:fPr>
                        <m:ctrlPr>
                          <a:rPr lang="el-GR" sz="3800" i="1">
                            <a:latin typeface="Cambria Math"/>
                          </a:rPr>
                        </m:ctrlPr>
                      </m:fPr>
                      <m:num>
                        <m:r>
                          <m:rPr>
                            <m:sty m:val="p"/>
                          </m:rPr>
                          <a:rPr lang="el-GR" sz="3800">
                            <a:latin typeface="Cambria Math"/>
                          </a:rPr>
                          <m:t>Α</m:t>
                        </m:r>
                      </m:num>
                      <m:den>
                        <m:r>
                          <m:rPr>
                            <m:sty m:val="p"/>
                          </m:rPr>
                          <a:rPr lang="el-GR" sz="3800">
                            <a:latin typeface="Cambria Math"/>
                          </a:rPr>
                          <m:t>Κ</m:t>
                        </m:r>
                      </m:den>
                    </m:f>
                    <m:r>
                      <a:rPr lang="el-GR" sz="3800">
                        <a:latin typeface="Cambria Math"/>
                      </a:rPr>
                      <m:t>=</m:t>
                    </m:r>
                    <m:f>
                      <m:fPr>
                        <m:ctrlPr>
                          <a:rPr lang="en-GB" sz="3800" i="1">
                            <a:latin typeface="Cambria Math"/>
                          </a:rPr>
                        </m:ctrlPr>
                      </m:fPr>
                      <m:num>
                        <m:r>
                          <a:rPr lang="el-GR" sz="3800">
                            <a:latin typeface="Cambria Math"/>
                          </a:rPr>
                          <m:t>2.66 </m:t>
                        </m:r>
                        <m:r>
                          <a:rPr lang="en-GB" sz="3800" b="0" i="0" smtClean="0">
                            <a:latin typeface="Cambria Math"/>
                          </a:rPr>
                          <m:t>(0.7562)</m:t>
                        </m:r>
                        <m:r>
                          <a:rPr lang="en-GB" sz="3800">
                            <a:latin typeface="Cambria Math"/>
                          </a:rPr>
                          <m:t>+7.94 </m:t>
                        </m:r>
                        <m:r>
                          <a:rPr lang="en-GB" sz="3800" b="0" i="0" smtClean="0">
                            <a:latin typeface="Cambria Math"/>
                          </a:rPr>
                          <m:t>(0.05)</m:t>
                        </m:r>
                        <m:r>
                          <a:rPr lang="en-GB" sz="3800">
                            <a:latin typeface="Cambria Math"/>
                          </a:rPr>
                          <m:t>+0.998 </m:t>
                        </m:r>
                        <m:r>
                          <a:rPr lang="en-GB" sz="3800" b="0" i="0" smtClean="0">
                            <a:latin typeface="Cambria Math"/>
                          </a:rPr>
                          <m:t>(0.0173)</m:t>
                        </m:r>
                        <m:r>
                          <a:rPr lang="en-GB" sz="3800">
                            <a:latin typeface="Cambria Math"/>
                          </a:rPr>
                          <m:t> −</m:t>
                        </m:r>
                        <m:r>
                          <a:rPr lang="en-GB" sz="3800" b="0" i="0" smtClean="0">
                            <a:latin typeface="Cambria Math"/>
                          </a:rPr>
                          <m:t>(</m:t>
                        </m:r>
                        <m:r>
                          <a:rPr lang="en-GB" sz="3800" b="0" i="1" smtClean="0">
                            <a:latin typeface="Cambria Math"/>
                          </a:rPr>
                          <m:t>0.0673)</m:t>
                        </m:r>
                      </m:num>
                      <m:den>
                        <m:r>
                          <a:rPr lang="en-GB" sz="3800">
                            <a:latin typeface="Cambria Math"/>
                          </a:rPr>
                          <m:t>0.232</m:t>
                        </m:r>
                      </m:den>
                    </m:f>
                  </m:oMath>
                </a14:m>
                <a:r>
                  <a:rPr lang="el-GR" sz="3800" dirty="0" smtClean="0"/>
                  <a:t>= 10.17 </a:t>
                </a:r>
                <a:r>
                  <a:rPr lang="en-GB" sz="2900" dirty="0" smtClean="0"/>
                  <a:t>kg </a:t>
                </a:r>
                <a:r>
                  <a:rPr lang="el-GR" sz="2900" dirty="0" smtClean="0"/>
                  <a:t>αέρα/</a:t>
                </a:r>
                <a:r>
                  <a:rPr lang="en-GB" sz="2900" dirty="0" smtClean="0"/>
                  <a:t>kg </a:t>
                </a:r>
                <a:r>
                  <a:rPr lang="el-GR" sz="2900" dirty="0" smtClean="0"/>
                  <a:t>καυσίμου</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0" y="1556792"/>
                <a:ext cx="9072087" cy="5112568"/>
              </a:xfrm>
              <a:blipFill rotWithShape="1">
                <a:blip r:embed="rId4"/>
                <a:stretch>
                  <a:fillRect l="-672" r="-403"/>
                </a:stretch>
              </a:blipFill>
            </p:spPr>
            <p:txBody>
              <a:bodyPr/>
              <a:lstStyle/>
              <a:p>
                <a:r>
                  <a:rPr lang="en-GB">
                    <a:noFill/>
                  </a:rPr>
                  <a:t> </a:t>
                </a:r>
              </a:p>
            </p:txBody>
          </p:sp>
        </mc:Fallback>
      </mc:AlternateContent>
      <p:sp>
        <p:nvSpPr>
          <p:cNvPr id="2" name="Footer Placeholder 1"/>
          <p:cNvSpPr>
            <a:spLocks noGrp="1"/>
          </p:cNvSpPr>
          <p:nvPr>
            <p:ph type="ftr" sz="quarter" idx="11"/>
          </p:nvPr>
        </p:nvSpPr>
        <p:spPr/>
        <p:txBody>
          <a:bodyPr/>
          <a:lstStyle/>
          <a:p>
            <a:r>
              <a:rPr lang="el-GR" smtClean="0"/>
              <a:t>ΚΑΥΣΗ ΥΔΡΟΓΟΝΑΝΘΡΑΚΩΝ</a:t>
            </a:r>
            <a:endParaRPr lang="en-GB"/>
          </a:p>
        </p:txBody>
      </p:sp>
      <p:sp>
        <p:nvSpPr>
          <p:cNvPr id="3" name="Slide Number Placeholder 2"/>
          <p:cNvSpPr>
            <a:spLocks noGrp="1"/>
          </p:cNvSpPr>
          <p:nvPr>
            <p:ph type="sldNum" sz="quarter" idx="12"/>
          </p:nvPr>
        </p:nvSpPr>
        <p:spPr/>
        <p:txBody>
          <a:bodyPr/>
          <a:lstStyle/>
          <a:p>
            <a:fld id="{B4DB399A-DF18-40E8-8FB4-06676171C598}" type="slidenum">
              <a:rPr lang="en-GB" smtClean="0"/>
              <a:t>48</a:t>
            </a:fld>
            <a:endParaRPr lang="en-GB" dirty="0"/>
          </a:p>
        </p:txBody>
      </p:sp>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936"/>
            <a:ext cx="9059863" cy="2088232"/>
          </a:xfrm>
          <a:prstGeom prst="rect">
            <a:avLst/>
          </a:prstGeom>
          <a:solidFill>
            <a:schemeClr val="bg1"/>
          </a:solidFill>
          <a:ln>
            <a:noFill/>
          </a:ln>
          <a:effec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19929649"/>
      </p:ext>
    </p:extLst>
  </p:cSld>
  <p:clrMapOvr>
    <a:masterClrMapping/>
  </p:clrMapOvr>
  <mc:AlternateContent xmlns:mc="http://schemas.openxmlformats.org/markup-compatibility/2006">
    <mc:Choice xmlns:p14="http://schemas.microsoft.com/office/powerpoint/2010/main" Requires="p14">
      <p:transition spd="slow" p14:dur="2000" advTm="68428"/>
    </mc:Choice>
    <mc:Fallback>
      <p:transition spd="slow" advTm="68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616" y="0"/>
            <a:ext cx="7068476" cy="6858000"/>
          </a:xfrm>
          <a:prstGeom prst="rect">
            <a:avLst/>
          </a:prstGeom>
        </p:spPr>
      </p:pic>
      <p:sp>
        <p:nvSpPr>
          <p:cNvPr id="5" name="Footer Placeholder 4"/>
          <p:cNvSpPr>
            <a:spLocks noGrp="1"/>
          </p:cNvSpPr>
          <p:nvPr>
            <p:ph type="ftr" sz="quarter" idx="11"/>
          </p:nvPr>
        </p:nvSpPr>
        <p:spPr/>
        <p:txBody>
          <a:bodyPr/>
          <a:lstStyle/>
          <a:p>
            <a:r>
              <a:rPr lang="el-GR" smtClean="0"/>
              <a:t>ΚΑΥΣΗ ΥΔΡΟΓΟΝΑΝΘΡΑΚΩΝ</a:t>
            </a:r>
            <a:endParaRPr lang="en-GB"/>
          </a:p>
        </p:txBody>
      </p:sp>
      <p:sp>
        <p:nvSpPr>
          <p:cNvPr id="6" name="Slide Number Placeholder 5"/>
          <p:cNvSpPr>
            <a:spLocks noGrp="1"/>
          </p:cNvSpPr>
          <p:nvPr>
            <p:ph type="sldNum" sz="quarter" idx="12"/>
          </p:nvPr>
        </p:nvSpPr>
        <p:spPr/>
        <p:txBody>
          <a:bodyPr/>
          <a:lstStyle/>
          <a:p>
            <a:fld id="{B4DB399A-DF18-40E8-8FB4-06676171C598}" type="slidenum">
              <a:rPr lang="en-GB" smtClean="0"/>
              <a:t>49</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54597554"/>
      </p:ext>
    </p:extLst>
  </p:cSld>
  <p:clrMapOvr>
    <a:masterClrMapping/>
  </p:clrMapOvr>
  <mc:AlternateContent xmlns:mc="http://schemas.openxmlformats.org/markup-compatibility/2006">
    <mc:Choice xmlns:p14="http://schemas.microsoft.com/office/powerpoint/2010/main" Requires="p14">
      <p:transition spd="slow" p14:dur="2000" advTm="28189"/>
    </mc:Choice>
    <mc:Fallback>
      <p:transition spd="slow" advTm="28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696912"/>
          </a:xfrm>
        </p:spPr>
        <p:txBody>
          <a:bodyPr>
            <a:normAutofit fontScale="90000"/>
          </a:bodyPr>
          <a:lstStyle/>
          <a:p>
            <a:pPr eaLnBrk="1" hangingPunct="1">
              <a:defRPr/>
            </a:pPr>
            <a:r>
              <a:rPr lang="el-GR" b="1" smtClean="0">
                <a:solidFill>
                  <a:srgbClr val="C00000"/>
                </a:solidFill>
              </a:rPr>
              <a:t>Η ΑΠΟΔΟΣΗ ΤΗΣ ΚΑΥΣΗΣ</a:t>
            </a:r>
          </a:p>
        </p:txBody>
      </p:sp>
      <p:sp>
        <p:nvSpPr>
          <p:cNvPr id="10243" name="Rectangle 3"/>
          <p:cNvSpPr>
            <a:spLocks noGrp="1" noChangeArrowheads="1"/>
          </p:cNvSpPr>
          <p:nvPr>
            <p:ph idx="1"/>
          </p:nvPr>
        </p:nvSpPr>
        <p:spPr>
          <a:xfrm>
            <a:off x="457200" y="1128713"/>
            <a:ext cx="8229600" cy="3214687"/>
          </a:xfrm>
        </p:spPr>
        <p:txBody>
          <a:bodyPr>
            <a:noAutofit/>
          </a:bodyPr>
          <a:lstStyle/>
          <a:p>
            <a:pPr eaLnBrk="1" hangingPunct="1">
              <a:lnSpc>
                <a:spcPct val="80000"/>
              </a:lnSpc>
              <a:defRPr/>
            </a:pPr>
            <a:r>
              <a:rPr lang="el-GR" sz="2400" smtClean="0">
                <a:latin typeface="Cambria Math" panose="02040503050406030204" pitchFamily="18" charset="0"/>
                <a:ea typeface="Cambria Math" panose="02040503050406030204" pitchFamily="18" charset="0"/>
              </a:rPr>
              <a:t>ΕΧΟΥΜΕ ΤΗΝ ΜΕΓΙΣΤΗ ΑΠΟΔΟΣΗ ΟΤΑΝ ΠΑΙΡΝΟΥΜΕ ΟΛΗ ΤΗΝ ΕΝΕΡΓΕΙΑ ΤΟΥ ΚΑΥΣΙΜΟΥ.</a:t>
            </a:r>
          </a:p>
          <a:p>
            <a:pPr eaLnBrk="1" hangingPunct="1">
              <a:lnSpc>
                <a:spcPct val="80000"/>
              </a:lnSpc>
              <a:defRPr/>
            </a:pPr>
            <a:r>
              <a:rPr lang="el-GR" sz="2400" smtClean="0">
                <a:latin typeface="Cambria Math" panose="02040503050406030204" pitchFamily="18" charset="0"/>
                <a:ea typeface="Cambria Math" panose="02040503050406030204" pitchFamily="18" charset="0"/>
              </a:rPr>
              <a:t>ΑΥΤΟ </a:t>
            </a:r>
            <a:r>
              <a:rPr lang="el-GR" sz="2400" smtClean="0">
                <a:latin typeface="Cambria Math" panose="02040503050406030204" pitchFamily="18" charset="0"/>
                <a:ea typeface="Cambria Math" panose="02040503050406030204" pitchFamily="18" charset="0"/>
              </a:rPr>
              <a:t>ΓΙΝΕΤΑΙ ΟΤΑΝ </a:t>
            </a:r>
            <a:r>
              <a:rPr lang="el-GR" sz="2400" smtClean="0">
                <a:latin typeface="Cambria Math" panose="02040503050406030204" pitchFamily="18" charset="0"/>
                <a:ea typeface="Cambria Math" panose="02040503050406030204" pitchFamily="18" charset="0"/>
              </a:rPr>
              <a:t>ΟΛΗ Η ΠΟΣΟΤΗΤΑ </a:t>
            </a:r>
            <a:r>
              <a:rPr lang="el-GR" sz="2400" b="1" smtClean="0">
                <a:solidFill>
                  <a:srgbClr val="FF6600"/>
                </a:solidFill>
                <a:latin typeface="Cambria Math" panose="02040503050406030204" pitchFamily="18" charset="0"/>
                <a:ea typeface="Cambria Math" panose="02040503050406030204" pitchFamily="18" charset="0"/>
              </a:rPr>
              <a:t>ΥΔΡΟΓΟΝΟΥ</a:t>
            </a:r>
            <a:r>
              <a:rPr lang="el-GR" sz="2400" smtClean="0">
                <a:latin typeface="Cambria Math" panose="02040503050406030204" pitchFamily="18" charset="0"/>
                <a:ea typeface="Cambria Math" panose="02040503050406030204" pitchFamily="18" charset="0"/>
              </a:rPr>
              <a:t> ¨Η </a:t>
            </a:r>
            <a:r>
              <a:rPr lang="el-GR" sz="2400" b="1" smtClean="0">
                <a:solidFill>
                  <a:srgbClr val="FF6600"/>
                </a:solidFill>
                <a:latin typeface="Cambria Math" panose="02040503050406030204" pitchFamily="18" charset="0"/>
                <a:ea typeface="Cambria Math" panose="02040503050406030204" pitchFamily="18" charset="0"/>
              </a:rPr>
              <a:t>ΑΝΘΡΑΚΑ</a:t>
            </a:r>
            <a:r>
              <a:rPr lang="el-GR" sz="2400" smtClean="0">
                <a:latin typeface="Cambria Math" panose="02040503050406030204" pitchFamily="18" charset="0"/>
                <a:ea typeface="Cambria Math" panose="02040503050406030204" pitchFamily="18" charset="0"/>
              </a:rPr>
              <a:t> </a:t>
            </a:r>
            <a:r>
              <a:rPr lang="el-GR" sz="2400" smtClean="0">
                <a:latin typeface="Cambria Math" panose="02040503050406030204" pitchFamily="18" charset="0"/>
                <a:ea typeface="Cambria Math" panose="02040503050406030204" pitchFamily="18" charset="0"/>
              </a:rPr>
              <a:t>ΚΑΕΙ.</a:t>
            </a:r>
            <a:endParaRPr lang="el-GR" sz="2400" smtClean="0">
              <a:latin typeface="Cambria Math" panose="02040503050406030204" pitchFamily="18" charset="0"/>
              <a:ea typeface="Cambria Math" panose="02040503050406030204" pitchFamily="18" charset="0"/>
            </a:endParaRPr>
          </a:p>
          <a:p>
            <a:pPr eaLnBrk="1" hangingPunct="1">
              <a:lnSpc>
                <a:spcPct val="80000"/>
              </a:lnSpc>
              <a:defRPr/>
            </a:pPr>
            <a:r>
              <a:rPr lang="el-GR" sz="2400" smtClean="0">
                <a:latin typeface="Cambria Math" panose="02040503050406030204" pitchFamily="18" charset="0"/>
                <a:ea typeface="Cambria Math" panose="02040503050406030204" pitchFamily="18" charset="0"/>
              </a:rPr>
              <a:t>Η </a:t>
            </a:r>
            <a:r>
              <a:rPr lang="el-GR" sz="2400" b="1" smtClean="0">
                <a:solidFill>
                  <a:srgbClr val="FF6600"/>
                </a:solidFill>
                <a:latin typeface="Cambria Math" panose="02040503050406030204" pitchFamily="18" charset="0"/>
                <a:ea typeface="Cambria Math" panose="02040503050406030204" pitchFamily="18" charset="0"/>
              </a:rPr>
              <a:t>ΠΛΗΡΗΣ ΚΑΥΣΗ</a:t>
            </a:r>
            <a:r>
              <a:rPr lang="el-GR" sz="2400" smtClean="0">
                <a:latin typeface="Cambria Math" panose="02040503050406030204" pitchFamily="18" charset="0"/>
                <a:ea typeface="Cambria Math" panose="02040503050406030204" pitchFamily="18" charset="0"/>
              </a:rPr>
              <a:t> ΣΥΜΒΑΙΝΕΙ ΟΤΑΝ:</a:t>
            </a:r>
          </a:p>
          <a:p>
            <a:pPr lvl="1" eaLnBrk="1" hangingPunct="1">
              <a:lnSpc>
                <a:spcPct val="80000"/>
              </a:lnSpc>
              <a:defRPr/>
            </a:pPr>
            <a:r>
              <a:rPr lang="el-GR" sz="2000" smtClean="0">
                <a:latin typeface="Cambria Math" panose="02040503050406030204" pitchFamily="18" charset="0"/>
                <a:ea typeface="Cambria Math" panose="02040503050406030204" pitchFamily="18" charset="0"/>
              </a:rPr>
              <a:t>ΑΝΑΜΙΧΘΕΙ </a:t>
            </a:r>
            <a:r>
              <a:rPr lang="el-GR" sz="2000" smtClean="0">
                <a:latin typeface="Cambria Math" panose="02040503050406030204" pitchFamily="18" charset="0"/>
                <a:ea typeface="Cambria Math" panose="02040503050406030204" pitchFamily="18" charset="0"/>
              </a:rPr>
              <a:t>Η ΚΑΤΑΛΛΗΛΗ ΠΟΣΟΤΗΤΑ ΚΑΥΣΙΜΟΥ ΚΑΙ ΑΕΡΑ (ΛΟΓΟΣ Α/Κ) </a:t>
            </a:r>
          </a:p>
          <a:p>
            <a:pPr lvl="1" eaLnBrk="1" hangingPunct="1">
              <a:lnSpc>
                <a:spcPct val="80000"/>
              </a:lnSpc>
              <a:defRPr/>
            </a:pPr>
            <a:r>
              <a:rPr lang="el-GR" sz="2000" smtClean="0">
                <a:latin typeface="Cambria Math" panose="02040503050406030204" pitchFamily="18" charset="0"/>
                <a:ea typeface="Cambria Math" panose="02040503050406030204" pitchFamily="18" charset="0"/>
              </a:rPr>
              <a:t>ΓΙΑ </a:t>
            </a:r>
            <a:r>
              <a:rPr lang="el-GR" sz="2000" smtClean="0">
                <a:latin typeface="Cambria Math" panose="02040503050406030204" pitchFamily="18" charset="0"/>
                <a:ea typeface="Cambria Math" panose="02040503050406030204" pitchFamily="18" charset="0"/>
              </a:rPr>
              <a:t>ΙΚΑΝΟ ΧΡΟΝΟ </a:t>
            </a:r>
          </a:p>
          <a:p>
            <a:pPr lvl="1" eaLnBrk="1" hangingPunct="1">
              <a:lnSpc>
                <a:spcPct val="80000"/>
              </a:lnSpc>
              <a:defRPr/>
            </a:pPr>
            <a:r>
              <a:rPr lang="el-GR" sz="2000" smtClean="0">
                <a:latin typeface="Cambria Math" panose="02040503050406030204" pitchFamily="18" charset="0"/>
                <a:ea typeface="Cambria Math" panose="02040503050406030204" pitchFamily="18" charset="0"/>
              </a:rPr>
              <a:t>ΚΑΤΩ </a:t>
            </a:r>
            <a:r>
              <a:rPr lang="el-GR" sz="2000" smtClean="0">
                <a:latin typeface="Cambria Math" panose="02040503050406030204" pitchFamily="18" charset="0"/>
                <a:ea typeface="Cambria Math" panose="02040503050406030204" pitchFamily="18" charset="0"/>
              </a:rPr>
              <a:t>ΑΠΟ ΤΙΣ ΚΑΤΑΛΛΗΛΕΣ ΣΥΝΘΗΚΕΣ ΘΕΡΜΟΚΡΑΣΙΑΣ ΚΑΙ ΑΝΑΜΙΞΗΣ</a:t>
            </a:r>
          </a:p>
        </p:txBody>
      </p:sp>
      <p:sp>
        <p:nvSpPr>
          <p:cNvPr id="10244" name="Text Box 4"/>
          <p:cNvSpPr txBox="1">
            <a:spLocks noChangeArrowheads="1"/>
          </p:cNvSpPr>
          <p:nvPr/>
        </p:nvSpPr>
        <p:spPr bwMode="auto">
          <a:xfrm>
            <a:off x="642938" y="4633913"/>
            <a:ext cx="8177212" cy="1046440"/>
          </a:xfrm>
          <a:prstGeom prst="rect">
            <a:avLst/>
          </a:prstGeom>
          <a:noFill/>
          <a:ln w="9525">
            <a:noFill/>
            <a:miter lim="800000"/>
            <a:headEnd/>
            <a:tailEnd/>
          </a:ln>
          <a:effectLst/>
        </p:spPr>
        <p:txBody>
          <a:bodyPr wrap="square">
            <a:spAutoFit/>
          </a:bodyPr>
          <a:lstStyle/>
          <a:p>
            <a:pPr>
              <a:spcBef>
                <a:spcPct val="50000"/>
              </a:spcBef>
              <a:defRPr/>
            </a:pPr>
            <a:r>
              <a:rPr lang="el-GR" sz="2000" b="1" smtClean="0">
                <a:solidFill>
                  <a:srgbClr val="002060"/>
                </a:solidFill>
              </a:rPr>
              <a:t>ΤΑ </a:t>
            </a:r>
            <a:r>
              <a:rPr lang="el-GR" sz="2000" b="1">
                <a:solidFill>
                  <a:srgbClr val="002060"/>
                </a:solidFill>
              </a:rPr>
              <a:t>ΠΑΡΑΠΑΝΩ ΕΠΙΤΥΓΧΑΝΟΝΤΑΙ </a:t>
            </a:r>
          </a:p>
          <a:p>
            <a:pPr>
              <a:spcBef>
                <a:spcPct val="50000"/>
              </a:spcBef>
              <a:defRPr/>
            </a:pPr>
            <a:r>
              <a:rPr lang="el-GR" sz="2000" b="1">
                <a:solidFill>
                  <a:srgbClr val="002060"/>
                </a:solidFill>
              </a:rPr>
              <a:t>ΜΕ ΤΗΝ </a:t>
            </a:r>
            <a:r>
              <a:rPr lang="el-GR" sz="2800" b="1">
                <a:solidFill>
                  <a:srgbClr val="002060"/>
                </a:solidFill>
                <a:effectLst>
                  <a:outerShdw blurRad="38100" dist="38100" dir="2700000" algn="tl">
                    <a:srgbClr val="000000"/>
                  </a:outerShdw>
                </a:effectLst>
              </a:rPr>
              <a:t>ΣΤΟΙΧΕΙΟΜΕΤΡΙΚΗ ΚΑΥΣΗ</a:t>
            </a:r>
            <a:r>
              <a:rPr lang="el-GR" sz="2000" b="1">
                <a:solidFill>
                  <a:srgbClr val="002060"/>
                </a:solidFill>
              </a:rPr>
              <a:t>, ΟΜΩΣ.....</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55810106"/>
      </p:ext>
    </p:extLst>
  </p:cSld>
  <p:clrMapOvr>
    <a:masterClrMapping/>
  </p:clrMapOvr>
  <mc:AlternateContent xmlns:mc="http://schemas.openxmlformats.org/markup-compatibility/2006">
    <mc:Choice xmlns:p14="http://schemas.microsoft.com/office/powerpoint/2010/main" Requires="p14">
      <p:transition spd="slow" p14:dur="2000" advTm="42092"/>
    </mc:Choice>
    <mc:Fallback>
      <p:transition spd="slow" advTm="42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2" name="Rectangle 10"/>
          <p:cNvSpPr>
            <a:spLocks noGrp="1" noChangeArrowheads="1"/>
          </p:cNvSpPr>
          <p:nvPr>
            <p:ph type="title"/>
          </p:nvPr>
        </p:nvSpPr>
        <p:spPr/>
        <p:txBody>
          <a:bodyPr/>
          <a:lstStyle/>
          <a:p>
            <a:pPr eaLnBrk="1" hangingPunct="1">
              <a:defRPr/>
            </a:pPr>
            <a:r>
              <a:rPr lang="el-GR" smtClean="0"/>
              <a:t>ΑΠΟΔΟΣΗ ΤΗΣ ΚΑΥΣΗΣ</a:t>
            </a:r>
          </a:p>
        </p:txBody>
      </p:sp>
      <p:sp>
        <p:nvSpPr>
          <p:cNvPr id="44043" name="Rectangle 11"/>
          <p:cNvSpPr>
            <a:spLocks noGrp="1" noChangeArrowheads="1"/>
          </p:cNvSpPr>
          <p:nvPr>
            <p:ph type="body" sz="half" idx="1"/>
          </p:nvPr>
        </p:nvSpPr>
        <p:spPr>
          <a:xfrm>
            <a:off x="625475" y="2400300"/>
            <a:ext cx="7891463" cy="3997325"/>
          </a:xfrm>
        </p:spPr>
        <p:txBody>
          <a:bodyPr/>
          <a:lstStyle/>
          <a:p>
            <a:pPr eaLnBrk="1" hangingPunct="1">
              <a:defRPr/>
            </a:pPr>
            <a:r>
              <a:rPr lang="el-GR" sz="2000" smtClean="0">
                <a:solidFill>
                  <a:srgbClr val="C00000"/>
                </a:solidFill>
              </a:rPr>
              <a:t>ΤΖΑΚΙ ... ... ... ...  ... ... ... ... ... ... ... ...... ... ...  10 - 40 %</a:t>
            </a:r>
          </a:p>
          <a:p>
            <a:pPr eaLnBrk="1" hangingPunct="1">
              <a:defRPr/>
            </a:pPr>
            <a:endParaRPr lang="el-GR" sz="2000" smtClean="0">
              <a:solidFill>
                <a:srgbClr val="C00000"/>
              </a:solidFill>
            </a:endParaRPr>
          </a:p>
          <a:p>
            <a:pPr eaLnBrk="1" hangingPunct="1">
              <a:defRPr/>
            </a:pPr>
            <a:r>
              <a:rPr lang="el-GR" sz="2000" smtClean="0">
                <a:solidFill>
                  <a:srgbClr val="C00000"/>
                </a:solidFill>
              </a:rPr>
              <a:t>ΘΕΡΜΑΣΤΡΑ ΧΩΡΟΥ ... ... ... ... ... ... ... ... ...  50 - 80%</a:t>
            </a:r>
          </a:p>
          <a:p>
            <a:pPr eaLnBrk="1" hangingPunct="1">
              <a:defRPr/>
            </a:pPr>
            <a:endParaRPr lang="el-GR" sz="2000" smtClean="0">
              <a:solidFill>
                <a:srgbClr val="C00000"/>
              </a:solidFill>
            </a:endParaRPr>
          </a:p>
          <a:p>
            <a:pPr eaLnBrk="1" hangingPunct="1">
              <a:defRPr/>
            </a:pPr>
            <a:r>
              <a:rPr lang="el-GR" sz="2000" smtClean="0">
                <a:solidFill>
                  <a:srgbClr val="C00000"/>
                </a:solidFill>
              </a:rPr>
              <a:t>ΟΙΚΙΑΚΟΙ ΛΕΒΗΤΕΣ ΠΕΤΡΕΛΑΙΟΥ ... ... ... ... 70 - 80%</a:t>
            </a:r>
          </a:p>
          <a:p>
            <a:pPr eaLnBrk="1" hangingPunct="1">
              <a:defRPr/>
            </a:pPr>
            <a:endParaRPr lang="el-GR" sz="2000" smtClean="0">
              <a:solidFill>
                <a:srgbClr val="C00000"/>
              </a:solidFill>
            </a:endParaRPr>
          </a:p>
          <a:p>
            <a:pPr eaLnBrk="1" hangingPunct="1">
              <a:defRPr/>
            </a:pPr>
            <a:r>
              <a:rPr lang="el-GR" sz="2000" smtClean="0">
                <a:solidFill>
                  <a:srgbClr val="C00000"/>
                </a:solidFill>
              </a:rPr>
              <a:t>ΟΙΚΙΑΚΟΣ ΛΕΒΗΤΑΣ ΦΥΣΙΚΟΥ ΑΕΡΙΟΥ ... ... 75 - 85%</a:t>
            </a:r>
          </a:p>
          <a:p>
            <a:pPr eaLnBrk="1" hangingPunct="1">
              <a:defRPr/>
            </a:pPr>
            <a:endParaRPr lang="el-GR" sz="2000" smtClean="0">
              <a:solidFill>
                <a:srgbClr val="C00000"/>
              </a:solidFill>
            </a:endParaRPr>
          </a:p>
          <a:p>
            <a:pPr eaLnBrk="1" hangingPunct="1">
              <a:defRPr/>
            </a:pPr>
            <a:r>
              <a:rPr lang="el-GR" sz="2000" smtClean="0">
                <a:solidFill>
                  <a:srgbClr val="C00000"/>
                </a:solidFill>
              </a:rPr>
              <a:t>ΥΨΗΛΗΣ ΑΠΟΔΟΣΗΣ ΛΕΒΗΤΑΣ ΣΥΜΠΥΚΝΩΣΗΣ ΦΥΣΙΚΟΥ ΑΕΡΙΟΥ/ΠΕΤΡΕΛΑΙΟΥ ... ... ... ... ... 85 - 95%</a:t>
            </a:r>
          </a:p>
        </p:txBody>
      </p:sp>
      <p:graphicFrame>
        <p:nvGraphicFramePr>
          <p:cNvPr id="1026" name="Object 15"/>
          <p:cNvGraphicFramePr>
            <a:graphicFrameLocks noGrp="1" noChangeAspect="1"/>
          </p:cNvGraphicFramePr>
          <p:nvPr>
            <p:ph sz="half" idx="2"/>
            <p:extLst>
              <p:ext uri="{D42A27DB-BD31-4B8C-83A1-F6EECF244321}">
                <p14:modId xmlns:p14="http://schemas.microsoft.com/office/powerpoint/2010/main" val="3088306796"/>
              </p:ext>
            </p:extLst>
          </p:nvPr>
        </p:nvGraphicFramePr>
        <p:xfrm>
          <a:off x="0" y="1231952"/>
          <a:ext cx="9144000" cy="751958"/>
        </p:xfrm>
        <a:graphic>
          <a:graphicData uri="http://schemas.openxmlformats.org/presentationml/2006/ole">
            <mc:AlternateContent xmlns:mc="http://schemas.openxmlformats.org/markup-compatibility/2006">
              <mc:Choice xmlns:v="urn:schemas-microsoft-com:vml" Requires="v">
                <p:oleObj spid="_x0000_s6150" name="Equation" r:id="rId6" imgW="4787640" imgH="393480" progId="Equation.3">
                  <p:embed/>
                </p:oleObj>
              </mc:Choice>
              <mc:Fallback>
                <p:oleObj name="Equation" r:id="rId6" imgW="478764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231952"/>
                        <a:ext cx="9144000" cy="751958"/>
                      </a:xfrm>
                      <a:prstGeom prst="rect">
                        <a:avLst/>
                      </a:prstGeom>
                      <a:noFill/>
                    </p:spPr>
                  </p:pic>
                </p:oleObj>
              </mc:Fallback>
            </mc:AlternateContent>
          </a:graphicData>
        </a:graphic>
      </p:graphicFrame>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307115267"/>
      </p:ext>
    </p:extLst>
  </p:cSld>
  <p:clrMapOvr>
    <a:masterClrMapping/>
  </p:clrMapOvr>
  <mc:AlternateContent xmlns:mc="http://schemas.openxmlformats.org/markup-compatibility/2006">
    <mc:Choice xmlns:p14="http://schemas.microsoft.com/office/powerpoint/2010/main" Requires="p14">
      <p:transition spd="slow" p14:dur="2000" advTm="87099"/>
    </mc:Choice>
    <mc:Fallback>
      <p:transition spd="slow" advTm="87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a:solidFill>
            <a:schemeClr val="bg2"/>
          </a:solidFill>
        </p:spPr>
        <p:txBody>
          <a:bodyPr>
            <a:normAutofit fontScale="90000"/>
          </a:bodyPr>
          <a:lstStyle/>
          <a:p>
            <a:r>
              <a:rPr lang="el-GR" dirty="0" smtClean="0">
                <a:solidFill>
                  <a:srgbClr val="FF0000"/>
                </a:solidFill>
              </a:rPr>
              <a:t>ΠΡΑΓΜΑΤΙΚΗ ΔΙΕΡΓΑΣΙΑ ΚΑΥΣΗΣ</a:t>
            </a:r>
            <a:endParaRPr lang="en-GB" dirty="0">
              <a:solidFill>
                <a:srgbClr val="FF0000"/>
              </a:solidFill>
            </a:endParaRPr>
          </a:p>
        </p:txBody>
      </p:sp>
      <p:sp>
        <p:nvSpPr>
          <p:cNvPr id="6" name="Content Placeholder 5"/>
          <p:cNvSpPr>
            <a:spLocks noGrp="1"/>
          </p:cNvSpPr>
          <p:nvPr>
            <p:ph idx="1"/>
          </p:nvPr>
        </p:nvSpPr>
        <p:spPr>
          <a:xfrm>
            <a:off x="2704" y="836712"/>
            <a:ext cx="9141296" cy="5832648"/>
          </a:xfrm>
        </p:spPr>
        <p:txBody>
          <a:bodyPr>
            <a:normAutofit fontScale="77500" lnSpcReduction="20000"/>
          </a:bodyPr>
          <a:lstStyle/>
          <a:p>
            <a:r>
              <a:rPr lang="el-GR" b="1" dirty="0" smtClean="0">
                <a:solidFill>
                  <a:srgbClr val="C00000"/>
                </a:solidFill>
              </a:rPr>
              <a:t>ΠΡΟΫΠΟΘΕΣΕΙΣ ΤΕΛΕΙΑΣ ΚΑΥΣΗΣ :</a:t>
            </a:r>
          </a:p>
          <a:p>
            <a:pPr lvl="1"/>
            <a:r>
              <a:rPr lang="el-GR" dirty="0" smtClean="0"/>
              <a:t>ΚΑΛΗ ΑΝΑΜΙΞΗ</a:t>
            </a:r>
          </a:p>
          <a:p>
            <a:pPr lvl="1"/>
            <a:r>
              <a:rPr lang="el-GR" dirty="0" smtClean="0"/>
              <a:t>ΑΡΚΕΤΟΣ ΑΕΡΑΣ</a:t>
            </a:r>
          </a:p>
          <a:p>
            <a:pPr lvl="1"/>
            <a:r>
              <a:rPr lang="el-GR" dirty="0" smtClean="0"/>
              <a:t>ΙΚΑΝΟΠΟΙΗΤΙΚΟΣ ΧΡΟΝΟΣ</a:t>
            </a:r>
          </a:p>
          <a:p>
            <a:pPr lvl="1"/>
            <a:r>
              <a:rPr lang="el-GR" dirty="0" smtClean="0"/>
              <a:t>ΙΚΑΝΗ ΘΕΡΜΟΚΡΑΣΙΑ</a:t>
            </a:r>
          </a:p>
          <a:p>
            <a:pPr lvl="1"/>
            <a:r>
              <a:rPr lang="el-GR" dirty="0" smtClean="0"/>
              <a:t>ΕΠΑΡΚΗΣ ΠΥΚΝΟΤΗΤΑ (γιά την διασπορά της φλόγας)</a:t>
            </a:r>
          </a:p>
          <a:p>
            <a:pPr marL="365125" indent="0">
              <a:buNone/>
            </a:pPr>
            <a:r>
              <a:rPr lang="el-GR" dirty="0" smtClean="0"/>
              <a:t>ΚΑΘΩΣ Η ΤΕΛΕΙΑ ΑΝΑΜΙΞΗ ΔΕΝ ΕΙΝΑΙ ΔΥΝΑΤΟΝ ΝΑ ΕΠΙΤΕΥΧΘΕΙ, ΑΠΑΙΤΕΙΤΑΙ </a:t>
            </a:r>
            <a:r>
              <a:rPr lang="el-GR" sz="3600" b="1" dirty="0" smtClean="0">
                <a:solidFill>
                  <a:srgbClr val="C00000"/>
                </a:solidFill>
              </a:rPr>
              <a:t>ΠΕΡΙΣΣΕΙΑ</a:t>
            </a:r>
            <a:r>
              <a:rPr lang="el-GR" sz="3600" dirty="0" smtClean="0"/>
              <a:t> </a:t>
            </a:r>
            <a:r>
              <a:rPr lang="el-GR" dirty="0" smtClean="0"/>
              <a:t>ΑΕΡΑ</a:t>
            </a:r>
          </a:p>
          <a:p>
            <a:endParaRPr lang="el-GR" dirty="0" smtClean="0"/>
          </a:p>
          <a:p>
            <a:r>
              <a:rPr lang="el-GR" b="1" dirty="0" smtClean="0">
                <a:solidFill>
                  <a:srgbClr val="C00000"/>
                </a:solidFill>
              </a:rPr>
              <a:t>ΚΑΥΣΑΕΡΙΑ:</a:t>
            </a:r>
          </a:p>
          <a:p>
            <a:pPr lvl="1"/>
            <a:r>
              <a:rPr lang="el-GR" dirty="0" smtClean="0"/>
              <a:t>ΠΡΟΪΟΝΤΑ ΤΕΛΕΙΑΣ ΚΑΥΣΗΣ</a:t>
            </a:r>
          </a:p>
          <a:p>
            <a:pPr lvl="1"/>
            <a:r>
              <a:rPr lang="el-GR" dirty="0" smtClean="0"/>
              <a:t>ΑΚΑΥΣΤΟ ΚΑΥΣΙΜΟ</a:t>
            </a:r>
          </a:p>
          <a:p>
            <a:pPr lvl="1"/>
            <a:r>
              <a:rPr lang="en-GB" dirty="0" smtClean="0"/>
              <a:t>CO</a:t>
            </a:r>
          </a:p>
          <a:p>
            <a:pPr lvl="1"/>
            <a:r>
              <a:rPr lang="el-GR" dirty="0" smtClean="0"/>
              <a:t>ΥΔΡΟΞΥΛΙΑ</a:t>
            </a:r>
          </a:p>
          <a:p>
            <a:pPr lvl="1"/>
            <a:r>
              <a:rPr lang="el-GR" dirty="0" smtClean="0"/>
              <a:t>ΑΛΔΕΫΔΕΣ</a:t>
            </a:r>
          </a:p>
          <a:p>
            <a:pPr lvl="1"/>
            <a:r>
              <a:rPr lang="el-GR" dirty="0" smtClean="0"/>
              <a:t>ΝΟ, ΝΟ</a:t>
            </a:r>
            <a:r>
              <a:rPr lang="el-GR" baseline="-25000" dirty="0" smtClean="0"/>
              <a:t>2</a:t>
            </a:r>
            <a:endParaRPr lang="en-GB" baseline="-25000" dirty="0"/>
          </a:p>
        </p:txBody>
      </p:sp>
      <p:sp>
        <p:nvSpPr>
          <p:cNvPr id="4" name="Footer Placeholder 3"/>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52</a:t>
            </a:fld>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18417830"/>
      </p:ext>
    </p:extLst>
  </p:cSld>
  <p:clrMapOvr>
    <a:masterClrMapping/>
  </p:clrMapOvr>
  <mc:AlternateContent xmlns:mc="http://schemas.openxmlformats.org/markup-compatibility/2006">
    <mc:Choice xmlns:p14="http://schemas.microsoft.com/office/powerpoint/2010/main" Requires="p14">
      <p:transition spd="slow" p14:dur="2000" advTm="52109"/>
    </mc:Choice>
    <mc:Fallback>
      <p:transition spd="slow" advTm="52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Grp="1" noChangeArrowheads="1"/>
          </p:cNvSpPr>
          <p:nvPr>
            <p:ph type="title"/>
          </p:nvPr>
        </p:nvSpPr>
        <p:spPr>
          <a:xfrm>
            <a:off x="457200" y="231775"/>
            <a:ext cx="8229600" cy="1143000"/>
          </a:xfrm>
        </p:spPr>
        <p:txBody>
          <a:bodyPr>
            <a:normAutofit fontScale="90000"/>
          </a:bodyPr>
          <a:lstStyle/>
          <a:p>
            <a:pPr eaLnBrk="1" hangingPunct="1">
              <a:defRPr/>
            </a:pPr>
            <a:r>
              <a:rPr lang="el-GR" sz="4000" smtClean="0">
                <a:solidFill>
                  <a:srgbClr val="002060"/>
                </a:solidFill>
              </a:rPr>
              <a:t>Καύση: Μεταβολή Μεγεθών με την Παροχή Αέρα καύσης</a:t>
            </a:r>
          </a:p>
        </p:txBody>
      </p:sp>
      <p:pic>
        <p:nvPicPr>
          <p:cNvPr id="9219" name="Picture 5"/>
          <p:cNvPicPr>
            <a:picLocks noGrp="1" noChangeAspect="1" noChangeArrowheads="1"/>
          </p:cNvPicPr>
          <p:nvPr>
            <p:ph idx="1"/>
          </p:nvPr>
        </p:nvPicPr>
        <p:blipFill>
          <a:blip r:embed="rId5" cstate="print"/>
          <a:stretch>
            <a:fillRect/>
          </a:stretch>
        </p:blipFill>
        <p:spPr>
          <a:xfrm>
            <a:off x="2576556" y="1687332"/>
            <a:ext cx="3559088" cy="4381860"/>
          </a:xfrm>
          <a:noFill/>
        </p:spPr>
      </p:pic>
      <p:sp>
        <p:nvSpPr>
          <p:cNvPr id="9220" name="AutoShape 8"/>
          <p:cNvSpPr>
            <a:spLocks/>
          </p:cNvSpPr>
          <p:nvPr/>
        </p:nvSpPr>
        <p:spPr bwMode="auto">
          <a:xfrm>
            <a:off x="5656262" y="2148681"/>
            <a:ext cx="1436688" cy="401638"/>
          </a:xfrm>
          <a:prstGeom prst="borderCallout2">
            <a:avLst>
              <a:gd name="adj1" fmla="val 74703"/>
              <a:gd name="adj2" fmla="val -3317"/>
              <a:gd name="adj3" fmla="val 106719"/>
              <a:gd name="adj4" fmla="val -8400"/>
              <a:gd name="adj5" fmla="val 155336"/>
              <a:gd name="adj6" fmla="val -7625"/>
            </a:avLst>
          </a:prstGeom>
          <a:solidFill>
            <a:srgbClr val="FFC000"/>
          </a:solidFill>
          <a:ln w="9525">
            <a:solidFill>
              <a:srgbClr val="FF0000"/>
            </a:solidFill>
            <a:miter lim="800000"/>
            <a:headEnd/>
            <a:tailEnd/>
          </a:ln>
        </p:spPr>
        <p:txBody>
          <a:bodyPr/>
          <a:lstStyle/>
          <a:p>
            <a:pPr algn="ctr"/>
            <a:r>
              <a:rPr lang="el-GR"/>
              <a:t>ΑΠΟΔΟΣΗ</a:t>
            </a:r>
          </a:p>
        </p:txBody>
      </p:sp>
      <p:sp>
        <p:nvSpPr>
          <p:cNvPr id="9221" name="AutoShape 9"/>
          <p:cNvSpPr>
            <a:spLocks/>
          </p:cNvSpPr>
          <p:nvPr/>
        </p:nvSpPr>
        <p:spPr bwMode="auto">
          <a:xfrm>
            <a:off x="5656262" y="4698206"/>
            <a:ext cx="1436688" cy="401637"/>
          </a:xfrm>
          <a:prstGeom prst="borderCallout2">
            <a:avLst>
              <a:gd name="adj1" fmla="val 28458"/>
              <a:gd name="adj2" fmla="val -5306"/>
              <a:gd name="adj3" fmla="val 28458"/>
              <a:gd name="adj4" fmla="val -7074"/>
              <a:gd name="adj5" fmla="val -16601"/>
              <a:gd name="adj6" fmla="val -8951"/>
            </a:avLst>
          </a:prstGeom>
          <a:solidFill>
            <a:srgbClr val="FFC000"/>
          </a:solidFill>
          <a:ln w="9525">
            <a:solidFill>
              <a:srgbClr val="FF0000"/>
            </a:solidFill>
            <a:miter lim="800000"/>
            <a:headEnd/>
            <a:tailEnd/>
          </a:ln>
        </p:spPr>
        <p:txBody>
          <a:bodyPr/>
          <a:lstStyle/>
          <a:p>
            <a:pPr algn="ctr"/>
            <a:r>
              <a:rPr lang="el-GR"/>
              <a:t>ΟΞΥΓΟΝΟ</a:t>
            </a:r>
          </a:p>
        </p:txBody>
      </p:sp>
      <p:sp>
        <p:nvSpPr>
          <p:cNvPr id="9222" name="AutoShape 12"/>
          <p:cNvSpPr>
            <a:spLocks/>
          </p:cNvSpPr>
          <p:nvPr/>
        </p:nvSpPr>
        <p:spPr bwMode="auto">
          <a:xfrm>
            <a:off x="1980407" y="3934617"/>
            <a:ext cx="576262" cy="401638"/>
          </a:xfrm>
          <a:prstGeom prst="borderCallout2">
            <a:avLst>
              <a:gd name="adj1" fmla="val 28458"/>
              <a:gd name="adj2" fmla="val 113222"/>
              <a:gd name="adj3" fmla="val 28458"/>
              <a:gd name="adj4" fmla="val 117907"/>
              <a:gd name="adj5" fmla="val -20556"/>
              <a:gd name="adj6" fmla="val 171352"/>
            </a:avLst>
          </a:prstGeom>
          <a:solidFill>
            <a:srgbClr val="FFC000"/>
          </a:solidFill>
          <a:ln w="9525">
            <a:solidFill>
              <a:srgbClr val="FF0000"/>
            </a:solidFill>
            <a:miter lim="800000"/>
            <a:headEnd/>
            <a:tailEnd/>
          </a:ln>
        </p:spPr>
        <p:txBody>
          <a:bodyPr/>
          <a:lstStyle/>
          <a:p>
            <a:pPr algn="ctr"/>
            <a:r>
              <a:rPr lang="en-US"/>
              <a:t>CO</a:t>
            </a:r>
            <a:endParaRPr lang="el-GR"/>
          </a:p>
        </p:txBody>
      </p:sp>
      <p:sp>
        <p:nvSpPr>
          <p:cNvPr id="9223" name="AutoShape 13"/>
          <p:cNvSpPr>
            <a:spLocks/>
          </p:cNvSpPr>
          <p:nvPr/>
        </p:nvSpPr>
        <p:spPr bwMode="auto">
          <a:xfrm>
            <a:off x="1331913" y="4913312"/>
            <a:ext cx="1873250" cy="287337"/>
          </a:xfrm>
          <a:prstGeom prst="borderCallout2">
            <a:avLst>
              <a:gd name="adj1" fmla="val 39778"/>
              <a:gd name="adj2" fmla="val 104069"/>
              <a:gd name="adj3" fmla="val 39778"/>
              <a:gd name="adj4" fmla="val 105426"/>
              <a:gd name="adj5" fmla="val -69611"/>
              <a:gd name="adj6" fmla="val 119153"/>
            </a:avLst>
          </a:prstGeom>
          <a:solidFill>
            <a:srgbClr val="FFC000"/>
          </a:solidFill>
          <a:ln w="9525">
            <a:solidFill>
              <a:srgbClr val="FF0000"/>
            </a:solidFill>
            <a:miter lim="800000"/>
            <a:headEnd/>
            <a:tailEnd/>
          </a:ln>
        </p:spPr>
        <p:txBody>
          <a:bodyPr/>
          <a:lstStyle/>
          <a:p>
            <a:pPr algn="ctr"/>
            <a:r>
              <a:rPr lang="el-GR" sz="1200"/>
              <a:t>ΥΔΡΟΓΟΝΑΝΘΡΑΚΕΣ</a:t>
            </a:r>
          </a:p>
        </p:txBody>
      </p:sp>
      <p:sp>
        <p:nvSpPr>
          <p:cNvPr id="9224" name="Text Box 14"/>
          <p:cNvSpPr txBox="1">
            <a:spLocks noChangeArrowheads="1"/>
          </p:cNvSpPr>
          <p:nvPr/>
        </p:nvSpPr>
        <p:spPr bwMode="auto">
          <a:xfrm>
            <a:off x="4207669" y="1614489"/>
            <a:ext cx="3455988" cy="366713"/>
          </a:xfrm>
          <a:prstGeom prst="rect">
            <a:avLst/>
          </a:prstGeom>
          <a:solidFill>
            <a:srgbClr val="FFC000"/>
          </a:solidFill>
          <a:ln w="9525">
            <a:noFill/>
            <a:miter lim="800000"/>
            <a:headEnd/>
            <a:tailEnd/>
          </a:ln>
        </p:spPr>
        <p:txBody>
          <a:bodyPr>
            <a:spAutoFit/>
          </a:bodyPr>
          <a:lstStyle/>
          <a:p>
            <a:pPr>
              <a:spcBef>
                <a:spcPct val="50000"/>
              </a:spcBef>
            </a:pPr>
            <a:r>
              <a:rPr lang="el-GR"/>
              <a:t>ΣΥΓΚΕΝΤΡΩΣΗ ΚΑΥΣΑΕΡΙΩΝ</a:t>
            </a:r>
          </a:p>
        </p:txBody>
      </p:sp>
      <p:sp>
        <p:nvSpPr>
          <p:cNvPr id="9225" name="Text Box 15"/>
          <p:cNvSpPr txBox="1">
            <a:spLocks noChangeArrowheads="1"/>
          </p:cNvSpPr>
          <p:nvPr/>
        </p:nvSpPr>
        <p:spPr bwMode="auto">
          <a:xfrm>
            <a:off x="4921250" y="3244334"/>
            <a:ext cx="3902075" cy="369332"/>
          </a:xfrm>
          <a:prstGeom prst="rect">
            <a:avLst/>
          </a:prstGeom>
          <a:solidFill>
            <a:srgbClr val="FFC000"/>
          </a:solidFill>
          <a:ln w="9525">
            <a:noFill/>
            <a:miter lim="800000"/>
            <a:headEnd/>
            <a:tailEnd/>
          </a:ln>
        </p:spPr>
        <p:txBody>
          <a:bodyPr wrap="square">
            <a:spAutoFit/>
          </a:bodyPr>
          <a:lstStyle/>
          <a:p>
            <a:pPr>
              <a:spcBef>
                <a:spcPct val="50000"/>
              </a:spcBef>
            </a:pPr>
            <a:r>
              <a:rPr lang="el-GR"/>
              <a:t>ΠΕΡΙΟΧΗ ΥΨΗΛΗΣ ΑΠΟΔΟΣΗΣ</a:t>
            </a:r>
          </a:p>
        </p:txBody>
      </p:sp>
      <p:sp>
        <p:nvSpPr>
          <p:cNvPr id="9226" name="Text Box 16"/>
          <p:cNvSpPr txBox="1">
            <a:spLocks noChangeArrowheads="1"/>
          </p:cNvSpPr>
          <p:nvPr/>
        </p:nvSpPr>
        <p:spPr bwMode="auto">
          <a:xfrm>
            <a:off x="4999038" y="6062662"/>
            <a:ext cx="1873250" cy="304800"/>
          </a:xfrm>
          <a:prstGeom prst="rect">
            <a:avLst/>
          </a:prstGeom>
          <a:solidFill>
            <a:srgbClr val="FFC000"/>
          </a:solidFill>
          <a:ln w="9525">
            <a:noFill/>
            <a:miter lim="800000"/>
            <a:headEnd/>
            <a:tailEnd/>
          </a:ln>
        </p:spPr>
        <p:txBody>
          <a:bodyPr>
            <a:spAutoFit/>
          </a:bodyPr>
          <a:lstStyle/>
          <a:p>
            <a:pPr>
              <a:spcBef>
                <a:spcPct val="50000"/>
              </a:spcBef>
            </a:pPr>
            <a:r>
              <a:rPr lang="el-GR" sz="1400"/>
              <a:t>ΠΛΕΟΝΑΣΜΑ ΑΕΡΑ</a:t>
            </a:r>
          </a:p>
        </p:txBody>
      </p:sp>
      <p:sp>
        <p:nvSpPr>
          <p:cNvPr id="9227" name="Text Box 17"/>
          <p:cNvSpPr txBox="1">
            <a:spLocks noChangeArrowheads="1"/>
          </p:cNvSpPr>
          <p:nvPr/>
        </p:nvSpPr>
        <p:spPr bwMode="auto">
          <a:xfrm>
            <a:off x="2051050" y="6076950"/>
            <a:ext cx="2305050" cy="304800"/>
          </a:xfrm>
          <a:prstGeom prst="rect">
            <a:avLst/>
          </a:prstGeom>
          <a:solidFill>
            <a:srgbClr val="FFC000"/>
          </a:solidFill>
          <a:ln w="9525">
            <a:noFill/>
            <a:miter lim="800000"/>
            <a:headEnd/>
            <a:tailEnd/>
          </a:ln>
        </p:spPr>
        <p:txBody>
          <a:bodyPr>
            <a:spAutoFit/>
          </a:bodyPr>
          <a:lstStyle/>
          <a:p>
            <a:pPr>
              <a:spcBef>
                <a:spcPct val="50000"/>
              </a:spcBef>
            </a:pPr>
            <a:r>
              <a:rPr lang="el-GR" sz="1400"/>
              <a:t>ΠΛΕΟΝΑΣΜΑ ΚΑΥΣΙΜΟΥ</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42086039"/>
      </p:ext>
    </p:extLst>
  </p:cSld>
  <p:clrMapOvr>
    <a:masterClrMapping/>
  </p:clrMapOvr>
  <mc:AlternateContent xmlns:mc="http://schemas.openxmlformats.org/markup-compatibility/2006">
    <mc:Choice xmlns:p14="http://schemas.microsoft.com/office/powerpoint/2010/main" Requires="p14">
      <p:transition spd="slow" p14:dur="2000" advTm="92506"/>
    </mc:Choice>
    <mc:Fallback>
      <p:transition spd="slow" advTm="92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6397" y="693175"/>
            <a:ext cx="6457849" cy="6035698"/>
          </a:xfrm>
          <a:prstGeom prst="rect">
            <a:avLst/>
          </a:prstGeom>
        </p:spPr>
      </p:pic>
      <p:sp>
        <p:nvSpPr>
          <p:cNvPr id="4" name="Title 3"/>
          <p:cNvSpPr>
            <a:spLocks noGrp="1"/>
          </p:cNvSpPr>
          <p:nvPr>
            <p:ph type="title"/>
          </p:nvPr>
        </p:nvSpPr>
        <p:spPr>
          <a:xfrm>
            <a:off x="471949" y="131101"/>
            <a:ext cx="8229600" cy="562074"/>
          </a:xfrm>
        </p:spPr>
        <p:txBody>
          <a:bodyPr>
            <a:normAutofit fontScale="90000"/>
          </a:bodyPr>
          <a:lstStyle/>
          <a:p>
            <a:r>
              <a:rPr lang="el-GR" dirty="0" smtClean="0">
                <a:solidFill>
                  <a:srgbClr val="C00000"/>
                </a:solidFill>
              </a:rPr>
              <a:t>ΠΕΡΙΣΣΕΙΑ ΑΕΡΑ</a:t>
            </a:r>
            <a:endParaRPr lang="en-GB" dirty="0">
              <a:solidFill>
                <a:srgbClr val="C00000"/>
              </a:solidFill>
            </a:endParaRPr>
          </a:p>
        </p:txBody>
      </p:sp>
      <p:sp>
        <p:nvSpPr>
          <p:cNvPr id="5" name="Content Placeholder 4"/>
          <p:cNvSpPr>
            <a:spLocks noGrp="1"/>
          </p:cNvSpPr>
          <p:nvPr>
            <p:ph idx="1"/>
          </p:nvPr>
        </p:nvSpPr>
        <p:spPr>
          <a:xfrm>
            <a:off x="0" y="1129945"/>
            <a:ext cx="4644008" cy="4898005"/>
          </a:xfrm>
        </p:spPr>
        <p:txBody>
          <a:bodyPr>
            <a:normAutofit/>
          </a:bodyPr>
          <a:lstStyle/>
          <a:p>
            <a:r>
              <a:rPr lang="el-GR" sz="2800" dirty="0" smtClean="0"/>
              <a:t>ΜΕΙΩΣΗ ΑΚΑΥΣΤΩΝ ΥΔΡΟΓΟΝΑΝΘΡΑΚΩΝ</a:t>
            </a:r>
          </a:p>
          <a:p>
            <a:endParaRPr lang="el-GR" sz="2800" dirty="0"/>
          </a:p>
          <a:p>
            <a:endParaRPr lang="el-GR" sz="2800" dirty="0" smtClean="0"/>
          </a:p>
          <a:p>
            <a:endParaRPr lang="el-GR" sz="2800" dirty="0" smtClean="0"/>
          </a:p>
          <a:p>
            <a:r>
              <a:rPr lang="el-GR" sz="2800" dirty="0" smtClean="0"/>
              <a:t>ΑΥΞΗΣΗ ΣΥΝΟΛΙΚΗΣ ΑΠΟΔΟΣΗΣ</a:t>
            </a:r>
            <a:endParaRPr lang="en-GB" sz="2800" dirty="0"/>
          </a:p>
        </p:txBody>
      </p:sp>
      <p:sp>
        <p:nvSpPr>
          <p:cNvPr id="6" name="Footer Placeholder 5"/>
          <p:cNvSpPr>
            <a:spLocks noGrp="1"/>
          </p:cNvSpPr>
          <p:nvPr>
            <p:ph type="ftr" sz="quarter" idx="11"/>
          </p:nvPr>
        </p:nvSpPr>
        <p:spPr/>
        <p:txBody>
          <a:bodyPr/>
          <a:lstStyle/>
          <a:p>
            <a:r>
              <a:rPr lang="el-GR" smtClean="0"/>
              <a:t>ΚΑΥΣΗ ΥΔΡΟΓΟΝΑΝΘΡΑΚΩΝ</a:t>
            </a:r>
            <a:endParaRPr lang="en-GB"/>
          </a:p>
        </p:txBody>
      </p:sp>
      <p:sp>
        <p:nvSpPr>
          <p:cNvPr id="7" name="Slide Number Placeholder 6"/>
          <p:cNvSpPr>
            <a:spLocks noGrp="1"/>
          </p:cNvSpPr>
          <p:nvPr>
            <p:ph type="sldNum" sz="quarter" idx="12"/>
          </p:nvPr>
        </p:nvSpPr>
        <p:spPr/>
        <p:txBody>
          <a:bodyPr/>
          <a:lstStyle/>
          <a:p>
            <a:fld id="{B4DB399A-DF18-40E8-8FB4-06676171C598}" type="slidenum">
              <a:rPr lang="en-GB" smtClean="0"/>
              <a:t>54</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8725600"/>
      </p:ext>
    </p:extLst>
  </p:cSld>
  <p:clrMapOvr>
    <a:masterClrMapping/>
  </p:clrMapOvr>
  <mc:AlternateContent xmlns:mc="http://schemas.openxmlformats.org/markup-compatibility/2006">
    <mc:Choice xmlns:p14="http://schemas.microsoft.com/office/powerpoint/2010/main" Requires="p14">
      <p:transition spd="slow" p14:dur="2000" advTm="47157"/>
    </mc:Choice>
    <mc:Fallback>
      <p:transition spd="slow" advTm="47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el-GR" sz="2800" b="1">
                <a:solidFill>
                  <a:srgbClr val="C00000"/>
                </a:solidFill>
                <a:latin typeface="Cambria" panose="02040503050406030204" pitchFamily="18" charset="0"/>
              </a:rPr>
              <a:t>ΤΥΠΙΚΗ </a:t>
            </a:r>
            <a:r>
              <a:rPr lang="el-GR" sz="2800" b="1" smtClean="0">
                <a:solidFill>
                  <a:srgbClr val="C00000"/>
                </a:solidFill>
                <a:latin typeface="Cambria" panose="02040503050406030204" pitchFamily="18" charset="0"/>
              </a:rPr>
              <a:t>ΠΕΡΙΣΣΕΙΑ ΑΕΡΑ </a:t>
            </a:r>
            <a:r>
              <a:rPr lang="el-GR" sz="2800" b="1">
                <a:solidFill>
                  <a:srgbClr val="C00000"/>
                </a:solidFill>
                <a:latin typeface="Cambria" panose="02040503050406030204" pitchFamily="18" charset="0"/>
              </a:rPr>
              <a:t>ΓΙΑ </a:t>
            </a:r>
            <a:r>
              <a:rPr lang="el-GR" sz="2800" b="1">
                <a:solidFill>
                  <a:srgbClr val="C00000"/>
                </a:solidFill>
                <a:latin typeface="Cambria" panose="02040503050406030204" pitchFamily="18" charset="0"/>
              </a:rPr>
              <a:t>ΤΗΝ </a:t>
            </a:r>
            <a:r>
              <a:rPr lang="el-GR" sz="2800" b="1" smtClean="0">
                <a:solidFill>
                  <a:srgbClr val="C00000"/>
                </a:solidFill>
                <a:latin typeface="Cambria" panose="02040503050406030204" pitchFamily="18" charset="0"/>
              </a:rPr>
              <a:t>ΚΑΥΣΗ</a:t>
            </a:r>
            <a:endParaRPr lang="en-GB" sz="2800">
              <a:solidFill>
                <a:srgbClr val="C00000"/>
              </a:solidFill>
              <a:latin typeface="Cambria" panose="02040503050406030204"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01142593"/>
              </p:ext>
            </p:extLst>
          </p:nvPr>
        </p:nvGraphicFramePr>
        <p:xfrm>
          <a:off x="575556" y="1097310"/>
          <a:ext cx="7992888" cy="6036945"/>
        </p:xfrm>
        <a:graphic>
          <a:graphicData uri="http://schemas.openxmlformats.org/drawingml/2006/table">
            <a:tbl>
              <a:tblPr/>
              <a:tblGrid>
                <a:gridCol w="6245699"/>
                <a:gridCol w="1747189"/>
              </a:tblGrid>
              <a:tr h="370950">
                <a:tc gridSpan="2">
                  <a:txBody>
                    <a:bodyPr/>
                    <a:lstStyle/>
                    <a:p>
                      <a:pPr algn="ctr" fontAlgn="b"/>
                      <a:endParaRPr lang="el-GR" sz="2800" b="1" i="0" u="none" strike="noStrike" dirty="0">
                        <a:solidFill>
                          <a:srgbClr val="000000"/>
                        </a:solidFill>
                        <a:effectLst/>
                        <a:latin typeface="Cambria" panose="02040503050406030204" pitchFamily="18"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GB"/>
                    </a:p>
                  </a:txBody>
                  <a:tcPr/>
                </a:tc>
              </a:tr>
              <a:tr h="353286">
                <a:tc>
                  <a:txBody>
                    <a:bodyPr/>
                    <a:lstStyle/>
                    <a:p>
                      <a:pPr algn="l" fontAlgn="b"/>
                      <a:r>
                        <a:rPr lang="el-GR" sz="2400" b="0" i="0" u="none" strike="noStrike">
                          <a:solidFill>
                            <a:srgbClr val="000000"/>
                          </a:solidFill>
                          <a:effectLst/>
                          <a:latin typeface="Cambria" panose="02040503050406030204" pitchFamily="18" charset="0"/>
                        </a:rPr>
                        <a:t>ΚΑΥΣΙΜΟ</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l-GR" sz="2400" b="0" i="0" u="none" strike="noStrike">
                          <a:solidFill>
                            <a:srgbClr val="000000"/>
                          </a:solidFill>
                          <a:effectLst/>
                          <a:latin typeface="Cambria" panose="02040503050406030204" pitchFamily="18" charset="0"/>
                        </a:rPr>
                        <a:t>% ΑΕΡΑΣ κ.β.</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3286">
                <a:tc>
                  <a:txBody>
                    <a:bodyPr/>
                    <a:lstStyle/>
                    <a:p>
                      <a:pPr algn="l" fontAlgn="b"/>
                      <a:r>
                        <a:rPr lang="el-GR" sz="2400" b="0" i="0" u="none" strike="noStrike">
                          <a:solidFill>
                            <a:srgbClr val="000000"/>
                          </a:solidFill>
                          <a:effectLst/>
                          <a:latin typeface="Cambria" panose="02040503050406030204" pitchFamily="18" charset="0"/>
                        </a:rPr>
                        <a:t>ΚΟΝΙΟΠΟΙΗΜΕΝΟΣ ΓΑΙΑΝΘΡΑΚΑΣ</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GB" sz="2400" b="0" i="0" u="none" strike="noStrike">
                          <a:solidFill>
                            <a:srgbClr val="000000"/>
                          </a:solidFill>
                          <a:effectLst/>
                          <a:latin typeface="Cambria" panose="02040503050406030204" pitchFamily="18" charset="0"/>
                        </a:rPr>
                        <a:t>15 - 40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r>
              <a:tr h="353286">
                <a:tc>
                  <a:txBody>
                    <a:bodyPr/>
                    <a:lstStyle/>
                    <a:p>
                      <a:pPr algn="l" fontAlgn="b"/>
                      <a:r>
                        <a:rPr lang="el-GR" sz="2400" b="0" i="0" u="none" strike="noStrike">
                          <a:solidFill>
                            <a:srgbClr val="000000"/>
                          </a:solidFill>
                          <a:effectLst/>
                          <a:latin typeface="Cambria" panose="02040503050406030204" pitchFamily="18" charset="0"/>
                        </a:rPr>
                        <a:t>ΑΛΕΣΜΕΝΟΣ ΓΑΙΑΝΘΡΑΚΑΣ</a:t>
                      </a:r>
                    </a:p>
                  </a:txBody>
                  <a:tcPr marL="9525" marR="9525" marT="9525" marB="0" anchor="b">
                    <a:lnL>
                      <a:noFill/>
                    </a:lnL>
                    <a:lnR>
                      <a:noFill/>
                    </a:lnR>
                    <a:lnT>
                      <a:noFill/>
                    </a:lnT>
                    <a:lnB>
                      <a:noFill/>
                    </a:lnB>
                  </a:tcPr>
                </a:tc>
                <a:tc>
                  <a:txBody>
                    <a:bodyPr/>
                    <a:lstStyle/>
                    <a:p>
                      <a:pPr algn="ctr" fontAlgn="b"/>
                      <a:r>
                        <a:rPr lang="en-GB" sz="2400" b="0" i="0" u="none" strike="noStrike">
                          <a:solidFill>
                            <a:srgbClr val="000000"/>
                          </a:solidFill>
                          <a:effectLst/>
                          <a:latin typeface="Cambria" panose="02040503050406030204" pitchFamily="18" charset="0"/>
                        </a:rPr>
                        <a:t>10 - 15</a:t>
                      </a:r>
                    </a:p>
                  </a:txBody>
                  <a:tcPr marL="9525" marR="9525" marT="9525" marB="0" anchor="b">
                    <a:lnL>
                      <a:noFill/>
                    </a:lnL>
                    <a:lnR>
                      <a:noFill/>
                    </a:lnR>
                    <a:lnT>
                      <a:noFill/>
                    </a:lnT>
                    <a:lnB>
                      <a:noFill/>
                    </a:lnB>
                  </a:tcPr>
                </a:tc>
              </a:tr>
              <a:tr h="639448">
                <a:tc>
                  <a:txBody>
                    <a:bodyPr/>
                    <a:lstStyle/>
                    <a:p>
                      <a:pPr algn="l" fontAlgn="b"/>
                      <a:r>
                        <a:rPr lang="el-GR" sz="2400" b="0" i="0" u="none" strike="noStrike" dirty="0">
                          <a:solidFill>
                            <a:srgbClr val="000000"/>
                          </a:solidFill>
                          <a:effectLst/>
                          <a:latin typeface="Cambria" panose="02040503050406030204" pitchFamily="18" charset="0"/>
                        </a:rPr>
                        <a:t>ΓΑΙΑΝΘΡΑΚΑΣ (ΑΝΑΛΟΓΑ ΤΗΣ ΕΣΤΙΑΣ ΚΑΙ ΤΗΣ ΤΡΟΦΟΔΟΣΙΑΣ)</a:t>
                      </a:r>
                    </a:p>
                  </a:txBody>
                  <a:tcPr marL="9525" marR="9525" marT="9525" marB="0" anchor="b">
                    <a:lnL>
                      <a:noFill/>
                    </a:lnL>
                    <a:lnR>
                      <a:noFill/>
                    </a:lnR>
                    <a:lnT>
                      <a:noFill/>
                    </a:lnT>
                    <a:lnB>
                      <a:noFill/>
                    </a:lnB>
                  </a:tcPr>
                </a:tc>
                <a:tc>
                  <a:txBody>
                    <a:bodyPr/>
                    <a:lstStyle/>
                    <a:p>
                      <a:pPr algn="ctr" fontAlgn="b"/>
                      <a:r>
                        <a:rPr lang="en-GB" sz="2400" b="0" i="0" u="none" strike="noStrike">
                          <a:solidFill>
                            <a:srgbClr val="000000"/>
                          </a:solidFill>
                          <a:effectLst/>
                          <a:latin typeface="Cambria" panose="02040503050406030204" pitchFamily="18" charset="0"/>
                        </a:rPr>
                        <a:t>15 - 60</a:t>
                      </a:r>
                    </a:p>
                  </a:txBody>
                  <a:tcPr marL="9525" marR="9525" marT="9525" marB="0" anchor="b">
                    <a:lnL>
                      <a:noFill/>
                    </a:lnL>
                    <a:lnR>
                      <a:noFill/>
                    </a:lnR>
                    <a:lnT>
                      <a:noFill/>
                    </a:lnT>
                    <a:lnB>
                      <a:noFill/>
                    </a:lnB>
                  </a:tcPr>
                </a:tc>
              </a:tr>
              <a:tr h="353286">
                <a:tc>
                  <a:txBody>
                    <a:bodyPr/>
                    <a:lstStyle/>
                    <a:p>
                      <a:pPr algn="l"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c>
                  <a:txBody>
                    <a:bodyPr/>
                    <a:lstStyle/>
                    <a:p>
                      <a:pPr algn="ctr"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r>
              <a:tr h="353286">
                <a:tc>
                  <a:txBody>
                    <a:bodyPr/>
                    <a:lstStyle/>
                    <a:p>
                      <a:pPr algn="l" fontAlgn="b"/>
                      <a:r>
                        <a:rPr lang="en-GB" sz="2400" b="0" i="0" u="none" strike="noStrike">
                          <a:solidFill>
                            <a:srgbClr val="000000"/>
                          </a:solidFill>
                          <a:effectLst/>
                          <a:latin typeface="Cambria" panose="02040503050406030204" pitchFamily="18" charset="0"/>
                        </a:rPr>
                        <a:t>FUEL OIL</a:t>
                      </a:r>
                    </a:p>
                  </a:txBody>
                  <a:tcPr marL="9525" marR="9525" marT="9525" marB="0" anchor="b">
                    <a:lnL>
                      <a:noFill/>
                    </a:lnL>
                    <a:lnR>
                      <a:noFill/>
                    </a:lnR>
                    <a:lnT>
                      <a:noFill/>
                    </a:lnT>
                    <a:lnB>
                      <a:noFill/>
                    </a:lnB>
                  </a:tcPr>
                </a:tc>
                <a:tc>
                  <a:txBody>
                    <a:bodyPr/>
                    <a:lstStyle/>
                    <a:p>
                      <a:pPr algn="ctr" fontAlgn="b"/>
                      <a:r>
                        <a:rPr lang="en-GB" sz="2400" b="0" i="0" u="none" strike="noStrike">
                          <a:solidFill>
                            <a:srgbClr val="000000"/>
                          </a:solidFill>
                          <a:effectLst/>
                          <a:latin typeface="Cambria" panose="02040503050406030204" pitchFamily="18" charset="0"/>
                        </a:rPr>
                        <a:t>5 - 20</a:t>
                      </a:r>
                    </a:p>
                  </a:txBody>
                  <a:tcPr marL="9525" marR="9525" marT="9525" marB="0" anchor="b">
                    <a:lnL>
                      <a:noFill/>
                    </a:lnL>
                    <a:lnR>
                      <a:noFill/>
                    </a:lnR>
                    <a:lnT>
                      <a:noFill/>
                    </a:lnT>
                    <a:lnB>
                      <a:noFill/>
                    </a:lnB>
                  </a:tcPr>
                </a:tc>
              </a:tr>
              <a:tr h="353286">
                <a:tc>
                  <a:txBody>
                    <a:bodyPr/>
                    <a:lstStyle/>
                    <a:p>
                      <a:pPr algn="l"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c>
                  <a:txBody>
                    <a:bodyPr/>
                    <a:lstStyle/>
                    <a:p>
                      <a:pPr algn="ctr"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r>
              <a:tr h="353286">
                <a:tc>
                  <a:txBody>
                    <a:bodyPr/>
                    <a:lstStyle/>
                    <a:p>
                      <a:pPr algn="l" fontAlgn="b"/>
                      <a:r>
                        <a:rPr lang="el-GR" sz="2400" b="0" i="0" u="none" strike="noStrike">
                          <a:solidFill>
                            <a:srgbClr val="000000"/>
                          </a:solidFill>
                          <a:effectLst/>
                          <a:latin typeface="Cambria" panose="02040503050406030204" pitchFamily="18" charset="0"/>
                        </a:rPr>
                        <a:t>ΟΞΙΝΟ ΥΠΟΛΕΙΜΜΑ</a:t>
                      </a:r>
                    </a:p>
                  </a:txBody>
                  <a:tcPr marL="9525" marR="9525" marT="9525" marB="0" anchor="b">
                    <a:lnL>
                      <a:noFill/>
                    </a:lnL>
                    <a:lnR>
                      <a:noFill/>
                    </a:lnR>
                    <a:lnT>
                      <a:noFill/>
                    </a:lnT>
                    <a:lnB>
                      <a:noFill/>
                    </a:lnB>
                  </a:tcPr>
                </a:tc>
                <a:tc>
                  <a:txBody>
                    <a:bodyPr/>
                    <a:lstStyle/>
                    <a:p>
                      <a:pPr algn="ctr" fontAlgn="b"/>
                      <a:r>
                        <a:rPr lang="en-GB" sz="2400" b="0" i="0" u="none" strike="noStrike">
                          <a:solidFill>
                            <a:srgbClr val="000000"/>
                          </a:solidFill>
                          <a:effectLst/>
                          <a:latin typeface="Cambria" panose="02040503050406030204" pitchFamily="18" charset="0"/>
                        </a:rPr>
                        <a:t>10 - 15</a:t>
                      </a:r>
                    </a:p>
                  </a:txBody>
                  <a:tcPr marL="9525" marR="9525" marT="9525" marB="0" anchor="b">
                    <a:lnL>
                      <a:noFill/>
                    </a:lnL>
                    <a:lnR>
                      <a:noFill/>
                    </a:lnR>
                    <a:lnT>
                      <a:noFill/>
                    </a:lnT>
                    <a:lnB>
                      <a:noFill/>
                    </a:lnB>
                  </a:tcPr>
                </a:tc>
              </a:tr>
              <a:tr h="353286">
                <a:tc>
                  <a:txBody>
                    <a:bodyPr/>
                    <a:lstStyle/>
                    <a:p>
                      <a:pPr algn="l"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c>
                  <a:txBody>
                    <a:bodyPr/>
                    <a:lstStyle/>
                    <a:p>
                      <a:pPr algn="ctr"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r>
              <a:tr h="353286">
                <a:tc>
                  <a:txBody>
                    <a:bodyPr/>
                    <a:lstStyle/>
                    <a:p>
                      <a:pPr algn="l" fontAlgn="b"/>
                      <a:r>
                        <a:rPr lang="el-GR" sz="2400" b="0" i="0" u="none" strike="noStrike">
                          <a:solidFill>
                            <a:srgbClr val="000000"/>
                          </a:solidFill>
                          <a:effectLst/>
                          <a:latin typeface="Cambria" panose="02040503050406030204" pitchFamily="18" charset="0"/>
                        </a:rPr>
                        <a:t>ΦΥΣΙΚΟ ΑΕΡΙΟ, ΦΩΤΑΕΡΙΟ, ΑΕΡΙΟ ΔΙΥΛΙΣΤΗΡΙΩΝ</a:t>
                      </a:r>
                    </a:p>
                  </a:txBody>
                  <a:tcPr marL="9525" marR="9525" marT="9525" marB="0" anchor="b">
                    <a:lnL>
                      <a:noFill/>
                    </a:lnL>
                    <a:lnR>
                      <a:noFill/>
                    </a:lnR>
                    <a:lnT>
                      <a:noFill/>
                    </a:lnT>
                    <a:lnB>
                      <a:noFill/>
                    </a:lnB>
                  </a:tcPr>
                </a:tc>
                <a:tc>
                  <a:txBody>
                    <a:bodyPr/>
                    <a:lstStyle/>
                    <a:p>
                      <a:pPr algn="ctr" fontAlgn="b"/>
                      <a:r>
                        <a:rPr lang="en-GB" sz="2400" b="0" i="0" u="none" strike="noStrike">
                          <a:solidFill>
                            <a:srgbClr val="000000"/>
                          </a:solidFill>
                          <a:effectLst/>
                          <a:latin typeface="Cambria" panose="02040503050406030204" pitchFamily="18" charset="0"/>
                        </a:rPr>
                        <a:t>5 - 12</a:t>
                      </a:r>
                    </a:p>
                  </a:txBody>
                  <a:tcPr marL="9525" marR="9525" marT="9525" marB="0" anchor="b">
                    <a:lnL>
                      <a:noFill/>
                    </a:lnL>
                    <a:lnR>
                      <a:noFill/>
                    </a:lnR>
                    <a:lnT>
                      <a:noFill/>
                    </a:lnT>
                    <a:lnB>
                      <a:noFill/>
                    </a:lnB>
                  </a:tcPr>
                </a:tc>
              </a:tr>
              <a:tr h="353286">
                <a:tc>
                  <a:txBody>
                    <a:bodyPr/>
                    <a:lstStyle/>
                    <a:p>
                      <a:pPr algn="l"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c>
                  <a:txBody>
                    <a:bodyPr/>
                    <a:lstStyle/>
                    <a:p>
                      <a:pPr algn="ctr" fontAlgn="b"/>
                      <a:endParaRPr lang="en-GB" sz="2400" b="0" i="0" u="none" strike="noStrike">
                        <a:solidFill>
                          <a:srgbClr val="000000"/>
                        </a:solidFill>
                        <a:effectLst/>
                        <a:latin typeface="Cambria" panose="02040503050406030204" pitchFamily="18" charset="0"/>
                      </a:endParaRPr>
                    </a:p>
                  </a:txBody>
                  <a:tcPr marL="9525" marR="9525" marT="9525" marB="0" anchor="b">
                    <a:lnL>
                      <a:noFill/>
                    </a:lnL>
                    <a:lnR>
                      <a:noFill/>
                    </a:lnR>
                    <a:lnT>
                      <a:noFill/>
                    </a:lnT>
                    <a:lnB>
                      <a:noFill/>
                    </a:lnB>
                  </a:tcPr>
                </a:tc>
              </a:tr>
              <a:tr h="353286">
                <a:tc>
                  <a:txBody>
                    <a:bodyPr/>
                    <a:lstStyle/>
                    <a:p>
                      <a:pPr algn="l" fontAlgn="b"/>
                      <a:r>
                        <a:rPr lang="el-GR" sz="2400" b="0" i="0" u="none" strike="noStrike">
                          <a:solidFill>
                            <a:srgbClr val="000000"/>
                          </a:solidFill>
                          <a:effectLst/>
                          <a:latin typeface="Cambria" panose="02040503050406030204" pitchFamily="18" charset="0"/>
                        </a:rPr>
                        <a:t>ΞΥΛΑ</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GB" sz="2400" b="0" i="0" u="none" strike="noStrike" dirty="0">
                          <a:solidFill>
                            <a:srgbClr val="000000"/>
                          </a:solidFill>
                          <a:effectLst/>
                          <a:latin typeface="Cambria" panose="02040503050406030204" pitchFamily="18" charset="0"/>
                        </a:rPr>
                        <a:t>20 - 25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bl>
          </a:graphicData>
        </a:graphic>
      </p:graphicFrame>
      <p:sp>
        <p:nvSpPr>
          <p:cNvPr id="7" name="Slide Number Placeholder 6"/>
          <p:cNvSpPr>
            <a:spLocks noGrp="1"/>
          </p:cNvSpPr>
          <p:nvPr>
            <p:ph type="sldNum" sz="quarter" idx="12"/>
          </p:nvPr>
        </p:nvSpPr>
        <p:spPr/>
        <p:txBody>
          <a:bodyPr/>
          <a:lstStyle/>
          <a:p>
            <a:fld id="{B4DB399A-DF18-40E8-8FB4-06676171C598}" type="slidenum">
              <a:rPr lang="en-GB" smtClean="0"/>
              <a:t>55</a:t>
            </a:fld>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358542211"/>
      </p:ext>
    </p:extLst>
  </p:cSld>
  <p:clrMapOvr>
    <a:masterClrMapping/>
  </p:clrMapOvr>
  <mc:AlternateContent xmlns:mc="http://schemas.openxmlformats.org/markup-compatibility/2006">
    <mc:Choice xmlns:p14="http://schemas.microsoft.com/office/powerpoint/2010/main" Requires="p14">
      <p:transition spd="slow" p14:dur="2000" advTm="44241"/>
    </mc:Choice>
    <mc:Fallback>
      <p:transition spd="slow" advTm="44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l-GR" dirty="0" smtClean="0">
                <a:solidFill>
                  <a:srgbClr val="FF0000"/>
                </a:solidFill>
              </a:rPr>
              <a:t>ΠΡΑΓΜΑΤΙΚΗ ΔΙΕΡΓΑΣΙΑ ΚΑΥΣΗΣ</a:t>
            </a:r>
            <a:endParaRPr lang="en-GB" dirty="0">
              <a:solidFill>
                <a:srgbClr val="FF0000"/>
              </a:solidFill>
            </a:endParaRPr>
          </a:p>
        </p:txBody>
      </p:sp>
      <mc:AlternateContent xmlns:mc="http://schemas.openxmlformats.org/markup-compatibility/2006">
        <mc:Choice xmlns:a14="http://schemas.microsoft.com/office/drawing/2010/main" Requires="a14">
          <p:sp>
            <p:nvSpPr>
              <p:cNvPr id="6" name="Content Placeholder 5"/>
              <p:cNvSpPr>
                <a:spLocks noGrp="1"/>
              </p:cNvSpPr>
              <p:nvPr>
                <p:ph idx="1"/>
              </p:nvPr>
            </p:nvSpPr>
            <p:spPr>
              <a:xfrm>
                <a:off x="23664" y="1124744"/>
                <a:ext cx="8940824" cy="5616624"/>
              </a:xfrm>
            </p:spPr>
            <p:txBody>
              <a:bodyPr>
                <a:normAutofit/>
              </a:bodyPr>
              <a:lstStyle/>
              <a:p>
                <a:pPr marL="0" indent="0">
                  <a:buNone/>
                </a:pPr>
                <a:r>
                  <a:rPr lang="el-GR" sz="2800" dirty="0" smtClean="0"/>
                  <a:t>ΓΙΑ ΤΗΝ ΕΚΦΡΑΣΗ ΤΗΣ ΠΟΣΟΤΗΤΑΣ ΑΕΡΑ ΣΤΗΝ ΚΑΥΣΗ :</a:t>
                </a:r>
                <a:endParaRPr lang="el-GR" sz="2800" dirty="0"/>
              </a:p>
              <a:p>
                <a:pPr marL="0" indent="0">
                  <a:buNone/>
                </a:pPr>
                <a:r>
                  <a:rPr lang="el-GR" sz="2800" dirty="0" smtClean="0"/>
                  <a:t>Α. </a:t>
                </a:r>
                <a:r>
                  <a:rPr lang="el-GR" sz="2800" b="1" dirty="0" smtClean="0">
                    <a:solidFill>
                      <a:srgbClr val="C00000"/>
                    </a:solidFill>
                  </a:rPr>
                  <a:t>ΣΥΝΤΕΛΕΣΤΗΣ ΔΙΑΛΥΣΗΣ  </a:t>
                </a:r>
                <a14:m>
                  <m:oMath xmlns:m="http://schemas.openxmlformats.org/officeDocument/2006/math">
                    <m:r>
                      <a:rPr lang="en-GB" sz="4000" b="1" i="1" smtClean="0">
                        <a:solidFill>
                          <a:srgbClr val="C00000"/>
                        </a:solidFill>
                        <a:latin typeface="Cambria Math"/>
                      </a:rPr>
                      <m:t>𝑫𝑪</m:t>
                    </m:r>
                    <m:r>
                      <a:rPr lang="en-GB" sz="4000" b="0" i="1" smtClean="0">
                        <a:latin typeface="Cambria Math"/>
                      </a:rPr>
                      <m:t>=</m:t>
                    </m:r>
                    <m:f>
                      <m:fPr>
                        <m:ctrlPr>
                          <a:rPr lang="el-GR" sz="4000" b="0" i="1" smtClean="0">
                            <a:latin typeface="Cambria Math"/>
                          </a:rPr>
                        </m:ctrlPr>
                      </m:fPr>
                      <m:num>
                        <m:r>
                          <a:rPr lang="el-GR" sz="4000" b="0" i="0" smtClean="0">
                            <a:latin typeface="Cambria Math"/>
                          </a:rPr>
                          <m:t>(</m:t>
                        </m:r>
                        <m:f>
                          <m:fPr>
                            <m:ctrlPr>
                              <a:rPr lang="el-GR" sz="4000" b="0" i="1" smtClean="0">
                                <a:latin typeface="Cambria Math"/>
                              </a:rPr>
                            </m:ctrlPr>
                          </m:fPr>
                          <m:num>
                            <m:r>
                              <m:rPr>
                                <m:sty m:val="p"/>
                              </m:rPr>
                              <a:rPr lang="el-GR" sz="4000" b="0" i="0" smtClean="0">
                                <a:latin typeface="Cambria Math"/>
                              </a:rPr>
                              <m:t>Α</m:t>
                            </m:r>
                          </m:num>
                          <m:den>
                            <m:r>
                              <m:rPr>
                                <m:sty m:val="p"/>
                              </m:rPr>
                              <a:rPr lang="el-GR" sz="4000" b="0" i="0" smtClean="0">
                                <a:latin typeface="Cambria Math"/>
                              </a:rPr>
                              <m:t>Κ</m:t>
                            </m:r>
                          </m:den>
                        </m:f>
                        <m:r>
                          <a:rPr lang="el-GR" sz="4000" b="0" i="0" smtClean="0">
                            <a:latin typeface="Cambria Math"/>
                          </a:rPr>
                          <m:t>)</m:t>
                        </m:r>
                        <m:r>
                          <m:rPr>
                            <m:sty m:val="p"/>
                          </m:rPr>
                          <a:rPr lang="el-GR" sz="4000" b="0" i="0" baseline="-25000" smtClean="0">
                            <a:latin typeface="Cambria Math"/>
                          </a:rPr>
                          <m:t>Π</m:t>
                        </m:r>
                      </m:num>
                      <m:den>
                        <m:r>
                          <a:rPr lang="el-GR" sz="4000" b="0" i="1" smtClean="0">
                            <a:latin typeface="Cambria Math"/>
                          </a:rPr>
                          <m:t>(</m:t>
                        </m:r>
                        <m:f>
                          <m:fPr>
                            <m:ctrlPr>
                              <a:rPr lang="el-GR" sz="4000" b="0" i="1" smtClean="0">
                                <a:latin typeface="Cambria Math"/>
                              </a:rPr>
                            </m:ctrlPr>
                          </m:fPr>
                          <m:num>
                            <m:r>
                              <m:rPr>
                                <m:sty m:val="p"/>
                              </m:rPr>
                              <a:rPr lang="el-GR" sz="4000" b="0" i="0" smtClean="0">
                                <a:latin typeface="Cambria Math"/>
                              </a:rPr>
                              <m:t>Α</m:t>
                            </m:r>
                          </m:num>
                          <m:den>
                            <m:r>
                              <m:rPr>
                                <m:sty m:val="p"/>
                              </m:rPr>
                              <a:rPr lang="el-GR" sz="4000" b="0" i="0" smtClean="0">
                                <a:latin typeface="Cambria Math"/>
                              </a:rPr>
                              <m:t>Κ</m:t>
                            </m:r>
                          </m:den>
                        </m:f>
                        <m:r>
                          <a:rPr lang="el-GR" sz="4000" b="0" i="0" smtClean="0">
                            <a:latin typeface="Cambria Math"/>
                          </a:rPr>
                          <m:t>)</m:t>
                        </m:r>
                        <m:r>
                          <m:rPr>
                            <m:sty m:val="p"/>
                          </m:rPr>
                          <a:rPr lang="el-GR" sz="4000" b="0" i="0" baseline="-25000" smtClean="0">
                            <a:latin typeface="Cambria Math"/>
                          </a:rPr>
                          <m:t>Θ</m:t>
                        </m:r>
                      </m:den>
                    </m:f>
                  </m:oMath>
                </a14:m>
                <a:endParaRPr lang="el-GR" sz="2800" b="0" dirty="0" smtClean="0"/>
              </a:p>
              <a:p>
                <a:pPr marL="800100" lvl="2" indent="0">
                  <a:buNone/>
                </a:pPr>
                <a:r>
                  <a:rPr lang="el-GR" sz="2800" dirty="0" smtClean="0"/>
                  <a:t>Π : ΠΡΑΓΜΑΤΙΚΗ</a:t>
                </a:r>
              </a:p>
              <a:p>
                <a:pPr marL="800100" lvl="2" indent="0">
                  <a:buNone/>
                </a:pPr>
                <a:r>
                  <a:rPr lang="el-GR" sz="2800" dirty="0" smtClean="0"/>
                  <a:t>Θ : ΘΕΩΡΗΤΙΚΗ</a:t>
                </a:r>
              </a:p>
              <a:p>
                <a:pPr marL="0" indent="0">
                  <a:buNone/>
                </a:pPr>
                <a:endParaRPr lang="el-GR" sz="2800" dirty="0"/>
              </a:p>
              <a:p>
                <a:pPr marL="0" indent="0">
                  <a:buNone/>
                </a:pPr>
                <a:r>
                  <a:rPr lang="el-GR" sz="2800" dirty="0" smtClean="0"/>
                  <a:t>Β. </a:t>
                </a:r>
                <a:r>
                  <a:rPr lang="el-GR" sz="2800" b="1" dirty="0" smtClean="0">
                    <a:solidFill>
                      <a:srgbClr val="C00000"/>
                    </a:solidFill>
                  </a:rPr>
                  <a:t>ΠΟΣΟΣΤΟ ΠΕΡΙΣΣΕΙΑΣ ΑΕΡΑ </a:t>
                </a:r>
                <a:r>
                  <a:rPr lang="el-GR" sz="2800" dirty="0" smtClean="0"/>
                  <a:t>= 100 * ( </a:t>
                </a:r>
                <a:r>
                  <a:rPr lang="en-GB" sz="2800" dirty="0" smtClean="0"/>
                  <a:t>DC – 1.0)</a:t>
                </a:r>
              </a:p>
              <a:p>
                <a:pPr marL="0" indent="0">
                  <a:buNone/>
                </a:pPr>
                <a:endParaRPr lang="en-GB" sz="2800" dirty="0"/>
              </a:p>
              <a:p>
                <a:pPr marL="0" indent="0">
                  <a:buNone/>
                </a:pPr>
                <a14:m>
                  <m:oMath xmlns:m="http://schemas.openxmlformats.org/officeDocument/2006/math">
                    <m:d>
                      <m:dPr>
                        <m:ctrlPr>
                          <a:rPr lang="en-GB" sz="2800" b="0" i="1" smtClean="0">
                            <a:latin typeface="Cambria Math"/>
                          </a:rPr>
                        </m:ctrlPr>
                      </m:dPr>
                      <m:e>
                        <m:f>
                          <m:fPr>
                            <m:ctrlPr>
                              <a:rPr lang="en-GB" sz="2800" b="0" i="1" smtClean="0">
                                <a:latin typeface="Cambria Math"/>
                              </a:rPr>
                            </m:ctrlPr>
                          </m:fPr>
                          <m:num>
                            <m:r>
                              <a:rPr lang="en-GB" sz="2800" b="0" i="1" smtClean="0">
                                <a:latin typeface="Cambria Math"/>
                              </a:rPr>
                              <m:t>𝐴</m:t>
                            </m:r>
                          </m:num>
                          <m:den>
                            <m:r>
                              <a:rPr lang="en-GB" sz="2800" b="0" i="1" smtClean="0">
                                <a:latin typeface="Cambria Math"/>
                              </a:rPr>
                              <m:t>𝐾</m:t>
                            </m:r>
                          </m:den>
                        </m:f>
                      </m:e>
                    </m:d>
                    <m:r>
                      <m:rPr>
                        <m:sty m:val="p"/>
                      </m:rPr>
                      <a:rPr lang="el-GR" sz="2800" b="0" i="0" baseline="-25000" smtClean="0">
                        <a:latin typeface="Cambria Math"/>
                      </a:rPr>
                      <m:t>Π</m:t>
                    </m:r>
                  </m:oMath>
                </a14:m>
                <a:r>
                  <a:rPr lang="en-GB" sz="2800" dirty="0" smtClean="0"/>
                  <a:t> </a:t>
                </a:r>
                <a:r>
                  <a:rPr lang="el-GR" sz="2800" dirty="0" smtClean="0"/>
                  <a:t>  :     ΕΚΤΙΜΑΤΑΙ </a:t>
                </a:r>
                <a:r>
                  <a:rPr lang="el-GR" sz="2800" smtClean="0"/>
                  <a:t>ΑΠΟ </a:t>
                </a:r>
                <a:r>
                  <a:rPr lang="el-GR" sz="2800" smtClean="0"/>
                  <a:t>ΜΕΤΡΗΣΗ ΤΩΝ ΚΑΥΣΑΕΡΙΩΝ</a:t>
                </a:r>
                <a:endParaRPr lang="el-GR" sz="2800" dirty="0" smtClean="0"/>
              </a:p>
            </p:txBody>
          </p:sp>
        </mc:Choice>
        <mc:Fallback>
          <p:sp>
            <p:nvSpPr>
              <p:cNvPr id="6" name="Content Placeholder 5"/>
              <p:cNvSpPr>
                <a:spLocks noGrp="1" noRot="1" noChangeAspect="1" noMove="1" noResize="1" noEditPoints="1" noAdjustHandles="1" noChangeArrowheads="1" noChangeShapeType="1" noTextEdit="1"/>
              </p:cNvSpPr>
              <p:nvPr>
                <p:ph idx="1"/>
              </p:nvPr>
            </p:nvSpPr>
            <p:spPr>
              <a:xfrm>
                <a:off x="23664" y="1124744"/>
                <a:ext cx="8940824" cy="5616624"/>
              </a:xfrm>
              <a:blipFill rotWithShape="1">
                <a:blip r:embed="rId4"/>
                <a:stretch>
                  <a:fillRect l="-1431" t="-977"/>
                </a:stretch>
              </a:blipFill>
            </p:spPr>
            <p:txBody>
              <a:bodyPr/>
              <a:lstStyle/>
              <a:p>
                <a:r>
                  <a:rPr lang="en-GB">
                    <a:noFill/>
                  </a:rPr>
                  <a:t> </a:t>
                </a:r>
              </a:p>
            </p:txBody>
          </p:sp>
        </mc:Fallback>
      </mc:AlternateContent>
      <p:sp>
        <p:nvSpPr>
          <p:cNvPr id="5" name="Slide Number Placeholder 4"/>
          <p:cNvSpPr>
            <a:spLocks noGrp="1"/>
          </p:cNvSpPr>
          <p:nvPr>
            <p:ph type="sldNum" sz="quarter" idx="12"/>
          </p:nvPr>
        </p:nvSpPr>
        <p:spPr/>
        <p:txBody>
          <a:bodyPr/>
          <a:lstStyle/>
          <a:p>
            <a:fld id="{B4DB399A-DF18-40E8-8FB4-06676171C598}" type="slidenum">
              <a:rPr lang="en-GB" smtClean="0"/>
              <a:t>56</a:t>
            </a:fld>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13570715"/>
      </p:ext>
    </p:extLst>
  </p:cSld>
  <p:clrMapOvr>
    <a:masterClrMapping/>
  </p:clrMapOvr>
  <mc:AlternateContent xmlns:mc="http://schemas.openxmlformats.org/markup-compatibility/2006">
    <mc:Choice xmlns:p14="http://schemas.microsoft.com/office/powerpoint/2010/main" Requires="p14">
      <p:transition spd="slow" p14:dur="2000" advTm="59562"/>
    </mc:Choice>
    <mc:Fallback>
      <p:transition spd="slow" advTm="59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sz="3200" b="1" dirty="0" smtClean="0">
                <a:solidFill>
                  <a:srgbClr val="C00000"/>
                </a:solidFill>
              </a:rPr>
              <a:t>ΡΥΠΑΝΣΗ ΑΠΟ ΤΗΝ ΚΑΥΣΗ ΥΔΡΟΓΟΝΑΝΘΡΑΚΩΝ</a:t>
            </a:r>
            <a:endParaRPr lang="en-GB" sz="3200" b="1" dirty="0">
              <a:solidFill>
                <a:srgbClr val="C00000"/>
              </a:solidFill>
            </a:endParaRPr>
          </a:p>
        </p:txBody>
      </p:sp>
      <p:sp>
        <p:nvSpPr>
          <p:cNvPr id="4" name="Subtitle 3"/>
          <p:cNvSpPr>
            <a:spLocks noGrp="1"/>
          </p:cNvSpPr>
          <p:nvPr>
            <p:ph type="subTitle" idx="1"/>
          </p:nvPr>
        </p:nvSpPr>
        <p:spPr/>
        <p:txBody>
          <a:bodyPr/>
          <a:lstStyle/>
          <a:p>
            <a:endParaRPr lang="en-GB"/>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961706"/>
      </p:ext>
    </p:extLst>
  </p:cSld>
  <p:clrMapOvr>
    <a:masterClrMapping/>
  </p:clrMapOvr>
  <mc:AlternateContent xmlns:mc="http://schemas.openxmlformats.org/markup-compatibility/2006">
    <mc:Choice xmlns:p14="http://schemas.microsoft.com/office/powerpoint/2010/main" Requires="p14">
      <p:transition spd="slow" p14:dur="2000" advTm="5059"/>
    </mc:Choice>
    <mc:Fallback>
      <p:transition spd="slow" advTm="50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el-GR" smtClean="0">
                <a:solidFill>
                  <a:srgbClr val="C00000"/>
                </a:solidFill>
              </a:rPr>
              <a:t>Ρύπανση από καύση</a:t>
            </a:r>
          </a:p>
        </p:txBody>
      </p:sp>
      <p:sp>
        <p:nvSpPr>
          <p:cNvPr id="76803" name="Rectangle 3"/>
          <p:cNvSpPr>
            <a:spLocks noGrp="1" noChangeArrowheads="1"/>
          </p:cNvSpPr>
          <p:nvPr>
            <p:ph idx="1"/>
          </p:nvPr>
        </p:nvSpPr>
        <p:spPr/>
        <p:txBody>
          <a:bodyPr>
            <a:normAutofit fontScale="77500" lnSpcReduction="20000"/>
          </a:bodyPr>
          <a:lstStyle/>
          <a:p>
            <a:pPr>
              <a:defRPr/>
            </a:pPr>
            <a:r>
              <a:rPr lang="el-GR"/>
              <a:t>Άκαυστοι υδρογονάνθρακες</a:t>
            </a:r>
          </a:p>
          <a:p>
            <a:pPr>
              <a:defRPr/>
            </a:pPr>
            <a:r>
              <a:rPr lang="el-GR"/>
              <a:t>Οξείδια αζώτου</a:t>
            </a:r>
          </a:p>
          <a:p>
            <a:pPr>
              <a:defRPr/>
            </a:pPr>
            <a:r>
              <a:rPr lang="el-GR"/>
              <a:t>Οξείδια του θείου</a:t>
            </a:r>
          </a:p>
          <a:p>
            <a:pPr>
              <a:defRPr/>
            </a:pPr>
            <a:r>
              <a:rPr lang="el-GR"/>
              <a:t>Ιπτάμενη τέφρα και αιθάλη</a:t>
            </a:r>
          </a:p>
          <a:p>
            <a:pPr eaLnBrk="1" hangingPunct="1">
              <a:defRPr/>
            </a:pPr>
            <a:endParaRPr lang="el-GR" smtClean="0"/>
          </a:p>
          <a:p>
            <a:pPr eaLnBrk="1" hangingPunct="1">
              <a:defRPr/>
            </a:pPr>
            <a:r>
              <a:rPr lang="el-GR" smtClean="0"/>
              <a:t>Αστική </a:t>
            </a:r>
            <a:r>
              <a:rPr lang="el-GR" smtClean="0"/>
              <a:t>ατμοσφαιρική ρύπανση</a:t>
            </a:r>
          </a:p>
          <a:p>
            <a:pPr eaLnBrk="1" hangingPunct="1">
              <a:defRPr/>
            </a:pPr>
            <a:r>
              <a:rPr lang="el-GR" smtClean="0"/>
              <a:t>Όξινη βροχή</a:t>
            </a:r>
          </a:p>
          <a:p>
            <a:pPr eaLnBrk="1" hangingPunct="1">
              <a:defRPr/>
            </a:pPr>
            <a:r>
              <a:rPr lang="el-GR" smtClean="0"/>
              <a:t>Μείωση στοιβάδας </a:t>
            </a:r>
            <a:r>
              <a:rPr lang="el-GR" smtClean="0"/>
              <a:t>όζοντος</a:t>
            </a:r>
          </a:p>
          <a:p>
            <a:pPr eaLnBrk="1" hangingPunct="1">
              <a:defRPr/>
            </a:pPr>
            <a:endParaRPr lang="el-GR"/>
          </a:p>
          <a:p>
            <a:pPr eaLnBrk="1" hangingPunct="1">
              <a:defRPr/>
            </a:pPr>
            <a:endParaRPr lang="el-GR" smtClean="0"/>
          </a:p>
          <a:p>
            <a:pPr eaLnBrk="1" hangingPunct="1">
              <a:defRPr/>
            </a:pPr>
            <a:r>
              <a:rPr lang="el-GR" smtClean="0"/>
              <a:t>κύρια αιτία της </a:t>
            </a:r>
            <a:r>
              <a:rPr lang="el-GR" smtClean="0">
                <a:solidFill>
                  <a:srgbClr val="C00000"/>
                </a:solidFill>
              </a:rPr>
              <a:t>κλιματικής αλλαγής </a:t>
            </a:r>
            <a:r>
              <a:rPr lang="el-GR" smtClean="0"/>
              <a:t>λόγω εκπομπών </a:t>
            </a:r>
            <a:r>
              <a:rPr lang="en-GB" smtClean="0"/>
              <a:t>CO</a:t>
            </a:r>
            <a:r>
              <a:rPr lang="en-GB" baseline="-25000" smtClean="0"/>
              <a:t>2</a:t>
            </a:r>
            <a:endParaRPr lang="el-GR" baseline="-25000" smtClean="0"/>
          </a:p>
          <a:p>
            <a:pPr eaLnBrk="1" hangingPunct="1">
              <a:defRPr/>
            </a:pPr>
            <a:endParaRPr lang="el-GR"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780"/>
    </mc:Choice>
    <mc:Fallback>
      <p:transition spd="slow" advTm="33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6532" y="408372"/>
            <a:ext cx="8480268" cy="644363"/>
          </a:xfrm>
        </p:spPr>
        <p:txBody>
          <a:bodyPr>
            <a:noAutofit/>
          </a:bodyPr>
          <a:lstStyle/>
          <a:p>
            <a:pPr marL="114300"/>
            <a:r>
              <a:rPr lang="el-GR" sz="2800" b="1" smtClean="0">
                <a:solidFill>
                  <a:srgbClr val="C00000"/>
                </a:solidFill>
                <a:latin typeface="Cambria" panose="02040503050406030204" pitchFamily="18" charset="0"/>
              </a:rPr>
              <a:t>1. ΑΤΜΟΣΦΑΙΡΙΚΗ </a:t>
            </a:r>
            <a:r>
              <a:rPr lang="el-GR" sz="2800" b="1" dirty="0">
                <a:solidFill>
                  <a:srgbClr val="C00000"/>
                </a:solidFill>
                <a:latin typeface="Cambria" panose="02040503050406030204" pitchFamily="18" charset="0"/>
              </a:rPr>
              <a:t>ΡΥΠΑΝΣΗ ΠΟΛΕΩΝ</a:t>
            </a:r>
          </a:p>
        </p:txBody>
      </p:sp>
      <p:sp>
        <p:nvSpPr>
          <p:cNvPr id="4" name="Content Placeholder 3"/>
          <p:cNvSpPr>
            <a:spLocks noGrp="1"/>
          </p:cNvSpPr>
          <p:nvPr>
            <p:ph idx="1"/>
          </p:nvPr>
        </p:nvSpPr>
        <p:spPr>
          <a:xfrm>
            <a:off x="628650" y="1772816"/>
            <a:ext cx="8336382" cy="3168352"/>
          </a:xfrm>
        </p:spPr>
        <p:txBody>
          <a:bodyPr>
            <a:normAutofit/>
          </a:bodyPr>
          <a:lstStyle/>
          <a:p>
            <a:pPr marL="628650" indent="-514350">
              <a:buFont typeface="+mj-lt"/>
              <a:buAutoNum type="alphaUcPeriod"/>
            </a:pPr>
            <a:r>
              <a:rPr lang="el-GR" sz="2800" b="1" dirty="0" smtClean="0">
                <a:solidFill>
                  <a:schemeClr val="accent5">
                    <a:lumMod val="50000"/>
                  </a:schemeClr>
                </a:solidFill>
              </a:rPr>
              <a:t>ΦΩΤΟΧΗΜΙΚΗ ΡΥΠΑΝΣΗ</a:t>
            </a:r>
          </a:p>
          <a:p>
            <a:pPr marL="628650" indent="-514350">
              <a:buFont typeface="+mj-lt"/>
              <a:buAutoNum type="alphaUcPeriod"/>
            </a:pPr>
            <a:r>
              <a:rPr lang="el-GR" sz="2800" b="1" dirty="0">
                <a:solidFill>
                  <a:schemeClr val="accent5">
                    <a:lumMod val="50000"/>
                  </a:schemeClr>
                </a:solidFill>
              </a:rPr>
              <a:t>ΜΟΝΟΞΕΙΔΙΟ ΤΟΥ ΑΝΘΡΑΚΑ, </a:t>
            </a:r>
            <a:r>
              <a:rPr lang="en-GB" sz="2800" b="1" dirty="0">
                <a:solidFill>
                  <a:schemeClr val="accent5">
                    <a:lumMod val="50000"/>
                  </a:schemeClr>
                </a:solidFill>
              </a:rPr>
              <a:t>CO</a:t>
            </a:r>
          </a:p>
          <a:p>
            <a:pPr marL="628650" indent="-514350">
              <a:buFont typeface="+mj-lt"/>
              <a:buAutoNum type="alphaUcPeriod"/>
            </a:pPr>
            <a:r>
              <a:rPr lang="el-GR" sz="2800" b="1" dirty="0">
                <a:solidFill>
                  <a:schemeClr val="accent5">
                    <a:lumMod val="50000"/>
                  </a:schemeClr>
                </a:solidFill>
              </a:rPr>
              <a:t>ΔΙΟΞΕΙΔΙΟ ΤΟΥ ΘΕΙΟΥ, </a:t>
            </a:r>
            <a:r>
              <a:rPr lang="en-GB" sz="2800" b="1" dirty="0">
                <a:solidFill>
                  <a:schemeClr val="accent5">
                    <a:lumMod val="50000"/>
                  </a:schemeClr>
                </a:solidFill>
              </a:rPr>
              <a:t>SO</a:t>
            </a:r>
            <a:r>
              <a:rPr lang="en-GB" sz="2800" b="1" baseline="-25000" dirty="0">
                <a:solidFill>
                  <a:schemeClr val="accent5">
                    <a:lumMod val="50000"/>
                  </a:schemeClr>
                </a:solidFill>
              </a:rPr>
              <a:t>2</a:t>
            </a:r>
          </a:p>
          <a:p>
            <a:pPr marL="628650" indent="-514350">
              <a:buFont typeface="+mj-lt"/>
              <a:buAutoNum type="alphaUcPeriod"/>
            </a:pPr>
            <a:r>
              <a:rPr lang="el-GR" sz="2800" b="1" dirty="0">
                <a:solidFill>
                  <a:schemeClr val="accent5">
                    <a:lumMod val="50000"/>
                  </a:schemeClr>
                </a:solidFill>
              </a:rPr>
              <a:t>ΔΙΟΞΕΙΔΙΟ ΤΟΥ ΑΖΩΤΟΥ, </a:t>
            </a:r>
            <a:r>
              <a:rPr lang="en-GB" sz="2800" b="1" dirty="0">
                <a:solidFill>
                  <a:schemeClr val="accent5">
                    <a:lumMod val="50000"/>
                  </a:schemeClr>
                </a:solidFill>
              </a:rPr>
              <a:t>NO</a:t>
            </a:r>
            <a:r>
              <a:rPr lang="en-GB" sz="2800" b="1" baseline="-25000" dirty="0">
                <a:solidFill>
                  <a:schemeClr val="accent5">
                    <a:lumMod val="50000"/>
                  </a:schemeClr>
                </a:solidFill>
              </a:rPr>
              <a:t>2</a:t>
            </a:r>
          </a:p>
          <a:p>
            <a:pPr marL="628650" indent="-514350">
              <a:buFont typeface="+mj-lt"/>
              <a:buAutoNum type="alphaUcPeriod"/>
            </a:pPr>
            <a:r>
              <a:rPr lang="el-GR" sz="2800" b="1" dirty="0">
                <a:solidFill>
                  <a:schemeClr val="accent5">
                    <a:lumMod val="50000"/>
                  </a:schemeClr>
                </a:solidFill>
              </a:rPr>
              <a:t>ΤΟΞΙΚΑ ΑΕΡΙΑ ΚΑΙ ΒΑΡΙΑ ΜΕΤΑΛΛΑ</a:t>
            </a:r>
          </a:p>
          <a:p>
            <a:pPr marL="628650" indent="-514350">
              <a:buFont typeface="+mj-lt"/>
              <a:buAutoNum type="alphaUcPeriod"/>
            </a:pPr>
            <a:r>
              <a:rPr lang="el-GR" sz="2800" b="1" dirty="0">
                <a:solidFill>
                  <a:schemeClr val="accent5">
                    <a:lumMod val="50000"/>
                  </a:schemeClr>
                </a:solidFill>
              </a:rPr>
              <a:t>ΑΙΩΡΟΥΜΕΝΑ ΣΩΜΑΤΙΔΙΑ</a:t>
            </a:r>
          </a:p>
          <a:p>
            <a:pPr marL="114300" indent="0">
              <a:buNone/>
            </a:pPr>
            <a:endParaRPr lang="el-GR" sz="2800" b="1" dirty="0" smtClean="0">
              <a:solidFill>
                <a:schemeClr val="accent5">
                  <a:lumMod val="50000"/>
                </a:schemeClr>
              </a:solidFill>
            </a:endParaRPr>
          </a:p>
          <a:p>
            <a:endParaRPr lang="el-GR" b="1" dirty="0" smtClean="0">
              <a:solidFill>
                <a:schemeClr val="accent5">
                  <a:lumMod val="50000"/>
                </a:schemeClr>
              </a:solidFill>
            </a:endParaRPr>
          </a:p>
          <a:p>
            <a:endParaRPr lang="en-GB" b="1" dirty="0">
              <a:solidFill>
                <a:schemeClr val="accent5">
                  <a:lumMod val="50000"/>
                </a:schemeClr>
              </a:solidFill>
            </a:endParaRPr>
          </a:p>
        </p:txBody>
      </p:sp>
      <p:sp>
        <p:nvSpPr>
          <p:cNvPr id="5" name="Content Placeholder 3"/>
          <p:cNvSpPr txBox="1">
            <a:spLocks/>
          </p:cNvSpPr>
          <p:nvPr/>
        </p:nvSpPr>
        <p:spPr>
          <a:xfrm>
            <a:off x="206532" y="1628800"/>
            <a:ext cx="8469923" cy="18002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n-GB" dirty="0">
              <a:solidFill>
                <a:schemeClr val="tx1"/>
              </a:solidFill>
            </a:endParaRPr>
          </a:p>
        </p:txBody>
      </p:sp>
      <p:sp>
        <p:nvSpPr>
          <p:cNvPr id="2" name="Slide Number Placeholder 1"/>
          <p:cNvSpPr>
            <a:spLocks noGrp="1"/>
          </p:cNvSpPr>
          <p:nvPr>
            <p:ph type="sldNum" sz="quarter" idx="12"/>
          </p:nvPr>
        </p:nvSpPr>
        <p:spPr/>
        <p:txBody>
          <a:bodyPr/>
          <a:lstStyle/>
          <a:p>
            <a:fld id="{65A350DC-6C10-4A63-BCFA-1B36788BEC6B}" type="slidenum">
              <a:rPr lang="en-GB" smtClean="0"/>
              <a:t>59</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99686469"/>
      </p:ext>
    </p:extLst>
  </p:cSld>
  <p:clrMapOvr>
    <a:masterClrMapping/>
  </p:clrMapOvr>
  <mc:AlternateContent xmlns:mc="http://schemas.openxmlformats.org/markup-compatibility/2006">
    <mc:Choice xmlns:p14="http://schemas.microsoft.com/office/powerpoint/2010/main" Requires="p14">
      <p:transition spd="slow" p14:dur="2000" advTm="35154"/>
    </mc:Choice>
    <mc:Fallback>
      <p:transition spd="slow" advTm="35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4676" y="188640"/>
            <a:ext cx="8260672" cy="500348"/>
          </a:xfrm>
        </p:spPr>
        <p:txBody>
          <a:bodyPr>
            <a:normAutofit fontScale="90000"/>
          </a:bodyPr>
          <a:lstStyle/>
          <a:p>
            <a:pPr marL="114300" indent="0"/>
            <a:r>
              <a:rPr lang="el-GR" sz="2800" b="1" smtClean="0">
                <a:solidFill>
                  <a:srgbClr val="C00000"/>
                </a:solidFill>
                <a:latin typeface="Cambria" panose="02040503050406030204" pitchFamily="18" charset="0"/>
              </a:rPr>
              <a:t>ΦΩΤΟΧΗΜΙΚΗ </a:t>
            </a:r>
            <a:r>
              <a:rPr lang="el-GR" sz="2800" b="1" dirty="0">
                <a:solidFill>
                  <a:srgbClr val="C00000"/>
                </a:solidFill>
                <a:latin typeface="Cambria" panose="02040503050406030204" pitchFamily="18" charset="0"/>
              </a:rPr>
              <a:t>ΡΥΠΑΝΣΗ</a:t>
            </a:r>
          </a:p>
        </p:txBody>
      </p:sp>
      <p:sp>
        <p:nvSpPr>
          <p:cNvPr id="4" name="Content Placeholder 3"/>
          <p:cNvSpPr>
            <a:spLocks noGrp="1"/>
          </p:cNvSpPr>
          <p:nvPr>
            <p:ph idx="1"/>
          </p:nvPr>
        </p:nvSpPr>
        <p:spPr>
          <a:xfrm>
            <a:off x="142822" y="764704"/>
            <a:ext cx="4645202" cy="576064"/>
          </a:xfrm>
        </p:spPr>
        <p:txBody>
          <a:bodyPr>
            <a:normAutofit lnSpcReduction="10000"/>
          </a:bodyPr>
          <a:lstStyle/>
          <a:p>
            <a:pPr algn="ctr"/>
            <a:endParaRPr lang="el-GR" dirty="0" smtClean="0">
              <a:solidFill>
                <a:schemeClr val="tx1"/>
              </a:solidFill>
              <a:latin typeface="Cambria" panose="02040503050406030204" pitchFamily="18" charset="0"/>
            </a:endParaRPr>
          </a:p>
          <a:p>
            <a:pPr algn="ctr"/>
            <a:endParaRPr lang="en-GB" dirty="0">
              <a:solidFill>
                <a:schemeClr val="tx1"/>
              </a:solidFill>
              <a:latin typeface="Cambria" panose="02040503050406030204" pitchFamily="18" charset="0"/>
            </a:endParaRPr>
          </a:p>
        </p:txBody>
      </p:sp>
      <p:sp>
        <p:nvSpPr>
          <p:cNvPr id="5" name="Content Placeholder 3"/>
          <p:cNvSpPr txBox="1">
            <a:spLocks/>
          </p:cNvSpPr>
          <p:nvPr/>
        </p:nvSpPr>
        <p:spPr>
          <a:xfrm>
            <a:off x="206533" y="709631"/>
            <a:ext cx="8685946" cy="5815713"/>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tabLst>
                <a:tab pos="1882775" algn="l"/>
              </a:tabLst>
            </a:pPr>
            <a:r>
              <a:rPr lang="el-GR" u="sng" dirty="0" smtClean="0">
                <a:solidFill>
                  <a:schemeClr val="tx1"/>
                </a:solidFill>
                <a:latin typeface="Cambria" panose="02040503050406030204" pitchFamily="18" charset="0"/>
              </a:rPr>
              <a:t>ΑΝΤΙΔΡΟΥΝ</a:t>
            </a:r>
            <a:r>
              <a:rPr lang="el-GR" dirty="0" smtClean="0">
                <a:solidFill>
                  <a:schemeClr val="tx1"/>
                </a:solidFill>
                <a:latin typeface="Cambria" panose="02040503050406030204" pitchFamily="18" charset="0"/>
              </a:rPr>
              <a:t> :   ΝΟ,   Η</a:t>
            </a:r>
            <a:r>
              <a:rPr lang="en-GB" dirty="0" smtClean="0">
                <a:solidFill>
                  <a:schemeClr val="tx1"/>
                </a:solidFill>
                <a:latin typeface="Cambria" panose="02040503050406030204" pitchFamily="18" charset="0"/>
              </a:rPr>
              <a:t>C</a:t>
            </a:r>
            <a:r>
              <a:rPr lang="el-GR" dirty="0" smtClean="0">
                <a:solidFill>
                  <a:schemeClr val="tx1"/>
                </a:solidFill>
                <a:latin typeface="Cambria" panose="02040503050406030204" pitchFamily="18" charset="0"/>
              </a:rPr>
              <a:t>  </a:t>
            </a:r>
            <a:r>
              <a:rPr lang="en-GB" dirty="0" smtClean="0">
                <a:solidFill>
                  <a:schemeClr val="tx1"/>
                </a:solidFill>
                <a:latin typeface="Cambria" panose="02040503050406030204" pitchFamily="18" charset="0"/>
              </a:rPr>
              <a:t>&amp;</a:t>
            </a:r>
            <a:r>
              <a:rPr lang="el-GR" dirty="0" smtClean="0">
                <a:solidFill>
                  <a:schemeClr val="tx1"/>
                </a:solidFill>
                <a:latin typeface="Cambria" panose="02040503050406030204" pitchFamily="18" charset="0"/>
              </a:rPr>
              <a:t>  ΗΛΙΑΚΗ ΑΚΤΙΝΟΒΟΛΙΑ</a:t>
            </a:r>
          </a:p>
          <a:p>
            <a:pPr marL="114300" indent="0">
              <a:buNone/>
              <a:tabLst>
                <a:tab pos="1787525" algn="l"/>
              </a:tabLst>
            </a:pPr>
            <a:r>
              <a:rPr lang="el-GR" u="sng" dirty="0">
                <a:solidFill>
                  <a:schemeClr val="tx1"/>
                </a:solidFill>
                <a:latin typeface="Cambria" panose="02040503050406030204" pitchFamily="18" charset="0"/>
              </a:rPr>
              <a:t>ΠΡΟΪΟΝΤΑ</a:t>
            </a:r>
            <a:r>
              <a:rPr lang="el-GR" dirty="0">
                <a:solidFill>
                  <a:schemeClr val="tx1"/>
                </a:solidFill>
                <a:latin typeface="Cambria" panose="02040503050406030204" pitchFamily="18" charset="0"/>
              </a:rPr>
              <a:t> </a:t>
            </a:r>
            <a:r>
              <a:rPr lang="el-GR" dirty="0" smtClean="0">
                <a:solidFill>
                  <a:schemeClr val="tx1"/>
                </a:solidFill>
                <a:latin typeface="Cambria" panose="02040503050406030204" pitchFamily="18" charset="0"/>
              </a:rPr>
              <a:t>:	Ο</a:t>
            </a:r>
            <a:r>
              <a:rPr lang="el-GR" baseline="-25000" dirty="0" smtClean="0">
                <a:solidFill>
                  <a:schemeClr val="tx1"/>
                </a:solidFill>
                <a:latin typeface="Cambria" panose="02040503050406030204" pitchFamily="18" charset="0"/>
              </a:rPr>
              <a:t>3</a:t>
            </a:r>
            <a:r>
              <a:rPr lang="el-GR" dirty="0" smtClean="0">
                <a:solidFill>
                  <a:schemeClr val="tx1"/>
                </a:solidFill>
                <a:latin typeface="Cambria" panose="02040503050406030204" pitchFamily="18" charset="0"/>
              </a:rPr>
              <a:t>,	</a:t>
            </a:r>
          </a:p>
          <a:p>
            <a:pPr marL="114300" indent="0">
              <a:buNone/>
              <a:tabLst>
                <a:tab pos="1787525" algn="l"/>
              </a:tabLst>
            </a:pPr>
            <a:r>
              <a:rPr lang="el-GR" dirty="0" smtClean="0">
                <a:solidFill>
                  <a:schemeClr val="tx1"/>
                </a:solidFill>
                <a:latin typeface="Cambria" panose="02040503050406030204" pitchFamily="18" charset="0"/>
              </a:rPr>
              <a:t>	</a:t>
            </a:r>
            <a:r>
              <a:rPr lang="en-GB" dirty="0" smtClean="0">
                <a:solidFill>
                  <a:schemeClr val="tx1"/>
                </a:solidFill>
                <a:latin typeface="Cambria" panose="02040503050406030204" pitchFamily="18" charset="0"/>
              </a:rPr>
              <a:t>CH</a:t>
            </a:r>
            <a:r>
              <a:rPr lang="en-GB" baseline="-25000" dirty="0" smtClean="0">
                <a:solidFill>
                  <a:schemeClr val="tx1"/>
                </a:solidFill>
                <a:latin typeface="Cambria" panose="02040503050406030204" pitchFamily="18" charset="0"/>
              </a:rPr>
              <a:t>3</a:t>
            </a:r>
            <a:r>
              <a:rPr lang="en-GB" dirty="0" smtClean="0">
                <a:solidFill>
                  <a:schemeClr val="tx1"/>
                </a:solidFill>
                <a:latin typeface="Cambria" panose="02040503050406030204" pitchFamily="18" charset="0"/>
              </a:rPr>
              <a:t>CHO</a:t>
            </a:r>
            <a:r>
              <a:rPr lang="en-GB" baseline="-25000" dirty="0" smtClean="0">
                <a:solidFill>
                  <a:schemeClr val="tx1"/>
                </a:solidFill>
                <a:latin typeface="Cambria" panose="02040503050406030204" pitchFamily="18" charset="0"/>
              </a:rPr>
              <a:t>3</a:t>
            </a:r>
            <a:r>
              <a:rPr lang="en-GB" dirty="0" smtClean="0">
                <a:solidFill>
                  <a:schemeClr val="tx1"/>
                </a:solidFill>
                <a:latin typeface="Cambria" panose="02040503050406030204" pitchFamily="18" charset="0"/>
              </a:rPr>
              <a:t>NO</a:t>
            </a:r>
            <a:r>
              <a:rPr lang="en-GB" baseline="-25000" dirty="0" smtClean="0">
                <a:solidFill>
                  <a:schemeClr val="tx1"/>
                </a:solidFill>
                <a:latin typeface="Cambria" panose="02040503050406030204" pitchFamily="18" charset="0"/>
              </a:rPr>
              <a:t>2</a:t>
            </a:r>
            <a:r>
              <a:rPr lang="el-GR" dirty="0" smtClean="0">
                <a:solidFill>
                  <a:schemeClr val="tx1"/>
                </a:solidFill>
                <a:latin typeface="Cambria" panose="02040503050406030204" pitchFamily="18" charset="0"/>
              </a:rPr>
              <a:t>   ... </a:t>
            </a:r>
            <a:r>
              <a:rPr lang="en-GB" dirty="0" err="1" smtClean="0">
                <a:solidFill>
                  <a:schemeClr val="tx1"/>
                </a:solidFill>
                <a:latin typeface="Cambria" panose="02040503050406030204" pitchFamily="18" charset="0"/>
              </a:rPr>
              <a:t>Peroxyacetyl</a:t>
            </a:r>
            <a:r>
              <a:rPr lang="en-GB" dirty="0" smtClean="0">
                <a:solidFill>
                  <a:schemeClr val="tx1"/>
                </a:solidFill>
                <a:latin typeface="Cambria" panose="02040503050406030204" pitchFamily="18" charset="0"/>
              </a:rPr>
              <a:t> </a:t>
            </a:r>
            <a:r>
              <a:rPr lang="en-GB" dirty="0">
                <a:solidFill>
                  <a:schemeClr val="tx1"/>
                </a:solidFill>
                <a:latin typeface="Cambria" panose="02040503050406030204" pitchFamily="18" charset="0"/>
              </a:rPr>
              <a:t>nitrate</a:t>
            </a:r>
            <a:endParaRPr lang="el-GR" dirty="0">
              <a:solidFill>
                <a:schemeClr val="tx1"/>
              </a:solidFill>
              <a:latin typeface="Cambria" panose="02040503050406030204" pitchFamily="18" charset="0"/>
            </a:endParaRPr>
          </a:p>
          <a:p>
            <a:pPr marL="3944938" indent="-3843338">
              <a:buNone/>
              <a:tabLst>
                <a:tab pos="1787525" algn="l"/>
              </a:tabLst>
            </a:pPr>
            <a:r>
              <a:rPr lang="el-GR" dirty="0" smtClean="0">
                <a:solidFill>
                  <a:schemeClr val="tx1"/>
                </a:solidFill>
                <a:latin typeface="Cambria" panose="02040503050406030204" pitchFamily="18" charset="0"/>
              </a:rPr>
              <a:t>	</a:t>
            </a:r>
            <a:r>
              <a:rPr lang="en-GB" dirty="0" smtClean="0">
                <a:solidFill>
                  <a:schemeClr val="tx1"/>
                </a:solidFill>
                <a:latin typeface="Cambria" panose="02040503050406030204" pitchFamily="18" charset="0"/>
              </a:rPr>
              <a:t>RCHO</a:t>
            </a:r>
            <a:r>
              <a:rPr lang="el-GR" dirty="0" smtClean="0">
                <a:solidFill>
                  <a:schemeClr val="tx1"/>
                </a:solidFill>
                <a:latin typeface="Cambria" panose="02040503050406030204" pitchFamily="18" charset="0"/>
              </a:rPr>
              <a:t>  ... ... ... ... ... Αλδεΰδες / </a:t>
            </a:r>
            <a:r>
              <a:rPr lang="en-GB" dirty="0" smtClean="0">
                <a:solidFill>
                  <a:schemeClr val="tx1"/>
                </a:solidFill>
                <a:latin typeface="Cambria" panose="02040503050406030204" pitchFamily="18" charset="0"/>
              </a:rPr>
              <a:t>R: </a:t>
            </a:r>
            <a:r>
              <a:rPr lang="el-GR" dirty="0">
                <a:solidFill>
                  <a:schemeClr val="tx1"/>
                </a:solidFill>
                <a:latin typeface="Cambria" panose="02040503050406030204" pitchFamily="18" charset="0"/>
              </a:rPr>
              <a:t>ρίζα </a:t>
            </a:r>
            <a:r>
              <a:rPr lang="el-GR" dirty="0" smtClean="0">
                <a:solidFill>
                  <a:schemeClr val="tx1"/>
                </a:solidFill>
                <a:latin typeface="Cambria" panose="02040503050406030204" pitchFamily="18" charset="0"/>
              </a:rPr>
              <a:t>υδρογονάνθρα-κα</a:t>
            </a:r>
            <a:r>
              <a:rPr lang="el-GR" dirty="0">
                <a:solidFill>
                  <a:schemeClr val="tx1"/>
                </a:solidFill>
                <a:latin typeface="Cambria" panose="02040503050406030204" pitchFamily="18" charset="0"/>
              </a:rPr>
              <a:t>, π.χ. Μεθυλική ρίζα </a:t>
            </a:r>
            <a:r>
              <a:rPr lang="en-GB" dirty="0" smtClean="0">
                <a:solidFill>
                  <a:schemeClr val="tx1"/>
                </a:solidFill>
                <a:latin typeface="Cambria" panose="02040503050406030204" pitchFamily="18" charset="0"/>
              </a:rPr>
              <a:t>CH</a:t>
            </a:r>
            <a:r>
              <a:rPr lang="en-GB" baseline="-25000" dirty="0" smtClean="0">
                <a:solidFill>
                  <a:schemeClr val="tx1"/>
                </a:solidFill>
                <a:latin typeface="Cambria" panose="02040503050406030204" pitchFamily="18" charset="0"/>
              </a:rPr>
              <a:t>3</a:t>
            </a:r>
            <a:r>
              <a:rPr lang="en-GB" dirty="0" smtClean="0">
                <a:solidFill>
                  <a:schemeClr val="tx1"/>
                </a:solidFill>
                <a:latin typeface="Cambria" panose="02040503050406030204" pitchFamily="18" charset="0"/>
              </a:rPr>
              <a:t> </a:t>
            </a:r>
            <a:r>
              <a:rPr lang="el-GR" dirty="0" smtClean="0">
                <a:solidFill>
                  <a:schemeClr val="tx1"/>
                </a:solidFill>
                <a:latin typeface="Cambria" panose="02040503050406030204" pitchFamily="18" charset="0"/>
              </a:rPr>
              <a:t>/</a:t>
            </a:r>
            <a:endParaRPr lang="en-GB" dirty="0">
              <a:solidFill>
                <a:schemeClr val="tx1"/>
              </a:solidFill>
              <a:latin typeface="Cambria" panose="02040503050406030204" pitchFamily="18" charset="0"/>
            </a:endParaRPr>
          </a:p>
          <a:p>
            <a:pPr marL="114300" indent="0">
              <a:buNone/>
              <a:tabLst>
                <a:tab pos="1787525" algn="l"/>
              </a:tabLst>
            </a:pPr>
            <a:r>
              <a:rPr lang="el-GR" dirty="0" smtClean="0">
                <a:solidFill>
                  <a:schemeClr val="tx1"/>
                </a:solidFill>
                <a:latin typeface="Cambria" panose="02040503050406030204" pitchFamily="18" charset="0"/>
              </a:rPr>
              <a:t>	ΑΕΡΟΛΥΜΑΤΑ ... </a:t>
            </a:r>
            <a:r>
              <a:rPr lang="en-GB" dirty="0" smtClean="0">
                <a:solidFill>
                  <a:schemeClr val="tx1"/>
                </a:solidFill>
                <a:latin typeface="Cambria" panose="02040503050406030204" pitchFamily="18" charset="0"/>
              </a:rPr>
              <a:t>aerosols</a:t>
            </a:r>
            <a:endParaRPr lang="el-GR" dirty="0" smtClean="0">
              <a:solidFill>
                <a:schemeClr val="tx1"/>
              </a:solidFill>
              <a:latin typeface="Cambria" panose="02040503050406030204" pitchFamily="18" charset="0"/>
            </a:endParaRPr>
          </a:p>
          <a:p>
            <a:pPr marL="114300" indent="0">
              <a:buNone/>
            </a:pPr>
            <a:endParaRPr lang="el-GR" dirty="0" smtClean="0">
              <a:solidFill>
                <a:schemeClr val="tx1"/>
              </a:solidFill>
              <a:latin typeface="Cambria" panose="02040503050406030204" pitchFamily="18" charset="0"/>
            </a:endParaRPr>
          </a:p>
          <a:p>
            <a:pPr marL="114300" indent="0">
              <a:buNone/>
            </a:pPr>
            <a:r>
              <a:rPr lang="el-GR" u="sng" dirty="0" smtClean="0">
                <a:solidFill>
                  <a:schemeClr val="tx1"/>
                </a:solidFill>
                <a:latin typeface="Cambria" panose="02040503050406030204" pitchFamily="18" charset="0"/>
              </a:rPr>
              <a:t>ΕΝΔΙΑΜΕΣΟ ΠΡΟΪΟΝ</a:t>
            </a:r>
            <a:r>
              <a:rPr lang="el-GR" dirty="0" smtClean="0">
                <a:solidFill>
                  <a:schemeClr val="tx1"/>
                </a:solidFill>
                <a:latin typeface="Cambria" panose="02040503050406030204" pitchFamily="18" charset="0"/>
              </a:rPr>
              <a:t>  : </a:t>
            </a:r>
            <a:r>
              <a:rPr lang="el-GR" dirty="0">
                <a:solidFill>
                  <a:schemeClr val="tx1"/>
                </a:solidFill>
                <a:latin typeface="Cambria" panose="02040503050406030204" pitchFamily="18" charset="0"/>
              </a:rPr>
              <a:t>ΝΟ</a:t>
            </a:r>
            <a:r>
              <a:rPr lang="el-GR" baseline="-25000" dirty="0">
                <a:solidFill>
                  <a:schemeClr val="tx1"/>
                </a:solidFill>
                <a:latin typeface="Cambria" panose="02040503050406030204" pitchFamily="18" charset="0"/>
              </a:rPr>
              <a:t>2</a:t>
            </a:r>
            <a:r>
              <a:rPr lang="el-GR" dirty="0">
                <a:solidFill>
                  <a:schemeClr val="tx1"/>
                </a:solidFill>
                <a:latin typeface="Cambria" panose="02040503050406030204" pitchFamily="18" charset="0"/>
              </a:rPr>
              <a:t> </a:t>
            </a:r>
            <a:endParaRPr lang="en-GB" dirty="0">
              <a:solidFill>
                <a:schemeClr val="tx1"/>
              </a:solidFill>
              <a:latin typeface="Cambria" panose="02040503050406030204" pitchFamily="18" charset="0"/>
            </a:endParaRPr>
          </a:p>
          <a:p>
            <a:pPr marL="95250" indent="19050">
              <a:buNone/>
            </a:pPr>
            <a:r>
              <a:rPr lang="el-GR" dirty="0" smtClean="0">
                <a:solidFill>
                  <a:schemeClr val="tx1"/>
                </a:solidFill>
                <a:latin typeface="Cambria" panose="02040503050406030204" pitchFamily="18" charset="0"/>
              </a:rPr>
              <a:t>Δίνει </a:t>
            </a:r>
            <a:r>
              <a:rPr lang="el-GR" dirty="0">
                <a:solidFill>
                  <a:schemeClr val="tx1"/>
                </a:solidFill>
                <a:latin typeface="Cambria" panose="02040503050406030204" pitchFamily="18" charset="0"/>
              </a:rPr>
              <a:t>το καφέ χρώμα στην ατμόσφαιρα και φθάνει στο μέγιστον στην μέση της αντίδρασης όταν το αρχικό ΝΟ έχει μετατραπεί σε ΝΟ</a:t>
            </a:r>
            <a:r>
              <a:rPr lang="el-GR" baseline="-25000" dirty="0">
                <a:solidFill>
                  <a:schemeClr val="tx1"/>
                </a:solidFill>
                <a:latin typeface="Cambria" panose="02040503050406030204" pitchFamily="18" charset="0"/>
              </a:rPr>
              <a:t>2</a:t>
            </a:r>
            <a:r>
              <a:rPr lang="el-GR" dirty="0">
                <a:solidFill>
                  <a:schemeClr val="tx1"/>
                </a:solidFill>
                <a:latin typeface="Cambria" panose="02040503050406030204" pitchFamily="18" charset="0"/>
              </a:rPr>
              <a:t> .</a:t>
            </a:r>
          </a:p>
          <a:p>
            <a:pPr marL="114300" indent="0">
              <a:buNone/>
              <a:tabLst>
                <a:tab pos="2155825" algn="l"/>
              </a:tabLst>
            </a:pPr>
            <a:r>
              <a:rPr lang="el-GR" u="sng" dirty="0" smtClean="0">
                <a:solidFill>
                  <a:schemeClr val="tx1"/>
                </a:solidFill>
                <a:latin typeface="Cambria" panose="02040503050406030204" pitchFamily="18" charset="0"/>
              </a:rPr>
              <a:t>ΕΠΙΠΤΩΣΕΙΣ</a:t>
            </a:r>
            <a:r>
              <a:rPr lang="el-GR" dirty="0" smtClean="0">
                <a:solidFill>
                  <a:schemeClr val="tx1"/>
                </a:solidFill>
                <a:latin typeface="Cambria" panose="02040503050406030204" pitchFamily="18" charset="0"/>
              </a:rPr>
              <a:t> :	ΕΡΕΘΙΣΜΟΣ </a:t>
            </a:r>
            <a:r>
              <a:rPr lang="el-GR" dirty="0">
                <a:solidFill>
                  <a:schemeClr val="tx1"/>
                </a:solidFill>
                <a:latin typeface="Cambria" panose="02040503050406030204" pitchFamily="18" charset="0"/>
              </a:rPr>
              <a:t>ΣΤΑ ΜΑΤΙΑ </a:t>
            </a:r>
          </a:p>
          <a:p>
            <a:pPr marL="114300" indent="0">
              <a:buNone/>
              <a:tabLst>
                <a:tab pos="2155825" algn="l"/>
              </a:tabLst>
            </a:pPr>
            <a:r>
              <a:rPr lang="el-GR" dirty="0" smtClean="0">
                <a:solidFill>
                  <a:schemeClr val="tx1"/>
                </a:solidFill>
                <a:latin typeface="Cambria" panose="02040503050406030204" pitchFamily="18" charset="0"/>
              </a:rPr>
              <a:t>	ΜΕΙΩΣΗ </a:t>
            </a:r>
            <a:r>
              <a:rPr lang="el-GR" dirty="0">
                <a:solidFill>
                  <a:schemeClr val="tx1"/>
                </a:solidFill>
                <a:latin typeface="Cambria" panose="02040503050406030204" pitchFamily="18" charset="0"/>
              </a:rPr>
              <a:t>ΛΕΙΤΟΥΡΓΙΑΣ </a:t>
            </a:r>
            <a:r>
              <a:rPr lang="el-GR" dirty="0" smtClean="0">
                <a:solidFill>
                  <a:schemeClr val="tx1"/>
                </a:solidFill>
                <a:latin typeface="Cambria" panose="02040503050406030204" pitchFamily="18" charset="0"/>
              </a:rPr>
              <a:t>ΠΝΕΥΜΟΝΩΝ</a:t>
            </a:r>
            <a:endParaRPr lang="en-GB" dirty="0">
              <a:solidFill>
                <a:schemeClr val="tx1"/>
              </a:solidFill>
              <a:latin typeface="Cambria" panose="02040503050406030204" pitchFamily="18" charset="0"/>
            </a:endParaRPr>
          </a:p>
        </p:txBody>
      </p:sp>
      <p:sp>
        <p:nvSpPr>
          <p:cNvPr id="6" name="Content Placeholder 3"/>
          <p:cNvSpPr txBox="1">
            <a:spLocks/>
          </p:cNvSpPr>
          <p:nvPr/>
        </p:nvSpPr>
        <p:spPr>
          <a:xfrm>
            <a:off x="4558201" y="709631"/>
            <a:ext cx="4369630" cy="2736304"/>
          </a:xfrm>
          <a:prstGeom prst="rect">
            <a:avLst/>
          </a:prstGeom>
        </p:spPr>
        <p:txBody>
          <a:bodyPr vert="horz" lIns="91440" tIns="45720" rIns="91440" bIns="45720" rtlCol="0">
            <a:no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endParaRPr lang="el-GR" sz="2000" dirty="0" smtClean="0">
              <a:solidFill>
                <a:schemeClr val="tx1"/>
              </a:solidFill>
              <a:latin typeface="Cambria" panose="02040503050406030204" pitchFamily="18" charset="0"/>
            </a:endParaRPr>
          </a:p>
        </p:txBody>
      </p:sp>
      <p:sp>
        <p:nvSpPr>
          <p:cNvPr id="7" name="Content Placeholder 3"/>
          <p:cNvSpPr txBox="1">
            <a:spLocks/>
          </p:cNvSpPr>
          <p:nvPr/>
        </p:nvSpPr>
        <p:spPr>
          <a:xfrm>
            <a:off x="206532" y="4149080"/>
            <a:ext cx="8685947" cy="2592288"/>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endParaRPr lang="el-GR" dirty="0" smtClean="0">
              <a:solidFill>
                <a:schemeClr val="tx1"/>
              </a:solidFill>
              <a:latin typeface="Cambria" panose="02040503050406030204" pitchFamily="18" charset="0"/>
            </a:endParaRPr>
          </a:p>
          <a:p>
            <a:endParaRPr lang="en-GB" dirty="0">
              <a:solidFill>
                <a:schemeClr val="tx1"/>
              </a:solidFill>
              <a:latin typeface="Cambria" panose="02040503050406030204" pitchFamily="18" charset="0"/>
            </a:endParaRPr>
          </a:p>
        </p:txBody>
      </p:sp>
      <p:sp>
        <p:nvSpPr>
          <p:cNvPr id="2" name="Slide Number Placeholder 1"/>
          <p:cNvSpPr>
            <a:spLocks noGrp="1"/>
          </p:cNvSpPr>
          <p:nvPr>
            <p:ph type="sldNum" sz="quarter" idx="12"/>
          </p:nvPr>
        </p:nvSpPr>
        <p:spPr/>
        <p:txBody>
          <a:bodyPr/>
          <a:lstStyle/>
          <a:p>
            <a:fld id="{65A350DC-6C10-4A63-BCFA-1B36788BEC6B}" type="slidenum">
              <a:rPr lang="en-GB" smtClean="0"/>
              <a:t>60</a:t>
            </a:fld>
            <a:endParaRPr lang="en-GB"/>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72065339"/>
      </p:ext>
    </p:extLst>
  </p:cSld>
  <p:clrMapOvr>
    <a:masterClrMapping/>
  </p:clrMapOvr>
  <mc:AlternateContent xmlns:mc="http://schemas.openxmlformats.org/markup-compatibility/2006">
    <mc:Choice xmlns:p14="http://schemas.microsoft.com/office/powerpoint/2010/main" Requires="p14">
      <p:transition spd="slow" p14:dur="2000" advTm="36426"/>
    </mc:Choice>
    <mc:Fallback>
      <p:transition spd="slow" advTm="36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marL="114300"/>
            <a:r>
              <a:rPr lang="el-GR" sz="2800" b="1" dirty="0">
                <a:solidFill>
                  <a:srgbClr val="C00000"/>
                </a:solidFill>
                <a:latin typeface="Cambria" panose="02040503050406030204" pitchFamily="18" charset="0"/>
              </a:rPr>
              <a:t>2</a:t>
            </a:r>
            <a:r>
              <a:rPr lang="el-GR" sz="2800" b="1" dirty="0">
                <a:solidFill>
                  <a:srgbClr val="C00000"/>
                </a:solidFill>
                <a:latin typeface="Cambria" panose="02040503050406030204" pitchFamily="18" charset="0"/>
              </a:rPr>
              <a:t>. ΟΞΙΝΗ ΒΡΟΧΗ</a:t>
            </a:r>
            <a:endParaRPr lang="en-GB" sz="2800" b="1" dirty="0">
              <a:solidFill>
                <a:srgbClr val="C00000"/>
              </a:solidFill>
              <a:latin typeface="Cambria" panose="02040503050406030204" pitchFamily="18" charset="0"/>
            </a:endParaRPr>
          </a:p>
        </p:txBody>
      </p:sp>
      <p:sp>
        <p:nvSpPr>
          <p:cNvPr id="4" name="Content Placeholder 3"/>
          <p:cNvSpPr>
            <a:spLocks noGrp="1"/>
          </p:cNvSpPr>
          <p:nvPr>
            <p:ph idx="1"/>
          </p:nvPr>
        </p:nvSpPr>
        <p:spPr/>
        <p:txBody>
          <a:bodyPr>
            <a:normAutofit/>
          </a:bodyPr>
          <a:lstStyle/>
          <a:p>
            <a:pPr marL="114300" indent="0">
              <a:buNone/>
            </a:pPr>
            <a:r>
              <a:rPr lang="el-GR" sz="2800" dirty="0" smtClean="0">
                <a:latin typeface="Cambria" panose="02040503050406030204" pitchFamily="18" charset="0"/>
              </a:rPr>
              <a:t>ΠΡΟΠΟΜΠΟΙ ΕΙΝΑΙ ΤΑ  .. .. </a:t>
            </a:r>
            <a:r>
              <a:rPr lang="en-GB" sz="2800" dirty="0" smtClean="0">
                <a:latin typeface="Cambria" panose="02040503050406030204" pitchFamily="18" charset="0"/>
              </a:rPr>
              <a:t>NO </a:t>
            </a:r>
            <a:r>
              <a:rPr lang="el-GR" sz="2800" dirty="0" smtClean="0">
                <a:latin typeface="Cambria" panose="02040503050406030204" pitchFamily="18" charset="0"/>
              </a:rPr>
              <a:t>&amp; </a:t>
            </a:r>
            <a:r>
              <a:rPr lang="en-GB" sz="2800" dirty="0" smtClean="0">
                <a:latin typeface="Cambria" panose="02040503050406030204" pitchFamily="18" charset="0"/>
              </a:rPr>
              <a:t>SO</a:t>
            </a:r>
            <a:r>
              <a:rPr lang="en-GB" sz="2800" baseline="-25000" dirty="0" smtClean="0">
                <a:latin typeface="Cambria" panose="02040503050406030204" pitchFamily="18" charset="0"/>
              </a:rPr>
              <a:t>2</a:t>
            </a:r>
            <a:r>
              <a:rPr lang="el-GR" sz="2800" dirty="0" smtClean="0">
                <a:latin typeface="Cambria" panose="02040503050406030204" pitchFamily="18" charset="0"/>
              </a:rPr>
              <a:t>, </a:t>
            </a:r>
          </a:p>
          <a:p>
            <a:pPr marL="114300" indent="0">
              <a:buNone/>
            </a:pPr>
            <a:endParaRPr lang="el-GR" sz="2800" dirty="0">
              <a:latin typeface="Cambria" panose="02040503050406030204" pitchFamily="18" charset="0"/>
            </a:endParaRPr>
          </a:p>
          <a:p>
            <a:pPr marL="114300" indent="0">
              <a:buNone/>
            </a:pPr>
            <a:r>
              <a:rPr lang="el-GR" sz="2800" dirty="0" smtClean="0">
                <a:latin typeface="Cambria" panose="02040503050406030204" pitchFamily="18" charset="0"/>
              </a:rPr>
              <a:t>ΠΟΥ ΟΞΕΙΔΩΝΟΝΤΑΙ ΣΕ </a:t>
            </a:r>
            <a:r>
              <a:rPr lang="en-GB" sz="2800" dirty="0" smtClean="0">
                <a:latin typeface="Cambria" panose="02040503050406030204" pitchFamily="18" charset="0"/>
              </a:rPr>
              <a:t>SO</a:t>
            </a:r>
            <a:r>
              <a:rPr lang="en-GB" sz="2800" baseline="-25000" dirty="0">
                <a:latin typeface="Cambria" panose="02040503050406030204" pitchFamily="18" charset="0"/>
              </a:rPr>
              <a:t>3</a:t>
            </a:r>
            <a:r>
              <a:rPr lang="en-GB" sz="2800" dirty="0" smtClean="0">
                <a:latin typeface="Cambria" panose="02040503050406030204" pitchFamily="18" charset="0"/>
              </a:rPr>
              <a:t> </a:t>
            </a:r>
            <a:r>
              <a:rPr lang="el-GR" sz="2800" dirty="0" smtClean="0">
                <a:latin typeface="Cambria" panose="02040503050406030204" pitchFamily="18" charset="0"/>
              </a:rPr>
              <a:t>&amp; ΝΟ</a:t>
            </a:r>
            <a:r>
              <a:rPr lang="el-GR" sz="2800" baseline="-25000" dirty="0">
                <a:latin typeface="Cambria" panose="02040503050406030204" pitchFamily="18" charset="0"/>
              </a:rPr>
              <a:t>2</a:t>
            </a:r>
            <a:r>
              <a:rPr lang="en-GB" sz="2800" dirty="0" smtClean="0">
                <a:latin typeface="Cambria" panose="02040503050406030204" pitchFamily="18" charset="0"/>
              </a:rPr>
              <a:t>, </a:t>
            </a:r>
            <a:endParaRPr lang="el-GR" sz="2800" dirty="0" smtClean="0">
              <a:latin typeface="Cambria" panose="02040503050406030204" pitchFamily="18" charset="0"/>
            </a:endParaRPr>
          </a:p>
          <a:p>
            <a:pPr marL="114300" indent="0">
              <a:buNone/>
            </a:pPr>
            <a:r>
              <a:rPr lang="el-GR" sz="2800" dirty="0" smtClean="0">
                <a:latin typeface="Cambria" panose="02040503050406030204" pitchFamily="18" charset="0"/>
              </a:rPr>
              <a:t>ΓΙΑ ΝΑ ΣΧΗΜΑΤΙΣΟΥΝ ΤΕΛΙΚΑ ΟΞΕΑ ΤΟΥ ΑΖΩΤΟΥ ΚΑΙ ΤΟΥ ΘΕΙΟΥ. </a:t>
            </a:r>
          </a:p>
          <a:p>
            <a:pPr marL="114300" indent="0">
              <a:buNone/>
            </a:pPr>
            <a:endParaRPr lang="el-GR" sz="2800" dirty="0">
              <a:latin typeface="Cambria" panose="02040503050406030204" pitchFamily="18" charset="0"/>
            </a:endParaRPr>
          </a:p>
          <a:p>
            <a:pPr marL="114300" indent="0">
              <a:buNone/>
            </a:pPr>
            <a:r>
              <a:rPr lang="el-GR" sz="2800" dirty="0" smtClean="0">
                <a:latin typeface="Cambria" panose="02040503050406030204" pitchFamily="18" charset="0"/>
              </a:rPr>
              <a:t>ΟΙ ΕΠΙΠΤΩΣΕΙΣ ΓΙΝΟΝΤΑΙ ΑΙΣΘΗΤΕΣ ΕΚΑΤΟΝΤΑΔΕΣ ΧΙΛΙΟΜΕΤΡΑ ΜΑΚΡΥΑ.</a:t>
            </a:r>
            <a:endParaRPr lang="en-GB" sz="2800" dirty="0">
              <a:latin typeface="Cambria" panose="02040503050406030204" pitchFamily="18" charset="0"/>
            </a:endParaRPr>
          </a:p>
        </p:txBody>
      </p:sp>
      <p:sp>
        <p:nvSpPr>
          <p:cNvPr id="2" name="Slide Number Placeholder 1"/>
          <p:cNvSpPr>
            <a:spLocks noGrp="1"/>
          </p:cNvSpPr>
          <p:nvPr>
            <p:ph type="sldNum" sz="quarter" idx="12"/>
          </p:nvPr>
        </p:nvSpPr>
        <p:spPr/>
        <p:txBody>
          <a:bodyPr/>
          <a:lstStyle/>
          <a:p>
            <a:fld id="{65A350DC-6C10-4A63-BCFA-1B36788BEC6B}" type="slidenum">
              <a:rPr lang="en-GB" smtClean="0"/>
              <a:t>61</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51229613"/>
      </p:ext>
    </p:extLst>
  </p:cSld>
  <p:clrMapOvr>
    <a:masterClrMapping/>
  </p:clrMapOvr>
  <mc:AlternateContent xmlns:mc="http://schemas.openxmlformats.org/markup-compatibility/2006">
    <mc:Choice xmlns:p14="http://schemas.microsoft.com/office/powerpoint/2010/main" Requires="p14">
      <p:transition spd="slow" p14:dur="2000" advTm="67083"/>
    </mc:Choice>
    <mc:Fallback>
      <p:transition spd="slow" advTm="67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marL="114300"/>
            <a:r>
              <a:rPr lang="el-GR" sz="2800" b="1" dirty="0">
                <a:solidFill>
                  <a:srgbClr val="C00000"/>
                </a:solidFill>
                <a:latin typeface="Cambria" panose="02040503050406030204" pitchFamily="18" charset="0"/>
              </a:rPr>
              <a:t>3</a:t>
            </a:r>
            <a:r>
              <a:rPr lang="el-GR" sz="2800" b="1" dirty="0">
                <a:solidFill>
                  <a:srgbClr val="C00000"/>
                </a:solidFill>
                <a:latin typeface="Cambria" panose="02040503050406030204" pitchFamily="18" charset="0"/>
              </a:rPr>
              <a:t>. ΦΑΙΝΟΜΕΝΟ ΤΟΥ ΘΕΡΜΟΚΗΠΙΟΥ</a:t>
            </a:r>
            <a:endParaRPr lang="en-GB" sz="2800" b="1" dirty="0">
              <a:solidFill>
                <a:srgbClr val="C00000"/>
              </a:solidFill>
              <a:latin typeface="Cambria" panose="02040503050406030204" pitchFamily="18" charset="0"/>
            </a:endParaRPr>
          </a:p>
        </p:txBody>
      </p:sp>
      <p:sp>
        <p:nvSpPr>
          <p:cNvPr id="4" name="Content Placeholder 3"/>
          <p:cNvSpPr>
            <a:spLocks noGrp="1"/>
          </p:cNvSpPr>
          <p:nvPr>
            <p:ph idx="1"/>
          </p:nvPr>
        </p:nvSpPr>
        <p:spPr>
          <a:xfrm>
            <a:off x="985838" y="1600200"/>
            <a:ext cx="7700962" cy="4525963"/>
          </a:xfrm>
        </p:spPr>
        <p:txBody>
          <a:bodyPr/>
          <a:lstStyle/>
          <a:p>
            <a:pPr marL="114300" indent="0">
              <a:buNone/>
            </a:pPr>
            <a:r>
              <a:rPr lang="el-GR" dirty="0" smtClean="0"/>
              <a:t>ΚΥΡΙΩΤΕΡΑ ΑΕΡΙΑ :</a:t>
            </a:r>
          </a:p>
          <a:p>
            <a:pPr>
              <a:defRPr/>
            </a:pPr>
            <a:r>
              <a:rPr lang="en-US"/>
              <a:t>CO</a:t>
            </a:r>
            <a:r>
              <a:rPr lang="en-US" baseline="-25000"/>
              <a:t>2</a:t>
            </a:r>
            <a:r>
              <a:rPr lang="en-US"/>
              <a:t>	</a:t>
            </a:r>
            <a:r>
              <a:rPr lang="el-GR"/>
              <a:t>ΔΙΟΞΕΙΔΙΟ ΤΟΥ ΑΝΘΡΑΚΑ</a:t>
            </a:r>
          </a:p>
          <a:p>
            <a:pPr>
              <a:defRPr/>
            </a:pPr>
            <a:r>
              <a:rPr lang="en-US"/>
              <a:t>CH</a:t>
            </a:r>
            <a:r>
              <a:rPr lang="en-US" baseline="-25000"/>
              <a:t>4</a:t>
            </a:r>
            <a:r>
              <a:rPr lang="en-US"/>
              <a:t>	</a:t>
            </a:r>
            <a:r>
              <a:rPr lang="el-GR"/>
              <a:t>ΜΕΘΑΝΙΟ</a:t>
            </a:r>
          </a:p>
          <a:p>
            <a:pPr>
              <a:defRPr/>
            </a:pPr>
            <a:r>
              <a:rPr lang="en-US"/>
              <a:t>O</a:t>
            </a:r>
            <a:r>
              <a:rPr lang="en-US" baseline="-25000"/>
              <a:t>3</a:t>
            </a:r>
            <a:r>
              <a:rPr lang="en-US"/>
              <a:t>		OZON</a:t>
            </a:r>
          </a:p>
          <a:p>
            <a:pPr>
              <a:defRPr/>
            </a:pPr>
            <a:r>
              <a:rPr lang="en-US"/>
              <a:t>N</a:t>
            </a:r>
            <a:r>
              <a:rPr lang="en-US" baseline="-25000"/>
              <a:t>2</a:t>
            </a:r>
            <a:r>
              <a:rPr lang="en-US"/>
              <a:t>O	</a:t>
            </a:r>
            <a:r>
              <a:rPr lang="el-GR"/>
              <a:t>ΟΞΕΙΔΙΟ ΤΟΥ ΑΖΩΤΟΥ</a:t>
            </a:r>
          </a:p>
          <a:p>
            <a:pPr>
              <a:defRPr/>
            </a:pPr>
            <a:r>
              <a:rPr lang="en-US"/>
              <a:t>CFCs	</a:t>
            </a:r>
            <a:r>
              <a:rPr lang="el-GR"/>
              <a:t>ΧΛΩΡΟ-ΦΘΟΡΑΝΘΡΑΚΕΣ</a:t>
            </a:r>
          </a:p>
        </p:txBody>
      </p:sp>
      <p:sp>
        <p:nvSpPr>
          <p:cNvPr id="2" name="Slide Number Placeholder 1"/>
          <p:cNvSpPr>
            <a:spLocks noGrp="1"/>
          </p:cNvSpPr>
          <p:nvPr>
            <p:ph type="sldNum" sz="quarter" idx="12"/>
          </p:nvPr>
        </p:nvSpPr>
        <p:spPr/>
        <p:txBody>
          <a:bodyPr/>
          <a:lstStyle/>
          <a:p>
            <a:fld id="{65A350DC-6C10-4A63-BCFA-1B36788BEC6B}" type="slidenum">
              <a:rPr lang="en-GB" smtClean="0"/>
              <a:t>62</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16080026"/>
      </p:ext>
    </p:extLst>
  </p:cSld>
  <p:clrMapOvr>
    <a:masterClrMapping/>
  </p:clrMapOvr>
  <mc:AlternateContent xmlns:mc="http://schemas.openxmlformats.org/markup-compatibility/2006">
    <mc:Choice xmlns:p14="http://schemas.microsoft.com/office/powerpoint/2010/main" Requires="p14">
      <p:transition spd="slow" p14:dur="2000" advTm="20472"/>
    </mc:Choice>
    <mc:Fallback>
      <p:transition spd="slow" advTm="20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
          <p:cNvSpPr>
            <a:spLocks noGrp="1" noChangeArrowheads="1"/>
          </p:cNvSpPr>
          <p:nvPr>
            <p:ph type="title"/>
          </p:nvPr>
        </p:nvSpPr>
        <p:spPr>
          <a:xfrm>
            <a:off x="457200" y="260350"/>
            <a:ext cx="8229600" cy="1016000"/>
          </a:xfrm>
        </p:spPr>
        <p:txBody>
          <a:bodyPr>
            <a:normAutofit/>
          </a:bodyPr>
          <a:lstStyle/>
          <a:p>
            <a:pPr marL="114300">
              <a:defRPr/>
            </a:pPr>
            <a:r>
              <a:rPr lang="el-GR" sz="2800" b="1">
                <a:solidFill>
                  <a:srgbClr val="C00000"/>
                </a:solidFill>
                <a:latin typeface="Cambria" panose="02040503050406030204" pitchFamily="18" charset="0"/>
              </a:rPr>
              <a:t>ΧΡΟΝΟΣ ΑΠΟΜΑΚΡΥΝΣΗΣ ΚΑΙ ΚΛΙΜΑΤΙΚΗ ΠΙΕΣΗ ΑΕΡΙΩΝ ΦΘ</a:t>
            </a:r>
          </a:p>
        </p:txBody>
      </p:sp>
      <p:graphicFrame>
        <p:nvGraphicFramePr>
          <p:cNvPr id="20696" name="Group 216"/>
          <p:cNvGraphicFramePr>
            <a:graphicFrameLocks noGrp="1"/>
          </p:cNvGraphicFramePr>
          <p:nvPr>
            <p:ph type="tbl" idx="1"/>
            <p:extLst>
              <p:ext uri="{D42A27DB-BD31-4B8C-83A1-F6EECF244321}">
                <p14:modId xmlns:p14="http://schemas.microsoft.com/office/powerpoint/2010/main" val="1048791223"/>
              </p:ext>
            </p:extLst>
          </p:nvPr>
        </p:nvGraphicFramePr>
        <p:xfrm>
          <a:off x="457200" y="1279525"/>
          <a:ext cx="8229600" cy="5092067"/>
        </p:xfrm>
        <a:graphic>
          <a:graphicData uri="http://schemas.openxmlformats.org/drawingml/2006/table">
            <a:tbl>
              <a:tblPr/>
              <a:tblGrid>
                <a:gridCol w="3433763"/>
                <a:gridCol w="2552700"/>
                <a:gridCol w="2243137"/>
              </a:tblGrid>
              <a:tr h="4524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smtClean="0">
                          <a:ln>
                            <a:noFill/>
                          </a:ln>
                          <a:solidFill>
                            <a:srgbClr val="FF0000"/>
                          </a:solidFill>
                          <a:effectLst/>
                          <a:latin typeface="Times New Roman" pitchFamily="18" charset="0"/>
                          <a:cs typeface="Times New Roman" pitchFamily="18" charset="0"/>
                        </a:rPr>
                        <a:t>ΕΝΩΣΗ/ΣΤΟΙΧΕΙΟ</a:t>
                      </a:r>
                      <a:endParaRPr kumimoji="0" lang="el-GR" sz="3200" b="0" i="0" u="none" strike="noStrike" cap="none" normalizeH="0" baseline="0" smtClean="0">
                        <a:ln>
                          <a:noFill/>
                        </a:ln>
                        <a:solidFill>
                          <a:srgbClr val="FF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smtClean="0">
                          <a:ln>
                            <a:noFill/>
                          </a:ln>
                          <a:solidFill>
                            <a:srgbClr val="FF0000"/>
                          </a:solidFill>
                          <a:effectLst/>
                          <a:latin typeface="Times New Roman" pitchFamily="18" charset="0"/>
                          <a:cs typeface="Times New Roman" pitchFamily="18" charset="0"/>
                        </a:rPr>
                        <a:t>ΧΡΟΝΟΣ ΑΠΟΜΑΚΡΥΝΣΗΣ</a:t>
                      </a:r>
                      <a:endParaRPr kumimoji="0" lang="el-GR" sz="3200" b="0" i="0" u="none" strike="noStrike" cap="none" normalizeH="0" baseline="0" smtClean="0">
                        <a:ln>
                          <a:noFill/>
                        </a:ln>
                        <a:solidFill>
                          <a:srgbClr val="FF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smtClean="0">
                          <a:ln>
                            <a:noFill/>
                          </a:ln>
                          <a:solidFill>
                            <a:srgbClr val="FF0000"/>
                          </a:solidFill>
                          <a:effectLst/>
                          <a:latin typeface="Times New Roman" pitchFamily="18" charset="0"/>
                          <a:cs typeface="Times New Roman" pitchFamily="18" charset="0"/>
                        </a:rPr>
                        <a:t>ΚΛΙΜΑΤΙΚΗ ΠΙΕΣΗ</a:t>
                      </a:r>
                      <a:r>
                        <a:rPr kumimoji="0" lang="en-GB" sz="2000" b="1" i="0" u="none" strike="noStrike" cap="none" normalizeH="0" baseline="0" smtClean="0">
                          <a:ln>
                            <a:noFill/>
                          </a:ln>
                          <a:solidFill>
                            <a:srgbClr val="FF0000"/>
                          </a:solidFill>
                          <a:effectLst/>
                          <a:latin typeface="Times New Roman" pitchFamily="18" charset="0"/>
                          <a:cs typeface="Times New Roman" pitchFamily="18" charset="0"/>
                        </a:rPr>
                        <a:t> (W/m</a:t>
                      </a:r>
                      <a:r>
                        <a:rPr kumimoji="0" lang="en-GB" sz="2000" b="1" i="0" u="none" strike="noStrike" cap="none" normalizeH="0" baseline="30000" smtClean="0">
                          <a:ln>
                            <a:noFill/>
                          </a:ln>
                          <a:solidFill>
                            <a:srgbClr val="FF0000"/>
                          </a:solidFill>
                          <a:effectLst/>
                          <a:latin typeface="Times New Roman" pitchFamily="18" charset="0"/>
                          <a:cs typeface="Times New Roman" pitchFamily="18" charset="0"/>
                        </a:rPr>
                        <a:t>2</a:t>
                      </a:r>
                      <a:r>
                        <a:rPr kumimoji="0" lang="en-GB" sz="2000" b="1" i="0" u="none" strike="noStrike" cap="none" normalizeH="0" baseline="0" smtClean="0">
                          <a:ln>
                            <a:noFill/>
                          </a:ln>
                          <a:solidFill>
                            <a:srgbClr val="FF0000"/>
                          </a:solidFill>
                          <a:effectLst/>
                          <a:latin typeface="Times New Roman" pitchFamily="18" charset="0"/>
                          <a:cs typeface="Times New Roman" pitchFamily="18" charset="0"/>
                        </a:rPr>
                        <a:t>) </a:t>
                      </a:r>
                      <a:endParaRPr kumimoji="0" lang="el-GR" sz="2000" b="1" i="0" u="none" strike="noStrike" cap="none" normalizeH="0" baseline="0" smtClean="0">
                        <a:ln>
                          <a:noFill/>
                        </a:ln>
                        <a:solidFill>
                          <a:srgbClr val="FF000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smtClean="0">
                          <a:ln>
                            <a:noFill/>
                          </a:ln>
                          <a:solidFill>
                            <a:srgbClr val="FF0000"/>
                          </a:solidFill>
                          <a:effectLst/>
                          <a:latin typeface="Times New Roman" pitchFamily="18" charset="0"/>
                          <a:cs typeface="Times New Roman" pitchFamily="18" charset="0"/>
                        </a:rPr>
                        <a:t>Μέχρι το</a:t>
                      </a:r>
                      <a:r>
                        <a:rPr kumimoji="0" lang="en-GB" sz="2000" b="1" i="0" u="none" strike="noStrike" cap="none" normalizeH="0" baseline="0" smtClean="0">
                          <a:ln>
                            <a:noFill/>
                          </a:ln>
                          <a:solidFill>
                            <a:srgbClr val="FF0000"/>
                          </a:solidFill>
                          <a:effectLst/>
                          <a:latin typeface="Times New Roman" pitchFamily="18" charset="0"/>
                          <a:cs typeface="Times New Roman" pitchFamily="18" charset="0"/>
                        </a:rPr>
                        <a:t> 2000</a:t>
                      </a:r>
                      <a:endParaRPr kumimoji="0" lang="en-GB" sz="3200" b="0" i="0" u="none" strike="noStrike" cap="none" normalizeH="0" baseline="0" smtClean="0">
                        <a:ln>
                          <a:noFill/>
                        </a:ln>
                        <a:solidFill>
                          <a:srgbClr val="FF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4025">
                <a:tc gridSpan="3">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smtClean="0">
                          <a:ln>
                            <a:noFill/>
                          </a:ln>
                          <a:solidFill>
                            <a:srgbClr val="33CC33"/>
                          </a:solidFill>
                          <a:effectLst/>
                          <a:latin typeface="Times New Roman" pitchFamily="18" charset="0"/>
                          <a:cs typeface="Times New Roman" pitchFamily="18" charset="0"/>
                        </a:rPr>
                        <a:t>ΑΕΡΙΑ ΦΘ</a:t>
                      </a:r>
                      <a:endParaRPr kumimoji="0" lang="el-GR" sz="3600" b="0" i="0" u="none" strike="noStrike" cap="none" normalizeH="0" baseline="0" smtClean="0">
                        <a:ln>
                          <a:noFill/>
                        </a:ln>
                        <a:solidFill>
                          <a:srgbClr val="33CC33"/>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l-GR"/>
                    </a:p>
                  </a:txBody>
                  <a:tcPr/>
                </a:tc>
                <a:tc hMerge="1">
                  <a:txBody>
                    <a:bodyPr/>
                    <a:lstStyle/>
                    <a:p>
                      <a:endParaRPr lang="el-GR"/>
                    </a:p>
                  </a:txBody>
                  <a:tcPr/>
                </a:tc>
              </a:tr>
              <a:tr h="452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smtClean="0">
                          <a:ln>
                            <a:noFill/>
                          </a:ln>
                          <a:solidFill>
                            <a:srgbClr val="C00000"/>
                          </a:solidFill>
                          <a:effectLst/>
                          <a:latin typeface="Times New Roman" pitchFamily="18" charset="0"/>
                          <a:cs typeface="Times New Roman" pitchFamily="18" charset="0"/>
                        </a:rPr>
                        <a:t>ΔΙΟΞΕΙΔΙΟ ΤΟΥ ΑΝΘΡΑΚΑ</a:t>
                      </a:r>
                      <a:endParaRPr kumimoji="0" lang="el-GR" sz="3200" b="1" i="0" u="none" strike="noStrike" cap="none" normalizeH="0" baseline="0" smtClean="0">
                        <a:ln>
                          <a:noFill/>
                        </a:ln>
                        <a:solidFill>
                          <a:srgbClr val="C0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smtClean="0">
                          <a:ln>
                            <a:noFill/>
                          </a:ln>
                          <a:solidFill>
                            <a:srgbClr val="C00000"/>
                          </a:solidFill>
                          <a:effectLst/>
                          <a:latin typeface="Times New Roman" pitchFamily="18" charset="0"/>
                          <a:cs typeface="Times New Roman" pitchFamily="18" charset="0"/>
                        </a:rPr>
                        <a:t>&gt;100 έτη</a:t>
                      </a:r>
                      <a:endParaRPr kumimoji="0" lang="el-GR" sz="3200" b="1" i="0" u="none" strike="noStrike" cap="none" normalizeH="0" baseline="0" smtClean="0">
                        <a:ln>
                          <a:noFill/>
                        </a:ln>
                        <a:solidFill>
                          <a:srgbClr val="C0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smtClean="0">
                          <a:ln>
                            <a:noFill/>
                          </a:ln>
                          <a:solidFill>
                            <a:srgbClr val="C00000"/>
                          </a:solidFill>
                          <a:effectLst/>
                          <a:latin typeface="Times New Roman" pitchFamily="18" charset="0"/>
                          <a:cs typeface="Times New Roman" pitchFamily="18" charset="0"/>
                        </a:rPr>
                        <a:t>1.3 to 1.5</a:t>
                      </a:r>
                      <a:endParaRPr kumimoji="0" lang="el-GR" sz="3200" b="1" i="0" u="none" strike="noStrike" cap="none" normalizeH="0" baseline="0" smtClean="0">
                        <a:ln>
                          <a:noFill/>
                        </a:ln>
                        <a:solidFill>
                          <a:srgbClr val="C000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40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ΜΕΘΑΝΙΟ</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10 έτη</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0.5 to 0.7</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24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ΟΖΟΝ (ΤΡΟΠΟΣΦΑΙΡΑΣ)</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10-100 ημέρες</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0.25 to 0.75</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24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ΟΞΕΙΔΙΟ ΤΟΥ ΑΖΩΤΟΥ</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100 έτη</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0.1 to 0.2</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40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ΥΠΕΡΦΘΟΡΑΝΘΡΑΚΕΣ </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&gt;1000 έτη</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0.01</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2438">
                <a:tc gridSpan="3">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smtClean="0">
                          <a:ln>
                            <a:noFill/>
                          </a:ln>
                          <a:solidFill>
                            <a:srgbClr val="33CC33"/>
                          </a:solidFill>
                          <a:effectLst/>
                          <a:latin typeface="Times New Roman" pitchFamily="18" charset="0"/>
                          <a:cs typeface="Times New Roman" pitchFamily="18" charset="0"/>
                        </a:rPr>
                        <a:t>ΑΕΡΟΛΥΜΑΤΑ</a:t>
                      </a:r>
                      <a:endParaRPr kumimoji="0" lang="el-GR" sz="3600" b="1" i="0" u="none" strike="noStrike" cap="none" normalizeH="0" baseline="0" smtClean="0">
                        <a:ln>
                          <a:noFill/>
                        </a:ln>
                        <a:solidFill>
                          <a:srgbClr val="33CC33"/>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l-GR"/>
                    </a:p>
                  </a:txBody>
                  <a:tcPr/>
                </a:tc>
                <a:tc hMerge="1">
                  <a:txBody>
                    <a:bodyPr/>
                    <a:lstStyle/>
                    <a:p>
                      <a:endParaRPr lang="el-GR"/>
                    </a:p>
                  </a:txBody>
                  <a:tcPr/>
                </a:tc>
              </a:tr>
              <a:tr h="4540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ΘΕΙΩΔΗ</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10 ημέρες</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-0.3 to -1.0</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524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Black Carbon (</a:t>
                      </a:r>
                      <a:r>
                        <a:rPr kumimoji="0" lang="el-GR" sz="1800" b="0" i="0" u="none" strike="noStrike" cap="none" normalizeH="0" baseline="0" smtClean="0">
                          <a:ln>
                            <a:noFill/>
                          </a:ln>
                          <a:solidFill>
                            <a:schemeClr val="tx1"/>
                          </a:solidFill>
                          <a:effectLst/>
                          <a:latin typeface="Arial" charset="0"/>
                        </a:rPr>
                        <a:t>ακτίνα</a:t>
                      </a:r>
                      <a:r>
                        <a:rPr kumimoji="0" lang="en-GB" sz="1800" b="0" i="0" u="none" strike="noStrike" cap="none" normalizeH="0" baseline="0" smtClean="0">
                          <a:ln>
                            <a:noFill/>
                          </a:ln>
                          <a:solidFill>
                            <a:schemeClr val="tx1"/>
                          </a:solidFill>
                          <a:effectLst/>
                          <a:latin typeface="Arial" charset="0"/>
                        </a:rPr>
                        <a:t> &lt;</a:t>
                      </a:r>
                      <a:r>
                        <a:rPr kumimoji="0" lang="el-GR" sz="1800" b="0" i="0" u="none" strike="noStrike" cap="none" normalizeH="0" baseline="0" smtClean="0">
                          <a:ln>
                            <a:noFill/>
                          </a:ln>
                          <a:solidFill>
                            <a:schemeClr val="tx1"/>
                          </a:solidFill>
                          <a:effectLst/>
                          <a:latin typeface="Arial" charset="0"/>
                        </a:rPr>
                        <a:t> </a:t>
                      </a:r>
                      <a:r>
                        <a:rPr kumimoji="0" lang="en-GB" sz="1800" b="0" i="0" u="none" strike="noStrike" cap="none" normalizeH="0" baseline="0" smtClean="0">
                          <a:ln>
                            <a:noFill/>
                          </a:ln>
                          <a:solidFill>
                            <a:schemeClr val="tx1"/>
                          </a:solidFill>
                          <a:effectLst/>
                          <a:latin typeface="Arial" charset="0"/>
                        </a:rPr>
                        <a:t>0.2 µm</a:t>
                      </a:r>
                      <a:r>
                        <a:rPr kumimoji="0" lang="el-GR" sz="1800" b="0" i="0" u="none" strike="noStrike" cap="none" normalizeH="0" baseline="0" smtClean="0">
                          <a:ln>
                            <a:noFill/>
                          </a:ln>
                          <a:solidFill>
                            <a:schemeClr val="tx1"/>
                          </a:solidFill>
                          <a:effectLst/>
                          <a:latin typeface="Arial" charset="0"/>
                        </a:rPr>
                        <a:t>)</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10 ημέρες</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smtClean="0">
                          <a:ln>
                            <a:noFill/>
                          </a:ln>
                          <a:solidFill>
                            <a:schemeClr val="tx1"/>
                          </a:solidFill>
                          <a:effectLst/>
                          <a:latin typeface="Times New Roman" pitchFamily="18" charset="0"/>
                          <a:cs typeface="Times New Roman" pitchFamily="18" charset="0"/>
                        </a:rPr>
                        <a:t>0.1 to 0.8</a:t>
                      </a:r>
                      <a:endParaRPr kumimoji="0" lang="el-GR" sz="3200" b="0"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23480616"/>
      </p:ext>
    </p:extLst>
  </p:cSld>
  <p:clrMapOvr>
    <a:masterClrMapping/>
  </p:clrMapOvr>
  <mc:AlternateContent xmlns:mc="http://schemas.openxmlformats.org/markup-compatibility/2006">
    <mc:Choice xmlns:p14="http://schemas.microsoft.com/office/powerpoint/2010/main" Requires="p14">
      <p:transition spd="slow" p14:dur="2000" advTm="18313"/>
    </mc:Choice>
    <mc:Fallback>
      <p:transition spd="slow" advTm="18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1664" y="260648"/>
            <a:ext cx="8260672" cy="428340"/>
          </a:xfrm>
        </p:spPr>
        <p:txBody>
          <a:bodyPr>
            <a:noAutofit/>
          </a:bodyPr>
          <a:lstStyle/>
          <a:p>
            <a:pPr marL="114300"/>
            <a:r>
              <a:rPr lang="el-GR" sz="2800" b="1" dirty="0">
                <a:solidFill>
                  <a:srgbClr val="C00000"/>
                </a:solidFill>
                <a:latin typeface="Cambria" panose="02040503050406030204" pitchFamily="18" charset="0"/>
              </a:rPr>
              <a:t>4</a:t>
            </a:r>
            <a:r>
              <a:rPr lang="el-GR" sz="2800" b="1" dirty="0">
                <a:solidFill>
                  <a:srgbClr val="C00000"/>
                </a:solidFill>
                <a:latin typeface="Cambria" panose="02040503050406030204" pitchFamily="18" charset="0"/>
              </a:rPr>
              <a:t>. ΜΕΙΩΣΗ ΣΤΡΑΤΟΣΦΑΙΡΙΚΟΥ ΟΖΟΝΤΟΣ</a:t>
            </a:r>
            <a:endParaRPr lang="en-GB" sz="2800" b="1" dirty="0">
              <a:solidFill>
                <a:srgbClr val="C00000"/>
              </a:solidFill>
              <a:latin typeface="Cambria" panose="02040503050406030204" pitchFamily="18" charset="0"/>
            </a:endParaRPr>
          </a:p>
        </p:txBody>
      </p:sp>
      <p:sp>
        <p:nvSpPr>
          <p:cNvPr id="4" name="Content Placeholder 3"/>
          <p:cNvSpPr>
            <a:spLocks noGrp="1"/>
          </p:cNvSpPr>
          <p:nvPr>
            <p:ph idx="1"/>
          </p:nvPr>
        </p:nvSpPr>
        <p:spPr>
          <a:xfrm>
            <a:off x="0" y="854794"/>
            <a:ext cx="8892480" cy="5615782"/>
          </a:xfrm>
        </p:spPr>
        <p:txBody>
          <a:bodyPr>
            <a:normAutofit fontScale="77500" lnSpcReduction="20000"/>
          </a:bodyPr>
          <a:lstStyle/>
          <a:p>
            <a:pPr marL="114300" indent="0">
              <a:buNone/>
            </a:pPr>
            <a:r>
              <a:rPr lang="el-GR" dirty="0" smtClean="0"/>
              <a:t>ΟΦΕΙΛΕΤΑΙ ΣΤΑ </a:t>
            </a:r>
            <a:r>
              <a:rPr lang="en-GB" dirty="0" smtClean="0"/>
              <a:t>CFCs KAI NO</a:t>
            </a:r>
            <a:r>
              <a:rPr lang="el-GR" dirty="0" smtClean="0"/>
              <a:t>.</a:t>
            </a:r>
          </a:p>
          <a:p>
            <a:pPr marL="114300" indent="0">
              <a:buNone/>
            </a:pPr>
            <a:r>
              <a:rPr lang="el-GR" dirty="0" smtClean="0"/>
              <a:t>ΜΙΚΡΗ Η ΣΗΜΑΣΙΑ ΤΗΣ ΚΑΥΣΗΣ ΤΩΝ ΟΡΥΚΤΩΝ ΚΑΥΣΙΜΩΝ ΔΙΟΤΙ ΟΙ ΡΥΠΟΙ (ΟΠΩΣ ΤΟ </a:t>
            </a:r>
            <a:r>
              <a:rPr lang="el-GR" b="1" dirty="0" smtClean="0">
                <a:solidFill>
                  <a:srgbClr val="FF0000"/>
                </a:solidFill>
              </a:rPr>
              <a:t>ΝΟ</a:t>
            </a:r>
            <a:r>
              <a:rPr lang="el-GR" dirty="0" smtClean="0"/>
              <a:t>) ΠΟΥ ΜΠΟΡΟΥΝ ΝΑ ΚΑΤΑΣΤΡΕΨΟΥΝ ΤΟ ΟΖΟΝ ΤΗΣ ΣΤΡΑΤΟΣΦΑΙΡΑΣ ΚΑΤΑΣΤΡΕΦΟΝΤΑΙ ΣΤΗΝ ΤΡΟΠΟΣΦΑΙΡΑ,</a:t>
            </a:r>
          </a:p>
          <a:p>
            <a:pPr marL="114300" indent="0">
              <a:buNone/>
            </a:pPr>
            <a:r>
              <a:rPr lang="el-GR" dirty="0" smtClean="0"/>
              <a:t>ΕΚΤΟΣ </a:t>
            </a:r>
          </a:p>
          <a:p>
            <a:pPr marL="114300" indent="0">
              <a:buNone/>
            </a:pPr>
            <a:r>
              <a:rPr lang="el-GR" dirty="0" smtClean="0"/>
              <a:t>ΑΠΟ ΤΗΝ ΚΑΥΣΗ ΤΗΣ ΡΕΥΣΤΟΠΟΙΗΜΕΝΗΣ </a:t>
            </a:r>
            <a:r>
              <a:rPr lang="el-GR" smtClean="0"/>
              <a:t>ΚΛΙΝΗΣ </a:t>
            </a:r>
            <a:r>
              <a:rPr lang="el-GR" smtClean="0"/>
              <a:t>ΚΑΘΩΣ ΠΑΡΑΓΕΙ </a:t>
            </a:r>
            <a:r>
              <a:rPr lang="el-GR" dirty="0" smtClean="0"/>
              <a:t>ΥΨΗΛΕΣ ΕΚΠΟΜΠΕΣ </a:t>
            </a:r>
            <a:r>
              <a:rPr lang="el-GR" b="1" dirty="0" smtClean="0">
                <a:solidFill>
                  <a:srgbClr val="FF0000"/>
                </a:solidFill>
              </a:rPr>
              <a:t>Ν</a:t>
            </a:r>
            <a:r>
              <a:rPr lang="el-GR" b="1" baseline="-25000" dirty="0" smtClean="0">
                <a:solidFill>
                  <a:srgbClr val="FF0000"/>
                </a:solidFill>
              </a:rPr>
              <a:t>2</a:t>
            </a:r>
            <a:r>
              <a:rPr lang="el-GR" b="1" dirty="0" smtClean="0">
                <a:solidFill>
                  <a:srgbClr val="FF0000"/>
                </a:solidFill>
              </a:rPr>
              <a:t>Ο</a:t>
            </a:r>
            <a:r>
              <a:rPr lang="el-GR" dirty="0" smtClean="0"/>
              <a:t> /ΚΑΙ ΧΑΜΗΛΕΣ ΕΚΠΟΜΠΕΣ </a:t>
            </a:r>
            <a:r>
              <a:rPr lang="en-GB" b="1" dirty="0" smtClean="0">
                <a:solidFill>
                  <a:srgbClr val="FF0000"/>
                </a:solidFill>
              </a:rPr>
              <a:t>SO</a:t>
            </a:r>
            <a:r>
              <a:rPr lang="en-GB" b="1" baseline="-25000" dirty="0">
                <a:solidFill>
                  <a:srgbClr val="FF0000"/>
                </a:solidFill>
              </a:rPr>
              <a:t>2</a:t>
            </a:r>
            <a:r>
              <a:rPr lang="en-GB" dirty="0" smtClean="0"/>
              <a:t> </a:t>
            </a:r>
            <a:r>
              <a:rPr lang="el-GR" dirty="0" smtClean="0"/>
              <a:t>ΚΑΙ </a:t>
            </a:r>
            <a:r>
              <a:rPr lang="el-GR" b="1" dirty="0" smtClean="0">
                <a:solidFill>
                  <a:srgbClr val="FF0000"/>
                </a:solidFill>
              </a:rPr>
              <a:t>ΝΟ</a:t>
            </a:r>
            <a:r>
              <a:rPr lang="el-GR" dirty="0" smtClean="0"/>
              <a:t>/ ΠΟΥ ΕΙΝΑΙ ΑΕΡΙΟ ΤΟΥ ΦΘ.</a:t>
            </a:r>
          </a:p>
          <a:p>
            <a:pPr marL="114300" indent="0">
              <a:buNone/>
              <a:tabLst>
                <a:tab pos="2689225" algn="l"/>
              </a:tabLst>
            </a:pPr>
            <a:r>
              <a:rPr lang="el-GR" dirty="0" smtClean="0"/>
              <a:t>ΣΤΡΑΤΟΣΦΑΙΡΑ:	Ν</a:t>
            </a:r>
            <a:r>
              <a:rPr lang="el-GR" baseline="-25000" dirty="0" smtClean="0"/>
              <a:t>2</a:t>
            </a:r>
            <a:r>
              <a:rPr lang="el-GR" dirty="0" smtClean="0"/>
              <a:t>Ο + Ο </a:t>
            </a:r>
            <a:r>
              <a:rPr lang="el-GR" dirty="0" smtClean="0">
                <a:sym typeface="Wingdings" panose="05000000000000000000" pitchFamily="2" charset="2"/>
              </a:rPr>
              <a:t> ΝΟ + ΝΟ</a:t>
            </a:r>
          </a:p>
          <a:p>
            <a:pPr marL="114300" indent="0">
              <a:buNone/>
              <a:tabLst>
                <a:tab pos="2689225" algn="l"/>
              </a:tabLst>
            </a:pPr>
            <a:r>
              <a:rPr lang="el-GR" dirty="0" smtClean="0">
                <a:sym typeface="Wingdings" panose="05000000000000000000" pitchFamily="2" charset="2"/>
              </a:rPr>
              <a:t>	Ο</a:t>
            </a:r>
            <a:r>
              <a:rPr lang="el-GR" baseline="-25000" dirty="0" smtClean="0">
                <a:sym typeface="Wingdings" panose="05000000000000000000" pitchFamily="2" charset="2"/>
              </a:rPr>
              <a:t>3</a:t>
            </a:r>
            <a:r>
              <a:rPr lang="el-GR" dirty="0" smtClean="0">
                <a:sym typeface="Wingdings" panose="05000000000000000000" pitchFamily="2" charset="2"/>
              </a:rPr>
              <a:t> + </a:t>
            </a:r>
            <a:r>
              <a:rPr lang="el-GR" b="1" dirty="0" smtClean="0">
                <a:solidFill>
                  <a:srgbClr val="FF0000"/>
                </a:solidFill>
                <a:sym typeface="Wingdings" panose="05000000000000000000" pitchFamily="2" charset="2"/>
              </a:rPr>
              <a:t>ΝΟ</a:t>
            </a:r>
            <a:r>
              <a:rPr lang="el-GR" dirty="0" smtClean="0">
                <a:sym typeface="Wingdings" panose="05000000000000000000" pitchFamily="2" charset="2"/>
              </a:rPr>
              <a:t>  ΝΟ</a:t>
            </a:r>
            <a:r>
              <a:rPr lang="el-GR" baseline="-25000" dirty="0">
                <a:sym typeface="Wingdings" panose="05000000000000000000" pitchFamily="2" charset="2"/>
              </a:rPr>
              <a:t>2</a:t>
            </a:r>
            <a:r>
              <a:rPr lang="el-GR" dirty="0" smtClean="0">
                <a:sym typeface="Wingdings" panose="05000000000000000000" pitchFamily="2" charset="2"/>
              </a:rPr>
              <a:t> + Ο</a:t>
            </a:r>
            <a:r>
              <a:rPr lang="el-GR" baseline="-25000" dirty="0">
                <a:sym typeface="Wingdings" panose="05000000000000000000" pitchFamily="2" charset="2"/>
              </a:rPr>
              <a:t>2</a:t>
            </a:r>
          </a:p>
          <a:p>
            <a:pPr marL="114300" indent="0">
              <a:buNone/>
              <a:tabLst>
                <a:tab pos="2689225" algn="l"/>
              </a:tabLst>
            </a:pPr>
            <a:r>
              <a:rPr lang="el-GR" dirty="0" smtClean="0">
                <a:sym typeface="Wingdings" panose="05000000000000000000" pitchFamily="2" charset="2"/>
              </a:rPr>
              <a:t>                     			         ΝΟ</a:t>
            </a:r>
            <a:r>
              <a:rPr lang="el-GR" baseline="-25000" dirty="0" smtClean="0">
                <a:sym typeface="Wingdings" panose="05000000000000000000" pitchFamily="2" charset="2"/>
              </a:rPr>
              <a:t>2</a:t>
            </a:r>
            <a:r>
              <a:rPr lang="el-GR" dirty="0" smtClean="0">
                <a:sym typeface="Wingdings" panose="05000000000000000000" pitchFamily="2" charset="2"/>
              </a:rPr>
              <a:t> + Ο  </a:t>
            </a:r>
            <a:r>
              <a:rPr lang="el-GR" b="1" dirty="0" smtClean="0">
                <a:sym typeface="Wingdings" panose="05000000000000000000" pitchFamily="2" charset="2"/>
              </a:rPr>
              <a:t>ΝΟ</a:t>
            </a:r>
            <a:r>
              <a:rPr lang="el-GR" dirty="0" smtClean="0">
                <a:sym typeface="Wingdings" panose="05000000000000000000" pitchFamily="2" charset="2"/>
              </a:rPr>
              <a:t> + Ο</a:t>
            </a:r>
            <a:r>
              <a:rPr lang="el-GR" baseline="-25000" dirty="0">
                <a:sym typeface="Wingdings" panose="05000000000000000000" pitchFamily="2" charset="2"/>
              </a:rPr>
              <a:t>2</a:t>
            </a:r>
          </a:p>
          <a:p>
            <a:pPr marL="114300" indent="0">
              <a:buNone/>
            </a:pPr>
            <a:r>
              <a:rPr lang="el-GR" dirty="0" smtClean="0">
                <a:sym typeface="Wingdings" panose="05000000000000000000" pitchFamily="2" charset="2"/>
              </a:rPr>
              <a:t>                                       </a:t>
            </a:r>
          </a:p>
          <a:p>
            <a:pPr marL="114300" indent="0">
              <a:buNone/>
            </a:pPr>
            <a:r>
              <a:rPr lang="el-GR" dirty="0">
                <a:sym typeface="Wingdings" panose="05000000000000000000" pitchFamily="2" charset="2"/>
              </a:rPr>
              <a:t>	</a:t>
            </a:r>
            <a:r>
              <a:rPr lang="el-GR" dirty="0" smtClean="0">
                <a:sym typeface="Wingdings" panose="05000000000000000000" pitchFamily="2" charset="2"/>
              </a:rPr>
              <a:t>		          </a:t>
            </a:r>
          </a:p>
          <a:p>
            <a:pPr marL="114300" indent="0">
              <a:buNone/>
            </a:pPr>
            <a:r>
              <a:rPr lang="el-GR" dirty="0">
                <a:sym typeface="Wingdings" panose="05000000000000000000" pitchFamily="2" charset="2"/>
              </a:rPr>
              <a:t>	</a:t>
            </a:r>
            <a:r>
              <a:rPr lang="el-GR" dirty="0" smtClean="0">
                <a:sym typeface="Wingdings" panose="05000000000000000000" pitchFamily="2" charset="2"/>
              </a:rPr>
              <a:t>			Το  ΝΟ  ... </a:t>
            </a:r>
            <a:r>
              <a:rPr lang="el-GR" b="1" dirty="0" smtClean="0">
                <a:solidFill>
                  <a:srgbClr val="FF0000"/>
                </a:solidFill>
                <a:sym typeface="Wingdings" panose="05000000000000000000" pitchFamily="2" charset="2"/>
              </a:rPr>
              <a:t>ΔΕΝ</a:t>
            </a:r>
            <a:r>
              <a:rPr lang="el-GR" dirty="0" smtClean="0">
                <a:solidFill>
                  <a:srgbClr val="FF0000"/>
                </a:solidFill>
                <a:sym typeface="Wingdings" panose="05000000000000000000" pitchFamily="2" charset="2"/>
              </a:rPr>
              <a:t> </a:t>
            </a:r>
            <a:r>
              <a:rPr lang="el-GR" dirty="0" smtClean="0">
                <a:sym typeface="Wingdings" panose="05000000000000000000" pitchFamily="2" charset="2"/>
              </a:rPr>
              <a:t>... Μειώνεται !</a:t>
            </a:r>
            <a:endParaRPr lang="el-GR" dirty="0" smtClean="0"/>
          </a:p>
          <a:p>
            <a:pPr marL="114300" indent="0">
              <a:buNone/>
            </a:pPr>
            <a:endParaRPr lang="en-GB" dirty="0"/>
          </a:p>
        </p:txBody>
      </p:sp>
      <p:sp>
        <p:nvSpPr>
          <p:cNvPr id="7" name="Up Arrow 6"/>
          <p:cNvSpPr/>
          <p:nvPr/>
        </p:nvSpPr>
        <p:spPr>
          <a:xfrm rot="19886735">
            <a:off x="3963994" y="4544739"/>
            <a:ext cx="148763" cy="1182916"/>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Up Arrow 7"/>
          <p:cNvSpPr/>
          <p:nvPr/>
        </p:nvSpPr>
        <p:spPr>
          <a:xfrm rot="3819348">
            <a:off x="5256466" y="4622441"/>
            <a:ext cx="270638" cy="1411231"/>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1"/>
          <p:cNvSpPr>
            <a:spLocks noGrp="1"/>
          </p:cNvSpPr>
          <p:nvPr>
            <p:ph type="sldNum" sz="quarter" idx="12"/>
          </p:nvPr>
        </p:nvSpPr>
        <p:spPr/>
        <p:txBody>
          <a:bodyPr/>
          <a:lstStyle/>
          <a:p>
            <a:fld id="{65A350DC-6C10-4A63-BCFA-1B36788BEC6B}" type="slidenum">
              <a:rPr lang="en-GB" smtClean="0"/>
              <a:t>64</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97894325"/>
      </p:ext>
    </p:extLst>
  </p:cSld>
  <p:clrMapOvr>
    <a:masterClrMapping/>
  </p:clrMapOvr>
  <mc:AlternateContent xmlns:mc="http://schemas.openxmlformats.org/markup-compatibility/2006">
    <mc:Choice xmlns:p14="http://schemas.microsoft.com/office/powerpoint/2010/main" Requires="p14">
      <p:transition spd="slow" p14:dur="2000" advTm="48112"/>
    </mc:Choice>
    <mc:Fallback>
      <p:transition spd="slow" advTm="48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7"/>
            <a:ext cx="8686800" cy="1125537"/>
          </a:xfrm>
        </p:spPr>
        <p:txBody>
          <a:bodyPr>
            <a:normAutofit fontScale="90000"/>
          </a:bodyPr>
          <a:lstStyle/>
          <a:p>
            <a:r>
              <a:rPr lang="el-GR" sz="3600" smtClean="0">
                <a:solidFill>
                  <a:srgbClr val="C00000"/>
                </a:solidFill>
              </a:rPr>
              <a:t>ΚΑΥΣΗ ΑΝΘΡΑΚΑ : </a:t>
            </a:r>
            <a:br>
              <a:rPr lang="el-GR" sz="3600" smtClean="0">
                <a:solidFill>
                  <a:srgbClr val="C00000"/>
                </a:solidFill>
              </a:rPr>
            </a:br>
            <a:r>
              <a:rPr lang="el-GR" sz="3600" smtClean="0">
                <a:solidFill>
                  <a:srgbClr val="C00000"/>
                </a:solidFill>
              </a:rPr>
              <a:t>ΙΠΤΑΜΕΝΗ </a:t>
            </a:r>
            <a:r>
              <a:rPr lang="el-GR" sz="3600" dirty="0" smtClean="0">
                <a:solidFill>
                  <a:srgbClr val="C00000"/>
                </a:solidFill>
              </a:rPr>
              <a:t>ΤΕΦΡΑ ΚΑΙ ΤΕΦΡΑ ΚΑΥΣΗΣ</a:t>
            </a:r>
            <a:endParaRPr lang="en-GB" sz="3600" dirty="0">
              <a:solidFill>
                <a:srgbClr val="C00000"/>
              </a:solidFill>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826" y="1957387"/>
            <a:ext cx="8733174" cy="414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186113" y="4257675"/>
            <a:ext cx="1014412" cy="830997"/>
          </a:xfrm>
          <a:prstGeom prst="rect">
            <a:avLst/>
          </a:prstGeom>
          <a:solidFill>
            <a:srgbClr val="FFC000"/>
          </a:solidFill>
        </p:spPr>
        <p:txBody>
          <a:bodyPr wrap="square" rtlCol="0">
            <a:spAutoFit/>
          </a:bodyPr>
          <a:lstStyle/>
          <a:p>
            <a:r>
              <a:rPr lang="el-GR" sz="1600" smtClean="0">
                <a:solidFill>
                  <a:srgbClr val="C00000"/>
                </a:solidFill>
              </a:rPr>
              <a:t>ΘΑΛΑ-ΜΟΣ ΚΑΥΣΗΣ</a:t>
            </a:r>
            <a:endParaRPr lang="en-GB" sz="1600">
              <a:solidFill>
                <a:srgbClr val="C00000"/>
              </a:solidFill>
            </a:endParaRPr>
          </a:p>
        </p:txBody>
      </p:sp>
      <p:sp>
        <p:nvSpPr>
          <p:cNvPr id="5" name="TextBox 4"/>
          <p:cNvSpPr txBox="1"/>
          <p:nvPr/>
        </p:nvSpPr>
        <p:spPr>
          <a:xfrm>
            <a:off x="3093244" y="6100763"/>
            <a:ext cx="1200150" cy="369332"/>
          </a:xfrm>
          <a:prstGeom prst="rect">
            <a:avLst/>
          </a:prstGeom>
          <a:solidFill>
            <a:schemeClr val="bg1">
              <a:lumMod val="75000"/>
            </a:schemeClr>
          </a:solidFill>
        </p:spPr>
        <p:txBody>
          <a:bodyPr wrap="square" rtlCol="0">
            <a:spAutoFit/>
          </a:bodyPr>
          <a:lstStyle/>
          <a:p>
            <a:pPr algn="ctr"/>
            <a:r>
              <a:rPr lang="el-GR" smtClean="0"/>
              <a:t>τεφρα</a:t>
            </a:r>
            <a:endParaRPr lang="en-GB"/>
          </a:p>
        </p:txBody>
      </p:sp>
      <p:sp>
        <p:nvSpPr>
          <p:cNvPr id="7" name="TextBox 6"/>
          <p:cNvSpPr txBox="1"/>
          <p:nvPr/>
        </p:nvSpPr>
        <p:spPr>
          <a:xfrm>
            <a:off x="3464719" y="3244334"/>
            <a:ext cx="1935956" cy="369332"/>
          </a:xfrm>
          <a:prstGeom prst="rect">
            <a:avLst/>
          </a:prstGeom>
          <a:solidFill>
            <a:schemeClr val="bg2"/>
          </a:solidFill>
        </p:spPr>
        <p:txBody>
          <a:bodyPr wrap="square" rtlCol="0">
            <a:spAutoFit/>
          </a:bodyPr>
          <a:lstStyle/>
          <a:p>
            <a:pPr algn="ctr"/>
            <a:r>
              <a:rPr lang="el-GR" smtClean="0"/>
              <a:t>ιπτάμενη τεφρα</a:t>
            </a:r>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21823407"/>
      </p:ext>
    </p:extLst>
  </p:cSld>
  <p:clrMapOvr>
    <a:masterClrMapping/>
  </p:clrMapOvr>
  <mc:AlternateContent xmlns:mc="http://schemas.openxmlformats.org/markup-compatibility/2006">
    <mc:Choice xmlns:p14="http://schemas.microsoft.com/office/powerpoint/2010/main" Requires="p14">
      <p:transition spd="slow" p14:dur="2000" advTm="34953"/>
    </mc:Choice>
    <mc:Fallback>
      <p:transition spd="slow" advTm="34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solidFill>
                  <a:srgbClr val="FF0000"/>
                </a:solidFill>
              </a:rPr>
              <a:t>ΚΑΥΣΗ: ΙΠΤΑΜΕΝΗ ΤΕΦΡΑ &amp; ΑΠΟΘΕΣΕΙΣ ΣΤΑ ΤΟΙΧΩΜΑΤΑ ΤΟΥ ΘΑΛΑΜΟΥ ΚΑΥΣΗΣ</a:t>
            </a:r>
            <a:endParaRPr lang="en-GB" sz="3200" dirty="0">
              <a:solidFill>
                <a:srgbClr val="FF0000"/>
              </a:solidFill>
            </a:endParaRPr>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 y="1533524"/>
            <a:ext cx="8868862" cy="4967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46212988"/>
      </p:ext>
    </p:extLst>
  </p:cSld>
  <p:clrMapOvr>
    <a:masterClrMapping/>
  </p:clrMapOvr>
  <mc:AlternateContent xmlns:mc="http://schemas.openxmlformats.org/markup-compatibility/2006">
    <mc:Choice xmlns:p14="http://schemas.microsoft.com/office/powerpoint/2010/main" Requires="p14">
      <p:transition spd="slow" p14:dur="2000" advTm="13118"/>
    </mc:Choice>
    <mc:Fallback>
      <p:transition spd="slow" advTm="13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89902336"/>
              </p:ext>
            </p:extLst>
          </p:nvPr>
        </p:nvGraphicFramePr>
        <p:xfrm>
          <a:off x="1047601" y="569241"/>
          <a:ext cx="7224861" cy="5460084"/>
        </p:xfrm>
        <a:graphic>
          <a:graphicData uri="http://schemas.openxmlformats.org/drawingml/2006/table">
            <a:tbl>
              <a:tblPr/>
              <a:tblGrid>
                <a:gridCol w="3652128"/>
                <a:gridCol w="3572733"/>
              </a:tblGrid>
              <a:tr h="661568">
                <a:tc gridSpan="2">
                  <a:txBody>
                    <a:bodyPr/>
                    <a:lstStyle/>
                    <a:p>
                      <a:pPr algn="ctr" fontAlgn="ctr"/>
                      <a:r>
                        <a:rPr lang="el-GR" sz="2800" b="0" i="0" u="none" strike="noStrike">
                          <a:solidFill>
                            <a:srgbClr val="C00000"/>
                          </a:solidFill>
                          <a:effectLst/>
                          <a:latin typeface="Calibri"/>
                        </a:rPr>
                        <a:t>ΤΥΠΙΚΗ ΣΥΣΤΑΣΗ ΤΕΦΡΑΣ ΓΑΙΑΝΘΡΑΚΩΝ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GB"/>
                    </a:p>
                  </a:txBody>
                  <a:tcPr/>
                </a:tc>
              </a:tr>
              <a:tr h="468439">
                <a:tc>
                  <a:txBody>
                    <a:bodyPr/>
                    <a:lstStyle/>
                    <a:p>
                      <a:pPr algn="l" fontAlgn="ctr"/>
                      <a:endParaRPr lang="en-GB" sz="28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GB" sz="2800" b="0" i="0" u="none" strike="noStrike">
                        <a:solidFill>
                          <a:srgbClr val="000000"/>
                        </a:solidFill>
                        <a:effectLst/>
                        <a:latin typeface="Calibri"/>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2181">
                <a:tc>
                  <a:txBody>
                    <a:bodyPr/>
                    <a:lstStyle/>
                    <a:p>
                      <a:pPr algn="l" fontAlgn="ctr"/>
                      <a:r>
                        <a:rPr lang="en-GB" sz="2800" b="0" i="0" u="none" strike="noStrike">
                          <a:solidFill>
                            <a:srgbClr val="000000"/>
                          </a:solidFill>
                          <a:effectLst/>
                          <a:latin typeface="Calibri"/>
                        </a:rPr>
                        <a:t>SiO</a:t>
                      </a:r>
                      <a:r>
                        <a:rPr lang="en-GB" sz="2800" b="0" i="0" u="none" strike="noStrike" baseline="-25000">
                          <a:solidFill>
                            <a:srgbClr val="000000"/>
                          </a:solidFill>
                          <a:effectLst/>
                          <a:latin typeface="Calibri"/>
                        </a:rPr>
                        <a:t>2</a:t>
                      </a:r>
                      <a:endParaRPr lang="en-GB" sz="2800" b="0" i="0" u="none" strike="noStrike">
                        <a:solidFill>
                          <a:srgbClr val="000000"/>
                        </a:solidFill>
                        <a:effectLst/>
                        <a:latin typeface="Calibri"/>
                      </a:endParaRP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a:solidFill>
                            <a:srgbClr val="000000"/>
                          </a:solidFill>
                          <a:effectLst/>
                          <a:latin typeface="Calibri"/>
                        </a:rPr>
                        <a:t>20 - 60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32294">
                <a:tc>
                  <a:txBody>
                    <a:bodyPr/>
                    <a:lstStyle/>
                    <a:p>
                      <a:pPr algn="l" fontAlgn="ctr"/>
                      <a:r>
                        <a:rPr lang="en-GB" sz="2800" b="0" i="0" u="none" strike="noStrike">
                          <a:solidFill>
                            <a:srgbClr val="000000"/>
                          </a:solidFill>
                          <a:effectLst/>
                          <a:latin typeface="Calibri"/>
                        </a:rPr>
                        <a:t>Al</a:t>
                      </a:r>
                      <a:r>
                        <a:rPr lang="en-GB" sz="2800" b="0" i="0" u="none" strike="noStrike" baseline="-25000">
                          <a:solidFill>
                            <a:srgbClr val="000000"/>
                          </a:solidFill>
                          <a:effectLst/>
                          <a:latin typeface="Calibri"/>
                        </a:rPr>
                        <a:t>2</a:t>
                      </a:r>
                      <a:r>
                        <a:rPr lang="en-GB" sz="2800" b="0" i="0" u="none" strike="noStrike">
                          <a:solidFill>
                            <a:srgbClr val="000000"/>
                          </a:solidFill>
                          <a:effectLst/>
                          <a:latin typeface="Calibri"/>
                        </a:rPr>
                        <a:t>O</a:t>
                      </a:r>
                      <a:r>
                        <a:rPr lang="en-GB" sz="2800" b="0" i="0" u="none" strike="noStrike" baseline="-25000">
                          <a:solidFill>
                            <a:srgbClr val="000000"/>
                          </a:solidFill>
                          <a:effectLst/>
                          <a:latin typeface="Calibri"/>
                        </a:rPr>
                        <a:t>3</a:t>
                      </a:r>
                      <a:endParaRPr lang="en-GB" sz="2800" b="0" i="0" u="none" strike="noStrike">
                        <a:solidFill>
                          <a:srgbClr val="000000"/>
                        </a:solidFill>
                        <a:effectLst/>
                        <a:latin typeface="Calibri"/>
                      </a:endParaRP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a:solidFill>
                            <a:srgbClr val="000000"/>
                          </a:solidFill>
                          <a:effectLst/>
                          <a:latin typeface="Calibri"/>
                        </a:rPr>
                        <a:t>10 - 35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2181">
                <a:tc>
                  <a:txBody>
                    <a:bodyPr/>
                    <a:lstStyle/>
                    <a:p>
                      <a:pPr algn="l" fontAlgn="ctr"/>
                      <a:r>
                        <a:rPr lang="en-GB" sz="2800" b="0" i="0" u="none" strike="noStrike">
                          <a:solidFill>
                            <a:srgbClr val="000000"/>
                          </a:solidFill>
                          <a:effectLst/>
                          <a:latin typeface="Calibri"/>
                        </a:rPr>
                        <a:t>Fe</a:t>
                      </a:r>
                      <a:r>
                        <a:rPr lang="en-GB" sz="2800" b="0" i="0" u="none" strike="noStrike" baseline="-25000">
                          <a:solidFill>
                            <a:srgbClr val="000000"/>
                          </a:solidFill>
                          <a:effectLst/>
                          <a:latin typeface="Calibri"/>
                        </a:rPr>
                        <a:t>2</a:t>
                      </a:r>
                      <a:r>
                        <a:rPr lang="en-GB" sz="2800" b="0" i="0" u="none" strike="noStrike">
                          <a:solidFill>
                            <a:srgbClr val="000000"/>
                          </a:solidFill>
                          <a:effectLst/>
                          <a:latin typeface="Calibri"/>
                        </a:rPr>
                        <a:t>O</a:t>
                      </a:r>
                      <a:r>
                        <a:rPr lang="en-GB" sz="2800" b="0" i="0" u="none" strike="noStrike" baseline="-25000">
                          <a:solidFill>
                            <a:srgbClr val="000000"/>
                          </a:solidFill>
                          <a:effectLst/>
                          <a:latin typeface="Calibri"/>
                        </a:rPr>
                        <a:t>3</a:t>
                      </a:r>
                      <a:endParaRPr lang="en-GB" sz="2800" b="0" i="0" u="none" strike="noStrike">
                        <a:solidFill>
                          <a:srgbClr val="000000"/>
                        </a:solidFill>
                        <a:effectLst/>
                        <a:latin typeface="Calibri"/>
                      </a:endParaRP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a:solidFill>
                            <a:srgbClr val="000000"/>
                          </a:solidFill>
                          <a:effectLst/>
                          <a:latin typeface="Calibri"/>
                        </a:rPr>
                        <a:t>5 - 35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439">
                <a:tc>
                  <a:txBody>
                    <a:bodyPr/>
                    <a:lstStyle/>
                    <a:p>
                      <a:pPr algn="l" fontAlgn="ctr"/>
                      <a:r>
                        <a:rPr lang="en-GB" sz="2800" b="0" i="0" u="none" strike="noStrike">
                          <a:solidFill>
                            <a:srgbClr val="000000"/>
                          </a:solidFill>
                          <a:effectLst/>
                          <a:latin typeface="Calibri"/>
                        </a:rPr>
                        <a:t>CaO</a:t>
                      </a: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a:solidFill>
                            <a:srgbClr val="000000"/>
                          </a:solidFill>
                          <a:effectLst/>
                          <a:latin typeface="Calibri"/>
                        </a:rPr>
                        <a:t>1 - 20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439">
                <a:tc>
                  <a:txBody>
                    <a:bodyPr/>
                    <a:lstStyle/>
                    <a:p>
                      <a:pPr algn="l" fontAlgn="ctr"/>
                      <a:r>
                        <a:rPr lang="en-GB" sz="2800" b="0" i="0" u="none" strike="noStrike">
                          <a:solidFill>
                            <a:srgbClr val="000000"/>
                          </a:solidFill>
                          <a:effectLst/>
                          <a:latin typeface="Calibri"/>
                        </a:rPr>
                        <a:t>MgO</a:t>
                      </a: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a:solidFill>
                            <a:srgbClr val="000000"/>
                          </a:solidFill>
                          <a:effectLst/>
                          <a:latin typeface="Calibri"/>
                        </a:rPr>
                        <a:t>0.3 - 4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2181">
                <a:tc>
                  <a:txBody>
                    <a:bodyPr/>
                    <a:lstStyle/>
                    <a:p>
                      <a:pPr algn="l" fontAlgn="ctr"/>
                      <a:r>
                        <a:rPr lang="en-GB" sz="2800" b="0" i="0" u="none" strike="noStrike">
                          <a:solidFill>
                            <a:srgbClr val="000000"/>
                          </a:solidFill>
                          <a:effectLst/>
                          <a:latin typeface="Calibri"/>
                        </a:rPr>
                        <a:t>TiO</a:t>
                      </a:r>
                      <a:r>
                        <a:rPr lang="en-GB" sz="2800" b="0" i="0" u="none" strike="noStrike" baseline="-25000">
                          <a:solidFill>
                            <a:srgbClr val="000000"/>
                          </a:solidFill>
                          <a:effectLst/>
                          <a:latin typeface="Calibri"/>
                        </a:rPr>
                        <a:t>2</a:t>
                      </a:r>
                      <a:endParaRPr lang="en-GB" sz="2800" b="0" i="0" u="none" strike="noStrike">
                        <a:solidFill>
                          <a:srgbClr val="000000"/>
                        </a:solidFill>
                        <a:effectLst/>
                        <a:latin typeface="Calibri"/>
                      </a:endParaRP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a:solidFill>
                            <a:srgbClr val="000000"/>
                          </a:solidFill>
                          <a:effectLst/>
                          <a:latin typeface="Calibri"/>
                        </a:rPr>
                        <a:t>0.5 - 2.5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2181">
                <a:tc>
                  <a:txBody>
                    <a:bodyPr/>
                    <a:lstStyle/>
                    <a:p>
                      <a:pPr algn="l" fontAlgn="ctr"/>
                      <a:r>
                        <a:rPr lang="en-GB" sz="2800" b="0" i="0" u="none" strike="noStrike">
                          <a:solidFill>
                            <a:srgbClr val="000000"/>
                          </a:solidFill>
                          <a:effectLst/>
                          <a:latin typeface="Calibri"/>
                        </a:rPr>
                        <a:t>Na</a:t>
                      </a:r>
                      <a:r>
                        <a:rPr lang="en-GB" sz="2800" b="0" i="0" u="none" strike="noStrike" baseline="-25000">
                          <a:solidFill>
                            <a:srgbClr val="000000"/>
                          </a:solidFill>
                          <a:effectLst/>
                          <a:latin typeface="Calibri"/>
                        </a:rPr>
                        <a:t>2</a:t>
                      </a:r>
                      <a:r>
                        <a:rPr lang="en-GB" sz="2800" b="0" i="0" u="none" strike="noStrike">
                          <a:solidFill>
                            <a:srgbClr val="000000"/>
                          </a:solidFill>
                          <a:effectLst/>
                          <a:latin typeface="Calibri"/>
                        </a:rPr>
                        <a:t> </a:t>
                      </a:r>
                      <a:r>
                        <a:rPr lang="el-GR" sz="2800" b="0" i="0" u="none" strike="noStrike">
                          <a:solidFill>
                            <a:srgbClr val="000000"/>
                          </a:solidFill>
                          <a:effectLst/>
                          <a:latin typeface="Calibri"/>
                        </a:rPr>
                        <a:t>και Κ</a:t>
                      </a:r>
                      <a:r>
                        <a:rPr lang="el-GR" sz="2800" b="0" i="0" u="none" strike="noStrike" baseline="-25000">
                          <a:solidFill>
                            <a:srgbClr val="000000"/>
                          </a:solidFill>
                          <a:effectLst/>
                          <a:latin typeface="Calibri"/>
                        </a:rPr>
                        <a:t>2</a:t>
                      </a:r>
                      <a:r>
                        <a:rPr lang="el-GR" sz="2800" b="0" i="0" u="none" strike="noStrike">
                          <a:solidFill>
                            <a:srgbClr val="000000"/>
                          </a:solidFill>
                          <a:effectLst/>
                          <a:latin typeface="Calibri"/>
                        </a:rPr>
                        <a:t>Ο</a:t>
                      </a: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a:solidFill>
                            <a:srgbClr val="000000"/>
                          </a:solidFill>
                          <a:effectLst/>
                          <a:latin typeface="Calibri"/>
                        </a:rPr>
                        <a:t>1 - 4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2181">
                <a:tc>
                  <a:txBody>
                    <a:bodyPr/>
                    <a:lstStyle/>
                    <a:p>
                      <a:pPr algn="l" fontAlgn="ctr"/>
                      <a:r>
                        <a:rPr lang="en-GB" sz="2800" b="0" i="0" u="none" strike="noStrike">
                          <a:solidFill>
                            <a:srgbClr val="000000"/>
                          </a:solidFill>
                          <a:effectLst/>
                          <a:latin typeface="Calibri"/>
                        </a:rPr>
                        <a:t>SO</a:t>
                      </a:r>
                      <a:r>
                        <a:rPr lang="en-GB" sz="2800" b="0" i="0" u="none" strike="noStrike" baseline="-25000">
                          <a:solidFill>
                            <a:srgbClr val="000000"/>
                          </a:solidFill>
                          <a:effectLst/>
                          <a:latin typeface="Calibri"/>
                        </a:rPr>
                        <a:t>3</a:t>
                      </a:r>
                      <a:endParaRPr lang="en-GB" sz="2800" b="0" i="0" u="none" strike="noStrike">
                        <a:solidFill>
                          <a:srgbClr val="000000"/>
                        </a:solidFill>
                        <a:effectLst/>
                        <a:latin typeface="Calibri"/>
                      </a:endParaRPr>
                    </a:p>
                  </a:txBody>
                  <a:tcPr marL="60007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2800" b="0" i="0" u="none" strike="noStrike" dirty="0">
                          <a:solidFill>
                            <a:srgbClr val="000000"/>
                          </a:solidFill>
                          <a:effectLst/>
                          <a:latin typeface="Calibri"/>
                        </a:rPr>
                        <a:t>0.1 - 12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4" name="Slide Number Placeholder 3"/>
          <p:cNvSpPr>
            <a:spLocks noGrp="1"/>
          </p:cNvSpPr>
          <p:nvPr>
            <p:ph type="sldNum" sz="quarter" idx="12"/>
          </p:nvPr>
        </p:nvSpPr>
        <p:spPr/>
        <p:txBody>
          <a:bodyPr/>
          <a:lstStyle/>
          <a:p>
            <a:fld id="{B4DB399A-DF18-40E8-8FB4-06676171C598}" type="slidenum">
              <a:rPr lang="en-GB" smtClean="0"/>
              <a:t>67</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03327715"/>
      </p:ext>
    </p:extLst>
  </p:cSld>
  <p:clrMapOvr>
    <a:masterClrMapping/>
  </p:clrMapOvr>
  <mc:AlternateContent xmlns:mc="http://schemas.openxmlformats.org/markup-compatibility/2006">
    <mc:Choice xmlns:p14="http://schemas.microsoft.com/office/powerpoint/2010/main" Requires="p14">
      <p:transition spd="slow" p14:dur="2000" advTm="30141"/>
    </mc:Choice>
    <mc:Fallback>
      <p:transition spd="slow" advTm="30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25" y="408372"/>
            <a:ext cx="8814363" cy="1039427"/>
          </a:xfrm>
        </p:spPr>
        <p:txBody>
          <a:bodyPr>
            <a:noAutofit/>
          </a:bodyPr>
          <a:lstStyle/>
          <a:p>
            <a:r>
              <a:rPr lang="el-GR" sz="3200" smtClean="0">
                <a:solidFill>
                  <a:srgbClr val="C00000"/>
                </a:solidFill>
                <a:latin typeface="Cambria Math" panose="02040503050406030204" pitchFamily="18" charset="0"/>
                <a:ea typeface="Cambria Math" panose="02040503050406030204" pitchFamily="18" charset="0"/>
              </a:rPr>
              <a:t>ΚΑΥΣΗ </a:t>
            </a:r>
            <a:r>
              <a:rPr lang="el-GR" sz="3200" dirty="0" smtClean="0">
                <a:solidFill>
                  <a:srgbClr val="C00000"/>
                </a:solidFill>
                <a:latin typeface="Cambria Math" panose="02040503050406030204" pitchFamily="18" charset="0"/>
                <a:ea typeface="Cambria Math" panose="02040503050406030204" pitchFamily="18" charset="0"/>
              </a:rPr>
              <a:t>ΑΕΡΙΩΝ ΚΑΥΣΙΜΩΝ: </a:t>
            </a:r>
            <a:br>
              <a:rPr lang="el-GR" sz="3200" dirty="0" smtClean="0">
                <a:solidFill>
                  <a:srgbClr val="C00000"/>
                </a:solidFill>
                <a:latin typeface="Cambria Math" panose="02040503050406030204" pitchFamily="18" charset="0"/>
                <a:ea typeface="Cambria Math" panose="02040503050406030204" pitchFamily="18" charset="0"/>
              </a:rPr>
            </a:br>
            <a:r>
              <a:rPr lang="el-GR" sz="3200" dirty="0" smtClean="0">
                <a:solidFill>
                  <a:srgbClr val="C00000"/>
                </a:solidFill>
                <a:latin typeface="Cambria Math" panose="02040503050406030204" pitchFamily="18" charset="0"/>
                <a:ea typeface="Cambria Math" panose="02040503050406030204" pitchFamily="18" charset="0"/>
              </a:rPr>
              <a:t>ΡΥΠΟΙ ΚΑΙ ΕΛΕΓΧΟΣ</a:t>
            </a:r>
            <a:endParaRPr lang="en-GB" sz="3200" dirty="0">
              <a:solidFill>
                <a:srgbClr val="C00000"/>
              </a:solidFill>
              <a:latin typeface="Cambria Math" panose="02040503050406030204" pitchFamily="18" charset="0"/>
              <a:ea typeface="Cambria Math" panose="02040503050406030204" pitchFamily="18" charset="0"/>
            </a:endParaRPr>
          </a:p>
        </p:txBody>
      </p:sp>
      <p:sp>
        <p:nvSpPr>
          <p:cNvPr id="3" name="Content Placeholder 2"/>
          <p:cNvSpPr>
            <a:spLocks noGrp="1"/>
          </p:cNvSpPr>
          <p:nvPr>
            <p:ph idx="1"/>
          </p:nvPr>
        </p:nvSpPr>
        <p:spPr/>
        <p:txBody>
          <a:bodyPr/>
          <a:lstStyle/>
          <a:p>
            <a:pPr marL="628650" indent="-514350">
              <a:lnSpc>
                <a:spcPct val="150000"/>
              </a:lnSpc>
              <a:buFont typeface="+mj-lt"/>
              <a:buAutoNum type="arabicPeriod"/>
            </a:pPr>
            <a:r>
              <a:rPr lang="el-GR" sz="2800" dirty="0" smtClean="0">
                <a:solidFill>
                  <a:schemeClr val="tx1"/>
                </a:solidFill>
              </a:rPr>
              <a:t>ΑΚΑΥΣΤΟΙ ΥΔΡΟΝΟΝΑΝΘΡΑΚΕΣ</a:t>
            </a:r>
          </a:p>
          <a:p>
            <a:pPr marL="628650" indent="-514350">
              <a:lnSpc>
                <a:spcPct val="150000"/>
              </a:lnSpc>
              <a:buFont typeface="+mj-lt"/>
              <a:buAutoNum type="arabicPeriod"/>
            </a:pPr>
            <a:r>
              <a:rPr lang="el-GR" sz="2800" dirty="0" smtClean="0">
                <a:solidFill>
                  <a:schemeClr val="tx1"/>
                </a:solidFill>
              </a:rPr>
              <a:t>ΜΟΝΟΞΕΙΔΙΟ ΤΟΥ ΑΝΘΡΑΚΑ</a:t>
            </a:r>
          </a:p>
          <a:p>
            <a:pPr marL="628650" indent="-514350">
              <a:lnSpc>
                <a:spcPct val="150000"/>
              </a:lnSpc>
              <a:buFont typeface="+mj-lt"/>
              <a:buAutoNum type="arabicPeriod"/>
            </a:pPr>
            <a:r>
              <a:rPr lang="el-GR" sz="2800" dirty="0" smtClean="0">
                <a:solidFill>
                  <a:schemeClr val="tx1"/>
                </a:solidFill>
              </a:rPr>
              <a:t>ΟΞΕΙΔΙΑ ΤΟΥ ΑΖΩΤΟΥ</a:t>
            </a:r>
          </a:p>
          <a:p>
            <a:pPr marL="628650" indent="-514350">
              <a:lnSpc>
                <a:spcPct val="150000"/>
              </a:lnSpc>
              <a:buFont typeface="+mj-lt"/>
              <a:buAutoNum type="arabicPeriod"/>
            </a:pPr>
            <a:r>
              <a:rPr lang="el-GR" sz="2800" dirty="0" smtClean="0">
                <a:solidFill>
                  <a:schemeClr val="tx1"/>
                </a:solidFill>
              </a:rPr>
              <a:t>ΑΙΩΡΟΥΜΕΝΑ ΣΩΜΑΤΙΔΙΑ</a:t>
            </a:r>
          </a:p>
          <a:p>
            <a:pPr marL="114300" indent="0">
              <a:buNone/>
            </a:pPr>
            <a:endParaRPr lang="el-GR" dirty="0" smtClean="0"/>
          </a:p>
          <a:p>
            <a:endParaRPr lang="en-GB" dirty="0"/>
          </a:p>
        </p:txBody>
      </p:sp>
      <p:sp>
        <p:nvSpPr>
          <p:cNvPr id="4" name="Slide Number Placeholder 3"/>
          <p:cNvSpPr>
            <a:spLocks noGrp="1"/>
          </p:cNvSpPr>
          <p:nvPr>
            <p:ph type="sldNum" sz="quarter" idx="12"/>
          </p:nvPr>
        </p:nvSpPr>
        <p:spPr/>
        <p:txBody>
          <a:bodyPr/>
          <a:lstStyle/>
          <a:p>
            <a:fld id="{65A350DC-6C10-4A63-BCFA-1B36788BEC6B}" type="slidenum">
              <a:rPr lang="en-GB" smtClean="0"/>
              <a:t>68</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331310486"/>
      </p:ext>
    </p:extLst>
  </p:cSld>
  <p:clrMapOvr>
    <a:masterClrMapping/>
  </p:clrMapOvr>
  <mc:AlternateContent xmlns:mc="http://schemas.openxmlformats.org/markup-compatibility/2006">
    <mc:Choice xmlns:p14="http://schemas.microsoft.com/office/powerpoint/2010/main" Requires="p14">
      <p:transition spd="slow" p14:dur="2000" advTm="21926"/>
    </mc:Choice>
    <mc:Fallback>
      <p:transition spd="slow" advTm="21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408372"/>
            <a:ext cx="8579296" cy="1039427"/>
          </a:xfrm>
        </p:spPr>
        <p:txBody>
          <a:bodyPr>
            <a:normAutofit/>
          </a:bodyPr>
          <a:lstStyle/>
          <a:p>
            <a:r>
              <a:rPr lang="el-GR" sz="3200" b="1" dirty="0" smtClean="0">
                <a:solidFill>
                  <a:srgbClr val="C00000"/>
                </a:solidFill>
                <a:latin typeface="Cambria Math" panose="02040503050406030204" pitchFamily="18" charset="0"/>
                <a:ea typeface="Cambria Math" panose="02040503050406030204" pitchFamily="18" charset="0"/>
              </a:rPr>
              <a:t>1. ΑΚΑΥΣΤΟΙ ΥΔΡΟΓΟΝΑΝΘΡΑΚΕΣ (</a:t>
            </a:r>
            <a:r>
              <a:rPr lang="en-GB" sz="3200" b="1" dirty="0" smtClean="0">
                <a:solidFill>
                  <a:srgbClr val="C00000"/>
                </a:solidFill>
                <a:latin typeface="Cambria Math" panose="02040503050406030204" pitchFamily="18" charset="0"/>
                <a:ea typeface="Cambria Math" panose="02040503050406030204" pitchFamily="18" charset="0"/>
              </a:rPr>
              <a:t>HC)</a:t>
            </a:r>
            <a:endParaRPr lang="en-GB" sz="32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251520" y="1268760"/>
            <a:ext cx="8640960" cy="5328592"/>
          </a:xfrm>
        </p:spPr>
        <p:txBody>
          <a:bodyPr>
            <a:normAutofit lnSpcReduction="10000"/>
          </a:bodyPr>
          <a:lstStyle/>
          <a:p>
            <a:pPr>
              <a:lnSpc>
                <a:spcPct val="150000"/>
              </a:lnSpc>
            </a:pPr>
            <a:r>
              <a:rPr lang="el-GR" sz="2800" dirty="0" smtClean="0"/>
              <a:t>ΚΑΘΕ ΚΑΥΣΙΜΟ ΠΟΥ ΕΙΣΕΡΧΕΤΑΙ ΣΕ ΖΩΝΗ ΦΛΟΓΑΣ ΑΝΤΙΔΡΑ !</a:t>
            </a:r>
          </a:p>
          <a:p>
            <a:pPr>
              <a:lnSpc>
                <a:spcPct val="150000"/>
              </a:lnSpc>
            </a:pPr>
            <a:r>
              <a:rPr lang="el-GR" sz="2800" dirty="0" smtClean="0"/>
              <a:t>ΑΡΑ ΓΙΑ ΝΑ ΠΑΡΑΜΕΙΝΕΙ ΑΚΑΥΣΤΟ ΚΑΥΣΙΜΟ ΘΑ ΠΡΈΠΕΙ :</a:t>
            </a:r>
          </a:p>
          <a:p>
            <a:pPr marL="806450">
              <a:lnSpc>
                <a:spcPct val="150000"/>
              </a:lnSpc>
            </a:pPr>
            <a:r>
              <a:rPr lang="el-GR" sz="2800" dirty="0" smtClean="0"/>
              <a:t>ΝΑ «ΚΡΥΦΤΕΙ» ΣΕ ΣΗΜΕΙΑ ΤΟΥ ΘΑΛΑΜΟΥ</a:t>
            </a:r>
          </a:p>
          <a:p>
            <a:pPr marL="806450">
              <a:lnSpc>
                <a:spcPct val="150000"/>
              </a:lnSpc>
            </a:pPr>
            <a:r>
              <a:rPr lang="el-GR" sz="2800" dirty="0" smtClean="0"/>
              <a:t>ΝΑ ΥΠΑΡΧΟΥΝ ΠΕΡΙΟΧΕΣ ΜΕ ΑΣΘΕΝΗ ΦΛΟΓΑ ΛΟΓΩ ΛΙΓΟΥ Ή ΥΠΕΡΒΟΛΙΚΟΥ ΚΑΥΣΙΜΟΥ ΚΑΙ ΣΥΝΕΠΩΣ ΝΑ ΕΧΟΥΝ ΧΑΜΗΛΗ, ΣΧΕΤΙΚΑ, ΘΕΡΜΟΚΡΑΣΙΑ.</a:t>
            </a:r>
            <a:endParaRPr lang="en-GB" sz="2800" dirty="0"/>
          </a:p>
        </p:txBody>
      </p:sp>
      <p:sp>
        <p:nvSpPr>
          <p:cNvPr id="2" name="Slide Number Placeholder 1"/>
          <p:cNvSpPr>
            <a:spLocks noGrp="1"/>
          </p:cNvSpPr>
          <p:nvPr>
            <p:ph type="sldNum" sz="quarter" idx="12"/>
          </p:nvPr>
        </p:nvSpPr>
        <p:spPr/>
        <p:txBody>
          <a:bodyPr/>
          <a:lstStyle/>
          <a:p>
            <a:fld id="{65A350DC-6C10-4A63-BCFA-1B36788BEC6B}" type="slidenum">
              <a:rPr lang="en-GB" smtClean="0"/>
              <a:t>69</a:t>
            </a:fld>
            <a:endParaRPr lang="en-GB"/>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14705668"/>
      </p:ext>
    </p:extLst>
  </p:cSld>
  <p:clrMapOvr>
    <a:masterClrMapping/>
  </p:clrMapOvr>
  <mc:AlternateContent xmlns:mc="http://schemas.openxmlformats.org/markup-compatibility/2006">
    <mc:Choice xmlns:p14="http://schemas.microsoft.com/office/powerpoint/2010/main" Requires="p14">
      <p:transition spd="slow" p14:dur="2000" advTm="32792"/>
    </mc:Choice>
    <mc:Fallback>
      <p:transition spd="slow" advTm="32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l-GR" sz="3200" b="1" dirty="0">
                <a:solidFill>
                  <a:srgbClr val="C00000"/>
                </a:solidFill>
                <a:latin typeface="Cambria Math" panose="02040503050406030204" pitchFamily="18" charset="0"/>
                <a:ea typeface="Cambria Math" panose="02040503050406030204" pitchFamily="18" charset="0"/>
              </a:rPr>
              <a:t>2</a:t>
            </a:r>
            <a:r>
              <a:rPr lang="el-GR" sz="3200" b="1" dirty="0">
                <a:solidFill>
                  <a:srgbClr val="C00000"/>
                </a:solidFill>
                <a:latin typeface="Cambria Math" panose="02040503050406030204" pitchFamily="18" charset="0"/>
                <a:ea typeface="Cambria Math" panose="02040503050406030204" pitchFamily="18" charset="0"/>
              </a:rPr>
              <a:t>. ΜΟΝΟΞΕΙΔΙΟ </a:t>
            </a:r>
            <a:r>
              <a:rPr lang="el-GR" sz="3600" b="1" dirty="0">
                <a:solidFill>
                  <a:srgbClr val="C00000"/>
                </a:solidFill>
                <a:latin typeface="Cambria Math" panose="02040503050406030204" pitchFamily="18" charset="0"/>
                <a:ea typeface="Cambria Math" panose="02040503050406030204" pitchFamily="18" charset="0"/>
              </a:rPr>
              <a:t>ΤΟΥ ΑΝΘΡΑΚΑ (</a:t>
            </a:r>
            <a:r>
              <a:rPr lang="en-GB" sz="3600" b="1" dirty="0">
                <a:solidFill>
                  <a:srgbClr val="C00000"/>
                </a:solidFill>
                <a:latin typeface="Cambria Math" panose="02040503050406030204" pitchFamily="18" charset="0"/>
                <a:ea typeface="Cambria Math" panose="02040503050406030204" pitchFamily="18" charset="0"/>
              </a:rPr>
              <a:t>CO)</a:t>
            </a:r>
            <a:endParaRPr lang="en-GB" sz="36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107504" y="1268760"/>
            <a:ext cx="8856984" cy="5472608"/>
          </a:xfrm>
        </p:spPr>
        <p:txBody>
          <a:bodyPr>
            <a:normAutofit fontScale="85000" lnSpcReduction="20000"/>
          </a:bodyPr>
          <a:lstStyle/>
          <a:p>
            <a:r>
              <a:rPr lang="el-GR" dirty="0" smtClean="0"/>
              <a:t>ΤΟ </a:t>
            </a:r>
            <a:r>
              <a:rPr lang="en-GB" dirty="0" smtClean="0"/>
              <a:t>CO </a:t>
            </a:r>
            <a:r>
              <a:rPr lang="el-GR" dirty="0" smtClean="0"/>
              <a:t>ΠΑΡΑΜΕΝΕΙ ΔΙΟΤΙ:</a:t>
            </a:r>
          </a:p>
          <a:p>
            <a:r>
              <a:rPr lang="el-GR" dirty="0" smtClean="0"/>
              <a:t>Η ΘΕΡΜΟΚΡΑΣΙΑ ΕΙΝΑΙ ΧΑΜΗΛΗ ΚΑΙ ΔΕΝ ΠΡΟΚΑΛΕΙ ΟΛΟΚΛΗΡΩΤΙΚΗ ΟΞΕΙΔΩΣΗ ΣΕ </a:t>
            </a:r>
            <a:r>
              <a:rPr lang="en-GB" dirty="0" smtClean="0"/>
              <a:t>CO</a:t>
            </a:r>
            <a:r>
              <a:rPr lang="en-GB" baseline="-25000" dirty="0" smtClean="0"/>
              <a:t>2</a:t>
            </a:r>
            <a:endParaRPr lang="el-GR" baseline="-25000" dirty="0" smtClean="0"/>
          </a:p>
          <a:p>
            <a:r>
              <a:rPr lang="el-GR" dirty="0" smtClean="0"/>
              <a:t>Ο ΧΡΟΝΟΣ ΠΑΡΑΜΟΝΗΣ ΣΤΟΝ ΘΑΛΑΜΟ ΚΑΥΣΗΣ ΕΙΝΑΙ ΜΙΚΡΟΣ</a:t>
            </a:r>
          </a:p>
          <a:p>
            <a:r>
              <a:rPr lang="el-GR" dirty="0" smtClean="0"/>
              <a:t>ΔΕΝ ΥΠΑΡΧΕΙ ΑΡΚΕΤΟ ΟΞΥΓΟΝΟ</a:t>
            </a:r>
          </a:p>
          <a:p>
            <a:r>
              <a:rPr lang="el-GR" dirty="0" smtClean="0"/>
              <a:t>ΟΙ ΕΚΠΟΜΠΕΣ </a:t>
            </a:r>
            <a:r>
              <a:rPr lang="en-GB" dirty="0" smtClean="0"/>
              <a:t>CO </a:t>
            </a:r>
            <a:r>
              <a:rPr lang="el-GR" dirty="0" smtClean="0"/>
              <a:t>ΕΛΕΓΧΟΝΤΑΙ ΜΕ ΤΗΝ ΠΡΟΣΑΓΩΓΗ ΑΡΚΕΤΟΥ ΑΕΡΑ ΓΙΑ ΝΑ ΟΞΕΙΔΩΘΕΙ ΣΕ </a:t>
            </a:r>
            <a:r>
              <a:rPr lang="en-GB" dirty="0" smtClean="0"/>
              <a:t>CO</a:t>
            </a:r>
            <a:r>
              <a:rPr lang="en-GB" baseline="-25000" dirty="0" smtClean="0"/>
              <a:t>2</a:t>
            </a:r>
            <a:r>
              <a:rPr lang="en-GB" dirty="0" smtClean="0"/>
              <a:t> </a:t>
            </a:r>
            <a:r>
              <a:rPr lang="el-GR" dirty="0" smtClean="0"/>
              <a:t>(ΠΟΛΥΣ ΑΕΡΑΣ «ΚΡΥΩΝΕΙ» ΤΑ ΚΑΥΣΑΕΡΙΑ, ΚΑΙ ΔΕΝ ΟΞΕΙΔΩΝΕΙΤΑΙ ΤΟ </a:t>
            </a:r>
            <a:r>
              <a:rPr lang="en-GB" dirty="0" smtClean="0"/>
              <a:t>CO </a:t>
            </a:r>
            <a:r>
              <a:rPr lang="el-GR" dirty="0" smtClean="0"/>
              <a:t>ΣΕ </a:t>
            </a:r>
            <a:r>
              <a:rPr lang="en-GB" dirty="0" smtClean="0"/>
              <a:t>CO</a:t>
            </a:r>
            <a:r>
              <a:rPr lang="en-GB" baseline="-25000" dirty="0" smtClean="0"/>
              <a:t>2</a:t>
            </a:r>
            <a:r>
              <a:rPr lang="en-GB" dirty="0" smtClean="0"/>
              <a:t>.</a:t>
            </a:r>
            <a:endParaRPr lang="el-GR" dirty="0" smtClean="0"/>
          </a:p>
          <a:p>
            <a:r>
              <a:rPr lang="el-GR" dirty="0" smtClean="0"/>
              <a:t>ΚΑΤΑΛΥΤΕΣ: ΜΕΤΑΤΡΕΠΟΥΝ ΤΟ </a:t>
            </a:r>
            <a:r>
              <a:rPr lang="en-GB" dirty="0" smtClean="0"/>
              <a:t>CO </a:t>
            </a:r>
            <a:r>
              <a:rPr lang="el-GR" dirty="0" smtClean="0"/>
              <a:t>ΣΕ </a:t>
            </a:r>
            <a:r>
              <a:rPr lang="en-GB" dirty="0" smtClean="0"/>
              <a:t>CO</a:t>
            </a:r>
            <a:r>
              <a:rPr lang="en-GB" baseline="-25000" dirty="0" smtClean="0"/>
              <a:t>2</a:t>
            </a:r>
            <a:r>
              <a:rPr lang="en-GB" dirty="0" smtClean="0"/>
              <a:t> </a:t>
            </a:r>
            <a:r>
              <a:rPr lang="el-GR" dirty="0" smtClean="0"/>
              <a:t>ΜΕ ΑΠΟΔΟΣΗ 90% ΚΑΙ ΧΡΗΣΙΜΟΠΟΙΟΥΝ ΠΛΑΤΙΝΑ ΓΙΑ ΤΗΝ ΟΞΕΙΔΩΣΗ. ΤΑ ΑΥΤΟΚΙΝΗΤΑ ΕΧΟΥΝ ΚΑΤΑΛΥΤΕΣ ΠΟΥ ΟΞΕΙΔΩΝΟΥΝ </a:t>
            </a:r>
            <a:r>
              <a:rPr lang="en-GB" dirty="0" smtClean="0"/>
              <a:t>CO KAI </a:t>
            </a:r>
            <a:r>
              <a:rPr lang="el-GR" dirty="0" smtClean="0"/>
              <a:t>ΗC</a:t>
            </a:r>
            <a:r>
              <a:rPr lang="en-GB" dirty="0" smtClean="0"/>
              <a:t> </a:t>
            </a:r>
            <a:r>
              <a:rPr lang="el-GR" dirty="0" smtClean="0"/>
              <a:t>ΕΝΩ ΥΠΑΡΧΟΥΝ «ΑΝΑΓΩΓΙΚΑ» ΕΙΔΗ ΣΤΗΝ ΕΞΑΤΜΙΣΗ ΓΙΑ ΤΗΝ ΜΕΤΑΤΡΟΠΗ ΤΟΥ ΝΟ</a:t>
            </a:r>
            <a:r>
              <a:rPr lang="en-GB" baseline="-25000" dirty="0"/>
              <a:t>x</a:t>
            </a:r>
            <a:r>
              <a:rPr lang="el-GR" dirty="0" smtClean="0"/>
              <a:t> ΣΕ Ν</a:t>
            </a:r>
            <a:r>
              <a:rPr lang="el-GR" baseline="-25000" dirty="0" smtClean="0"/>
              <a:t>2</a:t>
            </a:r>
            <a:r>
              <a:rPr lang="el-GR" dirty="0" smtClean="0"/>
              <a:t>.</a:t>
            </a:r>
            <a:endParaRPr lang="en-GB" dirty="0"/>
          </a:p>
        </p:txBody>
      </p:sp>
      <p:sp>
        <p:nvSpPr>
          <p:cNvPr id="2" name="Slide Number Placeholder 1"/>
          <p:cNvSpPr>
            <a:spLocks noGrp="1"/>
          </p:cNvSpPr>
          <p:nvPr>
            <p:ph type="sldNum" sz="quarter" idx="12"/>
          </p:nvPr>
        </p:nvSpPr>
        <p:spPr/>
        <p:txBody>
          <a:bodyPr/>
          <a:lstStyle/>
          <a:p>
            <a:fld id="{65A350DC-6C10-4A63-BCFA-1B36788BEC6B}" type="slidenum">
              <a:rPr lang="en-GB" smtClean="0"/>
              <a:t>70</a:t>
            </a:fld>
            <a:endParaRPr lang="en-GB"/>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11054472"/>
      </p:ext>
    </p:extLst>
  </p:cSld>
  <p:clrMapOvr>
    <a:masterClrMapping/>
  </p:clrMapOvr>
  <mc:AlternateContent xmlns:mc="http://schemas.openxmlformats.org/markup-compatibility/2006">
    <mc:Choice xmlns:p14="http://schemas.microsoft.com/office/powerpoint/2010/main" Requires="p14">
      <p:transition spd="slow" p14:dur="2000" advTm="73491"/>
    </mc:Choice>
    <mc:Fallback>
      <p:transition spd="slow" advTm="73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3200" b="1" dirty="0">
                <a:solidFill>
                  <a:srgbClr val="C00000"/>
                </a:solidFill>
                <a:latin typeface="Cambria Math" panose="02040503050406030204" pitchFamily="18" charset="0"/>
                <a:ea typeface="Cambria Math" panose="02040503050406030204" pitchFamily="18" charset="0"/>
              </a:rPr>
              <a:t>3.1. </a:t>
            </a:r>
            <a:r>
              <a:rPr lang="el-GR" sz="3200" b="1" dirty="0">
                <a:solidFill>
                  <a:srgbClr val="C00000"/>
                </a:solidFill>
                <a:latin typeface="Cambria Math" panose="02040503050406030204" pitchFamily="18" charset="0"/>
                <a:ea typeface="Cambria Math" panose="02040503050406030204" pitchFamily="18" charset="0"/>
              </a:rPr>
              <a:t>ΟΞΕΙΔΙΑ ΤΟΥ ΑΖΩΤΟΥ </a:t>
            </a:r>
            <a:r>
              <a:rPr lang="el-GR" sz="3200" b="1" dirty="0">
                <a:solidFill>
                  <a:srgbClr val="C00000"/>
                </a:solidFill>
                <a:latin typeface="Cambria Math" panose="02040503050406030204" pitchFamily="18" charset="0"/>
                <a:ea typeface="Cambria Math" panose="02040503050406030204" pitchFamily="18" charset="0"/>
                <a:sym typeface="Wingdings" panose="05000000000000000000" pitchFamily="2" charset="2"/>
              </a:rPr>
              <a:t>ΝΟ</a:t>
            </a:r>
            <a:r>
              <a:rPr lang="en-GB" sz="3200" b="1" dirty="0">
                <a:solidFill>
                  <a:srgbClr val="C00000"/>
                </a:solidFill>
                <a:latin typeface="Cambria Math" panose="02040503050406030204" pitchFamily="18" charset="0"/>
                <a:ea typeface="Cambria Math" panose="02040503050406030204" pitchFamily="18" charset="0"/>
                <a:sym typeface="Wingdings" panose="05000000000000000000" pitchFamily="2" charset="2"/>
              </a:rPr>
              <a:t>x</a:t>
            </a:r>
            <a:endParaRPr lang="en-GB" sz="32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0" y="1241376"/>
            <a:ext cx="9144000" cy="5499992"/>
          </a:xfrm>
        </p:spPr>
        <p:txBody>
          <a:bodyPr>
            <a:normAutofit fontScale="85000" lnSpcReduction="20000"/>
          </a:bodyPr>
          <a:lstStyle/>
          <a:p>
            <a:r>
              <a:rPr lang="el-GR" dirty="0" smtClean="0"/>
              <a:t>Παράγονται με τον μηχανισμό </a:t>
            </a:r>
            <a:r>
              <a:rPr lang="en-GB" dirty="0" err="1" smtClean="0"/>
              <a:t>Zeldovich</a:t>
            </a:r>
            <a:endParaRPr lang="en-GB" dirty="0" smtClean="0"/>
          </a:p>
          <a:p>
            <a:pPr marL="114300" indent="0">
              <a:buNone/>
              <a:tabLst>
                <a:tab pos="1260475" algn="l"/>
              </a:tabLst>
            </a:pPr>
            <a:r>
              <a:rPr lang="el-GR" dirty="0" smtClean="0"/>
              <a:t>	</a:t>
            </a:r>
            <a:r>
              <a:rPr lang="en-GB" dirty="0" smtClean="0"/>
              <a:t>N</a:t>
            </a:r>
            <a:r>
              <a:rPr lang="en-GB" baseline="-25000" dirty="0" smtClean="0"/>
              <a:t>2</a:t>
            </a:r>
            <a:r>
              <a:rPr lang="en-GB" dirty="0" smtClean="0"/>
              <a:t> + O </a:t>
            </a:r>
            <a:r>
              <a:rPr lang="en-GB" dirty="0" smtClean="0">
                <a:sym typeface="Wingdings" panose="05000000000000000000" pitchFamily="2" charset="2"/>
              </a:rPr>
              <a:t> NO + N</a:t>
            </a:r>
          </a:p>
          <a:p>
            <a:pPr marL="114300" indent="0">
              <a:buNone/>
              <a:tabLst>
                <a:tab pos="1260475" algn="l"/>
              </a:tabLst>
            </a:pPr>
            <a:r>
              <a:rPr lang="el-GR" dirty="0" smtClean="0">
                <a:sym typeface="Wingdings" panose="05000000000000000000" pitchFamily="2" charset="2"/>
              </a:rPr>
              <a:t>	</a:t>
            </a:r>
            <a:r>
              <a:rPr lang="en-GB" dirty="0" smtClean="0">
                <a:sym typeface="Wingdings" panose="05000000000000000000" pitchFamily="2" charset="2"/>
              </a:rPr>
              <a:t>N + O</a:t>
            </a:r>
            <a:r>
              <a:rPr lang="en-GB" baseline="-25000" dirty="0">
                <a:sym typeface="Wingdings" panose="05000000000000000000" pitchFamily="2" charset="2"/>
              </a:rPr>
              <a:t>2</a:t>
            </a:r>
            <a:r>
              <a:rPr lang="en-GB" dirty="0" smtClean="0">
                <a:sym typeface="Wingdings" panose="05000000000000000000" pitchFamily="2" charset="2"/>
              </a:rPr>
              <a:t>  NO + O</a:t>
            </a:r>
          </a:p>
          <a:p>
            <a:pPr marL="114300" indent="0">
              <a:buNone/>
              <a:tabLst>
                <a:tab pos="1260475" algn="l"/>
              </a:tabLst>
            </a:pPr>
            <a:r>
              <a:rPr lang="el-GR" dirty="0" smtClean="0">
                <a:sym typeface="Wingdings" panose="05000000000000000000" pitchFamily="2" charset="2"/>
              </a:rPr>
              <a:t>	</a:t>
            </a:r>
            <a:r>
              <a:rPr lang="en-GB" dirty="0" smtClean="0">
                <a:sym typeface="Wingdings" panose="05000000000000000000" pitchFamily="2" charset="2"/>
              </a:rPr>
              <a:t>N + OH  NO + H</a:t>
            </a:r>
          </a:p>
          <a:p>
            <a:r>
              <a:rPr lang="el-GR" dirty="0" smtClean="0">
                <a:sym typeface="Wingdings" panose="05000000000000000000" pitchFamily="2" charset="2"/>
              </a:rPr>
              <a:t>Όταν σχηματίζονται στην περιοχή «μετά-την-φλόγα» ονομάζονται  « ΘΕΡΜΙΚΑ ΝΟ</a:t>
            </a:r>
            <a:r>
              <a:rPr lang="en-GB" baseline="-25000" dirty="0">
                <a:sym typeface="Wingdings" panose="05000000000000000000" pitchFamily="2" charset="2"/>
              </a:rPr>
              <a:t>x</a:t>
            </a:r>
            <a:r>
              <a:rPr lang="el-GR" dirty="0" smtClean="0">
                <a:sym typeface="Wingdings" panose="05000000000000000000" pitchFamily="2" charset="2"/>
              </a:rPr>
              <a:t> »</a:t>
            </a:r>
          </a:p>
          <a:p>
            <a:r>
              <a:rPr lang="el-GR" dirty="0" smtClean="0">
                <a:sym typeface="Wingdings" panose="05000000000000000000" pitchFamily="2" charset="2"/>
              </a:rPr>
              <a:t>Μειώνονται με μείωση της θερμοκρασίας</a:t>
            </a:r>
          </a:p>
          <a:p>
            <a:r>
              <a:rPr lang="el-GR" dirty="0" smtClean="0">
                <a:sym typeface="Wingdings" panose="05000000000000000000" pitchFamily="2" charset="2"/>
              </a:rPr>
              <a:t>Στην περιοχή της φλόγας υπάρχουν μεγαλύτερες συγκεντρώσεις ατόμων Ο και συγκεντρώσεις ΟΗ, ενώ συνεισφέρουν και άλλοι μηχανισμοί :</a:t>
            </a:r>
          </a:p>
          <a:p>
            <a:pPr marL="114300" indent="0">
              <a:buNone/>
              <a:tabLst>
                <a:tab pos="1260475" algn="l"/>
              </a:tabLst>
            </a:pPr>
            <a:r>
              <a:rPr lang="en-GB" dirty="0" smtClean="0">
                <a:sym typeface="Wingdings" panose="05000000000000000000" pitchFamily="2" charset="2"/>
              </a:rPr>
              <a:t>	</a:t>
            </a:r>
            <a:r>
              <a:rPr lang="el-GR" dirty="0" smtClean="0">
                <a:sym typeface="Wingdings" panose="05000000000000000000" pitchFamily="2" charset="2"/>
              </a:rPr>
              <a:t>Ν</a:t>
            </a:r>
            <a:r>
              <a:rPr lang="el-GR" baseline="-25000" dirty="0">
                <a:sym typeface="Wingdings" panose="05000000000000000000" pitchFamily="2" charset="2"/>
              </a:rPr>
              <a:t>2</a:t>
            </a:r>
            <a:r>
              <a:rPr lang="el-GR" dirty="0" smtClean="0">
                <a:sym typeface="Wingdings" panose="05000000000000000000" pitchFamily="2" charset="2"/>
              </a:rPr>
              <a:t> + </a:t>
            </a:r>
            <a:r>
              <a:rPr lang="en-GB" dirty="0" smtClean="0">
                <a:sym typeface="Wingdings" panose="05000000000000000000" pitchFamily="2" charset="2"/>
              </a:rPr>
              <a:t>CH  HCN + N</a:t>
            </a:r>
          </a:p>
          <a:p>
            <a:r>
              <a:rPr lang="el-GR" dirty="0" smtClean="0">
                <a:sym typeface="Wingdings" panose="05000000000000000000" pitchFamily="2" charset="2"/>
              </a:rPr>
              <a:t>Ο ρυθμός παραγωγής είναι μεγαλύτερος στην περιοχή της φλόγας, όμως ο διαθέσιμος χρόνος είναι μικρότερος</a:t>
            </a:r>
          </a:p>
          <a:p>
            <a:endParaRPr lang="el-GR" dirty="0" smtClean="0">
              <a:sym typeface="Wingdings" panose="05000000000000000000" pitchFamily="2" charset="2"/>
            </a:endParaRPr>
          </a:p>
          <a:p>
            <a:endParaRPr lang="en-GB" dirty="0"/>
          </a:p>
        </p:txBody>
      </p:sp>
      <p:sp>
        <p:nvSpPr>
          <p:cNvPr id="5" name="Slide Number Placeholder 4"/>
          <p:cNvSpPr>
            <a:spLocks noGrp="1"/>
          </p:cNvSpPr>
          <p:nvPr>
            <p:ph type="sldNum" sz="quarter" idx="12"/>
          </p:nvPr>
        </p:nvSpPr>
        <p:spPr/>
        <p:txBody>
          <a:bodyPr/>
          <a:lstStyle/>
          <a:p>
            <a:fld id="{65A350DC-6C10-4A63-BCFA-1B36788BEC6B}" type="slidenum">
              <a:rPr lang="en-GB" smtClean="0"/>
              <a:t>71</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60999461"/>
      </p:ext>
    </p:extLst>
  </p:cSld>
  <p:clrMapOvr>
    <a:masterClrMapping/>
  </p:clrMapOvr>
  <mc:AlternateContent xmlns:mc="http://schemas.openxmlformats.org/markup-compatibility/2006">
    <mc:Choice xmlns:p14="http://schemas.microsoft.com/office/powerpoint/2010/main" Requires="p14">
      <p:transition spd="slow" p14:dur="2000" advTm="37776"/>
    </mc:Choice>
    <mc:Fallback>
      <p:transition spd="slow" advTm="37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408372"/>
            <a:ext cx="8579296" cy="1039427"/>
          </a:xfrm>
        </p:spPr>
        <p:txBody>
          <a:bodyPr>
            <a:normAutofit/>
          </a:bodyPr>
          <a:lstStyle/>
          <a:p>
            <a:r>
              <a:rPr lang="en-GB" sz="3200" b="1" dirty="0">
                <a:solidFill>
                  <a:srgbClr val="C00000"/>
                </a:solidFill>
                <a:latin typeface="Cambria Math" panose="02040503050406030204" pitchFamily="18" charset="0"/>
                <a:ea typeface="Cambria Math" panose="02040503050406030204" pitchFamily="18" charset="0"/>
              </a:rPr>
              <a:t>3.2. </a:t>
            </a:r>
            <a:r>
              <a:rPr lang="el-GR" sz="3200" b="1" dirty="0">
                <a:solidFill>
                  <a:srgbClr val="C00000"/>
                </a:solidFill>
                <a:latin typeface="Cambria Math" panose="02040503050406030204" pitchFamily="18" charset="0"/>
                <a:ea typeface="Cambria Math" panose="02040503050406030204" pitchFamily="18" charset="0"/>
              </a:rPr>
              <a:t>ΟΞΕΙΔΙΑ ΤΟΥ ΑΖΩΤΟΥ </a:t>
            </a:r>
            <a:r>
              <a:rPr lang="el-GR" sz="3200" b="1" dirty="0">
                <a:solidFill>
                  <a:srgbClr val="C00000"/>
                </a:solidFill>
                <a:latin typeface="Cambria Math" panose="02040503050406030204" pitchFamily="18" charset="0"/>
                <a:ea typeface="Cambria Math" panose="02040503050406030204" pitchFamily="18" charset="0"/>
                <a:sym typeface="Wingdings" panose="05000000000000000000" pitchFamily="2" charset="2"/>
              </a:rPr>
              <a:t>ΝΟ</a:t>
            </a:r>
            <a:r>
              <a:rPr lang="en-GB" sz="3200" b="1" dirty="0">
                <a:solidFill>
                  <a:srgbClr val="C00000"/>
                </a:solidFill>
                <a:latin typeface="Cambria Math" panose="02040503050406030204" pitchFamily="18" charset="0"/>
                <a:ea typeface="Cambria Math" panose="02040503050406030204" pitchFamily="18" charset="0"/>
                <a:sym typeface="Wingdings" panose="05000000000000000000" pitchFamily="2" charset="2"/>
              </a:rPr>
              <a:t>x</a:t>
            </a:r>
            <a:r>
              <a:rPr lang="el-GR" sz="3200" b="1" dirty="0">
                <a:solidFill>
                  <a:srgbClr val="C00000"/>
                </a:solidFill>
                <a:latin typeface="Cambria Math" panose="02040503050406030204" pitchFamily="18" charset="0"/>
                <a:ea typeface="Cambria Math" panose="02040503050406030204" pitchFamily="18" charset="0"/>
                <a:sym typeface="Wingdings" panose="05000000000000000000" pitchFamily="2" charset="2"/>
              </a:rPr>
              <a:t> - ΕΛΕΓΧΟΣ</a:t>
            </a:r>
            <a:endParaRPr lang="en-GB" sz="32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0" y="1772816"/>
            <a:ext cx="9144000" cy="4968552"/>
          </a:xfrm>
        </p:spPr>
        <p:txBody>
          <a:bodyPr>
            <a:normAutofit fontScale="92500"/>
          </a:bodyPr>
          <a:lstStyle/>
          <a:p>
            <a:pPr marL="571500" indent="-457200">
              <a:lnSpc>
                <a:spcPct val="150000"/>
              </a:lnSpc>
              <a:buFont typeface="+mj-lt"/>
              <a:buAutoNum type="alphaLcParenR"/>
            </a:pPr>
            <a:r>
              <a:rPr lang="el-GR" dirty="0" smtClean="0">
                <a:sym typeface="Wingdings" panose="05000000000000000000" pitchFamily="2" charset="2"/>
              </a:rPr>
              <a:t>ΚΑΤΑΛΥΤΕΣ – Μη επιλεκτική καταλυτική μείωση</a:t>
            </a:r>
          </a:p>
          <a:p>
            <a:pPr marL="571500" indent="-457200">
              <a:lnSpc>
                <a:spcPct val="150000"/>
              </a:lnSpc>
              <a:buFont typeface="+mj-lt"/>
              <a:buAutoNum type="alphaLcParenR"/>
            </a:pPr>
            <a:r>
              <a:rPr lang="el-GR" dirty="0" smtClean="0">
                <a:sym typeface="Wingdings" panose="05000000000000000000" pitchFamily="2" charset="2"/>
              </a:rPr>
              <a:t>ΕΠΙΛΕΚΤΙΚΗ ΚΑΤΑΛΥΤΙΚΗ ΜΕΙΩΣΗ -  Μέ έγχυση ΝΗ</a:t>
            </a:r>
            <a:r>
              <a:rPr lang="el-GR" baseline="-25000" dirty="0" smtClean="0">
                <a:sym typeface="Wingdings" panose="05000000000000000000" pitchFamily="2" charset="2"/>
              </a:rPr>
              <a:t>3</a:t>
            </a:r>
            <a:r>
              <a:rPr lang="el-GR" dirty="0" smtClean="0">
                <a:sym typeface="Wingdings" panose="05000000000000000000" pitchFamily="2" charset="2"/>
              </a:rPr>
              <a:t>          ΝΟ</a:t>
            </a:r>
            <a:r>
              <a:rPr lang="en-GB" baseline="-25000" dirty="0" smtClean="0">
                <a:sym typeface="Wingdings" panose="05000000000000000000" pitchFamily="2" charset="2"/>
              </a:rPr>
              <a:t>x</a:t>
            </a:r>
            <a:r>
              <a:rPr lang="en-GB" dirty="0" smtClean="0">
                <a:sym typeface="Wingdings" panose="05000000000000000000" pitchFamily="2" charset="2"/>
              </a:rPr>
              <a:t> + NH</a:t>
            </a:r>
            <a:r>
              <a:rPr lang="en-GB" baseline="-25000" dirty="0">
                <a:sym typeface="Wingdings" panose="05000000000000000000" pitchFamily="2" charset="2"/>
              </a:rPr>
              <a:t>3</a:t>
            </a:r>
            <a:r>
              <a:rPr lang="en-GB" dirty="0" smtClean="0">
                <a:sym typeface="Wingdings" panose="05000000000000000000" pitchFamily="2" charset="2"/>
              </a:rPr>
              <a:t>  N</a:t>
            </a:r>
            <a:r>
              <a:rPr lang="en-GB" baseline="-25000" dirty="0">
                <a:sym typeface="Wingdings" panose="05000000000000000000" pitchFamily="2" charset="2"/>
              </a:rPr>
              <a:t>2</a:t>
            </a:r>
            <a:r>
              <a:rPr lang="en-GB" dirty="0" smtClean="0">
                <a:sym typeface="Wingdings" panose="05000000000000000000" pitchFamily="2" charset="2"/>
              </a:rPr>
              <a:t> + H</a:t>
            </a:r>
            <a:r>
              <a:rPr lang="en-GB" baseline="-25000" dirty="0">
                <a:sym typeface="Wingdings" panose="05000000000000000000" pitchFamily="2" charset="2"/>
              </a:rPr>
              <a:t>2</a:t>
            </a:r>
            <a:r>
              <a:rPr lang="en-GB" dirty="0" smtClean="0">
                <a:sym typeface="Wingdings" panose="05000000000000000000" pitchFamily="2" charset="2"/>
              </a:rPr>
              <a:t>0 + </a:t>
            </a:r>
            <a:r>
              <a:rPr lang="en-GB" smtClean="0">
                <a:sym typeface="Wingdings" panose="05000000000000000000" pitchFamily="2" charset="2"/>
              </a:rPr>
              <a:t>O</a:t>
            </a:r>
            <a:r>
              <a:rPr lang="en-GB" baseline="-25000">
                <a:sym typeface="Wingdings" panose="05000000000000000000" pitchFamily="2" charset="2"/>
              </a:rPr>
              <a:t>2</a:t>
            </a:r>
            <a:r>
              <a:rPr lang="en-GB" smtClean="0">
                <a:sym typeface="Wingdings" panose="05000000000000000000" pitchFamily="2" charset="2"/>
              </a:rPr>
              <a:t>   </a:t>
            </a:r>
            <a:r>
              <a:rPr lang="en-GB" smtClean="0">
                <a:sym typeface="Wingdings" panose="05000000000000000000" pitchFamily="2" charset="2"/>
              </a:rPr>
              <a:t>(</a:t>
            </a:r>
            <a:r>
              <a:rPr lang="el-GR" u="sng" smtClean="0">
                <a:sym typeface="Wingdings" panose="05000000000000000000" pitchFamily="2" charset="2"/>
              </a:rPr>
              <a:t>χωρίς</a:t>
            </a:r>
            <a:r>
              <a:rPr lang="el-GR" smtClean="0">
                <a:sym typeface="Wingdings" panose="05000000000000000000" pitchFamily="2" charset="2"/>
              </a:rPr>
              <a:t> </a:t>
            </a:r>
            <a:r>
              <a:rPr lang="el-GR" dirty="0" smtClean="0">
                <a:sym typeface="Wingdings" panose="05000000000000000000" pitchFamily="2" charset="2"/>
              </a:rPr>
              <a:t>ισοζύγιο !)</a:t>
            </a:r>
          </a:p>
          <a:p>
            <a:pPr marL="571500" indent="-457200">
              <a:lnSpc>
                <a:spcPct val="150000"/>
              </a:lnSpc>
              <a:buFont typeface="+mj-lt"/>
              <a:buAutoNum type="alphaLcParenR"/>
            </a:pPr>
            <a:r>
              <a:rPr lang="el-GR" dirty="0" smtClean="0">
                <a:sym typeface="Wingdings" panose="05000000000000000000" pitchFamily="2" charset="2"/>
              </a:rPr>
              <a:t>ΤΡΟΠΟΠΟΙΗΣΗ ΤΗΣ ΚΑΥΣΗΣ  -  Μείωση της θερμοκρασίας με έγχυση νερού, καύση κατά στάδια</a:t>
            </a:r>
          </a:p>
          <a:p>
            <a:endParaRPr lang="en-GB" dirty="0"/>
          </a:p>
        </p:txBody>
      </p:sp>
      <p:sp>
        <p:nvSpPr>
          <p:cNvPr id="5" name="Slide Number Placeholder 4"/>
          <p:cNvSpPr>
            <a:spLocks noGrp="1"/>
          </p:cNvSpPr>
          <p:nvPr>
            <p:ph type="sldNum" sz="quarter" idx="12"/>
          </p:nvPr>
        </p:nvSpPr>
        <p:spPr/>
        <p:txBody>
          <a:bodyPr/>
          <a:lstStyle/>
          <a:p>
            <a:fld id="{65A350DC-6C10-4A63-BCFA-1B36788BEC6B}" type="slidenum">
              <a:rPr lang="en-GB" smtClean="0"/>
              <a:t>72</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83576320"/>
      </p:ext>
    </p:extLst>
  </p:cSld>
  <p:clrMapOvr>
    <a:masterClrMapping/>
  </p:clrMapOvr>
  <mc:AlternateContent xmlns:mc="http://schemas.openxmlformats.org/markup-compatibility/2006">
    <mc:Choice xmlns:p14="http://schemas.microsoft.com/office/powerpoint/2010/main" Requires="p14">
      <p:transition spd="slow" p14:dur="2000" advTm="42409"/>
    </mc:Choice>
    <mc:Fallback>
      <p:transition spd="slow" advTm="42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3200" b="1" dirty="0">
                <a:solidFill>
                  <a:srgbClr val="C00000"/>
                </a:solidFill>
                <a:latin typeface="Cambria Math" panose="02040503050406030204" pitchFamily="18" charset="0"/>
                <a:ea typeface="Cambria Math" panose="02040503050406030204" pitchFamily="18" charset="0"/>
              </a:rPr>
              <a:t>4. </a:t>
            </a:r>
            <a:r>
              <a:rPr lang="el-GR" sz="3200" b="1" dirty="0">
                <a:solidFill>
                  <a:srgbClr val="C00000"/>
                </a:solidFill>
                <a:latin typeface="Cambria Math" panose="02040503050406030204" pitchFamily="18" charset="0"/>
                <a:ea typeface="Cambria Math" panose="02040503050406030204" pitchFamily="18" charset="0"/>
              </a:rPr>
              <a:t>ΑΙΩΡΟΥΜΕΝΑ ΣΩΜΑΤΙΔΙΑ </a:t>
            </a:r>
            <a:br>
              <a:rPr lang="el-GR" sz="3200" b="1" dirty="0">
                <a:solidFill>
                  <a:srgbClr val="C00000"/>
                </a:solidFill>
                <a:latin typeface="Cambria Math" panose="02040503050406030204" pitchFamily="18" charset="0"/>
                <a:ea typeface="Cambria Math" panose="02040503050406030204" pitchFamily="18" charset="0"/>
              </a:rPr>
            </a:br>
            <a:r>
              <a:rPr lang="el-GR" sz="3200" b="1">
                <a:solidFill>
                  <a:srgbClr val="C00000"/>
                </a:solidFill>
                <a:latin typeface="Cambria Math" panose="02040503050406030204" pitchFamily="18" charset="0"/>
                <a:ea typeface="Cambria Math" panose="02040503050406030204" pitchFamily="18" charset="0"/>
              </a:rPr>
              <a:t>( μεγεθος </a:t>
            </a:r>
            <a:r>
              <a:rPr lang="el-GR" sz="3200" b="1" dirty="0">
                <a:solidFill>
                  <a:srgbClr val="C00000"/>
                </a:solidFill>
                <a:latin typeface="Cambria Math" panose="02040503050406030204" pitchFamily="18" charset="0"/>
                <a:ea typeface="Cambria Math" panose="02040503050406030204" pitchFamily="18" charset="0"/>
              </a:rPr>
              <a:t>: ≈ 100 Α) </a:t>
            </a:r>
            <a:endParaRPr lang="en-GB" sz="3200" b="1" dirty="0">
              <a:solidFill>
                <a:srgbClr val="C00000"/>
              </a:solidFill>
              <a:latin typeface="Cambria Math" panose="02040503050406030204" pitchFamily="18" charset="0"/>
              <a:ea typeface="Cambria Math" panose="02040503050406030204" pitchFamily="18" charset="0"/>
            </a:endParaRPr>
          </a:p>
        </p:txBody>
      </p:sp>
      <p:sp>
        <p:nvSpPr>
          <p:cNvPr id="4" name="Content Placeholder 3"/>
          <p:cNvSpPr>
            <a:spLocks noGrp="1"/>
          </p:cNvSpPr>
          <p:nvPr>
            <p:ph idx="1"/>
          </p:nvPr>
        </p:nvSpPr>
        <p:spPr>
          <a:xfrm>
            <a:off x="0" y="1412776"/>
            <a:ext cx="9136391" cy="5445224"/>
          </a:xfrm>
        </p:spPr>
        <p:txBody>
          <a:bodyPr>
            <a:normAutofit fontScale="85000" lnSpcReduction="10000"/>
          </a:bodyPr>
          <a:lstStyle/>
          <a:p>
            <a:r>
              <a:rPr lang="el-GR" dirty="0" smtClean="0"/>
              <a:t>Σχηματίζονται κάτω από θερμές, πλούσιες σε καύσιμο συνθήκες και οξειδώνονται σχετικά αργά (</a:t>
            </a:r>
            <a:r>
              <a:rPr lang="el-GR" dirty="0"/>
              <a:t>≈ </a:t>
            </a:r>
            <a:r>
              <a:rPr lang="el-GR" dirty="0" smtClean="0"/>
              <a:t>100 </a:t>
            </a:r>
            <a:r>
              <a:rPr lang="en-GB" dirty="0" err="1" smtClean="0"/>
              <a:t>msecs</a:t>
            </a:r>
            <a:r>
              <a:rPr lang="en-GB" dirty="0" smtClean="0"/>
              <a:t>)</a:t>
            </a:r>
          </a:p>
          <a:p>
            <a:r>
              <a:rPr lang="el-GR" dirty="0" smtClean="0"/>
              <a:t>Ελέγχονται με προσθήκη αέρα γιά να μειωθεί η θερμοκρασία </a:t>
            </a:r>
            <a:endParaRPr lang="en-GB" dirty="0" smtClean="0"/>
          </a:p>
          <a:p>
            <a:endParaRPr lang="el-GR" dirty="0" smtClean="0"/>
          </a:p>
          <a:p>
            <a:r>
              <a:rPr lang="el-GR" dirty="0" smtClean="0"/>
              <a:t>Θάλαμος καύσης με :</a:t>
            </a:r>
          </a:p>
          <a:p>
            <a:pPr marL="114300" indent="0">
              <a:buNone/>
              <a:tabLst>
                <a:tab pos="3311525" algn="l"/>
                <a:tab pos="3587750" algn="l"/>
                <a:tab pos="5111750" algn="l"/>
                <a:tab pos="5292725" algn="l"/>
              </a:tabLst>
            </a:pPr>
            <a:r>
              <a:rPr lang="el-GR" dirty="0" smtClean="0"/>
              <a:t>Α. Υψηλές εκπομπές </a:t>
            </a:r>
            <a:r>
              <a:rPr lang="en-GB" dirty="0" smtClean="0"/>
              <a:t>	</a:t>
            </a:r>
            <a:r>
              <a:rPr lang="el-GR" dirty="0" smtClean="0"/>
              <a:t>:</a:t>
            </a:r>
            <a:r>
              <a:rPr lang="en-GB" dirty="0" smtClean="0"/>
              <a:t>	CO &amp; </a:t>
            </a:r>
            <a:r>
              <a:rPr lang="en-GB" dirty="0" err="1" smtClean="0"/>
              <a:t>NO</a:t>
            </a:r>
            <a:r>
              <a:rPr lang="en-GB" baseline="-25000" dirty="0" err="1" smtClean="0"/>
              <a:t>x</a:t>
            </a:r>
            <a:r>
              <a:rPr lang="en-GB" dirty="0" smtClean="0"/>
              <a:t> 	: x100 – x 1000 ppm</a:t>
            </a:r>
            <a:endParaRPr lang="el-GR" dirty="0" smtClean="0"/>
          </a:p>
          <a:p>
            <a:pPr marL="114300" indent="0">
              <a:buNone/>
              <a:tabLst>
                <a:tab pos="3311525" algn="l"/>
                <a:tab pos="3587750" algn="l"/>
                <a:tab pos="5111750" algn="l"/>
                <a:tab pos="5292725" algn="l"/>
              </a:tabLst>
            </a:pPr>
            <a:r>
              <a:rPr lang="el-GR" dirty="0" smtClean="0"/>
              <a:t>Β. Χαμηλές εκπομπές </a:t>
            </a:r>
            <a:r>
              <a:rPr lang="en-GB" dirty="0" smtClean="0"/>
              <a:t>	</a:t>
            </a:r>
            <a:r>
              <a:rPr lang="el-GR" dirty="0" smtClean="0"/>
              <a:t>:</a:t>
            </a:r>
            <a:r>
              <a:rPr lang="en-GB" dirty="0" smtClean="0"/>
              <a:t> 	CO &amp; </a:t>
            </a:r>
            <a:r>
              <a:rPr lang="en-GB" dirty="0" err="1" smtClean="0"/>
              <a:t>NO</a:t>
            </a:r>
            <a:r>
              <a:rPr lang="en-GB" baseline="-25000" dirty="0" err="1" smtClean="0"/>
              <a:t>x</a:t>
            </a:r>
            <a:r>
              <a:rPr lang="en-GB" dirty="0" smtClean="0"/>
              <a:t> 	: &lt; 100 ppm</a:t>
            </a:r>
          </a:p>
          <a:p>
            <a:pPr marL="114300" indent="0">
              <a:buNone/>
              <a:tabLst>
                <a:tab pos="3311525" algn="l"/>
                <a:tab pos="3587750" algn="l"/>
                <a:tab pos="5111750" algn="l"/>
                <a:tab pos="5292725" algn="l"/>
              </a:tabLst>
            </a:pPr>
            <a:r>
              <a:rPr lang="en-GB" dirty="0" smtClean="0"/>
              <a:t>	  	HC &lt; 10 ppm</a:t>
            </a:r>
            <a:endParaRPr lang="el-GR" dirty="0" smtClean="0"/>
          </a:p>
          <a:p>
            <a:pPr marL="114300" indent="0">
              <a:buNone/>
              <a:tabLst>
                <a:tab pos="3311525" algn="l"/>
                <a:tab pos="3587750" algn="l"/>
                <a:tab pos="5111750" algn="l"/>
                <a:tab pos="5292725" algn="l"/>
              </a:tabLst>
            </a:pPr>
            <a:r>
              <a:rPr lang="el-GR" dirty="0" smtClean="0"/>
              <a:t>Γ. </a:t>
            </a:r>
            <a:r>
              <a:rPr lang="el-GR" smtClean="0"/>
              <a:t>Πολύ </a:t>
            </a:r>
            <a:r>
              <a:rPr lang="el-GR" smtClean="0"/>
              <a:t>χαμηλές </a:t>
            </a:r>
            <a:r>
              <a:rPr lang="el-GR" dirty="0" smtClean="0"/>
              <a:t>εκπομπές :</a:t>
            </a:r>
            <a:r>
              <a:rPr lang="en-GB" dirty="0" smtClean="0"/>
              <a:t> </a:t>
            </a:r>
          </a:p>
          <a:p>
            <a:pPr marL="114300" indent="0">
              <a:buNone/>
              <a:tabLst>
                <a:tab pos="3311525" algn="l"/>
                <a:tab pos="3587750" algn="l"/>
                <a:tab pos="5111750" algn="l"/>
                <a:tab pos="5292725" algn="l"/>
              </a:tabLst>
            </a:pPr>
            <a:r>
              <a:rPr lang="en-GB" dirty="0"/>
              <a:t>	</a:t>
            </a:r>
            <a:r>
              <a:rPr lang="en-GB" dirty="0" smtClean="0"/>
              <a:t>	CO &amp; </a:t>
            </a:r>
            <a:r>
              <a:rPr lang="en-GB" dirty="0" err="1" smtClean="0"/>
              <a:t>NO</a:t>
            </a:r>
            <a:r>
              <a:rPr lang="en-GB" baseline="-25000" dirty="0" err="1" smtClean="0"/>
              <a:t>x</a:t>
            </a:r>
            <a:r>
              <a:rPr lang="en-GB" dirty="0" smtClean="0"/>
              <a:t> </a:t>
            </a:r>
            <a:r>
              <a:rPr lang="el-GR" dirty="0"/>
              <a:t>≈ </a:t>
            </a:r>
            <a:r>
              <a:rPr lang="en-GB" dirty="0" smtClean="0"/>
              <a:t>10 ppm</a:t>
            </a:r>
          </a:p>
          <a:p>
            <a:pPr marL="114300" indent="0">
              <a:buNone/>
              <a:tabLst>
                <a:tab pos="3311525" algn="l"/>
                <a:tab pos="3587750" algn="l"/>
                <a:tab pos="5111750" algn="l"/>
                <a:tab pos="5292725" algn="l"/>
              </a:tabLst>
            </a:pPr>
            <a:r>
              <a:rPr lang="en-GB" dirty="0" smtClean="0"/>
              <a:t>	</a:t>
            </a:r>
            <a:r>
              <a:rPr lang="en-GB" smtClean="0"/>
              <a:t>	</a:t>
            </a:r>
            <a:r>
              <a:rPr lang="el-GR" smtClean="0"/>
              <a:t>άκαυστοι </a:t>
            </a:r>
            <a:r>
              <a:rPr lang="en-GB" smtClean="0"/>
              <a:t>HC </a:t>
            </a:r>
            <a:r>
              <a:rPr lang="en-GB" smtClean="0"/>
              <a:t>&lt; </a:t>
            </a:r>
            <a:r>
              <a:rPr lang="el-GR" smtClean="0"/>
              <a:t>λίγα </a:t>
            </a:r>
            <a:r>
              <a:rPr lang="en-GB" smtClean="0"/>
              <a:t>ppms</a:t>
            </a:r>
            <a:endParaRPr lang="en-GB" dirty="0"/>
          </a:p>
        </p:txBody>
      </p:sp>
      <p:sp>
        <p:nvSpPr>
          <p:cNvPr id="5" name="Slide Number Placeholder 4"/>
          <p:cNvSpPr>
            <a:spLocks noGrp="1"/>
          </p:cNvSpPr>
          <p:nvPr>
            <p:ph type="sldNum" sz="quarter" idx="12"/>
          </p:nvPr>
        </p:nvSpPr>
        <p:spPr/>
        <p:txBody>
          <a:bodyPr/>
          <a:lstStyle/>
          <a:p>
            <a:fld id="{65A350DC-6C10-4A63-BCFA-1B36788BEC6B}" type="slidenum">
              <a:rPr lang="en-GB" smtClean="0"/>
              <a:t>73</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46520638"/>
      </p:ext>
    </p:extLst>
  </p:cSld>
  <p:clrMapOvr>
    <a:masterClrMapping/>
  </p:clrMapOvr>
  <mc:AlternateContent xmlns:mc="http://schemas.openxmlformats.org/markup-compatibility/2006">
    <mc:Choice xmlns:p14="http://schemas.microsoft.com/office/powerpoint/2010/main" Requires="p14">
      <p:transition spd="slow" p14:dur="2000" advTm="70364"/>
    </mc:Choice>
    <mc:Fallback>
      <p:transition spd="slow" advTm="70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841662111"/>
      </p:ext>
    </p:extLst>
  </p:cSld>
  <p:clrMapOvr>
    <a:masterClrMapping/>
  </p:clrMapOvr>
  <mc:AlternateContent xmlns:mc="http://schemas.openxmlformats.org/markup-compatibility/2006">
    <mc:Choice xmlns:p14="http://schemas.microsoft.com/office/powerpoint/2010/main" Requires="p14">
      <p:transition spd="slow" p14:dur="2000" advTm="2480"/>
    </mc:Choice>
    <mc:Fallback>
      <p:transition spd="slow" advTm="2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4082"/>
          </a:xfrm>
        </p:spPr>
        <p:txBody>
          <a:bodyPr>
            <a:normAutofit fontScale="90000"/>
          </a:bodyPr>
          <a:lstStyle/>
          <a:p>
            <a:r>
              <a:rPr lang="el-GR" dirty="0" smtClean="0"/>
              <a:t>ΑΝΑΛΥΣΕΙΣ</a:t>
            </a:r>
            <a:endParaRPr lang="en-GB" dirty="0"/>
          </a:p>
        </p:txBody>
      </p:sp>
      <p:sp>
        <p:nvSpPr>
          <p:cNvPr id="5" name="Content Placeholder 4"/>
          <p:cNvSpPr>
            <a:spLocks noGrp="1"/>
          </p:cNvSpPr>
          <p:nvPr>
            <p:ph idx="1"/>
          </p:nvPr>
        </p:nvSpPr>
        <p:spPr>
          <a:xfrm>
            <a:off x="179512" y="980728"/>
            <a:ext cx="8964488" cy="4525963"/>
          </a:xfrm>
        </p:spPr>
        <p:txBody>
          <a:bodyPr>
            <a:normAutofit fontScale="77500" lnSpcReduction="20000"/>
          </a:bodyPr>
          <a:lstStyle/>
          <a:p>
            <a:r>
              <a:rPr lang="el-GR" dirty="0" smtClean="0"/>
              <a:t>ΣΤΟΙΧΕΙΑΚΗ ΑΝΑΛΥΣΗ ΚΑΥΣΙΜΟΥ</a:t>
            </a:r>
          </a:p>
          <a:p>
            <a:r>
              <a:rPr lang="el-GR" dirty="0" smtClean="0"/>
              <a:t>ΑΝΑΛΥΣΗ ΚΑΥΣΑΕΡΙΩΝ</a:t>
            </a:r>
          </a:p>
          <a:p>
            <a:r>
              <a:rPr lang="el-GR" dirty="0" smtClean="0"/>
              <a:t>ΑΝΑΛΥΣΗ ΥΠΟΛΕΙΜΜΑΤΟΣ</a:t>
            </a:r>
          </a:p>
          <a:p>
            <a:endParaRPr lang="el-GR" dirty="0" smtClean="0"/>
          </a:p>
          <a:p>
            <a:pPr marL="0" indent="0">
              <a:buNone/>
            </a:pPr>
            <a:r>
              <a:rPr lang="el-GR" dirty="0" smtClean="0"/>
              <a:t>ΓΙΑ ΤΟΝ ΠΡΟΣΔΙΟΡΙΣΜΟ ΤΟΥ ΛΟΓΟΥ </a:t>
            </a:r>
            <a:r>
              <a:rPr lang="el-GR" i="1" dirty="0" smtClean="0">
                <a:solidFill>
                  <a:srgbClr val="FF0000"/>
                </a:solidFill>
              </a:rPr>
              <a:t>ΑΕΡΑ/ΚΑΥΣΙΜΟ</a:t>
            </a:r>
            <a:r>
              <a:rPr lang="el-GR" dirty="0" smtClean="0"/>
              <a:t> :</a:t>
            </a:r>
            <a:endParaRPr lang="el-GR" dirty="0"/>
          </a:p>
          <a:p>
            <a:r>
              <a:rPr lang="el-GR" dirty="0" smtClean="0"/>
              <a:t>Γιά ΥΓΡΑ ΚΑΙ ΑΕΡΙΑ ΚΑΥΣΙΜΑ : </a:t>
            </a:r>
          </a:p>
          <a:p>
            <a:pPr lvl="1"/>
            <a:r>
              <a:rPr lang="el-GR" dirty="0" smtClean="0"/>
              <a:t>ΑΡΚΕΙ : </a:t>
            </a:r>
          </a:p>
          <a:p>
            <a:pPr lvl="2"/>
            <a:r>
              <a:rPr lang="el-GR" dirty="0" smtClean="0"/>
              <a:t>Η ΣΤΟΙΧΕΙΑΚΗ ΑΝΑΛΥΣΗ ΚΑΙ </a:t>
            </a:r>
          </a:p>
          <a:p>
            <a:pPr lvl="2"/>
            <a:r>
              <a:rPr lang="el-GR" dirty="0" smtClean="0"/>
              <a:t>Η ΑΝΑΛΥΣΗ ΚΑΥΣΑΕΡΙΩΝ</a:t>
            </a:r>
          </a:p>
          <a:p>
            <a:endParaRPr lang="el-GR" dirty="0" smtClean="0"/>
          </a:p>
          <a:p>
            <a:r>
              <a:rPr lang="el-GR" dirty="0" smtClean="0"/>
              <a:t>Γιά ΣΤΕΡΕΑ ΚΑΥΣΙΜΑ : απαιτείται </a:t>
            </a:r>
            <a:r>
              <a:rPr lang="el-GR" u="sng" dirty="0" smtClean="0"/>
              <a:t>ΚΑΙ</a:t>
            </a:r>
            <a:r>
              <a:rPr lang="el-GR" dirty="0" smtClean="0"/>
              <a:t> η Ανάλυση Υπολείμματος.</a:t>
            </a:r>
            <a:endParaRPr lang="en-GB" dirty="0"/>
          </a:p>
        </p:txBody>
      </p:sp>
      <p:sp>
        <p:nvSpPr>
          <p:cNvPr id="6" name="Footer Placeholder 5"/>
          <p:cNvSpPr>
            <a:spLocks noGrp="1"/>
          </p:cNvSpPr>
          <p:nvPr>
            <p:ph type="ftr" sz="quarter" idx="11"/>
          </p:nvPr>
        </p:nvSpPr>
        <p:spPr/>
        <p:txBody>
          <a:bodyPr/>
          <a:lstStyle/>
          <a:p>
            <a:r>
              <a:rPr lang="el-GR" smtClean="0"/>
              <a:t>ΚΑΥΣΗ ΥΔΡΟΓΟΝΑΝΘΡΑΚΩΝ</a:t>
            </a:r>
            <a:endParaRPr lang="en-GB"/>
          </a:p>
        </p:txBody>
      </p:sp>
      <p:sp>
        <p:nvSpPr>
          <p:cNvPr id="7" name="Slide Number Placeholder 6"/>
          <p:cNvSpPr>
            <a:spLocks noGrp="1"/>
          </p:cNvSpPr>
          <p:nvPr>
            <p:ph type="sldNum" sz="quarter" idx="12"/>
          </p:nvPr>
        </p:nvSpPr>
        <p:spPr/>
        <p:txBody>
          <a:bodyPr/>
          <a:lstStyle/>
          <a:p>
            <a:fld id="{B4DB399A-DF18-40E8-8FB4-06676171C598}" type="slidenum">
              <a:rPr lang="en-GB" smtClean="0"/>
              <a:t>75</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72102239"/>
      </p:ext>
    </p:extLst>
  </p:cSld>
  <p:clrMapOvr>
    <a:masterClrMapping/>
  </p:clrMapOvr>
  <mc:AlternateContent xmlns:mc="http://schemas.openxmlformats.org/markup-compatibility/2006">
    <mc:Choice xmlns:p14="http://schemas.microsoft.com/office/powerpoint/2010/main" Requires="p14">
      <p:transition spd="slow" p14:dur="2000" advTm="33979"/>
    </mc:Choice>
    <mc:Fallback>
      <p:transition spd="slow" advTm="339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ΑΝΑΛΥΣΗ ΚΑΥΣΑΕΡΙΩΝ</a:t>
            </a:r>
            <a:endParaRPr lang="en-GB" dirty="0"/>
          </a:p>
        </p:txBody>
      </p:sp>
      <p:sp>
        <p:nvSpPr>
          <p:cNvPr id="3" name="Content Placeholder 2"/>
          <p:cNvSpPr>
            <a:spLocks noGrp="1"/>
          </p:cNvSpPr>
          <p:nvPr>
            <p:ph idx="1"/>
          </p:nvPr>
        </p:nvSpPr>
        <p:spPr>
          <a:xfrm>
            <a:off x="107504" y="1600200"/>
            <a:ext cx="8928992" cy="4525963"/>
          </a:xfrm>
        </p:spPr>
        <p:txBody>
          <a:bodyPr>
            <a:normAutofit fontScale="85000" lnSpcReduction="10000"/>
          </a:bodyPr>
          <a:lstStyle/>
          <a:p>
            <a:pPr marL="0" indent="0">
              <a:buNone/>
            </a:pPr>
            <a:r>
              <a:rPr lang="el-GR" u="sng" dirty="0" smtClean="0"/>
              <a:t>ΑΕΡΙΟΣ ΧΡΩΜΑΤΟΓΡΑΦΟΣ</a:t>
            </a:r>
          </a:p>
          <a:p>
            <a:endParaRPr lang="el-GR" dirty="0" smtClean="0"/>
          </a:p>
          <a:p>
            <a:pPr marL="0" indent="0">
              <a:buNone/>
            </a:pPr>
            <a:r>
              <a:rPr lang="el-GR" u="sng" dirty="0" smtClean="0"/>
              <a:t>ΣΥΣΚΕΥΗ </a:t>
            </a:r>
            <a:r>
              <a:rPr lang="en-GB" u="sng" dirty="0" smtClean="0"/>
              <a:t>ORSAT</a:t>
            </a:r>
          </a:p>
          <a:p>
            <a:r>
              <a:rPr lang="el-GR" dirty="0" smtClean="0"/>
              <a:t>Προσδιορίζει το κατ’ όγκον ( ή μοριακό ποσοστό) γιά τα </a:t>
            </a:r>
            <a:r>
              <a:rPr lang="en-GB" dirty="0" smtClean="0"/>
              <a:t>CO, CO</a:t>
            </a:r>
            <a:r>
              <a:rPr lang="en-GB" baseline="-25000" dirty="0" smtClean="0"/>
              <a:t>2</a:t>
            </a:r>
            <a:r>
              <a:rPr lang="en-GB" dirty="0" smtClean="0"/>
              <a:t>, O</a:t>
            </a:r>
            <a:r>
              <a:rPr lang="en-GB" baseline="-25000" dirty="0" smtClean="0"/>
              <a:t>2</a:t>
            </a:r>
            <a:r>
              <a:rPr lang="en-GB" dirty="0" smtClean="0"/>
              <a:t> </a:t>
            </a:r>
            <a:r>
              <a:rPr lang="el-GR" dirty="0" smtClean="0"/>
              <a:t> στα καυσαέρια.</a:t>
            </a:r>
          </a:p>
          <a:p>
            <a:r>
              <a:rPr lang="el-GR" b="1" dirty="0" smtClean="0">
                <a:solidFill>
                  <a:srgbClr val="FF0000"/>
                </a:solidFill>
              </a:rPr>
              <a:t>ΔΕΙΓΜΑ 100 </a:t>
            </a:r>
            <a:r>
              <a:rPr lang="en-GB" b="1" dirty="0" smtClean="0">
                <a:solidFill>
                  <a:srgbClr val="FF0000"/>
                </a:solidFill>
              </a:rPr>
              <a:t>cm</a:t>
            </a:r>
            <a:r>
              <a:rPr lang="en-GB" b="1" baseline="30000" dirty="0" smtClean="0">
                <a:solidFill>
                  <a:srgbClr val="FF0000"/>
                </a:solidFill>
              </a:rPr>
              <a:t>3</a:t>
            </a:r>
          </a:p>
          <a:p>
            <a:pPr marL="514350" indent="-514350">
              <a:buFont typeface="+mj-lt"/>
              <a:buAutoNum type="arabicPeriod"/>
            </a:pPr>
            <a:r>
              <a:rPr lang="el-GR" dirty="0" smtClean="0"/>
              <a:t>ΥΔΑΤΙΚΟ ΔΙΑΛΥΜΑ ΚΟΗ ... ... ... ... ... ... ... ... ... ... </a:t>
            </a:r>
            <a:r>
              <a:rPr lang="el-GR" dirty="0" smtClean="0">
                <a:sym typeface="Wingdings" panose="05000000000000000000" pitchFamily="2" charset="2"/>
              </a:rPr>
              <a:t> </a:t>
            </a:r>
            <a:r>
              <a:rPr lang="en-GB" dirty="0" smtClean="0"/>
              <a:t>CO</a:t>
            </a:r>
            <a:r>
              <a:rPr lang="en-GB" baseline="-25000" dirty="0" smtClean="0"/>
              <a:t>2</a:t>
            </a:r>
          </a:p>
          <a:p>
            <a:pPr marL="514350" indent="-514350">
              <a:buFont typeface="+mj-lt"/>
              <a:buAutoNum type="arabicPeriod"/>
            </a:pPr>
            <a:r>
              <a:rPr lang="el-GR" dirty="0" smtClean="0"/>
              <a:t>ΔΙΑΛΥΜΑ ΠΥΡΟΓΑΛΙΚΟΥ ΟΞΕΩΣ ΣΕ ΚΟΗ &amp; Η20 .. </a:t>
            </a:r>
            <a:r>
              <a:rPr lang="el-GR" dirty="0" smtClean="0">
                <a:sym typeface="Wingdings" panose="05000000000000000000" pitchFamily="2" charset="2"/>
              </a:rPr>
              <a:t>   Ο</a:t>
            </a:r>
            <a:r>
              <a:rPr lang="el-GR" baseline="-25000" dirty="0" smtClean="0">
                <a:sym typeface="Wingdings" panose="05000000000000000000" pitchFamily="2" charset="2"/>
              </a:rPr>
              <a:t>2</a:t>
            </a:r>
          </a:p>
          <a:p>
            <a:pPr marL="514350" indent="-514350">
              <a:buFont typeface="+mj-lt"/>
              <a:buAutoNum type="arabicPeriod"/>
            </a:pPr>
            <a:r>
              <a:rPr lang="el-GR" dirty="0" smtClean="0">
                <a:sym typeface="Wingdings" panose="05000000000000000000" pitchFamily="2" charset="2"/>
              </a:rPr>
              <a:t>ΔΙΑΛΥΜΑ ΧΛΩΡΙΟΥΧΟΥ ΧΑΛΚΟΥ ΣΕ ΑΜΜΩΝΙΑ...  </a:t>
            </a:r>
            <a:r>
              <a:rPr lang="en-GB" dirty="0" smtClean="0">
                <a:sym typeface="Wingdings" panose="05000000000000000000" pitchFamily="2" charset="2"/>
              </a:rPr>
              <a:t>CO</a:t>
            </a:r>
          </a:p>
          <a:p>
            <a:pPr marL="514350" indent="-514350">
              <a:buFont typeface="+mj-lt"/>
              <a:buAutoNum type="arabicPeriod"/>
            </a:pPr>
            <a:r>
              <a:rPr lang="el-GR" dirty="0" smtClean="0">
                <a:sym typeface="Wingdings" panose="05000000000000000000" pitchFamily="2" charset="2"/>
              </a:rPr>
              <a:t>ΥΠΟΛΟΙΠΟ  ... ... ... ... ... ... ... ... ... ... ... ... ... ... ... =     Ν</a:t>
            </a:r>
            <a:r>
              <a:rPr lang="el-GR" baseline="-25000" dirty="0" smtClean="0">
                <a:sym typeface="Wingdings" panose="05000000000000000000" pitchFamily="2" charset="2"/>
              </a:rPr>
              <a:t>2</a:t>
            </a:r>
            <a:r>
              <a:rPr lang="el-GR" dirty="0" smtClean="0"/>
              <a:t> </a:t>
            </a:r>
            <a:endParaRPr lang="en-GB" dirty="0"/>
          </a:p>
        </p:txBody>
      </p:sp>
      <p:sp>
        <p:nvSpPr>
          <p:cNvPr id="4" name="Footer Placeholder 3"/>
          <p:cNvSpPr>
            <a:spLocks noGrp="1"/>
          </p:cNvSpPr>
          <p:nvPr>
            <p:ph type="ftr" sz="quarter" idx="11"/>
          </p:nvPr>
        </p:nvSpPr>
        <p:spPr/>
        <p:txBody>
          <a:bodyPr/>
          <a:lstStyle/>
          <a:p>
            <a:r>
              <a:rPr lang="el-GR" smtClean="0"/>
              <a:t>ΚΑΥΣΗ ΥΔΡΟΓΟΝΑΝΘΡΑΚΩΝ</a:t>
            </a:r>
            <a:endParaRPr lang="en-GB"/>
          </a:p>
        </p:txBody>
      </p:sp>
      <p:sp>
        <p:nvSpPr>
          <p:cNvPr id="5" name="Slide Number Placeholder 4"/>
          <p:cNvSpPr>
            <a:spLocks noGrp="1"/>
          </p:cNvSpPr>
          <p:nvPr>
            <p:ph type="sldNum" sz="quarter" idx="12"/>
          </p:nvPr>
        </p:nvSpPr>
        <p:spPr/>
        <p:txBody>
          <a:bodyPr/>
          <a:lstStyle/>
          <a:p>
            <a:fld id="{B4DB399A-DF18-40E8-8FB4-06676171C598}" type="slidenum">
              <a:rPr lang="en-GB" smtClean="0"/>
              <a:t>76</a:t>
            </a:fld>
            <a:endParaRPr lang="en-GB"/>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44060750"/>
      </p:ext>
    </p:extLst>
  </p:cSld>
  <p:clrMapOvr>
    <a:masterClrMapping/>
  </p:clrMapOvr>
  <mc:AlternateContent xmlns:mc="http://schemas.openxmlformats.org/markup-compatibility/2006">
    <mc:Choice xmlns:p14="http://schemas.microsoft.com/office/powerpoint/2010/main" Requires="p14">
      <p:transition spd="slow" p14:dur="2000" advTm="35050"/>
    </mc:Choice>
    <mc:Fallback>
      <p:transition spd="slow" advTm="35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423" y="188640"/>
            <a:ext cx="4222304" cy="1224136"/>
          </a:xfrm>
        </p:spPr>
        <p:txBody>
          <a:bodyPr>
            <a:normAutofit fontScale="90000"/>
          </a:bodyPr>
          <a:lstStyle/>
          <a:p>
            <a:r>
              <a:rPr lang="el-GR" dirty="0" smtClean="0"/>
              <a:t>Συσκευή ανάλυσης καυσαερίων </a:t>
            </a:r>
            <a:r>
              <a:rPr lang="en-GB" dirty="0" err="1" smtClean="0"/>
              <a:t>Orsat</a:t>
            </a:r>
            <a:endParaRPr lang="en-GB"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659894" y="116632"/>
            <a:ext cx="4471369" cy="5976664"/>
          </a:xfrm>
        </p:spPr>
      </p:pic>
      <p:sp>
        <p:nvSpPr>
          <p:cNvPr id="3" name="Footer Placeholder 2"/>
          <p:cNvSpPr>
            <a:spLocks noGrp="1"/>
          </p:cNvSpPr>
          <p:nvPr>
            <p:ph type="ftr" sz="quarter" idx="11"/>
          </p:nvPr>
        </p:nvSpPr>
        <p:spPr/>
        <p:txBody>
          <a:bodyPr/>
          <a:lstStyle/>
          <a:p>
            <a:r>
              <a:rPr lang="el-GR" smtClean="0">
                <a:solidFill>
                  <a:prstClr val="black">
                    <a:tint val="75000"/>
                  </a:prstClr>
                </a:solidFill>
              </a:rPr>
              <a:t>ΚΑΥΣΗ ΥΔΡΟΓΟΝΑΝΘΡΑΚΩΝ</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4DB399A-DF18-40E8-8FB4-06676171C598}" type="slidenum">
              <a:rPr lang="en-GB" smtClean="0">
                <a:solidFill>
                  <a:prstClr val="black">
                    <a:tint val="75000"/>
                  </a:prstClr>
                </a:solidFill>
              </a:rPr>
              <a:pPr/>
              <a:t>77</a:t>
            </a:fld>
            <a:endParaRPr lang="en-GB">
              <a:solidFill>
                <a:prstClr val="black">
                  <a:tint val="75000"/>
                </a:prstClr>
              </a:solid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80821476"/>
      </p:ext>
    </p:extLst>
  </p:cSld>
  <p:clrMapOvr>
    <a:masterClrMapping/>
  </p:clrMapOvr>
  <mc:AlternateContent xmlns:mc="http://schemas.openxmlformats.org/markup-compatibility/2006">
    <mc:Choice xmlns:p14="http://schemas.microsoft.com/office/powerpoint/2010/main" Requires="p14">
      <p:transition spd="slow" p14:dur="2000" advTm="7935"/>
    </mc:Choice>
    <mc:Fallback>
      <p:transition spd="slow" advTm="7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423" y="188640"/>
            <a:ext cx="4222304" cy="1224136"/>
          </a:xfrm>
        </p:spPr>
        <p:txBody>
          <a:bodyPr>
            <a:normAutofit fontScale="90000"/>
          </a:bodyPr>
          <a:lstStyle/>
          <a:p>
            <a:r>
              <a:rPr lang="el-GR" dirty="0"/>
              <a:t>ΑΕΡΙΟΣ ΧΡΩΜΑΤΟΓΡΑΦΟΣ</a:t>
            </a:r>
            <a:endParaRPr lang="en-GB" dirty="0"/>
          </a:p>
        </p:txBody>
      </p:sp>
      <p:sp>
        <p:nvSpPr>
          <p:cNvPr id="3" name="Footer Placeholder 2"/>
          <p:cNvSpPr>
            <a:spLocks noGrp="1"/>
          </p:cNvSpPr>
          <p:nvPr>
            <p:ph type="ftr" sz="quarter" idx="11"/>
          </p:nvPr>
        </p:nvSpPr>
        <p:spPr/>
        <p:txBody>
          <a:bodyPr/>
          <a:lstStyle/>
          <a:p>
            <a:r>
              <a:rPr lang="el-GR" smtClean="0">
                <a:solidFill>
                  <a:prstClr val="black">
                    <a:tint val="75000"/>
                  </a:prstClr>
                </a:solidFill>
              </a:rPr>
              <a:t>ΚΑΥΣΗ ΥΔΡΟΓΟΝΑΝΘΡΑΚΩΝ</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B4DB399A-DF18-40E8-8FB4-06676171C598}" type="slidenum">
              <a:rPr lang="en-GB" smtClean="0">
                <a:solidFill>
                  <a:prstClr val="black">
                    <a:tint val="75000"/>
                  </a:prstClr>
                </a:solidFill>
              </a:rPr>
              <a:pPr/>
              <a:t>78</a:t>
            </a:fld>
            <a:endParaRPr lang="en-GB">
              <a:solidFill>
                <a:prstClr val="black">
                  <a:tint val="75000"/>
                </a:prstClr>
              </a:solidFill>
            </a:endParaRPr>
          </a:p>
        </p:txBody>
      </p:sp>
      <p:pic>
        <p:nvPicPr>
          <p:cNvPr id="6146" name="Picture 2" descr="http://upload.wikimedia.org/wikipedia/commons/8/87/Gas_chromatograp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74607"/>
            <a:ext cx="4419107" cy="2418689"/>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03423" y="2276872"/>
            <a:ext cx="4222304" cy="12241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solidFill>
                <a:prstClr val="black"/>
              </a:solidFill>
            </a:endParaRPr>
          </a:p>
        </p:txBody>
      </p:sp>
      <p:pic>
        <p:nvPicPr>
          <p:cNvPr id="7170" name="Picture 2" descr="http://upload.wikimedia.org/wikipedia/commons/4/4a/Gaschromatograph.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89448" y="506255"/>
            <a:ext cx="4752528" cy="6336704"/>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92834490"/>
      </p:ext>
    </p:extLst>
  </p:cSld>
  <p:clrMapOvr>
    <a:masterClrMapping/>
  </p:clrMapOvr>
  <mc:AlternateContent xmlns:mc="http://schemas.openxmlformats.org/markup-compatibility/2006">
    <mc:Choice xmlns:p14="http://schemas.microsoft.com/office/powerpoint/2010/main" Requires="p14">
      <p:transition spd="slow" p14:dur="2000" advTm="13198"/>
    </mc:Choice>
    <mc:Fallback>
      <p:transition spd="slow" advTm="13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l-GR" smtClean="0"/>
              <a:t>ΚΑΥΣΗ ΥΔΡΟΓΟΝΑΝΘΡΑΚΩΝ</a:t>
            </a:r>
            <a:endParaRPr lang="en-GB"/>
          </a:p>
        </p:txBody>
      </p:sp>
      <p:sp>
        <p:nvSpPr>
          <p:cNvPr id="4" name="Slide Number Placeholder 3"/>
          <p:cNvSpPr>
            <a:spLocks noGrp="1"/>
          </p:cNvSpPr>
          <p:nvPr>
            <p:ph type="sldNum" sz="quarter" idx="12"/>
          </p:nvPr>
        </p:nvSpPr>
        <p:spPr/>
        <p:txBody>
          <a:bodyPr/>
          <a:lstStyle/>
          <a:p>
            <a:fld id="{B4DB399A-DF18-40E8-8FB4-06676171C598}" type="slidenum">
              <a:rPr lang="en-GB" smtClean="0"/>
              <a:t>79</a:t>
            </a:fld>
            <a:endParaRPr lang="en-GB"/>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88639"/>
            <a:ext cx="8064896" cy="6194173"/>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18321832"/>
      </p:ext>
    </p:extLst>
  </p:cSld>
  <p:clrMapOvr>
    <a:masterClrMapping/>
  </p:clrMapOvr>
  <mc:AlternateContent xmlns:mc="http://schemas.openxmlformats.org/markup-compatibility/2006">
    <mc:Choice xmlns:p14="http://schemas.microsoft.com/office/powerpoint/2010/main" Requires="p14">
      <p:transition spd="slow" p14:dur="2000" advTm="78578"/>
    </mc:Choice>
    <mc:Fallback>
      <p:transition spd="slow" advTm="78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2247" y="1315678"/>
            <a:ext cx="3578751" cy="2664296"/>
          </a:xfrm>
          <a:prstGeom prst="rect">
            <a:avLst/>
          </a:prstGeom>
        </p:spPr>
      </p:pic>
      <p:sp>
        <p:nvSpPr>
          <p:cNvPr id="8" name="Title 7"/>
          <p:cNvSpPr>
            <a:spLocks noGrp="1"/>
          </p:cNvSpPr>
          <p:nvPr>
            <p:ph type="title"/>
          </p:nvPr>
        </p:nvSpPr>
        <p:spPr>
          <a:xfrm>
            <a:off x="467544" y="116632"/>
            <a:ext cx="8229600" cy="720080"/>
          </a:xfrm>
        </p:spPr>
        <p:txBody>
          <a:bodyPr>
            <a:noAutofit/>
          </a:bodyPr>
          <a:lstStyle/>
          <a:p>
            <a:r>
              <a:rPr lang="el-GR" sz="2800" dirty="0">
                <a:solidFill>
                  <a:srgbClr val="FF0000"/>
                </a:solidFill>
              </a:rPr>
              <a:t>ΥΠΟΘΕΤΟΝΤΑΣ ΟΤΙ ΟΛΗ Η ΤΕΦΡΑ ΕΜΦΑΝΙΖΕΤΑΙ ΣΤΟ ΥΠΟΛΕΙΜΜΑ (ΚΑΙ ΜΟΝΟΝ !) </a:t>
            </a:r>
            <a:endParaRPr lang="en-GB" sz="2800" dirty="0">
              <a:solidFill>
                <a:srgbClr val="FF0000"/>
              </a:solidFill>
            </a:endParaRPr>
          </a:p>
        </p:txBody>
      </p:sp>
      <p:sp>
        <p:nvSpPr>
          <p:cNvPr id="9" name="Content Placeholder 8"/>
          <p:cNvSpPr>
            <a:spLocks noGrp="1"/>
          </p:cNvSpPr>
          <p:nvPr>
            <p:ph idx="1"/>
          </p:nvPr>
        </p:nvSpPr>
        <p:spPr>
          <a:xfrm>
            <a:off x="7289" y="906147"/>
            <a:ext cx="9144000" cy="6147654"/>
          </a:xfrm>
        </p:spPr>
        <p:txBody>
          <a:bodyPr>
            <a:normAutofit/>
          </a:bodyPr>
          <a:lstStyle/>
          <a:p>
            <a:r>
              <a:rPr lang="en-GB" sz="2800" dirty="0" smtClean="0"/>
              <a:t>R : </a:t>
            </a:r>
            <a:r>
              <a:rPr lang="el-GR" sz="2800" dirty="0" smtClean="0"/>
              <a:t>ΜΑΖΑ ΥΠΟΛΕΙΜΜΑΤΟΣ ΑΝΑ ΜΟΝΑΔΑ ΜΑΖΑΣ ΚΑΡΒΟΥΝΟΥ ΠΟΥ ΕΧΕΙ ΚΑΕΙ</a:t>
            </a:r>
          </a:p>
          <a:p>
            <a:r>
              <a:rPr lang="en-GB" sz="2800" dirty="0" smtClean="0"/>
              <a:t>R = C</a:t>
            </a:r>
            <a:r>
              <a:rPr lang="en-GB" sz="2800" baseline="-25000" dirty="0" smtClean="0"/>
              <a:t>Y</a:t>
            </a:r>
            <a:r>
              <a:rPr lang="en-GB" sz="2800" dirty="0" smtClean="0"/>
              <a:t> + T</a:t>
            </a:r>
          </a:p>
          <a:p>
            <a:endParaRPr lang="el-GR" sz="2800" dirty="0" smtClean="0"/>
          </a:p>
          <a:p>
            <a:endParaRPr lang="el-GR" sz="2800" u="sng" dirty="0" smtClean="0"/>
          </a:p>
          <a:p>
            <a:r>
              <a:rPr lang="el-GR" sz="2800" u="sng" dirty="0" smtClean="0"/>
              <a:t>ΥΠΟΛΕΙΜΜΑ :  </a:t>
            </a:r>
          </a:p>
          <a:p>
            <a:r>
              <a:rPr lang="el-GR" sz="2800" dirty="0" smtClean="0"/>
              <a:t>% ΑΚΑΥΣΤΟΥ ΑΝΘΡΑΚΑ  = </a:t>
            </a:r>
            <a:r>
              <a:rPr lang="en-GB" sz="2800" dirty="0" smtClean="0"/>
              <a:t>(C</a:t>
            </a:r>
            <a:r>
              <a:rPr lang="en-GB" sz="2800" baseline="-25000" dirty="0" smtClean="0"/>
              <a:t>Y</a:t>
            </a:r>
            <a:r>
              <a:rPr lang="en-GB" sz="2800" dirty="0" smtClean="0"/>
              <a:t>/R) * 100</a:t>
            </a:r>
          </a:p>
          <a:p>
            <a:r>
              <a:rPr lang="el-GR" sz="2800" dirty="0" smtClean="0"/>
              <a:t>% ΤΕΦΡΑΣ   =  1 – (</a:t>
            </a:r>
            <a:r>
              <a:rPr lang="en-GB" sz="2800" dirty="0" smtClean="0"/>
              <a:t>C</a:t>
            </a:r>
            <a:r>
              <a:rPr lang="en-GB" sz="2800" baseline="-25000" dirty="0" smtClean="0"/>
              <a:t>Y</a:t>
            </a:r>
            <a:r>
              <a:rPr lang="en-GB" sz="2800" dirty="0" smtClean="0"/>
              <a:t>/R) = (T/R)</a:t>
            </a:r>
            <a:r>
              <a:rPr lang="el-GR" sz="2800" baseline="-25000" dirty="0" smtClean="0"/>
              <a:t>ΥΠΟΛΕΙΜΜΑ</a:t>
            </a:r>
          </a:p>
          <a:p>
            <a:r>
              <a:rPr lang="el-GR" sz="2800" dirty="0" smtClean="0"/>
              <a:t>ΟΜΩΣ ΟΛΗ Η ΠΟΣΟΤΗΤΑ ΤΕΦΡΑΣ ΕΙΝΑΙ ΣΤΟ ΥΠΟΛΕΙΜΜΑ , ΣΥΝΕΠΩΣ:</a:t>
            </a:r>
          </a:p>
          <a:p>
            <a:r>
              <a:rPr lang="en-GB" sz="2800" dirty="0" smtClean="0"/>
              <a:t>R = (</a:t>
            </a:r>
            <a:r>
              <a:rPr lang="el-GR" sz="2800" dirty="0" smtClean="0"/>
              <a:t>ΥΠΟΛΕΙΜΜΑ/ΚΑΡΒΟΥΝΟ) = % ΤΕΦΡΑΣ / (Τ/</a:t>
            </a:r>
            <a:r>
              <a:rPr lang="en-GB" sz="2800" dirty="0" smtClean="0"/>
              <a:t>R)</a:t>
            </a:r>
            <a:r>
              <a:rPr lang="el-GR" sz="2800" baseline="-25000" dirty="0" smtClean="0"/>
              <a:t>ΥΠΟΛΕΙΜΜΑ</a:t>
            </a:r>
          </a:p>
          <a:p>
            <a:endParaRPr lang="en-GB" sz="2800" dirty="0"/>
          </a:p>
        </p:txBody>
      </p:sp>
      <p:sp>
        <p:nvSpPr>
          <p:cNvPr id="5" name="Footer Placeholder 4"/>
          <p:cNvSpPr>
            <a:spLocks noGrp="1"/>
          </p:cNvSpPr>
          <p:nvPr>
            <p:ph type="ftr" sz="quarter" idx="11"/>
          </p:nvPr>
        </p:nvSpPr>
        <p:spPr/>
        <p:txBody>
          <a:bodyPr/>
          <a:lstStyle/>
          <a:p>
            <a:r>
              <a:rPr lang="el-GR" smtClean="0"/>
              <a:t>ΚΑΥΣΗ ΥΔΡΟΓΟΝΑΝΘΡΑΚΩΝ</a:t>
            </a:r>
            <a:endParaRPr lang="en-GB"/>
          </a:p>
        </p:txBody>
      </p:sp>
      <p:sp>
        <p:nvSpPr>
          <p:cNvPr id="6" name="Slide Number Placeholder 5"/>
          <p:cNvSpPr>
            <a:spLocks noGrp="1"/>
          </p:cNvSpPr>
          <p:nvPr>
            <p:ph type="sldNum" sz="quarter" idx="12"/>
          </p:nvPr>
        </p:nvSpPr>
        <p:spPr/>
        <p:txBody>
          <a:bodyPr/>
          <a:lstStyle/>
          <a:p>
            <a:fld id="{B4DB399A-DF18-40E8-8FB4-06676171C598}" type="slidenum">
              <a:rPr lang="en-GB" smtClean="0"/>
              <a:pPr/>
              <a:t>80</a:t>
            </a:fld>
            <a:endParaRPr lang="en-GB"/>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67141296"/>
      </p:ext>
    </p:extLst>
  </p:cSld>
  <p:clrMapOvr>
    <a:masterClrMapping/>
  </p:clrMapOvr>
  <mc:AlternateContent xmlns:mc="http://schemas.openxmlformats.org/markup-compatibility/2006">
    <mc:Choice xmlns:p14="http://schemas.microsoft.com/office/powerpoint/2010/main" Requires="p14">
      <p:transition spd="slow" p14:dur="2000" advTm="17863"/>
    </mc:Choice>
    <mc:Fallback>
      <p:transition spd="slow" advTm="17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smtClean="0"/>
              <a:t>Α</a:t>
            </a:r>
            <a:r>
              <a:rPr lang="el-GR" smtClean="0"/>
              <a:t>ντιρρύπανση</a:t>
            </a:r>
            <a:endParaRPr lang="el-GR" dirty="0"/>
          </a:p>
        </p:txBody>
      </p:sp>
      <p:sp>
        <p:nvSpPr>
          <p:cNvPr id="3" name="2 - Υπότιτλος"/>
          <p:cNvSpPr>
            <a:spLocks noGrp="1"/>
          </p:cNvSpPr>
          <p:nvPr>
            <p:ph type="subTitle" idx="1"/>
          </p:nvPr>
        </p:nvSpPr>
        <p:spPr/>
        <p:txBody>
          <a:bodyPr/>
          <a:lstStyle/>
          <a:p>
            <a:endParaRPr lang="el-G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90833149"/>
      </p:ext>
    </p:extLst>
  </p:cSld>
  <p:clrMapOvr>
    <a:masterClrMapping/>
  </p:clrMapOvr>
  <mc:AlternateContent xmlns:mc="http://schemas.openxmlformats.org/markup-compatibility/2006">
    <mc:Choice xmlns:p14="http://schemas.microsoft.com/office/powerpoint/2010/main" Requires="p14">
      <p:transition spd="slow" p14:dur="2000" advTm="5659"/>
    </mc:Choice>
    <mc:Fallback>
      <p:transition spd="slow" advTm="5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defRPr/>
            </a:pPr>
            <a:r>
              <a:rPr lang="el-GR" smtClean="0">
                <a:solidFill>
                  <a:srgbClr val="C00000"/>
                </a:solidFill>
              </a:rPr>
              <a:t>Έλεγχος ρύπανσης</a:t>
            </a:r>
          </a:p>
        </p:txBody>
      </p:sp>
      <p:sp>
        <p:nvSpPr>
          <p:cNvPr id="84995" name="Rectangle 3"/>
          <p:cNvSpPr>
            <a:spLocks noGrp="1" noChangeArrowheads="1"/>
          </p:cNvSpPr>
          <p:nvPr>
            <p:ph idx="1"/>
          </p:nvPr>
        </p:nvSpPr>
        <p:spPr/>
        <p:txBody>
          <a:bodyPr/>
          <a:lstStyle/>
          <a:p>
            <a:pPr>
              <a:defRPr/>
            </a:pPr>
            <a:r>
              <a:rPr lang="el-GR"/>
              <a:t>Ιπτάμενη τέφρα …Ηλεκτροστατικοί κατακρημνιστές, σακκόφιλτρα, κυκλώνες.</a:t>
            </a:r>
          </a:p>
          <a:p>
            <a:pPr eaLnBrk="1" hangingPunct="1">
              <a:defRPr/>
            </a:pPr>
            <a:r>
              <a:rPr lang="en-GB" smtClean="0"/>
              <a:t>SOx … </a:t>
            </a:r>
            <a:r>
              <a:rPr lang="el-GR" smtClean="0"/>
              <a:t>Αποθείωση</a:t>
            </a:r>
            <a:endParaRPr lang="el-GR" smtClean="0"/>
          </a:p>
          <a:p>
            <a:pPr eaLnBrk="1" hangingPunct="1">
              <a:defRPr/>
            </a:pPr>
            <a:r>
              <a:rPr lang="en-GB" smtClean="0"/>
              <a:t>NOx … </a:t>
            </a:r>
            <a:r>
              <a:rPr lang="el-GR" smtClean="0"/>
              <a:t>Έλεγχος </a:t>
            </a:r>
            <a:r>
              <a:rPr lang="el-GR" smtClean="0"/>
              <a:t>καύσης γιά οξείδια </a:t>
            </a:r>
            <a:r>
              <a:rPr lang="el-GR" smtClean="0"/>
              <a:t>αζώτου</a:t>
            </a:r>
            <a:endParaRPr lang="el-GR" smtClean="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56031961"/>
      </p:ext>
    </p:extLst>
  </p:cSld>
  <p:clrMapOvr>
    <a:masterClrMapping/>
  </p:clrMapOvr>
  <mc:AlternateContent xmlns:mc="http://schemas.openxmlformats.org/markup-compatibility/2006">
    <mc:Choice xmlns:p14="http://schemas.microsoft.com/office/powerpoint/2010/main" Requires="p14">
      <p:transition spd="slow" p14:dur="2000" advTm="15132"/>
    </mc:Choice>
    <mc:Fallback>
      <p:transition spd="slow" advTm="15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endParaRPr lang="el-GR"/>
          </a:p>
        </p:txBody>
      </p:sp>
      <p:pic>
        <p:nvPicPr>
          <p:cNvPr id="3074" name="Picture 2"/>
          <p:cNvPicPr>
            <a:picLocks noChangeAspect="1" noChangeArrowheads="1"/>
          </p:cNvPicPr>
          <p:nvPr/>
        </p:nvPicPr>
        <p:blipFill>
          <a:blip r:embed="rId4" cstate="print"/>
          <a:srcRect/>
          <a:stretch>
            <a:fillRect/>
          </a:stretch>
        </p:blipFill>
        <p:spPr bwMode="auto">
          <a:xfrm>
            <a:off x="0" y="1196752"/>
            <a:ext cx="9225329" cy="5343276"/>
          </a:xfrm>
          <a:prstGeom prst="rect">
            <a:avLst/>
          </a:prstGeom>
          <a:noFill/>
          <a:ln w="9525">
            <a:noFill/>
            <a:miter lim="800000"/>
            <a:headEnd/>
            <a:tailEnd/>
          </a:ln>
        </p:spPr>
      </p:pic>
      <p:sp>
        <p:nvSpPr>
          <p:cNvPr id="2" name="1 - Τίτλος"/>
          <p:cNvSpPr>
            <a:spLocks noGrp="1"/>
          </p:cNvSpPr>
          <p:nvPr>
            <p:ph type="title"/>
          </p:nvPr>
        </p:nvSpPr>
        <p:spPr/>
        <p:txBody>
          <a:bodyPr>
            <a:noAutofit/>
          </a:bodyPr>
          <a:lstStyle/>
          <a:p>
            <a:r>
              <a:rPr lang="el-GR" sz="2800" dirty="0" smtClean="0"/>
              <a:t>Καύση-</a:t>
            </a:r>
            <a:r>
              <a:rPr lang="el-GR" sz="2800" dirty="0" err="1" smtClean="0"/>
              <a:t>ατμοπαραγωγή</a:t>
            </a:r>
            <a:r>
              <a:rPr lang="el-GR" sz="2800" dirty="0" smtClean="0"/>
              <a:t>-</a:t>
            </a:r>
            <a:r>
              <a:rPr lang="el-GR" sz="2800" dirty="0" err="1" smtClean="0"/>
              <a:t>κατακρημνιστής</a:t>
            </a:r>
            <a:r>
              <a:rPr lang="el-GR" sz="2800" dirty="0" smtClean="0"/>
              <a:t>-καπνοδόχος</a:t>
            </a:r>
            <a:br>
              <a:rPr lang="el-GR" sz="2800" dirty="0" smtClean="0"/>
            </a:br>
            <a:r>
              <a:rPr lang="el-GR" sz="2800" dirty="0" smtClean="0"/>
              <a:t>Σχηματική παράσταση</a:t>
            </a:r>
            <a:endParaRPr lang="el-GR" sz="28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77477056"/>
      </p:ext>
    </p:extLst>
  </p:cSld>
  <p:clrMapOvr>
    <a:masterClrMapping/>
  </p:clrMapOvr>
  <mc:AlternateContent xmlns:mc="http://schemas.openxmlformats.org/markup-compatibility/2006">
    <mc:Choice xmlns:p14="http://schemas.microsoft.com/office/powerpoint/2010/main" Requires="p14">
      <p:transition spd="slow" p14:dur="2000" advTm="23663"/>
    </mc:Choice>
    <mc:Fallback>
      <p:transition spd="slow" advTm="23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26720" y="274638"/>
            <a:ext cx="8641080" cy="1143000"/>
          </a:xfrm>
        </p:spPr>
        <p:txBody>
          <a:bodyPr>
            <a:noAutofit/>
          </a:bodyPr>
          <a:lstStyle/>
          <a:p>
            <a:r>
              <a:rPr lang="el-GR" sz="2800" b="1" dirty="0" smtClean="0">
                <a:solidFill>
                  <a:srgbClr val="C00000"/>
                </a:solidFill>
                <a:latin typeface="Cambria Math" panose="02040503050406030204" pitchFamily="18" charset="0"/>
                <a:ea typeface="Cambria Math" panose="02040503050406030204" pitchFamily="18" charset="0"/>
              </a:rPr>
              <a:t>ΜΟΝΑΔΕΣ ΑΠΟΜΑΚΡΥΝΣΗΣ ΙΠΤΑΜΕΝΗΣ ΤΕΦΡΑΣ</a:t>
            </a:r>
            <a:endParaRPr lang="en-US" sz="2800" b="1" dirty="0" smtClean="0">
              <a:solidFill>
                <a:srgbClr val="C00000"/>
              </a:solidFill>
              <a:latin typeface="Cambria Math" panose="02040503050406030204" pitchFamily="18" charset="0"/>
              <a:ea typeface="Cambria Math" panose="02040503050406030204" pitchFamily="18"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111" y="2133599"/>
            <a:ext cx="8133150" cy="4488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685800" y="1400695"/>
            <a:ext cx="7772400" cy="609600"/>
          </a:xfrm>
        </p:spPr>
        <p:txBody>
          <a:bodyPr/>
          <a:lstStyle/>
          <a:p>
            <a:pPr marL="0" indent="0" algn="ctr">
              <a:buNone/>
            </a:pPr>
            <a:r>
              <a:rPr lang="el-GR" dirty="0" smtClean="0">
                <a:solidFill>
                  <a:srgbClr val="C00000"/>
                </a:solidFill>
              </a:rPr>
              <a:t>ΣΑΚΚΟΦΙΛΤΡΑ</a:t>
            </a:r>
            <a:endParaRPr lang="en-US" dirty="0">
              <a:solidFill>
                <a:srgbClr val="C00000"/>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522015732"/>
      </p:ext>
    </p:extLst>
  </p:cSld>
  <p:clrMapOvr>
    <a:masterClrMapping/>
  </p:clrMapOvr>
  <mc:AlternateContent xmlns:mc="http://schemas.openxmlformats.org/markup-compatibility/2006">
    <mc:Choice xmlns:p14="http://schemas.microsoft.com/office/powerpoint/2010/main" Requires="p14">
      <p:transition spd="slow" p14:dur="2000" advTm="78326"/>
    </mc:Choice>
    <mc:Fallback>
      <p:transition spd="slow" advTm="78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28600"/>
            <a:ext cx="8686800" cy="1143000"/>
          </a:xfrm>
        </p:spPr>
        <p:txBody>
          <a:bodyPr>
            <a:noAutofit/>
          </a:bodyPr>
          <a:lstStyle/>
          <a:p>
            <a:r>
              <a:rPr lang="el-GR" sz="2800" b="1" dirty="0">
                <a:solidFill>
                  <a:srgbClr val="C00000"/>
                </a:solidFill>
                <a:latin typeface="Cambria Math" panose="02040503050406030204" pitchFamily="18" charset="0"/>
                <a:ea typeface="Cambria Math" panose="02040503050406030204" pitchFamily="18" charset="0"/>
              </a:rPr>
              <a:t>ΜΟΝΑΔΕΣ ΑΠΟΜΑΚΡΥΝΣΗΣ ΙΠΤΑΜΕΝΗΣ ΤΕΦΡΑΣ</a:t>
            </a:r>
            <a:endParaRPr lang="en-US" sz="2800" b="1" dirty="0" smtClean="0">
              <a:solidFill>
                <a:srgbClr val="C00000"/>
              </a:solidFill>
              <a:latin typeface="Cambria Math" panose="02040503050406030204" pitchFamily="18" charset="0"/>
              <a:ea typeface="Cambria Math" panose="02040503050406030204" pitchFamily="18" charset="0"/>
            </a:endParaRPr>
          </a:p>
        </p:txBody>
      </p:sp>
      <p:sp>
        <p:nvSpPr>
          <p:cNvPr id="2" name="Content Placeholder 1"/>
          <p:cNvSpPr>
            <a:spLocks noGrp="1"/>
          </p:cNvSpPr>
          <p:nvPr>
            <p:ph idx="1"/>
          </p:nvPr>
        </p:nvSpPr>
        <p:spPr>
          <a:xfrm>
            <a:off x="723900" y="1203960"/>
            <a:ext cx="7772400" cy="533399"/>
          </a:xfrm>
        </p:spPr>
        <p:txBody>
          <a:bodyPr>
            <a:normAutofit lnSpcReduction="10000"/>
          </a:bodyPr>
          <a:lstStyle/>
          <a:p>
            <a:pPr marL="0" indent="0" algn="ctr">
              <a:buNone/>
            </a:pPr>
            <a:r>
              <a:rPr lang="en-US" dirty="0" smtClean="0">
                <a:solidFill>
                  <a:srgbClr val="C00000"/>
                </a:solidFill>
              </a:rPr>
              <a:t>Electrostatic Precipitator (ESP)</a:t>
            </a:r>
            <a:endParaRPr lang="en-US" dirty="0">
              <a:solidFill>
                <a:srgbClr val="C00000"/>
              </a:solidFill>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61160"/>
            <a:ext cx="7772400" cy="5094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32507393"/>
      </p:ext>
    </p:extLst>
  </p:cSld>
  <p:clrMapOvr>
    <a:masterClrMapping/>
  </p:clrMapOvr>
  <mc:AlternateContent xmlns:mc="http://schemas.openxmlformats.org/markup-compatibility/2006">
    <mc:Choice xmlns:p14="http://schemas.microsoft.com/office/powerpoint/2010/main" Requires="p14">
      <p:transition spd="slow" p14:dur="2000" advTm="63142"/>
    </mc:Choice>
    <mc:Fallback>
      <p:transition spd="slow" advTm="631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50106"/>
          </a:xfrm>
        </p:spPr>
        <p:txBody>
          <a:bodyPr>
            <a:normAutofit fontScale="90000"/>
          </a:bodyPr>
          <a:lstStyle/>
          <a:p>
            <a:r>
              <a:rPr lang="el-GR" dirty="0" smtClean="0"/>
              <a:t>Ηλεκτροστατικός κατακρημνιστής</a:t>
            </a:r>
            <a:br>
              <a:rPr lang="el-GR" dirty="0" smtClean="0"/>
            </a:br>
            <a:r>
              <a:rPr lang="en-US" dirty="0" smtClean="0"/>
              <a:t>electrostatic precipitator</a:t>
            </a:r>
            <a:endParaRPr lang="el-GR" dirty="0"/>
          </a:p>
        </p:txBody>
      </p:sp>
      <p:sp>
        <p:nvSpPr>
          <p:cNvPr id="3" name="2 - Θέση περιεχομένου"/>
          <p:cNvSpPr>
            <a:spLocks noGrp="1"/>
          </p:cNvSpPr>
          <p:nvPr>
            <p:ph idx="1"/>
          </p:nvPr>
        </p:nvSpPr>
        <p:spPr/>
        <p:txBody>
          <a:bodyPr/>
          <a:lstStyle/>
          <a:p>
            <a:endParaRPr lang="el-GR"/>
          </a:p>
        </p:txBody>
      </p:sp>
      <p:pic>
        <p:nvPicPr>
          <p:cNvPr id="1026" name="Picture 2"/>
          <p:cNvPicPr>
            <a:picLocks noChangeAspect="1" noChangeArrowheads="1"/>
          </p:cNvPicPr>
          <p:nvPr/>
        </p:nvPicPr>
        <p:blipFill>
          <a:blip r:embed="rId4" cstate="print"/>
          <a:srcRect/>
          <a:stretch>
            <a:fillRect/>
          </a:stretch>
        </p:blipFill>
        <p:spPr bwMode="auto">
          <a:xfrm>
            <a:off x="395536" y="1220101"/>
            <a:ext cx="8748465" cy="5637899"/>
          </a:xfrm>
          <a:prstGeom prst="rect">
            <a:avLst/>
          </a:prstGeom>
          <a:noFill/>
          <a:ln w="9525">
            <a:noFill/>
            <a:miter lim="800000"/>
            <a:headEnd/>
            <a:tailEnd/>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70842418"/>
      </p:ext>
    </p:extLst>
  </p:cSld>
  <p:clrMapOvr>
    <a:masterClrMapping/>
  </p:clrMapOvr>
  <mc:AlternateContent xmlns:mc="http://schemas.openxmlformats.org/markup-compatibility/2006">
    <mc:Choice xmlns:p14="http://schemas.microsoft.com/office/powerpoint/2010/main" Requires="p14">
      <p:transition spd="slow" p14:dur="2000" advTm="26306"/>
    </mc:Choice>
    <mc:Fallback>
      <p:transition spd="slow" advTm="263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solidFill>
                  <a:srgbClr val="C00000"/>
                </a:solidFill>
              </a:rPr>
              <a:t>Ηλεκτροστατικός </a:t>
            </a:r>
            <a:r>
              <a:rPr lang="el-GR" dirty="0" err="1" smtClean="0">
                <a:solidFill>
                  <a:srgbClr val="C00000"/>
                </a:solidFill>
              </a:rPr>
              <a:t>κατακρημνιστής</a:t>
            </a:r>
            <a:endParaRPr lang="el-GR" dirty="0">
              <a:solidFill>
                <a:srgbClr val="C00000"/>
              </a:solidFill>
            </a:endParaRPr>
          </a:p>
        </p:txBody>
      </p:sp>
      <p:sp>
        <p:nvSpPr>
          <p:cNvPr id="3" name="2 - Θέση περιεχομένου"/>
          <p:cNvSpPr>
            <a:spLocks noGrp="1"/>
          </p:cNvSpPr>
          <p:nvPr>
            <p:ph idx="1"/>
          </p:nvPr>
        </p:nvSpPr>
        <p:spPr/>
        <p:txBody>
          <a:bodyPr/>
          <a:lstStyle/>
          <a:p>
            <a:endParaRPr lang="el-GR"/>
          </a:p>
        </p:txBody>
      </p:sp>
      <p:pic>
        <p:nvPicPr>
          <p:cNvPr id="2050" name="Picture 2"/>
          <p:cNvPicPr>
            <a:picLocks noChangeAspect="1" noChangeArrowheads="1"/>
          </p:cNvPicPr>
          <p:nvPr/>
        </p:nvPicPr>
        <p:blipFill>
          <a:blip r:embed="rId4" cstate="print"/>
          <a:srcRect/>
          <a:stretch>
            <a:fillRect/>
          </a:stretch>
        </p:blipFill>
        <p:spPr bwMode="auto">
          <a:xfrm>
            <a:off x="796289" y="1354454"/>
            <a:ext cx="7087995" cy="5381626"/>
          </a:xfrm>
          <a:prstGeom prst="rect">
            <a:avLst/>
          </a:prstGeom>
          <a:noFill/>
          <a:ln w="9525">
            <a:noFill/>
            <a:miter lim="800000"/>
            <a:headEnd/>
            <a:tailEnd/>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10071877"/>
      </p:ext>
    </p:extLst>
  </p:cSld>
  <p:clrMapOvr>
    <a:masterClrMapping/>
  </p:clrMapOvr>
  <mc:AlternateContent xmlns:mc="http://schemas.openxmlformats.org/markup-compatibility/2006">
    <mc:Choice xmlns:p14="http://schemas.microsoft.com/office/powerpoint/2010/main" Requires="p14">
      <p:transition spd="slow" p14:dur="2000" advTm="26826"/>
    </mc:Choice>
    <mc:Fallback>
      <p:transition spd="slow" advTm="26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827" y="209094"/>
            <a:ext cx="8260672" cy="1039427"/>
          </a:xfrm>
        </p:spPr>
        <p:txBody>
          <a:bodyPr/>
          <a:lstStyle/>
          <a:p>
            <a:r>
              <a:rPr lang="el-GR" dirty="0" smtClean="0">
                <a:solidFill>
                  <a:srgbClr val="FF0000"/>
                </a:solidFill>
              </a:rPr>
              <a:t>ΑΠΟΘΕΙΩΣΗ ΚΑΥΣΑΕΡΙΩΝ</a:t>
            </a:r>
            <a:endParaRPr lang="el-GR" dirty="0">
              <a:solidFill>
                <a:srgbClr val="FF0000"/>
              </a:solidFill>
            </a:endParaRPr>
          </a:p>
        </p:txBody>
      </p:sp>
      <p:sp>
        <p:nvSpPr>
          <p:cNvPr id="3" name="Content Placeholder 2"/>
          <p:cNvSpPr>
            <a:spLocks noGrp="1"/>
          </p:cNvSpPr>
          <p:nvPr>
            <p:ph idx="1"/>
          </p:nvPr>
        </p:nvSpPr>
        <p:spPr/>
        <p:txBody>
          <a:bodyPr/>
          <a:lstStyle/>
          <a:p>
            <a:endParaRPr lang="el-GR"/>
          </a:p>
        </p:txBody>
      </p:sp>
      <p:sp>
        <p:nvSpPr>
          <p:cNvPr id="4" name="Rectangle 3"/>
          <p:cNvSpPr/>
          <p:nvPr/>
        </p:nvSpPr>
        <p:spPr>
          <a:xfrm>
            <a:off x="-26168" y="1412775"/>
            <a:ext cx="9062663" cy="42801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400" b="1" dirty="0" smtClean="0">
                <a:solidFill>
                  <a:schemeClr val="tx1"/>
                </a:solidFill>
              </a:rPr>
              <a:t>Με ασβεστόλιθο:  </a:t>
            </a:r>
          </a:p>
          <a:p>
            <a:r>
              <a:rPr lang="en-US" sz="2400" smtClean="0">
                <a:solidFill>
                  <a:schemeClr val="tx1"/>
                </a:solidFill>
              </a:rPr>
              <a:t>CaCO</a:t>
            </a:r>
            <a:r>
              <a:rPr lang="en-US" sz="2400" baseline="-25000" smtClean="0">
                <a:solidFill>
                  <a:schemeClr val="tx1"/>
                </a:solidFill>
              </a:rPr>
              <a:t>3</a:t>
            </a:r>
            <a:r>
              <a:rPr lang="en-US" sz="2400" smtClean="0">
                <a:solidFill>
                  <a:schemeClr val="tx1"/>
                </a:solidFill>
              </a:rPr>
              <a:t> </a:t>
            </a:r>
            <a:r>
              <a:rPr lang="en-US" sz="2400" smtClean="0">
                <a:solidFill>
                  <a:schemeClr val="tx1"/>
                </a:solidFill>
              </a:rPr>
              <a:t>(</a:t>
            </a:r>
            <a:r>
              <a:rPr lang="el-GR" sz="2400">
                <a:solidFill>
                  <a:schemeClr val="tx1"/>
                </a:solidFill>
              </a:rPr>
              <a:t>στερεό</a:t>
            </a:r>
            <a:r>
              <a:rPr lang="en-US" sz="2400" smtClean="0">
                <a:solidFill>
                  <a:schemeClr val="tx1"/>
                </a:solidFill>
              </a:rPr>
              <a:t>) </a:t>
            </a:r>
            <a:r>
              <a:rPr lang="el-GR" sz="2400" smtClean="0">
                <a:solidFill>
                  <a:schemeClr val="tx1"/>
                </a:solidFill>
              </a:rPr>
              <a:t>  </a:t>
            </a:r>
            <a:r>
              <a:rPr lang="en-US" sz="2400" dirty="0" smtClean="0">
                <a:solidFill>
                  <a:schemeClr val="tx1"/>
                </a:solidFill>
              </a:rPr>
              <a:t>+ </a:t>
            </a:r>
            <a:r>
              <a:rPr lang="el-GR" sz="2400" dirty="0" smtClean="0">
                <a:solidFill>
                  <a:schemeClr val="tx1"/>
                </a:solidFill>
              </a:rPr>
              <a:t> </a:t>
            </a:r>
            <a:r>
              <a:rPr lang="en-US" sz="2400" smtClean="0">
                <a:solidFill>
                  <a:schemeClr val="tx1"/>
                </a:solidFill>
              </a:rPr>
              <a:t>SO</a:t>
            </a:r>
            <a:r>
              <a:rPr lang="en-US" sz="2400" baseline="-25000" smtClean="0">
                <a:solidFill>
                  <a:schemeClr val="tx1"/>
                </a:solidFill>
              </a:rPr>
              <a:t>2</a:t>
            </a:r>
            <a:r>
              <a:rPr lang="en-US" sz="2400" smtClean="0">
                <a:solidFill>
                  <a:schemeClr val="tx1"/>
                </a:solidFill>
              </a:rPr>
              <a:t> </a:t>
            </a:r>
            <a:r>
              <a:rPr lang="en-US" sz="2400" smtClean="0">
                <a:solidFill>
                  <a:schemeClr val="tx1"/>
                </a:solidFill>
              </a:rPr>
              <a:t>(</a:t>
            </a:r>
            <a:r>
              <a:rPr lang="el-GR" sz="2400">
                <a:solidFill>
                  <a:schemeClr val="tx1"/>
                </a:solidFill>
              </a:rPr>
              <a:t>αέριο</a:t>
            </a:r>
            <a:r>
              <a:rPr lang="en-US" sz="2400" smtClean="0">
                <a:solidFill>
                  <a:schemeClr val="tx1"/>
                </a:solidFill>
              </a:rPr>
              <a:t>) </a:t>
            </a:r>
            <a:r>
              <a:rPr lang="el-GR" sz="2400" smtClean="0">
                <a:solidFill>
                  <a:schemeClr val="tx1"/>
                </a:solidFill>
              </a:rPr>
              <a:t>   </a:t>
            </a:r>
            <a:r>
              <a:rPr lang="en-US" sz="2400" dirty="0" smtClean="0">
                <a:solidFill>
                  <a:schemeClr val="tx1"/>
                </a:solidFill>
              </a:rPr>
              <a:t>→ </a:t>
            </a:r>
            <a:r>
              <a:rPr lang="el-GR" sz="2400" dirty="0" smtClean="0">
                <a:solidFill>
                  <a:schemeClr val="tx1"/>
                </a:solidFill>
              </a:rPr>
              <a:t> </a:t>
            </a:r>
            <a:r>
              <a:rPr lang="en-US" sz="2400" smtClean="0">
                <a:solidFill>
                  <a:schemeClr val="tx1"/>
                </a:solidFill>
              </a:rPr>
              <a:t>CaSO</a:t>
            </a:r>
            <a:r>
              <a:rPr lang="en-US" sz="2400" baseline="-25000" smtClean="0">
                <a:solidFill>
                  <a:schemeClr val="tx1"/>
                </a:solidFill>
              </a:rPr>
              <a:t>3</a:t>
            </a:r>
            <a:r>
              <a:rPr lang="en-US" sz="2400" smtClean="0">
                <a:solidFill>
                  <a:schemeClr val="tx1"/>
                </a:solidFill>
              </a:rPr>
              <a:t> </a:t>
            </a:r>
            <a:r>
              <a:rPr lang="en-US" sz="2400" smtClean="0">
                <a:solidFill>
                  <a:schemeClr val="tx1"/>
                </a:solidFill>
              </a:rPr>
              <a:t>(</a:t>
            </a:r>
            <a:r>
              <a:rPr lang="el-GR" sz="2400">
                <a:solidFill>
                  <a:schemeClr val="tx1"/>
                </a:solidFill>
              </a:rPr>
              <a:t>στερεό</a:t>
            </a:r>
            <a:r>
              <a:rPr lang="en-US" sz="2400" smtClean="0">
                <a:solidFill>
                  <a:schemeClr val="tx1"/>
                </a:solidFill>
              </a:rPr>
              <a:t>) </a:t>
            </a:r>
            <a:r>
              <a:rPr lang="el-GR" sz="2400" smtClean="0">
                <a:solidFill>
                  <a:schemeClr val="tx1"/>
                </a:solidFill>
              </a:rPr>
              <a:t>     </a:t>
            </a:r>
            <a:r>
              <a:rPr lang="en-US" sz="2400" dirty="0" smtClean="0">
                <a:solidFill>
                  <a:schemeClr val="tx1"/>
                </a:solidFill>
              </a:rPr>
              <a:t>+ </a:t>
            </a:r>
            <a:r>
              <a:rPr lang="el-GR" sz="2400" dirty="0" smtClean="0">
                <a:solidFill>
                  <a:schemeClr val="tx1"/>
                </a:solidFill>
              </a:rPr>
              <a:t> </a:t>
            </a:r>
            <a:r>
              <a:rPr lang="en-US" sz="2400" smtClean="0">
                <a:solidFill>
                  <a:schemeClr val="tx1"/>
                </a:solidFill>
              </a:rPr>
              <a:t>CO</a:t>
            </a:r>
            <a:r>
              <a:rPr lang="en-US" sz="2400" baseline="-25000" smtClean="0">
                <a:solidFill>
                  <a:schemeClr val="tx1"/>
                </a:solidFill>
              </a:rPr>
              <a:t>2</a:t>
            </a:r>
            <a:r>
              <a:rPr lang="en-US" sz="2400" smtClean="0">
                <a:solidFill>
                  <a:schemeClr val="tx1"/>
                </a:solidFill>
              </a:rPr>
              <a:t> </a:t>
            </a:r>
            <a:r>
              <a:rPr lang="en-US" sz="2400" smtClean="0">
                <a:solidFill>
                  <a:schemeClr val="tx1"/>
                </a:solidFill>
              </a:rPr>
              <a:t>(</a:t>
            </a:r>
            <a:r>
              <a:rPr lang="el-GR" sz="2400">
                <a:solidFill>
                  <a:schemeClr val="tx1"/>
                </a:solidFill>
              </a:rPr>
              <a:t>υγρό</a:t>
            </a:r>
            <a:r>
              <a:rPr lang="en-US" sz="2400" smtClean="0">
                <a:solidFill>
                  <a:schemeClr val="tx1"/>
                </a:solidFill>
              </a:rPr>
              <a:t>) </a:t>
            </a:r>
            <a:endParaRPr lang="en-US" sz="2400" dirty="0" smtClean="0">
              <a:solidFill>
                <a:schemeClr val="tx1"/>
              </a:solidFill>
            </a:endParaRPr>
          </a:p>
          <a:p>
            <a:endParaRPr lang="el-GR" sz="2400" dirty="0" smtClean="0">
              <a:solidFill>
                <a:schemeClr val="tx1"/>
              </a:solidFill>
            </a:endParaRPr>
          </a:p>
          <a:p>
            <a:r>
              <a:rPr lang="el-GR" sz="2400" dirty="0" smtClean="0">
                <a:solidFill>
                  <a:schemeClr val="tx1"/>
                </a:solidFill>
              </a:rPr>
              <a:t>Με ασβέστη :         </a:t>
            </a:r>
          </a:p>
          <a:p>
            <a:r>
              <a:rPr lang="en-US" sz="2400" err="1" smtClean="0">
                <a:solidFill>
                  <a:schemeClr val="tx1"/>
                </a:solidFill>
              </a:rPr>
              <a:t>Ca</a:t>
            </a:r>
            <a:r>
              <a:rPr lang="en-US" sz="2400" smtClean="0">
                <a:solidFill>
                  <a:schemeClr val="tx1"/>
                </a:solidFill>
              </a:rPr>
              <a:t>(OH)</a:t>
            </a:r>
            <a:r>
              <a:rPr lang="en-US" sz="2400" baseline="-25000" smtClean="0">
                <a:solidFill>
                  <a:schemeClr val="tx1"/>
                </a:solidFill>
              </a:rPr>
              <a:t>2</a:t>
            </a:r>
            <a:r>
              <a:rPr lang="en-US" sz="2400" smtClean="0">
                <a:solidFill>
                  <a:schemeClr val="tx1"/>
                </a:solidFill>
              </a:rPr>
              <a:t> </a:t>
            </a:r>
            <a:r>
              <a:rPr lang="en-US" sz="2400" smtClean="0">
                <a:solidFill>
                  <a:schemeClr val="tx1"/>
                </a:solidFill>
              </a:rPr>
              <a:t>+ </a:t>
            </a:r>
            <a:r>
              <a:rPr lang="el-GR" sz="2400" smtClean="0">
                <a:solidFill>
                  <a:schemeClr val="tx1"/>
                </a:solidFill>
              </a:rPr>
              <a:t> </a:t>
            </a:r>
            <a:r>
              <a:rPr lang="en-US" sz="2400" smtClean="0">
                <a:solidFill>
                  <a:schemeClr val="tx1"/>
                </a:solidFill>
              </a:rPr>
              <a:t>SO</a:t>
            </a:r>
            <a:r>
              <a:rPr lang="en-US" sz="2400" baseline="-25000" smtClean="0">
                <a:solidFill>
                  <a:schemeClr val="tx1"/>
                </a:solidFill>
              </a:rPr>
              <a:t>2</a:t>
            </a:r>
            <a:r>
              <a:rPr lang="en-US" sz="2400" smtClean="0">
                <a:solidFill>
                  <a:schemeClr val="tx1"/>
                </a:solidFill>
              </a:rPr>
              <a:t> </a:t>
            </a:r>
            <a:r>
              <a:rPr lang="en-US" sz="2400" smtClean="0">
                <a:solidFill>
                  <a:schemeClr val="tx1"/>
                </a:solidFill>
              </a:rPr>
              <a:t>(</a:t>
            </a:r>
            <a:r>
              <a:rPr lang="el-GR" sz="2400" smtClean="0">
                <a:solidFill>
                  <a:schemeClr val="tx1"/>
                </a:solidFill>
              </a:rPr>
              <a:t>αέριο</a:t>
            </a:r>
            <a:r>
              <a:rPr lang="en-US" sz="2400" smtClean="0">
                <a:solidFill>
                  <a:schemeClr val="tx1"/>
                </a:solidFill>
              </a:rPr>
              <a:t>) </a:t>
            </a:r>
            <a:r>
              <a:rPr lang="el-GR" sz="2400" smtClean="0">
                <a:solidFill>
                  <a:schemeClr val="tx1"/>
                </a:solidFill>
              </a:rPr>
              <a:t>  </a:t>
            </a:r>
            <a:r>
              <a:rPr lang="en-US" sz="2400" smtClean="0">
                <a:solidFill>
                  <a:schemeClr val="tx1"/>
                </a:solidFill>
              </a:rPr>
              <a:t>→ </a:t>
            </a:r>
            <a:r>
              <a:rPr lang="el-GR" sz="2400" smtClean="0">
                <a:solidFill>
                  <a:schemeClr val="tx1"/>
                </a:solidFill>
              </a:rPr>
              <a:t> </a:t>
            </a:r>
            <a:r>
              <a:rPr lang="en-US" sz="2400" smtClean="0">
                <a:solidFill>
                  <a:schemeClr val="tx1"/>
                </a:solidFill>
              </a:rPr>
              <a:t>CaSO</a:t>
            </a:r>
            <a:r>
              <a:rPr lang="en-US" sz="2400" baseline="-25000" smtClean="0">
                <a:solidFill>
                  <a:schemeClr val="tx1"/>
                </a:solidFill>
              </a:rPr>
              <a:t>3</a:t>
            </a:r>
            <a:r>
              <a:rPr lang="en-US" sz="2400" smtClean="0">
                <a:solidFill>
                  <a:schemeClr val="tx1"/>
                </a:solidFill>
              </a:rPr>
              <a:t> </a:t>
            </a:r>
            <a:r>
              <a:rPr lang="en-US" sz="2400" smtClean="0">
                <a:solidFill>
                  <a:schemeClr val="tx1"/>
                </a:solidFill>
              </a:rPr>
              <a:t>(</a:t>
            </a:r>
            <a:r>
              <a:rPr lang="el-GR" sz="2400">
                <a:solidFill>
                  <a:schemeClr val="tx1"/>
                </a:solidFill>
              </a:rPr>
              <a:t>στερεό</a:t>
            </a:r>
            <a:r>
              <a:rPr lang="en-US" sz="2400" smtClean="0">
                <a:solidFill>
                  <a:schemeClr val="tx1"/>
                </a:solidFill>
              </a:rPr>
              <a:t>) </a:t>
            </a:r>
            <a:r>
              <a:rPr lang="el-GR" sz="2400" smtClean="0">
                <a:solidFill>
                  <a:schemeClr val="tx1"/>
                </a:solidFill>
              </a:rPr>
              <a:t>    </a:t>
            </a:r>
            <a:r>
              <a:rPr lang="en-US" sz="2400" dirty="0" smtClean="0">
                <a:solidFill>
                  <a:schemeClr val="tx1"/>
                </a:solidFill>
              </a:rPr>
              <a:t>+ </a:t>
            </a:r>
            <a:r>
              <a:rPr lang="el-GR" sz="2400" dirty="0" smtClean="0">
                <a:solidFill>
                  <a:schemeClr val="tx1"/>
                </a:solidFill>
              </a:rPr>
              <a:t> </a:t>
            </a:r>
            <a:r>
              <a:rPr lang="en-US" sz="2400" smtClean="0">
                <a:solidFill>
                  <a:schemeClr val="tx1"/>
                </a:solidFill>
              </a:rPr>
              <a:t>H</a:t>
            </a:r>
            <a:r>
              <a:rPr lang="en-US" sz="2400" baseline="-25000" smtClean="0">
                <a:solidFill>
                  <a:schemeClr val="tx1"/>
                </a:solidFill>
              </a:rPr>
              <a:t>2</a:t>
            </a:r>
            <a:r>
              <a:rPr lang="en-US" sz="2400" smtClean="0">
                <a:solidFill>
                  <a:schemeClr val="tx1"/>
                </a:solidFill>
              </a:rPr>
              <a:t>O </a:t>
            </a:r>
            <a:r>
              <a:rPr lang="en-US" sz="2400" smtClean="0">
                <a:solidFill>
                  <a:schemeClr val="tx1"/>
                </a:solidFill>
              </a:rPr>
              <a:t>(</a:t>
            </a:r>
            <a:r>
              <a:rPr lang="el-GR" sz="2400">
                <a:solidFill>
                  <a:schemeClr val="tx1"/>
                </a:solidFill>
              </a:rPr>
              <a:t>υγρό</a:t>
            </a:r>
            <a:r>
              <a:rPr lang="en-US" sz="2400" smtClean="0">
                <a:solidFill>
                  <a:schemeClr val="tx1"/>
                </a:solidFill>
              </a:rPr>
              <a:t>)</a:t>
            </a:r>
            <a:endParaRPr lang="el-GR" sz="2400" smtClean="0">
              <a:solidFill>
                <a:schemeClr val="tx1"/>
              </a:solidFill>
            </a:endParaRPr>
          </a:p>
          <a:p>
            <a:r>
              <a:rPr lang="el-GR" sz="2400" smtClean="0">
                <a:solidFill>
                  <a:schemeClr val="tx1"/>
                </a:solidFill>
              </a:rPr>
              <a:t>(το υδροξείδιο του ασβεστίου </a:t>
            </a:r>
            <a:r>
              <a:rPr lang="en-US" sz="2400">
                <a:solidFill>
                  <a:schemeClr val="tx1"/>
                </a:solidFill>
              </a:rPr>
              <a:t>Ca(OH)</a:t>
            </a:r>
            <a:r>
              <a:rPr lang="en-US" sz="2400" baseline="-25000">
                <a:solidFill>
                  <a:schemeClr val="tx1"/>
                </a:solidFill>
              </a:rPr>
              <a:t>2</a:t>
            </a:r>
            <a:r>
              <a:rPr lang="el-GR" sz="2400" smtClean="0">
                <a:solidFill>
                  <a:schemeClr val="tx1"/>
                </a:solidFill>
              </a:rPr>
              <a:t> είναι στερεό)</a:t>
            </a:r>
            <a:endParaRPr lang="el-GR" sz="2400" dirty="0" smtClean="0">
              <a:solidFill>
                <a:schemeClr val="tx1"/>
              </a:solidFill>
            </a:endParaRPr>
          </a:p>
          <a:p>
            <a:endParaRPr lang="el-GR" sz="2400" dirty="0" smtClean="0">
              <a:solidFill>
                <a:schemeClr val="tx1"/>
              </a:solidFill>
            </a:endParaRPr>
          </a:p>
          <a:p>
            <a:r>
              <a:rPr lang="el-GR" sz="2400" dirty="0">
                <a:solidFill>
                  <a:schemeClr val="tx1"/>
                </a:solidFill>
              </a:rPr>
              <a:t>	</a:t>
            </a:r>
            <a:r>
              <a:rPr lang="el-GR" sz="2400" dirty="0" smtClean="0">
                <a:solidFill>
                  <a:schemeClr val="tx1"/>
                </a:solidFill>
              </a:rPr>
              <a:t>			</a:t>
            </a:r>
            <a:r>
              <a:rPr lang="el-GR" sz="2400" smtClean="0">
                <a:solidFill>
                  <a:schemeClr val="tx1"/>
                </a:solidFill>
              </a:rPr>
              <a:t>                            </a:t>
            </a:r>
            <a:r>
              <a:rPr lang="el-GR" sz="2400" smtClean="0">
                <a:solidFill>
                  <a:schemeClr val="tx1"/>
                </a:solidFill>
              </a:rPr>
              <a:t>    </a:t>
            </a:r>
            <a:r>
              <a:rPr lang="el-GR" sz="2400" dirty="0" smtClean="0">
                <a:solidFill>
                  <a:schemeClr val="tx1"/>
                </a:solidFill>
              </a:rPr>
              <a:t>γύψος</a:t>
            </a:r>
          </a:p>
          <a:p>
            <a:r>
              <a:rPr lang="en-US" sz="2400" smtClean="0">
                <a:solidFill>
                  <a:schemeClr val="tx1"/>
                </a:solidFill>
              </a:rPr>
              <a:t>CaSO</a:t>
            </a:r>
            <a:r>
              <a:rPr lang="en-US" sz="2400" baseline="-25000" smtClean="0">
                <a:solidFill>
                  <a:schemeClr val="tx1"/>
                </a:solidFill>
              </a:rPr>
              <a:t>3</a:t>
            </a:r>
            <a:r>
              <a:rPr lang="en-US" sz="2400" smtClean="0">
                <a:solidFill>
                  <a:schemeClr val="tx1"/>
                </a:solidFill>
              </a:rPr>
              <a:t> </a:t>
            </a:r>
            <a:r>
              <a:rPr lang="en-US" sz="2400" smtClean="0">
                <a:solidFill>
                  <a:schemeClr val="tx1"/>
                </a:solidFill>
              </a:rPr>
              <a:t>(</a:t>
            </a:r>
            <a:r>
              <a:rPr lang="el-GR" sz="2400" smtClean="0">
                <a:solidFill>
                  <a:schemeClr val="tx1"/>
                </a:solidFill>
              </a:rPr>
              <a:t>στερεό</a:t>
            </a:r>
            <a:r>
              <a:rPr lang="en-US" sz="2400" smtClean="0">
                <a:solidFill>
                  <a:schemeClr val="tx1"/>
                </a:solidFill>
              </a:rPr>
              <a:t>)</a:t>
            </a:r>
            <a:r>
              <a:rPr lang="el-GR" sz="2400" smtClean="0">
                <a:solidFill>
                  <a:schemeClr val="tx1"/>
                </a:solidFill>
              </a:rPr>
              <a:t> </a:t>
            </a:r>
            <a:r>
              <a:rPr lang="en-US" sz="2400" smtClean="0">
                <a:solidFill>
                  <a:schemeClr val="tx1"/>
                </a:solidFill>
              </a:rPr>
              <a:t>+</a:t>
            </a:r>
            <a:r>
              <a:rPr lang="el-GR" sz="2400" smtClean="0">
                <a:solidFill>
                  <a:schemeClr val="tx1"/>
                </a:solidFill>
              </a:rPr>
              <a:t> </a:t>
            </a:r>
            <a:r>
              <a:rPr lang="en-US" sz="2400" smtClean="0">
                <a:solidFill>
                  <a:schemeClr val="tx1"/>
                </a:solidFill>
              </a:rPr>
              <a:t>H</a:t>
            </a:r>
            <a:r>
              <a:rPr lang="en-US" sz="2400" baseline="-25000" smtClean="0">
                <a:solidFill>
                  <a:schemeClr val="tx1"/>
                </a:solidFill>
              </a:rPr>
              <a:t>2</a:t>
            </a:r>
            <a:r>
              <a:rPr lang="en-US" sz="2400" smtClean="0">
                <a:solidFill>
                  <a:schemeClr val="tx1"/>
                </a:solidFill>
              </a:rPr>
              <a:t>O </a:t>
            </a:r>
            <a:r>
              <a:rPr lang="en-US" sz="2400" smtClean="0">
                <a:solidFill>
                  <a:schemeClr val="tx1"/>
                </a:solidFill>
              </a:rPr>
              <a:t>(</a:t>
            </a:r>
            <a:r>
              <a:rPr lang="el-GR" sz="2400" smtClean="0">
                <a:solidFill>
                  <a:schemeClr val="tx1"/>
                </a:solidFill>
              </a:rPr>
              <a:t>υγρό</a:t>
            </a:r>
            <a:r>
              <a:rPr lang="en-US" sz="2400" smtClean="0">
                <a:solidFill>
                  <a:schemeClr val="tx1"/>
                </a:solidFill>
              </a:rPr>
              <a:t>) +</a:t>
            </a:r>
            <a:r>
              <a:rPr lang="el-GR" sz="2400" smtClean="0">
                <a:solidFill>
                  <a:schemeClr val="tx1"/>
                </a:solidFill>
              </a:rPr>
              <a:t> </a:t>
            </a:r>
            <a:r>
              <a:rPr lang="en-US" sz="2400" dirty="0" smtClean="0">
                <a:solidFill>
                  <a:schemeClr val="tx1"/>
                </a:solidFill>
              </a:rPr>
              <a:t>½</a:t>
            </a:r>
            <a:r>
              <a:rPr lang="en-US" sz="2400">
                <a:solidFill>
                  <a:schemeClr val="tx1"/>
                </a:solidFill>
              </a:rPr>
              <a:t>O</a:t>
            </a:r>
            <a:r>
              <a:rPr lang="en-US" sz="2400" baseline="-25000">
                <a:solidFill>
                  <a:schemeClr val="tx1"/>
                </a:solidFill>
              </a:rPr>
              <a:t>2</a:t>
            </a:r>
            <a:r>
              <a:rPr lang="en-US" sz="2400">
                <a:solidFill>
                  <a:schemeClr val="tx1"/>
                </a:solidFill>
              </a:rPr>
              <a:t> </a:t>
            </a:r>
            <a:r>
              <a:rPr lang="en-US" sz="2400" smtClean="0">
                <a:solidFill>
                  <a:schemeClr val="tx1"/>
                </a:solidFill>
              </a:rPr>
              <a:t>(</a:t>
            </a:r>
            <a:r>
              <a:rPr lang="el-GR" sz="2400">
                <a:solidFill>
                  <a:schemeClr val="tx1"/>
                </a:solidFill>
              </a:rPr>
              <a:t>αέριο</a:t>
            </a:r>
            <a:r>
              <a:rPr lang="en-US" sz="2400" smtClean="0">
                <a:solidFill>
                  <a:schemeClr val="tx1"/>
                </a:solidFill>
              </a:rPr>
              <a:t>)</a:t>
            </a:r>
            <a:r>
              <a:rPr lang="el-GR" sz="2400" smtClean="0">
                <a:solidFill>
                  <a:schemeClr val="tx1"/>
                </a:solidFill>
              </a:rPr>
              <a:t>  </a:t>
            </a:r>
            <a:r>
              <a:rPr lang="en-US" sz="2400" smtClean="0">
                <a:solidFill>
                  <a:schemeClr val="tx1"/>
                </a:solidFill>
              </a:rPr>
              <a:t>→ </a:t>
            </a:r>
            <a:r>
              <a:rPr lang="el-GR" sz="2400" smtClean="0">
                <a:solidFill>
                  <a:schemeClr val="tx1"/>
                </a:solidFill>
              </a:rPr>
              <a:t> </a:t>
            </a:r>
            <a:r>
              <a:rPr lang="en-US" sz="2400" smtClean="0">
                <a:solidFill>
                  <a:schemeClr val="tx1"/>
                </a:solidFill>
              </a:rPr>
              <a:t>CaSO</a:t>
            </a:r>
            <a:r>
              <a:rPr lang="en-US" sz="2400" baseline="-25000" smtClean="0">
                <a:solidFill>
                  <a:schemeClr val="tx1"/>
                </a:solidFill>
              </a:rPr>
              <a:t>4</a:t>
            </a:r>
            <a:r>
              <a:rPr lang="en-US" sz="2400" smtClean="0">
                <a:solidFill>
                  <a:schemeClr val="tx1"/>
                </a:solidFill>
              </a:rPr>
              <a:t> (</a:t>
            </a:r>
            <a:r>
              <a:rPr lang="el-GR" sz="2400">
                <a:solidFill>
                  <a:schemeClr val="tx1"/>
                </a:solidFill>
              </a:rPr>
              <a:t>στερεό</a:t>
            </a:r>
            <a:r>
              <a:rPr lang="en-US" sz="2400" smtClean="0">
                <a:solidFill>
                  <a:schemeClr val="tx1"/>
                </a:solidFill>
              </a:rPr>
              <a:t>) </a:t>
            </a:r>
            <a:r>
              <a:rPr lang="el-GR" sz="2400" smtClean="0">
                <a:solidFill>
                  <a:schemeClr val="tx1"/>
                </a:solidFill>
              </a:rPr>
              <a:t>  </a:t>
            </a:r>
            <a:r>
              <a:rPr lang="en-US" sz="2400" dirty="0" smtClean="0">
                <a:solidFill>
                  <a:schemeClr val="tx1"/>
                </a:solidFill>
              </a:rPr>
              <a:t>+</a:t>
            </a:r>
            <a:r>
              <a:rPr lang="el-GR" sz="2400" dirty="0" smtClean="0">
                <a:solidFill>
                  <a:schemeClr val="tx1"/>
                </a:solidFill>
              </a:rPr>
              <a:t>  </a:t>
            </a:r>
            <a:r>
              <a:rPr lang="en-US" sz="2400" dirty="0" smtClean="0">
                <a:solidFill>
                  <a:schemeClr val="tx1"/>
                </a:solidFill>
              </a:rPr>
              <a:t> </a:t>
            </a:r>
            <a:r>
              <a:rPr lang="en-US" sz="2400" dirty="0">
                <a:solidFill>
                  <a:schemeClr val="tx1"/>
                </a:solidFill>
              </a:rPr>
              <a:t>H</a:t>
            </a:r>
            <a:r>
              <a:rPr lang="en-US" sz="2400" baseline="-25000" dirty="0">
                <a:solidFill>
                  <a:schemeClr val="tx1"/>
                </a:solidFill>
              </a:rPr>
              <a:t>2</a:t>
            </a:r>
            <a:r>
              <a:rPr lang="en-US" sz="2400" dirty="0">
                <a:solidFill>
                  <a:schemeClr val="tx1"/>
                </a:solidFill>
              </a:rPr>
              <a:t>O </a:t>
            </a:r>
          </a:p>
          <a:p>
            <a:r>
              <a:rPr lang="en-US" sz="2800" b="1" smtClean="0">
                <a:solidFill>
                  <a:srgbClr val="FF0000"/>
                </a:solidFill>
              </a:rPr>
              <a:t>CaSO</a:t>
            </a:r>
            <a:r>
              <a:rPr lang="en-US" sz="2800" b="1" baseline="-25000" smtClean="0">
                <a:solidFill>
                  <a:srgbClr val="FF0000"/>
                </a:solidFill>
              </a:rPr>
              <a:t>3 </a:t>
            </a:r>
            <a:r>
              <a:rPr lang="el-GR" sz="2800" b="1" baseline="-25000" smtClean="0">
                <a:solidFill>
                  <a:srgbClr val="FF0000"/>
                </a:solidFill>
              </a:rPr>
              <a:t> </a:t>
            </a:r>
            <a:r>
              <a:rPr lang="el-GR" sz="2800" b="1" dirty="0" smtClean="0">
                <a:solidFill>
                  <a:srgbClr val="FF0000"/>
                </a:solidFill>
              </a:rPr>
              <a:t>: Θειώδες </a:t>
            </a:r>
            <a:r>
              <a:rPr lang="el-GR" sz="2800" b="1" dirty="0">
                <a:solidFill>
                  <a:srgbClr val="FF0000"/>
                </a:solidFill>
              </a:rPr>
              <a:t>ασβέστιο</a:t>
            </a:r>
            <a:r>
              <a:rPr lang="en-US" sz="2800" b="1" dirty="0">
                <a:solidFill>
                  <a:srgbClr val="FF0000"/>
                </a:solidFill>
              </a:rPr>
              <a:t> </a:t>
            </a:r>
            <a:endParaRPr lang="el-GR" sz="2800" b="1" dirty="0">
              <a:solidFill>
                <a:srgbClr val="FF0000"/>
              </a:solid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83913033"/>
      </p:ext>
    </p:extLst>
  </p:cSld>
  <p:clrMapOvr>
    <a:masterClrMapping/>
  </p:clrMapOvr>
  <mc:AlternateContent xmlns:mc="http://schemas.openxmlformats.org/markup-compatibility/2006">
    <mc:Choice xmlns:p14="http://schemas.microsoft.com/office/powerpoint/2010/main" Requires="p14">
      <p:transition spd="slow" p14:dur="2000" advTm="60799"/>
    </mc:Choice>
    <mc:Fallback>
      <p:transition spd="slow" advTm="60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Flue gas desulfurization unit EN.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141726"/>
            <a:ext cx="5902821" cy="6683914"/>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a:xfrm>
            <a:off x="251519" y="2852936"/>
            <a:ext cx="2664297" cy="2016224"/>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b="1" dirty="0" smtClean="0">
                <a:solidFill>
                  <a:schemeClr val="tx1"/>
                </a:solidFill>
              </a:rPr>
              <a:t>ΚΑΥΣΑΕΡΙΑ</a:t>
            </a:r>
            <a:endParaRPr lang="el-GR" sz="2800" b="1" dirty="0">
              <a:solidFill>
                <a:schemeClr val="tx1"/>
              </a:solidFill>
            </a:endParaRPr>
          </a:p>
        </p:txBody>
      </p:sp>
      <p:sp>
        <p:nvSpPr>
          <p:cNvPr id="6" name="Right Arrow 5"/>
          <p:cNvSpPr/>
          <p:nvPr/>
        </p:nvSpPr>
        <p:spPr>
          <a:xfrm>
            <a:off x="162201" y="1556792"/>
            <a:ext cx="3600400" cy="1080120"/>
          </a:xfrm>
          <a:prstGeom prst="rightArrow">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b="1" dirty="0" smtClean="0">
                <a:solidFill>
                  <a:schemeClr val="tx1"/>
                </a:solidFill>
              </a:rPr>
              <a:t>ΚΑΤΑΙΩΝΙΣΤΗΡΑΣ</a:t>
            </a:r>
            <a:endParaRPr lang="el-GR" sz="2800" b="1" dirty="0">
              <a:solidFill>
                <a:schemeClr val="tx1"/>
              </a:solidFill>
            </a:endParaRPr>
          </a:p>
        </p:txBody>
      </p:sp>
      <p:sp>
        <p:nvSpPr>
          <p:cNvPr id="10" name="Right Arrow 9"/>
          <p:cNvSpPr/>
          <p:nvPr/>
        </p:nvSpPr>
        <p:spPr>
          <a:xfrm rot="10800000">
            <a:off x="2754489" y="0"/>
            <a:ext cx="2016224" cy="1008111"/>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2800" b="1" dirty="0">
              <a:solidFill>
                <a:schemeClr val="tx1"/>
              </a:solidFill>
            </a:endParaRPr>
          </a:p>
        </p:txBody>
      </p:sp>
      <p:sp>
        <p:nvSpPr>
          <p:cNvPr id="9" name="Rectangle 8"/>
          <p:cNvSpPr/>
          <p:nvPr/>
        </p:nvSpPr>
        <p:spPr>
          <a:xfrm>
            <a:off x="6730405" y="1563081"/>
            <a:ext cx="2304256" cy="122413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tx1"/>
                </a:solidFill>
              </a:rPr>
              <a:t>ΝΕΡΟ ΚΑΙ ΑΣΒΕΣΤΟΛΙΘΟΣ</a:t>
            </a:r>
            <a:endParaRPr lang="el-GR" dirty="0">
              <a:solidFill>
                <a:schemeClr val="tx1"/>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54224646"/>
      </p:ext>
    </p:extLst>
  </p:cSld>
  <p:clrMapOvr>
    <a:masterClrMapping/>
  </p:clrMapOvr>
  <mc:AlternateContent xmlns:mc="http://schemas.openxmlformats.org/markup-compatibility/2006">
    <mc:Choice xmlns:p14="http://schemas.microsoft.com/office/powerpoint/2010/main" Requires="p14">
      <p:transition spd="slow" p14:dur="2000" advTm="18796"/>
    </mc:Choice>
    <mc:Fallback>
      <p:transition spd="slow" advTm="18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4000" dirty="0" smtClean="0"/>
              <a:t> </a:t>
            </a:r>
            <a:r>
              <a:rPr lang="el-GR" sz="4000" dirty="0" smtClean="0"/>
              <a:t>ΧΗΜΙΚΗ </a:t>
            </a:r>
            <a:r>
              <a:rPr lang="el-GR" sz="4000" smtClean="0"/>
              <a:t>ΕΠΕΞΕΡΓΑΣΙΑ </a:t>
            </a:r>
            <a:r>
              <a:rPr lang="el-GR" sz="4000" smtClean="0"/>
              <a:t>ΚΑΥΣΑΕΡΙΩΝ</a:t>
            </a:r>
            <a:br>
              <a:rPr lang="el-GR" sz="4000" smtClean="0"/>
            </a:br>
            <a:r>
              <a:rPr lang="el-GR" sz="4000" smtClean="0"/>
              <a:t>πλυντηρίδα αποθείωσης - </a:t>
            </a:r>
            <a:r>
              <a:rPr lang="en-US" sz="3200" smtClean="0"/>
              <a:t>FGD </a:t>
            </a:r>
            <a:r>
              <a:rPr lang="en-US" sz="3200" dirty="0" smtClean="0"/>
              <a:t>“Scrubber”</a:t>
            </a:r>
            <a:r>
              <a:rPr lang="el-GR" sz="3200" dirty="0" smtClean="0"/>
              <a:t> </a:t>
            </a:r>
            <a:endParaRPr lang="en-US" sz="3200" dirty="0"/>
          </a:p>
        </p:txBody>
      </p:sp>
      <p:sp>
        <p:nvSpPr>
          <p:cNvPr id="4" name="Content Placeholder 3"/>
          <p:cNvSpPr>
            <a:spLocks noGrp="1"/>
          </p:cNvSpPr>
          <p:nvPr>
            <p:ph sz="half" idx="2"/>
          </p:nvPr>
        </p:nvSpPr>
        <p:spPr>
          <a:xfrm>
            <a:off x="414338" y="1485900"/>
            <a:ext cx="8272462" cy="5143500"/>
          </a:xfrm>
        </p:spPr>
        <p:txBody>
          <a:bodyPr>
            <a:normAutofit/>
          </a:bodyPr>
          <a:lstStyle/>
          <a:p>
            <a:endParaRPr lang="en-US" sz="3200" dirty="0" smtClean="0"/>
          </a:p>
          <a:p>
            <a:pPr marL="0" indent="0">
              <a:buNone/>
            </a:pPr>
            <a:r>
              <a:rPr lang="en-US" sz="1800" b="1" dirty="0" smtClean="0"/>
              <a:t>	</a:t>
            </a:r>
            <a:r>
              <a:rPr lang="en-US" sz="2000" b="1" dirty="0" smtClean="0"/>
              <a:t>Lime	  +  	Sulfur </a:t>
            </a:r>
            <a:r>
              <a:rPr lang="en-US" sz="2000" b="1" smtClean="0"/>
              <a:t>Dioxide          </a:t>
            </a:r>
            <a:r>
              <a:rPr lang="el-GR" sz="2000" b="1" smtClean="0"/>
              <a:t>  </a:t>
            </a:r>
            <a:r>
              <a:rPr lang="en-US" sz="2000" b="1" smtClean="0"/>
              <a:t>                   </a:t>
            </a:r>
            <a:r>
              <a:rPr lang="el-GR" sz="2000" b="1" smtClean="0"/>
              <a:t>  </a:t>
            </a:r>
            <a:r>
              <a:rPr lang="en-US" sz="2000" b="1" smtClean="0"/>
              <a:t>Gypsum </a:t>
            </a:r>
            <a:r>
              <a:rPr lang="en-US" sz="2000" b="1" dirty="0" smtClean="0"/>
              <a:t>(s)</a:t>
            </a:r>
          </a:p>
          <a:p>
            <a:pPr>
              <a:buNone/>
            </a:pPr>
            <a:r>
              <a:rPr lang="en-US" sz="4000" b="1" smtClean="0"/>
              <a:t>	</a:t>
            </a:r>
            <a:r>
              <a:rPr lang="el-GR" sz="4000" b="1" smtClean="0"/>
              <a:t>  </a:t>
            </a:r>
            <a:r>
              <a:rPr lang="en-US" sz="4000" b="1" smtClean="0"/>
              <a:t> </a:t>
            </a:r>
            <a:r>
              <a:rPr lang="en-US" sz="1800" b="1" smtClean="0"/>
              <a:t>(</a:t>
            </a:r>
            <a:r>
              <a:rPr lang="en-US" sz="1800" b="1"/>
              <a:t> </a:t>
            </a:r>
            <a:r>
              <a:rPr lang="el-GR" sz="1800" b="1" smtClean="0"/>
              <a:t>ασβέστης </a:t>
            </a:r>
            <a:r>
              <a:rPr lang="en-US" sz="1800" b="1" smtClean="0"/>
              <a:t>)</a:t>
            </a:r>
            <a:r>
              <a:rPr lang="el-GR" sz="1800" b="1" smtClean="0"/>
              <a:t>                διοξείδιο του θείου		                 γύψος</a:t>
            </a:r>
            <a:endParaRPr lang="en-US" sz="1800" b="1" dirty="0" smtClean="0"/>
          </a:p>
          <a:p>
            <a:pPr>
              <a:buNone/>
            </a:pPr>
            <a:r>
              <a:rPr lang="en-US" sz="3600" b="1" dirty="0" smtClean="0"/>
              <a:t>		</a:t>
            </a:r>
            <a:r>
              <a:rPr lang="en-US" sz="3600" b="1" dirty="0" err="1" smtClean="0"/>
              <a:t>CaO</a:t>
            </a:r>
            <a:r>
              <a:rPr lang="en-US" sz="3600" b="1" dirty="0" smtClean="0"/>
              <a:t>		    SO</a:t>
            </a:r>
            <a:r>
              <a:rPr lang="en-US" sz="3600" b="1" baseline="-25000" dirty="0" smtClean="0"/>
              <a:t>2</a:t>
            </a:r>
            <a:r>
              <a:rPr lang="en-US" sz="3600" b="1" baseline="-25000" smtClean="0"/>
              <a:t>	</a:t>
            </a:r>
            <a:r>
              <a:rPr lang="el-GR" sz="3600" b="1" baseline="-25000" smtClean="0"/>
              <a:t>  </a:t>
            </a:r>
            <a:r>
              <a:rPr lang="en-US" sz="3600" b="1" baseline="-25000" dirty="0" smtClean="0"/>
              <a:t>	</a:t>
            </a:r>
            <a:r>
              <a:rPr lang="en-US" sz="3600" b="1" baseline="-25000" smtClean="0"/>
              <a:t>     </a:t>
            </a:r>
            <a:r>
              <a:rPr lang="el-GR" sz="3600" b="1" baseline="-25000" smtClean="0"/>
              <a:t>      </a:t>
            </a:r>
            <a:r>
              <a:rPr lang="en-US" sz="3600" b="1" smtClean="0"/>
              <a:t>CaSO</a:t>
            </a:r>
            <a:r>
              <a:rPr lang="en-US" sz="3600" b="1" baseline="-25000" smtClean="0"/>
              <a:t>4</a:t>
            </a:r>
            <a:endParaRPr lang="en-US" sz="3600" b="1" baseline="-25000" dirty="0" smtClean="0"/>
          </a:p>
          <a:p>
            <a:pPr>
              <a:buNone/>
            </a:pPr>
            <a:endParaRPr lang="en-US" sz="4000" b="1" dirty="0" smtClean="0"/>
          </a:p>
          <a:p>
            <a:pPr>
              <a:buNone/>
            </a:pPr>
            <a:r>
              <a:rPr lang="en-US" sz="4000" b="1" dirty="0" smtClean="0"/>
              <a:t>                  </a:t>
            </a:r>
            <a:r>
              <a:rPr lang="en-US" sz="4400" b="1" dirty="0" smtClean="0"/>
              <a:t>+</a:t>
            </a:r>
            <a:r>
              <a:rPr lang="en-US" sz="4000" b="1" dirty="0" smtClean="0"/>
              <a:t>     </a:t>
            </a:r>
          </a:p>
          <a:p>
            <a:endParaRPr lang="en-US" b="1" dirty="0" smtClean="0"/>
          </a:p>
          <a:p>
            <a:pPr>
              <a:buNone/>
            </a:pPr>
            <a:endParaRPr lang="en-US" sz="4400" b="1" dirty="0" smtClean="0"/>
          </a:p>
          <a:p>
            <a:pPr>
              <a:buNone/>
            </a:pPr>
            <a:endParaRPr lang="en-US" sz="4400" b="1" dirty="0" smtClean="0"/>
          </a:p>
          <a:p>
            <a:pPr>
              <a:buNone/>
            </a:pPr>
            <a:endParaRPr lang="en-US" sz="4000" dirty="0" smtClean="0"/>
          </a:p>
        </p:txBody>
      </p:sp>
      <p:sp>
        <p:nvSpPr>
          <p:cNvPr id="6" name="Right Arrow 5"/>
          <p:cNvSpPr/>
          <p:nvPr/>
        </p:nvSpPr>
        <p:spPr bwMode="auto">
          <a:xfrm>
            <a:off x="5369331" y="2005012"/>
            <a:ext cx="609600" cy="304800"/>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pic>
        <p:nvPicPr>
          <p:cNvPr id="110594" name="Picture 2" descr="Go to fullsize image">
            <a:hlinkClick r:id="rId4"/>
          </p:cNvPr>
          <p:cNvPicPr>
            <a:picLocks noChangeAspect="1" noChangeArrowheads="1"/>
          </p:cNvPicPr>
          <p:nvPr/>
        </p:nvPicPr>
        <p:blipFill>
          <a:blip r:embed="rId5">
            <a:lum bright="22000"/>
          </a:blip>
          <a:srcRect/>
          <a:stretch>
            <a:fillRect/>
          </a:stretch>
        </p:blipFill>
        <p:spPr bwMode="auto">
          <a:xfrm>
            <a:off x="326478" y="4028726"/>
            <a:ext cx="2251432" cy="2003774"/>
          </a:xfrm>
          <a:prstGeom prst="rect">
            <a:avLst/>
          </a:prstGeom>
          <a:noFill/>
        </p:spPr>
      </p:pic>
      <p:pic>
        <p:nvPicPr>
          <p:cNvPr id="7" name="Picture 6" descr="P9280039.JPG"/>
          <p:cNvPicPr>
            <a:picLocks noChangeAspect="1"/>
          </p:cNvPicPr>
          <p:nvPr/>
        </p:nvPicPr>
        <p:blipFill>
          <a:blip r:embed="rId6" cstate="print"/>
          <a:stretch>
            <a:fillRect/>
          </a:stretch>
        </p:blipFill>
        <p:spPr>
          <a:xfrm>
            <a:off x="6241344" y="4028726"/>
            <a:ext cx="2275892" cy="2003774"/>
          </a:xfrm>
          <a:prstGeom prst="rect">
            <a:avLst/>
          </a:prstGeom>
        </p:spPr>
      </p:pic>
      <p:sp>
        <p:nvSpPr>
          <p:cNvPr id="8" name="Right Arrow 7"/>
          <p:cNvSpPr/>
          <p:nvPr/>
        </p:nvSpPr>
        <p:spPr bwMode="auto">
          <a:xfrm>
            <a:off x="5444613" y="3081040"/>
            <a:ext cx="609600" cy="381000"/>
          </a:xfrm>
          <a:prstGeom prst="rightArrow">
            <a:avLst>
              <a:gd name="adj1" fmla="val 50000"/>
              <a:gd name="adj2" fmla="val 50000"/>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pic>
        <p:nvPicPr>
          <p:cNvPr id="11" name="Picture 4" descr="K:\PPT scans\MRY misc\Scrubber.jpg"/>
          <p:cNvPicPr>
            <a:picLocks noChangeAspect="1" noChangeArrowheads="1"/>
          </p:cNvPicPr>
          <p:nvPr/>
        </p:nvPicPr>
        <p:blipFill>
          <a:blip r:embed="rId7" cstate="print"/>
          <a:srcRect/>
          <a:stretch>
            <a:fillRect/>
          </a:stretch>
        </p:blipFill>
        <p:spPr bwMode="auto">
          <a:xfrm>
            <a:off x="2991922" y="4028726"/>
            <a:ext cx="2682209" cy="2024308"/>
          </a:xfrm>
          <a:prstGeom prst="rect">
            <a:avLst/>
          </a:prstGeom>
          <a:noFill/>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86076210"/>
      </p:ext>
    </p:extLst>
  </p:cSld>
  <p:clrMapOvr>
    <a:masterClrMapping/>
  </p:clrMapOvr>
  <mc:AlternateContent xmlns:mc="http://schemas.openxmlformats.org/markup-compatibility/2006">
    <mc:Choice xmlns:p14="http://schemas.microsoft.com/office/powerpoint/2010/main" Requires="p14">
      <p:transition spd="slow" p14:dur="2000" advTm="21178"/>
    </mc:Choice>
    <mc:Fallback>
      <p:transition spd="slow" advTm="211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3" y="112406"/>
            <a:ext cx="3211307" cy="944562"/>
          </a:xfrm>
        </p:spPr>
        <p:txBody>
          <a:bodyPr>
            <a:normAutofit fontScale="90000"/>
          </a:bodyPr>
          <a:lstStyle/>
          <a:p>
            <a:pPr algn="ctr"/>
            <a:r>
              <a:rPr lang="en-US" sz="4000" dirty="0" smtClean="0"/>
              <a:t>Scrubber Absorber </a:t>
            </a:r>
            <a:r>
              <a:rPr lang="el-GR" sz="4000" dirty="0" smtClean="0"/>
              <a:t>ΣΙΛΟ</a:t>
            </a:r>
            <a:endParaRPr lang="en-US" sz="4000" dirty="0"/>
          </a:p>
        </p:txBody>
      </p:sp>
      <p:pic>
        <p:nvPicPr>
          <p:cNvPr id="5" name="Content Placeholder 4" descr="IMG_0387.jpg"/>
          <p:cNvPicPr>
            <a:picLocks noGrp="1" noChangeAspect="1"/>
          </p:cNvPicPr>
          <p:nvPr>
            <p:ph sz="half" idx="1"/>
          </p:nvPr>
        </p:nvPicPr>
        <p:blipFill>
          <a:blip r:embed="rId4"/>
          <a:stretch>
            <a:fillRect/>
          </a:stretch>
        </p:blipFill>
        <p:spPr>
          <a:xfrm>
            <a:off x="4191003" y="-1"/>
            <a:ext cx="4952997" cy="6854065"/>
          </a:xfrm>
          <a:prstGeom prst="rect">
            <a:avLst/>
          </a:prstGeom>
        </p:spPr>
      </p:pic>
      <p:sp>
        <p:nvSpPr>
          <p:cNvPr id="11" name="Right Arrow 10"/>
          <p:cNvSpPr/>
          <p:nvPr/>
        </p:nvSpPr>
        <p:spPr bwMode="auto">
          <a:xfrm rot="16200000">
            <a:off x="5951411" y="2243177"/>
            <a:ext cx="442281" cy="30479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12" name="Right Arrow 11"/>
          <p:cNvSpPr/>
          <p:nvPr/>
        </p:nvSpPr>
        <p:spPr bwMode="auto">
          <a:xfrm rot="9925698">
            <a:off x="6704706" y="3958710"/>
            <a:ext cx="456221" cy="303805"/>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14" name="Right Arrow 13"/>
          <p:cNvSpPr/>
          <p:nvPr/>
        </p:nvSpPr>
        <p:spPr bwMode="auto">
          <a:xfrm rot="13210540">
            <a:off x="7360144" y="4361806"/>
            <a:ext cx="487684" cy="303805"/>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18" name="Right Arrow 17"/>
          <p:cNvSpPr/>
          <p:nvPr/>
        </p:nvSpPr>
        <p:spPr bwMode="auto">
          <a:xfrm rot="16200000">
            <a:off x="5915581" y="4441713"/>
            <a:ext cx="558184" cy="304798"/>
          </a:xfrm>
          <a:prstGeom prst="rightArrow">
            <a:avLst/>
          </a:prstGeom>
          <a:solidFill>
            <a:srgbClr val="D2A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20" name="Right Arrow 19"/>
          <p:cNvSpPr/>
          <p:nvPr/>
        </p:nvSpPr>
        <p:spPr bwMode="auto">
          <a:xfrm rot="2634071">
            <a:off x="7110088" y="2065584"/>
            <a:ext cx="793096" cy="276699"/>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Garamond" pitchFamily="18" charset="0"/>
            </a:endParaRPr>
          </a:p>
        </p:txBody>
      </p:sp>
      <p:sp>
        <p:nvSpPr>
          <p:cNvPr id="3" name="TextBox 2"/>
          <p:cNvSpPr txBox="1"/>
          <p:nvPr/>
        </p:nvSpPr>
        <p:spPr>
          <a:xfrm>
            <a:off x="914400" y="1353269"/>
            <a:ext cx="3126658" cy="461665"/>
          </a:xfrm>
          <a:prstGeom prst="rect">
            <a:avLst/>
          </a:prstGeom>
          <a:noFill/>
        </p:spPr>
        <p:txBody>
          <a:bodyPr wrap="square" rtlCol="0">
            <a:spAutoFit/>
          </a:bodyPr>
          <a:lstStyle/>
          <a:p>
            <a:pPr marL="285750" indent="-285750">
              <a:buFont typeface="Arial" pitchFamily="34" charset="0"/>
              <a:buChar char="•"/>
            </a:pPr>
            <a:r>
              <a:rPr lang="el-GR" sz="2400" b="1" dirty="0" smtClean="0"/>
              <a:t>13 </a:t>
            </a:r>
            <a:r>
              <a:rPr lang="en-GB" sz="2400" b="1" dirty="0" smtClean="0"/>
              <a:t>m </a:t>
            </a:r>
            <a:r>
              <a:rPr lang="el-GR" sz="2400" b="1" dirty="0" smtClean="0"/>
              <a:t>ΔΙΑΜΕΤΡΟΣ</a:t>
            </a:r>
            <a:endParaRPr lang="en-US" sz="2400" b="1" dirty="0"/>
          </a:p>
        </p:txBody>
      </p:sp>
      <p:sp>
        <p:nvSpPr>
          <p:cNvPr id="4" name="TextBox 3"/>
          <p:cNvSpPr txBox="1"/>
          <p:nvPr/>
        </p:nvSpPr>
        <p:spPr>
          <a:xfrm>
            <a:off x="914400" y="1814934"/>
            <a:ext cx="2362200" cy="461665"/>
          </a:xfrm>
          <a:prstGeom prst="rect">
            <a:avLst/>
          </a:prstGeom>
          <a:noFill/>
        </p:spPr>
        <p:txBody>
          <a:bodyPr wrap="square" rtlCol="0">
            <a:spAutoFit/>
          </a:bodyPr>
          <a:lstStyle/>
          <a:p>
            <a:pPr marL="285750" indent="-285750">
              <a:buFont typeface="Arial" pitchFamily="34" charset="0"/>
              <a:buChar char="•"/>
            </a:pPr>
            <a:r>
              <a:rPr lang="el-GR" sz="2400" b="1" dirty="0" smtClean="0"/>
              <a:t>37 </a:t>
            </a:r>
            <a:r>
              <a:rPr lang="en-GB" sz="2400" b="1" dirty="0" smtClean="0"/>
              <a:t>m </a:t>
            </a:r>
            <a:r>
              <a:rPr lang="el-GR" sz="2400" b="1" dirty="0" smtClean="0"/>
              <a:t>ΥΨΟΣ</a:t>
            </a:r>
            <a:endParaRPr lang="en-US" sz="2400" b="1"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93222212"/>
      </p:ext>
    </p:extLst>
  </p:cSld>
  <p:clrMapOvr>
    <a:masterClrMapping/>
  </p:clrMapOvr>
  <mc:AlternateContent xmlns:mc="http://schemas.openxmlformats.org/markup-compatibility/2006">
    <mc:Choice xmlns:p14="http://schemas.microsoft.com/office/powerpoint/2010/main" Requires="p14">
      <p:transition spd="slow" p14:dur="2000" advTm="25672"/>
    </mc:Choice>
    <mc:Fallback>
      <p:transition spd="slow" advTm="256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24692"/>
            <a:ext cx="8458200" cy="969818"/>
          </a:xfrm>
        </p:spPr>
        <p:txBody>
          <a:bodyPr>
            <a:normAutofit fontScale="90000"/>
          </a:bodyPr>
          <a:lstStyle/>
          <a:p>
            <a:r>
              <a:rPr lang="el-GR" sz="3600" dirty="0" smtClean="0">
                <a:solidFill>
                  <a:schemeClr val="tx1">
                    <a:lumMod val="95000"/>
                    <a:lumOff val="5000"/>
                  </a:schemeClr>
                </a:solidFill>
                <a:latin typeface="Cambria Math" panose="02040503050406030204" pitchFamily="18" charset="0"/>
                <a:ea typeface="Cambria Math" panose="02040503050406030204" pitchFamily="18" charset="0"/>
              </a:rPr>
              <a:t>ΑΠΟΘΕΙΩΣΗ ΚΑΥΣΑΕΡΙΩΝ</a:t>
            </a:r>
            <a:br>
              <a:rPr lang="el-GR" sz="3600" dirty="0" smtClean="0">
                <a:solidFill>
                  <a:schemeClr val="tx1">
                    <a:lumMod val="95000"/>
                    <a:lumOff val="5000"/>
                  </a:schemeClr>
                </a:solidFill>
                <a:latin typeface="Cambria Math" panose="02040503050406030204" pitchFamily="18" charset="0"/>
                <a:ea typeface="Cambria Math" panose="02040503050406030204" pitchFamily="18" charset="0"/>
              </a:rPr>
            </a:br>
            <a:r>
              <a:rPr lang="en-US" sz="3200" dirty="0">
                <a:latin typeface="Cambria Math" panose="02040503050406030204" pitchFamily="18" charset="0"/>
                <a:ea typeface="Cambria Math" panose="02040503050406030204" pitchFamily="18" charset="0"/>
              </a:rPr>
              <a:t> </a:t>
            </a:r>
            <a:r>
              <a:rPr lang="en-US" sz="3600" dirty="0">
                <a:latin typeface="Cambria Math" panose="02040503050406030204" pitchFamily="18" charset="0"/>
                <a:ea typeface="Cambria Math" panose="02040503050406030204" pitchFamily="18" charset="0"/>
              </a:rPr>
              <a:t>Flue Gas </a:t>
            </a:r>
            <a:r>
              <a:rPr lang="en-US" sz="3600" dirty="0" smtClean="0">
                <a:latin typeface="Cambria Math" panose="02040503050406030204" pitchFamily="18" charset="0"/>
                <a:ea typeface="Cambria Math" panose="02040503050406030204" pitchFamily="18" charset="0"/>
              </a:rPr>
              <a:t>Desulfurization </a:t>
            </a:r>
            <a:endParaRPr lang="en-US" sz="3600" dirty="0" smtClean="0">
              <a:solidFill>
                <a:schemeClr val="tx1">
                  <a:lumMod val="95000"/>
                  <a:lumOff val="5000"/>
                </a:schemeClr>
              </a:solidFill>
            </a:endParaRPr>
          </a:p>
        </p:txBody>
      </p:sp>
      <p:sp>
        <p:nvSpPr>
          <p:cNvPr id="269315" name="Rectangle 3"/>
          <p:cNvSpPr>
            <a:spLocks noGrp="1" noChangeArrowheads="1"/>
          </p:cNvSpPr>
          <p:nvPr>
            <p:ph type="body" idx="1"/>
          </p:nvPr>
        </p:nvSpPr>
        <p:spPr>
          <a:xfrm>
            <a:off x="300038" y="1314450"/>
            <a:ext cx="8615362" cy="5391150"/>
          </a:xfrm>
        </p:spPr>
        <p:txBody>
          <a:bodyPr/>
          <a:lstStyle/>
          <a:p>
            <a:pPr>
              <a:spcBef>
                <a:spcPts val="0"/>
              </a:spcBef>
              <a:spcAft>
                <a:spcPct val="30000"/>
              </a:spcAft>
            </a:pPr>
            <a:r>
              <a:rPr lang="el-GR" sz="2400" b="0" dirty="0" smtClean="0">
                <a:cs typeface="+mn-cs"/>
              </a:rPr>
              <a:t>ΩΡΙΜΗ ΤΕΧΝΟΛΟΓΙΑ</a:t>
            </a:r>
            <a:endParaRPr lang="en-US" sz="2400" b="0" dirty="0" smtClean="0">
              <a:cs typeface="+mn-cs"/>
            </a:endParaRPr>
          </a:p>
          <a:p>
            <a:pPr>
              <a:spcBef>
                <a:spcPts val="0"/>
              </a:spcBef>
              <a:spcAft>
                <a:spcPct val="30000"/>
              </a:spcAft>
            </a:pPr>
            <a:r>
              <a:rPr lang="el-GR" sz="2400" dirty="0" smtClean="0"/>
              <a:t>ΤΑ ΑΡΧΙΚΑ ΣΥΣΤΗΜΑΤΑ </a:t>
            </a:r>
            <a:r>
              <a:rPr lang="en-US" sz="2400" b="0" dirty="0" smtClean="0">
                <a:cs typeface="+mn-cs"/>
              </a:rPr>
              <a:t>(1970’s) </a:t>
            </a:r>
            <a:r>
              <a:rPr lang="el-GR" sz="2400" b="0" dirty="0" smtClean="0">
                <a:cs typeface="+mn-cs"/>
              </a:rPr>
              <a:t>ΕΙΧΑΝ ΧΑΜΗΛΗ ΑΞΙΟΠΙΣΤΙΑ ΚΑΙ ΑΣΤΟΧΙΑ ΥΛΙΚΩΝ</a:t>
            </a:r>
          </a:p>
          <a:p>
            <a:pPr>
              <a:spcBef>
                <a:spcPts val="0"/>
              </a:spcBef>
              <a:spcAft>
                <a:spcPct val="30000"/>
              </a:spcAft>
            </a:pPr>
            <a:r>
              <a:rPr lang="el-GR" sz="2400" dirty="0" smtClean="0"/>
              <a:t>ΣΗΜΕΡΙΝΕΣ ΑΠΟΔΟΣΕΙΣ …  </a:t>
            </a:r>
            <a:r>
              <a:rPr lang="en-US" sz="2400" b="0" dirty="0" smtClean="0">
                <a:cs typeface="+mn-cs"/>
              </a:rPr>
              <a:t>95 to 98%</a:t>
            </a:r>
          </a:p>
        </p:txBody>
      </p:sp>
      <p:pic>
        <p:nvPicPr>
          <p:cNvPr id="4" name="Picture 4" descr="K:\PPT scans\MRY misc\Scrubber.jpg"/>
          <p:cNvPicPr>
            <a:picLocks noChangeAspect="1" noChangeArrowheads="1"/>
          </p:cNvPicPr>
          <p:nvPr/>
        </p:nvPicPr>
        <p:blipFill>
          <a:blip r:embed="rId5" cstate="print"/>
          <a:srcRect/>
          <a:stretch>
            <a:fillRect/>
          </a:stretch>
        </p:blipFill>
        <p:spPr bwMode="auto">
          <a:xfrm>
            <a:off x="5562600" y="3581400"/>
            <a:ext cx="3084843" cy="2438400"/>
          </a:xfrm>
          <a:prstGeom prst="rect">
            <a:avLst/>
          </a:prstGeom>
          <a:noFill/>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8800" y="3581400"/>
            <a:ext cx="3292475"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97074463"/>
      </p:ext>
    </p:extLst>
  </p:cSld>
  <p:clrMapOvr>
    <a:masterClrMapping/>
  </p:clrMapOvr>
  <mc:AlternateContent xmlns:mc="http://schemas.openxmlformats.org/markup-compatibility/2006">
    <mc:Choice xmlns:p14="http://schemas.microsoft.com/office/powerpoint/2010/main" Requires="p14">
      <p:transition spd="slow" p14:dur="2000" advTm="32880"/>
    </mc:Choice>
    <mc:Fallback>
      <p:transition spd="slow" advTm="32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8229600" cy="692696"/>
          </a:xfrm>
        </p:spPr>
        <p:txBody>
          <a:bodyPr>
            <a:normAutofit fontScale="90000"/>
          </a:bodyPr>
          <a:lstStyle/>
          <a:p>
            <a:r>
              <a:rPr lang="el-GR" dirty="0" smtClean="0">
                <a:solidFill>
                  <a:srgbClr val="FF0000"/>
                </a:solidFill>
              </a:rPr>
              <a:t>Ξηρός καθαρισμός καυσαερίων</a:t>
            </a:r>
            <a:endParaRPr lang="el-GR" dirty="0">
              <a:solidFill>
                <a:srgbClr val="FF0000"/>
              </a:solidFill>
            </a:endParaRPr>
          </a:p>
        </p:txBody>
      </p:sp>
      <p:pic>
        <p:nvPicPr>
          <p:cNvPr id="4" name="3 - Θέση περιεχομένου" descr="fluegas08.jpg"/>
          <p:cNvPicPr>
            <a:picLocks noGrp="1" noChangeAspect="1"/>
          </p:cNvPicPr>
          <p:nvPr>
            <p:ph idx="1"/>
          </p:nvPr>
        </p:nvPicPr>
        <p:blipFill>
          <a:blip r:embed="rId4" cstate="print"/>
          <a:stretch>
            <a:fillRect/>
          </a:stretch>
        </p:blipFill>
        <p:spPr>
          <a:xfrm>
            <a:off x="1115617" y="649974"/>
            <a:ext cx="8028384" cy="6375014"/>
          </a:xfr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80929950"/>
      </p:ext>
    </p:extLst>
  </p:cSld>
  <p:clrMapOvr>
    <a:masterClrMapping/>
  </p:clrMapOvr>
  <mc:AlternateContent xmlns:mc="http://schemas.openxmlformats.org/markup-compatibility/2006">
    <mc:Choice xmlns:p14="http://schemas.microsoft.com/office/powerpoint/2010/main" Requires="p14">
      <p:transition spd="slow" p14:dur="2000" advTm="2537"/>
    </mc:Choice>
    <mc:Fallback>
      <p:transition spd="slow" advTm="2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   </a:t>
            </a:r>
            <a:r>
              <a:rPr lang="el-GR" dirty="0" smtClean="0"/>
              <a:t>ΣΧΗΜΑΤΙΣΜΟΣ </a:t>
            </a:r>
            <a:r>
              <a:rPr lang="en-US" dirty="0" smtClean="0"/>
              <a:t>NO</a:t>
            </a:r>
            <a:r>
              <a:rPr lang="en-US" baseline="-16000" dirty="0" smtClean="0"/>
              <a:t>x</a:t>
            </a:r>
            <a:endParaRPr lang="en-US" dirty="0"/>
          </a:p>
        </p:txBody>
      </p:sp>
      <p:sp>
        <p:nvSpPr>
          <p:cNvPr id="3" name="Content Placeholder 2"/>
          <p:cNvSpPr>
            <a:spLocks noGrp="1"/>
          </p:cNvSpPr>
          <p:nvPr>
            <p:ph idx="1"/>
          </p:nvPr>
        </p:nvSpPr>
        <p:spPr>
          <a:xfrm>
            <a:off x="96982" y="1371600"/>
            <a:ext cx="4627418" cy="5105400"/>
          </a:xfrm>
        </p:spPr>
        <p:txBody>
          <a:bodyPr>
            <a:normAutofit/>
          </a:bodyPr>
          <a:lstStyle/>
          <a:p>
            <a:r>
              <a:rPr lang="el-GR" sz="2000" dirty="0" smtClean="0">
                <a:latin typeface="Cambria Math" panose="02040503050406030204" pitchFamily="18" charset="0"/>
                <a:ea typeface="Cambria Math" panose="02040503050406030204" pitchFamily="18" charset="0"/>
              </a:rPr>
              <a:t>ΤΟ ΑΖΩΤΟ ΕΡΧΕΤΑΙ ΣΕ ΘΕΡΜΟΚΡΑΣΙΑ ΚΑΥΣΗΣ ΚΑΙ ΟΞΕΙΔΩΝΕΤΑΙ</a:t>
            </a:r>
            <a:endParaRPr lang="en-US" sz="2000" b="0" dirty="0" smtClean="0">
              <a:latin typeface="Cambria Math" panose="02040503050406030204" pitchFamily="18" charset="0"/>
              <a:ea typeface="Cambria Math" panose="02040503050406030204" pitchFamily="18" charset="0"/>
            </a:endParaRPr>
          </a:p>
          <a:p>
            <a:pPr>
              <a:spcBef>
                <a:spcPts val="3000"/>
              </a:spcBef>
            </a:pPr>
            <a:r>
              <a:rPr lang="el-GR" sz="2000" b="0" dirty="0" smtClean="0">
                <a:latin typeface="Cambria Math" panose="02040503050406030204" pitchFamily="18" charset="0"/>
                <a:ea typeface="Cambria Math" panose="02040503050406030204" pitchFamily="18" charset="0"/>
              </a:rPr>
              <a:t>ΤΟ ΑΖΩΤΟ ΠΡΟΕΡΧΕΤΑΙ ΑΠΌ :</a:t>
            </a:r>
            <a:endParaRPr lang="en-US" sz="2000" b="0" dirty="0" smtClean="0">
              <a:latin typeface="Cambria Math" panose="02040503050406030204" pitchFamily="18" charset="0"/>
              <a:ea typeface="Cambria Math" panose="02040503050406030204" pitchFamily="18" charset="0"/>
            </a:endParaRPr>
          </a:p>
          <a:p>
            <a:pPr lvl="1">
              <a:buFont typeface="Courier New" pitchFamily="49" charset="0"/>
              <a:buChar char="o"/>
            </a:pPr>
            <a:r>
              <a:rPr lang="el-GR" sz="2000" b="0" dirty="0" smtClean="0">
                <a:latin typeface="Cambria Math" panose="02040503050406030204" pitchFamily="18" charset="0"/>
                <a:ea typeface="Cambria Math" panose="02040503050406030204" pitchFamily="18" charset="0"/>
              </a:rPr>
              <a:t>ΑΕΡΑ </a:t>
            </a:r>
            <a:r>
              <a:rPr lang="en-US" sz="2000" b="0" dirty="0" smtClean="0">
                <a:latin typeface="Cambria Math" panose="02040503050406030204" pitchFamily="18" charset="0"/>
                <a:ea typeface="Cambria Math" panose="02040503050406030204" pitchFamily="18" charset="0"/>
              </a:rPr>
              <a:t>(78% </a:t>
            </a:r>
            <a:r>
              <a:rPr lang="el-GR" sz="2000" b="0" dirty="0" smtClean="0">
                <a:latin typeface="Cambria Math" panose="02040503050406030204" pitchFamily="18" charset="0"/>
                <a:ea typeface="Cambria Math" panose="02040503050406030204" pitchFamily="18" charset="0"/>
              </a:rPr>
              <a:t>ΕΊΝΑΙ ΑΖΩΤΟ</a:t>
            </a:r>
            <a:r>
              <a:rPr lang="en-US" sz="2000" b="0" dirty="0" smtClean="0">
                <a:latin typeface="Cambria Math" panose="02040503050406030204" pitchFamily="18" charset="0"/>
                <a:ea typeface="Cambria Math" panose="02040503050406030204" pitchFamily="18" charset="0"/>
              </a:rPr>
              <a:t>) </a:t>
            </a:r>
            <a:r>
              <a:rPr lang="el-GR" sz="2000" b="0" dirty="0" smtClean="0">
                <a:latin typeface="Cambria Math" panose="02040503050406030204" pitchFamily="18" charset="0"/>
                <a:ea typeface="Cambria Math" panose="02040503050406030204" pitchFamily="18" charset="0"/>
              </a:rPr>
              <a:t>ΤΗΣ ΚΑΥΣΗΣ </a:t>
            </a:r>
            <a:r>
              <a:rPr lang="en-US" sz="2000" b="0" dirty="0" smtClean="0">
                <a:latin typeface="Cambria Math" panose="02040503050406030204" pitchFamily="18" charset="0"/>
                <a:ea typeface="Cambria Math" panose="02040503050406030204" pitchFamily="18" charset="0"/>
              </a:rPr>
              <a:t>(</a:t>
            </a:r>
            <a:r>
              <a:rPr lang="el-GR" sz="2000" b="0" dirty="0" smtClean="0">
                <a:latin typeface="Cambria Math" panose="02040503050406030204" pitchFamily="18" charset="0"/>
                <a:ea typeface="Cambria Math" panose="02040503050406030204" pitchFamily="18" charset="0"/>
              </a:rPr>
              <a:t>ΘΕΡΜΙΚΑ </a:t>
            </a:r>
            <a:r>
              <a:rPr lang="en-US" sz="2000" b="0" dirty="0" smtClean="0">
                <a:latin typeface="Cambria Math" panose="02040503050406030204" pitchFamily="18" charset="0"/>
                <a:ea typeface="Cambria Math" panose="02040503050406030204" pitchFamily="18" charset="0"/>
              </a:rPr>
              <a:t>NOx)</a:t>
            </a:r>
          </a:p>
          <a:p>
            <a:pPr marL="457200" lvl="1" indent="0">
              <a:buNone/>
            </a:pPr>
            <a:endParaRPr lang="en-US" sz="2000" b="0" dirty="0" smtClean="0">
              <a:latin typeface="Cambria Math" panose="02040503050406030204" pitchFamily="18" charset="0"/>
              <a:ea typeface="Cambria Math" panose="02040503050406030204" pitchFamily="18" charset="0"/>
            </a:endParaRPr>
          </a:p>
          <a:p>
            <a:pPr lvl="1">
              <a:buFont typeface="Courier New" pitchFamily="49" charset="0"/>
              <a:buChar char="o"/>
            </a:pPr>
            <a:r>
              <a:rPr lang="el-GR" sz="2000" b="0" dirty="0" smtClean="0">
                <a:latin typeface="Cambria Math" panose="02040503050406030204" pitchFamily="18" charset="0"/>
                <a:ea typeface="Cambria Math" panose="02040503050406030204" pitchFamily="18" charset="0"/>
              </a:rPr>
              <a:t>ΑΖΩΤΟΥΧΕΣ ΕΝΩΣΕΙΣ ΣΤΟ ΚΑΥΣΙΜΟ </a:t>
            </a:r>
            <a:r>
              <a:rPr lang="en-US" sz="2000" b="0" dirty="0" smtClean="0">
                <a:latin typeface="Cambria Math" panose="02040503050406030204" pitchFamily="18" charset="0"/>
                <a:ea typeface="Cambria Math" panose="02040503050406030204" pitchFamily="18" charset="0"/>
              </a:rPr>
              <a:t>(</a:t>
            </a:r>
            <a:r>
              <a:rPr lang="el-GR" sz="2000" b="0" dirty="0" smtClean="0">
                <a:latin typeface="Cambria Math" panose="02040503050406030204" pitchFamily="18" charset="0"/>
                <a:ea typeface="Cambria Math" panose="02040503050406030204" pitchFamily="18" charset="0"/>
              </a:rPr>
              <a:t>ΚΑΥΣΙΜΑ</a:t>
            </a:r>
            <a:r>
              <a:rPr lang="en-US" sz="2000" b="0" dirty="0" smtClean="0">
                <a:latin typeface="Cambria Math" panose="02040503050406030204" pitchFamily="18" charset="0"/>
                <a:ea typeface="Cambria Math" panose="02040503050406030204" pitchFamily="18" charset="0"/>
              </a:rPr>
              <a:t> NOx)</a:t>
            </a:r>
          </a:p>
          <a:p>
            <a:pPr marL="1371600" lvl="3" indent="0">
              <a:buNone/>
            </a:pPr>
            <a:endParaRPr lang="en-US" sz="3200" b="0" dirty="0" smtClean="0">
              <a:latin typeface="Cambria Math" panose="02040503050406030204" pitchFamily="18" charset="0"/>
              <a:ea typeface="Cambria Math" panose="02040503050406030204" pitchFamily="18" charset="0"/>
            </a:endParaRPr>
          </a:p>
          <a:p>
            <a:pPr lvl="3"/>
            <a:endParaRPr lang="en-US" sz="3200" b="0" dirty="0">
              <a:latin typeface="Cambria Math" panose="02040503050406030204" pitchFamily="18" charset="0"/>
              <a:ea typeface="Cambria Math" panose="02040503050406030204" pitchFamily="18" charset="0"/>
            </a:endParaRP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905000"/>
            <a:ext cx="4114800" cy="308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80205661"/>
      </p:ext>
    </p:extLst>
  </p:cSld>
  <p:clrMapOvr>
    <a:masterClrMapping/>
  </p:clrMapOvr>
  <mc:AlternateContent xmlns:mc="http://schemas.openxmlformats.org/markup-compatibility/2006">
    <mc:Choice xmlns:p14="http://schemas.microsoft.com/office/powerpoint/2010/main" Requires="p14">
      <p:transition spd="slow" p14:dur="2000" advTm="19792"/>
    </mc:Choice>
    <mc:Fallback>
      <p:transition spd="slow" advTm="19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057400" y="228600"/>
            <a:ext cx="7086600" cy="1143000"/>
          </a:xfrm>
        </p:spPr>
        <p:txBody>
          <a:bodyPr/>
          <a:lstStyle/>
          <a:p>
            <a:r>
              <a:rPr lang="en-US" sz="3600" dirty="0" smtClean="0"/>
              <a:t>     </a:t>
            </a:r>
            <a:r>
              <a:rPr lang="el-GR" sz="3600" dirty="0" smtClean="0"/>
              <a:t>ΜΕΙΩΣΗ ΤΩΝ </a:t>
            </a:r>
            <a:r>
              <a:rPr lang="en-US" sz="3600" dirty="0" smtClean="0"/>
              <a:t>NOx</a:t>
            </a:r>
          </a:p>
        </p:txBody>
      </p:sp>
      <p:sp>
        <p:nvSpPr>
          <p:cNvPr id="16387" name="Content Placeholder 2"/>
          <p:cNvSpPr>
            <a:spLocks noGrp="1"/>
          </p:cNvSpPr>
          <p:nvPr>
            <p:ph idx="1"/>
          </p:nvPr>
        </p:nvSpPr>
        <p:spPr>
          <a:xfrm>
            <a:off x="990600" y="1524000"/>
            <a:ext cx="4673600" cy="4190999"/>
          </a:xfrm>
        </p:spPr>
        <p:txBody>
          <a:bodyPr>
            <a:normAutofit/>
          </a:bodyPr>
          <a:lstStyle/>
          <a:p>
            <a:pPr marL="457200" indent="-457200">
              <a:spcBef>
                <a:spcPts val="0"/>
              </a:spcBef>
              <a:buFont typeface="+mj-lt"/>
              <a:buAutoNum type="arabicPeriod"/>
            </a:pPr>
            <a:r>
              <a:rPr lang="el-GR" dirty="0" smtClean="0"/>
              <a:t>ΕΛΕΓΧΟΣ ΚΑΥΣΗΣ </a:t>
            </a:r>
            <a:r>
              <a:rPr lang="en-US" b="0" dirty="0" smtClean="0"/>
              <a:t>(</a:t>
            </a:r>
            <a:r>
              <a:rPr lang="el-GR" b="0" dirty="0" smtClean="0"/>
              <a:t>ΠΡΙΝ ΣΧΗΜΑΤΙΣΤΕΙ</a:t>
            </a:r>
            <a:r>
              <a:rPr lang="en-US" b="0" dirty="0" smtClean="0"/>
              <a:t>!) </a:t>
            </a:r>
          </a:p>
          <a:p>
            <a:pPr marL="1257300" lvl="2" indent="-457200">
              <a:spcBef>
                <a:spcPts val="0"/>
              </a:spcBef>
              <a:buFont typeface="+mj-lt"/>
              <a:buAutoNum type="alphaUcPeriod"/>
            </a:pPr>
            <a:endParaRPr lang="en-US" b="0" dirty="0" smtClean="0"/>
          </a:p>
          <a:p>
            <a:pPr marL="1257300" lvl="2" indent="-457200">
              <a:spcBef>
                <a:spcPts val="0"/>
              </a:spcBef>
              <a:buFont typeface="Arial" pitchFamily="34" charset="0"/>
              <a:buChar char="•"/>
            </a:pPr>
            <a:r>
              <a:rPr lang="el-GR" b="0" dirty="0" smtClean="0"/>
              <a:t>ΛΙΓΟΤΕΡΟΣ ΑΕΡΑΣ ΥΠΕΡΠΛΗΡΩΣΗΣ (ΚΑΥΣΗ ΠΛΟΥΣΙΑ ΣΕ ΚΑΥΣΙΜΟ</a:t>
            </a:r>
            <a:r>
              <a:rPr lang="en-US" b="0" dirty="0" smtClean="0"/>
              <a:t>)</a:t>
            </a:r>
          </a:p>
          <a:p>
            <a:pPr lvl="2" indent="-342900">
              <a:spcBef>
                <a:spcPts val="0"/>
              </a:spcBef>
              <a:buFont typeface="Arial" pitchFamily="34" charset="0"/>
              <a:buChar char="•"/>
            </a:pPr>
            <a:endParaRPr lang="en-US" b="0" dirty="0" smtClean="0"/>
          </a:p>
          <a:p>
            <a:pPr marL="1257300" lvl="2" indent="-457200">
              <a:spcBef>
                <a:spcPts val="0"/>
              </a:spcBef>
              <a:buFont typeface="Arial" pitchFamily="34" charset="0"/>
              <a:buChar char="•"/>
            </a:pPr>
            <a:r>
              <a:rPr lang="en-US" b="0" dirty="0" smtClean="0"/>
              <a:t>“Over-fire” air (OFA)</a:t>
            </a:r>
          </a:p>
          <a:p>
            <a:pPr marL="1257300" lvl="2" indent="-457200">
              <a:spcBef>
                <a:spcPts val="0"/>
              </a:spcBef>
              <a:buFont typeface="+mj-lt"/>
              <a:buAutoNum type="alphaUcPeriod"/>
            </a:pPr>
            <a:endParaRPr lang="en-US" b="0" dirty="0" smtClean="0"/>
          </a:p>
          <a:p>
            <a:pPr marL="0" indent="0">
              <a:spcBef>
                <a:spcPts val="1800"/>
              </a:spcBef>
              <a:buNone/>
            </a:pPr>
            <a:endParaRPr lang="en-US" sz="2400" b="0" baseline="-16000" dirty="0"/>
          </a:p>
        </p:txBody>
      </p:sp>
      <p:pic>
        <p:nvPicPr>
          <p:cNvPr id="5" name="Picture 4" descr="cyclone with burning flames.jpg"/>
          <p:cNvPicPr>
            <a:picLocks noChangeAspect="1"/>
          </p:cNvPicPr>
          <p:nvPr/>
        </p:nvPicPr>
        <p:blipFill>
          <a:blip r:embed="rId4" cstate="print"/>
          <a:stretch>
            <a:fillRect/>
          </a:stretch>
        </p:blipFill>
        <p:spPr>
          <a:xfrm>
            <a:off x="5664200" y="2743200"/>
            <a:ext cx="3098800" cy="23241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03536334"/>
      </p:ext>
    </p:extLst>
  </p:cSld>
  <p:clrMapOvr>
    <a:masterClrMapping/>
  </p:clrMapOvr>
  <mc:AlternateContent xmlns:mc="http://schemas.openxmlformats.org/markup-compatibility/2006">
    <mc:Choice xmlns:p14="http://schemas.microsoft.com/office/powerpoint/2010/main" Requires="p14">
      <p:transition spd="slow" p14:dur="2000" advTm="19501"/>
    </mc:Choice>
    <mc:Fallback>
      <p:transition spd="slow" advTm="195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057400" y="228600"/>
            <a:ext cx="7086600" cy="1143000"/>
          </a:xfrm>
        </p:spPr>
        <p:txBody>
          <a:bodyPr/>
          <a:lstStyle/>
          <a:p>
            <a:r>
              <a:rPr lang="el-GR" sz="3200" dirty="0" smtClean="0"/>
              <a:t>ΜΕΙΩΣΗ </a:t>
            </a:r>
            <a:r>
              <a:rPr lang="en-US" sz="3200" dirty="0" smtClean="0"/>
              <a:t> NO</a:t>
            </a:r>
            <a:r>
              <a:rPr lang="en-US" sz="3200" baseline="-16000" dirty="0" smtClean="0"/>
              <a:t>x</a:t>
            </a:r>
            <a:r>
              <a:rPr lang="en-US" sz="3200" dirty="0" smtClean="0"/>
              <a:t> </a:t>
            </a:r>
            <a:r>
              <a:rPr lang="el-GR" sz="3200" dirty="0" smtClean="0"/>
              <a:t> ΜΕΤΑ ΤΗΝ ΚΑΥΣΗ</a:t>
            </a:r>
            <a:endParaRPr lang="en-US" sz="3200" dirty="0" smtClean="0"/>
          </a:p>
        </p:txBody>
      </p:sp>
      <p:sp>
        <p:nvSpPr>
          <p:cNvPr id="16387" name="Content Placeholder 2"/>
          <p:cNvSpPr>
            <a:spLocks noGrp="1"/>
          </p:cNvSpPr>
          <p:nvPr>
            <p:ph idx="1"/>
          </p:nvPr>
        </p:nvSpPr>
        <p:spPr>
          <a:xfrm>
            <a:off x="457201" y="1981200"/>
            <a:ext cx="5929744" cy="3886200"/>
          </a:xfrm>
        </p:spPr>
        <p:txBody>
          <a:bodyPr>
            <a:normAutofit fontScale="92500" lnSpcReduction="10000"/>
          </a:bodyPr>
          <a:lstStyle/>
          <a:p>
            <a:pPr marL="0" indent="0">
              <a:spcBef>
                <a:spcPts val="1800"/>
              </a:spcBef>
              <a:buNone/>
            </a:pPr>
            <a:r>
              <a:rPr lang="en-US" sz="3900" b="0" dirty="0" smtClean="0">
                <a:solidFill>
                  <a:schemeClr val="tx1">
                    <a:lumMod val="95000"/>
                    <a:lumOff val="5000"/>
                  </a:schemeClr>
                </a:solidFill>
                <a:latin typeface="Cambria Math" panose="02040503050406030204" pitchFamily="18" charset="0"/>
                <a:ea typeface="Cambria Math" panose="02040503050406030204" pitchFamily="18" charset="0"/>
              </a:rPr>
              <a:t> </a:t>
            </a:r>
            <a:r>
              <a:rPr lang="el-GR" sz="3500" b="0" dirty="0" smtClean="0">
                <a:solidFill>
                  <a:schemeClr val="tx1">
                    <a:lumMod val="95000"/>
                    <a:lumOff val="5000"/>
                  </a:schemeClr>
                </a:solidFill>
                <a:latin typeface="Cambria Math" panose="02040503050406030204" pitchFamily="18" charset="0"/>
                <a:ea typeface="Cambria Math" panose="02040503050406030204" pitchFamily="18" charset="0"/>
              </a:rPr>
              <a:t>ΑΠΟΜΑΚΡΥΝΣΗ </a:t>
            </a:r>
            <a:r>
              <a:rPr lang="en-US" sz="3500" b="0" dirty="0" smtClean="0">
                <a:solidFill>
                  <a:schemeClr val="tx1">
                    <a:lumMod val="95000"/>
                    <a:lumOff val="5000"/>
                  </a:schemeClr>
                </a:solidFill>
                <a:latin typeface="Cambria Math" panose="02040503050406030204" pitchFamily="18" charset="0"/>
                <a:ea typeface="Cambria Math" panose="02040503050406030204" pitchFamily="18" charset="0"/>
              </a:rPr>
              <a:t>NOx </a:t>
            </a:r>
            <a:r>
              <a:rPr lang="el-GR" sz="3500" b="0" dirty="0" smtClean="0">
                <a:solidFill>
                  <a:schemeClr val="tx1">
                    <a:lumMod val="95000"/>
                    <a:lumOff val="5000"/>
                  </a:schemeClr>
                </a:solidFill>
                <a:latin typeface="Cambria Math" panose="02040503050406030204" pitchFamily="18" charset="0"/>
                <a:ea typeface="Cambria Math" panose="02040503050406030204" pitchFamily="18" charset="0"/>
              </a:rPr>
              <a:t>ΑΦΟΥ ΣΧΗΜΑΤΙΣΤΟΥΝ </a:t>
            </a:r>
            <a:r>
              <a:rPr lang="en-US" sz="3500" b="0" dirty="0" smtClean="0">
                <a:solidFill>
                  <a:schemeClr val="tx1">
                    <a:lumMod val="95000"/>
                    <a:lumOff val="5000"/>
                  </a:schemeClr>
                </a:solidFill>
                <a:latin typeface="Cambria Math" panose="02040503050406030204" pitchFamily="18" charset="0"/>
                <a:ea typeface="Cambria Math" panose="02040503050406030204" pitchFamily="18" charset="0"/>
              </a:rPr>
              <a:t>…</a:t>
            </a:r>
          </a:p>
          <a:p>
            <a:pPr marL="1257300" lvl="2" indent="-457200">
              <a:spcBef>
                <a:spcPts val="0"/>
              </a:spcBef>
              <a:buFont typeface="+mj-lt"/>
              <a:buAutoNum type="alphaUcPeriod"/>
            </a:pPr>
            <a:endParaRPr lang="en-US" sz="2600" b="0" dirty="0" smtClean="0">
              <a:solidFill>
                <a:schemeClr val="tx1">
                  <a:lumMod val="95000"/>
                  <a:lumOff val="5000"/>
                </a:schemeClr>
              </a:solidFill>
              <a:latin typeface="Cambria Math" panose="02040503050406030204" pitchFamily="18" charset="0"/>
              <a:ea typeface="Cambria Math" panose="02040503050406030204" pitchFamily="18" charset="0"/>
            </a:endParaRPr>
          </a:p>
          <a:p>
            <a:pPr marL="1257300" lvl="2" indent="-457200">
              <a:spcBef>
                <a:spcPts val="0"/>
              </a:spcBef>
              <a:buFont typeface="+mj-lt"/>
              <a:buAutoNum type="alphaUcPeriod"/>
            </a:pPr>
            <a:r>
              <a:rPr lang="en-US" sz="2600" b="0" dirty="0" smtClean="0">
                <a:solidFill>
                  <a:schemeClr val="tx1">
                    <a:lumMod val="95000"/>
                    <a:lumOff val="5000"/>
                  </a:schemeClr>
                </a:solidFill>
                <a:latin typeface="Cambria Math" panose="02040503050406030204" pitchFamily="18" charset="0"/>
                <a:ea typeface="Cambria Math" panose="02040503050406030204" pitchFamily="18" charset="0"/>
              </a:rPr>
              <a:t>SNCR (</a:t>
            </a:r>
            <a:r>
              <a:rPr lang="el-GR" sz="2600" b="0" dirty="0" smtClean="0">
                <a:solidFill>
                  <a:schemeClr val="tx1">
                    <a:lumMod val="95000"/>
                    <a:lumOff val="5000"/>
                  </a:schemeClr>
                </a:solidFill>
                <a:latin typeface="Cambria Math" panose="02040503050406030204" pitchFamily="18" charset="0"/>
                <a:ea typeface="Cambria Math" panose="02040503050406030204" pitchFamily="18" charset="0"/>
              </a:rPr>
              <a:t>ΕΠΙΛΕΚΤΙΚΗ ΜΗ-ΚΑΤΑΛΥΤΙΚΗ ΜΕΙΩΣΗ</a:t>
            </a:r>
            <a:r>
              <a:rPr lang="en-US" sz="2600" b="0" dirty="0" smtClean="0">
                <a:solidFill>
                  <a:schemeClr val="tx1">
                    <a:lumMod val="95000"/>
                    <a:lumOff val="5000"/>
                  </a:schemeClr>
                </a:solidFill>
                <a:latin typeface="Cambria Math" panose="02040503050406030204" pitchFamily="18" charset="0"/>
                <a:ea typeface="Cambria Math" panose="02040503050406030204" pitchFamily="18" charset="0"/>
              </a:rPr>
              <a:t>) </a:t>
            </a:r>
          </a:p>
          <a:p>
            <a:pPr marL="1371600" lvl="3" indent="0">
              <a:spcBef>
                <a:spcPts val="0"/>
              </a:spcBef>
              <a:buNone/>
            </a:pPr>
            <a:endParaRPr lang="en-US" sz="2600" b="0" dirty="0" smtClean="0">
              <a:solidFill>
                <a:schemeClr val="tx1">
                  <a:lumMod val="95000"/>
                  <a:lumOff val="5000"/>
                </a:schemeClr>
              </a:solidFill>
              <a:latin typeface="Cambria Math" panose="02040503050406030204" pitchFamily="18" charset="0"/>
              <a:ea typeface="Cambria Math" panose="02040503050406030204" pitchFamily="18" charset="0"/>
            </a:endParaRPr>
          </a:p>
          <a:p>
            <a:pPr marL="1828800" lvl="3" indent="-457200">
              <a:spcBef>
                <a:spcPts val="0"/>
              </a:spcBef>
              <a:buFont typeface="+mj-lt"/>
              <a:buAutoNum type="arabicPeriod"/>
            </a:pPr>
            <a:endParaRPr lang="en-US" sz="2600" b="0" dirty="0" smtClean="0">
              <a:solidFill>
                <a:schemeClr val="tx1">
                  <a:lumMod val="95000"/>
                  <a:lumOff val="5000"/>
                </a:schemeClr>
              </a:solidFill>
              <a:latin typeface="Cambria Math" panose="02040503050406030204" pitchFamily="18" charset="0"/>
              <a:ea typeface="Cambria Math" panose="02040503050406030204" pitchFamily="18" charset="0"/>
            </a:endParaRPr>
          </a:p>
          <a:p>
            <a:pPr lvl="3">
              <a:spcBef>
                <a:spcPts val="0"/>
              </a:spcBef>
            </a:pPr>
            <a:r>
              <a:rPr lang="el-GR" sz="2600" b="0" dirty="0" smtClean="0">
                <a:solidFill>
                  <a:schemeClr val="tx1">
                    <a:lumMod val="95000"/>
                    <a:lumOff val="5000"/>
                  </a:schemeClr>
                </a:solidFill>
                <a:latin typeface="Cambria Math" panose="02040503050406030204" pitchFamily="18" charset="0"/>
                <a:ea typeface="Cambria Math" panose="02040503050406030204" pitchFamily="18" charset="0"/>
              </a:rPr>
              <a:t>ΕΓΧΥΣΗ ΟΥΡΙΑΣ ΣΤΟΝ ΘΑΛΑΜΟ ΚΑΥΣΗΣ Η ΟΠΟΙΑ ΑΝΤΙΔΡΑ ΚΑΙ ΜΕΙΩΝΕΙ ΤΑ </a:t>
            </a:r>
            <a:r>
              <a:rPr lang="en-US" sz="2600" b="0" dirty="0" smtClean="0">
                <a:solidFill>
                  <a:schemeClr val="tx1">
                    <a:lumMod val="95000"/>
                    <a:lumOff val="5000"/>
                  </a:schemeClr>
                </a:solidFill>
                <a:latin typeface="Cambria Math" panose="02040503050406030204" pitchFamily="18" charset="0"/>
                <a:ea typeface="Cambria Math" panose="02040503050406030204" pitchFamily="18" charset="0"/>
              </a:rPr>
              <a:t>NO</a:t>
            </a:r>
            <a:r>
              <a:rPr lang="en-US" sz="2600" b="0" baseline="-16000" dirty="0" smtClean="0">
                <a:solidFill>
                  <a:schemeClr val="tx1">
                    <a:lumMod val="95000"/>
                    <a:lumOff val="5000"/>
                  </a:schemeClr>
                </a:solidFill>
                <a:latin typeface="Cambria Math" panose="02040503050406030204" pitchFamily="18" charset="0"/>
                <a:ea typeface="Cambria Math" panose="02040503050406030204" pitchFamily="18" charset="0"/>
              </a:rPr>
              <a:t>x</a:t>
            </a:r>
          </a:p>
          <a:p>
            <a:pPr marL="800100" lvl="2" indent="0">
              <a:spcBef>
                <a:spcPts val="0"/>
              </a:spcBef>
              <a:buNone/>
            </a:pPr>
            <a:endParaRPr lang="en-US" sz="2400" b="0" baseline="-16000" dirty="0"/>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371600"/>
            <a:ext cx="2347913" cy="479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6950046"/>
      </p:ext>
    </p:extLst>
  </p:cSld>
  <p:clrMapOvr>
    <a:masterClrMapping/>
  </p:clrMapOvr>
  <mc:AlternateContent xmlns:mc="http://schemas.openxmlformats.org/markup-compatibility/2006">
    <mc:Choice xmlns:p14="http://schemas.microsoft.com/office/powerpoint/2010/main" Requires="p14">
      <p:transition spd="slow" p14:dur="2000" advTm="21870"/>
    </mc:Choice>
    <mc:Fallback>
      <p:transition spd="slow" advTm="21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437" y="263237"/>
            <a:ext cx="6172200" cy="914096"/>
          </a:xfrm>
        </p:spPr>
        <p:txBody>
          <a:bodyPr>
            <a:normAutofit fontScale="90000"/>
          </a:bodyPr>
          <a:lstStyle/>
          <a:p>
            <a:r>
              <a:rPr lang="en-US" sz="6600" dirty="0" smtClean="0">
                <a:latin typeface="+mj-lt"/>
              </a:rPr>
              <a:t>       SNCR</a:t>
            </a:r>
            <a:endParaRPr lang="en-US" sz="6600" dirty="0">
              <a:latin typeface="+mj-lt"/>
            </a:endParaRPr>
          </a:p>
        </p:txBody>
      </p:sp>
      <p:sp>
        <p:nvSpPr>
          <p:cNvPr id="3" name="Content Placeholder 2"/>
          <p:cNvSpPr>
            <a:spLocks noGrp="1"/>
          </p:cNvSpPr>
          <p:nvPr>
            <p:ph idx="1"/>
          </p:nvPr>
        </p:nvSpPr>
        <p:spPr>
          <a:xfrm>
            <a:off x="193964" y="1447800"/>
            <a:ext cx="6283036" cy="4572000"/>
          </a:xfrm>
        </p:spPr>
        <p:txBody>
          <a:bodyPr>
            <a:normAutofit/>
          </a:bodyPr>
          <a:lstStyle/>
          <a:p>
            <a:r>
              <a:rPr lang="el-GR" sz="2400" b="0" dirty="0" smtClean="0"/>
              <a:t>Η ΟΥΡΙΑ ΠΡΕΠΕΙ ΝΑ </a:t>
            </a:r>
            <a:r>
              <a:rPr lang="el-GR" sz="2400" b="0" smtClean="0"/>
              <a:t>ΕΓΧΥΘΕΙ </a:t>
            </a:r>
            <a:r>
              <a:rPr lang="el-GR" sz="2400" b="0" smtClean="0"/>
              <a:t>ΣΕ ΘΕΡΜΟΚΡΑΣΙΑ </a:t>
            </a:r>
            <a:r>
              <a:rPr lang="en-US" sz="2400" b="0" dirty="0" smtClean="0"/>
              <a:t>(1650F - 2100F)</a:t>
            </a:r>
          </a:p>
          <a:p>
            <a:pPr lvl="1"/>
            <a:r>
              <a:rPr lang="el-GR" sz="2400" smtClean="0"/>
              <a:t>χαμηλή θερμοκρασία : η αμμωνία μεταφέρεται στον λέβητα</a:t>
            </a:r>
            <a:endParaRPr lang="en-US" sz="2400" b="0" dirty="0" smtClean="0"/>
          </a:p>
          <a:p>
            <a:pPr lvl="1"/>
            <a:r>
              <a:rPr lang="el-GR" sz="2400" b="0" smtClean="0"/>
              <a:t>υψηλή θερμοκρασία : υπάρχει παραγωγή περισσότερων </a:t>
            </a:r>
            <a:r>
              <a:rPr lang="en-US" sz="2400" b="0" smtClean="0"/>
              <a:t>NOx</a:t>
            </a:r>
            <a:endParaRPr lang="en-US" sz="2400" b="0" dirty="0" smtClean="0"/>
          </a:p>
          <a:p>
            <a:pPr lvl="1"/>
            <a:endParaRPr lang="en-US" sz="2400" b="0" dirty="0" smtClean="0"/>
          </a:p>
          <a:p>
            <a:r>
              <a:rPr lang="el-GR" sz="2400" b="0" dirty="0" smtClean="0"/>
              <a:t>ΑΠΑΙΤΕΙΤΑΙ ΚΑΤΑΛΛΗΛΗ ΔΙΑΣΠΟΡΑ</a:t>
            </a:r>
            <a:endParaRPr lang="en-US" sz="2400" b="0" dirty="0" smtClean="0"/>
          </a:p>
          <a:p>
            <a:pPr marL="457200" lvl="1" indent="0">
              <a:buNone/>
            </a:pPr>
            <a:endParaRPr lang="en-US" sz="2400" b="0" dirty="0" smtClean="0"/>
          </a:p>
          <a:p>
            <a:r>
              <a:rPr lang="el-GR" sz="2400" b="0" dirty="0" smtClean="0"/>
              <a:t>Η ΑΝΤΙΔΡΑΣΗ ΔΙΑΣΠΑ ΤΑ </a:t>
            </a:r>
            <a:r>
              <a:rPr lang="en-US" sz="2400" b="0" dirty="0" smtClean="0"/>
              <a:t>NOx </a:t>
            </a:r>
            <a:r>
              <a:rPr lang="el-GR" sz="2400" b="0" dirty="0" smtClean="0"/>
              <a:t>ΣΕ ΑΖΩΤΟ, ΔΙΟΞΕΙΔΙΟ ΤΟΥ ΑΝΘΡΑΚΑ ΚΑΙ ΝΕΡΟ</a:t>
            </a:r>
            <a:endParaRPr lang="en-US" sz="2400" b="0" dirty="0" smtClean="0"/>
          </a:p>
        </p:txBody>
      </p:sp>
      <p:pic>
        <p:nvPicPr>
          <p:cNvPr id="4" name="Picture 9"/>
          <p:cNvPicPr>
            <a:picLocks noChangeAspect="1" noChangeArrowheads="1"/>
          </p:cNvPicPr>
          <p:nvPr/>
        </p:nvPicPr>
        <p:blipFill>
          <a:blip r:embed="rId4" cstate="print"/>
          <a:srcRect/>
          <a:stretch>
            <a:fillRect/>
          </a:stretch>
        </p:blipFill>
        <p:spPr bwMode="auto">
          <a:xfrm>
            <a:off x="6477000" y="1066800"/>
            <a:ext cx="2352381" cy="5172797"/>
          </a:xfrm>
          <a:prstGeom prst="rect">
            <a:avLst/>
          </a:prstGeom>
          <a:noFill/>
          <a:ln w="9525">
            <a:noFill/>
            <a:miter lim="800000"/>
            <a:headEnd/>
            <a:tailEnd/>
          </a:ln>
          <a:effec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0810819"/>
      </p:ext>
    </p:extLst>
  </p:cSld>
  <p:clrMapOvr>
    <a:masterClrMapping/>
  </p:clrMapOvr>
  <mc:AlternateContent xmlns:mc="http://schemas.openxmlformats.org/markup-compatibility/2006">
    <mc:Choice xmlns:p14="http://schemas.microsoft.com/office/powerpoint/2010/main" Requires="p14">
      <p:transition spd="slow" p14:dur="2000" advTm="31777"/>
    </mc:Choice>
    <mc:Fallback>
      <p:transition spd="slow" advTm="31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971550" y="76200"/>
            <a:ext cx="8401050" cy="1143000"/>
          </a:xfrm>
        </p:spPr>
        <p:txBody>
          <a:bodyPr/>
          <a:lstStyle/>
          <a:p>
            <a:r>
              <a:rPr lang="el-GR" sz="2400" smtClean="0"/>
              <a:t>Απομάκρυνση υδραργύρου από τα καυσαέρια </a:t>
            </a:r>
            <a:br>
              <a:rPr lang="el-GR" sz="2400" smtClean="0"/>
            </a:br>
            <a:r>
              <a:rPr lang="en-US" sz="2400" smtClean="0"/>
              <a:t>(Mercury </a:t>
            </a:r>
            <a:r>
              <a:rPr lang="en-US" sz="2400" dirty="0" smtClean="0"/>
              <a:t>and Air Toxics Standards) </a:t>
            </a:r>
          </a:p>
        </p:txBody>
      </p:sp>
      <p:sp>
        <p:nvSpPr>
          <p:cNvPr id="25603" name="Content Placeholder 2"/>
          <p:cNvSpPr>
            <a:spLocks noGrp="1"/>
          </p:cNvSpPr>
          <p:nvPr>
            <p:ph idx="1"/>
          </p:nvPr>
        </p:nvSpPr>
        <p:spPr>
          <a:xfrm>
            <a:off x="371475" y="2057400"/>
            <a:ext cx="3514725" cy="1614488"/>
          </a:xfrm>
        </p:spPr>
        <p:txBody>
          <a:bodyPr>
            <a:normAutofit lnSpcReduction="10000"/>
          </a:bodyPr>
          <a:lstStyle/>
          <a:p>
            <a:pPr>
              <a:spcBef>
                <a:spcPts val="1200"/>
              </a:spcBef>
            </a:pPr>
            <a:r>
              <a:rPr lang="en-US" sz="2800" b="0" dirty="0" smtClean="0"/>
              <a:t>Issued in 2012</a:t>
            </a:r>
          </a:p>
          <a:p>
            <a:pPr>
              <a:spcBef>
                <a:spcPts val="1200"/>
              </a:spcBef>
            </a:pPr>
            <a:endParaRPr lang="en-US" sz="2800" b="0" dirty="0" smtClean="0"/>
          </a:p>
          <a:p>
            <a:pPr>
              <a:spcBef>
                <a:spcPts val="1200"/>
              </a:spcBef>
            </a:pPr>
            <a:r>
              <a:rPr lang="en-US" sz="2800" b="0" dirty="0" smtClean="0"/>
              <a:t>Comply by 2015</a:t>
            </a:r>
          </a:p>
          <a:p>
            <a:pPr marL="0" indent="0">
              <a:spcBef>
                <a:spcPts val="1200"/>
              </a:spcBef>
              <a:buNone/>
            </a:pPr>
            <a:endParaRPr lang="en-US" sz="2800" b="0" dirty="0" smtClean="0"/>
          </a:p>
          <a:p>
            <a:pPr marL="457200" lvl="1" indent="0">
              <a:spcBef>
                <a:spcPts val="1200"/>
              </a:spcBef>
              <a:buNone/>
            </a:pPr>
            <a:endParaRPr lang="en-US" b="0" dirty="0" smtClean="0"/>
          </a:p>
          <a:p>
            <a:pPr marL="0" indent="0">
              <a:spcBef>
                <a:spcPts val="1200"/>
              </a:spcBef>
              <a:buNone/>
            </a:pPr>
            <a:endParaRPr lang="en-US" sz="2800" b="0" dirty="0" smtClean="0"/>
          </a:p>
          <a:p>
            <a:pPr>
              <a:spcBef>
                <a:spcPts val="1200"/>
              </a:spcBef>
            </a:pPr>
            <a:endParaRPr lang="en-US" sz="2800" b="0" dirty="0" smtClean="0"/>
          </a:p>
          <a:p>
            <a:pPr>
              <a:spcBef>
                <a:spcPts val="1200"/>
              </a:spcBef>
            </a:pPr>
            <a:endParaRPr lang="en-US" sz="2800" b="0" dirty="0" smtClean="0"/>
          </a:p>
          <a:p>
            <a:pPr>
              <a:spcBef>
                <a:spcPts val="1200"/>
              </a:spcBef>
            </a:pPr>
            <a:endParaRPr lang="en-US" sz="2800" b="0" dirty="0" smtClean="0"/>
          </a:p>
          <a:p>
            <a:pPr>
              <a:spcBef>
                <a:spcPts val="1200"/>
              </a:spcBef>
            </a:pPr>
            <a:endParaRPr lang="en-US" sz="2800" b="0" dirty="0" smtClean="0"/>
          </a:p>
          <a:p>
            <a:pPr>
              <a:spcBef>
                <a:spcPts val="1200"/>
              </a:spcBef>
            </a:pPr>
            <a:endParaRPr lang="en-US" sz="2800" b="0" dirty="0" smtClean="0"/>
          </a:p>
          <a:p>
            <a:pPr>
              <a:spcBef>
                <a:spcPts val="1200"/>
              </a:spcBef>
            </a:pPr>
            <a:endParaRPr lang="en-US" sz="2800" b="0" dirty="0" smtClean="0"/>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6138" y="1142999"/>
            <a:ext cx="5757862" cy="5645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09550566"/>
      </p:ext>
    </p:extLst>
  </p:cSld>
  <p:clrMapOvr>
    <a:masterClrMapping/>
  </p:clrMapOvr>
  <mc:AlternateContent xmlns:mc="http://schemas.openxmlformats.org/markup-compatibility/2006">
    <mc:Choice xmlns:p14="http://schemas.microsoft.com/office/powerpoint/2010/main" Requires="p14">
      <p:transition spd="slow" p14:dur="2000" advTm="3415"/>
    </mc:Choice>
    <mc:Fallback>
      <p:transition spd="slow" advTm="3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39737"/>
          </a:xfrm>
        </p:spPr>
        <p:txBody>
          <a:bodyPr>
            <a:noAutofit/>
          </a:bodyPr>
          <a:lstStyle/>
          <a:p>
            <a:r>
              <a:rPr lang="el-GR" sz="2800" smtClean="0"/>
              <a:t>ΟΛΟΚΛΗΡΩΜΕΝΟ ΣΥΣΤΗΜΑ ΑΝΤΙΡΥΠΑΝΣΗΣ</a:t>
            </a:r>
            <a:endParaRPr lang="el-GR" sz="2800"/>
          </a:p>
        </p:txBody>
      </p:sp>
      <p:pic>
        <p:nvPicPr>
          <p:cNvPr id="5123" name="Picture 3"/>
          <p:cNvPicPr>
            <a:picLocks noChangeAspect="1" noChangeArrowheads="1"/>
          </p:cNvPicPr>
          <p:nvPr/>
        </p:nvPicPr>
        <p:blipFill>
          <a:blip r:embed="rId5" cstate="print"/>
          <a:srcRect/>
          <a:stretch>
            <a:fillRect/>
          </a:stretch>
        </p:blipFill>
        <p:spPr bwMode="auto">
          <a:xfrm>
            <a:off x="0" y="1030618"/>
            <a:ext cx="9144001" cy="4681183"/>
          </a:xfrm>
          <a:prstGeom prst="rect">
            <a:avLst/>
          </a:prstGeom>
          <a:noFill/>
          <a:ln w="9525">
            <a:noFill/>
            <a:miter lim="800000"/>
            <a:headEnd/>
            <a:tailEnd/>
          </a:ln>
        </p:spPr>
      </p:pic>
      <p:sp>
        <p:nvSpPr>
          <p:cNvPr id="4" name="Rounded Rectangle 3"/>
          <p:cNvSpPr/>
          <p:nvPr/>
        </p:nvSpPr>
        <p:spPr>
          <a:xfrm>
            <a:off x="100014" y="4000500"/>
            <a:ext cx="1271586" cy="628650"/>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l-GR" sz="1600" smtClean="0">
                <a:solidFill>
                  <a:srgbClr val="C00000"/>
                </a:solidFill>
              </a:rPr>
              <a:t>ΑΝΘΡΑΚΑΣ</a:t>
            </a:r>
          </a:p>
          <a:p>
            <a:pPr algn="r"/>
            <a:r>
              <a:rPr lang="el-GR" sz="1600" smtClean="0">
                <a:solidFill>
                  <a:srgbClr val="C00000"/>
                </a:solidFill>
              </a:rPr>
              <a:t>ΑΕΡΑΣ</a:t>
            </a:r>
            <a:endParaRPr lang="en-GB" sz="1600">
              <a:solidFill>
                <a:srgbClr val="C00000"/>
              </a:solidFill>
            </a:endParaRPr>
          </a:p>
        </p:txBody>
      </p:sp>
      <p:sp>
        <p:nvSpPr>
          <p:cNvPr id="6" name="Rounded Rectangle 5"/>
          <p:cNvSpPr/>
          <p:nvPr/>
        </p:nvSpPr>
        <p:spPr>
          <a:xfrm>
            <a:off x="1614488" y="2150447"/>
            <a:ext cx="1143000" cy="471486"/>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smtClean="0">
                <a:solidFill>
                  <a:srgbClr val="C00000"/>
                </a:solidFill>
                <a:latin typeface="Cambria" panose="02040503050406030204" pitchFamily="18" charset="0"/>
              </a:rPr>
              <a:t>ΛΕΒΗΤΑΣ</a:t>
            </a:r>
            <a:endParaRPr lang="en-GB" sz="1600">
              <a:solidFill>
                <a:srgbClr val="C00000"/>
              </a:solidFill>
              <a:latin typeface="Cambria" panose="02040503050406030204" pitchFamily="18" charset="0"/>
            </a:endParaRPr>
          </a:p>
        </p:txBody>
      </p:sp>
      <p:sp>
        <p:nvSpPr>
          <p:cNvPr id="7" name="Rounded Rectangle 6"/>
          <p:cNvSpPr/>
          <p:nvPr/>
        </p:nvSpPr>
        <p:spPr>
          <a:xfrm>
            <a:off x="4572000" y="2386190"/>
            <a:ext cx="1857375" cy="588167"/>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smtClean="0">
                <a:solidFill>
                  <a:srgbClr val="C00000"/>
                </a:solidFill>
                <a:latin typeface="Cambria" panose="02040503050406030204" pitchFamily="18" charset="0"/>
              </a:rPr>
              <a:t>ΗΛΕΚΤΡΟΣΤΑΤΙΚΟΣ ΚΑΤΑΚΡΗΜΝΙΣΤΗΣ</a:t>
            </a:r>
            <a:endParaRPr lang="en-GB" sz="1400">
              <a:solidFill>
                <a:srgbClr val="C00000"/>
              </a:solidFill>
              <a:latin typeface="Cambria" panose="02040503050406030204" pitchFamily="18" charset="0"/>
            </a:endParaRPr>
          </a:p>
        </p:txBody>
      </p:sp>
      <p:sp>
        <p:nvSpPr>
          <p:cNvPr id="8" name="Rounded Rectangle 7"/>
          <p:cNvSpPr/>
          <p:nvPr/>
        </p:nvSpPr>
        <p:spPr>
          <a:xfrm>
            <a:off x="242888" y="3086100"/>
            <a:ext cx="1028697" cy="570221"/>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l-GR" sz="1600" smtClean="0">
                <a:solidFill>
                  <a:srgbClr val="C00000"/>
                </a:solidFill>
              </a:rPr>
              <a:t>ΑΕΡΑΣ</a:t>
            </a:r>
            <a:endParaRPr lang="en-GB" sz="1600">
              <a:solidFill>
                <a:srgbClr val="C00000"/>
              </a:solidFill>
            </a:endParaRPr>
          </a:p>
        </p:txBody>
      </p:sp>
      <p:sp>
        <p:nvSpPr>
          <p:cNvPr id="9" name="Rounded Rectangle 8"/>
          <p:cNvSpPr/>
          <p:nvPr/>
        </p:nvSpPr>
        <p:spPr>
          <a:xfrm>
            <a:off x="8010525" y="4401829"/>
            <a:ext cx="1028697" cy="454642"/>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smtClean="0">
                <a:solidFill>
                  <a:srgbClr val="C00000"/>
                </a:solidFill>
              </a:rPr>
              <a:t>ΓΥΨΟΣ</a:t>
            </a:r>
            <a:endParaRPr lang="en-GB" sz="1600">
              <a:solidFill>
                <a:srgbClr val="C00000"/>
              </a:solidFill>
            </a:endParaRPr>
          </a:p>
        </p:txBody>
      </p:sp>
      <p:sp>
        <p:nvSpPr>
          <p:cNvPr id="10" name="Rounded Rectangle 9"/>
          <p:cNvSpPr/>
          <p:nvPr/>
        </p:nvSpPr>
        <p:spPr>
          <a:xfrm>
            <a:off x="6410326" y="3086100"/>
            <a:ext cx="781050" cy="454642"/>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smtClean="0">
                <a:solidFill>
                  <a:srgbClr val="C00000"/>
                </a:solidFill>
              </a:rPr>
              <a:t>CaCO</a:t>
            </a:r>
            <a:r>
              <a:rPr lang="en-GB" sz="1600" baseline="-25000" smtClean="0">
                <a:solidFill>
                  <a:srgbClr val="C00000"/>
                </a:solidFill>
              </a:rPr>
              <a:t>3</a:t>
            </a:r>
            <a:endParaRPr lang="en-GB" sz="1600">
              <a:solidFill>
                <a:srgbClr val="C00000"/>
              </a:solidFill>
            </a:endParaRPr>
          </a:p>
        </p:txBody>
      </p:sp>
      <p:sp>
        <p:nvSpPr>
          <p:cNvPr id="11" name="Rounded Rectangle 10"/>
          <p:cNvSpPr/>
          <p:nvPr/>
        </p:nvSpPr>
        <p:spPr>
          <a:xfrm>
            <a:off x="4195762" y="4100832"/>
            <a:ext cx="1562100" cy="427985"/>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smtClean="0">
                <a:solidFill>
                  <a:srgbClr val="C00000"/>
                </a:solidFill>
              </a:rPr>
              <a:t>ΙΠΤΑΜΕΝΗ ΤΕΦΡΑ</a:t>
            </a:r>
            <a:endParaRPr lang="en-GB" sz="1600">
              <a:solidFill>
                <a:srgbClr val="C00000"/>
              </a:solidFill>
            </a:endParaRPr>
          </a:p>
        </p:txBody>
      </p:sp>
      <p:sp>
        <p:nvSpPr>
          <p:cNvPr id="12" name="Rounded Rectangle 11"/>
          <p:cNvSpPr/>
          <p:nvPr/>
        </p:nvSpPr>
        <p:spPr>
          <a:xfrm>
            <a:off x="2900363" y="2386190"/>
            <a:ext cx="1557338" cy="652141"/>
          </a:xfrm>
          <a:prstGeom prst="roundRect">
            <a:avLst/>
          </a:prstGeom>
          <a:solidFill>
            <a:srgbClr val="D5FD0F"/>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smtClean="0">
                <a:solidFill>
                  <a:srgbClr val="C00000"/>
                </a:solidFill>
              </a:rPr>
              <a:t>ΟΥΡΙΑ ΣΕ ΑΜΜΩΝΙΑ - ΝΟ</a:t>
            </a:r>
            <a:r>
              <a:rPr lang="en-GB" sz="1600" smtClean="0">
                <a:solidFill>
                  <a:srgbClr val="C00000"/>
                </a:solidFill>
              </a:rPr>
              <a:t>x</a:t>
            </a:r>
            <a:endParaRPr lang="en-GB" sz="1600">
              <a:solidFill>
                <a:srgbClr val="C00000"/>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66619701"/>
      </p:ext>
    </p:extLst>
  </p:cSld>
  <p:clrMapOvr>
    <a:masterClrMapping/>
  </p:clrMapOvr>
  <mc:AlternateContent xmlns:mc="http://schemas.openxmlformats.org/markup-compatibility/2006">
    <mc:Choice xmlns:p14="http://schemas.microsoft.com/office/powerpoint/2010/main" Requires="p14">
      <p:transition spd="slow" p14:dur="2000" advTm="20932"/>
    </mc:Choice>
    <mc:Fallback>
      <p:transition spd="slow" advTm="20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smtClean="0">
                <a:solidFill>
                  <a:srgbClr val="C00000"/>
                </a:solidFill>
              </a:rPr>
              <a:t>θερμική ρύπανση</a:t>
            </a:r>
            <a:endParaRPr lang="en-GB" sz="4000">
              <a:solidFill>
                <a:srgbClr val="C00000"/>
              </a:solidFill>
            </a:endParaRPr>
          </a:p>
        </p:txBody>
      </p:sp>
      <p:sp>
        <p:nvSpPr>
          <p:cNvPr id="3" name="Content Placeholder 2"/>
          <p:cNvSpPr>
            <a:spLocks noGrp="1"/>
          </p:cNvSpPr>
          <p:nvPr>
            <p:ph idx="1"/>
          </p:nvPr>
        </p:nvSpPr>
        <p:spPr/>
        <p:txBody>
          <a:bodyPr/>
          <a:lstStyle/>
          <a:p>
            <a:r>
              <a:rPr lang="el-GR" smtClean="0"/>
              <a:t>Ο ΚΥΚΛΟΣ ΠΑΡΑΓΩΓΗΣ ΗΛΕΚΤΡΙΣΜΟΥ ΑΠΑΙΤΕΙ ΤΗΝ ΣΥΜΠΥΚΝΩΣΗ ΤΩΝ ΥΔΡΑΤΜΩΝ.</a:t>
            </a:r>
          </a:p>
          <a:p>
            <a:r>
              <a:rPr lang="el-GR" smtClean="0"/>
              <a:t>Η ΑΠΟΒΑΛΛΟΜΕΝΗ ΘΕΡΜΟΤΗΤΑ ΕΚΛΥΕΤΑΙ ΣΤΟ ΠΕΡΙΒΑΛΛΟΝ ΜΕΣΩ ΤΩΝ ΠΥΡΓΩΝ ΨΥΞΗΣ.</a:t>
            </a:r>
          </a:p>
          <a:p>
            <a:r>
              <a:rPr lang="el-GR" smtClean="0"/>
              <a:t>ΥΠΑΡΧΕΙ ΑΥΞΗΣΗ ΤΗΣ ΥΓΡΑΣΙΑΣ ΚΑΙ ΣΧΗΜΑΤΙΣΜΟΣ ΕΛΑΦΡΩΝ ΝΕΦΩΣΕΩΝ, ΟΙ ΕΠΙΠΤΩΣΕΙΣ ΕΊΝΑΙ ΗΠΙΕΣ ΚΑΙ ΤΟΠΙΚΕΣ</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716593938"/>
      </p:ext>
    </p:extLst>
  </p:cSld>
  <p:clrMapOvr>
    <a:masterClrMapping/>
  </p:clrMapOvr>
  <mc:AlternateContent xmlns:mc="http://schemas.openxmlformats.org/markup-compatibility/2006">
    <mc:Choice xmlns:p14="http://schemas.microsoft.com/office/powerpoint/2010/main" Requires="p14">
      <p:transition spd="slow" p14:dur="2000" advTm="32855"/>
    </mc:Choice>
    <mc:Fallback>
      <p:transition spd="slow" advTm="32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78098"/>
          </a:xfrm>
        </p:spPr>
        <p:txBody>
          <a:bodyPr>
            <a:noAutofit/>
          </a:bodyPr>
          <a:lstStyle/>
          <a:p>
            <a:r>
              <a:rPr lang="el-GR" sz="2800" dirty="0" smtClean="0">
                <a:solidFill>
                  <a:srgbClr val="C00000"/>
                </a:solidFill>
                <a:latin typeface="Cambria" panose="02040503050406030204" pitchFamily="18" charset="0"/>
              </a:rPr>
              <a:t>ΣΧΗΜΑΤΙΚΗ ΔΙΑΤΑΞΗ ΜΕ ΠΥΡΓΟ ΨΥΞΗΣ ΚΑΙ ΤΡΟΦΟΔΟΣΙΑ ΑΠΟ ΦΥΣΙΚΗ ΠΗΓΗ</a:t>
            </a:r>
            <a:endParaRPr lang="en-GB" sz="2800" dirty="0">
              <a:solidFill>
                <a:srgbClr val="C00000"/>
              </a:solidFill>
              <a:latin typeface="Cambria" panose="02040503050406030204" pitchFamily="18" charset="0"/>
            </a:endParaRPr>
          </a:p>
        </p:txBody>
      </p:sp>
      <p:sp>
        <p:nvSpPr>
          <p:cNvPr id="5" name="Content Placeholder 4"/>
          <p:cNvSpPr>
            <a:spLocks noGrp="1"/>
          </p:cNvSpPr>
          <p:nvPr>
            <p:ph idx="1"/>
          </p:nvPr>
        </p:nvSpPr>
        <p:spPr/>
        <p:txBody>
          <a:bodyPr/>
          <a:lstStyle/>
          <a:p>
            <a:endParaRPr lang="en-GB"/>
          </a:p>
        </p:txBody>
      </p:sp>
      <p:sp>
        <p:nvSpPr>
          <p:cNvPr id="2" name="Footer Placeholder 1"/>
          <p:cNvSpPr>
            <a:spLocks noGrp="1"/>
          </p:cNvSpPr>
          <p:nvPr>
            <p:ph type="ftr" sz="quarter" idx="11"/>
          </p:nvPr>
        </p:nvSpPr>
        <p:spPr/>
        <p:txBody>
          <a:bodyPr/>
          <a:lstStyle/>
          <a:p>
            <a:r>
              <a:rPr lang="el-GR" smtClean="0"/>
              <a:t>ΚΑΥΣΗ ΥΔΡΟΓΟΝΑΝΘΡΑΚΩΝ</a:t>
            </a:r>
            <a:endParaRPr lang="en-GB"/>
          </a:p>
        </p:txBody>
      </p:sp>
      <p:sp>
        <p:nvSpPr>
          <p:cNvPr id="3" name="Slide Number Placeholder 2"/>
          <p:cNvSpPr>
            <a:spLocks noGrp="1"/>
          </p:cNvSpPr>
          <p:nvPr>
            <p:ph type="sldNum" sz="quarter" idx="12"/>
          </p:nvPr>
        </p:nvSpPr>
        <p:spPr/>
        <p:txBody>
          <a:bodyPr/>
          <a:lstStyle/>
          <a:p>
            <a:fld id="{B4DB399A-DF18-40E8-8FB4-06676171C598}" type="slidenum">
              <a:rPr lang="en-GB" smtClean="0"/>
              <a:t>101</a:t>
            </a:fld>
            <a:endParaRPr lang="en-GB"/>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862" y="1406470"/>
            <a:ext cx="5754687"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89138271"/>
      </p:ext>
    </p:extLst>
  </p:cSld>
  <p:clrMapOvr>
    <a:masterClrMapping/>
  </p:clrMapOvr>
  <mc:AlternateContent xmlns:mc="http://schemas.openxmlformats.org/markup-compatibility/2006">
    <mc:Choice xmlns:p14="http://schemas.microsoft.com/office/powerpoint/2010/main" Requires="p14">
      <p:transition spd="slow" p14:dur="2000" advTm="16590"/>
    </mc:Choice>
    <mc:Fallback>
      <p:transition spd="slow" advTm="16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88640"/>
            <a:ext cx="8229600" cy="562074"/>
          </a:xfrm>
        </p:spPr>
        <p:txBody>
          <a:bodyPr>
            <a:noAutofit/>
          </a:bodyPr>
          <a:lstStyle/>
          <a:p>
            <a:r>
              <a:rPr lang="el-GR" sz="3600" dirty="0" smtClean="0">
                <a:solidFill>
                  <a:srgbClr val="C00000"/>
                </a:solidFill>
              </a:rPr>
              <a:t>ΠΥΡΓΟΣ ΨΥΞΗΣ</a:t>
            </a:r>
            <a:endParaRPr lang="en-GB" sz="3600" dirty="0">
              <a:solidFill>
                <a:srgbClr val="C00000"/>
              </a:solidFill>
            </a:endParaRPr>
          </a:p>
        </p:txBody>
      </p:sp>
      <p:sp>
        <p:nvSpPr>
          <p:cNvPr id="5" name="Content Placeholder 4"/>
          <p:cNvSpPr>
            <a:spLocks noGrp="1"/>
          </p:cNvSpPr>
          <p:nvPr>
            <p:ph idx="1"/>
          </p:nvPr>
        </p:nvSpPr>
        <p:spPr/>
        <p:txBody>
          <a:bodyPr/>
          <a:lstStyle/>
          <a:p>
            <a:endParaRPr lang="en-GB"/>
          </a:p>
        </p:txBody>
      </p:sp>
      <p:sp>
        <p:nvSpPr>
          <p:cNvPr id="2" name="Footer Placeholder 1"/>
          <p:cNvSpPr>
            <a:spLocks noGrp="1"/>
          </p:cNvSpPr>
          <p:nvPr>
            <p:ph type="ftr" sz="quarter" idx="11"/>
          </p:nvPr>
        </p:nvSpPr>
        <p:spPr/>
        <p:txBody>
          <a:bodyPr/>
          <a:lstStyle/>
          <a:p>
            <a:r>
              <a:rPr lang="el-GR" smtClean="0"/>
              <a:t>ΚΑΥΣΗ ΥΔΡΟΓΟΝΑΝΘΡΑΚΩΝ</a:t>
            </a:r>
            <a:endParaRPr lang="en-GB"/>
          </a:p>
        </p:txBody>
      </p:sp>
      <p:sp>
        <p:nvSpPr>
          <p:cNvPr id="3" name="Slide Number Placeholder 2"/>
          <p:cNvSpPr>
            <a:spLocks noGrp="1"/>
          </p:cNvSpPr>
          <p:nvPr>
            <p:ph type="sldNum" sz="quarter" idx="12"/>
          </p:nvPr>
        </p:nvSpPr>
        <p:spPr/>
        <p:txBody>
          <a:bodyPr/>
          <a:lstStyle/>
          <a:p>
            <a:fld id="{B4DB399A-DF18-40E8-8FB4-06676171C598}" type="slidenum">
              <a:rPr lang="en-GB" smtClean="0"/>
              <a:t>102</a:t>
            </a:fld>
            <a:endParaRPr lang="en-GB"/>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6712"/>
            <a:ext cx="9144000" cy="5676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40187754"/>
      </p:ext>
    </p:extLst>
  </p:cSld>
  <p:clrMapOvr>
    <a:masterClrMapping/>
  </p:clrMapOvr>
  <mc:AlternateContent xmlns:mc="http://schemas.openxmlformats.org/markup-compatibility/2006">
    <mc:Choice xmlns:p14="http://schemas.microsoft.com/office/powerpoint/2010/main" Requires="p14">
      <p:transition spd="slow" p14:dur="2000" advTm="30205"/>
    </mc:Choice>
    <mc:Fallback>
      <p:transition spd="slow" advTm="30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l-GR" smtClean="0"/>
              <a:t>ΤΕΛΟΣ</a:t>
            </a:r>
            <a:endParaRPr lang="en-GB"/>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65277803"/>
      </p:ext>
    </p:extLst>
  </p:cSld>
  <p:clrMapOvr>
    <a:masterClrMapping/>
  </p:clrMapOvr>
  <mc:AlternateContent xmlns:mc="http://schemas.openxmlformats.org/markup-compatibility/2006">
    <mc:Choice xmlns:p14="http://schemas.microsoft.com/office/powerpoint/2010/main" Requires="p14">
      <p:transition spd="slow" p14:dur="2000" advTm="2112"/>
    </mc:Choice>
    <mc:Fallback>
      <p:transition spd="slow" advTm="2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8"/>
</p:tagLst>
</file>

<file path=ppt/tags/tag2.xml><?xml version="1.0" encoding="utf-8"?>
<p:tagLst xmlns:a="http://schemas.openxmlformats.org/drawingml/2006/main" xmlns:r="http://schemas.openxmlformats.org/officeDocument/2006/relationships" xmlns:p="http://schemas.openxmlformats.org/presentationml/2006/main">
  <p:tag name="TIMING" val="|38.5"/>
</p:tagLst>
</file>

<file path=ppt/tags/tag3.xml><?xml version="1.0" encoding="utf-8"?>
<p:tagLst xmlns:a="http://schemas.openxmlformats.org/drawingml/2006/main" xmlns:r="http://schemas.openxmlformats.org/officeDocument/2006/relationships" xmlns:p="http://schemas.openxmlformats.org/presentationml/2006/main">
  <p:tag name="TIMING" val="|9.5|6.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5FD0F"/>
        </a:solidFill>
        <a:ln w="19050"/>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1378</TotalTime>
  <Words>3296</Words>
  <Application>Microsoft Office PowerPoint</Application>
  <PresentationFormat>On-screen Show (4:3)</PresentationFormat>
  <Paragraphs>786</Paragraphs>
  <Slides>103</Slides>
  <Notes>21</Notes>
  <HiddenSlides>0</HiddenSlides>
  <MMClips>103</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103</vt:i4>
      </vt:variant>
    </vt:vector>
  </HeadingPairs>
  <TitlesOfParts>
    <vt:vector size="106" baseType="lpstr">
      <vt:lpstr>Office Theme</vt:lpstr>
      <vt:lpstr>Document</vt:lpstr>
      <vt:lpstr>Equation</vt:lpstr>
      <vt:lpstr>ΕΝΕΡΓΕΙΑ ΚΑΙ ΠΕΡΙΒΑΛΛΟΝ</vt:lpstr>
      <vt:lpstr>PowerPoint Presentation</vt:lpstr>
      <vt:lpstr>PowerPoint Presentation</vt:lpstr>
      <vt:lpstr>Η  ΚΑΥΣΗ</vt:lpstr>
      <vt:lpstr>ΠΑΡΑΓΩΓΗ ΘΕΡΜΟΤΗΤΑΣ</vt:lpstr>
      <vt:lpstr>ΚΑΥΣΗ</vt:lpstr>
      <vt:lpstr>ΚΑΥΣΗ</vt:lpstr>
      <vt:lpstr>ΚΑΥΣΗ</vt:lpstr>
      <vt:lpstr>Η καύση απαιτεί ενέργεια γιά να ξεκινήσει</vt:lpstr>
      <vt:lpstr>ΤΥΠΟΙ ΚΑΥΣΙΜΩΝ ΥΔΡΟΓΟΝΑΝΘΡΑΚΩΝ</vt:lpstr>
      <vt:lpstr>ΚΑΥΣΙΜΑ ΑΠΟ ΑΠΟΛΙΘΩΜΑΤΑ (fossil fuels)</vt:lpstr>
      <vt:lpstr>ΚΑΥΣΗ : ΣΤΕΡΕΑ ΚΑΥΣΙΜΑ</vt:lpstr>
      <vt:lpstr>PowerPoint Presentation</vt:lpstr>
      <vt:lpstr>ΚΑΥΣΗ : ΣΤΕΡΕΑ ΚΑΥΣΙΜΑ (λιγνίτης)</vt:lpstr>
      <vt:lpstr>ΚΑΥΣΗ : ΥΓΡΑ ΚΑΥΣΙΜΑ  (πετρέλαιο)</vt:lpstr>
      <vt:lpstr>ΚΑΥΣΗ : ΥΓΡΑ ΚΑΥΣΙΜΑ (πετρέλαιο)</vt:lpstr>
      <vt:lpstr>ΚΑΥΣΗ  : ΑΕΡΙΑ ΚΑΥΣΙΜΑ (φυσικό αέριο)</vt:lpstr>
      <vt:lpstr>ΚΑΥΣΗ : ΑΕΡΙΑ ΚΑΥΣΙΜΑ</vt:lpstr>
      <vt:lpstr>Καύση υδρογονανθράκων</vt:lpstr>
      <vt:lpstr>Ενδιάμεσα προϊόντα καύσης μεθανίου (προσομοίωση)</vt:lpstr>
      <vt:lpstr>PowerPoint Presentation</vt:lpstr>
      <vt:lpstr>Εστίες καύσης : τύποι και αρχή λειτουργίας</vt:lpstr>
      <vt:lpstr>ΕΣΤΙΕΣ ΚΑΥΣΗΣ:  (α) σταθερής κλίνης, (β) παρέλκουσας κλίνης</vt:lpstr>
      <vt:lpstr>Εστία καύσης: ρευστοποιημένη κλίνη</vt:lpstr>
      <vt:lpstr>Ρευστοποιημένη κλίνη: αρχή λειτουργίας με εισαγωγή αέρα υπό πίεση</vt:lpstr>
      <vt:lpstr>Καύση κάρβουνου: εξέλιξη της αντίδρασης και μεταβολή της θερμοκρασίας</vt:lpstr>
      <vt:lpstr>ΔΟΜΗ ΠΟΥΔΡΟΠΟΙΗΜΕΝΗΣ ΦΛΟΓΑΣ</vt:lpstr>
      <vt:lpstr>ΚΑΥΣΤΗΡΑΣ</vt:lpstr>
      <vt:lpstr>ΚΑΥΣΤΗΡΑΣ (ΠΛΕΥΡΙΚΗ ΟΨΗ)</vt:lpstr>
      <vt:lpstr>ΔΙΑΤΑΞΗ ΚΑΥΣΤΗΡΩΝ ΣΤΟΝ ΘΑΛΑΜΟ ΚΑΥΣΗΣ</vt:lpstr>
      <vt:lpstr>ΕΣΩΤΕΡΙΚΟ ΘΑΛΑΜΟΥ ΚΑΥΣΗΣ – 2 ΚΑΥΣΤΗΡΕΣ</vt:lpstr>
      <vt:lpstr>ΛΙΓΝΙΤΗΣ: ΠΕΙΡΑΜΑ ΚΑΥΣΗΣ ΣΕ ΡΕΥΣΤΟΠΟΙΗΜΕΝΗ ΚΛΙΝΗ</vt:lpstr>
      <vt:lpstr>ΚΑΥΣΤΗΡΕΣ</vt:lpstr>
      <vt:lpstr>Λέβητας με φυσική και με εξαναγκασμένη κυκλοφορία αέρα</vt:lpstr>
      <vt:lpstr>Λέβητας οικίας γιά ζεστό νερό</vt:lpstr>
      <vt:lpstr>Λέβητες : Παραδοσιακός &amp; Συμπύκνωσης</vt:lpstr>
      <vt:lpstr>Θάλαμος Καύσης σταθμού ηλεκτροπαραγωγής</vt:lpstr>
      <vt:lpstr>Θάλαμος καύσης</vt:lpstr>
      <vt:lpstr>Μηχανή εσωτερικής καύσης</vt:lpstr>
      <vt:lpstr>Θάλαμος καύσης</vt:lpstr>
      <vt:lpstr>αεριοστρόβιλος</vt:lpstr>
      <vt:lpstr>Τύποι καύσης</vt:lpstr>
      <vt:lpstr>Χημικές αντιδράσεις καύσης</vt:lpstr>
      <vt:lpstr>ΚΑΥΣΗ ΜΕΘΑΝΙΟΥ</vt:lpstr>
      <vt:lpstr>ΘΕΩΡΗΤΙΚΗ ΔΙΕΡΓΑΣΙΑ ΚΑΥΣΗΣ</vt:lpstr>
      <vt:lpstr>PowerPoint Presentation</vt:lpstr>
      <vt:lpstr>Καύση</vt:lpstr>
      <vt:lpstr>PowerPoint Presentation</vt:lpstr>
      <vt:lpstr>PowerPoint Presentation</vt:lpstr>
      <vt:lpstr>Η ΑΠΟΔΟΣΗ ΤΗΣ ΚΑΥΣΗΣ</vt:lpstr>
      <vt:lpstr>ΑΠΟΔΟΣΗ ΤΗΣ ΚΑΥΣΗΣ</vt:lpstr>
      <vt:lpstr>ΠΡΑΓΜΑΤΙΚΗ ΔΙΕΡΓΑΣΙΑ ΚΑΥΣΗΣ</vt:lpstr>
      <vt:lpstr>Καύση: Μεταβολή Μεγεθών με την Παροχή Αέρα καύσης</vt:lpstr>
      <vt:lpstr>ΠΕΡΙΣΣΕΙΑ ΑΕΡΑ</vt:lpstr>
      <vt:lpstr>ΤΥΠΙΚΗ ΠΕΡΙΣΣΕΙΑ ΑΕΡΑ ΓΙΑ ΤΗΝ ΚΑΥΣΗ</vt:lpstr>
      <vt:lpstr>ΠΡΑΓΜΑΤΙΚΗ ΔΙΕΡΓΑΣΙΑ ΚΑΥΣΗΣ</vt:lpstr>
      <vt:lpstr>ΡΥΠΑΝΣΗ ΑΠΟ ΤΗΝ ΚΑΥΣΗ ΥΔΡΟΓΟΝΑΝΘΡΑΚΩΝ</vt:lpstr>
      <vt:lpstr>Ρύπανση από καύση</vt:lpstr>
      <vt:lpstr>1. ΑΤΜΟΣΦΑΙΡΙΚΗ ΡΥΠΑΝΣΗ ΠΟΛΕΩΝ</vt:lpstr>
      <vt:lpstr>ΦΩΤΟΧΗΜΙΚΗ ΡΥΠΑΝΣΗ</vt:lpstr>
      <vt:lpstr>2. ΟΞΙΝΗ ΒΡΟΧΗ</vt:lpstr>
      <vt:lpstr>3. ΦΑΙΝΟΜΕΝΟ ΤΟΥ ΘΕΡΜΟΚΗΠΙΟΥ</vt:lpstr>
      <vt:lpstr>ΧΡΟΝΟΣ ΑΠΟΜΑΚΡΥΝΣΗΣ ΚΑΙ ΚΛΙΜΑΤΙΚΗ ΠΙΕΣΗ ΑΕΡΙΩΝ ΦΘ</vt:lpstr>
      <vt:lpstr>4. ΜΕΙΩΣΗ ΣΤΡΑΤΟΣΦΑΙΡΙΚΟΥ ΟΖΟΝΤΟΣ</vt:lpstr>
      <vt:lpstr>ΚΑΥΣΗ ΑΝΘΡΑΚΑ :  ΙΠΤΑΜΕΝΗ ΤΕΦΡΑ ΚΑΙ ΤΕΦΡΑ ΚΑΥΣΗΣ</vt:lpstr>
      <vt:lpstr>ΚΑΥΣΗ: ΙΠΤΑΜΕΝΗ ΤΕΦΡΑ &amp; ΑΠΟΘΕΣΕΙΣ ΣΤΑ ΤΟΙΧΩΜΑΤΑ ΤΟΥ ΘΑΛΑΜΟΥ ΚΑΥΣΗΣ</vt:lpstr>
      <vt:lpstr>PowerPoint Presentation</vt:lpstr>
      <vt:lpstr>ΚΑΥΣΗ ΑΕΡΙΩΝ ΚΑΥΣΙΜΩΝ:  ΡΥΠΟΙ ΚΑΙ ΕΛΕΓΧΟΣ</vt:lpstr>
      <vt:lpstr>1. ΑΚΑΥΣΤΟΙ ΥΔΡΟΓΟΝΑΝΘΡΑΚΕΣ (HC)</vt:lpstr>
      <vt:lpstr>2. ΜΟΝΟΞΕΙΔΙΟ ΤΟΥ ΑΝΘΡΑΚΑ (CO)</vt:lpstr>
      <vt:lpstr>3.1. ΟΞΕΙΔΙΑ ΤΟΥ ΑΖΩΤΟΥ ΝΟx</vt:lpstr>
      <vt:lpstr>3.2. ΟΞΕΙΔΙΑ ΤΟΥ ΑΖΩΤΟΥ ΝΟx - ΕΛΕΓΧΟΣ</vt:lpstr>
      <vt:lpstr>4. ΑΙΩΡΟΥΜΕΝΑ ΣΩΜΑΤΙΔΙΑ  ( μεγεθος : ≈ 100 Α) </vt:lpstr>
      <vt:lpstr>PowerPoint Presentation</vt:lpstr>
      <vt:lpstr>ΑΝΑΛΥΣΕΙΣ</vt:lpstr>
      <vt:lpstr>ΑΝΑΛΥΣΗ ΚΑΥΣΑΕΡΙΩΝ</vt:lpstr>
      <vt:lpstr>Συσκευή ανάλυσης καυσαερίων Orsat</vt:lpstr>
      <vt:lpstr>ΑΕΡΙΟΣ ΧΡΩΜΑΤΟΓΡΑΦΟΣ</vt:lpstr>
      <vt:lpstr>PowerPoint Presentation</vt:lpstr>
      <vt:lpstr>ΥΠΟΘΕΤΟΝΤΑΣ ΟΤΙ ΟΛΗ Η ΤΕΦΡΑ ΕΜΦΑΝΙΖΕΤΑΙ ΣΤΟ ΥΠΟΛΕΙΜΜΑ (ΚΑΙ ΜΟΝΟΝ !) </vt:lpstr>
      <vt:lpstr>Αντιρρύπανση</vt:lpstr>
      <vt:lpstr>Έλεγχος ρύπανσης</vt:lpstr>
      <vt:lpstr>Καύση-ατμοπαραγωγή-κατακρημνιστής-καπνοδόχος Σχηματική παράσταση</vt:lpstr>
      <vt:lpstr>ΜΟΝΑΔΕΣ ΑΠΟΜΑΚΡΥΝΣΗΣ ΙΠΤΑΜΕΝΗΣ ΤΕΦΡΑΣ</vt:lpstr>
      <vt:lpstr>ΜΟΝΑΔΕΣ ΑΠΟΜΑΚΡΥΝΣΗΣ ΙΠΤΑΜΕΝΗΣ ΤΕΦΡΑΣ</vt:lpstr>
      <vt:lpstr>Ηλεκτροστατικός κατακρημνιστής electrostatic precipitator</vt:lpstr>
      <vt:lpstr>Ηλεκτροστατικός κατακρημνιστής</vt:lpstr>
      <vt:lpstr>ΑΠΟΘΕΙΩΣΗ ΚΑΥΣΑΕΡΙΩΝ</vt:lpstr>
      <vt:lpstr>PowerPoint Presentation</vt:lpstr>
      <vt:lpstr> ΧΗΜΙΚΗ ΕΠΕΞΕΡΓΑΣΙΑ ΚΑΥΣΑΕΡΙΩΝ πλυντηρίδα αποθείωσης - FGD “Scrubber” </vt:lpstr>
      <vt:lpstr>Scrubber Absorber ΣΙΛΟ</vt:lpstr>
      <vt:lpstr>ΑΠΟΘΕΙΩΣΗ ΚΑΥΣΑΕΡΙΩΝ  Flue Gas Desulfurization </vt:lpstr>
      <vt:lpstr>Ξηρός καθαρισμός καυσαερίων</vt:lpstr>
      <vt:lpstr>   ΣΧΗΜΑΤΙΣΜΟΣ NOx</vt:lpstr>
      <vt:lpstr>     ΜΕΙΩΣΗ ΤΩΝ NOx</vt:lpstr>
      <vt:lpstr>ΜΕΙΩΣΗ  NOx  ΜΕΤΑ ΤΗΝ ΚΑΥΣΗ</vt:lpstr>
      <vt:lpstr>       SNCR</vt:lpstr>
      <vt:lpstr>Απομάκρυνση υδραργύρου από τα καυσαέρια  (Mercury and Air Toxics Standards) </vt:lpstr>
      <vt:lpstr>ΟΛΟΚΛΗΡΩΜΕΝΟ ΣΥΣΤΗΜΑ ΑΝΤΙΡΥΠΑΝΣΗΣ</vt:lpstr>
      <vt:lpstr>θερμική ρύπανση</vt:lpstr>
      <vt:lpstr>ΣΧΗΜΑΤΙΚΗ ΔΙΑΤΑΞΗ ΜΕ ΠΥΡΓΟ ΨΥΞΗΣ ΚΑΙ ΤΡΟΦΟΔΟΣΙΑ ΑΠΟ ΦΥΣΙΚΗ ΠΗΓΗ</vt:lpstr>
      <vt:lpstr>ΠΥΡΓΟΣ ΨΥΞΗΣ</vt:lpstr>
      <vt:lpstr>PowerPoint Presentation</vt:lpstr>
    </vt:vector>
  </TitlesOfParts>
  <Company>University of the Aegean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ΚΑΥΣΗ</dc:title>
  <dc:creator>Dias Haralambopoulos</dc:creator>
  <cp:lastModifiedBy>Dias Haralambopoulos</cp:lastModifiedBy>
  <cp:revision>60</cp:revision>
  <cp:lastPrinted>2015-03-09T15:00:59Z</cp:lastPrinted>
  <dcterms:created xsi:type="dcterms:W3CDTF">2007-02-10T09:34:44Z</dcterms:created>
  <dcterms:modified xsi:type="dcterms:W3CDTF">2015-03-09T23:32:16Z</dcterms:modified>
</cp:coreProperties>
</file>