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49"/>
  </p:notesMasterIdLst>
  <p:sldIdLst>
    <p:sldId id="285" r:id="rId2"/>
    <p:sldId id="286" r:id="rId3"/>
    <p:sldId id="287" r:id="rId4"/>
    <p:sldId id="269" r:id="rId5"/>
    <p:sldId id="278" r:id="rId6"/>
    <p:sldId id="279" r:id="rId7"/>
    <p:sldId id="277" r:id="rId8"/>
    <p:sldId id="318" r:id="rId9"/>
    <p:sldId id="324" r:id="rId10"/>
    <p:sldId id="323" r:id="rId11"/>
    <p:sldId id="322" r:id="rId12"/>
    <p:sldId id="321" r:id="rId13"/>
    <p:sldId id="320" r:id="rId14"/>
    <p:sldId id="276" r:id="rId15"/>
    <p:sldId id="296" r:id="rId16"/>
    <p:sldId id="280" r:id="rId17"/>
    <p:sldId id="281" r:id="rId18"/>
    <p:sldId id="273" r:id="rId19"/>
    <p:sldId id="283" r:id="rId20"/>
    <p:sldId id="282" r:id="rId21"/>
    <p:sldId id="325" r:id="rId22"/>
    <p:sldId id="284" r:id="rId23"/>
    <p:sldId id="297" r:id="rId24"/>
    <p:sldId id="299" r:id="rId25"/>
    <p:sldId id="271" r:id="rId26"/>
    <p:sldId id="272" r:id="rId27"/>
    <p:sldId id="288" r:id="rId28"/>
    <p:sldId id="290" r:id="rId29"/>
    <p:sldId id="291" r:id="rId30"/>
    <p:sldId id="294" r:id="rId31"/>
    <p:sldId id="301" r:id="rId32"/>
    <p:sldId id="302" r:id="rId33"/>
    <p:sldId id="305" r:id="rId34"/>
    <p:sldId id="306" r:id="rId35"/>
    <p:sldId id="312" r:id="rId36"/>
    <p:sldId id="311" r:id="rId37"/>
    <p:sldId id="307" r:id="rId38"/>
    <p:sldId id="308" r:id="rId39"/>
    <p:sldId id="309" r:id="rId40"/>
    <p:sldId id="310" r:id="rId41"/>
    <p:sldId id="303" r:id="rId42"/>
    <p:sldId id="304" r:id="rId43"/>
    <p:sldId id="295" r:id="rId44"/>
    <p:sldId id="300" r:id="rId45"/>
    <p:sldId id="313" r:id="rId46"/>
    <p:sldId id="314" r:id="rId47"/>
    <p:sldId id="315" r:id="rId48"/>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48" autoAdjust="0"/>
    <p:restoredTop sz="86023" autoAdjust="0"/>
  </p:normalViewPr>
  <p:slideViewPr>
    <p:cSldViewPr showGuides="1">
      <p:cViewPr varScale="1">
        <p:scale>
          <a:sx n="64" d="100"/>
          <a:sy n="64" d="100"/>
        </p:scale>
        <p:origin x="-127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07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l-GR" altLang="en-US"/>
          </a:p>
        </p:txBody>
      </p:sp>
      <p:sp>
        <p:nvSpPr>
          <p:cNvPr id="4403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l-GR" altLang="en-US"/>
          </a:p>
        </p:txBody>
      </p:sp>
      <p:sp>
        <p:nvSpPr>
          <p:cNvPr id="225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403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n-US" noProof="0" smtClean="0"/>
              <a:t>Click to edit Master text styles</a:t>
            </a:r>
          </a:p>
          <a:p>
            <a:pPr lvl="1"/>
            <a:r>
              <a:rPr lang="el-GR" altLang="en-US" noProof="0" smtClean="0"/>
              <a:t>Second level</a:t>
            </a:r>
          </a:p>
          <a:p>
            <a:pPr lvl="2"/>
            <a:r>
              <a:rPr lang="el-GR" altLang="en-US" noProof="0" smtClean="0"/>
              <a:t>Third level</a:t>
            </a:r>
          </a:p>
          <a:p>
            <a:pPr lvl="3"/>
            <a:r>
              <a:rPr lang="el-GR" altLang="en-US" noProof="0" smtClean="0"/>
              <a:t>Fourth level</a:t>
            </a:r>
          </a:p>
          <a:p>
            <a:pPr lvl="4"/>
            <a:r>
              <a:rPr lang="el-GR" altLang="en-US" noProof="0" smtClean="0"/>
              <a:t>Fifth level</a:t>
            </a:r>
          </a:p>
        </p:txBody>
      </p:sp>
      <p:sp>
        <p:nvSpPr>
          <p:cNvPr id="4403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l-GR" altLang="en-US"/>
          </a:p>
        </p:txBody>
      </p:sp>
      <p:sp>
        <p:nvSpPr>
          <p:cNvPr id="4403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3C767F4A-29B6-43DA-9114-484173707B42}" type="slidenum">
              <a:rPr lang="el-GR" altLang="en-US"/>
              <a:pPr>
                <a:defRPr/>
              </a:pPr>
              <a:t>‹#›</a:t>
            </a:fld>
            <a:endParaRPr lang="el-GR" altLang="en-US"/>
          </a:p>
        </p:txBody>
      </p:sp>
    </p:spTree>
    <p:extLst>
      <p:ext uri="{BB962C8B-B14F-4D97-AF65-F5344CB8AC3E}">
        <p14:creationId xmlns:p14="http://schemas.microsoft.com/office/powerpoint/2010/main" val="10076345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commons.wikimedia.org/wiki/Category:Wairakei_Geothermal_Power_Plant#mediaviewer/File:Steam_pipelines_towards_Wairakei_geothermal_power_station.jp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kern="1200" smtClean="0">
                <a:solidFill>
                  <a:schemeClr val="tx1"/>
                </a:solidFill>
                <a:effectLst/>
                <a:latin typeface="Arial" charset="0"/>
                <a:ea typeface="+mn-ea"/>
                <a:cs typeface="+mn-cs"/>
              </a:rPr>
              <a:t>Iceland's Nesjavellir geothermal power station. Geothermal plants account for more than 25 percent of the electricity produced in Iceland. Photo: Gretar Ívarsson</a:t>
            </a:r>
            <a:endParaRPr lang="en-GB"/>
          </a:p>
        </p:txBody>
      </p:sp>
      <p:sp>
        <p:nvSpPr>
          <p:cNvPr id="4" name="Slide Number Placeholder 3"/>
          <p:cNvSpPr>
            <a:spLocks noGrp="1"/>
          </p:cNvSpPr>
          <p:nvPr>
            <p:ph type="sldNum" sz="quarter" idx="10"/>
          </p:nvPr>
        </p:nvSpPr>
        <p:spPr/>
        <p:txBody>
          <a:bodyPr/>
          <a:lstStyle/>
          <a:p>
            <a:pPr>
              <a:defRPr/>
            </a:pPr>
            <a:fld id="{3C767F4A-29B6-43DA-9114-484173707B42}" type="slidenum">
              <a:rPr lang="el-GR" altLang="en-US" smtClean="0"/>
              <a:pPr>
                <a:defRPr/>
              </a:pPr>
              <a:t>4</a:t>
            </a:fld>
            <a:endParaRPr lang="el-GR" altLang="en-US"/>
          </a:p>
        </p:txBody>
      </p:sp>
    </p:spTree>
    <p:extLst>
      <p:ext uri="{BB962C8B-B14F-4D97-AF65-F5344CB8AC3E}">
        <p14:creationId xmlns:p14="http://schemas.microsoft.com/office/powerpoint/2010/main" val="1821649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335DAF5-506C-458B-B319-8E72231C9BD6}" type="slidenum">
              <a:rPr lang="el-GR" altLang="en-US"/>
              <a:pPr eaLnBrk="1" hangingPunct="1"/>
              <a:t>18</a:t>
            </a:fld>
            <a:endParaRPr lang="el-GR" alt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r>
              <a:rPr lang="el-GR" altLang="en-US" smtClean="0"/>
              <a:t>Fig. 4. Changes in elevation (mm/year) in the Reykjanes peninsula due to production in the Svartsengi</a:t>
            </a:r>
          </a:p>
          <a:p>
            <a:pPr eaLnBrk="1" hangingPunct="1"/>
            <a:r>
              <a:rPr lang="el-GR" altLang="en-US" smtClean="0"/>
              <a:t>(middle) and Reykjanes (tip of the peninsula) geothermal fields (Eysteinsson, 2000).</a:t>
            </a:r>
          </a:p>
          <a:p>
            <a:pPr eaLnBrk="1" hangingPunct="1"/>
            <a:endParaRPr lang="el-GR"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5D33F6D-F109-4871-9761-5C51287F2C40}" type="slidenum">
              <a:rPr lang="el-GR" altLang="en-US"/>
              <a:pPr eaLnBrk="1" hangingPunct="1"/>
              <a:t>25</a:t>
            </a:fld>
            <a:endParaRPr lang="el-GR" alt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r>
              <a:rPr lang="el-GR" altLang="en-US" smtClean="0"/>
              <a:t>CO2 and H2S emissions from Icelandic geothermal fields (A ΄ rmannsson et al., 2001).</a:t>
            </a:r>
          </a:p>
          <a:p>
            <a:pPr eaLnBrk="1" hangingPunct="1"/>
            <a:endParaRPr lang="el-GR"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C0B82AC-B589-4EC2-97C8-08D30A3D8D28}" type="slidenum">
              <a:rPr lang="el-GR" altLang="en-US"/>
              <a:pPr eaLnBrk="1" hangingPunct="1"/>
              <a:t>26</a:t>
            </a:fld>
            <a:endParaRPr lang="el-GR" alt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r>
              <a:rPr lang="el-GR" altLang="en-US" smtClean="0"/>
              <a:t>The concentration of H2S in mg/m3 in air around the Svartsengi power plant, SW Iceland.</a:t>
            </a:r>
          </a:p>
          <a:p>
            <a:pPr eaLnBrk="1" hangingPunct="1"/>
            <a:r>
              <a:rPr lang="el-GR" altLang="en-US" smtClean="0"/>
              <a:t>458 H. Kristmannsdo΄ ttir / Geothermics 32 (2003) 451–461</a:t>
            </a:r>
          </a:p>
          <a:p>
            <a:pPr eaLnBrk="1" hangingPunct="1"/>
            <a:endParaRPr lang="el-GR"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WML working month level</a:t>
            </a:r>
          </a:p>
          <a:p>
            <a:r>
              <a:rPr lang="en-GB" sz="1200" b="0" i="0" kern="1200" smtClean="0">
                <a:solidFill>
                  <a:schemeClr val="tx1"/>
                </a:solidFill>
                <a:effectLst/>
                <a:latin typeface="Arial" charset="0"/>
                <a:ea typeface="+mn-ea"/>
                <a:cs typeface="+mn-cs"/>
              </a:rPr>
              <a:t>In the early days of uranium mining, a radon concentration of 100 pCi L</a:t>
            </a:r>
            <a:r>
              <a:rPr lang="en-GB" sz="1200" b="0" i="0" kern="1200" baseline="30000" smtClean="0">
                <a:solidFill>
                  <a:schemeClr val="tx1"/>
                </a:solidFill>
                <a:effectLst/>
                <a:latin typeface="Arial" charset="0"/>
                <a:ea typeface="+mn-ea"/>
                <a:cs typeface="+mn-cs"/>
              </a:rPr>
              <a:t>-1</a:t>
            </a:r>
            <a:r>
              <a:rPr lang="en-GB" sz="1200" b="0" i="0" kern="1200" smtClean="0">
                <a:solidFill>
                  <a:schemeClr val="tx1"/>
                </a:solidFill>
                <a:effectLst/>
                <a:latin typeface="Arial" charset="0"/>
                <a:ea typeface="+mn-ea"/>
                <a:cs typeface="+mn-cs"/>
              </a:rPr>
              <a:t> was adopted as a limit value. When it was realized that most of the lung dose came from the radon progeny (called daughters in those days), not the gas, a new limit value was introduced, the working level (WL). This was based on the energy that inhaled progeny would deposit in the lung.</a:t>
            </a:r>
          </a:p>
          <a:p>
            <a:r>
              <a:rPr lang="en-GB" sz="1200" b="0" i="0" kern="1200" smtClean="0">
                <a:solidFill>
                  <a:schemeClr val="tx1"/>
                </a:solidFill>
                <a:effectLst/>
                <a:latin typeface="Arial" charset="0"/>
                <a:ea typeface="+mn-ea"/>
                <a:cs typeface="+mn-cs"/>
              </a:rPr>
              <a:t>In old uranium mines, the ventilation was often poor, and the radon progeny was close to equilibrium with the radon. The progeny in equilibrium with 100 pCi L</a:t>
            </a:r>
            <a:r>
              <a:rPr lang="en-GB" sz="1200" b="0" i="0" kern="1200" baseline="30000" smtClean="0">
                <a:solidFill>
                  <a:schemeClr val="tx1"/>
                </a:solidFill>
                <a:effectLst/>
                <a:latin typeface="Arial" charset="0"/>
                <a:ea typeface="+mn-ea"/>
                <a:cs typeface="+mn-cs"/>
              </a:rPr>
              <a:t>-1</a:t>
            </a:r>
            <a:r>
              <a:rPr lang="en-GB" sz="1200" b="0" i="0" kern="1200" smtClean="0">
                <a:solidFill>
                  <a:schemeClr val="tx1"/>
                </a:solidFill>
                <a:effectLst/>
                <a:latin typeface="Arial" charset="0"/>
                <a:ea typeface="+mn-ea"/>
                <a:cs typeface="+mn-cs"/>
              </a:rPr>
              <a:t> radon gas would release approximately 130,000 MeV alpha energy in decay, so the WL was defined as:</a:t>
            </a:r>
          </a:p>
          <a:p>
            <a:r>
              <a:rPr lang="en-GB" sz="1200" b="0" i="0" kern="1200" smtClean="0">
                <a:solidFill>
                  <a:schemeClr val="tx1"/>
                </a:solidFill>
                <a:effectLst/>
                <a:latin typeface="Arial" charset="0"/>
                <a:ea typeface="+mn-ea"/>
                <a:cs typeface="+mn-cs"/>
              </a:rPr>
              <a:t>1 WL = 130,000 MeV alpha energy per litre air</a:t>
            </a:r>
          </a:p>
          <a:p>
            <a:r>
              <a:rPr lang="en-GB" sz="1200" b="0" i="0" kern="1200" smtClean="0">
                <a:solidFill>
                  <a:schemeClr val="tx1"/>
                </a:solidFill>
                <a:effectLst/>
                <a:latin typeface="Arial" charset="0"/>
                <a:ea typeface="+mn-ea"/>
                <a:cs typeface="+mn-cs"/>
              </a:rPr>
              <a:t>        = 20.8 microjoules (µJ) alpha energy per cubic meter (m</a:t>
            </a:r>
            <a:r>
              <a:rPr lang="en-GB" sz="1200" b="0" i="0" kern="1200" baseline="30000" smtClean="0">
                <a:solidFill>
                  <a:schemeClr val="tx1"/>
                </a:solidFill>
                <a:effectLst/>
                <a:latin typeface="Arial" charset="0"/>
                <a:ea typeface="+mn-ea"/>
                <a:cs typeface="+mn-cs"/>
              </a:rPr>
              <a:t>3</a:t>
            </a:r>
            <a:r>
              <a:rPr lang="en-GB" sz="1200" b="0" i="0" kern="1200" smtClean="0">
                <a:solidFill>
                  <a:schemeClr val="tx1"/>
                </a:solidFill>
                <a:effectLst/>
                <a:latin typeface="Arial" charset="0"/>
                <a:ea typeface="+mn-ea"/>
                <a:cs typeface="+mn-cs"/>
              </a:rPr>
              <a:t>) air.</a:t>
            </a:r>
          </a:p>
          <a:p>
            <a:r>
              <a:rPr lang="en-GB" sz="1200" b="0" i="0" kern="1200" smtClean="0">
                <a:solidFill>
                  <a:schemeClr val="tx1"/>
                </a:solidFill>
                <a:effectLst/>
                <a:latin typeface="Arial" charset="0"/>
                <a:ea typeface="+mn-ea"/>
                <a:cs typeface="+mn-cs"/>
              </a:rPr>
              <a:t>The nominal working hours per month for a miner at that time was 170, so the working level month (WLM) was introduced to simplify record keeping.</a:t>
            </a:r>
            <a:endParaRPr lang="el-GR" sz="1200" b="0" i="0" kern="1200" smtClean="0">
              <a:solidFill>
                <a:schemeClr val="tx1"/>
              </a:solidFill>
              <a:effectLst/>
              <a:latin typeface="Arial" charset="0"/>
              <a:ea typeface="+mn-ea"/>
              <a:cs typeface="+mn-cs"/>
            </a:endParaRPr>
          </a:p>
          <a:p>
            <a:endParaRPr lang="el-GR" sz="1200" b="0" i="0" kern="1200" smtClean="0">
              <a:solidFill>
                <a:schemeClr val="tx1"/>
              </a:solidFill>
              <a:effectLst/>
              <a:latin typeface="Arial" charset="0"/>
              <a:ea typeface="+mn-ea"/>
              <a:cs typeface="+mn-cs"/>
            </a:endParaRPr>
          </a:p>
          <a:p>
            <a:r>
              <a:rPr lang="en-GB" sz="1200" b="0" i="0" kern="1200" smtClean="0">
                <a:solidFill>
                  <a:schemeClr val="tx1"/>
                </a:solidFill>
                <a:effectLst/>
                <a:latin typeface="Arial" charset="0"/>
                <a:ea typeface="+mn-ea"/>
                <a:cs typeface="+mn-cs"/>
              </a:rPr>
              <a:t>The perfect interplay of radon. warmth and humidity make the Gastein Heilstollen radon gallery the most effective </a:t>
            </a:r>
            <a:r>
              <a:rPr lang="en-GB" sz="1200" b="1" i="0" kern="1200" smtClean="0">
                <a:solidFill>
                  <a:schemeClr val="tx1"/>
                </a:solidFill>
                <a:effectLst/>
                <a:latin typeface="Arial" charset="0"/>
                <a:ea typeface="+mn-ea"/>
                <a:cs typeface="+mn-cs"/>
              </a:rPr>
              <a:t>natural therapy</a:t>
            </a:r>
            <a:r>
              <a:rPr lang="en-GB" sz="1200" b="0" i="0" kern="1200" smtClean="0">
                <a:solidFill>
                  <a:schemeClr val="tx1"/>
                </a:solidFill>
                <a:effectLst/>
                <a:latin typeface="Arial" charset="0"/>
                <a:ea typeface="+mn-ea"/>
                <a:cs typeface="+mn-cs"/>
              </a:rPr>
              <a:t>for the treatment of rheumatic complaints. 2 kilometers removed from the daylight, we encounter pleasant heat ranging from </a:t>
            </a:r>
            <a:r>
              <a:rPr lang="en-GB" sz="1200" b="1" i="0" kern="1200" smtClean="0">
                <a:solidFill>
                  <a:schemeClr val="tx1"/>
                </a:solidFill>
                <a:effectLst/>
                <a:latin typeface="Arial" charset="0"/>
                <a:ea typeface="+mn-ea"/>
                <a:cs typeface="+mn-cs"/>
              </a:rPr>
              <a:t>37 to 41.5 degrees Celsius</a:t>
            </a:r>
            <a:r>
              <a:rPr lang="en-GB" sz="1200" b="0" i="0" kern="1200" smtClean="0">
                <a:solidFill>
                  <a:schemeClr val="tx1"/>
                </a:solidFill>
                <a:effectLst/>
                <a:latin typeface="Arial" charset="0"/>
                <a:ea typeface="+mn-ea"/>
                <a:cs typeface="+mn-cs"/>
              </a:rPr>
              <a:t>, high humidity between 70 and 100 percent, along with high natural radon levels in the air. </a:t>
            </a:r>
            <a:r>
              <a:rPr lang="en-GB" sz="1200" b="1" i="0" kern="1200" smtClean="0">
                <a:solidFill>
                  <a:schemeClr val="tx1"/>
                </a:solidFill>
                <a:effectLst/>
                <a:latin typeface="Arial" charset="0"/>
                <a:ea typeface="+mn-ea"/>
                <a:cs typeface="+mn-cs"/>
              </a:rPr>
              <a:t>Sustained pain relief </a:t>
            </a:r>
            <a:r>
              <a:rPr lang="en-GB" sz="1200" b="0" i="0" kern="1200" smtClean="0">
                <a:solidFill>
                  <a:schemeClr val="tx1"/>
                </a:solidFill>
                <a:effectLst/>
                <a:latin typeface="Arial" charset="0"/>
                <a:ea typeface="+mn-ea"/>
                <a:cs typeface="+mn-cs"/>
              </a:rPr>
              <a:t>and reduced need for medications are at the forefront of benefits for guests of the radon galleries. </a:t>
            </a:r>
            <a:r>
              <a:rPr lang="en-GB" sz="1200" b="1" i="0" kern="1200" smtClean="0">
                <a:solidFill>
                  <a:schemeClr val="tx1"/>
                </a:solidFill>
                <a:effectLst/>
                <a:latin typeface="Arial" charset="0"/>
                <a:ea typeface="+mn-ea"/>
                <a:cs typeface="+mn-cs"/>
              </a:rPr>
              <a:t>The success rate is close to 90 percent</a:t>
            </a:r>
            <a:r>
              <a:rPr lang="en-GB" sz="1200" b="0" i="0" kern="1200" smtClean="0">
                <a:solidFill>
                  <a:schemeClr val="tx1"/>
                </a:solidFill>
                <a:effectLst/>
                <a:latin typeface="Arial" charset="0"/>
                <a:ea typeface="+mn-ea"/>
                <a:cs typeface="+mn-cs"/>
              </a:rPr>
              <a:t>.</a:t>
            </a:r>
          </a:p>
          <a:p>
            <a:endParaRPr lang="el-GR" smtClean="0"/>
          </a:p>
          <a:p>
            <a:r>
              <a:rPr lang="en-GB" sz="1200" b="1" i="0" kern="1200" smtClean="0">
                <a:solidFill>
                  <a:schemeClr val="tx1"/>
                </a:solidFill>
                <a:effectLst/>
                <a:latin typeface="Arial" charset="0"/>
                <a:ea typeface="+mn-ea"/>
                <a:cs typeface="+mn-cs"/>
              </a:rPr>
              <a:t>Now here’s the story of Stanley Watras</a:t>
            </a:r>
            <a:endParaRPr lang="en-GB" sz="1200" b="0" i="0" kern="1200" smtClean="0">
              <a:solidFill>
                <a:schemeClr val="tx1"/>
              </a:solidFill>
              <a:effectLst/>
              <a:latin typeface="Arial" charset="0"/>
              <a:ea typeface="+mn-ea"/>
              <a:cs typeface="+mn-cs"/>
            </a:endParaRPr>
          </a:p>
          <a:p>
            <a:r>
              <a:rPr lang="en-GB" sz="1200" b="0" i="0" kern="1200" smtClean="0">
                <a:solidFill>
                  <a:schemeClr val="tx1"/>
                </a:solidFill>
                <a:effectLst/>
                <a:latin typeface="Arial" charset="0"/>
                <a:ea typeface="+mn-ea"/>
                <a:cs typeface="+mn-cs"/>
              </a:rPr>
              <a:t>Stanley J. Watras was a construction engineer at the Limerick nuclear power plant in Pottstown, Pennsylvania. A monitor was installed at the plant to check workers to make sure they did not accidentally accumulate an unsafe dose of radiation at work.</a:t>
            </a:r>
          </a:p>
          <a:p>
            <a:r>
              <a:rPr lang="en-GB" sz="1200" b="0" i="0" kern="1200" smtClean="0">
                <a:solidFill>
                  <a:schemeClr val="tx1"/>
                </a:solidFill>
                <a:effectLst/>
                <a:latin typeface="Arial" charset="0"/>
                <a:ea typeface="+mn-ea"/>
                <a:cs typeface="+mn-cs"/>
              </a:rPr>
              <a:t>One day, on his way to work, Mr. Watras entered the plant through the EXIT door and “set off” the radiation monitor alarms that help protect workers by detecting exposure to radiation.  Safety personnel checked him out, but could not find the source of the radiation.  Interestingly, because the plant was under construction at the time, there was no nuclear fuel at the plant, so there was no way for Mr. Watras to have been exposed to any radiation at work. </a:t>
            </a:r>
          </a:p>
          <a:p>
            <a:r>
              <a:rPr lang="en-GB" sz="1200" b="0" i="0" kern="1200" smtClean="0">
                <a:solidFill>
                  <a:schemeClr val="tx1"/>
                </a:solidFill>
                <a:effectLst/>
                <a:latin typeface="Arial" charset="0"/>
                <a:ea typeface="+mn-ea"/>
                <a:cs typeface="+mn-cs"/>
              </a:rPr>
              <a:t>This occurrence happened several times.  Eventually, they discovered that Mr. Watras was not picking up the radiation at work, but rather was bringing it TO work from home! A team of specialists was sent to the Mr. Watras’ home to investigate. There, they measured radiation levels about 700 times higher than the maximum level considered safe for human exposure (the home tested at 2,700 pCi/L and a safe level is at or below 4 pCi/L).  The source of this enormous amount of radiation turned out to be radon, a naturally-occurring gas that made its way into the Watras home from underground. It had nothing to do with Mr. Watras’ job.  The entire family was living in an environment roughly equivalent to smoking a couple of hundred packs of cigarettes per day. They moved out of the house immediately, while the problem was being fixed.  After Mr. Watras and his family evacuated their house, the United States Environmental Protection Agency (EPA) and Pennsylvania officials turned it into a laboratory for long-term measurement of radon and radon decay products and evaluation of radon mitigation techniques. After many months, they reduced the radon concentration to an acceptable level, and the family was able to return. After installing a radon-reduction system, radon levels in the home tested below 4 pCi/L.</a:t>
            </a:r>
          </a:p>
          <a:p>
            <a:endParaRPr lang="en-GB"/>
          </a:p>
        </p:txBody>
      </p:sp>
      <p:sp>
        <p:nvSpPr>
          <p:cNvPr id="4" name="Slide Number Placeholder 3"/>
          <p:cNvSpPr>
            <a:spLocks noGrp="1"/>
          </p:cNvSpPr>
          <p:nvPr>
            <p:ph type="sldNum" sz="quarter" idx="10"/>
          </p:nvPr>
        </p:nvSpPr>
        <p:spPr/>
        <p:txBody>
          <a:bodyPr/>
          <a:lstStyle/>
          <a:p>
            <a:pPr>
              <a:defRPr/>
            </a:pPr>
            <a:fld id="{3C767F4A-29B6-43DA-9114-484173707B42}" type="slidenum">
              <a:rPr lang="el-GR" altLang="en-US" smtClean="0"/>
              <a:pPr>
                <a:defRPr/>
              </a:pPr>
              <a:t>30</a:t>
            </a:fld>
            <a:endParaRPr lang="el-GR" altLang="en-US"/>
          </a:p>
        </p:txBody>
      </p:sp>
    </p:spTree>
    <p:extLst>
      <p:ext uri="{BB962C8B-B14F-4D97-AF65-F5344CB8AC3E}">
        <p14:creationId xmlns:p14="http://schemas.microsoft.com/office/powerpoint/2010/main" val="571524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kern="1200" smtClean="0">
                <a:solidFill>
                  <a:schemeClr val="tx1"/>
                </a:solidFill>
                <a:effectLst/>
                <a:latin typeface="Arial" charset="0"/>
                <a:ea typeface="+mn-ea"/>
                <a:cs typeface="+mn-cs"/>
              </a:rPr>
              <a:t>New Zealand's Wairakei geothermal power station. Photo: </a:t>
            </a:r>
            <a:r>
              <a:rPr lang="en-GB" sz="1200" b="0" i="1" u="none" strike="noStrike" kern="1200" smtClean="0">
                <a:solidFill>
                  <a:schemeClr val="tx1"/>
                </a:solidFill>
                <a:effectLst/>
                <a:latin typeface="Arial" charset="0"/>
                <a:ea typeface="+mn-ea"/>
                <a:cs typeface="+mn-cs"/>
                <a:hlinkClick r:id="rId3"/>
              </a:rPr>
              <a:t>Pseudopanax</a:t>
            </a:r>
            <a:endParaRPr lang="en-GB"/>
          </a:p>
        </p:txBody>
      </p:sp>
      <p:sp>
        <p:nvSpPr>
          <p:cNvPr id="4" name="Slide Number Placeholder 3"/>
          <p:cNvSpPr>
            <a:spLocks noGrp="1"/>
          </p:cNvSpPr>
          <p:nvPr>
            <p:ph type="sldNum" sz="quarter" idx="10"/>
          </p:nvPr>
        </p:nvSpPr>
        <p:spPr/>
        <p:txBody>
          <a:bodyPr/>
          <a:lstStyle/>
          <a:p>
            <a:pPr>
              <a:defRPr/>
            </a:pPr>
            <a:fld id="{3C767F4A-29B6-43DA-9114-484173707B42}" type="slidenum">
              <a:rPr lang="el-GR" altLang="en-US" smtClean="0"/>
              <a:pPr>
                <a:defRPr/>
              </a:pPr>
              <a:t>31</a:t>
            </a:fld>
            <a:endParaRPr lang="el-GR" altLang="en-US"/>
          </a:p>
        </p:txBody>
      </p:sp>
    </p:spTree>
    <p:extLst>
      <p:ext uri="{BB962C8B-B14F-4D97-AF65-F5344CB8AC3E}">
        <p14:creationId xmlns:p14="http://schemas.microsoft.com/office/powerpoint/2010/main" val="2852713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endParaRPr lang="el-GR" altLang="en-US"/>
          </a:p>
        </p:txBody>
      </p:sp>
      <p:sp>
        <p:nvSpPr>
          <p:cNvPr id="6" name="Footer Placeholder 4"/>
          <p:cNvSpPr>
            <a:spLocks noGrp="1"/>
          </p:cNvSpPr>
          <p:nvPr>
            <p:ph type="ftr" sz="quarter" idx="11"/>
          </p:nvPr>
        </p:nvSpPr>
        <p:spPr/>
        <p:txBody>
          <a:bodyPr/>
          <a:lstStyle>
            <a:lvl1pPr>
              <a:defRPr/>
            </a:lvl1pPr>
          </a:lstStyle>
          <a:p>
            <a:pPr>
              <a:defRPr/>
            </a:pPr>
            <a:endParaRPr lang="el-GR" altLang="en-US"/>
          </a:p>
        </p:txBody>
      </p:sp>
      <p:sp>
        <p:nvSpPr>
          <p:cNvPr id="7" name="Slide Number Placeholder 5"/>
          <p:cNvSpPr>
            <a:spLocks noGrp="1"/>
          </p:cNvSpPr>
          <p:nvPr>
            <p:ph type="sldNum" sz="quarter" idx="12"/>
          </p:nvPr>
        </p:nvSpPr>
        <p:spPr/>
        <p:txBody>
          <a:bodyPr/>
          <a:lstStyle>
            <a:lvl1pPr>
              <a:defRPr/>
            </a:lvl1pPr>
          </a:lstStyle>
          <a:p>
            <a:pPr>
              <a:defRPr/>
            </a:pPr>
            <a:fld id="{667AE7D1-7380-4A59-B660-666CBD8175F8}" type="slidenum">
              <a:rPr lang="el-GR" altLang="en-US"/>
              <a:pPr>
                <a:defRPr/>
              </a:pPr>
              <a:t>‹#›</a:t>
            </a:fld>
            <a:endParaRPr lang="el-GR" altLang="en-US"/>
          </a:p>
        </p:txBody>
      </p:sp>
    </p:spTree>
    <p:extLst>
      <p:ext uri="{BB962C8B-B14F-4D97-AF65-F5344CB8AC3E}">
        <p14:creationId xmlns:p14="http://schemas.microsoft.com/office/powerpoint/2010/main" val="3166255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l-GR" altLang="en-US"/>
          </a:p>
        </p:txBody>
      </p:sp>
      <p:sp>
        <p:nvSpPr>
          <p:cNvPr id="5" name="Footer Placeholder 4"/>
          <p:cNvSpPr>
            <a:spLocks noGrp="1"/>
          </p:cNvSpPr>
          <p:nvPr>
            <p:ph type="ftr" sz="quarter" idx="11"/>
          </p:nvPr>
        </p:nvSpPr>
        <p:spPr/>
        <p:txBody>
          <a:bodyPr/>
          <a:lstStyle>
            <a:lvl1pPr>
              <a:defRPr/>
            </a:lvl1pPr>
          </a:lstStyle>
          <a:p>
            <a:pPr>
              <a:defRPr/>
            </a:pPr>
            <a:endParaRPr lang="el-GR" altLang="en-US"/>
          </a:p>
        </p:txBody>
      </p:sp>
      <p:sp>
        <p:nvSpPr>
          <p:cNvPr id="6" name="Slide Number Placeholder 5"/>
          <p:cNvSpPr>
            <a:spLocks noGrp="1"/>
          </p:cNvSpPr>
          <p:nvPr>
            <p:ph type="sldNum" sz="quarter" idx="12"/>
          </p:nvPr>
        </p:nvSpPr>
        <p:spPr/>
        <p:txBody>
          <a:bodyPr/>
          <a:lstStyle>
            <a:lvl1pPr>
              <a:defRPr/>
            </a:lvl1pPr>
          </a:lstStyle>
          <a:p>
            <a:pPr>
              <a:defRPr/>
            </a:pPr>
            <a:fld id="{9FA0D6D7-CB1D-4381-947F-805D611218E6}" type="slidenum">
              <a:rPr lang="el-GR" altLang="en-US"/>
              <a:pPr>
                <a:defRPr/>
              </a:pPr>
              <a:t>‹#›</a:t>
            </a:fld>
            <a:endParaRPr lang="el-GR" altLang="en-US"/>
          </a:p>
        </p:txBody>
      </p:sp>
    </p:spTree>
    <p:extLst>
      <p:ext uri="{BB962C8B-B14F-4D97-AF65-F5344CB8AC3E}">
        <p14:creationId xmlns:p14="http://schemas.microsoft.com/office/powerpoint/2010/main" val="2399346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l-GR" altLang="en-US"/>
          </a:p>
        </p:txBody>
      </p:sp>
      <p:sp>
        <p:nvSpPr>
          <p:cNvPr id="5" name="Footer Placeholder 4"/>
          <p:cNvSpPr>
            <a:spLocks noGrp="1"/>
          </p:cNvSpPr>
          <p:nvPr>
            <p:ph type="ftr" sz="quarter" idx="11"/>
          </p:nvPr>
        </p:nvSpPr>
        <p:spPr/>
        <p:txBody>
          <a:bodyPr/>
          <a:lstStyle>
            <a:lvl1pPr>
              <a:defRPr/>
            </a:lvl1pPr>
          </a:lstStyle>
          <a:p>
            <a:pPr>
              <a:defRPr/>
            </a:pPr>
            <a:endParaRPr lang="el-GR" altLang="en-US"/>
          </a:p>
        </p:txBody>
      </p:sp>
      <p:sp>
        <p:nvSpPr>
          <p:cNvPr id="6" name="Slide Number Placeholder 5"/>
          <p:cNvSpPr>
            <a:spLocks noGrp="1"/>
          </p:cNvSpPr>
          <p:nvPr>
            <p:ph type="sldNum" sz="quarter" idx="12"/>
          </p:nvPr>
        </p:nvSpPr>
        <p:spPr/>
        <p:txBody>
          <a:bodyPr/>
          <a:lstStyle>
            <a:lvl1pPr>
              <a:defRPr/>
            </a:lvl1pPr>
          </a:lstStyle>
          <a:p>
            <a:pPr>
              <a:defRPr/>
            </a:pPr>
            <a:fld id="{FFBFB06C-E9AC-44C7-BCAC-1BAE714DE8DD}" type="slidenum">
              <a:rPr lang="el-GR" altLang="en-US"/>
              <a:pPr>
                <a:defRPr/>
              </a:pPr>
              <a:t>‹#›</a:t>
            </a:fld>
            <a:endParaRPr lang="el-GR" altLang="en-US"/>
          </a:p>
        </p:txBody>
      </p:sp>
    </p:spTree>
    <p:extLst>
      <p:ext uri="{BB962C8B-B14F-4D97-AF65-F5344CB8AC3E}">
        <p14:creationId xmlns:p14="http://schemas.microsoft.com/office/powerpoint/2010/main" val="1736811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457200" y="1600200"/>
            <a:ext cx="8229600" cy="4525963"/>
          </a:xfrm>
        </p:spPr>
        <p:txBody>
          <a:bodyPr rtlCol="0">
            <a:normAutofit/>
          </a:bodyPr>
          <a:lstStyle/>
          <a:p>
            <a:pPr lvl="0"/>
            <a:endParaRPr lang="en-GB" noProof="0"/>
          </a:p>
        </p:txBody>
      </p:sp>
      <p:sp>
        <p:nvSpPr>
          <p:cNvPr id="4" name="Date Placeholder 3"/>
          <p:cNvSpPr>
            <a:spLocks noGrp="1"/>
          </p:cNvSpPr>
          <p:nvPr>
            <p:ph type="dt" sz="half" idx="10"/>
          </p:nvPr>
        </p:nvSpPr>
        <p:spPr>
          <a:xfrm>
            <a:off x="457200" y="6245225"/>
            <a:ext cx="2133600" cy="476250"/>
          </a:xfrm>
        </p:spPr>
        <p:txBody>
          <a:bodyPr/>
          <a:lstStyle>
            <a:lvl1pPr>
              <a:defRPr/>
            </a:lvl1pPr>
          </a:lstStyle>
          <a:p>
            <a:pPr>
              <a:defRPr/>
            </a:pPr>
            <a:endParaRPr lang="el-GR" alt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pPr>
              <a:defRPr/>
            </a:pPr>
            <a:endParaRPr lang="el-GR" alt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pPr>
              <a:defRPr/>
            </a:pPr>
            <a:fld id="{F6C1E0BA-EDD0-474E-A61E-CAB410915D81}" type="slidenum">
              <a:rPr lang="el-GR" altLang="en-US"/>
              <a:pPr>
                <a:defRPr/>
              </a:pPr>
              <a:t>‹#›</a:t>
            </a:fld>
            <a:endParaRPr lang="el-GR" altLang="en-US"/>
          </a:p>
        </p:txBody>
      </p:sp>
    </p:spTree>
    <p:extLst>
      <p:ext uri="{BB962C8B-B14F-4D97-AF65-F5344CB8AC3E}">
        <p14:creationId xmlns:p14="http://schemas.microsoft.com/office/powerpoint/2010/main" val="1008564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504056"/>
          </a:xfrm>
        </p:spPr>
        <p:txBody>
          <a:bodyPr>
            <a:normAutofit/>
          </a:bodyPr>
          <a:lstStyle>
            <a:lvl1pPr algn="ctr">
              <a:defRPr sz="2800" b="1">
                <a:solidFill>
                  <a:srgbClr val="C00000"/>
                </a:solidFill>
                <a:latin typeface="Cambria Math" panose="02040503050406030204" pitchFamily="18" charset="0"/>
                <a:ea typeface="Cambria Math" panose="02040503050406030204" pitchFamily="18" charset="0"/>
              </a:defRPr>
            </a:lvl1pPr>
          </a:lstStyle>
          <a:p>
            <a:r>
              <a:rPr lang="en-US" smtClean="0"/>
              <a:t>Click to edit Master title style</a:t>
            </a:r>
            <a:endParaRPr lang="en-US"/>
          </a:p>
        </p:txBody>
      </p:sp>
      <p:sp>
        <p:nvSpPr>
          <p:cNvPr id="3" name="Content Placeholder 2"/>
          <p:cNvSpPr>
            <a:spLocks noGrp="1"/>
          </p:cNvSpPr>
          <p:nvPr>
            <p:ph idx="1"/>
          </p:nvPr>
        </p:nvSpPr>
        <p:spPr>
          <a:xfrm>
            <a:off x="457200" y="1052736"/>
            <a:ext cx="8229600" cy="5424264"/>
          </a:xfrm>
        </p:spPr>
        <p:txBody>
          <a:bodyPr/>
          <a:lstStyle>
            <a:lvl1pPr>
              <a:defRPr sz="2000">
                <a:latin typeface="Cambria Math" panose="02040503050406030204" pitchFamily="18" charset="0"/>
                <a:ea typeface="Cambria Math" panose="02040503050406030204" pitchFamily="18" charset="0"/>
              </a:defRPr>
            </a:lvl1pPr>
            <a:lvl2pPr>
              <a:defRPr sz="1800">
                <a:latin typeface="Cambria Math" panose="02040503050406030204" pitchFamily="18" charset="0"/>
                <a:ea typeface="Cambria Math" panose="02040503050406030204" pitchFamily="18" charset="0"/>
              </a:defRPr>
            </a:lvl2pPr>
            <a:lvl3pPr>
              <a:defRPr sz="1600">
                <a:latin typeface="Cambria Math" panose="02040503050406030204" pitchFamily="18" charset="0"/>
                <a:ea typeface="Cambria Math" panose="02040503050406030204" pitchFamily="18" charset="0"/>
              </a:defRPr>
            </a:lvl3pPr>
            <a:lvl4pPr>
              <a:defRPr sz="1400">
                <a:latin typeface="Cambria Math" panose="02040503050406030204" pitchFamily="18" charset="0"/>
                <a:ea typeface="Cambria Math" panose="02040503050406030204" pitchFamily="18" charset="0"/>
              </a:defRPr>
            </a:lvl4pPr>
            <a:lvl5pPr>
              <a:defRPr sz="1200">
                <a:latin typeface="Cambria Math" panose="02040503050406030204" pitchFamily="18" charset="0"/>
                <a:ea typeface="Cambria Math" panose="02040503050406030204"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l-GR" altLang="en-US"/>
          </a:p>
        </p:txBody>
      </p:sp>
      <p:sp>
        <p:nvSpPr>
          <p:cNvPr id="5" name="Footer Placeholder 4"/>
          <p:cNvSpPr>
            <a:spLocks noGrp="1"/>
          </p:cNvSpPr>
          <p:nvPr>
            <p:ph type="ftr" sz="quarter" idx="11"/>
          </p:nvPr>
        </p:nvSpPr>
        <p:spPr/>
        <p:txBody>
          <a:bodyPr/>
          <a:lstStyle>
            <a:lvl1pPr>
              <a:defRPr/>
            </a:lvl1pPr>
          </a:lstStyle>
          <a:p>
            <a:pPr>
              <a:defRPr/>
            </a:pPr>
            <a:endParaRPr lang="el-GR" altLang="en-US"/>
          </a:p>
        </p:txBody>
      </p:sp>
      <p:sp>
        <p:nvSpPr>
          <p:cNvPr id="6" name="Slide Number Placeholder 5"/>
          <p:cNvSpPr>
            <a:spLocks noGrp="1"/>
          </p:cNvSpPr>
          <p:nvPr>
            <p:ph type="sldNum" sz="quarter" idx="12"/>
          </p:nvPr>
        </p:nvSpPr>
        <p:spPr/>
        <p:txBody>
          <a:bodyPr/>
          <a:lstStyle>
            <a:lvl1pPr>
              <a:defRPr/>
            </a:lvl1pPr>
          </a:lstStyle>
          <a:p>
            <a:pPr>
              <a:defRPr/>
            </a:pPr>
            <a:fld id="{9C3668F7-F607-4568-823E-E6F7F519F731}" type="slidenum">
              <a:rPr lang="el-GR" altLang="en-US"/>
              <a:pPr>
                <a:defRPr/>
              </a:pPr>
              <a:t>‹#›</a:t>
            </a:fld>
            <a:endParaRPr lang="el-GR" altLang="en-US"/>
          </a:p>
        </p:txBody>
      </p:sp>
    </p:spTree>
    <p:extLst>
      <p:ext uri="{BB962C8B-B14F-4D97-AF65-F5344CB8AC3E}">
        <p14:creationId xmlns:p14="http://schemas.microsoft.com/office/powerpoint/2010/main" val="3589511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2"/>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0"/>
            <a:ext cx="7772400" cy="2200275"/>
          </a:xfrm>
        </p:spPr>
        <p:txBody>
          <a:bodyPr anchor="b"/>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l-GR" altLang="en-US"/>
          </a:p>
        </p:txBody>
      </p:sp>
      <p:sp>
        <p:nvSpPr>
          <p:cNvPr id="6" name="Footer Placeholder 4"/>
          <p:cNvSpPr>
            <a:spLocks noGrp="1"/>
          </p:cNvSpPr>
          <p:nvPr>
            <p:ph type="ftr" sz="quarter" idx="11"/>
          </p:nvPr>
        </p:nvSpPr>
        <p:spPr/>
        <p:txBody>
          <a:bodyPr/>
          <a:lstStyle>
            <a:lvl1pPr>
              <a:defRPr/>
            </a:lvl1pPr>
          </a:lstStyle>
          <a:p>
            <a:pPr>
              <a:defRPr/>
            </a:pPr>
            <a:endParaRPr lang="el-GR" altLang="en-US"/>
          </a:p>
        </p:txBody>
      </p:sp>
      <p:sp>
        <p:nvSpPr>
          <p:cNvPr id="7" name="Slide Number Placeholder 5"/>
          <p:cNvSpPr>
            <a:spLocks noGrp="1"/>
          </p:cNvSpPr>
          <p:nvPr>
            <p:ph type="sldNum" sz="quarter" idx="12"/>
          </p:nvPr>
        </p:nvSpPr>
        <p:spPr/>
        <p:txBody>
          <a:bodyPr/>
          <a:lstStyle>
            <a:lvl1pPr>
              <a:defRPr/>
            </a:lvl1pPr>
          </a:lstStyle>
          <a:p>
            <a:pPr>
              <a:defRPr/>
            </a:pPr>
            <a:fld id="{9CA3FDFB-2FB8-4757-82CE-79D4D565A1F3}" type="slidenum">
              <a:rPr lang="el-GR" altLang="en-US"/>
              <a:pPr>
                <a:defRPr/>
              </a:pPr>
              <a:t>‹#›</a:t>
            </a:fld>
            <a:endParaRPr lang="el-GR" altLang="en-US"/>
          </a:p>
        </p:txBody>
      </p:sp>
    </p:spTree>
    <p:extLst>
      <p:ext uri="{BB962C8B-B14F-4D97-AF65-F5344CB8AC3E}">
        <p14:creationId xmlns:p14="http://schemas.microsoft.com/office/powerpoint/2010/main" val="227115971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l-GR" altLang="en-US"/>
          </a:p>
        </p:txBody>
      </p:sp>
      <p:sp>
        <p:nvSpPr>
          <p:cNvPr id="6" name="Footer Placeholder 4"/>
          <p:cNvSpPr>
            <a:spLocks noGrp="1"/>
          </p:cNvSpPr>
          <p:nvPr>
            <p:ph type="ftr" sz="quarter" idx="11"/>
          </p:nvPr>
        </p:nvSpPr>
        <p:spPr/>
        <p:txBody>
          <a:bodyPr/>
          <a:lstStyle>
            <a:lvl1pPr>
              <a:defRPr/>
            </a:lvl1pPr>
          </a:lstStyle>
          <a:p>
            <a:pPr>
              <a:defRPr/>
            </a:pPr>
            <a:endParaRPr lang="el-GR" altLang="en-US"/>
          </a:p>
        </p:txBody>
      </p:sp>
      <p:sp>
        <p:nvSpPr>
          <p:cNvPr id="7" name="Slide Number Placeholder 5"/>
          <p:cNvSpPr>
            <a:spLocks noGrp="1"/>
          </p:cNvSpPr>
          <p:nvPr>
            <p:ph type="sldNum" sz="quarter" idx="12"/>
          </p:nvPr>
        </p:nvSpPr>
        <p:spPr/>
        <p:txBody>
          <a:bodyPr/>
          <a:lstStyle>
            <a:lvl1pPr>
              <a:defRPr/>
            </a:lvl1pPr>
          </a:lstStyle>
          <a:p>
            <a:pPr>
              <a:defRPr/>
            </a:pPr>
            <a:fld id="{C907D079-BCC2-49C8-A217-E9BCD80265D1}" type="slidenum">
              <a:rPr lang="el-GR" altLang="en-US"/>
              <a:pPr>
                <a:defRPr/>
              </a:pPr>
              <a:t>‹#›</a:t>
            </a:fld>
            <a:endParaRPr lang="el-GR" altLang="en-US"/>
          </a:p>
        </p:txBody>
      </p:sp>
    </p:spTree>
    <p:extLst>
      <p:ext uri="{BB962C8B-B14F-4D97-AF65-F5344CB8AC3E}">
        <p14:creationId xmlns:p14="http://schemas.microsoft.com/office/powerpoint/2010/main" val="688720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6"/>
          <p:cNvSpPr>
            <a:spLocks noGrp="1"/>
          </p:cNvSpPr>
          <p:nvPr>
            <p:ph type="dt" sz="half" idx="10"/>
          </p:nvPr>
        </p:nvSpPr>
        <p:spPr/>
        <p:txBody>
          <a:bodyPr/>
          <a:lstStyle>
            <a:lvl1pPr>
              <a:defRPr/>
            </a:lvl1pPr>
          </a:lstStyle>
          <a:p>
            <a:pPr>
              <a:defRPr/>
            </a:pPr>
            <a:endParaRPr lang="el-GR" altLang="en-US"/>
          </a:p>
        </p:txBody>
      </p:sp>
      <p:sp>
        <p:nvSpPr>
          <p:cNvPr id="9" name="Footer Placeholder 7"/>
          <p:cNvSpPr>
            <a:spLocks noGrp="1"/>
          </p:cNvSpPr>
          <p:nvPr>
            <p:ph type="ftr" sz="quarter" idx="11"/>
          </p:nvPr>
        </p:nvSpPr>
        <p:spPr/>
        <p:txBody>
          <a:bodyPr/>
          <a:lstStyle>
            <a:lvl1pPr>
              <a:defRPr/>
            </a:lvl1pPr>
          </a:lstStyle>
          <a:p>
            <a:pPr>
              <a:defRPr/>
            </a:pPr>
            <a:endParaRPr lang="el-GR" altLang="en-US"/>
          </a:p>
        </p:txBody>
      </p:sp>
      <p:sp>
        <p:nvSpPr>
          <p:cNvPr id="10" name="Slide Number Placeholder 8"/>
          <p:cNvSpPr>
            <a:spLocks noGrp="1"/>
          </p:cNvSpPr>
          <p:nvPr>
            <p:ph type="sldNum" sz="quarter" idx="12"/>
          </p:nvPr>
        </p:nvSpPr>
        <p:spPr/>
        <p:txBody>
          <a:bodyPr/>
          <a:lstStyle>
            <a:lvl1pPr>
              <a:defRPr/>
            </a:lvl1pPr>
          </a:lstStyle>
          <a:p>
            <a:pPr>
              <a:defRPr/>
            </a:pPr>
            <a:fld id="{0F70442C-CD9A-4E41-BCF1-6F456610AC19}" type="slidenum">
              <a:rPr lang="el-GR" altLang="en-US"/>
              <a:pPr>
                <a:defRPr/>
              </a:pPr>
              <a:t>‹#›</a:t>
            </a:fld>
            <a:endParaRPr lang="el-GR" altLang="en-US"/>
          </a:p>
        </p:txBody>
      </p:sp>
    </p:spTree>
    <p:extLst>
      <p:ext uri="{BB962C8B-B14F-4D97-AF65-F5344CB8AC3E}">
        <p14:creationId xmlns:p14="http://schemas.microsoft.com/office/powerpoint/2010/main" val="1426719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l-GR" altLang="en-US"/>
          </a:p>
        </p:txBody>
      </p:sp>
      <p:sp>
        <p:nvSpPr>
          <p:cNvPr id="4" name="Footer Placeholder 4"/>
          <p:cNvSpPr>
            <a:spLocks noGrp="1"/>
          </p:cNvSpPr>
          <p:nvPr>
            <p:ph type="ftr" sz="quarter" idx="11"/>
          </p:nvPr>
        </p:nvSpPr>
        <p:spPr/>
        <p:txBody>
          <a:bodyPr/>
          <a:lstStyle>
            <a:lvl1pPr>
              <a:defRPr/>
            </a:lvl1pPr>
          </a:lstStyle>
          <a:p>
            <a:pPr>
              <a:defRPr/>
            </a:pPr>
            <a:endParaRPr lang="el-GR" altLang="en-US"/>
          </a:p>
        </p:txBody>
      </p:sp>
      <p:sp>
        <p:nvSpPr>
          <p:cNvPr id="5" name="Slide Number Placeholder 5"/>
          <p:cNvSpPr>
            <a:spLocks noGrp="1"/>
          </p:cNvSpPr>
          <p:nvPr>
            <p:ph type="sldNum" sz="quarter" idx="12"/>
          </p:nvPr>
        </p:nvSpPr>
        <p:spPr/>
        <p:txBody>
          <a:bodyPr/>
          <a:lstStyle>
            <a:lvl1pPr>
              <a:defRPr/>
            </a:lvl1pPr>
          </a:lstStyle>
          <a:p>
            <a:pPr>
              <a:defRPr/>
            </a:pPr>
            <a:fld id="{0A7508E2-3900-4DC1-84F0-2A30605936D0}" type="slidenum">
              <a:rPr lang="el-GR" altLang="en-US"/>
              <a:pPr>
                <a:defRPr/>
              </a:pPr>
              <a:t>‹#›</a:t>
            </a:fld>
            <a:endParaRPr lang="el-GR" altLang="en-US"/>
          </a:p>
        </p:txBody>
      </p:sp>
    </p:spTree>
    <p:extLst>
      <p:ext uri="{BB962C8B-B14F-4D97-AF65-F5344CB8AC3E}">
        <p14:creationId xmlns:p14="http://schemas.microsoft.com/office/powerpoint/2010/main" val="2874488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l-GR" altLang="en-US"/>
          </a:p>
        </p:txBody>
      </p:sp>
      <p:sp>
        <p:nvSpPr>
          <p:cNvPr id="3" name="Footer Placeholder 4"/>
          <p:cNvSpPr>
            <a:spLocks noGrp="1"/>
          </p:cNvSpPr>
          <p:nvPr>
            <p:ph type="ftr" sz="quarter" idx="11"/>
          </p:nvPr>
        </p:nvSpPr>
        <p:spPr/>
        <p:txBody>
          <a:bodyPr/>
          <a:lstStyle>
            <a:lvl1pPr>
              <a:defRPr/>
            </a:lvl1pPr>
          </a:lstStyle>
          <a:p>
            <a:pPr>
              <a:defRPr/>
            </a:pPr>
            <a:endParaRPr lang="el-GR" altLang="en-US"/>
          </a:p>
        </p:txBody>
      </p:sp>
      <p:sp>
        <p:nvSpPr>
          <p:cNvPr id="4" name="Slide Number Placeholder 5"/>
          <p:cNvSpPr>
            <a:spLocks noGrp="1"/>
          </p:cNvSpPr>
          <p:nvPr>
            <p:ph type="sldNum" sz="quarter" idx="12"/>
          </p:nvPr>
        </p:nvSpPr>
        <p:spPr/>
        <p:txBody>
          <a:bodyPr/>
          <a:lstStyle>
            <a:lvl1pPr>
              <a:defRPr/>
            </a:lvl1pPr>
          </a:lstStyle>
          <a:p>
            <a:pPr>
              <a:defRPr/>
            </a:pPr>
            <a:fld id="{C403050F-FB10-43B2-9646-E3A4AED8D6F8}" type="slidenum">
              <a:rPr lang="el-GR" altLang="en-US"/>
              <a:pPr>
                <a:defRPr/>
              </a:pPr>
              <a:t>‹#›</a:t>
            </a:fld>
            <a:endParaRPr lang="el-GR" altLang="en-US"/>
          </a:p>
        </p:txBody>
      </p:sp>
    </p:spTree>
    <p:extLst>
      <p:ext uri="{BB962C8B-B14F-4D97-AF65-F5344CB8AC3E}">
        <p14:creationId xmlns:p14="http://schemas.microsoft.com/office/powerpoint/2010/main" val="3913996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l-GR" altLang="en-US"/>
          </a:p>
        </p:txBody>
      </p:sp>
      <p:sp>
        <p:nvSpPr>
          <p:cNvPr id="7" name="Footer Placeholder 5"/>
          <p:cNvSpPr>
            <a:spLocks noGrp="1"/>
          </p:cNvSpPr>
          <p:nvPr>
            <p:ph type="ftr" sz="quarter" idx="11"/>
          </p:nvPr>
        </p:nvSpPr>
        <p:spPr/>
        <p:txBody>
          <a:bodyPr/>
          <a:lstStyle>
            <a:lvl1pPr>
              <a:defRPr/>
            </a:lvl1pPr>
          </a:lstStyle>
          <a:p>
            <a:pPr>
              <a:defRPr/>
            </a:pPr>
            <a:endParaRPr lang="el-GR" altLang="en-US"/>
          </a:p>
        </p:txBody>
      </p:sp>
      <p:sp>
        <p:nvSpPr>
          <p:cNvPr id="8" name="Slide Number Placeholder 6"/>
          <p:cNvSpPr>
            <a:spLocks noGrp="1"/>
          </p:cNvSpPr>
          <p:nvPr>
            <p:ph type="sldNum" sz="quarter" idx="12"/>
          </p:nvPr>
        </p:nvSpPr>
        <p:spPr/>
        <p:txBody>
          <a:bodyPr/>
          <a:lstStyle>
            <a:lvl1pPr>
              <a:defRPr/>
            </a:lvl1pPr>
          </a:lstStyle>
          <a:p>
            <a:pPr>
              <a:defRPr/>
            </a:pPr>
            <a:fld id="{42E944B1-CED8-49FF-99E9-A91C5E341FD8}" type="slidenum">
              <a:rPr lang="el-GR" altLang="en-US"/>
              <a:pPr>
                <a:defRPr/>
              </a:pPr>
              <a:t>‹#›</a:t>
            </a:fld>
            <a:endParaRPr lang="el-GR" altLang="en-US"/>
          </a:p>
        </p:txBody>
      </p:sp>
    </p:spTree>
    <p:extLst>
      <p:ext uri="{BB962C8B-B14F-4D97-AF65-F5344CB8AC3E}">
        <p14:creationId xmlns:p14="http://schemas.microsoft.com/office/powerpoint/2010/main" val="2350945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l-GR" altLang="en-US"/>
          </a:p>
        </p:txBody>
      </p:sp>
      <p:sp>
        <p:nvSpPr>
          <p:cNvPr id="6" name="Footer Placeholder 4"/>
          <p:cNvSpPr>
            <a:spLocks noGrp="1"/>
          </p:cNvSpPr>
          <p:nvPr>
            <p:ph type="ftr" sz="quarter" idx="11"/>
          </p:nvPr>
        </p:nvSpPr>
        <p:spPr/>
        <p:txBody>
          <a:bodyPr/>
          <a:lstStyle>
            <a:lvl1pPr>
              <a:defRPr/>
            </a:lvl1pPr>
          </a:lstStyle>
          <a:p>
            <a:pPr>
              <a:defRPr/>
            </a:pPr>
            <a:endParaRPr lang="el-GR" altLang="en-US"/>
          </a:p>
        </p:txBody>
      </p:sp>
      <p:sp>
        <p:nvSpPr>
          <p:cNvPr id="7" name="Slide Number Placeholder 5"/>
          <p:cNvSpPr>
            <a:spLocks noGrp="1"/>
          </p:cNvSpPr>
          <p:nvPr>
            <p:ph type="sldNum" sz="quarter" idx="12"/>
          </p:nvPr>
        </p:nvSpPr>
        <p:spPr/>
        <p:txBody>
          <a:bodyPr/>
          <a:lstStyle>
            <a:lvl1pPr>
              <a:defRPr/>
            </a:lvl1pPr>
          </a:lstStyle>
          <a:p>
            <a:pPr>
              <a:defRPr/>
            </a:pPr>
            <a:fld id="{2D9E1D0B-9F55-46E6-8C20-2F00201819BB}" type="slidenum">
              <a:rPr lang="el-GR" altLang="en-US"/>
              <a:pPr>
                <a:defRPr/>
              </a:pPr>
              <a:t>‹#›</a:t>
            </a:fld>
            <a:endParaRPr lang="el-GR" altLang="en-US"/>
          </a:p>
        </p:txBody>
      </p:sp>
    </p:spTree>
    <p:extLst>
      <p:ext uri="{BB962C8B-B14F-4D97-AF65-F5344CB8AC3E}">
        <p14:creationId xmlns:p14="http://schemas.microsoft.com/office/powerpoint/2010/main" val="2778220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1028" name="Text Placeholder 2"/>
          <p:cNvSpPr>
            <a:spLocks noGrp="1"/>
          </p:cNvSpPr>
          <p:nvPr>
            <p:ph type="body" idx="1"/>
          </p:nvPr>
        </p:nvSpPr>
        <p:spPr bwMode="auto">
          <a:xfrm>
            <a:off x="457200" y="1600200"/>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 name="Rectangle 6"/>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Date Placeholder 3"/>
          <p:cNvSpPr>
            <a:spLocks noGrp="1"/>
          </p:cNvSpPr>
          <p:nvPr>
            <p:ph type="dt" sz="half" idx="2"/>
          </p:nvPr>
        </p:nvSpPr>
        <p:spPr>
          <a:xfrm>
            <a:off x="457200" y="19050"/>
            <a:ext cx="2895600" cy="328613"/>
          </a:xfrm>
          <a:prstGeom prst="rect">
            <a:avLst/>
          </a:prstGeom>
        </p:spPr>
        <p:txBody>
          <a:bodyPr vert="horz" lIns="91440" tIns="45720" rIns="91440" bIns="45720" rtlCol="0" anchor="ctr"/>
          <a:lstStyle>
            <a:lvl1pPr algn="l">
              <a:defRPr sz="1200">
                <a:solidFill>
                  <a:srgbClr val="FFFFFF"/>
                </a:solidFill>
              </a:defRPr>
            </a:lvl1pPr>
          </a:lstStyle>
          <a:p>
            <a:pPr>
              <a:defRPr/>
            </a:pPr>
            <a:endParaRPr lang="el-GR" altLang="en-US"/>
          </a:p>
        </p:txBody>
      </p:sp>
      <p:sp>
        <p:nvSpPr>
          <p:cNvPr id="5" name="Footer Placeholder 4"/>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a:defRPr sz="1200">
                <a:solidFill>
                  <a:srgbClr val="FFFFFF"/>
                </a:solidFill>
              </a:defRPr>
            </a:lvl1pPr>
          </a:lstStyle>
          <a:p>
            <a:pPr>
              <a:defRPr/>
            </a:pPr>
            <a:endParaRPr lang="el-GR" altLang="en-US"/>
          </a:p>
        </p:txBody>
      </p:sp>
      <p:sp>
        <p:nvSpPr>
          <p:cNvPr id="6" name="Slide Number Placeholder 5"/>
          <p:cNvSpPr>
            <a:spLocks noGrp="1"/>
          </p:cNvSpPr>
          <p:nvPr>
            <p:ph type="sldNum" sz="quarter" idx="4"/>
          </p:nvPr>
        </p:nvSpPr>
        <p:spPr>
          <a:xfrm>
            <a:off x="7620000" y="19050"/>
            <a:ext cx="1066800" cy="328613"/>
          </a:xfrm>
          <a:prstGeom prst="rect">
            <a:avLst/>
          </a:prstGeom>
        </p:spPr>
        <p:txBody>
          <a:bodyPr vert="horz" lIns="91440" tIns="45720" rIns="91440" bIns="45720" rtlCol="0" anchor="ctr"/>
          <a:lstStyle>
            <a:lvl1pPr algn="l">
              <a:defRPr sz="1400" b="1" smtClean="0">
                <a:solidFill>
                  <a:srgbClr val="FFFFFF"/>
                </a:solidFill>
              </a:defRPr>
            </a:lvl1pPr>
          </a:lstStyle>
          <a:p>
            <a:pPr>
              <a:defRPr/>
            </a:pPr>
            <a:fld id="{606E8CE6-7C98-4ACF-8AC3-66AEA028EC44}" type="slidenum">
              <a:rPr lang="el-GR" altLang="en-US"/>
              <a:pPr>
                <a:defRPr/>
              </a:pPr>
              <a:t>‹#›</a:t>
            </a:fld>
            <a:endParaRPr lang="el-GR" altLang="en-US"/>
          </a:p>
        </p:txBody>
      </p:sp>
    </p:spTree>
  </p:cSld>
  <p:clrMap bg1="lt1" tx1="dk1" bg2="lt2" tx2="dk2" accent1="accent1" accent2="accent2" accent3="accent3" accent4="accent4" accent5="accent5" accent6="accent6" hlink="hlink" folHlink="folHlink"/>
  <p:sldLayoutIdLst>
    <p:sldLayoutId id="2147483699" r:id="rId1"/>
    <p:sldLayoutId id="2147483692" r:id="rId2"/>
    <p:sldLayoutId id="2147483700" r:id="rId3"/>
    <p:sldLayoutId id="2147483693" r:id="rId4"/>
    <p:sldLayoutId id="2147483701" r:id="rId5"/>
    <p:sldLayoutId id="2147483694" r:id="rId6"/>
    <p:sldLayoutId id="2147483695" r:id="rId7"/>
    <p:sldLayoutId id="2147483702" r:id="rId8"/>
    <p:sldLayoutId id="2147483696" r:id="rId9"/>
    <p:sldLayoutId id="2147483697" r:id="rId10"/>
    <p:sldLayoutId id="2147483698" r:id="rId11"/>
    <p:sldLayoutId id="2147483703" r:id="rId12"/>
  </p:sldLayoutIdLst>
  <p:txStyles>
    <p:titleStyle>
      <a:lvl1pPr algn="l" rtl="0" fontAlgn="base">
        <a:spcBef>
          <a:spcPct val="0"/>
        </a:spcBef>
        <a:spcAft>
          <a:spcPct val="0"/>
        </a:spcAft>
        <a:defRPr sz="4000" kern="1200" spc="-1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182563" indent="-182563" algn="l" rtl="0" fontAlgn="base">
        <a:spcBef>
          <a:spcPct val="20000"/>
        </a:spcBef>
        <a:spcAft>
          <a:spcPct val="0"/>
        </a:spcAft>
        <a:buClr>
          <a:schemeClr val="accent1"/>
        </a:buClr>
        <a:buSzPct val="85000"/>
        <a:buFont typeface="Arial" charset="0"/>
        <a:buChar char="•"/>
        <a:defRPr sz="2400" kern="1200">
          <a:solidFill>
            <a:schemeClr val="tx1"/>
          </a:solidFill>
          <a:latin typeface="+mn-lt"/>
          <a:ea typeface="+mn-ea"/>
          <a:cs typeface="+mn-cs"/>
        </a:defRPr>
      </a:lvl1pPr>
      <a:lvl2pPr marL="457200" indent="-182563" algn="l" rtl="0" fontAlgn="base">
        <a:spcBef>
          <a:spcPct val="20000"/>
        </a:spcBef>
        <a:spcAft>
          <a:spcPct val="0"/>
        </a:spcAft>
        <a:buClr>
          <a:schemeClr val="accent1"/>
        </a:buClr>
        <a:buSzPct val="85000"/>
        <a:buFont typeface="Arial" charset="0"/>
        <a:buChar char="•"/>
        <a:defRPr sz="2000" kern="1200">
          <a:solidFill>
            <a:schemeClr val="tx1"/>
          </a:solidFill>
          <a:latin typeface="+mn-lt"/>
          <a:ea typeface="+mn-ea"/>
          <a:cs typeface="+mn-cs"/>
        </a:defRPr>
      </a:lvl2pPr>
      <a:lvl3pPr marL="730250" indent="-182563" algn="l" rtl="0" fontAlgn="base">
        <a:spcBef>
          <a:spcPct val="20000"/>
        </a:spcBef>
        <a:spcAft>
          <a:spcPct val="0"/>
        </a:spcAft>
        <a:buClr>
          <a:schemeClr val="accent1"/>
        </a:buClr>
        <a:buSzPct val="90000"/>
        <a:buFont typeface="Arial" charset="0"/>
        <a:buChar char="•"/>
        <a:defRPr kern="1200">
          <a:solidFill>
            <a:schemeClr val="tx1"/>
          </a:solidFill>
          <a:latin typeface="+mn-lt"/>
          <a:ea typeface="+mn-ea"/>
          <a:cs typeface="+mn-cs"/>
        </a:defRPr>
      </a:lvl3pPr>
      <a:lvl4pPr marL="1004888" indent="-182563" algn="l" rtl="0" fontAlgn="base">
        <a:spcBef>
          <a:spcPct val="20000"/>
        </a:spcBef>
        <a:spcAft>
          <a:spcPct val="0"/>
        </a:spcAft>
        <a:buClr>
          <a:schemeClr val="accent1"/>
        </a:buClr>
        <a:buFont typeface="Arial" charset="0"/>
        <a:buChar char="•"/>
        <a:defRPr sz="1600" kern="1200">
          <a:solidFill>
            <a:schemeClr val="tx1"/>
          </a:solidFill>
          <a:latin typeface="+mn-lt"/>
          <a:ea typeface="+mn-ea"/>
          <a:cs typeface="+mn-cs"/>
        </a:defRPr>
      </a:lvl4pPr>
      <a:lvl5pPr marL="1187450" indent="-136525" algn="l" rtl="0" fontAlgn="base">
        <a:spcBef>
          <a:spcPct val="20000"/>
        </a:spcBef>
        <a:spcAft>
          <a:spcPct val="0"/>
        </a:spcAft>
        <a:buClr>
          <a:schemeClr val="accent1"/>
        </a:buClr>
        <a:buSzPct val="100000"/>
        <a:buFont typeface="Arial"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4.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audio" Target="../media/media20.wav"/><Relationship Id="rId2" Type="http://schemas.microsoft.com/office/2007/relationships/media" Target="../media/media20.wav"/><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4.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4.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4.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4.png"/><Relationship Id="rId5" Type="http://schemas.openxmlformats.org/officeDocument/2006/relationships/image" Target="../media/image17.gif"/><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4.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notesSlide" Target="../notesSlides/notesSlide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4.pn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av"/><Relationship Id="rId1" Type="http://schemas.microsoft.com/office/2007/relationships/media" Target="../media/media36.wav"/><Relationship Id="rId5" Type="http://schemas.openxmlformats.org/officeDocument/2006/relationships/image" Target="../media/image4.png"/><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av"/><Relationship Id="rId1" Type="http://schemas.microsoft.com/office/2007/relationships/media" Target="../media/media37.wav"/><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av"/><Relationship Id="rId1" Type="http://schemas.microsoft.com/office/2007/relationships/media" Target="../media/media38.wav"/><Relationship Id="rId5" Type="http://schemas.openxmlformats.org/officeDocument/2006/relationships/image" Target="../media/image4.pn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av"/><Relationship Id="rId1" Type="http://schemas.microsoft.com/office/2007/relationships/media" Target="../media/media39.wav"/><Relationship Id="rId5" Type="http://schemas.openxmlformats.org/officeDocument/2006/relationships/image" Target="../media/image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av"/><Relationship Id="rId1" Type="http://schemas.microsoft.com/office/2007/relationships/media" Target="../media/media40.wav"/><Relationship Id="rId5" Type="http://schemas.openxmlformats.org/officeDocument/2006/relationships/image" Target="../media/image4.png"/><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av"/><Relationship Id="rId1" Type="http://schemas.microsoft.com/office/2007/relationships/media" Target="../media/media41.wav"/><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av"/><Relationship Id="rId1" Type="http://schemas.microsoft.com/office/2007/relationships/media" Target="../media/media42.wav"/><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wav"/><Relationship Id="rId1" Type="http://schemas.microsoft.com/office/2007/relationships/media" Target="../media/media43.wav"/><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av"/><Relationship Id="rId1" Type="http://schemas.microsoft.com/office/2007/relationships/media" Target="../media/media44.wav"/><Relationship Id="rId5" Type="http://schemas.openxmlformats.org/officeDocument/2006/relationships/image" Target="../media/image4.png"/><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av"/><Relationship Id="rId1" Type="http://schemas.microsoft.com/office/2007/relationships/media" Target="../media/media45.wav"/><Relationship Id="rId5" Type="http://schemas.openxmlformats.org/officeDocument/2006/relationships/image" Target="../media/image4.png"/><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wav"/><Relationship Id="rId1" Type="http://schemas.microsoft.com/office/2007/relationships/media" Target="../media/media46.wav"/><Relationship Id="rId5" Type="http://schemas.openxmlformats.org/officeDocument/2006/relationships/image" Target="../media/image4.png"/><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wav"/><Relationship Id="rId1" Type="http://schemas.microsoft.com/office/2007/relationships/media" Target="../media/media47.wav"/><Relationship Id="rId5" Type="http://schemas.openxmlformats.org/officeDocument/2006/relationships/image" Target="../media/image4.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4.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Εικόνα 1" descr="image0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332656"/>
            <a:ext cx="69913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descr="Λογότυπο επιχειρησιακού προγράμματος εκπαίδευσης και δια βίου μάθησης&#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9862" y="5915025"/>
            <a:ext cx="37242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p:txBody>
          <a:bodyPr/>
          <a:lstStyle/>
          <a:p>
            <a:r>
              <a:rPr lang="el-GR" dirty="0" smtClean="0"/>
              <a:t>ΑΝΑΝΕΩΣΙΜΕΣ ΠΗΓΕΣ ΕΝΕΡΓΕΙΑΣ</a:t>
            </a:r>
            <a:endParaRPr lang="en-GB" dirty="0"/>
          </a:p>
        </p:txBody>
      </p:sp>
      <p:sp>
        <p:nvSpPr>
          <p:cNvPr id="5" name="Subtitle 4"/>
          <p:cNvSpPr>
            <a:spLocks noGrp="1"/>
          </p:cNvSpPr>
          <p:nvPr>
            <p:ph type="subTitle" idx="1"/>
          </p:nvPr>
        </p:nvSpPr>
        <p:spPr/>
        <p:txBody>
          <a:bodyPr/>
          <a:lstStyle/>
          <a:p>
            <a:r>
              <a:rPr lang="el-GR" smtClean="0"/>
              <a:t>ΔΙΑΛΕΞΗ 11</a:t>
            </a:r>
            <a:endParaRPr lang="el-GR" dirty="0" smtClean="0"/>
          </a:p>
          <a:p>
            <a:r>
              <a:rPr lang="el-GR" dirty="0" smtClean="0"/>
              <a:t>ΓΕΩΘΕΡΜΙΑ ΚΑΙ ΠΕΡΙΒΑΛΛΟΝ</a:t>
            </a:r>
          </a:p>
          <a:p>
            <a:endParaRPr lang="en-GB"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6863490"/>
      </p:ext>
    </p:extLst>
  </p:cSld>
  <p:clrMapOvr>
    <a:masterClrMapping/>
  </p:clrMapOvr>
  <mc:AlternateContent xmlns:mc="http://schemas.openxmlformats.org/markup-compatibility/2006">
    <mc:Choice xmlns:p14="http://schemas.microsoft.com/office/powerpoint/2010/main" Requires="p14">
      <p:transition spd="slow" p14:dur="2000" advTm="5321"/>
    </mc:Choice>
    <mc:Fallback>
      <p:transition spd="slow" advTm="5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lgn="ctr"/>
            <a:r>
              <a:rPr lang="el-GR" sz="2800"/>
              <a:t>ΣΩΜΑΤΙΔΙΑΚΕΣ </a:t>
            </a:r>
            <a:r>
              <a:rPr lang="el-GR" sz="2800" smtClean="0"/>
              <a:t>ΕΠΙΚΑΘΗΣΕΙΣ</a:t>
            </a:r>
            <a:br>
              <a:rPr lang="el-GR" sz="2800" smtClean="0"/>
            </a:br>
            <a:r>
              <a:rPr lang="en-GB" sz="2800" smtClean="0"/>
              <a:t>(particulate </a:t>
            </a:r>
            <a:r>
              <a:rPr lang="en-GB" sz="2800"/>
              <a:t>fouling</a:t>
            </a:r>
            <a:r>
              <a:rPr lang="en-GB" sz="2800" smtClean="0"/>
              <a:t>)</a:t>
            </a:r>
            <a:endParaRPr lang="en-GB"/>
          </a:p>
        </p:txBody>
      </p:sp>
      <p:sp>
        <p:nvSpPr>
          <p:cNvPr id="3" name="Content Placeholder 2"/>
          <p:cNvSpPr>
            <a:spLocks noGrp="1"/>
          </p:cNvSpPr>
          <p:nvPr>
            <p:ph idx="1"/>
          </p:nvPr>
        </p:nvSpPr>
        <p:spPr/>
        <p:txBody>
          <a:bodyPr/>
          <a:lstStyle/>
          <a:p>
            <a:r>
              <a:rPr lang="el-GR" sz="2800" smtClean="0"/>
              <a:t>Αφορά την εναπόθεση μικροσωματιδίων του ρευστού στις διάφορες επιφάνειες (πρόκειται για προϊόντα καταβύθισης – κρυστάλλωσης στο διάλυμα, όπως και προϊόντα διάβρωσης)</a:t>
            </a:r>
          </a:p>
          <a:p>
            <a:r>
              <a:rPr lang="el-GR" sz="2800" smtClean="0"/>
              <a:t>Μπορεί να προκαλέσουν εμφράξεις των πόρων κατά την επαναεισαγωγή του αλμόλοιπου στον ταμιευτήρα.</a:t>
            </a:r>
            <a:endParaRPr lang="en-GB" sz="280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10591137"/>
      </p:ext>
    </p:extLst>
  </p:cSld>
  <p:clrMapOvr>
    <a:masterClrMapping/>
  </p:clrMapOvr>
  <mc:AlternateContent xmlns:mc="http://schemas.openxmlformats.org/markup-compatibility/2006">
    <mc:Choice xmlns:p14="http://schemas.microsoft.com/office/powerpoint/2010/main" Requires="p14">
      <p:transition spd="slow" p14:dur="2000" advTm="16289"/>
    </mc:Choice>
    <mc:Fallback>
      <p:transition spd="slow" advTm="16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lgn="ctr"/>
            <a:r>
              <a:rPr lang="el-GR" sz="2800"/>
              <a:t>ΕΠΙΚΑΘΗΣΕΙΣ ΛΟΓΩ ΧΗΜΙΚΗΣ ΑΝΤΙΔΡΑΣΗΣ </a:t>
            </a:r>
            <a:r>
              <a:rPr lang="en-GB" sz="2800"/>
              <a:t>(chemical reaction fouling</a:t>
            </a:r>
            <a:r>
              <a:rPr lang="en-GB" sz="2800" smtClean="0"/>
              <a:t>)</a:t>
            </a:r>
            <a:endParaRPr lang="en-GB"/>
          </a:p>
        </p:txBody>
      </p:sp>
      <p:sp>
        <p:nvSpPr>
          <p:cNvPr id="3" name="Content Placeholder 2"/>
          <p:cNvSpPr>
            <a:spLocks noGrp="1"/>
          </p:cNvSpPr>
          <p:nvPr>
            <p:ph idx="1"/>
          </p:nvPr>
        </p:nvSpPr>
        <p:spPr>
          <a:xfrm>
            <a:off x="457200" y="1268760"/>
            <a:ext cx="8229600" cy="5208240"/>
          </a:xfrm>
        </p:spPr>
        <p:txBody>
          <a:bodyPr/>
          <a:lstStyle/>
          <a:p>
            <a:r>
              <a:rPr lang="el-GR" sz="2800" smtClean="0"/>
              <a:t>Πρόκειται για επικαθήσεις προϊόντων χημικής αντίδρασης που λαμβάνει χώρα στην επιφάνεια του αγωγού (χωρίς την συμμετοχή του υλικού της επιφανείας)</a:t>
            </a:r>
            <a:endParaRPr lang="en-GB" sz="280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92802263"/>
      </p:ext>
    </p:extLst>
  </p:cSld>
  <p:clrMapOvr>
    <a:masterClrMapping/>
  </p:clrMapOvr>
  <mc:AlternateContent xmlns:mc="http://schemas.openxmlformats.org/markup-compatibility/2006">
    <mc:Choice xmlns:p14="http://schemas.microsoft.com/office/powerpoint/2010/main" Requires="p14">
      <p:transition spd="slow" p14:dur="2000" advTm="13394"/>
    </mc:Choice>
    <mc:Fallback>
      <p:transition spd="slow" advTm="13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864096"/>
          </a:xfrm>
        </p:spPr>
        <p:txBody>
          <a:bodyPr>
            <a:noAutofit/>
          </a:bodyPr>
          <a:lstStyle/>
          <a:p>
            <a:pPr lvl="1" algn="ctr"/>
            <a:r>
              <a:rPr lang="el-GR" sz="2800"/>
              <a:t>ΕΠΙΚΑΘΗΣΕΙΣ ΛΟΓΩ ΔΙΑΒΡΩΣΗΣ </a:t>
            </a:r>
            <a:r>
              <a:rPr lang="el-GR" sz="2800" smtClean="0"/>
              <a:t/>
            </a:r>
            <a:br>
              <a:rPr lang="el-GR" sz="2800" smtClean="0"/>
            </a:br>
            <a:r>
              <a:rPr lang="en-GB" sz="2800" smtClean="0"/>
              <a:t>( </a:t>
            </a:r>
            <a:r>
              <a:rPr lang="en-GB" sz="2800"/>
              <a:t>corrosion fouling)</a:t>
            </a:r>
          </a:p>
        </p:txBody>
      </p:sp>
      <p:sp>
        <p:nvSpPr>
          <p:cNvPr id="3" name="Content Placeholder 2"/>
          <p:cNvSpPr>
            <a:spLocks noGrp="1"/>
          </p:cNvSpPr>
          <p:nvPr>
            <p:ph idx="1"/>
          </p:nvPr>
        </p:nvSpPr>
        <p:spPr>
          <a:xfrm>
            <a:off x="457200" y="1052736"/>
            <a:ext cx="8507288" cy="5424264"/>
          </a:xfrm>
        </p:spPr>
        <p:txBody>
          <a:bodyPr/>
          <a:lstStyle/>
          <a:p>
            <a:r>
              <a:rPr lang="el-GR" sz="2800" smtClean="0"/>
              <a:t>Πρόκειται για επικαθήσεις που προέρχονται από προϊόντα διάβρωσης.</a:t>
            </a:r>
          </a:p>
          <a:p>
            <a:r>
              <a:rPr lang="el-GR" sz="2800" smtClean="0"/>
              <a:t>Σχηματίζονται επί τόπου και δεν μεταφέρονται σε άλλο μέρος του αγωγού.</a:t>
            </a:r>
          </a:p>
          <a:p>
            <a:r>
              <a:rPr lang="el-GR" sz="2800" smtClean="0"/>
              <a:t>Συνδεόνται με την διάβρωση των μεταλλικών επιφανειών, η οποία είναι ιδιαίτερα σοβαρό πρόβλημα για την γεωθερμία.</a:t>
            </a:r>
          </a:p>
          <a:p>
            <a:r>
              <a:rPr lang="el-GR" sz="2800" smtClean="0"/>
              <a:t>Τα κυριότερα συστατικά που προκαλούν διάβρωση : </a:t>
            </a:r>
            <a:r>
              <a:rPr lang="el-GR" sz="2400" i="1" smtClean="0"/>
              <a:t>οξυγόνο, ιόντα υδρογόνου, χλωριόντα, φθοριόντα, </a:t>
            </a:r>
            <a:r>
              <a:rPr lang="en-GB" sz="2400" i="1" smtClean="0"/>
              <a:t>CO</a:t>
            </a:r>
            <a:r>
              <a:rPr lang="en-GB" sz="2400" i="1" baseline="-25000" smtClean="0"/>
              <a:t>2</a:t>
            </a:r>
            <a:r>
              <a:rPr lang="en-GB" sz="2400" i="1" smtClean="0"/>
              <a:t> </a:t>
            </a:r>
            <a:r>
              <a:rPr lang="el-GR" sz="2400" i="1" smtClean="0"/>
              <a:t>, ανθρακικά άλατα, θειικά ιόντα, υδρόθειο, θειούχα ιόντα</a:t>
            </a:r>
            <a:r>
              <a:rPr lang="en-GB" sz="2400" i="1" smtClean="0"/>
              <a:t> (S</a:t>
            </a:r>
            <a:r>
              <a:rPr lang="en-GB" sz="2400" i="1" baseline="30000" smtClean="0"/>
              <a:t>2-</a:t>
            </a:r>
            <a:r>
              <a:rPr lang="en-GB" sz="2400" i="1" smtClean="0"/>
              <a:t>, HS</a:t>
            </a:r>
            <a:r>
              <a:rPr lang="en-GB" sz="2400" i="1" baseline="30000" smtClean="0"/>
              <a:t>-</a:t>
            </a:r>
            <a:r>
              <a:rPr lang="en-GB" sz="2400" i="1" smtClean="0"/>
              <a:t>)</a:t>
            </a:r>
            <a:r>
              <a:rPr lang="el-GR" sz="2400" i="1" smtClean="0"/>
              <a:t>, η αμμωνία</a:t>
            </a:r>
            <a:r>
              <a:rPr lang="en-GB" sz="2400" i="1" smtClean="0"/>
              <a:t> (NH</a:t>
            </a:r>
            <a:r>
              <a:rPr lang="en-GB" sz="2400" i="1" baseline="-25000" smtClean="0"/>
              <a:t>3</a:t>
            </a:r>
            <a:r>
              <a:rPr lang="en-GB" sz="2400" i="1" smtClean="0"/>
              <a:t>)</a:t>
            </a:r>
            <a:r>
              <a:rPr lang="el-GR" sz="2400" i="1" smtClean="0"/>
              <a:t>, ιόντα αμμωνίου, ιόντα βαρέων μετάλλων.</a:t>
            </a:r>
            <a:endParaRPr lang="en-GB" sz="2400" i="1"/>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38825929"/>
      </p:ext>
    </p:extLst>
  </p:cSld>
  <p:clrMapOvr>
    <a:masterClrMapping/>
  </p:clrMapOvr>
  <mc:AlternateContent xmlns:mc="http://schemas.openxmlformats.org/markup-compatibility/2006">
    <mc:Choice xmlns:p14="http://schemas.microsoft.com/office/powerpoint/2010/main" Requires="p14">
      <p:transition spd="slow" p14:dur="2000" advTm="44165"/>
    </mc:Choice>
    <mc:Fallback>
      <p:transition spd="slow" advTm="44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504056"/>
          </a:xfrm>
        </p:spPr>
        <p:txBody>
          <a:bodyPr>
            <a:noAutofit/>
          </a:bodyPr>
          <a:lstStyle/>
          <a:p>
            <a:pPr lvl="1" algn="ctr"/>
            <a:r>
              <a:rPr lang="el-GR" sz="2800"/>
              <a:t>ΒΙΟΛΟΓΙΚΕΣ </a:t>
            </a:r>
            <a:r>
              <a:rPr lang="el-GR" sz="2800" smtClean="0"/>
              <a:t>ΕΠΙΚΑΘΗΣΕΙΣ</a:t>
            </a:r>
            <a:endParaRPr lang="en-GB"/>
          </a:p>
        </p:txBody>
      </p:sp>
      <p:sp>
        <p:nvSpPr>
          <p:cNvPr id="3" name="Content Placeholder 2"/>
          <p:cNvSpPr>
            <a:spLocks noGrp="1"/>
          </p:cNvSpPr>
          <p:nvPr>
            <p:ph idx="1"/>
          </p:nvPr>
        </p:nvSpPr>
        <p:spPr>
          <a:xfrm>
            <a:off x="323528" y="716868"/>
            <a:ext cx="8363272" cy="5664460"/>
          </a:xfrm>
        </p:spPr>
        <p:txBody>
          <a:bodyPr/>
          <a:lstStyle/>
          <a:p>
            <a:pPr marL="185738" lvl="1"/>
            <a:r>
              <a:rPr lang="el-GR" sz="2800" smtClean="0"/>
              <a:t>Είναι οι αποθέσεις που προκαλούνται από την ανάπτυξη μικρο-οργανισμών σε μια επιφάνεια που είναι σε επαφή με νερό.</a:t>
            </a:r>
          </a:p>
          <a:p>
            <a:pPr marL="185738" lvl="1"/>
            <a:r>
              <a:rPr lang="el-GR" sz="2800" smtClean="0"/>
              <a:t>Τέτοιοι οργανισμοί είναι τα μικροφύκη (</a:t>
            </a:r>
            <a:r>
              <a:rPr lang="en-GB" sz="2800" smtClean="0"/>
              <a:t>algae</a:t>
            </a:r>
            <a:r>
              <a:rPr lang="el-GR" sz="2800" smtClean="0"/>
              <a:t>), τα βακτήρια, τα διάτομα, η μούχλα.</a:t>
            </a:r>
          </a:p>
          <a:p>
            <a:pPr marL="185738" lvl="1"/>
            <a:r>
              <a:rPr lang="el-GR" sz="2800" smtClean="0"/>
              <a:t>Παράγοντες που επηρεάζουν την βιολογική επικάθηση είναι το οξυγόνο, η ηλιακή ακτινοβολία, η παρουσία ανοργάνων υλικών, τα αιωρούμενα σωματίδια, το </a:t>
            </a:r>
            <a:r>
              <a:rPr lang="en-GB" sz="2800" smtClean="0"/>
              <a:t>pH</a:t>
            </a:r>
            <a:r>
              <a:rPr lang="el-GR" sz="2800" smtClean="0"/>
              <a:t>, και η θερμοκρασία του ρευστού.</a:t>
            </a:r>
          </a:p>
          <a:p>
            <a:pPr marL="185738" lvl="1"/>
            <a:r>
              <a:rPr lang="el-GR" sz="2800" smtClean="0"/>
              <a:t>Λόγω των υψηλών σχετικά θερμοκρασιών τέτοια προβλήματα αφορούν κυρίως τα συστήματα ψύξης των γεωθερμικών συστημάτων.</a:t>
            </a:r>
            <a:endParaRPr lang="en-GB" sz="280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93975426"/>
      </p:ext>
    </p:extLst>
  </p:cSld>
  <p:clrMapOvr>
    <a:masterClrMapping/>
  </p:clrMapOvr>
  <mc:AlternateContent xmlns:mc="http://schemas.openxmlformats.org/markup-compatibility/2006">
    <mc:Choice xmlns:p14="http://schemas.microsoft.com/office/powerpoint/2010/main" Requires="p14">
      <p:transition spd="slow" p14:dur="2000" advTm="34708"/>
    </mc:Choice>
    <mc:Fallback>
      <p:transition spd="slow" advTm="34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274638"/>
            <a:ext cx="8229600" cy="777875"/>
          </a:xfrm>
        </p:spPr>
        <p:txBody>
          <a:bodyPr>
            <a:normAutofit/>
          </a:bodyPr>
          <a:lstStyle/>
          <a:p>
            <a:pPr fontAlgn="auto">
              <a:spcAft>
                <a:spcPts val="0"/>
              </a:spcAft>
              <a:defRPr/>
            </a:pPr>
            <a:r>
              <a:rPr lang="el-GR" altLang="en-US" sz="3200"/>
              <a:t>Γεωθερμία: κύριες περιβαλλοντικές επιπτώσεις</a:t>
            </a:r>
          </a:p>
        </p:txBody>
      </p:sp>
      <p:sp>
        <p:nvSpPr>
          <p:cNvPr id="12291" name="Rectangle 3"/>
          <p:cNvSpPr>
            <a:spLocks noGrp="1" noChangeArrowheads="1"/>
          </p:cNvSpPr>
          <p:nvPr>
            <p:ph idx="1"/>
          </p:nvPr>
        </p:nvSpPr>
        <p:spPr>
          <a:xfrm>
            <a:off x="457200" y="1268760"/>
            <a:ext cx="8229600" cy="5208240"/>
          </a:xfrm>
        </p:spPr>
        <p:txBody>
          <a:bodyPr/>
          <a:lstStyle/>
          <a:p>
            <a:pPr marL="609600" indent="-609600">
              <a:lnSpc>
                <a:spcPct val="90000"/>
              </a:lnSpc>
              <a:buFontTx/>
              <a:buAutoNum type="arabicPeriod"/>
            </a:pPr>
            <a:r>
              <a:rPr lang="el-GR" altLang="en-US" sz="2800" smtClean="0">
                <a:latin typeface="Cambria Math" panose="02040503050406030204" pitchFamily="18" charset="0"/>
                <a:ea typeface="Cambria Math" panose="02040503050406030204" pitchFamily="18" charset="0"/>
              </a:rPr>
              <a:t>Επιφανειακές διαταραχές</a:t>
            </a:r>
          </a:p>
          <a:p>
            <a:pPr marL="609600" indent="-609600">
              <a:lnSpc>
                <a:spcPct val="90000"/>
              </a:lnSpc>
              <a:buFontTx/>
              <a:buAutoNum type="arabicPeriod"/>
            </a:pPr>
            <a:r>
              <a:rPr lang="el-GR" altLang="en-US" sz="2800" smtClean="0">
                <a:latin typeface="Cambria Math" panose="02040503050406030204" pitchFamily="18" charset="0"/>
                <a:ea typeface="Cambria Math" panose="02040503050406030204" pitchFamily="18" charset="0"/>
              </a:rPr>
              <a:t>Φυσικές μεταβολές λόγω άντλησης ρευστών</a:t>
            </a:r>
          </a:p>
          <a:p>
            <a:pPr marL="609600" indent="-609600">
              <a:lnSpc>
                <a:spcPct val="90000"/>
              </a:lnSpc>
              <a:buFontTx/>
              <a:buAutoNum type="arabicPeriod"/>
            </a:pPr>
            <a:r>
              <a:rPr lang="el-GR" altLang="en-US" sz="2800"/>
              <a:t>Θερμικές επιπτώσεις</a:t>
            </a:r>
          </a:p>
          <a:p>
            <a:pPr marL="609600" indent="-609600">
              <a:lnSpc>
                <a:spcPct val="90000"/>
              </a:lnSpc>
              <a:buFontTx/>
              <a:buAutoNum type="arabicPeriod"/>
            </a:pPr>
            <a:r>
              <a:rPr lang="el-GR" altLang="en-US" sz="2800" smtClean="0">
                <a:latin typeface="Cambria Math" panose="02040503050406030204" pitchFamily="18" charset="0"/>
                <a:ea typeface="Cambria Math" panose="02040503050406030204" pitchFamily="18" charset="0"/>
              </a:rPr>
              <a:t>Διαρροές/εκπομπές χημικών και ρύπανση</a:t>
            </a:r>
          </a:p>
          <a:p>
            <a:pPr marL="609600" indent="-609600">
              <a:lnSpc>
                <a:spcPct val="90000"/>
              </a:lnSpc>
              <a:buFontTx/>
              <a:buAutoNum type="arabicPeriod"/>
            </a:pPr>
            <a:r>
              <a:rPr lang="el-GR" altLang="en-US" sz="2800"/>
              <a:t>Θόρυβος</a:t>
            </a:r>
          </a:p>
          <a:p>
            <a:pPr marL="609600" indent="-609600">
              <a:lnSpc>
                <a:spcPct val="90000"/>
              </a:lnSpc>
              <a:buFontTx/>
              <a:buAutoNum type="arabicPeriod"/>
            </a:pPr>
            <a:r>
              <a:rPr lang="el-GR" altLang="en-US" sz="2800"/>
              <a:t>Κοινωνικο-οικονομικές επιπτώσεις</a:t>
            </a:r>
          </a:p>
          <a:p>
            <a:pPr marL="609600" indent="-609600">
              <a:lnSpc>
                <a:spcPct val="90000"/>
              </a:lnSpc>
              <a:buFontTx/>
              <a:buAutoNum type="arabicPeriod"/>
            </a:pPr>
            <a:r>
              <a:rPr lang="el-GR" altLang="en-US" sz="2800" smtClean="0">
                <a:latin typeface="Cambria Math" panose="02040503050406030204" pitchFamily="18" charset="0"/>
                <a:ea typeface="Cambria Math" panose="02040503050406030204" pitchFamily="18" charset="0"/>
              </a:rPr>
              <a:t>Βιολογικές επιπτώσεις</a:t>
            </a:r>
          </a:p>
          <a:p>
            <a:pPr marL="609600" indent="-609600">
              <a:lnSpc>
                <a:spcPct val="90000"/>
              </a:lnSpc>
              <a:buFontTx/>
              <a:buAutoNum type="arabicPeriod"/>
            </a:pPr>
            <a:endParaRPr lang="el-GR" altLang="en-US" sz="2800" smtClean="0">
              <a:latin typeface="Cambria Math" panose="02040503050406030204" pitchFamily="18" charset="0"/>
              <a:ea typeface="Cambria Math" panose="02040503050406030204" pitchFamily="18" charset="0"/>
            </a:endParaRPr>
          </a:p>
          <a:p>
            <a:pPr marL="609600" indent="-609600">
              <a:lnSpc>
                <a:spcPct val="90000"/>
              </a:lnSpc>
              <a:buFontTx/>
              <a:buAutoNum type="arabicPeriod"/>
            </a:pPr>
            <a:r>
              <a:rPr lang="el-GR" altLang="en-US" sz="2800" smtClean="0">
                <a:latin typeface="Cambria Math" panose="02040503050406030204" pitchFamily="18" charset="0"/>
                <a:ea typeface="Cambria Math" panose="02040503050406030204" pitchFamily="18" charset="0"/>
              </a:rPr>
              <a:t>Προστασία φυσικών χαρακτηριστικών περιοχής</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616"/>
    </mc:Choice>
    <mc:Fallback>
      <p:transition spd="slow" advTm="31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Rectangle 2"/>
          <p:cNvSpPr>
            <a:spLocks noGrp="1" noChangeArrowheads="1"/>
          </p:cNvSpPr>
          <p:nvPr>
            <p:ph type="title"/>
          </p:nvPr>
        </p:nvSpPr>
        <p:spPr>
          <a:xfrm>
            <a:off x="457200" y="188640"/>
            <a:ext cx="8229600" cy="706437"/>
          </a:xfrm>
        </p:spPr>
        <p:txBody>
          <a:bodyPr>
            <a:normAutofit/>
          </a:bodyPr>
          <a:lstStyle/>
          <a:p>
            <a:pPr eaLnBrk="1" fontAlgn="auto" hangingPunct="1">
              <a:spcAft>
                <a:spcPts val="0"/>
              </a:spcAft>
              <a:defRPr/>
            </a:pPr>
            <a:r>
              <a:rPr lang="el-GR" altLang="en-US" sz="3200"/>
              <a:t>ΠΕΡΙΒΑΛΛΟΝΤΙΚΕΣ ΕΠΙΠΤΩΣΕΙΣ</a:t>
            </a:r>
            <a:endParaRPr lang="el-GR" altLang="en-US" sz="3200" dirty="0" smtClean="0">
              <a:solidFill>
                <a:srgbClr val="FF0000"/>
              </a:solidFill>
            </a:endParaRPr>
          </a:p>
        </p:txBody>
      </p:sp>
      <p:sp>
        <p:nvSpPr>
          <p:cNvPr id="143363" name="Rectangle 3"/>
          <p:cNvSpPr>
            <a:spLocks noGrp="1" noChangeArrowheads="1"/>
          </p:cNvSpPr>
          <p:nvPr>
            <p:ph idx="1"/>
          </p:nvPr>
        </p:nvSpPr>
        <p:spPr>
          <a:xfrm>
            <a:off x="231786" y="980728"/>
            <a:ext cx="8928100" cy="5733256"/>
          </a:xfrm>
        </p:spPr>
        <p:txBody>
          <a:bodyPr/>
          <a:lstStyle/>
          <a:p>
            <a:pPr eaLnBrk="1" hangingPunct="1">
              <a:lnSpc>
                <a:spcPct val="80000"/>
              </a:lnSpc>
            </a:pPr>
            <a:r>
              <a:rPr lang="el-GR" altLang="en-US" sz="2400" b="1">
                <a:solidFill>
                  <a:schemeClr val="tx2"/>
                </a:solidFill>
                <a:latin typeface="Cambria" pitchFamily="18" charset="0"/>
              </a:rPr>
              <a:t>Ε</a:t>
            </a:r>
            <a:r>
              <a:rPr lang="el-GR" altLang="en-US" sz="2400" b="1" smtClean="0">
                <a:solidFill>
                  <a:schemeClr val="tx2"/>
                </a:solidFill>
                <a:latin typeface="Cambria" pitchFamily="18" charset="0"/>
              </a:rPr>
              <a:t>πιφανειακές διαταραχές</a:t>
            </a:r>
          </a:p>
          <a:p>
            <a:pPr lvl="1" eaLnBrk="1" hangingPunct="1">
              <a:lnSpc>
                <a:spcPct val="80000"/>
              </a:lnSpc>
            </a:pPr>
            <a:r>
              <a:rPr lang="el-GR" altLang="en-US" sz="2000" smtClean="0">
                <a:latin typeface="Cambria" pitchFamily="18" charset="0"/>
              </a:rPr>
              <a:t>κατά την γεώτρηση</a:t>
            </a:r>
          </a:p>
          <a:p>
            <a:pPr lvl="1" eaLnBrk="1" hangingPunct="1">
              <a:lnSpc>
                <a:spcPct val="80000"/>
              </a:lnSpc>
            </a:pPr>
            <a:r>
              <a:rPr lang="el-GR" altLang="en-US" sz="2000" smtClean="0">
                <a:latin typeface="Cambria" pitchFamily="18" charset="0"/>
              </a:rPr>
              <a:t>δρόμοι</a:t>
            </a:r>
          </a:p>
          <a:p>
            <a:pPr lvl="1" eaLnBrk="1" hangingPunct="1">
              <a:lnSpc>
                <a:spcPct val="80000"/>
              </a:lnSpc>
            </a:pPr>
            <a:r>
              <a:rPr lang="el-GR" altLang="en-US" sz="2000" smtClean="0">
                <a:latin typeface="Cambria" pitchFamily="18" charset="0"/>
              </a:rPr>
              <a:t>σωληνώσεις τροφοδοσίας</a:t>
            </a:r>
          </a:p>
          <a:p>
            <a:pPr lvl="1" eaLnBrk="1" hangingPunct="1">
              <a:lnSpc>
                <a:spcPct val="80000"/>
              </a:lnSpc>
            </a:pPr>
            <a:r>
              <a:rPr lang="el-GR" altLang="en-US" sz="2000" smtClean="0">
                <a:latin typeface="Cambria" pitchFamily="18" charset="0"/>
              </a:rPr>
              <a:t>αισθητική σταθμών κλπ</a:t>
            </a:r>
          </a:p>
          <a:p>
            <a:pPr eaLnBrk="1" hangingPunct="1">
              <a:lnSpc>
                <a:spcPct val="80000"/>
              </a:lnSpc>
            </a:pPr>
            <a:r>
              <a:rPr lang="el-GR" altLang="en-US" sz="2400" b="1">
                <a:solidFill>
                  <a:schemeClr val="tx2"/>
                </a:solidFill>
                <a:latin typeface="Cambria" pitchFamily="18" charset="0"/>
              </a:rPr>
              <a:t>Φ</a:t>
            </a:r>
            <a:r>
              <a:rPr lang="el-GR" altLang="en-US" sz="2400" b="1" smtClean="0">
                <a:solidFill>
                  <a:schemeClr val="tx2"/>
                </a:solidFill>
                <a:latin typeface="Cambria" pitchFamily="18" charset="0"/>
              </a:rPr>
              <a:t>υσικές επιπτώσεις από την άντληση του γεωθερμικού ρευστού</a:t>
            </a:r>
          </a:p>
          <a:p>
            <a:pPr lvl="1" eaLnBrk="1" hangingPunct="1">
              <a:lnSpc>
                <a:spcPct val="80000"/>
              </a:lnSpc>
            </a:pPr>
            <a:r>
              <a:rPr lang="el-GR" altLang="en-US" sz="2000" smtClean="0">
                <a:latin typeface="Cambria" pitchFamily="18" charset="0"/>
              </a:rPr>
              <a:t>υποχώρηση εδάφους</a:t>
            </a:r>
          </a:p>
          <a:p>
            <a:pPr lvl="1" eaLnBrk="1" hangingPunct="1">
              <a:lnSpc>
                <a:spcPct val="80000"/>
              </a:lnSpc>
            </a:pPr>
            <a:r>
              <a:rPr lang="el-GR" altLang="en-US" sz="2000" smtClean="0">
                <a:latin typeface="Cambria" pitchFamily="18" charset="0"/>
              </a:rPr>
              <a:t>πηγές</a:t>
            </a:r>
          </a:p>
          <a:p>
            <a:pPr lvl="1" eaLnBrk="1" hangingPunct="1">
              <a:lnSpc>
                <a:spcPct val="80000"/>
              </a:lnSpc>
            </a:pPr>
            <a:r>
              <a:rPr lang="el-GR" altLang="en-US" sz="2000" smtClean="0">
                <a:latin typeface="Cambria" pitchFamily="18" charset="0"/>
              </a:rPr>
              <a:t>υποχώρηση υδροφόρου ορίζοντα και ανάμιξη γεωθερμικών ρευστών με άλλα</a:t>
            </a:r>
          </a:p>
          <a:p>
            <a:pPr lvl="1" eaLnBrk="1" hangingPunct="1">
              <a:lnSpc>
                <a:spcPct val="80000"/>
              </a:lnSpc>
            </a:pPr>
            <a:r>
              <a:rPr lang="el-GR" altLang="en-US" sz="2000" smtClean="0">
                <a:latin typeface="Cambria" pitchFamily="18" charset="0"/>
              </a:rPr>
              <a:t>σεισμικότητα</a:t>
            </a:r>
          </a:p>
          <a:p>
            <a:pPr eaLnBrk="1" hangingPunct="1">
              <a:lnSpc>
                <a:spcPct val="80000"/>
              </a:lnSpc>
            </a:pPr>
            <a:r>
              <a:rPr lang="el-GR" altLang="en-US" sz="2400" b="1">
                <a:solidFill>
                  <a:schemeClr val="tx2"/>
                </a:solidFill>
                <a:latin typeface="Cambria" pitchFamily="18" charset="0"/>
              </a:rPr>
              <a:t>Έ</a:t>
            </a:r>
            <a:r>
              <a:rPr lang="el-GR" altLang="en-US" sz="2400" b="1" smtClean="0">
                <a:solidFill>
                  <a:schemeClr val="tx2"/>
                </a:solidFill>
                <a:latin typeface="Cambria" pitchFamily="18" charset="0"/>
              </a:rPr>
              <a:t>κλυση θερμότητας</a:t>
            </a:r>
          </a:p>
          <a:p>
            <a:pPr eaLnBrk="1" hangingPunct="1">
              <a:lnSpc>
                <a:spcPct val="80000"/>
              </a:lnSpc>
            </a:pPr>
            <a:r>
              <a:rPr lang="el-GR" altLang="en-US" sz="2400" b="1">
                <a:solidFill>
                  <a:schemeClr val="tx2"/>
                </a:solidFill>
                <a:latin typeface="Cambria" pitchFamily="18" charset="0"/>
              </a:rPr>
              <a:t>Α</a:t>
            </a:r>
            <a:r>
              <a:rPr lang="el-GR" altLang="en-US" sz="2400" b="1" smtClean="0">
                <a:solidFill>
                  <a:schemeClr val="tx2"/>
                </a:solidFill>
                <a:latin typeface="Cambria" pitchFamily="18" charset="0"/>
              </a:rPr>
              <a:t>πόρριψη χημικών </a:t>
            </a:r>
            <a:r>
              <a:rPr lang="el-GR" altLang="en-US" sz="2400" smtClean="0">
                <a:latin typeface="Cambria" pitchFamily="18" charset="0"/>
              </a:rPr>
              <a:t>στο περιβάλλον </a:t>
            </a:r>
            <a:r>
              <a:rPr lang="en-US" altLang="en-US" sz="2400" smtClean="0">
                <a:latin typeface="Cambria" pitchFamily="18" charset="0"/>
              </a:rPr>
              <a:t>B, </a:t>
            </a:r>
            <a:r>
              <a:rPr lang="el-GR" altLang="en-US" sz="2400" smtClean="0">
                <a:latin typeface="Cambria" pitchFamily="18" charset="0"/>
              </a:rPr>
              <a:t>Α</a:t>
            </a:r>
            <a:r>
              <a:rPr lang="en-US" altLang="en-US" sz="2400" smtClean="0">
                <a:latin typeface="Cambria" pitchFamily="18" charset="0"/>
              </a:rPr>
              <a:t>s, Hg, Pb, Cd, Fe, Zn, Mn, Li, NH</a:t>
            </a:r>
            <a:r>
              <a:rPr lang="en-US" altLang="en-US" sz="2400" baseline="-25000" smtClean="0">
                <a:latin typeface="Cambria" pitchFamily="18" charset="0"/>
              </a:rPr>
              <a:t>3</a:t>
            </a:r>
            <a:endParaRPr lang="el-GR" altLang="en-US" sz="2400" baseline="-25000" smtClean="0">
              <a:latin typeface="Cambria" pitchFamily="18" charset="0"/>
            </a:endParaRPr>
          </a:p>
          <a:p>
            <a:pPr eaLnBrk="1" hangingPunct="1">
              <a:lnSpc>
                <a:spcPct val="80000"/>
              </a:lnSpc>
            </a:pPr>
            <a:r>
              <a:rPr lang="el-GR" altLang="en-US" sz="2400" smtClean="0">
                <a:latin typeface="Cambria" pitchFamily="18" charset="0"/>
              </a:rPr>
              <a:t>επιπτώσεις στα </a:t>
            </a:r>
            <a:r>
              <a:rPr lang="el-GR" altLang="en-US" sz="2400" b="1" smtClean="0">
                <a:solidFill>
                  <a:schemeClr val="tx2"/>
                </a:solidFill>
                <a:latin typeface="Cambria" pitchFamily="18" charset="0"/>
              </a:rPr>
              <a:t>οικοσυστήματα</a:t>
            </a:r>
            <a:r>
              <a:rPr lang="el-GR" altLang="en-US" sz="2400" smtClean="0">
                <a:latin typeface="Cambria" pitchFamily="18" charset="0"/>
              </a:rPr>
              <a:t> (χερσαία, θαλάσσια)</a:t>
            </a:r>
          </a:p>
          <a:p>
            <a:pPr eaLnBrk="1" hangingPunct="1">
              <a:lnSpc>
                <a:spcPct val="80000"/>
              </a:lnSpc>
            </a:pPr>
            <a:r>
              <a:rPr lang="el-GR" altLang="en-US" sz="2400" b="1">
                <a:solidFill>
                  <a:schemeClr val="tx2"/>
                </a:solidFill>
                <a:latin typeface="Cambria" pitchFamily="18" charset="0"/>
              </a:rPr>
              <a:t>Θ</a:t>
            </a:r>
            <a:r>
              <a:rPr lang="el-GR" altLang="en-US" sz="2400" b="1" smtClean="0">
                <a:solidFill>
                  <a:schemeClr val="tx2"/>
                </a:solidFill>
                <a:latin typeface="Cambria" pitchFamily="18" charset="0"/>
              </a:rPr>
              <a:t>όρυβος</a:t>
            </a:r>
          </a:p>
          <a:p>
            <a:pPr eaLnBrk="1" hangingPunct="1">
              <a:lnSpc>
                <a:spcPct val="80000"/>
              </a:lnSpc>
            </a:pPr>
            <a:r>
              <a:rPr lang="el-GR" altLang="en-US" sz="2400" b="1">
                <a:solidFill>
                  <a:schemeClr val="tx2"/>
                </a:solidFill>
                <a:latin typeface="Cambria" pitchFamily="18" charset="0"/>
              </a:rPr>
              <a:t>Κοινωνικο-οικονομικές </a:t>
            </a:r>
            <a:r>
              <a:rPr lang="el-GR" altLang="en-US" sz="2400" smtClean="0">
                <a:latin typeface="Cambria" pitchFamily="18" charset="0"/>
              </a:rPr>
              <a:t>επιπτώσεις</a:t>
            </a:r>
          </a:p>
          <a:p>
            <a:pPr eaLnBrk="1" hangingPunct="1">
              <a:lnSpc>
                <a:spcPct val="80000"/>
              </a:lnSpc>
            </a:pPr>
            <a:endParaRPr lang="el-GR" altLang="en-US" sz="2400" smtClean="0">
              <a:latin typeface="Cambria" pitchFamily="18" charset="0"/>
            </a:endParaRPr>
          </a:p>
        </p:txBody>
      </p:sp>
      <p:sp>
        <p:nvSpPr>
          <p:cNvPr id="14336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CAD48263-B19A-434A-B319-29FC5D20971F}" type="slidenum">
              <a:rPr lang="el-GR" altLang="en-US" sz="1400" smtClean="0"/>
              <a:pPr eaLnBrk="1" hangingPunct="1">
                <a:spcBef>
                  <a:spcPct val="0"/>
                </a:spcBef>
                <a:buClrTx/>
                <a:buSzTx/>
                <a:buFontTx/>
                <a:buNone/>
              </a:pPr>
              <a:t>15</a:t>
            </a:fld>
            <a:endParaRPr lang="el-GR" altLang="en-US" sz="140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93600841"/>
      </p:ext>
    </p:extLst>
  </p:cSld>
  <p:clrMapOvr>
    <a:masterClrMapping/>
  </p:clrMapOvr>
  <mc:AlternateContent xmlns:mc="http://schemas.openxmlformats.org/markup-compatibility/2006">
    <mc:Choice xmlns:p14="http://schemas.microsoft.com/office/powerpoint/2010/main" Requires="p14">
      <p:transition spd="slow" p14:dur="2000" advTm="79899"/>
    </mc:Choice>
    <mc:Fallback>
      <p:transition spd="slow" advTm="79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fontScale="90000"/>
          </a:bodyPr>
          <a:lstStyle/>
          <a:p>
            <a:pPr marL="838200" indent="-838200" algn="l" fontAlgn="auto">
              <a:spcAft>
                <a:spcPts val="0"/>
              </a:spcAft>
              <a:defRPr/>
            </a:pPr>
            <a:r>
              <a:rPr lang="el-GR" altLang="en-US"/>
              <a:t>1. Επιφανειακές διαταραχές</a:t>
            </a:r>
          </a:p>
        </p:txBody>
      </p:sp>
      <p:sp>
        <p:nvSpPr>
          <p:cNvPr id="13315" name="Rectangle 3"/>
          <p:cNvSpPr>
            <a:spLocks noGrp="1" noChangeArrowheads="1"/>
          </p:cNvSpPr>
          <p:nvPr>
            <p:ph idx="1"/>
          </p:nvPr>
        </p:nvSpPr>
        <p:spPr/>
        <p:txBody>
          <a:bodyPr/>
          <a:lstStyle/>
          <a:p>
            <a:r>
              <a:rPr lang="el-GR" altLang="en-US" smtClean="0"/>
              <a:t>Κατά την διάρκεια της γεώτρησης, λάκκοι, δρόμοι, εκσκαφές</a:t>
            </a:r>
          </a:p>
          <a:p>
            <a:r>
              <a:rPr lang="el-GR" altLang="en-US" smtClean="0"/>
              <a:t>κατασκευή δρόμων – μπάζα, </a:t>
            </a:r>
          </a:p>
          <a:p>
            <a:r>
              <a:rPr lang="el-GR" altLang="en-US" smtClean="0"/>
              <a:t>κατολισθήσεις λόγω των έργων</a:t>
            </a:r>
          </a:p>
          <a:p>
            <a:endParaRPr lang="el-GR" altLang="en-US" smtClean="0"/>
          </a:p>
          <a:p>
            <a:r>
              <a:rPr lang="el-GR" altLang="en-US" smtClean="0"/>
              <a:t>Ειδική μέριμνα για την διαφύλαξη του ΤΟΠΙΟΥ ιδιαίτερα σε περιοχές φυσικού κάλλους !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461"/>
    </mc:Choice>
    <mc:Fallback>
      <p:transition spd="slow" advTm="30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274638"/>
            <a:ext cx="8229600" cy="706437"/>
          </a:xfrm>
        </p:spPr>
        <p:txBody>
          <a:bodyPr/>
          <a:lstStyle/>
          <a:p>
            <a:pPr marL="838200" indent="-838200" algn="l" fontAlgn="auto">
              <a:spcAft>
                <a:spcPts val="0"/>
              </a:spcAft>
              <a:defRPr/>
            </a:pPr>
            <a:r>
              <a:rPr lang="el-GR" altLang="en-US" sz="2800"/>
              <a:t>2. Φυσικές μεταβολές λόγω άντλησης ρευστών</a:t>
            </a:r>
          </a:p>
        </p:txBody>
      </p:sp>
      <p:sp>
        <p:nvSpPr>
          <p:cNvPr id="14339" name="Rectangle 3"/>
          <p:cNvSpPr>
            <a:spLocks noGrp="1" noChangeArrowheads="1"/>
          </p:cNvSpPr>
          <p:nvPr>
            <p:ph idx="1"/>
          </p:nvPr>
        </p:nvSpPr>
        <p:spPr>
          <a:xfrm>
            <a:off x="457200" y="1268413"/>
            <a:ext cx="8229600" cy="4857750"/>
          </a:xfrm>
        </p:spPr>
        <p:txBody>
          <a:bodyPr/>
          <a:lstStyle/>
          <a:p>
            <a:pPr>
              <a:lnSpc>
                <a:spcPct val="90000"/>
              </a:lnSpc>
            </a:pPr>
            <a:r>
              <a:rPr lang="el-GR" altLang="en-US" sz="2800" smtClean="0">
                <a:latin typeface="Cambria Math" panose="02040503050406030204" pitchFamily="18" charset="0"/>
                <a:ea typeface="Cambria Math" panose="02040503050406030204" pitchFamily="18" charset="0"/>
              </a:rPr>
              <a:t>καθίζηση (όταν η άντληση είναι μεγαλύτερη από την φυσική αναπλήρωση)</a:t>
            </a:r>
          </a:p>
          <a:p>
            <a:pPr>
              <a:lnSpc>
                <a:spcPct val="90000"/>
              </a:lnSpc>
            </a:pPr>
            <a:r>
              <a:rPr lang="en-US" altLang="en-US" sz="2800" smtClean="0">
                <a:latin typeface="Cambria Math" panose="02040503050406030204" pitchFamily="18" charset="0"/>
                <a:ea typeface="Cambria Math" panose="02040503050406030204" pitchFamily="18" charset="0"/>
              </a:rPr>
              <a:t>Weirakei 			15m    ( 400mm/yr)</a:t>
            </a:r>
          </a:p>
          <a:p>
            <a:pPr>
              <a:lnSpc>
                <a:spcPct val="90000"/>
              </a:lnSpc>
            </a:pPr>
            <a:r>
              <a:rPr lang="en-US" altLang="en-US" sz="2800" smtClean="0">
                <a:latin typeface="Cambria Math" panose="02040503050406030204" pitchFamily="18" charset="0"/>
                <a:ea typeface="Cambria Math" panose="02040503050406030204" pitchFamily="18" charset="0"/>
              </a:rPr>
              <a:t>Svartsengi-Iceland 	28 cm  ( 10 mm/yr)</a:t>
            </a:r>
          </a:p>
          <a:p>
            <a:pPr>
              <a:lnSpc>
                <a:spcPct val="90000"/>
              </a:lnSpc>
            </a:pPr>
            <a:r>
              <a:rPr lang="en-US" altLang="en-US" sz="2800" smtClean="0">
                <a:latin typeface="Cambria Math" panose="02040503050406030204" pitchFamily="18" charset="0"/>
                <a:ea typeface="Cambria Math" panose="02040503050406030204" pitchFamily="18" charset="0"/>
              </a:rPr>
              <a:t>Larderello-Italy 	             250 mm/yr</a:t>
            </a:r>
          </a:p>
          <a:p>
            <a:pPr>
              <a:lnSpc>
                <a:spcPct val="90000"/>
              </a:lnSpc>
            </a:pPr>
            <a:endParaRPr lang="el-GR" altLang="en-US" sz="2800" smtClean="0">
              <a:latin typeface="Cambria Math" panose="02040503050406030204" pitchFamily="18" charset="0"/>
              <a:ea typeface="Cambria Math" panose="02040503050406030204" pitchFamily="18" charset="0"/>
            </a:endParaRPr>
          </a:p>
          <a:p>
            <a:pPr>
              <a:lnSpc>
                <a:spcPct val="90000"/>
              </a:lnSpc>
            </a:pPr>
            <a:r>
              <a:rPr lang="el-GR" altLang="en-US" sz="2800" smtClean="0">
                <a:latin typeface="Cambria Math" panose="02040503050406030204" pitchFamily="18" charset="0"/>
                <a:ea typeface="Cambria Math" panose="02040503050406030204" pitchFamily="18" charset="0"/>
              </a:rPr>
              <a:t>Διακοπή ροής ή μεταβολή σε υφιστάμενες γεωθερμικές πηγές, πίδακες, κλπ... στην ευρύτερη περιοχή.</a:t>
            </a:r>
          </a:p>
          <a:p>
            <a:pPr>
              <a:lnSpc>
                <a:spcPct val="90000"/>
              </a:lnSpc>
            </a:pPr>
            <a:r>
              <a:rPr lang="el-GR" altLang="en-US" sz="2800">
                <a:latin typeface="Cambria Math" panose="02040503050406030204" pitchFamily="18" charset="0"/>
                <a:ea typeface="Cambria Math" panose="02040503050406030204" pitchFamily="18" charset="0"/>
              </a:rPr>
              <a:t>Υ</a:t>
            </a:r>
            <a:r>
              <a:rPr lang="el-GR" altLang="en-US" sz="2800" smtClean="0">
                <a:latin typeface="Cambria Math" panose="02040503050406030204" pitchFamily="18" charset="0"/>
                <a:ea typeface="Cambria Math" panose="02040503050406030204" pitchFamily="18" charset="0"/>
              </a:rPr>
              <a:t>ποχώρηση υδροφόρου ορίζοντα</a:t>
            </a:r>
          </a:p>
          <a:p>
            <a:pPr>
              <a:lnSpc>
                <a:spcPct val="90000"/>
              </a:lnSpc>
            </a:pPr>
            <a:r>
              <a:rPr lang="el-GR" altLang="en-US" sz="2800">
                <a:latin typeface="Cambria Math" panose="02040503050406030204" pitchFamily="18" charset="0"/>
                <a:ea typeface="Cambria Math" panose="02040503050406030204" pitchFamily="18" charset="0"/>
              </a:rPr>
              <a:t>Μ</a:t>
            </a:r>
            <a:r>
              <a:rPr lang="el-GR" altLang="en-US" sz="2800" smtClean="0">
                <a:latin typeface="Cambria Math" panose="02040503050406030204" pitchFamily="18" charset="0"/>
                <a:ea typeface="Cambria Math" panose="02040503050406030204" pitchFamily="18" charset="0"/>
              </a:rPr>
              <a:t>ικρο-σεισμικότητα</a:t>
            </a:r>
          </a:p>
          <a:p>
            <a:pPr>
              <a:lnSpc>
                <a:spcPct val="90000"/>
              </a:lnSpc>
            </a:pPr>
            <a:endParaRPr lang="el-GR" altLang="en-US" sz="2800" smtClean="0">
              <a:latin typeface="Cambria Math" panose="02040503050406030204" pitchFamily="18" charset="0"/>
              <a:ea typeface="Cambria Math" panose="020405030504060302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022"/>
    </mc:Choice>
    <mc:Fallback>
      <p:transition spd="slow" advTm="50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Rectangle 6"/>
          <p:cNvSpPr>
            <a:spLocks noGrp="1" noChangeArrowheads="1"/>
          </p:cNvSpPr>
          <p:nvPr>
            <p:ph type="title"/>
          </p:nvPr>
        </p:nvSpPr>
        <p:spPr/>
        <p:txBody>
          <a:bodyPr>
            <a:normAutofit fontScale="90000"/>
          </a:bodyPr>
          <a:lstStyle/>
          <a:p>
            <a:pPr fontAlgn="auto">
              <a:spcAft>
                <a:spcPts val="0"/>
              </a:spcAft>
              <a:defRPr/>
            </a:pPr>
            <a:r>
              <a:rPr lang="el-GR" altLang="en-US" sz="2400"/>
              <a:t>Γεωθερμικός Σταθμός </a:t>
            </a:r>
            <a:r>
              <a:rPr lang="en-US" altLang="en-US" sz="2400"/>
              <a:t>Svartsengi</a:t>
            </a:r>
            <a:r>
              <a:rPr lang="el-GR" altLang="en-US" sz="2400"/>
              <a:t> και </a:t>
            </a:r>
            <a:r>
              <a:rPr lang="en-US" altLang="en-US" sz="2400"/>
              <a:t>Reykjanes: </a:t>
            </a:r>
            <a:r>
              <a:rPr lang="el-GR" altLang="en-US" sz="2400" smtClean="0"/>
              <a:t/>
            </a:r>
            <a:br>
              <a:rPr lang="el-GR" altLang="en-US" sz="2400" smtClean="0"/>
            </a:br>
            <a:r>
              <a:rPr lang="el-GR" altLang="en-US" sz="2400" smtClean="0"/>
              <a:t>Μεταβολές </a:t>
            </a:r>
            <a:r>
              <a:rPr lang="el-GR" altLang="en-US" sz="2400"/>
              <a:t>στην στάθμη του </a:t>
            </a:r>
            <a:r>
              <a:rPr lang="el-GR" altLang="en-US" sz="2400" smtClean="0"/>
              <a:t>εδάφους</a:t>
            </a:r>
            <a:endParaRPr lang="el-GR" altLang="en-US" sz="2400"/>
          </a:p>
        </p:txBody>
      </p:sp>
      <p:pic>
        <p:nvPicPr>
          <p:cNvPr id="15363" name="Picture 5"/>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259632" y="1484783"/>
            <a:ext cx="6912768" cy="5357395"/>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487"/>
    </mc:Choice>
    <mc:Fallback>
      <p:transition spd="slow" advTm="30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noAutofit/>
          </a:bodyPr>
          <a:lstStyle/>
          <a:p>
            <a:pPr algn="l" fontAlgn="auto">
              <a:spcAft>
                <a:spcPts val="0"/>
              </a:spcAft>
              <a:defRPr/>
            </a:pPr>
            <a:r>
              <a:rPr lang="en-GB" altLang="en-US" smtClean="0"/>
              <a:t>3</a:t>
            </a:r>
            <a:r>
              <a:rPr lang="el-GR" altLang="en-US" smtClean="0"/>
              <a:t>. </a:t>
            </a:r>
            <a:r>
              <a:rPr lang="el-GR" altLang="en-US"/>
              <a:t>Θερμικές Επιπτώσεις</a:t>
            </a:r>
          </a:p>
        </p:txBody>
      </p:sp>
      <p:sp>
        <p:nvSpPr>
          <p:cNvPr id="17411" name="Rectangle 3"/>
          <p:cNvSpPr>
            <a:spLocks noGrp="1" noChangeArrowheads="1"/>
          </p:cNvSpPr>
          <p:nvPr>
            <p:ph idx="1"/>
          </p:nvPr>
        </p:nvSpPr>
        <p:spPr>
          <a:xfrm>
            <a:off x="457200" y="1412776"/>
            <a:ext cx="8229600" cy="5064224"/>
          </a:xfrm>
        </p:spPr>
        <p:txBody>
          <a:bodyPr/>
          <a:lstStyle/>
          <a:p>
            <a:r>
              <a:rPr lang="el-GR" altLang="en-US" sz="2400" smtClean="0">
                <a:latin typeface="Cambria Math" panose="02040503050406030204" pitchFamily="18" charset="0"/>
                <a:ea typeface="Cambria Math" panose="02040503050406030204" pitchFamily="18" charset="0"/>
              </a:rPr>
              <a:t>Η έκλυση θερμότητας από την λειτουργία του γεωθερμικού σταθμού επηρεάζει οικοσυστήματα, υδροφόρους ορίζοντες, κλπ.</a:t>
            </a:r>
          </a:p>
          <a:p>
            <a:r>
              <a:rPr lang="el-GR" altLang="en-US" sz="2400" smtClean="0">
                <a:latin typeface="Cambria Math" panose="02040503050406030204" pitchFamily="18" charset="0"/>
                <a:ea typeface="Cambria Math" panose="02040503050406030204" pitchFamily="18" charset="0"/>
              </a:rPr>
              <a:t>Η έκλυση ατμού δημιουργεί συνθήκες τοπικής νέφωσης και υγρασίας</a:t>
            </a:r>
          </a:p>
          <a:p>
            <a:endParaRPr lang="el-GR" altLang="en-US" sz="2400" smtClean="0">
              <a:latin typeface="Cambria Math" panose="02040503050406030204" pitchFamily="18" charset="0"/>
              <a:ea typeface="Cambria Math" panose="02040503050406030204" pitchFamily="18" charset="0"/>
            </a:endParaRPr>
          </a:p>
          <a:p>
            <a:r>
              <a:rPr lang="el-GR" altLang="en-US" sz="2400" smtClean="0">
                <a:latin typeface="Cambria Math" panose="02040503050406030204" pitchFamily="18" charset="0"/>
                <a:ea typeface="Cambria Math" panose="02040503050406030204" pitchFamily="18" charset="0"/>
              </a:rPr>
              <a:t>Η αποβαλλόμενη θερμότητα μπορεί να χρησιμοποιηθεί – ανάλογα με την θερμοκρασία - σε διαδοχικών θερμάνσεις διάφορων εκμεταλλεύσεων κτίρια, θερμοκήπια, ξήρανση, κλπ. </a:t>
            </a:r>
            <a:r>
              <a:rPr lang="en-US" altLang="en-US" sz="2400" smtClean="0">
                <a:latin typeface="Cambria Math" panose="02040503050406030204" pitchFamily="18" charset="0"/>
                <a:ea typeface="Cambria Math" panose="02040503050406030204" pitchFamily="18" charset="0"/>
              </a:rPr>
              <a:t>cascade heating</a:t>
            </a:r>
            <a:endParaRPr lang="el-GR" altLang="en-US" sz="2400" smtClean="0">
              <a:latin typeface="Cambria Math" panose="02040503050406030204" pitchFamily="18" charset="0"/>
              <a:ea typeface="Cambria Math" panose="020405030504060302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140"/>
    </mc:Choice>
    <mc:Fallback>
      <p:transition spd="slow" advTm="46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Εικόνα 2" descr="image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7" y="823912"/>
            <a:ext cx="694372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13504214"/>
      </p:ext>
    </p:extLst>
  </p:cSld>
  <p:clrMapOvr>
    <a:masterClrMapping/>
  </p:clrMapOvr>
  <mc:AlternateContent xmlns:mc="http://schemas.openxmlformats.org/markup-compatibility/2006">
    <mc:Choice xmlns:p14="http://schemas.microsoft.com/office/powerpoint/2010/main" Requires="p14">
      <p:transition spd="slow" p14:dur="2000" advTm="1536"/>
    </mc:Choice>
    <mc:Fallback>
      <p:transition spd="slow" advTm="1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normAutofit fontScale="90000"/>
          </a:bodyPr>
          <a:lstStyle/>
          <a:p>
            <a:pPr algn="l" fontAlgn="auto">
              <a:spcAft>
                <a:spcPts val="0"/>
              </a:spcAft>
              <a:defRPr/>
            </a:pPr>
            <a:r>
              <a:rPr lang="en-US" altLang="en-US" smtClean="0"/>
              <a:t>4. </a:t>
            </a:r>
            <a:r>
              <a:rPr lang="el-GR" altLang="en-US"/>
              <a:t>Θόρυβος</a:t>
            </a:r>
          </a:p>
        </p:txBody>
      </p:sp>
      <p:sp>
        <p:nvSpPr>
          <p:cNvPr id="16387" name="Rectangle 3"/>
          <p:cNvSpPr>
            <a:spLocks noGrp="1" noChangeArrowheads="1"/>
          </p:cNvSpPr>
          <p:nvPr>
            <p:ph idx="1"/>
          </p:nvPr>
        </p:nvSpPr>
        <p:spPr/>
        <p:txBody>
          <a:bodyPr/>
          <a:lstStyle/>
          <a:p>
            <a:r>
              <a:rPr lang="el-GR" altLang="en-US" smtClean="0"/>
              <a:t>Μελέτη επιπέδων θορύβου κατά την διάρκεια :</a:t>
            </a:r>
          </a:p>
          <a:p>
            <a:pPr marL="457200" indent="-457200">
              <a:buFont typeface="+mj-lt"/>
              <a:buAutoNum type="arabicPeriod"/>
            </a:pPr>
            <a:r>
              <a:rPr lang="el-GR" altLang="en-US" smtClean="0"/>
              <a:t>Φάση γεωτρήσεων – λειτουργία γεωτρυπάνων, μηχανημάτων, φορτηγών, κλπ.</a:t>
            </a:r>
          </a:p>
          <a:p>
            <a:pPr marL="457200" indent="-457200">
              <a:buFont typeface="+mj-lt"/>
              <a:buAutoNum type="arabicPeriod"/>
            </a:pPr>
            <a:r>
              <a:rPr lang="el-GR" altLang="en-US" smtClean="0"/>
              <a:t>Φάση ελέγχων</a:t>
            </a:r>
          </a:p>
          <a:p>
            <a:pPr marL="457200" indent="-457200">
              <a:buFont typeface="+mj-lt"/>
              <a:buAutoNum type="arabicPeriod"/>
            </a:pPr>
            <a:r>
              <a:rPr lang="el-GR" altLang="en-US" smtClean="0"/>
              <a:t>Φάση κατασκευής – σταθμού, οδών, σωληνώσεων, δικτύων</a:t>
            </a:r>
          </a:p>
          <a:p>
            <a:pPr marL="457200" indent="-457200">
              <a:buFont typeface="+mj-lt"/>
              <a:buAutoNum type="arabicPeriod"/>
            </a:pPr>
            <a:r>
              <a:rPr lang="el-GR" altLang="en-US" smtClean="0"/>
              <a:t>Φάση λειτουργίας – λειτουργία πύργων ψύξης, μετασχηματιστών, στροβιλο-γεννήτριας.</a:t>
            </a:r>
          </a:p>
          <a:p>
            <a:endParaRPr lang="en-GB" altLang="en-US" smtClean="0"/>
          </a:p>
          <a:p>
            <a:r>
              <a:rPr lang="el-GR" altLang="en-US" smtClean="0"/>
              <a:t>θόρυβος γεωτρήσεων &gt; 90 </a:t>
            </a:r>
            <a:r>
              <a:rPr lang="en-US" altLang="en-US" smtClean="0"/>
              <a:t>dB</a:t>
            </a:r>
          </a:p>
          <a:p>
            <a:r>
              <a:rPr lang="el-GR" altLang="en-US" smtClean="0"/>
              <a:t>εκτόνωση ατμών κλπ  &gt; 120 </a:t>
            </a:r>
            <a:r>
              <a:rPr lang="en-US" altLang="en-US" smtClean="0"/>
              <a:t>dB</a:t>
            </a:r>
          </a:p>
          <a:p>
            <a:endParaRPr lang="en-US" altLang="en-US" smtClean="0"/>
          </a:p>
          <a:p>
            <a:r>
              <a:rPr lang="el-GR" altLang="en-US" smtClean="0"/>
              <a:t>λειτουργία γεωθερμικού σταθμού &gt; 60 </a:t>
            </a:r>
            <a:r>
              <a:rPr lang="en-US" altLang="en-US" smtClean="0"/>
              <a:t>dB</a:t>
            </a:r>
          </a:p>
          <a:p>
            <a:endParaRPr lang="el-GR" altLang="en-US" smtClean="0"/>
          </a:p>
          <a:p>
            <a:endParaRPr lang="el-GR" altLang="en-US" smtClean="0"/>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09261"/>
            <a:ext cx="9144000" cy="4193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6203"/>
    </mc:Choice>
    <mc:Fallback>
      <p:transition spd="slow" advTm="46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504056"/>
          </a:xfrm>
        </p:spPr>
        <p:txBody>
          <a:bodyPr>
            <a:noAutofit/>
          </a:bodyPr>
          <a:lstStyle/>
          <a:p>
            <a:r>
              <a:rPr lang="el-GR" smtClean="0"/>
              <a:t>Συγκριτικά όρια θορύβου</a:t>
            </a:r>
            <a:endParaRPr lang="en-GB"/>
          </a:p>
        </p:txBody>
      </p:sp>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57200" y="1487088"/>
            <a:ext cx="8229600" cy="4555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0" y="1772816"/>
            <a:ext cx="1115616" cy="2880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ight Arrow 6"/>
          <p:cNvSpPr/>
          <p:nvPr/>
        </p:nvSpPr>
        <p:spPr>
          <a:xfrm>
            <a:off x="0" y="3157025"/>
            <a:ext cx="1259632" cy="42080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62791297"/>
      </p:ext>
    </p:extLst>
  </p:cSld>
  <p:clrMapOvr>
    <a:masterClrMapping/>
  </p:clrMapOvr>
  <mc:AlternateContent xmlns:mc="http://schemas.openxmlformats.org/markup-compatibility/2006">
    <mc:Choice xmlns:p14="http://schemas.microsoft.com/office/powerpoint/2010/main" Requires="p14">
      <p:transition spd="slow" p14:dur="2000" advTm="31693"/>
    </mc:Choice>
    <mc:Fallback>
      <p:transition spd="slow" advTm="31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23747"/>
            <a:ext cx="8229600" cy="524933"/>
          </a:xfrm>
        </p:spPr>
        <p:txBody>
          <a:bodyPr>
            <a:normAutofit/>
          </a:bodyPr>
          <a:lstStyle/>
          <a:p>
            <a:pPr algn="l" fontAlgn="auto">
              <a:spcAft>
                <a:spcPts val="0"/>
              </a:spcAft>
              <a:defRPr/>
            </a:pPr>
            <a:r>
              <a:rPr lang="en-US" altLang="en-US" dirty="0"/>
              <a:t>5. </a:t>
            </a:r>
            <a:r>
              <a:rPr lang="el-GR" altLang="en-US" dirty="0"/>
              <a:t>Χημική Ρύπανση</a:t>
            </a:r>
          </a:p>
        </p:txBody>
      </p:sp>
      <p:sp>
        <p:nvSpPr>
          <p:cNvPr id="18435" name="Rectangle 3"/>
          <p:cNvSpPr>
            <a:spLocks noGrp="1" noChangeArrowheads="1"/>
          </p:cNvSpPr>
          <p:nvPr>
            <p:ph idx="1"/>
          </p:nvPr>
        </p:nvSpPr>
        <p:spPr>
          <a:xfrm>
            <a:off x="251520" y="548680"/>
            <a:ext cx="8589640" cy="6048672"/>
          </a:xfrm>
        </p:spPr>
        <p:txBody>
          <a:bodyPr/>
          <a:lstStyle/>
          <a:p>
            <a:pPr>
              <a:lnSpc>
                <a:spcPct val="80000"/>
              </a:lnSpc>
            </a:pPr>
            <a:r>
              <a:rPr lang="el-GR" smtClean="0">
                <a:latin typeface="Cambria Math" panose="02040503050406030204" pitchFamily="18" charset="0"/>
                <a:ea typeface="Cambria Math" panose="02040503050406030204" pitchFamily="18" charset="0"/>
              </a:rPr>
              <a:t>Τα γεωθερμικά ρευστά περιέχουν </a:t>
            </a:r>
            <a:r>
              <a:rPr lang="en-GB" smtClean="0">
                <a:latin typeface="Cambria Math" panose="02040503050406030204" pitchFamily="18" charset="0"/>
                <a:ea typeface="Cambria Math" panose="02040503050406030204" pitchFamily="18" charset="0"/>
              </a:rPr>
              <a:t> </a:t>
            </a:r>
            <a:r>
              <a:rPr lang="el-GR" smtClean="0">
                <a:latin typeface="Cambria Math" panose="02040503050406030204" pitchFamily="18" charset="0"/>
                <a:ea typeface="Cambria Math" panose="02040503050406030204" pitchFamily="18" charset="0"/>
              </a:rPr>
              <a:t>υψηλά επίπεδα αρσενικού, υδραργύρου, λιθίου και βόριου λόγω της υπόγειας επαφής των θερμών ρευστών και των πετρωμάτων. Αν τα απόβλητα διατεθούν σε κάποιον υδάτινο αποδέκτη – λίμνη, ποτάμια – και δεν επαναεισαχθούν στον γεωθερμικό ταμιευτήρα θα υπάρξουν επιπτώσεις στα οικοσυστήματα και πιθανή ρύπανση στον υδροφόρο ορίζοντα - το νερό δεν θα είναι κατάλληλο για ύδρευση και άρδευση. </a:t>
            </a:r>
            <a:endParaRPr lang="en-GB" altLang="en-US" smtClean="0">
              <a:latin typeface="Cambria Math" panose="02040503050406030204" pitchFamily="18" charset="0"/>
              <a:ea typeface="Cambria Math" panose="02040503050406030204" pitchFamily="18" charset="0"/>
            </a:endParaRPr>
          </a:p>
          <a:p>
            <a:pPr>
              <a:lnSpc>
                <a:spcPct val="80000"/>
              </a:lnSpc>
            </a:pPr>
            <a:endParaRPr lang="el-GR" altLang="en-US" smtClean="0">
              <a:latin typeface="Cambria Math" panose="02040503050406030204" pitchFamily="18" charset="0"/>
              <a:ea typeface="Cambria Math" panose="02040503050406030204" pitchFamily="18" charset="0"/>
            </a:endParaRPr>
          </a:p>
          <a:p>
            <a:pPr>
              <a:lnSpc>
                <a:spcPct val="80000"/>
              </a:lnSpc>
            </a:pPr>
            <a:r>
              <a:rPr lang="el-GR" altLang="en-US" smtClean="0">
                <a:latin typeface="Cambria Math" panose="02040503050406030204" pitchFamily="18" charset="0"/>
                <a:ea typeface="Cambria Math" panose="02040503050406030204" pitchFamily="18" charset="0"/>
              </a:rPr>
              <a:t>υδρόθειο</a:t>
            </a:r>
            <a:r>
              <a:rPr lang="en-US" altLang="en-US" smtClean="0">
                <a:latin typeface="Cambria Math" panose="02040503050406030204" pitchFamily="18" charset="0"/>
                <a:ea typeface="Cambria Math" panose="02040503050406030204" pitchFamily="18" charset="0"/>
              </a:rPr>
              <a:t>, H</a:t>
            </a:r>
            <a:r>
              <a:rPr lang="en-US" altLang="en-US" baseline="-25000" smtClean="0">
                <a:latin typeface="Cambria Math" panose="02040503050406030204" pitchFamily="18" charset="0"/>
                <a:ea typeface="Cambria Math" panose="02040503050406030204" pitchFamily="18" charset="0"/>
              </a:rPr>
              <a:t>2</a:t>
            </a:r>
            <a:r>
              <a:rPr lang="en-US" altLang="en-US" smtClean="0">
                <a:latin typeface="Cambria Math" panose="02040503050406030204" pitchFamily="18" charset="0"/>
                <a:ea typeface="Cambria Math" panose="02040503050406030204" pitchFamily="18" charset="0"/>
              </a:rPr>
              <a:t>S</a:t>
            </a:r>
            <a:endParaRPr lang="el-GR" altLang="en-US" smtClean="0">
              <a:latin typeface="Cambria Math" panose="02040503050406030204" pitchFamily="18" charset="0"/>
              <a:ea typeface="Cambria Math" panose="02040503050406030204" pitchFamily="18" charset="0"/>
            </a:endParaRPr>
          </a:p>
          <a:p>
            <a:pPr>
              <a:lnSpc>
                <a:spcPct val="80000"/>
              </a:lnSpc>
            </a:pPr>
            <a:r>
              <a:rPr lang="el-GR" altLang="en-US" smtClean="0">
                <a:latin typeface="Cambria Math" panose="02040503050406030204" pitchFamily="18" charset="0"/>
                <a:ea typeface="Cambria Math" panose="02040503050406030204" pitchFamily="18" charset="0"/>
              </a:rPr>
              <a:t>αρσενικό</a:t>
            </a:r>
            <a:r>
              <a:rPr lang="en-US" altLang="en-US" smtClean="0">
                <a:latin typeface="Cambria Math" panose="02040503050406030204" pitchFamily="18" charset="0"/>
                <a:ea typeface="Cambria Math" panose="02040503050406030204" pitchFamily="18" charset="0"/>
              </a:rPr>
              <a:t>, As</a:t>
            </a:r>
            <a:endParaRPr lang="el-GR" altLang="en-US" smtClean="0">
              <a:latin typeface="Cambria Math" panose="02040503050406030204" pitchFamily="18" charset="0"/>
              <a:ea typeface="Cambria Math" panose="02040503050406030204" pitchFamily="18" charset="0"/>
            </a:endParaRPr>
          </a:p>
          <a:p>
            <a:pPr>
              <a:lnSpc>
                <a:spcPct val="80000"/>
              </a:lnSpc>
            </a:pPr>
            <a:r>
              <a:rPr lang="el-GR" altLang="en-US" smtClean="0">
                <a:latin typeface="Cambria Math" panose="02040503050406030204" pitchFamily="18" charset="0"/>
                <a:ea typeface="Cambria Math" panose="02040503050406030204" pitchFamily="18" charset="0"/>
              </a:rPr>
              <a:t>βόριον, </a:t>
            </a:r>
            <a:r>
              <a:rPr lang="en-US" altLang="en-US" smtClean="0">
                <a:latin typeface="Cambria Math" panose="02040503050406030204" pitchFamily="18" charset="0"/>
                <a:ea typeface="Cambria Math" panose="02040503050406030204" pitchFamily="18" charset="0"/>
              </a:rPr>
              <a:t>B</a:t>
            </a:r>
          </a:p>
          <a:p>
            <a:pPr>
              <a:lnSpc>
                <a:spcPct val="80000"/>
              </a:lnSpc>
            </a:pPr>
            <a:r>
              <a:rPr lang="el-GR" altLang="en-US" smtClean="0">
                <a:latin typeface="Cambria Math" panose="02040503050406030204" pitchFamily="18" charset="0"/>
                <a:ea typeface="Cambria Math" panose="02040503050406030204" pitchFamily="18" charset="0"/>
              </a:rPr>
              <a:t>Υδράργυρος, </a:t>
            </a:r>
            <a:r>
              <a:rPr lang="en-US" altLang="en-US" smtClean="0">
                <a:latin typeface="Cambria Math" panose="02040503050406030204" pitchFamily="18" charset="0"/>
                <a:ea typeface="Cambria Math" panose="02040503050406030204" pitchFamily="18" charset="0"/>
              </a:rPr>
              <a:t>Hg</a:t>
            </a:r>
          </a:p>
          <a:p>
            <a:pPr>
              <a:lnSpc>
                <a:spcPct val="80000"/>
              </a:lnSpc>
            </a:pPr>
            <a:r>
              <a:rPr lang="el-GR" altLang="en-US" smtClean="0">
                <a:latin typeface="Cambria Math" panose="02040503050406030204" pitchFamily="18" charset="0"/>
                <a:ea typeface="Cambria Math" panose="02040503050406030204" pitchFamily="18" charset="0"/>
              </a:rPr>
              <a:t>Μόλυβδος, </a:t>
            </a:r>
            <a:r>
              <a:rPr lang="en-US" altLang="en-US" smtClean="0">
                <a:latin typeface="Cambria Math" panose="02040503050406030204" pitchFamily="18" charset="0"/>
                <a:ea typeface="Cambria Math" panose="02040503050406030204" pitchFamily="18" charset="0"/>
              </a:rPr>
              <a:t>Pb</a:t>
            </a:r>
          </a:p>
          <a:p>
            <a:pPr>
              <a:lnSpc>
                <a:spcPct val="80000"/>
              </a:lnSpc>
            </a:pPr>
            <a:r>
              <a:rPr lang="el-GR" altLang="en-US" smtClean="0">
                <a:latin typeface="Cambria Math" panose="02040503050406030204" pitchFamily="18" charset="0"/>
                <a:ea typeface="Cambria Math" panose="02040503050406030204" pitchFamily="18" charset="0"/>
              </a:rPr>
              <a:t>Κάδμιο, </a:t>
            </a:r>
            <a:r>
              <a:rPr lang="en-US" altLang="en-US" smtClean="0">
                <a:latin typeface="Cambria Math" panose="02040503050406030204" pitchFamily="18" charset="0"/>
                <a:ea typeface="Cambria Math" panose="02040503050406030204" pitchFamily="18" charset="0"/>
              </a:rPr>
              <a:t>Cd</a:t>
            </a:r>
          </a:p>
          <a:p>
            <a:pPr>
              <a:lnSpc>
                <a:spcPct val="80000"/>
              </a:lnSpc>
            </a:pPr>
            <a:r>
              <a:rPr lang="el-GR" altLang="en-US" smtClean="0">
                <a:latin typeface="Cambria Math" panose="02040503050406030204" pitchFamily="18" charset="0"/>
                <a:ea typeface="Cambria Math" panose="02040503050406030204" pitchFamily="18" charset="0"/>
              </a:rPr>
              <a:t>Σίδηρος, </a:t>
            </a:r>
            <a:r>
              <a:rPr lang="en-US" altLang="en-US" smtClean="0">
                <a:latin typeface="Cambria Math" panose="02040503050406030204" pitchFamily="18" charset="0"/>
                <a:ea typeface="Cambria Math" panose="02040503050406030204" pitchFamily="18" charset="0"/>
              </a:rPr>
              <a:t>Fe</a:t>
            </a:r>
          </a:p>
          <a:p>
            <a:pPr>
              <a:lnSpc>
                <a:spcPct val="80000"/>
              </a:lnSpc>
            </a:pPr>
            <a:r>
              <a:rPr lang="el-GR" altLang="en-US" smtClean="0">
                <a:latin typeface="Cambria Math" panose="02040503050406030204" pitchFamily="18" charset="0"/>
                <a:ea typeface="Cambria Math" panose="02040503050406030204" pitchFamily="18" charset="0"/>
              </a:rPr>
              <a:t>Ψευδάργυρος, </a:t>
            </a:r>
            <a:r>
              <a:rPr lang="en-US" altLang="en-US" smtClean="0">
                <a:latin typeface="Cambria Math" panose="02040503050406030204" pitchFamily="18" charset="0"/>
                <a:ea typeface="Cambria Math" panose="02040503050406030204" pitchFamily="18" charset="0"/>
              </a:rPr>
              <a:t>Zn</a:t>
            </a:r>
          </a:p>
          <a:p>
            <a:pPr>
              <a:lnSpc>
                <a:spcPct val="80000"/>
              </a:lnSpc>
            </a:pPr>
            <a:r>
              <a:rPr lang="el-GR" altLang="en-US" smtClean="0">
                <a:latin typeface="Cambria Math" panose="02040503050406030204" pitchFamily="18" charset="0"/>
                <a:ea typeface="Cambria Math" panose="02040503050406030204" pitchFamily="18" charset="0"/>
              </a:rPr>
              <a:t>Μαγγάνιον, </a:t>
            </a:r>
            <a:r>
              <a:rPr lang="en-US" altLang="en-US" smtClean="0">
                <a:latin typeface="Cambria Math" panose="02040503050406030204" pitchFamily="18" charset="0"/>
                <a:ea typeface="Cambria Math" panose="02040503050406030204" pitchFamily="18" charset="0"/>
              </a:rPr>
              <a:t>Mn</a:t>
            </a:r>
          </a:p>
          <a:p>
            <a:pPr>
              <a:lnSpc>
                <a:spcPct val="80000"/>
              </a:lnSpc>
            </a:pPr>
            <a:r>
              <a:rPr lang="el-GR" altLang="en-US" smtClean="0">
                <a:latin typeface="Cambria Math" panose="02040503050406030204" pitchFamily="18" charset="0"/>
                <a:ea typeface="Cambria Math" panose="02040503050406030204" pitchFamily="18" charset="0"/>
              </a:rPr>
              <a:t>Λίθιον, </a:t>
            </a:r>
            <a:r>
              <a:rPr lang="en-US" altLang="en-US" smtClean="0">
                <a:latin typeface="Cambria Math" panose="02040503050406030204" pitchFamily="18" charset="0"/>
                <a:ea typeface="Cambria Math" panose="02040503050406030204" pitchFamily="18" charset="0"/>
              </a:rPr>
              <a:t>Li</a:t>
            </a:r>
          </a:p>
          <a:p>
            <a:pPr>
              <a:lnSpc>
                <a:spcPct val="80000"/>
              </a:lnSpc>
            </a:pPr>
            <a:r>
              <a:rPr lang="el-GR" altLang="en-US" smtClean="0">
                <a:latin typeface="Cambria Math" panose="02040503050406030204" pitchFamily="18" charset="0"/>
                <a:ea typeface="Cambria Math" panose="02040503050406030204" pitchFamily="18" charset="0"/>
              </a:rPr>
              <a:t>Αλουμίνιο, </a:t>
            </a:r>
            <a:r>
              <a:rPr lang="en-US" altLang="en-US" smtClean="0">
                <a:latin typeface="Cambria Math" panose="02040503050406030204" pitchFamily="18" charset="0"/>
                <a:ea typeface="Cambria Math" panose="02040503050406030204" pitchFamily="18" charset="0"/>
              </a:rPr>
              <a:t>Al</a:t>
            </a:r>
          </a:p>
          <a:p>
            <a:pPr>
              <a:lnSpc>
                <a:spcPct val="80000"/>
              </a:lnSpc>
            </a:pPr>
            <a:r>
              <a:rPr lang="el-GR" altLang="en-US" smtClean="0">
                <a:latin typeface="Cambria Math" panose="02040503050406030204" pitchFamily="18" charset="0"/>
                <a:ea typeface="Cambria Math" panose="02040503050406030204" pitchFamily="18" charset="0"/>
              </a:rPr>
              <a:t>Αμμωνία </a:t>
            </a:r>
            <a:r>
              <a:rPr lang="en-US" altLang="en-US" smtClean="0">
                <a:latin typeface="Cambria Math" panose="02040503050406030204" pitchFamily="18" charset="0"/>
                <a:ea typeface="Cambria Math" panose="02040503050406030204" pitchFamily="18" charset="0"/>
              </a:rPr>
              <a:t>NH</a:t>
            </a:r>
            <a:r>
              <a:rPr lang="en-US" altLang="en-US" baseline="-25000" smtClean="0">
                <a:latin typeface="Cambria Math" panose="02040503050406030204" pitchFamily="18" charset="0"/>
                <a:ea typeface="Cambria Math" panose="02040503050406030204" pitchFamily="18" charset="0"/>
              </a:rPr>
              <a:t>3</a:t>
            </a:r>
          </a:p>
          <a:p>
            <a:pPr>
              <a:lnSpc>
                <a:spcPct val="80000"/>
              </a:lnSpc>
            </a:pPr>
            <a:r>
              <a:rPr lang="el-GR" altLang="en-US" smtClean="0">
                <a:latin typeface="Cambria Math" panose="02040503050406030204" pitchFamily="18" charset="0"/>
                <a:ea typeface="Cambria Math" panose="02040503050406030204" pitchFamily="18" charset="0"/>
              </a:rPr>
              <a:t>Έκλυση </a:t>
            </a:r>
            <a:r>
              <a:rPr lang="en-US" altLang="en-US" smtClean="0">
                <a:latin typeface="Cambria Math" panose="02040503050406030204" pitchFamily="18" charset="0"/>
                <a:ea typeface="Cambria Math" panose="02040503050406030204" pitchFamily="18" charset="0"/>
              </a:rPr>
              <a:t>CO</a:t>
            </a:r>
            <a:r>
              <a:rPr lang="en-US" altLang="en-US" baseline="-25000" smtClean="0">
                <a:latin typeface="Cambria Math" panose="02040503050406030204" pitchFamily="18" charset="0"/>
                <a:ea typeface="Cambria Math" panose="02040503050406030204" pitchFamily="18" charset="0"/>
              </a:rPr>
              <a:t>2</a:t>
            </a:r>
            <a:r>
              <a:rPr lang="en-US" altLang="en-US" smtClean="0">
                <a:latin typeface="Cambria Math" panose="02040503050406030204" pitchFamily="18" charset="0"/>
                <a:ea typeface="Cambria Math" panose="02040503050406030204" pitchFamily="18" charset="0"/>
              </a:rPr>
              <a:t>, CH</a:t>
            </a:r>
            <a:r>
              <a:rPr lang="en-US" altLang="en-US" baseline="-25000" smtClean="0">
                <a:latin typeface="Cambria Math" panose="02040503050406030204" pitchFamily="18" charset="0"/>
                <a:ea typeface="Cambria Math" panose="02040503050406030204" pitchFamily="18" charset="0"/>
              </a:rPr>
              <a:t>4</a:t>
            </a:r>
            <a:r>
              <a:rPr lang="el-GR" altLang="en-US" smtClean="0">
                <a:latin typeface="Cambria Math" panose="02040503050406030204" pitchFamily="18" charset="0"/>
                <a:ea typeface="Cambria Math" panose="02040503050406030204" pitchFamily="18" charset="0"/>
              </a:rPr>
              <a:t>, Η</a:t>
            </a:r>
            <a:r>
              <a:rPr lang="el-GR" altLang="en-US" baseline="-25000" smtClean="0">
                <a:latin typeface="Cambria Math" panose="02040503050406030204" pitchFamily="18" charset="0"/>
                <a:ea typeface="Cambria Math" panose="02040503050406030204" pitchFamily="18" charset="0"/>
              </a:rPr>
              <a:t>2</a:t>
            </a:r>
            <a:r>
              <a:rPr lang="en-GB" altLang="en-US" smtClean="0">
                <a:latin typeface="Cambria Math" panose="02040503050406030204" pitchFamily="18" charset="0"/>
                <a:ea typeface="Cambria Math" panose="02040503050406030204" pitchFamily="18" charset="0"/>
              </a:rPr>
              <a:t>S,</a:t>
            </a:r>
            <a:r>
              <a:rPr lang="el-GR" altLang="en-US" smtClean="0">
                <a:latin typeface="Cambria Math" panose="02040503050406030204" pitchFamily="18" charset="0"/>
                <a:ea typeface="Cambria Math" panose="02040503050406030204" pitchFamily="18" charset="0"/>
              </a:rPr>
              <a:t> </a:t>
            </a:r>
            <a:r>
              <a:rPr lang="el-GR" altLang="en-US" smtClean="0">
                <a:solidFill>
                  <a:srgbClr val="C00000"/>
                </a:solidFill>
                <a:latin typeface="Cambria Math" panose="02040503050406030204" pitchFamily="18" charset="0"/>
                <a:ea typeface="Cambria Math" panose="02040503050406030204" pitchFamily="18" charset="0"/>
              </a:rPr>
              <a:t>Ραδόνιου</a:t>
            </a:r>
            <a:endParaRPr lang="el-GR" altLang="en-US" dirty="0" smtClean="0">
              <a:solidFill>
                <a:srgbClr val="C00000"/>
              </a:solidFill>
              <a:latin typeface="Cambria Math" panose="02040503050406030204" pitchFamily="18" charset="0"/>
              <a:ea typeface="Cambria Math" panose="020405030504060302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064"/>
    </mc:Choice>
    <mc:Fallback>
      <p:transition spd="slow" advTm="50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Rectangle 6"/>
          <p:cNvSpPr>
            <a:spLocks noGrp="1" noChangeArrowheads="1"/>
          </p:cNvSpPr>
          <p:nvPr>
            <p:ph type="title"/>
          </p:nvPr>
        </p:nvSpPr>
        <p:spPr/>
        <p:txBody>
          <a:bodyPr>
            <a:noAutofit/>
          </a:bodyPr>
          <a:lstStyle/>
          <a:p>
            <a:pPr eaLnBrk="1" fontAlgn="auto" hangingPunct="1">
              <a:spcAft>
                <a:spcPts val="0"/>
              </a:spcAft>
              <a:defRPr/>
            </a:pPr>
            <a:r>
              <a:rPr lang="el-GR" altLang="en-US" smtClean="0"/>
              <a:t>Εκπομπές αερίων </a:t>
            </a:r>
            <a:r>
              <a:rPr lang="el-GR" altLang="en-US" dirty="0" smtClean="0"/>
              <a:t>ΦΘ από διάφορες ενεργειακές πηγές</a:t>
            </a:r>
          </a:p>
        </p:txBody>
      </p:sp>
      <p:pic>
        <p:nvPicPr>
          <p:cNvPr id="144387" name="Picture 5"/>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77398" y="1318754"/>
            <a:ext cx="8459788" cy="5287962"/>
          </a:xfrm>
          <a:noFill/>
        </p:spPr>
      </p:pic>
      <p:sp>
        <p:nvSpPr>
          <p:cNvPr id="14438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0A35AFA7-27D5-4633-96FD-05BD04B5663B}" type="slidenum">
              <a:rPr lang="el-GR" altLang="en-US" sz="1400" smtClean="0"/>
              <a:pPr eaLnBrk="1" hangingPunct="1">
                <a:spcBef>
                  <a:spcPct val="0"/>
                </a:spcBef>
                <a:buClrTx/>
                <a:buSzTx/>
                <a:buFontTx/>
                <a:buNone/>
              </a:pPr>
              <a:t>23</a:t>
            </a:fld>
            <a:endParaRPr lang="el-GR" altLang="en-US" sz="1400" smtClean="0"/>
          </a:p>
        </p:txBody>
      </p:sp>
      <p:sp>
        <p:nvSpPr>
          <p:cNvPr id="3" name="Left Arrow 2"/>
          <p:cNvSpPr/>
          <p:nvPr/>
        </p:nvSpPr>
        <p:spPr>
          <a:xfrm>
            <a:off x="2555776" y="4179084"/>
            <a:ext cx="2160240" cy="576064"/>
          </a:xfrm>
          <a:prstGeom prst="leftArrow">
            <a:avLst/>
          </a:prstGeom>
          <a:solidFill>
            <a:schemeClr val="accent1">
              <a:alpha val="6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smtClean="0">
                <a:solidFill>
                  <a:schemeClr val="tx1"/>
                </a:solidFill>
              </a:rPr>
              <a:t>Ηφαίστειο-Ισλανδία</a:t>
            </a:r>
            <a:endParaRPr lang="en-GB" sz="1400">
              <a:solidFill>
                <a:schemeClr val="tx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5216455"/>
      </p:ext>
    </p:extLst>
  </p:cSld>
  <p:clrMapOvr>
    <a:masterClrMapping/>
  </p:clrMapOvr>
  <mc:AlternateContent xmlns:mc="http://schemas.openxmlformats.org/markup-compatibility/2006">
    <mc:Choice xmlns:p14="http://schemas.microsoft.com/office/powerpoint/2010/main" Requires="p14">
      <p:transition spd="slow" p14:dur="2000" advTm="24710"/>
    </mc:Choice>
    <mc:Fallback>
      <p:transition spd="slow" advTm="24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Rectangle 4"/>
          <p:cNvSpPr>
            <a:spLocks noGrp="1" noChangeArrowheads="1"/>
          </p:cNvSpPr>
          <p:nvPr>
            <p:ph type="title"/>
          </p:nvPr>
        </p:nvSpPr>
        <p:spPr/>
        <p:txBody>
          <a:bodyPr>
            <a:normAutofit/>
          </a:bodyPr>
          <a:lstStyle/>
          <a:p>
            <a:pPr eaLnBrk="1" fontAlgn="auto" hangingPunct="1">
              <a:spcAft>
                <a:spcPts val="0"/>
              </a:spcAft>
              <a:defRPr/>
            </a:pPr>
            <a:r>
              <a:rPr lang="el-GR" altLang="en-US" sz="2400" smtClean="0">
                <a:solidFill>
                  <a:srgbClr val="FF0000"/>
                </a:solidFill>
              </a:rPr>
              <a:t>Σύγκριση εκπομπών συμβατικών πηγών και Γεωθερμίας</a:t>
            </a:r>
          </a:p>
        </p:txBody>
      </p:sp>
      <p:pic>
        <p:nvPicPr>
          <p:cNvPr id="146435" name="Picture 8" descr="emis"/>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2700" y="1443038"/>
            <a:ext cx="8736013" cy="5240337"/>
          </a:xfrm>
          <a:noFill/>
        </p:spPr>
      </p:pic>
      <p:sp>
        <p:nvSpPr>
          <p:cNvPr id="14643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AED58180-1F24-4390-91A5-FB89D753FA1E}" type="slidenum">
              <a:rPr lang="el-GR" altLang="en-US" sz="1400" smtClean="0"/>
              <a:pPr eaLnBrk="1" hangingPunct="1">
                <a:spcBef>
                  <a:spcPct val="0"/>
                </a:spcBef>
                <a:buClrTx/>
                <a:buSzTx/>
                <a:buFontTx/>
                <a:buNone/>
              </a:pPr>
              <a:t>24</a:t>
            </a:fld>
            <a:endParaRPr lang="el-GR" altLang="en-US" sz="140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73262822"/>
      </p:ext>
    </p:extLst>
  </p:cSld>
  <p:clrMapOvr>
    <a:masterClrMapping/>
  </p:clrMapOvr>
  <mc:AlternateContent xmlns:mc="http://schemas.openxmlformats.org/markup-compatibility/2006">
    <mc:Choice xmlns:p14="http://schemas.microsoft.com/office/powerpoint/2010/main" Requires="p14">
      <p:transition spd="slow" p14:dur="2000" advTm="25907"/>
    </mc:Choice>
    <mc:Fallback>
      <p:transition spd="slow" advTm="25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p:cNvSpPr>
            <a:spLocks noGrp="1" noChangeArrowheads="1"/>
          </p:cNvSpPr>
          <p:nvPr>
            <p:ph type="title"/>
          </p:nvPr>
        </p:nvSpPr>
        <p:spPr>
          <a:xfrm>
            <a:off x="457200" y="404664"/>
            <a:ext cx="8229600" cy="990600"/>
          </a:xfrm>
        </p:spPr>
        <p:txBody>
          <a:bodyPr/>
          <a:lstStyle/>
          <a:p>
            <a:pPr fontAlgn="auto">
              <a:spcAft>
                <a:spcPts val="0"/>
              </a:spcAft>
              <a:defRPr/>
            </a:pPr>
            <a:r>
              <a:rPr lang="el-GR" altLang="en-US" sz="2800"/>
              <a:t>Γεωθερμικά πεδία στην Ισλανδία:</a:t>
            </a:r>
            <a:br>
              <a:rPr lang="el-GR" altLang="en-US" sz="2800"/>
            </a:br>
            <a:r>
              <a:rPr lang="el-GR" altLang="en-US" sz="2800"/>
              <a:t>εκπομπές </a:t>
            </a:r>
            <a:r>
              <a:rPr lang="en-US" altLang="en-US" sz="2800"/>
              <a:t>CO</a:t>
            </a:r>
            <a:r>
              <a:rPr lang="en-US" altLang="en-US" sz="2800" baseline="-25000"/>
              <a:t>2</a:t>
            </a:r>
            <a:r>
              <a:rPr lang="en-US" altLang="en-US" sz="2800"/>
              <a:t> </a:t>
            </a:r>
            <a:r>
              <a:rPr lang="el-GR" altLang="en-US" sz="2800" smtClean="0"/>
              <a:t>και </a:t>
            </a:r>
            <a:r>
              <a:rPr lang="en-US" altLang="en-US" sz="2800" smtClean="0"/>
              <a:t>H</a:t>
            </a:r>
            <a:r>
              <a:rPr lang="en-US" altLang="en-US" sz="2800" baseline="-25000" smtClean="0"/>
              <a:t>2</a:t>
            </a:r>
            <a:r>
              <a:rPr lang="en-US" altLang="en-US" sz="2800" smtClean="0"/>
              <a:t>S</a:t>
            </a:r>
            <a:endParaRPr lang="el-GR" altLang="en-US" sz="2800"/>
          </a:p>
        </p:txBody>
      </p:sp>
      <p:pic>
        <p:nvPicPr>
          <p:cNvPr id="19459" name="Picture 5"/>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611560" y="1484784"/>
            <a:ext cx="7488832" cy="5131034"/>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654"/>
    </mc:Choice>
    <mc:Fallback>
      <p:transition spd="slow" advTm="16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Rectangle 6"/>
          <p:cNvSpPr>
            <a:spLocks noGrp="1" noChangeArrowheads="1"/>
          </p:cNvSpPr>
          <p:nvPr>
            <p:ph type="title"/>
          </p:nvPr>
        </p:nvSpPr>
        <p:spPr/>
        <p:txBody>
          <a:bodyPr>
            <a:normAutofit fontScale="90000"/>
          </a:bodyPr>
          <a:lstStyle/>
          <a:p>
            <a:pPr fontAlgn="auto">
              <a:spcAft>
                <a:spcPts val="0"/>
              </a:spcAft>
              <a:defRPr/>
            </a:pPr>
            <a:r>
              <a:rPr lang="el-GR" altLang="en-US" sz="3200"/>
              <a:t>Ισλανδία: συγκέντρωση </a:t>
            </a:r>
            <a:r>
              <a:rPr lang="en-US" altLang="en-US" sz="3200"/>
              <a:t>H</a:t>
            </a:r>
            <a:r>
              <a:rPr lang="en-US" altLang="en-US" sz="3200" baseline="-25000"/>
              <a:t>2</a:t>
            </a:r>
            <a:r>
              <a:rPr lang="en-US" altLang="en-US" sz="3200"/>
              <a:t>S </a:t>
            </a:r>
            <a:r>
              <a:rPr lang="el-GR" altLang="en-US" sz="3200"/>
              <a:t>στην περιοχή γεωθερμικού σταθμού</a:t>
            </a:r>
          </a:p>
        </p:txBody>
      </p:sp>
      <p:pic>
        <p:nvPicPr>
          <p:cNvPr id="20483" name="Picture 5"/>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827584" y="1556792"/>
            <a:ext cx="7560840" cy="5107048"/>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592"/>
    </mc:Choice>
    <mc:Fallback>
      <p:transition spd="slow" advTm="15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88640"/>
            <a:ext cx="8229600" cy="504056"/>
          </a:xfrm>
        </p:spPr>
        <p:txBody>
          <a:bodyPr>
            <a:normAutofit fontScale="90000"/>
          </a:bodyPr>
          <a:lstStyle/>
          <a:p>
            <a:pPr algn="ctr"/>
            <a:r>
              <a:rPr lang="el-GR" sz="3600" b="1" smtClean="0">
                <a:solidFill>
                  <a:srgbClr val="C00000"/>
                </a:solidFill>
                <a:latin typeface="Cambria Math" panose="02040503050406030204" pitchFamily="18" charset="0"/>
                <a:ea typeface="Cambria Math" panose="02040503050406030204" pitchFamily="18" charset="0"/>
              </a:rPr>
              <a:t>ΤΟ ΡΑΔΟΝΙΟ </a:t>
            </a:r>
            <a:endParaRPr lang="en-GB" sz="3600" b="1">
              <a:solidFill>
                <a:srgbClr val="C00000"/>
              </a:solidFill>
              <a:latin typeface="Cambria Math" panose="02040503050406030204" pitchFamily="18" charset="0"/>
              <a:ea typeface="Cambria Math" panose="02040503050406030204" pitchFamily="18" charset="0"/>
            </a:endParaRPr>
          </a:p>
        </p:txBody>
      </p:sp>
      <p:sp>
        <p:nvSpPr>
          <p:cNvPr id="6" name="Content Placeholder 5"/>
          <p:cNvSpPr>
            <a:spLocks noGrp="1"/>
          </p:cNvSpPr>
          <p:nvPr>
            <p:ph idx="1"/>
          </p:nvPr>
        </p:nvSpPr>
        <p:spPr>
          <a:xfrm>
            <a:off x="457200" y="764704"/>
            <a:ext cx="8229600" cy="5544616"/>
          </a:xfrm>
        </p:spPr>
        <p:txBody>
          <a:bodyPr/>
          <a:lstStyle/>
          <a:p>
            <a:r>
              <a:rPr lang="el-GR">
                <a:latin typeface="Cambria Math" panose="02040503050406030204" pitchFamily="18" charset="0"/>
                <a:ea typeface="Cambria Math" panose="02040503050406030204" pitchFamily="18" charset="0"/>
              </a:rPr>
              <a:t>ΤΟ ΡΑΔΟΝΙΟ (</a:t>
            </a:r>
            <a:r>
              <a:rPr lang="en-GB">
                <a:latin typeface="Cambria Math" panose="02040503050406030204" pitchFamily="18" charset="0"/>
                <a:ea typeface="Cambria Math" panose="02040503050406030204" pitchFamily="18" charset="0"/>
              </a:rPr>
              <a:t>Rn</a:t>
            </a:r>
            <a:r>
              <a:rPr lang="el-GR">
                <a:latin typeface="Cambria Math" panose="02040503050406030204" pitchFamily="18" charset="0"/>
                <a:ea typeface="Cambria Math" panose="02040503050406030204" pitchFamily="18" charset="0"/>
              </a:rPr>
              <a:t>) ΕΙΝΑΙ ΕΝΑ ΧΗΜΙΚΟ ΣΤΟΙΧΕΙΟ </a:t>
            </a:r>
            <a:r>
              <a:rPr lang="en-GB">
                <a:latin typeface="Cambria Math" panose="02040503050406030204" pitchFamily="18" charset="0"/>
                <a:ea typeface="Cambria Math" panose="02040503050406030204" pitchFamily="18" charset="0"/>
              </a:rPr>
              <a:t>ME ATOMIKO </a:t>
            </a:r>
            <a:r>
              <a:rPr lang="el-GR">
                <a:latin typeface="Cambria Math" panose="02040503050406030204" pitchFamily="18" charset="0"/>
                <a:ea typeface="Cambria Math" panose="02040503050406030204" pitchFamily="18" charset="0"/>
              </a:rPr>
              <a:t>ΑΡΙΘΜΟ </a:t>
            </a:r>
            <a:r>
              <a:rPr lang="el-GR">
                <a:solidFill>
                  <a:srgbClr val="FF0000"/>
                </a:solidFill>
                <a:latin typeface="Cambria Math" panose="02040503050406030204" pitchFamily="18" charset="0"/>
                <a:ea typeface="Cambria Math" panose="02040503050406030204" pitchFamily="18" charset="0"/>
              </a:rPr>
              <a:t>86</a:t>
            </a:r>
            <a:r>
              <a:rPr lang="el-GR">
                <a:latin typeface="Cambria Math" panose="02040503050406030204" pitchFamily="18" charset="0"/>
                <a:ea typeface="Cambria Math" panose="02040503050406030204" pitchFamily="18" charset="0"/>
              </a:rPr>
              <a:t>.</a:t>
            </a:r>
            <a:endParaRPr lang="en-GB">
              <a:latin typeface="Cambria Math" panose="02040503050406030204" pitchFamily="18" charset="0"/>
              <a:ea typeface="Cambria Math" panose="02040503050406030204" pitchFamily="18" charset="0"/>
            </a:endParaRPr>
          </a:p>
          <a:p>
            <a:r>
              <a:rPr lang="el-GR">
                <a:latin typeface="Cambria Math" panose="02040503050406030204" pitchFamily="18" charset="0"/>
                <a:ea typeface="Cambria Math" panose="02040503050406030204" pitchFamily="18" charset="0"/>
              </a:rPr>
              <a:t>ΕΙΝΑΙ ΡΑΔΙΕΝΕΡΓΟ, ΑΟΣΜΟ, ΑΧΡΩΜΟ, ΑΓΕΥΣΤΟ. </a:t>
            </a:r>
            <a:endParaRPr lang="en-GB">
              <a:latin typeface="Cambria Math" panose="02040503050406030204" pitchFamily="18" charset="0"/>
              <a:ea typeface="Cambria Math" panose="02040503050406030204" pitchFamily="18" charset="0"/>
            </a:endParaRPr>
          </a:p>
          <a:p>
            <a:r>
              <a:rPr lang="el-GR">
                <a:latin typeface="Cambria Math" panose="02040503050406030204" pitchFamily="18" charset="0"/>
                <a:ea typeface="Cambria Math" panose="02040503050406030204" pitchFamily="18" charset="0"/>
              </a:rPr>
              <a:t>ΕΙΝΑΙ ΕΝΑ ΕΥΓΕΝΕΣ ΑΕΡΙΟ ΠΟΥ ΑΠΑΝΤΑΤΑΙ ΣΤΗΝ ΦΥΣΗ ΩΣ ΕΝΑ ΕΜΜΕΣΟ ΠΡΟΪΟΝ ΤΟΥ ΟΥΡΑΝΙΟΥ ΚΑΙ ΘΟΡΙΟΥ. </a:t>
            </a:r>
            <a:endParaRPr lang="en-GB">
              <a:latin typeface="Cambria Math" panose="02040503050406030204" pitchFamily="18" charset="0"/>
              <a:ea typeface="Cambria Math" panose="02040503050406030204" pitchFamily="18" charset="0"/>
            </a:endParaRPr>
          </a:p>
          <a:p>
            <a:r>
              <a:rPr lang="el-GR">
                <a:latin typeface="Cambria Math" panose="02040503050406030204" pitchFamily="18" charset="0"/>
                <a:ea typeface="Cambria Math" panose="02040503050406030204" pitchFamily="18" charset="0"/>
              </a:rPr>
              <a:t>ΤΟ ΠΙΟ ΣΤΑΘΕΡΟ ΤΟΥ ΙΣΟΤΟΠΟ ΕΙΝΑΙ ΤΟ </a:t>
            </a:r>
            <a:r>
              <a:rPr lang="el-GR" baseline="30000">
                <a:solidFill>
                  <a:srgbClr val="FF0000"/>
                </a:solidFill>
                <a:latin typeface="Cambria Math" panose="02040503050406030204" pitchFamily="18" charset="0"/>
                <a:ea typeface="Cambria Math" panose="02040503050406030204" pitchFamily="18" charset="0"/>
              </a:rPr>
              <a:t>222</a:t>
            </a:r>
            <a:r>
              <a:rPr lang="en-GB">
                <a:solidFill>
                  <a:srgbClr val="FF0000"/>
                </a:solidFill>
                <a:latin typeface="Cambria Math" panose="02040503050406030204" pitchFamily="18" charset="0"/>
                <a:ea typeface="Cambria Math" panose="02040503050406030204" pitchFamily="18" charset="0"/>
              </a:rPr>
              <a:t>Rn </a:t>
            </a:r>
            <a:r>
              <a:rPr lang="el-GR">
                <a:latin typeface="Cambria Math" panose="02040503050406030204" pitchFamily="18" charset="0"/>
                <a:ea typeface="Cambria Math" panose="02040503050406030204" pitchFamily="18" charset="0"/>
              </a:rPr>
              <a:t>ΜΕ ΗΜΙΣΕΙΑ ΖΩΗ </a:t>
            </a:r>
            <a:r>
              <a:rPr lang="el-GR">
                <a:solidFill>
                  <a:srgbClr val="FF0000"/>
                </a:solidFill>
                <a:latin typeface="Cambria Math" panose="02040503050406030204" pitchFamily="18" charset="0"/>
                <a:ea typeface="Cambria Math" panose="02040503050406030204" pitchFamily="18" charset="0"/>
              </a:rPr>
              <a:t>3.8 </a:t>
            </a:r>
            <a:r>
              <a:rPr lang="el-GR" smtClean="0">
                <a:solidFill>
                  <a:srgbClr val="FF0000"/>
                </a:solidFill>
                <a:latin typeface="Cambria Math" panose="02040503050406030204" pitchFamily="18" charset="0"/>
                <a:ea typeface="Cambria Math" panose="02040503050406030204" pitchFamily="18" charset="0"/>
              </a:rPr>
              <a:t>ΗΜΕΡΕΣ</a:t>
            </a:r>
            <a:endParaRPr lang="en-GB" smtClean="0">
              <a:solidFill>
                <a:srgbClr val="FF0000"/>
              </a:solidFill>
              <a:latin typeface="Cambria Math" panose="02040503050406030204" pitchFamily="18" charset="0"/>
              <a:ea typeface="Cambria Math" panose="02040503050406030204" pitchFamily="18" charset="0"/>
            </a:endParaRPr>
          </a:p>
          <a:p>
            <a:r>
              <a:rPr lang="el-GR"/>
              <a:t>ΛΟΓΩ ΤΗΣ ΡΑΔΙΕΝΕΡΓΕΙΑΣ ΤΟΥ ΘΕΩΡΕΙΤΑΙ ΟΤΙ ΑΠΟΤΕΛΕΙ ΚΙΝΔΥΝΟ ΓΙΑ ΤΗΝ ΥΓΕΙΑ</a:t>
            </a:r>
            <a:r>
              <a:rPr lang="en-GB"/>
              <a:t>.</a:t>
            </a:r>
          </a:p>
          <a:p>
            <a:r>
              <a:rPr lang="el-GR"/>
              <a:t>ΣΧΗΜΑΤΙΖΕΤΑΙ ΩΣ ΕΝΑ ΕΝΔΙΑΜΕΣΟ ΒΗΜΑ ΣΤΗΝ ΣΥΝΗΘΗ ΡΑΔΙΕΝΕΡΓΗ ΑΛΥΣΙΔΑ ΔΙΑΣΠΑΣΗΣ ΚΑΤΑ ΤΗΝ ΟΠΟΙΑ ΤΟ ΘΟΡΙΟ ΚΑΙ ΤΟ ΟΥΡΑΝΙΟ ΜΕΤΑΤΡΕΠΟΝΤΑΙ ΣΕ ΜΟΛΥΒΔΟ. </a:t>
            </a:r>
            <a:endParaRPr lang="en-GB"/>
          </a:p>
          <a:p>
            <a:r>
              <a:rPr lang="el-GR"/>
              <a:t>ΤΟ ΘΟΡΙΟ ΚΑΙ ΤΟ ΟΥΡΑΝΙΟ ΕΙΝΑΙ ΤΑ ΔΥΟ ΠΙΟ ΔΙΑΔΕΔΟΜΕΝΑ ΡΑΔΙΕΝΕΡΓΑ ΣΤΟΙΧΕΙΑ ΣΤΗΝ ΓΗ.</a:t>
            </a:r>
            <a:endParaRPr lang="en-GB"/>
          </a:p>
          <a:p>
            <a:r>
              <a:rPr lang="el-GR"/>
              <a:t>ΤΑ ΙΣΟΤΟΠΑ ΤΟΥΣ ΣΤΗΝ ΦΥΣΗ ΕΧΟΥΝ ΜΑΚΡΕΙΣ ΧΡΟΝΟΥΣ ΗΜΙΣΕΙΑΣ ΖΩΗΣ (ΔΙΣΕΚΑΤΟΜΜΥΡΙΑ ΧΡΟΝΙΑ)</a:t>
            </a:r>
            <a:endParaRPr lang="en-GB"/>
          </a:p>
          <a:p>
            <a:r>
              <a:rPr lang="el-GR" smtClean="0">
                <a:latin typeface="Cambria Math" panose="02040503050406030204" pitchFamily="18" charset="0"/>
                <a:ea typeface="Cambria Math" panose="02040503050406030204" pitchFamily="18" charset="0"/>
              </a:rPr>
              <a:t>.</a:t>
            </a:r>
            <a:endParaRPr lang="en-GB">
              <a:latin typeface="Cambria Math" panose="02040503050406030204" pitchFamily="18" charset="0"/>
              <a:ea typeface="Cambria Math" panose="020405030504060302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60722631"/>
      </p:ext>
    </p:extLst>
  </p:cSld>
  <p:clrMapOvr>
    <a:masterClrMapping/>
  </p:clrMapOvr>
  <mc:AlternateContent xmlns:mc="http://schemas.openxmlformats.org/markup-compatibility/2006">
    <mc:Choice xmlns:p14="http://schemas.microsoft.com/office/powerpoint/2010/main" Requires="p14">
      <p:transition spd="slow" p14:dur="2000" advTm="59530"/>
    </mc:Choice>
    <mc:Fallback>
      <p:transition spd="slow" advTm="59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t>ΤΟ ΡΑΔΟΝΙΟ </a:t>
            </a:r>
            <a:endParaRPr lang="en-GB"/>
          </a:p>
        </p:txBody>
      </p:sp>
      <p:sp>
        <p:nvSpPr>
          <p:cNvPr id="3" name="Content Placeholder 2"/>
          <p:cNvSpPr>
            <a:spLocks noGrp="1"/>
          </p:cNvSpPr>
          <p:nvPr>
            <p:ph idx="1"/>
          </p:nvPr>
        </p:nvSpPr>
        <p:spPr/>
        <p:txBody>
          <a:bodyPr/>
          <a:lstStyle/>
          <a:p>
            <a:pPr algn="just"/>
            <a:r>
              <a:rPr lang="el-GR" sz="2400">
                <a:latin typeface="Cambria Math" panose="02040503050406030204" pitchFamily="18" charset="0"/>
                <a:ea typeface="Cambria Math" panose="02040503050406030204" pitchFamily="18" charset="0"/>
              </a:rPr>
              <a:t>ΚΑΤΑ ΤΗΝ ΔΙΑΣΠΑΣΗ ΤΟΥ ΤΟ ΡΑΔΟΝΙΟ ΠΑΡΑΓΕΙ ΠΡΟΪΟΝΤΑ ΔΙΑΣΠΑΣΗΣ ΤΑ ΟΠΟΙΑ ΕΙΝΑΙ ΣΤΕΡΕΑ ΚΑΙ </a:t>
            </a:r>
            <a:r>
              <a:rPr lang="el-GR" sz="2400" smtClean="0">
                <a:latin typeface="Cambria Math" panose="02040503050406030204" pitchFamily="18" charset="0"/>
                <a:ea typeface="Cambria Math" panose="02040503050406030204" pitchFamily="18" charset="0"/>
              </a:rPr>
              <a:t>ΠΡΟΣΚΟΛΛΩΝΤΑΙ ΣΕ </a:t>
            </a:r>
            <a:r>
              <a:rPr lang="el-GR" sz="2400">
                <a:latin typeface="Cambria Math" panose="02040503050406030204" pitchFamily="18" charset="0"/>
                <a:ea typeface="Cambria Math" panose="02040503050406030204" pitchFamily="18" charset="0"/>
              </a:rPr>
              <a:t>ΕΠΙΦΑΝΕΙΕΣ, ΟΠΩΣ ΣΚΟΝΗ ΚΑΙ ΑΛΛΑ ΣΩΜΑΤΙΔΙΑ ΤΟΥ ΑΕΡΑ.</a:t>
            </a:r>
            <a:endParaRPr lang="en-GB" sz="2400">
              <a:latin typeface="Cambria Math" panose="02040503050406030204" pitchFamily="18" charset="0"/>
              <a:ea typeface="Cambria Math" panose="02040503050406030204" pitchFamily="18" charset="0"/>
            </a:endParaRPr>
          </a:p>
          <a:p>
            <a:pPr algn="just"/>
            <a:r>
              <a:rPr lang="el-GR" sz="2400">
                <a:latin typeface="Cambria Math" panose="02040503050406030204" pitchFamily="18" charset="0"/>
                <a:ea typeface="Cambria Math" panose="02040503050406030204" pitchFamily="18" charset="0"/>
              </a:rPr>
              <a:t>ΑΝ ΑΥΤΗ Η ΣΚΟΝΗ ΠΕΡΑΣΕΙ ΣΤΟ ΑΝΑΠΝΕΥΣΤΙΚΟ </a:t>
            </a:r>
            <a:r>
              <a:rPr lang="el-GR" sz="2400" smtClean="0">
                <a:latin typeface="Cambria Math" panose="02040503050406030204" pitchFamily="18" charset="0"/>
                <a:ea typeface="Cambria Math" panose="02040503050406030204" pitchFamily="18" charset="0"/>
              </a:rPr>
              <a:t>ΣΥΣΤΗΜΑ, </a:t>
            </a:r>
            <a:r>
              <a:rPr lang="el-GR" sz="2400">
                <a:latin typeface="Cambria Math" panose="02040503050406030204" pitchFamily="18" charset="0"/>
                <a:ea typeface="Cambria Math" panose="02040503050406030204" pitchFamily="18" charset="0"/>
              </a:rPr>
              <a:t>ΤΑ ΣΩΜΑΤΙΔΙΑ </a:t>
            </a:r>
            <a:r>
              <a:rPr lang="el-GR" sz="2400" smtClean="0">
                <a:latin typeface="Cambria Math" panose="02040503050406030204" pitchFamily="18" charset="0"/>
                <a:ea typeface="Cambria Math" panose="02040503050406030204" pitchFamily="18" charset="0"/>
              </a:rPr>
              <a:t>ΕΠΙΚΑΘΟΝΤΑΙ ΣΤΗΝ </a:t>
            </a:r>
            <a:r>
              <a:rPr lang="el-GR" sz="2400">
                <a:latin typeface="Cambria Math" panose="02040503050406030204" pitchFamily="18" charset="0"/>
                <a:ea typeface="Cambria Math" panose="02040503050406030204" pitchFamily="18" charset="0"/>
              </a:rPr>
              <a:t>ΕΠΙΦΑΝΕΙΑ ΤΩΝ ΠΝΕΥΜΟΝΩΝ ΚΑΙ ΑΥΞΑΝΟΥΝ ΤΟΝ ΚΙΝΔΥΝΟ ΓΙΑ ΚΑΡΚΙΝΟ ΤΟΥ ΠΝΕΥΜΟΝΟΣ.</a:t>
            </a:r>
            <a:endParaRPr lang="en-GB" sz="2400">
              <a:latin typeface="Cambria Math" panose="02040503050406030204" pitchFamily="18" charset="0"/>
              <a:ea typeface="Cambria Math" panose="02040503050406030204" pitchFamily="18" charset="0"/>
            </a:endParaRPr>
          </a:p>
          <a:p>
            <a:pPr algn="just"/>
            <a:r>
              <a:rPr lang="el-GR" sz="2400">
                <a:latin typeface="Cambria Math" panose="02040503050406030204" pitchFamily="18" charset="0"/>
                <a:ea typeface="Cambria Math" panose="02040503050406030204" pitchFamily="18" charset="0"/>
              </a:rPr>
              <a:t>ΤΟ ΡΑΔΟΝΙΟ ΒΡΙΣΚΕΤΑΙ ΣΤΟ ΥΠΟΓΕΙΟ ΚΤΙΡΙΩΝ ΚΑΙ ΕΙΝΑΙ ΣΥΧΝΗ Η </a:t>
            </a:r>
            <a:r>
              <a:rPr lang="el-GR" sz="2400" smtClean="0">
                <a:latin typeface="Cambria Math" panose="02040503050406030204" pitchFamily="18" charset="0"/>
                <a:ea typeface="Cambria Math" panose="02040503050406030204" pitchFamily="18" charset="0"/>
              </a:rPr>
              <a:t>ΑΥΞΗΣΗ ΤΗΣ ΣΥΓΚΕΝΤΡΩΣΗΣ ΤΟΥ, </a:t>
            </a:r>
            <a:r>
              <a:rPr lang="el-GR" sz="2400">
                <a:latin typeface="Cambria Math" panose="02040503050406030204" pitchFamily="18" charset="0"/>
                <a:ea typeface="Cambria Math" panose="02040503050406030204" pitchFamily="18" charset="0"/>
              </a:rPr>
              <a:t>ΙΔΙΩΣ ΣΕ ΠΕΡΙΟΧΕΣ ΜΕ ΓΕΩΘΕΡΜΙΑ, ΙΑΜΑΤΙΚΕΣ ΠΗΓΕΣ</a:t>
            </a:r>
            <a:r>
              <a:rPr lang="el-GR" sz="2400" smtClean="0">
                <a:latin typeface="Cambria Math" panose="02040503050406030204" pitchFamily="18" charset="0"/>
                <a:ea typeface="Cambria Math" panose="02040503050406030204" pitchFamily="18" charset="0"/>
              </a:rPr>
              <a:t>, ΗΦΑΙΣΤΕΙΟΓΕΝΕΙΣ ΠΕΡΙΟΧΕΣ </a:t>
            </a:r>
            <a:r>
              <a:rPr lang="el-GR" sz="2400">
                <a:latin typeface="Cambria Math" panose="02040503050406030204" pitchFamily="18" charset="0"/>
                <a:ea typeface="Cambria Math" panose="02040503050406030204" pitchFamily="18" charset="0"/>
              </a:rPr>
              <a:t>ΚΛΠ.</a:t>
            </a:r>
            <a:endParaRPr lang="en-GB" sz="2400">
              <a:latin typeface="Cambria Math" panose="02040503050406030204" pitchFamily="18" charset="0"/>
              <a:ea typeface="Cambria Math" panose="02040503050406030204" pitchFamily="18" charset="0"/>
            </a:endParaRPr>
          </a:p>
          <a:p>
            <a:pPr algn="just"/>
            <a:r>
              <a:rPr lang="en-GB" sz="2400">
                <a:latin typeface="Cambria Math" panose="02040503050406030204" pitchFamily="18" charset="0"/>
                <a:ea typeface="Cambria Math" panose="02040503050406030204" pitchFamily="18" charset="0"/>
              </a:rPr>
              <a:t> </a:t>
            </a:r>
          </a:p>
          <a:p>
            <a:pPr algn="just"/>
            <a:endParaRPr lang="en-GB" sz="2400">
              <a:latin typeface="Cambria Math" panose="02040503050406030204" pitchFamily="18" charset="0"/>
              <a:ea typeface="Cambria Math" panose="02040503050406030204" pitchFamily="18" charset="0"/>
            </a:endParaRPr>
          </a:p>
          <a:p>
            <a:pPr algn="just"/>
            <a:endParaRPr lang="en-GB" sz="2400">
              <a:latin typeface="Cambria Math" panose="02040503050406030204" pitchFamily="18" charset="0"/>
              <a:ea typeface="Cambria Math" panose="02040503050406030204" pitchFamily="18" charset="0"/>
            </a:endParaRPr>
          </a:p>
          <a:p>
            <a:pPr algn="just"/>
            <a:endParaRPr lang="en-GB" sz="2400">
              <a:latin typeface="Cambria Math" panose="02040503050406030204" pitchFamily="18" charset="0"/>
              <a:ea typeface="Cambria Math" panose="020405030504060302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17848218"/>
      </p:ext>
    </p:extLst>
  </p:cSld>
  <p:clrMapOvr>
    <a:masterClrMapping/>
  </p:clrMapOvr>
  <mc:AlternateContent xmlns:mc="http://schemas.openxmlformats.org/markup-compatibility/2006">
    <mc:Choice xmlns:p14="http://schemas.microsoft.com/office/powerpoint/2010/main" Requires="p14">
      <p:transition spd="slow" p14:dur="2000" advTm="41229"/>
    </mc:Choice>
    <mc:Fallback>
      <p:transition spd="slow" advTm="41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1598" y="585930"/>
            <a:ext cx="3826768" cy="2895600"/>
          </a:xfrm>
        </p:spPr>
        <p:txBody>
          <a:bodyPr>
            <a:normAutofit/>
          </a:bodyPr>
          <a:lstStyle/>
          <a:p>
            <a:r>
              <a:rPr lang="el-GR" sz="3200" smtClean="0">
                <a:solidFill>
                  <a:srgbClr val="C00000"/>
                </a:solidFill>
                <a:latin typeface="Cambria Math" panose="02040503050406030204" pitchFamily="18" charset="0"/>
                <a:ea typeface="Cambria Math" panose="02040503050406030204" pitchFamily="18" charset="0"/>
              </a:rPr>
              <a:t>ΑΠΟ ΘΟΡΙΟ ΣΕ ΜΟΛΥΒΔΟ</a:t>
            </a:r>
            <a:br>
              <a:rPr lang="el-GR" sz="3200" smtClean="0">
                <a:solidFill>
                  <a:srgbClr val="C00000"/>
                </a:solidFill>
                <a:latin typeface="Cambria Math" panose="02040503050406030204" pitchFamily="18" charset="0"/>
                <a:ea typeface="Cambria Math" panose="02040503050406030204" pitchFamily="18" charset="0"/>
              </a:rPr>
            </a:br>
            <a:r>
              <a:rPr lang="el-GR" sz="3200" smtClean="0">
                <a:solidFill>
                  <a:srgbClr val="C00000"/>
                </a:solidFill>
                <a:latin typeface="Cambria Math" panose="02040503050406030204" pitchFamily="18" charset="0"/>
                <a:ea typeface="Cambria Math" panose="02040503050406030204" pitchFamily="18" charset="0"/>
              </a:rPr>
              <a:t>- ΕΝΔΙΑΜΕΣΑ η ΠΑΡΑΓΩΓΗ ΡΑΔΟΝΙΟΥ</a:t>
            </a:r>
            <a:endParaRPr lang="en-GB" sz="3200">
              <a:solidFill>
                <a:srgbClr val="C00000"/>
              </a:solidFill>
              <a:latin typeface="Cambria Math" panose="02040503050406030204" pitchFamily="18" charset="0"/>
              <a:ea typeface="Cambria Math" panose="02040503050406030204" pitchFamily="18" charset="0"/>
            </a:endParaRPr>
          </a:p>
        </p:txBody>
      </p:sp>
      <p:pic>
        <p:nvPicPr>
          <p:cNvPr id="5" name="Picture 4" descr="Decay Chain Thorium.svg"/>
          <p:cNvPicPr/>
          <p:nvPr/>
        </p:nvPicPr>
        <p:blipFill>
          <a:blip r:embed="rId4">
            <a:extLst>
              <a:ext uri="{28A0092B-C50C-407E-A947-70E740481C1C}">
                <a14:useLocalDpi xmlns:a14="http://schemas.microsoft.com/office/drawing/2010/main" val="0"/>
              </a:ext>
            </a:extLst>
          </a:blip>
          <a:srcRect/>
          <a:stretch>
            <a:fillRect/>
          </a:stretch>
        </p:blipFill>
        <p:spPr bwMode="auto">
          <a:xfrm>
            <a:off x="4932041" y="34356"/>
            <a:ext cx="4211960" cy="6894349"/>
          </a:xfrm>
          <a:prstGeom prst="rect">
            <a:avLst/>
          </a:prstGeom>
          <a:noFill/>
          <a:ln>
            <a:noFill/>
          </a:ln>
        </p:spPr>
      </p:pic>
      <p:pic>
        <p:nvPicPr>
          <p:cNvPr id="6" name="Picture 2" descr="Production of rad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35" y="4437112"/>
            <a:ext cx="4594035" cy="762000"/>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rot="10800000">
            <a:off x="7038020" y="1484784"/>
            <a:ext cx="2057659"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42825320"/>
      </p:ext>
    </p:extLst>
  </p:cSld>
  <p:clrMapOvr>
    <a:masterClrMapping/>
  </p:clrMapOvr>
  <mc:AlternateContent xmlns:mc="http://schemas.openxmlformats.org/markup-compatibility/2006">
    <mc:Choice xmlns:p14="http://schemas.microsoft.com/office/powerpoint/2010/main" Requires="p14">
      <p:transition spd="slow" p14:dur="2000" advTm="11878"/>
    </mc:Choice>
    <mc:Fallback>
      <p:transition spd="slow" advTm="11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Εικόνα 3" descr="image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7" y="620688"/>
            <a:ext cx="6943725"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75273813"/>
      </p:ext>
    </p:extLst>
  </p:cSld>
  <p:clrMapOvr>
    <a:masterClrMapping/>
  </p:clrMapOvr>
  <mc:AlternateContent xmlns:mc="http://schemas.openxmlformats.org/markup-compatibility/2006">
    <mc:Choice xmlns:p14="http://schemas.microsoft.com/office/powerpoint/2010/main" Requires="p14">
      <p:transition spd="slow" p14:dur="2000" advTm="368"/>
    </mc:Choice>
    <mc:Fallback>
      <p:transition spd="slow" advTm="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652"/>
            <a:ext cx="8229600" cy="447328"/>
          </a:xfrm>
        </p:spPr>
        <p:txBody>
          <a:bodyPr>
            <a:normAutofit fontScale="90000"/>
          </a:bodyPr>
          <a:lstStyle/>
          <a:p>
            <a:r>
              <a:rPr lang="el-GR" smtClean="0"/>
              <a:t>ΡΑΔΟΝΙΟ – ΚΛΙΜΑΚΑ ΣΥΓΚΕΝΤΡΩΣΗΣ</a:t>
            </a:r>
            <a:endParaRPr lang="en-GB"/>
          </a:p>
        </p:txBody>
      </p:sp>
      <p:graphicFrame>
        <p:nvGraphicFramePr>
          <p:cNvPr id="3" name="Table 2"/>
          <p:cNvGraphicFramePr>
            <a:graphicFrameLocks noGrp="1"/>
          </p:cNvGraphicFramePr>
          <p:nvPr>
            <p:extLst>
              <p:ext uri="{D42A27DB-BD31-4B8C-83A1-F6EECF244321}">
                <p14:modId xmlns:p14="http://schemas.microsoft.com/office/powerpoint/2010/main" val="661263999"/>
              </p:ext>
            </p:extLst>
          </p:nvPr>
        </p:nvGraphicFramePr>
        <p:xfrm>
          <a:off x="8582" y="548680"/>
          <a:ext cx="9135418" cy="6511712"/>
        </p:xfrm>
        <a:graphic>
          <a:graphicData uri="http://schemas.openxmlformats.org/drawingml/2006/table">
            <a:tbl>
              <a:tblPr/>
              <a:tblGrid>
                <a:gridCol w="1034198"/>
                <a:gridCol w="861831"/>
                <a:gridCol w="7239389"/>
              </a:tblGrid>
              <a:tr h="257077">
                <a:tc>
                  <a:txBody>
                    <a:bodyPr/>
                    <a:lstStyle/>
                    <a:p>
                      <a:pPr algn="ctr"/>
                      <a:r>
                        <a:rPr lang="en-GB" sz="1600" b="1">
                          <a:effectLst/>
                        </a:rPr>
                        <a:t>Bq/m</a:t>
                      </a:r>
                      <a:r>
                        <a:rPr lang="en-GB" sz="1600" b="1" baseline="30000">
                          <a:effectLst/>
                        </a:rPr>
                        <a:t>3</a:t>
                      </a:r>
                      <a:endParaRPr lang="en-GB" sz="1600" b="1">
                        <a:effectLst/>
                      </a:endParaRPr>
                    </a:p>
                  </a:txBody>
                  <a:tcPr marL="21484" marR="21484" marT="10742" marB="1074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pPr algn="ctr"/>
                      <a:r>
                        <a:rPr lang="en-GB" sz="1600" b="1">
                          <a:effectLst/>
                        </a:rPr>
                        <a:t>pCi/L</a:t>
                      </a:r>
                    </a:p>
                  </a:txBody>
                  <a:tcPr marL="21484" marR="21484" marT="10742" marB="1074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pPr algn="ctr"/>
                      <a:r>
                        <a:rPr lang="el-GR" sz="1600" b="1" smtClean="0">
                          <a:effectLst/>
                        </a:rPr>
                        <a:t>ΠΑΡΑΔΕΙΓΜΑ ΕΜΦΑΝΙΣΗΣ</a:t>
                      </a:r>
                      <a:endParaRPr lang="en-GB" sz="1600" b="1">
                        <a:effectLst/>
                      </a:endParaRPr>
                    </a:p>
                  </a:txBody>
                  <a:tcPr marL="21484" marR="21484" marT="10742" marB="1074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r>
              <a:tr h="729600">
                <a:tc>
                  <a:txBody>
                    <a:bodyPr/>
                    <a:lstStyle/>
                    <a:p>
                      <a:pPr algn="ctr"/>
                      <a:r>
                        <a:rPr lang="en-GB" sz="1600" b="1">
                          <a:effectLst/>
                        </a:rPr>
                        <a:t>1</a:t>
                      </a:r>
                      <a:endParaRPr lang="en-GB" sz="1600">
                        <a:effectLst/>
                      </a:endParaRPr>
                    </a:p>
                  </a:txBody>
                  <a:tcPr marL="21484" marR="21484" marT="10742" marB="1074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0C0C0"/>
                    </a:solidFill>
                  </a:tcPr>
                </a:tc>
                <a:tc>
                  <a:txBody>
                    <a:bodyPr/>
                    <a:lstStyle/>
                    <a:p>
                      <a:pPr algn="ctr"/>
                      <a:r>
                        <a:rPr lang="en-GB" sz="1600">
                          <a:effectLst/>
                        </a:rPr>
                        <a:t>~0.027</a:t>
                      </a:r>
                    </a:p>
                  </a:txBody>
                  <a:tcPr marL="21484" marR="21484" marT="10742" marB="1074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l-GR" sz="1600" smtClean="0">
                          <a:effectLst/>
                        </a:rPr>
                        <a:t>Η ΣΥΓΚΕΝΤΡΩΣΗ ΡΑΔΟΝΙΟΥ ΣΤΙΣ ΑΚΤΕΣ ΤΩΝ ΜΕΓΑΛΩΝ ΩΚΕΑΝΩΝ ΕΊΝΑΙ </a:t>
                      </a:r>
                      <a:r>
                        <a:rPr lang="en-GB" sz="1600" smtClean="0">
                          <a:effectLst/>
                        </a:rPr>
                        <a:t>1</a:t>
                      </a:r>
                      <a:r>
                        <a:rPr lang="en-GB" sz="1600">
                          <a:effectLst/>
                        </a:rPr>
                        <a:t> Bq/m</a:t>
                      </a:r>
                      <a:r>
                        <a:rPr lang="en-GB" sz="1600" baseline="30000">
                          <a:effectLst/>
                        </a:rPr>
                        <a:t>3</a:t>
                      </a:r>
                      <a:r>
                        <a:rPr lang="en-GB" sz="1600" smtClean="0">
                          <a:effectLst/>
                        </a:rPr>
                        <a:t>.</a:t>
                      </a:r>
                      <a:r>
                        <a:rPr lang="el-GR" sz="1600" smtClean="0">
                          <a:effectLst/>
                        </a:rPr>
                        <a:t> ΙΧΝΗ ΡΑΔΟΝΙΟΥ ΣΤΟΝ ΩΚΕΑΝΟ ΜΠΟΡΕΙ ΝΑ ΕΊΝΑΙ ΜΙΚΡΟΤΕΡΟ ΤΟΥ </a:t>
                      </a:r>
                      <a:r>
                        <a:rPr lang="en-GB" sz="1600" smtClean="0">
                          <a:effectLst/>
                        </a:rPr>
                        <a:t>0.1</a:t>
                      </a:r>
                      <a:r>
                        <a:rPr lang="en-GB" sz="1600">
                          <a:effectLst/>
                        </a:rPr>
                        <a:t> Bq/m</a:t>
                      </a:r>
                      <a:r>
                        <a:rPr lang="en-GB" sz="1600" baseline="30000">
                          <a:effectLst/>
                        </a:rPr>
                        <a:t>3</a:t>
                      </a:r>
                      <a:r>
                        <a:rPr lang="en-GB" sz="1600">
                          <a:effectLst/>
                        </a:rPr>
                        <a:t>.</a:t>
                      </a:r>
                    </a:p>
                  </a:txBody>
                  <a:tcPr marL="21484" marR="21484" marT="10742" marB="1074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729600">
                <a:tc>
                  <a:txBody>
                    <a:bodyPr/>
                    <a:lstStyle/>
                    <a:p>
                      <a:pPr algn="ctr"/>
                      <a:r>
                        <a:rPr lang="en-GB" sz="1600" b="1">
                          <a:effectLst/>
                        </a:rPr>
                        <a:t>10</a:t>
                      </a:r>
                      <a:endParaRPr lang="en-GB" sz="1600">
                        <a:effectLst/>
                      </a:endParaRPr>
                    </a:p>
                  </a:txBody>
                  <a:tcPr marL="21484" marR="21484" marT="10742" marB="1074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00FFFF"/>
                    </a:solidFill>
                  </a:tcPr>
                </a:tc>
                <a:tc>
                  <a:txBody>
                    <a:bodyPr/>
                    <a:lstStyle/>
                    <a:p>
                      <a:pPr algn="ctr"/>
                      <a:r>
                        <a:rPr lang="en-GB" sz="1600">
                          <a:effectLst/>
                        </a:rPr>
                        <a:t>0.27</a:t>
                      </a:r>
                    </a:p>
                  </a:txBody>
                  <a:tcPr marL="21484" marR="21484" marT="10742" marB="1074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smtClean="0">
                          <a:effectLst/>
                        </a:rPr>
                        <a:t>ΜΕΣΗ ΣΥΓΚΕΝΤΡΩΣΗ ΣΤΗΝ ΗΠΕΙΡΩΤΙΚΗ ΧΩΡΑ ΓΙΑ ΑΝΟΙΧΤΟΥΣ ΧΩΡΟΥΣ </a:t>
                      </a:r>
                      <a:endParaRPr lang="en-GB" sz="1600" smtClean="0">
                        <a:effectLst/>
                      </a:endParaRPr>
                    </a:p>
                    <a:p>
                      <a:r>
                        <a:rPr lang="en-GB" sz="1600" smtClean="0">
                          <a:effectLst/>
                        </a:rPr>
                        <a:t>: </a:t>
                      </a:r>
                      <a:r>
                        <a:rPr lang="en-GB" sz="1600">
                          <a:effectLst/>
                        </a:rPr>
                        <a:t>10 to 30 Bq/m</a:t>
                      </a:r>
                      <a:r>
                        <a:rPr lang="en-GB" sz="1600" baseline="30000">
                          <a:effectLst/>
                        </a:rPr>
                        <a:t>3</a:t>
                      </a:r>
                      <a:r>
                        <a:rPr lang="en-GB" sz="1600" smtClean="0">
                          <a:effectLst/>
                        </a:rPr>
                        <a:t>.</a:t>
                      </a:r>
                      <a:r>
                        <a:rPr lang="el-GR" sz="1600" smtClean="0">
                          <a:effectLst/>
                        </a:rPr>
                        <a:t> Η ΜΕΣΗ ΤΙΜΗ ΓΙΑ ΕΣΩΤΕΡΙΚΟΥΣ ΧΩΡΟΥΣ ΤΗΣ ΣΥΓΚΕΝΤΡΩΣΗΣ ΡΑΔΟΝΙΟΥ ΕΊΝΑΙ</a:t>
                      </a:r>
                      <a:r>
                        <a:rPr lang="en-GB" sz="1600" smtClean="0">
                          <a:effectLst/>
                        </a:rPr>
                        <a:t> 39</a:t>
                      </a:r>
                      <a:r>
                        <a:rPr lang="en-GB" sz="1600">
                          <a:effectLst/>
                        </a:rPr>
                        <a:t> Bq/m</a:t>
                      </a:r>
                      <a:r>
                        <a:rPr lang="en-GB" sz="1600" baseline="30000">
                          <a:effectLst/>
                        </a:rPr>
                        <a:t>3</a:t>
                      </a:r>
                      <a:r>
                        <a:rPr lang="en-GB" sz="1600" smtClean="0">
                          <a:effectLst/>
                        </a:rPr>
                        <a:t>.</a:t>
                      </a:r>
                      <a:r>
                        <a:rPr lang="el-GR" sz="1600" smtClean="0">
                          <a:effectLst/>
                        </a:rPr>
                        <a:t> </a:t>
                      </a:r>
                      <a:endParaRPr lang="en-GB" sz="1600">
                        <a:effectLst/>
                      </a:endParaRPr>
                    </a:p>
                  </a:txBody>
                  <a:tcPr marL="21484" marR="21484" marT="10742" marB="1074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1674644">
                <a:tc>
                  <a:txBody>
                    <a:bodyPr/>
                    <a:lstStyle/>
                    <a:p>
                      <a:pPr algn="ctr"/>
                      <a:r>
                        <a:rPr lang="en-GB" sz="1600" b="1">
                          <a:effectLst/>
                        </a:rPr>
                        <a:t>100</a:t>
                      </a:r>
                      <a:endParaRPr lang="en-GB" sz="1600">
                        <a:effectLst/>
                      </a:endParaRPr>
                    </a:p>
                  </a:txBody>
                  <a:tcPr marL="21484" marR="21484" marT="10742" marB="1074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00FF00"/>
                    </a:solidFill>
                  </a:tcPr>
                </a:tc>
                <a:tc>
                  <a:txBody>
                    <a:bodyPr/>
                    <a:lstStyle/>
                    <a:p>
                      <a:pPr algn="ctr"/>
                      <a:r>
                        <a:rPr lang="en-GB" sz="1600">
                          <a:effectLst/>
                        </a:rPr>
                        <a:t>2.7</a:t>
                      </a:r>
                    </a:p>
                  </a:txBody>
                  <a:tcPr marL="21484" marR="21484" marT="10742" marB="1074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l-GR" sz="1600" smtClean="0">
                          <a:effectLst/>
                        </a:rPr>
                        <a:t>Η ΤΥΠΙΚΗ ΕΚΘΕΣΗ ΣΤΟ ΕΣΩΤΕΡΙΚΟ ΚΑΤΟΙΚΙΩΝ. ΤΑ ΠΕΡΙΣΣΟΤΕΡΑ ΚΡΑΤΗ ΕΧΟΥΝ ΥΙΟΘΕΤΗΣΕΙ ΤΙΜΕΣ</a:t>
                      </a:r>
                      <a:r>
                        <a:rPr lang="el-GR" sz="1600" baseline="0" smtClean="0">
                          <a:effectLst/>
                        </a:rPr>
                        <a:t> ΣΥΓΚΕΝΤΡΩΣΗΣ </a:t>
                      </a:r>
                      <a:r>
                        <a:rPr lang="en-GB" sz="1600" smtClean="0">
                          <a:effectLst/>
                        </a:rPr>
                        <a:t>200–400</a:t>
                      </a:r>
                      <a:r>
                        <a:rPr lang="en-GB" sz="1600">
                          <a:effectLst/>
                        </a:rPr>
                        <a:t> Bq/m</a:t>
                      </a:r>
                      <a:r>
                        <a:rPr lang="en-GB" sz="1600" baseline="30000">
                          <a:effectLst/>
                        </a:rPr>
                        <a:t>3</a:t>
                      </a:r>
                      <a:r>
                        <a:rPr lang="en-GB" sz="1600">
                          <a:effectLst/>
                        </a:rPr>
                        <a:t> </a:t>
                      </a:r>
                      <a:r>
                        <a:rPr lang="el-GR" sz="1600" smtClean="0">
                          <a:effectLst/>
                        </a:rPr>
                        <a:t>ΓΙΑ ΤΟΝ ΕΣΩΤΕΡΙΚΟ ΑΕΡΑ ΩΣ ΕΠΙΠΕΔΟ ΑΝΑΦΟΡΑΣ. ΑΝ ΟΙ ΜΕΤΡΗΣΕΙΣ ΔΕΙΞΟΥΝ ΕΠΙΠΕΔΑ ΚΑΤΩ ΤΟΥ </a:t>
                      </a:r>
                      <a:r>
                        <a:rPr lang="en-GB" sz="1600" smtClean="0">
                          <a:effectLst/>
                        </a:rPr>
                        <a:t>4 pCi/L </a:t>
                      </a:r>
                      <a:r>
                        <a:rPr lang="en-GB" sz="1600">
                          <a:effectLst/>
                        </a:rPr>
                        <a:t>(150 Bq/m</a:t>
                      </a:r>
                      <a:r>
                        <a:rPr lang="en-GB" sz="1600" baseline="30000">
                          <a:effectLst/>
                        </a:rPr>
                        <a:t>3</a:t>
                      </a:r>
                      <a:r>
                        <a:rPr lang="en-GB" sz="1600">
                          <a:effectLst/>
                        </a:rPr>
                        <a:t>), </a:t>
                      </a:r>
                      <a:r>
                        <a:rPr lang="el-GR" sz="1600" baseline="0" smtClean="0">
                          <a:effectLst/>
                        </a:rPr>
                        <a:t> ΔΕΝ ΑΠΑΙΤΕΙΤΑΙ ΚΑΜΜΙΑ ΔΡΑΣΗ. ΜΙΑ ΑΘΡΟΙΣΤΙΚΗ ΣΥΓΚΕΝΤΡΩΣΗ </a:t>
                      </a:r>
                      <a:r>
                        <a:rPr lang="en-GB" sz="1600" smtClean="0">
                          <a:effectLst/>
                        </a:rPr>
                        <a:t>230</a:t>
                      </a:r>
                      <a:r>
                        <a:rPr lang="en-GB" sz="1600">
                          <a:effectLst/>
                        </a:rPr>
                        <a:t> Bq/m</a:t>
                      </a:r>
                      <a:r>
                        <a:rPr lang="en-GB" sz="1600" baseline="30000">
                          <a:effectLst/>
                        </a:rPr>
                        <a:t>3</a:t>
                      </a:r>
                      <a:r>
                        <a:rPr lang="en-GB" sz="1600">
                          <a:effectLst/>
                        </a:rPr>
                        <a:t> </a:t>
                      </a:r>
                      <a:r>
                        <a:rPr lang="el-GR" sz="1600" smtClean="0">
                          <a:effectLst/>
                        </a:rPr>
                        <a:t>ΓΙΑ ΠΕΡΙΟΔΟ ΕΝΌΣ ΕΤΟΥΣ ΑΝΤΙΣΤΟΙΧΕΙ ΣΕ </a:t>
                      </a:r>
                      <a:r>
                        <a:rPr lang="en-GB" sz="1600" smtClean="0">
                          <a:effectLst/>
                        </a:rPr>
                        <a:t>1</a:t>
                      </a:r>
                      <a:r>
                        <a:rPr lang="en-GB" sz="1600">
                          <a:effectLst/>
                        </a:rPr>
                        <a:t> WLM. </a:t>
                      </a:r>
                      <a:r>
                        <a:rPr lang="el-GR" sz="1600" smtClean="0">
                          <a:effectLst/>
                        </a:rPr>
                        <a:t>ΣΤΑ ΟΡΥΧΕΙΑ</a:t>
                      </a:r>
                      <a:r>
                        <a:rPr lang="el-GR" sz="1600" baseline="0" smtClean="0">
                          <a:effectLst/>
                        </a:rPr>
                        <a:t> ΟΥΡΑΝΙΟΥ ΟΙ ΕΠΙΤΡΕΠΟΜΕΝΕΣ ΣΥΓΚΕΝΤΡΩΣΕΙΣ ΕΊΝΑΙ </a:t>
                      </a:r>
                      <a:r>
                        <a:rPr lang="en-GB" sz="1600" smtClean="0">
                          <a:effectLst/>
                        </a:rPr>
                        <a:t>1,220</a:t>
                      </a:r>
                      <a:r>
                        <a:rPr lang="en-GB" sz="1600">
                          <a:effectLst/>
                        </a:rPr>
                        <a:t> Bq/m</a:t>
                      </a:r>
                      <a:r>
                        <a:rPr lang="en-GB" sz="1600" baseline="30000">
                          <a:effectLst/>
                        </a:rPr>
                        <a:t>3</a:t>
                      </a:r>
                      <a:r>
                        <a:rPr lang="en-GB" sz="1600">
                          <a:effectLst/>
                        </a:rPr>
                        <a:t> (33 pCi/L</a:t>
                      </a:r>
                      <a:r>
                        <a:rPr lang="en-GB" sz="1600" smtClean="0">
                          <a:effectLst/>
                        </a:rPr>
                        <a:t>)</a:t>
                      </a:r>
                      <a:endParaRPr lang="en-GB" sz="1600">
                        <a:effectLst/>
                      </a:endParaRPr>
                    </a:p>
                  </a:txBody>
                  <a:tcPr marL="21484" marR="21484" marT="10742" marB="1074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1202122">
                <a:tc>
                  <a:txBody>
                    <a:bodyPr/>
                    <a:lstStyle/>
                    <a:p>
                      <a:pPr algn="ctr"/>
                      <a:r>
                        <a:rPr lang="en-GB" sz="1600" b="1">
                          <a:effectLst/>
                        </a:rPr>
                        <a:t>1,000</a:t>
                      </a:r>
                      <a:endParaRPr lang="en-GB" sz="1600">
                        <a:effectLst/>
                      </a:endParaRPr>
                    </a:p>
                  </a:txBody>
                  <a:tcPr marL="21484" marR="21484" marT="10742" marB="1074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00"/>
                    </a:solidFill>
                  </a:tcPr>
                </a:tc>
                <a:tc>
                  <a:txBody>
                    <a:bodyPr/>
                    <a:lstStyle/>
                    <a:p>
                      <a:pPr algn="ctr"/>
                      <a:r>
                        <a:rPr lang="en-GB" sz="1600">
                          <a:effectLst/>
                        </a:rPr>
                        <a:t>27</a:t>
                      </a:r>
                    </a:p>
                  </a:txBody>
                  <a:tcPr marL="21484" marR="21484" marT="10742" marB="1074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l-GR" sz="1600" smtClean="0">
                          <a:effectLst/>
                        </a:rPr>
                        <a:t>ΥΨΗΛΕΣ</a:t>
                      </a:r>
                      <a:r>
                        <a:rPr lang="el-GR" sz="1600" baseline="0" smtClean="0">
                          <a:effectLst/>
                        </a:rPr>
                        <a:t> ΣΥΓΚΕΝΤΡΩΣΕΙΣ ΡΑΔΟΝΙΟΥ </a:t>
                      </a:r>
                      <a:r>
                        <a:rPr lang="en-GB" sz="1600" smtClean="0">
                          <a:effectLst/>
                        </a:rPr>
                        <a:t>(&gt;</a:t>
                      </a:r>
                      <a:r>
                        <a:rPr lang="en-GB" sz="1600">
                          <a:effectLst/>
                        </a:rPr>
                        <a:t>1000 Bq/m</a:t>
                      </a:r>
                      <a:r>
                        <a:rPr lang="en-GB" sz="1600" baseline="30000">
                          <a:effectLst/>
                        </a:rPr>
                        <a:t>3</a:t>
                      </a:r>
                      <a:r>
                        <a:rPr lang="en-GB" sz="1600">
                          <a:effectLst/>
                        </a:rPr>
                        <a:t>) </a:t>
                      </a:r>
                      <a:r>
                        <a:rPr lang="el-GR" sz="1600" smtClean="0">
                          <a:effectLst/>
                        </a:rPr>
                        <a:t>ΕΧΟΥΝ ΜΕΤΡΗΘΕΙ ΣΕ ΚΤΙΡΙΑ ΚΤΙΣΜΕΝΑ ΣΕ ΕΔΑΦΗ ΜΕ ΥΨΗΛΟ</a:t>
                      </a:r>
                      <a:r>
                        <a:rPr lang="el-GR" sz="1600" baseline="0" smtClean="0">
                          <a:effectLst/>
                        </a:rPr>
                        <a:t> ΠΕΡΙΕΧΟΜΕΝΟ ΟΥΡΑΝΙΟΥ ΚΑΙ ΥΨΗΛΗ ΔΙΑΠΕΡΑΤΟΤΗΤΑ ΕΔΑΦΟΥΣ. ΕΆΝ ΜΕΤΡΗΘΟΥΝ ΤΙΜΕΣ </a:t>
                      </a:r>
                      <a:r>
                        <a:rPr lang="en-GB" sz="1600" baseline="0" smtClean="0">
                          <a:effectLst/>
                        </a:rPr>
                        <a:t>20pCi/L (8</a:t>
                      </a:r>
                      <a:r>
                        <a:rPr lang="en-GB" sz="1600" smtClean="0">
                          <a:effectLst/>
                        </a:rPr>
                        <a:t>00</a:t>
                      </a:r>
                      <a:r>
                        <a:rPr lang="en-GB" sz="1600">
                          <a:effectLst/>
                        </a:rPr>
                        <a:t> Bq/m</a:t>
                      </a:r>
                      <a:r>
                        <a:rPr lang="en-GB" sz="1600" baseline="30000">
                          <a:effectLst/>
                        </a:rPr>
                        <a:t>3</a:t>
                      </a:r>
                      <a:r>
                        <a:rPr lang="en-GB" sz="1600">
                          <a:effectLst/>
                        </a:rPr>
                        <a:t>) </a:t>
                      </a:r>
                      <a:r>
                        <a:rPr lang="en-GB" sz="1600" smtClean="0">
                          <a:effectLst/>
                        </a:rPr>
                        <a:t> </a:t>
                      </a:r>
                      <a:r>
                        <a:rPr lang="el-GR" sz="1600" smtClean="0">
                          <a:effectLst/>
                        </a:rPr>
                        <a:t>ή</a:t>
                      </a:r>
                      <a:r>
                        <a:rPr lang="el-GR" sz="1600" baseline="0" smtClean="0">
                          <a:effectLst/>
                        </a:rPr>
                        <a:t> ΥΨΗΛΟΤΕΡΕΣ, ΤΟ ΘΑ ΠΡΕΠΕΙ ΝΑ ΛΗΦΘΟΥΝ ΜΕΤΡΑ ΜΕΙΩΣΗΣ</a:t>
                      </a:r>
                      <a:r>
                        <a:rPr lang="en-GB" sz="1600" smtClean="0">
                          <a:effectLst/>
                        </a:rPr>
                        <a:t>.</a:t>
                      </a:r>
                      <a:endParaRPr lang="en-GB" sz="1600">
                        <a:effectLst/>
                      </a:endParaRPr>
                    </a:p>
                  </a:txBody>
                  <a:tcPr marL="21484" marR="21484" marT="10742" marB="1074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729600">
                <a:tc>
                  <a:txBody>
                    <a:bodyPr/>
                    <a:lstStyle/>
                    <a:p>
                      <a:pPr algn="ctr"/>
                      <a:r>
                        <a:rPr lang="en-GB" sz="1600" b="1">
                          <a:effectLst/>
                        </a:rPr>
                        <a:t>10,000</a:t>
                      </a:r>
                      <a:endParaRPr lang="en-GB" sz="1600">
                        <a:effectLst/>
                      </a:endParaRPr>
                    </a:p>
                  </a:txBody>
                  <a:tcPr marL="21484" marR="21484" marT="10742" marB="1074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A500"/>
                    </a:solidFill>
                  </a:tcPr>
                </a:tc>
                <a:tc>
                  <a:txBody>
                    <a:bodyPr/>
                    <a:lstStyle/>
                    <a:p>
                      <a:pPr algn="ctr"/>
                      <a:r>
                        <a:rPr lang="en-GB" sz="1600">
                          <a:effectLst/>
                        </a:rPr>
                        <a:t>270</a:t>
                      </a:r>
                    </a:p>
                  </a:txBody>
                  <a:tcPr marL="21484" marR="21484" marT="10742" marB="1074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l-GR" sz="1600" smtClean="0">
                          <a:solidFill>
                            <a:schemeClr val="tx1"/>
                          </a:solidFill>
                          <a:effectLst/>
                        </a:rPr>
                        <a:t>Η ΣΥΓΚΕΝΤΡΩΣΗ ΣΤΟ ΑΕΡΑ ΣΤΟ</a:t>
                      </a:r>
                      <a:r>
                        <a:rPr lang="el-GR" sz="1600" baseline="0" smtClean="0">
                          <a:solidFill>
                            <a:schemeClr val="tx1"/>
                          </a:solidFill>
                          <a:effectLst/>
                        </a:rPr>
                        <a:t> ΜΗ ΑΕΡΙΖΟΜΕΝΟ ΧΩΡΟ ΤΗΣ </a:t>
                      </a:r>
                      <a:r>
                        <a:rPr lang="en-GB" sz="1600" smtClean="0">
                          <a:solidFill>
                            <a:schemeClr val="tx1"/>
                          </a:solidFill>
                          <a:effectLst/>
                        </a:rPr>
                        <a:t>Gastein </a:t>
                      </a:r>
                      <a:r>
                        <a:rPr lang="en-GB" sz="1600">
                          <a:solidFill>
                            <a:schemeClr val="tx1"/>
                          </a:solidFill>
                          <a:effectLst/>
                        </a:rPr>
                        <a:t>Healing Gallery </a:t>
                      </a:r>
                      <a:r>
                        <a:rPr lang="el-GR" sz="1600" smtClean="0">
                          <a:solidFill>
                            <a:schemeClr val="tx1"/>
                          </a:solidFill>
                          <a:effectLst/>
                        </a:rPr>
                        <a:t>ΕΧΕΙ ΜΕΣΗ ΤΙΜΗ </a:t>
                      </a:r>
                      <a:r>
                        <a:rPr lang="en-GB" sz="1600" smtClean="0">
                          <a:solidFill>
                            <a:schemeClr val="tx1"/>
                          </a:solidFill>
                          <a:effectLst/>
                        </a:rPr>
                        <a:t>43</a:t>
                      </a:r>
                      <a:r>
                        <a:rPr lang="en-GB" sz="1600">
                          <a:solidFill>
                            <a:schemeClr val="tx1"/>
                          </a:solidFill>
                          <a:effectLst/>
                        </a:rPr>
                        <a:t> kBq/m</a:t>
                      </a:r>
                      <a:r>
                        <a:rPr lang="en-GB" sz="1600" baseline="30000">
                          <a:solidFill>
                            <a:schemeClr val="tx1"/>
                          </a:solidFill>
                          <a:effectLst/>
                        </a:rPr>
                        <a:t>3</a:t>
                      </a:r>
                      <a:r>
                        <a:rPr lang="en-GB" sz="1600">
                          <a:solidFill>
                            <a:schemeClr val="tx1"/>
                          </a:solidFill>
                          <a:effectLst/>
                        </a:rPr>
                        <a:t> </a:t>
                      </a:r>
                      <a:r>
                        <a:rPr lang="en-GB" sz="1600" smtClean="0">
                          <a:solidFill>
                            <a:schemeClr val="tx1"/>
                          </a:solidFill>
                          <a:effectLst/>
                        </a:rPr>
                        <a:t>(1.2</a:t>
                      </a:r>
                      <a:r>
                        <a:rPr lang="en-GB" sz="1600">
                          <a:solidFill>
                            <a:schemeClr val="tx1"/>
                          </a:solidFill>
                          <a:effectLst/>
                        </a:rPr>
                        <a:t> nCi/L) </a:t>
                      </a:r>
                      <a:r>
                        <a:rPr lang="el-GR" sz="1600" smtClean="0">
                          <a:solidFill>
                            <a:schemeClr val="tx1"/>
                          </a:solidFill>
                          <a:effectLst/>
                        </a:rPr>
                        <a:t>ΜΕ ΜΕΓΙΣΤΗ ΤΙΜΗ</a:t>
                      </a:r>
                      <a:r>
                        <a:rPr lang="en-GB" sz="1600" smtClean="0">
                          <a:solidFill>
                            <a:schemeClr val="tx1"/>
                          </a:solidFill>
                          <a:effectLst/>
                        </a:rPr>
                        <a:t> </a:t>
                      </a:r>
                      <a:r>
                        <a:rPr lang="en-GB" sz="1600">
                          <a:solidFill>
                            <a:schemeClr val="tx1"/>
                          </a:solidFill>
                          <a:effectLst/>
                        </a:rPr>
                        <a:t>160 kBq/m</a:t>
                      </a:r>
                      <a:r>
                        <a:rPr lang="en-GB" sz="1600" baseline="30000">
                          <a:solidFill>
                            <a:schemeClr val="tx1"/>
                          </a:solidFill>
                          <a:effectLst/>
                        </a:rPr>
                        <a:t>3</a:t>
                      </a:r>
                      <a:r>
                        <a:rPr lang="en-GB" sz="1600">
                          <a:solidFill>
                            <a:schemeClr val="tx1"/>
                          </a:solidFill>
                          <a:effectLst/>
                        </a:rPr>
                        <a:t> </a:t>
                      </a:r>
                      <a:r>
                        <a:rPr lang="en-GB" sz="1600" smtClean="0">
                          <a:solidFill>
                            <a:schemeClr val="tx1"/>
                          </a:solidFill>
                          <a:effectLst/>
                        </a:rPr>
                        <a:t>(</a:t>
                      </a:r>
                      <a:r>
                        <a:rPr lang="el-GR" sz="1600" smtClean="0">
                          <a:solidFill>
                            <a:schemeClr val="tx1"/>
                          </a:solidFill>
                          <a:effectLst/>
                        </a:rPr>
                        <a:t>ΠΕΡΙΠΟΥ </a:t>
                      </a:r>
                      <a:r>
                        <a:rPr lang="en-GB" sz="1600" smtClean="0">
                          <a:solidFill>
                            <a:schemeClr val="tx1"/>
                          </a:solidFill>
                          <a:effectLst/>
                        </a:rPr>
                        <a:t>4.3</a:t>
                      </a:r>
                      <a:r>
                        <a:rPr lang="en-GB" sz="1600">
                          <a:solidFill>
                            <a:schemeClr val="tx1"/>
                          </a:solidFill>
                          <a:effectLst/>
                        </a:rPr>
                        <a:t> nCi/L</a:t>
                      </a:r>
                      <a:r>
                        <a:rPr lang="en-GB" sz="1600" smtClean="0">
                          <a:solidFill>
                            <a:schemeClr val="tx1"/>
                          </a:solidFill>
                          <a:effectLst/>
                        </a:rPr>
                        <a:t>).</a:t>
                      </a:r>
                      <a:endParaRPr lang="en-GB" sz="1600">
                        <a:solidFill>
                          <a:schemeClr val="tx1"/>
                        </a:solidFill>
                        <a:effectLst/>
                      </a:endParaRPr>
                    </a:p>
                  </a:txBody>
                  <a:tcPr marL="21484" marR="21484" marT="10742" marB="1074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493339">
                <a:tc>
                  <a:txBody>
                    <a:bodyPr/>
                    <a:lstStyle/>
                    <a:p>
                      <a:pPr algn="ctr"/>
                      <a:r>
                        <a:rPr lang="en-GB" sz="1600" b="1">
                          <a:effectLst/>
                        </a:rPr>
                        <a:t>100,000</a:t>
                      </a:r>
                      <a:endParaRPr lang="en-GB" sz="1600">
                        <a:effectLst/>
                      </a:endParaRPr>
                    </a:p>
                  </a:txBody>
                  <a:tcPr marL="21484" marR="21484" marT="10742" marB="1074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0000"/>
                    </a:solidFill>
                  </a:tcPr>
                </a:tc>
                <a:tc>
                  <a:txBody>
                    <a:bodyPr/>
                    <a:lstStyle/>
                    <a:p>
                      <a:pPr algn="ctr"/>
                      <a:r>
                        <a:rPr lang="en-GB" sz="1600">
                          <a:effectLst/>
                        </a:rPr>
                        <a:t>~2700</a:t>
                      </a:r>
                    </a:p>
                  </a:txBody>
                  <a:tcPr marL="21484" marR="21484" marT="10742" marB="1074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l-GR" sz="1600" smtClean="0">
                          <a:solidFill>
                            <a:schemeClr val="tx1"/>
                          </a:solidFill>
                          <a:effectLst/>
                        </a:rPr>
                        <a:t>ΣΤΟ ΥΠΟΓΕΙΟ ΤΟΥ </a:t>
                      </a:r>
                      <a:r>
                        <a:rPr lang="en-GB" sz="1600" u="none" strike="noStrike" smtClean="0">
                          <a:solidFill>
                            <a:schemeClr val="tx1"/>
                          </a:solidFill>
                          <a:effectLst/>
                        </a:rPr>
                        <a:t>Stanley Watras</a:t>
                      </a:r>
                      <a:r>
                        <a:rPr lang="el-GR" sz="1600" u="none" strike="noStrike" smtClean="0">
                          <a:solidFill>
                            <a:schemeClr val="tx1"/>
                          </a:solidFill>
                          <a:effectLst/>
                        </a:rPr>
                        <a:t> ΜΕΤΡΗΘΗΚΑΝ</a:t>
                      </a:r>
                      <a:r>
                        <a:rPr lang="el-GR" sz="1600" u="none" strike="noStrike" baseline="0" smtClean="0">
                          <a:solidFill>
                            <a:schemeClr val="tx1"/>
                          </a:solidFill>
                          <a:effectLst/>
                        </a:rPr>
                        <a:t> ΕΠΙΠΕΔΑ </a:t>
                      </a:r>
                      <a:r>
                        <a:rPr lang="en-GB" sz="1600" smtClean="0">
                          <a:solidFill>
                            <a:schemeClr val="tx1"/>
                          </a:solidFill>
                          <a:effectLst/>
                        </a:rPr>
                        <a:t>100,000 Bq/m</a:t>
                      </a:r>
                      <a:r>
                        <a:rPr lang="en-GB" sz="1600" baseline="30000" smtClean="0">
                          <a:solidFill>
                            <a:schemeClr val="tx1"/>
                          </a:solidFill>
                          <a:effectLst/>
                        </a:rPr>
                        <a:t>3</a:t>
                      </a:r>
                      <a:r>
                        <a:rPr lang="en-GB" sz="1600" smtClean="0">
                          <a:solidFill>
                            <a:schemeClr val="tx1"/>
                          </a:solidFill>
                          <a:effectLst/>
                        </a:rPr>
                        <a:t> (2.7 nCi/L) </a:t>
                      </a:r>
                      <a:endParaRPr lang="en-GB" sz="1600">
                        <a:solidFill>
                          <a:schemeClr val="tx1"/>
                        </a:solidFill>
                        <a:effectLst/>
                      </a:endParaRPr>
                    </a:p>
                  </a:txBody>
                  <a:tcPr marL="21484" marR="21484" marT="10742" marB="1074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493339">
                <a:tc>
                  <a:txBody>
                    <a:bodyPr/>
                    <a:lstStyle/>
                    <a:p>
                      <a:pPr algn="ctr"/>
                      <a:r>
                        <a:rPr lang="en-GB" sz="1600" b="1">
                          <a:solidFill>
                            <a:srgbClr val="FFFFFF"/>
                          </a:solidFill>
                          <a:effectLst/>
                        </a:rPr>
                        <a:t>1,000,000</a:t>
                      </a:r>
                      <a:endParaRPr lang="en-GB" sz="1600">
                        <a:solidFill>
                          <a:srgbClr val="FFFFFF"/>
                        </a:solidFill>
                        <a:effectLst/>
                      </a:endParaRPr>
                    </a:p>
                  </a:txBody>
                  <a:tcPr marL="21484" marR="21484" marT="10742" marB="1074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800000"/>
                    </a:solidFill>
                  </a:tcPr>
                </a:tc>
                <a:tc>
                  <a:txBody>
                    <a:bodyPr/>
                    <a:lstStyle/>
                    <a:p>
                      <a:pPr algn="ctr"/>
                      <a:r>
                        <a:rPr lang="en-GB" sz="1600">
                          <a:effectLst/>
                        </a:rPr>
                        <a:t>27000</a:t>
                      </a:r>
                    </a:p>
                  </a:txBody>
                  <a:tcPr marL="21484" marR="21484" marT="10742" marB="1074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l-GR" sz="1600" smtClean="0">
                          <a:effectLst/>
                        </a:rPr>
                        <a:t>ΣΕ ΜΗ ΑΕΡΙΖΟΜΕΝΑ ΟΡΥΧΕΙΑ ΟΥΡΑΝΙΟΥ ΕΧΟΥΝ ΜΕΤΡΗΘΕΙ ΣΥΓΚΕΝΤΡΩΣΕΙΣ ΠΟΥ ΦΘΑΝΟΥΝ ΤΑ </a:t>
                      </a:r>
                      <a:r>
                        <a:rPr lang="en-GB" sz="1600" smtClean="0">
                          <a:effectLst/>
                        </a:rPr>
                        <a:t>1,000,000</a:t>
                      </a:r>
                      <a:r>
                        <a:rPr lang="en-GB" sz="1600">
                          <a:effectLst/>
                        </a:rPr>
                        <a:t> Bq/m</a:t>
                      </a:r>
                      <a:r>
                        <a:rPr lang="en-GB" sz="1600" baseline="30000">
                          <a:effectLst/>
                        </a:rPr>
                        <a:t>3</a:t>
                      </a:r>
                      <a:r>
                        <a:rPr lang="en-GB" sz="1600">
                          <a:effectLst/>
                        </a:rPr>
                        <a:t> </a:t>
                      </a:r>
                      <a:r>
                        <a:rPr lang="en-GB" sz="1600" smtClean="0">
                          <a:effectLst/>
                        </a:rPr>
                        <a:t>.</a:t>
                      </a:r>
                      <a:endParaRPr lang="en-GB" sz="1600">
                        <a:effectLst/>
                      </a:endParaRPr>
                    </a:p>
                  </a:txBody>
                  <a:tcPr marL="21484" marR="21484" marT="10742" marB="1074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bl>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72729321"/>
      </p:ext>
    </p:extLst>
  </p:cSld>
  <p:clrMapOvr>
    <a:masterClrMapping/>
  </p:clrMapOvr>
  <mc:AlternateContent xmlns:mc="http://schemas.openxmlformats.org/markup-compatibility/2006">
    <mc:Choice xmlns:p14="http://schemas.microsoft.com/office/powerpoint/2010/main" Requires="p14">
      <p:transition spd="slow" p14:dur="2000" advTm="28781"/>
    </mc:Choice>
    <mc:Fallback>
      <p:transition spd="slow" advTm="28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04056"/>
          </a:xfrm>
        </p:spPr>
        <p:txBody>
          <a:bodyPr>
            <a:normAutofit fontScale="90000"/>
          </a:bodyPr>
          <a:lstStyle/>
          <a:p>
            <a:pPr algn="l"/>
            <a:r>
              <a:rPr lang="el-GR" smtClean="0"/>
              <a:t>6. ΑΙΣΘΗΤΙΚΗ ΣΤΑΘΜΟΥ</a:t>
            </a:r>
            <a:endParaRPr lang="en-GB"/>
          </a:p>
        </p:txBody>
      </p:sp>
      <p:sp>
        <p:nvSpPr>
          <p:cNvPr id="3" name="Content Placeholder 2"/>
          <p:cNvSpPr>
            <a:spLocks noGrp="1"/>
          </p:cNvSpPr>
          <p:nvPr>
            <p:ph idx="1"/>
          </p:nvPr>
        </p:nvSpPr>
        <p:spPr>
          <a:xfrm>
            <a:off x="457200" y="620688"/>
            <a:ext cx="8229600" cy="2208076"/>
          </a:xfrm>
        </p:spPr>
        <p:txBody>
          <a:bodyPr/>
          <a:lstStyle/>
          <a:p>
            <a:r>
              <a:rPr lang="el-GR" sz="1800" smtClean="0">
                <a:latin typeface="Cambria Math" panose="02040503050406030204" pitchFamily="18" charset="0"/>
                <a:ea typeface="Cambria Math" panose="02040503050406030204" pitchFamily="18" charset="0"/>
              </a:rPr>
              <a:t>ΕΝΤΑΞΗ ΣΤΑΘΜΟΥ ΣΤΟ ΦΥΣΙΚΟ ΤΟΠΙΟ.</a:t>
            </a:r>
          </a:p>
          <a:p>
            <a:r>
              <a:rPr lang="el-GR" sz="1800" smtClean="0">
                <a:latin typeface="Cambria Math" panose="02040503050406030204" pitchFamily="18" charset="0"/>
                <a:ea typeface="Cambria Math" panose="02040503050406030204" pitchFamily="18" charset="0"/>
              </a:rPr>
              <a:t>ΔΙΚΤΥΟ ΣΩΛΗΝΩΣΕΩΝ</a:t>
            </a:r>
          </a:p>
          <a:p>
            <a:r>
              <a:rPr lang="el-GR" sz="1800" smtClean="0">
                <a:latin typeface="Cambria Math" panose="02040503050406030204" pitchFamily="18" charset="0"/>
                <a:ea typeface="Cambria Math" panose="02040503050406030204" pitchFamily="18" charset="0"/>
              </a:rPr>
              <a:t>ΓΕΩΤΡΗΣΕΙΣ</a:t>
            </a:r>
          </a:p>
          <a:p>
            <a:r>
              <a:rPr lang="el-GR" sz="1800" smtClean="0">
                <a:latin typeface="Cambria Math" panose="02040503050406030204" pitchFamily="18" charset="0"/>
                <a:ea typeface="Cambria Math" panose="02040503050406030204" pitchFamily="18" charset="0"/>
              </a:rPr>
              <a:t>ΟΔΟΙ ΠΡΟΣΒΑΣΗΣ</a:t>
            </a:r>
          </a:p>
          <a:p>
            <a:r>
              <a:rPr lang="el-GR" sz="1800" smtClean="0">
                <a:latin typeface="Cambria Math" panose="02040503050406030204" pitchFamily="18" charset="0"/>
                <a:ea typeface="Cambria Math" panose="02040503050406030204" pitchFamily="18" charset="0"/>
              </a:rPr>
              <a:t>ΚΙΝΗΣΗ ΟΧΗΜΑΤΩΝ (ΙΔΙΩΣ ΚΑΤΆ ΤΗΝ ΚΑΤΑΣΚΕΥΗ)</a:t>
            </a:r>
          </a:p>
          <a:p>
            <a:r>
              <a:rPr lang="el-GR" sz="1800" smtClean="0">
                <a:latin typeface="Cambria Math" panose="02040503050406030204" pitchFamily="18" charset="0"/>
                <a:ea typeface="Cambria Math" panose="02040503050406030204" pitchFamily="18" charset="0"/>
              </a:rPr>
              <a:t>ΔΙΚΤΥΟ ΜΕΤΑΦΟΡΑΣ ΗΛΕΚΤΡΙΣΜΟΥ</a:t>
            </a:r>
          </a:p>
          <a:p>
            <a:endParaRPr lang="el-GR" sz="1800" smtClean="0">
              <a:latin typeface="Cambria Math" panose="02040503050406030204" pitchFamily="18" charset="0"/>
              <a:ea typeface="Cambria Math" panose="02040503050406030204" pitchFamily="18" charset="0"/>
            </a:endParaRPr>
          </a:p>
        </p:txBody>
      </p:sp>
      <p:pic>
        <p:nvPicPr>
          <p:cNvPr id="9218" name="Picture 2" descr="http://www.ucsusa.org/sites/default/files/images/2014/12/energy-renewable-geothermal-plant-wairakei-power-station-new-zealan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24" y="2663180"/>
            <a:ext cx="9152334" cy="419482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54172447"/>
      </p:ext>
    </p:extLst>
  </p:cSld>
  <p:clrMapOvr>
    <a:masterClrMapping/>
  </p:clrMapOvr>
  <mc:AlternateContent xmlns:mc="http://schemas.openxmlformats.org/markup-compatibility/2006">
    <mc:Choice xmlns:p14="http://schemas.microsoft.com/office/powerpoint/2010/main" Requires="p14">
      <p:transition spd="slow" p14:dur="2000" advTm="36099"/>
    </mc:Choice>
    <mc:Fallback>
      <p:transition spd="slow" advTm="36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504056"/>
          </a:xfrm>
        </p:spPr>
        <p:txBody>
          <a:bodyPr>
            <a:normAutofit fontScale="90000"/>
          </a:bodyPr>
          <a:lstStyle/>
          <a:p>
            <a:pPr algn="l"/>
            <a:r>
              <a:rPr lang="el-GR" smtClean="0"/>
              <a:t>7. ΚΑΤΑΣΚΕΥΗ - ΛΕΙΤΟΥΡΓΙΑ</a:t>
            </a:r>
            <a:endParaRPr lang="en-GB"/>
          </a:p>
        </p:txBody>
      </p:sp>
      <p:sp>
        <p:nvSpPr>
          <p:cNvPr id="3" name="Content Placeholder 2"/>
          <p:cNvSpPr>
            <a:spLocks noGrp="1"/>
          </p:cNvSpPr>
          <p:nvPr>
            <p:ph idx="1"/>
          </p:nvPr>
        </p:nvSpPr>
        <p:spPr>
          <a:xfrm>
            <a:off x="457200" y="692696"/>
            <a:ext cx="8229600" cy="6165304"/>
          </a:xfrm>
        </p:spPr>
        <p:txBody>
          <a:bodyPr/>
          <a:lstStyle/>
          <a:p>
            <a:r>
              <a:rPr lang="el-GR" sz="2400" smtClean="0"/>
              <a:t>Η φάση της κατασκευής περιλαμβάνει :</a:t>
            </a:r>
          </a:p>
          <a:p>
            <a:r>
              <a:rPr lang="el-GR" sz="2400" smtClean="0"/>
              <a:t>τις ΓΕΩΤΡΗΣΕΙΣ, </a:t>
            </a:r>
          </a:p>
          <a:p>
            <a:r>
              <a:rPr lang="el-GR" sz="2400" smtClean="0"/>
              <a:t>Την ΔΟΚΙΜΗ ΠΑΡΑΓΩΓΙΚΟΤΗΤΑΣ</a:t>
            </a:r>
          </a:p>
          <a:p>
            <a:r>
              <a:rPr lang="el-GR" sz="2400" smtClean="0"/>
              <a:t>Την ανέγερση του σταθμού</a:t>
            </a:r>
          </a:p>
          <a:p>
            <a:r>
              <a:rPr lang="el-GR" sz="2400" smtClean="0"/>
              <a:t>Την εγκατάσταση των δικτύων μεταφοράς του ρευστού στον γεωθερμικό σταθμό και των δικτύων ηλεκτρισμού.</a:t>
            </a:r>
          </a:p>
          <a:p>
            <a:r>
              <a:rPr lang="el-GR" sz="2400" smtClean="0"/>
              <a:t>Την διάθεση των αποβλήτων από τις γεωτρήσεις και τις δοκιμές.</a:t>
            </a:r>
          </a:p>
          <a:p>
            <a:r>
              <a:rPr lang="el-GR" sz="2400" smtClean="0"/>
              <a:t>Απαιτείται ιδιαίτερη προσοχή ιδίως όταν ο σταθμός θα εγκατασταθεί σε περιοχή φυσικού κάλλους</a:t>
            </a:r>
          </a:p>
          <a:p>
            <a:endParaRPr lang="el-GR" sz="2400"/>
          </a:p>
          <a:p>
            <a:r>
              <a:rPr lang="el-GR" sz="2400" smtClean="0"/>
              <a:t>ΛΕΙΤΟΥΡΓΙΑ : απαιτείται πρόβλεψη για πιθανά προβλήματα στην επαναεισαγωγή του αλμολοίπου σε περιπτώσεις βλάβης, αστοχίας, ατυχήματος.</a:t>
            </a:r>
            <a:endParaRPr lang="en-GB" sz="240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3382145"/>
      </p:ext>
    </p:extLst>
  </p:cSld>
  <p:clrMapOvr>
    <a:masterClrMapping/>
  </p:clrMapOvr>
  <mc:AlternateContent xmlns:mc="http://schemas.openxmlformats.org/markup-compatibility/2006">
    <mc:Choice xmlns:p14="http://schemas.microsoft.com/office/powerpoint/2010/main" Requires="p14">
      <p:transition spd="slow" p14:dur="2000" advTm="53328"/>
    </mc:Choice>
    <mc:Fallback>
      <p:transition spd="slow" advTm="53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504056"/>
          </a:xfrm>
        </p:spPr>
        <p:txBody>
          <a:bodyPr>
            <a:normAutofit fontScale="90000"/>
          </a:bodyPr>
          <a:lstStyle/>
          <a:p>
            <a:r>
              <a:rPr lang="el-GR" smtClean="0"/>
              <a:t>ΠΟΙΟΤΗΤΑ ΝΕΡΩΝ ΚΑΙ ΧΡΗΣΗ</a:t>
            </a:r>
            <a:endParaRPr lang="en-GB"/>
          </a:p>
        </p:txBody>
      </p:sp>
      <p:sp>
        <p:nvSpPr>
          <p:cNvPr id="3" name="Content Placeholder 2"/>
          <p:cNvSpPr>
            <a:spLocks noGrp="1"/>
          </p:cNvSpPr>
          <p:nvPr>
            <p:ph idx="1"/>
          </p:nvPr>
        </p:nvSpPr>
        <p:spPr>
          <a:xfrm>
            <a:off x="251520" y="716868"/>
            <a:ext cx="8712968" cy="5880484"/>
          </a:xfrm>
        </p:spPr>
        <p:txBody>
          <a:bodyPr/>
          <a:lstStyle/>
          <a:p>
            <a:pPr>
              <a:spcBef>
                <a:spcPts val="600"/>
              </a:spcBef>
              <a:spcAft>
                <a:spcPts val="600"/>
              </a:spcAft>
            </a:pPr>
            <a:r>
              <a:rPr lang="el-GR" sz="2400" smtClean="0"/>
              <a:t>ΟΙ ΓΕΩΘΕΡΜΙΚΟΙ ΣΤΑΘΜΟΙ ΜΠΟΡΕΙ ΝΑ ΕΧΟΥΝ ΕΠΙΠΤΩΣΕΙΣ ΣΤΗΝ ΠΟΙΟΤΗΤΑ ΚΑΙ ΤΗΝ ΚΑΤΑΝΑΛΩΣΗ ΝΕΡΟΥ. ΟΙ ΠΕΡΙΣΣΟΤΕΡΟΙ ΣΤΑΘΜΟΙ ΕΧΟΥΝ ΚΛΕΙΣΤΑ ΚΥΚΛΩΜΑΤΑ ΚΥΚΛΟΦΟΡΙΑΣ ΤΟΥ ΓΕΩΘΕΡΜΙΚΟΥ ΡΕΥΣΤΟΥ ΤΟ ΟΠΟΙΟ ΕΠΑΝΕΙΣΑΓΕΤΑΙ ΚΑΙ ΣΕ ΑΥΤΆ ΤΑ ΣΥΣΤΗΜΑΤΑ ΤΟ ΝΕΡΟ ΚΥΚΛΟΦΟΡΕΙ ΣΕ ΓΕΩΤΡΗΣΕΙΣ ΕΝΙΣΧΥΜΕΝΕΣ ΜΕ ΤΣΙΜΕΝΤΟ. ΔΕΝ ΕΧΟΥΝ ΑΝΑΦΕΡΘΕΙ ΠΕΡΙΠΤΩΣΕΙΣ ΡΥΠΑΝΣΗΣ ΤΟΥ ΕΔΑΦΟΥΣ.</a:t>
            </a:r>
          </a:p>
          <a:p>
            <a:pPr>
              <a:spcBef>
                <a:spcPts val="600"/>
              </a:spcBef>
              <a:spcAft>
                <a:spcPts val="600"/>
              </a:spcAft>
            </a:pPr>
            <a:r>
              <a:rPr lang="el-GR" sz="2400" smtClean="0"/>
              <a:t>ΝΕΡΟ ΑΠΑΙΤΕΙΤΑΙ ΕΠΙΣΗΣ ΓΙΑ ΨΥΞΗ ΚΑΙ ΕΠΑΝΑΕΙΣΑΓΩΓΗ. ΑΝΑΛΟΓΑ ΜΕ ΤΟΝ ΤΥΠΟ ΈΝΑΣ ΓΕΩΘΕΡΜΙΚΟΣ ΣΤΑΘΜΟΣ ΜΠΟΡΕΙ ΝΑ ΧΡΕΙΑΖΕΤΑΙ 1700-4000 ΓΑΛΛΟΝΙΑ ΝΕΡΟ ΑΝΑ </a:t>
            </a:r>
            <a:r>
              <a:rPr lang="en-GB" sz="2400" smtClean="0"/>
              <a:t>MWhr. </a:t>
            </a:r>
            <a:endParaRPr lang="el-GR" sz="2400" smtClean="0"/>
          </a:p>
          <a:p>
            <a:pPr>
              <a:spcBef>
                <a:spcPts val="600"/>
              </a:spcBef>
              <a:spcAft>
                <a:spcPts val="600"/>
              </a:spcAft>
            </a:pPr>
            <a:r>
              <a:rPr lang="el-GR" sz="2400" smtClean="0"/>
              <a:t>ΚΑΘΩΣ ΠΟΣΟΤΗΤΕΣ ΝΕΡΟΥ ΧΑΝΟΝΤΑΙ ΩΣ ΥΔΡΑΤΜΟΙ ΣΤΗΝ ΑΤΜΟΣΦΑΙΡΑ ΑΠΑΙΤΕΙΤΑΙ ΑΝΑΠΛΗΡΩΣΗ ΝΕΡΟΥ ΠΟΥ ΜΠΟΡΕΙ ΝΑ ΕΊΝΑΙ ΝΕΡΟ ΑΠΌ ΠΗΓΕΣ, ΘΑΛΑΣΣΑ Η ΑΠΟΒΛΗΤΑ. </a:t>
            </a:r>
            <a:r>
              <a:rPr lang="en-GB" sz="2400"/>
              <a: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30464320"/>
      </p:ext>
    </p:extLst>
  </p:cSld>
  <p:clrMapOvr>
    <a:masterClrMapping/>
  </p:clrMapOvr>
  <mc:AlternateContent xmlns:mc="http://schemas.openxmlformats.org/markup-compatibility/2006">
    <mc:Choice xmlns:p14="http://schemas.microsoft.com/office/powerpoint/2010/main" Requires="p14">
      <p:transition spd="slow" p14:dur="2000" advTm="65519"/>
    </mc:Choice>
    <mc:Fallback>
      <p:transition spd="slow" advTm="65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01"/>
            <a:ext cx="8229600" cy="504056"/>
          </a:xfrm>
        </p:spPr>
        <p:txBody>
          <a:bodyPr>
            <a:normAutofit fontScale="90000"/>
          </a:bodyPr>
          <a:lstStyle/>
          <a:p>
            <a:r>
              <a:rPr lang="el-GR" smtClean="0"/>
              <a:t>ΧΡΗΣΗ ΓΗΣ</a:t>
            </a:r>
            <a:endParaRPr lang="en-GB"/>
          </a:p>
        </p:txBody>
      </p:sp>
      <p:sp>
        <p:nvSpPr>
          <p:cNvPr id="3" name="Content Placeholder 2"/>
          <p:cNvSpPr>
            <a:spLocks noGrp="1"/>
          </p:cNvSpPr>
          <p:nvPr>
            <p:ph idx="1"/>
          </p:nvPr>
        </p:nvSpPr>
        <p:spPr>
          <a:xfrm>
            <a:off x="457200" y="548680"/>
            <a:ext cx="8229600" cy="5424264"/>
          </a:xfrm>
        </p:spPr>
        <p:txBody>
          <a:bodyPr/>
          <a:lstStyle/>
          <a:p>
            <a:r>
              <a:rPr lang="el-GR" smtClean="0"/>
              <a:t>Η ΑΠΑΙΤΟΥΜΕΝΗ ΕΚΤΑΣΗ ΕΞΑΡΤΑΤΑΙ ΑΠΌ ΤΟΝ ΓΕΩΘΕΡΜΙΚΟ ΣΤΑΘΜΟ ΚΑΙ ΤΟΝ ΤΑΜΙΕΥΤΗΡΑ, ΤΗΝ ΙΣΧΥ, ΤΟΝ ΤΥΠΟ ΤΟΥ ΘΕΡΜΟΔΥΝΑΜΙΚΟΥ ΣΥΣΤΗΜΑΤΟΣ, ΤΟΝ ΤΥΠΟ ΤΗΣ ΨΥΞΗΣ, ΤΗΝ ΔΙΑΤΑΞΗ ΤΩΝ ΓΕΩΤΡΗΣΕΩΝ ΚΑΙ ΣΩΛΗΝΩΣΕΩΝ, ΤΟΥ ΥΠΟΣΤΑΘΜΟΥ ΚΑΙ ΤΩΝ ΒΟΗΘΗΤΙΚΩΝ ΚΤΙΡΙΩΝ. ΟΙ </a:t>
            </a:r>
            <a:r>
              <a:rPr lang="en-GB" smtClean="0"/>
              <a:t>GEYSERS </a:t>
            </a:r>
            <a:r>
              <a:rPr lang="el-GR" smtClean="0"/>
              <a:t>ΠΟΥ ΕΊΝΑΙ Ο ΜΕΓΑΛΥΤΕΡΟΣ ΓΕΩΘΕΡΜΙΚΟΣ ΣΤΑΘΜΟΣ ΜΕ ΙΣΧΥ 1517 </a:t>
            </a:r>
            <a:r>
              <a:rPr lang="en-GB" smtClean="0"/>
              <a:t>MW </a:t>
            </a:r>
            <a:r>
              <a:rPr lang="el-GR" smtClean="0"/>
              <a:t>ΕΧΕΙ ΕΚΤΑΣΗ 78 </a:t>
            </a:r>
            <a:r>
              <a:rPr lang="en-GB" smtClean="0"/>
              <a:t>km</a:t>
            </a:r>
            <a:r>
              <a:rPr lang="en-GB" baseline="30000" smtClean="0"/>
              <a:t>2</a:t>
            </a:r>
            <a:endParaRPr lang="el-GR" smtClean="0"/>
          </a:p>
          <a:p>
            <a:r>
              <a:rPr lang="el-GR" smtClean="0"/>
              <a:t>Η ΑΝΤΛΗΣΗ ΝΕΡΟΥ ΟΔΗΓΕΙ ΒΕΒΑΙΑ ΣΕ ΒΥΘΙΣΗ ΤΟΥ ΕΔΑΦΟΥΣ, ΓΙΑ ΤΟΝ ΛΟΓΟ ΑΥΤΌ ΟΙ ΣΤΑΘΜΟΙ ΠΟΥ ΕΠΑΝΑΕΙΣΑΓΟΥΝ ΤΟ ΡΕΥΣΤΟ ΕΛΑΧΙΣΤΟΠΟΙΟΥΝ ΤΟ ΠΡΟΒΛΗΜΑ. </a:t>
            </a:r>
          </a:p>
          <a:p>
            <a:r>
              <a:rPr lang="el-GR" smtClean="0"/>
              <a:t>ΟΙ ΥΔΡΟΘΕΡΜΙΚΟΙ ΣΤΑΘΜΟΙ ΒΡΙΣΚΟΝΤΑΙ ΣΕ ΠΕΡΙΟΧΕΣ ΜΕ ΜΕΓΑΛΗ ΣΕΙΣΜΙΚΟΤΗΤΑ, ΚΑΙ ΥΠΑΡΧΟΥΝ ΕΝΔΕΙΞΕΙΣ ΌΤΙ Η ΛΕΙΤΟΥΡΓΙΑ ΕΝΌΣ ΣΤΑΘΜΟΥ ΜΠΟΡΕΙ ΝΑ ΟΔΗΓΗΣΕΙ ΣΕ ΑΚΟΜΑ ΜΕΓΑΛΥΤΕΡΗ ΣΥΧΝΟΤΗΤΑ ΣΕΙΣΜΩΝ. </a:t>
            </a:r>
            <a:endParaRPr lang="en-GB" smtClean="0"/>
          </a:p>
          <a:p>
            <a:endParaRPr lang="en-GB"/>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80014734"/>
      </p:ext>
    </p:extLst>
  </p:cSld>
  <p:clrMapOvr>
    <a:masterClrMapping/>
  </p:clrMapOvr>
  <mc:AlternateContent xmlns:mc="http://schemas.openxmlformats.org/markup-compatibility/2006">
    <mc:Choice xmlns:p14="http://schemas.microsoft.com/office/powerpoint/2010/main" Requires="p14">
      <p:transition spd="slow" p14:dur="2000" advTm="70853"/>
    </mc:Choice>
    <mc:Fallback>
      <p:transition spd="slow" advTm="70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mtClean="0"/>
              <a:t>ΣΥΓΚΡΙΣΗ ΧΡΗΣΗΣ ΓΗΣ (ΓΙΑ 30 ΕΤΗ)</a:t>
            </a:r>
            <a:endParaRPr lang="en-GB"/>
          </a:p>
        </p:txBody>
      </p:sp>
      <p:pic>
        <p:nvPicPr>
          <p:cNvPr id="614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34083" y="1052513"/>
            <a:ext cx="8075833" cy="5424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51216064"/>
      </p:ext>
    </p:extLst>
  </p:cSld>
  <p:clrMapOvr>
    <a:masterClrMapping/>
  </p:clrMapOvr>
  <mc:AlternateContent xmlns:mc="http://schemas.openxmlformats.org/markup-compatibility/2006">
    <mc:Choice xmlns:p14="http://schemas.microsoft.com/office/powerpoint/2010/main" Requires="p14">
      <p:transition spd="slow" p14:dur="2000" advTm="18326"/>
    </mc:Choice>
    <mc:Fallback>
      <p:transition spd="slow" advTm="18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mtClean="0"/>
              <a:t>ΣΥΓΚΡΙΣΗ ΚΑΤΑΝΑΛΩΣΗΣ ΝΕΡΟΥ</a:t>
            </a:r>
            <a:endParaRPr lang="en-GB"/>
          </a:p>
        </p:txBody>
      </p:sp>
      <p:sp>
        <p:nvSpPr>
          <p:cNvPr id="3" name="Content Placeholder 2"/>
          <p:cNvSpPr>
            <a:spLocks noGrp="1"/>
          </p:cNvSpPr>
          <p:nvPr>
            <p:ph idx="1"/>
          </p:nvPr>
        </p:nvSpPr>
        <p:spPr/>
        <p:txBody>
          <a:bodyPr/>
          <a:lstStyle/>
          <a:p>
            <a:endParaRPr lang="en-GB"/>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942" y="980728"/>
            <a:ext cx="8172450" cy="545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12489753"/>
      </p:ext>
    </p:extLst>
  </p:cSld>
  <p:clrMapOvr>
    <a:masterClrMapping/>
  </p:clrMapOvr>
  <mc:AlternateContent xmlns:mc="http://schemas.openxmlformats.org/markup-compatibility/2006">
    <mc:Choice xmlns:p14="http://schemas.microsoft.com/office/powerpoint/2010/main" Requires="p14">
      <p:transition spd="slow" p14:dur="2000" advTm="8447"/>
    </mc:Choice>
    <mc:Fallback>
      <p:transition spd="slow" advTm="8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mtClean="0"/>
              <a:t>ΕΚΠΟΜΠΕΣ ΚΥΚΛΟΥ ΖΩΗΣ</a:t>
            </a:r>
            <a:endParaRPr lang="en-GB"/>
          </a:p>
        </p:txBody>
      </p:sp>
      <p:sp>
        <p:nvSpPr>
          <p:cNvPr id="3" name="Content Placeholder 2"/>
          <p:cNvSpPr>
            <a:spLocks noGrp="1"/>
          </p:cNvSpPr>
          <p:nvPr>
            <p:ph idx="1"/>
          </p:nvPr>
        </p:nvSpPr>
        <p:spPr/>
        <p:txBody>
          <a:bodyPr/>
          <a:lstStyle/>
          <a:p>
            <a:r>
              <a:rPr lang="el-GR" smtClean="0"/>
              <a:t>ΣΕ ΑΝΟΙΚΤΟΥ ΒΡΟΧΟΥ ΓΕΩΘΕΡΜΙΚΑ ΣΥΣΤΗΜΑΤΑ ΠΕΡΙΠΟΥ 10% ΤΩΝ ΑΕΡΙΩΝ ΕΚΠΟΜΠΩΝ ΕΊΝΑΙ </a:t>
            </a:r>
            <a:r>
              <a:rPr lang="en-GB" smtClean="0"/>
              <a:t>CO</a:t>
            </a:r>
            <a:r>
              <a:rPr lang="en-GB" baseline="-25000" smtClean="0"/>
              <a:t>2</a:t>
            </a:r>
            <a:r>
              <a:rPr lang="el-GR" smtClean="0"/>
              <a:t>, ΕΝΏ ΜΙΚΡΟΤΕΡΑ ΠΟΣΟΣΤΑ ΕΊΝΑΙ </a:t>
            </a:r>
            <a:r>
              <a:rPr lang="en-GB" smtClean="0"/>
              <a:t>CH</a:t>
            </a:r>
            <a:r>
              <a:rPr lang="en-GB" baseline="-25000" smtClean="0"/>
              <a:t>4</a:t>
            </a:r>
            <a:r>
              <a:rPr lang="el-GR" smtClean="0"/>
              <a:t>.</a:t>
            </a:r>
          </a:p>
          <a:p>
            <a:r>
              <a:rPr lang="el-GR" smtClean="0"/>
              <a:t>ΟΙ ΕΚΤΙΜΗΣΕΙΣ ΤΩΝ ΕΚΠΟΜΠΩΝ ΓΙΑ ΑΝΟΙΧΤΑ ΣΥΣΤΗΜΑΤΑ ΕΊΝΑΙ 0.1 </a:t>
            </a:r>
            <a:r>
              <a:rPr lang="en-GB"/>
              <a:t>lb/kWh</a:t>
            </a:r>
            <a:r>
              <a:rPr lang="el-GR" smtClean="0"/>
              <a:t>. </a:t>
            </a:r>
            <a:endParaRPr lang="en-GB" smtClean="0"/>
          </a:p>
          <a:p>
            <a:r>
              <a:rPr lang="el-GR" smtClean="0"/>
              <a:t>ΓΙΑ ΚΛΕΙΣΤΑ ΣΥΣΤΗΜΑΤΑ ΤΑ ΑΕΡΙΑ ΑΥΤΆ ΔΕΝ ΑΠΟΒΑΛΛΟΝΤΑΙ ΣΤΗΝ ΑΤΜΟΣΦΑΙΡΑ, ΌΜΩΣ ΜΙΚΡΕΣ ΠΟΣΟΤΗΤΕΣ ΣΧΕΤΙΖΟΝΤΑΙ ΜΕ ΤΗΝ ΚΑΤΑΣΚΕΥΗ ΤΟΥ ΣΤΑΘΜΟΥ ΚΑΙ ΤΩΝ ΓΥΡΩ ΥΠΟΔΟΜΩΝ.</a:t>
            </a:r>
          </a:p>
          <a:p>
            <a:r>
              <a:rPr lang="el-GR" smtClean="0"/>
              <a:t>ΠΡΟΗΓΜΕΝΑ ΓΕΩΘΕΡΜΙΚΑ ΣΥΣΤΗΜΑΤΑ ΠΟΥ ΑΠΑΙΤΟΥΝ ΕΝΕΡΓΕΙΑ ΓΙΑ ΓΕΩΤΡΗΣΕΙΣ ΚΑΙ ΑΝΤΛΗΣΗ ΝΕΡΩΝ ΣΕ ΤΑΜΙΕΥΤΗΡΕΣ ΘΕΡΜΩΝ ΠΕΤΡΩΜΑΤΩΝ ΕΧΟΥΝ ΕΚΠΟΜΠΕΣ ΑΕΡΙΩΝ ΦΘ ΤΗΣ ΤΑΞΕΩΣ ΤΟΥ 0.2 </a:t>
            </a:r>
            <a:r>
              <a:rPr lang="en-GB"/>
              <a:t>lb/kWh</a:t>
            </a:r>
            <a:r>
              <a:rPr lang="en-GB" smtClean="0"/>
              <a:t>.</a:t>
            </a:r>
            <a:endParaRPr lang="en-GB"/>
          </a:p>
          <a:p>
            <a:r>
              <a:rPr lang="el-GR" smtClean="0"/>
              <a:t>ΣΥΓΚΡΙΤΙΚΑ ΓΙΑ ΤΟ ΦΥΣΙΚΟ ΑΕΡΙΟ Η ΑΝΤΙΣΤΟΙΧΗ ΤΙΜΗ ΕΊΝΑΙ </a:t>
            </a:r>
            <a:r>
              <a:rPr lang="en-GB" smtClean="0"/>
              <a:t> </a:t>
            </a:r>
            <a:r>
              <a:rPr lang="en-GB"/>
              <a:t>0.6 </a:t>
            </a:r>
            <a:r>
              <a:rPr lang="el-GR" smtClean="0"/>
              <a:t>- </a:t>
            </a:r>
            <a:r>
              <a:rPr lang="en-GB" smtClean="0"/>
              <a:t>2 LB/kWh</a:t>
            </a:r>
            <a:r>
              <a:rPr lang="el-GR" smtClean="0"/>
              <a:t> ΚΑΙ ΓΙΑ ΤΟ ΚΑΡΒΟΥΝΟ </a:t>
            </a:r>
            <a:r>
              <a:rPr lang="en-GB" smtClean="0"/>
              <a:t> </a:t>
            </a:r>
            <a:r>
              <a:rPr lang="el-GR" smtClean="0"/>
              <a:t>ΕΊΝΑΙ </a:t>
            </a:r>
            <a:r>
              <a:rPr lang="en-GB" smtClean="0"/>
              <a:t>1.4 </a:t>
            </a:r>
            <a:r>
              <a:rPr lang="el-GR" smtClean="0"/>
              <a:t>- </a:t>
            </a:r>
            <a:r>
              <a:rPr lang="en-GB" smtClean="0"/>
              <a:t>3.6 lb/kWh</a:t>
            </a:r>
            <a:r>
              <a:rPr lang="en-GB"/>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7124665"/>
      </p:ext>
    </p:extLst>
  </p:cSld>
  <p:clrMapOvr>
    <a:masterClrMapping/>
  </p:clrMapOvr>
  <mc:AlternateContent xmlns:mc="http://schemas.openxmlformats.org/markup-compatibility/2006">
    <mc:Choice xmlns:p14="http://schemas.microsoft.com/office/powerpoint/2010/main" Requires="p14">
      <p:transition spd="slow" p14:dur="2000" advTm="83332"/>
    </mc:Choice>
    <mc:Fallback>
      <p:transition spd="slow" advTm="83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mtClean="0"/>
              <a:t>ΣΥΓΚΡΙΣΗ ΕΚΠΟΜΠΩΝ </a:t>
            </a:r>
            <a:r>
              <a:rPr lang="en-GB" smtClean="0"/>
              <a:t>NOx</a:t>
            </a:r>
            <a:endParaRPr lang="en-GB"/>
          </a:p>
        </p:txBody>
      </p:sp>
      <p:pic>
        <p:nvPicPr>
          <p:cNvPr id="205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042987" y="1307306"/>
            <a:ext cx="7058025"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79939871"/>
      </p:ext>
    </p:extLst>
  </p:cSld>
  <p:clrMapOvr>
    <a:masterClrMapping/>
  </p:clrMapOvr>
  <mc:AlternateContent xmlns:mc="http://schemas.openxmlformats.org/markup-compatibility/2006">
    <mc:Choice xmlns:p14="http://schemas.microsoft.com/office/powerpoint/2010/main" Requires="p14">
      <p:transition spd="slow" p14:dur="2000" advTm="22021"/>
    </mc:Choice>
    <mc:Fallback>
      <p:transition spd="slow" advTm="22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mtClean="0"/>
              <a:t>ΣΥΓΚΡΙΣΗ ΕΚΠΟΜΠΩΝ </a:t>
            </a:r>
            <a:r>
              <a:rPr lang="en-GB" smtClean="0"/>
              <a:t>SO</a:t>
            </a:r>
            <a:r>
              <a:rPr lang="en-GB" baseline="-25000" smtClean="0"/>
              <a:t>2</a:t>
            </a:r>
            <a:endParaRPr lang="en-GB" baseline="-25000"/>
          </a:p>
        </p:txBody>
      </p:sp>
      <p:sp>
        <p:nvSpPr>
          <p:cNvPr id="3" name="Content Placeholder 2"/>
          <p:cNvSpPr>
            <a:spLocks noGrp="1"/>
          </p:cNvSpPr>
          <p:nvPr>
            <p:ph idx="1"/>
          </p:nvPr>
        </p:nvSpPr>
        <p:spPr/>
        <p:txBody>
          <a:bodyPr/>
          <a:lstStyle/>
          <a:p>
            <a:endParaRPr lang="en-GB"/>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7288" y="1484784"/>
            <a:ext cx="6829425" cy="482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68018750"/>
      </p:ext>
    </p:extLst>
  </p:cSld>
  <p:clrMapOvr>
    <a:masterClrMapping/>
  </p:clrMapOvr>
  <mc:AlternateContent xmlns:mc="http://schemas.openxmlformats.org/markup-compatibility/2006">
    <mc:Choice xmlns:p14="http://schemas.microsoft.com/office/powerpoint/2010/main" Requires="p14">
      <p:transition spd="slow" p14:dur="2000" advTm="9007"/>
    </mc:Choice>
    <mc:Fallback>
      <p:transition spd="slow" advTm="9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5"/>
          <p:cNvSpPr>
            <a:spLocks noGrp="1" noChangeArrowheads="1"/>
          </p:cNvSpPr>
          <p:nvPr>
            <p:ph type="ctrTitle"/>
          </p:nvPr>
        </p:nvSpPr>
        <p:spPr>
          <a:xfrm>
            <a:off x="685800" y="1371601"/>
            <a:ext cx="7848600" cy="761256"/>
          </a:xfrm>
        </p:spPr>
        <p:txBody>
          <a:bodyPr/>
          <a:lstStyle/>
          <a:p>
            <a:pPr fontAlgn="auto">
              <a:spcAft>
                <a:spcPts val="0"/>
              </a:spcAft>
              <a:defRPr/>
            </a:pPr>
            <a:r>
              <a:rPr lang="el-GR" altLang="en-US" sz="4400" smtClean="0"/>
              <a:t>Γεωθερμια - πΕΡΙΒΑΛΛΟΝ</a:t>
            </a:r>
            <a:endParaRPr lang="el-GR" altLang="en-US" sz="4400" dirty="0"/>
          </a:p>
        </p:txBody>
      </p:sp>
      <p:sp>
        <p:nvSpPr>
          <p:cNvPr id="15366" name="Rectangle 6"/>
          <p:cNvSpPr>
            <a:spLocks noGrp="1" noChangeArrowheads="1"/>
          </p:cNvSpPr>
          <p:nvPr>
            <p:ph type="subTitle" idx="1"/>
          </p:nvPr>
        </p:nvSpPr>
        <p:spPr/>
        <p:txBody>
          <a:bodyPr rtlCol="0">
            <a:normAutofit/>
          </a:bodyPr>
          <a:lstStyle/>
          <a:p>
            <a:pPr fontAlgn="auto">
              <a:spcAft>
                <a:spcPts val="0"/>
              </a:spcAft>
              <a:buFont typeface="Arial" pitchFamily="34" charset="0"/>
              <a:buNone/>
              <a:defRPr/>
            </a:pPr>
            <a:r>
              <a:rPr lang="el-GR" altLang="en-US" dirty="0"/>
              <a:t>Περιβαλλοντικές Επιπτώσεις</a:t>
            </a:r>
          </a:p>
        </p:txBody>
      </p:sp>
      <p:pic>
        <p:nvPicPr>
          <p:cNvPr id="7170" name="Picture 2" descr="http://www.ucsusa.org/sites/default/files/images/2014/12/energy-renewable-geothermal-plant-nesjavellir-power-station-icelan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636913"/>
            <a:ext cx="9209647" cy="422108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11"/>
    </mc:Choice>
    <mc:Fallback>
      <p:transition spd="slow" advTm="1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mtClean="0"/>
              <a:t>ΣΥΓΚΡΙΣΗ ΕΚΠΟΜΠΩΝ ΑΙΩΡΟΥΜΕΝΩΝ ΣΩΜΑΤΙΔΙΩΝ</a:t>
            </a:r>
            <a:endParaRPr lang="en-GB"/>
          </a:p>
        </p:txBody>
      </p:sp>
      <p:sp>
        <p:nvSpPr>
          <p:cNvPr id="3" name="Content Placeholder 2"/>
          <p:cNvSpPr>
            <a:spLocks noGrp="1"/>
          </p:cNvSpPr>
          <p:nvPr>
            <p:ph idx="1"/>
          </p:nvPr>
        </p:nvSpPr>
        <p:spPr/>
        <p:txBody>
          <a:bodyPr/>
          <a:lstStyle/>
          <a:p>
            <a:endParaRPr lang="en-GB"/>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888" y="1019175"/>
            <a:ext cx="7134225"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76694318"/>
      </p:ext>
    </p:extLst>
  </p:cSld>
  <p:clrMapOvr>
    <a:masterClrMapping/>
  </p:clrMapOvr>
  <mc:AlternateContent xmlns:mc="http://schemas.openxmlformats.org/markup-compatibility/2006">
    <mc:Choice xmlns:p14="http://schemas.microsoft.com/office/powerpoint/2010/main" Requires="p14">
      <p:transition spd="slow" p14:dur="2000" advTm="15185"/>
    </mc:Choice>
    <mc:Fallback>
      <p:transition spd="slow" advTm="15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32656"/>
            <a:ext cx="8229600" cy="576064"/>
          </a:xfrm>
        </p:spPr>
        <p:txBody>
          <a:bodyPr>
            <a:normAutofit/>
          </a:bodyPr>
          <a:lstStyle/>
          <a:p>
            <a:r>
              <a:rPr lang="el-GR" smtClean="0"/>
              <a:t>ΓΕΩΘΕΡΜΙΑ – Πλεονεκτήματα</a:t>
            </a:r>
            <a:endParaRPr lang="en-GB"/>
          </a:p>
        </p:txBody>
      </p:sp>
      <p:sp>
        <p:nvSpPr>
          <p:cNvPr id="4" name="Content Placeholder 3"/>
          <p:cNvSpPr>
            <a:spLocks noGrp="1"/>
          </p:cNvSpPr>
          <p:nvPr>
            <p:ph idx="1"/>
          </p:nvPr>
        </p:nvSpPr>
        <p:spPr>
          <a:xfrm>
            <a:off x="0" y="990600"/>
            <a:ext cx="9036496" cy="5678760"/>
          </a:xfrm>
        </p:spPr>
        <p:txBody>
          <a:bodyPr/>
          <a:lstStyle/>
          <a:p>
            <a:pPr lvl="0"/>
            <a:r>
              <a:rPr lang="el-GR" sz="2000" smtClean="0">
                <a:latin typeface="Cambria Math" panose="02040503050406030204" pitchFamily="18" charset="0"/>
                <a:ea typeface="Cambria Math" panose="02040503050406030204" pitchFamily="18" charset="0"/>
              </a:rPr>
              <a:t>ΣΧΕΔΟΝ ΕΛΕΥΘΕΡΗ ΕΚΠΟΜΠΩΝ</a:t>
            </a:r>
            <a:endParaRPr lang="en-GB" sz="2000">
              <a:latin typeface="Cambria Math" panose="02040503050406030204" pitchFamily="18" charset="0"/>
              <a:ea typeface="Cambria Math" panose="02040503050406030204" pitchFamily="18" charset="0"/>
            </a:endParaRPr>
          </a:p>
          <a:p>
            <a:pPr lvl="0"/>
            <a:r>
              <a:rPr lang="el-GR" sz="2000" smtClean="0">
                <a:latin typeface="Cambria Math" panose="02040503050406030204" pitchFamily="18" charset="0"/>
                <a:ea typeface="Cambria Math" panose="02040503050406030204" pitchFamily="18" charset="0"/>
              </a:rPr>
              <a:t>ΜΗΔΕΝΙΚΕΣ ΕΚΠΟΜΠΕΣ ΔΙΟΞΕΙΔΙΟΥ ΤΟΥ ΑΝΘΡΑΚΑ</a:t>
            </a:r>
          </a:p>
          <a:p>
            <a:pPr lvl="0"/>
            <a:r>
              <a:rPr lang="el-GR" sz="2000" smtClean="0">
                <a:latin typeface="Cambria Math" panose="02040503050406030204" pitchFamily="18" charset="0"/>
                <a:ea typeface="Cambria Math" panose="02040503050406030204" pitchFamily="18" charset="0"/>
              </a:rPr>
              <a:t>ΜΠΟΡΕΙ ΝΑ ΕΚΠΛΥΘΕΙ ΤΟ ΘΕΙΟ (ΑΝ ΠΕΡΙΕΧΕΙ)</a:t>
            </a:r>
          </a:p>
          <a:p>
            <a:pPr lvl="0"/>
            <a:r>
              <a:rPr lang="el-GR" sz="2000" smtClean="0">
                <a:latin typeface="Cambria Math" panose="02040503050406030204" pitchFamily="18" charset="0"/>
                <a:ea typeface="Cambria Math" panose="02040503050406030204" pitchFamily="18" charset="0"/>
              </a:rPr>
              <a:t>ΔΕΝ ΑΠΑΙΤΕΙ ΚΑΠΟΙΟ ΚΑΥΣΙΜΟ ΓΙΑ ΤΗΝ ΛΕΙΤΟΥΡΓΙΑ ΤΗΣ</a:t>
            </a:r>
          </a:p>
          <a:p>
            <a:pPr lvl="0"/>
            <a:r>
              <a:rPr lang="el-GR" sz="2000" smtClean="0">
                <a:latin typeface="Cambria Math" panose="02040503050406030204" pitchFamily="18" charset="0"/>
                <a:ea typeface="Cambria Math" panose="02040503050406030204" pitchFamily="18" charset="0"/>
              </a:rPr>
              <a:t>ΕΊΝΑΙ ΣΥΝΕΧΗΣ ΚΑΙ ΌΧΙ ΔΙΑΚΟΠΤΟΜΕΝΗ ΠΗΓΗ</a:t>
            </a:r>
          </a:p>
          <a:p>
            <a:pPr lvl="0"/>
            <a:r>
              <a:rPr lang="el-GR" sz="2000" smtClean="0">
                <a:latin typeface="Cambria Math" panose="02040503050406030204" pitchFamily="18" charset="0"/>
                <a:ea typeface="Cambria Math" panose="02040503050406030204" pitchFamily="18" charset="0"/>
              </a:rPr>
              <a:t>ΕΧΕΙ ΤΟ ΜΙΚΡΟΤΕΡΟ ΑΠΟΤΥΠΩΜΑ ΕΔΑΦΟΥΣ ΑΠΌ ΚΆΘΕ ΆΛΛΗ ΚΥΡΙΑ ΠΗΓΗ ΕΝΕΡΓΕΙΑΣ</a:t>
            </a:r>
          </a:p>
          <a:p>
            <a:pPr lvl="0"/>
            <a:r>
              <a:rPr lang="el-GR" sz="2000" smtClean="0">
                <a:latin typeface="Cambria Math" panose="02040503050406030204" pitchFamily="18" charset="0"/>
                <a:ea typeface="Cambria Math" panose="02040503050406030204" pitchFamily="18" charset="0"/>
              </a:rPr>
              <a:t>ΜΗ ΕΞΑΝΤΛΗΣΙΜΗ ΠΗΓΗ ΕΝΕΡΓΕΙΑΣ</a:t>
            </a:r>
          </a:p>
          <a:p>
            <a:pPr lvl="0"/>
            <a:r>
              <a:rPr lang="el-GR" sz="2000" smtClean="0">
                <a:latin typeface="Cambria Math" panose="02040503050406030204" pitchFamily="18" charset="0"/>
                <a:ea typeface="Cambria Math" panose="02040503050406030204" pitchFamily="18" charset="0"/>
              </a:rPr>
              <a:t>ΑΠΛΗ ΚΑΙ ΑΞΙΟΠΙΣΤΗ ΕΝΕΡΓΕΙΑ</a:t>
            </a:r>
          </a:p>
          <a:p>
            <a:pPr lvl="0"/>
            <a:r>
              <a:rPr lang="el-GR" sz="2000" smtClean="0">
                <a:latin typeface="Cambria Math" panose="02040503050406030204" pitchFamily="18" charset="0"/>
                <a:ea typeface="Cambria Math" panose="02040503050406030204" pitchFamily="18" charset="0"/>
              </a:rPr>
              <a:t>ΜΠΟΡΕΙ ΝΑ ΚΑΛΥΨΕΙ ΤΟ ΦΟΡΤΙΟ ΒΑΣΗΣ ΚΑΙ ΤΟ ΦΟΡΤΙΟ ΑΙΧΜΗΣ.</a:t>
            </a:r>
          </a:p>
          <a:p>
            <a:pPr lvl="0"/>
            <a:r>
              <a:rPr lang="el-GR" sz="2000" smtClean="0">
                <a:latin typeface="Cambria Math" panose="02040503050406030204" pitchFamily="18" charset="0"/>
                <a:ea typeface="Cambria Math" panose="02040503050406030204" pitchFamily="18" charset="0"/>
              </a:rPr>
              <a:t>ΕΧΕΙ ΑΝΤΑΓΩΝΙΣΤΙΚΟ ΚΟΣΤΟΣ</a:t>
            </a:r>
          </a:p>
          <a:p>
            <a:pPr lvl="0"/>
            <a:r>
              <a:rPr lang="el-GR" sz="2000" smtClean="0">
                <a:latin typeface="Cambria Math" panose="02040503050406030204" pitchFamily="18" charset="0"/>
                <a:ea typeface="Cambria Math" panose="02040503050406030204" pitchFamily="18" charset="0"/>
              </a:rPr>
              <a:t>Ο ΣΤΑΘΜΟΣ ΜΠΟΡΕΙ ΝΑ ΕΊΝΑΙ ΥΠΟΓΕΙΟΣ (χωρίς αισθητική επιβάρυνση)</a:t>
            </a:r>
          </a:p>
          <a:p>
            <a:pPr lvl="0"/>
            <a:r>
              <a:rPr lang="el-GR" sz="2000" smtClean="0">
                <a:latin typeface="Cambria Math" panose="02040503050406030204" pitchFamily="18" charset="0"/>
                <a:ea typeface="Cambria Math" panose="02040503050406030204" pitchFamily="18" charset="0"/>
              </a:rPr>
              <a:t>ΠΟΛΛΕΣ ΠΕΡΙΟΧΕΣ ΕΧΟΥΝ ΚΑΠΟΙΑ ΜΟΡΦΗ ΓΕΩΘΕΡΜΙΑΣ</a:t>
            </a:r>
          </a:p>
          <a:p>
            <a:pPr lvl="0"/>
            <a:r>
              <a:rPr lang="el-GR" sz="2000" smtClean="0">
                <a:latin typeface="Cambria Math" panose="02040503050406030204" pitchFamily="18" charset="0"/>
                <a:ea typeface="Cambria Math" panose="02040503050406030204" pitchFamily="18" charset="0"/>
              </a:rPr>
              <a:t>ΚΑΙΝΟΥΡΓΙΑ ΡΕΥΣΤΑ ΜΠΟΡΟΥΝ ΝΑ ΧΡΗΣΙΜΟΠΟΙΗΘΟΥΝ ΣΕ ΑΚΟΜΑ ΧΑΜΗΛΟΤΕΡΕΣ ΘΕΡΜΟΚΡΑΣΙΕΣ</a:t>
            </a:r>
            <a:endParaRPr lang="en-GB" sz="2000">
              <a:latin typeface="Cambria Math" panose="02040503050406030204" pitchFamily="18" charset="0"/>
              <a:ea typeface="Cambria Math" panose="020405030504060302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11353489"/>
      </p:ext>
    </p:extLst>
  </p:cSld>
  <p:clrMapOvr>
    <a:masterClrMapping/>
  </p:clrMapOvr>
  <mc:AlternateContent xmlns:mc="http://schemas.openxmlformats.org/markup-compatibility/2006">
    <mc:Choice xmlns:p14="http://schemas.microsoft.com/office/powerpoint/2010/main" Requires="p14">
      <p:transition spd="slow" p14:dur="2000" advTm="73506"/>
    </mc:Choice>
    <mc:Fallback>
      <p:transition spd="slow" advTm="73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mtClean="0"/>
              <a:t>ΓΕΩΘΕΡΜΙΑ – Μειονεκτήματα</a:t>
            </a:r>
            <a:endParaRPr lang="en-GB"/>
          </a:p>
        </p:txBody>
      </p:sp>
      <p:sp>
        <p:nvSpPr>
          <p:cNvPr id="3" name="Content Placeholder 2"/>
          <p:cNvSpPr>
            <a:spLocks noGrp="1"/>
          </p:cNvSpPr>
          <p:nvPr>
            <p:ph idx="1"/>
          </p:nvPr>
        </p:nvSpPr>
        <p:spPr>
          <a:xfrm>
            <a:off x="457200" y="1412776"/>
            <a:ext cx="8229600" cy="5328592"/>
          </a:xfrm>
        </p:spPr>
        <p:txBody>
          <a:bodyPr/>
          <a:lstStyle/>
          <a:p>
            <a:pPr lvl="0"/>
            <a:r>
              <a:rPr lang="el-GR" smtClean="0">
                <a:latin typeface="Cambria Math" panose="02040503050406030204" pitchFamily="18" charset="0"/>
                <a:ea typeface="Cambria Math" panose="02040503050406030204" pitchFamily="18" charset="0"/>
              </a:rPr>
              <a:t>ΟΙ ΚΑΛΕΣ ΓΕΩΘΕΡΜΙΚΕΣ ΠΗΓΕΣ ΕΙΝΑΙ ΣΕ ΣΥΓΚΕΚΡΙΜΕΝΑ ΜΕΡΗ, ΜΑΚΡΥΑ ΑΠΟ ΑΣΤΙΚΑ ΚΕΝΤΡΑ</a:t>
            </a:r>
          </a:p>
          <a:p>
            <a:pPr lvl="0"/>
            <a:r>
              <a:rPr lang="el-GR" smtClean="0">
                <a:latin typeface="Cambria Math" panose="02040503050406030204" pitchFamily="18" charset="0"/>
                <a:ea typeface="Cambria Math" panose="02040503050406030204" pitchFamily="18" charset="0"/>
              </a:rPr>
              <a:t>ΑΠΩΛΕΙΕΣ ΛΟΓΩ ΜΕΤΑΦΟΡΑΣ ΗΛΕΚΤΡΙΣΜΟΥ ΣΕ ΜΕΓΑΛΕΣ ΑΠΟΣΤΑΣΕΙΣ</a:t>
            </a:r>
          </a:p>
          <a:p>
            <a:pPr lvl="0"/>
            <a:r>
              <a:rPr lang="el-GR" smtClean="0">
                <a:latin typeface="Cambria Math" panose="02040503050406030204" pitchFamily="18" charset="0"/>
                <a:ea typeface="Cambria Math" panose="02040503050406030204" pitchFamily="18" charset="0"/>
              </a:rPr>
              <a:t>ΑΠΑΙΤΗΣΕΙΣ ΣΕ ΝΕΡΟ</a:t>
            </a:r>
          </a:p>
          <a:p>
            <a:pPr lvl="0"/>
            <a:r>
              <a:rPr lang="el-GR" smtClean="0">
                <a:latin typeface="Cambria Math" panose="02040503050406030204" pitchFamily="18" charset="0"/>
                <a:ea typeface="Cambria Math" panose="02040503050406030204" pitchFamily="18" charset="0"/>
              </a:rPr>
              <a:t>ΕΚΠΟΜΠΕΣ ΔΙΟΞΕΙΔΙΟΥ ΤΟΥ ΘΕΙΟΥ ΚΑΙ ΠΥΡΙΤΙΟΥ</a:t>
            </a:r>
          </a:p>
          <a:p>
            <a:pPr lvl="0"/>
            <a:r>
              <a:rPr lang="el-GR" smtClean="0">
                <a:latin typeface="Cambria Math" panose="02040503050406030204" pitchFamily="18" charset="0"/>
                <a:ea typeface="Cambria Math" panose="02040503050406030204" pitchFamily="18" charset="0"/>
              </a:rPr>
              <a:t>Η ΓΕΩΤΡΗΣΗ ΣΕ ΘΕΡΜΟ ΠΕΤΡΩΜΑ ΕΊΝΑΙ ΙΔΙΑΙΤΕΡΑ ΔΥΣΚΟΛΗ</a:t>
            </a:r>
          </a:p>
          <a:p>
            <a:pPr lvl="0"/>
            <a:r>
              <a:rPr lang="el-GR" smtClean="0">
                <a:latin typeface="Cambria Math" panose="02040503050406030204" pitchFamily="18" charset="0"/>
                <a:ea typeface="Cambria Math" panose="02040503050406030204" pitchFamily="18" charset="0"/>
              </a:rPr>
              <a:t>ΕΛΑΧΙΣΤΗ ΑΠΑΙΤΟΥΜΕΝΗ ΘΕΡΜΟΚΡΑΣΙΑ </a:t>
            </a:r>
            <a:r>
              <a:rPr lang="en-GB" smtClean="0">
                <a:latin typeface="Cambria Math" panose="02040503050406030204" pitchFamily="18" charset="0"/>
                <a:ea typeface="Cambria Math" panose="02040503050406030204" pitchFamily="18" charset="0"/>
              </a:rPr>
              <a:t>180 </a:t>
            </a:r>
            <a:r>
              <a:rPr lang="en-GB" baseline="30000" smtClean="0">
                <a:latin typeface="Cambria Math" panose="02040503050406030204" pitchFamily="18" charset="0"/>
                <a:ea typeface="Cambria Math" panose="02040503050406030204" pitchFamily="18" charset="0"/>
              </a:rPr>
              <a:t>o</a:t>
            </a:r>
            <a:r>
              <a:rPr lang="en-GB" smtClean="0">
                <a:latin typeface="Cambria Math" panose="02040503050406030204" pitchFamily="18" charset="0"/>
                <a:ea typeface="Cambria Math" panose="02040503050406030204" pitchFamily="18" charset="0"/>
              </a:rPr>
              <a:t>C</a:t>
            </a:r>
          </a:p>
          <a:p>
            <a:pPr lvl="0"/>
            <a:r>
              <a:rPr lang="el-GR" smtClean="0">
                <a:latin typeface="Cambria Math" panose="02040503050406030204" pitchFamily="18" charset="0"/>
                <a:ea typeface="Cambria Math" panose="02040503050406030204" pitchFamily="18" charset="0"/>
              </a:rPr>
              <a:t>Η ΔΙΑΧΕΙΡΙΣΗ ΤΟΥ ΤΑΜΙΕΥΤΗΡΑ ΚΑΙ Η ΠΑΡΑΓΩΓΗ ΘΕΡΜΟΤΗΤΑΣ ΘΑ ΠΡΕΠΕΙ ΝΑ ΓΙΝΕΤΑΙ ΜΕ ΠΡΟΣΟΧΗ ΓΙΑ ΝΑ ΜΗΝ ΔΙΑΤΑΡΑΧΘΕΙ Η ΘΕΡΜΙΚΗ ΚΑΤΑΣΤΑΣΗ ΤΟΥ ΤΑΜΙΕΥΤΗΡΑ.</a:t>
            </a:r>
            <a:endParaRPr lang="en-GB">
              <a:latin typeface="Cambria Math" panose="02040503050406030204" pitchFamily="18" charset="0"/>
              <a:ea typeface="Cambria Math" panose="02040503050406030204" pitchFamily="18" charset="0"/>
            </a:endParaRPr>
          </a:p>
          <a:p>
            <a:endParaRPr lang="en-GB">
              <a:latin typeface="Cambria Math" panose="02040503050406030204" pitchFamily="18" charset="0"/>
              <a:ea typeface="Cambria Math" panose="020405030504060302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86509353"/>
      </p:ext>
    </p:extLst>
  </p:cSld>
  <p:clrMapOvr>
    <a:masterClrMapping/>
  </p:clrMapOvr>
  <mc:AlternateContent xmlns:mc="http://schemas.openxmlformats.org/markup-compatibility/2006">
    <mc:Choice xmlns:p14="http://schemas.microsoft.com/office/powerpoint/2010/main" Requires="p14">
      <p:transition spd="slow" p14:dur="2000" advTm="51507"/>
    </mc:Choice>
    <mc:Fallback>
      <p:transition spd="slow" advTm="51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8" name="Rectangle 2"/>
          <p:cNvSpPr>
            <a:spLocks noGrp="1" noChangeArrowheads="1"/>
          </p:cNvSpPr>
          <p:nvPr>
            <p:ph type="title"/>
          </p:nvPr>
        </p:nvSpPr>
        <p:spPr/>
        <p:txBody>
          <a:bodyPr>
            <a:normAutofit fontScale="90000"/>
          </a:bodyPr>
          <a:lstStyle/>
          <a:p>
            <a:pPr eaLnBrk="1" fontAlgn="auto" hangingPunct="1">
              <a:spcAft>
                <a:spcPts val="0"/>
              </a:spcAft>
              <a:defRPr/>
            </a:pPr>
            <a:r>
              <a:rPr lang="el-GR" altLang="en-US" smtClean="0"/>
              <a:t>ΑΒΑΘΗΣ ΓΕΩΘΕΡΜΙΑ - ΕΠΙΠΤΩΣΕΙΣ</a:t>
            </a:r>
          </a:p>
        </p:txBody>
      </p:sp>
      <p:sp>
        <p:nvSpPr>
          <p:cNvPr id="118789" name="Rectangle 3"/>
          <p:cNvSpPr>
            <a:spLocks noGrp="1" noChangeArrowheads="1"/>
          </p:cNvSpPr>
          <p:nvPr>
            <p:ph idx="1"/>
          </p:nvPr>
        </p:nvSpPr>
        <p:spPr/>
        <p:txBody>
          <a:bodyPr rtlCol="0">
            <a:normAutofit/>
          </a:bodyPr>
          <a:lstStyle/>
          <a:p>
            <a:pPr marL="182880" indent="-182880" eaLnBrk="1" fontAlgn="auto" hangingPunct="1">
              <a:spcAft>
                <a:spcPts val="0"/>
              </a:spcAft>
              <a:buFont typeface="Arial" pitchFamily="34" charset="0"/>
              <a:buChar char="•"/>
              <a:defRPr/>
            </a:pPr>
            <a:r>
              <a:rPr lang="el-GR" altLang="en-US" sz="2400" smtClean="0"/>
              <a:t>ΑΠΑΙΤΕΙ ΤΗΝ ΧΡΗΣΗ </a:t>
            </a:r>
            <a:r>
              <a:rPr lang="el-GR" altLang="en-US" sz="2400" dirty="0" smtClean="0"/>
              <a:t>ΗΛΕΚΤΡΙΣΜΟΥ , </a:t>
            </a:r>
          </a:p>
          <a:p>
            <a:pPr marL="1069975" indent="0" eaLnBrk="1" fontAlgn="auto" hangingPunct="1">
              <a:spcAft>
                <a:spcPts val="0"/>
              </a:spcAft>
              <a:buFont typeface="Arial" pitchFamily="34" charset="0"/>
              <a:buNone/>
              <a:defRPr/>
            </a:pPr>
            <a:r>
              <a:rPr lang="el-GR" altLang="en-US" sz="2400" dirty="0" smtClean="0"/>
              <a:t>ΑΡΑ, ΠΕΡΙΒΑΛΛΟΝΤΙΚΕΣ ΕΠΙΠΤΩΣΕΙΣ ΑΠΟ ΤΗΝ ΠΑΡΑΓΩΓΗ ΤΟΥ ΗΛΕΚΤΡΙΣΜΟΥ</a:t>
            </a:r>
          </a:p>
          <a:p>
            <a:pPr marL="182880" indent="-182880" eaLnBrk="1" fontAlgn="auto" hangingPunct="1">
              <a:spcAft>
                <a:spcPts val="0"/>
              </a:spcAft>
              <a:buFont typeface="Arial" pitchFamily="34" charset="0"/>
              <a:buChar char="•"/>
              <a:defRPr/>
            </a:pPr>
            <a:endParaRPr lang="el-GR" altLang="en-US" sz="2400" dirty="0" smtClean="0"/>
          </a:p>
          <a:p>
            <a:pPr marL="182880" indent="-182880" eaLnBrk="1" fontAlgn="auto" hangingPunct="1">
              <a:spcAft>
                <a:spcPts val="0"/>
              </a:spcAft>
              <a:buFont typeface="Arial" pitchFamily="34" charset="0"/>
              <a:buChar char="•"/>
              <a:defRPr/>
            </a:pPr>
            <a:r>
              <a:rPr lang="el-GR" altLang="en-US" sz="2400" dirty="0" smtClean="0"/>
              <a:t>ΑΝΤΙΨΥΚΤΙΚΟ ΠΟΥ ΧΡΗΣΙΜΟΠΟΙΕΙΤΑΙ ΣΤΟΝ ΕΝΑΛΛΑΚΤΗ </a:t>
            </a:r>
          </a:p>
        </p:txBody>
      </p:sp>
      <p:sp>
        <p:nvSpPr>
          <p:cNvPr id="14234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4EBA941E-99EF-4B82-B989-055B9B0C0FA1}" type="slidenum">
              <a:rPr lang="el-GR" altLang="en-US" sz="1400" smtClean="0"/>
              <a:pPr eaLnBrk="1" hangingPunct="1">
                <a:spcBef>
                  <a:spcPct val="0"/>
                </a:spcBef>
                <a:buClrTx/>
                <a:buSzTx/>
                <a:buFontTx/>
                <a:buNone/>
              </a:pPr>
              <a:t>43</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94949626"/>
      </p:ext>
    </p:extLst>
  </p:cSld>
  <p:clrMapOvr>
    <a:masterClrMapping/>
  </p:clrMapOvr>
  <mc:AlternateContent xmlns:mc="http://schemas.openxmlformats.org/markup-compatibility/2006">
    <mc:Choice xmlns:p14="http://schemas.microsoft.com/office/powerpoint/2010/main" Requires="p14">
      <p:transition spd="slow" p14:dur="2000" advTm="30409"/>
    </mc:Choice>
    <mc:Fallback>
      <p:transition spd="slow" advTm="30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GB"/>
          </a:p>
        </p:txBody>
      </p:sp>
      <p:sp>
        <p:nvSpPr>
          <p:cNvPr id="3" name="Content Placeholder 2"/>
          <p:cNvSpPr>
            <a:spLocks noGrp="1"/>
          </p:cNvSpPr>
          <p:nvPr>
            <p:ph idx="1"/>
          </p:nvPr>
        </p:nvSpPr>
        <p:spPr/>
        <p:txBody>
          <a:bodyPr/>
          <a:lstStyle/>
          <a:p>
            <a:r>
              <a:rPr lang="el-GR" sz="2800" smtClean="0"/>
              <a:t>ΤΕΛΟΣ</a:t>
            </a:r>
            <a:endParaRPr lang="en-GB" sz="280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00808"/>
            <a:ext cx="9176063" cy="3767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86179371"/>
      </p:ext>
    </p:extLst>
  </p:cSld>
  <p:clrMapOvr>
    <a:masterClrMapping/>
  </p:clrMapOvr>
  <mc:AlternateContent xmlns:mc="http://schemas.openxmlformats.org/markup-compatibility/2006">
    <mc:Choice xmlns:p14="http://schemas.microsoft.com/office/powerpoint/2010/main" Requires="p14">
      <p:transition spd="slow" p14:dur="2000" advTm="2836"/>
    </mc:Choice>
    <mc:Fallback>
      <p:transition spd="slow" advTm="2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GB"/>
          </a:p>
        </p:txBody>
      </p:sp>
      <p:sp>
        <p:nvSpPr>
          <p:cNvPr id="3" name="Content Placeholder 2"/>
          <p:cNvSpPr>
            <a:spLocks noGrp="1"/>
          </p:cNvSpPr>
          <p:nvPr>
            <p:ph idx="1"/>
          </p:nvPr>
        </p:nvSpPr>
        <p:spPr/>
        <p:txBody>
          <a:bodyPr/>
          <a:lstStyle/>
          <a:p>
            <a:endParaRPr lang="en-GB"/>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25" y="1685925"/>
            <a:ext cx="7600950"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02806955"/>
      </p:ext>
    </p:extLst>
  </p:cSld>
  <p:clrMapOvr>
    <a:masterClrMapping/>
  </p:clrMapOvr>
  <mc:AlternateContent xmlns:mc="http://schemas.openxmlformats.org/markup-compatibility/2006">
    <mc:Choice xmlns:p14="http://schemas.microsoft.com/office/powerpoint/2010/main" Requires="p14">
      <p:transition spd="slow" p14:dur="2000" advTm="1155"/>
    </mc:Choice>
    <mc:Fallback>
      <p:transition spd="slow" advTm="1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GB"/>
          </a:p>
        </p:txBody>
      </p:sp>
      <p:sp>
        <p:nvSpPr>
          <p:cNvPr id="3" name="Content Placeholder 2"/>
          <p:cNvSpPr>
            <a:spLocks noGrp="1"/>
          </p:cNvSpPr>
          <p:nvPr>
            <p:ph idx="1"/>
          </p:nvPr>
        </p:nvSpPr>
        <p:spPr/>
        <p:txBody>
          <a:bodyPr/>
          <a:lstStyle/>
          <a:p>
            <a:endParaRPr lang="en-GB"/>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713" y="1657350"/>
            <a:ext cx="7648575" cy="354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56048714"/>
      </p:ext>
    </p:extLst>
  </p:cSld>
  <p:clrMapOvr>
    <a:masterClrMapping/>
  </p:clrMapOvr>
  <mc:AlternateContent xmlns:mc="http://schemas.openxmlformats.org/markup-compatibility/2006">
    <mc:Choice xmlns:p14="http://schemas.microsoft.com/office/powerpoint/2010/main" Requires="p14">
      <p:transition spd="slow" p14:dur="2000" advTm="757"/>
    </mc:Choice>
    <mc:Fallback>
      <p:transition spd="slow" advTm="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GB"/>
          </a:p>
        </p:txBody>
      </p:sp>
      <p:sp>
        <p:nvSpPr>
          <p:cNvPr id="3" name="Content Placeholder 2"/>
          <p:cNvSpPr>
            <a:spLocks noGrp="1"/>
          </p:cNvSpPr>
          <p:nvPr>
            <p:ph idx="1"/>
          </p:nvPr>
        </p:nvSpPr>
        <p:spPr/>
        <p:txBody>
          <a:bodyPr/>
          <a:lstStyle/>
          <a:p>
            <a:endParaRPr lang="en-GB"/>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62088"/>
            <a:ext cx="9582150" cy="393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29724692"/>
      </p:ext>
    </p:extLst>
  </p:cSld>
  <p:clrMapOvr>
    <a:masterClrMapping/>
  </p:clrMapOvr>
  <mc:AlternateContent xmlns:mc="http://schemas.openxmlformats.org/markup-compatibility/2006">
    <mc:Choice xmlns:p14="http://schemas.microsoft.com/office/powerpoint/2010/main" Requires="p14">
      <p:transition spd="slow" p14:dur="2000" advTm="685"/>
    </mc:Choice>
    <mc:Fallback>
      <p:transition spd="slow" advTm="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4"/>
          <p:cNvSpPr>
            <a:spLocks noGrp="1" noChangeArrowheads="1"/>
          </p:cNvSpPr>
          <p:nvPr>
            <p:ph type="title"/>
          </p:nvPr>
        </p:nvSpPr>
        <p:spPr/>
        <p:txBody>
          <a:bodyPr/>
          <a:lstStyle/>
          <a:p>
            <a:pPr fontAlgn="auto">
              <a:spcAft>
                <a:spcPts val="0"/>
              </a:spcAft>
              <a:defRPr/>
            </a:pPr>
            <a:r>
              <a:rPr lang="el-GR" altLang="en-US" dirty="0"/>
              <a:t>ΓΕΩΘΕΡΜΙΑ: Πίνακας επιπτώσεων</a:t>
            </a:r>
          </a:p>
        </p:txBody>
      </p:sp>
      <p:graphicFrame>
        <p:nvGraphicFramePr>
          <p:cNvPr id="55342" name="Group 46"/>
          <p:cNvGraphicFramePr>
            <a:graphicFrameLocks noGrp="1"/>
          </p:cNvGraphicFramePr>
          <p:nvPr>
            <p:ph type="tbl" idx="1"/>
            <p:extLst>
              <p:ext uri="{D42A27DB-BD31-4B8C-83A1-F6EECF244321}">
                <p14:modId xmlns:p14="http://schemas.microsoft.com/office/powerpoint/2010/main" val="1998951270"/>
              </p:ext>
            </p:extLst>
          </p:nvPr>
        </p:nvGraphicFramePr>
        <p:xfrm>
          <a:off x="457199" y="1880714"/>
          <a:ext cx="8229601" cy="3096572"/>
        </p:xfrm>
        <a:graphic>
          <a:graphicData uri="http://schemas.openxmlformats.org/drawingml/2006/table">
            <a:tbl>
              <a:tblPr/>
              <a:tblGrid>
                <a:gridCol w="3322712"/>
                <a:gridCol w="1871589"/>
                <a:gridCol w="1512888"/>
                <a:gridCol w="1522412"/>
              </a:tblGrid>
              <a:tr h="53265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n-US" sz="2800" b="0" i="0" u="none" strike="noStrike" cap="none" normalizeH="0" baseline="0" smtClean="0">
                          <a:ln>
                            <a:noFill/>
                          </a:ln>
                          <a:solidFill>
                            <a:schemeClr val="tx1"/>
                          </a:solidFill>
                          <a:effectLst/>
                          <a:latin typeface="Arial" charset="0"/>
                        </a:rPr>
                        <a:t>Ε Π Ι Π Τ Ω Σ Ε Ι Σ</a:t>
                      </a:r>
                    </a:p>
                  </a:txBody>
                  <a:tcPr marL="90000" marR="90000" marT="46807" marB="468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n-US" sz="2000" b="0" i="0" u="none" strike="noStrike" cap="none" normalizeH="0" baseline="0" smtClean="0">
                          <a:ln>
                            <a:noFill/>
                          </a:ln>
                          <a:solidFill>
                            <a:schemeClr val="tx1"/>
                          </a:solidFill>
                          <a:effectLst/>
                          <a:latin typeface="Arial" charset="0"/>
                        </a:rPr>
                        <a:t>Κατασκευή</a:t>
                      </a:r>
                      <a:endParaRPr kumimoji="0" lang="en-US" altLang="en-US" sz="2000" b="0" i="0" u="none" strike="noStrike" cap="none" normalizeH="0" baseline="0" smtClean="0">
                        <a:ln>
                          <a:noFill/>
                        </a:ln>
                        <a:solidFill>
                          <a:schemeClr val="tx1"/>
                        </a:solidFill>
                        <a:effectLst/>
                        <a:latin typeface="Arial" charset="0"/>
                      </a:endParaRPr>
                    </a:p>
                  </a:txBody>
                  <a:tcPr marL="90000" marR="90000" marT="46807" marB="468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n-US" sz="2000" b="0" i="0" u="none" strike="noStrike" cap="none" normalizeH="0" baseline="0" smtClean="0">
                          <a:ln>
                            <a:noFill/>
                          </a:ln>
                          <a:solidFill>
                            <a:schemeClr val="tx1"/>
                          </a:solidFill>
                          <a:effectLst/>
                          <a:latin typeface="Arial" charset="0"/>
                        </a:rPr>
                        <a:t>Λειτουργία</a:t>
                      </a:r>
                      <a:endParaRPr kumimoji="0" lang="en-US" altLang="en-US" sz="2000" b="0" i="0" u="none" strike="noStrike" cap="none" normalizeH="0" baseline="0" smtClean="0">
                        <a:ln>
                          <a:noFill/>
                        </a:ln>
                        <a:solidFill>
                          <a:schemeClr val="tx1"/>
                        </a:solidFill>
                        <a:effectLst/>
                        <a:latin typeface="Arial" charset="0"/>
                      </a:endParaRPr>
                    </a:p>
                  </a:txBody>
                  <a:tcPr marL="90000" marR="90000" marT="46807" marB="468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n-US" sz="2000" b="0" i="0" u="none" strike="noStrike" cap="none" normalizeH="0" baseline="0" smtClean="0">
                          <a:ln>
                            <a:noFill/>
                          </a:ln>
                          <a:solidFill>
                            <a:schemeClr val="tx1"/>
                          </a:solidFill>
                          <a:effectLst/>
                          <a:latin typeface="Arial" charset="0"/>
                        </a:rPr>
                        <a:t>Συντήρηση</a:t>
                      </a:r>
                      <a:endParaRPr kumimoji="0" lang="en-US" altLang="en-US" sz="2000" b="0" i="0" u="none" strike="noStrike" cap="none" normalizeH="0" baseline="0" smtClean="0">
                        <a:ln>
                          <a:noFill/>
                        </a:ln>
                        <a:solidFill>
                          <a:schemeClr val="tx1"/>
                        </a:solidFill>
                        <a:effectLst/>
                        <a:latin typeface="Arial" charset="0"/>
                      </a:endParaRPr>
                    </a:p>
                  </a:txBody>
                  <a:tcPr marL="90000" marR="90000" marT="46807" marB="468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r h="576064">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n-US" sz="2800" b="0" i="0" u="none" strike="noStrike" cap="none" normalizeH="0" baseline="0" smtClean="0">
                          <a:ln>
                            <a:noFill/>
                          </a:ln>
                          <a:solidFill>
                            <a:schemeClr val="tx1"/>
                          </a:solidFill>
                          <a:effectLst/>
                          <a:latin typeface="Arial" charset="0"/>
                        </a:rPr>
                        <a:t>ΦΥΣΙΚΕΣ</a:t>
                      </a:r>
                    </a:p>
                  </a:txBody>
                  <a:tcPr marL="90000" marR="90000" marT="46807" marB="468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charset="0"/>
                      </a:endParaRPr>
                    </a:p>
                  </a:txBody>
                  <a:tcPr marL="90000" marR="90000" marT="46807" marB="468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charset="0"/>
                      </a:endParaRPr>
                    </a:p>
                  </a:txBody>
                  <a:tcPr marL="90000" marR="90000" marT="46807" marB="468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charset="0"/>
                      </a:endParaRPr>
                    </a:p>
                  </a:txBody>
                  <a:tcPr marL="90000" marR="90000" marT="46807" marB="468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r h="50405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n-US" sz="2800" b="0" i="0" u="none" strike="noStrike" cap="none" normalizeH="0" baseline="0" smtClean="0">
                          <a:ln>
                            <a:noFill/>
                          </a:ln>
                          <a:solidFill>
                            <a:schemeClr val="tx1"/>
                          </a:solidFill>
                          <a:effectLst/>
                          <a:latin typeface="Arial" charset="0"/>
                        </a:rPr>
                        <a:t>ΧΗΜΙΚΕΣ</a:t>
                      </a:r>
                    </a:p>
                  </a:txBody>
                  <a:tcPr marL="90000" marR="90000" marT="46807" marB="468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charset="0"/>
                      </a:endParaRPr>
                    </a:p>
                  </a:txBody>
                  <a:tcPr marL="90000" marR="90000" marT="46807" marB="468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charset="0"/>
                      </a:endParaRPr>
                    </a:p>
                  </a:txBody>
                  <a:tcPr marL="90000" marR="90000" marT="46807" marB="468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charset="0"/>
                      </a:endParaRPr>
                    </a:p>
                  </a:txBody>
                  <a:tcPr marL="90000" marR="90000" marT="46807" marB="468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r h="48777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n-US" sz="2800" b="0" i="0" u="none" strike="noStrike" cap="none" normalizeH="0" baseline="0" smtClean="0">
                          <a:ln>
                            <a:noFill/>
                          </a:ln>
                          <a:solidFill>
                            <a:schemeClr val="tx1"/>
                          </a:solidFill>
                          <a:effectLst/>
                          <a:latin typeface="Arial" charset="0"/>
                        </a:rPr>
                        <a:t>ΒΙΟΛΟΓΙΚΕΣ</a:t>
                      </a:r>
                    </a:p>
                  </a:txBody>
                  <a:tcPr marL="90000" marR="90000" marT="46807" marB="468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charset="0"/>
                      </a:endParaRPr>
                    </a:p>
                  </a:txBody>
                  <a:tcPr marL="90000" marR="90000" marT="46807" marB="468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charset="0"/>
                      </a:endParaRPr>
                    </a:p>
                  </a:txBody>
                  <a:tcPr marL="90000" marR="90000" marT="46807" marB="468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charset="0"/>
                      </a:endParaRPr>
                    </a:p>
                  </a:txBody>
                  <a:tcPr marL="90000" marR="90000" marT="46807" marB="468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r h="947184">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n-US" sz="2800" b="0" i="0" u="none" strike="noStrike" cap="none" normalizeH="0" baseline="0" smtClean="0">
                          <a:ln>
                            <a:noFill/>
                          </a:ln>
                          <a:solidFill>
                            <a:schemeClr val="tx1"/>
                          </a:solidFill>
                          <a:effectLst/>
                          <a:latin typeface="Arial" charset="0"/>
                        </a:rPr>
                        <a:t>ΚΟΙΝΩΝΙΚΟ-ΟΙΚΟΝΟΜΙΚΕΣ</a:t>
                      </a:r>
                    </a:p>
                  </a:txBody>
                  <a:tcPr marL="90000" marR="90000" marT="46807" marB="468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charset="0"/>
                      </a:endParaRPr>
                    </a:p>
                  </a:txBody>
                  <a:tcPr marL="90000" marR="90000" marT="46807" marB="468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charset="0"/>
                      </a:endParaRPr>
                    </a:p>
                  </a:txBody>
                  <a:tcPr marL="90000" marR="90000" marT="46807" marB="468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charset="0"/>
                      </a:endParaRPr>
                    </a:p>
                  </a:txBody>
                  <a:tcPr marL="90000" marR="90000" marT="46807" marB="468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427"/>
    </mc:Choice>
    <mc:Fallback>
      <p:transition spd="slow" advTm="23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88640"/>
            <a:ext cx="8229600" cy="360040"/>
          </a:xfrm>
        </p:spPr>
        <p:txBody>
          <a:bodyPr>
            <a:normAutofit fontScale="90000"/>
          </a:bodyPr>
          <a:lstStyle/>
          <a:p>
            <a:pPr fontAlgn="auto">
              <a:spcAft>
                <a:spcPts val="0"/>
              </a:spcAft>
              <a:defRPr/>
            </a:pPr>
            <a:r>
              <a:rPr lang="el-GR" altLang="en-US"/>
              <a:t>Γεωθερμία: Επιπτώσεις</a:t>
            </a:r>
          </a:p>
        </p:txBody>
      </p:sp>
      <p:sp>
        <p:nvSpPr>
          <p:cNvPr id="9219" name="Rectangle 3"/>
          <p:cNvSpPr>
            <a:spLocks noGrp="1" noChangeArrowheads="1"/>
          </p:cNvSpPr>
          <p:nvPr>
            <p:ph idx="1"/>
          </p:nvPr>
        </p:nvSpPr>
        <p:spPr>
          <a:xfrm>
            <a:off x="179512" y="1113582"/>
            <a:ext cx="3371601" cy="5622180"/>
          </a:xfrm>
        </p:spPr>
        <p:txBody>
          <a:bodyPr/>
          <a:lstStyle/>
          <a:p>
            <a:pPr>
              <a:lnSpc>
                <a:spcPct val="90000"/>
              </a:lnSpc>
            </a:pPr>
            <a:r>
              <a:rPr lang="el-GR" altLang="en-US" smtClean="0"/>
              <a:t>οι περιβαλλοντικές επιπτώσεις διαφέρουν ανάμεσα στα διαφορετικά πεδία, ανάλογα με :</a:t>
            </a:r>
          </a:p>
          <a:p>
            <a:pPr>
              <a:lnSpc>
                <a:spcPct val="90000"/>
              </a:lnSpc>
            </a:pPr>
            <a:r>
              <a:rPr lang="el-GR" altLang="en-US"/>
              <a:t>τ</a:t>
            </a:r>
            <a:r>
              <a:rPr lang="el-GR" altLang="en-US" smtClean="0"/>
              <a:t>ην </a:t>
            </a:r>
            <a:r>
              <a:rPr lang="el-GR" altLang="en-US" b="1" smtClean="0"/>
              <a:t>γεωλογία</a:t>
            </a:r>
            <a:r>
              <a:rPr lang="el-GR" altLang="en-US" smtClean="0"/>
              <a:t> </a:t>
            </a:r>
            <a:r>
              <a:rPr lang="el-GR" altLang="en-US" smtClean="0"/>
              <a:t> του υπεδάφους</a:t>
            </a:r>
            <a:endParaRPr lang="el-GR" altLang="en-US" smtClean="0"/>
          </a:p>
          <a:p>
            <a:pPr>
              <a:lnSpc>
                <a:spcPct val="90000"/>
              </a:lnSpc>
            </a:pPr>
            <a:r>
              <a:rPr lang="el-GR" altLang="en-US"/>
              <a:t>τ</a:t>
            </a:r>
            <a:r>
              <a:rPr lang="el-GR" altLang="en-US" smtClean="0"/>
              <a:t>ον </a:t>
            </a:r>
            <a:r>
              <a:rPr lang="el-GR" altLang="en-US" smtClean="0"/>
              <a:t>τύπο του </a:t>
            </a:r>
            <a:r>
              <a:rPr lang="el-GR" altLang="en-US" b="1" smtClean="0"/>
              <a:t>ταμιευτήρα</a:t>
            </a:r>
          </a:p>
          <a:p>
            <a:pPr>
              <a:lnSpc>
                <a:spcPct val="90000"/>
              </a:lnSpc>
            </a:pPr>
            <a:endParaRPr lang="el-GR" altLang="en-US" smtClean="0"/>
          </a:p>
          <a:p>
            <a:pPr>
              <a:lnSpc>
                <a:spcPct val="90000"/>
              </a:lnSpc>
            </a:pPr>
            <a:r>
              <a:rPr lang="el-GR" altLang="en-US"/>
              <a:t>τ</a:t>
            </a:r>
            <a:r>
              <a:rPr lang="el-GR" altLang="en-US" smtClean="0"/>
              <a:t>ον </a:t>
            </a:r>
            <a:r>
              <a:rPr lang="el-GR" altLang="en-US" smtClean="0"/>
              <a:t>τύπο </a:t>
            </a:r>
            <a:r>
              <a:rPr lang="el-GR" altLang="en-US" b="1" smtClean="0"/>
              <a:t>εκμετάλλευσης</a:t>
            </a:r>
          </a:p>
          <a:p>
            <a:pPr>
              <a:lnSpc>
                <a:spcPct val="90000"/>
              </a:lnSpc>
            </a:pPr>
            <a:endParaRPr lang="el-GR" altLang="en-US" smtClean="0"/>
          </a:p>
          <a:p>
            <a:pPr>
              <a:lnSpc>
                <a:spcPct val="90000"/>
              </a:lnSpc>
            </a:pPr>
            <a:r>
              <a:rPr lang="el-GR" altLang="en-US"/>
              <a:t>Α</a:t>
            </a:r>
            <a:r>
              <a:rPr lang="el-GR" altLang="en-US" smtClean="0"/>
              <a:t>παιτείται γνώση και καταγραφή των χαρακτηριστικών του πεδίου γιά αρκετή περίοδο πριν την έναρξη της εκμετάλλευσης</a:t>
            </a: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1113" y="1495425"/>
            <a:ext cx="5562600" cy="536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672"/>
    </mc:Choice>
    <mc:Fallback>
      <p:transition spd="slow" advTm="20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116632"/>
            <a:ext cx="8229600" cy="504056"/>
          </a:xfrm>
        </p:spPr>
        <p:txBody>
          <a:bodyPr>
            <a:normAutofit fontScale="90000"/>
          </a:bodyPr>
          <a:lstStyle/>
          <a:p>
            <a:pPr fontAlgn="auto">
              <a:spcAft>
                <a:spcPts val="0"/>
              </a:spcAft>
              <a:defRPr/>
            </a:pPr>
            <a:r>
              <a:rPr lang="el-GR" altLang="en-US" sz="3200" smtClean="0"/>
              <a:t>Προβλήματα από την χρήση της Γεωθερμίας</a:t>
            </a:r>
            <a:endParaRPr lang="el-GR" altLang="en-US" sz="3200"/>
          </a:p>
        </p:txBody>
      </p:sp>
      <p:sp>
        <p:nvSpPr>
          <p:cNvPr id="10243" name="Rectangle 3"/>
          <p:cNvSpPr>
            <a:spLocks noGrp="1" noChangeArrowheads="1"/>
          </p:cNvSpPr>
          <p:nvPr>
            <p:ph idx="1"/>
          </p:nvPr>
        </p:nvSpPr>
        <p:spPr>
          <a:xfrm>
            <a:off x="179512" y="716868"/>
            <a:ext cx="8748588" cy="5424264"/>
          </a:xfrm>
        </p:spPr>
        <p:txBody>
          <a:bodyPr/>
          <a:lstStyle/>
          <a:p>
            <a:r>
              <a:rPr lang="el-GR" altLang="en-US" sz="2400" smtClean="0"/>
              <a:t>Λ</a:t>
            </a:r>
            <a:r>
              <a:rPr lang="el-GR" altLang="en-US" smtClean="0"/>
              <a:t>όγω της υψηλής θερμοκρασίας και της μακράς παραμονής σε επαφή με διάφορα πετρώματα περιέχουν σημαντικές ποσότητες διαλυμένων αλάτων και αερίων.</a:t>
            </a:r>
          </a:p>
          <a:p>
            <a:r>
              <a:rPr lang="el-GR" altLang="en-US" smtClean="0"/>
              <a:t>Η αλλαγή των θερμοδυναμικών χαρακτηριστικών του ρευστού στο στάδιο της εκμετάλλευσης δημιουργεί ευνοϊκές συνθήκες για την έκλυση τοξικών ουσιών, την χημική προσβολή μεταλλικών επιφανειών και για την απόθεση διαλυμένων ή αιωρούμενων στερεών</a:t>
            </a:r>
            <a:r>
              <a:rPr lang="el-GR" altLang="en-US" sz="2400" smtClean="0"/>
              <a:t>. </a:t>
            </a:r>
          </a:p>
          <a:p>
            <a:r>
              <a:rPr lang="el-GR" altLang="en-US" sz="2400" smtClean="0"/>
              <a:t>Τα βασικά </a:t>
            </a:r>
            <a:r>
              <a:rPr lang="el-GR" altLang="en-US" sz="2400" b="1" smtClean="0"/>
              <a:t>προβλήματα</a:t>
            </a:r>
            <a:r>
              <a:rPr lang="el-GR" altLang="en-US" sz="2400" smtClean="0"/>
              <a:t> αφορούν :</a:t>
            </a:r>
            <a:endParaRPr lang="el-GR" altLang="en-US" sz="2400"/>
          </a:p>
          <a:p>
            <a:pPr lvl="1"/>
            <a:r>
              <a:rPr lang="el-GR" altLang="en-US" sz="2000" b="1" smtClean="0">
                <a:solidFill>
                  <a:srgbClr val="C00000"/>
                </a:solidFill>
              </a:rPr>
              <a:t>Επικαθήσεις</a:t>
            </a:r>
            <a:r>
              <a:rPr lang="el-GR" altLang="en-US" sz="2000" smtClean="0"/>
              <a:t> στις επιφάνειες που έρχονται σε επαφή με το γεωθερμικό ρευστό</a:t>
            </a:r>
          </a:p>
          <a:p>
            <a:pPr lvl="1"/>
            <a:r>
              <a:rPr lang="el-GR" altLang="en-US" sz="2000" b="1" smtClean="0">
                <a:solidFill>
                  <a:srgbClr val="C00000"/>
                </a:solidFill>
              </a:rPr>
              <a:t>Διάβρωση</a:t>
            </a:r>
            <a:r>
              <a:rPr lang="el-GR" altLang="en-US" sz="2000" smtClean="0"/>
              <a:t> των μεταλλικών επιφανειών </a:t>
            </a:r>
          </a:p>
          <a:p>
            <a:pPr lvl="1"/>
            <a:r>
              <a:rPr lang="el-GR" altLang="en-US" sz="2000" b="1" smtClean="0">
                <a:solidFill>
                  <a:srgbClr val="C00000"/>
                </a:solidFill>
              </a:rPr>
              <a:t>Διάθεση</a:t>
            </a:r>
            <a:r>
              <a:rPr lang="el-GR" altLang="en-US" sz="2000" smtClean="0"/>
              <a:t> των ρευστών μετά την χρήση </a:t>
            </a:r>
          </a:p>
          <a:p>
            <a:pPr lvl="1"/>
            <a:r>
              <a:rPr lang="el-GR" altLang="en-US" sz="2000" b="1" smtClean="0">
                <a:solidFill>
                  <a:srgbClr val="C00000"/>
                </a:solidFill>
              </a:rPr>
              <a:t>Εκπομπές</a:t>
            </a:r>
            <a:r>
              <a:rPr lang="el-GR" altLang="en-US" sz="2000" smtClean="0"/>
              <a:t> αερίων</a:t>
            </a:r>
          </a:p>
          <a:p>
            <a:r>
              <a:rPr lang="el-GR" altLang="en-US" sz="2400" smtClean="0"/>
              <a:t>Απαιτείται ορθολογική </a:t>
            </a:r>
            <a:r>
              <a:rPr lang="el-GR" altLang="en-US" sz="2400" b="1" smtClean="0"/>
              <a:t>διαχείριση</a:t>
            </a:r>
            <a:r>
              <a:rPr lang="el-GR" altLang="en-US" sz="2400" smtClean="0"/>
              <a:t> !</a:t>
            </a:r>
          </a:p>
          <a:p>
            <a:r>
              <a:rPr lang="el-GR" altLang="en-US" sz="2400" smtClean="0"/>
              <a:t>Συγκριτικά με τις άλλες πηγές η γεωθερμία είναι πιό ήπια πηγή ενέργειας από περιβαλλοντικής άποψης.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0174"/>
    </mc:Choice>
    <mc:Fallback>
      <p:transition spd="slow" advTm="60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mtClean="0"/>
              <a:t>ΕΠΙΚΑΘΗΣΕΙΣ</a:t>
            </a:r>
            <a:endParaRPr lang="en-GB"/>
          </a:p>
        </p:txBody>
      </p:sp>
      <p:sp>
        <p:nvSpPr>
          <p:cNvPr id="3" name="Content Placeholder 2"/>
          <p:cNvSpPr>
            <a:spLocks noGrp="1"/>
          </p:cNvSpPr>
          <p:nvPr>
            <p:ph idx="1"/>
          </p:nvPr>
        </p:nvSpPr>
        <p:spPr/>
        <p:txBody>
          <a:bodyPr/>
          <a:lstStyle/>
          <a:p>
            <a:r>
              <a:rPr lang="el-GR" sz="2800" smtClean="0"/>
              <a:t>Οι βασικές κατηγορίες επικαθήσεων είναι :</a:t>
            </a:r>
          </a:p>
          <a:p>
            <a:endParaRPr lang="el-GR" sz="2800" smtClean="0"/>
          </a:p>
          <a:p>
            <a:pPr lvl="1"/>
            <a:r>
              <a:rPr lang="el-GR" sz="2800" smtClean="0"/>
              <a:t>ΕΠΙΚΑΘΗΣΕΙΣ ΛΟΓΩ ΚΡΥΣΤΑΛΛΩΣΗΣ (</a:t>
            </a:r>
            <a:r>
              <a:rPr lang="en-GB" sz="2800" smtClean="0"/>
              <a:t>scaling)</a:t>
            </a:r>
          </a:p>
          <a:p>
            <a:pPr lvl="1"/>
            <a:r>
              <a:rPr lang="el-GR" sz="2800" smtClean="0"/>
              <a:t>ΣΩΜΑΤΙΔΙΑΚΕΣ ΕΠΙΚΑΘΗΣΕΙΣ </a:t>
            </a:r>
            <a:r>
              <a:rPr lang="en-GB" sz="2800" smtClean="0"/>
              <a:t>(particulate fouling)</a:t>
            </a:r>
          </a:p>
          <a:p>
            <a:pPr lvl="1"/>
            <a:r>
              <a:rPr lang="el-GR" sz="2800" smtClean="0"/>
              <a:t>ΕΠΙΚΑΘΗΣΕΙΣ ΛΟΓΩ ΧΗΜΙΚΗΣ ΑΝΤΙΔΡΑΣΗΣ </a:t>
            </a:r>
            <a:r>
              <a:rPr lang="en-GB" sz="2800" smtClean="0"/>
              <a:t>(chemical reaction fouling)</a:t>
            </a:r>
          </a:p>
          <a:p>
            <a:pPr lvl="1"/>
            <a:r>
              <a:rPr lang="el-GR" sz="2800" smtClean="0"/>
              <a:t>ΕΠΙΚΑΘΗΣΕΙΣ ΛΟΓΩ ΔΙΑΒΡΩΣΗΣ </a:t>
            </a:r>
            <a:r>
              <a:rPr lang="en-GB" sz="2800" smtClean="0"/>
              <a:t>( corrosion fouling)</a:t>
            </a:r>
          </a:p>
          <a:p>
            <a:pPr lvl="1"/>
            <a:r>
              <a:rPr lang="el-GR" sz="2800" smtClean="0"/>
              <a:t>ΒΙΟΛΟΓΙΚΕΣ ΕΠΙΚΑΘΗΣΕΙΣ</a:t>
            </a:r>
            <a:endParaRPr lang="en-GB" sz="280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77450112"/>
      </p:ext>
    </p:extLst>
  </p:cSld>
  <p:clrMapOvr>
    <a:masterClrMapping/>
  </p:clrMapOvr>
  <mc:AlternateContent xmlns:mc="http://schemas.openxmlformats.org/markup-compatibility/2006">
    <mc:Choice xmlns:p14="http://schemas.microsoft.com/office/powerpoint/2010/main" Requires="p14">
      <p:transition spd="slow" p14:dur="2000" advTm="17107"/>
    </mc:Choice>
    <mc:Fallback>
      <p:transition spd="slow" advTm="17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r>
              <a:rPr lang="el-GR" sz="2800"/>
              <a:t>ΕΠΙΚΑΘΗΣΕΙΣ ΛΟΓΩ ΚΡΥΣΤΑΛΛΩΣΗΣ (</a:t>
            </a:r>
            <a:r>
              <a:rPr lang="en-GB" sz="2800"/>
              <a:t>scaling)</a:t>
            </a:r>
          </a:p>
        </p:txBody>
      </p:sp>
      <p:sp>
        <p:nvSpPr>
          <p:cNvPr id="3" name="Content Placeholder 2"/>
          <p:cNvSpPr>
            <a:spLocks noGrp="1"/>
          </p:cNvSpPr>
          <p:nvPr>
            <p:ph idx="1"/>
          </p:nvPr>
        </p:nvSpPr>
        <p:spPr/>
        <p:txBody>
          <a:bodyPr/>
          <a:lstStyle/>
          <a:p>
            <a:r>
              <a:rPr lang="el-GR" sz="2800" smtClean="0"/>
              <a:t>Οφείλονται στην κρυστάλλωση αλάτων επάνω στην επιφάνεια των αγωγών και των συσκευών (εναλλάκτες θερμότητας, βάννες, κλπ) εξαιτίας της μείωσης της διαλυτότητας των διαλυμένων αλάτων.</a:t>
            </a:r>
          </a:p>
          <a:p>
            <a:r>
              <a:rPr lang="el-GR" sz="2800" smtClean="0"/>
              <a:t>Είναι οι συνηθέστερες επικαθήσεις στις γεωθερμικές εγκαταστάσεις και προκαλούν σοβαρά λειτουργικά προβλήματα</a:t>
            </a:r>
            <a:endParaRPr lang="en-GB" sz="280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65039975"/>
      </p:ext>
    </p:extLst>
  </p:cSld>
  <p:clrMapOvr>
    <a:masterClrMapping/>
  </p:clrMapOvr>
  <mc:AlternateContent xmlns:mc="http://schemas.openxmlformats.org/markup-compatibility/2006">
    <mc:Choice xmlns:p14="http://schemas.microsoft.com/office/powerpoint/2010/main" Requires="p14">
      <p:transition spd="slow" p14:dur="2000" advTm="22421"/>
    </mc:Choice>
    <mc:Fallback>
      <p:transition spd="slow" advTm="22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1.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Clarity</Template>
  <TotalTime>1151</TotalTime>
  <Words>2022</Words>
  <Application>Microsoft Office PowerPoint</Application>
  <PresentationFormat>On-screen Show (4:3)</PresentationFormat>
  <Paragraphs>275</Paragraphs>
  <Slides>47</Slides>
  <Notes>6</Notes>
  <HiddenSlides>0</HiddenSlides>
  <MMClips>47</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Clarity</vt:lpstr>
      <vt:lpstr>ΑΝΑΝΕΩΣΙΜΕΣ ΠΗΓΕΣ ΕΝΕΡΓΕΙΑΣ</vt:lpstr>
      <vt:lpstr>PowerPoint Presentation</vt:lpstr>
      <vt:lpstr>PowerPoint Presentation</vt:lpstr>
      <vt:lpstr>Γεωθερμια - πΕΡΙΒΑΛΛΟΝ</vt:lpstr>
      <vt:lpstr>ΓΕΩΘΕΡΜΙΑ: Πίνακας επιπτώσεων</vt:lpstr>
      <vt:lpstr>Γεωθερμία: Επιπτώσεις</vt:lpstr>
      <vt:lpstr>Προβλήματα από την χρήση της Γεωθερμίας</vt:lpstr>
      <vt:lpstr>ΕΠΙΚΑΘΗΣΕΙΣ</vt:lpstr>
      <vt:lpstr>ΕΠΙΚΑΘΗΣΕΙΣ ΛΟΓΩ ΚΡΥΣΤΑΛΛΩΣΗΣ (scaling)</vt:lpstr>
      <vt:lpstr>ΣΩΜΑΤΙΔΙΑΚΕΣ ΕΠΙΚΑΘΗΣΕΙΣ (particulate fouling)</vt:lpstr>
      <vt:lpstr>ΕΠΙΚΑΘΗΣΕΙΣ ΛΟΓΩ ΧΗΜΙΚΗΣ ΑΝΤΙΔΡΑΣΗΣ (chemical reaction fouling)</vt:lpstr>
      <vt:lpstr>ΕΠΙΚΑΘΗΣΕΙΣ ΛΟΓΩ ΔΙΑΒΡΩΣΗΣ  ( corrosion fouling)</vt:lpstr>
      <vt:lpstr>ΒΙΟΛΟΓΙΚΕΣ ΕΠΙΚΑΘΗΣΕΙΣ</vt:lpstr>
      <vt:lpstr>Γεωθερμία: κύριες περιβαλλοντικές επιπτώσεις</vt:lpstr>
      <vt:lpstr>ΠΕΡΙΒΑΛΛΟΝΤΙΚΕΣ ΕΠΙΠΤΩΣΕΙΣ</vt:lpstr>
      <vt:lpstr>1. Επιφανειακές διαταραχές</vt:lpstr>
      <vt:lpstr>2. Φυσικές μεταβολές λόγω άντλησης ρευστών</vt:lpstr>
      <vt:lpstr>Γεωθερμικός Σταθμός Svartsengi και Reykjanes:  Μεταβολές στην στάθμη του εδάφους</vt:lpstr>
      <vt:lpstr>3. Θερμικές Επιπτώσεις</vt:lpstr>
      <vt:lpstr>4. Θόρυβος</vt:lpstr>
      <vt:lpstr>Συγκριτικά όρια θορύβου</vt:lpstr>
      <vt:lpstr>5. Χημική Ρύπανση</vt:lpstr>
      <vt:lpstr>Εκπομπές αερίων ΦΘ από διάφορες ενεργειακές πηγές</vt:lpstr>
      <vt:lpstr>Σύγκριση εκπομπών συμβατικών πηγών και Γεωθερμίας</vt:lpstr>
      <vt:lpstr>Γεωθερμικά πεδία στην Ισλανδία: εκπομπές CO2 και H2S</vt:lpstr>
      <vt:lpstr>Ισλανδία: συγκέντρωση H2S στην περιοχή γεωθερμικού σταθμού</vt:lpstr>
      <vt:lpstr>ΤΟ ΡΑΔΟΝΙΟ </vt:lpstr>
      <vt:lpstr>ΤΟ ΡΑΔΟΝΙΟ </vt:lpstr>
      <vt:lpstr>ΑΠΟ ΘΟΡΙΟ ΣΕ ΜΟΛΥΒΔΟ - ΕΝΔΙΑΜΕΣΑ η ΠΑΡΑΓΩΓΗ ΡΑΔΟΝΙΟΥ</vt:lpstr>
      <vt:lpstr>ΡΑΔΟΝΙΟ – ΚΛΙΜΑΚΑ ΣΥΓΚΕΝΤΡΩΣΗΣ</vt:lpstr>
      <vt:lpstr>6. ΑΙΣΘΗΤΙΚΗ ΣΤΑΘΜΟΥ</vt:lpstr>
      <vt:lpstr>7. ΚΑΤΑΣΚΕΥΗ - ΛΕΙΤΟΥΡΓΙΑ</vt:lpstr>
      <vt:lpstr>ΠΟΙΟΤΗΤΑ ΝΕΡΩΝ ΚΑΙ ΧΡΗΣΗ</vt:lpstr>
      <vt:lpstr>ΧΡΗΣΗ ΓΗΣ</vt:lpstr>
      <vt:lpstr>ΣΥΓΚΡΙΣΗ ΧΡΗΣΗΣ ΓΗΣ (ΓΙΑ 30 ΕΤΗ)</vt:lpstr>
      <vt:lpstr>ΣΥΓΚΡΙΣΗ ΚΑΤΑΝΑΛΩΣΗΣ ΝΕΡΟΥ</vt:lpstr>
      <vt:lpstr>ΕΚΠΟΜΠΕΣ ΚΥΚΛΟΥ ΖΩΗΣ</vt:lpstr>
      <vt:lpstr>ΣΥΓΚΡΙΣΗ ΕΚΠΟΜΠΩΝ NOx</vt:lpstr>
      <vt:lpstr>ΣΥΓΚΡΙΣΗ ΕΚΠΟΜΠΩΝ SO2</vt:lpstr>
      <vt:lpstr>ΣΥΓΚΡΙΣΗ ΕΚΠΟΜΠΩΝ ΑΙΩΡΟΥΜΕΝΩΝ ΣΩΜΑΤΙΔΙΩΝ</vt:lpstr>
      <vt:lpstr>ΓΕΩΘΕΡΜΙΑ – Πλεονεκτήματα</vt:lpstr>
      <vt:lpstr>ΓΕΩΘΕΡΜΙΑ – Μειονεκτήματα</vt:lpstr>
      <vt:lpstr>ΑΒΑΘΗΣ ΓΕΩΘΕΡΜΙΑ - ΕΠΙΠΤΩΣΕΙΣ</vt:lpstr>
      <vt:lpstr>PowerPoint Presentation</vt:lpstr>
      <vt:lpstr>PowerPoint Presentation</vt:lpstr>
      <vt:lpstr>PowerPoint Presentation</vt:lpstr>
      <vt:lpstr>PowerPoint Presentation</vt:lpstr>
    </vt:vector>
  </TitlesOfParts>
  <Company>UAegean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Dias Haralambopoulos</dc:creator>
  <cp:lastModifiedBy>Dias Haralambopoulos</cp:lastModifiedBy>
  <cp:revision>36</cp:revision>
  <dcterms:created xsi:type="dcterms:W3CDTF">2008-01-14T19:38:15Z</dcterms:created>
  <dcterms:modified xsi:type="dcterms:W3CDTF">2015-03-08T10:32:37Z</dcterms:modified>
</cp:coreProperties>
</file>