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92"/>
  </p:notesMasterIdLst>
  <p:handoutMasterIdLst>
    <p:handoutMasterId r:id="rId93"/>
  </p:handoutMasterIdLst>
  <p:sldIdLst>
    <p:sldId id="329" r:id="rId3"/>
    <p:sldId id="330" r:id="rId4"/>
    <p:sldId id="331" r:id="rId5"/>
    <p:sldId id="256" r:id="rId6"/>
    <p:sldId id="261" r:id="rId7"/>
    <p:sldId id="325" r:id="rId8"/>
    <p:sldId id="328" r:id="rId9"/>
    <p:sldId id="410" r:id="rId10"/>
    <p:sldId id="323" r:id="rId11"/>
    <p:sldId id="262" r:id="rId12"/>
    <p:sldId id="264" r:id="rId13"/>
    <p:sldId id="265" r:id="rId14"/>
    <p:sldId id="266" r:id="rId15"/>
    <p:sldId id="267" r:id="rId16"/>
    <p:sldId id="332" r:id="rId17"/>
    <p:sldId id="333" r:id="rId18"/>
    <p:sldId id="268" r:id="rId19"/>
    <p:sldId id="269" r:id="rId20"/>
    <p:sldId id="270" r:id="rId21"/>
    <p:sldId id="271" r:id="rId22"/>
    <p:sldId id="272" r:id="rId23"/>
    <p:sldId id="273" r:id="rId24"/>
    <p:sldId id="274" r:id="rId25"/>
    <p:sldId id="275" r:id="rId26"/>
    <p:sldId id="276" r:id="rId27"/>
    <p:sldId id="277" r:id="rId28"/>
    <p:sldId id="258" r:id="rId29"/>
    <p:sldId id="279" r:id="rId30"/>
    <p:sldId id="280" r:id="rId31"/>
    <p:sldId id="282" r:id="rId32"/>
    <p:sldId id="287" r:id="rId33"/>
    <p:sldId id="412" r:id="rId34"/>
    <p:sldId id="413" r:id="rId35"/>
    <p:sldId id="289" r:id="rId36"/>
    <p:sldId id="291" r:id="rId37"/>
    <p:sldId id="293" r:id="rId38"/>
    <p:sldId id="409" r:id="rId39"/>
    <p:sldId id="295" r:id="rId40"/>
    <p:sldId id="297" r:id="rId41"/>
    <p:sldId id="299" r:id="rId42"/>
    <p:sldId id="301" r:id="rId43"/>
    <p:sldId id="302" r:id="rId44"/>
    <p:sldId id="305" r:id="rId45"/>
    <p:sldId id="307" r:id="rId46"/>
    <p:sldId id="309" r:id="rId47"/>
    <p:sldId id="310" r:id="rId48"/>
    <p:sldId id="313" r:id="rId49"/>
    <p:sldId id="362" r:id="rId50"/>
    <p:sldId id="363" r:id="rId51"/>
    <p:sldId id="364" r:id="rId52"/>
    <p:sldId id="365" r:id="rId53"/>
    <p:sldId id="366" r:id="rId54"/>
    <p:sldId id="367" r:id="rId55"/>
    <p:sldId id="368" r:id="rId56"/>
    <p:sldId id="380" r:id="rId57"/>
    <p:sldId id="381" r:id="rId58"/>
    <p:sldId id="382" r:id="rId59"/>
    <p:sldId id="383" r:id="rId60"/>
    <p:sldId id="384" r:id="rId61"/>
    <p:sldId id="385" r:id="rId62"/>
    <p:sldId id="386" r:id="rId63"/>
    <p:sldId id="387" r:id="rId64"/>
    <p:sldId id="388" r:id="rId65"/>
    <p:sldId id="389" r:id="rId66"/>
    <p:sldId id="390" r:id="rId67"/>
    <p:sldId id="391" r:id="rId68"/>
    <p:sldId id="392" r:id="rId69"/>
    <p:sldId id="393" r:id="rId70"/>
    <p:sldId id="394" r:id="rId71"/>
    <p:sldId id="395" r:id="rId72"/>
    <p:sldId id="396" r:id="rId73"/>
    <p:sldId id="397" r:id="rId74"/>
    <p:sldId id="398" r:id="rId75"/>
    <p:sldId id="399" r:id="rId76"/>
    <p:sldId id="400" r:id="rId77"/>
    <p:sldId id="401" r:id="rId78"/>
    <p:sldId id="402" r:id="rId79"/>
    <p:sldId id="403" r:id="rId80"/>
    <p:sldId id="404" r:id="rId81"/>
    <p:sldId id="405" r:id="rId82"/>
    <p:sldId id="406" r:id="rId83"/>
    <p:sldId id="407" r:id="rId84"/>
    <p:sldId id="370" r:id="rId85"/>
    <p:sldId id="371" r:id="rId86"/>
    <p:sldId id="372" r:id="rId87"/>
    <p:sldId id="375" r:id="rId88"/>
    <p:sldId id="376" r:id="rId89"/>
    <p:sldId id="377" r:id="rId90"/>
    <p:sldId id="378" r:id="rId91"/>
  </p:sldIdLst>
  <p:sldSz cx="9144000" cy="6858000" type="screen4x3"/>
  <p:notesSz cx="9942513" cy="6761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86190" autoAdjust="0"/>
  </p:normalViewPr>
  <p:slideViewPr>
    <p:cSldViewPr showGuides="1">
      <p:cViewPr varScale="1">
        <p:scale>
          <a:sx n="64" d="100"/>
          <a:sy n="64" d="100"/>
        </p:scale>
        <p:origin x="-1014" y="-96"/>
      </p:cViewPr>
      <p:guideLst>
        <p:guide orient="horz" pos="2160"/>
        <p:guide pos="2880"/>
      </p:guideLst>
    </p:cSldViewPr>
  </p:slideViewPr>
  <p:notesTextViewPr>
    <p:cViewPr>
      <p:scale>
        <a:sx n="1" d="1"/>
        <a:sy n="1" d="1"/>
      </p:scale>
      <p:origin x="0" y="0"/>
    </p:cViewPr>
  </p:notesTextViewPr>
  <p:sorterViewPr>
    <p:cViewPr>
      <p:scale>
        <a:sx n="100" d="100"/>
        <a:sy n="100" d="100"/>
      </p:scale>
      <p:origin x="0" y="26346"/>
    </p:cViewPr>
  </p:sorterViewPr>
  <p:notesViewPr>
    <p:cSldViewPr showGuides="1">
      <p:cViewPr varScale="1">
        <p:scale>
          <a:sx n="50" d="100"/>
          <a:sy n="50" d="100"/>
        </p:scale>
        <p:origin x="-1590" y="-108"/>
      </p:cViewPr>
      <p:guideLst>
        <p:guide orient="horz" pos="2130"/>
        <p:guide pos="313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viewProps" Target="view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1E5044-B588-4C05-B2F4-7B386196E093}" type="doc">
      <dgm:prSet loTypeId="urn:microsoft.com/office/officeart/2005/8/layout/StepDownProcess" loCatId="process" qsTypeId="urn:microsoft.com/office/officeart/2005/8/quickstyle/simple1" qsCatId="simple" csTypeId="urn:microsoft.com/office/officeart/2005/8/colors/accent0_1" csCatId="mainScheme" phldr="1"/>
      <dgm:spPr/>
    </dgm:pt>
    <dgm:pt modelId="{1F666288-F1C1-4F64-9BFA-7B869ABB54F3}">
      <dgm:prSet phldrT="[Text]" custT="1"/>
      <dgm:spPr/>
      <dgm:t>
        <a:bodyPr/>
        <a:lstStyle/>
        <a:p>
          <a:r>
            <a:rPr lang="el-GR" sz="1800" dirty="0" smtClean="0"/>
            <a:t>ΕΞΟΡΥΞΗ</a:t>
          </a:r>
        </a:p>
      </dgm:t>
    </dgm:pt>
    <dgm:pt modelId="{A40231C2-9E5C-43D8-8DEF-1630A24C2B18}" type="parTrans" cxnId="{E21994C1-4FCB-4506-B87E-01559DDF8B3C}">
      <dgm:prSet/>
      <dgm:spPr/>
      <dgm:t>
        <a:bodyPr/>
        <a:lstStyle/>
        <a:p>
          <a:endParaRPr lang="en-GB" sz="4000"/>
        </a:p>
      </dgm:t>
    </dgm:pt>
    <dgm:pt modelId="{EFCD7803-6ED9-4763-9606-201EB72DF57F}" type="sibTrans" cxnId="{E21994C1-4FCB-4506-B87E-01559DDF8B3C}">
      <dgm:prSet/>
      <dgm:spPr/>
      <dgm:t>
        <a:bodyPr/>
        <a:lstStyle/>
        <a:p>
          <a:endParaRPr lang="en-GB" sz="4000"/>
        </a:p>
      </dgm:t>
    </dgm:pt>
    <dgm:pt modelId="{95839E7E-1D01-4954-A247-26EDCE0DA242}">
      <dgm:prSet phldrT="[Text]" custT="1"/>
      <dgm:spPr/>
      <dgm:t>
        <a:bodyPr/>
        <a:lstStyle/>
        <a:p>
          <a:r>
            <a:rPr lang="el-GR" sz="1800" dirty="0" smtClean="0"/>
            <a:t>ΜΕΤΑΦΟΡΑ</a:t>
          </a:r>
          <a:endParaRPr lang="en-GB" sz="1800" dirty="0"/>
        </a:p>
      </dgm:t>
    </dgm:pt>
    <dgm:pt modelId="{8CECB15D-25F2-4224-9A93-6A8F8FCE20B1}" type="parTrans" cxnId="{46CFAB8E-9A48-48B6-94FD-7E80F81910D7}">
      <dgm:prSet/>
      <dgm:spPr/>
      <dgm:t>
        <a:bodyPr/>
        <a:lstStyle/>
        <a:p>
          <a:endParaRPr lang="en-GB" sz="4000"/>
        </a:p>
      </dgm:t>
    </dgm:pt>
    <dgm:pt modelId="{387968C9-E9EF-46F4-B1CC-369226A7C752}" type="sibTrans" cxnId="{46CFAB8E-9A48-48B6-94FD-7E80F81910D7}">
      <dgm:prSet/>
      <dgm:spPr/>
      <dgm:t>
        <a:bodyPr/>
        <a:lstStyle/>
        <a:p>
          <a:endParaRPr lang="en-GB" sz="4000"/>
        </a:p>
      </dgm:t>
    </dgm:pt>
    <dgm:pt modelId="{99CA52B4-F5FC-417E-A38B-7A49C4D47244}">
      <dgm:prSet phldrT="[Text]" custT="1"/>
      <dgm:spPr/>
      <dgm:t>
        <a:bodyPr/>
        <a:lstStyle/>
        <a:p>
          <a:r>
            <a:rPr lang="el-GR" sz="1800" dirty="0" smtClean="0"/>
            <a:t>ΜΕΤΑΤΡΟΠΗ</a:t>
          </a:r>
          <a:endParaRPr lang="en-GB" sz="1800" dirty="0"/>
        </a:p>
      </dgm:t>
    </dgm:pt>
    <dgm:pt modelId="{D158680D-8DC0-4063-A261-1638C6250BCA}" type="parTrans" cxnId="{33888122-3A48-4909-A9E5-AC84BA5FFFCD}">
      <dgm:prSet/>
      <dgm:spPr/>
      <dgm:t>
        <a:bodyPr/>
        <a:lstStyle/>
        <a:p>
          <a:endParaRPr lang="en-GB" sz="4000"/>
        </a:p>
      </dgm:t>
    </dgm:pt>
    <dgm:pt modelId="{D4809C75-38F6-4EEA-9A14-58A332F9BEB9}" type="sibTrans" cxnId="{33888122-3A48-4909-A9E5-AC84BA5FFFCD}">
      <dgm:prSet/>
      <dgm:spPr/>
      <dgm:t>
        <a:bodyPr/>
        <a:lstStyle/>
        <a:p>
          <a:endParaRPr lang="en-GB" sz="4000"/>
        </a:p>
      </dgm:t>
    </dgm:pt>
    <dgm:pt modelId="{988F5AF9-E039-4AB8-A91D-0D9FD97515B5}">
      <dgm:prSet phldrT="[Text]" custT="1"/>
      <dgm:spPr/>
      <dgm:t>
        <a:bodyPr/>
        <a:lstStyle/>
        <a:p>
          <a:r>
            <a:rPr lang="el-GR" sz="1800" dirty="0" smtClean="0"/>
            <a:t>ΜΕΤΑΦΟΡΑ-ΑΠΟΘΗΚΕΥΣΗ-ΔΙΑΝΟΜΗ</a:t>
          </a:r>
          <a:endParaRPr lang="en-GB" sz="1800" dirty="0"/>
        </a:p>
      </dgm:t>
    </dgm:pt>
    <dgm:pt modelId="{C61B239D-FE45-43BA-ABD3-AD6B9600F183}" type="parTrans" cxnId="{191141FF-C39A-4A45-A998-674EAE765A8B}">
      <dgm:prSet/>
      <dgm:spPr/>
      <dgm:t>
        <a:bodyPr/>
        <a:lstStyle/>
        <a:p>
          <a:endParaRPr lang="en-GB" sz="4000"/>
        </a:p>
      </dgm:t>
    </dgm:pt>
    <dgm:pt modelId="{83FF1DCD-3B6F-4967-9BBA-6FF392E5DAA0}" type="sibTrans" cxnId="{191141FF-C39A-4A45-A998-674EAE765A8B}">
      <dgm:prSet/>
      <dgm:spPr/>
      <dgm:t>
        <a:bodyPr/>
        <a:lstStyle/>
        <a:p>
          <a:endParaRPr lang="en-GB" sz="4000"/>
        </a:p>
      </dgm:t>
    </dgm:pt>
    <dgm:pt modelId="{146988EB-1322-4861-98BF-A1168F873F35}">
      <dgm:prSet phldrT="[Text]" custT="1"/>
      <dgm:spPr/>
      <dgm:t>
        <a:bodyPr/>
        <a:lstStyle/>
        <a:p>
          <a:r>
            <a:rPr lang="el-GR" sz="1800" dirty="0" smtClean="0"/>
            <a:t>ΜΕΤΑΤΡΟΠΗ ΤΕΛΙΚΗΣ ΧΡΗΣΗΣ</a:t>
          </a:r>
          <a:endParaRPr lang="en-GB" sz="1800" dirty="0"/>
        </a:p>
      </dgm:t>
    </dgm:pt>
    <dgm:pt modelId="{84E395EF-3E10-4AAF-979E-46FDCE8D427F}" type="parTrans" cxnId="{59139CE2-1104-4D94-BF3D-E41BFBBCBF42}">
      <dgm:prSet/>
      <dgm:spPr/>
      <dgm:t>
        <a:bodyPr/>
        <a:lstStyle/>
        <a:p>
          <a:endParaRPr lang="en-GB" sz="4000"/>
        </a:p>
      </dgm:t>
    </dgm:pt>
    <dgm:pt modelId="{B5D7D53D-206F-4BC7-8FC4-F73E34E01227}" type="sibTrans" cxnId="{59139CE2-1104-4D94-BF3D-E41BFBBCBF42}">
      <dgm:prSet/>
      <dgm:spPr/>
      <dgm:t>
        <a:bodyPr/>
        <a:lstStyle/>
        <a:p>
          <a:endParaRPr lang="en-GB" sz="4000"/>
        </a:p>
      </dgm:t>
    </dgm:pt>
    <dgm:pt modelId="{92D4FC44-4BB3-4C54-B7A1-020E9335B695}">
      <dgm:prSet phldrT="[Text]" custT="1"/>
      <dgm:spPr/>
      <dgm:t>
        <a:bodyPr/>
        <a:lstStyle/>
        <a:p>
          <a:r>
            <a:rPr lang="el-GR" sz="1800" dirty="0" smtClean="0"/>
            <a:t>ΤΕΛΙΚΗ ΧΡΗΣΗ</a:t>
          </a:r>
          <a:endParaRPr lang="en-GB" sz="1800" dirty="0"/>
        </a:p>
      </dgm:t>
    </dgm:pt>
    <dgm:pt modelId="{AF1E6C9F-5D05-4809-AFE4-2E5B2BC56129}" type="parTrans" cxnId="{8CB40191-3C65-49F3-BF91-D526B70FB064}">
      <dgm:prSet/>
      <dgm:spPr/>
      <dgm:t>
        <a:bodyPr/>
        <a:lstStyle/>
        <a:p>
          <a:endParaRPr lang="en-GB" sz="4000"/>
        </a:p>
      </dgm:t>
    </dgm:pt>
    <dgm:pt modelId="{E4B1A1C5-8117-40AF-AA5E-5CAD752EB6DC}" type="sibTrans" cxnId="{8CB40191-3C65-49F3-BF91-D526B70FB064}">
      <dgm:prSet/>
      <dgm:spPr/>
      <dgm:t>
        <a:bodyPr/>
        <a:lstStyle/>
        <a:p>
          <a:endParaRPr lang="en-GB" sz="4000"/>
        </a:p>
      </dgm:t>
    </dgm:pt>
    <dgm:pt modelId="{425087B7-CFDC-40EC-A838-AB4CEEFF2FE4}" type="pres">
      <dgm:prSet presAssocID="{2A1E5044-B588-4C05-B2F4-7B386196E093}" presName="rootnode" presStyleCnt="0">
        <dgm:presLayoutVars>
          <dgm:chMax/>
          <dgm:chPref/>
          <dgm:dir/>
          <dgm:animLvl val="lvl"/>
        </dgm:presLayoutVars>
      </dgm:prSet>
      <dgm:spPr/>
    </dgm:pt>
    <dgm:pt modelId="{8842CCF9-C31D-45CF-A240-1E8D996032E8}" type="pres">
      <dgm:prSet presAssocID="{1F666288-F1C1-4F64-9BFA-7B869ABB54F3}" presName="composite" presStyleCnt="0"/>
      <dgm:spPr/>
    </dgm:pt>
    <dgm:pt modelId="{E8C4948D-F41F-4DB2-BB7D-F4A85BAB1009}" type="pres">
      <dgm:prSet presAssocID="{1F666288-F1C1-4F64-9BFA-7B869ABB54F3}" presName="bentUpArrow1" presStyleLbl="alignImgPlace1" presStyleIdx="0" presStyleCnt="5"/>
      <dgm:spPr/>
    </dgm:pt>
    <dgm:pt modelId="{64A8B4DF-475D-420D-9055-5DE88C8AAA61}" type="pres">
      <dgm:prSet presAssocID="{1F666288-F1C1-4F64-9BFA-7B869ABB54F3}" presName="ParentText" presStyleLbl="node1" presStyleIdx="0" presStyleCnt="6">
        <dgm:presLayoutVars>
          <dgm:chMax val="1"/>
          <dgm:chPref val="1"/>
          <dgm:bulletEnabled val="1"/>
        </dgm:presLayoutVars>
      </dgm:prSet>
      <dgm:spPr/>
      <dgm:t>
        <a:bodyPr/>
        <a:lstStyle/>
        <a:p>
          <a:endParaRPr lang="en-GB"/>
        </a:p>
      </dgm:t>
    </dgm:pt>
    <dgm:pt modelId="{9D009628-7290-4C34-9647-3162DDBBA1AB}" type="pres">
      <dgm:prSet presAssocID="{1F666288-F1C1-4F64-9BFA-7B869ABB54F3}" presName="ChildText" presStyleLbl="revTx" presStyleIdx="0" presStyleCnt="5">
        <dgm:presLayoutVars>
          <dgm:chMax val="0"/>
          <dgm:chPref val="0"/>
          <dgm:bulletEnabled val="1"/>
        </dgm:presLayoutVars>
      </dgm:prSet>
      <dgm:spPr/>
    </dgm:pt>
    <dgm:pt modelId="{B2846868-3B07-4DF0-90B7-95EF899426F4}" type="pres">
      <dgm:prSet presAssocID="{EFCD7803-6ED9-4763-9606-201EB72DF57F}" presName="sibTrans" presStyleCnt="0"/>
      <dgm:spPr/>
    </dgm:pt>
    <dgm:pt modelId="{3363E7BE-A89C-49F4-87C3-342F8DBBC2CE}" type="pres">
      <dgm:prSet presAssocID="{95839E7E-1D01-4954-A247-26EDCE0DA242}" presName="composite" presStyleCnt="0"/>
      <dgm:spPr/>
    </dgm:pt>
    <dgm:pt modelId="{07BD4A98-9162-4EDA-8DBB-251A18687BDD}" type="pres">
      <dgm:prSet presAssocID="{95839E7E-1D01-4954-A247-26EDCE0DA242}" presName="bentUpArrow1" presStyleLbl="alignImgPlace1" presStyleIdx="1" presStyleCnt="5" custLinFactNeighborX="-40674" custLinFactNeighborY="-2387"/>
      <dgm:spPr/>
    </dgm:pt>
    <dgm:pt modelId="{27215AB9-4118-47FD-87E1-7A2A95DA6C44}" type="pres">
      <dgm:prSet presAssocID="{95839E7E-1D01-4954-A247-26EDCE0DA242}" presName="ParentText" presStyleLbl="node1" presStyleIdx="1" presStyleCnt="6" custScaleX="159816">
        <dgm:presLayoutVars>
          <dgm:chMax val="1"/>
          <dgm:chPref val="1"/>
          <dgm:bulletEnabled val="1"/>
        </dgm:presLayoutVars>
      </dgm:prSet>
      <dgm:spPr/>
      <dgm:t>
        <a:bodyPr/>
        <a:lstStyle/>
        <a:p>
          <a:endParaRPr lang="en-GB"/>
        </a:p>
      </dgm:t>
    </dgm:pt>
    <dgm:pt modelId="{42CC04B2-874D-4203-9089-CDD1EFF4D89D}" type="pres">
      <dgm:prSet presAssocID="{95839E7E-1D01-4954-A247-26EDCE0DA242}" presName="ChildText" presStyleLbl="revTx" presStyleIdx="1" presStyleCnt="5">
        <dgm:presLayoutVars>
          <dgm:chMax val="0"/>
          <dgm:chPref val="0"/>
          <dgm:bulletEnabled val="1"/>
        </dgm:presLayoutVars>
      </dgm:prSet>
      <dgm:spPr/>
    </dgm:pt>
    <dgm:pt modelId="{BA3ED824-851A-4F95-A8CB-570BC7229FD2}" type="pres">
      <dgm:prSet presAssocID="{387968C9-E9EF-46F4-B1CC-369226A7C752}" presName="sibTrans" presStyleCnt="0"/>
      <dgm:spPr/>
    </dgm:pt>
    <dgm:pt modelId="{7382B5D7-CB7F-4E95-BE13-39609BB994F8}" type="pres">
      <dgm:prSet presAssocID="{99CA52B4-F5FC-417E-A38B-7A49C4D47244}" presName="composite" presStyleCnt="0"/>
      <dgm:spPr/>
    </dgm:pt>
    <dgm:pt modelId="{BB78D891-0264-4784-B529-C730B818B965}" type="pres">
      <dgm:prSet presAssocID="{99CA52B4-F5FC-417E-A38B-7A49C4D47244}" presName="bentUpArrow1" presStyleLbl="alignImgPlace1" presStyleIdx="2" presStyleCnt="5" custLinFactNeighborX="-56274" custLinFactNeighborY="-1555"/>
      <dgm:spPr/>
    </dgm:pt>
    <dgm:pt modelId="{43C7C1A7-EF04-4847-9F13-CC8923F7BE6C}" type="pres">
      <dgm:prSet presAssocID="{99CA52B4-F5FC-417E-A38B-7A49C4D47244}" presName="ParentText" presStyleLbl="node1" presStyleIdx="2" presStyleCnt="6" custScaleX="183892">
        <dgm:presLayoutVars>
          <dgm:chMax val="1"/>
          <dgm:chPref val="1"/>
          <dgm:bulletEnabled val="1"/>
        </dgm:presLayoutVars>
      </dgm:prSet>
      <dgm:spPr/>
      <dgm:t>
        <a:bodyPr/>
        <a:lstStyle/>
        <a:p>
          <a:endParaRPr lang="en-GB"/>
        </a:p>
      </dgm:t>
    </dgm:pt>
    <dgm:pt modelId="{A40CE387-FA39-43A6-BF3E-30A7E0BEF573}" type="pres">
      <dgm:prSet presAssocID="{99CA52B4-F5FC-417E-A38B-7A49C4D47244}" presName="ChildText" presStyleLbl="revTx" presStyleIdx="2" presStyleCnt="5">
        <dgm:presLayoutVars>
          <dgm:chMax val="0"/>
          <dgm:chPref val="0"/>
          <dgm:bulletEnabled val="1"/>
        </dgm:presLayoutVars>
      </dgm:prSet>
      <dgm:spPr/>
    </dgm:pt>
    <dgm:pt modelId="{F30092EC-3C3D-4971-B78D-6A215D22272A}" type="pres">
      <dgm:prSet presAssocID="{D4809C75-38F6-4EEA-9A14-58A332F9BEB9}" presName="sibTrans" presStyleCnt="0"/>
      <dgm:spPr/>
    </dgm:pt>
    <dgm:pt modelId="{9334951B-56E5-4B82-855D-C3CC7224D2D2}" type="pres">
      <dgm:prSet presAssocID="{988F5AF9-E039-4AB8-A91D-0D9FD97515B5}" presName="composite" presStyleCnt="0"/>
      <dgm:spPr/>
    </dgm:pt>
    <dgm:pt modelId="{7588CF79-87C9-4E2D-B33B-72BCEABF9E3B}" type="pres">
      <dgm:prSet presAssocID="{988F5AF9-E039-4AB8-A91D-0D9FD97515B5}" presName="bentUpArrow1" presStyleLbl="alignImgPlace1" presStyleIdx="3" presStyleCnt="5" custLinFactNeighborX="-87473" custLinFactNeighborY="-723"/>
      <dgm:spPr/>
    </dgm:pt>
    <dgm:pt modelId="{EE2B1C5E-4620-4731-BB73-72DBCC89131D}" type="pres">
      <dgm:prSet presAssocID="{988F5AF9-E039-4AB8-A91D-0D9FD97515B5}" presName="ParentText" presStyleLbl="node1" presStyleIdx="3" presStyleCnt="6" custScaleX="229067">
        <dgm:presLayoutVars>
          <dgm:chMax val="1"/>
          <dgm:chPref val="1"/>
          <dgm:bulletEnabled val="1"/>
        </dgm:presLayoutVars>
      </dgm:prSet>
      <dgm:spPr/>
      <dgm:t>
        <a:bodyPr/>
        <a:lstStyle/>
        <a:p>
          <a:endParaRPr lang="en-GB"/>
        </a:p>
      </dgm:t>
    </dgm:pt>
    <dgm:pt modelId="{01309A10-5ABF-488A-A153-3FE8577A5252}" type="pres">
      <dgm:prSet presAssocID="{988F5AF9-E039-4AB8-A91D-0D9FD97515B5}" presName="ChildText" presStyleLbl="revTx" presStyleIdx="3" presStyleCnt="5">
        <dgm:presLayoutVars>
          <dgm:chMax val="0"/>
          <dgm:chPref val="0"/>
          <dgm:bulletEnabled val="1"/>
        </dgm:presLayoutVars>
      </dgm:prSet>
      <dgm:spPr/>
    </dgm:pt>
    <dgm:pt modelId="{FF2C9A2E-449A-4D76-BBC4-687FA73713D5}" type="pres">
      <dgm:prSet presAssocID="{83FF1DCD-3B6F-4967-9BBA-6FF392E5DAA0}" presName="sibTrans" presStyleCnt="0"/>
      <dgm:spPr/>
    </dgm:pt>
    <dgm:pt modelId="{7287F81E-4680-4FF8-B551-54493C4017B5}" type="pres">
      <dgm:prSet presAssocID="{146988EB-1322-4861-98BF-A1168F873F35}" presName="composite" presStyleCnt="0"/>
      <dgm:spPr/>
    </dgm:pt>
    <dgm:pt modelId="{4872A4C0-880E-4DF9-A01D-12B6B2E1B13F}" type="pres">
      <dgm:prSet presAssocID="{146988EB-1322-4861-98BF-A1168F873F35}" presName="bentUpArrow1" presStyleLbl="alignImgPlace1" presStyleIdx="4" presStyleCnt="5" custLinFactNeighborX="-48474" custLinFactNeighborY="109"/>
      <dgm:spPr/>
    </dgm:pt>
    <dgm:pt modelId="{0FCDBDB7-ABDF-4AE1-BD2A-DC2A3EA1810D}" type="pres">
      <dgm:prSet presAssocID="{146988EB-1322-4861-98BF-A1168F873F35}" presName="ParentText" presStyleLbl="node1" presStyleIdx="4" presStyleCnt="6" custScaleX="168744">
        <dgm:presLayoutVars>
          <dgm:chMax val="1"/>
          <dgm:chPref val="1"/>
          <dgm:bulletEnabled val="1"/>
        </dgm:presLayoutVars>
      </dgm:prSet>
      <dgm:spPr/>
      <dgm:t>
        <a:bodyPr/>
        <a:lstStyle/>
        <a:p>
          <a:endParaRPr lang="en-GB"/>
        </a:p>
      </dgm:t>
    </dgm:pt>
    <dgm:pt modelId="{8C006E3B-BECD-435F-BBD7-B343FBDB0ED1}" type="pres">
      <dgm:prSet presAssocID="{146988EB-1322-4861-98BF-A1168F873F35}" presName="ChildText" presStyleLbl="revTx" presStyleIdx="4" presStyleCnt="5">
        <dgm:presLayoutVars>
          <dgm:chMax val="0"/>
          <dgm:chPref val="0"/>
          <dgm:bulletEnabled val="1"/>
        </dgm:presLayoutVars>
      </dgm:prSet>
      <dgm:spPr/>
    </dgm:pt>
    <dgm:pt modelId="{D7743368-2806-47C7-8A76-65E74B5075A3}" type="pres">
      <dgm:prSet presAssocID="{B5D7D53D-206F-4BC7-8FC4-F73E34E01227}" presName="sibTrans" presStyleCnt="0"/>
      <dgm:spPr/>
    </dgm:pt>
    <dgm:pt modelId="{50B35FB5-EDCE-474D-849B-AF8FF28C2EFD}" type="pres">
      <dgm:prSet presAssocID="{92D4FC44-4BB3-4C54-B7A1-020E9335B695}" presName="composite" presStyleCnt="0"/>
      <dgm:spPr/>
    </dgm:pt>
    <dgm:pt modelId="{236C745E-0DC7-4CF2-8A5C-584F1A14E1C0}" type="pres">
      <dgm:prSet presAssocID="{92D4FC44-4BB3-4C54-B7A1-020E9335B695}" presName="ParentText" presStyleLbl="node1" presStyleIdx="5" presStyleCnt="6" custScaleX="143163">
        <dgm:presLayoutVars>
          <dgm:chMax val="1"/>
          <dgm:chPref val="1"/>
          <dgm:bulletEnabled val="1"/>
        </dgm:presLayoutVars>
      </dgm:prSet>
      <dgm:spPr/>
      <dgm:t>
        <a:bodyPr/>
        <a:lstStyle/>
        <a:p>
          <a:endParaRPr lang="en-GB"/>
        </a:p>
      </dgm:t>
    </dgm:pt>
  </dgm:ptLst>
  <dgm:cxnLst>
    <dgm:cxn modelId="{33888122-3A48-4909-A9E5-AC84BA5FFFCD}" srcId="{2A1E5044-B588-4C05-B2F4-7B386196E093}" destId="{99CA52B4-F5FC-417E-A38B-7A49C4D47244}" srcOrd="2" destOrd="0" parTransId="{D158680D-8DC0-4063-A261-1638C6250BCA}" sibTransId="{D4809C75-38F6-4EEA-9A14-58A332F9BEB9}"/>
    <dgm:cxn modelId="{E21994C1-4FCB-4506-B87E-01559DDF8B3C}" srcId="{2A1E5044-B588-4C05-B2F4-7B386196E093}" destId="{1F666288-F1C1-4F64-9BFA-7B869ABB54F3}" srcOrd="0" destOrd="0" parTransId="{A40231C2-9E5C-43D8-8DEF-1630A24C2B18}" sibTransId="{EFCD7803-6ED9-4763-9606-201EB72DF57F}"/>
    <dgm:cxn modelId="{191141FF-C39A-4A45-A998-674EAE765A8B}" srcId="{2A1E5044-B588-4C05-B2F4-7B386196E093}" destId="{988F5AF9-E039-4AB8-A91D-0D9FD97515B5}" srcOrd="3" destOrd="0" parTransId="{C61B239D-FE45-43BA-ABD3-AD6B9600F183}" sibTransId="{83FF1DCD-3B6F-4967-9BBA-6FF392E5DAA0}"/>
    <dgm:cxn modelId="{59139CE2-1104-4D94-BF3D-E41BFBBCBF42}" srcId="{2A1E5044-B588-4C05-B2F4-7B386196E093}" destId="{146988EB-1322-4861-98BF-A1168F873F35}" srcOrd="4" destOrd="0" parTransId="{84E395EF-3E10-4AAF-979E-46FDCE8D427F}" sibTransId="{B5D7D53D-206F-4BC7-8FC4-F73E34E01227}"/>
    <dgm:cxn modelId="{32A89ADC-4914-478D-A05D-A6E9C7CE57E8}" type="presOf" srcId="{146988EB-1322-4861-98BF-A1168F873F35}" destId="{0FCDBDB7-ABDF-4AE1-BD2A-DC2A3EA1810D}" srcOrd="0" destOrd="0" presId="urn:microsoft.com/office/officeart/2005/8/layout/StepDownProcess"/>
    <dgm:cxn modelId="{56F4E621-8D6C-44B6-84F1-621BAA773D0A}" type="presOf" srcId="{95839E7E-1D01-4954-A247-26EDCE0DA242}" destId="{27215AB9-4118-47FD-87E1-7A2A95DA6C44}" srcOrd="0" destOrd="0" presId="urn:microsoft.com/office/officeart/2005/8/layout/StepDownProcess"/>
    <dgm:cxn modelId="{F19F38D0-1CC5-43FA-8887-23F6CD69646E}" type="presOf" srcId="{2A1E5044-B588-4C05-B2F4-7B386196E093}" destId="{425087B7-CFDC-40EC-A838-AB4CEEFF2FE4}" srcOrd="0" destOrd="0" presId="urn:microsoft.com/office/officeart/2005/8/layout/StepDownProcess"/>
    <dgm:cxn modelId="{46CFAB8E-9A48-48B6-94FD-7E80F81910D7}" srcId="{2A1E5044-B588-4C05-B2F4-7B386196E093}" destId="{95839E7E-1D01-4954-A247-26EDCE0DA242}" srcOrd="1" destOrd="0" parTransId="{8CECB15D-25F2-4224-9A93-6A8F8FCE20B1}" sibTransId="{387968C9-E9EF-46F4-B1CC-369226A7C752}"/>
    <dgm:cxn modelId="{B787FDDE-274E-4BC9-9012-327C6B59FFD2}" type="presOf" srcId="{988F5AF9-E039-4AB8-A91D-0D9FD97515B5}" destId="{EE2B1C5E-4620-4731-BB73-72DBCC89131D}" srcOrd="0" destOrd="0" presId="urn:microsoft.com/office/officeart/2005/8/layout/StepDownProcess"/>
    <dgm:cxn modelId="{8CB40191-3C65-49F3-BF91-D526B70FB064}" srcId="{2A1E5044-B588-4C05-B2F4-7B386196E093}" destId="{92D4FC44-4BB3-4C54-B7A1-020E9335B695}" srcOrd="5" destOrd="0" parTransId="{AF1E6C9F-5D05-4809-AFE4-2E5B2BC56129}" sibTransId="{E4B1A1C5-8117-40AF-AA5E-5CAD752EB6DC}"/>
    <dgm:cxn modelId="{04ED5474-C742-4E96-B6E7-ADD30CD1B1A2}" type="presOf" srcId="{92D4FC44-4BB3-4C54-B7A1-020E9335B695}" destId="{236C745E-0DC7-4CF2-8A5C-584F1A14E1C0}" srcOrd="0" destOrd="0" presId="urn:microsoft.com/office/officeart/2005/8/layout/StepDownProcess"/>
    <dgm:cxn modelId="{C100545A-E7C9-494F-888B-782B19788206}" type="presOf" srcId="{1F666288-F1C1-4F64-9BFA-7B869ABB54F3}" destId="{64A8B4DF-475D-420D-9055-5DE88C8AAA61}" srcOrd="0" destOrd="0" presId="urn:microsoft.com/office/officeart/2005/8/layout/StepDownProcess"/>
    <dgm:cxn modelId="{D085C1F5-A9FB-41C5-A242-DFDD26777A47}" type="presOf" srcId="{99CA52B4-F5FC-417E-A38B-7A49C4D47244}" destId="{43C7C1A7-EF04-4847-9F13-CC8923F7BE6C}" srcOrd="0" destOrd="0" presId="urn:microsoft.com/office/officeart/2005/8/layout/StepDownProcess"/>
    <dgm:cxn modelId="{776F7AD1-C3F4-4CC2-9A18-E1060B526AB3}" type="presParOf" srcId="{425087B7-CFDC-40EC-A838-AB4CEEFF2FE4}" destId="{8842CCF9-C31D-45CF-A240-1E8D996032E8}" srcOrd="0" destOrd="0" presId="urn:microsoft.com/office/officeart/2005/8/layout/StepDownProcess"/>
    <dgm:cxn modelId="{13BDB96A-0B74-46A2-BFBE-C181D8407DDD}" type="presParOf" srcId="{8842CCF9-C31D-45CF-A240-1E8D996032E8}" destId="{E8C4948D-F41F-4DB2-BB7D-F4A85BAB1009}" srcOrd="0" destOrd="0" presId="urn:microsoft.com/office/officeart/2005/8/layout/StepDownProcess"/>
    <dgm:cxn modelId="{FD8184A6-A3A4-4F56-B4CE-BAF76AE9F7A7}" type="presParOf" srcId="{8842CCF9-C31D-45CF-A240-1E8D996032E8}" destId="{64A8B4DF-475D-420D-9055-5DE88C8AAA61}" srcOrd="1" destOrd="0" presId="urn:microsoft.com/office/officeart/2005/8/layout/StepDownProcess"/>
    <dgm:cxn modelId="{9303B965-D32D-482A-A3B7-DCB5074AFC18}" type="presParOf" srcId="{8842CCF9-C31D-45CF-A240-1E8D996032E8}" destId="{9D009628-7290-4C34-9647-3162DDBBA1AB}" srcOrd="2" destOrd="0" presId="urn:microsoft.com/office/officeart/2005/8/layout/StepDownProcess"/>
    <dgm:cxn modelId="{A8FC9CA0-9482-4EED-B6DE-F5264A26ECAA}" type="presParOf" srcId="{425087B7-CFDC-40EC-A838-AB4CEEFF2FE4}" destId="{B2846868-3B07-4DF0-90B7-95EF899426F4}" srcOrd="1" destOrd="0" presId="urn:microsoft.com/office/officeart/2005/8/layout/StepDownProcess"/>
    <dgm:cxn modelId="{5148BEC5-DC97-49C0-9173-C13379F8D3F2}" type="presParOf" srcId="{425087B7-CFDC-40EC-A838-AB4CEEFF2FE4}" destId="{3363E7BE-A89C-49F4-87C3-342F8DBBC2CE}" srcOrd="2" destOrd="0" presId="urn:microsoft.com/office/officeart/2005/8/layout/StepDownProcess"/>
    <dgm:cxn modelId="{5B86D993-DCBF-44E0-9B61-8E637F9E5710}" type="presParOf" srcId="{3363E7BE-A89C-49F4-87C3-342F8DBBC2CE}" destId="{07BD4A98-9162-4EDA-8DBB-251A18687BDD}" srcOrd="0" destOrd="0" presId="urn:microsoft.com/office/officeart/2005/8/layout/StepDownProcess"/>
    <dgm:cxn modelId="{802F7158-B508-4E96-9B4B-76C1A00FEC7A}" type="presParOf" srcId="{3363E7BE-A89C-49F4-87C3-342F8DBBC2CE}" destId="{27215AB9-4118-47FD-87E1-7A2A95DA6C44}" srcOrd="1" destOrd="0" presId="urn:microsoft.com/office/officeart/2005/8/layout/StepDownProcess"/>
    <dgm:cxn modelId="{ABE489F1-0D50-4416-96A8-86F9C907B1C8}" type="presParOf" srcId="{3363E7BE-A89C-49F4-87C3-342F8DBBC2CE}" destId="{42CC04B2-874D-4203-9089-CDD1EFF4D89D}" srcOrd="2" destOrd="0" presId="urn:microsoft.com/office/officeart/2005/8/layout/StepDownProcess"/>
    <dgm:cxn modelId="{48BD17FA-D383-4FE8-8BFD-05290E88F5CF}" type="presParOf" srcId="{425087B7-CFDC-40EC-A838-AB4CEEFF2FE4}" destId="{BA3ED824-851A-4F95-A8CB-570BC7229FD2}" srcOrd="3" destOrd="0" presId="urn:microsoft.com/office/officeart/2005/8/layout/StepDownProcess"/>
    <dgm:cxn modelId="{C93318C9-ED12-4F9F-8AAF-AAEB395D7462}" type="presParOf" srcId="{425087B7-CFDC-40EC-A838-AB4CEEFF2FE4}" destId="{7382B5D7-CB7F-4E95-BE13-39609BB994F8}" srcOrd="4" destOrd="0" presId="urn:microsoft.com/office/officeart/2005/8/layout/StepDownProcess"/>
    <dgm:cxn modelId="{266A213E-BF68-4AF2-AD2D-51E778CBE322}" type="presParOf" srcId="{7382B5D7-CB7F-4E95-BE13-39609BB994F8}" destId="{BB78D891-0264-4784-B529-C730B818B965}" srcOrd="0" destOrd="0" presId="urn:microsoft.com/office/officeart/2005/8/layout/StepDownProcess"/>
    <dgm:cxn modelId="{F615F4D6-6999-4B0E-A61C-CBCD57966888}" type="presParOf" srcId="{7382B5D7-CB7F-4E95-BE13-39609BB994F8}" destId="{43C7C1A7-EF04-4847-9F13-CC8923F7BE6C}" srcOrd="1" destOrd="0" presId="urn:microsoft.com/office/officeart/2005/8/layout/StepDownProcess"/>
    <dgm:cxn modelId="{CCDCE13F-4110-4817-9DA9-F9BA86D7CA91}" type="presParOf" srcId="{7382B5D7-CB7F-4E95-BE13-39609BB994F8}" destId="{A40CE387-FA39-43A6-BF3E-30A7E0BEF573}" srcOrd="2" destOrd="0" presId="urn:microsoft.com/office/officeart/2005/8/layout/StepDownProcess"/>
    <dgm:cxn modelId="{50BA6A07-127A-4A34-98E2-602E5C0942C4}" type="presParOf" srcId="{425087B7-CFDC-40EC-A838-AB4CEEFF2FE4}" destId="{F30092EC-3C3D-4971-B78D-6A215D22272A}" srcOrd="5" destOrd="0" presId="urn:microsoft.com/office/officeart/2005/8/layout/StepDownProcess"/>
    <dgm:cxn modelId="{B6E70A0C-9284-4B6B-AFE0-E51D4DD5E596}" type="presParOf" srcId="{425087B7-CFDC-40EC-A838-AB4CEEFF2FE4}" destId="{9334951B-56E5-4B82-855D-C3CC7224D2D2}" srcOrd="6" destOrd="0" presId="urn:microsoft.com/office/officeart/2005/8/layout/StepDownProcess"/>
    <dgm:cxn modelId="{70924D0C-30F1-4FDB-B415-04B735B56C56}" type="presParOf" srcId="{9334951B-56E5-4B82-855D-C3CC7224D2D2}" destId="{7588CF79-87C9-4E2D-B33B-72BCEABF9E3B}" srcOrd="0" destOrd="0" presId="urn:microsoft.com/office/officeart/2005/8/layout/StepDownProcess"/>
    <dgm:cxn modelId="{6ED8A3F8-503E-4BD5-828F-E158D461B86E}" type="presParOf" srcId="{9334951B-56E5-4B82-855D-C3CC7224D2D2}" destId="{EE2B1C5E-4620-4731-BB73-72DBCC89131D}" srcOrd="1" destOrd="0" presId="urn:microsoft.com/office/officeart/2005/8/layout/StepDownProcess"/>
    <dgm:cxn modelId="{D25D252F-9837-4679-B38A-6EB73AC0E49F}" type="presParOf" srcId="{9334951B-56E5-4B82-855D-C3CC7224D2D2}" destId="{01309A10-5ABF-488A-A153-3FE8577A5252}" srcOrd="2" destOrd="0" presId="urn:microsoft.com/office/officeart/2005/8/layout/StepDownProcess"/>
    <dgm:cxn modelId="{BD4DB0A9-FD2B-48EE-A255-A701591BA98E}" type="presParOf" srcId="{425087B7-CFDC-40EC-A838-AB4CEEFF2FE4}" destId="{FF2C9A2E-449A-4D76-BBC4-687FA73713D5}" srcOrd="7" destOrd="0" presId="urn:microsoft.com/office/officeart/2005/8/layout/StepDownProcess"/>
    <dgm:cxn modelId="{B824229D-EDE9-4406-AF87-847533194958}" type="presParOf" srcId="{425087B7-CFDC-40EC-A838-AB4CEEFF2FE4}" destId="{7287F81E-4680-4FF8-B551-54493C4017B5}" srcOrd="8" destOrd="0" presId="urn:microsoft.com/office/officeart/2005/8/layout/StepDownProcess"/>
    <dgm:cxn modelId="{727C4DB3-7205-4956-B96E-8F75202ED713}" type="presParOf" srcId="{7287F81E-4680-4FF8-B551-54493C4017B5}" destId="{4872A4C0-880E-4DF9-A01D-12B6B2E1B13F}" srcOrd="0" destOrd="0" presId="urn:microsoft.com/office/officeart/2005/8/layout/StepDownProcess"/>
    <dgm:cxn modelId="{C52A02E9-B36A-4B6B-A0AC-75A37791F15A}" type="presParOf" srcId="{7287F81E-4680-4FF8-B551-54493C4017B5}" destId="{0FCDBDB7-ABDF-4AE1-BD2A-DC2A3EA1810D}" srcOrd="1" destOrd="0" presId="urn:microsoft.com/office/officeart/2005/8/layout/StepDownProcess"/>
    <dgm:cxn modelId="{611FE46F-BEA8-4603-A7EA-BE2438037C8B}" type="presParOf" srcId="{7287F81E-4680-4FF8-B551-54493C4017B5}" destId="{8C006E3B-BECD-435F-BBD7-B343FBDB0ED1}" srcOrd="2" destOrd="0" presId="urn:microsoft.com/office/officeart/2005/8/layout/StepDownProcess"/>
    <dgm:cxn modelId="{7ACD0401-CD35-46DC-9615-18B50E045CB2}" type="presParOf" srcId="{425087B7-CFDC-40EC-A838-AB4CEEFF2FE4}" destId="{D7743368-2806-47C7-8A76-65E74B5075A3}" srcOrd="9" destOrd="0" presId="urn:microsoft.com/office/officeart/2005/8/layout/StepDownProcess"/>
    <dgm:cxn modelId="{8B019564-9A2F-4235-A3BA-701E35C8A8AF}" type="presParOf" srcId="{425087B7-CFDC-40EC-A838-AB4CEEFF2FE4}" destId="{50B35FB5-EDCE-474D-849B-AF8FF28C2EFD}" srcOrd="10" destOrd="0" presId="urn:microsoft.com/office/officeart/2005/8/layout/StepDownProcess"/>
    <dgm:cxn modelId="{C67E6EFE-6E08-4BED-BA5B-524C82E39990}" type="presParOf" srcId="{50B35FB5-EDCE-474D-849B-AF8FF28C2EFD}" destId="{236C745E-0DC7-4CF2-8A5C-584F1A14E1C0}"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6E5C3E-80DD-49DF-8068-C38A857203A0}"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n-GB"/>
        </a:p>
      </dgm:t>
    </dgm:pt>
    <dgm:pt modelId="{404CEBB1-567F-4F8A-9128-F3BA62DA3BAC}">
      <dgm:prSet phldrT="[Text]" custT="1"/>
      <dgm:spPr/>
      <dgm:t>
        <a:bodyPr/>
        <a:lstStyle/>
        <a:p>
          <a:r>
            <a:rPr lang="el-GR" sz="1800" b="1" smtClean="0">
              <a:solidFill>
                <a:srgbClr val="FFFF00"/>
              </a:solidFill>
            </a:rPr>
            <a:t>ΚΑΤΑΝΑΛΩΣΗ ΕΝΕΡΓΕΙΑΣ</a:t>
          </a:r>
          <a:endParaRPr lang="en-GB" sz="1800" b="1">
            <a:solidFill>
              <a:srgbClr val="FFFF00"/>
            </a:solidFill>
          </a:endParaRPr>
        </a:p>
      </dgm:t>
    </dgm:pt>
    <dgm:pt modelId="{B888495E-18C6-4554-82A7-261B2B397DF2}" type="parTrans" cxnId="{894B83FE-BAC3-41F0-895E-496BB7CC15A3}">
      <dgm:prSet/>
      <dgm:spPr/>
      <dgm:t>
        <a:bodyPr/>
        <a:lstStyle/>
        <a:p>
          <a:endParaRPr lang="en-GB"/>
        </a:p>
      </dgm:t>
    </dgm:pt>
    <dgm:pt modelId="{80734132-A9DD-4F0F-B1F2-478799941F04}" type="sibTrans" cxnId="{894B83FE-BAC3-41F0-895E-496BB7CC15A3}">
      <dgm:prSet/>
      <dgm:spPr>
        <a:ln w="38100"/>
      </dgm:spPr>
      <dgm:t>
        <a:bodyPr/>
        <a:lstStyle/>
        <a:p>
          <a:endParaRPr lang="en-GB"/>
        </a:p>
      </dgm:t>
    </dgm:pt>
    <dgm:pt modelId="{7EC47A44-6F8F-434C-B3CC-3A316CF6DCF5}">
      <dgm:prSet phldrT="[Text]" custT="1"/>
      <dgm:spPr/>
      <dgm:t>
        <a:bodyPr/>
        <a:lstStyle/>
        <a:p>
          <a:r>
            <a:rPr lang="el-GR" sz="2400" b="1" smtClean="0">
              <a:solidFill>
                <a:srgbClr val="FFFF00"/>
              </a:solidFill>
            </a:rPr>
            <a:t>ΔΕΙΚΤΕΣ</a:t>
          </a:r>
          <a:endParaRPr lang="en-GB" sz="2400" b="1">
            <a:solidFill>
              <a:srgbClr val="FFFF00"/>
            </a:solidFill>
          </a:endParaRPr>
        </a:p>
      </dgm:t>
    </dgm:pt>
    <dgm:pt modelId="{2B8CAE52-84A8-4E60-A481-42010C9B4405}" type="parTrans" cxnId="{2CF15528-1E14-4BF7-B21C-C0D5453922AA}">
      <dgm:prSet/>
      <dgm:spPr/>
      <dgm:t>
        <a:bodyPr/>
        <a:lstStyle/>
        <a:p>
          <a:endParaRPr lang="en-GB"/>
        </a:p>
      </dgm:t>
    </dgm:pt>
    <dgm:pt modelId="{BE326360-7535-412B-ADCD-7692D81A6380}" type="sibTrans" cxnId="{2CF15528-1E14-4BF7-B21C-C0D5453922AA}">
      <dgm:prSet/>
      <dgm:spPr>
        <a:ln w="41275"/>
      </dgm:spPr>
      <dgm:t>
        <a:bodyPr/>
        <a:lstStyle/>
        <a:p>
          <a:endParaRPr lang="en-GB"/>
        </a:p>
      </dgm:t>
    </dgm:pt>
    <dgm:pt modelId="{B00742D0-437F-4AC0-A640-AEFBA2B407EC}">
      <dgm:prSet phldrT="[Text]" custT="1"/>
      <dgm:spPr/>
      <dgm:t>
        <a:bodyPr/>
        <a:lstStyle/>
        <a:p>
          <a:r>
            <a:rPr lang="el-GR" sz="2000" b="1" smtClean="0">
              <a:solidFill>
                <a:srgbClr val="FFFF00"/>
              </a:solidFill>
            </a:rPr>
            <a:t>ΕΝΕΡΓΕΙΑΚΗ ΠΟΛΙΤΙΚΗ</a:t>
          </a:r>
          <a:endParaRPr lang="en-GB" sz="2000" b="1">
            <a:solidFill>
              <a:srgbClr val="FFFF00"/>
            </a:solidFill>
          </a:endParaRPr>
        </a:p>
      </dgm:t>
    </dgm:pt>
    <dgm:pt modelId="{A3CB9B12-529A-4866-B3A5-D81C1BE54C27}" type="parTrans" cxnId="{BF3AD900-6474-4D56-86F9-58AEE34F0655}">
      <dgm:prSet/>
      <dgm:spPr/>
      <dgm:t>
        <a:bodyPr/>
        <a:lstStyle/>
        <a:p>
          <a:endParaRPr lang="en-GB"/>
        </a:p>
      </dgm:t>
    </dgm:pt>
    <dgm:pt modelId="{0FE62E5C-ACF8-48C3-BECF-6B9536FE44A1}" type="sibTrans" cxnId="{BF3AD900-6474-4D56-86F9-58AEE34F0655}">
      <dgm:prSet/>
      <dgm:spPr>
        <a:ln w="41275"/>
      </dgm:spPr>
      <dgm:t>
        <a:bodyPr/>
        <a:lstStyle/>
        <a:p>
          <a:endParaRPr lang="en-GB"/>
        </a:p>
      </dgm:t>
    </dgm:pt>
    <dgm:pt modelId="{78725F82-AE08-4164-8C42-B96EEE84C297}">
      <dgm:prSet phldrT="[Text]" custT="1"/>
      <dgm:spPr/>
      <dgm:t>
        <a:bodyPr/>
        <a:lstStyle/>
        <a:p>
          <a:r>
            <a:rPr lang="el-GR" sz="1800" b="1" smtClean="0">
              <a:solidFill>
                <a:srgbClr val="FFFF00"/>
              </a:solidFill>
            </a:rPr>
            <a:t>ΦΟΡΟΙ, ΠΡΟΔΙΑΓΡΑΦΕΣ, ΚΑΝΟΝΕΣ, ΠΛΗΡΟΦΟΡΗΣΗ</a:t>
          </a:r>
          <a:endParaRPr lang="en-GB" sz="1800" b="1">
            <a:solidFill>
              <a:srgbClr val="FFFF00"/>
            </a:solidFill>
          </a:endParaRPr>
        </a:p>
      </dgm:t>
    </dgm:pt>
    <dgm:pt modelId="{81D6C8D3-F7AF-40D4-9F82-4C6FBF7227D4}" type="parTrans" cxnId="{6879F1DC-B34C-4C6C-9522-35C6BEA27903}">
      <dgm:prSet/>
      <dgm:spPr/>
      <dgm:t>
        <a:bodyPr/>
        <a:lstStyle/>
        <a:p>
          <a:endParaRPr lang="en-GB"/>
        </a:p>
      </dgm:t>
    </dgm:pt>
    <dgm:pt modelId="{DFFE139D-C77A-47B7-B1A8-5EB22F28AE00}" type="sibTrans" cxnId="{6879F1DC-B34C-4C6C-9522-35C6BEA27903}">
      <dgm:prSet/>
      <dgm:spPr>
        <a:ln w="38100"/>
      </dgm:spPr>
      <dgm:t>
        <a:bodyPr/>
        <a:lstStyle/>
        <a:p>
          <a:endParaRPr lang="en-GB"/>
        </a:p>
      </dgm:t>
    </dgm:pt>
    <dgm:pt modelId="{725320D5-1738-450C-87E1-250EC38E9134}">
      <dgm:prSet phldrT="[Text]" custT="1"/>
      <dgm:spPr/>
      <dgm:t>
        <a:bodyPr/>
        <a:lstStyle/>
        <a:p>
          <a:r>
            <a:rPr lang="el-GR" sz="1800" b="1" smtClean="0">
              <a:solidFill>
                <a:srgbClr val="FFFF00"/>
              </a:solidFill>
            </a:rPr>
            <a:t>ΤΙΜΕΣ ΚΑΥΣΙΜΩΝ, ΑΠΟΔΟΣΗ, ΕΙΣΟΔΗΜΑ</a:t>
          </a:r>
          <a:endParaRPr lang="en-GB" sz="1800" b="1">
            <a:solidFill>
              <a:srgbClr val="FFFF00"/>
            </a:solidFill>
          </a:endParaRPr>
        </a:p>
      </dgm:t>
    </dgm:pt>
    <dgm:pt modelId="{7CA4C119-4B6C-45BC-9941-0418A2428899}" type="parTrans" cxnId="{88D2F33C-C292-4A0A-A6E8-26CA22E43D96}">
      <dgm:prSet/>
      <dgm:spPr/>
      <dgm:t>
        <a:bodyPr/>
        <a:lstStyle/>
        <a:p>
          <a:endParaRPr lang="en-GB"/>
        </a:p>
      </dgm:t>
    </dgm:pt>
    <dgm:pt modelId="{738E869A-F512-448F-B042-2FF2FA8525D5}" type="sibTrans" cxnId="{88D2F33C-C292-4A0A-A6E8-26CA22E43D96}">
      <dgm:prSet/>
      <dgm:spPr>
        <a:ln w="41275">
          <a:solidFill>
            <a:schemeClr val="bg2">
              <a:lumMod val="10000"/>
            </a:schemeClr>
          </a:solidFill>
        </a:ln>
      </dgm:spPr>
      <dgm:t>
        <a:bodyPr/>
        <a:lstStyle/>
        <a:p>
          <a:endParaRPr lang="en-GB"/>
        </a:p>
      </dgm:t>
    </dgm:pt>
    <dgm:pt modelId="{7A372632-8556-44D9-B2E7-EE787CC49A14}" type="pres">
      <dgm:prSet presAssocID="{BE6E5C3E-80DD-49DF-8068-C38A857203A0}" presName="cycle" presStyleCnt="0">
        <dgm:presLayoutVars>
          <dgm:dir/>
          <dgm:resizeHandles val="exact"/>
        </dgm:presLayoutVars>
      </dgm:prSet>
      <dgm:spPr/>
    </dgm:pt>
    <dgm:pt modelId="{61F36977-AAAC-44BC-9E27-C9902DA9DC8B}" type="pres">
      <dgm:prSet presAssocID="{404CEBB1-567F-4F8A-9128-F3BA62DA3BAC}" presName="node" presStyleLbl="node1" presStyleIdx="0" presStyleCnt="5" custRadScaleRad="96006" custRadScaleInc="-17351">
        <dgm:presLayoutVars>
          <dgm:bulletEnabled val="1"/>
        </dgm:presLayoutVars>
      </dgm:prSet>
      <dgm:spPr/>
      <dgm:t>
        <a:bodyPr/>
        <a:lstStyle/>
        <a:p>
          <a:endParaRPr lang="en-GB"/>
        </a:p>
      </dgm:t>
    </dgm:pt>
    <dgm:pt modelId="{7428D856-7512-46E5-9CBE-73B2DB0F83F6}" type="pres">
      <dgm:prSet presAssocID="{404CEBB1-567F-4F8A-9128-F3BA62DA3BAC}" presName="spNode" presStyleCnt="0"/>
      <dgm:spPr/>
    </dgm:pt>
    <dgm:pt modelId="{F7B42E62-247D-4909-8985-BBEC788F920C}" type="pres">
      <dgm:prSet presAssocID="{80734132-A9DD-4F0F-B1F2-478799941F04}" presName="sibTrans" presStyleLbl="sibTrans1D1" presStyleIdx="0" presStyleCnt="5"/>
      <dgm:spPr/>
    </dgm:pt>
    <dgm:pt modelId="{1A921295-853A-4E75-B985-254ACC6288FF}" type="pres">
      <dgm:prSet presAssocID="{7EC47A44-6F8F-434C-B3CC-3A316CF6DCF5}" presName="node" presStyleLbl="node1" presStyleIdx="1" presStyleCnt="5" custRadScaleRad="116989" custRadScaleInc="8613">
        <dgm:presLayoutVars>
          <dgm:bulletEnabled val="1"/>
        </dgm:presLayoutVars>
      </dgm:prSet>
      <dgm:spPr/>
    </dgm:pt>
    <dgm:pt modelId="{B2D05D20-877D-4E38-8E45-D0344DDF2DC5}" type="pres">
      <dgm:prSet presAssocID="{7EC47A44-6F8F-434C-B3CC-3A316CF6DCF5}" presName="spNode" presStyleCnt="0"/>
      <dgm:spPr/>
    </dgm:pt>
    <dgm:pt modelId="{5544BBD5-A57D-494E-A0C1-CFF031336229}" type="pres">
      <dgm:prSet presAssocID="{BE326360-7535-412B-ADCD-7692D81A6380}" presName="sibTrans" presStyleLbl="sibTrans1D1" presStyleIdx="1" presStyleCnt="5"/>
      <dgm:spPr/>
    </dgm:pt>
    <dgm:pt modelId="{61690A5F-A406-4F50-BE69-5375730BFB66}" type="pres">
      <dgm:prSet presAssocID="{B00742D0-437F-4AC0-A640-AEFBA2B407EC}" presName="node" presStyleLbl="node1" presStyleIdx="2" presStyleCnt="5" custScaleX="115178" custRadScaleRad="108958" custRadScaleInc="-69015">
        <dgm:presLayoutVars>
          <dgm:bulletEnabled val="1"/>
        </dgm:presLayoutVars>
      </dgm:prSet>
      <dgm:spPr/>
      <dgm:t>
        <a:bodyPr/>
        <a:lstStyle/>
        <a:p>
          <a:endParaRPr lang="en-GB"/>
        </a:p>
      </dgm:t>
    </dgm:pt>
    <dgm:pt modelId="{F0A036F7-D588-451C-ABF4-17D6AABC6ED5}" type="pres">
      <dgm:prSet presAssocID="{B00742D0-437F-4AC0-A640-AEFBA2B407EC}" presName="spNode" presStyleCnt="0"/>
      <dgm:spPr/>
    </dgm:pt>
    <dgm:pt modelId="{843FC580-2FB5-4551-A577-5D1A8A159F3B}" type="pres">
      <dgm:prSet presAssocID="{0FE62E5C-ACF8-48C3-BECF-6B9536FE44A1}" presName="sibTrans" presStyleLbl="sibTrans1D1" presStyleIdx="2" presStyleCnt="5"/>
      <dgm:spPr/>
    </dgm:pt>
    <dgm:pt modelId="{7C362F28-FB5A-42EA-96FB-7E6EC2EB853C}" type="pres">
      <dgm:prSet presAssocID="{78725F82-AE08-4164-8C42-B96EEE84C297}" presName="node" presStyleLbl="node1" presStyleIdx="3" presStyleCnt="5" custScaleX="134875" custScaleY="124366" custRadScaleRad="116267" custRadScaleInc="64717">
        <dgm:presLayoutVars>
          <dgm:bulletEnabled val="1"/>
        </dgm:presLayoutVars>
      </dgm:prSet>
      <dgm:spPr/>
    </dgm:pt>
    <dgm:pt modelId="{60239C00-53A9-4F7C-AAFF-CA48FE81DD31}" type="pres">
      <dgm:prSet presAssocID="{78725F82-AE08-4164-8C42-B96EEE84C297}" presName="spNode" presStyleCnt="0"/>
      <dgm:spPr/>
    </dgm:pt>
    <dgm:pt modelId="{E1EF0408-13A5-49D1-AEDE-007FBAFB1F45}" type="pres">
      <dgm:prSet presAssocID="{DFFE139D-C77A-47B7-B1A8-5EB22F28AE00}" presName="sibTrans" presStyleLbl="sibTrans1D1" presStyleIdx="3" presStyleCnt="5"/>
      <dgm:spPr/>
    </dgm:pt>
    <dgm:pt modelId="{20250598-B46D-4224-9ACB-97E7C17957CE}" type="pres">
      <dgm:prSet presAssocID="{725320D5-1738-450C-87E1-250EC38E9134}" presName="node" presStyleLbl="node1" presStyleIdx="4" presStyleCnt="5" custScaleX="136241" custScaleY="121955" custRadScaleRad="128017" custRadScaleInc="-24984">
        <dgm:presLayoutVars>
          <dgm:bulletEnabled val="1"/>
        </dgm:presLayoutVars>
      </dgm:prSet>
      <dgm:spPr/>
      <dgm:t>
        <a:bodyPr/>
        <a:lstStyle/>
        <a:p>
          <a:endParaRPr lang="en-GB"/>
        </a:p>
      </dgm:t>
    </dgm:pt>
    <dgm:pt modelId="{C7EE22C0-681A-4161-BFD4-1DF8C0A6F11D}" type="pres">
      <dgm:prSet presAssocID="{725320D5-1738-450C-87E1-250EC38E9134}" presName="spNode" presStyleCnt="0"/>
      <dgm:spPr/>
    </dgm:pt>
    <dgm:pt modelId="{DA403845-4697-4609-9527-0270403C4C9D}" type="pres">
      <dgm:prSet presAssocID="{738E869A-F512-448F-B042-2FF2FA8525D5}" presName="sibTrans" presStyleLbl="sibTrans1D1" presStyleIdx="4" presStyleCnt="5"/>
      <dgm:spPr/>
    </dgm:pt>
  </dgm:ptLst>
  <dgm:cxnLst>
    <dgm:cxn modelId="{7EA7D430-D15F-4F2F-BCA6-773144F7FE72}" type="presOf" srcId="{725320D5-1738-450C-87E1-250EC38E9134}" destId="{20250598-B46D-4224-9ACB-97E7C17957CE}" srcOrd="0" destOrd="0" presId="urn:microsoft.com/office/officeart/2005/8/layout/cycle5"/>
    <dgm:cxn modelId="{01681D99-BD3E-4303-8F44-80510BFC6D47}" type="presOf" srcId="{7EC47A44-6F8F-434C-B3CC-3A316CF6DCF5}" destId="{1A921295-853A-4E75-B985-254ACC6288FF}" srcOrd="0" destOrd="0" presId="urn:microsoft.com/office/officeart/2005/8/layout/cycle5"/>
    <dgm:cxn modelId="{88D2F33C-C292-4A0A-A6E8-26CA22E43D96}" srcId="{BE6E5C3E-80DD-49DF-8068-C38A857203A0}" destId="{725320D5-1738-450C-87E1-250EC38E9134}" srcOrd="4" destOrd="0" parTransId="{7CA4C119-4B6C-45BC-9941-0418A2428899}" sibTransId="{738E869A-F512-448F-B042-2FF2FA8525D5}"/>
    <dgm:cxn modelId="{76EDE9C9-BF3B-47AB-AEE9-02DCBA385D2C}" type="presOf" srcId="{80734132-A9DD-4F0F-B1F2-478799941F04}" destId="{F7B42E62-247D-4909-8985-BBEC788F920C}" srcOrd="0" destOrd="0" presId="urn:microsoft.com/office/officeart/2005/8/layout/cycle5"/>
    <dgm:cxn modelId="{2CF15528-1E14-4BF7-B21C-C0D5453922AA}" srcId="{BE6E5C3E-80DD-49DF-8068-C38A857203A0}" destId="{7EC47A44-6F8F-434C-B3CC-3A316CF6DCF5}" srcOrd="1" destOrd="0" parTransId="{2B8CAE52-84A8-4E60-A481-42010C9B4405}" sibTransId="{BE326360-7535-412B-ADCD-7692D81A6380}"/>
    <dgm:cxn modelId="{0B3754D5-BDDB-4CB8-85A9-E4C0ABCA2BA4}" type="presOf" srcId="{404CEBB1-567F-4F8A-9128-F3BA62DA3BAC}" destId="{61F36977-AAAC-44BC-9E27-C9902DA9DC8B}" srcOrd="0" destOrd="0" presId="urn:microsoft.com/office/officeart/2005/8/layout/cycle5"/>
    <dgm:cxn modelId="{BF3AD900-6474-4D56-86F9-58AEE34F0655}" srcId="{BE6E5C3E-80DD-49DF-8068-C38A857203A0}" destId="{B00742D0-437F-4AC0-A640-AEFBA2B407EC}" srcOrd="2" destOrd="0" parTransId="{A3CB9B12-529A-4866-B3A5-D81C1BE54C27}" sibTransId="{0FE62E5C-ACF8-48C3-BECF-6B9536FE44A1}"/>
    <dgm:cxn modelId="{6879F1DC-B34C-4C6C-9522-35C6BEA27903}" srcId="{BE6E5C3E-80DD-49DF-8068-C38A857203A0}" destId="{78725F82-AE08-4164-8C42-B96EEE84C297}" srcOrd="3" destOrd="0" parTransId="{81D6C8D3-F7AF-40D4-9F82-4C6FBF7227D4}" sibTransId="{DFFE139D-C77A-47B7-B1A8-5EB22F28AE00}"/>
    <dgm:cxn modelId="{F611D024-6980-4506-8948-7360DE3E502C}" type="presOf" srcId="{78725F82-AE08-4164-8C42-B96EEE84C297}" destId="{7C362F28-FB5A-42EA-96FB-7E6EC2EB853C}" srcOrd="0" destOrd="0" presId="urn:microsoft.com/office/officeart/2005/8/layout/cycle5"/>
    <dgm:cxn modelId="{C88AB833-EEB4-4218-8CF5-A1B9E01C9D16}" type="presOf" srcId="{738E869A-F512-448F-B042-2FF2FA8525D5}" destId="{DA403845-4697-4609-9527-0270403C4C9D}" srcOrd="0" destOrd="0" presId="urn:microsoft.com/office/officeart/2005/8/layout/cycle5"/>
    <dgm:cxn modelId="{95EFCA43-A952-4BA5-A7B8-3C7A81FEB1AD}" type="presOf" srcId="{0FE62E5C-ACF8-48C3-BECF-6B9536FE44A1}" destId="{843FC580-2FB5-4551-A577-5D1A8A159F3B}" srcOrd="0" destOrd="0" presId="urn:microsoft.com/office/officeart/2005/8/layout/cycle5"/>
    <dgm:cxn modelId="{894B83FE-BAC3-41F0-895E-496BB7CC15A3}" srcId="{BE6E5C3E-80DD-49DF-8068-C38A857203A0}" destId="{404CEBB1-567F-4F8A-9128-F3BA62DA3BAC}" srcOrd="0" destOrd="0" parTransId="{B888495E-18C6-4554-82A7-261B2B397DF2}" sibTransId="{80734132-A9DD-4F0F-B1F2-478799941F04}"/>
    <dgm:cxn modelId="{393C14BA-C3E6-407E-8FEC-9F8497D377CF}" type="presOf" srcId="{BE6E5C3E-80DD-49DF-8068-C38A857203A0}" destId="{7A372632-8556-44D9-B2E7-EE787CC49A14}" srcOrd="0" destOrd="0" presId="urn:microsoft.com/office/officeart/2005/8/layout/cycle5"/>
    <dgm:cxn modelId="{A7BDB036-E91D-4353-80A6-94F0F359429F}" type="presOf" srcId="{B00742D0-437F-4AC0-A640-AEFBA2B407EC}" destId="{61690A5F-A406-4F50-BE69-5375730BFB66}" srcOrd="0" destOrd="0" presId="urn:microsoft.com/office/officeart/2005/8/layout/cycle5"/>
    <dgm:cxn modelId="{564EB791-994D-459C-AAE6-1AE6F9D61EDA}" type="presOf" srcId="{BE326360-7535-412B-ADCD-7692D81A6380}" destId="{5544BBD5-A57D-494E-A0C1-CFF031336229}" srcOrd="0" destOrd="0" presId="urn:microsoft.com/office/officeart/2005/8/layout/cycle5"/>
    <dgm:cxn modelId="{A28EAC81-50B0-4B73-8FC1-E64B3DB7A4BC}" type="presOf" srcId="{DFFE139D-C77A-47B7-B1A8-5EB22F28AE00}" destId="{E1EF0408-13A5-49D1-AEDE-007FBAFB1F45}" srcOrd="0" destOrd="0" presId="urn:microsoft.com/office/officeart/2005/8/layout/cycle5"/>
    <dgm:cxn modelId="{51195090-49BB-4210-8CDA-6B4AEF264DA2}" type="presParOf" srcId="{7A372632-8556-44D9-B2E7-EE787CC49A14}" destId="{61F36977-AAAC-44BC-9E27-C9902DA9DC8B}" srcOrd="0" destOrd="0" presId="urn:microsoft.com/office/officeart/2005/8/layout/cycle5"/>
    <dgm:cxn modelId="{AA95867E-E570-433F-8707-9E4E89AB0915}" type="presParOf" srcId="{7A372632-8556-44D9-B2E7-EE787CC49A14}" destId="{7428D856-7512-46E5-9CBE-73B2DB0F83F6}" srcOrd="1" destOrd="0" presId="urn:microsoft.com/office/officeart/2005/8/layout/cycle5"/>
    <dgm:cxn modelId="{8E4F93EC-6E51-46EB-A8B2-7F33B6B9B7C1}" type="presParOf" srcId="{7A372632-8556-44D9-B2E7-EE787CC49A14}" destId="{F7B42E62-247D-4909-8985-BBEC788F920C}" srcOrd="2" destOrd="0" presId="urn:microsoft.com/office/officeart/2005/8/layout/cycle5"/>
    <dgm:cxn modelId="{CD8C4D35-0CB8-4B2D-8E76-92588FC147E2}" type="presParOf" srcId="{7A372632-8556-44D9-B2E7-EE787CC49A14}" destId="{1A921295-853A-4E75-B985-254ACC6288FF}" srcOrd="3" destOrd="0" presId="urn:microsoft.com/office/officeart/2005/8/layout/cycle5"/>
    <dgm:cxn modelId="{E70BDD2F-F3D9-46AB-B4BB-B13A4D0B4FF1}" type="presParOf" srcId="{7A372632-8556-44D9-B2E7-EE787CC49A14}" destId="{B2D05D20-877D-4E38-8E45-D0344DDF2DC5}" srcOrd="4" destOrd="0" presId="urn:microsoft.com/office/officeart/2005/8/layout/cycle5"/>
    <dgm:cxn modelId="{6064C60B-5A8C-4D2D-80AF-255D0ABCA0A1}" type="presParOf" srcId="{7A372632-8556-44D9-B2E7-EE787CC49A14}" destId="{5544BBD5-A57D-494E-A0C1-CFF031336229}" srcOrd="5" destOrd="0" presId="urn:microsoft.com/office/officeart/2005/8/layout/cycle5"/>
    <dgm:cxn modelId="{6E2DEF90-9893-436D-AF69-C2B42ABC0613}" type="presParOf" srcId="{7A372632-8556-44D9-B2E7-EE787CC49A14}" destId="{61690A5F-A406-4F50-BE69-5375730BFB66}" srcOrd="6" destOrd="0" presId="urn:microsoft.com/office/officeart/2005/8/layout/cycle5"/>
    <dgm:cxn modelId="{041E53ED-AC4A-4E56-8B2E-1BC4ED441832}" type="presParOf" srcId="{7A372632-8556-44D9-B2E7-EE787CC49A14}" destId="{F0A036F7-D588-451C-ABF4-17D6AABC6ED5}" srcOrd="7" destOrd="0" presId="urn:microsoft.com/office/officeart/2005/8/layout/cycle5"/>
    <dgm:cxn modelId="{84686965-FD9A-44C9-8CD6-9217424EB747}" type="presParOf" srcId="{7A372632-8556-44D9-B2E7-EE787CC49A14}" destId="{843FC580-2FB5-4551-A577-5D1A8A159F3B}" srcOrd="8" destOrd="0" presId="urn:microsoft.com/office/officeart/2005/8/layout/cycle5"/>
    <dgm:cxn modelId="{66AAEDEE-CAB9-4CA1-8270-947AD5627C4D}" type="presParOf" srcId="{7A372632-8556-44D9-B2E7-EE787CC49A14}" destId="{7C362F28-FB5A-42EA-96FB-7E6EC2EB853C}" srcOrd="9" destOrd="0" presId="urn:microsoft.com/office/officeart/2005/8/layout/cycle5"/>
    <dgm:cxn modelId="{9FAD8606-78F1-42FC-819D-DEE82952F43B}" type="presParOf" srcId="{7A372632-8556-44D9-B2E7-EE787CC49A14}" destId="{60239C00-53A9-4F7C-AAFF-CA48FE81DD31}" srcOrd="10" destOrd="0" presId="urn:microsoft.com/office/officeart/2005/8/layout/cycle5"/>
    <dgm:cxn modelId="{788896EF-372C-4201-B07E-EAC616A7F580}" type="presParOf" srcId="{7A372632-8556-44D9-B2E7-EE787CC49A14}" destId="{E1EF0408-13A5-49D1-AEDE-007FBAFB1F45}" srcOrd="11" destOrd="0" presId="urn:microsoft.com/office/officeart/2005/8/layout/cycle5"/>
    <dgm:cxn modelId="{175D2D3C-A0CF-4D19-B78B-14A4140A9D7F}" type="presParOf" srcId="{7A372632-8556-44D9-B2E7-EE787CC49A14}" destId="{20250598-B46D-4224-9ACB-97E7C17957CE}" srcOrd="12" destOrd="0" presId="urn:microsoft.com/office/officeart/2005/8/layout/cycle5"/>
    <dgm:cxn modelId="{C20E2B42-05AB-40E7-BD56-32A9B3C07F3C}" type="presParOf" srcId="{7A372632-8556-44D9-B2E7-EE787CC49A14}" destId="{C7EE22C0-681A-4161-BFD4-1DF8C0A6F11D}" srcOrd="13" destOrd="0" presId="urn:microsoft.com/office/officeart/2005/8/layout/cycle5"/>
    <dgm:cxn modelId="{846A2597-C68D-47E9-85C4-E55F47E1B339}" type="presParOf" srcId="{7A372632-8556-44D9-B2E7-EE787CC49A14}" destId="{DA403845-4697-4609-9527-0270403C4C9D}"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4948D-F41F-4DB2-BB7D-F4A85BAB1009}">
      <dsp:nvSpPr>
        <dsp:cNvPr id="0" name=""/>
        <dsp:cNvSpPr/>
      </dsp:nvSpPr>
      <dsp:spPr>
        <a:xfrm rot="5400000">
          <a:off x="913814" y="942074"/>
          <a:ext cx="810914" cy="923197"/>
        </a:xfrm>
        <a:prstGeom prst="bentUpArrow">
          <a:avLst>
            <a:gd name="adj1" fmla="val 32840"/>
            <a:gd name="adj2" fmla="val 25000"/>
            <a:gd name="adj3" fmla="val 35780"/>
          </a:avLst>
        </a:prstGeom>
        <a:solidFill>
          <a:schemeClr val="dk1">
            <a:tint val="40000"/>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A8B4DF-475D-420D-9055-5DE88C8AAA61}">
      <dsp:nvSpPr>
        <dsp:cNvPr id="0" name=""/>
        <dsp:cNvSpPr/>
      </dsp:nvSpPr>
      <dsp:spPr>
        <a:xfrm>
          <a:off x="698971" y="43158"/>
          <a:ext cx="1365103" cy="955528"/>
        </a:xfrm>
        <a:prstGeom prst="roundRect">
          <a:avLst>
            <a:gd name="adj" fmla="val 1667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t>ΕΞΟΡΥΞΗ</a:t>
          </a:r>
        </a:p>
      </dsp:txBody>
      <dsp:txXfrm>
        <a:off x="745624" y="89811"/>
        <a:ext cx="1271797" cy="862222"/>
      </dsp:txXfrm>
    </dsp:sp>
    <dsp:sp modelId="{9D009628-7290-4C34-9647-3162DDBBA1AB}">
      <dsp:nvSpPr>
        <dsp:cNvPr id="0" name=""/>
        <dsp:cNvSpPr/>
      </dsp:nvSpPr>
      <dsp:spPr>
        <a:xfrm>
          <a:off x="2064074" y="134290"/>
          <a:ext cx="992846" cy="772299"/>
        </a:xfrm>
        <a:prstGeom prst="rect">
          <a:avLst/>
        </a:prstGeom>
        <a:noFill/>
        <a:ln>
          <a:noFill/>
        </a:ln>
        <a:effectLst/>
      </dsp:spPr>
      <dsp:style>
        <a:lnRef idx="0">
          <a:scrgbClr r="0" g="0" b="0"/>
        </a:lnRef>
        <a:fillRef idx="0">
          <a:scrgbClr r="0" g="0" b="0"/>
        </a:fillRef>
        <a:effectRef idx="0">
          <a:scrgbClr r="0" g="0" b="0"/>
        </a:effectRef>
        <a:fontRef idx="minor"/>
      </dsp:style>
    </dsp:sp>
    <dsp:sp modelId="{07BD4A98-9162-4EDA-8DBB-251A18687BDD}">
      <dsp:nvSpPr>
        <dsp:cNvPr id="0" name=""/>
        <dsp:cNvSpPr/>
      </dsp:nvSpPr>
      <dsp:spPr>
        <a:xfrm rot="5400000">
          <a:off x="2078403" y="1996090"/>
          <a:ext cx="810914" cy="923197"/>
        </a:xfrm>
        <a:prstGeom prst="bentUpArrow">
          <a:avLst>
            <a:gd name="adj1" fmla="val 32840"/>
            <a:gd name="adj2" fmla="val 25000"/>
            <a:gd name="adj3" fmla="val 35780"/>
          </a:avLst>
        </a:prstGeom>
        <a:solidFill>
          <a:schemeClr val="dk1">
            <a:tint val="40000"/>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215AB9-4118-47FD-87E1-7A2A95DA6C44}">
      <dsp:nvSpPr>
        <dsp:cNvPr id="0" name=""/>
        <dsp:cNvSpPr/>
      </dsp:nvSpPr>
      <dsp:spPr>
        <a:xfrm>
          <a:off x="1830787" y="1116532"/>
          <a:ext cx="2181653" cy="955528"/>
        </a:xfrm>
        <a:prstGeom prst="roundRect">
          <a:avLst>
            <a:gd name="adj" fmla="val 1667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t>ΜΕΤΑΦΟΡΑ</a:t>
          </a:r>
          <a:endParaRPr lang="en-GB" sz="1800" kern="1200" dirty="0"/>
        </a:p>
      </dsp:txBody>
      <dsp:txXfrm>
        <a:off x="1877440" y="1163185"/>
        <a:ext cx="2088347" cy="862222"/>
      </dsp:txXfrm>
    </dsp:sp>
    <dsp:sp modelId="{42CC04B2-874D-4203-9089-CDD1EFF4D89D}">
      <dsp:nvSpPr>
        <dsp:cNvPr id="0" name=""/>
        <dsp:cNvSpPr/>
      </dsp:nvSpPr>
      <dsp:spPr>
        <a:xfrm>
          <a:off x="3604165" y="1207663"/>
          <a:ext cx="992846" cy="772299"/>
        </a:xfrm>
        <a:prstGeom prst="rect">
          <a:avLst/>
        </a:prstGeom>
        <a:noFill/>
        <a:ln>
          <a:noFill/>
        </a:ln>
        <a:effectLst/>
      </dsp:spPr>
      <dsp:style>
        <a:lnRef idx="0">
          <a:scrgbClr r="0" g="0" b="0"/>
        </a:lnRef>
        <a:fillRef idx="0">
          <a:scrgbClr r="0" g="0" b="0"/>
        </a:fillRef>
        <a:effectRef idx="0">
          <a:scrgbClr r="0" g="0" b="0"/>
        </a:effectRef>
        <a:fontRef idx="minor"/>
      </dsp:style>
    </dsp:sp>
    <dsp:sp modelId="{BB78D891-0264-4784-B529-C730B818B965}">
      <dsp:nvSpPr>
        <dsp:cNvPr id="0" name=""/>
        <dsp:cNvSpPr/>
      </dsp:nvSpPr>
      <dsp:spPr>
        <a:xfrm rot="5400000">
          <a:off x="3230531" y="3076211"/>
          <a:ext cx="810914" cy="923197"/>
        </a:xfrm>
        <a:prstGeom prst="bentUpArrow">
          <a:avLst>
            <a:gd name="adj1" fmla="val 32840"/>
            <a:gd name="adj2" fmla="val 25000"/>
            <a:gd name="adj3" fmla="val 35780"/>
          </a:avLst>
        </a:prstGeom>
        <a:solidFill>
          <a:schemeClr val="dk1">
            <a:tint val="40000"/>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C7C1A7-EF04-4847-9F13-CC8923F7BE6C}">
      <dsp:nvSpPr>
        <dsp:cNvPr id="0" name=""/>
        <dsp:cNvSpPr/>
      </dsp:nvSpPr>
      <dsp:spPr>
        <a:xfrm>
          <a:off x="2962602" y="2189905"/>
          <a:ext cx="2510315" cy="955528"/>
        </a:xfrm>
        <a:prstGeom prst="roundRect">
          <a:avLst>
            <a:gd name="adj" fmla="val 1667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t>ΜΕΤΑΤΡΟΠΗ</a:t>
          </a:r>
          <a:endParaRPr lang="en-GB" sz="1800" kern="1200" dirty="0"/>
        </a:p>
      </dsp:txBody>
      <dsp:txXfrm>
        <a:off x="3009255" y="2236558"/>
        <a:ext cx="2417009" cy="862222"/>
      </dsp:txXfrm>
    </dsp:sp>
    <dsp:sp modelId="{A40CE387-FA39-43A6-BF3E-30A7E0BEF573}">
      <dsp:nvSpPr>
        <dsp:cNvPr id="0" name=""/>
        <dsp:cNvSpPr/>
      </dsp:nvSpPr>
      <dsp:spPr>
        <a:xfrm>
          <a:off x="4900312" y="2281036"/>
          <a:ext cx="992846" cy="772299"/>
        </a:xfrm>
        <a:prstGeom prst="rect">
          <a:avLst/>
        </a:prstGeom>
        <a:noFill/>
        <a:ln>
          <a:noFill/>
        </a:ln>
        <a:effectLst/>
      </dsp:spPr>
      <dsp:style>
        <a:lnRef idx="0">
          <a:scrgbClr r="0" g="0" b="0"/>
        </a:lnRef>
        <a:fillRef idx="0">
          <a:scrgbClr r="0" g="0" b="0"/>
        </a:fillRef>
        <a:effectRef idx="0">
          <a:scrgbClr r="0" g="0" b="0"/>
        </a:effectRef>
        <a:fontRef idx="minor"/>
      </dsp:style>
    </dsp:sp>
    <dsp:sp modelId="{7588CF79-87C9-4E2D-B33B-72BCEABF9E3B}">
      <dsp:nvSpPr>
        <dsp:cNvPr id="0" name=""/>
        <dsp:cNvSpPr/>
      </dsp:nvSpPr>
      <dsp:spPr>
        <a:xfrm rot="5400000">
          <a:off x="4382661" y="4156331"/>
          <a:ext cx="810914" cy="923197"/>
        </a:xfrm>
        <a:prstGeom prst="bentUpArrow">
          <a:avLst>
            <a:gd name="adj1" fmla="val 32840"/>
            <a:gd name="adj2" fmla="val 25000"/>
            <a:gd name="adj3" fmla="val 35780"/>
          </a:avLst>
        </a:prstGeom>
        <a:solidFill>
          <a:schemeClr val="dk1">
            <a:tint val="40000"/>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2B1C5E-4620-4731-BB73-72DBCC89131D}">
      <dsp:nvSpPr>
        <dsp:cNvPr id="0" name=""/>
        <dsp:cNvSpPr/>
      </dsp:nvSpPr>
      <dsp:spPr>
        <a:xfrm>
          <a:off x="4094418" y="3263278"/>
          <a:ext cx="3127001" cy="955528"/>
        </a:xfrm>
        <a:prstGeom prst="roundRect">
          <a:avLst>
            <a:gd name="adj" fmla="val 1667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t>ΜΕΤΑΦΟΡΑ-ΑΠΟΘΗΚΕΥΣΗ-ΔΙΑΝΟΜΗ</a:t>
          </a:r>
          <a:endParaRPr lang="en-GB" sz="1800" kern="1200" dirty="0"/>
        </a:p>
      </dsp:txBody>
      <dsp:txXfrm>
        <a:off x="4141071" y="3309931"/>
        <a:ext cx="3033695" cy="862222"/>
      </dsp:txXfrm>
    </dsp:sp>
    <dsp:sp modelId="{01309A10-5ABF-488A-A153-3FE8577A5252}">
      <dsp:nvSpPr>
        <dsp:cNvPr id="0" name=""/>
        <dsp:cNvSpPr/>
      </dsp:nvSpPr>
      <dsp:spPr>
        <a:xfrm>
          <a:off x="6340470" y="3354410"/>
          <a:ext cx="992846" cy="772299"/>
        </a:xfrm>
        <a:prstGeom prst="rect">
          <a:avLst/>
        </a:prstGeom>
        <a:noFill/>
        <a:ln>
          <a:noFill/>
        </a:ln>
        <a:effectLst/>
      </dsp:spPr>
      <dsp:style>
        <a:lnRef idx="0">
          <a:scrgbClr r="0" g="0" b="0"/>
        </a:lnRef>
        <a:fillRef idx="0">
          <a:scrgbClr r="0" g="0" b="0"/>
        </a:fillRef>
        <a:effectRef idx="0">
          <a:scrgbClr r="0" g="0" b="0"/>
        </a:effectRef>
        <a:fontRef idx="minor"/>
      </dsp:style>
    </dsp:sp>
    <dsp:sp modelId="{4872A4C0-880E-4DF9-A01D-12B6B2E1B13F}">
      <dsp:nvSpPr>
        <dsp:cNvPr id="0" name=""/>
        <dsp:cNvSpPr/>
      </dsp:nvSpPr>
      <dsp:spPr>
        <a:xfrm rot="5400000">
          <a:off x="5462779" y="5236451"/>
          <a:ext cx="810914" cy="923197"/>
        </a:xfrm>
        <a:prstGeom prst="bentUpArrow">
          <a:avLst>
            <a:gd name="adj1" fmla="val 32840"/>
            <a:gd name="adj2" fmla="val 25000"/>
            <a:gd name="adj3" fmla="val 35780"/>
          </a:avLst>
        </a:prstGeom>
        <a:solidFill>
          <a:schemeClr val="dk1">
            <a:tint val="40000"/>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CDBDB7-ABDF-4AE1-BD2A-DC2A3EA1810D}">
      <dsp:nvSpPr>
        <dsp:cNvPr id="0" name=""/>
        <dsp:cNvSpPr/>
      </dsp:nvSpPr>
      <dsp:spPr>
        <a:xfrm>
          <a:off x="5226234" y="4336651"/>
          <a:ext cx="2303529" cy="955528"/>
        </a:xfrm>
        <a:prstGeom prst="roundRect">
          <a:avLst>
            <a:gd name="adj" fmla="val 1667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t>ΜΕΤΑΤΡΟΠΗ ΤΕΛΙΚΗΣ ΧΡΗΣΗΣ</a:t>
          </a:r>
          <a:endParaRPr lang="en-GB" sz="1800" kern="1200" dirty="0"/>
        </a:p>
      </dsp:txBody>
      <dsp:txXfrm>
        <a:off x="5272887" y="4383304"/>
        <a:ext cx="2210223" cy="862222"/>
      </dsp:txXfrm>
    </dsp:sp>
    <dsp:sp modelId="{8C006E3B-BECD-435F-BBD7-B343FBDB0ED1}">
      <dsp:nvSpPr>
        <dsp:cNvPr id="0" name=""/>
        <dsp:cNvSpPr/>
      </dsp:nvSpPr>
      <dsp:spPr>
        <a:xfrm>
          <a:off x="7060550" y="4427783"/>
          <a:ext cx="992846" cy="772299"/>
        </a:xfrm>
        <a:prstGeom prst="rect">
          <a:avLst/>
        </a:prstGeom>
        <a:noFill/>
        <a:ln>
          <a:noFill/>
        </a:ln>
        <a:effectLst/>
      </dsp:spPr>
      <dsp:style>
        <a:lnRef idx="0">
          <a:scrgbClr r="0" g="0" b="0"/>
        </a:lnRef>
        <a:fillRef idx="0">
          <a:scrgbClr r="0" g="0" b="0"/>
        </a:fillRef>
        <a:effectRef idx="0">
          <a:scrgbClr r="0" g="0" b="0"/>
        </a:effectRef>
        <a:fontRef idx="minor"/>
      </dsp:style>
    </dsp:sp>
    <dsp:sp modelId="{236C745E-0DC7-4CF2-8A5C-584F1A14E1C0}">
      <dsp:nvSpPr>
        <dsp:cNvPr id="0" name=""/>
        <dsp:cNvSpPr/>
      </dsp:nvSpPr>
      <dsp:spPr>
        <a:xfrm>
          <a:off x="6358049" y="5410025"/>
          <a:ext cx="1954322" cy="955528"/>
        </a:xfrm>
        <a:prstGeom prst="roundRect">
          <a:avLst>
            <a:gd name="adj" fmla="val 1667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t>ΤΕΛΙΚΗ ΧΡΗΣΗ</a:t>
          </a:r>
          <a:endParaRPr lang="en-GB" sz="1800" kern="1200" dirty="0"/>
        </a:p>
      </dsp:txBody>
      <dsp:txXfrm>
        <a:off x="6404702" y="5456678"/>
        <a:ext cx="1861016" cy="8622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36977-AAAC-44BC-9E27-C9902DA9DC8B}">
      <dsp:nvSpPr>
        <dsp:cNvPr id="0" name=""/>
        <dsp:cNvSpPr/>
      </dsp:nvSpPr>
      <dsp:spPr>
        <a:xfrm>
          <a:off x="3362720" y="72000"/>
          <a:ext cx="1915525" cy="124509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smtClean="0">
              <a:solidFill>
                <a:srgbClr val="FFFF00"/>
              </a:solidFill>
            </a:rPr>
            <a:t>ΚΑΤΑΝΑΛΩΣΗ ΕΝΕΡΓΕΙΑΣ</a:t>
          </a:r>
          <a:endParaRPr lang="en-GB" sz="1800" b="1" kern="1200">
            <a:solidFill>
              <a:srgbClr val="FFFF00"/>
            </a:solidFill>
          </a:endParaRPr>
        </a:p>
      </dsp:txBody>
      <dsp:txXfrm>
        <a:off x="3423500" y="132780"/>
        <a:ext cx="1793965" cy="1123531"/>
      </dsp:txXfrm>
    </dsp:sp>
    <dsp:sp modelId="{F7B42E62-247D-4909-8985-BBEC788F920C}">
      <dsp:nvSpPr>
        <dsp:cNvPr id="0" name=""/>
        <dsp:cNvSpPr/>
      </dsp:nvSpPr>
      <dsp:spPr>
        <a:xfrm>
          <a:off x="2683530" y="818332"/>
          <a:ext cx="4978765" cy="4978765"/>
        </a:xfrm>
        <a:custGeom>
          <a:avLst/>
          <a:gdLst/>
          <a:ahLst/>
          <a:cxnLst/>
          <a:rect l="0" t="0" r="0" b="0"/>
          <a:pathLst>
            <a:path>
              <a:moveTo>
                <a:pt x="2980676" y="48961"/>
              </a:moveTo>
              <a:arcTo wR="2489382" hR="2489382" stAng="16882941" swAng="1685909"/>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1A921295-853A-4E75-B985-254ACC6288FF}">
      <dsp:nvSpPr>
        <dsp:cNvPr id="0" name=""/>
        <dsp:cNvSpPr/>
      </dsp:nvSpPr>
      <dsp:spPr>
        <a:xfrm>
          <a:off x="6336693" y="1656188"/>
          <a:ext cx="1915525" cy="1245091"/>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smtClean="0">
              <a:solidFill>
                <a:srgbClr val="FFFF00"/>
              </a:solidFill>
            </a:rPr>
            <a:t>ΔΕΙΚΤΕΣ</a:t>
          </a:r>
          <a:endParaRPr lang="en-GB" sz="2400" b="1" kern="1200">
            <a:solidFill>
              <a:srgbClr val="FFFF00"/>
            </a:solidFill>
          </a:endParaRPr>
        </a:p>
      </dsp:txBody>
      <dsp:txXfrm>
        <a:off x="6397473" y="1716968"/>
        <a:ext cx="1793965" cy="1123531"/>
      </dsp:txXfrm>
    </dsp:sp>
    <dsp:sp modelId="{5544BBD5-A57D-494E-A0C1-CFF031336229}">
      <dsp:nvSpPr>
        <dsp:cNvPr id="0" name=""/>
        <dsp:cNvSpPr/>
      </dsp:nvSpPr>
      <dsp:spPr>
        <a:xfrm>
          <a:off x="2426798" y="260512"/>
          <a:ext cx="4978765" cy="4978765"/>
        </a:xfrm>
        <a:custGeom>
          <a:avLst/>
          <a:gdLst/>
          <a:ahLst/>
          <a:cxnLst/>
          <a:rect l="0" t="0" r="0" b="0"/>
          <a:pathLst>
            <a:path>
              <a:moveTo>
                <a:pt x="4945922" y="2892423"/>
              </a:moveTo>
              <a:arcTo wR="2489382" hR="2489382" stAng="559045" swAng="1069023"/>
            </a:path>
          </a:pathLst>
        </a:custGeom>
        <a:noFill/>
        <a:ln w="41275"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61690A5F-A406-4F50-BE69-5375730BFB66}">
      <dsp:nvSpPr>
        <dsp:cNvPr id="0" name=""/>
        <dsp:cNvSpPr/>
      </dsp:nvSpPr>
      <dsp:spPr>
        <a:xfrm>
          <a:off x="5544608" y="4104452"/>
          <a:ext cx="2206263" cy="1245091"/>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smtClean="0">
              <a:solidFill>
                <a:srgbClr val="FFFF00"/>
              </a:solidFill>
            </a:rPr>
            <a:t>ΕΝΕΡΓΕΙΑΚΗ ΠΟΛΙΤΙΚΗ</a:t>
          </a:r>
          <a:endParaRPr lang="en-GB" sz="2000" b="1" kern="1200">
            <a:solidFill>
              <a:srgbClr val="FFFF00"/>
            </a:solidFill>
          </a:endParaRPr>
        </a:p>
      </dsp:txBody>
      <dsp:txXfrm>
        <a:off x="5605388" y="4165232"/>
        <a:ext cx="2084703" cy="1123531"/>
      </dsp:txXfrm>
    </dsp:sp>
    <dsp:sp modelId="{843FC580-2FB5-4551-A577-5D1A8A159F3B}">
      <dsp:nvSpPr>
        <dsp:cNvPr id="0" name=""/>
        <dsp:cNvSpPr/>
      </dsp:nvSpPr>
      <dsp:spPr>
        <a:xfrm>
          <a:off x="1864290" y="972527"/>
          <a:ext cx="4978765" cy="4978765"/>
        </a:xfrm>
        <a:custGeom>
          <a:avLst/>
          <a:gdLst/>
          <a:ahLst/>
          <a:cxnLst/>
          <a:rect l="0" t="0" r="0" b="0"/>
          <a:pathLst>
            <a:path>
              <a:moveTo>
                <a:pt x="3646631" y="4693425"/>
              </a:moveTo>
              <a:arcTo wR="2489382" hR="2489382" stAng="3737877" swAng="2583401"/>
            </a:path>
          </a:pathLst>
        </a:custGeom>
        <a:noFill/>
        <a:ln w="41275"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7C362F28-FB5A-42EA-96FB-7E6EC2EB853C}">
      <dsp:nvSpPr>
        <dsp:cNvPr id="0" name=""/>
        <dsp:cNvSpPr/>
      </dsp:nvSpPr>
      <dsp:spPr>
        <a:xfrm>
          <a:off x="936113" y="4104453"/>
          <a:ext cx="2583564" cy="1548470"/>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smtClean="0">
              <a:solidFill>
                <a:srgbClr val="FFFF00"/>
              </a:solidFill>
            </a:rPr>
            <a:t>ΦΟΡΟΙ, ΠΡΟΔΙΑΓΡΑΦΕΣ, ΚΑΝΟΝΕΣ, ΠΛΗΡΟΦΟΡΗΣΗ</a:t>
          </a:r>
          <a:endParaRPr lang="en-GB" sz="1800" b="1" kern="1200">
            <a:solidFill>
              <a:srgbClr val="FFFF00"/>
            </a:solidFill>
          </a:endParaRPr>
        </a:p>
      </dsp:txBody>
      <dsp:txXfrm>
        <a:off x="1011703" y="4180043"/>
        <a:ext cx="2432384" cy="1397290"/>
      </dsp:txXfrm>
    </dsp:sp>
    <dsp:sp modelId="{E1EF0408-13A5-49D1-AEDE-007FBAFB1F45}">
      <dsp:nvSpPr>
        <dsp:cNvPr id="0" name=""/>
        <dsp:cNvSpPr/>
      </dsp:nvSpPr>
      <dsp:spPr>
        <a:xfrm>
          <a:off x="1222339" y="35397"/>
          <a:ext cx="4978765" cy="4978765"/>
        </a:xfrm>
        <a:custGeom>
          <a:avLst/>
          <a:gdLst/>
          <a:ahLst/>
          <a:cxnLst/>
          <a:rect l="0" t="0" r="0" b="0"/>
          <a:pathLst>
            <a:path>
              <a:moveTo>
                <a:pt x="439609" y="3901988"/>
              </a:moveTo>
              <a:arcTo wR="2489382" hR="2489382" stAng="8725635" swAng="877530"/>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20250598-B46D-4224-9ACB-97E7C17957CE}">
      <dsp:nvSpPr>
        <dsp:cNvPr id="0" name=""/>
        <dsp:cNvSpPr/>
      </dsp:nvSpPr>
      <dsp:spPr>
        <a:xfrm>
          <a:off x="72017" y="1656179"/>
          <a:ext cx="2609730" cy="1518451"/>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smtClean="0">
              <a:solidFill>
                <a:srgbClr val="FFFF00"/>
              </a:solidFill>
            </a:rPr>
            <a:t>ΤΙΜΕΣ ΚΑΥΣΙΜΩΝ, ΑΠΟΔΟΣΗ, ΕΙΣΟΔΗΜΑ</a:t>
          </a:r>
          <a:endParaRPr lang="en-GB" sz="1800" b="1" kern="1200">
            <a:solidFill>
              <a:srgbClr val="FFFF00"/>
            </a:solidFill>
          </a:endParaRPr>
        </a:p>
      </dsp:txBody>
      <dsp:txXfrm>
        <a:off x="146142" y="1730304"/>
        <a:ext cx="2461480" cy="1370201"/>
      </dsp:txXfrm>
    </dsp:sp>
    <dsp:sp modelId="{DA403845-4697-4609-9527-0270403C4C9D}">
      <dsp:nvSpPr>
        <dsp:cNvPr id="0" name=""/>
        <dsp:cNvSpPr/>
      </dsp:nvSpPr>
      <dsp:spPr>
        <a:xfrm>
          <a:off x="865812" y="972944"/>
          <a:ext cx="4978765" cy="4978765"/>
        </a:xfrm>
        <a:custGeom>
          <a:avLst/>
          <a:gdLst/>
          <a:ahLst/>
          <a:cxnLst/>
          <a:rect l="0" t="0" r="0" b="0"/>
          <a:pathLst>
            <a:path>
              <a:moveTo>
                <a:pt x="1062811" y="449304"/>
              </a:moveTo>
              <a:arcTo wR="2489382" hR="2489382" stAng="14102157" swAng="1596905"/>
            </a:path>
          </a:pathLst>
        </a:custGeom>
        <a:noFill/>
        <a:ln w="41275" cap="flat" cmpd="sng" algn="ctr">
          <a:solidFill>
            <a:schemeClr val="bg2">
              <a:lumMod val="1000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5631790" y="0"/>
            <a:ext cx="4308422" cy="239220"/>
          </a:xfrm>
          <a:prstGeom prst="rect">
            <a:avLst/>
          </a:prstGeom>
        </p:spPr>
        <p:txBody>
          <a:bodyPr vert="horz" lIns="91440" tIns="45720" rIns="91440" bIns="45720" rtlCol="0"/>
          <a:lstStyle>
            <a:lvl1pPr algn="r">
              <a:defRPr sz="1200"/>
            </a:lvl1pPr>
          </a:lstStyle>
          <a:p>
            <a:fld id="{9F0E58A2-A4F4-4309-A895-3EE7D2DD12B5}" type="datetimeFigureOut">
              <a:rPr lang="en-GB" sz="1000" smtClean="0">
                <a:latin typeface="Cambria Math" panose="02040503050406030204" pitchFamily="18" charset="0"/>
                <a:ea typeface="Cambria Math" panose="02040503050406030204" pitchFamily="18" charset="0"/>
              </a:rPr>
              <a:t>25/03/2015</a:t>
            </a:fld>
            <a:endParaRPr lang="en-GB" sz="1000" dirty="0">
              <a:latin typeface="Cambria Math" panose="02040503050406030204" pitchFamily="18" charset="0"/>
              <a:ea typeface="Cambria Math" panose="02040503050406030204" pitchFamily="18" charset="0"/>
            </a:endParaRPr>
          </a:p>
        </p:txBody>
      </p:sp>
      <p:sp>
        <p:nvSpPr>
          <p:cNvPr id="4" name="Footer Placeholder 3"/>
          <p:cNvSpPr>
            <a:spLocks noGrp="1"/>
          </p:cNvSpPr>
          <p:nvPr>
            <p:ph type="ftr" sz="quarter" idx="2"/>
          </p:nvPr>
        </p:nvSpPr>
        <p:spPr>
          <a:xfrm>
            <a:off x="0" y="6421932"/>
            <a:ext cx="4308422" cy="33805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31790" y="6421932"/>
            <a:ext cx="4308422" cy="338058"/>
          </a:xfrm>
          <a:prstGeom prst="rect">
            <a:avLst/>
          </a:prstGeom>
        </p:spPr>
        <p:txBody>
          <a:bodyPr vert="horz" lIns="91440" tIns="45720" rIns="91440" bIns="45720" rtlCol="0" anchor="b"/>
          <a:lstStyle>
            <a:lvl1pPr algn="r">
              <a:defRPr sz="1200"/>
            </a:lvl1pPr>
          </a:lstStyle>
          <a:p>
            <a:fld id="{1C4304A3-8B17-42E7-B443-3FD09862D8C0}" type="slidenum">
              <a:rPr lang="en-GB" smtClean="0"/>
              <a:t>‹#›</a:t>
            </a:fld>
            <a:endParaRPr lang="en-GB"/>
          </a:p>
        </p:txBody>
      </p:sp>
      <p:sp>
        <p:nvSpPr>
          <p:cNvPr id="6" name="Header Placeholder 5"/>
          <p:cNvSpPr>
            <a:spLocks noGrp="1"/>
          </p:cNvSpPr>
          <p:nvPr>
            <p:ph type="hdr" sz="quarter"/>
          </p:nvPr>
        </p:nvSpPr>
        <p:spPr>
          <a:xfrm>
            <a:off x="0" y="0"/>
            <a:ext cx="4308422" cy="239220"/>
          </a:xfrm>
          <a:prstGeom prst="rect">
            <a:avLst/>
          </a:prstGeom>
        </p:spPr>
        <p:txBody>
          <a:bodyPr vert="horz" lIns="91440" tIns="45720" rIns="91440" bIns="45720" rtlCol="0"/>
          <a:lstStyle>
            <a:lvl1pPr algn="l">
              <a:defRPr sz="1200"/>
            </a:lvl1pPr>
          </a:lstStyle>
          <a:p>
            <a:endParaRPr lang="en-GB" sz="1000" dirty="0">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16949985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8422" cy="239220"/>
          </a:xfrm>
          <a:prstGeom prst="rect">
            <a:avLst/>
          </a:prstGeom>
        </p:spPr>
        <p:txBody>
          <a:bodyPr vert="horz" lIns="91440" tIns="45720" rIns="91440" bIns="45720" rtlCol="0"/>
          <a:lstStyle>
            <a:lvl1pPr algn="l">
              <a:defRPr sz="1000">
                <a:latin typeface="Cambria Math" panose="02040503050406030204" pitchFamily="18" charset="0"/>
                <a:ea typeface="Cambria Math" panose="02040503050406030204" pitchFamily="18" charset="0"/>
              </a:defRPr>
            </a:lvl1pPr>
          </a:lstStyle>
          <a:p>
            <a:endParaRPr lang="en-GB"/>
          </a:p>
        </p:txBody>
      </p:sp>
      <p:sp>
        <p:nvSpPr>
          <p:cNvPr id="3" name="Date Placeholder 2"/>
          <p:cNvSpPr>
            <a:spLocks noGrp="1"/>
          </p:cNvSpPr>
          <p:nvPr>
            <p:ph type="dt" idx="1"/>
          </p:nvPr>
        </p:nvSpPr>
        <p:spPr>
          <a:xfrm>
            <a:off x="5631790" y="0"/>
            <a:ext cx="4308422" cy="239220"/>
          </a:xfrm>
          <a:prstGeom prst="rect">
            <a:avLst/>
          </a:prstGeom>
        </p:spPr>
        <p:txBody>
          <a:bodyPr vert="horz" lIns="91440" tIns="45720" rIns="91440" bIns="45720" rtlCol="0"/>
          <a:lstStyle>
            <a:lvl1pPr algn="r">
              <a:defRPr sz="1000">
                <a:latin typeface="Cambria Math" panose="02040503050406030204" pitchFamily="18" charset="0"/>
                <a:ea typeface="Cambria Math" panose="02040503050406030204" pitchFamily="18" charset="0"/>
              </a:defRPr>
            </a:lvl1pPr>
          </a:lstStyle>
          <a:p>
            <a:fld id="{3DEEB783-7F08-4E38-AA5E-F9787FE57065}" type="datetimeFigureOut">
              <a:rPr lang="en-GB" smtClean="0"/>
              <a:pPr/>
              <a:t>25/03/2015</a:t>
            </a:fld>
            <a:endParaRPr lang="en-GB"/>
          </a:p>
        </p:txBody>
      </p:sp>
      <p:sp>
        <p:nvSpPr>
          <p:cNvPr id="4" name="Slide Image Placeholder 3"/>
          <p:cNvSpPr>
            <a:spLocks noGrp="1" noRot="1" noChangeAspect="1"/>
          </p:cNvSpPr>
          <p:nvPr>
            <p:ph type="sldImg" idx="2"/>
          </p:nvPr>
        </p:nvSpPr>
        <p:spPr>
          <a:xfrm>
            <a:off x="3279775" y="506413"/>
            <a:ext cx="3382963" cy="25368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4252" y="3211553"/>
            <a:ext cx="7954010" cy="3042523"/>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4"/>
          </p:nvPr>
        </p:nvSpPr>
        <p:spPr>
          <a:xfrm>
            <a:off x="0" y="6521943"/>
            <a:ext cx="4308422" cy="238047"/>
          </a:xfrm>
          <a:prstGeom prst="rect">
            <a:avLst/>
          </a:prstGeom>
        </p:spPr>
        <p:txBody>
          <a:bodyPr vert="horz" lIns="91440" tIns="45720" rIns="91440" bIns="45720" rtlCol="0" anchor="b"/>
          <a:lstStyle>
            <a:lvl1pPr algn="l">
              <a:defRPr sz="1000">
                <a:latin typeface="Cambria Math" panose="02040503050406030204" pitchFamily="18" charset="0"/>
                <a:ea typeface="Cambria Math" panose="02040503050406030204" pitchFamily="18" charset="0"/>
              </a:defRPr>
            </a:lvl1pPr>
          </a:lstStyle>
          <a:p>
            <a:endParaRPr lang="en-GB" dirty="0"/>
          </a:p>
        </p:txBody>
      </p:sp>
      <p:sp>
        <p:nvSpPr>
          <p:cNvPr id="7" name="Slide Number Placeholder 6"/>
          <p:cNvSpPr>
            <a:spLocks noGrp="1"/>
          </p:cNvSpPr>
          <p:nvPr>
            <p:ph type="sldNum" sz="quarter" idx="5"/>
          </p:nvPr>
        </p:nvSpPr>
        <p:spPr>
          <a:xfrm>
            <a:off x="5631790" y="6521943"/>
            <a:ext cx="4308422" cy="238047"/>
          </a:xfrm>
          <a:prstGeom prst="rect">
            <a:avLst/>
          </a:prstGeom>
        </p:spPr>
        <p:txBody>
          <a:bodyPr vert="horz" lIns="91440" tIns="45720" rIns="91440" bIns="45720" rtlCol="0" anchor="b"/>
          <a:lstStyle>
            <a:lvl1pPr algn="r">
              <a:defRPr sz="1000">
                <a:latin typeface="Cambria Math" panose="02040503050406030204" pitchFamily="18" charset="0"/>
                <a:ea typeface="Cambria Math" panose="02040503050406030204" pitchFamily="18" charset="0"/>
              </a:defRPr>
            </a:lvl1pPr>
          </a:lstStyle>
          <a:p>
            <a:fld id="{02D91670-0290-44E9-9F1B-D3A68402DF09}" type="slidenum">
              <a:rPr lang="en-GB" smtClean="0"/>
              <a:pPr/>
              <a:t>‹#›</a:t>
            </a:fld>
            <a:endParaRPr lang="en-GB"/>
          </a:p>
        </p:txBody>
      </p:sp>
    </p:spTree>
    <p:extLst>
      <p:ext uri="{BB962C8B-B14F-4D97-AF65-F5344CB8AC3E}">
        <p14:creationId xmlns:p14="http://schemas.microsoft.com/office/powerpoint/2010/main" val="26903388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100" kern="1200">
        <a:solidFill>
          <a:schemeClr val="tx1"/>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100" kern="1200">
        <a:solidFill>
          <a:schemeClr val="tx1"/>
        </a:solidFill>
        <a:latin typeface="+mn-lt"/>
        <a:ea typeface="+mn-ea"/>
        <a:cs typeface="+mn-cs"/>
      </a:defRPr>
    </a:lvl2pPr>
    <a:lvl3pPr marL="914400" algn="l" defTabSz="914400" rtl="0" eaLnBrk="1" latinLnBrk="0" hangingPunct="1">
      <a:defRPr sz="1100" kern="1200">
        <a:solidFill>
          <a:schemeClr val="tx1"/>
        </a:solidFill>
        <a:latin typeface="+mn-lt"/>
        <a:ea typeface="+mn-ea"/>
        <a:cs typeface="+mn-cs"/>
      </a:defRPr>
    </a:lvl3pPr>
    <a:lvl4pPr marL="1371600" algn="l" defTabSz="914400" rtl="0" eaLnBrk="1" latinLnBrk="0" hangingPunct="1">
      <a:defRPr sz="1100" kern="1200">
        <a:solidFill>
          <a:schemeClr val="tx1"/>
        </a:solidFill>
        <a:latin typeface="+mn-lt"/>
        <a:ea typeface="+mn-ea"/>
        <a:cs typeface="+mn-cs"/>
      </a:defRPr>
    </a:lvl4pPr>
    <a:lvl5pPr marL="1828800" algn="l" defTabSz="914400" rtl="0" eaLnBrk="1" latinLnBrk="0" hangingPunct="1">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conomics.about.com/cs/economicsglossary/g/coase_theorem.htm" TargetMode="External"/><Relationship Id="rId7" Type="http://schemas.openxmlformats.org/officeDocument/2006/relationships/hyperlink" Target="http://www.nytimes.com/2010/08/01/us/01wind.html" TargetMode="External"/><Relationship Id="rId2" Type="http://schemas.openxmlformats.org/officeDocument/2006/relationships/slide" Target="../slides/slide34.xml"/><Relationship Id="rId1" Type="http://schemas.openxmlformats.org/officeDocument/2006/relationships/notesMaster" Target="../notesMasters/notesMaster1.xml"/><Relationship Id="rId6" Type="http://schemas.openxmlformats.org/officeDocument/2006/relationships/hyperlink" Target="http://economics.about.com/od/externalities/a/Introduction-To-Externalities.htm" TargetMode="External"/><Relationship Id="rId5" Type="http://schemas.openxmlformats.org/officeDocument/2006/relationships/hyperlink" Target="http://economics.about.com/od/economicsglossary/g/transaction.htm" TargetMode="External"/><Relationship Id="rId4" Type="http://schemas.openxmlformats.org/officeDocument/2006/relationships/hyperlink" Target="http://economics.about.com/od/notable-economists/a/Economist-Ronald-Coase.ht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F45E60B5-42BD-4876-9A8C-36C5C3883DFD}" type="slidenum">
              <a:rPr lang="el-GR" smtClean="0"/>
              <a:pPr/>
              <a:t>9</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de-DE" sz="1100" dirty="0" err="1" smtClean="0">
                <a:latin typeface="Comic Sans MS" pitchFamily="66" charset="0"/>
              </a:rPr>
              <a:t>Taxes</a:t>
            </a:r>
            <a:r>
              <a:rPr lang="de-DE" sz="1100" dirty="0" smtClean="0">
                <a:latin typeface="Comic Sans MS" pitchFamily="66" charset="0"/>
              </a:rPr>
              <a:t>: Pay a </a:t>
            </a:r>
            <a:r>
              <a:rPr lang="de-DE" sz="1100" dirty="0" err="1" smtClean="0">
                <a:latin typeface="Comic Sans MS" pitchFamily="66" charset="0"/>
              </a:rPr>
              <a:t>charge</a:t>
            </a:r>
            <a:r>
              <a:rPr lang="de-DE" sz="1100" dirty="0" smtClean="0">
                <a:latin typeface="Comic Sans MS" pitchFamily="66" charset="0"/>
              </a:rPr>
              <a:t> </a:t>
            </a:r>
            <a:r>
              <a:rPr lang="de-DE" sz="1100" dirty="0" err="1" smtClean="0">
                <a:latin typeface="Comic Sans MS" pitchFamily="66" charset="0"/>
              </a:rPr>
              <a:t>or</a:t>
            </a:r>
            <a:r>
              <a:rPr lang="de-DE" sz="1100" dirty="0" smtClean="0">
                <a:latin typeface="Comic Sans MS" pitchFamily="66" charset="0"/>
              </a:rPr>
              <a:t> </a:t>
            </a:r>
            <a:r>
              <a:rPr lang="de-DE" sz="1100" dirty="0" err="1" smtClean="0">
                <a:latin typeface="Comic Sans MS" pitchFamily="66" charset="0"/>
              </a:rPr>
              <a:t>levy</a:t>
            </a:r>
            <a:r>
              <a:rPr lang="de-DE" sz="1100" dirty="0" smtClean="0">
                <a:latin typeface="Comic Sans MS" pitchFamily="66" charset="0"/>
              </a:rPr>
              <a:t> </a:t>
            </a:r>
            <a:r>
              <a:rPr lang="de-DE" sz="1100" dirty="0" err="1" smtClean="0">
                <a:latin typeface="Comic Sans MS" pitchFamily="66" charset="0"/>
              </a:rPr>
              <a:t>or</a:t>
            </a:r>
            <a:r>
              <a:rPr lang="de-DE" sz="1100" dirty="0" smtClean="0">
                <a:latin typeface="Comic Sans MS" pitchFamily="66" charset="0"/>
              </a:rPr>
              <a:t> </a:t>
            </a:r>
            <a:r>
              <a:rPr lang="de-DE" sz="1100" dirty="0" err="1" smtClean="0">
                <a:latin typeface="Comic Sans MS" pitchFamily="66" charset="0"/>
              </a:rPr>
              <a:t>penalty</a:t>
            </a:r>
            <a:r>
              <a:rPr lang="de-DE" sz="1100" dirty="0" smtClean="0">
                <a:latin typeface="Comic Sans MS" pitchFamily="66" charset="0"/>
              </a:rPr>
              <a:t> </a:t>
            </a:r>
            <a:r>
              <a:rPr lang="de-DE" sz="1100" dirty="0" err="1" smtClean="0">
                <a:latin typeface="Comic Sans MS" pitchFamily="66" charset="0"/>
              </a:rPr>
              <a:t>for</a:t>
            </a:r>
            <a:r>
              <a:rPr lang="de-DE" sz="1100" dirty="0" smtClean="0">
                <a:latin typeface="Comic Sans MS" pitchFamily="66" charset="0"/>
              </a:rPr>
              <a:t> </a:t>
            </a:r>
            <a:r>
              <a:rPr lang="de-DE" sz="1100" dirty="0" err="1" smtClean="0">
                <a:latin typeface="Comic Sans MS" pitchFamily="66" charset="0"/>
              </a:rPr>
              <a:t>every</a:t>
            </a:r>
            <a:r>
              <a:rPr lang="de-DE" sz="1100" dirty="0" smtClean="0">
                <a:latin typeface="Comic Sans MS" pitchFamily="66" charset="0"/>
              </a:rPr>
              <a:t> </a:t>
            </a:r>
            <a:r>
              <a:rPr lang="de-DE" sz="1100" dirty="0" err="1" smtClean="0">
                <a:latin typeface="Comic Sans MS" pitchFamily="66" charset="0"/>
              </a:rPr>
              <a:t>unit</a:t>
            </a:r>
            <a:r>
              <a:rPr lang="de-DE" sz="1100" dirty="0" smtClean="0">
                <a:latin typeface="Comic Sans MS" pitchFamily="66" charset="0"/>
              </a:rPr>
              <a:t> </a:t>
            </a:r>
            <a:r>
              <a:rPr lang="de-DE" sz="1100" dirty="0" err="1" smtClean="0">
                <a:latin typeface="Comic Sans MS" pitchFamily="66" charset="0"/>
              </a:rPr>
              <a:t>consumed</a:t>
            </a:r>
            <a:r>
              <a:rPr lang="de-DE" sz="1100" dirty="0" smtClean="0">
                <a:latin typeface="Comic Sans MS" pitchFamily="66" charset="0"/>
              </a:rPr>
              <a:t>, </a:t>
            </a:r>
            <a:r>
              <a:rPr lang="de-DE" sz="1100" dirty="0" err="1" smtClean="0">
                <a:latin typeface="Comic Sans MS" pitchFamily="66" charset="0"/>
              </a:rPr>
              <a:t>produced</a:t>
            </a:r>
            <a:r>
              <a:rPr lang="de-DE" sz="1100" dirty="0" smtClean="0">
                <a:latin typeface="Comic Sans MS" pitchFamily="66" charset="0"/>
              </a:rPr>
              <a:t> </a:t>
            </a:r>
            <a:r>
              <a:rPr lang="de-DE" sz="1100" dirty="0" err="1" smtClean="0">
                <a:latin typeface="Comic Sans MS" pitchFamily="66" charset="0"/>
              </a:rPr>
              <a:t>or</a:t>
            </a:r>
            <a:r>
              <a:rPr lang="de-DE" sz="1100" dirty="0" smtClean="0">
                <a:latin typeface="Comic Sans MS" pitchFamily="66" charset="0"/>
              </a:rPr>
              <a:t> </a:t>
            </a:r>
            <a:r>
              <a:rPr lang="de-DE" sz="1100" dirty="0" err="1" smtClean="0">
                <a:latin typeface="Comic Sans MS" pitchFamily="66" charset="0"/>
              </a:rPr>
              <a:t>emitted</a:t>
            </a:r>
            <a:endParaRPr lang="de-DE" sz="1100" dirty="0" smtClean="0">
              <a:latin typeface="Comic Sans MS" pitchFamily="66" charset="0"/>
            </a:endParaRPr>
          </a:p>
          <a:p>
            <a:pPr eaLnBrk="1" hangingPunct="1">
              <a:lnSpc>
                <a:spcPct val="90000"/>
              </a:lnSpc>
            </a:pPr>
            <a:r>
              <a:rPr lang="de-DE" sz="1100" dirty="0" err="1" smtClean="0">
                <a:latin typeface="Comic Sans MS" pitchFamily="66" charset="0"/>
              </a:rPr>
              <a:t>Subsidies</a:t>
            </a:r>
            <a:r>
              <a:rPr lang="de-DE" sz="1100" dirty="0" smtClean="0">
                <a:latin typeface="Comic Sans MS" pitchFamily="66" charset="0"/>
              </a:rPr>
              <a:t>: </a:t>
            </a:r>
            <a:r>
              <a:rPr lang="de-DE" sz="1100" dirty="0" err="1" smtClean="0">
                <a:latin typeface="Comic Sans MS" pitchFamily="66" charset="0"/>
              </a:rPr>
              <a:t>Receive</a:t>
            </a:r>
            <a:r>
              <a:rPr lang="de-DE" sz="1100" dirty="0" smtClean="0">
                <a:latin typeface="Comic Sans MS" pitchFamily="66" charset="0"/>
              </a:rPr>
              <a:t> a premium </a:t>
            </a:r>
            <a:r>
              <a:rPr lang="de-DE" sz="1100" dirty="0" err="1" smtClean="0">
                <a:latin typeface="Comic Sans MS" pitchFamily="66" charset="0"/>
              </a:rPr>
              <a:t>for</a:t>
            </a:r>
            <a:r>
              <a:rPr lang="de-DE" sz="1100" dirty="0" smtClean="0">
                <a:latin typeface="Comic Sans MS" pitchFamily="66" charset="0"/>
              </a:rPr>
              <a:t> </a:t>
            </a:r>
            <a:r>
              <a:rPr lang="de-DE" sz="1100" dirty="0" err="1" smtClean="0">
                <a:latin typeface="Comic Sans MS" pitchFamily="66" charset="0"/>
              </a:rPr>
              <a:t>every</a:t>
            </a:r>
            <a:r>
              <a:rPr lang="de-DE" sz="1100" dirty="0" smtClean="0">
                <a:latin typeface="Comic Sans MS" pitchFamily="66" charset="0"/>
              </a:rPr>
              <a:t> </a:t>
            </a:r>
            <a:r>
              <a:rPr lang="de-DE" sz="1100" dirty="0" err="1" smtClean="0">
                <a:latin typeface="Comic Sans MS" pitchFamily="66" charset="0"/>
              </a:rPr>
              <a:t>unit</a:t>
            </a:r>
            <a:r>
              <a:rPr lang="de-DE" sz="1100" dirty="0" smtClean="0">
                <a:latin typeface="Comic Sans MS" pitchFamily="66" charset="0"/>
              </a:rPr>
              <a:t> </a:t>
            </a:r>
            <a:r>
              <a:rPr lang="de-DE" sz="1100" i="1" dirty="0" smtClean="0">
                <a:latin typeface="Comic Sans MS" pitchFamily="66" charset="0"/>
              </a:rPr>
              <a:t>not</a:t>
            </a:r>
            <a:r>
              <a:rPr lang="de-DE" sz="1100" dirty="0" smtClean="0">
                <a:latin typeface="Comic Sans MS" pitchFamily="66" charset="0"/>
              </a:rPr>
              <a:t> </a:t>
            </a:r>
            <a:r>
              <a:rPr lang="de-DE" sz="1100" dirty="0" err="1" smtClean="0">
                <a:latin typeface="Comic Sans MS" pitchFamily="66" charset="0"/>
              </a:rPr>
              <a:t>consumed</a:t>
            </a:r>
            <a:r>
              <a:rPr lang="de-DE" sz="1100" dirty="0" smtClean="0">
                <a:latin typeface="Comic Sans MS" pitchFamily="66" charset="0"/>
              </a:rPr>
              <a:t>, </a:t>
            </a:r>
            <a:r>
              <a:rPr lang="de-DE" sz="1100" dirty="0" err="1" smtClean="0">
                <a:latin typeface="Comic Sans MS" pitchFamily="66" charset="0"/>
              </a:rPr>
              <a:t>produced</a:t>
            </a:r>
            <a:r>
              <a:rPr lang="de-DE" sz="1100" dirty="0" smtClean="0">
                <a:latin typeface="Comic Sans MS" pitchFamily="66" charset="0"/>
              </a:rPr>
              <a:t> </a:t>
            </a:r>
            <a:r>
              <a:rPr lang="de-DE" sz="1100" dirty="0" err="1" smtClean="0">
                <a:latin typeface="Comic Sans MS" pitchFamily="66" charset="0"/>
              </a:rPr>
              <a:t>or</a:t>
            </a:r>
            <a:r>
              <a:rPr lang="de-DE" sz="1100" dirty="0" smtClean="0">
                <a:latin typeface="Comic Sans MS" pitchFamily="66" charset="0"/>
              </a:rPr>
              <a:t> </a:t>
            </a:r>
            <a:r>
              <a:rPr lang="de-DE" sz="1100" dirty="0" err="1" smtClean="0">
                <a:latin typeface="Comic Sans MS" pitchFamily="66" charset="0"/>
              </a:rPr>
              <a:t>emitted</a:t>
            </a:r>
            <a:endParaRPr lang="de-DE" sz="1100" dirty="0" smtClean="0">
              <a:latin typeface="Comic Sans MS" pitchFamily="66" charset="0"/>
            </a:endParaRPr>
          </a:p>
          <a:p>
            <a:pPr eaLnBrk="1" hangingPunct="1">
              <a:lnSpc>
                <a:spcPct val="90000"/>
              </a:lnSpc>
            </a:pPr>
            <a:r>
              <a:rPr lang="de-DE" sz="1100" dirty="0" smtClean="0">
                <a:latin typeface="Comic Sans MS" pitchFamily="66" charset="0"/>
              </a:rPr>
              <a:t>Uniform </a:t>
            </a:r>
            <a:r>
              <a:rPr lang="de-DE" sz="1100" dirty="0" err="1" smtClean="0">
                <a:latin typeface="Comic Sans MS" pitchFamily="66" charset="0"/>
              </a:rPr>
              <a:t>taxes</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subsidies</a:t>
            </a:r>
            <a:r>
              <a:rPr lang="de-DE" sz="1100" dirty="0" smtClean="0">
                <a:latin typeface="Comic Sans MS" pitchFamily="66" charset="0"/>
              </a:rPr>
              <a:t> </a:t>
            </a:r>
            <a:r>
              <a:rPr lang="de-DE" sz="1100" dirty="0" err="1" smtClean="0">
                <a:latin typeface="Comic Sans MS" pitchFamily="66" charset="0"/>
              </a:rPr>
              <a:t>have</a:t>
            </a:r>
            <a:r>
              <a:rPr lang="de-DE" sz="1100" dirty="0" smtClean="0">
                <a:latin typeface="Comic Sans MS" pitchFamily="66" charset="0"/>
              </a:rPr>
              <a:t> a uniform </a:t>
            </a:r>
            <a:r>
              <a:rPr lang="de-DE" sz="1100" dirty="0" err="1" smtClean="0">
                <a:latin typeface="Comic Sans MS" pitchFamily="66" charset="0"/>
              </a:rPr>
              <a:t>effect</a:t>
            </a:r>
            <a:r>
              <a:rPr lang="de-DE" sz="1100" dirty="0" smtClean="0">
                <a:latin typeface="Comic Sans MS" pitchFamily="66" charset="0"/>
              </a:rPr>
              <a:t> on marginal </a:t>
            </a:r>
            <a:r>
              <a:rPr lang="de-DE" sz="1100" dirty="0" err="1" smtClean="0">
                <a:latin typeface="Comic Sans MS" pitchFamily="66" charset="0"/>
              </a:rPr>
              <a:t>production</a:t>
            </a:r>
            <a:r>
              <a:rPr lang="de-DE" sz="1100" dirty="0" smtClean="0">
                <a:latin typeface="Comic Sans MS" pitchFamily="66" charset="0"/>
              </a:rPr>
              <a:t> </a:t>
            </a:r>
            <a:r>
              <a:rPr lang="de-DE" sz="1100" dirty="0" err="1" smtClean="0">
                <a:latin typeface="Comic Sans MS" pitchFamily="66" charset="0"/>
              </a:rPr>
              <a:t>costs</a:t>
            </a:r>
            <a:r>
              <a:rPr lang="de-DE" sz="1100" dirty="0" smtClean="0">
                <a:latin typeface="Comic Sans MS" pitchFamily="66" charset="0"/>
              </a:rPr>
              <a:t>, </a:t>
            </a:r>
            <a:r>
              <a:rPr lang="de-DE" sz="1100" dirty="0" err="1" smtClean="0">
                <a:latin typeface="Comic Sans MS" pitchFamily="66" charset="0"/>
              </a:rPr>
              <a:t>thus</a:t>
            </a:r>
            <a:r>
              <a:rPr lang="de-DE" sz="1100" dirty="0" smtClean="0">
                <a:latin typeface="Comic Sans MS" pitchFamily="66" charset="0"/>
              </a:rPr>
              <a:t> </a:t>
            </a:r>
            <a:r>
              <a:rPr lang="de-DE" sz="1100" dirty="0" err="1" smtClean="0">
                <a:latin typeface="Comic Sans MS" pitchFamily="66" charset="0"/>
              </a:rPr>
              <a:t>ensuring</a:t>
            </a:r>
            <a:r>
              <a:rPr lang="de-DE" sz="1100" dirty="0" smtClean="0">
                <a:latin typeface="Comic Sans MS" pitchFamily="66" charset="0"/>
              </a:rPr>
              <a:t> </a:t>
            </a:r>
            <a:r>
              <a:rPr lang="de-DE" sz="1100" dirty="0" err="1" smtClean="0">
                <a:latin typeface="Comic Sans MS" pitchFamily="66" charset="0"/>
              </a:rPr>
              <a:t>efficiency</a:t>
            </a:r>
            <a:endParaRPr lang="de-DE" sz="1100" dirty="0" smtClean="0">
              <a:latin typeface="Comic Sans MS" pitchFamily="66" charset="0"/>
            </a:endParaRPr>
          </a:p>
          <a:p>
            <a:pPr eaLnBrk="1" hangingPunct="1">
              <a:lnSpc>
                <a:spcPct val="90000"/>
              </a:lnSpc>
            </a:pPr>
            <a:r>
              <a:rPr lang="de-DE" sz="1100" dirty="0" err="1" smtClean="0">
                <a:latin typeface="Comic Sans MS" pitchFamily="66" charset="0"/>
              </a:rPr>
              <a:t>Taxes</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subsidies</a:t>
            </a:r>
            <a:r>
              <a:rPr lang="de-DE" sz="1100" dirty="0" smtClean="0">
                <a:latin typeface="Comic Sans MS" pitchFamily="66" charset="0"/>
              </a:rPr>
              <a:t> </a:t>
            </a:r>
            <a:r>
              <a:rPr lang="de-DE" sz="1100" dirty="0" err="1" smtClean="0">
                <a:latin typeface="Comic Sans MS" pitchFamily="66" charset="0"/>
              </a:rPr>
              <a:t>have</a:t>
            </a:r>
            <a:r>
              <a:rPr lang="de-DE" sz="1100" dirty="0" smtClean="0">
                <a:latin typeface="Comic Sans MS" pitchFamily="66" charset="0"/>
              </a:rPr>
              <a:t> an </a:t>
            </a:r>
            <a:r>
              <a:rPr lang="de-DE" sz="1100" dirty="0" err="1" smtClean="0">
                <a:latin typeface="Comic Sans MS" pitchFamily="66" charset="0"/>
              </a:rPr>
              <a:t>equivalent</a:t>
            </a:r>
            <a:r>
              <a:rPr lang="de-DE" sz="1100" dirty="0" smtClean="0">
                <a:latin typeface="Comic Sans MS" pitchFamily="66" charset="0"/>
              </a:rPr>
              <a:t> </a:t>
            </a:r>
            <a:r>
              <a:rPr lang="de-DE" sz="1100" dirty="0" err="1" smtClean="0">
                <a:latin typeface="Comic Sans MS" pitchFamily="66" charset="0"/>
              </a:rPr>
              <a:t>effect</a:t>
            </a:r>
            <a:r>
              <a:rPr lang="de-DE" sz="1100" dirty="0" smtClean="0">
                <a:latin typeface="Comic Sans MS" pitchFamily="66" charset="0"/>
              </a:rPr>
              <a:t> on </a:t>
            </a:r>
            <a:r>
              <a:rPr lang="de-DE" sz="1100" dirty="0" err="1" smtClean="0">
                <a:latin typeface="Comic Sans MS" pitchFamily="66" charset="0"/>
              </a:rPr>
              <a:t>emissions</a:t>
            </a:r>
            <a:r>
              <a:rPr lang="de-DE" sz="1100" dirty="0" smtClean="0">
                <a:latin typeface="Comic Sans MS" pitchFamily="66" charset="0"/>
              </a:rPr>
              <a:t> in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short</a:t>
            </a:r>
            <a:r>
              <a:rPr lang="de-DE" sz="1100" dirty="0" smtClean="0">
                <a:latin typeface="Comic Sans MS" pitchFamily="66" charset="0"/>
              </a:rPr>
              <a:t> </a:t>
            </a:r>
            <a:r>
              <a:rPr lang="de-DE" sz="1100" dirty="0" err="1" smtClean="0">
                <a:latin typeface="Comic Sans MS" pitchFamily="66" charset="0"/>
              </a:rPr>
              <a:t>run</a:t>
            </a:r>
            <a:r>
              <a:rPr lang="de-DE" sz="1100" dirty="0" smtClean="0">
                <a:latin typeface="Comic Sans MS" pitchFamily="66" charset="0"/>
              </a:rPr>
              <a:t>, but </a:t>
            </a:r>
            <a:r>
              <a:rPr lang="de-DE" sz="1100" dirty="0" err="1" smtClean="0">
                <a:latin typeface="Comic Sans MS" pitchFamily="66" charset="0"/>
              </a:rPr>
              <a:t>have</a:t>
            </a:r>
            <a:r>
              <a:rPr lang="de-DE" sz="1100" dirty="0" smtClean="0">
                <a:latin typeface="Comic Sans MS" pitchFamily="66" charset="0"/>
              </a:rPr>
              <a:t> different </a:t>
            </a:r>
            <a:r>
              <a:rPr lang="de-DE" sz="1100" dirty="0" err="1" smtClean="0">
                <a:latin typeface="Comic Sans MS" pitchFamily="66" charset="0"/>
              </a:rPr>
              <a:t>budgetary</a:t>
            </a:r>
            <a:r>
              <a:rPr lang="de-DE" sz="1100" dirty="0" smtClean="0">
                <a:latin typeface="Comic Sans MS" pitchFamily="66" charset="0"/>
              </a:rPr>
              <a:t> distributional,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long</a:t>
            </a:r>
            <a:r>
              <a:rPr lang="de-DE" sz="1100" dirty="0" smtClean="0">
                <a:latin typeface="Comic Sans MS" pitchFamily="66" charset="0"/>
              </a:rPr>
              <a:t>-term </a:t>
            </a:r>
            <a:r>
              <a:rPr lang="de-DE" sz="1100" dirty="0" err="1" smtClean="0">
                <a:latin typeface="Comic Sans MS" pitchFamily="66" charset="0"/>
              </a:rPr>
              <a:t>effects</a:t>
            </a:r>
            <a:endParaRPr lang="de-DE" sz="1100" dirty="0" smtClean="0">
              <a:latin typeface="Comic Sans MS" pitchFamily="66" charset="0"/>
            </a:endParaRP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38</a:t>
            </a:fld>
            <a:endParaRPr lang="en-GB"/>
          </a:p>
        </p:txBody>
      </p:sp>
    </p:spTree>
    <p:extLst>
      <p:ext uri="{BB962C8B-B14F-4D97-AF65-F5344CB8AC3E}">
        <p14:creationId xmlns:p14="http://schemas.microsoft.com/office/powerpoint/2010/main" val="4225200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de-DE" sz="1100" dirty="0" smtClean="0">
                <a:latin typeface="Comic Sans MS" pitchFamily="66" charset="0"/>
              </a:rPr>
              <a:t>The </a:t>
            </a:r>
            <a:r>
              <a:rPr lang="de-DE" sz="1100" dirty="0" err="1" smtClean="0">
                <a:latin typeface="Comic Sans MS" pitchFamily="66" charset="0"/>
              </a:rPr>
              <a:t>government</a:t>
            </a:r>
            <a:r>
              <a:rPr lang="de-DE" sz="1100" dirty="0" smtClean="0">
                <a:latin typeface="Comic Sans MS" pitchFamily="66" charset="0"/>
              </a:rPr>
              <a:t> </a:t>
            </a:r>
            <a:r>
              <a:rPr lang="de-DE" sz="1100" dirty="0" err="1" smtClean="0">
                <a:latin typeface="Comic Sans MS" pitchFamily="66" charset="0"/>
              </a:rPr>
              <a:t>sets</a:t>
            </a:r>
            <a:r>
              <a:rPr lang="de-DE" sz="1100" dirty="0" smtClean="0">
                <a:latin typeface="Comic Sans MS" pitchFamily="66" charset="0"/>
              </a:rPr>
              <a:t> an </a:t>
            </a:r>
            <a:r>
              <a:rPr lang="de-DE" sz="1100" dirty="0" err="1" smtClean="0">
                <a:latin typeface="Comic Sans MS" pitchFamily="66" charset="0"/>
              </a:rPr>
              <a:t>overall</a:t>
            </a:r>
            <a:r>
              <a:rPr lang="de-DE" sz="1100" dirty="0" smtClean="0">
                <a:latin typeface="Comic Sans MS" pitchFamily="66" charset="0"/>
              </a:rPr>
              <a:t> </a:t>
            </a:r>
            <a:r>
              <a:rPr lang="de-DE" sz="1100" dirty="0" err="1" smtClean="0">
                <a:latin typeface="Comic Sans MS" pitchFamily="66" charset="0"/>
              </a:rPr>
              <a:t>target</a:t>
            </a:r>
            <a:r>
              <a:rPr lang="de-DE" sz="1100" dirty="0" smtClean="0">
                <a:latin typeface="Comic Sans MS" pitchFamily="66" charset="0"/>
              </a:rPr>
              <a:t> on </a:t>
            </a:r>
            <a:r>
              <a:rPr lang="de-DE" sz="1100" dirty="0" err="1" smtClean="0">
                <a:latin typeface="Comic Sans MS" pitchFamily="66" charset="0"/>
              </a:rPr>
              <a:t>consumption</a:t>
            </a:r>
            <a:r>
              <a:rPr lang="de-DE" sz="1100" dirty="0" smtClean="0">
                <a:latin typeface="Comic Sans MS" pitchFamily="66" charset="0"/>
              </a:rPr>
              <a:t>, </a:t>
            </a:r>
            <a:r>
              <a:rPr lang="de-DE" sz="1100" dirty="0" err="1" smtClean="0">
                <a:latin typeface="Comic Sans MS" pitchFamily="66" charset="0"/>
              </a:rPr>
              <a:t>production</a:t>
            </a:r>
            <a:r>
              <a:rPr lang="de-DE" sz="1100" dirty="0" smtClean="0">
                <a:latin typeface="Comic Sans MS" pitchFamily="66" charset="0"/>
              </a:rPr>
              <a:t> </a:t>
            </a:r>
            <a:r>
              <a:rPr lang="de-DE" sz="1100" dirty="0" err="1" smtClean="0">
                <a:latin typeface="Comic Sans MS" pitchFamily="66" charset="0"/>
              </a:rPr>
              <a:t>or</a:t>
            </a:r>
            <a:r>
              <a:rPr lang="de-DE" sz="1100" dirty="0" smtClean="0">
                <a:latin typeface="Comic Sans MS" pitchFamily="66" charset="0"/>
              </a:rPr>
              <a:t>, </a:t>
            </a:r>
            <a:r>
              <a:rPr lang="de-DE" sz="1100" dirty="0" err="1" smtClean="0">
                <a:latin typeface="Comic Sans MS" pitchFamily="66" charset="0"/>
              </a:rPr>
              <a:t>most</a:t>
            </a:r>
            <a:r>
              <a:rPr lang="de-DE" sz="1100" dirty="0" smtClean="0">
                <a:latin typeface="Comic Sans MS" pitchFamily="66" charset="0"/>
              </a:rPr>
              <a:t> </a:t>
            </a:r>
            <a:r>
              <a:rPr lang="de-DE" sz="1100" dirty="0" err="1" smtClean="0">
                <a:latin typeface="Comic Sans MS" pitchFamily="66" charset="0"/>
              </a:rPr>
              <a:t>common</a:t>
            </a:r>
            <a:r>
              <a:rPr lang="de-DE" sz="1100" dirty="0" smtClean="0">
                <a:latin typeface="Comic Sans MS" pitchFamily="66" charset="0"/>
              </a:rPr>
              <a:t>, </a:t>
            </a:r>
            <a:r>
              <a:rPr lang="de-DE" sz="1100" dirty="0" err="1" smtClean="0">
                <a:latin typeface="Comic Sans MS" pitchFamily="66" charset="0"/>
              </a:rPr>
              <a:t>emission</a:t>
            </a:r>
            <a:endParaRPr lang="de-DE" sz="1100" dirty="0" smtClean="0">
              <a:latin typeface="Comic Sans MS" pitchFamily="66" charset="0"/>
            </a:endParaRPr>
          </a:p>
          <a:p>
            <a:pPr eaLnBrk="1" hangingPunct="1">
              <a:lnSpc>
                <a:spcPct val="90000"/>
              </a:lnSpc>
            </a:pPr>
            <a:r>
              <a:rPr lang="de-DE" sz="1100" dirty="0" err="1" smtClean="0">
                <a:latin typeface="Comic Sans MS" pitchFamily="66" charset="0"/>
              </a:rPr>
              <a:t>Each</a:t>
            </a:r>
            <a:r>
              <a:rPr lang="de-DE" sz="1100" dirty="0" smtClean="0">
                <a:latin typeface="Comic Sans MS" pitchFamily="66" charset="0"/>
              </a:rPr>
              <a:t> </a:t>
            </a:r>
            <a:r>
              <a:rPr lang="de-DE" sz="1100" dirty="0" err="1" smtClean="0">
                <a:latin typeface="Comic Sans MS" pitchFamily="66" charset="0"/>
              </a:rPr>
              <a:t>producer</a:t>
            </a:r>
            <a:r>
              <a:rPr lang="de-DE" sz="1100" dirty="0" smtClean="0">
                <a:latin typeface="Comic Sans MS" pitchFamily="66" charset="0"/>
              </a:rPr>
              <a:t> </a:t>
            </a:r>
            <a:r>
              <a:rPr lang="de-DE" sz="1100" dirty="0" err="1" smtClean="0">
                <a:latin typeface="Comic Sans MS" pitchFamily="66" charset="0"/>
              </a:rPr>
              <a:t>obtains</a:t>
            </a:r>
            <a:r>
              <a:rPr lang="de-DE" sz="1100" dirty="0" smtClean="0">
                <a:latin typeface="Comic Sans MS" pitchFamily="66" charset="0"/>
              </a:rPr>
              <a:t> a </a:t>
            </a:r>
            <a:r>
              <a:rPr lang="de-DE" sz="1100" dirty="0" err="1" smtClean="0">
                <a:latin typeface="Comic Sans MS" pitchFamily="66" charset="0"/>
              </a:rPr>
              <a:t>certain</a:t>
            </a:r>
            <a:r>
              <a:rPr lang="de-DE" sz="1100" dirty="0" smtClean="0">
                <a:latin typeface="Comic Sans MS" pitchFamily="66" charset="0"/>
              </a:rPr>
              <a:t> </a:t>
            </a:r>
            <a:r>
              <a:rPr lang="de-DE" sz="1100" dirty="0" err="1" smtClean="0">
                <a:latin typeface="Comic Sans MS" pitchFamily="66" charset="0"/>
              </a:rPr>
              <a:t>amount</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emission</a:t>
            </a:r>
            <a:r>
              <a:rPr lang="de-DE" sz="1100" dirty="0" smtClean="0">
                <a:latin typeface="Comic Sans MS" pitchFamily="66" charset="0"/>
              </a:rPr>
              <a:t> </a:t>
            </a:r>
            <a:r>
              <a:rPr lang="de-DE" sz="1100" dirty="0" err="1" smtClean="0">
                <a:latin typeface="Comic Sans MS" pitchFamily="66" charset="0"/>
              </a:rPr>
              <a:t>permits</a:t>
            </a:r>
            <a:r>
              <a:rPr lang="de-DE" sz="1100" dirty="0" smtClean="0">
                <a:latin typeface="Comic Sans MS" pitchFamily="66" charset="0"/>
              </a:rPr>
              <a:t>, </a:t>
            </a:r>
            <a:r>
              <a:rPr lang="de-DE" sz="1100" dirty="0" err="1" smtClean="0">
                <a:latin typeface="Comic Sans MS" pitchFamily="66" charset="0"/>
              </a:rPr>
              <a:t>can</a:t>
            </a:r>
            <a:r>
              <a:rPr lang="de-DE" sz="1100" dirty="0" smtClean="0">
                <a:latin typeface="Comic Sans MS" pitchFamily="66" charset="0"/>
              </a:rPr>
              <a:t> </a:t>
            </a:r>
            <a:r>
              <a:rPr lang="de-DE" sz="1100" dirty="0" err="1" smtClean="0">
                <a:latin typeface="Comic Sans MS" pitchFamily="66" charset="0"/>
              </a:rPr>
              <a:t>sell</a:t>
            </a:r>
            <a:r>
              <a:rPr lang="de-DE" sz="1100" dirty="0" smtClean="0">
                <a:latin typeface="Comic Sans MS" pitchFamily="66" charset="0"/>
              </a:rPr>
              <a:t> </a:t>
            </a:r>
            <a:r>
              <a:rPr lang="de-DE" sz="1100" dirty="0" err="1" smtClean="0">
                <a:latin typeface="Comic Sans MS" pitchFamily="66" charset="0"/>
              </a:rPr>
              <a:t>these</a:t>
            </a:r>
            <a:r>
              <a:rPr lang="de-DE" sz="1100" dirty="0" smtClean="0">
                <a:latin typeface="Comic Sans MS" pitchFamily="66" charset="0"/>
              </a:rPr>
              <a:t>, </a:t>
            </a:r>
            <a:r>
              <a:rPr lang="de-DE" sz="1100" dirty="0" err="1" smtClean="0">
                <a:latin typeface="Comic Sans MS" pitchFamily="66" charset="0"/>
              </a:rPr>
              <a:t>or</a:t>
            </a:r>
            <a:r>
              <a:rPr lang="de-DE" sz="1100" dirty="0" smtClean="0">
                <a:latin typeface="Comic Sans MS" pitchFamily="66" charset="0"/>
              </a:rPr>
              <a:t> </a:t>
            </a:r>
            <a:r>
              <a:rPr lang="de-DE" sz="1100" dirty="0" err="1" smtClean="0">
                <a:latin typeface="Comic Sans MS" pitchFamily="66" charset="0"/>
              </a:rPr>
              <a:t>buy</a:t>
            </a:r>
            <a:r>
              <a:rPr lang="de-DE" sz="1100" dirty="0" smtClean="0">
                <a:latin typeface="Comic Sans MS" pitchFamily="66" charset="0"/>
              </a:rPr>
              <a:t> </a:t>
            </a:r>
            <a:r>
              <a:rPr lang="de-DE" sz="1100" dirty="0" err="1" smtClean="0">
                <a:latin typeface="Comic Sans MS" pitchFamily="66" charset="0"/>
              </a:rPr>
              <a:t>more</a:t>
            </a:r>
            <a:r>
              <a:rPr lang="de-DE" sz="1100" dirty="0" smtClean="0">
                <a:latin typeface="Comic Sans MS" pitchFamily="66" charset="0"/>
              </a:rPr>
              <a:t>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market</a:t>
            </a:r>
            <a:r>
              <a:rPr lang="de-DE" sz="1100" dirty="0" smtClean="0">
                <a:latin typeface="Comic Sans MS" pitchFamily="66" charset="0"/>
              </a:rPr>
              <a:t> </a:t>
            </a:r>
            <a:r>
              <a:rPr lang="de-DE" sz="1100" dirty="0" err="1" smtClean="0">
                <a:latin typeface="Comic Sans MS" pitchFamily="66" charset="0"/>
              </a:rPr>
              <a:t>place</a:t>
            </a:r>
            <a:endParaRPr lang="de-DE" sz="1100" dirty="0" smtClean="0">
              <a:latin typeface="Comic Sans MS" pitchFamily="66" charset="0"/>
            </a:endParaRPr>
          </a:p>
          <a:p>
            <a:pPr eaLnBrk="1" hangingPunct="1">
              <a:lnSpc>
                <a:spcPct val="90000"/>
              </a:lnSpc>
            </a:pPr>
            <a:r>
              <a:rPr lang="de-DE" sz="1100" dirty="0" err="1" smtClean="0">
                <a:latin typeface="Comic Sans MS" pitchFamily="66" charset="0"/>
              </a:rPr>
              <a:t>If</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permit</a:t>
            </a:r>
            <a:r>
              <a:rPr lang="de-DE" sz="1100" dirty="0" smtClean="0">
                <a:latin typeface="Comic Sans MS" pitchFamily="66" charset="0"/>
              </a:rPr>
              <a:t> </a:t>
            </a:r>
            <a:r>
              <a:rPr lang="de-DE" sz="1100" dirty="0" err="1" smtClean="0">
                <a:latin typeface="Comic Sans MS" pitchFamily="66" charset="0"/>
              </a:rPr>
              <a:t>market</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perfect</a:t>
            </a:r>
            <a:r>
              <a:rPr lang="de-DE" sz="1100" dirty="0" smtClean="0">
                <a:latin typeface="Comic Sans MS" pitchFamily="66" charset="0"/>
              </a:rPr>
              <a:t>, all </a:t>
            </a:r>
            <a:r>
              <a:rPr lang="de-DE" sz="1100" dirty="0" err="1" smtClean="0">
                <a:latin typeface="Comic Sans MS" pitchFamily="66" charset="0"/>
              </a:rPr>
              <a:t>producers</a:t>
            </a:r>
            <a:r>
              <a:rPr lang="de-DE" sz="1100" dirty="0" smtClean="0">
                <a:latin typeface="Comic Sans MS" pitchFamily="66" charset="0"/>
              </a:rPr>
              <a:t> </a:t>
            </a:r>
            <a:r>
              <a:rPr lang="de-DE" sz="1100" dirty="0" err="1" smtClean="0">
                <a:latin typeface="Comic Sans MS" pitchFamily="66" charset="0"/>
              </a:rPr>
              <a:t>pay</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same </a:t>
            </a:r>
            <a:r>
              <a:rPr lang="de-DE" sz="1100" dirty="0" err="1" smtClean="0">
                <a:latin typeface="Comic Sans MS" pitchFamily="66" charset="0"/>
              </a:rPr>
              <a:t>price</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marginal </a:t>
            </a:r>
            <a:r>
              <a:rPr lang="de-DE" sz="1100" dirty="0" err="1" smtClean="0">
                <a:latin typeface="Comic Sans MS" pitchFamily="66" charset="0"/>
              </a:rPr>
              <a:t>costs</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production</a:t>
            </a:r>
            <a:r>
              <a:rPr lang="de-DE" sz="1100" dirty="0" smtClean="0">
                <a:latin typeface="Comic Sans MS" pitchFamily="66" charset="0"/>
              </a:rPr>
              <a:t> </a:t>
            </a:r>
            <a:r>
              <a:rPr lang="de-DE" sz="1100" dirty="0" err="1" smtClean="0">
                <a:latin typeface="Comic Sans MS" pitchFamily="66" charset="0"/>
              </a:rPr>
              <a:t>increase</a:t>
            </a:r>
            <a:r>
              <a:rPr lang="de-DE" sz="1100" dirty="0" smtClean="0">
                <a:latin typeface="Comic Sans MS" pitchFamily="66" charset="0"/>
              </a:rPr>
              <a:t> </a:t>
            </a:r>
            <a:r>
              <a:rPr lang="de-DE" sz="1100" dirty="0" err="1" smtClean="0">
                <a:latin typeface="Comic Sans MS" pitchFamily="66" charset="0"/>
              </a:rPr>
              <a:t>uniformly</a:t>
            </a:r>
            <a:endParaRPr lang="de-DE" sz="1100" dirty="0" smtClean="0">
              <a:latin typeface="Comic Sans MS" pitchFamily="66" charset="0"/>
            </a:endParaRPr>
          </a:p>
          <a:p>
            <a:pPr eaLnBrk="1" hangingPunct="1">
              <a:lnSpc>
                <a:spcPct val="90000"/>
              </a:lnSpc>
            </a:pPr>
            <a:r>
              <a:rPr lang="de-DE" sz="1100" dirty="0" err="1" smtClean="0">
                <a:latin typeface="Comic Sans MS" pitchFamily="66" charset="0"/>
              </a:rPr>
              <a:t>Taxes</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tradeable</a:t>
            </a:r>
            <a:r>
              <a:rPr lang="de-DE" sz="1100" dirty="0" smtClean="0">
                <a:latin typeface="Comic Sans MS" pitchFamily="66" charset="0"/>
              </a:rPr>
              <a:t> </a:t>
            </a:r>
            <a:r>
              <a:rPr lang="de-DE" sz="1100" dirty="0" err="1" smtClean="0">
                <a:latin typeface="Comic Sans MS" pitchFamily="66" charset="0"/>
              </a:rPr>
              <a:t>permits</a:t>
            </a:r>
            <a:r>
              <a:rPr lang="de-DE" sz="1100" dirty="0" smtClean="0">
                <a:latin typeface="Comic Sans MS" pitchFamily="66" charset="0"/>
              </a:rPr>
              <a:t> </a:t>
            </a:r>
            <a:r>
              <a:rPr lang="de-DE" sz="1100" dirty="0" err="1" smtClean="0">
                <a:latin typeface="Comic Sans MS" pitchFamily="66" charset="0"/>
              </a:rPr>
              <a:t>are</a:t>
            </a:r>
            <a:r>
              <a:rPr lang="de-DE" sz="1100" dirty="0" smtClean="0">
                <a:latin typeface="Comic Sans MS" pitchFamily="66" charset="0"/>
              </a:rPr>
              <a:t> </a:t>
            </a:r>
            <a:r>
              <a:rPr lang="de-DE" sz="1100" dirty="0" err="1" smtClean="0">
                <a:latin typeface="Comic Sans MS" pitchFamily="66" charset="0"/>
              </a:rPr>
              <a:t>equivalent</a:t>
            </a:r>
            <a:r>
              <a:rPr lang="de-DE" sz="1100" dirty="0" smtClean="0">
                <a:latin typeface="Comic Sans MS" pitchFamily="66" charset="0"/>
              </a:rPr>
              <a:t> </a:t>
            </a:r>
            <a:r>
              <a:rPr lang="de-DE" sz="1100" dirty="0" err="1" smtClean="0">
                <a:latin typeface="Comic Sans MS" pitchFamily="66" charset="0"/>
              </a:rPr>
              <a:t>provided</a:t>
            </a:r>
            <a:r>
              <a:rPr lang="de-DE" sz="1100" dirty="0" smtClean="0">
                <a:latin typeface="Comic Sans MS" pitchFamily="66" charset="0"/>
              </a:rPr>
              <a:t> </a:t>
            </a:r>
            <a:r>
              <a:rPr lang="de-DE" sz="1100" dirty="0" err="1" smtClean="0">
                <a:latin typeface="Comic Sans MS" pitchFamily="66" charset="0"/>
              </a:rPr>
              <a:t>that</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regulator</a:t>
            </a:r>
            <a:r>
              <a:rPr lang="de-DE" sz="1100" dirty="0" smtClean="0">
                <a:latin typeface="Comic Sans MS" pitchFamily="66" charset="0"/>
              </a:rPr>
              <a:t> </a:t>
            </a:r>
            <a:r>
              <a:rPr lang="de-DE" sz="1100" dirty="0" err="1" smtClean="0">
                <a:latin typeface="Comic Sans MS" pitchFamily="66" charset="0"/>
              </a:rPr>
              <a:t>knows</a:t>
            </a:r>
            <a:r>
              <a:rPr lang="de-DE" sz="1100" dirty="0" smtClean="0">
                <a:latin typeface="Comic Sans MS" pitchFamily="66" charset="0"/>
              </a:rPr>
              <a:t> all marginal </a:t>
            </a:r>
            <a:r>
              <a:rPr lang="de-DE" sz="1100" dirty="0" err="1" smtClean="0">
                <a:latin typeface="Comic Sans MS" pitchFamily="66" charset="0"/>
              </a:rPr>
              <a:t>abatement</a:t>
            </a:r>
            <a:r>
              <a:rPr lang="de-DE" sz="1100" dirty="0" smtClean="0">
                <a:latin typeface="Comic Sans MS" pitchFamily="66" charset="0"/>
              </a:rPr>
              <a:t> </a:t>
            </a:r>
            <a:r>
              <a:rPr lang="de-DE" sz="1100" dirty="0" err="1" smtClean="0">
                <a:latin typeface="Comic Sans MS" pitchFamily="66" charset="0"/>
              </a:rPr>
              <a:t>costs</a:t>
            </a:r>
            <a:r>
              <a:rPr lang="de-DE" sz="1100" dirty="0" smtClean="0">
                <a:latin typeface="Comic Sans MS" pitchFamily="66" charset="0"/>
              </a:rPr>
              <a:t> </a:t>
            </a: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39</a:t>
            </a:fld>
            <a:endParaRPr lang="en-GB"/>
          </a:p>
        </p:txBody>
      </p:sp>
    </p:spTree>
    <p:extLst>
      <p:ext uri="{BB962C8B-B14F-4D97-AF65-F5344CB8AC3E}">
        <p14:creationId xmlns:p14="http://schemas.microsoft.com/office/powerpoint/2010/main" val="263883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de-DE" sz="2600" dirty="0" err="1" smtClean="0">
                <a:solidFill>
                  <a:srgbClr val="000099"/>
                </a:solidFill>
                <a:latin typeface="Comic Sans MS" pitchFamily="66" charset="0"/>
              </a:rPr>
              <a:t>Grandfathering</a:t>
            </a:r>
            <a:endParaRPr lang="de-DE" sz="2600" dirty="0" smtClean="0">
              <a:solidFill>
                <a:srgbClr val="000099"/>
              </a:solidFill>
              <a:latin typeface="Comic Sans MS" pitchFamily="66" charset="0"/>
            </a:endParaRPr>
          </a:p>
          <a:p>
            <a:pPr lvl="1" eaLnBrk="1" hangingPunct="1">
              <a:lnSpc>
                <a:spcPct val="90000"/>
              </a:lnSpc>
            </a:pPr>
            <a:r>
              <a:rPr lang="de-DE" sz="2200" dirty="0" err="1" smtClean="0">
                <a:solidFill>
                  <a:srgbClr val="000099"/>
                </a:solidFill>
                <a:latin typeface="Comic Sans MS" pitchFamily="66" charset="0"/>
              </a:rPr>
              <a:t>Give</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permits</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to</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current</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polluters</a:t>
            </a:r>
            <a:endParaRPr lang="de-DE" sz="2200" dirty="0" smtClean="0">
              <a:solidFill>
                <a:srgbClr val="000099"/>
              </a:solidFill>
              <a:latin typeface="Comic Sans MS" pitchFamily="66" charset="0"/>
            </a:endParaRPr>
          </a:p>
          <a:p>
            <a:pPr lvl="1" eaLnBrk="1" hangingPunct="1">
              <a:lnSpc>
                <a:spcPct val="90000"/>
              </a:lnSpc>
            </a:pPr>
            <a:r>
              <a:rPr lang="de-DE" sz="2200" dirty="0" err="1" smtClean="0">
                <a:solidFill>
                  <a:srgbClr val="000099"/>
                </a:solidFill>
                <a:latin typeface="Comic Sans MS" pitchFamily="66" charset="0"/>
              </a:rPr>
              <a:t>Politically</a:t>
            </a:r>
            <a:r>
              <a:rPr lang="de-DE" sz="2200" dirty="0" smtClean="0">
                <a:solidFill>
                  <a:srgbClr val="000099"/>
                </a:solidFill>
                <a:latin typeface="Comic Sans MS" pitchFamily="66" charset="0"/>
              </a:rPr>
              <a:t> easy, </a:t>
            </a:r>
            <a:r>
              <a:rPr lang="de-DE" sz="2200" dirty="0" err="1" smtClean="0">
                <a:solidFill>
                  <a:srgbClr val="000099"/>
                </a:solidFill>
                <a:latin typeface="Comic Sans MS" pitchFamily="66" charset="0"/>
              </a:rPr>
              <a:t>as</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confirms</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status</a:t>
            </a:r>
            <a:r>
              <a:rPr lang="de-DE" sz="2200" dirty="0" smtClean="0">
                <a:solidFill>
                  <a:srgbClr val="000099"/>
                </a:solidFill>
                <a:latin typeface="Comic Sans MS" pitchFamily="66" charset="0"/>
              </a:rPr>
              <a:t> quo</a:t>
            </a:r>
          </a:p>
          <a:p>
            <a:pPr eaLnBrk="1" hangingPunct="1">
              <a:lnSpc>
                <a:spcPct val="90000"/>
              </a:lnSpc>
            </a:pPr>
            <a:r>
              <a:rPr lang="de-DE" sz="2600" dirty="0" err="1" smtClean="0">
                <a:solidFill>
                  <a:srgbClr val="000099"/>
                </a:solidFill>
                <a:latin typeface="Comic Sans MS" pitchFamily="66" charset="0"/>
              </a:rPr>
              <a:t>Auctioning</a:t>
            </a:r>
            <a:endParaRPr lang="de-DE" sz="2600" dirty="0" smtClean="0">
              <a:solidFill>
                <a:srgbClr val="000099"/>
              </a:solidFill>
              <a:latin typeface="Comic Sans MS" pitchFamily="66" charset="0"/>
            </a:endParaRPr>
          </a:p>
          <a:p>
            <a:pPr lvl="1" eaLnBrk="1" hangingPunct="1">
              <a:lnSpc>
                <a:spcPct val="90000"/>
              </a:lnSpc>
            </a:pPr>
            <a:r>
              <a:rPr lang="de-DE" sz="2200" dirty="0" smtClean="0">
                <a:solidFill>
                  <a:srgbClr val="000099"/>
                </a:solidFill>
                <a:latin typeface="Comic Sans MS" pitchFamily="66" charset="0"/>
              </a:rPr>
              <a:t>Sell </a:t>
            </a:r>
            <a:r>
              <a:rPr lang="de-DE" sz="2200" dirty="0" err="1" smtClean="0">
                <a:solidFill>
                  <a:srgbClr val="000099"/>
                </a:solidFill>
                <a:latin typeface="Comic Sans MS" pitchFamily="66" charset="0"/>
              </a:rPr>
              <a:t>permits</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to</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highest</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bidder</a:t>
            </a:r>
            <a:endParaRPr lang="de-DE" sz="2200" dirty="0" smtClean="0">
              <a:solidFill>
                <a:srgbClr val="000099"/>
              </a:solidFill>
              <a:latin typeface="Comic Sans MS" pitchFamily="66" charset="0"/>
            </a:endParaRPr>
          </a:p>
          <a:p>
            <a:pPr lvl="1" eaLnBrk="1" hangingPunct="1">
              <a:lnSpc>
                <a:spcPct val="90000"/>
              </a:lnSpc>
            </a:pPr>
            <a:r>
              <a:rPr lang="de-DE" sz="2200" dirty="0" smtClean="0">
                <a:solidFill>
                  <a:srgbClr val="000099"/>
                </a:solidFill>
                <a:latin typeface="Comic Sans MS" pitchFamily="66" charset="0"/>
              </a:rPr>
              <a:t>Generates </a:t>
            </a:r>
            <a:r>
              <a:rPr lang="de-DE" sz="2200" dirty="0" err="1" smtClean="0">
                <a:solidFill>
                  <a:srgbClr val="000099"/>
                </a:solidFill>
                <a:latin typeface="Comic Sans MS" pitchFamily="66" charset="0"/>
              </a:rPr>
              <a:t>revenue</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perhaps</a:t>
            </a:r>
            <a:r>
              <a:rPr lang="de-DE" sz="2200" dirty="0" smtClean="0">
                <a:solidFill>
                  <a:srgbClr val="000099"/>
                </a:solidFill>
                <a:latin typeface="Comic Sans MS" pitchFamily="66" charset="0"/>
              </a:rPr>
              <a:t> a </a:t>
            </a:r>
            <a:r>
              <a:rPr lang="de-DE" sz="2200" dirty="0" err="1" smtClean="0">
                <a:solidFill>
                  <a:srgbClr val="000099"/>
                </a:solidFill>
                <a:latin typeface="Comic Sans MS" pitchFamily="66" charset="0"/>
              </a:rPr>
              <a:t>lot</a:t>
            </a:r>
            <a:endParaRPr lang="de-DE" sz="2200" dirty="0" smtClean="0">
              <a:solidFill>
                <a:srgbClr val="000099"/>
              </a:solidFill>
              <a:latin typeface="Comic Sans MS" pitchFamily="66" charset="0"/>
            </a:endParaRPr>
          </a:p>
          <a:p>
            <a:pPr eaLnBrk="1" hangingPunct="1">
              <a:lnSpc>
                <a:spcPct val="90000"/>
              </a:lnSpc>
            </a:pPr>
            <a:r>
              <a:rPr lang="de-DE" sz="2600" dirty="0" err="1" smtClean="0">
                <a:solidFill>
                  <a:srgbClr val="000099"/>
                </a:solidFill>
                <a:latin typeface="Comic Sans MS" pitchFamily="66" charset="0"/>
              </a:rPr>
              <a:t>To</a:t>
            </a:r>
            <a:r>
              <a:rPr lang="de-DE" sz="2600" dirty="0" smtClean="0">
                <a:solidFill>
                  <a:srgbClr val="000099"/>
                </a:solidFill>
                <a:latin typeface="Comic Sans MS" pitchFamily="66" charset="0"/>
              </a:rPr>
              <a:t> </a:t>
            </a:r>
            <a:r>
              <a:rPr lang="de-DE" sz="2600" dirty="0" err="1" smtClean="0">
                <a:solidFill>
                  <a:srgbClr val="000099"/>
                </a:solidFill>
                <a:latin typeface="Comic Sans MS" pitchFamily="66" charset="0"/>
              </a:rPr>
              <a:t>victim</a:t>
            </a:r>
            <a:endParaRPr lang="de-DE" sz="2600" dirty="0" smtClean="0">
              <a:solidFill>
                <a:srgbClr val="000099"/>
              </a:solidFill>
              <a:latin typeface="Comic Sans MS" pitchFamily="66" charset="0"/>
            </a:endParaRPr>
          </a:p>
          <a:p>
            <a:pPr lvl="1" eaLnBrk="1" hangingPunct="1">
              <a:lnSpc>
                <a:spcPct val="90000"/>
              </a:lnSpc>
            </a:pPr>
            <a:r>
              <a:rPr lang="de-DE" sz="2200" dirty="0" err="1" smtClean="0">
                <a:solidFill>
                  <a:srgbClr val="000099"/>
                </a:solidFill>
                <a:latin typeface="Comic Sans MS" pitchFamily="66" charset="0"/>
              </a:rPr>
              <a:t>Perhaps</a:t>
            </a:r>
            <a:r>
              <a:rPr lang="de-DE" sz="2200" dirty="0" smtClean="0">
                <a:solidFill>
                  <a:srgbClr val="000099"/>
                </a:solidFill>
                <a:latin typeface="Comic Sans MS" pitchFamily="66" charset="0"/>
              </a:rPr>
              <a:t> fair, </a:t>
            </a:r>
            <a:r>
              <a:rPr lang="de-DE" sz="2200" dirty="0" err="1" smtClean="0">
                <a:solidFill>
                  <a:srgbClr val="000099"/>
                </a:solidFill>
                <a:latin typeface="Comic Sans MS" pitchFamily="66" charset="0"/>
              </a:rPr>
              <a:t>definitely</a:t>
            </a:r>
            <a:r>
              <a:rPr lang="de-DE" sz="2200" dirty="0" smtClean="0">
                <a:solidFill>
                  <a:srgbClr val="000099"/>
                </a:solidFill>
                <a:latin typeface="Comic Sans MS" pitchFamily="66" charset="0"/>
              </a:rPr>
              <a:t> </a:t>
            </a:r>
            <a:r>
              <a:rPr lang="de-DE" sz="2200" dirty="0" err="1" smtClean="0">
                <a:solidFill>
                  <a:srgbClr val="000099"/>
                </a:solidFill>
                <a:latin typeface="Comic Sans MS" pitchFamily="66" charset="0"/>
              </a:rPr>
              <a:t>complicated</a:t>
            </a:r>
            <a:endParaRPr lang="de-DE" sz="2200" dirty="0" smtClean="0">
              <a:solidFill>
                <a:srgbClr val="000099"/>
              </a:solidFill>
              <a:latin typeface="Comic Sans MS" pitchFamily="66" charset="0"/>
            </a:endParaRPr>
          </a:p>
          <a:p>
            <a:pPr lvl="1" eaLnBrk="1" hangingPunct="1">
              <a:lnSpc>
                <a:spcPct val="90000"/>
              </a:lnSpc>
            </a:pPr>
            <a:r>
              <a:rPr lang="de-DE" sz="2200" dirty="0" smtClean="0">
                <a:solidFill>
                  <a:srgbClr val="000099"/>
                </a:solidFill>
                <a:latin typeface="Comic Sans MS" pitchFamily="66" charset="0"/>
              </a:rPr>
              <a:t>May </a:t>
            </a:r>
            <a:r>
              <a:rPr lang="de-DE" sz="2200" dirty="0" err="1" smtClean="0">
                <a:solidFill>
                  <a:srgbClr val="000099"/>
                </a:solidFill>
                <a:latin typeface="Comic Sans MS" pitchFamily="66" charset="0"/>
              </a:rPr>
              <a:t>generate</a:t>
            </a:r>
            <a:r>
              <a:rPr lang="de-DE" sz="2200" dirty="0" smtClean="0">
                <a:solidFill>
                  <a:srgbClr val="000099"/>
                </a:solidFill>
                <a:latin typeface="Comic Sans MS" pitchFamily="66" charset="0"/>
              </a:rPr>
              <a:t> large </a:t>
            </a:r>
            <a:r>
              <a:rPr lang="de-DE" sz="2200" dirty="0" err="1" smtClean="0">
                <a:solidFill>
                  <a:srgbClr val="000099"/>
                </a:solidFill>
                <a:latin typeface="Comic Sans MS" pitchFamily="66" charset="0"/>
              </a:rPr>
              <a:t>transfers</a:t>
            </a:r>
            <a:endParaRPr lang="de-DE" sz="2200" dirty="0" smtClean="0">
              <a:solidFill>
                <a:srgbClr val="000099"/>
              </a:solidFill>
              <a:latin typeface="Comic Sans MS" pitchFamily="66" charset="0"/>
            </a:endParaRPr>
          </a:p>
          <a:p>
            <a:pPr eaLnBrk="1" hangingPunct="1">
              <a:lnSpc>
                <a:spcPct val="90000"/>
              </a:lnSpc>
            </a:pPr>
            <a:r>
              <a:rPr lang="de-DE" sz="2600" dirty="0" smtClean="0">
                <a:solidFill>
                  <a:srgbClr val="000099"/>
                </a:solidFill>
                <a:latin typeface="Comic Sans MS" pitchFamily="66" charset="0"/>
              </a:rPr>
              <a:t>Per </a:t>
            </a:r>
            <a:r>
              <a:rPr lang="de-DE" sz="2600" dirty="0" err="1" smtClean="0">
                <a:solidFill>
                  <a:srgbClr val="000099"/>
                </a:solidFill>
                <a:latin typeface="Comic Sans MS" pitchFamily="66" charset="0"/>
              </a:rPr>
              <a:t>capita</a:t>
            </a:r>
            <a:endParaRPr lang="de-DE" sz="2600" dirty="0" smtClean="0">
              <a:solidFill>
                <a:srgbClr val="000099"/>
              </a:solidFill>
              <a:latin typeface="Comic Sans MS" pitchFamily="66" charset="0"/>
            </a:endParaRPr>
          </a:p>
          <a:p>
            <a:pPr lvl="1" eaLnBrk="1" hangingPunct="1">
              <a:lnSpc>
                <a:spcPct val="90000"/>
              </a:lnSpc>
            </a:pPr>
            <a:r>
              <a:rPr lang="de-DE" sz="2200" dirty="0" err="1" smtClean="0">
                <a:solidFill>
                  <a:srgbClr val="000099"/>
                </a:solidFill>
                <a:latin typeface="Comic Sans MS" pitchFamily="66" charset="0"/>
              </a:rPr>
              <a:t>Perhaps</a:t>
            </a:r>
            <a:r>
              <a:rPr lang="de-DE" sz="2200" dirty="0" smtClean="0">
                <a:solidFill>
                  <a:srgbClr val="000099"/>
                </a:solidFill>
                <a:latin typeface="Comic Sans MS" pitchFamily="66" charset="0"/>
              </a:rPr>
              <a:t> fair, </a:t>
            </a:r>
            <a:r>
              <a:rPr lang="de-DE" sz="2200" dirty="0" err="1" smtClean="0">
                <a:solidFill>
                  <a:srgbClr val="000099"/>
                </a:solidFill>
                <a:latin typeface="Comic Sans MS" pitchFamily="66" charset="0"/>
              </a:rPr>
              <a:t>relatively</a:t>
            </a:r>
            <a:r>
              <a:rPr lang="de-DE" sz="2200" dirty="0" smtClean="0">
                <a:solidFill>
                  <a:srgbClr val="000099"/>
                </a:solidFill>
                <a:latin typeface="Comic Sans MS" pitchFamily="66" charset="0"/>
              </a:rPr>
              <a:t> easy</a:t>
            </a:r>
          </a:p>
          <a:p>
            <a:pPr lvl="1" eaLnBrk="1" hangingPunct="1">
              <a:lnSpc>
                <a:spcPct val="90000"/>
              </a:lnSpc>
            </a:pPr>
            <a:r>
              <a:rPr lang="de-DE" sz="2200" dirty="0" smtClean="0">
                <a:solidFill>
                  <a:srgbClr val="000099"/>
                </a:solidFill>
                <a:latin typeface="Comic Sans MS" pitchFamily="66" charset="0"/>
              </a:rPr>
              <a:t>May </a:t>
            </a:r>
            <a:r>
              <a:rPr lang="de-DE" sz="2200" dirty="0" err="1" smtClean="0">
                <a:solidFill>
                  <a:srgbClr val="000099"/>
                </a:solidFill>
                <a:latin typeface="Comic Sans MS" pitchFamily="66" charset="0"/>
              </a:rPr>
              <a:t>generate</a:t>
            </a:r>
            <a:r>
              <a:rPr lang="de-DE" sz="2200" dirty="0" smtClean="0">
                <a:solidFill>
                  <a:srgbClr val="000099"/>
                </a:solidFill>
                <a:latin typeface="Comic Sans MS" pitchFamily="66" charset="0"/>
              </a:rPr>
              <a:t> large </a:t>
            </a:r>
            <a:r>
              <a:rPr lang="de-DE" sz="2200" dirty="0" err="1" smtClean="0">
                <a:solidFill>
                  <a:srgbClr val="000099"/>
                </a:solidFill>
                <a:latin typeface="Comic Sans MS" pitchFamily="66" charset="0"/>
              </a:rPr>
              <a:t>transfers</a:t>
            </a:r>
            <a:endParaRPr lang="de-DE" sz="2200" dirty="0" smtClean="0">
              <a:solidFill>
                <a:srgbClr val="000099"/>
              </a:solidFill>
              <a:latin typeface="Comic Sans MS" pitchFamily="66" charset="0"/>
            </a:endParaRP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40</a:t>
            </a:fld>
            <a:endParaRPr lang="en-GB"/>
          </a:p>
        </p:txBody>
      </p:sp>
    </p:spTree>
    <p:extLst>
      <p:ext uri="{BB962C8B-B14F-4D97-AF65-F5344CB8AC3E}">
        <p14:creationId xmlns:p14="http://schemas.microsoft.com/office/powerpoint/2010/main" val="2353801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de-DE" sz="1100" dirty="0" err="1" smtClean="0">
                <a:solidFill>
                  <a:srgbClr val="000099"/>
                </a:solidFill>
                <a:latin typeface="Comic Sans MS" pitchFamily="66" charset="0"/>
              </a:rPr>
              <a:t>Enviromental</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regulation</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requires</a:t>
            </a:r>
            <a:r>
              <a:rPr lang="de-DE" sz="1100" dirty="0" smtClean="0">
                <a:solidFill>
                  <a:srgbClr val="000099"/>
                </a:solidFill>
                <a:latin typeface="Comic Sans MS" pitchFamily="66" charset="0"/>
              </a:rPr>
              <a:t> a </a:t>
            </a:r>
            <a:r>
              <a:rPr lang="de-DE" sz="1100" dirty="0" err="1" smtClean="0">
                <a:solidFill>
                  <a:srgbClr val="000099"/>
                </a:solidFill>
                <a:latin typeface="Comic Sans MS" pitchFamily="66" charset="0"/>
              </a:rPr>
              <a:t>lot</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of</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knowledge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perhaps</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more</a:t>
            </a:r>
            <a:r>
              <a:rPr lang="de-DE" sz="1100" dirty="0" smtClean="0">
                <a:solidFill>
                  <a:srgbClr val="000099"/>
                </a:solidFill>
                <a:latin typeface="Comic Sans MS" pitchFamily="66" charset="0"/>
              </a:rPr>
              <a:t> so </a:t>
            </a:r>
            <a:r>
              <a:rPr lang="de-DE" sz="1100" dirty="0" err="1" smtClean="0">
                <a:solidFill>
                  <a:srgbClr val="000099"/>
                </a:solidFill>
                <a:latin typeface="Comic Sans MS" pitchFamily="66" charset="0"/>
              </a:rPr>
              <a:t>than</a:t>
            </a:r>
            <a:r>
              <a:rPr lang="de-DE" sz="1100" dirty="0" smtClean="0">
                <a:solidFill>
                  <a:srgbClr val="000099"/>
                </a:solidFill>
                <a:latin typeface="Comic Sans MS" pitchFamily="66" charset="0"/>
              </a:rPr>
              <a:t> at </a:t>
            </a:r>
            <a:r>
              <a:rPr lang="de-DE" sz="1100" dirty="0" err="1" smtClean="0">
                <a:solidFill>
                  <a:srgbClr val="000099"/>
                </a:solidFill>
                <a:latin typeface="Comic Sans MS" pitchFamily="66" charset="0"/>
              </a:rPr>
              <a:t>the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disposal</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of</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the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regulator</a:t>
            </a:r>
            <a:endParaRPr lang="de-DE" sz="1100" dirty="0" smtClean="0">
              <a:solidFill>
                <a:srgbClr val="000099"/>
              </a:solidFill>
              <a:latin typeface="Comic Sans MS" pitchFamily="66" charset="0"/>
            </a:endParaRPr>
          </a:p>
          <a:p>
            <a:pPr eaLnBrk="1" hangingPunct="1">
              <a:lnSpc>
                <a:spcPct val="90000"/>
              </a:lnSpc>
            </a:pPr>
            <a:r>
              <a:rPr lang="de-DE" sz="1100" dirty="0" err="1" smtClean="0">
                <a:solidFill>
                  <a:srgbClr val="000099"/>
                </a:solidFill>
                <a:latin typeface="Comic Sans MS" pitchFamily="66" charset="0"/>
              </a:rPr>
              <a:t>Increasingly</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governments</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and</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industry</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negotiate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over</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emission</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targets</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the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results</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of</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which</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are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laid</a:t>
            </a:r>
            <a:r>
              <a:rPr lang="de-DE" sz="1100" dirty="0" smtClean="0">
                <a:solidFill>
                  <a:srgbClr val="000099"/>
                </a:solidFill>
                <a:latin typeface="Comic Sans MS" pitchFamily="66" charset="0"/>
              </a:rPr>
              <a:t> down in a </a:t>
            </a:r>
            <a:r>
              <a:rPr lang="de-DE" sz="1100" dirty="0" err="1" smtClean="0">
                <a:solidFill>
                  <a:srgbClr val="000099"/>
                </a:solidFill>
                <a:latin typeface="Comic Sans MS" pitchFamily="66" charset="0"/>
              </a:rPr>
              <a:t>voluntary</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agreement</a:t>
            </a:r>
            <a:endParaRPr lang="de-DE" sz="1100" dirty="0" smtClean="0">
              <a:solidFill>
                <a:srgbClr val="000099"/>
              </a:solidFill>
              <a:latin typeface="Comic Sans MS" pitchFamily="66" charset="0"/>
            </a:endParaRPr>
          </a:p>
          <a:p>
            <a:pPr eaLnBrk="1" hangingPunct="1">
              <a:lnSpc>
                <a:spcPct val="90000"/>
              </a:lnSpc>
            </a:pPr>
            <a:r>
              <a:rPr lang="de-DE" sz="1100" dirty="0" smtClean="0">
                <a:solidFill>
                  <a:srgbClr val="000099"/>
                </a:solidFill>
                <a:latin typeface="Comic Sans MS" pitchFamily="66" charset="0"/>
              </a:rPr>
              <a:t>This </a:t>
            </a:r>
            <a:r>
              <a:rPr lang="de-DE" sz="1100" dirty="0" err="1" smtClean="0">
                <a:solidFill>
                  <a:srgbClr val="000099"/>
                </a:solidFill>
                <a:latin typeface="Comic Sans MS" pitchFamily="66" charset="0"/>
              </a:rPr>
              <a:t>is</a:t>
            </a:r>
            <a:r>
              <a:rPr lang="de-DE" sz="1100" dirty="0" smtClean="0">
                <a:solidFill>
                  <a:srgbClr val="000099"/>
                </a:solidFill>
                <a:latin typeface="Comic Sans MS" pitchFamily="66" charset="0"/>
              </a:rPr>
              <a:t> a </a:t>
            </a:r>
            <a:r>
              <a:rPr lang="de-DE" sz="1100" dirty="0" err="1" smtClean="0">
                <a:solidFill>
                  <a:srgbClr val="000099"/>
                </a:solidFill>
                <a:latin typeface="Comic Sans MS" pitchFamily="66" charset="0"/>
              </a:rPr>
              <a:t>euphemism</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as</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the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government</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typically</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threatens</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to</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intervene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if</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no</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voluntary</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agreement</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is</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used</a:t>
            </a:r>
            <a:endParaRPr lang="de-DE" sz="1100" dirty="0" smtClean="0">
              <a:solidFill>
                <a:srgbClr val="000099"/>
              </a:solidFill>
              <a:latin typeface="Comic Sans MS" pitchFamily="66" charset="0"/>
            </a:endParaRPr>
          </a:p>
          <a:p>
            <a:pPr eaLnBrk="1" hangingPunct="1">
              <a:lnSpc>
                <a:spcPct val="90000"/>
              </a:lnSpc>
            </a:pPr>
            <a:r>
              <a:rPr lang="de-DE" sz="1100" dirty="0" err="1" smtClean="0">
                <a:solidFill>
                  <a:srgbClr val="000099"/>
                </a:solidFill>
                <a:latin typeface="Comic Sans MS" pitchFamily="66" charset="0"/>
              </a:rPr>
              <a:t>Voluntary</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agreements</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make</a:t>
            </a:r>
            <a:r>
              <a:rPr lang="de-DE" sz="1100" dirty="0" smtClean="0">
                <a:solidFill>
                  <a:srgbClr val="000099"/>
                </a:solidFill>
                <a:latin typeface="Comic Sans MS" pitchFamily="66" charset="0"/>
              </a:rPr>
              <a:t> optimal </a:t>
            </a:r>
            <a:r>
              <a:rPr lang="de-DE" sz="1100" dirty="0" err="1" smtClean="0">
                <a:solidFill>
                  <a:srgbClr val="000099"/>
                </a:solidFill>
                <a:latin typeface="Comic Sans MS" pitchFamily="66" charset="0"/>
              </a:rPr>
              <a:t>use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of</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the</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information</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within</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industry</a:t>
            </a:r>
            <a:r>
              <a:rPr lang="de-DE" sz="1100" dirty="0" smtClean="0">
                <a:solidFill>
                  <a:srgbClr val="000099"/>
                </a:solidFill>
                <a:latin typeface="Comic Sans MS" pitchFamily="66" charset="0"/>
              </a:rPr>
              <a:t> but </a:t>
            </a:r>
            <a:r>
              <a:rPr lang="de-DE" sz="1100" dirty="0" err="1" smtClean="0">
                <a:solidFill>
                  <a:srgbClr val="000099"/>
                </a:solidFill>
                <a:latin typeface="Comic Sans MS" pitchFamily="66" charset="0"/>
              </a:rPr>
              <a:t>have</a:t>
            </a:r>
            <a:r>
              <a:rPr lang="de-DE" sz="1100" dirty="0" smtClean="0">
                <a:solidFill>
                  <a:srgbClr val="000099"/>
                </a:solidFill>
                <a:latin typeface="Comic Sans MS" pitchFamily="66" charset="0"/>
              </a:rPr>
              <a:t> a </a:t>
            </a:r>
            <a:r>
              <a:rPr lang="de-DE" sz="1100" dirty="0" err="1" smtClean="0">
                <a:solidFill>
                  <a:srgbClr val="000099"/>
                </a:solidFill>
                <a:latin typeface="Comic Sans MS" pitchFamily="66" charset="0"/>
              </a:rPr>
              <a:t>problem</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with</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public</a:t>
            </a:r>
            <a:r>
              <a:rPr lang="de-DE" sz="1100" dirty="0" smtClean="0">
                <a:solidFill>
                  <a:srgbClr val="000099"/>
                </a:solidFill>
                <a:latin typeface="Comic Sans MS" pitchFamily="66" charset="0"/>
              </a:rPr>
              <a:t> </a:t>
            </a:r>
            <a:r>
              <a:rPr lang="de-DE" sz="1100" dirty="0" err="1" smtClean="0">
                <a:solidFill>
                  <a:srgbClr val="000099"/>
                </a:solidFill>
                <a:latin typeface="Comic Sans MS" pitchFamily="66" charset="0"/>
              </a:rPr>
              <a:t>acceptability</a:t>
            </a:r>
            <a:endParaRPr lang="de-DE" sz="1100" dirty="0" smtClean="0">
              <a:solidFill>
                <a:srgbClr val="000099"/>
              </a:solidFill>
              <a:latin typeface="Comic Sans MS" pitchFamily="66" charset="0"/>
            </a:endParaRP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41</a:t>
            </a:fld>
            <a:endParaRPr lang="en-GB"/>
          </a:p>
        </p:txBody>
      </p:sp>
    </p:spTree>
    <p:extLst>
      <p:ext uri="{BB962C8B-B14F-4D97-AF65-F5344CB8AC3E}">
        <p14:creationId xmlns:p14="http://schemas.microsoft.com/office/powerpoint/2010/main" val="2267445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de-DE" sz="1100" dirty="0" smtClean="0">
                <a:latin typeface="Comic Sans MS" pitchFamily="66" charset="0"/>
              </a:rPr>
              <a:t>The environmental </a:t>
            </a:r>
            <a:r>
              <a:rPr lang="de-DE" sz="1100" dirty="0" err="1" smtClean="0">
                <a:latin typeface="Comic Sans MS" pitchFamily="66" charset="0"/>
              </a:rPr>
              <a:t>effect</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taxes</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subsidies</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uncertain</a:t>
            </a:r>
            <a:r>
              <a:rPr lang="de-DE" sz="1100" dirty="0" smtClean="0">
                <a:latin typeface="Comic Sans MS" pitchFamily="66" charset="0"/>
              </a:rPr>
              <a:t> (but </a:t>
            </a:r>
            <a:r>
              <a:rPr lang="de-DE" sz="1100" dirty="0" err="1" smtClean="0">
                <a:latin typeface="Comic Sans MS" pitchFamily="66" charset="0"/>
              </a:rPr>
              <a:t>its</a:t>
            </a:r>
            <a:r>
              <a:rPr lang="de-DE" sz="1100" dirty="0" smtClean="0">
                <a:latin typeface="Comic Sans MS" pitchFamily="66" charset="0"/>
              </a:rPr>
              <a:t> marginal </a:t>
            </a:r>
            <a:r>
              <a:rPr lang="de-DE" sz="1100" dirty="0" err="1" smtClean="0">
                <a:latin typeface="Comic Sans MS" pitchFamily="66" charset="0"/>
              </a:rPr>
              <a:t>costs</a:t>
            </a:r>
            <a:r>
              <a:rPr lang="de-DE" sz="1100" dirty="0" smtClean="0">
                <a:latin typeface="Comic Sans MS" pitchFamily="66" charset="0"/>
              </a:rPr>
              <a:t> </a:t>
            </a:r>
            <a:r>
              <a:rPr lang="de-DE" sz="1100" dirty="0" err="1" smtClean="0">
                <a:latin typeface="Comic Sans MS" pitchFamily="66" charset="0"/>
              </a:rPr>
              <a:t>are</a:t>
            </a:r>
            <a:r>
              <a:rPr lang="de-DE" sz="1100" dirty="0" smtClean="0">
                <a:latin typeface="Comic Sans MS" pitchFamily="66" charset="0"/>
              </a:rPr>
              <a:t> </a:t>
            </a:r>
            <a:r>
              <a:rPr lang="de-DE" sz="1100" dirty="0" err="1" smtClean="0">
                <a:latin typeface="Comic Sans MS" pitchFamily="66" charset="0"/>
              </a:rPr>
              <a:t>certain</a:t>
            </a:r>
            <a:r>
              <a:rPr lang="de-DE" sz="1100" dirty="0" smtClean="0">
                <a:latin typeface="Comic Sans MS" pitchFamily="66" charset="0"/>
              </a:rPr>
              <a:t>)</a:t>
            </a:r>
          </a:p>
          <a:p>
            <a:pPr eaLnBrk="1" hangingPunct="1">
              <a:lnSpc>
                <a:spcPct val="90000"/>
              </a:lnSpc>
            </a:pPr>
            <a:r>
              <a:rPr lang="de-DE" sz="1100" dirty="0" smtClean="0">
                <a:latin typeface="Comic Sans MS" pitchFamily="66" charset="0"/>
              </a:rPr>
              <a:t>The environmental </a:t>
            </a:r>
            <a:r>
              <a:rPr lang="de-DE" sz="1100" dirty="0" err="1" smtClean="0">
                <a:latin typeface="Comic Sans MS" pitchFamily="66" charset="0"/>
              </a:rPr>
              <a:t>effect</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tradeable</a:t>
            </a:r>
            <a:r>
              <a:rPr lang="de-DE" sz="1100" dirty="0" smtClean="0">
                <a:latin typeface="Comic Sans MS" pitchFamily="66" charset="0"/>
              </a:rPr>
              <a:t> </a:t>
            </a:r>
            <a:r>
              <a:rPr lang="de-DE" sz="1100" dirty="0" err="1" smtClean="0">
                <a:latin typeface="Comic Sans MS" pitchFamily="66" charset="0"/>
              </a:rPr>
              <a:t>permits</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certain</a:t>
            </a:r>
            <a:r>
              <a:rPr lang="de-DE" sz="1100" dirty="0" smtClean="0">
                <a:latin typeface="Comic Sans MS" pitchFamily="66" charset="0"/>
              </a:rPr>
              <a:t> (but </a:t>
            </a:r>
            <a:r>
              <a:rPr lang="de-DE" sz="1100" dirty="0" err="1" smtClean="0">
                <a:latin typeface="Comic Sans MS" pitchFamily="66" charset="0"/>
              </a:rPr>
              <a:t>its</a:t>
            </a:r>
            <a:r>
              <a:rPr lang="de-DE" sz="1100" dirty="0" smtClean="0">
                <a:latin typeface="Comic Sans MS" pitchFamily="66" charset="0"/>
              </a:rPr>
              <a:t> </a:t>
            </a:r>
            <a:r>
              <a:rPr lang="de-DE" sz="1100" dirty="0" err="1" smtClean="0">
                <a:latin typeface="Comic Sans MS" pitchFamily="66" charset="0"/>
              </a:rPr>
              <a:t>costs</a:t>
            </a:r>
            <a:r>
              <a:rPr lang="de-DE" sz="1100" dirty="0" smtClean="0">
                <a:latin typeface="Comic Sans MS" pitchFamily="66" charset="0"/>
              </a:rPr>
              <a:t> </a:t>
            </a:r>
            <a:r>
              <a:rPr lang="de-DE" sz="1100" dirty="0" err="1" smtClean="0">
                <a:latin typeface="Comic Sans MS" pitchFamily="66" charset="0"/>
              </a:rPr>
              <a:t>are</a:t>
            </a:r>
            <a:r>
              <a:rPr lang="de-DE" sz="1100" dirty="0" smtClean="0">
                <a:latin typeface="Comic Sans MS" pitchFamily="66" charset="0"/>
              </a:rPr>
              <a:t> </a:t>
            </a:r>
            <a:r>
              <a:rPr lang="de-DE" sz="1100" dirty="0" err="1" smtClean="0">
                <a:latin typeface="Comic Sans MS" pitchFamily="66" charset="0"/>
              </a:rPr>
              <a:t>uncertain</a:t>
            </a:r>
            <a:r>
              <a:rPr lang="de-DE" sz="1100" dirty="0" smtClean="0">
                <a:latin typeface="Comic Sans MS" pitchFamily="66" charset="0"/>
              </a:rPr>
              <a:t>)</a:t>
            </a:r>
          </a:p>
          <a:p>
            <a:pPr eaLnBrk="1" hangingPunct="1">
              <a:lnSpc>
                <a:spcPct val="90000"/>
              </a:lnSpc>
            </a:pPr>
            <a:r>
              <a:rPr lang="de-DE" sz="1100" dirty="0" smtClean="0">
                <a:latin typeface="Comic Sans MS" pitchFamily="66" charset="0"/>
              </a:rPr>
              <a:t>The environmental </a:t>
            </a:r>
            <a:r>
              <a:rPr lang="de-DE" sz="1100" dirty="0" err="1" smtClean="0">
                <a:latin typeface="Comic Sans MS" pitchFamily="66" charset="0"/>
              </a:rPr>
              <a:t>effects</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emission</a:t>
            </a:r>
            <a:r>
              <a:rPr lang="de-DE" sz="1100" dirty="0" smtClean="0">
                <a:latin typeface="Comic Sans MS" pitchFamily="66" charset="0"/>
              </a:rPr>
              <a:t> </a:t>
            </a:r>
            <a:r>
              <a:rPr lang="de-DE" sz="1100" dirty="0" err="1" smtClean="0">
                <a:latin typeface="Comic Sans MS" pitchFamily="66" charset="0"/>
              </a:rPr>
              <a:t>standards</a:t>
            </a:r>
            <a:r>
              <a:rPr lang="de-DE" sz="1100" dirty="0" smtClean="0">
                <a:latin typeface="Comic Sans MS" pitchFamily="66" charset="0"/>
              </a:rPr>
              <a:t> </a:t>
            </a:r>
            <a:r>
              <a:rPr lang="de-DE" sz="1100" dirty="0" err="1" smtClean="0">
                <a:latin typeface="Comic Sans MS" pitchFamily="66" charset="0"/>
              </a:rPr>
              <a:t>are</a:t>
            </a:r>
            <a:r>
              <a:rPr lang="de-DE" sz="1100" dirty="0" smtClean="0">
                <a:latin typeface="Comic Sans MS" pitchFamily="66" charset="0"/>
              </a:rPr>
              <a:t> </a:t>
            </a:r>
            <a:r>
              <a:rPr lang="de-DE" sz="1100" dirty="0" err="1" smtClean="0">
                <a:latin typeface="Comic Sans MS" pitchFamily="66" charset="0"/>
              </a:rPr>
              <a:t>certain</a:t>
            </a:r>
            <a:r>
              <a:rPr lang="de-DE" sz="1100" dirty="0" smtClean="0">
                <a:latin typeface="Comic Sans MS" pitchFamily="66" charset="0"/>
              </a:rPr>
              <a:t> (bar illegal </a:t>
            </a:r>
            <a:r>
              <a:rPr lang="de-DE" sz="1100" dirty="0" err="1" smtClean="0">
                <a:latin typeface="Comic Sans MS" pitchFamily="66" charset="0"/>
              </a:rPr>
              <a:t>dumping</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input</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production</a:t>
            </a:r>
            <a:r>
              <a:rPr lang="de-DE" sz="1100" dirty="0" smtClean="0">
                <a:latin typeface="Comic Sans MS" pitchFamily="66" charset="0"/>
              </a:rPr>
              <a:t> </a:t>
            </a:r>
            <a:r>
              <a:rPr lang="de-DE" sz="1100" dirty="0" err="1" smtClean="0">
                <a:latin typeface="Comic Sans MS" pitchFamily="66" charset="0"/>
              </a:rPr>
              <a:t>standards</a:t>
            </a:r>
            <a:r>
              <a:rPr lang="de-DE" sz="1100" dirty="0" smtClean="0">
                <a:latin typeface="Comic Sans MS" pitchFamily="66" charset="0"/>
              </a:rPr>
              <a:t> </a:t>
            </a:r>
            <a:r>
              <a:rPr lang="de-DE" sz="1100" dirty="0" err="1" smtClean="0">
                <a:latin typeface="Comic Sans MS" pitchFamily="66" charset="0"/>
              </a:rPr>
              <a:t>less</a:t>
            </a:r>
            <a:r>
              <a:rPr lang="de-DE" sz="1100" dirty="0" smtClean="0">
                <a:latin typeface="Comic Sans MS" pitchFamily="66" charset="0"/>
              </a:rPr>
              <a:t> </a:t>
            </a:r>
            <a:r>
              <a:rPr lang="de-DE" sz="1100" dirty="0" err="1" smtClean="0">
                <a:latin typeface="Comic Sans MS" pitchFamily="66" charset="0"/>
              </a:rPr>
              <a:t>certain</a:t>
            </a:r>
            <a:endParaRPr lang="de-DE" sz="1100" dirty="0" smtClean="0">
              <a:latin typeface="Comic Sans MS" pitchFamily="66" charset="0"/>
            </a:endParaRPr>
          </a:p>
          <a:p>
            <a:pPr eaLnBrk="1" hangingPunct="1">
              <a:lnSpc>
                <a:spcPct val="90000"/>
              </a:lnSpc>
            </a:pPr>
            <a:r>
              <a:rPr lang="de-DE" sz="1100" dirty="0" smtClean="0">
                <a:latin typeface="Comic Sans MS" pitchFamily="66" charset="0"/>
              </a:rPr>
              <a:t>The environmental </a:t>
            </a:r>
            <a:r>
              <a:rPr lang="de-DE" sz="1100" dirty="0" err="1" smtClean="0">
                <a:latin typeface="Comic Sans MS" pitchFamily="66" charset="0"/>
              </a:rPr>
              <a:t>effects</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institutional</a:t>
            </a:r>
            <a:r>
              <a:rPr lang="de-DE" sz="1100" dirty="0" smtClean="0">
                <a:latin typeface="Comic Sans MS" pitchFamily="66" charset="0"/>
              </a:rPr>
              <a:t> </a:t>
            </a:r>
            <a:r>
              <a:rPr lang="de-DE" sz="1100" dirty="0" err="1" smtClean="0">
                <a:latin typeface="Comic Sans MS" pitchFamily="66" charset="0"/>
              </a:rPr>
              <a:t>instruments</a:t>
            </a:r>
            <a:r>
              <a:rPr lang="de-DE" sz="1100" dirty="0" smtClean="0">
                <a:latin typeface="Comic Sans MS" pitchFamily="66" charset="0"/>
              </a:rPr>
              <a:t> </a:t>
            </a:r>
            <a:r>
              <a:rPr lang="de-DE" sz="1100" dirty="0" err="1" smtClean="0">
                <a:latin typeface="Comic Sans MS" pitchFamily="66" charset="0"/>
              </a:rPr>
              <a:t>are</a:t>
            </a:r>
            <a:r>
              <a:rPr lang="de-DE" sz="1100" dirty="0" smtClean="0">
                <a:latin typeface="Comic Sans MS" pitchFamily="66" charset="0"/>
              </a:rPr>
              <a:t> </a:t>
            </a:r>
            <a:r>
              <a:rPr lang="de-DE" sz="1100" dirty="0" err="1" smtClean="0">
                <a:latin typeface="Comic Sans MS" pitchFamily="66" charset="0"/>
              </a:rPr>
              <a:t>uncertain</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unpredictable</a:t>
            </a:r>
            <a:r>
              <a:rPr lang="de-DE" sz="1100" dirty="0" smtClean="0">
                <a:latin typeface="Comic Sans MS" pitchFamily="66" charset="0"/>
              </a:rPr>
              <a:t> </a:t>
            </a:r>
            <a:r>
              <a:rPr lang="de-DE" sz="1100" dirty="0" err="1" smtClean="0">
                <a:latin typeface="Comic Sans MS" pitchFamily="66" charset="0"/>
              </a:rPr>
              <a:t>as</a:t>
            </a:r>
            <a:r>
              <a:rPr lang="de-DE" sz="1100" dirty="0" smtClean="0">
                <a:latin typeface="Comic Sans MS" pitchFamily="66" charset="0"/>
              </a:rPr>
              <a:t> </a:t>
            </a:r>
            <a:r>
              <a:rPr lang="de-DE" sz="1100" dirty="0" err="1" smtClean="0">
                <a:latin typeface="Comic Sans MS" pitchFamily="66" charset="0"/>
              </a:rPr>
              <a:t>enforcement</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not in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hands</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government</a:t>
            </a:r>
            <a:endParaRPr lang="de-DE" sz="1100" dirty="0" smtClean="0">
              <a:latin typeface="Comic Sans MS" pitchFamily="66" charset="0"/>
            </a:endParaRP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43</a:t>
            </a:fld>
            <a:endParaRPr lang="en-GB"/>
          </a:p>
        </p:txBody>
      </p:sp>
    </p:spTree>
    <p:extLst>
      <p:ext uri="{BB962C8B-B14F-4D97-AF65-F5344CB8AC3E}">
        <p14:creationId xmlns:p14="http://schemas.microsoft.com/office/powerpoint/2010/main" val="1516827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de-DE" sz="1100" dirty="0" err="1" smtClean="0">
                <a:latin typeface="Comic Sans MS" pitchFamily="66" charset="0"/>
              </a:rPr>
              <a:t>Taxes</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tradeable</a:t>
            </a:r>
            <a:r>
              <a:rPr lang="de-DE" sz="1100" dirty="0" smtClean="0">
                <a:latin typeface="Comic Sans MS" pitchFamily="66" charset="0"/>
              </a:rPr>
              <a:t> </a:t>
            </a:r>
            <a:r>
              <a:rPr lang="de-DE" sz="1100" dirty="0" err="1" smtClean="0">
                <a:latin typeface="Comic Sans MS" pitchFamily="66" charset="0"/>
              </a:rPr>
              <a:t>permits</a:t>
            </a:r>
            <a:r>
              <a:rPr lang="de-DE" sz="1100" dirty="0" smtClean="0">
                <a:latin typeface="Comic Sans MS" pitchFamily="66" charset="0"/>
              </a:rPr>
              <a:t> </a:t>
            </a:r>
            <a:r>
              <a:rPr lang="de-DE" sz="1100" dirty="0" err="1" smtClean="0">
                <a:latin typeface="Comic Sans MS" pitchFamily="66" charset="0"/>
              </a:rPr>
              <a:t>provide</a:t>
            </a:r>
            <a:r>
              <a:rPr lang="de-DE" sz="1100" dirty="0" smtClean="0">
                <a:latin typeface="Comic Sans MS" pitchFamily="66" charset="0"/>
              </a:rPr>
              <a:t> a </a:t>
            </a:r>
            <a:r>
              <a:rPr lang="de-DE" sz="1100" dirty="0" err="1" smtClean="0">
                <a:latin typeface="Comic Sans MS" pitchFamily="66" charset="0"/>
              </a:rPr>
              <a:t>continuous</a:t>
            </a:r>
            <a:r>
              <a:rPr lang="de-DE" sz="1100" dirty="0" smtClean="0">
                <a:latin typeface="Comic Sans MS" pitchFamily="66" charset="0"/>
              </a:rPr>
              <a:t> </a:t>
            </a:r>
            <a:r>
              <a:rPr lang="de-DE" sz="1100" dirty="0" err="1" smtClean="0">
                <a:latin typeface="Comic Sans MS" pitchFamily="66" charset="0"/>
              </a:rPr>
              <a:t>incentive</a:t>
            </a:r>
            <a:r>
              <a:rPr lang="de-DE" sz="1100" dirty="0" smtClean="0">
                <a:latin typeface="Comic Sans MS" pitchFamily="66" charset="0"/>
              </a:rPr>
              <a:t> </a:t>
            </a:r>
            <a:r>
              <a:rPr lang="de-DE" sz="1100" dirty="0" err="1" smtClean="0">
                <a:latin typeface="Comic Sans MS" pitchFamily="66" charset="0"/>
              </a:rPr>
              <a:t>to</a:t>
            </a:r>
            <a:r>
              <a:rPr lang="de-DE" sz="1100" dirty="0" smtClean="0">
                <a:latin typeface="Comic Sans MS" pitchFamily="66" charset="0"/>
              </a:rPr>
              <a:t> </a:t>
            </a:r>
            <a:r>
              <a:rPr lang="de-DE" sz="1100" dirty="0" err="1" smtClean="0">
                <a:latin typeface="Comic Sans MS" pitchFamily="66" charset="0"/>
              </a:rPr>
              <a:t>emit</a:t>
            </a:r>
            <a:r>
              <a:rPr lang="de-DE" sz="1100" dirty="0" smtClean="0">
                <a:latin typeface="Comic Sans MS" pitchFamily="66" charset="0"/>
              </a:rPr>
              <a:t> </a:t>
            </a:r>
            <a:r>
              <a:rPr lang="de-DE" sz="1100" dirty="0" err="1" smtClean="0">
                <a:latin typeface="Comic Sans MS" pitchFamily="66" charset="0"/>
              </a:rPr>
              <a:t>less</a:t>
            </a:r>
            <a:endParaRPr lang="de-DE" sz="1100" dirty="0" smtClean="0">
              <a:latin typeface="Comic Sans MS" pitchFamily="66" charset="0"/>
            </a:endParaRPr>
          </a:p>
          <a:p>
            <a:pPr eaLnBrk="1" hangingPunct="1"/>
            <a:r>
              <a:rPr lang="de-DE" sz="1100" dirty="0" err="1" smtClean="0">
                <a:latin typeface="Comic Sans MS" pitchFamily="66" charset="0"/>
              </a:rPr>
              <a:t>Subsidies</a:t>
            </a:r>
            <a:r>
              <a:rPr lang="de-DE" sz="1100" dirty="0" smtClean="0">
                <a:latin typeface="Comic Sans MS" pitchFamily="66" charset="0"/>
              </a:rPr>
              <a:t> </a:t>
            </a:r>
            <a:r>
              <a:rPr lang="de-DE" sz="1100" dirty="0" err="1" smtClean="0">
                <a:latin typeface="Comic Sans MS" pitchFamily="66" charset="0"/>
              </a:rPr>
              <a:t>have</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same </a:t>
            </a:r>
            <a:r>
              <a:rPr lang="de-DE" sz="1100" dirty="0" err="1" smtClean="0">
                <a:latin typeface="Comic Sans MS" pitchFamily="66" charset="0"/>
              </a:rPr>
              <a:t>effect</a:t>
            </a:r>
            <a:r>
              <a:rPr lang="de-DE" sz="1100" dirty="0" smtClean="0">
                <a:latin typeface="Comic Sans MS" pitchFamily="66" charset="0"/>
              </a:rPr>
              <a:t>, but </a:t>
            </a:r>
            <a:r>
              <a:rPr lang="de-DE" sz="1100" dirty="0" err="1" smtClean="0">
                <a:latin typeface="Comic Sans MS" pitchFamily="66" charset="0"/>
              </a:rPr>
              <a:t>may</a:t>
            </a:r>
            <a:r>
              <a:rPr lang="de-DE" sz="1100" dirty="0" smtClean="0">
                <a:latin typeface="Comic Sans MS" pitchFamily="66" charset="0"/>
              </a:rPr>
              <a:t> </a:t>
            </a:r>
            <a:r>
              <a:rPr lang="de-DE" sz="1100" dirty="0" err="1" smtClean="0">
                <a:latin typeface="Comic Sans MS" pitchFamily="66" charset="0"/>
              </a:rPr>
              <a:t>attract</a:t>
            </a:r>
            <a:r>
              <a:rPr lang="de-DE" sz="1100" dirty="0" smtClean="0">
                <a:latin typeface="Comic Sans MS" pitchFamily="66" charset="0"/>
              </a:rPr>
              <a:t> </a:t>
            </a:r>
            <a:r>
              <a:rPr lang="de-DE" sz="1100" dirty="0" err="1" smtClean="0">
                <a:latin typeface="Comic Sans MS" pitchFamily="66" charset="0"/>
              </a:rPr>
              <a:t>new</a:t>
            </a:r>
            <a:r>
              <a:rPr lang="de-DE" sz="1100" dirty="0" smtClean="0">
                <a:latin typeface="Comic Sans MS" pitchFamily="66" charset="0"/>
              </a:rPr>
              <a:t> </a:t>
            </a:r>
            <a:r>
              <a:rPr lang="de-DE" sz="1100" dirty="0" err="1" smtClean="0">
                <a:latin typeface="Comic Sans MS" pitchFamily="66" charset="0"/>
              </a:rPr>
              <a:t>entrants</a:t>
            </a:r>
            <a:endParaRPr lang="de-DE" sz="1100" dirty="0" smtClean="0">
              <a:latin typeface="Comic Sans MS" pitchFamily="66" charset="0"/>
            </a:endParaRPr>
          </a:p>
          <a:p>
            <a:pPr eaLnBrk="1" hangingPunct="1"/>
            <a:r>
              <a:rPr lang="de-DE" sz="1100" dirty="0" err="1" smtClean="0">
                <a:latin typeface="Comic Sans MS" pitchFamily="66" charset="0"/>
              </a:rPr>
              <a:t>Direct</a:t>
            </a:r>
            <a:r>
              <a:rPr lang="de-DE" sz="1100" dirty="0" smtClean="0">
                <a:latin typeface="Comic Sans MS" pitchFamily="66" charset="0"/>
              </a:rPr>
              <a:t> </a:t>
            </a:r>
            <a:r>
              <a:rPr lang="de-DE" sz="1100" dirty="0" err="1" smtClean="0">
                <a:latin typeface="Comic Sans MS" pitchFamily="66" charset="0"/>
              </a:rPr>
              <a:t>regulation</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static</a:t>
            </a:r>
            <a:r>
              <a:rPr lang="de-DE" sz="1100" dirty="0" smtClean="0">
                <a:latin typeface="Comic Sans MS" pitchFamily="66" charset="0"/>
              </a:rPr>
              <a:t>; </a:t>
            </a:r>
            <a:r>
              <a:rPr lang="de-DE" sz="1100" dirty="0" err="1" smtClean="0">
                <a:latin typeface="Comic Sans MS" pitchFamily="66" charset="0"/>
              </a:rPr>
              <a:t>once</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standard</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met</a:t>
            </a:r>
            <a:r>
              <a:rPr lang="de-DE" sz="1100" dirty="0" smtClean="0">
                <a:latin typeface="Comic Sans MS" pitchFamily="66" charset="0"/>
              </a:rPr>
              <a:t>, </a:t>
            </a:r>
            <a:r>
              <a:rPr lang="de-DE" sz="1100" dirty="0" err="1" smtClean="0">
                <a:latin typeface="Comic Sans MS" pitchFamily="66" charset="0"/>
              </a:rPr>
              <a:t>there</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no</a:t>
            </a:r>
            <a:r>
              <a:rPr lang="de-DE" sz="1100" dirty="0" smtClean="0">
                <a:latin typeface="Comic Sans MS" pitchFamily="66" charset="0"/>
              </a:rPr>
              <a:t> </a:t>
            </a:r>
            <a:r>
              <a:rPr lang="de-DE" sz="1100" dirty="0" err="1" smtClean="0">
                <a:latin typeface="Comic Sans MS" pitchFamily="66" charset="0"/>
              </a:rPr>
              <a:t>need</a:t>
            </a:r>
            <a:r>
              <a:rPr lang="de-DE" sz="1100" dirty="0" smtClean="0">
                <a:latin typeface="Comic Sans MS" pitchFamily="66" charset="0"/>
              </a:rPr>
              <a:t> </a:t>
            </a:r>
            <a:r>
              <a:rPr lang="de-DE" sz="1100" dirty="0" err="1" smtClean="0">
                <a:latin typeface="Comic Sans MS" pitchFamily="66" charset="0"/>
              </a:rPr>
              <a:t>to</a:t>
            </a:r>
            <a:r>
              <a:rPr lang="de-DE" sz="1100" dirty="0" smtClean="0">
                <a:latin typeface="Comic Sans MS" pitchFamily="66" charset="0"/>
              </a:rPr>
              <a:t> </a:t>
            </a:r>
            <a:r>
              <a:rPr lang="de-DE" sz="1100" dirty="0" err="1" smtClean="0">
                <a:latin typeface="Comic Sans MS" pitchFamily="66" charset="0"/>
              </a:rPr>
              <a:t>further</a:t>
            </a:r>
            <a:r>
              <a:rPr lang="de-DE" sz="1100" dirty="0" smtClean="0">
                <a:latin typeface="Comic Sans MS" pitchFamily="66" charset="0"/>
              </a:rPr>
              <a:t> </a:t>
            </a:r>
            <a:r>
              <a:rPr lang="de-DE" sz="1100" dirty="0" err="1" smtClean="0">
                <a:latin typeface="Comic Sans MS" pitchFamily="66" charset="0"/>
              </a:rPr>
              <a:t>reduce</a:t>
            </a:r>
            <a:r>
              <a:rPr lang="de-DE" sz="1100" dirty="0" smtClean="0">
                <a:latin typeface="Comic Sans MS" pitchFamily="66" charset="0"/>
              </a:rPr>
              <a:t> </a:t>
            </a:r>
            <a:r>
              <a:rPr lang="de-DE" sz="1100" dirty="0" err="1" smtClean="0">
                <a:latin typeface="Comic Sans MS" pitchFamily="66" charset="0"/>
              </a:rPr>
              <a:t>emissions</a:t>
            </a:r>
            <a:endParaRPr lang="de-DE" sz="1100" dirty="0" smtClean="0">
              <a:latin typeface="Comic Sans MS" pitchFamily="66" charset="0"/>
            </a:endParaRPr>
          </a:p>
          <a:p>
            <a:pPr eaLnBrk="1" hangingPunct="1"/>
            <a:r>
              <a:rPr lang="de-DE" sz="1100" dirty="0" err="1" smtClean="0">
                <a:latin typeface="Comic Sans MS" pitchFamily="66" charset="0"/>
              </a:rPr>
              <a:t>Unless</a:t>
            </a:r>
            <a:r>
              <a:rPr lang="de-DE" sz="1100" dirty="0" smtClean="0">
                <a:latin typeface="Comic Sans MS" pitchFamily="66" charset="0"/>
              </a:rPr>
              <a:t>, </a:t>
            </a:r>
            <a:r>
              <a:rPr lang="de-DE" sz="1100" dirty="0" err="1" smtClean="0">
                <a:latin typeface="Comic Sans MS" pitchFamily="66" charset="0"/>
              </a:rPr>
              <a:t>standards</a:t>
            </a:r>
            <a:r>
              <a:rPr lang="de-DE" sz="1100" dirty="0" smtClean="0">
                <a:latin typeface="Comic Sans MS" pitchFamily="66" charset="0"/>
              </a:rPr>
              <a:t> </a:t>
            </a:r>
            <a:r>
              <a:rPr lang="de-DE" sz="1100" dirty="0" err="1" smtClean="0">
                <a:latin typeface="Comic Sans MS" pitchFamily="66" charset="0"/>
              </a:rPr>
              <a:t>get</a:t>
            </a:r>
            <a:r>
              <a:rPr lang="de-DE" sz="1100" dirty="0" smtClean="0">
                <a:latin typeface="Comic Sans MS" pitchFamily="66" charset="0"/>
              </a:rPr>
              <a:t> </a:t>
            </a:r>
            <a:r>
              <a:rPr lang="de-DE" sz="1100" dirty="0" err="1" smtClean="0">
                <a:latin typeface="Comic Sans MS" pitchFamily="66" charset="0"/>
              </a:rPr>
              <a:t>stricter</a:t>
            </a:r>
            <a:r>
              <a:rPr lang="de-DE" sz="1100" dirty="0" smtClean="0">
                <a:latin typeface="Comic Sans MS" pitchFamily="66" charset="0"/>
              </a:rPr>
              <a:t> </a:t>
            </a:r>
            <a:r>
              <a:rPr lang="de-DE" sz="1100" dirty="0" err="1" smtClean="0">
                <a:latin typeface="Comic Sans MS" pitchFamily="66" charset="0"/>
              </a:rPr>
              <a:t>over</a:t>
            </a:r>
            <a:r>
              <a:rPr lang="de-DE" sz="1100" dirty="0" smtClean="0">
                <a:latin typeface="Comic Sans MS" pitchFamily="66" charset="0"/>
              </a:rPr>
              <a:t> time</a:t>
            </a:r>
          </a:p>
          <a:p>
            <a:pPr eaLnBrk="1" hangingPunct="1"/>
            <a:r>
              <a:rPr lang="de-DE" sz="1100" dirty="0" err="1" smtClean="0">
                <a:latin typeface="Comic Sans MS" pitchFamily="66" charset="0"/>
              </a:rPr>
              <a:t>Institutional</a:t>
            </a:r>
            <a:r>
              <a:rPr lang="de-DE" sz="1100" dirty="0" smtClean="0">
                <a:latin typeface="Comic Sans MS" pitchFamily="66" charset="0"/>
              </a:rPr>
              <a:t> </a:t>
            </a:r>
            <a:r>
              <a:rPr lang="de-DE" sz="1100" dirty="0" err="1" smtClean="0">
                <a:latin typeface="Comic Sans MS" pitchFamily="66" charset="0"/>
              </a:rPr>
              <a:t>instruments</a:t>
            </a:r>
            <a:r>
              <a:rPr lang="de-DE" sz="1100" dirty="0" smtClean="0">
                <a:latin typeface="Comic Sans MS" pitchFamily="66" charset="0"/>
              </a:rPr>
              <a:t> </a:t>
            </a:r>
            <a:r>
              <a:rPr lang="de-DE" sz="1100" dirty="0" err="1" smtClean="0">
                <a:latin typeface="Comic Sans MS" pitchFamily="66" charset="0"/>
              </a:rPr>
              <a:t>are</a:t>
            </a:r>
            <a:r>
              <a:rPr lang="de-DE" sz="1100" dirty="0" smtClean="0">
                <a:latin typeface="Comic Sans MS" pitchFamily="66" charset="0"/>
              </a:rPr>
              <a:t> </a:t>
            </a:r>
            <a:r>
              <a:rPr lang="de-DE" sz="1100" dirty="0" err="1" smtClean="0">
                <a:latin typeface="Comic Sans MS" pitchFamily="66" charset="0"/>
              </a:rPr>
              <a:t>mixed</a:t>
            </a:r>
            <a:endParaRPr lang="de-DE" sz="1100" dirty="0" smtClean="0">
              <a:latin typeface="Comic Sans MS" pitchFamily="66" charset="0"/>
            </a:endParaRP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44</a:t>
            </a:fld>
            <a:endParaRPr lang="en-GB"/>
          </a:p>
        </p:txBody>
      </p:sp>
    </p:spTree>
    <p:extLst>
      <p:ext uri="{BB962C8B-B14F-4D97-AF65-F5344CB8AC3E}">
        <p14:creationId xmlns:p14="http://schemas.microsoft.com/office/powerpoint/2010/main" val="1274857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de-DE" sz="1100" dirty="0" err="1" smtClean="0">
                <a:latin typeface="Comic Sans MS" pitchFamily="66" charset="0"/>
              </a:rPr>
              <a:t>Flexibility</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important</a:t>
            </a:r>
            <a:r>
              <a:rPr lang="de-DE" sz="1100" dirty="0" smtClean="0">
                <a:latin typeface="Comic Sans MS" pitchFamily="66" charset="0"/>
              </a:rPr>
              <a:t>, </a:t>
            </a:r>
            <a:r>
              <a:rPr lang="de-DE" sz="1100" dirty="0" err="1" smtClean="0">
                <a:latin typeface="Comic Sans MS" pitchFamily="66" charset="0"/>
              </a:rPr>
              <a:t>as</a:t>
            </a:r>
            <a:r>
              <a:rPr lang="de-DE" sz="1100" dirty="0" smtClean="0">
                <a:latin typeface="Comic Sans MS" pitchFamily="66" charset="0"/>
              </a:rPr>
              <a:t> </a:t>
            </a:r>
            <a:r>
              <a:rPr lang="de-DE" sz="1100" dirty="0" err="1" smtClean="0">
                <a:latin typeface="Comic Sans MS" pitchFamily="66" charset="0"/>
              </a:rPr>
              <a:t>new</a:t>
            </a:r>
            <a:r>
              <a:rPr lang="de-DE" sz="1100" dirty="0" smtClean="0">
                <a:latin typeface="Comic Sans MS" pitchFamily="66" charset="0"/>
              </a:rPr>
              <a:t> </a:t>
            </a:r>
            <a:r>
              <a:rPr lang="de-DE" sz="1100" dirty="0" err="1" smtClean="0">
                <a:latin typeface="Comic Sans MS" pitchFamily="66" charset="0"/>
              </a:rPr>
              <a:t>information</a:t>
            </a:r>
            <a:r>
              <a:rPr lang="de-DE" sz="1100" dirty="0" smtClean="0">
                <a:latin typeface="Comic Sans MS" pitchFamily="66" charset="0"/>
              </a:rPr>
              <a:t> </a:t>
            </a:r>
            <a:r>
              <a:rPr lang="de-DE" sz="1100" dirty="0" err="1" smtClean="0">
                <a:latin typeface="Comic Sans MS" pitchFamily="66" charset="0"/>
              </a:rPr>
              <a:t>may</a:t>
            </a:r>
            <a:r>
              <a:rPr lang="de-DE" sz="1100" dirty="0" smtClean="0">
                <a:latin typeface="Comic Sans MS" pitchFamily="66" charset="0"/>
              </a:rPr>
              <a:t> </a:t>
            </a:r>
            <a:r>
              <a:rPr lang="de-DE" sz="1100" dirty="0" err="1" smtClean="0">
                <a:latin typeface="Comic Sans MS" pitchFamily="66" charset="0"/>
              </a:rPr>
              <a:t>arise</a:t>
            </a:r>
            <a:endParaRPr lang="de-DE" sz="1100" dirty="0" smtClean="0">
              <a:latin typeface="Comic Sans MS" pitchFamily="66" charset="0"/>
            </a:endParaRPr>
          </a:p>
          <a:p>
            <a:pPr eaLnBrk="1" hangingPunct="1"/>
            <a:r>
              <a:rPr lang="de-DE" sz="1100" dirty="0" err="1" smtClean="0">
                <a:latin typeface="Comic Sans MS" pitchFamily="66" charset="0"/>
              </a:rPr>
              <a:t>It</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easy </a:t>
            </a:r>
            <a:r>
              <a:rPr lang="de-DE" sz="1100" dirty="0" err="1" smtClean="0">
                <a:latin typeface="Comic Sans MS" pitchFamily="66" charset="0"/>
              </a:rPr>
              <a:t>to</a:t>
            </a:r>
            <a:r>
              <a:rPr lang="de-DE" sz="1100" dirty="0" smtClean="0">
                <a:latin typeface="Comic Sans MS" pitchFamily="66" charset="0"/>
              </a:rPr>
              <a:t> </a:t>
            </a:r>
            <a:r>
              <a:rPr lang="de-DE" sz="1100" dirty="0" err="1" smtClean="0">
                <a:latin typeface="Comic Sans MS" pitchFamily="66" charset="0"/>
              </a:rPr>
              <a:t>lower</a:t>
            </a:r>
            <a:r>
              <a:rPr lang="de-DE" sz="1100" dirty="0" smtClean="0">
                <a:latin typeface="Comic Sans MS" pitchFamily="66" charset="0"/>
              </a:rPr>
              <a:t> </a:t>
            </a:r>
            <a:r>
              <a:rPr lang="de-DE" sz="1100" dirty="0" err="1" smtClean="0">
                <a:latin typeface="Comic Sans MS" pitchFamily="66" charset="0"/>
              </a:rPr>
              <a:t>taxes</a:t>
            </a:r>
            <a:r>
              <a:rPr lang="de-DE" sz="1100" dirty="0" smtClean="0">
                <a:latin typeface="Comic Sans MS" pitchFamily="66" charset="0"/>
              </a:rPr>
              <a:t>, </a:t>
            </a:r>
            <a:r>
              <a:rPr lang="de-DE" sz="1100" dirty="0" err="1" smtClean="0">
                <a:latin typeface="Comic Sans MS" pitchFamily="66" charset="0"/>
              </a:rPr>
              <a:t>make</a:t>
            </a:r>
            <a:r>
              <a:rPr lang="de-DE" sz="1100" dirty="0" smtClean="0">
                <a:latin typeface="Comic Sans MS" pitchFamily="66" charset="0"/>
              </a:rPr>
              <a:t> </a:t>
            </a:r>
            <a:r>
              <a:rPr lang="de-DE" sz="1100" dirty="0" err="1" smtClean="0">
                <a:latin typeface="Comic Sans MS" pitchFamily="66" charset="0"/>
              </a:rPr>
              <a:t>standards</a:t>
            </a:r>
            <a:r>
              <a:rPr lang="de-DE" sz="1100" dirty="0" smtClean="0">
                <a:latin typeface="Comic Sans MS" pitchFamily="66" charset="0"/>
              </a:rPr>
              <a:t> </a:t>
            </a:r>
            <a:r>
              <a:rPr lang="de-DE" sz="1100" dirty="0" err="1" smtClean="0">
                <a:latin typeface="Comic Sans MS" pitchFamily="66" charset="0"/>
              </a:rPr>
              <a:t>less</a:t>
            </a:r>
            <a:r>
              <a:rPr lang="de-DE" sz="1100" dirty="0" smtClean="0">
                <a:latin typeface="Comic Sans MS" pitchFamily="66" charset="0"/>
              </a:rPr>
              <a:t> </a:t>
            </a:r>
            <a:r>
              <a:rPr lang="de-DE" sz="1100" dirty="0" err="1" smtClean="0">
                <a:latin typeface="Comic Sans MS" pitchFamily="66" charset="0"/>
              </a:rPr>
              <a:t>strict</a:t>
            </a:r>
            <a:r>
              <a:rPr lang="de-DE" sz="1100" dirty="0" smtClean="0">
                <a:latin typeface="Comic Sans MS" pitchFamily="66" charset="0"/>
              </a:rPr>
              <a:t>; </a:t>
            </a:r>
            <a:r>
              <a:rPr lang="de-DE" sz="1100" dirty="0" err="1" smtClean="0">
                <a:latin typeface="Comic Sans MS" pitchFamily="66" charset="0"/>
              </a:rPr>
              <a:t>it</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hard</a:t>
            </a:r>
            <a:r>
              <a:rPr lang="de-DE" sz="1100" dirty="0" smtClean="0">
                <a:latin typeface="Comic Sans MS" pitchFamily="66" charset="0"/>
              </a:rPr>
              <a:t> </a:t>
            </a:r>
            <a:r>
              <a:rPr lang="de-DE" sz="1100" dirty="0" err="1" smtClean="0">
                <a:latin typeface="Comic Sans MS" pitchFamily="66" charset="0"/>
              </a:rPr>
              <a:t>to</a:t>
            </a:r>
            <a:r>
              <a:rPr lang="de-DE" sz="1100" dirty="0" smtClean="0">
                <a:latin typeface="Comic Sans MS" pitchFamily="66" charset="0"/>
              </a:rPr>
              <a:t> do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opposite</a:t>
            </a:r>
            <a:endParaRPr lang="de-DE" sz="1100" dirty="0" smtClean="0">
              <a:latin typeface="Comic Sans MS" pitchFamily="66" charset="0"/>
            </a:endParaRPr>
          </a:p>
          <a:p>
            <a:pPr eaLnBrk="1" hangingPunct="1"/>
            <a:r>
              <a:rPr lang="de-DE" sz="1100" dirty="0" smtClean="0">
                <a:latin typeface="Comic Sans MS" pitchFamily="66" charset="0"/>
              </a:rPr>
              <a:t>The </a:t>
            </a:r>
            <a:r>
              <a:rPr lang="de-DE" sz="1100" dirty="0" err="1" smtClean="0">
                <a:latin typeface="Comic Sans MS" pitchFamily="66" charset="0"/>
              </a:rPr>
              <a:t>exception</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tradeable</a:t>
            </a:r>
            <a:r>
              <a:rPr lang="de-DE" sz="1100" dirty="0" smtClean="0">
                <a:latin typeface="Comic Sans MS" pitchFamily="66" charset="0"/>
              </a:rPr>
              <a:t> </a:t>
            </a:r>
            <a:r>
              <a:rPr lang="de-DE" sz="1100" dirty="0" err="1" smtClean="0">
                <a:latin typeface="Comic Sans MS" pitchFamily="66" charset="0"/>
              </a:rPr>
              <a:t>permits</a:t>
            </a:r>
            <a:r>
              <a:rPr lang="de-DE" sz="1100" dirty="0" smtClean="0">
                <a:latin typeface="Comic Sans MS" pitchFamily="66" charset="0"/>
              </a:rPr>
              <a:t>, </a:t>
            </a:r>
            <a:r>
              <a:rPr lang="de-DE" sz="1100" dirty="0" err="1" smtClean="0">
                <a:latin typeface="Comic Sans MS" pitchFamily="66" charset="0"/>
              </a:rPr>
              <a:t>where</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government</a:t>
            </a:r>
            <a:r>
              <a:rPr lang="de-DE" sz="1100" dirty="0" smtClean="0">
                <a:latin typeface="Comic Sans MS" pitchFamily="66" charset="0"/>
              </a:rPr>
              <a:t> </a:t>
            </a:r>
            <a:r>
              <a:rPr lang="de-DE" sz="1100" dirty="0" err="1" smtClean="0">
                <a:latin typeface="Comic Sans MS" pitchFamily="66" charset="0"/>
              </a:rPr>
              <a:t>can</a:t>
            </a:r>
            <a:r>
              <a:rPr lang="de-DE" sz="1100" dirty="0" smtClean="0">
                <a:latin typeface="Comic Sans MS" pitchFamily="66" charset="0"/>
              </a:rPr>
              <a:t> </a:t>
            </a:r>
            <a:r>
              <a:rPr lang="de-DE" sz="1100" dirty="0" err="1" smtClean="0">
                <a:latin typeface="Comic Sans MS" pitchFamily="66" charset="0"/>
              </a:rPr>
              <a:t>release</a:t>
            </a:r>
            <a:r>
              <a:rPr lang="de-DE" sz="1100" dirty="0" smtClean="0">
                <a:latin typeface="Comic Sans MS" pitchFamily="66" charset="0"/>
              </a:rPr>
              <a:t> </a:t>
            </a:r>
            <a:r>
              <a:rPr lang="de-DE" sz="1100" dirty="0" err="1" smtClean="0">
                <a:latin typeface="Comic Sans MS" pitchFamily="66" charset="0"/>
              </a:rPr>
              <a:t>new</a:t>
            </a:r>
            <a:r>
              <a:rPr lang="de-DE" sz="1100" dirty="0" smtClean="0">
                <a:latin typeface="Comic Sans MS" pitchFamily="66" charset="0"/>
              </a:rPr>
              <a:t> </a:t>
            </a:r>
            <a:r>
              <a:rPr lang="de-DE" sz="1100" dirty="0" err="1" smtClean="0">
                <a:latin typeface="Comic Sans MS" pitchFamily="66" charset="0"/>
              </a:rPr>
              <a:t>permits</a:t>
            </a:r>
            <a:r>
              <a:rPr lang="de-DE" sz="1100" dirty="0" smtClean="0">
                <a:latin typeface="Comic Sans MS" pitchFamily="66" charset="0"/>
              </a:rPr>
              <a:t> but also </a:t>
            </a:r>
            <a:r>
              <a:rPr lang="de-DE" sz="1100" dirty="0" err="1" smtClean="0">
                <a:latin typeface="Comic Sans MS" pitchFamily="66" charset="0"/>
              </a:rPr>
              <a:t>buy</a:t>
            </a:r>
            <a:r>
              <a:rPr lang="de-DE" sz="1100" dirty="0" smtClean="0">
                <a:latin typeface="Comic Sans MS" pitchFamily="66" charset="0"/>
              </a:rPr>
              <a:t> </a:t>
            </a:r>
            <a:r>
              <a:rPr lang="de-DE" sz="1100" dirty="0" err="1" smtClean="0">
                <a:latin typeface="Comic Sans MS" pitchFamily="66" charset="0"/>
              </a:rPr>
              <a:t>existing</a:t>
            </a:r>
            <a:r>
              <a:rPr lang="de-DE" sz="1100" dirty="0" smtClean="0">
                <a:latin typeface="Comic Sans MS" pitchFamily="66" charset="0"/>
              </a:rPr>
              <a:t> </a:t>
            </a:r>
            <a:r>
              <a:rPr lang="de-DE" sz="1100" dirty="0" err="1" smtClean="0">
                <a:latin typeface="Comic Sans MS" pitchFamily="66" charset="0"/>
              </a:rPr>
              <a:t>ones</a:t>
            </a:r>
            <a:endParaRPr lang="de-DE" sz="1100" dirty="0" smtClean="0">
              <a:latin typeface="Comic Sans MS" pitchFamily="66" charset="0"/>
            </a:endParaRP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45</a:t>
            </a:fld>
            <a:endParaRPr lang="en-GB"/>
          </a:p>
        </p:txBody>
      </p:sp>
    </p:spTree>
    <p:extLst>
      <p:ext uri="{BB962C8B-B14F-4D97-AF65-F5344CB8AC3E}">
        <p14:creationId xmlns:p14="http://schemas.microsoft.com/office/powerpoint/2010/main" val="2413031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de-DE" sz="1100" dirty="0" smtClean="0">
                <a:latin typeface="Comic Sans MS" pitchFamily="66" charset="0"/>
              </a:rPr>
              <a:t>Different </a:t>
            </a:r>
            <a:r>
              <a:rPr lang="de-DE" sz="1100" dirty="0" err="1" smtClean="0">
                <a:latin typeface="Comic Sans MS" pitchFamily="66" charset="0"/>
              </a:rPr>
              <a:t>instruments</a:t>
            </a:r>
            <a:r>
              <a:rPr lang="de-DE" sz="1100" dirty="0" smtClean="0">
                <a:latin typeface="Comic Sans MS" pitchFamily="66" charset="0"/>
              </a:rPr>
              <a:t> </a:t>
            </a:r>
            <a:r>
              <a:rPr lang="de-DE" sz="1100" dirty="0" err="1" smtClean="0">
                <a:latin typeface="Comic Sans MS" pitchFamily="66" charset="0"/>
              </a:rPr>
              <a:t>have</a:t>
            </a:r>
            <a:r>
              <a:rPr lang="de-DE" sz="1100" dirty="0" smtClean="0">
                <a:latin typeface="Comic Sans MS" pitchFamily="66" charset="0"/>
              </a:rPr>
              <a:t> different distributional </a:t>
            </a:r>
            <a:r>
              <a:rPr lang="de-DE" sz="1100" dirty="0" err="1" smtClean="0">
                <a:latin typeface="Comic Sans MS" pitchFamily="66" charset="0"/>
              </a:rPr>
              <a:t>consequences</a:t>
            </a:r>
            <a:endParaRPr lang="de-DE" sz="1100" dirty="0" smtClean="0">
              <a:latin typeface="Comic Sans MS" pitchFamily="66" charset="0"/>
            </a:endParaRPr>
          </a:p>
          <a:p>
            <a:pPr eaLnBrk="1" hangingPunct="1">
              <a:lnSpc>
                <a:spcPct val="90000"/>
              </a:lnSpc>
            </a:pPr>
            <a:r>
              <a:rPr lang="de-DE" sz="1100" dirty="0" smtClean="0">
                <a:latin typeface="Comic Sans MS" pitchFamily="66" charset="0"/>
              </a:rPr>
              <a:t>In </a:t>
            </a:r>
            <a:r>
              <a:rPr lang="de-DE" sz="1100" dirty="0" err="1" smtClean="0">
                <a:latin typeface="Comic Sans MS" pitchFamily="66" charset="0"/>
              </a:rPr>
              <a:t>general</a:t>
            </a:r>
            <a:r>
              <a:rPr lang="de-DE" sz="1100" dirty="0" smtClean="0">
                <a:latin typeface="Comic Sans MS" pitchFamily="66" charset="0"/>
              </a:rPr>
              <a:t>, environmental </a:t>
            </a:r>
            <a:r>
              <a:rPr lang="de-DE" sz="1100" dirty="0" err="1" smtClean="0">
                <a:latin typeface="Comic Sans MS" pitchFamily="66" charset="0"/>
              </a:rPr>
              <a:t>policy</a:t>
            </a:r>
            <a:r>
              <a:rPr lang="de-DE" sz="1100" dirty="0" smtClean="0">
                <a:latin typeface="Comic Sans MS" pitchFamily="66" charset="0"/>
              </a:rPr>
              <a:t> </a:t>
            </a:r>
            <a:r>
              <a:rPr lang="de-DE" sz="1100" dirty="0" err="1" smtClean="0">
                <a:latin typeface="Comic Sans MS" pitchFamily="66" charset="0"/>
              </a:rPr>
              <a:t>makes</a:t>
            </a:r>
            <a:r>
              <a:rPr lang="de-DE" sz="1100" dirty="0" smtClean="0">
                <a:latin typeface="Comic Sans MS" pitchFamily="66" charset="0"/>
              </a:rPr>
              <a:t> </a:t>
            </a:r>
            <a:r>
              <a:rPr lang="de-DE" sz="1100" dirty="0" err="1" smtClean="0">
                <a:latin typeface="Comic Sans MS" pitchFamily="66" charset="0"/>
              </a:rPr>
              <a:t>things</a:t>
            </a:r>
            <a:r>
              <a:rPr lang="de-DE" sz="1100" dirty="0" smtClean="0">
                <a:latin typeface="Comic Sans MS" pitchFamily="66" charset="0"/>
              </a:rPr>
              <a:t> </a:t>
            </a:r>
            <a:r>
              <a:rPr lang="de-DE" sz="1100" dirty="0" err="1" smtClean="0">
                <a:latin typeface="Comic Sans MS" pitchFamily="66" charset="0"/>
              </a:rPr>
              <a:t>more</a:t>
            </a:r>
            <a:r>
              <a:rPr lang="de-DE" sz="1100" dirty="0" smtClean="0">
                <a:latin typeface="Comic Sans MS" pitchFamily="66" charset="0"/>
              </a:rPr>
              <a:t> expensive; </a:t>
            </a:r>
            <a:r>
              <a:rPr lang="de-DE" sz="1100" dirty="0" err="1" smtClean="0">
                <a:latin typeface="Comic Sans MS" pitchFamily="66" charset="0"/>
              </a:rPr>
              <a:t>with</a:t>
            </a:r>
            <a:r>
              <a:rPr lang="de-DE" sz="1100" dirty="0" smtClean="0">
                <a:latin typeface="Comic Sans MS" pitchFamily="66" charset="0"/>
              </a:rPr>
              <a:t> </a:t>
            </a:r>
            <a:r>
              <a:rPr lang="de-DE" sz="1100" dirty="0" err="1" smtClean="0">
                <a:latin typeface="Comic Sans MS" pitchFamily="66" charset="0"/>
              </a:rPr>
              <a:t>cost-effective</a:t>
            </a:r>
            <a:r>
              <a:rPr lang="de-DE" sz="1100" dirty="0" smtClean="0">
                <a:latin typeface="Comic Sans MS" pitchFamily="66" charset="0"/>
              </a:rPr>
              <a:t> </a:t>
            </a:r>
            <a:r>
              <a:rPr lang="de-DE" sz="1100" dirty="0" err="1" smtClean="0">
                <a:latin typeface="Comic Sans MS" pitchFamily="66" charset="0"/>
              </a:rPr>
              <a:t>instruments</a:t>
            </a:r>
            <a:r>
              <a:rPr lang="de-DE" sz="1100" dirty="0" smtClean="0">
                <a:latin typeface="Comic Sans MS" pitchFamily="66" charset="0"/>
              </a:rPr>
              <a:t>, </a:t>
            </a:r>
            <a:r>
              <a:rPr lang="de-DE" sz="1100" dirty="0" err="1" smtClean="0">
                <a:latin typeface="Comic Sans MS" pitchFamily="66" charset="0"/>
              </a:rPr>
              <a:t>this</a:t>
            </a:r>
            <a:r>
              <a:rPr lang="de-DE" sz="1100" dirty="0" smtClean="0">
                <a:latin typeface="Comic Sans MS" pitchFamily="66" charset="0"/>
              </a:rPr>
              <a:t> </a:t>
            </a:r>
            <a:r>
              <a:rPr lang="de-DE" sz="1100" dirty="0" err="1" smtClean="0">
                <a:latin typeface="Comic Sans MS" pitchFamily="66" charset="0"/>
              </a:rPr>
              <a:t>effect</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hence</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distributional </a:t>
            </a:r>
            <a:r>
              <a:rPr lang="de-DE" sz="1100" dirty="0" err="1" smtClean="0">
                <a:latin typeface="Comic Sans MS" pitchFamily="66" charset="0"/>
              </a:rPr>
              <a:t>effects</a:t>
            </a:r>
            <a:r>
              <a:rPr lang="de-DE" sz="1100" dirty="0" smtClean="0">
                <a:latin typeface="Comic Sans MS" pitchFamily="66" charset="0"/>
              </a:rPr>
              <a:t> </a:t>
            </a:r>
            <a:r>
              <a:rPr lang="de-DE" sz="1100" dirty="0" err="1" smtClean="0">
                <a:latin typeface="Comic Sans MS" pitchFamily="66" charset="0"/>
              </a:rPr>
              <a:t>are</a:t>
            </a:r>
            <a:r>
              <a:rPr lang="de-DE" sz="1100" dirty="0" smtClean="0">
                <a:latin typeface="Comic Sans MS" pitchFamily="66" charset="0"/>
              </a:rPr>
              <a:t> </a:t>
            </a:r>
            <a:r>
              <a:rPr lang="de-DE" sz="1100" dirty="0" err="1" smtClean="0">
                <a:latin typeface="Comic Sans MS" pitchFamily="66" charset="0"/>
              </a:rPr>
              <a:t>less</a:t>
            </a:r>
            <a:r>
              <a:rPr lang="de-DE" sz="1100" dirty="0" smtClean="0">
                <a:latin typeface="Comic Sans MS" pitchFamily="66" charset="0"/>
              </a:rPr>
              <a:t> </a:t>
            </a:r>
            <a:r>
              <a:rPr lang="de-DE" sz="1100" dirty="0" err="1" smtClean="0">
                <a:latin typeface="Comic Sans MS" pitchFamily="66" charset="0"/>
              </a:rPr>
              <a:t>pronounced</a:t>
            </a:r>
            <a:endParaRPr lang="de-DE" sz="1100" dirty="0" smtClean="0">
              <a:latin typeface="Comic Sans MS" pitchFamily="66" charset="0"/>
            </a:endParaRPr>
          </a:p>
          <a:p>
            <a:pPr eaLnBrk="1" hangingPunct="1">
              <a:lnSpc>
                <a:spcPct val="90000"/>
              </a:lnSpc>
            </a:pPr>
            <a:r>
              <a:rPr lang="de-DE" sz="1100" dirty="0" err="1" smtClean="0">
                <a:latin typeface="Comic Sans MS" pitchFamily="66" charset="0"/>
              </a:rPr>
              <a:t>If</a:t>
            </a:r>
            <a:r>
              <a:rPr lang="de-DE" sz="1100" dirty="0" smtClean="0">
                <a:latin typeface="Comic Sans MS" pitchFamily="66" charset="0"/>
              </a:rPr>
              <a:t> </a:t>
            </a:r>
            <a:r>
              <a:rPr lang="de-DE" sz="1100" dirty="0" err="1" smtClean="0">
                <a:latin typeface="Comic Sans MS" pitchFamily="66" charset="0"/>
              </a:rPr>
              <a:t>necessary</a:t>
            </a:r>
            <a:r>
              <a:rPr lang="de-DE" sz="1100" dirty="0" smtClean="0">
                <a:latin typeface="Comic Sans MS" pitchFamily="66" charset="0"/>
              </a:rPr>
              <a:t> (</a:t>
            </a:r>
            <a:r>
              <a:rPr lang="de-DE" sz="1100" dirty="0" err="1" smtClean="0">
                <a:latin typeface="Comic Sans MS" pitchFamily="66" charset="0"/>
              </a:rPr>
              <a:t>luxury</a:t>
            </a:r>
            <a:r>
              <a:rPr lang="de-DE" sz="1100" dirty="0" smtClean="0">
                <a:latin typeface="Comic Sans MS" pitchFamily="66" charset="0"/>
              </a:rPr>
              <a:t>) </a:t>
            </a:r>
            <a:r>
              <a:rPr lang="de-DE" sz="1100" dirty="0" err="1" smtClean="0">
                <a:latin typeface="Comic Sans MS" pitchFamily="66" charset="0"/>
              </a:rPr>
              <a:t>goods</a:t>
            </a:r>
            <a:r>
              <a:rPr lang="de-DE" sz="1100" dirty="0" smtClean="0">
                <a:latin typeface="Comic Sans MS" pitchFamily="66" charset="0"/>
              </a:rPr>
              <a:t> </a:t>
            </a:r>
            <a:r>
              <a:rPr lang="de-DE" sz="1100" dirty="0" err="1" smtClean="0">
                <a:latin typeface="Comic Sans MS" pitchFamily="66" charset="0"/>
              </a:rPr>
              <a:t>are</a:t>
            </a:r>
            <a:r>
              <a:rPr lang="de-DE" sz="1100" dirty="0" smtClean="0">
                <a:latin typeface="Comic Sans MS" pitchFamily="66" charset="0"/>
              </a:rPr>
              <a:t> </a:t>
            </a:r>
            <a:r>
              <a:rPr lang="de-DE" sz="1100" dirty="0" err="1" smtClean="0">
                <a:latin typeface="Comic Sans MS" pitchFamily="66" charset="0"/>
              </a:rPr>
              <a:t>regulated</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environmental </a:t>
            </a:r>
            <a:r>
              <a:rPr lang="de-DE" sz="1100" dirty="0" err="1" smtClean="0">
                <a:latin typeface="Comic Sans MS" pitchFamily="66" charset="0"/>
              </a:rPr>
              <a:t>policy</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regressive (progressive)</a:t>
            </a:r>
          </a:p>
          <a:p>
            <a:pPr eaLnBrk="1" hangingPunct="1">
              <a:lnSpc>
                <a:spcPct val="90000"/>
              </a:lnSpc>
            </a:pPr>
            <a:r>
              <a:rPr lang="de-DE" sz="1100" dirty="0" err="1" smtClean="0">
                <a:latin typeface="Comic Sans MS" pitchFamily="66" charset="0"/>
              </a:rPr>
              <a:t>Tradeable</a:t>
            </a:r>
            <a:r>
              <a:rPr lang="de-DE" sz="1100" dirty="0" smtClean="0">
                <a:latin typeface="Comic Sans MS" pitchFamily="66" charset="0"/>
              </a:rPr>
              <a:t> </a:t>
            </a:r>
            <a:r>
              <a:rPr lang="de-DE" sz="1100" dirty="0" err="1" smtClean="0">
                <a:latin typeface="Comic Sans MS" pitchFamily="66" charset="0"/>
              </a:rPr>
              <a:t>permits</a:t>
            </a:r>
            <a:r>
              <a:rPr lang="de-DE" sz="1100" dirty="0" smtClean="0">
                <a:latin typeface="Comic Sans MS" pitchFamily="66" charset="0"/>
              </a:rPr>
              <a:t> </a:t>
            </a:r>
            <a:r>
              <a:rPr lang="de-DE" sz="1100" dirty="0" err="1" smtClean="0">
                <a:latin typeface="Comic Sans MS" pitchFamily="66" charset="0"/>
              </a:rPr>
              <a:t>have</a:t>
            </a:r>
            <a:r>
              <a:rPr lang="de-DE" sz="1100" dirty="0" smtClean="0">
                <a:latin typeface="Comic Sans MS" pitchFamily="66" charset="0"/>
              </a:rPr>
              <a:t> </a:t>
            </a:r>
            <a:r>
              <a:rPr lang="de-DE" sz="1100" dirty="0" err="1" smtClean="0">
                <a:latin typeface="Comic Sans MS" pitchFamily="66" charset="0"/>
              </a:rPr>
              <a:t>as</a:t>
            </a:r>
            <a:r>
              <a:rPr lang="de-DE" sz="1100" dirty="0" smtClean="0">
                <a:latin typeface="Comic Sans MS" pitchFamily="66" charset="0"/>
              </a:rPr>
              <a:t> </a:t>
            </a:r>
            <a:r>
              <a:rPr lang="de-DE" sz="1100" dirty="0" err="1" smtClean="0">
                <a:latin typeface="Comic Sans MS" pitchFamily="66" charset="0"/>
              </a:rPr>
              <a:t>advantage</a:t>
            </a:r>
            <a:r>
              <a:rPr lang="de-DE" sz="1100" dirty="0" smtClean="0">
                <a:latin typeface="Comic Sans MS" pitchFamily="66" charset="0"/>
              </a:rPr>
              <a:t> </a:t>
            </a:r>
            <a:r>
              <a:rPr lang="de-DE" sz="1100" dirty="0" err="1" smtClean="0">
                <a:latin typeface="Comic Sans MS" pitchFamily="66" charset="0"/>
              </a:rPr>
              <a:t>that</a:t>
            </a:r>
            <a:r>
              <a:rPr lang="de-DE" sz="1100" dirty="0" smtClean="0">
                <a:latin typeface="Comic Sans MS" pitchFamily="66" charset="0"/>
              </a:rPr>
              <a:t> </a:t>
            </a:r>
            <a:r>
              <a:rPr lang="de-DE" sz="1100" dirty="0" err="1" smtClean="0">
                <a:latin typeface="Comic Sans MS" pitchFamily="66" charset="0"/>
              </a:rPr>
              <a:t>cost-effectiveness</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secured</a:t>
            </a:r>
            <a:r>
              <a:rPr lang="de-DE" sz="1100" dirty="0" smtClean="0">
                <a:latin typeface="Comic Sans MS" pitchFamily="66" charset="0"/>
              </a:rPr>
              <a:t> </a:t>
            </a:r>
            <a:r>
              <a:rPr lang="de-DE" sz="1100" dirty="0" err="1" smtClean="0">
                <a:latin typeface="Comic Sans MS" pitchFamily="66" charset="0"/>
              </a:rPr>
              <a:t>by</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market</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equity</a:t>
            </a:r>
            <a:r>
              <a:rPr lang="de-DE" sz="1100" dirty="0" smtClean="0">
                <a:latin typeface="Comic Sans MS" pitchFamily="66" charset="0"/>
              </a:rPr>
              <a:t> </a:t>
            </a:r>
            <a:r>
              <a:rPr lang="de-DE" sz="1100" dirty="0" err="1" smtClean="0">
                <a:latin typeface="Comic Sans MS" pitchFamily="66" charset="0"/>
              </a:rPr>
              <a:t>perhaps</a:t>
            </a:r>
            <a:r>
              <a:rPr lang="de-DE" sz="1100" dirty="0" smtClean="0">
                <a:latin typeface="Comic Sans MS" pitchFamily="66" charset="0"/>
              </a:rPr>
              <a:t> </a:t>
            </a:r>
            <a:r>
              <a:rPr lang="de-DE" sz="1100" dirty="0" err="1" smtClean="0">
                <a:latin typeface="Comic Sans MS" pitchFamily="66" charset="0"/>
              </a:rPr>
              <a:t>by</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initial </a:t>
            </a:r>
            <a:r>
              <a:rPr lang="de-DE" sz="1100" dirty="0" err="1" smtClean="0">
                <a:latin typeface="Comic Sans MS" pitchFamily="66" charset="0"/>
              </a:rPr>
              <a:t>allocation</a:t>
            </a:r>
            <a:r>
              <a:rPr lang="de-DE" sz="1100" dirty="0" smtClean="0">
                <a:latin typeface="Comic Sans MS" pitchFamily="66" charset="0"/>
              </a:rPr>
              <a:t> </a:t>
            </a: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46</a:t>
            </a:fld>
            <a:endParaRPr lang="en-GB"/>
          </a:p>
        </p:txBody>
      </p:sp>
    </p:spTree>
    <p:extLst>
      <p:ext uri="{BB962C8B-B14F-4D97-AF65-F5344CB8AC3E}">
        <p14:creationId xmlns:p14="http://schemas.microsoft.com/office/powerpoint/2010/main" val="784389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100" dirty="0" err="1" smtClean="0">
                <a:latin typeface="Comic Sans MS" pitchFamily="66" charset="0"/>
              </a:rPr>
              <a:t>Overregulation</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more</a:t>
            </a:r>
            <a:r>
              <a:rPr lang="de-DE" sz="1100" dirty="0" smtClean="0">
                <a:latin typeface="Comic Sans MS" pitchFamily="66" charset="0"/>
              </a:rPr>
              <a:t> (</a:t>
            </a:r>
            <a:r>
              <a:rPr lang="de-DE" sz="1100" dirty="0" err="1" smtClean="0">
                <a:latin typeface="Comic Sans MS" pitchFamily="66" charset="0"/>
              </a:rPr>
              <a:t>less</a:t>
            </a:r>
            <a:r>
              <a:rPr lang="de-DE" sz="1100" dirty="0" smtClean="0">
                <a:latin typeface="Comic Sans MS" pitchFamily="66" charset="0"/>
              </a:rPr>
              <a:t>) </a:t>
            </a:r>
            <a:r>
              <a:rPr lang="de-DE" sz="1100" dirty="0" err="1" smtClean="0">
                <a:latin typeface="Comic Sans MS" pitchFamily="66" charset="0"/>
              </a:rPr>
              <a:t>costly</a:t>
            </a:r>
            <a:r>
              <a:rPr lang="de-DE" sz="1100" dirty="0" smtClean="0">
                <a:latin typeface="Comic Sans MS" pitchFamily="66" charset="0"/>
              </a:rPr>
              <a:t> </a:t>
            </a:r>
            <a:r>
              <a:rPr lang="de-DE" sz="1100" dirty="0" err="1" smtClean="0">
                <a:latin typeface="Comic Sans MS" pitchFamily="66" charset="0"/>
              </a:rPr>
              <a:t>with</a:t>
            </a:r>
            <a:r>
              <a:rPr lang="de-DE" sz="1100" dirty="0" smtClean="0">
                <a:latin typeface="Comic Sans MS" pitchFamily="66" charset="0"/>
              </a:rPr>
              <a:t> </a:t>
            </a:r>
            <a:r>
              <a:rPr lang="de-DE" sz="1100" dirty="0" err="1" smtClean="0">
                <a:latin typeface="Comic Sans MS" pitchFamily="66" charset="0"/>
              </a:rPr>
              <a:t>taxes</a:t>
            </a:r>
            <a:r>
              <a:rPr lang="de-DE" sz="1100" dirty="0" smtClean="0">
                <a:latin typeface="Comic Sans MS" pitchFamily="66" charset="0"/>
              </a:rPr>
              <a:t> </a:t>
            </a:r>
            <a:r>
              <a:rPr lang="de-DE" sz="1100" dirty="0" err="1" smtClean="0">
                <a:latin typeface="Comic Sans MS" pitchFamily="66" charset="0"/>
              </a:rPr>
              <a:t>than</a:t>
            </a:r>
            <a:r>
              <a:rPr lang="de-DE" sz="1100" dirty="0" smtClean="0">
                <a:latin typeface="Comic Sans MS" pitchFamily="66" charset="0"/>
              </a:rPr>
              <a:t> </a:t>
            </a:r>
            <a:r>
              <a:rPr lang="de-DE" sz="1100" dirty="0" err="1" smtClean="0">
                <a:latin typeface="Comic Sans MS" pitchFamily="66" charset="0"/>
              </a:rPr>
              <a:t>with</a:t>
            </a:r>
            <a:r>
              <a:rPr lang="de-DE" sz="1100" dirty="0" smtClean="0">
                <a:latin typeface="Comic Sans MS" pitchFamily="66" charset="0"/>
              </a:rPr>
              <a:t> </a:t>
            </a:r>
            <a:r>
              <a:rPr lang="de-DE" sz="1100" dirty="0" err="1" smtClean="0">
                <a:latin typeface="Comic Sans MS" pitchFamily="66" charset="0"/>
              </a:rPr>
              <a:t>standards</a:t>
            </a:r>
            <a:r>
              <a:rPr lang="de-DE" sz="1100" dirty="0" smtClean="0">
                <a:latin typeface="Comic Sans MS" pitchFamily="66" charset="0"/>
              </a:rPr>
              <a:t> </a:t>
            </a:r>
            <a:r>
              <a:rPr lang="de-DE" sz="1100" dirty="0" err="1" smtClean="0">
                <a:latin typeface="Comic Sans MS" pitchFamily="66" charset="0"/>
              </a:rPr>
              <a:t>if</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marginal </a:t>
            </a:r>
            <a:r>
              <a:rPr lang="de-DE" sz="1100" dirty="0" err="1" smtClean="0">
                <a:latin typeface="Comic Sans MS" pitchFamily="66" charset="0"/>
              </a:rPr>
              <a:t>damage</a:t>
            </a:r>
            <a:r>
              <a:rPr lang="de-DE" sz="1100" dirty="0" smtClean="0">
                <a:latin typeface="Comic Sans MS" pitchFamily="66" charset="0"/>
              </a:rPr>
              <a:t> </a:t>
            </a:r>
            <a:r>
              <a:rPr lang="de-DE" sz="1100" dirty="0" err="1" smtClean="0">
                <a:latin typeface="Comic Sans MS" pitchFamily="66" charset="0"/>
              </a:rPr>
              <a:t>cost</a:t>
            </a:r>
            <a:r>
              <a:rPr lang="de-DE" sz="1100" dirty="0" smtClean="0">
                <a:latin typeface="Comic Sans MS" pitchFamily="66" charset="0"/>
              </a:rPr>
              <a:t> </a:t>
            </a:r>
            <a:r>
              <a:rPr lang="de-DE" sz="1100" dirty="0" err="1" smtClean="0">
                <a:latin typeface="Comic Sans MS" pitchFamily="66" charset="0"/>
              </a:rPr>
              <a:t>curve</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steeper</a:t>
            </a:r>
            <a:r>
              <a:rPr lang="de-DE" sz="1100" dirty="0" smtClean="0">
                <a:latin typeface="Comic Sans MS" pitchFamily="66" charset="0"/>
              </a:rPr>
              <a:t> (</a:t>
            </a:r>
            <a:r>
              <a:rPr lang="de-DE" sz="1100" dirty="0" err="1" smtClean="0">
                <a:latin typeface="Comic Sans MS" pitchFamily="66" charset="0"/>
              </a:rPr>
              <a:t>flatter</a:t>
            </a:r>
            <a:r>
              <a:rPr lang="de-DE" sz="1100" dirty="0" smtClean="0">
                <a:latin typeface="Comic Sans MS" pitchFamily="66" charset="0"/>
              </a:rPr>
              <a:t>) </a:t>
            </a:r>
            <a:r>
              <a:rPr lang="de-DE" sz="1100" dirty="0" err="1" smtClean="0">
                <a:latin typeface="Comic Sans MS" pitchFamily="66" charset="0"/>
              </a:rPr>
              <a:t>than</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marginal </a:t>
            </a:r>
            <a:r>
              <a:rPr lang="de-DE" sz="1100" dirty="0" err="1" smtClean="0">
                <a:latin typeface="Comic Sans MS" pitchFamily="66" charset="0"/>
              </a:rPr>
              <a:t>abatement</a:t>
            </a:r>
            <a:r>
              <a:rPr lang="de-DE" sz="1100" dirty="0" smtClean="0">
                <a:latin typeface="Comic Sans MS" pitchFamily="66" charset="0"/>
              </a:rPr>
              <a:t> </a:t>
            </a:r>
            <a:r>
              <a:rPr lang="de-DE" sz="1100" dirty="0" err="1" smtClean="0">
                <a:latin typeface="Comic Sans MS" pitchFamily="66" charset="0"/>
              </a:rPr>
              <a:t>cost</a:t>
            </a:r>
            <a:r>
              <a:rPr lang="de-DE" sz="1100" dirty="0" smtClean="0">
                <a:latin typeface="Comic Sans MS" pitchFamily="66" charset="0"/>
              </a:rPr>
              <a:t> </a:t>
            </a:r>
            <a:r>
              <a:rPr lang="de-DE" sz="1100" dirty="0" err="1" smtClean="0">
                <a:latin typeface="Comic Sans MS" pitchFamily="66" charset="0"/>
              </a:rPr>
              <a:t>curve</a:t>
            </a:r>
            <a:endParaRPr lang="de-DE" sz="1100" dirty="0" smtClean="0">
              <a:latin typeface="Comic Sans MS" pitchFamily="66" charset="0"/>
            </a:endParaRP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47</a:t>
            </a:fld>
            <a:endParaRPr lang="en-GB"/>
          </a:p>
        </p:txBody>
      </p:sp>
    </p:spTree>
    <p:extLst>
      <p:ext uri="{BB962C8B-B14F-4D97-AF65-F5344CB8AC3E}">
        <p14:creationId xmlns:p14="http://schemas.microsoft.com/office/powerpoint/2010/main" val="1500896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ERE11</a:t>
            </a:r>
            <a:endParaRPr lang="en-GB"/>
          </a:p>
        </p:txBody>
      </p:sp>
      <p:sp>
        <p:nvSpPr>
          <p:cNvPr id="4" name="Slide Number Placeholder 3"/>
          <p:cNvSpPr>
            <a:spLocks noGrp="1"/>
          </p:cNvSpPr>
          <p:nvPr>
            <p:ph type="sldNum" sz="quarter" idx="10"/>
          </p:nvPr>
        </p:nvSpPr>
        <p:spPr/>
        <p:txBody>
          <a:bodyPr/>
          <a:lstStyle/>
          <a:p>
            <a:fld id="{02D91670-0290-44E9-9F1B-D3A68402DF09}" type="slidenum">
              <a:rPr lang="en-GB" smtClean="0"/>
              <a:pPr/>
              <a:t>50</a:t>
            </a:fld>
            <a:endParaRPr lang="en-GB"/>
          </a:p>
        </p:txBody>
      </p:sp>
    </p:spTree>
    <p:extLst>
      <p:ext uri="{BB962C8B-B14F-4D97-AF65-F5344CB8AC3E}">
        <p14:creationId xmlns:p14="http://schemas.microsoft.com/office/powerpoint/2010/main" val="1790715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ERE11</a:t>
            </a:r>
            <a:endParaRPr lang="el-GR"/>
          </a:p>
        </p:txBody>
      </p:sp>
      <p:sp>
        <p:nvSpPr>
          <p:cNvPr id="4" name="Slide Number Placeholder 3"/>
          <p:cNvSpPr>
            <a:spLocks noGrp="1"/>
          </p:cNvSpPr>
          <p:nvPr>
            <p:ph type="sldNum" sz="quarter" idx="10"/>
          </p:nvPr>
        </p:nvSpPr>
        <p:spPr/>
        <p:txBody>
          <a:bodyPr/>
          <a:lstStyle/>
          <a:p>
            <a:fld id="{99980A9D-0BB4-4592-B281-10F5AA1CD9BB}" type="slidenum">
              <a:rPr lang="el-GR" smtClean="0"/>
              <a:t>29</a:t>
            </a:fld>
            <a:endParaRPr lang="el-GR"/>
          </a:p>
        </p:txBody>
      </p:sp>
    </p:spTree>
    <p:extLst>
      <p:ext uri="{BB962C8B-B14F-4D97-AF65-F5344CB8AC3E}">
        <p14:creationId xmlns:p14="http://schemas.microsoft.com/office/powerpoint/2010/main" val="8836355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031"/>
          <p:cNvSpPr>
            <a:spLocks noGrp="1" noChangeArrowheads="1"/>
          </p:cNvSpPr>
          <p:nvPr>
            <p:ph type="sldNum" sz="quarter" idx="5"/>
          </p:nvPr>
        </p:nvSpPr>
        <p:spPr>
          <a:ln/>
        </p:spPr>
        <p:txBody>
          <a:bodyPr/>
          <a:lstStyle/>
          <a:p>
            <a:fld id="{B3E937F1-39B6-4008-AB09-B6944AAC7401}" type="slidenum">
              <a:rPr lang="en-US"/>
              <a:pPr/>
              <a:t>84</a:t>
            </a:fld>
            <a:endParaRPr lang="en-US"/>
          </a:p>
        </p:txBody>
      </p:sp>
      <p:sp>
        <p:nvSpPr>
          <p:cNvPr id="1339394" name="Rectangle 1031"/>
          <p:cNvSpPr txBox="1">
            <a:spLocks noGrp="1" noChangeArrowheads="1"/>
          </p:cNvSpPr>
          <p:nvPr/>
        </p:nvSpPr>
        <p:spPr bwMode="auto">
          <a:xfrm>
            <a:off x="5634091" y="6423105"/>
            <a:ext cx="4308422" cy="338058"/>
          </a:xfrm>
          <a:prstGeom prst="rect">
            <a:avLst/>
          </a:prstGeom>
          <a:noFill/>
          <a:ln w="9525">
            <a:noFill/>
            <a:miter lim="800000"/>
            <a:headEnd/>
            <a:tailEnd/>
          </a:ln>
        </p:spPr>
        <p:txBody>
          <a:bodyPr anchor="b"/>
          <a:lstStyle/>
          <a:p>
            <a:pPr algn="r" eaLnBrk="0" hangingPunct="0"/>
            <a:fld id="{F1B1A3EC-D6A2-4562-8885-13DA440BF14C}" type="slidenum">
              <a:rPr lang="en-US" sz="1200">
                <a:latin typeface="Times New Roman" pitchFamily="18" charset="0"/>
              </a:rPr>
              <a:pPr algn="r" eaLnBrk="0" hangingPunct="0"/>
              <a:t>84</a:t>
            </a:fld>
            <a:endParaRPr lang="en-US" sz="1200">
              <a:latin typeface="Times New Roman" pitchFamily="18" charset="0"/>
            </a:endParaRPr>
          </a:p>
        </p:txBody>
      </p:sp>
      <p:sp>
        <p:nvSpPr>
          <p:cNvPr id="1339395" name="Rectangle 2"/>
          <p:cNvSpPr>
            <a:spLocks noGrp="1" noRot="1" noChangeAspect="1" noChangeArrowheads="1" noTextEdit="1"/>
          </p:cNvSpPr>
          <p:nvPr>
            <p:ph type="sldImg"/>
          </p:nvPr>
        </p:nvSpPr>
        <p:spPr>
          <a:ln/>
        </p:spPr>
      </p:sp>
      <p:sp>
        <p:nvSpPr>
          <p:cNvPr id="1339396" name="Rectangle 3"/>
          <p:cNvSpPr>
            <a:spLocks noGrp="1" noChangeArrowheads="1"/>
          </p:cNvSpPr>
          <p:nvPr>
            <p:ph type="body" idx="1"/>
          </p:nvPr>
        </p:nvSpPr>
        <p:spPr/>
        <p:txBody>
          <a:bodyPr/>
          <a:lstStyle/>
          <a:p>
            <a:endParaRPr lang="en-US"/>
          </a:p>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B612D759-F986-4D36-BBFD-124286A79513}" type="slidenum">
              <a:rPr lang="en-US"/>
              <a:pPr/>
              <a:t>85</a:t>
            </a:fld>
            <a:endParaRPr lang="en-US"/>
          </a:p>
        </p:txBody>
      </p:sp>
      <p:sp>
        <p:nvSpPr>
          <p:cNvPr id="1427458" name="Rectangle 2"/>
          <p:cNvSpPr>
            <a:spLocks noGrp="1" noRot="1" noChangeAspect="1" noChangeArrowheads="1" noTextEdit="1"/>
          </p:cNvSpPr>
          <p:nvPr>
            <p:ph type="sldImg"/>
          </p:nvPr>
        </p:nvSpPr>
        <p:spPr>
          <a:ln/>
        </p:spPr>
      </p:sp>
      <p:sp>
        <p:nvSpPr>
          <p:cNvPr id="1427459" name="Rectangle 3"/>
          <p:cNvSpPr>
            <a:spLocks noGrp="1" noChangeArrowheads="1"/>
          </p:cNvSpPr>
          <p:nvPr>
            <p:ph type="body" idx="1"/>
          </p:nvPr>
        </p:nvSpPr>
        <p:spPr/>
        <p:txBody>
          <a:bodyPr/>
          <a:lstStyle/>
          <a:p>
            <a:r>
              <a:rPr lang="en-US"/>
              <a:t>Rapid evolution. Note new SPG.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A3B98CBD-3EDD-4E27-BC14-1C3DB836D562}" type="slidenum">
              <a:rPr lang="el-GR" smtClean="0"/>
              <a:t>86</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de-DE" sz="1100" dirty="0" err="1" smtClean="0">
                <a:latin typeface="Comic Sans MS" pitchFamily="66" charset="0"/>
              </a:rPr>
              <a:t>Cost-effectiveness</a:t>
            </a:r>
            <a:endParaRPr lang="de-DE" sz="1100" dirty="0" smtClean="0">
              <a:latin typeface="Comic Sans MS" pitchFamily="66" charset="0"/>
            </a:endParaRPr>
          </a:p>
          <a:p>
            <a:pPr eaLnBrk="1" hangingPunct="1"/>
            <a:r>
              <a:rPr lang="de-DE" sz="1100" dirty="0" err="1" smtClean="0">
                <a:latin typeface="Comic Sans MS" pitchFamily="66" charset="0"/>
              </a:rPr>
              <a:t>Dependability</a:t>
            </a:r>
            <a:r>
              <a:rPr lang="de-DE" sz="1100" dirty="0" smtClean="0">
                <a:latin typeface="Comic Sans MS" pitchFamily="66" charset="0"/>
              </a:rPr>
              <a:t>, environmental </a:t>
            </a:r>
            <a:r>
              <a:rPr lang="de-DE" sz="1100" dirty="0" err="1" smtClean="0">
                <a:latin typeface="Comic Sans MS" pitchFamily="66" charset="0"/>
              </a:rPr>
              <a:t>effectiveness</a:t>
            </a:r>
            <a:endParaRPr lang="de-DE" sz="1100" dirty="0" smtClean="0">
              <a:latin typeface="Comic Sans MS" pitchFamily="66" charset="0"/>
            </a:endParaRPr>
          </a:p>
          <a:p>
            <a:pPr eaLnBrk="1" hangingPunct="1"/>
            <a:r>
              <a:rPr lang="de-DE" sz="1100" dirty="0" smtClean="0">
                <a:latin typeface="Comic Sans MS" pitchFamily="66" charset="0"/>
              </a:rPr>
              <a:t>Information </a:t>
            </a:r>
            <a:r>
              <a:rPr lang="de-DE" sz="1100" dirty="0" err="1" smtClean="0">
                <a:latin typeface="Comic Sans MS" pitchFamily="66" charset="0"/>
              </a:rPr>
              <a:t>requirements</a:t>
            </a:r>
            <a:endParaRPr lang="de-DE" sz="1100" dirty="0" smtClean="0">
              <a:latin typeface="Comic Sans MS" pitchFamily="66" charset="0"/>
            </a:endParaRPr>
          </a:p>
          <a:p>
            <a:pPr eaLnBrk="1" hangingPunct="1"/>
            <a:r>
              <a:rPr lang="de-DE" sz="1100" dirty="0" err="1" smtClean="0">
                <a:latin typeface="Comic Sans MS" pitchFamily="66" charset="0"/>
              </a:rPr>
              <a:t>Enforceability</a:t>
            </a:r>
            <a:endParaRPr lang="de-DE" sz="1100" dirty="0" smtClean="0">
              <a:latin typeface="Comic Sans MS" pitchFamily="66" charset="0"/>
            </a:endParaRPr>
          </a:p>
          <a:p>
            <a:pPr eaLnBrk="1" hangingPunct="1"/>
            <a:r>
              <a:rPr lang="de-DE" sz="1100" dirty="0" smtClean="0">
                <a:latin typeface="Comic Sans MS" pitchFamily="66" charset="0"/>
              </a:rPr>
              <a:t>Long-run </a:t>
            </a:r>
            <a:r>
              <a:rPr lang="de-DE" sz="1100" dirty="0" err="1" smtClean="0">
                <a:latin typeface="Comic Sans MS" pitchFamily="66" charset="0"/>
              </a:rPr>
              <a:t>effects</a:t>
            </a:r>
            <a:endParaRPr lang="de-DE" sz="1100" dirty="0" smtClean="0">
              <a:latin typeface="Comic Sans MS" pitchFamily="66" charset="0"/>
            </a:endParaRPr>
          </a:p>
          <a:p>
            <a:pPr eaLnBrk="1" hangingPunct="1"/>
            <a:r>
              <a:rPr lang="de-DE" sz="1100" dirty="0" smtClean="0">
                <a:latin typeface="Comic Sans MS" pitchFamily="66" charset="0"/>
              </a:rPr>
              <a:t>Dynamic </a:t>
            </a:r>
            <a:r>
              <a:rPr lang="de-DE" sz="1100" dirty="0" err="1" smtClean="0">
                <a:latin typeface="Comic Sans MS" pitchFamily="66" charset="0"/>
              </a:rPr>
              <a:t>efficiency</a:t>
            </a:r>
            <a:endParaRPr lang="de-DE" sz="1100" dirty="0" smtClean="0">
              <a:latin typeface="Comic Sans MS" pitchFamily="66" charset="0"/>
            </a:endParaRPr>
          </a:p>
          <a:p>
            <a:pPr eaLnBrk="1" hangingPunct="1"/>
            <a:r>
              <a:rPr lang="de-DE" sz="1100" dirty="0" err="1" smtClean="0">
                <a:latin typeface="Comic Sans MS" pitchFamily="66" charset="0"/>
              </a:rPr>
              <a:t>Flexibility</a:t>
            </a:r>
            <a:endParaRPr lang="de-DE" sz="1100" dirty="0" smtClean="0">
              <a:latin typeface="Comic Sans MS" pitchFamily="66" charset="0"/>
            </a:endParaRPr>
          </a:p>
          <a:p>
            <a:pPr eaLnBrk="1" hangingPunct="1"/>
            <a:r>
              <a:rPr lang="de-DE" sz="1100" dirty="0" smtClean="0">
                <a:latin typeface="Comic Sans MS" pitchFamily="66" charset="0"/>
              </a:rPr>
              <a:t>Equity</a:t>
            </a:r>
          </a:p>
          <a:p>
            <a:pPr eaLnBrk="1" hangingPunct="1"/>
            <a:r>
              <a:rPr lang="de-DE" sz="1100" dirty="0" err="1" smtClean="0">
                <a:latin typeface="Comic Sans MS" pitchFamily="66" charset="0"/>
              </a:rPr>
              <a:t>Uncertainty</a:t>
            </a:r>
            <a:endParaRPr lang="de-DE" sz="1100" dirty="0" smtClean="0">
              <a:latin typeface="Comic Sans MS" pitchFamily="66" charset="0"/>
            </a:endParaRP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30</a:t>
            </a:fld>
            <a:endParaRPr lang="en-GB"/>
          </a:p>
        </p:txBody>
      </p:sp>
    </p:spTree>
    <p:extLst>
      <p:ext uri="{BB962C8B-B14F-4D97-AF65-F5344CB8AC3E}">
        <p14:creationId xmlns:p14="http://schemas.microsoft.com/office/powerpoint/2010/main" val="941100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de-DE" sz="2000" dirty="0" err="1" smtClean="0">
                <a:latin typeface="Comic Sans MS" pitchFamily="66" charset="0"/>
              </a:rPr>
              <a:t>Institutional</a:t>
            </a:r>
            <a:endParaRPr lang="de-DE" sz="2000" dirty="0" smtClean="0">
              <a:latin typeface="Comic Sans MS" pitchFamily="66" charset="0"/>
            </a:endParaRPr>
          </a:p>
          <a:p>
            <a:pPr lvl="1" eaLnBrk="1" hangingPunct="1">
              <a:lnSpc>
                <a:spcPct val="90000"/>
              </a:lnSpc>
            </a:pPr>
            <a:r>
              <a:rPr lang="de-DE" sz="2000" dirty="0" err="1" smtClean="0">
                <a:latin typeface="Comic Sans MS" pitchFamily="66" charset="0"/>
              </a:rPr>
              <a:t>Bargaining</a:t>
            </a:r>
            <a:endParaRPr lang="de-DE" sz="2000" dirty="0" smtClean="0">
              <a:latin typeface="Comic Sans MS" pitchFamily="66" charset="0"/>
            </a:endParaRPr>
          </a:p>
          <a:p>
            <a:pPr lvl="1" eaLnBrk="1" hangingPunct="1">
              <a:lnSpc>
                <a:spcPct val="90000"/>
              </a:lnSpc>
            </a:pPr>
            <a:r>
              <a:rPr lang="de-DE" sz="2000" dirty="0" smtClean="0">
                <a:latin typeface="Comic Sans MS" pitchFamily="66" charset="0"/>
              </a:rPr>
              <a:t>Legal </a:t>
            </a:r>
            <a:r>
              <a:rPr lang="de-DE" sz="2000" dirty="0" err="1" smtClean="0">
                <a:latin typeface="Comic Sans MS" pitchFamily="66" charset="0"/>
              </a:rPr>
              <a:t>redress</a:t>
            </a:r>
            <a:endParaRPr lang="de-DE" sz="2000" dirty="0" smtClean="0">
              <a:latin typeface="Comic Sans MS" pitchFamily="66" charset="0"/>
            </a:endParaRPr>
          </a:p>
          <a:p>
            <a:pPr lvl="1" eaLnBrk="1" hangingPunct="1">
              <a:lnSpc>
                <a:spcPct val="90000"/>
              </a:lnSpc>
            </a:pPr>
            <a:r>
              <a:rPr lang="de-DE" sz="2000" dirty="0" smtClean="0">
                <a:latin typeface="Comic Sans MS" pitchFamily="66" charset="0"/>
              </a:rPr>
              <a:t>Information, </a:t>
            </a:r>
            <a:r>
              <a:rPr lang="de-DE" sz="2000" dirty="0" err="1" smtClean="0">
                <a:latin typeface="Comic Sans MS" pitchFamily="66" charset="0"/>
              </a:rPr>
              <a:t>awareness</a:t>
            </a:r>
            <a:r>
              <a:rPr lang="de-DE" sz="2000" dirty="0" smtClean="0">
                <a:latin typeface="Comic Sans MS" pitchFamily="66" charset="0"/>
              </a:rPr>
              <a:t>, </a:t>
            </a:r>
            <a:r>
              <a:rPr lang="de-DE" sz="2000" dirty="0" err="1" smtClean="0">
                <a:latin typeface="Comic Sans MS" pitchFamily="66" charset="0"/>
              </a:rPr>
              <a:t>responsibility</a:t>
            </a:r>
            <a:endParaRPr lang="de-DE" sz="2000" dirty="0" smtClean="0">
              <a:latin typeface="Comic Sans MS" pitchFamily="66" charset="0"/>
            </a:endParaRPr>
          </a:p>
          <a:p>
            <a:pPr lvl="1" eaLnBrk="1" hangingPunct="1">
              <a:lnSpc>
                <a:spcPct val="90000"/>
              </a:lnSpc>
            </a:pPr>
            <a:r>
              <a:rPr lang="de-DE" sz="2000" dirty="0" smtClean="0">
                <a:latin typeface="Comic Sans MS" pitchFamily="66" charset="0"/>
              </a:rPr>
              <a:t>Property </a:t>
            </a:r>
            <a:r>
              <a:rPr lang="de-DE" sz="2000" dirty="0" err="1" smtClean="0">
                <a:latin typeface="Comic Sans MS" pitchFamily="66" charset="0"/>
              </a:rPr>
              <a:t>rights</a:t>
            </a:r>
            <a:endParaRPr lang="de-DE" sz="2000" dirty="0" smtClean="0">
              <a:latin typeface="Comic Sans MS" pitchFamily="66" charset="0"/>
            </a:endParaRPr>
          </a:p>
          <a:p>
            <a:pPr lvl="1" eaLnBrk="1" hangingPunct="1">
              <a:lnSpc>
                <a:spcPct val="90000"/>
              </a:lnSpc>
            </a:pPr>
            <a:r>
              <a:rPr lang="de-DE" sz="2000" dirty="0" err="1" smtClean="0">
                <a:solidFill>
                  <a:srgbClr val="000099"/>
                </a:solidFill>
                <a:latin typeface="Comic Sans MS" pitchFamily="66" charset="0"/>
              </a:rPr>
              <a:t>Voluntary</a:t>
            </a:r>
            <a:r>
              <a:rPr lang="de-DE" sz="2000" dirty="0" smtClean="0">
                <a:solidFill>
                  <a:srgbClr val="000099"/>
                </a:solidFill>
                <a:latin typeface="Comic Sans MS" pitchFamily="66" charset="0"/>
              </a:rPr>
              <a:t> </a:t>
            </a:r>
            <a:r>
              <a:rPr lang="de-DE" sz="2000" dirty="0" err="1" smtClean="0">
                <a:solidFill>
                  <a:srgbClr val="000099"/>
                </a:solidFill>
                <a:latin typeface="Comic Sans MS" pitchFamily="66" charset="0"/>
              </a:rPr>
              <a:t>agreements</a:t>
            </a:r>
            <a:endParaRPr lang="de-DE" sz="2000" dirty="0" smtClean="0">
              <a:solidFill>
                <a:srgbClr val="000099"/>
              </a:solidFill>
              <a:latin typeface="Comic Sans MS" pitchFamily="66" charset="0"/>
            </a:endParaRPr>
          </a:p>
          <a:p>
            <a:pPr eaLnBrk="1" hangingPunct="1">
              <a:lnSpc>
                <a:spcPct val="90000"/>
              </a:lnSpc>
            </a:pPr>
            <a:r>
              <a:rPr lang="de-DE" sz="2000" dirty="0" smtClean="0">
                <a:latin typeface="Comic Sans MS" pitchFamily="66" charset="0"/>
              </a:rPr>
              <a:t>Command </a:t>
            </a:r>
            <a:r>
              <a:rPr lang="de-DE" sz="2000" dirty="0" err="1" smtClean="0">
                <a:latin typeface="Comic Sans MS" pitchFamily="66" charset="0"/>
              </a:rPr>
              <a:t>and</a:t>
            </a:r>
            <a:r>
              <a:rPr lang="de-DE" sz="2000" dirty="0" smtClean="0">
                <a:latin typeface="Comic Sans MS" pitchFamily="66" charset="0"/>
              </a:rPr>
              <a:t> </a:t>
            </a:r>
            <a:r>
              <a:rPr lang="de-DE" sz="2000" dirty="0" err="1" smtClean="0">
                <a:latin typeface="Comic Sans MS" pitchFamily="66" charset="0"/>
              </a:rPr>
              <a:t>control</a:t>
            </a:r>
            <a:endParaRPr lang="de-DE" sz="2000" dirty="0" smtClean="0">
              <a:latin typeface="Comic Sans MS" pitchFamily="66" charset="0"/>
            </a:endParaRPr>
          </a:p>
          <a:p>
            <a:pPr lvl="1" eaLnBrk="1" hangingPunct="1">
              <a:lnSpc>
                <a:spcPct val="90000"/>
              </a:lnSpc>
            </a:pPr>
            <a:r>
              <a:rPr lang="de-DE" sz="2000" dirty="0" smtClean="0">
                <a:latin typeface="Comic Sans MS" pitchFamily="66" charset="0"/>
              </a:rPr>
              <a:t>Inputs, </a:t>
            </a:r>
            <a:r>
              <a:rPr lang="de-DE" sz="2000" dirty="0" err="1" smtClean="0">
                <a:latin typeface="Comic Sans MS" pitchFamily="66" charset="0"/>
              </a:rPr>
              <a:t>technology</a:t>
            </a:r>
            <a:endParaRPr lang="de-DE" sz="2000" dirty="0" smtClean="0">
              <a:latin typeface="Comic Sans MS" pitchFamily="66" charset="0"/>
            </a:endParaRPr>
          </a:p>
          <a:p>
            <a:pPr lvl="1" eaLnBrk="1" hangingPunct="1">
              <a:lnSpc>
                <a:spcPct val="90000"/>
              </a:lnSpc>
            </a:pPr>
            <a:r>
              <a:rPr lang="de-DE" sz="2000" dirty="0" smtClean="0">
                <a:latin typeface="Comic Sans MS" pitchFamily="66" charset="0"/>
              </a:rPr>
              <a:t>Output (</a:t>
            </a:r>
            <a:r>
              <a:rPr lang="de-DE" sz="2000" dirty="0" err="1" smtClean="0">
                <a:latin typeface="Comic Sans MS" pitchFamily="66" charset="0"/>
              </a:rPr>
              <a:t>product</a:t>
            </a:r>
            <a:r>
              <a:rPr lang="de-DE" sz="2000" dirty="0" smtClean="0">
                <a:latin typeface="Comic Sans MS" pitchFamily="66" charset="0"/>
              </a:rPr>
              <a:t>, </a:t>
            </a:r>
            <a:r>
              <a:rPr lang="de-DE" sz="2000" dirty="0" err="1" smtClean="0">
                <a:latin typeface="Comic Sans MS" pitchFamily="66" charset="0"/>
              </a:rPr>
              <a:t>pollutant</a:t>
            </a:r>
            <a:r>
              <a:rPr lang="de-DE" sz="2000" dirty="0" smtClean="0">
                <a:latin typeface="Comic Sans MS" pitchFamily="66" charset="0"/>
              </a:rPr>
              <a:t>)</a:t>
            </a:r>
          </a:p>
          <a:p>
            <a:pPr lvl="1" eaLnBrk="1" hangingPunct="1">
              <a:lnSpc>
                <a:spcPct val="90000"/>
              </a:lnSpc>
            </a:pPr>
            <a:r>
              <a:rPr lang="de-DE" sz="2000" dirty="0" smtClean="0">
                <a:latin typeface="Comic Sans MS" pitchFamily="66" charset="0"/>
              </a:rPr>
              <a:t>Location (</a:t>
            </a:r>
            <a:r>
              <a:rPr lang="de-DE" sz="2000" dirty="0" err="1" smtClean="0">
                <a:latin typeface="Comic Sans MS" pitchFamily="66" charset="0"/>
              </a:rPr>
              <a:t>source</a:t>
            </a:r>
            <a:r>
              <a:rPr lang="de-DE" sz="2000" dirty="0" smtClean="0">
                <a:latin typeface="Comic Sans MS" pitchFamily="66" charset="0"/>
              </a:rPr>
              <a:t>, individual)</a:t>
            </a:r>
          </a:p>
          <a:p>
            <a:pPr lvl="1" eaLnBrk="1" hangingPunct="1">
              <a:lnSpc>
                <a:spcPct val="90000"/>
              </a:lnSpc>
            </a:pPr>
            <a:r>
              <a:rPr lang="de-DE" sz="2000" dirty="0" smtClean="0">
                <a:latin typeface="Comic Sans MS" pitchFamily="66" charset="0"/>
              </a:rPr>
              <a:t>Timing</a:t>
            </a:r>
          </a:p>
          <a:p>
            <a:pPr lvl="1" eaLnBrk="1" hangingPunct="1">
              <a:lnSpc>
                <a:spcPct val="90000"/>
              </a:lnSpc>
            </a:pPr>
            <a:r>
              <a:rPr lang="de-DE" sz="2000" dirty="0" smtClean="0">
                <a:latin typeface="Comic Sans MS" pitchFamily="66" charset="0"/>
              </a:rPr>
              <a:t>Prohibition</a:t>
            </a:r>
          </a:p>
          <a:p>
            <a:pPr eaLnBrk="1" hangingPunct="1">
              <a:lnSpc>
                <a:spcPct val="90000"/>
              </a:lnSpc>
            </a:pPr>
            <a:r>
              <a:rPr lang="de-DE" sz="2000" dirty="0" smtClean="0">
                <a:latin typeface="Comic Sans MS" pitchFamily="66" charset="0"/>
              </a:rPr>
              <a:t>Market-</a:t>
            </a:r>
            <a:r>
              <a:rPr lang="de-DE" sz="2000" dirty="0" err="1" smtClean="0">
                <a:latin typeface="Comic Sans MS" pitchFamily="66" charset="0"/>
              </a:rPr>
              <a:t>based</a:t>
            </a:r>
            <a:endParaRPr lang="de-DE" sz="2000" dirty="0" smtClean="0">
              <a:latin typeface="Comic Sans MS" pitchFamily="66" charset="0"/>
            </a:endParaRPr>
          </a:p>
          <a:p>
            <a:pPr lvl="1" eaLnBrk="1" hangingPunct="1">
              <a:lnSpc>
                <a:spcPct val="90000"/>
              </a:lnSpc>
            </a:pPr>
            <a:r>
              <a:rPr lang="de-DE" sz="2000" dirty="0" err="1" smtClean="0">
                <a:latin typeface="Comic Sans MS" pitchFamily="66" charset="0"/>
              </a:rPr>
              <a:t>Taxes</a:t>
            </a:r>
            <a:r>
              <a:rPr lang="de-DE" sz="2000" dirty="0" smtClean="0">
                <a:latin typeface="Comic Sans MS" pitchFamily="66" charset="0"/>
              </a:rPr>
              <a:t> (</a:t>
            </a:r>
            <a:r>
              <a:rPr lang="de-DE" sz="2000" dirty="0" err="1" smtClean="0">
                <a:latin typeface="Comic Sans MS" pitchFamily="66" charset="0"/>
              </a:rPr>
              <a:t>inputs</a:t>
            </a:r>
            <a:r>
              <a:rPr lang="de-DE" sz="2000" dirty="0" smtClean="0">
                <a:latin typeface="Comic Sans MS" pitchFamily="66" charset="0"/>
              </a:rPr>
              <a:t>, </a:t>
            </a:r>
            <a:r>
              <a:rPr lang="de-DE" sz="2000" dirty="0" err="1" smtClean="0">
                <a:latin typeface="Comic Sans MS" pitchFamily="66" charset="0"/>
              </a:rPr>
              <a:t>outputs</a:t>
            </a:r>
            <a:r>
              <a:rPr lang="de-DE" sz="2000" dirty="0" smtClean="0">
                <a:latin typeface="Comic Sans MS" pitchFamily="66" charset="0"/>
              </a:rPr>
              <a:t>)</a:t>
            </a:r>
          </a:p>
          <a:p>
            <a:pPr lvl="1" eaLnBrk="1" hangingPunct="1">
              <a:lnSpc>
                <a:spcPct val="90000"/>
              </a:lnSpc>
            </a:pPr>
            <a:r>
              <a:rPr lang="de-DE" sz="2000" dirty="0" err="1" smtClean="0">
                <a:latin typeface="Comic Sans MS" pitchFamily="66" charset="0"/>
              </a:rPr>
              <a:t>Subsidies</a:t>
            </a:r>
            <a:endParaRPr lang="de-DE" sz="2000" dirty="0" smtClean="0">
              <a:latin typeface="Comic Sans MS" pitchFamily="66" charset="0"/>
            </a:endParaRPr>
          </a:p>
          <a:p>
            <a:pPr lvl="1" eaLnBrk="1" hangingPunct="1">
              <a:lnSpc>
                <a:spcPct val="90000"/>
              </a:lnSpc>
            </a:pPr>
            <a:r>
              <a:rPr lang="de-DE" sz="2000" dirty="0" err="1" smtClean="0">
                <a:latin typeface="Comic Sans MS" pitchFamily="66" charset="0"/>
              </a:rPr>
              <a:t>Tradeable</a:t>
            </a:r>
            <a:r>
              <a:rPr lang="de-DE" sz="2000" dirty="0" smtClean="0">
                <a:latin typeface="Comic Sans MS" pitchFamily="66" charset="0"/>
              </a:rPr>
              <a:t> </a:t>
            </a:r>
            <a:r>
              <a:rPr lang="de-DE" sz="2000" dirty="0" err="1" smtClean="0">
                <a:latin typeface="Comic Sans MS" pitchFamily="66" charset="0"/>
              </a:rPr>
              <a:t>permits</a:t>
            </a:r>
            <a:endParaRPr lang="de-DE" sz="2000" dirty="0" smtClean="0">
              <a:latin typeface="Comic Sans MS" pitchFamily="66" charset="0"/>
            </a:endParaRP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31</a:t>
            </a:fld>
            <a:endParaRPr lang="en-GB"/>
          </a:p>
        </p:txBody>
      </p:sp>
    </p:spTree>
    <p:extLst>
      <p:ext uri="{BB962C8B-B14F-4D97-AF65-F5344CB8AC3E}">
        <p14:creationId xmlns:p14="http://schemas.microsoft.com/office/powerpoint/2010/main" val="3641899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32</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85000" lnSpcReduction="10000"/>
          </a:bodyPr>
          <a:lstStyle/>
          <a:p>
            <a:r>
              <a:rPr lang="en-US" dirty="0" smtClean="0"/>
              <a:t>Grants can be used to fund technologies in their earliest stages—research and development (R&amp;D) and early-stage demonstration. The R&amp;D stage involves significant uncertainty as to whether the concept will ever lead to a viable technology application. Grants help overcome this risk because they provide an important cost share for investment to research and develop the technology further. Technologies in the demonstration stage typically have difficulty accessing commercial investment due to uncertainty on technical performance and the inability to provide performance warranties. It is unclear whether they will eventually be financially profitable, particularly in the near-term. Demonstration grants allow commercial investors time to pilot and evaluate a new technology with appropriate due diligence. This can reduce risk perception and facilitate further investment.</a:t>
            </a:r>
          </a:p>
          <a:p>
            <a:r>
              <a:rPr lang="en-US" dirty="0" smtClean="0"/>
              <a:t>Loan guarantee programs are well suited for technologies in the commercialization and early deployment stages. In these stages, project performance remains uncertain, making it difficult to attract investors. Loan guarantees help attract private investors by sharing the risk of technical failure with a financially secure and credible entity (namely, a government agency).</a:t>
            </a:r>
          </a:p>
          <a:p>
            <a:r>
              <a:rPr lang="en-US" dirty="0" smtClean="0"/>
              <a:t>Tax credits and feed-in tariffs (FITs) can help advance technologies in the later stages of innovation, namely commercialization and early deployment. These policies allow projects to earn more profit for electricity produced so that they earn the revenues needed to offset higher upfront investment costs.</a:t>
            </a:r>
          </a:p>
          <a:p>
            <a:r>
              <a:rPr lang="en-US" dirty="0" smtClean="0"/>
              <a:t>Renewable electricity standards (RES) are most effective for more mature technologies that are in early deployment. An RES creates demand for renewable electricity and allows the market to determine how to most efficiently supply it; thus the market sets the premium paid to renewable resources. RES mandates can allow for open competition among a range of different technologies, or can be tailored with a carve-out to promote specific technologies that are not yet cost competitive with other renewables. The carve-out option can be a good fit for technologies that are still in the commercialization phase.</a:t>
            </a:r>
          </a:p>
          <a:p>
            <a:r>
              <a:rPr lang="en-US" dirty="0" smtClean="0"/>
              <a:t>A favorable regulatory environment is important to ensure that renewable energy technologies do not face inherent disadvantages due to interconnection standards, utility pricing structures, and other legal hurdles. Failing to address regulatory barriers to renewables can increase their cost of deployment and reduce the effectiveness of incentive programs.</a:t>
            </a:r>
            <a:endParaRPr lang="en-US" smtClean="0"/>
          </a:p>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33</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de-DE" sz="1100" dirty="0" err="1" smtClean="0">
                <a:latin typeface="Comic Sans MS" pitchFamily="66" charset="0"/>
              </a:rPr>
              <a:t>Coase</a:t>
            </a:r>
            <a:r>
              <a:rPr lang="de-DE" sz="1100" dirty="0" smtClean="0">
                <a:latin typeface="Comic Sans MS" pitchFamily="66" charset="0"/>
              </a:rPr>
              <a:t> (1960) Theorem: The </a:t>
            </a:r>
            <a:r>
              <a:rPr lang="de-DE" sz="1100" dirty="0" err="1" smtClean="0">
                <a:latin typeface="Comic Sans MS" pitchFamily="66" charset="0"/>
              </a:rPr>
              <a:t>social</a:t>
            </a:r>
            <a:r>
              <a:rPr lang="de-DE" sz="1100" dirty="0" smtClean="0">
                <a:latin typeface="Comic Sans MS" pitchFamily="66" charset="0"/>
              </a:rPr>
              <a:t> </a:t>
            </a:r>
            <a:r>
              <a:rPr lang="de-DE" sz="1100" dirty="0" err="1" smtClean="0">
                <a:latin typeface="Comic Sans MS" pitchFamily="66" charset="0"/>
              </a:rPr>
              <a:t>optimum</a:t>
            </a:r>
            <a:r>
              <a:rPr lang="de-DE" sz="1100" dirty="0" smtClean="0">
                <a:latin typeface="Comic Sans MS" pitchFamily="66" charset="0"/>
              </a:rPr>
              <a:t> </a:t>
            </a:r>
            <a:r>
              <a:rPr lang="de-DE" sz="1100" dirty="0" err="1" smtClean="0">
                <a:latin typeface="Comic Sans MS" pitchFamily="66" charset="0"/>
              </a:rPr>
              <a:t>can</a:t>
            </a:r>
            <a:r>
              <a:rPr lang="de-DE" sz="1100" dirty="0" smtClean="0">
                <a:latin typeface="Comic Sans MS" pitchFamily="66" charset="0"/>
              </a:rPr>
              <a:t> </a:t>
            </a:r>
            <a:r>
              <a:rPr lang="de-DE" sz="1100" dirty="0" err="1" smtClean="0">
                <a:latin typeface="Comic Sans MS" pitchFamily="66" charset="0"/>
              </a:rPr>
              <a:t>be</a:t>
            </a:r>
            <a:r>
              <a:rPr lang="de-DE" sz="1100" dirty="0" smtClean="0">
                <a:latin typeface="Comic Sans MS" pitchFamily="66" charset="0"/>
              </a:rPr>
              <a:t> </a:t>
            </a:r>
            <a:r>
              <a:rPr lang="de-DE" sz="1100" dirty="0" err="1" smtClean="0">
                <a:latin typeface="Comic Sans MS" pitchFamily="66" charset="0"/>
              </a:rPr>
              <a:t>established</a:t>
            </a:r>
            <a:r>
              <a:rPr lang="de-DE" sz="1100" dirty="0" smtClean="0">
                <a:latin typeface="Comic Sans MS" pitchFamily="66" charset="0"/>
              </a:rPr>
              <a:t> </a:t>
            </a:r>
            <a:r>
              <a:rPr lang="de-DE" sz="1100" dirty="0" err="1" smtClean="0">
                <a:latin typeface="Comic Sans MS" pitchFamily="66" charset="0"/>
              </a:rPr>
              <a:t>through</a:t>
            </a:r>
            <a:r>
              <a:rPr lang="de-DE" sz="1100" dirty="0" smtClean="0">
                <a:latin typeface="Comic Sans MS" pitchFamily="66" charset="0"/>
              </a:rPr>
              <a:t> </a:t>
            </a:r>
            <a:r>
              <a:rPr lang="de-DE" sz="1100" dirty="0" err="1" smtClean="0">
                <a:latin typeface="Comic Sans MS" pitchFamily="66" charset="0"/>
              </a:rPr>
              <a:t>bargaining</a:t>
            </a:r>
            <a:r>
              <a:rPr lang="de-DE" sz="1100" dirty="0" smtClean="0">
                <a:latin typeface="Comic Sans MS" pitchFamily="66" charset="0"/>
              </a:rPr>
              <a:t> </a:t>
            </a:r>
            <a:r>
              <a:rPr lang="de-DE" sz="1100" dirty="0" err="1" smtClean="0">
                <a:latin typeface="Comic Sans MS" pitchFamily="66" charset="0"/>
              </a:rPr>
              <a:t>between</a:t>
            </a:r>
            <a:r>
              <a:rPr lang="de-DE" sz="1100" dirty="0" smtClean="0">
                <a:latin typeface="Comic Sans MS" pitchFamily="66" charset="0"/>
              </a:rPr>
              <a:t> </a:t>
            </a:r>
            <a:r>
              <a:rPr lang="de-DE" sz="1100" dirty="0" err="1" smtClean="0">
                <a:latin typeface="Comic Sans MS" pitchFamily="66" charset="0"/>
              </a:rPr>
              <a:t>polluter</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victim</a:t>
            </a:r>
            <a:endParaRPr lang="de-DE" sz="1100" dirty="0" smtClean="0">
              <a:latin typeface="Comic Sans MS" pitchFamily="66" charset="0"/>
            </a:endParaRPr>
          </a:p>
          <a:p>
            <a:pPr eaLnBrk="1" hangingPunct="1"/>
            <a:r>
              <a:rPr lang="de-DE" sz="1100" dirty="0" err="1" smtClean="0">
                <a:latin typeface="Comic Sans MS" pitchFamily="66" charset="0"/>
              </a:rPr>
              <a:t>Alternatively</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court</a:t>
            </a:r>
            <a:r>
              <a:rPr lang="de-DE" sz="1100" dirty="0" smtClean="0">
                <a:latin typeface="Comic Sans MS" pitchFamily="66" charset="0"/>
              </a:rPr>
              <a:t> </a:t>
            </a:r>
            <a:r>
              <a:rPr lang="de-DE" sz="1100" dirty="0" err="1" smtClean="0">
                <a:latin typeface="Comic Sans MS" pitchFamily="66" charset="0"/>
              </a:rPr>
              <a:t>may</a:t>
            </a:r>
            <a:r>
              <a:rPr lang="de-DE" sz="1100" dirty="0" smtClean="0">
                <a:latin typeface="Comic Sans MS" pitchFamily="66" charset="0"/>
              </a:rPr>
              <a:t> </a:t>
            </a:r>
            <a:r>
              <a:rPr lang="de-DE" sz="1100" dirty="0" err="1" smtClean="0">
                <a:latin typeface="Comic Sans MS" pitchFamily="66" charset="0"/>
              </a:rPr>
              <a:t>step</a:t>
            </a:r>
            <a:r>
              <a:rPr lang="de-DE" sz="1100" dirty="0" smtClean="0">
                <a:latin typeface="Comic Sans MS" pitchFamily="66" charset="0"/>
              </a:rPr>
              <a:t> in</a:t>
            </a:r>
          </a:p>
          <a:p>
            <a:pPr eaLnBrk="1" hangingPunct="1"/>
            <a:r>
              <a:rPr lang="de-DE" sz="1100" dirty="0" err="1" smtClean="0">
                <a:latin typeface="Comic Sans MS" pitchFamily="66" charset="0"/>
              </a:rPr>
              <a:t>Or</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government</a:t>
            </a:r>
            <a:r>
              <a:rPr lang="de-DE" sz="1100" dirty="0" smtClean="0">
                <a:latin typeface="Comic Sans MS" pitchFamily="66" charset="0"/>
              </a:rPr>
              <a:t> </a:t>
            </a:r>
            <a:r>
              <a:rPr lang="de-DE" sz="1100" dirty="0" err="1" smtClean="0">
                <a:latin typeface="Comic Sans MS" pitchFamily="66" charset="0"/>
              </a:rPr>
              <a:t>may</a:t>
            </a:r>
            <a:r>
              <a:rPr lang="de-DE" sz="1100" dirty="0" smtClean="0">
                <a:latin typeface="Comic Sans MS" pitchFamily="66" charset="0"/>
              </a:rPr>
              <a:t> </a:t>
            </a:r>
            <a:r>
              <a:rPr lang="de-DE" sz="1100" dirty="0" err="1" smtClean="0">
                <a:latin typeface="Comic Sans MS" pitchFamily="66" charset="0"/>
              </a:rPr>
              <a:t>appeal</a:t>
            </a:r>
            <a:r>
              <a:rPr lang="de-DE" sz="1100" dirty="0" smtClean="0">
                <a:latin typeface="Comic Sans MS" pitchFamily="66" charset="0"/>
              </a:rPr>
              <a:t> </a:t>
            </a:r>
            <a:r>
              <a:rPr lang="de-DE" sz="1100" dirty="0" err="1" smtClean="0">
                <a:latin typeface="Comic Sans MS" pitchFamily="66" charset="0"/>
              </a:rPr>
              <a:t>to</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polluter‘s</a:t>
            </a:r>
            <a:r>
              <a:rPr lang="de-DE" sz="1100" dirty="0" smtClean="0">
                <a:latin typeface="Comic Sans MS" pitchFamily="66" charset="0"/>
              </a:rPr>
              <a:t> </a:t>
            </a:r>
            <a:r>
              <a:rPr lang="de-DE" sz="1100" dirty="0" err="1" smtClean="0">
                <a:latin typeface="Comic Sans MS" pitchFamily="66" charset="0"/>
              </a:rPr>
              <a:t>conscience</a:t>
            </a:r>
            <a:endParaRPr lang="de-DE" sz="1100" dirty="0" smtClean="0">
              <a:latin typeface="Comic Sans MS" pitchFamily="66" charset="0"/>
            </a:endParaRPr>
          </a:p>
          <a:p>
            <a:pPr eaLnBrk="1" hangingPunct="1"/>
            <a:r>
              <a:rPr lang="de-DE" sz="1100" dirty="0" err="1" smtClean="0">
                <a:latin typeface="Comic Sans MS" pitchFamily="66" charset="0"/>
              </a:rPr>
              <a:t>Or</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government</a:t>
            </a:r>
            <a:r>
              <a:rPr lang="de-DE" sz="1100" dirty="0" smtClean="0">
                <a:latin typeface="Comic Sans MS" pitchFamily="66" charset="0"/>
              </a:rPr>
              <a:t> </a:t>
            </a:r>
            <a:r>
              <a:rPr lang="de-DE" sz="1100" dirty="0" err="1" smtClean="0">
                <a:latin typeface="Comic Sans MS" pitchFamily="66" charset="0"/>
              </a:rPr>
              <a:t>may</a:t>
            </a:r>
            <a:r>
              <a:rPr lang="de-DE" sz="1100" dirty="0" smtClean="0">
                <a:latin typeface="Comic Sans MS" pitchFamily="66" charset="0"/>
              </a:rPr>
              <a:t> </a:t>
            </a:r>
            <a:r>
              <a:rPr lang="de-DE" sz="1100" dirty="0" err="1" smtClean="0">
                <a:latin typeface="Comic Sans MS" pitchFamily="66" charset="0"/>
              </a:rPr>
              <a:t>establish</a:t>
            </a:r>
            <a:r>
              <a:rPr lang="de-DE" sz="1100" dirty="0" smtClean="0">
                <a:latin typeface="Comic Sans MS" pitchFamily="66" charset="0"/>
              </a:rPr>
              <a:t> </a:t>
            </a:r>
            <a:r>
              <a:rPr lang="de-DE" sz="1100" dirty="0" err="1" smtClean="0">
                <a:latin typeface="Comic Sans MS" pitchFamily="66" charset="0"/>
              </a:rPr>
              <a:t>property</a:t>
            </a:r>
            <a:r>
              <a:rPr lang="de-DE" sz="1100" dirty="0" smtClean="0">
                <a:latin typeface="Comic Sans MS" pitchFamily="66" charset="0"/>
              </a:rPr>
              <a:t> </a:t>
            </a:r>
            <a:r>
              <a:rPr lang="de-DE" sz="1100" dirty="0" err="1" smtClean="0">
                <a:latin typeface="Comic Sans MS" pitchFamily="66" charset="0"/>
              </a:rPr>
              <a:t>rights</a:t>
            </a:r>
            <a:endParaRPr lang="de-DE" sz="1100" dirty="0" smtClean="0">
              <a:latin typeface="Comic Sans MS" pitchFamily="66" charset="0"/>
            </a:endParaRPr>
          </a:p>
          <a:p>
            <a:endParaRPr lang="en-GB" smtClean="0"/>
          </a:p>
          <a:p>
            <a:pPr fontAlgn="base"/>
            <a:r>
              <a:rPr lang="en-GB" sz="1100" b="0" i="0" kern="1200" smtClean="0">
                <a:solidFill>
                  <a:schemeClr val="tx1"/>
                </a:solidFill>
                <a:effectLst/>
                <a:latin typeface="Cambria Math" panose="02040503050406030204" pitchFamily="18" charset="0"/>
                <a:ea typeface="Cambria Math" panose="02040503050406030204" pitchFamily="18" charset="0"/>
                <a:cs typeface="+mn-cs"/>
              </a:rPr>
              <a:t>The </a:t>
            </a:r>
            <a:r>
              <a:rPr lang="en-GB" sz="1100" b="0" i="0" u="sng" kern="1200" smtClean="0">
                <a:solidFill>
                  <a:schemeClr val="tx1"/>
                </a:solidFill>
                <a:effectLst/>
                <a:latin typeface="Cambria Math" panose="02040503050406030204" pitchFamily="18" charset="0"/>
                <a:ea typeface="Cambria Math" panose="02040503050406030204" pitchFamily="18" charset="0"/>
                <a:cs typeface="+mn-cs"/>
                <a:hlinkClick r:id="rId3"/>
              </a:rPr>
              <a:t>Coase Theorem</a:t>
            </a:r>
            <a:r>
              <a:rPr lang="en-GB" sz="1100" b="0" i="0" kern="1200" smtClean="0">
                <a:solidFill>
                  <a:schemeClr val="tx1"/>
                </a:solidFill>
                <a:effectLst/>
                <a:latin typeface="Cambria Math" panose="02040503050406030204" pitchFamily="18" charset="0"/>
                <a:ea typeface="Cambria Math" panose="02040503050406030204" pitchFamily="18" charset="0"/>
                <a:cs typeface="+mn-cs"/>
              </a:rPr>
              <a:t>, developed by economist</a:t>
            </a:r>
            <a:r>
              <a:rPr lang="en-GB" sz="1100" b="0" i="0" u="none" strike="noStrike" kern="1200" smtClean="0">
                <a:solidFill>
                  <a:schemeClr val="tx1"/>
                </a:solidFill>
                <a:effectLst/>
                <a:latin typeface="Cambria Math" panose="02040503050406030204" pitchFamily="18" charset="0"/>
                <a:ea typeface="Cambria Math" panose="02040503050406030204" pitchFamily="18" charset="0"/>
                <a:cs typeface="+mn-cs"/>
                <a:hlinkClick r:id="rId4"/>
              </a:rPr>
              <a:t>Ronald Coase</a:t>
            </a:r>
            <a:r>
              <a:rPr lang="en-GB" sz="1100" b="0" i="0" kern="1200" smtClean="0">
                <a:solidFill>
                  <a:schemeClr val="tx1"/>
                </a:solidFill>
                <a:effectLst/>
                <a:latin typeface="Cambria Math" panose="02040503050406030204" pitchFamily="18" charset="0"/>
                <a:ea typeface="Cambria Math" panose="02040503050406030204" pitchFamily="18" charset="0"/>
                <a:cs typeface="+mn-cs"/>
              </a:rPr>
              <a:t>, states that, when conflicting property rights occur, bargaining between the parties involved will lead to an efficient outcome regardless of which party is ultimately awarded the property rights, as long as the transaction costs associated with bargaining are negligible. Specifically, the Coase Theorem states that "if trade in an externality is possible and there are no </a:t>
            </a:r>
            <a:r>
              <a:rPr lang="en-GB" sz="1100" b="0" i="0" u="sng" kern="1200" smtClean="0">
                <a:solidFill>
                  <a:schemeClr val="tx1"/>
                </a:solidFill>
                <a:effectLst/>
                <a:latin typeface="Cambria Math" panose="02040503050406030204" pitchFamily="18" charset="0"/>
                <a:ea typeface="Cambria Math" panose="02040503050406030204" pitchFamily="18" charset="0"/>
                <a:cs typeface="+mn-cs"/>
                <a:hlinkClick r:id="rId5"/>
              </a:rPr>
              <a:t>transaction costs</a:t>
            </a:r>
            <a:r>
              <a:rPr lang="en-GB" sz="1100" b="0" i="0" kern="1200" smtClean="0">
                <a:solidFill>
                  <a:schemeClr val="tx1"/>
                </a:solidFill>
                <a:effectLst/>
                <a:latin typeface="Cambria Math" panose="02040503050406030204" pitchFamily="18" charset="0"/>
                <a:ea typeface="Cambria Math" panose="02040503050406030204" pitchFamily="18" charset="0"/>
                <a:cs typeface="+mn-cs"/>
              </a:rPr>
              <a:t> </a:t>
            </a:r>
          </a:p>
          <a:p>
            <a:pPr fontAlgn="base"/>
            <a:r>
              <a:rPr lang="en-GB" sz="1100" b="0" i="0" kern="1200" smtClean="0">
                <a:solidFill>
                  <a:schemeClr val="tx1"/>
                </a:solidFill>
                <a:effectLst/>
                <a:latin typeface="Cambria Math" panose="02040503050406030204" pitchFamily="18" charset="0"/>
                <a:ea typeface="Cambria Math" panose="02040503050406030204" pitchFamily="18" charset="0"/>
                <a:cs typeface="+mn-cs"/>
              </a:rPr>
              <a:t>, bargaining will lead to an efficient outcome regardless of the initial allocation of property rights.”The Coase Theorem is most easily explained via an example. It's pretty clear that noise pollution fits the typical definition of an </a:t>
            </a:r>
            <a:r>
              <a:rPr lang="en-GB" sz="1100" b="0" i="0" u="sng" kern="1200" smtClean="0">
                <a:solidFill>
                  <a:schemeClr val="tx1"/>
                </a:solidFill>
                <a:effectLst/>
                <a:latin typeface="Cambria Math" panose="02040503050406030204" pitchFamily="18" charset="0"/>
                <a:ea typeface="Cambria Math" panose="02040503050406030204" pitchFamily="18" charset="0"/>
                <a:cs typeface="+mn-cs"/>
                <a:hlinkClick r:id="rId6"/>
              </a:rPr>
              <a:t>externality</a:t>
            </a:r>
            <a:r>
              <a:rPr lang="en-GB" sz="1100" b="0" i="0" kern="1200" smtClean="0">
                <a:solidFill>
                  <a:schemeClr val="tx1"/>
                </a:solidFill>
                <a:effectLst/>
                <a:latin typeface="Cambria Math" panose="02040503050406030204" pitchFamily="18" charset="0"/>
                <a:ea typeface="Cambria Math" panose="02040503050406030204" pitchFamily="18" charset="0"/>
                <a:cs typeface="+mn-cs"/>
              </a:rPr>
              <a:t>, since noise pollution from a factory, a loud garage band, or, say, a wind turbine potentially imposes a cost on people who are neither consumers nor producers of these items. (Technically, this externality comes about because it's not well defined who owns the noise spectrum.) In the case of the wind turbine, for example, it's efficient to let the turbine make noise if the value of operating the turbine is greater than the noise cost imposed on those who live near the turbine. On the other hand, it's efficient to shut the turbine down if the value of operating the turbine is less than the noise cost imposed on nearby residents.</a:t>
            </a:r>
          </a:p>
          <a:p>
            <a:pPr fontAlgn="base"/>
            <a:r>
              <a:rPr lang="en-GB" sz="1100" b="0" i="0" kern="1200" smtClean="0">
                <a:solidFill>
                  <a:schemeClr val="tx1"/>
                </a:solidFill>
                <a:effectLst/>
                <a:latin typeface="Cambria Math" panose="02040503050406030204" pitchFamily="18" charset="0"/>
                <a:ea typeface="Cambria Math" panose="02040503050406030204" pitchFamily="18" charset="0"/>
                <a:cs typeface="+mn-cs"/>
              </a:rPr>
              <a:t>Since the potential rights and desires of the turbine company and the hoseholds are clearly in conflict, it is entirely</a:t>
            </a:r>
          </a:p>
          <a:p>
            <a:pPr fontAlgn="base"/>
            <a:r>
              <a:rPr lang="en-GB" sz="1100" b="0" i="0" kern="1200" smtClean="0">
                <a:solidFill>
                  <a:schemeClr val="tx1"/>
                </a:solidFill>
                <a:effectLst/>
                <a:latin typeface="Cambria Math" panose="02040503050406030204" pitchFamily="18" charset="0"/>
                <a:ea typeface="Cambria Math" panose="02040503050406030204" pitchFamily="18" charset="0"/>
                <a:cs typeface="+mn-cs"/>
              </a:rPr>
              <a:t> </a:t>
            </a:r>
          </a:p>
          <a:p>
            <a:pPr fontAlgn="base"/>
            <a:r>
              <a:rPr lang="en-GB" sz="1100" b="0" i="0" kern="1200" smtClean="0">
                <a:solidFill>
                  <a:schemeClr val="tx1"/>
                </a:solidFill>
                <a:effectLst/>
                <a:latin typeface="Cambria Math" panose="02040503050406030204" pitchFamily="18" charset="0"/>
                <a:ea typeface="Cambria Math" panose="02040503050406030204" pitchFamily="18" charset="0"/>
                <a:cs typeface="+mn-cs"/>
              </a:rPr>
              <a:t>possible that the two parties will end up in court to figure out whose rights take precedence. In this instance, the court could either decide that the turbine company has the right to operate at the expense of the nearby households, or it could decide that the households have the right to quiet at the expense of the turbine company's operations. Coase's main thesis is that the decision that is reached regarding the assignment of property rights has no bearing on whether the turbines continue to operate in the area as long as the parties can bargain without cost.</a:t>
            </a:r>
          </a:p>
          <a:p>
            <a:pPr fontAlgn="base"/>
            <a:r>
              <a:rPr lang="en-GB" sz="1100" b="0" i="0" kern="1200" smtClean="0">
                <a:solidFill>
                  <a:schemeClr val="tx1"/>
                </a:solidFill>
                <a:effectLst/>
                <a:latin typeface="Cambria Math" panose="02040503050406030204" pitchFamily="18" charset="0"/>
                <a:ea typeface="Cambria Math" panose="02040503050406030204" pitchFamily="18" charset="0"/>
                <a:cs typeface="+mn-cs"/>
              </a:rPr>
              <a:t>Why is this? Let's say for the sake of argument that it's efficient to have the turbines operating in the area, i.e. that the value to the company of operating the turbines is greater than the cost imposed on the households. Put another way, this means that the turbine company would be willing to pay the households more to stay in business than the households would be willing to pay the turbine company to shut down. If the court decides that the households have a right to quiet, the turbine company will probably turn around and compensate the households in exchange for letting the turbines operate. Because the turbines are worth more to the company than quiet is worth to the households, there is some offer that will be acceptable to both parties, and the turbines will keep running. On the other hand, if the court decides that the company has the right to operate the turbines, the turbines will stay in business and no money will change hands. This is simply because the households aren't willing to pay enough to convince the turbine company to cease operation.</a:t>
            </a:r>
          </a:p>
          <a:p>
            <a:pPr fontAlgn="base"/>
            <a:r>
              <a:rPr lang="en-GB" sz="1100" b="0" i="0" kern="1200" smtClean="0">
                <a:solidFill>
                  <a:schemeClr val="tx1"/>
                </a:solidFill>
                <a:effectLst/>
                <a:latin typeface="Cambria Math" panose="02040503050406030204" pitchFamily="18" charset="0"/>
                <a:ea typeface="Cambria Math" panose="02040503050406030204" pitchFamily="18" charset="0"/>
                <a:cs typeface="+mn-cs"/>
              </a:rPr>
              <a:t>In summary, the assignment of rights in our example above didn't affect the ultimate outcome once the opportunity to bargain was introduced, but the property rights did affect the transfers of money between the two parties. This scenario is actually pretty realistic- for example, in 2010, </a:t>
            </a:r>
            <a:r>
              <a:rPr lang="en-GB" sz="1100" b="0" i="0" u="sng" kern="1200" smtClean="0">
                <a:solidFill>
                  <a:schemeClr val="tx1"/>
                </a:solidFill>
                <a:effectLst/>
                <a:latin typeface="Cambria Math" panose="02040503050406030204" pitchFamily="18" charset="0"/>
                <a:ea typeface="Cambria Math" panose="02040503050406030204" pitchFamily="18" charset="0"/>
                <a:cs typeface="+mn-cs"/>
                <a:hlinkClick r:id="rId7"/>
              </a:rPr>
              <a:t>Caithness Energy offered households near its turbines in Eastern Oregon $5,000 each to not complain about the noise that the turbines generated.</a:t>
            </a:r>
            <a:r>
              <a:rPr lang="en-GB" sz="1100" b="0" i="0" kern="1200" smtClean="0">
                <a:solidFill>
                  <a:schemeClr val="tx1"/>
                </a:solidFill>
                <a:effectLst/>
                <a:latin typeface="Cambria Math" panose="02040503050406030204" pitchFamily="18" charset="0"/>
                <a:ea typeface="Cambria Math" panose="02040503050406030204" pitchFamily="18" charset="0"/>
                <a:cs typeface="+mn-cs"/>
              </a:rPr>
              <a:t> It's most likely the case that, in this scenario, the value of operating the turbines was in fact greater to the company than the value of quiet was to the households, and it was probably easier for the company to proactively offer compensation to the households than it would have been to get the courts involved.</a:t>
            </a: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34</a:t>
            </a:fld>
            <a:endParaRPr lang="en-GB"/>
          </a:p>
        </p:txBody>
      </p:sp>
    </p:spTree>
    <p:extLst>
      <p:ext uri="{BB962C8B-B14F-4D97-AF65-F5344CB8AC3E}">
        <p14:creationId xmlns:p14="http://schemas.microsoft.com/office/powerpoint/2010/main" val="2379658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de-DE" sz="1100" dirty="0" smtClean="0">
                <a:latin typeface="Comic Sans MS" pitchFamily="66" charset="0"/>
              </a:rPr>
              <a:t>Command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control</a:t>
            </a:r>
            <a:r>
              <a:rPr lang="de-DE" sz="1100" dirty="0" smtClean="0">
                <a:latin typeface="Comic Sans MS" pitchFamily="66" charset="0"/>
              </a:rPr>
              <a:t> = </a:t>
            </a:r>
            <a:r>
              <a:rPr lang="de-DE" sz="1100" dirty="0" err="1" smtClean="0">
                <a:latin typeface="Comic Sans MS" pitchFamily="66" charset="0"/>
              </a:rPr>
              <a:t>direct</a:t>
            </a:r>
            <a:r>
              <a:rPr lang="de-DE" sz="1100" dirty="0" smtClean="0">
                <a:latin typeface="Comic Sans MS" pitchFamily="66" charset="0"/>
              </a:rPr>
              <a:t> </a:t>
            </a:r>
            <a:r>
              <a:rPr lang="de-DE" sz="1100" dirty="0" err="1" smtClean="0">
                <a:latin typeface="Comic Sans MS" pitchFamily="66" charset="0"/>
              </a:rPr>
              <a:t>regulation</a:t>
            </a:r>
            <a:endParaRPr lang="de-DE" sz="1100" dirty="0" smtClean="0">
              <a:latin typeface="Comic Sans MS" pitchFamily="66" charset="0"/>
            </a:endParaRPr>
          </a:p>
          <a:p>
            <a:pPr eaLnBrk="1" hangingPunct="1"/>
            <a:r>
              <a:rPr lang="de-DE" sz="1100" dirty="0" err="1" smtClean="0">
                <a:latin typeface="Comic Sans MS" pitchFamily="66" charset="0"/>
              </a:rPr>
              <a:t>It</a:t>
            </a:r>
            <a:r>
              <a:rPr lang="de-DE" sz="1100" dirty="0" smtClean="0">
                <a:latin typeface="Comic Sans MS" pitchFamily="66" charset="0"/>
              </a:rPr>
              <a:t> </a:t>
            </a:r>
            <a:r>
              <a:rPr lang="de-DE" sz="1100" dirty="0" err="1" smtClean="0">
                <a:latin typeface="Comic Sans MS" pitchFamily="66" charset="0"/>
              </a:rPr>
              <a:t>is</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most</a:t>
            </a:r>
            <a:r>
              <a:rPr lang="de-DE" sz="1100" dirty="0" smtClean="0">
                <a:latin typeface="Comic Sans MS" pitchFamily="66" charset="0"/>
              </a:rPr>
              <a:t> </a:t>
            </a:r>
            <a:r>
              <a:rPr lang="de-DE" sz="1100" dirty="0" err="1" smtClean="0">
                <a:latin typeface="Comic Sans MS" pitchFamily="66" charset="0"/>
              </a:rPr>
              <a:t>common</a:t>
            </a:r>
            <a:r>
              <a:rPr lang="de-DE" sz="1100" dirty="0" smtClean="0">
                <a:latin typeface="Comic Sans MS" pitchFamily="66" charset="0"/>
              </a:rPr>
              <a:t> form </a:t>
            </a:r>
            <a:r>
              <a:rPr lang="de-DE" sz="1100" dirty="0" err="1" smtClean="0">
                <a:latin typeface="Comic Sans MS" pitchFamily="66" charset="0"/>
              </a:rPr>
              <a:t>of</a:t>
            </a:r>
            <a:r>
              <a:rPr lang="de-DE" sz="1100" dirty="0" smtClean="0">
                <a:latin typeface="Comic Sans MS" pitchFamily="66" charset="0"/>
              </a:rPr>
              <a:t> environmental </a:t>
            </a:r>
            <a:r>
              <a:rPr lang="de-DE" sz="1100" dirty="0" err="1" smtClean="0">
                <a:latin typeface="Comic Sans MS" pitchFamily="66" charset="0"/>
              </a:rPr>
              <a:t>regulation</a:t>
            </a:r>
            <a:r>
              <a:rPr lang="de-DE" sz="1100" dirty="0" smtClean="0">
                <a:latin typeface="Comic Sans MS" pitchFamily="66" charset="0"/>
              </a:rPr>
              <a:t>, </a:t>
            </a:r>
            <a:r>
              <a:rPr lang="de-DE" sz="1100" dirty="0" err="1" smtClean="0">
                <a:latin typeface="Comic Sans MS" pitchFamily="66" charset="0"/>
              </a:rPr>
              <a:t>reflecting</a:t>
            </a:r>
            <a:r>
              <a:rPr lang="de-DE" sz="1100" dirty="0" smtClean="0">
                <a:latin typeface="Comic Sans MS" pitchFamily="66" charset="0"/>
              </a:rPr>
              <a:t> a </a:t>
            </a:r>
            <a:r>
              <a:rPr lang="de-DE" sz="1100" dirty="0" err="1" smtClean="0">
                <a:latin typeface="Comic Sans MS" pitchFamily="66" charset="0"/>
              </a:rPr>
              <a:t>natural</a:t>
            </a:r>
            <a:r>
              <a:rPr lang="de-DE" sz="1100" dirty="0" smtClean="0">
                <a:latin typeface="Comic Sans MS" pitchFamily="66" charset="0"/>
              </a:rPr>
              <a:t> </a:t>
            </a:r>
            <a:r>
              <a:rPr lang="de-DE" sz="1100" dirty="0" err="1" smtClean="0">
                <a:latin typeface="Comic Sans MS" pitchFamily="66" charset="0"/>
              </a:rPr>
              <a:t>science</a:t>
            </a:r>
            <a:r>
              <a:rPr lang="de-DE" sz="1100" dirty="0" smtClean="0">
                <a:latin typeface="Comic Sans MS" pitchFamily="66" charset="0"/>
              </a:rPr>
              <a:t> </a:t>
            </a:r>
            <a:r>
              <a:rPr lang="de-DE" sz="1100" dirty="0" err="1" smtClean="0">
                <a:latin typeface="Comic Sans MS" pitchFamily="66" charset="0"/>
              </a:rPr>
              <a:t>frame</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mind</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highly</a:t>
            </a:r>
            <a:r>
              <a:rPr lang="de-DE" sz="1100" dirty="0" smtClean="0">
                <a:latin typeface="Comic Sans MS" pitchFamily="66" charset="0"/>
              </a:rPr>
              <a:t> </a:t>
            </a:r>
            <a:r>
              <a:rPr lang="de-DE" sz="1100" dirty="0" err="1" smtClean="0">
                <a:latin typeface="Comic Sans MS" pitchFamily="66" charset="0"/>
              </a:rPr>
              <a:t>successful</a:t>
            </a:r>
            <a:r>
              <a:rPr lang="de-DE" sz="1100" dirty="0" smtClean="0">
                <a:latin typeface="Comic Sans MS" pitchFamily="66" charset="0"/>
              </a:rPr>
              <a:t> in </a:t>
            </a:r>
            <a:r>
              <a:rPr lang="de-DE" sz="1100" dirty="0" err="1" smtClean="0">
                <a:latin typeface="Comic Sans MS" pitchFamily="66" charset="0"/>
              </a:rPr>
              <a:t>past</a:t>
            </a:r>
            <a:r>
              <a:rPr lang="de-DE" sz="1100" dirty="0" smtClean="0">
                <a:latin typeface="Comic Sans MS" pitchFamily="66" charset="0"/>
              </a:rPr>
              <a:t> </a:t>
            </a:r>
            <a:r>
              <a:rPr lang="de-DE" sz="1100" dirty="0" err="1" smtClean="0">
                <a:latin typeface="Comic Sans MS" pitchFamily="66" charset="0"/>
              </a:rPr>
              <a:t>management</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point</a:t>
            </a:r>
            <a:r>
              <a:rPr lang="de-DE" sz="1100" dirty="0" smtClean="0">
                <a:latin typeface="Comic Sans MS" pitchFamily="66" charset="0"/>
              </a:rPr>
              <a:t> </a:t>
            </a:r>
            <a:r>
              <a:rPr lang="de-DE" sz="1100" dirty="0" err="1" smtClean="0">
                <a:latin typeface="Comic Sans MS" pitchFamily="66" charset="0"/>
              </a:rPr>
              <a:t>sources</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toxics</a:t>
            </a:r>
            <a:endParaRPr lang="de-DE" sz="1100" dirty="0" smtClean="0">
              <a:latin typeface="Comic Sans MS" pitchFamily="66" charset="0"/>
            </a:endParaRPr>
          </a:p>
          <a:p>
            <a:pPr eaLnBrk="1" hangingPunct="1"/>
            <a:r>
              <a:rPr lang="de-DE" sz="1100" dirty="0" err="1" smtClean="0">
                <a:latin typeface="Comic Sans MS" pitchFamily="66" charset="0"/>
              </a:rPr>
              <a:t>Essentially</a:t>
            </a:r>
            <a:r>
              <a:rPr lang="de-DE" sz="1100" dirty="0" smtClean="0">
                <a:latin typeface="Comic Sans MS" pitchFamily="66" charset="0"/>
              </a:rPr>
              <a:t>, </a:t>
            </a:r>
            <a:r>
              <a:rPr lang="de-DE" sz="1100" dirty="0" err="1" smtClean="0">
                <a:latin typeface="Comic Sans MS" pitchFamily="66" charset="0"/>
              </a:rPr>
              <a:t>command</a:t>
            </a:r>
            <a:r>
              <a:rPr lang="de-DE" sz="1100" dirty="0" smtClean="0">
                <a:latin typeface="Comic Sans MS" pitchFamily="66" charset="0"/>
              </a:rPr>
              <a:t> </a:t>
            </a:r>
            <a:r>
              <a:rPr lang="de-DE" sz="1100" dirty="0" err="1" smtClean="0">
                <a:latin typeface="Comic Sans MS" pitchFamily="66" charset="0"/>
              </a:rPr>
              <a:t>and</a:t>
            </a:r>
            <a:r>
              <a:rPr lang="de-DE" sz="1100" dirty="0" smtClean="0">
                <a:latin typeface="Comic Sans MS" pitchFamily="66" charset="0"/>
              </a:rPr>
              <a:t> </a:t>
            </a:r>
            <a:r>
              <a:rPr lang="de-DE" sz="1100" dirty="0" err="1" smtClean="0">
                <a:latin typeface="Comic Sans MS" pitchFamily="66" charset="0"/>
              </a:rPr>
              <a:t>control</a:t>
            </a:r>
            <a:r>
              <a:rPr lang="de-DE" sz="1100" dirty="0" smtClean="0">
                <a:latin typeface="Comic Sans MS" pitchFamily="66" charset="0"/>
              </a:rPr>
              <a:t> </a:t>
            </a:r>
            <a:r>
              <a:rPr lang="de-DE" sz="1100" dirty="0" err="1" smtClean="0">
                <a:latin typeface="Comic Sans MS" pitchFamily="66" charset="0"/>
              </a:rPr>
              <a:t>prescribes</a:t>
            </a:r>
            <a:r>
              <a:rPr lang="de-DE" sz="1100" dirty="0" smtClean="0">
                <a:latin typeface="Comic Sans MS" pitchFamily="66" charset="0"/>
              </a:rPr>
              <a:t> </a:t>
            </a:r>
            <a:r>
              <a:rPr lang="de-DE" sz="1100" dirty="0" err="1" smtClean="0">
                <a:latin typeface="Comic Sans MS" pitchFamily="66" charset="0"/>
              </a:rPr>
              <a:t>aspects</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production</a:t>
            </a:r>
            <a:r>
              <a:rPr lang="de-DE" sz="1100" dirty="0" smtClean="0">
                <a:latin typeface="Comic Sans MS" pitchFamily="66" charset="0"/>
              </a:rPr>
              <a:t> </a:t>
            </a:r>
            <a:r>
              <a:rPr lang="de-DE" sz="1100" dirty="0" err="1" smtClean="0">
                <a:latin typeface="Comic Sans MS" pitchFamily="66" charset="0"/>
              </a:rPr>
              <a:t>process</a:t>
            </a:r>
            <a:r>
              <a:rPr lang="de-DE" sz="1100" dirty="0" smtClean="0">
                <a:latin typeface="Comic Sans MS" pitchFamily="66" charset="0"/>
              </a:rPr>
              <a:t>, </a:t>
            </a:r>
            <a:r>
              <a:rPr lang="de-DE" sz="1100" dirty="0" err="1" smtClean="0">
                <a:latin typeface="Comic Sans MS" pitchFamily="66" charset="0"/>
              </a:rPr>
              <a:t>be</a:t>
            </a:r>
            <a:r>
              <a:rPr lang="de-DE" sz="1100" dirty="0" smtClean="0">
                <a:latin typeface="Comic Sans MS" pitchFamily="66" charset="0"/>
              </a:rPr>
              <a:t> </a:t>
            </a:r>
            <a:r>
              <a:rPr lang="de-DE" sz="1100" dirty="0" err="1" smtClean="0">
                <a:latin typeface="Comic Sans MS" pitchFamily="66" charset="0"/>
              </a:rPr>
              <a:t>it</a:t>
            </a:r>
            <a:r>
              <a:rPr lang="de-DE" sz="1100" dirty="0" smtClean="0">
                <a:latin typeface="Comic Sans MS" pitchFamily="66" charset="0"/>
              </a:rPr>
              <a:t> </a:t>
            </a:r>
            <a:r>
              <a:rPr lang="de-DE" sz="1100" dirty="0" err="1" smtClean="0">
                <a:latin typeface="Comic Sans MS" pitchFamily="66" charset="0"/>
              </a:rPr>
              <a:t>inputs</a:t>
            </a:r>
            <a:r>
              <a:rPr lang="de-DE" sz="1100" dirty="0" smtClean="0">
                <a:latin typeface="Comic Sans MS" pitchFamily="66" charset="0"/>
              </a:rPr>
              <a:t>, </a:t>
            </a:r>
            <a:r>
              <a:rPr lang="de-DE" sz="1100" dirty="0" err="1" smtClean="0">
                <a:latin typeface="Comic Sans MS" pitchFamily="66" charset="0"/>
              </a:rPr>
              <a:t>production</a:t>
            </a:r>
            <a:r>
              <a:rPr lang="de-DE" sz="1100" dirty="0" smtClean="0">
                <a:latin typeface="Comic Sans MS" pitchFamily="66" charset="0"/>
              </a:rPr>
              <a:t> </a:t>
            </a:r>
            <a:r>
              <a:rPr lang="de-DE" sz="1100" dirty="0" err="1" smtClean="0">
                <a:latin typeface="Comic Sans MS" pitchFamily="66" charset="0"/>
              </a:rPr>
              <a:t>or</a:t>
            </a:r>
            <a:r>
              <a:rPr lang="de-DE" sz="1100" dirty="0" smtClean="0">
                <a:latin typeface="Comic Sans MS" pitchFamily="66" charset="0"/>
              </a:rPr>
              <a:t> </a:t>
            </a:r>
            <a:r>
              <a:rPr lang="de-DE" sz="1100" dirty="0" err="1" smtClean="0">
                <a:latin typeface="Comic Sans MS" pitchFamily="66" charset="0"/>
              </a:rPr>
              <a:t>outputs</a:t>
            </a:r>
            <a:endParaRPr lang="de-DE" sz="1100" dirty="0" smtClean="0">
              <a:latin typeface="Comic Sans MS" pitchFamily="66" charset="0"/>
            </a:endParaRPr>
          </a:p>
          <a:p>
            <a:pPr eaLnBrk="1" hangingPunct="1"/>
            <a:r>
              <a:rPr lang="de-DE" sz="1100" dirty="0" err="1" smtClean="0">
                <a:latin typeface="Comic Sans MS" pitchFamily="66" charset="0"/>
              </a:rPr>
              <a:t>Requires</a:t>
            </a:r>
            <a:r>
              <a:rPr lang="de-DE" sz="1100" dirty="0" smtClean="0">
                <a:latin typeface="Comic Sans MS" pitchFamily="66" charset="0"/>
              </a:rPr>
              <a:t> substantial </a:t>
            </a:r>
            <a:r>
              <a:rPr lang="de-DE" sz="1100" dirty="0" err="1" smtClean="0">
                <a:latin typeface="Comic Sans MS" pitchFamily="66" charset="0"/>
              </a:rPr>
              <a:t>knowledge</a:t>
            </a:r>
            <a:r>
              <a:rPr lang="de-DE" sz="1100" dirty="0" smtClean="0">
                <a:latin typeface="Comic Sans MS" pitchFamily="66" charset="0"/>
              </a:rPr>
              <a:t> on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part</a:t>
            </a:r>
            <a:r>
              <a:rPr lang="de-DE" sz="1100" dirty="0" smtClean="0">
                <a:latin typeface="Comic Sans MS" pitchFamily="66" charset="0"/>
              </a:rPr>
              <a:t> </a:t>
            </a:r>
            <a:r>
              <a:rPr lang="de-DE" sz="1100" dirty="0" err="1" smtClean="0">
                <a:latin typeface="Comic Sans MS" pitchFamily="66" charset="0"/>
              </a:rPr>
              <a:t>of</a:t>
            </a:r>
            <a:r>
              <a:rPr lang="de-DE" sz="1100" dirty="0" smtClean="0">
                <a:latin typeface="Comic Sans MS" pitchFamily="66" charset="0"/>
              </a:rPr>
              <a:t> </a:t>
            </a:r>
            <a:r>
              <a:rPr lang="de-DE" sz="1100" dirty="0" err="1" smtClean="0">
                <a:latin typeface="Comic Sans MS" pitchFamily="66" charset="0"/>
              </a:rPr>
              <a:t>the</a:t>
            </a:r>
            <a:r>
              <a:rPr lang="de-DE" sz="1100" dirty="0" smtClean="0">
                <a:latin typeface="Comic Sans MS" pitchFamily="66" charset="0"/>
              </a:rPr>
              <a:t> </a:t>
            </a:r>
            <a:r>
              <a:rPr lang="de-DE" sz="1100" dirty="0" err="1" smtClean="0">
                <a:latin typeface="Comic Sans MS" pitchFamily="66" charset="0"/>
              </a:rPr>
              <a:t>regulator</a:t>
            </a:r>
            <a:endParaRPr lang="de-DE" sz="1100" dirty="0" smtClean="0">
              <a:latin typeface="Comic Sans MS" pitchFamily="66" charset="0"/>
            </a:endParaRPr>
          </a:p>
          <a:p>
            <a:pPr eaLnBrk="1" hangingPunct="1"/>
            <a:r>
              <a:rPr lang="de-DE" sz="1100" dirty="0" err="1" smtClean="0">
                <a:latin typeface="Comic Sans MS" pitchFamily="66" charset="0"/>
              </a:rPr>
              <a:t>Requires</a:t>
            </a:r>
            <a:r>
              <a:rPr lang="de-DE" sz="1100" dirty="0" smtClean="0">
                <a:latin typeface="Comic Sans MS" pitchFamily="66" charset="0"/>
              </a:rPr>
              <a:t> </a:t>
            </a:r>
            <a:r>
              <a:rPr lang="de-DE" sz="1100" dirty="0" err="1" smtClean="0">
                <a:latin typeface="Comic Sans MS" pitchFamily="66" charset="0"/>
              </a:rPr>
              <a:t>homogenous</a:t>
            </a:r>
            <a:r>
              <a:rPr lang="de-DE" sz="1100" dirty="0" smtClean="0">
                <a:latin typeface="Comic Sans MS" pitchFamily="66" charset="0"/>
              </a:rPr>
              <a:t> </a:t>
            </a:r>
            <a:r>
              <a:rPr lang="de-DE" sz="1100" dirty="0" err="1" smtClean="0">
                <a:latin typeface="Comic Sans MS" pitchFamily="66" charset="0"/>
              </a:rPr>
              <a:t>producers</a:t>
            </a:r>
            <a:r>
              <a:rPr lang="de-DE" sz="1100" dirty="0" smtClean="0">
                <a:latin typeface="Comic Sans MS" pitchFamily="66" charset="0"/>
              </a:rPr>
              <a:t> </a:t>
            </a: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35</a:t>
            </a:fld>
            <a:endParaRPr lang="en-GB"/>
          </a:p>
        </p:txBody>
      </p:sp>
    </p:spTree>
    <p:extLst>
      <p:ext uri="{BB962C8B-B14F-4D97-AF65-F5344CB8AC3E}">
        <p14:creationId xmlns:p14="http://schemas.microsoft.com/office/powerpoint/2010/main" val="1417395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de-DE" sz="2400" dirty="0" smtClean="0">
                <a:latin typeface="Comic Sans MS" pitchFamily="66" charset="0"/>
              </a:rPr>
              <a:t>Inputs, e.g., </a:t>
            </a:r>
            <a:r>
              <a:rPr lang="de-DE" sz="2400" dirty="0" err="1" smtClean="0">
                <a:latin typeface="Comic Sans MS" pitchFamily="66" charset="0"/>
              </a:rPr>
              <a:t>fuel</a:t>
            </a:r>
            <a:r>
              <a:rPr lang="de-DE" sz="2400" dirty="0" smtClean="0">
                <a:latin typeface="Comic Sans MS" pitchFamily="66" charset="0"/>
              </a:rPr>
              <a:t> </a:t>
            </a:r>
            <a:r>
              <a:rPr lang="de-DE" sz="2400" dirty="0" err="1" smtClean="0">
                <a:latin typeface="Comic Sans MS" pitchFamily="66" charset="0"/>
              </a:rPr>
              <a:t>efficiency</a:t>
            </a:r>
            <a:endParaRPr lang="de-DE" sz="2400" dirty="0" smtClean="0">
              <a:latin typeface="Comic Sans MS" pitchFamily="66" charset="0"/>
            </a:endParaRPr>
          </a:p>
          <a:p>
            <a:pPr eaLnBrk="1" hangingPunct="1">
              <a:lnSpc>
                <a:spcPct val="90000"/>
              </a:lnSpc>
            </a:pPr>
            <a:r>
              <a:rPr lang="de-DE" sz="2400" dirty="0" smtClean="0">
                <a:latin typeface="Comic Sans MS" pitchFamily="66" charset="0"/>
              </a:rPr>
              <a:t>Technology, e.g., </a:t>
            </a:r>
            <a:r>
              <a:rPr lang="de-DE" sz="2400" dirty="0" err="1" smtClean="0">
                <a:latin typeface="Comic Sans MS" pitchFamily="66" charset="0"/>
              </a:rPr>
              <a:t>catalytic</a:t>
            </a:r>
            <a:r>
              <a:rPr lang="de-DE" sz="2400" dirty="0" smtClean="0">
                <a:latin typeface="Comic Sans MS" pitchFamily="66" charset="0"/>
              </a:rPr>
              <a:t> </a:t>
            </a:r>
            <a:r>
              <a:rPr lang="de-DE" sz="2400" dirty="0" err="1" smtClean="0">
                <a:latin typeface="Comic Sans MS" pitchFamily="66" charset="0"/>
              </a:rPr>
              <a:t>convertors</a:t>
            </a:r>
            <a:endParaRPr lang="de-DE" sz="2400" dirty="0" smtClean="0">
              <a:latin typeface="Comic Sans MS" pitchFamily="66" charset="0"/>
            </a:endParaRPr>
          </a:p>
          <a:p>
            <a:pPr lvl="1" eaLnBrk="1" hangingPunct="1">
              <a:lnSpc>
                <a:spcPct val="90000"/>
              </a:lnSpc>
            </a:pPr>
            <a:r>
              <a:rPr lang="de-DE" sz="2400" dirty="0" smtClean="0">
                <a:latin typeface="Comic Sans MS" pitchFamily="66" charset="0"/>
              </a:rPr>
              <a:t>Best </a:t>
            </a:r>
            <a:r>
              <a:rPr lang="de-DE" sz="2400" dirty="0" err="1" smtClean="0">
                <a:latin typeface="Comic Sans MS" pitchFamily="66" charset="0"/>
              </a:rPr>
              <a:t>practible</a:t>
            </a:r>
            <a:r>
              <a:rPr lang="de-DE" sz="2400" dirty="0" smtClean="0">
                <a:latin typeface="Comic Sans MS" pitchFamily="66" charset="0"/>
              </a:rPr>
              <a:t> </a:t>
            </a:r>
            <a:r>
              <a:rPr lang="de-DE" sz="2400" dirty="0" err="1" smtClean="0">
                <a:latin typeface="Comic Sans MS" pitchFamily="66" charset="0"/>
              </a:rPr>
              <a:t>means</a:t>
            </a:r>
            <a:endParaRPr lang="de-DE" sz="2400" dirty="0" smtClean="0">
              <a:latin typeface="Comic Sans MS" pitchFamily="66" charset="0"/>
            </a:endParaRPr>
          </a:p>
          <a:p>
            <a:pPr lvl="1" eaLnBrk="1" hangingPunct="1">
              <a:lnSpc>
                <a:spcPct val="90000"/>
              </a:lnSpc>
            </a:pPr>
            <a:r>
              <a:rPr lang="de-DE" sz="2400" dirty="0" smtClean="0">
                <a:latin typeface="Comic Sans MS" pitchFamily="66" charset="0"/>
              </a:rPr>
              <a:t>Best </a:t>
            </a:r>
            <a:r>
              <a:rPr lang="de-DE" sz="2400" dirty="0" err="1" smtClean="0">
                <a:latin typeface="Comic Sans MS" pitchFamily="66" charset="0"/>
              </a:rPr>
              <a:t>available</a:t>
            </a:r>
            <a:r>
              <a:rPr lang="de-DE" sz="2400" dirty="0" smtClean="0">
                <a:latin typeface="Comic Sans MS" pitchFamily="66" charset="0"/>
              </a:rPr>
              <a:t> </a:t>
            </a:r>
            <a:r>
              <a:rPr lang="de-DE" sz="2400" dirty="0" err="1" smtClean="0">
                <a:latin typeface="Comic Sans MS" pitchFamily="66" charset="0"/>
              </a:rPr>
              <a:t>technology</a:t>
            </a:r>
            <a:r>
              <a:rPr lang="de-DE" sz="2400" dirty="0" smtClean="0">
                <a:latin typeface="Comic Sans MS" pitchFamily="66" charset="0"/>
              </a:rPr>
              <a:t> (not </a:t>
            </a:r>
            <a:r>
              <a:rPr lang="de-DE" sz="2400" dirty="0" err="1" smtClean="0">
                <a:latin typeface="Comic Sans MS" pitchFamily="66" charset="0"/>
              </a:rPr>
              <a:t>exceeding</a:t>
            </a:r>
            <a:r>
              <a:rPr lang="de-DE" sz="2400" dirty="0" smtClean="0">
                <a:latin typeface="Comic Sans MS" pitchFamily="66" charset="0"/>
              </a:rPr>
              <a:t> </a:t>
            </a:r>
            <a:r>
              <a:rPr lang="de-DE" sz="2400" dirty="0" err="1" smtClean="0">
                <a:latin typeface="Comic Sans MS" pitchFamily="66" charset="0"/>
              </a:rPr>
              <a:t>excessive</a:t>
            </a:r>
            <a:r>
              <a:rPr lang="de-DE" sz="2400" dirty="0" smtClean="0">
                <a:latin typeface="Comic Sans MS" pitchFamily="66" charset="0"/>
              </a:rPr>
              <a:t> </a:t>
            </a:r>
            <a:r>
              <a:rPr lang="de-DE" sz="2400" dirty="0" err="1" smtClean="0">
                <a:latin typeface="Comic Sans MS" pitchFamily="66" charset="0"/>
              </a:rPr>
              <a:t>costs</a:t>
            </a:r>
            <a:r>
              <a:rPr lang="de-DE" sz="2400" dirty="0" smtClean="0">
                <a:latin typeface="Comic Sans MS" pitchFamily="66" charset="0"/>
              </a:rPr>
              <a:t>)</a:t>
            </a:r>
          </a:p>
          <a:p>
            <a:pPr eaLnBrk="1" hangingPunct="1">
              <a:lnSpc>
                <a:spcPct val="90000"/>
              </a:lnSpc>
            </a:pPr>
            <a:r>
              <a:rPr lang="de-DE" sz="2600" dirty="0" smtClean="0">
                <a:latin typeface="Comic Sans MS" pitchFamily="66" charset="0"/>
              </a:rPr>
              <a:t>Outputs</a:t>
            </a:r>
          </a:p>
          <a:p>
            <a:pPr lvl="1" eaLnBrk="1" hangingPunct="1">
              <a:lnSpc>
                <a:spcPct val="90000"/>
              </a:lnSpc>
            </a:pPr>
            <a:r>
              <a:rPr lang="de-DE" sz="2400" dirty="0" smtClean="0">
                <a:latin typeface="Comic Sans MS" pitchFamily="66" charset="0"/>
              </a:rPr>
              <a:t>Products, e.g., </a:t>
            </a:r>
            <a:r>
              <a:rPr lang="de-DE" sz="2400" dirty="0" err="1" smtClean="0">
                <a:latin typeface="Comic Sans MS" pitchFamily="66" charset="0"/>
              </a:rPr>
              <a:t>carcinogenic</a:t>
            </a:r>
            <a:r>
              <a:rPr lang="de-DE" sz="2400" dirty="0" smtClean="0">
                <a:latin typeface="Comic Sans MS" pitchFamily="66" charset="0"/>
              </a:rPr>
              <a:t> </a:t>
            </a:r>
            <a:r>
              <a:rPr lang="de-DE" sz="2400" dirty="0" err="1" smtClean="0">
                <a:latin typeface="Comic Sans MS" pitchFamily="66" charset="0"/>
              </a:rPr>
              <a:t>toys</a:t>
            </a:r>
            <a:endParaRPr lang="de-DE" sz="2400" dirty="0" smtClean="0">
              <a:latin typeface="Comic Sans MS" pitchFamily="66" charset="0"/>
            </a:endParaRPr>
          </a:p>
          <a:p>
            <a:pPr lvl="1" eaLnBrk="1" hangingPunct="1">
              <a:lnSpc>
                <a:spcPct val="90000"/>
              </a:lnSpc>
            </a:pPr>
            <a:r>
              <a:rPr lang="de-DE" sz="2400" dirty="0" err="1" smtClean="0">
                <a:latin typeface="Comic Sans MS" pitchFamily="66" charset="0"/>
              </a:rPr>
              <a:t>Waste</a:t>
            </a:r>
            <a:r>
              <a:rPr lang="de-DE" sz="2400" dirty="0" smtClean="0">
                <a:latin typeface="Comic Sans MS" pitchFamily="66" charset="0"/>
              </a:rPr>
              <a:t>, e.g., </a:t>
            </a:r>
            <a:r>
              <a:rPr lang="de-DE" sz="2400" dirty="0" err="1" smtClean="0">
                <a:latin typeface="Comic Sans MS" pitchFamily="66" charset="0"/>
              </a:rPr>
              <a:t>sulphur</a:t>
            </a:r>
            <a:r>
              <a:rPr lang="de-DE" sz="2400" dirty="0" smtClean="0">
                <a:latin typeface="Comic Sans MS" pitchFamily="66" charset="0"/>
              </a:rPr>
              <a:t> </a:t>
            </a:r>
            <a:r>
              <a:rPr lang="de-DE" sz="2400" dirty="0" err="1" smtClean="0">
                <a:latin typeface="Comic Sans MS" pitchFamily="66" charset="0"/>
              </a:rPr>
              <a:t>emissions</a:t>
            </a:r>
            <a:endParaRPr lang="de-DE" sz="2400" dirty="0" smtClean="0">
              <a:latin typeface="Comic Sans MS" pitchFamily="66" charset="0"/>
            </a:endParaRPr>
          </a:p>
          <a:p>
            <a:pPr eaLnBrk="1" hangingPunct="1">
              <a:lnSpc>
                <a:spcPct val="90000"/>
              </a:lnSpc>
            </a:pPr>
            <a:r>
              <a:rPr lang="de-DE" sz="2600" dirty="0" smtClean="0">
                <a:latin typeface="Comic Sans MS" pitchFamily="66" charset="0"/>
              </a:rPr>
              <a:t>Timing, e.g., </a:t>
            </a:r>
            <a:r>
              <a:rPr lang="de-DE" sz="2600" dirty="0" err="1" smtClean="0">
                <a:latin typeface="Comic Sans MS" pitchFamily="66" charset="0"/>
              </a:rPr>
              <a:t>air</a:t>
            </a:r>
            <a:r>
              <a:rPr lang="de-DE" sz="2600" dirty="0" smtClean="0">
                <a:latin typeface="Comic Sans MS" pitchFamily="66" charset="0"/>
              </a:rPr>
              <a:t> </a:t>
            </a:r>
            <a:r>
              <a:rPr lang="de-DE" sz="2600" dirty="0" err="1" smtClean="0">
                <a:latin typeface="Comic Sans MS" pitchFamily="66" charset="0"/>
              </a:rPr>
              <a:t>traffic</a:t>
            </a:r>
            <a:endParaRPr lang="de-DE" sz="2600" dirty="0" smtClean="0">
              <a:latin typeface="Comic Sans MS" pitchFamily="66" charset="0"/>
            </a:endParaRPr>
          </a:p>
          <a:p>
            <a:pPr eaLnBrk="1" hangingPunct="1">
              <a:lnSpc>
                <a:spcPct val="90000"/>
              </a:lnSpc>
            </a:pPr>
            <a:r>
              <a:rPr lang="de-DE" sz="2600" dirty="0" smtClean="0">
                <a:latin typeface="Comic Sans MS" pitchFamily="66" charset="0"/>
              </a:rPr>
              <a:t>Location, e.g., </a:t>
            </a:r>
            <a:r>
              <a:rPr lang="de-DE" sz="2600" dirty="0" err="1" smtClean="0">
                <a:latin typeface="Comic Sans MS" pitchFamily="66" charset="0"/>
              </a:rPr>
              <a:t>nature</a:t>
            </a:r>
            <a:r>
              <a:rPr lang="de-DE" sz="2600" dirty="0" smtClean="0">
                <a:latin typeface="Comic Sans MS" pitchFamily="66" charset="0"/>
              </a:rPr>
              <a:t> </a:t>
            </a:r>
            <a:r>
              <a:rPr lang="de-DE" sz="2600" dirty="0" err="1" smtClean="0">
                <a:latin typeface="Comic Sans MS" pitchFamily="66" charset="0"/>
              </a:rPr>
              <a:t>reserves</a:t>
            </a:r>
            <a:endParaRPr lang="de-DE" sz="2600" dirty="0" smtClean="0">
              <a:latin typeface="Comic Sans MS" pitchFamily="66" charset="0"/>
            </a:endParaRPr>
          </a:p>
          <a:p>
            <a:pPr eaLnBrk="1" hangingPunct="1">
              <a:lnSpc>
                <a:spcPct val="90000"/>
              </a:lnSpc>
            </a:pPr>
            <a:r>
              <a:rPr lang="de-DE" sz="2600" dirty="0" smtClean="0">
                <a:latin typeface="Comic Sans MS" pitchFamily="66" charset="0"/>
              </a:rPr>
              <a:t>Prohibition, e.g., CFCs</a:t>
            </a:r>
          </a:p>
          <a:p>
            <a:endParaRPr lang="en-GB" dirty="0"/>
          </a:p>
        </p:txBody>
      </p:sp>
      <p:sp>
        <p:nvSpPr>
          <p:cNvPr id="4" name="Slide Number Placeholder 3"/>
          <p:cNvSpPr>
            <a:spLocks noGrp="1"/>
          </p:cNvSpPr>
          <p:nvPr>
            <p:ph type="sldNum" sz="quarter" idx="10"/>
          </p:nvPr>
        </p:nvSpPr>
        <p:spPr/>
        <p:txBody>
          <a:bodyPr/>
          <a:lstStyle/>
          <a:p>
            <a:fld id="{02D91670-0290-44E9-9F1B-D3A68402DF09}" type="slidenum">
              <a:rPr lang="en-GB" smtClean="0"/>
              <a:pPr/>
              <a:t>36</a:t>
            </a:fld>
            <a:endParaRPr lang="en-GB"/>
          </a:p>
        </p:txBody>
      </p:sp>
    </p:spTree>
    <p:extLst>
      <p:ext uri="{BB962C8B-B14F-4D97-AF65-F5344CB8AC3E}">
        <p14:creationId xmlns:p14="http://schemas.microsoft.com/office/powerpoint/2010/main" val="4143271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4349B9D-A634-4040-B9AD-B02CBA27F2F4}" type="datetime1">
              <a:rPr lang="en-GB" smtClean="0"/>
              <a:t>25/03/2015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9025370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B4CD3-EFF1-42C6-8167-D9D54D1F907E}" type="datetime1">
              <a:rPr lang="en-GB" smtClean="0"/>
              <a:t>25/03/2015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3232724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AE36548-CA95-4924-A657-C5A58EFCA974}" type="datetime1">
              <a:rPr lang="en-GB" smtClean="0"/>
              <a:t>25/03/2015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652264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758A59D-AA85-4392-9366-B28DEBF68D27}" type="datetime1">
              <a:rPr lang="en-GB" smtClean="0">
                <a:solidFill>
                  <a:prstClr val="black">
                    <a:tint val="75000"/>
                  </a:prstClr>
                </a:solidFill>
              </a:rPr>
              <a:t>25/03/2015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30689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E7A2AD-EDEA-4771-A7DB-3B53C0F0A51A}" type="datetime1">
              <a:rPr lang="en-GB" smtClean="0">
                <a:solidFill>
                  <a:prstClr val="black">
                    <a:tint val="75000"/>
                  </a:prstClr>
                </a:solidFill>
              </a:rPr>
              <a:t>25/03/2015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11229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DE7FF8-EA87-482D-BDB4-7D16BB1DE021}" type="datetime1">
              <a:rPr lang="en-GB" smtClean="0">
                <a:solidFill>
                  <a:prstClr val="black">
                    <a:tint val="75000"/>
                  </a:prstClr>
                </a:solidFill>
              </a:rPr>
              <a:t>25/03/2015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73216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A7A112D-A866-48EA-A392-3F9B7608D4A6}" type="datetime1">
              <a:rPr lang="en-GB" smtClean="0">
                <a:solidFill>
                  <a:prstClr val="black">
                    <a:tint val="75000"/>
                  </a:prstClr>
                </a:solidFill>
              </a:rPr>
              <a:t>25/03/2015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48758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768A4DB-65F9-424E-829D-D021F1F55117}" type="datetime1">
              <a:rPr lang="en-GB" smtClean="0">
                <a:solidFill>
                  <a:prstClr val="black">
                    <a:tint val="75000"/>
                  </a:prstClr>
                </a:solidFill>
              </a:rPr>
              <a:t>25/03/2015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50896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8229600" cy="332656"/>
          </a:xfrm>
          <a:solidFill>
            <a:srgbClr val="FFFFFF"/>
          </a:solidFill>
        </p:spPr>
        <p:txBody>
          <a:bodyPr>
            <a:noAutofit/>
          </a:bodyPr>
          <a:lstStyle>
            <a:lvl1pPr>
              <a:defRPr sz="1800" baseline="0">
                <a:latin typeface="Cambria" panose="02040503050406030204" pitchFamily="18" charset="0"/>
              </a:defRPr>
            </a:lvl1pPr>
          </a:lstStyle>
          <a:p>
            <a:r>
              <a:rPr lang="el-GR" dirty="0" smtClean="0"/>
              <a:t>ΕΝΕΡΓΕΙΑΚΗ ΔΙΑΧΕΙΡΙΣΗ &amp; ΠΟΛΙΤΙΚΗ - ΕΠΙΣΚΟΠΗΣΗ</a:t>
            </a:r>
            <a:endParaRPr lang="en-GB" dirty="0"/>
          </a:p>
        </p:txBody>
      </p:sp>
      <p:sp>
        <p:nvSpPr>
          <p:cNvPr id="3" name="Date Placeholder 2"/>
          <p:cNvSpPr>
            <a:spLocks noGrp="1"/>
          </p:cNvSpPr>
          <p:nvPr>
            <p:ph type="dt" sz="half" idx="10"/>
          </p:nvPr>
        </p:nvSpPr>
        <p:spPr/>
        <p:txBody>
          <a:bodyPr/>
          <a:lstStyle/>
          <a:p>
            <a:fld id="{98FD40ED-C8BE-474D-846A-B34F2E723DAC}" type="datetime1">
              <a:rPr lang="en-GB" smtClean="0">
                <a:solidFill>
                  <a:prstClr val="black">
                    <a:tint val="75000"/>
                  </a:prstClr>
                </a:solidFill>
              </a:rPr>
              <a:t>25/03/2015</a:t>
            </a:fld>
            <a:endParaRPr lang="en-GB">
              <a:solidFill>
                <a:prstClr val="black">
                  <a:tint val="75000"/>
                </a:prstClr>
              </a:solidFill>
            </a:endParaRPr>
          </a:p>
        </p:txBody>
      </p:sp>
      <p:sp>
        <p:nvSpPr>
          <p:cNvPr id="6" name="Text Box 2"/>
          <p:cNvSpPr txBox="1">
            <a:spLocks noChangeArrowheads="1"/>
          </p:cNvSpPr>
          <p:nvPr userDrawn="1"/>
        </p:nvSpPr>
        <p:spPr bwMode="auto">
          <a:xfrm>
            <a:off x="275362" y="404663"/>
            <a:ext cx="2088232" cy="1686563"/>
          </a:xfrm>
          <a:prstGeom prst="rect">
            <a:avLst/>
          </a:prstGeom>
          <a:solidFill>
            <a:srgbClr val="CC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Symbol" pitchFamily="18" charset="2"/>
              <a:buChar char="·"/>
            </a:pPr>
            <a:endParaRPr lang="el-GR" altLang="en-US" sz="1400" dirty="0" smtClean="0">
              <a:solidFill>
                <a:prstClr val="black"/>
              </a:solidFill>
              <a:latin typeface="Cambria" panose="02040503050406030204" pitchFamily="18" charset="0"/>
              <a:cs typeface="Arial" pitchFamily="34" charset="0"/>
            </a:endParaRPr>
          </a:p>
          <a:p>
            <a:pPr algn="just" fontAlgn="base">
              <a:spcBef>
                <a:spcPct val="0"/>
              </a:spcBef>
              <a:spcAft>
                <a:spcPct val="0"/>
              </a:spcAft>
              <a:buFont typeface="Symbol" pitchFamily="18" charset="2"/>
              <a:buChar char="·"/>
            </a:pPr>
            <a:r>
              <a:rPr lang="el-GR" altLang="en-US" sz="1400" dirty="0" smtClean="0">
                <a:solidFill>
                  <a:prstClr val="black"/>
                </a:solidFill>
                <a:latin typeface="Cambria" panose="02040503050406030204" pitchFamily="18" charset="0"/>
                <a:cs typeface="Arial" pitchFamily="34" charset="0"/>
              </a:rPr>
              <a:t>ΠΟΙΟΤΗΤΑ ΚΑΥΣΙΜΟΥ</a:t>
            </a:r>
          </a:p>
          <a:p>
            <a:pPr algn="just" fontAlgn="base">
              <a:spcBef>
                <a:spcPct val="0"/>
              </a:spcBef>
              <a:spcAft>
                <a:spcPct val="0"/>
              </a:spcAft>
              <a:buFont typeface="Symbol" pitchFamily="18" charset="2"/>
              <a:buChar char="·"/>
            </a:pPr>
            <a:r>
              <a:rPr lang="el-GR" altLang="en-US" sz="1400" dirty="0" smtClean="0">
                <a:solidFill>
                  <a:prstClr val="black"/>
                </a:solidFill>
                <a:latin typeface="Cambria" panose="02040503050406030204" pitchFamily="18" charset="0"/>
                <a:cs typeface="Arial" pitchFamily="34" charset="0"/>
              </a:rPr>
              <a:t>ΠΙΣΤΟΠΟΙΗΤΙΚΑ</a:t>
            </a:r>
          </a:p>
          <a:p>
            <a:pPr algn="just" fontAlgn="base">
              <a:spcBef>
                <a:spcPct val="0"/>
              </a:spcBef>
              <a:spcAft>
                <a:spcPct val="0"/>
              </a:spcAft>
              <a:buFont typeface="Symbol" pitchFamily="18" charset="2"/>
              <a:buChar char="·"/>
            </a:pPr>
            <a:r>
              <a:rPr lang="el-GR" altLang="en-US" sz="1400" dirty="0" smtClean="0">
                <a:solidFill>
                  <a:prstClr val="black"/>
                </a:solidFill>
                <a:latin typeface="Cambria" panose="02040503050406030204" pitchFamily="18" charset="0"/>
                <a:cs typeface="Arial" pitchFamily="34" charset="0"/>
              </a:rPr>
              <a:t>ΕΛΕΓΧΟΙ</a:t>
            </a:r>
          </a:p>
          <a:p>
            <a:pPr algn="just" fontAlgn="base">
              <a:spcBef>
                <a:spcPct val="0"/>
              </a:spcBef>
              <a:spcAft>
                <a:spcPct val="0"/>
              </a:spcAft>
              <a:buFont typeface="Symbol" pitchFamily="18" charset="2"/>
              <a:buChar char="·"/>
            </a:pPr>
            <a:r>
              <a:rPr lang="el-GR" altLang="en-US" sz="1400" dirty="0" smtClean="0">
                <a:solidFill>
                  <a:prstClr val="black"/>
                </a:solidFill>
                <a:latin typeface="Cambria" panose="02040503050406030204" pitchFamily="18" charset="0"/>
                <a:cs typeface="Arial" pitchFamily="34" charset="0"/>
              </a:rPr>
              <a:t>ΧΩΡΟΘΕΤΗΣΗ</a:t>
            </a:r>
          </a:p>
          <a:p>
            <a:pPr algn="just" fontAlgn="base">
              <a:spcBef>
                <a:spcPct val="0"/>
              </a:spcBef>
              <a:spcAft>
                <a:spcPct val="0"/>
              </a:spcAft>
              <a:buFont typeface="Symbol" pitchFamily="18" charset="2"/>
              <a:buChar char="·"/>
            </a:pPr>
            <a:r>
              <a:rPr lang="el-GR" altLang="en-US" sz="1400" dirty="0" smtClean="0">
                <a:solidFill>
                  <a:prstClr val="black"/>
                </a:solidFill>
                <a:latin typeface="Cambria" panose="02040503050406030204" pitchFamily="18" charset="0"/>
                <a:cs typeface="Arial" pitchFamily="34" charset="0"/>
              </a:rPr>
              <a:t>ΑΔΕΙΕΣ ΛΕΙΤΟΥΡΓΙΑΣ</a:t>
            </a:r>
            <a:endParaRPr lang="en-US" altLang="en-US" sz="1400" dirty="0" smtClean="0">
              <a:solidFill>
                <a:prstClr val="black"/>
              </a:solidFill>
              <a:latin typeface="Cambria" panose="02040503050406030204" pitchFamily="18" charset="0"/>
              <a:cs typeface="Arial" pitchFamily="34" charset="0"/>
            </a:endParaRPr>
          </a:p>
        </p:txBody>
      </p:sp>
      <p:sp>
        <p:nvSpPr>
          <p:cNvPr id="7" name="Text Box 3"/>
          <p:cNvSpPr txBox="1">
            <a:spLocks noChangeArrowheads="1"/>
          </p:cNvSpPr>
          <p:nvPr userDrawn="1"/>
        </p:nvSpPr>
        <p:spPr bwMode="auto">
          <a:xfrm>
            <a:off x="2771800" y="404664"/>
            <a:ext cx="2148147" cy="1687512"/>
          </a:xfrm>
          <a:prstGeom prst="rect">
            <a:avLst/>
          </a:prstGeom>
          <a:solidFill>
            <a:srgbClr val="FFCC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177800" indent="-177800" algn="ctr" fontAlgn="base">
              <a:spcBef>
                <a:spcPct val="0"/>
              </a:spcBef>
              <a:spcAft>
                <a:spcPts val="1000"/>
              </a:spcAft>
            </a:pPr>
            <a:r>
              <a:rPr lang="en-GB" altLang="en-US" sz="1400" b="1" u="sng" dirty="0" smtClean="0">
                <a:solidFill>
                  <a:prstClr val="black"/>
                </a:solidFill>
                <a:latin typeface="Cambria" panose="02040503050406030204" pitchFamily="18" charset="0"/>
                <a:cs typeface="Arial" pitchFamily="34" charset="0"/>
              </a:rPr>
              <a:t>ΕΝΕΡΓΕΙΑ</a:t>
            </a:r>
            <a:r>
              <a:rPr lang="el-GR" altLang="en-US" sz="1400" b="1" u="sng" dirty="0" smtClean="0">
                <a:solidFill>
                  <a:prstClr val="black"/>
                </a:solidFill>
                <a:latin typeface="Cambria" panose="02040503050406030204" pitchFamily="18" charset="0"/>
                <a:cs typeface="Arial" pitchFamily="34" charset="0"/>
              </a:rPr>
              <a:t> - ΣΤΑΔΙΑ</a:t>
            </a:r>
            <a:endParaRPr lang="en-GB" altLang="en-US" sz="1400" b="1" u="sng" dirty="0" smtClean="0">
              <a:solidFill>
                <a:prstClr val="black"/>
              </a:solidFill>
              <a:latin typeface="Cambria" panose="02040503050406030204" pitchFamily="18" charset="0"/>
              <a:cs typeface="Arial" pitchFamily="34" charset="0"/>
            </a:endParaRPr>
          </a:p>
          <a:p>
            <a:pPr marL="177800" indent="-177800" algn="just" fontAlgn="base">
              <a:spcBef>
                <a:spcPct val="0"/>
              </a:spcBef>
              <a:spcAft>
                <a:spcPct val="0"/>
              </a:spcAft>
              <a:buFont typeface="+mj-lt"/>
              <a:buAutoNum type="alphaLcParenR"/>
            </a:pPr>
            <a:r>
              <a:rPr lang="el-GR" altLang="en-US" sz="1400" dirty="0" smtClean="0">
                <a:solidFill>
                  <a:prstClr val="black"/>
                </a:solidFill>
                <a:latin typeface="Cambria" pitchFamily="18" charset="0"/>
                <a:cs typeface="Arial" pitchFamily="34" charset="0"/>
              </a:rPr>
              <a:t>ΠΟΡΟΙ</a:t>
            </a:r>
          </a:p>
          <a:p>
            <a:pPr marL="177800" indent="-177800" algn="just" fontAlgn="base">
              <a:spcBef>
                <a:spcPct val="0"/>
              </a:spcBef>
              <a:spcAft>
                <a:spcPct val="0"/>
              </a:spcAft>
              <a:buFont typeface="+mj-lt"/>
              <a:buAutoNum type="alphaLcParenR"/>
            </a:pPr>
            <a:r>
              <a:rPr lang="el-GR" altLang="en-US" sz="1400" dirty="0" smtClean="0">
                <a:solidFill>
                  <a:prstClr val="black"/>
                </a:solidFill>
                <a:latin typeface="Cambria" pitchFamily="18" charset="0"/>
                <a:cs typeface="Arial" pitchFamily="34" charset="0"/>
              </a:rPr>
              <a:t>ΕΞΟΡΥΞΗ</a:t>
            </a:r>
          </a:p>
          <a:p>
            <a:pPr marL="177800" indent="-177800" algn="just" fontAlgn="base">
              <a:spcBef>
                <a:spcPct val="0"/>
              </a:spcBef>
              <a:spcAft>
                <a:spcPct val="0"/>
              </a:spcAft>
              <a:buFont typeface="+mj-lt"/>
              <a:buAutoNum type="alphaLcParenR"/>
            </a:pPr>
            <a:r>
              <a:rPr lang="el-GR" altLang="en-US" sz="1400" dirty="0" smtClean="0">
                <a:solidFill>
                  <a:prstClr val="black"/>
                </a:solidFill>
                <a:latin typeface="Cambria" pitchFamily="18" charset="0"/>
                <a:cs typeface="Arial" pitchFamily="34" charset="0"/>
              </a:rPr>
              <a:t>ΜΕΤΑΤΡΟΠΗ</a:t>
            </a:r>
          </a:p>
          <a:p>
            <a:pPr marL="177800" indent="-177800" algn="just" fontAlgn="base">
              <a:spcBef>
                <a:spcPct val="0"/>
              </a:spcBef>
              <a:spcAft>
                <a:spcPct val="0"/>
              </a:spcAft>
              <a:buFont typeface="+mj-lt"/>
              <a:buAutoNum type="alphaLcParenR"/>
            </a:pPr>
            <a:r>
              <a:rPr lang="el-GR" altLang="en-US" sz="1400" dirty="0" smtClean="0">
                <a:solidFill>
                  <a:prstClr val="black"/>
                </a:solidFill>
                <a:latin typeface="Cambria" pitchFamily="18" charset="0"/>
                <a:cs typeface="Arial" pitchFamily="34" charset="0"/>
              </a:rPr>
              <a:t>ΦΟΡΕΙΣ ΕΝΕΡΓΕΙΑΣ</a:t>
            </a:r>
          </a:p>
          <a:p>
            <a:pPr marL="177800" indent="-177800" algn="just" fontAlgn="base">
              <a:spcBef>
                <a:spcPct val="0"/>
              </a:spcBef>
              <a:spcAft>
                <a:spcPct val="0"/>
              </a:spcAft>
              <a:buFont typeface="+mj-lt"/>
              <a:buAutoNum type="alphaLcParenR"/>
            </a:pPr>
            <a:r>
              <a:rPr lang="el-GR" altLang="en-US" sz="1400" dirty="0" smtClean="0">
                <a:solidFill>
                  <a:prstClr val="black"/>
                </a:solidFill>
                <a:latin typeface="Cambria" pitchFamily="18" charset="0"/>
                <a:cs typeface="Arial" pitchFamily="34" charset="0"/>
              </a:rPr>
              <a:t>ΑΝΑΓΚΕΣ</a:t>
            </a:r>
            <a:endParaRPr lang="en-US" altLang="en-US" sz="1400" dirty="0" smtClean="0">
              <a:solidFill>
                <a:prstClr val="black"/>
              </a:solidFill>
              <a:latin typeface="Cambria" panose="02040503050406030204" pitchFamily="18" charset="0"/>
              <a:cs typeface="Arial" pitchFamily="34" charset="0"/>
            </a:endParaRPr>
          </a:p>
        </p:txBody>
      </p:sp>
      <p:sp>
        <p:nvSpPr>
          <p:cNvPr id="8" name="Text Box 4"/>
          <p:cNvSpPr txBox="1">
            <a:spLocks noChangeArrowheads="1"/>
          </p:cNvSpPr>
          <p:nvPr userDrawn="1"/>
        </p:nvSpPr>
        <p:spPr bwMode="auto">
          <a:xfrm>
            <a:off x="4994470" y="404664"/>
            <a:ext cx="1809778" cy="16865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l-GR" altLang="en-US" sz="1400" b="1" u="sng" dirty="0" smtClean="0">
                <a:solidFill>
                  <a:prstClr val="black"/>
                </a:solidFill>
                <a:latin typeface="Cambria" panose="02040503050406030204" pitchFamily="18" charset="0"/>
                <a:cs typeface="Arial" pitchFamily="34" charset="0"/>
              </a:rPr>
              <a:t>ΟΙΚΟΝΟΜΙΑ</a:t>
            </a:r>
            <a:endParaRPr lang="en-GB" altLang="en-US" sz="1400" b="1" u="sng" dirty="0" smtClean="0">
              <a:solidFill>
                <a:prstClr val="black"/>
              </a:solidFill>
              <a:latin typeface="Cambria" panose="02040503050406030204" pitchFamily="18" charset="0"/>
              <a:cs typeface="Arial" pitchFamily="34" charset="0"/>
            </a:endParaRPr>
          </a:p>
          <a:p>
            <a:pPr marL="177800"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ΕΙΣΟΔΗΜΑ</a:t>
            </a:r>
          </a:p>
          <a:p>
            <a:pPr marL="177800"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ΤΙΜΕΣ</a:t>
            </a:r>
          </a:p>
          <a:p>
            <a:pPr marL="177800"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ΑΠΟΔΟΣΗ</a:t>
            </a:r>
          </a:p>
          <a:p>
            <a:pPr marL="177800"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ΕΝΤΑΣΕΙΣ</a:t>
            </a:r>
          </a:p>
          <a:p>
            <a:pPr marL="177800"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ΕΛΑΣΤΙΚΟΤΗΤΕΣ</a:t>
            </a:r>
          </a:p>
        </p:txBody>
      </p:sp>
      <p:sp>
        <p:nvSpPr>
          <p:cNvPr id="9" name="Text Box 5"/>
          <p:cNvSpPr txBox="1">
            <a:spLocks noChangeArrowheads="1"/>
          </p:cNvSpPr>
          <p:nvPr userDrawn="1"/>
        </p:nvSpPr>
        <p:spPr bwMode="auto">
          <a:xfrm>
            <a:off x="7020272" y="403714"/>
            <a:ext cx="1857572" cy="1687513"/>
          </a:xfrm>
          <a:prstGeom prst="rect">
            <a:avLst/>
          </a:prstGeom>
          <a:solidFill>
            <a:srgbClr val="99FF99"/>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GB" altLang="en-US" sz="1400" b="1" u="sng" dirty="0" smtClean="0">
                <a:solidFill>
                  <a:prstClr val="black"/>
                </a:solidFill>
                <a:latin typeface="Cambria" panose="02040503050406030204" pitchFamily="18" charset="0"/>
                <a:cs typeface="Arial" pitchFamily="34" charset="0"/>
              </a:rPr>
              <a:t>ΠΕΡΙΒΑΛΛΟΝ</a:t>
            </a:r>
          </a:p>
          <a:p>
            <a:pPr marL="177800" lvl="1" indent="-174625"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ΕΔΑΦΟΣ</a:t>
            </a:r>
          </a:p>
          <a:p>
            <a:pPr marL="177800" indent="-174625"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ΑΕΡΑΣ</a:t>
            </a:r>
          </a:p>
          <a:p>
            <a:pPr marL="177800" indent="-174625"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ΝΕΡΑ</a:t>
            </a:r>
          </a:p>
          <a:p>
            <a:pPr marL="177800" indent="-174625"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ΟΙΚΟΣΥΣΤΗΜΑΤΑ</a:t>
            </a:r>
          </a:p>
          <a:p>
            <a:pPr marL="177800" indent="-174625"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ΥΓΕΙΑ</a:t>
            </a:r>
            <a:endParaRPr lang="en-US" altLang="en-US" sz="1400" dirty="0" smtClean="0">
              <a:solidFill>
                <a:prstClr val="black"/>
              </a:solidFill>
              <a:latin typeface="Cambria" panose="02040503050406030204" pitchFamily="18" charset="0"/>
              <a:cs typeface="Arial" pitchFamily="34" charset="0"/>
            </a:endParaRPr>
          </a:p>
        </p:txBody>
      </p:sp>
      <p:sp>
        <p:nvSpPr>
          <p:cNvPr id="10" name="Text Box 6"/>
          <p:cNvSpPr txBox="1">
            <a:spLocks noChangeArrowheads="1"/>
          </p:cNvSpPr>
          <p:nvPr userDrawn="1"/>
        </p:nvSpPr>
        <p:spPr bwMode="auto">
          <a:xfrm>
            <a:off x="3664333" y="2376356"/>
            <a:ext cx="4508068" cy="360040"/>
          </a:xfrm>
          <a:prstGeom prst="rect">
            <a:avLst/>
          </a:prstGeom>
          <a:solidFill>
            <a:srgbClr val="FFFFCC"/>
          </a:solidFill>
          <a:ln w="9525">
            <a:solidFill>
              <a:srgbClr val="000000"/>
            </a:solidFill>
            <a:miter lim="800000"/>
            <a:headEnd/>
            <a:tailEnd/>
          </a:ln>
          <a:effectLst>
            <a:glow rad="101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GB" altLang="en-US" sz="1600" dirty="0" smtClean="0">
                <a:solidFill>
                  <a:prstClr val="black"/>
                </a:solidFill>
                <a:latin typeface="Cambria" panose="02040503050406030204" pitchFamily="18" charset="0"/>
                <a:cs typeface="Arial" pitchFamily="34" charset="0"/>
              </a:rPr>
              <a:t>ΑΛΛΗΛΕΠΙΔΡΑΣΕΙΣ</a:t>
            </a:r>
          </a:p>
          <a:p>
            <a:pPr fontAlgn="base">
              <a:spcBef>
                <a:spcPct val="0"/>
              </a:spcBef>
              <a:spcAft>
                <a:spcPct val="0"/>
              </a:spcAft>
            </a:pPr>
            <a:endParaRPr lang="en-US" altLang="en-US" sz="1600" dirty="0" smtClean="0">
              <a:solidFill>
                <a:prstClr val="black"/>
              </a:solidFill>
              <a:latin typeface="Cambria" panose="02040503050406030204" pitchFamily="18" charset="0"/>
              <a:cs typeface="Arial" pitchFamily="34" charset="0"/>
            </a:endParaRPr>
          </a:p>
        </p:txBody>
      </p:sp>
      <p:sp>
        <p:nvSpPr>
          <p:cNvPr id="11" name="Text Box 7"/>
          <p:cNvSpPr txBox="1">
            <a:spLocks noChangeArrowheads="1"/>
          </p:cNvSpPr>
          <p:nvPr userDrawn="1"/>
        </p:nvSpPr>
        <p:spPr bwMode="auto">
          <a:xfrm>
            <a:off x="3664332" y="3140968"/>
            <a:ext cx="2635860" cy="1820234"/>
          </a:xfrm>
          <a:prstGeom prst="rect">
            <a:avLst/>
          </a:prstGeom>
          <a:solidFill>
            <a:schemeClr val="bg1">
              <a:lumMod val="95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1" fontAlgn="base">
              <a:spcBef>
                <a:spcPct val="0"/>
              </a:spcBef>
              <a:spcAft>
                <a:spcPts val="1000"/>
              </a:spcAft>
            </a:pPr>
            <a:r>
              <a:rPr lang="en-GB" altLang="en-US" sz="1400" b="1" u="sng" dirty="0" smtClean="0">
                <a:solidFill>
                  <a:prstClr val="black"/>
                </a:solidFill>
                <a:latin typeface="Cambria" panose="02040503050406030204" pitchFamily="18" charset="0"/>
                <a:cs typeface="Arial" pitchFamily="34" charset="0"/>
              </a:rPr>
              <a:t>ΑΠΟΚΡΙΣΕΙΣ</a:t>
            </a:r>
          </a:p>
          <a:p>
            <a:pPr marL="176213" lvl="1" indent="-171450" fontAlgn="base">
              <a:spcBef>
                <a:spcPct val="0"/>
              </a:spcBef>
              <a:buFont typeface="Arial" panose="020B0604020202020204" pitchFamily="34" charset="0"/>
              <a:buChar char="•"/>
            </a:pPr>
            <a:r>
              <a:rPr lang="el-GR" altLang="en-US" sz="1400" dirty="0" smtClean="0">
                <a:solidFill>
                  <a:prstClr val="black"/>
                </a:solidFill>
                <a:latin typeface="Cambria" pitchFamily="18" charset="0"/>
                <a:cs typeface="Arial" pitchFamily="34" charset="0"/>
              </a:rPr>
              <a:t>ΕΞΟΙΚΟΝΟΜΗΣΗ ΚΑΥΣΙΜΟΥ</a:t>
            </a:r>
          </a:p>
          <a:p>
            <a:pPr marL="176213" indent="-171450"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ΕΝΕΡΓΕΙΑΚΗ ΑΠΟΔΟΣΗ</a:t>
            </a:r>
          </a:p>
          <a:p>
            <a:pPr marL="176213" indent="-171450"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ΤΕΧΝΟΛΟΓΙΑ ΑΝΤΙΡΡΥΠΑΝΣΗΣ</a:t>
            </a:r>
          </a:p>
          <a:p>
            <a:pPr marL="176213" indent="-171450"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ΑΛΛΑΓΗ ΚΑΥΣΙΜΟΥ</a:t>
            </a:r>
          </a:p>
          <a:p>
            <a:pPr marL="176213" indent="-171450"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ΚΑΘΑΡΕΣ ΤΕΧΝΟΛΟΓΙΕΣ</a:t>
            </a:r>
          </a:p>
        </p:txBody>
      </p:sp>
      <p:sp>
        <p:nvSpPr>
          <p:cNvPr id="12" name="Text Box 8"/>
          <p:cNvSpPr txBox="1">
            <a:spLocks noChangeArrowheads="1"/>
          </p:cNvSpPr>
          <p:nvPr userDrawn="1"/>
        </p:nvSpPr>
        <p:spPr bwMode="auto">
          <a:xfrm>
            <a:off x="6591125" y="3147828"/>
            <a:ext cx="2286717" cy="181337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182563" lvl="1" algn="ctr" fontAlgn="base">
              <a:spcBef>
                <a:spcPct val="0"/>
              </a:spcBef>
              <a:spcAft>
                <a:spcPts val="1000"/>
              </a:spcAft>
            </a:pPr>
            <a:r>
              <a:rPr lang="el-GR" altLang="en-US" sz="1400" b="1" u="sng" dirty="0" smtClean="0">
                <a:solidFill>
                  <a:prstClr val="black"/>
                </a:solidFill>
                <a:latin typeface="Cambria" panose="02040503050406030204" pitchFamily="18" charset="0"/>
                <a:cs typeface="Arial" pitchFamily="34" charset="0"/>
              </a:rPr>
              <a:t>ΕΛΕΓΧΟΣ</a:t>
            </a:r>
            <a:endParaRPr lang="en-US" altLang="en-US" sz="1400" b="1" u="sng" dirty="0" smtClean="0">
              <a:solidFill>
                <a:prstClr val="black"/>
              </a:solidFill>
              <a:latin typeface="Cambria" panose="02040503050406030204" pitchFamily="18" charset="0"/>
              <a:cs typeface="Arial" pitchFamily="34" charset="0"/>
            </a:endParaRPr>
          </a:p>
          <a:p>
            <a:pPr marL="177800" lvl="1"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Δυνατότητα εφαρμογής</a:t>
            </a:r>
          </a:p>
          <a:p>
            <a:pPr marL="177800"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Επιπτώσεις</a:t>
            </a:r>
          </a:p>
          <a:p>
            <a:pPr marL="177800"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Κόστος</a:t>
            </a:r>
          </a:p>
          <a:p>
            <a:pPr marL="177800"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Συγχρονισμός</a:t>
            </a:r>
          </a:p>
          <a:p>
            <a:pPr marL="177800" indent="-1778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Εμπόδια</a:t>
            </a:r>
            <a:endParaRPr lang="en-US" altLang="en-US" sz="1400" dirty="0" smtClean="0">
              <a:solidFill>
                <a:prstClr val="black"/>
              </a:solidFill>
              <a:latin typeface="Cambria" panose="02040503050406030204" pitchFamily="18" charset="0"/>
              <a:cs typeface="Arial" pitchFamily="34" charset="0"/>
            </a:endParaRPr>
          </a:p>
        </p:txBody>
      </p:sp>
      <p:sp>
        <p:nvSpPr>
          <p:cNvPr id="13" name="Text Box 9"/>
          <p:cNvSpPr txBox="1">
            <a:spLocks noChangeArrowheads="1"/>
          </p:cNvSpPr>
          <p:nvPr userDrawn="1"/>
        </p:nvSpPr>
        <p:spPr bwMode="auto">
          <a:xfrm>
            <a:off x="235735" y="3933055"/>
            <a:ext cx="3240360" cy="2747391"/>
          </a:xfrm>
          <a:prstGeom prst="rect">
            <a:avLst/>
          </a:prstGeom>
          <a:solidFill>
            <a:schemeClr val="bg1">
              <a:lumMod val="95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177800" fontAlgn="base">
              <a:spcBef>
                <a:spcPct val="0"/>
              </a:spcBef>
              <a:spcAft>
                <a:spcPts val="1000"/>
              </a:spcAft>
            </a:pPr>
            <a:r>
              <a:rPr lang="en-GB" altLang="en-US" sz="1400" b="1" u="sng" dirty="0" smtClean="0">
                <a:solidFill>
                  <a:prstClr val="black"/>
                </a:solidFill>
                <a:latin typeface="Cambria" panose="02040503050406030204" pitchFamily="18" charset="0"/>
                <a:cs typeface="Arial" pitchFamily="34" charset="0"/>
              </a:rPr>
              <a:t>ΕΝΕΡΓΕΙΑ</a:t>
            </a:r>
          </a:p>
          <a:p>
            <a:pPr fontAlgn="base">
              <a:spcBef>
                <a:spcPct val="0"/>
              </a:spcBef>
              <a:spcAft>
                <a:spcPct val="0"/>
              </a:spcAft>
              <a:buFont typeface="Symbol" pitchFamily="18" charset="2"/>
              <a:buChar char="·"/>
            </a:pPr>
            <a:r>
              <a:rPr lang="el-GR" altLang="en-US" sz="1400" dirty="0" smtClean="0">
                <a:solidFill>
                  <a:prstClr val="black"/>
                </a:solidFill>
                <a:latin typeface="Cambria" pitchFamily="18" charset="0"/>
                <a:cs typeface="Arial" pitchFamily="34" charset="0"/>
              </a:rPr>
              <a:t>ΚΑΝΟΝΙΣΜΟΙ </a:t>
            </a:r>
          </a:p>
          <a:p>
            <a:pPr fontAlgn="base">
              <a:spcBef>
                <a:spcPct val="0"/>
              </a:spcBef>
              <a:spcAft>
                <a:spcPct val="0"/>
              </a:spcAft>
              <a:buFont typeface="Symbol" pitchFamily="18" charset="2"/>
              <a:buChar char="·"/>
            </a:pPr>
            <a:r>
              <a:rPr lang="el-GR" altLang="en-US" sz="1400" dirty="0" smtClean="0">
                <a:solidFill>
                  <a:prstClr val="black"/>
                </a:solidFill>
                <a:latin typeface="Cambria" pitchFamily="18" charset="0"/>
                <a:cs typeface="Arial" pitchFamily="34" charset="0"/>
              </a:rPr>
              <a:t>ΠΡΟΤΥΠΑ [προδιαγραφές τεχνολογιών, όρια απόδοσης &amp; ρύπανσης -πρότυπα λειτουργίας]</a:t>
            </a:r>
          </a:p>
          <a:p>
            <a:pPr fontAlgn="base">
              <a:spcBef>
                <a:spcPct val="0"/>
              </a:spcBef>
              <a:spcAft>
                <a:spcPct val="0"/>
              </a:spcAft>
              <a:buFont typeface="Symbol" pitchFamily="18" charset="2"/>
              <a:buChar char="·"/>
            </a:pPr>
            <a:r>
              <a:rPr lang="el-GR" altLang="en-US" sz="1400" dirty="0" smtClean="0">
                <a:solidFill>
                  <a:prstClr val="black"/>
                </a:solidFill>
                <a:latin typeface="Cambria" pitchFamily="18" charset="0"/>
                <a:cs typeface="Arial" pitchFamily="34" charset="0"/>
              </a:rPr>
              <a:t>ΦΟΡΟΙ</a:t>
            </a:r>
            <a:r>
              <a:rPr lang="en-US" altLang="en-US" sz="1400" dirty="0" smtClean="0">
                <a:solidFill>
                  <a:prstClr val="black"/>
                </a:solidFill>
                <a:latin typeface="Cambria" panose="02040503050406030204" pitchFamily="18" charset="0"/>
                <a:cs typeface="Arial" pitchFamily="34" charset="0"/>
              </a:rPr>
              <a:t> </a:t>
            </a:r>
            <a:r>
              <a:rPr lang="el-GR" altLang="en-US" sz="1400" dirty="0" smtClean="0">
                <a:solidFill>
                  <a:prstClr val="black"/>
                </a:solidFill>
                <a:latin typeface="Cambria" pitchFamily="18" charset="0"/>
                <a:cs typeface="Arial" pitchFamily="34" charset="0"/>
              </a:rPr>
              <a:t>ΚΑΙ</a:t>
            </a:r>
            <a:r>
              <a:rPr lang="en-US" altLang="en-US" sz="1400" dirty="0" smtClean="0">
                <a:solidFill>
                  <a:prstClr val="black"/>
                </a:solidFill>
                <a:latin typeface="Cambria" panose="02040503050406030204" pitchFamily="18" charset="0"/>
                <a:cs typeface="Arial" pitchFamily="34" charset="0"/>
              </a:rPr>
              <a:t> </a:t>
            </a:r>
            <a:r>
              <a:rPr lang="el-GR" altLang="en-US" sz="1400" dirty="0" smtClean="0">
                <a:solidFill>
                  <a:prstClr val="black"/>
                </a:solidFill>
                <a:latin typeface="Cambria" pitchFamily="18" charset="0"/>
                <a:cs typeface="Arial" pitchFamily="34" charset="0"/>
              </a:rPr>
              <a:t>ΕΠΙΒΑΡΥΝΣΕΙΣ</a:t>
            </a:r>
            <a:endParaRPr lang="en-US" altLang="en-US" sz="1400" dirty="0" smtClean="0">
              <a:solidFill>
                <a:prstClr val="black"/>
              </a:solidFill>
              <a:latin typeface="Cambria" panose="02040503050406030204" pitchFamily="18" charset="0"/>
              <a:cs typeface="Arial" pitchFamily="34" charset="0"/>
            </a:endParaRPr>
          </a:p>
          <a:p>
            <a:pPr fontAlgn="base">
              <a:spcBef>
                <a:spcPct val="0"/>
              </a:spcBef>
              <a:spcAft>
                <a:spcPct val="0"/>
              </a:spcAft>
              <a:buFont typeface="Symbol" pitchFamily="18" charset="2"/>
              <a:buChar char="·"/>
            </a:pPr>
            <a:r>
              <a:rPr lang="el-GR" altLang="en-US" sz="1400" dirty="0" smtClean="0">
                <a:solidFill>
                  <a:prstClr val="black"/>
                </a:solidFill>
                <a:latin typeface="Cambria" pitchFamily="18" charset="0"/>
                <a:cs typeface="Arial" pitchFamily="34" charset="0"/>
              </a:rPr>
              <a:t>ΕΜΠΟΡΕΥΣΙΜΕΣ</a:t>
            </a:r>
            <a:r>
              <a:rPr lang="en-US" altLang="en-US" sz="1400" dirty="0" smtClean="0">
                <a:solidFill>
                  <a:prstClr val="black"/>
                </a:solidFill>
                <a:latin typeface="Cambria" panose="02040503050406030204" pitchFamily="18" charset="0"/>
                <a:cs typeface="Arial" pitchFamily="34" charset="0"/>
              </a:rPr>
              <a:t> </a:t>
            </a:r>
            <a:r>
              <a:rPr lang="el-GR" altLang="en-US" sz="1400" dirty="0" smtClean="0">
                <a:solidFill>
                  <a:prstClr val="black"/>
                </a:solidFill>
                <a:latin typeface="Cambria" pitchFamily="18" charset="0"/>
                <a:cs typeface="Arial" pitchFamily="34" charset="0"/>
              </a:rPr>
              <a:t>ΑΔΕΙΕΣ</a:t>
            </a:r>
            <a:r>
              <a:rPr lang="en-US" altLang="en-US" sz="1400" dirty="0" smtClean="0">
                <a:solidFill>
                  <a:prstClr val="black"/>
                </a:solidFill>
                <a:latin typeface="Cambria" panose="02040503050406030204" pitchFamily="18" charset="0"/>
                <a:cs typeface="Arial" pitchFamily="34" charset="0"/>
              </a:rPr>
              <a:t> </a:t>
            </a:r>
            <a:r>
              <a:rPr lang="el-GR" altLang="en-US" sz="1400" dirty="0" smtClean="0">
                <a:solidFill>
                  <a:prstClr val="black"/>
                </a:solidFill>
                <a:latin typeface="Cambria" pitchFamily="18" charset="0"/>
                <a:cs typeface="Arial" pitchFamily="34" charset="0"/>
              </a:rPr>
              <a:t>ΕΚΠΟΜΠΩΝ</a:t>
            </a:r>
            <a:endParaRPr lang="en-US" altLang="en-US" sz="1400" dirty="0" smtClean="0">
              <a:solidFill>
                <a:prstClr val="black"/>
              </a:solidFill>
              <a:latin typeface="Cambria" panose="02040503050406030204" pitchFamily="18" charset="0"/>
              <a:cs typeface="Arial" pitchFamily="34" charset="0"/>
            </a:endParaRPr>
          </a:p>
          <a:p>
            <a:pPr fontAlgn="base">
              <a:spcBef>
                <a:spcPct val="0"/>
              </a:spcBef>
              <a:spcAft>
                <a:spcPct val="0"/>
              </a:spcAft>
              <a:buFont typeface="Symbol" pitchFamily="18" charset="2"/>
              <a:buChar char="·"/>
            </a:pPr>
            <a:r>
              <a:rPr lang="el-GR" altLang="en-US" sz="1400" dirty="0" smtClean="0">
                <a:solidFill>
                  <a:prstClr val="black"/>
                </a:solidFill>
                <a:latin typeface="Cambria" pitchFamily="18" charset="0"/>
                <a:cs typeface="Arial" pitchFamily="34" charset="0"/>
              </a:rPr>
              <a:t>ΕΘΕΛΟΥΣΙΕΣ ΣΥΜΦΩΝΙΕΣ</a:t>
            </a:r>
          </a:p>
          <a:p>
            <a:pPr fontAlgn="base">
              <a:spcBef>
                <a:spcPct val="0"/>
              </a:spcBef>
              <a:spcAft>
                <a:spcPct val="0"/>
              </a:spcAft>
              <a:buFont typeface="Symbol" pitchFamily="18" charset="2"/>
              <a:buChar char="·"/>
            </a:pPr>
            <a:r>
              <a:rPr lang="el-GR" altLang="en-US" sz="1400" dirty="0" smtClean="0">
                <a:solidFill>
                  <a:prstClr val="black"/>
                </a:solidFill>
                <a:latin typeface="Cambria" pitchFamily="18" charset="0"/>
                <a:cs typeface="Arial" pitchFamily="34" charset="0"/>
              </a:rPr>
              <a:t>ΕΠΙΔΟΤΗΣΕΙΣ</a:t>
            </a:r>
            <a:r>
              <a:rPr lang="en-US" altLang="en-US" sz="1400" dirty="0" smtClean="0">
                <a:solidFill>
                  <a:prstClr val="black"/>
                </a:solidFill>
                <a:latin typeface="Cambria" panose="02040503050406030204" pitchFamily="18" charset="0"/>
                <a:cs typeface="Arial" pitchFamily="34" charset="0"/>
              </a:rPr>
              <a:t> </a:t>
            </a:r>
            <a:r>
              <a:rPr lang="el-GR" altLang="en-US" sz="1400" dirty="0" smtClean="0">
                <a:solidFill>
                  <a:prstClr val="black"/>
                </a:solidFill>
                <a:latin typeface="Cambria" pitchFamily="18" charset="0"/>
                <a:cs typeface="Arial" pitchFamily="34" charset="0"/>
              </a:rPr>
              <a:t>ΚΑΙ</a:t>
            </a:r>
            <a:r>
              <a:rPr lang="en-US" altLang="en-US" sz="1400" dirty="0" smtClean="0">
                <a:solidFill>
                  <a:prstClr val="black"/>
                </a:solidFill>
                <a:latin typeface="Cambria" panose="02040503050406030204" pitchFamily="18" charset="0"/>
                <a:cs typeface="Arial" pitchFamily="34" charset="0"/>
              </a:rPr>
              <a:t> </a:t>
            </a:r>
            <a:r>
              <a:rPr lang="el-GR" altLang="en-US" sz="1400" dirty="0" smtClean="0">
                <a:solidFill>
                  <a:prstClr val="black"/>
                </a:solidFill>
                <a:latin typeface="Cambria" pitchFamily="18" charset="0"/>
                <a:cs typeface="Arial" pitchFamily="34" charset="0"/>
              </a:rPr>
              <a:t>ΚΙΝΗΤΡΑ</a:t>
            </a:r>
            <a:r>
              <a:rPr lang="en-US" altLang="en-US" sz="1400" dirty="0" smtClean="0">
                <a:solidFill>
                  <a:prstClr val="black"/>
                </a:solidFill>
                <a:latin typeface="Cambria" panose="02040503050406030204" pitchFamily="18" charset="0"/>
                <a:cs typeface="Arial" pitchFamily="34" charset="0"/>
              </a:rPr>
              <a:t> </a:t>
            </a:r>
          </a:p>
          <a:p>
            <a:pPr fontAlgn="base">
              <a:spcBef>
                <a:spcPct val="0"/>
              </a:spcBef>
              <a:spcAft>
                <a:spcPct val="0"/>
              </a:spcAft>
              <a:buFont typeface="Symbol" pitchFamily="18" charset="2"/>
              <a:buChar char="·"/>
            </a:pPr>
            <a:r>
              <a:rPr lang="el-GR" altLang="en-US" sz="1400" dirty="0" smtClean="0">
                <a:solidFill>
                  <a:prstClr val="black"/>
                </a:solidFill>
                <a:latin typeface="Cambria" pitchFamily="18" charset="0"/>
                <a:cs typeface="Arial" pitchFamily="34" charset="0"/>
              </a:rPr>
              <a:t>ΕΝΗΜΕΡΩΤΙΚΑ ΕΡΓΑΛΕΙΑ</a:t>
            </a:r>
          </a:p>
          <a:p>
            <a:pPr fontAlgn="base">
              <a:spcBef>
                <a:spcPct val="0"/>
              </a:spcBef>
              <a:spcAft>
                <a:spcPct val="0"/>
              </a:spcAft>
              <a:buFont typeface="Symbol" pitchFamily="18" charset="2"/>
              <a:buChar char="·"/>
            </a:pPr>
            <a:r>
              <a:rPr lang="el-GR" altLang="en-US" sz="1400" dirty="0" smtClean="0">
                <a:solidFill>
                  <a:prstClr val="black"/>
                </a:solidFill>
                <a:latin typeface="Cambria" pitchFamily="18" charset="0"/>
                <a:cs typeface="Arial" pitchFamily="34" charset="0"/>
              </a:rPr>
              <a:t>(καμπάνιες, φυλλάδια)</a:t>
            </a:r>
          </a:p>
          <a:p>
            <a:pPr fontAlgn="base">
              <a:spcBef>
                <a:spcPct val="0"/>
              </a:spcBef>
              <a:spcAft>
                <a:spcPct val="0"/>
              </a:spcAft>
              <a:buFont typeface="Symbol" pitchFamily="18" charset="2"/>
              <a:buChar char="·"/>
            </a:pPr>
            <a:r>
              <a:rPr lang="el-GR" altLang="en-US" sz="1400" dirty="0" smtClean="0">
                <a:solidFill>
                  <a:prstClr val="black"/>
                </a:solidFill>
                <a:latin typeface="Cambria" pitchFamily="18" charset="0"/>
                <a:cs typeface="Arial" pitchFamily="34" charset="0"/>
              </a:rPr>
              <a:t>ΕΡΕΥΝΑ</a:t>
            </a:r>
            <a:r>
              <a:rPr lang="en-US" altLang="en-US" sz="1400" dirty="0" smtClean="0">
                <a:solidFill>
                  <a:prstClr val="black"/>
                </a:solidFill>
                <a:latin typeface="Cambria" panose="02040503050406030204" pitchFamily="18" charset="0"/>
                <a:cs typeface="Arial" pitchFamily="34" charset="0"/>
              </a:rPr>
              <a:t> </a:t>
            </a:r>
            <a:r>
              <a:rPr lang="el-GR" altLang="en-US" sz="1400" dirty="0" smtClean="0">
                <a:solidFill>
                  <a:prstClr val="black"/>
                </a:solidFill>
                <a:latin typeface="Cambria" pitchFamily="18" charset="0"/>
                <a:cs typeface="Arial" pitchFamily="34" charset="0"/>
              </a:rPr>
              <a:t>ΚΑΙ</a:t>
            </a:r>
            <a:r>
              <a:rPr lang="en-US" altLang="en-US" sz="1400" dirty="0" smtClean="0">
                <a:solidFill>
                  <a:prstClr val="black"/>
                </a:solidFill>
                <a:latin typeface="Cambria" panose="02040503050406030204" pitchFamily="18" charset="0"/>
                <a:cs typeface="Arial" pitchFamily="34" charset="0"/>
              </a:rPr>
              <a:t> </a:t>
            </a:r>
            <a:r>
              <a:rPr lang="el-GR" altLang="en-US" sz="1400" dirty="0" smtClean="0">
                <a:solidFill>
                  <a:prstClr val="black"/>
                </a:solidFill>
                <a:latin typeface="Cambria" pitchFamily="18" charset="0"/>
                <a:cs typeface="Arial" pitchFamily="34" charset="0"/>
              </a:rPr>
              <a:t>ΑΝΑΠΤΥΞΗ</a:t>
            </a:r>
            <a:r>
              <a:rPr lang="en-US" altLang="en-US" sz="1400" dirty="0" smtClean="0">
                <a:solidFill>
                  <a:prstClr val="black"/>
                </a:solidFill>
                <a:latin typeface="Cambria" panose="02040503050406030204" pitchFamily="18" charset="0"/>
                <a:cs typeface="Arial" pitchFamily="34" charset="0"/>
              </a:rPr>
              <a:t> </a:t>
            </a:r>
          </a:p>
        </p:txBody>
      </p:sp>
      <p:sp>
        <p:nvSpPr>
          <p:cNvPr id="14" name="Text Box 10"/>
          <p:cNvSpPr txBox="1">
            <a:spLocks noChangeArrowheads="1"/>
          </p:cNvSpPr>
          <p:nvPr userDrawn="1"/>
        </p:nvSpPr>
        <p:spPr bwMode="auto">
          <a:xfrm>
            <a:off x="3664333" y="5323433"/>
            <a:ext cx="2511228" cy="1357014"/>
          </a:xfrm>
          <a:prstGeom prst="rect">
            <a:avLst/>
          </a:prstGeom>
          <a:solidFill>
            <a:schemeClr val="bg1">
              <a:lumMod val="95000"/>
            </a:schemeClr>
          </a:solidFill>
          <a:ln w="9525">
            <a:solidFill>
              <a:srgbClr val="000000"/>
            </a:solidFill>
            <a:miter lim="800000"/>
            <a:headEnd/>
            <a:tailEnd/>
          </a:ln>
          <a:effectLst>
            <a:glow rad="101600">
              <a:schemeClr val="accent4">
                <a:satMod val="175000"/>
                <a:alpha val="40000"/>
              </a:schemeClr>
            </a:glow>
          </a:effectLst>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GB" altLang="en-US" sz="1400" b="1" u="sng" dirty="0" smtClean="0">
                <a:solidFill>
                  <a:prstClr val="black"/>
                </a:solidFill>
                <a:latin typeface="Cambria" panose="02040503050406030204" pitchFamily="18" charset="0"/>
                <a:cs typeface="Arial" pitchFamily="34" charset="0"/>
              </a:rPr>
              <a:t>ΕΡΓΑΛΕΙΑ ΠΟΛΙΤΙΚΗΣ</a:t>
            </a:r>
          </a:p>
          <a:p>
            <a:pPr marL="273050" indent="-1905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ΕΝΗΜΕΡΩΤΙΚΑ</a:t>
            </a:r>
          </a:p>
          <a:p>
            <a:pPr marL="273050" indent="-1905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ΡΥΘΜΙΣΤΙΚΑ</a:t>
            </a:r>
          </a:p>
          <a:p>
            <a:pPr marL="273050" indent="-1905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ΚΑΝΟΝΙΣΤΙΚΑ</a:t>
            </a:r>
          </a:p>
          <a:p>
            <a:pPr marL="273050" indent="-190500" algn="just"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ΟΙΚΟΝΟΜΙΚΑ</a:t>
            </a:r>
          </a:p>
          <a:p>
            <a:pPr fontAlgn="base">
              <a:spcBef>
                <a:spcPct val="0"/>
              </a:spcBef>
              <a:spcAft>
                <a:spcPct val="0"/>
              </a:spcAft>
            </a:pPr>
            <a:endParaRPr lang="en-US" altLang="en-US" sz="1400" dirty="0" smtClean="0">
              <a:solidFill>
                <a:prstClr val="black"/>
              </a:solidFill>
              <a:latin typeface="Cambria" panose="02040503050406030204" pitchFamily="18" charset="0"/>
              <a:cs typeface="Arial" pitchFamily="34" charset="0"/>
            </a:endParaRPr>
          </a:p>
        </p:txBody>
      </p:sp>
      <p:sp>
        <p:nvSpPr>
          <p:cNvPr id="15" name="Text Box 11"/>
          <p:cNvSpPr txBox="1">
            <a:spLocks noChangeArrowheads="1"/>
          </p:cNvSpPr>
          <p:nvPr userDrawn="1"/>
        </p:nvSpPr>
        <p:spPr bwMode="auto">
          <a:xfrm>
            <a:off x="6591126" y="5323433"/>
            <a:ext cx="2286717" cy="135701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4763" lvl="1" algn="ctr" fontAlgn="base">
              <a:spcBef>
                <a:spcPct val="0"/>
              </a:spcBef>
              <a:spcAft>
                <a:spcPts val="1000"/>
              </a:spcAft>
            </a:pPr>
            <a:r>
              <a:rPr lang="el-GR" altLang="en-US" sz="1400" b="1" u="sng" dirty="0" smtClean="0">
                <a:solidFill>
                  <a:prstClr val="black"/>
                </a:solidFill>
                <a:latin typeface="Cambria" panose="02040503050406030204" pitchFamily="18" charset="0"/>
                <a:cs typeface="Arial" pitchFamily="34" charset="0"/>
              </a:rPr>
              <a:t>ΕΛΕΓΧΟΣ</a:t>
            </a:r>
            <a:endParaRPr lang="en-US" altLang="en-US" sz="1400" b="1" u="sng" dirty="0" smtClean="0">
              <a:solidFill>
                <a:prstClr val="black"/>
              </a:solidFill>
              <a:latin typeface="Cambria" panose="02040503050406030204" pitchFamily="18" charset="0"/>
              <a:cs typeface="Arial" pitchFamily="34" charset="0"/>
            </a:endParaRPr>
          </a:p>
          <a:p>
            <a:pPr marL="88900" lvl="1" indent="-84138"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Παρακολούθηση για πιθανές τροποποιήσεις</a:t>
            </a:r>
          </a:p>
          <a:p>
            <a:pPr marL="88900" lvl="1" indent="-84138" fontAlgn="base">
              <a:spcBef>
                <a:spcPct val="0"/>
              </a:spcBef>
              <a:spcAft>
                <a:spcPct val="0"/>
              </a:spcAft>
              <a:buFont typeface="Arial" panose="020B0604020202020204" pitchFamily="34" charset="0"/>
              <a:buChar char="•"/>
            </a:pPr>
            <a:r>
              <a:rPr lang="el-GR" altLang="en-US" sz="1400" dirty="0" smtClean="0">
                <a:solidFill>
                  <a:prstClr val="black"/>
                </a:solidFill>
                <a:latin typeface="Cambria" pitchFamily="18" charset="0"/>
                <a:cs typeface="Arial" pitchFamily="34" charset="0"/>
              </a:rPr>
              <a:t>Περιοχές για βελτιωμένες πολιτικές</a:t>
            </a:r>
            <a:endParaRPr lang="en-US" altLang="en-US" sz="1400" dirty="0" smtClean="0">
              <a:solidFill>
                <a:prstClr val="black"/>
              </a:solidFill>
              <a:latin typeface="Cambria" panose="02040503050406030204" pitchFamily="18" charset="0"/>
              <a:cs typeface="Arial" pitchFamily="34" charset="0"/>
            </a:endParaRPr>
          </a:p>
        </p:txBody>
      </p:sp>
      <p:sp>
        <p:nvSpPr>
          <p:cNvPr id="16" name="Text Box 12"/>
          <p:cNvSpPr txBox="1">
            <a:spLocks noChangeArrowheads="1"/>
          </p:cNvSpPr>
          <p:nvPr userDrawn="1"/>
        </p:nvSpPr>
        <p:spPr bwMode="auto">
          <a:xfrm>
            <a:off x="235735" y="2852936"/>
            <a:ext cx="3240360" cy="1008112"/>
          </a:xfrm>
          <a:prstGeom prst="rect">
            <a:avLst/>
          </a:prstGeom>
          <a:solidFill>
            <a:schemeClr val="bg1">
              <a:lumMod val="95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fontAlgn="base">
              <a:spcBef>
                <a:spcPct val="0"/>
              </a:spcBef>
              <a:spcAft>
                <a:spcPct val="0"/>
              </a:spcAft>
            </a:pPr>
            <a:r>
              <a:rPr lang="el-GR" altLang="en-US" sz="1400" b="1" u="sng" dirty="0" smtClean="0">
                <a:solidFill>
                  <a:prstClr val="black"/>
                </a:solidFill>
                <a:latin typeface="Cambria" pitchFamily="18" charset="0"/>
                <a:cs typeface="Arial" pitchFamily="34" charset="0"/>
              </a:rPr>
              <a:t>ΕΥΡΩΠΑΪΚΗ ΕΝΩΣΗ</a:t>
            </a:r>
          </a:p>
          <a:p>
            <a:pPr algn="just" fontAlgn="base">
              <a:spcBef>
                <a:spcPct val="0"/>
              </a:spcBef>
              <a:spcAft>
                <a:spcPct val="0"/>
              </a:spcAft>
            </a:pPr>
            <a:r>
              <a:rPr lang="el-GR" altLang="en-US" sz="1200" dirty="0" smtClean="0">
                <a:solidFill>
                  <a:prstClr val="black"/>
                </a:solidFill>
                <a:latin typeface="Cambria" pitchFamily="18" charset="0"/>
                <a:cs typeface="Arial" pitchFamily="34" charset="0"/>
              </a:rPr>
              <a:t>Μέχρι το 2020, θα πρέπει:</a:t>
            </a:r>
          </a:p>
          <a:p>
            <a:pPr marL="0" lvl="1" algn="just" fontAlgn="base">
              <a:spcBef>
                <a:spcPct val="0"/>
              </a:spcBef>
              <a:spcAft>
                <a:spcPct val="0"/>
              </a:spcAft>
              <a:buFont typeface="Cambria" pitchFamily="18" charset="0"/>
              <a:buChar char="1"/>
            </a:pPr>
            <a:r>
              <a:rPr lang="el-GR" altLang="en-US" sz="1200" dirty="0" smtClean="0">
                <a:solidFill>
                  <a:prstClr val="black"/>
                </a:solidFill>
                <a:latin typeface="Cambria" pitchFamily="18" charset="0"/>
                <a:cs typeface="Arial" pitchFamily="34" charset="0"/>
              </a:rPr>
              <a:t> ΑΠΕ ... ... ... ... ... ... ... ... ... ... ... ... ... ΑΥΞΗΣΗ 20%</a:t>
            </a:r>
          </a:p>
          <a:p>
            <a:pPr algn="just" fontAlgn="base">
              <a:spcBef>
                <a:spcPct val="0"/>
              </a:spcBef>
              <a:spcAft>
                <a:spcPct val="0"/>
              </a:spcAft>
              <a:buFont typeface="Cambria" pitchFamily="18" charset="0"/>
              <a:buChar char="2"/>
            </a:pPr>
            <a:r>
              <a:rPr lang="el-GR" altLang="en-US" sz="1200" dirty="0" smtClean="0">
                <a:solidFill>
                  <a:prstClr val="black"/>
                </a:solidFill>
                <a:latin typeface="Cambria" pitchFamily="18" charset="0"/>
                <a:cs typeface="Arial" pitchFamily="34" charset="0"/>
              </a:rPr>
              <a:t> ΕΝΕΡΓΕΙΑΚΗ ΑΠΟΔΟΣΗ ... ... ... ΑΥΞΗΣΗ 20%</a:t>
            </a:r>
          </a:p>
          <a:p>
            <a:pPr algn="just" fontAlgn="base">
              <a:spcBef>
                <a:spcPct val="0"/>
              </a:spcBef>
              <a:spcAft>
                <a:spcPct val="0"/>
              </a:spcAft>
              <a:buFont typeface="Cambria" pitchFamily="18" charset="0"/>
              <a:buChar char="3"/>
            </a:pPr>
            <a:r>
              <a:rPr lang="el-GR" altLang="en-US" sz="1200" dirty="0" smtClean="0">
                <a:solidFill>
                  <a:prstClr val="black"/>
                </a:solidFill>
                <a:latin typeface="Cambria" pitchFamily="18" charset="0"/>
                <a:cs typeface="Arial" pitchFamily="34" charset="0"/>
              </a:rPr>
              <a:t> ΕΞΟΙΚΟΝΟΜΗΣΗ ΕΝΕΡΓΕΙΑΣ. ΜΕΙΩΣΗ 20%</a:t>
            </a:r>
            <a:endParaRPr lang="en-US" altLang="en-US" sz="1200" dirty="0" smtClean="0">
              <a:solidFill>
                <a:prstClr val="black"/>
              </a:solidFill>
              <a:latin typeface="Cambria" panose="02040503050406030204" pitchFamily="18" charset="0"/>
              <a:cs typeface="Arial" pitchFamily="34" charset="0"/>
            </a:endParaRPr>
          </a:p>
        </p:txBody>
      </p:sp>
      <p:sp>
        <p:nvSpPr>
          <p:cNvPr id="4" name="Down Arrow 3"/>
          <p:cNvSpPr/>
          <p:nvPr userDrawn="1"/>
        </p:nvSpPr>
        <p:spPr>
          <a:xfrm>
            <a:off x="3664332" y="2091226"/>
            <a:ext cx="331604" cy="285130"/>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7" name="Down Arrow 16"/>
          <p:cNvSpPr/>
          <p:nvPr userDrawn="1"/>
        </p:nvSpPr>
        <p:spPr>
          <a:xfrm>
            <a:off x="5733557" y="2101061"/>
            <a:ext cx="331604" cy="285130"/>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8" name="Down Arrow 17"/>
          <p:cNvSpPr/>
          <p:nvPr userDrawn="1"/>
        </p:nvSpPr>
        <p:spPr>
          <a:xfrm>
            <a:off x="7783256" y="2091226"/>
            <a:ext cx="331604" cy="285130"/>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5" name="Down Arrow 4"/>
          <p:cNvSpPr/>
          <p:nvPr userDrawn="1"/>
        </p:nvSpPr>
        <p:spPr>
          <a:xfrm>
            <a:off x="4499992" y="2748733"/>
            <a:ext cx="419955" cy="404572"/>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endParaRPr>
          </a:p>
        </p:txBody>
      </p:sp>
      <p:sp>
        <p:nvSpPr>
          <p:cNvPr id="19" name="Down Arrow 18"/>
          <p:cNvSpPr/>
          <p:nvPr userDrawn="1"/>
        </p:nvSpPr>
        <p:spPr>
          <a:xfrm>
            <a:off x="4499991" y="4919178"/>
            <a:ext cx="419955" cy="404572"/>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endParaRPr>
          </a:p>
        </p:txBody>
      </p:sp>
    </p:spTree>
    <p:extLst>
      <p:ext uri="{BB962C8B-B14F-4D97-AF65-F5344CB8AC3E}">
        <p14:creationId xmlns:p14="http://schemas.microsoft.com/office/powerpoint/2010/main" val="92639328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B6227-7056-4F25-808D-A29109A532EA}" type="datetime1">
              <a:rPr lang="en-GB" smtClean="0">
                <a:solidFill>
                  <a:prstClr val="black">
                    <a:tint val="75000"/>
                  </a:prstClr>
                </a:solidFill>
              </a:rPr>
              <a:t>25/03/2015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7145922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45E102-52A5-49A7-8EA4-3DE62D101739}" type="datetime1">
              <a:rPr lang="en-GB" smtClean="0">
                <a:solidFill>
                  <a:prstClr val="black">
                    <a:tint val="75000"/>
                  </a:prstClr>
                </a:solidFill>
              </a:rPr>
              <a:t>25/03/2015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3236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6AEF39E-C134-44E6-96D1-0EE49B00529E}" type="datetime1">
              <a:rPr lang="en-GB" smtClean="0"/>
              <a:t>25/03/2015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237491818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F86BA2-AADE-4AD9-BFD2-6A6ACF60F674}" type="datetime1">
              <a:rPr lang="en-GB" smtClean="0">
                <a:solidFill>
                  <a:prstClr val="black">
                    <a:tint val="75000"/>
                  </a:prstClr>
                </a:solidFill>
              </a:rPr>
              <a:t>25/03/2015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52539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5D60C1B-4F05-4444-A359-D27F131150CD}" type="datetime1">
              <a:rPr lang="en-GB" smtClean="0">
                <a:solidFill>
                  <a:prstClr val="black">
                    <a:tint val="75000"/>
                  </a:prstClr>
                </a:solidFill>
              </a:rPr>
              <a:t>25/03/2015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364529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6E599D-1536-496E-994C-0E587BE42E4E}" type="datetime1">
              <a:rPr lang="en-GB" smtClean="0">
                <a:solidFill>
                  <a:prstClr val="black">
                    <a:tint val="75000"/>
                  </a:prstClr>
                </a:solidFill>
              </a:rPr>
              <a:t>25/03/2015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56837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BC7AFA-C6C4-4A35-BD48-E9F6A206966C}" type="datetime1">
              <a:rPr lang="en-GB" smtClean="0"/>
              <a:t>25/03/2015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21747130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97DB4AA-8D6E-4E17-80D2-9EA51D2FC386}" type="datetime1">
              <a:rPr lang="en-GB" smtClean="0"/>
              <a:t>25/03/2015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2998186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3011297-227D-49F8-8580-A9EE8B0F943D}" type="datetime1">
              <a:rPr lang="en-GB" smtClean="0"/>
              <a:t>25/03/2015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245675087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9ECEFAA-1DE5-40EC-9FB3-847D7F6F404A}" type="datetime1">
              <a:rPr lang="en-GB" smtClean="0"/>
              <a:t>25/03/2015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67054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FB8509-7DEF-4723-A6B9-779F27EA54E0}" type="datetime1">
              <a:rPr lang="en-GB" smtClean="0"/>
              <a:t>25/03/2015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3564981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026B5B-5430-470D-94DE-44D72B27ED5B}" type="datetime1">
              <a:rPr lang="en-GB" smtClean="0"/>
              <a:t>25/03/2015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400422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23CF03-BB31-45E9-AC2F-74CF00B8E332}" type="datetime1">
              <a:rPr lang="en-GB" smtClean="0"/>
              <a:t>25/03/2015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0B0322-6F12-4ADD-84EF-EABEC0290B20}" type="slidenum">
              <a:rPr lang="en-GB" smtClean="0"/>
              <a:t>‹#›</a:t>
            </a:fld>
            <a:endParaRPr lang="en-GB"/>
          </a:p>
        </p:txBody>
      </p:sp>
    </p:spTree>
    <p:extLst>
      <p:ext uri="{BB962C8B-B14F-4D97-AF65-F5344CB8AC3E}">
        <p14:creationId xmlns:p14="http://schemas.microsoft.com/office/powerpoint/2010/main" val="802297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490066"/>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052736"/>
            <a:ext cx="8229600" cy="50734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900">
                <a:solidFill>
                  <a:schemeClr val="tx1">
                    <a:tint val="75000"/>
                  </a:schemeClr>
                </a:solidFill>
              </a:defRPr>
            </a:lvl1pPr>
          </a:lstStyle>
          <a:p>
            <a:fld id="{4859C0E3-A153-4B24-8F01-DF7288F5A8D6}" type="datetime1">
              <a:rPr lang="en-GB" smtClean="0"/>
              <a:t>25/03/2015</a:t>
            </a:fld>
            <a:endParaRPr lang="en-GB" dirty="0"/>
          </a:p>
        </p:txBody>
      </p:sp>
      <p:sp>
        <p:nvSpPr>
          <p:cNvPr id="5" name="Footer Placeholder 4"/>
          <p:cNvSpPr>
            <a:spLocks noGrp="1"/>
          </p:cNvSpPr>
          <p:nvPr>
            <p:ph type="ftr" sz="quarter" idx="3"/>
          </p:nvPr>
        </p:nvSpPr>
        <p:spPr>
          <a:xfrm>
            <a:off x="3124200" y="6453336"/>
            <a:ext cx="2895600" cy="268139"/>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0B0322-6F12-4ADD-84EF-EABEC0290B20}" type="slidenum">
              <a:rPr lang="en-GB" smtClean="0"/>
              <a:t>‹#›</a:t>
            </a:fld>
            <a:endParaRPr lang="en-GB"/>
          </a:p>
        </p:txBody>
      </p:sp>
    </p:spTree>
    <p:extLst>
      <p:ext uri="{BB962C8B-B14F-4D97-AF65-F5344CB8AC3E}">
        <p14:creationId xmlns:p14="http://schemas.microsoft.com/office/powerpoint/2010/main" val="3888970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2800" b="1" kern="1200">
          <a:solidFill>
            <a:srgbClr val="C00000"/>
          </a:solidFill>
          <a:latin typeface="+mn-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1717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157F0-1A5C-4085-A9D9-94ACB30E0393}" type="datetime1">
              <a:rPr lang="en-GB" smtClean="0">
                <a:solidFill>
                  <a:prstClr val="black">
                    <a:tint val="75000"/>
                  </a:prstClr>
                </a:solidFill>
              </a:rPr>
              <a:t>25/03/2015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03CDE3-0789-4AA7-8741-DF88454100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3564380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wav"/><Relationship Id="rId1" Type="http://schemas.microsoft.com/office/2007/relationships/media" Target="../media/media15.wav"/><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3.png"/><Relationship Id="rId4" Type="http://schemas.openxmlformats.org/officeDocument/2006/relationships/notesSlide" Target="../notesSlides/notesSlide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3.wav"/><Relationship Id="rId1" Type="http://schemas.microsoft.com/office/2007/relationships/media" Target="../media/media53.wav"/><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wav"/><Relationship Id="rId1" Type="http://schemas.microsoft.com/office/2007/relationships/media" Target="../media/media59.wav"/><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wav"/><Relationship Id="rId1" Type="http://schemas.microsoft.com/office/2007/relationships/media" Target="../media/media60.wav"/><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wav"/><Relationship Id="rId1" Type="http://schemas.microsoft.com/office/2007/relationships/media" Target="../media/media61.wav"/><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wav"/><Relationship Id="rId1" Type="http://schemas.microsoft.com/office/2007/relationships/media" Target="../media/media62.wav"/><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wav"/><Relationship Id="rId1" Type="http://schemas.microsoft.com/office/2007/relationships/media" Target="../media/media63.wav"/><Relationship Id="rId5" Type="http://schemas.openxmlformats.org/officeDocument/2006/relationships/image" Target="../media/image3.png"/><Relationship Id="rId4" Type="http://schemas.openxmlformats.org/officeDocument/2006/relationships/image" Target="../media/image7.jpe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wav"/><Relationship Id="rId1" Type="http://schemas.microsoft.com/office/2007/relationships/media" Target="../media/media64.wav"/><Relationship Id="rId5" Type="http://schemas.openxmlformats.org/officeDocument/2006/relationships/image" Target="../media/image3.png"/><Relationship Id="rId4" Type="http://schemas.openxmlformats.org/officeDocument/2006/relationships/image" Target="../media/image8.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wav"/><Relationship Id="rId1" Type="http://schemas.microsoft.com/office/2007/relationships/media" Target="../media/media65.wav"/><Relationship Id="rId5" Type="http://schemas.openxmlformats.org/officeDocument/2006/relationships/image" Target="../media/image3.png"/><Relationship Id="rId4" Type="http://schemas.openxmlformats.org/officeDocument/2006/relationships/hyperlink" Target="http://www.ypeka.gr/LinkClick.aspx?fileticket=aQosQUdQIfo%3d&amp;tabid=280&amp;language=el-GR" TargetMode="Externa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wav"/><Relationship Id="rId1" Type="http://schemas.microsoft.com/office/2007/relationships/media" Target="../media/media66.wav"/><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wav"/><Relationship Id="rId1" Type="http://schemas.microsoft.com/office/2007/relationships/media" Target="../media/media67.wav"/><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8.wav"/><Relationship Id="rId1" Type="http://schemas.microsoft.com/office/2007/relationships/media" Target="../media/media68.wav"/><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wav"/><Relationship Id="rId1" Type="http://schemas.microsoft.com/office/2007/relationships/media" Target="../media/media70.wav"/><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wav"/><Relationship Id="rId1" Type="http://schemas.microsoft.com/office/2007/relationships/media" Target="../media/media71.wav"/><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2.wav"/><Relationship Id="rId1" Type="http://schemas.microsoft.com/office/2007/relationships/media" Target="../media/media72.wav"/><Relationship Id="rId6" Type="http://schemas.openxmlformats.org/officeDocument/2006/relationships/image" Target="../media/image3.png"/><Relationship Id="rId5" Type="http://schemas.openxmlformats.org/officeDocument/2006/relationships/hyperlink" Target="http://www.desmie.gr/ape-sithya/adeiodotiki-diadikasia-kodikopoiisi-nomothesias-ape/periechomena/diadikasia-adeiodotisis/prosfora-syndesis-sto-systima-i-to-diktyo/" TargetMode="External"/><Relationship Id="rId4" Type="http://schemas.openxmlformats.org/officeDocument/2006/relationships/hyperlink" Target="http://www.desmie.gr/ape-sithya/adeiodotiki-diadikasia-kodikopoiisi-nomothesias-ape/periechomena/diadikasia-adeiodotisis/adeia-paragogis-kai-exaireseis/" TargetMode="Externa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3.wav"/><Relationship Id="rId1" Type="http://schemas.microsoft.com/office/2007/relationships/media" Target="../media/media73.wav"/><Relationship Id="rId5" Type="http://schemas.openxmlformats.org/officeDocument/2006/relationships/image" Target="../media/image3.png"/><Relationship Id="rId4" Type="http://schemas.openxmlformats.org/officeDocument/2006/relationships/hyperlink" Target="http://www.ypeka.gr/LinkClick.aspx?fileticket=CoDzesiKRnA%3d&amp;tabid=292&amp;language=el-GR" TargetMode="Externa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wav"/><Relationship Id="rId1" Type="http://schemas.microsoft.com/office/2007/relationships/media" Target="../media/media74.wav"/><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5.wav"/><Relationship Id="rId1" Type="http://schemas.microsoft.com/office/2007/relationships/media" Target="../media/media75.wav"/><Relationship Id="rId5" Type="http://schemas.openxmlformats.org/officeDocument/2006/relationships/image" Target="../media/image3.png"/><Relationship Id="rId4" Type="http://schemas.openxmlformats.org/officeDocument/2006/relationships/hyperlink" Target="http://www.ypeka.gr/LinkClick.aspx?fileticket=daOy23LodSY%3d&amp;tabid=506&amp;language=el-GR" TargetMode="Externa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wav"/><Relationship Id="rId1" Type="http://schemas.microsoft.com/office/2007/relationships/media" Target="../media/media76.wav"/><Relationship Id="rId5" Type="http://schemas.openxmlformats.org/officeDocument/2006/relationships/image" Target="../media/image3.png"/><Relationship Id="rId4" Type="http://schemas.openxmlformats.org/officeDocument/2006/relationships/hyperlink" Target="http://www.ypeka.gr/LinkClick.aspx?fileticket=daOy23LodSY%3d&amp;tabid=506&amp;language=el-GR" TargetMode="Externa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wav"/><Relationship Id="rId1" Type="http://schemas.microsoft.com/office/2007/relationships/media" Target="../media/media77.wav"/><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2.xml"/><Relationship Id="rId7" Type="http://schemas.openxmlformats.org/officeDocument/2006/relationships/diagramColors" Target="../diagrams/colors2.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8.wav"/><Relationship Id="rId1" Type="http://schemas.microsoft.com/office/2007/relationships/media" Target="../media/media78.wav"/><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wav"/><Relationship Id="rId1" Type="http://schemas.microsoft.com/office/2007/relationships/media" Target="../media/media79.wav"/><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wav"/><Relationship Id="rId1" Type="http://schemas.microsoft.com/office/2007/relationships/media" Target="../media/media81.wav"/><Relationship Id="rId4"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2.wav"/><Relationship Id="rId1" Type="http://schemas.microsoft.com/office/2007/relationships/media" Target="../media/media82.wav"/><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3.wav"/><Relationship Id="rId1" Type="http://schemas.microsoft.com/office/2007/relationships/media" Target="../media/media83.wav"/><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4.wav"/><Relationship Id="rId1" Type="http://schemas.microsoft.com/office/2007/relationships/media" Target="../media/media84.wav"/><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notesSlide" Target="../notesSlides/notesSlide22.xml"/></Relationships>
</file>

<file path=ppt/slides/_rels/slide87.xml.rels><?xml version="1.0" encoding="UTF-8" standalone="yes"?>
<Relationships xmlns="http://schemas.openxmlformats.org/package/2006/relationships"><Relationship Id="rId8" Type="http://schemas.openxmlformats.org/officeDocument/2006/relationships/hyperlink" Target="http://cor.europa.eu/en/activities/commissions/enve/Pages/enve.aspx" TargetMode="External"/><Relationship Id="rId13"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www.eesc.europa.eu/?i=portal.en.ten-section" TargetMode="External"/><Relationship Id="rId12" Type="http://schemas.openxmlformats.org/officeDocument/2006/relationships/hyperlink" Target="http://ec.europa.eu/easme/" TargetMode="External"/><Relationship Id="rId2" Type="http://schemas.openxmlformats.org/officeDocument/2006/relationships/audio" Target="../media/media85.wav"/><Relationship Id="rId1" Type="http://schemas.microsoft.com/office/2007/relationships/media" Target="../media/media85.wav"/><Relationship Id="rId6" Type="http://schemas.openxmlformats.org/officeDocument/2006/relationships/hyperlink" Target="http://ec.europa.eu/energy/index_en.html" TargetMode="External"/><Relationship Id="rId11" Type="http://schemas.openxmlformats.org/officeDocument/2006/relationships/hyperlink" Target="http://fusionforenergy.europa.eu/" TargetMode="External"/><Relationship Id="rId5" Type="http://schemas.openxmlformats.org/officeDocument/2006/relationships/hyperlink" Target="http://www.consilium.europa.eu/council/council-configurations?lang=en#tte" TargetMode="External"/><Relationship Id="rId10" Type="http://schemas.openxmlformats.org/officeDocument/2006/relationships/hyperlink" Target="http://ec.europa.eu/euratom/index_en.html" TargetMode="External"/><Relationship Id="rId4" Type="http://schemas.openxmlformats.org/officeDocument/2006/relationships/hyperlink" Target="http://www.europarl.europa.eu/committees/en/itre/home.html" TargetMode="External"/><Relationship Id="rId9" Type="http://schemas.openxmlformats.org/officeDocument/2006/relationships/hyperlink" Target="http://www.eib.europa.eu/products/elena/index.htm?lang=en" TargetMode="Externa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6.wav"/><Relationship Id="rId1" Type="http://schemas.microsoft.com/office/2007/relationships/media" Target="../media/media86.wav"/><Relationship Id="rId4" Type="http://schemas.openxmlformats.org/officeDocument/2006/relationships/image" Target="../media/image3.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7.wav"/><Relationship Id="rId1" Type="http://schemas.microsoft.com/office/2007/relationships/media" Target="../media/media87.wav"/><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3.png"/><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a:t>ΕΝΕΡΓΕΙΑΚΗ ΠΟΛΙΤΙΚΗ ΚΑΙ ΔΙΑΧΕΙΡΙΣΗ - ΛΗΨΗ ΑΠΟΦΑΣΕΩΝ</a:t>
            </a:r>
            <a:endParaRPr lang="en-GB" dirty="0"/>
          </a:p>
        </p:txBody>
      </p:sp>
      <p:sp>
        <p:nvSpPr>
          <p:cNvPr id="5" name="Subtitle 4"/>
          <p:cNvSpPr>
            <a:spLocks noGrp="1"/>
          </p:cNvSpPr>
          <p:nvPr>
            <p:ph type="subTitle" idx="1"/>
          </p:nvPr>
        </p:nvSpPr>
        <p:spPr/>
        <p:txBody>
          <a:bodyPr/>
          <a:lstStyle/>
          <a:p>
            <a:r>
              <a:rPr lang="el-GR" dirty="0" smtClean="0"/>
              <a:t>ΔΙΑΛΕΞΗ </a:t>
            </a:r>
            <a:r>
              <a:rPr lang="el-GR" err="1" smtClean="0"/>
              <a:t>Νο</a:t>
            </a:r>
            <a:r>
              <a:rPr lang="el-GR" smtClean="0"/>
              <a:t> 11</a:t>
            </a:r>
            <a:endParaRPr lang="el-GR" dirty="0" smtClean="0"/>
          </a:p>
          <a:p>
            <a:r>
              <a:rPr lang="el-GR" dirty="0" smtClean="0"/>
              <a:t>ΕΝΕΡΓΕΙΑΚΗ ΠΟΛΙΤΙΚΗ - ΕΡΓΑΛΕΙΑ</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57221505"/>
      </p:ext>
    </p:extLst>
  </p:cSld>
  <p:clrMapOvr>
    <a:masterClrMapping/>
  </p:clrMapOvr>
  <mc:AlternateContent xmlns:mc="http://schemas.openxmlformats.org/markup-compatibility/2006">
    <mc:Choice xmlns:p14="http://schemas.microsoft.com/office/powerpoint/2010/main" Requires="p14">
      <p:transition spd="slow" p14:dur="2000" advTm="10349"/>
    </mc:Choice>
    <mc:Fallback>
      <p:transition spd="slow" advTm="10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ΕΝΕΡΓΕΙΑΚΗ ΠΟΛΙΤΙΚΗ </a:t>
            </a:r>
            <a:r>
              <a:rPr lang="el-GR" smtClean="0"/>
              <a:t>– </a:t>
            </a:r>
            <a:r>
              <a:rPr lang="el-GR" smtClean="0"/>
              <a:t>ΠΕΔΙΟ ΕΦΑΡΜΟΓΗΣ</a:t>
            </a:r>
            <a:endParaRPr lang="en-GB" dirty="0"/>
          </a:p>
        </p:txBody>
      </p:sp>
      <p:sp>
        <p:nvSpPr>
          <p:cNvPr id="3" name="Content Placeholder 2"/>
          <p:cNvSpPr>
            <a:spLocks noGrp="1"/>
          </p:cNvSpPr>
          <p:nvPr>
            <p:ph idx="1"/>
          </p:nvPr>
        </p:nvSpPr>
        <p:spPr/>
        <p:txBody>
          <a:bodyPr/>
          <a:lstStyle/>
          <a:p>
            <a:r>
              <a:rPr lang="el-GR" dirty="0" smtClean="0"/>
              <a:t>ΡΥΘΜΙΣΗ ΕΝΕΡΓΕΙΑΚΩΝ ΣΥΣΤΗΜΑΤΩΝ ΠΡΟΣΦΟΡΑΣ (ΗΛΕΚΤΡΙΣΜΟΣ, ΦΥΣΙΚΟ ΑΕΡΙΟ)</a:t>
            </a:r>
          </a:p>
          <a:p>
            <a:r>
              <a:rPr lang="el-GR" dirty="0" smtClean="0"/>
              <a:t>ΑΝΑΠΤΥΞΗ ΕΝΔΟΓΕΝΩΝ ΕΝΕΡΓΕΙΑΚΩΝ ΠΟΡΩΝ</a:t>
            </a:r>
          </a:p>
          <a:p>
            <a:r>
              <a:rPr lang="el-GR" dirty="0" smtClean="0"/>
              <a:t>ΑΝΑΠΤΥΞΗ ΝΕΩΝ ΤΕΧΝΟΛΟΓΙΩΝ</a:t>
            </a:r>
          </a:p>
          <a:p>
            <a:r>
              <a:rPr lang="el-GR" dirty="0" smtClean="0"/>
              <a:t>ΕΞΑΣΦΑΛΙΣΗ ΕΝΕΡΓΕΙΑΚΗΣ ΠΡΟΣΦΟΡΑΣ (</a:t>
            </a:r>
            <a:r>
              <a:rPr lang="en-GB" dirty="0" smtClean="0"/>
              <a:t>OIL)</a:t>
            </a:r>
            <a:endParaRPr lang="el-GR" dirty="0" smtClean="0"/>
          </a:p>
          <a:p>
            <a:r>
              <a:rPr lang="el-GR" dirty="0" smtClean="0"/>
              <a:t>ΕΞΟΙΚΟΝΟΜΗΣΗ ΕΝΕΡΓΕΙΑΚΩΝ ΠΟΡΩΝ</a:t>
            </a:r>
          </a:p>
          <a:p>
            <a:r>
              <a:rPr lang="el-GR" dirty="0" smtClean="0"/>
              <a:t>ΜΕΙΩΣΗ ΠΕΡΙΒΑΛΛΟΝΤΙΚΩΝ ΕΠΙΠΤΩΣΕΩΝ</a:t>
            </a:r>
          </a:p>
          <a:p>
            <a:r>
              <a:rPr lang="el-GR" dirty="0" smtClean="0"/>
              <a:t>ΑΠΕΛΕΥΘΕΡΩΣΗ ΕΝΕΡΓΕΙΑΚΩΝ ΑΓΟΡΩΝ</a:t>
            </a:r>
          </a:p>
          <a:p>
            <a:r>
              <a:rPr lang="el-GR" dirty="0" smtClean="0"/>
              <a:t>ΒΙΩΣΙΜΗ ΑΝΑΠΤΥΞΗ</a:t>
            </a:r>
          </a:p>
        </p:txBody>
      </p:sp>
      <p:sp>
        <p:nvSpPr>
          <p:cNvPr id="5" name="Slide Number Placeholder 4"/>
          <p:cNvSpPr>
            <a:spLocks noGrp="1"/>
          </p:cNvSpPr>
          <p:nvPr>
            <p:ph type="sldNum" sz="quarter" idx="12"/>
          </p:nvPr>
        </p:nvSpPr>
        <p:spPr/>
        <p:txBody>
          <a:bodyPr/>
          <a:lstStyle/>
          <a:p>
            <a:fld id="{350B0322-6F12-4ADD-84EF-EABEC0290B20}" type="slidenum">
              <a:rPr lang="en-GB" smtClean="0"/>
              <a:t>10</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14364395"/>
      </p:ext>
    </p:extLst>
  </p:cSld>
  <p:clrMapOvr>
    <a:masterClrMapping/>
  </p:clrMapOvr>
  <mc:AlternateContent xmlns:mc="http://schemas.openxmlformats.org/markup-compatibility/2006">
    <mc:Choice xmlns:p14="http://schemas.microsoft.com/office/powerpoint/2010/main" Requires="p14">
      <p:transition spd="slow" p14:dur="2000" advTm="35618"/>
    </mc:Choice>
    <mc:Fallback>
      <p:transition spd="slow" advTm="35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ΕΡΓΑΛΕΙΑ ΠΟΛΙΤΙΚΗΣ</a:t>
            </a:r>
            <a:endParaRPr lang="en-GB" dirty="0"/>
          </a:p>
        </p:txBody>
      </p:sp>
      <p:sp>
        <p:nvSpPr>
          <p:cNvPr id="3" name="Content Placeholder 2"/>
          <p:cNvSpPr>
            <a:spLocks noGrp="1"/>
          </p:cNvSpPr>
          <p:nvPr>
            <p:ph idx="1"/>
          </p:nvPr>
        </p:nvSpPr>
        <p:spPr/>
        <p:txBody>
          <a:bodyPr>
            <a:normAutofit lnSpcReduction="10000"/>
          </a:bodyPr>
          <a:lstStyle/>
          <a:p>
            <a:pPr marL="360363" indent="0">
              <a:buNone/>
            </a:pPr>
            <a:r>
              <a:rPr lang="el-GR" sz="3200" dirty="0" smtClean="0"/>
              <a:t>ΤΑ ΕΡΓΑΛΕΙΑ ΠΟΛΙΤΙΚΗΣ ΕΙΝΑΙ ΑΝΑΓΚΑΙΑ ΓΙΑ ΤΗΝ :</a:t>
            </a:r>
          </a:p>
          <a:p>
            <a:endParaRPr lang="el-GR" dirty="0"/>
          </a:p>
          <a:p>
            <a:r>
              <a:rPr lang="el-GR" dirty="0" smtClean="0">
                <a:solidFill>
                  <a:schemeClr val="tx2">
                    <a:lumMod val="50000"/>
                  </a:schemeClr>
                </a:solidFill>
              </a:rPr>
              <a:t>ΑΥΞΗΣΗ ΤΗΣ ΕΝΕΡΓΕΙΑΚΗΣ ΑΠΟΔΟΣΗΣ</a:t>
            </a:r>
          </a:p>
          <a:p>
            <a:pPr lvl="1"/>
            <a:r>
              <a:rPr lang="el-GR" dirty="0" smtClean="0">
                <a:solidFill>
                  <a:schemeClr val="bg2">
                    <a:lumMod val="10000"/>
                  </a:schemeClr>
                </a:solidFill>
              </a:rPr>
              <a:t>ΚΑΛΥΤΕΡΕΣ ΜΗΧΑΝΕΣ ΚΑΙ ΣΥΣΤΗΜΑΤΑ</a:t>
            </a:r>
          </a:p>
          <a:p>
            <a:pPr lvl="1"/>
            <a:r>
              <a:rPr lang="el-GR" dirty="0" smtClean="0"/>
              <a:t>ΚΑΛΥΤΕΡΗ ΕΝΗΜΕΡΩΣΗ</a:t>
            </a:r>
          </a:p>
          <a:p>
            <a:pPr lvl="1"/>
            <a:r>
              <a:rPr lang="el-GR" dirty="0" smtClean="0"/>
              <a:t>ΑΠΟΦΥΓΗ ΛΑΘΩΝ ΚΑΙ ΠΑΡΑΛΕΙΨΕΩΝ</a:t>
            </a:r>
          </a:p>
          <a:p>
            <a:endParaRPr lang="el-GR" dirty="0" smtClean="0"/>
          </a:p>
          <a:p>
            <a:r>
              <a:rPr lang="el-GR" dirty="0" smtClean="0">
                <a:solidFill>
                  <a:schemeClr val="tx2">
                    <a:lumMod val="50000"/>
                  </a:schemeClr>
                </a:solidFill>
              </a:rPr>
              <a:t>ΑΥΞΗΣΗ ΤΗΣ ΔΙΕΙΣΔΥΣΗΣ ΤΩΝ ΑΝΑΝΕΩΣΙΜΩΝ ΠΗΓΩΝ ΕΝΕΡΓΕΙΑΣ</a:t>
            </a:r>
          </a:p>
          <a:p>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11</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96542626"/>
      </p:ext>
    </p:extLst>
  </p:cSld>
  <p:clrMapOvr>
    <a:masterClrMapping/>
  </p:clrMapOvr>
  <mc:AlternateContent xmlns:mc="http://schemas.openxmlformats.org/markup-compatibility/2006">
    <mc:Choice xmlns:p14="http://schemas.microsoft.com/office/powerpoint/2010/main" Requires="p14">
      <p:transition spd="slow" p14:dur="2000" advTm="26097"/>
    </mc:Choice>
    <mc:Fallback>
      <p:transition spd="slow" advTm="26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ΕΜΠΟΔΙΑ</a:t>
            </a:r>
            <a:r>
              <a:rPr lang="en-GB" dirty="0" smtClean="0"/>
              <a:t> - </a:t>
            </a:r>
            <a:r>
              <a:rPr lang="el-GR" dirty="0" smtClean="0"/>
              <a:t>ΚΙΝΗΤΡΑ</a:t>
            </a:r>
            <a:endParaRPr lang="en-GB" dirty="0"/>
          </a:p>
        </p:txBody>
      </p:sp>
      <p:sp>
        <p:nvSpPr>
          <p:cNvPr id="3" name="Content Placeholder 2"/>
          <p:cNvSpPr>
            <a:spLocks noGrp="1"/>
          </p:cNvSpPr>
          <p:nvPr>
            <p:ph idx="1"/>
          </p:nvPr>
        </p:nvSpPr>
        <p:spPr>
          <a:xfrm>
            <a:off x="457200" y="836713"/>
            <a:ext cx="8229600" cy="4968551"/>
          </a:xfrm>
        </p:spPr>
        <p:txBody>
          <a:bodyPr>
            <a:normAutofit fontScale="70000" lnSpcReduction="20000"/>
          </a:bodyPr>
          <a:lstStyle/>
          <a:p>
            <a:r>
              <a:rPr lang="el-GR" dirty="0"/>
              <a:t>ΠΟΙΑ ΕΝΑΙ ΤΑ </a:t>
            </a:r>
            <a:r>
              <a:rPr lang="el-GR" sz="3800" b="1" dirty="0">
                <a:solidFill>
                  <a:srgbClr val="C00000"/>
                </a:solidFill>
              </a:rPr>
              <a:t>ΕΜΠΟΔΙΑ</a:t>
            </a:r>
            <a:r>
              <a:rPr lang="el-GR" sz="3800" dirty="0"/>
              <a:t> </a:t>
            </a:r>
            <a:r>
              <a:rPr lang="el-GR" dirty="0"/>
              <a:t>ΠΟΥ ΠΡΕΠΕΙ ΝΑ ΥΠΕΡΝΙΚΗΘΟΥΝ </a:t>
            </a:r>
            <a:r>
              <a:rPr lang="el-GR" dirty="0" smtClean="0"/>
              <a:t>?</a:t>
            </a:r>
          </a:p>
          <a:p>
            <a:endParaRPr lang="el-GR" dirty="0"/>
          </a:p>
          <a:p>
            <a:r>
              <a:rPr lang="el-GR" dirty="0" smtClean="0"/>
              <a:t>ΤΕΧΝΟΛΟΓΙΚΑ ΕΜΠΟΔΙΑ – ΔΕΝ ΥΠΑΡΧΟΥΝ ΑΚΟΜΑ ΑΞΙΟΠΙΣΤΕΣ ΤΕΧΝΟΛΟΓΙΚΕΣ ΛΥΣΕΙΣ</a:t>
            </a:r>
          </a:p>
          <a:p>
            <a:r>
              <a:rPr lang="el-GR" dirty="0" smtClean="0"/>
              <a:t>ΕΜΠΟΔΙΑ ΕΝΗΜΕΡΩΣΗΣ/ΚΑΤΑΝΟΗΣΗΣ</a:t>
            </a:r>
          </a:p>
          <a:p>
            <a:r>
              <a:rPr lang="el-GR" dirty="0" smtClean="0"/>
              <a:t>ΟΙΚΟΝΟΜΙΚΑ ΕΜΠΟΔΙΑ – </a:t>
            </a:r>
          </a:p>
          <a:p>
            <a:pPr lvl="1"/>
            <a:r>
              <a:rPr lang="el-GR" dirty="0" smtClean="0"/>
              <a:t>ΑΠΟΥΣΙΑ ΚΡΙΤΗΡΙΩΝ ΚΕΡΔΟΦΟΡΙΑΣ ΑΠΑΡΑΙΤΗΤΑ ΑΠΟ ΤΗΝ ΒΙΟΜΗΧΑΝΙΑ</a:t>
            </a:r>
          </a:p>
          <a:p>
            <a:pPr lvl="1"/>
            <a:r>
              <a:rPr lang="el-GR" dirty="0" smtClean="0"/>
              <a:t>ΕΛΛΕΙΨΗ ΚΕΦΑΛΑΙΩΝ</a:t>
            </a:r>
          </a:p>
          <a:p>
            <a:r>
              <a:rPr lang="el-GR" dirty="0" smtClean="0"/>
              <a:t>ΟΡΓΑΝΩΤΙΚΑ ΕΜΠΟΔΙΑ – ΑΠΟΥΣΙΑ ΔΟΜΩΝ ΠΟΥ ΜΠΟΡΟΥΝ ΝΑ ΥΛΟΠΟΙΗΣΟΥΝ ΕΝΕΡΓΕΙΑΚΑ ΠΡΟΓΡΑΜΜΑΤΑ (ΕΝΕΡΓΕΙΑΚΟΣ ΕΠΙΘΕΩΡΗΤΗΣ)</a:t>
            </a:r>
          </a:p>
          <a:p>
            <a:r>
              <a:rPr lang="el-GR" dirty="0" smtClean="0"/>
              <a:t>ΕΜΠΟΔΙΟ ΙΔΙΟΚΤΗΤΗ-ΕΝΟΙΚΙΑΣΤΗ – ΑΛΛΟΣ ΥΛΟΠΟΙΕΙ ΤΗΝ ΕΠΕΝΔΥΣΗ, ΑΛΛΟΣ ΕΚΜΕΤΑΛΛΕΥΕΤΑΙ ΤΟ ΟΦΕΛΟΣ (ΙΔΙΩΣ ΣΕ ΚΤΙΡΙΑ)</a:t>
            </a:r>
          </a:p>
          <a:p>
            <a:r>
              <a:rPr lang="el-GR" dirty="0" smtClean="0"/>
              <a:t>ΕΛΛΕΙΨΗ ΕΝΔΙΑΦΕΡΟΝΤΟΣ – ΤΟ ΕΝΕΡΓΕΙΑΚΟ ΚΟΣΤΟΣ ΜΠΟΡΕΙ ΝΑ ΕΙΝΑΙ ΜΙΚΡΟ ΚΑΙ ΕΠΟΜΕΝΩΣ ΔΕΝ ΑΠΟΤΕΛΕΙ ΠΡΟΤΕΡΑΙΟΤΗΤΑ Η ΕΝΕΡΓΕΙΑΚΗ ΕΠΕΝΔΥΣΗ</a:t>
            </a:r>
          </a:p>
        </p:txBody>
      </p:sp>
      <p:sp>
        <p:nvSpPr>
          <p:cNvPr id="5" name="TextBox 4"/>
          <p:cNvSpPr txBox="1"/>
          <p:nvPr/>
        </p:nvSpPr>
        <p:spPr>
          <a:xfrm>
            <a:off x="323528" y="5805264"/>
            <a:ext cx="8568952" cy="707886"/>
          </a:xfrm>
          <a:prstGeom prst="rect">
            <a:avLst/>
          </a:prstGeom>
          <a:noFill/>
        </p:spPr>
        <p:txBody>
          <a:bodyPr wrap="square" rtlCol="0">
            <a:spAutoFit/>
          </a:bodyPr>
          <a:lstStyle/>
          <a:p>
            <a:pPr algn="ctr"/>
            <a:r>
              <a:rPr lang="el-GR" sz="2000" dirty="0" smtClean="0">
                <a:solidFill>
                  <a:srgbClr val="C00000"/>
                </a:solidFill>
              </a:rPr>
              <a:t>ΑΠΟΜΑΚΡΥΝΣΗ  </a:t>
            </a:r>
            <a:r>
              <a:rPr lang="el-GR" sz="2000" b="1" dirty="0" smtClean="0">
                <a:solidFill>
                  <a:srgbClr val="C00000"/>
                </a:solidFill>
              </a:rPr>
              <a:t>ΕΜΠΟΔΙΩΝ</a:t>
            </a:r>
            <a:r>
              <a:rPr lang="el-GR" sz="2000" dirty="0" smtClean="0">
                <a:solidFill>
                  <a:srgbClr val="C00000"/>
                </a:solidFill>
              </a:rPr>
              <a:t>    ≠  ΥΛΟΠΟΙΗΣΗ  ΕΥΚΑΙΡΙΩΝ</a:t>
            </a:r>
            <a:r>
              <a:rPr lang="el-GR" sz="2000" dirty="0">
                <a:solidFill>
                  <a:srgbClr val="C00000"/>
                </a:solidFill>
              </a:rPr>
              <a:t>.</a:t>
            </a:r>
          </a:p>
          <a:p>
            <a:pPr algn="ctr"/>
            <a:r>
              <a:rPr lang="el-GR" sz="2000" dirty="0">
                <a:solidFill>
                  <a:srgbClr val="C00000"/>
                </a:solidFill>
              </a:rPr>
              <a:t>ΑΠΑΙΤΟΥΝΤΑΙ </a:t>
            </a:r>
            <a:r>
              <a:rPr lang="el-GR" sz="2000" b="1" dirty="0">
                <a:solidFill>
                  <a:srgbClr val="C00000"/>
                </a:solidFill>
              </a:rPr>
              <a:t>ΚΙΝΗΤΡΑ</a:t>
            </a:r>
            <a:r>
              <a:rPr lang="el-GR" sz="2000" dirty="0">
                <a:solidFill>
                  <a:srgbClr val="C00000"/>
                </a:solidFill>
              </a:rPr>
              <a:t> ΓΙΑ </a:t>
            </a:r>
            <a:r>
              <a:rPr lang="el-GR" sz="2000" dirty="0" smtClean="0">
                <a:solidFill>
                  <a:srgbClr val="C00000"/>
                </a:solidFill>
              </a:rPr>
              <a:t>ΕΠΕΝΔΥΣΕΙΣ </a:t>
            </a:r>
            <a:r>
              <a:rPr lang="el-GR" sz="2000" dirty="0">
                <a:solidFill>
                  <a:srgbClr val="C00000"/>
                </a:solidFill>
              </a:rPr>
              <a:t>ΚΑΙ </a:t>
            </a:r>
            <a:r>
              <a:rPr lang="el-GR" sz="2000" dirty="0" smtClean="0">
                <a:solidFill>
                  <a:srgbClr val="C00000"/>
                </a:solidFill>
              </a:rPr>
              <a:t>ΔΡΑΣΕΙΣ</a:t>
            </a:r>
            <a:endParaRPr lang="el-GR" sz="2000" dirty="0">
              <a:solidFill>
                <a:srgbClr val="C00000"/>
              </a:solidFill>
            </a:endParaRPr>
          </a:p>
        </p:txBody>
      </p:sp>
      <p:sp>
        <p:nvSpPr>
          <p:cNvPr id="6" name="Slide Number Placeholder 5"/>
          <p:cNvSpPr>
            <a:spLocks noGrp="1"/>
          </p:cNvSpPr>
          <p:nvPr>
            <p:ph type="sldNum" sz="quarter" idx="12"/>
          </p:nvPr>
        </p:nvSpPr>
        <p:spPr/>
        <p:txBody>
          <a:bodyPr/>
          <a:lstStyle/>
          <a:p>
            <a:fld id="{350B0322-6F12-4ADD-84EF-EABEC0290B20}" type="slidenum">
              <a:rPr lang="en-GB" smtClean="0"/>
              <a:t>12</a:t>
            </a:fld>
            <a:endParaRPr lang="en-GB"/>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3388779"/>
      </p:ext>
    </p:extLst>
  </p:cSld>
  <p:clrMapOvr>
    <a:masterClrMapping/>
  </p:clrMapOvr>
  <mc:AlternateContent xmlns:mc="http://schemas.openxmlformats.org/markup-compatibility/2006">
    <mc:Choice xmlns:p14="http://schemas.microsoft.com/office/powerpoint/2010/main" Requires="p14">
      <p:transition spd="slow" p14:dur="2000" advTm="80693"/>
    </mc:Choice>
    <mc:Fallback>
      <p:transition spd="slow" advTm="80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ΕΡΓΑΛΕΙΑ ΠΟΛΙΤΙΚΗΣ</a:t>
            </a:r>
            <a:endParaRPr lang="en-GB" dirty="0"/>
          </a:p>
        </p:txBody>
      </p:sp>
      <p:sp>
        <p:nvSpPr>
          <p:cNvPr id="3" name="Content Placeholder 2"/>
          <p:cNvSpPr>
            <a:spLocks noGrp="1"/>
          </p:cNvSpPr>
          <p:nvPr>
            <p:ph idx="1"/>
          </p:nvPr>
        </p:nvSpPr>
        <p:spPr/>
        <p:txBody>
          <a:bodyPr>
            <a:normAutofit fontScale="92500" lnSpcReduction="20000"/>
          </a:bodyPr>
          <a:lstStyle/>
          <a:p>
            <a:r>
              <a:rPr lang="el-GR" sz="3000" dirty="0" smtClean="0">
                <a:solidFill>
                  <a:srgbClr val="FF0000"/>
                </a:solidFill>
              </a:rPr>
              <a:t>ΒΑΣΙΚΟΙ ΜΗΧΑΝΙΣΜΟΙ :</a:t>
            </a:r>
          </a:p>
          <a:p>
            <a:endParaRPr lang="el-GR" sz="3000" dirty="0" smtClean="0">
              <a:solidFill>
                <a:srgbClr val="FF0000"/>
              </a:solidFill>
            </a:endParaRPr>
          </a:p>
          <a:p>
            <a:r>
              <a:rPr lang="el-GR" b="1" dirty="0" smtClean="0"/>
              <a:t>ΜΗΧΑΝΙΣΜΟΙ ΕΝΗΜΕΡΩΣΗΣ</a:t>
            </a:r>
          </a:p>
          <a:p>
            <a:pPr lvl="1"/>
            <a:r>
              <a:rPr lang="el-GR" dirty="0" smtClean="0"/>
              <a:t>ΜΕΤΑΦΟΡΑ ΠΛΗΡΟΦΟΡΙΑΣ, ΓΝΩΣΕΩΝ</a:t>
            </a:r>
          </a:p>
          <a:p>
            <a:r>
              <a:rPr lang="el-GR" b="1" dirty="0" smtClean="0"/>
              <a:t>ΟΙΚΟΝΟΜΙΚΟΙ ΜΗΧΑΝΙΣΜΟΙ</a:t>
            </a:r>
            <a:endParaRPr lang="el-GR" dirty="0" smtClean="0"/>
          </a:p>
          <a:p>
            <a:pPr lvl="1"/>
            <a:r>
              <a:rPr lang="el-GR" dirty="0" smtClean="0"/>
              <a:t>ΚΙΝΗΤΡΑ ΓΙΑ ΕΝΕΡΓΕΙΑΚΕΣ ΕΠΕΝΔΥΣΕΙΣ</a:t>
            </a:r>
          </a:p>
          <a:p>
            <a:pPr lvl="1"/>
            <a:r>
              <a:rPr lang="el-GR" dirty="0" smtClean="0"/>
              <a:t>ΑΝΤΙΚΙΝΗΤΡΑ ΓΙΑ ΑΛΛΑΓΗ ΑΝΕΠΙΘΥΜΗΤΩΝ ΣΥΜΠΕΡΙΦΟΡΩΝ</a:t>
            </a:r>
          </a:p>
          <a:p>
            <a:r>
              <a:rPr lang="el-GR" b="1" dirty="0" smtClean="0"/>
              <a:t>ΚΑΝΟΝΙΣΤΙΚΟΙ ΜΗΧΑΝΙΣΜΟΙ – ΠΡΟΤΥΠΑ ΛΕΙΤΟΥΡΓΙΑΣ ΚΑΙ ΣΥΜΠΕΡΙΦΟΡΑΣ</a:t>
            </a:r>
            <a:r>
              <a:rPr lang="el-GR" dirty="0" smtClean="0"/>
              <a:t> </a:t>
            </a:r>
          </a:p>
          <a:p>
            <a:pPr lvl="1"/>
            <a:r>
              <a:rPr lang="el-GR" dirty="0" smtClean="0"/>
              <a:t>ΑΤΟΜΙΚΟ, </a:t>
            </a:r>
          </a:p>
          <a:p>
            <a:pPr lvl="1"/>
            <a:r>
              <a:rPr lang="el-GR" dirty="0" smtClean="0"/>
              <a:t>ΕΠΙΧΕΙΡΗΜΑΤΙΚΟ ΚΑΙ </a:t>
            </a:r>
          </a:p>
          <a:p>
            <a:pPr lvl="1"/>
            <a:r>
              <a:rPr lang="el-GR" dirty="0" smtClean="0"/>
              <a:t>ΣΥΛΛΟΓΙΚΟ ΕΠΙΠΕΔΟ (ΔΗΜΟΙ, ΠΕΡΙΦΕΡΕΙΕΣ)</a:t>
            </a:r>
            <a:endParaRPr lang="en-GB" dirty="0"/>
          </a:p>
        </p:txBody>
      </p:sp>
      <p:sp>
        <p:nvSpPr>
          <p:cNvPr id="5" name="TextBox 4"/>
          <p:cNvSpPr txBox="1"/>
          <p:nvPr/>
        </p:nvSpPr>
        <p:spPr>
          <a:xfrm>
            <a:off x="0" y="6309320"/>
            <a:ext cx="9036496" cy="523220"/>
          </a:xfrm>
          <a:prstGeom prst="rect">
            <a:avLst/>
          </a:prstGeom>
          <a:solidFill>
            <a:srgbClr val="FFFF00"/>
          </a:solidFill>
        </p:spPr>
        <p:txBody>
          <a:bodyPr wrap="square" rtlCol="0">
            <a:spAutoFit/>
          </a:bodyPr>
          <a:lstStyle/>
          <a:p>
            <a:pPr algn="ctr"/>
            <a:r>
              <a:rPr lang="el-GR" sz="2800" dirty="0" smtClean="0">
                <a:solidFill>
                  <a:srgbClr val="FF0000"/>
                </a:solidFill>
              </a:rPr>
              <a:t>ΣΥΝΔΥΑΣΜΟΣ ΟΛΩΝ ΤΩΝ ΠΑΡΑΠΑΝΩ ΜΗΧΑΝΙΣΜΩΝ</a:t>
            </a:r>
            <a:endParaRPr lang="en-GB" sz="2800" dirty="0">
              <a:solidFill>
                <a:srgbClr val="FF0000"/>
              </a:solidFill>
            </a:endParaRPr>
          </a:p>
        </p:txBody>
      </p:sp>
      <p:sp>
        <p:nvSpPr>
          <p:cNvPr id="6" name="Slide Number Placeholder 5"/>
          <p:cNvSpPr>
            <a:spLocks noGrp="1"/>
          </p:cNvSpPr>
          <p:nvPr>
            <p:ph type="sldNum" sz="quarter" idx="12"/>
          </p:nvPr>
        </p:nvSpPr>
        <p:spPr/>
        <p:txBody>
          <a:bodyPr/>
          <a:lstStyle/>
          <a:p>
            <a:fld id="{350B0322-6F12-4ADD-84EF-EABEC0290B20}" type="slidenum">
              <a:rPr lang="en-GB" smtClean="0"/>
              <a:t>13</a:t>
            </a:fld>
            <a:endParaRPr lang="en-GB"/>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989708"/>
      </p:ext>
    </p:extLst>
  </p:cSld>
  <p:clrMapOvr>
    <a:masterClrMapping/>
  </p:clrMapOvr>
  <mc:AlternateContent xmlns:mc="http://schemas.openxmlformats.org/markup-compatibility/2006">
    <mc:Choice xmlns:p14="http://schemas.microsoft.com/office/powerpoint/2010/main" Requires="p14">
      <p:transition spd="slow" p14:dur="2000" advTm="24362"/>
    </mc:Choice>
    <mc:Fallback>
      <p:transition spd="slow" advTm="24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ΚΥΒΕΡΝΗΤΙΚΗ ΠΟΛΙΤΙΚΗ : ΦΑΣΕΙΣ</a:t>
            </a:r>
            <a:endParaRPr lang="en-GB" dirty="0"/>
          </a:p>
        </p:txBody>
      </p:sp>
      <p:sp>
        <p:nvSpPr>
          <p:cNvPr id="3" name="Content Placeholder 2"/>
          <p:cNvSpPr>
            <a:spLocks noGrp="1"/>
          </p:cNvSpPr>
          <p:nvPr>
            <p:ph idx="1"/>
          </p:nvPr>
        </p:nvSpPr>
        <p:spPr>
          <a:xfrm>
            <a:off x="251520" y="1052736"/>
            <a:ext cx="8435280" cy="5073427"/>
          </a:xfrm>
        </p:spPr>
        <p:txBody>
          <a:bodyPr>
            <a:normAutofit/>
          </a:bodyPr>
          <a:lstStyle/>
          <a:p>
            <a:pPr marL="449263" indent="0">
              <a:buNone/>
            </a:pPr>
            <a:r>
              <a:rPr lang="el-GR" b="1" dirty="0" smtClean="0"/>
              <a:t>ΦΑΣΗ 1 </a:t>
            </a:r>
            <a:r>
              <a:rPr lang="el-GR" dirty="0" smtClean="0"/>
              <a:t>: ΔΙΑΜΟΡΦΩΣΗ ΠΟΛΙΤΙΚΗΣ</a:t>
            </a:r>
          </a:p>
          <a:p>
            <a:pPr lvl="1"/>
            <a:r>
              <a:rPr lang="el-GR" dirty="0" smtClean="0"/>
              <a:t>ΠΡΟΣΔΙΟΡΙΣΜΟΣ ΠΡΟΒΛΗΜΑΤΟΣ</a:t>
            </a:r>
          </a:p>
          <a:p>
            <a:pPr lvl="1"/>
            <a:r>
              <a:rPr lang="el-GR" dirty="0" smtClean="0"/>
              <a:t>ΚΑΘΟΡΙΣΜΟΣ ΣΤΟΧΩΝ</a:t>
            </a:r>
          </a:p>
          <a:p>
            <a:pPr lvl="1"/>
            <a:r>
              <a:rPr lang="el-GR" dirty="0" smtClean="0"/>
              <a:t>ΣΥΜΜΕΤΟΧΗ ΟΛΩΝ ΤΩΝ ΠΑΡΑΓΟΝΤΩΝ ΠΟΥ ΕΠΗΡΕΑΖΟΝΤΑΙ</a:t>
            </a:r>
          </a:p>
          <a:p>
            <a:pPr marL="449263" indent="0">
              <a:buNone/>
            </a:pPr>
            <a:r>
              <a:rPr lang="el-GR" b="1" dirty="0"/>
              <a:t>ΦΑΣΗ 2</a:t>
            </a:r>
            <a:r>
              <a:rPr lang="el-GR" dirty="0" smtClean="0"/>
              <a:t> </a:t>
            </a:r>
            <a:r>
              <a:rPr lang="el-GR" smtClean="0"/>
              <a:t>: </a:t>
            </a:r>
            <a:r>
              <a:rPr lang="el-GR"/>
              <a:t>ΥΛΟΠΟΙΗΣΗ </a:t>
            </a:r>
            <a:r>
              <a:rPr lang="el-GR" dirty="0" smtClean="0"/>
              <a:t>ΕΝΕΡΓΕΙΑΚΗΣ ΠΟΛΙΤΙΚΗΣ</a:t>
            </a:r>
          </a:p>
          <a:p>
            <a:pPr lvl="1"/>
            <a:r>
              <a:rPr lang="el-GR" dirty="0" smtClean="0"/>
              <a:t>Π.Χ. ΟΙΚΟΔΟΜΙΚΟΣ ΚΑΝΟΝΙΣΜΟΣ, ΕΝΕΡΓΕΙΑΚΕΣ ΕΠΙΘΕΩΡΗΣΕΙΣ, ΚΛΠ.</a:t>
            </a:r>
          </a:p>
          <a:p>
            <a:pPr marL="449263" indent="0">
              <a:buNone/>
            </a:pPr>
            <a:r>
              <a:rPr lang="el-GR" b="1" dirty="0">
                <a:solidFill>
                  <a:srgbClr val="C00000"/>
                </a:solidFill>
              </a:rPr>
              <a:t>ΦΑΣΗ 3</a:t>
            </a:r>
            <a:r>
              <a:rPr lang="el-GR" b="1" dirty="0" smtClean="0">
                <a:solidFill>
                  <a:srgbClr val="C00000"/>
                </a:solidFill>
              </a:rPr>
              <a:t> </a:t>
            </a:r>
            <a:r>
              <a:rPr lang="el-GR" dirty="0" smtClean="0"/>
              <a:t>: ΕΠΙΔΡΑΣΗ ΕΝΕΡΓΕΙΑΚΗΣ ΠΟΛΙΤΙΚΗΣ</a:t>
            </a:r>
          </a:p>
          <a:p>
            <a:pPr lvl="1"/>
            <a:r>
              <a:rPr lang="el-GR" dirty="0" smtClean="0"/>
              <a:t>ΕΠΙΤΥΧΙΕΣ ΚΑΙ ΑΠΟΤΥΧΙΕΣ - ΑΝΑΔΡΑΣΗ</a:t>
            </a:r>
          </a:p>
          <a:p>
            <a:endParaRPr lang="en-GB" dirty="0"/>
          </a:p>
        </p:txBody>
      </p:sp>
      <p:sp>
        <p:nvSpPr>
          <p:cNvPr id="5" name="U-Turn Arrow 4"/>
          <p:cNvSpPr/>
          <p:nvPr/>
        </p:nvSpPr>
        <p:spPr>
          <a:xfrm flipV="1">
            <a:off x="179512" y="1196752"/>
            <a:ext cx="8784976" cy="5400600"/>
          </a:xfrm>
          <a:prstGeom prst="uturnArrow">
            <a:avLst>
              <a:gd name="adj1" fmla="val 5570"/>
              <a:gd name="adj2" fmla="val 5154"/>
              <a:gd name="adj3" fmla="val 13064"/>
              <a:gd name="adj4" fmla="val 30149"/>
              <a:gd name="adj5" fmla="val 83327"/>
            </a:avLst>
          </a:prstGeom>
          <a:solidFill>
            <a:schemeClr val="bg2">
              <a:alpha val="39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Rounded Rectangle 5"/>
          <p:cNvSpPr/>
          <p:nvPr/>
        </p:nvSpPr>
        <p:spPr>
          <a:xfrm>
            <a:off x="611560" y="1052736"/>
            <a:ext cx="5904656" cy="504056"/>
          </a:xfrm>
          <a:prstGeom prst="roundRect">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p:cNvSpPr/>
          <p:nvPr/>
        </p:nvSpPr>
        <p:spPr>
          <a:xfrm>
            <a:off x="743818" y="3632448"/>
            <a:ext cx="7644606" cy="372616"/>
          </a:xfrm>
          <a:prstGeom prst="roundRect">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p:cNvSpPr/>
          <p:nvPr/>
        </p:nvSpPr>
        <p:spPr>
          <a:xfrm>
            <a:off x="743818" y="5085184"/>
            <a:ext cx="7428582" cy="372616"/>
          </a:xfrm>
          <a:prstGeom prst="roundRect">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8"/>
          <p:cNvSpPr>
            <a:spLocks noGrp="1"/>
          </p:cNvSpPr>
          <p:nvPr>
            <p:ph type="sldNum" sz="quarter" idx="12"/>
          </p:nvPr>
        </p:nvSpPr>
        <p:spPr/>
        <p:txBody>
          <a:bodyPr/>
          <a:lstStyle/>
          <a:p>
            <a:fld id="{350B0322-6F12-4ADD-84EF-EABEC0290B20}" type="slidenum">
              <a:rPr lang="en-GB" smtClean="0"/>
              <a:t>14</a:t>
            </a:fld>
            <a:endParaRPr lang="en-GB"/>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04664275"/>
      </p:ext>
    </p:extLst>
  </p:cSld>
  <p:clrMapOvr>
    <a:masterClrMapping/>
  </p:clrMapOvr>
  <mc:AlternateContent xmlns:mc="http://schemas.openxmlformats.org/markup-compatibility/2006">
    <mc:Choice xmlns:p14="http://schemas.microsoft.com/office/powerpoint/2010/main" Requires="p14">
      <p:transition spd="slow" p14:dur="2000" advTm="47084"/>
    </mc:Choice>
    <mc:Fallback>
      <p:transition spd="slow" advTm="470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smtClean="0"/>
              <a:t>ΠΛΑΙΣΙΟ ΠΟΛΙΤΙΚΗΣ : ΚΙΝΗΤΡΑ</a:t>
            </a:r>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15</a:t>
            </a:fld>
            <a:endParaRPr lang="en-GB"/>
          </a:p>
        </p:txBody>
      </p:sp>
      <p:sp>
        <p:nvSpPr>
          <p:cNvPr id="9" name="Rounded Rectangle 8"/>
          <p:cNvSpPr/>
          <p:nvPr/>
        </p:nvSpPr>
        <p:spPr>
          <a:xfrm>
            <a:off x="580075" y="980728"/>
            <a:ext cx="2623773" cy="1152128"/>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600" smtClean="0">
                <a:solidFill>
                  <a:schemeClr val="tx1">
                    <a:lumMod val="95000"/>
                    <a:lumOff val="5000"/>
                  </a:schemeClr>
                </a:solidFill>
              </a:rPr>
              <a:t>ΠΟΛΙΤΙΚΗ</a:t>
            </a:r>
            <a:endParaRPr lang="en-GB">
              <a:solidFill>
                <a:schemeClr val="tx1">
                  <a:lumMod val="95000"/>
                  <a:lumOff val="5000"/>
                </a:schemeClr>
              </a:solidFill>
            </a:endParaRPr>
          </a:p>
        </p:txBody>
      </p:sp>
      <p:sp>
        <p:nvSpPr>
          <p:cNvPr id="10" name="Rounded Rectangle 9"/>
          <p:cNvSpPr/>
          <p:nvPr/>
        </p:nvSpPr>
        <p:spPr>
          <a:xfrm>
            <a:off x="580075" y="2557336"/>
            <a:ext cx="2623773" cy="432048"/>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smtClean="0">
                <a:solidFill>
                  <a:schemeClr val="tx1">
                    <a:lumMod val="95000"/>
                    <a:lumOff val="5000"/>
                  </a:schemeClr>
                </a:solidFill>
              </a:rPr>
              <a:t>ΚΥΒΕΡΝΗΣΗ</a:t>
            </a:r>
            <a:endParaRPr lang="en-GB">
              <a:solidFill>
                <a:schemeClr val="tx1">
                  <a:lumMod val="95000"/>
                  <a:lumOff val="5000"/>
                </a:schemeClr>
              </a:solidFill>
            </a:endParaRPr>
          </a:p>
        </p:txBody>
      </p:sp>
      <p:sp>
        <p:nvSpPr>
          <p:cNvPr id="11" name="Rounded Rectangle 10"/>
          <p:cNvSpPr/>
          <p:nvPr/>
        </p:nvSpPr>
        <p:spPr>
          <a:xfrm>
            <a:off x="580075" y="3429000"/>
            <a:ext cx="2623773" cy="432048"/>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rPr>
              <a:t>ΡΥΘΜΙΣΤΙΚΕΣ ΑΡΧΕΣ</a:t>
            </a:r>
            <a:endParaRPr lang="en-GB" sz="2000">
              <a:solidFill>
                <a:schemeClr val="tx1">
                  <a:lumMod val="95000"/>
                  <a:lumOff val="5000"/>
                </a:schemeClr>
              </a:solidFill>
            </a:endParaRPr>
          </a:p>
        </p:txBody>
      </p:sp>
      <p:sp>
        <p:nvSpPr>
          <p:cNvPr id="12" name="Rounded Rectangle 11"/>
          <p:cNvSpPr/>
          <p:nvPr/>
        </p:nvSpPr>
        <p:spPr>
          <a:xfrm>
            <a:off x="580075" y="4221088"/>
            <a:ext cx="2623772" cy="432048"/>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rPr>
              <a:t>ΠΑΡΑΓΩΓΟΙ ΕΝΕΡΓΕΙΑΣ</a:t>
            </a:r>
            <a:endParaRPr lang="en-GB">
              <a:solidFill>
                <a:schemeClr val="tx1">
                  <a:lumMod val="95000"/>
                  <a:lumOff val="5000"/>
                </a:schemeClr>
              </a:solidFill>
            </a:endParaRPr>
          </a:p>
        </p:txBody>
      </p:sp>
      <p:sp>
        <p:nvSpPr>
          <p:cNvPr id="13" name="Rounded Rectangle 12"/>
          <p:cNvSpPr/>
          <p:nvPr/>
        </p:nvSpPr>
        <p:spPr>
          <a:xfrm>
            <a:off x="580075" y="5064510"/>
            <a:ext cx="2593893" cy="432048"/>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rPr>
              <a:t>ΤΙΜΟΛΟΓΙΑ </a:t>
            </a:r>
            <a:endParaRPr lang="en-GB">
              <a:solidFill>
                <a:schemeClr val="tx1">
                  <a:lumMod val="95000"/>
                  <a:lumOff val="5000"/>
                </a:schemeClr>
              </a:solidFill>
            </a:endParaRPr>
          </a:p>
        </p:txBody>
      </p:sp>
      <p:sp>
        <p:nvSpPr>
          <p:cNvPr id="14" name="Rounded Rectangle 13"/>
          <p:cNvSpPr/>
          <p:nvPr/>
        </p:nvSpPr>
        <p:spPr>
          <a:xfrm>
            <a:off x="580075" y="6024452"/>
            <a:ext cx="1512168" cy="499143"/>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smtClean="0">
                <a:solidFill>
                  <a:schemeClr val="tx1">
                    <a:lumMod val="95000"/>
                    <a:lumOff val="5000"/>
                  </a:schemeClr>
                </a:solidFill>
              </a:rPr>
              <a:t>ΕΠΙΣΤΡΟΦΕΣ, ΜΕΙΩΣΕΙΣ</a:t>
            </a:r>
            <a:endParaRPr lang="en-GB" sz="1600">
              <a:solidFill>
                <a:schemeClr val="tx1">
                  <a:lumMod val="95000"/>
                  <a:lumOff val="5000"/>
                </a:schemeClr>
              </a:solidFill>
            </a:endParaRPr>
          </a:p>
        </p:txBody>
      </p:sp>
      <p:sp>
        <p:nvSpPr>
          <p:cNvPr id="15" name="Rounded Rectangle 14"/>
          <p:cNvSpPr/>
          <p:nvPr/>
        </p:nvSpPr>
        <p:spPr>
          <a:xfrm>
            <a:off x="5634837" y="5990610"/>
            <a:ext cx="1008112" cy="499143"/>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smtClean="0">
                <a:solidFill>
                  <a:schemeClr val="tx1">
                    <a:lumMod val="95000"/>
                    <a:lumOff val="5000"/>
                  </a:schemeClr>
                </a:solidFill>
              </a:rPr>
              <a:t>ΔΑΝΕΙΑ</a:t>
            </a:r>
            <a:endParaRPr lang="en-GB" sz="1600">
              <a:solidFill>
                <a:schemeClr val="tx1">
                  <a:lumMod val="95000"/>
                  <a:lumOff val="5000"/>
                </a:schemeClr>
              </a:solidFill>
            </a:endParaRPr>
          </a:p>
        </p:txBody>
      </p:sp>
      <p:sp>
        <p:nvSpPr>
          <p:cNvPr id="16" name="Rounded Rectangle 15"/>
          <p:cNvSpPr/>
          <p:nvPr/>
        </p:nvSpPr>
        <p:spPr>
          <a:xfrm>
            <a:off x="3740531" y="6011334"/>
            <a:ext cx="1728192" cy="512261"/>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smtClean="0">
                <a:solidFill>
                  <a:schemeClr val="tx1">
                    <a:lumMod val="95000"/>
                    <a:lumOff val="5000"/>
                  </a:schemeClr>
                </a:solidFill>
              </a:rPr>
              <a:t>ΑΝΤΙΚΑΤΑΣΤΑΣΗ ΤΕΧΝΟΛΟΓΙΑΣ</a:t>
            </a:r>
            <a:endParaRPr lang="en-GB" sz="1600">
              <a:solidFill>
                <a:schemeClr val="tx1">
                  <a:lumMod val="95000"/>
                  <a:lumOff val="5000"/>
                </a:schemeClr>
              </a:solidFill>
            </a:endParaRPr>
          </a:p>
        </p:txBody>
      </p:sp>
      <p:sp>
        <p:nvSpPr>
          <p:cNvPr id="17" name="Rounded Rectangle 16"/>
          <p:cNvSpPr/>
          <p:nvPr/>
        </p:nvSpPr>
        <p:spPr>
          <a:xfrm>
            <a:off x="2259368" y="6024452"/>
            <a:ext cx="1251949" cy="499143"/>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smtClean="0">
                <a:solidFill>
                  <a:schemeClr val="tx1">
                    <a:lumMod val="95000"/>
                    <a:lumOff val="5000"/>
                  </a:schemeClr>
                </a:solidFill>
              </a:rPr>
              <a:t>ΧΡΗΜΑΤΟ-ΔΟΤΗΣΕΙΣ</a:t>
            </a:r>
            <a:endParaRPr lang="en-GB" sz="1600">
              <a:solidFill>
                <a:schemeClr val="tx1">
                  <a:lumMod val="95000"/>
                  <a:lumOff val="5000"/>
                </a:schemeClr>
              </a:solidFill>
            </a:endParaRPr>
          </a:p>
        </p:txBody>
      </p:sp>
      <p:sp>
        <p:nvSpPr>
          <p:cNvPr id="18" name="Rounded Rectangle 17"/>
          <p:cNvSpPr/>
          <p:nvPr/>
        </p:nvSpPr>
        <p:spPr>
          <a:xfrm>
            <a:off x="6038161" y="1270553"/>
            <a:ext cx="2854318" cy="864096"/>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ΝΟΜΟΘΕΣΙΑ, ΚΑΝΟΝΙΣΜΟΙ, ΠΡΟΤΥΠΑ</a:t>
            </a:r>
            <a:endParaRPr lang="en-GB">
              <a:solidFill>
                <a:srgbClr val="C00000"/>
              </a:solidFill>
            </a:endParaRPr>
          </a:p>
        </p:txBody>
      </p:sp>
      <p:sp>
        <p:nvSpPr>
          <p:cNvPr id="19" name="Rounded Rectangle 18"/>
          <p:cNvSpPr/>
          <p:nvPr/>
        </p:nvSpPr>
        <p:spPr>
          <a:xfrm>
            <a:off x="6516215" y="2985448"/>
            <a:ext cx="2376264" cy="864096"/>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ΔΙΟΙΚΗΣΗ, ΥΠΟΥΡΓΕΙΑ</a:t>
            </a:r>
            <a:endParaRPr lang="en-GB">
              <a:solidFill>
                <a:srgbClr val="C00000"/>
              </a:solidFill>
            </a:endParaRPr>
          </a:p>
        </p:txBody>
      </p:sp>
      <p:sp>
        <p:nvSpPr>
          <p:cNvPr id="20" name="Rounded Rectangle 19"/>
          <p:cNvSpPr/>
          <p:nvPr/>
        </p:nvSpPr>
        <p:spPr>
          <a:xfrm>
            <a:off x="6646713" y="4432579"/>
            <a:ext cx="2249531" cy="571210"/>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ΧΡΗΜΑΤΟΔΟΤΗΣΗ</a:t>
            </a:r>
            <a:endParaRPr lang="en-GB">
              <a:solidFill>
                <a:srgbClr val="C00000"/>
              </a:solidFill>
            </a:endParaRPr>
          </a:p>
        </p:txBody>
      </p:sp>
      <p:sp>
        <p:nvSpPr>
          <p:cNvPr id="21" name="Rounded Rectangle 20"/>
          <p:cNvSpPr/>
          <p:nvPr/>
        </p:nvSpPr>
        <p:spPr>
          <a:xfrm>
            <a:off x="6876256" y="6001192"/>
            <a:ext cx="2088232" cy="477981"/>
          </a:xfrm>
          <a:prstGeom prst="roundRect">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smtClean="0">
                <a:solidFill>
                  <a:srgbClr val="C00000"/>
                </a:solidFill>
              </a:rPr>
              <a:t>ΠΡΟΓΡΑΜΜΑΤΑ</a:t>
            </a:r>
            <a:endParaRPr lang="en-GB" sz="2000" b="1">
              <a:solidFill>
                <a:srgbClr val="C00000"/>
              </a:solidFill>
            </a:endParaRPr>
          </a:p>
        </p:txBody>
      </p:sp>
      <p:sp>
        <p:nvSpPr>
          <p:cNvPr id="23" name="Rounded Rectangle 22"/>
          <p:cNvSpPr/>
          <p:nvPr/>
        </p:nvSpPr>
        <p:spPr>
          <a:xfrm>
            <a:off x="3740531" y="4041068"/>
            <a:ext cx="2199621" cy="1239466"/>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mtClean="0">
                <a:solidFill>
                  <a:schemeClr val="tx1">
                    <a:lumMod val="95000"/>
                    <a:lumOff val="5000"/>
                  </a:schemeClr>
                </a:solidFill>
              </a:rPr>
              <a:t>ΦΟΡΟΙ, ΟΜΟΛΟΓΑ, ΥΠΟΣΤΗΡΙΚΤΙΚΟΙ ΜΗΧΑΝΙΣΜΟΙ</a:t>
            </a:r>
            <a:endParaRPr lang="en-GB">
              <a:solidFill>
                <a:schemeClr val="tx1">
                  <a:lumMod val="95000"/>
                  <a:lumOff val="5000"/>
                </a:schemeClr>
              </a:solidFill>
            </a:endParaRPr>
          </a:p>
        </p:txBody>
      </p:sp>
      <p:sp>
        <p:nvSpPr>
          <p:cNvPr id="25" name="Down Arrow 24"/>
          <p:cNvSpPr/>
          <p:nvPr/>
        </p:nvSpPr>
        <p:spPr>
          <a:xfrm>
            <a:off x="1623810" y="2132856"/>
            <a:ext cx="635558" cy="424480"/>
          </a:xfrm>
          <a:prstGeom prst="downArrow">
            <a:avLst/>
          </a:prstGeom>
          <a:solidFill>
            <a:srgbClr val="FFFF00"/>
          </a:solid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 name="Down Arrow 25"/>
          <p:cNvSpPr/>
          <p:nvPr/>
        </p:nvSpPr>
        <p:spPr>
          <a:xfrm>
            <a:off x="1583668" y="3861048"/>
            <a:ext cx="635558" cy="360040"/>
          </a:xfrm>
          <a:prstGeom prst="downArrow">
            <a:avLst/>
          </a:prstGeom>
          <a:solidFill>
            <a:srgbClr val="FFFF00"/>
          </a:solid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 name="Down Arrow 26"/>
          <p:cNvSpPr/>
          <p:nvPr/>
        </p:nvSpPr>
        <p:spPr>
          <a:xfrm>
            <a:off x="1583668" y="2989383"/>
            <a:ext cx="635558" cy="439617"/>
          </a:xfrm>
          <a:prstGeom prst="downArrow">
            <a:avLst/>
          </a:prstGeom>
          <a:solidFill>
            <a:srgbClr val="FFFF00"/>
          </a:solid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 name="Down Arrow 27"/>
          <p:cNvSpPr/>
          <p:nvPr/>
        </p:nvSpPr>
        <p:spPr>
          <a:xfrm>
            <a:off x="1583668" y="4643631"/>
            <a:ext cx="635558" cy="420879"/>
          </a:xfrm>
          <a:prstGeom prst="downArrow">
            <a:avLst/>
          </a:prstGeom>
          <a:solidFill>
            <a:srgbClr val="FFFF00"/>
          </a:solid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30" name="Straight Connector 29"/>
          <p:cNvCxnSpPr/>
          <p:nvPr/>
        </p:nvCxnSpPr>
        <p:spPr>
          <a:xfrm>
            <a:off x="1901447" y="5680613"/>
            <a:ext cx="4038705" cy="0"/>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897435" y="5684507"/>
            <a:ext cx="0" cy="339945"/>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427984" y="5280534"/>
            <a:ext cx="0" cy="699985"/>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940152" y="5661248"/>
            <a:ext cx="0" cy="339945"/>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901447" y="5491275"/>
            <a:ext cx="0" cy="529283"/>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Bent Arrow 43"/>
          <p:cNvSpPr/>
          <p:nvPr/>
        </p:nvSpPr>
        <p:spPr>
          <a:xfrm rot="16200000" flipH="1" flipV="1">
            <a:off x="2792615" y="2072682"/>
            <a:ext cx="2364026" cy="1572749"/>
          </a:xfrm>
          <a:prstGeom prst="bentArrow">
            <a:avLst>
              <a:gd name="adj1" fmla="val 11984"/>
              <a:gd name="adj2" fmla="val 16756"/>
              <a:gd name="adj3" fmla="val 17190"/>
              <a:gd name="adj4" fmla="val 73254"/>
            </a:avLst>
          </a:prstGeom>
          <a:solidFill>
            <a:srgbClr val="FFC000"/>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1"/>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38760938"/>
      </p:ext>
    </p:extLst>
  </p:cSld>
  <p:clrMapOvr>
    <a:masterClrMapping/>
  </p:clrMapOvr>
  <mc:AlternateContent xmlns:mc="http://schemas.openxmlformats.org/markup-compatibility/2006">
    <mc:Choice xmlns:p14="http://schemas.microsoft.com/office/powerpoint/2010/main" Requires="p14">
      <p:transition spd="slow" p14:dur="2000" advTm="79500"/>
    </mc:Choice>
    <mc:Fallback>
      <p:transition spd="slow" advTm="79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p:spPr>
        <p:txBody>
          <a:bodyPr>
            <a:normAutofit fontScale="90000"/>
          </a:bodyPr>
          <a:lstStyle/>
          <a:p>
            <a:r>
              <a:rPr lang="el-GR" smtClean="0"/>
              <a:t>ΕΝΕΡΓΕΙΑΚΑ ΠΡΟΓΡΑΜΜΑΤΑ : ΣΧΕΔΙΑΣΜΟΣ</a:t>
            </a:r>
            <a:endParaRPr lang="en-GB"/>
          </a:p>
        </p:txBody>
      </p:sp>
      <p:sp>
        <p:nvSpPr>
          <p:cNvPr id="7" name="Content Placeholder 6"/>
          <p:cNvSpPr>
            <a:spLocks noGrp="1"/>
          </p:cNvSpPr>
          <p:nvPr>
            <p:ph idx="1"/>
          </p:nvPr>
        </p:nvSpPr>
        <p:spPr/>
        <p:txBody>
          <a:bodyPr/>
          <a:lstStyle/>
          <a:p>
            <a:pPr marL="0" indent="0">
              <a:buNone/>
              <a:tabLst>
                <a:tab pos="355600" algn="l"/>
              </a:tabLst>
            </a:pPr>
            <a:r>
              <a:rPr lang="el-GR" sz="2800" smtClean="0"/>
              <a:t>	</a:t>
            </a:r>
            <a:r>
              <a:rPr lang="el-GR" sz="2800" smtClean="0">
                <a:solidFill>
                  <a:srgbClr val="C00000"/>
                </a:solidFill>
              </a:rPr>
              <a:t>ΣΤΟΙΧΕΙΑ ΤΟΥ ΕΝΕΡΓΕΙΑΚΟΥ ΠΡΟΓΡΑΜΜΑΤΟΣ</a:t>
            </a:r>
          </a:p>
          <a:p>
            <a:r>
              <a:rPr lang="el-GR" smtClean="0"/>
              <a:t>ΕΠΙΠΕΔΟ ΣΤΟΧΟΥ </a:t>
            </a:r>
            <a:r>
              <a:rPr lang="el-GR" sz="2000" smtClean="0"/>
              <a:t>(ΕΝΕΡΓΕΙΑ, ΙΣΧΥΣ)</a:t>
            </a:r>
          </a:p>
          <a:p>
            <a:r>
              <a:rPr lang="el-GR" smtClean="0"/>
              <a:t>ΠΟΣΟΣΤΟ ΧΡΗΜΑΤΟΔΟΤΗΣΗΣ</a:t>
            </a:r>
          </a:p>
          <a:p>
            <a:r>
              <a:rPr lang="el-GR" smtClean="0"/>
              <a:t>ΑΠΟΔΕΚΤΕΣ ΧΡΗΜΑΤΟΔΟΤΗΣΗΣ</a:t>
            </a:r>
          </a:p>
          <a:p>
            <a:r>
              <a:rPr lang="el-GR" smtClean="0"/>
              <a:t>ΜΟΡΦΗ ΚΙΝΗΤΡΟΥ : </a:t>
            </a:r>
            <a:r>
              <a:rPr lang="el-GR" sz="2000" smtClean="0"/>
              <a:t>ΜΕΙΩΣΗ ΦΟΡΟΥ, ΕΠΙΣΤΡΟΦΕΣ, ΧΑΜΗΛΑ ΕΠΙΤΟΚΙΑ ΔΑΝΕΙΩΝ</a:t>
            </a:r>
          </a:p>
          <a:p>
            <a:r>
              <a:rPr lang="el-GR" smtClean="0"/>
              <a:t>ΚΡΙΤΗΡΙΑ ΕΠΙΛΕΞΙΜΟΤΗΤΑΣ</a:t>
            </a:r>
          </a:p>
          <a:p>
            <a:r>
              <a:rPr lang="el-GR" smtClean="0"/>
              <a:t>ΣΤΟΙΧΕΙΟ ΑΝΑΚΥΚΛΩΣΗΣ </a:t>
            </a:r>
            <a:r>
              <a:rPr lang="el-GR" sz="2000" smtClean="0"/>
              <a:t>(ΣΕ ΠΕΡΙΠΤΩΣΗ ΑΝΤΙΚΑΤΑΣΤΑΣΗΣ ΤΕΧΝΟΛΟΓΙΑΣ – ΑΥΤΟΚΙΝΗΤΑ, ΣΥΣΚΕΥΕΣ, κλπ.)</a:t>
            </a:r>
            <a:endParaRPr lang="en-GB" sz="2000"/>
          </a:p>
        </p:txBody>
      </p:sp>
      <p:sp>
        <p:nvSpPr>
          <p:cNvPr id="5" name="Slide Number Placeholder 4"/>
          <p:cNvSpPr>
            <a:spLocks noGrp="1"/>
          </p:cNvSpPr>
          <p:nvPr>
            <p:ph type="sldNum" sz="quarter" idx="12"/>
          </p:nvPr>
        </p:nvSpPr>
        <p:spPr/>
        <p:txBody>
          <a:bodyPr/>
          <a:lstStyle/>
          <a:p>
            <a:fld id="{473E03AA-6A76-4E4A-A467-63B55785B52E}" type="slidenum">
              <a:rPr lang="en-GB" smtClean="0"/>
              <a:t>16</a:t>
            </a:fld>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43488045"/>
      </p:ext>
    </p:extLst>
  </p:cSld>
  <p:clrMapOvr>
    <a:masterClrMapping/>
  </p:clrMapOvr>
  <mc:AlternateContent xmlns:mc="http://schemas.openxmlformats.org/markup-compatibility/2006">
    <mc:Choice xmlns:p14="http://schemas.microsoft.com/office/powerpoint/2010/main" Requires="p14">
      <p:transition spd="slow" p14:dur="2000" advTm="53803"/>
    </mc:Choice>
    <mc:Fallback>
      <p:transition spd="slow" advTm="53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ΕΝΕΡΓΕΙΑΚΗ ΑΠΟΔΟΣΗ – ΕΡΓΑΛΕΙΑ ΠΟΛΙΤΙΚΗΣ</a:t>
            </a:r>
            <a:endParaRPr lang="en-GB" dirty="0"/>
          </a:p>
        </p:txBody>
      </p:sp>
      <p:sp>
        <p:nvSpPr>
          <p:cNvPr id="3" name="Content Placeholder 2"/>
          <p:cNvSpPr>
            <a:spLocks noGrp="1"/>
          </p:cNvSpPr>
          <p:nvPr>
            <p:ph idx="1"/>
          </p:nvPr>
        </p:nvSpPr>
        <p:spPr/>
        <p:txBody>
          <a:bodyPr>
            <a:normAutofit fontScale="92500"/>
          </a:bodyPr>
          <a:lstStyle/>
          <a:p>
            <a:r>
              <a:rPr lang="el-GR" dirty="0" smtClean="0"/>
              <a:t>ΦΟΡΟΛΟΓΙΑ ΕΝΕΡΓΕΙΑΣ Ή ΑΝΘΡΑΚΟΣ</a:t>
            </a:r>
          </a:p>
          <a:p>
            <a:r>
              <a:rPr lang="el-GR" dirty="0" smtClean="0"/>
              <a:t>ΕΠΙΔΟΤΗΣΕΙΣ ΕΠΕΝΔΥΣΕΩΝ/ΟΙΚΟΝΟΜΙΚΑ ΚΙΝΗΤΡΑ</a:t>
            </a:r>
          </a:p>
          <a:p>
            <a:r>
              <a:rPr lang="el-GR" dirty="0" smtClean="0"/>
              <a:t>ΕΜΠΟΡΙΟ ΕΚΠΟΜΠΩΝ</a:t>
            </a:r>
          </a:p>
          <a:p>
            <a:r>
              <a:rPr lang="el-GR" dirty="0" smtClean="0"/>
              <a:t>ΠΡΟΤΥΠΑ ΕΝΕΡΓΕΙΑΚΗΣ ΑΠΟΔΟΣΗΣ</a:t>
            </a:r>
          </a:p>
          <a:p>
            <a:r>
              <a:rPr lang="el-GR" dirty="0" smtClean="0"/>
              <a:t>ΔΙΑΠΡΑΓΜΑΤΕΥΤΙΚΕΣ ΣΥΜΦΩΝΙΕΣ ΜΕ ΒΙΟΜΗΧΑΝΙΑ</a:t>
            </a:r>
          </a:p>
          <a:p>
            <a:r>
              <a:rPr lang="el-GR" smtClean="0"/>
              <a:t>ΣΗΜΑΝΣΗ ΣΥΣΚΕΥΩΝ </a:t>
            </a:r>
            <a:r>
              <a:rPr lang="en-GB" dirty="0" smtClean="0"/>
              <a:t>(LABELLING)</a:t>
            </a:r>
          </a:p>
          <a:p>
            <a:r>
              <a:rPr lang="el-GR" dirty="0" smtClean="0"/>
              <a:t>ΕΠΙΔΟΤΗΣΕΙΣ ΣΕ ΕΡΕΥΝΗΤΙΚΑ ΠΡΟΓΡΑΜΜΑΤΑ</a:t>
            </a:r>
          </a:p>
          <a:p>
            <a:r>
              <a:rPr lang="el-GR" dirty="0" smtClean="0"/>
              <a:t>ΕΓΓΥΗΜΕΝΕΣ </a:t>
            </a:r>
            <a:r>
              <a:rPr lang="el-GR" smtClean="0"/>
              <a:t>ΤΙΜΕΣ </a:t>
            </a:r>
            <a:r>
              <a:rPr lang="en-GB" smtClean="0"/>
              <a:t>k</a:t>
            </a:r>
            <a:r>
              <a:rPr lang="en-GB" smtClean="0"/>
              <a:t>Wh </a:t>
            </a:r>
            <a:r>
              <a:rPr lang="el-GR" dirty="0" smtClean="0"/>
              <a:t>(ΑΠΕ)</a:t>
            </a:r>
          </a:p>
          <a:p>
            <a:r>
              <a:rPr lang="el-GR" dirty="0" smtClean="0"/>
              <a:t>ΦΑΚΕΛΛΟΣ ΠΡΟΤΥΠΩΝ ΓΙΑ ΑΝΑΝΕΩΣΙΜΕΣ ΠΗΓΕΣ ΕΝΕΡΓΕΙΑΣ</a:t>
            </a:r>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17</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53207280"/>
      </p:ext>
    </p:extLst>
  </p:cSld>
  <p:clrMapOvr>
    <a:masterClrMapping/>
  </p:clrMapOvr>
  <mc:AlternateContent xmlns:mc="http://schemas.openxmlformats.org/markup-compatibility/2006">
    <mc:Choice xmlns:p14="http://schemas.microsoft.com/office/powerpoint/2010/main" Requires="p14">
      <p:transition spd="slow" p14:dur="2000" advTm="78465"/>
    </mc:Choice>
    <mc:Fallback>
      <p:transition spd="slow" advTm="784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ΕΝΕΡΓΕΙΑΚΟΣ ΦΟΡΟΣ</a:t>
            </a:r>
            <a:endParaRPr lang="en-GB" dirty="0"/>
          </a:p>
        </p:txBody>
      </p:sp>
      <p:sp>
        <p:nvSpPr>
          <p:cNvPr id="3" name="Content Placeholder 2"/>
          <p:cNvSpPr>
            <a:spLocks noGrp="1"/>
          </p:cNvSpPr>
          <p:nvPr>
            <p:ph idx="1"/>
          </p:nvPr>
        </p:nvSpPr>
        <p:spPr/>
        <p:txBody>
          <a:bodyPr>
            <a:normAutofit lnSpcReduction="10000"/>
          </a:bodyPr>
          <a:lstStyle/>
          <a:p>
            <a:pPr>
              <a:lnSpc>
                <a:spcPct val="200000"/>
              </a:lnSpc>
            </a:pPr>
            <a:r>
              <a:rPr lang="el-GR" dirty="0" smtClean="0"/>
              <a:t>ΕΝΑΣ ΦΟΡΟΣ ΠΑΝΩ ΑΠΟ ΤΗΝ ΤΙΜΗ ΑΓΟΡΑΣ ΕΝΟΣ ΕΝΕΡΓΕΙΑΚΟΥ ΦΟΡΕΑ (ΠΕΤΡΕΛΑΙΟ, ΒΕΝΖΙΝΗ, ΦΥΣΙΚΟ ΑΕΡΙΟ)</a:t>
            </a:r>
          </a:p>
          <a:p>
            <a:pPr>
              <a:lnSpc>
                <a:spcPct val="200000"/>
              </a:lnSpc>
            </a:pPr>
            <a:r>
              <a:rPr lang="el-GR" dirty="0" smtClean="0"/>
              <a:t>ΦΟΡΟΣ ΑΝΘΡΑΚΑ – ΟΤΑΝ Ο ΦΟΡΟΣ ΕΙΝΑΙ ΑΝΑΛΟΓΟΣ ΤΟΥ ΠΕΡΙΕΧΟΜΕΝΟΥ ΣΕ ΑΝΘΡΑΚΑ (ΕΚΠΟΜΠΕΣ </a:t>
            </a:r>
            <a:r>
              <a:rPr lang="en-GB" dirty="0" smtClean="0"/>
              <a:t>CO</a:t>
            </a:r>
            <a:r>
              <a:rPr lang="en-GB" baseline="-25000" dirty="0" smtClean="0"/>
              <a:t>2</a:t>
            </a:r>
            <a:r>
              <a:rPr lang="en-GB" dirty="0" smtClean="0"/>
              <a:t>)</a:t>
            </a:r>
          </a:p>
          <a:p>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18</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36132308"/>
      </p:ext>
    </p:extLst>
  </p:cSld>
  <p:clrMapOvr>
    <a:masterClrMapping/>
  </p:clrMapOvr>
  <mc:AlternateContent xmlns:mc="http://schemas.openxmlformats.org/markup-compatibility/2006">
    <mc:Choice xmlns:p14="http://schemas.microsoft.com/office/powerpoint/2010/main" Requires="p14">
      <p:transition spd="slow" p14:dur="2000" advTm="32443"/>
    </mc:Choice>
    <mc:Fallback>
      <p:transition spd="slow" advTm="324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ΕΠΙΔΟΤΗΣΕΙΣ</a:t>
            </a:r>
            <a:endParaRPr lang="en-GB" dirty="0"/>
          </a:p>
        </p:txBody>
      </p:sp>
      <p:sp>
        <p:nvSpPr>
          <p:cNvPr id="3" name="Content Placeholder 2"/>
          <p:cNvSpPr>
            <a:spLocks noGrp="1"/>
          </p:cNvSpPr>
          <p:nvPr>
            <p:ph idx="1"/>
          </p:nvPr>
        </p:nvSpPr>
        <p:spPr/>
        <p:txBody>
          <a:bodyPr/>
          <a:lstStyle/>
          <a:p>
            <a:r>
              <a:rPr lang="el-GR" dirty="0" smtClean="0"/>
              <a:t>ΓΙΑ ΤΗΝ ΕΝΘΑΡΡΥΝΣΗ ΤΩΝ ΕΠΕΝΔΥΣΕΩΝ ΣΕ :</a:t>
            </a:r>
          </a:p>
          <a:p>
            <a:pPr lvl="1"/>
            <a:r>
              <a:rPr lang="el-GR" dirty="0" smtClean="0"/>
              <a:t>ΑΝΑΝΕΩΣΙΜΕΣ ΠΗΓΕΣ ΕΝΕΡΓΕΙΑΣ</a:t>
            </a:r>
          </a:p>
          <a:p>
            <a:pPr lvl="1"/>
            <a:r>
              <a:rPr lang="el-GR" dirty="0" smtClean="0"/>
              <a:t>ΕΝΕΡΓΕΙΑΚΑ ΑΠΟΔΟΤΙΚΕΣ ΤΕΧΝΟΛΟΓΙΕΣ</a:t>
            </a:r>
          </a:p>
          <a:p>
            <a:endParaRPr lang="el-GR" dirty="0"/>
          </a:p>
          <a:p>
            <a:r>
              <a:rPr lang="el-GR" dirty="0" smtClean="0"/>
              <a:t>ΕΓΓΥΗΜΕΝΗ ΤΙΜΗ ΚΙΛΟΒΑΤΤΩΡΑΣ ΑΠΟ ΑΝΑΝΕΩΣΙΜΕΣ ΠΗΓΕΣ ΕΝΕΡΓΕΙΑΣ</a:t>
            </a:r>
          </a:p>
          <a:p>
            <a:r>
              <a:rPr lang="el-GR" dirty="0" smtClean="0"/>
              <a:t>ΔΙΑΦΟΡΕΤΙΚΗ ΓΙΑ ΚΑΘΕ ΑΠΕ , ΑΝΑΛΟΓΗ ΤΟΥ ΜΕΓΕΘΟΥΣ ΤΟΥ ΣΥΣΤΗΜΑΤΟΣ</a:t>
            </a:r>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19</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19748956"/>
      </p:ext>
    </p:extLst>
  </p:cSld>
  <p:clrMapOvr>
    <a:masterClrMapping/>
  </p:clrMapOvr>
  <mc:AlternateContent xmlns:mc="http://schemas.openxmlformats.org/markup-compatibility/2006">
    <mc:Choice xmlns:p14="http://schemas.microsoft.com/office/powerpoint/2010/main" Requires="p14">
      <p:transition spd="slow" p14:dur="2000" advTm="59289"/>
    </mc:Choice>
    <mc:Fallback>
      <p:transition spd="slow" advTm="59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350B0322-6F12-4ADD-84EF-EABEC0290B20}" type="slidenum">
              <a:rPr lang="en-GB" smtClean="0"/>
              <a:t>2</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21896883"/>
      </p:ext>
    </p:extLst>
  </p:cSld>
  <p:clrMapOvr>
    <a:masterClrMapping/>
  </p:clrMapOvr>
  <mc:AlternateContent xmlns:mc="http://schemas.openxmlformats.org/markup-compatibility/2006">
    <mc:Choice xmlns:p14="http://schemas.microsoft.com/office/powerpoint/2010/main" Requires="p14">
      <p:transition spd="slow" p14:dur="2000" advTm="810"/>
    </mc:Choice>
    <mc:Fallback>
      <p:transition spd="slow" advTm="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ΕΜΠΟΡΙΟ ΕΚΠΟΜΠΩΝ</a:t>
            </a:r>
            <a:endParaRPr lang="en-GB" dirty="0"/>
          </a:p>
        </p:txBody>
      </p:sp>
      <p:sp>
        <p:nvSpPr>
          <p:cNvPr id="3" name="Content Placeholder 2"/>
          <p:cNvSpPr>
            <a:spLocks noGrp="1"/>
          </p:cNvSpPr>
          <p:nvPr>
            <p:ph idx="1"/>
          </p:nvPr>
        </p:nvSpPr>
        <p:spPr/>
        <p:txBody>
          <a:bodyPr/>
          <a:lstStyle/>
          <a:p>
            <a:r>
              <a:rPr lang="el-GR" dirty="0" smtClean="0"/>
              <a:t>ΜΗΧΑΝΙΣΜΟΣ ΤΟΥ ΠΡΩΤΟΚΟΛΛΟΥ ΤΟΥ ΚΥΟΤΟ</a:t>
            </a:r>
          </a:p>
          <a:p>
            <a:endParaRPr lang="el-GR" dirty="0"/>
          </a:p>
          <a:p>
            <a:r>
              <a:rPr lang="el-GR" dirty="0" smtClean="0"/>
              <a:t>ΚΑΤΑΝΟΜΗ ΣΕ ΕΘΝΙΚΟ ΕΠΙΠΕΔΟ ΑΝΑΛΟΓΑ ΜΕ ΤΟ ΕΙΔΟΣ ΤΗΣ ΕΠΙΧΕΙΡΗΣΗΣ</a:t>
            </a:r>
          </a:p>
          <a:p>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20</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27082591"/>
      </p:ext>
    </p:extLst>
  </p:cSld>
  <p:clrMapOvr>
    <a:masterClrMapping/>
  </p:clrMapOvr>
  <mc:AlternateContent xmlns:mc="http://schemas.openxmlformats.org/markup-compatibility/2006">
    <mc:Choice xmlns:p14="http://schemas.microsoft.com/office/powerpoint/2010/main" Requires="p14">
      <p:transition spd="slow" p14:dur="2000" advTm="28661"/>
    </mc:Choice>
    <mc:Fallback>
      <p:transition spd="slow" advTm="28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ΕΝΕΡΓΕΙΑΚΗ ΑΠΟΔΟΣΗ - ΠΡΟΤΥΠΑ</a:t>
            </a:r>
            <a:endParaRPr lang="en-GB" dirty="0"/>
          </a:p>
        </p:txBody>
      </p:sp>
      <p:sp>
        <p:nvSpPr>
          <p:cNvPr id="3" name="Content Placeholder 2"/>
          <p:cNvSpPr>
            <a:spLocks noGrp="1"/>
          </p:cNvSpPr>
          <p:nvPr>
            <p:ph idx="1"/>
          </p:nvPr>
        </p:nvSpPr>
        <p:spPr/>
        <p:txBody>
          <a:bodyPr/>
          <a:lstStyle/>
          <a:p>
            <a:r>
              <a:rPr lang="el-GR" dirty="0" smtClean="0"/>
              <a:t>ΕΠΙΒΑΛΛΟΥΝ ΤΑ ΕΛΑΧΙΣΤΑ ΟΡΙΑ ΑΠΑΙΤΗΣΕΩΝ ΓΙΑ ΤΙΣ ΕΝΕΡΓΕΙΑΚΕΣ ΤΕΧΝΟΛΟΓΙΕΣ</a:t>
            </a:r>
          </a:p>
          <a:p>
            <a:endParaRPr lang="el-GR" smtClean="0"/>
          </a:p>
          <a:p>
            <a:pPr marL="360363" indent="0">
              <a:buNone/>
            </a:pPr>
            <a:r>
              <a:rPr lang="el-GR" smtClean="0"/>
              <a:t>ΠΑΡΑΔΕΙΓΜΑΤΑ</a:t>
            </a:r>
            <a:endParaRPr lang="el-GR" dirty="0" smtClean="0"/>
          </a:p>
          <a:p>
            <a:r>
              <a:rPr lang="el-GR" dirty="0" smtClean="0"/>
              <a:t>ΚΤΙΡΙΑ</a:t>
            </a:r>
          </a:p>
          <a:p>
            <a:r>
              <a:rPr lang="el-GR" dirty="0" smtClean="0"/>
              <a:t>ΑΥΤΟΚΙΝΗΤΑ</a:t>
            </a:r>
          </a:p>
          <a:p>
            <a:r>
              <a:rPr lang="el-GR" dirty="0" smtClean="0"/>
              <a:t>ΣΥΣΚΕΥΕΣ</a:t>
            </a:r>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21</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79877273"/>
      </p:ext>
    </p:extLst>
  </p:cSld>
  <p:clrMapOvr>
    <a:masterClrMapping/>
  </p:clrMapOvr>
  <mc:AlternateContent xmlns:mc="http://schemas.openxmlformats.org/markup-compatibility/2006">
    <mc:Choice xmlns:p14="http://schemas.microsoft.com/office/powerpoint/2010/main" Requires="p14">
      <p:transition spd="slow" p14:dur="2000" advTm="34900"/>
    </mc:Choice>
    <mc:Fallback>
      <p:transition spd="slow" advTm="34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ΑΝΑΝΕΩΣΙΜΕΣ ΠΗΓΕΣ ΕΝΕΡΓΕΙΑΣ – ΠΡΟΤΥΠΑ</a:t>
            </a:r>
            <a:endParaRPr lang="en-GB" dirty="0"/>
          </a:p>
        </p:txBody>
      </p:sp>
      <p:sp>
        <p:nvSpPr>
          <p:cNvPr id="3" name="Content Placeholder 2"/>
          <p:cNvSpPr>
            <a:spLocks noGrp="1"/>
          </p:cNvSpPr>
          <p:nvPr>
            <p:ph idx="1"/>
          </p:nvPr>
        </p:nvSpPr>
        <p:spPr/>
        <p:txBody>
          <a:bodyPr/>
          <a:lstStyle/>
          <a:p>
            <a:r>
              <a:rPr lang="el-GR" dirty="0" smtClean="0"/>
              <a:t>ΥΠΟΧΡΕΩΣΗ ΕΝΑ ΠΟΣΟΣΤΟ ΤΗΣ ΠΑΡΑΓΟΜΕΝΗΣ ΕΝΕΡΓΕΙΑΣ ΝΑ ΠΡΟΕΡΧΕΤΑΙ ΑΠΟ ΑΠΕ</a:t>
            </a:r>
          </a:p>
          <a:p>
            <a:endParaRPr lang="el-GR" dirty="0"/>
          </a:p>
          <a:p>
            <a:r>
              <a:rPr lang="el-GR" dirty="0" smtClean="0"/>
              <a:t>ΗΝΩΜΕΝΕΣ ΠΟΛΙΤΕΙΕΣ</a:t>
            </a:r>
          </a:p>
          <a:p>
            <a:r>
              <a:rPr lang="el-GR" dirty="0" smtClean="0"/>
              <a:t>ΒΡΕΤΤΑΝΙΑ</a:t>
            </a:r>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22</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16162690"/>
      </p:ext>
    </p:extLst>
  </p:cSld>
  <p:clrMapOvr>
    <a:masterClrMapping/>
  </p:clrMapOvr>
  <mc:AlternateContent xmlns:mc="http://schemas.openxmlformats.org/markup-compatibility/2006">
    <mc:Choice xmlns:p14="http://schemas.microsoft.com/office/powerpoint/2010/main" Requires="p14">
      <p:transition spd="slow" p14:dur="2000" advTm="51167"/>
    </mc:Choice>
    <mc:Fallback>
      <p:transition spd="slow" advTm="51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ΣΥΜΦΩΝΙΕΣ ΔΙΑΠΡΑΓΜΑΤΕΥΣΗΣ</a:t>
            </a:r>
            <a:endParaRPr lang="en-GB" dirty="0"/>
          </a:p>
        </p:txBody>
      </p:sp>
      <p:sp>
        <p:nvSpPr>
          <p:cNvPr id="3" name="Content Placeholder 2"/>
          <p:cNvSpPr>
            <a:spLocks noGrp="1"/>
          </p:cNvSpPr>
          <p:nvPr>
            <p:ph idx="1"/>
          </p:nvPr>
        </p:nvSpPr>
        <p:spPr/>
        <p:txBody>
          <a:bodyPr/>
          <a:lstStyle/>
          <a:p>
            <a:r>
              <a:rPr lang="el-GR" dirty="0" smtClean="0"/>
              <a:t>ΜΕΤΑΞΥ ΚΥΒΕΡΝΗΣΗΣ ΚΑΙ ΒΙΟΜΗΧΑΝΙΑΣ (ΚΥΡΙΩΣ) ΓΙΑ ΤΗΝ ΜΕΙΩΣΗ ΤΗΣ ΕΝΕΡΓΕΙΑΚΗΣ ΧΡΗΣΗΣ</a:t>
            </a:r>
          </a:p>
          <a:p>
            <a:r>
              <a:rPr lang="el-GR" dirty="0" smtClean="0"/>
              <a:t>ΜΕ ΑΥΤΟΚΙΝΗΤΟΒΙΟΜΗΧΑΝΙΕΣ</a:t>
            </a:r>
          </a:p>
          <a:p>
            <a:r>
              <a:rPr lang="el-GR" dirty="0" smtClean="0"/>
              <a:t>ΜΕ ΚΑΤΑΣΚΕΥΑΣΤΕΣ ΟΙΚΙΑΚΩΝ ΣΥΣΚΕΥΩΝ</a:t>
            </a:r>
          </a:p>
          <a:p>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23</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3917686"/>
      </p:ext>
    </p:extLst>
  </p:cSld>
  <p:clrMapOvr>
    <a:masterClrMapping/>
  </p:clrMapOvr>
  <mc:AlternateContent xmlns:mc="http://schemas.openxmlformats.org/markup-compatibility/2006">
    <mc:Choice xmlns:p14="http://schemas.microsoft.com/office/powerpoint/2010/main" Requires="p14">
      <p:transition spd="slow" p14:dur="2000" advTm="37425"/>
    </mc:Choice>
    <mc:Fallback>
      <p:transition spd="slow" advTm="37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ΣΗΜΑΝΣΗ - </a:t>
            </a:r>
            <a:r>
              <a:rPr lang="en-GB" smtClean="0"/>
              <a:t>LABELLING</a:t>
            </a:r>
            <a:endParaRPr lang="en-GB" dirty="0"/>
          </a:p>
        </p:txBody>
      </p:sp>
      <p:sp>
        <p:nvSpPr>
          <p:cNvPr id="3" name="Content Placeholder 2"/>
          <p:cNvSpPr>
            <a:spLocks noGrp="1"/>
          </p:cNvSpPr>
          <p:nvPr>
            <p:ph idx="1"/>
          </p:nvPr>
        </p:nvSpPr>
        <p:spPr/>
        <p:txBody>
          <a:bodyPr/>
          <a:lstStyle/>
          <a:p>
            <a:pPr marL="360363" indent="0">
              <a:buNone/>
            </a:pPr>
            <a:r>
              <a:rPr lang="el-GR" sz="3200" dirty="0" smtClean="0"/>
              <a:t>ΕΝΗΜΕΡΩΣΗ ΓΙΑ ΤΗΝ </a:t>
            </a:r>
            <a:r>
              <a:rPr lang="el-GR" sz="3200" smtClean="0"/>
              <a:t>ΕΝΕΡΓΕΙΑΚΗ </a:t>
            </a:r>
            <a:r>
              <a:rPr lang="el-GR" sz="3200" smtClean="0"/>
              <a:t>ΣΥΜΠΕΡΙΦΟΡΑ/ΑΠΟΔΟΣΗ :</a:t>
            </a:r>
            <a:endParaRPr lang="el-GR" sz="3200" dirty="0" smtClean="0"/>
          </a:p>
          <a:p>
            <a:r>
              <a:rPr lang="el-GR" dirty="0" smtClean="0"/>
              <a:t>ΕΝΟΣ ΑΥΤΟΚΙΝΗΤΟΥ</a:t>
            </a:r>
          </a:p>
          <a:p>
            <a:r>
              <a:rPr lang="el-GR" dirty="0" smtClean="0"/>
              <a:t>ΜΙΑΣ ΣΥΣΚΕΥΗΣ</a:t>
            </a:r>
          </a:p>
          <a:p>
            <a:r>
              <a:rPr lang="el-GR" dirty="0" smtClean="0"/>
              <a:t>ΕΝΟΣ ΚΤΙΡΙΟΥ</a:t>
            </a:r>
          </a:p>
          <a:p>
            <a:r>
              <a:rPr lang="el-GR" dirty="0" smtClean="0"/>
              <a:t>ΕΝΟΣ ΑΕΡΟΠΛΑΝΟΥ</a:t>
            </a:r>
          </a:p>
          <a:p>
            <a:r>
              <a:rPr lang="el-GR" dirty="0" smtClean="0"/>
              <a:t>ΜΙΑΣ ΔΡΑΣΤΗΡΙΟΤΗΤΑΣ</a:t>
            </a:r>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24</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08274302"/>
      </p:ext>
    </p:extLst>
  </p:cSld>
  <p:clrMapOvr>
    <a:masterClrMapping/>
  </p:clrMapOvr>
  <mc:AlternateContent xmlns:mc="http://schemas.openxmlformats.org/markup-compatibility/2006">
    <mc:Choice xmlns:p14="http://schemas.microsoft.com/office/powerpoint/2010/main" Requires="p14">
      <p:transition spd="slow" p14:dur="2000" advTm="35592"/>
    </mc:Choice>
    <mc:Fallback>
      <p:transition spd="slow" advTm="35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ΕΝΕΡΓΕΙΑΚΗ ΠΟΛΙΤΙΚΗ - ΑΞΙΟΛΟΓΗΣΗ</a:t>
            </a:r>
            <a:endParaRPr lang="en-GB" dirty="0"/>
          </a:p>
        </p:txBody>
      </p:sp>
      <p:sp>
        <p:nvSpPr>
          <p:cNvPr id="3" name="Content Placeholder 2"/>
          <p:cNvSpPr>
            <a:spLocks noGrp="1"/>
          </p:cNvSpPr>
          <p:nvPr>
            <p:ph idx="1"/>
          </p:nvPr>
        </p:nvSpPr>
        <p:spPr/>
        <p:txBody>
          <a:bodyPr>
            <a:normAutofit lnSpcReduction="10000"/>
          </a:bodyPr>
          <a:lstStyle/>
          <a:p>
            <a:r>
              <a:rPr lang="el-GR" b="1" dirty="0" smtClean="0"/>
              <a:t>ΑΠΟΔΟΤΙΚΟΤΗΤΑ</a:t>
            </a:r>
          </a:p>
          <a:p>
            <a:pPr lvl="1"/>
            <a:r>
              <a:rPr lang="el-GR" dirty="0" smtClean="0"/>
              <a:t>ΣΥΝΕΙΣΦΟΡΑ ΣΤΗΝ ΕΠΙΤΕΥΞΗ ΤΩΝ ΣΤΟΧΩΝ</a:t>
            </a:r>
          </a:p>
          <a:p>
            <a:r>
              <a:rPr lang="el-GR" b="1" dirty="0"/>
              <a:t>ΑΠΟΔΟΣΗ</a:t>
            </a:r>
          </a:p>
          <a:p>
            <a:pPr lvl="1"/>
            <a:r>
              <a:rPr lang="el-GR" dirty="0" smtClean="0"/>
              <a:t>ΣΥΝΗΘΩΣ ΤΟ ΚΟΣΤΟΣ ΥΛΟΠΟΙΗΣΗΣ</a:t>
            </a:r>
          </a:p>
          <a:p>
            <a:r>
              <a:rPr lang="el-GR" dirty="0" smtClean="0"/>
              <a:t>ΑΛΛΑ ΑΠΟΤΕΛΕΣΜΑΤΑ</a:t>
            </a:r>
          </a:p>
          <a:p>
            <a:r>
              <a:rPr lang="el-GR" dirty="0" smtClean="0"/>
              <a:t>ΣΕ </a:t>
            </a:r>
            <a:r>
              <a:rPr lang="el-GR" b="1" dirty="0" smtClean="0"/>
              <a:t>ΕΠΙΠΕΔΟ</a:t>
            </a:r>
            <a:r>
              <a:rPr lang="el-GR" dirty="0" smtClean="0"/>
              <a:t> ΑΠΑΣΧΟΛΗΣΗΣ, ΑΝΑΠΤΥΞΗΣ, ΑΝΑΚΑΤΑΝΟΜΗΣ ΕΙΣΟΔΗΜΑΤΟΣ, ΕΘΝΙΚΟ ΙΣΟΖΥΓΙΟ ΠΛΗΡΩΜΩΝ</a:t>
            </a:r>
          </a:p>
          <a:p>
            <a:endParaRPr lang="el-GR" dirty="0"/>
          </a:p>
          <a:p>
            <a:r>
              <a:rPr lang="el-GR" dirty="0" smtClean="0"/>
              <a:t>ΑΞΙΟΛΟΓΗΣΗ – </a:t>
            </a:r>
            <a:r>
              <a:rPr lang="en-GB" dirty="0" smtClean="0"/>
              <a:t>EX ANTE</a:t>
            </a:r>
          </a:p>
          <a:p>
            <a:r>
              <a:rPr lang="el-GR" dirty="0" smtClean="0"/>
              <a:t>ΑΞΙΟΛΟΓΗΣΗ – </a:t>
            </a:r>
            <a:r>
              <a:rPr lang="en-GB" dirty="0" smtClean="0"/>
              <a:t>EX POST</a:t>
            </a:r>
            <a:endParaRPr lang="el-GR" dirty="0" smtClean="0"/>
          </a:p>
        </p:txBody>
      </p:sp>
      <p:sp>
        <p:nvSpPr>
          <p:cNvPr id="5" name="Slide Number Placeholder 4"/>
          <p:cNvSpPr>
            <a:spLocks noGrp="1"/>
          </p:cNvSpPr>
          <p:nvPr>
            <p:ph type="sldNum" sz="quarter" idx="12"/>
          </p:nvPr>
        </p:nvSpPr>
        <p:spPr/>
        <p:txBody>
          <a:bodyPr/>
          <a:lstStyle/>
          <a:p>
            <a:fld id="{350B0322-6F12-4ADD-84EF-EABEC0290B20}" type="slidenum">
              <a:rPr lang="en-GB" smtClean="0"/>
              <a:t>25</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8963271"/>
      </p:ext>
    </p:extLst>
  </p:cSld>
  <p:clrMapOvr>
    <a:masterClrMapping/>
  </p:clrMapOvr>
  <mc:AlternateContent xmlns:mc="http://schemas.openxmlformats.org/markup-compatibility/2006">
    <mc:Choice xmlns:p14="http://schemas.microsoft.com/office/powerpoint/2010/main" Requires="p14">
      <p:transition spd="slow" p14:dur="2000" advTm="51070"/>
    </mc:Choice>
    <mc:Fallback>
      <p:transition spd="slow" advTm="51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ΕΝΕΡΓΕΙΑΚΗ ΠΟΛΙΤΙΚΗ – </a:t>
            </a:r>
            <a:r>
              <a:rPr lang="en-GB" dirty="0" smtClean="0"/>
              <a:t>REBOUND EFFECTS</a:t>
            </a:r>
            <a:endParaRPr lang="en-GB" dirty="0"/>
          </a:p>
        </p:txBody>
      </p:sp>
      <p:sp>
        <p:nvSpPr>
          <p:cNvPr id="3" name="Content Placeholder 2"/>
          <p:cNvSpPr>
            <a:spLocks noGrp="1"/>
          </p:cNvSpPr>
          <p:nvPr>
            <p:ph idx="1"/>
          </p:nvPr>
        </p:nvSpPr>
        <p:spPr/>
        <p:txBody>
          <a:bodyPr>
            <a:normAutofit fontScale="92500" lnSpcReduction="10000"/>
          </a:bodyPr>
          <a:lstStyle/>
          <a:p>
            <a:r>
              <a:rPr lang="el-GR" smtClean="0"/>
              <a:t>ΜΙΑ ΒΕΛΤΙΩΣΗ </a:t>
            </a:r>
            <a:r>
              <a:rPr lang="el-GR" dirty="0" smtClean="0"/>
              <a:t>ΣΤΗΝ ΕΝΕΡΓΕΙΑΚΗ ΑΠΟΔΟΣΗ ΕΝΟΣ ΣΥΣΤΗΜΑΤΟΣ ΜΠΟΡΕΙ ΝΑ </a:t>
            </a:r>
            <a:r>
              <a:rPr lang="el-GR" smtClean="0"/>
              <a:t>ΟΔΗΓΗΣΕΙ </a:t>
            </a:r>
            <a:r>
              <a:rPr lang="el-GR" smtClean="0"/>
              <a:t>ΣΕ ΕΞΟΙΚΟΝΟ-ΜΗΣΗ ΠΟΡΩΝ/ΧΡΗΜΑΤΩΝ ΚΑΙ ΜΕΤΑ ΣΕ ΑΥΞΗΣΗ ΤΗΣ ΧΡΗΣΗΣ ΚΑΙ ΑΥΞΗΣΗ ΤΗΣ ΚΑΤΑΝΑΛΩΣΗΣ ΕΝΕΡΓΕΙΑΣ</a:t>
            </a:r>
          </a:p>
          <a:p>
            <a:endParaRPr lang="el-GR" dirty="0" smtClean="0"/>
          </a:p>
          <a:p>
            <a:r>
              <a:rPr lang="el-GR" dirty="0" smtClean="0"/>
              <a:t>ΕΝΑ ΑΥΤΟΚΙΝΗΤΟ ΠΟΥ ΚΑΙΕΙ ΛΙΓΟΤΕΡΟ</a:t>
            </a:r>
          </a:p>
          <a:p>
            <a:r>
              <a:rPr lang="el-GR" dirty="0" smtClean="0"/>
              <a:t>ΕΝΑ ΚΤΙΡΙΟ ΠΟΥ ΕΙΝΑΙ ΚΑΛΑ ΜΟΝΩΜΕΝΟ</a:t>
            </a:r>
          </a:p>
          <a:p>
            <a:r>
              <a:rPr lang="el-GR" dirty="0" smtClean="0"/>
              <a:t>ΜΙΑ ΣΥΣΚΕΥΗ ΠΟΥ ΕΙΝΑΙ ΕΝΕΡΓΕΙΑΚΑ ΑΠΟΔΟΤΙΚΗ</a:t>
            </a:r>
          </a:p>
          <a:p>
            <a:endParaRPr lang="el-GR" dirty="0"/>
          </a:p>
          <a:p>
            <a:r>
              <a:rPr lang="el-GR" dirty="0" smtClean="0"/>
              <a:t>Η ΜΕΓΑΛΥΤΕΡΗ </a:t>
            </a:r>
            <a:r>
              <a:rPr lang="el-GR" smtClean="0"/>
              <a:t>ΧΡΗΣΗ </a:t>
            </a:r>
            <a:r>
              <a:rPr lang="el-GR" smtClean="0"/>
              <a:t>ΜΠΟΡΕΙ ΝΑ ΟΔΗΓΗΣΕΙ ΣΕ </a:t>
            </a:r>
            <a:r>
              <a:rPr lang="el-GR" dirty="0" smtClean="0"/>
              <a:t>ΑΥΞΗΣΗ ΤΗΣ ΣΠΑΤΑΛΗΣ ΕΝΕΡΓΕΙΑΣ !</a:t>
            </a:r>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26</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59533113"/>
      </p:ext>
    </p:extLst>
  </p:cSld>
  <p:clrMapOvr>
    <a:masterClrMapping/>
  </p:clrMapOvr>
  <mc:AlternateContent xmlns:mc="http://schemas.openxmlformats.org/markup-compatibility/2006">
    <mc:Choice xmlns:p14="http://schemas.microsoft.com/office/powerpoint/2010/main" Requires="p14">
      <p:transition spd="slow" p14:dur="2000" advTm="87661"/>
    </mc:Choice>
    <mc:Fallback>
      <p:transition spd="slow" advTm="87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Ενεργειακές Υπηρεσίες και Ενεργειακή Απόδοση</a:t>
            </a:r>
            <a:endParaRPr lang="en-GB" dirty="0"/>
          </a:p>
        </p:txBody>
      </p:sp>
      <p:sp>
        <p:nvSpPr>
          <p:cNvPr id="3" name="Content Placeholder 2"/>
          <p:cNvSpPr>
            <a:spLocks noGrp="1"/>
          </p:cNvSpPr>
          <p:nvPr>
            <p:ph idx="1"/>
          </p:nvPr>
        </p:nvSpPr>
        <p:spPr/>
        <p:txBody>
          <a:bodyPr/>
          <a:lstStyle/>
          <a:p>
            <a:r>
              <a:rPr lang="el-GR" dirty="0" smtClean="0"/>
              <a:t>Κόστος Ενέργειας</a:t>
            </a:r>
          </a:p>
          <a:p>
            <a:r>
              <a:rPr lang="el-GR" dirty="0" smtClean="0"/>
              <a:t>Περιβαλλοντικές Επιπτώσεις</a:t>
            </a:r>
          </a:p>
          <a:p>
            <a:r>
              <a:rPr lang="el-GR" dirty="0" smtClean="0"/>
              <a:t>Ενεργειακοί Πόροι, Φορείς, Χρήσεις</a:t>
            </a:r>
          </a:p>
          <a:p>
            <a:r>
              <a:rPr lang="el-GR" dirty="0" smtClean="0"/>
              <a:t>Ενεργειακό Ισοζύγιο</a:t>
            </a:r>
          </a:p>
          <a:p>
            <a:r>
              <a:rPr lang="el-GR" dirty="0" smtClean="0"/>
              <a:t>Τεχνολογική Ανάλυση (κάτω-προς-τα-πάνω)</a:t>
            </a:r>
          </a:p>
          <a:p>
            <a:endParaRPr lang="en-GB" dirty="0"/>
          </a:p>
        </p:txBody>
      </p:sp>
      <p:sp>
        <p:nvSpPr>
          <p:cNvPr id="5" name="Slide Number Placeholder 4"/>
          <p:cNvSpPr>
            <a:spLocks noGrp="1"/>
          </p:cNvSpPr>
          <p:nvPr>
            <p:ph type="sldNum" sz="quarter" idx="12"/>
          </p:nvPr>
        </p:nvSpPr>
        <p:spPr/>
        <p:txBody>
          <a:bodyPr/>
          <a:lstStyle/>
          <a:p>
            <a:fld id="{350B0322-6F12-4ADD-84EF-EABEC0290B20}" type="slidenum">
              <a:rPr lang="en-GB" smtClean="0"/>
              <a:t>27</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37639243"/>
      </p:ext>
    </p:extLst>
  </p:cSld>
  <p:clrMapOvr>
    <a:masterClrMapping/>
  </p:clrMapOvr>
  <mc:AlternateContent xmlns:mc="http://schemas.openxmlformats.org/markup-compatibility/2006">
    <mc:Choice xmlns:p14="http://schemas.microsoft.com/office/powerpoint/2010/main" Requires="p14">
      <p:transition spd="slow" p14:dur="2000" advTm="43156"/>
    </mc:Choice>
    <mc:Fallback>
      <p:transition spd="slow" advTm="43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5" name="Slide Number Placeholder 4"/>
          <p:cNvSpPr>
            <a:spLocks noGrp="1"/>
          </p:cNvSpPr>
          <p:nvPr>
            <p:ph type="sldNum" sz="quarter" idx="12"/>
          </p:nvPr>
        </p:nvSpPr>
        <p:spPr/>
        <p:txBody>
          <a:bodyPr/>
          <a:lstStyle/>
          <a:p>
            <a:fld id="{350B0322-6F12-4ADD-84EF-EABEC0290B20}" type="slidenum">
              <a:rPr lang="en-GB" smtClean="0"/>
              <a:t>28</a:t>
            </a:fld>
            <a:endParaRPr lang="en-GB"/>
          </a:p>
        </p:txBody>
      </p:sp>
    </p:spTree>
    <p:extLst>
      <p:ext uri="{BB962C8B-B14F-4D97-AF65-F5344CB8AC3E}">
        <p14:creationId xmlns:p14="http://schemas.microsoft.com/office/powerpoint/2010/main" val="39750245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l-GR" sz="3600" smtClean="0"/>
              <a:t>Πολιτική Ενέργειας &amp; Περιβάλλοντος</a:t>
            </a:r>
            <a:endParaRPr lang="el-GR" sz="3600" dirty="0" smtClean="0"/>
          </a:p>
        </p:txBody>
      </p:sp>
      <p:sp>
        <p:nvSpPr>
          <p:cNvPr id="3075" name="Content Placeholder 2"/>
          <p:cNvSpPr>
            <a:spLocks noGrp="1"/>
          </p:cNvSpPr>
          <p:nvPr>
            <p:ph idx="1"/>
          </p:nvPr>
        </p:nvSpPr>
        <p:spPr>
          <a:xfrm>
            <a:off x="863588" y="1628800"/>
            <a:ext cx="7416824" cy="4497363"/>
          </a:xfrm>
        </p:spPr>
        <p:txBody>
          <a:bodyPr/>
          <a:lstStyle/>
          <a:p>
            <a:pPr marL="514350" indent="-514350" eaLnBrk="1" hangingPunct="1">
              <a:buFont typeface="+mj-lt"/>
              <a:buAutoNum type="alphaUcPeriod"/>
            </a:pPr>
            <a:r>
              <a:rPr lang="el-GR" smtClean="0"/>
              <a:t>ΚΡΙΤΗΡΙΑ</a:t>
            </a:r>
          </a:p>
          <a:p>
            <a:pPr marL="514350" indent="-514350" eaLnBrk="1" hangingPunct="1">
              <a:buFont typeface="+mj-lt"/>
              <a:buAutoNum type="alphaUcPeriod"/>
            </a:pPr>
            <a:endParaRPr lang="el-GR" dirty="0" smtClean="0"/>
          </a:p>
          <a:p>
            <a:pPr marL="514350" indent="-514350" eaLnBrk="1" hangingPunct="1">
              <a:buFont typeface="+mj-lt"/>
              <a:buAutoNum type="alphaUcPeriod"/>
            </a:pPr>
            <a:r>
              <a:rPr lang="el-GR" smtClean="0"/>
              <a:t>ΕΡΓΑΛΕΙΑ </a:t>
            </a:r>
            <a:endParaRPr lang="el-GR" dirty="0" smtClean="0"/>
          </a:p>
          <a:p>
            <a:pPr lvl="1" eaLnBrk="1" hangingPunct="1"/>
            <a:r>
              <a:rPr lang="el-GR" smtClean="0"/>
              <a:t>Θεσμικά (</a:t>
            </a:r>
            <a:r>
              <a:rPr lang="el-GR" smtClean="0"/>
              <a:t>Νομοθεσία)</a:t>
            </a:r>
            <a:endParaRPr lang="el-GR" dirty="0" smtClean="0"/>
          </a:p>
          <a:p>
            <a:pPr lvl="1" eaLnBrk="1" hangingPunct="1"/>
            <a:r>
              <a:rPr lang="el-GR" smtClean="0"/>
              <a:t>Ρυθμιστικά (</a:t>
            </a:r>
            <a:r>
              <a:rPr lang="en-US" dirty="0" smtClean="0"/>
              <a:t>Command-and-Control</a:t>
            </a:r>
            <a:r>
              <a:rPr lang="el-GR" dirty="0" smtClean="0"/>
              <a:t>)</a:t>
            </a:r>
            <a:endParaRPr lang="en-US" dirty="0" smtClean="0"/>
          </a:p>
          <a:p>
            <a:pPr lvl="1"/>
            <a:r>
              <a:rPr lang="el-GR" smtClean="0"/>
              <a:t>Οικονομικά </a:t>
            </a:r>
            <a:r>
              <a:rPr lang="el-GR" smtClean="0"/>
              <a:t> (</a:t>
            </a:r>
            <a:r>
              <a:rPr lang="el-GR" dirty="0" smtClean="0"/>
              <a:t>εργαλεία της Αγοράς)</a:t>
            </a:r>
          </a:p>
        </p:txBody>
      </p:sp>
      <p:sp>
        <p:nvSpPr>
          <p:cNvPr id="2" name="Slide Number Placeholder 1"/>
          <p:cNvSpPr>
            <a:spLocks noGrp="1"/>
          </p:cNvSpPr>
          <p:nvPr>
            <p:ph type="sldNum" sz="quarter" idx="12"/>
          </p:nvPr>
        </p:nvSpPr>
        <p:spPr/>
        <p:txBody>
          <a:bodyPr/>
          <a:lstStyle/>
          <a:p>
            <a:fld id="{350B0322-6F12-4ADD-84EF-EABEC0290B20}" type="slidenum">
              <a:rPr lang="en-GB" smtClean="0"/>
              <a:t>29</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3393023"/>
      </p:ext>
    </p:extLst>
  </p:cSld>
  <p:clrMapOvr>
    <a:masterClrMapping/>
  </p:clrMapOvr>
  <mc:AlternateContent xmlns:mc="http://schemas.openxmlformats.org/markup-compatibility/2006">
    <mc:Choice xmlns:p14="http://schemas.microsoft.com/office/powerpoint/2010/main" Requires="p14">
      <p:transition spd="slow" p14:dur="2000" advTm="23765"/>
    </mc:Choice>
    <mc:Fallback>
      <p:transition spd="slow" advTm="237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350B0322-6F12-4ADD-84EF-EABEC0290B20}" type="slidenum">
              <a:rPr lang="en-GB" smtClean="0"/>
              <a:t>3</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2267623"/>
      </p:ext>
    </p:extLst>
  </p:cSld>
  <p:clrMapOvr>
    <a:masterClrMapping/>
  </p:clrMapOvr>
  <mc:AlternateContent xmlns:mc="http://schemas.openxmlformats.org/markup-compatibility/2006">
    <mc:Choice xmlns:p14="http://schemas.microsoft.com/office/powerpoint/2010/main" Requires="p14">
      <p:transition spd="slow" p14:dur="2000" advTm="583"/>
    </mc:Choice>
    <mc:Fallback>
      <p:transition spd="slow" advTm="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marL="514350" indent="-514350" eaLnBrk="1" hangingPunct="1">
              <a:buFont typeface="+mj-lt"/>
              <a:buAutoNum type="alphaUcPeriod"/>
            </a:pPr>
            <a:r>
              <a:rPr lang="el-GR" smtClean="0"/>
              <a:t>ΚΡΙΤΗΡΙΑ</a:t>
            </a:r>
            <a:endParaRPr lang="el-GR" smtClean="0"/>
          </a:p>
        </p:txBody>
      </p:sp>
      <p:sp>
        <p:nvSpPr>
          <p:cNvPr id="5123" name="Content Placeholder 2"/>
          <p:cNvSpPr>
            <a:spLocks noGrp="1"/>
          </p:cNvSpPr>
          <p:nvPr>
            <p:ph idx="1"/>
          </p:nvPr>
        </p:nvSpPr>
        <p:spPr/>
        <p:txBody>
          <a:bodyPr/>
          <a:lstStyle/>
          <a:p>
            <a:pPr eaLnBrk="1" hangingPunct="1"/>
            <a:r>
              <a:rPr lang="el-GR" dirty="0" smtClean="0"/>
              <a:t>Αποδοτικότητα κόστους</a:t>
            </a:r>
          </a:p>
          <a:p>
            <a:pPr eaLnBrk="1" hangingPunct="1"/>
            <a:r>
              <a:rPr lang="el-GR" smtClean="0"/>
              <a:t>Περιβαλλοντική </a:t>
            </a:r>
            <a:r>
              <a:rPr lang="el-GR" smtClean="0"/>
              <a:t>αποδοτικότητα</a:t>
            </a:r>
          </a:p>
          <a:p>
            <a:pPr eaLnBrk="1" hangingPunct="1"/>
            <a:r>
              <a:rPr lang="el-GR" smtClean="0"/>
              <a:t>Απαιτήσεις Ενημέρωσης</a:t>
            </a:r>
            <a:endParaRPr lang="el-GR" dirty="0" smtClean="0"/>
          </a:p>
          <a:p>
            <a:pPr eaLnBrk="1" hangingPunct="1"/>
            <a:r>
              <a:rPr lang="el-GR" dirty="0" smtClean="0"/>
              <a:t>Δυνατότητα εφαρμογής</a:t>
            </a:r>
          </a:p>
          <a:p>
            <a:pPr eaLnBrk="1" hangingPunct="1"/>
            <a:r>
              <a:rPr lang="el-GR" dirty="0" smtClean="0"/>
              <a:t>Μακροπρόθεσμα αποτελέσματα</a:t>
            </a:r>
          </a:p>
          <a:p>
            <a:pPr eaLnBrk="1" hangingPunct="1"/>
            <a:r>
              <a:rPr lang="el-GR" dirty="0" smtClean="0"/>
              <a:t>Δυναμική απόδοση</a:t>
            </a:r>
          </a:p>
          <a:p>
            <a:pPr eaLnBrk="1" hangingPunct="1"/>
            <a:r>
              <a:rPr lang="el-GR" dirty="0" smtClean="0"/>
              <a:t>Ισονομία</a:t>
            </a:r>
          </a:p>
          <a:p>
            <a:pPr eaLnBrk="1" hangingPunct="1"/>
            <a:r>
              <a:rPr lang="el-GR" dirty="0" smtClean="0"/>
              <a:t>Αβεβαιότητα</a:t>
            </a:r>
          </a:p>
        </p:txBody>
      </p:sp>
      <p:sp>
        <p:nvSpPr>
          <p:cNvPr id="2" name="Slide Number Placeholder 1"/>
          <p:cNvSpPr>
            <a:spLocks noGrp="1"/>
          </p:cNvSpPr>
          <p:nvPr>
            <p:ph type="sldNum" sz="quarter" idx="12"/>
          </p:nvPr>
        </p:nvSpPr>
        <p:spPr/>
        <p:txBody>
          <a:bodyPr/>
          <a:lstStyle/>
          <a:p>
            <a:fld id="{350B0322-6F12-4ADD-84EF-EABEC0290B20}" type="slidenum">
              <a:rPr lang="en-GB" smtClean="0"/>
              <a:t>30</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73192326"/>
      </p:ext>
    </p:extLst>
  </p:cSld>
  <p:clrMapOvr>
    <a:masterClrMapping/>
  </p:clrMapOvr>
  <mc:AlternateContent xmlns:mc="http://schemas.openxmlformats.org/markup-compatibility/2006">
    <mc:Choice xmlns:p14="http://schemas.microsoft.com/office/powerpoint/2010/main" Requires="p14">
      <p:transition spd="slow" p14:dur="2000" advTm="36285"/>
    </mc:Choice>
    <mc:Fallback>
      <p:transition spd="slow" advTm="362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188640"/>
            <a:ext cx="7772400" cy="747936"/>
          </a:xfrm>
        </p:spPr>
        <p:txBody>
          <a:bodyPr/>
          <a:lstStyle/>
          <a:p>
            <a:pPr marL="742950" indent="-742950" eaLnBrk="1" hangingPunct="1">
              <a:buFont typeface="+mj-lt"/>
              <a:buAutoNum type="alphaUcPeriod" startAt="2"/>
            </a:pPr>
            <a:r>
              <a:rPr lang="el-GR" sz="3600" smtClean="0"/>
              <a:t>ΕΡΓΑΛΕΙΑ </a:t>
            </a:r>
            <a:r>
              <a:rPr lang="el-GR" sz="3600" smtClean="0"/>
              <a:t>: </a:t>
            </a:r>
            <a:r>
              <a:rPr lang="el-GR" sz="3600" dirty="0" smtClean="0"/>
              <a:t>σύνοψη</a:t>
            </a:r>
            <a:endParaRPr lang="en-GB" sz="3600" dirty="0" smtClean="0"/>
          </a:p>
        </p:txBody>
      </p:sp>
      <p:sp>
        <p:nvSpPr>
          <p:cNvPr id="9219" name="Rectangle 3"/>
          <p:cNvSpPr>
            <a:spLocks noGrp="1" noChangeArrowheads="1"/>
          </p:cNvSpPr>
          <p:nvPr>
            <p:ph idx="1"/>
          </p:nvPr>
        </p:nvSpPr>
        <p:spPr>
          <a:xfrm>
            <a:off x="685800" y="980728"/>
            <a:ext cx="7772400" cy="5616624"/>
          </a:xfrm>
        </p:spPr>
        <p:txBody>
          <a:bodyPr>
            <a:noAutofit/>
          </a:bodyPr>
          <a:lstStyle/>
          <a:p>
            <a:pPr eaLnBrk="1" hangingPunct="1">
              <a:lnSpc>
                <a:spcPct val="90000"/>
              </a:lnSpc>
            </a:pPr>
            <a:r>
              <a:rPr lang="el-GR" sz="2400" smtClean="0"/>
              <a:t>Β.1. ΘΕΣΜΙΚΑ</a:t>
            </a:r>
            <a:endParaRPr lang="de-DE" sz="2000" dirty="0" smtClean="0"/>
          </a:p>
          <a:p>
            <a:pPr lvl="1" eaLnBrk="1" hangingPunct="1">
              <a:lnSpc>
                <a:spcPct val="90000"/>
              </a:lnSpc>
            </a:pPr>
            <a:r>
              <a:rPr lang="el-GR" sz="2000" dirty="0" smtClean="0"/>
              <a:t>Διαπραγματεύσεις</a:t>
            </a:r>
            <a:endParaRPr lang="de-DE" sz="2000" dirty="0" smtClean="0"/>
          </a:p>
          <a:p>
            <a:pPr lvl="1" eaLnBrk="1" hangingPunct="1">
              <a:lnSpc>
                <a:spcPct val="90000"/>
              </a:lnSpc>
            </a:pPr>
            <a:r>
              <a:rPr lang="el-GR" sz="2000" dirty="0" smtClean="0"/>
              <a:t>Επανορθώσεις νομικής φύσεως</a:t>
            </a:r>
            <a:endParaRPr lang="de-DE" sz="2000" dirty="0" smtClean="0"/>
          </a:p>
          <a:p>
            <a:pPr lvl="1" eaLnBrk="1" hangingPunct="1">
              <a:lnSpc>
                <a:spcPct val="90000"/>
              </a:lnSpc>
            </a:pPr>
            <a:r>
              <a:rPr lang="el-GR" sz="2000" dirty="0" smtClean="0"/>
              <a:t>Ενημέρωση</a:t>
            </a:r>
            <a:r>
              <a:rPr lang="el-GR" sz="2000" smtClean="0"/>
              <a:t>, </a:t>
            </a:r>
            <a:r>
              <a:rPr lang="el-GR" sz="2000" smtClean="0"/>
              <a:t>Πληροφόρηση</a:t>
            </a:r>
            <a:endParaRPr lang="de-DE" sz="2000" dirty="0" smtClean="0"/>
          </a:p>
          <a:p>
            <a:pPr lvl="1" eaLnBrk="1" hangingPunct="1">
              <a:lnSpc>
                <a:spcPct val="90000"/>
              </a:lnSpc>
            </a:pPr>
            <a:r>
              <a:rPr lang="el-GR" sz="2000" dirty="0" smtClean="0"/>
              <a:t>Ιδιοκτησιακά Δικαιώματα</a:t>
            </a:r>
            <a:endParaRPr lang="de-DE" sz="2000" dirty="0" smtClean="0"/>
          </a:p>
          <a:p>
            <a:pPr lvl="1" eaLnBrk="1" hangingPunct="1">
              <a:lnSpc>
                <a:spcPct val="90000"/>
              </a:lnSpc>
            </a:pPr>
            <a:r>
              <a:rPr lang="el-GR" sz="2000" dirty="0" smtClean="0">
                <a:solidFill>
                  <a:srgbClr val="000099"/>
                </a:solidFill>
              </a:rPr>
              <a:t>Εθελούσιες συμφωνίες</a:t>
            </a:r>
            <a:endParaRPr lang="de-DE" sz="2000" dirty="0" smtClean="0">
              <a:solidFill>
                <a:srgbClr val="000099"/>
              </a:solidFill>
            </a:endParaRPr>
          </a:p>
          <a:p>
            <a:pPr eaLnBrk="1" hangingPunct="1">
              <a:lnSpc>
                <a:spcPct val="90000"/>
              </a:lnSpc>
            </a:pPr>
            <a:r>
              <a:rPr lang="el-GR" sz="2400" smtClean="0"/>
              <a:t>Β.2. ΡΥΘΜΙΣΤΙΚΑ </a:t>
            </a:r>
            <a:r>
              <a:rPr lang="el-GR" sz="2400" smtClean="0"/>
              <a:t>(</a:t>
            </a:r>
            <a:r>
              <a:rPr lang="de-DE" sz="2400" dirty="0" smtClean="0"/>
              <a:t>Command and control</a:t>
            </a:r>
            <a:r>
              <a:rPr lang="el-GR" sz="2400" dirty="0" smtClean="0"/>
              <a:t>)</a:t>
            </a:r>
            <a:endParaRPr lang="de-DE" sz="2400" dirty="0" smtClean="0"/>
          </a:p>
          <a:p>
            <a:pPr lvl="1" eaLnBrk="1" hangingPunct="1">
              <a:lnSpc>
                <a:spcPct val="90000"/>
              </a:lnSpc>
            </a:pPr>
            <a:r>
              <a:rPr lang="el-GR" sz="2000" dirty="0" smtClean="0"/>
              <a:t>Εισροές, τεχνολογία</a:t>
            </a:r>
            <a:endParaRPr lang="de-DE" sz="2000" dirty="0" smtClean="0"/>
          </a:p>
          <a:p>
            <a:pPr lvl="1" eaLnBrk="1" hangingPunct="1">
              <a:lnSpc>
                <a:spcPct val="90000"/>
              </a:lnSpc>
            </a:pPr>
            <a:r>
              <a:rPr lang="el-GR" sz="2000" dirty="0" smtClean="0"/>
              <a:t>Εκροές (προϊόντα, ρύποι)</a:t>
            </a:r>
            <a:endParaRPr lang="de-DE" sz="2000" dirty="0" smtClean="0"/>
          </a:p>
          <a:p>
            <a:pPr lvl="1" eaLnBrk="1" hangingPunct="1">
              <a:lnSpc>
                <a:spcPct val="90000"/>
              </a:lnSpc>
            </a:pPr>
            <a:r>
              <a:rPr lang="el-GR" sz="2000" dirty="0" smtClean="0"/>
              <a:t>Τοποθεσία (Πηγή, άτομο)</a:t>
            </a:r>
            <a:endParaRPr lang="de-DE" sz="2000" dirty="0" smtClean="0"/>
          </a:p>
          <a:p>
            <a:pPr lvl="1" eaLnBrk="1" hangingPunct="1">
              <a:lnSpc>
                <a:spcPct val="90000"/>
              </a:lnSpc>
            </a:pPr>
            <a:r>
              <a:rPr lang="el-GR" sz="2000" dirty="0" smtClean="0"/>
              <a:t>Συγκυρία</a:t>
            </a:r>
            <a:endParaRPr lang="de-DE" sz="2000" dirty="0" smtClean="0"/>
          </a:p>
          <a:p>
            <a:pPr lvl="1" eaLnBrk="1" hangingPunct="1">
              <a:lnSpc>
                <a:spcPct val="90000"/>
              </a:lnSpc>
            </a:pPr>
            <a:r>
              <a:rPr lang="el-GR" sz="2000" dirty="0" smtClean="0"/>
              <a:t>Απαγόρευση</a:t>
            </a:r>
            <a:endParaRPr lang="de-DE" sz="2000" dirty="0" smtClean="0"/>
          </a:p>
          <a:p>
            <a:pPr eaLnBrk="1" hangingPunct="1">
              <a:lnSpc>
                <a:spcPct val="90000"/>
              </a:lnSpc>
            </a:pPr>
            <a:r>
              <a:rPr lang="el-GR" sz="2400" smtClean="0"/>
              <a:t>Β.3. ΟΙΚΟΝΟΜΙΚΑ</a:t>
            </a:r>
            <a:endParaRPr lang="de-DE" sz="2400" dirty="0" smtClean="0"/>
          </a:p>
          <a:p>
            <a:pPr lvl="1" eaLnBrk="1" hangingPunct="1">
              <a:lnSpc>
                <a:spcPct val="90000"/>
              </a:lnSpc>
            </a:pPr>
            <a:r>
              <a:rPr lang="el-GR" sz="2000" dirty="0" smtClean="0"/>
              <a:t>Φορολόγηση</a:t>
            </a:r>
            <a:r>
              <a:rPr lang="de-DE" sz="2000" dirty="0" smtClean="0"/>
              <a:t> (</a:t>
            </a:r>
            <a:r>
              <a:rPr lang="el-GR" sz="2000" dirty="0" smtClean="0"/>
              <a:t>εισροές, εκροές)</a:t>
            </a:r>
            <a:endParaRPr lang="de-DE" sz="2000" dirty="0" smtClean="0"/>
          </a:p>
          <a:p>
            <a:pPr lvl="1" eaLnBrk="1" hangingPunct="1">
              <a:lnSpc>
                <a:spcPct val="90000"/>
              </a:lnSpc>
            </a:pPr>
            <a:r>
              <a:rPr lang="el-GR" sz="2000" dirty="0" smtClean="0"/>
              <a:t>Επιχορηγήσεις</a:t>
            </a:r>
            <a:endParaRPr lang="de-DE" sz="2000" dirty="0" smtClean="0"/>
          </a:p>
          <a:p>
            <a:pPr lvl="1" eaLnBrk="1" hangingPunct="1">
              <a:lnSpc>
                <a:spcPct val="90000"/>
              </a:lnSpc>
            </a:pPr>
            <a:r>
              <a:rPr lang="el-GR" sz="2000" dirty="0" smtClean="0"/>
              <a:t>Εμπορεύσιμες άδειες</a:t>
            </a:r>
            <a:endParaRPr lang="de-DE" sz="20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31</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47556108"/>
      </p:ext>
    </p:extLst>
  </p:cSld>
  <p:clrMapOvr>
    <a:masterClrMapping/>
  </p:clrMapOvr>
  <mc:AlternateContent xmlns:mc="http://schemas.openxmlformats.org/markup-compatibility/2006">
    <mc:Choice xmlns:p14="http://schemas.microsoft.com/office/powerpoint/2010/main" Requires="p14">
      <p:transition spd="slow" p14:dur="2000" advTm="74389"/>
    </mc:Choice>
    <mc:Fallback>
      <p:transition spd="slow" advTm="743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Εργαλεία πολιτικής</a:t>
            </a:r>
            <a:endParaRPr lang="el-GR" dirty="0"/>
          </a:p>
        </p:txBody>
      </p:sp>
      <p:sp>
        <p:nvSpPr>
          <p:cNvPr id="3" name="2 - Θέση περιεχομένου"/>
          <p:cNvSpPr>
            <a:spLocks noGrp="1"/>
          </p:cNvSpPr>
          <p:nvPr>
            <p:ph idx="1"/>
          </p:nvPr>
        </p:nvSpPr>
        <p:spPr/>
        <p:txBody>
          <a:bodyPr/>
          <a:lstStyle/>
          <a:p>
            <a:r>
              <a:rPr lang="el-GR" dirty="0" smtClean="0"/>
              <a:t>Τεχνολογία – απομάκρυνση του ρύπου</a:t>
            </a:r>
          </a:p>
          <a:p>
            <a:r>
              <a:rPr lang="el-GR" dirty="0" smtClean="0"/>
              <a:t>Περιβαλλοντικός φόρος</a:t>
            </a:r>
          </a:p>
          <a:p>
            <a:r>
              <a:rPr lang="el-GR" dirty="0" smtClean="0"/>
              <a:t>Εμπορεύσιμες άδειες εκπομπών – πιστοποιητικά</a:t>
            </a:r>
          </a:p>
          <a:p>
            <a:r>
              <a:rPr lang="el-GR" dirty="0" smtClean="0"/>
              <a:t>Διακοπή επιδοτήσεων σε </a:t>
            </a:r>
            <a:r>
              <a:rPr lang="el-GR" dirty="0" err="1" smtClean="0"/>
              <a:t>ρυπογόνες</a:t>
            </a:r>
            <a:r>
              <a:rPr lang="el-GR" dirty="0" smtClean="0"/>
              <a:t> πηγές</a:t>
            </a:r>
          </a:p>
          <a:p>
            <a:r>
              <a:rPr lang="el-GR" dirty="0" smtClean="0"/>
              <a:t>Επιχορηγήσεις σε ανανεώσιμες πηγές</a:t>
            </a:r>
          </a:p>
          <a:p>
            <a:r>
              <a:rPr lang="el-GR" dirty="0" smtClean="0"/>
              <a:t>Έρευνα και τεχνολογία</a:t>
            </a:r>
            <a:endParaRPr lang="el-GR" dirty="0"/>
          </a:p>
        </p:txBody>
      </p:sp>
      <p:sp>
        <p:nvSpPr>
          <p:cNvPr id="4" name="Slide Number Placeholder 3"/>
          <p:cNvSpPr>
            <a:spLocks noGrp="1"/>
          </p:cNvSpPr>
          <p:nvPr>
            <p:ph type="sldNum" sz="quarter" idx="12"/>
          </p:nvPr>
        </p:nvSpPr>
        <p:spPr/>
        <p:txBody>
          <a:bodyPr/>
          <a:lstStyle/>
          <a:p>
            <a:fld id="{350B0322-6F12-4ADD-84EF-EABEC0290B20}" type="slidenum">
              <a:rPr lang="en-GB" smtClean="0"/>
              <a:t>32</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08120585"/>
      </p:ext>
    </p:extLst>
  </p:cSld>
  <p:clrMapOvr>
    <a:masterClrMapping/>
  </p:clrMapOvr>
  <mc:AlternateContent xmlns:mc="http://schemas.openxmlformats.org/markup-compatibility/2006">
    <mc:Choice xmlns:p14="http://schemas.microsoft.com/office/powerpoint/2010/main" Requires="p14">
      <p:transition spd="slow" p14:dur="2000" advTm="47434"/>
    </mc:Choice>
    <mc:Fallback>
      <p:transition spd="slow" advTm="47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000" dirty="0" smtClean="0"/>
              <a:t>Εργαλεία Πολιτικής γιά ενθάρρυνση επενδύσεων σε έργα ΑΠΕ ανάλογα με την ωριμότητα της τεχνολογίας</a:t>
            </a:r>
            <a:endParaRPr lang="el-GR" sz="2000" dirty="0"/>
          </a:p>
        </p:txBody>
      </p:sp>
      <p:sp>
        <p:nvSpPr>
          <p:cNvPr id="3" name="2 - Θέση περιεχομένου"/>
          <p:cNvSpPr>
            <a:spLocks noGrp="1"/>
          </p:cNvSpPr>
          <p:nvPr>
            <p:ph idx="1"/>
          </p:nvPr>
        </p:nvSpPr>
        <p:spPr/>
        <p:txBody>
          <a:bodyPr>
            <a:normAutofit/>
          </a:bodyPr>
          <a:lstStyle/>
          <a:p>
            <a:r>
              <a:rPr lang="el-GR" sz="2000" b="1" dirty="0" smtClean="0"/>
              <a:t>Χρηματοδοτήσεις - </a:t>
            </a:r>
            <a:r>
              <a:rPr lang="en-US" sz="2000" b="1" dirty="0" smtClean="0"/>
              <a:t>Grants</a:t>
            </a:r>
            <a:r>
              <a:rPr lang="en-US" sz="2000" dirty="0" smtClean="0"/>
              <a:t> can be used to fund technologies in their earliest stages—research and development (R&amp;D) and early-stage demonstration.</a:t>
            </a:r>
          </a:p>
          <a:p>
            <a:r>
              <a:rPr lang="el-GR" sz="2000" b="1" dirty="0" smtClean="0"/>
              <a:t>Δανεισμός - </a:t>
            </a:r>
            <a:r>
              <a:rPr lang="en-US" sz="2000" b="1" dirty="0" smtClean="0"/>
              <a:t>Loan guarantee programs </a:t>
            </a:r>
            <a:r>
              <a:rPr lang="en-US" sz="2000" dirty="0" smtClean="0"/>
              <a:t>are well suited for technologies in the commercialization and early deployment stages</a:t>
            </a:r>
          </a:p>
          <a:p>
            <a:r>
              <a:rPr lang="el-GR" sz="2000" b="1" dirty="0" smtClean="0"/>
              <a:t>Φοροαπαλλαγές και .... - </a:t>
            </a:r>
            <a:r>
              <a:rPr lang="en-US" sz="2000" b="1" dirty="0" smtClean="0"/>
              <a:t>Tax credits and feed-in tariffs </a:t>
            </a:r>
            <a:r>
              <a:rPr lang="en-US" sz="2000" dirty="0" smtClean="0"/>
              <a:t>(FITs) can help advance technologies in the later stages of innovation, namely commercialization and early deployment</a:t>
            </a:r>
          </a:p>
          <a:p>
            <a:r>
              <a:rPr lang="el-GR" sz="2000" b="1" dirty="0" smtClean="0"/>
              <a:t>Πρότυπα - </a:t>
            </a:r>
            <a:r>
              <a:rPr lang="en-US" sz="2000" b="1" dirty="0" smtClean="0"/>
              <a:t>Renewable electricity standards </a:t>
            </a:r>
            <a:r>
              <a:rPr lang="en-US" sz="2000" dirty="0" smtClean="0"/>
              <a:t>(RES) are most effective for more mature technologies that are in early deployment</a:t>
            </a:r>
          </a:p>
          <a:p>
            <a:r>
              <a:rPr lang="el-GR" sz="2000" b="1" dirty="0" smtClean="0"/>
              <a:t>Ρυθμιστικό Περιβάλλον - </a:t>
            </a:r>
            <a:r>
              <a:rPr lang="en-US" sz="2000" dirty="0" smtClean="0"/>
              <a:t>A favorable </a:t>
            </a:r>
            <a:r>
              <a:rPr lang="en-US" sz="2000" b="1" dirty="0" smtClean="0"/>
              <a:t>regulatory environment </a:t>
            </a:r>
            <a:r>
              <a:rPr lang="en-US" sz="2000" dirty="0" smtClean="0"/>
              <a:t>is important to ensure that renewable energy technologies do not face inherent disadvantages due to interconnection standards, utility pricing structures, and other legal hurdles</a:t>
            </a:r>
            <a:endParaRPr lang="el-GR" sz="2000" dirty="0"/>
          </a:p>
        </p:txBody>
      </p:sp>
      <p:sp>
        <p:nvSpPr>
          <p:cNvPr id="4" name="Slide Number Placeholder 3"/>
          <p:cNvSpPr>
            <a:spLocks noGrp="1"/>
          </p:cNvSpPr>
          <p:nvPr>
            <p:ph type="sldNum" sz="quarter" idx="12"/>
          </p:nvPr>
        </p:nvSpPr>
        <p:spPr/>
        <p:txBody>
          <a:bodyPr/>
          <a:lstStyle/>
          <a:p>
            <a:fld id="{350B0322-6F12-4ADD-84EF-EABEC0290B20}" type="slidenum">
              <a:rPr lang="en-GB" smtClean="0"/>
              <a:t>33</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06205070"/>
      </p:ext>
    </p:extLst>
  </p:cSld>
  <p:clrMapOvr>
    <a:masterClrMapping/>
  </p:clrMapOvr>
  <mc:AlternateContent xmlns:mc="http://schemas.openxmlformats.org/markup-compatibility/2006">
    <mc:Choice xmlns:p14="http://schemas.microsoft.com/office/powerpoint/2010/main" Requires="p14">
      <p:transition spd="slow" p14:dur="2000" advTm="28809"/>
    </mc:Choice>
    <mc:Fallback>
      <p:transition spd="slow" advTm="288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304800"/>
            <a:ext cx="7772400" cy="531912"/>
          </a:xfrm>
        </p:spPr>
        <p:txBody>
          <a:bodyPr/>
          <a:lstStyle/>
          <a:p>
            <a:pPr eaLnBrk="1" hangingPunct="1"/>
            <a:r>
              <a:rPr lang="el-GR" sz="3600" smtClean="0"/>
              <a:t>Β.1. ΘΕΣΜΙΚΑ </a:t>
            </a:r>
            <a:r>
              <a:rPr lang="el-GR" sz="3600" dirty="0" smtClean="0"/>
              <a:t>ΕΡΓΑΛΕΙΑ</a:t>
            </a:r>
            <a:endParaRPr lang="en-GB" sz="3600" dirty="0" smtClean="0"/>
          </a:p>
        </p:txBody>
      </p:sp>
      <p:sp>
        <p:nvSpPr>
          <p:cNvPr id="10243" name="Rectangle 3"/>
          <p:cNvSpPr>
            <a:spLocks noGrp="1" noChangeArrowheads="1"/>
          </p:cNvSpPr>
          <p:nvPr>
            <p:ph idx="1"/>
          </p:nvPr>
        </p:nvSpPr>
        <p:spPr>
          <a:xfrm>
            <a:off x="685800" y="1143000"/>
            <a:ext cx="7772400" cy="4572000"/>
          </a:xfrm>
        </p:spPr>
        <p:txBody>
          <a:bodyPr>
            <a:normAutofit/>
          </a:bodyPr>
          <a:lstStyle/>
          <a:p>
            <a:pPr eaLnBrk="1" hangingPunct="1"/>
            <a:r>
              <a:rPr lang="el-GR" sz="2800" dirty="0" smtClean="0"/>
              <a:t>Θεώρημα </a:t>
            </a:r>
            <a:r>
              <a:rPr lang="de-DE" sz="2800" dirty="0" smtClean="0"/>
              <a:t>Coase (1960) : </a:t>
            </a:r>
            <a:r>
              <a:rPr lang="el-GR" sz="2800" dirty="0" smtClean="0"/>
              <a:t>Το κοινωνικό βέλτιστο επιτυγχάνεται </a:t>
            </a:r>
            <a:r>
              <a:rPr lang="el-GR" sz="2800" smtClean="0"/>
              <a:t>μέσω </a:t>
            </a:r>
            <a:r>
              <a:rPr lang="el-GR" sz="2800" smtClean="0"/>
              <a:t>συννενόησης &amp; διαπραγμάτευσης </a:t>
            </a:r>
            <a:r>
              <a:rPr lang="el-GR" sz="2800" smtClean="0"/>
              <a:t>μεταξύ </a:t>
            </a:r>
            <a:r>
              <a:rPr lang="el-GR" sz="2800" smtClean="0"/>
              <a:t>της ρυπογόνου βιομηχανίας </a:t>
            </a:r>
            <a:r>
              <a:rPr lang="el-GR" sz="2800" dirty="0" smtClean="0"/>
              <a:t>και κοινωνίας. </a:t>
            </a:r>
            <a:endParaRPr lang="de-DE" sz="2800" dirty="0" smtClean="0"/>
          </a:p>
          <a:p>
            <a:pPr eaLnBrk="1" hangingPunct="1"/>
            <a:endParaRPr lang="el-GR" sz="2800" dirty="0" smtClean="0"/>
          </a:p>
          <a:p>
            <a:pPr eaLnBrk="1" hangingPunct="1"/>
            <a:r>
              <a:rPr lang="el-GR" sz="2800" dirty="0" smtClean="0"/>
              <a:t>Εναλλακτικά, η </a:t>
            </a:r>
            <a:r>
              <a:rPr lang="el-GR" sz="2800" smtClean="0"/>
              <a:t>υπόθεση </a:t>
            </a:r>
            <a:r>
              <a:rPr lang="el-GR" sz="2800" smtClean="0"/>
              <a:t>ανάγεται σε νομική εκδίκαση και απόφαση</a:t>
            </a:r>
            <a:endParaRPr lang="de-DE" sz="2800" dirty="0" smtClean="0"/>
          </a:p>
          <a:p>
            <a:pPr eaLnBrk="1" hangingPunct="1"/>
            <a:endParaRPr lang="el-GR" sz="2800" dirty="0" smtClean="0"/>
          </a:p>
          <a:p>
            <a:pPr eaLnBrk="1" hangingPunct="1"/>
            <a:r>
              <a:rPr lang="el-GR" sz="2800" dirty="0" smtClean="0"/>
              <a:t>Ή παρέμβαση της κυβέρνησης</a:t>
            </a:r>
            <a:endParaRPr lang="de-DE" sz="28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34</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05872653"/>
      </p:ext>
    </p:extLst>
  </p:cSld>
  <p:clrMapOvr>
    <a:masterClrMapping/>
  </p:clrMapOvr>
  <mc:AlternateContent xmlns:mc="http://schemas.openxmlformats.org/markup-compatibility/2006">
    <mc:Choice xmlns:p14="http://schemas.microsoft.com/office/powerpoint/2010/main" Requires="p14">
      <p:transition spd="slow" p14:dur="2000" advTm="39300"/>
    </mc:Choice>
    <mc:Fallback>
      <p:transition spd="slow" advTm="39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04800"/>
            <a:ext cx="7772400" cy="675928"/>
          </a:xfrm>
        </p:spPr>
        <p:txBody>
          <a:bodyPr>
            <a:normAutofit/>
          </a:bodyPr>
          <a:lstStyle/>
          <a:p>
            <a:pPr eaLnBrk="1" hangingPunct="1"/>
            <a:r>
              <a:rPr lang="el-GR" sz="3600" smtClean="0"/>
              <a:t>Β.2. </a:t>
            </a:r>
            <a:r>
              <a:rPr lang="el-GR" sz="3600" smtClean="0"/>
              <a:t>ΡΥΘΜΙΣΤΙΚΑ ΕΡΓΑΛΕΙΑ</a:t>
            </a:r>
            <a:endParaRPr lang="en-GB" sz="3600" dirty="0" smtClean="0"/>
          </a:p>
        </p:txBody>
      </p:sp>
      <p:sp>
        <p:nvSpPr>
          <p:cNvPr id="12291" name="Rectangle 3"/>
          <p:cNvSpPr>
            <a:spLocks noGrp="1" noChangeArrowheads="1"/>
          </p:cNvSpPr>
          <p:nvPr>
            <p:ph idx="1"/>
          </p:nvPr>
        </p:nvSpPr>
        <p:spPr>
          <a:xfrm>
            <a:off x="251520" y="1600200"/>
            <a:ext cx="8206680" cy="4997152"/>
          </a:xfrm>
        </p:spPr>
        <p:txBody>
          <a:bodyPr>
            <a:normAutofit lnSpcReduction="10000"/>
          </a:bodyPr>
          <a:lstStyle/>
          <a:p>
            <a:pPr eaLnBrk="1" hangingPunct="1"/>
            <a:r>
              <a:rPr lang="de-DE" sz="2400" dirty="0" smtClean="0"/>
              <a:t>Command and control = </a:t>
            </a:r>
            <a:r>
              <a:rPr lang="el-GR" sz="2400" dirty="0" smtClean="0"/>
              <a:t>εκτέλεση εντολής</a:t>
            </a:r>
            <a:endParaRPr lang="de-DE" sz="2400" dirty="0" smtClean="0"/>
          </a:p>
          <a:p>
            <a:pPr eaLnBrk="1" hangingPunct="1"/>
            <a:endParaRPr lang="el-GR" sz="2400" dirty="0" smtClean="0"/>
          </a:p>
          <a:p>
            <a:pPr eaLnBrk="1" hangingPunct="1"/>
            <a:r>
              <a:rPr lang="el-GR" sz="2400" smtClean="0"/>
              <a:t>Τα </a:t>
            </a:r>
            <a:r>
              <a:rPr lang="el-GR" sz="2400" smtClean="0"/>
              <a:t>πλέον </a:t>
            </a:r>
            <a:r>
              <a:rPr lang="el-GR" sz="2400" smtClean="0"/>
              <a:t>συνήθη, υπήρξαν, πολύ αποδοτικά στο </a:t>
            </a:r>
            <a:r>
              <a:rPr lang="el-GR" sz="2400" dirty="0" smtClean="0"/>
              <a:t>παρελθόν για διαχείριση σημειακών πηγών ρύπανσης</a:t>
            </a:r>
          </a:p>
          <a:p>
            <a:pPr eaLnBrk="1" hangingPunct="1"/>
            <a:endParaRPr lang="de-DE" sz="2400" dirty="0" smtClean="0"/>
          </a:p>
          <a:p>
            <a:pPr eaLnBrk="1" hangingPunct="1"/>
            <a:r>
              <a:rPr lang="el-GR" sz="2400" smtClean="0"/>
              <a:t>Καθορίζουν </a:t>
            </a:r>
            <a:r>
              <a:rPr lang="el-GR" sz="2400" dirty="0" smtClean="0"/>
              <a:t>την παραγωγική διαδικασία, όσον αφορά τις εισροές, την παραγωγή, ή τις εκροές. </a:t>
            </a:r>
          </a:p>
          <a:p>
            <a:pPr eaLnBrk="1" hangingPunct="1"/>
            <a:endParaRPr lang="el-GR" sz="2400" dirty="0" smtClean="0"/>
          </a:p>
          <a:p>
            <a:pPr eaLnBrk="1" hangingPunct="1"/>
            <a:r>
              <a:rPr lang="el-GR" sz="2400" smtClean="0"/>
              <a:t>Απαιτούν </a:t>
            </a:r>
            <a:r>
              <a:rPr lang="el-GR" sz="2400" dirty="0" smtClean="0"/>
              <a:t>σημαντική πληροφόρηση και γνώσεις από πλευράς του Ρυθμιστή. (π.χ. γνώση της βιομηχανίας, των κινδύνων, των τεχνολογικών δυνατοτήτων, κλπ.)</a:t>
            </a:r>
            <a:endParaRPr lang="de-DE" sz="2400" dirty="0" smtClean="0"/>
          </a:p>
          <a:p>
            <a:pPr eaLnBrk="1" hangingPunct="1"/>
            <a:endParaRPr lang="el-GR" sz="2400" dirty="0" smtClean="0"/>
          </a:p>
          <a:p>
            <a:pPr eaLnBrk="1" hangingPunct="1"/>
            <a:r>
              <a:rPr lang="el-GR" sz="2400" smtClean="0"/>
              <a:t>Απαιτούν ομοιογένεια των </a:t>
            </a:r>
            <a:r>
              <a:rPr lang="el-GR" sz="2400" dirty="0" smtClean="0"/>
              <a:t>παραγωγών.</a:t>
            </a:r>
            <a:endParaRPr lang="de-DE" sz="24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35</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56060302"/>
      </p:ext>
    </p:extLst>
  </p:cSld>
  <p:clrMapOvr>
    <a:masterClrMapping/>
  </p:clrMapOvr>
  <mc:AlternateContent xmlns:mc="http://schemas.openxmlformats.org/markup-compatibility/2006">
    <mc:Choice xmlns:p14="http://schemas.microsoft.com/office/powerpoint/2010/main" Requires="p14">
      <p:transition spd="slow" p14:dur="2000" advTm="68616"/>
    </mc:Choice>
    <mc:Fallback>
      <p:transition spd="slow" advTm="68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304800"/>
            <a:ext cx="7772400" cy="1143000"/>
          </a:xfrm>
        </p:spPr>
        <p:txBody>
          <a:bodyPr/>
          <a:lstStyle/>
          <a:p>
            <a:pPr eaLnBrk="1" hangingPunct="1"/>
            <a:r>
              <a:rPr lang="el-GR" sz="4000" dirty="0" smtClean="0"/>
              <a:t>Τύποι άμεσης ρύθμισης</a:t>
            </a:r>
            <a:endParaRPr lang="en-GB" sz="4000" dirty="0" smtClean="0"/>
          </a:p>
        </p:txBody>
      </p:sp>
      <p:sp>
        <p:nvSpPr>
          <p:cNvPr id="13315" name="Rectangle 3"/>
          <p:cNvSpPr>
            <a:spLocks noGrp="1" noChangeArrowheads="1"/>
          </p:cNvSpPr>
          <p:nvPr>
            <p:ph idx="1"/>
          </p:nvPr>
        </p:nvSpPr>
        <p:spPr>
          <a:xfrm>
            <a:off x="685800" y="1600200"/>
            <a:ext cx="7772400" cy="4572000"/>
          </a:xfrm>
        </p:spPr>
        <p:txBody>
          <a:bodyPr>
            <a:normAutofit/>
          </a:bodyPr>
          <a:lstStyle/>
          <a:p>
            <a:pPr eaLnBrk="1" hangingPunct="1">
              <a:lnSpc>
                <a:spcPct val="90000"/>
              </a:lnSpc>
            </a:pPr>
            <a:r>
              <a:rPr lang="el-GR" sz="2400" dirty="0" smtClean="0"/>
              <a:t>Εισροές, π.χ. απόδοση καυσίμου</a:t>
            </a:r>
            <a:endParaRPr lang="de-DE" sz="2400" dirty="0" smtClean="0"/>
          </a:p>
          <a:p>
            <a:pPr eaLnBrk="1" hangingPunct="1">
              <a:lnSpc>
                <a:spcPct val="90000"/>
              </a:lnSpc>
            </a:pPr>
            <a:r>
              <a:rPr lang="el-GR" sz="2400" dirty="0" smtClean="0"/>
              <a:t>Τεχνολογία, π.χ. καταλύτες</a:t>
            </a:r>
            <a:endParaRPr lang="de-DE" sz="2400" dirty="0" smtClean="0"/>
          </a:p>
          <a:p>
            <a:pPr lvl="1" eaLnBrk="1" hangingPunct="1">
              <a:lnSpc>
                <a:spcPct val="90000"/>
              </a:lnSpc>
            </a:pPr>
            <a:r>
              <a:rPr lang="el-GR" sz="2400" dirty="0" smtClean="0"/>
              <a:t>Τα καλύτερα πρακτικά μέσα</a:t>
            </a:r>
            <a:endParaRPr lang="de-DE" sz="2400" dirty="0" smtClean="0"/>
          </a:p>
          <a:p>
            <a:pPr lvl="1" eaLnBrk="1" hangingPunct="1">
              <a:lnSpc>
                <a:spcPct val="90000"/>
              </a:lnSpc>
            </a:pPr>
            <a:r>
              <a:rPr lang="el-GR" sz="2400" dirty="0" smtClean="0"/>
              <a:t>Η καλύτερη διαθέσιμη τεχνολογία (χωρίς να φθάνει σε εξεζητημένα υψηλά κόστη)</a:t>
            </a:r>
            <a:endParaRPr lang="de-DE" sz="2400" dirty="0" smtClean="0"/>
          </a:p>
          <a:p>
            <a:pPr eaLnBrk="1" hangingPunct="1">
              <a:lnSpc>
                <a:spcPct val="90000"/>
              </a:lnSpc>
            </a:pPr>
            <a:r>
              <a:rPr lang="el-GR" sz="2600" dirty="0" smtClean="0"/>
              <a:t>Εκροές</a:t>
            </a:r>
            <a:endParaRPr lang="de-DE" sz="2600" dirty="0" smtClean="0"/>
          </a:p>
          <a:p>
            <a:pPr lvl="1" eaLnBrk="1" hangingPunct="1">
              <a:lnSpc>
                <a:spcPct val="90000"/>
              </a:lnSpc>
            </a:pPr>
            <a:r>
              <a:rPr lang="el-GR" sz="2400" dirty="0" smtClean="0"/>
              <a:t>Προϊόντα, π.χ. παιγνίδια με καρκινογενή υλικά.</a:t>
            </a:r>
            <a:endParaRPr lang="de-DE" sz="2400" dirty="0" smtClean="0"/>
          </a:p>
          <a:p>
            <a:pPr lvl="1" eaLnBrk="1" hangingPunct="1">
              <a:lnSpc>
                <a:spcPct val="90000"/>
              </a:lnSpc>
            </a:pPr>
            <a:r>
              <a:rPr lang="el-GR" dirty="0" smtClean="0"/>
              <a:t>Απόβλητα, π.χ. εκπομπές θείου.</a:t>
            </a:r>
            <a:endParaRPr lang="de-DE" sz="2400" dirty="0" smtClean="0"/>
          </a:p>
          <a:p>
            <a:pPr eaLnBrk="1" hangingPunct="1">
              <a:lnSpc>
                <a:spcPct val="90000"/>
              </a:lnSpc>
            </a:pPr>
            <a:r>
              <a:rPr lang="el-GR" sz="2600" dirty="0" smtClean="0"/>
              <a:t>Χρονισμός, π.χ. η εναέρια κυκλοφορία.</a:t>
            </a:r>
            <a:endParaRPr lang="de-DE" sz="2600" dirty="0" smtClean="0"/>
          </a:p>
          <a:p>
            <a:pPr eaLnBrk="1" hangingPunct="1">
              <a:lnSpc>
                <a:spcPct val="90000"/>
              </a:lnSpc>
            </a:pPr>
            <a:r>
              <a:rPr lang="el-GR" sz="2600" dirty="0" smtClean="0"/>
              <a:t>Χωροθέτηση, π.χ. περιοχές </a:t>
            </a:r>
            <a:r>
              <a:rPr lang="en-US" sz="2600" dirty="0" smtClean="0"/>
              <a:t>NATURA</a:t>
            </a:r>
            <a:endParaRPr lang="de-DE" sz="2600" dirty="0" smtClean="0"/>
          </a:p>
          <a:p>
            <a:pPr eaLnBrk="1" hangingPunct="1">
              <a:lnSpc>
                <a:spcPct val="90000"/>
              </a:lnSpc>
            </a:pPr>
            <a:r>
              <a:rPr lang="el-GR" sz="2600" dirty="0" smtClean="0"/>
              <a:t>Απαγόρευση, π.χ.</a:t>
            </a:r>
            <a:r>
              <a:rPr lang="de-DE" sz="2600" dirty="0" smtClean="0"/>
              <a:t> CFCs</a:t>
            </a:r>
          </a:p>
        </p:txBody>
      </p:sp>
      <p:sp>
        <p:nvSpPr>
          <p:cNvPr id="2" name="Slide Number Placeholder 1"/>
          <p:cNvSpPr>
            <a:spLocks noGrp="1"/>
          </p:cNvSpPr>
          <p:nvPr>
            <p:ph type="sldNum" sz="quarter" idx="12"/>
          </p:nvPr>
        </p:nvSpPr>
        <p:spPr/>
        <p:txBody>
          <a:bodyPr/>
          <a:lstStyle/>
          <a:p>
            <a:fld id="{350B0322-6F12-4ADD-84EF-EABEC0290B20}" type="slidenum">
              <a:rPr lang="en-GB" smtClean="0"/>
              <a:t>36</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26868135"/>
      </p:ext>
    </p:extLst>
  </p:cSld>
  <p:clrMapOvr>
    <a:masterClrMapping/>
  </p:clrMapOvr>
  <mc:AlternateContent xmlns:mc="http://schemas.openxmlformats.org/markup-compatibility/2006">
    <mc:Choice xmlns:p14="http://schemas.microsoft.com/office/powerpoint/2010/main" Requires="p14">
      <p:transition spd="slow" p14:dur="2000" advTm="66402"/>
    </mc:Choice>
    <mc:Fallback>
      <p:transition spd="slow" advTm="664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Β.3. ΟΙΚΟΝΟΜΙΚΑ ΕΡΓΑΛΕΙΑ</a:t>
            </a:r>
            <a:endParaRPr lang="en-GB"/>
          </a:p>
        </p:txBody>
      </p:sp>
      <p:sp>
        <p:nvSpPr>
          <p:cNvPr id="3" name="Content Placeholder 2"/>
          <p:cNvSpPr>
            <a:spLocks noGrp="1"/>
          </p:cNvSpPr>
          <p:nvPr>
            <p:ph idx="1"/>
          </p:nvPr>
        </p:nvSpPr>
        <p:spPr/>
        <p:txBody>
          <a:bodyPr/>
          <a:lstStyle/>
          <a:p>
            <a:r>
              <a:rPr lang="el-GR" smtClean="0"/>
              <a:t>Φορολογία</a:t>
            </a:r>
          </a:p>
          <a:p>
            <a:r>
              <a:rPr lang="el-GR"/>
              <a:t>Ε</a:t>
            </a:r>
            <a:r>
              <a:rPr lang="el-GR" smtClean="0"/>
              <a:t>πιδοτήσεις</a:t>
            </a:r>
          </a:p>
          <a:p>
            <a:r>
              <a:rPr lang="el-GR" smtClean="0"/>
              <a:t>Εμπορεύσιμες άδειες</a:t>
            </a:r>
          </a:p>
          <a:p>
            <a:endParaRPr lang="en-GB"/>
          </a:p>
        </p:txBody>
      </p:sp>
      <p:sp>
        <p:nvSpPr>
          <p:cNvPr id="5" name="Slide Number Placeholder 4"/>
          <p:cNvSpPr>
            <a:spLocks noGrp="1"/>
          </p:cNvSpPr>
          <p:nvPr>
            <p:ph type="sldNum" sz="quarter" idx="12"/>
          </p:nvPr>
        </p:nvSpPr>
        <p:spPr/>
        <p:txBody>
          <a:bodyPr/>
          <a:lstStyle/>
          <a:p>
            <a:fld id="{350B0322-6F12-4ADD-84EF-EABEC0290B20}" type="slidenum">
              <a:rPr lang="en-GB" smtClean="0"/>
              <a:t>37</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50737830"/>
      </p:ext>
    </p:extLst>
  </p:cSld>
  <p:clrMapOvr>
    <a:masterClrMapping/>
  </p:clrMapOvr>
  <mc:AlternateContent xmlns:mc="http://schemas.openxmlformats.org/markup-compatibility/2006">
    <mc:Choice xmlns:p14="http://schemas.microsoft.com/office/powerpoint/2010/main" Requires="p14">
      <p:transition spd="slow" p14:dur="2000" advTm="15660"/>
    </mc:Choice>
    <mc:Fallback>
      <p:transition spd="slow" advTm="15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188640"/>
            <a:ext cx="7772400" cy="864096"/>
          </a:xfrm>
        </p:spPr>
        <p:txBody>
          <a:bodyPr/>
          <a:lstStyle/>
          <a:p>
            <a:pPr eaLnBrk="1" hangingPunct="1"/>
            <a:r>
              <a:rPr lang="el-GR" sz="4000" dirty="0" smtClean="0"/>
              <a:t>Φορολογία και Επιδοτήσεις</a:t>
            </a:r>
            <a:endParaRPr lang="en-GB" sz="4000" dirty="0" smtClean="0"/>
          </a:p>
        </p:txBody>
      </p:sp>
      <p:sp>
        <p:nvSpPr>
          <p:cNvPr id="16387" name="Rectangle 3"/>
          <p:cNvSpPr>
            <a:spLocks noGrp="1" noChangeArrowheads="1"/>
          </p:cNvSpPr>
          <p:nvPr>
            <p:ph idx="1"/>
          </p:nvPr>
        </p:nvSpPr>
        <p:spPr>
          <a:xfrm>
            <a:off x="179512" y="1196752"/>
            <a:ext cx="8784976" cy="5400600"/>
          </a:xfrm>
        </p:spPr>
        <p:txBody>
          <a:bodyPr>
            <a:normAutofit fontScale="92500" lnSpcReduction="20000"/>
          </a:bodyPr>
          <a:lstStyle/>
          <a:p>
            <a:pPr marL="360000" indent="-360000" algn="just" eaLnBrk="1" hangingPunct="1">
              <a:lnSpc>
                <a:spcPct val="110000"/>
              </a:lnSpc>
              <a:tabLst>
                <a:tab pos="1616075" algn="l"/>
              </a:tabLst>
            </a:pPr>
            <a:r>
              <a:rPr lang="el-GR" sz="2800" b="1" dirty="0" smtClean="0"/>
              <a:t>ΦΟΡΟΙ</a:t>
            </a:r>
            <a:r>
              <a:rPr lang="de-DE" sz="2800" dirty="0" smtClean="0"/>
              <a:t>: </a:t>
            </a:r>
            <a:r>
              <a:rPr lang="el-GR" sz="2800" dirty="0" smtClean="0"/>
              <a:t>πληρωμή φόρου για κάθε μονάδα που κατάνα-λώνεται, παράγεται ή εκπέμπεται.</a:t>
            </a:r>
            <a:endParaRPr lang="de-DE" sz="2800" dirty="0" smtClean="0"/>
          </a:p>
          <a:p>
            <a:pPr marL="360000" indent="-360000" algn="just" eaLnBrk="1" hangingPunct="1">
              <a:lnSpc>
                <a:spcPct val="110000"/>
              </a:lnSpc>
            </a:pPr>
            <a:endParaRPr lang="el-GR" sz="2800" dirty="0" smtClean="0"/>
          </a:p>
          <a:p>
            <a:pPr marL="360000" indent="-360000" algn="just" eaLnBrk="1" hangingPunct="1">
              <a:lnSpc>
                <a:spcPct val="110000"/>
              </a:lnSpc>
            </a:pPr>
            <a:r>
              <a:rPr lang="el-GR" sz="2800" b="1" dirty="0" smtClean="0"/>
              <a:t>ΕΠΙΔΟΤΗΣΕΙΣ</a:t>
            </a:r>
            <a:r>
              <a:rPr lang="de-DE" sz="2800" dirty="0" smtClean="0"/>
              <a:t>: </a:t>
            </a:r>
            <a:r>
              <a:rPr lang="el-GR" sz="2800" dirty="0" smtClean="0"/>
              <a:t>απολαυή για κάθε μονάδα που δεν κατά-ναλίσκεται, παράγεται, ή εκπέμπεται.</a:t>
            </a:r>
            <a:endParaRPr lang="de-DE" sz="2800" dirty="0" smtClean="0"/>
          </a:p>
          <a:p>
            <a:pPr marL="360000" indent="-360000" algn="just" eaLnBrk="1" hangingPunct="1">
              <a:lnSpc>
                <a:spcPct val="110000"/>
              </a:lnSpc>
            </a:pPr>
            <a:endParaRPr lang="el-GR" sz="2800" dirty="0" smtClean="0"/>
          </a:p>
          <a:p>
            <a:pPr marL="360000" indent="-360000" algn="just" eaLnBrk="1" hangingPunct="1">
              <a:lnSpc>
                <a:spcPct val="110000"/>
              </a:lnSpc>
            </a:pPr>
            <a:r>
              <a:rPr lang="el-GR" sz="2800" dirty="0" smtClean="0"/>
              <a:t>Οι ομοιόμορφοι φόροι και οι επιδοτήσεις έχουν ομοιό-μορφο αποτέλεσμα στο οριακό κόστος παραγωγής, εξασφαλίζοντας έτσι σωστή απόδοση.</a:t>
            </a:r>
            <a:endParaRPr lang="de-DE" sz="2800" dirty="0" smtClean="0"/>
          </a:p>
          <a:p>
            <a:pPr marL="360000" indent="-360000" algn="just" eaLnBrk="1" hangingPunct="1">
              <a:lnSpc>
                <a:spcPct val="110000"/>
              </a:lnSpc>
            </a:pPr>
            <a:endParaRPr lang="el-GR" sz="2800" dirty="0" smtClean="0"/>
          </a:p>
          <a:p>
            <a:pPr marL="360000" indent="-360000" algn="just" eaLnBrk="1" hangingPunct="1">
              <a:lnSpc>
                <a:spcPct val="110000"/>
              </a:lnSpc>
            </a:pPr>
            <a:r>
              <a:rPr lang="el-GR" sz="2800" dirty="0" smtClean="0"/>
              <a:t>Φόροι και επιδοτήσεις έχουν ισοδύναμα αποτελέσματα στο κοντοπρόθεσμο μέλλον όσον αφορά εκπομπές, όμως τα μακροπρόθεσμα αποτελέσματα είναι διαφορετικά.</a:t>
            </a:r>
            <a:endParaRPr lang="de-DE" sz="28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38</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1113312"/>
      </p:ext>
    </p:extLst>
  </p:cSld>
  <p:clrMapOvr>
    <a:masterClrMapping/>
  </p:clrMapOvr>
  <mc:AlternateContent xmlns:mc="http://schemas.openxmlformats.org/markup-compatibility/2006">
    <mc:Choice xmlns:p14="http://schemas.microsoft.com/office/powerpoint/2010/main" Requires="p14">
      <p:transition spd="slow" p14:dur="2000" advTm="74621"/>
    </mc:Choice>
    <mc:Fallback>
      <p:transition spd="slow" advTm="74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04800"/>
            <a:ext cx="7772400" cy="747936"/>
          </a:xfrm>
        </p:spPr>
        <p:txBody>
          <a:bodyPr/>
          <a:lstStyle/>
          <a:p>
            <a:pPr eaLnBrk="1" hangingPunct="1"/>
            <a:r>
              <a:rPr lang="el-GR" sz="4000" dirty="0" smtClean="0"/>
              <a:t>Εμπορεύσιμες άδειες</a:t>
            </a:r>
            <a:endParaRPr lang="en-GB" sz="4000" dirty="0" smtClean="0"/>
          </a:p>
        </p:txBody>
      </p:sp>
      <p:sp>
        <p:nvSpPr>
          <p:cNvPr id="18435" name="Rectangle 3"/>
          <p:cNvSpPr>
            <a:spLocks noGrp="1" noChangeArrowheads="1"/>
          </p:cNvSpPr>
          <p:nvPr>
            <p:ph idx="1"/>
          </p:nvPr>
        </p:nvSpPr>
        <p:spPr>
          <a:xfrm>
            <a:off x="251520" y="1124744"/>
            <a:ext cx="8712968" cy="5472608"/>
          </a:xfrm>
        </p:spPr>
        <p:txBody>
          <a:bodyPr>
            <a:normAutofit lnSpcReduction="10000"/>
          </a:bodyPr>
          <a:lstStyle/>
          <a:p>
            <a:pPr algn="just" eaLnBrk="1" hangingPunct="1">
              <a:lnSpc>
                <a:spcPct val="90000"/>
              </a:lnSpc>
            </a:pPr>
            <a:r>
              <a:rPr lang="el-GR" sz="2800" dirty="0" smtClean="0"/>
              <a:t>Η κυβέρνηση ορίζει έναν συνολικό στόχο για κατά-νάλωση, παραγωγή, ή εκπομπές ρύπων.</a:t>
            </a:r>
            <a:endParaRPr lang="de-DE" sz="2800" dirty="0" smtClean="0"/>
          </a:p>
          <a:p>
            <a:pPr algn="just" eaLnBrk="1" hangingPunct="1">
              <a:lnSpc>
                <a:spcPct val="90000"/>
              </a:lnSpc>
            </a:pPr>
            <a:endParaRPr lang="el-GR" sz="2800" dirty="0" smtClean="0"/>
          </a:p>
          <a:p>
            <a:pPr algn="just" eaLnBrk="1" hangingPunct="1">
              <a:lnSpc>
                <a:spcPct val="90000"/>
              </a:lnSpc>
            </a:pPr>
            <a:r>
              <a:rPr lang="el-GR" sz="2800" dirty="0" smtClean="0"/>
              <a:t>Κάθε παραγωγός παραλαμβάνει συγκεκριμένη ποσό-τητα αδειών για εκπομπές, που μπορεί να τις πωλήσει ή/και να αγοράσει και άλλες…</a:t>
            </a:r>
          </a:p>
          <a:p>
            <a:pPr algn="just" eaLnBrk="1" hangingPunct="1">
              <a:lnSpc>
                <a:spcPct val="90000"/>
              </a:lnSpc>
            </a:pPr>
            <a:endParaRPr lang="el-GR" sz="2800" dirty="0" smtClean="0"/>
          </a:p>
          <a:p>
            <a:pPr algn="just" eaLnBrk="1" hangingPunct="1">
              <a:lnSpc>
                <a:spcPct val="90000"/>
              </a:lnSpc>
            </a:pPr>
            <a:r>
              <a:rPr lang="el-GR" sz="2800" dirty="0" smtClean="0"/>
              <a:t>Σε μιά τέλεια αγορά, όλοι οι παραγωγοί πληρώνουν την ίδια τιμή, και το οριακό κόστος της παραγωγής αυξάνει ομοιόμορφα.</a:t>
            </a:r>
            <a:endParaRPr lang="de-DE" sz="2800" dirty="0" smtClean="0"/>
          </a:p>
          <a:p>
            <a:pPr algn="just" eaLnBrk="1" hangingPunct="1">
              <a:lnSpc>
                <a:spcPct val="90000"/>
              </a:lnSpc>
            </a:pPr>
            <a:endParaRPr lang="el-GR" sz="2800" dirty="0" smtClean="0"/>
          </a:p>
          <a:p>
            <a:pPr algn="just" eaLnBrk="1" hangingPunct="1">
              <a:lnSpc>
                <a:spcPct val="90000"/>
              </a:lnSpc>
            </a:pPr>
            <a:r>
              <a:rPr lang="el-GR" sz="2800" dirty="0" smtClean="0"/>
              <a:t>Φόροι και εμπορεύσιμες άδειες είναι ισοδύναμα, αρκεί ο ρυθμιστής να γνωρίζει όλα τα οριακά κόστη μείωσης</a:t>
            </a:r>
            <a:endParaRPr lang="de-DE" sz="28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39</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68702758"/>
      </p:ext>
    </p:extLst>
  </p:cSld>
  <p:clrMapOvr>
    <a:masterClrMapping/>
  </p:clrMapOvr>
  <mc:AlternateContent xmlns:mc="http://schemas.openxmlformats.org/markup-compatibility/2006">
    <mc:Choice xmlns:p14="http://schemas.microsoft.com/office/powerpoint/2010/main" Requires="p14">
      <p:transition spd="slow" p14:dur="2000" advTm="67221"/>
    </mc:Choice>
    <mc:Fallback>
      <p:transition spd="slow" advTm="67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a:t/>
            </a:r>
            <a:br>
              <a:rPr lang="el-GR"/>
            </a:br>
            <a:r>
              <a:rPr lang="el-GR"/>
              <a:t>ΕΝΕΡΓΕΙΑΚΗ ΠΟΛΙΤΙΚΗ </a:t>
            </a:r>
            <a:r>
              <a:rPr lang="el-GR"/>
              <a:t>- </a:t>
            </a:r>
            <a:r>
              <a:rPr lang="el-GR" smtClean="0"/>
              <a:t>ΕΡΓΑΛΕΙΑ</a:t>
            </a:r>
            <a:endParaRPr lang="en-GB" dirty="0"/>
          </a:p>
        </p:txBody>
      </p:sp>
      <p:sp>
        <p:nvSpPr>
          <p:cNvPr id="3" name="Subtitle 2"/>
          <p:cNvSpPr>
            <a:spLocks noGrp="1"/>
          </p:cNvSpPr>
          <p:nvPr>
            <p:ph type="subTitle" idx="1"/>
          </p:nvPr>
        </p:nvSpPr>
        <p:spPr/>
        <p:txBody>
          <a:bodyPr/>
          <a:lstStyle/>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08779029"/>
      </p:ext>
    </p:extLst>
  </p:cSld>
  <p:clrMapOvr>
    <a:masterClrMapping/>
  </p:clrMapOvr>
  <mc:AlternateContent xmlns:mc="http://schemas.openxmlformats.org/markup-compatibility/2006">
    <mc:Choice xmlns:p14="http://schemas.microsoft.com/office/powerpoint/2010/main" Requires="p14">
      <p:transition spd="slow" p14:dur="2000" advTm="987"/>
    </mc:Choice>
    <mc:Fallback>
      <p:transition spd="slow" advTm="9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sz="4000" dirty="0" smtClean="0"/>
              <a:t>Άδειες: αρχικός επιμερισμός</a:t>
            </a:r>
            <a:endParaRPr lang="en-GB" sz="4000" dirty="0" smtClean="0"/>
          </a:p>
        </p:txBody>
      </p:sp>
      <p:sp>
        <p:nvSpPr>
          <p:cNvPr id="20483" name="Rectangle 3"/>
          <p:cNvSpPr>
            <a:spLocks noGrp="1" noChangeArrowheads="1"/>
          </p:cNvSpPr>
          <p:nvPr>
            <p:ph idx="1"/>
          </p:nvPr>
        </p:nvSpPr>
        <p:spPr>
          <a:xfrm>
            <a:off x="179512" y="1412776"/>
            <a:ext cx="8640960" cy="5184576"/>
          </a:xfrm>
        </p:spPr>
        <p:txBody>
          <a:bodyPr>
            <a:normAutofit fontScale="92500" lnSpcReduction="10000"/>
          </a:bodyPr>
          <a:lstStyle/>
          <a:p>
            <a:pPr eaLnBrk="1" hangingPunct="1">
              <a:lnSpc>
                <a:spcPct val="90000"/>
              </a:lnSpc>
            </a:pPr>
            <a:r>
              <a:rPr lang="el-GR" sz="2600" dirty="0" smtClean="0"/>
              <a:t>Πατροπαράδοτη πρακτική</a:t>
            </a:r>
            <a:endParaRPr lang="de-DE" sz="2600" dirty="0" smtClean="0"/>
          </a:p>
          <a:p>
            <a:pPr lvl="1" eaLnBrk="1" hangingPunct="1">
              <a:lnSpc>
                <a:spcPct val="90000"/>
              </a:lnSpc>
            </a:pPr>
            <a:r>
              <a:rPr lang="el-GR" sz="2200" dirty="0" smtClean="0"/>
              <a:t>Οι άδειες δίνονται στις σημερινές ρυπογόνους βιομηχανίες. </a:t>
            </a:r>
            <a:endParaRPr lang="de-DE" sz="2200" dirty="0" smtClean="0"/>
          </a:p>
          <a:p>
            <a:pPr lvl="1" eaLnBrk="1" hangingPunct="1">
              <a:lnSpc>
                <a:spcPct val="90000"/>
              </a:lnSpc>
            </a:pPr>
            <a:r>
              <a:rPr lang="el-GR" sz="2200" dirty="0" smtClean="0"/>
              <a:t>Εύκολο πολιτικά, επιβεβαιώνει το στάτους κβό.</a:t>
            </a:r>
            <a:endParaRPr lang="de-DE" sz="2200" dirty="0" smtClean="0"/>
          </a:p>
          <a:p>
            <a:pPr eaLnBrk="1" hangingPunct="1">
              <a:lnSpc>
                <a:spcPct val="90000"/>
              </a:lnSpc>
            </a:pPr>
            <a:endParaRPr lang="el-GR" sz="2600" dirty="0" smtClean="0"/>
          </a:p>
          <a:p>
            <a:pPr eaLnBrk="1" hangingPunct="1">
              <a:lnSpc>
                <a:spcPct val="90000"/>
              </a:lnSpc>
            </a:pPr>
            <a:r>
              <a:rPr lang="el-GR" sz="2600" dirty="0" smtClean="0"/>
              <a:t>Με Δημοπρασία</a:t>
            </a:r>
            <a:endParaRPr lang="de-DE" sz="2600" dirty="0" smtClean="0"/>
          </a:p>
          <a:p>
            <a:pPr lvl="1" eaLnBrk="1" hangingPunct="1">
              <a:lnSpc>
                <a:spcPct val="90000"/>
              </a:lnSpc>
            </a:pPr>
            <a:r>
              <a:rPr lang="el-GR" sz="2200" dirty="0" smtClean="0"/>
              <a:t>Πώληση αδειών στον πλειοδότη</a:t>
            </a:r>
            <a:endParaRPr lang="de-DE" sz="2200" dirty="0" smtClean="0"/>
          </a:p>
          <a:p>
            <a:pPr lvl="1" eaLnBrk="1" hangingPunct="1">
              <a:lnSpc>
                <a:spcPct val="90000"/>
              </a:lnSpc>
            </a:pPr>
            <a:r>
              <a:rPr lang="el-GR" sz="2200" dirty="0" smtClean="0"/>
              <a:t>Δημιουργεί έσοδα</a:t>
            </a:r>
            <a:endParaRPr lang="de-DE" sz="2200" dirty="0" smtClean="0"/>
          </a:p>
          <a:p>
            <a:pPr eaLnBrk="1" hangingPunct="1">
              <a:lnSpc>
                <a:spcPct val="90000"/>
              </a:lnSpc>
            </a:pPr>
            <a:endParaRPr lang="el-GR" sz="2600" dirty="0" smtClean="0"/>
          </a:p>
          <a:p>
            <a:pPr eaLnBrk="1" hangingPunct="1">
              <a:lnSpc>
                <a:spcPct val="90000"/>
              </a:lnSpc>
            </a:pPr>
            <a:r>
              <a:rPr lang="el-GR" sz="2600" dirty="0" smtClean="0"/>
              <a:t>Οι άδειες δίνονται στον παθόντα</a:t>
            </a:r>
            <a:endParaRPr lang="de-DE" sz="2600" dirty="0" smtClean="0"/>
          </a:p>
          <a:p>
            <a:pPr lvl="1" eaLnBrk="1" hangingPunct="1">
              <a:lnSpc>
                <a:spcPct val="90000"/>
              </a:lnSpc>
            </a:pPr>
            <a:r>
              <a:rPr lang="el-GR" sz="2200" dirty="0" smtClean="0"/>
              <a:t>Ίσως δίκαιο, σίγουρα περίπλοκο.</a:t>
            </a:r>
            <a:endParaRPr lang="de-DE" sz="2200" dirty="0" smtClean="0"/>
          </a:p>
          <a:p>
            <a:pPr lvl="1" eaLnBrk="1" hangingPunct="1">
              <a:lnSpc>
                <a:spcPct val="90000"/>
              </a:lnSpc>
            </a:pPr>
            <a:r>
              <a:rPr lang="el-GR" sz="2200" dirty="0" smtClean="0"/>
              <a:t>Μπορεί να δημιουργήσει ανάγκη για μεταβίβαση.</a:t>
            </a:r>
            <a:endParaRPr lang="de-DE" sz="2200" dirty="0" smtClean="0"/>
          </a:p>
          <a:p>
            <a:pPr eaLnBrk="1" hangingPunct="1">
              <a:lnSpc>
                <a:spcPct val="90000"/>
              </a:lnSpc>
            </a:pPr>
            <a:endParaRPr lang="el-GR" sz="2600" dirty="0" smtClean="0"/>
          </a:p>
          <a:p>
            <a:pPr eaLnBrk="1" hangingPunct="1">
              <a:lnSpc>
                <a:spcPct val="90000"/>
              </a:lnSpc>
            </a:pPr>
            <a:r>
              <a:rPr lang="el-GR" sz="2600" dirty="0" smtClean="0"/>
              <a:t>Ανά κάτοικο</a:t>
            </a:r>
            <a:endParaRPr lang="de-DE" sz="2600" dirty="0" smtClean="0"/>
          </a:p>
          <a:p>
            <a:pPr lvl="1" eaLnBrk="1" hangingPunct="1">
              <a:lnSpc>
                <a:spcPct val="90000"/>
              </a:lnSpc>
            </a:pPr>
            <a:r>
              <a:rPr lang="el-GR" sz="2200" dirty="0" smtClean="0"/>
              <a:t>Ίσως δίκαιο, σχετικά εύκολο</a:t>
            </a:r>
            <a:endParaRPr lang="de-DE" sz="2200" dirty="0" smtClean="0"/>
          </a:p>
          <a:p>
            <a:pPr lvl="1" eaLnBrk="1" hangingPunct="1">
              <a:lnSpc>
                <a:spcPct val="90000"/>
              </a:lnSpc>
            </a:pPr>
            <a:r>
              <a:rPr lang="el-GR" sz="2200" dirty="0" smtClean="0"/>
              <a:t>Θα δημιουργήσει ανάγκη για μεταβίβαση</a:t>
            </a:r>
            <a:endParaRPr lang="de-DE" sz="22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40</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06212199"/>
      </p:ext>
    </p:extLst>
  </p:cSld>
  <p:clrMapOvr>
    <a:masterClrMapping/>
  </p:clrMapOvr>
  <mc:AlternateContent xmlns:mc="http://schemas.openxmlformats.org/markup-compatibility/2006">
    <mc:Choice xmlns:p14="http://schemas.microsoft.com/office/powerpoint/2010/main" Requires="p14">
      <p:transition spd="slow" p14:dur="2000" advTm="91904"/>
    </mc:Choice>
    <mc:Fallback>
      <p:transition spd="slow" advTm="919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sz="4000" dirty="0" smtClean="0"/>
              <a:t>Εθελούσιες συμφωνίες</a:t>
            </a:r>
            <a:endParaRPr lang="en-GB" sz="4000" dirty="0" smtClean="0"/>
          </a:p>
        </p:txBody>
      </p:sp>
      <p:sp>
        <p:nvSpPr>
          <p:cNvPr id="21507" name="Rectangle 3"/>
          <p:cNvSpPr>
            <a:spLocks noGrp="1" noChangeArrowheads="1"/>
          </p:cNvSpPr>
          <p:nvPr>
            <p:ph idx="1"/>
          </p:nvPr>
        </p:nvSpPr>
        <p:spPr>
          <a:xfrm>
            <a:off x="179512" y="1268760"/>
            <a:ext cx="8712968" cy="5328592"/>
          </a:xfrm>
        </p:spPr>
        <p:txBody>
          <a:bodyPr>
            <a:normAutofit fontScale="92500" lnSpcReduction="10000"/>
          </a:bodyPr>
          <a:lstStyle/>
          <a:p>
            <a:pPr eaLnBrk="1" hangingPunct="1">
              <a:lnSpc>
                <a:spcPct val="90000"/>
              </a:lnSpc>
            </a:pPr>
            <a:r>
              <a:rPr lang="el-GR" sz="2600" dirty="0" smtClean="0"/>
              <a:t>Η περιβαλλοντική ρύθμιση απαιτεί καλή και αξιόπιστη γνώση, που πιθανώς δεν είναι στην διάθεση του ρυθμιστικού παράγοντα (κυβέρνηση, αυτοδιοίκηση, κλπ.)</a:t>
            </a:r>
            <a:endParaRPr lang="de-DE" sz="2600" dirty="0" smtClean="0"/>
          </a:p>
          <a:p>
            <a:pPr eaLnBrk="1" hangingPunct="1">
              <a:lnSpc>
                <a:spcPct val="90000"/>
              </a:lnSpc>
            </a:pPr>
            <a:endParaRPr lang="el-GR" sz="2600" dirty="0" smtClean="0"/>
          </a:p>
          <a:p>
            <a:pPr eaLnBrk="1" hangingPunct="1">
              <a:lnSpc>
                <a:spcPct val="90000"/>
              </a:lnSpc>
            </a:pPr>
            <a:r>
              <a:rPr lang="el-GR" sz="2600" dirty="0" smtClean="0"/>
              <a:t>Οι κυβερνήσεις και η βιομηχανία διαπραγματεύονται όσον αφορά τους στόχους των εκπομπών, και τα αποτελέσματα αποτελούν την βάση των εθελουσίων συμφωνιών.</a:t>
            </a:r>
            <a:endParaRPr lang="de-DE" sz="2600" dirty="0" smtClean="0"/>
          </a:p>
          <a:p>
            <a:pPr eaLnBrk="1" hangingPunct="1">
              <a:lnSpc>
                <a:spcPct val="90000"/>
              </a:lnSpc>
            </a:pPr>
            <a:endParaRPr lang="el-GR" sz="2600" dirty="0" smtClean="0"/>
          </a:p>
          <a:p>
            <a:pPr eaLnBrk="1" hangingPunct="1">
              <a:lnSpc>
                <a:spcPct val="90000"/>
              </a:lnSpc>
            </a:pPr>
            <a:r>
              <a:rPr lang="el-GR" sz="2600" dirty="0" smtClean="0"/>
              <a:t>Στην πραγματικότητα οι κυβερνήσεις αντιδρούν με την απειλή της άμεσης παρέμβασης αν δεν υπάρξει εθελούσια συμφωνία.</a:t>
            </a:r>
            <a:endParaRPr lang="de-DE" sz="2600" dirty="0" smtClean="0"/>
          </a:p>
          <a:p>
            <a:pPr eaLnBrk="1" hangingPunct="1">
              <a:lnSpc>
                <a:spcPct val="90000"/>
              </a:lnSpc>
            </a:pPr>
            <a:endParaRPr lang="el-GR" sz="2600" dirty="0" smtClean="0"/>
          </a:p>
          <a:p>
            <a:pPr eaLnBrk="1" hangingPunct="1">
              <a:lnSpc>
                <a:spcPct val="90000"/>
              </a:lnSpc>
            </a:pPr>
            <a:r>
              <a:rPr lang="el-GR" sz="2600" dirty="0" smtClean="0"/>
              <a:t>Οι εθελούσιες συμφωνίες εκμεταλλεύονται με τον καλύτερο τρόπο την γνώση στο εσωτερικό της βιομηχανίας, όμως υπάρχει πρόβλημα κοινωνικής αποδοχής.</a:t>
            </a:r>
            <a:endParaRPr lang="de-DE" sz="26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41</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12516172"/>
      </p:ext>
    </p:extLst>
  </p:cSld>
  <p:clrMapOvr>
    <a:masterClrMapping/>
  </p:clrMapOvr>
  <mc:AlternateContent xmlns:mc="http://schemas.openxmlformats.org/markup-compatibility/2006">
    <mc:Choice xmlns:p14="http://schemas.microsoft.com/office/powerpoint/2010/main" Requires="p14">
      <p:transition spd="slow" p14:dur="2000" advTm="97166"/>
    </mc:Choice>
    <mc:Fallback>
      <p:transition spd="slow" advTm="97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pPr eaLnBrk="1" hangingPunct="1"/>
            <a:r>
              <a:rPr lang="el-GR" sz="4000" dirty="0" smtClean="0"/>
              <a:t>Αποτελεσματικότητα όσον αφορά το ΚΟΣΤΟΣ</a:t>
            </a:r>
            <a:endParaRPr lang="en-GB" sz="4000" dirty="0" smtClean="0"/>
          </a:p>
        </p:txBody>
      </p:sp>
      <p:sp>
        <p:nvSpPr>
          <p:cNvPr id="22531" name="Rectangle 3"/>
          <p:cNvSpPr>
            <a:spLocks noGrp="1" noChangeArrowheads="1"/>
          </p:cNvSpPr>
          <p:nvPr>
            <p:ph idx="1"/>
          </p:nvPr>
        </p:nvSpPr>
        <p:spPr>
          <a:xfrm>
            <a:off x="179512" y="1412776"/>
            <a:ext cx="8712968" cy="5256584"/>
          </a:xfrm>
        </p:spPr>
        <p:txBody>
          <a:bodyPr>
            <a:normAutofit fontScale="92500" lnSpcReduction="20000"/>
          </a:bodyPr>
          <a:lstStyle/>
          <a:p>
            <a:pPr eaLnBrk="1" hangingPunct="1">
              <a:lnSpc>
                <a:spcPct val="90000"/>
              </a:lnSpc>
            </a:pPr>
            <a:r>
              <a:rPr lang="el-GR" sz="2800" dirty="0" smtClean="0"/>
              <a:t>Τα οικονομικά εργαλεία της αγοράς είναι τα πλέον αποτελεσματικά όσον αφορά το κόστος.</a:t>
            </a:r>
          </a:p>
          <a:p>
            <a:pPr eaLnBrk="1" hangingPunct="1">
              <a:lnSpc>
                <a:spcPct val="90000"/>
              </a:lnSpc>
            </a:pPr>
            <a:endParaRPr lang="el-GR" sz="2800" dirty="0" smtClean="0"/>
          </a:p>
          <a:p>
            <a:pPr eaLnBrk="1" hangingPunct="1">
              <a:lnSpc>
                <a:spcPct val="90000"/>
              </a:lnSpc>
            </a:pPr>
            <a:r>
              <a:rPr lang="el-GR" sz="2800" smtClean="0"/>
              <a:t>Τα </a:t>
            </a:r>
            <a:r>
              <a:rPr lang="el-GR" sz="2800" smtClean="0"/>
              <a:t>ρυθμιστικά εργαλεία </a:t>
            </a:r>
            <a:r>
              <a:rPr lang="el-GR" sz="2800" dirty="0" smtClean="0"/>
              <a:t>/</a:t>
            </a:r>
            <a:r>
              <a:rPr lang="de-DE" sz="2800" dirty="0" smtClean="0"/>
              <a:t>Command and control</a:t>
            </a:r>
            <a:r>
              <a:rPr lang="el-GR" sz="2800" dirty="0" smtClean="0"/>
              <a:t>/ δεν είναι συνήθως αποτελεσματικά αναφορικά με το κόστος, εκτός και αν ο ρυθμίζων έχει καλή γνώση και η βιομηχανία </a:t>
            </a:r>
            <a:r>
              <a:rPr lang="el-GR" sz="2800" smtClean="0"/>
              <a:t>είναι </a:t>
            </a:r>
            <a:r>
              <a:rPr lang="el-GR" sz="2800" smtClean="0"/>
              <a:t>ομοιογενής</a:t>
            </a:r>
            <a:r>
              <a:rPr lang="el-GR" sz="2800" dirty="0" smtClean="0"/>
              <a:t>.</a:t>
            </a:r>
            <a:endParaRPr lang="de-DE" sz="2800" dirty="0" smtClean="0"/>
          </a:p>
          <a:p>
            <a:pPr eaLnBrk="1" hangingPunct="1">
              <a:lnSpc>
                <a:spcPct val="90000"/>
              </a:lnSpc>
            </a:pPr>
            <a:endParaRPr lang="el-GR" sz="2800" dirty="0" smtClean="0"/>
          </a:p>
          <a:p>
            <a:pPr eaLnBrk="1" hangingPunct="1">
              <a:lnSpc>
                <a:spcPct val="90000"/>
              </a:lnSpc>
            </a:pPr>
            <a:r>
              <a:rPr lang="el-GR" sz="2800" dirty="0" smtClean="0"/>
              <a:t>Τα θεσμικά εργαλεία ίσως είναι αποδοτικά αναφορικά με το κόστος (ισχύει κυρίως για τις εθελούσιες συμφωνίες) και αποτελεσματικά (διαπραγματεύσεις, δικαιώματα ιδιοκτησίας, κλπ).</a:t>
            </a:r>
          </a:p>
          <a:p>
            <a:pPr eaLnBrk="1" hangingPunct="1">
              <a:lnSpc>
                <a:spcPct val="90000"/>
              </a:lnSpc>
            </a:pPr>
            <a:endParaRPr lang="el-GR" sz="2800" dirty="0" smtClean="0"/>
          </a:p>
          <a:p>
            <a:pPr eaLnBrk="1" hangingPunct="1">
              <a:lnSpc>
                <a:spcPct val="90000"/>
              </a:lnSpc>
            </a:pPr>
            <a:r>
              <a:rPr lang="el-GR" sz="2800" dirty="0" smtClean="0"/>
              <a:t>Οι εμπορεύσιμες άδειες </a:t>
            </a:r>
            <a:r>
              <a:rPr lang="el-GR" sz="2800" smtClean="0"/>
              <a:t>εκπομπών </a:t>
            </a:r>
            <a:r>
              <a:rPr lang="el-GR" sz="2800" smtClean="0"/>
              <a:t>μπορεί να </a:t>
            </a:r>
            <a:r>
              <a:rPr lang="el-GR" sz="2800" smtClean="0"/>
              <a:t>είναι </a:t>
            </a:r>
            <a:r>
              <a:rPr lang="el-GR" sz="2800" smtClean="0"/>
              <a:t>αποτελεσματικές.</a:t>
            </a:r>
            <a:endParaRPr lang="de-DE" sz="28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42</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48070245"/>
      </p:ext>
    </p:extLst>
  </p:cSld>
  <p:clrMapOvr>
    <a:masterClrMapping/>
  </p:clrMapOvr>
  <mc:AlternateContent xmlns:mc="http://schemas.openxmlformats.org/markup-compatibility/2006">
    <mc:Choice xmlns:p14="http://schemas.microsoft.com/office/powerpoint/2010/main" Requires="p14">
      <p:transition spd="slow" p14:dur="2000" advTm="55790"/>
    </mc:Choice>
    <mc:Fallback>
      <p:transition spd="slow" advTm="55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490066"/>
          </a:xfrm>
        </p:spPr>
        <p:txBody>
          <a:bodyPr>
            <a:normAutofit fontScale="90000"/>
          </a:bodyPr>
          <a:lstStyle/>
          <a:p>
            <a:pPr eaLnBrk="1" hangingPunct="1"/>
            <a:r>
              <a:rPr lang="el-GR" sz="3600" dirty="0" smtClean="0"/>
              <a:t>Περιβαλλοντική</a:t>
            </a:r>
            <a:r>
              <a:rPr lang="el-GR" sz="4000" dirty="0" smtClean="0"/>
              <a:t> αποτελεσματικότητα</a:t>
            </a:r>
            <a:endParaRPr lang="en-GB" sz="4000" dirty="0" smtClean="0"/>
          </a:p>
        </p:txBody>
      </p:sp>
      <p:sp>
        <p:nvSpPr>
          <p:cNvPr id="24579" name="Rectangle 3"/>
          <p:cNvSpPr>
            <a:spLocks noGrp="1" noChangeArrowheads="1"/>
          </p:cNvSpPr>
          <p:nvPr>
            <p:ph idx="1"/>
          </p:nvPr>
        </p:nvSpPr>
        <p:spPr>
          <a:xfrm>
            <a:off x="179512" y="764704"/>
            <a:ext cx="8856984" cy="5976664"/>
          </a:xfrm>
        </p:spPr>
        <p:txBody>
          <a:bodyPr>
            <a:normAutofit/>
          </a:bodyPr>
          <a:lstStyle/>
          <a:p>
            <a:pPr eaLnBrk="1" hangingPunct="1">
              <a:lnSpc>
                <a:spcPct val="90000"/>
              </a:lnSpc>
            </a:pPr>
            <a:r>
              <a:rPr lang="el-GR" sz="2600" dirty="0" smtClean="0"/>
              <a:t>Τα περιβαλλοντικά αποτελέσματα των φόρων και των επιδοτήσεων είναι αβέβαια (όμως το οριακό κόστος τους είναι σίγουρο)</a:t>
            </a:r>
            <a:endParaRPr lang="de-DE" sz="2600" dirty="0" smtClean="0"/>
          </a:p>
          <a:p>
            <a:pPr eaLnBrk="1" hangingPunct="1">
              <a:lnSpc>
                <a:spcPct val="90000"/>
              </a:lnSpc>
            </a:pPr>
            <a:endParaRPr lang="el-GR" sz="2600" dirty="0" smtClean="0"/>
          </a:p>
          <a:p>
            <a:pPr eaLnBrk="1" hangingPunct="1">
              <a:lnSpc>
                <a:spcPct val="90000"/>
              </a:lnSpc>
            </a:pPr>
            <a:r>
              <a:rPr lang="el-GR" sz="2600" dirty="0" smtClean="0"/>
              <a:t>Το περιβαλλοντικό αποτέλεσμα των εμπορεύσιμων αδειών είναι σίγουρο (το κόστος όμως όχι…)</a:t>
            </a:r>
            <a:endParaRPr lang="de-DE" sz="2600" dirty="0" smtClean="0"/>
          </a:p>
          <a:p>
            <a:pPr eaLnBrk="1" hangingPunct="1">
              <a:lnSpc>
                <a:spcPct val="90000"/>
              </a:lnSpc>
            </a:pPr>
            <a:endParaRPr lang="el-GR" sz="2600" dirty="0" smtClean="0"/>
          </a:p>
          <a:p>
            <a:pPr eaLnBrk="1" hangingPunct="1">
              <a:lnSpc>
                <a:spcPct val="90000"/>
              </a:lnSpc>
            </a:pPr>
            <a:r>
              <a:rPr lang="el-GR" sz="2600" smtClean="0"/>
              <a:t>Οι προδιαγραφές για τις εκπομπές εξασφαλίζουν περιβαλλοντικά αποτελέσματα, για τις εισροές όμως και την παραγωγή τα αποτελέσματα δεν είναι τόσο βέβαια. </a:t>
            </a:r>
            <a:endParaRPr lang="el-GR" sz="2600" dirty="0" smtClean="0"/>
          </a:p>
          <a:p>
            <a:pPr eaLnBrk="1" hangingPunct="1">
              <a:lnSpc>
                <a:spcPct val="90000"/>
              </a:lnSpc>
            </a:pPr>
            <a:endParaRPr lang="el-GR" sz="2600" dirty="0" smtClean="0"/>
          </a:p>
          <a:p>
            <a:pPr eaLnBrk="1" hangingPunct="1">
              <a:lnSpc>
                <a:spcPct val="90000"/>
              </a:lnSpc>
            </a:pPr>
            <a:r>
              <a:rPr lang="el-GR" sz="2600" dirty="0" smtClean="0"/>
              <a:t>Τα περιβαλλοντικά αποτελέσματα των θεσμικών εργαλείων είναι αβέβαια, και απροσδιόριστα, καθώς η επιβολή και η συμμόρφωση δεν είναι στην δικαιοδοσία της κυβέρνησης. </a:t>
            </a:r>
            <a:endParaRPr lang="de-DE" sz="26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43</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3557577"/>
      </p:ext>
    </p:extLst>
  </p:cSld>
  <p:clrMapOvr>
    <a:masterClrMapping/>
  </p:clrMapOvr>
  <mc:AlternateContent xmlns:mc="http://schemas.openxmlformats.org/markup-compatibility/2006">
    <mc:Choice xmlns:p14="http://schemas.microsoft.com/office/powerpoint/2010/main" Requires="p14">
      <p:transition spd="slow" p14:dur="2000" advTm="67089"/>
    </mc:Choice>
    <mc:Fallback>
      <p:transition spd="slow" advTm="670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78056" y="240249"/>
            <a:ext cx="9073008" cy="668471"/>
          </a:xfrm>
        </p:spPr>
        <p:txBody>
          <a:bodyPr>
            <a:normAutofit fontScale="90000"/>
          </a:bodyPr>
          <a:lstStyle/>
          <a:p>
            <a:pPr eaLnBrk="1" hangingPunct="1"/>
            <a:r>
              <a:rPr lang="el-GR" sz="4000" smtClean="0"/>
              <a:t>ΕΡΓΑΛΕΙΑ : Η ΔΥΝΑΜΙΚΗ ΤΟΥΣ</a:t>
            </a:r>
            <a:endParaRPr lang="en-GB" sz="4000" dirty="0" smtClean="0"/>
          </a:p>
        </p:txBody>
      </p:sp>
      <p:sp>
        <p:nvSpPr>
          <p:cNvPr id="25603" name="Rectangle 3"/>
          <p:cNvSpPr>
            <a:spLocks noGrp="1" noChangeArrowheads="1"/>
          </p:cNvSpPr>
          <p:nvPr>
            <p:ph idx="1"/>
          </p:nvPr>
        </p:nvSpPr>
        <p:spPr>
          <a:xfrm>
            <a:off x="251520" y="980728"/>
            <a:ext cx="8568952" cy="5616624"/>
          </a:xfrm>
        </p:spPr>
        <p:txBody>
          <a:bodyPr>
            <a:normAutofit/>
          </a:bodyPr>
          <a:lstStyle/>
          <a:p>
            <a:pPr eaLnBrk="1" hangingPunct="1"/>
            <a:r>
              <a:rPr lang="el-GR" sz="2600" dirty="0" smtClean="0"/>
              <a:t>Οι φόροι και οι εμπορεύσιμες άδειες προσφέρουν ένα συνεχές κίνητρο για μείωση εκπομπών. </a:t>
            </a:r>
          </a:p>
          <a:p>
            <a:pPr eaLnBrk="1" hangingPunct="1"/>
            <a:endParaRPr lang="el-GR" sz="2600" dirty="0" smtClean="0"/>
          </a:p>
          <a:p>
            <a:pPr eaLnBrk="1" hangingPunct="1"/>
            <a:r>
              <a:rPr lang="el-GR" sz="2600" dirty="0" smtClean="0"/>
              <a:t>Οι επιδοτήσεις έχουν το ίδιο αποτέλεσμα, όμως μπορεί να προσελκύσουν νέους εισερχόμενους. </a:t>
            </a:r>
          </a:p>
          <a:p>
            <a:pPr eaLnBrk="1" hangingPunct="1"/>
            <a:endParaRPr lang="el-GR" sz="2600" dirty="0" smtClean="0"/>
          </a:p>
          <a:p>
            <a:pPr eaLnBrk="1" hangingPunct="1"/>
            <a:r>
              <a:rPr lang="el-GR" sz="2600" dirty="0" smtClean="0"/>
              <a:t>Η άμεση ρύθμιση είναι στατική : μόλις επιτευχθεί το επίπεδο του προτύπου, δεν υπάρχει ανάγκη για περαιτέρω μειώσεις, εκτός και αν τα πρότυπα γίνονται ολοένα και πιο σφιχτά. </a:t>
            </a:r>
          </a:p>
          <a:p>
            <a:pPr eaLnBrk="1" hangingPunct="1"/>
            <a:endParaRPr lang="el-GR" sz="2600" dirty="0" smtClean="0"/>
          </a:p>
          <a:p>
            <a:pPr eaLnBrk="1" hangingPunct="1"/>
            <a:r>
              <a:rPr lang="el-GR" sz="2600" dirty="0" smtClean="0"/>
              <a:t>Τα θεσμικά εργαλεία είναι ανάμικτα. </a:t>
            </a:r>
            <a:endParaRPr lang="de-DE" sz="26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44</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40941874"/>
      </p:ext>
    </p:extLst>
  </p:cSld>
  <p:clrMapOvr>
    <a:masterClrMapping/>
  </p:clrMapOvr>
  <mc:AlternateContent xmlns:mc="http://schemas.openxmlformats.org/markup-compatibility/2006">
    <mc:Choice xmlns:p14="http://schemas.microsoft.com/office/powerpoint/2010/main" Requires="p14">
      <p:transition spd="slow" p14:dur="2000" advTm="59236"/>
    </mc:Choice>
    <mc:Fallback>
      <p:transition spd="slow" advTm="59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sz="4000" smtClean="0"/>
              <a:t>Ευελιξία</a:t>
            </a:r>
            <a:endParaRPr lang="en-GB" sz="4000" dirty="0" smtClean="0"/>
          </a:p>
        </p:txBody>
      </p:sp>
      <p:sp>
        <p:nvSpPr>
          <p:cNvPr id="26627" name="Rectangle 3"/>
          <p:cNvSpPr>
            <a:spLocks noGrp="1" noChangeArrowheads="1"/>
          </p:cNvSpPr>
          <p:nvPr>
            <p:ph idx="1"/>
          </p:nvPr>
        </p:nvSpPr>
        <p:spPr>
          <a:xfrm>
            <a:off x="251520" y="1268760"/>
            <a:ext cx="8496944" cy="5256584"/>
          </a:xfrm>
        </p:spPr>
        <p:txBody>
          <a:bodyPr>
            <a:normAutofit fontScale="92500" lnSpcReduction="10000"/>
          </a:bodyPr>
          <a:lstStyle/>
          <a:p>
            <a:pPr eaLnBrk="1" hangingPunct="1"/>
            <a:r>
              <a:rPr lang="el-GR" sz="3000" dirty="0" smtClean="0"/>
              <a:t>Είναι απαραίτητη </a:t>
            </a:r>
            <a:r>
              <a:rPr lang="el-GR" sz="3000" smtClean="0"/>
              <a:t>καθώς </a:t>
            </a:r>
            <a:r>
              <a:rPr lang="el-GR" sz="3000" smtClean="0"/>
              <a:t>μπορεί να προκύψει νέα γνώση και να απαιτείται αναθεώρηση των κανόνων που ισχύουν.</a:t>
            </a:r>
            <a:r>
              <a:rPr lang="el-GR" sz="3000" smtClean="0"/>
              <a:t> </a:t>
            </a:r>
            <a:endParaRPr lang="el-GR" sz="3000" dirty="0" smtClean="0"/>
          </a:p>
          <a:p>
            <a:pPr eaLnBrk="1" hangingPunct="1"/>
            <a:endParaRPr lang="el-GR" sz="3000" dirty="0" smtClean="0"/>
          </a:p>
          <a:p>
            <a:pPr eaLnBrk="1" hangingPunct="1"/>
            <a:r>
              <a:rPr lang="el-GR" sz="3000" dirty="0" smtClean="0"/>
              <a:t>Είναι εύκολο να μειωθούν οι φόροι, </a:t>
            </a:r>
            <a:r>
              <a:rPr lang="el-GR" sz="3000" smtClean="0"/>
              <a:t>να </a:t>
            </a:r>
            <a:r>
              <a:rPr lang="el-GR" sz="3000" smtClean="0"/>
              <a:t>ελαστικο-ποιηθούν οι προδιαγραφές. </a:t>
            </a:r>
            <a:endParaRPr lang="el-GR" sz="3000" dirty="0" smtClean="0"/>
          </a:p>
          <a:p>
            <a:pPr eaLnBrk="1" hangingPunct="1"/>
            <a:r>
              <a:rPr lang="el-GR" sz="3000" smtClean="0"/>
              <a:t>Είναι </a:t>
            </a:r>
            <a:r>
              <a:rPr lang="el-GR" sz="3000" smtClean="0"/>
              <a:t>πιο δύσκολο </a:t>
            </a:r>
            <a:r>
              <a:rPr lang="el-GR" sz="3000" dirty="0" smtClean="0"/>
              <a:t>να γίνει το αντίθετο. </a:t>
            </a:r>
          </a:p>
          <a:p>
            <a:pPr eaLnBrk="1" hangingPunct="1"/>
            <a:endParaRPr lang="el-GR" sz="3000" dirty="0" smtClean="0"/>
          </a:p>
          <a:p>
            <a:pPr eaLnBrk="1" hangingPunct="1"/>
            <a:r>
              <a:rPr lang="el-GR" sz="3000" smtClean="0"/>
              <a:t>Στις εμπορεύσιμες </a:t>
            </a:r>
            <a:r>
              <a:rPr lang="el-GR" sz="3000" smtClean="0"/>
              <a:t>άδειες </a:t>
            </a:r>
            <a:r>
              <a:rPr lang="el-GR" sz="3000" smtClean="0"/>
              <a:t> το πλαίσιο είναι διαφορε-τικό. </a:t>
            </a:r>
            <a:r>
              <a:rPr lang="el-GR" sz="3000" dirty="0" smtClean="0"/>
              <a:t>Η κυβέρνηση μπορεί να </a:t>
            </a:r>
            <a:r>
              <a:rPr lang="el-GR" sz="3000" smtClean="0"/>
              <a:t>χορηγήσει </a:t>
            </a:r>
            <a:r>
              <a:rPr lang="el-GR" sz="3000" smtClean="0"/>
              <a:t>νέες άδειες, </a:t>
            </a:r>
            <a:r>
              <a:rPr lang="el-GR" sz="3000" dirty="0" smtClean="0"/>
              <a:t>μπορεί όμως και να αγοράσει από αυτές </a:t>
            </a:r>
            <a:r>
              <a:rPr lang="el-GR" sz="3000" smtClean="0"/>
              <a:t>που </a:t>
            </a:r>
            <a:r>
              <a:rPr lang="el-GR" sz="3000" smtClean="0"/>
              <a:t>κυκλο-φορούν </a:t>
            </a:r>
            <a:r>
              <a:rPr lang="el-GR" sz="3000" dirty="0" smtClean="0"/>
              <a:t>.</a:t>
            </a:r>
            <a:endParaRPr lang="de-DE" sz="3000" dirty="0" smtClean="0"/>
          </a:p>
        </p:txBody>
      </p:sp>
      <p:sp>
        <p:nvSpPr>
          <p:cNvPr id="2" name="Slide Number Placeholder 1"/>
          <p:cNvSpPr>
            <a:spLocks noGrp="1"/>
          </p:cNvSpPr>
          <p:nvPr>
            <p:ph type="sldNum" sz="quarter" idx="12"/>
          </p:nvPr>
        </p:nvSpPr>
        <p:spPr/>
        <p:txBody>
          <a:bodyPr/>
          <a:lstStyle/>
          <a:p>
            <a:fld id="{350B0322-6F12-4ADD-84EF-EABEC0290B20}" type="slidenum">
              <a:rPr lang="en-GB" smtClean="0"/>
              <a:t>45</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58024768"/>
      </p:ext>
    </p:extLst>
  </p:cSld>
  <p:clrMapOvr>
    <a:masterClrMapping/>
  </p:clrMapOvr>
  <mc:AlternateContent xmlns:mc="http://schemas.openxmlformats.org/markup-compatibility/2006">
    <mc:Choice xmlns:p14="http://schemas.microsoft.com/office/powerpoint/2010/main" Requires="p14">
      <p:transition spd="slow" p14:dur="2000" advTm="46283"/>
    </mc:Choice>
    <mc:Fallback>
      <p:transition spd="slow" advTm="462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54299" y="274638"/>
            <a:ext cx="8920521" cy="850106"/>
          </a:xfrm>
        </p:spPr>
        <p:txBody>
          <a:bodyPr/>
          <a:lstStyle/>
          <a:p>
            <a:pPr eaLnBrk="1" hangingPunct="1"/>
            <a:r>
              <a:rPr lang="el-GR" sz="4000" smtClean="0"/>
              <a:t>Δικαιοσύνη-Ισονομία</a:t>
            </a:r>
            <a:endParaRPr lang="en-GB" sz="4000" dirty="0" smtClean="0"/>
          </a:p>
        </p:txBody>
      </p:sp>
      <p:sp>
        <p:nvSpPr>
          <p:cNvPr id="27651" name="Rectangle 3"/>
          <p:cNvSpPr>
            <a:spLocks noGrp="1" noChangeArrowheads="1"/>
          </p:cNvSpPr>
          <p:nvPr>
            <p:ph idx="1"/>
          </p:nvPr>
        </p:nvSpPr>
        <p:spPr>
          <a:xfrm>
            <a:off x="323528" y="1196752"/>
            <a:ext cx="8424936" cy="4752528"/>
          </a:xfrm>
        </p:spPr>
        <p:txBody>
          <a:bodyPr>
            <a:normAutofit fontScale="92500" lnSpcReduction="10000"/>
          </a:bodyPr>
          <a:lstStyle/>
          <a:p>
            <a:pPr eaLnBrk="1" hangingPunct="1">
              <a:lnSpc>
                <a:spcPct val="90000"/>
              </a:lnSpc>
            </a:pPr>
            <a:r>
              <a:rPr lang="el-GR" sz="2600" dirty="0" smtClean="0"/>
              <a:t>Διαφορετικά εργαλεία έχουν </a:t>
            </a:r>
            <a:r>
              <a:rPr lang="el-GR" sz="2600" smtClean="0"/>
              <a:t>διαφορετικές </a:t>
            </a:r>
            <a:r>
              <a:rPr lang="el-GR" sz="2600" smtClean="0"/>
              <a:t>αναδιανε-μητικές </a:t>
            </a:r>
            <a:r>
              <a:rPr lang="el-GR" sz="2600" dirty="0" smtClean="0"/>
              <a:t>συνέπειες. </a:t>
            </a:r>
          </a:p>
          <a:p>
            <a:pPr eaLnBrk="1" hangingPunct="1">
              <a:lnSpc>
                <a:spcPct val="90000"/>
              </a:lnSpc>
            </a:pPr>
            <a:endParaRPr lang="el-GR" sz="2600" dirty="0" smtClean="0"/>
          </a:p>
          <a:p>
            <a:pPr eaLnBrk="1" hangingPunct="1">
              <a:lnSpc>
                <a:spcPct val="90000"/>
              </a:lnSpc>
            </a:pPr>
            <a:r>
              <a:rPr lang="el-GR" sz="2600" dirty="0" smtClean="0"/>
              <a:t>Τα μέτρα </a:t>
            </a:r>
            <a:r>
              <a:rPr lang="el-GR" sz="2600" smtClean="0"/>
              <a:t>περιβαλλοντικής </a:t>
            </a:r>
            <a:r>
              <a:rPr lang="el-GR" sz="2600" smtClean="0"/>
              <a:t>προστασίας αυξάνουν </a:t>
            </a:r>
            <a:r>
              <a:rPr lang="el-GR" sz="2600" dirty="0" smtClean="0"/>
              <a:t>γενικά το κόστος</a:t>
            </a:r>
          </a:p>
          <a:p>
            <a:pPr eaLnBrk="1" hangingPunct="1">
              <a:lnSpc>
                <a:spcPct val="90000"/>
              </a:lnSpc>
            </a:pPr>
            <a:endParaRPr lang="el-GR" sz="2600" dirty="0" smtClean="0"/>
          </a:p>
          <a:p>
            <a:pPr>
              <a:lnSpc>
                <a:spcPct val="90000"/>
              </a:lnSpc>
            </a:pPr>
            <a:r>
              <a:rPr lang="el-GR" sz="2600" dirty="0" smtClean="0"/>
              <a:t>Στην περίπτωση </a:t>
            </a:r>
            <a:r>
              <a:rPr lang="el-GR" sz="2600" smtClean="0"/>
              <a:t>που </a:t>
            </a:r>
            <a:r>
              <a:rPr lang="el-GR" sz="2600" smtClean="0"/>
              <a:t>τα </a:t>
            </a:r>
            <a:r>
              <a:rPr lang="el-GR" sz="2600" smtClean="0"/>
              <a:t>μέτρα </a:t>
            </a:r>
            <a:r>
              <a:rPr lang="el-GR" sz="2600"/>
              <a:t>ρύθμισης </a:t>
            </a:r>
            <a:r>
              <a:rPr lang="el-GR" sz="2600" smtClean="0"/>
              <a:t>αφορούν είδη </a:t>
            </a:r>
            <a:r>
              <a:rPr lang="el-GR" sz="2600" dirty="0" smtClean="0"/>
              <a:t>πρώτης </a:t>
            </a:r>
            <a:r>
              <a:rPr lang="el-GR" sz="2600" smtClean="0"/>
              <a:t>ανάγκης </a:t>
            </a:r>
            <a:r>
              <a:rPr lang="el-GR" sz="2600" smtClean="0"/>
              <a:t>τότε </a:t>
            </a:r>
            <a:r>
              <a:rPr lang="el-GR" sz="2600" dirty="0" smtClean="0"/>
              <a:t>η περιβαλλοντική πολιτική </a:t>
            </a:r>
            <a:r>
              <a:rPr lang="el-GR" sz="2600" smtClean="0"/>
              <a:t>είναι </a:t>
            </a:r>
            <a:r>
              <a:rPr lang="el-GR" sz="2600" smtClean="0"/>
              <a:t>συντηρητική</a:t>
            </a:r>
            <a:r>
              <a:rPr lang="el-GR" sz="2600" dirty="0" smtClean="0"/>
              <a:t>, αν πρόκειται όμως για είδη πολυτελείας είναι προοδευτική. </a:t>
            </a:r>
          </a:p>
          <a:p>
            <a:pPr eaLnBrk="1" hangingPunct="1">
              <a:lnSpc>
                <a:spcPct val="90000"/>
              </a:lnSpc>
            </a:pPr>
            <a:endParaRPr lang="el-GR" sz="2600" dirty="0" smtClean="0"/>
          </a:p>
          <a:p>
            <a:pPr eaLnBrk="1" hangingPunct="1">
              <a:lnSpc>
                <a:spcPct val="90000"/>
              </a:lnSpc>
            </a:pPr>
            <a:r>
              <a:rPr lang="el-GR" sz="2600" dirty="0" smtClean="0"/>
              <a:t>Οι εμπορεύσιμες άδειες έχουν το πλεονέκτημα ότι </a:t>
            </a:r>
            <a:r>
              <a:rPr lang="el-GR" sz="2600" smtClean="0"/>
              <a:t>η </a:t>
            </a:r>
            <a:r>
              <a:rPr lang="el-GR" sz="2600" smtClean="0"/>
              <a:t>αποδο-τικότητα </a:t>
            </a:r>
            <a:r>
              <a:rPr lang="el-GR" sz="2600" dirty="0" smtClean="0"/>
              <a:t>κόστους εξασφαλίζεται από την αγορά, και η ισονομία από την αρχική κατανομή. </a:t>
            </a:r>
          </a:p>
        </p:txBody>
      </p:sp>
      <p:sp>
        <p:nvSpPr>
          <p:cNvPr id="2" name="Slide Number Placeholder 1"/>
          <p:cNvSpPr>
            <a:spLocks noGrp="1"/>
          </p:cNvSpPr>
          <p:nvPr>
            <p:ph type="sldNum" sz="quarter" idx="12"/>
          </p:nvPr>
        </p:nvSpPr>
        <p:spPr/>
        <p:txBody>
          <a:bodyPr/>
          <a:lstStyle/>
          <a:p>
            <a:fld id="{350B0322-6F12-4ADD-84EF-EABEC0290B20}" type="slidenum">
              <a:rPr lang="en-GB" smtClean="0"/>
              <a:t>46</a:t>
            </a:fld>
            <a:endParaRPr lang="en-GB"/>
          </a:p>
        </p:txBody>
      </p:sp>
    </p:spTree>
    <p:extLst>
      <p:ext uri="{BB962C8B-B14F-4D97-AF65-F5344CB8AC3E}">
        <p14:creationId xmlns:p14="http://schemas.microsoft.com/office/powerpoint/2010/main" val="2758888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l-GR" sz="4000" dirty="0" smtClean="0"/>
              <a:t>Αβεβαιότητα</a:t>
            </a:r>
            <a:endParaRPr lang="en-GB" sz="4000" dirty="0" smtClean="0"/>
          </a:p>
        </p:txBody>
      </p:sp>
      <p:sp>
        <p:nvSpPr>
          <p:cNvPr id="28675" name="Rectangle 3"/>
          <p:cNvSpPr>
            <a:spLocks noGrp="1" noChangeArrowheads="1"/>
          </p:cNvSpPr>
          <p:nvPr>
            <p:ph idx="1"/>
          </p:nvPr>
        </p:nvSpPr>
        <p:spPr>
          <a:xfrm>
            <a:off x="609600" y="1752600"/>
            <a:ext cx="7772400" cy="4114800"/>
          </a:xfrm>
        </p:spPr>
        <p:txBody>
          <a:bodyPr>
            <a:normAutofit/>
          </a:bodyPr>
          <a:lstStyle/>
          <a:p>
            <a:pPr marL="0" indent="0" eaLnBrk="1" hangingPunct="1">
              <a:buNone/>
            </a:pPr>
            <a:r>
              <a:rPr lang="el-GR" sz="3000" dirty="0" smtClean="0"/>
              <a:t>Η υπερβολική ρύθμιση είναι </a:t>
            </a:r>
            <a:r>
              <a:rPr lang="el-GR" sz="3000" b="1" dirty="0" smtClean="0">
                <a:solidFill>
                  <a:srgbClr val="C00000"/>
                </a:solidFill>
              </a:rPr>
              <a:t>περισσότερο</a:t>
            </a:r>
            <a:r>
              <a:rPr lang="el-GR" sz="3000" dirty="0" smtClean="0"/>
              <a:t> (</a:t>
            </a:r>
            <a:r>
              <a:rPr lang="el-GR" sz="3000" dirty="0" smtClean="0">
                <a:solidFill>
                  <a:srgbClr val="FF0000"/>
                </a:solidFill>
              </a:rPr>
              <a:t>λιγότερο</a:t>
            </a:r>
            <a:r>
              <a:rPr lang="el-GR" sz="3000" dirty="0" smtClean="0"/>
              <a:t>) </a:t>
            </a:r>
            <a:r>
              <a:rPr lang="el-GR" sz="3000" b="1" smtClean="0">
                <a:solidFill>
                  <a:srgbClr val="C00000"/>
                </a:solidFill>
              </a:rPr>
              <a:t>ακριβή</a:t>
            </a:r>
            <a:r>
              <a:rPr lang="el-GR" sz="3000" smtClean="0"/>
              <a:t> </a:t>
            </a:r>
            <a:r>
              <a:rPr lang="el-GR" sz="3000" smtClean="0"/>
              <a:t>με φορολόγηση, από ό,τι με προδιαγραφές, </a:t>
            </a:r>
          </a:p>
          <a:p>
            <a:pPr marL="0" indent="0" eaLnBrk="1" hangingPunct="1">
              <a:buNone/>
            </a:pPr>
            <a:r>
              <a:rPr lang="el-GR" sz="3000" smtClean="0"/>
              <a:t>εάν η οριακή καμπύλη ζημίας είναι </a:t>
            </a:r>
            <a:r>
              <a:rPr lang="el-GR" sz="3000" b="1" smtClean="0">
                <a:solidFill>
                  <a:srgbClr val="C00000"/>
                </a:solidFill>
              </a:rPr>
              <a:t>περισσότερο</a:t>
            </a:r>
            <a:r>
              <a:rPr lang="el-GR" sz="3000" smtClean="0">
                <a:solidFill>
                  <a:srgbClr val="C00000"/>
                </a:solidFill>
              </a:rPr>
              <a:t> </a:t>
            </a:r>
            <a:r>
              <a:rPr lang="el-GR" sz="3000" b="1" smtClean="0">
                <a:solidFill>
                  <a:srgbClr val="C00000"/>
                </a:solidFill>
              </a:rPr>
              <a:t>απότομη</a:t>
            </a:r>
            <a:r>
              <a:rPr lang="el-GR" sz="3000" smtClean="0"/>
              <a:t> (πιο </a:t>
            </a:r>
            <a:r>
              <a:rPr lang="el-GR" sz="3000" smtClean="0">
                <a:solidFill>
                  <a:srgbClr val="C00000"/>
                </a:solidFill>
              </a:rPr>
              <a:t>επίπεδη</a:t>
            </a:r>
            <a:r>
              <a:rPr lang="el-GR" sz="3000" smtClean="0"/>
              <a:t>) από η οριακή καμπύλη κόστους μείωσης</a:t>
            </a:r>
          </a:p>
          <a:p>
            <a:pPr marL="0" indent="0" eaLnBrk="1" hangingPunct="1">
              <a:buNone/>
            </a:pPr>
            <a:endParaRPr lang="el-GR" sz="3000"/>
          </a:p>
        </p:txBody>
      </p:sp>
      <p:sp>
        <p:nvSpPr>
          <p:cNvPr id="2" name="Slide Number Placeholder 1"/>
          <p:cNvSpPr>
            <a:spLocks noGrp="1"/>
          </p:cNvSpPr>
          <p:nvPr>
            <p:ph type="sldNum" sz="quarter" idx="12"/>
          </p:nvPr>
        </p:nvSpPr>
        <p:spPr/>
        <p:txBody>
          <a:bodyPr/>
          <a:lstStyle/>
          <a:p>
            <a:fld id="{350B0322-6F12-4ADD-84EF-EABEC0290B20}" type="slidenum">
              <a:rPr lang="en-GB" smtClean="0"/>
              <a:t>47</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82709640"/>
      </p:ext>
    </p:extLst>
  </p:cSld>
  <p:clrMapOvr>
    <a:masterClrMapping/>
  </p:clrMapOvr>
  <mc:AlternateContent xmlns:mc="http://schemas.openxmlformats.org/markup-compatibility/2006">
    <mc:Choice xmlns:p14="http://schemas.microsoft.com/office/powerpoint/2010/main" Requires="p14">
      <p:transition spd="slow" p14:dur="2000" advTm="48684"/>
    </mc:Choice>
    <mc:Fallback>
      <p:transition spd="slow" advTm="486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48</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13466203"/>
      </p:ext>
    </p:extLst>
  </p:cSld>
  <p:clrMapOvr>
    <a:masterClrMapping/>
  </p:clrMapOvr>
  <mc:AlternateContent xmlns:mc="http://schemas.openxmlformats.org/markup-compatibility/2006">
    <mc:Choice xmlns:p14="http://schemas.microsoft.com/office/powerpoint/2010/main" Requires="p14">
      <p:transition spd="slow" p14:dur="2000" advTm="1623"/>
    </mc:Choice>
    <mc:Fallback>
      <p:transition spd="slow" advTm="16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ΕΥΡΩΠΑΪΚΗ ΕΝΩΣΗ – ΕΝΕΡΓΕΙΑΚΟΙ ΣΤΟΧΟΙ </a:t>
            </a:r>
            <a:endParaRPr lang="en-GB"/>
          </a:p>
        </p:txBody>
      </p:sp>
      <p:sp>
        <p:nvSpPr>
          <p:cNvPr id="3" name="Content Placeholder 2"/>
          <p:cNvSpPr>
            <a:spLocks noGrp="1"/>
          </p:cNvSpPr>
          <p:nvPr>
            <p:ph idx="1"/>
          </p:nvPr>
        </p:nvSpPr>
        <p:spPr/>
        <p:txBody>
          <a:bodyPr>
            <a:normAutofit lnSpcReduction="10000"/>
          </a:bodyPr>
          <a:lstStyle/>
          <a:p>
            <a:r>
              <a:rPr lang="el-GR" smtClean="0"/>
              <a:t>Η ΕΦΑΡΜΟΓΗ ΕΝΕΡΓΕΙΑΚΗΣ ΠΟΛΙΤΙΚΗΣ ΠΟΥ ΘΑ ΕΞΑΣΦΑΛΙΖΕΙ :</a:t>
            </a:r>
          </a:p>
          <a:p>
            <a:r>
              <a:rPr lang="el-GR" smtClean="0"/>
              <a:t>ΤΗΝ ΠΡΟΜΗΘΕΙΑ ΕΝΕΡΓΕΙΑΣ, </a:t>
            </a:r>
          </a:p>
          <a:p>
            <a:r>
              <a:rPr lang="el-GR" smtClean="0"/>
              <a:t>ΑΝΤΑΓΩΝΙΣΤΙΚΕΣ ΤΙΜΕΣ ΕΝΕΡΓΕΙΑΣ, </a:t>
            </a:r>
          </a:p>
          <a:p>
            <a:r>
              <a:rPr lang="el-GR" smtClean="0"/>
              <a:t>ΤΗΝ ΠΡΟΣΤΑΣΙΑ ΤΟΥ ΠΕΡΙΒΑΛΛΟΝΤΟΣ, </a:t>
            </a:r>
          </a:p>
          <a:p>
            <a:r>
              <a:rPr lang="el-GR" smtClean="0"/>
              <a:t>ΤΗΝ ΒΕΛΤΙΩΣΗ ΤΩΝ ΔΙΚΤΥΩΝ</a:t>
            </a:r>
          </a:p>
          <a:p>
            <a:endParaRPr lang="el-GR" smtClean="0"/>
          </a:p>
          <a:p>
            <a:r>
              <a:rPr lang="el-GR" smtClean="0"/>
              <a:t>ΤΑ ΚΡΑΤΗ ΕΧΟΥΝ ΤΗΝ ΔΥΝΑΤΟΤΗΤΑ ΕΠΙΛΟΓΗΣ ΤΩΝ ΕΝΕΡΓΕΙΑΚΩΝ ΠΟΡΩΝ – ΌΜΩΣ, ΘΑ ΠΡΕΠΕΙ ΝΑ ΛΑΜΒΑΝΟΥΝ ΥΠΟΨΗ ΤΟΥΣ ΣΤΟΧΟΥΣ ΤΩΝ ΑΠΕ.</a:t>
            </a:r>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49</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19350220"/>
      </p:ext>
    </p:extLst>
  </p:cSld>
  <p:clrMapOvr>
    <a:masterClrMapping/>
  </p:clrMapOvr>
  <mc:AlternateContent xmlns:mc="http://schemas.openxmlformats.org/markup-compatibility/2006">
    <mc:Choice xmlns:p14="http://schemas.microsoft.com/office/powerpoint/2010/main" Requires="p14">
      <p:transition spd="slow" p14:dur="2000" advTm="41611"/>
    </mc:Choice>
    <mc:Fallback>
      <p:transition spd="slow" advTm="41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l-GR" dirty="0" smtClean="0"/>
              <a:t>ΕΝΕΡΓΕΙΑΚΟ ΣΥΣΤΗΜΑ</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1524857"/>
              </p:ext>
            </p:extLst>
          </p:nvPr>
        </p:nvGraphicFramePr>
        <p:xfrm>
          <a:off x="-29760" y="224644"/>
          <a:ext cx="9011344" cy="64087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p:cNvSpPr>
            <a:spLocks noGrp="1"/>
          </p:cNvSpPr>
          <p:nvPr>
            <p:ph type="sldNum" sz="quarter" idx="12"/>
          </p:nvPr>
        </p:nvSpPr>
        <p:spPr/>
        <p:txBody>
          <a:bodyPr/>
          <a:lstStyle/>
          <a:p>
            <a:fld id="{350B0322-6F12-4ADD-84EF-EABEC0290B20}" type="slidenum">
              <a:rPr lang="en-GB" smtClean="0"/>
              <a:t>5</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49971151"/>
      </p:ext>
    </p:extLst>
  </p:cSld>
  <p:clrMapOvr>
    <a:masterClrMapping/>
  </p:clrMapOvr>
  <mc:AlternateContent xmlns:mc="http://schemas.openxmlformats.org/markup-compatibility/2006">
    <mc:Choice xmlns:p14="http://schemas.microsoft.com/office/powerpoint/2010/main" Requires="p14">
      <p:transition spd="slow" p14:dur="2000" advTm="28869"/>
    </mc:Choice>
    <mc:Fallback>
      <p:transition spd="slow" advTm="28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ΕΥΡΩΠΑΪΚΗ ΕΝΩΣΗ : ΣΤΡΑΤΗΓΙΚΗ</a:t>
            </a:r>
            <a:endParaRPr lang="en-GB"/>
          </a:p>
        </p:txBody>
      </p:sp>
      <p:sp>
        <p:nvSpPr>
          <p:cNvPr id="3" name="Content Placeholder 2"/>
          <p:cNvSpPr>
            <a:spLocks noGrp="1"/>
          </p:cNvSpPr>
          <p:nvPr>
            <p:ph idx="1"/>
          </p:nvPr>
        </p:nvSpPr>
        <p:spPr/>
        <p:txBody>
          <a:bodyPr>
            <a:normAutofit fontScale="77500" lnSpcReduction="20000"/>
          </a:bodyPr>
          <a:lstStyle/>
          <a:p>
            <a:r>
              <a:rPr lang="el-GR" smtClean="0"/>
              <a:t>ΕΞΟΙΚΟΝΟΜΗΣΗ ΕΝΕΡΓΕΙΑΣ</a:t>
            </a:r>
          </a:p>
          <a:p>
            <a:r>
              <a:rPr lang="el-GR" smtClean="0"/>
              <a:t>ΠΡΟΩΘΗΣΗ ΤΗΣ ΕΥΡΩΠΑΪΚΗΣ ΕΝΕΡΓΕΙΑΚΗΣ ΑΓΟΡΑΣ</a:t>
            </a:r>
          </a:p>
          <a:p>
            <a:r>
              <a:rPr lang="el-GR" smtClean="0"/>
              <a:t>ΕΚΣΥΓΧΡΟΝΙΣΜΟΣ ΕΝΕΡΓΕΙΑΚΩΝ ΔΙΚΤΥΩΝ</a:t>
            </a:r>
          </a:p>
          <a:p>
            <a:r>
              <a:rPr lang="el-GR" smtClean="0"/>
              <a:t>ΠΡΟΣΤΑΣΙΑ ΚΑΤΑΝΑΛΩΤΩΝ – ΙΔΙΩΤΩΝ, ΕΠΙΧΕΙΡΗΣΕΩΝ</a:t>
            </a:r>
          </a:p>
          <a:p>
            <a:r>
              <a:rPr lang="el-GR" smtClean="0"/>
              <a:t>ΑΣΦΑΛΕΙΑ ΣΤΗΝ ΠΑΡΑΓΩΓΗ ΚΑΙ ΜΕΤΑΦΟΡΑ ΕΝΕΡΓΕΙΑΣ</a:t>
            </a:r>
          </a:p>
          <a:p>
            <a:r>
              <a:rPr lang="el-GR" smtClean="0"/>
              <a:t>ΕΝΕΡΓΕΙΑΚΗ ΔΙΠΛΩΜΑΤΙΑ</a:t>
            </a:r>
          </a:p>
          <a:p>
            <a:r>
              <a:rPr lang="el-GR" smtClean="0"/>
              <a:t>ΔΗΜΟΚΡΑΤΙΚΗ ΛΗΨΗ ΑΠΟΦΑΣΕΩΝ</a:t>
            </a:r>
          </a:p>
          <a:p>
            <a:r>
              <a:rPr lang="el-GR" smtClean="0"/>
              <a:t>ΕΞΑΣΦΑΛΙΣΗ ΕΝΕΡΓΕΙΑΚΗΣ ΠΡΟΣΦΟΡΑΣ</a:t>
            </a:r>
          </a:p>
          <a:p>
            <a:r>
              <a:rPr lang="el-GR" smtClean="0"/>
              <a:t>ΠΡΟΩΘΗΣΗ ΑΝΑΝΕΩΣΙΜΩΝ ΠΗΓΩΝ ΕΝΕΡΓΕΙΑΣ</a:t>
            </a:r>
          </a:p>
          <a:p>
            <a:r>
              <a:rPr lang="el-GR" smtClean="0"/>
              <a:t>ΕΡΕΥΝΑ ΚΑΙ ΑΝΑΠΤΥΞΗ (</a:t>
            </a:r>
            <a:r>
              <a:rPr lang="el-GR"/>
              <a:t>ΤΕΧΝΟΛΟΓΙΑ ΧΑΜΗΛΟΥ </a:t>
            </a:r>
            <a:r>
              <a:rPr lang="el-GR"/>
              <a:t>ΠΟΣΟΣΤΟΥ </a:t>
            </a:r>
            <a:r>
              <a:rPr lang="el-GR" smtClean="0"/>
              <a:t>ΑΝΘΡΑΚΑ, ΣΥΓΚΡΑΤΗΣΗ </a:t>
            </a:r>
            <a:r>
              <a:rPr lang="en-GB" smtClean="0"/>
              <a:t>CO</a:t>
            </a:r>
            <a:r>
              <a:rPr lang="en-GB" baseline="-25000" smtClean="0"/>
              <a:t>2</a:t>
            </a:r>
            <a:r>
              <a:rPr lang="en-GB" smtClean="0"/>
              <a:t>, </a:t>
            </a:r>
            <a:r>
              <a:rPr lang="el-GR" smtClean="0"/>
              <a:t>ΠΑΡΑΓΩΓΗ ΑΠΌ ΟΡΥΚΤΑ ΕΝΕΡΓΕΙΑΚΑ ΚΑΥΣΙΜΑ)</a:t>
            </a:r>
            <a:endParaRPr lang="el-GR"/>
          </a:p>
          <a:p>
            <a:endParaRPr lang="el-GR" smtClean="0"/>
          </a:p>
          <a:p>
            <a:endParaRPr lang="el-GR"/>
          </a:p>
          <a:p>
            <a:r>
              <a:rPr lang="el-GR" smtClean="0"/>
              <a:t>ΠΛΑΙΣΙΟ 2030 ΓΙΑ ΤΟ ΚΛΙΜΑ ΚΑΙ ΤΗΝ ΕΝΕΡΓΕΙΑ </a:t>
            </a:r>
          </a:p>
          <a:p>
            <a:endParaRPr lang="el-GR" smtClean="0"/>
          </a:p>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50</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42302358"/>
      </p:ext>
    </p:extLst>
  </p:cSld>
  <p:clrMapOvr>
    <a:masterClrMapping/>
  </p:clrMapOvr>
  <mc:AlternateContent xmlns:mc="http://schemas.openxmlformats.org/markup-compatibility/2006">
    <mc:Choice xmlns:p14="http://schemas.microsoft.com/office/powerpoint/2010/main" Requires="p14">
      <p:transition spd="slow" p14:dur="2000" advTm="96541"/>
    </mc:Choice>
    <mc:Fallback>
      <p:transition spd="slow" advTm="96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Autofit/>
          </a:bodyPr>
          <a:lstStyle/>
          <a:p>
            <a:r>
              <a:rPr lang="el-GR" sz="2400" i="1" smtClean="0"/>
              <a:t>Βασικά </a:t>
            </a:r>
            <a:r>
              <a:rPr lang="el-GR" sz="2400" i="1"/>
              <a:t>επιτεύγματα του τρέχοντος πλαισίου πολιτικής για την ενέργεια και </a:t>
            </a:r>
            <a:r>
              <a:rPr lang="el-GR" sz="2400" i="1"/>
              <a:t>το </a:t>
            </a:r>
            <a:r>
              <a:rPr lang="el-GR" sz="2400" i="1" smtClean="0"/>
              <a:t>κλίμα </a:t>
            </a:r>
            <a:endParaRPr lang="en-GB" sz="2400"/>
          </a:p>
        </p:txBody>
      </p:sp>
      <p:sp>
        <p:nvSpPr>
          <p:cNvPr id="3" name="Content Placeholder 2"/>
          <p:cNvSpPr>
            <a:spLocks noGrp="1"/>
          </p:cNvSpPr>
          <p:nvPr>
            <p:ph idx="1"/>
          </p:nvPr>
        </p:nvSpPr>
        <p:spPr>
          <a:xfrm>
            <a:off x="179512" y="1124744"/>
            <a:ext cx="8712968" cy="5616624"/>
          </a:xfrm>
        </p:spPr>
        <p:txBody>
          <a:bodyPr>
            <a:noAutofit/>
          </a:bodyPr>
          <a:lstStyle/>
          <a:p>
            <a:pPr>
              <a:buFont typeface="Wingdings" panose="05000000000000000000" pitchFamily="2" charset="2"/>
              <a:buChar char="v"/>
            </a:pPr>
            <a:r>
              <a:rPr lang="el-GR" sz="1600" b="1" smtClean="0"/>
              <a:t>Η </a:t>
            </a:r>
            <a:r>
              <a:rPr lang="el-GR" sz="1600" b="1"/>
              <a:t>Ένωση </a:t>
            </a:r>
            <a:r>
              <a:rPr lang="el-GR" sz="1600" b="1"/>
              <a:t>έθεσε </a:t>
            </a:r>
            <a:r>
              <a:rPr lang="el-GR" sz="1600" b="1" smtClean="0"/>
              <a:t>3 στόχους </a:t>
            </a:r>
            <a:r>
              <a:rPr lang="el-GR" sz="1600" b="1"/>
              <a:t>που πρέπει να υλοποιηθούν μέχρι το 2020</a:t>
            </a:r>
            <a:r>
              <a:rPr lang="el-GR" sz="1600" b="1"/>
              <a:t>: </a:t>
            </a:r>
            <a:endParaRPr lang="el-GR" sz="1600" b="1" smtClean="0"/>
          </a:p>
          <a:p>
            <a:pPr marL="531813" indent="-177800"/>
            <a:r>
              <a:rPr lang="el-GR" sz="1600" smtClean="0"/>
              <a:t>20</a:t>
            </a:r>
            <a:r>
              <a:rPr lang="el-GR" sz="1600"/>
              <a:t>% μείωση των εκπομπών αερίων θερμοκηπίου</a:t>
            </a:r>
            <a:r>
              <a:rPr lang="el-GR" sz="1600"/>
              <a:t>, </a:t>
            </a:r>
            <a:endParaRPr lang="el-GR" sz="1600" smtClean="0"/>
          </a:p>
          <a:p>
            <a:pPr marL="531813" indent="-177800"/>
            <a:r>
              <a:rPr lang="el-GR" sz="1600" smtClean="0"/>
              <a:t>20</a:t>
            </a:r>
            <a:r>
              <a:rPr lang="el-GR" sz="1600"/>
              <a:t>% μερίδιο της ενέργειας από ανανεώσιμες πηγές (20%) </a:t>
            </a:r>
            <a:r>
              <a:rPr lang="el-GR" sz="1600"/>
              <a:t>και </a:t>
            </a:r>
            <a:endParaRPr lang="el-GR" sz="1600" smtClean="0"/>
          </a:p>
          <a:p>
            <a:pPr marL="531813" indent="-177800"/>
            <a:r>
              <a:rPr lang="el-GR" sz="1600" smtClean="0"/>
              <a:t>20</a:t>
            </a:r>
            <a:r>
              <a:rPr lang="el-GR" sz="1600"/>
              <a:t>% βελτιώσεις της ενεργειακής απόδοσης</a:t>
            </a:r>
            <a:r>
              <a:rPr lang="el-GR" sz="1600"/>
              <a:t>. </a:t>
            </a:r>
            <a:endParaRPr lang="el-GR" sz="1600" smtClean="0"/>
          </a:p>
          <a:p>
            <a:pPr marL="531813" indent="-177800"/>
            <a:endParaRPr lang="el-GR" sz="1600" smtClean="0"/>
          </a:p>
          <a:p>
            <a:pPr>
              <a:buFont typeface="Wingdings" panose="05000000000000000000" pitchFamily="2" charset="2"/>
              <a:buChar char="v"/>
            </a:pPr>
            <a:r>
              <a:rPr lang="el-GR" sz="1600" b="1" smtClean="0"/>
              <a:t>Οι </a:t>
            </a:r>
            <a:r>
              <a:rPr lang="el-GR" sz="1600" b="1"/>
              <a:t>σημερινές πολιτικές για την ενέργεια και το κλίμα υλοποιούν σημαντική πρόοδο για την επίτευξη αυτών των στόχων 20 - 20 - 20:</a:t>
            </a:r>
            <a:endParaRPr lang="en-GB" sz="1600" b="1"/>
          </a:p>
          <a:p>
            <a:pPr marL="531813" lvl="0" indent="-177800"/>
            <a:r>
              <a:rPr lang="el-GR" sz="1600"/>
              <a:t>Οι εκπομπές αερίων θερμοκηπίου το 2012 μειώθηκαν κατά 18% ως προς τις εκπομπές αερίων το 1990 και, αν συνεχιστούν οι σημερινές πολιτικές, αναμένεται έως το 2020 και το 2030 περαιτέρω μείωσή τους κατά 24% και 32%, αντίστοιχα, σε σύγκριση με τα επίπεδα του 1990.</a:t>
            </a:r>
            <a:endParaRPr lang="en-GB" sz="1600"/>
          </a:p>
          <a:p>
            <a:pPr marL="531813" lvl="0" indent="-177800"/>
            <a:r>
              <a:rPr lang="el-GR" sz="1600"/>
              <a:t>Το μερίδιο που καταλαμβάνει η ενέργεια από ανανεώσιμες πηγές στην τελική κατανάλωση ενέργειας αυξήθηκε σε 13% το 2012 και αναμένεται να αυξηθεί περαιτέρω σε 21% το 2020 και σε 24% το 2030.</a:t>
            </a:r>
            <a:endParaRPr lang="en-GB" sz="1600"/>
          </a:p>
          <a:p>
            <a:pPr marL="531813" lvl="0" indent="-177800"/>
            <a:r>
              <a:rPr lang="el-GR" sz="1600"/>
              <a:t>Στο τέλος του 2012 ανερχόταν σε περίπου 44% το μερίδιο της ΕΕ στην παγκοσμίως εγκατεστημένη δυναμικότητα ηλεκτροπαραγωγής από ανανεώσιμες πηγές (εκτός της υδροηλεκτρικής ενέργειας).</a:t>
            </a:r>
            <a:endParaRPr lang="en-GB" sz="1600"/>
          </a:p>
          <a:p>
            <a:pPr marL="531813" lvl="0" indent="-177800"/>
            <a:r>
              <a:rPr lang="el-GR" sz="1600"/>
              <a:t>Η ενεργειακή ένταση της οικονομίας της ΕΕ είχε μειωθεί το 2011 κατά 24% σε σύγκριση με το 1995, ενώ η βελτίωση ανά κλάδο ήταν περίπου 30%.</a:t>
            </a:r>
            <a:endParaRPr lang="en-GB" sz="1600"/>
          </a:p>
          <a:p>
            <a:pPr marL="531813" indent="-177800"/>
            <a:r>
              <a:rPr lang="el-GR" sz="1600"/>
              <a:t>Η ένταση διοξειδίου του άνθρακα στην οικονομία της ΕΕ είχε μειωθεί το 2010 κατά 28% σε σύγκριση με το 1995.</a:t>
            </a:r>
            <a:endParaRPr lang="en-GB" sz="1600"/>
          </a:p>
        </p:txBody>
      </p:sp>
      <p:sp>
        <p:nvSpPr>
          <p:cNvPr id="4" name="Slide Number Placeholder 3"/>
          <p:cNvSpPr>
            <a:spLocks noGrp="1"/>
          </p:cNvSpPr>
          <p:nvPr>
            <p:ph type="sldNum" sz="quarter" idx="12"/>
          </p:nvPr>
        </p:nvSpPr>
        <p:spPr/>
        <p:txBody>
          <a:bodyPr/>
          <a:lstStyle/>
          <a:p>
            <a:fld id="{473E03AA-6A76-4E4A-A467-63B55785B52E}" type="slidenum">
              <a:rPr lang="en-GB" smtClean="0"/>
              <a:t>51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73023172"/>
      </p:ext>
    </p:extLst>
  </p:cSld>
  <p:clrMapOvr>
    <a:masterClrMapping/>
  </p:clrMapOvr>
  <mc:AlternateContent xmlns:mc="http://schemas.openxmlformats.org/markup-compatibility/2006">
    <mc:Choice xmlns:p14="http://schemas.microsoft.com/office/powerpoint/2010/main" Requires="p14">
      <p:transition spd="slow" p14:dur="2000" advTm="168915"/>
    </mc:Choice>
    <mc:Fallback>
      <p:transition spd="slow" advTm="1689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ΕΝΕΡΓΕΙΑ - ΠΛΑΙΣΙΟ ΓΙΑ ΤΟ 2030  (1/2)</a:t>
            </a:r>
            <a:endParaRPr lang="en-GB"/>
          </a:p>
        </p:txBody>
      </p:sp>
      <p:sp>
        <p:nvSpPr>
          <p:cNvPr id="3" name="Content Placeholder 2"/>
          <p:cNvSpPr>
            <a:spLocks noGrp="1"/>
          </p:cNvSpPr>
          <p:nvPr>
            <p:ph idx="1"/>
          </p:nvPr>
        </p:nvSpPr>
        <p:spPr>
          <a:xfrm>
            <a:off x="323528" y="908720"/>
            <a:ext cx="8363272" cy="5616624"/>
          </a:xfrm>
        </p:spPr>
        <p:txBody>
          <a:bodyPr>
            <a:noAutofit/>
          </a:bodyPr>
          <a:lstStyle/>
          <a:p>
            <a:pPr marL="355600" indent="0">
              <a:buNone/>
            </a:pPr>
            <a:r>
              <a:rPr lang="el-GR" sz="1800" b="1" smtClean="0"/>
              <a:t>Θα </a:t>
            </a:r>
            <a:r>
              <a:rPr lang="el-GR" sz="1800" b="1"/>
              <a:t>πρέπει να στηρίζεται στην πλήρη υλοποίηση των στόχων 20 - 20 - 20 </a:t>
            </a:r>
            <a:r>
              <a:rPr lang="el-GR" sz="1800" b="1"/>
              <a:t>και </a:t>
            </a:r>
            <a:r>
              <a:rPr lang="el-GR" sz="1800" b="1" smtClean="0"/>
              <a:t>στα:</a:t>
            </a:r>
          </a:p>
          <a:p>
            <a:pPr lvl="0"/>
            <a:r>
              <a:rPr lang="el-GR" sz="1800" smtClean="0"/>
              <a:t>Δέσμευση </a:t>
            </a:r>
            <a:r>
              <a:rPr lang="el-GR" sz="1800"/>
              <a:t>για τη </a:t>
            </a:r>
            <a:r>
              <a:rPr lang="el-GR" sz="1800" b="1"/>
              <a:t>μείωση</a:t>
            </a:r>
            <a:r>
              <a:rPr lang="el-GR" sz="1800"/>
              <a:t> των </a:t>
            </a:r>
            <a:r>
              <a:rPr lang="el-GR" sz="1800" b="1"/>
              <a:t>εκπομπών</a:t>
            </a:r>
            <a:r>
              <a:rPr lang="el-GR" sz="1800"/>
              <a:t> αερίων θερμοκηπίου σύμφωνα με τους χάρτες πορείας για το 2050. Για την υλοποίηση αυτής της δέσμευσης θα πρέπει να υιοθετηθεί οικονομικά αποδοτική προσέγγιση, που να ανταποκρίνεται στις προκλήσεις προσιτού κόστους, ανταγωνιστικότητας, ασφάλειας των προμηθειών και αειφορίας, και να λαμβάνει υπόψη την τρέχουσα οικονομική και πολιτική συγκυρία. </a:t>
            </a:r>
            <a:endParaRPr lang="en-GB" sz="1800"/>
          </a:p>
          <a:p>
            <a:pPr lvl="0"/>
            <a:r>
              <a:rPr lang="el-GR" sz="1800" smtClean="0"/>
              <a:t>Απλούστευση </a:t>
            </a:r>
            <a:r>
              <a:rPr lang="el-GR" sz="1800"/>
              <a:t>του ευρωπαϊκού </a:t>
            </a:r>
            <a:r>
              <a:rPr lang="el-GR" sz="1800" b="1"/>
              <a:t>πλαισίου</a:t>
            </a:r>
            <a:r>
              <a:rPr lang="el-GR" sz="1800"/>
              <a:t> </a:t>
            </a:r>
            <a:r>
              <a:rPr lang="el-GR" sz="1800" b="1"/>
              <a:t>πολιτικής</a:t>
            </a:r>
            <a:r>
              <a:rPr lang="el-GR" sz="1800"/>
              <a:t> και παράλληλη βελτίωση της συμπληρωματικότητας και της συνάφειας μεταξύ στόχων και μέσων. </a:t>
            </a:r>
            <a:endParaRPr lang="en-GB" sz="1800"/>
          </a:p>
          <a:p>
            <a:pPr lvl="0"/>
            <a:r>
              <a:rPr lang="el-GR" sz="1800" smtClean="0"/>
              <a:t>Εντός </a:t>
            </a:r>
            <a:r>
              <a:rPr lang="el-GR" sz="1800"/>
              <a:t>αυτού του πλαισίου της ΕΕ, </a:t>
            </a:r>
            <a:r>
              <a:rPr lang="el-GR" sz="1800" b="1"/>
              <a:t>παροχή</a:t>
            </a:r>
            <a:r>
              <a:rPr lang="el-GR" sz="1800"/>
              <a:t> </a:t>
            </a:r>
            <a:r>
              <a:rPr lang="el-GR" sz="1800" b="1"/>
              <a:t>ευελιξίας</a:t>
            </a:r>
            <a:r>
              <a:rPr lang="el-GR" sz="1800"/>
              <a:t> στα κράτη μέλη να ορίζουν τη μετάβαση προς οικονομία χαμηλών επιπέδων ανθρακούχων εκπομπών ανάλογα με τις ιδιαίτερες συνθήκες τους, το ενεργειακό μείγμα που προτιμούν και τις ανάγκες από πλευράς ενεργειακής ασφάλειας, καθώς και της δυνατότητας να διατηρούν το κόστος στα ελάχιστα επίπεδα.</a:t>
            </a:r>
            <a:endParaRPr lang="en-GB" sz="1800"/>
          </a:p>
          <a:p>
            <a:pPr lvl="0"/>
            <a:r>
              <a:rPr lang="el-GR" sz="1800" smtClean="0"/>
              <a:t>Ενίσχυση </a:t>
            </a:r>
            <a:r>
              <a:rPr lang="el-GR" sz="1800"/>
              <a:t>της </a:t>
            </a:r>
            <a:r>
              <a:rPr lang="el-GR" sz="1800" b="1"/>
              <a:t>περιφερειακής</a:t>
            </a:r>
            <a:r>
              <a:rPr lang="el-GR" sz="1800"/>
              <a:t> </a:t>
            </a:r>
            <a:r>
              <a:rPr lang="el-GR" sz="1800" b="1"/>
              <a:t>συνεργασίας</a:t>
            </a:r>
            <a:r>
              <a:rPr lang="el-GR" sz="1800"/>
              <a:t> μεταξύ των κρατών μελών που θα τα βοηθήσει να αντιμετωπίσουν κοινές ενεργειακές και κλιματικές προκλήσεις με το χαμηλότερο κόστος, ενώ παράλληλα θα ενισχύεται η ενοποίηση της αγοράς και θα αποτρέπεται η στρέβλωση της </a:t>
            </a:r>
            <a:r>
              <a:rPr lang="el-GR" sz="1800"/>
              <a:t>αγοράς</a:t>
            </a:r>
            <a:r>
              <a:rPr lang="el-GR" sz="1800" smtClean="0"/>
              <a:t>.</a:t>
            </a:r>
          </a:p>
          <a:p>
            <a:pPr marL="0" lvl="0" indent="0" algn="r">
              <a:buNone/>
            </a:pPr>
            <a:r>
              <a:rPr lang="el-GR" sz="1400" smtClean="0"/>
              <a:t>(συνέχεια)</a:t>
            </a:r>
            <a:endParaRPr lang="en-GB" sz="1400"/>
          </a:p>
          <a:p>
            <a:endParaRPr lang="en-GB" sz="1400"/>
          </a:p>
        </p:txBody>
      </p:sp>
      <p:sp>
        <p:nvSpPr>
          <p:cNvPr id="4" name="Slide Number Placeholder 3"/>
          <p:cNvSpPr>
            <a:spLocks noGrp="1"/>
          </p:cNvSpPr>
          <p:nvPr>
            <p:ph type="sldNum" sz="quarter" idx="12"/>
          </p:nvPr>
        </p:nvSpPr>
        <p:spPr/>
        <p:txBody>
          <a:bodyPr/>
          <a:lstStyle/>
          <a:p>
            <a:fld id="{473E03AA-6A76-4E4A-A467-63B55785B52E}" type="slidenum">
              <a:rPr lang="en-GB" smtClean="0"/>
              <a:t>52</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30197284"/>
      </p:ext>
    </p:extLst>
  </p:cSld>
  <p:clrMapOvr>
    <a:masterClrMapping/>
  </p:clrMapOvr>
  <mc:AlternateContent xmlns:mc="http://schemas.openxmlformats.org/markup-compatibility/2006">
    <mc:Choice xmlns:p14="http://schemas.microsoft.com/office/powerpoint/2010/main" Requires="p14">
      <p:transition spd="slow" p14:dur="2000" advTm="166948"/>
    </mc:Choice>
    <mc:Fallback>
      <p:transition spd="slow" advTm="1669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ΕΝΕΡΓΕΙΑ - ΠΛΑΙΣΙΟ ΓΙΑ ΤΟ 2030 (2/2)</a:t>
            </a:r>
            <a:endParaRPr lang="en-GB"/>
          </a:p>
        </p:txBody>
      </p:sp>
      <p:sp>
        <p:nvSpPr>
          <p:cNvPr id="3" name="Content Placeholder 2"/>
          <p:cNvSpPr>
            <a:spLocks noGrp="1"/>
          </p:cNvSpPr>
          <p:nvPr>
            <p:ph idx="1"/>
          </p:nvPr>
        </p:nvSpPr>
        <p:spPr>
          <a:xfrm>
            <a:off x="323528" y="908720"/>
            <a:ext cx="8363272" cy="5616624"/>
          </a:xfrm>
        </p:spPr>
        <p:txBody>
          <a:bodyPr>
            <a:noAutofit/>
          </a:bodyPr>
          <a:lstStyle/>
          <a:p>
            <a:pPr marL="0" lvl="0" indent="0">
              <a:buNone/>
            </a:pPr>
            <a:r>
              <a:rPr lang="el-GR" sz="700" smtClean="0"/>
              <a:t>(</a:t>
            </a:r>
            <a:r>
              <a:rPr lang="el-GR" sz="1600" smtClean="0"/>
              <a:t>συνέχεια</a:t>
            </a:r>
            <a:r>
              <a:rPr lang="el-GR" sz="700" smtClean="0"/>
              <a:t>)</a:t>
            </a:r>
          </a:p>
          <a:p>
            <a:pPr marL="0" lvl="0" indent="0">
              <a:buNone/>
            </a:pPr>
            <a:endParaRPr lang="el-GR" sz="700" smtClean="0"/>
          </a:p>
          <a:p>
            <a:pPr lvl="0"/>
            <a:r>
              <a:rPr lang="el-GR" sz="1600" smtClean="0"/>
              <a:t>Αξιοποίηση </a:t>
            </a:r>
            <a:r>
              <a:rPr lang="el-GR" sz="1600"/>
              <a:t>της δυναμικής της ανάπτυξης ενέργειας </a:t>
            </a:r>
            <a:r>
              <a:rPr lang="el-GR" sz="1600"/>
              <a:t>από </a:t>
            </a:r>
            <a:r>
              <a:rPr lang="el-GR" sz="1600" b="1" smtClean="0"/>
              <a:t>ΑΠΕ</a:t>
            </a:r>
            <a:r>
              <a:rPr lang="el-GR" sz="1600" smtClean="0"/>
              <a:t> με </a:t>
            </a:r>
            <a:r>
              <a:rPr lang="el-GR" sz="1600"/>
              <a:t>πολιτική που θα στηρίζεται σε πιο αποδοτική ως προς το κόστος προσέγγιση, η οποία θα ενισχύει την ευρωπαϊκή διάσταση και θα επικεντρώνεται σε μεγαλύτερη ενοποίηση της εσωτερικής ενεργειακής αγοράς και σε ανόθευτο ανταγωνισμό.</a:t>
            </a:r>
            <a:endParaRPr lang="en-GB" sz="1600"/>
          </a:p>
          <a:p>
            <a:pPr lvl="0"/>
            <a:r>
              <a:rPr lang="el-GR" sz="1600"/>
              <a:t>Πλήρης κατανόηση των παραγόντων που καθορίζουν το ενεργειακό </a:t>
            </a:r>
            <a:r>
              <a:rPr lang="el-GR" sz="1600" b="1"/>
              <a:t>κόστος</a:t>
            </a:r>
            <a:r>
              <a:rPr lang="el-GR" sz="1600"/>
              <a:t>, ούτως ώστε η πολιτική να στηρίζεται σε πραγματικά γεγονότα και στοιχεία για να είμαστε σαφείς ως προς ποιες πτυχές μπορούν να επηρεάσουν οι εθνικές και οι ενωσιακές πολιτικές και ποιες όχι. Διασφάλιση ότι η ανταγωνιστικότητα των επιχειρήσεων και το προσιτό κόστος της ενέργειας για τους καταναλωτές αποτελούν κεντρικά στοιχεία στον καθορισμό των στόχων του πλαισίου και των μέσων για την εφαρμογή του.</a:t>
            </a:r>
            <a:endParaRPr lang="en-GB" sz="1600"/>
          </a:p>
          <a:p>
            <a:pPr lvl="0"/>
            <a:r>
              <a:rPr lang="el-GR" sz="1600"/>
              <a:t>Βελτίωση της ενεργειακής </a:t>
            </a:r>
            <a:r>
              <a:rPr lang="el-GR" sz="1600" b="1"/>
              <a:t>ασφάλειας</a:t>
            </a:r>
            <a:r>
              <a:rPr lang="el-GR" sz="1600"/>
              <a:t> και παράλληλη θέσπιση ανταγωνιστικού συστήματος χαμηλών επιπέδων ανθρακούχων εκπομπών, μέσω κοινής δράσης, ενοποιημένων αγορών, διαφοροποίησης των εισαγωγών, αειφόρου ανάπτυξης εγχώριων ενεργειακών πηγών, επενδύσεων σε απαραίτητη υποδομή, εξοικονόμησης ενέργειας κατά την τελική χρήση και στήριξης της έρευνας και καινοτομίας.</a:t>
            </a:r>
            <a:endParaRPr lang="en-GB" sz="1600"/>
          </a:p>
          <a:p>
            <a:pPr lvl="0"/>
            <a:r>
              <a:rPr lang="el-GR" sz="1600"/>
              <a:t>Ενίσχυση της </a:t>
            </a:r>
            <a:r>
              <a:rPr lang="el-GR" sz="1600" b="1"/>
              <a:t>ασφάλειας</a:t>
            </a:r>
            <a:r>
              <a:rPr lang="el-GR" sz="1600"/>
              <a:t> για τους </a:t>
            </a:r>
            <a:r>
              <a:rPr lang="el-GR" sz="1600" b="1"/>
              <a:t>επενδυτές</a:t>
            </a:r>
            <a:r>
              <a:rPr lang="el-GR" sz="1600"/>
              <a:t> με σαφή πλέον μηνύματα για τον τρόπο με τον οποίο θα αλλάξει το πλαίσιο πολιτικής μετά το 2020 και με εγγυήσεις ότι πριν από το έτος δεν θα επέλθουν σημαντικές αλλαγές στους υπάρχοντες στόχους και τα μέσα. </a:t>
            </a:r>
            <a:endParaRPr lang="en-GB" sz="1600"/>
          </a:p>
          <a:p>
            <a:pPr lvl="0"/>
            <a:r>
              <a:rPr lang="el-GR" sz="1600"/>
              <a:t>Δίκαιο </a:t>
            </a:r>
            <a:r>
              <a:rPr lang="el-GR" sz="1600" b="1"/>
              <a:t>επιμερισμό</a:t>
            </a:r>
            <a:r>
              <a:rPr lang="el-GR" sz="1600"/>
              <a:t> των προσπαθειών μεταξύ κρατών μελών που θα αντικατοπτρίζει τις ειδικές συνθήκες και ικανότητές τους.</a:t>
            </a:r>
            <a:endParaRPr lang="en-GB" sz="1600"/>
          </a:p>
          <a:p>
            <a:endParaRPr lang="en-GB" sz="700"/>
          </a:p>
        </p:txBody>
      </p:sp>
      <p:sp>
        <p:nvSpPr>
          <p:cNvPr id="4" name="Slide Number Placeholder 3"/>
          <p:cNvSpPr>
            <a:spLocks noGrp="1"/>
          </p:cNvSpPr>
          <p:nvPr>
            <p:ph type="sldNum" sz="quarter" idx="12"/>
          </p:nvPr>
        </p:nvSpPr>
        <p:spPr/>
        <p:txBody>
          <a:bodyPr/>
          <a:lstStyle/>
          <a:p>
            <a:fld id="{473E03AA-6A76-4E4A-A467-63B55785B52E}" type="slidenum">
              <a:rPr lang="en-GB" smtClean="0"/>
              <a:t>53</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95379100"/>
      </p:ext>
    </p:extLst>
  </p:cSld>
  <p:clrMapOvr>
    <a:masterClrMapping/>
  </p:clrMapOvr>
  <mc:AlternateContent xmlns:mc="http://schemas.openxmlformats.org/markup-compatibility/2006">
    <mc:Choice xmlns:p14="http://schemas.microsoft.com/office/powerpoint/2010/main" Requires="p14">
      <p:transition spd="slow" p14:dur="2000" advTm="57603"/>
    </mc:Choice>
    <mc:Fallback>
      <p:transition spd="slow" advTm="57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ΕΥΡΩΠΑΪΚΗ ΕΝΩΣΗ : ΕΝΕΡΓΕΙΑ - ΠΛΑΙΣΙΟ ΓΙΑ ΤΟ 2030</a:t>
            </a:r>
            <a:endParaRPr lang="en-GB"/>
          </a:p>
        </p:txBody>
      </p:sp>
      <p:sp>
        <p:nvSpPr>
          <p:cNvPr id="3" name="Content Placeholder 2"/>
          <p:cNvSpPr>
            <a:spLocks noGrp="1"/>
          </p:cNvSpPr>
          <p:nvPr>
            <p:ph idx="1"/>
          </p:nvPr>
        </p:nvSpPr>
        <p:spPr/>
        <p:txBody>
          <a:bodyPr>
            <a:noAutofit/>
          </a:bodyPr>
          <a:lstStyle/>
          <a:p>
            <a:pPr marL="355600" indent="0">
              <a:buNone/>
            </a:pPr>
            <a:r>
              <a:rPr lang="el-GR" sz="2000" b="1" smtClean="0"/>
              <a:t>ΣΤΟΧΟΙ ΓΙΑ ΤΟ 2030</a:t>
            </a:r>
          </a:p>
          <a:p>
            <a:r>
              <a:rPr lang="el-GR" sz="2000" smtClean="0"/>
              <a:t>40%   ΜΕΙΩΣΗ ΤΩΝ ΑΕΡΙΩΝ ΤΟΥ ΦΘ (ΩΣ ΠΡΟΣ ΤΟ 1990)</a:t>
            </a:r>
          </a:p>
          <a:p>
            <a:r>
              <a:rPr lang="el-GR" sz="2000" smtClean="0"/>
              <a:t>27%   (ΚΑΤ’ ΕΛΑΧΙΣΤΟΝ) ΑΝΑΝΕΩΣΙΜΕΣ ΠΗΓΕΣ ΕΝΕΡΓΕΙΑΣ</a:t>
            </a:r>
          </a:p>
          <a:p>
            <a:r>
              <a:rPr lang="el-GR" sz="2000" smtClean="0"/>
              <a:t>30%   ΒΕΛΤΙΩΣΗ ΣΤΗΝ ΕΝΕΡΓΕΙΑΚΗ ΑΠΟΔΟΣΗ (ΣΕ ΣΥΓΚΡΙΣΗ ΜΕ ΤΙΣ ΠΡΟΒΛΕΨΕΙΣ)</a:t>
            </a:r>
          </a:p>
          <a:p>
            <a:endParaRPr lang="el-GR" sz="2000"/>
          </a:p>
          <a:p>
            <a:pPr marL="355600" indent="0">
              <a:buNone/>
            </a:pPr>
            <a:r>
              <a:rPr lang="el-GR" sz="2000" b="1" smtClean="0"/>
              <a:t>ΠΟΛΙΤΙΚΕΣ</a:t>
            </a:r>
          </a:p>
          <a:p>
            <a:r>
              <a:rPr lang="el-GR" sz="2000" smtClean="0"/>
              <a:t>ΑΝΑΜΟΡΦΩΣΗ ΤΟΥ ΠΡΟΓΡΑΜΜΑΤΟΣ ΕΜΠΟΡΙΑΣ ΕΚΠΟΜΠΩΝ</a:t>
            </a:r>
          </a:p>
          <a:p>
            <a:r>
              <a:rPr lang="el-GR" sz="2000" smtClean="0"/>
              <a:t>ΕΙΣΑΓΩΓΗ ΝΕΩΝ ΔΕΙΚΤΩΝ ΓΙΑ ΤΗΝ ΑΝΤΑΓΩΝΙΣΤΙΚΟΤΗΤΑ ΚΑΙ ΤΗΝ ΑΣΦΑΛΕΙΑ ΤΟΥ ΕΝΕΡΓΕΙΑΚΟΥ ΣΥΣΤΗΜΑΤΟΣ, ΤΗΝ ΔΙΑΦΟΡΟΠΟΙΗΣΗ ΤΩΝ ΠΗΓΩΝ ΚΑΙ ΤΗΝ ΦΕΡΟΥΣΑ ΙΚΑΝΟΤΗΤΑ ΔΙΑΣΥΝΔΕΣΗΣ ΜΕΤΑΞΥ ΚΡΑΤΩΝ ΜΕΛΩΝ ΕΕ</a:t>
            </a:r>
          </a:p>
          <a:p>
            <a:endParaRPr lang="en-GB" sz="2000"/>
          </a:p>
          <a:p>
            <a:endParaRPr lang="en-GB" sz="2000"/>
          </a:p>
        </p:txBody>
      </p:sp>
      <p:sp>
        <p:nvSpPr>
          <p:cNvPr id="4" name="Slide Number Placeholder 3"/>
          <p:cNvSpPr>
            <a:spLocks noGrp="1"/>
          </p:cNvSpPr>
          <p:nvPr>
            <p:ph type="sldNum" sz="quarter" idx="12"/>
          </p:nvPr>
        </p:nvSpPr>
        <p:spPr/>
        <p:txBody>
          <a:bodyPr/>
          <a:lstStyle/>
          <a:p>
            <a:fld id="{473E03AA-6A76-4E4A-A467-63B55785B52E}" type="slidenum">
              <a:rPr lang="en-GB" smtClean="0"/>
              <a:t>54</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95217889"/>
      </p:ext>
    </p:extLst>
  </p:cSld>
  <p:clrMapOvr>
    <a:masterClrMapping/>
  </p:clrMapOvr>
  <mc:AlternateContent xmlns:mc="http://schemas.openxmlformats.org/markup-compatibility/2006">
    <mc:Choice xmlns:p14="http://schemas.microsoft.com/office/powerpoint/2010/main" Requires="p14">
      <p:transition spd="slow" p14:dur="2000" advTm="54830"/>
    </mc:Choice>
    <mc:Fallback>
      <p:transition spd="slow" advTm="54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4864"/>
            <a:ext cx="7772400" cy="1470025"/>
          </a:xfrm>
        </p:spPr>
        <p:txBody>
          <a:bodyPr/>
          <a:lstStyle/>
          <a:p>
            <a:r>
              <a:rPr lang="el-GR" smtClean="0"/>
              <a:t>ΕΝΕΡΓΕΙΑΚΗ ΠΟΛΙΤΙΚΗ</a:t>
            </a:r>
            <a:endParaRPr lang="en-GB"/>
          </a:p>
        </p:txBody>
      </p:sp>
      <p:sp>
        <p:nvSpPr>
          <p:cNvPr id="3" name="Subtitle 2"/>
          <p:cNvSpPr>
            <a:spLocks noGrp="1"/>
          </p:cNvSpPr>
          <p:nvPr>
            <p:ph type="subTitle" idx="1"/>
          </p:nvPr>
        </p:nvSpPr>
        <p:spPr/>
        <p:txBody>
          <a:bodyPr/>
          <a:lstStyle/>
          <a:p>
            <a:r>
              <a:rPr lang="el-GR" smtClean="0"/>
              <a:t>ΥΠΕΚΑ</a:t>
            </a: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05194667"/>
      </p:ext>
    </p:extLst>
  </p:cSld>
  <p:clrMapOvr>
    <a:masterClrMapping/>
  </p:clrMapOvr>
  <mc:AlternateContent xmlns:mc="http://schemas.openxmlformats.org/markup-compatibility/2006">
    <mc:Choice xmlns:p14="http://schemas.microsoft.com/office/powerpoint/2010/main" Requires="p14">
      <p:transition spd="slow" p14:dur="2000" advTm="1748"/>
    </mc:Choice>
    <mc:Fallback>
      <p:transition spd="slow" advTm="17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ΕΝΕΡΓΕΙΑΚΗ ΠΟΛΙΤΙΚΗ : ΣΤΟΧΟΣ</a:t>
            </a:r>
            <a:endParaRPr lang="en-GB"/>
          </a:p>
        </p:txBody>
      </p:sp>
      <p:sp>
        <p:nvSpPr>
          <p:cNvPr id="3" name="Content Placeholder 2"/>
          <p:cNvSpPr>
            <a:spLocks noGrp="1"/>
          </p:cNvSpPr>
          <p:nvPr>
            <p:ph idx="1"/>
          </p:nvPr>
        </p:nvSpPr>
        <p:spPr/>
        <p:txBody>
          <a:bodyPr>
            <a:normAutofit/>
          </a:bodyPr>
          <a:lstStyle/>
          <a:p>
            <a:r>
              <a:rPr lang="el-GR" sz="2800"/>
              <a:t>Η</a:t>
            </a:r>
            <a:r>
              <a:rPr lang="el-GR" sz="2800" smtClean="0"/>
              <a:t> </a:t>
            </a:r>
            <a:r>
              <a:rPr lang="el-GR" sz="2800"/>
              <a:t>εξεύρεση</a:t>
            </a:r>
            <a:r>
              <a:rPr lang="el-GR" sz="2800"/>
              <a:t>, </a:t>
            </a:r>
            <a:endParaRPr lang="el-GR" sz="2800" smtClean="0"/>
          </a:p>
          <a:p>
            <a:r>
              <a:rPr lang="el-GR" sz="2800" smtClean="0"/>
              <a:t>η </a:t>
            </a:r>
            <a:r>
              <a:rPr lang="el-GR" sz="2800"/>
              <a:t>εξασφάλιση </a:t>
            </a:r>
            <a:r>
              <a:rPr lang="el-GR" sz="2800"/>
              <a:t>και </a:t>
            </a:r>
            <a:endParaRPr lang="el-GR" sz="2800" smtClean="0"/>
          </a:p>
          <a:p>
            <a:r>
              <a:rPr lang="el-GR" sz="2800" smtClean="0"/>
              <a:t>η </a:t>
            </a:r>
            <a:r>
              <a:rPr lang="el-GR" sz="2800"/>
              <a:t>διαχείριση </a:t>
            </a:r>
            <a:r>
              <a:rPr lang="el-GR" sz="2800" b="1"/>
              <a:t>ενεργειακών πόρων</a:t>
            </a:r>
            <a:r>
              <a:rPr lang="el-GR" sz="2800"/>
              <a:t>, </a:t>
            </a:r>
            <a:endParaRPr lang="el-GR" sz="2800" smtClean="0"/>
          </a:p>
          <a:p>
            <a:pPr marL="0" indent="0">
              <a:buNone/>
            </a:pPr>
            <a:r>
              <a:rPr lang="el-GR" sz="2800" smtClean="0"/>
              <a:t>με </a:t>
            </a:r>
            <a:r>
              <a:rPr lang="el-GR" sz="2800"/>
              <a:t>τρόπο ώστε να </a:t>
            </a:r>
            <a:r>
              <a:rPr lang="el-GR" sz="2800"/>
              <a:t>διασφαλίζεται </a:t>
            </a:r>
            <a:endParaRPr lang="el-GR" sz="2800" smtClean="0"/>
          </a:p>
          <a:p>
            <a:r>
              <a:rPr lang="el-GR" sz="2800" smtClean="0"/>
              <a:t>η </a:t>
            </a:r>
            <a:r>
              <a:rPr lang="el-GR" sz="2800"/>
              <a:t>ασφαλής</a:t>
            </a:r>
            <a:r>
              <a:rPr lang="el-GR" sz="2800"/>
              <a:t>, </a:t>
            </a:r>
            <a:endParaRPr lang="el-GR" sz="2800" smtClean="0"/>
          </a:p>
          <a:p>
            <a:r>
              <a:rPr lang="el-GR" sz="2800" smtClean="0"/>
              <a:t>ομαλή</a:t>
            </a:r>
            <a:r>
              <a:rPr lang="el-GR" sz="2800"/>
              <a:t>, </a:t>
            </a:r>
            <a:endParaRPr lang="el-GR" sz="2800" smtClean="0"/>
          </a:p>
          <a:p>
            <a:r>
              <a:rPr lang="el-GR" sz="2800" smtClean="0"/>
              <a:t>αδιάλειπτη </a:t>
            </a:r>
            <a:r>
              <a:rPr lang="el-GR" sz="2800"/>
              <a:t>και </a:t>
            </a:r>
            <a:endParaRPr lang="el-GR" sz="2800" smtClean="0"/>
          </a:p>
          <a:p>
            <a:r>
              <a:rPr lang="el-GR" sz="2800" smtClean="0"/>
              <a:t>αξιόπιστη </a:t>
            </a:r>
            <a:r>
              <a:rPr lang="el-GR" sz="2800"/>
              <a:t>κάλυψη των </a:t>
            </a:r>
            <a:r>
              <a:rPr lang="el-GR" sz="2800" b="1"/>
              <a:t>ενεργειακών </a:t>
            </a:r>
            <a:r>
              <a:rPr lang="el-GR" sz="2800" b="1"/>
              <a:t>αναγκών </a:t>
            </a:r>
            <a:endParaRPr lang="el-GR" sz="2800" b="1" smtClean="0"/>
          </a:p>
          <a:p>
            <a:pPr marL="0" indent="0">
              <a:buNone/>
            </a:pPr>
            <a:r>
              <a:rPr lang="el-GR" sz="2800" smtClean="0"/>
              <a:t>με </a:t>
            </a:r>
            <a:r>
              <a:rPr lang="el-GR" sz="2800"/>
              <a:t>τους καλύτερους </a:t>
            </a:r>
            <a:r>
              <a:rPr lang="el-GR" sz="2800"/>
              <a:t>δυνατούς </a:t>
            </a:r>
            <a:r>
              <a:rPr lang="el-GR" sz="2800" smtClean="0"/>
              <a:t>όρους.</a:t>
            </a:r>
            <a:endParaRPr lang="en-GB" sz="2800"/>
          </a:p>
        </p:txBody>
      </p:sp>
      <p:sp>
        <p:nvSpPr>
          <p:cNvPr id="4" name="Slide Number Placeholder 3"/>
          <p:cNvSpPr>
            <a:spLocks noGrp="1"/>
          </p:cNvSpPr>
          <p:nvPr>
            <p:ph type="sldNum" sz="quarter" idx="12"/>
          </p:nvPr>
        </p:nvSpPr>
        <p:spPr/>
        <p:txBody>
          <a:bodyPr/>
          <a:lstStyle/>
          <a:p>
            <a:fld id="{473E03AA-6A76-4E4A-A467-63B55785B52E}" type="slidenum">
              <a:rPr lang="en-GB" smtClean="0"/>
              <a:t>56</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68435294"/>
      </p:ext>
    </p:extLst>
  </p:cSld>
  <p:clrMapOvr>
    <a:masterClrMapping/>
  </p:clrMapOvr>
  <mc:AlternateContent xmlns:mc="http://schemas.openxmlformats.org/markup-compatibility/2006">
    <mc:Choice xmlns:p14="http://schemas.microsoft.com/office/powerpoint/2010/main" Requires="p14">
      <p:transition spd="slow" p14:dur="2000" advTm="23465"/>
    </mc:Choice>
    <mc:Fallback>
      <p:transition spd="slow" advTm="234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Δευτερεύοντες </a:t>
            </a:r>
            <a:r>
              <a:rPr lang="el-GR" smtClean="0"/>
              <a:t>στόχοι</a:t>
            </a:r>
            <a:endParaRPr lang="en-GB"/>
          </a:p>
        </p:txBody>
      </p:sp>
      <p:sp>
        <p:nvSpPr>
          <p:cNvPr id="3" name="Content Placeholder 2"/>
          <p:cNvSpPr>
            <a:spLocks noGrp="1"/>
          </p:cNvSpPr>
          <p:nvPr>
            <p:ph idx="1"/>
          </p:nvPr>
        </p:nvSpPr>
        <p:spPr/>
        <p:txBody>
          <a:bodyPr>
            <a:normAutofit fontScale="92500" lnSpcReduction="10000"/>
          </a:bodyPr>
          <a:lstStyle/>
          <a:p>
            <a:r>
              <a:rPr lang="el-GR" smtClean="0"/>
              <a:t>η </a:t>
            </a:r>
            <a:r>
              <a:rPr lang="el-GR"/>
              <a:t>δημιουργία ενεργειακών αποθεμάτων, συμμαχιών και εναλλακτικών οδών για την κάλυψη των αναγκών της εγχώριας ενεργειακής αγοράς σε περιόδους ενεργειακών κρίσεων και η προστασία των καταναλωτών μέσω εφαρμογής μηχανισμών εξομάλυνσης εξωγενών, έκτακτων αποσταθεροποιητικών φαινομένων και τάσεων.</a:t>
            </a:r>
            <a:r>
              <a:rPr lang="el-GR"/>
              <a:t> </a:t>
            </a:r>
            <a:endParaRPr lang="el-GR" smtClean="0"/>
          </a:p>
          <a:p>
            <a:endParaRPr lang="el-GR"/>
          </a:p>
          <a:p>
            <a:r>
              <a:rPr lang="el-GR" smtClean="0"/>
              <a:t>η </a:t>
            </a:r>
            <a:r>
              <a:rPr lang="el-GR"/>
              <a:t>βιώσιμη και αειφόρος ανάπτυξη του φάσματος του ενεργειακού τομέα, σε όλες του τις μορφές, από την παραγωγή μέχρι την τελική χρήση, μέσα από το πρίσμα της προστασίας της φύσης και της διαφύλαξης του περιβάλλοντος. </a:t>
            </a:r>
            <a:endParaRPr lang="en-GB"/>
          </a:p>
        </p:txBody>
      </p:sp>
      <p:sp>
        <p:nvSpPr>
          <p:cNvPr id="5" name="Slide Number Placeholder 4"/>
          <p:cNvSpPr>
            <a:spLocks noGrp="1"/>
          </p:cNvSpPr>
          <p:nvPr>
            <p:ph type="sldNum" sz="quarter" idx="12"/>
          </p:nvPr>
        </p:nvSpPr>
        <p:spPr/>
        <p:txBody>
          <a:bodyPr/>
          <a:lstStyle/>
          <a:p>
            <a:fld id="{473E03AA-6A76-4E4A-A467-63B55785B52E}" type="slidenum">
              <a:rPr lang="en-GB" smtClean="0"/>
              <a:t>57</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55294629"/>
      </p:ext>
    </p:extLst>
  </p:cSld>
  <p:clrMapOvr>
    <a:masterClrMapping/>
  </p:clrMapOvr>
  <mc:AlternateContent xmlns:mc="http://schemas.openxmlformats.org/markup-compatibility/2006">
    <mc:Choice xmlns:p14="http://schemas.microsoft.com/office/powerpoint/2010/main" Requires="p14">
      <p:transition spd="slow" p14:dur="2000" advTm="17542"/>
    </mc:Choice>
    <mc:Fallback>
      <p:transition spd="slow" advTm="17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ΣΤΡΑΤΗΓΙΚΗ</a:t>
            </a:r>
            <a:endParaRPr lang="en-GB"/>
          </a:p>
        </p:txBody>
      </p:sp>
      <p:sp>
        <p:nvSpPr>
          <p:cNvPr id="3" name="Content Placeholder 2"/>
          <p:cNvSpPr>
            <a:spLocks noGrp="1"/>
          </p:cNvSpPr>
          <p:nvPr>
            <p:ph idx="1"/>
          </p:nvPr>
        </p:nvSpPr>
        <p:spPr/>
        <p:txBody>
          <a:bodyPr/>
          <a:lstStyle/>
          <a:p>
            <a:r>
              <a:rPr lang="el-GR"/>
              <a:t>Η στρατηγική για την ικανοποίηση των ενεργειακών αναγκών και την επίλυση του ενεργειακού ζητήματος στην Ελλάδα, επιτυγχάνεται με τη διαμόρφωση του αναγκαίου ρυθμιστικού και </a:t>
            </a:r>
            <a:r>
              <a:rPr lang="el-GR"/>
              <a:t>νομικού </a:t>
            </a:r>
            <a:r>
              <a:rPr lang="el-GR" smtClean="0"/>
              <a:t>καθεστώτος</a:t>
            </a:r>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58</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67559573"/>
      </p:ext>
    </p:extLst>
  </p:cSld>
  <p:clrMapOvr>
    <a:masterClrMapping/>
  </p:clrMapOvr>
  <mc:AlternateContent xmlns:mc="http://schemas.openxmlformats.org/markup-compatibility/2006">
    <mc:Choice xmlns:p14="http://schemas.microsoft.com/office/powerpoint/2010/main" Requires="p14">
      <p:transition spd="slow" p14:dur="2000" advTm="14690"/>
    </mc:Choice>
    <mc:Fallback>
      <p:transition spd="slow" advTm="14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ΣΤΡΑΤΗΓΙΚΗ ΚΑΤΕΥΘΥΝΣΕΙΣ</a:t>
            </a:r>
            <a:endParaRPr lang="en-GB"/>
          </a:p>
        </p:txBody>
      </p:sp>
      <p:sp>
        <p:nvSpPr>
          <p:cNvPr id="3" name="Content Placeholder 2"/>
          <p:cNvSpPr>
            <a:spLocks noGrp="1"/>
          </p:cNvSpPr>
          <p:nvPr>
            <p:ph idx="1"/>
          </p:nvPr>
        </p:nvSpPr>
        <p:spPr/>
        <p:txBody>
          <a:bodyPr>
            <a:normAutofit fontScale="62500" lnSpcReduction="20000"/>
          </a:bodyPr>
          <a:lstStyle/>
          <a:p>
            <a:r>
              <a:rPr lang="el-GR"/>
              <a:t>δυνατότητα </a:t>
            </a:r>
            <a:r>
              <a:rPr lang="el-GR"/>
              <a:t>χρήσης </a:t>
            </a:r>
            <a:r>
              <a:rPr lang="el-GR" smtClean="0"/>
              <a:t>διαφορετικών ενεργειακών </a:t>
            </a:r>
            <a:r>
              <a:rPr lang="el-GR"/>
              <a:t>πόρων</a:t>
            </a:r>
          </a:p>
          <a:p>
            <a:r>
              <a:rPr lang="el-GR"/>
              <a:t>κατασκευή αγωγών μεταφοράς πετρελαίου και φυσικού αερίου στα πλαίσια διεθνών δικτύων</a:t>
            </a:r>
          </a:p>
          <a:p>
            <a:r>
              <a:rPr lang="el-GR"/>
              <a:t>αυξημένη εκμετάλλευση ενδογενών ενεργειακών πηγών και αποθεμάτων</a:t>
            </a:r>
          </a:p>
          <a:p>
            <a:r>
              <a:rPr lang="el-GR"/>
              <a:t>απεξάρτηση από μεμονωμένες εισαγόμενες μορφές ενέργειας υψηλού ρίσκου</a:t>
            </a:r>
          </a:p>
          <a:p>
            <a:r>
              <a:rPr lang="el-GR"/>
              <a:t>ανάπτυξη εγκαταστάσεων ανανεώσιμων πηγών ενέργειας και παροχή κινήτρων</a:t>
            </a:r>
          </a:p>
          <a:p>
            <a:r>
              <a:rPr lang="el-GR"/>
              <a:t>χρήση και διάδοση καθαρών και αποδοτικών τεχνολογιών που σέβονται το περιβάλλον</a:t>
            </a:r>
          </a:p>
          <a:p>
            <a:r>
              <a:rPr lang="el-GR"/>
              <a:t>απελευθέρωση της αγοράς, διεύρυνση της ανταγωνιστικότητας, κατάργηση των μονοπωλίων στις αγορές ηλεκτρικής ενέργειας και φυσικού αερίου</a:t>
            </a:r>
          </a:p>
          <a:p>
            <a:r>
              <a:rPr lang="el-GR"/>
              <a:t>δημιουργία θετικού επενδυτικού κλίματος σε ιδιώτες και επιχειρήσεις στους τομείς παραγωγής και προμήθειας ηλεκτρικής ενέργειας</a:t>
            </a:r>
          </a:p>
          <a:p>
            <a:r>
              <a:rPr lang="el-GR"/>
              <a:t>εξοικονόμηση ενέργειας σε βιομηχανία, μεταφορές, κτίρια και κατοικίες</a:t>
            </a:r>
          </a:p>
          <a:p>
            <a:r>
              <a:rPr lang="el-GR"/>
              <a:t>θέσπιση εθνικών στόχων για αύξηση της διείσδυσης της παραγόμενης ενέργειας από ΑΠΕ, την μείωση των αερίων θερμοκηπίου και την εξοικονόμηση ενέργειας </a:t>
            </a:r>
          </a:p>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59</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80380390"/>
      </p:ext>
    </p:extLst>
  </p:cSld>
  <p:clrMapOvr>
    <a:masterClrMapping/>
  </p:clrMapOvr>
  <mc:AlternateContent xmlns:mc="http://schemas.openxmlformats.org/markup-compatibility/2006">
    <mc:Choice xmlns:p14="http://schemas.microsoft.com/office/powerpoint/2010/main" Requires="p14">
      <p:transition spd="slow" p14:dur="2000" advTm="65466"/>
    </mc:Choice>
    <mc:Fallback>
      <p:transition spd="slow" advTm="65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7521"/>
            <a:ext cx="8229600" cy="575175"/>
          </a:xfrm>
          <a:solidFill>
            <a:schemeClr val="bg2">
              <a:lumMod val="90000"/>
            </a:schemeClr>
          </a:solidFill>
        </p:spPr>
        <p:txBody>
          <a:bodyPr>
            <a:noAutofit/>
          </a:bodyPr>
          <a:lstStyle/>
          <a:p>
            <a:r>
              <a:rPr lang="el-GR" sz="3600" smtClean="0">
                <a:solidFill>
                  <a:schemeClr val="accent6">
                    <a:lumMod val="50000"/>
                  </a:schemeClr>
                </a:solidFill>
              </a:rPr>
              <a:t>Ενέργεια – Περιβάλλον - Οικονομία</a:t>
            </a:r>
            <a:endParaRPr lang="en-GB" sz="3600">
              <a:solidFill>
                <a:schemeClr val="accent6">
                  <a:lumMod val="50000"/>
                </a:schemeClr>
              </a:solidFill>
            </a:endParaRPr>
          </a:p>
        </p:txBody>
      </p:sp>
      <p:sp>
        <p:nvSpPr>
          <p:cNvPr id="4" name="TextBox 3"/>
          <p:cNvSpPr txBox="1"/>
          <p:nvPr/>
        </p:nvSpPr>
        <p:spPr>
          <a:xfrm>
            <a:off x="467544" y="2982941"/>
            <a:ext cx="1800200" cy="707886"/>
          </a:xfrm>
          <a:prstGeom prst="rect">
            <a:avLst/>
          </a:prstGeom>
          <a:solidFill>
            <a:schemeClr val="accent6">
              <a:lumMod val="60000"/>
              <a:lumOff val="40000"/>
            </a:schemeClr>
          </a:solidFill>
          <a:ln>
            <a:solidFill>
              <a:schemeClr val="tx1">
                <a:lumMod val="95000"/>
                <a:lumOff val="5000"/>
              </a:schemeClr>
            </a:solidFill>
          </a:ln>
        </p:spPr>
        <p:txBody>
          <a:bodyPr wrap="square" rtlCol="0">
            <a:spAutoFit/>
          </a:bodyPr>
          <a:lstStyle/>
          <a:p>
            <a:r>
              <a:rPr lang="el-GR" sz="2000" dirty="0" smtClean="0"/>
              <a:t>ΣΥΜΒΑΤΙΚΑ ΚΑΥΣΙΜΑ</a:t>
            </a:r>
            <a:endParaRPr lang="en-GB" sz="2000" dirty="0"/>
          </a:p>
        </p:txBody>
      </p:sp>
      <p:sp>
        <p:nvSpPr>
          <p:cNvPr id="5" name="TextBox 4"/>
          <p:cNvSpPr txBox="1"/>
          <p:nvPr/>
        </p:nvSpPr>
        <p:spPr>
          <a:xfrm>
            <a:off x="455594" y="4062744"/>
            <a:ext cx="1812150" cy="923330"/>
          </a:xfrm>
          <a:prstGeom prst="rect">
            <a:avLst/>
          </a:prstGeom>
          <a:solidFill>
            <a:srgbClr val="FFFF00"/>
          </a:solidFill>
          <a:ln>
            <a:solidFill>
              <a:schemeClr val="tx1">
                <a:lumMod val="95000"/>
                <a:lumOff val="5000"/>
              </a:schemeClr>
            </a:solidFill>
          </a:ln>
        </p:spPr>
        <p:txBody>
          <a:bodyPr wrap="square" rtlCol="0">
            <a:spAutoFit/>
          </a:bodyPr>
          <a:lstStyle/>
          <a:p>
            <a:r>
              <a:rPr lang="el-GR" dirty="0" smtClean="0"/>
              <a:t>ΑΝΑΝΕΩΣΙΜΕΣ ΠΗΓΕΣ ΕΝΕΡΓΕΙΑΣ</a:t>
            </a:r>
            <a:endParaRPr lang="en-GB" dirty="0"/>
          </a:p>
        </p:txBody>
      </p:sp>
      <p:sp>
        <p:nvSpPr>
          <p:cNvPr id="6" name="TextBox 5"/>
          <p:cNvSpPr txBox="1"/>
          <p:nvPr/>
        </p:nvSpPr>
        <p:spPr>
          <a:xfrm>
            <a:off x="2405998" y="2683078"/>
            <a:ext cx="3015742" cy="2308324"/>
          </a:xfrm>
          <a:prstGeom prst="rect">
            <a:avLst/>
          </a:prstGeom>
          <a:solidFill>
            <a:schemeClr val="bg2">
              <a:lumMod val="90000"/>
              <a:alpha val="14000"/>
            </a:schemeClr>
          </a:solidFill>
          <a:ln>
            <a:solidFill>
              <a:schemeClr val="tx1">
                <a:lumMod val="95000"/>
                <a:lumOff val="5000"/>
              </a:schemeClr>
            </a:solidFill>
          </a:ln>
        </p:spPr>
        <p:txBody>
          <a:bodyPr wrap="square" rtlCol="0">
            <a:spAutoFit/>
          </a:bodyPr>
          <a:lstStyle/>
          <a:p>
            <a:pPr algn="ctr"/>
            <a:r>
              <a:rPr lang="el-GR" sz="2400" b="1" smtClean="0">
                <a:solidFill>
                  <a:srgbClr val="FF0000"/>
                </a:solidFill>
                <a:latin typeface="Cambria" panose="02040503050406030204" pitchFamily="18" charset="0"/>
              </a:rPr>
              <a:t>ΕΝΕΡΓΕΙΑΚΗ </a:t>
            </a:r>
            <a:r>
              <a:rPr lang="el-GR" sz="2400" b="1" smtClean="0">
                <a:solidFill>
                  <a:srgbClr val="FF0000"/>
                </a:solidFill>
                <a:latin typeface="Cambria" panose="02040503050406030204" pitchFamily="18" charset="0"/>
              </a:rPr>
              <a:t>ΥΠΟΔΟΜΗ</a:t>
            </a:r>
          </a:p>
          <a:p>
            <a:pPr algn="ctr"/>
            <a:endParaRPr lang="el-GR" sz="2400" b="1" dirty="0" smtClean="0">
              <a:solidFill>
                <a:srgbClr val="FF0000"/>
              </a:solidFill>
              <a:latin typeface="Cambria" panose="02040503050406030204" pitchFamily="18" charset="0"/>
            </a:endParaRPr>
          </a:p>
          <a:p>
            <a:pPr marL="285750" indent="-285750">
              <a:buFont typeface="Arial" panose="020B0604020202020204" pitchFamily="34" charset="0"/>
              <a:buChar char="•"/>
            </a:pPr>
            <a:r>
              <a:rPr lang="el-GR" dirty="0" smtClean="0"/>
              <a:t>ΟΡΥΧΕΙΑ, </a:t>
            </a:r>
          </a:p>
          <a:p>
            <a:pPr marL="285750" indent="-285750">
              <a:buFont typeface="Arial" panose="020B0604020202020204" pitchFamily="34" charset="0"/>
              <a:buChar char="•"/>
            </a:pPr>
            <a:r>
              <a:rPr lang="el-GR" dirty="0" smtClean="0"/>
              <a:t>ΣΤΑΘΜΟΙ, </a:t>
            </a:r>
          </a:p>
          <a:p>
            <a:pPr marL="285750" indent="-285750">
              <a:buFont typeface="Arial" panose="020B0604020202020204" pitchFamily="34" charset="0"/>
              <a:buChar char="•"/>
            </a:pPr>
            <a:r>
              <a:rPr lang="el-GR" dirty="0" smtClean="0"/>
              <a:t>ΔΙΚΤΥΟ ΜΕΤΑΦΟΡΑΣ &amp; ΔΙΑΝΟΜΗΣ</a:t>
            </a:r>
            <a:endParaRPr lang="en-GB" dirty="0"/>
          </a:p>
        </p:txBody>
      </p:sp>
      <p:sp>
        <p:nvSpPr>
          <p:cNvPr id="7" name="TextBox 6"/>
          <p:cNvSpPr txBox="1"/>
          <p:nvPr/>
        </p:nvSpPr>
        <p:spPr>
          <a:xfrm>
            <a:off x="5796136" y="3044367"/>
            <a:ext cx="2736304" cy="1938992"/>
          </a:xfrm>
          <a:prstGeom prst="rect">
            <a:avLst/>
          </a:prstGeom>
          <a:noFill/>
          <a:ln>
            <a:solidFill>
              <a:schemeClr val="tx1">
                <a:lumMod val="95000"/>
                <a:lumOff val="5000"/>
              </a:schemeClr>
            </a:solidFill>
          </a:ln>
        </p:spPr>
        <p:txBody>
          <a:bodyPr wrap="square" rtlCol="0">
            <a:spAutoFit/>
          </a:bodyPr>
          <a:lstStyle/>
          <a:p>
            <a:pPr marL="285750" indent="-285750">
              <a:buFont typeface="Arial" panose="020B0604020202020204" pitchFamily="34" charset="0"/>
              <a:buChar char="•"/>
            </a:pPr>
            <a:r>
              <a:rPr lang="el-GR" sz="2000" dirty="0" smtClean="0"/>
              <a:t>ΑΠΟΔΟΣΗ ΜΕΤΑΤΡΟΠΗΣ</a:t>
            </a:r>
          </a:p>
          <a:p>
            <a:pPr marL="285750" indent="-285750">
              <a:buFont typeface="Arial" panose="020B0604020202020204" pitchFamily="34" charset="0"/>
              <a:buChar char="•"/>
            </a:pPr>
            <a:r>
              <a:rPr lang="el-GR" sz="2000" dirty="0" smtClean="0"/>
              <a:t>ΔΕΣΜΕΥΣΗ ΚΑΙ ΚΑΤΑΚΡΑΤΗΣΗ ΑΝΘΡΑΚΑ</a:t>
            </a:r>
          </a:p>
          <a:p>
            <a:pPr marL="285750" indent="-285750">
              <a:buFont typeface="Arial" panose="020B0604020202020204" pitchFamily="34" charset="0"/>
              <a:buChar char="•"/>
            </a:pPr>
            <a:r>
              <a:rPr lang="el-GR" sz="2000" dirty="0" smtClean="0"/>
              <a:t>ΧΟΑΝΕΣ</a:t>
            </a:r>
            <a:endParaRPr lang="en-GB" sz="2000" dirty="0" smtClean="0"/>
          </a:p>
        </p:txBody>
      </p:sp>
      <p:sp>
        <p:nvSpPr>
          <p:cNvPr id="8" name="TextBox 7"/>
          <p:cNvSpPr txBox="1"/>
          <p:nvPr/>
        </p:nvSpPr>
        <p:spPr>
          <a:xfrm>
            <a:off x="467544" y="1700808"/>
            <a:ext cx="1440160" cy="369332"/>
          </a:xfrm>
          <a:prstGeom prst="rect">
            <a:avLst/>
          </a:prstGeom>
          <a:noFill/>
          <a:ln>
            <a:solidFill>
              <a:schemeClr val="tx1">
                <a:lumMod val="95000"/>
                <a:lumOff val="5000"/>
              </a:schemeClr>
            </a:solidFill>
          </a:ln>
        </p:spPr>
        <p:txBody>
          <a:bodyPr wrap="square" rtlCol="0">
            <a:spAutoFit/>
          </a:bodyPr>
          <a:lstStyle/>
          <a:p>
            <a:r>
              <a:rPr lang="el-GR" dirty="0" smtClean="0"/>
              <a:t>ΠΟΡΟΙ</a:t>
            </a:r>
            <a:endParaRPr lang="en-GB" dirty="0"/>
          </a:p>
        </p:txBody>
      </p:sp>
      <p:sp>
        <p:nvSpPr>
          <p:cNvPr id="9" name="TextBox 8"/>
          <p:cNvSpPr txBox="1"/>
          <p:nvPr/>
        </p:nvSpPr>
        <p:spPr>
          <a:xfrm>
            <a:off x="2420354" y="1700808"/>
            <a:ext cx="3015742" cy="369332"/>
          </a:xfrm>
          <a:prstGeom prst="rect">
            <a:avLst/>
          </a:prstGeom>
          <a:noFill/>
          <a:ln>
            <a:solidFill>
              <a:schemeClr val="tx1">
                <a:lumMod val="95000"/>
                <a:lumOff val="5000"/>
              </a:schemeClr>
            </a:solidFill>
          </a:ln>
        </p:spPr>
        <p:txBody>
          <a:bodyPr wrap="square" rtlCol="0">
            <a:spAutoFit/>
          </a:bodyPr>
          <a:lstStyle/>
          <a:p>
            <a:pPr algn="ctr"/>
            <a:r>
              <a:rPr lang="el-GR" dirty="0" smtClean="0"/>
              <a:t>ΚΑΘΑΡΗ ΤΕΧΝΟΛΟΓΙΑ</a:t>
            </a:r>
            <a:endParaRPr lang="en-GB" dirty="0"/>
          </a:p>
        </p:txBody>
      </p:sp>
      <p:sp>
        <p:nvSpPr>
          <p:cNvPr id="10" name="TextBox 9"/>
          <p:cNvSpPr txBox="1"/>
          <p:nvPr/>
        </p:nvSpPr>
        <p:spPr>
          <a:xfrm>
            <a:off x="5796136" y="1716454"/>
            <a:ext cx="2736304" cy="707886"/>
          </a:xfrm>
          <a:prstGeom prst="rect">
            <a:avLst/>
          </a:prstGeom>
          <a:noFill/>
          <a:ln>
            <a:solidFill>
              <a:schemeClr val="tx1">
                <a:lumMod val="95000"/>
                <a:lumOff val="5000"/>
              </a:schemeClr>
            </a:solidFill>
          </a:ln>
        </p:spPr>
        <p:txBody>
          <a:bodyPr wrap="square" rtlCol="0">
            <a:spAutoFit/>
          </a:bodyPr>
          <a:lstStyle/>
          <a:p>
            <a:pPr algn="ctr"/>
            <a:r>
              <a:rPr lang="el-GR" sz="2000" dirty="0" smtClean="0">
                <a:solidFill>
                  <a:srgbClr val="FF0000"/>
                </a:solidFill>
              </a:rPr>
              <a:t>ΠΕΡΙΒΑΛΛΟΝΤΙΚΗ ΠΟΛΙΤΙΚΗ</a:t>
            </a:r>
            <a:endParaRPr lang="en-GB" sz="2000" dirty="0">
              <a:solidFill>
                <a:srgbClr val="FF0000"/>
              </a:solidFill>
            </a:endParaRPr>
          </a:p>
        </p:txBody>
      </p:sp>
      <p:sp>
        <p:nvSpPr>
          <p:cNvPr id="11" name="TextBox 10"/>
          <p:cNvSpPr txBox="1"/>
          <p:nvPr/>
        </p:nvSpPr>
        <p:spPr>
          <a:xfrm>
            <a:off x="467544" y="908720"/>
            <a:ext cx="1440160" cy="646331"/>
          </a:xfrm>
          <a:prstGeom prst="rect">
            <a:avLst/>
          </a:prstGeom>
          <a:noFill/>
          <a:ln>
            <a:solidFill>
              <a:schemeClr val="tx1">
                <a:lumMod val="95000"/>
                <a:lumOff val="5000"/>
              </a:schemeClr>
            </a:solidFill>
          </a:ln>
        </p:spPr>
        <p:txBody>
          <a:bodyPr wrap="square" rtlCol="0">
            <a:spAutoFit/>
          </a:bodyPr>
          <a:lstStyle/>
          <a:p>
            <a:r>
              <a:rPr lang="el-GR" dirty="0" smtClean="0"/>
              <a:t>ΑΓΟΡΑ ΕΝΕΡΓΕΙΑΣ</a:t>
            </a:r>
            <a:endParaRPr lang="en-GB" dirty="0"/>
          </a:p>
        </p:txBody>
      </p:sp>
      <p:sp>
        <p:nvSpPr>
          <p:cNvPr id="12" name="TextBox 11"/>
          <p:cNvSpPr txBox="1"/>
          <p:nvPr/>
        </p:nvSpPr>
        <p:spPr>
          <a:xfrm>
            <a:off x="2405998" y="908720"/>
            <a:ext cx="3030098" cy="369332"/>
          </a:xfrm>
          <a:prstGeom prst="rect">
            <a:avLst/>
          </a:prstGeom>
          <a:noFill/>
          <a:ln>
            <a:solidFill>
              <a:schemeClr val="tx1">
                <a:lumMod val="95000"/>
                <a:lumOff val="5000"/>
              </a:schemeClr>
            </a:solidFill>
          </a:ln>
        </p:spPr>
        <p:txBody>
          <a:bodyPr wrap="square" rtlCol="0">
            <a:spAutoFit/>
          </a:bodyPr>
          <a:lstStyle/>
          <a:p>
            <a:pPr algn="ctr"/>
            <a:r>
              <a:rPr lang="el-GR" dirty="0" smtClean="0"/>
              <a:t>ΟΙΚΟΝΟΜΙΑ-ΑΓΟΡΕΣ</a:t>
            </a:r>
            <a:endParaRPr lang="en-GB" dirty="0"/>
          </a:p>
        </p:txBody>
      </p:sp>
      <p:sp>
        <p:nvSpPr>
          <p:cNvPr id="13" name="TextBox 12"/>
          <p:cNvSpPr txBox="1"/>
          <p:nvPr/>
        </p:nvSpPr>
        <p:spPr>
          <a:xfrm>
            <a:off x="5796136" y="908720"/>
            <a:ext cx="2736304" cy="369332"/>
          </a:xfrm>
          <a:prstGeom prst="rect">
            <a:avLst/>
          </a:prstGeom>
          <a:noFill/>
          <a:ln>
            <a:solidFill>
              <a:schemeClr val="tx1">
                <a:lumMod val="95000"/>
                <a:lumOff val="5000"/>
              </a:schemeClr>
            </a:solidFill>
          </a:ln>
        </p:spPr>
        <p:txBody>
          <a:bodyPr wrap="square" rtlCol="0">
            <a:spAutoFit/>
          </a:bodyPr>
          <a:lstStyle/>
          <a:p>
            <a:r>
              <a:rPr lang="el-GR" dirty="0" smtClean="0"/>
              <a:t>ΑΓΟΡΕΣ ΑΝΘΡΑΚΑ</a:t>
            </a:r>
            <a:endParaRPr lang="en-GB" dirty="0"/>
          </a:p>
        </p:txBody>
      </p:sp>
      <p:sp>
        <p:nvSpPr>
          <p:cNvPr id="14" name="TextBox 13"/>
          <p:cNvSpPr txBox="1"/>
          <p:nvPr/>
        </p:nvSpPr>
        <p:spPr>
          <a:xfrm>
            <a:off x="533577" y="5845909"/>
            <a:ext cx="8076846" cy="646331"/>
          </a:xfrm>
          <a:prstGeom prst="rect">
            <a:avLst/>
          </a:prstGeom>
          <a:solidFill>
            <a:srgbClr val="66FF33"/>
          </a:solidFill>
          <a:ln>
            <a:solidFill>
              <a:schemeClr val="tx1">
                <a:lumMod val="95000"/>
                <a:lumOff val="5000"/>
              </a:schemeClr>
            </a:solidFill>
          </a:ln>
        </p:spPr>
        <p:txBody>
          <a:bodyPr wrap="square" rtlCol="0">
            <a:spAutoFit/>
          </a:bodyPr>
          <a:lstStyle/>
          <a:p>
            <a:pPr algn="ctr"/>
            <a:r>
              <a:rPr lang="el-GR" sz="3600" b="1" dirty="0" smtClean="0">
                <a:solidFill>
                  <a:schemeClr val="accent6">
                    <a:lumMod val="50000"/>
                  </a:schemeClr>
                </a:solidFill>
              </a:rPr>
              <a:t>ΠΕΡΙΒΑΛΛΟΝ</a:t>
            </a:r>
            <a:endParaRPr lang="en-GB" sz="3600" b="1" dirty="0">
              <a:solidFill>
                <a:schemeClr val="accent6">
                  <a:lumMod val="50000"/>
                </a:schemeClr>
              </a:solidFill>
            </a:endParaRPr>
          </a:p>
        </p:txBody>
      </p:sp>
      <p:sp>
        <p:nvSpPr>
          <p:cNvPr id="3" name="Slide Number Placeholder 2"/>
          <p:cNvSpPr>
            <a:spLocks noGrp="1"/>
          </p:cNvSpPr>
          <p:nvPr>
            <p:ph type="sldNum" sz="quarter" idx="12"/>
          </p:nvPr>
        </p:nvSpPr>
        <p:spPr/>
        <p:txBody>
          <a:bodyPr/>
          <a:lstStyle/>
          <a:p>
            <a:fld id="{350B0322-6F12-4ADD-84EF-EABEC0290B20}" type="slidenum">
              <a:rPr lang="en-GB" smtClean="0"/>
              <a:t>6</a:t>
            </a:fld>
            <a:endParaRPr lang="en-GB"/>
          </a:p>
        </p:txBody>
      </p:sp>
      <p:pic>
        <p:nvPicPr>
          <p:cNvPr id="16" name="Audio 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81531742"/>
      </p:ext>
    </p:extLst>
  </p:cSld>
  <p:clrMapOvr>
    <a:masterClrMapping/>
  </p:clrMapOvr>
  <mc:AlternateContent xmlns:mc="http://schemas.openxmlformats.org/markup-compatibility/2006">
    <mc:Choice xmlns:p14="http://schemas.microsoft.com/office/powerpoint/2010/main" Requires="p14">
      <p:transition spd="slow" p14:dur="2000" advTm="56527"/>
    </mc:Choice>
    <mc:Fallback>
      <p:transition spd="slow" advTm="56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ΔΙΕΘΝΕΙΣ ΣΧΕΣΕΙΣ</a:t>
            </a:r>
            <a:endParaRPr lang="en-GB"/>
          </a:p>
        </p:txBody>
      </p:sp>
      <p:sp>
        <p:nvSpPr>
          <p:cNvPr id="3" name="Content Placeholder 2"/>
          <p:cNvSpPr>
            <a:spLocks noGrp="1"/>
          </p:cNvSpPr>
          <p:nvPr>
            <p:ph idx="1"/>
          </p:nvPr>
        </p:nvSpPr>
        <p:spPr/>
        <p:txBody>
          <a:bodyPr/>
          <a:lstStyle/>
          <a:p>
            <a:r>
              <a:rPr lang="el-GR"/>
              <a:t>Η ενεργειακή αγορά είναι δυναμική, </a:t>
            </a:r>
            <a:r>
              <a:rPr lang="el-GR"/>
              <a:t>καθορίζεται </a:t>
            </a:r>
            <a:r>
              <a:rPr lang="el-GR" smtClean="0"/>
              <a:t>από </a:t>
            </a:r>
            <a:r>
              <a:rPr lang="el-GR"/>
              <a:t>τον νόμο της προσφοράς και της ζήτησης και επηρεάζεται σημαντικά </a:t>
            </a:r>
            <a:r>
              <a:rPr lang="el-GR"/>
              <a:t>από </a:t>
            </a:r>
            <a:r>
              <a:rPr lang="el-GR" smtClean="0"/>
              <a:t>:</a:t>
            </a:r>
          </a:p>
          <a:p>
            <a:r>
              <a:rPr lang="el-GR" smtClean="0"/>
              <a:t>ενδογενείς </a:t>
            </a:r>
            <a:r>
              <a:rPr lang="el-GR"/>
              <a:t>παράγοντες και </a:t>
            </a:r>
            <a:r>
              <a:rPr lang="el-GR"/>
              <a:t>τάσεις </a:t>
            </a:r>
            <a:endParaRPr lang="el-GR" smtClean="0"/>
          </a:p>
          <a:p>
            <a:r>
              <a:rPr lang="el-GR" smtClean="0"/>
              <a:t>διεθνείς </a:t>
            </a:r>
            <a:r>
              <a:rPr lang="el-GR"/>
              <a:t>εξελίξεις και </a:t>
            </a:r>
            <a:r>
              <a:rPr lang="el-GR"/>
              <a:t>συγκυρίες</a:t>
            </a:r>
            <a:r>
              <a:rPr lang="el-GR" smtClean="0"/>
              <a:t>..</a:t>
            </a:r>
          </a:p>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60</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26061820"/>
      </p:ext>
    </p:extLst>
  </p:cSld>
  <p:clrMapOvr>
    <a:masterClrMapping/>
  </p:clrMapOvr>
  <mc:AlternateContent xmlns:mc="http://schemas.openxmlformats.org/markup-compatibility/2006">
    <mc:Choice xmlns:p14="http://schemas.microsoft.com/office/powerpoint/2010/main" Requires="p14">
      <p:transition spd="slow" p14:dur="2000" advTm="19572"/>
    </mc:Choice>
    <mc:Fallback>
      <p:transition spd="slow" advTm="19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ΔΙΕΘΝΕΙΣ ΣΧΕΣΕΙΣ</a:t>
            </a:r>
            <a:endParaRPr lang="en-GB"/>
          </a:p>
        </p:txBody>
      </p:sp>
      <p:sp>
        <p:nvSpPr>
          <p:cNvPr id="3" name="Content Placeholder 2"/>
          <p:cNvSpPr>
            <a:spLocks noGrp="1"/>
          </p:cNvSpPr>
          <p:nvPr>
            <p:ph idx="1"/>
          </p:nvPr>
        </p:nvSpPr>
        <p:spPr/>
        <p:txBody>
          <a:bodyPr>
            <a:normAutofit fontScale="85000" lnSpcReduction="20000"/>
          </a:bodyPr>
          <a:lstStyle/>
          <a:p>
            <a:r>
              <a:rPr lang="el-GR"/>
              <a:t>Οι διεθνείς σχέσεις έχουν εξέχουσα σημασία στην επίλυση του ενεργειακού ζητήματος</a:t>
            </a:r>
            <a:r>
              <a:rPr lang="el-GR"/>
              <a:t>, </a:t>
            </a:r>
            <a:r>
              <a:rPr lang="el-GR" smtClean="0"/>
              <a:t>για χώρες </a:t>
            </a:r>
            <a:r>
              <a:rPr lang="el-GR"/>
              <a:t>που έχουν έλλειμμα ενεργειακής αυτοδυναμίας</a:t>
            </a:r>
            <a:r>
              <a:rPr lang="el-GR"/>
              <a:t>, </a:t>
            </a:r>
            <a:r>
              <a:rPr lang="el-GR" smtClean="0"/>
              <a:t>(π.χ. Ελλάδα). </a:t>
            </a:r>
          </a:p>
          <a:p>
            <a:r>
              <a:rPr lang="el-GR" smtClean="0"/>
              <a:t>Η </a:t>
            </a:r>
            <a:r>
              <a:rPr lang="el-GR"/>
              <a:t>εξασφάλιση πρόσβασης σε εισαγόμενους ενεργειακούς πόρους με συμφέροντες και ανταγωνιστικούς όρους </a:t>
            </a:r>
            <a:r>
              <a:rPr lang="el-GR"/>
              <a:t>είναι </a:t>
            </a:r>
            <a:r>
              <a:rPr lang="el-GR"/>
              <a:t>ο</a:t>
            </a:r>
            <a:r>
              <a:rPr lang="el-GR" smtClean="0"/>
              <a:t> </a:t>
            </a:r>
            <a:r>
              <a:rPr lang="el-GR"/>
              <a:t>πρωταρχικός στόχος για τις </a:t>
            </a:r>
            <a:r>
              <a:rPr lang="el-GR"/>
              <a:t>διεθνείς </a:t>
            </a:r>
            <a:r>
              <a:rPr lang="el-GR" smtClean="0"/>
              <a:t>σχέσεις</a:t>
            </a:r>
          </a:p>
          <a:p>
            <a:r>
              <a:rPr lang="el-GR"/>
              <a:t>Η επιτυχία της εθνικής πολιτικής, βρίσκεται αναπόφευκτα σε άμεση σχέση και συνάρτηση με τις διεθνείς σχέσεις. Η </a:t>
            </a:r>
            <a:r>
              <a:rPr lang="el-GR"/>
              <a:t>Ελλάδα </a:t>
            </a:r>
            <a:r>
              <a:rPr lang="el-GR" smtClean="0"/>
              <a:t>συμμετέχει </a:t>
            </a:r>
            <a:r>
              <a:rPr lang="el-GR"/>
              <a:t>στην λήψη αποφάσεων και στη διαμόρφωση της ενιαίας ευρωπαϊκής πολιτικής και στον τομέα της ενέργειας όπως και σε όλους τους άλλους τομείς</a:t>
            </a:r>
            <a:r>
              <a:rPr lang="el-GR"/>
              <a:t>. </a:t>
            </a:r>
            <a:endParaRPr lang="el-GR" smtClean="0"/>
          </a:p>
          <a:p>
            <a:r>
              <a:rPr lang="el-GR" smtClean="0"/>
              <a:t>Η </a:t>
            </a:r>
            <a:r>
              <a:rPr lang="el-GR"/>
              <a:t>Ευρωπαϊκή πολιτική και οι Ευρωπαϊκές Οδηγίες είναι προϊόντα των διεθνών σχέσεων και διαβουλεύσεων των συμμετεχόντων χωρών σε Ευρωπαϊκό επίπεδο.</a:t>
            </a:r>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61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63206437"/>
      </p:ext>
    </p:extLst>
  </p:cSld>
  <p:clrMapOvr>
    <a:masterClrMapping/>
  </p:clrMapOvr>
  <mc:AlternateContent xmlns:mc="http://schemas.openxmlformats.org/markup-compatibility/2006">
    <mc:Choice xmlns:p14="http://schemas.microsoft.com/office/powerpoint/2010/main" Requires="p14">
      <p:transition spd="slow" p14:dur="2000" advTm="38167"/>
    </mc:Choice>
    <mc:Fallback>
      <p:transition spd="slow" advTm="38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ΗΛΕΚΤΡΙΣΜΟΣ </a:t>
            </a:r>
            <a:r>
              <a:rPr lang="el-GR"/>
              <a:t>Νόμος </a:t>
            </a:r>
            <a:r>
              <a:rPr lang="el-GR" smtClean="0"/>
              <a:t>2773/1999</a:t>
            </a:r>
            <a:r>
              <a:rPr lang="el-GR"/>
              <a:t>  </a:t>
            </a:r>
            <a:endParaRPr lang="en-GB"/>
          </a:p>
        </p:txBody>
      </p:sp>
      <p:sp>
        <p:nvSpPr>
          <p:cNvPr id="3" name="Content Placeholder 2"/>
          <p:cNvSpPr>
            <a:spLocks noGrp="1"/>
          </p:cNvSpPr>
          <p:nvPr>
            <p:ph idx="1"/>
          </p:nvPr>
        </p:nvSpPr>
        <p:spPr/>
        <p:txBody>
          <a:bodyPr>
            <a:noAutofit/>
          </a:bodyPr>
          <a:lstStyle/>
          <a:p>
            <a:pPr marL="177800" indent="-177800" algn="just"/>
            <a:r>
              <a:rPr lang="el-GR" sz="1800"/>
              <a:t>Σκοπός του </a:t>
            </a:r>
            <a:r>
              <a:rPr lang="el-GR" sz="1800"/>
              <a:t>Νόμου </a:t>
            </a:r>
            <a:r>
              <a:rPr lang="el-GR" sz="1800" smtClean="0"/>
              <a:t>: </a:t>
            </a:r>
            <a:r>
              <a:rPr lang="el-GR" sz="1800"/>
              <a:t>«</a:t>
            </a:r>
            <a:r>
              <a:rPr lang="el-GR" sz="1800" b="1"/>
              <a:t>Απελευθέρωση της αγοράς ηλεκτρικής ενέργειας</a:t>
            </a:r>
            <a:r>
              <a:rPr lang="el-GR" sz="1800"/>
              <a:t>», και η «Ρύθμιση θεμάτων ενεργειακής </a:t>
            </a:r>
            <a:r>
              <a:rPr lang="el-GR" sz="1800"/>
              <a:t>πολιτικής</a:t>
            </a:r>
            <a:r>
              <a:rPr lang="el-GR" sz="1800" smtClean="0"/>
              <a:t>»</a:t>
            </a:r>
          </a:p>
          <a:p>
            <a:pPr marL="177800" indent="-177800" algn="just"/>
            <a:endParaRPr lang="el-GR" sz="1800"/>
          </a:p>
          <a:p>
            <a:pPr marL="177800" indent="-177800" algn="just"/>
            <a:r>
              <a:rPr lang="el-GR" sz="1800" b="1"/>
              <a:t>Η άσκηση Δραστηριότητας Ηλεκτρικής Ενέργειας τελεί υπό την εποπτεία του Κράτους στο πλαίσιο του μακροχρόνιου σχεδιασμού της Χώρας.</a:t>
            </a:r>
            <a:endParaRPr lang="el-GR" sz="1800"/>
          </a:p>
          <a:p>
            <a:pPr marL="177800" indent="-177800" algn="just"/>
            <a:r>
              <a:rPr lang="el-GR" sz="1800"/>
              <a:t>Ο μακροχρόνιος ενεργειακός σχεδιασμός αποσκοπεί στην </a:t>
            </a:r>
            <a:r>
              <a:rPr lang="el-GR" sz="1800" b="1"/>
              <a:t>ασφάλεια του ενεργειακού εφοδιασμού</a:t>
            </a:r>
            <a:r>
              <a:rPr lang="el-GR" sz="1800"/>
              <a:t>, στην </a:t>
            </a:r>
            <a:r>
              <a:rPr lang="el-GR" sz="1800" b="1"/>
              <a:t>προστασία του περιβάλλοντος</a:t>
            </a:r>
            <a:r>
              <a:rPr lang="el-GR" sz="1800"/>
              <a:t>, στην </a:t>
            </a:r>
            <a:r>
              <a:rPr lang="el-GR" sz="1800" b="1"/>
              <a:t>ισόρροπη περιφερειακή ανάπτυξη</a:t>
            </a:r>
            <a:r>
              <a:rPr lang="el-GR" sz="1800"/>
              <a:t>, στην </a:t>
            </a:r>
            <a:r>
              <a:rPr lang="el-GR" sz="1800" b="1"/>
              <a:t>παραγωγικότητα και ανταγωνιστικότητα της εθνικής οικονομίας</a:t>
            </a:r>
            <a:r>
              <a:rPr lang="el-GR" sz="1800"/>
              <a:t> και την </a:t>
            </a:r>
            <a:r>
              <a:rPr lang="el-GR" sz="1800" b="1"/>
              <a:t>επίτευξη υγιούς ανταγωνισμού </a:t>
            </a:r>
            <a:r>
              <a:rPr lang="el-GR" sz="1800"/>
              <a:t>με στόχο τη</a:t>
            </a:r>
            <a:r>
              <a:rPr lang="el-GR" sz="1800" b="1"/>
              <a:t> μείωση του κόστους ενέργειας </a:t>
            </a:r>
            <a:r>
              <a:rPr lang="el-GR" sz="1800"/>
              <a:t>για το σύνολο των χρηστών και καταναλωτών.</a:t>
            </a:r>
          </a:p>
          <a:p>
            <a:pPr marL="177800" indent="-177800" algn="just"/>
            <a:r>
              <a:rPr lang="el-GR" sz="1800"/>
              <a:t>Για την </a:t>
            </a:r>
            <a:r>
              <a:rPr lang="el-GR" sz="1800" b="1"/>
              <a:t>άσκηση Δραστηριότητας Ηλεκτρικής Ενέργειας </a:t>
            </a:r>
            <a:r>
              <a:rPr lang="el-GR" sz="1800"/>
              <a:t>απαιτείται </a:t>
            </a:r>
            <a:r>
              <a:rPr lang="el-GR" sz="1800" b="1"/>
              <a:t>Άδεια</a:t>
            </a:r>
            <a:r>
              <a:rPr lang="el-GR" sz="1800"/>
              <a:t>. Οι επιχειρήσεις που ασκούν δραστηριότητα Ηλεκτρικής Ενέργειας υποχρεούνται μεταξύ των άλλων να τηρούν τις αρχές της ίσης μεταχείρισης και να λειτουργούν και να παρέχουν τις υπηρεσίες τους με σκοπό την επίτευξη ανταγωνιστικής αγοράς ηλεκτρικής ενέργειας, με την επιφύλαξη της τήρησης των υποχρεώσεων παροχής υπηρεσιών κοινής </a:t>
            </a:r>
            <a:r>
              <a:rPr lang="el-GR" sz="1800"/>
              <a:t>ωφέλειας</a:t>
            </a:r>
            <a:r>
              <a:rPr lang="el-GR" sz="1800" smtClean="0"/>
              <a:t>.</a:t>
            </a:r>
            <a:endParaRPr lang="el-GR" sz="1800"/>
          </a:p>
        </p:txBody>
      </p:sp>
      <p:sp>
        <p:nvSpPr>
          <p:cNvPr id="4" name="Slide Number Placeholder 3"/>
          <p:cNvSpPr>
            <a:spLocks noGrp="1"/>
          </p:cNvSpPr>
          <p:nvPr>
            <p:ph type="sldNum" sz="quarter" idx="12"/>
          </p:nvPr>
        </p:nvSpPr>
        <p:spPr/>
        <p:txBody>
          <a:bodyPr/>
          <a:lstStyle/>
          <a:p>
            <a:fld id="{473E03AA-6A76-4E4A-A467-63B55785B52E}" type="slidenum">
              <a:rPr lang="en-GB" smtClean="0"/>
              <a:t>62</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47775747"/>
      </p:ext>
    </p:extLst>
  </p:cSld>
  <p:clrMapOvr>
    <a:masterClrMapping/>
  </p:clrMapOvr>
  <mc:AlternateContent xmlns:mc="http://schemas.openxmlformats.org/markup-compatibility/2006">
    <mc:Choice xmlns:p14="http://schemas.microsoft.com/office/powerpoint/2010/main" Requires="p14">
      <p:transition spd="slow" p14:dur="2000" advTm="90089"/>
    </mc:Choice>
    <mc:Fallback>
      <p:transition spd="slow" advTm="900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ΗΛΕΚΤΡΙΣΜΟΣ </a:t>
            </a:r>
            <a:r>
              <a:rPr lang="el-GR"/>
              <a:t>Νόμος </a:t>
            </a:r>
            <a:r>
              <a:rPr lang="el-GR" smtClean="0"/>
              <a:t>2773/1999</a:t>
            </a:r>
            <a:r>
              <a:rPr lang="el-GR"/>
              <a:t>  </a:t>
            </a:r>
            <a:endParaRPr lang="en-GB"/>
          </a:p>
        </p:txBody>
      </p:sp>
      <p:sp>
        <p:nvSpPr>
          <p:cNvPr id="3" name="Content Placeholder 2"/>
          <p:cNvSpPr>
            <a:spLocks noGrp="1"/>
          </p:cNvSpPr>
          <p:nvPr>
            <p:ph idx="1"/>
          </p:nvPr>
        </p:nvSpPr>
        <p:spPr>
          <a:xfrm>
            <a:off x="457200" y="1052736"/>
            <a:ext cx="8229600" cy="5472608"/>
          </a:xfrm>
        </p:spPr>
        <p:txBody>
          <a:bodyPr>
            <a:noAutofit/>
          </a:bodyPr>
          <a:lstStyle/>
          <a:p>
            <a:pPr marL="177800" indent="-177800" algn="just"/>
            <a:r>
              <a:rPr lang="el-GR" sz="1800" b="1" smtClean="0"/>
              <a:t>Συνιστάται </a:t>
            </a:r>
            <a:r>
              <a:rPr lang="el-GR" sz="1800" b="1"/>
              <a:t>ανεξάρτητη διοικητική αρχή </a:t>
            </a:r>
            <a:r>
              <a:rPr lang="el-GR" sz="1800"/>
              <a:t>με την επωνυμία </a:t>
            </a:r>
            <a:r>
              <a:rPr lang="el-GR" sz="1800" b="1"/>
              <a:t>Ρυθμιστική Αρχή Ενέργειας (Ρ.Α.Ε.) </a:t>
            </a:r>
            <a:r>
              <a:rPr lang="el-GR" sz="1800"/>
              <a:t>με κύρια αρμοδιότητα, μεταξύ πολλών άλλων,   να παρακολουθεί και να ελέγχει τη λειτουργία της αγοράς ενέργειας σε όλους τους τομείς της και να εισηγείται στα αρμόδια όργανα τη λήψη των αναγκαίων μέτρων για την τήρηση των κανόνων του ανταγωνισμού και την προστασία των καταναλωτών.</a:t>
            </a:r>
          </a:p>
          <a:p>
            <a:pPr marL="177800" indent="-177800" algn="just"/>
            <a:r>
              <a:rPr lang="el-GR" sz="1800"/>
              <a:t>Ο </a:t>
            </a:r>
            <a:r>
              <a:rPr lang="el-GR" sz="1800" b="1"/>
              <a:t>Ανεξάρτητος Διαχειριστής Μεταφοράς Ηλεκτρικής Ενέργειας (ΑΔΜΗΕ) </a:t>
            </a:r>
            <a:r>
              <a:rPr lang="el-GR" sz="1800"/>
              <a:t>Α.Ε. συστάθηκε σύμφωνα με το Ν. 4001/2011 και σε συμμόρφωση με την Οδηγία 2009/72/ΕΚ της Ευρωπαϊκής Ένωσης σχετικά με την οργάνωση των αγορών ηλεκτρικής ενέργειας, με σκοπό να αναλάβει τα καθήκοντα του Διαχειριστή του Ελληνικού Συστήματος Μεταφοράς Ηλεκτρικής Ενέργειας (ΕΣΜΗΕ). Στο πλαίσιο αυτό σκοπός του ΑΔΜΗΕ είναι η λειτουργία, συντήρηση και ανάπτυξη του ΕΣΜΗΕ ώστε να διασφαλίζεται ο εφοδιασμός της χώρας με ηλεκτρική ενέργεια με τρόπο ασφαλή, αποδοτικό και </a:t>
            </a:r>
            <a:r>
              <a:rPr lang="el-GR" sz="1800"/>
              <a:t>αξιόπιστο</a:t>
            </a:r>
            <a:r>
              <a:rPr lang="el-GR" sz="1800" smtClean="0"/>
              <a:t>.</a:t>
            </a:r>
          </a:p>
          <a:p>
            <a:pPr marL="177800" indent="-177800" algn="just"/>
            <a:r>
              <a:rPr lang="el-GR" sz="1800" b="1"/>
              <a:t>Ο ‘Λειτουργός της Αγοράς Ηλεκτρικής Ενέργειας ΑΕ’ (ΛΑΓΗΕ ΑΕ) </a:t>
            </a:r>
            <a:r>
              <a:rPr lang="el-GR" sz="1800"/>
              <a:t>εφαρμόζει τους κανόνες για τη λειτουργία της Αγοράς Ηλεκτρικής Ενέργειας σύμφωνα με τις διατάξεις του νόμου 4001/2011 και των κατ’ εξουσιοδότηση αυτού εκδιδομένων πράξεων και ιδίως τον Ημερήσιο Ενεργειακό Προγραμματισμό.</a:t>
            </a:r>
            <a:endParaRPr lang="en-GB" sz="1800"/>
          </a:p>
        </p:txBody>
      </p:sp>
      <p:sp>
        <p:nvSpPr>
          <p:cNvPr id="4" name="Slide Number Placeholder 3"/>
          <p:cNvSpPr>
            <a:spLocks noGrp="1"/>
          </p:cNvSpPr>
          <p:nvPr>
            <p:ph type="sldNum" sz="quarter" idx="12"/>
          </p:nvPr>
        </p:nvSpPr>
        <p:spPr/>
        <p:txBody>
          <a:bodyPr/>
          <a:lstStyle/>
          <a:p>
            <a:fld id="{473E03AA-6A76-4E4A-A467-63B55785B52E}" type="slidenum">
              <a:rPr lang="en-GB" smtClean="0"/>
              <a:t>63</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67166479"/>
      </p:ext>
    </p:extLst>
  </p:cSld>
  <p:clrMapOvr>
    <a:masterClrMapping/>
  </p:clrMapOvr>
  <mc:AlternateContent xmlns:mc="http://schemas.openxmlformats.org/markup-compatibility/2006">
    <mc:Choice xmlns:p14="http://schemas.microsoft.com/office/powerpoint/2010/main" Requires="p14">
      <p:transition spd="slow" p14:dur="2000" advTm="48782"/>
    </mc:Choice>
    <mc:Fallback>
      <p:transition spd="slow" advTm="487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ΗΛΕΚΤΡΙΣΜΟΣ </a:t>
            </a:r>
            <a:r>
              <a:rPr lang="el-GR"/>
              <a:t>Νόμος </a:t>
            </a:r>
            <a:r>
              <a:rPr lang="el-GR" smtClean="0"/>
              <a:t>2773/1999</a:t>
            </a:r>
            <a:r>
              <a:rPr lang="el-GR"/>
              <a:t>  </a:t>
            </a:r>
            <a:endParaRPr lang="en-GB"/>
          </a:p>
        </p:txBody>
      </p:sp>
      <p:sp>
        <p:nvSpPr>
          <p:cNvPr id="3" name="Content Placeholder 2"/>
          <p:cNvSpPr>
            <a:spLocks noGrp="1"/>
          </p:cNvSpPr>
          <p:nvPr>
            <p:ph idx="1"/>
          </p:nvPr>
        </p:nvSpPr>
        <p:spPr>
          <a:xfrm>
            <a:off x="457200" y="1052736"/>
            <a:ext cx="8229600" cy="5472608"/>
          </a:xfrm>
        </p:spPr>
        <p:txBody>
          <a:bodyPr>
            <a:noAutofit/>
          </a:bodyPr>
          <a:lstStyle/>
          <a:p>
            <a:pPr marL="177800" indent="-177800" algn="just"/>
            <a:r>
              <a:rPr lang="el-GR" sz="1800" b="1" smtClean="0"/>
              <a:t>Θεσμοθετείται Κώδικας Διαχείρισης του Συστήματος και Κώδικας Συναλλαγών Ηλεκτρικής Ενέργειας </a:t>
            </a:r>
            <a:r>
              <a:rPr lang="el-GR" sz="1800" smtClean="0"/>
              <a:t>μέσω του οποίου καθορίζονται οι τεχνικοί και οικονομικοί κανόνες που διέπουν τις εμπορικές συμφωνίες μεταξύ διαχειριστή συστήματος και κατόχων αδειών και ρυθμίζονται διαδικασίες και τρόπος υπολογισμού της Οριακής Τιμής Συστήματος.</a:t>
            </a:r>
          </a:p>
          <a:p>
            <a:pPr marL="177800" indent="-177800" algn="just"/>
            <a:r>
              <a:rPr lang="el-GR" sz="1800" b="1" smtClean="0"/>
              <a:t>Το Σύστημα Ηλεκτρικής Ενέργειας ανήκει αποκλειστικά στη Δ.Ε.Η.</a:t>
            </a:r>
            <a:r>
              <a:rPr lang="el-GR" sz="1800" smtClean="0"/>
              <a:t> η οποία υποχρεούται στην ανάπτυξη, τη συντήρηση και τη διατήρηση της λειτουργικής και τεχνικής του αρτιότητας, σύμφωνα με τον προγραμματισμό και της οδηγίες του Διαχειριστή του Συστήματος. Η ΔΕΗ μετατρέπεται σε ανώνυμη εταιρεία και ονομάζεται Κυρία και Διαχειρίστρια του Δικτύου.</a:t>
            </a:r>
          </a:p>
          <a:p>
            <a:pPr marL="177800" indent="-177800" algn="just"/>
            <a:r>
              <a:rPr lang="el-GR" sz="1800" smtClean="0"/>
              <a:t>Ορίζεται ως</a:t>
            </a:r>
            <a:r>
              <a:rPr lang="el-GR" sz="1800" b="1" smtClean="0"/>
              <a:t> Οριακή Τιμή </a:t>
            </a:r>
            <a:r>
              <a:rPr lang="el-GR" sz="1800" smtClean="0"/>
              <a:t>Συστήματος, να είναι η πιο υψηλή προσφερθείσα τιμή παραγωγής της ενεργού ισχύος που εντάσσεται στο Σύστημα σε δεδομένη χρονική περίοδο.</a:t>
            </a:r>
          </a:p>
          <a:p>
            <a:pPr marL="177800" indent="-177800" algn="just"/>
            <a:endParaRPr lang="el-GR" sz="1800" smtClean="0"/>
          </a:p>
          <a:p>
            <a:pPr marL="85725" indent="-85725" algn="just"/>
            <a:endParaRPr lang="en-GB" sz="1800"/>
          </a:p>
        </p:txBody>
      </p:sp>
      <p:sp>
        <p:nvSpPr>
          <p:cNvPr id="4" name="Slide Number Placeholder 3"/>
          <p:cNvSpPr>
            <a:spLocks noGrp="1"/>
          </p:cNvSpPr>
          <p:nvPr>
            <p:ph type="sldNum" sz="quarter" idx="12"/>
          </p:nvPr>
        </p:nvSpPr>
        <p:spPr/>
        <p:txBody>
          <a:bodyPr/>
          <a:lstStyle/>
          <a:p>
            <a:fld id="{473E03AA-6A76-4E4A-A467-63B55785B52E}" type="slidenum">
              <a:rPr lang="en-GB" smtClean="0"/>
              <a:t>64</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71652150"/>
      </p:ext>
    </p:extLst>
  </p:cSld>
  <p:clrMapOvr>
    <a:masterClrMapping/>
  </p:clrMapOvr>
  <mc:AlternateContent xmlns:mc="http://schemas.openxmlformats.org/markup-compatibility/2006">
    <mc:Choice xmlns:p14="http://schemas.microsoft.com/office/powerpoint/2010/main" Requires="p14">
      <p:transition spd="slow" p14:dur="2000" advTm="40704"/>
    </mc:Choice>
    <mc:Fallback>
      <p:transition spd="slow" advTm="40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ΗΛΕΚΤΡΙΣΜΟΣ - ΤΙΜΟΛΟΓΗΣΗ</a:t>
            </a:r>
            <a:endParaRPr lang="en-GB"/>
          </a:p>
        </p:txBody>
      </p:sp>
      <p:sp>
        <p:nvSpPr>
          <p:cNvPr id="3" name="Content Placeholder 2"/>
          <p:cNvSpPr>
            <a:spLocks noGrp="1"/>
          </p:cNvSpPr>
          <p:nvPr>
            <p:ph idx="1"/>
          </p:nvPr>
        </p:nvSpPr>
        <p:spPr/>
        <p:txBody>
          <a:bodyPr>
            <a:noAutofit/>
          </a:bodyPr>
          <a:lstStyle/>
          <a:p>
            <a:pPr marL="0" indent="0" algn="just">
              <a:buNone/>
            </a:pPr>
            <a:r>
              <a:rPr lang="el-GR" sz="1800" b="1"/>
              <a:t>Κοινωνικό </a:t>
            </a:r>
            <a:r>
              <a:rPr lang="el-GR" sz="1800" b="1"/>
              <a:t>Οικιακό </a:t>
            </a:r>
            <a:r>
              <a:rPr lang="el-GR" sz="1800" b="1" smtClean="0"/>
              <a:t>Τιμολόγιο</a:t>
            </a:r>
          </a:p>
          <a:p>
            <a:pPr marL="0" indent="0">
              <a:buNone/>
            </a:pPr>
            <a:r>
              <a:rPr lang="el-GR" sz="1800" smtClean="0"/>
              <a:t/>
            </a:r>
            <a:br>
              <a:rPr lang="el-GR" sz="1800" smtClean="0"/>
            </a:br>
            <a:r>
              <a:rPr lang="el-GR" sz="1800"/>
              <a:t>Το Κοινωνικό Οικιακό Τιμολόγιο είναι νέο ειδικό τιμολόγιο ηλεκτρικής ενέργειας του οποίου η τιμή είναι έως 20% ή 30%  χαμηλότερη από το σημερινό Οικιακό τιμολόγιο και εφαρμόζεται σε ευπαθείς ομάδες καταναλωτών αποκλειστικά για την κατανάλωση της κυρίας κατοικίας τους. Το Κοινωνικό Οικιακό Τιμολόγιο παρέχεται από όλους τους προμηθευτές ηλεκτρικής ενέργειας.</a:t>
            </a:r>
            <a:endParaRPr lang="en-GB" sz="1800"/>
          </a:p>
        </p:txBody>
      </p:sp>
      <p:sp>
        <p:nvSpPr>
          <p:cNvPr id="4" name="Slide Number Placeholder 3"/>
          <p:cNvSpPr>
            <a:spLocks noGrp="1"/>
          </p:cNvSpPr>
          <p:nvPr>
            <p:ph type="sldNum" sz="quarter" idx="12"/>
          </p:nvPr>
        </p:nvSpPr>
        <p:spPr/>
        <p:txBody>
          <a:bodyPr/>
          <a:lstStyle/>
          <a:p>
            <a:fld id="{473E03AA-6A76-4E4A-A467-63B55785B52E}" type="slidenum">
              <a:rPr lang="en-GB" smtClean="0"/>
              <a:t>65</a:t>
            </a:fld>
            <a:endParaRPr lang="en-GB"/>
          </a:p>
        </p:txBody>
      </p:sp>
      <p:pic>
        <p:nvPicPr>
          <p:cNvPr id="6146" name="Picture 2" descr="http://www.ypeka.gr/LinkClick.aspx?fileticket=9A0yw6ig%2fQY%3d&amp;tabid=2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3212976"/>
            <a:ext cx="5448300" cy="3228975"/>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82554514"/>
      </p:ext>
    </p:extLst>
  </p:cSld>
  <p:clrMapOvr>
    <a:masterClrMapping/>
  </p:clrMapOvr>
  <mc:AlternateContent xmlns:mc="http://schemas.openxmlformats.org/markup-compatibility/2006">
    <mc:Choice xmlns:p14="http://schemas.microsoft.com/office/powerpoint/2010/main" Requires="p14">
      <p:transition spd="slow" p14:dur="2000" advTm="71257"/>
    </mc:Choice>
    <mc:Fallback>
      <p:transition spd="slow" advTm="712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ΗΛΕΚΤΡΟΠΑΡΑΓΩΓΗ</a:t>
            </a:r>
            <a:endParaRPr lang="en-GB"/>
          </a:p>
        </p:txBody>
      </p:sp>
      <p:sp>
        <p:nvSpPr>
          <p:cNvPr id="3" name="Content Placeholder 2"/>
          <p:cNvSpPr>
            <a:spLocks noGrp="1"/>
          </p:cNvSpPr>
          <p:nvPr>
            <p:ph idx="1"/>
          </p:nvPr>
        </p:nvSpPr>
        <p:spPr/>
        <p:txBody>
          <a:bodyPr>
            <a:noAutofit/>
          </a:bodyPr>
          <a:lstStyle/>
          <a:p>
            <a:pPr marL="0" indent="0">
              <a:buNone/>
            </a:pPr>
            <a:r>
              <a:rPr lang="el-GR" sz="1800"/>
              <a:t> </a:t>
            </a:r>
            <a:r>
              <a:rPr lang="el-GR" sz="1800" smtClean="0"/>
              <a:t>Η Ηλεκτροπαραγωγή </a:t>
            </a:r>
            <a:r>
              <a:rPr lang="el-GR" sz="1800"/>
              <a:t>κατατάσσεται σε δύο μεγάλες κατηγορίες ανάλογα με το είδος των πηγών ενέργειας </a:t>
            </a:r>
            <a:r>
              <a:rPr lang="el-GR" sz="1800"/>
              <a:t>που </a:t>
            </a:r>
            <a:r>
              <a:rPr lang="el-GR" sz="1800" smtClean="0"/>
              <a:t>χρησιμοποιεί</a:t>
            </a:r>
            <a:r>
              <a:rPr lang="el-GR" sz="1800"/>
              <a:t> </a:t>
            </a:r>
            <a:r>
              <a:rPr lang="el-GR" sz="1800" smtClean="0"/>
              <a:t>:</a:t>
            </a:r>
            <a:endParaRPr lang="el-GR" sz="1800"/>
          </a:p>
          <a:p>
            <a:pPr marL="457200" indent="-457200">
              <a:buFont typeface="+mj-lt"/>
              <a:buAutoNum type="arabicPeriod"/>
            </a:pPr>
            <a:r>
              <a:rPr lang="el-GR" sz="1800"/>
              <a:t>η Ηλεκτροπαραγωγή από Συμβατικά καύσιμα, η οποία </a:t>
            </a:r>
            <a:r>
              <a:rPr lang="el-GR" sz="1800"/>
              <a:t>χρησιμοποιεί </a:t>
            </a:r>
            <a:r>
              <a:rPr lang="el-GR" sz="1800" smtClean="0"/>
              <a:t>ορυκτά </a:t>
            </a:r>
            <a:r>
              <a:rPr lang="el-GR" sz="1800"/>
              <a:t>στερεά, υγρά ή αέρια καύσιμα</a:t>
            </a:r>
            <a:r>
              <a:rPr lang="el-GR" sz="1800"/>
              <a:t>, </a:t>
            </a:r>
            <a:endParaRPr lang="el-GR" sz="1800"/>
          </a:p>
          <a:p>
            <a:pPr marL="457200" indent="-457200">
              <a:buFont typeface="+mj-lt"/>
              <a:buAutoNum type="arabicPeriod"/>
            </a:pPr>
            <a:r>
              <a:rPr lang="el-GR" sz="1800"/>
              <a:t>η Ηλεκτροπαραγωγή από Ανανεώσιμες Πηγές Ενέργειας</a:t>
            </a:r>
            <a:r>
              <a:rPr lang="el-GR" sz="1800"/>
              <a:t>, </a:t>
            </a:r>
            <a:endParaRPr lang="el-GR" sz="1800" smtClean="0"/>
          </a:p>
          <a:p>
            <a:pPr marL="457200" indent="-457200">
              <a:buFont typeface="+mj-lt"/>
              <a:buAutoNum type="arabicPeriod"/>
            </a:pPr>
            <a:endParaRPr lang="el-GR" sz="1800"/>
          </a:p>
        </p:txBody>
      </p:sp>
      <p:sp>
        <p:nvSpPr>
          <p:cNvPr id="4" name="Slide Number Placeholder 3"/>
          <p:cNvSpPr>
            <a:spLocks noGrp="1"/>
          </p:cNvSpPr>
          <p:nvPr>
            <p:ph type="sldNum" sz="quarter" idx="12"/>
          </p:nvPr>
        </p:nvSpPr>
        <p:spPr/>
        <p:txBody>
          <a:bodyPr/>
          <a:lstStyle/>
          <a:p>
            <a:fld id="{473E03AA-6A76-4E4A-A467-63B55785B52E}" type="slidenum">
              <a:rPr lang="en-GB" smtClean="0"/>
              <a:t>66</a:t>
            </a:fld>
            <a:endParaRPr lang="en-GB"/>
          </a:p>
        </p:txBody>
      </p:sp>
      <p:pic>
        <p:nvPicPr>
          <p:cNvPr id="5125" name="Picture 5" descr="http://www.ypeka.gr/LinkClick.aspx?fileticket=RFguoaVMvDE%3d&amp;tabid=2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2852936"/>
            <a:ext cx="5467350" cy="3171826"/>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0861955"/>
      </p:ext>
    </p:extLst>
  </p:cSld>
  <p:clrMapOvr>
    <a:masterClrMapping/>
  </p:clrMapOvr>
  <mc:AlternateContent xmlns:mc="http://schemas.openxmlformats.org/markup-compatibility/2006">
    <mc:Choice xmlns:p14="http://schemas.microsoft.com/office/powerpoint/2010/main" Requires="p14">
      <p:transition spd="slow" p14:dur="2000" advTm="47129"/>
    </mc:Choice>
    <mc:Fallback>
      <p:transition spd="slow" advTm="47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ΦΥΣΙΚΟ ΑΕΡΙΟ</a:t>
            </a:r>
            <a:endParaRPr lang="en-GB"/>
          </a:p>
        </p:txBody>
      </p:sp>
      <p:sp>
        <p:nvSpPr>
          <p:cNvPr id="3" name="Content Placeholder 2"/>
          <p:cNvSpPr>
            <a:spLocks noGrp="1"/>
          </p:cNvSpPr>
          <p:nvPr>
            <p:ph idx="1"/>
          </p:nvPr>
        </p:nvSpPr>
        <p:spPr/>
        <p:txBody>
          <a:bodyPr>
            <a:normAutofit fontScale="85000" lnSpcReduction="20000"/>
          </a:bodyPr>
          <a:lstStyle/>
          <a:p>
            <a:r>
              <a:rPr lang="el-GR" b="1"/>
              <a:t>Αναμόρφωση του τρόπου λειτουργίας της αγοράς φυσικού αερίου </a:t>
            </a:r>
            <a:r>
              <a:rPr lang="el-GR" b="1"/>
              <a:t>στην </a:t>
            </a:r>
            <a:r>
              <a:rPr lang="el-GR" b="1" smtClean="0"/>
              <a:t>Ελλάδα.</a:t>
            </a:r>
            <a:endParaRPr lang="el-GR"/>
          </a:p>
          <a:p>
            <a:endParaRPr lang="el-GR" smtClean="0"/>
          </a:p>
          <a:p>
            <a:r>
              <a:rPr lang="el-GR" smtClean="0"/>
              <a:t>Το </a:t>
            </a:r>
            <a:r>
              <a:rPr lang="el-GR"/>
              <a:t>ΥΠΕΚΑ στο πλαίσιο της Ενιαίας Αγοράς Φυσικού Αερίου έχει αποφασίσει την αναμόρφωση του τρόπου λειτουργίας της αγοράς φυσικού αερίου στην Ελλάδα κατά τα πρότυπα των αντίστοιχων αγορών της Ευρωπαϊκής Ένωσης.</a:t>
            </a:r>
            <a:r>
              <a:rPr lang="el-GR"/>
              <a:t> </a:t>
            </a:r>
            <a:endParaRPr lang="el-GR"/>
          </a:p>
          <a:p>
            <a:endParaRPr lang="el-GR" smtClean="0"/>
          </a:p>
          <a:p>
            <a:r>
              <a:rPr lang="el-GR" smtClean="0"/>
              <a:t>Βασική </a:t>
            </a:r>
            <a:r>
              <a:rPr lang="el-GR"/>
              <a:t>επιδίωξη είναι η ενίσχυση του ανταγωνισμού μέσω της απελευθέρωσης της αγοράς, η μείωση του ενεργειακού κόστους και η προστασία του τελικού </a:t>
            </a:r>
            <a:r>
              <a:rPr lang="el-GR"/>
              <a:t>καταναλωτή</a:t>
            </a:r>
            <a:r>
              <a:rPr lang="el-GR" smtClean="0"/>
              <a:t>.</a:t>
            </a:r>
          </a:p>
          <a:p>
            <a:r>
              <a:rPr lang="el-GR">
                <a:hlinkClick r:id="rId4"/>
              </a:rPr>
              <a:t>Νόμος 3428/2005 </a:t>
            </a:r>
            <a:r>
              <a:rPr lang="el-GR"/>
              <a:t>«Απελευθέρωση Αγοράς Φυσικού Αερίου» (ΦΕΚ Α΄ 313/27.12.2005)</a:t>
            </a:r>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67</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00832732"/>
      </p:ext>
    </p:extLst>
  </p:cSld>
  <p:clrMapOvr>
    <a:masterClrMapping/>
  </p:clrMapOvr>
  <mc:AlternateContent xmlns:mc="http://schemas.openxmlformats.org/markup-compatibility/2006">
    <mc:Choice xmlns:p14="http://schemas.microsoft.com/office/powerpoint/2010/main" Requires="p14">
      <p:transition spd="slow" p14:dur="2000" advTm="26485"/>
    </mc:Choice>
    <mc:Fallback>
      <p:transition spd="slow" advTm="26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000"/>
              <a:t>Κώδικας Διαχείρισης Εθνικού Συστήματος Φυσικού Αερίου</a:t>
            </a:r>
            <a:endParaRPr lang="el-GR" sz="2000"/>
          </a:p>
        </p:txBody>
      </p:sp>
      <p:sp>
        <p:nvSpPr>
          <p:cNvPr id="3" name="Content Placeholder 2"/>
          <p:cNvSpPr>
            <a:spLocks noGrp="1"/>
          </p:cNvSpPr>
          <p:nvPr>
            <p:ph idx="1"/>
          </p:nvPr>
        </p:nvSpPr>
        <p:spPr/>
        <p:txBody>
          <a:bodyPr>
            <a:normAutofit fontScale="85000" lnSpcReduction="20000"/>
          </a:bodyPr>
          <a:lstStyle/>
          <a:p>
            <a:pPr marL="0" indent="0" algn="just">
              <a:buNone/>
            </a:pPr>
            <a:r>
              <a:rPr lang="el-GR"/>
              <a:t> </a:t>
            </a:r>
            <a:r>
              <a:rPr lang="el-GR" smtClean="0"/>
              <a:t>Ο </a:t>
            </a:r>
            <a:r>
              <a:rPr lang="el-GR"/>
              <a:t>Κώδικας Διαχείρισης αποτελεί το σημαντικότερο κείμενο της δευτερογενούς Νομοθεσίας της αγοράς φυσικού αερίου, καθώς θέτει τους λεπτομερείς κανόνες με βάση τους οποίους θα πραγματοποιείται η πρόσβαση στο Εθνικό Σύστημα Φυσικού Αερίου - ΕΣΦΑ (δηλαδή στο σύνολο των αγωγών μεταφοράς, καθώς και στον Τερματικό Σταθμό Υγροποιημένου Φυσικού Αερίου - ΥΦΑ της Ρεβυθούσας) όλων των Προμηθευτών, ή και των καταναλωτών φυσικού αερίου, οι οποίοι θα θελήσουν να προμηθευτούν το σύνολο, ή μέρος των αναγκών τους σε φυσικό αέριο, από δικούς τους Προμηθευτές εντός και εκτός Ελλάδος. Επίσης, θέτει τις βάσεις για τη μετεξέλιξη του Ελληνικού συστήματος φυσικού αερίου σε πύλη εισόδου φυσικού αερίου για τις χώρες της Νοτιοανατολικής Ευρώπης και την καθιέρωση της Ελλάδος ως σημαντικού κρίκου του «νοτίου Διαδρόμου» φυσικού αερίου της Ευρωπαϊκής Ένωσης</a:t>
            </a:r>
          </a:p>
          <a:p>
            <a:pPr algn="just"/>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68</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33009125"/>
      </p:ext>
    </p:extLst>
  </p:cSld>
  <p:clrMapOvr>
    <a:masterClrMapping/>
  </p:clrMapOvr>
  <mc:AlternateContent xmlns:mc="http://schemas.openxmlformats.org/markup-compatibility/2006">
    <mc:Choice xmlns:p14="http://schemas.microsoft.com/office/powerpoint/2010/main" Requires="p14">
      <p:transition spd="slow" p14:dur="2000" advTm="41940"/>
    </mc:Choice>
    <mc:Fallback>
      <p:transition spd="slow" advTm="41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ΕΞΟΙΚΟΝΟΜΗΣΗ 1/2</a:t>
            </a:r>
            <a:endParaRPr lang="en-GB"/>
          </a:p>
        </p:txBody>
      </p:sp>
      <p:sp>
        <p:nvSpPr>
          <p:cNvPr id="3" name="Content Placeholder 2"/>
          <p:cNvSpPr>
            <a:spLocks noGrp="1"/>
          </p:cNvSpPr>
          <p:nvPr>
            <p:ph idx="1"/>
          </p:nvPr>
        </p:nvSpPr>
        <p:spPr>
          <a:xfrm>
            <a:off x="457200" y="1052736"/>
            <a:ext cx="8229600" cy="5328592"/>
          </a:xfrm>
        </p:spPr>
        <p:txBody>
          <a:bodyPr>
            <a:noAutofit/>
          </a:bodyPr>
          <a:lstStyle/>
          <a:p>
            <a:pPr>
              <a:spcBef>
                <a:spcPts val="0"/>
              </a:spcBef>
            </a:pPr>
            <a:r>
              <a:rPr lang="el-GR" sz="1800"/>
              <a:t>Η Εξοικονόμηση της Ενέργειας ταυτίζεται με την έννοια της ορθολογικής και αποδοτικής χρήσης της ενέργειας. </a:t>
            </a:r>
            <a:br>
              <a:rPr lang="el-GR" sz="1800"/>
            </a:br>
            <a:r>
              <a:rPr lang="el-GR" sz="1800"/>
              <a:t>Εξοικονομώντας Ενέργεια δεν περιστέλλουμε και δεν αναστέλλουμε ενεργειακές ανάγκες.</a:t>
            </a:r>
            <a:br>
              <a:rPr lang="el-GR" sz="1800"/>
            </a:br>
            <a:r>
              <a:rPr lang="el-GR" sz="1800"/>
              <a:t>Η Εξοικονόμηση της Ενέργειας βελτιώνει και δεν μειώνει το επίπεδο διαβίωσης.</a:t>
            </a:r>
            <a:br>
              <a:rPr lang="el-GR" sz="1800"/>
            </a:br>
            <a:r>
              <a:rPr lang="el-GR" sz="1800"/>
              <a:t>Εξοικονομούμενη Ενέργεια είναι η ενέργεια που δεν σπαταλάται, δεν καταναλώνεται και που κατά συνέπεια δεν χρειάζεται να παραχθεί</a:t>
            </a:r>
          </a:p>
          <a:p>
            <a:pPr>
              <a:spcBef>
                <a:spcPts val="0"/>
              </a:spcBef>
            </a:pPr>
            <a:r>
              <a:rPr lang="el-GR" sz="1800" smtClean="0"/>
              <a:t>Πρόγραμμα </a:t>
            </a:r>
            <a:r>
              <a:rPr lang="el-GR" sz="1800"/>
              <a:t>«Ευφυής Ενέργεια για την Ευρώπη 2011-2013» :Πρωτοβουλία Κατάρτισης και Προσόντων του εργατικού δυναμικού του οικοδομικού κλάδου σε θέματα Εξοικονόμησης και Ανανεώσιμων Πηγών Ενέργειας στα κτίρια – BUILD UP Skills.</a:t>
            </a:r>
          </a:p>
          <a:p>
            <a:pPr>
              <a:spcBef>
                <a:spcPts val="0"/>
              </a:spcBef>
            </a:pPr>
            <a:r>
              <a:rPr lang="el-GR" sz="1800"/>
              <a:t>Κανονισμός Ενεργειακής Απόδοσης Κτιρίων</a:t>
            </a:r>
          </a:p>
          <a:p>
            <a:pPr>
              <a:spcBef>
                <a:spcPts val="0"/>
              </a:spcBef>
            </a:pPr>
            <a:r>
              <a:rPr lang="el-GR" sz="1800"/>
              <a:t>Μέτρα για τη βελτίωση της ενεργειακής απόδοσης κατά την τελική χρήση, ενεργειακές υπηρεσίες και άλλες διατάξεις (Νόμος 3855/2010)</a:t>
            </a:r>
          </a:p>
          <a:p>
            <a:pPr>
              <a:spcBef>
                <a:spcPts val="0"/>
              </a:spcBef>
            </a:pPr>
            <a:r>
              <a:rPr lang="el-GR" sz="1800"/>
              <a:t>Πρόγραμμα Εξοικονόμηση κατ ’οίκον</a:t>
            </a:r>
          </a:p>
          <a:p>
            <a:pPr>
              <a:spcBef>
                <a:spcPts val="0"/>
              </a:spcBef>
            </a:pPr>
            <a:r>
              <a:rPr lang="el-GR" sz="1800"/>
              <a:t>Ειδικό Πρόγραμμα Ανάπτυξης Φωτοβολταϊκών Συστημάτων</a:t>
            </a:r>
          </a:p>
          <a:p>
            <a:pPr>
              <a:spcBef>
                <a:spcPts val="0"/>
              </a:spcBef>
            </a:pPr>
            <a:r>
              <a:rPr lang="el-GR" sz="1800"/>
              <a:t>Μητρώο Επιχειρήσεων </a:t>
            </a:r>
            <a:r>
              <a:rPr lang="el-GR" sz="1800"/>
              <a:t>Ενεργειακών </a:t>
            </a:r>
            <a:r>
              <a:rPr lang="el-GR" sz="1800" smtClean="0"/>
              <a:t>Υπηρεσιών</a:t>
            </a:r>
          </a:p>
          <a:p>
            <a:pPr marL="0" indent="0" algn="r">
              <a:spcBef>
                <a:spcPts val="0"/>
              </a:spcBef>
              <a:buNone/>
            </a:pPr>
            <a:r>
              <a:rPr lang="el-GR" sz="1800" smtClean="0"/>
              <a:t>(συνεχίζεται)</a:t>
            </a:r>
            <a:endParaRPr lang="el-GR" sz="1800"/>
          </a:p>
        </p:txBody>
      </p:sp>
      <p:sp>
        <p:nvSpPr>
          <p:cNvPr id="4" name="Slide Number Placeholder 3"/>
          <p:cNvSpPr>
            <a:spLocks noGrp="1"/>
          </p:cNvSpPr>
          <p:nvPr>
            <p:ph type="sldNum" sz="quarter" idx="12"/>
          </p:nvPr>
        </p:nvSpPr>
        <p:spPr/>
        <p:txBody>
          <a:bodyPr/>
          <a:lstStyle/>
          <a:p>
            <a:fld id="{473E03AA-6A76-4E4A-A467-63B55785B52E}" type="slidenum">
              <a:rPr lang="en-GB" smtClean="0"/>
              <a:t>69</a:t>
            </a:fld>
            <a:endParaRPr lang="en-GB"/>
          </a:p>
        </p:txBody>
      </p:sp>
      <p:sp>
        <p:nvSpPr>
          <p:cNvPr id="5" name="TextBox 4"/>
          <p:cNvSpPr txBox="1"/>
          <p:nvPr/>
        </p:nvSpPr>
        <p:spPr>
          <a:xfrm>
            <a:off x="467544" y="6381328"/>
            <a:ext cx="7992888" cy="461665"/>
          </a:xfrm>
          <a:prstGeom prst="rect">
            <a:avLst/>
          </a:prstGeom>
          <a:noFill/>
        </p:spPr>
        <p:txBody>
          <a:bodyPr wrap="square" rtlCol="0">
            <a:spAutoFit/>
          </a:bodyPr>
          <a:lstStyle/>
          <a:p>
            <a:pPr algn="ctr"/>
            <a:r>
              <a:rPr lang="el-GR" sz="2400" smtClean="0">
                <a:solidFill>
                  <a:srgbClr val="C00000"/>
                </a:solidFill>
              </a:rPr>
              <a:t>ΚΤΙΡΙΑ – ΜΕΤΑΦΟΡΕΣ - ΒΙΟΜΗΧΑΝΙΑ</a:t>
            </a:r>
            <a:endParaRPr lang="en-GB" sz="2400">
              <a:solidFill>
                <a:srgbClr val="C00000"/>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71329090"/>
      </p:ext>
    </p:extLst>
  </p:cSld>
  <p:clrMapOvr>
    <a:masterClrMapping/>
  </p:clrMapOvr>
  <mc:AlternateContent xmlns:mc="http://schemas.openxmlformats.org/markup-compatibility/2006">
    <mc:Choice xmlns:p14="http://schemas.microsoft.com/office/powerpoint/2010/main" Requires="p14">
      <p:transition spd="slow" p14:dur="2000" advTm="100248"/>
    </mc:Choice>
    <mc:Fallback>
      <p:transition spd="slow" advTm="100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116632"/>
            <a:ext cx="8229600" cy="288032"/>
          </a:xfrm>
        </p:spPr>
        <p:txBody>
          <a:bodyPr>
            <a:normAutofit fontScale="90000"/>
          </a:bodyPr>
          <a:lstStyle/>
          <a:p>
            <a:r>
              <a:rPr lang="el-GR" dirty="0" smtClean="0"/>
              <a:t>ΕΝΕΡΓΕΙΑΚΗ ΠΟΛΙΤΙΚΗ</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63088829"/>
      </p:ext>
    </p:extLst>
  </p:cSld>
  <p:clrMapOvr>
    <a:masterClrMapping/>
  </p:clrMapOvr>
  <mc:AlternateContent xmlns:mc="http://schemas.openxmlformats.org/markup-compatibility/2006">
    <mc:Choice xmlns:p14="http://schemas.microsoft.com/office/powerpoint/2010/main" Requires="p14">
      <p:transition spd="slow" p14:dur="2000" advTm="160424"/>
    </mc:Choice>
    <mc:Fallback>
      <p:transition spd="slow" advTm="160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ΕΞΟΙΚΟΝΟΜΗΣΗ 2/2</a:t>
            </a:r>
            <a:endParaRPr lang="en-GB"/>
          </a:p>
        </p:txBody>
      </p:sp>
      <p:sp>
        <p:nvSpPr>
          <p:cNvPr id="3" name="Content Placeholder 2"/>
          <p:cNvSpPr>
            <a:spLocks noGrp="1"/>
          </p:cNvSpPr>
          <p:nvPr>
            <p:ph idx="1"/>
          </p:nvPr>
        </p:nvSpPr>
        <p:spPr/>
        <p:txBody>
          <a:bodyPr>
            <a:normAutofit fontScale="77500" lnSpcReduction="20000"/>
          </a:bodyPr>
          <a:lstStyle/>
          <a:p>
            <a:pPr marL="0" indent="0">
              <a:buNone/>
            </a:pPr>
            <a:r>
              <a:rPr lang="el-GR" smtClean="0"/>
              <a:t>(συνέχεια)</a:t>
            </a:r>
          </a:p>
          <a:p>
            <a:r>
              <a:rPr lang="el-GR" smtClean="0"/>
              <a:t>Πλαίσιο </a:t>
            </a:r>
            <a:r>
              <a:rPr lang="el-GR"/>
              <a:t>μεθοδολογίας μέτρησης και επαλήθευσης της εξοικονομούμενης ενέργειας για την επίτευξη του ενδεικτικού εθνικού στόχου εξοικονόμησης ενέργειας στην τελική χρήση – Κατάλογος ενδεικτικών επιλέξιμων μέτρων βελτίωσης της ενεργειακής απόδοσης – Ενεργειακό περιεχόμενο καυσίμων για τελική χρήση. (Αριθμ. Δ6/7094, ΦΕΚ Β 918, 23.05.2011)</a:t>
            </a:r>
          </a:p>
          <a:p>
            <a:r>
              <a:rPr lang="el-GR" smtClean="0"/>
              <a:t>Κατάρτιση του 1ου Σχεδίου Δράσης Ενεργειακής Αποδοτικότητας όπου προβλέπεται 9% εξοικονόμηση ενέργειας στην τελική κατανάλωση μέχρι το έτος 2016 σύμφωνα και με την Οδηγία 2006/32/ΕΚ, </a:t>
            </a:r>
          </a:p>
          <a:p>
            <a:r>
              <a:rPr lang="el-GR" smtClean="0"/>
              <a:t>Νόμος 3855/2010 : ανάπτυξη μηχανισμών της αγοράς και εφαρμογής συγκεκριμένων μέτρων και πολιτικών που αποσκοπούν στην επίτευξη του στόχου για εξοικονόμηση ενέργειας.</a:t>
            </a:r>
          </a:p>
          <a:p>
            <a:r>
              <a:rPr lang="el-GR" smtClean="0"/>
              <a:t>(προστίθεται στον κανονισμό που αφορά την ενεργειακή συμπεριφορά των κτιρίων- ΚΕΝΑΚ),</a:t>
            </a:r>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70</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18169198"/>
      </p:ext>
    </p:extLst>
  </p:cSld>
  <p:clrMapOvr>
    <a:masterClrMapping/>
  </p:clrMapOvr>
  <mc:AlternateContent xmlns:mc="http://schemas.openxmlformats.org/markup-compatibility/2006">
    <mc:Choice xmlns:p14="http://schemas.microsoft.com/office/powerpoint/2010/main" Requires="p14">
      <p:transition spd="slow" p14:dur="2000" advTm="67025"/>
    </mc:Choice>
    <mc:Fallback>
      <p:transition spd="slow" advTm="670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ΑΝΑΝΕΩΣΙΜΕΣ ΠΗΓΕΣ ΕΝΕΡΓΕΙΑΣ</a:t>
            </a:r>
            <a:endParaRPr lang="en-GB"/>
          </a:p>
        </p:txBody>
      </p:sp>
      <p:sp>
        <p:nvSpPr>
          <p:cNvPr id="3" name="Content Placeholder 2"/>
          <p:cNvSpPr>
            <a:spLocks noGrp="1"/>
          </p:cNvSpPr>
          <p:nvPr>
            <p:ph idx="1"/>
          </p:nvPr>
        </p:nvSpPr>
        <p:spPr>
          <a:xfrm>
            <a:off x="457200" y="836712"/>
            <a:ext cx="8363272" cy="5760640"/>
          </a:xfrm>
        </p:spPr>
        <p:txBody>
          <a:bodyPr>
            <a:noAutofit/>
          </a:bodyPr>
          <a:lstStyle/>
          <a:p>
            <a:pPr marL="0" indent="0">
              <a:buNone/>
            </a:pPr>
            <a:r>
              <a:rPr lang="el-GR" sz="1800"/>
              <a:t>Γ</a:t>
            </a:r>
            <a:r>
              <a:rPr lang="el-GR" sz="1800" smtClean="0"/>
              <a:t>ια το σύνολο των Κρατών-Μελών της Ευρωπαϊκής Ένωσης, μέχρι το 2020, προβλέπεται: </a:t>
            </a:r>
          </a:p>
          <a:p>
            <a:pPr marL="273050" indent="-273050">
              <a:buFont typeface="+mj-lt"/>
              <a:buAutoNum type="alphaLcParenR"/>
            </a:pPr>
            <a:r>
              <a:rPr lang="el-GR" sz="1800" smtClean="0"/>
              <a:t>20% μείωση των εκπομπών των αερίων του θερμοκηπίου σε σχέση με τα επίπεδα του 1990 σύμφωνα με την Οδηγία 2009/29/ΕΚ, </a:t>
            </a:r>
          </a:p>
          <a:p>
            <a:pPr marL="273050" indent="-273050">
              <a:buFont typeface="+mj-lt"/>
              <a:buAutoNum type="alphaLcParenR"/>
            </a:pPr>
            <a:r>
              <a:rPr lang="el-GR" sz="1800" smtClean="0"/>
              <a:t>20% διείσδυση των Ανανεώσιμων Πηγών Ενέργειας στην ακαθάριστη τελική κατανάλωση ενέργειας σύμφωνα με την Οδηγία 2009/28/ΕΚ και</a:t>
            </a:r>
          </a:p>
          <a:p>
            <a:pPr marL="273050" indent="-273050">
              <a:buFont typeface="+mj-lt"/>
              <a:buAutoNum type="alphaLcParenR"/>
            </a:pPr>
            <a:r>
              <a:rPr lang="el-GR" sz="1800" smtClean="0"/>
              <a:t>20% εξοικονόμηση πρωτογενούς ενέργειας. </a:t>
            </a:r>
          </a:p>
          <a:p>
            <a:pPr marL="0" indent="0">
              <a:buNone/>
            </a:pPr>
            <a:endParaRPr lang="el-GR" sz="1800" smtClean="0"/>
          </a:p>
          <a:p>
            <a:pPr marL="0" indent="0">
              <a:buNone/>
            </a:pPr>
            <a:r>
              <a:rPr lang="el-GR" sz="2000" smtClean="0"/>
              <a:t>Ειδικά για την Ελλάδα, ο στόχος για τις εκπομπές αερίων ρύπων του θερμοκηπίου είναι :</a:t>
            </a:r>
          </a:p>
          <a:p>
            <a:pPr marL="177800" indent="-177800"/>
            <a:r>
              <a:rPr lang="el-GR" sz="1800" smtClean="0"/>
              <a:t>μείωση κατά 4% στους τομείς εκτός εμπορίας σε σχέση με τα επίπεδα του 2005, </a:t>
            </a:r>
          </a:p>
          <a:p>
            <a:pPr marL="177800" indent="-177800"/>
            <a:r>
              <a:rPr lang="el-GR" sz="1800" smtClean="0"/>
              <a:t>18% διείσδυση των ΑΠΕ στην ακαθάριστη τελική κατανάλωση. </a:t>
            </a:r>
          </a:p>
          <a:p>
            <a:pPr marL="0" indent="0">
              <a:buNone/>
            </a:pPr>
            <a:endParaRPr lang="el-GR" sz="1800"/>
          </a:p>
          <a:p>
            <a:pPr marL="0" indent="0">
              <a:buNone/>
            </a:pPr>
            <a:r>
              <a:rPr lang="el-GR" sz="1800" smtClean="0"/>
              <a:t>Νόμος 3851/2010 : αύξηση του στόχου συμμετοχής των ΑΠΕ στην τελική κατανά-λωση ενέργειας στο 20% :</a:t>
            </a:r>
          </a:p>
          <a:p>
            <a:pPr marL="685800" lvl="1"/>
            <a:r>
              <a:rPr lang="el-GR" sz="1800" smtClean="0"/>
              <a:t>40 % συμμετοχή των ΑΠΕ στην ηλεκτροπαραγωγή, </a:t>
            </a:r>
          </a:p>
          <a:p>
            <a:pPr marL="685800" lvl="1"/>
            <a:r>
              <a:rPr lang="el-GR" sz="1800" smtClean="0"/>
              <a:t>20 % σε ανάγκες θέρμανσης-ψύξης και </a:t>
            </a:r>
          </a:p>
          <a:p>
            <a:pPr marL="685800" lvl="1"/>
            <a:r>
              <a:rPr lang="el-GR" sz="1800" smtClean="0"/>
              <a:t>10 % στις μεταφορές).</a:t>
            </a:r>
            <a:endParaRPr lang="en-GB" sz="1800"/>
          </a:p>
        </p:txBody>
      </p:sp>
      <p:sp>
        <p:nvSpPr>
          <p:cNvPr id="4" name="Slide Number Placeholder 3"/>
          <p:cNvSpPr>
            <a:spLocks noGrp="1"/>
          </p:cNvSpPr>
          <p:nvPr>
            <p:ph type="sldNum" sz="quarter" idx="12"/>
          </p:nvPr>
        </p:nvSpPr>
        <p:spPr/>
        <p:txBody>
          <a:bodyPr/>
          <a:lstStyle/>
          <a:p>
            <a:fld id="{473E03AA-6A76-4E4A-A467-63B55785B52E}" type="slidenum">
              <a:rPr lang="en-GB" smtClean="0"/>
              <a:t>71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9068054"/>
      </p:ext>
    </p:extLst>
  </p:cSld>
  <p:clrMapOvr>
    <a:masterClrMapping/>
  </p:clrMapOvr>
  <mc:AlternateContent xmlns:mc="http://schemas.openxmlformats.org/markup-compatibility/2006">
    <mc:Choice xmlns:p14="http://schemas.microsoft.com/office/powerpoint/2010/main" Requires="p14">
      <p:transition spd="slow" p14:dur="2000" advTm="61399"/>
    </mc:Choice>
    <mc:Fallback>
      <p:transition spd="slow" advTm="61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ΑΝΑΝΕΩΣΙΜΕΣ ΠΗΓΕΣ ΕΝΕΡΓΕΙΑΣ</a:t>
            </a:r>
            <a:endParaRPr lang="en-GB"/>
          </a:p>
        </p:txBody>
      </p:sp>
      <p:sp>
        <p:nvSpPr>
          <p:cNvPr id="3" name="Content Placeholder 2"/>
          <p:cNvSpPr>
            <a:spLocks noGrp="1"/>
          </p:cNvSpPr>
          <p:nvPr>
            <p:ph idx="1"/>
          </p:nvPr>
        </p:nvSpPr>
        <p:spPr/>
        <p:txBody>
          <a:bodyPr/>
          <a:lstStyle/>
          <a:p>
            <a:r>
              <a:rPr lang="el-GR" smtClean="0"/>
              <a:t>ΑΙΟΛΙΚΗ ΕΝΕΡΓΕΙΑ</a:t>
            </a:r>
          </a:p>
          <a:p>
            <a:r>
              <a:rPr lang="el-GR" smtClean="0"/>
              <a:t>ΗΛΙΑΚΗ ΕΝΕΡΓΕΙΑ ΚΑΙ ΦΩΤΟΒΟΛΤΑΪΚΑ</a:t>
            </a:r>
          </a:p>
          <a:p>
            <a:r>
              <a:rPr lang="el-GR" smtClean="0"/>
              <a:t>ΒΙΟΜΑΖΑ</a:t>
            </a:r>
          </a:p>
          <a:p>
            <a:r>
              <a:rPr lang="el-GR" smtClean="0"/>
              <a:t>ΓΕΩΘΕΡΜΙΑ</a:t>
            </a:r>
          </a:p>
          <a:p>
            <a:r>
              <a:rPr lang="el-GR" smtClean="0"/>
              <a:t>ΥΔΡΟΗΛΕΚΤΡΙΚΗ ΕΝΕΡΓΕΙΑ</a:t>
            </a:r>
          </a:p>
          <a:p>
            <a:r>
              <a:rPr lang="el-GR" smtClean="0"/>
              <a:t>ΣΥΜΠΑΡΑΓΩΓΗ ΘΕΡΜΟΤΗΤΑΣ ΚΑΙ ΗΛΕΚΤΡΙΣΜΟΥ</a:t>
            </a:r>
          </a:p>
        </p:txBody>
      </p:sp>
      <p:sp>
        <p:nvSpPr>
          <p:cNvPr id="4" name="Slide Number Placeholder 3"/>
          <p:cNvSpPr>
            <a:spLocks noGrp="1"/>
          </p:cNvSpPr>
          <p:nvPr>
            <p:ph type="sldNum" sz="quarter" idx="12"/>
          </p:nvPr>
        </p:nvSpPr>
        <p:spPr/>
        <p:txBody>
          <a:bodyPr/>
          <a:lstStyle/>
          <a:p>
            <a:fld id="{473E03AA-6A76-4E4A-A467-63B55785B52E}" type="slidenum">
              <a:rPr lang="en-GB" smtClean="0"/>
              <a:t>72</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15296281"/>
      </p:ext>
    </p:extLst>
  </p:cSld>
  <p:clrMapOvr>
    <a:masterClrMapping/>
  </p:clrMapOvr>
  <mc:AlternateContent xmlns:mc="http://schemas.openxmlformats.org/markup-compatibility/2006">
    <mc:Choice xmlns:p14="http://schemas.microsoft.com/office/powerpoint/2010/main" Requires="p14">
      <p:transition spd="slow" p14:dur="2000" advTm="3940"/>
    </mc:Choice>
    <mc:Fallback>
      <p:transition spd="slow" advTm="3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ΗΛΙΑΚΗ ΕΝΕΡΓΕΙΑ</a:t>
            </a:r>
            <a:endParaRPr lang="en-GB"/>
          </a:p>
        </p:txBody>
      </p:sp>
      <p:sp>
        <p:nvSpPr>
          <p:cNvPr id="3" name="Content Placeholder 2"/>
          <p:cNvSpPr>
            <a:spLocks noGrp="1"/>
          </p:cNvSpPr>
          <p:nvPr>
            <p:ph idx="1"/>
          </p:nvPr>
        </p:nvSpPr>
        <p:spPr/>
        <p:txBody>
          <a:bodyPr>
            <a:normAutofit fontScale="70000" lnSpcReduction="20000"/>
          </a:bodyPr>
          <a:lstStyle/>
          <a:p>
            <a:r>
              <a:rPr lang="el-GR" smtClean="0"/>
              <a:t>ΦΩΤΟΒΟΛΤΑΪΚΑ ΣΥΣΤΗΜΑΤΑ</a:t>
            </a:r>
          </a:p>
          <a:p>
            <a:pPr lvl="1"/>
            <a:r>
              <a:rPr lang="el-GR"/>
              <a:t>ΕΙΔΙΚΟ ΠΡΟΓΡΑΜΜΑ ΑΝΑΠΤΥΞΗΣ ΦΩΤΟΒΟΛΤΑΪΚΩΝ ΣΥΣΤΗΜΑΤΩΝ ΣΕ </a:t>
            </a:r>
            <a:r>
              <a:rPr lang="el-GR"/>
              <a:t>ΚΤΗΡΙΑΚΕΣ </a:t>
            </a:r>
            <a:r>
              <a:rPr lang="el-GR" smtClean="0"/>
              <a:t>ΕΓΚΑΤΑΣΤΑΣΕΙΣ</a:t>
            </a:r>
          </a:p>
          <a:p>
            <a:r>
              <a:rPr lang="el-GR"/>
              <a:t>Το Ειδικό Πρόγραμμα Ανάπτυξης Φωτοβολταϊκών Συστημάτων μέχρι 10 kWp, έχει εφαρμογή σε κτηριακές εγκαταστάσεις, που χρησιμοποιούνται για κατοικία ή στέγαση πολύ μικρών επιχειρήσεων.</a:t>
            </a:r>
          </a:p>
          <a:p>
            <a:r>
              <a:rPr lang="el-GR"/>
              <a:t>Το Πρόγραμμα θα ισχύει μέχρι την 31η Δεκεμβρίου 2019 και εφαρμόζεται σε όλη την Επικράτεια.</a:t>
            </a:r>
          </a:p>
          <a:p>
            <a:r>
              <a:rPr lang="el-GR"/>
              <a:t>Ως μέγιστη ισχύς των Φωτοβολταϊκών Συστημάτων ανά εγκατάσταση στο πλαίσιο του Προγράμματος ορίζεται:</a:t>
            </a:r>
          </a:p>
          <a:p>
            <a:r>
              <a:rPr lang="el-GR"/>
              <a:t>για την ηπειρωτική χώρα, τα Διασυνδεδεμένα με το Σύστημα νησιά και την Κρήτη τα 10kWp</a:t>
            </a:r>
          </a:p>
          <a:p>
            <a:r>
              <a:rPr lang="el-GR"/>
              <a:t>για τα λοιπά Μη Διασυνδεδεμένα Νησιά τα 5kWp.</a:t>
            </a:r>
          </a:p>
          <a:p>
            <a:pPr lvl="1"/>
            <a:endParaRPr lang="el-GR" smtClean="0"/>
          </a:p>
          <a:p>
            <a:r>
              <a:rPr lang="el-GR" smtClean="0"/>
              <a:t>ΘΕΡΜΙΚΑ ΗΛΙΑΚΑ ΣΥΣΤΗΜΑΤΑ</a:t>
            </a:r>
          </a:p>
          <a:p>
            <a:r>
              <a:rPr lang="el-GR" smtClean="0"/>
              <a:t>ΠΑΘΗΤΙΚΑ ΗΛΙΑΚΑ ΣΥΣΤΗΜΑΤΑ</a:t>
            </a:r>
          </a:p>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73</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50526050"/>
      </p:ext>
    </p:extLst>
  </p:cSld>
  <p:clrMapOvr>
    <a:masterClrMapping/>
  </p:clrMapOvr>
  <mc:AlternateContent xmlns:mc="http://schemas.openxmlformats.org/markup-compatibility/2006">
    <mc:Choice xmlns:p14="http://schemas.microsoft.com/office/powerpoint/2010/main" Requires="p14">
      <p:transition spd="slow" p14:dur="2000" advTm="18950"/>
    </mc:Choice>
    <mc:Fallback>
      <p:transition spd="slow" advTm="18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ΑΙΟΛΙΚΗ ΕΝΕΡΓΕΙΑ</a:t>
            </a:r>
            <a:endParaRPr lang="en-GB"/>
          </a:p>
        </p:txBody>
      </p:sp>
      <p:sp>
        <p:nvSpPr>
          <p:cNvPr id="3" name="Content Placeholder 2"/>
          <p:cNvSpPr>
            <a:spLocks noGrp="1"/>
          </p:cNvSpPr>
          <p:nvPr>
            <p:ph idx="1"/>
          </p:nvPr>
        </p:nvSpPr>
        <p:spPr>
          <a:xfrm>
            <a:off x="457200" y="1052737"/>
            <a:ext cx="8229600" cy="864096"/>
          </a:xfrm>
        </p:spPr>
        <p:txBody>
          <a:bodyPr>
            <a:normAutofit lnSpcReduction="10000"/>
          </a:bodyPr>
          <a:lstStyle/>
          <a:p>
            <a:pPr marL="0" indent="0" algn="just">
              <a:buNone/>
            </a:pPr>
            <a:r>
              <a:rPr lang="el-GR"/>
              <a:t>Αιολικά Πάρκα στην ξηρά, ανά </a:t>
            </a:r>
            <a:r>
              <a:rPr lang="el-GR"/>
              <a:t>κατηγορία </a:t>
            </a:r>
            <a:r>
              <a:rPr lang="el-GR" smtClean="0"/>
              <a:t>εγκατε-στημένης </a:t>
            </a:r>
            <a:r>
              <a:rPr lang="el-GR"/>
              <a:t>ισχύος</a:t>
            </a:r>
            <a:r>
              <a:rPr lang="el-GR"/>
              <a:t> </a:t>
            </a:r>
            <a:r>
              <a:rPr lang="el-GR" i="1" smtClean="0"/>
              <a:t>P</a:t>
            </a:r>
            <a:r>
              <a:rPr lang="el-GR" i="1" baseline="-25000" smtClean="0"/>
              <a:t>installed</a:t>
            </a:r>
          </a:p>
          <a:p>
            <a:pPr algn="just"/>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74</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2737276037"/>
              </p:ext>
            </p:extLst>
          </p:nvPr>
        </p:nvGraphicFramePr>
        <p:xfrm>
          <a:off x="457200" y="2420888"/>
          <a:ext cx="8229600" cy="4025265"/>
        </p:xfrm>
        <a:graphic>
          <a:graphicData uri="http://schemas.openxmlformats.org/drawingml/2006/table">
            <a:tbl>
              <a:tblPr/>
              <a:tblGrid>
                <a:gridCol w="2386608"/>
                <a:gridCol w="3099792"/>
                <a:gridCol w="2743200"/>
              </a:tblGrid>
              <a:tr h="0">
                <a:tc>
                  <a:txBody>
                    <a:bodyPr/>
                    <a:lstStyle/>
                    <a:p>
                      <a:pPr algn="ctr"/>
                      <a:r>
                        <a:rPr lang="en-GB" sz="2000" b="1" i="1">
                          <a:solidFill>
                            <a:schemeClr val="accent6">
                              <a:lumMod val="50000"/>
                            </a:schemeClr>
                          </a:solidFill>
                          <a:effectLst/>
                        </a:rPr>
                        <a:t>P</a:t>
                      </a:r>
                      <a:r>
                        <a:rPr lang="en-GB" sz="2000" b="1" i="1" baseline="-25000">
                          <a:solidFill>
                            <a:schemeClr val="accent6">
                              <a:lumMod val="50000"/>
                            </a:schemeClr>
                          </a:solidFill>
                          <a:effectLst/>
                        </a:rPr>
                        <a:t>installed</a:t>
                      </a:r>
                      <a:r>
                        <a:rPr lang="en-GB" sz="2000" b="1" i="1">
                          <a:solidFill>
                            <a:schemeClr val="accent6">
                              <a:lumMod val="50000"/>
                            </a:schemeClr>
                          </a:solidFill>
                          <a:effectLst/>
                        </a:rPr>
                        <a:t> ≤ 20 kW</a:t>
                      </a:r>
                      <a:endParaRPr lang="en-GB" sz="2000" b="1">
                        <a:solidFill>
                          <a:schemeClr val="accent6">
                            <a:lumMod val="50000"/>
                          </a:schemeClr>
                        </a:solidFill>
                        <a:effectLst/>
                      </a:endParaRPr>
                    </a:p>
                  </a:txBody>
                  <a:tcPr marL="95250" marR="95250" marT="76200" marB="66675">
                    <a:lnL>
                      <a:noFill/>
                    </a:lnL>
                    <a:lnR>
                      <a:noFill/>
                    </a:lnR>
                    <a:lnT>
                      <a:noFill/>
                    </a:lnT>
                    <a:lnB>
                      <a:noFill/>
                    </a:lnB>
                    <a:solidFill>
                      <a:srgbClr val="FFFFFF"/>
                    </a:solidFill>
                  </a:tcPr>
                </a:tc>
                <a:tc>
                  <a:txBody>
                    <a:bodyPr/>
                    <a:lstStyle/>
                    <a:p>
                      <a:pPr algn="ctr"/>
                      <a:r>
                        <a:rPr lang="pl-PL" sz="2000" b="1" i="1">
                          <a:solidFill>
                            <a:schemeClr val="accent6">
                              <a:lumMod val="50000"/>
                            </a:schemeClr>
                          </a:solidFill>
                          <a:effectLst/>
                        </a:rPr>
                        <a:t>20 kW &lt; P</a:t>
                      </a:r>
                      <a:r>
                        <a:rPr lang="pl-PL" sz="2000" b="1" i="1" baseline="-25000">
                          <a:solidFill>
                            <a:schemeClr val="accent6">
                              <a:lumMod val="50000"/>
                            </a:schemeClr>
                          </a:solidFill>
                          <a:effectLst/>
                        </a:rPr>
                        <a:t>installed</a:t>
                      </a:r>
                      <a:r>
                        <a:rPr lang="pl-PL" sz="2000" b="1" i="1">
                          <a:solidFill>
                            <a:schemeClr val="accent6">
                              <a:lumMod val="50000"/>
                            </a:schemeClr>
                          </a:solidFill>
                          <a:effectLst/>
                        </a:rPr>
                        <a:t> ≤100 kW</a:t>
                      </a:r>
                      <a:endParaRPr lang="pl-PL" sz="2000" b="1">
                        <a:solidFill>
                          <a:schemeClr val="accent6">
                            <a:lumMod val="50000"/>
                          </a:schemeClr>
                        </a:solidFill>
                        <a:effectLst/>
                      </a:endParaRPr>
                    </a:p>
                  </a:txBody>
                  <a:tcPr marL="95250" marR="95250" marT="76200" marB="66675">
                    <a:lnL>
                      <a:noFill/>
                    </a:lnL>
                    <a:lnR>
                      <a:noFill/>
                    </a:lnR>
                    <a:lnT>
                      <a:noFill/>
                    </a:lnT>
                    <a:lnB>
                      <a:noFill/>
                    </a:lnB>
                    <a:solidFill>
                      <a:srgbClr val="FFFFFF"/>
                    </a:solidFill>
                  </a:tcPr>
                </a:tc>
                <a:tc>
                  <a:txBody>
                    <a:bodyPr/>
                    <a:lstStyle/>
                    <a:p>
                      <a:pPr algn="ctr"/>
                      <a:r>
                        <a:rPr lang="en-GB" sz="2000" b="1" i="1">
                          <a:solidFill>
                            <a:schemeClr val="accent6">
                              <a:lumMod val="50000"/>
                            </a:schemeClr>
                          </a:solidFill>
                          <a:effectLst/>
                        </a:rPr>
                        <a:t>P</a:t>
                      </a:r>
                      <a:r>
                        <a:rPr lang="en-GB" sz="2000" b="1" i="1" baseline="-25000">
                          <a:solidFill>
                            <a:schemeClr val="accent6">
                              <a:lumMod val="50000"/>
                            </a:schemeClr>
                          </a:solidFill>
                          <a:effectLst/>
                        </a:rPr>
                        <a:t>installed</a:t>
                      </a:r>
                      <a:r>
                        <a:rPr lang="en-GB" sz="2000" b="1" i="1">
                          <a:solidFill>
                            <a:schemeClr val="accent6">
                              <a:lumMod val="50000"/>
                            </a:schemeClr>
                          </a:solidFill>
                          <a:effectLst/>
                        </a:rPr>
                        <a:t> &gt; 100 kW</a:t>
                      </a:r>
                      <a:endParaRPr lang="en-GB" sz="2000" b="1">
                        <a:solidFill>
                          <a:schemeClr val="accent6">
                            <a:lumMod val="50000"/>
                          </a:schemeClr>
                        </a:solidFill>
                        <a:effectLst/>
                      </a:endParaRPr>
                    </a:p>
                  </a:txBody>
                  <a:tcPr marL="95250" marR="95250" marT="76200" marB="66675">
                    <a:lnL>
                      <a:noFill/>
                    </a:lnL>
                    <a:lnR>
                      <a:noFill/>
                    </a:lnR>
                    <a:lnT>
                      <a:noFill/>
                    </a:lnT>
                    <a:lnB>
                      <a:noFill/>
                    </a:lnB>
                    <a:solidFill>
                      <a:srgbClr val="FFFFFF"/>
                    </a:solidFill>
                  </a:tcPr>
                </a:tc>
              </a:tr>
              <a:tr h="0">
                <a:tc gridSpan="2">
                  <a:txBody>
                    <a:bodyPr/>
                    <a:lstStyle/>
                    <a:p>
                      <a:pPr algn="l"/>
                      <a:r>
                        <a:rPr lang="el-GR">
                          <a:effectLst/>
                        </a:rPr>
                        <a:t>Δεν απαιτείται Άδεια Παραγωγής ή άλλη σχετική με αυτήν διαπιστωτική απόφαση.</a:t>
                      </a:r>
                    </a:p>
                  </a:txBody>
                  <a:tcPr marL="95250" marR="95250" marT="76200" marB="66675">
                    <a:lnL>
                      <a:noFill/>
                    </a:lnL>
                    <a:lnR>
                      <a:noFill/>
                    </a:lnR>
                    <a:lnT>
                      <a:noFill/>
                    </a:lnT>
                    <a:lnB>
                      <a:noFill/>
                    </a:lnB>
                    <a:solidFill>
                      <a:srgbClr val="FFFFFF"/>
                    </a:solidFill>
                  </a:tcPr>
                </a:tc>
                <a:tc hMerge="1">
                  <a:txBody>
                    <a:bodyPr/>
                    <a:lstStyle/>
                    <a:p>
                      <a:endParaRPr lang="en-GB"/>
                    </a:p>
                  </a:txBody>
                  <a:tcPr/>
                </a:tc>
                <a:tc>
                  <a:txBody>
                    <a:bodyPr/>
                    <a:lstStyle/>
                    <a:p>
                      <a:pPr algn="l"/>
                      <a:r>
                        <a:rPr lang="el-GR">
                          <a:effectLst/>
                        </a:rPr>
                        <a:t>Απαιτείται </a:t>
                      </a:r>
                      <a:r>
                        <a:rPr lang="el-GR" u="none" strike="noStrike">
                          <a:solidFill>
                            <a:srgbClr val="0063A5"/>
                          </a:solidFill>
                          <a:effectLst/>
                          <a:hlinkClick r:id="rId4"/>
                        </a:rPr>
                        <a:t>Άδεια Παραγωγής</a:t>
                      </a:r>
                      <a:r>
                        <a:rPr lang="el-GR">
                          <a:effectLst/>
                        </a:rPr>
                        <a:t>. Η αίτηση πρέπει να συνοδεύεται από τεκμηρίωση αιολικού δυναμικού που να βασίζεται σε μετρήσεις πιστοποιημένου φορέα.</a:t>
                      </a:r>
                    </a:p>
                  </a:txBody>
                  <a:tcPr marL="95250" marR="95250" marT="76200" marB="66675">
                    <a:lnL>
                      <a:noFill/>
                    </a:lnL>
                    <a:lnR>
                      <a:noFill/>
                    </a:lnR>
                    <a:lnT>
                      <a:noFill/>
                    </a:lnT>
                    <a:lnB>
                      <a:noFill/>
                    </a:lnB>
                    <a:solidFill>
                      <a:srgbClr val="FFFFFF"/>
                    </a:solidFill>
                  </a:tcPr>
                </a:tc>
              </a:tr>
              <a:tr h="0">
                <a:tc gridSpan="3">
                  <a:txBody>
                    <a:bodyPr/>
                    <a:lstStyle/>
                    <a:p>
                      <a:pPr algn="l"/>
                      <a:r>
                        <a:rPr lang="el-GR">
                          <a:effectLst/>
                        </a:rPr>
                        <a:t>Πρέπει να υποβληθεί αίτηση για την διατύπωση </a:t>
                      </a:r>
                      <a:r>
                        <a:rPr lang="el-GR" u="none" strike="noStrike">
                          <a:solidFill>
                            <a:srgbClr val="0063A5"/>
                          </a:solidFill>
                          <a:effectLst/>
                          <a:hlinkClick r:id="rId5"/>
                        </a:rPr>
                        <a:t>Προσφοράς Σύνδεσης</a:t>
                      </a:r>
                      <a:r>
                        <a:rPr lang="el-GR">
                          <a:effectLst/>
                        </a:rPr>
                        <a:t> προς τον αρμόδιο Διαχειριστή, ο οποίος και θεωρεί τα τοπογραφικά διαγράμματα αποτύπωσης του τρόπου σύνδεσης. Ο Διαχειριστής χορηγεί Προσφορά Σύνδεσης, αρχικά μη-δεσμευτική, η οποία οριστικοποιείται και καθίσταται δεσμευτική με το πέρας της περιβαλλοντικής αδειοδότησης, όπου απαιτείται.</a:t>
                      </a:r>
                    </a:p>
                  </a:txBody>
                  <a:tcPr marL="95250" marR="95250" marT="76200" marB="66675">
                    <a:lnL>
                      <a:noFill/>
                    </a:lnL>
                    <a:lnR>
                      <a:noFill/>
                    </a:lnR>
                    <a:lnT>
                      <a:noFill/>
                    </a:lnT>
                    <a:lnB>
                      <a:noFill/>
                    </a:lnB>
                    <a:solidFill>
                      <a:srgbClr val="FFFFFF"/>
                    </a:solidFill>
                  </a:tcPr>
                </a:tc>
                <a:tc hMerge="1">
                  <a:txBody>
                    <a:bodyPr/>
                    <a:lstStyle/>
                    <a:p>
                      <a:endParaRPr lang="en-GB"/>
                    </a:p>
                  </a:txBody>
                  <a:tcPr/>
                </a:tc>
                <a:tc hMerge="1">
                  <a:txBody>
                    <a:bodyPr/>
                    <a:lstStyle/>
                    <a:p>
                      <a:endParaRPr lang="en-GB"/>
                    </a:p>
                  </a:txBody>
                  <a:tcPr/>
                </a:tc>
              </a:tr>
            </a:tbl>
          </a:graphicData>
        </a:graphic>
      </p:graphicFrame>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21827818"/>
      </p:ext>
    </p:extLst>
  </p:cSld>
  <p:clrMapOvr>
    <a:masterClrMapping/>
  </p:clrMapOvr>
  <mc:AlternateContent xmlns:mc="http://schemas.openxmlformats.org/markup-compatibility/2006">
    <mc:Choice xmlns:p14="http://schemas.microsoft.com/office/powerpoint/2010/main" Requires="p14">
      <p:transition spd="slow" p14:dur="2000" advTm="53271"/>
    </mc:Choice>
    <mc:Fallback>
      <p:transition spd="slow" advTm="532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ΒΙΟΚΑΥΣΙΜΑ</a:t>
            </a:r>
            <a:endParaRPr lang="en-GB"/>
          </a:p>
        </p:txBody>
      </p:sp>
      <p:sp>
        <p:nvSpPr>
          <p:cNvPr id="3" name="Content Placeholder 2"/>
          <p:cNvSpPr>
            <a:spLocks noGrp="1"/>
          </p:cNvSpPr>
          <p:nvPr>
            <p:ph idx="1"/>
          </p:nvPr>
        </p:nvSpPr>
        <p:spPr>
          <a:xfrm>
            <a:off x="457200" y="836712"/>
            <a:ext cx="8229600" cy="5616624"/>
          </a:xfrm>
        </p:spPr>
        <p:txBody>
          <a:bodyPr>
            <a:normAutofit fontScale="25000" lnSpcReduction="20000"/>
          </a:bodyPr>
          <a:lstStyle/>
          <a:p>
            <a:pPr marL="177800" indent="-177800"/>
            <a:r>
              <a:rPr lang="el-GR" sz="5500" b="1" smtClean="0"/>
              <a:t>Βιοκαύσιμα</a:t>
            </a:r>
            <a:r>
              <a:rPr lang="el-GR" sz="5500"/>
              <a:t> είναι υγρά ή αέρια καύσιμα κίνησης τα οποία παράγονται από βιομάζα, όπως ορίζει η Οδηγία 2009/28/ΕΚ. </a:t>
            </a:r>
            <a:br>
              <a:rPr lang="el-GR" sz="5500"/>
            </a:br>
            <a:r>
              <a:rPr lang="el-GR" sz="5500"/>
              <a:t>Ειδικότερα, όπως ορίζει ο Νόμος 3468/2006, Βιοκαύσιμα θεωρούνται και τα </a:t>
            </a:r>
            <a:r>
              <a:rPr lang="el-GR" sz="5500"/>
              <a:t>ακόλουθα </a:t>
            </a:r>
            <a:r>
              <a:rPr lang="el-GR" sz="5500" smtClean="0"/>
              <a:t>καύσιμα:</a:t>
            </a:r>
          </a:p>
          <a:p>
            <a:pPr marL="177800" indent="-177800"/>
            <a:r>
              <a:rPr lang="el-GR" sz="5500" b="1" smtClean="0"/>
              <a:t>Βιοντίζελ</a:t>
            </a:r>
            <a:r>
              <a:rPr lang="el-GR" sz="5500"/>
              <a:t> (πετρέλαιο βιολογικής προέλευσης) είναι οι μεθυλεστέρες λιπαρών οξέων (ΜΛΟ – FAME) που παράγονται από φυτικά ή ζωικά έλαια και λίπη και είναι ποιότητας πετρελαίου ντίζελ, για χρήση </a:t>
            </a:r>
            <a:r>
              <a:rPr lang="el-GR" sz="5500"/>
              <a:t>ως </a:t>
            </a:r>
            <a:r>
              <a:rPr lang="el-GR" sz="5500" smtClean="0"/>
              <a:t>Βιοκαύσιμο.</a:t>
            </a:r>
          </a:p>
          <a:p>
            <a:pPr marL="177800" indent="-177800"/>
            <a:r>
              <a:rPr lang="el-GR" sz="5500" b="1" smtClean="0"/>
              <a:t>Βιοαιθανόλη</a:t>
            </a:r>
            <a:r>
              <a:rPr lang="el-GR" sz="5500"/>
              <a:t> είναι η αιθανόλη που παράγεται από Βιομάζα ή από βιοαποικοδομήσιμο κλάσμα αποβλήτων, για χρήση </a:t>
            </a:r>
            <a:r>
              <a:rPr lang="el-GR" sz="5500"/>
              <a:t>ως </a:t>
            </a:r>
            <a:r>
              <a:rPr lang="el-GR" sz="5500" smtClean="0"/>
              <a:t>Βιοκαύσιμο.</a:t>
            </a:r>
          </a:p>
          <a:p>
            <a:pPr marL="177800" indent="-177800"/>
            <a:r>
              <a:rPr lang="el-GR" sz="5500" b="1" smtClean="0"/>
              <a:t>Βιοαέριο</a:t>
            </a:r>
            <a:r>
              <a:rPr lang="el-GR" sz="5500"/>
              <a:t> είναι το καύσιμο αέριο που παράγεται από Βιομάζα ή βιοαποικοδομήσιμο κλάσμα βιομηχανικών και αστικών αποβλήτων, το οποίο μπορεί να καθαριστεί και να αναβαθμιστεί σε ποιότητα φυσικού αερίου, για χρήση ως Βιοκαύσιμο, ή </a:t>
            </a:r>
            <a:r>
              <a:rPr lang="el-GR" sz="5500"/>
              <a:t>το </a:t>
            </a:r>
            <a:r>
              <a:rPr lang="el-GR" sz="5500" smtClean="0"/>
              <a:t>ξυλαέριο.</a:t>
            </a:r>
          </a:p>
          <a:p>
            <a:pPr marL="177800" indent="-177800"/>
            <a:r>
              <a:rPr lang="el-GR" sz="5500" b="1" smtClean="0"/>
              <a:t>Βιομεθανόλη</a:t>
            </a:r>
            <a:r>
              <a:rPr lang="el-GR" sz="5500"/>
              <a:t> είναι η μεθανόλη που παράγεται από Βιομάζα, για χρήση </a:t>
            </a:r>
            <a:r>
              <a:rPr lang="el-GR" sz="5500"/>
              <a:t>ως </a:t>
            </a:r>
            <a:r>
              <a:rPr lang="el-GR" sz="5500" smtClean="0"/>
              <a:t>Βιοκαύσιμο.</a:t>
            </a:r>
          </a:p>
          <a:p>
            <a:pPr marL="177800" indent="-177800"/>
            <a:r>
              <a:rPr lang="el-GR" sz="5500" b="1" smtClean="0"/>
              <a:t>Βιο-ΕΤΒΕ</a:t>
            </a:r>
            <a:r>
              <a:rPr lang="el-GR" sz="5500"/>
              <a:t> είναι ο αιθυλο-τριτοταγής-βουτιλαιθέρας (ΕΤΒΕ) που παράγεται από βιοαιθανόλη, για χρήση ως Βιοκαύσιμο. Το κατ’ όγκο ποσοστό Βιο-ΕΤΒΕ που υπολογίζεται ως Βιοκαύσιμο είναι 47% επί του </a:t>
            </a:r>
            <a:r>
              <a:rPr lang="el-GR" sz="5500"/>
              <a:t>συνόλου </a:t>
            </a:r>
            <a:r>
              <a:rPr lang="el-GR" sz="5500" smtClean="0"/>
              <a:t>του.</a:t>
            </a:r>
          </a:p>
          <a:p>
            <a:pPr marL="177800" indent="-177800"/>
            <a:r>
              <a:rPr lang="el-GR" sz="5500" b="1" smtClean="0"/>
              <a:t>Βιο-ΜΤΒΕ</a:t>
            </a:r>
            <a:r>
              <a:rPr lang="el-GR" sz="5500" b="1"/>
              <a:t> </a:t>
            </a:r>
            <a:r>
              <a:rPr lang="el-GR" sz="5500"/>
              <a:t>είναι ο μεθυλο-τριτοταγής-βουτιλαιθέρας (ΜΤΒΕ) που παράγεται από μεθανόλη, για χρήση ως Βιοκαύσιμο. Το κατ’ όγκο ποσοστό Βιο-ΜΤΒΕ που υπολογίζεται ως Βιοκαύσιμο είναι 36% επί του συνόλου </a:t>
            </a:r>
            <a:r>
              <a:rPr lang="el-GR" sz="5500"/>
              <a:t>του</a:t>
            </a:r>
            <a:r>
              <a:rPr lang="el-GR" sz="5500" smtClean="0"/>
              <a:t>.</a:t>
            </a:r>
          </a:p>
          <a:p>
            <a:pPr marL="177800" indent="-177800"/>
            <a:endParaRPr lang="el-GR" sz="5500" smtClean="0"/>
          </a:p>
          <a:p>
            <a:endParaRPr lang="el-GR" smtClean="0"/>
          </a:p>
          <a:p>
            <a:pPr marL="0" indent="0" algn="just">
              <a:buNone/>
            </a:pPr>
            <a:r>
              <a:rPr lang="el-GR" sz="6400" b="1"/>
              <a:t>NUTS-2, Οδηγία 2009/28/ΕΚ και εκπομπές διοξειδίου του άνθρακα.</a:t>
            </a:r>
            <a:r>
              <a:rPr lang="el-GR" sz="6400"/>
              <a:t>Η Ελλάδα, κατά NUTS-2, έχει χωριστεί σε 13 καλλιεργητικές περιοχές. Στις 7 από αυτές, μπορούν να αναπτυχθούν ενεργειακές καλλιέργειες, για την παραγωγή βιοντίζελ, από εγχώρια αειφόρο πρώτη ύλη. Στα πλαίσια των υποχρεώσεων που απορρέουν από την εναρμόνιση του Εθνικού μας Δικαίου με την Οδηγία 2009/28/ΕΚ, ανάλογα με το είδος της ενεργειακής καλλιέργειας, παρουσιάζονται στοιχεία εκπομπών διοξειδίου του άνθρακα για τις διαφορετικές γεωγραφικές περιοχές στην </a:t>
            </a:r>
            <a:r>
              <a:rPr lang="el-GR" sz="6400">
                <a:hlinkClick r:id="rId4"/>
              </a:rPr>
              <a:t>Έκθεση σύμφωνα με το άρθρο 19(2) της Οδηγίας 2009/28/ΕΚ</a:t>
            </a:r>
            <a:endParaRPr lang="el-GR" sz="6400"/>
          </a:p>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75</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80703422"/>
      </p:ext>
    </p:extLst>
  </p:cSld>
  <p:clrMapOvr>
    <a:masterClrMapping/>
  </p:clrMapOvr>
  <mc:AlternateContent xmlns:mc="http://schemas.openxmlformats.org/markup-compatibility/2006">
    <mc:Choice xmlns:p14="http://schemas.microsoft.com/office/powerpoint/2010/main" Requires="p14">
      <p:transition spd="slow" p14:dur="2000" advTm="74208"/>
    </mc:Choice>
    <mc:Fallback>
      <p:transition spd="slow" advTm="742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ΣΥΜΠΑΡΑΓΩΓΗ</a:t>
            </a:r>
            <a:endParaRPr lang="en-GB"/>
          </a:p>
        </p:txBody>
      </p:sp>
      <p:sp>
        <p:nvSpPr>
          <p:cNvPr id="3" name="Content Placeholder 2"/>
          <p:cNvSpPr>
            <a:spLocks noGrp="1"/>
          </p:cNvSpPr>
          <p:nvPr>
            <p:ph idx="1"/>
          </p:nvPr>
        </p:nvSpPr>
        <p:spPr>
          <a:xfrm>
            <a:off x="251520" y="1052736"/>
            <a:ext cx="8435280" cy="5073427"/>
          </a:xfrm>
        </p:spPr>
        <p:txBody>
          <a:bodyPr>
            <a:normAutofit fontScale="77500" lnSpcReduction="20000"/>
          </a:bodyPr>
          <a:lstStyle/>
          <a:p>
            <a:pPr marL="179388" indent="-179388" algn="just"/>
            <a:r>
              <a:rPr lang="el-GR" b="1"/>
              <a:t>Συμπαραγωγή Ηλεκτρικής Ενέργειας &amp; Θερμότητας</a:t>
            </a:r>
            <a:r>
              <a:rPr lang="el-GR"/>
              <a:t> (ΣΗΘ) είναι η ταυτόχρονη παραγωγή Θερμικής και Ηλεκτρικής ή και Μηχανικής Ενέργειας στο πλαίσιο μιας μόνο διαδικασίας. (βλ. Ν 3468/2006)</a:t>
            </a:r>
          </a:p>
          <a:p>
            <a:pPr marL="179388" indent="-179388" algn="just">
              <a:buNone/>
            </a:pPr>
            <a:r>
              <a:rPr lang="el-GR"/>
              <a:t> </a:t>
            </a:r>
          </a:p>
          <a:p>
            <a:pPr marL="179388" indent="-179388" algn="just"/>
            <a:r>
              <a:rPr lang="el-GR" b="1"/>
              <a:t>Συμπαραγωγή Ηλεκτρικής Ενέργειας Υψηλής Απόδοσης</a:t>
            </a:r>
            <a:r>
              <a:rPr lang="el-GR"/>
              <a:t> (ΣΗΘΥΑ,, σύμφωνα με τον Ν 3468/2006) είναι η συμπαραγωγή που εξασφαλίζει εξοικονόμηση Πρωτογενούς Ενέργειας σε ποσοστό τουλάχιστον 10 %, σε σχέση με τη Θερμική και Ηλεκτρική Ενέργεια που παράγεται στο πλαίσιο διακριτών διαδικασιών, καθώς και η παραγωγή από Μονάδες Μικρής και Πολύ Μικρής Κλίμακας που </a:t>
            </a:r>
            <a:r>
              <a:rPr lang="el-GR"/>
              <a:t>εξασφαλίζει </a:t>
            </a:r>
            <a:r>
              <a:rPr lang="el-GR" smtClean="0"/>
              <a:t>εξοικο-νόμηση </a:t>
            </a:r>
            <a:r>
              <a:rPr lang="el-GR"/>
              <a:t>πρωτογενούς ενέργειας , ανεξάρτητα από το ποσοστό εξοικονόμησης. Ο υπολογισμός της </a:t>
            </a:r>
            <a:r>
              <a:rPr lang="el-GR"/>
              <a:t>εξοικονόμησης </a:t>
            </a:r>
            <a:r>
              <a:rPr lang="el-GR" smtClean="0"/>
              <a:t>πρωτο-γενούς </a:t>
            </a:r>
            <a:r>
              <a:rPr lang="el-GR"/>
              <a:t>ενέργειας, όπου αυτός απαιτείται, γίνεται σύμφωνα με τα οριζόμενα στην περίπτωση β’ του Παραρτήματος ΙΙΙ της Οδηγίας 2004/8/ΕΚ (</a:t>
            </a:r>
            <a:r>
              <a:rPr lang="el-GR"/>
              <a:t>L </a:t>
            </a:r>
            <a:r>
              <a:rPr lang="el-GR" smtClean="0"/>
              <a:t>52)</a:t>
            </a:r>
            <a:endParaRPr lang="el-GR"/>
          </a:p>
          <a:p>
            <a:pPr algn="just"/>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76</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20082281"/>
      </p:ext>
    </p:extLst>
  </p:cSld>
  <p:clrMapOvr>
    <a:masterClrMapping/>
  </p:clrMapOvr>
  <mc:AlternateContent xmlns:mc="http://schemas.openxmlformats.org/markup-compatibility/2006">
    <mc:Choice xmlns:p14="http://schemas.microsoft.com/office/powerpoint/2010/main" Requires="p14">
      <p:transition spd="slow" p14:dur="2000" advTm="34480"/>
    </mc:Choice>
    <mc:Fallback>
      <p:transition spd="slow" advTm="34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ΕΝΕΡΓΕΙΑΚΗ ΕΠΙΘΕΩΡΗΣΗ &amp; ΜΗΤΡΩΟ ΕΝΕΡΓΕΙΑΚΩΝ ΕΠΙΘΕΩΡΗΤΩΝ</a:t>
            </a:r>
            <a:endParaRPr lang="en-GB"/>
          </a:p>
        </p:txBody>
      </p:sp>
      <p:sp>
        <p:nvSpPr>
          <p:cNvPr id="3" name="Content Placeholder 2"/>
          <p:cNvSpPr>
            <a:spLocks noGrp="1"/>
          </p:cNvSpPr>
          <p:nvPr>
            <p:ph idx="1"/>
          </p:nvPr>
        </p:nvSpPr>
        <p:spPr/>
        <p:txBody>
          <a:bodyPr>
            <a:normAutofit fontScale="85000" lnSpcReduction="20000"/>
          </a:bodyPr>
          <a:lstStyle/>
          <a:p>
            <a:r>
              <a:rPr lang="el-GR"/>
              <a:t>Στο Μητρώο Ενεργειακών Επιθεωρητών εγγράφονται όσοι έχουν τα απαραίτητα προσόντα για να διενεργούν ενεργειακές επιθεωρήσεις και τους έχει χορηγηθεί σχετική άδεια σύμφωνα με το </a:t>
            </a:r>
            <a:r>
              <a:rPr lang="el-GR">
                <a:hlinkClick r:id="rId4"/>
              </a:rPr>
              <a:t>Προεδρικό </a:t>
            </a:r>
            <a:r>
              <a:rPr lang="el-GR">
                <a:hlinkClick r:id="rId4"/>
              </a:rPr>
              <a:t>Διάταγμα </a:t>
            </a:r>
            <a:r>
              <a:rPr lang="el-GR" smtClean="0">
                <a:hlinkClick r:id="rId4"/>
              </a:rPr>
              <a:t>100/2010</a:t>
            </a:r>
            <a:r>
              <a:rPr lang="el-GR" smtClean="0"/>
              <a:t>,</a:t>
            </a:r>
            <a:r>
              <a:rPr lang="el-GR"/>
              <a:t>  </a:t>
            </a:r>
            <a:r>
              <a:rPr lang="el-GR"/>
              <a:t> </a:t>
            </a:r>
            <a:endParaRPr lang="el-GR" smtClean="0"/>
          </a:p>
          <a:p>
            <a:pPr marL="360363" indent="0">
              <a:buNone/>
            </a:pPr>
            <a:r>
              <a:rPr lang="el-GR" smtClean="0"/>
              <a:t>«</a:t>
            </a:r>
            <a:r>
              <a:rPr lang="el-GR"/>
              <a:t>Ενεργειακοί Επιθεωρητές Κτιρίων, Λεβήτων και Εγκαταστάσεων Θέρμανσης και Εγκαταστάσεων Κλιματισμού» (ΦΕΚ 177/Α/6.10.2010).</a:t>
            </a:r>
          </a:p>
          <a:p>
            <a:endParaRPr lang="el-GR" smtClean="0"/>
          </a:p>
          <a:p>
            <a:r>
              <a:rPr lang="el-GR" smtClean="0"/>
              <a:t>στο </a:t>
            </a:r>
            <a:r>
              <a:rPr lang="el-GR"/>
              <a:t>Μητρώο διακρίνονται τρεις (3) κατηγορίες Ενεργειακών Επιθεωρητών, ανά τάξη Αδειών, ως εξής: </a:t>
            </a:r>
            <a:br>
              <a:rPr lang="el-GR"/>
            </a:br>
            <a:r>
              <a:rPr lang="el-GR"/>
              <a:t/>
            </a:r>
            <a:br>
              <a:rPr lang="el-GR"/>
            </a:br>
            <a:r>
              <a:rPr lang="el-GR"/>
              <a:t>(α) Ενεργειακοί Επιθεωρητές Κτιρίων, </a:t>
            </a:r>
            <a:br>
              <a:rPr lang="el-GR"/>
            </a:br>
            <a:r>
              <a:rPr lang="el-GR"/>
              <a:t>(β) Ενεργειακοί Επιθεωρητές Λεβήτων </a:t>
            </a:r>
            <a:r>
              <a:rPr lang="el-GR"/>
              <a:t>και </a:t>
            </a:r>
            <a:r>
              <a:rPr lang="el-GR" smtClean="0"/>
              <a:t>Εγκαταστα-σεων </a:t>
            </a:r>
            <a:r>
              <a:rPr lang="el-GR"/>
              <a:t>θέρμανσης και </a:t>
            </a:r>
            <a:br>
              <a:rPr lang="el-GR"/>
            </a:br>
            <a:r>
              <a:rPr lang="el-GR"/>
              <a:t>(γ) Ενεργειακοί Επιθεωρητές </a:t>
            </a:r>
            <a:r>
              <a:rPr lang="el-GR"/>
              <a:t>Εγκαταστάσεων </a:t>
            </a:r>
            <a:r>
              <a:rPr lang="el-GR" smtClean="0"/>
              <a:t>Κλιματι-σμού</a:t>
            </a:r>
            <a:r>
              <a:rPr lang="el-GR"/>
              <a:t>.  </a:t>
            </a:r>
          </a:p>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77</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97774215"/>
      </p:ext>
    </p:extLst>
  </p:cSld>
  <p:clrMapOvr>
    <a:masterClrMapping/>
  </p:clrMapOvr>
  <mc:AlternateContent xmlns:mc="http://schemas.openxmlformats.org/markup-compatibility/2006">
    <mc:Choice xmlns:p14="http://schemas.microsoft.com/office/powerpoint/2010/main" Requires="p14">
      <p:transition spd="slow" p14:dur="2000" advTm="29919"/>
    </mc:Choice>
    <mc:Fallback>
      <p:transition spd="slow" advTm="299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ΕΝΕΡΓΕΙΑΚΗ ΕΠΙΘΕΩΡΗΣΗ &amp; ΑΡΧΕΙΟ ΕΠΙΘΕΩΡΗΣΗΣ ΚΤΙΡΙΩΝ</a:t>
            </a:r>
            <a:endParaRPr lang="en-GB"/>
          </a:p>
        </p:txBody>
      </p:sp>
      <p:sp>
        <p:nvSpPr>
          <p:cNvPr id="3" name="Content Placeholder 2"/>
          <p:cNvSpPr>
            <a:spLocks noGrp="1"/>
          </p:cNvSpPr>
          <p:nvPr>
            <p:ph idx="1"/>
          </p:nvPr>
        </p:nvSpPr>
        <p:spPr/>
        <p:txBody>
          <a:bodyPr>
            <a:normAutofit fontScale="70000" lnSpcReduction="20000"/>
          </a:bodyPr>
          <a:lstStyle/>
          <a:p>
            <a:r>
              <a:rPr lang="el-GR"/>
              <a:t>Το Αρχείο Επιθεώρησης Κτιρίων είναι η ηλεκτρονική βάση δεδομένων που καταχωρούνται τα Πιστοποιητικά Ενεργειακής Απόδοσης και τα υπόλοιπα στοιχεία των </a:t>
            </a:r>
            <a:r>
              <a:rPr lang="el-GR"/>
              <a:t>ενεργειακών </a:t>
            </a:r>
            <a:r>
              <a:rPr lang="el-GR" smtClean="0"/>
              <a:t>επιθεωρήσεωΝ</a:t>
            </a:r>
          </a:p>
          <a:p>
            <a:r>
              <a:rPr lang="el-GR"/>
              <a:t>Σύμφωνα με άρθρο 5 του </a:t>
            </a:r>
            <a:r>
              <a:rPr lang="el-GR">
                <a:hlinkClick r:id="rId4"/>
              </a:rPr>
              <a:t>Προεδρικού Διατάγματος 100/2010</a:t>
            </a:r>
            <a:r>
              <a:rPr lang="el-GR"/>
              <a:t>   «Ενεργειακοί Επιθεωρητές Κτιρίων, Λεβήτων </a:t>
            </a:r>
            <a:r>
              <a:rPr lang="el-GR"/>
              <a:t>και </a:t>
            </a:r>
            <a:r>
              <a:rPr lang="el-GR" smtClean="0"/>
              <a:t>Εγκα-ταστάσεων </a:t>
            </a:r>
            <a:r>
              <a:rPr lang="el-GR"/>
              <a:t>Θέρμανσης και Εγκαταστάσεων Κλιματισμού» (ΦΕΚ 177/Α/6.10.2010), στο Αρχείο Επιθεωρήσεως Κτιρίων οι Ενεργειακοί Επιθεωρητές υποχρεούνται να υποβάλλουν: </a:t>
            </a:r>
          </a:p>
          <a:p>
            <a:r>
              <a:rPr lang="el-GR"/>
              <a:t>τα Πιστοποιητικά Ενεργειακής Απόδοσης Κτιρίων και τα αντίστοιχα έντυπα ενεργειακής επιθεώρησης κτιρίων,</a:t>
            </a:r>
          </a:p>
          <a:p>
            <a:r>
              <a:rPr lang="el-GR"/>
              <a:t>τις εκθέσεις επιθεώρησης λεβήτων/εγκαταστάσεων θέρμανσης κτιρίων και</a:t>
            </a:r>
          </a:p>
          <a:p>
            <a:r>
              <a:rPr lang="el-GR"/>
              <a:t>τις εκθέσεις επιθεώρησης εγκαταστάσεων κλιματισμού κτιρίων. </a:t>
            </a:r>
          </a:p>
          <a:p>
            <a:r>
              <a:rPr lang="el-GR"/>
              <a:t>Η τήρηση, ο έλεγχος και η διαχείριση του Αρχείου Επιθεώρησης Κτιρίων υπάγεται στην αρμοδιότητα της Ειδικής </a:t>
            </a:r>
            <a:r>
              <a:rPr lang="el-GR"/>
              <a:t>Υπηρεσίας </a:t>
            </a:r>
            <a:r>
              <a:rPr lang="el-GR" smtClean="0"/>
              <a:t>Επιθεω-ρητών </a:t>
            </a:r>
            <a:r>
              <a:rPr lang="el-GR"/>
              <a:t>Ενέργειας (ΕΥΕΠΕΝ).</a:t>
            </a:r>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78</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50245270"/>
      </p:ext>
    </p:extLst>
  </p:cSld>
  <p:clrMapOvr>
    <a:masterClrMapping/>
  </p:clrMapOvr>
  <mc:AlternateContent xmlns:mc="http://schemas.openxmlformats.org/markup-compatibility/2006">
    <mc:Choice xmlns:p14="http://schemas.microsoft.com/office/powerpoint/2010/main" Requires="p14">
      <p:transition spd="slow" p14:dur="2000" advTm="54995"/>
    </mc:Choice>
    <mc:Fallback>
      <p:transition spd="slow" advTm="549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ΕΝΕΡΓΕΙΑΚΗ ΕΠΙΘΕΩΡΗΣΗ &amp; ΑΠΟΤΕΛΕΣΜΑΤΑ ΕΛΕΓΧΩΝ</a:t>
            </a:r>
            <a:endParaRPr lang="en-GB"/>
          </a:p>
        </p:txBody>
      </p:sp>
      <p:sp>
        <p:nvSpPr>
          <p:cNvPr id="3" name="Content Placeholder 2"/>
          <p:cNvSpPr>
            <a:spLocks noGrp="1"/>
          </p:cNvSpPr>
          <p:nvPr>
            <p:ph idx="1"/>
          </p:nvPr>
        </p:nvSpPr>
        <p:spPr>
          <a:xfrm>
            <a:off x="251520" y="1052736"/>
            <a:ext cx="8435280" cy="5073427"/>
          </a:xfrm>
        </p:spPr>
        <p:txBody>
          <a:bodyPr>
            <a:normAutofit fontScale="77500" lnSpcReduction="20000"/>
          </a:bodyPr>
          <a:lstStyle/>
          <a:p>
            <a:pPr marL="179388" indent="-179388" algn="just"/>
            <a:r>
              <a:rPr lang="el-GR"/>
              <a:t>Οι Επιθεωρητές Ενέργειας, από τη συγκρότηση της ΕΥΕΠΕΝ και εφόσον ξεκινήσει η ισχύς των σχετικών διατάξεων (ΚΕΝΑΚ και ΠΔ Ενεργειακών Επιθεωρητών</a:t>
            </a:r>
            <a:r>
              <a:rPr lang="el-GR"/>
              <a:t>), </a:t>
            </a:r>
            <a:r>
              <a:rPr lang="el-GR" smtClean="0"/>
              <a:t>διενεργούν </a:t>
            </a:r>
            <a:r>
              <a:rPr lang="el-GR"/>
              <a:t>ελέγχους </a:t>
            </a:r>
            <a:r>
              <a:rPr lang="el-GR" smtClean="0"/>
              <a:t>αυτεπάγ-γελτα </a:t>
            </a:r>
            <a:r>
              <a:rPr lang="el-GR"/>
              <a:t>ή κατόπιν καταγγελιών για τυχόν αναξιοπιστία </a:t>
            </a:r>
            <a:r>
              <a:rPr lang="el-GR"/>
              <a:t>και </a:t>
            </a:r>
            <a:r>
              <a:rPr lang="el-GR" smtClean="0"/>
              <a:t>αμφί-βολη </a:t>
            </a:r>
            <a:r>
              <a:rPr lang="el-GR"/>
              <a:t>ποιότητα διενεργηθεισών ενεργειακών επιθεωρήσεων από τους Ενεργειακούς Επιθεωρητές ή/και για την αξιοπιστία και ορθότητα εκδοθέντων Πιστοποιητικών </a:t>
            </a:r>
            <a:r>
              <a:rPr lang="el-GR"/>
              <a:t>Ενεργειακών </a:t>
            </a:r>
            <a:r>
              <a:rPr lang="el-GR" smtClean="0"/>
              <a:t>Επιθεωρήσεων</a:t>
            </a:r>
            <a:r>
              <a:rPr lang="el-GR"/>
              <a:t>, κατόπιν της Γ.ΕΠ.Ε.Ε. ή/και εντολής του Υπουργού ΠΕΚΑ.</a:t>
            </a:r>
            <a:r>
              <a:rPr lang="el-GR"/>
              <a:t> </a:t>
            </a:r>
            <a:endParaRPr lang="el-GR" smtClean="0"/>
          </a:p>
          <a:p>
            <a:pPr marL="179388" indent="-179388" algn="just"/>
            <a:r>
              <a:rPr lang="el-GR"/>
              <a:t>Οι έλεγχοι δύνανται να πραγματοποιούνται σε κάθε δημόσιο ή ιδιωτικό κτίριο ή/και κτιριακό ή οικιστικό έργο με επιτόπου αυτοψία, ελέγχους και μετρήσεις, καθώς και συλλογή κάθε χρήσιμου στοιχείου.</a:t>
            </a:r>
          </a:p>
          <a:p>
            <a:pPr marL="179388" indent="-179388" algn="just"/>
            <a:r>
              <a:rPr lang="el-GR"/>
              <a:t>Μετά από κάθε </a:t>
            </a:r>
            <a:r>
              <a:rPr lang="el-GR"/>
              <a:t>έλεγχο </a:t>
            </a:r>
            <a:r>
              <a:rPr lang="el-GR" smtClean="0"/>
              <a:t>συντάσσεται </a:t>
            </a:r>
            <a:r>
              <a:rPr lang="el-GR"/>
              <a:t>από τον </a:t>
            </a:r>
            <a:r>
              <a:rPr lang="el-GR"/>
              <a:t>Επιθεωρητή </a:t>
            </a:r>
            <a:r>
              <a:rPr lang="el-GR" smtClean="0"/>
              <a:t>Ενέρ-γειας </a:t>
            </a:r>
            <a:r>
              <a:rPr lang="el-GR"/>
              <a:t>ή το Κλιμάκιο Επιθεωρητών, που θα διενεργούν τον έλεγχο, έκθεση ελέγχου και ανάλογα θα </a:t>
            </a:r>
            <a:r>
              <a:rPr lang="el-GR"/>
              <a:t>συντάσσει </a:t>
            </a:r>
            <a:r>
              <a:rPr lang="el-GR" smtClean="0"/>
              <a:t>αιτιολογημένη </a:t>
            </a:r>
            <a:r>
              <a:rPr lang="el-GR"/>
              <a:t>Πράξη Βεβαίωσης ή μη της Παράβασης την </a:t>
            </a:r>
            <a:r>
              <a:rPr lang="el-GR"/>
              <a:t>οποία </a:t>
            </a:r>
            <a:r>
              <a:rPr lang="el-GR" smtClean="0"/>
              <a:t>υπογρά-φει </a:t>
            </a:r>
            <a:r>
              <a:rPr lang="el-GR"/>
              <a:t>ο Γενικός Επιθεωρητής.</a:t>
            </a:r>
          </a:p>
          <a:p>
            <a:pPr algn="just"/>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79</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46210559"/>
      </p:ext>
    </p:extLst>
  </p:cSld>
  <p:clrMapOvr>
    <a:masterClrMapping/>
  </p:clrMapOvr>
  <mc:AlternateContent xmlns:mc="http://schemas.openxmlformats.org/markup-compatibility/2006">
    <mc:Choice xmlns:p14="http://schemas.microsoft.com/office/powerpoint/2010/main" Requires="p14">
      <p:transition spd="slow" p14:dur="2000" advTm="60172"/>
    </mc:Choice>
    <mc:Fallback>
      <p:transition spd="slow" advTm="601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12968" cy="490066"/>
          </a:xfrm>
        </p:spPr>
        <p:txBody>
          <a:bodyPr/>
          <a:lstStyle/>
          <a:p>
            <a:r>
              <a:rPr lang="el-GR" smtClean="0"/>
              <a:t>ΕΝΕΡΓΕΙΑΚΗ ΖΗΤΗΣΗ &amp; ΠΟΛΙΤΙΚΗ : </a:t>
            </a:r>
            <a:r>
              <a:rPr lang="el-GR" sz="2400" smtClean="0"/>
              <a:t>ΑΛΛΗΛΕΠΙΔΡΑΣΗ</a:t>
            </a:r>
            <a:endParaRPr lang="en-GB"/>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62410088"/>
              </p:ext>
            </p:extLst>
          </p:nvPr>
        </p:nvGraphicFramePr>
        <p:xfrm>
          <a:off x="251520" y="764704"/>
          <a:ext cx="8640960" cy="58326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Slide Number Placeholder 5"/>
          <p:cNvSpPr>
            <a:spLocks noGrp="1"/>
          </p:cNvSpPr>
          <p:nvPr>
            <p:ph type="sldNum" sz="quarter" idx="12"/>
          </p:nvPr>
        </p:nvSpPr>
        <p:spPr/>
        <p:txBody>
          <a:bodyPr/>
          <a:lstStyle/>
          <a:p>
            <a:fld id="{350B0322-6F12-4ADD-84EF-EABEC0290B20}" type="slidenum">
              <a:rPr lang="en-GB" smtClean="0"/>
              <a:t>8</a:t>
            </a:fld>
            <a:endParaRPr lang="en-GB"/>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75462908"/>
      </p:ext>
    </p:extLst>
  </p:cSld>
  <p:clrMapOvr>
    <a:masterClrMapping/>
  </p:clrMapOvr>
  <mc:AlternateContent xmlns:mc="http://schemas.openxmlformats.org/markup-compatibility/2006">
    <mc:Choice xmlns:p14="http://schemas.microsoft.com/office/powerpoint/2010/main" Requires="p14">
      <p:transition spd="slow" p14:dur="2000" advTm="68463"/>
    </mc:Choice>
    <mc:Fallback>
      <p:transition spd="slow" advTm="684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ΠΕΤΡΕΛΑΙΟΕΙΔΗ</a:t>
            </a:r>
            <a:endParaRPr lang="en-GB"/>
          </a:p>
        </p:txBody>
      </p:sp>
      <p:sp>
        <p:nvSpPr>
          <p:cNvPr id="3" name="Content Placeholder 2"/>
          <p:cNvSpPr>
            <a:spLocks noGrp="1"/>
          </p:cNvSpPr>
          <p:nvPr>
            <p:ph idx="1"/>
          </p:nvPr>
        </p:nvSpPr>
        <p:spPr>
          <a:xfrm>
            <a:off x="395536" y="836712"/>
            <a:ext cx="8291264" cy="5688632"/>
          </a:xfrm>
        </p:spPr>
        <p:txBody>
          <a:bodyPr>
            <a:noAutofit/>
          </a:bodyPr>
          <a:lstStyle/>
          <a:p>
            <a:pPr marL="0" indent="0">
              <a:buNone/>
            </a:pPr>
            <a:r>
              <a:rPr lang="el-GR" sz="2000"/>
              <a:t>Τα Πετρελαιοειδή προϊόντα κατατάσσονται στις </a:t>
            </a:r>
            <a:r>
              <a:rPr lang="el-GR" sz="2000"/>
              <a:t>εξής </a:t>
            </a:r>
            <a:r>
              <a:rPr lang="el-GR" sz="2000" smtClean="0"/>
              <a:t>κατηγορίες:</a:t>
            </a:r>
            <a:endParaRPr lang="el-GR" sz="2000" smtClean="0"/>
          </a:p>
          <a:p>
            <a:pPr marL="177800" indent="-177800"/>
            <a:r>
              <a:rPr lang="el-GR" sz="2000" b="1" smtClean="0"/>
              <a:t>Κατηγορία </a:t>
            </a:r>
            <a:r>
              <a:rPr lang="el-GR" sz="2000" b="1"/>
              <a:t>Ι - </a:t>
            </a:r>
            <a:r>
              <a:rPr lang="el-GR" sz="2000" b="1"/>
              <a:t>Ελαφρά </a:t>
            </a:r>
            <a:r>
              <a:rPr lang="el-GR" sz="2000" b="1" smtClean="0"/>
              <a:t>κλάσματα</a:t>
            </a:r>
            <a:endParaRPr lang="el-GR" sz="2000" smtClean="0"/>
          </a:p>
          <a:p>
            <a:pPr marL="354013" lvl="1" indent="-177800"/>
            <a:r>
              <a:rPr lang="el-GR" sz="1600" smtClean="0"/>
              <a:t>Βενζίνες </a:t>
            </a:r>
            <a:r>
              <a:rPr lang="el-GR" sz="1600"/>
              <a:t>Αυτοκινήτων,</a:t>
            </a:r>
            <a:r>
              <a:rPr lang="el-GR" sz="1600"/>
              <a:t> </a:t>
            </a:r>
            <a:r>
              <a:rPr lang="el-GR" sz="1600" smtClean="0"/>
              <a:t>Καύσιμα </a:t>
            </a:r>
            <a:r>
              <a:rPr lang="el-GR" sz="1600"/>
              <a:t>Αεροπλάνων (βενζίνη αεροπλάνων, </a:t>
            </a:r>
            <a:r>
              <a:rPr lang="el-GR" sz="1600"/>
              <a:t>καύσιμα </a:t>
            </a:r>
            <a:r>
              <a:rPr lang="el-GR" sz="1600" smtClean="0"/>
              <a:t>αεριοπρο-ωθούμενων </a:t>
            </a:r>
            <a:r>
              <a:rPr lang="el-GR" sz="1600"/>
              <a:t>τύπου </a:t>
            </a:r>
            <a:r>
              <a:rPr lang="el-GR" sz="1600"/>
              <a:t>βενζίνης</a:t>
            </a:r>
            <a:r>
              <a:rPr lang="el-GR" sz="1600" smtClean="0"/>
              <a:t>).</a:t>
            </a:r>
            <a:endParaRPr lang="el-GR" sz="1600" smtClean="0"/>
          </a:p>
          <a:p>
            <a:pPr marL="177800" indent="-177800"/>
            <a:r>
              <a:rPr lang="el-GR" sz="2000" b="1" smtClean="0"/>
              <a:t>Κατηγορία </a:t>
            </a:r>
            <a:r>
              <a:rPr lang="el-GR" sz="2000" b="1"/>
              <a:t>ΙΙ - </a:t>
            </a:r>
            <a:r>
              <a:rPr lang="el-GR" sz="2000" b="1"/>
              <a:t>Μεσαία </a:t>
            </a:r>
            <a:r>
              <a:rPr lang="el-GR" sz="2000" b="1" smtClean="0"/>
              <a:t>κλάσματα</a:t>
            </a:r>
            <a:endParaRPr lang="el-GR" sz="2000" smtClean="0"/>
          </a:p>
          <a:p>
            <a:pPr marL="354013" lvl="1" indent="-177800"/>
            <a:r>
              <a:rPr lang="el-GR" sz="1600" smtClean="0"/>
              <a:t>Πετρέλαιο </a:t>
            </a:r>
            <a:r>
              <a:rPr lang="el-GR" sz="1600"/>
              <a:t>κίνησης (gas-oil, diesel oil), που χρησιμοποιείται σε κινητήρες </a:t>
            </a:r>
            <a:r>
              <a:rPr lang="el-GR" sz="1600"/>
              <a:t>εσωτερικής </a:t>
            </a:r>
            <a:r>
              <a:rPr lang="el-GR" sz="1600" smtClean="0"/>
              <a:t>καύσης, Πετρέλαιο </a:t>
            </a:r>
            <a:r>
              <a:rPr lang="el-GR" sz="1600"/>
              <a:t>θέρμανσης (gas-oil, diesel oil), που δεν επιτρέπεται </a:t>
            </a:r>
            <a:r>
              <a:rPr lang="el-GR" sz="1600"/>
              <a:t>να </a:t>
            </a:r>
            <a:r>
              <a:rPr lang="el-GR" sz="1600" smtClean="0"/>
              <a:t>χρησιμο-ποιείται </a:t>
            </a:r>
            <a:r>
              <a:rPr lang="el-GR" sz="1600"/>
              <a:t>ως καύσιμο κινητήρων </a:t>
            </a:r>
            <a:r>
              <a:rPr lang="el-GR" sz="1600"/>
              <a:t>εσωτερικής </a:t>
            </a:r>
            <a:r>
              <a:rPr lang="el-GR" sz="1600" smtClean="0"/>
              <a:t>καύσης, Φωτιστικό Πετρέλαιο, Καύσιμο </a:t>
            </a:r>
            <a:r>
              <a:rPr lang="el-GR" sz="1600"/>
              <a:t>αεριοπροωθούμενων </a:t>
            </a:r>
            <a:r>
              <a:rPr lang="el-GR" sz="1600"/>
              <a:t>τύπου </a:t>
            </a:r>
            <a:r>
              <a:rPr lang="el-GR" sz="1600" smtClean="0"/>
              <a:t>κηροζίνης</a:t>
            </a:r>
            <a:endParaRPr lang="el-GR" sz="1600" smtClean="0"/>
          </a:p>
          <a:p>
            <a:pPr marL="177800" indent="-177800"/>
            <a:r>
              <a:rPr lang="el-GR" sz="2000" b="1" smtClean="0"/>
              <a:t>Κατηγορία </a:t>
            </a:r>
            <a:r>
              <a:rPr lang="el-GR" sz="2000" b="1"/>
              <a:t>ΙΙ - </a:t>
            </a:r>
            <a:r>
              <a:rPr lang="el-GR" sz="2000" b="1"/>
              <a:t>Βαρέα </a:t>
            </a:r>
            <a:r>
              <a:rPr lang="el-GR" sz="2000" b="1" smtClean="0"/>
              <a:t>κλάσματα</a:t>
            </a:r>
            <a:endParaRPr lang="el-GR" sz="2000" smtClean="0"/>
          </a:p>
          <a:p>
            <a:pPr marL="442913" lvl="1" indent="-177800"/>
            <a:r>
              <a:rPr lang="el-GR" sz="1600" smtClean="0"/>
              <a:t>Μαζούτ </a:t>
            </a:r>
            <a:r>
              <a:rPr lang="el-GR" sz="1600"/>
              <a:t>(</a:t>
            </a:r>
            <a:r>
              <a:rPr lang="el-GR" sz="1600"/>
              <a:t>fuel-oils</a:t>
            </a:r>
            <a:r>
              <a:rPr lang="el-GR" sz="1600" smtClean="0"/>
              <a:t>), Απασφαλτωμένο </a:t>
            </a:r>
            <a:r>
              <a:rPr lang="el-GR" sz="1600"/>
              <a:t>μαζούτ (</a:t>
            </a:r>
            <a:r>
              <a:rPr lang="el-GR" sz="1600"/>
              <a:t>vacuum </a:t>
            </a:r>
            <a:r>
              <a:rPr lang="el-GR" sz="1600" smtClean="0"/>
              <a:t>gas-oil)</a:t>
            </a:r>
            <a:endParaRPr lang="el-GR" sz="1600" smtClean="0"/>
          </a:p>
          <a:p>
            <a:pPr marL="177800" indent="-177800"/>
            <a:r>
              <a:rPr lang="el-GR" sz="2000" b="1" smtClean="0"/>
              <a:t>Κατηγορία </a:t>
            </a:r>
            <a:r>
              <a:rPr lang="el-GR" sz="2000" b="1"/>
              <a:t>ΙV </a:t>
            </a:r>
            <a:r>
              <a:rPr lang="el-GR" sz="2000" b="1" smtClean="0"/>
              <a:t>– Άσφαλτος</a:t>
            </a:r>
            <a:endParaRPr lang="el-GR" sz="2000" smtClean="0"/>
          </a:p>
          <a:p>
            <a:pPr marL="177800" indent="-177800"/>
            <a:r>
              <a:rPr lang="el-GR" sz="2000" b="1" smtClean="0"/>
              <a:t>Κατηγορία </a:t>
            </a:r>
            <a:r>
              <a:rPr lang="el-GR" sz="2000" b="1"/>
              <a:t>V- Υγραέρια:</a:t>
            </a:r>
            <a:r>
              <a:rPr lang="el-GR" sz="2000" b="1"/>
              <a:t> </a:t>
            </a:r>
            <a:endParaRPr lang="el-GR" sz="2000" smtClean="0"/>
          </a:p>
          <a:p>
            <a:pPr marL="577850" lvl="1" indent="-177800"/>
            <a:r>
              <a:rPr lang="el-GR" sz="1600" smtClean="0"/>
              <a:t>Βουτάνιο, Προπάνιο, μίγμα βουτανίου-προπανίου</a:t>
            </a:r>
            <a:endParaRPr lang="el-GR" sz="1600" smtClean="0"/>
          </a:p>
          <a:p>
            <a:pPr marL="177800" indent="-177800"/>
            <a:r>
              <a:rPr lang="el-GR" sz="2000" b="1" smtClean="0"/>
              <a:t>Κατηγορία VΙ  - </a:t>
            </a:r>
            <a:r>
              <a:rPr lang="el-GR" sz="1600" smtClean="0"/>
              <a:t>Νάφθα</a:t>
            </a:r>
            <a:r>
              <a:rPr lang="el-GR" sz="1600"/>
              <a:t> </a:t>
            </a:r>
            <a:r>
              <a:rPr lang="el-GR" sz="1600" smtClean="0"/>
              <a:t>, Κωκ</a:t>
            </a:r>
            <a:endParaRPr lang="el-GR" sz="1600" smtClean="0"/>
          </a:p>
          <a:p>
            <a:pPr marL="177800" indent="-177800"/>
            <a:r>
              <a:rPr lang="el-GR" sz="2000" smtClean="0"/>
              <a:t>Νόμος </a:t>
            </a:r>
            <a:r>
              <a:rPr lang="el-GR" sz="2000"/>
              <a:t>3054 /2002 "Οργάνωση της αγοράς πετρελαιοειδών και άλλες διατάξεις</a:t>
            </a:r>
            <a:r>
              <a:rPr lang="el-GR" sz="1600"/>
              <a:t>"</a:t>
            </a:r>
          </a:p>
          <a:p>
            <a:endParaRPr lang="en-GB" sz="1600"/>
          </a:p>
        </p:txBody>
      </p:sp>
      <p:sp>
        <p:nvSpPr>
          <p:cNvPr id="4" name="Slide Number Placeholder 3"/>
          <p:cNvSpPr>
            <a:spLocks noGrp="1"/>
          </p:cNvSpPr>
          <p:nvPr>
            <p:ph type="sldNum" sz="quarter" idx="12"/>
          </p:nvPr>
        </p:nvSpPr>
        <p:spPr/>
        <p:txBody>
          <a:bodyPr/>
          <a:lstStyle/>
          <a:p>
            <a:fld id="{473E03AA-6A76-4E4A-A467-63B55785B52E}" type="slidenum">
              <a:rPr lang="en-GB" smtClean="0"/>
              <a:t>80</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66854941"/>
      </p:ext>
    </p:extLst>
  </p:cSld>
  <p:clrMapOvr>
    <a:masterClrMapping/>
  </p:clrMapOvr>
  <mc:AlternateContent xmlns:mc="http://schemas.openxmlformats.org/markup-compatibility/2006">
    <mc:Choice xmlns:p14="http://schemas.microsoft.com/office/powerpoint/2010/main" Requires="p14">
      <p:transition spd="slow" p14:dur="2000" advTm="21871"/>
    </mc:Choice>
    <mc:Fallback>
      <p:transition spd="slow" advTm="218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ΕΝΕΡΓΕΙΑΚΑ ΟΡΥΚΤΑ</a:t>
            </a:r>
            <a:endParaRPr lang="en-GB"/>
          </a:p>
        </p:txBody>
      </p:sp>
      <p:sp>
        <p:nvSpPr>
          <p:cNvPr id="3" name="Content Placeholder 2"/>
          <p:cNvSpPr>
            <a:spLocks noGrp="1"/>
          </p:cNvSpPr>
          <p:nvPr>
            <p:ph idx="1"/>
          </p:nvPr>
        </p:nvSpPr>
        <p:spPr>
          <a:xfrm>
            <a:off x="251520" y="1052736"/>
            <a:ext cx="8640960" cy="5544616"/>
          </a:xfrm>
        </p:spPr>
        <p:txBody>
          <a:bodyPr>
            <a:noAutofit/>
          </a:bodyPr>
          <a:lstStyle/>
          <a:p>
            <a:pPr marL="177800" indent="-177800"/>
            <a:r>
              <a:rPr lang="el-GR" sz="2000" b="1"/>
              <a:t>Ως ενεργειακά ορυκτά χαρακτηρίζονται: </a:t>
            </a:r>
            <a:endParaRPr lang="el-GR" sz="2000"/>
          </a:p>
          <a:p>
            <a:pPr marL="177800" indent="-177800"/>
            <a:r>
              <a:rPr lang="el-GR" sz="1600"/>
              <a:t>τα στερεά ορυκτά καύσιμα (λιγνίτης, τύρφη </a:t>
            </a:r>
            <a:r>
              <a:rPr lang="el-GR" sz="1600"/>
              <a:t>κλπ</a:t>
            </a:r>
            <a:r>
              <a:rPr lang="el-GR" sz="1600" smtClean="0"/>
              <a:t>), τα </a:t>
            </a:r>
            <a:r>
              <a:rPr lang="el-GR" sz="1600"/>
              <a:t>ραδιενεργά ορυκτά, </a:t>
            </a:r>
            <a:r>
              <a:rPr lang="el-GR" sz="1600"/>
              <a:t>καθώς </a:t>
            </a:r>
            <a:r>
              <a:rPr lang="el-GR" sz="1600" smtClean="0"/>
              <a:t>και το </a:t>
            </a:r>
            <a:r>
              <a:rPr lang="el-GR" sz="1600"/>
              <a:t>γεωθερμικό δυναμικό. </a:t>
            </a:r>
          </a:p>
          <a:p>
            <a:pPr marL="177800" indent="-177800"/>
            <a:r>
              <a:rPr lang="el-GR" sz="2000" b="1"/>
              <a:t>Στερεά Ορυκτά Καύσιμα</a:t>
            </a:r>
            <a:endParaRPr lang="el-GR" sz="2000"/>
          </a:p>
          <a:p>
            <a:pPr marL="177800" indent="-177800"/>
            <a:r>
              <a:rPr lang="el-GR" sz="1600"/>
              <a:t>Στα στερεά ορυκτά καύσιμα περιλαμβάνονται ανθρακίτης, λιθάνθρακας, λιγνίτης, τύρφη κλπ. Τα κύρια χαρακτηριστικά του κάθε είδους ενεργειακού καυσίμου είναι το </a:t>
            </a:r>
            <a:r>
              <a:rPr lang="el-GR" sz="1600"/>
              <a:t>στάδιο </a:t>
            </a:r>
            <a:r>
              <a:rPr lang="el-GR" sz="1600" smtClean="0"/>
              <a:t>ενανθρά-κωσης </a:t>
            </a:r>
            <a:r>
              <a:rPr lang="el-GR" sz="1600"/>
              <a:t>του στερεού καυσίμου, η χημική σύσταση (C, O, H, N κλπ) και η θερμική απόδοση.</a:t>
            </a:r>
          </a:p>
          <a:p>
            <a:pPr marL="177800" indent="-177800"/>
            <a:r>
              <a:rPr lang="el-GR" sz="2000" b="1" smtClean="0"/>
              <a:t>Γεωθερμικό </a:t>
            </a:r>
            <a:r>
              <a:rPr lang="el-GR" sz="2000" b="1"/>
              <a:t>δυναμικό (ΓΘΔ)</a:t>
            </a:r>
            <a:r>
              <a:rPr lang="el-GR" sz="1600" b="1"/>
              <a:t> </a:t>
            </a:r>
            <a:r>
              <a:rPr lang="el-GR" sz="1600"/>
              <a:t>είναι το σύνολο των γηγενών φυσικών ατμών, των θερμών νερών, επιφανειακών ή υπογείων και της θερμότητας των γεωλογικών σχηματισμών, που η θερμοκρασία τους υπερβαίνει τους 25</a:t>
            </a:r>
            <a:r>
              <a:rPr lang="el-GR" sz="1600" baseline="30000"/>
              <a:t>ο</a:t>
            </a:r>
            <a:r>
              <a:rPr lang="el-GR" sz="1600"/>
              <a:t> </a:t>
            </a:r>
            <a:r>
              <a:rPr lang="el-GR" sz="1600"/>
              <a:t>C </a:t>
            </a:r>
            <a:r>
              <a:rPr lang="el-GR" sz="1600" smtClean="0"/>
              <a:t>.</a:t>
            </a:r>
            <a:endParaRPr lang="el-GR" sz="1600"/>
          </a:p>
          <a:p>
            <a:pPr marL="177800" indent="-177800"/>
            <a:r>
              <a:rPr lang="el-GR" sz="2000" b="1"/>
              <a:t>Γεωθερμικό πεδίο (ΓΘΠ)</a:t>
            </a:r>
            <a:r>
              <a:rPr lang="el-GR" sz="1600" b="1"/>
              <a:t> </a:t>
            </a:r>
            <a:r>
              <a:rPr lang="el-GR" sz="1600"/>
              <a:t>είναι ο ενιαίος χώρος μέσα στον οποίο εντοπίζεται αυτοτελές ΓΘ Δυναμικό.</a:t>
            </a:r>
          </a:p>
          <a:p>
            <a:pPr marL="177800" indent="-177800"/>
            <a:r>
              <a:rPr lang="el-GR" sz="1600" b="1"/>
              <a:t> </a:t>
            </a:r>
            <a:endParaRPr lang="el-GR" sz="1600"/>
          </a:p>
          <a:p>
            <a:pPr marL="177800" indent="-177800"/>
            <a:r>
              <a:rPr lang="el-GR" sz="1600"/>
              <a:t>Διακρίνονται δυο κατηγορίες ΓΘ </a:t>
            </a:r>
            <a:r>
              <a:rPr lang="el-GR" sz="1600"/>
              <a:t>Πεδίων</a:t>
            </a:r>
            <a:r>
              <a:rPr lang="el-GR" sz="1600" smtClean="0"/>
              <a:t>:</a:t>
            </a:r>
          </a:p>
          <a:p>
            <a:pPr marL="177800" indent="-177800"/>
            <a:r>
              <a:rPr lang="el-GR" sz="1600" smtClean="0"/>
              <a:t>Τα</a:t>
            </a:r>
            <a:r>
              <a:rPr lang="el-GR" sz="1600"/>
              <a:t> </a:t>
            </a:r>
            <a:r>
              <a:rPr lang="el-GR" sz="1600" b="1"/>
              <a:t>χαμηλής</a:t>
            </a:r>
            <a:r>
              <a:rPr lang="el-GR" sz="1600"/>
              <a:t> θερμοκρασίας</a:t>
            </a:r>
            <a:r>
              <a:rPr lang="el-GR" sz="1600"/>
              <a:t>, </a:t>
            </a:r>
            <a:r>
              <a:rPr lang="el-GR" sz="1600" smtClean="0"/>
              <a:t>με </a:t>
            </a:r>
            <a:r>
              <a:rPr lang="el-GR" sz="1600"/>
              <a:t>θερμοκρασία του </a:t>
            </a:r>
            <a:r>
              <a:rPr lang="el-GR" sz="1600"/>
              <a:t>προϊόντος </a:t>
            </a:r>
            <a:r>
              <a:rPr lang="el-GR" sz="1600" smtClean="0"/>
              <a:t>μεταξύ</a:t>
            </a:r>
            <a:r>
              <a:rPr lang="el-GR" sz="1600"/>
              <a:t> 25</a:t>
            </a:r>
            <a:r>
              <a:rPr lang="el-GR" sz="1600" baseline="30000"/>
              <a:t>ο</a:t>
            </a:r>
            <a:r>
              <a:rPr lang="el-GR" sz="1600"/>
              <a:t> και 90</a:t>
            </a:r>
            <a:r>
              <a:rPr lang="el-GR" sz="1600" baseline="30000"/>
              <a:t>ο</a:t>
            </a:r>
            <a:r>
              <a:rPr lang="el-GR" sz="1600"/>
              <a:t> C</a:t>
            </a:r>
          </a:p>
          <a:p>
            <a:pPr marL="177800" indent="-177800"/>
            <a:r>
              <a:rPr lang="el-GR" sz="1600"/>
              <a:t>Τα </a:t>
            </a:r>
            <a:r>
              <a:rPr lang="el-GR" sz="1600" b="1"/>
              <a:t>υψηλής</a:t>
            </a:r>
            <a:r>
              <a:rPr lang="el-GR" sz="1600"/>
              <a:t> θερμοκρασίας, όταν η θερμοκρασία του </a:t>
            </a:r>
            <a:r>
              <a:rPr lang="el-GR" sz="1600"/>
              <a:t>προϊόντος </a:t>
            </a:r>
            <a:r>
              <a:rPr lang="el-GR" sz="1600" smtClean="0"/>
              <a:t>υπερβαίνει </a:t>
            </a:r>
            <a:r>
              <a:rPr lang="el-GR" sz="1600"/>
              <a:t>τους 90ο C</a:t>
            </a:r>
            <a:r>
              <a:rPr lang="el-GR" sz="1600"/>
              <a:t> </a:t>
            </a:r>
            <a:endParaRPr lang="el-GR" sz="1600" smtClean="0"/>
          </a:p>
          <a:p>
            <a:pPr marL="177800" indent="-177800"/>
            <a:r>
              <a:rPr lang="en-GB" sz="1600" smtClean="0"/>
              <a:t>http://www.latomet.gr/geotherm/index.html</a:t>
            </a:r>
            <a:endParaRPr lang="el-GR" sz="1600"/>
          </a:p>
          <a:p>
            <a:endParaRPr lang="en-GB" sz="1200"/>
          </a:p>
        </p:txBody>
      </p:sp>
      <p:sp>
        <p:nvSpPr>
          <p:cNvPr id="4" name="Slide Number Placeholder 3"/>
          <p:cNvSpPr>
            <a:spLocks noGrp="1"/>
          </p:cNvSpPr>
          <p:nvPr>
            <p:ph type="sldNum" sz="quarter" idx="12"/>
          </p:nvPr>
        </p:nvSpPr>
        <p:spPr/>
        <p:txBody>
          <a:bodyPr/>
          <a:lstStyle/>
          <a:p>
            <a:fld id="{473E03AA-6A76-4E4A-A467-63B55785B52E}" type="slidenum">
              <a:rPr lang="en-GB" smtClean="0"/>
              <a:t>81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3067946"/>
      </p:ext>
    </p:extLst>
  </p:cSld>
  <p:clrMapOvr>
    <a:masterClrMapping/>
  </p:clrMapOvr>
  <mc:AlternateContent xmlns:mc="http://schemas.openxmlformats.org/markup-compatibility/2006">
    <mc:Choice xmlns:p14="http://schemas.microsoft.com/office/powerpoint/2010/main" Requires="p14">
      <p:transition spd="slow" p14:dur="2000" advTm="22715"/>
    </mc:Choice>
    <mc:Fallback>
      <p:transition spd="slow" advTm="227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798" y="188640"/>
            <a:ext cx="8748588" cy="490066"/>
          </a:xfrm>
        </p:spPr>
        <p:txBody>
          <a:bodyPr>
            <a:normAutofit fontScale="90000"/>
          </a:bodyPr>
          <a:lstStyle/>
          <a:p>
            <a:r>
              <a:rPr lang="el-GR"/>
              <a:t>ΣΥΣΤΗΜΑ ΕΜΠΟΡΙΑΣ </a:t>
            </a:r>
            <a:r>
              <a:rPr lang="el-GR"/>
              <a:t>ΔΙΚΑΙΩΜΑΤΩΝ </a:t>
            </a:r>
            <a:r>
              <a:rPr lang="el-GR" smtClean="0"/>
              <a:t>ΕΚΠΟΜΠΩΝ (ΣΕΔΕ)</a:t>
            </a:r>
            <a:r>
              <a:rPr lang="el-GR"/>
              <a:t> </a:t>
            </a:r>
            <a:endParaRPr lang="en-GB"/>
          </a:p>
        </p:txBody>
      </p:sp>
      <p:sp>
        <p:nvSpPr>
          <p:cNvPr id="3" name="Content Placeholder 2"/>
          <p:cNvSpPr>
            <a:spLocks noGrp="1"/>
          </p:cNvSpPr>
          <p:nvPr>
            <p:ph idx="1"/>
          </p:nvPr>
        </p:nvSpPr>
        <p:spPr>
          <a:xfrm>
            <a:off x="354360" y="764704"/>
            <a:ext cx="8435280" cy="5877396"/>
          </a:xfrm>
        </p:spPr>
        <p:txBody>
          <a:bodyPr>
            <a:noAutofit/>
          </a:bodyPr>
          <a:lstStyle/>
          <a:p>
            <a:pPr marL="179388" indent="-179388"/>
            <a:r>
              <a:rPr lang="el-GR" sz="2000" b="1"/>
              <a:t>ΣΤΑΘΕΡΕΣ </a:t>
            </a:r>
            <a:r>
              <a:rPr lang="el-GR" sz="2000" b="1" smtClean="0"/>
              <a:t>ΕΓΚΑΤΑΣΤΑΣΕΙΣ</a:t>
            </a:r>
          </a:p>
          <a:p>
            <a:pPr marL="179388" indent="-179388"/>
            <a:r>
              <a:rPr lang="el-GR" sz="2000" smtClean="0"/>
              <a:t>Παράρτημα Ι </a:t>
            </a:r>
            <a:r>
              <a:rPr lang="el-GR" sz="2000"/>
              <a:t>της ΚΥΑ 54409/2632/2004 (ΦΕΚ 1931/Β’/</a:t>
            </a:r>
            <a:r>
              <a:rPr lang="el-GR" sz="2000"/>
              <a:t>27.12.2004</a:t>
            </a:r>
            <a:r>
              <a:rPr lang="el-GR" sz="2000" smtClean="0"/>
              <a:t>)</a:t>
            </a:r>
            <a:endParaRPr lang="el-GR" sz="2000"/>
          </a:p>
          <a:p>
            <a:pPr marL="179388" indent="-179388"/>
            <a:r>
              <a:rPr lang="el-GR" sz="1800" smtClean="0"/>
              <a:t>ΕΘΝΙΚΟΣ </a:t>
            </a:r>
            <a:r>
              <a:rPr lang="el-GR" sz="1800"/>
              <a:t>ΠΙΝΑΚΑΣ ΚΑΤΑΝΟΜΗΣ ΔΙΚΑΙΩΜΑΤΩΝ ΕΚΠΟΜΠΩΝ 2013-2020</a:t>
            </a:r>
          </a:p>
          <a:p>
            <a:pPr marL="179388" indent="-179388"/>
            <a:r>
              <a:rPr lang="el-GR" sz="2000" b="1" smtClean="0"/>
              <a:t>ΑΕΡΟΠΟΡΙΚΕΣ ΜΕΤΑΦΟΡΕΣ</a:t>
            </a:r>
          </a:p>
          <a:p>
            <a:pPr marL="179388" indent="-179388"/>
            <a:r>
              <a:rPr lang="el-GR" sz="2000" smtClean="0"/>
              <a:t>Η </a:t>
            </a:r>
            <a:r>
              <a:rPr lang="el-GR" sz="2000"/>
              <a:t>πτήση ενός επιβάτη από το Λονδίνο στη Νέα Υόρκη με επιστροφή παράγει περίπου την ίδια ποσότητα εκπομπών που παράγει ο μέσος πολίτης της Ε.Ε. για να θερμάνει το σπίτι του για έναν ολόκληρο χρόνο.</a:t>
            </a:r>
          </a:p>
          <a:p>
            <a:pPr marL="179388" indent="-179388"/>
            <a:r>
              <a:rPr lang="el-GR" sz="2000"/>
              <a:t>Οι άμεσες εκπομπές από τις αεροπορικές μεταφορές αντιστοιχούν περίπου στο 3% των συνολικών εκπομπών αερίων του θερμοκηπίου της </a:t>
            </a:r>
            <a:r>
              <a:rPr lang="el-GR" sz="2000"/>
              <a:t>Ε.Ε</a:t>
            </a:r>
            <a:r>
              <a:rPr lang="el-GR" sz="2000" smtClean="0"/>
              <a:t>..</a:t>
            </a:r>
            <a:endParaRPr lang="el-GR" sz="2000"/>
          </a:p>
          <a:p>
            <a:pPr marL="179388" indent="-179388"/>
            <a:r>
              <a:rPr lang="el-GR" sz="2000"/>
              <a:t>Μέχρι το 2020, οι παγκόσμιες εκπομπές από τις διεθνείς </a:t>
            </a:r>
            <a:r>
              <a:rPr lang="el-GR" sz="2000"/>
              <a:t>αεροπορικές </a:t>
            </a:r>
            <a:r>
              <a:rPr lang="el-GR" sz="2000" smtClean="0"/>
              <a:t>μεταφορές </a:t>
            </a:r>
            <a:r>
              <a:rPr lang="el-GR" sz="2000"/>
              <a:t>αναμένεται να είναι περίπου 70% υψηλότερες από τις αντίστοιχες του 2005, ακόμα και αν βελτιωθεί η αποδοτικότητα των καυσίμων κατά 2% ετήσια</a:t>
            </a:r>
            <a:r>
              <a:rPr lang="el-GR" sz="2000"/>
              <a:t>. </a:t>
            </a:r>
            <a:endParaRPr lang="el-GR" sz="2000" smtClean="0"/>
          </a:p>
          <a:p>
            <a:pPr marL="179388" indent="-179388"/>
            <a:r>
              <a:rPr lang="el-GR" sz="2000"/>
              <a:t>Από τις αρχές του 2012 οι εκπομπές από όλες τις πτήσεις από, προς και εντός του Ευρωπαϊκού </a:t>
            </a:r>
            <a:r>
              <a:rPr lang="el-GR" sz="2000"/>
              <a:t>Οικονομικού </a:t>
            </a:r>
            <a:r>
              <a:rPr lang="el-GR" sz="2000" smtClean="0"/>
              <a:t>Χώρου – τα 28 </a:t>
            </a:r>
            <a:r>
              <a:rPr lang="el-GR" sz="2000"/>
              <a:t>κράτη μέλη της </a:t>
            </a:r>
            <a:r>
              <a:rPr lang="el-GR" sz="2000"/>
              <a:t>Ε.Ε</a:t>
            </a:r>
            <a:r>
              <a:rPr lang="el-GR" sz="2000" smtClean="0"/>
              <a:t>., την </a:t>
            </a:r>
            <a:r>
              <a:rPr lang="el-GR" sz="2000"/>
              <a:t>Ισλανδία, το Λιχτενστάιν και </a:t>
            </a:r>
            <a:r>
              <a:rPr lang="el-GR" sz="2000"/>
              <a:t>τη </a:t>
            </a:r>
            <a:r>
              <a:rPr lang="el-GR" sz="2000" smtClean="0"/>
              <a:t>Νορβηγία </a:t>
            </a:r>
            <a:r>
              <a:rPr lang="el-GR" sz="2000" b="1" smtClean="0"/>
              <a:t>συμπεριλαμβάνονται</a:t>
            </a:r>
            <a:r>
              <a:rPr lang="el-GR" sz="2000" smtClean="0"/>
              <a:t> στο ΣΕΔΕ. </a:t>
            </a:r>
            <a:endParaRPr lang="en-GB" sz="2000"/>
          </a:p>
        </p:txBody>
      </p:sp>
      <p:sp>
        <p:nvSpPr>
          <p:cNvPr id="4" name="Slide Number Placeholder 3"/>
          <p:cNvSpPr>
            <a:spLocks noGrp="1"/>
          </p:cNvSpPr>
          <p:nvPr>
            <p:ph type="sldNum" sz="quarter" idx="12"/>
          </p:nvPr>
        </p:nvSpPr>
        <p:spPr/>
        <p:txBody>
          <a:bodyPr/>
          <a:lstStyle/>
          <a:p>
            <a:fld id="{473E03AA-6A76-4E4A-A467-63B55785B52E}" type="slidenum">
              <a:rPr lang="en-GB" smtClean="0"/>
              <a:t>82</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33345040"/>
      </p:ext>
    </p:extLst>
  </p:cSld>
  <p:clrMapOvr>
    <a:masterClrMapping/>
  </p:clrMapOvr>
  <mc:AlternateContent xmlns:mc="http://schemas.openxmlformats.org/markup-compatibility/2006">
    <mc:Choice xmlns:p14="http://schemas.microsoft.com/office/powerpoint/2010/main" Requires="p14">
      <p:transition spd="slow" p14:dur="2000" advTm="50782"/>
    </mc:Choice>
    <mc:Fallback>
      <p:transition spd="slow" advTm="507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83</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89299499"/>
      </p:ext>
    </p:extLst>
  </p:cSld>
  <p:clrMapOvr>
    <a:masterClrMapping/>
  </p:clrMapOvr>
  <mc:AlternateContent xmlns:mc="http://schemas.openxmlformats.org/markup-compatibility/2006">
    <mc:Choice xmlns:p14="http://schemas.microsoft.com/office/powerpoint/2010/main" Requires="p14">
      <p:transition spd="slow" p14:dur="2000" advTm="1271"/>
    </mc:Choice>
    <mc:Fallback>
      <p:transition spd="slow" advTm="12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8370" name="Rectangle 2"/>
          <p:cNvSpPr>
            <a:spLocks noGrp="1" noChangeArrowheads="1"/>
          </p:cNvSpPr>
          <p:nvPr>
            <p:ph type="title"/>
          </p:nvPr>
        </p:nvSpPr>
        <p:spPr bwMode="auto">
          <a:prstGeom prst="rect">
            <a:avLst/>
          </a:prstGeom>
          <a:noFill/>
          <a:ln>
            <a:miter lim="800000"/>
            <a:headEnd/>
            <a:tailEnd/>
          </a:ln>
        </p:spPr>
        <p:txBody>
          <a:bodyPr/>
          <a:lstStyle/>
          <a:p>
            <a:r>
              <a:rPr lang="el-GR" sz="2400" b="1" dirty="0" smtClean="0">
                <a:solidFill>
                  <a:schemeClr val="tx1"/>
                </a:solidFill>
                <a:latin typeface="Tahoma" pitchFamily="34" charset="0"/>
                <a:cs typeface="Tahoma" pitchFamily="34" charset="0"/>
              </a:rPr>
              <a:t>Παράδειγμα Πολιτικών στις ΗΠΑ</a:t>
            </a:r>
            <a:endParaRPr lang="en-US" sz="2400" b="1" dirty="0">
              <a:solidFill>
                <a:schemeClr val="tx1"/>
              </a:solidFill>
              <a:latin typeface="Tahoma" pitchFamily="34" charset="0"/>
              <a:cs typeface="Tahoma" pitchFamily="34" charset="0"/>
            </a:endParaRPr>
          </a:p>
        </p:txBody>
      </p:sp>
      <p:sp>
        <p:nvSpPr>
          <p:cNvPr id="3075" name="Rectangle 3"/>
          <p:cNvSpPr>
            <a:spLocks noGrp="1" noChangeArrowheads="1"/>
          </p:cNvSpPr>
          <p:nvPr>
            <p:ph type="body" idx="4294967295"/>
          </p:nvPr>
        </p:nvSpPr>
        <p:spPr bwMode="auto">
          <a:xfrm>
            <a:off x="323528" y="1028700"/>
            <a:ext cx="3346648" cy="1905000"/>
          </a:xfrm>
          <a:prstGeom prst="rect">
            <a:avLst/>
          </a:prstGeom>
          <a:solidFill>
            <a:srgbClr val="CCECFF"/>
          </a:solidFill>
          <a:ln>
            <a:miter lim="800000"/>
            <a:headEnd/>
            <a:tailEnd/>
          </a:ln>
        </p:spPr>
        <p:txBody>
          <a:bodyPr>
            <a:noAutofit/>
          </a:bodyPr>
          <a:lstStyle/>
          <a:p>
            <a:pPr marL="457200" indent="-457200">
              <a:lnSpc>
                <a:spcPct val="80000"/>
              </a:lnSpc>
              <a:spcBef>
                <a:spcPct val="0"/>
              </a:spcBef>
              <a:spcAft>
                <a:spcPts val="600"/>
              </a:spcAft>
              <a:buFont typeface="Wingdings" pitchFamily="2" charset="2"/>
              <a:buChar char="Ø"/>
            </a:pPr>
            <a:r>
              <a:rPr lang="el-GR" sz="2000" dirty="0" smtClean="0">
                <a:cs typeface="Tahoma" pitchFamily="34" charset="0"/>
              </a:rPr>
              <a:t>Οικονομικά κίνητρα</a:t>
            </a:r>
            <a:endParaRPr lang="en-US" sz="2000" dirty="0">
              <a:cs typeface="Tahoma" pitchFamily="34" charset="0"/>
            </a:endParaRPr>
          </a:p>
          <a:p>
            <a:pPr marL="457200" indent="-457200">
              <a:lnSpc>
                <a:spcPct val="80000"/>
              </a:lnSpc>
              <a:spcBef>
                <a:spcPct val="0"/>
              </a:spcBef>
              <a:spcAft>
                <a:spcPts val="600"/>
              </a:spcAft>
              <a:buFont typeface="Wingdings" pitchFamily="2" charset="2"/>
              <a:buChar char="Ø"/>
            </a:pPr>
            <a:r>
              <a:rPr lang="el-GR" sz="2000" dirty="0" smtClean="0">
                <a:cs typeface="Tahoma" pitchFamily="34" charset="0"/>
              </a:rPr>
              <a:t>Πρότυπα Ηλιακών Επενδύσεων</a:t>
            </a:r>
            <a:endParaRPr lang="en-US" sz="2000" dirty="0">
              <a:cs typeface="Tahoma" pitchFamily="34" charset="0"/>
            </a:endParaRPr>
          </a:p>
          <a:p>
            <a:pPr marL="457200" indent="-457200">
              <a:lnSpc>
                <a:spcPct val="80000"/>
              </a:lnSpc>
              <a:spcBef>
                <a:spcPct val="0"/>
              </a:spcBef>
              <a:spcAft>
                <a:spcPts val="600"/>
              </a:spcAft>
              <a:buFont typeface="Wingdings" pitchFamily="2" charset="2"/>
              <a:buChar char="Ø"/>
            </a:pPr>
            <a:r>
              <a:rPr lang="el-GR" sz="2000" dirty="0" smtClean="0">
                <a:cs typeface="Tahoma" pitchFamily="34" charset="0"/>
              </a:rPr>
              <a:t>Απλούστευση Συνδέσεων Δικτύου</a:t>
            </a:r>
            <a:endParaRPr lang="en-US" sz="2000" dirty="0">
              <a:cs typeface="Tahoma" pitchFamily="34" charset="0"/>
            </a:endParaRPr>
          </a:p>
          <a:p>
            <a:pPr marL="457200" indent="-457200">
              <a:lnSpc>
                <a:spcPct val="80000"/>
              </a:lnSpc>
              <a:spcBef>
                <a:spcPct val="0"/>
              </a:spcBef>
              <a:spcAft>
                <a:spcPts val="600"/>
              </a:spcAft>
              <a:buFont typeface="Wingdings" pitchFamily="2" charset="2"/>
              <a:buChar char="Ø"/>
            </a:pPr>
            <a:r>
              <a:rPr lang="el-GR" sz="2000" dirty="0" smtClean="0">
                <a:cs typeface="Tahoma" pitchFamily="34" charset="0"/>
              </a:rPr>
              <a:t>«Καθαρή» Μέτρηση</a:t>
            </a:r>
            <a:endParaRPr lang="en-US" sz="2000" dirty="0">
              <a:cs typeface="Tahoma" pitchFamily="34" charset="0"/>
            </a:endParaRPr>
          </a:p>
          <a:p>
            <a:pPr marL="457200" indent="-457200">
              <a:lnSpc>
                <a:spcPct val="80000"/>
              </a:lnSpc>
              <a:spcBef>
                <a:spcPct val="0"/>
              </a:spcBef>
              <a:spcAft>
                <a:spcPts val="600"/>
              </a:spcAft>
              <a:buFont typeface="Wingdings" pitchFamily="2" charset="2"/>
              <a:buChar char="Ø"/>
            </a:pPr>
            <a:endParaRPr lang="en-US" sz="2000" dirty="0">
              <a:cs typeface="Tahoma" pitchFamily="34" charset="0"/>
            </a:endParaRPr>
          </a:p>
          <a:p>
            <a:pPr marL="457200" indent="-457200">
              <a:lnSpc>
                <a:spcPct val="80000"/>
              </a:lnSpc>
              <a:spcBef>
                <a:spcPct val="5000"/>
              </a:spcBef>
              <a:spcAft>
                <a:spcPct val="25000"/>
              </a:spcAft>
              <a:buFontTx/>
              <a:buNone/>
            </a:pPr>
            <a:endParaRPr lang="en-US" sz="4000" dirty="0">
              <a:cs typeface="Tahoma" pitchFamily="34" charset="0"/>
            </a:endParaRPr>
          </a:p>
          <a:p>
            <a:pPr marL="457200" indent="-457200">
              <a:lnSpc>
                <a:spcPct val="80000"/>
              </a:lnSpc>
              <a:spcBef>
                <a:spcPct val="5000"/>
              </a:spcBef>
              <a:spcAft>
                <a:spcPct val="25000"/>
              </a:spcAft>
              <a:buFontTx/>
              <a:buNone/>
            </a:pPr>
            <a:endParaRPr lang="en-US" sz="4800" dirty="0">
              <a:cs typeface="Tahoma" pitchFamily="34" charset="0"/>
            </a:endParaRPr>
          </a:p>
          <a:p>
            <a:pPr marL="457200" indent="-457200">
              <a:lnSpc>
                <a:spcPct val="80000"/>
              </a:lnSpc>
              <a:spcBef>
                <a:spcPct val="5000"/>
              </a:spcBef>
              <a:spcAft>
                <a:spcPct val="25000"/>
              </a:spcAft>
              <a:buFontTx/>
              <a:buNone/>
            </a:pPr>
            <a:endParaRPr lang="en-US" sz="4800" dirty="0">
              <a:cs typeface="Tahoma" pitchFamily="34" charset="0"/>
            </a:endParaRPr>
          </a:p>
        </p:txBody>
      </p:sp>
      <p:sp>
        <p:nvSpPr>
          <p:cNvPr id="1338372" name="Text Box 4"/>
          <p:cNvSpPr txBox="1">
            <a:spLocks noChangeArrowheads="1"/>
          </p:cNvSpPr>
          <p:nvPr/>
        </p:nvSpPr>
        <p:spPr bwMode="auto">
          <a:xfrm>
            <a:off x="8458200" y="5867400"/>
            <a:ext cx="685800" cy="244475"/>
          </a:xfrm>
          <a:prstGeom prst="rect">
            <a:avLst/>
          </a:prstGeom>
          <a:noFill/>
          <a:ln w="9525">
            <a:noFill/>
            <a:miter lim="800000"/>
            <a:headEnd/>
            <a:tailEnd/>
          </a:ln>
        </p:spPr>
        <p:txBody>
          <a:bodyPr>
            <a:spAutoFit/>
          </a:bodyPr>
          <a:lstStyle/>
          <a:p>
            <a:pPr algn="ctr" eaLnBrk="0" hangingPunct="0">
              <a:spcBef>
                <a:spcPct val="50000"/>
              </a:spcBef>
            </a:pPr>
            <a:endParaRPr lang="el-GR" sz="1000">
              <a:latin typeface="Times New Roman" pitchFamily="18" charset="0"/>
            </a:endParaRPr>
          </a:p>
        </p:txBody>
      </p:sp>
      <p:sp>
        <p:nvSpPr>
          <p:cNvPr id="6" name="Rectangle 2"/>
          <p:cNvSpPr txBox="1">
            <a:spLocks noChangeArrowheads="1"/>
          </p:cNvSpPr>
          <p:nvPr/>
        </p:nvSpPr>
        <p:spPr bwMode="auto">
          <a:xfrm>
            <a:off x="3962400" y="2404672"/>
            <a:ext cx="4800600" cy="914400"/>
          </a:xfrm>
          <a:prstGeom prst="rect">
            <a:avLst/>
          </a:prstGeom>
          <a:noFill/>
          <a:ln>
            <a:miter lim="800000"/>
            <a:headEnd/>
            <a:tailEnd/>
          </a:ln>
        </p:spPr>
        <p:txBody>
          <a:bodyPr/>
          <a:lstStyle/>
          <a:p>
            <a:pPr algn="ctr" eaLnBrk="0" hangingPunct="0"/>
            <a:r>
              <a:rPr lang="el-GR" sz="2400" b="1" dirty="0" smtClean="0">
                <a:cs typeface="Tahoma" pitchFamily="34" charset="0"/>
              </a:rPr>
              <a:t>Συντονισμένες πολιτικές για βιώσιμες αγορές</a:t>
            </a:r>
            <a:endParaRPr lang="en-US" sz="2400" b="1" dirty="0">
              <a:cs typeface="Tahoma" pitchFamily="34" charset="0"/>
            </a:endParaRPr>
          </a:p>
        </p:txBody>
      </p:sp>
      <p:sp>
        <p:nvSpPr>
          <p:cNvPr id="7" name="Rectangle 6"/>
          <p:cNvSpPr/>
          <p:nvPr/>
        </p:nvSpPr>
        <p:spPr>
          <a:xfrm>
            <a:off x="3275856" y="3505200"/>
            <a:ext cx="5487144" cy="2951577"/>
          </a:xfrm>
          <a:prstGeom prst="rect">
            <a:avLst/>
          </a:prstGeom>
        </p:spPr>
        <p:txBody>
          <a:bodyPr wrap="square">
            <a:spAutoFit/>
          </a:bodyPr>
          <a:lstStyle/>
          <a:p>
            <a:pPr marL="457200" indent="-457200" eaLnBrk="0" hangingPunct="0">
              <a:lnSpc>
                <a:spcPct val="90000"/>
              </a:lnSpc>
              <a:spcAft>
                <a:spcPts val="600"/>
              </a:spcAft>
              <a:buFont typeface="Wingdings" pitchFamily="2" charset="2"/>
              <a:buChar char="Ø"/>
            </a:pPr>
            <a:r>
              <a:rPr lang="el-GR" dirty="0" smtClean="0">
                <a:solidFill>
                  <a:srgbClr val="000000"/>
                </a:solidFill>
                <a:cs typeface="Tahoma" pitchFamily="34" charset="0"/>
              </a:rPr>
              <a:t>Σχεδιασμός τιμολογίων και πολιτικών εσόδων</a:t>
            </a:r>
            <a:endParaRPr lang="en-US" dirty="0">
              <a:solidFill>
                <a:srgbClr val="000000"/>
              </a:solidFill>
              <a:cs typeface="Tahoma" pitchFamily="34" charset="0"/>
            </a:endParaRPr>
          </a:p>
          <a:p>
            <a:pPr marL="457200" indent="-457200" eaLnBrk="0" hangingPunct="0">
              <a:lnSpc>
                <a:spcPct val="90000"/>
              </a:lnSpc>
              <a:spcAft>
                <a:spcPts val="600"/>
              </a:spcAft>
              <a:buFont typeface="Wingdings" pitchFamily="2" charset="2"/>
              <a:buChar char="Ø"/>
            </a:pPr>
            <a:r>
              <a:rPr lang="el-GR" dirty="0" smtClean="0">
                <a:solidFill>
                  <a:srgbClr val="000000"/>
                </a:solidFill>
                <a:cs typeface="Tahoma" pitchFamily="34" charset="0"/>
              </a:rPr>
              <a:t>Πρόσβαση στην αγορά</a:t>
            </a:r>
            <a:endParaRPr lang="en-US" dirty="0">
              <a:solidFill>
                <a:srgbClr val="000000"/>
              </a:solidFill>
              <a:cs typeface="Tahoma" pitchFamily="34" charset="0"/>
            </a:endParaRPr>
          </a:p>
          <a:p>
            <a:pPr marL="457200" indent="-457200" eaLnBrk="0" hangingPunct="0">
              <a:lnSpc>
                <a:spcPct val="90000"/>
              </a:lnSpc>
              <a:spcAft>
                <a:spcPts val="600"/>
              </a:spcAft>
              <a:buFont typeface="Wingdings" pitchFamily="2" charset="2"/>
              <a:buChar char="Ø"/>
            </a:pPr>
            <a:r>
              <a:rPr lang="el-GR" dirty="0" smtClean="0">
                <a:solidFill>
                  <a:srgbClr val="000000"/>
                </a:solidFill>
                <a:cs typeface="Tahoma" pitchFamily="34" charset="0"/>
              </a:rPr>
              <a:t>Ιδιοκτησία τρίτου μέρους </a:t>
            </a:r>
            <a:r>
              <a:rPr lang="en-GB" dirty="0" smtClean="0">
                <a:solidFill>
                  <a:srgbClr val="000000"/>
                </a:solidFill>
                <a:cs typeface="Tahoma" pitchFamily="34" charset="0"/>
              </a:rPr>
              <a:t>(ESCO)</a:t>
            </a:r>
            <a:endParaRPr lang="en-US" dirty="0">
              <a:solidFill>
                <a:srgbClr val="000000"/>
              </a:solidFill>
              <a:cs typeface="Tahoma" pitchFamily="34" charset="0"/>
            </a:endParaRPr>
          </a:p>
          <a:p>
            <a:pPr marL="457200" indent="-457200" eaLnBrk="0" hangingPunct="0">
              <a:lnSpc>
                <a:spcPct val="90000"/>
              </a:lnSpc>
              <a:spcAft>
                <a:spcPts val="600"/>
              </a:spcAft>
              <a:buFont typeface="Wingdings" pitchFamily="2" charset="2"/>
              <a:buChar char="Ø"/>
            </a:pPr>
            <a:r>
              <a:rPr lang="el-GR" dirty="0" smtClean="0">
                <a:solidFill>
                  <a:srgbClr val="000000"/>
                </a:solidFill>
                <a:cs typeface="Tahoma" pitchFamily="34" charset="0"/>
              </a:rPr>
              <a:t>Νομοθεσία πρόσβασης στην ηλιακή ακτινοβολία</a:t>
            </a:r>
            <a:endParaRPr lang="en-US" dirty="0">
              <a:solidFill>
                <a:srgbClr val="000000"/>
              </a:solidFill>
              <a:cs typeface="Tahoma" pitchFamily="34" charset="0"/>
            </a:endParaRPr>
          </a:p>
          <a:p>
            <a:pPr marL="457200" indent="-457200" eaLnBrk="0" hangingPunct="0">
              <a:lnSpc>
                <a:spcPct val="90000"/>
              </a:lnSpc>
              <a:spcAft>
                <a:spcPts val="600"/>
              </a:spcAft>
              <a:buFont typeface="Wingdings" pitchFamily="2" charset="2"/>
              <a:buChar char="Ø"/>
            </a:pPr>
            <a:r>
              <a:rPr lang="el-GR" dirty="0" smtClean="0">
                <a:solidFill>
                  <a:srgbClr val="000000"/>
                </a:solidFill>
                <a:cs typeface="Tahoma" pitchFamily="34" charset="0"/>
              </a:rPr>
              <a:t>Απασχόληση στην Βιομηχανία και Υποστήριξη</a:t>
            </a:r>
            <a:endParaRPr lang="en-US" dirty="0">
              <a:solidFill>
                <a:srgbClr val="000000"/>
              </a:solidFill>
              <a:cs typeface="Tahoma" pitchFamily="34" charset="0"/>
            </a:endParaRPr>
          </a:p>
          <a:p>
            <a:pPr marL="457200" indent="-457200" eaLnBrk="0" hangingPunct="0">
              <a:lnSpc>
                <a:spcPct val="90000"/>
              </a:lnSpc>
              <a:spcAft>
                <a:spcPts val="600"/>
              </a:spcAft>
              <a:buFont typeface="Wingdings" pitchFamily="2" charset="2"/>
              <a:buChar char="Ø"/>
            </a:pPr>
            <a:r>
              <a:rPr lang="el-GR" dirty="0" smtClean="0">
                <a:solidFill>
                  <a:srgbClr val="000000"/>
                </a:solidFill>
              </a:rPr>
              <a:t>Ηλιακή ενέργεια στα δημόσια κτίρια</a:t>
            </a:r>
            <a:endParaRPr lang="en-US" dirty="0">
              <a:solidFill>
                <a:srgbClr val="000000"/>
              </a:solidFill>
              <a:cs typeface="Tahoma" pitchFamily="34" charset="0"/>
            </a:endParaRPr>
          </a:p>
          <a:p>
            <a:pPr marL="457200" indent="-457200" eaLnBrk="0" hangingPunct="0">
              <a:lnSpc>
                <a:spcPct val="90000"/>
              </a:lnSpc>
              <a:spcAft>
                <a:spcPts val="600"/>
              </a:spcAft>
              <a:buFont typeface="Wingdings" pitchFamily="2" charset="2"/>
              <a:buChar char="Ø"/>
            </a:pPr>
            <a:r>
              <a:rPr lang="el-GR" dirty="0" smtClean="0">
                <a:solidFill>
                  <a:srgbClr val="000000"/>
                </a:solidFill>
                <a:cs typeface="Tahoma" pitchFamily="34" charset="0"/>
              </a:rPr>
              <a:t>Τεχνική Εκπαίδευση </a:t>
            </a:r>
            <a:endParaRPr lang="en-US" dirty="0">
              <a:solidFill>
                <a:srgbClr val="000000"/>
              </a:solidFill>
              <a:cs typeface="Tahoma" pitchFamily="34" charset="0"/>
            </a:endParaRPr>
          </a:p>
          <a:p>
            <a:pPr marL="457200" indent="-457200" eaLnBrk="0" hangingPunct="0">
              <a:lnSpc>
                <a:spcPct val="90000"/>
              </a:lnSpc>
              <a:spcAft>
                <a:spcPts val="600"/>
              </a:spcAft>
              <a:buFont typeface="Wingdings" pitchFamily="2" charset="2"/>
              <a:buChar char="Ø"/>
            </a:pPr>
            <a:r>
              <a:rPr lang="el-GR" dirty="0" smtClean="0">
                <a:solidFill>
                  <a:srgbClr val="000000"/>
                </a:solidFill>
                <a:cs typeface="Tahoma" pitchFamily="34" charset="0"/>
              </a:rPr>
              <a:t>Πρότυπα και Τεχνικές καλής πρακτικής</a:t>
            </a:r>
            <a:endParaRPr lang="en-US" dirty="0">
              <a:solidFill>
                <a:srgbClr val="000000"/>
              </a:solidFill>
              <a:cs typeface="Tahoma" pitchFamily="34" charset="0"/>
            </a:endParaRPr>
          </a:p>
          <a:p>
            <a:pPr marL="457200" indent="-457200" eaLnBrk="0" hangingPunct="0">
              <a:lnSpc>
                <a:spcPct val="90000"/>
              </a:lnSpc>
              <a:spcAft>
                <a:spcPts val="600"/>
              </a:spcAft>
              <a:buFont typeface="Wingdings" pitchFamily="2" charset="2"/>
              <a:buChar char="Ø"/>
            </a:pPr>
            <a:r>
              <a:rPr lang="el-GR" dirty="0" smtClean="0">
                <a:solidFill>
                  <a:srgbClr val="000000"/>
                </a:solidFill>
                <a:cs typeface="Tahoma" pitchFamily="34" charset="0"/>
              </a:rPr>
              <a:t>Εκπαίδευση και </a:t>
            </a:r>
            <a:r>
              <a:rPr lang="en-US" dirty="0" smtClean="0">
                <a:solidFill>
                  <a:srgbClr val="000000"/>
                </a:solidFill>
                <a:cs typeface="Tahoma" pitchFamily="34" charset="0"/>
              </a:rPr>
              <a:t>Marketing</a:t>
            </a:r>
            <a:endParaRPr lang="en-US" dirty="0">
              <a:solidFill>
                <a:srgbClr val="000000"/>
              </a:solidFill>
              <a:cs typeface="Tahoma" pitchFamily="34" charset="0"/>
            </a:endParaRPr>
          </a:p>
        </p:txBody>
      </p:sp>
      <p:sp>
        <p:nvSpPr>
          <p:cNvPr id="1338376" name="Text Box 8"/>
          <p:cNvSpPr txBox="1">
            <a:spLocks noChangeArrowheads="1"/>
          </p:cNvSpPr>
          <p:nvPr/>
        </p:nvSpPr>
        <p:spPr bwMode="auto">
          <a:xfrm>
            <a:off x="3581400" y="1600200"/>
            <a:ext cx="609600" cy="762000"/>
          </a:xfrm>
          <a:prstGeom prst="rect">
            <a:avLst/>
          </a:prstGeom>
          <a:noFill/>
          <a:ln w="9525" algn="ctr">
            <a:noFill/>
            <a:miter lim="800000"/>
            <a:headEnd/>
            <a:tailEnd/>
          </a:ln>
          <a:effectLst/>
        </p:spPr>
        <p:txBody>
          <a:bodyPr>
            <a:spAutoFit/>
          </a:bodyPr>
          <a:lstStyle/>
          <a:p>
            <a:pPr algn="ctr" eaLnBrk="0" hangingPunct="0">
              <a:spcBef>
                <a:spcPct val="50000"/>
              </a:spcBef>
            </a:pPr>
            <a:r>
              <a:rPr lang="en-US" sz="4400" b="1">
                <a:latin typeface="Tahoma" pitchFamily="34" charset="0"/>
                <a:cs typeface="Tahoma" pitchFamily="34" charset="0"/>
                <a:sym typeface="Wingdings" pitchFamily="2" charset="2"/>
              </a:rPr>
              <a:t></a:t>
            </a:r>
            <a:endParaRPr lang="en-US" sz="4400" b="1">
              <a:latin typeface="Tahoma" pitchFamily="34" charset="0"/>
              <a:cs typeface="Tahoma" pitchFamily="34" charset="0"/>
            </a:endParaRPr>
          </a:p>
        </p:txBody>
      </p:sp>
      <p:sp>
        <p:nvSpPr>
          <p:cNvPr id="2" name="Slide Number Placeholder 1"/>
          <p:cNvSpPr>
            <a:spLocks noGrp="1"/>
          </p:cNvSpPr>
          <p:nvPr>
            <p:ph type="sldNum" sz="quarter" idx="12"/>
          </p:nvPr>
        </p:nvSpPr>
        <p:spPr/>
        <p:txBody>
          <a:bodyPr/>
          <a:lstStyle/>
          <a:p>
            <a:fld id="{350B0322-6F12-4ADD-84EF-EABEC0290B20}" type="slidenum">
              <a:rPr lang="en-GB" smtClean="0"/>
              <a:t>84</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95695138"/>
      </p:ext>
    </p:extLst>
  </p:cSld>
  <p:clrMapOvr>
    <a:masterClrMapping/>
  </p:clrMapOvr>
  <p:transition advTm="9391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4146" name="Text Box 2"/>
          <p:cNvSpPr txBox="1">
            <a:spLocks noChangeArrowheads="1"/>
          </p:cNvSpPr>
          <p:nvPr/>
        </p:nvSpPr>
        <p:spPr bwMode="auto">
          <a:xfrm>
            <a:off x="180172" y="2909738"/>
            <a:ext cx="4419600" cy="2862322"/>
          </a:xfrm>
          <a:prstGeom prst="rect">
            <a:avLst/>
          </a:prstGeom>
          <a:noFill/>
          <a:ln w="9525">
            <a:noFill/>
            <a:miter lim="800000"/>
            <a:headEnd/>
            <a:tailEnd/>
          </a:ln>
          <a:effectLst/>
        </p:spPr>
        <p:txBody>
          <a:bodyPr>
            <a:spAutoFit/>
          </a:bodyPr>
          <a:lstStyle/>
          <a:p>
            <a:pPr>
              <a:buFontTx/>
              <a:buChar char="•"/>
            </a:pPr>
            <a:r>
              <a:rPr lang="en-US" sz="2000" dirty="0">
                <a:latin typeface="Times New Roman" pitchFamily="18" charset="0"/>
              </a:rPr>
              <a:t>  </a:t>
            </a:r>
            <a:r>
              <a:rPr lang="el-GR" sz="2000" dirty="0" smtClean="0">
                <a:latin typeface="Times New Roman" pitchFamily="18" charset="0"/>
              </a:rPr>
              <a:t>Προγράμματα Επιχορηγήσεων</a:t>
            </a:r>
          </a:p>
          <a:p>
            <a:pPr>
              <a:buFontTx/>
              <a:buChar char="•"/>
            </a:pPr>
            <a:r>
              <a:rPr lang="el-GR" sz="2000" dirty="0">
                <a:latin typeface="Times New Roman" pitchFamily="18" charset="0"/>
              </a:rPr>
              <a:t> </a:t>
            </a:r>
            <a:r>
              <a:rPr lang="el-GR" sz="2000" dirty="0" smtClean="0">
                <a:latin typeface="Times New Roman" pitchFamily="18" charset="0"/>
              </a:rPr>
              <a:t>Κίνητρα παραγωγής</a:t>
            </a:r>
          </a:p>
          <a:p>
            <a:pPr>
              <a:buFontTx/>
              <a:buChar char="•"/>
            </a:pPr>
            <a:r>
              <a:rPr lang="el-GR" sz="2000" dirty="0" smtClean="0">
                <a:latin typeface="Times New Roman" pitchFamily="18" charset="0"/>
              </a:rPr>
              <a:t> Φοροαπαλλαγές επιχειρήσεων</a:t>
            </a:r>
            <a:endParaRPr lang="en-US" sz="2000" dirty="0">
              <a:latin typeface="Times New Roman" pitchFamily="18" charset="0"/>
            </a:endParaRPr>
          </a:p>
          <a:p>
            <a:pPr>
              <a:buFontTx/>
              <a:buChar char="•"/>
            </a:pPr>
            <a:r>
              <a:rPr lang="en-US" sz="2000" dirty="0">
                <a:latin typeface="Times New Roman" pitchFamily="18" charset="0"/>
              </a:rPr>
              <a:t> </a:t>
            </a:r>
            <a:r>
              <a:rPr lang="el-GR" sz="2000" dirty="0" smtClean="0">
                <a:latin typeface="Times New Roman" pitchFamily="18" charset="0"/>
              </a:rPr>
              <a:t>Φοροαπαλλαγές σε προσωπικό επίπεδο</a:t>
            </a:r>
            <a:endParaRPr lang="en-US" sz="2000" dirty="0">
              <a:latin typeface="Times New Roman" pitchFamily="18" charset="0"/>
            </a:endParaRPr>
          </a:p>
          <a:p>
            <a:pPr>
              <a:buFontTx/>
              <a:buChar char="•"/>
            </a:pPr>
            <a:r>
              <a:rPr lang="en-US" sz="2000" dirty="0">
                <a:latin typeface="Times New Roman" pitchFamily="18" charset="0"/>
              </a:rPr>
              <a:t>  </a:t>
            </a:r>
            <a:r>
              <a:rPr lang="el-GR" sz="2000" dirty="0" smtClean="0">
                <a:latin typeface="Times New Roman" pitchFamily="18" charset="0"/>
              </a:rPr>
              <a:t>Προγράμματα Υποστήριξης</a:t>
            </a:r>
            <a:endParaRPr lang="en-US" sz="2000" dirty="0">
              <a:latin typeface="Times New Roman" pitchFamily="18" charset="0"/>
            </a:endParaRPr>
          </a:p>
          <a:p>
            <a:pPr>
              <a:buFontTx/>
              <a:buChar char="•"/>
            </a:pPr>
            <a:r>
              <a:rPr lang="en-US" sz="2000" dirty="0">
                <a:latin typeface="Times New Roman" pitchFamily="18" charset="0"/>
              </a:rPr>
              <a:t>  </a:t>
            </a:r>
            <a:r>
              <a:rPr lang="el-GR" sz="2000" dirty="0" smtClean="0">
                <a:latin typeface="Times New Roman" pitchFamily="18" charset="0"/>
              </a:rPr>
              <a:t>Βιομηχανική απασχόληση/Υποστήριξη</a:t>
            </a:r>
            <a:endParaRPr lang="en-US" sz="2000" dirty="0">
              <a:latin typeface="Times New Roman" pitchFamily="18" charset="0"/>
            </a:endParaRPr>
          </a:p>
          <a:p>
            <a:pPr>
              <a:buFontTx/>
              <a:buChar char="•"/>
            </a:pPr>
            <a:r>
              <a:rPr lang="en-US" sz="2000" dirty="0">
                <a:latin typeface="Times New Roman" pitchFamily="18" charset="0"/>
              </a:rPr>
              <a:t>  </a:t>
            </a:r>
            <a:r>
              <a:rPr lang="el-GR" sz="2000" dirty="0" smtClean="0">
                <a:latin typeface="Times New Roman" pitchFamily="18" charset="0"/>
              </a:rPr>
              <a:t>Προγράμματα Δανεισμού</a:t>
            </a:r>
            <a:endParaRPr lang="en-US" sz="2000" dirty="0">
              <a:latin typeface="Times New Roman" pitchFamily="18" charset="0"/>
            </a:endParaRPr>
          </a:p>
          <a:p>
            <a:pPr>
              <a:buFontTx/>
              <a:buChar char="•"/>
            </a:pPr>
            <a:r>
              <a:rPr lang="en-US" sz="2000" dirty="0">
                <a:latin typeface="Times New Roman" pitchFamily="18" charset="0"/>
              </a:rPr>
              <a:t>  </a:t>
            </a:r>
            <a:r>
              <a:rPr lang="el-GR" sz="2000" dirty="0" smtClean="0">
                <a:latin typeface="Times New Roman" pitchFamily="18" charset="0"/>
              </a:rPr>
              <a:t>Κίνητρα Φοροαπαλλαγών περιουσίας</a:t>
            </a:r>
            <a:endParaRPr lang="en-US" sz="2000" dirty="0">
              <a:latin typeface="Times New Roman" pitchFamily="18" charset="0"/>
            </a:endParaRPr>
          </a:p>
          <a:p>
            <a:pPr>
              <a:buFontTx/>
              <a:buChar char="•"/>
            </a:pPr>
            <a:r>
              <a:rPr lang="en-US" sz="2000" dirty="0">
                <a:latin typeface="Times New Roman" pitchFamily="18" charset="0"/>
              </a:rPr>
              <a:t>  </a:t>
            </a:r>
            <a:r>
              <a:rPr lang="el-GR" sz="2000" dirty="0" smtClean="0">
                <a:latin typeface="Times New Roman" pitchFamily="18" charset="0"/>
              </a:rPr>
              <a:t>Κίνητρα φοροαπαλλαγών πωλήσεων</a:t>
            </a:r>
            <a:endParaRPr lang="en-US" sz="2000" dirty="0">
              <a:latin typeface="Times New Roman" pitchFamily="18" charset="0"/>
            </a:endParaRPr>
          </a:p>
        </p:txBody>
      </p:sp>
      <p:sp>
        <p:nvSpPr>
          <p:cNvPr id="1414147" name="Text Box 3"/>
          <p:cNvSpPr txBox="1">
            <a:spLocks noChangeArrowheads="1"/>
          </p:cNvSpPr>
          <p:nvPr/>
        </p:nvSpPr>
        <p:spPr bwMode="auto">
          <a:xfrm>
            <a:off x="4599772" y="3068960"/>
            <a:ext cx="4338637" cy="1938992"/>
          </a:xfrm>
          <a:prstGeom prst="rect">
            <a:avLst/>
          </a:prstGeom>
          <a:noFill/>
          <a:ln w="9525">
            <a:noFill/>
            <a:miter lim="800000"/>
            <a:headEnd/>
            <a:tailEnd/>
          </a:ln>
          <a:effectLst/>
        </p:spPr>
        <p:txBody>
          <a:bodyPr>
            <a:spAutoFit/>
          </a:bodyPr>
          <a:lstStyle/>
          <a:p>
            <a:pPr marL="179388" indent="-179388">
              <a:buFont typeface="Arial" panose="020B0604020202020204" pitchFamily="34" charset="0"/>
              <a:buChar char="•"/>
            </a:pPr>
            <a:r>
              <a:rPr lang="el-GR" sz="2000" dirty="0" smtClean="0">
                <a:latin typeface="Times New Roman" pitchFamily="18" charset="0"/>
              </a:rPr>
              <a:t>Ηλιακή διεσπαρμένη ηλεκτροπαραγωγή</a:t>
            </a:r>
            <a:endParaRPr lang="en-US" sz="2000" dirty="0">
              <a:latin typeface="Times New Roman" pitchFamily="18" charset="0"/>
            </a:endParaRPr>
          </a:p>
          <a:p>
            <a:pPr marL="179388" indent="-179388">
              <a:buFont typeface="Arial" panose="020B0604020202020204" pitchFamily="34" charset="0"/>
              <a:buChar char="•"/>
            </a:pPr>
            <a:r>
              <a:rPr lang="en-US" sz="2000" dirty="0">
                <a:latin typeface="Times New Roman" pitchFamily="18" charset="0"/>
              </a:rPr>
              <a:t> </a:t>
            </a:r>
            <a:r>
              <a:rPr lang="el-GR" sz="2000" dirty="0" smtClean="0">
                <a:latin typeface="Times New Roman" pitchFamily="18" charset="0"/>
              </a:rPr>
              <a:t>Καθαρή Μέτρηση</a:t>
            </a:r>
            <a:endParaRPr lang="en-US" sz="2000" dirty="0">
              <a:latin typeface="Times New Roman" pitchFamily="18" charset="0"/>
            </a:endParaRPr>
          </a:p>
          <a:p>
            <a:pPr marL="179388" indent="-179388">
              <a:buFont typeface="Arial" panose="020B0604020202020204" pitchFamily="34" charset="0"/>
              <a:buChar char="•"/>
            </a:pPr>
            <a:r>
              <a:rPr lang="en-US" sz="2000" dirty="0">
                <a:latin typeface="Times New Roman" pitchFamily="18" charset="0"/>
              </a:rPr>
              <a:t> </a:t>
            </a:r>
            <a:r>
              <a:rPr lang="el-GR" sz="2000" dirty="0" smtClean="0">
                <a:latin typeface="Times New Roman" pitchFamily="18" charset="0"/>
              </a:rPr>
              <a:t>Πρότυπα Διασυνδέσεων</a:t>
            </a:r>
          </a:p>
          <a:p>
            <a:pPr marL="179388" indent="-179388">
              <a:buFont typeface="Arial" panose="020B0604020202020204" pitchFamily="34" charset="0"/>
              <a:buChar char="•"/>
            </a:pPr>
            <a:r>
              <a:rPr lang="el-GR" sz="2000" dirty="0" smtClean="0">
                <a:latin typeface="Times New Roman" pitchFamily="18" charset="0"/>
              </a:rPr>
              <a:t>Νομοθεσία Ηλιακής πρόσβασης</a:t>
            </a:r>
          </a:p>
          <a:p>
            <a:pPr marL="179388" indent="-179388">
              <a:buFont typeface="Arial" panose="020B0604020202020204" pitchFamily="34" charset="0"/>
              <a:buChar char="•"/>
            </a:pPr>
            <a:r>
              <a:rPr lang="el-GR" sz="2000" dirty="0" err="1" smtClean="0">
                <a:latin typeface="Times New Roman" pitchFamily="18" charset="0"/>
              </a:rPr>
              <a:t>Αδειοδότηση</a:t>
            </a:r>
            <a:r>
              <a:rPr lang="el-GR" sz="2000" dirty="0" smtClean="0">
                <a:latin typeface="Times New Roman" pitchFamily="18" charset="0"/>
              </a:rPr>
              <a:t> εργολάβων</a:t>
            </a:r>
            <a:endParaRPr lang="en-US" sz="2000" dirty="0">
              <a:latin typeface="Times New Roman" pitchFamily="18" charset="0"/>
            </a:endParaRPr>
          </a:p>
        </p:txBody>
      </p:sp>
      <p:sp>
        <p:nvSpPr>
          <p:cNvPr id="1414148" name="Text Box 4"/>
          <p:cNvSpPr txBox="1">
            <a:spLocks noChangeArrowheads="1"/>
          </p:cNvSpPr>
          <p:nvPr/>
        </p:nvSpPr>
        <p:spPr bwMode="auto">
          <a:xfrm>
            <a:off x="552450" y="2052638"/>
            <a:ext cx="3962400" cy="830997"/>
          </a:xfrm>
          <a:prstGeom prst="rect">
            <a:avLst/>
          </a:prstGeom>
          <a:noFill/>
          <a:ln w="9525">
            <a:noFill/>
            <a:miter lim="800000"/>
            <a:headEnd/>
            <a:tailEnd/>
          </a:ln>
          <a:effectLst/>
        </p:spPr>
        <p:txBody>
          <a:bodyPr>
            <a:spAutoFit/>
          </a:bodyPr>
          <a:lstStyle/>
          <a:p>
            <a:pPr>
              <a:spcBef>
                <a:spcPct val="50000"/>
              </a:spcBef>
            </a:pPr>
            <a:r>
              <a:rPr lang="el-GR" sz="2400" b="1" u="sng" dirty="0" smtClean="0">
                <a:latin typeface="Times New Roman" pitchFamily="18" charset="0"/>
              </a:rPr>
              <a:t>Οικονομικά κίνητρα σε επίπεδο Πολιτείας</a:t>
            </a:r>
            <a:endParaRPr lang="en-US" sz="2400" dirty="0">
              <a:latin typeface="Times New Roman" pitchFamily="18" charset="0"/>
            </a:endParaRPr>
          </a:p>
        </p:txBody>
      </p:sp>
      <p:sp>
        <p:nvSpPr>
          <p:cNvPr id="1414149" name="Text Box 5"/>
          <p:cNvSpPr txBox="1">
            <a:spLocks noChangeArrowheads="1"/>
          </p:cNvSpPr>
          <p:nvPr/>
        </p:nvSpPr>
        <p:spPr bwMode="auto">
          <a:xfrm>
            <a:off x="4895850" y="2052638"/>
            <a:ext cx="3581400" cy="830997"/>
          </a:xfrm>
          <a:prstGeom prst="rect">
            <a:avLst/>
          </a:prstGeom>
          <a:noFill/>
          <a:ln w="9525">
            <a:noFill/>
            <a:miter lim="800000"/>
            <a:headEnd/>
            <a:tailEnd/>
          </a:ln>
          <a:effectLst/>
        </p:spPr>
        <p:txBody>
          <a:bodyPr>
            <a:spAutoFit/>
          </a:bodyPr>
          <a:lstStyle/>
          <a:p>
            <a:pPr>
              <a:spcBef>
                <a:spcPct val="50000"/>
              </a:spcBef>
            </a:pPr>
            <a:r>
              <a:rPr lang="el-GR" sz="2400" b="1" u="sng" dirty="0" smtClean="0">
                <a:latin typeface="Times New Roman" pitchFamily="18" charset="0"/>
              </a:rPr>
              <a:t>Ρυθμιστικές πολιτικές σε επίπεδο Πολιτείας</a:t>
            </a:r>
            <a:endParaRPr lang="en-US" dirty="0"/>
          </a:p>
        </p:txBody>
      </p:sp>
      <p:sp>
        <p:nvSpPr>
          <p:cNvPr id="1414152" name="Rectangle 8"/>
          <p:cNvSpPr>
            <a:spLocks/>
          </p:cNvSpPr>
          <p:nvPr/>
        </p:nvSpPr>
        <p:spPr bwMode="auto">
          <a:xfrm>
            <a:off x="457200" y="571500"/>
            <a:ext cx="8229600" cy="1143000"/>
          </a:xfrm>
          <a:prstGeom prst="rect">
            <a:avLst/>
          </a:prstGeom>
          <a:noFill/>
          <a:ln w="9525">
            <a:noFill/>
            <a:miter lim="800000"/>
            <a:headEnd/>
            <a:tailEnd/>
          </a:ln>
        </p:spPr>
        <p:txBody>
          <a:bodyPr anchor="ctr"/>
          <a:lstStyle/>
          <a:p>
            <a:pPr algn="ctr" eaLnBrk="0" hangingPunct="0"/>
            <a:r>
              <a:rPr lang="en-US" sz="3200" b="1" i="1" dirty="0" smtClean="0">
                <a:latin typeface="Times New Roman" pitchFamily="18" charset="0"/>
              </a:rPr>
              <a:t>“</a:t>
            </a:r>
            <a:r>
              <a:rPr lang="el-GR" sz="3200" b="1" i="1" dirty="0" smtClean="0">
                <a:latin typeface="Times New Roman" pitchFamily="18" charset="0"/>
              </a:rPr>
              <a:t>Παραδοσιακές</a:t>
            </a:r>
            <a:r>
              <a:rPr lang="en-US" sz="3200" b="1" i="1" dirty="0" smtClean="0">
                <a:latin typeface="Times New Roman" pitchFamily="18" charset="0"/>
              </a:rPr>
              <a:t>” </a:t>
            </a:r>
            <a:r>
              <a:rPr lang="el-GR" sz="3200" b="1" i="1" dirty="0" smtClean="0">
                <a:latin typeface="Times New Roman" pitchFamily="18" charset="0"/>
              </a:rPr>
              <a:t>Επιλογές Ηλιακής Πολιτικής</a:t>
            </a:r>
            <a:endParaRPr lang="en-US" sz="3200" b="1" i="1" dirty="0">
              <a:latin typeface="Times New Roman" pitchFamily="18" charset="0"/>
            </a:endParaRPr>
          </a:p>
        </p:txBody>
      </p:sp>
      <p:sp>
        <p:nvSpPr>
          <p:cNvPr id="1414153" name="Rectangle 9"/>
          <p:cNvSpPr>
            <a:spLocks noChangeArrowheads="1"/>
          </p:cNvSpPr>
          <p:nvPr/>
        </p:nvSpPr>
        <p:spPr bwMode="auto">
          <a:xfrm>
            <a:off x="2743200" y="1409700"/>
            <a:ext cx="3022600" cy="366713"/>
          </a:xfrm>
          <a:prstGeom prst="rect">
            <a:avLst/>
          </a:prstGeom>
          <a:noFill/>
          <a:ln w="9525">
            <a:noFill/>
            <a:miter lim="800000"/>
            <a:headEnd/>
            <a:tailEnd/>
          </a:ln>
          <a:effectLst/>
        </p:spPr>
        <p:txBody>
          <a:bodyPr wrap="none">
            <a:spAutoFit/>
          </a:bodyPr>
          <a:lstStyle/>
          <a:p>
            <a:r>
              <a:rPr lang="en-US" b="1" i="1">
                <a:solidFill>
                  <a:srgbClr val="17375E"/>
                </a:solidFill>
                <a:latin typeface="Times New Roman" pitchFamily="18" charset="0"/>
              </a:rPr>
              <a:t>www.dsireusa.org / </a:t>
            </a:r>
            <a:r>
              <a:rPr lang="en-US" b="1" i="1">
                <a:latin typeface="Times New Roman" pitchFamily="18" charset="0"/>
              </a:rPr>
              <a:t>June 2009</a:t>
            </a:r>
          </a:p>
        </p:txBody>
      </p:sp>
      <p:sp>
        <p:nvSpPr>
          <p:cNvPr id="2" name="Slide Number Placeholder 1"/>
          <p:cNvSpPr>
            <a:spLocks noGrp="1"/>
          </p:cNvSpPr>
          <p:nvPr>
            <p:ph type="sldNum" sz="quarter" idx="12"/>
          </p:nvPr>
        </p:nvSpPr>
        <p:spPr/>
        <p:txBody>
          <a:bodyPr/>
          <a:lstStyle/>
          <a:p>
            <a:fld id="{350B0322-6F12-4ADD-84EF-EABEC0290B20}" type="slidenum">
              <a:rPr lang="en-GB" smtClean="0"/>
              <a:t>85</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17897694"/>
      </p:ext>
    </p:extLst>
  </p:cSld>
  <p:clrMapOvr>
    <a:masterClrMapping/>
  </p:clrMapOvr>
  <p:transition advTm="7450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ΕΝΕΡΓΕΙΑΚΗ ΚΑΙ ΠΕΡΙΒΑΛΛΟΝΤΙΚΗ ΣΗΜΑΝΣΗ</a:t>
            </a:r>
            <a:br>
              <a:rPr lang="el-GR" dirty="0" smtClean="0"/>
            </a:br>
            <a:r>
              <a:rPr lang="en-GB" smtClean="0"/>
              <a:t>LABELLING</a:t>
            </a:r>
            <a:endParaRPr lang="el-GR"/>
          </a:p>
        </p:txBody>
      </p:sp>
      <p:pic>
        <p:nvPicPr>
          <p:cNvPr id="4" name="Content Placeholder 3" descr="Energy Efficiency Env Impact Rating.png"/>
          <p:cNvPicPr>
            <a:picLocks noGrp="1" noChangeAspect="1"/>
          </p:cNvPicPr>
          <p:nvPr>
            <p:ph idx="1"/>
          </p:nvPr>
        </p:nvPicPr>
        <p:blipFill>
          <a:blip r:embed="rId5" cstate="print"/>
          <a:stretch>
            <a:fillRect/>
          </a:stretch>
        </p:blipFill>
        <p:spPr>
          <a:xfrm>
            <a:off x="759786" y="1779171"/>
            <a:ext cx="7624427" cy="4168020"/>
          </a:xfrm>
        </p:spPr>
      </p:pic>
      <p:sp>
        <p:nvSpPr>
          <p:cNvPr id="3" name="Slide Number Placeholder 2"/>
          <p:cNvSpPr>
            <a:spLocks noGrp="1"/>
          </p:cNvSpPr>
          <p:nvPr>
            <p:ph type="sldNum" sz="quarter" idx="12"/>
          </p:nvPr>
        </p:nvSpPr>
        <p:spPr/>
        <p:txBody>
          <a:bodyPr/>
          <a:lstStyle/>
          <a:p>
            <a:fld id="{350B0322-6F12-4ADD-84EF-EABEC0290B20}" type="slidenum">
              <a:rPr lang="en-GB" smtClean="0"/>
              <a:t>86</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47214912"/>
      </p:ext>
    </p:extLst>
  </p:cSld>
  <p:clrMapOvr>
    <a:masterClrMapping/>
  </p:clrMapOvr>
  <mc:AlternateContent xmlns:mc="http://schemas.openxmlformats.org/markup-compatibility/2006">
    <mc:Choice xmlns:p14="http://schemas.microsoft.com/office/powerpoint/2010/main" Requires="p14">
      <p:transition spd="slow" p14:dur="2000" advTm="53075"/>
    </mc:Choice>
    <mc:Fallback>
      <p:transition spd="slow" advTm="53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smtClean="0"/>
              <a:t>EU institutions and bodies</a:t>
            </a:r>
            <a:r>
              <a:rPr lang="en-GB"/>
              <a:t/>
            </a:r>
            <a:br>
              <a:rPr lang="en-GB"/>
            </a:br>
            <a:r>
              <a:rPr lang="en-GB" sz="1800" b="0" smtClean="0">
                <a:solidFill>
                  <a:schemeClr val="tx1">
                    <a:lumMod val="95000"/>
                    <a:lumOff val="5000"/>
                  </a:schemeClr>
                </a:solidFill>
              </a:rPr>
              <a:t>http://europa.eu/pol/ener/index_en.htm</a:t>
            </a:r>
            <a:endParaRPr lang="en-GB" b="0">
              <a:solidFill>
                <a:schemeClr val="tx1">
                  <a:lumMod val="95000"/>
                  <a:lumOff val="5000"/>
                </a:schemeClr>
              </a:solidFill>
            </a:endParaRPr>
          </a:p>
        </p:txBody>
      </p:sp>
      <p:sp>
        <p:nvSpPr>
          <p:cNvPr id="3" name="Content Placeholder 2"/>
          <p:cNvSpPr>
            <a:spLocks noGrp="1"/>
          </p:cNvSpPr>
          <p:nvPr>
            <p:ph idx="1"/>
          </p:nvPr>
        </p:nvSpPr>
        <p:spPr>
          <a:xfrm>
            <a:off x="457200" y="1052736"/>
            <a:ext cx="8229600" cy="5472608"/>
          </a:xfrm>
        </p:spPr>
        <p:txBody>
          <a:bodyPr>
            <a:normAutofit fontScale="62500" lnSpcReduction="20000"/>
          </a:bodyPr>
          <a:lstStyle/>
          <a:p>
            <a:r>
              <a:rPr lang="en-GB" sz="3500" b="1" smtClean="0"/>
              <a:t>European </a:t>
            </a:r>
            <a:r>
              <a:rPr lang="en-GB" sz="3500" b="1"/>
              <a:t>Parliament</a:t>
            </a:r>
            <a:endParaRPr lang="en-GB" sz="3500"/>
          </a:p>
          <a:p>
            <a:pPr lvl="1"/>
            <a:r>
              <a:rPr lang="en-GB" sz="3000">
                <a:hlinkClick r:id="rId4" tooltip="Committee on industry, research and energy"/>
              </a:rPr>
              <a:t>Committee on industry, research and energy</a:t>
            </a:r>
            <a:endParaRPr lang="en-GB" sz="3000"/>
          </a:p>
          <a:p>
            <a:r>
              <a:rPr lang="en-GB" sz="3500" b="1"/>
              <a:t>Council of the European Union</a:t>
            </a:r>
            <a:endParaRPr lang="en-GB" sz="3500"/>
          </a:p>
          <a:p>
            <a:pPr lvl="1"/>
            <a:r>
              <a:rPr lang="en-GB" sz="3000">
                <a:hlinkClick r:id="rId5" tooltip="Transport, telecommunications and energy"/>
              </a:rPr>
              <a:t>Transport, telecommunications and energy</a:t>
            </a:r>
            <a:endParaRPr lang="en-GB" sz="3000"/>
          </a:p>
          <a:p>
            <a:r>
              <a:rPr lang="en-GB" sz="3500" b="1"/>
              <a:t>European Commission</a:t>
            </a:r>
            <a:endParaRPr lang="en-GB" sz="3500"/>
          </a:p>
          <a:p>
            <a:pPr lvl="1"/>
            <a:r>
              <a:rPr lang="en-GB" sz="3000">
                <a:hlinkClick r:id="rId6" tooltip="Energy"/>
              </a:rPr>
              <a:t>Energy</a:t>
            </a:r>
            <a:endParaRPr lang="en-GB" sz="3000"/>
          </a:p>
          <a:p>
            <a:r>
              <a:rPr lang="en-GB" sz="3500" b="1"/>
              <a:t>European Economic and Social Committee</a:t>
            </a:r>
            <a:endParaRPr lang="en-GB" sz="3500"/>
          </a:p>
          <a:p>
            <a:pPr lvl="1"/>
            <a:r>
              <a:rPr lang="en-GB" sz="3000">
                <a:hlinkClick r:id="rId7" tooltip="Transport, energy, infrastructure and information society"/>
              </a:rPr>
              <a:t>Transport, energy, infrastructure and information society</a:t>
            </a:r>
            <a:endParaRPr lang="en-GB" sz="3000"/>
          </a:p>
          <a:p>
            <a:r>
              <a:rPr lang="en-GB" sz="3500" b="1"/>
              <a:t>Committee of the Regions</a:t>
            </a:r>
            <a:endParaRPr lang="en-GB" sz="3500"/>
          </a:p>
          <a:p>
            <a:pPr lvl="1"/>
            <a:r>
              <a:rPr lang="en-GB" sz="3000">
                <a:hlinkClick r:id="rId8" tooltip="Commission for environment, climate change and energy (ENVE)"/>
              </a:rPr>
              <a:t>Commission for environment, climate change and energy (ENVE)</a:t>
            </a:r>
            <a:endParaRPr lang="en-GB" sz="3000"/>
          </a:p>
          <a:p>
            <a:r>
              <a:rPr lang="en-GB" sz="3500" b="1"/>
              <a:t>European Investment Bank</a:t>
            </a:r>
            <a:endParaRPr lang="en-GB" sz="3500"/>
          </a:p>
          <a:p>
            <a:pPr lvl="1"/>
            <a:r>
              <a:rPr lang="en-GB" sz="3000">
                <a:hlinkClick r:id="rId9" tooltip="European Investment Bank and energy"/>
              </a:rPr>
              <a:t>European Investment Bank and energy</a:t>
            </a:r>
            <a:endParaRPr lang="en-GB" sz="3000"/>
          </a:p>
          <a:p>
            <a:r>
              <a:rPr lang="en-GB" sz="3500" b="1"/>
              <a:t>EU agencies</a:t>
            </a:r>
            <a:endParaRPr lang="en-GB" sz="3500"/>
          </a:p>
          <a:p>
            <a:pPr lvl="1"/>
            <a:r>
              <a:rPr lang="en-GB" sz="3000">
                <a:hlinkClick r:id="rId10" tooltip="EURATOM Supply Agency"/>
              </a:rPr>
              <a:t>EURATOM Supply Agency</a:t>
            </a:r>
            <a:endParaRPr lang="en-GB" sz="3000"/>
          </a:p>
          <a:p>
            <a:pPr lvl="1"/>
            <a:r>
              <a:rPr lang="en-GB" sz="3000">
                <a:hlinkClick r:id="rId11" tooltip="European Joint Undertaking for ITER and the development of fusion energy (Fusion for Energy)"/>
              </a:rPr>
              <a:t>European Joint Undertaking for ITER and the development of fusion energy (Fusion for Energy)</a:t>
            </a:r>
            <a:endParaRPr lang="en-GB" sz="3000"/>
          </a:p>
          <a:p>
            <a:pPr lvl="1"/>
            <a:r>
              <a:rPr lang="en-GB" sz="3000">
                <a:hlinkClick r:id="rId12" tooltip="Executive Agency for Small and Medium-sized Enterprises"/>
              </a:rPr>
              <a:t>Executive Agency for Small and Medium-sized Enterprises</a:t>
            </a:r>
            <a:endParaRPr lang="en-GB" sz="2800"/>
          </a:p>
          <a:p>
            <a:pPr marL="0" indent="0">
              <a:buNone/>
              <a:tabLst>
                <a:tab pos="355600" algn="l"/>
              </a:tabLst>
            </a:pPr>
            <a:r>
              <a:rPr lang="en-GB" sz="2500" b="1" smtClean="0">
                <a:solidFill>
                  <a:srgbClr val="C00000"/>
                </a:solidFill>
              </a:rPr>
              <a:t>	</a:t>
            </a:r>
          </a:p>
          <a:p>
            <a:pPr marL="0" indent="0">
              <a:buNone/>
              <a:tabLst>
                <a:tab pos="355600" algn="l"/>
              </a:tabLst>
            </a:pPr>
            <a:endParaRPr lang="en-GB" sz="2500" b="1">
              <a:solidFill>
                <a:srgbClr val="C00000"/>
              </a:solidFill>
            </a:endParaRPr>
          </a:p>
          <a:p>
            <a:pPr marL="0" indent="0">
              <a:buNone/>
              <a:tabLst>
                <a:tab pos="355600" algn="l"/>
              </a:tabLst>
            </a:pPr>
            <a:endParaRPr lang="en-GB" sz="2500" b="1" smtClean="0">
              <a:solidFill>
                <a:srgbClr val="C00000"/>
              </a:solidFill>
            </a:endParaRPr>
          </a:p>
          <a:p>
            <a:pPr marL="0" indent="0">
              <a:buNone/>
              <a:tabLst>
                <a:tab pos="355600" algn="l"/>
              </a:tabLst>
            </a:pPr>
            <a:endParaRPr lang="en-GB" sz="2500" b="1">
              <a:solidFill>
                <a:srgbClr val="C00000"/>
              </a:solidFill>
            </a:endParaRPr>
          </a:p>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87</a:t>
            </a:fld>
            <a:endParaRPr lang="en-GB"/>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77262589"/>
      </p:ext>
    </p:extLst>
  </p:cSld>
  <p:clrMapOvr>
    <a:masterClrMapping/>
  </p:clrMapOvr>
  <mc:AlternateContent xmlns:mc="http://schemas.openxmlformats.org/markup-compatibility/2006">
    <mc:Choice xmlns:p14="http://schemas.microsoft.com/office/powerpoint/2010/main" Requires="p14">
      <p:transition spd="slow" p14:dur="2000" advTm="90984"/>
    </mc:Choice>
    <mc:Fallback>
      <p:transition spd="slow" advTm="90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en-GB" smtClean="0"/>
              <a:t>EU institutions and bodies</a:t>
            </a:r>
            <a:br>
              <a:rPr lang="en-GB" smtClean="0"/>
            </a:br>
            <a:r>
              <a:rPr lang="en-GB" b="0" smtClean="0">
                <a:solidFill>
                  <a:schemeClr val="tx1">
                    <a:lumMod val="95000"/>
                    <a:lumOff val="5000"/>
                  </a:schemeClr>
                </a:solidFill>
              </a:rPr>
              <a:t>http://europa.eu/pol/ener/index_en.htm</a:t>
            </a:r>
            <a:endParaRPr lang="en-GB"/>
          </a:p>
        </p:txBody>
      </p:sp>
      <p:sp>
        <p:nvSpPr>
          <p:cNvPr id="3" name="Content Placeholder 2"/>
          <p:cNvSpPr>
            <a:spLocks noGrp="1"/>
          </p:cNvSpPr>
          <p:nvPr>
            <p:ph idx="1"/>
          </p:nvPr>
        </p:nvSpPr>
        <p:spPr>
          <a:xfrm>
            <a:off x="457200" y="1268760"/>
            <a:ext cx="8229600" cy="4857403"/>
          </a:xfrm>
        </p:spPr>
        <p:txBody>
          <a:bodyPr/>
          <a:lstStyle/>
          <a:p>
            <a:r>
              <a:rPr lang="el-GR" smtClean="0">
                <a:solidFill>
                  <a:srgbClr val="C00000"/>
                </a:solidFill>
              </a:rPr>
              <a:t>ΧΡΗΜΑΤΟΔΟΤΙΚΕΣ ΕΥΚΑΙΡΙΕΣ</a:t>
            </a:r>
            <a:endParaRPr lang="en-GB" smtClean="0">
              <a:solidFill>
                <a:srgbClr val="C00000"/>
              </a:solidFill>
            </a:endParaRPr>
          </a:p>
          <a:p>
            <a:r>
              <a:rPr lang="en-GB" smtClean="0"/>
              <a:t>Grants</a:t>
            </a:r>
          </a:p>
          <a:p>
            <a:r>
              <a:rPr lang="en-GB" smtClean="0"/>
              <a:t>Call for tenders (public procurement)</a:t>
            </a:r>
          </a:p>
          <a:p>
            <a:pPr lvl="1"/>
            <a:r>
              <a:rPr lang="en-GB" smtClean="0"/>
              <a:t>Publications, newsletters, statistics</a:t>
            </a:r>
          </a:p>
          <a:p>
            <a:endParaRPr lang="el-GR" smtClean="0">
              <a:solidFill>
                <a:srgbClr val="C00000"/>
              </a:solidFill>
            </a:endParaRPr>
          </a:p>
          <a:p>
            <a:r>
              <a:rPr lang="el-GR" smtClean="0">
                <a:solidFill>
                  <a:srgbClr val="C00000"/>
                </a:solidFill>
              </a:rPr>
              <a:t>ΝΟΜΟΘΕΣΙΑ</a:t>
            </a:r>
            <a:endParaRPr lang="en-GB" smtClean="0">
              <a:solidFill>
                <a:srgbClr val="C00000"/>
              </a:solidFill>
            </a:endParaRPr>
          </a:p>
          <a:p>
            <a:r>
              <a:rPr lang="en-GB" smtClean="0"/>
              <a:t>Summaries of EU legislation on energy</a:t>
            </a:r>
          </a:p>
          <a:p>
            <a:r>
              <a:rPr lang="en-GB" smtClean="0"/>
              <a:t>Treaty on the Functioning of the European Union - Article 194 (energy)  </a:t>
            </a:r>
          </a:p>
          <a:p>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88</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92283683"/>
      </p:ext>
    </p:extLst>
  </p:cSld>
  <p:clrMapOvr>
    <a:masterClrMapping/>
  </p:clrMapOvr>
  <mc:AlternateContent xmlns:mc="http://schemas.openxmlformats.org/markup-compatibility/2006">
    <mc:Choice xmlns:p14="http://schemas.microsoft.com/office/powerpoint/2010/main" Requires="p14">
      <p:transition spd="slow" p14:dur="2000" advTm="34145"/>
    </mc:Choice>
    <mc:Fallback>
      <p:transition spd="slow" advTm="341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sp>
        <p:nvSpPr>
          <p:cNvPr id="3" name="Content Placeholder 2"/>
          <p:cNvSpPr>
            <a:spLocks noGrp="1"/>
          </p:cNvSpPr>
          <p:nvPr>
            <p:ph idx="1"/>
          </p:nvPr>
        </p:nvSpPr>
        <p:spPr/>
        <p:txBody>
          <a:bodyPr/>
          <a:lstStyle/>
          <a:p>
            <a:r>
              <a:rPr lang="el-GR" smtClean="0"/>
              <a:t>ΤΕΛΟΣ</a:t>
            </a:r>
            <a:endParaRPr lang="en-GB"/>
          </a:p>
        </p:txBody>
      </p:sp>
      <p:sp>
        <p:nvSpPr>
          <p:cNvPr id="4" name="Slide Number Placeholder 3"/>
          <p:cNvSpPr>
            <a:spLocks noGrp="1"/>
          </p:cNvSpPr>
          <p:nvPr>
            <p:ph type="sldNum" sz="quarter" idx="12"/>
          </p:nvPr>
        </p:nvSpPr>
        <p:spPr/>
        <p:txBody>
          <a:bodyPr/>
          <a:lstStyle/>
          <a:p>
            <a:fld id="{473E03AA-6A76-4E4A-A467-63B55785B52E}" type="slidenum">
              <a:rPr lang="en-GB" smtClean="0"/>
              <a:t>89</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85017045"/>
      </p:ext>
    </p:extLst>
  </p:cSld>
  <p:clrMapOvr>
    <a:masterClrMapping/>
  </p:clrMapOvr>
  <mc:AlternateContent xmlns:mc="http://schemas.openxmlformats.org/markup-compatibility/2006">
    <mc:Choice xmlns:p14="http://schemas.microsoft.com/office/powerpoint/2010/main" Requires="p14">
      <p:transition spd="slow" p14:dur="2000" advTm="2773"/>
    </mc:Choice>
    <mc:Fallback>
      <p:transition spd="slow" advTm="27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ΑΝΑΛΥΣΗ </a:t>
            </a:r>
            <a:r>
              <a:rPr lang="el-GR"/>
              <a:t>ΠΟΛΙΤΙΚΗΣ </a:t>
            </a:r>
            <a:r>
              <a:rPr lang="el-GR"/>
              <a:t>: </a:t>
            </a:r>
            <a:r>
              <a:rPr lang="el-GR" smtClean="0"/>
              <a:t>ΣΤΟΧΟΙ</a:t>
            </a:r>
            <a:endParaRPr lang="el-GR" dirty="0"/>
          </a:p>
        </p:txBody>
      </p:sp>
      <p:sp>
        <p:nvSpPr>
          <p:cNvPr id="3" name="Content Placeholder 2"/>
          <p:cNvSpPr>
            <a:spLocks noGrp="1"/>
          </p:cNvSpPr>
          <p:nvPr>
            <p:ph sz="quarter" idx="1"/>
          </p:nvPr>
        </p:nvSpPr>
        <p:spPr>
          <a:xfrm>
            <a:off x="323528" y="1196752"/>
            <a:ext cx="8363272" cy="4823048"/>
          </a:xfrm>
        </p:spPr>
        <p:txBody>
          <a:bodyPr>
            <a:normAutofit/>
          </a:bodyPr>
          <a:lstStyle/>
          <a:p>
            <a:r>
              <a:rPr lang="el-GR" smtClean="0"/>
              <a:t>ΠΡΟΣΔΙΟΡΙΣΜΟΣ </a:t>
            </a:r>
            <a:r>
              <a:rPr lang="el-GR" dirty="0" smtClean="0"/>
              <a:t>ΠΡΟΒΛΗΜΑΤΟΣ, ΠΙΣΤΟΠΟΙΗΣΗ, ΜΟΝΤΕΛΟΠΟΙΗΣΗ</a:t>
            </a:r>
          </a:p>
          <a:p>
            <a:endParaRPr lang="el-GR" dirty="0" smtClean="0"/>
          </a:p>
          <a:p>
            <a:r>
              <a:rPr lang="el-GR" dirty="0" smtClean="0"/>
              <a:t>ΑΞΙΟΛΟΓΗΣΗ ΚΑΙ ΣΥΓΚΡΙΣΗ ΕΝΑΛΛΑΚΤΙΚΩΝ ΜΕΘΟΔΩΝ ΓΙΑ ΤΗΝ ΕΠΙΛΥΣΗ</a:t>
            </a:r>
          </a:p>
          <a:p>
            <a:endParaRPr lang="el-GR" dirty="0" smtClean="0"/>
          </a:p>
          <a:p>
            <a:r>
              <a:rPr lang="el-GR" dirty="0" smtClean="0"/>
              <a:t>ΜΕΤΑΤΡΟΠΗ ΤΗΣ ΓΝΩΣΗΣ ΣΕ ΜΟΡΦΗ ΠΟΥ ΟΙ ΛΗΠΤΕΣ </a:t>
            </a:r>
            <a:r>
              <a:rPr lang="el-GR" smtClean="0"/>
              <a:t>ΑΠΟΦΑΣΗΣ </a:t>
            </a:r>
            <a:r>
              <a:rPr lang="el-GR" smtClean="0"/>
              <a:t>ΝΑ ΕΊΝΑΙ ΣΕ ΘΕΣΗ ΠΡΟΧΩΡΗΣΟΥΝ ΣΤΗΝ ΛΗΨΗ ΑΠΟΦΑΣΕΩΝ</a:t>
            </a:r>
            <a:endParaRPr lang="en-US" dirty="0" smtClean="0"/>
          </a:p>
          <a:p>
            <a:endParaRPr lang="el-GR" dirty="0"/>
          </a:p>
        </p:txBody>
      </p:sp>
      <p:sp>
        <p:nvSpPr>
          <p:cNvPr id="4" name="Slide Number Placeholder 3"/>
          <p:cNvSpPr>
            <a:spLocks noGrp="1"/>
          </p:cNvSpPr>
          <p:nvPr>
            <p:ph type="sldNum" sz="quarter" idx="12"/>
          </p:nvPr>
        </p:nvSpPr>
        <p:spPr/>
        <p:txBody>
          <a:bodyPr/>
          <a:lstStyle/>
          <a:p>
            <a:fld id="{350B0322-6F12-4ADD-84EF-EABEC0290B20}" type="slidenum">
              <a:rPr lang="en-GB" smtClean="0"/>
              <a:t>9</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55416370"/>
      </p:ext>
    </p:extLst>
  </p:cSld>
  <p:clrMapOvr>
    <a:masterClrMapping/>
  </p:clrMapOvr>
  <mc:AlternateContent xmlns:mc="http://schemas.openxmlformats.org/markup-compatibility/2006">
    <mc:Choice xmlns:p14="http://schemas.microsoft.com/office/powerpoint/2010/main" Requires="p14">
      <p:transition spd="slow" p14:dur="2000" advTm="54432"/>
    </mc:Choice>
    <mc:Fallback>
      <p:transition spd="slow" advTm="54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Dias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00"/>
        </a:solidFill>
        <a:ln w="12700">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Dias01</Template>
  <TotalTime>657</TotalTime>
  <Words>5344</Words>
  <Application>Microsoft Office PowerPoint</Application>
  <PresentationFormat>On-screen Show (4:3)</PresentationFormat>
  <Paragraphs>871</Paragraphs>
  <Slides>89</Slides>
  <Notes>22</Notes>
  <HiddenSlides>1</HiddenSlides>
  <MMClips>87</MMClips>
  <ScaleCrop>false</ScaleCrop>
  <HeadingPairs>
    <vt:vector size="4" baseType="variant">
      <vt:variant>
        <vt:lpstr>Theme</vt:lpstr>
      </vt:variant>
      <vt:variant>
        <vt:i4>2</vt:i4>
      </vt:variant>
      <vt:variant>
        <vt:lpstr>Slide Titles</vt:lpstr>
      </vt:variant>
      <vt:variant>
        <vt:i4>89</vt:i4>
      </vt:variant>
    </vt:vector>
  </HeadingPairs>
  <TitlesOfParts>
    <vt:vector size="91" baseType="lpstr">
      <vt:lpstr>Dias01</vt:lpstr>
      <vt:lpstr>Office Theme</vt:lpstr>
      <vt:lpstr>ΕΝΕΡΓΕΙΑΚΗ ΠΟΛΙΤΙΚΗ ΚΑΙ ΔΙΑΧΕΙΡΙΣΗ - ΛΗΨΗ ΑΠΟΦΑΣΕΩΝ</vt:lpstr>
      <vt:lpstr>PowerPoint Presentation</vt:lpstr>
      <vt:lpstr>PowerPoint Presentation</vt:lpstr>
      <vt:lpstr> ΕΝΕΡΓΕΙΑΚΗ ΠΟΛΙΤΙΚΗ - ΕΡΓΑΛΕΙΑ</vt:lpstr>
      <vt:lpstr>ΕΝΕΡΓΕΙΑΚΟ ΣΥΣΤΗΜΑ</vt:lpstr>
      <vt:lpstr>Ενέργεια – Περιβάλλον - Οικονομία</vt:lpstr>
      <vt:lpstr>ΕΝΕΡΓΕΙΑΚΗ ΠΟΛΙΤΙΚΗ</vt:lpstr>
      <vt:lpstr>ΕΝΕΡΓΕΙΑΚΗ ΖΗΤΗΣΗ &amp; ΠΟΛΙΤΙΚΗ : ΑΛΛΗΛΕΠΙΔΡΑΣΗ</vt:lpstr>
      <vt:lpstr>ΑΝΑΛΥΣΗ ΠΟΛΙΤΙΚΗΣ : ΣΤΟΧΟΙ</vt:lpstr>
      <vt:lpstr>ΕΝΕΡΓΕΙΑΚΗ ΠΟΛΙΤΙΚΗ – ΠΕΔΙΟ ΕΦΑΡΜΟΓΗΣ</vt:lpstr>
      <vt:lpstr>ΕΡΓΑΛΕΙΑ ΠΟΛΙΤΙΚΗΣ</vt:lpstr>
      <vt:lpstr>ΕΜΠΟΔΙΑ - ΚΙΝΗΤΡΑ</vt:lpstr>
      <vt:lpstr>ΕΡΓΑΛΕΙΑ ΠΟΛΙΤΙΚΗΣ</vt:lpstr>
      <vt:lpstr>ΚΥΒΕΡΝΗΤΙΚΗ ΠΟΛΙΤΙΚΗ : ΦΑΣΕΙΣ</vt:lpstr>
      <vt:lpstr>ΠΛΑΙΣΙΟ ΠΟΛΙΤΙΚΗΣ : ΚΙΝΗΤΡΑ</vt:lpstr>
      <vt:lpstr>ΕΝΕΡΓΕΙΑΚΑ ΠΡΟΓΡΑΜΜΑΤΑ : ΣΧΕΔΙΑΣΜΟΣ</vt:lpstr>
      <vt:lpstr>ΕΝΕΡΓΕΙΑΚΗ ΑΠΟΔΟΣΗ – ΕΡΓΑΛΕΙΑ ΠΟΛΙΤΙΚΗΣ</vt:lpstr>
      <vt:lpstr>ΕΝΕΡΓΕΙΑΚΟΣ ΦΟΡΟΣ</vt:lpstr>
      <vt:lpstr>ΕΠΙΔΟΤΗΣΕΙΣ</vt:lpstr>
      <vt:lpstr>ΕΜΠΟΡΙΟ ΕΚΠΟΜΠΩΝ</vt:lpstr>
      <vt:lpstr>ΕΝΕΡΓΕΙΑΚΗ ΑΠΟΔΟΣΗ - ΠΡΟΤΥΠΑ</vt:lpstr>
      <vt:lpstr>ΑΝΑΝΕΩΣΙΜΕΣ ΠΗΓΕΣ ΕΝΕΡΓΕΙΑΣ – ΠΡΟΤΥΠΑ</vt:lpstr>
      <vt:lpstr>ΣΥΜΦΩΝΙΕΣ ΔΙΑΠΡΑΓΜΑΤΕΥΣΗΣ</vt:lpstr>
      <vt:lpstr>ΣΗΜΑΝΣΗ - LABELLING</vt:lpstr>
      <vt:lpstr>ΕΝΕΡΓΕΙΑΚΗ ΠΟΛΙΤΙΚΗ - ΑΞΙΟΛΟΓΗΣΗ</vt:lpstr>
      <vt:lpstr>ΕΝΕΡΓΕΙΑΚΗ ΠΟΛΙΤΙΚΗ – REBOUND EFFECTS</vt:lpstr>
      <vt:lpstr>Ενεργειακές Υπηρεσίες και Ενεργειακή Απόδοση</vt:lpstr>
      <vt:lpstr>PowerPoint Presentation</vt:lpstr>
      <vt:lpstr>Πολιτική Ενέργειας &amp; Περιβάλλοντος</vt:lpstr>
      <vt:lpstr>ΚΡΙΤΗΡΙΑ</vt:lpstr>
      <vt:lpstr>ΕΡΓΑΛΕΙΑ : σύνοψη</vt:lpstr>
      <vt:lpstr>Εργαλεία πολιτικής</vt:lpstr>
      <vt:lpstr>Εργαλεία Πολιτικής γιά ενθάρρυνση επενδύσεων σε έργα ΑΠΕ ανάλογα με την ωριμότητα της τεχνολογίας</vt:lpstr>
      <vt:lpstr>Β.1. ΘΕΣΜΙΚΑ ΕΡΓΑΛΕΙΑ</vt:lpstr>
      <vt:lpstr>Β.2. ΡΥΘΜΙΣΤΙΚΑ ΕΡΓΑΛΕΙΑ</vt:lpstr>
      <vt:lpstr>Τύποι άμεσης ρύθμισης</vt:lpstr>
      <vt:lpstr>Β.3. ΟΙΚΟΝΟΜΙΚΑ ΕΡΓΑΛΕΙΑ</vt:lpstr>
      <vt:lpstr>Φορολογία και Επιδοτήσεις</vt:lpstr>
      <vt:lpstr>Εμπορεύσιμες άδειες</vt:lpstr>
      <vt:lpstr>Άδειες: αρχικός επιμερισμός</vt:lpstr>
      <vt:lpstr>Εθελούσιες συμφωνίες</vt:lpstr>
      <vt:lpstr>Αποτελεσματικότητα όσον αφορά το ΚΟΣΤΟΣ</vt:lpstr>
      <vt:lpstr>Περιβαλλοντική αποτελεσματικότητα</vt:lpstr>
      <vt:lpstr>ΕΡΓΑΛΕΙΑ : Η ΔΥΝΑΜΙΚΗ ΤΟΥΣ</vt:lpstr>
      <vt:lpstr>Ευελιξία</vt:lpstr>
      <vt:lpstr>Δικαιοσύνη-Ισονομία</vt:lpstr>
      <vt:lpstr>Αβεβαιότητα</vt:lpstr>
      <vt:lpstr>PowerPoint Presentation</vt:lpstr>
      <vt:lpstr>ΕΥΡΩΠΑΪΚΗ ΕΝΩΣΗ – ΕΝΕΡΓΕΙΑΚΟΙ ΣΤΟΧΟΙ </vt:lpstr>
      <vt:lpstr>ΕΥΡΩΠΑΪΚΗ ΕΝΩΣΗ : ΣΤΡΑΤΗΓΙΚΗ</vt:lpstr>
      <vt:lpstr>Βασικά επιτεύγματα του τρέχοντος πλαισίου πολιτικής για την ενέργεια και το κλίμα </vt:lpstr>
      <vt:lpstr>ΕΝΕΡΓΕΙΑ - ΠΛΑΙΣΙΟ ΓΙΑ ΤΟ 2030  (1/2)</vt:lpstr>
      <vt:lpstr>ΕΝΕΡΓΕΙΑ - ΠΛΑΙΣΙΟ ΓΙΑ ΤΟ 2030 (2/2)</vt:lpstr>
      <vt:lpstr>ΕΥΡΩΠΑΪΚΗ ΕΝΩΣΗ : ΕΝΕΡΓΕΙΑ - ΠΛΑΙΣΙΟ ΓΙΑ ΤΟ 2030</vt:lpstr>
      <vt:lpstr>ΕΝΕΡΓΕΙΑΚΗ ΠΟΛΙΤΙΚΗ</vt:lpstr>
      <vt:lpstr>ΕΝΕΡΓΕΙΑΚΗ ΠΟΛΙΤΙΚΗ : ΣΤΟΧΟΣ</vt:lpstr>
      <vt:lpstr>Δευτερεύοντες στόχοι</vt:lpstr>
      <vt:lpstr>ΣΤΡΑΤΗΓΙΚΗ</vt:lpstr>
      <vt:lpstr>ΣΤΡΑΤΗΓΙΚΗ ΚΑΤΕΥΘΥΝΣΕΙΣ</vt:lpstr>
      <vt:lpstr>ΔΙΕΘΝΕΙΣ ΣΧΕΣΕΙΣ</vt:lpstr>
      <vt:lpstr>ΔΙΕΘΝΕΙΣ ΣΧΕΣΕΙΣ</vt:lpstr>
      <vt:lpstr>ΗΛΕΚΤΡΙΣΜΟΣ Νόμος 2773/1999  </vt:lpstr>
      <vt:lpstr>ΗΛΕΚΤΡΙΣΜΟΣ Νόμος 2773/1999  </vt:lpstr>
      <vt:lpstr>ΗΛΕΚΤΡΙΣΜΟΣ Νόμος 2773/1999  </vt:lpstr>
      <vt:lpstr>ΗΛΕΚΤΡΙΣΜΟΣ - ΤΙΜΟΛΟΓΗΣΗ</vt:lpstr>
      <vt:lpstr>ΗΛΕΚΤΡΟΠΑΡΑΓΩΓΗ</vt:lpstr>
      <vt:lpstr>ΦΥΣΙΚΟ ΑΕΡΙΟ</vt:lpstr>
      <vt:lpstr>Κώδικας Διαχείρισης Εθνικού Συστήματος Φυσικού Αερίου</vt:lpstr>
      <vt:lpstr>ΕΞΟΙΚΟΝΟΜΗΣΗ 1/2</vt:lpstr>
      <vt:lpstr>ΕΞΟΙΚΟΝΟΜΗΣΗ 2/2</vt:lpstr>
      <vt:lpstr>ΑΝΑΝΕΩΣΙΜΕΣ ΠΗΓΕΣ ΕΝΕΡΓΕΙΑΣ</vt:lpstr>
      <vt:lpstr>ΑΝΑΝΕΩΣΙΜΕΣ ΠΗΓΕΣ ΕΝΕΡΓΕΙΑΣ</vt:lpstr>
      <vt:lpstr>ΗΛΙΑΚΗ ΕΝΕΡΓΕΙΑ</vt:lpstr>
      <vt:lpstr>ΑΙΟΛΙΚΗ ΕΝΕΡΓΕΙΑ</vt:lpstr>
      <vt:lpstr>ΒΙΟΚΑΥΣΙΜΑ</vt:lpstr>
      <vt:lpstr>ΣΥΜΠΑΡΑΓΩΓΗ</vt:lpstr>
      <vt:lpstr>ΕΝΕΡΓΕΙΑΚΗ ΕΠΙΘΕΩΡΗΣΗ &amp; ΜΗΤΡΩΟ ΕΝΕΡΓΕΙΑΚΩΝ ΕΠΙΘΕΩΡΗΤΩΝ</vt:lpstr>
      <vt:lpstr>ΕΝΕΡΓΕΙΑΚΗ ΕΠΙΘΕΩΡΗΣΗ &amp; ΑΡΧΕΙΟ ΕΠΙΘΕΩΡΗΣΗΣ ΚΤΙΡΙΩΝ</vt:lpstr>
      <vt:lpstr>ΕΝΕΡΓΕΙΑΚΗ ΕΠΙΘΕΩΡΗΣΗ &amp; ΑΠΟΤΕΛΕΣΜΑΤΑ ΕΛΕΓΧΩΝ</vt:lpstr>
      <vt:lpstr>ΠΕΤΡΕΛΑΙΟΕΙΔΗ</vt:lpstr>
      <vt:lpstr>ΕΝΕΡΓΕΙΑΚΑ ΟΡΥΚΤΑ</vt:lpstr>
      <vt:lpstr>ΣΥΣΤΗΜΑ ΕΜΠΟΡΙΑΣ ΔΙΚΑΙΩΜΑΤΩΝ ΕΚΠΟΜΠΩΝ (ΣΕΔΕ) </vt:lpstr>
      <vt:lpstr>PowerPoint Presentation</vt:lpstr>
      <vt:lpstr>Παράδειγμα Πολιτικών στις ΗΠΑ</vt:lpstr>
      <vt:lpstr>PowerPoint Presentation</vt:lpstr>
      <vt:lpstr>ΕΝΕΡΓΕΙΑΚΗ ΚΑΙ ΠΕΡΙΒΑΛΛΟΝΤΙΚΗ ΣΗΜΑΝΣΗ LABELLING</vt:lpstr>
      <vt:lpstr>EU institutions and bodies http://europa.eu/pol/ener/index_en.htm</vt:lpstr>
      <vt:lpstr>EU institutions and bodies http://europa.eu/pol/ener/index_en.htm</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ΕΝΕΡΓΕΙΑΚΗ ΑΝΑΛΥΣΗ ΕΡΓΑΛΕΙΑ ΠΟΛΙΤΙΚΗΣ</dc:title>
  <dc:creator>Dias Haralambopoulos</dc:creator>
  <cp:lastModifiedBy>Dias Haralambopoulos</cp:lastModifiedBy>
  <cp:revision>52</cp:revision>
  <cp:lastPrinted>2015-03-23T14:48:51Z</cp:lastPrinted>
  <dcterms:created xsi:type="dcterms:W3CDTF">2015-01-13T22:34:27Z</dcterms:created>
  <dcterms:modified xsi:type="dcterms:W3CDTF">2015-03-25T16:24:15Z</dcterms:modified>
</cp:coreProperties>
</file>