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25" r:id="rId2"/>
    <p:sldId id="326" r:id="rId3"/>
    <p:sldId id="327" r:id="rId4"/>
    <p:sldId id="256" r:id="rId5"/>
    <p:sldId id="367" r:id="rId6"/>
    <p:sldId id="338" r:id="rId7"/>
    <p:sldId id="359" r:id="rId8"/>
    <p:sldId id="340" r:id="rId9"/>
    <p:sldId id="341" r:id="rId10"/>
    <p:sldId id="342" r:id="rId11"/>
    <p:sldId id="343" r:id="rId12"/>
    <p:sldId id="344" r:id="rId13"/>
    <p:sldId id="371" r:id="rId14"/>
    <p:sldId id="345" r:id="rId15"/>
    <p:sldId id="346" r:id="rId16"/>
    <p:sldId id="347" r:id="rId17"/>
    <p:sldId id="351" r:id="rId18"/>
    <p:sldId id="352" r:id="rId19"/>
    <p:sldId id="349" r:id="rId20"/>
    <p:sldId id="350" r:id="rId21"/>
    <p:sldId id="388" r:id="rId22"/>
    <p:sldId id="387" r:id="rId23"/>
    <p:sldId id="330" r:id="rId24"/>
    <p:sldId id="337" r:id="rId25"/>
    <p:sldId id="331" r:id="rId26"/>
    <p:sldId id="336" r:id="rId27"/>
    <p:sldId id="335" r:id="rId28"/>
    <p:sldId id="373" r:id="rId29"/>
    <p:sldId id="375" r:id="rId30"/>
    <p:sldId id="376" r:id="rId31"/>
    <p:sldId id="380" r:id="rId32"/>
    <p:sldId id="381" r:id="rId33"/>
    <p:sldId id="382" r:id="rId34"/>
    <p:sldId id="383" r:id="rId35"/>
    <p:sldId id="384" r:id="rId36"/>
    <p:sldId id="386" r:id="rId37"/>
    <p:sldId id="385" r:id="rId38"/>
    <p:sldId id="299" r:id="rId39"/>
    <p:sldId id="300" r:id="rId40"/>
    <p:sldId id="302" r:id="rId41"/>
    <p:sldId id="323" r:id="rId42"/>
    <p:sldId id="324" r:id="rId43"/>
    <p:sldId id="366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319" r:id="rId62"/>
    <p:sldId id="321" r:id="rId63"/>
    <p:sldId id="389" r:id="rId64"/>
    <p:sldId id="257" r:id="rId65"/>
    <p:sldId id="258" r:id="rId66"/>
    <p:sldId id="259" r:id="rId67"/>
    <p:sldId id="260" r:id="rId68"/>
    <p:sldId id="264" r:id="rId69"/>
    <p:sldId id="263" r:id="rId70"/>
    <p:sldId id="261" r:id="rId71"/>
    <p:sldId id="262" r:id="rId72"/>
    <p:sldId id="265" r:id="rId73"/>
    <p:sldId id="322" r:id="rId7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7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as\Desktop\&#931;&#964;&#961;&#945;&#964;&#942;&#962;%20&#915;%2019%20&#924;&#945;&#951;&#962;%202009\&#913;&#931;&#928;%20&#923;&#917;&#931;&#914;&#927;&#933;%202008%20graphs%20&#931;&#915;&#953;&#945;&#957;&#957;&#959;&#973;&#955;&#951;&#96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as\Desktop\&#931;&#964;&#961;&#945;&#964;&#942;&#962;%20&#915;%2019%20&#924;&#945;&#951;&#962;%202009\&#913;&#931;&#928;%20&#923;&#917;&#931;&#914;&#927;&#933;%202008%20graphs%20&#931;&#915;&#953;&#945;&#957;&#957;&#959;&#973;&#955;&#951;&#96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haral\Documents\01%20&#928;&#913;&#925;&#917;&#928;&#921;&#931;&#932;&#919;&#924;&#921;&#927;%20&#913;&#921;&#915;&#913;&#921;&#927;&#933;%202012\04%20%20&#934;%20&#927;%20&#921;%20&#932;%20&#919;%20&#932;%20&#917;%20&#931;\2004%20&#915;&#953;&#945;&#957;&#957;&#959;&#973;&#955;&#951;&#962;%20&#931;&#964;&#961;&#945;&#964;&#942;&#962;%20&#916;&#953;&#948;&#945;&#954;&#964;&#959;&#961;&#953;&#954;&#972;\&#931;&#932;&#929;&#913;&#932;&#919;&#931;%20&#915;&#921;&#913;&#925;&#925;&#927;&#933;&#923;&#919;&#931;%20Final%20Simulation\&#913;&#931;&#928;%20&#923;&#917;&#931;&#914;&#927;&#933;%202008%20graph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77141203480023E-2"/>
          <c:y val="2.1463203457931852E-2"/>
          <c:w val="0.88743380477763756"/>
          <c:h val="0.91574533493995569"/>
        </c:manualLayout>
      </c:layout>
      <c:lineChart>
        <c:grouping val="standard"/>
        <c:varyColors val="0"/>
        <c:ser>
          <c:idx val="0"/>
          <c:order val="0"/>
          <c:tx>
            <c:strRef>
              <c:f>'   ΑΣΠ  ΔΧ'!$A$11</c:f>
              <c:strCache>
                <c:ptCount val="1"/>
                <c:pt idx="0">
                  <c:v>1/1/2008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ΔΧ'!$B$11:$Y$11</c:f>
              <c:numCache>
                <c:formatCode>#,##0</c:formatCode>
                <c:ptCount val="24"/>
                <c:pt idx="0">
                  <c:v>35000</c:v>
                </c:pt>
                <c:pt idx="1">
                  <c:v>30500</c:v>
                </c:pt>
                <c:pt idx="2">
                  <c:v>29500</c:v>
                </c:pt>
                <c:pt idx="3">
                  <c:v>28500</c:v>
                </c:pt>
                <c:pt idx="4">
                  <c:v>27500</c:v>
                </c:pt>
                <c:pt idx="5">
                  <c:v>28500</c:v>
                </c:pt>
                <c:pt idx="6">
                  <c:v>29000</c:v>
                </c:pt>
                <c:pt idx="7">
                  <c:v>34200</c:v>
                </c:pt>
                <c:pt idx="8">
                  <c:v>39200</c:v>
                </c:pt>
                <c:pt idx="9">
                  <c:v>39700</c:v>
                </c:pt>
                <c:pt idx="10">
                  <c:v>43200</c:v>
                </c:pt>
                <c:pt idx="11">
                  <c:v>46200</c:v>
                </c:pt>
                <c:pt idx="12">
                  <c:v>44200</c:v>
                </c:pt>
                <c:pt idx="13">
                  <c:v>37000</c:v>
                </c:pt>
                <c:pt idx="14">
                  <c:v>33700</c:v>
                </c:pt>
                <c:pt idx="15">
                  <c:v>35300</c:v>
                </c:pt>
                <c:pt idx="16">
                  <c:v>38000</c:v>
                </c:pt>
                <c:pt idx="17">
                  <c:v>44500</c:v>
                </c:pt>
                <c:pt idx="18">
                  <c:v>45100</c:v>
                </c:pt>
                <c:pt idx="19">
                  <c:v>44300</c:v>
                </c:pt>
                <c:pt idx="20">
                  <c:v>42000</c:v>
                </c:pt>
                <c:pt idx="21">
                  <c:v>36000</c:v>
                </c:pt>
                <c:pt idx="22">
                  <c:v>31500</c:v>
                </c:pt>
                <c:pt idx="23">
                  <c:v>29500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   ΑΣΠ  ΔΧ'!$A$12</c:f>
              <c:strCache>
                <c:ptCount val="1"/>
                <c:pt idx="0">
                  <c:v>2/1/2008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ΔΧ'!$B$12:$Y$12</c:f>
              <c:numCache>
                <c:formatCode>#,##0</c:formatCode>
                <c:ptCount val="24"/>
                <c:pt idx="0">
                  <c:v>26500</c:v>
                </c:pt>
                <c:pt idx="1">
                  <c:v>25000</c:v>
                </c:pt>
                <c:pt idx="2">
                  <c:v>23000</c:v>
                </c:pt>
                <c:pt idx="3">
                  <c:v>23000</c:v>
                </c:pt>
                <c:pt idx="4">
                  <c:v>24000</c:v>
                </c:pt>
                <c:pt idx="5">
                  <c:v>23800</c:v>
                </c:pt>
                <c:pt idx="6">
                  <c:v>24000</c:v>
                </c:pt>
                <c:pt idx="7">
                  <c:v>25500</c:v>
                </c:pt>
                <c:pt idx="8">
                  <c:v>32500</c:v>
                </c:pt>
                <c:pt idx="9">
                  <c:v>37500</c:v>
                </c:pt>
                <c:pt idx="10">
                  <c:v>39500</c:v>
                </c:pt>
                <c:pt idx="11">
                  <c:v>41000</c:v>
                </c:pt>
                <c:pt idx="12">
                  <c:v>41300</c:v>
                </c:pt>
                <c:pt idx="13">
                  <c:v>38000</c:v>
                </c:pt>
                <c:pt idx="14">
                  <c:v>36000</c:v>
                </c:pt>
                <c:pt idx="15">
                  <c:v>36500</c:v>
                </c:pt>
                <c:pt idx="16">
                  <c:v>39000</c:v>
                </c:pt>
                <c:pt idx="17">
                  <c:v>46000</c:v>
                </c:pt>
                <c:pt idx="18">
                  <c:v>49000</c:v>
                </c:pt>
                <c:pt idx="19">
                  <c:v>49500</c:v>
                </c:pt>
                <c:pt idx="20">
                  <c:v>47000</c:v>
                </c:pt>
                <c:pt idx="21">
                  <c:v>41500</c:v>
                </c:pt>
                <c:pt idx="22">
                  <c:v>35000</c:v>
                </c:pt>
                <c:pt idx="23">
                  <c:v>31000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   ΑΣΠ  ΔΧ'!$A$13</c:f>
              <c:strCache>
                <c:ptCount val="1"/>
                <c:pt idx="0">
                  <c:v>3/1/2008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ΔΧ'!$B$13:$Y$13</c:f>
              <c:numCache>
                <c:formatCode>#,##0</c:formatCode>
                <c:ptCount val="24"/>
                <c:pt idx="0">
                  <c:v>26700</c:v>
                </c:pt>
                <c:pt idx="1">
                  <c:v>25500</c:v>
                </c:pt>
                <c:pt idx="2">
                  <c:v>25000</c:v>
                </c:pt>
                <c:pt idx="3">
                  <c:v>25000</c:v>
                </c:pt>
                <c:pt idx="4">
                  <c:v>24500</c:v>
                </c:pt>
                <c:pt idx="5">
                  <c:v>27000</c:v>
                </c:pt>
                <c:pt idx="6">
                  <c:v>30000</c:v>
                </c:pt>
                <c:pt idx="7">
                  <c:v>35000</c:v>
                </c:pt>
                <c:pt idx="8">
                  <c:v>41700</c:v>
                </c:pt>
                <c:pt idx="9">
                  <c:v>45500</c:v>
                </c:pt>
                <c:pt idx="10">
                  <c:v>44700</c:v>
                </c:pt>
                <c:pt idx="11">
                  <c:v>46300</c:v>
                </c:pt>
                <c:pt idx="12">
                  <c:v>46300</c:v>
                </c:pt>
                <c:pt idx="13">
                  <c:v>40500</c:v>
                </c:pt>
                <c:pt idx="14">
                  <c:v>37500</c:v>
                </c:pt>
                <c:pt idx="15">
                  <c:v>35000</c:v>
                </c:pt>
                <c:pt idx="16">
                  <c:v>38500</c:v>
                </c:pt>
                <c:pt idx="17">
                  <c:v>47000</c:v>
                </c:pt>
                <c:pt idx="18">
                  <c:v>47800</c:v>
                </c:pt>
                <c:pt idx="19">
                  <c:v>46200</c:v>
                </c:pt>
                <c:pt idx="20">
                  <c:v>42000</c:v>
                </c:pt>
                <c:pt idx="21">
                  <c:v>40000</c:v>
                </c:pt>
                <c:pt idx="22">
                  <c:v>30500</c:v>
                </c:pt>
                <c:pt idx="23">
                  <c:v>23500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   ΑΣΠ  ΔΧ'!$A$14</c:f>
              <c:strCache>
                <c:ptCount val="1"/>
                <c:pt idx="0">
                  <c:v>4/1/2008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ΔΧ'!$B$14:$Y$14</c:f>
              <c:numCache>
                <c:formatCode>#,##0</c:formatCode>
                <c:ptCount val="24"/>
                <c:pt idx="0">
                  <c:v>21000</c:v>
                </c:pt>
                <c:pt idx="1">
                  <c:v>18000</c:v>
                </c:pt>
                <c:pt idx="2">
                  <c:v>17700</c:v>
                </c:pt>
                <c:pt idx="3">
                  <c:v>17000</c:v>
                </c:pt>
                <c:pt idx="4">
                  <c:v>17000</c:v>
                </c:pt>
                <c:pt idx="5">
                  <c:v>17800</c:v>
                </c:pt>
                <c:pt idx="6">
                  <c:v>22000</c:v>
                </c:pt>
                <c:pt idx="7">
                  <c:v>30000</c:v>
                </c:pt>
                <c:pt idx="8">
                  <c:v>40000</c:v>
                </c:pt>
                <c:pt idx="9">
                  <c:v>43700</c:v>
                </c:pt>
                <c:pt idx="10">
                  <c:v>45700</c:v>
                </c:pt>
                <c:pt idx="11">
                  <c:v>48900</c:v>
                </c:pt>
                <c:pt idx="12">
                  <c:v>49300</c:v>
                </c:pt>
                <c:pt idx="13">
                  <c:v>45000</c:v>
                </c:pt>
                <c:pt idx="14">
                  <c:v>40000</c:v>
                </c:pt>
                <c:pt idx="15">
                  <c:v>45000</c:v>
                </c:pt>
                <c:pt idx="16">
                  <c:v>44500</c:v>
                </c:pt>
                <c:pt idx="17">
                  <c:v>53000</c:v>
                </c:pt>
                <c:pt idx="18">
                  <c:v>55000</c:v>
                </c:pt>
                <c:pt idx="19">
                  <c:v>50000</c:v>
                </c:pt>
                <c:pt idx="20">
                  <c:v>45500</c:v>
                </c:pt>
                <c:pt idx="21">
                  <c:v>41200</c:v>
                </c:pt>
                <c:pt idx="22">
                  <c:v>34900</c:v>
                </c:pt>
                <c:pt idx="23">
                  <c:v>33600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   ΑΣΠ  ΔΧ'!$A$15</c:f>
              <c:strCache>
                <c:ptCount val="1"/>
                <c:pt idx="0">
                  <c:v>5/1/2008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ΔΧ'!$B$15:$Y$15</c:f>
              <c:numCache>
                <c:formatCode>#,##0</c:formatCode>
                <c:ptCount val="24"/>
                <c:pt idx="0">
                  <c:v>25000</c:v>
                </c:pt>
                <c:pt idx="1">
                  <c:v>22300</c:v>
                </c:pt>
                <c:pt idx="2">
                  <c:v>22700</c:v>
                </c:pt>
                <c:pt idx="3">
                  <c:v>23400</c:v>
                </c:pt>
                <c:pt idx="4">
                  <c:v>23400</c:v>
                </c:pt>
                <c:pt idx="5">
                  <c:v>24000</c:v>
                </c:pt>
                <c:pt idx="6">
                  <c:v>26500</c:v>
                </c:pt>
                <c:pt idx="7">
                  <c:v>32000</c:v>
                </c:pt>
                <c:pt idx="8">
                  <c:v>35500</c:v>
                </c:pt>
                <c:pt idx="9">
                  <c:v>48300</c:v>
                </c:pt>
                <c:pt idx="10">
                  <c:v>48000</c:v>
                </c:pt>
                <c:pt idx="11">
                  <c:v>46500</c:v>
                </c:pt>
                <c:pt idx="12">
                  <c:v>47500</c:v>
                </c:pt>
                <c:pt idx="13">
                  <c:v>45300</c:v>
                </c:pt>
                <c:pt idx="14">
                  <c:v>38800</c:v>
                </c:pt>
                <c:pt idx="15">
                  <c:v>42000</c:v>
                </c:pt>
                <c:pt idx="16">
                  <c:v>44500</c:v>
                </c:pt>
                <c:pt idx="17">
                  <c:v>56300</c:v>
                </c:pt>
                <c:pt idx="18">
                  <c:v>57800</c:v>
                </c:pt>
                <c:pt idx="19">
                  <c:v>57300</c:v>
                </c:pt>
                <c:pt idx="20">
                  <c:v>53800</c:v>
                </c:pt>
                <c:pt idx="21">
                  <c:v>47800</c:v>
                </c:pt>
                <c:pt idx="22">
                  <c:v>40500</c:v>
                </c:pt>
                <c:pt idx="23">
                  <c:v>38200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   ΑΣΠ  ΔΧ'!$A$16</c:f>
              <c:strCache>
                <c:ptCount val="1"/>
                <c:pt idx="0">
                  <c:v>6/1/2008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ΔΧ'!$B$16:$Y$16</c:f>
              <c:numCache>
                <c:formatCode>#,##0</c:formatCode>
                <c:ptCount val="24"/>
                <c:pt idx="0">
                  <c:v>32700</c:v>
                </c:pt>
                <c:pt idx="1">
                  <c:v>29600</c:v>
                </c:pt>
                <c:pt idx="2">
                  <c:v>29400</c:v>
                </c:pt>
                <c:pt idx="3">
                  <c:v>29400</c:v>
                </c:pt>
                <c:pt idx="4">
                  <c:v>29100</c:v>
                </c:pt>
                <c:pt idx="5">
                  <c:v>29000</c:v>
                </c:pt>
                <c:pt idx="6">
                  <c:v>30000</c:v>
                </c:pt>
                <c:pt idx="7">
                  <c:v>33000</c:v>
                </c:pt>
                <c:pt idx="8">
                  <c:v>38000</c:v>
                </c:pt>
                <c:pt idx="9">
                  <c:v>39300</c:v>
                </c:pt>
                <c:pt idx="10">
                  <c:v>39800</c:v>
                </c:pt>
                <c:pt idx="11">
                  <c:v>43500</c:v>
                </c:pt>
                <c:pt idx="12">
                  <c:v>44800</c:v>
                </c:pt>
                <c:pt idx="13">
                  <c:v>41700</c:v>
                </c:pt>
                <c:pt idx="14">
                  <c:v>38400</c:v>
                </c:pt>
                <c:pt idx="15">
                  <c:v>40000</c:v>
                </c:pt>
                <c:pt idx="16">
                  <c:v>43000</c:v>
                </c:pt>
                <c:pt idx="17">
                  <c:v>50300</c:v>
                </c:pt>
                <c:pt idx="18">
                  <c:v>50800</c:v>
                </c:pt>
                <c:pt idx="19">
                  <c:v>49800</c:v>
                </c:pt>
                <c:pt idx="20">
                  <c:v>48800</c:v>
                </c:pt>
                <c:pt idx="21">
                  <c:v>45400</c:v>
                </c:pt>
                <c:pt idx="22">
                  <c:v>38800</c:v>
                </c:pt>
                <c:pt idx="23">
                  <c:v>34000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   ΑΣΠ  ΔΧ'!$A$17</c:f>
              <c:strCache>
                <c:ptCount val="1"/>
                <c:pt idx="0">
                  <c:v>7/1/2008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4.1666666666666692E-2</c:v>
                </c:pt>
                <c:pt idx="1">
                  <c:v>8.3333333333333509E-2</c:v>
                </c:pt>
                <c:pt idx="2">
                  <c:v>0.125</c:v>
                </c:pt>
                <c:pt idx="3">
                  <c:v>0.16666666666666671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ΔΧ'!$B$17:$Y$17</c:f>
              <c:numCache>
                <c:formatCode>#,##0</c:formatCode>
                <c:ptCount val="24"/>
                <c:pt idx="0">
                  <c:v>28600</c:v>
                </c:pt>
                <c:pt idx="1">
                  <c:v>27500</c:v>
                </c:pt>
                <c:pt idx="2">
                  <c:v>25700</c:v>
                </c:pt>
                <c:pt idx="3">
                  <c:v>25200</c:v>
                </c:pt>
                <c:pt idx="4">
                  <c:v>24300</c:v>
                </c:pt>
                <c:pt idx="5">
                  <c:v>24600</c:v>
                </c:pt>
                <c:pt idx="6">
                  <c:v>29000</c:v>
                </c:pt>
                <c:pt idx="7">
                  <c:v>36000</c:v>
                </c:pt>
                <c:pt idx="8">
                  <c:v>43000</c:v>
                </c:pt>
                <c:pt idx="9">
                  <c:v>46800</c:v>
                </c:pt>
                <c:pt idx="10">
                  <c:v>47300</c:v>
                </c:pt>
                <c:pt idx="11">
                  <c:v>50300</c:v>
                </c:pt>
                <c:pt idx="12">
                  <c:v>50800</c:v>
                </c:pt>
                <c:pt idx="13">
                  <c:v>50600</c:v>
                </c:pt>
                <c:pt idx="14">
                  <c:v>46100</c:v>
                </c:pt>
                <c:pt idx="15">
                  <c:v>46100</c:v>
                </c:pt>
                <c:pt idx="16">
                  <c:v>47800</c:v>
                </c:pt>
                <c:pt idx="17">
                  <c:v>50300</c:v>
                </c:pt>
                <c:pt idx="18">
                  <c:v>52800</c:v>
                </c:pt>
                <c:pt idx="19">
                  <c:v>52500</c:v>
                </c:pt>
                <c:pt idx="20">
                  <c:v>48500</c:v>
                </c:pt>
                <c:pt idx="21">
                  <c:v>46100</c:v>
                </c:pt>
                <c:pt idx="22">
                  <c:v>37800</c:v>
                </c:pt>
                <c:pt idx="23">
                  <c:v>33800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827584"/>
        <c:axId val="133327104"/>
      </c:lineChart>
      <c:catAx>
        <c:axId val="133827584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nextTo"/>
        <c:spPr>
          <a:ln w="3175"/>
        </c:spPr>
        <c:txPr>
          <a:bodyPr rot="-780000"/>
          <a:lstStyle/>
          <a:p>
            <a:pPr>
              <a:defRPr/>
            </a:pPr>
            <a:endParaRPr lang="en-US"/>
          </a:p>
        </c:txPr>
        <c:crossAx val="133327104"/>
        <c:crosses val="autoZero"/>
        <c:auto val="1"/>
        <c:lblAlgn val="ctr"/>
        <c:lblOffset val="100"/>
        <c:noMultiLvlLbl val="0"/>
      </c:catAx>
      <c:valAx>
        <c:axId val="133327104"/>
        <c:scaling>
          <c:orientation val="minMax"/>
          <c:max val="7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3827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8175078625894188E-2"/>
          <c:y val="0.10506956719226918"/>
          <c:w val="0.14886193305233991"/>
          <c:h val="0.273700824845086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95547061054262E-2"/>
          <c:y val="2.3425913111696391E-2"/>
          <c:w val="0.89501273575827556"/>
          <c:h val="0.88133514513310296"/>
        </c:manualLayout>
      </c:layout>
      <c:lineChart>
        <c:grouping val="standard"/>
        <c:varyColors val="0"/>
        <c:ser>
          <c:idx val="0"/>
          <c:order val="0"/>
          <c:tx>
            <c:strRef>
              <c:f>'   ΑΣΠ  ΔΧ'!$A$224</c:f>
              <c:strCache>
                <c:ptCount val="1"/>
                <c:pt idx="0">
                  <c:v>1/8/2008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ΔΧ'!$B$224:$Y$224</c:f>
              <c:numCache>
                <c:formatCode>#,##0</c:formatCode>
                <c:ptCount val="24"/>
                <c:pt idx="0">
                  <c:v>30200</c:v>
                </c:pt>
                <c:pt idx="1">
                  <c:v>27700</c:v>
                </c:pt>
                <c:pt idx="2">
                  <c:v>24000</c:v>
                </c:pt>
                <c:pt idx="3">
                  <c:v>23000</c:v>
                </c:pt>
                <c:pt idx="4">
                  <c:v>20500</c:v>
                </c:pt>
                <c:pt idx="5">
                  <c:v>19500</c:v>
                </c:pt>
                <c:pt idx="6">
                  <c:v>24000</c:v>
                </c:pt>
                <c:pt idx="7">
                  <c:v>27500</c:v>
                </c:pt>
                <c:pt idx="8">
                  <c:v>34600</c:v>
                </c:pt>
                <c:pt idx="9">
                  <c:v>38000</c:v>
                </c:pt>
                <c:pt idx="10">
                  <c:v>41200</c:v>
                </c:pt>
                <c:pt idx="11">
                  <c:v>44000</c:v>
                </c:pt>
                <c:pt idx="12">
                  <c:v>44000</c:v>
                </c:pt>
                <c:pt idx="13">
                  <c:v>43000</c:v>
                </c:pt>
                <c:pt idx="14">
                  <c:v>39300</c:v>
                </c:pt>
                <c:pt idx="15">
                  <c:v>36800</c:v>
                </c:pt>
                <c:pt idx="16">
                  <c:v>36800</c:v>
                </c:pt>
                <c:pt idx="17">
                  <c:v>38800</c:v>
                </c:pt>
                <c:pt idx="18">
                  <c:v>37300</c:v>
                </c:pt>
                <c:pt idx="19">
                  <c:v>38100</c:v>
                </c:pt>
                <c:pt idx="20">
                  <c:v>43500</c:v>
                </c:pt>
                <c:pt idx="21">
                  <c:v>38500</c:v>
                </c:pt>
                <c:pt idx="22">
                  <c:v>33500</c:v>
                </c:pt>
                <c:pt idx="23">
                  <c:v>30500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   ΑΣΠ  ΔΧ'!$A$225</c:f>
              <c:strCache>
                <c:ptCount val="1"/>
                <c:pt idx="0">
                  <c:v>2/8/2008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ΔΧ'!$B$225:$Y$225</c:f>
              <c:numCache>
                <c:formatCode>#,##0</c:formatCode>
                <c:ptCount val="24"/>
                <c:pt idx="0">
                  <c:v>28500</c:v>
                </c:pt>
                <c:pt idx="1">
                  <c:v>26000</c:v>
                </c:pt>
                <c:pt idx="2">
                  <c:v>24500</c:v>
                </c:pt>
                <c:pt idx="3">
                  <c:v>24000</c:v>
                </c:pt>
                <c:pt idx="4">
                  <c:v>24000</c:v>
                </c:pt>
                <c:pt idx="5">
                  <c:v>21500</c:v>
                </c:pt>
                <c:pt idx="6">
                  <c:v>22500</c:v>
                </c:pt>
                <c:pt idx="7">
                  <c:v>26500</c:v>
                </c:pt>
                <c:pt idx="8">
                  <c:v>29500</c:v>
                </c:pt>
                <c:pt idx="9">
                  <c:v>36500</c:v>
                </c:pt>
                <c:pt idx="10">
                  <c:v>40100</c:v>
                </c:pt>
                <c:pt idx="11">
                  <c:v>44100</c:v>
                </c:pt>
                <c:pt idx="12">
                  <c:v>43300</c:v>
                </c:pt>
                <c:pt idx="13">
                  <c:v>40700</c:v>
                </c:pt>
                <c:pt idx="14">
                  <c:v>37300</c:v>
                </c:pt>
                <c:pt idx="15">
                  <c:v>34900</c:v>
                </c:pt>
                <c:pt idx="16">
                  <c:v>34900</c:v>
                </c:pt>
                <c:pt idx="17">
                  <c:v>33900</c:v>
                </c:pt>
                <c:pt idx="18">
                  <c:v>34900</c:v>
                </c:pt>
                <c:pt idx="19">
                  <c:v>35200</c:v>
                </c:pt>
                <c:pt idx="20">
                  <c:v>39300</c:v>
                </c:pt>
                <c:pt idx="21">
                  <c:v>37000</c:v>
                </c:pt>
                <c:pt idx="22">
                  <c:v>32500</c:v>
                </c:pt>
                <c:pt idx="23">
                  <c:v>30000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   ΑΣΠ  ΔΧ'!$A$226</c:f>
              <c:strCache>
                <c:ptCount val="1"/>
                <c:pt idx="0">
                  <c:v>3/8/2008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ΔΧ'!$B$226:$Y$226</c:f>
              <c:numCache>
                <c:formatCode>#,##0</c:formatCode>
                <c:ptCount val="24"/>
                <c:pt idx="0">
                  <c:v>28500</c:v>
                </c:pt>
                <c:pt idx="1">
                  <c:v>26000</c:v>
                </c:pt>
                <c:pt idx="2">
                  <c:v>25000</c:v>
                </c:pt>
                <c:pt idx="3">
                  <c:v>23000</c:v>
                </c:pt>
                <c:pt idx="4">
                  <c:v>20000</c:v>
                </c:pt>
                <c:pt idx="5">
                  <c:v>17000</c:v>
                </c:pt>
                <c:pt idx="6">
                  <c:v>20000</c:v>
                </c:pt>
                <c:pt idx="7">
                  <c:v>24000</c:v>
                </c:pt>
                <c:pt idx="8">
                  <c:v>27600</c:v>
                </c:pt>
                <c:pt idx="9">
                  <c:v>30200</c:v>
                </c:pt>
                <c:pt idx="10">
                  <c:v>34200</c:v>
                </c:pt>
                <c:pt idx="11">
                  <c:v>37400</c:v>
                </c:pt>
                <c:pt idx="12">
                  <c:v>34200</c:v>
                </c:pt>
                <c:pt idx="13">
                  <c:v>30600</c:v>
                </c:pt>
                <c:pt idx="14">
                  <c:v>30000</c:v>
                </c:pt>
                <c:pt idx="15">
                  <c:v>29000</c:v>
                </c:pt>
                <c:pt idx="16">
                  <c:v>28000</c:v>
                </c:pt>
                <c:pt idx="17">
                  <c:v>31000</c:v>
                </c:pt>
                <c:pt idx="18">
                  <c:v>33000</c:v>
                </c:pt>
                <c:pt idx="19">
                  <c:v>32000</c:v>
                </c:pt>
                <c:pt idx="20">
                  <c:v>37500</c:v>
                </c:pt>
                <c:pt idx="21">
                  <c:v>36500</c:v>
                </c:pt>
                <c:pt idx="22">
                  <c:v>32300</c:v>
                </c:pt>
                <c:pt idx="23">
                  <c:v>28500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   ΑΣΠ  ΔΧ'!$A$227</c:f>
              <c:strCache>
                <c:ptCount val="1"/>
                <c:pt idx="0">
                  <c:v>4/8/2008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ΔΧ'!$B$227:$Y$227</c:f>
              <c:numCache>
                <c:formatCode>#,##0</c:formatCode>
                <c:ptCount val="24"/>
                <c:pt idx="0">
                  <c:v>26500</c:v>
                </c:pt>
                <c:pt idx="1">
                  <c:v>24000</c:v>
                </c:pt>
                <c:pt idx="2">
                  <c:v>21000</c:v>
                </c:pt>
                <c:pt idx="3">
                  <c:v>21000</c:v>
                </c:pt>
                <c:pt idx="4">
                  <c:v>19500</c:v>
                </c:pt>
                <c:pt idx="5">
                  <c:v>18500</c:v>
                </c:pt>
                <c:pt idx="6">
                  <c:v>21000</c:v>
                </c:pt>
                <c:pt idx="7">
                  <c:v>26900</c:v>
                </c:pt>
                <c:pt idx="8">
                  <c:v>31500</c:v>
                </c:pt>
                <c:pt idx="9">
                  <c:v>36500</c:v>
                </c:pt>
                <c:pt idx="10">
                  <c:v>42200</c:v>
                </c:pt>
                <c:pt idx="11">
                  <c:v>44800</c:v>
                </c:pt>
                <c:pt idx="12">
                  <c:v>45500</c:v>
                </c:pt>
                <c:pt idx="13">
                  <c:v>41500</c:v>
                </c:pt>
                <c:pt idx="14">
                  <c:v>36700</c:v>
                </c:pt>
                <c:pt idx="15">
                  <c:v>34500</c:v>
                </c:pt>
                <c:pt idx="16">
                  <c:v>34000</c:v>
                </c:pt>
                <c:pt idx="17">
                  <c:v>35000</c:v>
                </c:pt>
                <c:pt idx="18">
                  <c:v>40500</c:v>
                </c:pt>
                <c:pt idx="19">
                  <c:v>38000</c:v>
                </c:pt>
                <c:pt idx="20">
                  <c:v>41500</c:v>
                </c:pt>
                <c:pt idx="21">
                  <c:v>43700</c:v>
                </c:pt>
                <c:pt idx="22">
                  <c:v>36500</c:v>
                </c:pt>
                <c:pt idx="23">
                  <c:v>32500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   ΑΣΠ  ΔΧ'!$A$228</c:f>
              <c:strCache>
                <c:ptCount val="1"/>
                <c:pt idx="0">
                  <c:v>5/8/2008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ΔΧ'!$B$228:$Y$228</c:f>
              <c:numCache>
                <c:formatCode>#,##0</c:formatCode>
                <c:ptCount val="24"/>
                <c:pt idx="0">
                  <c:v>28500</c:v>
                </c:pt>
                <c:pt idx="1">
                  <c:v>27500</c:v>
                </c:pt>
                <c:pt idx="2">
                  <c:v>26000</c:v>
                </c:pt>
                <c:pt idx="3">
                  <c:v>25000</c:v>
                </c:pt>
                <c:pt idx="4">
                  <c:v>25000</c:v>
                </c:pt>
                <c:pt idx="5">
                  <c:v>23000</c:v>
                </c:pt>
                <c:pt idx="6">
                  <c:v>22500</c:v>
                </c:pt>
                <c:pt idx="7">
                  <c:v>31900</c:v>
                </c:pt>
                <c:pt idx="8">
                  <c:v>38100</c:v>
                </c:pt>
                <c:pt idx="9">
                  <c:v>41800</c:v>
                </c:pt>
                <c:pt idx="10">
                  <c:v>48000</c:v>
                </c:pt>
                <c:pt idx="11">
                  <c:v>49200</c:v>
                </c:pt>
                <c:pt idx="12">
                  <c:v>50000</c:v>
                </c:pt>
                <c:pt idx="13">
                  <c:v>46000</c:v>
                </c:pt>
                <c:pt idx="14">
                  <c:v>40400</c:v>
                </c:pt>
                <c:pt idx="15">
                  <c:v>39400</c:v>
                </c:pt>
                <c:pt idx="16">
                  <c:v>37400</c:v>
                </c:pt>
                <c:pt idx="17">
                  <c:v>40500</c:v>
                </c:pt>
                <c:pt idx="18">
                  <c:v>45000</c:v>
                </c:pt>
                <c:pt idx="19">
                  <c:v>46500</c:v>
                </c:pt>
                <c:pt idx="20">
                  <c:v>49000</c:v>
                </c:pt>
                <c:pt idx="21">
                  <c:v>42500</c:v>
                </c:pt>
                <c:pt idx="22">
                  <c:v>39600</c:v>
                </c:pt>
                <c:pt idx="23">
                  <c:v>39600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   ΑΣΠ  ΔΧ'!$A$229</c:f>
              <c:strCache>
                <c:ptCount val="1"/>
                <c:pt idx="0">
                  <c:v>6/8/2008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ΔΧ'!$B$229:$Y$229</c:f>
              <c:numCache>
                <c:formatCode>#,##0</c:formatCode>
                <c:ptCount val="24"/>
                <c:pt idx="0">
                  <c:v>30600</c:v>
                </c:pt>
                <c:pt idx="1">
                  <c:v>26500</c:v>
                </c:pt>
                <c:pt idx="2">
                  <c:v>27000</c:v>
                </c:pt>
                <c:pt idx="3">
                  <c:v>27500</c:v>
                </c:pt>
                <c:pt idx="4">
                  <c:v>27000</c:v>
                </c:pt>
                <c:pt idx="5">
                  <c:v>26000</c:v>
                </c:pt>
                <c:pt idx="6">
                  <c:v>27100</c:v>
                </c:pt>
                <c:pt idx="7">
                  <c:v>33800</c:v>
                </c:pt>
                <c:pt idx="8">
                  <c:v>41300</c:v>
                </c:pt>
                <c:pt idx="9">
                  <c:v>46300</c:v>
                </c:pt>
                <c:pt idx="10">
                  <c:v>48700</c:v>
                </c:pt>
                <c:pt idx="11">
                  <c:v>51200</c:v>
                </c:pt>
                <c:pt idx="12">
                  <c:v>54200</c:v>
                </c:pt>
                <c:pt idx="13">
                  <c:v>53100</c:v>
                </c:pt>
                <c:pt idx="14">
                  <c:v>48900</c:v>
                </c:pt>
                <c:pt idx="15">
                  <c:v>44700</c:v>
                </c:pt>
                <c:pt idx="16">
                  <c:v>41700</c:v>
                </c:pt>
                <c:pt idx="17">
                  <c:v>46700</c:v>
                </c:pt>
                <c:pt idx="18">
                  <c:v>47700</c:v>
                </c:pt>
                <c:pt idx="19">
                  <c:v>51000</c:v>
                </c:pt>
                <c:pt idx="20">
                  <c:v>52000</c:v>
                </c:pt>
                <c:pt idx="21">
                  <c:v>45000</c:v>
                </c:pt>
                <c:pt idx="22">
                  <c:v>42200</c:v>
                </c:pt>
                <c:pt idx="23">
                  <c:v>44600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   ΑΣΠ  ΔΧ'!$A$230</c:f>
              <c:strCache>
                <c:ptCount val="1"/>
                <c:pt idx="0">
                  <c:v>7/8/2008</c:v>
                </c:pt>
              </c:strCache>
            </c:strRef>
          </c:tx>
          <c:marker>
            <c:symbol val="none"/>
          </c:marker>
          <c:cat>
            <c:numRef>
              <c:f>'   ΑΣΠ  ΔΧ'!$B$10:$Y$10</c:f>
              <c:numCache>
                <c:formatCode>h:mm</c:formatCode>
                <c:ptCount val="24"/>
                <c:pt idx="0">
                  <c:v>4.1666666666666664E-2</c:v>
                </c:pt>
                <c:pt idx="1">
                  <c:v>8.3333333333333343E-2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0.20833333333333376</c:v>
                </c:pt>
                <c:pt idx="5">
                  <c:v>0.25</c:v>
                </c:pt>
                <c:pt idx="6">
                  <c:v>0.29166666666666752</c:v>
                </c:pt>
                <c:pt idx="7">
                  <c:v>0.33333333333333331</c:v>
                </c:pt>
                <c:pt idx="8">
                  <c:v>0.37500000000000067</c:v>
                </c:pt>
                <c:pt idx="9">
                  <c:v>0.41666666666666752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0.58333333333333337</c:v>
                </c:pt>
                <c:pt idx="14">
                  <c:v>0.62500000000000144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0.75000000000000144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0.87500000000000144</c:v>
                </c:pt>
                <c:pt idx="21">
                  <c:v>0.91666666666666652</c:v>
                </c:pt>
                <c:pt idx="22">
                  <c:v>0.9583333333333337</c:v>
                </c:pt>
                <c:pt idx="23">
                  <c:v>1</c:v>
                </c:pt>
              </c:numCache>
            </c:numRef>
          </c:cat>
          <c:val>
            <c:numRef>
              <c:f>'   ΑΣΠ  ΔΧ'!$B$230:$Y$230</c:f>
              <c:numCache>
                <c:formatCode>#,##0</c:formatCode>
                <c:ptCount val="24"/>
                <c:pt idx="0">
                  <c:v>40000</c:v>
                </c:pt>
                <c:pt idx="1">
                  <c:v>36500</c:v>
                </c:pt>
                <c:pt idx="2">
                  <c:v>30000</c:v>
                </c:pt>
                <c:pt idx="3">
                  <c:v>28500</c:v>
                </c:pt>
                <c:pt idx="4">
                  <c:v>27000</c:v>
                </c:pt>
                <c:pt idx="5">
                  <c:v>27600</c:v>
                </c:pt>
                <c:pt idx="6">
                  <c:v>31300</c:v>
                </c:pt>
                <c:pt idx="7">
                  <c:v>35500</c:v>
                </c:pt>
                <c:pt idx="8">
                  <c:v>41500</c:v>
                </c:pt>
                <c:pt idx="9">
                  <c:v>44000</c:v>
                </c:pt>
                <c:pt idx="10">
                  <c:v>45000</c:v>
                </c:pt>
                <c:pt idx="11">
                  <c:v>50000</c:v>
                </c:pt>
                <c:pt idx="12">
                  <c:v>52500</c:v>
                </c:pt>
                <c:pt idx="13">
                  <c:v>52000</c:v>
                </c:pt>
                <c:pt idx="14">
                  <c:v>47000</c:v>
                </c:pt>
                <c:pt idx="15">
                  <c:v>46000</c:v>
                </c:pt>
                <c:pt idx="16">
                  <c:v>43800</c:v>
                </c:pt>
                <c:pt idx="17">
                  <c:v>43800</c:v>
                </c:pt>
                <c:pt idx="18">
                  <c:v>44800</c:v>
                </c:pt>
                <c:pt idx="19">
                  <c:v>46000</c:v>
                </c:pt>
                <c:pt idx="20">
                  <c:v>46700</c:v>
                </c:pt>
                <c:pt idx="21">
                  <c:v>45000</c:v>
                </c:pt>
                <c:pt idx="22">
                  <c:v>42000</c:v>
                </c:pt>
                <c:pt idx="23">
                  <c:v>37000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396096"/>
        <c:axId val="133329984"/>
      </c:lineChart>
      <c:catAx>
        <c:axId val="131396096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nextTo"/>
        <c:crossAx val="133329984"/>
        <c:crosses val="autoZero"/>
        <c:auto val="1"/>
        <c:lblAlgn val="ctr"/>
        <c:lblOffset val="100"/>
        <c:noMultiLvlLbl val="0"/>
      </c:catAx>
      <c:valAx>
        <c:axId val="133329984"/>
        <c:scaling>
          <c:orientation val="minMax"/>
          <c:max val="7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1396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109246669776376"/>
          <c:y val="4.5745507480319615E-2"/>
          <c:w val="0.15787383229860366"/>
          <c:h val="0.2670800312540464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 Greek"/>
                <a:ea typeface="Arial Greek"/>
                <a:cs typeface="Arial Greek"/>
              </a:defRPr>
            </a:pPr>
            <a:r>
              <a:rPr lang="el-GR" sz="2800" dirty="0" smtClean="0"/>
              <a:t>2008</a:t>
            </a:r>
            <a:r>
              <a:rPr lang="el-GR" sz="2000" dirty="0"/>
              <a:t>
 </a:t>
            </a:r>
          </a:p>
        </c:rich>
      </c:tx>
      <c:layout>
        <c:manualLayout>
          <c:xMode val="edge"/>
          <c:yMode val="edge"/>
          <c:x val="0.23286193003494479"/>
          <c:y val="2.905987757057558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0522349638252042E-2"/>
          <c:y val="0.14017117416395253"/>
          <c:w val="0.90424422364036983"/>
          <c:h val="0.69059944344191282"/>
        </c:manualLayout>
      </c:layout>
      <c:lineChart>
        <c:grouping val="standard"/>
        <c:varyColors val="0"/>
        <c:ser>
          <c:idx val="0"/>
          <c:order val="0"/>
          <c:tx>
            <c:v>ΕΛΑΧ. ΦΟΡΤΙΟ ΗΜΕΡΑΣ kW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numRef>
              <c:f>'ΣΥΣΤΗΜΑ ΛΕΣΒΟΥ ΑΣΠ + Α_Π'!$A$11:$A$375</c:f>
              <c:numCache>
                <c:formatCode>d/m/yyyy</c:formatCode>
                <c:ptCount val="365"/>
                <c:pt idx="0">
                  <c:v>39448</c:v>
                </c:pt>
                <c:pt idx="1">
                  <c:v>39449</c:v>
                </c:pt>
                <c:pt idx="2">
                  <c:v>39450</c:v>
                </c:pt>
                <c:pt idx="3">
                  <c:v>39451</c:v>
                </c:pt>
                <c:pt idx="4">
                  <c:v>39452</c:v>
                </c:pt>
                <c:pt idx="5">
                  <c:v>39453</c:v>
                </c:pt>
                <c:pt idx="6">
                  <c:v>39454</c:v>
                </c:pt>
                <c:pt idx="7">
                  <c:v>39455</c:v>
                </c:pt>
                <c:pt idx="8">
                  <c:v>39456</c:v>
                </c:pt>
                <c:pt idx="9">
                  <c:v>39457</c:v>
                </c:pt>
                <c:pt idx="10">
                  <c:v>39458</c:v>
                </c:pt>
                <c:pt idx="11">
                  <c:v>39459</c:v>
                </c:pt>
                <c:pt idx="12">
                  <c:v>39460</c:v>
                </c:pt>
                <c:pt idx="13">
                  <c:v>39461</c:v>
                </c:pt>
                <c:pt idx="14">
                  <c:v>39462</c:v>
                </c:pt>
                <c:pt idx="15">
                  <c:v>39463</c:v>
                </c:pt>
                <c:pt idx="16">
                  <c:v>39464</c:v>
                </c:pt>
                <c:pt idx="17">
                  <c:v>39465</c:v>
                </c:pt>
                <c:pt idx="18">
                  <c:v>39466</c:v>
                </c:pt>
                <c:pt idx="19">
                  <c:v>39467</c:v>
                </c:pt>
                <c:pt idx="20">
                  <c:v>39468</c:v>
                </c:pt>
                <c:pt idx="21">
                  <c:v>39469</c:v>
                </c:pt>
                <c:pt idx="22">
                  <c:v>39470</c:v>
                </c:pt>
                <c:pt idx="23">
                  <c:v>39471</c:v>
                </c:pt>
                <c:pt idx="24">
                  <c:v>39472</c:v>
                </c:pt>
                <c:pt idx="25">
                  <c:v>39473</c:v>
                </c:pt>
                <c:pt idx="26">
                  <c:v>39474</c:v>
                </c:pt>
                <c:pt idx="27">
                  <c:v>39475</c:v>
                </c:pt>
                <c:pt idx="28">
                  <c:v>39476</c:v>
                </c:pt>
                <c:pt idx="29">
                  <c:v>39477</c:v>
                </c:pt>
                <c:pt idx="30">
                  <c:v>39478</c:v>
                </c:pt>
                <c:pt idx="31">
                  <c:v>39479</c:v>
                </c:pt>
                <c:pt idx="32">
                  <c:v>39480</c:v>
                </c:pt>
                <c:pt idx="33">
                  <c:v>39481</c:v>
                </c:pt>
                <c:pt idx="34">
                  <c:v>39482</c:v>
                </c:pt>
                <c:pt idx="35">
                  <c:v>39483</c:v>
                </c:pt>
                <c:pt idx="36">
                  <c:v>39484</c:v>
                </c:pt>
                <c:pt idx="37">
                  <c:v>39485</c:v>
                </c:pt>
                <c:pt idx="38">
                  <c:v>39486</c:v>
                </c:pt>
                <c:pt idx="39">
                  <c:v>39487</c:v>
                </c:pt>
                <c:pt idx="40">
                  <c:v>39488</c:v>
                </c:pt>
                <c:pt idx="41">
                  <c:v>39489</c:v>
                </c:pt>
                <c:pt idx="42">
                  <c:v>39490</c:v>
                </c:pt>
                <c:pt idx="43">
                  <c:v>39491</c:v>
                </c:pt>
                <c:pt idx="44">
                  <c:v>39492</c:v>
                </c:pt>
                <c:pt idx="45">
                  <c:v>39493</c:v>
                </c:pt>
                <c:pt idx="46">
                  <c:v>39494</c:v>
                </c:pt>
                <c:pt idx="47">
                  <c:v>39495</c:v>
                </c:pt>
                <c:pt idx="48">
                  <c:v>39496</c:v>
                </c:pt>
                <c:pt idx="49">
                  <c:v>39497</c:v>
                </c:pt>
                <c:pt idx="50">
                  <c:v>39498</c:v>
                </c:pt>
                <c:pt idx="51">
                  <c:v>39499</c:v>
                </c:pt>
                <c:pt idx="52">
                  <c:v>39500</c:v>
                </c:pt>
                <c:pt idx="53">
                  <c:v>39501</c:v>
                </c:pt>
                <c:pt idx="54">
                  <c:v>39502</c:v>
                </c:pt>
                <c:pt idx="55">
                  <c:v>39503</c:v>
                </c:pt>
                <c:pt idx="56">
                  <c:v>39504</c:v>
                </c:pt>
                <c:pt idx="57">
                  <c:v>39505</c:v>
                </c:pt>
                <c:pt idx="58">
                  <c:v>39506</c:v>
                </c:pt>
                <c:pt idx="59">
                  <c:v>39507</c:v>
                </c:pt>
                <c:pt idx="60">
                  <c:v>39508</c:v>
                </c:pt>
                <c:pt idx="61">
                  <c:v>39509</c:v>
                </c:pt>
                <c:pt idx="62">
                  <c:v>39510</c:v>
                </c:pt>
                <c:pt idx="63">
                  <c:v>39511</c:v>
                </c:pt>
                <c:pt idx="64">
                  <c:v>39512</c:v>
                </c:pt>
                <c:pt idx="65">
                  <c:v>39513</c:v>
                </c:pt>
                <c:pt idx="66">
                  <c:v>39514</c:v>
                </c:pt>
                <c:pt idx="67">
                  <c:v>39515</c:v>
                </c:pt>
                <c:pt idx="68">
                  <c:v>39516</c:v>
                </c:pt>
                <c:pt idx="69">
                  <c:v>39517</c:v>
                </c:pt>
                <c:pt idx="70">
                  <c:v>39518</c:v>
                </c:pt>
                <c:pt idx="71">
                  <c:v>39519</c:v>
                </c:pt>
                <c:pt idx="72">
                  <c:v>39520</c:v>
                </c:pt>
                <c:pt idx="73">
                  <c:v>39521</c:v>
                </c:pt>
                <c:pt idx="74">
                  <c:v>39522</c:v>
                </c:pt>
                <c:pt idx="75">
                  <c:v>39523</c:v>
                </c:pt>
                <c:pt idx="76">
                  <c:v>39524</c:v>
                </c:pt>
                <c:pt idx="77">
                  <c:v>39525</c:v>
                </c:pt>
                <c:pt idx="78">
                  <c:v>39526</c:v>
                </c:pt>
                <c:pt idx="79">
                  <c:v>39527</c:v>
                </c:pt>
                <c:pt idx="80">
                  <c:v>39528</c:v>
                </c:pt>
                <c:pt idx="81">
                  <c:v>39529</c:v>
                </c:pt>
                <c:pt idx="82">
                  <c:v>39530</c:v>
                </c:pt>
                <c:pt idx="83">
                  <c:v>39531</c:v>
                </c:pt>
                <c:pt idx="84">
                  <c:v>39532</c:v>
                </c:pt>
                <c:pt idx="85">
                  <c:v>39533</c:v>
                </c:pt>
                <c:pt idx="86">
                  <c:v>39534</c:v>
                </c:pt>
                <c:pt idx="87">
                  <c:v>39535</c:v>
                </c:pt>
                <c:pt idx="88">
                  <c:v>39536</c:v>
                </c:pt>
                <c:pt idx="89">
                  <c:v>39537</c:v>
                </c:pt>
                <c:pt idx="90">
                  <c:v>39538</c:v>
                </c:pt>
                <c:pt idx="91">
                  <c:v>39539</c:v>
                </c:pt>
                <c:pt idx="92">
                  <c:v>39540</c:v>
                </c:pt>
                <c:pt idx="93">
                  <c:v>39541</c:v>
                </c:pt>
                <c:pt idx="94">
                  <c:v>39542</c:v>
                </c:pt>
                <c:pt idx="95">
                  <c:v>39543</c:v>
                </c:pt>
                <c:pt idx="96">
                  <c:v>39544</c:v>
                </c:pt>
                <c:pt idx="97">
                  <c:v>39545</c:v>
                </c:pt>
                <c:pt idx="98">
                  <c:v>39546</c:v>
                </c:pt>
                <c:pt idx="99">
                  <c:v>39547</c:v>
                </c:pt>
                <c:pt idx="100">
                  <c:v>39548</c:v>
                </c:pt>
                <c:pt idx="101">
                  <c:v>39549</c:v>
                </c:pt>
                <c:pt idx="102">
                  <c:v>39550</c:v>
                </c:pt>
                <c:pt idx="103">
                  <c:v>39551</c:v>
                </c:pt>
                <c:pt idx="104">
                  <c:v>39552</c:v>
                </c:pt>
                <c:pt idx="105">
                  <c:v>39553</c:v>
                </c:pt>
                <c:pt idx="106">
                  <c:v>39554</c:v>
                </c:pt>
                <c:pt idx="107">
                  <c:v>39555</c:v>
                </c:pt>
                <c:pt idx="108">
                  <c:v>39556</c:v>
                </c:pt>
                <c:pt idx="109">
                  <c:v>39557</c:v>
                </c:pt>
                <c:pt idx="110">
                  <c:v>39558</c:v>
                </c:pt>
                <c:pt idx="111">
                  <c:v>39559</c:v>
                </c:pt>
                <c:pt idx="112">
                  <c:v>39560</c:v>
                </c:pt>
                <c:pt idx="113">
                  <c:v>39561</c:v>
                </c:pt>
                <c:pt idx="114">
                  <c:v>39562</c:v>
                </c:pt>
                <c:pt idx="115">
                  <c:v>39563</c:v>
                </c:pt>
                <c:pt idx="116">
                  <c:v>39564</c:v>
                </c:pt>
                <c:pt idx="117">
                  <c:v>39565</c:v>
                </c:pt>
                <c:pt idx="118">
                  <c:v>39566</c:v>
                </c:pt>
                <c:pt idx="119">
                  <c:v>39567</c:v>
                </c:pt>
                <c:pt idx="120">
                  <c:v>39568</c:v>
                </c:pt>
                <c:pt idx="121">
                  <c:v>39569</c:v>
                </c:pt>
                <c:pt idx="122">
                  <c:v>39570</c:v>
                </c:pt>
                <c:pt idx="123">
                  <c:v>39571</c:v>
                </c:pt>
                <c:pt idx="124">
                  <c:v>39572</c:v>
                </c:pt>
                <c:pt idx="125">
                  <c:v>39573</c:v>
                </c:pt>
                <c:pt idx="126">
                  <c:v>39574</c:v>
                </c:pt>
                <c:pt idx="127">
                  <c:v>39575</c:v>
                </c:pt>
                <c:pt idx="128">
                  <c:v>39576</c:v>
                </c:pt>
                <c:pt idx="129">
                  <c:v>39577</c:v>
                </c:pt>
                <c:pt idx="130">
                  <c:v>39578</c:v>
                </c:pt>
                <c:pt idx="131">
                  <c:v>39579</c:v>
                </c:pt>
                <c:pt idx="132">
                  <c:v>39580</c:v>
                </c:pt>
                <c:pt idx="133">
                  <c:v>39581</c:v>
                </c:pt>
                <c:pt idx="134">
                  <c:v>39582</c:v>
                </c:pt>
                <c:pt idx="135">
                  <c:v>39583</c:v>
                </c:pt>
                <c:pt idx="136">
                  <c:v>39584</c:v>
                </c:pt>
                <c:pt idx="137">
                  <c:v>39585</c:v>
                </c:pt>
                <c:pt idx="138">
                  <c:v>39586</c:v>
                </c:pt>
                <c:pt idx="139">
                  <c:v>39587</c:v>
                </c:pt>
                <c:pt idx="140">
                  <c:v>39588</c:v>
                </c:pt>
                <c:pt idx="141">
                  <c:v>39589</c:v>
                </c:pt>
                <c:pt idx="142">
                  <c:v>39590</c:v>
                </c:pt>
                <c:pt idx="143">
                  <c:v>39591</c:v>
                </c:pt>
                <c:pt idx="144">
                  <c:v>39592</c:v>
                </c:pt>
                <c:pt idx="145">
                  <c:v>39593</c:v>
                </c:pt>
                <c:pt idx="146">
                  <c:v>39594</c:v>
                </c:pt>
                <c:pt idx="147">
                  <c:v>39595</c:v>
                </c:pt>
                <c:pt idx="148">
                  <c:v>39596</c:v>
                </c:pt>
                <c:pt idx="149">
                  <c:v>39597</c:v>
                </c:pt>
                <c:pt idx="150">
                  <c:v>39598</c:v>
                </c:pt>
                <c:pt idx="151">
                  <c:v>39599</c:v>
                </c:pt>
                <c:pt idx="152">
                  <c:v>39600</c:v>
                </c:pt>
                <c:pt idx="153">
                  <c:v>39601</c:v>
                </c:pt>
                <c:pt idx="154">
                  <c:v>39602</c:v>
                </c:pt>
                <c:pt idx="155">
                  <c:v>39603</c:v>
                </c:pt>
                <c:pt idx="156">
                  <c:v>39604</c:v>
                </c:pt>
                <c:pt idx="157">
                  <c:v>39605</c:v>
                </c:pt>
                <c:pt idx="158">
                  <c:v>39606</c:v>
                </c:pt>
                <c:pt idx="159">
                  <c:v>39607</c:v>
                </c:pt>
                <c:pt idx="160">
                  <c:v>39608</c:v>
                </c:pt>
                <c:pt idx="161">
                  <c:v>39609</c:v>
                </c:pt>
                <c:pt idx="162">
                  <c:v>39610</c:v>
                </c:pt>
                <c:pt idx="163">
                  <c:v>39611</c:v>
                </c:pt>
                <c:pt idx="164">
                  <c:v>39612</c:v>
                </c:pt>
                <c:pt idx="165">
                  <c:v>39613</c:v>
                </c:pt>
                <c:pt idx="166">
                  <c:v>39614</c:v>
                </c:pt>
                <c:pt idx="167">
                  <c:v>39615</c:v>
                </c:pt>
                <c:pt idx="168">
                  <c:v>39616</c:v>
                </c:pt>
                <c:pt idx="169">
                  <c:v>39617</c:v>
                </c:pt>
                <c:pt idx="170">
                  <c:v>39618</c:v>
                </c:pt>
                <c:pt idx="171">
                  <c:v>39619</c:v>
                </c:pt>
                <c:pt idx="172">
                  <c:v>39620</c:v>
                </c:pt>
                <c:pt idx="173">
                  <c:v>39621</c:v>
                </c:pt>
                <c:pt idx="174">
                  <c:v>39622</c:v>
                </c:pt>
                <c:pt idx="175">
                  <c:v>39623</c:v>
                </c:pt>
                <c:pt idx="176">
                  <c:v>39624</c:v>
                </c:pt>
                <c:pt idx="177">
                  <c:v>39625</c:v>
                </c:pt>
                <c:pt idx="178">
                  <c:v>39626</c:v>
                </c:pt>
                <c:pt idx="179">
                  <c:v>39627</c:v>
                </c:pt>
                <c:pt idx="180">
                  <c:v>39628</c:v>
                </c:pt>
                <c:pt idx="181">
                  <c:v>39629</c:v>
                </c:pt>
                <c:pt idx="182">
                  <c:v>39630</c:v>
                </c:pt>
                <c:pt idx="183">
                  <c:v>39631</c:v>
                </c:pt>
                <c:pt idx="184">
                  <c:v>39632</c:v>
                </c:pt>
                <c:pt idx="185">
                  <c:v>39633</c:v>
                </c:pt>
                <c:pt idx="186">
                  <c:v>39634</c:v>
                </c:pt>
                <c:pt idx="187">
                  <c:v>39635</c:v>
                </c:pt>
                <c:pt idx="188">
                  <c:v>39636</c:v>
                </c:pt>
                <c:pt idx="189">
                  <c:v>39637</c:v>
                </c:pt>
                <c:pt idx="190">
                  <c:v>39638</c:v>
                </c:pt>
                <c:pt idx="191">
                  <c:v>39639</c:v>
                </c:pt>
                <c:pt idx="192">
                  <c:v>39640</c:v>
                </c:pt>
                <c:pt idx="193">
                  <c:v>39641</c:v>
                </c:pt>
                <c:pt idx="194">
                  <c:v>39642</c:v>
                </c:pt>
                <c:pt idx="195">
                  <c:v>39643</c:v>
                </c:pt>
                <c:pt idx="196">
                  <c:v>39644</c:v>
                </c:pt>
                <c:pt idx="197">
                  <c:v>39645</c:v>
                </c:pt>
                <c:pt idx="198">
                  <c:v>39646</c:v>
                </c:pt>
                <c:pt idx="199">
                  <c:v>39647</c:v>
                </c:pt>
                <c:pt idx="200">
                  <c:v>39648</c:v>
                </c:pt>
                <c:pt idx="201">
                  <c:v>39649</c:v>
                </c:pt>
                <c:pt idx="202">
                  <c:v>39650</c:v>
                </c:pt>
                <c:pt idx="203">
                  <c:v>39651</c:v>
                </c:pt>
                <c:pt idx="204">
                  <c:v>39652</c:v>
                </c:pt>
                <c:pt idx="205">
                  <c:v>39653</c:v>
                </c:pt>
                <c:pt idx="206">
                  <c:v>39654</c:v>
                </c:pt>
                <c:pt idx="207">
                  <c:v>39655</c:v>
                </c:pt>
                <c:pt idx="208">
                  <c:v>39656</c:v>
                </c:pt>
                <c:pt idx="209">
                  <c:v>39657</c:v>
                </c:pt>
                <c:pt idx="210">
                  <c:v>39658</c:v>
                </c:pt>
                <c:pt idx="211">
                  <c:v>39659</c:v>
                </c:pt>
                <c:pt idx="212">
                  <c:v>39660</c:v>
                </c:pt>
                <c:pt idx="213">
                  <c:v>39661</c:v>
                </c:pt>
                <c:pt idx="214">
                  <c:v>39662</c:v>
                </c:pt>
                <c:pt idx="215">
                  <c:v>39663</c:v>
                </c:pt>
                <c:pt idx="216">
                  <c:v>39664</c:v>
                </c:pt>
                <c:pt idx="217">
                  <c:v>39665</c:v>
                </c:pt>
                <c:pt idx="218">
                  <c:v>39666</c:v>
                </c:pt>
                <c:pt idx="219">
                  <c:v>39667</c:v>
                </c:pt>
                <c:pt idx="220">
                  <c:v>39668</c:v>
                </c:pt>
                <c:pt idx="221">
                  <c:v>39669</c:v>
                </c:pt>
                <c:pt idx="222">
                  <c:v>39670</c:v>
                </c:pt>
                <c:pt idx="223">
                  <c:v>39671</c:v>
                </c:pt>
                <c:pt idx="224">
                  <c:v>39672</c:v>
                </c:pt>
                <c:pt idx="225">
                  <c:v>39673</c:v>
                </c:pt>
                <c:pt idx="226">
                  <c:v>39674</c:v>
                </c:pt>
                <c:pt idx="227">
                  <c:v>39675</c:v>
                </c:pt>
                <c:pt idx="228">
                  <c:v>39676</c:v>
                </c:pt>
                <c:pt idx="229">
                  <c:v>39677</c:v>
                </c:pt>
                <c:pt idx="230">
                  <c:v>39678</c:v>
                </c:pt>
                <c:pt idx="231">
                  <c:v>39679</c:v>
                </c:pt>
                <c:pt idx="232">
                  <c:v>39680</c:v>
                </c:pt>
                <c:pt idx="233">
                  <c:v>39681</c:v>
                </c:pt>
                <c:pt idx="234">
                  <c:v>39682</c:v>
                </c:pt>
                <c:pt idx="235">
                  <c:v>39683</c:v>
                </c:pt>
                <c:pt idx="236">
                  <c:v>39684</c:v>
                </c:pt>
                <c:pt idx="237">
                  <c:v>39685</c:v>
                </c:pt>
                <c:pt idx="238">
                  <c:v>39686</c:v>
                </c:pt>
                <c:pt idx="239">
                  <c:v>39687</c:v>
                </c:pt>
                <c:pt idx="240">
                  <c:v>39688</c:v>
                </c:pt>
                <c:pt idx="241">
                  <c:v>39689</c:v>
                </c:pt>
                <c:pt idx="242">
                  <c:v>39690</c:v>
                </c:pt>
                <c:pt idx="243">
                  <c:v>39691</c:v>
                </c:pt>
                <c:pt idx="244">
                  <c:v>39692</c:v>
                </c:pt>
                <c:pt idx="245">
                  <c:v>39693</c:v>
                </c:pt>
                <c:pt idx="246">
                  <c:v>39694</c:v>
                </c:pt>
                <c:pt idx="247">
                  <c:v>39695</c:v>
                </c:pt>
                <c:pt idx="248">
                  <c:v>39696</c:v>
                </c:pt>
                <c:pt idx="249">
                  <c:v>39697</c:v>
                </c:pt>
                <c:pt idx="250">
                  <c:v>39698</c:v>
                </c:pt>
                <c:pt idx="251">
                  <c:v>39699</c:v>
                </c:pt>
                <c:pt idx="252">
                  <c:v>39700</c:v>
                </c:pt>
                <c:pt idx="253">
                  <c:v>39701</c:v>
                </c:pt>
                <c:pt idx="254">
                  <c:v>39702</c:v>
                </c:pt>
                <c:pt idx="255">
                  <c:v>39703</c:v>
                </c:pt>
                <c:pt idx="256">
                  <c:v>39704</c:v>
                </c:pt>
                <c:pt idx="257">
                  <c:v>39705</c:v>
                </c:pt>
                <c:pt idx="258">
                  <c:v>39706</c:v>
                </c:pt>
                <c:pt idx="259">
                  <c:v>39707</c:v>
                </c:pt>
                <c:pt idx="260">
                  <c:v>39708</c:v>
                </c:pt>
                <c:pt idx="261">
                  <c:v>39709</c:v>
                </c:pt>
                <c:pt idx="262">
                  <c:v>39710</c:v>
                </c:pt>
                <c:pt idx="263">
                  <c:v>39711</c:v>
                </c:pt>
                <c:pt idx="264">
                  <c:v>39712</c:v>
                </c:pt>
                <c:pt idx="265">
                  <c:v>39713</c:v>
                </c:pt>
                <c:pt idx="266">
                  <c:v>39714</c:v>
                </c:pt>
                <c:pt idx="267">
                  <c:v>39715</c:v>
                </c:pt>
                <c:pt idx="268">
                  <c:v>39716</c:v>
                </c:pt>
                <c:pt idx="269">
                  <c:v>39717</c:v>
                </c:pt>
                <c:pt idx="270">
                  <c:v>39718</c:v>
                </c:pt>
                <c:pt idx="271">
                  <c:v>39719</c:v>
                </c:pt>
                <c:pt idx="272">
                  <c:v>39720</c:v>
                </c:pt>
                <c:pt idx="273">
                  <c:v>39721</c:v>
                </c:pt>
                <c:pt idx="274">
                  <c:v>39722</c:v>
                </c:pt>
                <c:pt idx="275">
                  <c:v>39723</c:v>
                </c:pt>
                <c:pt idx="276">
                  <c:v>39724</c:v>
                </c:pt>
                <c:pt idx="277">
                  <c:v>39725</c:v>
                </c:pt>
                <c:pt idx="278">
                  <c:v>39726</c:v>
                </c:pt>
                <c:pt idx="279">
                  <c:v>39727</c:v>
                </c:pt>
                <c:pt idx="280">
                  <c:v>39728</c:v>
                </c:pt>
                <c:pt idx="281">
                  <c:v>39729</c:v>
                </c:pt>
                <c:pt idx="282">
                  <c:v>39730</c:v>
                </c:pt>
                <c:pt idx="283">
                  <c:v>39731</c:v>
                </c:pt>
                <c:pt idx="284">
                  <c:v>39732</c:v>
                </c:pt>
                <c:pt idx="285">
                  <c:v>39733</c:v>
                </c:pt>
                <c:pt idx="286">
                  <c:v>39734</c:v>
                </c:pt>
                <c:pt idx="287">
                  <c:v>39735</c:v>
                </c:pt>
                <c:pt idx="288">
                  <c:v>39736</c:v>
                </c:pt>
                <c:pt idx="289">
                  <c:v>39737</c:v>
                </c:pt>
                <c:pt idx="290">
                  <c:v>39738</c:v>
                </c:pt>
                <c:pt idx="291">
                  <c:v>39739</c:v>
                </c:pt>
                <c:pt idx="292">
                  <c:v>39740</c:v>
                </c:pt>
                <c:pt idx="293">
                  <c:v>39741</c:v>
                </c:pt>
                <c:pt idx="294">
                  <c:v>39742</c:v>
                </c:pt>
                <c:pt idx="295">
                  <c:v>39743</c:v>
                </c:pt>
                <c:pt idx="296">
                  <c:v>39744</c:v>
                </c:pt>
                <c:pt idx="297">
                  <c:v>39745</c:v>
                </c:pt>
                <c:pt idx="298">
                  <c:v>39746</c:v>
                </c:pt>
                <c:pt idx="299">
                  <c:v>39747</c:v>
                </c:pt>
                <c:pt idx="300">
                  <c:v>39748</c:v>
                </c:pt>
                <c:pt idx="301">
                  <c:v>39749</c:v>
                </c:pt>
                <c:pt idx="302">
                  <c:v>39750</c:v>
                </c:pt>
                <c:pt idx="303">
                  <c:v>39751</c:v>
                </c:pt>
                <c:pt idx="304">
                  <c:v>39752</c:v>
                </c:pt>
                <c:pt idx="305">
                  <c:v>39753</c:v>
                </c:pt>
                <c:pt idx="306">
                  <c:v>39754</c:v>
                </c:pt>
                <c:pt idx="307">
                  <c:v>39755</c:v>
                </c:pt>
                <c:pt idx="308">
                  <c:v>39756</c:v>
                </c:pt>
                <c:pt idx="309">
                  <c:v>39757</c:v>
                </c:pt>
                <c:pt idx="310">
                  <c:v>39758</c:v>
                </c:pt>
                <c:pt idx="311">
                  <c:v>39759</c:v>
                </c:pt>
                <c:pt idx="312">
                  <c:v>39760</c:v>
                </c:pt>
                <c:pt idx="313">
                  <c:v>39761</c:v>
                </c:pt>
                <c:pt idx="314">
                  <c:v>39762</c:v>
                </c:pt>
                <c:pt idx="315">
                  <c:v>39763</c:v>
                </c:pt>
                <c:pt idx="316">
                  <c:v>39764</c:v>
                </c:pt>
                <c:pt idx="317">
                  <c:v>39765</c:v>
                </c:pt>
                <c:pt idx="318">
                  <c:v>39766</c:v>
                </c:pt>
                <c:pt idx="319">
                  <c:v>39767</c:v>
                </c:pt>
                <c:pt idx="320">
                  <c:v>39768</c:v>
                </c:pt>
                <c:pt idx="321">
                  <c:v>39769</c:v>
                </c:pt>
                <c:pt idx="322">
                  <c:v>39770</c:v>
                </c:pt>
                <c:pt idx="323">
                  <c:v>39771</c:v>
                </c:pt>
                <c:pt idx="324">
                  <c:v>39772</c:v>
                </c:pt>
                <c:pt idx="325">
                  <c:v>39773</c:v>
                </c:pt>
                <c:pt idx="326">
                  <c:v>39774</c:v>
                </c:pt>
                <c:pt idx="327">
                  <c:v>39775</c:v>
                </c:pt>
                <c:pt idx="328">
                  <c:v>39776</c:v>
                </c:pt>
                <c:pt idx="329">
                  <c:v>39777</c:v>
                </c:pt>
                <c:pt idx="330">
                  <c:v>39778</c:v>
                </c:pt>
                <c:pt idx="331">
                  <c:v>39779</c:v>
                </c:pt>
                <c:pt idx="332">
                  <c:v>39780</c:v>
                </c:pt>
                <c:pt idx="333">
                  <c:v>39781</c:v>
                </c:pt>
                <c:pt idx="334">
                  <c:v>39782</c:v>
                </c:pt>
                <c:pt idx="335">
                  <c:v>39783</c:v>
                </c:pt>
                <c:pt idx="336">
                  <c:v>39784</c:v>
                </c:pt>
                <c:pt idx="337">
                  <c:v>39785</c:v>
                </c:pt>
                <c:pt idx="338">
                  <c:v>39786</c:v>
                </c:pt>
                <c:pt idx="339">
                  <c:v>39787</c:v>
                </c:pt>
                <c:pt idx="340">
                  <c:v>39788</c:v>
                </c:pt>
                <c:pt idx="341">
                  <c:v>39789</c:v>
                </c:pt>
                <c:pt idx="342">
                  <c:v>39790</c:v>
                </c:pt>
                <c:pt idx="343">
                  <c:v>39791</c:v>
                </c:pt>
                <c:pt idx="344">
                  <c:v>39792</c:v>
                </c:pt>
                <c:pt idx="345">
                  <c:v>39793</c:v>
                </c:pt>
                <c:pt idx="346">
                  <c:v>39794</c:v>
                </c:pt>
                <c:pt idx="347">
                  <c:v>39795</c:v>
                </c:pt>
                <c:pt idx="348">
                  <c:v>39796</c:v>
                </c:pt>
                <c:pt idx="349">
                  <c:v>39797</c:v>
                </c:pt>
                <c:pt idx="350">
                  <c:v>39798</c:v>
                </c:pt>
                <c:pt idx="351">
                  <c:v>39799</c:v>
                </c:pt>
                <c:pt idx="352">
                  <c:v>39800</c:v>
                </c:pt>
                <c:pt idx="353">
                  <c:v>39801</c:v>
                </c:pt>
                <c:pt idx="354">
                  <c:v>39802</c:v>
                </c:pt>
                <c:pt idx="355">
                  <c:v>39803</c:v>
                </c:pt>
                <c:pt idx="356">
                  <c:v>39804</c:v>
                </c:pt>
                <c:pt idx="357">
                  <c:v>39805</c:v>
                </c:pt>
                <c:pt idx="358">
                  <c:v>39806</c:v>
                </c:pt>
                <c:pt idx="359">
                  <c:v>39807</c:v>
                </c:pt>
                <c:pt idx="360">
                  <c:v>39808</c:v>
                </c:pt>
                <c:pt idx="361">
                  <c:v>39809</c:v>
                </c:pt>
                <c:pt idx="362">
                  <c:v>39810</c:v>
                </c:pt>
                <c:pt idx="363">
                  <c:v>39811</c:v>
                </c:pt>
                <c:pt idx="364">
                  <c:v>39812</c:v>
                </c:pt>
              </c:numCache>
            </c:numRef>
          </c:cat>
          <c:val>
            <c:numRef>
              <c:f>'ΣΥΣΤΗΜΑ ΛΕΣΒΟΥ ΑΣΠ + Α_Π'!$AE$11:$AE$375</c:f>
              <c:numCache>
                <c:formatCode>#,##0</c:formatCode>
                <c:ptCount val="365"/>
                <c:pt idx="0">
                  <c:v>27500</c:v>
                </c:pt>
                <c:pt idx="1">
                  <c:v>24672</c:v>
                </c:pt>
                <c:pt idx="2">
                  <c:v>25556</c:v>
                </c:pt>
                <c:pt idx="3">
                  <c:v>26046</c:v>
                </c:pt>
                <c:pt idx="4">
                  <c:v>26898</c:v>
                </c:pt>
                <c:pt idx="5">
                  <c:v>29000</c:v>
                </c:pt>
                <c:pt idx="6">
                  <c:v>25920</c:v>
                </c:pt>
                <c:pt idx="7">
                  <c:v>26700</c:v>
                </c:pt>
                <c:pt idx="8">
                  <c:v>25200</c:v>
                </c:pt>
                <c:pt idx="9">
                  <c:v>24294</c:v>
                </c:pt>
                <c:pt idx="10">
                  <c:v>23300</c:v>
                </c:pt>
                <c:pt idx="11">
                  <c:v>25288</c:v>
                </c:pt>
                <c:pt idx="12">
                  <c:v>25500</c:v>
                </c:pt>
                <c:pt idx="13">
                  <c:v>23340</c:v>
                </c:pt>
                <c:pt idx="14">
                  <c:v>23500</c:v>
                </c:pt>
                <c:pt idx="15">
                  <c:v>22500</c:v>
                </c:pt>
                <c:pt idx="16">
                  <c:v>23976</c:v>
                </c:pt>
                <c:pt idx="17">
                  <c:v>23200</c:v>
                </c:pt>
                <c:pt idx="18">
                  <c:v>23200</c:v>
                </c:pt>
                <c:pt idx="19">
                  <c:v>21288</c:v>
                </c:pt>
                <c:pt idx="20">
                  <c:v>22900</c:v>
                </c:pt>
                <c:pt idx="21">
                  <c:v>22000</c:v>
                </c:pt>
                <c:pt idx="22">
                  <c:v>22000</c:v>
                </c:pt>
                <c:pt idx="23">
                  <c:v>22988</c:v>
                </c:pt>
                <c:pt idx="24">
                  <c:v>23016</c:v>
                </c:pt>
                <c:pt idx="25">
                  <c:v>23836</c:v>
                </c:pt>
                <c:pt idx="26">
                  <c:v>25216</c:v>
                </c:pt>
                <c:pt idx="27">
                  <c:v>22508</c:v>
                </c:pt>
                <c:pt idx="28">
                  <c:v>25300</c:v>
                </c:pt>
                <c:pt idx="29">
                  <c:v>26636</c:v>
                </c:pt>
                <c:pt idx="30">
                  <c:v>26246</c:v>
                </c:pt>
                <c:pt idx="31">
                  <c:v>26205</c:v>
                </c:pt>
                <c:pt idx="32">
                  <c:v>25980</c:v>
                </c:pt>
                <c:pt idx="33">
                  <c:v>23200</c:v>
                </c:pt>
                <c:pt idx="34">
                  <c:v>23500</c:v>
                </c:pt>
                <c:pt idx="35">
                  <c:v>22500</c:v>
                </c:pt>
                <c:pt idx="36">
                  <c:v>23900</c:v>
                </c:pt>
                <c:pt idx="37">
                  <c:v>23801</c:v>
                </c:pt>
                <c:pt idx="38">
                  <c:v>22960</c:v>
                </c:pt>
                <c:pt idx="39">
                  <c:v>25100</c:v>
                </c:pt>
                <c:pt idx="40">
                  <c:v>22400</c:v>
                </c:pt>
                <c:pt idx="41">
                  <c:v>25470</c:v>
                </c:pt>
                <c:pt idx="42">
                  <c:v>27042</c:v>
                </c:pt>
                <c:pt idx="43">
                  <c:v>28882</c:v>
                </c:pt>
                <c:pt idx="44">
                  <c:v>26748</c:v>
                </c:pt>
                <c:pt idx="45">
                  <c:v>26500</c:v>
                </c:pt>
                <c:pt idx="46">
                  <c:v>26236</c:v>
                </c:pt>
                <c:pt idx="47">
                  <c:v>28100</c:v>
                </c:pt>
                <c:pt idx="48">
                  <c:v>29212</c:v>
                </c:pt>
                <c:pt idx="49">
                  <c:v>28000</c:v>
                </c:pt>
                <c:pt idx="50">
                  <c:v>26692</c:v>
                </c:pt>
                <c:pt idx="51">
                  <c:v>24468</c:v>
                </c:pt>
                <c:pt idx="52">
                  <c:v>23912</c:v>
                </c:pt>
                <c:pt idx="53">
                  <c:v>23300</c:v>
                </c:pt>
                <c:pt idx="54">
                  <c:v>22644</c:v>
                </c:pt>
                <c:pt idx="55">
                  <c:v>22988</c:v>
                </c:pt>
                <c:pt idx="56">
                  <c:v>21828</c:v>
                </c:pt>
                <c:pt idx="57">
                  <c:v>22844</c:v>
                </c:pt>
                <c:pt idx="58">
                  <c:v>22560</c:v>
                </c:pt>
                <c:pt idx="59">
                  <c:v>21176</c:v>
                </c:pt>
                <c:pt idx="60">
                  <c:v>21864</c:v>
                </c:pt>
                <c:pt idx="61">
                  <c:v>18066</c:v>
                </c:pt>
                <c:pt idx="62">
                  <c:v>17650</c:v>
                </c:pt>
                <c:pt idx="63">
                  <c:v>18904</c:v>
                </c:pt>
                <c:pt idx="64">
                  <c:v>20902</c:v>
                </c:pt>
                <c:pt idx="65">
                  <c:v>19746</c:v>
                </c:pt>
                <c:pt idx="66">
                  <c:v>20072</c:v>
                </c:pt>
                <c:pt idx="67">
                  <c:v>19396</c:v>
                </c:pt>
                <c:pt idx="68">
                  <c:v>19376</c:v>
                </c:pt>
                <c:pt idx="69">
                  <c:v>20472</c:v>
                </c:pt>
                <c:pt idx="70">
                  <c:v>20982</c:v>
                </c:pt>
                <c:pt idx="71">
                  <c:v>19052</c:v>
                </c:pt>
                <c:pt idx="72">
                  <c:v>19700</c:v>
                </c:pt>
                <c:pt idx="73">
                  <c:v>19952</c:v>
                </c:pt>
                <c:pt idx="74">
                  <c:v>20356</c:v>
                </c:pt>
                <c:pt idx="75">
                  <c:v>19996</c:v>
                </c:pt>
                <c:pt idx="76">
                  <c:v>18442</c:v>
                </c:pt>
                <c:pt idx="77">
                  <c:v>20216</c:v>
                </c:pt>
                <c:pt idx="78">
                  <c:v>18836</c:v>
                </c:pt>
                <c:pt idx="79">
                  <c:v>20000</c:v>
                </c:pt>
                <c:pt idx="80">
                  <c:v>18708</c:v>
                </c:pt>
                <c:pt idx="81">
                  <c:v>20004</c:v>
                </c:pt>
                <c:pt idx="82">
                  <c:v>17918</c:v>
                </c:pt>
                <c:pt idx="83">
                  <c:v>16426</c:v>
                </c:pt>
                <c:pt idx="84">
                  <c:v>17552</c:v>
                </c:pt>
                <c:pt idx="85">
                  <c:v>19792</c:v>
                </c:pt>
                <c:pt idx="86">
                  <c:v>20184</c:v>
                </c:pt>
                <c:pt idx="87">
                  <c:v>18780</c:v>
                </c:pt>
                <c:pt idx="88">
                  <c:v>19886</c:v>
                </c:pt>
                <c:pt idx="89">
                  <c:v>20060</c:v>
                </c:pt>
                <c:pt idx="90">
                  <c:v>18960</c:v>
                </c:pt>
                <c:pt idx="91">
                  <c:v>20500</c:v>
                </c:pt>
                <c:pt idx="92">
                  <c:v>19432</c:v>
                </c:pt>
                <c:pt idx="93">
                  <c:v>19788</c:v>
                </c:pt>
                <c:pt idx="94">
                  <c:v>20834</c:v>
                </c:pt>
                <c:pt idx="95">
                  <c:v>20638</c:v>
                </c:pt>
                <c:pt idx="96">
                  <c:v>20340</c:v>
                </c:pt>
                <c:pt idx="97">
                  <c:v>21310</c:v>
                </c:pt>
                <c:pt idx="98">
                  <c:v>20098</c:v>
                </c:pt>
                <c:pt idx="99">
                  <c:v>19662</c:v>
                </c:pt>
                <c:pt idx="100">
                  <c:v>19700</c:v>
                </c:pt>
                <c:pt idx="101">
                  <c:v>19046</c:v>
                </c:pt>
                <c:pt idx="102">
                  <c:v>19498</c:v>
                </c:pt>
                <c:pt idx="103">
                  <c:v>19468</c:v>
                </c:pt>
                <c:pt idx="104">
                  <c:v>19003</c:v>
                </c:pt>
                <c:pt idx="105">
                  <c:v>18780</c:v>
                </c:pt>
                <c:pt idx="106">
                  <c:v>18966</c:v>
                </c:pt>
                <c:pt idx="107">
                  <c:v>18276</c:v>
                </c:pt>
                <c:pt idx="108">
                  <c:v>18498</c:v>
                </c:pt>
                <c:pt idx="109">
                  <c:v>19332</c:v>
                </c:pt>
                <c:pt idx="110">
                  <c:v>17848</c:v>
                </c:pt>
                <c:pt idx="111">
                  <c:v>18698</c:v>
                </c:pt>
                <c:pt idx="112">
                  <c:v>19078</c:v>
                </c:pt>
                <c:pt idx="113">
                  <c:v>20354</c:v>
                </c:pt>
                <c:pt idx="114">
                  <c:v>19320</c:v>
                </c:pt>
                <c:pt idx="115">
                  <c:v>18704</c:v>
                </c:pt>
                <c:pt idx="116">
                  <c:v>18916</c:v>
                </c:pt>
                <c:pt idx="117">
                  <c:v>19320</c:v>
                </c:pt>
                <c:pt idx="118">
                  <c:v>19092</c:v>
                </c:pt>
                <c:pt idx="119">
                  <c:v>17584</c:v>
                </c:pt>
                <c:pt idx="120">
                  <c:v>17892</c:v>
                </c:pt>
                <c:pt idx="121">
                  <c:v>18948</c:v>
                </c:pt>
                <c:pt idx="122">
                  <c:v>17753</c:v>
                </c:pt>
                <c:pt idx="123">
                  <c:v>17955</c:v>
                </c:pt>
                <c:pt idx="124">
                  <c:v>17124</c:v>
                </c:pt>
                <c:pt idx="125">
                  <c:v>17494</c:v>
                </c:pt>
                <c:pt idx="126">
                  <c:v>18058</c:v>
                </c:pt>
                <c:pt idx="127">
                  <c:v>17510</c:v>
                </c:pt>
                <c:pt idx="128">
                  <c:v>18168</c:v>
                </c:pt>
                <c:pt idx="129">
                  <c:v>19338</c:v>
                </c:pt>
                <c:pt idx="130">
                  <c:v>18720</c:v>
                </c:pt>
                <c:pt idx="131">
                  <c:v>18588</c:v>
                </c:pt>
                <c:pt idx="132">
                  <c:v>18272</c:v>
                </c:pt>
                <c:pt idx="133">
                  <c:v>18874</c:v>
                </c:pt>
                <c:pt idx="134">
                  <c:v>19028</c:v>
                </c:pt>
                <c:pt idx="135">
                  <c:v>19666</c:v>
                </c:pt>
                <c:pt idx="136">
                  <c:v>19426</c:v>
                </c:pt>
                <c:pt idx="137">
                  <c:v>19500</c:v>
                </c:pt>
                <c:pt idx="138">
                  <c:v>19100</c:v>
                </c:pt>
                <c:pt idx="139">
                  <c:v>18468</c:v>
                </c:pt>
                <c:pt idx="140">
                  <c:v>18860</c:v>
                </c:pt>
                <c:pt idx="141">
                  <c:v>20003</c:v>
                </c:pt>
                <c:pt idx="142">
                  <c:v>17707</c:v>
                </c:pt>
                <c:pt idx="143">
                  <c:v>19769</c:v>
                </c:pt>
                <c:pt idx="144">
                  <c:v>21328</c:v>
                </c:pt>
                <c:pt idx="145">
                  <c:v>20700</c:v>
                </c:pt>
                <c:pt idx="146">
                  <c:v>19788</c:v>
                </c:pt>
                <c:pt idx="147">
                  <c:v>20328</c:v>
                </c:pt>
                <c:pt idx="148">
                  <c:v>22660</c:v>
                </c:pt>
                <c:pt idx="149">
                  <c:v>22000</c:v>
                </c:pt>
                <c:pt idx="150">
                  <c:v>19876</c:v>
                </c:pt>
                <c:pt idx="151">
                  <c:v>21500</c:v>
                </c:pt>
                <c:pt idx="152">
                  <c:v>19692</c:v>
                </c:pt>
                <c:pt idx="153">
                  <c:v>20964</c:v>
                </c:pt>
                <c:pt idx="154">
                  <c:v>19536</c:v>
                </c:pt>
                <c:pt idx="155">
                  <c:v>18836</c:v>
                </c:pt>
                <c:pt idx="156">
                  <c:v>20496</c:v>
                </c:pt>
                <c:pt idx="157">
                  <c:v>20860</c:v>
                </c:pt>
                <c:pt idx="158">
                  <c:v>21600</c:v>
                </c:pt>
                <c:pt idx="159">
                  <c:v>20792</c:v>
                </c:pt>
                <c:pt idx="160">
                  <c:v>18000</c:v>
                </c:pt>
                <c:pt idx="161">
                  <c:v>20152</c:v>
                </c:pt>
                <c:pt idx="162">
                  <c:v>20158</c:v>
                </c:pt>
                <c:pt idx="163">
                  <c:v>20596</c:v>
                </c:pt>
                <c:pt idx="164">
                  <c:v>20942</c:v>
                </c:pt>
                <c:pt idx="165">
                  <c:v>20632</c:v>
                </c:pt>
                <c:pt idx="166">
                  <c:v>22500</c:v>
                </c:pt>
                <c:pt idx="167">
                  <c:v>20869</c:v>
                </c:pt>
                <c:pt idx="168">
                  <c:v>22024</c:v>
                </c:pt>
                <c:pt idx="169">
                  <c:v>22408</c:v>
                </c:pt>
                <c:pt idx="170">
                  <c:v>23360</c:v>
                </c:pt>
                <c:pt idx="171">
                  <c:v>24140</c:v>
                </c:pt>
                <c:pt idx="172">
                  <c:v>24548</c:v>
                </c:pt>
                <c:pt idx="173">
                  <c:v>22640</c:v>
                </c:pt>
                <c:pt idx="174">
                  <c:v>23332</c:v>
                </c:pt>
                <c:pt idx="175">
                  <c:v>25364</c:v>
                </c:pt>
                <c:pt idx="176">
                  <c:v>26032</c:v>
                </c:pt>
                <c:pt idx="177">
                  <c:v>28516</c:v>
                </c:pt>
                <c:pt idx="178">
                  <c:v>29168</c:v>
                </c:pt>
                <c:pt idx="179">
                  <c:v>31412</c:v>
                </c:pt>
                <c:pt idx="180">
                  <c:v>28420</c:v>
                </c:pt>
                <c:pt idx="181">
                  <c:v>30916</c:v>
                </c:pt>
                <c:pt idx="182">
                  <c:v>23712</c:v>
                </c:pt>
                <c:pt idx="183">
                  <c:v>26094</c:v>
                </c:pt>
                <c:pt idx="184">
                  <c:v>25961</c:v>
                </c:pt>
                <c:pt idx="185">
                  <c:v>24766</c:v>
                </c:pt>
                <c:pt idx="186">
                  <c:v>26320</c:v>
                </c:pt>
                <c:pt idx="187">
                  <c:v>25928</c:v>
                </c:pt>
                <c:pt idx="188">
                  <c:v>26276</c:v>
                </c:pt>
                <c:pt idx="189">
                  <c:v>25892</c:v>
                </c:pt>
                <c:pt idx="190">
                  <c:v>26000</c:v>
                </c:pt>
                <c:pt idx="191">
                  <c:v>27019</c:v>
                </c:pt>
                <c:pt idx="192">
                  <c:v>27474</c:v>
                </c:pt>
                <c:pt idx="193">
                  <c:v>26832</c:v>
                </c:pt>
                <c:pt idx="194">
                  <c:v>22628</c:v>
                </c:pt>
                <c:pt idx="195">
                  <c:v>24122</c:v>
                </c:pt>
                <c:pt idx="196">
                  <c:v>27500</c:v>
                </c:pt>
                <c:pt idx="197">
                  <c:v>28038</c:v>
                </c:pt>
                <c:pt idx="198">
                  <c:v>26238</c:v>
                </c:pt>
                <c:pt idx="199">
                  <c:v>26028</c:v>
                </c:pt>
                <c:pt idx="200">
                  <c:v>25279</c:v>
                </c:pt>
                <c:pt idx="201">
                  <c:v>26950</c:v>
                </c:pt>
                <c:pt idx="202">
                  <c:v>28090</c:v>
                </c:pt>
                <c:pt idx="203">
                  <c:v>29802</c:v>
                </c:pt>
                <c:pt idx="204">
                  <c:v>30196</c:v>
                </c:pt>
                <c:pt idx="205">
                  <c:v>29432</c:v>
                </c:pt>
                <c:pt idx="206">
                  <c:v>26780</c:v>
                </c:pt>
                <c:pt idx="207">
                  <c:v>24500</c:v>
                </c:pt>
                <c:pt idx="208">
                  <c:v>26000</c:v>
                </c:pt>
                <c:pt idx="209">
                  <c:v>24690</c:v>
                </c:pt>
                <c:pt idx="210">
                  <c:v>20496</c:v>
                </c:pt>
                <c:pt idx="211">
                  <c:v>26036</c:v>
                </c:pt>
                <c:pt idx="212">
                  <c:v>26280</c:v>
                </c:pt>
                <c:pt idx="213">
                  <c:v>26160</c:v>
                </c:pt>
                <c:pt idx="214">
                  <c:v>29924</c:v>
                </c:pt>
                <c:pt idx="215">
                  <c:v>24992</c:v>
                </c:pt>
                <c:pt idx="216">
                  <c:v>24224</c:v>
                </c:pt>
                <c:pt idx="217">
                  <c:v>28436</c:v>
                </c:pt>
                <c:pt idx="218">
                  <c:v>27590</c:v>
                </c:pt>
                <c:pt idx="219">
                  <c:v>29232</c:v>
                </c:pt>
                <c:pt idx="220">
                  <c:v>26988</c:v>
                </c:pt>
                <c:pt idx="221">
                  <c:v>26880</c:v>
                </c:pt>
                <c:pt idx="222">
                  <c:v>27448</c:v>
                </c:pt>
                <c:pt idx="223">
                  <c:v>18500</c:v>
                </c:pt>
                <c:pt idx="224">
                  <c:v>24556</c:v>
                </c:pt>
                <c:pt idx="225">
                  <c:v>28006</c:v>
                </c:pt>
                <c:pt idx="226">
                  <c:v>29766</c:v>
                </c:pt>
                <c:pt idx="227">
                  <c:v>27604</c:v>
                </c:pt>
                <c:pt idx="228">
                  <c:v>29436</c:v>
                </c:pt>
                <c:pt idx="229">
                  <c:v>29600</c:v>
                </c:pt>
                <c:pt idx="230">
                  <c:v>30000</c:v>
                </c:pt>
                <c:pt idx="231">
                  <c:v>30008</c:v>
                </c:pt>
                <c:pt idx="232">
                  <c:v>31210</c:v>
                </c:pt>
                <c:pt idx="233">
                  <c:v>31280</c:v>
                </c:pt>
                <c:pt idx="234">
                  <c:v>31206</c:v>
                </c:pt>
                <c:pt idx="235">
                  <c:v>32100</c:v>
                </c:pt>
                <c:pt idx="236">
                  <c:v>32214</c:v>
                </c:pt>
                <c:pt idx="237">
                  <c:v>31408</c:v>
                </c:pt>
                <c:pt idx="238">
                  <c:v>32150</c:v>
                </c:pt>
                <c:pt idx="239">
                  <c:v>30158</c:v>
                </c:pt>
                <c:pt idx="240">
                  <c:v>28224</c:v>
                </c:pt>
                <c:pt idx="241">
                  <c:v>22000</c:v>
                </c:pt>
                <c:pt idx="242">
                  <c:v>26756</c:v>
                </c:pt>
                <c:pt idx="243">
                  <c:v>26032</c:v>
                </c:pt>
                <c:pt idx="244">
                  <c:v>23040</c:v>
                </c:pt>
                <c:pt idx="245">
                  <c:v>23412</c:v>
                </c:pt>
                <c:pt idx="246">
                  <c:v>22636</c:v>
                </c:pt>
                <c:pt idx="247">
                  <c:v>23780</c:v>
                </c:pt>
                <c:pt idx="248">
                  <c:v>24108</c:v>
                </c:pt>
                <c:pt idx="249">
                  <c:v>25424</c:v>
                </c:pt>
                <c:pt idx="250">
                  <c:v>23192</c:v>
                </c:pt>
                <c:pt idx="251">
                  <c:v>23332</c:v>
                </c:pt>
                <c:pt idx="252">
                  <c:v>21548</c:v>
                </c:pt>
                <c:pt idx="253">
                  <c:v>24596</c:v>
                </c:pt>
                <c:pt idx="254">
                  <c:v>22588</c:v>
                </c:pt>
                <c:pt idx="255">
                  <c:v>24516</c:v>
                </c:pt>
                <c:pt idx="256">
                  <c:v>24000</c:v>
                </c:pt>
                <c:pt idx="257">
                  <c:v>24148</c:v>
                </c:pt>
                <c:pt idx="258">
                  <c:v>25616</c:v>
                </c:pt>
                <c:pt idx="259">
                  <c:v>23752</c:v>
                </c:pt>
                <c:pt idx="260">
                  <c:v>22576</c:v>
                </c:pt>
                <c:pt idx="261">
                  <c:v>19984</c:v>
                </c:pt>
                <c:pt idx="262">
                  <c:v>21760</c:v>
                </c:pt>
                <c:pt idx="263">
                  <c:v>21256</c:v>
                </c:pt>
                <c:pt idx="264">
                  <c:v>19744</c:v>
                </c:pt>
                <c:pt idx="265">
                  <c:v>19540</c:v>
                </c:pt>
                <c:pt idx="266">
                  <c:v>20688</c:v>
                </c:pt>
                <c:pt idx="267">
                  <c:v>20500</c:v>
                </c:pt>
                <c:pt idx="268">
                  <c:v>20504</c:v>
                </c:pt>
                <c:pt idx="269">
                  <c:v>20600</c:v>
                </c:pt>
                <c:pt idx="270">
                  <c:v>20576</c:v>
                </c:pt>
                <c:pt idx="271">
                  <c:v>19892</c:v>
                </c:pt>
                <c:pt idx="272">
                  <c:v>20490</c:v>
                </c:pt>
                <c:pt idx="273">
                  <c:v>20342</c:v>
                </c:pt>
                <c:pt idx="274">
                  <c:v>19254</c:v>
                </c:pt>
                <c:pt idx="275">
                  <c:v>19928</c:v>
                </c:pt>
                <c:pt idx="276">
                  <c:v>19040</c:v>
                </c:pt>
                <c:pt idx="277">
                  <c:v>21000</c:v>
                </c:pt>
                <c:pt idx="278">
                  <c:v>19998</c:v>
                </c:pt>
                <c:pt idx="279">
                  <c:v>19622</c:v>
                </c:pt>
                <c:pt idx="280">
                  <c:v>19292</c:v>
                </c:pt>
                <c:pt idx="281">
                  <c:v>19100</c:v>
                </c:pt>
                <c:pt idx="282">
                  <c:v>19080</c:v>
                </c:pt>
                <c:pt idx="283">
                  <c:v>18992</c:v>
                </c:pt>
                <c:pt idx="284">
                  <c:v>18812</c:v>
                </c:pt>
                <c:pt idx="285">
                  <c:v>10000</c:v>
                </c:pt>
                <c:pt idx="286">
                  <c:v>18340</c:v>
                </c:pt>
                <c:pt idx="287">
                  <c:v>20288</c:v>
                </c:pt>
                <c:pt idx="288">
                  <c:v>19000</c:v>
                </c:pt>
                <c:pt idx="289">
                  <c:v>19000</c:v>
                </c:pt>
                <c:pt idx="290">
                  <c:v>19096</c:v>
                </c:pt>
                <c:pt idx="291">
                  <c:v>17968</c:v>
                </c:pt>
                <c:pt idx="292">
                  <c:v>19752</c:v>
                </c:pt>
                <c:pt idx="293">
                  <c:v>18224</c:v>
                </c:pt>
                <c:pt idx="294">
                  <c:v>18364</c:v>
                </c:pt>
                <c:pt idx="295">
                  <c:v>19100</c:v>
                </c:pt>
                <c:pt idx="296">
                  <c:v>18008</c:v>
                </c:pt>
                <c:pt idx="297">
                  <c:v>19956</c:v>
                </c:pt>
                <c:pt idx="298">
                  <c:v>18668</c:v>
                </c:pt>
                <c:pt idx="299">
                  <c:v>19660</c:v>
                </c:pt>
                <c:pt idx="300">
                  <c:v>18896</c:v>
                </c:pt>
                <c:pt idx="301">
                  <c:v>18824</c:v>
                </c:pt>
                <c:pt idx="302">
                  <c:v>19500</c:v>
                </c:pt>
                <c:pt idx="303">
                  <c:v>21244</c:v>
                </c:pt>
                <c:pt idx="304">
                  <c:v>18442</c:v>
                </c:pt>
                <c:pt idx="305">
                  <c:v>19580</c:v>
                </c:pt>
                <c:pt idx="306">
                  <c:v>17952</c:v>
                </c:pt>
                <c:pt idx="307">
                  <c:v>19120</c:v>
                </c:pt>
                <c:pt idx="308">
                  <c:v>18858</c:v>
                </c:pt>
                <c:pt idx="309">
                  <c:v>19500</c:v>
                </c:pt>
                <c:pt idx="310">
                  <c:v>19600</c:v>
                </c:pt>
                <c:pt idx="311">
                  <c:v>18500</c:v>
                </c:pt>
                <c:pt idx="312">
                  <c:v>19500</c:v>
                </c:pt>
                <c:pt idx="313">
                  <c:v>18436</c:v>
                </c:pt>
                <c:pt idx="314">
                  <c:v>17716</c:v>
                </c:pt>
                <c:pt idx="315">
                  <c:v>18154</c:v>
                </c:pt>
                <c:pt idx="316">
                  <c:v>18930</c:v>
                </c:pt>
                <c:pt idx="317">
                  <c:v>19218</c:v>
                </c:pt>
                <c:pt idx="318">
                  <c:v>20180</c:v>
                </c:pt>
                <c:pt idx="319">
                  <c:v>20684</c:v>
                </c:pt>
                <c:pt idx="320">
                  <c:v>19698</c:v>
                </c:pt>
                <c:pt idx="321">
                  <c:v>20500</c:v>
                </c:pt>
                <c:pt idx="322">
                  <c:v>20292</c:v>
                </c:pt>
                <c:pt idx="323">
                  <c:v>22664</c:v>
                </c:pt>
                <c:pt idx="324">
                  <c:v>20242</c:v>
                </c:pt>
                <c:pt idx="325">
                  <c:v>17052</c:v>
                </c:pt>
                <c:pt idx="326">
                  <c:v>19768</c:v>
                </c:pt>
                <c:pt idx="327">
                  <c:v>19828</c:v>
                </c:pt>
                <c:pt idx="328">
                  <c:v>19888</c:v>
                </c:pt>
                <c:pt idx="329">
                  <c:v>20124</c:v>
                </c:pt>
                <c:pt idx="330">
                  <c:v>18768</c:v>
                </c:pt>
                <c:pt idx="331">
                  <c:v>19160</c:v>
                </c:pt>
                <c:pt idx="332">
                  <c:v>22608</c:v>
                </c:pt>
                <c:pt idx="333">
                  <c:v>20860</c:v>
                </c:pt>
                <c:pt idx="334">
                  <c:v>20500</c:v>
                </c:pt>
                <c:pt idx="335">
                  <c:v>21340</c:v>
                </c:pt>
                <c:pt idx="336">
                  <c:v>22120</c:v>
                </c:pt>
                <c:pt idx="337">
                  <c:v>21888</c:v>
                </c:pt>
                <c:pt idx="338">
                  <c:v>21418</c:v>
                </c:pt>
                <c:pt idx="339">
                  <c:v>19486</c:v>
                </c:pt>
                <c:pt idx="340">
                  <c:v>19386</c:v>
                </c:pt>
                <c:pt idx="341">
                  <c:v>18566</c:v>
                </c:pt>
                <c:pt idx="342">
                  <c:v>19932</c:v>
                </c:pt>
                <c:pt idx="343">
                  <c:v>20714</c:v>
                </c:pt>
                <c:pt idx="344">
                  <c:v>23456</c:v>
                </c:pt>
                <c:pt idx="345">
                  <c:v>23372</c:v>
                </c:pt>
                <c:pt idx="346">
                  <c:v>21700</c:v>
                </c:pt>
                <c:pt idx="347">
                  <c:v>23260</c:v>
                </c:pt>
                <c:pt idx="348">
                  <c:v>23504</c:v>
                </c:pt>
                <c:pt idx="349">
                  <c:v>22046</c:v>
                </c:pt>
                <c:pt idx="350">
                  <c:v>23500</c:v>
                </c:pt>
                <c:pt idx="351">
                  <c:v>25000</c:v>
                </c:pt>
                <c:pt idx="352">
                  <c:v>21442</c:v>
                </c:pt>
                <c:pt idx="353">
                  <c:v>23045</c:v>
                </c:pt>
                <c:pt idx="354">
                  <c:v>23238</c:v>
                </c:pt>
                <c:pt idx="355">
                  <c:v>24000</c:v>
                </c:pt>
                <c:pt idx="356">
                  <c:v>25108</c:v>
                </c:pt>
                <c:pt idx="357">
                  <c:v>24968</c:v>
                </c:pt>
                <c:pt idx="358">
                  <c:v>25514</c:v>
                </c:pt>
                <c:pt idx="359">
                  <c:v>28020</c:v>
                </c:pt>
                <c:pt idx="360">
                  <c:v>26418</c:v>
                </c:pt>
                <c:pt idx="361">
                  <c:v>26480</c:v>
                </c:pt>
                <c:pt idx="362">
                  <c:v>26440</c:v>
                </c:pt>
                <c:pt idx="363">
                  <c:v>27576</c:v>
                </c:pt>
                <c:pt idx="364">
                  <c:v>27492</c:v>
                </c:pt>
              </c:numCache>
            </c:numRef>
          </c:val>
          <c:smooth val="0"/>
        </c:ser>
        <c:ser>
          <c:idx val="1"/>
          <c:order val="1"/>
          <c:tx>
            <c:v>ΜΕΓ. ΦΟΡΤΙΟ ΗΜΕΡΑΣ kW</c:v>
          </c:tx>
          <c:spPr>
            <a:ln w="25400">
              <a:solidFill>
                <a:srgbClr val="663300"/>
              </a:solidFill>
              <a:prstDash val="solid"/>
            </a:ln>
          </c:spPr>
          <c:marker>
            <c:symbol val="none"/>
          </c:marker>
          <c:cat>
            <c:numRef>
              <c:f>'ΣΥΣΤΗΜΑ ΛΕΣΒΟΥ ΑΣΠ + Α_Π'!$A$11:$A$375</c:f>
              <c:numCache>
                <c:formatCode>d/m/yyyy</c:formatCode>
                <c:ptCount val="365"/>
                <c:pt idx="0">
                  <c:v>39448</c:v>
                </c:pt>
                <c:pt idx="1">
                  <c:v>39449</c:v>
                </c:pt>
                <c:pt idx="2">
                  <c:v>39450</c:v>
                </c:pt>
                <c:pt idx="3">
                  <c:v>39451</c:v>
                </c:pt>
                <c:pt idx="4">
                  <c:v>39452</c:v>
                </c:pt>
                <c:pt idx="5">
                  <c:v>39453</c:v>
                </c:pt>
                <c:pt idx="6">
                  <c:v>39454</c:v>
                </c:pt>
                <c:pt idx="7">
                  <c:v>39455</c:v>
                </c:pt>
                <c:pt idx="8">
                  <c:v>39456</c:v>
                </c:pt>
                <c:pt idx="9">
                  <c:v>39457</c:v>
                </c:pt>
                <c:pt idx="10">
                  <c:v>39458</c:v>
                </c:pt>
                <c:pt idx="11">
                  <c:v>39459</c:v>
                </c:pt>
                <c:pt idx="12">
                  <c:v>39460</c:v>
                </c:pt>
                <c:pt idx="13">
                  <c:v>39461</c:v>
                </c:pt>
                <c:pt idx="14">
                  <c:v>39462</c:v>
                </c:pt>
                <c:pt idx="15">
                  <c:v>39463</c:v>
                </c:pt>
                <c:pt idx="16">
                  <c:v>39464</c:v>
                </c:pt>
                <c:pt idx="17">
                  <c:v>39465</c:v>
                </c:pt>
                <c:pt idx="18">
                  <c:v>39466</c:v>
                </c:pt>
                <c:pt idx="19">
                  <c:v>39467</c:v>
                </c:pt>
                <c:pt idx="20">
                  <c:v>39468</c:v>
                </c:pt>
                <c:pt idx="21">
                  <c:v>39469</c:v>
                </c:pt>
                <c:pt idx="22">
                  <c:v>39470</c:v>
                </c:pt>
                <c:pt idx="23">
                  <c:v>39471</c:v>
                </c:pt>
                <c:pt idx="24">
                  <c:v>39472</c:v>
                </c:pt>
                <c:pt idx="25">
                  <c:v>39473</c:v>
                </c:pt>
                <c:pt idx="26">
                  <c:v>39474</c:v>
                </c:pt>
                <c:pt idx="27">
                  <c:v>39475</c:v>
                </c:pt>
                <c:pt idx="28">
                  <c:v>39476</c:v>
                </c:pt>
                <c:pt idx="29">
                  <c:v>39477</c:v>
                </c:pt>
                <c:pt idx="30">
                  <c:v>39478</c:v>
                </c:pt>
                <c:pt idx="31">
                  <c:v>39479</c:v>
                </c:pt>
                <c:pt idx="32">
                  <c:v>39480</c:v>
                </c:pt>
                <c:pt idx="33">
                  <c:v>39481</c:v>
                </c:pt>
                <c:pt idx="34">
                  <c:v>39482</c:v>
                </c:pt>
                <c:pt idx="35">
                  <c:v>39483</c:v>
                </c:pt>
                <c:pt idx="36">
                  <c:v>39484</c:v>
                </c:pt>
                <c:pt idx="37">
                  <c:v>39485</c:v>
                </c:pt>
                <c:pt idx="38">
                  <c:v>39486</c:v>
                </c:pt>
                <c:pt idx="39">
                  <c:v>39487</c:v>
                </c:pt>
                <c:pt idx="40">
                  <c:v>39488</c:v>
                </c:pt>
                <c:pt idx="41">
                  <c:v>39489</c:v>
                </c:pt>
                <c:pt idx="42">
                  <c:v>39490</c:v>
                </c:pt>
                <c:pt idx="43">
                  <c:v>39491</c:v>
                </c:pt>
                <c:pt idx="44">
                  <c:v>39492</c:v>
                </c:pt>
                <c:pt idx="45">
                  <c:v>39493</c:v>
                </c:pt>
                <c:pt idx="46">
                  <c:v>39494</c:v>
                </c:pt>
                <c:pt idx="47">
                  <c:v>39495</c:v>
                </c:pt>
                <c:pt idx="48">
                  <c:v>39496</c:v>
                </c:pt>
                <c:pt idx="49">
                  <c:v>39497</c:v>
                </c:pt>
                <c:pt idx="50">
                  <c:v>39498</c:v>
                </c:pt>
                <c:pt idx="51">
                  <c:v>39499</c:v>
                </c:pt>
                <c:pt idx="52">
                  <c:v>39500</c:v>
                </c:pt>
                <c:pt idx="53">
                  <c:v>39501</c:v>
                </c:pt>
                <c:pt idx="54">
                  <c:v>39502</c:v>
                </c:pt>
                <c:pt idx="55">
                  <c:v>39503</c:v>
                </c:pt>
                <c:pt idx="56">
                  <c:v>39504</c:v>
                </c:pt>
                <c:pt idx="57">
                  <c:v>39505</c:v>
                </c:pt>
                <c:pt idx="58">
                  <c:v>39506</c:v>
                </c:pt>
                <c:pt idx="59">
                  <c:v>39507</c:v>
                </c:pt>
                <c:pt idx="60">
                  <c:v>39508</c:v>
                </c:pt>
                <c:pt idx="61">
                  <c:v>39509</c:v>
                </c:pt>
                <c:pt idx="62">
                  <c:v>39510</c:v>
                </c:pt>
                <c:pt idx="63">
                  <c:v>39511</c:v>
                </c:pt>
                <c:pt idx="64">
                  <c:v>39512</c:v>
                </c:pt>
                <c:pt idx="65">
                  <c:v>39513</c:v>
                </c:pt>
                <c:pt idx="66">
                  <c:v>39514</c:v>
                </c:pt>
                <c:pt idx="67">
                  <c:v>39515</c:v>
                </c:pt>
                <c:pt idx="68">
                  <c:v>39516</c:v>
                </c:pt>
                <c:pt idx="69">
                  <c:v>39517</c:v>
                </c:pt>
                <c:pt idx="70">
                  <c:v>39518</c:v>
                </c:pt>
                <c:pt idx="71">
                  <c:v>39519</c:v>
                </c:pt>
                <c:pt idx="72">
                  <c:v>39520</c:v>
                </c:pt>
                <c:pt idx="73">
                  <c:v>39521</c:v>
                </c:pt>
                <c:pt idx="74">
                  <c:v>39522</c:v>
                </c:pt>
                <c:pt idx="75">
                  <c:v>39523</c:v>
                </c:pt>
                <c:pt idx="76">
                  <c:v>39524</c:v>
                </c:pt>
                <c:pt idx="77">
                  <c:v>39525</c:v>
                </c:pt>
                <c:pt idx="78">
                  <c:v>39526</c:v>
                </c:pt>
                <c:pt idx="79">
                  <c:v>39527</c:v>
                </c:pt>
                <c:pt idx="80">
                  <c:v>39528</c:v>
                </c:pt>
                <c:pt idx="81">
                  <c:v>39529</c:v>
                </c:pt>
                <c:pt idx="82">
                  <c:v>39530</c:v>
                </c:pt>
                <c:pt idx="83">
                  <c:v>39531</c:v>
                </c:pt>
                <c:pt idx="84">
                  <c:v>39532</c:v>
                </c:pt>
                <c:pt idx="85">
                  <c:v>39533</c:v>
                </c:pt>
                <c:pt idx="86">
                  <c:v>39534</c:v>
                </c:pt>
                <c:pt idx="87">
                  <c:v>39535</c:v>
                </c:pt>
                <c:pt idx="88">
                  <c:v>39536</c:v>
                </c:pt>
                <c:pt idx="89">
                  <c:v>39537</c:v>
                </c:pt>
                <c:pt idx="90">
                  <c:v>39538</c:v>
                </c:pt>
                <c:pt idx="91">
                  <c:v>39539</c:v>
                </c:pt>
                <c:pt idx="92">
                  <c:v>39540</c:v>
                </c:pt>
                <c:pt idx="93">
                  <c:v>39541</c:v>
                </c:pt>
                <c:pt idx="94">
                  <c:v>39542</c:v>
                </c:pt>
                <c:pt idx="95">
                  <c:v>39543</c:v>
                </c:pt>
                <c:pt idx="96">
                  <c:v>39544</c:v>
                </c:pt>
                <c:pt idx="97">
                  <c:v>39545</c:v>
                </c:pt>
                <c:pt idx="98">
                  <c:v>39546</c:v>
                </c:pt>
                <c:pt idx="99">
                  <c:v>39547</c:v>
                </c:pt>
                <c:pt idx="100">
                  <c:v>39548</c:v>
                </c:pt>
                <c:pt idx="101">
                  <c:v>39549</c:v>
                </c:pt>
                <c:pt idx="102">
                  <c:v>39550</c:v>
                </c:pt>
                <c:pt idx="103">
                  <c:v>39551</c:v>
                </c:pt>
                <c:pt idx="104">
                  <c:v>39552</c:v>
                </c:pt>
                <c:pt idx="105">
                  <c:v>39553</c:v>
                </c:pt>
                <c:pt idx="106">
                  <c:v>39554</c:v>
                </c:pt>
                <c:pt idx="107">
                  <c:v>39555</c:v>
                </c:pt>
                <c:pt idx="108">
                  <c:v>39556</c:v>
                </c:pt>
                <c:pt idx="109">
                  <c:v>39557</c:v>
                </c:pt>
                <c:pt idx="110">
                  <c:v>39558</c:v>
                </c:pt>
                <c:pt idx="111">
                  <c:v>39559</c:v>
                </c:pt>
                <c:pt idx="112">
                  <c:v>39560</c:v>
                </c:pt>
                <c:pt idx="113">
                  <c:v>39561</c:v>
                </c:pt>
                <c:pt idx="114">
                  <c:v>39562</c:v>
                </c:pt>
                <c:pt idx="115">
                  <c:v>39563</c:v>
                </c:pt>
                <c:pt idx="116">
                  <c:v>39564</c:v>
                </c:pt>
                <c:pt idx="117">
                  <c:v>39565</c:v>
                </c:pt>
                <c:pt idx="118">
                  <c:v>39566</c:v>
                </c:pt>
                <c:pt idx="119">
                  <c:v>39567</c:v>
                </c:pt>
                <c:pt idx="120">
                  <c:v>39568</c:v>
                </c:pt>
                <c:pt idx="121">
                  <c:v>39569</c:v>
                </c:pt>
                <c:pt idx="122">
                  <c:v>39570</c:v>
                </c:pt>
                <c:pt idx="123">
                  <c:v>39571</c:v>
                </c:pt>
                <c:pt idx="124">
                  <c:v>39572</c:v>
                </c:pt>
                <c:pt idx="125">
                  <c:v>39573</c:v>
                </c:pt>
                <c:pt idx="126">
                  <c:v>39574</c:v>
                </c:pt>
                <c:pt idx="127">
                  <c:v>39575</c:v>
                </c:pt>
                <c:pt idx="128">
                  <c:v>39576</c:v>
                </c:pt>
                <c:pt idx="129">
                  <c:v>39577</c:v>
                </c:pt>
                <c:pt idx="130">
                  <c:v>39578</c:v>
                </c:pt>
                <c:pt idx="131">
                  <c:v>39579</c:v>
                </c:pt>
                <c:pt idx="132">
                  <c:v>39580</c:v>
                </c:pt>
                <c:pt idx="133">
                  <c:v>39581</c:v>
                </c:pt>
                <c:pt idx="134">
                  <c:v>39582</c:v>
                </c:pt>
                <c:pt idx="135">
                  <c:v>39583</c:v>
                </c:pt>
                <c:pt idx="136">
                  <c:v>39584</c:v>
                </c:pt>
                <c:pt idx="137">
                  <c:v>39585</c:v>
                </c:pt>
                <c:pt idx="138">
                  <c:v>39586</c:v>
                </c:pt>
                <c:pt idx="139">
                  <c:v>39587</c:v>
                </c:pt>
                <c:pt idx="140">
                  <c:v>39588</c:v>
                </c:pt>
                <c:pt idx="141">
                  <c:v>39589</c:v>
                </c:pt>
                <c:pt idx="142">
                  <c:v>39590</c:v>
                </c:pt>
                <c:pt idx="143">
                  <c:v>39591</c:v>
                </c:pt>
                <c:pt idx="144">
                  <c:v>39592</c:v>
                </c:pt>
                <c:pt idx="145">
                  <c:v>39593</c:v>
                </c:pt>
                <c:pt idx="146">
                  <c:v>39594</c:v>
                </c:pt>
                <c:pt idx="147">
                  <c:v>39595</c:v>
                </c:pt>
                <c:pt idx="148">
                  <c:v>39596</c:v>
                </c:pt>
                <c:pt idx="149">
                  <c:v>39597</c:v>
                </c:pt>
                <c:pt idx="150">
                  <c:v>39598</c:v>
                </c:pt>
                <c:pt idx="151">
                  <c:v>39599</c:v>
                </c:pt>
                <c:pt idx="152">
                  <c:v>39600</c:v>
                </c:pt>
                <c:pt idx="153">
                  <c:v>39601</c:v>
                </c:pt>
                <c:pt idx="154">
                  <c:v>39602</c:v>
                </c:pt>
                <c:pt idx="155">
                  <c:v>39603</c:v>
                </c:pt>
                <c:pt idx="156">
                  <c:v>39604</c:v>
                </c:pt>
                <c:pt idx="157">
                  <c:v>39605</c:v>
                </c:pt>
                <c:pt idx="158">
                  <c:v>39606</c:v>
                </c:pt>
                <c:pt idx="159">
                  <c:v>39607</c:v>
                </c:pt>
                <c:pt idx="160">
                  <c:v>39608</c:v>
                </c:pt>
                <c:pt idx="161">
                  <c:v>39609</c:v>
                </c:pt>
                <c:pt idx="162">
                  <c:v>39610</c:v>
                </c:pt>
                <c:pt idx="163">
                  <c:v>39611</c:v>
                </c:pt>
                <c:pt idx="164">
                  <c:v>39612</c:v>
                </c:pt>
                <c:pt idx="165">
                  <c:v>39613</c:v>
                </c:pt>
                <c:pt idx="166">
                  <c:v>39614</c:v>
                </c:pt>
                <c:pt idx="167">
                  <c:v>39615</c:v>
                </c:pt>
                <c:pt idx="168">
                  <c:v>39616</c:v>
                </c:pt>
                <c:pt idx="169">
                  <c:v>39617</c:v>
                </c:pt>
                <c:pt idx="170">
                  <c:v>39618</c:v>
                </c:pt>
                <c:pt idx="171">
                  <c:v>39619</c:v>
                </c:pt>
                <c:pt idx="172">
                  <c:v>39620</c:v>
                </c:pt>
                <c:pt idx="173">
                  <c:v>39621</c:v>
                </c:pt>
                <c:pt idx="174">
                  <c:v>39622</c:v>
                </c:pt>
                <c:pt idx="175">
                  <c:v>39623</c:v>
                </c:pt>
                <c:pt idx="176">
                  <c:v>39624</c:v>
                </c:pt>
                <c:pt idx="177">
                  <c:v>39625</c:v>
                </c:pt>
                <c:pt idx="178">
                  <c:v>39626</c:v>
                </c:pt>
                <c:pt idx="179">
                  <c:v>39627</c:v>
                </c:pt>
                <c:pt idx="180">
                  <c:v>39628</c:v>
                </c:pt>
                <c:pt idx="181">
                  <c:v>39629</c:v>
                </c:pt>
                <c:pt idx="182">
                  <c:v>39630</c:v>
                </c:pt>
                <c:pt idx="183">
                  <c:v>39631</c:v>
                </c:pt>
                <c:pt idx="184">
                  <c:v>39632</c:v>
                </c:pt>
                <c:pt idx="185">
                  <c:v>39633</c:v>
                </c:pt>
                <c:pt idx="186">
                  <c:v>39634</c:v>
                </c:pt>
                <c:pt idx="187">
                  <c:v>39635</c:v>
                </c:pt>
                <c:pt idx="188">
                  <c:v>39636</c:v>
                </c:pt>
                <c:pt idx="189">
                  <c:v>39637</c:v>
                </c:pt>
                <c:pt idx="190">
                  <c:v>39638</c:v>
                </c:pt>
                <c:pt idx="191">
                  <c:v>39639</c:v>
                </c:pt>
                <c:pt idx="192">
                  <c:v>39640</c:v>
                </c:pt>
                <c:pt idx="193">
                  <c:v>39641</c:v>
                </c:pt>
                <c:pt idx="194">
                  <c:v>39642</c:v>
                </c:pt>
                <c:pt idx="195">
                  <c:v>39643</c:v>
                </c:pt>
                <c:pt idx="196">
                  <c:v>39644</c:v>
                </c:pt>
                <c:pt idx="197">
                  <c:v>39645</c:v>
                </c:pt>
                <c:pt idx="198">
                  <c:v>39646</c:v>
                </c:pt>
                <c:pt idx="199">
                  <c:v>39647</c:v>
                </c:pt>
                <c:pt idx="200">
                  <c:v>39648</c:v>
                </c:pt>
                <c:pt idx="201">
                  <c:v>39649</c:v>
                </c:pt>
                <c:pt idx="202">
                  <c:v>39650</c:v>
                </c:pt>
                <c:pt idx="203">
                  <c:v>39651</c:v>
                </c:pt>
                <c:pt idx="204">
                  <c:v>39652</c:v>
                </c:pt>
                <c:pt idx="205">
                  <c:v>39653</c:v>
                </c:pt>
                <c:pt idx="206">
                  <c:v>39654</c:v>
                </c:pt>
                <c:pt idx="207">
                  <c:v>39655</c:v>
                </c:pt>
                <c:pt idx="208">
                  <c:v>39656</c:v>
                </c:pt>
                <c:pt idx="209">
                  <c:v>39657</c:v>
                </c:pt>
                <c:pt idx="210">
                  <c:v>39658</c:v>
                </c:pt>
                <c:pt idx="211">
                  <c:v>39659</c:v>
                </c:pt>
                <c:pt idx="212">
                  <c:v>39660</c:v>
                </c:pt>
                <c:pt idx="213">
                  <c:v>39661</c:v>
                </c:pt>
                <c:pt idx="214">
                  <c:v>39662</c:v>
                </c:pt>
                <c:pt idx="215">
                  <c:v>39663</c:v>
                </c:pt>
                <c:pt idx="216">
                  <c:v>39664</c:v>
                </c:pt>
                <c:pt idx="217">
                  <c:v>39665</c:v>
                </c:pt>
                <c:pt idx="218">
                  <c:v>39666</c:v>
                </c:pt>
                <c:pt idx="219">
                  <c:v>39667</c:v>
                </c:pt>
                <c:pt idx="220">
                  <c:v>39668</c:v>
                </c:pt>
                <c:pt idx="221">
                  <c:v>39669</c:v>
                </c:pt>
                <c:pt idx="222">
                  <c:v>39670</c:v>
                </c:pt>
                <c:pt idx="223">
                  <c:v>39671</c:v>
                </c:pt>
                <c:pt idx="224">
                  <c:v>39672</c:v>
                </c:pt>
                <c:pt idx="225">
                  <c:v>39673</c:v>
                </c:pt>
                <c:pt idx="226">
                  <c:v>39674</c:v>
                </c:pt>
                <c:pt idx="227">
                  <c:v>39675</c:v>
                </c:pt>
                <c:pt idx="228">
                  <c:v>39676</c:v>
                </c:pt>
                <c:pt idx="229">
                  <c:v>39677</c:v>
                </c:pt>
                <c:pt idx="230">
                  <c:v>39678</c:v>
                </c:pt>
                <c:pt idx="231">
                  <c:v>39679</c:v>
                </c:pt>
                <c:pt idx="232">
                  <c:v>39680</c:v>
                </c:pt>
                <c:pt idx="233">
                  <c:v>39681</c:v>
                </c:pt>
                <c:pt idx="234">
                  <c:v>39682</c:v>
                </c:pt>
                <c:pt idx="235">
                  <c:v>39683</c:v>
                </c:pt>
                <c:pt idx="236">
                  <c:v>39684</c:v>
                </c:pt>
                <c:pt idx="237">
                  <c:v>39685</c:v>
                </c:pt>
                <c:pt idx="238">
                  <c:v>39686</c:v>
                </c:pt>
                <c:pt idx="239">
                  <c:v>39687</c:v>
                </c:pt>
                <c:pt idx="240">
                  <c:v>39688</c:v>
                </c:pt>
                <c:pt idx="241">
                  <c:v>39689</c:v>
                </c:pt>
                <c:pt idx="242">
                  <c:v>39690</c:v>
                </c:pt>
                <c:pt idx="243">
                  <c:v>39691</c:v>
                </c:pt>
                <c:pt idx="244">
                  <c:v>39692</c:v>
                </c:pt>
                <c:pt idx="245">
                  <c:v>39693</c:v>
                </c:pt>
                <c:pt idx="246">
                  <c:v>39694</c:v>
                </c:pt>
                <c:pt idx="247">
                  <c:v>39695</c:v>
                </c:pt>
                <c:pt idx="248">
                  <c:v>39696</c:v>
                </c:pt>
                <c:pt idx="249">
                  <c:v>39697</c:v>
                </c:pt>
                <c:pt idx="250">
                  <c:v>39698</c:v>
                </c:pt>
                <c:pt idx="251">
                  <c:v>39699</c:v>
                </c:pt>
                <c:pt idx="252">
                  <c:v>39700</c:v>
                </c:pt>
                <c:pt idx="253">
                  <c:v>39701</c:v>
                </c:pt>
                <c:pt idx="254">
                  <c:v>39702</c:v>
                </c:pt>
                <c:pt idx="255">
                  <c:v>39703</c:v>
                </c:pt>
                <c:pt idx="256">
                  <c:v>39704</c:v>
                </c:pt>
                <c:pt idx="257">
                  <c:v>39705</c:v>
                </c:pt>
                <c:pt idx="258">
                  <c:v>39706</c:v>
                </c:pt>
                <c:pt idx="259">
                  <c:v>39707</c:v>
                </c:pt>
                <c:pt idx="260">
                  <c:v>39708</c:v>
                </c:pt>
                <c:pt idx="261">
                  <c:v>39709</c:v>
                </c:pt>
                <c:pt idx="262">
                  <c:v>39710</c:v>
                </c:pt>
                <c:pt idx="263">
                  <c:v>39711</c:v>
                </c:pt>
                <c:pt idx="264">
                  <c:v>39712</c:v>
                </c:pt>
                <c:pt idx="265">
                  <c:v>39713</c:v>
                </c:pt>
                <c:pt idx="266">
                  <c:v>39714</c:v>
                </c:pt>
                <c:pt idx="267">
                  <c:v>39715</c:v>
                </c:pt>
                <c:pt idx="268">
                  <c:v>39716</c:v>
                </c:pt>
                <c:pt idx="269">
                  <c:v>39717</c:v>
                </c:pt>
                <c:pt idx="270">
                  <c:v>39718</c:v>
                </c:pt>
                <c:pt idx="271">
                  <c:v>39719</c:v>
                </c:pt>
                <c:pt idx="272">
                  <c:v>39720</c:v>
                </c:pt>
                <c:pt idx="273">
                  <c:v>39721</c:v>
                </c:pt>
                <c:pt idx="274">
                  <c:v>39722</c:v>
                </c:pt>
                <c:pt idx="275">
                  <c:v>39723</c:v>
                </c:pt>
                <c:pt idx="276">
                  <c:v>39724</c:v>
                </c:pt>
                <c:pt idx="277">
                  <c:v>39725</c:v>
                </c:pt>
                <c:pt idx="278">
                  <c:v>39726</c:v>
                </c:pt>
                <c:pt idx="279">
                  <c:v>39727</c:v>
                </c:pt>
                <c:pt idx="280">
                  <c:v>39728</c:v>
                </c:pt>
                <c:pt idx="281">
                  <c:v>39729</c:v>
                </c:pt>
                <c:pt idx="282">
                  <c:v>39730</c:v>
                </c:pt>
                <c:pt idx="283">
                  <c:v>39731</c:v>
                </c:pt>
                <c:pt idx="284">
                  <c:v>39732</c:v>
                </c:pt>
                <c:pt idx="285">
                  <c:v>39733</c:v>
                </c:pt>
                <c:pt idx="286">
                  <c:v>39734</c:v>
                </c:pt>
                <c:pt idx="287">
                  <c:v>39735</c:v>
                </c:pt>
                <c:pt idx="288">
                  <c:v>39736</c:v>
                </c:pt>
                <c:pt idx="289">
                  <c:v>39737</c:v>
                </c:pt>
                <c:pt idx="290">
                  <c:v>39738</c:v>
                </c:pt>
                <c:pt idx="291">
                  <c:v>39739</c:v>
                </c:pt>
                <c:pt idx="292">
                  <c:v>39740</c:v>
                </c:pt>
                <c:pt idx="293">
                  <c:v>39741</c:v>
                </c:pt>
                <c:pt idx="294">
                  <c:v>39742</c:v>
                </c:pt>
                <c:pt idx="295">
                  <c:v>39743</c:v>
                </c:pt>
                <c:pt idx="296">
                  <c:v>39744</c:v>
                </c:pt>
                <c:pt idx="297">
                  <c:v>39745</c:v>
                </c:pt>
                <c:pt idx="298">
                  <c:v>39746</c:v>
                </c:pt>
                <c:pt idx="299">
                  <c:v>39747</c:v>
                </c:pt>
                <c:pt idx="300">
                  <c:v>39748</c:v>
                </c:pt>
                <c:pt idx="301">
                  <c:v>39749</c:v>
                </c:pt>
                <c:pt idx="302">
                  <c:v>39750</c:v>
                </c:pt>
                <c:pt idx="303">
                  <c:v>39751</c:v>
                </c:pt>
                <c:pt idx="304">
                  <c:v>39752</c:v>
                </c:pt>
                <c:pt idx="305">
                  <c:v>39753</c:v>
                </c:pt>
                <c:pt idx="306">
                  <c:v>39754</c:v>
                </c:pt>
                <c:pt idx="307">
                  <c:v>39755</c:v>
                </c:pt>
                <c:pt idx="308">
                  <c:v>39756</c:v>
                </c:pt>
                <c:pt idx="309">
                  <c:v>39757</c:v>
                </c:pt>
                <c:pt idx="310">
                  <c:v>39758</c:v>
                </c:pt>
                <c:pt idx="311">
                  <c:v>39759</c:v>
                </c:pt>
                <c:pt idx="312">
                  <c:v>39760</c:v>
                </c:pt>
                <c:pt idx="313">
                  <c:v>39761</c:v>
                </c:pt>
                <c:pt idx="314">
                  <c:v>39762</c:v>
                </c:pt>
                <c:pt idx="315">
                  <c:v>39763</c:v>
                </c:pt>
                <c:pt idx="316">
                  <c:v>39764</c:v>
                </c:pt>
                <c:pt idx="317">
                  <c:v>39765</c:v>
                </c:pt>
                <c:pt idx="318">
                  <c:v>39766</c:v>
                </c:pt>
                <c:pt idx="319">
                  <c:v>39767</c:v>
                </c:pt>
                <c:pt idx="320">
                  <c:v>39768</c:v>
                </c:pt>
                <c:pt idx="321">
                  <c:v>39769</c:v>
                </c:pt>
                <c:pt idx="322">
                  <c:v>39770</c:v>
                </c:pt>
                <c:pt idx="323">
                  <c:v>39771</c:v>
                </c:pt>
                <c:pt idx="324">
                  <c:v>39772</c:v>
                </c:pt>
                <c:pt idx="325">
                  <c:v>39773</c:v>
                </c:pt>
                <c:pt idx="326">
                  <c:v>39774</c:v>
                </c:pt>
                <c:pt idx="327">
                  <c:v>39775</c:v>
                </c:pt>
                <c:pt idx="328">
                  <c:v>39776</c:v>
                </c:pt>
                <c:pt idx="329">
                  <c:v>39777</c:v>
                </c:pt>
                <c:pt idx="330">
                  <c:v>39778</c:v>
                </c:pt>
                <c:pt idx="331">
                  <c:v>39779</c:v>
                </c:pt>
                <c:pt idx="332">
                  <c:v>39780</c:v>
                </c:pt>
                <c:pt idx="333">
                  <c:v>39781</c:v>
                </c:pt>
                <c:pt idx="334">
                  <c:v>39782</c:v>
                </c:pt>
                <c:pt idx="335">
                  <c:v>39783</c:v>
                </c:pt>
                <c:pt idx="336">
                  <c:v>39784</c:v>
                </c:pt>
                <c:pt idx="337">
                  <c:v>39785</c:v>
                </c:pt>
                <c:pt idx="338">
                  <c:v>39786</c:v>
                </c:pt>
                <c:pt idx="339">
                  <c:v>39787</c:v>
                </c:pt>
                <c:pt idx="340">
                  <c:v>39788</c:v>
                </c:pt>
                <c:pt idx="341">
                  <c:v>39789</c:v>
                </c:pt>
                <c:pt idx="342">
                  <c:v>39790</c:v>
                </c:pt>
                <c:pt idx="343">
                  <c:v>39791</c:v>
                </c:pt>
                <c:pt idx="344">
                  <c:v>39792</c:v>
                </c:pt>
                <c:pt idx="345">
                  <c:v>39793</c:v>
                </c:pt>
                <c:pt idx="346">
                  <c:v>39794</c:v>
                </c:pt>
                <c:pt idx="347">
                  <c:v>39795</c:v>
                </c:pt>
                <c:pt idx="348">
                  <c:v>39796</c:v>
                </c:pt>
                <c:pt idx="349">
                  <c:v>39797</c:v>
                </c:pt>
                <c:pt idx="350">
                  <c:v>39798</c:v>
                </c:pt>
                <c:pt idx="351">
                  <c:v>39799</c:v>
                </c:pt>
                <c:pt idx="352">
                  <c:v>39800</c:v>
                </c:pt>
                <c:pt idx="353">
                  <c:v>39801</c:v>
                </c:pt>
                <c:pt idx="354">
                  <c:v>39802</c:v>
                </c:pt>
                <c:pt idx="355">
                  <c:v>39803</c:v>
                </c:pt>
                <c:pt idx="356">
                  <c:v>39804</c:v>
                </c:pt>
                <c:pt idx="357">
                  <c:v>39805</c:v>
                </c:pt>
                <c:pt idx="358">
                  <c:v>39806</c:v>
                </c:pt>
                <c:pt idx="359">
                  <c:v>39807</c:v>
                </c:pt>
                <c:pt idx="360">
                  <c:v>39808</c:v>
                </c:pt>
                <c:pt idx="361">
                  <c:v>39809</c:v>
                </c:pt>
                <c:pt idx="362">
                  <c:v>39810</c:v>
                </c:pt>
                <c:pt idx="363">
                  <c:v>39811</c:v>
                </c:pt>
                <c:pt idx="364">
                  <c:v>39812</c:v>
                </c:pt>
              </c:numCache>
            </c:numRef>
          </c:cat>
          <c:val>
            <c:numRef>
              <c:f>'ΣΥΣΤΗΜΑ ΛΕΣΒΟΥ ΑΣΠ + Α_Π'!$AF$11:$AF$375</c:f>
              <c:numCache>
                <c:formatCode>#,##0</c:formatCode>
                <c:ptCount val="365"/>
                <c:pt idx="0">
                  <c:v>46200</c:v>
                </c:pt>
                <c:pt idx="1">
                  <c:v>50924</c:v>
                </c:pt>
                <c:pt idx="2">
                  <c:v>56584</c:v>
                </c:pt>
                <c:pt idx="3">
                  <c:v>56908</c:v>
                </c:pt>
                <c:pt idx="4">
                  <c:v>59816</c:v>
                </c:pt>
                <c:pt idx="5">
                  <c:v>50944</c:v>
                </c:pt>
                <c:pt idx="6">
                  <c:v>53032</c:v>
                </c:pt>
                <c:pt idx="7">
                  <c:v>55889</c:v>
                </c:pt>
                <c:pt idx="8">
                  <c:v>53964</c:v>
                </c:pt>
                <c:pt idx="9">
                  <c:v>54858</c:v>
                </c:pt>
                <c:pt idx="10">
                  <c:v>55560</c:v>
                </c:pt>
                <c:pt idx="11">
                  <c:v>55560</c:v>
                </c:pt>
                <c:pt idx="12">
                  <c:v>50400</c:v>
                </c:pt>
                <c:pt idx="13">
                  <c:v>51068</c:v>
                </c:pt>
                <c:pt idx="14">
                  <c:v>54850</c:v>
                </c:pt>
                <c:pt idx="15">
                  <c:v>52364</c:v>
                </c:pt>
                <c:pt idx="16">
                  <c:v>50890</c:v>
                </c:pt>
                <c:pt idx="17">
                  <c:v>51356</c:v>
                </c:pt>
                <c:pt idx="18">
                  <c:v>52452</c:v>
                </c:pt>
                <c:pt idx="19">
                  <c:v>47276</c:v>
                </c:pt>
                <c:pt idx="20">
                  <c:v>50500</c:v>
                </c:pt>
                <c:pt idx="21">
                  <c:v>49661</c:v>
                </c:pt>
                <c:pt idx="22">
                  <c:v>49320</c:v>
                </c:pt>
                <c:pt idx="23">
                  <c:v>54908</c:v>
                </c:pt>
                <c:pt idx="24">
                  <c:v>55180</c:v>
                </c:pt>
                <c:pt idx="25">
                  <c:v>53892</c:v>
                </c:pt>
                <c:pt idx="26">
                  <c:v>47712</c:v>
                </c:pt>
                <c:pt idx="27">
                  <c:v>55500</c:v>
                </c:pt>
                <c:pt idx="28">
                  <c:v>57382</c:v>
                </c:pt>
                <c:pt idx="29">
                  <c:v>55944</c:v>
                </c:pt>
                <c:pt idx="30">
                  <c:v>57300</c:v>
                </c:pt>
                <c:pt idx="31">
                  <c:v>55262</c:v>
                </c:pt>
                <c:pt idx="32">
                  <c:v>51640</c:v>
                </c:pt>
                <c:pt idx="33">
                  <c:v>46604</c:v>
                </c:pt>
                <c:pt idx="34">
                  <c:v>51132</c:v>
                </c:pt>
                <c:pt idx="35">
                  <c:v>52716</c:v>
                </c:pt>
                <c:pt idx="36">
                  <c:v>51004</c:v>
                </c:pt>
                <c:pt idx="37">
                  <c:v>52732</c:v>
                </c:pt>
                <c:pt idx="38">
                  <c:v>54212</c:v>
                </c:pt>
                <c:pt idx="39">
                  <c:v>53820</c:v>
                </c:pt>
                <c:pt idx="40">
                  <c:v>47212</c:v>
                </c:pt>
                <c:pt idx="41">
                  <c:v>54356</c:v>
                </c:pt>
                <c:pt idx="42">
                  <c:v>58072</c:v>
                </c:pt>
                <c:pt idx="43">
                  <c:v>54400</c:v>
                </c:pt>
                <c:pt idx="44">
                  <c:v>57800</c:v>
                </c:pt>
                <c:pt idx="45">
                  <c:v>56700</c:v>
                </c:pt>
                <c:pt idx="46">
                  <c:v>58400</c:v>
                </c:pt>
                <c:pt idx="47">
                  <c:v>55692</c:v>
                </c:pt>
                <c:pt idx="48">
                  <c:v>57800</c:v>
                </c:pt>
                <c:pt idx="49">
                  <c:v>60240</c:v>
                </c:pt>
                <c:pt idx="50">
                  <c:v>55426</c:v>
                </c:pt>
                <c:pt idx="51">
                  <c:v>56548</c:v>
                </c:pt>
                <c:pt idx="52">
                  <c:v>53800</c:v>
                </c:pt>
                <c:pt idx="53">
                  <c:v>53500</c:v>
                </c:pt>
                <c:pt idx="54">
                  <c:v>46622</c:v>
                </c:pt>
                <c:pt idx="55">
                  <c:v>49640</c:v>
                </c:pt>
                <c:pt idx="56">
                  <c:v>50228</c:v>
                </c:pt>
                <c:pt idx="57">
                  <c:v>46886</c:v>
                </c:pt>
                <c:pt idx="58">
                  <c:v>50004</c:v>
                </c:pt>
                <c:pt idx="59">
                  <c:v>46500</c:v>
                </c:pt>
                <c:pt idx="60">
                  <c:v>47072</c:v>
                </c:pt>
                <c:pt idx="61">
                  <c:v>42346</c:v>
                </c:pt>
                <c:pt idx="62">
                  <c:v>42928</c:v>
                </c:pt>
                <c:pt idx="63">
                  <c:v>45520</c:v>
                </c:pt>
                <c:pt idx="64">
                  <c:v>44596</c:v>
                </c:pt>
                <c:pt idx="65">
                  <c:v>44374</c:v>
                </c:pt>
                <c:pt idx="66">
                  <c:v>45150</c:v>
                </c:pt>
                <c:pt idx="67">
                  <c:v>45000</c:v>
                </c:pt>
                <c:pt idx="68">
                  <c:v>40510</c:v>
                </c:pt>
                <c:pt idx="69">
                  <c:v>40032</c:v>
                </c:pt>
                <c:pt idx="70">
                  <c:v>46300</c:v>
                </c:pt>
                <c:pt idx="71">
                  <c:v>45644</c:v>
                </c:pt>
                <c:pt idx="72">
                  <c:v>47088</c:v>
                </c:pt>
                <c:pt idx="73">
                  <c:v>46096</c:v>
                </c:pt>
                <c:pt idx="74">
                  <c:v>43812</c:v>
                </c:pt>
                <c:pt idx="75">
                  <c:v>41836</c:v>
                </c:pt>
                <c:pt idx="76">
                  <c:v>43332</c:v>
                </c:pt>
                <c:pt idx="77">
                  <c:v>41008</c:v>
                </c:pt>
                <c:pt idx="78">
                  <c:v>42067</c:v>
                </c:pt>
                <c:pt idx="79">
                  <c:v>43984</c:v>
                </c:pt>
                <c:pt idx="80">
                  <c:v>40448</c:v>
                </c:pt>
                <c:pt idx="81">
                  <c:v>43936</c:v>
                </c:pt>
                <c:pt idx="82">
                  <c:v>40736</c:v>
                </c:pt>
                <c:pt idx="83">
                  <c:v>41616</c:v>
                </c:pt>
                <c:pt idx="84">
                  <c:v>39352</c:v>
                </c:pt>
                <c:pt idx="85">
                  <c:v>44352</c:v>
                </c:pt>
                <c:pt idx="86">
                  <c:v>46914</c:v>
                </c:pt>
                <c:pt idx="87">
                  <c:v>44622</c:v>
                </c:pt>
                <c:pt idx="88">
                  <c:v>46492</c:v>
                </c:pt>
                <c:pt idx="89">
                  <c:v>42436</c:v>
                </c:pt>
                <c:pt idx="90">
                  <c:v>45500</c:v>
                </c:pt>
                <c:pt idx="91">
                  <c:v>44000</c:v>
                </c:pt>
                <c:pt idx="92">
                  <c:v>43018</c:v>
                </c:pt>
                <c:pt idx="93">
                  <c:v>47677</c:v>
                </c:pt>
                <c:pt idx="94">
                  <c:v>46500</c:v>
                </c:pt>
                <c:pt idx="95">
                  <c:v>47150</c:v>
                </c:pt>
                <c:pt idx="96">
                  <c:v>45500</c:v>
                </c:pt>
                <c:pt idx="97">
                  <c:v>44208</c:v>
                </c:pt>
                <c:pt idx="98">
                  <c:v>43870</c:v>
                </c:pt>
                <c:pt idx="99">
                  <c:v>44020</c:v>
                </c:pt>
                <c:pt idx="100">
                  <c:v>42660</c:v>
                </c:pt>
                <c:pt idx="101">
                  <c:v>39280</c:v>
                </c:pt>
                <c:pt idx="102">
                  <c:v>41936</c:v>
                </c:pt>
                <c:pt idx="103">
                  <c:v>38304</c:v>
                </c:pt>
                <c:pt idx="104">
                  <c:v>41188</c:v>
                </c:pt>
                <c:pt idx="105">
                  <c:v>40664</c:v>
                </c:pt>
                <c:pt idx="106">
                  <c:v>38764</c:v>
                </c:pt>
                <c:pt idx="107">
                  <c:v>41688</c:v>
                </c:pt>
                <c:pt idx="108">
                  <c:v>40984</c:v>
                </c:pt>
                <c:pt idx="109">
                  <c:v>40264</c:v>
                </c:pt>
                <c:pt idx="110">
                  <c:v>35444</c:v>
                </c:pt>
                <c:pt idx="111">
                  <c:v>40204</c:v>
                </c:pt>
                <c:pt idx="112">
                  <c:v>39616</c:v>
                </c:pt>
                <c:pt idx="113">
                  <c:v>42552</c:v>
                </c:pt>
                <c:pt idx="114">
                  <c:v>36936</c:v>
                </c:pt>
                <c:pt idx="115">
                  <c:v>34300</c:v>
                </c:pt>
                <c:pt idx="116">
                  <c:v>53336</c:v>
                </c:pt>
                <c:pt idx="117">
                  <c:v>36936</c:v>
                </c:pt>
                <c:pt idx="118">
                  <c:v>40972</c:v>
                </c:pt>
                <c:pt idx="119">
                  <c:v>42028</c:v>
                </c:pt>
                <c:pt idx="120">
                  <c:v>41710</c:v>
                </c:pt>
                <c:pt idx="121">
                  <c:v>39814</c:v>
                </c:pt>
                <c:pt idx="122">
                  <c:v>41000</c:v>
                </c:pt>
                <c:pt idx="123">
                  <c:v>42118</c:v>
                </c:pt>
                <c:pt idx="124">
                  <c:v>38904</c:v>
                </c:pt>
                <c:pt idx="125">
                  <c:v>40998</c:v>
                </c:pt>
                <c:pt idx="126">
                  <c:v>41968</c:v>
                </c:pt>
                <c:pt idx="127">
                  <c:v>42772</c:v>
                </c:pt>
                <c:pt idx="128">
                  <c:v>42124</c:v>
                </c:pt>
                <c:pt idx="129">
                  <c:v>40000</c:v>
                </c:pt>
                <c:pt idx="130">
                  <c:v>42222</c:v>
                </c:pt>
                <c:pt idx="131">
                  <c:v>38868</c:v>
                </c:pt>
                <c:pt idx="132">
                  <c:v>42734</c:v>
                </c:pt>
                <c:pt idx="133">
                  <c:v>43226</c:v>
                </c:pt>
                <c:pt idx="134">
                  <c:v>46700</c:v>
                </c:pt>
                <c:pt idx="135">
                  <c:v>43024</c:v>
                </c:pt>
                <c:pt idx="136">
                  <c:v>43212</c:v>
                </c:pt>
                <c:pt idx="137">
                  <c:v>42370</c:v>
                </c:pt>
                <c:pt idx="138">
                  <c:v>37590</c:v>
                </c:pt>
                <c:pt idx="139">
                  <c:v>41766</c:v>
                </c:pt>
                <c:pt idx="140">
                  <c:v>42790</c:v>
                </c:pt>
                <c:pt idx="141">
                  <c:v>40927</c:v>
                </c:pt>
                <c:pt idx="142">
                  <c:v>42251</c:v>
                </c:pt>
                <c:pt idx="143">
                  <c:v>43105</c:v>
                </c:pt>
                <c:pt idx="144">
                  <c:v>42096</c:v>
                </c:pt>
                <c:pt idx="145">
                  <c:v>40844</c:v>
                </c:pt>
                <c:pt idx="146">
                  <c:v>44444</c:v>
                </c:pt>
                <c:pt idx="147">
                  <c:v>44308</c:v>
                </c:pt>
                <c:pt idx="148">
                  <c:v>44240</c:v>
                </c:pt>
                <c:pt idx="149">
                  <c:v>43820</c:v>
                </c:pt>
                <c:pt idx="150">
                  <c:v>42844</c:v>
                </c:pt>
                <c:pt idx="151">
                  <c:v>41516</c:v>
                </c:pt>
                <c:pt idx="152">
                  <c:v>41096</c:v>
                </c:pt>
                <c:pt idx="153">
                  <c:v>41424</c:v>
                </c:pt>
                <c:pt idx="154">
                  <c:v>42628</c:v>
                </c:pt>
                <c:pt idx="155">
                  <c:v>43000</c:v>
                </c:pt>
                <c:pt idx="156">
                  <c:v>44204</c:v>
                </c:pt>
                <c:pt idx="157">
                  <c:v>42300</c:v>
                </c:pt>
                <c:pt idx="158">
                  <c:v>42200</c:v>
                </c:pt>
                <c:pt idx="159">
                  <c:v>42490</c:v>
                </c:pt>
                <c:pt idx="160">
                  <c:v>41988</c:v>
                </c:pt>
                <c:pt idx="161">
                  <c:v>43072</c:v>
                </c:pt>
                <c:pt idx="162">
                  <c:v>41936</c:v>
                </c:pt>
                <c:pt idx="163">
                  <c:v>44600</c:v>
                </c:pt>
                <c:pt idx="164">
                  <c:v>42492</c:v>
                </c:pt>
                <c:pt idx="165">
                  <c:v>45100</c:v>
                </c:pt>
                <c:pt idx="166">
                  <c:v>42722</c:v>
                </c:pt>
                <c:pt idx="167">
                  <c:v>42088</c:v>
                </c:pt>
                <c:pt idx="168">
                  <c:v>47190</c:v>
                </c:pt>
                <c:pt idx="169">
                  <c:v>46600</c:v>
                </c:pt>
                <c:pt idx="170">
                  <c:v>52076</c:v>
                </c:pt>
                <c:pt idx="171">
                  <c:v>49520</c:v>
                </c:pt>
                <c:pt idx="172">
                  <c:v>47216</c:v>
                </c:pt>
                <c:pt idx="173">
                  <c:v>44374</c:v>
                </c:pt>
                <c:pt idx="174">
                  <c:v>49024</c:v>
                </c:pt>
                <c:pt idx="175">
                  <c:v>52956</c:v>
                </c:pt>
                <c:pt idx="176">
                  <c:v>58000</c:v>
                </c:pt>
                <c:pt idx="177">
                  <c:v>56772</c:v>
                </c:pt>
                <c:pt idx="178">
                  <c:v>54544</c:v>
                </c:pt>
                <c:pt idx="179">
                  <c:v>53048</c:v>
                </c:pt>
                <c:pt idx="180">
                  <c:v>47576</c:v>
                </c:pt>
                <c:pt idx="181">
                  <c:v>53564</c:v>
                </c:pt>
                <c:pt idx="182">
                  <c:v>52844</c:v>
                </c:pt>
                <c:pt idx="183">
                  <c:v>50170</c:v>
                </c:pt>
                <c:pt idx="184">
                  <c:v>50864</c:v>
                </c:pt>
                <c:pt idx="185">
                  <c:v>51348</c:v>
                </c:pt>
                <c:pt idx="186">
                  <c:v>50440</c:v>
                </c:pt>
                <c:pt idx="187">
                  <c:v>47342</c:v>
                </c:pt>
                <c:pt idx="188">
                  <c:v>52820</c:v>
                </c:pt>
                <c:pt idx="189">
                  <c:v>53213</c:v>
                </c:pt>
                <c:pt idx="190">
                  <c:v>56686</c:v>
                </c:pt>
                <c:pt idx="191">
                  <c:v>52550</c:v>
                </c:pt>
                <c:pt idx="192">
                  <c:v>51644</c:v>
                </c:pt>
                <c:pt idx="193">
                  <c:v>48626</c:v>
                </c:pt>
                <c:pt idx="194">
                  <c:v>45670</c:v>
                </c:pt>
                <c:pt idx="195">
                  <c:v>52112</c:v>
                </c:pt>
                <c:pt idx="196">
                  <c:v>54000</c:v>
                </c:pt>
                <c:pt idx="197">
                  <c:v>50578</c:v>
                </c:pt>
                <c:pt idx="198">
                  <c:v>49535</c:v>
                </c:pt>
                <c:pt idx="199">
                  <c:v>50970</c:v>
                </c:pt>
                <c:pt idx="200">
                  <c:v>50782</c:v>
                </c:pt>
                <c:pt idx="201">
                  <c:v>46802</c:v>
                </c:pt>
                <c:pt idx="202">
                  <c:v>56950</c:v>
                </c:pt>
                <c:pt idx="203">
                  <c:v>58250</c:v>
                </c:pt>
                <c:pt idx="204">
                  <c:v>59324</c:v>
                </c:pt>
                <c:pt idx="205">
                  <c:v>54010</c:v>
                </c:pt>
                <c:pt idx="206">
                  <c:v>52550</c:v>
                </c:pt>
                <c:pt idx="207">
                  <c:v>50300</c:v>
                </c:pt>
                <c:pt idx="208">
                  <c:v>48200</c:v>
                </c:pt>
                <c:pt idx="209">
                  <c:v>54184</c:v>
                </c:pt>
                <c:pt idx="210">
                  <c:v>51553</c:v>
                </c:pt>
                <c:pt idx="211">
                  <c:v>52036</c:v>
                </c:pt>
                <c:pt idx="212">
                  <c:v>53216</c:v>
                </c:pt>
                <c:pt idx="213">
                  <c:v>52644</c:v>
                </c:pt>
                <c:pt idx="214">
                  <c:v>52488</c:v>
                </c:pt>
                <c:pt idx="215">
                  <c:v>46752</c:v>
                </c:pt>
                <c:pt idx="216">
                  <c:v>51404</c:v>
                </c:pt>
                <c:pt idx="217">
                  <c:v>56560</c:v>
                </c:pt>
                <c:pt idx="218">
                  <c:v>58970</c:v>
                </c:pt>
                <c:pt idx="219">
                  <c:v>57432</c:v>
                </c:pt>
                <c:pt idx="220">
                  <c:v>56172</c:v>
                </c:pt>
                <c:pt idx="221">
                  <c:v>54966</c:v>
                </c:pt>
                <c:pt idx="222">
                  <c:v>52720</c:v>
                </c:pt>
                <c:pt idx="223">
                  <c:v>49644</c:v>
                </c:pt>
                <c:pt idx="224">
                  <c:v>57220</c:v>
                </c:pt>
                <c:pt idx="225">
                  <c:v>56064</c:v>
                </c:pt>
                <c:pt idx="226">
                  <c:v>58678</c:v>
                </c:pt>
                <c:pt idx="227">
                  <c:v>52244</c:v>
                </c:pt>
                <c:pt idx="228">
                  <c:v>56876</c:v>
                </c:pt>
                <c:pt idx="229">
                  <c:v>53974</c:v>
                </c:pt>
                <c:pt idx="230">
                  <c:v>58512</c:v>
                </c:pt>
                <c:pt idx="231">
                  <c:v>60550</c:v>
                </c:pt>
                <c:pt idx="232">
                  <c:v>58338</c:v>
                </c:pt>
                <c:pt idx="233">
                  <c:v>55429</c:v>
                </c:pt>
                <c:pt idx="234">
                  <c:v>57184</c:v>
                </c:pt>
                <c:pt idx="235">
                  <c:v>55848</c:v>
                </c:pt>
                <c:pt idx="236">
                  <c:v>53662</c:v>
                </c:pt>
                <c:pt idx="237">
                  <c:v>60640</c:v>
                </c:pt>
                <c:pt idx="238">
                  <c:v>61529</c:v>
                </c:pt>
                <c:pt idx="239">
                  <c:v>58196</c:v>
                </c:pt>
                <c:pt idx="240">
                  <c:v>53692</c:v>
                </c:pt>
                <c:pt idx="241">
                  <c:v>56564</c:v>
                </c:pt>
                <c:pt idx="242">
                  <c:v>51808</c:v>
                </c:pt>
                <c:pt idx="243">
                  <c:v>46174</c:v>
                </c:pt>
                <c:pt idx="244">
                  <c:v>46156</c:v>
                </c:pt>
                <c:pt idx="245">
                  <c:v>49370</c:v>
                </c:pt>
                <c:pt idx="246">
                  <c:v>49032</c:v>
                </c:pt>
                <c:pt idx="247">
                  <c:v>50816</c:v>
                </c:pt>
                <c:pt idx="248">
                  <c:v>51800</c:v>
                </c:pt>
                <c:pt idx="249">
                  <c:v>47710</c:v>
                </c:pt>
                <c:pt idx="250">
                  <c:v>46292</c:v>
                </c:pt>
                <c:pt idx="251">
                  <c:v>50244</c:v>
                </c:pt>
                <c:pt idx="252">
                  <c:v>50864</c:v>
                </c:pt>
                <c:pt idx="253">
                  <c:v>49372</c:v>
                </c:pt>
                <c:pt idx="254">
                  <c:v>48712</c:v>
                </c:pt>
                <c:pt idx="255">
                  <c:v>50000</c:v>
                </c:pt>
                <c:pt idx="256">
                  <c:v>48148</c:v>
                </c:pt>
                <c:pt idx="257">
                  <c:v>47972</c:v>
                </c:pt>
                <c:pt idx="258">
                  <c:v>49936</c:v>
                </c:pt>
                <c:pt idx="259">
                  <c:v>51372</c:v>
                </c:pt>
                <c:pt idx="260">
                  <c:v>46166</c:v>
                </c:pt>
                <c:pt idx="261">
                  <c:v>43478</c:v>
                </c:pt>
                <c:pt idx="262">
                  <c:v>43098</c:v>
                </c:pt>
                <c:pt idx="263">
                  <c:v>42784</c:v>
                </c:pt>
                <c:pt idx="264">
                  <c:v>38932</c:v>
                </c:pt>
                <c:pt idx="265">
                  <c:v>41500</c:v>
                </c:pt>
                <c:pt idx="266">
                  <c:v>44340</c:v>
                </c:pt>
                <c:pt idx="267">
                  <c:v>42500</c:v>
                </c:pt>
                <c:pt idx="268">
                  <c:v>44000</c:v>
                </c:pt>
                <c:pt idx="269">
                  <c:v>40634</c:v>
                </c:pt>
                <c:pt idx="270">
                  <c:v>41590</c:v>
                </c:pt>
                <c:pt idx="271">
                  <c:v>42250</c:v>
                </c:pt>
                <c:pt idx="272">
                  <c:v>42822</c:v>
                </c:pt>
                <c:pt idx="273">
                  <c:v>43100</c:v>
                </c:pt>
                <c:pt idx="274">
                  <c:v>41702</c:v>
                </c:pt>
                <c:pt idx="275">
                  <c:v>43252</c:v>
                </c:pt>
                <c:pt idx="276">
                  <c:v>43648</c:v>
                </c:pt>
                <c:pt idx="277">
                  <c:v>43810</c:v>
                </c:pt>
                <c:pt idx="278">
                  <c:v>41734</c:v>
                </c:pt>
                <c:pt idx="279">
                  <c:v>41828</c:v>
                </c:pt>
                <c:pt idx="280">
                  <c:v>42600</c:v>
                </c:pt>
                <c:pt idx="281">
                  <c:v>41804</c:v>
                </c:pt>
                <c:pt idx="282">
                  <c:v>41108</c:v>
                </c:pt>
                <c:pt idx="283">
                  <c:v>39572</c:v>
                </c:pt>
                <c:pt idx="284">
                  <c:v>40880</c:v>
                </c:pt>
                <c:pt idx="285">
                  <c:v>46532</c:v>
                </c:pt>
                <c:pt idx="286">
                  <c:v>40436</c:v>
                </c:pt>
                <c:pt idx="287">
                  <c:v>43676</c:v>
                </c:pt>
                <c:pt idx="288">
                  <c:v>42592</c:v>
                </c:pt>
                <c:pt idx="289">
                  <c:v>42700</c:v>
                </c:pt>
                <c:pt idx="290">
                  <c:v>43592</c:v>
                </c:pt>
                <c:pt idx="291">
                  <c:v>42976</c:v>
                </c:pt>
                <c:pt idx="292">
                  <c:v>40944</c:v>
                </c:pt>
                <c:pt idx="293">
                  <c:v>42078</c:v>
                </c:pt>
                <c:pt idx="294">
                  <c:v>39980</c:v>
                </c:pt>
                <c:pt idx="295">
                  <c:v>40996</c:v>
                </c:pt>
                <c:pt idx="296">
                  <c:v>38620</c:v>
                </c:pt>
                <c:pt idx="297">
                  <c:v>41324</c:v>
                </c:pt>
                <c:pt idx="298">
                  <c:v>42090</c:v>
                </c:pt>
                <c:pt idx="299">
                  <c:v>38632</c:v>
                </c:pt>
                <c:pt idx="300">
                  <c:v>40778</c:v>
                </c:pt>
                <c:pt idx="301">
                  <c:v>37538</c:v>
                </c:pt>
                <c:pt idx="302">
                  <c:v>42000</c:v>
                </c:pt>
                <c:pt idx="303">
                  <c:v>40710</c:v>
                </c:pt>
                <c:pt idx="304">
                  <c:v>41300</c:v>
                </c:pt>
                <c:pt idx="305">
                  <c:v>42486</c:v>
                </c:pt>
                <c:pt idx="306">
                  <c:v>37914</c:v>
                </c:pt>
                <c:pt idx="307">
                  <c:v>41252</c:v>
                </c:pt>
                <c:pt idx="308">
                  <c:v>41068</c:v>
                </c:pt>
                <c:pt idx="309">
                  <c:v>41448</c:v>
                </c:pt>
                <c:pt idx="310">
                  <c:v>43580</c:v>
                </c:pt>
                <c:pt idx="311">
                  <c:v>43136</c:v>
                </c:pt>
                <c:pt idx="312">
                  <c:v>39680</c:v>
                </c:pt>
                <c:pt idx="313">
                  <c:v>39076</c:v>
                </c:pt>
                <c:pt idx="314">
                  <c:v>40570</c:v>
                </c:pt>
                <c:pt idx="315">
                  <c:v>42030</c:v>
                </c:pt>
                <c:pt idx="316">
                  <c:v>45028</c:v>
                </c:pt>
                <c:pt idx="317">
                  <c:v>46368</c:v>
                </c:pt>
                <c:pt idx="318">
                  <c:v>46716</c:v>
                </c:pt>
                <c:pt idx="319">
                  <c:v>48604</c:v>
                </c:pt>
                <c:pt idx="320">
                  <c:v>44580</c:v>
                </c:pt>
                <c:pt idx="321">
                  <c:v>47292</c:v>
                </c:pt>
                <c:pt idx="322">
                  <c:v>48460</c:v>
                </c:pt>
                <c:pt idx="323">
                  <c:v>49936</c:v>
                </c:pt>
                <c:pt idx="324">
                  <c:v>49304</c:v>
                </c:pt>
                <c:pt idx="325">
                  <c:v>56036</c:v>
                </c:pt>
                <c:pt idx="326">
                  <c:v>50080</c:v>
                </c:pt>
                <c:pt idx="327">
                  <c:v>46780</c:v>
                </c:pt>
                <c:pt idx="328">
                  <c:v>50196</c:v>
                </c:pt>
                <c:pt idx="329">
                  <c:v>46604</c:v>
                </c:pt>
                <c:pt idx="330">
                  <c:v>44790</c:v>
                </c:pt>
                <c:pt idx="331">
                  <c:v>47512</c:v>
                </c:pt>
                <c:pt idx="332">
                  <c:v>49650</c:v>
                </c:pt>
                <c:pt idx="333">
                  <c:v>52720</c:v>
                </c:pt>
                <c:pt idx="334">
                  <c:v>43564</c:v>
                </c:pt>
                <c:pt idx="335">
                  <c:v>47554</c:v>
                </c:pt>
                <c:pt idx="336">
                  <c:v>46516</c:v>
                </c:pt>
                <c:pt idx="337">
                  <c:v>41692</c:v>
                </c:pt>
                <c:pt idx="338">
                  <c:v>45216</c:v>
                </c:pt>
                <c:pt idx="339">
                  <c:v>44680</c:v>
                </c:pt>
                <c:pt idx="340">
                  <c:v>45644</c:v>
                </c:pt>
                <c:pt idx="341">
                  <c:v>42327</c:v>
                </c:pt>
                <c:pt idx="342">
                  <c:v>46835</c:v>
                </c:pt>
                <c:pt idx="343">
                  <c:v>51919</c:v>
                </c:pt>
                <c:pt idx="344">
                  <c:v>52600</c:v>
                </c:pt>
                <c:pt idx="345">
                  <c:v>53534</c:v>
                </c:pt>
                <c:pt idx="346">
                  <c:v>50920</c:v>
                </c:pt>
                <c:pt idx="347">
                  <c:v>51210</c:v>
                </c:pt>
                <c:pt idx="348">
                  <c:v>46100</c:v>
                </c:pt>
                <c:pt idx="349">
                  <c:v>50500</c:v>
                </c:pt>
                <c:pt idx="350">
                  <c:v>51500</c:v>
                </c:pt>
                <c:pt idx="351">
                  <c:v>52972</c:v>
                </c:pt>
                <c:pt idx="352">
                  <c:v>50312</c:v>
                </c:pt>
                <c:pt idx="353">
                  <c:v>49928</c:v>
                </c:pt>
                <c:pt idx="354">
                  <c:v>51900</c:v>
                </c:pt>
                <c:pt idx="355">
                  <c:v>50944</c:v>
                </c:pt>
                <c:pt idx="356">
                  <c:v>51168</c:v>
                </c:pt>
                <c:pt idx="357">
                  <c:v>55072</c:v>
                </c:pt>
                <c:pt idx="358">
                  <c:v>57112</c:v>
                </c:pt>
                <c:pt idx="359">
                  <c:v>51832</c:v>
                </c:pt>
                <c:pt idx="360">
                  <c:v>49088</c:v>
                </c:pt>
                <c:pt idx="361">
                  <c:v>54764</c:v>
                </c:pt>
                <c:pt idx="362">
                  <c:v>55012</c:v>
                </c:pt>
                <c:pt idx="363">
                  <c:v>58508</c:v>
                </c:pt>
                <c:pt idx="364">
                  <c:v>61416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576192"/>
        <c:axId val="133329408"/>
      </c:lineChart>
      <c:dateAx>
        <c:axId val="133576192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Arial Greek"/>
                    <a:ea typeface="Arial Greek"/>
                    <a:cs typeface="Arial Greek"/>
                  </a:defRPr>
                </a:pPr>
                <a:r>
                  <a:rPr lang="el-GR"/>
                  <a:t>ΗΜΕΡ/ΝΙΑ</a:t>
                </a:r>
              </a:p>
            </c:rich>
          </c:tx>
          <c:layout>
            <c:manualLayout>
              <c:xMode val="edge"/>
              <c:yMode val="edge"/>
              <c:x val="0.4929273565692992"/>
              <c:y val="0.94871953245114293"/>
            </c:manualLayout>
          </c:layout>
          <c:overlay val="0"/>
          <c:spPr>
            <a:noFill/>
            <a:ln w="25400">
              <a:noFill/>
            </a:ln>
          </c:spPr>
        </c:title>
        <c:numFmt formatCode="d/m/yy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 Greek"/>
                <a:ea typeface="Arial Greek"/>
                <a:cs typeface="Arial Greek"/>
              </a:defRPr>
            </a:pPr>
            <a:endParaRPr lang="en-US"/>
          </a:p>
        </c:txPr>
        <c:crossAx val="133329408"/>
        <c:crosses val="autoZero"/>
        <c:auto val="1"/>
        <c:lblOffset val="100"/>
        <c:baseTimeUnit val="days"/>
        <c:majorUnit val="14"/>
        <c:majorTimeUnit val="days"/>
        <c:minorUnit val="7"/>
        <c:minorTimeUnit val="days"/>
      </c:dateAx>
      <c:valAx>
        <c:axId val="1333294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25" b="1" i="0" u="none" strike="noStrike" baseline="0">
                    <a:solidFill>
                      <a:srgbClr val="000000"/>
                    </a:solidFill>
                    <a:latin typeface="Arial Greek"/>
                    <a:ea typeface="Arial Greek"/>
                    <a:cs typeface="Arial Greek"/>
                  </a:defRPr>
                </a:pPr>
                <a:r>
                  <a:rPr lang="el-GR"/>
                  <a:t>ΦΟΡΤΙΟ </a:t>
                </a:r>
                <a:r>
                  <a:rPr lang="en-US"/>
                  <a:t>kW</a:t>
                </a:r>
              </a:p>
            </c:rich>
          </c:tx>
          <c:layout>
            <c:manualLayout>
              <c:xMode val="edge"/>
              <c:yMode val="edge"/>
              <c:x val="5.4406992998818939E-3"/>
              <c:y val="0.41367590423995793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 Greek"/>
                <a:ea typeface="Arial Greek"/>
                <a:cs typeface="Arial Greek"/>
              </a:defRPr>
            </a:pPr>
            <a:endParaRPr lang="en-US"/>
          </a:p>
        </c:txPr>
        <c:crossAx val="133576192"/>
        <c:crosses val="autoZero"/>
        <c:crossBetween val="between"/>
      </c:valAx>
      <c:spPr>
        <a:solidFill>
          <a:srgbClr val="69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231775384129843"/>
          <c:y val="0.94530072332519288"/>
          <c:w val="0.44613734259031457"/>
          <c:h val="4.10257095114007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Greek"/>
              <a:ea typeface="Arial Greek"/>
              <a:cs typeface="Arial Greek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900" b="0" i="0" u="none" strike="noStrike" baseline="0">
          <a:solidFill>
            <a:srgbClr val="000000"/>
          </a:solidFill>
          <a:latin typeface="Arial Greek"/>
          <a:ea typeface="Arial Greek"/>
          <a:cs typeface="Arial Greek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8077E-F728-4F1C-86EC-03DB4EB612FC}" type="datetimeFigureOut">
              <a:rPr lang="en-GB" smtClean="0"/>
              <a:t>15/03/2015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D50A2-4A13-4F0D-A5F3-377E6CA54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82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9E33C-D79B-43BD-B2D8-368E0E986C20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0322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9E33C-D79B-43BD-B2D8-368E0E986C20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9E33C-D79B-43BD-B2D8-368E0E986C20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C7F2-7DB3-4885-8543-74B498DDD0B1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9E33C-D79B-43BD-B2D8-368E0E986C20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2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414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85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447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383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375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948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449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33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252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879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51371-B8AC-4A1B-BB26-4DBF996CE9F4}" type="datetimeFigureOut">
              <a:rPr lang="el-GR" smtClean="0"/>
              <a:t>15/3/2015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3E2B2-7D8F-4C87-9DFB-22D89FB0877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447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10.wav"/><Relationship Id="rId7" Type="http://schemas.openxmlformats.org/officeDocument/2006/relationships/oleObject" Target="../embeddings/Microsoft_Excel_97-2003_Worksheet3.xls"/><Relationship Id="rId2" Type="http://schemas.microsoft.com/office/2007/relationships/media" Target="../media/media10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5.png"/><Relationship Id="rId2" Type="http://schemas.microsoft.com/office/2007/relationships/media" Target="../media/media14.wav"/><Relationship Id="rId1" Type="http://schemas.openxmlformats.org/officeDocument/2006/relationships/tags" Target="../tags/tag1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5.pn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5.png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47.wm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5.png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5.pn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5.pn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3.png"/><Relationship Id="rId2" Type="http://schemas.microsoft.com/office/2007/relationships/media" Target="../media/media7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3.wav"/><Relationship Id="rId2" Type="http://schemas.microsoft.com/office/2007/relationships/media" Target="../media/media73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media8.wav"/><Relationship Id="rId7" Type="http://schemas.openxmlformats.org/officeDocument/2006/relationships/oleObject" Target="../embeddings/Microsoft_Excel_97-2003_Worksheet1.xls"/><Relationship Id="rId2" Type="http://schemas.microsoft.com/office/2007/relationships/media" Target="../media/media8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9.wav"/><Relationship Id="rId7" Type="http://schemas.openxmlformats.org/officeDocument/2006/relationships/oleObject" Target="../embeddings/Microsoft_Excel_97-2003_Worksheet2.xls"/><Relationship Id="rId2" Type="http://schemas.microsoft.com/office/2007/relationships/media" Target="../media/media9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ΕΝΕΡΓΕΙΑ ΚΑΙ ΠΕΡΙΒΑΛΛΟΝ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mtClean="0"/>
              <a:t>ΔΙΑΛΕΞΗ 11</a:t>
            </a:r>
            <a:endParaRPr lang="el-GR" dirty="0" smtClean="0"/>
          </a:p>
          <a:p>
            <a:r>
              <a:rPr lang="el-GR" smtClean="0"/>
              <a:t>ΑΠΟΜΟΝΩΜΕΝΟ ΔΙΚΤΥΟ ΗΛΕΚΤΡΙΣΜΟΥ – Η ΠΕΡΙΠΤΩΣΗ ΤΗΣ ΛΕΣΒΟΥ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2"/>
    </mc:Choice>
    <mc:Fallback xmlns="">
      <p:transition spd="slow" advTm="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/>
              <a:t>ΔΙΑΚΥΜΑΝΣΗ ΖΗΤΗΣΗΣ </a:t>
            </a:r>
            <a:r>
              <a:rPr lang="en-US" smtClean="0"/>
              <a:t>- </a:t>
            </a:r>
            <a:r>
              <a:rPr lang="el-GR" smtClean="0"/>
              <a:t>ΟΚΤΩΒΡΙΟΣ</a:t>
            </a:r>
            <a:endParaRPr lang="el-GR"/>
          </a:p>
        </p:txBody>
      </p:sp>
      <p:graphicFrame>
        <p:nvGraphicFramePr>
          <p:cNvPr id="4198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19175" y="1600200"/>
          <a:ext cx="71056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Chart" r:id="rId7" imgW="10994517" imgH="7003098" progId="Excel.Sheet.8">
                  <p:embed/>
                </p:oleObj>
              </mc:Choice>
              <mc:Fallback>
                <p:oleObj name="Chart" r:id="rId7" imgW="10994517" imgH="700309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1600200"/>
                        <a:ext cx="71056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1"/>
    </mc:Choice>
    <mc:Fallback xmlns="">
      <p:transition spd="slow" advTm="1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88640"/>
            <a:ext cx="7772400" cy="864096"/>
          </a:xfrm>
        </p:spPr>
        <p:txBody>
          <a:bodyPr>
            <a:noAutofit/>
          </a:bodyPr>
          <a:lstStyle/>
          <a:p>
            <a:r>
              <a:rPr lang="el-GR" sz="2800" smtClean="0"/>
              <a:t>ΙΑΝΟΥΑΡΙΟΣ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l-GR" sz="2800" smtClean="0"/>
              <a:t>ΔΙΑΚΥΜΑΝΣΗ ΖΗΤΗΣΗΣ – 7 ΗΜΕΡΕΣ</a:t>
            </a:r>
            <a:endParaRPr lang="el-GR" sz="28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428596" y="1142984"/>
          <a:ext cx="800105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6"/>
    </mc:Choice>
    <mc:Fallback xmlns="">
      <p:transition spd="slow" advTm="2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88640"/>
            <a:ext cx="7772400" cy="864096"/>
          </a:xfrm>
        </p:spPr>
        <p:txBody>
          <a:bodyPr>
            <a:noAutofit/>
          </a:bodyPr>
          <a:lstStyle/>
          <a:p>
            <a:r>
              <a:rPr lang="el-GR" sz="2800"/>
              <a:t>ΑΥΓΟΥΣΤΟΣ</a:t>
            </a:r>
            <a:r>
              <a:rPr lang="en-US" sz="2800"/>
              <a:t/>
            </a:r>
            <a:br>
              <a:rPr lang="en-US" sz="2800"/>
            </a:br>
            <a:r>
              <a:rPr lang="el-GR" sz="2800"/>
              <a:t>ΔΙΑΚΥΜΑΝΣΗ ΖΗΤΗΣΗΣ – 7 ΗΜΕΡΕΣ</a:t>
            </a:r>
            <a:endParaRPr lang="el-GR" sz="2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428596" y="1142984"/>
          <a:ext cx="7953446" cy="5438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3"/>
    </mc:Choice>
    <mc:Fallback xmlns="">
      <p:transition spd="slow" advTm="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mtClean="0"/>
              <a:t>Διακύμανση Μέγιστης-Ελάχιστης Ωριαίας Ζήτησης Ηλεκτρισμού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5" y="1524000"/>
            <a:ext cx="8944669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9"/>
    </mc:Choice>
    <mc:Fallback xmlns="">
      <p:transition spd="slow" advTm="1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rmAutofit/>
          </a:bodyPr>
          <a:lstStyle/>
          <a:p>
            <a:r>
              <a:rPr lang="el-GR" smtClean="0"/>
              <a:t>ΛΕΣΒΟΣ: ΔΙΑΚΥΜΑΝΣΗ ΜΑΧ ΚΑΙ ΜΙΝ</a:t>
            </a:r>
            <a:endParaRPr lang="el-GR" dirty="0"/>
          </a:p>
        </p:txBody>
      </p:sp>
      <p:graphicFrame>
        <p:nvGraphicFramePr>
          <p:cNvPr id="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09303"/>
              </p:ext>
            </p:extLst>
          </p:nvPr>
        </p:nvGraphicFramePr>
        <p:xfrm>
          <a:off x="195262" y="1302340"/>
          <a:ext cx="8753475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769572"/>
      </p:ext>
    </p:extLst>
  </p:cSld>
  <p:clrMapOvr>
    <a:masterClrMapping/>
  </p:clrMapOvr>
  <p:transition advTm="31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eaLnBrk="1" hangingPunct="1"/>
            <a:r>
              <a:rPr lang="el-GR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ΔΕΗ ΛΕΣΒΟΥ - ΜΗΧΑΝΕΣ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790572"/>
            <a:ext cx="7128792" cy="60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1"/>
    </mc:Choice>
    <mc:Fallback xmlns=""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3672408" cy="1296144"/>
          </a:xfrm>
        </p:spPr>
        <p:txBody>
          <a:bodyPr>
            <a:normAutofit/>
          </a:bodyPr>
          <a:lstStyle/>
          <a:p>
            <a:pPr algn="l" eaLnBrk="1" hangingPunct="1"/>
            <a:r>
              <a:rPr lang="el-GR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μηχανή </a:t>
            </a:r>
            <a:r>
              <a:rPr lang="en-US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Diesel</a:t>
            </a:r>
            <a:r>
              <a:rPr lang="el-GR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: κύλινδρος καύσης</a:t>
            </a:r>
          </a:p>
        </p:txBody>
      </p:sp>
      <p:pic>
        <p:nvPicPr>
          <p:cNvPr id="3075" name="Picture 3" descr="diesel-two-strok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5704"/>
            <a:ext cx="4283968" cy="5430753"/>
          </a:xfrm>
          <a:noFill/>
        </p:spPr>
      </p:pic>
      <p:pic>
        <p:nvPicPr>
          <p:cNvPr id="4" name="Picture 3" descr="Wartsila 12V46 engi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3725" y="-1"/>
            <a:ext cx="4740275" cy="49942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70376" y="5085184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7-</a:t>
            </a:r>
            <a:r>
              <a:rPr lang="el-GR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κύλινδρη μηχανή εσωτερικής καύσης </a:t>
            </a:r>
            <a:r>
              <a:rPr lang="en-US" altLang="en-US" sz="32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Diesel</a:t>
            </a:r>
            <a:endParaRPr lang="el-GR" altLang="en-US" sz="3200" smtClean="0">
              <a:solidFill>
                <a:srgbClr val="C0000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0"/>
    </mc:Choice>
    <mc:Fallback xmlns="">
      <p:transition spd="slow" advTm="1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6" name="Picture 2" descr="C:\Users\Dias\Documents\01 ΠΑΝΕΠΙΣΤΗΜΙΟ ΑΙΓΑΙΟΥ\01  μ α θ ή μ α τ α\  Μάθημα - Ε&amp;Π\D - Ελλάς ΔΕΗ Το Ενεργειακό Σύστημα\Σταθμός ΔΕΗ Μυτιλήνης Στοιχεία\ΔΕΗ ΜΥΤΙΛΗΝΗΣ ΜΗΧΑΝΗ 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4800600"/>
            <a:ext cx="12344400" cy="164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"/>
    </mc:Choice>
    <mc:Fallback xmlns="">
      <p:transition spd="slow" advTm="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2" descr="C:\Users\Dias\Documents\01 ΠΑΝΕΠΙΣΤΗΜΙΟ ΑΙΓΑΙΟΥ\01  μ α θ ή μ α τ α\  Μάθημα - Ε&amp;Π\D - Ελλάς ΔΕΗ Το Ενεργειακό Σύστημα\Σταθμός ΔΕΗ Μυτιλήνης Στοιχεία\ΔΕΗ ΜΥΤΙΛΗΝΗΣ ΜΗΧΑΝΗ 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743200"/>
            <a:ext cx="164592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"/>
    </mc:Choice>
    <mc:Fallback xmlns="">
      <p:transition spd="slow" advTm="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C:\Users\Dias\Documents\01 ΠΑΝΕΠΙΣΤΗΜΙΟ ΑΙΓΑΙΟΥ\01  μ α θ ή μ α τ α\  Μάθημα - Ε&amp;Π\D - Ελλάς ΔΕΗ Το Ενεργειακό Σύστημα\Σταθμός ΔΕΗ Μυτιλήνης Στοιχεία\ΔΕΗ ΜΥΤΙΛΗΝΗΣ ΜΗΧΑΝΕΣ ΠΡΟΑΥΛΙΟ 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743200"/>
            <a:ext cx="164592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5013176"/>
            <a:ext cx="6069360" cy="1143000"/>
          </a:xfrm>
        </p:spPr>
        <p:txBody>
          <a:bodyPr/>
          <a:lstStyle/>
          <a:p>
            <a:r>
              <a:rPr lang="el-GR" smtClean="0"/>
              <a:t>ΑΕΡΙΟΣΤΡΟΒΙΛΟΣ</a:t>
            </a:r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0"/>
    </mc:Choice>
    <mc:Fallback xmlns="">
      <p:transition spd="slow" advTm="2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"/>
    </mc:Choice>
    <mc:Fallback xmlns="">
      <p:transition spd="slow" advTm="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72" name="Picture 2" descr="C:\Users\Dias\Documents\01 ΠΑΝΕΠΙΣΤΗΜΙΟ ΑΙΓΑΙΟΥ\01  μ α θ ή μ α τ α\  Μάθημα - Ε&amp;Π\D - Ελλάς ΔΕΗ Το Ενεργειακό Σύστημα\Σταθμός ΔΕΗ Μυτιλήνης Στοιχεία\ΔΕΗ ΜΥΤΙΛΗΝΗΣ ΜΗΧΑΝΕΣ ΠΡΟΑΥΛΙΟ 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743200"/>
            <a:ext cx="164592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3528" y="-32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ΖΕΥΓΗ ΝΤΗΖΕΛ-ΓΕΝΝΗΤΡΙΑΣ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8"/>
    </mc:Choice>
    <mc:Fallback xmlns="">
      <p:transition spd="slow" advTm="3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mtClean="0"/>
              <a:t>ΣΧΕΔΙΑΣΜΟΣ ΓΙΑ ΤΗΝ ΚΑΛΥΨΗ ΤΗΣ ΜΕΛΛΟΝΤΙΚΗΣ ΖΗΤΗΣΗΣ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l-GR" smtClean="0"/>
              <a:t>ΑΙΟΛΙΚΗ ΕΝΕΡΓΕΙΑ - ΑΝΕΜΟΓΕΝΝΗΤΡΙΑ</a:t>
            </a:r>
          </a:p>
          <a:p>
            <a:r>
              <a:rPr lang="el-GR" smtClean="0"/>
              <a:t>ΗΛΙΑΚΗ ΕΝΕΡΓΕΙΑ - ΦΩΤΟΒΟΛΤΑΪΚΑ</a:t>
            </a:r>
          </a:p>
          <a:p>
            <a:r>
              <a:rPr lang="el-GR" smtClean="0"/>
              <a:t>ΓΕΩΘΕΡΜΙΚΗ ΕΝΕΡΓΕΙΑ</a:t>
            </a:r>
          </a:p>
          <a:p>
            <a:endParaRPr lang="el-GR" smtClean="0"/>
          </a:p>
          <a:p>
            <a:r>
              <a:rPr lang="el-GR" smtClean="0"/>
              <a:t>ΝΕΟΣ ΣΤΑΘΜΟΣ (ΣΤΗΝ ΣΑΡΑΚΗΝΑ)</a:t>
            </a:r>
          </a:p>
          <a:p>
            <a:r>
              <a:rPr lang="el-GR" smtClean="0"/>
              <a:t>ΔΙΑΣΥΝΔΕΣΗ ΜΕ ΤΟ ΗΠΕΙΡΩΤΙΚΟ ΔΙΚΤΥΟ</a:t>
            </a:r>
          </a:p>
          <a:p>
            <a:endParaRPr lang="el-GR" smtClean="0"/>
          </a:p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33"/>
    </mc:Choice>
    <mc:Fallback xmlns="">
      <p:transition spd="slow" advTm="3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229600" cy="980728"/>
          </a:xfrm>
        </p:spPr>
        <p:txBody>
          <a:bodyPr/>
          <a:lstStyle/>
          <a:p>
            <a:r>
              <a:rPr lang="el-GR" smtClean="0">
                <a:solidFill>
                  <a:srgbClr val="FF0000"/>
                </a:solidFill>
              </a:rPr>
              <a:t>ΛΕΣΒΟΣ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5" name="4 - Εικόνα" descr="lesvos MESP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80729"/>
            <a:ext cx="9144000" cy="5877272"/>
          </a:xfrm>
          <a:prstGeom prst="rect">
            <a:avLst/>
          </a:prstGeom>
        </p:spPr>
      </p:pic>
      <p:sp>
        <p:nvSpPr>
          <p:cNvPr id="6" name="5 - Επεξήγηση με γραμμή 1"/>
          <p:cNvSpPr/>
          <p:nvPr/>
        </p:nvSpPr>
        <p:spPr>
          <a:xfrm>
            <a:off x="6156176" y="980728"/>
            <a:ext cx="1440160" cy="360040"/>
          </a:xfrm>
          <a:prstGeom prst="borderCallout1">
            <a:avLst>
              <a:gd name="adj1" fmla="val 112122"/>
              <a:gd name="adj2" fmla="val -11134"/>
              <a:gd name="adj3" fmla="val 212468"/>
              <a:gd name="adj4" fmla="val -50841"/>
            </a:avLst>
          </a:prstGeom>
          <a:solidFill>
            <a:srgbClr val="FF6600">
              <a:alpha val="5098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/>
              <a:t>ΓΕΩΘΕΡΜΙΑ</a:t>
            </a:r>
            <a:endParaRPr lang="el-GR" dirty="0"/>
          </a:p>
        </p:txBody>
      </p:sp>
      <p:sp>
        <p:nvSpPr>
          <p:cNvPr id="8" name="7 - Επεξήγηση με γραμμή 1"/>
          <p:cNvSpPr/>
          <p:nvPr/>
        </p:nvSpPr>
        <p:spPr>
          <a:xfrm>
            <a:off x="1907704" y="5824827"/>
            <a:ext cx="1440160" cy="360040"/>
          </a:xfrm>
          <a:prstGeom prst="borderCallout1">
            <a:avLst>
              <a:gd name="adj1" fmla="val -26068"/>
              <a:gd name="adj2" fmla="val 108383"/>
              <a:gd name="adj3" fmla="val -117155"/>
              <a:gd name="adj4" fmla="val 149770"/>
            </a:avLst>
          </a:prstGeom>
          <a:solidFill>
            <a:srgbClr val="FF6600">
              <a:alpha val="5098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/>
              <a:t>ΓΕΩΘΕΡΜΙΑ</a:t>
            </a:r>
            <a:endParaRPr lang="el-GR" dirty="0"/>
          </a:p>
        </p:txBody>
      </p:sp>
      <p:sp>
        <p:nvSpPr>
          <p:cNvPr id="9" name="8 - Επεξήγηση με γραμμή 1"/>
          <p:cNvSpPr/>
          <p:nvPr/>
        </p:nvSpPr>
        <p:spPr>
          <a:xfrm>
            <a:off x="7668344" y="3429000"/>
            <a:ext cx="1368152" cy="360040"/>
          </a:xfrm>
          <a:prstGeom prst="borderCallout1">
            <a:avLst>
              <a:gd name="adj1" fmla="val 108387"/>
              <a:gd name="adj2" fmla="val -7350"/>
              <a:gd name="adj3" fmla="val 331348"/>
              <a:gd name="adj4" fmla="val -34283"/>
            </a:avLst>
          </a:prstGeom>
          <a:solidFill>
            <a:srgbClr val="FF6600">
              <a:alpha val="5098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/>
              <a:t>ΓΕΩΘΕΡΜΙΑ</a:t>
            </a:r>
            <a:endParaRPr lang="el-GR" dirty="0"/>
          </a:p>
        </p:txBody>
      </p:sp>
      <p:sp>
        <p:nvSpPr>
          <p:cNvPr id="10" name="9 - Επεξήγηση με γραμμή 1"/>
          <p:cNvSpPr/>
          <p:nvPr/>
        </p:nvSpPr>
        <p:spPr>
          <a:xfrm>
            <a:off x="2159732" y="1196752"/>
            <a:ext cx="936104" cy="360040"/>
          </a:xfrm>
          <a:prstGeom prst="borderCallout1">
            <a:avLst>
              <a:gd name="adj1" fmla="val 145736"/>
              <a:gd name="adj2" fmla="val 7468"/>
              <a:gd name="adj3" fmla="val 477883"/>
              <a:gd name="adj4" fmla="val 2882"/>
            </a:avLst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smtClean="0"/>
              <a:t>ΑΙΟΛΙΚΗ</a:t>
            </a:r>
            <a:endParaRPr lang="el-GR" sz="1600" dirty="0"/>
          </a:p>
        </p:txBody>
      </p:sp>
      <p:sp>
        <p:nvSpPr>
          <p:cNvPr id="11" name="10 - Ορθογώνιο"/>
          <p:cNvSpPr/>
          <p:nvPr/>
        </p:nvSpPr>
        <p:spPr>
          <a:xfrm>
            <a:off x="107504" y="5013176"/>
            <a:ext cx="1224136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ΗΛΙΑΚΗ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7956376" y="4221088"/>
            <a:ext cx="1008112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smtClean="0">
                <a:solidFill>
                  <a:srgbClr val="C00000"/>
                </a:solidFill>
              </a:rPr>
              <a:t>ΔΕΗ</a:t>
            </a:r>
            <a:endParaRPr lang="el-GR" sz="1600" dirty="0">
              <a:solidFill>
                <a:srgbClr val="C00000"/>
              </a:solidFill>
            </a:endParaRPr>
          </a:p>
        </p:txBody>
      </p:sp>
      <p:sp>
        <p:nvSpPr>
          <p:cNvPr id="13" name="12 - Επεξήγηση με γραμμή 1"/>
          <p:cNvSpPr/>
          <p:nvPr/>
        </p:nvSpPr>
        <p:spPr>
          <a:xfrm>
            <a:off x="467544" y="1124744"/>
            <a:ext cx="1080120" cy="576064"/>
          </a:xfrm>
          <a:prstGeom prst="borderCallout1">
            <a:avLst>
              <a:gd name="adj1" fmla="val 121459"/>
              <a:gd name="adj2" fmla="val 1627"/>
              <a:gd name="adj3" fmla="val 171266"/>
              <a:gd name="adj4" fmla="val -23146"/>
            </a:avLst>
          </a:prstGeom>
          <a:solidFill>
            <a:srgbClr val="FFFF00">
              <a:alpha val="5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/>
              <a:t>ΑΙΟΛΙΚΗ</a:t>
            </a:r>
            <a:endParaRPr lang="el-G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70"/>
    </mc:Choice>
    <mc:Fallback xmlns="">
      <p:transition spd="slow" advTm="6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72200" y="704088"/>
            <a:ext cx="2314600" cy="2364872"/>
          </a:xfrm>
        </p:spPr>
        <p:txBody>
          <a:bodyPr>
            <a:noAutofit/>
          </a:bodyPr>
          <a:lstStyle/>
          <a:p>
            <a:r>
              <a:rPr lang="el-GR" sz="3600" smtClean="0"/>
              <a:t>Περιοχές με αιολικό δυναμικό</a:t>
            </a:r>
            <a:endParaRPr lang="el-GR" sz="3600" dirty="0"/>
          </a:p>
        </p:txBody>
      </p:sp>
      <p:pic>
        <p:nvPicPr>
          <p:cNvPr id="4" name="3 - Θέση περιεχομένου" descr="lesbos WIND POTENTIA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36695" cy="43894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5" name="4 - Εικόνα" descr="lesbos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933825"/>
            <a:ext cx="2915816" cy="29241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3"/>
    </mc:Choice>
    <mc:Fallback xmlns="">
      <p:transition spd="slow" advTm="1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411760" y="231262"/>
            <a:ext cx="6574964" cy="6395475"/>
          </a:xfrm>
          <a:noFill/>
          <a:ln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title"/>
          </p:nvPr>
        </p:nvSpPr>
        <p:spPr>
          <a:xfrm>
            <a:off x="285720" y="2857496"/>
            <a:ext cx="2828916" cy="1939094"/>
          </a:xfrm>
        </p:spPr>
        <p:txBody>
          <a:bodyPr>
            <a:normAutofit/>
          </a:bodyPr>
          <a:lstStyle/>
          <a:p>
            <a:r>
              <a:rPr lang="el-GR" sz="3600" smtClean="0">
                <a:solidFill>
                  <a:srgbClr val="FF0000"/>
                </a:solidFill>
              </a:rPr>
              <a:t>Λέσβος: γεωθερμικός χάρτης</a:t>
            </a:r>
            <a:endParaRPr lang="el-GR" sz="36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2"/>
    </mc:Choice>
    <mc:Fallback xmlns="">
      <p:transition spd="slow" advTm="2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911255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79512" y="0"/>
            <a:ext cx="885698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smtClean="0">
                <a:solidFill>
                  <a:srgbClr val="FF0000"/>
                </a:solidFill>
              </a:rPr>
              <a:t>διασύνδεση αιολικών πάρκων με το ηπειρωτικό σύστημα</a:t>
            </a:r>
            <a:endParaRPr lang="el-GR" sz="40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09" y="0"/>
            <a:ext cx="7429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75040"/>
            <a:ext cx="5040560" cy="78296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l-GR" smtClean="0">
                <a:solidFill>
                  <a:schemeClr val="bg1">
                    <a:lumMod val="95000"/>
                  </a:schemeClr>
                </a:solidFill>
              </a:rPr>
              <a:t>αιολικά πάρκα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49530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5"/>
    </mc:Choice>
    <mc:Fallback xmlns="">
      <p:transition spd="slow" advTm="3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l-GR" smtClean="0"/>
              <a:t>Λέσβος : προτεινόμενα αιολικά πάρκα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4" name="7 - Θέση περιεχομένου" descr="DIAS_HRAKLIS  Park_Goog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466" y="764704"/>
            <a:ext cx="8685067" cy="59709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1"/>
    </mc:Choice>
    <mc:Fallback xmlns="">
      <p:transition spd="slow" advTm="1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ΛΕΣΒΟΣ – ΕΓΚΑΤΕΣΤΗΜΕΝΗ ΙΣΧΥΣ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65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smtClean="0"/>
              <a:t>ΑΣΠ -   ΙΣΧΥΣ                    91.5 </a:t>
            </a:r>
            <a:r>
              <a:rPr lang="en-GB" smtClean="0"/>
              <a:t>MW/ 82.8 MW</a:t>
            </a:r>
          </a:p>
          <a:p>
            <a:r>
              <a:rPr lang="en-GB" smtClean="0"/>
              <a:t>NEO</a:t>
            </a:r>
            <a:r>
              <a:rPr lang="el-GR" smtClean="0"/>
              <a:t>Σ ΣΤΑΘΜΟΣ :         120 </a:t>
            </a:r>
            <a:r>
              <a:rPr lang="en-GB" smtClean="0"/>
              <a:t>   MW</a:t>
            </a:r>
          </a:p>
          <a:p>
            <a:r>
              <a:rPr lang="en-GB" smtClean="0"/>
              <a:t>AIXMH (2010) :               71.8 MW</a:t>
            </a:r>
          </a:p>
          <a:p>
            <a:endParaRPr lang="en-GB"/>
          </a:p>
          <a:p>
            <a:r>
              <a:rPr lang="el-GR" smtClean="0"/>
              <a:t>Α.Π.Ε. (2011)</a:t>
            </a:r>
          </a:p>
          <a:p>
            <a:r>
              <a:rPr lang="el-GR" smtClean="0"/>
              <a:t>ΙΣΧΥΣ : 18.92 </a:t>
            </a:r>
            <a:r>
              <a:rPr lang="en-GB" smtClean="0"/>
              <a:t>MW</a:t>
            </a:r>
          </a:p>
          <a:p>
            <a:r>
              <a:rPr lang="el-GR" smtClean="0"/>
              <a:t>ΠΑΡΑΓΩΓΗ</a:t>
            </a:r>
          </a:p>
          <a:p>
            <a:pPr lvl="1"/>
            <a:r>
              <a:rPr lang="el-GR" smtClean="0"/>
              <a:t>ΘΕΡΜΙΚΑ : 266,614    Μ</a:t>
            </a:r>
            <a:r>
              <a:rPr lang="en-GB" smtClean="0"/>
              <a:t>Wh</a:t>
            </a:r>
          </a:p>
          <a:p>
            <a:pPr lvl="1"/>
            <a:r>
              <a:rPr lang="en-GB" smtClean="0"/>
              <a:t>A.</a:t>
            </a:r>
            <a:r>
              <a:rPr lang="el-GR" smtClean="0"/>
              <a:t>Π.Ε. :         41,249.6 </a:t>
            </a:r>
            <a:r>
              <a:rPr lang="en-GB" smtClean="0"/>
              <a:t>MWh  (13.4%)</a:t>
            </a:r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76"/>
    </mc:Choice>
    <mc:Fallback xmlns="">
      <p:transition spd="slow" advTm="10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l-GR" smtClean="0"/>
              <a:t>ΑΔΕΙΟΔΟΤΗΜΕΝΟΙ ΑΙΟΛΙΚΟΙ ΣΤΑΘΜΟΙ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ΛΕΣΒΟΣ	 :   306 </a:t>
            </a:r>
            <a:r>
              <a:rPr lang="en-GB" smtClean="0"/>
              <a:t>MW</a:t>
            </a:r>
          </a:p>
          <a:p>
            <a:r>
              <a:rPr lang="en-GB" smtClean="0"/>
              <a:t>XIO</a:t>
            </a:r>
            <a:r>
              <a:rPr lang="el-GR" smtClean="0"/>
              <a:t>Σ	 :   150 </a:t>
            </a:r>
            <a:r>
              <a:rPr lang="en-GB" smtClean="0"/>
              <a:t>MW</a:t>
            </a:r>
            <a:endParaRPr lang="el-GR" smtClean="0"/>
          </a:p>
          <a:p>
            <a:r>
              <a:rPr lang="el-GR" smtClean="0"/>
              <a:t>ΛΗΜΝΟΣ :  250 </a:t>
            </a:r>
            <a:r>
              <a:rPr lang="en-GB" smtClean="0"/>
              <a:t>MW</a:t>
            </a:r>
          </a:p>
          <a:p>
            <a:r>
              <a:rPr lang="el-GR" b="1" smtClean="0"/>
              <a:t>ΣΥΝΟΛΟ   :  706 </a:t>
            </a:r>
            <a:r>
              <a:rPr lang="en-GB" b="1" smtClean="0"/>
              <a:t>MW</a:t>
            </a:r>
          </a:p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8"/>
    </mc:Choice>
    <mc:Fallback xmlns="">
      <p:transition spd="slow" advTm="2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"/>
    </mc:Choice>
    <mc:Fallback xmlns="">
      <p:transition spd="slow" advTm="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00063"/>
            <a:ext cx="80105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4"/>
    </mc:Choice>
    <mc:Fallback xmlns="">
      <p:transition spd="slow" advTm="1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56651"/>
            <a:ext cx="3495562" cy="1143000"/>
          </a:xfrm>
        </p:spPr>
        <p:txBody>
          <a:bodyPr>
            <a:normAutofit/>
          </a:bodyPr>
          <a:lstStyle/>
          <a:p>
            <a:r>
              <a:rPr lang="el-GR" sz="3200" smtClean="0"/>
              <a:t>ΣΤΟΙΧΕΙΑ ΣΥΝΔΕΣΗΣ</a:t>
            </a:r>
            <a:endParaRPr lang="en-GB" sz="320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" y="2593593"/>
            <a:ext cx="5618593" cy="424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69" y="1916832"/>
            <a:ext cx="30670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3293" y="30010"/>
            <a:ext cx="43233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smtClean="0"/>
              <a:t>ΒΑΣΙΚΟ ΣΕΝΑΡΙΟ</a:t>
            </a:r>
          </a:p>
          <a:p>
            <a:r>
              <a:rPr lang="el-GR" sz="2000" smtClean="0"/>
              <a:t>ΔΙΑΣΥΝΔΕΣΗ </a:t>
            </a:r>
          </a:p>
          <a:p>
            <a:r>
              <a:rPr lang="el-GR" sz="2000" smtClean="0"/>
              <a:t>ΛΑΡΥΜΝΑ ΜΕ ΛΕΣΒΟ : 267 </a:t>
            </a:r>
            <a:r>
              <a:rPr lang="en-GB" sz="2000" smtClean="0"/>
              <a:t>km DC</a:t>
            </a:r>
          </a:p>
          <a:p>
            <a:r>
              <a:rPr lang="en-GB" sz="2000" smtClean="0"/>
              <a:t>XIO</a:t>
            </a:r>
            <a:r>
              <a:rPr lang="el-GR" sz="2000" smtClean="0"/>
              <a:t>Σ ΜΕ ΛΕΣΒΟ :             64 </a:t>
            </a:r>
            <a:r>
              <a:rPr lang="en-GB" sz="2000" smtClean="0"/>
              <a:t>km AC</a:t>
            </a:r>
          </a:p>
          <a:p>
            <a:r>
              <a:rPr lang="el-GR" sz="2000" smtClean="0"/>
              <a:t>ΛΕΣΒΟΣ ΜΕ ΛΗΜΝΟ :     83 </a:t>
            </a:r>
            <a:r>
              <a:rPr lang="en-GB" sz="2000" smtClean="0"/>
              <a:t>km AC  </a:t>
            </a:r>
            <a:r>
              <a:rPr lang="el-GR" sz="2000" smtClean="0"/>
              <a:t>ή </a:t>
            </a:r>
            <a:r>
              <a:rPr lang="en-GB" sz="2000" smtClean="0"/>
              <a:t>DC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2471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8"/>
    </mc:Choice>
    <mc:Fallback xmlns="">
      <p:transition spd="slow" advTm="6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257300"/>
            <a:ext cx="7524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7"/>
    </mc:Choice>
    <mc:Fallback xmlns="">
      <p:transition spd="slow" advTm="3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1143000"/>
          </a:xfrm>
        </p:spPr>
        <p:txBody>
          <a:bodyPr/>
          <a:lstStyle/>
          <a:p>
            <a:r>
              <a:rPr lang="el-GR" smtClean="0"/>
              <a:t>ΕΡΓΑ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168" y="1600200"/>
            <a:ext cx="2843932" cy="4525963"/>
          </a:xfrm>
        </p:spPr>
        <p:txBody>
          <a:bodyPr>
            <a:normAutofit/>
          </a:bodyPr>
          <a:lstStyle/>
          <a:p>
            <a:r>
              <a:rPr lang="el-GR" sz="2400" smtClean="0">
                <a:latin typeface="Cambria" panose="02040503050406030204" pitchFamily="18" charset="0"/>
              </a:rPr>
              <a:t>ΜΕΤΑΦΟΡΑ Α/Γ : ΘΑΛΑΣΣΙΑ</a:t>
            </a:r>
          </a:p>
          <a:p>
            <a:r>
              <a:rPr lang="el-GR" sz="2400" smtClean="0">
                <a:latin typeface="Cambria" panose="02040503050406030204" pitchFamily="18" charset="0"/>
              </a:rPr>
              <a:t>ΔΙΑΝΟΙΞΗ ΧΩΜΑΤΙΝΩΝ ΟΔΩΝ 97 </a:t>
            </a:r>
            <a:r>
              <a:rPr lang="en-GB" sz="2400" smtClean="0">
                <a:latin typeface="Cambria" panose="02040503050406030204" pitchFamily="18" charset="0"/>
              </a:rPr>
              <a:t>km</a:t>
            </a:r>
          </a:p>
          <a:p>
            <a:endParaRPr lang="en-GB" sz="2400">
              <a:latin typeface="Cambria" panose="02040503050406030204" pitchFamily="18" charset="0"/>
            </a:endParaRPr>
          </a:p>
          <a:p>
            <a:r>
              <a:rPr lang="el-GR" sz="2400" smtClean="0">
                <a:latin typeface="Cambria" panose="02040503050406030204" pitchFamily="18" charset="0"/>
              </a:rPr>
              <a:t>ΥΠΟΓΕΙΑ ΔΙΚΤΥΑ</a:t>
            </a:r>
          </a:p>
          <a:p>
            <a:r>
              <a:rPr lang="el-GR" sz="2400" smtClean="0">
                <a:latin typeface="Cambria" panose="02040503050406030204" pitchFamily="18" charset="0"/>
              </a:rPr>
              <a:t>ΑΠΟΚΑΤΑΣΤΑΣΗ ΤΟΠΙΟΥ</a:t>
            </a:r>
            <a:endParaRPr lang="en-GB" sz="2400">
              <a:latin typeface="Cambria" panose="020405030504060302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27"/>
            <a:ext cx="6084168" cy="48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09" y="6442745"/>
            <a:ext cx="6324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2"/>
    </mc:Choice>
    <mc:Fallback xmlns="">
      <p:transition spd="slow" advTm="7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ΕΞΕΛΙΞΗ ΑΔΕΙΟΔΟΤΗΣΗΣ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5" y="1556792"/>
            <a:ext cx="915206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9"/>
    </mc:Choice>
    <mc:Fallback xmlns="">
      <p:transition spd="slow" advTm="4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ΣΤΟΙΧΕΙΑ ΕΠΕΝΔΥΣΗΣ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56792"/>
            <a:ext cx="78105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4"/>
    </mc:Choice>
    <mc:Fallback xmlns="">
      <p:transition spd="slow" advTm="3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ΑΞΙΟΛΟΓΗΣΗ ΕΠΕΝΔΥΣΗΣ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309688"/>
            <a:ext cx="77819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6"/>
    </mc:Choice>
    <mc:Fallback xmlns="">
      <p:transition spd="slow" advTm="1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ΑΞΙΟΛΟΓΗΣΗ ΕΠΕΝΔΥΣΗΣ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28800"/>
            <a:ext cx="77152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8"/>
    </mc:Choice>
    <mc:Fallback xmlns="">
      <p:transition spd="slow" advTm="4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ΣΧΕΔΙΑΣΜΟΣ ΝΕΟΥ ΣΤΑΘΜΟΥ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" y="260648"/>
            <a:ext cx="2411760" cy="1944216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2800" smtClean="0"/>
              <a:t>ΒΑΣΙΚΑ ΣΤΟΙΧΕΙΑ ΣΧΕΔΙΑΣΜΟΥ ΣΥΣΤΗΜΑΤΟΣ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95736" y="36513"/>
            <a:ext cx="692286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sz="2800" b="1" dirty="0" smtClean="0">
                <a:solidFill>
                  <a:srgbClr val="FF0000"/>
                </a:solidFill>
                <a:latin typeface="Cambria" pitchFamily="18" charset="0"/>
              </a:rPr>
              <a:t>-</a:t>
            </a:r>
            <a:r>
              <a:rPr lang="el-GR" sz="2800" dirty="0" smtClean="0">
                <a:latin typeface="Cambria" pitchFamily="18" charset="0"/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latin typeface="Cambria" pitchFamily="18" charset="0"/>
              </a:rPr>
              <a:t>ΣΤΑΘΜΟΣ ΠΑΡΑΓΩΓΗΣ ΙΣΧΥΟΣ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dirty="0" smtClean="0">
                <a:latin typeface="Cambria" pitchFamily="18" charset="0"/>
              </a:rPr>
              <a:t> ΧΩΡΟΘΕΤΗΣΗ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dirty="0" smtClean="0">
                <a:latin typeface="Cambria" pitchFamily="18" charset="0"/>
              </a:rPr>
              <a:t> ΛΕΙΤΟΥΡΓΙΑ</a:t>
            </a:r>
          </a:p>
          <a:p>
            <a:pPr eaLnBrk="1" hangingPunct="1">
              <a:defRPr/>
            </a:pPr>
            <a:endParaRPr lang="el-GR" sz="2400" dirty="0" smtClean="0">
              <a:latin typeface="Cambria" pitchFamily="18" charset="0"/>
            </a:endParaRPr>
          </a:p>
          <a:p>
            <a:pPr eaLnBrk="1" hangingPunct="1">
              <a:defRPr/>
            </a:pPr>
            <a:r>
              <a:rPr lang="el-GR" sz="2800" b="1" dirty="0" smtClean="0">
                <a:solidFill>
                  <a:srgbClr val="FF0000"/>
                </a:solidFill>
                <a:latin typeface="Cambria" pitchFamily="18" charset="0"/>
              </a:rPr>
              <a:t>-ΟΡΙΑ ΣΤΑΘΜΟΥ </a:t>
            </a:r>
            <a:r>
              <a:rPr lang="el-GR" sz="2800" b="1" smtClean="0">
                <a:solidFill>
                  <a:srgbClr val="FF0000"/>
                </a:solidFill>
                <a:latin typeface="Cambria" pitchFamily="18" charset="0"/>
              </a:rPr>
              <a:t>- ΠΕΡΙΒΑΛΛΟΝ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l-GR" sz="2400" smtClean="0">
                <a:latin typeface="Cambria" pitchFamily="18" charset="0"/>
              </a:rPr>
              <a:t>ΕΠΙΠΤΩΣΕΙΣ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l-GR" sz="2400" smtClean="0">
                <a:latin typeface="Cambria" pitchFamily="18" charset="0"/>
              </a:rPr>
              <a:t>ΑΙΣΘΗΤΙΚΗ</a:t>
            </a:r>
            <a:endParaRPr lang="el-GR" sz="2400" dirty="0" smtClean="0">
              <a:latin typeface="Cambria" pitchFamily="18" charset="0"/>
            </a:endParaRP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l-GR" sz="2400" dirty="0" smtClean="0">
                <a:latin typeface="Cambria" pitchFamily="18" charset="0"/>
              </a:rPr>
              <a:t>ΡΥΠΑΝΣΗ</a:t>
            </a:r>
          </a:p>
          <a:p>
            <a:pPr eaLnBrk="1" hangingPunct="1">
              <a:defRPr/>
            </a:pPr>
            <a:endParaRPr lang="el-GR" sz="2400" dirty="0" smtClean="0">
              <a:latin typeface="Cambria" pitchFamily="18" charset="0"/>
            </a:endParaRPr>
          </a:p>
          <a:p>
            <a:pPr eaLnBrk="1" hangingPunct="1">
              <a:defRPr/>
            </a:pPr>
            <a:r>
              <a:rPr lang="el-GR" sz="2400" b="1" dirty="0" smtClean="0">
                <a:solidFill>
                  <a:srgbClr val="FF0000"/>
                </a:solidFill>
                <a:latin typeface="Cambria" pitchFamily="18" charset="0"/>
              </a:rPr>
              <a:t>- </a:t>
            </a:r>
            <a:r>
              <a:rPr lang="el-GR" sz="2800" b="1" dirty="0" smtClean="0">
                <a:solidFill>
                  <a:srgbClr val="FF0000"/>
                </a:solidFill>
                <a:latin typeface="Cambria" pitchFamily="18" charset="0"/>
              </a:rPr>
              <a:t>ΤΕΧΝΟΛΟΓΙΑ</a:t>
            </a:r>
            <a:endParaRPr lang="el-GR" sz="2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dirty="0" smtClean="0">
                <a:latin typeface="Cambria" pitchFamily="18" charset="0"/>
              </a:rPr>
              <a:t> ΜΕΤΑΦΟΡΑ </a:t>
            </a:r>
            <a:r>
              <a:rPr lang="el-GR" sz="2400" smtClean="0">
                <a:latin typeface="Cambria" pitchFamily="18" charset="0"/>
              </a:rPr>
              <a:t>ΚΑΥΣΙΜΟΥ &amp; ΠΡΩΤΩΝ ΥΛΩΝ</a:t>
            </a:r>
            <a:endParaRPr lang="el-GR" sz="2400" dirty="0" smtClean="0">
              <a:latin typeface="Cambria" pitchFamily="18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dirty="0" smtClean="0">
                <a:latin typeface="Cambria" pitchFamily="18" charset="0"/>
              </a:rPr>
              <a:t> </a:t>
            </a:r>
            <a:r>
              <a:rPr lang="el-GR" sz="2400" smtClean="0">
                <a:latin typeface="Cambria" pitchFamily="18" charset="0"/>
              </a:rPr>
              <a:t>ΑΠΟΘΗΚΕΥΣΗ ΚΑΥΣΙΜΟΥ κλπ.</a:t>
            </a:r>
            <a:endParaRPr lang="el-GR" sz="2400" dirty="0" smtClean="0">
              <a:latin typeface="Cambria" pitchFamily="18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dirty="0" smtClean="0">
                <a:latin typeface="Cambria" pitchFamily="18" charset="0"/>
              </a:rPr>
              <a:t> ΠΑΡΑΓΩΓΗ ΗΛΕΚΤΡΙΣΜΟΥ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smtClean="0">
                <a:latin typeface="Cambria" pitchFamily="18" charset="0"/>
              </a:rPr>
              <a:t> ΑΝΥΨΩΣΗ ΤΑΣΗΣ-ΜΕΤΑΣΧΗΜΑΤΙΣΤΕΣ</a:t>
            </a:r>
            <a:endParaRPr lang="el-GR" sz="2400" dirty="0" smtClean="0">
              <a:latin typeface="Cambria" pitchFamily="18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smtClean="0">
                <a:latin typeface="Cambria" pitchFamily="18" charset="0"/>
              </a:rPr>
              <a:t> ΔΙΚΤΥΟ ΜΕΤΑΦΟΡΑΣ</a:t>
            </a:r>
            <a:endParaRPr lang="el-GR" sz="2400" dirty="0" smtClean="0">
              <a:latin typeface="Cambria" pitchFamily="18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l-GR" sz="2400" smtClean="0">
                <a:latin typeface="Cambria" pitchFamily="18" charset="0"/>
              </a:rPr>
              <a:t> ΤΕΧΝΟΛΟΓΙΑ ΑΝΤΙΡΡΥΠΑΝΣΗΣ</a:t>
            </a:r>
            <a:endParaRPr lang="el-GR" sz="2400" dirty="0" smtClean="0">
              <a:latin typeface="Cambria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el-GR"/>
              <a:t>ΑΠΟΜΟΝΩΜΕΝΟ ΔΙΚΤΥΟ ΗΛΕΚΤΡΙΣΜΟΥ – Η ΠΕΡΙΠΤΩΣΗ ΤΗΣ ΛΕΣΒΟΥ</a:t>
            </a:r>
            <a:endParaRPr lang="en-GB" dirty="0"/>
          </a:p>
        </p:txBody>
      </p:sp>
      <p:sp>
        <p:nvSpPr>
          <p:cNvPr id="5" name="Line Callout 2 4"/>
          <p:cNvSpPr/>
          <p:nvPr/>
        </p:nvSpPr>
        <p:spPr>
          <a:xfrm>
            <a:off x="7020272" y="4509120"/>
            <a:ext cx="1800200" cy="504056"/>
          </a:xfrm>
          <a:prstGeom prst="borderCallout2">
            <a:avLst>
              <a:gd name="adj1" fmla="val 18750"/>
              <a:gd name="adj2" fmla="val -8333"/>
              <a:gd name="adj3" fmla="val 17193"/>
              <a:gd name="adj4" fmla="val -51775"/>
              <a:gd name="adj5" fmla="val -92918"/>
              <a:gd name="adj6" fmla="val -114641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mtClean="0"/>
              <a:t>ΣΤΑΘΜΟΣ ΔΕΗ</a:t>
            </a:r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1"/>
    </mc:Choice>
    <mc:Fallback xmlns="">
      <p:transition spd="slow" advTm="1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ΧΩΡΟΘΕΤΗΣΗ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46" y="1600200"/>
            <a:ext cx="7997053" cy="528376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-461991"/>
            <a:ext cx="5482704" cy="731027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4"/>
    </mc:Choice>
    <mc:Fallback xmlns="">
      <p:transition spd="slow" advTm="1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795469"/>
            <a:ext cx="6202784" cy="827037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-519" y="217534"/>
            <a:ext cx="3132359" cy="3071834"/>
          </a:xfrm>
        </p:spPr>
        <p:txBody>
          <a:bodyPr>
            <a:normAutofit/>
          </a:bodyPr>
          <a:lstStyle/>
          <a:p>
            <a:r>
              <a:rPr lang="el-GR" sz="2800" b="1" smtClean="0">
                <a:solidFill>
                  <a:srgbClr val="FF0000"/>
                </a:solidFill>
              </a:rPr>
              <a:t>ΠΕΡΙΒΑΛΛΟΝΤΙΚΟΣ ΣΧΕΔΙΑΣΜΟΣ -ΓΕΩΓΡΑΦΙΚΑ ΣΥΣΤΗΜΑΤΑ ΠΛΗΡΟΦΟΡΙΩΝ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43</a:t>
            </a:fld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64872" y="253215"/>
            <a:ext cx="5183188" cy="6121400"/>
            <a:chOff x="1800" y="1800"/>
            <a:chExt cx="8640" cy="10980"/>
          </a:xfrm>
        </p:grpSpPr>
        <p:sp>
          <p:nvSpPr>
            <p:cNvPr id="78853" name="Line 5"/>
            <p:cNvSpPr>
              <a:spLocks noChangeShapeType="1"/>
            </p:cNvSpPr>
            <p:nvPr/>
          </p:nvSpPr>
          <p:spPr bwMode="auto">
            <a:xfrm>
              <a:off x="1800" y="3684"/>
              <a:ext cx="1" cy="908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800" y="8995"/>
              <a:ext cx="7020" cy="1542"/>
              <a:chOff x="1440" y="11700"/>
              <a:chExt cx="7740" cy="1620"/>
            </a:xfrm>
          </p:grpSpPr>
          <p:sp>
            <p:nvSpPr>
              <p:cNvPr id="78855" name="AutoShape 7"/>
              <p:cNvSpPr>
                <a:spLocks noChangeArrowheads="1"/>
              </p:cNvSpPr>
              <p:nvPr/>
            </p:nvSpPr>
            <p:spPr bwMode="auto">
              <a:xfrm>
                <a:off x="1440" y="11700"/>
                <a:ext cx="7740" cy="1620"/>
              </a:xfrm>
              <a:prstGeom prst="parallelogram">
                <a:avLst>
                  <a:gd name="adj" fmla="val 11944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856" name="Freeform 8"/>
              <p:cNvSpPr>
                <a:spLocks/>
              </p:cNvSpPr>
              <p:nvPr/>
            </p:nvSpPr>
            <p:spPr bwMode="auto">
              <a:xfrm>
                <a:off x="5580" y="12600"/>
                <a:ext cx="999" cy="440"/>
              </a:xfrm>
              <a:custGeom>
                <a:avLst/>
                <a:gdLst/>
                <a:ahLst/>
                <a:cxnLst>
                  <a:cxn ang="0">
                    <a:pos x="255" y="180"/>
                  </a:cxn>
                  <a:cxn ang="0">
                    <a:pos x="0" y="270"/>
                  </a:cxn>
                  <a:cxn ang="0">
                    <a:pos x="15" y="375"/>
                  </a:cxn>
                  <a:cxn ang="0">
                    <a:pos x="225" y="600"/>
                  </a:cxn>
                  <a:cxn ang="0">
                    <a:pos x="270" y="615"/>
                  </a:cxn>
                  <a:cxn ang="0">
                    <a:pos x="405" y="705"/>
                  </a:cxn>
                  <a:cxn ang="0">
                    <a:pos x="465" y="735"/>
                  </a:cxn>
                  <a:cxn ang="0">
                    <a:pos x="510" y="780"/>
                  </a:cxn>
                  <a:cxn ang="0">
                    <a:pos x="555" y="795"/>
                  </a:cxn>
                  <a:cxn ang="0">
                    <a:pos x="690" y="855"/>
                  </a:cxn>
                  <a:cxn ang="0">
                    <a:pos x="735" y="885"/>
                  </a:cxn>
                  <a:cxn ang="0">
                    <a:pos x="825" y="915"/>
                  </a:cxn>
                  <a:cxn ang="0">
                    <a:pos x="930" y="900"/>
                  </a:cxn>
                  <a:cxn ang="0">
                    <a:pos x="945" y="720"/>
                  </a:cxn>
                  <a:cxn ang="0">
                    <a:pos x="900" y="675"/>
                  </a:cxn>
                  <a:cxn ang="0">
                    <a:pos x="825" y="540"/>
                  </a:cxn>
                  <a:cxn ang="0">
                    <a:pos x="885" y="465"/>
                  </a:cxn>
                  <a:cxn ang="0">
                    <a:pos x="960" y="330"/>
                  </a:cxn>
                  <a:cxn ang="0">
                    <a:pos x="945" y="240"/>
                  </a:cxn>
                  <a:cxn ang="0">
                    <a:pos x="900" y="195"/>
                  </a:cxn>
                  <a:cxn ang="0">
                    <a:pos x="405" y="75"/>
                  </a:cxn>
                  <a:cxn ang="0">
                    <a:pos x="360" y="30"/>
                  </a:cxn>
                  <a:cxn ang="0">
                    <a:pos x="270" y="0"/>
                  </a:cxn>
                  <a:cxn ang="0">
                    <a:pos x="225" y="15"/>
                  </a:cxn>
                  <a:cxn ang="0">
                    <a:pos x="225" y="105"/>
                  </a:cxn>
                  <a:cxn ang="0">
                    <a:pos x="270" y="120"/>
                  </a:cxn>
                  <a:cxn ang="0">
                    <a:pos x="255" y="180"/>
                  </a:cxn>
                </a:cxnLst>
                <a:rect l="0" t="0" r="r" b="b"/>
                <a:pathLst>
                  <a:path w="990" h="915">
                    <a:moveTo>
                      <a:pt x="255" y="180"/>
                    </a:moveTo>
                    <a:cubicBezTo>
                      <a:pt x="101" y="194"/>
                      <a:pt x="92" y="178"/>
                      <a:pt x="0" y="270"/>
                    </a:cubicBezTo>
                    <a:cubicBezTo>
                      <a:pt x="5" y="305"/>
                      <a:pt x="5" y="341"/>
                      <a:pt x="15" y="375"/>
                    </a:cubicBezTo>
                    <a:cubicBezTo>
                      <a:pt x="34" y="439"/>
                      <a:pt x="161" y="568"/>
                      <a:pt x="225" y="600"/>
                    </a:cubicBezTo>
                    <a:cubicBezTo>
                      <a:pt x="239" y="607"/>
                      <a:pt x="256" y="607"/>
                      <a:pt x="270" y="615"/>
                    </a:cubicBezTo>
                    <a:cubicBezTo>
                      <a:pt x="317" y="641"/>
                      <a:pt x="360" y="675"/>
                      <a:pt x="405" y="705"/>
                    </a:cubicBezTo>
                    <a:cubicBezTo>
                      <a:pt x="424" y="717"/>
                      <a:pt x="447" y="722"/>
                      <a:pt x="465" y="735"/>
                    </a:cubicBezTo>
                    <a:cubicBezTo>
                      <a:pt x="482" y="747"/>
                      <a:pt x="492" y="768"/>
                      <a:pt x="510" y="780"/>
                    </a:cubicBezTo>
                    <a:cubicBezTo>
                      <a:pt x="523" y="789"/>
                      <a:pt x="541" y="788"/>
                      <a:pt x="555" y="795"/>
                    </a:cubicBezTo>
                    <a:cubicBezTo>
                      <a:pt x="698" y="866"/>
                      <a:pt x="458" y="778"/>
                      <a:pt x="690" y="855"/>
                    </a:cubicBezTo>
                    <a:cubicBezTo>
                      <a:pt x="707" y="861"/>
                      <a:pt x="719" y="878"/>
                      <a:pt x="735" y="885"/>
                    </a:cubicBezTo>
                    <a:cubicBezTo>
                      <a:pt x="764" y="898"/>
                      <a:pt x="825" y="915"/>
                      <a:pt x="825" y="915"/>
                    </a:cubicBezTo>
                    <a:cubicBezTo>
                      <a:pt x="860" y="910"/>
                      <a:pt x="898" y="914"/>
                      <a:pt x="930" y="900"/>
                    </a:cubicBezTo>
                    <a:cubicBezTo>
                      <a:pt x="990" y="873"/>
                      <a:pt x="949" y="733"/>
                      <a:pt x="945" y="720"/>
                    </a:cubicBezTo>
                    <a:cubicBezTo>
                      <a:pt x="938" y="700"/>
                      <a:pt x="913" y="692"/>
                      <a:pt x="900" y="675"/>
                    </a:cubicBezTo>
                    <a:cubicBezTo>
                      <a:pt x="840" y="598"/>
                      <a:pt x="848" y="608"/>
                      <a:pt x="825" y="540"/>
                    </a:cubicBezTo>
                    <a:cubicBezTo>
                      <a:pt x="859" y="439"/>
                      <a:pt x="812" y="549"/>
                      <a:pt x="885" y="465"/>
                    </a:cubicBezTo>
                    <a:cubicBezTo>
                      <a:pt x="941" y="402"/>
                      <a:pt x="939" y="392"/>
                      <a:pt x="960" y="330"/>
                    </a:cubicBezTo>
                    <a:cubicBezTo>
                      <a:pt x="955" y="300"/>
                      <a:pt x="957" y="268"/>
                      <a:pt x="945" y="240"/>
                    </a:cubicBezTo>
                    <a:cubicBezTo>
                      <a:pt x="936" y="221"/>
                      <a:pt x="917" y="208"/>
                      <a:pt x="900" y="195"/>
                    </a:cubicBezTo>
                    <a:cubicBezTo>
                      <a:pt x="736" y="68"/>
                      <a:pt x="632" y="86"/>
                      <a:pt x="405" y="75"/>
                    </a:cubicBezTo>
                    <a:cubicBezTo>
                      <a:pt x="390" y="60"/>
                      <a:pt x="379" y="40"/>
                      <a:pt x="360" y="30"/>
                    </a:cubicBezTo>
                    <a:cubicBezTo>
                      <a:pt x="332" y="15"/>
                      <a:pt x="270" y="0"/>
                      <a:pt x="270" y="0"/>
                    </a:cubicBezTo>
                    <a:cubicBezTo>
                      <a:pt x="255" y="5"/>
                      <a:pt x="236" y="4"/>
                      <a:pt x="225" y="15"/>
                    </a:cubicBezTo>
                    <a:cubicBezTo>
                      <a:pt x="205" y="35"/>
                      <a:pt x="205" y="85"/>
                      <a:pt x="225" y="105"/>
                    </a:cubicBezTo>
                    <a:cubicBezTo>
                      <a:pt x="236" y="116"/>
                      <a:pt x="255" y="115"/>
                      <a:pt x="270" y="120"/>
                    </a:cubicBezTo>
                    <a:cubicBezTo>
                      <a:pt x="265" y="140"/>
                      <a:pt x="255" y="180"/>
                      <a:pt x="255" y="18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3366"/>
                  </a:gs>
                  <a:gs pos="100000">
                    <a:srgbClr val="003366">
                      <a:gamma/>
                      <a:tint val="39608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800" y="7625"/>
              <a:ext cx="7020" cy="1541"/>
              <a:chOff x="1080" y="12420"/>
              <a:chExt cx="7740" cy="1620"/>
            </a:xfrm>
          </p:grpSpPr>
          <p:sp>
            <p:nvSpPr>
              <p:cNvPr id="78858" name="AutoShape 10"/>
              <p:cNvSpPr>
                <a:spLocks noChangeArrowheads="1"/>
              </p:cNvSpPr>
              <p:nvPr/>
            </p:nvSpPr>
            <p:spPr bwMode="auto">
              <a:xfrm>
                <a:off x="1080" y="12420"/>
                <a:ext cx="7740" cy="1620"/>
              </a:xfrm>
              <a:prstGeom prst="parallelogram">
                <a:avLst>
                  <a:gd name="adj" fmla="val 11944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626" y="12607"/>
                <a:ext cx="3394" cy="1253"/>
                <a:chOff x="4153" y="4955"/>
                <a:chExt cx="3394" cy="1253"/>
              </a:xfrm>
            </p:grpSpPr>
            <p:pic>
              <p:nvPicPr>
                <p:cNvPr id="78860" name="Picture 12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660" y="4955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861" name="Picture 13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46" y="5135"/>
                  <a:ext cx="386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862" name="Picture 14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200" y="5580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863" name="Picture 15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153" y="5855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864" name="Picture 16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680" y="5855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1800" y="6254"/>
              <a:ext cx="7020" cy="1542"/>
              <a:chOff x="1620" y="14220"/>
              <a:chExt cx="7740" cy="1620"/>
            </a:xfrm>
          </p:grpSpPr>
          <p:sp>
            <p:nvSpPr>
              <p:cNvPr id="78866" name="AutoShape 18"/>
              <p:cNvSpPr>
                <a:spLocks noChangeArrowheads="1"/>
              </p:cNvSpPr>
              <p:nvPr/>
            </p:nvSpPr>
            <p:spPr bwMode="auto">
              <a:xfrm>
                <a:off x="1620" y="14220"/>
                <a:ext cx="7740" cy="1620"/>
              </a:xfrm>
              <a:prstGeom prst="parallelogram">
                <a:avLst>
                  <a:gd name="adj" fmla="val 11944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5299" y="14740"/>
                <a:ext cx="1721" cy="920"/>
                <a:chOff x="5156" y="5293"/>
                <a:chExt cx="1721" cy="920"/>
              </a:xfrm>
            </p:grpSpPr>
            <p:sp>
              <p:nvSpPr>
                <p:cNvPr id="78868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6660" y="5855"/>
                  <a:ext cx="216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869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5828" y="5293"/>
                  <a:ext cx="223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870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6275" y="5293"/>
                  <a:ext cx="217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871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6660" y="5495"/>
                  <a:ext cx="217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872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5605" y="5293"/>
                  <a:ext cx="218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873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5156" y="5732"/>
                  <a:ext cx="219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800" y="4884"/>
              <a:ext cx="7020" cy="1542"/>
              <a:chOff x="1440" y="10440"/>
              <a:chExt cx="7740" cy="1620"/>
            </a:xfrm>
          </p:grpSpPr>
          <p:sp>
            <p:nvSpPr>
              <p:cNvPr id="78875" name="AutoShape 27"/>
              <p:cNvSpPr>
                <a:spLocks noChangeArrowheads="1"/>
              </p:cNvSpPr>
              <p:nvPr/>
            </p:nvSpPr>
            <p:spPr bwMode="auto">
              <a:xfrm>
                <a:off x="1440" y="10440"/>
                <a:ext cx="7740" cy="1620"/>
              </a:xfrm>
              <a:prstGeom prst="parallelogram">
                <a:avLst>
                  <a:gd name="adj" fmla="val 11944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9" name="Group 28"/>
              <p:cNvGrpSpPr>
                <a:grpSpLocks/>
              </p:cNvGrpSpPr>
              <p:nvPr/>
            </p:nvGrpSpPr>
            <p:grpSpPr bwMode="auto">
              <a:xfrm>
                <a:off x="2700" y="10962"/>
                <a:ext cx="780" cy="918"/>
                <a:chOff x="2880" y="11700"/>
                <a:chExt cx="780" cy="918"/>
              </a:xfrm>
            </p:grpSpPr>
            <p:grpSp>
              <p:nvGrpSpPr>
                <p:cNvPr id="10" name="Group 29"/>
                <p:cNvGrpSpPr>
                  <a:grpSpLocks/>
                </p:cNvGrpSpPr>
                <p:nvPr/>
              </p:nvGrpSpPr>
              <p:grpSpPr bwMode="auto">
                <a:xfrm>
                  <a:off x="3060" y="11700"/>
                  <a:ext cx="360" cy="558"/>
                  <a:chOff x="4893" y="13315"/>
                  <a:chExt cx="313" cy="480"/>
                </a:xfrm>
              </p:grpSpPr>
              <p:sp>
                <p:nvSpPr>
                  <p:cNvPr id="78878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475"/>
                    <a:ext cx="1" cy="320"/>
                  </a:xfrm>
                  <a:prstGeom prst="line">
                    <a:avLst/>
                  </a:prstGeom>
                  <a:noFill/>
                  <a:ln w="38100" cmpd="dbl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7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2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315"/>
                    <a:ext cx="1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56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4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3" y="13475"/>
                    <a:ext cx="157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1" name="Group 37"/>
                <p:cNvGrpSpPr>
                  <a:grpSpLocks/>
                </p:cNvGrpSpPr>
                <p:nvPr/>
              </p:nvGrpSpPr>
              <p:grpSpPr bwMode="auto">
                <a:xfrm>
                  <a:off x="3300" y="11940"/>
                  <a:ext cx="360" cy="558"/>
                  <a:chOff x="4893" y="13315"/>
                  <a:chExt cx="313" cy="480"/>
                </a:xfrm>
              </p:grpSpPr>
              <p:sp>
                <p:nvSpPr>
                  <p:cNvPr id="78886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475"/>
                    <a:ext cx="1" cy="320"/>
                  </a:xfrm>
                  <a:prstGeom prst="line">
                    <a:avLst/>
                  </a:prstGeom>
                  <a:noFill/>
                  <a:ln w="38100" cmpd="dbl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8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0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315"/>
                    <a:ext cx="1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1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56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2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3" y="13475"/>
                    <a:ext cx="157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2" name="Group 45"/>
                <p:cNvGrpSpPr>
                  <a:grpSpLocks/>
                </p:cNvGrpSpPr>
                <p:nvPr/>
              </p:nvGrpSpPr>
              <p:grpSpPr bwMode="auto">
                <a:xfrm>
                  <a:off x="2880" y="12060"/>
                  <a:ext cx="360" cy="558"/>
                  <a:chOff x="4893" y="13315"/>
                  <a:chExt cx="313" cy="480"/>
                </a:xfrm>
              </p:grpSpPr>
              <p:sp>
                <p:nvSpPr>
                  <p:cNvPr id="78894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475"/>
                    <a:ext cx="1" cy="320"/>
                  </a:xfrm>
                  <a:prstGeom prst="line">
                    <a:avLst/>
                  </a:prstGeom>
                  <a:noFill/>
                  <a:ln w="38100" cmpd="dbl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8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315"/>
                    <a:ext cx="1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89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56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00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3" y="13475"/>
                    <a:ext cx="157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1800" y="11051"/>
              <a:ext cx="6963" cy="1729"/>
              <a:chOff x="1800" y="11520"/>
              <a:chExt cx="7320" cy="1817"/>
            </a:xfrm>
          </p:grpSpPr>
          <p:sp>
            <p:nvSpPr>
              <p:cNvPr id="78902" name="AutoShape 54"/>
              <p:cNvSpPr>
                <a:spLocks noChangeArrowheads="1"/>
              </p:cNvSpPr>
              <p:nvPr/>
            </p:nvSpPr>
            <p:spPr bwMode="auto">
              <a:xfrm>
                <a:off x="1800" y="11742"/>
                <a:ext cx="7320" cy="1595"/>
              </a:xfrm>
              <a:prstGeom prst="parallelogram">
                <a:avLst>
                  <a:gd name="adj" fmla="val 11473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3" name="Freeform 55"/>
              <p:cNvSpPr>
                <a:spLocks/>
              </p:cNvSpPr>
              <p:nvPr/>
            </p:nvSpPr>
            <p:spPr bwMode="auto">
              <a:xfrm>
                <a:off x="2466" y="11902"/>
                <a:ext cx="4400" cy="1197"/>
              </a:xfrm>
              <a:custGeom>
                <a:avLst/>
                <a:gdLst/>
                <a:ahLst/>
                <a:cxnLst>
                  <a:cxn ang="0">
                    <a:pos x="0" y="900"/>
                  </a:cxn>
                  <a:cxn ang="0">
                    <a:pos x="210" y="810"/>
                  </a:cxn>
                  <a:cxn ang="0">
                    <a:pos x="240" y="765"/>
                  </a:cxn>
                  <a:cxn ang="0">
                    <a:pos x="255" y="660"/>
                  </a:cxn>
                  <a:cxn ang="0">
                    <a:pos x="405" y="645"/>
                  </a:cxn>
                  <a:cxn ang="0">
                    <a:pos x="420" y="540"/>
                  </a:cxn>
                  <a:cxn ang="0">
                    <a:pos x="465" y="510"/>
                  </a:cxn>
                  <a:cxn ang="0">
                    <a:pos x="645" y="465"/>
                  </a:cxn>
                  <a:cxn ang="0">
                    <a:pos x="735" y="450"/>
                  </a:cxn>
                  <a:cxn ang="0">
                    <a:pos x="1065" y="435"/>
                  </a:cxn>
                  <a:cxn ang="0">
                    <a:pos x="1365" y="390"/>
                  </a:cxn>
                  <a:cxn ang="0">
                    <a:pos x="1575" y="270"/>
                  </a:cxn>
                  <a:cxn ang="0">
                    <a:pos x="1620" y="240"/>
                  </a:cxn>
                  <a:cxn ang="0">
                    <a:pos x="2160" y="225"/>
                  </a:cxn>
                  <a:cxn ang="0">
                    <a:pos x="2400" y="165"/>
                  </a:cxn>
                  <a:cxn ang="0">
                    <a:pos x="2475" y="75"/>
                  </a:cxn>
                  <a:cxn ang="0">
                    <a:pos x="2670" y="30"/>
                  </a:cxn>
                  <a:cxn ang="0">
                    <a:pos x="3030" y="0"/>
                  </a:cxn>
                </a:cxnLst>
                <a:rect l="0" t="0" r="r" b="b"/>
                <a:pathLst>
                  <a:path w="3030" h="900">
                    <a:moveTo>
                      <a:pt x="0" y="900"/>
                    </a:moveTo>
                    <a:cubicBezTo>
                      <a:pt x="72" y="876"/>
                      <a:pt x="143" y="844"/>
                      <a:pt x="210" y="810"/>
                    </a:cubicBezTo>
                    <a:cubicBezTo>
                      <a:pt x="220" y="795"/>
                      <a:pt x="235" y="782"/>
                      <a:pt x="240" y="765"/>
                    </a:cubicBezTo>
                    <a:cubicBezTo>
                      <a:pt x="250" y="731"/>
                      <a:pt x="226" y="681"/>
                      <a:pt x="255" y="660"/>
                    </a:cubicBezTo>
                    <a:cubicBezTo>
                      <a:pt x="296" y="630"/>
                      <a:pt x="355" y="650"/>
                      <a:pt x="405" y="645"/>
                    </a:cubicBezTo>
                    <a:cubicBezTo>
                      <a:pt x="410" y="610"/>
                      <a:pt x="406" y="572"/>
                      <a:pt x="420" y="540"/>
                    </a:cubicBezTo>
                    <a:cubicBezTo>
                      <a:pt x="427" y="524"/>
                      <a:pt x="449" y="518"/>
                      <a:pt x="465" y="510"/>
                    </a:cubicBezTo>
                    <a:cubicBezTo>
                      <a:pt x="517" y="484"/>
                      <a:pt x="588" y="475"/>
                      <a:pt x="645" y="465"/>
                    </a:cubicBezTo>
                    <a:cubicBezTo>
                      <a:pt x="675" y="460"/>
                      <a:pt x="705" y="457"/>
                      <a:pt x="735" y="450"/>
                    </a:cubicBezTo>
                    <a:cubicBezTo>
                      <a:pt x="766" y="442"/>
                      <a:pt x="1065" y="435"/>
                      <a:pt x="1065" y="435"/>
                    </a:cubicBezTo>
                    <a:cubicBezTo>
                      <a:pt x="1218" y="440"/>
                      <a:pt x="1214" y="491"/>
                      <a:pt x="1365" y="390"/>
                    </a:cubicBezTo>
                    <a:cubicBezTo>
                      <a:pt x="1431" y="292"/>
                      <a:pt x="1491" y="326"/>
                      <a:pt x="1575" y="270"/>
                    </a:cubicBezTo>
                    <a:cubicBezTo>
                      <a:pt x="1590" y="260"/>
                      <a:pt x="1602" y="241"/>
                      <a:pt x="1620" y="240"/>
                    </a:cubicBezTo>
                    <a:cubicBezTo>
                      <a:pt x="1800" y="226"/>
                      <a:pt x="1980" y="230"/>
                      <a:pt x="2160" y="225"/>
                    </a:cubicBezTo>
                    <a:cubicBezTo>
                      <a:pt x="2240" y="205"/>
                      <a:pt x="2321" y="191"/>
                      <a:pt x="2400" y="165"/>
                    </a:cubicBezTo>
                    <a:cubicBezTo>
                      <a:pt x="2419" y="137"/>
                      <a:pt x="2444" y="92"/>
                      <a:pt x="2475" y="75"/>
                    </a:cubicBezTo>
                    <a:cubicBezTo>
                      <a:pt x="2535" y="41"/>
                      <a:pt x="2604" y="41"/>
                      <a:pt x="2670" y="30"/>
                    </a:cubicBezTo>
                    <a:cubicBezTo>
                      <a:pt x="2789" y="10"/>
                      <a:pt x="2909" y="0"/>
                      <a:pt x="303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4" name="Freeform 56"/>
              <p:cNvSpPr>
                <a:spLocks/>
              </p:cNvSpPr>
              <p:nvPr/>
            </p:nvSpPr>
            <p:spPr bwMode="auto">
              <a:xfrm>
                <a:off x="4241" y="12501"/>
                <a:ext cx="332" cy="5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45"/>
                  </a:cxn>
                  <a:cxn ang="0">
                    <a:pos x="75" y="75"/>
                  </a:cxn>
                  <a:cxn ang="0">
                    <a:pos x="180" y="195"/>
                  </a:cxn>
                  <a:cxn ang="0">
                    <a:pos x="240" y="255"/>
                  </a:cxn>
                  <a:cxn ang="0">
                    <a:pos x="270" y="300"/>
                  </a:cxn>
                  <a:cxn ang="0">
                    <a:pos x="150" y="420"/>
                  </a:cxn>
                  <a:cxn ang="0">
                    <a:pos x="135" y="465"/>
                  </a:cxn>
                </a:cxnLst>
                <a:rect l="0" t="0" r="r" b="b"/>
                <a:pathLst>
                  <a:path w="270" h="465">
                    <a:moveTo>
                      <a:pt x="0" y="0"/>
                    </a:moveTo>
                    <a:cubicBezTo>
                      <a:pt x="10" y="15"/>
                      <a:pt x="17" y="32"/>
                      <a:pt x="30" y="45"/>
                    </a:cubicBezTo>
                    <a:cubicBezTo>
                      <a:pt x="43" y="58"/>
                      <a:pt x="63" y="61"/>
                      <a:pt x="75" y="75"/>
                    </a:cubicBezTo>
                    <a:cubicBezTo>
                      <a:pt x="198" y="215"/>
                      <a:pt x="79" y="127"/>
                      <a:pt x="180" y="195"/>
                    </a:cubicBezTo>
                    <a:cubicBezTo>
                      <a:pt x="213" y="293"/>
                      <a:pt x="167" y="197"/>
                      <a:pt x="240" y="255"/>
                    </a:cubicBezTo>
                    <a:cubicBezTo>
                      <a:pt x="254" y="266"/>
                      <a:pt x="260" y="285"/>
                      <a:pt x="270" y="300"/>
                    </a:cubicBezTo>
                    <a:cubicBezTo>
                      <a:pt x="248" y="389"/>
                      <a:pt x="239" y="398"/>
                      <a:pt x="150" y="420"/>
                    </a:cubicBezTo>
                    <a:cubicBezTo>
                      <a:pt x="145" y="435"/>
                      <a:pt x="135" y="465"/>
                      <a:pt x="135" y="46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5" name="Freeform 57"/>
              <p:cNvSpPr>
                <a:spLocks/>
              </p:cNvSpPr>
              <p:nvPr/>
            </p:nvSpPr>
            <p:spPr bwMode="auto">
              <a:xfrm>
                <a:off x="4462" y="12700"/>
                <a:ext cx="332" cy="8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10" y="17"/>
                  </a:cxn>
                  <a:cxn ang="0">
                    <a:pos x="240" y="62"/>
                  </a:cxn>
                  <a:cxn ang="0">
                    <a:pos x="270" y="77"/>
                  </a:cxn>
                </a:cxnLst>
                <a:rect l="0" t="0" r="r" b="b"/>
                <a:pathLst>
                  <a:path w="270" h="77">
                    <a:moveTo>
                      <a:pt x="0" y="2"/>
                    </a:moveTo>
                    <a:cubicBezTo>
                      <a:pt x="70" y="7"/>
                      <a:pt x="142" y="0"/>
                      <a:pt x="210" y="17"/>
                    </a:cubicBezTo>
                    <a:cubicBezTo>
                      <a:pt x="227" y="21"/>
                      <a:pt x="227" y="49"/>
                      <a:pt x="240" y="62"/>
                    </a:cubicBezTo>
                    <a:cubicBezTo>
                      <a:pt x="248" y="70"/>
                      <a:pt x="260" y="72"/>
                      <a:pt x="270" y="77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6" name="Freeform 58"/>
              <p:cNvSpPr>
                <a:spLocks/>
              </p:cNvSpPr>
              <p:nvPr/>
            </p:nvSpPr>
            <p:spPr bwMode="auto">
              <a:xfrm>
                <a:off x="6978" y="12636"/>
                <a:ext cx="148" cy="216"/>
              </a:xfrm>
              <a:custGeom>
                <a:avLst/>
                <a:gdLst/>
                <a:ahLst/>
                <a:cxnLst>
                  <a:cxn ang="0">
                    <a:pos x="0" y="195"/>
                  </a:cxn>
                  <a:cxn ang="0">
                    <a:pos x="30" y="60"/>
                  </a:cxn>
                  <a:cxn ang="0">
                    <a:pos x="75" y="45"/>
                  </a:cxn>
                  <a:cxn ang="0">
                    <a:pos x="120" y="0"/>
                  </a:cxn>
                </a:cxnLst>
                <a:rect l="0" t="0" r="r" b="b"/>
                <a:pathLst>
                  <a:path w="120" h="195">
                    <a:moveTo>
                      <a:pt x="0" y="195"/>
                    </a:moveTo>
                    <a:cubicBezTo>
                      <a:pt x="15" y="151"/>
                      <a:pt x="7" y="100"/>
                      <a:pt x="30" y="60"/>
                    </a:cubicBezTo>
                    <a:cubicBezTo>
                      <a:pt x="38" y="46"/>
                      <a:pt x="60" y="50"/>
                      <a:pt x="75" y="45"/>
                    </a:cubicBezTo>
                    <a:cubicBezTo>
                      <a:pt x="90" y="30"/>
                      <a:pt x="120" y="0"/>
                      <a:pt x="12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7" name="Freeform 59"/>
              <p:cNvSpPr>
                <a:spLocks/>
              </p:cNvSpPr>
              <p:nvPr/>
            </p:nvSpPr>
            <p:spPr bwMode="auto">
              <a:xfrm>
                <a:off x="6848" y="11904"/>
                <a:ext cx="1738" cy="2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0" y="45"/>
                  </a:cxn>
                  <a:cxn ang="0">
                    <a:pos x="480" y="90"/>
                  </a:cxn>
                  <a:cxn ang="0">
                    <a:pos x="675" y="135"/>
                  </a:cxn>
                  <a:cxn ang="0">
                    <a:pos x="720" y="135"/>
                  </a:cxn>
                  <a:cxn ang="0">
                    <a:pos x="885" y="195"/>
                  </a:cxn>
                  <a:cxn ang="0">
                    <a:pos x="975" y="195"/>
                  </a:cxn>
                  <a:cxn ang="0">
                    <a:pos x="1320" y="135"/>
                  </a:cxn>
                  <a:cxn ang="0">
                    <a:pos x="1410" y="120"/>
                  </a:cxn>
                </a:cxnLst>
                <a:rect l="0" t="0" r="r" b="b"/>
                <a:pathLst>
                  <a:path w="1410" h="214">
                    <a:moveTo>
                      <a:pt x="0" y="0"/>
                    </a:moveTo>
                    <a:cubicBezTo>
                      <a:pt x="150" y="9"/>
                      <a:pt x="303" y="8"/>
                      <a:pt x="450" y="45"/>
                    </a:cubicBezTo>
                    <a:cubicBezTo>
                      <a:pt x="460" y="60"/>
                      <a:pt x="475" y="73"/>
                      <a:pt x="480" y="90"/>
                    </a:cubicBezTo>
                    <a:cubicBezTo>
                      <a:pt x="495" y="139"/>
                      <a:pt x="633" y="107"/>
                      <a:pt x="675" y="135"/>
                    </a:cubicBezTo>
                    <a:cubicBezTo>
                      <a:pt x="690" y="145"/>
                      <a:pt x="705" y="125"/>
                      <a:pt x="720" y="135"/>
                    </a:cubicBezTo>
                    <a:cubicBezTo>
                      <a:pt x="830" y="130"/>
                      <a:pt x="777" y="214"/>
                      <a:pt x="885" y="195"/>
                    </a:cubicBezTo>
                    <a:cubicBezTo>
                      <a:pt x="920" y="189"/>
                      <a:pt x="941" y="206"/>
                      <a:pt x="975" y="195"/>
                    </a:cubicBezTo>
                    <a:cubicBezTo>
                      <a:pt x="1099" y="154"/>
                      <a:pt x="1189" y="146"/>
                      <a:pt x="1320" y="135"/>
                    </a:cubicBezTo>
                    <a:cubicBezTo>
                      <a:pt x="1390" y="118"/>
                      <a:pt x="1359" y="120"/>
                      <a:pt x="1410" y="12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8" name="Freeform 60"/>
              <p:cNvSpPr>
                <a:spLocks/>
              </p:cNvSpPr>
              <p:nvPr/>
            </p:nvSpPr>
            <p:spPr bwMode="auto">
              <a:xfrm>
                <a:off x="6350" y="11938"/>
                <a:ext cx="179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65"/>
                  </a:cxn>
                  <a:cxn ang="0">
                    <a:pos x="120" y="225"/>
                  </a:cxn>
                  <a:cxn ang="0">
                    <a:pos x="135" y="375"/>
                  </a:cxn>
                </a:cxnLst>
                <a:rect l="0" t="0" r="r" b="b"/>
                <a:pathLst>
                  <a:path w="146" h="375">
                    <a:moveTo>
                      <a:pt x="0" y="0"/>
                    </a:moveTo>
                    <a:cubicBezTo>
                      <a:pt x="18" y="53"/>
                      <a:pt x="2" y="117"/>
                      <a:pt x="30" y="165"/>
                    </a:cubicBezTo>
                    <a:cubicBezTo>
                      <a:pt x="48" y="196"/>
                      <a:pt x="120" y="225"/>
                      <a:pt x="120" y="225"/>
                    </a:cubicBezTo>
                    <a:cubicBezTo>
                      <a:pt x="146" y="303"/>
                      <a:pt x="135" y="254"/>
                      <a:pt x="135" y="37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09" name="Freeform 61"/>
              <p:cNvSpPr>
                <a:spLocks/>
              </p:cNvSpPr>
              <p:nvPr/>
            </p:nvSpPr>
            <p:spPr bwMode="auto">
              <a:xfrm>
                <a:off x="3960" y="11880"/>
                <a:ext cx="964" cy="360"/>
              </a:xfrm>
              <a:custGeom>
                <a:avLst/>
                <a:gdLst/>
                <a:ahLst/>
                <a:cxnLst>
                  <a:cxn ang="0">
                    <a:pos x="735" y="450"/>
                  </a:cxn>
                  <a:cxn ang="0">
                    <a:pos x="636" y="261"/>
                  </a:cxn>
                  <a:cxn ang="0">
                    <a:pos x="620" y="223"/>
                  </a:cxn>
                  <a:cxn ang="0">
                    <a:pos x="525" y="199"/>
                  </a:cxn>
                  <a:cxn ang="0">
                    <a:pos x="223" y="174"/>
                  </a:cxn>
                  <a:cxn ang="0">
                    <a:pos x="127" y="99"/>
                  </a:cxn>
                  <a:cxn ang="0">
                    <a:pos x="95" y="62"/>
                  </a:cxn>
                  <a:cxn ang="0">
                    <a:pos x="48" y="37"/>
                  </a:cxn>
                  <a:cxn ang="0">
                    <a:pos x="0" y="0"/>
                  </a:cxn>
                </a:cxnLst>
                <a:rect l="0" t="0" r="r" b="b"/>
                <a:pathLst>
                  <a:path w="735" h="450">
                    <a:moveTo>
                      <a:pt x="735" y="450"/>
                    </a:moveTo>
                    <a:cubicBezTo>
                      <a:pt x="700" y="289"/>
                      <a:pt x="720" y="343"/>
                      <a:pt x="636" y="261"/>
                    </a:cubicBezTo>
                    <a:cubicBezTo>
                      <a:pt x="626" y="251"/>
                      <a:pt x="634" y="231"/>
                      <a:pt x="620" y="223"/>
                    </a:cubicBezTo>
                    <a:cubicBezTo>
                      <a:pt x="593" y="209"/>
                      <a:pt x="525" y="199"/>
                      <a:pt x="525" y="199"/>
                    </a:cubicBezTo>
                    <a:cubicBezTo>
                      <a:pt x="420" y="205"/>
                      <a:pt x="310" y="234"/>
                      <a:pt x="223" y="174"/>
                    </a:cubicBezTo>
                    <a:cubicBezTo>
                      <a:pt x="189" y="151"/>
                      <a:pt x="153" y="128"/>
                      <a:pt x="127" y="99"/>
                    </a:cubicBezTo>
                    <a:cubicBezTo>
                      <a:pt x="117" y="87"/>
                      <a:pt x="109" y="73"/>
                      <a:pt x="95" y="62"/>
                    </a:cubicBezTo>
                    <a:cubicBezTo>
                      <a:pt x="82" y="51"/>
                      <a:pt x="63" y="47"/>
                      <a:pt x="48" y="37"/>
                    </a:cubicBezTo>
                    <a:cubicBezTo>
                      <a:pt x="31" y="26"/>
                      <a:pt x="0" y="0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0" name="Freeform 62"/>
              <p:cNvSpPr>
                <a:spLocks/>
              </p:cNvSpPr>
              <p:nvPr/>
            </p:nvSpPr>
            <p:spPr bwMode="auto">
              <a:xfrm>
                <a:off x="7098" y="11904"/>
                <a:ext cx="508" cy="51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120"/>
                  </a:cxn>
                  <a:cxn ang="0">
                    <a:pos x="37" y="180"/>
                  </a:cxn>
                  <a:cxn ang="0">
                    <a:pos x="127" y="210"/>
                  </a:cxn>
                  <a:cxn ang="0">
                    <a:pos x="172" y="225"/>
                  </a:cxn>
                  <a:cxn ang="0">
                    <a:pos x="217" y="315"/>
                  </a:cxn>
                  <a:cxn ang="0">
                    <a:pos x="262" y="405"/>
                  </a:cxn>
                  <a:cxn ang="0">
                    <a:pos x="412" y="465"/>
                  </a:cxn>
                </a:cxnLst>
                <a:rect l="0" t="0" r="r" b="b"/>
                <a:pathLst>
                  <a:path w="412" h="465">
                    <a:moveTo>
                      <a:pt x="22" y="0"/>
                    </a:moveTo>
                    <a:cubicBezTo>
                      <a:pt x="0" y="67"/>
                      <a:pt x="3" y="33"/>
                      <a:pt x="22" y="120"/>
                    </a:cubicBezTo>
                    <a:cubicBezTo>
                      <a:pt x="26" y="140"/>
                      <a:pt x="21" y="167"/>
                      <a:pt x="37" y="180"/>
                    </a:cubicBezTo>
                    <a:cubicBezTo>
                      <a:pt x="61" y="201"/>
                      <a:pt x="97" y="200"/>
                      <a:pt x="127" y="210"/>
                    </a:cubicBezTo>
                    <a:cubicBezTo>
                      <a:pt x="142" y="215"/>
                      <a:pt x="172" y="225"/>
                      <a:pt x="172" y="225"/>
                    </a:cubicBezTo>
                    <a:cubicBezTo>
                      <a:pt x="210" y="338"/>
                      <a:pt x="159" y="199"/>
                      <a:pt x="217" y="315"/>
                    </a:cubicBezTo>
                    <a:cubicBezTo>
                      <a:pt x="231" y="343"/>
                      <a:pt x="231" y="385"/>
                      <a:pt x="262" y="405"/>
                    </a:cubicBezTo>
                    <a:cubicBezTo>
                      <a:pt x="310" y="435"/>
                      <a:pt x="372" y="425"/>
                      <a:pt x="412" y="46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1" name="Freeform 63"/>
              <p:cNvSpPr>
                <a:spLocks/>
              </p:cNvSpPr>
              <p:nvPr/>
            </p:nvSpPr>
            <p:spPr bwMode="auto">
              <a:xfrm>
                <a:off x="6497" y="12337"/>
                <a:ext cx="614" cy="3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75"/>
                  </a:cxn>
                  <a:cxn ang="0">
                    <a:pos x="270" y="105"/>
                  </a:cxn>
                  <a:cxn ang="0">
                    <a:pos x="315" y="150"/>
                  </a:cxn>
                  <a:cxn ang="0">
                    <a:pos x="450" y="225"/>
                  </a:cxn>
                  <a:cxn ang="0">
                    <a:pos x="495" y="270"/>
                  </a:cxn>
                </a:cxnLst>
                <a:rect l="0" t="0" r="r" b="b"/>
                <a:pathLst>
                  <a:path w="499" h="282">
                    <a:moveTo>
                      <a:pt x="0" y="0"/>
                    </a:moveTo>
                    <a:cubicBezTo>
                      <a:pt x="87" y="29"/>
                      <a:pt x="31" y="8"/>
                      <a:pt x="165" y="75"/>
                    </a:cubicBezTo>
                    <a:cubicBezTo>
                      <a:pt x="198" y="91"/>
                      <a:pt x="235" y="93"/>
                      <a:pt x="270" y="105"/>
                    </a:cubicBezTo>
                    <a:cubicBezTo>
                      <a:pt x="285" y="120"/>
                      <a:pt x="298" y="137"/>
                      <a:pt x="315" y="150"/>
                    </a:cubicBezTo>
                    <a:cubicBezTo>
                      <a:pt x="485" y="282"/>
                      <a:pt x="341" y="171"/>
                      <a:pt x="450" y="225"/>
                    </a:cubicBezTo>
                    <a:cubicBezTo>
                      <a:pt x="499" y="250"/>
                      <a:pt x="495" y="239"/>
                      <a:pt x="495" y="27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2" name="Freeform 64"/>
              <p:cNvSpPr>
                <a:spLocks/>
              </p:cNvSpPr>
              <p:nvPr/>
            </p:nvSpPr>
            <p:spPr bwMode="auto">
              <a:xfrm>
                <a:off x="7570" y="12369"/>
                <a:ext cx="258" cy="50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65" y="15"/>
                  </a:cxn>
                  <a:cxn ang="0">
                    <a:pos x="210" y="0"/>
                  </a:cxn>
                </a:cxnLst>
                <a:rect l="0" t="0" r="r" b="b"/>
                <a:pathLst>
                  <a:path w="210" h="45">
                    <a:moveTo>
                      <a:pt x="0" y="45"/>
                    </a:moveTo>
                    <a:cubicBezTo>
                      <a:pt x="55" y="34"/>
                      <a:pt x="110" y="27"/>
                      <a:pt x="165" y="15"/>
                    </a:cubicBezTo>
                    <a:cubicBezTo>
                      <a:pt x="180" y="12"/>
                      <a:pt x="210" y="0"/>
                      <a:pt x="21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3" name="Freeform 65"/>
              <p:cNvSpPr>
                <a:spLocks/>
              </p:cNvSpPr>
              <p:nvPr/>
            </p:nvSpPr>
            <p:spPr bwMode="auto">
              <a:xfrm>
                <a:off x="3409" y="12519"/>
                <a:ext cx="389" cy="3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45"/>
                  </a:cxn>
                  <a:cxn ang="0">
                    <a:pos x="45" y="90"/>
                  </a:cxn>
                  <a:cxn ang="0">
                    <a:pos x="225" y="210"/>
                  </a:cxn>
                  <a:cxn ang="0">
                    <a:pos x="300" y="300"/>
                  </a:cxn>
                  <a:cxn ang="0">
                    <a:pos x="315" y="345"/>
                  </a:cxn>
                </a:cxnLst>
                <a:rect l="0" t="0" r="r" b="b"/>
                <a:pathLst>
                  <a:path w="315" h="345">
                    <a:moveTo>
                      <a:pt x="0" y="0"/>
                    </a:moveTo>
                    <a:cubicBezTo>
                      <a:pt x="10" y="15"/>
                      <a:pt x="22" y="29"/>
                      <a:pt x="30" y="45"/>
                    </a:cubicBezTo>
                    <a:cubicBezTo>
                      <a:pt x="37" y="59"/>
                      <a:pt x="34" y="79"/>
                      <a:pt x="45" y="90"/>
                    </a:cubicBezTo>
                    <a:cubicBezTo>
                      <a:pt x="95" y="140"/>
                      <a:pt x="175" y="160"/>
                      <a:pt x="225" y="210"/>
                    </a:cubicBezTo>
                    <a:cubicBezTo>
                      <a:pt x="258" y="243"/>
                      <a:pt x="279" y="258"/>
                      <a:pt x="300" y="300"/>
                    </a:cubicBezTo>
                    <a:cubicBezTo>
                      <a:pt x="307" y="314"/>
                      <a:pt x="315" y="345"/>
                      <a:pt x="315" y="34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4" name="Freeform 66"/>
              <p:cNvSpPr>
                <a:spLocks/>
              </p:cNvSpPr>
              <p:nvPr/>
            </p:nvSpPr>
            <p:spPr bwMode="auto">
              <a:xfrm>
                <a:off x="7546" y="12419"/>
                <a:ext cx="24" cy="26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240"/>
                  </a:cxn>
                </a:cxnLst>
                <a:rect l="0" t="0" r="r" b="b"/>
                <a:pathLst>
                  <a:path w="19" h="240">
                    <a:moveTo>
                      <a:pt x="19" y="0"/>
                    </a:moveTo>
                    <a:cubicBezTo>
                      <a:pt x="0" y="170"/>
                      <a:pt x="4" y="90"/>
                      <a:pt x="4" y="24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5" name="Freeform 67"/>
              <p:cNvSpPr>
                <a:spLocks/>
              </p:cNvSpPr>
              <p:nvPr/>
            </p:nvSpPr>
            <p:spPr bwMode="auto">
              <a:xfrm>
                <a:off x="5720" y="11904"/>
                <a:ext cx="185" cy="199"/>
              </a:xfrm>
              <a:custGeom>
                <a:avLst/>
                <a:gdLst/>
                <a:ahLst/>
                <a:cxnLst>
                  <a:cxn ang="0">
                    <a:pos x="150" y="180"/>
                  </a:cxn>
                  <a:cxn ang="0">
                    <a:pos x="45" y="60"/>
                  </a:cxn>
                  <a:cxn ang="0">
                    <a:pos x="0" y="0"/>
                  </a:cxn>
                </a:cxnLst>
                <a:rect l="0" t="0" r="r" b="b"/>
                <a:pathLst>
                  <a:path w="150" h="180">
                    <a:moveTo>
                      <a:pt x="150" y="180"/>
                    </a:moveTo>
                    <a:cubicBezTo>
                      <a:pt x="80" y="75"/>
                      <a:pt x="120" y="110"/>
                      <a:pt x="45" y="60"/>
                    </a:cubicBezTo>
                    <a:cubicBezTo>
                      <a:pt x="11" y="9"/>
                      <a:pt x="28" y="28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6" name="Freeform 68"/>
              <p:cNvSpPr>
                <a:spLocks/>
              </p:cNvSpPr>
              <p:nvPr/>
            </p:nvSpPr>
            <p:spPr bwMode="auto">
              <a:xfrm>
                <a:off x="5888" y="12091"/>
                <a:ext cx="312" cy="278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58" y="116"/>
                  </a:cxn>
                  <a:cxn ang="0">
                    <a:pos x="73" y="161"/>
                  </a:cxn>
                  <a:cxn ang="0">
                    <a:pos x="253" y="251"/>
                  </a:cxn>
                </a:cxnLst>
                <a:rect l="0" t="0" r="r" b="b"/>
                <a:pathLst>
                  <a:path w="253" h="251">
                    <a:moveTo>
                      <a:pt x="13" y="26"/>
                    </a:moveTo>
                    <a:cubicBezTo>
                      <a:pt x="51" y="139"/>
                      <a:pt x="0" y="0"/>
                      <a:pt x="58" y="116"/>
                    </a:cubicBezTo>
                    <a:cubicBezTo>
                      <a:pt x="65" y="130"/>
                      <a:pt x="62" y="150"/>
                      <a:pt x="73" y="161"/>
                    </a:cubicBezTo>
                    <a:cubicBezTo>
                      <a:pt x="138" y="226"/>
                      <a:pt x="181" y="215"/>
                      <a:pt x="253" y="251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17" name="Freeform 69"/>
              <p:cNvSpPr>
                <a:spLocks/>
              </p:cNvSpPr>
              <p:nvPr/>
            </p:nvSpPr>
            <p:spPr bwMode="auto">
              <a:xfrm>
                <a:off x="3742" y="12058"/>
                <a:ext cx="720" cy="182"/>
              </a:xfrm>
              <a:custGeom>
                <a:avLst/>
                <a:gdLst/>
                <a:ahLst/>
                <a:cxnLst>
                  <a:cxn ang="0">
                    <a:pos x="585" y="0"/>
                  </a:cxn>
                  <a:cxn ang="0">
                    <a:pos x="495" y="60"/>
                  </a:cxn>
                  <a:cxn ang="0">
                    <a:pos x="450" y="105"/>
                  </a:cxn>
                  <a:cxn ang="0">
                    <a:pos x="360" y="165"/>
                  </a:cxn>
                  <a:cxn ang="0">
                    <a:pos x="0" y="165"/>
                  </a:cxn>
                </a:cxnLst>
                <a:rect l="0" t="0" r="r" b="b"/>
                <a:pathLst>
                  <a:path w="585" h="165">
                    <a:moveTo>
                      <a:pt x="585" y="0"/>
                    </a:moveTo>
                    <a:cubicBezTo>
                      <a:pt x="555" y="20"/>
                      <a:pt x="520" y="35"/>
                      <a:pt x="495" y="60"/>
                    </a:cubicBezTo>
                    <a:cubicBezTo>
                      <a:pt x="480" y="75"/>
                      <a:pt x="467" y="92"/>
                      <a:pt x="450" y="105"/>
                    </a:cubicBezTo>
                    <a:cubicBezTo>
                      <a:pt x="422" y="127"/>
                      <a:pt x="396" y="165"/>
                      <a:pt x="360" y="165"/>
                    </a:cubicBezTo>
                    <a:cubicBezTo>
                      <a:pt x="240" y="165"/>
                      <a:pt x="120" y="165"/>
                      <a:pt x="0" y="16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pic>
            <p:nvPicPr>
              <p:cNvPr id="78918" name="Picture 70" descr="j028536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3921" t="20001" r="45915" b="11487"/>
              <a:stretch>
                <a:fillRect/>
              </a:stretch>
            </p:blipFill>
            <p:spPr bwMode="auto">
              <a:xfrm>
                <a:off x="4835" y="11520"/>
                <a:ext cx="434" cy="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" name="Group 71"/>
              <p:cNvGrpSpPr>
                <a:grpSpLocks/>
              </p:cNvGrpSpPr>
              <p:nvPr/>
            </p:nvGrpSpPr>
            <p:grpSpPr bwMode="auto">
              <a:xfrm>
                <a:off x="5129" y="12298"/>
                <a:ext cx="1707" cy="836"/>
                <a:chOff x="5156" y="5293"/>
                <a:chExt cx="1721" cy="920"/>
              </a:xfrm>
            </p:grpSpPr>
            <p:sp>
              <p:nvSpPr>
                <p:cNvPr id="78920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6660" y="5855"/>
                  <a:ext cx="216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921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5828" y="5293"/>
                  <a:ext cx="223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922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6275" y="5293"/>
                  <a:ext cx="217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923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6660" y="5495"/>
                  <a:ext cx="217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924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5605" y="5293"/>
                  <a:ext cx="218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8925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5156" y="5732"/>
                  <a:ext cx="219" cy="358"/>
                </a:xfrm>
                <a:custGeom>
                  <a:avLst/>
                  <a:gdLst>
                    <a:gd name="G0" fmla="+- 0 0 0"/>
                    <a:gd name="G1" fmla="*/ 18900 1 3"/>
                    <a:gd name="G2" fmla="*/ 18900 2 3"/>
                    <a:gd name="G3" fmla="+- 18900 0 0"/>
                    <a:gd name="T0" fmla="*/ 10800 w 21600"/>
                    <a:gd name="T1" fmla="*/ 0 h 21600"/>
                    <a:gd name="T2" fmla="*/ 6171 w 21600"/>
                    <a:gd name="T3" fmla="*/ 6300 h 21600"/>
                    <a:gd name="T4" fmla="*/ 3086 w 21600"/>
                    <a:gd name="T5" fmla="*/ 12600 h 21600"/>
                    <a:gd name="T6" fmla="*/ 0 w 21600"/>
                    <a:gd name="T7" fmla="*/ 18900 h 21600"/>
                    <a:gd name="T8" fmla="*/ 15429 w 21600"/>
                    <a:gd name="T9" fmla="*/ 6300 h 21600"/>
                    <a:gd name="T10" fmla="*/ 18514 w 21600"/>
                    <a:gd name="T11" fmla="*/ 12600 h 21600"/>
                    <a:gd name="T12" fmla="*/ 21600 w 21600"/>
                    <a:gd name="T13" fmla="*/ 18900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78926" name="Freeform 78"/>
              <p:cNvSpPr>
                <a:spLocks/>
              </p:cNvSpPr>
              <p:nvPr/>
            </p:nvSpPr>
            <p:spPr bwMode="auto">
              <a:xfrm>
                <a:off x="5573" y="12697"/>
                <a:ext cx="991" cy="399"/>
              </a:xfrm>
              <a:custGeom>
                <a:avLst/>
                <a:gdLst/>
                <a:ahLst/>
                <a:cxnLst>
                  <a:cxn ang="0">
                    <a:pos x="255" y="180"/>
                  </a:cxn>
                  <a:cxn ang="0">
                    <a:pos x="0" y="270"/>
                  </a:cxn>
                  <a:cxn ang="0">
                    <a:pos x="15" y="375"/>
                  </a:cxn>
                  <a:cxn ang="0">
                    <a:pos x="225" y="600"/>
                  </a:cxn>
                  <a:cxn ang="0">
                    <a:pos x="270" y="615"/>
                  </a:cxn>
                  <a:cxn ang="0">
                    <a:pos x="405" y="705"/>
                  </a:cxn>
                  <a:cxn ang="0">
                    <a:pos x="465" y="735"/>
                  </a:cxn>
                  <a:cxn ang="0">
                    <a:pos x="510" y="780"/>
                  </a:cxn>
                  <a:cxn ang="0">
                    <a:pos x="555" y="795"/>
                  </a:cxn>
                  <a:cxn ang="0">
                    <a:pos x="690" y="855"/>
                  </a:cxn>
                  <a:cxn ang="0">
                    <a:pos x="735" y="885"/>
                  </a:cxn>
                  <a:cxn ang="0">
                    <a:pos x="825" y="915"/>
                  </a:cxn>
                  <a:cxn ang="0">
                    <a:pos x="930" y="900"/>
                  </a:cxn>
                  <a:cxn ang="0">
                    <a:pos x="945" y="720"/>
                  </a:cxn>
                  <a:cxn ang="0">
                    <a:pos x="900" y="675"/>
                  </a:cxn>
                  <a:cxn ang="0">
                    <a:pos x="825" y="540"/>
                  </a:cxn>
                  <a:cxn ang="0">
                    <a:pos x="885" y="465"/>
                  </a:cxn>
                  <a:cxn ang="0">
                    <a:pos x="960" y="330"/>
                  </a:cxn>
                  <a:cxn ang="0">
                    <a:pos x="945" y="240"/>
                  </a:cxn>
                  <a:cxn ang="0">
                    <a:pos x="900" y="195"/>
                  </a:cxn>
                  <a:cxn ang="0">
                    <a:pos x="405" y="75"/>
                  </a:cxn>
                  <a:cxn ang="0">
                    <a:pos x="360" y="30"/>
                  </a:cxn>
                  <a:cxn ang="0">
                    <a:pos x="270" y="0"/>
                  </a:cxn>
                  <a:cxn ang="0">
                    <a:pos x="225" y="15"/>
                  </a:cxn>
                  <a:cxn ang="0">
                    <a:pos x="225" y="105"/>
                  </a:cxn>
                  <a:cxn ang="0">
                    <a:pos x="270" y="120"/>
                  </a:cxn>
                  <a:cxn ang="0">
                    <a:pos x="255" y="180"/>
                  </a:cxn>
                </a:cxnLst>
                <a:rect l="0" t="0" r="r" b="b"/>
                <a:pathLst>
                  <a:path w="990" h="915">
                    <a:moveTo>
                      <a:pt x="255" y="180"/>
                    </a:moveTo>
                    <a:cubicBezTo>
                      <a:pt x="101" y="194"/>
                      <a:pt x="92" y="178"/>
                      <a:pt x="0" y="270"/>
                    </a:cubicBezTo>
                    <a:cubicBezTo>
                      <a:pt x="5" y="305"/>
                      <a:pt x="5" y="341"/>
                      <a:pt x="15" y="375"/>
                    </a:cubicBezTo>
                    <a:cubicBezTo>
                      <a:pt x="34" y="439"/>
                      <a:pt x="161" y="568"/>
                      <a:pt x="225" y="600"/>
                    </a:cubicBezTo>
                    <a:cubicBezTo>
                      <a:pt x="239" y="607"/>
                      <a:pt x="256" y="607"/>
                      <a:pt x="270" y="615"/>
                    </a:cubicBezTo>
                    <a:cubicBezTo>
                      <a:pt x="317" y="641"/>
                      <a:pt x="360" y="675"/>
                      <a:pt x="405" y="705"/>
                    </a:cubicBezTo>
                    <a:cubicBezTo>
                      <a:pt x="424" y="717"/>
                      <a:pt x="447" y="722"/>
                      <a:pt x="465" y="735"/>
                    </a:cubicBezTo>
                    <a:cubicBezTo>
                      <a:pt x="482" y="747"/>
                      <a:pt x="492" y="768"/>
                      <a:pt x="510" y="780"/>
                    </a:cubicBezTo>
                    <a:cubicBezTo>
                      <a:pt x="523" y="789"/>
                      <a:pt x="541" y="788"/>
                      <a:pt x="555" y="795"/>
                    </a:cubicBezTo>
                    <a:cubicBezTo>
                      <a:pt x="698" y="866"/>
                      <a:pt x="458" y="778"/>
                      <a:pt x="690" y="855"/>
                    </a:cubicBezTo>
                    <a:cubicBezTo>
                      <a:pt x="707" y="861"/>
                      <a:pt x="719" y="878"/>
                      <a:pt x="735" y="885"/>
                    </a:cubicBezTo>
                    <a:cubicBezTo>
                      <a:pt x="764" y="898"/>
                      <a:pt x="825" y="915"/>
                      <a:pt x="825" y="915"/>
                    </a:cubicBezTo>
                    <a:cubicBezTo>
                      <a:pt x="860" y="910"/>
                      <a:pt x="898" y="914"/>
                      <a:pt x="930" y="900"/>
                    </a:cubicBezTo>
                    <a:cubicBezTo>
                      <a:pt x="990" y="873"/>
                      <a:pt x="949" y="733"/>
                      <a:pt x="945" y="720"/>
                    </a:cubicBezTo>
                    <a:cubicBezTo>
                      <a:pt x="938" y="700"/>
                      <a:pt x="913" y="692"/>
                      <a:pt x="900" y="675"/>
                    </a:cubicBezTo>
                    <a:cubicBezTo>
                      <a:pt x="840" y="598"/>
                      <a:pt x="848" y="608"/>
                      <a:pt x="825" y="540"/>
                    </a:cubicBezTo>
                    <a:cubicBezTo>
                      <a:pt x="859" y="439"/>
                      <a:pt x="812" y="549"/>
                      <a:pt x="885" y="465"/>
                    </a:cubicBezTo>
                    <a:cubicBezTo>
                      <a:pt x="941" y="402"/>
                      <a:pt x="939" y="392"/>
                      <a:pt x="960" y="330"/>
                    </a:cubicBezTo>
                    <a:cubicBezTo>
                      <a:pt x="955" y="300"/>
                      <a:pt x="957" y="268"/>
                      <a:pt x="945" y="240"/>
                    </a:cubicBezTo>
                    <a:cubicBezTo>
                      <a:pt x="936" y="221"/>
                      <a:pt x="917" y="208"/>
                      <a:pt x="900" y="195"/>
                    </a:cubicBezTo>
                    <a:cubicBezTo>
                      <a:pt x="736" y="68"/>
                      <a:pt x="632" y="86"/>
                      <a:pt x="405" y="75"/>
                    </a:cubicBezTo>
                    <a:cubicBezTo>
                      <a:pt x="390" y="60"/>
                      <a:pt x="379" y="40"/>
                      <a:pt x="360" y="30"/>
                    </a:cubicBezTo>
                    <a:cubicBezTo>
                      <a:pt x="332" y="15"/>
                      <a:pt x="270" y="0"/>
                      <a:pt x="270" y="0"/>
                    </a:cubicBezTo>
                    <a:cubicBezTo>
                      <a:pt x="255" y="5"/>
                      <a:pt x="236" y="4"/>
                      <a:pt x="225" y="15"/>
                    </a:cubicBezTo>
                    <a:cubicBezTo>
                      <a:pt x="205" y="35"/>
                      <a:pt x="205" y="85"/>
                      <a:pt x="225" y="105"/>
                    </a:cubicBezTo>
                    <a:cubicBezTo>
                      <a:pt x="236" y="116"/>
                      <a:pt x="255" y="115"/>
                      <a:pt x="270" y="120"/>
                    </a:cubicBezTo>
                    <a:cubicBezTo>
                      <a:pt x="265" y="140"/>
                      <a:pt x="255" y="180"/>
                      <a:pt x="255" y="18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3366"/>
                  </a:gs>
                  <a:gs pos="100000">
                    <a:srgbClr val="003366">
                      <a:gamma/>
                      <a:tint val="39608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5" name="Group 79"/>
              <p:cNvGrpSpPr>
                <a:grpSpLocks/>
              </p:cNvGrpSpPr>
              <p:nvPr/>
            </p:nvGrpSpPr>
            <p:grpSpPr bwMode="auto">
              <a:xfrm>
                <a:off x="2871" y="12318"/>
                <a:ext cx="774" cy="834"/>
                <a:chOff x="2880" y="11700"/>
                <a:chExt cx="780" cy="918"/>
              </a:xfrm>
            </p:grpSpPr>
            <p:grpSp>
              <p:nvGrpSpPr>
                <p:cNvPr id="16" name="Group 80"/>
                <p:cNvGrpSpPr>
                  <a:grpSpLocks/>
                </p:cNvGrpSpPr>
                <p:nvPr/>
              </p:nvGrpSpPr>
              <p:grpSpPr bwMode="auto">
                <a:xfrm>
                  <a:off x="3060" y="11700"/>
                  <a:ext cx="360" cy="558"/>
                  <a:chOff x="4893" y="13315"/>
                  <a:chExt cx="313" cy="480"/>
                </a:xfrm>
              </p:grpSpPr>
              <p:sp>
                <p:nvSpPr>
                  <p:cNvPr id="78929" name="Line 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475"/>
                    <a:ext cx="1" cy="320"/>
                  </a:xfrm>
                  <a:prstGeom prst="line">
                    <a:avLst/>
                  </a:prstGeom>
                  <a:noFill/>
                  <a:ln w="38100" cmpd="dbl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0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2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3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315"/>
                    <a:ext cx="1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56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5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3" y="13475"/>
                    <a:ext cx="157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7" name="Group 88"/>
                <p:cNvGrpSpPr>
                  <a:grpSpLocks/>
                </p:cNvGrpSpPr>
                <p:nvPr/>
              </p:nvGrpSpPr>
              <p:grpSpPr bwMode="auto">
                <a:xfrm>
                  <a:off x="3300" y="11940"/>
                  <a:ext cx="360" cy="558"/>
                  <a:chOff x="4893" y="13315"/>
                  <a:chExt cx="313" cy="480"/>
                </a:xfrm>
              </p:grpSpPr>
              <p:sp>
                <p:nvSpPr>
                  <p:cNvPr id="78937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475"/>
                    <a:ext cx="1" cy="320"/>
                  </a:xfrm>
                  <a:prstGeom prst="line">
                    <a:avLst/>
                  </a:prstGeom>
                  <a:noFill/>
                  <a:ln w="38100" cmpd="dbl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8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39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0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1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315"/>
                    <a:ext cx="1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2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56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3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3" y="13475"/>
                    <a:ext cx="157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8" name="Group 96"/>
                <p:cNvGrpSpPr>
                  <a:grpSpLocks/>
                </p:cNvGrpSpPr>
                <p:nvPr/>
              </p:nvGrpSpPr>
              <p:grpSpPr bwMode="auto">
                <a:xfrm>
                  <a:off x="2880" y="12060"/>
                  <a:ext cx="360" cy="558"/>
                  <a:chOff x="4893" y="13315"/>
                  <a:chExt cx="313" cy="480"/>
                </a:xfrm>
              </p:grpSpPr>
              <p:sp>
                <p:nvSpPr>
                  <p:cNvPr id="78945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475"/>
                    <a:ext cx="1" cy="320"/>
                  </a:xfrm>
                  <a:prstGeom prst="line">
                    <a:avLst/>
                  </a:prstGeom>
                  <a:noFill/>
                  <a:ln w="38100" cmpd="dbl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7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8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49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50" y="13315"/>
                    <a:ext cx="1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50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5050" y="13475"/>
                    <a:ext cx="156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951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3" y="13475"/>
                    <a:ext cx="157" cy="1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19" name="Group 104"/>
              <p:cNvGrpSpPr>
                <a:grpSpLocks/>
              </p:cNvGrpSpPr>
              <p:nvPr/>
            </p:nvGrpSpPr>
            <p:grpSpPr bwMode="auto">
              <a:xfrm>
                <a:off x="4134" y="11991"/>
                <a:ext cx="3366" cy="1138"/>
                <a:chOff x="4153" y="4955"/>
                <a:chExt cx="3394" cy="1253"/>
              </a:xfrm>
            </p:grpSpPr>
            <p:pic>
              <p:nvPicPr>
                <p:cNvPr id="78953" name="Picture 105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660" y="4955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954" name="Picture 106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46" y="5135"/>
                  <a:ext cx="386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955" name="Picture 107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200" y="5580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956" name="Picture 108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153" y="5855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957" name="Picture 109" descr="icon-h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680" y="5855"/>
                  <a:ext cx="347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20" name="Group 110"/>
            <p:cNvGrpSpPr>
              <a:grpSpLocks/>
            </p:cNvGrpSpPr>
            <p:nvPr/>
          </p:nvGrpSpPr>
          <p:grpSpPr bwMode="auto">
            <a:xfrm>
              <a:off x="1857" y="3522"/>
              <a:ext cx="6963" cy="1518"/>
              <a:chOff x="2340" y="7782"/>
              <a:chExt cx="7320" cy="1595"/>
            </a:xfrm>
          </p:grpSpPr>
          <p:sp>
            <p:nvSpPr>
              <p:cNvPr id="78959" name="AutoShape 111"/>
              <p:cNvSpPr>
                <a:spLocks noChangeArrowheads="1"/>
              </p:cNvSpPr>
              <p:nvPr/>
            </p:nvSpPr>
            <p:spPr bwMode="auto">
              <a:xfrm>
                <a:off x="2340" y="7782"/>
                <a:ext cx="7320" cy="1595"/>
              </a:xfrm>
              <a:prstGeom prst="parallelogram">
                <a:avLst>
                  <a:gd name="adj" fmla="val 11473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0" name="Freeform 112"/>
              <p:cNvSpPr>
                <a:spLocks/>
              </p:cNvSpPr>
              <p:nvPr/>
            </p:nvSpPr>
            <p:spPr bwMode="auto">
              <a:xfrm>
                <a:off x="3006" y="7942"/>
                <a:ext cx="4400" cy="1197"/>
              </a:xfrm>
              <a:custGeom>
                <a:avLst/>
                <a:gdLst/>
                <a:ahLst/>
                <a:cxnLst>
                  <a:cxn ang="0">
                    <a:pos x="0" y="900"/>
                  </a:cxn>
                  <a:cxn ang="0">
                    <a:pos x="210" y="810"/>
                  </a:cxn>
                  <a:cxn ang="0">
                    <a:pos x="240" y="765"/>
                  </a:cxn>
                  <a:cxn ang="0">
                    <a:pos x="255" y="660"/>
                  </a:cxn>
                  <a:cxn ang="0">
                    <a:pos x="405" y="645"/>
                  </a:cxn>
                  <a:cxn ang="0">
                    <a:pos x="420" y="540"/>
                  </a:cxn>
                  <a:cxn ang="0">
                    <a:pos x="465" y="510"/>
                  </a:cxn>
                  <a:cxn ang="0">
                    <a:pos x="645" y="465"/>
                  </a:cxn>
                  <a:cxn ang="0">
                    <a:pos x="735" y="450"/>
                  </a:cxn>
                  <a:cxn ang="0">
                    <a:pos x="1065" y="435"/>
                  </a:cxn>
                  <a:cxn ang="0">
                    <a:pos x="1365" y="390"/>
                  </a:cxn>
                  <a:cxn ang="0">
                    <a:pos x="1575" y="270"/>
                  </a:cxn>
                  <a:cxn ang="0">
                    <a:pos x="1620" y="240"/>
                  </a:cxn>
                  <a:cxn ang="0">
                    <a:pos x="2160" y="225"/>
                  </a:cxn>
                  <a:cxn ang="0">
                    <a:pos x="2400" y="165"/>
                  </a:cxn>
                  <a:cxn ang="0">
                    <a:pos x="2475" y="75"/>
                  </a:cxn>
                  <a:cxn ang="0">
                    <a:pos x="2670" y="30"/>
                  </a:cxn>
                  <a:cxn ang="0">
                    <a:pos x="3030" y="0"/>
                  </a:cxn>
                </a:cxnLst>
                <a:rect l="0" t="0" r="r" b="b"/>
                <a:pathLst>
                  <a:path w="3030" h="900">
                    <a:moveTo>
                      <a:pt x="0" y="900"/>
                    </a:moveTo>
                    <a:cubicBezTo>
                      <a:pt x="72" y="876"/>
                      <a:pt x="143" y="844"/>
                      <a:pt x="210" y="810"/>
                    </a:cubicBezTo>
                    <a:cubicBezTo>
                      <a:pt x="220" y="795"/>
                      <a:pt x="235" y="782"/>
                      <a:pt x="240" y="765"/>
                    </a:cubicBezTo>
                    <a:cubicBezTo>
                      <a:pt x="250" y="731"/>
                      <a:pt x="226" y="681"/>
                      <a:pt x="255" y="660"/>
                    </a:cubicBezTo>
                    <a:cubicBezTo>
                      <a:pt x="296" y="630"/>
                      <a:pt x="355" y="650"/>
                      <a:pt x="405" y="645"/>
                    </a:cubicBezTo>
                    <a:cubicBezTo>
                      <a:pt x="410" y="610"/>
                      <a:pt x="406" y="572"/>
                      <a:pt x="420" y="540"/>
                    </a:cubicBezTo>
                    <a:cubicBezTo>
                      <a:pt x="427" y="524"/>
                      <a:pt x="449" y="518"/>
                      <a:pt x="465" y="510"/>
                    </a:cubicBezTo>
                    <a:cubicBezTo>
                      <a:pt x="517" y="484"/>
                      <a:pt x="588" y="475"/>
                      <a:pt x="645" y="465"/>
                    </a:cubicBezTo>
                    <a:cubicBezTo>
                      <a:pt x="675" y="460"/>
                      <a:pt x="705" y="457"/>
                      <a:pt x="735" y="450"/>
                    </a:cubicBezTo>
                    <a:cubicBezTo>
                      <a:pt x="766" y="442"/>
                      <a:pt x="1065" y="435"/>
                      <a:pt x="1065" y="435"/>
                    </a:cubicBezTo>
                    <a:cubicBezTo>
                      <a:pt x="1218" y="440"/>
                      <a:pt x="1214" y="491"/>
                      <a:pt x="1365" y="390"/>
                    </a:cubicBezTo>
                    <a:cubicBezTo>
                      <a:pt x="1431" y="292"/>
                      <a:pt x="1491" y="326"/>
                      <a:pt x="1575" y="270"/>
                    </a:cubicBezTo>
                    <a:cubicBezTo>
                      <a:pt x="1590" y="260"/>
                      <a:pt x="1602" y="241"/>
                      <a:pt x="1620" y="240"/>
                    </a:cubicBezTo>
                    <a:cubicBezTo>
                      <a:pt x="1800" y="226"/>
                      <a:pt x="1980" y="230"/>
                      <a:pt x="2160" y="225"/>
                    </a:cubicBezTo>
                    <a:cubicBezTo>
                      <a:pt x="2240" y="205"/>
                      <a:pt x="2321" y="191"/>
                      <a:pt x="2400" y="165"/>
                    </a:cubicBezTo>
                    <a:cubicBezTo>
                      <a:pt x="2419" y="137"/>
                      <a:pt x="2444" y="92"/>
                      <a:pt x="2475" y="75"/>
                    </a:cubicBezTo>
                    <a:cubicBezTo>
                      <a:pt x="2535" y="41"/>
                      <a:pt x="2604" y="41"/>
                      <a:pt x="2670" y="30"/>
                    </a:cubicBezTo>
                    <a:cubicBezTo>
                      <a:pt x="2789" y="10"/>
                      <a:pt x="2909" y="0"/>
                      <a:pt x="303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1" name="Freeform 113"/>
              <p:cNvSpPr>
                <a:spLocks/>
              </p:cNvSpPr>
              <p:nvPr/>
            </p:nvSpPr>
            <p:spPr bwMode="auto">
              <a:xfrm>
                <a:off x="4781" y="8541"/>
                <a:ext cx="332" cy="5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45"/>
                  </a:cxn>
                  <a:cxn ang="0">
                    <a:pos x="75" y="75"/>
                  </a:cxn>
                  <a:cxn ang="0">
                    <a:pos x="180" y="195"/>
                  </a:cxn>
                  <a:cxn ang="0">
                    <a:pos x="240" y="255"/>
                  </a:cxn>
                  <a:cxn ang="0">
                    <a:pos x="270" y="300"/>
                  </a:cxn>
                  <a:cxn ang="0">
                    <a:pos x="150" y="420"/>
                  </a:cxn>
                  <a:cxn ang="0">
                    <a:pos x="135" y="465"/>
                  </a:cxn>
                </a:cxnLst>
                <a:rect l="0" t="0" r="r" b="b"/>
                <a:pathLst>
                  <a:path w="270" h="465">
                    <a:moveTo>
                      <a:pt x="0" y="0"/>
                    </a:moveTo>
                    <a:cubicBezTo>
                      <a:pt x="10" y="15"/>
                      <a:pt x="17" y="32"/>
                      <a:pt x="30" y="45"/>
                    </a:cubicBezTo>
                    <a:cubicBezTo>
                      <a:pt x="43" y="58"/>
                      <a:pt x="63" y="61"/>
                      <a:pt x="75" y="75"/>
                    </a:cubicBezTo>
                    <a:cubicBezTo>
                      <a:pt x="198" y="215"/>
                      <a:pt x="79" y="127"/>
                      <a:pt x="180" y="195"/>
                    </a:cubicBezTo>
                    <a:cubicBezTo>
                      <a:pt x="213" y="293"/>
                      <a:pt x="167" y="197"/>
                      <a:pt x="240" y="255"/>
                    </a:cubicBezTo>
                    <a:cubicBezTo>
                      <a:pt x="254" y="266"/>
                      <a:pt x="260" y="285"/>
                      <a:pt x="270" y="300"/>
                    </a:cubicBezTo>
                    <a:cubicBezTo>
                      <a:pt x="248" y="389"/>
                      <a:pt x="239" y="398"/>
                      <a:pt x="150" y="420"/>
                    </a:cubicBezTo>
                    <a:cubicBezTo>
                      <a:pt x="145" y="435"/>
                      <a:pt x="135" y="465"/>
                      <a:pt x="135" y="46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2" name="Freeform 114"/>
              <p:cNvSpPr>
                <a:spLocks/>
              </p:cNvSpPr>
              <p:nvPr/>
            </p:nvSpPr>
            <p:spPr bwMode="auto">
              <a:xfrm>
                <a:off x="5002" y="8740"/>
                <a:ext cx="332" cy="8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10" y="17"/>
                  </a:cxn>
                  <a:cxn ang="0">
                    <a:pos x="240" y="62"/>
                  </a:cxn>
                  <a:cxn ang="0">
                    <a:pos x="270" y="77"/>
                  </a:cxn>
                </a:cxnLst>
                <a:rect l="0" t="0" r="r" b="b"/>
                <a:pathLst>
                  <a:path w="270" h="77">
                    <a:moveTo>
                      <a:pt x="0" y="2"/>
                    </a:moveTo>
                    <a:cubicBezTo>
                      <a:pt x="70" y="7"/>
                      <a:pt x="142" y="0"/>
                      <a:pt x="210" y="17"/>
                    </a:cubicBezTo>
                    <a:cubicBezTo>
                      <a:pt x="227" y="21"/>
                      <a:pt x="227" y="49"/>
                      <a:pt x="240" y="62"/>
                    </a:cubicBezTo>
                    <a:cubicBezTo>
                      <a:pt x="248" y="70"/>
                      <a:pt x="260" y="72"/>
                      <a:pt x="270" y="77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3" name="Freeform 115"/>
              <p:cNvSpPr>
                <a:spLocks/>
              </p:cNvSpPr>
              <p:nvPr/>
            </p:nvSpPr>
            <p:spPr bwMode="auto">
              <a:xfrm>
                <a:off x="7518" y="8676"/>
                <a:ext cx="148" cy="216"/>
              </a:xfrm>
              <a:custGeom>
                <a:avLst/>
                <a:gdLst/>
                <a:ahLst/>
                <a:cxnLst>
                  <a:cxn ang="0">
                    <a:pos x="0" y="195"/>
                  </a:cxn>
                  <a:cxn ang="0">
                    <a:pos x="30" y="60"/>
                  </a:cxn>
                  <a:cxn ang="0">
                    <a:pos x="75" y="45"/>
                  </a:cxn>
                  <a:cxn ang="0">
                    <a:pos x="120" y="0"/>
                  </a:cxn>
                </a:cxnLst>
                <a:rect l="0" t="0" r="r" b="b"/>
                <a:pathLst>
                  <a:path w="120" h="195">
                    <a:moveTo>
                      <a:pt x="0" y="195"/>
                    </a:moveTo>
                    <a:cubicBezTo>
                      <a:pt x="15" y="151"/>
                      <a:pt x="7" y="100"/>
                      <a:pt x="30" y="60"/>
                    </a:cubicBezTo>
                    <a:cubicBezTo>
                      <a:pt x="38" y="46"/>
                      <a:pt x="60" y="50"/>
                      <a:pt x="75" y="45"/>
                    </a:cubicBezTo>
                    <a:cubicBezTo>
                      <a:pt x="90" y="30"/>
                      <a:pt x="120" y="0"/>
                      <a:pt x="12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4" name="Freeform 116"/>
              <p:cNvSpPr>
                <a:spLocks/>
              </p:cNvSpPr>
              <p:nvPr/>
            </p:nvSpPr>
            <p:spPr bwMode="auto">
              <a:xfrm>
                <a:off x="7388" y="7944"/>
                <a:ext cx="1738" cy="2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0" y="45"/>
                  </a:cxn>
                  <a:cxn ang="0">
                    <a:pos x="480" y="90"/>
                  </a:cxn>
                  <a:cxn ang="0">
                    <a:pos x="675" y="135"/>
                  </a:cxn>
                  <a:cxn ang="0">
                    <a:pos x="720" y="135"/>
                  </a:cxn>
                  <a:cxn ang="0">
                    <a:pos x="885" y="195"/>
                  </a:cxn>
                  <a:cxn ang="0">
                    <a:pos x="975" y="195"/>
                  </a:cxn>
                  <a:cxn ang="0">
                    <a:pos x="1320" y="135"/>
                  </a:cxn>
                  <a:cxn ang="0">
                    <a:pos x="1410" y="120"/>
                  </a:cxn>
                </a:cxnLst>
                <a:rect l="0" t="0" r="r" b="b"/>
                <a:pathLst>
                  <a:path w="1410" h="214">
                    <a:moveTo>
                      <a:pt x="0" y="0"/>
                    </a:moveTo>
                    <a:cubicBezTo>
                      <a:pt x="150" y="9"/>
                      <a:pt x="303" y="8"/>
                      <a:pt x="450" y="45"/>
                    </a:cubicBezTo>
                    <a:cubicBezTo>
                      <a:pt x="460" y="60"/>
                      <a:pt x="475" y="73"/>
                      <a:pt x="480" y="90"/>
                    </a:cubicBezTo>
                    <a:cubicBezTo>
                      <a:pt x="495" y="139"/>
                      <a:pt x="633" y="107"/>
                      <a:pt x="675" y="135"/>
                    </a:cubicBezTo>
                    <a:cubicBezTo>
                      <a:pt x="690" y="145"/>
                      <a:pt x="705" y="125"/>
                      <a:pt x="720" y="135"/>
                    </a:cubicBezTo>
                    <a:cubicBezTo>
                      <a:pt x="830" y="130"/>
                      <a:pt x="777" y="214"/>
                      <a:pt x="885" y="195"/>
                    </a:cubicBezTo>
                    <a:cubicBezTo>
                      <a:pt x="920" y="189"/>
                      <a:pt x="941" y="206"/>
                      <a:pt x="975" y="195"/>
                    </a:cubicBezTo>
                    <a:cubicBezTo>
                      <a:pt x="1099" y="154"/>
                      <a:pt x="1189" y="146"/>
                      <a:pt x="1320" y="135"/>
                    </a:cubicBezTo>
                    <a:cubicBezTo>
                      <a:pt x="1390" y="118"/>
                      <a:pt x="1359" y="120"/>
                      <a:pt x="1410" y="12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5" name="Freeform 117"/>
              <p:cNvSpPr>
                <a:spLocks/>
              </p:cNvSpPr>
              <p:nvPr/>
            </p:nvSpPr>
            <p:spPr bwMode="auto">
              <a:xfrm>
                <a:off x="6890" y="7978"/>
                <a:ext cx="179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165"/>
                  </a:cxn>
                  <a:cxn ang="0">
                    <a:pos x="120" y="225"/>
                  </a:cxn>
                  <a:cxn ang="0">
                    <a:pos x="135" y="375"/>
                  </a:cxn>
                </a:cxnLst>
                <a:rect l="0" t="0" r="r" b="b"/>
                <a:pathLst>
                  <a:path w="146" h="375">
                    <a:moveTo>
                      <a:pt x="0" y="0"/>
                    </a:moveTo>
                    <a:cubicBezTo>
                      <a:pt x="18" y="53"/>
                      <a:pt x="2" y="117"/>
                      <a:pt x="30" y="165"/>
                    </a:cubicBezTo>
                    <a:cubicBezTo>
                      <a:pt x="48" y="196"/>
                      <a:pt x="120" y="225"/>
                      <a:pt x="120" y="225"/>
                    </a:cubicBezTo>
                    <a:cubicBezTo>
                      <a:pt x="146" y="303"/>
                      <a:pt x="135" y="254"/>
                      <a:pt x="135" y="37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6" name="Freeform 118"/>
              <p:cNvSpPr>
                <a:spLocks/>
              </p:cNvSpPr>
              <p:nvPr/>
            </p:nvSpPr>
            <p:spPr bwMode="auto">
              <a:xfrm>
                <a:off x="4500" y="7920"/>
                <a:ext cx="964" cy="322"/>
              </a:xfrm>
              <a:custGeom>
                <a:avLst/>
                <a:gdLst/>
                <a:ahLst/>
                <a:cxnLst>
                  <a:cxn ang="0">
                    <a:pos x="735" y="450"/>
                  </a:cxn>
                  <a:cxn ang="0">
                    <a:pos x="636" y="261"/>
                  </a:cxn>
                  <a:cxn ang="0">
                    <a:pos x="620" y="223"/>
                  </a:cxn>
                  <a:cxn ang="0">
                    <a:pos x="525" y="199"/>
                  </a:cxn>
                  <a:cxn ang="0">
                    <a:pos x="223" y="174"/>
                  </a:cxn>
                  <a:cxn ang="0">
                    <a:pos x="127" y="99"/>
                  </a:cxn>
                  <a:cxn ang="0">
                    <a:pos x="95" y="62"/>
                  </a:cxn>
                  <a:cxn ang="0">
                    <a:pos x="48" y="37"/>
                  </a:cxn>
                  <a:cxn ang="0">
                    <a:pos x="0" y="0"/>
                  </a:cxn>
                </a:cxnLst>
                <a:rect l="0" t="0" r="r" b="b"/>
                <a:pathLst>
                  <a:path w="735" h="450">
                    <a:moveTo>
                      <a:pt x="735" y="450"/>
                    </a:moveTo>
                    <a:cubicBezTo>
                      <a:pt x="700" y="289"/>
                      <a:pt x="720" y="343"/>
                      <a:pt x="636" y="261"/>
                    </a:cubicBezTo>
                    <a:cubicBezTo>
                      <a:pt x="626" y="251"/>
                      <a:pt x="634" y="231"/>
                      <a:pt x="620" y="223"/>
                    </a:cubicBezTo>
                    <a:cubicBezTo>
                      <a:pt x="593" y="209"/>
                      <a:pt x="525" y="199"/>
                      <a:pt x="525" y="199"/>
                    </a:cubicBezTo>
                    <a:cubicBezTo>
                      <a:pt x="420" y="205"/>
                      <a:pt x="310" y="234"/>
                      <a:pt x="223" y="174"/>
                    </a:cubicBezTo>
                    <a:cubicBezTo>
                      <a:pt x="189" y="151"/>
                      <a:pt x="153" y="128"/>
                      <a:pt x="127" y="99"/>
                    </a:cubicBezTo>
                    <a:cubicBezTo>
                      <a:pt x="117" y="87"/>
                      <a:pt x="109" y="73"/>
                      <a:pt x="95" y="62"/>
                    </a:cubicBezTo>
                    <a:cubicBezTo>
                      <a:pt x="82" y="51"/>
                      <a:pt x="63" y="47"/>
                      <a:pt x="48" y="37"/>
                    </a:cubicBezTo>
                    <a:cubicBezTo>
                      <a:pt x="31" y="26"/>
                      <a:pt x="0" y="0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7" name="Freeform 119"/>
              <p:cNvSpPr>
                <a:spLocks/>
              </p:cNvSpPr>
              <p:nvPr/>
            </p:nvSpPr>
            <p:spPr bwMode="auto">
              <a:xfrm>
                <a:off x="7638" y="7944"/>
                <a:ext cx="508" cy="51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120"/>
                  </a:cxn>
                  <a:cxn ang="0">
                    <a:pos x="37" y="180"/>
                  </a:cxn>
                  <a:cxn ang="0">
                    <a:pos x="127" y="210"/>
                  </a:cxn>
                  <a:cxn ang="0">
                    <a:pos x="172" y="225"/>
                  </a:cxn>
                  <a:cxn ang="0">
                    <a:pos x="217" y="315"/>
                  </a:cxn>
                  <a:cxn ang="0">
                    <a:pos x="262" y="405"/>
                  </a:cxn>
                  <a:cxn ang="0">
                    <a:pos x="412" y="465"/>
                  </a:cxn>
                </a:cxnLst>
                <a:rect l="0" t="0" r="r" b="b"/>
                <a:pathLst>
                  <a:path w="412" h="465">
                    <a:moveTo>
                      <a:pt x="22" y="0"/>
                    </a:moveTo>
                    <a:cubicBezTo>
                      <a:pt x="0" y="67"/>
                      <a:pt x="3" y="33"/>
                      <a:pt x="22" y="120"/>
                    </a:cubicBezTo>
                    <a:cubicBezTo>
                      <a:pt x="26" y="140"/>
                      <a:pt x="21" y="167"/>
                      <a:pt x="37" y="180"/>
                    </a:cubicBezTo>
                    <a:cubicBezTo>
                      <a:pt x="61" y="201"/>
                      <a:pt x="97" y="200"/>
                      <a:pt x="127" y="210"/>
                    </a:cubicBezTo>
                    <a:cubicBezTo>
                      <a:pt x="142" y="215"/>
                      <a:pt x="172" y="225"/>
                      <a:pt x="172" y="225"/>
                    </a:cubicBezTo>
                    <a:cubicBezTo>
                      <a:pt x="210" y="338"/>
                      <a:pt x="159" y="199"/>
                      <a:pt x="217" y="315"/>
                    </a:cubicBezTo>
                    <a:cubicBezTo>
                      <a:pt x="231" y="343"/>
                      <a:pt x="231" y="385"/>
                      <a:pt x="262" y="405"/>
                    </a:cubicBezTo>
                    <a:cubicBezTo>
                      <a:pt x="310" y="435"/>
                      <a:pt x="372" y="425"/>
                      <a:pt x="412" y="46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8" name="Freeform 120"/>
              <p:cNvSpPr>
                <a:spLocks/>
              </p:cNvSpPr>
              <p:nvPr/>
            </p:nvSpPr>
            <p:spPr bwMode="auto">
              <a:xfrm>
                <a:off x="7037" y="8377"/>
                <a:ext cx="614" cy="3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75"/>
                  </a:cxn>
                  <a:cxn ang="0">
                    <a:pos x="270" y="105"/>
                  </a:cxn>
                  <a:cxn ang="0">
                    <a:pos x="315" y="150"/>
                  </a:cxn>
                  <a:cxn ang="0">
                    <a:pos x="450" y="225"/>
                  </a:cxn>
                  <a:cxn ang="0">
                    <a:pos x="495" y="270"/>
                  </a:cxn>
                </a:cxnLst>
                <a:rect l="0" t="0" r="r" b="b"/>
                <a:pathLst>
                  <a:path w="499" h="282">
                    <a:moveTo>
                      <a:pt x="0" y="0"/>
                    </a:moveTo>
                    <a:cubicBezTo>
                      <a:pt x="87" y="29"/>
                      <a:pt x="31" y="8"/>
                      <a:pt x="165" y="75"/>
                    </a:cubicBezTo>
                    <a:cubicBezTo>
                      <a:pt x="198" y="91"/>
                      <a:pt x="235" y="93"/>
                      <a:pt x="270" y="105"/>
                    </a:cubicBezTo>
                    <a:cubicBezTo>
                      <a:pt x="285" y="120"/>
                      <a:pt x="298" y="137"/>
                      <a:pt x="315" y="150"/>
                    </a:cubicBezTo>
                    <a:cubicBezTo>
                      <a:pt x="485" y="282"/>
                      <a:pt x="341" y="171"/>
                      <a:pt x="450" y="225"/>
                    </a:cubicBezTo>
                    <a:cubicBezTo>
                      <a:pt x="499" y="250"/>
                      <a:pt x="495" y="239"/>
                      <a:pt x="495" y="27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69" name="Freeform 121"/>
              <p:cNvSpPr>
                <a:spLocks/>
              </p:cNvSpPr>
              <p:nvPr/>
            </p:nvSpPr>
            <p:spPr bwMode="auto">
              <a:xfrm>
                <a:off x="8110" y="8409"/>
                <a:ext cx="258" cy="50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65" y="15"/>
                  </a:cxn>
                  <a:cxn ang="0">
                    <a:pos x="210" y="0"/>
                  </a:cxn>
                </a:cxnLst>
                <a:rect l="0" t="0" r="r" b="b"/>
                <a:pathLst>
                  <a:path w="210" h="45">
                    <a:moveTo>
                      <a:pt x="0" y="45"/>
                    </a:moveTo>
                    <a:cubicBezTo>
                      <a:pt x="55" y="34"/>
                      <a:pt x="110" y="27"/>
                      <a:pt x="165" y="15"/>
                    </a:cubicBezTo>
                    <a:cubicBezTo>
                      <a:pt x="180" y="12"/>
                      <a:pt x="210" y="0"/>
                      <a:pt x="21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70" name="Freeform 122"/>
              <p:cNvSpPr>
                <a:spLocks/>
              </p:cNvSpPr>
              <p:nvPr/>
            </p:nvSpPr>
            <p:spPr bwMode="auto">
              <a:xfrm>
                <a:off x="3949" y="8559"/>
                <a:ext cx="389" cy="3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45"/>
                  </a:cxn>
                  <a:cxn ang="0">
                    <a:pos x="45" y="90"/>
                  </a:cxn>
                  <a:cxn ang="0">
                    <a:pos x="225" y="210"/>
                  </a:cxn>
                  <a:cxn ang="0">
                    <a:pos x="300" y="300"/>
                  </a:cxn>
                  <a:cxn ang="0">
                    <a:pos x="315" y="345"/>
                  </a:cxn>
                </a:cxnLst>
                <a:rect l="0" t="0" r="r" b="b"/>
                <a:pathLst>
                  <a:path w="315" h="345">
                    <a:moveTo>
                      <a:pt x="0" y="0"/>
                    </a:moveTo>
                    <a:cubicBezTo>
                      <a:pt x="10" y="15"/>
                      <a:pt x="22" y="29"/>
                      <a:pt x="30" y="45"/>
                    </a:cubicBezTo>
                    <a:cubicBezTo>
                      <a:pt x="37" y="59"/>
                      <a:pt x="34" y="79"/>
                      <a:pt x="45" y="90"/>
                    </a:cubicBezTo>
                    <a:cubicBezTo>
                      <a:pt x="95" y="140"/>
                      <a:pt x="175" y="160"/>
                      <a:pt x="225" y="210"/>
                    </a:cubicBezTo>
                    <a:cubicBezTo>
                      <a:pt x="258" y="243"/>
                      <a:pt x="279" y="258"/>
                      <a:pt x="300" y="300"/>
                    </a:cubicBezTo>
                    <a:cubicBezTo>
                      <a:pt x="307" y="314"/>
                      <a:pt x="315" y="345"/>
                      <a:pt x="315" y="34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71" name="Freeform 123"/>
              <p:cNvSpPr>
                <a:spLocks/>
              </p:cNvSpPr>
              <p:nvPr/>
            </p:nvSpPr>
            <p:spPr bwMode="auto">
              <a:xfrm>
                <a:off x="8086" y="8459"/>
                <a:ext cx="24" cy="26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4" y="240"/>
                  </a:cxn>
                </a:cxnLst>
                <a:rect l="0" t="0" r="r" b="b"/>
                <a:pathLst>
                  <a:path w="19" h="240">
                    <a:moveTo>
                      <a:pt x="19" y="0"/>
                    </a:moveTo>
                    <a:cubicBezTo>
                      <a:pt x="0" y="170"/>
                      <a:pt x="4" y="90"/>
                      <a:pt x="4" y="24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72" name="Freeform 124"/>
              <p:cNvSpPr>
                <a:spLocks/>
              </p:cNvSpPr>
              <p:nvPr/>
            </p:nvSpPr>
            <p:spPr bwMode="auto">
              <a:xfrm>
                <a:off x="6260" y="7944"/>
                <a:ext cx="185" cy="199"/>
              </a:xfrm>
              <a:custGeom>
                <a:avLst/>
                <a:gdLst/>
                <a:ahLst/>
                <a:cxnLst>
                  <a:cxn ang="0">
                    <a:pos x="150" y="180"/>
                  </a:cxn>
                  <a:cxn ang="0">
                    <a:pos x="45" y="60"/>
                  </a:cxn>
                  <a:cxn ang="0">
                    <a:pos x="0" y="0"/>
                  </a:cxn>
                </a:cxnLst>
                <a:rect l="0" t="0" r="r" b="b"/>
                <a:pathLst>
                  <a:path w="150" h="180">
                    <a:moveTo>
                      <a:pt x="150" y="180"/>
                    </a:moveTo>
                    <a:cubicBezTo>
                      <a:pt x="80" y="75"/>
                      <a:pt x="120" y="110"/>
                      <a:pt x="45" y="60"/>
                    </a:cubicBezTo>
                    <a:cubicBezTo>
                      <a:pt x="11" y="9"/>
                      <a:pt x="28" y="28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73" name="Freeform 125"/>
              <p:cNvSpPr>
                <a:spLocks/>
              </p:cNvSpPr>
              <p:nvPr/>
            </p:nvSpPr>
            <p:spPr bwMode="auto">
              <a:xfrm>
                <a:off x="6428" y="8131"/>
                <a:ext cx="312" cy="278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58" y="116"/>
                  </a:cxn>
                  <a:cxn ang="0">
                    <a:pos x="73" y="161"/>
                  </a:cxn>
                  <a:cxn ang="0">
                    <a:pos x="253" y="251"/>
                  </a:cxn>
                </a:cxnLst>
                <a:rect l="0" t="0" r="r" b="b"/>
                <a:pathLst>
                  <a:path w="253" h="251">
                    <a:moveTo>
                      <a:pt x="13" y="26"/>
                    </a:moveTo>
                    <a:cubicBezTo>
                      <a:pt x="51" y="139"/>
                      <a:pt x="0" y="0"/>
                      <a:pt x="58" y="116"/>
                    </a:cubicBezTo>
                    <a:cubicBezTo>
                      <a:pt x="65" y="130"/>
                      <a:pt x="62" y="150"/>
                      <a:pt x="73" y="161"/>
                    </a:cubicBezTo>
                    <a:cubicBezTo>
                      <a:pt x="138" y="226"/>
                      <a:pt x="181" y="215"/>
                      <a:pt x="253" y="251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8974" name="Freeform 126"/>
              <p:cNvSpPr>
                <a:spLocks/>
              </p:cNvSpPr>
              <p:nvPr/>
            </p:nvSpPr>
            <p:spPr bwMode="auto">
              <a:xfrm>
                <a:off x="4282" y="8098"/>
                <a:ext cx="720" cy="182"/>
              </a:xfrm>
              <a:custGeom>
                <a:avLst/>
                <a:gdLst/>
                <a:ahLst/>
                <a:cxnLst>
                  <a:cxn ang="0">
                    <a:pos x="585" y="0"/>
                  </a:cxn>
                  <a:cxn ang="0">
                    <a:pos x="495" y="60"/>
                  </a:cxn>
                  <a:cxn ang="0">
                    <a:pos x="450" y="105"/>
                  </a:cxn>
                  <a:cxn ang="0">
                    <a:pos x="360" y="165"/>
                  </a:cxn>
                  <a:cxn ang="0">
                    <a:pos x="0" y="165"/>
                  </a:cxn>
                </a:cxnLst>
                <a:rect l="0" t="0" r="r" b="b"/>
                <a:pathLst>
                  <a:path w="585" h="165">
                    <a:moveTo>
                      <a:pt x="585" y="0"/>
                    </a:moveTo>
                    <a:cubicBezTo>
                      <a:pt x="555" y="20"/>
                      <a:pt x="520" y="35"/>
                      <a:pt x="495" y="60"/>
                    </a:cubicBezTo>
                    <a:cubicBezTo>
                      <a:pt x="480" y="75"/>
                      <a:pt x="467" y="92"/>
                      <a:pt x="450" y="105"/>
                    </a:cubicBezTo>
                    <a:cubicBezTo>
                      <a:pt x="422" y="127"/>
                      <a:pt x="396" y="165"/>
                      <a:pt x="360" y="165"/>
                    </a:cubicBezTo>
                    <a:cubicBezTo>
                      <a:pt x="240" y="165"/>
                      <a:pt x="120" y="165"/>
                      <a:pt x="0" y="165"/>
                    </a:cubicBezTo>
                  </a:path>
                </a:pathLst>
              </a:custGeom>
              <a:noFill/>
              <a:ln w="9525" cap="flat">
                <a:solidFill>
                  <a:srgbClr val="99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78975" name="Line 127"/>
            <p:cNvSpPr>
              <a:spLocks noChangeShapeType="1"/>
            </p:cNvSpPr>
            <p:nvPr/>
          </p:nvSpPr>
          <p:spPr bwMode="auto">
            <a:xfrm>
              <a:off x="8819" y="2143"/>
              <a:ext cx="1" cy="9079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8976" name="Line 128"/>
            <p:cNvSpPr>
              <a:spLocks noChangeShapeType="1"/>
            </p:cNvSpPr>
            <p:nvPr/>
          </p:nvSpPr>
          <p:spPr bwMode="auto">
            <a:xfrm>
              <a:off x="5400" y="3780"/>
              <a:ext cx="2" cy="5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8977" name="Line 129"/>
            <p:cNvSpPr>
              <a:spLocks noChangeShapeType="1"/>
            </p:cNvSpPr>
            <p:nvPr/>
          </p:nvSpPr>
          <p:spPr bwMode="auto">
            <a:xfrm>
              <a:off x="5396" y="5055"/>
              <a:ext cx="2" cy="5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8978" name="Line 130"/>
            <p:cNvSpPr>
              <a:spLocks noChangeShapeType="1"/>
            </p:cNvSpPr>
            <p:nvPr/>
          </p:nvSpPr>
          <p:spPr bwMode="auto">
            <a:xfrm>
              <a:off x="5396" y="6425"/>
              <a:ext cx="2" cy="5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8979" name="Line 131"/>
            <p:cNvSpPr>
              <a:spLocks noChangeShapeType="1"/>
            </p:cNvSpPr>
            <p:nvPr/>
          </p:nvSpPr>
          <p:spPr bwMode="auto">
            <a:xfrm>
              <a:off x="5394" y="7796"/>
              <a:ext cx="2" cy="5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8980" name="Line 132"/>
            <p:cNvSpPr>
              <a:spLocks noChangeShapeType="1"/>
            </p:cNvSpPr>
            <p:nvPr/>
          </p:nvSpPr>
          <p:spPr bwMode="auto">
            <a:xfrm>
              <a:off x="5396" y="9166"/>
              <a:ext cx="2" cy="5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8981" name="Line 133"/>
            <p:cNvSpPr>
              <a:spLocks noChangeShapeType="1"/>
            </p:cNvSpPr>
            <p:nvPr/>
          </p:nvSpPr>
          <p:spPr bwMode="auto">
            <a:xfrm>
              <a:off x="5396" y="10708"/>
              <a:ext cx="0" cy="10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78982" name="Text Box 134"/>
            <p:cNvSpPr txBox="1">
              <a:spLocks noChangeArrowheads="1"/>
            </p:cNvSpPr>
            <p:nvPr/>
          </p:nvSpPr>
          <p:spPr bwMode="auto">
            <a:xfrm>
              <a:off x="9000" y="3420"/>
              <a:ext cx="1081" cy="72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000" b="1" i="1">
                  <a:latin typeface="Book Antiqua" pitchFamily="18" charset="0"/>
                </a:rPr>
                <a:t>Layer 2</a:t>
              </a:r>
              <a:r>
                <a:rPr lang="en-US" sz="1000" b="1">
                  <a:latin typeface="Book Antiqua" pitchFamily="18" charset="0"/>
                </a:rPr>
                <a:t>: </a:t>
              </a:r>
            </a:p>
            <a:p>
              <a:r>
                <a:rPr lang="en-US" sz="1000">
                  <a:latin typeface="Book Antiqua" pitchFamily="18" charset="0"/>
                </a:rPr>
                <a:t>Electricity Grid</a:t>
              </a:r>
              <a:endParaRPr lang="en-US" sz="1000"/>
            </a:p>
          </p:txBody>
        </p:sp>
        <p:sp>
          <p:nvSpPr>
            <p:cNvPr id="78983" name="Text Box 135"/>
            <p:cNvSpPr txBox="1">
              <a:spLocks noChangeArrowheads="1"/>
            </p:cNvSpPr>
            <p:nvPr/>
          </p:nvSpPr>
          <p:spPr bwMode="auto">
            <a:xfrm>
              <a:off x="9000" y="4860"/>
              <a:ext cx="1260" cy="72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000" b="1" i="1">
                  <a:latin typeface="Book Antiqua" pitchFamily="18" charset="0"/>
                </a:rPr>
                <a:t>Layer 3: </a:t>
              </a:r>
            </a:p>
            <a:p>
              <a:r>
                <a:rPr lang="en-US" sz="1000">
                  <a:latin typeface="Book Antiqua" pitchFamily="18" charset="0"/>
                </a:rPr>
                <a:t>Wind Potential</a:t>
              </a:r>
              <a:endParaRPr lang="en-US" sz="1000"/>
            </a:p>
          </p:txBody>
        </p:sp>
        <p:sp>
          <p:nvSpPr>
            <p:cNvPr id="78984" name="Text Box 136"/>
            <p:cNvSpPr txBox="1">
              <a:spLocks noChangeArrowheads="1"/>
            </p:cNvSpPr>
            <p:nvPr/>
          </p:nvSpPr>
          <p:spPr bwMode="auto">
            <a:xfrm>
              <a:off x="9000" y="2160"/>
              <a:ext cx="1261" cy="90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000" b="1" i="1">
                  <a:latin typeface="Book Antiqua" pitchFamily="18" charset="0"/>
                </a:rPr>
                <a:t>Layer 1</a:t>
              </a:r>
              <a:r>
                <a:rPr lang="en-US" sz="1000" b="1">
                  <a:latin typeface="Book Antiqua" pitchFamily="18" charset="0"/>
                </a:rPr>
                <a:t>:</a:t>
              </a:r>
              <a:r>
                <a:rPr lang="en-US" sz="1000">
                  <a:latin typeface="Book Antiqua" pitchFamily="18" charset="0"/>
                </a:rPr>
                <a:t> Power</a:t>
              </a:r>
            </a:p>
            <a:p>
              <a:r>
                <a:rPr lang="en-US" sz="1000">
                  <a:latin typeface="Book Antiqua" pitchFamily="18" charset="0"/>
                </a:rPr>
                <a:t> Plant</a:t>
              </a:r>
              <a:endParaRPr lang="en-US" sz="1000"/>
            </a:p>
          </p:txBody>
        </p:sp>
        <p:sp>
          <p:nvSpPr>
            <p:cNvPr id="78985" name="Text Box 137"/>
            <p:cNvSpPr txBox="1">
              <a:spLocks noChangeArrowheads="1"/>
            </p:cNvSpPr>
            <p:nvPr/>
          </p:nvSpPr>
          <p:spPr bwMode="auto">
            <a:xfrm>
              <a:off x="8820" y="11520"/>
              <a:ext cx="1620" cy="36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1000" b="1">
                  <a:latin typeface="Book Antiqua" pitchFamily="18" charset="0"/>
                </a:rPr>
                <a:t>Real World</a:t>
              </a:r>
              <a:endParaRPr lang="en-US" sz="1000"/>
            </a:p>
          </p:txBody>
        </p:sp>
        <p:sp>
          <p:nvSpPr>
            <p:cNvPr id="78986" name="Text Box 138"/>
            <p:cNvSpPr txBox="1">
              <a:spLocks noChangeArrowheads="1"/>
            </p:cNvSpPr>
            <p:nvPr/>
          </p:nvSpPr>
          <p:spPr bwMode="auto">
            <a:xfrm>
              <a:off x="9000" y="6300"/>
              <a:ext cx="1260" cy="72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000" b="1" i="1">
                  <a:latin typeface="Book Antiqua" pitchFamily="18" charset="0"/>
                </a:rPr>
                <a:t>Layer 4: </a:t>
              </a:r>
            </a:p>
            <a:p>
              <a:r>
                <a:rPr lang="en-US" sz="1000">
                  <a:latin typeface="Book Antiqua" pitchFamily="18" charset="0"/>
                </a:rPr>
                <a:t>Forests</a:t>
              </a:r>
              <a:endParaRPr lang="en-US" sz="1000"/>
            </a:p>
          </p:txBody>
        </p:sp>
        <p:sp>
          <p:nvSpPr>
            <p:cNvPr id="78987" name="Text Box 139"/>
            <p:cNvSpPr txBox="1">
              <a:spLocks noChangeArrowheads="1"/>
            </p:cNvSpPr>
            <p:nvPr/>
          </p:nvSpPr>
          <p:spPr bwMode="auto">
            <a:xfrm>
              <a:off x="9000" y="7560"/>
              <a:ext cx="1260" cy="72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000" b="1" i="1">
                  <a:latin typeface="Book Antiqua" pitchFamily="18" charset="0"/>
                </a:rPr>
                <a:t>Layer 5: </a:t>
              </a:r>
            </a:p>
            <a:p>
              <a:r>
                <a:rPr lang="en-US" sz="1000">
                  <a:latin typeface="Book Antiqua" pitchFamily="18" charset="0"/>
                </a:rPr>
                <a:t>Dwellings</a:t>
              </a:r>
              <a:endParaRPr lang="en-US" sz="1000"/>
            </a:p>
          </p:txBody>
        </p:sp>
        <p:sp>
          <p:nvSpPr>
            <p:cNvPr id="78988" name="Text Box 140"/>
            <p:cNvSpPr txBox="1">
              <a:spLocks noChangeArrowheads="1"/>
            </p:cNvSpPr>
            <p:nvPr/>
          </p:nvSpPr>
          <p:spPr bwMode="auto">
            <a:xfrm>
              <a:off x="9000" y="9000"/>
              <a:ext cx="1260" cy="720"/>
            </a:xfrm>
            <a:prstGeom prst="rect">
              <a:avLst/>
            </a:prstGeom>
            <a:solidFill>
              <a:srgbClr val="FFFFFF"/>
            </a:solidFill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r>
                <a:rPr lang="en-US" sz="1000" b="1" i="1">
                  <a:latin typeface="Book Antiqua" pitchFamily="18" charset="0"/>
                </a:rPr>
                <a:t>Layer 6: </a:t>
              </a:r>
            </a:p>
            <a:p>
              <a:r>
                <a:rPr lang="en-US" sz="1000">
                  <a:latin typeface="Book Antiqua" pitchFamily="18" charset="0"/>
                </a:rPr>
                <a:t>Water Bodies</a:t>
              </a:r>
              <a:endParaRPr lang="en-US" sz="1000"/>
            </a:p>
          </p:txBody>
        </p:sp>
        <p:grpSp>
          <p:nvGrpSpPr>
            <p:cNvPr id="21" name="Group 141"/>
            <p:cNvGrpSpPr>
              <a:grpSpLocks/>
            </p:cNvGrpSpPr>
            <p:nvPr/>
          </p:nvGrpSpPr>
          <p:grpSpPr bwMode="auto">
            <a:xfrm>
              <a:off x="1800" y="2238"/>
              <a:ext cx="7020" cy="1542"/>
              <a:chOff x="4112" y="9315"/>
              <a:chExt cx="5162" cy="1280"/>
            </a:xfrm>
          </p:grpSpPr>
          <p:sp>
            <p:nvSpPr>
              <p:cNvPr id="78990" name="AutoShape 142"/>
              <p:cNvSpPr>
                <a:spLocks noChangeArrowheads="1"/>
              </p:cNvSpPr>
              <p:nvPr/>
            </p:nvSpPr>
            <p:spPr bwMode="auto">
              <a:xfrm>
                <a:off x="4112" y="9315"/>
                <a:ext cx="5162" cy="1280"/>
              </a:xfrm>
              <a:prstGeom prst="parallelogram">
                <a:avLst>
                  <a:gd name="adj" fmla="val 10082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pic>
            <p:nvPicPr>
              <p:cNvPr id="78991" name="Picture 143" descr="j028536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3921" t="20001" r="45915" b="11487"/>
              <a:stretch>
                <a:fillRect/>
              </a:stretch>
            </p:blipFill>
            <p:spPr bwMode="auto">
              <a:xfrm>
                <a:off x="6145" y="9315"/>
                <a:ext cx="305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8992" name="Line 144"/>
            <p:cNvSpPr>
              <a:spLocks noChangeShapeType="1"/>
            </p:cNvSpPr>
            <p:nvPr/>
          </p:nvSpPr>
          <p:spPr bwMode="auto">
            <a:xfrm>
              <a:off x="5396" y="1800"/>
              <a:ext cx="2" cy="10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6593016" y="497402"/>
            <a:ext cx="2448272" cy="554194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300000"/>
              </a:lnSpc>
            </a:pPr>
            <a:r>
              <a:rPr lang="el-GR" sz="2000" smtClean="0"/>
              <a:t>ΣΤΑΘΜΟΣ</a:t>
            </a:r>
          </a:p>
          <a:p>
            <a:pPr>
              <a:lnSpc>
                <a:spcPct val="300000"/>
              </a:lnSpc>
            </a:pPr>
            <a:r>
              <a:rPr lang="el-GR" sz="2000" smtClean="0"/>
              <a:t>ΔΙΚΤΥΟ</a:t>
            </a:r>
          </a:p>
          <a:p>
            <a:pPr>
              <a:lnSpc>
                <a:spcPct val="300000"/>
              </a:lnSpc>
            </a:pPr>
            <a:r>
              <a:rPr lang="el-GR" sz="2000" smtClean="0"/>
              <a:t>ΔΑΣΗ</a:t>
            </a:r>
          </a:p>
          <a:p>
            <a:pPr>
              <a:lnSpc>
                <a:spcPct val="300000"/>
              </a:lnSpc>
            </a:pPr>
            <a:r>
              <a:rPr lang="el-GR" sz="2000" smtClean="0"/>
              <a:t>ΟΙΚΙΣΜΟΙ</a:t>
            </a:r>
          </a:p>
          <a:p>
            <a:pPr>
              <a:lnSpc>
                <a:spcPct val="300000"/>
              </a:lnSpc>
            </a:pPr>
            <a:r>
              <a:rPr lang="el-GR" sz="2000" smtClean="0"/>
              <a:t>ΥΔΑΤΙΝΟΙ ΠΟΡΟΙ</a:t>
            </a:r>
          </a:p>
          <a:p>
            <a:pPr>
              <a:lnSpc>
                <a:spcPct val="300000"/>
              </a:lnSpc>
            </a:pPr>
            <a:r>
              <a:rPr lang="el-GR" sz="2000" smtClean="0"/>
              <a:t>ΥΠΟΒΑΘΡΟ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2834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2"/>
    </mc:Choice>
    <mc:Fallback xmlns="">
      <p:transition spd="slow" advTm="2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1. ΧΑΡΤΟΓΡΑΦΙΚΟ ΥΠΟΒΑΘΡΟ</a:t>
            </a:r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3"/>
    </mc:Choice>
    <mc:Fallback xmlns="">
      <p:transition spd="slow" advTm="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02. ΑΠΟΣΤΑΣΗ ΑΠΟ ΑΚΤΗ</a:t>
            </a:r>
            <a: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(2 km)</a:t>
            </a:r>
            <a:b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&amp; ΚΛΕΙΣΤΟΙ ΚΟΛΠΟΙ</a:t>
            </a:r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5"/>
    </mc:Choice>
    <mc:Fallback xmlns="">
      <p:transition spd="slow" advTm="1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03. ΥΨΟΜΕΤΡΟ 150 </a:t>
            </a:r>
            <a: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m</a:t>
            </a:r>
            <a:endParaRPr lang="el-GR" altLang="en-US" sz="3600" smtClean="0">
              <a:solidFill>
                <a:srgbClr val="C0000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4"/>
    </mc:Choice>
    <mc:Fallback xmlns="">
      <p:transition spd="slow" advTm="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04. </a:t>
            </a:r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ΡΗΓΜΑΤΑ (ΑΠΟΣΤΑΣΗ 150 </a:t>
            </a:r>
            <a: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m)</a:t>
            </a:r>
            <a:endParaRPr lang="el-GR" altLang="en-US" sz="3600" smtClean="0">
              <a:solidFill>
                <a:srgbClr val="C0000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2"/>
    </mc:Choice>
    <mc:Fallback xmlns="">
      <p:transition spd="slow" advTm="1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05. ΥΔΑΤΙΝΟΙ ΠΟΡΟΙ: ΣΗΜΑΝΤΙΚΟ ΥΠΟΓΕΙΟ ΔΥΝΑΜΙΚΟ, ΓΕΩΤΡΗΣΕΙΣ, ΛΙΜΝΕΣ</a:t>
            </a: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844675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2"/>
    </mc:Choice>
    <mc:Fallback xmlns="">
      <p:transition spd="slow" advTm="1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06. ΠΡΟΣΤΑΣΙΑ ΦΥΣΗΣ ΚΑΙ ΤΟΠΙΟΥ. ΠΕΡΙΟΧΕΣ </a:t>
            </a:r>
            <a: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NATURA, </a:t>
            </a:r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ΒΙΟΤΟΠΟΙ, ΕΥΑΙΣΘΗΤΕΣ ΠΕΡΙΟΧΕΣ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916113"/>
            <a:ext cx="6403975" cy="452596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2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3"/>
    </mc:Choice>
    <mc:Fallback xmlns="">
      <p:transition spd="slow" advTm="1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90538"/>
          </a:xfrm>
        </p:spPr>
        <p:txBody>
          <a:bodyPr>
            <a:normAutofit fontScale="90000"/>
          </a:bodyPr>
          <a:lstStyle/>
          <a:p>
            <a:r>
              <a:rPr lang="el-GR" sz="2800" smtClean="0"/>
              <a:t>ΛΕΣΒΟΣ – ΚΥΡΙΕΣ ΠΟΛΕΙΣ ΚΑΙ ΟΔΙΚΟ ΔΙΚΤΥΟ</a:t>
            </a:r>
            <a:endParaRPr lang="el-GR" sz="2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5</a:t>
            </a:fld>
            <a:endParaRPr lang="el-G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8463" y="566671"/>
            <a:ext cx="8115985" cy="5886665"/>
            <a:chOff x="1692" y="992"/>
            <a:chExt cx="8640" cy="602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692" y="992"/>
              <a:ext cx="8640" cy="6024"/>
              <a:chOff x="1692" y="992"/>
              <a:chExt cx="8640" cy="6024"/>
            </a:xfrm>
          </p:grpSpPr>
          <p:pic>
            <p:nvPicPr>
              <p:cNvPr id="81926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38925" t="33390" r="22488" b="23570"/>
              <a:stretch/>
            </p:blipFill>
            <p:spPr bwMode="auto">
              <a:xfrm>
                <a:off x="1692" y="992"/>
                <a:ext cx="8640" cy="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8892" y="1080"/>
                <a:ext cx="1440" cy="1572"/>
                <a:chOff x="1872" y="180"/>
                <a:chExt cx="1545" cy="1605"/>
              </a:xfrm>
            </p:grpSpPr>
            <p:pic>
              <p:nvPicPr>
                <p:cNvPr id="81928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537" t="73737" r="73674" b="2020"/>
                <a:stretch>
                  <a:fillRect/>
                </a:stretch>
              </p:blipFill>
              <p:spPr bwMode="auto">
                <a:xfrm>
                  <a:off x="1872" y="180"/>
                  <a:ext cx="1545" cy="16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1929" name="Line 9"/>
                <p:cNvSpPr>
                  <a:spLocks noChangeShapeType="1"/>
                </p:cNvSpPr>
                <p:nvPr/>
              </p:nvSpPr>
              <p:spPr bwMode="auto">
                <a:xfrm>
                  <a:off x="2952" y="61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81930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952" y="360"/>
                  <a:ext cx="36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sm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9252" y="3600"/>
              <a:ext cx="1080" cy="1476"/>
              <a:chOff x="9252" y="3600"/>
              <a:chExt cx="1080" cy="1476"/>
            </a:xfrm>
          </p:grpSpPr>
          <p:sp>
            <p:nvSpPr>
              <p:cNvPr id="81932" name="PubL"/>
              <p:cNvSpPr>
                <a:spLocks noEditPoints="1" noChangeArrowheads="1"/>
              </p:cNvSpPr>
              <p:nvPr/>
            </p:nvSpPr>
            <p:spPr bwMode="auto">
              <a:xfrm>
                <a:off x="9252" y="4701"/>
                <a:ext cx="184" cy="375"/>
              </a:xfrm>
              <a:custGeom>
                <a:avLst/>
                <a:gdLst>
                  <a:gd name="G0" fmla="+- 0 0 0"/>
                  <a:gd name="G1" fmla="*/ 10800 1 2"/>
                  <a:gd name="G2" fmla="+- 10800 0 0"/>
                  <a:gd name="G3" fmla="+- 10800 0 0"/>
                  <a:gd name="G4" fmla="*/ 10800 1 2"/>
                  <a:gd name="G5" fmla="+- 10800 G4 0"/>
                  <a:gd name="T0" fmla="*/ 5400 w 21600"/>
                  <a:gd name="T1" fmla="*/ 0 h 21600"/>
                  <a:gd name="T2" fmla="*/ 0 w 21600"/>
                  <a:gd name="T3" fmla="*/ 10800 h 21600"/>
                  <a:gd name="T4" fmla="*/ 10800 w 21600"/>
                  <a:gd name="T5" fmla="*/ 21600 h 21600"/>
                  <a:gd name="T6" fmla="*/ 21600 w 21600"/>
                  <a:gd name="T7" fmla="*/ 162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0 w 21600"/>
                  <a:gd name="T13" fmla="*/ G3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lnTo>
                      <a:pt x="108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81933" name="Line 13"/>
              <p:cNvSpPr>
                <a:spLocks noChangeShapeType="1"/>
              </p:cNvSpPr>
              <p:nvPr/>
            </p:nvSpPr>
            <p:spPr bwMode="auto">
              <a:xfrm flipH="1">
                <a:off x="9432" y="4140"/>
                <a:ext cx="360" cy="720"/>
              </a:xfrm>
              <a:prstGeom prst="line">
                <a:avLst/>
              </a:prstGeom>
              <a:noFill/>
              <a:ln w="9525">
                <a:solidFill>
                  <a:srgbClr val="00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81934" name="Text Box 14"/>
              <p:cNvSpPr txBox="1">
                <a:spLocks noChangeArrowheads="1"/>
              </p:cNvSpPr>
              <p:nvPr/>
            </p:nvSpPr>
            <p:spPr bwMode="auto">
              <a:xfrm>
                <a:off x="9432" y="3600"/>
                <a:ext cx="900" cy="55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n-US" sz="1400" b="1" i="1">
                    <a:solidFill>
                      <a:srgbClr val="003300"/>
                    </a:solidFill>
                    <a:latin typeface="Book Antiqua" pitchFamily="18" charset="0"/>
                  </a:rPr>
                  <a:t>Power</a:t>
                </a:r>
                <a:r>
                  <a:rPr lang="el-GR" sz="1400" b="1" i="1">
                    <a:solidFill>
                      <a:srgbClr val="003300"/>
                    </a:solidFill>
                    <a:latin typeface="Book Antiqua" pitchFamily="18" charset="0"/>
                  </a:rPr>
                  <a:t> </a:t>
                </a:r>
                <a:r>
                  <a:rPr lang="en-US" sz="1400" b="1" i="1">
                    <a:solidFill>
                      <a:srgbClr val="003300"/>
                    </a:solidFill>
                    <a:latin typeface="Book Antiqua" pitchFamily="18" charset="0"/>
                  </a:rPr>
                  <a:t>Station</a:t>
                </a:r>
                <a:endParaRPr lang="en-US" sz="1400"/>
              </a:p>
            </p:txBody>
          </p:sp>
        </p:grp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0"/>
    </mc:Choice>
    <mc:Fallback xmlns="">
      <p:transition spd="slow" advTm="1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07. ΔΑΣΙΚΕΣ ΠΕΡΙΟΧΕΣ</a:t>
            </a:r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"/>
    </mc:Choice>
    <mc:Fallback xmlns="">
      <p:transition spd="slow" advTm="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08. ΟΙΚΙΣΜΟΙ (ΑΠΟΣΤΑΣΗ 1000 </a:t>
            </a:r>
            <a:r>
              <a:rPr lang="en-US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m)</a:t>
            </a:r>
            <a:endParaRPr lang="el-GR" altLang="en-US" sz="3600" smtClean="0">
              <a:solidFill>
                <a:srgbClr val="C0000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5"/>
    </mc:Choice>
    <mc:Fallback xmlns="">
      <p:transition spd="slow" advTm="1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09. ΑΡΧΑΙΟΛΟΓΙΚΕΣ ΠΕΡΙΟΧΕΣ, ΑΚΤΕΣ</a:t>
            </a:r>
          </a:p>
        </p:txBody>
      </p:sp>
      <p:pic>
        <p:nvPicPr>
          <p:cNvPr id="3686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5"/>
    </mc:Choice>
    <mc:Fallback xmlns="">
      <p:transition spd="slow" advTm="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ΣΕΝΑΡΙΟ 1 – ΜΕΤΑΒΟΛΗ ΚΡΙΤΗΡΙΩΝ ΠΡΟΣΤΑΣΙΑΣ ΦΥΣΗΣ</a:t>
            </a: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"/>
    </mc:Choice>
    <mc:Fallback xmlns="">
      <p:transition spd="slow" advTm="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5788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ΣΕΝΑΡΙΟ 2 – ΕΞΑΙΡΕΣΗ ΠΡΟΣΤΑΣΙΑΣ ΤΟΥΡΙΣΤΙΚΩΝ ΠΕΡΙΟΧΩΝ</a:t>
            </a:r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"/>
    </mc:Choice>
    <mc:Fallback xmlns="">
      <p:transition spd="slow" advTm="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ΣΕΝΑΡΙΟ 3 – ΜΕΤΑΒΟΛΗ ΑΠΟΣΤΑΣΗΣ ΑΠΟ ΟΙΚΙΣΜΟΥΣ</a:t>
            </a:r>
          </a:p>
        </p:txBody>
      </p:sp>
      <p:pic>
        <p:nvPicPr>
          <p:cNvPr id="3993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1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"/>
    </mc:Choice>
    <mc:Fallback xmlns="">
      <p:transition spd="slow" advTm="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ΣΕΝΑΡΙΟ 4 – ΔΑΣΙΚΕΣ ΠΕΡΙΟΧΕΣ ΕΚΤΟΣ ΜΑΚΙΑΣ ΒΛΑΣΤΗΣΗΣ</a:t>
            </a: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"/>
    </mc:Choice>
    <mc:Fallback xmlns="">
      <p:transition spd="slow" advTm="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90011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ΣΕΝΑΡΙΟ 5 – ΕΞΑΙΡΕΣΗ ΚΡΙΤΗΡΙΟΥ ΠΡΟΣΤΑΣΙΑΣ ΤΟΥΡΙΣΤΙΚΩΝ ΠΕΡΙΟΧΩΝ</a:t>
            </a:r>
          </a:p>
        </p:txBody>
      </p:sp>
      <p:pic>
        <p:nvPicPr>
          <p:cNvPr id="4198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4000" b="1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ΚΑΤΑΣΚΕΥΗ</a:t>
            </a:r>
            <a:r>
              <a:rPr lang="el-GR" altLang="en-US" sz="40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: ΣΤΑΘΜΟΣ ΚΑΙ ΥΠΟΔΟΜΕΣ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mtClean="0"/>
              <a:t>ΣΤΑΘΜΟΣ</a:t>
            </a:r>
          </a:p>
          <a:p>
            <a:pPr eaLnBrk="1" hangingPunct="1"/>
            <a:r>
              <a:rPr lang="el-GR" altLang="en-US" smtClean="0"/>
              <a:t>ΔΕΞΑΜΕΝΕΣ ΑΠΟΘΗΚΕΥΣΗΣ</a:t>
            </a:r>
          </a:p>
          <a:p>
            <a:pPr eaLnBrk="1" hangingPunct="1"/>
            <a:r>
              <a:rPr lang="el-GR" altLang="en-US" smtClean="0"/>
              <a:t>ΟΔΟΙ ΠΡΟΣΠΕΛΑΣΗΣ</a:t>
            </a:r>
          </a:p>
          <a:p>
            <a:pPr eaLnBrk="1" hangingPunct="1"/>
            <a:r>
              <a:rPr lang="el-GR" altLang="en-US" smtClean="0"/>
              <a:t>ΔΙΚΤΥΑ</a:t>
            </a:r>
          </a:p>
          <a:p>
            <a:pPr eaLnBrk="1" hangingPunct="1"/>
            <a:r>
              <a:rPr lang="el-GR" altLang="en-US" smtClean="0"/>
              <a:t>ΛΙΜΕΝΙΚΕΣ ΕΓΚΑΤΑΣΤΑΣΕΙΣ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5"/>
    </mc:Choice>
    <mc:Fallback xmlns="">
      <p:transition spd="slow" advTm="4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 b="1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ΛΕΙΤΟΥΡΓΙΑ</a:t>
            </a:r>
            <a:r>
              <a:rPr lang="el-GR" altLang="en-US" sz="40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: </a:t>
            </a:r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ΣΤΑΘΜΟΣ ΚΑΙ ΣΥΣΤΗΜΑ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smtClean="0"/>
              <a:t>ΑΕΡΙΑ ΡΥΠΑΝΣΗ</a:t>
            </a:r>
          </a:p>
          <a:p>
            <a:pPr eaLnBrk="1" hangingPunct="1"/>
            <a:r>
              <a:rPr lang="el-GR" altLang="en-US" smtClean="0"/>
              <a:t>ΥΓΡΑ ΑΠΟΒΛΗΤΑ ΚΑΙ ΘΕΡΜΟΤΗΤΑ ΨΥΞΗΣ</a:t>
            </a:r>
          </a:p>
          <a:p>
            <a:pPr eaLnBrk="1" hangingPunct="1"/>
            <a:r>
              <a:rPr lang="el-GR" altLang="en-US" smtClean="0"/>
              <a:t>ΣΤΕΡΕΑ ΑΠΟΒΛΗΤΑ</a:t>
            </a:r>
          </a:p>
          <a:p>
            <a:pPr eaLnBrk="1" hangingPunct="1"/>
            <a:r>
              <a:rPr lang="el-GR" altLang="en-US" smtClean="0"/>
              <a:t>ΚΙΝΗΣΗ ΟΧΗΜΑΤΩΝ, ΠΛΟΙΩΝ</a:t>
            </a:r>
          </a:p>
          <a:p>
            <a:pPr eaLnBrk="1" hangingPunct="1"/>
            <a:endParaRPr lang="el-GR" altLang="en-US" smtClean="0"/>
          </a:p>
          <a:p>
            <a:pPr eaLnBrk="1" hangingPunct="1"/>
            <a:r>
              <a:rPr lang="el-GR" altLang="en-US" smtClean="0"/>
              <a:t>ΜΕΤΡΗΤΙΚΟΙ ΣΤΑΘΜΟΙ ΠΟΙΟΤΗΤΑΣ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86"/>
    </mc:Choice>
    <mc:Fallback xmlns="">
      <p:transition spd="slow" advTm="4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l-GR" sz="4000" smtClean="0"/>
              <a:t>ΕΞΕΛΙΞΗ ΤΗΣ ΖΗΤΗΣΗΣ ΗΛΕΚΤΡΙΣΜΟΥ</a:t>
            </a:r>
            <a:endParaRPr lang="el-GR" sz="4000" dirty="0"/>
          </a:p>
        </p:txBody>
      </p:sp>
      <p:pic>
        <p:nvPicPr>
          <p:cNvPr id="4506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87624" y="821465"/>
            <a:ext cx="6768752" cy="6036535"/>
          </a:xfrm>
          <a:noFill/>
          <a:ln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0"/>
    </mc:Choice>
    <mc:Fallback xmlns="">
      <p:transition spd="slow" advTm="1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ΤΕΧΝΟΛΟΓΙΑ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504031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altLang="en-US" smtClean="0"/>
              <a:t>Μεταφορά καυσίμων, πρώτων υλών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smtClean="0"/>
              <a:t>Αποθήκευση καυσίμων, λιπαντικών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smtClean="0"/>
              <a:t>Παραγωγή ηλεκτρισμού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smtClean="0"/>
              <a:t>Μετασχηματιστές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n-US" smtClean="0"/>
              <a:t>Γραμμές Μεταφοράς - αισθητική</a:t>
            </a:r>
          </a:p>
          <a:p>
            <a:pPr eaLnBrk="1" hangingPunct="1">
              <a:spcBef>
                <a:spcPct val="50000"/>
              </a:spcBef>
            </a:pPr>
            <a:endParaRPr lang="el-GR" altLang="en-US" smtClean="0"/>
          </a:p>
          <a:p>
            <a:pPr eaLnBrk="1" hangingPunct="1">
              <a:spcBef>
                <a:spcPct val="50000"/>
              </a:spcBef>
            </a:pPr>
            <a:r>
              <a:rPr lang="el-GR" altLang="en-US" smtClean="0"/>
              <a:t>Αντιρρύπανση</a:t>
            </a:r>
          </a:p>
          <a:p>
            <a:pPr eaLnBrk="1" hangingPunct="1"/>
            <a:endParaRPr lang="el-GR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8"/>
    </mc:Choice>
    <mc:Fallback xmlns="">
      <p:transition spd="slow" advTm="2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ΟΡΙΑ ΣΤΑΘΜΟΥ - ΠΕΡΙΒΑΛΛΟΝΤΙΚΕΣ ΕΠΙΠΤΩΣΕΙΣ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AutoNum type="arabicPeriod"/>
              <a:defRPr/>
            </a:pPr>
            <a:r>
              <a:rPr lang="el-GR"/>
              <a:t>ΡΥΠΑΝΣΗ</a:t>
            </a:r>
          </a:p>
          <a:p>
            <a:pPr>
              <a:buFont typeface="Arial" charset="0"/>
              <a:buAutoNum type="arabicPeriod"/>
              <a:defRPr/>
            </a:pPr>
            <a:r>
              <a:rPr lang="el-GR"/>
              <a:t>ΕΠΙΠΤΩΣΕΙΣ ΣΕ ΑΝΘΡΩΠΟΥΣ, ΚΤΙΡΙΑ, </a:t>
            </a:r>
            <a:r>
              <a:rPr lang="el-GR" smtClean="0"/>
              <a:t>ΠΕΡΙΒΑΛΛΟΝ</a:t>
            </a:r>
            <a:endParaRPr lang="el-GR"/>
          </a:p>
          <a:p>
            <a:pPr eaLnBrk="1" hangingPunct="1">
              <a:buFont typeface="Arial" charset="0"/>
              <a:buAutoNum type="arabicPeriod"/>
              <a:defRPr/>
            </a:pPr>
            <a:r>
              <a:rPr lang="el-GR" smtClean="0"/>
              <a:t>ΑΙΣΘΗΤΙΚΗ</a:t>
            </a:r>
            <a:endParaRPr lang="el-GR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l-G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ΑΝΑΛΥΣΗ ΚΥΚΛΟΥ ΖΩΗΣ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525963"/>
          </a:xfrm>
        </p:spPr>
        <p:txBody>
          <a:bodyPr/>
          <a:lstStyle/>
          <a:p>
            <a:pPr eaLnBrk="1" hangingPunct="1"/>
            <a:r>
              <a:rPr lang="el-GR" altLang="en-US" smtClean="0"/>
              <a:t>ΔΙΑΛΥΣΗ ΣΤΑΘΜΟΥ ΚΑΙ ΕΓΚΑΤΑΣΤΑΣΕΩΝ</a:t>
            </a:r>
          </a:p>
          <a:p>
            <a:pPr eaLnBrk="1" hangingPunct="1"/>
            <a:r>
              <a:rPr lang="el-GR" altLang="en-US" smtClean="0"/>
              <a:t>ΑΝΑΚΥΚΛΩΣΗ ΥΛΙΚΩΝ</a:t>
            </a:r>
          </a:p>
          <a:p>
            <a:pPr eaLnBrk="1" hangingPunct="1"/>
            <a:r>
              <a:rPr lang="el-GR" altLang="en-US" smtClean="0"/>
              <a:t>ΕΞΥΓΙΑΝΣΗ ΧΩΡΟΥ ΚΑΙ ΕΠΑΝΑΚΤΗΣΗ</a:t>
            </a:r>
          </a:p>
          <a:p>
            <a:pPr eaLnBrk="1" hangingPunct="1"/>
            <a:endParaRPr lang="el-GR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3"/>
    </mc:Choice>
    <mc:Fallback xmlns="">
      <p:transition spd="slow" advTm="2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ΦΑΚΕΛΛΟΣ ΑΔΕΙΟΔΟΤΗΣΗΣ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1. ΓΕΝΙΚΑ ΣΤΟΙΧΕΙΑ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1"/>
    </mc:Choice>
    <mc:Fallback xmlns="">
      <p:transition spd="slow" advTm="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Autofit/>
          </a:bodyPr>
          <a:lstStyle/>
          <a:p>
            <a:r>
              <a:rPr lang="el-GR" sz="3200" smtClean="0">
                <a:solidFill>
                  <a:srgbClr val="FF0000"/>
                </a:solidFill>
              </a:rPr>
              <a:t>2. ΠΕΡΙΓΡΑΦΗ </a:t>
            </a:r>
            <a:r>
              <a:rPr lang="el-GR" sz="3200" dirty="0" smtClean="0">
                <a:solidFill>
                  <a:srgbClr val="FF0000"/>
                </a:solidFill>
              </a:rPr>
              <a:t>ΚΑΙ ΚΑΤΑΓΡΑΦΗ ΥΠΑΡΧΟΥΣΑΣ ΚΑΤΑΣΤΑΣΗΣ ΤΟΥ ΠΕΡΙΒΑΛΛΟΝΤΟΣ</a:t>
            </a:r>
            <a:endParaRPr lang="el-GR" sz="3200" dirty="0">
              <a:solidFill>
                <a:srgbClr val="FF000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136270"/>
              </p:ext>
            </p:extLst>
          </p:nvPr>
        </p:nvGraphicFramePr>
        <p:xfrm>
          <a:off x="107504" y="1340768"/>
          <a:ext cx="8856983" cy="5328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2598"/>
                <a:gridCol w="775272"/>
                <a:gridCol w="91808"/>
                <a:gridCol w="7477305"/>
              </a:tblGrid>
              <a:tr h="444657"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 dirty="0">
                          <a:effectLst/>
                        </a:rPr>
                        <a:t>2.1.</a:t>
                      </a:r>
                      <a:endParaRPr lang="el-GR" sz="21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l-GR" sz="21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ΧΑΡΤΕΣ - ΚΑΤΑΓΡΑΦΗ ΠΕΡΙΒΑΛΛΟΝΤΟΣ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ΦΥΣΙΚΟ ΠΕΡΙΒΑΛΛΟΝ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2.2.1.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ΓΕΩΓΡΑΦΙΚΗ ΘΕΣΗ - ΤΟΠΟΘΕΣΙΑ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882025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2.2.2.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ΚΛΙΜΑΤΟΛΟΓΙΚΑ ΣΤΟΙΧΕΙΑ - ΒΙΟΚΛΙΜΑΤΙΚΗ ΚΑΤΑΤΑΞΗ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2.2.3.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ΓΕΩΛΟΓΙΑ - ΓΕΩΜΟΡΦΟΛΟΓΙΑ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2.2.4.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ΒΙΟΤΟΠΟΙ - ΥΓΡΟΤΟΠΟΙ ΛΕΣΒΟΥ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2.2.5.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ΧΛΩΡΙΔΑ ΚΑΙ ΠΑΝΙΔΑ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2.2.6.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ΘΑΛΑΣΣΙΟ ΟΙΚΟΣΥΣΤΗΜΑ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2.3.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ΑΝΘΡΩΠΟΓΕΝΕΣ ΠΕΡΙΒΑΛΛΟΝ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2.3.1.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ΠΛΗΘΥΣΜΟΣ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  <a:tr h="444657">
                <a:tc>
                  <a:txBody>
                    <a:bodyPr/>
                    <a:lstStyle/>
                    <a:p>
                      <a:pPr algn="ct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2100" u="none" strike="noStrike">
                          <a:effectLst/>
                        </a:rPr>
                        <a:t>2.3.2.</a:t>
                      </a:r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21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 dirty="0">
                          <a:effectLst/>
                        </a:rPr>
                        <a:t>ΑΣΧΟΛΙΕΣ</a:t>
                      </a:r>
                      <a:endParaRPr lang="el-GR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7111" marR="7111" marT="7111" marB="0" anchor="ctr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7"/>
    </mc:Choice>
    <mc:Fallback xmlns="">
      <p:transition spd="slow" advTm="1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smtClean="0">
                <a:solidFill>
                  <a:srgbClr val="FF0000"/>
                </a:solidFill>
              </a:rPr>
              <a:t>3. ΓΕΩΓΡΑΦΙΚΗ </a:t>
            </a:r>
            <a:r>
              <a:rPr lang="el-GR" sz="3200" dirty="0" smtClean="0">
                <a:solidFill>
                  <a:srgbClr val="FF0000"/>
                </a:solidFill>
              </a:rPr>
              <a:t>ΘΕΣΗ - ΔΙΟΙΚΗΤΙΚΗ ΥΠΑΓΩΓΗ</a:t>
            </a:r>
            <a:endParaRPr lang="el-GR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ΑΠΟΤΥΠΩΣΗ ΚΟΙΝΩΝΙΚΟΥ ΠΕΡΙΒΑΛΛΟΝΤΟΣ</a:t>
            </a:r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4"/>
    </mc:Choice>
    <mc:Fallback xmlns="">
      <p:transition spd="slow" advTm="1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778098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4. ΤΕΧΝΙΚΗ ΠΕΡΙΓΡΑΦΗ ΤΟΥ ΝΕΟΥ ΑΣΠ ΛΕΣΒΟΥ, ΕΝΑΛΛΑΚΤΙΚΕΣ ΛΥΣΕΙΣ, ΠΡΟΤΕΙΝΟΜΕΝΑ ΜΕΤΡΑ ΠΡΟΛΗΨΗΣ ΠΕΡΙΒΑΛΛΟΝΤΙΚΩΝ ΕΠΙΠΤΩΣΕΩΝ</a:t>
            </a:r>
            <a:endParaRPr lang="el-GR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564893"/>
              </p:ext>
            </p:extLst>
          </p:nvPr>
        </p:nvGraphicFramePr>
        <p:xfrm>
          <a:off x="107504" y="764704"/>
          <a:ext cx="8297644" cy="591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553"/>
                <a:gridCol w="391440"/>
                <a:gridCol w="92555"/>
                <a:gridCol w="7538096"/>
              </a:tblGrid>
              <a:tr h="323289"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 dirty="0">
                          <a:effectLst/>
                        </a:rPr>
                        <a:t>4.2.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>
                          <a:effectLst/>
                        </a:rPr>
                        <a:t> 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u="none" strike="noStrike">
                          <a:effectLst/>
                        </a:rPr>
                        <a:t> 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 dirty="0">
                          <a:effectLst/>
                        </a:rPr>
                        <a:t>ΕΞΕΤΑΣΗ ΕΝΑΛΛΑΚΤΙΚΩΝ ΛΥΣΕΩΝ ΣΤΗΝ ΛΕΣΒΟ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63673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4.2.1.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 dirty="0">
                          <a:effectLst/>
                        </a:rPr>
                        <a:t>ΑΝΑΠΤΥΞΗ ΤΟΥ ΣΥΣΤΗΜΑΤΟΣ ΗΛΕΚΤΡΙΚΗΣ </a:t>
                      </a:r>
                      <a:r>
                        <a:rPr lang="el-GR" sz="2400" u="none" strike="noStrike" dirty="0" smtClean="0">
                          <a:effectLst/>
                        </a:rPr>
                        <a:t>ΕΝΕΡΓΕΙΑΣ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2328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4.2.2.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>
                          <a:effectLst/>
                        </a:rPr>
                        <a:t>ΗΠΙΕΣ ΜΟΡΦΕΣ ΕΝΕΡΓΕΙΑΣ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63673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4.2.3.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 dirty="0">
                          <a:effectLst/>
                        </a:rPr>
                        <a:t>ΕΠΙΛΟΓΗ ΣΧΗΜΑΤΟΣ (ΕΙΔΟΣ ΚΑΙ ΙΣΧΥΣ) ΤΩΝ ΜΟΝΑΔΩΝ ΗΛΕΚΤΡΟΠΑΡΑΓΩΓΗΣ ΤΟΥ ΝΕΟΥ </a:t>
                      </a:r>
                      <a:r>
                        <a:rPr lang="el-GR" sz="2400" u="none" strike="noStrike" dirty="0" smtClean="0">
                          <a:effectLst/>
                        </a:rPr>
                        <a:t>ΑΣΠ.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2328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4.2.4.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 dirty="0">
                          <a:effectLst/>
                        </a:rPr>
                        <a:t>ΕΠΙΛΟΓΗ ΘΕΣΗΣ ΤΟΥ ΝΕΟΥ </a:t>
                      </a:r>
                      <a:r>
                        <a:rPr lang="el-GR" sz="2400" u="none" strike="noStrike" dirty="0" smtClean="0">
                          <a:effectLst/>
                        </a:rPr>
                        <a:t>ΣΤΑΘΜΟΥ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23289"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4.3.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>
                          <a:effectLst/>
                        </a:rPr>
                        <a:t> 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u="none" strike="noStrike">
                          <a:effectLst/>
                        </a:rPr>
                        <a:t> 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>
                          <a:effectLst/>
                        </a:rPr>
                        <a:t>ΣΥΝΤΟΜΗ ΠΕΡΙΓΡΑΦΗ ΤΟΥ ΕΡΓΟΥ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2328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4.3.2.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>
                          <a:effectLst/>
                        </a:rPr>
                        <a:t>ΤΕΧΝΙΚΗ ΠΕΡΙΓΡΑΦΗ ΗΛΕΚΤΡΟΠΑΡΑΓΩΓΩΝ ΖΕΥΓΩΝ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494453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4.3.3.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>
                          <a:effectLst/>
                        </a:rPr>
                        <a:t>ΒΟΗΘΗΤΙΚΕΣ ΕΓΚΑΤΑΣΤΑΣΕΙΣ ΑΠΑΡΑΙΤΗΤΕΣ ΓΙΑ ΤΗΝ ΛΕΙΤΟΥΡΓΙΑ ΤΟΥ ΣΤΑΘΜΟΥ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2328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4.3.4.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>
                          <a:effectLst/>
                        </a:rPr>
                        <a:t>ΛΟΙΠΕΣ ΥΠΟΣΤΗΡΙΚΤΙΚΕΣ ΕΓΚΑΤΑΣΤΑΣΕΙΣ ΣΤΑΘΜΟΥ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96791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4.3.5.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 dirty="0">
                          <a:effectLst/>
                        </a:rPr>
                        <a:t>ΙΣΧΥΣ, ΤΥΠΟΣ ΚΑΙ ΑΠΟΔΟΣΗ ΜΟΝΑΔΩΝ, ΕΙΔΙΚΗ ΚΑΤΑΝΑΛΩΣΗ ΚΑΥΣΙΜΟΥ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32328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>
                          <a:effectLst/>
                        </a:rPr>
                        <a:t>4.3.6.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>
                          <a:effectLst/>
                        </a:rPr>
                        <a:t>ΣΧΕΔΙΑΣΜΟΣ ΚΑΙ ΚΑΤΑΣΚΕΥΗ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  <a:tr h="468799">
                <a:tc>
                  <a:txBody>
                    <a:bodyPr/>
                    <a:lstStyle/>
                    <a:p>
                      <a:pPr algn="ctr" fontAlgn="ctr"/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u="none" strike="noStrike" dirty="0">
                          <a:effectLst/>
                        </a:rPr>
                        <a:t>4.3.7.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u="none" strike="noStrike" dirty="0">
                          <a:effectLst/>
                        </a:rPr>
                        <a:t>ΛΙΜΕΝΙΚΕΣ ΕΓΚΑΤΑΣΤΑΣΕΙΣ </a:t>
                      </a:r>
                      <a:r>
                        <a:rPr lang="el-GR" sz="2400" u="none" strike="noStrike" dirty="0" smtClean="0">
                          <a:effectLst/>
                        </a:rPr>
                        <a:t>ΔΕΗ </a:t>
                      </a:r>
                      <a:r>
                        <a:rPr lang="el-GR" sz="2400" u="none" strike="noStrike" dirty="0">
                          <a:effectLst/>
                        </a:rPr>
                        <a:t>ΣΤΗΝ ΘΕΣΗ ΣΑΡΑΚΗΝΑ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20" marR="5220" marT="5220" marB="0" anchor="ctr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7"/>
    </mc:Choice>
    <mc:Fallback xmlns="">
      <p:transition spd="slow" advTm="73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360040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4. ΤΕΧΝΙΚΗ ΠΕΡΙΓΡΑΦΗ ΤΟΥ ΝΕΟΥ ΣΤΑΘΜΟΥ</a:t>
            </a:r>
            <a:endParaRPr lang="el-GR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806259"/>
              </p:ext>
            </p:extLst>
          </p:nvPr>
        </p:nvGraphicFramePr>
        <p:xfrm>
          <a:off x="13574" y="476670"/>
          <a:ext cx="9130426" cy="6381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3281"/>
                <a:gridCol w="7677145"/>
              </a:tblGrid>
              <a:tr h="115659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2000" u="none" strike="noStrike" dirty="0">
                          <a:effectLst/>
                          <a:latin typeface="Cambria" pitchFamily="18" charset="0"/>
                        </a:rPr>
                        <a:t> </a:t>
                      </a:r>
                      <a:r>
                        <a:rPr lang="el-GR" sz="2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ΑΝΑΛΩΣΙΜΕΣ </a:t>
                      </a:r>
                      <a:r>
                        <a:rPr lang="el-GR" sz="2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ΥΛΕΣ - ΠΡΟΣΘΕΤΑ ΥΛΙΚΑ - ΠΡΟΪΟΝΤΑ ΤΟΥ ΝΕΟΥ ΑΣΠ ΛΕΣΒΟΥ ΤΟΞΙΚΕΣ ΟΥΣΙΕΣ</a:t>
                      </a:r>
                      <a:endParaRPr lang="el-GR" sz="2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581645">
                <a:tc>
                  <a:txBody>
                    <a:bodyPr/>
                    <a:lstStyle/>
                    <a:p>
                      <a:pPr algn="r" fontAlgn="ctr"/>
                      <a:r>
                        <a:rPr lang="el-GR" sz="2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4.4.1.</a:t>
                      </a:r>
                      <a:endParaRPr lang="el-GR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4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    ΑΝΑΛΩΣΙΜΕΣ </a:t>
                      </a:r>
                      <a:r>
                        <a:rPr lang="el-GR" sz="2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ΥΛΕΣ</a:t>
                      </a:r>
                      <a:endParaRPr lang="el-GR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779849">
                <a:tc>
                  <a:txBody>
                    <a:bodyPr/>
                    <a:lstStyle/>
                    <a:p>
                      <a:pPr algn="r" fontAlgn="ctr"/>
                      <a:r>
                        <a:rPr lang="el-GR" sz="2000" u="none" strike="noStrike" dirty="0">
                          <a:effectLst/>
                          <a:latin typeface="Cambria" pitchFamily="18" charset="0"/>
                        </a:rPr>
                        <a:t>4.4.1.1.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l-GR" sz="2000" u="none" strike="noStrike" dirty="0">
                          <a:effectLst/>
                          <a:latin typeface="Cambria" pitchFamily="18" charset="0"/>
                        </a:rPr>
                        <a:t>ΚΑΥΣΙΜΑ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779849">
                <a:tc>
                  <a:txBody>
                    <a:bodyPr/>
                    <a:lstStyle/>
                    <a:p>
                      <a:pPr algn="r" fontAlgn="ctr"/>
                      <a:r>
                        <a:rPr lang="el-GR" sz="2000" u="none" strike="noStrike" dirty="0">
                          <a:effectLst/>
                          <a:latin typeface="Cambria" pitchFamily="18" charset="0"/>
                        </a:rPr>
                        <a:t>4.4.1.2.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l-GR" sz="2000" u="none" strike="noStrike" dirty="0">
                          <a:effectLst/>
                          <a:latin typeface="Cambria" pitchFamily="18" charset="0"/>
                        </a:rPr>
                        <a:t>ΛΙΠΑΝΤΕΛΑΙΑ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581645">
                <a:tc>
                  <a:txBody>
                    <a:bodyPr/>
                    <a:lstStyle/>
                    <a:p>
                      <a:pPr algn="r" fontAlgn="ctr"/>
                      <a:r>
                        <a:rPr lang="el-GR" sz="24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4.4.2.</a:t>
                      </a:r>
                      <a:endParaRPr lang="el-GR" sz="2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marL="266700" lvl="1" indent="0" algn="l" defTabSz="900113" fontAlgn="ctr"/>
                      <a:r>
                        <a:rPr lang="el-GR" sz="2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ΠΡΟΣΘΕΤΑ ΥΛΙΚΑ</a:t>
                      </a:r>
                      <a:endParaRPr lang="el-GR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1338454">
                <a:tc>
                  <a:txBody>
                    <a:bodyPr/>
                    <a:lstStyle/>
                    <a:p>
                      <a:pPr algn="r" fontAlgn="ctr"/>
                      <a:r>
                        <a:rPr lang="el-GR" sz="2000" u="none" strike="noStrike">
                          <a:effectLst/>
                          <a:latin typeface="Cambria" pitchFamily="18" charset="0"/>
                        </a:rPr>
                        <a:t>4.4.2.1.</a:t>
                      </a:r>
                      <a:endParaRPr lang="el-GR" sz="2000" b="0" i="0" u="none" strike="noStrike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marL="450850" lvl="2" indent="0" algn="l" fontAlgn="ctr"/>
                      <a:r>
                        <a:rPr lang="el-GR" sz="2000" u="none" strike="noStrike" dirty="0">
                          <a:effectLst/>
                          <a:latin typeface="Cambria" pitchFamily="18" charset="0"/>
                        </a:rPr>
                        <a:t>ΒΕΛΤΙΣΤΕΣ ΔΙΑΘΕΣΙΜΕΣ ΤΕΧΝΙΚΕΣ ΓΙΑ ΤΗΝ ΕΚΦΟΡΤΩΣΗ ΑΠΟΘΗΚΕΥΣΗ ΤΩΝ ΠΡΟΣΘΕΤΩΝ ΥΛΙΚΩΝ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581645">
                <a:tc>
                  <a:txBody>
                    <a:bodyPr/>
                    <a:lstStyle/>
                    <a:p>
                      <a:pPr algn="r" fontAlgn="ctr"/>
                      <a:r>
                        <a:rPr lang="el-GR" sz="24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4.4.3.</a:t>
                      </a:r>
                      <a:endParaRPr lang="el-GR" sz="2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marL="273050" lvl="1" indent="0" algn="l" fontAlgn="ctr"/>
                      <a:r>
                        <a:rPr lang="el-GR" sz="2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ΠΡΟΪΟΝΤΑ</a:t>
                      </a:r>
                      <a:endParaRPr lang="el-GR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  <a:tr h="581645">
                <a:tc>
                  <a:txBody>
                    <a:bodyPr/>
                    <a:lstStyle/>
                    <a:p>
                      <a:pPr algn="r" fontAlgn="ctr"/>
                      <a:r>
                        <a:rPr lang="el-GR" sz="2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4.4.4.</a:t>
                      </a:r>
                      <a:endParaRPr lang="el-GR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  <a:tc>
                  <a:txBody>
                    <a:bodyPr/>
                    <a:lstStyle/>
                    <a:p>
                      <a:pPr marL="266700" lvl="1" indent="0" algn="l" fontAlgn="ctr"/>
                      <a:r>
                        <a:rPr lang="el-GR" sz="2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ΕΠΙΚΙΝΔΥΝΕΣ ΤΟΞΙΚΕΣ ΟΥΣΙΕΣ</a:t>
                      </a:r>
                      <a:endParaRPr lang="el-GR" sz="2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2838" marR="2838" marT="2838" marB="0" anchor="ctr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1"/>
    </mc:Choice>
    <mc:Fallback xmlns="">
      <p:transition spd="slow" advTm="3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92088"/>
          </a:xfrm>
        </p:spPr>
        <p:txBody>
          <a:bodyPr>
            <a:noAutofit/>
          </a:bodyPr>
          <a:lstStyle/>
          <a:p>
            <a:pPr fontAlgn="ctr"/>
            <a:r>
              <a:rPr lang="el-GR" sz="3600" dirty="0" smtClean="0">
                <a:solidFill>
                  <a:srgbClr val="FF0000"/>
                </a:solidFill>
              </a:rPr>
              <a:t/>
            </a:r>
            <a:br>
              <a:rPr lang="el-GR" sz="3600" dirty="0" smtClean="0">
                <a:solidFill>
                  <a:srgbClr val="FF0000"/>
                </a:solidFill>
              </a:rPr>
            </a:br>
            <a:r>
              <a:rPr lang="el-GR" sz="3600" dirty="0" smtClean="0">
                <a:solidFill>
                  <a:srgbClr val="FF0000"/>
                </a:solidFill>
              </a:rPr>
              <a:t>4.5. ΠΕΡΙΓΡΑΦΗ ΠΑΡΑΓΩΓΙΚΗΣ ΔΙΑΔΙΚΑΣΙΑΣ</a:t>
            </a:r>
            <a:br>
              <a:rPr lang="el-GR" sz="3600" dirty="0" smtClean="0">
                <a:solidFill>
                  <a:srgbClr val="FF0000"/>
                </a:solidFill>
              </a:rPr>
            </a:br>
            <a:endParaRPr lang="el-GR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472608"/>
          </a:xfrm>
        </p:spPr>
        <p:txBody>
          <a:bodyPr>
            <a:noAutofit/>
          </a:bodyPr>
          <a:lstStyle/>
          <a:p>
            <a:pPr marL="984250" indent="-984250" fontAlgn="ctr">
              <a:buNone/>
            </a:pPr>
            <a:r>
              <a:rPr lang="el-GR" sz="2800" dirty="0" smtClean="0"/>
              <a:t>4.5.1.	ΠΡΟΣΑΓΩΓΗ</a:t>
            </a:r>
            <a:r>
              <a:rPr lang="el-GR" sz="2800" dirty="0"/>
              <a:t>, ΔΙΑΚΙΝΗΣΗ ΚΑΙ ΕΠΕΞΕΡΓΑΣΙΑ ΚΑΥΣΙΜΩΝ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4.5.1.1. ΒΕΛΤΙΣΤΕΣ </a:t>
            </a:r>
            <a:r>
              <a:rPr lang="el-GR" sz="2800" dirty="0"/>
              <a:t>ΔΙΑΘΕΣΙΜΕΣ ΤΕΧΝΙΚΕΣ ΚΑΤΑ ΤΗΝ ΠΑΡΑΛΑΒΗ ΚΑΙ ΔΙΑΚΙΝΗΣΗ ΤΩΝ ΚΑΥΣΙΜΩΝ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4.5.2. 	ΚΑΥΣΗ </a:t>
            </a:r>
            <a:r>
              <a:rPr lang="el-GR" sz="2800" dirty="0"/>
              <a:t>ΤΟΥ ΜΑΖΟΥΤ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4.5.3. 	ΣΥΓΚΡΟΤΗΜΑ </a:t>
            </a:r>
            <a:r>
              <a:rPr lang="el-GR" sz="2800" dirty="0"/>
              <a:t>ΥΔΡΟΛΗΨΙΑΣ ΘΑΛΑΣΣΙΝΟΥ ΝΕΡΟΥ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4.5.4. 	ΣΥΣΤΗΜΑ </a:t>
            </a:r>
            <a:r>
              <a:rPr lang="el-GR" sz="2800" dirty="0"/>
              <a:t>ΧΛΩΡΙΩΣΗΣ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4.5.5. 	ΣΥΓΚΡΟΤΗΜΑ </a:t>
            </a:r>
            <a:r>
              <a:rPr lang="el-GR" sz="2800" dirty="0"/>
              <a:t>ΠΑΡΑΓΩΓΗΣ ΑΦΑΛΑΤΩΜΕΝΟΥ ΝΕΡΟΥ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4.5.6. 	ΨΥΞΗ </a:t>
            </a:r>
            <a:r>
              <a:rPr lang="el-GR" sz="2800" dirty="0"/>
              <a:t>ΤΩΝ ΚΙΝΗΤΗΡΩΝ ΝΤΗΖΕΛ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4.5.7. 	ΣΥΣΤΗΜΑ </a:t>
            </a:r>
            <a:r>
              <a:rPr lang="el-GR" sz="2800" dirty="0"/>
              <a:t>ΛΙΠΑΝΣΗΣ ΤΩΝ ΚΙΝΗΤΗΡΩΝ ΝΤΗΖΕΛ</a:t>
            </a:r>
          </a:p>
          <a:p>
            <a:pPr marL="984250" indent="-984250" fontAlgn="ctr">
              <a:buNone/>
            </a:pPr>
            <a:r>
              <a:rPr lang="el-GR" sz="2800" dirty="0" smtClean="0"/>
              <a:t>4.5.8. 	ΣΥΣΤΗΜΑ </a:t>
            </a:r>
            <a:r>
              <a:rPr lang="el-GR" sz="2800" dirty="0"/>
              <a:t>ΠΥΡΟΣΒΕΣΗΣ</a:t>
            </a:r>
          </a:p>
          <a:p>
            <a:pPr marL="896938" indent="-896938">
              <a:buNone/>
            </a:pPr>
            <a:r>
              <a:rPr lang="el-GR" sz="2800" dirty="0" smtClean="0"/>
              <a:t>… …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98"/>
    </mc:Choice>
    <mc:Fallback xmlns="">
      <p:transition spd="slow" advTm="4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ctr"/>
            <a:r>
              <a:rPr lang="el-GR" dirty="0" smtClean="0">
                <a:solidFill>
                  <a:srgbClr val="FF0000"/>
                </a:solidFill>
              </a:rPr>
              <a:t/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>ΠΕΡΙΓΡΑΦΗ ΠΑΡΑΓΩΓΙΚΗΣ ΔΙΑΔΙΚΑΣΙΑΣ</a:t>
            </a:r>
            <a:br>
              <a:rPr lang="el-GR" dirty="0" smtClean="0">
                <a:solidFill>
                  <a:srgbClr val="FF0000"/>
                </a:solidFill>
              </a:rPr>
            </a:b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001419"/>
          </a:xfrm>
        </p:spPr>
        <p:txBody>
          <a:bodyPr>
            <a:noAutofit/>
          </a:bodyPr>
          <a:lstStyle/>
          <a:p>
            <a:pPr marL="984250" indent="-984250" fontAlgn="ctr">
              <a:buNone/>
            </a:pPr>
            <a:r>
              <a:rPr lang="el-GR" sz="2800" dirty="0" smtClean="0"/>
              <a:t>…</a:t>
            </a:r>
          </a:p>
          <a:p>
            <a:pPr marL="1169988" indent="-1169988" fontAlgn="ctr">
              <a:buNone/>
            </a:pPr>
            <a:r>
              <a:rPr lang="el-GR" sz="2800" dirty="0" smtClean="0"/>
              <a:t>4.5.9. 	ΣΥΓΚΡΟΤΗΜΑ </a:t>
            </a:r>
            <a:r>
              <a:rPr lang="el-GR" sz="2800" dirty="0"/>
              <a:t>ΚΑΤΕΡΓΑΣΙΑΣ ΥΓΡΩΝ ΒΙΟΜΗΧΑΝΙΚΩΝ ΑΠΟΒΛΗΤΩΝ (ΣΚΥΒΑ)</a:t>
            </a:r>
          </a:p>
          <a:p>
            <a:pPr marL="1169988" indent="-1169988" fontAlgn="ctr">
              <a:buNone/>
            </a:pPr>
            <a:r>
              <a:rPr lang="el-GR" sz="2800" dirty="0" smtClean="0"/>
              <a:t>4.5.9.1. ΠΡΟΕΛΕΥΣΗ </a:t>
            </a:r>
            <a:r>
              <a:rPr lang="el-GR" sz="2800" dirty="0"/>
              <a:t>ΤΩΝ ΥΓΡΩΝ ΑΠΟΒΛΗΤΩΝ</a:t>
            </a:r>
          </a:p>
          <a:p>
            <a:pPr marL="1169988" indent="-1169988" fontAlgn="ctr">
              <a:buNone/>
            </a:pPr>
            <a:r>
              <a:rPr lang="el-GR" sz="2800" dirty="0" smtClean="0"/>
              <a:t>4.5.9.2. ΠΕΡΙΓΡΑΦΗ </a:t>
            </a:r>
            <a:r>
              <a:rPr lang="el-GR" sz="2800" dirty="0"/>
              <a:t>ΤΩΝ ΕΓΚΑΤΑΣΤΑΣΕΩΝ ΚΑΙ ΤΗΣ ΠΟΡΕΙΑΣ ΕΠΕΞΕΡΓΑΣΙΑΣ ΤΩΝ ΑΠΟΒΛΗΤΩΝ</a:t>
            </a:r>
          </a:p>
          <a:p>
            <a:pPr marL="1169988" indent="-1169988" fontAlgn="ctr">
              <a:buNone/>
            </a:pPr>
            <a:r>
              <a:rPr lang="el-GR" sz="2800" dirty="0" smtClean="0"/>
              <a:t>4.5.9.3. ΟΡΓΑΝΑ </a:t>
            </a:r>
            <a:r>
              <a:rPr lang="el-GR" sz="2800" dirty="0"/>
              <a:t>ΜΕΤΡΗΣΕΩΝ ΤΟΥ ΣΚΥΒΑ</a:t>
            </a:r>
          </a:p>
          <a:p>
            <a:pPr marL="1169988" indent="-1169988" fontAlgn="ctr">
              <a:buNone/>
            </a:pPr>
            <a:r>
              <a:rPr lang="el-GR" sz="2800" dirty="0" smtClean="0"/>
              <a:t>4.5.9.4. ΣΥΣΤΗΜΑ </a:t>
            </a:r>
            <a:r>
              <a:rPr lang="el-GR" sz="2800" dirty="0"/>
              <a:t>ΚΑΤΕΡΓΑΣΙΑΣ ΚΑΤΑΛΟΙΠΩΝ ΜΕ ΤΡΙΣΤΗΛΟ</a:t>
            </a:r>
          </a:p>
          <a:p>
            <a:pPr marL="1169988" indent="-1169988" fontAlgn="ctr">
              <a:buNone/>
            </a:pPr>
            <a:r>
              <a:rPr lang="el-GR" sz="2800" dirty="0" smtClean="0"/>
              <a:t>4.5.10. 	ΣΥΓΚΡΟΤΗΜΑ </a:t>
            </a:r>
            <a:r>
              <a:rPr lang="el-GR" sz="2800" dirty="0"/>
              <a:t>ΒΙΟΛΟΓΙΚΟΥ ΚΑΘΑΡΙΣΜΟΥ ΑΣΤΙΚΩΝ ΛΥΜΑΤΩΝ (ΒΙΟΚΑΛ)</a:t>
            </a:r>
          </a:p>
          <a:p>
            <a:pPr marL="0" indent="0">
              <a:buNone/>
            </a:pPr>
            <a:endParaRPr lang="el-GR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0"/>
    </mc:Choice>
    <mc:Fallback xmlns="">
      <p:transition spd="slow" advTm="2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611188" y="1230313"/>
          <a:ext cx="7705725" cy="479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hart" r:id="rId5" imgW="5657884" imgH="3524301" progId="Excel.Chart.8">
                  <p:embed/>
                </p:oleObj>
              </mc:Choice>
              <mc:Fallback>
                <p:oleObj name="Chart" r:id="rId5" imgW="5657884" imgH="352430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30313"/>
                        <a:ext cx="7705725" cy="479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042988" y="522288"/>
            <a:ext cx="7200900" cy="646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360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Εξέλιξη Μεγίστων ΑΣΠ Λέσβου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1"/>
    </mc:Choice>
    <mc:Fallback xmlns="">
      <p:transition spd="slow" advTm="3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none" strike="noStrike" dirty="0" smtClean="0">
                <a:solidFill>
                  <a:srgbClr val="FF0000"/>
                </a:solidFill>
                <a:effectLst/>
              </a:rPr>
              <a:t>5. ΠΕΡΙΒΑΛΛΟΝΤΙΚΕΣ ΕΠΙΠΤΩΣΕΙΣ - ΒΕΛΤΙΣΤΕΣ ΔΙΑΘΕΣΙΜΕΣ ΤΕΧΝΙΚΕΣ</a:t>
            </a:r>
            <a:endParaRPr lang="el-GR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663710"/>
              </p:ext>
            </p:extLst>
          </p:nvPr>
        </p:nvGraphicFramePr>
        <p:xfrm>
          <a:off x="395536" y="2060848"/>
          <a:ext cx="8229600" cy="3918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/>
              </a:tblGrid>
              <a:tr h="387341">
                <a:tc>
                  <a:txBody>
                    <a:bodyPr/>
                    <a:lstStyle/>
                    <a:p>
                      <a:pPr algn="l" fontAlgn="ctr"/>
                      <a:r>
                        <a:rPr lang="el-GR" sz="3200" u="none" strike="noStrike" dirty="0" smtClean="0">
                          <a:effectLst/>
                        </a:rPr>
                        <a:t>5.1.</a:t>
                      </a:r>
                      <a:r>
                        <a:rPr lang="el-GR" sz="3200" u="none" strike="noStrike" baseline="0" dirty="0" smtClean="0">
                          <a:effectLst/>
                        </a:rPr>
                        <a:t> </a:t>
                      </a:r>
                      <a:r>
                        <a:rPr lang="el-GR" sz="3200" u="none" strike="noStrike" dirty="0" smtClean="0">
                          <a:effectLst/>
                        </a:rPr>
                        <a:t>ΦΑΣΗ ΚΑΤΑΣΚΕΥΗΣ</a:t>
                      </a:r>
                    </a:p>
                    <a:p>
                      <a:pPr marL="1441450" indent="-457200" algn="l" fontAlgn="ctr">
                        <a:buFont typeface="Arial" pitchFamily="34" charset="0"/>
                        <a:buChar char="•"/>
                      </a:pPr>
                      <a:r>
                        <a:rPr lang="el-GR" sz="3200" u="none" strike="noStrike" dirty="0" smtClean="0">
                          <a:effectLst/>
                        </a:rPr>
                        <a:t>ΚΙΝΗΣΗ ΟΧΗΜΑΤΩΝ</a:t>
                      </a:r>
                    </a:p>
                    <a:p>
                      <a:pPr marL="1441450" indent="-457200" algn="l" fontAlgn="ctr">
                        <a:buFont typeface="Arial" pitchFamily="34" charset="0"/>
                        <a:buChar char="•"/>
                      </a:pPr>
                      <a:r>
                        <a:rPr lang="el-GR" sz="3200" u="none" strike="noStrike" dirty="0" smtClean="0">
                          <a:effectLst/>
                        </a:rPr>
                        <a:t>ΕΚΣΚΑΦΕΣ,</a:t>
                      </a:r>
                      <a:r>
                        <a:rPr lang="el-GR" sz="3200" u="none" strike="noStrike" baseline="0" dirty="0" smtClean="0">
                          <a:effectLst/>
                        </a:rPr>
                        <a:t> ΧΩΜΑΤΟΥΡΓΙΚΑ</a:t>
                      </a:r>
                    </a:p>
                    <a:p>
                      <a:pPr marL="1441450" indent="-457200" algn="l" fontAlgn="ctr">
                        <a:buFont typeface="Arial" pitchFamily="34" charset="0"/>
                        <a:buChar char="•"/>
                      </a:pPr>
                      <a:r>
                        <a:rPr lang="el-GR" sz="3200" u="none" strike="noStrike" baseline="0" dirty="0" smtClean="0">
                          <a:effectLst/>
                        </a:rPr>
                        <a:t>ΘΕΜΕΛΙΩΣΗ</a:t>
                      </a:r>
                    </a:p>
                    <a:p>
                      <a:pPr marL="1441450" indent="-457200" algn="l" fontAlgn="ctr">
                        <a:buFont typeface="Arial" pitchFamily="34" charset="0"/>
                        <a:buChar char="•"/>
                      </a:pPr>
                      <a:r>
                        <a:rPr lang="el-GR" sz="3200" u="none" strike="noStrike" baseline="0" dirty="0" smtClean="0">
                          <a:effectLst/>
                        </a:rPr>
                        <a:t>ΑΝΕΓΕΡΣΗ</a:t>
                      </a:r>
                    </a:p>
                    <a:p>
                      <a:pPr marL="1441450" indent="-457200" algn="l" fontAlgn="ctr">
                        <a:buFont typeface="Arial" pitchFamily="34" charset="0"/>
                        <a:buChar char="•"/>
                      </a:pPr>
                      <a:r>
                        <a:rPr lang="el-GR" sz="3200" u="none" strike="noStrike" baseline="0" dirty="0" smtClean="0">
                          <a:effectLst/>
                        </a:rPr>
                        <a:t>ΜΕΤΑΦΟΡΑ ΜΗΧΑΝΗΜΑΤΩΝ</a:t>
                      </a:r>
                      <a:endParaRPr lang="el-GR" sz="32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l-GR" sz="3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420" marR="8420" marT="8420" marB="0" anchor="ctr"/>
                </a:tc>
              </a:tr>
              <a:tr h="387341">
                <a:tc>
                  <a:txBody>
                    <a:bodyPr/>
                    <a:lstStyle/>
                    <a:p>
                      <a:pPr algn="l" fontAlgn="ctr"/>
                      <a:r>
                        <a:rPr lang="el-GR" sz="3200" u="none" strike="noStrike" dirty="0" smtClean="0">
                          <a:effectLst/>
                        </a:rPr>
                        <a:t>5.2. ΦΑΣΗ </a:t>
                      </a:r>
                      <a:r>
                        <a:rPr lang="el-GR" sz="3200" u="none" strike="noStrike" dirty="0">
                          <a:effectLst/>
                        </a:rPr>
                        <a:t>ΛΕΙΤΟΥΡΓΙΑΣ</a:t>
                      </a:r>
                      <a:endParaRPr lang="el-GR" sz="32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8420" marR="8420" marT="8420" marB="0" anchor="ctr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3"/>
    </mc:Choice>
    <mc:Fallback xmlns="">
      <p:transition spd="slow" advTm="3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5.2. ΦΑΣΗ ΛΕΙΤΟΥΡΓΙΑΣ</a:t>
            </a:r>
            <a:endParaRPr lang="el-GR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839687"/>
              </p:ext>
            </p:extLst>
          </p:nvPr>
        </p:nvGraphicFramePr>
        <p:xfrm>
          <a:off x="107504" y="908725"/>
          <a:ext cx="8856983" cy="5528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898"/>
                <a:gridCol w="97448"/>
                <a:gridCol w="7936637"/>
              </a:tblGrid>
              <a:tr h="306629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 dirty="0">
                          <a:effectLst/>
                        </a:rPr>
                        <a:t>5.2.2.</a:t>
                      </a:r>
                      <a:endParaRPr lang="el-GR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ΕΚΠΟΜΠΕΣ ΑΤΜΟΣΦΑΙΡΙΚΩΝ ΡΥΠΩΝ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603927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 dirty="0">
                          <a:effectLst/>
                        </a:rPr>
                        <a:t>5.2.2.2.</a:t>
                      </a:r>
                      <a:endParaRPr lang="el-GR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ΑΙΩΡΟΥΜΕΝΑ ΣΩΜΑΤΙΔΙΑ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526282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5.2.2.3.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ΔΙΟΞΕΙΔΙΟ ΤΟΥ ΘΕΙΟΥ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603927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5.2.2.4.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ΟΞΕΙΔΙΑ ΤΟΥ ΑΖΩΤΟΥ, ΝΟ</a:t>
                      </a:r>
                      <a:r>
                        <a:rPr lang="el-GR" sz="2800" u="none" strike="noStrike" baseline="-25000">
                          <a:effectLst/>
                        </a:rPr>
                        <a:t>x</a:t>
                      </a:r>
                      <a:r>
                        <a:rPr lang="el-GR" sz="2800" u="none" strike="noStrike">
                          <a:effectLst/>
                        </a:rPr>
                        <a:t> ΩΣ ΝΟ</a:t>
                      </a:r>
                      <a:r>
                        <a:rPr lang="el-GR" sz="2800" u="none" strike="noStrike" baseline="-25000">
                          <a:effectLst/>
                        </a:rPr>
                        <a:t>2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603927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5.2.2.5.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ΑΕΡΙΑ ΤΟΥ ΘΕΡΜΟΚΗΠΙΟΥ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603927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5.2.2.6.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 dirty="0">
                          <a:effectLst/>
                        </a:rPr>
                        <a:t>ΔΙΑΣΠΟΡΑ ΑΕΡΙΩΝ ΡΥΠΩΝ</a:t>
                      </a:r>
                      <a:endParaRPr lang="el-GR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306629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5.2.3.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ΠΑΡΑΓΩΓΗ ΥΓΡΩΝ ΑΠΟΒΛΗΤΩΝ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306629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5.2.4.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ΣΤΕΡΕΑ ΑΠΟΒΛΗΤΑ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306629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5.2.5.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>
                          <a:effectLst/>
                        </a:rPr>
                        <a:t>ΘΟΡΥΒΟΣ</a:t>
                      </a:r>
                      <a:endParaRPr lang="el-GR" sz="28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  <a:tr h="603927">
                <a:tc>
                  <a:txBody>
                    <a:bodyPr/>
                    <a:lstStyle/>
                    <a:p>
                      <a:pPr algn="r" fontAlgn="ctr"/>
                      <a:r>
                        <a:rPr lang="el-GR" sz="1500" u="none" strike="noStrike">
                          <a:effectLst/>
                        </a:rPr>
                        <a:t>5.2.6.</a:t>
                      </a:r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l-GR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2800" u="none" strike="noStrike" dirty="0">
                          <a:effectLst/>
                        </a:rPr>
                        <a:t>ΕΠΙΠΤΩΣΕΙΣ ΣΤΟ ΘΑΛΑΣΣΙΟ ΠΕΡΙΒΑΛΛΟΝ ΑΠΟ ΤΗΝ ΠΡΟΣΕΛΕΥΣΗ ΤΩΝ ΔΕΞΑΜΕΝΟΠΛΟΙΩΝ</a:t>
                      </a:r>
                      <a:endParaRPr lang="el-GR" sz="28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5237" marR="5237" marT="5237" marB="0" anchor="ctr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9"/>
    </mc:Choice>
    <mc:Fallback xmlns="">
      <p:transition spd="slow" advTm="4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6. ΣΥΝΟΔΕΥΤΙΚΑ ΔΙΚΤΥΑ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ΓΡΑΜΜΕΣ </a:t>
            </a:r>
            <a:r>
              <a:rPr lang="el-GR" dirty="0" smtClean="0"/>
              <a:t>ΜΕΤΑΦΟΡΑΣ ΗΛΕΚΤΡΙΣΜΟΥ</a:t>
            </a:r>
          </a:p>
          <a:p>
            <a:r>
              <a:rPr lang="el-GR" dirty="0" smtClean="0"/>
              <a:t>ΟΔΙΚΟ ΔΙΚΤΥΟ </a:t>
            </a:r>
          </a:p>
          <a:p>
            <a:pPr lvl="1"/>
            <a:r>
              <a:rPr lang="el-GR" smtClean="0"/>
              <a:t>ΕΠΙΒΑΡΥΝΣΗ ΥΦΙΣΤΑΜΕΝΟΥ ΟΔΙΚΟΥ ΔΙΚΤΥΟΥ</a:t>
            </a:r>
            <a:endParaRPr lang="el-GR" dirty="0" smtClean="0"/>
          </a:p>
          <a:p>
            <a:pPr lvl="1"/>
            <a:r>
              <a:rPr lang="el-GR" dirty="0" smtClean="0"/>
              <a:t>ΚΑΤΑΣΚΕΥΗ ΝΕΟΥ ΔΙΚΤΥΟΥ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8"/>
    </mc:Choice>
    <mc:Fallback xmlns="">
      <p:transition spd="slow" advTm="2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2771775" y="2906713"/>
            <a:ext cx="3384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n-US" sz="2800">
                <a:latin typeface="Arial" charset="0"/>
              </a:rPr>
              <a:t>ΤΕΛΟΣ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0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1"/>
    </mc:Choice>
    <mc:Fallback xmlns="">
      <p:transition spd="slow" advTm="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04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mtClean="0"/>
              <a:t>ΔΙΑΚΥΜΑΝΣΗ ΖΗΤΗΣΗΣ - ΙΑΝΟΥΑΡΙΟΣ</a:t>
            </a:r>
            <a:endParaRPr lang="el-GR"/>
          </a:p>
        </p:txBody>
      </p:sp>
      <p:graphicFrame>
        <p:nvGraphicFramePr>
          <p:cNvPr id="3584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19175" y="1600200"/>
          <a:ext cx="71056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Chart" r:id="rId7" imgW="10994517" imgH="7003098" progId="Excel.Sheet.8">
                  <p:embed/>
                </p:oleObj>
              </mc:Choice>
              <mc:Fallback>
                <p:oleObj name="Chart" r:id="rId7" imgW="10994517" imgH="700309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1600200"/>
                        <a:ext cx="71056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/>
    </mc:Choice>
    <mc:Fallback xmlns=""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mtClean="0"/>
              <a:t>ΔΙΑΚΥΜΑΝΣΗ ΖΗΤΗΣΗΣ - ΑΥΓΟΥΣΤΟΣ</a:t>
            </a:r>
            <a:endParaRPr lang="el-GR"/>
          </a:p>
        </p:txBody>
      </p:sp>
      <p:graphicFrame>
        <p:nvGraphicFramePr>
          <p:cNvPr id="389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19175" y="1600200"/>
          <a:ext cx="71056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Chart" r:id="rId7" imgW="10994517" imgH="7003098" progId="Excel.Sheet.8">
                  <p:embed/>
                </p:oleObj>
              </mc:Choice>
              <mc:Fallback>
                <p:oleObj name="Chart" r:id="rId7" imgW="10994517" imgH="700309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1600200"/>
                        <a:ext cx="71056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426A8-6C70-4980-B0DD-F749411EF92C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8"/>
    </mc:Choice>
    <mc:Fallback xmlns="">
      <p:transition spd="slow" advTm="1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893</Words>
  <Application>Microsoft Office PowerPoint</Application>
  <PresentationFormat>On-screen Show (4:3)</PresentationFormat>
  <Paragraphs>309</Paragraphs>
  <Slides>73</Slides>
  <Notes>13</Notes>
  <HiddenSlides>1</HiddenSlides>
  <MMClips>73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Office Theme</vt:lpstr>
      <vt:lpstr>Chart</vt:lpstr>
      <vt:lpstr>ΕΝΕΡΓΕΙΑ ΚΑΙ ΠΕΡΙΒΑΛΛΟΝ</vt:lpstr>
      <vt:lpstr>PowerPoint Presentation</vt:lpstr>
      <vt:lpstr>PowerPoint Presentation</vt:lpstr>
      <vt:lpstr>ΑΠΟΜΟΝΩΜΕΝΟ ΔΙΚΤΥΟ ΗΛΕΚΤΡΙΣΜΟΥ – Η ΠΕΡΙΠΤΩΣΗ ΤΗΣ ΛΕΣΒΟΥ</vt:lpstr>
      <vt:lpstr>ΛΕΣΒΟΣ – ΚΥΡΙΕΣ ΠΟΛΕΙΣ ΚΑΙ ΟΔΙΚΟ ΔΙΚΤΥΟ</vt:lpstr>
      <vt:lpstr>ΕΞΕΛΙΞΗ ΤΗΣ ΖΗΤΗΣΗΣ ΗΛΕΚΤΡΙΣΜΟΥ</vt:lpstr>
      <vt:lpstr>PowerPoint Presentation</vt:lpstr>
      <vt:lpstr>ΔΙΑΚΥΜΑΝΣΗ ΖΗΤΗΣΗΣ - ΙΑΝΟΥΑΡΙΟΣ</vt:lpstr>
      <vt:lpstr>ΔΙΑΚΥΜΑΝΣΗ ΖΗΤΗΣΗΣ - ΑΥΓΟΥΣΤΟΣ</vt:lpstr>
      <vt:lpstr>ΔΙΑΚΥΜΑΝΣΗ ΖΗΤΗΣΗΣ - ΟΚΤΩΒΡΙΟΣ</vt:lpstr>
      <vt:lpstr>ΙΑΝΟΥΑΡΙΟΣ ΔΙΑΚΥΜΑΝΣΗ ΖΗΤΗΣΗΣ – 7 ΗΜΕΡΕΣ</vt:lpstr>
      <vt:lpstr>ΑΥΓΟΥΣΤΟΣ ΔΙΑΚΥΜΑΝΣΗ ΖΗΤΗΣΗΣ – 7 ΗΜΕΡΕΣ</vt:lpstr>
      <vt:lpstr>Διακύμανση Μέγιστης-Ελάχιστης Ωριαίας Ζήτησης Ηλεκτρισμού</vt:lpstr>
      <vt:lpstr>ΛΕΣΒΟΣ: ΔΙΑΚΥΜΑΝΣΗ ΜΑΧ ΚΑΙ ΜΙΝ</vt:lpstr>
      <vt:lpstr>ΔΕΗ ΛΕΣΒΟΥ - ΜΗΧΑΝΕΣ</vt:lpstr>
      <vt:lpstr>μηχανή Diesel: κύλινδρος καύσης</vt:lpstr>
      <vt:lpstr>PowerPoint Presentation</vt:lpstr>
      <vt:lpstr>PowerPoint Presentation</vt:lpstr>
      <vt:lpstr>ΑΕΡΙΟΣΤΡΟΒΙΛΟΣ</vt:lpstr>
      <vt:lpstr>PowerPoint Presentation</vt:lpstr>
      <vt:lpstr>ΣΧΕΔΙΑΣΜΟΣ ΓΙΑ ΤΗΝ ΚΑΛΥΨΗ ΤΗΣ ΜΕΛΛΟΝΤΙΚΗΣ ΖΗΤΗΣΗΣ </vt:lpstr>
      <vt:lpstr>ΛΕΣΒΟΣ</vt:lpstr>
      <vt:lpstr>Περιοχές με αιολικό δυναμικό</vt:lpstr>
      <vt:lpstr>Λέσβος: γεωθερμικός χάρτης</vt:lpstr>
      <vt:lpstr>PowerPoint Presentation</vt:lpstr>
      <vt:lpstr>αιολικά πάρκα</vt:lpstr>
      <vt:lpstr>Λέσβος : προτεινόμενα αιολικά πάρκα</vt:lpstr>
      <vt:lpstr>ΛΕΣΒΟΣ – ΕΓΚΑΤΕΣΤΗΜΕΝΗ ΙΣΧΥΣ</vt:lpstr>
      <vt:lpstr>ΑΔΕΙΟΔΟΤΗΜΕΝΟΙ ΑΙΟΛΙΚΟΙ ΣΤΑΘΜΟΙ</vt:lpstr>
      <vt:lpstr>PowerPoint Presentation</vt:lpstr>
      <vt:lpstr>ΣΤΟΙΧΕΙΑ ΣΥΝΔΕΣΗΣ</vt:lpstr>
      <vt:lpstr>PowerPoint Presentation</vt:lpstr>
      <vt:lpstr>ΕΡΓΑ</vt:lpstr>
      <vt:lpstr>ΕΞΕΛΙΞΗ ΑΔΕΙΟΔΟΤΗΣΗΣ</vt:lpstr>
      <vt:lpstr>ΣΤΟΙΧΕΙΑ ΕΠΕΝΔΥΣΗΣ</vt:lpstr>
      <vt:lpstr>ΑΞΙΟΛΟΓΗΣΗ ΕΠΕΝΔΥΣΗΣ</vt:lpstr>
      <vt:lpstr>ΑΞΙΟΛΟΓΗΣΗ ΕΠΕΝΔΥΣΗΣ</vt:lpstr>
      <vt:lpstr>ΣΧΕΔΙΑΣΜΟΣ ΝΕΟΥ ΣΤΑΘΜΟΥ</vt:lpstr>
      <vt:lpstr>ΒΑΣΙΚΑ ΣΤΟΙΧΕΙΑ ΣΧΕΔΙΑΣΜΟΥ ΣΥΣΤΗΜΑΤΟΣ</vt:lpstr>
      <vt:lpstr>ΧΩΡΟΘΕΤΗΣΗ</vt:lpstr>
      <vt:lpstr>PowerPoint Presentation</vt:lpstr>
      <vt:lpstr>PowerPoint Presentation</vt:lpstr>
      <vt:lpstr>ΠΕΡΙΒΑΛΛΟΝΤΙΚΟΣ ΣΧΕΔΙΑΣΜΟΣ -ΓΕΩΓΡΑΦΙΚΑ ΣΥΣΤΗΜΑΤΑ ΠΛΗΡΟΦΟΡΙΩΝ</vt:lpstr>
      <vt:lpstr>1. ΧΑΡΤΟΓΡΑΦΙΚΟ ΥΠΟΒΑΘΡΟ</vt:lpstr>
      <vt:lpstr>02. ΑΠΟΣΤΑΣΗ ΑΠΟ ΑΚΤΗ (2 km)  &amp; ΚΛΕΙΣΤΟΙ ΚΟΛΠΟΙ</vt:lpstr>
      <vt:lpstr>03. ΥΨΟΜΕΤΡΟ 150 m</vt:lpstr>
      <vt:lpstr>04. ΡΗΓΜΑΤΑ (ΑΠΟΣΤΑΣΗ 150 m)</vt:lpstr>
      <vt:lpstr>05. ΥΔΑΤΙΝΟΙ ΠΟΡΟΙ: ΣΗΜΑΝΤΙΚΟ ΥΠΟΓΕΙΟ ΔΥΝΑΜΙΚΟ, ΓΕΩΤΡΗΣΕΙΣ, ΛΙΜΝΕΣ</vt:lpstr>
      <vt:lpstr>06. ΠΡΟΣΤΑΣΙΑ ΦΥΣΗΣ ΚΑΙ ΤΟΠΙΟΥ. ΠΕΡΙΟΧΕΣ NATURA, ΒΙΟΤΟΠΟΙ, ΕΥΑΙΣΘΗΤΕΣ ΠΕΡΙΟΧΕΣ</vt:lpstr>
      <vt:lpstr>07. ΔΑΣΙΚΕΣ ΠΕΡΙΟΧΕΣ</vt:lpstr>
      <vt:lpstr>08. ΟΙΚΙΣΜΟΙ (ΑΠΟΣΤΑΣΗ 1000 m)</vt:lpstr>
      <vt:lpstr>09. ΑΡΧΑΙΟΛΟΓΙΚΕΣ ΠΕΡΙΟΧΕΣ, ΑΚΤΕΣ</vt:lpstr>
      <vt:lpstr>ΣΕΝΑΡΙΟ 1 – ΜΕΤΑΒΟΛΗ ΚΡΙΤΗΡΙΩΝ ΠΡΟΣΤΑΣΙΑΣ ΦΥΣΗΣ</vt:lpstr>
      <vt:lpstr>ΣΕΝΑΡΙΟ 2 – ΕΞΑΙΡΕΣΗ ΠΡΟΣΤΑΣΙΑΣ ΤΟΥΡΙΣΤΙΚΩΝ ΠΕΡΙΟΧΩΝ</vt:lpstr>
      <vt:lpstr>ΣΕΝΑΡΙΟ 3 – ΜΕΤΑΒΟΛΗ ΑΠΟΣΤΑΣΗΣ ΑΠΟ ΟΙΚΙΣΜΟΥΣ</vt:lpstr>
      <vt:lpstr>ΣΕΝΑΡΙΟ 4 – ΔΑΣΙΚΕΣ ΠΕΡΙΟΧΕΣ ΕΚΤΟΣ ΜΑΚΙΑΣ ΒΛΑΣΤΗΣΗΣ</vt:lpstr>
      <vt:lpstr>ΣΕΝΑΡΙΟ 5 – ΕΞΑΙΡΕΣΗ ΚΡΙΤΗΡΙΟΥ ΠΡΟΣΤΑΣΙΑΣ ΤΟΥΡΙΣΤΙΚΩΝ ΠΕΡΙΟΧΩΝ</vt:lpstr>
      <vt:lpstr>ΚΑΤΑΣΚΕΥΗ : ΣΤΑΘΜΟΣ ΚΑΙ ΥΠΟΔΟΜΕΣ</vt:lpstr>
      <vt:lpstr>ΛΕΙΤΟΥΡΓΙΑ : ΣΤΑΘΜΟΣ ΚΑΙ ΣΥΣΤΗΜΑ</vt:lpstr>
      <vt:lpstr>ΤΕΧΝΟΛΟΓΙΑ</vt:lpstr>
      <vt:lpstr>ΟΡΙΑ ΣΤΑΘΜΟΥ - ΠΕΡΙΒΑΛΛΟΝΤΙΚΕΣ ΕΠΙΠΤΩΣΕΙΣ</vt:lpstr>
      <vt:lpstr>ΑΝΑΛΥΣΗ ΚΥΚΛΟΥ ΖΩΗΣ</vt:lpstr>
      <vt:lpstr>ΦΑΚΕΛΛΟΣ ΑΔΕΙΟΔΟΤΗΣΗΣ</vt:lpstr>
      <vt:lpstr>2. ΠΕΡΙΓΡΑΦΗ ΚΑΙ ΚΑΤΑΓΡΑΦΗ ΥΠΑΡΧΟΥΣΑΣ ΚΑΤΑΣΤΑΣΗΣ ΤΟΥ ΠΕΡΙΒΑΛΛΟΝΤΟΣ</vt:lpstr>
      <vt:lpstr>3. ΓΕΩΓΡΑΦΙΚΗ ΘΕΣΗ - ΔΙΟΙΚΗΤΙΚΗ ΥΠΑΓΩΓΗ</vt:lpstr>
      <vt:lpstr>4. ΤΕΧΝΙΚΗ ΠΕΡΙΓΡΑΦΗ ΤΟΥ ΝΕΟΥ ΑΣΠ ΛΕΣΒΟΥ, ΕΝΑΛΛΑΚΤΙΚΕΣ ΛΥΣΕΙΣ, ΠΡΟΤΕΙΝΟΜΕΝΑ ΜΕΤΡΑ ΠΡΟΛΗΨΗΣ ΠΕΡΙΒΑΛΛΟΝΤΙΚΩΝ ΕΠΙΠΤΩΣΕΩΝ</vt:lpstr>
      <vt:lpstr>4. ΤΕΧΝΙΚΗ ΠΕΡΙΓΡΑΦΗ ΤΟΥ ΝΕΟΥ ΣΤΑΘΜΟΥ</vt:lpstr>
      <vt:lpstr> 4.5. ΠΕΡΙΓΡΑΦΗ ΠΑΡΑΓΩΓΙΚΗΣ ΔΙΑΔΙΚΑΣΙΑΣ </vt:lpstr>
      <vt:lpstr> ΠΕΡΙΓΡΑΦΗ ΠΑΡΑΓΩΓΙΚΗΣ ΔΙΑΔΙΚΑΣΙΑΣ </vt:lpstr>
      <vt:lpstr>5. ΠΕΡΙΒΑΛΛΟΝΤΙΚΕΣ ΕΠΙΠΤΩΣΕΙΣ - ΒΕΛΤΙΣΤΕΣ ΔΙΑΘΕΣΙΜΕΣ ΤΕΧΝΙΚΕΣ</vt:lpstr>
      <vt:lpstr>5.2. ΦΑΣΗ ΛΕΙΤΟΥΡΓΙΑΣ</vt:lpstr>
      <vt:lpstr>6. ΣΥΝΟΔΕΥΤΙΚΑ ΔΙΚΤΥΑ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ΜΕΛΕΤΗ ΠΕΡΙΒΑΛΛΟΝΤΙΚΩΝ ΕΠΙΠΤΩΣΕΩΝ ΣΤΑΘΜΟΥ ΗΛΕΚΤΡΟΠΑΡΑΓΩΓΗΣ</dc:title>
  <dc:creator>Haralampopoulos Dias</dc:creator>
  <cp:lastModifiedBy>Dias Haralambopoulos</cp:lastModifiedBy>
  <cp:revision>33</cp:revision>
  <dcterms:created xsi:type="dcterms:W3CDTF">2013-11-14T06:17:50Z</dcterms:created>
  <dcterms:modified xsi:type="dcterms:W3CDTF">2015-03-15T16:30:46Z</dcterms:modified>
</cp:coreProperties>
</file>