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94" r:id="rId2"/>
    <p:sldId id="295" r:id="rId3"/>
    <p:sldId id="296" r:id="rId4"/>
    <p:sldId id="293" r:id="rId5"/>
    <p:sldId id="298" r:id="rId6"/>
    <p:sldId id="299" r:id="rId7"/>
    <p:sldId id="300" r:id="rId8"/>
    <p:sldId id="292"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256" r:id="rId22"/>
    <p:sldId id="313" r:id="rId23"/>
    <p:sldId id="257" r:id="rId24"/>
    <p:sldId id="258" r:id="rId25"/>
    <p:sldId id="259" r:id="rId26"/>
    <p:sldId id="260" r:id="rId27"/>
    <p:sldId id="261" r:id="rId28"/>
    <p:sldId id="262" r:id="rId29"/>
    <p:sldId id="263" r:id="rId30"/>
    <p:sldId id="264" r:id="rId31"/>
    <p:sldId id="265" r:id="rId32"/>
    <p:sldId id="266" r:id="rId33"/>
    <p:sldId id="270" r:id="rId34"/>
    <p:sldId id="271" r:id="rId35"/>
    <p:sldId id="272" r:id="rId36"/>
    <p:sldId id="273" r:id="rId37"/>
    <p:sldId id="274" r:id="rId38"/>
    <p:sldId id="275" r:id="rId39"/>
    <p:sldId id="276" r:id="rId40"/>
    <p:sldId id="277" r:id="rId41"/>
    <p:sldId id="278" r:id="rId42"/>
    <p:sldId id="279" r:id="rId43"/>
    <p:sldId id="280" r:id="rId44"/>
    <p:sldId id="282" r:id="rId45"/>
    <p:sldId id="283" r:id="rId46"/>
    <p:sldId id="284" r:id="rId47"/>
    <p:sldId id="285" r:id="rId48"/>
    <p:sldId id="286" r:id="rId49"/>
    <p:sldId id="288" r:id="rId50"/>
    <p:sldId id="289" r:id="rId51"/>
    <p:sldId id="290" r:id="rId52"/>
    <p:sldId id="486" r:id="rId53"/>
    <p:sldId id="487" r:id="rId54"/>
    <p:sldId id="488" r:id="rId55"/>
    <p:sldId id="489" r:id="rId56"/>
    <p:sldId id="490" r:id="rId57"/>
    <p:sldId id="491" r:id="rId58"/>
    <p:sldId id="492" r:id="rId59"/>
    <p:sldId id="493" r:id="rId60"/>
    <p:sldId id="494" r:id="rId61"/>
    <p:sldId id="495" r:id="rId62"/>
    <p:sldId id="496" r:id="rId63"/>
    <p:sldId id="497" r:id="rId64"/>
    <p:sldId id="291" r:id="rId65"/>
    <p:sldId id="314" r:id="rId66"/>
    <p:sldId id="315" r:id="rId67"/>
    <p:sldId id="317" r:id="rId68"/>
    <p:sldId id="318" r:id="rId69"/>
    <p:sldId id="319" r:id="rId70"/>
    <p:sldId id="320" r:id="rId71"/>
    <p:sldId id="323" r:id="rId72"/>
    <p:sldId id="324" r:id="rId73"/>
    <p:sldId id="325" r:id="rId74"/>
    <p:sldId id="326" r:id="rId75"/>
    <p:sldId id="327" r:id="rId76"/>
    <p:sldId id="328" r:id="rId77"/>
    <p:sldId id="329" r:id="rId78"/>
    <p:sldId id="330" r:id="rId79"/>
    <p:sldId id="331" r:id="rId80"/>
    <p:sldId id="332" r:id="rId81"/>
    <p:sldId id="334" r:id="rId82"/>
    <p:sldId id="336" r:id="rId83"/>
    <p:sldId id="337" r:id="rId84"/>
    <p:sldId id="338" r:id="rId85"/>
    <p:sldId id="342" r:id="rId86"/>
    <p:sldId id="343" r:id="rId87"/>
    <p:sldId id="344" r:id="rId88"/>
    <p:sldId id="345" r:id="rId89"/>
    <p:sldId id="346" r:id="rId90"/>
    <p:sldId id="347" r:id="rId91"/>
    <p:sldId id="348" r:id="rId92"/>
    <p:sldId id="349" r:id="rId93"/>
    <p:sldId id="350" r:id="rId94"/>
    <p:sldId id="351" r:id="rId95"/>
    <p:sldId id="354" r:id="rId96"/>
    <p:sldId id="358" r:id="rId97"/>
    <p:sldId id="359" r:id="rId98"/>
    <p:sldId id="388" r:id="rId99"/>
    <p:sldId id="360" r:id="rId100"/>
    <p:sldId id="368" r:id="rId101"/>
    <p:sldId id="365" r:id="rId102"/>
    <p:sldId id="366" r:id="rId103"/>
    <p:sldId id="371" r:id="rId104"/>
    <p:sldId id="442" r:id="rId105"/>
    <p:sldId id="445" r:id="rId106"/>
    <p:sldId id="485" r:id="rId107"/>
    <p:sldId id="352" r:id="rId10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71" d="100"/>
          <a:sy n="71" d="100"/>
        </p:scale>
        <p:origin x="-107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0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055184-57DC-4384-B819-3096EACFE9EF}" type="doc">
      <dgm:prSet loTypeId="urn:microsoft.com/office/officeart/2005/8/layout/chevron2" loCatId="process" qsTypeId="urn:microsoft.com/office/officeart/2005/8/quickstyle/simple1" qsCatId="simple" csTypeId="urn:microsoft.com/office/officeart/2005/8/colors/accent0_1" csCatId="mainScheme" phldr="1"/>
      <dgm:spPr/>
      <dgm:t>
        <a:bodyPr/>
        <a:lstStyle/>
        <a:p>
          <a:endParaRPr lang="en-GB"/>
        </a:p>
      </dgm:t>
    </dgm:pt>
    <dgm:pt modelId="{544CF9CA-82E4-411A-8F24-DC79A13C2635}">
      <dgm:prSet phldrT="[Text]" custT="1"/>
      <dgm:spPr/>
      <dgm:t>
        <a:bodyPr/>
        <a:lstStyle/>
        <a:p>
          <a:r>
            <a:rPr lang="en-GB" sz="3200" b="1" u="none" smtClean="0">
              <a:latin typeface="Cambria Math" panose="02040503050406030204" pitchFamily="18" charset="0"/>
              <a:ea typeface="Cambria Math" panose="02040503050406030204" pitchFamily="18" charset="0"/>
            </a:rPr>
            <a:t>1</a:t>
          </a:r>
          <a:endParaRPr lang="en-GB" sz="3200" b="1" u="none" dirty="0">
            <a:latin typeface="Cambria Math" panose="02040503050406030204" pitchFamily="18" charset="0"/>
            <a:ea typeface="Cambria Math" panose="02040503050406030204" pitchFamily="18" charset="0"/>
          </a:endParaRPr>
        </a:p>
      </dgm:t>
    </dgm:pt>
    <dgm:pt modelId="{F440C6A5-AA6F-4F9F-A755-85BCFCBD2E4D}" type="parTrans" cxnId="{471C9663-74AD-44C7-9DEC-77C17FAD2C75}">
      <dgm:prSet/>
      <dgm:spPr/>
      <dgm:t>
        <a:bodyPr/>
        <a:lstStyle/>
        <a:p>
          <a:endParaRPr lang="en-GB" sz="2800" u="none">
            <a:latin typeface="Cambria Math" panose="02040503050406030204" pitchFamily="18" charset="0"/>
            <a:ea typeface="Cambria Math" panose="02040503050406030204" pitchFamily="18" charset="0"/>
          </a:endParaRPr>
        </a:p>
      </dgm:t>
    </dgm:pt>
    <dgm:pt modelId="{3F601554-C4D0-454C-B362-3BFFE03860E6}" type="sibTrans" cxnId="{471C9663-74AD-44C7-9DEC-77C17FAD2C75}">
      <dgm:prSet/>
      <dgm:spPr/>
      <dgm:t>
        <a:bodyPr/>
        <a:lstStyle/>
        <a:p>
          <a:endParaRPr lang="en-GB" sz="2800" u="none">
            <a:latin typeface="Cambria Math" panose="02040503050406030204" pitchFamily="18" charset="0"/>
            <a:ea typeface="Cambria Math" panose="02040503050406030204" pitchFamily="18" charset="0"/>
          </a:endParaRPr>
        </a:p>
      </dgm:t>
    </dgm:pt>
    <dgm:pt modelId="{6C8CFA66-1FE1-4B4D-8B4A-73FC219F34EC}">
      <dgm:prSet phldrT="[Text]" custT="1"/>
      <dgm:spPr/>
      <dgm:t>
        <a:bodyPr/>
        <a:lstStyle/>
        <a:p>
          <a:r>
            <a:rPr lang="el-GR" sz="2400" u="none" dirty="0" smtClean="0">
              <a:latin typeface="Cambria Math" panose="02040503050406030204" pitchFamily="18" charset="0"/>
              <a:ea typeface="Cambria Math" panose="02040503050406030204" pitchFamily="18" charset="0"/>
              <a:cs typeface="Times New Roman" pitchFamily="18" charset="0"/>
            </a:rPr>
            <a:t>Αποκάλυψη του κοιτάσματος. </a:t>
          </a:r>
          <a:endParaRPr lang="en-GB" sz="2400" u="none" dirty="0">
            <a:latin typeface="Cambria Math" panose="02040503050406030204" pitchFamily="18" charset="0"/>
            <a:ea typeface="Cambria Math" panose="02040503050406030204" pitchFamily="18" charset="0"/>
          </a:endParaRPr>
        </a:p>
      </dgm:t>
    </dgm:pt>
    <dgm:pt modelId="{00F80F93-F5C0-4DBD-B764-C96A549A2ACA}" type="parTrans" cxnId="{F6715A49-E201-49C1-992D-AEE72E36E24E}">
      <dgm:prSet/>
      <dgm:spPr/>
      <dgm:t>
        <a:bodyPr/>
        <a:lstStyle/>
        <a:p>
          <a:endParaRPr lang="en-GB" sz="2800" u="none">
            <a:latin typeface="Cambria Math" panose="02040503050406030204" pitchFamily="18" charset="0"/>
            <a:ea typeface="Cambria Math" panose="02040503050406030204" pitchFamily="18" charset="0"/>
          </a:endParaRPr>
        </a:p>
      </dgm:t>
    </dgm:pt>
    <dgm:pt modelId="{ECBC6BD6-9743-4350-99D0-0120B2C6A6BB}" type="sibTrans" cxnId="{F6715A49-E201-49C1-992D-AEE72E36E24E}">
      <dgm:prSet/>
      <dgm:spPr/>
      <dgm:t>
        <a:bodyPr/>
        <a:lstStyle/>
        <a:p>
          <a:endParaRPr lang="en-GB" sz="2800" u="none">
            <a:latin typeface="Cambria Math" panose="02040503050406030204" pitchFamily="18" charset="0"/>
            <a:ea typeface="Cambria Math" panose="02040503050406030204" pitchFamily="18" charset="0"/>
          </a:endParaRPr>
        </a:p>
      </dgm:t>
    </dgm:pt>
    <dgm:pt modelId="{7F9B40FA-5D47-45B7-A25A-1C9D7EC57385}">
      <dgm:prSet phldrT="[Text]" custT="1"/>
      <dgm:spPr/>
      <dgm:t>
        <a:bodyPr/>
        <a:lstStyle/>
        <a:p>
          <a:r>
            <a:rPr lang="el-GR" sz="2400" u="none" dirty="0" smtClean="0">
              <a:latin typeface="Cambria Math" panose="02040503050406030204" pitchFamily="18" charset="0"/>
              <a:ea typeface="Cambria Math" panose="02040503050406030204" pitchFamily="18" charset="0"/>
              <a:cs typeface="Times New Roman" pitchFamily="18" charset="0"/>
            </a:rPr>
            <a:t>Διακίνηση των αγόνων προς τους χώρους απόθεσης. </a:t>
          </a:r>
          <a:endParaRPr lang="en-GB" sz="2400" u="none" dirty="0">
            <a:latin typeface="Cambria Math" panose="02040503050406030204" pitchFamily="18" charset="0"/>
            <a:ea typeface="Cambria Math" panose="02040503050406030204" pitchFamily="18" charset="0"/>
          </a:endParaRPr>
        </a:p>
      </dgm:t>
    </dgm:pt>
    <dgm:pt modelId="{B3460B86-9898-4793-A774-E3E6B2E7242C}" type="parTrans" cxnId="{731FBDCE-F382-4C2C-BE44-28D1453770C1}">
      <dgm:prSet/>
      <dgm:spPr/>
      <dgm:t>
        <a:bodyPr/>
        <a:lstStyle/>
        <a:p>
          <a:endParaRPr lang="en-GB" sz="2800" u="none">
            <a:latin typeface="Cambria Math" panose="02040503050406030204" pitchFamily="18" charset="0"/>
            <a:ea typeface="Cambria Math" panose="02040503050406030204" pitchFamily="18" charset="0"/>
          </a:endParaRPr>
        </a:p>
      </dgm:t>
    </dgm:pt>
    <dgm:pt modelId="{C844DB30-50DC-4487-A34D-F8891B3AC617}" type="sibTrans" cxnId="{731FBDCE-F382-4C2C-BE44-28D1453770C1}">
      <dgm:prSet/>
      <dgm:spPr/>
      <dgm:t>
        <a:bodyPr/>
        <a:lstStyle/>
        <a:p>
          <a:endParaRPr lang="en-GB" sz="2800" u="none">
            <a:latin typeface="Cambria Math" panose="02040503050406030204" pitchFamily="18" charset="0"/>
            <a:ea typeface="Cambria Math" panose="02040503050406030204" pitchFamily="18" charset="0"/>
          </a:endParaRPr>
        </a:p>
      </dgm:t>
    </dgm:pt>
    <dgm:pt modelId="{DC1F5A15-11FE-46B1-97F0-62D8E60E6738}">
      <dgm:prSet phldrT="[Text]" custT="1"/>
      <dgm:spPr/>
      <dgm:t>
        <a:bodyPr/>
        <a:lstStyle/>
        <a:p>
          <a:r>
            <a:rPr lang="en-GB" sz="3200" b="1" u="none" smtClean="0">
              <a:latin typeface="Cambria Math" panose="02040503050406030204" pitchFamily="18" charset="0"/>
              <a:ea typeface="Cambria Math" panose="02040503050406030204" pitchFamily="18" charset="0"/>
            </a:rPr>
            <a:t>3</a:t>
          </a:r>
          <a:endParaRPr lang="en-GB" sz="3200" b="1" u="none" dirty="0">
            <a:latin typeface="Cambria Math" panose="02040503050406030204" pitchFamily="18" charset="0"/>
            <a:ea typeface="Cambria Math" panose="02040503050406030204" pitchFamily="18" charset="0"/>
          </a:endParaRPr>
        </a:p>
      </dgm:t>
    </dgm:pt>
    <dgm:pt modelId="{98242CC9-9BBC-4418-9EBC-20B202A132DE}" type="parTrans" cxnId="{F0157820-559D-4194-8CC5-E38E234D49DE}">
      <dgm:prSet/>
      <dgm:spPr/>
      <dgm:t>
        <a:bodyPr/>
        <a:lstStyle/>
        <a:p>
          <a:endParaRPr lang="en-GB" sz="2800" u="none">
            <a:latin typeface="Cambria Math" panose="02040503050406030204" pitchFamily="18" charset="0"/>
            <a:ea typeface="Cambria Math" panose="02040503050406030204" pitchFamily="18" charset="0"/>
          </a:endParaRPr>
        </a:p>
      </dgm:t>
    </dgm:pt>
    <dgm:pt modelId="{87063944-EC2F-4566-AF57-452A0B2C4759}" type="sibTrans" cxnId="{F0157820-559D-4194-8CC5-E38E234D49DE}">
      <dgm:prSet/>
      <dgm:spPr/>
      <dgm:t>
        <a:bodyPr/>
        <a:lstStyle/>
        <a:p>
          <a:endParaRPr lang="en-GB" sz="2800" u="none">
            <a:latin typeface="Cambria Math" panose="02040503050406030204" pitchFamily="18" charset="0"/>
            <a:ea typeface="Cambria Math" panose="02040503050406030204" pitchFamily="18" charset="0"/>
          </a:endParaRPr>
        </a:p>
      </dgm:t>
    </dgm:pt>
    <dgm:pt modelId="{0DA89DDB-2EC1-4157-9C32-0598A74A9F45}">
      <dgm:prSet phldrT="[Text]" custT="1"/>
      <dgm:spPr/>
      <dgm:t>
        <a:bodyPr/>
        <a:lstStyle/>
        <a:p>
          <a:r>
            <a:rPr lang="el-GR" sz="2400" u="none" dirty="0" smtClean="0">
              <a:latin typeface="Cambria Math" panose="02040503050406030204" pitchFamily="18" charset="0"/>
              <a:ea typeface="Cambria Math" panose="02040503050406030204" pitchFamily="18" charset="0"/>
              <a:cs typeface="Times New Roman" pitchFamily="18" charset="0"/>
            </a:rPr>
            <a:t>Εκλεκτική εξόρυξη του λιγνίτη </a:t>
          </a:r>
          <a:endParaRPr lang="en-GB" sz="2400" u="none" dirty="0">
            <a:latin typeface="Cambria Math" panose="02040503050406030204" pitchFamily="18" charset="0"/>
            <a:ea typeface="Cambria Math" panose="02040503050406030204" pitchFamily="18" charset="0"/>
          </a:endParaRPr>
        </a:p>
      </dgm:t>
    </dgm:pt>
    <dgm:pt modelId="{8AAACC36-4F1D-4673-AB76-5FE2A6617520}" type="parTrans" cxnId="{CDD14102-C28D-4D0B-99AE-6CBA1BF55578}">
      <dgm:prSet/>
      <dgm:spPr/>
      <dgm:t>
        <a:bodyPr/>
        <a:lstStyle/>
        <a:p>
          <a:endParaRPr lang="en-GB" sz="2800" u="none">
            <a:latin typeface="Cambria Math" panose="02040503050406030204" pitchFamily="18" charset="0"/>
            <a:ea typeface="Cambria Math" panose="02040503050406030204" pitchFamily="18" charset="0"/>
          </a:endParaRPr>
        </a:p>
      </dgm:t>
    </dgm:pt>
    <dgm:pt modelId="{BFB456F6-4E20-4D4A-9C35-546AC7263969}" type="sibTrans" cxnId="{CDD14102-C28D-4D0B-99AE-6CBA1BF55578}">
      <dgm:prSet/>
      <dgm:spPr/>
      <dgm:t>
        <a:bodyPr/>
        <a:lstStyle/>
        <a:p>
          <a:endParaRPr lang="en-GB" sz="2800" u="none">
            <a:latin typeface="Cambria Math" panose="02040503050406030204" pitchFamily="18" charset="0"/>
            <a:ea typeface="Cambria Math" panose="02040503050406030204" pitchFamily="18" charset="0"/>
          </a:endParaRPr>
        </a:p>
      </dgm:t>
    </dgm:pt>
    <dgm:pt modelId="{E5B5C1C4-C445-41B3-9A1C-FBF657408FD5}">
      <dgm:prSet phldrT="[Text]" custT="1"/>
      <dgm:spPr/>
      <dgm:t>
        <a:bodyPr/>
        <a:lstStyle/>
        <a:p>
          <a:r>
            <a:rPr lang="en-GB" sz="3200" b="1" u="none" smtClean="0">
              <a:latin typeface="Cambria Math" panose="02040503050406030204" pitchFamily="18" charset="0"/>
              <a:ea typeface="Cambria Math" panose="02040503050406030204" pitchFamily="18" charset="0"/>
            </a:rPr>
            <a:t>2</a:t>
          </a:r>
          <a:endParaRPr lang="en-GB" sz="3200" b="1" u="none" dirty="0">
            <a:latin typeface="Cambria Math" panose="02040503050406030204" pitchFamily="18" charset="0"/>
            <a:ea typeface="Cambria Math" panose="02040503050406030204" pitchFamily="18" charset="0"/>
          </a:endParaRPr>
        </a:p>
      </dgm:t>
    </dgm:pt>
    <dgm:pt modelId="{1A8DD727-29FD-428E-BDA5-58B1BCD0FFEF}" type="sibTrans" cxnId="{44FB9A6D-8D45-4117-BAF8-754776149EAC}">
      <dgm:prSet/>
      <dgm:spPr/>
      <dgm:t>
        <a:bodyPr/>
        <a:lstStyle/>
        <a:p>
          <a:endParaRPr lang="en-GB" sz="2800" u="none">
            <a:latin typeface="Cambria Math" panose="02040503050406030204" pitchFamily="18" charset="0"/>
            <a:ea typeface="Cambria Math" panose="02040503050406030204" pitchFamily="18" charset="0"/>
          </a:endParaRPr>
        </a:p>
      </dgm:t>
    </dgm:pt>
    <dgm:pt modelId="{DA03195B-E5AE-486F-888D-5F4BD09AF146}" type="parTrans" cxnId="{44FB9A6D-8D45-4117-BAF8-754776149EAC}">
      <dgm:prSet/>
      <dgm:spPr/>
      <dgm:t>
        <a:bodyPr/>
        <a:lstStyle/>
        <a:p>
          <a:endParaRPr lang="en-GB" sz="2800" u="none">
            <a:latin typeface="Cambria Math" panose="02040503050406030204" pitchFamily="18" charset="0"/>
            <a:ea typeface="Cambria Math" panose="02040503050406030204" pitchFamily="18" charset="0"/>
          </a:endParaRPr>
        </a:p>
      </dgm:t>
    </dgm:pt>
    <dgm:pt modelId="{0AF84132-8264-4A22-BF61-7587ED3A5F78}">
      <dgm:prSet phldrT="[Text]" custT="1"/>
      <dgm:spPr/>
      <dgm:t>
        <a:bodyPr/>
        <a:lstStyle/>
        <a:p>
          <a:r>
            <a:rPr lang="en-GB" sz="3200" b="1" u="none" smtClean="0">
              <a:latin typeface="Cambria Math" panose="02040503050406030204" pitchFamily="18" charset="0"/>
              <a:ea typeface="Cambria Math" panose="02040503050406030204" pitchFamily="18" charset="0"/>
            </a:rPr>
            <a:t>4</a:t>
          </a:r>
          <a:endParaRPr lang="en-GB" sz="3200" b="1" u="none" dirty="0">
            <a:latin typeface="Cambria Math" panose="02040503050406030204" pitchFamily="18" charset="0"/>
            <a:ea typeface="Cambria Math" panose="02040503050406030204" pitchFamily="18" charset="0"/>
          </a:endParaRPr>
        </a:p>
      </dgm:t>
    </dgm:pt>
    <dgm:pt modelId="{78BC7359-1815-4CEF-96F6-AF7F804883A4}" type="sibTrans" cxnId="{A142976A-B6D9-4A84-B42E-A07A9CA87CC7}">
      <dgm:prSet/>
      <dgm:spPr/>
      <dgm:t>
        <a:bodyPr/>
        <a:lstStyle/>
        <a:p>
          <a:endParaRPr lang="en-GB" sz="2800" u="none">
            <a:latin typeface="Cambria Math" panose="02040503050406030204" pitchFamily="18" charset="0"/>
            <a:ea typeface="Cambria Math" panose="02040503050406030204" pitchFamily="18" charset="0"/>
          </a:endParaRPr>
        </a:p>
      </dgm:t>
    </dgm:pt>
    <dgm:pt modelId="{A1D01BFF-AD84-4DEA-A373-7E6DA92A1222}" type="parTrans" cxnId="{A142976A-B6D9-4A84-B42E-A07A9CA87CC7}">
      <dgm:prSet/>
      <dgm:spPr/>
      <dgm:t>
        <a:bodyPr/>
        <a:lstStyle/>
        <a:p>
          <a:endParaRPr lang="en-GB" sz="2800" u="none">
            <a:latin typeface="Cambria Math" panose="02040503050406030204" pitchFamily="18" charset="0"/>
            <a:ea typeface="Cambria Math" panose="02040503050406030204" pitchFamily="18" charset="0"/>
          </a:endParaRPr>
        </a:p>
      </dgm:t>
    </dgm:pt>
    <dgm:pt modelId="{97B3EF39-0A0D-46E9-8C5D-E70222F699D9}">
      <dgm:prSet phldrT="[Text]" custT="1"/>
      <dgm:spPr/>
      <dgm:t>
        <a:bodyPr/>
        <a:lstStyle/>
        <a:p>
          <a:r>
            <a:rPr lang="en-GB" sz="3200" b="1" u="none" smtClean="0">
              <a:latin typeface="Cambria Math" panose="02040503050406030204" pitchFamily="18" charset="0"/>
              <a:ea typeface="Cambria Math" panose="02040503050406030204" pitchFamily="18" charset="0"/>
            </a:rPr>
            <a:t>5</a:t>
          </a:r>
          <a:endParaRPr lang="en-GB" sz="3200" b="1" u="none" dirty="0">
            <a:latin typeface="Cambria Math" panose="02040503050406030204" pitchFamily="18" charset="0"/>
            <a:ea typeface="Cambria Math" panose="02040503050406030204" pitchFamily="18" charset="0"/>
          </a:endParaRPr>
        </a:p>
      </dgm:t>
    </dgm:pt>
    <dgm:pt modelId="{0FF91506-BACF-4BCF-8B1E-712798571154}" type="parTrans" cxnId="{9F8F1911-868E-4DA1-A6CC-260E7645B172}">
      <dgm:prSet/>
      <dgm:spPr/>
      <dgm:t>
        <a:bodyPr/>
        <a:lstStyle/>
        <a:p>
          <a:endParaRPr lang="en-GB" sz="2800" u="none">
            <a:latin typeface="Cambria Math" panose="02040503050406030204" pitchFamily="18" charset="0"/>
            <a:ea typeface="Cambria Math" panose="02040503050406030204" pitchFamily="18" charset="0"/>
          </a:endParaRPr>
        </a:p>
      </dgm:t>
    </dgm:pt>
    <dgm:pt modelId="{29E4BB00-8377-45DD-B5C7-39982651106B}" type="sibTrans" cxnId="{9F8F1911-868E-4DA1-A6CC-260E7645B172}">
      <dgm:prSet/>
      <dgm:spPr/>
      <dgm:t>
        <a:bodyPr/>
        <a:lstStyle/>
        <a:p>
          <a:endParaRPr lang="en-GB" sz="2800" u="none">
            <a:latin typeface="Cambria Math" panose="02040503050406030204" pitchFamily="18" charset="0"/>
            <a:ea typeface="Cambria Math" panose="02040503050406030204" pitchFamily="18" charset="0"/>
          </a:endParaRPr>
        </a:p>
      </dgm:t>
    </dgm:pt>
    <dgm:pt modelId="{444E86DB-D46E-4F95-94D4-2200964A40AA}">
      <dgm:prSet phldrT="[Text]" custT="1"/>
      <dgm:spPr/>
      <dgm:t>
        <a:bodyPr/>
        <a:lstStyle/>
        <a:p>
          <a:r>
            <a:rPr lang="el-GR" sz="2400" u="none" dirty="0" smtClean="0">
              <a:latin typeface="Cambria Math" panose="02040503050406030204" pitchFamily="18" charset="0"/>
              <a:ea typeface="Cambria Math" panose="02040503050406030204" pitchFamily="18" charset="0"/>
              <a:cs typeface="Times New Roman" pitchFamily="18" charset="0"/>
            </a:rPr>
            <a:t>Μεταφορά και αποθήκευση του λιγνίτη</a:t>
          </a:r>
          <a:endParaRPr lang="en-GB" sz="2400" u="none" dirty="0">
            <a:latin typeface="Cambria Math" panose="02040503050406030204" pitchFamily="18" charset="0"/>
            <a:ea typeface="Cambria Math" panose="02040503050406030204" pitchFamily="18" charset="0"/>
          </a:endParaRPr>
        </a:p>
      </dgm:t>
    </dgm:pt>
    <dgm:pt modelId="{C3596BD0-488C-4E4B-8AC4-743CDA8B98EE}" type="parTrans" cxnId="{281BD4DF-D752-4356-8486-EE86C02E73CA}">
      <dgm:prSet/>
      <dgm:spPr/>
      <dgm:t>
        <a:bodyPr/>
        <a:lstStyle/>
        <a:p>
          <a:endParaRPr lang="en-GB" sz="2800" u="none">
            <a:latin typeface="Cambria Math" panose="02040503050406030204" pitchFamily="18" charset="0"/>
            <a:ea typeface="Cambria Math" panose="02040503050406030204" pitchFamily="18" charset="0"/>
          </a:endParaRPr>
        </a:p>
      </dgm:t>
    </dgm:pt>
    <dgm:pt modelId="{7DA1B050-98CC-4028-AFBB-2648636F6930}" type="sibTrans" cxnId="{281BD4DF-D752-4356-8486-EE86C02E73CA}">
      <dgm:prSet/>
      <dgm:spPr/>
      <dgm:t>
        <a:bodyPr/>
        <a:lstStyle/>
        <a:p>
          <a:endParaRPr lang="en-GB" sz="2800" u="none">
            <a:latin typeface="Cambria Math" panose="02040503050406030204" pitchFamily="18" charset="0"/>
            <a:ea typeface="Cambria Math" panose="02040503050406030204" pitchFamily="18" charset="0"/>
          </a:endParaRPr>
        </a:p>
      </dgm:t>
    </dgm:pt>
    <dgm:pt modelId="{C12D5BE3-63D7-41E1-9A67-175650FC9C4C}">
      <dgm:prSet phldrT="[Text]" custT="1"/>
      <dgm:spPr/>
      <dgm:t>
        <a:bodyPr/>
        <a:lstStyle/>
        <a:p>
          <a:r>
            <a:rPr lang="el-GR" sz="2400" u="none" dirty="0" smtClean="0">
              <a:latin typeface="Cambria Math" panose="02040503050406030204" pitchFamily="18" charset="0"/>
              <a:ea typeface="Cambria Math" panose="02040503050406030204" pitchFamily="18" charset="0"/>
              <a:cs typeface="Times New Roman" pitchFamily="18" charset="0"/>
            </a:rPr>
            <a:t>Τροφοδοσία των Ατμοηλεκτρικών Σταθμών </a:t>
          </a:r>
          <a:endParaRPr lang="en-GB" sz="2400" u="none" dirty="0">
            <a:latin typeface="Cambria Math" panose="02040503050406030204" pitchFamily="18" charset="0"/>
            <a:ea typeface="Cambria Math" panose="02040503050406030204" pitchFamily="18" charset="0"/>
          </a:endParaRPr>
        </a:p>
      </dgm:t>
    </dgm:pt>
    <dgm:pt modelId="{C2933601-5839-4BC9-BE38-84635F6B98EC}" type="parTrans" cxnId="{06E456FA-6218-4B01-8013-756D69BD9B03}">
      <dgm:prSet/>
      <dgm:spPr/>
      <dgm:t>
        <a:bodyPr/>
        <a:lstStyle/>
        <a:p>
          <a:endParaRPr lang="en-GB" sz="2800" u="none">
            <a:latin typeface="Cambria Math" panose="02040503050406030204" pitchFamily="18" charset="0"/>
            <a:ea typeface="Cambria Math" panose="02040503050406030204" pitchFamily="18" charset="0"/>
          </a:endParaRPr>
        </a:p>
      </dgm:t>
    </dgm:pt>
    <dgm:pt modelId="{E1741A9F-03E3-47A9-9D0F-22C0BC5C2DAC}" type="sibTrans" cxnId="{06E456FA-6218-4B01-8013-756D69BD9B03}">
      <dgm:prSet/>
      <dgm:spPr/>
      <dgm:t>
        <a:bodyPr/>
        <a:lstStyle/>
        <a:p>
          <a:endParaRPr lang="en-GB" sz="2800" u="none">
            <a:latin typeface="Cambria Math" panose="02040503050406030204" pitchFamily="18" charset="0"/>
            <a:ea typeface="Cambria Math" panose="02040503050406030204" pitchFamily="18" charset="0"/>
          </a:endParaRPr>
        </a:p>
      </dgm:t>
    </dgm:pt>
    <dgm:pt modelId="{F9B4F528-F404-47C3-90BF-6BCEEC5ADF01}" type="pres">
      <dgm:prSet presAssocID="{25055184-57DC-4384-B819-3096EACFE9EF}" presName="linearFlow" presStyleCnt="0">
        <dgm:presLayoutVars>
          <dgm:dir/>
          <dgm:animLvl val="lvl"/>
          <dgm:resizeHandles val="exact"/>
        </dgm:presLayoutVars>
      </dgm:prSet>
      <dgm:spPr/>
      <dgm:t>
        <a:bodyPr/>
        <a:lstStyle/>
        <a:p>
          <a:endParaRPr lang="en-GB"/>
        </a:p>
      </dgm:t>
    </dgm:pt>
    <dgm:pt modelId="{113E2FB1-629A-43D1-9C88-2729F84AC1D0}" type="pres">
      <dgm:prSet presAssocID="{544CF9CA-82E4-411A-8F24-DC79A13C2635}" presName="composite" presStyleCnt="0"/>
      <dgm:spPr/>
    </dgm:pt>
    <dgm:pt modelId="{F7CAA937-B936-4C95-ABB2-778CE318519E}" type="pres">
      <dgm:prSet presAssocID="{544CF9CA-82E4-411A-8F24-DC79A13C2635}" presName="parentText" presStyleLbl="alignNode1" presStyleIdx="0" presStyleCnt="5">
        <dgm:presLayoutVars>
          <dgm:chMax val="1"/>
          <dgm:bulletEnabled val="1"/>
        </dgm:presLayoutVars>
      </dgm:prSet>
      <dgm:spPr/>
      <dgm:t>
        <a:bodyPr/>
        <a:lstStyle/>
        <a:p>
          <a:endParaRPr lang="en-GB"/>
        </a:p>
      </dgm:t>
    </dgm:pt>
    <dgm:pt modelId="{DBAB4005-E3C2-4635-8716-62CDBD14AAD7}" type="pres">
      <dgm:prSet presAssocID="{544CF9CA-82E4-411A-8F24-DC79A13C2635}" presName="descendantText" presStyleLbl="alignAcc1" presStyleIdx="0" presStyleCnt="5">
        <dgm:presLayoutVars>
          <dgm:bulletEnabled val="1"/>
        </dgm:presLayoutVars>
      </dgm:prSet>
      <dgm:spPr/>
      <dgm:t>
        <a:bodyPr/>
        <a:lstStyle/>
        <a:p>
          <a:endParaRPr lang="en-GB"/>
        </a:p>
      </dgm:t>
    </dgm:pt>
    <dgm:pt modelId="{AAB8E0B5-8EA6-4B1C-8A38-B6D29CBFC3F1}" type="pres">
      <dgm:prSet presAssocID="{3F601554-C4D0-454C-B362-3BFFE03860E6}" presName="sp" presStyleCnt="0"/>
      <dgm:spPr/>
    </dgm:pt>
    <dgm:pt modelId="{3DD70CE5-44DC-4F4E-84E4-3C4C385421FC}" type="pres">
      <dgm:prSet presAssocID="{E5B5C1C4-C445-41B3-9A1C-FBF657408FD5}" presName="composite" presStyleCnt="0"/>
      <dgm:spPr/>
    </dgm:pt>
    <dgm:pt modelId="{4E63C454-4CF7-4C10-881C-49C927DFB61F}" type="pres">
      <dgm:prSet presAssocID="{E5B5C1C4-C445-41B3-9A1C-FBF657408FD5}" presName="parentText" presStyleLbl="alignNode1" presStyleIdx="1" presStyleCnt="5" custLinFactNeighborX="3727" custLinFactNeighborY="1139">
        <dgm:presLayoutVars>
          <dgm:chMax val="1"/>
          <dgm:bulletEnabled val="1"/>
        </dgm:presLayoutVars>
      </dgm:prSet>
      <dgm:spPr/>
      <dgm:t>
        <a:bodyPr/>
        <a:lstStyle/>
        <a:p>
          <a:endParaRPr lang="en-GB"/>
        </a:p>
      </dgm:t>
    </dgm:pt>
    <dgm:pt modelId="{D15D10D1-E2E1-4A3D-B83A-9BF4DF1D247A}" type="pres">
      <dgm:prSet presAssocID="{E5B5C1C4-C445-41B3-9A1C-FBF657408FD5}" presName="descendantText" presStyleLbl="alignAcc1" presStyleIdx="1" presStyleCnt="5">
        <dgm:presLayoutVars>
          <dgm:bulletEnabled val="1"/>
        </dgm:presLayoutVars>
      </dgm:prSet>
      <dgm:spPr/>
      <dgm:t>
        <a:bodyPr/>
        <a:lstStyle/>
        <a:p>
          <a:endParaRPr lang="en-GB"/>
        </a:p>
      </dgm:t>
    </dgm:pt>
    <dgm:pt modelId="{FBD5CDCA-92E9-48FA-B2F2-53D410F57798}" type="pres">
      <dgm:prSet presAssocID="{1A8DD727-29FD-428E-BDA5-58B1BCD0FFEF}" presName="sp" presStyleCnt="0"/>
      <dgm:spPr/>
    </dgm:pt>
    <dgm:pt modelId="{26FBCF3F-DE68-468A-8ADC-21A4D1958591}" type="pres">
      <dgm:prSet presAssocID="{DC1F5A15-11FE-46B1-97F0-62D8E60E6738}" presName="composite" presStyleCnt="0"/>
      <dgm:spPr/>
    </dgm:pt>
    <dgm:pt modelId="{68145F7E-EFA6-4837-940E-5535BDE1F6C6}" type="pres">
      <dgm:prSet presAssocID="{DC1F5A15-11FE-46B1-97F0-62D8E60E6738}" presName="parentText" presStyleLbl="alignNode1" presStyleIdx="2" presStyleCnt="5" custLinFactNeighborX="3727" custLinFactNeighborY="1139">
        <dgm:presLayoutVars>
          <dgm:chMax val="1"/>
          <dgm:bulletEnabled val="1"/>
        </dgm:presLayoutVars>
      </dgm:prSet>
      <dgm:spPr/>
      <dgm:t>
        <a:bodyPr/>
        <a:lstStyle/>
        <a:p>
          <a:endParaRPr lang="en-GB"/>
        </a:p>
      </dgm:t>
    </dgm:pt>
    <dgm:pt modelId="{2C653DAE-35B6-4999-8FBC-A54E91C0C960}" type="pres">
      <dgm:prSet presAssocID="{DC1F5A15-11FE-46B1-97F0-62D8E60E6738}" presName="descendantText" presStyleLbl="alignAcc1" presStyleIdx="2" presStyleCnt="5" custLinFactNeighborX="230" custLinFactNeighborY="-11169">
        <dgm:presLayoutVars>
          <dgm:bulletEnabled val="1"/>
        </dgm:presLayoutVars>
      </dgm:prSet>
      <dgm:spPr/>
      <dgm:t>
        <a:bodyPr/>
        <a:lstStyle/>
        <a:p>
          <a:endParaRPr lang="en-GB"/>
        </a:p>
      </dgm:t>
    </dgm:pt>
    <dgm:pt modelId="{E3FA7886-2DE2-47B6-B0AA-57F18132F9DC}" type="pres">
      <dgm:prSet presAssocID="{87063944-EC2F-4566-AF57-452A0B2C4759}" presName="sp" presStyleCnt="0"/>
      <dgm:spPr/>
    </dgm:pt>
    <dgm:pt modelId="{D6D273E8-D9A1-461C-AE12-509D7E4000FB}" type="pres">
      <dgm:prSet presAssocID="{0AF84132-8264-4A22-BF61-7587ED3A5F78}" presName="composite" presStyleCnt="0"/>
      <dgm:spPr/>
    </dgm:pt>
    <dgm:pt modelId="{4D861C75-C9DF-4E7A-8EB7-C4A2C0DC631F}" type="pres">
      <dgm:prSet presAssocID="{0AF84132-8264-4A22-BF61-7587ED3A5F78}" presName="parentText" presStyleLbl="alignNode1" presStyleIdx="3" presStyleCnt="5" custLinFactNeighborX="3727" custLinFactNeighborY="1139">
        <dgm:presLayoutVars>
          <dgm:chMax val="1"/>
          <dgm:bulletEnabled val="1"/>
        </dgm:presLayoutVars>
      </dgm:prSet>
      <dgm:spPr/>
      <dgm:t>
        <a:bodyPr/>
        <a:lstStyle/>
        <a:p>
          <a:endParaRPr lang="en-GB"/>
        </a:p>
      </dgm:t>
    </dgm:pt>
    <dgm:pt modelId="{203B7D19-78A4-473B-93E9-E678A9983071}" type="pres">
      <dgm:prSet presAssocID="{0AF84132-8264-4A22-BF61-7587ED3A5F78}" presName="descendantText" presStyleLbl="alignAcc1" presStyleIdx="3" presStyleCnt="5" custLinFactNeighborX="-1088" custLinFactNeighborY="1695">
        <dgm:presLayoutVars>
          <dgm:bulletEnabled val="1"/>
        </dgm:presLayoutVars>
      </dgm:prSet>
      <dgm:spPr/>
      <dgm:t>
        <a:bodyPr/>
        <a:lstStyle/>
        <a:p>
          <a:endParaRPr lang="en-GB"/>
        </a:p>
      </dgm:t>
    </dgm:pt>
    <dgm:pt modelId="{2CA8054C-9A2D-4945-85D1-605CB2C03B69}" type="pres">
      <dgm:prSet presAssocID="{78BC7359-1815-4CEF-96F6-AF7F804883A4}" presName="sp" presStyleCnt="0"/>
      <dgm:spPr/>
    </dgm:pt>
    <dgm:pt modelId="{7071DEA3-EDDF-4063-BAFD-05E68C610DA2}" type="pres">
      <dgm:prSet presAssocID="{97B3EF39-0A0D-46E9-8C5D-E70222F699D9}" presName="composite" presStyleCnt="0"/>
      <dgm:spPr/>
    </dgm:pt>
    <dgm:pt modelId="{D77D2015-BEB9-4F8C-9A33-770835790456}" type="pres">
      <dgm:prSet presAssocID="{97B3EF39-0A0D-46E9-8C5D-E70222F699D9}" presName="parentText" presStyleLbl="alignNode1" presStyleIdx="4" presStyleCnt="5">
        <dgm:presLayoutVars>
          <dgm:chMax val="1"/>
          <dgm:bulletEnabled val="1"/>
        </dgm:presLayoutVars>
      </dgm:prSet>
      <dgm:spPr/>
      <dgm:t>
        <a:bodyPr/>
        <a:lstStyle/>
        <a:p>
          <a:endParaRPr lang="en-GB"/>
        </a:p>
      </dgm:t>
    </dgm:pt>
    <dgm:pt modelId="{F9F4217A-683F-4724-9CEA-1743DB3A7DAC}" type="pres">
      <dgm:prSet presAssocID="{97B3EF39-0A0D-46E9-8C5D-E70222F699D9}" presName="descendantText" presStyleLbl="alignAcc1" presStyleIdx="4" presStyleCnt="5">
        <dgm:presLayoutVars>
          <dgm:bulletEnabled val="1"/>
        </dgm:presLayoutVars>
      </dgm:prSet>
      <dgm:spPr/>
      <dgm:t>
        <a:bodyPr/>
        <a:lstStyle/>
        <a:p>
          <a:endParaRPr lang="en-GB"/>
        </a:p>
      </dgm:t>
    </dgm:pt>
  </dgm:ptLst>
  <dgm:cxnLst>
    <dgm:cxn modelId="{06E456FA-6218-4B01-8013-756D69BD9B03}" srcId="{97B3EF39-0A0D-46E9-8C5D-E70222F699D9}" destId="{C12D5BE3-63D7-41E1-9A67-175650FC9C4C}" srcOrd="0" destOrd="0" parTransId="{C2933601-5839-4BC9-BE38-84635F6B98EC}" sibTransId="{E1741A9F-03E3-47A9-9D0F-22C0BC5C2DAC}"/>
    <dgm:cxn modelId="{B6AD84EB-D5FB-4410-98DB-2B1C66F449A0}" type="presOf" srcId="{25055184-57DC-4384-B819-3096EACFE9EF}" destId="{F9B4F528-F404-47C3-90BF-6BCEEC5ADF01}" srcOrd="0" destOrd="0" presId="urn:microsoft.com/office/officeart/2005/8/layout/chevron2"/>
    <dgm:cxn modelId="{BD67806D-8A44-4997-936D-7D99587C0F59}" type="presOf" srcId="{C12D5BE3-63D7-41E1-9A67-175650FC9C4C}" destId="{F9F4217A-683F-4724-9CEA-1743DB3A7DAC}" srcOrd="0" destOrd="0" presId="urn:microsoft.com/office/officeart/2005/8/layout/chevron2"/>
    <dgm:cxn modelId="{F6715A49-E201-49C1-992D-AEE72E36E24E}" srcId="{544CF9CA-82E4-411A-8F24-DC79A13C2635}" destId="{6C8CFA66-1FE1-4B4D-8B4A-73FC219F34EC}" srcOrd="0" destOrd="0" parTransId="{00F80F93-F5C0-4DBD-B764-C96A549A2ACA}" sibTransId="{ECBC6BD6-9743-4350-99D0-0120B2C6A6BB}"/>
    <dgm:cxn modelId="{F0157820-559D-4194-8CC5-E38E234D49DE}" srcId="{25055184-57DC-4384-B819-3096EACFE9EF}" destId="{DC1F5A15-11FE-46B1-97F0-62D8E60E6738}" srcOrd="2" destOrd="0" parTransId="{98242CC9-9BBC-4418-9EBC-20B202A132DE}" sibTransId="{87063944-EC2F-4566-AF57-452A0B2C4759}"/>
    <dgm:cxn modelId="{44FB9A6D-8D45-4117-BAF8-754776149EAC}" srcId="{25055184-57DC-4384-B819-3096EACFE9EF}" destId="{E5B5C1C4-C445-41B3-9A1C-FBF657408FD5}" srcOrd="1" destOrd="0" parTransId="{DA03195B-E5AE-486F-888D-5F4BD09AF146}" sibTransId="{1A8DD727-29FD-428E-BDA5-58B1BCD0FFEF}"/>
    <dgm:cxn modelId="{EE35ADAA-AA41-472F-8A6D-F9B87AB7191C}" type="presOf" srcId="{0DA89DDB-2EC1-4157-9C32-0598A74A9F45}" destId="{2C653DAE-35B6-4999-8FBC-A54E91C0C960}" srcOrd="0" destOrd="0" presId="urn:microsoft.com/office/officeart/2005/8/layout/chevron2"/>
    <dgm:cxn modelId="{79A31146-B1A7-47AB-B407-968F1108EE08}" type="presOf" srcId="{444E86DB-D46E-4F95-94D4-2200964A40AA}" destId="{203B7D19-78A4-473B-93E9-E678A9983071}" srcOrd="0" destOrd="0" presId="urn:microsoft.com/office/officeart/2005/8/layout/chevron2"/>
    <dgm:cxn modelId="{183D3FCB-6D45-4065-8FE2-AA5ADAD71B61}" type="presOf" srcId="{544CF9CA-82E4-411A-8F24-DC79A13C2635}" destId="{F7CAA937-B936-4C95-ABB2-778CE318519E}" srcOrd="0" destOrd="0" presId="urn:microsoft.com/office/officeart/2005/8/layout/chevron2"/>
    <dgm:cxn modelId="{281BD4DF-D752-4356-8486-EE86C02E73CA}" srcId="{0AF84132-8264-4A22-BF61-7587ED3A5F78}" destId="{444E86DB-D46E-4F95-94D4-2200964A40AA}" srcOrd="0" destOrd="0" parTransId="{C3596BD0-488C-4E4B-8AC4-743CDA8B98EE}" sibTransId="{7DA1B050-98CC-4028-AFBB-2648636F6930}"/>
    <dgm:cxn modelId="{731FBDCE-F382-4C2C-BE44-28D1453770C1}" srcId="{E5B5C1C4-C445-41B3-9A1C-FBF657408FD5}" destId="{7F9B40FA-5D47-45B7-A25A-1C9D7EC57385}" srcOrd="0" destOrd="0" parTransId="{B3460B86-9898-4793-A774-E3E6B2E7242C}" sibTransId="{C844DB30-50DC-4487-A34D-F8891B3AC617}"/>
    <dgm:cxn modelId="{DAE89D6C-C182-4EF1-B747-2F897A01613F}" type="presOf" srcId="{0AF84132-8264-4A22-BF61-7587ED3A5F78}" destId="{4D861C75-C9DF-4E7A-8EB7-C4A2C0DC631F}" srcOrd="0" destOrd="0" presId="urn:microsoft.com/office/officeart/2005/8/layout/chevron2"/>
    <dgm:cxn modelId="{8DA3744B-7CCE-4C63-87A3-7826B105963B}" type="presOf" srcId="{7F9B40FA-5D47-45B7-A25A-1C9D7EC57385}" destId="{D15D10D1-E2E1-4A3D-B83A-9BF4DF1D247A}" srcOrd="0" destOrd="0" presId="urn:microsoft.com/office/officeart/2005/8/layout/chevron2"/>
    <dgm:cxn modelId="{471C9663-74AD-44C7-9DEC-77C17FAD2C75}" srcId="{25055184-57DC-4384-B819-3096EACFE9EF}" destId="{544CF9CA-82E4-411A-8F24-DC79A13C2635}" srcOrd="0" destOrd="0" parTransId="{F440C6A5-AA6F-4F9F-A755-85BCFCBD2E4D}" sibTransId="{3F601554-C4D0-454C-B362-3BFFE03860E6}"/>
    <dgm:cxn modelId="{9F8F1911-868E-4DA1-A6CC-260E7645B172}" srcId="{25055184-57DC-4384-B819-3096EACFE9EF}" destId="{97B3EF39-0A0D-46E9-8C5D-E70222F699D9}" srcOrd="4" destOrd="0" parTransId="{0FF91506-BACF-4BCF-8B1E-712798571154}" sibTransId="{29E4BB00-8377-45DD-B5C7-39982651106B}"/>
    <dgm:cxn modelId="{70F2D29F-6A42-446F-9B15-BA40CD85F6D7}" type="presOf" srcId="{E5B5C1C4-C445-41B3-9A1C-FBF657408FD5}" destId="{4E63C454-4CF7-4C10-881C-49C927DFB61F}" srcOrd="0" destOrd="0" presId="urn:microsoft.com/office/officeart/2005/8/layout/chevron2"/>
    <dgm:cxn modelId="{CDD14102-C28D-4D0B-99AE-6CBA1BF55578}" srcId="{DC1F5A15-11FE-46B1-97F0-62D8E60E6738}" destId="{0DA89DDB-2EC1-4157-9C32-0598A74A9F45}" srcOrd="0" destOrd="0" parTransId="{8AAACC36-4F1D-4673-AB76-5FE2A6617520}" sibTransId="{BFB456F6-4E20-4D4A-9C35-546AC7263969}"/>
    <dgm:cxn modelId="{A142976A-B6D9-4A84-B42E-A07A9CA87CC7}" srcId="{25055184-57DC-4384-B819-3096EACFE9EF}" destId="{0AF84132-8264-4A22-BF61-7587ED3A5F78}" srcOrd="3" destOrd="0" parTransId="{A1D01BFF-AD84-4DEA-A373-7E6DA92A1222}" sibTransId="{78BC7359-1815-4CEF-96F6-AF7F804883A4}"/>
    <dgm:cxn modelId="{F723535E-455B-4485-A209-3087A437EAAB}" type="presOf" srcId="{DC1F5A15-11FE-46B1-97F0-62D8E60E6738}" destId="{68145F7E-EFA6-4837-940E-5535BDE1F6C6}" srcOrd="0" destOrd="0" presId="urn:microsoft.com/office/officeart/2005/8/layout/chevron2"/>
    <dgm:cxn modelId="{D7560732-6E05-4D08-8763-56C79BF17BCE}" type="presOf" srcId="{6C8CFA66-1FE1-4B4D-8B4A-73FC219F34EC}" destId="{DBAB4005-E3C2-4635-8716-62CDBD14AAD7}" srcOrd="0" destOrd="0" presId="urn:microsoft.com/office/officeart/2005/8/layout/chevron2"/>
    <dgm:cxn modelId="{E9D29B74-DBC4-413E-A0BF-A12332F62E74}" type="presOf" srcId="{97B3EF39-0A0D-46E9-8C5D-E70222F699D9}" destId="{D77D2015-BEB9-4F8C-9A33-770835790456}" srcOrd="0" destOrd="0" presId="urn:microsoft.com/office/officeart/2005/8/layout/chevron2"/>
    <dgm:cxn modelId="{C5BE007A-BD32-46D8-849F-0C7BAC7E892D}" type="presParOf" srcId="{F9B4F528-F404-47C3-90BF-6BCEEC5ADF01}" destId="{113E2FB1-629A-43D1-9C88-2729F84AC1D0}" srcOrd="0" destOrd="0" presId="urn:microsoft.com/office/officeart/2005/8/layout/chevron2"/>
    <dgm:cxn modelId="{846F1134-B040-4689-BF82-5B8B65C2768A}" type="presParOf" srcId="{113E2FB1-629A-43D1-9C88-2729F84AC1D0}" destId="{F7CAA937-B936-4C95-ABB2-778CE318519E}" srcOrd="0" destOrd="0" presId="urn:microsoft.com/office/officeart/2005/8/layout/chevron2"/>
    <dgm:cxn modelId="{C740994F-51A2-4255-A412-690EF7DED608}" type="presParOf" srcId="{113E2FB1-629A-43D1-9C88-2729F84AC1D0}" destId="{DBAB4005-E3C2-4635-8716-62CDBD14AAD7}" srcOrd="1" destOrd="0" presId="urn:microsoft.com/office/officeart/2005/8/layout/chevron2"/>
    <dgm:cxn modelId="{BC3AECD7-286F-4036-9B3C-DB0A4A65AE8D}" type="presParOf" srcId="{F9B4F528-F404-47C3-90BF-6BCEEC5ADF01}" destId="{AAB8E0B5-8EA6-4B1C-8A38-B6D29CBFC3F1}" srcOrd="1" destOrd="0" presId="urn:microsoft.com/office/officeart/2005/8/layout/chevron2"/>
    <dgm:cxn modelId="{405F30A6-AB21-46F0-8FF2-5028B972FDC9}" type="presParOf" srcId="{F9B4F528-F404-47C3-90BF-6BCEEC5ADF01}" destId="{3DD70CE5-44DC-4F4E-84E4-3C4C385421FC}" srcOrd="2" destOrd="0" presId="urn:microsoft.com/office/officeart/2005/8/layout/chevron2"/>
    <dgm:cxn modelId="{44CD6396-2D89-4FA4-A18F-EBB3CBACFEC5}" type="presParOf" srcId="{3DD70CE5-44DC-4F4E-84E4-3C4C385421FC}" destId="{4E63C454-4CF7-4C10-881C-49C927DFB61F}" srcOrd="0" destOrd="0" presId="urn:microsoft.com/office/officeart/2005/8/layout/chevron2"/>
    <dgm:cxn modelId="{DD119657-7035-49DA-8AF7-8819494BF874}" type="presParOf" srcId="{3DD70CE5-44DC-4F4E-84E4-3C4C385421FC}" destId="{D15D10D1-E2E1-4A3D-B83A-9BF4DF1D247A}" srcOrd="1" destOrd="0" presId="urn:microsoft.com/office/officeart/2005/8/layout/chevron2"/>
    <dgm:cxn modelId="{DEAF7B68-8FEC-48CF-9DEF-F7EB6718662A}" type="presParOf" srcId="{F9B4F528-F404-47C3-90BF-6BCEEC5ADF01}" destId="{FBD5CDCA-92E9-48FA-B2F2-53D410F57798}" srcOrd="3" destOrd="0" presId="urn:microsoft.com/office/officeart/2005/8/layout/chevron2"/>
    <dgm:cxn modelId="{627ED306-E07E-4446-867C-831ABAE0CCB1}" type="presParOf" srcId="{F9B4F528-F404-47C3-90BF-6BCEEC5ADF01}" destId="{26FBCF3F-DE68-468A-8ADC-21A4D1958591}" srcOrd="4" destOrd="0" presId="urn:microsoft.com/office/officeart/2005/8/layout/chevron2"/>
    <dgm:cxn modelId="{3229D2B3-85DD-49C6-A31F-FA37B27C9374}" type="presParOf" srcId="{26FBCF3F-DE68-468A-8ADC-21A4D1958591}" destId="{68145F7E-EFA6-4837-940E-5535BDE1F6C6}" srcOrd="0" destOrd="0" presId="urn:microsoft.com/office/officeart/2005/8/layout/chevron2"/>
    <dgm:cxn modelId="{CD02D27D-10C6-4583-8915-4533D01FF495}" type="presParOf" srcId="{26FBCF3F-DE68-468A-8ADC-21A4D1958591}" destId="{2C653DAE-35B6-4999-8FBC-A54E91C0C960}" srcOrd="1" destOrd="0" presId="urn:microsoft.com/office/officeart/2005/8/layout/chevron2"/>
    <dgm:cxn modelId="{8B226DB0-08D8-4CC7-9FA0-2A66846DDABC}" type="presParOf" srcId="{F9B4F528-F404-47C3-90BF-6BCEEC5ADF01}" destId="{E3FA7886-2DE2-47B6-B0AA-57F18132F9DC}" srcOrd="5" destOrd="0" presId="urn:microsoft.com/office/officeart/2005/8/layout/chevron2"/>
    <dgm:cxn modelId="{6AECE4C2-06D1-47F7-A530-DAF791B1FD26}" type="presParOf" srcId="{F9B4F528-F404-47C3-90BF-6BCEEC5ADF01}" destId="{D6D273E8-D9A1-461C-AE12-509D7E4000FB}" srcOrd="6" destOrd="0" presId="urn:microsoft.com/office/officeart/2005/8/layout/chevron2"/>
    <dgm:cxn modelId="{8FC46E59-F704-4EF3-A54B-D6DD4CC47942}" type="presParOf" srcId="{D6D273E8-D9A1-461C-AE12-509D7E4000FB}" destId="{4D861C75-C9DF-4E7A-8EB7-C4A2C0DC631F}" srcOrd="0" destOrd="0" presId="urn:microsoft.com/office/officeart/2005/8/layout/chevron2"/>
    <dgm:cxn modelId="{5BD3A0E7-23CF-4E65-B315-C4BD7CF7B573}" type="presParOf" srcId="{D6D273E8-D9A1-461C-AE12-509D7E4000FB}" destId="{203B7D19-78A4-473B-93E9-E678A9983071}" srcOrd="1" destOrd="0" presId="urn:microsoft.com/office/officeart/2005/8/layout/chevron2"/>
    <dgm:cxn modelId="{189A1321-89BC-4FE4-84D4-D96BE1F8D708}" type="presParOf" srcId="{F9B4F528-F404-47C3-90BF-6BCEEC5ADF01}" destId="{2CA8054C-9A2D-4945-85D1-605CB2C03B69}" srcOrd="7" destOrd="0" presId="urn:microsoft.com/office/officeart/2005/8/layout/chevron2"/>
    <dgm:cxn modelId="{03B5B8E8-3589-4DB1-A3D4-7EE7F3517BCF}" type="presParOf" srcId="{F9B4F528-F404-47C3-90BF-6BCEEC5ADF01}" destId="{7071DEA3-EDDF-4063-BAFD-05E68C610DA2}" srcOrd="8" destOrd="0" presId="urn:microsoft.com/office/officeart/2005/8/layout/chevron2"/>
    <dgm:cxn modelId="{3CEBD90D-9D50-4777-95AF-A419345C06A3}" type="presParOf" srcId="{7071DEA3-EDDF-4063-BAFD-05E68C610DA2}" destId="{D77D2015-BEB9-4F8C-9A33-770835790456}" srcOrd="0" destOrd="0" presId="urn:microsoft.com/office/officeart/2005/8/layout/chevron2"/>
    <dgm:cxn modelId="{4E204702-976A-45C3-90F2-DECAADA603FA}" type="presParOf" srcId="{7071DEA3-EDDF-4063-BAFD-05E68C610DA2}" destId="{F9F4217A-683F-4724-9CEA-1743DB3A7DA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AA937-B936-4C95-ABB2-778CE318519E}">
      <dsp:nvSpPr>
        <dsp:cNvPr id="0" name=""/>
        <dsp:cNvSpPr/>
      </dsp:nvSpPr>
      <dsp:spPr>
        <a:xfrm rot="5400000">
          <a:off x="-154285" y="158553"/>
          <a:ext cx="1028571" cy="720000"/>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GB" sz="3200" b="1" u="none" kern="1200" smtClean="0">
              <a:latin typeface="Cambria Math" panose="02040503050406030204" pitchFamily="18" charset="0"/>
              <a:ea typeface="Cambria Math" panose="02040503050406030204" pitchFamily="18" charset="0"/>
            </a:rPr>
            <a:t>1</a:t>
          </a:r>
          <a:endParaRPr lang="en-GB" sz="3200" b="1" u="none" kern="1200" dirty="0">
            <a:latin typeface="Cambria Math" panose="02040503050406030204" pitchFamily="18" charset="0"/>
            <a:ea typeface="Cambria Math" panose="02040503050406030204" pitchFamily="18" charset="0"/>
          </a:endParaRPr>
        </a:p>
      </dsp:txBody>
      <dsp:txXfrm rot="-5400000">
        <a:off x="1" y="364267"/>
        <a:ext cx="720000" cy="308571"/>
      </dsp:txXfrm>
    </dsp:sp>
    <dsp:sp modelId="{DBAB4005-E3C2-4635-8716-62CDBD14AAD7}">
      <dsp:nvSpPr>
        <dsp:cNvPr id="0" name=""/>
        <dsp:cNvSpPr/>
      </dsp:nvSpPr>
      <dsp:spPr>
        <a:xfrm rot="5400000">
          <a:off x="4346018" y="-3621750"/>
          <a:ext cx="668923" cy="7920959"/>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u="none" kern="1200" dirty="0" smtClean="0">
              <a:latin typeface="Cambria Math" panose="02040503050406030204" pitchFamily="18" charset="0"/>
              <a:ea typeface="Cambria Math" panose="02040503050406030204" pitchFamily="18" charset="0"/>
              <a:cs typeface="Times New Roman" pitchFamily="18" charset="0"/>
            </a:rPr>
            <a:t>Αποκάλυψη του κοιτάσματος. </a:t>
          </a:r>
          <a:endParaRPr lang="en-GB" sz="2400" u="none" kern="1200" dirty="0">
            <a:latin typeface="Cambria Math" panose="02040503050406030204" pitchFamily="18" charset="0"/>
            <a:ea typeface="Cambria Math" panose="02040503050406030204" pitchFamily="18" charset="0"/>
          </a:endParaRPr>
        </a:p>
      </dsp:txBody>
      <dsp:txXfrm rot="-5400000">
        <a:off x="720000" y="36922"/>
        <a:ext cx="7888305" cy="603615"/>
      </dsp:txXfrm>
    </dsp:sp>
    <dsp:sp modelId="{4E63C454-4CF7-4C10-881C-49C927DFB61F}">
      <dsp:nvSpPr>
        <dsp:cNvPr id="0" name=""/>
        <dsp:cNvSpPr/>
      </dsp:nvSpPr>
      <dsp:spPr>
        <a:xfrm rot="5400000">
          <a:off x="-127451" y="1081122"/>
          <a:ext cx="1028571" cy="720000"/>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GB" sz="3200" b="1" u="none" kern="1200" smtClean="0">
              <a:latin typeface="Cambria Math" panose="02040503050406030204" pitchFamily="18" charset="0"/>
              <a:ea typeface="Cambria Math" panose="02040503050406030204" pitchFamily="18" charset="0"/>
            </a:rPr>
            <a:t>2</a:t>
          </a:r>
          <a:endParaRPr lang="en-GB" sz="3200" b="1" u="none" kern="1200" dirty="0">
            <a:latin typeface="Cambria Math" panose="02040503050406030204" pitchFamily="18" charset="0"/>
            <a:ea typeface="Cambria Math" panose="02040503050406030204" pitchFamily="18" charset="0"/>
          </a:endParaRPr>
        </a:p>
      </dsp:txBody>
      <dsp:txXfrm rot="-5400000">
        <a:off x="26835" y="1286836"/>
        <a:ext cx="720000" cy="308571"/>
      </dsp:txXfrm>
    </dsp:sp>
    <dsp:sp modelId="{D15D10D1-E2E1-4A3D-B83A-9BF4DF1D247A}">
      <dsp:nvSpPr>
        <dsp:cNvPr id="0" name=""/>
        <dsp:cNvSpPr/>
      </dsp:nvSpPr>
      <dsp:spPr>
        <a:xfrm rot="5400000">
          <a:off x="4346194" y="-2711072"/>
          <a:ext cx="668571" cy="7920959"/>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u="none" kern="1200" dirty="0" smtClean="0">
              <a:latin typeface="Cambria Math" panose="02040503050406030204" pitchFamily="18" charset="0"/>
              <a:ea typeface="Cambria Math" panose="02040503050406030204" pitchFamily="18" charset="0"/>
              <a:cs typeface="Times New Roman" pitchFamily="18" charset="0"/>
            </a:rPr>
            <a:t>Διακίνηση των αγόνων προς τους χώρους απόθεσης. </a:t>
          </a:r>
          <a:endParaRPr lang="en-GB" sz="2400" u="none" kern="1200" dirty="0">
            <a:latin typeface="Cambria Math" panose="02040503050406030204" pitchFamily="18" charset="0"/>
            <a:ea typeface="Cambria Math" panose="02040503050406030204" pitchFamily="18" charset="0"/>
          </a:endParaRPr>
        </a:p>
      </dsp:txBody>
      <dsp:txXfrm rot="-5400000">
        <a:off x="720001" y="947758"/>
        <a:ext cx="7888322" cy="603297"/>
      </dsp:txXfrm>
    </dsp:sp>
    <dsp:sp modelId="{68145F7E-EFA6-4837-940E-5535BDE1F6C6}">
      <dsp:nvSpPr>
        <dsp:cNvPr id="0" name=""/>
        <dsp:cNvSpPr/>
      </dsp:nvSpPr>
      <dsp:spPr>
        <a:xfrm rot="5400000">
          <a:off x="-127451" y="1991975"/>
          <a:ext cx="1028571" cy="720000"/>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GB" sz="3200" b="1" u="none" kern="1200" smtClean="0">
              <a:latin typeface="Cambria Math" panose="02040503050406030204" pitchFamily="18" charset="0"/>
              <a:ea typeface="Cambria Math" panose="02040503050406030204" pitchFamily="18" charset="0"/>
            </a:rPr>
            <a:t>3</a:t>
          </a:r>
          <a:endParaRPr lang="en-GB" sz="3200" b="1" u="none" kern="1200" dirty="0">
            <a:latin typeface="Cambria Math" panose="02040503050406030204" pitchFamily="18" charset="0"/>
            <a:ea typeface="Cambria Math" panose="02040503050406030204" pitchFamily="18" charset="0"/>
          </a:endParaRPr>
        </a:p>
      </dsp:txBody>
      <dsp:txXfrm rot="-5400000">
        <a:off x="26835" y="2197689"/>
        <a:ext cx="720000" cy="308571"/>
      </dsp:txXfrm>
    </dsp:sp>
    <dsp:sp modelId="{2C653DAE-35B6-4999-8FBC-A54E91C0C960}">
      <dsp:nvSpPr>
        <dsp:cNvPr id="0" name=""/>
        <dsp:cNvSpPr/>
      </dsp:nvSpPr>
      <dsp:spPr>
        <a:xfrm rot="5400000">
          <a:off x="4346194" y="-1874892"/>
          <a:ext cx="668571" cy="7920959"/>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u="none" kern="1200" dirty="0" smtClean="0">
              <a:latin typeface="Cambria Math" panose="02040503050406030204" pitchFamily="18" charset="0"/>
              <a:ea typeface="Cambria Math" panose="02040503050406030204" pitchFamily="18" charset="0"/>
              <a:cs typeface="Times New Roman" pitchFamily="18" charset="0"/>
            </a:rPr>
            <a:t>Εκλεκτική εξόρυξη του λιγνίτη </a:t>
          </a:r>
          <a:endParaRPr lang="en-GB" sz="2400" u="none" kern="1200" dirty="0">
            <a:latin typeface="Cambria Math" panose="02040503050406030204" pitchFamily="18" charset="0"/>
            <a:ea typeface="Cambria Math" panose="02040503050406030204" pitchFamily="18" charset="0"/>
          </a:endParaRPr>
        </a:p>
      </dsp:txBody>
      <dsp:txXfrm rot="-5400000">
        <a:off x="720001" y="1783938"/>
        <a:ext cx="7888322" cy="603297"/>
      </dsp:txXfrm>
    </dsp:sp>
    <dsp:sp modelId="{4D861C75-C9DF-4E7A-8EB7-C4A2C0DC631F}">
      <dsp:nvSpPr>
        <dsp:cNvPr id="0" name=""/>
        <dsp:cNvSpPr/>
      </dsp:nvSpPr>
      <dsp:spPr>
        <a:xfrm rot="5400000">
          <a:off x="-127451" y="2902828"/>
          <a:ext cx="1028571" cy="720000"/>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GB" sz="3200" b="1" u="none" kern="1200" smtClean="0">
              <a:latin typeface="Cambria Math" panose="02040503050406030204" pitchFamily="18" charset="0"/>
              <a:ea typeface="Cambria Math" panose="02040503050406030204" pitchFamily="18" charset="0"/>
            </a:rPr>
            <a:t>4</a:t>
          </a:r>
          <a:endParaRPr lang="en-GB" sz="3200" b="1" u="none" kern="1200" dirty="0">
            <a:latin typeface="Cambria Math" panose="02040503050406030204" pitchFamily="18" charset="0"/>
            <a:ea typeface="Cambria Math" panose="02040503050406030204" pitchFamily="18" charset="0"/>
          </a:endParaRPr>
        </a:p>
      </dsp:txBody>
      <dsp:txXfrm rot="-5400000">
        <a:off x="26835" y="3108542"/>
        <a:ext cx="720000" cy="308571"/>
      </dsp:txXfrm>
    </dsp:sp>
    <dsp:sp modelId="{203B7D19-78A4-473B-93E9-E678A9983071}">
      <dsp:nvSpPr>
        <dsp:cNvPr id="0" name=""/>
        <dsp:cNvSpPr/>
      </dsp:nvSpPr>
      <dsp:spPr>
        <a:xfrm rot="5400000">
          <a:off x="4260014" y="-878034"/>
          <a:ext cx="668571" cy="7920959"/>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u="none" kern="1200" dirty="0" smtClean="0">
              <a:latin typeface="Cambria Math" panose="02040503050406030204" pitchFamily="18" charset="0"/>
              <a:ea typeface="Cambria Math" panose="02040503050406030204" pitchFamily="18" charset="0"/>
              <a:cs typeface="Times New Roman" pitchFamily="18" charset="0"/>
            </a:rPr>
            <a:t>Μεταφορά και αποθήκευση του λιγνίτη</a:t>
          </a:r>
          <a:endParaRPr lang="en-GB" sz="2400" u="none" kern="1200" dirty="0">
            <a:latin typeface="Cambria Math" panose="02040503050406030204" pitchFamily="18" charset="0"/>
            <a:ea typeface="Cambria Math" panose="02040503050406030204" pitchFamily="18" charset="0"/>
          </a:endParaRPr>
        </a:p>
      </dsp:txBody>
      <dsp:txXfrm rot="-5400000">
        <a:off x="633821" y="2780796"/>
        <a:ext cx="7888322" cy="603297"/>
      </dsp:txXfrm>
    </dsp:sp>
    <dsp:sp modelId="{D77D2015-BEB9-4F8C-9A33-770835790456}">
      <dsp:nvSpPr>
        <dsp:cNvPr id="0" name=""/>
        <dsp:cNvSpPr/>
      </dsp:nvSpPr>
      <dsp:spPr>
        <a:xfrm rot="5400000">
          <a:off x="-154285" y="3801965"/>
          <a:ext cx="1028571" cy="720000"/>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GB" sz="3200" b="1" u="none" kern="1200" smtClean="0">
              <a:latin typeface="Cambria Math" panose="02040503050406030204" pitchFamily="18" charset="0"/>
              <a:ea typeface="Cambria Math" panose="02040503050406030204" pitchFamily="18" charset="0"/>
            </a:rPr>
            <a:t>5</a:t>
          </a:r>
          <a:endParaRPr lang="en-GB" sz="3200" b="1" u="none" kern="1200" dirty="0">
            <a:latin typeface="Cambria Math" panose="02040503050406030204" pitchFamily="18" charset="0"/>
            <a:ea typeface="Cambria Math" panose="02040503050406030204" pitchFamily="18" charset="0"/>
          </a:endParaRPr>
        </a:p>
      </dsp:txBody>
      <dsp:txXfrm rot="-5400000">
        <a:off x="1" y="4007679"/>
        <a:ext cx="720000" cy="308571"/>
      </dsp:txXfrm>
    </dsp:sp>
    <dsp:sp modelId="{F9F4217A-683F-4724-9CEA-1743DB3A7DAC}">
      <dsp:nvSpPr>
        <dsp:cNvPr id="0" name=""/>
        <dsp:cNvSpPr/>
      </dsp:nvSpPr>
      <dsp:spPr>
        <a:xfrm rot="5400000">
          <a:off x="4346194" y="21486"/>
          <a:ext cx="668571" cy="7920959"/>
        </a:xfrm>
        <a:prstGeom prst="round2Same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l-GR" sz="2400" u="none" kern="1200" dirty="0" smtClean="0">
              <a:latin typeface="Cambria Math" panose="02040503050406030204" pitchFamily="18" charset="0"/>
              <a:ea typeface="Cambria Math" panose="02040503050406030204" pitchFamily="18" charset="0"/>
              <a:cs typeface="Times New Roman" pitchFamily="18" charset="0"/>
            </a:rPr>
            <a:t>Τροφοδοσία των Ατμοηλεκτρικών Σταθμών </a:t>
          </a:r>
          <a:endParaRPr lang="en-GB" sz="2400" u="none" kern="1200" dirty="0">
            <a:latin typeface="Cambria Math" panose="02040503050406030204" pitchFamily="18" charset="0"/>
            <a:ea typeface="Cambria Math" panose="02040503050406030204" pitchFamily="18" charset="0"/>
          </a:endParaRPr>
        </a:p>
      </dsp:txBody>
      <dsp:txXfrm rot="-5400000">
        <a:off x="720001" y="3680317"/>
        <a:ext cx="7888322" cy="6032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DBDEA1-5656-4903-A5A2-98BAA5BD0AE4}" type="datetimeFigureOut">
              <a:rPr lang="en-GB" smtClean="0"/>
              <a:t>12/03/2015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F0C3EB-7FCD-4E7A-9A67-667A5B3BA83F}" type="slidenum">
              <a:rPr lang="en-GB" smtClean="0"/>
              <a:t>‹#›</a:t>
            </a:fld>
            <a:endParaRPr lang="en-GB"/>
          </a:p>
        </p:txBody>
      </p:sp>
    </p:spTree>
    <p:extLst>
      <p:ext uri="{BB962C8B-B14F-4D97-AF65-F5344CB8AC3E}">
        <p14:creationId xmlns:p14="http://schemas.microsoft.com/office/powerpoint/2010/main" val="391557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20B105E8-4CBF-4204-A4F6-7E2C90BCD1CC}" type="slidenum">
              <a:rPr lang="en-US" smtClean="0"/>
              <a:pPr eaLnBrk="1" hangingPunct="1"/>
              <a:t>17</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F3B76F-2DD0-42E0-A356-5794245D599A}" type="slidenum">
              <a:rPr lang="en-US" smtClean="0"/>
              <a:pPr fontAlgn="base">
                <a:spcBef>
                  <a:spcPct val="0"/>
                </a:spcBef>
                <a:spcAft>
                  <a:spcPct val="0"/>
                </a:spcAft>
                <a:defRPr/>
              </a:pPr>
              <a:t>70</a:t>
            </a:fld>
            <a:endParaRPr lang="en-US" smtClean="0"/>
          </a:p>
        </p:txBody>
      </p:sp>
      <p:sp>
        <p:nvSpPr>
          <p:cNvPr id="89091"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9011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6CC18DCA-04F5-4094-9031-97C329AD7C1C}" type="slidenum">
              <a:rPr lang="en-US" sz="1200">
                <a:latin typeface="Times New Roman" pitchFamily="18" charset="0"/>
              </a:rPr>
              <a:pPr algn="r" eaLnBrk="1" hangingPunct="1"/>
              <a:t>70</a:t>
            </a:fld>
            <a:endParaRPr lang="en-US" sz="1200">
              <a:latin typeface="Times New Roman" pitchFamily="18" charset="0"/>
            </a:endParaRPr>
          </a:p>
        </p:txBody>
      </p:sp>
      <p:sp>
        <p:nvSpPr>
          <p:cNvPr id="9011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6199BE-62D6-4D1C-B968-CBF6D2E963D6}" type="slidenum">
              <a:rPr lang="en-US" smtClean="0"/>
              <a:pPr fontAlgn="base">
                <a:spcBef>
                  <a:spcPct val="0"/>
                </a:spcBef>
                <a:spcAft>
                  <a:spcPct val="0"/>
                </a:spcAft>
                <a:defRPr/>
              </a:pPr>
              <a:t>71</a:t>
            </a:fld>
            <a:endParaRPr lang="en-US" smtClean="0"/>
          </a:p>
        </p:txBody>
      </p:sp>
      <p:sp>
        <p:nvSpPr>
          <p:cNvPr id="92163"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9318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BBBAD3FF-9EAA-4E1D-B198-D46FA0DF6886}" type="slidenum">
              <a:rPr lang="en-US" sz="1200">
                <a:latin typeface="Times New Roman" pitchFamily="18" charset="0"/>
              </a:rPr>
              <a:pPr algn="r" eaLnBrk="1" hangingPunct="1"/>
              <a:t>71</a:t>
            </a:fld>
            <a:endParaRPr lang="en-US" sz="1200">
              <a:latin typeface="Times New Roman" pitchFamily="18" charset="0"/>
            </a:endParaRPr>
          </a:p>
        </p:txBody>
      </p:sp>
      <p:sp>
        <p:nvSpPr>
          <p:cNvPr id="9318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9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F4330B-3663-4A4F-AA39-055DF99073BB}" type="slidenum">
              <a:rPr lang="en-US" smtClean="0"/>
              <a:pPr fontAlgn="base">
                <a:spcBef>
                  <a:spcPct val="0"/>
                </a:spcBef>
                <a:spcAft>
                  <a:spcPct val="0"/>
                </a:spcAft>
                <a:defRPr/>
              </a:pPr>
              <a:t>72</a:t>
            </a:fld>
            <a:endParaRPr lang="en-US" smtClean="0"/>
          </a:p>
        </p:txBody>
      </p:sp>
      <p:sp>
        <p:nvSpPr>
          <p:cNvPr id="93187"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9421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0F21AB8C-5FD3-4F8C-9E9B-80B50FF5758F}" type="slidenum">
              <a:rPr lang="en-US" sz="1200">
                <a:latin typeface="Times New Roman" pitchFamily="18" charset="0"/>
              </a:rPr>
              <a:pPr algn="r" eaLnBrk="1" hangingPunct="1"/>
              <a:t>72</a:t>
            </a:fld>
            <a:endParaRPr lang="en-US" sz="1200">
              <a:latin typeface="Times New Roman" pitchFamily="18" charset="0"/>
            </a:endParaRPr>
          </a:p>
        </p:txBody>
      </p:sp>
      <p:sp>
        <p:nvSpPr>
          <p:cNvPr id="9421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FA227D-FAC6-4CD7-B5EE-7B639A73CFF3}" type="slidenum">
              <a:rPr lang="en-US" smtClean="0"/>
              <a:pPr fontAlgn="base">
                <a:spcBef>
                  <a:spcPct val="0"/>
                </a:spcBef>
                <a:spcAft>
                  <a:spcPct val="0"/>
                </a:spcAft>
                <a:defRPr/>
              </a:pPr>
              <a:t>73</a:t>
            </a:fld>
            <a:endParaRPr lang="en-US" smtClean="0"/>
          </a:p>
        </p:txBody>
      </p:sp>
      <p:sp>
        <p:nvSpPr>
          <p:cNvPr id="94211"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9523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8C7C8E0E-13D4-40EB-A12F-9322C32701BD}" type="slidenum">
              <a:rPr lang="en-US" sz="1200">
                <a:latin typeface="Times New Roman" pitchFamily="18" charset="0"/>
              </a:rPr>
              <a:pPr algn="r" eaLnBrk="1" hangingPunct="1"/>
              <a:t>73</a:t>
            </a:fld>
            <a:endParaRPr lang="en-US" sz="1200">
              <a:latin typeface="Times New Roman" pitchFamily="18" charset="0"/>
            </a:endParaRPr>
          </a:p>
        </p:txBody>
      </p:sp>
      <p:sp>
        <p:nvSpPr>
          <p:cNvPr id="9523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F02461-D181-4DD0-B7EA-6FA1AA75BC7F}" type="slidenum">
              <a:rPr lang="en-US" smtClean="0"/>
              <a:pPr fontAlgn="base">
                <a:spcBef>
                  <a:spcPct val="0"/>
                </a:spcBef>
                <a:spcAft>
                  <a:spcPct val="0"/>
                </a:spcAft>
                <a:defRPr/>
              </a:pPr>
              <a:t>74</a:t>
            </a:fld>
            <a:endParaRPr lang="en-US" smtClean="0"/>
          </a:p>
        </p:txBody>
      </p:sp>
      <p:sp>
        <p:nvSpPr>
          <p:cNvPr id="95235"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9626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F8B931A-7574-4180-865F-4A01F312EA42}" type="slidenum">
              <a:rPr lang="en-US" sz="1200">
                <a:latin typeface="Times New Roman" pitchFamily="18" charset="0"/>
              </a:rPr>
              <a:pPr algn="r" eaLnBrk="1" hangingPunct="1"/>
              <a:t>74</a:t>
            </a:fld>
            <a:endParaRPr lang="en-US" sz="1200">
              <a:latin typeface="Times New Roman" pitchFamily="18" charset="0"/>
            </a:endParaRPr>
          </a:p>
        </p:txBody>
      </p:sp>
      <p:sp>
        <p:nvSpPr>
          <p:cNvPr id="9626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CD48EA-2F94-4499-B98B-4426BE0A5001}" type="slidenum">
              <a:rPr lang="en-US" smtClean="0"/>
              <a:pPr fontAlgn="base">
                <a:spcBef>
                  <a:spcPct val="0"/>
                </a:spcBef>
                <a:spcAft>
                  <a:spcPct val="0"/>
                </a:spcAft>
                <a:defRPr/>
              </a:pPr>
              <a:t>75</a:t>
            </a:fld>
            <a:endParaRPr lang="en-US" smtClean="0"/>
          </a:p>
        </p:txBody>
      </p:sp>
      <p:sp>
        <p:nvSpPr>
          <p:cNvPr id="96259"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9728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F9EC997E-AD13-4EC5-B7DA-A0E2414C23FF}" type="slidenum">
              <a:rPr lang="en-US" sz="1200">
                <a:latin typeface="Times New Roman" pitchFamily="18" charset="0"/>
              </a:rPr>
              <a:pPr algn="r" eaLnBrk="1" hangingPunct="1"/>
              <a:t>75</a:t>
            </a:fld>
            <a:endParaRPr lang="en-US" sz="1200">
              <a:latin typeface="Times New Roman" pitchFamily="18" charset="0"/>
            </a:endParaRPr>
          </a:p>
        </p:txBody>
      </p:sp>
      <p:sp>
        <p:nvSpPr>
          <p:cNvPr id="972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B5F281-3D66-4FB3-9007-1CC51CBBA089}" type="slidenum">
              <a:rPr lang="en-US" smtClean="0"/>
              <a:pPr fontAlgn="base">
                <a:spcBef>
                  <a:spcPct val="0"/>
                </a:spcBef>
                <a:spcAft>
                  <a:spcPct val="0"/>
                </a:spcAft>
                <a:defRPr/>
              </a:pPr>
              <a:t>76</a:t>
            </a:fld>
            <a:endParaRPr lang="en-US" smtClean="0"/>
          </a:p>
        </p:txBody>
      </p:sp>
      <p:sp>
        <p:nvSpPr>
          <p:cNvPr id="97283"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9830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94F2196B-E592-4B41-A4CD-7C00F96E830C}" type="slidenum">
              <a:rPr lang="en-US" sz="1200">
                <a:latin typeface="Times New Roman" pitchFamily="18" charset="0"/>
              </a:rPr>
              <a:pPr algn="r" eaLnBrk="1" hangingPunct="1"/>
              <a:t>76</a:t>
            </a:fld>
            <a:endParaRPr lang="en-US" sz="1200">
              <a:latin typeface="Times New Roman" pitchFamily="18" charset="0"/>
            </a:endParaRPr>
          </a:p>
        </p:txBody>
      </p:sp>
      <p:sp>
        <p:nvSpPr>
          <p:cNvPr id="9830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1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252FAD-C4B7-47BE-9E85-D8613B938832}" type="slidenum">
              <a:rPr lang="en-US" smtClean="0"/>
              <a:pPr fontAlgn="base">
                <a:spcBef>
                  <a:spcPct val="0"/>
                </a:spcBef>
                <a:spcAft>
                  <a:spcPct val="0"/>
                </a:spcAft>
                <a:defRPr/>
              </a:pPr>
              <a:t>77</a:t>
            </a:fld>
            <a:endParaRPr lang="en-US" smtClean="0"/>
          </a:p>
        </p:txBody>
      </p:sp>
      <p:sp>
        <p:nvSpPr>
          <p:cNvPr id="98307"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9933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2201AF88-FECE-4B49-AA22-80CF18F4867A}" type="slidenum">
              <a:rPr lang="en-US" sz="1200">
                <a:latin typeface="Times New Roman" pitchFamily="18" charset="0"/>
              </a:rPr>
              <a:pPr algn="r" eaLnBrk="1" hangingPunct="1"/>
              <a:t>77</a:t>
            </a:fld>
            <a:endParaRPr lang="en-US" sz="1200">
              <a:latin typeface="Times New Roman" pitchFamily="18" charset="0"/>
            </a:endParaRPr>
          </a:p>
        </p:txBody>
      </p:sp>
      <p:sp>
        <p:nvSpPr>
          <p:cNvPr id="9933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51F2BB-AAA7-4D24-959B-45140F5B5808}" type="slidenum">
              <a:rPr lang="en-US" smtClean="0"/>
              <a:pPr fontAlgn="base">
                <a:spcBef>
                  <a:spcPct val="0"/>
                </a:spcBef>
                <a:spcAft>
                  <a:spcPct val="0"/>
                </a:spcAft>
                <a:defRPr/>
              </a:pPr>
              <a:t>78</a:t>
            </a:fld>
            <a:endParaRPr lang="en-US" smtClean="0"/>
          </a:p>
        </p:txBody>
      </p:sp>
      <p:sp>
        <p:nvSpPr>
          <p:cNvPr id="99331"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0035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985CC0F2-04B3-4A8F-ABAF-7AA64DC78ACD}" type="slidenum">
              <a:rPr lang="en-US" sz="1200">
                <a:latin typeface="Times New Roman" pitchFamily="18" charset="0"/>
              </a:rPr>
              <a:pPr algn="r" eaLnBrk="1" hangingPunct="1"/>
              <a:t>78</a:t>
            </a:fld>
            <a:endParaRPr lang="en-US" sz="1200">
              <a:latin typeface="Times New Roman" pitchFamily="18" charset="0"/>
            </a:endParaRPr>
          </a:p>
        </p:txBody>
      </p:sp>
      <p:sp>
        <p:nvSpPr>
          <p:cNvPr id="10035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3B6D90-520A-4BA9-9163-4CB98494C415}" type="slidenum">
              <a:rPr lang="en-US" smtClean="0"/>
              <a:pPr fontAlgn="base">
                <a:spcBef>
                  <a:spcPct val="0"/>
                </a:spcBef>
                <a:spcAft>
                  <a:spcPct val="0"/>
                </a:spcAft>
                <a:defRPr/>
              </a:pPr>
              <a:t>79</a:t>
            </a:fld>
            <a:endParaRPr lang="en-US" smtClean="0"/>
          </a:p>
        </p:txBody>
      </p:sp>
      <p:sp>
        <p:nvSpPr>
          <p:cNvPr id="100355"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0138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B160F221-C2EC-43C9-93FA-67A5B0C60304}" type="slidenum">
              <a:rPr lang="en-US" sz="1200">
                <a:latin typeface="Times New Roman" pitchFamily="18" charset="0"/>
              </a:rPr>
              <a:pPr algn="r" eaLnBrk="1" hangingPunct="1"/>
              <a:t>79</a:t>
            </a:fld>
            <a:endParaRPr lang="en-US" sz="1200">
              <a:latin typeface="Times New Roman" pitchFamily="18" charset="0"/>
            </a:endParaRPr>
          </a:p>
        </p:txBody>
      </p:sp>
      <p:sp>
        <p:nvSpPr>
          <p:cNvPr id="10138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83849AE0-3144-460C-8E09-F4ACECE823C6}" type="slidenum">
              <a:rPr lang="en-US" smtClean="0"/>
              <a:pPr eaLnBrk="1" hangingPunct="1"/>
              <a:t>18</a:t>
            </a:fld>
            <a:endParaRPr lang="en-US"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8A64A2-7743-4E69-8E31-44D77AA1BD16}" type="slidenum">
              <a:rPr lang="en-US" smtClean="0"/>
              <a:pPr fontAlgn="base">
                <a:spcBef>
                  <a:spcPct val="0"/>
                </a:spcBef>
                <a:spcAft>
                  <a:spcPct val="0"/>
                </a:spcAft>
                <a:defRPr/>
              </a:pPr>
              <a:t>80</a:t>
            </a:fld>
            <a:endParaRPr lang="en-US" smtClean="0"/>
          </a:p>
        </p:txBody>
      </p:sp>
      <p:sp>
        <p:nvSpPr>
          <p:cNvPr id="101379"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0240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214D213A-960A-429E-830E-0D14FA75DF21}" type="slidenum">
              <a:rPr lang="en-US" sz="1200">
                <a:latin typeface="Times New Roman" pitchFamily="18" charset="0"/>
              </a:rPr>
              <a:pPr algn="r" eaLnBrk="1" hangingPunct="1"/>
              <a:t>80</a:t>
            </a:fld>
            <a:endParaRPr lang="en-US" sz="1200">
              <a:latin typeface="Times New Roman" pitchFamily="18" charset="0"/>
            </a:endParaRPr>
          </a:p>
        </p:txBody>
      </p:sp>
      <p:sp>
        <p:nvSpPr>
          <p:cNvPr id="1024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87BBD9-5C04-4738-B6F0-508F11D05818}" type="slidenum">
              <a:rPr lang="en-US" smtClean="0"/>
              <a:pPr fontAlgn="base">
                <a:spcBef>
                  <a:spcPct val="0"/>
                </a:spcBef>
                <a:spcAft>
                  <a:spcPct val="0"/>
                </a:spcAft>
                <a:defRPr/>
              </a:pPr>
              <a:t>81</a:t>
            </a:fld>
            <a:endParaRPr lang="en-US" smtClean="0"/>
          </a:p>
        </p:txBody>
      </p:sp>
      <p:sp>
        <p:nvSpPr>
          <p:cNvPr id="103427"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0445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596D538-9E03-4815-8CA4-95B87103F71A}" type="slidenum">
              <a:rPr lang="en-US" sz="1200">
                <a:latin typeface="Times New Roman" pitchFamily="18" charset="0"/>
              </a:rPr>
              <a:pPr algn="r" eaLnBrk="1" hangingPunct="1"/>
              <a:t>81</a:t>
            </a:fld>
            <a:endParaRPr lang="en-US" sz="1200">
              <a:latin typeface="Times New Roman" pitchFamily="18" charset="0"/>
            </a:endParaRPr>
          </a:p>
        </p:txBody>
      </p:sp>
      <p:sp>
        <p:nvSpPr>
          <p:cNvPr id="10445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BB983C-74CE-48FD-8EB5-DFB55CB7DC2E}" type="slidenum">
              <a:rPr lang="en-US" smtClean="0"/>
              <a:pPr fontAlgn="base">
                <a:spcBef>
                  <a:spcPct val="0"/>
                </a:spcBef>
                <a:spcAft>
                  <a:spcPct val="0"/>
                </a:spcAft>
                <a:defRPr/>
              </a:pPr>
              <a:t>82</a:t>
            </a:fld>
            <a:endParaRPr lang="en-US" smtClean="0"/>
          </a:p>
        </p:txBody>
      </p:sp>
      <p:sp>
        <p:nvSpPr>
          <p:cNvPr id="105475"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0650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EAAAECD4-7896-48CE-9E8C-56A43E30276C}" type="slidenum">
              <a:rPr lang="en-US" sz="1200">
                <a:latin typeface="Times New Roman" pitchFamily="18" charset="0"/>
              </a:rPr>
              <a:pPr algn="r" eaLnBrk="1" hangingPunct="1"/>
              <a:t>82</a:t>
            </a:fld>
            <a:endParaRPr lang="en-US" sz="1200">
              <a:latin typeface="Times New Roman" pitchFamily="18" charset="0"/>
            </a:endParaRPr>
          </a:p>
        </p:txBody>
      </p:sp>
      <p:sp>
        <p:nvSpPr>
          <p:cNvPr id="10650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8B3DE7-4B63-4EF7-810F-AAFE1240C544}" type="slidenum">
              <a:rPr lang="en-US" smtClean="0"/>
              <a:pPr fontAlgn="base">
                <a:spcBef>
                  <a:spcPct val="0"/>
                </a:spcBef>
                <a:spcAft>
                  <a:spcPct val="0"/>
                </a:spcAft>
                <a:defRPr/>
              </a:pPr>
              <a:t>83</a:t>
            </a:fld>
            <a:endParaRPr lang="en-US" smtClean="0"/>
          </a:p>
        </p:txBody>
      </p:sp>
      <p:sp>
        <p:nvSpPr>
          <p:cNvPr id="106499"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0752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5ED8B2A4-DEB2-4B59-88AB-8FCBF03FA120}" type="slidenum">
              <a:rPr lang="en-US" sz="1200">
                <a:latin typeface="Times New Roman" pitchFamily="18" charset="0"/>
              </a:rPr>
              <a:pPr algn="r" eaLnBrk="1" hangingPunct="1"/>
              <a:t>83</a:t>
            </a:fld>
            <a:endParaRPr lang="en-US" sz="1200">
              <a:latin typeface="Times New Roman" pitchFamily="18" charset="0"/>
            </a:endParaRPr>
          </a:p>
        </p:txBody>
      </p:sp>
      <p:sp>
        <p:nvSpPr>
          <p:cNvPr id="10752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50451C-25C9-46F9-A011-687CC03B9FDA}" type="slidenum">
              <a:rPr lang="en-US" smtClean="0"/>
              <a:pPr fontAlgn="base">
                <a:spcBef>
                  <a:spcPct val="0"/>
                </a:spcBef>
                <a:spcAft>
                  <a:spcPct val="0"/>
                </a:spcAft>
                <a:defRPr/>
              </a:pPr>
              <a:t>84</a:t>
            </a:fld>
            <a:endParaRPr lang="en-US" smtClean="0"/>
          </a:p>
        </p:txBody>
      </p:sp>
      <p:sp>
        <p:nvSpPr>
          <p:cNvPr id="107523"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0854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E011FDEF-62C9-4C61-81D5-CD61D8D5175C}" type="slidenum">
              <a:rPr lang="en-US" sz="1200">
                <a:latin typeface="Times New Roman" pitchFamily="18" charset="0"/>
              </a:rPr>
              <a:pPr algn="r" eaLnBrk="1" hangingPunct="1"/>
              <a:t>84</a:t>
            </a:fld>
            <a:endParaRPr lang="en-US" sz="1200">
              <a:latin typeface="Times New Roman" pitchFamily="18" charset="0"/>
            </a:endParaRPr>
          </a:p>
        </p:txBody>
      </p:sp>
      <p:sp>
        <p:nvSpPr>
          <p:cNvPr id="10854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5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D8BEE5-7089-48EF-BB12-800B42D84BF6}" type="slidenum">
              <a:rPr lang="en-US" smtClean="0"/>
              <a:pPr fontAlgn="base">
                <a:spcBef>
                  <a:spcPct val="0"/>
                </a:spcBef>
                <a:spcAft>
                  <a:spcPct val="0"/>
                </a:spcAft>
                <a:defRPr/>
              </a:pPr>
              <a:t>85</a:t>
            </a:fld>
            <a:endParaRPr lang="en-US" smtClean="0"/>
          </a:p>
        </p:txBody>
      </p:sp>
      <p:sp>
        <p:nvSpPr>
          <p:cNvPr id="109571"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1059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6399AD3B-A947-4958-BBDB-4FB9FC5621BE}" type="slidenum">
              <a:rPr lang="en-US" sz="1200">
                <a:latin typeface="Times New Roman" pitchFamily="18" charset="0"/>
              </a:rPr>
              <a:pPr algn="r" eaLnBrk="1" hangingPunct="1"/>
              <a:t>85</a:t>
            </a:fld>
            <a:endParaRPr lang="en-US" sz="1200">
              <a:latin typeface="Times New Roman" pitchFamily="18" charset="0"/>
            </a:endParaRPr>
          </a:p>
        </p:txBody>
      </p:sp>
      <p:sp>
        <p:nvSpPr>
          <p:cNvPr id="11059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5BF109-A6B8-45C7-8B43-0379AA132DA9}" type="slidenum">
              <a:rPr lang="en-US" smtClean="0"/>
              <a:pPr fontAlgn="base">
                <a:spcBef>
                  <a:spcPct val="0"/>
                </a:spcBef>
                <a:spcAft>
                  <a:spcPct val="0"/>
                </a:spcAft>
                <a:defRPr/>
              </a:pPr>
              <a:t>86</a:t>
            </a:fld>
            <a:endParaRPr lang="en-US" smtClean="0"/>
          </a:p>
        </p:txBody>
      </p:sp>
      <p:sp>
        <p:nvSpPr>
          <p:cNvPr id="110595"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1162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42297279-BA57-4FA4-979C-19146FA3E9A5}" type="slidenum">
              <a:rPr lang="en-US" sz="1200">
                <a:latin typeface="Times New Roman" pitchFamily="18" charset="0"/>
              </a:rPr>
              <a:pPr algn="r" eaLnBrk="1" hangingPunct="1"/>
              <a:t>86</a:t>
            </a:fld>
            <a:endParaRPr lang="en-US" sz="1200">
              <a:latin typeface="Times New Roman" pitchFamily="18" charset="0"/>
            </a:endParaRPr>
          </a:p>
        </p:txBody>
      </p:sp>
      <p:sp>
        <p:nvSpPr>
          <p:cNvPr id="1116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E21EC5-D0DA-4AA0-BB42-A83FABB2641A}" type="slidenum">
              <a:rPr lang="en-US" smtClean="0"/>
              <a:pPr fontAlgn="base">
                <a:spcBef>
                  <a:spcPct val="0"/>
                </a:spcBef>
                <a:spcAft>
                  <a:spcPct val="0"/>
                </a:spcAft>
                <a:defRPr/>
              </a:pPr>
              <a:t>87</a:t>
            </a:fld>
            <a:endParaRPr lang="en-US" smtClean="0"/>
          </a:p>
        </p:txBody>
      </p:sp>
      <p:sp>
        <p:nvSpPr>
          <p:cNvPr id="111619"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1264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8724A25F-B2A8-4FA8-908A-834008C7FF65}" type="slidenum">
              <a:rPr lang="en-US" sz="1200">
                <a:latin typeface="Times New Roman" pitchFamily="18" charset="0"/>
              </a:rPr>
              <a:pPr algn="r" eaLnBrk="1" hangingPunct="1"/>
              <a:t>87</a:t>
            </a:fld>
            <a:endParaRPr lang="en-US" sz="1200">
              <a:latin typeface="Times New Roman" pitchFamily="18" charset="0"/>
            </a:endParaRPr>
          </a:p>
        </p:txBody>
      </p:sp>
      <p:sp>
        <p:nvSpPr>
          <p:cNvPr id="11264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336A45-4C1B-462D-9144-2D36419150A5}" type="slidenum">
              <a:rPr lang="en-US" smtClean="0"/>
              <a:pPr fontAlgn="base">
                <a:spcBef>
                  <a:spcPct val="0"/>
                </a:spcBef>
                <a:spcAft>
                  <a:spcPct val="0"/>
                </a:spcAft>
                <a:defRPr/>
              </a:pPr>
              <a:t>88</a:t>
            </a:fld>
            <a:endParaRPr lang="en-US" smtClean="0"/>
          </a:p>
        </p:txBody>
      </p:sp>
      <p:sp>
        <p:nvSpPr>
          <p:cNvPr id="112643"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1366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C1BFEC5-344B-477E-BC78-31CE9E9DAB6A}" type="slidenum">
              <a:rPr lang="en-US" sz="1200">
                <a:latin typeface="Times New Roman" pitchFamily="18" charset="0"/>
              </a:rPr>
              <a:pPr algn="r" eaLnBrk="1" hangingPunct="1"/>
              <a:t>88</a:t>
            </a:fld>
            <a:endParaRPr lang="en-US" sz="1200">
              <a:latin typeface="Times New Roman" pitchFamily="18" charset="0"/>
            </a:endParaRPr>
          </a:p>
        </p:txBody>
      </p:sp>
      <p:sp>
        <p:nvSpPr>
          <p:cNvPr id="11366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7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4C940B-D90B-48C4-A25D-A406F5EBCED6}" type="slidenum">
              <a:rPr lang="en-US" smtClean="0"/>
              <a:pPr fontAlgn="base">
                <a:spcBef>
                  <a:spcPct val="0"/>
                </a:spcBef>
                <a:spcAft>
                  <a:spcPct val="0"/>
                </a:spcAft>
                <a:defRPr/>
              </a:pPr>
              <a:t>89</a:t>
            </a:fld>
            <a:endParaRPr lang="en-US" smtClean="0"/>
          </a:p>
        </p:txBody>
      </p:sp>
      <p:sp>
        <p:nvSpPr>
          <p:cNvPr id="113667"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1469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F2818A5-6BBB-4680-B732-F20EAD23A74F}" type="slidenum">
              <a:rPr lang="en-US" sz="1200">
                <a:latin typeface="Times New Roman" pitchFamily="18" charset="0"/>
              </a:rPr>
              <a:pPr algn="r" eaLnBrk="1" hangingPunct="1"/>
              <a:t>89</a:t>
            </a:fld>
            <a:endParaRPr lang="en-US" sz="1200">
              <a:latin typeface="Times New Roman" pitchFamily="18" charset="0"/>
            </a:endParaRPr>
          </a:p>
        </p:txBody>
      </p:sp>
      <p:sp>
        <p:nvSpPr>
          <p:cNvPr id="11469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C61DEA3C-03C2-4F91-AAB8-A02A2F45F2DC}" type="slidenum">
              <a:rPr lang="en-US" smtClean="0"/>
              <a:pPr eaLnBrk="1" hangingPunct="1"/>
              <a:t>19</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E4C8ED-C703-4AC2-A104-940836EE14D3}" type="slidenum">
              <a:rPr lang="en-US" smtClean="0"/>
              <a:pPr fontAlgn="base">
                <a:spcBef>
                  <a:spcPct val="0"/>
                </a:spcBef>
                <a:spcAft>
                  <a:spcPct val="0"/>
                </a:spcAft>
                <a:defRPr/>
              </a:pPr>
              <a:t>90</a:t>
            </a:fld>
            <a:endParaRPr lang="en-US" smtClean="0"/>
          </a:p>
        </p:txBody>
      </p:sp>
      <p:sp>
        <p:nvSpPr>
          <p:cNvPr id="114691"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1571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BCB0EAD0-0EA7-4E01-8457-80FD31FF52EC}" type="slidenum">
              <a:rPr lang="en-US" sz="1200">
                <a:latin typeface="Times New Roman" pitchFamily="18" charset="0"/>
              </a:rPr>
              <a:pPr algn="r" eaLnBrk="1" hangingPunct="1"/>
              <a:t>90</a:t>
            </a:fld>
            <a:endParaRPr lang="en-US" sz="1200">
              <a:latin typeface="Times New Roman" pitchFamily="18" charset="0"/>
            </a:endParaRPr>
          </a:p>
        </p:txBody>
      </p:sp>
      <p:sp>
        <p:nvSpPr>
          <p:cNvPr id="11571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99AD8F-9838-407B-A57F-79BADE1ABA1F}" type="slidenum">
              <a:rPr lang="en-US" smtClean="0"/>
              <a:pPr fontAlgn="base">
                <a:spcBef>
                  <a:spcPct val="0"/>
                </a:spcBef>
                <a:spcAft>
                  <a:spcPct val="0"/>
                </a:spcAft>
                <a:defRPr/>
              </a:pPr>
              <a:t>91</a:t>
            </a:fld>
            <a:endParaRPr lang="en-US" smtClean="0"/>
          </a:p>
        </p:txBody>
      </p:sp>
      <p:sp>
        <p:nvSpPr>
          <p:cNvPr id="115715"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1674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4F8F543-857F-4159-832C-B76E54B7A0F6}" type="slidenum">
              <a:rPr lang="en-US" sz="1200">
                <a:latin typeface="Times New Roman" pitchFamily="18" charset="0"/>
              </a:rPr>
              <a:pPr algn="r" eaLnBrk="1" hangingPunct="1"/>
              <a:t>91</a:t>
            </a:fld>
            <a:endParaRPr lang="en-US" sz="1200">
              <a:latin typeface="Times New Roman" pitchFamily="18" charset="0"/>
            </a:endParaRPr>
          </a:p>
        </p:txBody>
      </p:sp>
      <p:sp>
        <p:nvSpPr>
          <p:cNvPr id="1167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36DE2C-6134-4BD2-824B-7DAABAEBF3C1}" type="slidenum">
              <a:rPr lang="en-US" smtClean="0"/>
              <a:pPr fontAlgn="base">
                <a:spcBef>
                  <a:spcPct val="0"/>
                </a:spcBef>
                <a:spcAft>
                  <a:spcPct val="0"/>
                </a:spcAft>
                <a:defRPr/>
              </a:pPr>
              <a:t>92</a:t>
            </a:fld>
            <a:endParaRPr lang="en-US" smtClean="0"/>
          </a:p>
        </p:txBody>
      </p:sp>
      <p:sp>
        <p:nvSpPr>
          <p:cNvPr id="116739"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1776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4D149305-DA71-4836-8D22-137FEF2B66E6}" type="slidenum">
              <a:rPr lang="en-US" sz="1200">
                <a:latin typeface="Times New Roman" pitchFamily="18" charset="0"/>
              </a:rPr>
              <a:pPr algn="r" eaLnBrk="1" hangingPunct="1"/>
              <a:t>92</a:t>
            </a:fld>
            <a:endParaRPr lang="en-US" sz="1200">
              <a:latin typeface="Times New Roman" pitchFamily="18" charset="0"/>
            </a:endParaRPr>
          </a:p>
        </p:txBody>
      </p:sp>
      <p:sp>
        <p:nvSpPr>
          <p:cNvPr id="1177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6C4D59-32D2-40A1-884C-C986E63D86F4}" type="slidenum">
              <a:rPr lang="en-US" smtClean="0"/>
              <a:pPr fontAlgn="base">
                <a:spcBef>
                  <a:spcPct val="0"/>
                </a:spcBef>
                <a:spcAft>
                  <a:spcPct val="0"/>
                </a:spcAft>
                <a:defRPr/>
              </a:pPr>
              <a:t>93</a:t>
            </a:fld>
            <a:endParaRPr lang="en-US" smtClean="0"/>
          </a:p>
        </p:txBody>
      </p:sp>
      <p:sp>
        <p:nvSpPr>
          <p:cNvPr id="117763"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1878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C79051D-A214-429B-BA49-4EC6DEA0267D}" type="slidenum">
              <a:rPr lang="en-US" sz="1200">
                <a:latin typeface="Times New Roman" pitchFamily="18" charset="0"/>
              </a:rPr>
              <a:pPr algn="r" eaLnBrk="1" hangingPunct="1"/>
              <a:t>93</a:t>
            </a:fld>
            <a:endParaRPr lang="en-US" sz="1200">
              <a:latin typeface="Times New Roman" pitchFamily="18" charset="0"/>
            </a:endParaRPr>
          </a:p>
        </p:txBody>
      </p:sp>
      <p:sp>
        <p:nvSpPr>
          <p:cNvPr id="11878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9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72C761-6EE7-48E7-9B83-EEFD6FF5BBEF}" type="slidenum">
              <a:rPr lang="en-US" smtClean="0"/>
              <a:pPr fontAlgn="base">
                <a:spcBef>
                  <a:spcPct val="0"/>
                </a:spcBef>
                <a:spcAft>
                  <a:spcPct val="0"/>
                </a:spcAft>
                <a:defRPr/>
              </a:pPr>
              <a:t>94</a:t>
            </a:fld>
            <a:endParaRPr lang="en-US" smtClean="0"/>
          </a:p>
        </p:txBody>
      </p:sp>
      <p:sp>
        <p:nvSpPr>
          <p:cNvPr id="118787"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11981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61072E23-00F6-4C1B-86A9-772F93502E0B}" type="slidenum">
              <a:rPr lang="en-US" sz="1200">
                <a:latin typeface="Times New Roman" pitchFamily="18" charset="0"/>
              </a:rPr>
              <a:pPr algn="r" eaLnBrk="1" hangingPunct="1"/>
              <a:t>94</a:t>
            </a:fld>
            <a:endParaRPr lang="en-US" sz="1200">
              <a:latin typeface="Times New Roman" pitchFamily="18" charset="0"/>
            </a:endParaRPr>
          </a:p>
        </p:txBody>
      </p:sp>
      <p:sp>
        <p:nvSpPr>
          <p:cNvPr id="11981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DA82321E-153C-484C-BAB3-155CE7BFEE4D}" type="slidenum">
              <a:rPr lang="en-US" smtClean="0"/>
              <a:pPr eaLnBrk="1" hangingPunct="1"/>
              <a:t>20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0A1B14-7FE4-47F1-A33D-91B7CDFE4B0B}" type="slidenum">
              <a:rPr lang="en-US" smtClean="0"/>
              <a:pPr fontAlgn="base">
                <a:spcBef>
                  <a:spcPct val="0"/>
                </a:spcBef>
                <a:spcAft>
                  <a:spcPct val="0"/>
                </a:spcAft>
                <a:defRPr/>
              </a:pPr>
              <a:t>65</a:t>
            </a:fld>
            <a:endParaRPr lang="en-US" smtClean="0"/>
          </a:p>
        </p:txBody>
      </p:sp>
      <p:sp>
        <p:nvSpPr>
          <p:cNvPr id="82947"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8397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E719DD09-B537-4F11-ACAC-F51249919D7C}" type="slidenum">
              <a:rPr lang="en-US" sz="1200">
                <a:latin typeface="Times New Roman" pitchFamily="18" charset="0"/>
              </a:rPr>
              <a:pPr algn="r" eaLnBrk="1" hangingPunct="1"/>
              <a:t>65</a:t>
            </a:fld>
            <a:endParaRPr lang="en-US" sz="1200">
              <a:latin typeface="Times New Roman" pitchFamily="18" charset="0"/>
            </a:endParaRPr>
          </a:p>
        </p:txBody>
      </p:sp>
      <p:sp>
        <p:nvSpPr>
          <p:cNvPr id="839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76C79B-E98F-490C-8827-80E97C43D579}" type="slidenum">
              <a:rPr lang="en-US" smtClean="0"/>
              <a:pPr fontAlgn="base">
                <a:spcBef>
                  <a:spcPct val="0"/>
                </a:spcBef>
                <a:spcAft>
                  <a:spcPct val="0"/>
                </a:spcAft>
                <a:defRPr/>
              </a:pPr>
              <a:t>66</a:t>
            </a:fld>
            <a:endParaRPr lang="en-US" smtClean="0"/>
          </a:p>
        </p:txBody>
      </p:sp>
      <p:sp>
        <p:nvSpPr>
          <p:cNvPr id="83971"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8499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2E71475-158D-40B0-BB4E-FE0820DA5474}" type="slidenum">
              <a:rPr lang="en-US" sz="1200">
                <a:latin typeface="Times New Roman" pitchFamily="18" charset="0"/>
              </a:rPr>
              <a:pPr algn="r" eaLnBrk="1" hangingPunct="1"/>
              <a:t>66</a:t>
            </a:fld>
            <a:endParaRPr lang="en-US" sz="1200">
              <a:latin typeface="Times New Roman" pitchFamily="18" charset="0"/>
            </a:endParaRPr>
          </a:p>
        </p:txBody>
      </p:sp>
      <p:sp>
        <p:nvSpPr>
          <p:cNvPr id="8499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3CEC62-64D8-4533-A770-616AEAE1355D}" type="slidenum">
              <a:rPr lang="en-US" smtClean="0"/>
              <a:pPr fontAlgn="base">
                <a:spcBef>
                  <a:spcPct val="0"/>
                </a:spcBef>
                <a:spcAft>
                  <a:spcPct val="0"/>
                </a:spcAft>
                <a:defRPr/>
              </a:pPr>
              <a:t>67</a:t>
            </a:fld>
            <a:endParaRPr lang="en-US" smtClean="0"/>
          </a:p>
        </p:txBody>
      </p:sp>
      <p:sp>
        <p:nvSpPr>
          <p:cNvPr id="86019"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8704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FD5A331B-0F0D-4FA4-A889-FE6673023094}" type="slidenum">
              <a:rPr lang="en-US" sz="1200">
                <a:latin typeface="Times New Roman" pitchFamily="18" charset="0"/>
              </a:rPr>
              <a:pPr algn="r" eaLnBrk="1" hangingPunct="1"/>
              <a:t>67</a:t>
            </a:fld>
            <a:endParaRPr lang="en-US" sz="1200">
              <a:latin typeface="Times New Roman" pitchFamily="18" charset="0"/>
            </a:endParaRPr>
          </a:p>
        </p:txBody>
      </p:sp>
      <p:sp>
        <p:nvSpPr>
          <p:cNvPr id="8704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5A767A-50E0-497C-BC15-86A601AAA4CB}" type="slidenum">
              <a:rPr lang="en-US" smtClean="0"/>
              <a:pPr fontAlgn="base">
                <a:spcBef>
                  <a:spcPct val="0"/>
                </a:spcBef>
                <a:spcAft>
                  <a:spcPct val="0"/>
                </a:spcAft>
                <a:defRPr/>
              </a:pPr>
              <a:t>68</a:t>
            </a:fld>
            <a:endParaRPr lang="en-US" smtClean="0"/>
          </a:p>
        </p:txBody>
      </p:sp>
      <p:sp>
        <p:nvSpPr>
          <p:cNvPr id="87043"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8806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B17BBE37-8235-4D72-A056-D1074D27804B}" type="slidenum">
              <a:rPr lang="en-US" sz="1200">
                <a:latin typeface="Times New Roman" pitchFamily="18" charset="0"/>
              </a:rPr>
              <a:pPr algn="r" eaLnBrk="1" hangingPunct="1"/>
              <a:t>68</a:t>
            </a:fld>
            <a:endParaRPr lang="en-US" sz="1200">
              <a:latin typeface="Times New Roman" pitchFamily="18" charset="0"/>
            </a:endParaRPr>
          </a:p>
        </p:txBody>
      </p:sp>
      <p:sp>
        <p:nvSpPr>
          <p:cNvPr id="8806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7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DD8632-23B7-46B0-AF17-D25F883397BF}" type="slidenum">
              <a:rPr lang="en-US" smtClean="0"/>
              <a:pPr fontAlgn="base">
                <a:spcBef>
                  <a:spcPct val="0"/>
                </a:spcBef>
                <a:spcAft>
                  <a:spcPct val="0"/>
                </a:spcAft>
                <a:defRPr/>
              </a:pPr>
              <a:t>69</a:t>
            </a:fld>
            <a:endParaRPr lang="en-US" smtClean="0"/>
          </a:p>
        </p:txBody>
      </p:sp>
      <p:sp>
        <p:nvSpPr>
          <p:cNvPr id="88067"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latin typeface="Times New Roman" pitchFamily="18" charset="0"/>
              </a:rPr>
              <a:t>6/18/08</a:t>
            </a:r>
          </a:p>
        </p:txBody>
      </p:sp>
      <p:sp>
        <p:nvSpPr>
          <p:cNvPr id="8909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3F3ECC55-4B50-473B-B9E3-DEA09DBED6F8}" type="slidenum">
              <a:rPr lang="en-US" sz="1200">
                <a:latin typeface="Times New Roman" pitchFamily="18" charset="0"/>
              </a:rPr>
              <a:pPr algn="r" eaLnBrk="1" hangingPunct="1"/>
              <a:t>69</a:t>
            </a:fld>
            <a:endParaRPr lang="en-US" sz="1200">
              <a:latin typeface="Times New Roman" pitchFamily="18" charset="0"/>
            </a:endParaRPr>
          </a:p>
        </p:txBody>
      </p:sp>
      <p:sp>
        <p:nvSpPr>
          <p:cNvPr id="8909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92653D3-EC9B-4412-9C72-B67A50203B5F}" type="slidenum">
              <a:rPr lang="el-GR"/>
              <a:pPr>
                <a:defRPr/>
              </a:pPr>
              <a:t>‹#›</a:t>
            </a:fld>
            <a:endParaRPr lang="el-GR"/>
          </a:p>
        </p:txBody>
      </p:sp>
    </p:spTree>
    <p:extLst>
      <p:ext uri="{BB962C8B-B14F-4D97-AF65-F5344CB8AC3E}">
        <p14:creationId xmlns:p14="http://schemas.microsoft.com/office/powerpoint/2010/main" val="3084168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E719059-D6B8-4D17-B883-AA466E4DC958}" type="slidenum">
              <a:rPr lang="el-GR"/>
              <a:pPr>
                <a:defRPr/>
              </a:pPr>
              <a:t>‹#›</a:t>
            </a:fld>
            <a:endParaRPr lang="el-GR"/>
          </a:p>
        </p:txBody>
      </p:sp>
    </p:spTree>
    <p:extLst>
      <p:ext uri="{BB962C8B-B14F-4D97-AF65-F5344CB8AC3E}">
        <p14:creationId xmlns:p14="http://schemas.microsoft.com/office/powerpoint/2010/main" val="413363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D8C36C74-17ED-44BE-B9CE-6C21F1EDD4B3}" type="slidenum">
              <a:rPr lang="el-GR"/>
              <a:pPr>
                <a:defRPr/>
              </a:pPr>
              <a:t>‹#›</a:t>
            </a:fld>
            <a:endParaRPr lang="el-GR"/>
          </a:p>
        </p:txBody>
      </p:sp>
    </p:spTree>
    <p:extLst>
      <p:ext uri="{BB962C8B-B14F-4D97-AF65-F5344CB8AC3E}">
        <p14:creationId xmlns:p14="http://schemas.microsoft.com/office/powerpoint/2010/main" val="2589002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33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1"/>
          </p:nvPr>
        </p:nvSpPr>
        <p:spPr>
          <a:xfrm>
            <a:off x="3276600" y="6248400"/>
            <a:ext cx="1905000" cy="457200"/>
          </a:xfrm>
          <a:prstGeom prst="rect">
            <a:avLst/>
          </a:prstGeom>
        </p:spPr>
        <p:txBody>
          <a:bodyPr/>
          <a:lstStyle>
            <a:lvl1pPr fontAlgn="auto">
              <a:spcBef>
                <a:spcPts val="0"/>
              </a:spcBef>
              <a:spcAft>
                <a:spcPts val="0"/>
              </a:spcAft>
              <a:defRPr>
                <a:latin typeface="+mn-lt"/>
                <a:cs typeface="+mn-cs"/>
              </a:defRPr>
            </a:lvl1pPr>
          </a:lstStyle>
          <a:p>
            <a:pPr>
              <a:defRPr/>
            </a:pPr>
            <a:fld id="{A16C9680-DFD6-498A-9C51-A207E4BE6288}" type="slidenum">
              <a:rPr lang="en-US"/>
              <a:pPr>
                <a:defRPr/>
              </a:pPr>
              <a:t>‹#›</a:t>
            </a:fld>
            <a:endParaRPr lang="en-US"/>
          </a:p>
        </p:txBody>
      </p:sp>
    </p:spTree>
    <p:extLst>
      <p:ext uri="{BB962C8B-B14F-4D97-AF65-F5344CB8AC3E}">
        <p14:creationId xmlns:p14="http://schemas.microsoft.com/office/powerpoint/2010/main" val="1340533913"/>
      </p:ext>
    </p:extLst>
  </p:cSld>
  <p:clrMapOvr>
    <a:masterClrMapping/>
  </p:clrMapOvr>
  <p:transition>
    <p:cover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46B0B35B-77A3-4C0C-9101-D8D6D30C3457}" type="slidenum">
              <a:rPr lang="el-GR"/>
              <a:pPr>
                <a:defRPr/>
              </a:pPr>
              <a:t>‹#›</a:t>
            </a:fld>
            <a:endParaRPr lang="el-GR"/>
          </a:p>
        </p:txBody>
      </p:sp>
    </p:spTree>
    <p:extLst>
      <p:ext uri="{BB962C8B-B14F-4D97-AF65-F5344CB8AC3E}">
        <p14:creationId xmlns:p14="http://schemas.microsoft.com/office/powerpoint/2010/main" val="3049747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1373F888-8632-4FA0-8519-C4985E2CE5ED}" type="slidenum">
              <a:rPr lang="el-GR"/>
              <a:pPr>
                <a:defRPr/>
              </a:pPr>
              <a:t>‹#›</a:t>
            </a:fld>
            <a:endParaRPr lang="el-GR"/>
          </a:p>
        </p:txBody>
      </p:sp>
    </p:spTree>
    <p:extLst>
      <p:ext uri="{BB962C8B-B14F-4D97-AF65-F5344CB8AC3E}">
        <p14:creationId xmlns:p14="http://schemas.microsoft.com/office/powerpoint/2010/main" val="251249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BF73C04-6B78-4524-82D6-DB54B42D84D9}" type="slidenum">
              <a:rPr lang="el-GR"/>
              <a:pPr>
                <a:defRPr/>
              </a:pPr>
              <a:t>‹#›</a:t>
            </a:fld>
            <a:endParaRPr lang="el-GR"/>
          </a:p>
        </p:txBody>
      </p:sp>
    </p:spTree>
    <p:extLst>
      <p:ext uri="{BB962C8B-B14F-4D97-AF65-F5344CB8AC3E}">
        <p14:creationId xmlns:p14="http://schemas.microsoft.com/office/powerpoint/2010/main" val="2648665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013FB813-9D15-499E-883B-BEFE5DF9FFA8}" type="slidenum">
              <a:rPr lang="el-GR"/>
              <a:pPr>
                <a:defRPr/>
              </a:pPr>
              <a:t>‹#›</a:t>
            </a:fld>
            <a:endParaRPr lang="el-GR"/>
          </a:p>
        </p:txBody>
      </p:sp>
    </p:spTree>
    <p:extLst>
      <p:ext uri="{BB962C8B-B14F-4D97-AF65-F5344CB8AC3E}">
        <p14:creationId xmlns:p14="http://schemas.microsoft.com/office/powerpoint/2010/main" val="2788376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68670A4A-FD85-4768-9B25-4AA0D8C0067F}" type="slidenum">
              <a:rPr lang="el-GR"/>
              <a:pPr>
                <a:defRPr/>
              </a:pPr>
              <a:t>‹#›</a:t>
            </a:fld>
            <a:endParaRPr lang="el-GR"/>
          </a:p>
        </p:txBody>
      </p:sp>
    </p:spTree>
    <p:extLst>
      <p:ext uri="{BB962C8B-B14F-4D97-AF65-F5344CB8AC3E}">
        <p14:creationId xmlns:p14="http://schemas.microsoft.com/office/powerpoint/2010/main" val="31981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35054DE1-851B-419F-9310-B10567741CB0}" type="slidenum">
              <a:rPr lang="el-GR"/>
              <a:pPr>
                <a:defRPr/>
              </a:pPr>
              <a:t>‹#›</a:t>
            </a:fld>
            <a:endParaRPr lang="el-GR"/>
          </a:p>
        </p:txBody>
      </p:sp>
    </p:spTree>
    <p:extLst>
      <p:ext uri="{BB962C8B-B14F-4D97-AF65-F5344CB8AC3E}">
        <p14:creationId xmlns:p14="http://schemas.microsoft.com/office/powerpoint/2010/main" val="1933821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85220C16-2B10-4045-873D-5E8177C42A15}" type="slidenum">
              <a:rPr lang="el-GR"/>
              <a:pPr>
                <a:defRPr/>
              </a:pPr>
              <a:t>‹#›</a:t>
            </a:fld>
            <a:endParaRPr lang="el-GR"/>
          </a:p>
        </p:txBody>
      </p:sp>
    </p:spTree>
    <p:extLst>
      <p:ext uri="{BB962C8B-B14F-4D97-AF65-F5344CB8AC3E}">
        <p14:creationId xmlns:p14="http://schemas.microsoft.com/office/powerpoint/2010/main" val="209269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F19EBE32-321C-44F9-B0FB-760D28AB6595}" type="slidenum">
              <a:rPr lang="el-GR"/>
              <a:pPr>
                <a:defRPr/>
              </a:pPr>
              <a:t>‹#›</a:t>
            </a:fld>
            <a:endParaRPr lang="el-GR"/>
          </a:p>
        </p:txBody>
      </p:sp>
    </p:spTree>
    <p:extLst>
      <p:ext uri="{BB962C8B-B14F-4D97-AF65-F5344CB8AC3E}">
        <p14:creationId xmlns:p14="http://schemas.microsoft.com/office/powerpoint/2010/main" val="234552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US" smtClean="0"/>
              <a:t>Κάντε κλικ για επεξεργασία του τίτλου</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US" smtClean="0"/>
              <a:t>Κάντε κλικ για να επεξεργαστείτε τα στυλ κειμένου του υποδείγματος</a:t>
            </a:r>
          </a:p>
          <a:p>
            <a:pPr lvl="1"/>
            <a:r>
              <a:rPr lang="el-GR" altLang="en-US" smtClean="0"/>
              <a:t>Δεύτερου επιπέδου</a:t>
            </a:r>
          </a:p>
          <a:p>
            <a:pPr lvl="2"/>
            <a:r>
              <a:rPr lang="el-GR" altLang="en-US" smtClean="0"/>
              <a:t>Τρίτου επιπέδου</a:t>
            </a:r>
          </a:p>
          <a:p>
            <a:pPr lvl="3"/>
            <a:r>
              <a:rPr lang="el-GR" altLang="en-US" smtClean="0"/>
              <a:t>Τέταρτου επιπέδου</a:t>
            </a:r>
          </a:p>
          <a:p>
            <a:pPr lvl="4"/>
            <a:r>
              <a:rPr lang="el-GR" altLang="en-US" smtClean="0"/>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6F3CC61-4856-4ED1-98B2-27CEEDF3085B}"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0.png"/><Relationship Id="rId5" Type="http://schemas.openxmlformats.org/officeDocument/2006/relationships/image" Target="http://hellas.teipir.gr/Thesis/Eordaia/images/deh5.jpg" TargetMode="Externa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0.wav"/><Relationship Id="rId1" Type="http://schemas.microsoft.com/office/2007/relationships/media" Target="../media/media100.wav"/><Relationship Id="rId5" Type="http://schemas.openxmlformats.org/officeDocument/2006/relationships/image" Target="../media/image3.png"/><Relationship Id="rId4" Type="http://schemas.openxmlformats.org/officeDocument/2006/relationships/image" Target="../media/image138.jpe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1.wav"/><Relationship Id="rId1" Type="http://schemas.microsoft.com/office/2007/relationships/media" Target="../media/media101.wav"/><Relationship Id="rId5" Type="http://schemas.openxmlformats.org/officeDocument/2006/relationships/image" Target="../media/image3.png"/><Relationship Id="rId4" Type="http://schemas.openxmlformats.org/officeDocument/2006/relationships/image" Target="../media/image139.jpe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2.wav"/><Relationship Id="rId1" Type="http://schemas.microsoft.com/office/2007/relationships/media" Target="../media/media102.wav"/><Relationship Id="rId5" Type="http://schemas.openxmlformats.org/officeDocument/2006/relationships/image" Target="../media/image3.png"/><Relationship Id="rId4" Type="http://schemas.openxmlformats.org/officeDocument/2006/relationships/image" Target="../media/image140.jpe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3.wav"/><Relationship Id="rId1" Type="http://schemas.microsoft.com/office/2007/relationships/media" Target="../media/media103.wav"/><Relationship Id="rId5" Type="http://schemas.openxmlformats.org/officeDocument/2006/relationships/image" Target="../media/image3.png"/><Relationship Id="rId4" Type="http://schemas.openxmlformats.org/officeDocument/2006/relationships/image" Target="../media/image141.jpe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4.wav"/><Relationship Id="rId1" Type="http://schemas.microsoft.com/office/2007/relationships/media" Target="../media/media104.wav"/><Relationship Id="rId5" Type="http://schemas.openxmlformats.org/officeDocument/2006/relationships/image" Target="../media/image3.png"/><Relationship Id="rId4" Type="http://schemas.openxmlformats.org/officeDocument/2006/relationships/image" Target="../media/image142.jpe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5.wav"/><Relationship Id="rId1" Type="http://schemas.microsoft.com/office/2007/relationships/media" Target="../media/media105.wav"/><Relationship Id="rId5" Type="http://schemas.openxmlformats.org/officeDocument/2006/relationships/image" Target="../media/image3.png"/><Relationship Id="rId4" Type="http://schemas.openxmlformats.org/officeDocument/2006/relationships/image" Target="../media/image143.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6.wav"/><Relationship Id="rId1" Type="http://schemas.microsoft.com/office/2007/relationships/media" Target="../media/media106.wav"/><Relationship Id="rId5" Type="http://schemas.openxmlformats.org/officeDocument/2006/relationships/image" Target="../media/image3.png"/><Relationship Id="rId4" Type="http://schemas.openxmlformats.org/officeDocument/2006/relationships/image" Target="../media/image144.jpe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7.wav"/><Relationship Id="rId1" Type="http://schemas.microsoft.com/office/2007/relationships/media" Target="../media/media107.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7.wav"/><Relationship Id="rId7" Type="http://schemas.openxmlformats.org/officeDocument/2006/relationships/image" Target="../media/image11.wmf"/><Relationship Id="rId2" Type="http://schemas.microsoft.com/office/2007/relationships/media" Target="../media/media17.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8.wav"/><Relationship Id="rId7" Type="http://schemas.openxmlformats.org/officeDocument/2006/relationships/image" Target="../media/image11.wmf"/><Relationship Id="rId2" Type="http://schemas.microsoft.com/office/2007/relationships/media" Target="../media/media18.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9.wav"/><Relationship Id="rId7" Type="http://schemas.openxmlformats.org/officeDocument/2006/relationships/image" Target="../media/image11.wmf"/><Relationship Id="rId2" Type="http://schemas.microsoft.com/office/2007/relationships/media" Target="../media/media19.wav"/><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3.pn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video" Target="file:///C:\Documents%20and%20Settings\FIL\&#932;&#945;%20&#941;&#947;&#947;&#961;&#945;&#966;&#940;%20&#956;&#959;&#965;\videos%20SOULA\methodos%20ekmetalefsis.mpg" TargetMode="Externa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video" Target="file:///C:\Documents%20and%20Settings\FIL\&#932;&#945;%20&#941;&#947;&#947;&#961;&#945;&#966;&#940;%20&#956;&#959;&#965;\videos%20SOULA\kadoforoi.mpg" TargetMode="Externa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video" Target="file:///C:\Documents%20and%20Settings\FIL\&#932;&#945;%20&#941;&#947;&#947;&#961;&#945;&#966;&#940;%20&#956;&#959;&#965;\videos%20SOULA\tainiodromos.mpg" TargetMode="Externa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video" Target="file:///C:\Documents%20and%20Settings\FIL\&#932;&#945;%20&#941;&#947;&#947;&#961;&#945;&#966;&#940;%20&#956;&#959;&#965;\videos%20SOULA\apothetis.mpg" TargetMode="Externa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3.pn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video" Target="file:///C:\Documents%20and%20Settings\FIL\&#932;&#945;%20&#941;&#947;&#947;&#961;&#945;&#966;&#940;%20&#956;&#959;&#965;\videos%20SOULA\ergolavoi.mpg" TargetMode="Externa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3.pn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3.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3.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3.png"/><Relationship Id="rId4" Type="http://schemas.openxmlformats.org/officeDocument/2006/relationships/image" Target="../media/image26.w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3.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3.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3.png"/><Relationship Id="rId4" Type="http://schemas.openxmlformats.org/officeDocument/2006/relationships/image" Target="../media/image30.w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3.png"/><Relationship Id="rId4" Type="http://schemas.openxmlformats.org/officeDocument/2006/relationships/image" Target="../media/image31.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3.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3.pn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3.pn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3.png"/><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3.png"/><Relationship Id="rId4" Type="http://schemas.openxmlformats.org/officeDocument/2006/relationships/image" Target="../media/image37.wm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3.png"/><Relationship Id="rId4" Type="http://schemas.openxmlformats.org/officeDocument/2006/relationships/image" Target="../media/image40.w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3.png"/><Relationship Id="rId4" Type="http://schemas.openxmlformats.org/officeDocument/2006/relationships/image" Target="../media/image41.w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3.png"/><Relationship Id="rId4" Type="http://schemas.openxmlformats.org/officeDocument/2006/relationships/image" Target="../media/image42.w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3.png"/><Relationship Id="rId4" Type="http://schemas.openxmlformats.org/officeDocument/2006/relationships/image" Target="../media/image43.wmf"/></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3.png"/><Relationship Id="rId4" Type="http://schemas.openxmlformats.org/officeDocument/2006/relationships/image" Target="../media/image44.wmf"/></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3.png"/><Relationship Id="rId4" Type="http://schemas.openxmlformats.org/officeDocument/2006/relationships/image" Target="../media/image45.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3.png"/><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av"/><Relationship Id="rId1" Type="http://schemas.microsoft.com/office/2007/relationships/media" Target="../media/media54.wav"/><Relationship Id="rId5" Type="http://schemas.openxmlformats.org/officeDocument/2006/relationships/image" Target="../media/image3.png"/><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wav"/><Relationship Id="rId1" Type="http://schemas.microsoft.com/office/2007/relationships/media" Target="../media/media55.wav"/><Relationship Id="rId5" Type="http://schemas.openxmlformats.org/officeDocument/2006/relationships/image" Target="../media/image3.png"/><Relationship Id="rId4" Type="http://schemas.openxmlformats.org/officeDocument/2006/relationships/image" Target="../media/image48.jp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wav"/><Relationship Id="rId1" Type="http://schemas.microsoft.com/office/2007/relationships/media" Target="../media/media56.wav"/><Relationship Id="rId5" Type="http://schemas.openxmlformats.org/officeDocument/2006/relationships/image" Target="../media/image3.png"/><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wav"/><Relationship Id="rId1" Type="http://schemas.microsoft.com/office/2007/relationships/media" Target="../media/media57.wav"/><Relationship Id="rId5" Type="http://schemas.openxmlformats.org/officeDocument/2006/relationships/image" Target="../media/image3.png"/><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wav"/><Relationship Id="rId1" Type="http://schemas.microsoft.com/office/2007/relationships/media" Target="../media/media58.wav"/><Relationship Id="rId5" Type="http://schemas.openxmlformats.org/officeDocument/2006/relationships/image" Target="../media/image3.png"/><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wav"/><Relationship Id="rId1" Type="http://schemas.microsoft.com/office/2007/relationships/media" Target="../media/media59.wav"/><Relationship Id="rId5" Type="http://schemas.openxmlformats.org/officeDocument/2006/relationships/image" Target="../media/image3.pn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wav"/><Relationship Id="rId1" Type="http://schemas.microsoft.com/office/2007/relationships/media" Target="../media/media60.wav"/><Relationship Id="rId5" Type="http://schemas.openxmlformats.org/officeDocument/2006/relationships/image" Target="../media/image3.png"/><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wav"/><Relationship Id="rId1" Type="http://schemas.microsoft.com/office/2007/relationships/media" Target="../media/media61.wav"/><Relationship Id="rId5" Type="http://schemas.openxmlformats.org/officeDocument/2006/relationships/image" Target="../media/image3.png"/><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av"/><Relationship Id="rId1" Type="http://schemas.microsoft.com/office/2007/relationships/media" Target="../media/media62.wav"/><Relationship Id="rId5" Type="http://schemas.openxmlformats.org/officeDocument/2006/relationships/image" Target="../media/image3.png"/><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wav"/><Relationship Id="rId1" Type="http://schemas.microsoft.com/office/2007/relationships/media" Target="../media/media63.wav"/><Relationship Id="rId5" Type="http://schemas.openxmlformats.org/officeDocument/2006/relationships/image" Target="../media/image3.png"/><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av"/><Relationship Id="rId1" Type="http://schemas.microsoft.com/office/2007/relationships/media" Target="../media/media64.wav"/><Relationship Id="rId5" Type="http://schemas.openxmlformats.org/officeDocument/2006/relationships/image" Target="../media/image3.png"/><Relationship Id="rId4" Type="http://schemas.openxmlformats.org/officeDocument/2006/relationships/image" Target="../media/image57.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av"/><Relationship Id="rId1" Type="http://schemas.microsoft.com/office/2007/relationships/media" Target="../media/media65.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6.wav"/><Relationship Id="rId1" Type="http://schemas.microsoft.com/office/2007/relationships/media" Target="../media/media66.wav"/><Relationship Id="rId6" Type="http://schemas.openxmlformats.org/officeDocument/2006/relationships/image" Target="../media/image3.png"/><Relationship Id="rId5" Type="http://schemas.openxmlformats.org/officeDocument/2006/relationships/image" Target="../media/image58.jpeg"/><Relationship Id="rId4" Type="http://schemas.openxmlformats.org/officeDocument/2006/relationships/notesSlide" Target="../notesSlides/notesSlide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67.wav"/><Relationship Id="rId1" Type="http://schemas.microsoft.com/office/2007/relationships/media" Target="../media/media67.wav"/><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notesSlide" Target="../notesSlides/notesSlide7.xml"/></Relationships>
</file>

<file path=ppt/slides/_rels/slide6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slideLayout" Target="../slideLayouts/slideLayout7.xml"/><Relationship Id="rId7" Type="http://schemas.openxmlformats.org/officeDocument/2006/relationships/image" Target="../media/image63.jpeg"/><Relationship Id="rId2" Type="http://schemas.openxmlformats.org/officeDocument/2006/relationships/audio" Target="../media/media68.wav"/><Relationship Id="rId1" Type="http://schemas.microsoft.com/office/2007/relationships/media" Target="../media/media68.wav"/><Relationship Id="rId6" Type="http://schemas.openxmlformats.org/officeDocument/2006/relationships/image" Target="../media/image62.jpeg"/><Relationship Id="rId11" Type="http://schemas.openxmlformats.org/officeDocument/2006/relationships/image" Target="../media/image3.pn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notesSlide" Target="../notesSlides/notesSlide8.xml"/><Relationship Id="rId9" Type="http://schemas.openxmlformats.org/officeDocument/2006/relationships/image" Target="../media/image65.jpeg"/></Relationships>
</file>

<file path=ppt/slides/_rels/slide6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slideLayout" Target="../slideLayouts/slideLayout7.xml"/><Relationship Id="rId7" Type="http://schemas.openxmlformats.org/officeDocument/2006/relationships/image" Target="../media/image69.jpeg"/><Relationship Id="rId2" Type="http://schemas.openxmlformats.org/officeDocument/2006/relationships/audio" Target="../media/media69.wav"/><Relationship Id="rId1" Type="http://schemas.microsoft.com/office/2007/relationships/media" Target="../media/media69.wav"/><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3.jpeg"/><Relationship Id="rId2" Type="http://schemas.openxmlformats.org/officeDocument/2006/relationships/audio" Target="../media/media70.wav"/><Relationship Id="rId1" Type="http://schemas.microsoft.com/office/2007/relationships/media" Target="../media/media70.wav"/><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notesSlide" Target="../notesSlides/notesSlide1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71.wav"/><Relationship Id="rId1" Type="http://schemas.microsoft.com/office/2007/relationships/media" Target="../media/media71.wav"/><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notesSlide" Target="../notesSlides/notesSlide1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8.png"/><Relationship Id="rId2" Type="http://schemas.openxmlformats.org/officeDocument/2006/relationships/audio" Target="../media/media72.wav"/><Relationship Id="rId1" Type="http://schemas.microsoft.com/office/2007/relationships/media" Target="../media/media72.wav"/><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notesSlide" Target="../notesSlides/notesSlide1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3.wav"/><Relationship Id="rId1" Type="http://schemas.microsoft.com/office/2007/relationships/media" Target="../media/media73.wav"/><Relationship Id="rId6" Type="http://schemas.openxmlformats.org/officeDocument/2006/relationships/image" Target="../media/image3.png"/><Relationship Id="rId5" Type="http://schemas.openxmlformats.org/officeDocument/2006/relationships/image" Target="../media/image79.jpeg"/><Relationship Id="rId4" Type="http://schemas.openxmlformats.org/officeDocument/2006/relationships/notesSlide" Target="../notesSlides/notesSlide13.xml"/></Relationships>
</file>

<file path=ppt/slides/_rels/slide7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82.jpeg"/><Relationship Id="rId2" Type="http://schemas.openxmlformats.org/officeDocument/2006/relationships/audio" Target="../media/media74.wav"/><Relationship Id="rId1" Type="http://schemas.microsoft.com/office/2007/relationships/media" Target="../media/media74.wav"/><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notesSlide" Target="../notesSlides/notesSlide14.xml"/></Relationships>
</file>

<file path=ppt/slides/_rels/slide7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85.jpeg"/><Relationship Id="rId2" Type="http://schemas.openxmlformats.org/officeDocument/2006/relationships/audio" Target="../media/media75.wav"/><Relationship Id="rId1" Type="http://schemas.microsoft.com/office/2007/relationships/media" Target="../media/media75.wav"/><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notesSlide" Target="../notesSlides/notesSlide1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6.wav"/><Relationship Id="rId1" Type="http://schemas.microsoft.com/office/2007/relationships/media" Target="../media/media76.wav"/><Relationship Id="rId6" Type="http://schemas.openxmlformats.org/officeDocument/2006/relationships/image" Target="../media/image3.png"/><Relationship Id="rId5" Type="http://schemas.openxmlformats.org/officeDocument/2006/relationships/image" Target="../media/image86.jpeg"/><Relationship Id="rId4" Type="http://schemas.openxmlformats.org/officeDocument/2006/relationships/notesSlide" Target="../notesSlides/notesSlide1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77.wav"/><Relationship Id="rId1" Type="http://schemas.microsoft.com/office/2007/relationships/media" Target="../media/media77.wav"/><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notesSlide" Target="../notesSlides/notesSlide17.xml"/></Relationships>
</file>

<file path=ppt/slides/_rels/slide7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91.jpeg"/><Relationship Id="rId2" Type="http://schemas.openxmlformats.org/officeDocument/2006/relationships/audio" Target="../media/media78.wav"/><Relationship Id="rId1" Type="http://schemas.microsoft.com/office/2007/relationships/media" Target="../media/media78.wav"/><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notesSlide" Target="../notesSlides/notesSlide1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9.wav"/><Relationship Id="rId1" Type="http://schemas.microsoft.com/office/2007/relationships/media" Target="../media/media79.wav"/><Relationship Id="rId6" Type="http://schemas.openxmlformats.org/officeDocument/2006/relationships/image" Target="../media/image3.png"/><Relationship Id="rId5" Type="http://schemas.openxmlformats.org/officeDocument/2006/relationships/image" Target="../media/image92.jpeg"/><Relationship Id="rId4" Type="http://schemas.openxmlformats.org/officeDocument/2006/relationships/notesSlide" Target="../notesSlides/notesSlide1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95.jpeg"/><Relationship Id="rId2" Type="http://schemas.openxmlformats.org/officeDocument/2006/relationships/audio" Target="../media/media80.wav"/><Relationship Id="rId1" Type="http://schemas.microsoft.com/office/2007/relationships/media" Target="../media/media80.wav"/><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notesSlide" Target="../notesSlides/notesSlide20.xml"/></Relationships>
</file>

<file path=ppt/slides/_rels/slide8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98.jpeg"/><Relationship Id="rId2" Type="http://schemas.openxmlformats.org/officeDocument/2006/relationships/audio" Target="../media/media81.wav"/><Relationship Id="rId1" Type="http://schemas.microsoft.com/office/2007/relationships/media" Target="../media/media81.wav"/><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notesSlide" Target="../notesSlides/notesSlide21.xml"/></Relationships>
</file>

<file path=ppt/slides/_rels/slide8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slideLayout" Target="../slideLayouts/slideLayout7.xml"/><Relationship Id="rId7" Type="http://schemas.openxmlformats.org/officeDocument/2006/relationships/image" Target="../media/image101.jpeg"/><Relationship Id="rId2" Type="http://schemas.openxmlformats.org/officeDocument/2006/relationships/audio" Target="../media/media82.wav"/><Relationship Id="rId1" Type="http://schemas.microsoft.com/office/2007/relationships/media" Target="../media/media82.wav"/><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notesSlide" Target="../notesSlides/notesSlide22.xml"/><Relationship Id="rId9" Type="http://schemas.openxmlformats.org/officeDocument/2006/relationships/image" Target="../media/image3.png"/></Relationships>
</file>

<file path=ppt/slides/_rels/slide8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5.jpeg"/><Relationship Id="rId2" Type="http://schemas.openxmlformats.org/officeDocument/2006/relationships/audio" Target="../media/media83.wav"/><Relationship Id="rId1" Type="http://schemas.microsoft.com/office/2007/relationships/media" Target="../media/media83.wav"/><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notesSlide" Target="../notesSlides/notesSlide23.xml"/></Relationships>
</file>

<file path=ppt/slides/_rels/slide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8.jpeg"/><Relationship Id="rId2" Type="http://schemas.openxmlformats.org/officeDocument/2006/relationships/audio" Target="../media/media84.wav"/><Relationship Id="rId1" Type="http://schemas.microsoft.com/office/2007/relationships/media" Target="../media/media84.wav"/><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notesSlide" Target="../notesSlides/notesSlide24.xml"/></Relationships>
</file>

<file path=ppt/slides/_rels/slide8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11.jpeg"/><Relationship Id="rId2" Type="http://schemas.openxmlformats.org/officeDocument/2006/relationships/audio" Target="../media/media85.wav"/><Relationship Id="rId1" Type="http://schemas.microsoft.com/office/2007/relationships/media" Target="../media/media85.wav"/><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notesSlide" Target="../notesSlides/notesSlide2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6.wav"/><Relationship Id="rId1" Type="http://schemas.microsoft.com/office/2007/relationships/media" Target="../media/media86.wav"/><Relationship Id="rId6" Type="http://schemas.openxmlformats.org/officeDocument/2006/relationships/image" Target="../media/image3.png"/><Relationship Id="rId5" Type="http://schemas.openxmlformats.org/officeDocument/2006/relationships/image" Target="../media/image112.jpeg"/><Relationship Id="rId4" Type="http://schemas.openxmlformats.org/officeDocument/2006/relationships/notesSlide" Target="../notesSlides/notesSlide2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7.wav"/><Relationship Id="rId1" Type="http://schemas.microsoft.com/office/2007/relationships/media" Target="../media/media87.wav"/><Relationship Id="rId6" Type="http://schemas.openxmlformats.org/officeDocument/2006/relationships/image" Target="../media/image3.png"/><Relationship Id="rId5" Type="http://schemas.openxmlformats.org/officeDocument/2006/relationships/image" Target="../media/image113.jpeg"/><Relationship Id="rId4" Type="http://schemas.openxmlformats.org/officeDocument/2006/relationships/notesSlide" Target="../notesSlides/notesSlide27.xml"/></Relationships>
</file>

<file path=ppt/slides/_rels/slide8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6.jpeg"/><Relationship Id="rId2" Type="http://schemas.openxmlformats.org/officeDocument/2006/relationships/audio" Target="../media/media88.wav"/><Relationship Id="rId1" Type="http://schemas.microsoft.com/office/2007/relationships/media" Target="../media/media88.wav"/><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notesSlide" Target="../notesSlides/notesSlide28.xml"/></Relationships>
</file>

<file path=ppt/slides/_rels/slide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19.jpeg"/><Relationship Id="rId2" Type="http://schemas.openxmlformats.org/officeDocument/2006/relationships/audio" Target="../media/media89.wav"/><Relationship Id="rId1" Type="http://schemas.microsoft.com/office/2007/relationships/media" Target="../media/media89.wav"/><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notesSlide" Target="../notesSlides/notesSlide29.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0.wav"/><Relationship Id="rId1" Type="http://schemas.microsoft.com/office/2007/relationships/media" Target="../media/media90.wav"/><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notesSlide" Target="../notesSlides/notesSlide3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1.wav"/><Relationship Id="rId1" Type="http://schemas.microsoft.com/office/2007/relationships/media" Target="../media/media91.wav"/><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notesSlide" Target="../notesSlides/notesSlide31.xml"/></Relationships>
</file>

<file path=ppt/slides/_rels/slide9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26.jpeg"/><Relationship Id="rId2" Type="http://schemas.openxmlformats.org/officeDocument/2006/relationships/audio" Target="../media/media92.wav"/><Relationship Id="rId1" Type="http://schemas.microsoft.com/office/2007/relationships/media" Target="../media/media92.wav"/><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notesSlide" Target="../notesSlides/notesSlide32.xml"/></Relationships>
</file>

<file path=ppt/slides/_rels/slide93.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slideLayout" Target="../slideLayouts/slideLayout7.xml"/><Relationship Id="rId7" Type="http://schemas.openxmlformats.org/officeDocument/2006/relationships/image" Target="../media/image129.jpeg"/><Relationship Id="rId2" Type="http://schemas.openxmlformats.org/officeDocument/2006/relationships/audio" Target="../media/media93.wav"/><Relationship Id="rId1" Type="http://schemas.microsoft.com/office/2007/relationships/media" Target="../media/media93.wav"/><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notesSlide" Target="../notesSlides/notesSlide33.xml"/><Relationship Id="rId9"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4.wav"/><Relationship Id="rId1" Type="http://schemas.microsoft.com/office/2007/relationships/media" Target="../media/media94.wav"/><Relationship Id="rId6" Type="http://schemas.openxmlformats.org/officeDocument/2006/relationships/image" Target="../media/image3.png"/><Relationship Id="rId5" Type="http://schemas.openxmlformats.org/officeDocument/2006/relationships/image" Target="../media/image131.jpeg"/><Relationship Id="rId4" Type="http://schemas.openxmlformats.org/officeDocument/2006/relationships/notesSlide" Target="../notesSlides/notesSlide3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5.wav"/><Relationship Id="rId1" Type="http://schemas.microsoft.com/office/2007/relationships/media" Target="../media/media95.wav"/><Relationship Id="rId5" Type="http://schemas.openxmlformats.org/officeDocument/2006/relationships/image" Target="../media/image3.png"/><Relationship Id="rId4" Type="http://schemas.openxmlformats.org/officeDocument/2006/relationships/image" Target="../media/image132.jpe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6.wav"/><Relationship Id="rId1" Type="http://schemas.microsoft.com/office/2007/relationships/media" Target="../media/media96.wav"/><Relationship Id="rId5" Type="http://schemas.openxmlformats.org/officeDocument/2006/relationships/image" Target="../media/image3.png"/><Relationship Id="rId4" Type="http://schemas.openxmlformats.org/officeDocument/2006/relationships/image" Target="../media/image133.jpe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7.wav"/><Relationship Id="rId1" Type="http://schemas.microsoft.com/office/2007/relationships/media" Target="../media/media97.wav"/><Relationship Id="rId6" Type="http://schemas.openxmlformats.org/officeDocument/2006/relationships/image" Target="../media/image135.jpeg"/><Relationship Id="rId5" Type="http://schemas.openxmlformats.org/officeDocument/2006/relationships/image" Target="../media/image3.png"/><Relationship Id="rId4" Type="http://schemas.openxmlformats.org/officeDocument/2006/relationships/image" Target="../media/image134.jpe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8.wav"/><Relationship Id="rId1" Type="http://schemas.microsoft.com/office/2007/relationships/media" Target="../media/media98.wav"/><Relationship Id="rId5" Type="http://schemas.openxmlformats.org/officeDocument/2006/relationships/image" Target="../media/image3.png"/><Relationship Id="rId4" Type="http://schemas.openxmlformats.org/officeDocument/2006/relationships/image" Target="../media/image136.jpe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9.wav"/><Relationship Id="rId1" Type="http://schemas.microsoft.com/office/2007/relationships/media" Target="../media/media99.wav"/><Relationship Id="rId5" Type="http://schemas.openxmlformats.org/officeDocument/2006/relationships/image" Target="../media/image3.png"/><Relationship Id="rId4" Type="http://schemas.openxmlformats.org/officeDocument/2006/relationships/image" Target="../media/image1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ΕΝΕΡΓΕΙΑ ΚΑΙ ΠΕΡΙΒΑΛΛΟΝ</a:t>
            </a:r>
            <a:endParaRPr lang="en-GB" dirty="0"/>
          </a:p>
        </p:txBody>
      </p:sp>
      <p:sp>
        <p:nvSpPr>
          <p:cNvPr id="5" name="Subtitle 4"/>
          <p:cNvSpPr>
            <a:spLocks noGrp="1"/>
          </p:cNvSpPr>
          <p:nvPr>
            <p:ph type="subTitle" idx="1"/>
          </p:nvPr>
        </p:nvSpPr>
        <p:spPr/>
        <p:txBody>
          <a:bodyPr/>
          <a:lstStyle/>
          <a:p>
            <a:r>
              <a:rPr lang="el-GR" dirty="0" smtClean="0"/>
              <a:t>ΔΙΑΛΕΞΗ 04</a:t>
            </a:r>
          </a:p>
          <a:p>
            <a:r>
              <a:rPr lang="el-GR" smtClean="0"/>
              <a:t>ΛΙΓΝΙΤΩΡΥΧΕΙΑ</a:t>
            </a: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9738772"/>
      </p:ext>
    </p:extLst>
  </p:cSld>
  <p:clrMapOvr>
    <a:masterClrMapping/>
  </p:clrMapOvr>
  <mc:AlternateContent xmlns:mc="http://schemas.openxmlformats.org/markup-compatibility/2006" xmlns:p14="http://schemas.microsoft.com/office/powerpoint/2010/main">
    <mc:Choice Requires="p14">
      <p:transition spd="slow" p14:dur="2000" advTm="5360"/>
    </mc:Choice>
    <mc:Fallback xmlns="">
      <p:transition spd="slow" advTm="5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http://hellas.teipir.gr/Thesis/Eordaia/images/deh5.jpg"/>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828675" y="4077072"/>
            <a:ext cx="3743325" cy="2514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3 - Εικόνα"/>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0628" y="2285992"/>
            <a:ext cx="3829050" cy="2438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itle 4"/>
          <p:cNvSpPr>
            <a:spLocks noGrp="1"/>
          </p:cNvSpPr>
          <p:nvPr>
            <p:ph type="title"/>
          </p:nvPr>
        </p:nvSpPr>
        <p:spPr>
          <a:xfrm>
            <a:off x="457200" y="274638"/>
            <a:ext cx="8229600" cy="562074"/>
          </a:xfrm>
        </p:spPr>
        <p:txBody>
          <a:bodyPr/>
          <a:lstStyle/>
          <a:p>
            <a:r>
              <a:rPr lang="el-GR" sz="3200" dirty="0">
                <a:solidFill>
                  <a:srgbClr val="C00000"/>
                </a:solidFill>
                <a:effectLst>
                  <a:outerShdw blurRad="50800" dist="38100" algn="tr" rotWithShape="0">
                    <a:prstClr val="black">
                      <a:alpha val="40000"/>
                    </a:prstClr>
                  </a:outerShdw>
                </a:effectLst>
                <a:latin typeface="Times New Roman" pitchFamily="18" charset="0"/>
                <a:cs typeface="Times New Roman" pitchFamily="18" charset="0"/>
              </a:rPr>
              <a:t>Πάγιος </a:t>
            </a:r>
            <a:r>
              <a:rPr lang="en-GB" sz="3200" dirty="0" smtClean="0">
                <a:solidFill>
                  <a:srgbClr val="C00000"/>
                </a:solidFill>
                <a:effectLst>
                  <a:outerShdw blurRad="50800" dist="38100" algn="tr" rotWithShape="0">
                    <a:prstClr val="black">
                      <a:alpha val="40000"/>
                    </a:prstClr>
                  </a:outerShdw>
                </a:effectLst>
                <a:latin typeface="Times New Roman" pitchFamily="18" charset="0"/>
                <a:cs typeface="Times New Roman" pitchFamily="18" charset="0"/>
              </a:rPr>
              <a:t>&amp; </a:t>
            </a:r>
            <a:r>
              <a:rPr lang="el-GR" sz="3200" dirty="0" smtClean="0">
                <a:solidFill>
                  <a:srgbClr val="C00000"/>
                </a:solidFill>
                <a:effectLst>
                  <a:outerShdw blurRad="50800" dist="38100" algn="tr" rotWithShape="0">
                    <a:prstClr val="black">
                      <a:alpha val="40000"/>
                    </a:prstClr>
                  </a:outerShdw>
                </a:effectLst>
                <a:latin typeface="Times New Roman" pitchFamily="18" charset="0"/>
                <a:cs typeface="Times New Roman" pitchFamily="18" charset="0"/>
              </a:rPr>
              <a:t>Βοηθητικός </a:t>
            </a:r>
            <a:r>
              <a:rPr lang="el-GR" sz="3200" dirty="0">
                <a:solidFill>
                  <a:srgbClr val="C00000"/>
                </a:solidFill>
                <a:effectLst>
                  <a:outerShdw blurRad="50800" dist="38100" algn="tr" rotWithShape="0">
                    <a:prstClr val="black">
                      <a:alpha val="40000"/>
                    </a:prstClr>
                  </a:outerShdw>
                </a:effectLst>
                <a:latin typeface="Times New Roman" pitchFamily="18" charset="0"/>
                <a:cs typeface="Times New Roman" pitchFamily="18" charset="0"/>
              </a:rPr>
              <a:t>Ε</a:t>
            </a:r>
            <a:r>
              <a:rPr lang="el-GR" sz="3200" dirty="0" smtClean="0">
                <a:solidFill>
                  <a:srgbClr val="C00000"/>
                </a:solidFill>
                <a:effectLst>
                  <a:outerShdw blurRad="50800" dist="38100" algn="tr" rotWithShape="0">
                    <a:prstClr val="black">
                      <a:alpha val="40000"/>
                    </a:prstClr>
                  </a:outerShdw>
                </a:effectLst>
                <a:latin typeface="Times New Roman" pitchFamily="18" charset="0"/>
                <a:cs typeface="Times New Roman" pitchFamily="18" charset="0"/>
              </a:rPr>
              <a:t>ξοπλισμός</a:t>
            </a:r>
            <a:endParaRPr lang="en-GB" sz="3200" dirty="0">
              <a:solidFill>
                <a:srgbClr val="C00000"/>
              </a:solidFill>
              <a:latin typeface="Cambria Math" panose="02040503050406030204" pitchFamily="18" charset="0"/>
              <a:ea typeface="Cambria Math" panose="02040503050406030204" pitchFamily="18" charset="0"/>
            </a:endParaRPr>
          </a:p>
        </p:txBody>
      </p:sp>
      <p:sp>
        <p:nvSpPr>
          <p:cNvPr id="6" name="Content Placeholder 5"/>
          <p:cNvSpPr>
            <a:spLocks noGrp="1"/>
          </p:cNvSpPr>
          <p:nvPr>
            <p:ph idx="1"/>
          </p:nvPr>
        </p:nvSpPr>
        <p:spPr>
          <a:xfrm>
            <a:off x="179512" y="908721"/>
            <a:ext cx="8856984" cy="2948908"/>
          </a:xfrm>
        </p:spPr>
        <p:txBody>
          <a:bodyPr/>
          <a:lstStyle/>
          <a:p>
            <a:pPr marL="0" indent="0">
              <a:buNone/>
            </a:pPr>
            <a:r>
              <a:rPr lang="el-GR" dirty="0">
                <a:latin typeface="Cambria Math" panose="02040503050406030204" pitchFamily="18" charset="0"/>
                <a:ea typeface="Cambria Math" panose="02040503050406030204" pitchFamily="18" charset="0"/>
                <a:cs typeface="Times New Roman" pitchFamily="18" charset="0"/>
              </a:rPr>
              <a:t>Ο Π</a:t>
            </a:r>
            <a:r>
              <a:rPr lang="el-GR" dirty="0" smtClean="0">
                <a:latin typeface="Cambria Math" panose="02040503050406030204" pitchFamily="18" charset="0"/>
                <a:ea typeface="Cambria Math" panose="02040503050406030204" pitchFamily="18" charset="0"/>
                <a:cs typeface="Times New Roman" pitchFamily="18" charset="0"/>
              </a:rPr>
              <a:t>άγιος Εξοπλισμός </a:t>
            </a:r>
            <a:r>
              <a:rPr lang="el-GR" dirty="0">
                <a:latin typeface="Cambria Math" panose="02040503050406030204" pitchFamily="18" charset="0"/>
                <a:ea typeface="Cambria Math" panose="02040503050406030204" pitchFamily="18" charset="0"/>
                <a:cs typeface="Times New Roman" pitchFamily="18" charset="0"/>
              </a:rPr>
              <a:t>συνεχούς λειτουργίας των ορυχείων περιλαμβάνει </a:t>
            </a:r>
            <a:endParaRPr lang="en-GB" dirty="0" smtClean="0">
              <a:latin typeface="Cambria Math" panose="02040503050406030204" pitchFamily="18" charset="0"/>
              <a:ea typeface="Cambria Math" panose="02040503050406030204" pitchFamily="18" charset="0"/>
              <a:cs typeface="Times New Roman" pitchFamily="18" charset="0"/>
            </a:endParaRPr>
          </a:p>
          <a:p>
            <a:r>
              <a:rPr lang="el-GR" dirty="0" smtClean="0">
                <a:latin typeface="Cambria Math" panose="02040503050406030204" pitchFamily="18" charset="0"/>
                <a:ea typeface="Cambria Math" panose="02040503050406030204" pitchFamily="18" charset="0"/>
                <a:cs typeface="Times New Roman" pitchFamily="18" charset="0"/>
              </a:rPr>
              <a:t>τους </a:t>
            </a:r>
            <a:r>
              <a:rPr lang="el-GR" dirty="0" err="1">
                <a:latin typeface="Cambria Math" panose="02040503050406030204" pitchFamily="18" charset="0"/>
                <a:ea typeface="Cambria Math" panose="02040503050406030204" pitchFamily="18" charset="0"/>
                <a:cs typeface="Times New Roman" pitchFamily="18" charset="0"/>
              </a:rPr>
              <a:t>καδοφόρους</a:t>
            </a:r>
            <a:r>
              <a:rPr lang="el-GR" dirty="0">
                <a:latin typeface="Cambria Math" panose="02040503050406030204" pitchFamily="18" charset="0"/>
                <a:ea typeface="Cambria Math" panose="02040503050406030204" pitchFamily="18" charset="0"/>
                <a:cs typeface="Times New Roman" pitchFamily="18" charset="0"/>
              </a:rPr>
              <a:t> εκσκαφείς, </a:t>
            </a:r>
            <a:endParaRPr lang="en-GB" dirty="0" smtClean="0">
              <a:latin typeface="Cambria Math" panose="02040503050406030204" pitchFamily="18" charset="0"/>
              <a:ea typeface="Cambria Math" panose="02040503050406030204" pitchFamily="18" charset="0"/>
              <a:cs typeface="Times New Roman" pitchFamily="18" charset="0"/>
            </a:endParaRPr>
          </a:p>
          <a:p>
            <a:r>
              <a:rPr lang="el-GR" dirty="0" smtClean="0">
                <a:latin typeface="Cambria Math" panose="02040503050406030204" pitchFamily="18" charset="0"/>
                <a:ea typeface="Cambria Math" panose="02040503050406030204" pitchFamily="18" charset="0"/>
                <a:cs typeface="Times New Roman" pitchFamily="18" charset="0"/>
              </a:rPr>
              <a:t>τους </a:t>
            </a:r>
            <a:r>
              <a:rPr lang="el-GR" dirty="0" err="1">
                <a:latin typeface="Cambria Math" panose="02040503050406030204" pitchFamily="18" charset="0"/>
                <a:ea typeface="Cambria Math" panose="02040503050406030204" pitchFamily="18" charset="0"/>
                <a:cs typeface="Times New Roman" pitchFamily="18" charset="0"/>
              </a:rPr>
              <a:t>ταινιοδρόμους</a:t>
            </a:r>
            <a:r>
              <a:rPr lang="el-GR" dirty="0">
                <a:latin typeface="Cambria Math" panose="02040503050406030204" pitchFamily="18" charset="0"/>
                <a:ea typeface="Cambria Math" panose="02040503050406030204" pitchFamily="18" charset="0"/>
                <a:cs typeface="Times New Roman" pitchFamily="18" charset="0"/>
              </a:rPr>
              <a:t> και </a:t>
            </a:r>
            <a:endParaRPr lang="en-GB" dirty="0" smtClean="0">
              <a:latin typeface="Cambria Math" panose="02040503050406030204" pitchFamily="18" charset="0"/>
              <a:ea typeface="Cambria Math" panose="02040503050406030204" pitchFamily="18" charset="0"/>
              <a:cs typeface="Times New Roman" pitchFamily="18" charset="0"/>
            </a:endParaRPr>
          </a:p>
          <a:p>
            <a:r>
              <a:rPr lang="el-GR" dirty="0" smtClean="0">
                <a:latin typeface="Cambria Math" panose="02040503050406030204" pitchFamily="18" charset="0"/>
                <a:ea typeface="Cambria Math" panose="02040503050406030204" pitchFamily="18" charset="0"/>
                <a:cs typeface="Times New Roman" pitchFamily="18" charset="0"/>
              </a:rPr>
              <a:t>τους </a:t>
            </a:r>
            <a:r>
              <a:rPr lang="el-GR" dirty="0">
                <a:latin typeface="Cambria Math" panose="02040503050406030204" pitchFamily="18" charset="0"/>
                <a:ea typeface="Cambria Math" panose="02040503050406030204" pitchFamily="18" charset="0"/>
                <a:cs typeface="Times New Roman" pitchFamily="18" charset="0"/>
              </a:rPr>
              <a:t>αποθέτες. </a:t>
            </a:r>
          </a:p>
          <a:p>
            <a:endParaRPr lang="en-GB" dirty="0">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9588905"/>
      </p:ext>
    </p:extLst>
  </p:cSld>
  <p:clrMapOvr>
    <a:masterClrMapping/>
  </p:clrMapOvr>
  <mc:AlternateContent xmlns:mc="http://schemas.openxmlformats.org/markup-compatibility/2006" xmlns:p14="http://schemas.microsoft.com/office/powerpoint/2010/main">
    <mc:Choice Requires="p14">
      <p:transition spd="slow" p14:dur="2000" advTm="10368"/>
    </mc:Choice>
    <mc:Fallback xmlns="">
      <p:transition spd="slow" advTm="10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69"/>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4885597"/>
      </p:ext>
    </p:extLst>
  </p:cSld>
  <p:clrMapOvr>
    <a:masterClrMapping/>
  </p:clrMapOvr>
  <mc:AlternateContent xmlns:mc="http://schemas.openxmlformats.org/markup-compatibility/2006" xmlns:p14="http://schemas.microsoft.com/office/powerpoint/2010/main">
    <mc:Choice Requires="p14">
      <p:transition spd="slow" p14:dur="2000" advTm="1237"/>
    </mc:Choice>
    <mc:Fallback xmlns="">
      <p:transition spd="slow" advTm="1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50"/>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777875"/>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4" name="Title 3"/>
          <p:cNvSpPr>
            <a:spLocks noGrp="1"/>
          </p:cNvSpPr>
          <p:nvPr>
            <p:ph type="title"/>
          </p:nvPr>
        </p:nvSpPr>
        <p:spPr>
          <a:xfrm>
            <a:off x="457200" y="116632"/>
            <a:ext cx="8229600" cy="504056"/>
          </a:xfrm>
        </p:spPr>
        <p:txBody>
          <a:bodyPr/>
          <a:lstStyle/>
          <a:p>
            <a:r>
              <a:rPr lang="el-GR" smtClean="0"/>
              <a:t>θερμοκήπιο προετοιμασίας</a:t>
            </a:r>
            <a:endParaRPr lang="en-GB"/>
          </a:p>
        </p:txBody>
      </p:sp>
    </p:spTree>
    <p:extLst>
      <p:ext uri="{BB962C8B-B14F-4D97-AF65-F5344CB8AC3E}">
        <p14:creationId xmlns:p14="http://schemas.microsoft.com/office/powerpoint/2010/main" val="3574489886"/>
      </p:ext>
    </p:extLst>
  </p:cSld>
  <p:clrMapOvr>
    <a:masterClrMapping/>
  </p:clrMapOvr>
  <mc:AlternateContent xmlns:mc="http://schemas.openxmlformats.org/markup-compatibility/2006" xmlns:p14="http://schemas.microsoft.com/office/powerpoint/2010/main">
    <mc:Choice Requires="p14">
      <p:transition spd="slow" p14:dur="2000" advTm="5654"/>
    </mc:Choice>
    <mc:Fallback xmlns="">
      <p:transition spd="slow" advTm="5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51"/>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1829449"/>
      </p:ext>
    </p:extLst>
  </p:cSld>
  <p:clrMapOvr>
    <a:masterClrMapping/>
  </p:clrMapOvr>
  <mc:AlternateContent xmlns:mc="http://schemas.openxmlformats.org/markup-compatibility/2006" xmlns:p14="http://schemas.microsoft.com/office/powerpoint/2010/main">
    <mc:Choice Requires="p14">
      <p:transition spd="slow" p14:dur="2000" advTm="1967"/>
    </mc:Choice>
    <mc:Fallback xmlns="">
      <p:transition spd="slow" advTm="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21"/>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0533336"/>
      </p:ext>
    </p:extLst>
  </p:cSld>
  <p:clrMapOvr>
    <a:masterClrMapping/>
  </p:clrMapOvr>
  <mc:AlternateContent xmlns:mc="http://schemas.openxmlformats.org/markup-compatibility/2006" xmlns:p14="http://schemas.microsoft.com/office/powerpoint/2010/main">
    <mc:Choice Requires="p14">
      <p:transition spd="slow" p14:dur="2000" advTm="3279"/>
    </mc:Choice>
    <mc:Fallback xmlns="">
      <p:transition spd="slow" advTm="3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20"/>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9446683"/>
      </p:ext>
    </p:extLst>
  </p:cSld>
  <p:clrMapOvr>
    <a:masterClrMapping/>
  </p:clrMapOvr>
  <mc:AlternateContent xmlns:mc="http://schemas.openxmlformats.org/markup-compatibility/2006" xmlns:p14="http://schemas.microsoft.com/office/powerpoint/2010/main">
    <mc:Choice Requires="p14">
      <p:transition spd="slow" p14:dur="2000" advTm="13163"/>
    </mc:Choice>
    <mc:Fallback xmlns="">
      <p:transition spd="slow" advTm="1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336"/>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45795646"/>
      </p:ext>
    </p:extLst>
  </p:cSld>
  <p:clrMapOvr>
    <a:masterClrMapping/>
  </p:clrMapOvr>
  <mc:AlternateContent xmlns:mc="http://schemas.openxmlformats.org/markup-compatibility/2006" xmlns:p14="http://schemas.microsoft.com/office/powerpoint/2010/main">
    <mc:Choice Requires="p14">
      <p:transition spd="slow" p14:dur="2000" advTm="10669"/>
    </mc:Choice>
    <mc:Fallback xmlns="">
      <p:transition spd="slow" advTm="10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6070097"/>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4907812"/>
      </p:ext>
    </p:extLst>
  </p:cSld>
  <p:clrMapOvr>
    <a:masterClrMapping/>
  </p:clrMapOvr>
  <mc:AlternateContent xmlns:mc="http://schemas.openxmlformats.org/markup-compatibility/2006" xmlns:p14="http://schemas.microsoft.com/office/powerpoint/2010/main">
    <mc:Choice Requires="p14">
      <p:transition spd="slow" p14:dur="2000" advTm="3779"/>
    </mc:Choice>
    <mc:Fallback xmlns="">
      <p:transition spd="slow" advTm="3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l-GR" smtClean="0"/>
              <a:t>ΤΕΛΟΣ</a:t>
            </a:r>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9168846"/>
      </p:ext>
    </p:extLst>
  </p:cSld>
  <p:clrMapOvr>
    <a:masterClrMapping/>
  </p:clrMapOvr>
  <mc:AlternateContent xmlns:mc="http://schemas.openxmlformats.org/markup-compatibility/2006" xmlns:p14="http://schemas.microsoft.com/office/powerpoint/2010/main">
    <mc:Choice Requires="p14">
      <p:transition spd="slow" p14:dur="2000" advTm="3101"/>
    </mc:Choice>
    <mc:Fallback xmlns="">
      <p:transition spd="slow" advTm="3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2074"/>
          </a:xfrm>
        </p:spPr>
        <p:txBody>
          <a:bodyPr/>
          <a:lstStyle/>
          <a:p>
            <a:r>
              <a:rPr lang="el-GR" sz="3200"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Χρήση εκρηκτικών </a:t>
            </a:r>
            <a:r>
              <a:rPr lang="el-GR" sz="3200" dirty="0"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υλών</a:t>
            </a:r>
            <a:endParaRPr lang="en-GB" sz="3200" dirty="0">
              <a:latin typeface="Cambria Math" panose="02040503050406030204" pitchFamily="18" charset="0"/>
              <a:ea typeface="Cambria Math" panose="02040503050406030204" pitchFamily="18" charset="0"/>
            </a:endParaRPr>
          </a:p>
        </p:txBody>
      </p:sp>
      <p:sp>
        <p:nvSpPr>
          <p:cNvPr id="4" name="Content Placeholder 3"/>
          <p:cNvSpPr>
            <a:spLocks noGrp="1"/>
          </p:cNvSpPr>
          <p:nvPr>
            <p:ph idx="1"/>
          </p:nvPr>
        </p:nvSpPr>
        <p:spPr>
          <a:xfrm>
            <a:off x="395536" y="1052736"/>
            <a:ext cx="8352928" cy="4968552"/>
          </a:xfrm>
        </p:spPr>
        <p:txBody>
          <a:bodyPr/>
          <a:lstStyle/>
          <a:p>
            <a:pPr algn="just"/>
            <a:r>
              <a:rPr lang="el-GR" sz="2800" dirty="0" smtClean="0">
                <a:latin typeface="Cambria Math" panose="02040503050406030204" pitchFamily="18" charset="0"/>
                <a:ea typeface="Cambria Math" panose="02040503050406030204" pitchFamily="18" charset="0"/>
                <a:cs typeface="Times New Roman" pitchFamily="18" charset="0"/>
              </a:rPr>
              <a:t>Η </a:t>
            </a:r>
            <a:r>
              <a:rPr lang="el-GR" sz="2800" dirty="0">
                <a:latin typeface="Cambria Math" panose="02040503050406030204" pitchFamily="18" charset="0"/>
                <a:ea typeface="Cambria Math" panose="02040503050406030204" pitchFamily="18" charset="0"/>
                <a:cs typeface="Times New Roman" pitchFamily="18" charset="0"/>
              </a:rPr>
              <a:t>χρήση εκρηκτικών υλών γίνεται στις περιπτώσεις σκληρών και συνεκτικών σχηματισμών </a:t>
            </a:r>
            <a:r>
              <a:rPr lang="el-GR" sz="2800" dirty="0" smtClean="0">
                <a:latin typeface="Cambria Math" panose="02040503050406030204" pitchFamily="18" charset="0"/>
                <a:ea typeface="Cambria Math" panose="02040503050406030204" pitchFamily="18" charset="0"/>
                <a:cs typeface="Times New Roman" pitchFamily="18" charset="0"/>
              </a:rPr>
              <a:t>(Τομέας </a:t>
            </a:r>
            <a:r>
              <a:rPr lang="el-GR" sz="2800" dirty="0">
                <a:latin typeface="Cambria Math" panose="02040503050406030204" pitchFamily="18" charset="0"/>
                <a:ea typeface="Cambria Math" panose="02040503050406030204" pitchFamily="18" charset="0"/>
                <a:cs typeface="Times New Roman" pitchFamily="18" charset="0"/>
              </a:rPr>
              <a:t>Διακίνησης Σκληρών </a:t>
            </a:r>
            <a:r>
              <a:rPr lang="el-GR" sz="2800" dirty="0" smtClean="0">
                <a:latin typeface="Cambria Math" panose="02040503050406030204" pitchFamily="18" charset="0"/>
                <a:ea typeface="Cambria Math" panose="02040503050406030204" pitchFamily="18" charset="0"/>
                <a:cs typeface="Times New Roman" pitchFamily="18" charset="0"/>
              </a:rPr>
              <a:t>Σχηματισμών - διενεργεί </a:t>
            </a:r>
            <a:r>
              <a:rPr lang="el-GR" sz="2800" dirty="0">
                <a:latin typeface="Cambria Math" panose="02040503050406030204" pitchFamily="18" charset="0"/>
                <a:ea typeface="Cambria Math" panose="02040503050406030204" pitchFamily="18" charset="0"/>
                <a:cs typeface="Times New Roman" pitchFamily="18" charset="0"/>
              </a:rPr>
              <a:t>ανατινάξεις </a:t>
            </a:r>
            <a:r>
              <a:rPr lang="el-GR" sz="2800" dirty="0" smtClean="0">
                <a:latin typeface="Cambria Math" panose="02040503050406030204" pitchFamily="18" charset="0"/>
                <a:ea typeface="Cambria Math" panose="02040503050406030204" pitchFamily="18" charset="0"/>
                <a:cs typeface="Times New Roman" pitchFamily="18" charset="0"/>
              </a:rPr>
              <a:t>ώστε να υποβοηθήσει στην </a:t>
            </a:r>
            <a:r>
              <a:rPr lang="el-GR" sz="2800" dirty="0">
                <a:latin typeface="Cambria Math" panose="02040503050406030204" pitchFamily="18" charset="0"/>
                <a:ea typeface="Cambria Math" panose="02040503050406030204" pitchFamily="18" charset="0"/>
                <a:cs typeface="Times New Roman" pitchFamily="18" charset="0"/>
              </a:rPr>
              <a:t>εξόρυξη των σκληρών πετρωμάτων που συναντώνται στα υπερκείμενα στρώματα.</a:t>
            </a:r>
            <a:endParaRPr lang="el-GR" dirty="0">
              <a:latin typeface="Cambria Math" panose="02040503050406030204" pitchFamily="18" charset="0"/>
              <a:ea typeface="Cambria Math" panose="02040503050406030204" pitchFamily="18" charset="0"/>
            </a:endParaRPr>
          </a:p>
          <a:p>
            <a:pPr algn="just">
              <a:buFont typeface="Arial" pitchFamily="34" charset="0"/>
              <a:buChar char="•"/>
            </a:pPr>
            <a:endParaRPr lang="el-GR" sz="2800" u="sng" dirty="0"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endParaRPr>
          </a:p>
          <a:p>
            <a:pPr algn="just">
              <a:buFont typeface="Arial" pitchFamily="34" charset="0"/>
              <a:buChar char="•"/>
            </a:pPr>
            <a:r>
              <a:rPr lang="el-GR" sz="2800" u="sng" dirty="0"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Βοηθητικές </a:t>
            </a:r>
            <a:r>
              <a:rPr lang="el-GR" sz="2800" u="sng"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ύλες και ανταλλακτικά λειτουργίας</a:t>
            </a:r>
          </a:p>
          <a:p>
            <a:pPr algn="just">
              <a:buFont typeface="Arial" pitchFamily="34" charset="0"/>
              <a:buChar char="•"/>
            </a:pPr>
            <a:r>
              <a:rPr lang="el-GR" sz="2800" u="sng" dirty="0"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 </a:t>
            </a:r>
            <a:r>
              <a:rPr lang="el-GR" sz="2800" u="sng"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Θόρυβος - Δονήσεις</a:t>
            </a:r>
            <a:endParaRPr lang="el-GR" sz="2800" dirty="0">
              <a:latin typeface="Cambria Math" panose="02040503050406030204" pitchFamily="18" charset="0"/>
              <a:ea typeface="Cambria Math" panose="02040503050406030204" pitchFamily="18" charset="0"/>
              <a:cs typeface="Times New Roman" pitchFamily="18" charset="0"/>
            </a:endParaRPr>
          </a:p>
          <a:p>
            <a:pPr algn="just">
              <a:buFont typeface="Arial" pitchFamily="34" charset="0"/>
              <a:buChar char="•"/>
            </a:pPr>
            <a:endParaRPr lang="el-GR" sz="2800" dirty="0">
              <a:latin typeface="Cambria Math" panose="02040503050406030204" pitchFamily="18" charset="0"/>
              <a:ea typeface="Cambria Math" panose="02040503050406030204" pitchFamily="18" charset="0"/>
              <a:cs typeface="Times New Roman" pitchFamily="18" charset="0"/>
            </a:endParaRPr>
          </a:p>
          <a:p>
            <a:pPr algn="just"/>
            <a:endParaRPr lang="el-GR" dirty="0">
              <a:latin typeface="Cambria Math" panose="02040503050406030204" pitchFamily="18" charset="0"/>
              <a:ea typeface="Cambria Math" panose="02040503050406030204"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54871663"/>
      </p:ext>
    </p:extLst>
  </p:cSld>
  <p:clrMapOvr>
    <a:masterClrMapping/>
  </p:clrMapOvr>
  <mc:AlternateContent xmlns:mc="http://schemas.openxmlformats.org/markup-compatibility/2006" xmlns:p14="http://schemas.microsoft.com/office/powerpoint/2010/main">
    <mc:Choice Requires="p14">
      <p:transition spd="slow" p14:dur="2000" advTm="24112"/>
    </mc:Choice>
    <mc:Fallback xmlns="">
      <p:transition spd="slow" advTm="2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l-GR" sz="3200" dirty="0" smtClean="0">
                <a:solidFill>
                  <a:srgbClr val="C00000"/>
                </a:solidFill>
                <a:latin typeface="Cambria Math" panose="02040503050406030204" pitchFamily="18" charset="0"/>
                <a:ea typeface="Cambria Math" panose="02040503050406030204" pitchFamily="18" charset="0"/>
              </a:rPr>
              <a:t>Κατανάλωση Ηλεκτρισμού και Καυσίμων</a:t>
            </a:r>
            <a:endParaRPr lang="en-GB" sz="3200" dirty="0">
              <a:solidFill>
                <a:srgbClr val="C00000"/>
              </a:solidFill>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179512" y="980728"/>
            <a:ext cx="8640960" cy="5472608"/>
          </a:xfrm>
        </p:spPr>
        <p:txBody>
          <a:bodyPr/>
          <a:lstStyle/>
          <a:p>
            <a:pPr algn="just"/>
            <a:r>
              <a:rPr lang="el-GR" dirty="0">
                <a:latin typeface="Cambria Math" panose="02040503050406030204" pitchFamily="18" charset="0"/>
                <a:ea typeface="Cambria Math" panose="02040503050406030204" pitchFamily="18" charset="0"/>
                <a:cs typeface="Times New Roman" pitchFamily="18" charset="0"/>
              </a:rPr>
              <a:t>Οι ενεργειακές απαιτήσεις για τη λειτουργία των Ορυχείων Πτολεμαΐδας </a:t>
            </a:r>
            <a:r>
              <a:rPr lang="el-GR" dirty="0" smtClean="0">
                <a:latin typeface="Cambria Math" panose="02040503050406030204" pitchFamily="18" charset="0"/>
                <a:ea typeface="Cambria Math" panose="02040503050406030204" pitchFamily="18" charset="0"/>
                <a:cs typeface="Times New Roman" pitchFamily="18" charset="0"/>
              </a:rPr>
              <a:t>είναι:</a:t>
            </a:r>
            <a:endParaRPr lang="el-GR" dirty="0">
              <a:latin typeface="Cambria Math" panose="02040503050406030204" pitchFamily="18" charset="0"/>
              <a:ea typeface="Cambria Math" panose="02040503050406030204" pitchFamily="18" charset="0"/>
              <a:cs typeface="Times New Roman" pitchFamily="18" charset="0"/>
            </a:endParaRPr>
          </a:p>
          <a:p>
            <a:pPr algn="just"/>
            <a:endParaRPr lang="el-GR" dirty="0">
              <a:latin typeface="Cambria Math" panose="02040503050406030204" pitchFamily="18" charset="0"/>
              <a:ea typeface="Cambria Math" panose="02040503050406030204" pitchFamily="18" charset="0"/>
              <a:cs typeface="Times New Roman" pitchFamily="18" charset="0"/>
            </a:endParaRPr>
          </a:p>
          <a:p>
            <a:pPr lvl="0" algn="just">
              <a:buFont typeface="Arial" pitchFamily="34" charset="0"/>
              <a:buChar char="•"/>
            </a:pPr>
            <a:r>
              <a:rPr lang="el-GR" dirty="0" smtClean="0">
                <a:latin typeface="Cambria Math" panose="02040503050406030204" pitchFamily="18" charset="0"/>
                <a:ea typeface="Cambria Math" panose="02040503050406030204" pitchFamily="18" charset="0"/>
                <a:cs typeface="Times New Roman" pitchFamily="18" charset="0"/>
              </a:rPr>
              <a:t>Ηλεκτρισμός </a:t>
            </a:r>
            <a:r>
              <a:rPr lang="el-GR" dirty="0">
                <a:latin typeface="Cambria Math" panose="02040503050406030204" pitchFamily="18" charset="0"/>
                <a:ea typeface="Cambria Math" panose="02040503050406030204" pitchFamily="18" charset="0"/>
                <a:cs typeface="Times New Roman" pitchFamily="18" charset="0"/>
              </a:rPr>
              <a:t>για τη λειτουργία του πάγιου εξοπλισμού και των βοηθητικών εγκαταστάσεων των ορυχείων.</a:t>
            </a:r>
          </a:p>
          <a:p>
            <a:pPr lvl="0" algn="just">
              <a:buFont typeface="Arial" pitchFamily="34" charset="0"/>
              <a:buChar char="•"/>
            </a:pPr>
            <a:endParaRPr lang="el-GR" dirty="0">
              <a:latin typeface="Cambria Math" panose="02040503050406030204" pitchFamily="18" charset="0"/>
              <a:ea typeface="Cambria Math" panose="02040503050406030204" pitchFamily="18" charset="0"/>
              <a:cs typeface="Times New Roman" pitchFamily="18" charset="0"/>
            </a:endParaRPr>
          </a:p>
          <a:p>
            <a:pPr lvl="0" algn="just">
              <a:buFont typeface="Arial" pitchFamily="34" charset="0"/>
              <a:buChar char="•"/>
            </a:pPr>
            <a:r>
              <a:rPr lang="el-GR" dirty="0">
                <a:latin typeface="Cambria Math" panose="02040503050406030204" pitchFamily="18" charset="0"/>
                <a:ea typeface="Cambria Math" panose="02040503050406030204" pitchFamily="18" charset="0"/>
                <a:cs typeface="Times New Roman" pitchFamily="18" charset="0"/>
              </a:rPr>
              <a:t>Καύσιμα για τη λειτουργία του συμβατικού εξοπλισμού (φορτηγά, εκσκαφείς, κτλ.) </a:t>
            </a:r>
          </a:p>
          <a:p>
            <a:endParaRPr lang="en-GB" dirty="0">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5538421"/>
      </p:ext>
    </p:extLst>
  </p:cSld>
  <p:clrMapOvr>
    <a:masterClrMapping/>
  </p:clrMapOvr>
  <mc:AlternateContent xmlns:mc="http://schemas.openxmlformats.org/markup-compatibility/2006" xmlns:p14="http://schemas.microsoft.com/office/powerpoint/2010/main">
    <mc:Choice Requires="p14">
      <p:transition spd="slow" p14:dur="2000" advTm="18252"/>
    </mc:Choice>
    <mc:Fallback xmlns="">
      <p:transition spd="slow" advTm="18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8640"/>
            <a:ext cx="8229600" cy="562074"/>
          </a:xfrm>
        </p:spPr>
        <p:txBody>
          <a:bodyPr/>
          <a:lstStyle/>
          <a:p>
            <a:r>
              <a:rPr lang="el-GR" sz="3200" dirty="0" smtClean="0">
                <a:latin typeface="Cambria Math" panose="02040503050406030204" pitchFamily="18" charset="0"/>
                <a:ea typeface="Cambria Math" panose="02040503050406030204" pitchFamily="18" charset="0"/>
              </a:rPr>
              <a:t>ΑΤΜΟΣΦΑΙΡΙΚΗ ΡΥΠΑΝΣΗ</a:t>
            </a:r>
            <a:endParaRPr lang="en-GB" sz="3200" dirty="0">
              <a:latin typeface="Cambria Math" panose="02040503050406030204" pitchFamily="18" charset="0"/>
              <a:ea typeface="Cambria Math" panose="02040503050406030204" pitchFamily="18" charset="0"/>
            </a:endParaRPr>
          </a:p>
        </p:txBody>
      </p:sp>
      <p:sp>
        <p:nvSpPr>
          <p:cNvPr id="4" name="Content Placeholder 3"/>
          <p:cNvSpPr>
            <a:spLocks noGrp="1"/>
          </p:cNvSpPr>
          <p:nvPr>
            <p:ph idx="1"/>
          </p:nvPr>
        </p:nvSpPr>
        <p:spPr>
          <a:xfrm>
            <a:off x="251520" y="836712"/>
            <a:ext cx="8892480" cy="5904656"/>
          </a:xfrm>
        </p:spPr>
        <p:txBody>
          <a:bodyPr/>
          <a:lstStyle/>
          <a:p>
            <a:pPr>
              <a:buFont typeface="Arial" pitchFamily="34" charset="0"/>
              <a:buChar char="•"/>
            </a:pPr>
            <a:r>
              <a:rPr lang="el-GR" sz="2400" u="sng" dirty="0"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Σκόνη </a:t>
            </a:r>
            <a:r>
              <a:rPr lang="el-GR" sz="2400" u="sng"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 Αιωρούμενα σωματίδια (PM10)</a:t>
            </a:r>
          </a:p>
          <a:p>
            <a:pPr lvl="1" algn="just"/>
            <a:r>
              <a:rPr lang="el-GR" sz="2000" dirty="0">
                <a:latin typeface="Cambria Math" panose="02040503050406030204" pitchFamily="18" charset="0"/>
                <a:ea typeface="Cambria Math" panose="02040503050406030204" pitchFamily="18" charset="0"/>
                <a:cs typeface="Times New Roman" pitchFamily="18" charset="0"/>
              </a:rPr>
              <a:t>Στα </a:t>
            </a:r>
            <a:r>
              <a:rPr lang="el-GR" sz="2000" dirty="0" smtClean="0">
                <a:latin typeface="Cambria Math" panose="02040503050406030204" pitchFamily="18" charset="0"/>
                <a:ea typeface="Cambria Math" panose="02040503050406030204" pitchFamily="18" charset="0"/>
                <a:cs typeface="Times New Roman" pitchFamily="18" charset="0"/>
              </a:rPr>
              <a:t>ορυχεία λιγνίτη συνήθεις πηγές </a:t>
            </a:r>
            <a:r>
              <a:rPr lang="el-GR" sz="2000" dirty="0">
                <a:latin typeface="Cambria Math" panose="02040503050406030204" pitchFamily="18" charset="0"/>
                <a:ea typeface="Cambria Math" panose="02040503050406030204" pitchFamily="18" charset="0"/>
                <a:cs typeface="Times New Roman" pitchFamily="18" charset="0"/>
              </a:rPr>
              <a:t>αιωρούμενων σωματιδίων </a:t>
            </a:r>
            <a:r>
              <a:rPr lang="el-GR" sz="2000" dirty="0" smtClean="0">
                <a:latin typeface="Cambria Math" panose="02040503050406030204" pitchFamily="18" charset="0"/>
                <a:ea typeface="Cambria Math" panose="02040503050406030204" pitchFamily="18" charset="0"/>
                <a:cs typeface="Times New Roman" pitchFamily="18" charset="0"/>
              </a:rPr>
              <a:t>αποτελούν :</a:t>
            </a:r>
          </a:p>
          <a:p>
            <a:pPr lvl="1" algn="just"/>
            <a:r>
              <a:rPr lang="el-GR" sz="2000" dirty="0" smtClean="0">
                <a:latin typeface="Cambria Math" panose="02040503050406030204" pitchFamily="18" charset="0"/>
                <a:ea typeface="Cambria Math" panose="02040503050406030204" pitchFamily="18" charset="0"/>
                <a:cs typeface="Times New Roman" pitchFamily="18" charset="0"/>
              </a:rPr>
              <a:t> </a:t>
            </a:r>
            <a:r>
              <a:rPr lang="el-GR" sz="2000" dirty="0">
                <a:latin typeface="Cambria Math" panose="02040503050406030204" pitchFamily="18" charset="0"/>
                <a:ea typeface="Cambria Math" panose="02040503050406030204" pitchFamily="18" charset="0"/>
                <a:cs typeface="Times New Roman" pitchFamily="18" charset="0"/>
              </a:rPr>
              <a:t>οι εργασίες εκσκαφών και αποθέσεων, </a:t>
            </a:r>
            <a:endParaRPr lang="el-GR" sz="2000" dirty="0" smtClean="0">
              <a:latin typeface="Cambria Math" panose="02040503050406030204" pitchFamily="18" charset="0"/>
              <a:ea typeface="Cambria Math" panose="02040503050406030204" pitchFamily="18" charset="0"/>
              <a:cs typeface="Times New Roman" pitchFamily="18" charset="0"/>
            </a:endParaRPr>
          </a:p>
          <a:p>
            <a:pPr lvl="1" algn="just"/>
            <a:r>
              <a:rPr lang="el-GR" sz="2000" dirty="0" smtClean="0">
                <a:latin typeface="Cambria Math" panose="02040503050406030204" pitchFamily="18" charset="0"/>
                <a:ea typeface="Cambria Math" panose="02040503050406030204" pitchFamily="18" charset="0"/>
                <a:cs typeface="Times New Roman" pitchFamily="18" charset="0"/>
              </a:rPr>
              <a:t>η </a:t>
            </a:r>
            <a:r>
              <a:rPr lang="el-GR" sz="2000" dirty="0">
                <a:latin typeface="Cambria Math" panose="02040503050406030204" pitchFamily="18" charset="0"/>
                <a:ea typeface="Cambria Math" panose="02040503050406030204" pitchFamily="18" charset="0"/>
                <a:cs typeface="Times New Roman" pitchFamily="18" charset="0"/>
              </a:rPr>
              <a:t>μεταφορά των υλικών, </a:t>
            </a:r>
            <a:endParaRPr lang="el-GR" sz="2000" dirty="0" smtClean="0">
              <a:latin typeface="Cambria Math" panose="02040503050406030204" pitchFamily="18" charset="0"/>
              <a:ea typeface="Cambria Math" panose="02040503050406030204" pitchFamily="18" charset="0"/>
              <a:cs typeface="Times New Roman" pitchFamily="18" charset="0"/>
            </a:endParaRPr>
          </a:p>
          <a:p>
            <a:pPr lvl="1" algn="just"/>
            <a:r>
              <a:rPr lang="el-GR" sz="2000" dirty="0" smtClean="0">
                <a:latin typeface="Cambria Math" panose="02040503050406030204" pitchFamily="18" charset="0"/>
                <a:ea typeface="Cambria Math" panose="02040503050406030204" pitchFamily="18" charset="0"/>
                <a:cs typeface="Times New Roman" pitchFamily="18" charset="0"/>
              </a:rPr>
              <a:t>η </a:t>
            </a:r>
            <a:r>
              <a:rPr lang="el-GR" sz="2000" dirty="0">
                <a:latin typeface="Cambria Math" panose="02040503050406030204" pitchFamily="18" charset="0"/>
                <a:ea typeface="Cambria Math" panose="02040503050406030204" pitchFamily="18" charset="0"/>
                <a:cs typeface="Times New Roman" pitchFamily="18" charset="0"/>
              </a:rPr>
              <a:t>χρήση εκρηκτικών, </a:t>
            </a:r>
            <a:endParaRPr lang="el-GR" sz="2000" dirty="0" smtClean="0">
              <a:latin typeface="Cambria Math" panose="02040503050406030204" pitchFamily="18" charset="0"/>
              <a:ea typeface="Cambria Math" panose="02040503050406030204" pitchFamily="18" charset="0"/>
              <a:cs typeface="Times New Roman" pitchFamily="18" charset="0"/>
            </a:endParaRPr>
          </a:p>
          <a:p>
            <a:pPr lvl="1" algn="just"/>
            <a:r>
              <a:rPr lang="el-GR" sz="2000" dirty="0" smtClean="0">
                <a:latin typeface="Cambria Math" panose="02040503050406030204" pitchFamily="18" charset="0"/>
                <a:ea typeface="Cambria Math" panose="02040503050406030204" pitchFamily="18" charset="0"/>
                <a:cs typeface="Times New Roman" pitchFamily="18" charset="0"/>
              </a:rPr>
              <a:t>η </a:t>
            </a:r>
            <a:r>
              <a:rPr lang="el-GR" sz="2000" dirty="0">
                <a:latin typeface="Cambria Math" panose="02040503050406030204" pitchFamily="18" charset="0"/>
                <a:ea typeface="Cambria Math" panose="02040503050406030204" pitchFamily="18" charset="0"/>
                <a:cs typeface="Times New Roman" pitchFamily="18" charset="0"/>
              </a:rPr>
              <a:t>αιολική διάβρωση στις μη αποκατεστημένες περιοχές και τις ανοιχτές εκσκαφές. </a:t>
            </a:r>
            <a:endParaRPr lang="el-GR" sz="2000" dirty="0" smtClean="0">
              <a:latin typeface="Cambria Math" panose="02040503050406030204" pitchFamily="18" charset="0"/>
              <a:ea typeface="Cambria Math" panose="02040503050406030204" pitchFamily="18" charset="0"/>
              <a:cs typeface="Times New Roman" pitchFamily="18" charset="0"/>
            </a:endParaRPr>
          </a:p>
          <a:p>
            <a:pPr lvl="1" algn="just"/>
            <a:r>
              <a:rPr lang="el-GR" sz="2000" dirty="0" smtClean="0">
                <a:latin typeface="Cambria Math" panose="02040503050406030204" pitchFamily="18" charset="0"/>
                <a:ea typeface="Cambria Math" panose="02040503050406030204" pitchFamily="18" charset="0"/>
                <a:cs typeface="Times New Roman" pitchFamily="18" charset="0"/>
              </a:rPr>
              <a:t>αιωρούμενα </a:t>
            </a:r>
            <a:r>
              <a:rPr lang="el-GR" sz="2000" dirty="0">
                <a:latin typeface="Cambria Math" panose="02040503050406030204" pitchFamily="18" charset="0"/>
                <a:ea typeface="Cambria Math" panose="02040503050406030204" pitchFamily="18" charset="0"/>
                <a:cs typeface="Times New Roman" pitchFamily="18" charset="0"/>
              </a:rPr>
              <a:t>σωματίδια παράγονται από τη λειτουργία του ντιζελοκίνητου </a:t>
            </a:r>
            <a:r>
              <a:rPr lang="el-GR" sz="2000" dirty="0" err="1">
                <a:latin typeface="Cambria Math" panose="02040503050406030204" pitchFamily="18" charset="0"/>
                <a:ea typeface="Cambria Math" panose="02040503050406030204" pitchFamily="18" charset="0"/>
                <a:cs typeface="Times New Roman" pitchFamily="18" charset="0"/>
              </a:rPr>
              <a:t>εργοταξιακού</a:t>
            </a:r>
            <a:r>
              <a:rPr lang="el-GR" sz="2000" dirty="0">
                <a:latin typeface="Cambria Math" panose="02040503050406030204" pitchFamily="18" charset="0"/>
                <a:ea typeface="Cambria Math" panose="02040503050406030204" pitchFamily="18" charset="0"/>
                <a:cs typeface="Times New Roman" pitchFamily="18" charset="0"/>
              </a:rPr>
              <a:t> εξοπλισμού των ορυχείων. </a:t>
            </a:r>
          </a:p>
          <a:p>
            <a:pPr>
              <a:buFont typeface="Arial" pitchFamily="34" charset="0"/>
              <a:buChar char="•"/>
            </a:pPr>
            <a:r>
              <a:rPr lang="el-GR" sz="2400" u="sng" dirty="0"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Αέριες </a:t>
            </a:r>
            <a:r>
              <a:rPr lang="el-GR" sz="2400" u="sng"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εκπομπές </a:t>
            </a:r>
            <a:r>
              <a:rPr lang="el-GR" sz="2400" u="sng" dirty="0" err="1"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πλήν</a:t>
            </a:r>
            <a:r>
              <a:rPr lang="el-GR" sz="2400" u="sng" dirty="0"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 PM10</a:t>
            </a:r>
            <a:endParaRPr lang="el-GR" sz="2400" u="sng"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endParaRPr>
          </a:p>
          <a:p>
            <a:pPr lvl="1"/>
            <a:r>
              <a:rPr lang="el-GR" sz="2000" dirty="0">
                <a:latin typeface="Cambria Math" panose="02040503050406030204" pitchFamily="18" charset="0"/>
                <a:ea typeface="Cambria Math" panose="02040503050406030204" pitchFamily="18" charset="0"/>
                <a:cs typeface="Times New Roman" pitchFamily="18" charset="0"/>
              </a:rPr>
              <a:t>Οξείδια του αζώτου </a:t>
            </a:r>
            <a:r>
              <a:rPr lang="el-GR" sz="2000" dirty="0" smtClean="0">
                <a:latin typeface="Cambria Math" panose="02040503050406030204" pitchFamily="18" charset="0"/>
                <a:ea typeface="Cambria Math" panose="02040503050406030204" pitchFamily="18" charset="0"/>
                <a:cs typeface="Times New Roman" pitchFamily="18" charset="0"/>
              </a:rPr>
              <a:t>   (</a:t>
            </a:r>
            <a:r>
              <a:rPr lang="el-GR" sz="2000" dirty="0">
                <a:latin typeface="Cambria Math" panose="02040503050406030204" pitchFamily="18" charset="0"/>
                <a:ea typeface="Cambria Math" panose="02040503050406030204" pitchFamily="18" charset="0"/>
                <a:cs typeface="Times New Roman" pitchFamily="18" charset="0"/>
              </a:rPr>
              <a:t>ΝΟ</a:t>
            </a:r>
            <a:r>
              <a:rPr lang="en-US" sz="2000" baseline="-25000" dirty="0">
                <a:latin typeface="Cambria Math" panose="02040503050406030204" pitchFamily="18" charset="0"/>
                <a:ea typeface="Cambria Math" panose="02040503050406030204" pitchFamily="18" charset="0"/>
                <a:cs typeface="Times New Roman" pitchFamily="18" charset="0"/>
              </a:rPr>
              <a:t>x</a:t>
            </a:r>
            <a:r>
              <a:rPr lang="el-GR" sz="2000" baseline="-25000" dirty="0" smtClean="0">
                <a:latin typeface="Cambria Math" panose="02040503050406030204" pitchFamily="18" charset="0"/>
                <a:ea typeface="Cambria Math" panose="02040503050406030204" pitchFamily="18" charset="0"/>
                <a:cs typeface="Times New Roman" pitchFamily="18" charset="0"/>
              </a:rPr>
              <a:t>)</a:t>
            </a:r>
            <a:endParaRPr lang="el-GR" sz="2000" dirty="0">
              <a:latin typeface="Cambria Math" panose="02040503050406030204" pitchFamily="18" charset="0"/>
              <a:ea typeface="Cambria Math" panose="02040503050406030204" pitchFamily="18" charset="0"/>
              <a:cs typeface="Times New Roman" pitchFamily="18" charset="0"/>
            </a:endParaRPr>
          </a:p>
          <a:p>
            <a:pPr lvl="1"/>
            <a:r>
              <a:rPr lang="el-GR" sz="2000" dirty="0">
                <a:latin typeface="Cambria Math" panose="02040503050406030204" pitchFamily="18" charset="0"/>
                <a:ea typeface="Cambria Math" panose="02040503050406030204" pitchFamily="18" charset="0"/>
                <a:cs typeface="Times New Roman" pitchFamily="18" charset="0"/>
              </a:rPr>
              <a:t>Υδρογονάνθρακες </a:t>
            </a:r>
            <a:r>
              <a:rPr lang="el-GR" sz="2000" dirty="0" smtClean="0">
                <a:latin typeface="Cambria Math" panose="02040503050406030204" pitchFamily="18" charset="0"/>
                <a:ea typeface="Cambria Math" panose="02040503050406030204" pitchFamily="18" charset="0"/>
                <a:cs typeface="Times New Roman" pitchFamily="18" charset="0"/>
              </a:rPr>
              <a:t>      (</a:t>
            </a:r>
            <a:r>
              <a:rPr lang="en-US" sz="2000" dirty="0">
                <a:latin typeface="Cambria Math" panose="02040503050406030204" pitchFamily="18" charset="0"/>
                <a:ea typeface="Cambria Math" panose="02040503050406030204" pitchFamily="18" charset="0"/>
                <a:cs typeface="Times New Roman" pitchFamily="18" charset="0"/>
              </a:rPr>
              <a:t>H</a:t>
            </a:r>
            <a:r>
              <a:rPr lang="el-GR" sz="2000" dirty="0">
                <a:latin typeface="Cambria Math" panose="02040503050406030204" pitchFamily="18" charset="0"/>
                <a:ea typeface="Cambria Math" panose="02040503050406030204" pitchFamily="18" charset="0"/>
                <a:cs typeface="Times New Roman" pitchFamily="18" charset="0"/>
              </a:rPr>
              <a:t>/</a:t>
            </a:r>
            <a:r>
              <a:rPr lang="en-US" sz="2000" dirty="0" smtClean="0">
                <a:latin typeface="Cambria Math" panose="02040503050406030204" pitchFamily="18" charset="0"/>
                <a:ea typeface="Cambria Math" panose="02040503050406030204" pitchFamily="18" charset="0"/>
                <a:cs typeface="Times New Roman" pitchFamily="18" charset="0"/>
              </a:rPr>
              <a:t>C</a:t>
            </a:r>
            <a:r>
              <a:rPr lang="el-GR" sz="2000" dirty="0" smtClean="0">
                <a:latin typeface="Cambria Math" panose="02040503050406030204" pitchFamily="18" charset="0"/>
                <a:ea typeface="Cambria Math" panose="02040503050406030204" pitchFamily="18" charset="0"/>
                <a:cs typeface="Times New Roman" pitchFamily="18" charset="0"/>
              </a:rPr>
              <a:t>)</a:t>
            </a:r>
            <a:endParaRPr lang="el-GR" sz="2000" dirty="0">
              <a:latin typeface="Cambria Math" panose="02040503050406030204" pitchFamily="18" charset="0"/>
              <a:ea typeface="Cambria Math" panose="02040503050406030204" pitchFamily="18" charset="0"/>
              <a:cs typeface="Times New Roman" pitchFamily="18" charset="0"/>
            </a:endParaRPr>
          </a:p>
          <a:p>
            <a:pPr lvl="1"/>
            <a:r>
              <a:rPr lang="el-GR" sz="2000" dirty="0">
                <a:latin typeface="Cambria Math" panose="02040503050406030204" pitchFamily="18" charset="0"/>
                <a:ea typeface="Cambria Math" panose="02040503050406030204" pitchFamily="18" charset="0"/>
                <a:cs typeface="Times New Roman" pitchFamily="18" charset="0"/>
              </a:rPr>
              <a:t>Οξείδια του άνθρακα </a:t>
            </a:r>
            <a:r>
              <a:rPr lang="el-GR" sz="2000" dirty="0" smtClean="0">
                <a:latin typeface="Cambria Math" panose="02040503050406030204" pitchFamily="18" charset="0"/>
                <a:ea typeface="Cambria Math" panose="02040503050406030204" pitchFamily="18" charset="0"/>
                <a:cs typeface="Times New Roman" pitchFamily="18" charset="0"/>
              </a:rPr>
              <a:t> (</a:t>
            </a:r>
            <a:r>
              <a:rPr lang="en-US" sz="2000" dirty="0" err="1" smtClean="0">
                <a:latin typeface="Cambria Math" panose="02040503050406030204" pitchFamily="18" charset="0"/>
                <a:ea typeface="Cambria Math" panose="02040503050406030204" pitchFamily="18" charset="0"/>
                <a:cs typeface="Times New Roman" pitchFamily="18" charset="0"/>
              </a:rPr>
              <a:t>CO</a:t>
            </a:r>
            <a:r>
              <a:rPr lang="en-US" sz="2000" baseline="-25000" dirty="0" err="1" smtClean="0">
                <a:latin typeface="Cambria Math" panose="02040503050406030204" pitchFamily="18" charset="0"/>
                <a:ea typeface="Cambria Math" panose="02040503050406030204" pitchFamily="18" charset="0"/>
                <a:cs typeface="Times New Roman" pitchFamily="18" charset="0"/>
              </a:rPr>
              <a:t>x</a:t>
            </a:r>
            <a:r>
              <a:rPr lang="el-GR" sz="2000" dirty="0" smtClean="0">
                <a:latin typeface="Cambria Math" panose="02040503050406030204" pitchFamily="18" charset="0"/>
                <a:ea typeface="Cambria Math" panose="02040503050406030204" pitchFamily="18" charset="0"/>
                <a:cs typeface="Times New Roman" pitchFamily="18" charset="0"/>
              </a:rPr>
              <a:t>)</a:t>
            </a:r>
            <a:endParaRPr lang="el-GR" sz="2000" dirty="0">
              <a:latin typeface="Cambria Math" panose="02040503050406030204" pitchFamily="18" charset="0"/>
              <a:ea typeface="Cambria Math" panose="02040503050406030204" pitchFamily="18" charset="0"/>
              <a:cs typeface="Times New Roman" pitchFamily="18" charset="0"/>
            </a:endParaRPr>
          </a:p>
          <a:p>
            <a:endParaRPr lang="el-GR" sz="2400" dirty="0">
              <a:latin typeface="Cambria Math" panose="02040503050406030204" pitchFamily="18" charset="0"/>
              <a:ea typeface="Cambria Math" panose="02040503050406030204" pitchFamily="18" charset="0"/>
              <a:cs typeface="Times New Roman" pitchFamily="18" charset="0"/>
            </a:endParaRPr>
          </a:p>
          <a:p>
            <a:endParaRPr lang="en-GB" sz="2400" dirty="0">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46040069"/>
      </p:ext>
    </p:extLst>
  </p:cSld>
  <p:clrMapOvr>
    <a:masterClrMapping/>
  </p:clrMapOvr>
  <mc:AlternateContent xmlns:mc="http://schemas.openxmlformats.org/markup-compatibility/2006" xmlns:p14="http://schemas.microsoft.com/office/powerpoint/2010/main">
    <mc:Choice Requires="p14">
      <p:transition spd="slow" p14:dur="2000" advTm="41927"/>
    </mc:Choice>
    <mc:Fallback xmlns="">
      <p:transition spd="slow" advTm="41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4082"/>
          </a:xfrm>
        </p:spPr>
        <p:txBody>
          <a:bodyPr/>
          <a:lstStyle/>
          <a:p>
            <a:r>
              <a:rPr lang="el-GR" sz="3200" dirty="0" smtClean="0"/>
              <a:t>ΥΓΡΑ ΑΠΟΒΛΗΤΑ</a:t>
            </a:r>
            <a:endParaRPr lang="en-GB" sz="3200" dirty="0"/>
          </a:p>
        </p:txBody>
      </p:sp>
      <p:sp>
        <p:nvSpPr>
          <p:cNvPr id="4" name="Content Placeholder 3"/>
          <p:cNvSpPr>
            <a:spLocks noGrp="1"/>
          </p:cNvSpPr>
          <p:nvPr>
            <p:ph idx="1"/>
          </p:nvPr>
        </p:nvSpPr>
        <p:spPr>
          <a:xfrm>
            <a:off x="107504" y="908720"/>
            <a:ext cx="8784976" cy="4536504"/>
          </a:xfrm>
        </p:spPr>
        <p:txBody>
          <a:bodyPr/>
          <a:lstStyle/>
          <a:p>
            <a:pPr algn="just"/>
            <a:r>
              <a:rPr lang="el-GR" sz="2400" dirty="0" smtClean="0">
                <a:latin typeface="Cambria Math" panose="02040503050406030204" pitchFamily="18" charset="0"/>
                <a:ea typeface="Cambria Math" panose="02040503050406030204" pitchFamily="18" charset="0"/>
                <a:cs typeface="Times New Roman" pitchFamily="18" charset="0"/>
              </a:rPr>
              <a:t>Τα </a:t>
            </a:r>
            <a:r>
              <a:rPr lang="el-GR" sz="2400" dirty="0">
                <a:latin typeface="Cambria Math" panose="02040503050406030204" pitchFamily="18" charset="0"/>
                <a:ea typeface="Cambria Math" panose="02040503050406030204" pitchFamily="18" charset="0"/>
                <a:cs typeface="Times New Roman" pitchFamily="18" charset="0"/>
              </a:rPr>
              <a:t>υγρά απόβλητα στις επιφανειακές εκμεταλλεύσεις των Ορυχείων </a:t>
            </a:r>
            <a:r>
              <a:rPr lang="el-GR" sz="2400" dirty="0" smtClean="0">
                <a:latin typeface="Cambria Math" panose="02040503050406030204" pitchFamily="18" charset="0"/>
                <a:ea typeface="Cambria Math" panose="02040503050406030204" pitchFamily="18" charset="0"/>
                <a:cs typeface="Times New Roman" pitchFamily="18" charset="0"/>
              </a:rPr>
              <a:t> περιλαμβάνουν:</a:t>
            </a:r>
            <a:endParaRPr lang="el-GR" sz="2400" dirty="0">
              <a:latin typeface="Cambria Math" panose="02040503050406030204" pitchFamily="18" charset="0"/>
              <a:ea typeface="Cambria Math" panose="02040503050406030204" pitchFamily="18" charset="0"/>
              <a:cs typeface="Times New Roman" pitchFamily="18" charset="0"/>
            </a:endParaRPr>
          </a:p>
          <a:p>
            <a:pPr lvl="0" algn="just">
              <a:buFont typeface="Arial" pitchFamily="34" charset="0"/>
              <a:buChar char="•"/>
            </a:pPr>
            <a:r>
              <a:rPr lang="el-GR" sz="2400" dirty="0" smtClean="0">
                <a:latin typeface="Cambria Math" panose="02040503050406030204" pitchFamily="18" charset="0"/>
                <a:ea typeface="Cambria Math" panose="02040503050406030204" pitchFamily="18" charset="0"/>
                <a:cs typeface="Times New Roman" pitchFamily="18" charset="0"/>
              </a:rPr>
              <a:t>Υγρά </a:t>
            </a:r>
            <a:r>
              <a:rPr lang="el-GR" sz="2400" dirty="0">
                <a:latin typeface="Cambria Math" panose="02040503050406030204" pitchFamily="18" charset="0"/>
                <a:ea typeface="Cambria Math" panose="02040503050406030204" pitchFamily="18" charset="0"/>
                <a:cs typeface="Times New Roman" pitchFamily="18" charset="0"/>
              </a:rPr>
              <a:t>αστικά απόβλητα (αστικά λύματα εγκαταστάσεων υγιεινής συγκροτημάτων κτηρίων και συνεργείων και λύματα από τη λειτουργία των συνεργείων που δεν περιέχουν ελαιώδεις και χημικές ουσίες και έχουν χαμηλές συγκεντρώσεις αιωρούμενων στερεών).</a:t>
            </a:r>
          </a:p>
          <a:p>
            <a:pPr lvl="0" algn="just">
              <a:buFont typeface="Arial" pitchFamily="34" charset="0"/>
              <a:buChar char="•"/>
            </a:pPr>
            <a:r>
              <a:rPr lang="el-GR" sz="2400" dirty="0" smtClean="0">
                <a:latin typeface="Cambria Math" panose="02040503050406030204" pitchFamily="18" charset="0"/>
                <a:ea typeface="Cambria Math" panose="02040503050406030204" pitchFamily="18" charset="0"/>
                <a:cs typeface="Times New Roman" pitchFamily="18" charset="0"/>
              </a:rPr>
              <a:t>Υγρά </a:t>
            </a:r>
            <a:r>
              <a:rPr lang="el-GR" sz="2400" dirty="0">
                <a:latin typeface="Cambria Math" panose="02040503050406030204" pitchFamily="18" charset="0"/>
                <a:ea typeface="Cambria Math" panose="02040503050406030204" pitchFamily="18" charset="0"/>
                <a:cs typeface="Times New Roman" pitchFamily="18" charset="0"/>
              </a:rPr>
              <a:t>απόβλητα με μεγάλες συγκεντρώσεις αιωρούμενων στερεών, ελαιωδών και χημικών ουσιών.</a:t>
            </a:r>
          </a:p>
          <a:p>
            <a:pPr lvl="0" algn="just">
              <a:buFont typeface="Arial" pitchFamily="34" charset="0"/>
              <a:buChar char="•"/>
            </a:pPr>
            <a:r>
              <a:rPr lang="el-GR" sz="2400" dirty="0" smtClean="0">
                <a:latin typeface="Cambria Math" panose="02040503050406030204" pitchFamily="18" charset="0"/>
                <a:ea typeface="Cambria Math" panose="02040503050406030204" pitchFamily="18" charset="0"/>
                <a:cs typeface="Times New Roman" pitchFamily="18" charset="0"/>
              </a:rPr>
              <a:t>Χρησιμοποιημένα </a:t>
            </a:r>
            <a:r>
              <a:rPr lang="el-GR" sz="2400" dirty="0">
                <a:latin typeface="Cambria Math" panose="02040503050406030204" pitchFamily="18" charset="0"/>
                <a:ea typeface="Cambria Math" panose="02040503050406030204" pitchFamily="18" charset="0"/>
                <a:cs typeface="Times New Roman" pitchFamily="18" charset="0"/>
              </a:rPr>
              <a:t>ορυκτέλαια και λιπαντικά.</a:t>
            </a:r>
          </a:p>
          <a:p>
            <a:pPr lvl="0" algn="just">
              <a:buFont typeface="Arial" pitchFamily="34" charset="0"/>
              <a:buChar char="•"/>
            </a:pPr>
            <a:r>
              <a:rPr lang="el-GR" sz="2400" dirty="0" smtClean="0">
                <a:latin typeface="Cambria Math" panose="02040503050406030204" pitchFamily="18" charset="0"/>
                <a:ea typeface="Cambria Math" panose="02040503050406030204" pitchFamily="18" charset="0"/>
                <a:cs typeface="Times New Roman" pitchFamily="18" charset="0"/>
              </a:rPr>
              <a:t>Πλεονάζοντα </a:t>
            </a:r>
            <a:r>
              <a:rPr lang="el-GR" sz="2400" dirty="0">
                <a:latin typeface="Cambria Math" panose="02040503050406030204" pitchFamily="18" charset="0"/>
                <a:ea typeface="Cambria Math" panose="02040503050406030204" pitchFamily="18" charset="0"/>
                <a:cs typeface="Times New Roman" pitchFamily="18" charset="0"/>
              </a:rPr>
              <a:t>Επιφανειακά νερά </a:t>
            </a:r>
            <a:r>
              <a:rPr lang="el-GR" sz="2400" dirty="0" smtClean="0">
                <a:latin typeface="Cambria Math" panose="02040503050406030204" pitchFamily="18" charset="0"/>
                <a:ea typeface="Cambria Math" panose="02040503050406030204" pitchFamily="18" charset="0"/>
                <a:cs typeface="Times New Roman" pitchFamily="18" charset="0"/>
              </a:rPr>
              <a:t>αντλιοστασίων</a:t>
            </a:r>
            <a:endParaRPr lang="el-GR" sz="2400" dirty="0">
              <a:latin typeface="Cambria Math" panose="02040503050406030204" pitchFamily="18" charset="0"/>
              <a:ea typeface="Cambria Math" panose="02040503050406030204" pitchFamily="18" charset="0"/>
              <a:cs typeface="Times New Roman" pitchFamily="18" charset="0"/>
            </a:endParaRPr>
          </a:p>
          <a:p>
            <a:endParaRPr lang="el-GR" sz="2400" dirty="0">
              <a:latin typeface="Cambria Math" panose="02040503050406030204" pitchFamily="18" charset="0"/>
              <a:ea typeface="Cambria Math" panose="02040503050406030204" pitchFamily="18" charset="0"/>
            </a:endParaRPr>
          </a:p>
          <a:p>
            <a:endParaRPr lang="en-GB" sz="2400" dirty="0">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49460207"/>
      </p:ext>
    </p:extLst>
  </p:cSld>
  <p:clrMapOvr>
    <a:masterClrMapping/>
  </p:clrMapOvr>
  <mc:AlternateContent xmlns:mc="http://schemas.openxmlformats.org/markup-compatibility/2006" xmlns:p14="http://schemas.microsoft.com/office/powerpoint/2010/main">
    <mc:Choice Requires="p14">
      <p:transition spd="slow" p14:dur="2000" advTm="32016"/>
    </mc:Choice>
    <mc:Fallback xmlns="">
      <p:transition spd="slow" advTm="32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Διαχείριση άγονων και </a:t>
            </a:r>
            <a:r>
              <a:rPr lang="el-GR" sz="3200" dirty="0" err="1">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συνδιαχείριση</a:t>
            </a:r>
            <a:r>
              <a:rPr lang="el-GR" sz="3200"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 ιπτάμενης </a:t>
            </a:r>
            <a:r>
              <a:rPr lang="el-GR" sz="3200" dirty="0"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τέφρας</a:t>
            </a:r>
            <a:endParaRPr lang="en-GB" sz="3200"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251520" y="1412777"/>
            <a:ext cx="8229600" cy="3960440"/>
          </a:xfrm>
        </p:spPr>
        <p:txBody>
          <a:bodyPr/>
          <a:lstStyle/>
          <a:p>
            <a:pPr algn="just">
              <a:buFont typeface="Arial" pitchFamily="34" charset="0"/>
              <a:buChar char="•"/>
            </a:pPr>
            <a:r>
              <a:rPr lang="en-US" sz="2400" dirty="0" err="1"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Δι</a:t>
            </a:r>
            <a:r>
              <a:rPr lang="en-US" sz="2400" dirty="0"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αχείριση </a:t>
            </a:r>
            <a:r>
              <a:rPr lang="en-US" sz="2400"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Αγόνων</a:t>
            </a:r>
            <a:r>
              <a:rPr lang="el-GR" sz="2400"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 </a:t>
            </a:r>
            <a:r>
              <a:rPr lang="el-GR" sz="2400" dirty="0">
                <a:latin typeface="Cambria Math" panose="02040503050406030204" pitchFamily="18" charset="0"/>
                <a:ea typeface="Cambria Math" panose="02040503050406030204" pitchFamily="18" charset="0"/>
                <a:cs typeface="Times New Roman" pitchFamily="18" charset="0"/>
              </a:rPr>
              <a:t>Κατά την εξόρυξη του λιγνίτη υλοποιείται ταυτόχρονα και εξόρυξη αγόνων υλικών (υπερκείμενα και ενδιάμεσα). Τα υλικά αυτά μεταφέρονται στις κοιλότητες που δημιουργούνται σταδιακά κατά την εξόρυξη του λιγνίτη (εσωτερικές αποθέσεις) για την αποκατάσταση των κοιλοτήτων αυτών. </a:t>
            </a:r>
          </a:p>
          <a:p>
            <a:pPr algn="just">
              <a:buFont typeface="Arial" pitchFamily="34" charset="0"/>
              <a:buChar char="•"/>
            </a:pPr>
            <a:r>
              <a:rPr lang="en-US" sz="2400" dirty="0" err="1"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Συνδι</a:t>
            </a:r>
            <a:r>
              <a:rPr lang="en-US" sz="2400" dirty="0"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αχείριση </a:t>
            </a:r>
            <a:r>
              <a:rPr lang="en-US" sz="2400"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Ιπτάμενης Τέφρας</a:t>
            </a:r>
            <a:r>
              <a:rPr lang="el-GR" sz="2400" dirty="0" smtClean="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 </a:t>
            </a:r>
            <a:r>
              <a:rPr lang="el-GR" sz="2400" dirty="0" smtClean="0">
                <a:latin typeface="Cambria Math" panose="02040503050406030204" pitchFamily="18" charset="0"/>
                <a:ea typeface="Cambria Math" panose="02040503050406030204" pitchFamily="18" charset="0"/>
                <a:cs typeface="Times New Roman" pitchFamily="18" charset="0"/>
              </a:rPr>
              <a:t>Η </a:t>
            </a:r>
            <a:r>
              <a:rPr lang="el-GR" sz="2400" dirty="0">
                <a:latin typeface="Cambria Math" panose="02040503050406030204" pitchFamily="18" charset="0"/>
                <a:ea typeface="Cambria Math" panose="02040503050406030204" pitchFamily="18" charset="0"/>
                <a:cs typeface="Times New Roman" pitchFamily="18" charset="0"/>
              </a:rPr>
              <a:t>μέθοδος της </a:t>
            </a:r>
            <a:r>
              <a:rPr lang="el-GR" sz="2400" dirty="0" err="1">
                <a:latin typeface="Cambria Math" panose="02040503050406030204" pitchFamily="18" charset="0"/>
                <a:ea typeface="Cambria Math" panose="02040503050406030204" pitchFamily="18" charset="0"/>
                <a:cs typeface="Times New Roman" pitchFamily="18" charset="0"/>
              </a:rPr>
              <a:t>συνδιαχείρισης</a:t>
            </a:r>
            <a:r>
              <a:rPr lang="el-GR" sz="2400" dirty="0">
                <a:latin typeface="Cambria Math" panose="02040503050406030204" pitchFamily="18" charset="0"/>
                <a:ea typeface="Cambria Math" panose="02040503050406030204" pitchFamily="18" charset="0"/>
                <a:cs typeface="Times New Roman" pitchFamily="18" charset="0"/>
              </a:rPr>
              <a:t> της τέφρας με τα άγονα υλικά των ορυχείων παρουσιάζει σημαντικά πλεονεκτήματα</a:t>
            </a:r>
            <a:r>
              <a:rPr lang="el-GR" sz="2400" dirty="0">
                <a:latin typeface="Cambria Math" panose="02040503050406030204" pitchFamily="18" charset="0"/>
                <a:ea typeface="Cambria Math" panose="02040503050406030204" pitchFamily="18" charset="0"/>
              </a:rPr>
              <a:t>. </a:t>
            </a:r>
            <a:endParaRPr lang="el-GR" sz="2400" dirty="0">
              <a:latin typeface="Cambria Math" panose="02040503050406030204" pitchFamily="18" charset="0"/>
              <a:ea typeface="Cambria Math" panose="02040503050406030204"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0775622"/>
      </p:ext>
    </p:extLst>
  </p:cSld>
  <p:clrMapOvr>
    <a:masterClrMapping/>
  </p:clrMapOvr>
  <mc:AlternateContent xmlns:mc="http://schemas.openxmlformats.org/markup-compatibility/2006" xmlns:p14="http://schemas.microsoft.com/office/powerpoint/2010/main">
    <mc:Choice Requires="p14">
      <p:transition spd="slow" p14:dur="2000" advTm="32938"/>
    </mc:Choice>
    <mc:Fallback xmlns="">
      <p:transition spd="slow" advTm="32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50106"/>
          </a:xfrm>
        </p:spPr>
        <p:txBody>
          <a:bodyPr/>
          <a:lstStyle/>
          <a:p>
            <a:r>
              <a:rPr lang="el-GR" sz="2800"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Στερεά απόβλητα – </a:t>
            </a:r>
            <a:r>
              <a:rPr lang="el-GR" sz="2800" dirty="0" err="1">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Ιλύες</a:t>
            </a:r>
            <a:r>
              <a:rPr lang="el-GR" sz="2800"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 – Αστικά Απορρίμματα </a:t>
            </a:r>
            <a:endParaRPr lang="en-GB" sz="2800" dirty="0">
              <a:latin typeface="Cambria Math" panose="02040503050406030204" pitchFamily="18" charset="0"/>
              <a:ea typeface="Cambria Math" panose="02040503050406030204" pitchFamily="18" charset="0"/>
            </a:endParaRPr>
          </a:p>
        </p:txBody>
      </p:sp>
      <p:sp>
        <p:nvSpPr>
          <p:cNvPr id="4" name="Content Placeholder 3"/>
          <p:cNvSpPr>
            <a:spLocks noGrp="1"/>
          </p:cNvSpPr>
          <p:nvPr>
            <p:ph idx="1"/>
          </p:nvPr>
        </p:nvSpPr>
        <p:spPr>
          <a:xfrm>
            <a:off x="215516" y="1556792"/>
            <a:ext cx="8712968" cy="2304256"/>
          </a:xfrm>
        </p:spPr>
        <p:txBody>
          <a:bodyPr/>
          <a:lstStyle/>
          <a:p>
            <a:r>
              <a:rPr lang="el-GR" sz="2400" dirty="0" smtClean="0">
                <a:latin typeface="Cambria Math" panose="02040503050406030204" pitchFamily="18" charset="0"/>
                <a:ea typeface="Cambria Math" panose="02040503050406030204" pitchFamily="18" charset="0"/>
                <a:cs typeface="Times New Roman" pitchFamily="18" charset="0"/>
              </a:rPr>
              <a:t>Τα στερεά </a:t>
            </a:r>
            <a:r>
              <a:rPr lang="el-GR" sz="2400" dirty="0">
                <a:latin typeface="Cambria Math" panose="02040503050406030204" pitchFamily="18" charset="0"/>
                <a:ea typeface="Cambria Math" panose="02040503050406030204" pitchFamily="18" charset="0"/>
                <a:cs typeface="Times New Roman" pitchFamily="18" charset="0"/>
              </a:rPr>
              <a:t>απορρίμματα που παράγονται κατά τη λειτουργία των </a:t>
            </a:r>
            <a:r>
              <a:rPr lang="el-GR" sz="2400" dirty="0" smtClean="0">
                <a:latin typeface="Cambria Math" panose="02040503050406030204" pitchFamily="18" charset="0"/>
                <a:ea typeface="Cambria Math" panose="02040503050406030204" pitchFamily="18" charset="0"/>
                <a:cs typeface="Times New Roman" pitchFamily="18" charset="0"/>
              </a:rPr>
              <a:t>Ορυχείων Λιγνίτη περιλαμβάνουν</a:t>
            </a:r>
            <a:r>
              <a:rPr lang="el-GR" sz="2400" dirty="0">
                <a:latin typeface="Cambria Math" panose="02040503050406030204" pitchFamily="18" charset="0"/>
                <a:ea typeface="Cambria Math" panose="02040503050406030204" pitchFamily="18" charset="0"/>
                <a:cs typeface="Times New Roman" pitchFamily="18" charset="0"/>
              </a:rPr>
              <a:t>:</a:t>
            </a:r>
          </a:p>
          <a:p>
            <a:pPr lvl="0">
              <a:buFont typeface="Arial" pitchFamily="34" charset="0"/>
              <a:buChar char="•"/>
            </a:pPr>
            <a:r>
              <a:rPr lang="el-GR" sz="2400" dirty="0" err="1" smtClean="0">
                <a:latin typeface="Cambria Math" panose="02040503050406030204" pitchFamily="18" charset="0"/>
                <a:ea typeface="Cambria Math" panose="02040503050406030204" pitchFamily="18" charset="0"/>
                <a:cs typeface="Times New Roman" pitchFamily="18" charset="0"/>
              </a:rPr>
              <a:t>Ιλύες</a:t>
            </a:r>
            <a:r>
              <a:rPr lang="el-GR" sz="2400" dirty="0" smtClean="0">
                <a:latin typeface="Cambria Math" panose="02040503050406030204" pitchFamily="18" charset="0"/>
                <a:ea typeface="Cambria Math" panose="02040503050406030204" pitchFamily="18" charset="0"/>
                <a:cs typeface="Times New Roman" pitchFamily="18" charset="0"/>
              </a:rPr>
              <a:t> </a:t>
            </a:r>
            <a:r>
              <a:rPr lang="el-GR" sz="2400" dirty="0">
                <a:latin typeface="Cambria Math" panose="02040503050406030204" pitchFamily="18" charset="0"/>
                <a:ea typeface="Cambria Math" panose="02040503050406030204" pitchFamily="18" charset="0"/>
                <a:cs typeface="Times New Roman" pitchFamily="18" charset="0"/>
              </a:rPr>
              <a:t>από τους βιολογικούς καθαρισμούς.</a:t>
            </a:r>
          </a:p>
          <a:p>
            <a:pPr lvl="0">
              <a:buFont typeface="Arial" pitchFamily="34" charset="0"/>
              <a:buChar char="•"/>
            </a:pPr>
            <a:r>
              <a:rPr lang="el-GR" sz="2400" dirty="0" smtClean="0">
                <a:latin typeface="Cambria Math" panose="02040503050406030204" pitchFamily="18" charset="0"/>
                <a:ea typeface="Cambria Math" panose="02040503050406030204" pitchFamily="18" charset="0"/>
                <a:cs typeface="Times New Roman" pitchFamily="18" charset="0"/>
              </a:rPr>
              <a:t>Βιομηχανικά </a:t>
            </a:r>
            <a:r>
              <a:rPr lang="el-GR" sz="2400" dirty="0">
                <a:latin typeface="Cambria Math" panose="02040503050406030204" pitchFamily="18" charset="0"/>
                <a:ea typeface="Cambria Math" panose="02040503050406030204" pitchFamily="18" charset="0"/>
                <a:cs typeface="Times New Roman" pitchFamily="18" charset="0"/>
              </a:rPr>
              <a:t>απόβλητα που χρήζουν ειδικής διαχείρισης.</a:t>
            </a:r>
          </a:p>
          <a:p>
            <a:pPr lvl="0">
              <a:buFont typeface="Arial" pitchFamily="34" charset="0"/>
              <a:buChar char="•"/>
            </a:pPr>
            <a:r>
              <a:rPr lang="el-GR" sz="2400" dirty="0" smtClean="0">
                <a:latin typeface="Cambria Math" panose="02040503050406030204" pitchFamily="18" charset="0"/>
                <a:ea typeface="Cambria Math" panose="02040503050406030204" pitchFamily="18" charset="0"/>
                <a:cs typeface="Times New Roman" pitchFamily="18" charset="0"/>
              </a:rPr>
              <a:t>Αστικά </a:t>
            </a:r>
            <a:r>
              <a:rPr lang="el-GR" sz="2400" dirty="0">
                <a:latin typeface="Cambria Math" panose="02040503050406030204" pitchFamily="18" charset="0"/>
                <a:ea typeface="Cambria Math" panose="02040503050406030204" pitchFamily="18" charset="0"/>
                <a:cs typeface="Times New Roman" pitchFamily="18" charset="0"/>
              </a:rPr>
              <a:t>απορρίμματα.</a:t>
            </a:r>
          </a:p>
          <a:p>
            <a:endParaRPr lang="el-GR" sz="2400" dirty="0">
              <a:latin typeface="Cambria Math" panose="02040503050406030204" pitchFamily="18" charset="0"/>
              <a:ea typeface="Cambria Math" panose="02040503050406030204" pitchFamily="18" charset="0"/>
            </a:endParaRPr>
          </a:p>
          <a:p>
            <a:endParaRPr lang="en-GB" sz="2400" dirty="0">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3165823"/>
      </p:ext>
    </p:extLst>
  </p:cSld>
  <p:clrMapOvr>
    <a:masterClrMapping/>
  </p:clrMapOvr>
  <mc:AlternateContent xmlns:mc="http://schemas.openxmlformats.org/markup-compatibility/2006" xmlns:p14="http://schemas.microsoft.com/office/powerpoint/2010/main">
    <mc:Choice Requires="p14">
      <p:transition spd="slow" p14:dur="2000" advTm="14698"/>
    </mc:Choice>
    <mc:Fallback xmlns="">
      <p:transition spd="slow" advTm="1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79512" y="476672"/>
            <a:ext cx="9144000" cy="1143000"/>
          </a:xfrm>
        </p:spPr>
        <p:txBody>
          <a:bodyPr>
            <a:normAutofit fontScale="90000"/>
          </a:bodyPr>
          <a:lstStyle/>
          <a:p>
            <a:pPr algn="ctr" eaLnBrk="1" hangingPunct="1"/>
            <a:r>
              <a:rPr lang="el-GR" sz="4800" dirty="0" smtClean="0"/>
              <a:t>Στρώματα κάρβουνου και υπερκείμενα άγονα</a:t>
            </a:r>
            <a:endParaRPr lang="en-US" dirty="0" smtClean="0"/>
          </a:p>
        </p:txBody>
      </p:sp>
      <p:graphicFrame>
        <p:nvGraphicFramePr>
          <p:cNvPr id="153603" name="Object 3"/>
          <p:cNvGraphicFramePr>
            <a:graphicFrameLocks noChangeAspect="1"/>
          </p:cNvGraphicFramePr>
          <p:nvPr/>
        </p:nvGraphicFramePr>
        <p:xfrm>
          <a:off x="0" y="1828800"/>
          <a:ext cx="7092950" cy="3902075"/>
        </p:xfrm>
        <a:graphic>
          <a:graphicData uri="http://schemas.openxmlformats.org/presentationml/2006/ole">
            <mc:AlternateContent xmlns:mc="http://schemas.openxmlformats.org/markup-compatibility/2006">
              <mc:Choice xmlns:v="urn:schemas-microsoft-com:vml" Requires="v">
                <p:oleObj spid="_x0000_s3082" name="CorelDRAW" r:id="rId6" imgW="8896350" imgH="4895850" progId="CorelDraw.Graphic.7">
                  <p:embed/>
                </p:oleObj>
              </mc:Choice>
              <mc:Fallback>
                <p:oleObj name="CorelDRAW" r:id="rId6" imgW="8896350" imgH="4895850" progId="CorelDraw.Graphic.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828800"/>
                        <a:ext cx="709295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04" name="AutoShape 4"/>
          <p:cNvSpPr>
            <a:spLocks noChangeArrowheads="1"/>
          </p:cNvSpPr>
          <p:nvPr/>
        </p:nvSpPr>
        <p:spPr bwMode="auto">
          <a:xfrm>
            <a:off x="4953000" y="1981200"/>
            <a:ext cx="533400" cy="1676400"/>
          </a:xfrm>
          <a:prstGeom prst="upDownArrow">
            <a:avLst>
              <a:gd name="adj1" fmla="val 50000"/>
              <a:gd name="adj2" fmla="val 62857"/>
            </a:avLst>
          </a:prstGeom>
          <a:solidFill>
            <a:srgbClr val="FFFF00"/>
          </a:solidFill>
          <a:ln w="9525">
            <a:solidFill>
              <a:schemeClr val="tx1"/>
            </a:solidFill>
            <a:miter lim="800000"/>
            <a:headEnd/>
            <a:tailEnd/>
          </a:ln>
        </p:spPr>
        <p:txBody>
          <a:bodyPr vert="eaVert" wrap="none" anchor="ctr"/>
          <a:lstStyle/>
          <a:p>
            <a:endParaRPr lang="en-US"/>
          </a:p>
        </p:txBody>
      </p:sp>
      <p:sp>
        <p:nvSpPr>
          <p:cNvPr id="153605" name="Rectangle 6"/>
          <p:cNvSpPr>
            <a:spLocks noChangeArrowheads="1"/>
          </p:cNvSpPr>
          <p:nvPr/>
        </p:nvSpPr>
        <p:spPr bwMode="auto">
          <a:xfrm>
            <a:off x="3076575" y="3209925"/>
            <a:ext cx="1876425" cy="45720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3606" name="Text Box 5"/>
          <p:cNvSpPr txBox="1">
            <a:spLocks noChangeArrowheads="1"/>
          </p:cNvSpPr>
          <p:nvPr/>
        </p:nvSpPr>
        <p:spPr bwMode="auto">
          <a:xfrm>
            <a:off x="2590800" y="3048000"/>
            <a:ext cx="2032929" cy="461665"/>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400" b="1" dirty="0" smtClean="0"/>
              <a:t>υπερκείμενα</a:t>
            </a:r>
            <a:endParaRPr lang="en-US" sz="2400" b="1" dirty="0"/>
          </a:p>
        </p:txBody>
      </p:sp>
      <p:sp>
        <p:nvSpPr>
          <p:cNvPr id="11271" name="Text Box 8"/>
          <p:cNvSpPr txBox="1">
            <a:spLocks noChangeArrowheads="1"/>
          </p:cNvSpPr>
          <p:nvPr/>
        </p:nvSpPr>
        <p:spPr bwMode="auto">
          <a:xfrm>
            <a:off x="7197725" y="5105400"/>
            <a:ext cx="886781" cy="461665"/>
          </a:xfrm>
          <a:prstGeom prst="rect">
            <a:avLst/>
          </a:prstGeom>
          <a:noFill/>
          <a:ln w="9525">
            <a:noFill/>
            <a:miter lim="800000"/>
            <a:headEnd/>
            <a:tailEnd/>
          </a:ln>
        </p:spPr>
        <p:txBody>
          <a:bodyPr wrap="none">
            <a:spAutoFit/>
          </a:bodyPr>
          <a:lstStyle/>
          <a:p>
            <a:pPr>
              <a:defRPr/>
            </a:pPr>
            <a:r>
              <a:rPr lang="el-GR" sz="2400" b="1" dirty="0" smtClean="0"/>
              <a:t>10 </a:t>
            </a:r>
            <a:r>
              <a:rPr lang="en-GB" sz="2400" b="1" dirty="0" smtClean="0"/>
              <a:t>m</a:t>
            </a:r>
            <a:endParaRPr lang="en-US" sz="2400" b="1" dirty="0"/>
          </a:p>
        </p:txBody>
      </p:sp>
      <p:sp>
        <p:nvSpPr>
          <p:cNvPr id="153608" name="Rectangle 9"/>
          <p:cNvSpPr>
            <a:spLocks noChangeArrowheads="1"/>
          </p:cNvSpPr>
          <p:nvPr/>
        </p:nvSpPr>
        <p:spPr bwMode="auto">
          <a:xfrm>
            <a:off x="2514600" y="4572000"/>
            <a:ext cx="1876425" cy="457200"/>
          </a:xfrm>
          <a:prstGeom prst="rect">
            <a:avLst/>
          </a:prstGeom>
          <a:noFill/>
          <a:ln>
            <a:noFill/>
          </a:ln>
          <a:extLst/>
        </p:spPr>
        <p:txBody>
          <a:bodyPr wrap="none" anchor="ctr"/>
          <a:lstStyle/>
          <a:p>
            <a:endParaRPr lang="en-US"/>
          </a:p>
        </p:txBody>
      </p:sp>
      <p:sp>
        <p:nvSpPr>
          <p:cNvPr id="11273" name="Text Box 10"/>
          <p:cNvSpPr txBox="1">
            <a:spLocks noChangeArrowheads="1"/>
          </p:cNvSpPr>
          <p:nvPr/>
        </p:nvSpPr>
        <p:spPr bwMode="auto">
          <a:xfrm>
            <a:off x="7084850" y="3079898"/>
            <a:ext cx="1731115" cy="461665"/>
          </a:xfrm>
          <a:prstGeom prst="rect">
            <a:avLst/>
          </a:prstGeom>
          <a:noFill/>
          <a:ln w="9525">
            <a:noFill/>
            <a:miter lim="800000"/>
            <a:headEnd/>
            <a:tailEnd/>
          </a:ln>
        </p:spPr>
        <p:txBody>
          <a:bodyPr wrap="none">
            <a:spAutoFit/>
          </a:bodyPr>
          <a:lstStyle/>
          <a:p>
            <a:pPr>
              <a:defRPr/>
            </a:pPr>
            <a:r>
              <a:rPr lang="en-US" sz="2400" b="1" dirty="0" smtClean="0"/>
              <a:t>3 m </a:t>
            </a:r>
            <a:r>
              <a:rPr lang="el-GR" sz="2400" b="1" dirty="0" smtClean="0"/>
              <a:t>πάχος</a:t>
            </a:r>
            <a:endParaRPr lang="en-US" sz="2400" b="1" dirty="0"/>
          </a:p>
        </p:txBody>
      </p:sp>
      <p:sp>
        <p:nvSpPr>
          <p:cNvPr id="153610" name="Line 11"/>
          <p:cNvSpPr>
            <a:spLocks noChangeShapeType="1"/>
          </p:cNvSpPr>
          <p:nvPr/>
        </p:nvSpPr>
        <p:spPr bwMode="auto">
          <a:xfrm flipH="1" flipV="1">
            <a:off x="6781800" y="5257800"/>
            <a:ext cx="457200" cy="762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5" name="Text Box 12"/>
          <p:cNvSpPr txBox="1">
            <a:spLocks noChangeArrowheads="1"/>
          </p:cNvSpPr>
          <p:nvPr/>
        </p:nvSpPr>
        <p:spPr bwMode="auto">
          <a:xfrm>
            <a:off x="7197725" y="3505200"/>
            <a:ext cx="1987595" cy="461665"/>
          </a:xfrm>
          <a:prstGeom prst="rect">
            <a:avLst/>
          </a:prstGeom>
          <a:noFill/>
          <a:ln w="9525">
            <a:noFill/>
            <a:miter lim="800000"/>
            <a:headEnd/>
            <a:tailEnd/>
          </a:ln>
        </p:spPr>
        <p:txBody>
          <a:bodyPr wrap="none">
            <a:spAutoFit/>
          </a:bodyPr>
          <a:lstStyle/>
          <a:p>
            <a:pPr>
              <a:defRPr/>
            </a:pPr>
            <a:r>
              <a:rPr lang="el-GR" sz="2400" b="1" dirty="0" smtClean="0"/>
              <a:t>1.5 </a:t>
            </a:r>
            <a:r>
              <a:rPr lang="en-GB" sz="2400" b="1" dirty="0" smtClean="0"/>
              <a:t>m </a:t>
            </a:r>
            <a:r>
              <a:rPr lang="el-GR" sz="2400" b="1" dirty="0" smtClean="0"/>
              <a:t>πάχος</a:t>
            </a:r>
            <a:endParaRPr lang="en-US" sz="2400" b="1" dirty="0"/>
          </a:p>
        </p:txBody>
      </p:sp>
      <p:sp>
        <p:nvSpPr>
          <p:cNvPr id="153612" name="Line 13"/>
          <p:cNvSpPr>
            <a:spLocks noChangeShapeType="1"/>
          </p:cNvSpPr>
          <p:nvPr/>
        </p:nvSpPr>
        <p:spPr bwMode="auto">
          <a:xfrm flipH="1">
            <a:off x="6858000" y="3733800"/>
            <a:ext cx="381000" cy="762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13" name="Line 14"/>
          <p:cNvSpPr>
            <a:spLocks noChangeShapeType="1"/>
          </p:cNvSpPr>
          <p:nvPr/>
        </p:nvSpPr>
        <p:spPr bwMode="auto">
          <a:xfrm flipH="1">
            <a:off x="6705600" y="3505200"/>
            <a:ext cx="4572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20980297"/>
      </p:ext>
    </p:extLst>
  </p:cSld>
  <p:clrMapOvr>
    <a:masterClrMapping/>
  </p:clrMapOvr>
  <p:transition advTm="99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914400"/>
            <a:ext cx="9144000" cy="1143000"/>
          </a:xfrm>
        </p:spPr>
        <p:txBody>
          <a:bodyPr>
            <a:normAutofit fontScale="90000"/>
          </a:bodyPr>
          <a:lstStyle/>
          <a:p>
            <a:pPr algn="ctr" eaLnBrk="1" hangingPunct="1"/>
            <a:r>
              <a:rPr lang="el-GR" sz="4800" dirty="0" smtClean="0"/>
              <a:t>Οικονομικό προς εξόρυξη</a:t>
            </a:r>
            <a:r>
              <a:rPr lang="en-US" sz="4800" dirty="0" smtClean="0"/>
              <a:t/>
            </a:r>
            <a:br>
              <a:rPr lang="en-US" sz="4800" dirty="0" smtClean="0"/>
            </a:br>
            <a:endParaRPr lang="en-US" dirty="0" smtClean="0"/>
          </a:p>
        </p:txBody>
      </p:sp>
      <p:graphicFrame>
        <p:nvGraphicFramePr>
          <p:cNvPr id="154627" name="Object 3"/>
          <p:cNvGraphicFramePr>
            <a:graphicFrameLocks noChangeAspect="1"/>
          </p:cNvGraphicFramePr>
          <p:nvPr/>
        </p:nvGraphicFramePr>
        <p:xfrm>
          <a:off x="0" y="1828800"/>
          <a:ext cx="7092950" cy="3902075"/>
        </p:xfrm>
        <a:graphic>
          <a:graphicData uri="http://schemas.openxmlformats.org/presentationml/2006/ole">
            <mc:AlternateContent xmlns:mc="http://schemas.openxmlformats.org/markup-compatibility/2006">
              <mc:Choice xmlns:v="urn:schemas-microsoft-com:vml" Requires="v">
                <p:oleObj spid="_x0000_s4107" name="CorelDRAW" r:id="rId6" imgW="8896350" imgH="4895850" progId="CorelDraw.Graphic.7">
                  <p:embed/>
                </p:oleObj>
              </mc:Choice>
              <mc:Fallback>
                <p:oleObj name="CorelDRAW" r:id="rId6" imgW="8896350" imgH="4895850" progId="CorelDraw.Graphic.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828800"/>
                        <a:ext cx="709295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4628" name="AutoShape 4"/>
          <p:cNvSpPr>
            <a:spLocks noChangeArrowheads="1"/>
          </p:cNvSpPr>
          <p:nvPr/>
        </p:nvSpPr>
        <p:spPr bwMode="auto">
          <a:xfrm>
            <a:off x="4953000" y="1981200"/>
            <a:ext cx="533400" cy="1676400"/>
          </a:xfrm>
          <a:prstGeom prst="upDownArrow">
            <a:avLst>
              <a:gd name="adj1" fmla="val 50000"/>
              <a:gd name="adj2" fmla="val 62857"/>
            </a:avLst>
          </a:prstGeom>
          <a:solidFill>
            <a:srgbClr val="FFFF00"/>
          </a:solidFill>
          <a:ln w="9525">
            <a:solidFill>
              <a:schemeClr val="tx1"/>
            </a:solidFill>
            <a:miter lim="800000"/>
            <a:headEnd/>
            <a:tailEnd/>
          </a:ln>
        </p:spPr>
        <p:txBody>
          <a:bodyPr vert="eaVert" wrap="none" anchor="ctr"/>
          <a:lstStyle/>
          <a:p>
            <a:endParaRPr lang="en-US"/>
          </a:p>
        </p:txBody>
      </p:sp>
      <p:sp>
        <p:nvSpPr>
          <p:cNvPr id="154630" name="Text Box 6"/>
          <p:cNvSpPr txBox="1">
            <a:spLocks noChangeArrowheads="1"/>
          </p:cNvSpPr>
          <p:nvPr/>
        </p:nvSpPr>
        <p:spPr bwMode="auto">
          <a:xfrm>
            <a:off x="2590800" y="3048000"/>
            <a:ext cx="2032929" cy="461665"/>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400" b="1" dirty="0" smtClean="0"/>
              <a:t>υπερκείμενα</a:t>
            </a:r>
            <a:endParaRPr lang="en-US" sz="2400" b="1" dirty="0"/>
          </a:p>
        </p:txBody>
      </p:sp>
      <p:sp>
        <p:nvSpPr>
          <p:cNvPr id="154631" name="Text Box 7"/>
          <p:cNvSpPr txBox="1">
            <a:spLocks noChangeArrowheads="1"/>
          </p:cNvSpPr>
          <p:nvPr/>
        </p:nvSpPr>
        <p:spPr bwMode="auto">
          <a:xfrm>
            <a:off x="7197725" y="5105400"/>
            <a:ext cx="17311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400" b="1" dirty="0" smtClean="0"/>
              <a:t>6 </a:t>
            </a:r>
            <a:r>
              <a:rPr lang="en-GB" sz="2400" b="1" dirty="0" smtClean="0"/>
              <a:t>m </a:t>
            </a:r>
            <a:r>
              <a:rPr lang="el-GR" sz="2400" b="1" dirty="0" smtClean="0"/>
              <a:t>πάχος</a:t>
            </a:r>
            <a:endParaRPr lang="en-US" sz="2400" b="1" dirty="0"/>
          </a:p>
        </p:txBody>
      </p:sp>
      <p:sp>
        <p:nvSpPr>
          <p:cNvPr id="154632" name="Rectangle 8"/>
          <p:cNvSpPr>
            <a:spLocks noChangeArrowheads="1"/>
          </p:cNvSpPr>
          <p:nvPr/>
        </p:nvSpPr>
        <p:spPr bwMode="auto">
          <a:xfrm>
            <a:off x="2514600" y="4572000"/>
            <a:ext cx="1876425" cy="457200"/>
          </a:xfrm>
          <a:prstGeom prst="rect">
            <a:avLst/>
          </a:prstGeom>
          <a:noFill/>
          <a:ln>
            <a:noFill/>
          </a:ln>
          <a:extLst/>
        </p:spPr>
        <p:txBody>
          <a:bodyPr wrap="none" anchor="ctr"/>
          <a:lstStyle/>
          <a:p>
            <a:endParaRPr lang="en-US"/>
          </a:p>
        </p:txBody>
      </p:sp>
      <p:sp>
        <p:nvSpPr>
          <p:cNvPr id="154633" name="Text Box 9"/>
          <p:cNvSpPr txBox="1">
            <a:spLocks noChangeArrowheads="1"/>
          </p:cNvSpPr>
          <p:nvPr/>
        </p:nvSpPr>
        <p:spPr bwMode="auto">
          <a:xfrm>
            <a:off x="7010400" y="3200400"/>
            <a:ext cx="17311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400" b="1" dirty="0" smtClean="0"/>
              <a:t>3 </a:t>
            </a:r>
            <a:r>
              <a:rPr lang="en-GB" sz="2400" b="1" dirty="0" smtClean="0"/>
              <a:t>m </a:t>
            </a:r>
            <a:r>
              <a:rPr lang="el-GR" sz="2400" b="1" dirty="0" smtClean="0"/>
              <a:t>πάχος</a:t>
            </a:r>
            <a:endParaRPr lang="en-US" sz="2400" b="1" dirty="0"/>
          </a:p>
        </p:txBody>
      </p:sp>
      <p:sp>
        <p:nvSpPr>
          <p:cNvPr id="154634" name="Line 10"/>
          <p:cNvSpPr>
            <a:spLocks noChangeShapeType="1"/>
          </p:cNvSpPr>
          <p:nvPr/>
        </p:nvSpPr>
        <p:spPr bwMode="auto">
          <a:xfrm flipH="1" flipV="1">
            <a:off x="6781800" y="5257800"/>
            <a:ext cx="457200" cy="762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5" name="Text Box 11"/>
          <p:cNvSpPr txBox="1">
            <a:spLocks noChangeArrowheads="1"/>
          </p:cNvSpPr>
          <p:nvPr/>
        </p:nvSpPr>
        <p:spPr bwMode="auto">
          <a:xfrm>
            <a:off x="7197725" y="3505200"/>
            <a:ext cx="19875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400" b="1" dirty="0" smtClean="0"/>
              <a:t>1.5 </a:t>
            </a:r>
            <a:r>
              <a:rPr lang="en-GB" sz="2400" b="1" dirty="0" smtClean="0"/>
              <a:t>m </a:t>
            </a:r>
            <a:r>
              <a:rPr lang="el-GR" sz="2400" b="1" dirty="0" smtClean="0"/>
              <a:t>πάχος</a:t>
            </a:r>
            <a:endParaRPr lang="en-US" sz="2400" b="1" dirty="0"/>
          </a:p>
        </p:txBody>
      </p:sp>
      <p:sp>
        <p:nvSpPr>
          <p:cNvPr id="154636" name="Line 12"/>
          <p:cNvSpPr>
            <a:spLocks noChangeShapeType="1"/>
          </p:cNvSpPr>
          <p:nvPr/>
        </p:nvSpPr>
        <p:spPr bwMode="auto">
          <a:xfrm flipH="1">
            <a:off x="6858000" y="3733800"/>
            <a:ext cx="381000" cy="762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7" name="Line 13"/>
          <p:cNvSpPr>
            <a:spLocks noChangeShapeType="1"/>
          </p:cNvSpPr>
          <p:nvPr/>
        </p:nvSpPr>
        <p:spPr bwMode="auto">
          <a:xfrm flipH="1">
            <a:off x="6705600" y="3505200"/>
            <a:ext cx="4572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8" name="Text Box 14"/>
          <p:cNvSpPr txBox="1">
            <a:spLocks noChangeArrowheads="1"/>
          </p:cNvSpPr>
          <p:nvPr/>
        </p:nvSpPr>
        <p:spPr bwMode="auto">
          <a:xfrm>
            <a:off x="5334000" y="2667000"/>
            <a:ext cx="16141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000" b="1" dirty="0" smtClean="0">
                <a:solidFill>
                  <a:srgbClr val="FFFF00"/>
                </a:solidFill>
              </a:rPr>
              <a:t>30</a:t>
            </a:r>
            <a:r>
              <a:rPr lang="en-US" sz="2000" b="1" dirty="0" smtClean="0">
                <a:solidFill>
                  <a:srgbClr val="FFFF00"/>
                </a:solidFill>
              </a:rPr>
              <a:t> </a:t>
            </a:r>
            <a:r>
              <a:rPr lang="en-GB" sz="2000" b="1" dirty="0" smtClean="0">
                <a:solidFill>
                  <a:srgbClr val="FFFF00"/>
                </a:solidFill>
              </a:rPr>
              <a:t>m </a:t>
            </a:r>
            <a:r>
              <a:rPr lang="el-GR" sz="2000" b="1" dirty="0" smtClean="0">
                <a:solidFill>
                  <a:srgbClr val="FFFF00"/>
                </a:solidFill>
              </a:rPr>
              <a:t>πάχος</a:t>
            </a:r>
            <a:endParaRPr lang="en-US" sz="2000" b="1" dirty="0">
              <a:solidFill>
                <a:srgbClr val="FFFF00"/>
              </a:solidFill>
            </a:endParaRPr>
          </a:p>
        </p:txBody>
      </p:sp>
      <p:sp>
        <p:nvSpPr>
          <p:cNvPr id="154639" name="AutoShape 15"/>
          <p:cNvSpPr>
            <a:spLocks noChangeArrowheads="1"/>
          </p:cNvSpPr>
          <p:nvPr/>
        </p:nvSpPr>
        <p:spPr bwMode="auto">
          <a:xfrm>
            <a:off x="304800" y="2057400"/>
            <a:ext cx="533400" cy="2971800"/>
          </a:xfrm>
          <a:prstGeom prst="upDownArrow">
            <a:avLst>
              <a:gd name="adj1" fmla="val 50000"/>
              <a:gd name="adj2" fmla="val 111429"/>
            </a:avLst>
          </a:prstGeom>
          <a:solidFill>
            <a:srgbClr val="FFFF00"/>
          </a:solidFill>
          <a:ln w="9525">
            <a:solidFill>
              <a:schemeClr val="tx1"/>
            </a:solidFill>
            <a:miter lim="800000"/>
            <a:headEnd/>
            <a:tailEnd/>
          </a:ln>
        </p:spPr>
        <p:txBody>
          <a:bodyPr vert="eaVert" wrap="none" anchor="ctr"/>
          <a:lstStyle/>
          <a:p>
            <a:endParaRPr lang="en-US"/>
          </a:p>
        </p:txBody>
      </p:sp>
      <p:sp>
        <p:nvSpPr>
          <p:cNvPr id="154640" name="Rectangle 16"/>
          <p:cNvSpPr>
            <a:spLocks noChangeArrowheads="1"/>
          </p:cNvSpPr>
          <p:nvPr/>
        </p:nvSpPr>
        <p:spPr bwMode="auto">
          <a:xfrm>
            <a:off x="838200" y="2946400"/>
            <a:ext cx="16141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sz="2000" b="1" dirty="0" smtClean="0">
                <a:solidFill>
                  <a:srgbClr val="FFFF00"/>
                </a:solidFill>
              </a:rPr>
              <a:t>50 </a:t>
            </a:r>
            <a:r>
              <a:rPr lang="en-GB" sz="2000" b="1" dirty="0" smtClean="0">
                <a:solidFill>
                  <a:srgbClr val="FFFF00"/>
                </a:solidFill>
              </a:rPr>
              <a:t>m</a:t>
            </a:r>
            <a:r>
              <a:rPr lang="el-GR" sz="2000" b="1" dirty="0" smtClean="0">
                <a:solidFill>
                  <a:srgbClr val="FFFF00"/>
                </a:solidFill>
              </a:rPr>
              <a:t> πάχος</a:t>
            </a:r>
            <a:endParaRPr lang="en-US" sz="2000" b="1" dirty="0">
              <a:solidFill>
                <a:srgbClr val="FFFF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92973107"/>
      </p:ext>
    </p:extLst>
  </p:cSld>
  <p:clrMapOvr>
    <a:masterClrMapping/>
  </p:clrMapOvr>
  <p:transition advTm="124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0" y="899160"/>
            <a:ext cx="9144000" cy="1143000"/>
          </a:xfrm>
        </p:spPr>
        <p:txBody>
          <a:bodyPr>
            <a:normAutofit fontScale="90000"/>
          </a:bodyPr>
          <a:lstStyle/>
          <a:p>
            <a:pPr algn="ctr" eaLnBrk="1" hangingPunct="1"/>
            <a:r>
              <a:rPr lang="el-GR" sz="4800" dirty="0" smtClean="0"/>
              <a:t>Μη οικονομικό προς εξόρυξη</a:t>
            </a:r>
            <a:r>
              <a:rPr lang="en-US" sz="4800" dirty="0" smtClean="0"/>
              <a:t/>
            </a:r>
            <a:br>
              <a:rPr lang="en-US" sz="4800" dirty="0" smtClean="0"/>
            </a:br>
            <a:endParaRPr lang="en-US" dirty="0" smtClean="0"/>
          </a:p>
        </p:txBody>
      </p:sp>
      <p:graphicFrame>
        <p:nvGraphicFramePr>
          <p:cNvPr id="155651" name="Object 3"/>
          <p:cNvGraphicFramePr>
            <a:graphicFrameLocks noChangeAspect="1"/>
          </p:cNvGraphicFramePr>
          <p:nvPr/>
        </p:nvGraphicFramePr>
        <p:xfrm>
          <a:off x="0" y="1828800"/>
          <a:ext cx="7092950" cy="3902075"/>
        </p:xfrm>
        <a:graphic>
          <a:graphicData uri="http://schemas.openxmlformats.org/presentationml/2006/ole">
            <mc:AlternateContent xmlns:mc="http://schemas.openxmlformats.org/markup-compatibility/2006">
              <mc:Choice xmlns:v="urn:schemas-microsoft-com:vml" Requires="v">
                <p:oleObj spid="_x0000_s5131" name="CorelDRAW" r:id="rId6" imgW="8896350" imgH="4895850" progId="CorelDraw.Graphic.7">
                  <p:embed/>
                </p:oleObj>
              </mc:Choice>
              <mc:Fallback>
                <p:oleObj name="CorelDRAW" r:id="rId6" imgW="8896350" imgH="4895850" progId="CorelDraw.Graphic.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828800"/>
                        <a:ext cx="709295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5652" name="AutoShape 4"/>
          <p:cNvSpPr>
            <a:spLocks noChangeArrowheads="1"/>
          </p:cNvSpPr>
          <p:nvPr/>
        </p:nvSpPr>
        <p:spPr bwMode="auto">
          <a:xfrm>
            <a:off x="4953000" y="1981200"/>
            <a:ext cx="533400" cy="1676400"/>
          </a:xfrm>
          <a:prstGeom prst="upDownArrow">
            <a:avLst>
              <a:gd name="adj1" fmla="val 50000"/>
              <a:gd name="adj2" fmla="val 62857"/>
            </a:avLst>
          </a:prstGeom>
          <a:solidFill>
            <a:srgbClr val="FFFF00"/>
          </a:solidFill>
          <a:ln w="9525">
            <a:solidFill>
              <a:schemeClr val="tx1"/>
            </a:solidFill>
            <a:miter lim="800000"/>
            <a:headEnd/>
            <a:tailEnd/>
          </a:ln>
        </p:spPr>
        <p:txBody>
          <a:bodyPr vert="eaVert" wrap="none" anchor="ctr"/>
          <a:lstStyle/>
          <a:p>
            <a:endParaRPr lang="en-US"/>
          </a:p>
        </p:txBody>
      </p:sp>
      <p:sp>
        <p:nvSpPr>
          <p:cNvPr id="155654" name="Text Box 6"/>
          <p:cNvSpPr txBox="1">
            <a:spLocks noChangeArrowheads="1"/>
          </p:cNvSpPr>
          <p:nvPr/>
        </p:nvSpPr>
        <p:spPr bwMode="auto">
          <a:xfrm>
            <a:off x="2590800" y="3048000"/>
            <a:ext cx="2032929" cy="461665"/>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400" b="1" dirty="0" smtClean="0"/>
              <a:t>υπερκείμενα</a:t>
            </a:r>
            <a:endParaRPr lang="en-US" sz="2400" b="1" dirty="0"/>
          </a:p>
        </p:txBody>
      </p:sp>
      <p:sp>
        <p:nvSpPr>
          <p:cNvPr id="155655" name="Text Box 7"/>
          <p:cNvSpPr txBox="1">
            <a:spLocks noChangeArrowheads="1"/>
          </p:cNvSpPr>
          <p:nvPr/>
        </p:nvSpPr>
        <p:spPr bwMode="auto">
          <a:xfrm>
            <a:off x="7197725" y="5105400"/>
            <a:ext cx="17311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400" b="1" dirty="0" smtClean="0"/>
              <a:t>6 </a:t>
            </a:r>
            <a:r>
              <a:rPr lang="en-GB" sz="2400" b="1" dirty="0" smtClean="0"/>
              <a:t>m </a:t>
            </a:r>
            <a:r>
              <a:rPr lang="el-GR" sz="2400" b="1" dirty="0" smtClean="0"/>
              <a:t>πάχος</a:t>
            </a:r>
            <a:endParaRPr lang="en-US" sz="2400" b="1" dirty="0"/>
          </a:p>
        </p:txBody>
      </p:sp>
      <p:sp>
        <p:nvSpPr>
          <p:cNvPr id="155656" name="Rectangle 8"/>
          <p:cNvSpPr>
            <a:spLocks noChangeArrowheads="1"/>
          </p:cNvSpPr>
          <p:nvPr/>
        </p:nvSpPr>
        <p:spPr bwMode="auto">
          <a:xfrm>
            <a:off x="2514600" y="4572000"/>
            <a:ext cx="1876425" cy="457200"/>
          </a:xfrm>
          <a:prstGeom prst="rect">
            <a:avLst/>
          </a:prstGeom>
          <a:noFill/>
          <a:ln>
            <a:noFill/>
          </a:ln>
          <a:extLst/>
        </p:spPr>
        <p:txBody>
          <a:bodyPr wrap="none" anchor="ctr"/>
          <a:lstStyle/>
          <a:p>
            <a:endParaRPr lang="en-US"/>
          </a:p>
        </p:txBody>
      </p:sp>
      <p:sp>
        <p:nvSpPr>
          <p:cNvPr id="155657" name="Text Box 9"/>
          <p:cNvSpPr txBox="1">
            <a:spLocks noChangeArrowheads="1"/>
          </p:cNvSpPr>
          <p:nvPr/>
        </p:nvSpPr>
        <p:spPr bwMode="auto">
          <a:xfrm>
            <a:off x="7010400" y="3200400"/>
            <a:ext cx="17311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400" b="1" dirty="0" smtClean="0"/>
              <a:t>3 </a:t>
            </a:r>
            <a:r>
              <a:rPr lang="en-GB" sz="2400" b="1" dirty="0" smtClean="0"/>
              <a:t>m </a:t>
            </a:r>
            <a:r>
              <a:rPr lang="el-GR" sz="2400" b="1" dirty="0" smtClean="0"/>
              <a:t>πάχος</a:t>
            </a:r>
            <a:endParaRPr lang="en-US" sz="2400" b="1" dirty="0"/>
          </a:p>
        </p:txBody>
      </p:sp>
      <p:sp>
        <p:nvSpPr>
          <p:cNvPr id="155658" name="Line 10"/>
          <p:cNvSpPr>
            <a:spLocks noChangeShapeType="1"/>
          </p:cNvSpPr>
          <p:nvPr/>
        </p:nvSpPr>
        <p:spPr bwMode="auto">
          <a:xfrm flipH="1" flipV="1">
            <a:off x="6781800" y="5257800"/>
            <a:ext cx="457200" cy="762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59" name="Text Box 11"/>
          <p:cNvSpPr txBox="1">
            <a:spLocks noChangeArrowheads="1"/>
          </p:cNvSpPr>
          <p:nvPr/>
        </p:nvSpPr>
        <p:spPr bwMode="auto">
          <a:xfrm>
            <a:off x="7197725" y="3505200"/>
            <a:ext cx="17311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400" b="1" dirty="0" smtClean="0"/>
              <a:t>1 </a:t>
            </a:r>
            <a:r>
              <a:rPr lang="en-GB" sz="2400" b="1" dirty="0" smtClean="0"/>
              <a:t>m </a:t>
            </a:r>
            <a:r>
              <a:rPr lang="el-GR" sz="2400" b="1" dirty="0" smtClean="0"/>
              <a:t>πάχος</a:t>
            </a:r>
            <a:endParaRPr lang="en-US" sz="2400" b="1" dirty="0"/>
          </a:p>
        </p:txBody>
      </p:sp>
      <p:sp>
        <p:nvSpPr>
          <p:cNvPr id="155660" name="Line 12"/>
          <p:cNvSpPr>
            <a:spLocks noChangeShapeType="1"/>
          </p:cNvSpPr>
          <p:nvPr/>
        </p:nvSpPr>
        <p:spPr bwMode="auto">
          <a:xfrm flipH="1">
            <a:off x="6858000" y="3733800"/>
            <a:ext cx="381000" cy="762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1" name="Line 13"/>
          <p:cNvSpPr>
            <a:spLocks noChangeShapeType="1"/>
          </p:cNvSpPr>
          <p:nvPr/>
        </p:nvSpPr>
        <p:spPr bwMode="auto">
          <a:xfrm flipH="1">
            <a:off x="6705600" y="3505200"/>
            <a:ext cx="4572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2" name="Text Box 14"/>
          <p:cNvSpPr txBox="1">
            <a:spLocks noChangeArrowheads="1"/>
          </p:cNvSpPr>
          <p:nvPr/>
        </p:nvSpPr>
        <p:spPr bwMode="auto">
          <a:xfrm>
            <a:off x="5334000" y="2667000"/>
            <a:ext cx="16141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smtClean="0">
                <a:solidFill>
                  <a:srgbClr val="FFFF00"/>
                </a:solidFill>
              </a:rPr>
              <a:t>50</a:t>
            </a:r>
            <a:r>
              <a:rPr lang="el-GR" sz="2000" b="1" dirty="0" smtClean="0">
                <a:solidFill>
                  <a:srgbClr val="FFFF00"/>
                </a:solidFill>
              </a:rPr>
              <a:t> </a:t>
            </a:r>
            <a:r>
              <a:rPr lang="en-GB" sz="2000" b="1" dirty="0" smtClean="0">
                <a:solidFill>
                  <a:srgbClr val="FFFF00"/>
                </a:solidFill>
              </a:rPr>
              <a:t>m </a:t>
            </a:r>
            <a:r>
              <a:rPr lang="el-GR" sz="2000" b="1" dirty="0" smtClean="0">
                <a:solidFill>
                  <a:srgbClr val="FFFF00"/>
                </a:solidFill>
              </a:rPr>
              <a:t>πάχος</a:t>
            </a:r>
            <a:endParaRPr lang="en-US" sz="2000" b="1" dirty="0">
              <a:solidFill>
                <a:srgbClr val="FFFF00"/>
              </a:solidFill>
            </a:endParaRPr>
          </a:p>
        </p:txBody>
      </p:sp>
      <p:sp>
        <p:nvSpPr>
          <p:cNvPr id="155663" name="AutoShape 15"/>
          <p:cNvSpPr>
            <a:spLocks noChangeArrowheads="1"/>
          </p:cNvSpPr>
          <p:nvPr/>
        </p:nvSpPr>
        <p:spPr bwMode="auto">
          <a:xfrm>
            <a:off x="304800" y="2057400"/>
            <a:ext cx="533400" cy="2971800"/>
          </a:xfrm>
          <a:prstGeom prst="upDownArrow">
            <a:avLst>
              <a:gd name="adj1" fmla="val 50000"/>
              <a:gd name="adj2" fmla="val 111429"/>
            </a:avLst>
          </a:prstGeom>
          <a:solidFill>
            <a:srgbClr val="FFFF00"/>
          </a:solidFill>
          <a:ln w="9525">
            <a:solidFill>
              <a:schemeClr val="tx1"/>
            </a:solidFill>
            <a:miter lim="800000"/>
            <a:headEnd/>
            <a:tailEnd/>
          </a:ln>
        </p:spPr>
        <p:txBody>
          <a:bodyPr vert="eaVert" wrap="none" anchor="ctr"/>
          <a:lstStyle/>
          <a:p>
            <a:endParaRPr lang="en-US"/>
          </a:p>
        </p:txBody>
      </p:sp>
      <p:sp>
        <p:nvSpPr>
          <p:cNvPr id="155664" name="Rectangle 16"/>
          <p:cNvSpPr>
            <a:spLocks noChangeArrowheads="1"/>
          </p:cNvSpPr>
          <p:nvPr/>
        </p:nvSpPr>
        <p:spPr bwMode="auto">
          <a:xfrm>
            <a:off x="838200" y="2971800"/>
            <a:ext cx="16141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sz="2000" b="1" dirty="0" smtClean="0">
                <a:solidFill>
                  <a:srgbClr val="FFFF00"/>
                </a:solidFill>
              </a:rPr>
              <a:t>70 </a:t>
            </a:r>
            <a:r>
              <a:rPr lang="en-GB" sz="2000" b="1" dirty="0" smtClean="0">
                <a:solidFill>
                  <a:srgbClr val="FFFF00"/>
                </a:solidFill>
              </a:rPr>
              <a:t>m</a:t>
            </a:r>
            <a:r>
              <a:rPr lang="el-GR" sz="2000" b="1" dirty="0" smtClean="0">
                <a:solidFill>
                  <a:srgbClr val="FFFF00"/>
                </a:solidFill>
              </a:rPr>
              <a:t> πάχος</a:t>
            </a:r>
            <a:endParaRPr lang="en-US" sz="2000" b="1" dirty="0">
              <a:solidFill>
                <a:srgbClr val="FFFF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65822666"/>
      </p:ext>
    </p:extLst>
  </p:cSld>
  <p:clrMapOvr>
    <a:masterClrMapping/>
  </p:clrMapOvr>
  <p:transition advTm="107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5599280"/>
      </p:ext>
    </p:extLst>
  </p:cSld>
  <p:clrMapOvr>
    <a:masterClrMapping/>
  </p:clrMapOvr>
  <mc:AlternateContent xmlns:mc="http://schemas.openxmlformats.org/markup-compatibility/2006" xmlns:p14="http://schemas.microsoft.com/office/powerpoint/2010/main">
    <mc:Choice Requires="p14">
      <p:transition spd="slow" p14:dur="2000" advTm="890"/>
    </mc:Choice>
    <mc:Fallback xmlns="">
      <p:transition spd="slow" advTm="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C:\Documents and Settings\emurphy\Desktop\p200136eeg60001.jpg"/>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32152" y="1447799"/>
            <a:ext cx="9111848" cy="535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l-GR" dirty="0" smtClean="0"/>
              <a:t>Μέθοδοι εξόρυξης</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77519388"/>
      </p:ext>
    </p:extLst>
  </p:cSld>
  <p:clrMapOvr>
    <a:masterClrMapping/>
  </p:clrMapOvr>
  <mc:AlternateContent xmlns:mc="http://schemas.openxmlformats.org/markup-compatibility/2006" xmlns:p14="http://schemas.microsoft.com/office/powerpoint/2010/main">
    <mc:Choice Requires="p14">
      <p:transition spd="slow" p14:dur="2000" advTm="19360"/>
    </mc:Choice>
    <mc:Fallback xmlns="">
      <p:transition spd="slow" advTm="19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06090"/>
          </a:xfrm>
        </p:spPr>
        <p:txBody>
          <a:bodyPr/>
          <a:lstStyle/>
          <a:p>
            <a:r>
              <a:rPr lang="el-GR" dirty="0" smtClean="0"/>
              <a:t>Τομή λιγνιτωρυχείου</a:t>
            </a:r>
            <a:endParaRPr lang="en-GB" dirty="0"/>
          </a:p>
        </p:txBody>
      </p:sp>
      <p:pic>
        <p:nvPicPr>
          <p:cNvPr id="6" name="Picture 4" descr="msotw9_temp0"/>
          <p:cNvPicPr>
            <a:picLocks noChangeAspect="1" noChangeArrowheads="1"/>
          </p:cNvPicPr>
          <p:nvPr/>
        </p:nvPicPr>
        <p:blipFill>
          <a:blip r:embed="rId4">
            <a:lum contrast="40000"/>
            <a:extLst>
              <a:ext uri="{28A0092B-C50C-407E-A947-70E740481C1C}">
                <a14:useLocalDpi xmlns:a14="http://schemas.microsoft.com/office/drawing/2010/main" val="0"/>
              </a:ext>
            </a:extLst>
          </a:blip>
          <a:stretch>
            <a:fillRect/>
          </a:stretch>
        </p:blipFill>
        <p:spPr bwMode="auto">
          <a:xfrm>
            <a:off x="224566" y="1196752"/>
            <a:ext cx="8939157" cy="544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25"/>
    </mc:Choice>
    <mc:Fallback xmlns="">
      <p:transition spd="slow" advTm="21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OΡΥΧΕΙΟ 031.jpg"/>
          <p:cNvPicPr>
            <a:picLocks noChangeAspect="1"/>
          </p:cNvPicPr>
          <p:nvPr/>
        </p:nvPicPr>
        <p:blipFill>
          <a:blip r:embed="rId4" cstate="print"/>
          <a:stretch>
            <a:fillRect/>
          </a:stretch>
        </p:blipFill>
        <p:spPr>
          <a:xfrm>
            <a:off x="1000100" y="0"/>
            <a:ext cx="8143899" cy="6858000"/>
          </a:xfrm>
          <a:prstGeom prst="rect">
            <a:avLst/>
          </a:prstGeom>
        </p:spPr>
      </p:pic>
      <p:sp>
        <p:nvSpPr>
          <p:cNvPr id="3" name="Title 2"/>
          <p:cNvSpPr>
            <a:spLocks noGrp="1"/>
          </p:cNvSpPr>
          <p:nvPr>
            <p:ph type="title"/>
          </p:nvPr>
        </p:nvSpPr>
        <p:spPr>
          <a:xfrm>
            <a:off x="457200" y="274638"/>
            <a:ext cx="8229600" cy="490066"/>
          </a:xfrm>
        </p:spPr>
        <p:txBody>
          <a:bodyPr/>
          <a:lstStyle/>
          <a:p>
            <a:r>
              <a:rPr lang="el-GR" smtClean="0"/>
              <a:t>κοίτασμα</a:t>
            </a:r>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43366193"/>
      </p:ext>
    </p:extLst>
  </p:cSld>
  <p:clrMapOvr>
    <a:masterClrMapping/>
  </p:clrMapOvr>
  <mc:AlternateContent xmlns:mc="http://schemas.openxmlformats.org/markup-compatibility/2006" xmlns:p14="http://schemas.microsoft.com/office/powerpoint/2010/main">
    <mc:Choice Requires="p14">
      <p:transition spd="slow" p14:dur="2000" advTm="16530"/>
    </mc:Choice>
    <mc:Fallback xmlns="">
      <p:transition spd="slow" advTm="16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methodos ekmetalefsis.mpg">
            <a:hlinkClick r:id="" action="ppaction://media"/>
          </p:cNvPr>
          <p:cNvPicPr>
            <a:picLocks noGrp="1" noRot="1" noChangeAspect="1" noChangeArrowheads="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161925" y="620688"/>
            <a:ext cx="8820150" cy="6111875"/>
          </a:xfrm>
        </p:spPr>
      </p:pic>
      <p:sp>
        <p:nvSpPr>
          <p:cNvPr id="6146" name="Rectangle 5"/>
          <p:cNvSpPr>
            <a:spLocks noGrp="1" noChangeArrowheads="1"/>
          </p:cNvSpPr>
          <p:nvPr>
            <p:ph type="title"/>
          </p:nvPr>
        </p:nvSpPr>
        <p:spPr>
          <a:xfrm>
            <a:off x="457200" y="44624"/>
            <a:ext cx="8229600" cy="648072"/>
          </a:xfrm>
        </p:spPr>
        <p:txBody>
          <a:bodyPr/>
          <a:lstStyle/>
          <a:p>
            <a:pPr eaLnBrk="1" hangingPunct="1"/>
            <a:r>
              <a:rPr lang="el-GR" altLang="en-US" dirty="0" smtClean="0"/>
              <a:t>εκσκαφέας</a:t>
            </a:r>
            <a:endParaRPr lang="en-US" altLang="en-US" dirty="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89"/>
    </mc:Choice>
    <mc:Fallback xmlns="">
      <p:transition spd="slow" advTm="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7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3076"/>
                                        </p:tgtEl>
                                      </p:cBhvr>
                                    </p:cmd>
                                  </p:childTnLst>
                                </p:cTn>
                              </p:par>
                            </p:childTnLst>
                          </p:cTn>
                        </p:par>
                      </p:childTnLst>
                    </p:cTn>
                  </p:par>
                </p:childTnLst>
              </p:cTn>
              <p:nextCondLst>
                <p:cond evt="onClick" delay="0">
                  <p:tgtEl>
                    <p:spTgt spid="3076"/>
                  </p:tgtEl>
                </p:cond>
              </p:nextCondLst>
            </p:seq>
            <p:video>
              <p:cMediaNode>
                <p:cTn id="12" fill="hold" display="0">
                  <p:stCondLst>
                    <p:cond delay="indefinite"/>
                  </p:stCondLst>
                  <p:endCondLst>
                    <p:cond evt="onNext" delay="0">
                      <p:tgtEl>
                        <p:sldTgt/>
                      </p:tgtEl>
                    </p:cond>
                    <p:cond evt="onPrev" delay="0">
                      <p:tgtEl>
                        <p:sldTgt/>
                      </p:tgtEl>
                    </p:cond>
                  </p:endCondLst>
                </p:cTn>
                <p:tgtEl>
                  <p:spTgt spid="3076"/>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6"/>
          <p:cNvSpPr txBox="1">
            <a:spLocks noChangeArrowheads="1"/>
          </p:cNvSpPr>
          <p:nvPr/>
        </p:nvSpPr>
        <p:spPr bwMode="auto">
          <a:xfrm>
            <a:off x="251520" y="0"/>
            <a:ext cx="889248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20000"/>
              </a:lnSpc>
              <a:spcBef>
                <a:spcPct val="50000"/>
              </a:spcBef>
            </a:pPr>
            <a:r>
              <a:rPr lang="el-GR" altLang="en-US" sz="2000" b="1" dirty="0" smtClean="0">
                <a:solidFill>
                  <a:schemeClr val="tx1">
                    <a:lumMod val="95000"/>
                    <a:lumOff val="5000"/>
                  </a:schemeClr>
                </a:solidFill>
                <a:latin typeface="Cambria Math" panose="02040503050406030204" pitchFamily="18" charset="0"/>
                <a:ea typeface="Cambria Math" panose="02040503050406030204" pitchFamily="18" charset="0"/>
              </a:rPr>
              <a:t>ΗΛΕΚΤΡΟΚΙΝΗΤΟΙ </a:t>
            </a:r>
            <a:r>
              <a:rPr lang="el-GR" altLang="en-US" sz="2000" b="1" dirty="0">
                <a:solidFill>
                  <a:schemeClr val="tx1">
                    <a:lumMod val="95000"/>
                    <a:lumOff val="5000"/>
                  </a:schemeClr>
                </a:solidFill>
                <a:latin typeface="Cambria Math" panose="02040503050406030204" pitchFamily="18" charset="0"/>
                <a:ea typeface="Cambria Math" panose="02040503050406030204" pitchFamily="18" charset="0"/>
              </a:rPr>
              <a:t>ΚΑΔΟΦΟΡΟΙ ΕΚΣΚΑΦΕΙΣ</a:t>
            </a:r>
            <a:r>
              <a:rPr lang="en-US" altLang="en-US" sz="2000" b="1" dirty="0">
                <a:solidFill>
                  <a:schemeClr val="tx1">
                    <a:lumMod val="95000"/>
                    <a:lumOff val="5000"/>
                  </a:schemeClr>
                </a:solidFill>
                <a:latin typeface="Cambria Math" panose="02040503050406030204" pitchFamily="18" charset="0"/>
                <a:ea typeface="Cambria Math" panose="02040503050406030204" pitchFamily="18" charset="0"/>
              </a:rPr>
              <a:t> </a:t>
            </a:r>
            <a:r>
              <a:rPr lang="el-GR" altLang="en-US" sz="2000" b="1" dirty="0">
                <a:solidFill>
                  <a:schemeClr val="tx1">
                    <a:lumMod val="95000"/>
                    <a:lumOff val="5000"/>
                  </a:schemeClr>
                </a:solidFill>
                <a:latin typeface="Cambria Math" panose="02040503050406030204" pitchFamily="18" charset="0"/>
                <a:ea typeface="Cambria Math" panose="02040503050406030204" pitchFamily="18" charset="0"/>
              </a:rPr>
              <a:t>ΔΙΑΦΟΡΩΝ ΤΥΠΩΝ ΚΑΙ ΜΕΓΕΘΩΝ</a:t>
            </a:r>
            <a:r>
              <a:rPr lang="en-US" altLang="en-US" sz="2000" b="1" dirty="0">
                <a:solidFill>
                  <a:schemeClr val="tx1">
                    <a:lumMod val="95000"/>
                    <a:lumOff val="5000"/>
                  </a:schemeClr>
                </a:solidFill>
                <a:latin typeface="Cambria Math" panose="02040503050406030204" pitchFamily="18" charset="0"/>
                <a:ea typeface="Cambria Math" panose="02040503050406030204" pitchFamily="18" charset="0"/>
              </a:rPr>
              <a:t> </a:t>
            </a:r>
            <a:endParaRPr lang="el-GR" altLang="en-US" sz="2000" b="1" dirty="0">
              <a:solidFill>
                <a:schemeClr val="tx1">
                  <a:lumMod val="95000"/>
                  <a:lumOff val="5000"/>
                </a:schemeClr>
              </a:solidFill>
              <a:latin typeface="Cambria Math" panose="02040503050406030204" pitchFamily="18" charset="0"/>
              <a:ea typeface="Cambria Math" panose="02040503050406030204" pitchFamily="18" charset="0"/>
            </a:endParaRPr>
          </a:p>
          <a:p>
            <a:pPr algn="ctr" eaLnBrk="1" hangingPunct="1">
              <a:lnSpc>
                <a:spcPct val="120000"/>
              </a:lnSpc>
              <a:spcBef>
                <a:spcPct val="50000"/>
              </a:spcBef>
            </a:pPr>
            <a:r>
              <a:rPr lang="el-GR" altLang="en-US" sz="2000" b="1" dirty="0" smtClean="0">
                <a:solidFill>
                  <a:schemeClr val="tx1">
                    <a:lumMod val="95000"/>
                    <a:lumOff val="5000"/>
                  </a:schemeClr>
                </a:solidFill>
                <a:latin typeface="Cambria Math" panose="02040503050406030204" pitchFamily="18" charset="0"/>
                <a:ea typeface="Cambria Math" panose="02040503050406030204" pitchFamily="18" charset="0"/>
              </a:rPr>
              <a:t>Από    </a:t>
            </a:r>
            <a:r>
              <a:rPr lang="el-GR" altLang="en-US" sz="2000" b="1" smtClean="0">
                <a:solidFill>
                  <a:schemeClr val="tx1">
                    <a:lumMod val="95000"/>
                    <a:lumOff val="5000"/>
                  </a:schemeClr>
                </a:solidFill>
                <a:latin typeface="Cambria Math" panose="02040503050406030204" pitchFamily="18" charset="0"/>
                <a:ea typeface="Cambria Math" panose="02040503050406030204" pitchFamily="18" charset="0"/>
              </a:rPr>
              <a:t>750 </a:t>
            </a:r>
            <a:r>
              <a:rPr lang="en-GB" altLang="en-US" sz="2000" b="1" smtClean="0">
                <a:solidFill>
                  <a:schemeClr val="tx1">
                    <a:lumMod val="95000"/>
                    <a:lumOff val="5000"/>
                  </a:schemeClr>
                </a:solidFill>
                <a:latin typeface="Cambria Math" panose="02040503050406030204" pitchFamily="18" charset="0"/>
                <a:ea typeface="Cambria Math" panose="02040503050406030204" pitchFamily="18" charset="0"/>
              </a:rPr>
              <a:t>m</a:t>
            </a:r>
            <a:r>
              <a:rPr lang="el-GR" altLang="en-US" sz="2000" b="1" baseline="30000" smtClean="0">
                <a:solidFill>
                  <a:schemeClr val="tx1">
                    <a:lumMod val="95000"/>
                    <a:lumOff val="5000"/>
                  </a:schemeClr>
                </a:solidFill>
                <a:latin typeface="Cambria Math" panose="02040503050406030204" pitchFamily="18" charset="0"/>
                <a:ea typeface="Cambria Math" panose="02040503050406030204" pitchFamily="18" charset="0"/>
              </a:rPr>
              <a:t>3</a:t>
            </a:r>
            <a:r>
              <a:rPr lang="el-GR" altLang="en-US" sz="2000" b="1" smtClean="0">
                <a:solidFill>
                  <a:schemeClr val="tx1">
                    <a:lumMod val="95000"/>
                    <a:lumOff val="5000"/>
                  </a:schemeClr>
                </a:solidFill>
                <a:latin typeface="Cambria Math" panose="02040503050406030204" pitchFamily="18" charset="0"/>
                <a:ea typeface="Cambria Math" panose="02040503050406030204" pitchFamily="18" charset="0"/>
              </a:rPr>
              <a:t> </a:t>
            </a:r>
            <a:r>
              <a:rPr lang="el-GR" altLang="en-US" sz="2000" b="1" dirty="0">
                <a:solidFill>
                  <a:schemeClr val="tx1">
                    <a:lumMod val="95000"/>
                    <a:lumOff val="5000"/>
                  </a:schemeClr>
                </a:solidFill>
                <a:latin typeface="Cambria Math" panose="02040503050406030204" pitchFamily="18" charset="0"/>
                <a:ea typeface="Cambria Math" panose="02040503050406030204" pitchFamily="18" charset="0"/>
              </a:rPr>
              <a:t>στ</a:t>
            </a:r>
            <a:r>
              <a:rPr lang="el-GR" altLang="en-US" sz="2000" b="1" dirty="0" smtClean="0">
                <a:solidFill>
                  <a:schemeClr val="tx1">
                    <a:lumMod val="95000"/>
                    <a:lumOff val="5000"/>
                  </a:schemeClr>
                </a:solidFill>
                <a:latin typeface="Cambria Math" panose="02040503050406030204" pitchFamily="18" charset="0"/>
                <a:ea typeface="Cambria Math" panose="02040503050406030204" pitchFamily="18" charset="0"/>
              </a:rPr>
              <a:t>./</a:t>
            </a:r>
            <a:r>
              <a:rPr lang="en-GB" altLang="en-US" sz="2000" b="1" dirty="0" smtClean="0">
                <a:solidFill>
                  <a:schemeClr val="tx1">
                    <a:lumMod val="95000"/>
                    <a:lumOff val="5000"/>
                  </a:schemeClr>
                </a:solidFill>
                <a:latin typeface="Cambria Math" panose="02040503050406030204" pitchFamily="18" charset="0"/>
                <a:ea typeface="Cambria Math" panose="02040503050406030204" pitchFamily="18" charset="0"/>
              </a:rPr>
              <a:t>hr</a:t>
            </a:r>
            <a:r>
              <a:rPr lang="el-GR" altLang="en-US" sz="2000" b="1" dirty="0" smtClean="0">
                <a:solidFill>
                  <a:schemeClr val="tx1">
                    <a:lumMod val="95000"/>
                    <a:lumOff val="5000"/>
                  </a:schemeClr>
                </a:solidFill>
                <a:latin typeface="Cambria Math" panose="02040503050406030204" pitchFamily="18" charset="0"/>
                <a:ea typeface="Cambria Math" panose="02040503050406030204" pitchFamily="18" charset="0"/>
              </a:rPr>
              <a:t> </a:t>
            </a:r>
            <a:r>
              <a:rPr lang="en-GB" altLang="en-US" sz="2000" b="1" dirty="0" smtClean="0">
                <a:solidFill>
                  <a:schemeClr val="tx1">
                    <a:lumMod val="95000"/>
                    <a:lumOff val="5000"/>
                  </a:schemeClr>
                </a:solidFill>
                <a:latin typeface="Cambria Math" panose="02040503050406030204" pitchFamily="18" charset="0"/>
                <a:ea typeface="Cambria Math" panose="02040503050406030204" pitchFamily="18" charset="0"/>
              </a:rPr>
              <a:t> </a:t>
            </a:r>
            <a:r>
              <a:rPr lang="el-GR" altLang="en-US" sz="2000" b="1" dirty="0" smtClean="0">
                <a:solidFill>
                  <a:schemeClr val="tx1">
                    <a:lumMod val="95000"/>
                    <a:lumOff val="5000"/>
                  </a:schemeClr>
                </a:solidFill>
                <a:latin typeface="Cambria Math" panose="02040503050406030204" pitchFamily="18" charset="0"/>
                <a:ea typeface="Cambria Math" panose="02040503050406030204" pitchFamily="18" charset="0"/>
              </a:rPr>
              <a:t> ως  </a:t>
            </a:r>
            <a:r>
              <a:rPr lang="el-GR" altLang="en-US" sz="2000" b="1" smtClean="0">
                <a:solidFill>
                  <a:schemeClr val="tx1">
                    <a:lumMod val="95000"/>
                    <a:lumOff val="5000"/>
                  </a:schemeClr>
                </a:solidFill>
                <a:latin typeface="Cambria Math" panose="02040503050406030204" pitchFamily="18" charset="0"/>
                <a:ea typeface="Cambria Math" panose="02040503050406030204" pitchFamily="18" charset="0"/>
              </a:rPr>
              <a:t>10.000 </a:t>
            </a:r>
            <a:r>
              <a:rPr lang="en-GB" altLang="en-US" sz="2000" b="1">
                <a:solidFill>
                  <a:schemeClr val="tx1">
                    <a:lumMod val="95000"/>
                    <a:lumOff val="5000"/>
                  </a:schemeClr>
                </a:solidFill>
                <a:latin typeface="Cambria Math" panose="02040503050406030204" pitchFamily="18" charset="0"/>
                <a:ea typeface="Cambria Math" panose="02040503050406030204" pitchFamily="18" charset="0"/>
              </a:rPr>
              <a:t>m</a:t>
            </a:r>
            <a:r>
              <a:rPr lang="el-GR" altLang="en-US" sz="2000" b="1" baseline="30000" smtClean="0">
                <a:solidFill>
                  <a:schemeClr val="tx1">
                    <a:lumMod val="95000"/>
                    <a:lumOff val="5000"/>
                  </a:schemeClr>
                </a:solidFill>
                <a:latin typeface="Cambria Math" panose="02040503050406030204" pitchFamily="18" charset="0"/>
                <a:ea typeface="Cambria Math" panose="02040503050406030204" pitchFamily="18" charset="0"/>
              </a:rPr>
              <a:t>3</a:t>
            </a:r>
            <a:r>
              <a:rPr lang="el-GR" altLang="en-US" sz="2000" b="1" smtClean="0">
                <a:solidFill>
                  <a:schemeClr val="tx1">
                    <a:lumMod val="95000"/>
                    <a:lumOff val="5000"/>
                  </a:schemeClr>
                </a:solidFill>
                <a:latin typeface="Cambria Math" panose="02040503050406030204" pitchFamily="18" charset="0"/>
                <a:ea typeface="Cambria Math" panose="02040503050406030204" pitchFamily="18" charset="0"/>
              </a:rPr>
              <a:t> </a:t>
            </a:r>
            <a:r>
              <a:rPr lang="el-GR" altLang="en-US" sz="2000" b="1" dirty="0">
                <a:solidFill>
                  <a:schemeClr val="tx1">
                    <a:lumMod val="95000"/>
                    <a:lumOff val="5000"/>
                  </a:schemeClr>
                </a:solidFill>
                <a:latin typeface="Cambria Math" panose="02040503050406030204" pitchFamily="18" charset="0"/>
                <a:ea typeface="Cambria Math" panose="02040503050406030204" pitchFamily="18" charset="0"/>
              </a:rPr>
              <a:t>στ</a:t>
            </a:r>
            <a:r>
              <a:rPr lang="el-GR" altLang="en-US" sz="2000" b="1" dirty="0" smtClean="0">
                <a:solidFill>
                  <a:schemeClr val="tx1">
                    <a:lumMod val="95000"/>
                    <a:lumOff val="5000"/>
                  </a:schemeClr>
                </a:solidFill>
                <a:latin typeface="Cambria Math" panose="02040503050406030204" pitchFamily="18" charset="0"/>
                <a:ea typeface="Cambria Math" panose="02040503050406030204" pitchFamily="18" charset="0"/>
              </a:rPr>
              <a:t>./</a:t>
            </a:r>
            <a:r>
              <a:rPr lang="en-GB" altLang="en-US" sz="2000" b="1" dirty="0" smtClean="0">
                <a:solidFill>
                  <a:schemeClr val="tx1">
                    <a:lumMod val="95000"/>
                    <a:lumOff val="5000"/>
                  </a:schemeClr>
                </a:solidFill>
                <a:latin typeface="Cambria Math" panose="02040503050406030204" pitchFamily="18" charset="0"/>
                <a:ea typeface="Cambria Math" panose="02040503050406030204" pitchFamily="18" charset="0"/>
              </a:rPr>
              <a:t>hr</a:t>
            </a:r>
            <a:endParaRPr lang="el-GR" altLang="en-US" sz="2000" b="1" dirty="0">
              <a:solidFill>
                <a:schemeClr val="tx1">
                  <a:lumMod val="95000"/>
                  <a:lumOff val="5000"/>
                </a:schemeClr>
              </a:solidFill>
              <a:latin typeface="Cambria Math" panose="02040503050406030204" pitchFamily="18" charset="0"/>
              <a:ea typeface="Cambria Math" panose="02040503050406030204" pitchFamily="18" charset="0"/>
            </a:endParaRPr>
          </a:p>
        </p:txBody>
      </p:sp>
      <p:pic>
        <p:nvPicPr>
          <p:cNvPr id="5127" name="kadoforoi.mpg">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600200" y="1371600"/>
            <a:ext cx="7162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21"/>
    </mc:Choice>
    <mc:Fallback xmlns="">
      <p:transition spd="slow" advTm="15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2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127"/>
                                        </p:tgtEl>
                                      </p:cBhvr>
                                    </p:cmd>
                                  </p:childTnLst>
                                </p:cTn>
                              </p:par>
                            </p:childTnLst>
                          </p:cTn>
                        </p:par>
                      </p:childTnLst>
                    </p:cTn>
                  </p:par>
                </p:childTnLst>
              </p:cTn>
              <p:nextCondLst>
                <p:cond evt="onClick" delay="0">
                  <p:tgtEl>
                    <p:spTgt spid="5127"/>
                  </p:tgtEl>
                </p:cond>
              </p:nextCondLst>
            </p:seq>
            <p:video>
              <p:cMediaNode>
                <p:cTn id="12" fill="hold" display="0">
                  <p:stCondLst>
                    <p:cond delay="indefinite"/>
                  </p:stCondLst>
                  <p:endCondLst>
                    <p:cond evt="onNext" delay="0">
                      <p:tgtEl>
                        <p:sldTgt/>
                      </p:tgtEl>
                    </p:cond>
                    <p:cond evt="onPrev" delay="0">
                      <p:tgtEl>
                        <p:sldTgt/>
                      </p:tgtEl>
                    </p:cond>
                  </p:endCondLst>
                </p:cTn>
                <p:tgtEl>
                  <p:spTgt spid="5127"/>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tainiodromos.mpg">
            <a:hlinkClick r:id="" action="ppaction://media"/>
          </p:cNvPr>
          <p:cNvPicPr>
            <a:picLocks noGrp="1" noRot="1" noChangeAspect="1" noChangeArrowheads="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0" y="20945"/>
            <a:ext cx="9223021" cy="6917688"/>
          </a:xfrm>
        </p:spPr>
      </p:pic>
      <p:sp>
        <p:nvSpPr>
          <p:cNvPr id="8194" name="Rectangle 5"/>
          <p:cNvSpPr>
            <a:spLocks noGrp="1" noChangeArrowheads="1"/>
          </p:cNvSpPr>
          <p:nvPr>
            <p:ph type="title"/>
          </p:nvPr>
        </p:nvSpPr>
        <p:spPr/>
        <p:txBody>
          <a:bodyPr/>
          <a:lstStyle/>
          <a:p>
            <a:pPr eaLnBrk="1" hangingPunct="1"/>
            <a:r>
              <a:rPr lang="el-GR" altLang="en-US" dirty="0" smtClean="0"/>
              <a:t>Μεταφορική ταινία</a:t>
            </a:r>
            <a:endParaRPr lang="en-US" altLang="en-US" dirty="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260"/>
    </mc:Choice>
    <mc:Fallback xmlns="">
      <p:transition spd="slow" advTm="17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14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148"/>
                                        </p:tgtEl>
                                      </p:cBhvr>
                                    </p:cmd>
                                  </p:childTnLst>
                                </p:cTn>
                              </p:par>
                            </p:childTnLst>
                          </p:cTn>
                        </p:par>
                      </p:childTnLst>
                    </p:cTn>
                  </p:par>
                </p:childTnLst>
              </p:cTn>
              <p:nextCondLst>
                <p:cond evt="onClick" delay="0">
                  <p:tgtEl>
                    <p:spTgt spid="6148"/>
                  </p:tgtEl>
                </p:cond>
              </p:nextCondLst>
            </p:seq>
            <p:video>
              <p:cMediaNode>
                <p:cTn id="12" fill="hold" display="0">
                  <p:stCondLst>
                    <p:cond delay="indefinite"/>
                  </p:stCondLst>
                  <p:endCondLst>
                    <p:cond evt="onNext" delay="0">
                      <p:tgtEl>
                        <p:sldTgt/>
                      </p:tgtEl>
                    </p:cond>
                    <p:cond evt="onPrev" delay="0">
                      <p:tgtEl>
                        <p:sldTgt/>
                      </p:tgtEl>
                    </p:cond>
                  </p:endCondLst>
                </p:cTn>
                <p:tgtEl>
                  <p:spTgt spid="6148"/>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apothetis.mpg">
            <a:hlinkClick r:id="" action="ppaction://media"/>
          </p:cNvPr>
          <p:cNvPicPr>
            <a:picLocks noGrp="1" noRot="1" noChangeAspect="1" noChangeArrowheads="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0" y="542641"/>
            <a:ext cx="9144000" cy="6306267"/>
          </a:xfrm>
        </p:spPr>
      </p:pic>
      <p:sp>
        <p:nvSpPr>
          <p:cNvPr id="9218" name="Rectangle 5"/>
          <p:cNvSpPr>
            <a:spLocks noGrp="1" noChangeArrowheads="1"/>
          </p:cNvSpPr>
          <p:nvPr>
            <p:ph type="title"/>
          </p:nvPr>
        </p:nvSpPr>
        <p:spPr>
          <a:xfrm>
            <a:off x="457200" y="274638"/>
            <a:ext cx="8229600" cy="562074"/>
          </a:xfrm>
        </p:spPr>
        <p:txBody>
          <a:bodyPr/>
          <a:lstStyle/>
          <a:p>
            <a:pPr eaLnBrk="1" hangingPunct="1"/>
            <a:r>
              <a:rPr lang="el-GR" altLang="en-US" sz="3600" smtClean="0"/>
              <a:t>μεταφόρτωση στην ταινία</a:t>
            </a:r>
            <a:endParaRPr lang="en-US" altLang="en-US" sz="36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71"/>
    </mc:Choice>
    <mc:Fallback xmlns="">
      <p:transition spd="slow" advTm="12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8196"/>
                                        </p:tgtEl>
                                      </p:cBhvr>
                                    </p:cmd>
                                  </p:childTnLst>
                                </p:cTn>
                              </p:par>
                            </p:childTnLst>
                          </p:cTn>
                        </p:par>
                      </p:childTnLst>
                    </p:cTn>
                  </p:par>
                </p:childTnLst>
              </p:cTn>
              <p:nextCondLst>
                <p:cond evt="onClick" delay="0">
                  <p:tgtEl>
                    <p:spTgt spid="8196"/>
                  </p:tgtEl>
                </p:cond>
              </p:nextCondLst>
            </p:seq>
            <p:video>
              <p:cMediaNode>
                <p:cTn id="12" fill="hold" display="0">
                  <p:stCondLst>
                    <p:cond delay="indefinite"/>
                  </p:stCondLst>
                  <p:endCondLst>
                    <p:cond evt="onNext" delay="0">
                      <p:tgtEl>
                        <p:sldTgt/>
                      </p:tgtEl>
                    </p:cond>
                    <p:cond evt="onPrev" delay="0">
                      <p:tgtEl>
                        <p:sldTgt/>
                      </p:tgtEl>
                    </p:cond>
                  </p:endCondLst>
                </p:cTn>
                <p:tgtEl>
                  <p:spTgt spid="8196"/>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706090"/>
          </a:xfrm>
        </p:spPr>
        <p:txBody>
          <a:bodyPr/>
          <a:lstStyle/>
          <a:p>
            <a:pPr eaLnBrk="1" hangingPunct="1"/>
            <a:r>
              <a:rPr lang="el-GR" altLang="en-US" smtClean="0"/>
              <a:t>εργασίες</a:t>
            </a:r>
            <a:endParaRPr lang="en-US" altLang="en-US" smtClean="0"/>
          </a:p>
        </p:txBody>
      </p:sp>
      <p:pic>
        <p:nvPicPr>
          <p:cNvPr id="10243" name="Picture 4" descr="1"/>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22880" y="1052736"/>
            <a:ext cx="9228952" cy="5782801"/>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85"/>
    </mc:Choice>
    <mc:Fallback xmlns="">
      <p:transition spd="slow" advTm="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descr="DSC0374"/>
          <p:cNvPicPr>
            <a:picLocks noGrp="1" noChangeAspect="1" noChangeArrowheads="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a:xfrm>
            <a:off x="0" y="-20638"/>
            <a:ext cx="9144000" cy="6858001"/>
          </a:xfrm>
          <a:noFill/>
        </p:spPr>
      </p:pic>
      <p:sp>
        <p:nvSpPr>
          <p:cNvPr id="3" name="Title 2"/>
          <p:cNvSpPr>
            <a:spLocks noGrp="1"/>
          </p:cNvSpPr>
          <p:nvPr>
            <p:ph type="title"/>
          </p:nvPr>
        </p:nvSpPr>
        <p:spPr>
          <a:xfrm>
            <a:off x="457200" y="188640"/>
            <a:ext cx="8229600" cy="576064"/>
          </a:xfrm>
        </p:spPr>
        <p:txBody>
          <a:bodyPr/>
          <a:lstStyle/>
          <a:p>
            <a:r>
              <a:rPr lang="el-GR" smtClean="0"/>
              <a:t>λιγνιτωρυχείο</a:t>
            </a:r>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1"/>
    </mc:Choice>
    <mc:Fallback xmlns="">
      <p:transition spd="slow" advTm="4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descr="now1"/>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0" y="2412"/>
            <a:ext cx="9144000" cy="6852899"/>
          </a:xfrm>
          <a:noFill/>
        </p:spPr>
      </p:pic>
      <p:sp>
        <p:nvSpPr>
          <p:cNvPr id="12290" name="Rectangle 2"/>
          <p:cNvSpPr>
            <a:spLocks noGrp="1" noChangeArrowheads="1"/>
          </p:cNvSpPr>
          <p:nvPr>
            <p:ph type="title"/>
          </p:nvPr>
        </p:nvSpPr>
        <p:spPr>
          <a:xfrm>
            <a:off x="457200" y="274638"/>
            <a:ext cx="8229600" cy="634082"/>
          </a:xfrm>
        </p:spPr>
        <p:txBody>
          <a:bodyPr/>
          <a:lstStyle/>
          <a:p>
            <a:pPr eaLnBrk="1" hangingPunct="1"/>
            <a:r>
              <a:rPr lang="el-GR" altLang="en-US" dirty="0" smtClean="0"/>
              <a:t>Μοντέλο υποβάθρου</a:t>
            </a:r>
            <a:endParaRPr lang="en-US" alt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22"/>
    </mc:Choice>
    <mc:Fallback xmlns="">
      <p:transition spd="slow" advTm="17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2395825"/>
      </p:ext>
    </p:extLst>
  </p:cSld>
  <p:clrMapOvr>
    <a:masterClrMapping/>
  </p:clrMapOvr>
  <mc:AlternateContent xmlns:mc="http://schemas.openxmlformats.org/markup-compatibility/2006" xmlns:p14="http://schemas.microsoft.com/office/powerpoint/2010/main">
    <mc:Choice Requires="p14">
      <p:transition spd="slow" p14:dur="2000" advTm="388"/>
    </mc:Choice>
    <mc:Fallback xmlns="">
      <p:transition spd="slow" advTm="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ergolavoi.mpg">
            <a:hlinkClick r:id="" action="ppaction://media"/>
          </p:cNvPr>
          <p:cNvPicPr>
            <a:picLocks noGrp="1" noRot="1" noChangeAspect="1" noChangeArrowheads="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0" y="-946"/>
            <a:ext cx="9144000" cy="6858946"/>
          </a:xfrm>
        </p:spPr>
      </p:pic>
      <p:sp>
        <p:nvSpPr>
          <p:cNvPr id="13314" name="Rectangle 5"/>
          <p:cNvSpPr>
            <a:spLocks noGrp="1" noChangeArrowheads="1"/>
          </p:cNvSpPr>
          <p:nvPr>
            <p:ph type="title"/>
          </p:nvPr>
        </p:nvSpPr>
        <p:spPr>
          <a:xfrm>
            <a:off x="457200" y="274638"/>
            <a:ext cx="8229600" cy="490066"/>
          </a:xfrm>
        </p:spPr>
        <p:txBody>
          <a:bodyPr/>
          <a:lstStyle/>
          <a:p>
            <a:pPr eaLnBrk="1" hangingPunct="1"/>
            <a:r>
              <a:rPr lang="el-GR" altLang="en-US" sz="3600" dirty="0" smtClean="0"/>
              <a:t>Λιγνιτωρυχείο Μεγαλόπολης</a:t>
            </a:r>
            <a:endParaRPr lang="en-US" altLang="en-US" sz="3600" dirty="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28"/>
    </mc:Choice>
    <mc:Fallback xmlns="">
      <p:transition spd="slow" advTm="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31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3316"/>
                                        </p:tgtEl>
                                      </p:cBhvr>
                                    </p:cmd>
                                  </p:childTnLst>
                                </p:cTn>
                              </p:par>
                            </p:childTnLst>
                          </p:cTn>
                        </p:par>
                      </p:childTnLst>
                    </p:cTn>
                  </p:par>
                </p:childTnLst>
              </p:cTn>
              <p:nextCondLst>
                <p:cond evt="onClick" delay="0">
                  <p:tgtEl>
                    <p:spTgt spid="13316"/>
                  </p:tgtEl>
                </p:cond>
              </p:nextCondLst>
            </p:seq>
            <p:video>
              <p:cMediaNode>
                <p:cTn id="12" fill="hold" display="0">
                  <p:stCondLst>
                    <p:cond delay="indefinite"/>
                  </p:stCondLst>
                  <p:endCondLst>
                    <p:cond evt="onNext" delay="0">
                      <p:tgtEl>
                        <p:sldTgt/>
                      </p:tgtEl>
                    </p:cond>
                    <p:cond evt="onPrev" delay="0">
                      <p:tgtEl>
                        <p:sldTgt/>
                      </p:tgtEl>
                    </p:cond>
                  </p:endCondLst>
                </p:cTn>
                <p:tgtEl>
                  <p:spTgt spid="13316"/>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descr="ΑΗΣ ΛΙΠΤΟΛ &amp; Β-Σ"/>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0" y="149419"/>
            <a:ext cx="9144000" cy="6708581"/>
          </a:xfrm>
          <a:noFill/>
        </p:spPr>
      </p:pic>
      <p:sp>
        <p:nvSpPr>
          <p:cNvPr id="14338" name="Rectangle 2"/>
          <p:cNvSpPr>
            <a:spLocks noGrp="1" noChangeArrowheads="1"/>
          </p:cNvSpPr>
          <p:nvPr>
            <p:ph type="title"/>
          </p:nvPr>
        </p:nvSpPr>
        <p:spPr>
          <a:xfrm>
            <a:off x="457200" y="0"/>
            <a:ext cx="8229600" cy="980728"/>
          </a:xfrm>
        </p:spPr>
        <p:txBody>
          <a:bodyPr/>
          <a:lstStyle/>
          <a:p>
            <a:pPr eaLnBrk="1" hangingPunct="1"/>
            <a:r>
              <a:rPr lang="el-GR" altLang="en-US" sz="3200" smtClean="0"/>
              <a:t>λιγνιτωρυχείο</a:t>
            </a:r>
            <a:endParaRPr lang="en-US" altLang="en-US" sz="32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68"/>
    </mc:Choice>
    <mc:Fallback xmlns="">
      <p:transition spd="slow" advTm="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Scan0022"/>
          <p:cNvPicPr>
            <a:picLocks noGrp="1" noChangeAspect="1" noChangeArrowheads="1"/>
          </p:cNvPicPr>
          <p:nvPr>
            <p:ph type="body" idx="1"/>
          </p:nvPr>
        </p:nvPicPr>
        <p:blipFill>
          <a:blip r:embed="rId4"/>
          <a:srcRect/>
          <a:stretch>
            <a:fillRect/>
          </a:stretch>
        </p:blipFill>
        <p:spPr>
          <a:xfrm>
            <a:off x="0" y="692697"/>
            <a:ext cx="9153898" cy="6152728"/>
          </a:xfrm>
          <a:effectLst>
            <a:outerShdw dist="107763" dir="8100000" algn="ctr" rotWithShape="0">
              <a:srgbClr val="808080"/>
            </a:outerShdw>
          </a:effectLst>
        </p:spPr>
      </p:pic>
      <p:sp>
        <p:nvSpPr>
          <p:cNvPr id="15362" name="Rectangle 2"/>
          <p:cNvSpPr>
            <a:spLocks noGrp="1" noChangeArrowheads="1"/>
          </p:cNvSpPr>
          <p:nvPr>
            <p:ph type="title"/>
          </p:nvPr>
        </p:nvSpPr>
        <p:spPr>
          <a:xfrm>
            <a:off x="457200" y="274638"/>
            <a:ext cx="8229600" cy="346050"/>
          </a:xfrm>
        </p:spPr>
        <p:txBody>
          <a:bodyPr/>
          <a:lstStyle/>
          <a:p>
            <a:pPr eaLnBrk="1" hangingPunct="1"/>
            <a:r>
              <a:rPr lang="el-GR" altLang="en-US" smtClean="0"/>
              <a:t>εκσκαφέας</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04"/>
    </mc:Choice>
    <mc:Fallback xmlns="">
      <p:transition spd="slow" advTm="7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p:cNvPicPr>
            <a:picLocks noGrp="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0" y="0"/>
            <a:ext cx="9144000" cy="6838151"/>
          </a:xfrm>
          <a:noFill/>
        </p:spPr>
      </p:pic>
      <p:sp>
        <p:nvSpPr>
          <p:cNvPr id="18434" name="Rectangle 2"/>
          <p:cNvSpPr>
            <a:spLocks noGrp="1" noChangeArrowheads="1"/>
          </p:cNvSpPr>
          <p:nvPr>
            <p:ph type="title"/>
          </p:nvPr>
        </p:nvSpPr>
        <p:spPr>
          <a:xfrm>
            <a:off x="457200" y="274638"/>
            <a:ext cx="8229600" cy="418058"/>
          </a:xfrm>
        </p:spPr>
        <p:txBody>
          <a:bodyPr/>
          <a:lstStyle/>
          <a:p>
            <a:pPr eaLnBrk="1" hangingPunct="1"/>
            <a:r>
              <a:rPr lang="el-GR" altLang="en-US" sz="3200" smtClean="0"/>
              <a:t>ΑΗΣ και Λιγνιτωρυχείο</a:t>
            </a:r>
            <a:endParaRPr lang="en-US" altLang="en-US" sz="32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70"/>
    </mc:Choice>
    <mc:Fallback xmlns="">
      <p:transition spd="slow" advTm="1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p:cNvPicPr>
            <a:picLocks noGrp="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0" y="1"/>
            <a:ext cx="9144000" cy="6858000"/>
          </a:xfrm>
          <a:noFill/>
        </p:spPr>
      </p:pic>
      <p:sp>
        <p:nvSpPr>
          <p:cNvPr id="19458" name="Rectangle 2"/>
          <p:cNvSpPr>
            <a:spLocks noGrp="1" noChangeArrowheads="1"/>
          </p:cNvSpPr>
          <p:nvPr>
            <p:ph type="title"/>
          </p:nvPr>
        </p:nvSpPr>
        <p:spPr>
          <a:xfrm>
            <a:off x="457200" y="274638"/>
            <a:ext cx="8229600" cy="490066"/>
          </a:xfrm>
        </p:spPr>
        <p:txBody>
          <a:bodyPr/>
          <a:lstStyle/>
          <a:p>
            <a:pPr eaLnBrk="1" hangingPunct="1"/>
            <a:r>
              <a:rPr lang="el-GR" altLang="en-US" smtClean="0"/>
              <a:t>Α.Η.Σ.</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41"/>
    </mc:Choice>
    <mc:Fallback xmlns="">
      <p:transition spd="slow" advTm="6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Grp="1" noChangeArrowheads="1"/>
          </p:cNvPicPr>
          <p:nvPr>
            <p:ph type="body" idx="1"/>
          </p:nvPr>
        </p:nvPicPr>
        <p:blipFill>
          <a:blip r:embed="rId4"/>
          <a:srcRect/>
          <a:stretch>
            <a:fillRect/>
          </a:stretch>
        </p:blipFill>
        <p:spPr>
          <a:xfrm>
            <a:off x="107504" y="0"/>
            <a:ext cx="6840760" cy="6858000"/>
          </a:xfrm>
          <a:effectLst>
            <a:outerShdw dist="107763" dir="2700000" algn="ctr" rotWithShape="0">
              <a:schemeClr val="bg2"/>
            </a:outerShdw>
          </a:effectLst>
        </p:spPr>
      </p:pic>
      <p:sp>
        <p:nvSpPr>
          <p:cNvPr id="20482" name="Rectangle 2"/>
          <p:cNvSpPr>
            <a:spLocks noGrp="1" noChangeArrowheads="1"/>
          </p:cNvSpPr>
          <p:nvPr>
            <p:ph type="title"/>
          </p:nvPr>
        </p:nvSpPr>
        <p:spPr>
          <a:xfrm>
            <a:off x="7020272" y="274638"/>
            <a:ext cx="1944216" cy="3154362"/>
          </a:xfrm>
        </p:spPr>
        <p:txBody>
          <a:bodyPr/>
          <a:lstStyle/>
          <a:p>
            <a:pPr eaLnBrk="1" hangingPunct="1"/>
            <a:r>
              <a:rPr lang="el-GR" altLang="en-US" sz="2400" smtClean="0"/>
              <a:t>Συντήρηση στροβιλο-γεννητριών</a:t>
            </a:r>
            <a:endParaRPr lang="en-US" altLang="en-US" sz="2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66"/>
    </mc:Choice>
    <mc:Fallback xmlns="">
      <p:transition spd="slow" advTm="9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p:cNvPicPr>
            <a:picLocks noGrp="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3370" y="0"/>
            <a:ext cx="9130629" cy="6824097"/>
          </a:xfrm>
          <a:noFill/>
        </p:spPr>
      </p:pic>
      <p:sp>
        <p:nvSpPr>
          <p:cNvPr id="21506" name="Rectangle 2"/>
          <p:cNvSpPr>
            <a:spLocks noGrp="1" noChangeArrowheads="1"/>
          </p:cNvSpPr>
          <p:nvPr>
            <p:ph type="title"/>
          </p:nvPr>
        </p:nvSpPr>
        <p:spPr>
          <a:xfrm>
            <a:off x="457200" y="274638"/>
            <a:ext cx="8229600" cy="418058"/>
          </a:xfrm>
        </p:spPr>
        <p:txBody>
          <a:bodyPr/>
          <a:lstStyle/>
          <a:p>
            <a:pPr eaLnBrk="1" hangingPunct="1"/>
            <a:r>
              <a:rPr lang="el-GR" altLang="en-US" smtClean="0"/>
              <a:t>ροτορας γεννήτριας</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26"/>
    </mc:Choice>
    <mc:Fallback xmlns="">
      <p:transition spd="slow" advTm="10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Grp="1" noChangeArrowheads="1"/>
          </p:cNvPicPr>
          <p:nvPr>
            <p:ph type="body" idx="1"/>
          </p:nvPr>
        </p:nvPicPr>
        <p:blipFill>
          <a:blip r:embed="rId4"/>
          <a:srcRect/>
          <a:stretch>
            <a:fillRect/>
          </a:stretch>
        </p:blipFill>
        <p:spPr>
          <a:xfrm>
            <a:off x="0" y="1"/>
            <a:ext cx="6660232" cy="6858000"/>
          </a:xfrm>
          <a:effectLst>
            <a:outerShdw dist="107763" dir="2700000" algn="ctr" rotWithShape="0">
              <a:schemeClr val="bg2"/>
            </a:outerShdw>
          </a:effectLst>
        </p:spPr>
      </p:pic>
      <p:sp>
        <p:nvSpPr>
          <p:cNvPr id="22530" name="Rectangle 2"/>
          <p:cNvSpPr>
            <a:spLocks noGrp="1" noChangeArrowheads="1"/>
          </p:cNvSpPr>
          <p:nvPr>
            <p:ph type="title"/>
          </p:nvPr>
        </p:nvSpPr>
        <p:spPr>
          <a:xfrm>
            <a:off x="6228184" y="188640"/>
            <a:ext cx="2818656" cy="1143000"/>
          </a:xfrm>
        </p:spPr>
        <p:txBody>
          <a:bodyPr/>
          <a:lstStyle/>
          <a:p>
            <a:pPr defTabSz="268288" eaLnBrk="1" hangingPunct="1"/>
            <a:r>
              <a:rPr lang="el-GR" altLang="en-US" sz="2800" smtClean="0"/>
              <a:t>	ΓΕΝΝΗΤΡΙΑ</a:t>
            </a:r>
            <a:endParaRPr lang="en-US" altLang="en-US" sz="28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p:cNvPicPr>
            <a:picLocks noGrp="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107504" y="44625"/>
            <a:ext cx="8928992" cy="6813376"/>
          </a:xfrm>
          <a:noFill/>
        </p:spPr>
      </p:pic>
      <p:sp>
        <p:nvSpPr>
          <p:cNvPr id="23554" name="Rectangle 2"/>
          <p:cNvSpPr>
            <a:spLocks noGrp="1" noChangeArrowheads="1"/>
          </p:cNvSpPr>
          <p:nvPr>
            <p:ph type="title"/>
          </p:nvPr>
        </p:nvSpPr>
        <p:spPr>
          <a:xfrm>
            <a:off x="5517160" y="-243408"/>
            <a:ext cx="3626840" cy="1143000"/>
          </a:xfrm>
        </p:spPr>
        <p:txBody>
          <a:bodyPr/>
          <a:lstStyle/>
          <a:p>
            <a:pPr eaLnBrk="1" hangingPunct="1"/>
            <a:r>
              <a:rPr lang="el-GR" altLang="en-US" sz="2800" smtClean="0"/>
              <a:t>ΜΕΤΑΣΧΗΜΑΤΙΣΤΕΣ</a:t>
            </a:r>
            <a:endParaRPr lang="en-US" altLang="en-US" sz="28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04"/>
    </mc:Choice>
    <mc:Fallback xmlns="">
      <p:transition spd="slow" advTm="1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4"/>
          <p:cNvPicPr>
            <a:picLocks noGrp="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34509" y="116633"/>
            <a:ext cx="8998997" cy="6741368"/>
          </a:xfrm>
          <a:noFill/>
        </p:spPr>
      </p:pic>
      <p:sp>
        <p:nvSpPr>
          <p:cNvPr id="24578" name="Rectangle 2"/>
          <p:cNvSpPr>
            <a:spLocks noGrp="1" noChangeArrowheads="1"/>
          </p:cNvSpPr>
          <p:nvPr>
            <p:ph type="title"/>
          </p:nvPr>
        </p:nvSpPr>
        <p:spPr>
          <a:xfrm>
            <a:off x="539552" y="116632"/>
            <a:ext cx="8229600" cy="360040"/>
          </a:xfrm>
        </p:spPr>
        <p:txBody>
          <a:bodyPr/>
          <a:lstStyle/>
          <a:p>
            <a:pPr eaLnBrk="1" hangingPunct="1"/>
            <a:r>
              <a:rPr lang="el-GR" altLang="en-US" sz="2800" smtClean="0"/>
              <a:t>ΣΥΝΔΕΣΗ ΜΕ ΔΙΚΤΥΟ</a:t>
            </a:r>
            <a:endParaRPr lang="en-US" altLang="en-US" sz="28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12"/>
    </mc:Choice>
    <mc:Fallback xmlns="">
      <p:transition spd="slow" advTm="6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 - Εικόνα" descr="C:\Users\ΦΩΤΕΙΝΗ\ΣΧΟΛΗ\ΔΕΗ\OΡΥΧΕΙΟ\OΡΥΧΕΙΟ 065.jpg"/>
          <p:cNvPicPr/>
          <p:nvPr/>
        </p:nvPicPr>
        <p:blipFill>
          <a:blip r:embed="rId4"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ln>
            <a:noFill/>
          </a:ln>
        </p:spPr>
      </p:pic>
      <p:sp>
        <p:nvSpPr>
          <p:cNvPr id="3074" name="TextBox 1"/>
          <p:cNvSpPr txBox="1">
            <a:spLocks noChangeArrowheads="1"/>
          </p:cNvSpPr>
          <p:nvPr/>
        </p:nvSpPr>
        <p:spPr bwMode="auto">
          <a:xfrm>
            <a:off x="251520" y="332656"/>
            <a:ext cx="64293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n-US" sz="4400" dirty="0"/>
              <a:t>ΛΙΓΝΙΤΩΡΥΧΕΙΑ</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96"/>
    </mc:Choice>
    <mc:Fallback xmlns="">
      <p:transition spd="slow" advTm="1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092280" y="274638"/>
            <a:ext cx="2051720" cy="1143000"/>
          </a:xfrm>
        </p:spPr>
        <p:txBody>
          <a:bodyPr/>
          <a:lstStyle/>
          <a:p>
            <a:pPr eaLnBrk="1" hangingPunct="1"/>
            <a:r>
              <a:rPr lang="el-GR" altLang="en-US" sz="2800" smtClean="0"/>
              <a:t>ΠΥΡΓΟΣ ΨΥΞΗΣ</a:t>
            </a:r>
            <a:endParaRPr lang="en-US" altLang="en-US" sz="2800" smtClean="0"/>
          </a:p>
        </p:txBody>
      </p:sp>
      <p:pic>
        <p:nvPicPr>
          <p:cNvPr id="28676" name="Picture 4"/>
          <p:cNvPicPr>
            <a:picLocks noGrp="1" noChangeArrowheads="1"/>
          </p:cNvPicPr>
          <p:nvPr>
            <p:ph type="body" idx="1"/>
          </p:nvPr>
        </p:nvPicPr>
        <p:blipFill>
          <a:blip r:embed="rId4"/>
          <a:srcRect/>
          <a:stretch>
            <a:fillRect/>
          </a:stretch>
        </p:blipFill>
        <p:spPr>
          <a:xfrm>
            <a:off x="5531" y="1"/>
            <a:ext cx="7014741" cy="6858000"/>
          </a:xfrm>
          <a:effectLst>
            <a:outerShdw dist="107763" dir="2700000" algn="ctr" rotWithShape="0">
              <a:schemeClr val="bg2"/>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6"/>
    </mc:Choice>
    <mc:Fallback xmlns="">
      <p:transition spd="slow" advTm="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smtClean="0"/>
          </a:p>
        </p:txBody>
      </p:sp>
      <p:pic>
        <p:nvPicPr>
          <p:cNvPr id="26627" name="Picture 4"/>
          <p:cNvPicPr>
            <a:picLocks noGrp="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0" y="116632"/>
            <a:ext cx="9036496" cy="6705723"/>
          </a:xfrm>
          <a:noFill/>
        </p:spPr>
      </p:pic>
      <p:sp>
        <p:nvSpPr>
          <p:cNvPr id="4" name="Rectangle 2"/>
          <p:cNvSpPr txBox="1">
            <a:spLocks noChangeArrowheads="1"/>
          </p:cNvSpPr>
          <p:nvPr/>
        </p:nvSpPr>
        <p:spPr bwMode="auto">
          <a:xfrm>
            <a:off x="7092280" y="274638"/>
            <a:ext cx="205172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l-GR" altLang="en-US" sz="2800" kern="0" smtClean="0"/>
              <a:t>ΠΥΡΓΟΣ ΨΥΞΗΣ</a:t>
            </a:r>
            <a:endParaRPr lang="en-US" altLang="en-US" sz="2800" kern="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12"/>
    </mc:Choice>
    <mc:Fallback xmlns="">
      <p:transition spd="slow" advTm="2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p:cNvPicPr>
            <a:picLocks noGrp="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7085" y="44625"/>
            <a:ext cx="9136915" cy="6786064"/>
          </a:xfrm>
          <a:noFill/>
        </p:spPr>
      </p:pic>
      <p:sp>
        <p:nvSpPr>
          <p:cNvPr id="27650" name="Rectangle 2"/>
          <p:cNvSpPr>
            <a:spLocks noGrp="1" noChangeArrowheads="1"/>
          </p:cNvSpPr>
          <p:nvPr>
            <p:ph type="title"/>
          </p:nvPr>
        </p:nvSpPr>
        <p:spPr>
          <a:xfrm>
            <a:off x="5652120" y="274638"/>
            <a:ext cx="3034680" cy="1143000"/>
          </a:xfrm>
        </p:spPr>
        <p:txBody>
          <a:bodyPr/>
          <a:lstStyle/>
          <a:p>
            <a:pPr eaLnBrk="1" hangingPunct="1"/>
            <a:r>
              <a:rPr lang="el-GR" altLang="en-US" sz="2800" smtClean="0"/>
              <a:t>ΑΥΛΕΣ ΑΗΣ</a:t>
            </a:r>
            <a:endParaRPr lang="en-US" altLang="en-US" sz="28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51"/>
    </mc:Choice>
    <mc:Fallback xmlns="">
      <p:transition spd="slow" advTm="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4"/>
          <p:cNvPicPr>
            <a:picLocks noGrp="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9396" y="1"/>
            <a:ext cx="9124604" cy="6841446"/>
          </a:xfrm>
          <a:noFill/>
        </p:spPr>
      </p:pic>
      <p:sp>
        <p:nvSpPr>
          <p:cNvPr id="28674" name="Rectangle 2"/>
          <p:cNvSpPr>
            <a:spLocks noGrp="1" noChangeArrowheads="1"/>
          </p:cNvSpPr>
          <p:nvPr>
            <p:ph type="title"/>
          </p:nvPr>
        </p:nvSpPr>
        <p:spPr/>
        <p:txBody>
          <a:bodyPr/>
          <a:lstStyle/>
          <a:p>
            <a:pPr eaLnBrk="1" hangingPunct="1"/>
            <a:r>
              <a:rPr lang="el-GR" altLang="en-US" smtClean="0"/>
              <a:t>ΑΥΛΕΣ</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17"/>
    </mc:Choice>
    <mc:Fallback xmlns="">
      <p:transition spd="slow" advTm="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4"/>
          <p:cNvPicPr>
            <a:picLocks noGrp="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0" y="0"/>
            <a:ext cx="9144000" cy="6835537"/>
          </a:xfrm>
          <a:noFill/>
        </p:spPr>
      </p:pic>
      <p:sp>
        <p:nvSpPr>
          <p:cNvPr id="30722" name="Rectangle 2"/>
          <p:cNvSpPr>
            <a:spLocks noGrp="1" noChangeArrowheads="1"/>
          </p:cNvSpPr>
          <p:nvPr>
            <p:ph type="title"/>
          </p:nvPr>
        </p:nvSpPr>
        <p:spPr>
          <a:xfrm>
            <a:off x="457200" y="274638"/>
            <a:ext cx="8229600" cy="418058"/>
          </a:xfrm>
        </p:spPr>
        <p:txBody>
          <a:bodyPr/>
          <a:lstStyle/>
          <a:p>
            <a:pPr algn="l" eaLnBrk="1" hangingPunct="1"/>
            <a:r>
              <a:rPr lang="el-GR" altLang="en-US" smtClean="0"/>
              <a:t>ΑΥΛΕΣ</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911"/>
    </mc:Choice>
    <mc:Fallback xmlns="">
      <p:transition spd="slow" advTm="30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4"/>
          <p:cNvPicPr>
            <a:picLocks noGrp="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107504" y="1"/>
            <a:ext cx="9036496" cy="6858000"/>
          </a:xfrm>
          <a:noFill/>
        </p:spPr>
      </p:pic>
      <p:sp>
        <p:nvSpPr>
          <p:cNvPr id="31746" name="Rectangle 2"/>
          <p:cNvSpPr>
            <a:spLocks noGrp="1" noChangeArrowheads="1"/>
          </p:cNvSpPr>
          <p:nvPr>
            <p:ph type="title"/>
          </p:nvPr>
        </p:nvSpPr>
        <p:spPr>
          <a:xfrm>
            <a:off x="457200" y="274638"/>
            <a:ext cx="8229600" cy="634082"/>
          </a:xfrm>
        </p:spPr>
        <p:txBody>
          <a:bodyPr/>
          <a:lstStyle/>
          <a:p>
            <a:pPr eaLnBrk="1" hangingPunct="1"/>
            <a:r>
              <a:rPr lang="el-GR" altLang="en-US" smtClean="0"/>
              <a:t>ΑΗΣ</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21"/>
    </mc:Choice>
    <mc:Fallback xmlns="">
      <p:transition spd="slow" advTm="12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l-GR" altLang="en-US" sz="3200" smtClean="0"/>
              <a:t>ηλεκτροστατικός κατακρημνιστήρας</a:t>
            </a:r>
            <a:endParaRPr lang="en-US" altLang="en-US" sz="3200" smtClean="0"/>
          </a:p>
        </p:txBody>
      </p:sp>
      <p:pic>
        <p:nvPicPr>
          <p:cNvPr id="35844" name="Picture 4" descr="ESP"/>
          <p:cNvPicPr>
            <a:picLocks noGrp="1" noChangeAspect="1" noChangeArrowheads="1"/>
          </p:cNvPicPr>
          <p:nvPr>
            <p:ph type="body" idx="1"/>
          </p:nvPr>
        </p:nvPicPr>
        <p:blipFill>
          <a:blip r:embed="rId4"/>
          <a:srcRect/>
          <a:stretch>
            <a:fillRect/>
          </a:stretch>
        </p:blipFill>
        <p:spPr>
          <a:xfrm>
            <a:off x="321133" y="1556792"/>
            <a:ext cx="4270375" cy="4525963"/>
          </a:xfrm>
          <a:ln w="28575">
            <a:solidFill>
              <a:srgbClr val="000000"/>
            </a:solidFill>
          </a:ln>
          <a:effectLst>
            <a:outerShdw dist="107763" dir="2700000" algn="ctr" rotWithShape="0">
              <a:schemeClr val="bg2"/>
            </a:outerShdw>
          </a:effectLst>
        </p:spPr>
      </p:pic>
      <p:pic>
        <p:nvPicPr>
          <p:cNvPr id="4" name="Picture 4"/>
          <p:cNvPicPr>
            <a:picLocks noChangeArrowheads="1"/>
          </p:cNvPicPr>
          <p:nvPr/>
        </p:nvPicPr>
        <p:blipFill>
          <a:blip r:embed="rId5"/>
          <a:srcRect/>
          <a:stretch>
            <a:fillRect/>
          </a:stretch>
        </p:blipFill>
        <p:spPr bwMode="auto">
          <a:xfrm>
            <a:off x="5076056" y="1484784"/>
            <a:ext cx="3672408" cy="45259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52"/>
    </mc:Choice>
    <mc:Fallback xmlns="">
      <p:transition spd="slow" advTm="7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4"/>
          <p:cNvPicPr>
            <a:picLocks noGrp="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0" y="-99391"/>
            <a:ext cx="9144000" cy="6967202"/>
          </a:xfrm>
          <a:noFill/>
        </p:spPr>
      </p:pic>
      <p:sp>
        <p:nvSpPr>
          <p:cNvPr id="33794" name="Rectangle 2"/>
          <p:cNvSpPr>
            <a:spLocks noGrp="1" noChangeArrowheads="1"/>
          </p:cNvSpPr>
          <p:nvPr>
            <p:ph type="title"/>
          </p:nvPr>
        </p:nvSpPr>
        <p:spPr/>
        <p:txBody>
          <a:bodyPr/>
          <a:lstStyle/>
          <a:p>
            <a:pPr eaLnBrk="1" hangingPunct="1"/>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66"/>
    </mc:Choice>
    <mc:Fallback xmlns="">
      <p:transition spd="slow" advTm="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p:cNvPicPr>
            <a:picLocks noGrp="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0" y="1"/>
            <a:ext cx="9144000" cy="6858000"/>
          </a:xfrm>
          <a:noFill/>
        </p:spPr>
      </p:pic>
      <p:sp>
        <p:nvSpPr>
          <p:cNvPr id="34818" name="Rectangle 2"/>
          <p:cNvSpPr>
            <a:spLocks noGrp="1" noChangeArrowheads="1"/>
          </p:cNvSpPr>
          <p:nvPr>
            <p:ph type="title"/>
          </p:nvPr>
        </p:nvSpPr>
        <p:spPr/>
        <p:txBody>
          <a:bodyPr/>
          <a:lstStyle/>
          <a:p>
            <a:pPr eaLnBrk="1" hangingPunct="1"/>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86"/>
    </mc:Choice>
    <mc:Fallback xmlns="">
      <p:transition spd="slow" advTm="4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altLang="en-US" smtClean="0"/>
          </a:p>
        </p:txBody>
      </p:sp>
      <p:pic>
        <p:nvPicPr>
          <p:cNvPr id="36867" name="Picture 4"/>
          <p:cNvPicPr>
            <a:picLocks noGrp="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0" y="0"/>
            <a:ext cx="9144000" cy="680283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60"/>
    </mc:Choice>
    <mc:Fallback xmlns="">
      <p:transition spd="slow" advTm="7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116632"/>
            <a:ext cx="7572428" cy="523220"/>
          </a:xfrm>
          <a:prstGeom prst="rect">
            <a:avLst/>
          </a:prstGeom>
          <a:noFill/>
        </p:spPr>
        <p:txBody>
          <a:bodyPr wrap="square" rtlCol="0">
            <a:spAutoFit/>
          </a:bodyPr>
          <a:lstStyle/>
          <a:p>
            <a:pPr algn="ctr"/>
            <a:r>
              <a:rPr lang="el-GR" sz="2800" dirty="0">
                <a:effectLst>
                  <a:outerShdw blurRad="50800" dist="38100" algn="tr" rotWithShape="0">
                    <a:prstClr val="black">
                      <a:alpha val="40000"/>
                    </a:prstClr>
                  </a:outerShdw>
                </a:effectLst>
                <a:latin typeface="Times New Roman" pitchFamily="18" charset="0"/>
                <a:cs typeface="Times New Roman" pitchFamily="18" charset="0"/>
              </a:rPr>
              <a:t>Αποθέματα λιγνιτών στην </a:t>
            </a:r>
            <a:r>
              <a:rPr lang="el-GR" sz="2800" dirty="0" smtClean="0">
                <a:effectLst>
                  <a:outerShdw blurRad="50800" dist="38100" algn="tr" rotWithShape="0">
                    <a:prstClr val="black">
                      <a:alpha val="40000"/>
                    </a:prstClr>
                  </a:outerShdw>
                </a:effectLst>
                <a:latin typeface="Times New Roman" pitchFamily="18" charset="0"/>
                <a:cs typeface="Times New Roman" pitchFamily="18" charset="0"/>
              </a:rPr>
              <a:t>Ελλάδα</a:t>
            </a:r>
          </a:p>
        </p:txBody>
      </p:sp>
      <p:pic>
        <p:nvPicPr>
          <p:cNvPr id="3" name="2 - Εικόνα" descr="C:\Users\Foteini\Desktop\Χωρίς τίτλο.png"/>
          <p:cNvPicPr/>
          <p:nvPr/>
        </p:nvPicPr>
        <p:blipFill>
          <a:blip r:embed="rId4" cstate="print"/>
          <a:srcRect/>
          <a:stretch>
            <a:fillRect/>
          </a:stretch>
        </p:blipFill>
        <p:spPr bwMode="auto">
          <a:xfrm>
            <a:off x="35860" y="639853"/>
            <a:ext cx="8784612" cy="6218148"/>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2496915"/>
      </p:ext>
    </p:extLst>
  </p:cSld>
  <p:clrMapOvr>
    <a:masterClrMapping/>
  </p:clrMapOvr>
  <mc:AlternateContent xmlns:mc="http://schemas.openxmlformats.org/markup-compatibility/2006" xmlns:p14="http://schemas.microsoft.com/office/powerpoint/2010/main">
    <mc:Choice Requires="p14">
      <p:transition spd="slow" p14:dur="2000" advTm="13329"/>
    </mc:Choice>
    <mc:Fallback xmlns="">
      <p:transition spd="slow" advTm="13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en-US" altLang="en-US" smtClean="0"/>
          </a:p>
        </p:txBody>
      </p:sp>
      <p:pic>
        <p:nvPicPr>
          <p:cNvPr id="37891" name="Picture 4"/>
          <p:cNvPicPr>
            <a:picLocks noGrp="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20152" y="-171400"/>
            <a:ext cx="9164151" cy="7001217"/>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35"/>
    </mc:Choice>
    <mc:Fallback xmlns="">
      <p:transition spd="slow" advTm="3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4"/>
          <p:cNvPicPr>
            <a:picLocks noGrp="1" noChangeArrowheads="1"/>
          </p:cNvPicPr>
          <p:nvPr>
            <p:ph type="body" idx="4294967295"/>
          </p:nvPr>
        </p:nvPicPr>
        <p:blipFill>
          <a:blip r:embed="rId4" cstate="print">
            <a:extLst>
              <a:ext uri="{28A0092B-C50C-407E-A947-70E740481C1C}">
                <a14:useLocalDpi xmlns:a14="http://schemas.microsoft.com/office/drawing/2010/main" val="0"/>
              </a:ext>
            </a:extLst>
          </a:blip>
          <a:srcRect/>
          <a:stretch>
            <a:fillRect/>
          </a:stretch>
        </p:blipFill>
        <p:spPr>
          <a:xfrm>
            <a:off x="20638" y="-100013"/>
            <a:ext cx="9123362" cy="6958013"/>
          </a:xfrm>
          <a:noFill/>
        </p:spPr>
      </p:pic>
      <p:sp>
        <p:nvSpPr>
          <p:cNvPr id="2" name="Title 1"/>
          <p:cNvSpPr>
            <a:spLocks noGrp="1"/>
          </p:cNvSpPr>
          <p:nvPr>
            <p:ph type="title"/>
          </p:nvPr>
        </p:nvSpPr>
        <p:spPr>
          <a:xfrm>
            <a:off x="5724128" y="274638"/>
            <a:ext cx="2962672" cy="490066"/>
          </a:xfrm>
        </p:spPr>
        <p:txBody>
          <a:bodyPr/>
          <a:lstStyle/>
          <a:p>
            <a:r>
              <a:rPr lang="el-GR" sz="2800" smtClean="0"/>
              <a:t>ΤΑΙΝΙΟΔΡΟΜΟΙ</a:t>
            </a:r>
            <a:endParaRPr lang="en-GB" sz="28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6"/>
    </mc:Choice>
    <mc:Fallback xmlns="">
      <p:transition spd="slow" advTm="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31"/>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2872693"/>
      </p:ext>
    </p:extLst>
  </p:cSld>
  <p:clrMapOvr>
    <a:masterClrMapping/>
  </p:clrMapOvr>
  <mc:AlternateContent xmlns:mc="http://schemas.openxmlformats.org/markup-compatibility/2006" xmlns:p14="http://schemas.microsoft.com/office/powerpoint/2010/main">
    <mc:Choice Requires="p14">
      <p:transition spd="slow" p14:dur="2000" advTm="9781"/>
    </mc:Choice>
    <mc:Fallback xmlns="">
      <p:transition spd="slow" advTm="9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99"/>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30802953"/>
      </p:ext>
    </p:extLst>
  </p:cSld>
  <p:clrMapOvr>
    <a:masterClrMapping/>
  </p:clrMapOvr>
  <mc:AlternateContent xmlns:mc="http://schemas.openxmlformats.org/markup-compatibility/2006" xmlns:p14="http://schemas.microsoft.com/office/powerpoint/2010/main">
    <mc:Choice Requires="p14">
      <p:transition spd="slow" p14:dur="2000" advTm="10941"/>
    </mc:Choice>
    <mc:Fallback xmlns="">
      <p:transition spd="slow" advTm="10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ios - Florina 030"/>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1251364"/>
      </p:ext>
    </p:extLst>
  </p:cSld>
  <p:clrMapOvr>
    <a:masterClrMapping/>
  </p:clrMapOvr>
  <mc:AlternateContent xmlns:mc="http://schemas.openxmlformats.org/markup-compatibility/2006" xmlns:p14="http://schemas.microsoft.com/office/powerpoint/2010/main">
    <mc:Choice Requires="p14">
      <p:transition spd="slow" p14:dur="2000" advTm="9214"/>
    </mc:Choice>
    <mc:Fallback xmlns="">
      <p:transition spd="slow" advTm="9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to_ash2"/>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133350"/>
            <a:ext cx="9144000" cy="659130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1572938"/>
      </p:ext>
    </p:extLst>
  </p:cSld>
  <p:clrMapOvr>
    <a:masterClrMapping/>
  </p:clrMapOvr>
  <mc:AlternateContent xmlns:mc="http://schemas.openxmlformats.org/markup-compatibility/2006" xmlns:p14="http://schemas.microsoft.com/office/powerpoint/2010/main">
    <mc:Choice Requires="p14">
      <p:transition spd="slow" p14:dur="2000" advTm="8848"/>
    </mc:Choice>
    <mc:Fallback xmlns="">
      <p:transition spd="slow" advTm="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914"/>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6998110"/>
      </p:ext>
    </p:extLst>
  </p:cSld>
  <p:clrMapOvr>
    <a:masterClrMapping/>
  </p:clrMapOvr>
  <mc:AlternateContent xmlns:mc="http://schemas.openxmlformats.org/markup-compatibility/2006" xmlns:p14="http://schemas.microsoft.com/office/powerpoint/2010/main">
    <mc:Choice Requires="p14">
      <p:transition spd="slow" p14:dur="2000" advTm="18477"/>
    </mc:Choice>
    <mc:Fallback xmlns="">
      <p:transition spd="slow" advTm="1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921"/>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2340734"/>
      </p:ext>
    </p:extLst>
  </p:cSld>
  <p:clrMapOvr>
    <a:masterClrMapping/>
  </p:clrMapOvr>
  <mc:AlternateContent xmlns:mc="http://schemas.openxmlformats.org/markup-compatibility/2006" xmlns:p14="http://schemas.microsoft.com/office/powerpoint/2010/main">
    <mc:Choice Requires="p14">
      <p:transition spd="slow" p14:dur="2000" advTm="1651"/>
    </mc:Choice>
    <mc:Fallback xmlns="">
      <p:transition spd="slow" advTm="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922"/>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694731"/>
      </p:ext>
    </p:extLst>
  </p:cSld>
  <p:clrMapOvr>
    <a:masterClrMapping/>
  </p:clrMapOvr>
  <mc:AlternateContent xmlns:mc="http://schemas.openxmlformats.org/markup-compatibility/2006" xmlns:p14="http://schemas.microsoft.com/office/powerpoint/2010/main">
    <mc:Choice Requires="p14">
      <p:transition spd="slow" p14:dur="2000" advTm="22806"/>
    </mc:Choice>
    <mc:Fallback xmlns="">
      <p:transition spd="slow" advTm="22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22"/>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1886192"/>
      </p:ext>
    </p:extLst>
  </p:cSld>
  <p:clrMapOvr>
    <a:masterClrMapping/>
  </p:clrMapOvr>
  <mc:AlternateContent xmlns:mc="http://schemas.openxmlformats.org/markup-compatibility/2006" xmlns:p14="http://schemas.microsoft.com/office/powerpoint/2010/main">
    <mc:Choice Requires="p14">
      <p:transition spd="slow" p14:dur="2000" advTm="6261"/>
    </mc:Choice>
    <mc:Fallback xmlns="">
      <p:transition spd="slow" advTm="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90066"/>
          </a:xfrm>
        </p:spPr>
        <p:txBody>
          <a:bodyPr/>
          <a:lstStyle/>
          <a:p>
            <a:r>
              <a:rPr lang="el-GR" sz="3600"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Νομοθεσία</a:t>
            </a:r>
            <a:endParaRPr lang="en-GB" sz="3600"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215516" y="692696"/>
            <a:ext cx="8712968" cy="5760640"/>
          </a:xfrm>
        </p:spPr>
        <p:txBody>
          <a:bodyPr/>
          <a:lstStyle/>
          <a:p>
            <a:pPr algn="just">
              <a:buAutoNum type="arabicPeriod"/>
            </a:pPr>
            <a:r>
              <a:rPr lang="el-GR" sz="1800" dirty="0" smtClean="0">
                <a:latin typeface="Cambria Math" panose="02040503050406030204" pitchFamily="18" charset="0"/>
                <a:ea typeface="Cambria Math" panose="02040503050406030204" pitchFamily="18" charset="0"/>
                <a:cs typeface="Times New Roman" pitchFamily="18" charset="0"/>
              </a:rPr>
              <a:t>Το </a:t>
            </a:r>
            <a:r>
              <a:rPr lang="el-GR" sz="1800" dirty="0">
                <a:latin typeface="Cambria Math" panose="02040503050406030204" pitchFamily="18" charset="0"/>
                <a:ea typeface="Cambria Math" panose="02040503050406030204" pitchFamily="18" charset="0"/>
                <a:cs typeface="Times New Roman" pitchFamily="18" charset="0"/>
              </a:rPr>
              <a:t>Ν.1650/86 «Για την προστασία του Περιβάλλοντος» (ΦΕΚ 160/Α) όπως τροποποιήθηκε με το Ν.3010/2002 (ΦΕΚ 91/Α) «Εναρμόνιση του Ν.1650/1986 με τις οδηγίες 97/11 Ε.Ε και 96/61 Ε.Ε, διαδικασία οριοθέτησης και ρύθμισης θεμάτων για τα </a:t>
            </a:r>
            <a:r>
              <a:rPr lang="el-GR" sz="1800" dirty="0" err="1">
                <a:latin typeface="Cambria Math" panose="02040503050406030204" pitchFamily="18" charset="0"/>
                <a:ea typeface="Cambria Math" panose="02040503050406030204" pitchFamily="18" charset="0"/>
                <a:cs typeface="Times New Roman" pitchFamily="18" charset="0"/>
              </a:rPr>
              <a:t>υδατορέματα</a:t>
            </a:r>
            <a:r>
              <a:rPr lang="el-GR" sz="1800" dirty="0">
                <a:latin typeface="Cambria Math" panose="02040503050406030204" pitchFamily="18" charset="0"/>
                <a:ea typeface="Cambria Math" panose="02040503050406030204" pitchFamily="18" charset="0"/>
                <a:cs typeface="Times New Roman" pitchFamily="18" charset="0"/>
              </a:rPr>
              <a:t> και άλλες διατάξεις</a:t>
            </a:r>
            <a:r>
              <a:rPr lang="el-GR" sz="1800" dirty="0" smtClean="0">
                <a:latin typeface="Cambria Math" panose="02040503050406030204" pitchFamily="18" charset="0"/>
                <a:ea typeface="Cambria Math" panose="02040503050406030204" pitchFamily="18" charset="0"/>
                <a:cs typeface="Times New Roman" pitchFamily="18" charset="0"/>
              </a:rPr>
              <a:t>».</a:t>
            </a:r>
          </a:p>
          <a:p>
            <a:pPr algn="just">
              <a:buAutoNum type="arabicPeriod"/>
            </a:pPr>
            <a:r>
              <a:rPr lang="el-GR" sz="1800" dirty="0" smtClean="0">
                <a:latin typeface="Cambria Math" panose="02040503050406030204" pitchFamily="18" charset="0"/>
                <a:ea typeface="Cambria Math" panose="02040503050406030204" pitchFamily="18" charset="0"/>
                <a:cs typeface="Times New Roman" pitchFamily="18" charset="0"/>
              </a:rPr>
              <a:t>Το  </a:t>
            </a:r>
            <a:r>
              <a:rPr lang="el-GR" sz="1800" dirty="0">
                <a:latin typeface="Cambria Math" panose="02040503050406030204" pitchFamily="18" charset="0"/>
                <a:ea typeface="Cambria Math" panose="02040503050406030204" pitchFamily="18" charset="0"/>
                <a:cs typeface="Times New Roman" pitchFamily="18" charset="0"/>
              </a:rPr>
              <a:t>Ν.4014/11  (ΦΕΚ.209/Α/21-9-2011)  «Περιβαλλοντική </a:t>
            </a:r>
            <a:r>
              <a:rPr lang="el-GR" sz="1800" dirty="0" err="1">
                <a:latin typeface="Cambria Math" panose="02040503050406030204" pitchFamily="18" charset="0"/>
                <a:ea typeface="Cambria Math" panose="02040503050406030204" pitchFamily="18" charset="0"/>
                <a:cs typeface="Times New Roman" pitchFamily="18" charset="0"/>
              </a:rPr>
              <a:t>αδειοδότηση</a:t>
            </a:r>
            <a:r>
              <a:rPr lang="el-GR" sz="1800" dirty="0">
                <a:latin typeface="Cambria Math" panose="02040503050406030204" pitchFamily="18" charset="0"/>
                <a:ea typeface="Cambria Math" panose="02040503050406030204" pitchFamily="18" charset="0"/>
                <a:cs typeface="Times New Roman" pitchFamily="18" charset="0"/>
              </a:rPr>
              <a:t> έργων  και  δραστηριοτήτων,  ρύθμιση  αυθαιρέτων  σε  συνάρτηση  µε δημιουργία  περιβαλλοντικού  ισοζυγίου  και  άλλες  διατάξεις  αρμοδιότητας Υπουργείου Περιβάλλοντος.» </a:t>
            </a:r>
            <a:endParaRPr lang="el-GR" sz="1800" dirty="0" smtClean="0">
              <a:latin typeface="Cambria Math" panose="02040503050406030204" pitchFamily="18" charset="0"/>
              <a:ea typeface="Cambria Math" panose="02040503050406030204" pitchFamily="18" charset="0"/>
              <a:cs typeface="Times New Roman" pitchFamily="18" charset="0"/>
            </a:endParaRPr>
          </a:p>
          <a:p>
            <a:pPr algn="just">
              <a:buAutoNum type="arabicPeriod"/>
            </a:pPr>
            <a:r>
              <a:rPr lang="el-GR" sz="1800" dirty="0" smtClean="0">
                <a:latin typeface="Cambria Math" panose="02040503050406030204" pitchFamily="18" charset="0"/>
                <a:ea typeface="Cambria Math" panose="02040503050406030204" pitchFamily="18" charset="0"/>
                <a:cs typeface="Times New Roman" pitchFamily="18" charset="0"/>
              </a:rPr>
              <a:t>Την </a:t>
            </a:r>
            <a:r>
              <a:rPr lang="el-GR" sz="1800" dirty="0">
                <a:latin typeface="Cambria Math" panose="02040503050406030204" pitchFamily="18" charset="0"/>
                <a:ea typeface="Cambria Math" panose="02040503050406030204" pitchFamily="18" charset="0"/>
                <a:cs typeface="Times New Roman" pitchFamily="18" charset="0"/>
              </a:rPr>
              <a:t>Κοινή Υπουργική Απόφαση (ΚΥΑ) 69269/5387/25-10-90 (ΦΕΚ678/Β), «Κατάταξη έργων και δραστηριοτήτων σε κατηγορίες, περιεχόμενο Μελέτης Περιβαλλοντικών Επιπτώσεων (ΜΠΕ), </a:t>
            </a:r>
            <a:r>
              <a:rPr lang="el-GR" sz="1800" dirty="0" err="1">
                <a:latin typeface="Cambria Math" panose="02040503050406030204" pitchFamily="18" charset="0"/>
                <a:ea typeface="Cambria Math" panose="02040503050406030204" pitchFamily="18" charset="0"/>
                <a:cs typeface="Times New Roman" pitchFamily="18" charset="0"/>
              </a:rPr>
              <a:t>καθορισµός</a:t>
            </a:r>
            <a:r>
              <a:rPr lang="el-GR" sz="1800" dirty="0">
                <a:latin typeface="Cambria Math" panose="02040503050406030204" pitchFamily="18" charset="0"/>
                <a:ea typeface="Cambria Math" panose="02040503050406030204" pitchFamily="18" charset="0"/>
                <a:cs typeface="Times New Roman" pitchFamily="18" charset="0"/>
              </a:rPr>
              <a:t> περιεχομένου Ειδικών Περιβαλλοντικών Μελετών (ΕΠΜ) και λοιπές διατάξεις, </a:t>
            </a:r>
            <a:r>
              <a:rPr lang="el-GR" sz="1800" dirty="0" err="1">
                <a:latin typeface="Cambria Math" panose="02040503050406030204" pitchFamily="18" charset="0"/>
                <a:ea typeface="Cambria Math" panose="02040503050406030204" pitchFamily="18" charset="0"/>
                <a:cs typeface="Times New Roman" pitchFamily="18" charset="0"/>
              </a:rPr>
              <a:t>σύµφωνα</a:t>
            </a:r>
            <a:r>
              <a:rPr lang="el-GR" sz="1800" dirty="0">
                <a:latin typeface="Cambria Math" panose="02040503050406030204" pitchFamily="18" charset="0"/>
                <a:ea typeface="Cambria Math" panose="02040503050406030204" pitchFamily="18" charset="0"/>
                <a:cs typeface="Times New Roman" pitchFamily="18" charset="0"/>
              </a:rPr>
              <a:t> µε το Ν.1650/86</a:t>
            </a:r>
            <a:r>
              <a:rPr lang="el-GR" sz="1800" dirty="0" smtClean="0">
                <a:latin typeface="Cambria Math" panose="02040503050406030204" pitchFamily="18" charset="0"/>
                <a:ea typeface="Cambria Math" panose="02040503050406030204" pitchFamily="18" charset="0"/>
                <a:cs typeface="Times New Roman" pitchFamily="18" charset="0"/>
              </a:rPr>
              <a:t>».</a:t>
            </a:r>
          </a:p>
          <a:p>
            <a:pPr algn="just">
              <a:buAutoNum type="arabicPeriod"/>
            </a:pPr>
            <a:r>
              <a:rPr lang="el-GR" sz="1800" dirty="0" smtClean="0">
                <a:latin typeface="Cambria Math" panose="02040503050406030204" pitchFamily="18" charset="0"/>
                <a:ea typeface="Cambria Math" panose="02040503050406030204" pitchFamily="18" charset="0"/>
                <a:cs typeface="Times New Roman" pitchFamily="18" charset="0"/>
              </a:rPr>
              <a:t>Την </a:t>
            </a:r>
            <a:r>
              <a:rPr lang="el-GR" sz="1800" dirty="0">
                <a:latin typeface="Cambria Math" panose="02040503050406030204" pitchFamily="18" charset="0"/>
                <a:ea typeface="Cambria Math" panose="02040503050406030204" pitchFamily="18" charset="0"/>
                <a:cs typeface="Times New Roman" pitchFamily="18" charset="0"/>
              </a:rPr>
              <a:t>ΚΥΑ Η.Π 37111/2021/26-9-03 (ΦΕΚ 1391/Β) «</a:t>
            </a:r>
            <a:r>
              <a:rPr lang="el-GR" sz="1800" dirty="0" err="1">
                <a:latin typeface="Cambria Math" panose="02040503050406030204" pitchFamily="18" charset="0"/>
                <a:ea typeface="Cambria Math" panose="02040503050406030204" pitchFamily="18" charset="0"/>
                <a:cs typeface="Times New Roman" pitchFamily="18" charset="0"/>
              </a:rPr>
              <a:t>Καθορισµός</a:t>
            </a:r>
            <a:r>
              <a:rPr lang="el-GR" sz="1800" dirty="0">
                <a:latin typeface="Cambria Math" panose="02040503050406030204" pitchFamily="18" charset="0"/>
                <a:ea typeface="Cambria Math" panose="02040503050406030204" pitchFamily="18" charset="0"/>
                <a:cs typeface="Times New Roman" pitchFamily="18" charset="0"/>
              </a:rPr>
              <a:t> τρόπου ενημέρωσης και συμμετοχής του κοινού κατά την διαδικασία έγκρισης Περιβαλλοντικών όρων των  έργων και δραστηριοτήτων </a:t>
            </a:r>
            <a:r>
              <a:rPr lang="el-GR" sz="1800" dirty="0" err="1">
                <a:latin typeface="Cambria Math" panose="02040503050406030204" pitchFamily="18" charset="0"/>
                <a:ea typeface="Cambria Math" panose="02040503050406030204" pitchFamily="18" charset="0"/>
                <a:cs typeface="Times New Roman" pitchFamily="18" charset="0"/>
              </a:rPr>
              <a:t>σύµφωνα</a:t>
            </a:r>
            <a:r>
              <a:rPr lang="el-GR" sz="1800" dirty="0">
                <a:latin typeface="Cambria Math" panose="02040503050406030204" pitchFamily="18" charset="0"/>
                <a:ea typeface="Cambria Math" panose="02040503050406030204" pitchFamily="18" charset="0"/>
                <a:cs typeface="Times New Roman" pitchFamily="18" charset="0"/>
              </a:rPr>
              <a:t> µε την παράγραφο 2 του άρθρου 5 του  Ν.1650/86 όπως αντικαταστάθηκε µε τις Παραγράφους 2 και 3 του άρθρου 3 τoυN.3010/2002».</a:t>
            </a:r>
          </a:p>
          <a:p>
            <a:pPr marL="514350" indent="-514350">
              <a:buAutoNum type="arabicPeriod" startAt="2"/>
            </a:pPr>
            <a:endParaRPr lang="el-GR" sz="1800" dirty="0">
              <a:latin typeface="Cambria Math" panose="02040503050406030204" pitchFamily="18" charset="0"/>
              <a:ea typeface="Cambria Math" panose="02040503050406030204" pitchFamily="18" charset="0"/>
              <a:cs typeface="Times New Roman" pitchFamily="18" charset="0"/>
            </a:endParaRPr>
          </a:p>
          <a:p>
            <a:pPr marL="514350" lvl="0" indent="-514350"/>
            <a:r>
              <a:rPr lang="el-GR" sz="1800" dirty="0">
                <a:latin typeface="Cambria Math" panose="02040503050406030204" pitchFamily="18" charset="0"/>
                <a:ea typeface="Cambria Math" panose="02040503050406030204" pitchFamily="18" charset="0"/>
                <a:cs typeface="Times New Roman" pitchFamily="18" charset="0"/>
              </a:rPr>
              <a:t>   </a:t>
            </a:r>
          </a:p>
          <a:p>
            <a:endParaRPr lang="el-GR" sz="1800" dirty="0">
              <a:latin typeface="Cambria Math" panose="02040503050406030204" pitchFamily="18" charset="0"/>
              <a:ea typeface="Cambria Math" panose="02040503050406030204" pitchFamily="18" charset="0"/>
              <a:cs typeface="Times New Roman" pitchFamily="18" charset="0"/>
            </a:endParaRPr>
          </a:p>
          <a:p>
            <a:endParaRPr lang="el-GR" sz="1800" dirty="0">
              <a:latin typeface="Cambria Math" panose="02040503050406030204" pitchFamily="18" charset="0"/>
              <a:ea typeface="Cambria Math" panose="02040503050406030204" pitchFamily="18" charset="0"/>
            </a:endParaRPr>
          </a:p>
          <a:p>
            <a:endParaRPr lang="en-GB" sz="1800" dirty="0">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34387935"/>
      </p:ext>
    </p:extLst>
  </p:cSld>
  <p:clrMapOvr>
    <a:masterClrMapping/>
  </p:clrMapOvr>
  <mc:AlternateContent xmlns:mc="http://schemas.openxmlformats.org/markup-compatibility/2006" xmlns:p14="http://schemas.microsoft.com/office/powerpoint/2010/main">
    <mc:Choice Requires="p14">
      <p:transition spd="slow" p14:dur="2000" advTm="3960"/>
    </mc:Choice>
    <mc:Fallback xmlns="">
      <p:transition spd="slow" advTm="3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23"/>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2330880"/>
      </p:ext>
    </p:extLst>
  </p:cSld>
  <p:clrMapOvr>
    <a:masterClrMapping/>
  </p:clrMapOvr>
  <mc:AlternateContent xmlns:mc="http://schemas.openxmlformats.org/markup-compatibility/2006" xmlns:p14="http://schemas.microsoft.com/office/powerpoint/2010/main">
    <mc:Choice Requires="p14">
      <p:transition spd="slow" p14:dur="2000" advTm="7262"/>
    </mc:Choice>
    <mc:Fallback xmlns="">
      <p:transition spd="slow" advTm="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24"/>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2861492"/>
      </p:ext>
    </p:extLst>
  </p:cSld>
  <p:clrMapOvr>
    <a:masterClrMapping/>
  </p:clrMapOvr>
  <mc:AlternateContent xmlns:mc="http://schemas.openxmlformats.org/markup-compatibility/2006" xmlns:p14="http://schemas.microsoft.com/office/powerpoint/2010/main">
    <mc:Choice Requires="p14">
      <p:transition spd="slow" p14:dur="2000" advTm="4757"/>
    </mc:Choice>
    <mc:Fallback xmlns="">
      <p:transition spd="slow" advTm="4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25"/>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5411487"/>
      </p:ext>
    </p:extLst>
  </p:cSld>
  <p:clrMapOvr>
    <a:masterClrMapping/>
  </p:clrMapOvr>
  <mc:AlternateContent xmlns:mc="http://schemas.openxmlformats.org/markup-compatibility/2006" xmlns:p14="http://schemas.microsoft.com/office/powerpoint/2010/main">
    <mc:Choice Requires="p14">
      <p:transition spd="slow" p14:dur="2000" advTm="7961"/>
    </mc:Choice>
    <mc:Fallback xmlns="">
      <p:transition spd="slow" advTm="7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28"/>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5110907"/>
      </p:ext>
    </p:extLst>
  </p:cSld>
  <p:clrMapOvr>
    <a:masterClrMapping/>
  </p:clrMapOvr>
  <mc:AlternateContent xmlns:mc="http://schemas.openxmlformats.org/markup-compatibility/2006" xmlns:p14="http://schemas.microsoft.com/office/powerpoint/2010/main">
    <mc:Choice Requires="p14">
      <p:transition spd="slow" p14:dur="2000" advTm="2899"/>
    </mc:Choice>
    <mc:Fallback xmlns="">
      <p:transition spd="slow" advTm="2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4"/>
          <p:cNvPicPr>
            <a:picLocks noGrp="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0" y="1"/>
            <a:ext cx="9144000" cy="6858000"/>
          </a:xfrm>
          <a:noFill/>
        </p:spPr>
      </p:pic>
      <p:sp>
        <p:nvSpPr>
          <p:cNvPr id="39938" name="Rectangle 2"/>
          <p:cNvSpPr>
            <a:spLocks noGrp="1" noChangeArrowheads="1"/>
          </p:cNvSpPr>
          <p:nvPr>
            <p:ph type="title"/>
          </p:nvPr>
        </p:nvSpPr>
        <p:spPr/>
        <p:txBody>
          <a:bodyPr/>
          <a:lstStyle/>
          <a:p>
            <a:pPr eaLnBrk="1" hangingPunct="1"/>
            <a:r>
              <a:rPr lang="el-GR" altLang="en-US" smtClean="0"/>
              <a:t>ΛΙΓΝΙΤΩΡΥΧΕΙΟ</a:t>
            </a:r>
            <a:endParaRPr lang="en-US"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79"/>
    </mc:Choice>
    <mc:Fallback xmlns="">
      <p:transition spd="slow" advTm="6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l-GR" sz="2800" dirty="0" smtClean="0">
                <a:solidFill>
                  <a:srgbClr val="C00000"/>
                </a:solidFill>
                <a:latin typeface="Cambria Math" panose="02040503050406030204" pitchFamily="18" charset="0"/>
                <a:ea typeface="Cambria Math" panose="02040503050406030204" pitchFamily="18" charset="0"/>
                <a:cs typeface="Arial" charset="0"/>
              </a:rPr>
              <a:t>Η ΔΙΑΔΙΚΑΣΙΑ ΕΞΟΡΥΞΗΣ ΛΙΓΝΙΤΗ, ΑΝΑΚΤΗΣΗΣ ΚΑΙ ΑΠΟΚΑΤΑΣΤΑΣΗΣ ΤΩΝ ΕΔΑΦΩΝ</a:t>
            </a:r>
            <a:endParaRPr lang="en-GB" sz="2800" dirty="0">
              <a:solidFill>
                <a:srgbClr val="C00000"/>
              </a:solidFill>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323528" y="1268760"/>
            <a:ext cx="8229600" cy="4968552"/>
          </a:xfrm>
        </p:spPr>
        <p:txBody>
          <a:bodyPr/>
          <a:lstStyle/>
          <a:p>
            <a:pPr eaLnBrk="1" hangingPunct="1">
              <a:lnSpc>
                <a:spcPct val="80000"/>
              </a:lnSpc>
              <a:spcBef>
                <a:spcPct val="30000"/>
              </a:spcBef>
              <a:spcAft>
                <a:spcPct val="30000"/>
              </a:spcAft>
              <a:buFont typeface="Wingdings" pitchFamily="2" charset="2"/>
              <a:buNone/>
            </a:pPr>
            <a:r>
              <a:rPr lang="en-US" sz="2800" dirty="0">
                <a:latin typeface="Cambria Math" panose="02040503050406030204" pitchFamily="18" charset="0"/>
                <a:ea typeface="Cambria Math" panose="02040503050406030204" pitchFamily="18" charset="0"/>
                <a:cs typeface="Arial" charset="0"/>
              </a:rPr>
              <a:t>1. </a:t>
            </a:r>
            <a:r>
              <a:rPr lang="el-GR" sz="2800" dirty="0" smtClean="0">
                <a:latin typeface="Cambria Math" panose="02040503050406030204" pitchFamily="18" charset="0"/>
                <a:ea typeface="Cambria Math" panose="02040503050406030204" pitchFamily="18" charset="0"/>
                <a:cs typeface="Arial" charset="0"/>
              </a:rPr>
              <a:t>ΑΔΕΙΟΔΟΤΗΣΗ</a:t>
            </a:r>
            <a:endParaRPr lang="en-US" sz="2800" dirty="0">
              <a:latin typeface="Cambria Math" panose="02040503050406030204" pitchFamily="18" charset="0"/>
              <a:ea typeface="Cambria Math" panose="02040503050406030204" pitchFamily="18" charset="0"/>
              <a:cs typeface="Arial" charset="0"/>
            </a:endParaRPr>
          </a:p>
          <a:p>
            <a:pPr eaLnBrk="1" hangingPunct="1">
              <a:lnSpc>
                <a:spcPct val="80000"/>
              </a:lnSpc>
              <a:spcBef>
                <a:spcPct val="30000"/>
              </a:spcBef>
              <a:spcAft>
                <a:spcPct val="30000"/>
              </a:spcAft>
              <a:buFont typeface="Wingdings" pitchFamily="2" charset="2"/>
              <a:buNone/>
            </a:pPr>
            <a:r>
              <a:rPr lang="en-US" sz="2800" dirty="0">
                <a:latin typeface="Cambria Math" panose="02040503050406030204" pitchFamily="18" charset="0"/>
                <a:ea typeface="Cambria Math" panose="02040503050406030204" pitchFamily="18" charset="0"/>
                <a:cs typeface="Arial" charset="0"/>
              </a:rPr>
              <a:t>2. </a:t>
            </a:r>
            <a:r>
              <a:rPr lang="el-GR" sz="2800" dirty="0" smtClean="0">
                <a:latin typeface="Cambria Math" panose="02040503050406030204" pitchFamily="18" charset="0"/>
                <a:ea typeface="Cambria Math" panose="02040503050406030204" pitchFamily="18" charset="0"/>
                <a:cs typeface="Arial" charset="0"/>
              </a:rPr>
              <a:t>ΤΑΥΤΟΠΟΙΗΣΗ ΥΔΡΟΦΟΡΟΥ ΟΡΙΖΟΝΤΑ ΚΑΙ ΟΡΓΑΝΩΣΗ ΔΙΑΧΕΙΡΙΣΗΣ ΥΔΑΤΩΝ</a:t>
            </a:r>
            <a:endParaRPr lang="en-US" sz="2800" dirty="0">
              <a:latin typeface="Cambria Math" panose="02040503050406030204" pitchFamily="18" charset="0"/>
              <a:ea typeface="Cambria Math" panose="02040503050406030204" pitchFamily="18" charset="0"/>
              <a:cs typeface="Arial" charset="0"/>
            </a:endParaRPr>
          </a:p>
          <a:p>
            <a:pPr eaLnBrk="1" hangingPunct="1">
              <a:lnSpc>
                <a:spcPct val="80000"/>
              </a:lnSpc>
              <a:spcBef>
                <a:spcPct val="30000"/>
              </a:spcBef>
              <a:spcAft>
                <a:spcPct val="30000"/>
              </a:spcAft>
              <a:buFont typeface="Wingdings" pitchFamily="2" charset="2"/>
              <a:buNone/>
            </a:pPr>
            <a:r>
              <a:rPr lang="en-US" sz="2800" dirty="0">
                <a:latin typeface="Cambria Math" panose="02040503050406030204" pitchFamily="18" charset="0"/>
                <a:ea typeface="Cambria Math" panose="02040503050406030204" pitchFamily="18" charset="0"/>
                <a:cs typeface="Arial" charset="0"/>
              </a:rPr>
              <a:t>3. </a:t>
            </a:r>
            <a:r>
              <a:rPr lang="el-GR" sz="2800" dirty="0" smtClean="0">
                <a:latin typeface="Cambria Math" panose="02040503050406030204" pitchFamily="18" charset="0"/>
                <a:ea typeface="Cambria Math" panose="02040503050406030204" pitchFamily="18" charset="0"/>
                <a:cs typeface="Arial" charset="0"/>
              </a:rPr>
              <a:t>ΑΠΟΜΑΚΡΥΝΣΗ ΧΟΥΜΟΥΣ ΚΑΙ ΑΔΡΑΝΩΝ</a:t>
            </a:r>
            <a:endParaRPr lang="en-US" sz="2800" dirty="0">
              <a:latin typeface="Cambria Math" panose="02040503050406030204" pitchFamily="18" charset="0"/>
              <a:ea typeface="Cambria Math" panose="02040503050406030204" pitchFamily="18" charset="0"/>
              <a:cs typeface="Arial" charset="0"/>
            </a:endParaRPr>
          </a:p>
          <a:p>
            <a:pPr eaLnBrk="1" hangingPunct="1">
              <a:lnSpc>
                <a:spcPct val="80000"/>
              </a:lnSpc>
              <a:spcBef>
                <a:spcPct val="30000"/>
              </a:spcBef>
              <a:spcAft>
                <a:spcPct val="30000"/>
              </a:spcAft>
              <a:buFont typeface="Wingdings" pitchFamily="2" charset="2"/>
              <a:buNone/>
            </a:pPr>
            <a:r>
              <a:rPr lang="en-US" sz="2800" dirty="0">
                <a:latin typeface="Cambria Math" panose="02040503050406030204" pitchFamily="18" charset="0"/>
                <a:ea typeface="Cambria Math" panose="02040503050406030204" pitchFamily="18" charset="0"/>
                <a:cs typeface="Arial" charset="0"/>
              </a:rPr>
              <a:t>4. </a:t>
            </a:r>
            <a:r>
              <a:rPr lang="el-GR" sz="2800" dirty="0" smtClean="0">
                <a:latin typeface="Cambria Math" panose="02040503050406030204" pitchFamily="18" charset="0"/>
                <a:ea typeface="Cambria Math" panose="02040503050406030204" pitchFamily="18" charset="0"/>
                <a:cs typeface="Arial" charset="0"/>
              </a:rPr>
              <a:t>ΜΕΤΑΚΙΝΗΣΗ ΑΔΡΑΝΩΝ ΚΑΙ ΕΞΟΡΥΞΗ ΛΙΓΝΙΤΗ</a:t>
            </a:r>
            <a:endParaRPr lang="en-US" sz="2800" dirty="0">
              <a:latin typeface="Cambria Math" panose="02040503050406030204" pitchFamily="18" charset="0"/>
              <a:ea typeface="Cambria Math" panose="02040503050406030204" pitchFamily="18" charset="0"/>
              <a:cs typeface="Arial" charset="0"/>
            </a:endParaRPr>
          </a:p>
          <a:p>
            <a:pPr eaLnBrk="1" hangingPunct="1">
              <a:lnSpc>
                <a:spcPct val="80000"/>
              </a:lnSpc>
              <a:spcBef>
                <a:spcPct val="30000"/>
              </a:spcBef>
              <a:spcAft>
                <a:spcPct val="30000"/>
              </a:spcAft>
              <a:buFont typeface="Wingdings" pitchFamily="2" charset="2"/>
              <a:buNone/>
            </a:pPr>
            <a:r>
              <a:rPr lang="en-US" sz="2800" dirty="0">
                <a:latin typeface="Cambria Math" panose="02040503050406030204" pitchFamily="18" charset="0"/>
                <a:ea typeface="Cambria Math" panose="02040503050406030204" pitchFamily="18" charset="0"/>
                <a:cs typeface="Arial" charset="0"/>
              </a:rPr>
              <a:t>5. </a:t>
            </a:r>
            <a:r>
              <a:rPr lang="el-GR" sz="2800" dirty="0" smtClean="0">
                <a:latin typeface="Cambria Math" panose="02040503050406030204" pitchFamily="18" charset="0"/>
                <a:ea typeface="Cambria Math" panose="02040503050406030204" pitchFamily="18" charset="0"/>
                <a:cs typeface="Arial" charset="0"/>
              </a:rPr>
              <a:t>ΔΙΑΜΟΡΦΩΣΗ ΧΩΡΩΝ ΏΣΤΕ ΝΑ ΠΛΗΣΙΑΖΕΙ ΣΤΗΝ ΑΡΧΙΚΗ ΚΑΤΑΣΤΑΣΗ</a:t>
            </a:r>
            <a:endParaRPr lang="en-US" sz="2800" dirty="0">
              <a:latin typeface="Cambria Math" panose="02040503050406030204" pitchFamily="18" charset="0"/>
              <a:ea typeface="Cambria Math" panose="02040503050406030204" pitchFamily="18" charset="0"/>
              <a:cs typeface="Arial" charset="0"/>
            </a:endParaRPr>
          </a:p>
          <a:p>
            <a:pPr eaLnBrk="1" hangingPunct="1">
              <a:lnSpc>
                <a:spcPct val="80000"/>
              </a:lnSpc>
              <a:spcBef>
                <a:spcPct val="30000"/>
              </a:spcBef>
              <a:spcAft>
                <a:spcPct val="30000"/>
              </a:spcAft>
              <a:buFont typeface="Wingdings" pitchFamily="2" charset="2"/>
              <a:buNone/>
            </a:pPr>
            <a:r>
              <a:rPr lang="en-US" sz="2800" dirty="0">
                <a:latin typeface="Cambria Math" panose="02040503050406030204" pitchFamily="18" charset="0"/>
                <a:ea typeface="Cambria Math" panose="02040503050406030204" pitchFamily="18" charset="0"/>
                <a:cs typeface="Arial" charset="0"/>
              </a:rPr>
              <a:t>6. </a:t>
            </a:r>
            <a:r>
              <a:rPr lang="el-GR" sz="2800" dirty="0" smtClean="0">
                <a:latin typeface="Cambria Math" panose="02040503050406030204" pitchFamily="18" charset="0"/>
                <a:ea typeface="Cambria Math" panose="02040503050406030204" pitchFamily="18" charset="0"/>
                <a:cs typeface="Arial" charset="0"/>
              </a:rPr>
              <a:t>ΕΠΙΚΑΛΥΨΗ ΜΕ ΤΟ ΧΟΥΜΟΥΣ ΚΑΙ ΦΥΤΕΥΣΗ</a:t>
            </a:r>
            <a:endParaRPr lang="en-US" sz="2800" dirty="0">
              <a:latin typeface="Cambria Math" panose="02040503050406030204" pitchFamily="18" charset="0"/>
              <a:ea typeface="Cambria Math" panose="02040503050406030204" pitchFamily="18" charset="0"/>
              <a:cs typeface="Arial" charset="0"/>
            </a:endParaRPr>
          </a:p>
          <a:p>
            <a:pPr eaLnBrk="1" hangingPunct="1">
              <a:lnSpc>
                <a:spcPct val="80000"/>
              </a:lnSpc>
              <a:spcBef>
                <a:spcPct val="30000"/>
              </a:spcBef>
              <a:spcAft>
                <a:spcPct val="30000"/>
              </a:spcAft>
              <a:buFont typeface="Wingdings" pitchFamily="2" charset="2"/>
              <a:buNone/>
            </a:pPr>
            <a:r>
              <a:rPr lang="en-US" sz="2800" dirty="0">
                <a:latin typeface="Cambria Math" panose="02040503050406030204" pitchFamily="18" charset="0"/>
                <a:ea typeface="Cambria Math" panose="02040503050406030204" pitchFamily="18" charset="0"/>
                <a:cs typeface="Arial" charset="0"/>
              </a:rPr>
              <a:t>7. </a:t>
            </a:r>
            <a:r>
              <a:rPr lang="el-GR" sz="2800" dirty="0" smtClean="0">
                <a:latin typeface="Cambria Math" panose="02040503050406030204" pitchFamily="18" charset="0"/>
                <a:ea typeface="Cambria Math" panose="02040503050406030204" pitchFamily="18" charset="0"/>
                <a:cs typeface="Arial" charset="0"/>
              </a:rPr>
              <a:t>ΚΑΛΛΙΕΡΓΕΙΕΣ ΚΑΙ ΔΙΑΧΕΙΡΙΣΗ ΧΩΡΩΝ</a:t>
            </a:r>
            <a:endParaRPr lang="en-US" sz="2800" dirty="0">
              <a:latin typeface="Cambria Math" panose="02040503050406030204" pitchFamily="18" charset="0"/>
              <a:ea typeface="Cambria Math" panose="02040503050406030204" pitchFamily="18" charset="0"/>
              <a:cs typeface="Arial" charset="0"/>
            </a:endParaRPr>
          </a:p>
          <a:p>
            <a:pPr eaLnBrk="1" hangingPunct="1">
              <a:lnSpc>
                <a:spcPct val="80000"/>
              </a:lnSpc>
              <a:spcAft>
                <a:spcPct val="60000"/>
              </a:spcAft>
              <a:buFont typeface="Wingdings" pitchFamily="2" charset="2"/>
              <a:buNone/>
            </a:pPr>
            <a:endParaRPr lang="en-US" sz="2800" dirty="0">
              <a:latin typeface="Cambria Math" panose="02040503050406030204" pitchFamily="18" charset="0"/>
              <a:ea typeface="Cambria Math" panose="02040503050406030204" pitchFamily="18" charset="0"/>
              <a:cs typeface="Arial" charset="0"/>
            </a:endParaRPr>
          </a:p>
          <a:p>
            <a:endParaRPr lang="en-GB" sz="2800" dirty="0">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6314654"/>
      </p:ext>
    </p:extLst>
  </p:cSld>
  <p:clrMapOvr>
    <a:masterClrMapping/>
  </p:clrMapOvr>
  <p:transition spd="slow" advTm="451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Sarah with Permit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828800"/>
            <a:ext cx="5384800" cy="4038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3555" name="Rectangle 8"/>
          <p:cNvSpPr>
            <a:spLocks noGrp="1" noChangeArrowheads="1"/>
          </p:cNvSpPr>
          <p:nvPr>
            <p:ph type="title"/>
          </p:nvPr>
        </p:nvSpPr>
        <p:spPr>
          <a:xfrm>
            <a:off x="179512" y="332656"/>
            <a:ext cx="9121080" cy="675928"/>
          </a:xfrm>
        </p:spPr>
        <p:txBody>
          <a:bodyPr/>
          <a:lstStyle/>
          <a:p>
            <a:pPr eaLnBrk="1" hangingPunct="1"/>
            <a:r>
              <a:rPr lang="el-GR" sz="2800" dirty="0" smtClean="0">
                <a:latin typeface="Cambria Math" panose="02040503050406030204" pitchFamily="18" charset="0"/>
                <a:ea typeface="Cambria Math" panose="02040503050406030204" pitchFamily="18" charset="0"/>
                <a:cs typeface="Arial" charset="0"/>
              </a:rPr>
              <a:t>ΣΤΑΔΙΟ 1. ΑΔΕΙΟΔΟΤΗΣΗ ΚΑΙ ΣΥΛΛΟΓΗ ΣΤΟΙΧΕΙΩΝ</a:t>
            </a:r>
            <a:endParaRPr lang="en-US" sz="2800" dirty="0" smtClean="0">
              <a:latin typeface="Cambria Math" panose="02040503050406030204" pitchFamily="18" charset="0"/>
              <a:ea typeface="Cambria Math" panose="02040503050406030204" pitchFamily="18" charset="0"/>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9063937"/>
      </p:ext>
    </p:extLst>
  </p:cSld>
  <p:clrMapOvr>
    <a:masterClrMapping/>
  </p:clrMapOvr>
  <p:transition spd="slow" advTm="59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9" descr="photo2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1292" y="1045361"/>
            <a:ext cx="3875700" cy="581354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5603" name="Text Box 6"/>
          <p:cNvSpPr txBox="1">
            <a:spLocks noChangeArrowheads="1"/>
          </p:cNvSpPr>
          <p:nvPr/>
        </p:nvSpPr>
        <p:spPr bwMode="auto">
          <a:xfrm>
            <a:off x="533400" y="1847850"/>
            <a:ext cx="411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30000"/>
              </a:spcBef>
              <a:spcAft>
                <a:spcPct val="30000"/>
              </a:spcAft>
            </a:pPr>
            <a:r>
              <a:rPr lang="el-GR" b="1" i="1" dirty="0" smtClean="0"/>
              <a:t>ΓΕΩΤΡΗΣΗ ΓΙΑ ΤΗΝ ΤΑΥΤΟΠΟΙΗΣΗ ΤΩΝ ΣΤΡΩΜΑΤΩΝ ΚΑΡΒΟΥΝΟΥ, ΑΔΡΑΝΩΝ ΚΑΙ ΤΟΥ ΥΔΡΟΦΟΡΟΥ ΟΡΙΖΟΝΤΑ</a:t>
            </a:r>
            <a:endParaRPr lang="en-US" b="1" i="1" dirty="0"/>
          </a:p>
        </p:txBody>
      </p:sp>
      <p:pic>
        <p:nvPicPr>
          <p:cNvPr id="25605" name="Picture 8" descr="photo2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3040856"/>
            <a:ext cx="5088788" cy="381714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5606" name="Rectangle 10"/>
          <p:cNvSpPr>
            <a:spLocks noGrp="1" noChangeArrowheads="1"/>
          </p:cNvSpPr>
          <p:nvPr>
            <p:ph type="title"/>
          </p:nvPr>
        </p:nvSpPr>
        <p:spPr>
          <a:xfrm>
            <a:off x="1219200" y="152400"/>
            <a:ext cx="8077200" cy="1143000"/>
          </a:xfrm>
        </p:spPr>
        <p:txBody>
          <a:bodyPr/>
          <a:lstStyle/>
          <a:p>
            <a:pPr eaLnBrk="1" hangingPunct="1"/>
            <a:r>
              <a:rPr lang="en-US" sz="3600" dirty="0" smtClean="0">
                <a:latin typeface="Cambria Math" panose="02040503050406030204" pitchFamily="18" charset="0"/>
                <a:ea typeface="Cambria Math" panose="02040503050406030204" pitchFamily="18" charset="0"/>
                <a:cs typeface="Arial" charset="0"/>
              </a:rPr>
              <a:t>...</a:t>
            </a:r>
            <a:r>
              <a:rPr lang="el-GR" sz="3600" dirty="0" smtClean="0">
                <a:latin typeface="Cambria Math" panose="02040503050406030204" pitchFamily="18" charset="0"/>
                <a:ea typeface="Cambria Math" panose="02040503050406030204" pitchFamily="18" charset="0"/>
                <a:cs typeface="Arial" charset="0"/>
              </a:rPr>
              <a:t>ΣΥΛΛΟΓΗ ΔΕΔΟΜΕΝΩΝ ΒΑΣΗΣ</a:t>
            </a:r>
            <a:r>
              <a:rPr lang="en-US" sz="3600" dirty="0" smtClean="0">
                <a:latin typeface="Cambria Math" panose="02040503050406030204" pitchFamily="18" charset="0"/>
                <a:ea typeface="Cambria Math" panose="02040503050406030204" pitchFamily="18" charset="0"/>
                <a:cs typeface="Arial"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8791738"/>
      </p:ext>
    </p:extLst>
  </p:cSld>
  <p:clrMapOvr>
    <a:masterClrMapping/>
  </p:clrMapOvr>
  <p:transition spd="slow" advTm="13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1" descr="photo2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8" y="3645024"/>
            <a:ext cx="3451444" cy="258908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27" name="Picture 12" descr="photo223"/>
          <p:cNvPicPr>
            <a:picLocks noChangeAspect="1" noChangeArrowheads="1"/>
          </p:cNvPicPr>
          <p:nvPr/>
        </p:nvPicPr>
        <p:blipFill>
          <a:blip r:embed="rId6">
            <a:extLst>
              <a:ext uri="{28A0092B-C50C-407E-A947-70E740481C1C}">
                <a14:useLocalDpi xmlns:a14="http://schemas.microsoft.com/office/drawing/2010/main" val="0"/>
              </a:ext>
            </a:extLst>
          </a:blip>
          <a:srcRect l="49162" t="8206" b="22430"/>
          <a:stretch>
            <a:fillRect/>
          </a:stretch>
        </p:blipFill>
        <p:spPr bwMode="auto">
          <a:xfrm>
            <a:off x="381000" y="152400"/>
            <a:ext cx="3200400" cy="29114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 Box 14"/>
          <p:cNvSpPr txBox="1">
            <a:spLocks noChangeArrowheads="1"/>
          </p:cNvSpPr>
          <p:nvPr/>
        </p:nvSpPr>
        <p:spPr bwMode="auto">
          <a:xfrm>
            <a:off x="354573" y="6238688"/>
            <a:ext cx="8705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2000" dirty="0" smtClean="0">
                <a:solidFill>
                  <a:schemeClr val="tx1">
                    <a:lumMod val="95000"/>
                    <a:lumOff val="5000"/>
                  </a:schemeClr>
                </a:solidFill>
                <a:latin typeface="Cambria Math" panose="02040503050406030204" pitchFamily="18" charset="0"/>
                <a:ea typeface="Cambria Math" panose="02040503050406030204" pitchFamily="18" charset="0"/>
              </a:rPr>
              <a:t>ΤΑΥΤΟΠΟΙΗΣΗ ΕΔΑΦΩΝ, ΒΛΑΣΤΗΣΗΣ, ΧΡΗΣΗΣ ΓΗΣ, ΚΑΙ ΑΓΡΙΑΣ ΦΥΣΗΣ</a:t>
            </a:r>
            <a:endParaRPr lang="en-US" sz="2000" dirty="0">
              <a:solidFill>
                <a:schemeClr val="tx1">
                  <a:lumMod val="95000"/>
                  <a:lumOff val="5000"/>
                </a:schemeClr>
              </a:solidFill>
              <a:latin typeface="Cambria Math" panose="02040503050406030204" pitchFamily="18" charset="0"/>
              <a:ea typeface="Cambria Math" panose="02040503050406030204" pitchFamily="18" charset="0"/>
            </a:endParaRPr>
          </a:p>
        </p:txBody>
      </p:sp>
      <p:pic>
        <p:nvPicPr>
          <p:cNvPr id="26629" name="Picture 16" descr="Closeup Pr in Stubble 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7913" y="152400"/>
            <a:ext cx="4014787" cy="26765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3" descr="MVC-003X"/>
          <p:cNvPicPr>
            <a:picLocks noChangeAspect="1" noChangeArrowheads="1"/>
          </p:cNvPicPr>
          <p:nvPr/>
        </p:nvPicPr>
        <p:blipFill>
          <a:blip r:embed="rId8" cstate="print">
            <a:extLst>
              <a:ext uri="{28A0092B-C50C-407E-A947-70E740481C1C}">
                <a14:useLocalDpi xmlns:a14="http://schemas.microsoft.com/office/drawing/2010/main" val="0"/>
              </a:ext>
            </a:extLst>
          </a:blip>
          <a:srcRect l="20313" t="7292" r="6250" b="13542"/>
          <a:stretch>
            <a:fillRect/>
          </a:stretch>
        </p:blipFill>
        <p:spPr bwMode="auto">
          <a:xfrm>
            <a:off x="3478213" y="3063875"/>
            <a:ext cx="2819400" cy="2279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31" name="Picture 3" descr="MVC-003X"/>
          <p:cNvPicPr>
            <a:picLocks noChangeAspect="1" noChangeArrowheads="1"/>
          </p:cNvPicPr>
          <p:nvPr/>
        </p:nvPicPr>
        <p:blipFill>
          <a:blip r:embed="rId9">
            <a:extLst>
              <a:ext uri="{28A0092B-C50C-407E-A947-70E740481C1C}">
                <a14:useLocalDpi xmlns:a14="http://schemas.microsoft.com/office/drawing/2010/main" val="0"/>
              </a:ext>
            </a:extLst>
          </a:blip>
          <a:srcRect t="9628" b="25507"/>
          <a:stretch>
            <a:fillRect/>
          </a:stretch>
        </p:blipFill>
        <p:spPr bwMode="auto">
          <a:xfrm>
            <a:off x="1905000" y="304800"/>
            <a:ext cx="3876675" cy="1676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632" name="Picture 15" descr="PICT0002"/>
          <p:cNvPicPr>
            <a:picLocks noChangeAspect="1" noChangeArrowheads="1"/>
          </p:cNvPicPr>
          <p:nvPr/>
        </p:nvPicPr>
        <p:blipFill>
          <a:blip r:embed="rId10">
            <a:extLst>
              <a:ext uri="{28A0092B-C50C-407E-A947-70E740481C1C}">
                <a14:useLocalDpi xmlns:a14="http://schemas.microsoft.com/office/drawing/2010/main" val="0"/>
              </a:ext>
            </a:extLst>
          </a:blip>
          <a:srcRect l="46378"/>
          <a:stretch>
            <a:fillRect/>
          </a:stretch>
        </p:blipFill>
        <p:spPr bwMode="auto">
          <a:xfrm>
            <a:off x="6455336" y="2591181"/>
            <a:ext cx="2605087" cy="36429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96870071"/>
      </p:ext>
    </p:extLst>
  </p:cSld>
  <p:clrMapOvr>
    <a:masterClrMapping/>
  </p:clrMapOvr>
  <p:transition spd="slow" advTm="8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p:cNvSpPr txBox="1">
            <a:spLocks noChangeArrowheads="1"/>
          </p:cNvSpPr>
          <p:nvPr/>
        </p:nvSpPr>
        <p:spPr bwMode="auto">
          <a:xfrm>
            <a:off x="179512" y="168275"/>
            <a:ext cx="88120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l-GR" sz="2800" dirty="0" smtClean="0">
                <a:latin typeface="Cambria Math" panose="02040503050406030204" pitchFamily="18" charset="0"/>
                <a:ea typeface="Cambria Math" panose="02040503050406030204" pitchFamily="18" charset="0"/>
              </a:rPr>
              <a:t>ΕΚΤΙΜΗΣΗ ΕΠΙΦΑΝΕΙΑΚΩΝ ΚΑΙ ΥΠΟΓΕΙΩΝ ΝΕΡΩΝ (ΠΟΣΟΤΗΤΑ &amp; ΠΟΙΟΤΗΤΑ).</a:t>
            </a:r>
            <a:endParaRPr lang="en-US" sz="2800" dirty="0">
              <a:latin typeface="Cambria Math" panose="02040503050406030204" pitchFamily="18" charset="0"/>
              <a:ea typeface="Cambria Math" panose="02040503050406030204" pitchFamily="18" charset="0"/>
            </a:endParaRPr>
          </a:p>
        </p:txBody>
      </p:sp>
      <p:pic>
        <p:nvPicPr>
          <p:cNvPr id="27651" name="Picture 9" descr="photo2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015772"/>
            <a:ext cx="3048000" cy="2286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14" descr="photo231"/>
          <p:cNvPicPr>
            <a:picLocks noChangeAspect="1" noChangeArrowheads="1"/>
          </p:cNvPicPr>
          <p:nvPr/>
        </p:nvPicPr>
        <p:blipFill>
          <a:blip r:embed="rId6">
            <a:extLst>
              <a:ext uri="{28A0092B-C50C-407E-A947-70E740481C1C}">
                <a14:useLocalDpi xmlns:a14="http://schemas.microsoft.com/office/drawing/2010/main" val="0"/>
              </a:ext>
            </a:extLst>
          </a:blip>
          <a:srcRect l="18282" r="21654" b="13818"/>
          <a:stretch>
            <a:fillRect/>
          </a:stretch>
        </p:blipFill>
        <p:spPr bwMode="auto">
          <a:xfrm>
            <a:off x="6702152" y="3299612"/>
            <a:ext cx="1835696" cy="3558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10" descr="photo225"/>
          <p:cNvPicPr>
            <a:picLocks noChangeAspect="1" noChangeArrowheads="1"/>
          </p:cNvPicPr>
          <p:nvPr/>
        </p:nvPicPr>
        <p:blipFill>
          <a:blip r:embed="rId7">
            <a:extLst>
              <a:ext uri="{28A0092B-C50C-407E-A947-70E740481C1C}">
                <a14:useLocalDpi xmlns:a14="http://schemas.microsoft.com/office/drawing/2010/main" val="0"/>
              </a:ext>
            </a:extLst>
          </a:blip>
          <a:srcRect l="2467" b="19704"/>
          <a:stretch>
            <a:fillRect/>
          </a:stretch>
        </p:blipFill>
        <p:spPr bwMode="auto">
          <a:xfrm>
            <a:off x="0" y="1050923"/>
            <a:ext cx="3921446" cy="213995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17" descr="Pictures 0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97" y="3190881"/>
            <a:ext cx="5066415" cy="366711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10515917"/>
      </p:ext>
    </p:extLst>
  </p:cSld>
  <p:clrMapOvr>
    <a:masterClrMapping/>
  </p:clrMapOvr>
  <p:transition spd="slow" advTm="87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490066"/>
          </a:xfrm>
        </p:spPr>
        <p:txBody>
          <a:bodyPr/>
          <a:lstStyle/>
          <a:p>
            <a:r>
              <a:rPr lang="el-GR" sz="2800" dirty="0">
                <a:effectLst>
                  <a:outerShdw blurRad="50800" dist="38100" algn="tr" rotWithShape="0">
                    <a:prstClr val="black">
                      <a:alpha val="40000"/>
                    </a:prstClr>
                  </a:outerShdw>
                </a:effectLst>
                <a:latin typeface="Cambria Math" panose="02040503050406030204" pitchFamily="18" charset="0"/>
                <a:ea typeface="Cambria Math" panose="02040503050406030204" pitchFamily="18" charset="0"/>
                <a:cs typeface="Times New Roman" pitchFamily="18" charset="0"/>
              </a:rPr>
              <a:t>Νομοθεσία</a:t>
            </a:r>
            <a:endParaRPr lang="en-GB" sz="2800" dirty="0">
              <a:latin typeface="Cambria Math" panose="02040503050406030204" pitchFamily="18" charset="0"/>
              <a:ea typeface="Cambria Math" panose="02040503050406030204" pitchFamily="18" charset="0"/>
            </a:endParaRPr>
          </a:p>
        </p:txBody>
      </p:sp>
      <p:sp>
        <p:nvSpPr>
          <p:cNvPr id="4" name="Content Placeholder 3"/>
          <p:cNvSpPr>
            <a:spLocks noGrp="1"/>
          </p:cNvSpPr>
          <p:nvPr>
            <p:ph idx="1"/>
          </p:nvPr>
        </p:nvSpPr>
        <p:spPr>
          <a:xfrm>
            <a:off x="107504" y="908720"/>
            <a:ext cx="8856984" cy="5544616"/>
          </a:xfrm>
        </p:spPr>
        <p:txBody>
          <a:bodyPr/>
          <a:lstStyle/>
          <a:p>
            <a:pPr marL="265113" lvl="0" indent="-265113" algn="just">
              <a:buAutoNum type="arabicPeriod" startAt="4"/>
            </a:pPr>
            <a:r>
              <a:rPr lang="el-GR" sz="1800" dirty="0">
                <a:latin typeface="Cambria Math" panose="02040503050406030204" pitchFamily="18" charset="0"/>
                <a:ea typeface="Cambria Math" panose="02040503050406030204" pitchFamily="18" charset="0"/>
                <a:cs typeface="Times New Roman" pitchFamily="18" charset="0"/>
              </a:rPr>
              <a:t> α)  Τον  Ν.2742/99  (ΦΕΚ 207/Α/1999)  περί «Χωροταξικού  </a:t>
            </a:r>
            <a:r>
              <a:rPr lang="el-GR" sz="1800" dirty="0" err="1">
                <a:latin typeface="Cambria Math" panose="02040503050406030204" pitchFamily="18" charset="0"/>
                <a:ea typeface="Cambria Math" panose="02040503050406030204" pitchFamily="18" charset="0"/>
                <a:cs typeface="Times New Roman" pitchFamily="18" charset="0"/>
              </a:rPr>
              <a:t>Σχεδιασµού</a:t>
            </a:r>
            <a:r>
              <a:rPr lang="el-GR" sz="1800" dirty="0">
                <a:latin typeface="Cambria Math" panose="02040503050406030204" pitchFamily="18" charset="0"/>
                <a:ea typeface="Cambria Math" panose="02040503050406030204" pitchFamily="18" charset="0"/>
                <a:cs typeface="Times New Roman" pitchFamily="18" charset="0"/>
              </a:rPr>
              <a:t> και  αειφόρου ανάπτυξης και άλλες διατάξεις». </a:t>
            </a:r>
          </a:p>
          <a:p>
            <a:pPr marL="265113" indent="-265113" algn="just"/>
            <a:r>
              <a:rPr lang="el-GR" sz="1800" dirty="0">
                <a:latin typeface="Cambria Math" panose="02040503050406030204" pitchFamily="18" charset="0"/>
                <a:ea typeface="Cambria Math" panose="02040503050406030204" pitchFamily="18" charset="0"/>
                <a:cs typeface="Times New Roman" pitchFamily="18" charset="0"/>
              </a:rPr>
              <a:t>         β)  Τη  µε  αρ.  26295/01.07.03  απόφαση  Υπουργού  ΠΕΧΩ∆Ε «Περιφερειακό  Πλαίσιο  Χωροταξικού  </a:t>
            </a:r>
            <a:r>
              <a:rPr lang="el-GR" sz="1800" dirty="0" err="1">
                <a:latin typeface="Cambria Math" panose="02040503050406030204" pitchFamily="18" charset="0"/>
                <a:ea typeface="Cambria Math" panose="02040503050406030204" pitchFamily="18" charset="0"/>
                <a:cs typeface="Times New Roman" pitchFamily="18" charset="0"/>
              </a:rPr>
              <a:t>Σχεδιασµού</a:t>
            </a:r>
            <a:r>
              <a:rPr lang="el-GR" sz="1800" dirty="0">
                <a:latin typeface="Cambria Math" panose="02040503050406030204" pitchFamily="18" charset="0"/>
                <a:ea typeface="Cambria Math" panose="02040503050406030204" pitchFamily="18" charset="0"/>
                <a:cs typeface="Times New Roman" pitchFamily="18" charset="0"/>
              </a:rPr>
              <a:t>  και  Αειφόρου Ανάπτυξης  της  Περιφέρειας  </a:t>
            </a:r>
            <a:r>
              <a:rPr lang="el-GR" sz="1800" dirty="0" err="1">
                <a:latin typeface="Cambria Math" panose="02040503050406030204" pitchFamily="18" charset="0"/>
                <a:ea typeface="Cambria Math" panose="02040503050406030204" pitchFamily="18" charset="0"/>
                <a:cs typeface="Times New Roman" pitchFamily="18" charset="0"/>
              </a:rPr>
              <a:t>∆υτικής</a:t>
            </a:r>
            <a:r>
              <a:rPr lang="el-GR" sz="1800" dirty="0">
                <a:latin typeface="Cambria Math" panose="02040503050406030204" pitchFamily="18" charset="0"/>
                <a:ea typeface="Cambria Math" panose="02040503050406030204" pitchFamily="18" charset="0"/>
                <a:cs typeface="Times New Roman" pitchFamily="18" charset="0"/>
              </a:rPr>
              <a:t>  Μακεδονίας»  (ΦΕΚ 1472/Β/09.10.2003) </a:t>
            </a:r>
          </a:p>
          <a:p>
            <a:pPr marL="265113" indent="-265113" algn="just"/>
            <a:r>
              <a:rPr lang="el-GR" sz="1800" dirty="0">
                <a:latin typeface="Cambria Math" panose="02040503050406030204" pitchFamily="18" charset="0"/>
                <a:ea typeface="Cambria Math" panose="02040503050406030204" pitchFamily="18" charset="0"/>
                <a:cs typeface="Times New Roman" pitchFamily="18" charset="0"/>
              </a:rPr>
              <a:t>         γ) Το  Γενικό  Πλαίσιο  Χωροταξικού  </a:t>
            </a:r>
            <a:r>
              <a:rPr lang="el-GR" sz="1800" dirty="0" err="1">
                <a:latin typeface="Cambria Math" panose="02040503050406030204" pitchFamily="18" charset="0"/>
                <a:ea typeface="Cambria Math" panose="02040503050406030204" pitchFamily="18" charset="0"/>
                <a:cs typeface="Times New Roman" pitchFamily="18" charset="0"/>
              </a:rPr>
              <a:t>Σχεδιασµού</a:t>
            </a:r>
            <a:r>
              <a:rPr lang="el-GR" sz="1800" dirty="0">
                <a:latin typeface="Cambria Math" panose="02040503050406030204" pitchFamily="18" charset="0"/>
                <a:ea typeface="Cambria Math" panose="02040503050406030204" pitchFamily="18" charset="0"/>
                <a:cs typeface="Times New Roman" pitchFamily="18" charset="0"/>
              </a:rPr>
              <a:t>  και  Αειφόρου  Ανάπτυξης (αρ. 6876/4871 Πράξη της Βουλής των Ελλήνων- ΦΕΚ128/Α/3.7.2008). </a:t>
            </a:r>
          </a:p>
          <a:p>
            <a:pPr marL="265113" indent="-265113" algn="just"/>
            <a:r>
              <a:rPr lang="el-GR" sz="1800" dirty="0">
                <a:latin typeface="Cambria Math" panose="02040503050406030204" pitchFamily="18" charset="0"/>
                <a:ea typeface="Cambria Math" panose="02040503050406030204" pitchFamily="18" charset="0"/>
                <a:cs typeface="Times New Roman" pitchFamily="18" charset="0"/>
              </a:rPr>
              <a:t>         δ)  Τις  Αποφάσεις  της  Επιτροπής  </a:t>
            </a:r>
            <a:r>
              <a:rPr lang="el-GR" sz="1800" dirty="0" err="1">
                <a:latin typeface="Cambria Math" panose="02040503050406030204" pitchFamily="18" charset="0"/>
                <a:ea typeface="Cambria Math" panose="02040503050406030204" pitchFamily="18" charset="0"/>
                <a:cs typeface="Times New Roman" pitchFamily="18" charset="0"/>
              </a:rPr>
              <a:t>Συντονισµού</a:t>
            </a:r>
            <a:r>
              <a:rPr lang="el-GR" sz="1800" dirty="0">
                <a:latin typeface="Cambria Math" panose="02040503050406030204" pitchFamily="18" charset="0"/>
                <a:ea typeface="Cambria Math" panose="02040503050406030204" pitchFamily="18" charset="0"/>
                <a:cs typeface="Times New Roman" pitchFamily="18" charset="0"/>
              </a:rPr>
              <a:t>  της  Κυβερνητικής Πολιτικής  στον  </a:t>
            </a:r>
            <a:r>
              <a:rPr lang="el-GR" sz="1800" dirty="0" err="1">
                <a:latin typeface="Cambria Math" panose="02040503050406030204" pitchFamily="18" charset="0"/>
                <a:ea typeface="Cambria Math" panose="02040503050406030204" pitchFamily="18" charset="0"/>
                <a:cs typeface="Times New Roman" pitchFamily="18" charset="0"/>
              </a:rPr>
              <a:t>τοµέα</a:t>
            </a:r>
            <a:r>
              <a:rPr lang="el-GR" sz="1800" dirty="0">
                <a:latin typeface="Cambria Math" panose="02040503050406030204" pitchFamily="18" charset="0"/>
                <a:ea typeface="Cambria Math" panose="02040503050406030204" pitchFamily="18" charset="0"/>
                <a:cs typeface="Times New Roman" pitchFamily="18" charset="0"/>
              </a:rPr>
              <a:t>  του  Χωροταξικού  </a:t>
            </a:r>
            <a:r>
              <a:rPr lang="el-GR" sz="1800" dirty="0" err="1">
                <a:latin typeface="Cambria Math" panose="02040503050406030204" pitchFamily="18" charset="0"/>
                <a:ea typeface="Cambria Math" panose="02040503050406030204" pitchFamily="18" charset="0"/>
                <a:cs typeface="Times New Roman" pitchFamily="18" charset="0"/>
              </a:rPr>
              <a:t>Σχεδιασµού</a:t>
            </a:r>
            <a:r>
              <a:rPr lang="el-GR" sz="1800" dirty="0">
                <a:latin typeface="Cambria Math" panose="02040503050406030204" pitchFamily="18" charset="0"/>
                <a:ea typeface="Cambria Math" panose="02040503050406030204" pitchFamily="18" charset="0"/>
                <a:cs typeface="Times New Roman" pitchFamily="18" charset="0"/>
              </a:rPr>
              <a:t>  και  της  Αειφόρου Ανάπτυξης  για  τα  Ειδικά  Πλαίσια  Χωροταξικού  </a:t>
            </a:r>
            <a:r>
              <a:rPr lang="el-GR" sz="1800" dirty="0" err="1">
                <a:latin typeface="Cambria Math" panose="02040503050406030204" pitchFamily="18" charset="0"/>
                <a:ea typeface="Cambria Math" panose="02040503050406030204" pitchFamily="18" charset="0"/>
                <a:cs typeface="Times New Roman" pitchFamily="18" charset="0"/>
              </a:rPr>
              <a:t>Σχεδιασµού</a:t>
            </a:r>
            <a:r>
              <a:rPr lang="el-GR" sz="1800" dirty="0">
                <a:latin typeface="Cambria Math" panose="02040503050406030204" pitchFamily="18" charset="0"/>
                <a:ea typeface="Cambria Math" panose="02040503050406030204" pitchFamily="18" charset="0"/>
                <a:cs typeface="Times New Roman" pitchFamily="18" charset="0"/>
              </a:rPr>
              <a:t>  και Αειφόρου  Ανάπτυξης:</a:t>
            </a:r>
          </a:p>
          <a:p>
            <a:pPr marL="265113" indent="-265113" algn="just"/>
            <a:r>
              <a:rPr lang="el-GR" sz="1800" dirty="0">
                <a:latin typeface="Cambria Math" panose="02040503050406030204" pitchFamily="18" charset="0"/>
                <a:ea typeface="Cambria Math" panose="02040503050406030204" pitchFamily="18" charset="0"/>
                <a:cs typeface="Times New Roman" pitchFamily="18" charset="0"/>
              </a:rPr>
              <a:t>                ι)  για  τις  Ανανεώσιμες  Πηγές  Ενέργειας (αρ. 49828/2008,  ΦΕΚ 2464/Β/3.12.2008),</a:t>
            </a:r>
          </a:p>
          <a:p>
            <a:pPr marL="265113" indent="-265113" algn="just"/>
            <a:r>
              <a:rPr lang="el-GR" sz="1800" dirty="0">
                <a:latin typeface="Cambria Math" panose="02040503050406030204" pitchFamily="18" charset="0"/>
                <a:ea typeface="Cambria Math" panose="02040503050406030204" pitchFamily="18" charset="0"/>
                <a:cs typeface="Times New Roman" pitchFamily="18" charset="0"/>
              </a:rPr>
              <a:t>                </a:t>
            </a:r>
            <a:r>
              <a:rPr lang="el-GR" sz="1800" dirty="0" err="1">
                <a:latin typeface="Cambria Math" panose="02040503050406030204" pitchFamily="18" charset="0"/>
                <a:ea typeface="Cambria Math" panose="02040503050406030204" pitchFamily="18" charset="0"/>
                <a:cs typeface="Times New Roman" pitchFamily="18" charset="0"/>
              </a:rPr>
              <a:t>ιι</a:t>
            </a:r>
            <a:r>
              <a:rPr lang="el-GR" sz="1800" dirty="0">
                <a:latin typeface="Cambria Math" panose="02040503050406030204" pitchFamily="18" charset="0"/>
                <a:ea typeface="Cambria Math" panose="02040503050406030204" pitchFamily="18" charset="0"/>
                <a:cs typeface="Times New Roman" pitchFamily="18" charset="0"/>
              </a:rPr>
              <a:t>)  για  τη  Βιομηχανία (αρ.11508/2009,  ΦΕΚ 151  /ΑΑΠ/13.4.2009),</a:t>
            </a:r>
          </a:p>
          <a:p>
            <a:pPr marL="265113" indent="-265113" algn="just"/>
            <a:r>
              <a:rPr lang="el-GR" sz="1800" dirty="0">
                <a:latin typeface="Cambria Math" panose="02040503050406030204" pitchFamily="18" charset="0"/>
                <a:ea typeface="Cambria Math" panose="02040503050406030204" pitchFamily="18" charset="0"/>
                <a:cs typeface="Times New Roman" pitchFamily="18" charset="0"/>
              </a:rPr>
              <a:t>                </a:t>
            </a:r>
            <a:r>
              <a:rPr lang="el-GR" sz="1800" dirty="0" err="1">
                <a:latin typeface="Cambria Math" panose="02040503050406030204" pitchFamily="18" charset="0"/>
                <a:ea typeface="Cambria Math" panose="02040503050406030204" pitchFamily="18" charset="0"/>
                <a:cs typeface="Times New Roman" pitchFamily="18" charset="0"/>
              </a:rPr>
              <a:t>ιιι</a:t>
            </a:r>
            <a:r>
              <a:rPr lang="el-GR" sz="1800" dirty="0">
                <a:latin typeface="Cambria Math" panose="02040503050406030204" pitchFamily="18" charset="0"/>
                <a:ea typeface="Cambria Math" panose="02040503050406030204" pitchFamily="18" charset="0"/>
                <a:cs typeface="Times New Roman" pitchFamily="18" charset="0"/>
              </a:rPr>
              <a:t>)  για  τον  </a:t>
            </a:r>
            <a:r>
              <a:rPr lang="el-GR" sz="1800" dirty="0" err="1">
                <a:latin typeface="Cambria Math" panose="02040503050406030204" pitchFamily="18" charset="0"/>
                <a:ea typeface="Cambria Math" panose="02040503050406030204" pitchFamily="18" charset="0"/>
                <a:cs typeface="Times New Roman" pitchFamily="18" charset="0"/>
              </a:rPr>
              <a:t>Τουρισµό</a:t>
            </a:r>
            <a:r>
              <a:rPr lang="el-GR" sz="1800" dirty="0">
                <a:latin typeface="Cambria Math" panose="02040503050406030204" pitchFamily="18" charset="0"/>
                <a:ea typeface="Cambria Math" panose="02040503050406030204" pitchFamily="18" charset="0"/>
                <a:cs typeface="Times New Roman" pitchFamily="18" charset="0"/>
              </a:rPr>
              <a:t> (αρ. 24208/2009, ΦΕΚ1138/Β/11.6.2009).</a:t>
            </a:r>
          </a:p>
          <a:p>
            <a:pPr marL="265113" indent="-265113" algn="just"/>
            <a:endParaRPr lang="el-GR" sz="1800" dirty="0">
              <a:latin typeface="Cambria Math" panose="02040503050406030204" pitchFamily="18" charset="0"/>
              <a:ea typeface="Cambria Math" panose="02040503050406030204" pitchFamily="18" charset="0"/>
              <a:cs typeface="Times New Roman" pitchFamily="18" charset="0"/>
            </a:endParaRPr>
          </a:p>
          <a:p>
            <a:pPr marL="265113" lvl="0" indent="-265113" algn="just"/>
            <a:r>
              <a:rPr lang="el-GR" sz="1800" dirty="0">
                <a:latin typeface="Cambria Math" panose="02040503050406030204" pitchFamily="18" charset="0"/>
                <a:ea typeface="Cambria Math" panose="02040503050406030204" pitchFamily="18" charset="0"/>
                <a:cs typeface="Times New Roman" pitchFamily="18" charset="0"/>
              </a:rPr>
              <a:t>5.   Το  Π.∆.  148/2009  «Περιβαλλοντική  ευθύνη  για  την  πρόληψη  και  την αποκατάσταση  των  </a:t>
            </a:r>
            <a:r>
              <a:rPr lang="el-GR" sz="1800" dirty="0" err="1">
                <a:latin typeface="Cambria Math" panose="02040503050406030204" pitchFamily="18" charset="0"/>
                <a:ea typeface="Cambria Math" panose="02040503050406030204" pitchFamily="18" charset="0"/>
                <a:cs typeface="Times New Roman" pitchFamily="18" charset="0"/>
              </a:rPr>
              <a:t>ζηµιών</a:t>
            </a:r>
            <a:r>
              <a:rPr lang="el-GR" sz="1800" dirty="0">
                <a:latin typeface="Cambria Math" panose="02040503050406030204" pitchFamily="18" charset="0"/>
                <a:ea typeface="Cambria Math" panose="02040503050406030204" pitchFamily="18" charset="0"/>
                <a:cs typeface="Times New Roman" pitchFamily="18" charset="0"/>
              </a:rPr>
              <a:t>  στο  περιβάλλον -  Εναρμόνιση  µε  την  Οδηγία 2004/35/ΕΚ  του  Ευρωπαϊκού  Κοινοβουλίου  και  του  Συμβουλίου  της 21ης Απριλίου2004, όπως ισχύει» (ΦΕΚ190/Α/2009).</a:t>
            </a:r>
          </a:p>
          <a:p>
            <a:pPr algn="just"/>
            <a:endParaRPr lang="el-GR" sz="1800" dirty="0">
              <a:latin typeface="Cambria Math" panose="02040503050406030204" pitchFamily="18" charset="0"/>
              <a:ea typeface="Cambria Math" panose="02040503050406030204" pitchFamily="18" charset="0"/>
              <a:cs typeface="Times New Roman" pitchFamily="18" charset="0"/>
            </a:endParaRPr>
          </a:p>
          <a:p>
            <a:endParaRPr lang="en-GB" sz="1800" dirty="0">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507830"/>
      </p:ext>
    </p:extLst>
  </p:cSld>
  <p:clrMapOvr>
    <a:masterClrMapping/>
  </p:clrMapOvr>
  <mc:AlternateContent xmlns:mc="http://schemas.openxmlformats.org/markup-compatibility/2006" xmlns:p14="http://schemas.microsoft.com/office/powerpoint/2010/main">
    <mc:Choice Requires="p14">
      <p:transition spd="slow" p14:dur="2000" advTm="1725"/>
    </mc:Choice>
    <mc:Fallback xmlns="">
      <p:transition spd="slow" advTm="1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photo2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219200"/>
            <a:ext cx="4435475" cy="2590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675" name="Text Box 6"/>
          <p:cNvSpPr txBox="1">
            <a:spLocks noChangeArrowheads="1"/>
          </p:cNvSpPr>
          <p:nvPr/>
        </p:nvSpPr>
        <p:spPr bwMode="auto">
          <a:xfrm>
            <a:off x="533400" y="80963"/>
            <a:ext cx="8267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30000"/>
              </a:spcBef>
              <a:spcAft>
                <a:spcPct val="30000"/>
              </a:spcAft>
            </a:pPr>
            <a:r>
              <a:rPr lang="el-GR" sz="2400" dirty="0" smtClean="0">
                <a:latin typeface="Cambria Math" panose="02040503050406030204" pitchFamily="18" charset="0"/>
                <a:ea typeface="Cambria Math" panose="02040503050406030204" pitchFamily="18" charset="0"/>
              </a:rPr>
              <a:t>ΠΡΟΣΔΙΟΡΙΣΜΟΣ ΑΡΧΑΙΟΛΟΓΙΚΩΝ ΧΩΡΩΝ ΚΑΙ ΧΩΡΩΝ ΠΟΛΙΤΙΣΜΙΚΗΣ ΚΛΗΡΟΝΟΜΙΑΣ</a:t>
            </a:r>
            <a:endParaRPr lang="en-US" sz="2400" dirty="0">
              <a:latin typeface="Cambria Math" panose="02040503050406030204" pitchFamily="18" charset="0"/>
              <a:ea typeface="Cambria Math" panose="02040503050406030204" pitchFamily="18" charset="0"/>
            </a:endParaRPr>
          </a:p>
        </p:txBody>
      </p:sp>
      <p:pic>
        <p:nvPicPr>
          <p:cNvPr id="28676" name="Picture 0" descr="O:\Dept\ENVR\Friedlander\PICTURES\Cultural Resources\Dig in WMA5.JPG"/>
          <p:cNvPicPr>
            <a:picLocks noChangeAspect="1" noChangeArrowheads="1"/>
          </p:cNvPicPr>
          <p:nvPr/>
        </p:nvPicPr>
        <p:blipFill>
          <a:blip r:embed="rId6">
            <a:extLst>
              <a:ext uri="{28A0092B-C50C-407E-A947-70E740481C1C}">
                <a14:useLocalDpi xmlns:a14="http://schemas.microsoft.com/office/drawing/2010/main" val="0"/>
              </a:ext>
            </a:extLst>
          </a:blip>
          <a:srcRect b="13889"/>
          <a:stretch>
            <a:fillRect/>
          </a:stretch>
        </p:blipFill>
        <p:spPr bwMode="auto">
          <a:xfrm>
            <a:off x="4508500" y="3962400"/>
            <a:ext cx="3538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 descr="O:\Dept\ENVR\Friedlander\PICTURES\Cultural Resources\Dig in WMA vertical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3716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78204023"/>
      </p:ext>
    </p:extLst>
  </p:cSld>
  <p:clrMapOvr>
    <a:masterClrMapping/>
  </p:clrMapOvr>
  <p:transition spd="slow" advTm="101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52400" y="30480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3200" b="1" u="sng">
              <a:solidFill>
                <a:srgbClr val="FFFF00"/>
              </a:solidFill>
              <a:latin typeface="Times New Roman" pitchFamily="18" charset="0"/>
            </a:endParaRPr>
          </a:p>
        </p:txBody>
      </p:sp>
      <p:sp>
        <p:nvSpPr>
          <p:cNvPr id="31748" name="Rectangle 6"/>
          <p:cNvSpPr>
            <a:spLocks noGrp="1" noChangeArrowheads="1"/>
          </p:cNvSpPr>
          <p:nvPr>
            <p:ph type="title"/>
          </p:nvPr>
        </p:nvSpPr>
        <p:spPr>
          <a:xfrm>
            <a:off x="1043608" y="188640"/>
            <a:ext cx="7315200" cy="1143000"/>
          </a:xfrm>
        </p:spPr>
        <p:txBody>
          <a:bodyPr/>
          <a:lstStyle/>
          <a:p>
            <a:pPr eaLnBrk="1" hangingPunct="1"/>
            <a:r>
              <a:rPr lang="el-GR" sz="3200" dirty="0" smtClean="0">
                <a:latin typeface="Cambria Math" panose="02040503050406030204" pitchFamily="18" charset="0"/>
                <a:ea typeface="Cambria Math" panose="02040503050406030204" pitchFamily="18" charset="0"/>
                <a:cs typeface="Arial" charset="0"/>
              </a:rPr>
              <a:t>ΣΤΑΔΙΟ 2. ΔΙΑΧΕΙΡΙΣΗ ΝΕΡΩΝ</a:t>
            </a:r>
            <a:endParaRPr lang="en-US" sz="3200" dirty="0" smtClean="0">
              <a:latin typeface="Cambria Math" panose="02040503050406030204" pitchFamily="18" charset="0"/>
              <a:ea typeface="Cambria Math" panose="02040503050406030204" pitchFamily="18" charset="0"/>
              <a:cs typeface="Arial" charset="0"/>
            </a:endParaRPr>
          </a:p>
        </p:txBody>
      </p:sp>
      <p:pic>
        <p:nvPicPr>
          <p:cNvPr id="31749" name="Picture 13" descr="O:\Dept\ENVR\Friedlander\PICTURES\Ponds\P-H34-05\Packing along culvert with a motor grad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912874"/>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4" descr="O:\Dept\ENVR\Friedlander\PICTURES\Ponds\P-N28-01\2006-05 stripping topsoil beyond a zero lift are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13366"/>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49123569"/>
      </p:ext>
    </p:extLst>
  </p:cSld>
  <p:clrMapOvr>
    <a:masterClrMapping/>
  </p:clrMapOvr>
  <mc:AlternateContent xmlns:mc="http://schemas.openxmlformats.org/markup-compatibility/2006" xmlns:p14="http://schemas.microsoft.com/office/powerpoint/2010/main">
    <mc:Choice Requires="p14">
      <p:transition spd="slow" p14:dur="2000" advTm="4354"/>
    </mc:Choice>
    <mc:Fallback xmlns="">
      <p:transition spd="slow" advTm="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600200" y="838200"/>
            <a:ext cx="2987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2400" dirty="0" smtClean="0">
                <a:latin typeface="Cambria Math" panose="02040503050406030204" pitchFamily="18" charset="0"/>
                <a:ea typeface="Cambria Math" panose="02040503050406030204" pitchFamily="18" charset="0"/>
              </a:rPr>
              <a:t>ΛΙΜΝΕΣ ΚΑΘΙΖΗΣΗΣ ΝΕΡΩΝ ΟΡΥΧΕΙΟΥ </a:t>
            </a:r>
            <a:endParaRPr lang="en-US" sz="2400" dirty="0">
              <a:latin typeface="Cambria Math" panose="02040503050406030204" pitchFamily="18" charset="0"/>
              <a:ea typeface="Cambria Math" panose="02040503050406030204" pitchFamily="18" charset="0"/>
            </a:endParaRPr>
          </a:p>
        </p:txBody>
      </p:sp>
      <p:pic>
        <p:nvPicPr>
          <p:cNvPr id="32771" name="Picture 8" descr="P-A13-03 view from the southea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00400"/>
            <a:ext cx="7267575" cy="3048000"/>
          </a:xfrm>
          <a:prstGeom prst="rect">
            <a:avLst/>
          </a:prstGeom>
          <a:noFill/>
          <a:ln w="9525">
            <a:solidFill>
              <a:schemeClr val="bg1"/>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32772" name="Picture 5" descr="photo242"/>
          <p:cNvPicPr>
            <a:picLocks noChangeAspect="1" noChangeArrowheads="1"/>
          </p:cNvPicPr>
          <p:nvPr/>
        </p:nvPicPr>
        <p:blipFill>
          <a:blip r:embed="rId6">
            <a:extLst>
              <a:ext uri="{28A0092B-C50C-407E-A947-70E740481C1C}">
                <a14:useLocalDpi xmlns:a14="http://schemas.microsoft.com/office/drawing/2010/main" val="0"/>
              </a:ext>
            </a:extLst>
          </a:blip>
          <a:srcRect l="29248" t="9338" r="8495" b="34630"/>
          <a:stretch>
            <a:fillRect/>
          </a:stretch>
        </p:blipFill>
        <p:spPr bwMode="auto">
          <a:xfrm>
            <a:off x="5029200" y="152400"/>
            <a:ext cx="3733800" cy="4479925"/>
          </a:xfrm>
          <a:prstGeom prst="rect">
            <a:avLst/>
          </a:prstGeom>
          <a:noFill/>
          <a:ln w="9525">
            <a:solidFill>
              <a:schemeClr val="bg1"/>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546704"/>
      </p:ext>
    </p:extLst>
  </p:cSld>
  <p:clrMapOvr>
    <a:masterClrMapping/>
  </p:clrMapOvr>
  <p:transition spd="slow" advTm="4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755576" y="228600"/>
            <a:ext cx="83884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2000" dirty="0" smtClean="0">
                <a:latin typeface="Cambria Math" panose="02040503050406030204" pitchFamily="18" charset="0"/>
                <a:ea typeface="Cambria Math" panose="02040503050406030204" pitchFamily="18" charset="0"/>
              </a:rPr>
              <a:t>ΌΤΑΝ ΤΑ ΝΕΡΑ ΕΊΝΑΙ ΑΡΚΟΥΝΤΩΣ ΚΑΘΑΡΑ ΣΥΜΦΩΝΑ ΜΕ ΤΙΣ ΠΡΟΔΙΑΓΡΑΦΕΣ, ΤΟΤΕ ΜΠΟΡΟΥΝ ΝΑ ΔΙΟΧΕΤΕΥΘΟΥΝ ΚΑΤΑΝΤΗ</a:t>
            </a:r>
            <a:r>
              <a:rPr lang="en-US" sz="2000" dirty="0" smtClean="0">
                <a:latin typeface="Cambria Math" panose="02040503050406030204" pitchFamily="18" charset="0"/>
                <a:ea typeface="Cambria Math" panose="02040503050406030204" pitchFamily="18" charset="0"/>
              </a:rPr>
              <a:t>.</a:t>
            </a:r>
            <a:endParaRPr lang="en-US" sz="2000" dirty="0">
              <a:latin typeface="Cambria Math" panose="02040503050406030204" pitchFamily="18" charset="0"/>
              <a:ea typeface="Cambria Math" panose="02040503050406030204" pitchFamily="18" charset="0"/>
            </a:endParaRPr>
          </a:p>
        </p:txBody>
      </p:sp>
      <p:pic>
        <p:nvPicPr>
          <p:cNvPr id="33795" name="Picture 6" descr="Terence Out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88" y="1084869"/>
            <a:ext cx="9156688" cy="577313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918725"/>
      </p:ext>
    </p:extLst>
  </p:cSld>
  <p:clrMapOvr>
    <a:masterClrMapping/>
  </p:clrMapOvr>
  <p:transition spd="slow" advTm="14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descr="photo2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1" y="3573016"/>
            <a:ext cx="4767227" cy="328846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6" descr="photo2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0383" y="0"/>
            <a:ext cx="5883618" cy="39330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4821" name="Picture 7" descr="photo2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6917" y="3933056"/>
            <a:ext cx="4558632" cy="291323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
        <p:nvSpPr>
          <p:cNvPr id="34819" name="Text Box 4"/>
          <p:cNvSpPr txBox="1">
            <a:spLocks noChangeArrowheads="1"/>
          </p:cNvSpPr>
          <p:nvPr/>
        </p:nvSpPr>
        <p:spPr bwMode="auto">
          <a:xfrm>
            <a:off x="20343" y="476672"/>
            <a:ext cx="356267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2000" dirty="0" smtClean="0">
                <a:latin typeface="Cambria Math" panose="02040503050406030204" pitchFamily="18" charset="0"/>
                <a:ea typeface="Cambria Math" panose="02040503050406030204" pitchFamily="18" charset="0"/>
              </a:rPr>
              <a:t>ΤΟ ΜΕΓΕΘΟΣ ΚΑΙ ΤΟ ΣΧΗΜΑ ΤΗΣ ΛΙΜΝΗΣ ΚΑΘΙΖΗΣΗΣ ΕΞΑΡΤΑΤΑΙ ΑΠΌ ΤΟ ΜΕΓΕΘΟΣ ΤΗΣ ΑΠΟΡΡΟΗΣ ΚΑΙ ΤΗΝ ΤΟΠΟΓΡΑΦΙΑ</a:t>
            </a:r>
            <a:endParaRPr lang="en-US" sz="20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4049821623"/>
      </p:ext>
    </p:extLst>
  </p:cSld>
  <p:clrMapOvr>
    <a:masterClrMapping/>
  </p:clrMapOvr>
  <p:transition spd="slow" advTm="7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5"/>
          <p:cNvSpPr txBox="1">
            <a:spLocks noChangeArrowheads="1"/>
          </p:cNvSpPr>
          <p:nvPr/>
        </p:nvSpPr>
        <p:spPr bwMode="auto">
          <a:xfrm>
            <a:off x="3870325" y="420688"/>
            <a:ext cx="52244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dirty="0" smtClean="0">
                <a:latin typeface="Cambria Math" panose="02040503050406030204" pitchFamily="18" charset="0"/>
                <a:ea typeface="Cambria Math" panose="02040503050406030204" pitchFamily="18" charset="0"/>
              </a:rPr>
              <a:t>ΟΙ ΛΙΜΝΕΣ ΚΑΘΙΖΗΣΗΣ ΜΠΟΡΕΙ ΝΑ ΕΧΟΥΝ ΒΑΛΒΙΔΕΣ ΑΠΟΡΡΟΗΣ Η ΣΥΣΤΗΜΑΤΑ ΑΝΤΛΗΣΗΣ</a:t>
            </a:r>
            <a:endParaRPr lang="en-US" dirty="0">
              <a:latin typeface="Cambria Math" panose="02040503050406030204" pitchFamily="18" charset="0"/>
              <a:ea typeface="Cambria Math" panose="02040503050406030204" pitchFamily="18" charset="0"/>
            </a:endParaRPr>
          </a:p>
        </p:txBody>
      </p:sp>
      <p:sp>
        <p:nvSpPr>
          <p:cNvPr id="35843" name="Text Box 6"/>
          <p:cNvSpPr txBox="1">
            <a:spLocks noChangeArrowheads="1"/>
          </p:cNvSpPr>
          <p:nvPr/>
        </p:nvSpPr>
        <p:spPr bwMode="auto">
          <a:xfrm>
            <a:off x="5715000" y="4343400"/>
            <a:ext cx="3124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2000" b="1" dirty="0" smtClean="0">
                <a:latin typeface="Cambria Math" panose="02040503050406030204" pitchFamily="18" charset="0"/>
                <a:ea typeface="Cambria Math" panose="02040503050406030204" pitchFamily="18" charset="0"/>
              </a:rPr>
              <a:t>ΕΛΕΓΧΟΣ ΤΗΣ ΠΟΙΟΤΗΤΑΣ ΤΩΝ ΝΕΡΩΝ ΠΟΥ  ΔΙΑΤΙΘΕΝΤΑΙ ΚΑΤΑΝΤΗ</a:t>
            </a:r>
            <a:endParaRPr lang="en-US" sz="2000" dirty="0">
              <a:latin typeface="Cambria Math" panose="02040503050406030204" pitchFamily="18" charset="0"/>
              <a:ea typeface="Cambria Math" panose="02040503050406030204" pitchFamily="18" charset="0"/>
            </a:endParaRPr>
          </a:p>
        </p:txBody>
      </p:sp>
      <p:pic>
        <p:nvPicPr>
          <p:cNvPr id="35844" name="Picture 7" descr="photo2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41300"/>
            <a:ext cx="3394075" cy="49403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9" descr="photo2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149725"/>
            <a:ext cx="3109913" cy="20621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5846" name="Picture 11" descr="Pics 002"/>
          <p:cNvPicPr>
            <a:picLocks noChangeAspect="1" noChangeArrowheads="1"/>
          </p:cNvPicPr>
          <p:nvPr/>
        </p:nvPicPr>
        <p:blipFill>
          <a:blip r:embed="rId7">
            <a:extLst>
              <a:ext uri="{28A0092B-C50C-407E-A947-70E740481C1C}">
                <a14:useLocalDpi xmlns:a14="http://schemas.microsoft.com/office/drawing/2010/main" val="0"/>
              </a:ext>
            </a:extLst>
          </a:blip>
          <a:srcRect t="15274" r="20161" b="14626"/>
          <a:stretch>
            <a:fillRect/>
          </a:stretch>
        </p:blipFill>
        <p:spPr bwMode="auto">
          <a:xfrm>
            <a:off x="3870325" y="1381125"/>
            <a:ext cx="4038600" cy="26590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5779784"/>
      </p:ext>
    </p:extLst>
  </p:cSld>
  <p:clrMapOvr>
    <a:masterClrMapping/>
  </p:clrMapOvr>
  <p:transition spd="slow" advTm="116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95536" y="6123649"/>
            <a:ext cx="77537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2400" dirty="0" smtClean="0">
                <a:latin typeface="Cambria Math" panose="02040503050406030204" pitchFamily="18" charset="0"/>
                <a:ea typeface="Cambria Math" panose="02040503050406030204" pitchFamily="18" charset="0"/>
              </a:rPr>
              <a:t>ΚΑΘΑΡΙΣΜΟΣ ΛΙΜΝΩΝ ΚΑΘΙΖΗΣΗΣ ΣΕ ΠΕΡΙΟΔΙΚΗ ΒΑΣΗ</a:t>
            </a:r>
            <a:endParaRPr lang="en-US" sz="2400" dirty="0">
              <a:latin typeface="Cambria Math" panose="02040503050406030204" pitchFamily="18" charset="0"/>
              <a:ea typeface="Cambria Math" panose="02040503050406030204" pitchFamily="18" charset="0"/>
            </a:endParaRPr>
          </a:p>
        </p:txBody>
      </p:sp>
      <p:pic>
        <p:nvPicPr>
          <p:cNvPr id="36867" name="Picture 5" descr="Sed Cleanout of P-H25-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05872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3510231"/>
      </p:ext>
    </p:extLst>
  </p:cSld>
  <p:clrMapOvr>
    <a:masterClrMapping/>
  </p:clrMapOvr>
  <p:transition spd="slow" advTm="58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7" name="Picture 5" descr="photo252"/>
          <p:cNvPicPr>
            <a:picLocks noChangeAspect="1" noChangeArrowheads="1"/>
          </p:cNvPicPr>
          <p:nvPr/>
        </p:nvPicPr>
        <p:blipFill>
          <a:blip r:embed="rId5" cstate="print"/>
          <a:srcRect/>
          <a:stretch>
            <a:fillRect/>
          </a:stretch>
        </p:blipFill>
        <p:spPr bwMode="auto">
          <a:xfrm>
            <a:off x="-34734" y="2362200"/>
            <a:ext cx="2971263" cy="4495800"/>
          </a:xfrm>
          <a:prstGeom prst="rect">
            <a:avLst/>
          </a:prstGeom>
          <a:noFill/>
          <a:ln w="15875">
            <a:solidFill>
              <a:schemeClr val="tx1"/>
            </a:solidFill>
            <a:miter lim="800000"/>
            <a:headEnd/>
            <a:tailEnd/>
          </a:ln>
          <a:effectLst>
            <a:softEdge rad="31750"/>
          </a:effectLst>
        </p:spPr>
      </p:pic>
      <p:sp>
        <p:nvSpPr>
          <p:cNvPr id="37891" name="Text Box 2"/>
          <p:cNvSpPr txBox="1">
            <a:spLocks noChangeArrowheads="1"/>
          </p:cNvSpPr>
          <p:nvPr/>
        </p:nvSpPr>
        <p:spPr bwMode="auto">
          <a:xfrm>
            <a:off x="457200" y="1714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3200" b="1" u="sng">
              <a:solidFill>
                <a:srgbClr val="FFFF00"/>
              </a:solidFill>
              <a:latin typeface="Times New Roman" pitchFamily="18" charset="0"/>
            </a:endParaRPr>
          </a:p>
        </p:txBody>
      </p:sp>
      <p:pic>
        <p:nvPicPr>
          <p:cNvPr id="146438" name="Picture 6" descr="photo253"/>
          <p:cNvPicPr>
            <a:picLocks noChangeAspect="1" noChangeArrowheads="1"/>
          </p:cNvPicPr>
          <p:nvPr/>
        </p:nvPicPr>
        <p:blipFill>
          <a:blip r:embed="rId6" cstate="print"/>
          <a:srcRect/>
          <a:stretch>
            <a:fillRect/>
          </a:stretch>
        </p:blipFill>
        <p:spPr bwMode="auto">
          <a:xfrm>
            <a:off x="2849920" y="1268760"/>
            <a:ext cx="6294080" cy="4176464"/>
          </a:xfrm>
          <a:prstGeom prst="rect">
            <a:avLst/>
          </a:prstGeom>
          <a:noFill/>
          <a:ln w="15875">
            <a:solidFill>
              <a:schemeClr val="tx1"/>
            </a:solidFill>
            <a:miter lim="800000"/>
            <a:headEnd/>
            <a:tailEnd/>
          </a:ln>
          <a:effectLst>
            <a:softEdge rad="31750"/>
          </a:effectLst>
        </p:spPr>
      </p:pic>
      <p:sp>
        <p:nvSpPr>
          <p:cNvPr id="37893" name="Rectangle 7"/>
          <p:cNvSpPr>
            <a:spLocks noGrp="1" noChangeArrowheads="1"/>
          </p:cNvSpPr>
          <p:nvPr>
            <p:ph type="title"/>
          </p:nvPr>
        </p:nvSpPr>
        <p:spPr>
          <a:xfrm>
            <a:off x="457200" y="228600"/>
            <a:ext cx="8686800" cy="1143000"/>
          </a:xfrm>
        </p:spPr>
        <p:txBody>
          <a:bodyPr/>
          <a:lstStyle/>
          <a:p>
            <a:pPr eaLnBrk="1" hangingPunct="1"/>
            <a:r>
              <a:rPr lang="el-GR" sz="3200" dirty="0" smtClean="0">
                <a:latin typeface="Arial" charset="0"/>
                <a:cs typeface="Arial" charset="0"/>
              </a:rPr>
              <a:t>ΣΤΑΔΙΟ 3. ΑΠΟΜΑΚΡΥΝΣΗ ΧΟΥΜΟΥΣ ΚΑΙ ΕΠΙΦΑΝΕΙΑΚΩΝ ΕΔΑΦΩΝ</a:t>
            </a:r>
            <a:endParaRPr lang="en-US" sz="3200" dirty="0" smtClean="0">
              <a:latin typeface="Arial" charset="0"/>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5967040"/>
      </p:ext>
    </p:extLst>
  </p:cSld>
  <p:clrMapOvr>
    <a:masterClrMapping/>
  </p:clrMapOvr>
  <p:transition spd="slow" advTm="126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107504" y="6145143"/>
            <a:ext cx="80821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2000" smtClean="0">
                <a:latin typeface="Cambria Math" panose="02040503050406030204" pitchFamily="18" charset="0"/>
                <a:ea typeface="Cambria Math" panose="02040503050406030204" pitchFamily="18" charset="0"/>
              </a:rPr>
              <a:t>«ΞΥΡΙΣΜΑ» </a:t>
            </a:r>
            <a:r>
              <a:rPr lang="el-GR" sz="2000" dirty="0" smtClean="0">
                <a:latin typeface="Cambria Math" panose="02040503050406030204" pitchFamily="18" charset="0"/>
                <a:ea typeface="Cambria Math" panose="02040503050406030204" pitchFamily="18" charset="0"/>
              </a:rPr>
              <a:t>ΕΠΙΦΑΝΕΙΑΚΩΝ ΕΔΑΦΩΝ ΜΕ ΕΙΔΙΚΟΥΣ ΕΚΣΚΑΦΕΙΣ ΚΑΙ ΦΟΡΤΩΣΗ ΓΙΑ ΜΕΤΑΦΟΡΑ</a:t>
            </a:r>
            <a:r>
              <a:rPr lang="en-US" sz="2000" dirty="0" smtClean="0">
                <a:latin typeface="Cambria Math" panose="02040503050406030204" pitchFamily="18" charset="0"/>
                <a:ea typeface="Cambria Math" panose="02040503050406030204" pitchFamily="18" charset="0"/>
              </a:rPr>
              <a:t>.</a:t>
            </a:r>
            <a:endParaRPr lang="en-US" sz="2000" dirty="0">
              <a:latin typeface="Cambria Math" panose="02040503050406030204" pitchFamily="18" charset="0"/>
              <a:ea typeface="Cambria Math" panose="02040503050406030204" pitchFamily="18" charset="0"/>
            </a:endParaRPr>
          </a:p>
        </p:txBody>
      </p:sp>
      <p:pic>
        <p:nvPicPr>
          <p:cNvPr id="38915" name="Picture 6" descr="photo2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19305" cy="335699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7" descr="photo2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88" y="3327166"/>
            <a:ext cx="4805328" cy="2646331"/>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7" name="Picture 8" descr="photo2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3327166"/>
            <a:ext cx="4523021" cy="277896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91530770"/>
      </p:ext>
    </p:extLst>
  </p:cSld>
  <p:clrMapOvr>
    <a:masterClrMapping/>
  </p:clrMapOvr>
  <p:transition spd="slow" advTm="167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6732240" y="914400"/>
            <a:ext cx="23355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2000" dirty="0" smtClean="0">
                <a:latin typeface="Cambria Math" panose="02040503050406030204" pitchFamily="18" charset="0"/>
                <a:ea typeface="Cambria Math" panose="02040503050406030204" pitchFamily="18" charset="0"/>
              </a:rPr>
              <a:t>«ΜΑΡΤΥΡΕΣ» ΓΙΑ ΤΗΝ ΕΚΤΙΜΗΣΗ ΤΩΝ ΕΡΓΑΣΙΩΝ</a:t>
            </a:r>
            <a:endParaRPr lang="en-US" sz="2000" dirty="0">
              <a:latin typeface="Cambria Math" panose="02040503050406030204" pitchFamily="18" charset="0"/>
              <a:ea typeface="Cambria Math" panose="02040503050406030204" pitchFamily="18" charset="0"/>
            </a:endParaRPr>
          </a:p>
        </p:txBody>
      </p:sp>
      <p:pic>
        <p:nvPicPr>
          <p:cNvPr id="39939" name="Picture 1034" descr="J:\DCIM\100KM007\PICT0001.JPG"/>
          <p:cNvPicPr>
            <a:picLocks noChangeAspect="1" noChangeArrowheads="1"/>
          </p:cNvPicPr>
          <p:nvPr/>
        </p:nvPicPr>
        <p:blipFill>
          <a:blip r:embed="rId5">
            <a:extLst>
              <a:ext uri="{28A0092B-C50C-407E-A947-70E740481C1C}">
                <a14:useLocalDpi xmlns:a14="http://schemas.microsoft.com/office/drawing/2010/main" val="0"/>
              </a:ext>
            </a:extLst>
          </a:blip>
          <a:srcRect l="17409"/>
          <a:stretch>
            <a:fillRect/>
          </a:stretch>
        </p:blipFill>
        <p:spPr bwMode="auto">
          <a:xfrm>
            <a:off x="-35605" y="692696"/>
            <a:ext cx="6790166" cy="616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6042236"/>
      </p:ext>
    </p:extLst>
  </p:cSld>
  <p:clrMapOvr>
    <a:masterClrMapping/>
  </p:clrMapOvr>
  <p:transition spd="slow" advTm="71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508000" y="171450"/>
            <a:ext cx="8229600" cy="6457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4099" name="Group 12"/>
          <p:cNvGrpSpPr>
            <a:grpSpLocks/>
          </p:cNvGrpSpPr>
          <p:nvPr/>
        </p:nvGrpSpPr>
        <p:grpSpPr bwMode="auto">
          <a:xfrm>
            <a:off x="-28280" y="11623"/>
            <a:ext cx="9144000" cy="7429500"/>
            <a:chOff x="0" y="0"/>
            <a:chExt cx="4800" cy="7280"/>
          </a:xfrm>
        </p:grpSpPr>
        <p:pic>
          <p:nvPicPr>
            <p:cNvPr id="41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0" cy="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Rectangle 5"/>
            <p:cNvSpPr>
              <a:spLocks noChangeArrowheads="1"/>
            </p:cNvSpPr>
            <p:nvPr/>
          </p:nvSpPr>
          <p:spPr bwMode="auto">
            <a:xfrm>
              <a:off x="0" y="0"/>
              <a:ext cx="4800" cy="366"/>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4498" tIns="52249" rIns="104498" bIns="52249"/>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defTabSz="1044575" eaLnBrk="0" fontAlgn="base" hangingPunct="0">
                <a:spcBef>
                  <a:spcPct val="0"/>
                </a:spcBef>
                <a:spcAft>
                  <a:spcPct val="0"/>
                </a:spcAft>
                <a:defRPr>
                  <a:solidFill>
                    <a:schemeClr val="tx1"/>
                  </a:solidFill>
                  <a:latin typeface="Arial" charset="0"/>
                </a:defRPr>
              </a:lvl6pPr>
              <a:lvl7pPr marL="2971800" indent="-228600" defTabSz="1044575" eaLnBrk="0" fontAlgn="base" hangingPunct="0">
                <a:spcBef>
                  <a:spcPct val="0"/>
                </a:spcBef>
                <a:spcAft>
                  <a:spcPct val="0"/>
                </a:spcAft>
                <a:defRPr>
                  <a:solidFill>
                    <a:schemeClr val="tx1"/>
                  </a:solidFill>
                  <a:latin typeface="Arial" charset="0"/>
                </a:defRPr>
              </a:lvl7pPr>
              <a:lvl8pPr marL="3429000" indent="-228600" defTabSz="1044575" eaLnBrk="0" fontAlgn="base" hangingPunct="0">
                <a:spcBef>
                  <a:spcPct val="0"/>
                </a:spcBef>
                <a:spcAft>
                  <a:spcPct val="0"/>
                </a:spcAft>
                <a:defRPr>
                  <a:solidFill>
                    <a:schemeClr val="tx1"/>
                  </a:solidFill>
                  <a:latin typeface="Arial" charset="0"/>
                </a:defRPr>
              </a:lvl8pPr>
              <a:lvl9pPr marL="3886200" indent="-228600" defTabSz="1044575" eaLnBrk="0" fontAlgn="base" hangingPunct="0">
                <a:spcBef>
                  <a:spcPct val="0"/>
                </a:spcBef>
                <a:spcAft>
                  <a:spcPct val="0"/>
                </a:spcAft>
                <a:defRPr>
                  <a:solidFill>
                    <a:schemeClr val="tx1"/>
                  </a:solidFill>
                  <a:latin typeface="Arial" charset="0"/>
                </a:defRPr>
              </a:lvl9pPr>
            </a:lstStyle>
            <a:p>
              <a:pPr algn="ctr" eaLnBrk="1" hangingPunct="1"/>
              <a:endParaRPr lang="en-US" altLang="en-US" sz="2700">
                <a:solidFill>
                  <a:srgbClr val="5F5F5F"/>
                </a:solidFill>
              </a:endParaRPr>
            </a:p>
          </p:txBody>
        </p:sp>
      </p:grpSp>
      <p:sp>
        <p:nvSpPr>
          <p:cNvPr id="4100" name="Rectangle 6"/>
          <p:cNvSpPr>
            <a:spLocks noChangeArrowheads="1"/>
          </p:cNvSpPr>
          <p:nvPr/>
        </p:nvSpPr>
        <p:spPr bwMode="auto">
          <a:xfrm>
            <a:off x="457200" y="98425"/>
            <a:ext cx="8229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defTabSz="1044575" eaLnBrk="0" fontAlgn="base" hangingPunct="0">
              <a:spcBef>
                <a:spcPct val="0"/>
              </a:spcBef>
              <a:spcAft>
                <a:spcPct val="0"/>
              </a:spcAft>
              <a:defRPr>
                <a:solidFill>
                  <a:schemeClr val="tx1"/>
                </a:solidFill>
                <a:latin typeface="Arial" charset="0"/>
              </a:defRPr>
            </a:lvl6pPr>
            <a:lvl7pPr marL="2971800" indent="-228600" defTabSz="1044575" eaLnBrk="0" fontAlgn="base" hangingPunct="0">
              <a:spcBef>
                <a:spcPct val="0"/>
              </a:spcBef>
              <a:spcAft>
                <a:spcPct val="0"/>
              </a:spcAft>
              <a:defRPr>
                <a:solidFill>
                  <a:schemeClr val="tx1"/>
                </a:solidFill>
                <a:latin typeface="Arial" charset="0"/>
              </a:defRPr>
            </a:lvl7pPr>
            <a:lvl8pPr marL="3429000" indent="-228600" defTabSz="1044575" eaLnBrk="0" fontAlgn="base" hangingPunct="0">
              <a:spcBef>
                <a:spcPct val="0"/>
              </a:spcBef>
              <a:spcAft>
                <a:spcPct val="0"/>
              </a:spcAft>
              <a:defRPr>
                <a:solidFill>
                  <a:schemeClr val="tx1"/>
                </a:solidFill>
                <a:latin typeface="Arial" charset="0"/>
              </a:defRPr>
            </a:lvl8pPr>
            <a:lvl9pPr marL="3886200" indent="-228600" defTabSz="1044575" eaLnBrk="0" fontAlgn="base" hangingPunct="0">
              <a:spcBef>
                <a:spcPct val="0"/>
              </a:spcBef>
              <a:spcAft>
                <a:spcPct val="0"/>
              </a:spcAft>
              <a:defRPr>
                <a:solidFill>
                  <a:schemeClr val="tx1"/>
                </a:solidFill>
                <a:latin typeface="Arial" charset="0"/>
              </a:defRPr>
            </a:lvl9pPr>
          </a:lstStyle>
          <a:p>
            <a:pPr eaLnBrk="1" hangingPunct="1"/>
            <a:r>
              <a:rPr lang="el-GR" altLang="en-US" sz="2900" b="1" dirty="0">
                <a:latin typeface="Comic Sans MS" pitchFamily="66" charset="0"/>
              </a:rPr>
              <a:t>      ΧΑΡΤΗΣ ΠΕΔΙΩΝ ΛΚΔΜ</a:t>
            </a:r>
            <a:endParaRPr lang="el-GR" altLang="en-US" sz="2700" dirty="0"/>
          </a:p>
        </p:txBody>
      </p:sp>
      <p:sp>
        <p:nvSpPr>
          <p:cNvPr id="2055" name="Rectangle 7"/>
          <p:cNvSpPr>
            <a:spLocks noChangeArrowheads="1"/>
          </p:cNvSpPr>
          <p:nvPr/>
        </p:nvSpPr>
        <p:spPr bwMode="auto">
          <a:xfrm>
            <a:off x="2673350" y="180975"/>
            <a:ext cx="1617663" cy="446088"/>
          </a:xfrm>
          <a:prstGeom prst="rect">
            <a:avLst/>
          </a:prstGeom>
          <a:noFill/>
          <a:ln w="9525">
            <a:noFill/>
            <a:miter lim="800000"/>
            <a:headEnd/>
            <a:tailEnd/>
          </a:ln>
          <a:effectLst/>
        </p:spPr>
        <p:txBody>
          <a:bodyPr wrap="none" lIns="0" tIns="0" rIns="0" bIns="0">
            <a:spAutoFit/>
          </a:bodyPr>
          <a:lstStyle/>
          <a:p>
            <a:pPr algn="ctr" defTabSz="1044575">
              <a:defRPr/>
            </a:pPr>
            <a:r>
              <a:rPr lang="el-GR" sz="2900" b="1" dirty="0">
                <a:solidFill>
                  <a:srgbClr val="000000"/>
                </a:solidFill>
                <a:latin typeface="Comic Sans MS" pitchFamily="66" charset="0"/>
              </a:rPr>
              <a:t>          </a:t>
            </a:r>
            <a:endParaRPr lang="el-GR" sz="2700" dirty="0">
              <a:effectLst>
                <a:outerShdw blurRad="38100" dist="38100" dir="2700000" algn="tl">
                  <a:srgbClr val="C0C0C0"/>
                </a:outerShdw>
              </a:effectLst>
            </a:endParaRPr>
          </a:p>
        </p:txBody>
      </p:sp>
      <p:sp>
        <p:nvSpPr>
          <p:cNvPr id="4102" name="Text Box 10"/>
          <p:cNvSpPr txBox="1">
            <a:spLocks noChangeArrowheads="1"/>
          </p:cNvSpPr>
          <p:nvPr/>
        </p:nvSpPr>
        <p:spPr bwMode="auto">
          <a:xfrm>
            <a:off x="2743200" y="1812925"/>
            <a:ext cx="127952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498" tIns="52249" rIns="104498" bIns="52249">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defTabSz="1044575" eaLnBrk="0" fontAlgn="base" hangingPunct="0">
              <a:spcBef>
                <a:spcPct val="0"/>
              </a:spcBef>
              <a:spcAft>
                <a:spcPct val="0"/>
              </a:spcAft>
              <a:defRPr>
                <a:solidFill>
                  <a:schemeClr val="tx1"/>
                </a:solidFill>
                <a:latin typeface="Arial" charset="0"/>
              </a:defRPr>
            </a:lvl6pPr>
            <a:lvl7pPr marL="2971800" indent="-228600" defTabSz="1044575" eaLnBrk="0" fontAlgn="base" hangingPunct="0">
              <a:spcBef>
                <a:spcPct val="0"/>
              </a:spcBef>
              <a:spcAft>
                <a:spcPct val="0"/>
              </a:spcAft>
              <a:defRPr>
                <a:solidFill>
                  <a:schemeClr val="tx1"/>
                </a:solidFill>
                <a:latin typeface="Arial" charset="0"/>
              </a:defRPr>
            </a:lvl7pPr>
            <a:lvl8pPr marL="3429000" indent="-228600" defTabSz="1044575" eaLnBrk="0" fontAlgn="base" hangingPunct="0">
              <a:spcBef>
                <a:spcPct val="0"/>
              </a:spcBef>
              <a:spcAft>
                <a:spcPct val="0"/>
              </a:spcAft>
              <a:defRPr>
                <a:solidFill>
                  <a:schemeClr val="tx1"/>
                </a:solidFill>
                <a:latin typeface="Arial" charset="0"/>
              </a:defRPr>
            </a:lvl8pPr>
            <a:lvl9pPr marL="3886200" indent="-228600" defTabSz="1044575"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n-US" sz="600" b="1">
                <a:solidFill>
                  <a:srgbClr val="5F5F5F"/>
                </a:solidFill>
              </a:rPr>
              <a:t>ΟΡΥΧΕΙΟ ΚΛΕΙΔΙΟΥ</a:t>
            </a:r>
          </a:p>
        </p:txBody>
      </p:sp>
      <p:sp>
        <p:nvSpPr>
          <p:cNvPr id="4103" name="Freeform 11"/>
          <p:cNvSpPr>
            <a:spLocks/>
          </p:cNvSpPr>
          <p:nvPr/>
        </p:nvSpPr>
        <p:spPr bwMode="auto">
          <a:xfrm>
            <a:off x="2651125" y="1714500"/>
            <a:ext cx="177800" cy="227013"/>
          </a:xfrm>
          <a:custGeom>
            <a:avLst/>
            <a:gdLst>
              <a:gd name="T0" fmla="*/ 54 w 84"/>
              <a:gd name="T1" fmla="*/ 72 h 191"/>
              <a:gd name="T2" fmla="*/ 0 w 84"/>
              <a:gd name="T3" fmla="*/ 78 h 191"/>
              <a:gd name="T4" fmla="*/ 6 w 84"/>
              <a:gd name="T5" fmla="*/ 114 h 191"/>
              <a:gd name="T6" fmla="*/ 24 w 84"/>
              <a:gd name="T7" fmla="*/ 120 h 191"/>
              <a:gd name="T8" fmla="*/ 18 w 84"/>
              <a:gd name="T9" fmla="*/ 150 h 191"/>
              <a:gd name="T10" fmla="*/ 60 w 84"/>
              <a:gd name="T11" fmla="*/ 180 h 191"/>
              <a:gd name="T12" fmla="*/ 36 w 84"/>
              <a:gd name="T13" fmla="*/ 36 h 191"/>
              <a:gd name="T14" fmla="*/ 24 w 84"/>
              <a:gd name="T15" fmla="*/ 0 h 191"/>
              <a:gd name="T16" fmla="*/ 0 w 84"/>
              <a:gd name="T17" fmla="*/ 42 h 1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91"/>
              <a:gd name="T29" fmla="*/ 84 w 84"/>
              <a:gd name="T30" fmla="*/ 191 h 1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91">
                <a:moveTo>
                  <a:pt x="54" y="72"/>
                </a:moveTo>
                <a:cubicBezTo>
                  <a:pt x="29" y="55"/>
                  <a:pt x="24" y="62"/>
                  <a:pt x="0" y="78"/>
                </a:cubicBezTo>
                <a:cubicBezTo>
                  <a:pt x="2" y="90"/>
                  <a:pt x="0" y="103"/>
                  <a:pt x="6" y="114"/>
                </a:cubicBezTo>
                <a:cubicBezTo>
                  <a:pt x="9" y="119"/>
                  <a:pt x="22" y="114"/>
                  <a:pt x="24" y="120"/>
                </a:cubicBezTo>
                <a:cubicBezTo>
                  <a:pt x="27" y="130"/>
                  <a:pt x="20" y="140"/>
                  <a:pt x="18" y="150"/>
                </a:cubicBezTo>
                <a:cubicBezTo>
                  <a:pt x="25" y="184"/>
                  <a:pt x="27" y="191"/>
                  <a:pt x="60" y="180"/>
                </a:cubicBezTo>
                <a:cubicBezTo>
                  <a:pt x="84" y="109"/>
                  <a:pt x="47" y="92"/>
                  <a:pt x="36" y="36"/>
                </a:cubicBezTo>
                <a:cubicBezTo>
                  <a:pt x="29" y="3"/>
                  <a:pt x="37" y="13"/>
                  <a:pt x="24" y="0"/>
                </a:cubicBezTo>
                <a:lnTo>
                  <a:pt x="0" y="42"/>
                </a:lnTo>
              </a:path>
            </a:pathLst>
          </a:custGeom>
          <a:solidFill>
            <a:srgbClr val="FF0000"/>
          </a:solidFill>
          <a:ln w="9525">
            <a:solidFill>
              <a:schemeClr val="tx1"/>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57"/>
    </mc:Choice>
    <mc:Fallback xmlns="">
      <p:transition spd="slow" advTm="21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9" descr="photo2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712159"/>
            <a:ext cx="5076056" cy="31458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0963" name="Text Box 3"/>
          <p:cNvSpPr txBox="1">
            <a:spLocks noChangeArrowheads="1"/>
          </p:cNvSpPr>
          <p:nvPr/>
        </p:nvSpPr>
        <p:spPr bwMode="auto">
          <a:xfrm>
            <a:off x="395536" y="137200"/>
            <a:ext cx="326206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2000" dirty="0" smtClean="0">
                <a:latin typeface="Cambria Math" panose="02040503050406030204" pitchFamily="18" charset="0"/>
                <a:ea typeface="Cambria Math" panose="02040503050406030204" pitchFamily="18" charset="0"/>
              </a:rPr>
              <a:t>ΤΟ ΧΩΜΑ ΔΙΑΣΠΕΙΡΕΤΑΙ ΣΤΑ ΑΝΑΚΤΗΘΕΝΤΑ ΕΔΑΦΗ Ή ΑΠΟΤΙΘΕΤΑΙ ΓΙΑ ΜΕΤΑΓΕΝΕΣΤΕΡΗ ΧΡΗΣΗ</a:t>
            </a:r>
            <a:r>
              <a:rPr lang="en-US" sz="2000" dirty="0" smtClean="0">
                <a:latin typeface="Cambria Math" panose="02040503050406030204" pitchFamily="18" charset="0"/>
                <a:ea typeface="Cambria Math" panose="02040503050406030204" pitchFamily="18" charset="0"/>
              </a:rPr>
              <a:t>Soil</a:t>
            </a:r>
            <a:endParaRPr lang="en-US" sz="2000" dirty="0">
              <a:latin typeface="Cambria Math" panose="02040503050406030204" pitchFamily="18" charset="0"/>
              <a:ea typeface="Cambria Math" panose="02040503050406030204" pitchFamily="18" charset="0"/>
            </a:endParaRPr>
          </a:p>
        </p:txBody>
      </p:sp>
      <p:sp>
        <p:nvSpPr>
          <p:cNvPr id="40964" name="Text Box 4"/>
          <p:cNvSpPr txBox="1">
            <a:spLocks noChangeArrowheads="1"/>
          </p:cNvSpPr>
          <p:nvPr/>
        </p:nvSpPr>
        <p:spPr bwMode="auto">
          <a:xfrm>
            <a:off x="3857625" y="3124200"/>
            <a:ext cx="518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2000" dirty="0">
                <a:latin typeface="Cambria Math" panose="02040503050406030204" pitchFamily="18" charset="0"/>
                <a:ea typeface="Cambria Math" panose="02040503050406030204" pitchFamily="18" charset="0"/>
              </a:rPr>
              <a:t>ΟΙ ΣΩΡΟΙ ΑΡΙΘΜΟΥΝΤΑΙ</a:t>
            </a:r>
            <a:endParaRPr lang="en-US" sz="2000" dirty="0">
              <a:latin typeface="Cambria Math" panose="02040503050406030204" pitchFamily="18" charset="0"/>
              <a:ea typeface="Cambria Math" panose="02040503050406030204" pitchFamily="18" charset="0"/>
            </a:endParaRPr>
          </a:p>
        </p:txBody>
      </p:sp>
      <p:pic>
        <p:nvPicPr>
          <p:cNvPr id="40965" name="Picture 7" descr="photo2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228600"/>
            <a:ext cx="5156200" cy="27098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7" descr="Prime stockpile sig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2168525"/>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12221407"/>
      </p:ext>
    </p:extLst>
  </p:cSld>
  <p:clrMapOvr>
    <a:masterClrMapping/>
  </p:clrMapOvr>
  <p:transition spd="slow" advTm="15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photo2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95530"/>
            <a:ext cx="4499992" cy="310936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3011" name="Picture 7" descr="photo2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02175"/>
            <a:ext cx="3352800" cy="21558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2" name="Picture 8" descr="photo2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1233581"/>
            <a:ext cx="4616279" cy="565439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3013" name="Rectangle 9"/>
          <p:cNvSpPr>
            <a:spLocks noGrp="1" noChangeArrowheads="1"/>
          </p:cNvSpPr>
          <p:nvPr>
            <p:ph type="title"/>
          </p:nvPr>
        </p:nvSpPr>
        <p:spPr>
          <a:xfrm>
            <a:off x="323528" y="228600"/>
            <a:ext cx="8820472" cy="1143000"/>
          </a:xfrm>
        </p:spPr>
        <p:txBody>
          <a:bodyPr/>
          <a:lstStyle/>
          <a:p>
            <a:pPr eaLnBrk="1" hangingPunct="1"/>
            <a:r>
              <a:rPr lang="el-GR" sz="3200" dirty="0" smtClean="0">
                <a:latin typeface="Cambria Math" panose="02040503050406030204" pitchFamily="18" charset="0"/>
                <a:ea typeface="Cambria Math" panose="02040503050406030204" pitchFamily="18" charset="0"/>
                <a:cs typeface="Arial" charset="0"/>
              </a:rPr>
              <a:t>ΣΤΑΔΙΟ 4. ΑΠΟΜΑΚΡΥΝΣΗ ΥΠΕΡΚΕΙΜΕΝΩΝ (ΑΓΟΝΑ) ΚΑΙ ΕΞΟΡΥΞΗ ΛΙΓΝΙΤΗ</a:t>
            </a:r>
            <a:endParaRPr lang="en-US" sz="3200" dirty="0" smtClean="0">
              <a:latin typeface="Cambria Math" panose="02040503050406030204" pitchFamily="18" charset="0"/>
              <a:ea typeface="Cambria Math" panose="02040503050406030204" pitchFamily="18" charset="0"/>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12428149"/>
      </p:ext>
    </p:extLst>
  </p:cSld>
  <p:clrMapOvr>
    <a:masterClrMapping/>
  </p:clrMapOvr>
  <p:transition spd="slow" advTm="13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355725" y="498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2400">
              <a:latin typeface="Times New Roman" pitchFamily="18" charset="0"/>
            </a:endParaRPr>
          </a:p>
        </p:txBody>
      </p:sp>
      <p:sp>
        <p:nvSpPr>
          <p:cNvPr id="45059" name="Text Box 3"/>
          <p:cNvSpPr txBox="1">
            <a:spLocks noChangeArrowheads="1"/>
          </p:cNvSpPr>
          <p:nvPr/>
        </p:nvSpPr>
        <p:spPr bwMode="auto">
          <a:xfrm>
            <a:off x="452438" y="2781300"/>
            <a:ext cx="830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b="1" i="1" dirty="0" smtClean="0"/>
              <a:t>ΒΟΗΘΗΤΙΚΑ ΜΗΧΑΝΗΜΑΤΑ</a:t>
            </a:r>
            <a:endParaRPr lang="en-US" i="1" dirty="0"/>
          </a:p>
        </p:txBody>
      </p:sp>
      <p:sp>
        <p:nvSpPr>
          <p:cNvPr id="45060" name="Text Box 6"/>
          <p:cNvSpPr txBox="1">
            <a:spLocks noChangeArrowheads="1"/>
          </p:cNvSpPr>
          <p:nvPr/>
        </p:nvSpPr>
        <p:spPr bwMode="auto">
          <a:xfrm>
            <a:off x="685800" y="6032500"/>
            <a:ext cx="6853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b="1" i="1" dirty="0" smtClean="0"/>
              <a:t>ΓΙΑ ΕΞΟΡΥΞΗ ΟΠΟΥ Η ΜΕΤΑΦΟΡΙΚΗ ΤΑΙΝΙΑ ΔΕΝ ΜΠΟΡΕΙ ΝΑ ΛΕΙΤΟΥΡΓΗΣΕΙ </a:t>
            </a:r>
            <a:endParaRPr lang="en-US" b="1" i="1" dirty="0"/>
          </a:p>
        </p:txBody>
      </p:sp>
      <p:pic>
        <p:nvPicPr>
          <p:cNvPr id="45061" name="Picture 9" descr="photo2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4" y="34244"/>
            <a:ext cx="3733800" cy="26130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2" name="Picture 10" descr="photo2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75" y="3167562"/>
            <a:ext cx="4387150" cy="270971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12" descr="photo27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5" y="68898"/>
            <a:ext cx="4355976" cy="271240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11" descr="photo27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2299" y="2781300"/>
            <a:ext cx="4521702" cy="304203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7738199"/>
      </p:ext>
    </p:extLst>
  </p:cSld>
  <p:clrMapOvr>
    <a:masterClrMapping/>
  </p:clrMapOvr>
  <p:transition spd="slow" advTm="88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395536" y="6308917"/>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b="1" i="1" dirty="0" smtClean="0"/>
              <a:t>ΠΡΟΕΤΟΙΜΑΣΙΑ ΛΙΓΝΙΤΗ</a:t>
            </a:r>
            <a:endParaRPr lang="en-US" b="1" i="1" dirty="0"/>
          </a:p>
        </p:txBody>
      </p:sp>
      <p:pic>
        <p:nvPicPr>
          <p:cNvPr id="46083" name="Picture 6" descr="photo278"/>
          <p:cNvPicPr>
            <a:picLocks noChangeAspect="1" noChangeArrowheads="1"/>
          </p:cNvPicPr>
          <p:nvPr/>
        </p:nvPicPr>
        <p:blipFill>
          <a:blip r:embed="rId5">
            <a:extLst>
              <a:ext uri="{28A0092B-C50C-407E-A947-70E740481C1C}">
                <a14:useLocalDpi xmlns:a14="http://schemas.microsoft.com/office/drawing/2010/main" val="0"/>
              </a:ext>
            </a:extLst>
          </a:blip>
          <a:srcRect t="11632" b="10825"/>
          <a:stretch>
            <a:fillRect/>
          </a:stretch>
        </p:blipFill>
        <p:spPr bwMode="auto">
          <a:xfrm>
            <a:off x="0" y="0"/>
            <a:ext cx="7480916" cy="335699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4" name="Picture 3" descr="ditch-distance"/>
          <p:cNvPicPr>
            <a:picLocks noChangeAspect="1" noChangeArrowheads="1"/>
          </p:cNvPicPr>
          <p:nvPr/>
        </p:nvPicPr>
        <p:blipFill>
          <a:blip r:embed="rId6">
            <a:lum bright="12000" contrast="6000"/>
            <a:extLst>
              <a:ext uri="{28A0092B-C50C-407E-A947-70E740481C1C}">
                <a14:useLocalDpi xmlns:a14="http://schemas.microsoft.com/office/drawing/2010/main" val="0"/>
              </a:ext>
            </a:extLst>
          </a:blip>
          <a:srcRect t="27019" b="8455"/>
          <a:stretch>
            <a:fillRect/>
          </a:stretch>
        </p:blipFill>
        <p:spPr bwMode="auto">
          <a:xfrm>
            <a:off x="16023" y="3377408"/>
            <a:ext cx="6035357" cy="292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descr="photo27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1381" y="2708920"/>
            <a:ext cx="3092619" cy="412349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428292"/>
      </p:ext>
    </p:extLst>
  </p:cSld>
  <p:clrMapOvr>
    <a:masterClrMapping/>
  </p:clrMapOvr>
  <p:transition spd="slow" advTm="22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3016" y="0"/>
            <a:ext cx="5970984" cy="3980656"/>
          </a:xfrm>
          <a:prstGeom prst="rect">
            <a:avLst/>
          </a:prstGeom>
        </p:spPr>
      </p:pic>
      <p:sp>
        <p:nvSpPr>
          <p:cNvPr id="47107" name="Text Box 6"/>
          <p:cNvSpPr txBox="1">
            <a:spLocks noChangeArrowheads="1"/>
          </p:cNvSpPr>
          <p:nvPr/>
        </p:nvSpPr>
        <p:spPr bwMode="auto">
          <a:xfrm>
            <a:off x="215081" y="3429000"/>
            <a:ext cx="21966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b="1" i="1" dirty="0" smtClean="0"/>
              <a:t>ΦΟΡΤΩΣΗ ΣΕ ΦΟΡΤΗΓΑ</a:t>
            </a:r>
            <a:endParaRPr lang="en-US" b="1" i="1" dirty="0"/>
          </a:p>
        </p:txBody>
      </p:sp>
      <p:pic>
        <p:nvPicPr>
          <p:cNvPr id="47108" name="Picture 11" descr="photo28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2656"/>
            <a:ext cx="3173016" cy="31730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7109" name="Picture 11" descr="Geese feeding on reclaimed land in front of coal hauler"/>
          <p:cNvPicPr>
            <a:picLocks noChangeAspect="1" noChangeArrowheads="1"/>
          </p:cNvPicPr>
          <p:nvPr/>
        </p:nvPicPr>
        <p:blipFill>
          <a:blip r:embed="rId7">
            <a:extLst>
              <a:ext uri="{28A0092B-C50C-407E-A947-70E740481C1C}">
                <a14:useLocalDpi xmlns:a14="http://schemas.microsoft.com/office/drawing/2010/main" val="0"/>
              </a:ext>
            </a:extLst>
          </a:blip>
          <a:srcRect t="16235" b="36447"/>
          <a:stretch>
            <a:fillRect/>
          </a:stretch>
        </p:blipFill>
        <p:spPr bwMode="auto">
          <a:xfrm>
            <a:off x="0" y="3980656"/>
            <a:ext cx="7256264" cy="286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76104541"/>
      </p:ext>
    </p:extLst>
  </p:cSld>
  <p:clrMapOvr>
    <a:masterClrMapping/>
  </p:clrMapOvr>
  <p:transition spd="slow" advTm="3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photo2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17452"/>
            <a:ext cx="4427984" cy="294054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0179" name="Rectangle 9"/>
          <p:cNvSpPr>
            <a:spLocks noGrp="1" noChangeArrowheads="1"/>
          </p:cNvSpPr>
          <p:nvPr>
            <p:ph type="title"/>
          </p:nvPr>
        </p:nvSpPr>
        <p:spPr>
          <a:xfrm>
            <a:off x="611560" y="0"/>
            <a:ext cx="8303840" cy="1143000"/>
          </a:xfrm>
        </p:spPr>
        <p:txBody>
          <a:bodyPr/>
          <a:lstStyle/>
          <a:p>
            <a:pPr eaLnBrk="1" hangingPunct="1"/>
            <a:r>
              <a:rPr lang="el-GR" sz="3200" dirty="0" smtClean="0">
                <a:latin typeface="Cambria Math" panose="02040503050406030204" pitchFamily="18" charset="0"/>
                <a:ea typeface="Cambria Math" panose="02040503050406030204" pitchFamily="18" charset="0"/>
                <a:cs typeface="Arial" charset="0"/>
              </a:rPr>
              <a:t>ΣΤΑΔΙΟ</a:t>
            </a:r>
            <a:r>
              <a:rPr lang="en-US" sz="3200" dirty="0" smtClean="0">
                <a:latin typeface="Cambria Math" panose="02040503050406030204" pitchFamily="18" charset="0"/>
                <a:ea typeface="Cambria Math" panose="02040503050406030204" pitchFamily="18" charset="0"/>
                <a:cs typeface="Arial" charset="0"/>
              </a:rPr>
              <a:t> 5. </a:t>
            </a:r>
            <a:r>
              <a:rPr lang="el-GR" sz="3200" dirty="0" smtClean="0">
                <a:latin typeface="Cambria Math" panose="02040503050406030204" pitchFamily="18" charset="0"/>
                <a:ea typeface="Cambria Math" panose="02040503050406030204" pitchFamily="18" charset="0"/>
                <a:cs typeface="Arial" charset="0"/>
              </a:rPr>
              <a:t>ΕΠΑΝΑΦΟΡΑ ΧΩΜΑΤΩΝ</a:t>
            </a:r>
            <a:endParaRPr lang="en-US" sz="3200" dirty="0" smtClean="0">
              <a:latin typeface="Cambria Math" panose="02040503050406030204" pitchFamily="18" charset="0"/>
              <a:ea typeface="Cambria Math" panose="02040503050406030204" pitchFamily="18" charset="0"/>
              <a:cs typeface="Arial" charset="0"/>
            </a:endParaRPr>
          </a:p>
        </p:txBody>
      </p:sp>
      <p:pic>
        <p:nvPicPr>
          <p:cNvPr id="50180" name="Picture 13" descr="Dozer line2"/>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4252912" y="3189287"/>
            <a:ext cx="4891088" cy="3668713"/>
          </a:xfrm>
          <a:ln>
            <a:solidFill>
              <a:schemeClr val="bg1"/>
            </a:solidFill>
            <a:miter lim="800000"/>
            <a:headEnd/>
            <a:tailEnd/>
          </a:ln>
        </p:spPr>
      </p:pic>
      <p:pic>
        <p:nvPicPr>
          <p:cNvPr id="50181" name="Picture 18" descr="Dozer - Cat D10R b"/>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26930" y="836712"/>
            <a:ext cx="4720408" cy="3096344"/>
          </a:xfrm>
          <a:ln>
            <a:solidFill>
              <a:schemeClr val="bg1"/>
            </a:solid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5577787"/>
      </p:ext>
    </p:extLst>
  </p:cSld>
  <p:clrMapOvr>
    <a:masterClrMapping/>
  </p:clrMapOvr>
  <p:transition advTm="2583">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8" descr="photo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24851983"/>
      </p:ext>
    </p:extLst>
  </p:cSld>
  <p:clrMapOvr>
    <a:masterClrMapping/>
  </p:clrMapOvr>
  <p:transition spd="slow" advTm="43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3"/>
          <p:cNvSpPr txBox="1">
            <a:spLocks noChangeArrowheads="1"/>
          </p:cNvSpPr>
          <p:nvPr/>
        </p:nvSpPr>
        <p:spPr bwMode="auto">
          <a:xfrm>
            <a:off x="1600200" y="5364163"/>
            <a:ext cx="731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2400" b="1" i="1" dirty="0" smtClean="0"/>
              <a:t>ΔΙΑΜΟΡΦΩΣΗ ΑΔΡΑΝΩΝ</a:t>
            </a:r>
            <a:endParaRPr lang="en-US" sz="2400" b="1" i="1" dirty="0"/>
          </a:p>
        </p:txBody>
      </p:sp>
      <p:pic>
        <p:nvPicPr>
          <p:cNvPr id="52227" name="Picture 5" descr="Pics 008"/>
          <p:cNvPicPr>
            <a:picLocks noChangeAspect="1" noChangeArrowheads="1"/>
          </p:cNvPicPr>
          <p:nvPr/>
        </p:nvPicPr>
        <p:blipFill>
          <a:blip r:embed="rId5">
            <a:lum contrast="30000"/>
            <a:extLst>
              <a:ext uri="{28A0092B-C50C-407E-A947-70E740481C1C}">
                <a14:useLocalDpi xmlns:a14="http://schemas.microsoft.com/office/drawing/2010/main" val="0"/>
              </a:ext>
            </a:extLst>
          </a:blip>
          <a:srcRect/>
          <a:stretch>
            <a:fillRect/>
          </a:stretch>
        </p:blipFill>
        <p:spPr bwMode="auto">
          <a:xfrm>
            <a:off x="706438" y="381000"/>
            <a:ext cx="7962900" cy="4876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72690507"/>
      </p:ext>
    </p:extLst>
  </p:cSld>
  <p:clrMapOvr>
    <a:masterClrMapping/>
  </p:clrMapOvr>
  <p:transition spd="slow" advTm="32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descr="photo3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905000"/>
            <a:ext cx="3276600" cy="18494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3251" name="Picture 8" descr="photo304"/>
          <p:cNvPicPr>
            <a:picLocks noChangeAspect="1" noChangeArrowheads="1"/>
          </p:cNvPicPr>
          <p:nvPr/>
        </p:nvPicPr>
        <p:blipFill>
          <a:blip r:embed="rId6">
            <a:extLst>
              <a:ext uri="{28A0092B-C50C-407E-A947-70E740481C1C}">
                <a14:useLocalDpi xmlns:a14="http://schemas.microsoft.com/office/drawing/2010/main" val="0"/>
              </a:ext>
            </a:extLst>
          </a:blip>
          <a:srcRect l="31659" t="32961" r="40874" b="38197"/>
          <a:stretch>
            <a:fillRect/>
          </a:stretch>
        </p:blipFill>
        <p:spPr bwMode="auto">
          <a:xfrm>
            <a:off x="5334000" y="1447800"/>
            <a:ext cx="2971800" cy="20796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3252" name="Rectangle 9"/>
          <p:cNvSpPr>
            <a:spLocks noGrp="1" noChangeArrowheads="1"/>
          </p:cNvSpPr>
          <p:nvPr>
            <p:ph type="title"/>
          </p:nvPr>
        </p:nvSpPr>
        <p:spPr>
          <a:xfrm>
            <a:off x="251520" y="228600"/>
            <a:ext cx="8968680" cy="1143000"/>
          </a:xfrm>
        </p:spPr>
        <p:txBody>
          <a:bodyPr/>
          <a:lstStyle/>
          <a:p>
            <a:pPr eaLnBrk="1" hangingPunct="1"/>
            <a:r>
              <a:rPr lang="el-GR" sz="2400" dirty="0" smtClean="0">
                <a:latin typeface="Cambria Math" panose="02040503050406030204" pitchFamily="18" charset="0"/>
                <a:ea typeface="Cambria Math" panose="02040503050406030204" pitchFamily="18" charset="0"/>
                <a:cs typeface="Arial" charset="0"/>
              </a:rPr>
              <a:t>ΣΤΑΔΙΟ </a:t>
            </a:r>
            <a:r>
              <a:rPr lang="en-US" sz="2400" dirty="0" smtClean="0">
                <a:latin typeface="Cambria Math" panose="02040503050406030204" pitchFamily="18" charset="0"/>
                <a:ea typeface="Cambria Math" panose="02040503050406030204" pitchFamily="18" charset="0"/>
                <a:cs typeface="Arial" charset="0"/>
              </a:rPr>
              <a:t>6. </a:t>
            </a:r>
            <a:r>
              <a:rPr lang="el-GR" sz="2400" dirty="0" smtClean="0">
                <a:latin typeface="Cambria Math" panose="02040503050406030204" pitchFamily="18" charset="0"/>
                <a:ea typeface="Cambria Math" panose="02040503050406030204" pitchFamily="18" charset="0"/>
                <a:cs typeface="Arial" charset="0"/>
              </a:rPr>
              <a:t>ΕΠΑΝΑΦΟΡΑ ΧΟΥΜΟΥΣ ΚΑΙ ΕΠΙΦΑΝΕΙΑΚΩΝ ΧΩΜΑΤΩΝ ΚΑΙ ΚΑΛΛΙΕΡΓΕΙΑ</a:t>
            </a:r>
            <a:endParaRPr lang="en-US" sz="2400" dirty="0" smtClean="0">
              <a:latin typeface="Cambria Math" panose="02040503050406030204" pitchFamily="18" charset="0"/>
              <a:ea typeface="Cambria Math" panose="02040503050406030204" pitchFamily="18" charset="0"/>
              <a:cs typeface="Arial" charset="0"/>
            </a:endParaRPr>
          </a:p>
        </p:txBody>
      </p:sp>
      <p:pic>
        <p:nvPicPr>
          <p:cNvPr id="53253" name="Picture 10" descr="Pics 004"/>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t="32616"/>
          <a:stretch>
            <a:fillRect/>
          </a:stretch>
        </p:blipFill>
        <p:spPr>
          <a:xfrm>
            <a:off x="1828800" y="3657600"/>
            <a:ext cx="5732463" cy="2574925"/>
          </a:xfrm>
          <a:ln>
            <a:solidFill>
              <a:schemeClr val="bg1"/>
            </a:solid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9930329"/>
      </p:ext>
    </p:extLst>
  </p:cSld>
  <p:clrMapOvr>
    <a:masterClrMapping/>
  </p:clrMapOvr>
  <p:transition spd="slow" advTm="44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p:cNvSpPr txBox="1">
            <a:spLocks noChangeArrowheads="1"/>
          </p:cNvSpPr>
          <p:nvPr/>
        </p:nvSpPr>
        <p:spPr bwMode="auto">
          <a:xfrm>
            <a:off x="5257800" y="608013"/>
            <a:ext cx="3749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b="1" i="1" dirty="0" smtClean="0"/>
              <a:t>ΔΙΑΜΟΡΦΩΣΗ ΕΔΑΦΟΥΣ. ΕΛΕΓΧΟΣ ΒΑΘΟΥΣ ΜΕ </a:t>
            </a:r>
            <a:r>
              <a:rPr lang="en-US" b="1" i="1" dirty="0" smtClean="0"/>
              <a:t>GPS</a:t>
            </a:r>
            <a:endParaRPr lang="en-US" b="1" i="1" dirty="0"/>
          </a:p>
        </p:txBody>
      </p:sp>
      <p:pic>
        <p:nvPicPr>
          <p:cNvPr id="54275" name="Picture 6" descr="photo3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90" y="0"/>
            <a:ext cx="5084768" cy="3234363"/>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6" name="Picture 7" descr="photo3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34364"/>
            <a:ext cx="6471342" cy="362125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7" name="Picture 8" descr="photo3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6000" y="3234363"/>
            <a:ext cx="4318000" cy="359568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9008132"/>
      </p:ext>
    </p:extLst>
  </p:cSld>
  <p:clrMapOvr>
    <a:masterClrMapping/>
  </p:clrMapOvr>
  <p:transition spd="slow" advTm="4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2074"/>
          </a:xfrm>
        </p:spPr>
        <p:txBody>
          <a:bodyPr/>
          <a:lstStyle/>
          <a:p>
            <a:r>
              <a:rPr lang="el-GR" sz="3200" dirty="0">
                <a:latin typeface="Cambria Math" panose="02040503050406030204" pitchFamily="18" charset="0"/>
                <a:ea typeface="Cambria Math" panose="02040503050406030204" pitchFamily="18" charset="0"/>
                <a:cs typeface="Times New Roman" pitchFamily="18" charset="0"/>
              </a:rPr>
              <a:t>Παραγωγική </a:t>
            </a:r>
            <a:r>
              <a:rPr lang="el-GR" sz="3200" dirty="0" smtClean="0">
                <a:latin typeface="Cambria Math" panose="02040503050406030204" pitchFamily="18" charset="0"/>
                <a:ea typeface="Cambria Math" panose="02040503050406030204" pitchFamily="18" charset="0"/>
                <a:cs typeface="Times New Roman" pitchFamily="18" charset="0"/>
              </a:rPr>
              <a:t>διαδικασία</a:t>
            </a:r>
            <a:endParaRPr lang="en-GB" sz="3200" dirty="0">
              <a:latin typeface="Cambria Math" panose="02040503050406030204" pitchFamily="18" charset="0"/>
              <a:ea typeface="Cambria Math" panose="02040503050406030204" pitchFamily="18" charset="0"/>
            </a:endParaRPr>
          </a:p>
        </p:txBody>
      </p:sp>
      <p:sp>
        <p:nvSpPr>
          <p:cNvPr id="4" name="Content Placeholder 3"/>
          <p:cNvSpPr>
            <a:spLocks noGrp="1"/>
          </p:cNvSpPr>
          <p:nvPr>
            <p:ph idx="1"/>
          </p:nvPr>
        </p:nvSpPr>
        <p:spPr>
          <a:xfrm>
            <a:off x="323528" y="980728"/>
            <a:ext cx="8229600" cy="792088"/>
          </a:xfrm>
        </p:spPr>
        <p:txBody>
          <a:bodyPr/>
          <a:lstStyle/>
          <a:p>
            <a:pPr marL="0" indent="0">
              <a:buNone/>
            </a:pPr>
            <a:r>
              <a:rPr lang="el-GR" sz="2400" dirty="0">
                <a:latin typeface="Cambria Math" panose="02040503050406030204" pitchFamily="18" charset="0"/>
                <a:ea typeface="Cambria Math" panose="02040503050406030204" pitchFamily="18" charset="0"/>
                <a:cs typeface="Times New Roman" pitchFamily="18" charset="0"/>
              </a:rPr>
              <a:t>Η παραγωγική διαδικασία της εκμετάλλευσης των ορυχείων συνίσταται από τις εξής δραστηριότητες</a:t>
            </a:r>
            <a:r>
              <a:rPr lang="el-GR" sz="2400" dirty="0" smtClean="0">
                <a:latin typeface="Cambria Math" panose="02040503050406030204" pitchFamily="18" charset="0"/>
                <a:ea typeface="Cambria Math" panose="02040503050406030204" pitchFamily="18" charset="0"/>
                <a:cs typeface="Times New Roman" pitchFamily="18" charset="0"/>
              </a:rPr>
              <a:t>:</a:t>
            </a:r>
            <a:endParaRPr lang="el-GR" sz="2400" dirty="0">
              <a:latin typeface="Cambria Math" panose="02040503050406030204" pitchFamily="18" charset="0"/>
              <a:ea typeface="Cambria Math" panose="02040503050406030204" pitchFamily="18" charset="0"/>
              <a:cs typeface="Times New Roman" pitchFamily="18" charset="0"/>
            </a:endParaRPr>
          </a:p>
        </p:txBody>
      </p:sp>
      <p:graphicFrame>
        <p:nvGraphicFramePr>
          <p:cNvPr id="5" name="Diagram 4"/>
          <p:cNvGraphicFramePr/>
          <p:nvPr>
            <p:extLst>
              <p:ext uri="{D42A27DB-BD31-4B8C-83A1-F6EECF244321}">
                <p14:modId xmlns:p14="http://schemas.microsoft.com/office/powerpoint/2010/main" val="4291537411"/>
              </p:ext>
            </p:extLst>
          </p:nvPr>
        </p:nvGraphicFramePr>
        <p:xfrm>
          <a:off x="323528" y="1988840"/>
          <a:ext cx="8640960" cy="468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2871403"/>
      </p:ext>
    </p:extLst>
  </p:cSld>
  <p:clrMapOvr>
    <a:masterClrMapping/>
  </p:clrMapOvr>
  <mc:AlternateContent xmlns:mc="http://schemas.openxmlformats.org/markup-compatibility/2006" xmlns:p14="http://schemas.microsoft.com/office/powerpoint/2010/main">
    <mc:Choice Requires="p14">
      <p:transition spd="slow" p14:dur="2000" advTm="16106"/>
    </mc:Choice>
    <mc:Fallback xmlns="">
      <p:transition spd="slow" advTm="16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5"/>
          <p:cNvSpPr txBox="1">
            <a:spLocks noChangeArrowheads="1"/>
          </p:cNvSpPr>
          <p:nvPr/>
        </p:nvSpPr>
        <p:spPr bwMode="auto">
          <a:xfrm>
            <a:off x="12540" y="575359"/>
            <a:ext cx="3292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b="1" i="1" dirty="0" smtClean="0"/>
              <a:t>ΠΡΟΕΤΟΙΜΑΣΙΑ ΕΔΑΦΩΝ ΓΙΑ ΚΑΛΛΙΕΡΓΕΙΑ</a:t>
            </a:r>
            <a:r>
              <a:rPr lang="en-US" b="1" i="1" dirty="0" smtClean="0"/>
              <a:t>.</a:t>
            </a:r>
            <a:endParaRPr lang="en-US" b="1" i="1" dirty="0"/>
          </a:p>
        </p:txBody>
      </p:sp>
      <p:pic>
        <p:nvPicPr>
          <p:cNvPr id="55299" name="Picture 8" descr="photo310"/>
          <p:cNvPicPr>
            <a:picLocks noChangeAspect="1" noChangeArrowheads="1"/>
          </p:cNvPicPr>
          <p:nvPr/>
        </p:nvPicPr>
        <p:blipFill>
          <a:blip r:embed="rId5">
            <a:extLst>
              <a:ext uri="{28A0092B-C50C-407E-A947-70E740481C1C}">
                <a14:useLocalDpi xmlns:a14="http://schemas.microsoft.com/office/drawing/2010/main" val="0"/>
              </a:ext>
            </a:extLst>
          </a:blip>
          <a:srcRect l="17091" t="12534" b="18739"/>
          <a:stretch>
            <a:fillRect/>
          </a:stretch>
        </p:blipFill>
        <p:spPr bwMode="auto">
          <a:xfrm>
            <a:off x="-11288" y="3416113"/>
            <a:ext cx="6203950" cy="3429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1031" descr="O:\Dept\ENVR\Friedlander\PICTURES\Reclamation\Rockpicking.JPG"/>
          <p:cNvPicPr>
            <a:picLocks noChangeAspect="1" noChangeArrowheads="1"/>
          </p:cNvPicPr>
          <p:nvPr/>
        </p:nvPicPr>
        <p:blipFill>
          <a:blip r:embed="rId6">
            <a:extLst>
              <a:ext uri="{28A0092B-C50C-407E-A947-70E740481C1C}">
                <a14:useLocalDpi xmlns:a14="http://schemas.microsoft.com/office/drawing/2010/main" val="0"/>
              </a:ext>
            </a:extLst>
          </a:blip>
          <a:srcRect t="25533"/>
          <a:stretch>
            <a:fillRect/>
          </a:stretch>
        </p:blipFill>
        <p:spPr bwMode="auto">
          <a:xfrm>
            <a:off x="3028736" y="-1"/>
            <a:ext cx="6115264" cy="34161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9761917"/>
      </p:ext>
    </p:extLst>
  </p:cSld>
  <p:clrMapOvr>
    <a:masterClrMapping/>
  </p:clrMapOvr>
  <p:transition spd="slow" advTm="3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photo3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6866"/>
            <a:ext cx="7205663" cy="52514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6323" name="Text Box 4"/>
          <p:cNvSpPr txBox="1">
            <a:spLocks noChangeArrowheads="1"/>
          </p:cNvSpPr>
          <p:nvPr/>
        </p:nvSpPr>
        <p:spPr bwMode="auto">
          <a:xfrm>
            <a:off x="539552" y="6267824"/>
            <a:ext cx="4837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b="1" i="1" dirty="0" smtClean="0"/>
              <a:t>ΦΥΤΕΥΣΗ ΚΑΙ ΕΠΑΝΑΛΕΙΤΟΥΡΓΙΑ ΧΩΡΟΥ</a:t>
            </a:r>
            <a:endParaRPr lang="en-US" b="1" i="1" dirty="0"/>
          </a:p>
        </p:txBody>
      </p:sp>
      <p:pic>
        <p:nvPicPr>
          <p:cNvPr id="56324" name="Picture 6" descr="photo3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0500" y="-29961"/>
            <a:ext cx="2603500" cy="17494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4953859"/>
      </p:ext>
    </p:extLst>
  </p:cSld>
  <p:clrMapOvr>
    <a:masterClrMapping/>
  </p:clrMapOvr>
  <p:transition spd="slow" advTm="42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838200" y="3962400"/>
            <a:ext cx="342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b="1" i="1" dirty="0" smtClean="0"/>
              <a:t>ΚΑΛΛΙΕΡΓΕΙΑ ΚΑΙ ΣΥΓΚΟΜΙΔΗ</a:t>
            </a:r>
            <a:endParaRPr lang="en-US" b="1" i="1" dirty="0"/>
          </a:p>
        </p:txBody>
      </p:sp>
      <p:pic>
        <p:nvPicPr>
          <p:cNvPr id="57347" name="Picture 6" descr="photo3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3347319"/>
            <a:ext cx="5220072" cy="35106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7348" name="Picture 7" descr="photo3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6" y="0"/>
            <a:ext cx="5029200" cy="33623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7349" name="Picture 8" descr="photo3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1815" y="0"/>
            <a:ext cx="4122186" cy="274678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522606"/>
      </p:ext>
    </p:extLst>
  </p:cSld>
  <p:clrMapOvr>
    <a:masterClrMapping/>
  </p:clrMapOvr>
  <p:transition spd="slow" advTm="50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7" descr="photo3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70553"/>
            <a:ext cx="4876800" cy="2952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2" name="Picture 8" descr="photo317"/>
          <p:cNvPicPr>
            <a:picLocks noChangeAspect="1" noChangeArrowheads="1"/>
          </p:cNvPicPr>
          <p:nvPr/>
        </p:nvPicPr>
        <p:blipFill>
          <a:blip r:embed="rId6">
            <a:extLst>
              <a:ext uri="{28A0092B-C50C-407E-A947-70E740481C1C}">
                <a14:useLocalDpi xmlns:a14="http://schemas.microsoft.com/office/drawing/2010/main" val="0"/>
              </a:ext>
            </a:extLst>
          </a:blip>
          <a:srcRect b="38356"/>
          <a:stretch>
            <a:fillRect/>
          </a:stretch>
        </p:blipFill>
        <p:spPr bwMode="auto">
          <a:xfrm>
            <a:off x="4865850" y="5085184"/>
            <a:ext cx="4278150" cy="17728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8373" name="Picture 9" descr="photo3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1906"/>
            <a:ext cx="5269371" cy="351291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8374" name="Picture 10" descr="photo3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5154" y="0"/>
            <a:ext cx="3928846" cy="249289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8519921"/>
      </p:ext>
    </p:extLst>
  </p:cSld>
  <p:clrMapOvr>
    <a:masterClrMapping/>
  </p:clrMapOvr>
  <p:transition spd="slow" advTm="2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6" descr="photo3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3"/>
          <p:cNvSpPr txBox="1">
            <a:spLocks noChangeArrowheads="1"/>
          </p:cNvSpPr>
          <p:nvPr/>
        </p:nvSpPr>
        <p:spPr bwMode="auto">
          <a:xfrm>
            <a:off x="152400" y="2282825"/>
            <a:ext cx="1995488"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fontAlgn="auto">
              <a:spcBef>
                <a:spcPts val="0"/>
              </a:spcBef>
              <a:spcAft>
                <a:spcPts val="0"/>
              </a:spcAft>
              <a:defRPr/>
            </a:pPr>
            <a:r>
              <a:rPr lang="en-US" b="1">
                <a:solidFill>
                  <a:schemeClr val="bg1"/>
                </a:solidFill>
                <a:cs typeface="+mn-cs"/>
              </a:rPr>
              <a:t>Soil removal</a:t>
            </a:r>
          </a:p>
        </p:txBody>
      </p:sp>
      <p:sp>
        <p:nvSpPr>
          <p:cNvPr id="175108" name="Line 4"/>
          <p:cNvSpPr>
            <a:spLocks noChangeShapeType="1"/>
          </p:cNvSpPr>
          <p:nvPr/>
        </p:nvSpPr>
        <p:spPr bwMode="auto">
          <a:xfrm>
            <a:off x="914400" y="2743200"/>
            <a:ext cx="304800" cy="533400"/>
          </a:xfrm>
          <a:prstGeom prst="line">
            <a:avLst/>
          </a:prstGeom>
          <a:noFill/>
          <a:ln w="38100">
            <a:solidFill>
              <a:schemeClr val="bg1"/>
            </a:solidFill>
            <a:round/>
            <a:headEnd/>
            <a:tailEnd type="triangle" w="med" len="med"/>
          </a:ln>
          <a:effectLst>
            <a:outerShdw dist="35921" dir="2700000" algn="ctr" rotWithShape="0">
              <a:schemeClr val="tx1"/>
            </a:outerShdw>
          </a:effectLst>
        </p:spPr>
        <p:txBody>
          <a:bodyPr wrap="none" anchor="ctr"/>
          <a:lstStyle/>
          <a:p>
            <a:pPr fontAlgn="auto">
              <a:spcBef>
                <a:spcPts val="0"/>
              </a:spcBef>
              <a:spcAft>
                <a:spcPts val="0"/>
              </a:spcAft>
              <a:defRPr/>
            </a:pPr>
            <a:endParaRPr lang="en-US">
              <a:latin typeface="+mn-lt"/>
              <a:cs typeface="+mn-cs"/>
            </a:endParaRPr>
          </a:p>
        </p:txBody>
      </p:sp>
      <p:sp>
        <p:nvSpPr>
          <p:cNvPr id="175109" name="Text Box 5"/>
          <p:cNvSpPr txBox="1">
            <a:spLocks noChangeArrowheads="1"/>
          </p:cNvSpPr>
          <p:nvPr/>
        </p:nvSpPr>
        <p:spPr bwMode="auto">
          <a:xfrm>
            <a:off x="1828800" y="1825625"/>
            <a:ext cx="3165475"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fontAlgn="auto">
              <a:spcBef>
                <a:spcPts val="0"/>
              </a:spcBef>
              <a:spcAft>
                <a:spcPts val="0"/>
              </a:spcAft>
              <a:defRPr/>
            </a:pPr>
            <a:r>
              <a:rPr lang="en-US" b="1">
                <a:solidFill>
                  <a:schemeClr val="bg1"/>
                </a:solidFill>
                <a:cs typeface="+mn-cs"/>
              </a:rPr>
              <a:t>Overburden removal</a:t>
            </a:r>
          </a:p>
        </p:txBody>
      </p:sp>
      <p:sp>
        <p:nvSpPr>
          <p:cNvPr id="175110" name="Line 6"/>
          <p:cNvSpPr>
            <a:spLocks noChangeShapeType="1"/>
          </p:cNvSpPr>
          <p:nvPr/>
        </p:nvSpPr>
        <p:spPr bwMode="auto">
          <a:xfrm flipH="1">
            <a:off x="1981200" y="2286000"/>
            <a:ext cx="533400" cy="838200"/>
          </a:xfrm>
          <a:prstGeom prst="line">
            <a:avLst/>
          </a:prstGeom>
          <a:noFill/>
          <a:ln w="38100">
            <a:solidFill>
              <a:schemeClr val="bg1"/>
            </a:solidFill>
            <a:round/>
            <a:headEnd/>
            <a:tailEnd type="triangle" w="med" len="med"/>
          </a:ln>
          <a:effectLst>
            <a:outerShdw dist="35921" dir="2700000" algn="ctr" rotWithShape="0">
              <a:schemeClr val="tx1"/>
            </a:outerShdw>
          </a:effectLst>
        </p:spPr>
        <p:txBody>
          <a:bodyPr wrap="none" anchor="ctr"/>
          <a:lstStyle/>
          <a:p>
            <a:pPr fontAlgn="auto">
              <a:spcBef>
                <a:spcPts val="0"/>
              </a:spcBef>
              <a:spcAft>
                <a:spcPts val="0"/>
              </a:spcAft>
              <a:defRPr/>
            </a:pPr>
            <a:endParaRPr lang="en-US">
              <a:latin typeface="+mn-lt"/>
              <a:cs typeface="+mn-cs"/>
            </a:endParaRPr>
          </a:p>
        </p:txBody>
      </p:sp>
      <p:sp>
        <p:nvSpPr>
          <p:cNvPr id="175111" name="Text Box 7"/>
          <p:cNvSpPr txBox="1">
            <a:spLocks noChangeArrowheads="1"/>
          </p:cNvSpPr>
          <p:nvPr/>
        </p:nvSpPr>
        <p:spPr bwMode="auto">
          <a:xfrm>
            <a:off x="636588" y="5026025"/>
            <a:ext cx="2098675"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fontAlgn="auto">
              <a:spcBef>
                <a:spcPts val="0"/>
              </a:spcBef>
              <a:spcAft>
                <a:spcPts val="0"/>
              </a:spcAft>
              <a:defRPr/>
            </a:pPr>
            <a:r>
              <a:rPr lang="en-US" b="1">
                <a:solidFill>
                  <a:schemeClr val="bg1"/>
                </a:solidFill>
                <a:cs typeface="+mn-cs"/>
              </a:rPr>
              <a:t>Coal removal</a:t>
            </a:r>
          </a:p>
        </p:txBody>
      </p:sp>
      <p:sp>
        <p:nvSpPr>
          <p:cNvPr id="175112" name="Text Box 8"/>
          <p:cNvSpPr txBox="1">
            <a:spLocks noChangeArrowheads="1"/>
          </p:cNvSpPr>
          <p:nvPr/>
        </p:nvSpPr>
        <p:spPr bwMode="auto">
          <a:xfrm>
            <a:off x="2057400" y="3730625"/>
            <a:ext cx="2297113"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fontAlgn="auto">
              <a:spcBef>
                <a:spcPts val="0"/>
              </a:spcBef>
              <a:spcAft>
                <a:spcPts val="0"/>
              </a:spcAft>
              <a:defRPr/>
            </a:pPr>
            <a:r>
              <a:rPr lang="en-US" b="1">
                <a:solidFill>
                  <a:schemeClr val="bg1"/>
                </a:solidFill>
                <a:cs typeface="+mn-cs"/>
              </a:rPr>
              <a:t>Spoils grading</a:t>
            </a:r>
          </a:p>
        </p:txBody>
      </p:sp>
      <p:sp>
        <p:nvSpPr>
          <p:cNvPr id="175113" name="Text Box 9"/>
          <p:cNvSpPr txBox="1">
            <a:spLocks noChangeArrowheads="1"/>
          </p:cNvSpPr>
          <p:nvPr/>
        </p:nvSpPr>
        <p:spPr bwMode="auto">
          <a:xfrm>
            <a:off x="4022725" y="4611688"/>
            <a:ext cx="4041775"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fontAlgn="auto">
              <a:spcBef>
                <a:spcPts val="0"/>
              </a:spcBef>
              <a:spcAft>
                <a:spcPts val="0"/>
              </a:spcAft>
              <a:defRPr/>
            </a:pPr>
            <a:r>
              <a:rPr lang="en-US" b="1">
                <a:solidFill>
                  <a:schemeClr val="bg1"/>
                </a:solidFill>
                <a:cs typeface="+mn-cs"/>
              </a:rPr>
              <a:t>Spread soil and plant seed</a:t>
            </a:r>
          </a:p>
        </p:txBody>
      </p:sp>
      <p:sp>
        <p:nvSpPr>
          <p:cNvPr id="175114" name="Text Box 10"/>
          <p:cNvSpPr txBox="1">
            <a:spLocks noChangeArrowheads="1"/>
          </p:cNvSpPr>
          <p:nvPr/>
        </p:nvSpPr>
        <p:spPr bwMode="auto">
          <a:xfrm>
            <a:off x="5394325" y="1825625"/>
            <a:ext cx="2316163"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fontAlgn="auto">
              <a:spcBef>
                <a:spcPts val="0"/>
              </a:spcBef>
              <a:spcAft>
                <a:spcPts val="0"/>
              </a:spcAft>
              <a:defRPr/>
            </a:pPr>
            <a:r>
              <a:rPr lang="en-US" b="1">
                <a:solidFill>
                  <a:schemeClr val="bg1"/>
                </a:solidFill>
                <a:cs typeface="+mn-cs"/>
              </a:rPr>
              <a:t>Soil stockpiles</a:t>
            </a:r>
          </a:p>
        </p:txBody>
      </p:sp>
      <p:sp>
        <p:nvSpPr>
          <p:cNvPr id="175115" name="Text Box 11"/>
          <p:cNvSpPr txBox="1">
            <a:spLocks noChangeArrowheads="1"/>
          </p:cNvSpPr>
          <p:nvPr/>
        </p:nvSpPr>
        <p:spPr bwMode="auto">
          <a:xfrm>
            <a:off x="6781800" y="3730625"/>
            <a:ext cx="2382838" cy="4572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fontAlgn="auto">
              <a:spcBef>
                <a:spcPts val="0"/>
              </a:spcBef>
              <a:spcAft>
                <a:spcPts val="0"/>
              </a:spcAft>
              <a:defRPr/>
            </a:pPr>
            <a:r>
              <a:rPr lang="en-US" b="1">
                <a:solidFill>
                  <a:schemeClr val="bg1"/>
                </a:solidFill>
                <a:cs typeface="+mn-cs"/>
              </a:rPr>
              <a:t>Sediment pond</a:t>
            </a:r>
          </a:p>
        </p:txBody>
      </p:sp>
      <p:sp>
        <p:nvSpPr>
          <p:cNvPr id="175116" name="Line 12"/>
          <p:cNvSpPr>
            <a:spLocks noChangeShapeType="1"/>
          </p:cNvSpPr>
          <p:nvPr/>
        </p:nvSpPr>
        <p:spPr bwMode="auto">
          <a:xfrm flipV="1">
            <a:off x="1219200" y="4191000"/>
            <a:ext cx="228600" cy="914400"/>
          </a:xfrm>
          <a:prstGeom prst="line">
            <a:avLst/>
          </a:prstGeom>
          <a:noFill/>
          <a:ln w="38100">
            <a:solidFill>
              <a:schemeClr val="bg1"/>
            </a:solidFill>
            <a:round/>
            <a:headEnd/>
            <a:tailEnd type="triangle" w="med" len="med"/>
          </a:ln>
          <a:effectLst>
            <a:outerShdw dist="35921" dir="2700000" algn="ctr" rotWithShape="0">
              <a:schemeClr val="tx1"/>
            </a:outerShdw>
          </a:effectLst>
        </p:spPr>
        <p:txBody>
          <a:bodyPr wrap="none" anchor="ctr"/>
          <a:lstStyle/>
          <a:p>
            <a:pPr fontAlgn="auto">
              <a:spcBef>
                <a:spcPts val="0"/>
              </a:spcBef>
              <a:spcAft>
                <a:spcPts val="0"/>
              </a:spcAft>
              <a:defRPr/>
            </a:pPr>
            <a:endParaRPr lang="en-US">
              <a:latin typeface="+mn-lt"/>
              <a:cs typeface="+mn-cs"/>
            </a:endParaRPr>
          </a:p>
        </p:txBody>
      </p:sp>
      <p:sp>
        <p:nvSpPr>
          <p:cNvPr id="175117" name="Line 13"/>
          <p:cNvSpPr>
            <a:spLocks noChangeShapeType="1"/>
          </p:cNvSpPr>
          <p:nvPr/>
        </p:nvSpPr>
        <p:spPr bwMode="auto">
          <a:xfrm flipV="1">
            <a:off x="2362200" y="3429000"/>
            <a:ext cx="228600" cy="381000"/>
          </a:xfrm>
          <a:prstGeom prst="line">
            <a:avLst/>
          </a:prstGeom>
          <a:noFill/>
          <a:ln w="38100">
            <a:solidFill>
              <a:schemeClr val="bg1"/>
            </a:solidFill>
            <a:round/>
            <a:headEnd/>
            <a:tailEnd type="triangle" w="med" len="med"/>
          </a:ln>
          <a:effectLst>
            <a:outerShdw dist="35921" dir="2700000" algn="ctr" rotWithShape="0">
              <a:schemeClr val="tx1"/>
            </a:outerShdw>
          </a:effectLst>
        </p:spPr>
        <p:txBody>
          <a:bodyPr wrap="none" anchor="ctr"/>
          <a:lstStyle/>
          <a:p>
            <a:pPr fontAlgn="auto">
              <a:spcBef>
                <a:spcPts val="0"/>
              </a:spcBef>
              <a:spcAft>
                <a:spcPts val="0"/>
              </a:spcAft>
              <a:defRPr/>
            </a:pPr>
            <a:endParaRPr lang="en-US">
              <a:latin typeface="+mn-lt"/>
              <a:cs typeface="+mn-cs"/>
            </a:endParaRPr>
          </a:p>
        </p:txBody>
      </p:sp>
      <p:sp>
        <p:nvSpPr>
          <p:cNvPr id="175118" name="Line 14"/>
          <p:cNvSpPr>
            <a:spLocks noChangeShapeType="1"/>
          </p:cNvSpPr>
          <p:nvPr/>
        </p:nvSpPr>
        <p:spPr bwMode="auto">
          <a:xfrm>
            <a:off x="6172200" y="2209800"/>
            <a:ext cx="0" cy="457200"/>
          </a:xfrm>
          <a:prstGeom prst="line">
            <a:avLst/>
          </a:prstGeom>
          <a:noFill/>
          <a:ln w="38100">
            <a:solidFill>
              <a:schemeClr val="bg1"/>
            </a:solidFill>
            <a:round/>
            <a:headEnd/>
            <a:tailEnd type="triangle" w="med" len="med"/>
          </a:ln>
          <a:effectLst>
            <a:outerShdw dist="35921" dir="2700000" algn="ctr" rotWithShape="0">
              <a:schemeClr val="tx1"/>
            </a:outerShdw>
          </a:effectLst>
        </p:spPr>
        <p:txBody>
          <a:bodyPr wrap="none" anchor="ctr"/>
          <a:lstStyle/>
          <a:p>
            <a:pPr fontAlgn="auto">
              <a:spcBef>
                <a:spcPts val="0"/>
              </a:spcBef>
              <a:spcAft>
                <a:spcPts val="0"/>
              </a:spcAft>
              <a:defRPr/>
            </a:pPr>
            <a:endParaRPr lang="en-US">
              <a:latin typeface="+mn-lt"/>
              <a:cs typeface="+mn-cs"/>
            </a:endParaRPr>
          </a:p>
        </p:txBody>
      </p:sp>
      <p:sp>
        <p:nvSpPr>
          <p:cNvPr id="175119" name="Line 15"/>
          <p:cNvSpPr>
            <a:spLocks noChangeShapeType="1"/>
          </p:cNvSpPr>
          <p:nvPr/>
        </p:nvSpPr>
        <p:spPr bwMode="auto">
          <a:xfrm flipV="1">
            <a:off x="7543800" y="3657600"/>
            <a:ext cx="533400" cy="152400"/>
          </a:xfrm>
          <a:prstGeom prst="line">
            <a:avLst/>
          </a:prstGeom>
          <a:noFill/>
          <a:ln w="38100">
            <a:solidFill>
              <a:schemeClr val="bg1"/>
            </a:solidFill>
            <a:round/>
            <a:headEnd/>
            <a:tailEnd type="triangle" w="med" len="med"/>
          </a:ln>
          <a:effectLst>
            <a:outerShdw dist="35921" dir="2700000" algn="ctr" rotWithShape="0">
              <a:schemeClr val="tx1"/>
            </a:outerShdw>
          </a:effectLst>
        </p:spPr>
        <p:txBody>
          <a:bodyPr wrap="none" anchor="ctr"/>
          <a:lstStyle/>
          <a:p>
            <a:pPr fontAlgn="auto">
              <a:spcBef>
                <a:spcPts val="0"/>
              </a:spcBef>
              <a:spcAft>
                <a:spcPts val="0"/>
              </a:spcAft>
              <a:defRPr/>
            </a:pPr>
            <a:endParaRPr lang="en-US">
              <a:latin typeface="+mn-lt"/>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21682576"/>
      </p:ext>
    </p:extLst>
  </p:cSld>
  <p:clrMapOvr>
    <a:masterClrMapping/>
  </p:clrMapOvr>
  <p:transition spd="slow" advTm="503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2"/>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6441" y="381000"/>
            <a:ext cx="9144000" cy="6096000"/>
          </a:xfrm>
          <a:prstGeom prst="rect">
            <a:avLst/>
          </a:prstGeom>
          <a:noFill/>
          <a:ln>
            <a:noFill/>
          </a:ln>
        </p:spPr>
      </p:pic>
      <p:sp>
        <p:nvSpPr>
          <p:cNvPr id="3" name="Title 2"/>
          <p:cNvSpPr>
            <a:spLocks noGrp="1"/>
          </p:cNvSpPr>
          <p:nvPr>
            <p:ph type="title"/>
          </p:nvPr>
        </p:nvSpPr>
        <p:spPr>
          <a:xfrm>
            <a:off x="457200" y="116632"/>
            <a:ext cx="8229600" cy="576064"/>
          </a:xfrm>
        </p:spPr>
        <p:txBody>
          <a:bodyPr/>
          <a:lstStyle/>
          <a:p>
            <a:r>
              <a:rPr lang="el-GR" smtClean="0"/>
              <a:t>ΜΕΓΑΛΟΠΟΛΗ - ΑΝΑΠΛΑΣΗ</a:t>
            </a:r>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5005310"/>
      </p:ext>
    </p:extLst>
  </p:cSld>
  <p:clrMapOvr>
    <a:masterClrMapping/>
  </p:clrMapOvr>
  <mc:AlternateContent xmlns:mc="http://schemas.openxmlformats.org/markup-compatibility/2006" xmlns:p14="http://schemas.microsoft.com/office/powerpoint/2010/main">
    <mc:Choice Requires="p14">
      <p:transition spd="slow" p14:dur="2000" advTm="6304"/>
    </mc:Choice>
    <mc:Fallback xmlns="">
      <p:transition spd="slow" advTm="6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11"/>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777875"/>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4" name="Title 3"/>
          <p:cNvSpPr>
            <a:spLocks noGrp="1"/>
          </p:cNvSpPr>
          <p:nvPr>
            <p:ph type="title"/>
          </p:nvPr>
        </p:nvSpPr>
        <p:spPr>
          <a:xfrm>
            <a:off x="457200" y="274638"/>
            <a:ext cx="8229600" cy="503237"/>
          </a:xfrm>
        </p:spPr>
        <p:txBody>
          <a:bodyPr/>
          <a:lstStyle/>
          <a:p>
            <a:r>
              <a:rPr lang="el-GR" smtClean="0"/>
              <a:t>τεχνητή λίμνη</a:t>
            </a:r>
            <a:endParaRPr lang="en-GB"/>
          </a:p>
        </p:txBody>
      </p:sp>
    </p:spTree>
    <p:extLst>
      <p:ext uri="{BB962C8B-B14F-4D97-AF65-F5344CB8AC3E}">
        <p14:creationId xmlns:p14="http://schemas.microsoft.com/office/powerpoint/2010/main" val="3926830260"/>
      </p:ext>
    </p:extLst>
  </p:cSld>
  <p:clrMapOvr>
    <a:masterClrMapping/>
  </p:clrMapOvr>
  <mc:AlternateContent xmlns:mc="http://schemas.openxmlformats.org/markup-compatibility/2006" xmlns:p14="http://schemas.microsoft.com/office/powerpoint/2010/main">
    <mc:Choice Requires="p14">
      <p:transition spd="slow" p14:dur="2000" advTm="3020"/>
    </mc:Choice>
    <mc:Fallback xmlns="">
      <p:transition spd="slow" advTm="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42"/>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22956" y="784225"/>
            <a:ext cx="9144000" cy="607377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4" name="Title 3"/>
          <p:cNvSpPr>
            <a:spLocks noGrp="1"/>
          </p:cNvSpPr>
          <p:nvPr>
            <p:ph type="title"/>
          </p:nvPr>
        </p:nvSpPr>
        <p:spPr>
          <a:xfrm>
            <a:off x="457200" y="274638"/>
            <a:ext cx="8229600" cy="509587"/>
          </a:xfrm>
        </p:spPr>
        <p:txBody>
          <a:bodyPr/>
          <a:lstStyle/>
          <a:p>
            <a:r>
              <a:rPr lang="el-GR" sz="2800" smtClean="0"/>
              <a:t>δασική ανάπλαση – στο βάθος το λιγνιτωρυχείο</a:t>
            </a:r>
            <a:endParaRPr lang="en-GB" sz="2800"/>
          </a:p>
        </p:txBody>
      </p:sp>
      <p:pic>
        <p:nvPicPr>
          <p:cNvPr id="5" name="Picture 4" descr="DSC_0148"/>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22956" y="778164"/>
            <a:ext cx="9144000" cy="6073775"/>
          </a:xfrm>
          <a:prstGeom prst="rect">
            <a:avLst/>
          </a:prstGeom>
          <a:noFill/>
          <a:ln>
            <a:noFill/>
          </a:ln>
        </p:spPr>
      </p:pic>
    </p:spTree>
    <p:extLst>
      <p:ext uri="{BB962C8B-B14F-4D97-AF65-F5344CB8AC3E}">
        <p14:creationId xmlns:p14="http://schemas.microsoft.com/office/powerpoint/2010/main" val="1634987924"/>
      </p:ext>
    </p:extLst>
  </p:cSld>
  <p:clrMapOvr>
    <a:masterClrMapping/>
  </p:clrMapOvr>
  <mc:AlternateContent xmlns:mc="http://schemas.openxmlformats.org/markup-compatibility/2006" xmlns:p14="http://schemas.microsoft.com/office/powerpoint/2010/main">
    <mc:Choice Requires="p14">
      <p:transition spd="slow" p14:dur="2000" advTm="2807"/>
    </mc:Choice>
    <mc:Fallback xmlns="">
      <p:transition spd="slow" advTm="2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40"/>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0" y="388938"/>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8414424"/>
      </p:ext>
    </p:extLst>
  </p:cSld>
  <p:clrMapOvr>
    <a:masterClrMapping/>
  </p:clrMapOvr>
  <mc:AlternateContent xmlns:mc="http://schemas.openxmlformats.org/markup-compatibility/2006" xmlns:p14="http://schemas.microsoft.com/office/powerpoint/2010/main">
    <mc:Choice Requires="p14">
      <p:transition spd="slow" p14:dur="2000" advTm="7987"/>
    </mc:Choice>
    <mc:Fallback xmlns="">
      <p:transition spd="slow" advTm="7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44"/>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29090" y="777875"/>
            <a:ext cx="9144000" cy="6080125"/>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4" name="Title 3"/>
          <p:cNvSpPr>
            <a:spLocks noGrp="1"/>
          </p:cNvSpPr>
          <p:nvPr>
            <p:ph type="title"/>
          </p:nvPr>
        </p:nvSpPr>
        <p:spPr>
          <a:xfrm>
            <a:off x="457200" y="0"/>
            <a:ext cx="8229600" cy="620688"/>
          </a:xfrm>
        </p:spPr>
        <p:txBody>
          <a:bodyPr/>
          <a:lstStyle/>
          <a:p>
            <a:r>
              <a:rPr lang="el-GR" smtClean="0"/>
              <a:t>φύτευση οπωρωφόρων</a:t>
            </a:r>
            <a:endParaRPr lang="en-GB"/>
          </a:p>
        </p:txBody>
      </p:sp>
    </p:spTree>
    <p:extLst>
      <p:ext uri="{BB962C8B-B14F-4D97-AF65-F5344CB8AC3E}">
        <p14:creationId xmlns:p14="http://schemas.microsoft.com/office/powerpoint/2010/main" val="1927805116"/>
      </p:ext>
    </p:extLst>
  </p:cSld>
  <p:clrMapOvr>
    <a:masterClrMapping/>
  </p:clrMapOvr>
  <mc:AlternateContent xmlns:mc="http://schemas.openxmlformats.org/markup-compatibility/2006" xmlns:p14="http://schemas.microsoft.com/office/powerpoint/2010/main">
    <mc:Choice Requires="p14">
      <p:transition spd="slow" p14:dur="2000" advTm="2737"/>
    </mc:Choice>
    <mc:Fallback xmlns="">
      <p:transition spd="slow" advTm="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1321</Words>
  <Application>Microsoft Office PowerPoint</Application>
  <PresentationFormat>On-screen Show (4:3)</PresentationFormat>
  <Paragraphs>274</Paragraphs>
  <Slides>107</Slides>
  <Notes>34</Notes>
  <HiddenSlides>0</HiddenSlides>
  <MMClips>112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09" baseType="lpstr">
      <vt:lpstr>Προεπιλεγμένη σχεδίαση</vt:lpstr>
      <vt:lpstr>CorelDRAW</vt:lpstr>
      <vt:lpstr>ΕΝΕΡΓΕΙΑ ΚΑΙ ΠΕΡΙΒΑΛΛΟΝ</vt:lpstr>
      <vt:lpstr>PowerPoint Presentation</vt:lpstr>
      <vt:lpstr>PowerPoint Presentation</vt:lpstr>
      <vt:lpstr>PowerPoint Presentation</vt:lpstr>
      <vt:lpstr>PowerPoint Presentation</vt:lpstr>
      <vt:lpstr>Νομοθεσία</vt:lpstr>
      <vt:lpstr>Νομοθεσία</vt:lpstr>
      <vt:lpstr>PowerPoint Presentation</vt:lpstr>
      <vt:lpstr>Παραγωγική διαδικασία</vt:lpstr>
      <vt:lpstr>Πάγιος &amp; Βοηθητικός Εξοπλισμός</vt:lpstr>
      <vt:lpstr>Χρήση εκρηκτικών υλών</vt:lpstr>
      <vt:lpstr>Κατανάλωση Ηλεκτρισμού και Καυσίμων</vt:lpstr>
      <vt:lpstr>ΑΤΜΟΣΦΑΙΡΙΚΗ ΡΥΠΑΝΣΗ</vt:lpstr>
      <vt:lpstr>ΥΓΡΑ ΑΠΟΒΛΗΤΑ</vt:lpstr>
      <vt:lpstr>Διαχείριση άγονων και συνδιαχείριση ιπτάμενης τέφρας</vt:lpstr>
      <vt:lpstr>Στερεά απόβλητα – Ιλύες – Αστικά Απορρίμματα </vt:lpstr>
      <vt:lpstr>Στρώματα κάρβουνου και υπερκείμενα άγονα</vt:lpstr>
      <vt:lpstr>Οικονομικό προς εξόρυξη </vt:lpstr>
      <vt:lpstr>Μη οικονομικό προς εξόρυξη </vt:lpstr>
      <vt:lpstr>Μέθοδοι εξόρυξης</vt:lpstr>
      <vt:lpstr>Τομή λιγνιτωρυχείου</vt:lpstr>
      <vt:lpstr>κοίτασμα</vt:lpstr>
      <vt:lpstr>εκσκαφέας</vt:lpstr>
      <vt:lpstr>PowerPoint Presentation</vt:lpstr>
      <vt:lpstr>Μεταφορική ταινία</vt:lpstr>
      <vt:lpstr>μεταφόρτωση στην ταινία</vt:lpstr>
      <vt:lpstr>εργασίες</vt:lpstr>
      <vt:lpstr>λιγνιτωρυχείο</vt:lpstr>
      <vt:lpstr>Μοντέλο υποβάθρου</vt:lpstr>
      <vt:lpstr>Λιγνιτωρυχείο Μεγαλόπολης</vt:lpstr>
      <vt:lpstr>λιγνιτωρυχείο</vt:lpstr>
      <vt:lpstr>εκσκαφέας</vt:lpstr>
      <vt:lpstr>ΑΗΣ και Λιγνιτωρυχείο</vt:lpstr>
      <vt:lpstr>Α.Η.Σ.</vt:lpstr>
      <vt:lpstr>Συντήρηση στροβιλο-γεννητριών</vt:lpstr>
      <vt:lpstr>ροτορας γεννήτριας</vt:lpstr>
      <vt:lpstr> ΓΕΝΝΗΤΡΙΑ</vt:lpstr>
      <vt:lpstr>ΜΕΤΑΣΧΗΜΑΤΙΣΤΕΣ</vt:lpstr>
      <vt:lpstr>ΣΥΝΔΕΣΗ ΜΕ ΔΙΚΤΥΟ</vt:lpstr>
      <vt:lpstr>ΠΥΡΓΟΣ ΨΥΞΗΣ</vt:lpstr>
      <vt:lpstr>PowerPoint Presentation</vt:lpstr>
      <vt:lpstr>ΑΥΛΕΣ ΑΗΣ</vt:lpstr>
      <vt:lpstr>ΑΥΛΕΣ</vt:lpstr>
      <vt:lpstr>ΑΥΛΕΣ</vt:lpstr>
      <vt:lpstr>ΑΗΣ</vt:lpstr>
      <vt:lpstr>ηλεκτροστατικός κατακρημνιστήρας</vt:lpstr>
      <vt:lpstr>PowerPoint Presentation</vt:lpstr>
      <vt:lpstr>PowerPoint Presentation</vt:lpstr>
      <vt:lpstr>PowerPoint Presentation</vt:lpstr>
      <vt:lpstr>PowerPoint Presentation</vt:lpstr>
      <vt:lpstr>ΤΑΙΝΙΟΔΡΟΜΟΙ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ΛΙΓΝΙΤΩΡΥΧΕΙΟ</vt:lpstr>
      <vt:lpstr>Η ΔΙΑΔΙΚΑΣΙΑ ΕΞΟΡΥΞΗΣ ΛΙΓΝΙΤΗ, ΑΝΑΚΤΗΣΗΣ ΚΑΙ ΑΠΟΚΑΤΑΣΤΑΣΗΣ ΤΩΝ ΕΔΑΦΩΝ</vt:lpstr>
      <vt:lpstr>ΣΤΑΔΙΟ 1. ΑΔΕΙΟΔΟΤΗΣΗ ΚΑΙ ΣΥΛΛΟΓΗ ΣΤΟΙΧΕΙΩΝ</vt:lpstr>
      <vt:lpstr>...ΣΥΛΛΟΓΗ ΔΕΔΟΜΕΝΩΝ ΒΑΣΗΣ...</vt:lpstr>
      <vt:lpstr>PowerPoint Presentation</vt:lpstr>
      <vt:lpstr>PowerPoint Presentation</vt:lpstr>
      <vt:lpstr>PowerPoint Presentation</vt:lpstr>
      <vt:lpstr>ΣΤΑΔΙΟ 2. ΔΙΑΧΕΙΡΙΣΗ ΝΕΡΩΝ</vt:lpstr>
      <vt:lpstr>PowerPoint Presentation</vt:lpstr>
      <vt:lpstr>PowerPoint Presentation</vt:lpstr>
      <vt:lpstr>PowerPoint Presentation</vt:lpstr>
      <vt:lpstr>PowerPoint Presentation</vt:lpstr>
      <vt:lpstr>PowerPoint Presentation</vt:lpstr>
      <vt:lpstr>ΣΤΑΔΙΟ 3. ΑΠΟΜΑΚΡΥΝΣΗ ΧΟΥΜΟΥΣ ΚΑΙ ΕΠΙΦΑΝΕΙΑΚΩΝ ΕΔΑΦΩΝ</vt:lpstr>
      <vt:lpstr>PowerPoint Presentation</vt:lpstr>
      <vt:lpstr>PowerPoint Presentation</vt:lpstr>
      <vt:lpstr>PowerPoint Presentation</vt:lpstr>
      <vt:lpstr>ΣΤΑΔΙΟ 4. ΑΠΟΜΑΚΡΥΝΣΗ ΥΠΕΡΚΕΙΜΕΝΩΝ (ΑΓΟΝΑ) ΚΑΙ ΕΞΟΡΥΞΗ ΛΙΓΝΙΤΗ</vt:lpstr>
      <vt:lpstr>PowerPoint Presentation</vt:lpstr>
      <vt:lpstr>PowerPoint Presentation</vt:lpstr>
      <vt:lpstr>PowerPoint Presentation</vt:lpstr>
      <vt:lpstr>ΣΤΑΔΙΟ 5. ΕΠΑΝΑΦΟΡΑ ΧΩΜΑΤΩΝ</vt:lpstr>
      <vt:lpstr>PowerPoint Presentation</vt:lpstr>
      <vt:lpstr>PowerPoint Presentation</vt:lpstr>
      <vt:lpstr>ΣΤΑΔΙΟ 6. ΕΠΑΝΑΦΟΡΑ ΧΟΥΜΟΥΣ ΚΑΙ ΕΠΙΦΑΝΕΙΑΚΩΝ ΧΩΜΑΤΩΝ ΚΑΙ ΚΑΛΛΙΕΡΓΕΙΑ</vt:lpstr>
      <vt:lpstr>PowerPoint Presentation</vt:lpstr>
      <vt:lpstr>PowerPoint Presentation</vt:lpstr>
      <vt:lpstr>PowerPoint Presentation</vt:lpstr>
      <vt:lpstr>PowerPoint Presentation</vt:lpstr>
      <vt:lpstr>PowerPoint Presentation</vt:lpstr>
      <vt:lpstr>PowerPoint Presentation</vt:lpstr>
      <vt:lpstr>ΜΕΓΑΛΟΠΟΛΗ - ΑΝΑΠΛΑΣΗ</vt:lpstr>
      <vt:lpstr>τεχνητή λίμνη</vt:lpstr>
      <vt:lpstr>δασική ανάπλαση – στο βάθος το λιγνιτωρυχείο</vt:lpstr>
      <vt:lpstr>PowerPoint Presentation</vt:lpstr>
      <vt:lpstr>φύτευση οπωρωφόρων</vt:lpstr>
      <vt:lpstr>PowerPoint Presentation</vt:lpstr>
      <vt:lpstr>θερμοκήπιο προετοιμασίας</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ΜΑΝΩΛΗΣ</dc:creator>
  <cp:lastModifiedBy>Dias Haralambopoulos</cp:lastModifiedBy>
  <cp:revision>22</cp:revision>
  <dcterms:created xsi:type="dcterms:W3CDTF">2008-01-09T22:53:46Z</dcterms:created>
  <dcterms:modified xsi:type="dcterms:W3CDTF">2015-03-12T14:32:40Z</dcterms:modified>
</cp:coreProperties>
</file>