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322" r:id="rId9"/>
    <p:sldId id="317" r:id="rId10"/>
    <p:sldId id="318" r:id="rId11"/>
    <p:sldId id="319" r:id="rId12"/>
    <p:sldId id="320" r:id="rId13"/>
    <p:sldId id="321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3" r:id="rId28"/>
    <p:sldId id="314" r:id="rId29"/>
    <p:sldId id="324" r:id="rId30"/>
    <p:sldId id="257" r:id="rId31"/>
    <p:sldId id="259" r:id="rId32"/>
    <p:sldId id="258" r:id="rId33"/>
    <p:sldId id="261" r:id="rId34"/>
    <p:sldId id="262" r:id="rId35"/>
    <p:sldId id="263" r:id="rId36"/>
    <p:sldId id="326" r:id="rId37"/>
    <p:sldId id="327" r:id="rId38"/>
    <p:sldId id="328" r:id="rId39"/>
    <p:sldId id="323" r:id="rId40"/>
    <p:sldId id="325" r:id="rId41"/>
    <p:sldId id="275" r:id="rId42"/>
    <p:sldId id="260" r:id="rId43"/>
    <p:sldId id="271" r:id="rId44"/>
    <p:sldId id="315" r:id="rId4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>
      <p:cViewPr varScale="1">
        <p:scale>
          <a:sx n="75" d="100"/>
          <a:sy n="75" d="100"/>
        </p:scale>
        <p:origin x="-5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A24B48-CAD6-4BCA-BB62-FCE135B18FF5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4D083C-F03B-4EF8-A5D7-CC219D3D4893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A0A52-843D-4741-A20B-76B0D7197290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76BE62F-6B7A-4338-AA24-214CCFEDE8D0}" type="slidenum">
              <a:rPr lang="el-GR" sz="1200">
                <a:latin typeface="+mn-lt"/>
              </a:rPr>
              <a:pPr algn="r">
                <a:defRPr/>
              </a:pPr>
              <a:t>8</a:t>
            </a:fld>
            <a:endParaRPr lang="el-GR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BC39-5FDD-4084-AA3D-1D3FD050F97C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9196-8ACD-46E3-BF21-3D0A336230E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B068B-3141-4255-918E-7DDD2DF13007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9905-7A86-48BB-B025-A447B489173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58E1F-092A-49A9-B31A-A7E4CDAF2F81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ED262-BE5C-463C-A54F-E76755C3ED4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7FDB-4A6E-4D43-821F-DE59EB9F5C56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E54E9-8BDD-4BA9-B05A-CA2A547282A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16174-22C0-45AE-8A0F-7C38AA54485E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24EE-D9FC-4A94-A025-BB53CF2F5DD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ECC5-4C2F-4311-8A88-83237BA78458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A3AC-8B04-479A-8808-CBDA2A93F73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19F7D-1FAC-48EC-991E-9F26624423BB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09031-D453-4508-BBDF-B7BA92313E6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EE0C-C17C-4D28-8F8E-66802274AC56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6848-F3B4-4E14-B74A-475610BDB6D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836B-C966-4415-851B-3AE1F5450F96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85D5-A38C-4D44-9B2C-0C25FD1591B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33D3-E31C-4E33-AD96-B400FC5B32F3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53BC-2AE9-43D0-B113-16E67F718E5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63FED-079F-4A3F-B74E-A2AAF2579BF0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657A3-E037-4551-A7BE-EC31902FABC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F694BD-0F86-4CD1-A1F2-1376BD219C22}" type="datetimeFigureOut">
              <a:rPr lang="el-GR"/>
              <a:pPr>
                <a:defRPr/>
              </a:pPr>
              <a:t>4/3/2014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0CA158-8AA5-4930-B6DC-62CBB2F44F6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58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61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folHlink"/>
                </a:solidFill>
              </a:rPr>
              <a:t>Concept art</a:t>
            </a:r>
            <a:endParaRPr lang="el-GR" b="1" smtClean="0">
              <a:solidFill>
                <a:schemeClr val="folHlin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Theasures of Disney Animation Art By</a:t>
            </a:r>
            <a:br>
              <a:rPr lang="en-US" sz="2800" b="1" smtClean="0"/>
            </a:br>
            <a:r>
              <a:rPr lang="en-US" sz="2800" b="1" smtClean="0"/>
              <a:t>Robert.E.Adams</a:t>
            </a:r>
            <a:endParaRPr lang="el-GR" sz="2800" b="1" smtClean="0"/>
          </a:p>
        </p:txBody>
      </p:sp>
      <p:pic>
        <p:nvPicPr>
          <p:cNvPr id="10752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7848600" cy="4895850"/>
          </a:xfrm>
          <a:solidFill>
            <a:schemeClr val="tx1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Theasures of Disney Animation Art By</a:t>
            </a:r>
            <a:br>
              <a:rPr lang="en-US" sz="2800" b="1" smtClean="0"/>
            </a:br>
            <a:r>
              <a:rPr lang="en-US" sz="2800" b="1" smtClean="0"/>
              <a:t>Robert.E.Adams</a:t>
            </a:r>
            <a:endParaRPr lang="el-GR" sz="2800" b="1" smtClean="0"/>
          </a:p>
        </p:txBody>
      </p:sp>
      <p:pic>
        <p:nvPicPr>
          <p:cNvPr id="10854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484313"/>
            <a:ext cx="7129462" cy="47529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Theasures of Disney Animation Art By</a:t>
            </a:r>
            <a:br>
              <a:rPr lang="en-US" sz="2800" b="1" smtClean="0"/>
            </a:br>
            <a:r>
              <a:rPr lang="en-US" sz="2800" b="1" smtClean="0"/>
              <a:t>Robert. E. Adams</a:t>
            </a:r>
            <a:endParaRPr lang="el-GR" sz="2800" b="1" smtClean="0"/>
          </a:p>
        </p:txBody>
      </p:sp>
      <p:pic>
        <p:nvPicPr>
          <p:cNvPr id="10957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84313"/>
            <a:ext cx="7561262" cy="46418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DVD_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2743200" cy="2057400"/>
          </a:xfrm>
          <a:prstGeom prst="rect">
            <a:avLst/>
          </a:prstGeom>
          <a:noFill/>
        </p:spPr>
      </p:pic>
      <p:pic>
        <p:nvPicPr>
          <p:cNvPr id="110595" name="Picture 3" descr="PDVD_2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"/>
            <a:ext cx="2667000" cy="2000250"/>
          </a:xfrm>
          <a:prstGeom prst="rect">
            <a:avLst/>
          </a:prstGeom>
          <a:noFill/>
        </p:spPr>
      </p:pic>
      <p:pic>
        <p:nvPicPr>
          <p:cNvPr id="110596" name="Picture 4" descr="PDVD_2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57200"/>
            <a:ext cx="1725613" cy="1981200"/>
          </a:xfrm>
          <a:prstGeom prst="rect">
            <a:avLst/>
          </a:prstGeom>
          <a:noFill/>
        </p:spPr>
      </p:pic>
      <p:pic>
        <p:nvPicPr>
          <p:cNvPr id="110597" name="Picture 5" descr="PDVD_3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508500"/>
            <a:ext cx="2041525" cy="2057400"/>
          </a:xfrm>
          <a:prstGeom prst="rect">
            <a:avLst/>
          </a:prstGeom>
          <a:noFill/>
        </p:spPr>
      </p:pic>
      <p:pic>
        <p:nvPicPr>
          <p:cNvPr id="110598" name="Picture 6" descr="PDVD_2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800600"/>
            <a:ext cx="2209800" cy="1731963"/>
          </a:xfrm>
          <a:prstGeom prst="rect">
            <a:avLst/>
          </a:prstGeom>
          <a:noFill/>
        </p:spPr>
      </p:pic>
      <p:pic>
        <p:nvPicPr>
          <p:cNvPr id="110599" name="Picture 7" descr="PDVD_2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667000"/>
            <a:ext cx="2057400" cy="1930400"/>
          </a:xfrm>
          <a:prstGeom prst="rect">
            <a:avLst/>
          </a:prstGeom>
          <a:noFill/>
        </p:spPr>
      </p:pic>
      <p:pic>
        <p:nvPicPr>
          <p:cNvPr id="110600" name="Picture 8" descr="PDVD_2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800600"/>
            <a:ext cx="2387600" cy="1712913"/>
          </a:xfrm>
          <a:prstGeom prst="rect">
            <a:avLst/>
          </a:prstGeom>
          <a:noFill/>
        </p:spPr>
      </p:pic>
      <p:pic>
        <p:nvPicPr>
          <p:cNvPr id="110601" name="Picture 9" descr="PDVD_29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514600"/>
            <a:ext cx="2063750" cy="2044700"/>
          </a:xfrm>
          <a:prstGeom prst="rect">
            <a:avLst/>
          </a:prstGeom>
          <a:noFill/>
        </p:spPr>
      </p:pic>
      <p:pic>
        <p:nvPicPr>
          <p:cNvPr id="110602" name="Picture 10" descr="PDVD_28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2590800"/>
            <a:ext cx="1701800" cy="166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smtClean="0">
                <a:latin typeface="Arial" charset="0"/>
              </a:rPr>
              <a:t>Κεφάλι και αναλογίες σώματος</a:t>
            </a:r>
            <a:endParaRPr lang="en-GB" sz="4000" b="1" smtClean="0">
              <a:latin typeface="Arial" charset="0"/>
            </a:endParaRPr>
          </a:p>
        </p:txBody>
      </p:sp>
      <p:pic>
        <p:nvPicPr>
          <p:cNvPr id="87043" name="Picture 3" descr="humanpropor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09800"/>
            <a:ext cx="5668963" cy="40592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7044" name="Picture 4" descr="PDVD_0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77988"/>
            <a:ext cx="2743200" cy="2055812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UMANPR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152400"/>
            <a:ext cx="4014787" cy="6477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8067" name="Picture 3" descr="HUMANP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3994150" cy="66294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kelet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0"/>
            <a:ext cx="9107488" cy="323056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9091" name="Picture 3" descr="proxiro skit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76600"/>
            <a:ext cx="3733800" cy="19843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4419600" y="3581400"/>
          <a:ext cx="4306888" cy="2628900"/>
        </p:xfrm>
        <a:graphic>
          <a:graphicData uri="http://schemas.openxmlformats.org/presentationml/2006/ole">
            <p:oleObj spid="_x0000_s89092" name="Image" r:id="rId5" imgW="5869963" imgH="3583545" progId="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kefa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07425" cy="328612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E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063" y="0"/>
            <a:ext cx="2520950" cy="67056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EAD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2389188" cy="5791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2163" name="Picture 3" descr="HEA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295400"/>
            <a:ext cx="1981200" cy="4648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2164" name="Picture 4" descr="HEAD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113" y="914400"/>
            <a:ext cx="2314575" cy="5334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4495800" y="1143000"/>
            <a:ext cx="3886200" cy="1143000"/>
          </a:xfrm>
        </p:spPr>
        <p:txBody>
          <a:bodyPr/>
          <a:lstStyle/>
          <a:p>
            <a:pPr algn="l"/>
            <a:r>
              <a:rPr lang="el-GR" sz="3200" b="1" smtClean="0">
                <a:latin typeface="Arial" charset="0"/>
              </a:rPr>
              <a:t>Πως σχεδιάζουμε </a:t>
            </a:r>
            <a:br>
              <a:rPr lang="el-GR" sz="3200" b="1" smtClean="0">
                <a:latin typeface="Arial" charset="0"/>
              </a:rPr>
            </a:br>
            <a:r>
              <a:rPr lang="el-GR" sz="3200" b="1" smtClean="0">
                <a:latin typeface="Arial" charset="0"/>
              </a:rPr>
              <a:t>τον ήρωα</a:t>
            </a:r>
            <a:endParaRPr lang="en-GB" sz="3200" b="1" smtClean="0">
              <a:latin typeface="Arial" charset="0"/>
            </a:endParaRPr>
          </a:p>
        </p:txBody>
      </p:sp>
      <p:pic>
        <p:nvPicPr>
          <p:cNvPr id="80899" name="Picture 3" descr="nbcdraws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"/>
            <a:ext cx="2928938" cy="6400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492625" y="2438400"/>
            <a:ext cx="42703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400"/>
              <a:t>Εσωτερικά γνωρίσματα </a:t>
            </a:r>
          </a:p>
          <a:p>
            <a:r>
              <a:rPr lang="el-GR" sz="2400"/>
              <a:t>και εξωτερικά.</a:t>
            </a:r>
          </a:p>
          <a:p>
            <a:r>
              <a:rPr lang="el-GR" sz="2400"/>
              <a:t>Όσο πιο καλά γνωρίζουμε </a:t>
            </a:r>
          </a:p>
          <a:p>
            <a:r>
              <a:rPr lang="el-GR" sz="2400"/>
              <a:t>τον ήρωα μας τόσο περισσότερο </a:t>
            </a:r>
          </a:p>
          <a:p>
            <a:r>
              <a:rPr lang="el-GR" sz="2400"/>
              <a:t>πείθουμε τους θεατές μας.</a:t>
            </a:r>
            <a:endParaRPr lang="en-GB" sz="2400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495800" y="4875213"/>
            <a:ext cx="46434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/>
              <a:t>Πρέπει να γνωρίζουμε ανατομία </a:t>
            </a:r>
          </a:p>
          <a:p>
            <a:r>
              <a:rPr lang="el-GR" sz="2400"/>
              <a:t>και τις δυνατότητες του </a:t>
            </a:r>
            <a:r>
              <a:rPr lang="en-US" sz="2400"/>
              <a:t>software</a:t>
            </a:r>
            <a:r>
              <a:rPr lang="el-GR" sz="2400"/>
              <a:t> </a:t>
            </a:r>
          </a:p>
          <a:p>
            <a:r>
              <a:rPr lang="el-GR" sz="2400"/>
              <a:t>που σκοπεύουμε να </a:t>
            </a:r>
          </a:p>
          <a:p>
            <a:r>
              <a:rPr lang="el-GR" sz="2400"/>
              <a:t>δημιουργήσουμε το μοντέλο μας.</a:t>
            </a:r>
            <a:endParaRPr lang="en-GB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600" b="1"/>
              <a:t>ΜΑΤΙΑ</a:t>
            </a:r>
            <a:endParaRPr lang="en-GB" sz="3600" b="1"/>
          </a:p>
        </p:txBody>
      </p:sp>
      <p:pic>
        <p:nvPicPr>
          <p:cNvPr id="93187" name="Picture 3" descr="PDVD_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00050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3188" name="Picture 4" descr="PDVD_2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250" y="685800"/>
            <a:ext cx="2063750" cy="20447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3189" name="Picture 5" descr="PDVD_3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130550"/>
            <a:ext cx="3657600" cy="304165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762000" y="6232525"/>
            <a:ext cx="4279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000"/>
              <a:t>Μεγάλα μάτια=αθωότητα, γλυκύτητα</a:t>
            </a:r>
            <a:endParaRPr lang="en-GB" sz="2000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609600" y="1104900"/>
            <a:ext cx="5243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000"/>
              <a:t>Τα μάτια χαμηλά στο πρόσωπο=ηλικιωμένος</a:t>
            </a:r>
            <a:endParaRPr lang="en-GB" sz="2000"/>
          </a:p>
        </p:txBody>
      </p:sp>
      <p:graphicFrame>
        <p:nvGraphicFramePr>
          <p:cNvPr id="93192" name="Object 8"/>
          <p:cNvGraphicFramePr>
            <a:graphicFrameLocks noChangeAspect="1"/>
          </p:cNvGraphicFramePr>
          <p:nvPr/>
        </p:nvGraphicFramePr>
        <p:xfrm>
          <a:off x="762000" y="1617663"/>
          <a:ext cx="2133600" cy="1887537"/>
        </p:xfrm>
        <a:graphic>
          <a:graphicData uri="http://schemas.openxmlformats.org/presentationml/2006/ole">
            <p:oleObj spid="_x0000_s93192" name="Image" r:id="rId6" imgW="1639411" imgH="1450482" progId="">
              <p:embed/>
            </p:oleObj>
          </a:graphicData>
        </a:graphic>
      </p:graphicFrame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3276600" y="1665288"/>
          <a:ext cx="2438400" cy="1306512"/>
        </p:xfrm>
        <a:graphic>
          <a:graphicData uri="http://schemas.openxmlformats.org/presentationml/2006/ole">
            <p:oleObj spid="_x0000_s93193" name="Image" r:id="rId7" imgW="3108703" imgH="1663789" progId="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2743200" cy="1143000"/>
          </a:xfrm>
        </p:spPr>
        <p:txBody>
          <a:bodyPr/>
          <a:lstStyle/>
          <a:p>
            <a:pPr algn="l"/>
            <a:r>
              <a:rPr lang="el-GR" b="1" smtClean="0">
                <a:latin typeface="Arial" charset="0"/>
              </a:rPr>
              <a:t>Πόδια </a:t>
            </a:r>
            <a:endParaRPr lang="en-GB" b="1" smtClean="0">
              <a:latin typeface="Arial" charset="0"/>
            </a:endParaRPr>
          </a:p>
        </p:txBody>
      </p:sp>
      <p:pic>
        <p:nvPicPr>
          <p:cNvPr id="94211" name="Picture 3" descr="sal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278313"/>
            <a:ext cx="4114800" cy="1970087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4212" name="Picture 4" descr="PDVD_3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"/>
            <a:ext cx="4044950" cy="31480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4213" name="Picture 5" descr="PDVD_1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562350"/>
            <a:ext cx="3581400" cy="268605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1066800" y="1066800"/>
          <a:ext cx="3255963" cy="2501900"/>
        </p:xfrm>
        <a:graphic>
          <a:graphicData uri="http://schemas.openxmlformats.org/presentationml/2006/ole">
            <p:oleObj spid="_x0000_s94214" name="Image" r:id="rId6" imgW="4528954" imgH="3480528" progId="">
              <p:embed/>
            </p:oleObj>
          </a:graphicData>
        </a:graphic>
      </p:graphicFrame>
      <p:pic>
        <p:nvPicPr>
          <p:cNvPr id="94215" name="Picture 7" descr="dopey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286000"/>
            <a:ext cx="2819400" cy="18161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828800" cy="914400"/>
          </a:xfrm>
        </p:spPr>
        <p:txBody>
          <a:bodyPr/>
          <a:lstStyle/>
          <a:p>
            <a:pPr algn="l"/>
            <a:r>
              <a:rPr lang="el-GR" b="1" smtClean="0">
                <a:latin typeface="Arial" charset="0"/>
              </a:rPr>
              <a:t>Χέρια</a:t>
            </a:r>
            <a:endParaRPr lang="en-GB" b="1" smtClean="0">
              <a:latin typeface="Arial" charset="0"/>
            </a:endParaRPr>
          </a:p>
        </p:txBody>
      </p:sp>
      <p:pic>
        <p:nvPicPr>
          <p:cNvPr id="95235" name="Picture 3" descr="H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971800"/>
            <a:ext cx="3636963" cy="36147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5236" name="Picture 4" descr="PDVD_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57200"/>
            <a:ext cx="3124200" cy="234315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graphicFrame>
        <p:nvGraphicFramePr>
          <p:cNvPr id="95237" name="Object 5"/>
          <p:cNvGraphicFramePr>
            <a:graphicFrameLocks noChangeAspect="1"/>
          </p:cNvGraphicFramePr>
          <p:nvPr/>
        </p:nvGraphicFramePr>
        <p:xfrm>
          <a:off x="3136900" y="960438"/>
          <a:ext cx="1663700" cy="2468562"/>
        </p:xfrm>
        <a:graphic>
          <a:graphicData uri="http://schemas.openxmlformats.org/presentationml/2006/ole">
            <p:oleObj spid="_x0000_s95237" name="Image" r:id="rId5" imgW="1663789" imgH="2468676" progId="">
              <p:embed/>
            </p:oleObj>
          </a:graphicData>
        </a:graphic>
      </p:graphicFrame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533400" y="1447800"/>
          <a:ext cx="987425" cy="1243013"/>
        </p:xfrm>
        <a:graphic>
          <a:graphicData uri="http://schemas.openxmlformats.org/presentationml/2006/ole">
            <p:oleObj spid="_x0000_s95238" name="Image" r:id="rId6" imgW="987136" imgH="1243481" progId="">
              <p:embed/>
            </p:oleObj>
          </a:graphicData>
        </a:graphic>
      </p:graphicFrame>
      <p:graphicFrame>
        <p:nvGraphicFramePr>
          <p:cNvPr id="95239" name="Object 7"/>
          <p:cNvGraphicFramePr>
            <a:graphicFrameLocks noChangeAspect="1"/>
          </p:cNvGraphicFramePr>
          <p:nvPr/>
        </p:nvGraphicFramePr>
        <p:xfrm>
          <a:off x="533400" y="2895600"/>
          <a:ext cx="2419350" cy="969963"/>
        </p:xfrm>
        <a:graphic>
          <a:graphicData uri="http://schemas.openxmlformats.org/presentationml/2006/ole">
            <p:oleObj spid="_x0000_s95239" name="Image" r:id="rId7" imgW="2419502" imgH="969184" progId="">
              <p:embed/>
            </p:oleObj>
          </a:graphicData>
        </a:graphic>
      </p:graphicFrame>
      <p:graphicFrame>
        <p:nvGraphicFramePr>
          <p:cNvPr id="95240" name="Object 8"/>
          <p:cNvGraphicFramePr>
            <a:graphicFrameLocks noChangeAspect="1"/>
          </p:cNvGraphicFramePr>
          <p:nvPr/>
        </p:nvGraphicFramePr>
        <p:xfrm>
          <a:off x="533400" y="4114800"/>
          <a:ext cx="3752850" cy="2455863"/>
        </p:xfrm>
        <a:graphic>
          <a:graphicData uri="http://schemas.openxmlformats.org/presentationml/2006/ole">
            <p:oleObj spid="_x0000_s95240" name="Image" r:id="rId8" imgW="226080000" imgH="147960000" progId="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DVD_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304800"/>
            <a:ext cx="1830387" cy="2209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6259" name="Picture 3" descr="PDVD_0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419600"/>
            <a:ext cx="2743200" cy="20574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6260" name="Picture 4" descr="PDVD_0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1425" y="2209800"/>
            <a:ext cx="2238375" cy="20478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6261" name="Picture 5" descr="PDVD_0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590800"/>
            <a:ext cx="2255838" cy="16922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581400" y="685800"/>
            <a:ext cx="24971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600" b="1"/>
              <a:t>Ρούχα και </a:t>
            </a:r>
          </a:p>
          <a:p>
            <a:pPr algn="ctr"/>
            <a:r>
              <a:rPr lang="el-GR" sz="3600" b="1"/>
              <a:t>αξεσουάρ</a:t>
            </a:r>
            <a:endParaRPr lang="en-GB" sz="3600" b="1"/>
          </a:p>
        </p:txBody>
      </p:sp>
      <p:pic>
        <p:nvPicPr>
          <p:cNvPr id="96263" name="Picture 7" descr="sal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616450"/>
            <a:ext cx="3886200" cy="186055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graphicFrame>
        <p:nvGraphicFramePr>
          <p:cNvPr id="96264" name="Object 8"/>
          <p:cNvGraphicFramePr>
            <a:graphicFrameLocks noChangeAspect="1"/>
          </p:cNvGraphicFramePr>
          <p:nvPr/>
        </p:nvGraphicFramePr>
        <p:xfrm>
          <a:off x="6486525" y="533400"/>
          <a:ext cx="2203450" cy="5943600"/>
        </p:xfrm>
        <a:graphic>
          <a:graphicData uri="http://schemas.openxmlformats.org/presentationml/2006/ole">
            <p:oleObj spid="_x0000_s96264" name="Image" r:id="rId8" imgW="1298121" imgH="3504317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roxiro skit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371600"/>
            <a:ext cx="3733800" cy="19843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6145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600"/>
              <a:t>Σχεδιάζοντας τον χαρακτήρα </a:t>
            </a:r>
          </a:p>
          <a:p>
            <a:r>
              <a:rPr lang="el-GR" sz="3600"/>
              <a:t>στο χαρτί</a:t>
            </a:r>
            <a:endParaRPr lang="en-GB" sz="3600"/>
          </a:p>
        </p:txBody>
      </p:sp>
      <p:pic>
        <p:nvPicPr>
          <p:cNvPr id="97284" name="Picture 4" descr="charac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81400"/>
            <a:ext cx="5257800" cy="292576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7285" name="Picture 5" descr="PDVD_0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3094038" cy="23193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keleto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508500" cy="5257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98307" name="Picture 3" descr="kini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2895600"/>
            <a:ext cx="4548187" cy="31861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al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2075"/>
            <a:ext cx="6858000" cy="32845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0355" name="Picture 3" descr="PDVD_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7200" y="3556000"/>
            <a:ext cx="2463800" cy="2997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143000" y="5710238"/>
            <a:ext cx="350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600"/>
              <a:t>Φύλλο μοντέλου</a:t>
            </a:r>
            <a:endParaRPr lang="en-GB" sz="3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DVD_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114800" cy="3322638"/>
          </a:xfrm>
          <a:prstGeom prst="rect">
            <a:avLst/>
          </a:prstGeom>
          <a:noFill/>
        </p:spPr>
      </p:pic>
      <p:pic>
        <p:nvPicPr>
          <p:cNvPr id="101379" name="Picture 3" descr="PDVD_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962400" cy="3295650"/>
          </a:xfrm>
          <a:prstGeom prst="rect">
            <a:avLst/>
          </a:prstGeom>
          <a:noFill/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629025" y="650875"/>
            <a:ext cx="170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/>
              <a:t>Εκφράσεις</a:t>
            </a:r>
            <a:r>
              <a:rPr lang="el-GR" sz="2400">
                <a:latin typeface="Times New Roman" pitchFamily="18" charset="0"/>
              </a:rPr>
              <a:t> </a:t>
            </a:r>
            <a:endParaRPr lang="en-GB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latin typeface="Arial" charset="0"/>
              </a:rPr>
              <a:t>Βοηθητικά στοιχεία</a:t>
            </a:r>
            <a:endParaRPr lang="en-GB" smtClean="0">
              <a:latin typeface="Arial" charset="0"/>
            </a:endParaRPr>
          </a:p>
        </p:txBody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xfrm>
            <a:off x="5715000" y="1981200"/>
            <a:ext cx="3200400" cy="4114800"/>
          </a:xfrm>
        </p:spPr>
        <p:txBody>
          <a:bodyPr/>
          <a:lstStyle/>
          <a:p>
            <a:r>
              <a:rPr lang="el-GR" smtClean="0">
                <a:latin typeface="Arial" charset="0"/>
              </a:rPr>
              <a:t>Φωτογραφίες</a:t>
            </a:r>
          </a:p>
          <a:p>
            <a:r>
              <a:rPr lang="el-GR" smtClean="0">
                <a:latin typeface="Arial" charset="0"/>
              </a:rPr>
              <a:t>Φιλμ </a:t>
            </a:r>
          </a:p>
          <a:p>
            <a:r>
              <a:rPr lang="el-GR" smtClean="0">
                <a:latin typeface="Arial" charset="0"/>
              </a:rPr>
              <a:t>Σχέδια</a:t>
            </a:r>
            <a:endParaRPr lang="en-GB" smtClean="0">
              <a:latin typeface="Arial" charset="0"/>
            </a:endParaRPr>
          </a:p>
        </p:txBody>
      </p:sp>
      <p:pic>
        <p:nvPicPr>
          <p:cNvPr id="102404" name="Picture 4" descr="hthopo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5334000" cy="474662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Stone Circle</a:t>
            </a:r>
            <a:endParaRPr lang="el-GR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4691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484313"/>
            <a:ext cx="7991475" cy="2082800"/>
          </a:xfrm>
        </p:spPr>
      </p:pic>
      <p:pic>
        <p:nvPicPr>
          <p:cNvPr id="11469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3789363"/>
            <a:ext cx="7991475" cy="2592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DVD_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1878013" cy="26670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1923" name="Picture 3" descr="PDVD_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81000"/>
            <a:ext cx="3581400" cy="268446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1924" name="Picture 4" descr="PDVD_0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343400"/>
            <a:ext cx="1793875" cy="18288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1925" name="Picture 5" descr="PDVD_0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422775"/>
            <a:ext cx="2332038" cy="174942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1926" name="Picture 6" descr="PDVD_0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4338" y="381000"/>
            <a:ext cx="1770062" cy="21336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1927" name="Picture 7" descr="PDVD_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352800"/>
            <a:ext cx="3779838" cy="28352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410200" y="2895600"/>
            <a:ext cx="31511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l-GR" sz="2800"/>
              <a:t>Τρόποι σχεδιασμού</a:t>
            </a:r>
          </a:p>
          <a:p>
            <a:pPr algn="r"/>
            <a:r>
              <a:rPr lang="el-GR" sz="2800"/>
              <a:t>χαρακτήρων</a:t>
            </a:r>
            <a:endParaRPr lang="en-GB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Jonay </a:t>
            </a:r>
            <a:r>
              <a:rPr lang="en-US" dirty="0" smtClean="0"/>
              <a:t>Bacallado</a:t>
            </a:r>
            <a:br>
              <a:rPr lang="en-US" dirty="0" smtClean="0"/>
            </a:br>
            <a:r>
              <a:rPr lang="en-US" dirty="0" smtClean="0"/>
              <a:t>sketches</a:t>
            </a:r>
            <a:endParaRPr lang="el-GR" dirty="0"/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7888" y="1600200"/>
            <a:ext cx="3197225" cy="4525963"/>
          </a:xfrm>
        </p:spPr>
      </p:pic>
      <p:pic>
        <p:nvPicPr>
          <p:cNvPr id="1638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8888" y="1600200"/>
            <a:ext cx="31972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Jonay </a:t>
            </a: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Bacallado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Concept 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Art </a:t>
            </a: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From John 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Carter (Andrew </a:t>
            </a: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Stanton Disney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l-GR" sz="2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43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57338"/>
            <a:ext cx="4038600" cy="4608512"/>
          </a:xfrm>
        </p:spPr>
      </p:pic>
      <p:pic>
        <p:nvPicPr>
          <p:cNvPr id="1843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557338"/>
            <a:ext cx="3384550" cy="456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0070C0"/>
                </a:solidFill>
              </a:rPr>
              <a:t>Concept Art John Carter : </a:t>
            </a:r>
            <a:r>
              <a:rPr lang="el-GR" sz="2400" b="1" smtClean="0">
                <a:solidFill>
                  <a:srgbClr val="0070C0"/>
                </a:solidFill>
              </a:rPr>
              <a:t>Σχεδίασε πανοπλίες, κράνη, κοσμήματα, και ρούχα για τους χαρακτήρες</a:t>
            </a:r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628775"/>
            <a:ext cx="3879850" cy="4525963"/>
          </a:xfrm>
        </p:spPr>
      </p:pic>
      <p:pic>
        <p:nvPicPr>
          <p:cNvPr id="1946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0025" y="1600200"/>
            <a:ext cx="27749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Apocalypto (Mel Gibson):  Hair, Make Up,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Costumes</a:t>
            </a:r>
            <a:endParaRPr lang="el-GR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48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47738" y="1600200"/>
            <a:ext cx="3192462" cy="4525963"/>
          </a:xfrm>
        </p:spPr>
      </p:pic>
      <p:pic>
        <p:nvPicPr>
          <p:cNvPr id="2048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600200"/>
            <a:ext cx="3251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70C0"/>
                </a:solidFill>
              </a:rPr>
              <a:t>Avatar</a:t>
            </a:r>
            <a:endParaRPr lang="el-GR" b="1" smtClean="0">
              <a:solidFill>
                <a:srgbClr val="0070C0"/>
              </a:solidFill>
            </a:endParaRPr>
          </a:p>
        </p:txBody>
      </p:sp>
      <p:pic>
        <p:nvPicPr>
          <p:cNvPr id="2150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341438"/>
            <a:ext cx="3455988" cy="4784725"/>
          </a:xfrm>
        </p:spPr>
      </p:pic>
      <p:pic>
        <p:nvPicPr>
          <p:cNvPr id="2150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1268413"/>
            <a:ext cx="3481388" cy="4857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084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900" b="1" smtClean="0">
                <a:solidFill>
                  <a:srgbClr val="0070C0"/>
                </a:solidFill>
              </a:rPr>
              <a:t>AVATAR</a:t>
            </a:r>
            <a:br>
              <a:rPr lang="en-US" sz="2900" b="1" smtClean="0">
                <a:solidFill>
                  <a:srgbClr val="0070C0"/>
                </a:solidFill>
              </a:rPr>
            </a:br>
            <a:r>
              <a:rPr lang="en-US" sz="2900" b="1" smtClean="0">
                <a:solidFill>
                  <a:srgbClr val="0070C0"/>
                </a:solidFill>
              </a:rPr>
              <a:t>Mo </a:t>
            </a:r>
            <a:r>
              <a:rPr lang="en-US" sz="2900" b="1" smtClean="0">
                <a:solidFill>
                  <a:srgbClr val="0070C0"/>
                </a:solidFill>
                <a:latin typeface="Arial" charset="0"/>
              </a:rPr>
              <a:t>and </a:t>
            </a:r>
            <a:r>
              <a:rPr lang="en-US" sz="2900" b="1" smtClean="0">
                <a:solidFill>
                  <a:srgbClr val="0070C0"/>
                </a:solidFill>
              </a:rPr>
              <a:t>the three souls ceremony</a:t>
            </a:r>
            <a:r>
              <a:rPr lang="en-US" sz="2900" smtClean="0"/>
              <a:t/>
            </a:r>
            <a:br>
              <a:rPr lang="en-US" sz="2900" smtClean="0"/>
            </a:br>
            <a:endParaRPr lang="el-GR" sz="2900" smtClean="0"/>
          </a:p>
        </p:txBody>
      </p:sp>
      <p:pic>
        <p:nvPicPr>
          <p:cNvPr id="2253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484313"/>
            <a:ext cx="3816350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fionasm1y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036" y="2060848"/>
            <a:ext cx="4506390" cy="2225030"/>
          </a:xfrm>
          <a:prstGeom prst="rect">
            <a:avLst/>
          </a:prstGeom>
        </p:spPr>
      </p:pic>
      <p:pic>
        <p:nvPicPr>
          <p:cNvPr id="7" name="6 - Εικόνα" descr="tangled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3560346" cy="3888432"/>
          </a:xfrm>
          <a:prstGeom prst="rect">
            <a:avLst/>
          </a:prstGeom>
        </p:spPr>
      </p:pic>
      <p:sp>
        <p:nvSpPr>
          <p:cNvPr id="8" name="7 - Ορθογώνιο"/>
          <p:cNvSpPr/>
          <p:nvPr/>
        </p:nvSpPr>
        <p:spPr>
          <a:xfrm>
            <a:off x="4035955" y="4653136"/>
            <a:ext cx="471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Victoria Ying, </a:t>
            </a:r>
            <a:r>
              <a:rPr lang="en-US" dirty="0" smtClean="0"/>
              <a:t>Visual artist, Disney Feature Films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096722" y="764704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Matt </a:t>
            </a:r>
            <a:r>
              <a:rPr lang="en-US" b="1" dirty="0" err="1" smtClean="0"/>
              <a:t>Boimier</a:t>
            </a:r>
            <a:endParaRPr lang="el-GR" dirty="0"/>
          </a:p>
        </p:txBody>
      </p:sp>
      <p:pic>
        <p:nvPicPr>
          <p:cNvPr id="3" name="2 - Εικόνα" descr="dJ7Cq23RCuqqe8NpQgHERParHSgqzwtXF2oBFqYySwcboism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010" y="3212976"/>
            <a:ext cx="4378086" cy="2736304"/>
          </a:xfrm>
          <a:prstGeom prst="rect">
            <a:avLst/>
          </a:prstGeom>
        </p:spPr>
      </p:pic>
      <p:pic>
        <p:nvPicPr>
          <p:cNvPr id="4" name="3 - Εικόνα" descr="MoNZHbLRfr87LeH501Q6_EUC_4khwhxTxcRHIUhOZ6Yboism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010" y="1124744"/>
            <a:ext cx="4293645" cy="2160240"/>
          </a:xfrm>
          <a:prstGeom prst="rect">
            <a:avLst/>
          </a:prstGeom>
        </p:spPr>
      </p:pic>
      <p:pic>
        <p:nvPicPr>
          <p:cNvPr id="5" name="4 - Εικόνα" descr="Sharkboism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836712"/>
            <a:ext cx="2016224" cy="54739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ressing_rosalind_lutece_by_shoomlah-d667b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3929187" cy="5260836"/>
          </a:xfrm>
          <a:prstGeom prst="rect">
            <a:avLst/>
          </a:prstGeom>
        </p:spPr>
      </p:pic>
      <p:pic>
        <p:nvPicPr>
          <p:cNvPr id="3" name="2 - Εικόνα" descr="bioshock__infinite___the_lutece_twins_by_shoomlah-d610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20688"/>
            <a:ext cx="2482701" cy="4248472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5004048" y="5013176"/>
            <a:ext cx="1648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Claire Hummel </a:t>
            </a:r>
            <a:endParaRPr lang="el-G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000" b="1" smtClean="0"/>
              <a:t>Concept Art Features Scotland Mysterious Forest</a:t>
            </a:r>
            <a:endParaRPr lang="el-GR" sz="3000" b="1" smtClean="0"/>
          </a:p>
        </p:txBody>
      </p:sp>
      <p:pic>
        <p:nvPicPr>
          <p:cNvPr id="11366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41438"/>
            <a:ext cx="4043363" cy="4751387"/>
          </a:xfrm>
        </p:spPr>
      </p:pic>
      <p:pic>
        <p:nvPicPr>
          <p:cNvPr id="11366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4550" y="4005263"/>
            <a:ext cx="4175125" cy="2087562"/>
          </a:xfrm>
        </p:spPr>
      </p:pic>
      <p:pic>
        <p:nvPicPr>
          <p:cNvPr id="113669" name="Picture 2" descr="C:\Users\penny ioannou\Desktop\BRAVE-Travel-Progression-Forest-Final-Frame-1024x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63" y="1341438"/>
            <a:ext cx="40767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l-GR" b="1" smtClean="0">
                <a:latin typeface="Arial" charset="0"/>
              </a:rPr>
              <a:t>Αποφασίζοντας</a:t>
            </a:r>
            <a:endParaRPr lang="en-GB" b="1" smtClean="0">
              <a:latin typeface="Arial" charset="0"/>
            </a:endParaRPr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xfrm>
            <a:off x="457200" y="1927225"/>
            <a:ext cx="8229600" cy="4525963"/>
          </a:xfrm>
        </p:spPr>
        <p:txBody>
          <a:bodyPr/>
          <a:lstStyle/>
          <a:p>
            <a:r>
              <a:rPr lang="el-GR" sz="2800" smtClean="0">
                <a:latin typeface="Arial" charset="0"/>
              </a:rPr>
              <a:t>Ρεαλιστικός</a:t>
            </a:r>
            <a:r>
              <a:rPr lang="en-US" sz="2800" smtClean="0">
                <a:latin typeface="Arial" charset="0"/>
              </a:rPr>
              <a:t> </a:t>
            </a:r>
            <a:r>
              <a:rPr lang="el-GR" sz="2800" smtClean="0">
                <a:latin typeface="Arial" charset="0"/>
              </a:rPr>
              <a:t>ή </a:t>
            </a:r>
            <a:r>
              <a:rPr lang="en-US" sz="2800" smtClean="0">
                <a:latin typeface="Arial" charset="0"/>
              </a:rPr>
              <a:t>cartoon</a:t>
            </a:r>
            <a:r>
              <a:rPr lang="el-GR" sz="2800" smtClean="0">
                <a:latin typeface="Arial" charset="0"/>
              </a:rPr>
              <a:t> χαρακτήρας</a:t>
            </a:r>
          </a:p>
          <a:p>
            <a:r>
              <a:rPr lang="el-GR" sz="2800" smtClean="0">
                <a:latin typeface="Arial" charset="0"/>
              </a:rPr>
              <a:t>Πολύ καλή γνώση της προσωπικότητας του ήρωα που αντανακλάται στην ματιά του.</a:t>
            </a:r>
          </a:p>
          <a:p>
            <a:r>
              <a:rPr lang="el-GR" sz="2800" smtClean="0">
                <a:latin typeface="Arial" charset="0"/>
              </a:rPr>
              <a:t>Δυνατότητες και περιορισμούς του </a:t>
            </a:r>
            <a:r>
              <a:rPr lang="en-US" sz="2800" smtClean="0">
                <a:latin typeface="Arial" charset="0"/>
              </a:rPr>
              <a:t>software</a:t>
            </a:r>
            <a:r>
              <a:rPr lang="el-GR" sz="2800" smtClean="0">
                <a:latin typeface="Arial" charset="0"/>
              </a:rPr>
              <a:t> ή των σχεδιαστικών ικανοτήτων  σας.</a:t>
            </a:r>
          </a:p>
          <a:p>
            <a:r>
              <a:rPr lang="el-GR" sz="2800" smtClean="0">
                <a:latin typeface="Arial" charset="0"/>
              </a:rPr>
              <a:t>Σχεδιαστική Απλότητα</a:t>
            </a:r>
          </a:p>
          <a:p>
            <a:endParaRPr lang="en-GB" sz="2800" smtClean="0">
              <a:latin typeface="Arial" charset="0"/>
            </a:endParaRPr>
          </a:p>
        </p:txBody>
      </p:sp>
      <p:pic>
        <p:nvPicPr>
          <p:cNvPr id="82948" name="Picture 4" descr="MTHEA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638" y="4724400"/>
            <a:ext cx="3179762" cy="18367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2949" name="Picture 5" descr="exofil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04800"/>
            <a:ext cx="2209800" cy="1473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2950" name="Picture 6" descr="finalfanata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81200" cy="17224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The castle</a:t>
            </a:r>
            <a:endParaRPr lang="el-GR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571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44675"/>
            <a:ext cx="4321175" cy="4248150"/>
          </a:xfrm>
        </p:spPr>
      </p:pic>
      <p:pic>
        <p:nvPicPr>
          <p:cNvPr id="115716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844675"/>
            <a:ext cx="4038600" cy="360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789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3789363"/>
            <a:ext cx="8207375" cy="2016125"/>
          </a:xfrm>
        </p:spPr>
      </p:pic>
      <p:pic>
        <p:nvPicPr>
          <p:cNvPr id="37892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268413"/>
            <a:ext cx="8280400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0070C0"/>
                </a:solidFill>
              </a:rPr>
              <a:t>“Contrast of light and dark” </a:t>
            </a:r>
            <a:endParaRPr lang="el-GR" sz="3600" b="1" smtClean="0">
              <a:solidFill>
                <a:srgbClr val="0070C0"/>
              </a:solidFill>
            </a:endParaRP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628775"/>
            <a:ext cx="8064500" cy="467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BRAVE</a:t>
            </a:r>
            <a:br>
              <a:rPr lang="en-US" sz="32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Tapestry of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</a:rPr>
              <a:t>Fate. </a:t>
            </a:r>
            <a:r>
              <a:rPr lang="en-US" sz="2700" b="1" dirty="0" smtClean="0">
                <a:solidFill>
                  <a:schemeClr val="bg2">
                    <a:lumMod val="25000"/>
                  </a:schemeClr>
                </a:solidFill>
              </a:rPr>
              <a:t>Steve </a:t>
            </a:r>
            <a:r>
              <a:rPr lang="en-US" sz="2700" b="1" dirty="0" err="1" smtClean="0">
                <a:solidFill>
                  <a:schemeClr val="bg2">
                    <a:lumMod val="25000"/>
                  </a:schemeClr>
                </a:solidFill>
              </a:rPr>
              <a:t>Pilcher</a:t>
            </a:r>
            <a:r>
              <a:rPr lang="en-US" sz="27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l-GR" sz="2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79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00213"/>
            <a:ext cx="7272337" cy="4465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DVD_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963" y="1676400"/>
            <a:ext cx="5837237" cy="4376738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533400" y="854075"/>
            <a:ext cx="8118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/>
              <a:t>Δημιουργία του ήρωα με πηλό ή πλαστελίνη</a:t>
            </a:r>
            <a:endParaRPr lang="en-GB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smtClean="0">
                <a:latin typeface="Arial" charset="0"/>
              </a:rPr>
              <a:t>Κατηγορίες σχεδιασμού</a:t>
            </a:r>
            <a:endParaRPr lang="en-GB" b="1" smtClean="0">
              <a:latin typeface="Arial" charset="0"/>
            </a:endParaRPr>
          </a:p>
        </p:txBody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3581400" y="1905000"/>
            <a:ext cx="53340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Γιατί Ρεαλιστικούς χαρακτήρες</a:t>
            </a:r>
            <a:r>
              <a:rPr lang="en-US" sz="2400" b="1" smtClean="0">
                <a:latin typeface="Arial" charset="0"/>
              </a:rPr>
              <a:t>;</a:t>
            </a:r>
            <a:endParaRPr lang="el-GR" sz="2400" b="1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smtClean="0">
                <a:latin typeface="Arial" charset="0"/>
              </a:rPr>
              <a:t>Special effects</a:t>
            </a:r>
          </a:p>
          <a:p>
            <a:pPr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Εκπαιδευτικές εφαρμογές</a:t>
            </a:r>
          </a:p>
          <a:p>
            <a:pPr>
              <a:lnSpc>
                <a:spcPct val="90000"/>
              </a:lnSpc>
            </a:pPr>
            <a:endParaRPr lang="el-GR" sz="24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Ικανότητα στην τεχνική της κίνησης και πολύ καλή γνώση της ανατομίας.</a:t>
            </a:r>
          </a:p>
          <a:p>
            <a:pPr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Πηγές έμπνευσης η φύση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sz="24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 sz="2400" smtClean="0">
                <a:latin typeface="Arial" charset="0"/>
              </a:rPr>
              <a:t>Η τεχνική της </a:t>
            </a:r>
            <a:r>
              <a:rPr lang="en-US" sz="2400" smtClean="0">
                <a:latin typeface="Arial" charset="0"/>
              </a:rPr>
              <a:t>3D computer animation</a:t>
            </a:r>
            <a:r>
              <a:rPr lang="el-GR" sz="2400" smtClean="0">
                <a:latin typeface="Arial" charset="0"/>
              </a:rPr>
              <a:t> είναι η καταλληλότερη.</a:t>
            </a:r>
            <a:endParaRPr lang="en-GB" sz="2400" smtClean="0">
              <a:latin typeface="Arial" charset="0"/>
            </a:endParaRPr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228600" y="2070100"/>
          <a:ext cx="3255963" cy="2501900"/>
        </p:xfrm>
        <a:graphic>
          <a:graphicData uri="http://schemas.openxmlformats.org/presentationml/2006/ole">
            <p:oleObj spid="_x0000_s83972" name="Image" r:id="rId3" imgW="4528954" imgH="3480528" progId="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pPr algn="r"/>
            <a:r>
              <a:rPr lang="el-GR" sz="4000" b="1" smtClean="0">
                <a:latin typeface="Arial" charset="0"/>
              </a:rPr>
              <a:t>Κατηγορίες </a:t>
            </a:r>
            <a:br>
              <a:rPr lang="el-GR" sz="4000" b="1" smtClean="0">
                <a:latin typeface="Arial" charset="0"/>
              </a:rPr>
            </a:br>
            <a:r>
              <a:rPr lang="el-GR" sz="4000" b="1" smtClean="0">
                <a:latin typeface="Arial" charset="0"/>
              </a:rPr>
              <a:t>σχεδιασμού</a:t>
            </a:r>
            <a:endParaRPr lang="en-GB" sz="4000" b="1" smtClean="0">
              <a:latin typeface="Arial" charset="0"/>
            </a:endParaRP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xfrm>
            <a:off x="5181600" y="1981200"/>
            <a:ext cx="3886200" cy="4419600"/>
          </a:xfrm>
        </p:spPr>
        <p:txBody>
          <a:bodyPr/>
          <a:lstStyle/>
          <a:p>
            <a:r>
              <a:rPr lang="el-GR" sz="2800" b="1" smtClean="0">
                <a:latin typeface="Arial" charset="0"/>
              </a:rPr>
              <a:t>Γιατί Στυλιζαρισμένους χαρακτήρες</a:t>
            </a:r>
            <a:r>
              <a:rPr lang="en-US" sz="2800" b="1" smtClean="0">
                <a:latin typeface="Arial" charset="0"/>
              </a:rPr>
              <a:t>;</a:t>
            </a:r>
            <a:endParaRPr lang="el-GR" sz="2800" b="1" smtClean="0">
              <a:latin typeface="Arial" charset="0"/>
            </a:endParaRPr>
          </a:p>
          <a:p>
            <a:r>
              <a:rPr lang="el-GR" sz="2400" smtClean="0">
                <a:latin typeface="Arial" charset="0"/>
              </a:rPr>
              <a:t>Είναι πιο κοντά στο πνεύμα της τέχνης και ο στυλιζαρισμένος σχεδιασμός την πηγαίνει πολύ πιο μακριά από την πραγματικότητα.</a:t>
            </a:r>
          </a:p>
          <a:p>
            <a:r>
              <a:rPr lang="el-GR" sz="2400" smtClean="0">
                <a:latin typeface="Arial" charset="0"/>
              </a:rPr>
              <a:t>Πολύ πιο απλό </a:t>
            </a:r>
          </a:p>
          <a:p>
            <a:pPr>
              <a:buFont typeface="Arial" charset="0"/>
              <a:buNone/>
            </a:pPr>
            <a:endParaRPr lang="en-GB" sz="2400" smtClean="0">
              <a:latin typeface="Arial" charset="0"/>
            </a:endParaRPr>
          </a:p>
        </p:txBody>
      </p:sp>
      <p:pic>
        <p:nvPicPr>
          <p:cNvPr id="84996" name="Picture 4" descr="ADFUNFUEF1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477838"/>
            <a:ext cx="4371975" cy="5999162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latin typeface="Arial" charset="0"/>
              </a:rPr>
              <a:t>Ο σχεδιασμός</a:t>
            </a:r>
            <a:endParaRPr lang="en-GB" smtClean="0">
              <a:latin typeface="Arial" charset="0"/>
            </a:endParaRPr>
          </a:p>
        </p:txBody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927225"/>
          </a:xfrm>
        </p:spPr>
        <p:txBody>
          <a:bodyPr/>
          <a:lstStyle/>
          <a:p>
            <a:r>
              <a:rPr lang="el-GR" sz="2000" smtClean="0">
                <a:latin typeface="Arial" charset="0"/>
              </a:rPr>
              <a:t>Τα εξωτερικά και εσωτερικά χαρακτηριστικά πρέπει να συμβαδίζουν με την συμπεριφορά και κατά συνέπεια την κίνηση του ήρωα.</a:t>
            </a:r>
          </a:p>
          <a:p>
            <a:r>
              <a:rPr lang="el-GR" sz="2000" smtClean="0">
                <a:latin typeface="Arial" charset="0"/>
              </a:rPr>
              <a:t>Τα στερεότυπα χρησιμοποιούνται πολύ</a:t>
            </a:r>
            <a:r>
              <a:rPr lang="en-US" sz="2000" smtClean="0">
                <a:latin typeface="Arial" charset="0"/>
              </a:rPr>
              <a:t>,</a:t>
            </a:r>
            <a:r>
              <a:rPr lang="el-GR" sz="2000" smtClean="0">
                <a:latin typeface="Arial" charset="0"/>
              </a:rPr>
              <a:t> αλλά έχει πιο ενδιαφέρον όταν παραβιάζονται.</a:t>
            </a:r>
            <a:endParaRPr lang="en-GB" sz="2000" smtClean="0">
              <a:latin typeface="Arial" charset="0"/>
            </a:endParaRPr>
          </a:p>
        </p:txBody>
      </p:sp>
      <p:pic>
        <p:nvPicPr>
          <p:cNvPr id="86020" name="Picture 4" descr="charac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8600"/>
            <a:ext cx="4114800" cy="22891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6021" name="Picture 5" descr="charl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3505200" cy="25257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>
                <a:solidFill>
                  <a:srgbClr val="558ED5"/>
                </a:solidFill>
              </a:rPr>
              <a:t>Merida</a:t>
            </a:r>
            <a:endParaRPr lang="el-GR" b="1" smtClean="0">
              <a:solidFill>
                <a:srgbClr val="558ED5"/>
              </a:solidFill>
            </a:endParaRPr>
          </a:p>
        </p:txBody>
      </p:sp>
      <p:pic>
        <p:nvPicPr>
          <p:cNvPr id="111619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84313"/>
            <a:ext cx="2616200" cy="2016125"/>
          </a:xfrm>
          <a:solidFill>
            <a:schemeClr val="tx1">
              <a:alpha val="0"/>
            </a:schemeClr>
          </a:solidFill>
        </p:spPr>
      </p:pic>
      <p:pic>
        <p:nvPicPr>
          <p:cNvPr id="11162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48038" y="1433513"/>
            <a:ext cx="2592387" cy="2016125"/>
          </a:xfrm>
        </p:spPr>
      </p:pic>
      <p:pic>
        <p:nvPicPr>
          <p:cNvPr id="111621" name="Picture 2" descr="C:\Users\penny ioannou\Desktop\tumblr_m7kxckftdX1ra2938o1_1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412875"/>
            <a:ext cx="273526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3" descr="C:\Users\penny ioannou\Desktop\disney-merida-hai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3724275"/>
            <a:ext cx="26162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Picture 4" descr="C:\Users\penny ioannou\Desktop\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0575" y="3681413"/>
            <a:ext cx="26098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Treasures of Disney Animation Art By</a:t>
            </a:r>
            <a:br>
              <a:rPr lang="en-US" sz="2800" b="1" smtClean="0"/>
            </a:br>
            <a:r>
              <a:rPr lang="en-US" sz="2800" b="1" smtClean="0"/>
              <a:t>Robert.E.Adams</a:t>
            </a:r>
            <a:endParaRPr lang="el-GR" sz="2800" b="1" smtClean="0"/>
          </a:p>
        </p:txBody>
      </p:sp>
      <p:pic>
        <p:nvPicPr>
          <p:cNvPr id="106499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484313"/>
            <a:ext cx="7416800" cy="4824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302</Words>
  <Application>Microsoft Office PowerPoint</Application>
  <PresentationFormat>Προβολή στην οθόνη (4:3)</PresentationFormat>
  <Paragraphs>72</Paragraphs>
  <Slides>44</Slides>
  <Notes>2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6" baseType="lpstr">
      <vt:lpstr>Θέμα του Office</vt:lpstr>
      <vt:lpstr>Image</vt:lpstr>
      <vt:lpstr>Concept art</vt:lpstr>
      <vt:lpstr>Πως σχεδιάζουμε  τον ήρωα</vt:lpstr>
      <vt:lpstr>Διαφάνεια 3</vt:lpstr>
      <vt:lpstr>Αποφασίζοντας</vt:lpstr>
      <vt:lpstr>Κατηγορίες σχεδιασμού</vt:lpstr>
      <vt:lpstr>Κατηγορίες  σχεδιασμού</vt:lpstr>
      <vt:lpstr>Ο σχεδιασμός</vt:lpstr>
      <vt:lpstr>Merida</vt:lpstr>
      <vt:lpstr>Treasures of Disney Animation Art By Robert.E.Adams</vt:lpstr>
      <vt:lpstr>Theasures of Disney Animation Art By Robert.E.Adams</vt:lpstr>
      <vt:lpstr>Theasures of Disney Animation Art By Robert.E.Adams</vt:lpstr>
      <vt:lpstr>Theasures of Disney Animation Art By Robert. E. Adams</vt:lpstr>
      <vt:lpstr>Διαφάνεια 13</vt:lpstr>
      <vt:lpstr>Κεφάλι και αναλογίες σώματος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Πόδια </vt:lpstr>
      <vt:lpstr>Χέρια</vt:lpstr>
      <vt:lpstr>Διαφάνεια 23</vt:lpstr>
      <vt:lpstr>Διαφάνεια 24</vt:lpstr>
      <vt:lpstr>Διαφάνεια 25</vt:lpstr>
      <vt:lpstr>Διαφάνεια 26</vt:lpstr>
      <vt:lpstr>Διαφάνεια 27</vt:lpstr>
      <vt:lpstr>Βοηθητικά στοιχεία</vt:lpstr>
      <vt:lpstr>Stone Circle</vt:lpstr>
      <vt:lpstr>Jonay Bacallado sketches</vt:lpstr>
      <vt:lpstr>Jonay Bacallado  Concept Art From John Carter (Andrew Stanton Disney)</vt:lpstr>
      <vt:lpstr>Concept Art John Carter : Σχεδίασε πανοπλίες, κράνη, κοσμήματα, και ρούχα για τους χαρακτήρες</vt:lpstr>
      <vt:lpstr>Apocalypto (Mel Gibson):  Hair, Make Up, Costumes</vt:lpstr>
      <vt:lpstr>Avatar</vt:lpstr>
      <vt:lpstr>AVATAR Mo and the three souls ceremony </vt:lpstr>
      <vt:lpstr>Διαφάνεια 36</vt:lpstr>
      <vt:lpstr>Διαφάνεια 37</vt:lpstr>
      <vt:lpstr>Διαφάνεια 38</vt:lpstr>
      <vt:lpstr>Concept Art Features Scotland Mysterious Forest</vt:lpstr>
      <vt:lpstr>The castle</vt:lpstr>
      <vt:lpstr>Διαφάνεια 41</vt:lpstr>
      <vt:lpstr>“Contrast of light and dark” </vt:lpstr>
      <vt:lpstr>BRAVE Tapestry of Fate. Steve Pilcher.</vt:lpstr>
      <vt:lpstr>Διαφάνεια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~`penny~</dc:creator>
  <cp:lastModifiedBy>ΑΝΑΣΤΑΣΙΑ</cp:lastModifiedBy>
  <cp:revision>42</cp:revision>
  <dcterms:created xsi:type="dcterms:W3CDTF">2013-01-21T00:07:31Z</dcterms:created>
  <dcterms:modified xsi:type="dcterms:W3CDTF">2014-03-04T17:11:00Z</dcterms:modified>
</cp:coreProperties>
</file>