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3.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4.xml" ContentType="application/vnd.openxmlformats-officedocument.presentationml.tags+xml"/>
  <Override PartName="/ppt/notesSlides/notesSlide23.xml" ContentType="application/vnd.openxmlformats-officedocument.presentationml.notesSlide+xml"/>
  <Override PartName="/ppt/tags/tag5.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6.xml" ContentType="application/vnd.openxmlformats-officedocument.presentationml.tags+xml"/>
  <Override PartName="/ppt/notesSlides/notesSlide27.xml" ContentType="application/vnd.openxmlformats-officedocument.presentationml.notesSlide+xml"/>
  <Override PartName="/ppt/tags/tag7.xml" ContentType="application/vnd.openxmlformats-officedocument.presentationml.tags+xml"/>
  <Override PartName="/ppt/notesSlides/notesSlide28.xml" ContentType="application/vnd.openxmlformats-officedocument.presentationml.notesSlide+xml"/>
  <Override PartName="/ppt/tags/tag8.xml" ContentType="application/vnd.openxmlformats-officedocument.presentationml.tags+xml"/>
  <Override PartName="/ppt/notesSlides/notesSlide29.xml" ContentType="application/vnd.openxmlformats-officedocument.presentationml.notesSlide+xml"/>
  <Override PartName="/ppt/tags/tag9.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10.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11.xml" ContentType="application/vnd.openxmlformats-officedocument.presentationml.tags+xml"/>
  <Override PartName="/ppt/notesSlides/notesSlide43.xml" ContentType="application/vnd.openxmlformats-officedocument.presentationml.notesSlide+xml"/>
  <Override PartName="/ppt/tags/tag12.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13.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0" r:id="rId3"/>
    <p:sldMasterId id="2147483717" r:id="rId4"/>
    <p:sldMasterId id="2147483729" r:id="rId5"/>
  </p:sldMasterIdLst>
  <p:notesMasterIdLst>
    <p:notesMasterId r:id="rId87"/>
  </p:notesMasterIdLst>
  <p:sldIdLst>
    <p:sldId id="628" r:id="rId6"/>
    <p:sldId id="629" r:id="rId7"/>
    <p:sldId id="630" r:id="rId8"/>
    <p:sldId id="256" r:id="rId9"/>
    <p:sldId id="410" r:id="rId10"/>
    <p:sldId id="411" r:id="rId11"/>
    <p:sldId id="412" r:id="rId12"/>
    <p:sldId id="413" r:id="rId13"/>
    <p:sldId id="414" r:id="rId14"/>
    <p:sldId id="415" r:id="rId15"/>
    <p:sldId id="416" r:id="rId16"/>
    <p:sldId id="417" r:id="rId17"/>
    <p:sldId id="418" r:id="rId18"/>
    <p:sldId id="419" r:id="rId19"/>
    <p:sldId id="420" r:id="rId20"/>
    <p:sldId id="421" r:id="rId21"/>
    <p:sldId id="422" r:id="rId22"/>
    <p:sldId id="423" r:id="rId23"/>
    <p:sldId id="424" r:id="rId24"/>
    <p:sldId id="425" r:id="rId25"/>
    <p:sldId id="426" r:id="rId26"/>
    <p:sldId id="427" r:id="rId27"/>
    <p:sldId id="428" r:id="rId28"/>
    <p:sldId id="429" r:id="rId29"/>
    <p:sldId id="430" r:id="rId30"/>
    <p:sldId id="432" r:id="rId31"/>
    <p:sldId id="431" r:id="rId32"/>
    <p:sldId id="434" r:id="rId33"/>
    <p:sldId id="435" r:id="rId34"/>
    <p:sldId id="436" r:id="rId35"/>
    <p:sldId id="437" r:id="rId36"/>
    <p:sldId id="442" r:id="rId37"/>
    <p:sldId id="438" r:id="rId38"/>
    <p:sldId id="440" r:id="rId39"/>
    <p:sldId id="441" r:id="rId40"/>
    <p:sldId id="443" r:id="rId41"/>
    <p:sldId id="444" r:id="rId42"/>
    <p:sldId id="445" r:id="rId43"/>
    <p:sldId id="446" r:id="rId44"/>
    <p:sldId id="447" r:id="rId45"/>
    <p:sldId id="448" r:id="rId46"/>
    <p:sldId id="449" r:id="rId47"/>
    <p:sldId id="450" r:id="rId48"/>
    <p:sldId id="452" r:id="rId49"/>
    <p:sldId id="453" r:id="rId50"/>
    <p:sldId id="454" r:id="rId51"/>
    <p:sldId id="455" r:id="rId52"/>
    <p:sldId id="456" r:id="rId53"/>
    <p:sldId id="458" r:id="rId54"/>
    <p:sldId id="459" r:id="rId55"/>
    <p:sldId id="461" r:id="rId56"/>
    <p:sldId id="462" r:id="rId57"/>
    <p:sldId id="464" r:id="rId58"/>
    <p:sldId id="465" r:id="rId59"/>
    <p:sldId id="467" r:id="rId60"/>
    <p:sldId id="468" r:id="rId61"/>
    <p:sldId id="469" r:id="rId62"/>
    <p:sldId id="470" r:id="rId63"/>
    <p:sldId id="473" r:id="rId64"/>
    <p:sldId id="472" r:id="rId65"/>
    <p:sldId id="554" r:id="rId66"/>
    <p:sldId id="555" r:id="rId67"/>
    <p:sldId id="475" r:id="rId68"/>
    <p:sldId id="476" r:id="rId69"/>
    <p:sldId id="478" r:id="rId70"/>
    <p:sldId id="553" r:id="rId71"/>
    <p:sldId id="479" r:id="rId72"/>
    <p:sldId id="480" r:id="rId73"/>
    <p:sldId id="483" r:id="rId74"/>
    <p:sldId id="504" r:id="rId75"/>
    <p:sldId id="486" r:id="rId76"/>
    <p:sldId id="487" r:id="rId77"/>
    <p:sldId id="488" r:id="rId78"/>
    <p:sldId id="482" r:id="rId79"/>
    <p:sldId id="501" r:id="rId80"/>
    <p:sldId id="505" r:id="rId81"/>
    <p:sldId id="506" r:id="rId82"/>
    <p:sldId id="507" r:id="rId83"/>
    <p:sldId id="508" r:id="rId84"/>
    <p:sldId id="509" r:id="rId85"/>
    <p:sldId id="559" r:id="rId8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4192" autoAdjust="0"/>
    <p:restoredTop sz="80033" autoAdjust="0"/>
  </p:normalViewPr>
  <p:slideViewPr>
    <p:cSldViewPr showGuides="1">
      <p:cViewPr>
        <p:scale>
          <a:sx n="55" d="100"/>
          <a:sy n="55" d="100"/>
        </p:scale>
        <p:origin x="-1254" y="-162"/>
      </p:cViewPr>
      <p:guideLst>
        <p:guide orient="horz" pos="2160"/>
        <p:guide pos="2744"/>
      </p:guideLst>
    </p:cSldViewPr>
  </p:slideViewPr>
  <p:notesTextViewPr>
    <p:cViewPr>
      <p:scale>
        <a:sx n="1" d="1"/>
        <a:sy n="1" d="1"/>
      </p:scale>
      <p:origin x="0" y="0"/>
    </p:cViewPr>
  </p:notesTextViewPr>
  <p:sorterViewPr>
    <p:cViewPr>
      <p:scale>
        <a:sx n="116" d="100"/>
        <a:sy n="116" d="100"/>
      </p:scale>
      <p:origin x="0" y="87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viewProps" Target="view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90" Type="http://schemas.openxmlformats.org/officeDocument/2006/relationships/theme" Target="theme/theme1.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notesMaster" Target="notesMasters/notesMaster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76.wmf"/><Relationship Id="rId1" Type="http://schemas.openxmlformats.org/officeDocument/2006/relationships/image" Target="../media/image75.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1.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image" Target="../media/image83.wmf"/><Relationship Id="rId1" Type="http://schemas.openxmlformats.org/officeDocument/2006/relationships/image" Target="../media/image8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EACAD7A-27E6-4BDB-BA2E-96E94D83E90D}" type="datetimeFigureOut">
              <a:rPr lang="en-GB" smtClean="0"/>
              <a:t>22/02/2015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50BF83-845F-43B1-8E9D-B70DB7C5F219}" type="slidenum">
              <a:rPr lang="en-GB" smtClean="0"/>
              <a:t>‹#›</a:t>
            </a:fld>
            <a:endParaRPr lang="en-GB"/>
          </a:p>
        </p:txBody>
      </p:sp>
    </p:spTree>
    <p:extLst>
      <p:ext uri="{BB962C8B-B14F-4D97-AF65-F5344CB8AC3E}">
        <p14:creationId xmlns:p14="http://schemas.microsoft.com/office/powerpoint/2010/main" val="198759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factmonster.com/dk/science/encyclopedia/nebulas.html#ESCI168NEBULA001"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www.factmonster.com/dk/science/encyclopedia/nebulas.html#ESCI168NEBULA_001" TargetMode="External"/><Relationship Id="rId4" Type="http://schemas.openxmlformats.org/officeDocument/2006/relationships/hyperlink" Target="http://www.factmonster.com/dk/science/encyclopedia/nebulas.html#ESCI168LIFSTA"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8" Type="http://schemas.openxmlformats.org/officeDocument/2006/relationships/hyperlink" Target="http://en.wikipedia.org/wiki/Ozone" TargetMode="External"/><Relationship Id="rId3" Type="http://schemas.openxmlformats.org/officeDocument/2006/relationships/hyperlink" Target="http://en.wikipedia.org/wiki/Electromagnetic_spectrum" TargetMode="External"/><Relationship Id="rId7" Type="http://schemas.openxmlformats.org/officeDocument/2006/relationships/hyperlink" Target="http://en.wikipedia.org/wiki/Nitrous_oxide"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en.wikipedia.org/wiki/Carbon_dioxide" TargetMode="External"/><Relationship Id="rId5" Type="http://schemas.openxmlformats.org/officeDocument/2006/relationships/hyperlink" Target="http://en.wikipedia.org/wiki/Water" TargetMode="External"/><Relationship Id="rId10" Type="http://schemas.openxmlformats.org/officeDocument/2006/relationships/hyperlink" Target="http://en.wikipedia.org/wiki/Methane" TargetMode="External"/><Relationship Id="rId4" Type="http://schemas.openxmlformats.org/officeDocument/2006/relationships/hyperlink" Target="http://en.wikipedia.org/wiki/Infrared" TargetMode="External"/><Relationship Id="rId9" Type="http://schemas.openxmlformats.org/officeDocument/2006/relationships/hyperlink" Target="http://en.wikipedia.org/wiki/Carbon_monoxide"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dirty="0">
                <a:latin typeface="Arial" charset="0"/>
              </a:rPr>
              <a:t>NEBULAS</a:t>
            </a:r>
          </a:p>
          <a:p>
            <a:r>
              <a:rPr lang="en-GB" sz="1100" dirty="0">
                <a:latin typeface="Arial" charset="0"/>
                <a:hlinkClick r:id="rId3"/>
              </a:rPr>
              <a:t>CLOUDS AMONG THE STARS</a:t>
            </a:r>
            <a:r>
              <a:rPr lang="en-GB" sz="1100" dirty="0">
                <a:latin typeface="Arial" charset="0"/>
                <a:hlinkClick r:id="rId4"/>
              </a:rPr>
              <a:t>LIFE CYCLE OF STARS</a:t>
            </a:r>
            <a:r>
              <a:rPr lang="en-GB" sz="1100" dirty="0">
                <a:latin typeface="Arial" charset="0"/>
                <a:hlinkClick r:id="rId5"/>
              </a:rPr>
              <a:t>FIND OUT MORE</a:t>
            </a:r>
            <a:endParaRPr lang="en-GB" sz="1100" dirty="0">
              <a:latin typeface="Arial" charset="0"/>
            </a:endParaRPr>
          </a:p>
          <a:p>
            <a:r>
              <a:rPr lang="en-GB" sz="1100" dirty="0">
                <a:latin typeface="Arial" charset="0"/>
              </a:rPr>
              <a:t>The spaces between the stars are not completely empty, but are filled with clouds of gas and dust called nebulas. We can see nebulas when they glow or when they reflect light from nearby stars. Sometimes we cannot see them, but we know they are there because they block out the light from stars behind them. Dark nebulas include giant large molecular clouds, where new stars are formed.</a:t>
            </a:r>
          </a:p>
          <a:p>
            <a:endParaRPr lang="en-GB" sz="1100" b="1" dirty="0">
              <a:latin typeface="Arial" charset="0"/>
            </a:endParaRPr>
          </a:p>
          <a:p>
            <a:r>
              <a:rPr lang="en-GB" sz="1100" b="1" dirty="0">
                <a:latin typeface="Arial" charset="0"/>
              </a:rPr>
              <a:t>CLOUDS AMONG THE STARS</a:t>
            </a:r>
          </a:p>
          <a:p>
            <a:r>
              <a:rPr lang="en-GB" sz="1100" dirty="0">
                <a:latin typeface="Arial" charset="0"/>
              </a:rPr>
              <a:t>There are three main types of nebula, which can all be seen here. Emission nebulas appear red or pink. This is because they are mostly hydrogen gas, which glows red when it is excited (given extra energy) by nearby stars. Reflection nebulas appear blue, because they reflect light from nearby stars. Dark nebulas are regions where dust is blotting out distant stars.</a:t>
            </a:r>
          </a:p>
          <a:p>
            <a:endParaRPr lang="en-GB" sz="1100" b="1" dirty="0">
              <a:latin typeface="Arial" charset="0"/>
            </a:endParaRPr>
          </a:p>
          <a:p>
            <a:r>
              <a:rPr lang="en-GB" sz="1100" b="1" dirty="0">
                <a:latin typeface="Arial" charset="0"/>
              </a:rPr>
              <a:t>LIFE CYCLE OF STARS</a:t>
            </a:r>
          </a:p>
          <a:p>
            <a:r>
              <a:rPr lang="en-GB" sz="1100" dirty="0">
                <a:latin typeface="Arial" charset="0"/>
              </a:rPr>
              <a:t>Stars are born in dark molecular clouds. Within these clouds, matter clumps together as it collapses under gravity. Within these clumps, even denser masses are formed, called cores. In the centre of a core, the matter becomes increasingly compressed and heats up. It begins to give off heat and light as a </a:t>
            </a:r>
            <a:r>
              <a:rPr lang="en-GB" sz="1100" dirty="0" err="1">
                <a:latin typeface="Arial" charset="0"/>
              </a:rPr>
              <a:t>protostar</a:t>
            </a:r>
            <a:r>
              <a:rPr lang="en-GB" sz="1100" dirty="0">
                <a:latin typeface="Arial" charset="0"/>
              </a:rPr>
              <a:t>. When the temperature of the </a:t>
            </a:r>
            <a:r>
              <a:rPr lang="en-GB" sz="1100" dirty="0" err="1">
                <a:latin typeface="Arial" charset="0"/>
              </a:rPr>
              <a:t>protostar</a:t>
            </a:r>
            <a:r>
              <a:rPr lang="en-GB" sz="1100" dirty="0">
                <a:latin typeface="Arial" charset="0"/>
              </a:rPr>
              <a:t> reaches 10 </a:t>
            </a:r>
            <a:r>
              <a:rPr lang="en-GB" sz="1100" dirty="0" err="1">
                <a:latin typeface="Arial" charset="0"/>
              </a:rPr>
              <a:t>million°C</a:t>
            </a:r>
            <a:r>
              <a:rPr lang="en-GB" sz="1100" dirty="0">
                <a:latin typeface="Arial" charset="0"/>
              </a:rPr>
              <a:t> (18 </a:t>
            </a:r>
            <a:r>
              <a:rPr lang="en-GB" sz="1100" dirty="0" err="1">
                <a:latin typeface="Arial" charset="0"/>
              </a:rPr>
              <a:t>million°F</a:t>
            </a:r>
            <a:r>
              <a:rPr lang="en-GB" sz="1100" dirty="0">
                <a:latin typeface="Arial" charset="0"/>
              </a:rPr>
              <a:t>) or so, nuclear fusion reactions begin, and the star begins to shine. It will shine steadily for millions or billions of years, but eventually it will start to die. Whether a star becomes a red giant or a supergiant depends on its mass.</a:t>
            </a:r>
          </a:p>
          <a:p>
            <a:endParaRPr lang="en-GB" dirty="0"/>
          </a:p>
        </p:txBody>
      </p:sp>
      <p:sp>
        <p:nvSpPr>
          <p:cNvPr id="4" name="Slide Number Placeholder 3"/>
          <p:cNvSpPr>
            <a:spLocks noGrp="1"/>
          </p:cNvSpPr>
          <p:nvPr>
            <p:ph type="sldNum" sz="quarter" idx="10"/>
          </p:nvPr>
        </p:nvSpPr>
        <p:spPr/>
        <p:txBody>
          <a:bodyPr/>
          <a:lstStyle/>
          <a:p>
            <a:fld id="{313980A4-7F62-4C65-BFF6-D42491593DAE}" type="slidenum">
              <a:rPr lang="el-GR" smtClean="0">
                <a:solidFill>
                  <a:prstClr val="black"/>
                </a:solidFill>
              </a:rPr>
              <a:pPr/>
              <a:t>5</a:t>
            </a:fld>
            <a:endParaRPr lang="el-GR">
              <a:solidFill>
                <a:prstClr val="black"/>
              </a:solidFill>
            </a:endParaRPr>
          </a:p>
        </p:txBody>
      </p:sp>
    </p:spTree>
    <p:extLst>
      <p:ext uri="{BB962C8B-B14F-4D97-AF65-F5344CB8AC3E}">
        <p14:creationId xmlns:p14="http://schemas.microsoft.com/office/powerpoint/2010/main" val="12138231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A6E302-22B0-47A3-8C99-B4A5D03413E3}" type="slidenum">
              <a:rPr lang="el-GR">
                <a:solidFill>
                  <a:prstClr val="black"/>
                </a:solidFill>
              </a:rPr>
              <a:pPr/>
              <a:t>15</a:t>
            </a:fld>
            <a:endParaRPr lang="el-GR">
              <a:solidFill>
                <a:prstClr val="black"/>
              </a:solidFill>
            </a:endParaRPr>
          </a:p>
        </p:txBody>
      </p:sp>
      <p:sp>
        <p:nvSpPr>
          <p:cNvPr id="371714" name="Rectangle 2"/>
          <p:cNvSpPr>
            <a:spLocks noGrp="1" noRot="1" noChangeAspect="1" noChangeArrowheads="1" noTextEdit="1"/>
          </p:cNvSpPr>
          <p:nvPr>
            <p:ph type="sldImg"/>
          </p:nvPr>
        </p:nvSpPr>
        <p:spPr>
          <a:ln/>
        </p:spPr>
      </p:sp>
      <p:sp>
        <p:nvSpPr>
          <p:cNvPr id="371715" name="Rectangle 3"/>
          <p:cNvSpPr>
            <a:spLocks noGrp="1" noChangeArrowheads="1"/>
          </p:cNvSpPr>
          <p:nvPr>
            <p:ph type="body" idx="1"/>
          </p:nvPr>
        </p:nvSpPr>
        <p:spPr/>
        <p:txBody>
          <a:bodyPr/>
          <a:lstStyle/>
          <a:p>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3B779E-B7CF-449C-97A8-8EC52D60C13E}" type="slidenum">
              <a:rPr lang="el-GR">
                <a:solidFill>
                  <a:prstClr val="black"/>
                </a:solidFill>
              </a:rPr>
              <a:pPr/>
              <a:t>16</a:t>
            </a:fld>
            <a:endParaRPr lang="el-GR">
              <a:solidFill>
                <a:prstClr val="black"/>
              </a:solidFill>
            </a:endParaRPr>
          </a:p>
        </p:txBody>
      </p:sp>
      <p:sp>
        <p:nvSpPr>
          <p:cNvPr id="376834" name="Rectangle 2"/>
          <p:cNvSpPr>
            <a:spLocks noGrp="1" noRot="1" noChangeAspect="1" noChangeArrowheads="1" noTextEdit="1"/>
          </p:cNvSpPr>
          <p:nvPr>
            <p:ph type="sldImg"/>
          </p:nvPr>
        </p:nvSpPr>
        <p:spPr>
          <a:ln/>
        </p:spPr>
      </p:sp>
      <p:sp>
        <p:nvSpPr>
          <p:cNvPr id="376835" name="Rectangle 3"/>
          <p:cNvSpPr>
            <a:spLocks noGrp="1" noChangeArrowheads="1"/>
          </p:cNvSpPr>
          <p:nvPr>
            <p:ph type="body" idx="1"/>
          </p:nvPr>
        </p:nvSpPr>
        <p:spPr/>
        <p:txBody>
          <a:bodyPr/>
          <a:lstStyle/>
          <a:p>
            <a:endParaRPr 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30C133-8986-4FAF-A4AD-F71C518DE11D}" type="slidenum">
              <a:rPr lang="el-GR">
                <a:solidFill>
                  <a:prstClr val="black"/>
                </a:solidFill>
              </a:rPr>
              <a:pPr/>
              <a:t>17</a:t>
            </a:fld>
            <a:endParaRPr lang="el-GR">
              <a:solidFill>
                <a:prstClr val="black"/>
              </a:solidFill>
            </a:endParaRPr>
          </a:p>
        </p:txBody>
      </p:sp>
      <p:sp>
        <p:nvSpPr>
          <p:cNvPr id="546818" name="Rectangle 2"/>
          <p:cNvSpPr>
            <a:spLocks noGrp="1" noRot="1" noChangeAspect="1" noChangeArrowheads="1" noTextEdit="1"/>
          </p:cNvSpPr>
          <p:nvPr>
            <p:ph type="sldImg"/>
          </p:nvPr>
        </p:nvSpPr>
        <p:spPr>
          <a:ln/>
        </p:spPr>
      </p:sp>
      <p:sp>
        <p:nvSpPr>
          <p:cNvPr id="546819" name="Rectangle 3"/>
          <p:cNvSpPr>
            <a:spLocks noGrp="1" noChangeArrowheads="1"/>
          </p:cNvSpPr>
          <p:nvPr>
            <p:ph type="body" idx="1"/>
          </p:nvPr>
        </p:nvSpPr>
        <p:spPr/>
        <p:txBody>
          <a:bodyPr/>
          <a:lstStyle/>
          <a:p>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CD6B8E-B5DA-480A-AF46-F5B1BC9DDEFE}" type="slidenum">
              <a:rPr lang="el-GR">
                <a:solidFill>
                  <a:prstClr val="black"/>
                </a:solidFill>
              </a:rPr>
              <a:pPr/>
              <a:t>19</a:t>
            </a:fld>
            <a:endParaRPr lang="el-GR">
              <a:solidFill>
                <a:prstClr val="black"/>
              </a:solidFill>
            </a:endParaRPr>
          </a:p>
        </p:txBody>
      </p:sp>
      <p:sp>
        <p:nvSpPr>
          <p:cNvPr id="374786" name="Rectangle 2"/>
          <p:cNvSpPr>
            <a:spLocks noGrp="1" noRot="1" noChangeAspect="1" noChangeArrowheads="1" noTextEdit="1"/>
          </p:cNvSpPr>
          <p:nvPr>
            <p:ph type="sldImg"/>
          </p:nvPr>
        </p:nvSpPr>
        <p:spPr>
          <a:ln/>
        </p:spPr>
      </p:sp>
      <p:sp>
        <p:nvSpPr>
          <p:cNvPr id="374787" name="Rectangle 3"/>
          <p:cNvSpPr>
            <a:spLocks noGrp="1" noChangeArrowheads="1"/>
          </p:cNvSpPr>
          <p:nvPr>
            <p:ph type="body" idx="1"/>
          </p:nvPr>
        </p:nvSpPr>
        <p:spPr/>
        <p:txBody>
          <a:bodyPr/>
          <a:lstStyle/>
          <a:p>
            <a:endParaRPr 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602260-9BA0-408A-8776-14BAED645303}" type="slidenum">
              <a:rPr lang="el-GR">
                <a:solidFill>
                  <a:prstClr val="black"/>
                </a:solidFill>
              </a:rPr>
              <a:pPr/>
              <a:t>20</a:t>
            </a:fld>
            <a:endParaRPr lang="el-GR">
              <a:solidFill>
                <a:prstClr val="black"/>
              </a:solidFill>
            </a:endParaRPr>
          </a:p>
        </p:txBody>
      </p:sp>
      <p:sp>
        <p:nvSpPr>
          <p:cNvPr id="373762" name="Rectangle 2"/>
          <p:cNvSpPr>
            <a:spLocks noGrp="1" noRot="1" noChangeAspect="1" noChangeArrowheads="1" noTextEdit="1"/>
          </p:cNvSpPr>
          <p:nvPr>
            <p:ph type="sldImg"/>
          </p:nvPr>
        </p:nvSpPr>
        <p:spPr>
          <a:ln/>
        </p:spPr>
      </p:sp>
      <p:sp>
        <p:nvSpPr>
          <p:cNvPr id="373763" name="Rectangle 3"/>
          <p:cNvSpPr>
            <a:spLocks noGrp="1" noChangeArrowheads="1"/>
          </p:cNvSpPr>
          <p:nvPr>
            <p:ph type="body" idx="1"/>
          </p:nvPr>
        </p:nvSpPr>
        <p:spPr/>
        <p:txBody>
          <a:bodyPr/>
          <a:lstStyle/>
          <a:p>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16D7D8-8014-4F55-AC16-F00E045DBFF7}" type="slidenum">
              <a:rPr lang="el-GR">
                <a:solidFill>
                  <a:prstClr val="black"/>
                </a:solidFill>
              </a:rPr>
              <a:pPr/>
              <a:t>21</a:t>
            </a:fld>
            <a:endParaRPr lang="el-GR">
              <a:solidFill>
                <a:prstClr val="black"/>
              </a:solidFill>
            </a:endParaRPr>
          </a:p>
        </p:txBody>
      </p:sp>
      <p:sp>
        <p:nvSpPr>
          <p:cNvPr id="375810" name="Rectangle 2"/>
          <p:cNvSpPr>
            <a:spLocks noGrp="1" noRot="1" noChangeAspect="1" noChangeArrowheads="1" noTextEdit="1"/>
          </p:cNvSpPr>
          <p:nvPr>
            <p:ph type="sldImg"/>
          </p:nvPr>
        </p:nvSpPr>
        <p:spPr>
          <a:ln/>
        </p:spPr>
      </p:sp>
      <p:sp>
        <p:nvSpPr>
          <p:cNvPr id="375811" name="Rectangle 3"/>
          <p:cNvSpPr>
            <a:spLocks noGrp="1" noChangeArrowheads="1"/>
          </p:cNvSpPr>
          <p:nvPr>
            <p:ph type="body" idx="1"/>
          </p:nvPr>
        </p:nvSpPr>
        <p:spPr/>
        <p:txBody>
          <a:bodyPr/>
          <a:lstStyle/>
          <a:p>
            <a:endParaRPr 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37219085" indent="-36770474">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48610" eaLnBrk="0" fontAlgn="base" hangingPunct="0">
              <a:spcBef>
                <a:spcPct val="0"/>
              </a:spcBef>
              <a:spcAft>
                <a:spcPct val="0"/>
              </a:spcAft>
              <a:defRPr sz="2400">
                <a:solidFill>
                  <a:schemeClr val="tx1"/>
                </a:solidFill>
                <a:latin typeface="Times" charset="0"/>
                <a:ea typeface="ＭＳ Ｐゴシック" charset="-128"/>
              </a:defRPr>
            </a:lvl6pPr>
            <a:lvl7pPr marL="897221" eaLnBrk="0" fontAlgn="base" hangingPunct="0">
              <a:spcBef>
                <a:spcPct val="0"/>
              </a:spcBef>
              <a:spcAft>
                <a:spcPct val="0"/>
              </a:spcAft>
              <a:defRPr sz="2400">
                <a:solidFill>
                  <a:schemeClr val="tx1"/>
                </a:solidFill>
                <a:latin typeface="Times" charset="0"/>
                <a:ea typeface="ＭＳ Ｐゴシック" charset="-128"/>
              </a:defRPr>
            </a:lvl7pPr>
            <a:lvl8pPr marL="1345831" eaLnBrk="0" fontAlgn="base" hangingPunct="0">
              <a:spcBef>
                <a:spcPct val="0"/>
              </a:spcBef>
              <a:spcAft>
                <a:spcPct val="0"/>
              </a:spcAft>
              <a:defRPr sz="2400">
                <a:solidFill>
                  <a:schemeClr val="tx1"/>
                </a:solidFill>
                <a:latin typeface="Times" charset="0"/>
                <a:ea typeface="ＭＳ Ｐゴシック" charset="-128"/>
              </a:defRPr>
            </a:lvl8pPr>
            <a:lvl9pPr marL="1794441" eaLnBrk="0" fontAlgn="base" hangingPunct="0">
              <a:spcBef>
                <a:spcPct val="0"/>
              </a:spcBef>
              <a:spcAft>
                <a:spcPct val="0"/>
              </a:spcAft>
              <a:defRPr sz="2400">
                <a:solidFill>
                  <a:schemeClr val="tx1"/>
                </a:solidFill>
                <a:latin typeface="Times" charset="0"/>
                <a:ea typeface="ＭＳ Ｐゴシック" charset="-128"/>
              </a:defRPr>
            </a:lvl9pPr>
          </a:lstStyle>
          <a:p>
            <a:fld id="{98DD164B-212E-4132-9ABD-07742A9F5E42}" type="slidenum">
              <a:rPr lang="en-US" altLang="en-US" sz="1200">
                <a:solidFill>
                  <a:prstClr val="black"/>
                </a:solidFill>
              </a:rPr>
              <a:pPr/>
              <a:t>22</a:t>
            </a:fld>
            <a:endParaRPr lang="en-US" altLang="en-US" sz="1200">
              <a:solidFill>
                <a:prstClr val="black"/>
              </a:solidFill>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5F9416-2FE5-4F33-842D-9D46B45F270B}" type="slidenum">
              <a:rPr lang="el-GR">
                <a:solidFill>
                  <a:prstClr val="black"/>
                </a:solidFill>
              </a:rPr>
              <a:pPr/>
              <a:t>23</a:t>
            </a:fld>
            <a:endParaRPr lang="el-GR">
              <a:solidFill>
                <a:prstClr val="black"/>
              </a:solidFill>
            </a:endParaRPr>
          </a:p>
        </p:txBody>
      </p:sp>
      <p:sp>
        <p:nvSpPr>
          <p:cNvPr id="378882" name="Rectangle 2"/>
          <p:cNvSpPr>
            <a:spLocks noGrp="1" noRot="1" noChangeAspect="1" noChangeArrowheads="1" noTextEdit="1"/>
          </p:cNvSpPr>
          <p:nvPr>
            <p:ph type="sldImg"/>
          </p:nvPr>
        </p:nvSpPr>
        <p:spPr>
          <a:ln/>
        </p:spPr>
      </p:sp>
      <p:sp>
        <p:nvSpPr>
          <p:cNvPr id="378883" name="Rectangle 3"/>
          <p:cNvSpPr>
            <a:spLocks noGrp="1" noChangeArrowheads="1"/>
          </p:cNvSpPr>
          <p:nvPr>
            <p:ph type="body" idx="1"/>
          </p:nvPr>
        </p:nvSpPr>
        <p:spPr/>
        <p:txBody>
          <a:bodyPr/>
          <a:lstStyle/>
          <a:p>
            <a:endParaRPr lang="el-G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CE928E-E33F-423B-A407-70B9B9035CF2}" type="slidenum">
              <a:rPr lang="el-GR">
                <a:solidFill>
                  <a:prstClr val="black"/>
                </a:solidFill>
              </a:rPr>
              <a:pPr/>
              <a:t>24</a:t>
            </a:fld>
            <a:endParaRPr lang="el-GR">
              <a:solidFill>
                <a:prstClr val="black"/>
              </a:solidFill>
            </a:endParaRPr>
          </a:p>
        </p:txBody>
      </p:sp>
      <p:sp>
        <p:nvSpPr>
          <p:cNvPr id="379906" name="Rectangle 2"/>
          <p:cNvSpPr>
            <a:spLocks noGrp="1" noRot="1" noChangeAspect="1" noChangeArrowheads="1" noTextEdit="1"/>
          </p:cNvSpPr>
          <p:nvPr>
            <p:ph type="sldImg"/>
          </p:nvPr>
        </p:nvSpPr>
        <p:spPr>
          <a:ln/>
        </p:spPr>
      </p:sp>
      <p:sp>
        <p:nvSpPr>
          <p:cNvPr id="379907" name="Rectangle 3"/>
          <p:cNvSpPr>
            <a:spLocks noGrp="1" noChangeArrowheads="1"/>
          </p:cNvSpPr>
          <p:nvPr>
            <p:ph type="body" idx="1"/>
          </p:nvPr>
        </p:nvSpPr>
        <p:spPr/>
        <p:txBody>
          <a:bodyPr/>
          <a:lstStyle/>
          <a:p>
            <a:endParaRPr lang="el-G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37219085" indent="-36770474">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48610" eaLnBrk="0" fontAlgn="base" hangingPunct="0">
              <a:spcBef>
                <a:spcPct val="0"/>
              </a:spcBef>
              <a:spcAft>
                <a:spcPct val="0"/>
              </a:spcAft>
              <a:defRPr sz="2400">
                <a:solidFill>
                  <a:schemeClr val="tx1"/>
                </a:solidFill>
                <a:latin typeface="Times" charset="0"/>
                <a:ea typeface="ＭＳ Ｐゴシック" charset="-128"/>
              </a:defRPr>
            </a:lvl6pPr>
            <a:lvl7pPr marL="897221" eaLnBrk="0" fontAlgn="base" hangingPunct="0">
              <a:spcBef>
                <a:spcPct val="0"/>
              </a:spcBef>
              <a:spcAft>
                <a:spcPct val="0"/>
              </a:spcAft>
              <a:defRPr sz="2400">
                <a:solidFill>
                  <a:schemeClr val="tx1"/>
                </a:solidFill>
                <a:latin typeface="Times" charset="0"/>
                <a:ea typeface="ＭＳ Ｐゴシック" charset="-128"/>
              </a:defRPr>
            </a:lvl7pPr>
            <a:lvl8pPr marL="1345831" eaLnBrk="0" fontAlgn="base" hangingPunct="0">
              <a:spcBef>
                <a:spcPct val="0"/>
              </a:spcBef>
              <a:spcAft>
                <a:spcPct val="0"/>
              </a:spcAft>
              <a:defRPr sz="2400">
                <a:solidFill>
                  <a:schemeClr val="tx1"/>
                </a:solidFill>
                <a:latin typeface="Times" charset="0"/>
                <a:ea typeface="ＭＳ Ｐゴシック" charset="-128"/>
              </a:defRPr>
            </a:lvl8pPr>
            <a:lvl9pPr marL="1794441" eaLnBrk="0" fontAlgn="base" hangingPunct="0">
              <a:spcBef>
                <a:spcPct val="0"/>
              </a:spcBef>
              <a:spcAft>
                <a:spcPct val="0"/>
              </a:spcAft>
              <a:defRPr sz="2400">
                <a:solidFill>
                  <a:schemeClr val="tx1"/>
                </a:solidFill>
                <a:latin typeface="Times" charset="0"/>
                <a:ea typeface="ＭＳ Ｐゴシック" charset="-128"/>
              </a:defRPr>
            </a:lvl9pPr>
          </a:lstStyle>
          <a:p>
            <a:fld id="{F397CB38-2D06-4B32-A369-67F01FA15F2B}" type="slidenum">
              <a:rPr lang="en-US" altLang="en-US" sz="1200">
                <a:solidFill>
                  <a:prstClr val="black"/>
                </a:solidFill>
              </a:rPr>
              <a:pPr/>
              <a:t>25</a:t>
            </a:fld>
            <a:endParaRPr lang="en-US" altLang="en-US" sz="1200">
              <a:solidFill>
                <a:prstClr val="black"/>
              </a:solidFill>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09EE89-3721-4E1F-BD6B-4FE164895EC9}" type="slidenum">
              <a:rPr lang="el-GR">
                <a:solidFill>
                  <a:prstClr val="black"/>
                </a:solidFill>
              </a:rPr>
              <a:pPr/>
              <a:t>7</a:t>
            </a:fld>
            <a:endParaRPr lang="el-GR">
              <a:solidFill>
                <a:prstClr val="black"/>
              </a:solidFill>
            </a:endParaRPr>
          </a:p>
        </p:txBody>
      </p:sp>
      <p:sp>
        <p:nvSpPr>
          <p:cNvPr id="372738" name="Rectangle 2"/>
          <p:cNvSpPr>
            <a:spLocks noGrp="1" noRot="1" noChangeAspect="1" noChangeArrowheads="1" noTextEdit="1"/>
          </p:cNvSpPr>
          <p:nvPr>
            <p:ph type="sldImg"/>
          </p:nvPr>
        </p:nvSpPr>
        <p:spPr>
          <a:ln/>
        </p:spPr>
      </p:sp>
      <p:sp>
        <p:nvSpPr>
          <p:cNvPr id="372739" name="Rectangle 3"/>
          <p:cNvSpPr>
            <a:spLocks noGrp="1" noChangeArrowheads="1"/>
          </p:cNvSpPr>
          <p:nvPr>
            <p:ph type="body" idx="1"/>
          </p:nvPr>
        </p:nvSpPr>
        <p:spPr/>
        <p:txBody>
          <a:bodyPr/>
          <a:lstStyle/>
          <a:p>
            <a:endParaRPr lang="el-G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37219085" indent="-36770474">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48610" eaLnBrk="0" fontAlgn="base" hangingPunct="0">
              <a:spcBef>
                <a:spcPct val="0"/>
              </a:spcBef>
              <a:spcAft>
                <a:spcPct val="0"/>
              </a:spcAft>
              <a:defRPr sz="2400">
                <a:solidFill>
                  <a:schemeClr val="tx1"/>
                </a:solidFill>
                <a:latin typeface="Times" charset="0"/>
                <a:ea typeface="ＭＳ Ｐゴシック" charset="-128"/>
              </a:defRPr>
            </a:lvl6pPr>
            <a:lvl7pPr marL="897221" eaLnBrk="0" fontAlgn="base" hangingPunct="0">
              <a:spcBef>
                <a:spcPct val="0"/>
              </a:spcBef>
              <a:spcAft>
                <a:spcPct val="0"/>
              </a:spcAft>
              <a:defRPr sz="2400">
                <a:solidFill>
                  <a:schemeClr val="tx1"/>
                </a:solidFill>
                <a:latin typeface="Times" charset="0"/>
                <a:ea typeface="ＭＳ Ｐゴシック" charset="-128"/>
              </a:defRPr>
            </a:lvl7pPr>
            <a:lvl8pPr marL="1345831" eaLnBrk="0" fontAlgn="base" hangingPunct="0">
              <a:spcBef>
                <a:spcPct val="0"/>
              </a:spcBef>
              <a:spcAft>
                <a:spcPct val="0"/>
              </a:spcAft>
              <a:defRPr sz="2400">
                <a:solidFill>
                  <a:schemeClr val="tx1"/>
                </a:solidFill>
                <a:latin typeface="Times" charset="0"/>
                <a:ea typeface="ＭＳ Ｐゴシック" charset="-128"/>
              </a:defRPr>
            </a:lvl8pPr>
            <a:lvl9pPr marL="1794441" eaLnBrk="0" fontAlgn="base" hangingPunct="0">
              <a:spcBef>
                <a:spcPct val="0"/>
              </a:spcBef>
              <a:spcAft>
                <a:spcPct val="0"/>
              </a:spcAft>
              <a:defRPr sz="2400">
                <a:solidFill>
                  <a:schemeClr val="tx1"/>
                </a:solidFill>
                <a:latin typeface="Times" charset="0"/>
                <a:ea typeface="ＭＳ Ｐゴシック" charset="-128"/>
              </a:defRPr>
            </a:lvl9pPr>
          </a:lstStyle>
          <a:p>
            <a:fld id="{73AB720D-8D42-4C84-B852-96BDDEAC42E1}" type="slidenum">
              <a:rPr lang="en-US" altLang="en-US" sz="1200">
                <a:solidFill>
                  <a:prstClr val="black"/>
                </a:solidFill>
              </a:rPr>
              <a:pPr/>
              <a:t>26</a:t>
            </a:fld>
            <a:endParaRPr lang="en-US" altLang="en-US" sz="1200">
              <a:solidFill>
                <a:prstClr val="black"/>
              </a:solidFill>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37219085" indent="-36770474">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48610" eaLnBrk="0" fontAlgn="base" hangingPunct="0">
              <a:spcBef>
                <a:spcPct val="0"/>
              </a:spcBef>
              <a:spcAft>
                <a:spcPct val="0"/>
              </a:spcAft>
              <a:defRPr sz="2400">
                <a:solidFill>
                  <a:schemeClr val="tx1"/>
                </a:solidFill>
                <a:latin typeface="Times" charset="0"/>
                <a:ea typeface="ＭＳ Ｐゴシック" charset="-128"/>
              </a:defRPr>
            </a:lvl6pPr>
            <a:lvl7pPr marL="897221" eaLnBrk="0" fontAlgn="base" hangingPunct="0">
              <a:spcBef>
                <a:spcPct val="0"/>
              </a:spcBef>
              <a:spcAft>
                <a:spcPct val="0"/>
              </a:spcAft>
              <a:defRPr sz="2400">
                <a:solidFill>
                  <a:schemeClr val="tx1"/>
                </a:solidFill>
                <a:latin typeface="Times" charset="0"/>
                <a:ea typeface="ＭＳ Ｐゴシック" charset="-128"/>
              </a:defRPr>
            </a:lvl7pPr>
            <a:lvl8pPr marL="1345831" eaLnBrk="0" fontAlgn="base" hangingPunct="0">
              <a:spcBef>
                <a:spcPct val="0"/>
              </a:spcBef>
              <a:spcAft>
                <a:spcPct val="0"/>
              </a:spcAft>
              <a:defRPr sz="2400">
                <a:solidFill>
                  <a:schemeClr val="tx1"/>
                </a:solidFill>
                <a:latin typeface="Times" charset="0"/>
                <a:ea typeface="ＭＳ Ｐゴシック" charset="-128"/>
              </a:defRPr>
            </a:lvl8pPr>
            <a:lvl9pPr marL="1794441" eaLnBrk="0" fontAlgn="base" hangingPunct="0">
              <a:spcBef>
                <a:spcPct val="0"/>
              </a:spcBef>
              <a:spcAft>
                <a:spcPct val="0"/>
              </a:spcAft>
              <a:defRPr sz="2400">
                <a:solidFill>
                  <a:schemeClr val="tx1"/>
                </a:solidFill>
                <a:latin typeface="Times" charset="0"/>
                <a:ea typeface="ＭＳ Ｐゴシック" charset="-128"/>
              </a:defRPr>
            </a:lvl9pPr>
          </a:lstStyle>
          <a:p>
            <a:fld id="{64ED99FC-FBA3-47E9-B2AD-70814EEA1046}" type="slidenum">
              <a:rPr lang="en-US" altLang="en-US" sz="1200">
                <a:solidFill>
                  <a:prstClr val="black"/>
                </a:solidFill>
              </a:rPr>
              <a:pPr/>
              <a:t>27</a:t>
            </a:fld>
            <a:endParaRPr lang="en-US" altLang="en-US" sz="1200">
              <a:solidFill>
                <a:prstClr val="black"/>
              </a:solidFill>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540D10-7C36-4EBF-97A3-9FD660F9153A}" type="slidenum">
              <a:rPr lang="el-GR">
                <a:solidFill>
                  <a:prstClr val="black"/>
                </a:solidFill>
              </a:rPr>
              <a:pPr/>
              <a:t>28</a:t>
            </a:fld>
            <a:endParaRPr lang="el-GR">
              <a:solidFill>
                <a:prstClr val="black"/>
              </a:solidFill>
            </a:endParaRPr>
          </a:p>
        </p:txBody>
      </p:sp>
      <p:sp>
        <p:nvSpPr>
          <p:cNvPr id="362498" name="Rectangle 2"/>
          <p:cNvSpPr>
            <a:spLocks noGrp="1" noRot="1" noChangeAspect="1" noChangeArrowheads="1" noTextEdit="1"/>
          </p:cNvSpPr>
          <p:nvPr>
            <p:ph type="sldImg"/>
          </p:nvPr>
        </p:nvSpPr>
        <p:spPr>
          <a:ln/>
        </p:spPr>
      </p:sp>
      <p:sp>
        <p:nvSpPr>
          <p:cNvPr id="362499" name="Rectangle 3"/>
          <p:cNvSpPr>
            <a:spLocks noGrp="1" noChangeArrowheads="1"/>
          </p:cNvSpPr>
          <p:nvPr>
            <p:ph type="body" idx="1"/>
          </p:nvPr>
        </p:nvSpPr>
        <p:spPr/>
        <p:txBody>
          <a:bodyPr/>
          <a:lstStyle/>
          <a:p>
            <a:endParaRPr lang="el-G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37219085" indent="-36770474">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48610" eaLnBrk="0" fontAlgn="base" hangingPunct="0">
              <a:spcBef>
                <a:spcPct val="0"/>
              </a:spcBef>
              <a:spcAft>
                <a:spcPct val="0"/>
              </a:spcAft>
              <a:defRPr sz="2400">
                <a:solidFill>
                  <a:schemeClr val="tx1"/>
                </a:solidFill>
                <a:latin typeface="Times" charset="0"/>
                <a:ea typeface="ＭＳ Ｐゴシック" charset="-128"/>
              </a:defRPr>
            </a:lvl6pPr>
            <a:lvl7pPr marL="897221" eaLnBrk="0" fontAlgn="base" hangingPunct="0">
              <a:spcBef>
                <a:spcPct val="0"/>
              </a:spcBef>
              <a:spcAft>
                <a:spcPct val="0"/>
              </a:spcAft>
              <a:defRPr sz="2400">
                <a:solidFill>
                  <a:schemeClr val="tx1"/>
                </a:solidFill>
                <a:latin typeface="Times" charset="0"/>
                <a:ea typeface="ＭＳ Ｐゴシック" charset="-128"/>
              </a:defRPr>
            </a:lvl7pPr>
            <a:lvl8pPr marL="1345831" eaLnBrk="0" fontAlgn="base" hangingPunct="0">
              <a:spcBef>
                <a:spcPct val="0"/>
              </a:spcBef>
              <a:spcAft>
                <a:spcPct val="0"/>
              </a:spcAft>
              <a:defRPr sz="2400">
                <a:solidFill>
                  <a:schemeClr val="tx1"/>
                </a:solidFill>
                <a:latin typeface="Times" charset="0"/>
                <a:ea typeface="ＭＳ Ｐゴシック" charset="-128"/>
              </a:defRPr>
            </a:lvl8pPr>
            <a:lvl9pPr marL="1794441" eaLnBrk="0" fontAlgn="base" hangingPunct="0">
              <a:spcBef>
                <a:spcPct val="0"/>
              </a:spcBef>
              <a:spcAft>
                <a:spcPct val="0"/>
              </a:spcAft>
              <a:defRPr sz="2400">
                <a:solidFill>
                  <a:schemeClr val="tx1"/>
                </a:solidFill>
                <a:latin typeface="Times" charset="0"/>
                <a:ea typeface="ＭＳ Ｐゴシック" charset="-128"/>
              </a:defRPr>
            </a:lvl9pPr>
          </a:lstStyle>
          <a:p>
            <a:fld id="{60305904-E1A2-4D1A-A626-E99955DD6404}" type="slidenum">
              <a:rPr lang="en-US" altLang="en-US" sz="1200">
                <a:solidFill>
                  <a:prstClr val="black"/>
                </a:solidFill>
              </a:rPr>
              <a:pPr/>
              <a:t>29</a:t>
            </a:fld>
            <a:endParaRPr lang="en-US" altLang="en-US" sz="1200">
              <a:solidFill>
                <a:prstClr val="black"/>
              </a:solidFill>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37219085" indent="-36770474">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48610" eaLnBrk="0" fontAlgn="base" hangingPunct="0">
              <a:spcBef>
                <a:spcPct val="0"/>
              </a:spcBef>
              <a:spcAft>
                <a:spcPct val="0"/>
              </a:spcAft>
              <a:defRPr sz="2400">
                <a:solidFill>
                  <a:schemeClr val="tx1"/>
                </a:solidFill>
                <a:latin typeface="Times" charset="0"/>
                <a:ea typeface="ＭＳ Ｐゴシック" charset="-128"/>
              </a:defRPr>
            </a:lvl6pPr>
            <a:lvl7pPr marL="897221" eaLnBrk="0" fontAlgn="base" hangingPunct="0">
              <a:spcBef>
                <a:spcPct val="0"/>
              </a:spcBef>
              <a:spcAft>
                <a:spcPct val="0"/>
              </a:spcAft>
              <a:defRPr sz="2400">
                <a:solidFill>
                  <a:schemeClr val="tx1"/>
                </a:solidFill>
                <a:latin typeface="Times" charset="0"/>
                <a:ea typeface="ＭＳ Ｐゴシック" charset="-128"/>
              </a:defRPr>
            </a:lvl7pPr>
            <a:lvl8pPr marL="1345831" eaLnBrk="0" fontAlgn="base" hangingPunct="0">
              <a:spcBef>
                <a:spcPct val="0"/>
              </a:spcBef>
              <a:spcAft>
                <a:spcPct val="0"/>
              </a:spcAft>
              <a:defRPr sz="2400">
                <a:solidFill>
                  <a:schemeClr val="tx1"/>
                </a:solidFill>
                <a:latin typeface="Times" charset="0"/>
                <a:ea typeface="ＭＳ Ｐゴシック" charset="-128"/>
              </a:defRPr>
            </a:lvl8pPr>
            <a:lvl9pPr marL="1794441" eaLnBrk="0" fontAlgn="base" hangingPunct="0">
              <a:spcBef>
                <a:spcPct val="0"/>
              </a:spcBef>
              <a:spcAft>
                <a:spcPct val="0"/>
              </a:spcAft>
              <a:defRPr sz="2400">
                <a:solidFill>
                  <a:schemeClr val="tx1"/>
                </a:solidFill>
                <a:latin typeface="Times" charset="0"/>
                <a:ea typeface="ＭＳ Ｐゴシック" charset="-128"/>
              </a:defRPr>
            </a:lvl9pPr>
          </a:lstStyle>
          <a:p>
            <a:fld id="{83EE1064-2818-4F54-B00A-279800A6DFA9}" type="slidenum">
              <a:rPr lang="en-US" altLang="en-US" sz="1200">
                <a:solidFill>
                  <a:prstClr val="black"/>
                </a:solidFill>
              </a:rPr>
              <a:pPr/>
              <a:t>30</a:t>
            </a:fld>
            <a:endParaRPr lang="en-US" altLang="en-US" sz="1200">
              <a:solidFill>
                <a:prstClr val="black"/>
              </a:solidFill>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37219085" indent="-36770474">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48610" eaLnBrk="0" fontAlgn="base" hangingPunct="0">
              <a:spcBef>
                <a:spcPct val="0"/>
              </a:spcBef>
              <a:spcAft>
                <a:spcPct val="0"/>
              </a:spcAft>
              <a:defRPr sz="2400">
                <a:solidFill>
                  <a:schemeClr val="tx1"/>
                </a:solidFill>
                <a:latin typeface="Times" charset="0"/>
                <a:ea typeface="ＭＳ Ｐゴシック" charset="-128"/>
              </a:defRPr>
            </a:lvl6pPr>
            <a:lvl7pPr marL="897221" eaLnBrk="0" fontAlgn="base" hangingPunct="0">
              <a:spcBef>
                <a:spcPct val="0"/>
              </a:spcBef>
              <a:spcAft>
                <a:spcPct val="0"/>
              </a:spcAft>
              <a:defRPr sz="2400">
                <a:solidFill>
                  <a:schemeClr val="tx1"/>
                </a:solidFill>
                <a:latin typeface="Times" charset="0"/>
                <a:ea typeface="ＭＳ Ｐゴシック" charset="-128"/>
              </a:defRPr>
            </a:lvl7pPr>
            <a:lvl8pPr marL="1345831" eaLnBrk="0" fontAlgn="base" hangingPunct="0">
              <a:spcBef>
                <a:spcPct val="0"/>
              </a:spcBef>
              <a:spcAft>
                <a:spcPct val="0"/>
              </a:spcAft>
              <a:defRPr sz="2400">
                <a:solidFill>
                  <a:schemeClr val="tx1"/>
                </a:solidFill>
                <a:latin typeface="Times" charset="0"/>
                <a:ea typeface="ＭＳ Ｐゴシック" charset="-128"/>
              </a:defRPr>
            </a:lvl8pPr>
            <a:lvl9pPr marL="1794441" eaLnBrk="0" fontAlgn="base" hangingPunct="0">
              <a:spcBef>
                <a:spcPct val="0"/>
              </a:spcBef>
              <a:spcAft>
                <a:spcPct val="0"/>
              </a:spcAft>
              <a:defRPr sz="2400">
                <a:solidFill>
                  <a:schemeClr val="tx1"/>
                </a:solidFill>
                <a:latin typeface="Times" charset="0"/>
                <a:ea typeface="ＭＳ Ｐゴシック" charset="-128"/>
              </a:defRPr>
            </a:lvl9pPr>
          </a:lstStyle>
          <a:p>
            <a:fld id="{65EC761B-A9C5-40EE-9B81-FEFA95AC6D6C}" type="slidenum">
              <a:rPr lang="en-US" altLang="en-US" sz="1200">
                <a:solidFill>
                  <a:prstClr val="black"/>
                </a:solidFill>
              </a:rPr>
              <a:pPr/>
              <a:t>31</a:t>
            </a:fld>
            <a:endParaRPr lang="en-US" altLang="en-US" sz="1200">
              <a:solidFill>
                <a:prstClr val="black"/>
              </a:solidFill>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This lecture was prepared on 1/23/2005 (Sunday).</a:t>
            </a:r>
          </a:p>
          <a:p>
            <a:endParaRPr lang="en-US" altLang="en-US" smtClean="0"/>
          </a:p>
          <a:p>
            <a:r>
              <a:rPr lang="en-US" altLang="en-US" smtClean="0"/>
              <a:t>Took me 5 hours (from 8:00pm to 1:00am)</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2ED1A7-4A49-4987-9459-D8AC71F800BF}" type="slidenum">
              <a:rPr lang="el-GR">
                <a:solidFill>
                  <a:prstClr val="black"/>
                </a:solidFill>
              </a:rPr>
              <a:pPr/>
              <a:t>32</a:t>
            </a:fld>
            <a:endParaRPr lang="el-GR">
              <a:solidFill>
                <a:prstClr val="black"/>
              </a:solidFill>
            </a:endParaRPr>
          </a:p>
        </p:txBody>
      </p:sp>
      <p:sp>
        <p:nvSpPr>
          <p:cNvPr id="382978" name="Rectangle 2"/>
          <p:cNvSpPr>
            <a:spLocks noGrp="1" noRot="1" noChangeAspect="1" noChangeArrowheads="1" noTextEdit="1"/>
          </p:cNvSpPr>
          <p:nvPr>
            <p:ph type="sldImg"/>
          </p:nvPr>
        </p:nvSpPr>
        <p:spPr>
          <a:ln/>
        </p:spPr>
      </p:sp>
      <p:sp>
        <p:nvSpPr>
          <p:cNvPr id="382979" name="Rectangle 3"/>
          <p:cNvSpPr>
            <a:spLocks noGrp="1" noChangeArrowheads="1"/>
          </p:cNvSpPr>
          <p:nvPr>
            <p:ph type="body" idx="1"/>
          </p:nvPr>
        </p:nvSpPr>
        <p:spPr/>
        <p:txBody>
          <a:bodyPr/>
          <a:lstStyle/>
          <a:p>
            <a:endParaRPr lang="el-G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37219085" indent="-36770474">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48610" eaLnBrk="0" fontAlgn="base" hangingPunct="0">
              <a:spcBef>
                <a:spcPct val="0"/>
              </a:spcBef>
              <a:spcAft>
                <a:spcPct val="0"/>
              </a:spcAft>
              <a:defRPr sz="2400">
                <a:solidFill>
                  <a:schemeClr val="tx1"/>
                </a:solidFill>
                <a:latin typeface="Times" charset="0"/>
                <a:ea typeface="ＭＳ Ｐゴシック" charset="-128"/>
              </a:defRPr>
            </a:lvl6pPr>
            <a:lvl7pPr marL="897221" eaLnBrk="0" fontAlgn="base" hangingPunct="0">
              <a:spcBef>
                <a:spcPct val="0"/>
              </a:spcBef>
              <a:spcAft>
                <a:spcPct val="0"/>
              </a:spcAft>
              <a:defRPr sz="2400">
                <a:solidFill>
                  <a:schemeClr val="tx1"/>
                </a:solidFill>
                <a:latin typeface="Times" charset="0"/>
                <a:ea typeface="ＭＳ Ｐゴシック" charset="-128"/>
              </a:defRPr>
            </a:lvl7pPr>
            <a:lvl8pPr marL="1345831" eaLnBrk="0" fontAlgn="base" hangingPunct="0">
              <a:spcBef>
                <a:spcPct val="0"/>
              </a:spcBef>
              <a:spcAft>
                <a:spcPct val="0"/>
              </a:spcAft>
              <a:defRPr sz="2400">
                <a:solidFill>
                  <a:schemeClr val="tx1"/>
                </a:solidFill>
                <a:latin typeface="Times" charset="0"/>
                <a:ea typeface="ＭＳ Ｐゴシック" charset="-128"/>
              </a:defRPr>
            </a:lvl8pPr>
            <a:lvl9pPr marL="1794441" eaLnBrk="0" fontAlgn="base" hangingPunct="0">
              <a:spcBef>
                <a:spcPct val="0"/>
              </a:spcBef>
              <a:spcAft>
                <a:spcPct val="0"/>
              </a:spcAft>
              <a:defRPr sz="2400">
                <a:solidFill>
                  <a:schemeClr val="tx1"/>
                </a:solidFill>
                <a:latin typeface="Times" charset="0"/>
                <a:ea typeface="ＭＳ Ｐゴシック" charset="-128"/>
              </a:defRPr>
            </a:lvl9pPr>
          </a:lstStyle>
          <a:p>
            <a:fld id="{0595499E-340B-4B2B-B7C6-D89E73363C73}" type="slidenum">
              <a:rPr lang="en-US" altLang="en-US" sz="1200">
                <a:solidFill>
                  <a:prstClr val="black"/>
                </a:solidFill>
              </a:rPr>
              <a:pPr/>
              <a:t>33</a:t>
            </a:fld>
            <a:endParaRPr lang="en-US" altLang="en-US" sz="1200">
              <a:solidFill>
                <a:prstClr val="black"/>
              </a:solidFill>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37219085" indent="-36770474">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48610" eaLnBrk="0" fontAlgn="base" hangingPunct="0">
              <a:spcBef>
                <a:spcPct val="0"/>
              </a:spcBef>
              <a:spcAft>
                <a:spcPct val="0"/>
              </a:spcAft>
              <a:defRPr sz="2400">
                <a:solidFill>
                  <a:schemeClr val="tx1"/>
                </a:solidFill>
                <a:latin typeface="Times" charset="0"/>
                <a:ea typeface="ＭＳ Ｐゴシック" charset="-128"/>
              </a:defRPr>
            </a:lvl6pPr>
            <a:lvl7pPr marL="897221" eaLnBrk="0" fontAlgn="base" hangingPunct="0">
              <a:spcBef>
                <a:spcPct val="0"/>
              </a:spcBef>
              <a:spcAft>
                <a:spcPct val="0"/>
              </a:spcAft>
              <a:defRPr sz="2400">
                <a:solidFill>
                  <a:schemeClr val="tx1"/>
                </a:solidFill>
                <a:latin typeface="Times" charset="0"/>
                <a:ea typeface="ＭＳ Ｐゴシック" charset="-128"/>
              </a:defRPr>
            </a:lvl7pPr>
            <a:lvl8pPr marL="1345831" eaLnBrk="0" fontAlgn="base" hangingPunct="0">
              <a:spcBef>
                <a:spcPct val="0"/>
              </a:spcBef>
              <a:spcAft>
                <a:spcPct val="0"/>
              </a:spcAft>
              <a:defRPr sz="2400">
                <a:solidFill>
                  <a:schemeClr val="tx1"/>
                </a:solidFill>
                <a:latin typeface="Times" charset="0"/>
                <a:ea typeface="ＭＳ Ｐゴシック" charset="-128"/>
              </a:defRPr>
            </a:lvl8pPr>
            <a:lvl9pPr marL="1794441" eaLnBrk="0" fontAlgn="base" hangingPunct="0">
              <a:spcBef>
                <a:spcPct val="0"/>
              </a:spcBef>
              <a:spcAft>
                <a:spcPct val="0"/>
              </a:spcAft>
              <a:defRPr sz="2400">
                <a:solidFill>
                  <a:schemeClr val="tx1"/>
                </a:solidFill>
                <a:latin typeface="Times" charset="0"/>
                <a:ea typeface="ＭＳ Ｐゴシック" charset="-128"/>
              </a:defRPr>
            </a:lvl9pPr>
          </a:lstStyle>
          <a:p>
            <a:fld id="{CF444EC5-39D1-4056-B2D6-DA8CC4CD391F}" type="slidenum">
              <a:rPr lang="en-US" altLang="en-US" sz="1200">
                <a:solidFill>
                  <a:prstClr val="black"/>
                </a:solidFill>
              </a:rPr>
              <a:pPr/>
              <a:t>34</a:t>
            </a:fld>
            <a:endParaRPr lang="en-US" altLang="en-US" sz="1200">
              <a:solidFill>
                <a:prstClr val="black"/>
              </a:solidFill>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37219085" indent="-36770474">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48610" eaLnBrk="0" fontAlgn="base" hangingPunct="0">
              <a:spcBef>
                <a:spcPct val="0"/>
              </a:spcBef>
              <a:spcAft>
                <a:spcPct val="0"/>
              </a:spcAft>
              <a:defRPr sz="2400">
                <a:solidFill>
                  <a:schemeClr val="tx1"/>
                </a:solidFill>
                <a:latin typeface="Times" charset="0"/>
                <a:ea typeface="ＭＳ Ｐゴシック" charset="-128"/>
              </a:defRPr>
            </a:lvl6pPr>
            <a:lvl7pPr marL="897221" eaLnBrk="0" fontAlgn="base" hangingPunct="0">
              <a:spcBef>
                <a:spcPct val="0"/>
              </a:spcBef>
              <a:spcAft>
                <a:spcPct val="0"/>
              </a:spcAft>
              <a:defRPr sz="2400">
                <a:solidFill>
                  <a:schemeClr val="tx1"/>
                </a:solidFill>
                <a:latin typeface="Times" charset="0"/>
                <a:ea typeface="ＭＳ Ｐゴシック" charset="-128"/>
              </a:defRPr>
            </a:lvl7pPr>
            <a:lvl8pPr marL="1345831" eaLnBrk="0" fontAlgn="base" hangingPunct="0">
              <a:spcBef>
                <a:spcPct val="0"/>
              </a:spcBef>
              <a:spcAft>
                <a:spcPct val="0"/>
              </a:spcAft>
              <a:defRPr sz="2400">
                <a:solidFill>
                  <a:schemeClr val="tx1"/>
                </a:solidFill>
                <a:latin typeface="Times" charset="0"/>
                <a:ea typeface="ＭＳ Ｐゴシック" charset="-128"/>
              </a:defRPr>
            </a:lvl8pPr>
            <a:lvl9pPr marL="1794441" eaLnBrk="0" fontAlgn="base" hangingPunct="0">
              <a:spcBef>
                <a:spcPct val="0"/>
              </a:spcBef>
              <a:spcAft>
                <a:spcPct val="0"/>
              </a:spcAft>
              <a:defRPr sz="2400">
                <a:solidFill>
                  <a:schemeClr val="tx1"/>
                </a:solidFill>
                <a:latin typeface="Times" charset="0"/>
                <a:ea typeface="ＭＳ Ｐゴシック" charset="-128"/>
              </a:defRPr>
            </a:lvl9pPr>
          </a:lstStyle>
          <a:p>
            <a:fld id="{81EBAE67-E2AD-4CFA-A3B0-19F6162AA1ED}" type="slidenum">
              <a:rPr lang="en-US" altLang="en-US" sz="1200">
                <a:solidFill>
                  <a:prstClr val="black"/>
                </a:solidFill>
              </a:rPr>
              <a:pPr/>
              <a:t>35</a:t>
            </a:fld>
            <a:endParaRPr lang="en-US" altLang="en-US" sz="1200">
              <a:solidFill>
                <a:prstClr val="black"/>
              </a:solidFill>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F87443-5CA5-4CC6-A74C-90B768A88190}" type="slidenum">
              <a:rPr lang="el-GR">
                <a:solidFill>
                  <a:prstClr val="black"/>
                </a:solidFill>
              </a:rPr>
              <a:pPr/>
              <a:t>8</a:t>
            </a:fld>
            <a:endParaRPr lang="el-GR">
              <a:solidFill>
                <a:prstClr val="black"/>
              </a:solidFill>
            </a:endParaRPr>
          </a:p>
        </p:txBody>
      </p:sp>
      <p:sp>
        <p:nvSpPr>
          <p:cNvPr id="363522" name="Rectangle 2"/>
          <p:cNvSpPr>
            <a:spLocks noGrp="1" noRot="1" noChangeAspect="1" noChangeArrowheads="1" noTextEdit="1"/>
          </p:cNvSpPr>
          <p:nvPr>
            <p:ph type="sldImg"/>
          </p:nvPr>
        </p:nvSpPr>
        <p:spPr>
          <a:ln/>
        </p:spPr>
      </p:sp>
      <p:sp>
        <p:nvSpPr>
          <p:cNvPr id="363523" name="Rectangle 3"/>
          <p:cNvSpPr>
            <a:spLocks noGrp="1" noChangeArrowheads="1"/>
          </p:cNvSpPr>
          <p:nvPr>
            <p:ph type="body" idx="1"/>
          </p:nvPr>
        </p:nvSpPr>
        <p:spPr/>
        <p:txBody>
          <a:bodyPr/>
          <a:lstStyle/>
          <a:p>
            <a:endParaRPr lang="el-G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54113B-1EEF-4D13-85E5-D484926D3BC6}" type="slidenum">
              <a:rPr lang="el-GR">
                <a:solidFill>
                  <a:prstClr val="black"/>
                </a:solidFill>
              </a:rPr>
              <a:pPr/>
              <a:t>37</a:t>
            </a:fld>
            <a:endParaRPr lang="el-GR">
              <a:solidFill>
                <a:prstClr val="black"/>
              </a:solidFill>
            </a:endParaRPr>
          </a:p>
        </p:txBody>
      </p:sp>
      <p:sp>
        <p:nvSpPr>
          <p:cNvPr id="544770" name="Rectangle 2"/>
          <p:cNvSpPr>
            <a:spLocks noGrp="1" noRot="1" noChangeAspect="1" noChangeArrowheads="1" noTextEdit="1"/>
          </p:cNvSpPr>
          <p:nvPr>
            <p:ph type="sldImg"/>
          </p:nvPr>
        </p:nvSpPr>
        <p:spPr>
          <a:ln/>
        </p:spPr>
      </p:sp>
      <p:sp>
        <p:nvSpPr>
          <p:cNvPr id="544771" name="Rectangle 3"/>
          <p:cNvSpPr>
            <a:spLocks noGrp="1" noChangeArrowheads="1"/>
          </p:cNvSpPr>
          <p:nvPr>
            <p:ph type="body" idx="1"/>
          </p:nvPr>
        </p:nvSpPr>
        <p:spPr/>
        <p:txBody>
          <a:bodyPr/>
          <a:lstStyle/>
          <a:p>
            <a:endParaRPr lang="el-G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E757A9-7273-4F91-A1D2-4DC5C66D36E2}" type="slidenum">
              <a:rPr lang="el-GR">
                <a:solidFill>
                  <a:prstClr val="black"/>
                </a:solidFill>
              </a:rPr>
              <a:pPr/>
              <a:t>38</a:t>
            </a:fld>
            <a:endParaRPr lang="el-GR">
              <a:solidFill>
                <a:prstClr val="black"/>
              </a:solidFill>
            </a:endParaRPr>
          </a:p>
        </p:txBody>
      </p:sp>
      <p:sp>
        <p:nvSpPr>
          <p:cNvPr id="384002" name="Rectangle 2"/>
          <p:cNvSpPr>
            <a:spLocks noGrp="1" noRot="1" noChangeAspect="1" noChangeArrowheads="1" noTextEdit="1"/>
          </p:cNvSpPr>
          <p:nvPr>
            <p:ph type="sldImg"/>
          </p:nvPr>
        </p:nvSpPr>
        <p:spPr>
          <a:ln/>
        </p:spPr>
      </p:sp>
      <p:sp>
        <p:nvSpPr>
          <p:cNvPr id="384003" name="Rectangle 3"/>
          <p:cNvSpPr>
            <a:spLocks noGrp="1" noChangeArrowheads="1"/>
          </p:cNvSpPr>
          <p:nvPr>
            <p:ph type="body" idx="1"/>
          </p:nvPr>
        </p:nvSpPr>
        <p:spPr/>
        <p:txBody>
          <a:bodyPr/>
          <a:lstStyle/>
          <a:p>
            <a:endParaRPr lang="el-G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3D874D-1231-4940-8C75-64537159E32B}" type="slidenum">
              <a:rPr lang="el-GR">
                <a:solidFill>
                  <a:prstClr val="black"/>
                </a:solidFill>
              </a:rPr>
              <a:pPr/>
              <a:t>39</a:t>
            </a:fld>
            <a:endParaRPr lang="el-GR">
              <a:solidFill>
                <a:prstClr val="black"/>
              </a:solidFill>
            </a:endParaRPr>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pPr marL="216233" indent="-216233"/>
            <a:r>
              <a:rPr lang="en-GB"/>
              <a:t>Atmospheric absorption of </a:t>
            </a:r>
            <a:r>
              <a:rPr lang="en-GB">
                <a:hlinkClick r:id="rId3" tooltip="Electromagnetic spectrum"/>
              </a:rPr>
              <a:t>electromagnetic radiation</a:t>
            </a:r>
            <a:r>
              <a:rPr lang="en-GB"/>
              <a:t> along a 1 NM sea level path.</a:t>
            </a:r>
          </a:p>
          <a:p>
            <a:pPr marL="216233" indent="-216233"/>
            <a:r>
              <a:rPr lang="en-GB"/>
              <a:t>The molecules that account for most of the absorption in the </a:t>
            </a:r>
            <a:r>
              <a:rPr lang="en-GB">
                <a:hlinkClick r:id="rId4" tooltip="Infrared"/>
              </a:rPr>
              <a:t>infrared</a:t>
            </a:r>
            <a:r>
              <a:rPr lang="en-GB"/>
              <a:t> region are </a:t>
            </a:r>
            <a:r>
              <a:rPr lang="en-GB">
                <a:hlinkClick r:id="rId5" tooltip="Water"/>
              </a:rPr>
              <a:t>water</a:t>
            </a:r>
            <a:r>
              <a:rPr lang="en-GB"/>
              <a:t>, </a:t>
            </a:r>
            <a:r>
              <a:rPr lang="en-GB">
                <a:hlinkClick r:id="rId6" tooltip="Carbon dioxide"/>
              </a:rPr>
              <a:t>carbon dioxide</a:t>
            </a:r>
            <a:r>
              <a:rPr lang="en-GB"/>
              <a:t>, </a:t>
            </a:r>
            <a:r>
              <a:rPr lang="en-GB">
                <a:hlinkClick r:id="rId7" tooltip="Nitrous oxide"/>
              </a:rPr>
              <a:t>nitrous oxide</a:t>
            </a:r>
            <a:r>
              <a:rPr lang="en-GB"/>
              <a:t>, </a:t>
            </a:r>
            <a:r>
              <a:rPr lang="en-GB">
                <a:hlinkClick r:id="rId8" tooltip="Ozone"/>
              </a:rPr>
              <a:t>ozone</a:t>
            </a:r>
            <a:r>
              <a:rPr lang="en-GB"/>
              <a:t>, </a:t>
            </a:r>
            <a:r>
              <a:rPr lang="en-GB">
                <a:hlinkClick r:id="rId9" tooltip="Carbon monoxide"/>
              </a:rPr>
              <a:t>carbon monoxide</a:t>
            </a:r>
            <a:r>
              <a:rPr lang="en-GB"/>
              <a:t>, and </a:t>
            </a:r>
            <a:r>
              <a:rPr lang="en-GB">
                <a:hlinkClick r:id="rId10" tooltip="Methane"/>
              </a:rPr>
              <a:t>methane</a:t>
            </a:r>
            <a:r>
              <a:rPr lang="en-GB"/>
              <a:t>.</a:t>
            </a:r>
          </a:p>
          <a:p>
            <a:pPr marL="216233" indent="-216233"/>
            <a:r>
              <a:rPr lang="en-GB"/>
              <a:t>The curve shows absorptions due to:</a:t>
            </a:r>
            <a:endParaRPr lang="el-GR"/>
          </a:p>
          <a:p>
            <a:pPr marL="216233" indent="-216233"/>
            <a:r>
              <a:rPr lang="en-GB"/>
              <a:t>both water and carbon dioxide at 1.4 µm, 1.85 µm, and 2.7 µm</a:t>
            </a:r>
            <a:endParaRPr lang="el-GR"/>
          </a:p>
          <a:p>
            <a:pPr marL="216233" indent="-216233"/>
            <a:r>
              <a:rPr lang="en-GB"/>
              <a:t>due to water only at 6 µm</a:t>
            </a:r>
            <a:endParaRPr lang="el-GR"/>
          </a:p>
          <a:p>
            <a:pPr marL="216233" indent="-216233"/>
            <a:r>
              <a:rPr lang="en-GB"/>
              <a:t>due to carbon dioxide only at 4.3 µm.</a:t>
            </a:r>
            <a:endParaRPr lang="el-GR"/>
          </a:p>
          <a:p>
            <a:pPr marL="216233" indent="-216233"/>
            <a:endParaRPr lang="el-G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651F96-B836-4E5C-8E6D-4D384471D0D8}" type="slidenum">
              <a:rPr lang="el-GR">
                <a:solidFill>
                  <a:prstClr val="black"/>
                </a:solidFill>
              </a:rPr>
              <a:pPr/>
              <a:t>40</a:t>
            </a:fld>
            <a:endParaRPr lang="el-GR">
              <a:solidFill>
                <a:prstClr val="black"/>
              </a:solidFill>
            </a:endParaRPr>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p:txBody>
          <a:bodyPr/>
          <a:lstStyle/>
          <a:p>
            <a:endParaRPr lang="el-G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63108A-D09D-4D37-B02E-22511DB2B894}" type="slidenum">
              <a:rPr lang="en-US" altLang="en-US">
                <a:solidFill>
                  <a:prstClr val="black"/>
                </a:solidFill>
              </a:rPr>
              <a:pPr/>
              <a:t>41</a:t>
            </a:fld>
            <a:endParaRPr lang="en-US" altLang="en-US">
              <a:solidFill>
                <a:prstClr val="black"/>
              </a:solidFill>
            </a:endParaRPr>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24045B-495B-433D-B1F1-0656690F2754}" type="slidenum">
              <a:rPr lang="el-GR">
                <a:solidFill>
                  <a:prstClr val="black"/>
                </a:solidFill>
              </a:rPr>
              <a:pPr/>
              <a:t>42</a:t>
            </a:fld>
            <a:endParaRPr lang="el-GR">
              <a:solidFill>
                <a:prstClr val="black"/>
              </a:solidFill>
            </a:endParaRPr>
          </a:p>
        </p:txBody>
      </p:sp>
      <p:sp>
        <p:nvSpPr>
          <p:cNvPr id="386050" name="Rectangle 2"/>
          <p:cNvSpPr>
            <a:spLocks noGrp="1" noRot="1" noChangeAspect="1" noChangeArrowheads="1" noTextEdit="1"/>
          </p:cNvSpPr>
          <p:nvPr>
            <p:ph type="sldImg"/>
          </p:nvPr>
        </p:nvSpPr>
        <p:spPr>
          <a:ln/>
        </p:spPr>
      </p:sp>
      <p:sp>
        <p:nvSpPr>
          <p:cNvPr id="386051" name="Rectangle 3"/>
          <p:cNvSpPr>
            <a:spLocks noGrp="1" noChangeArrowheads="1"/>
          </p:cNvSpPr>
          <p:nvPr>
            <p:ph type="body" idx="1"/>
          </p:nvPr>
        </p:nvSpPr>
        <p:spPr/>
        <p:txBody>
          <a:bodyPr/>
          <a:lstStyle/>
          <a:p>
            <a:endParaRPr lang="el-G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09C717-2FCD-4957-9CFF-78460D5F753A}" type="slidenum">
              <a:rPr lang="el-GR">
                <a:solidFill>
                  <a:prstClr val="black"/>
                </a:solidFill>
              </a:rPr>
              <a:pPr/>
              <a:t>43</a:t>
            </a:fld>
            <a:endParaRPr lang="el-GR">
              <a:solidFill>
                <a:prstClr val="black"/>
              </a:solidFill>
            </a:endParaRPr>
          </a:p>
        </p:txBody>
      </p:sp>
      <p:sp>
        <p:nvSpPr>
          <p:cNvPr id="387074" name="Rectangle 2"/>
          <p:cNvSpPr>
            <a:spLocks noGrp="1" noRot="1" noChangeAspect="1" noChangeArrowheads="1" noTextEdit="1"/>
          </p:cNvSpPr>
          <p:nvPr>
            <p:ph type="sldImg"/>
          </p:nvPr>
        </p:nvSpPr>
        <p:spPr>
          <a:ln/>
        </p:spPr>
      </p:sp>
      <p:sp>
        <p:nvSpPr>
          <p:cNvPr id="387075" name="Rectangle 3"/>
          <p:cNvSpPr>
            <a:spLocks noGrp="1" noChangeArrowheads="1"/>
          </p:cNvSpPr>
          <p:nvPr>
            <p:ph type="body" idx="1"/>
          </p:nvPr>
        </p:nvSpPr>
        <p:spPr/>
        <p:txBody>
          <a:bodyPr/>
          <a:lstStyle/>
          <a:p>
            <a:endParaRPr lang="el-G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37219085" indent="-36770474">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48610" eaLnBrk="0" fontAlgn="base" hangingPunct="0">
              <a:spcBef>
                <a:spcPct val="0"/>
              </a:spcBef>
              <a:spcAft>
                <a:spcPct val="0"/>
              </a:spcAft>
              <a:defRPr sz="2400">
                <a:solidFill>
                  <a:schemeClr val="tx1"/>
                </a:solidFill>
                <a:latin typeface="Times" charset="0"/>
                <a:ea typeface="ＭＳ Ｐゴシック" charset="-128"/>
              </a:defRPr>
            </a:lvl6pPr>
            <a:lvl7pPr marL="897221" eaLnBrk="0" fontAlgn="base" hangingPunct="0">
              <a:spcBef>
                <a:spcPct val="0"/>
              </a:spcBef>
              <a:spcAft>
                <a:spcPct val="0"/>
              </a:spcAft>
              <a:defRPr sz="2400">
                <a:solidFill>
                  <a:schemeClr val="tx1"/>
                </a:solidFill>
                <a:latin typeface="Times" charset="0"/>
                <a:ea typeface="ＭＳ Ｐゴシック" charset="-128"/>
              </a:defRPr>
            </a:lvl7pPr>
            <a:lvl8pPr marL="1345831" eaLnBrk="0" fontAlgn="base" hangingPunct="0">
              <a:spcBef>
                <a:spcPct val="0"/>
              </a:spcBef>
              <a:spcAft>
                <a:spcPct val="0"/>
              </a:spcAft>
              <a:defRPr sz="2400">
                <a:solidFill>
                  <a:schemeClr val="tx1"/>
                </a:solidFill>
                <a:latin typeface="Times" charset="0"/>
                <a:ea typeface="ＭＳ Ｐゴシック" charset="-128"/>
              </a:defRPr>
            </a:lvl8pPr>
            <a:lvl9pPr marL="1794441" eaLnBrk="0" fontAlgn="base" hangingPunct="0">
              <a:spcBef>
                <a:spcPct val="0"/>
              </a:spcBef>
              <a:spcAft>
                <a:spcPct val="0"/>
              </a:spcAft>
              <a:defRPr sz="2400">
                <a:solidFill>
                  <a:schemeClr val="tx1"/>
                </a:solidFill>
                <a:latin typeface="Times" charset="0"/>
                <a:ea typeface="ＭＳ Ｐゴシック" charset="-128"/>
              </a:defRPr>
            </a:lvl9pPr>
          </a:lstStyle>
          <a:p>
            <a:fld id="{1D3BCEE5-965C-4E4A-9092-ABEF0B37BEAF}" type="slidenum">
              <a:rPr lang="en-US" altLang="en-US" sz="1200">
                <a:solidFill>
                  <a:prstClr val="black"/>
                </a:solidFill>
              </a:rPr>
              <a:pPr/>
              <a:t>44</a:t>
            </a:fld>
            <a:endParaRPr lang="en-US" altLang="en-US" sz="1200">
              <a:solidFill>
                <a:prstClr val="black"/>
              </a:solidFill>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37219085" indent="-36770474">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48610" eaLnBrk="0" fontAlgn="base" hangingPunct="0">
              <a:spcBef>
                <a:spcPct val="0"/>
              </a:spcBef>
              <a:spcAft>
                <a:spcPct val="0"/>
              </a:spcAft>
              <a:defRPr sz="2400">
                <a:solidFill>
                  <a:schemeClr val="tx1"/>
                </a:solidFill>
                <a:latin typeface="Times" charset="0"/>
                <a:ea typeface="ＭＳ Ｐゴシック" charset="-128"/>
              </a:defRPr>
            </a:lvl6pPr>
            <a:lvl7pPr marL="897221" eaLnBrk="0" fontAlgn="base" hangingPunct="0">
              <a:spcBef>
                <a:spcPct val="0"/>
              </a:spcBef>
              <a:spcAft>
                <a:spcPct val="0"/>
              </a:spcAft>
              <a:defRPr sz="2400">
                <a:solidFill>
                  <a:schemeClr val="tx1"/>
                </a:solidFill>
                <a:latin typeface="Times" charset="0"/>
                <a:ea typeface="ＭＳ Ｐゴシック" charset="-128"/>
              </a:defRPr>
            </a:lvl7pPr>
            <a:lvl8pPr marL="1345831" eaLnBrk="0" fontAlgn="base" hangingPunct="0">
              <a:spcBef>
                <a:spcPct val="0"/>
              </a:spcBef>
              <a:spcAft>
                <a:spcPct val="0"/>
              </a:spcAft>
              <a:defRPr sz="2400">
                <a:solidFill>
                  <a:schemeClr val="tx1"/>
                </a:solidFill>
                <a:latin typeface="Times" charset="0"/>
                <a:ea typeface="ＭＳ Ｐゴシック" charset="-128"/>
              </a:defRPr>
            </a:lvl8pPr>
            <a:lvl9pPr marL="1794441" eaLnBrk="0" fontAlgn="base" hangingPunct="0">
              <a:spcBef>
                <a:spcPct val="0"/>
              </a:spcBef>
              <a:spcAft>
                <a:spcPct val="0"/>
              </a:spcAft>
              <a:defRPr sz="2400">
                <a:solidFill>
                  <a:schemeClr val="tx1"/>
                </a:solidFill>
                <a:latin typeface="Times" charset="0"/>
                <a:ea typeface="ＭＳ Ｐゴシック" charset="-128"/>
              </a:defRPr>
            </a:lvl9pPr>
          </a:lstStyle>
          <a:p>
            <a:fld id="{60920F97-8D9C-4EE0-854C-3E801CFA489B}" type="slidenum">
              <a:rPr lang="en-US" altLang="en-US" sz="1200">
                <a:solidFill>
                  <a:prstClr val="black"/>
                </a:solidFill>
              </a:rPr>
              <a:pPr/>
              <a:t>45</a:t>
            </a:fld>
            <a:endParaRPr lang="en-US" altLang="en-US" sz="1200">
              <a:solidFill>
                <a:prstClr val="black"/>
              </a:solidFill>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10ABEB-7471-4E32-8782-33AB1617CFCA}" type="slidenum">
              <a:rPr lang="el-GR">
                <a:solidFill>
                  <a:prstClr val="black"/>
                </a:solidFill>
              </a:rPr>
              <a:pPr/>
              <a:t>46</a:t>
            </a:fld>
            <a:endParaRPr lang="el-GR">
              <a:solidFill>
                <a:prstClr val="black"/>
              </a:solidFill>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p:txBody>
          <a:bodyPr/>
          <a:lstStyle/>
          <a:p>
            <a:r>
              <a:rPr lang="el-GR" b="1" u="sng"/>
              <a:t>Effect of Earth's spherical shape</a:t>
            </a:r>
            <a:r>
              <a:rPr lang="el-GR"/>
              <a:t>: If the Earth were a disk with its surface perpendicular to the rays of sunlight, each point on it would receive the same amount of radiation, an energy flux equal to the solar constant. However, the Earth is a sphere and aside from the part closest to the sun, where the rays of sunlight are perpendicular to the ground, </a:t>
            </a:r>
            <a:r>
              <a:rPr lang="el-GR" b="1"/>
              <a:t>its surface tilts with respect to the incoming rays</a:t>
            </a:r>
            <a:r>
              <a:rPr lang="el-GR"/>
              <a:t> of energy with the regions furthest away aligned in parallel to the radiation and thus receiving no energy at all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DA6B35-024B-4480-BC81-6510FB8CD86E}" type="slidenum">
              <a:rPr lang="el-GR">
                <a:solidFill>
                  <a:prstClr val="black"/>
                </a:solidFill>
              </a:rPr>
              <a:pPr/>
              <a:t>9</a:t>
            </a:fld>
            <a:endParaRPr lang="el-GR">
              <a:solidFill>
                <a:prstClr val="black"/>
              </a:solidFill>
            </a:endParaRPr>
          </a:p>
        </p:txBody>
      </p:sp>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p:txBody>
          <a:bodyPr/>
          <a:lstStyle/>
          <a:p>
            <a:endParaRPr lang="el-G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37219085" indent="-36770474">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48610" eaLnBrk="0" fontAlgn="base" hangingPunct="0">
              <a:spcBef>
                <a:spcPct val="0"/>
              </a:spcBef>
              <a:spcAft>
                <a:spcPct val="0"/>
              </a:spcAft>
              <a:defRPr sz="2400">
                <a:solidFill>
                  <a:schemeClr val="tx1"/>
                </a:solidFill>
                <a:latin typeface="Times" charset="0"/>
                <a:ea typeface="ＭＳ Ｐゴシック" charset="-128"/>
              </a:defRPr>
            </a:lvl6pPr>
            <a:lvl7pPr marL="897221" eaLnBrk="0" fontAlgn="base" hangingPunct="0">
              <a:spcBef>
                <a:spcPct val="0"/>
              </a:spcBef>
              <a:spcAft>
                <a:spcPct val="0"/>
              </a:spcAft>
              <a:defRPr sz="2400">
                <a:solidFill>
                  <a:schemeClr val="tx1"/>
                </a:solidFill>
                <a:latin typeface="Times" charset="0"/>
                <a:ea typeface="ＭＳ Ｐゴシック" charset="-128"/>
              </a:defRPr>
            </a:lvl7pPr>
            <a:lvl8pPr marL="1345831" eaLnBrk="0" fontAlgn="base" hangingPunct="0">
              <a:spcBef>
                <a:spcPct val="0"/>
              </a:spcBef>
              <a:spcAft>
                <a:spcPct val="0"/>
              </a:spcAft>
              <a:defRPr sz="2400">
                <a:solidFill>
                  <a:schemeClr val="tx1"/>
                </a:solidFill>
                <a:latin typeface="Times" charset="0"/>
                <a:ea typeface="ＭＳ Ｐゴシック" charset="-128"/>
              </a:defRPr>
            </a:lvl8pPr>
            <a:lvl9pPr marL="1794441" eaLnBrk="0" fontAlgn="base" hangingPunct="0">
              <a:spcBef>
                <a:spcPct val="0"/>
              </a:spcBef>
              <a:spcAft>
                <a:spcPct val="0"/>
              </a:spcAft>
              <a:defRPr sz="2400">
                <a:solidFill>
                  <a:schemeClr val="tx1"/>
                </a:solidFill>
                <a:latin typeface="Times" charset="0"/>
                <a:ea typeface="ＭＳ Ｐゴシック" charset="-128"/>
              </a:defRPr>
            </a:lvl9pPr>
          </a:lstStyle>
          <a:p>
            <a:fld id="{24DCA4B4-2134-4432-8650-9EF3764079FF}" type="slidenum">
              <a:rPr lang="en-US" altLang="en-US" sz="1200">
                <a:solidFill>
                  <a:prstClr val="black"/>
                </a:solidFill>
              </a:rPr>
              <a:pPr/>
              <a:t>47</a:t>
            </a:fld>
            <a:endParaRPr lang="en-US" altLang="en-US" sz="1200">
              <a:solidFill>
                <a:prstClr val="black"/>
              </a:solidFill>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32048F68-E284-4192-A202-B3E99DDF0623}" type="slidenum">
              <a:rPr lang="el-GR">
                <a:solidFill>
                  <a:prstClr val="black"/>
                </a:solidFill>
              </a:rPr>
              <a:pPr/>
              <a:t>48</a:t>
            </a:fld>
            <a:endParaRPr lang="el-GR">
              <a:solidFill>
                <a:prstClr val="black"/>
              </a:solidFill>
            </a:endParaRPr>
          </a:p>
        </p:txBody>
      </p:sp>
      <p:sp>
        <p:nvSpPr>
          <p:cNvPr id="8194" name="Rectangle 2"/>
          <p:cNvSpPr>
            <a:spLocks noGrp="1" noRot="1" noChangeAspect="1" noChangeArrowheads="1" noTextEdit="1"/>
          </p:cNvSpPr>
          <p:nvPr>
            <p:ph type="sldImg"/>
          </p:nvPr>
        </p:nvSpPr>
        <p:spPr>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F77CBD-1C52-4498-B758-13376B3CF609}" type="slidenum">
              <a:rPr lang="el-GR">
                <a:solidFill>
                  <a:prstClr val="black"/>
                </a:solidFill>
              </a:rPr>
              <a:pPr/>
              <a:t>49</a:t>
            </a:fld>
            <a:endParaRPr lang="el-GR">
              <a:solidFill>
                <a:prstClr val="black"/>
              </a:solidFill>
            </a:endParaRPr>
          </a:p>
        </p:txBody>
      </p:sp>
      <p:sp>
        <p:nvSpPr>
          <p:cNvPr id="389122" name="Rectangle 2"/>
          <p:cNvSpPr>
            <a:spLocks noGrp="1" noRot="1" noChangeAspect="1" noChangeArrowheads="1" noTextEdit="1"/>
          </p:cNvSpPr>
          <p:nvPr>
            <p:ph type="sldImg"/>
          </p:nvPr>
        </p:nvSpPr>
        <p:spPr>
          <a:ln/>
        </p:spPr>
      </p:sp>
      <p:sp>
        <p:nvSpPr>
          <p:cNvPr id="389123" name="Rectangle 3"/>
          <p:cNvSpPr>
            <a:spLocks noGrp="1" noChangeArrowheads="1"/>
          </p:cNvSpPr>
          <p:nvPr>
            <p:ph type="body" idx="1"/>
          </p:nvPr>
        </p:nvSpPr>
        <p:spPr/>
        <p:txBody>
          <a:bodyPr/>
          <a:lstStyle/>
          <a:p>
            <a:endParaRPr lang="el-G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37219085" indent="-36770474">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48610" eaLnBrk="0" fontAlgn="base" hangingPunct="0">
              <a:spcBef>
                <a:spcPct val="0"/>
              </a:spcBef>
              <a:spcAft>
                <a:spcPct val="0"/>
              </a:spcAft>
              <a:defRPr sz="2400">
                <a:solidFill>
                  <a:schemeClr val="tx1"/>
                </a:solidFill>
                <a:latin typeface="Times" charset="0"/>
                <a:ea typeface="ＭＳ Ｐゴシック" charset="-128"/>
              </a:defRPr>
            </a:lvl6pPr>
            <a:lvl7pPr marL="897221" eaLnBrk="0" fontAlgn="base" hangingPunct="0">
              <a:spcBef>
                <a:spcPct val="0"/>
              </a:spcBef>
              <a:spcAft>
                <a:spcPct val="0"/>
              </a:spcAft>
              <a:defRPr sz="2400">
                <a:solidFill>
                  <a:schemeClr val="tx1"/>
                </a:solidFill>
                <a:latin typeface="Times" charset="0"/>
                <a:ea typeface="ＭＳ Ｐゴシック" charset="-128"/>
              </a:defRPr>
            </a:lvl7pPr>
            <a:lvl8pPr marL="1345831" eaLnBrk="0" fontAlgn="base" hangingPunct="0">
              <a:spcBef>
                <a:spcPct val="0"/>
              </a:spcBef>
              <a:spcAft>
                <a:spcPct val="0"/>
              </a:spcAft>
              <a:defRPr sz="2400">
                <a:solidFill>
                  <a:schemeClr val="tx1"/>
                </a:solidFill>
                <a:latin typeface="Times" charset="0"/>
                <a:ea typeface="ＭＳ Ｐゴシック" charset="-128"/>
              </a:defRPr>
            </a:lvl8pPr>
            <a:lvl9pPr marL="1794441" eaLnBrk="0" fontAlgn="base" hangingPunct="0">
              <a:spcBef>
                <a:spcPct val="0"/>
              </a:spcBef>
              <a:spcAft>
                <a:spcPct val="0"/>
              </a:spcAft>
              <a:defRPr sz="2400">
                <a:solidFill>
                  <a:schemeClr val="tx1"/>
                </a:solidFill>
                <a:latin typeface="Times" charset="0"/>
                <a:ea typeface="ＭＳ Ｐゴシック" charset="-128"/>
              </a:defRPr>
            </a:lvl9pPr>
          </a:lstStyle>
          <a:p>
            <a:fld id="{385E1205-B733-4C35-AFED-446F5720E133}" type="slidenum">
              <a:rPr lang="en-US" altLang="en-US" sz="1200">
                <a:solidFill>
                  <a:prstClr val="black"/>
                </a:solidFill>
              </a:rPr>
              <a:pPr/>
              <a:t>50</a:t>
            </a:fld>
            <a:endParaRPr lang="en-US" altLang="en-US" sz="1200">
              <a:solidFill>
                <a:prstClr val="black"/>
              </a:solidFill>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37219085" indent="-36770474">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48610" eaLnBrk="0" fontAlgn="base" hangingPunct="0">
              <a:spcBef>
                <a:spcPct val="0"/>
              </a:spcBef>
              <a:spcAft>
                <a:spcPct val="0"/>
              </a:spcAft>
              <a:defRPr sz="2400">
                <a:solidFill>
                  <a:schemeClr val="tx1"/>
                </a:solidFill>
                <a:latin typeface="Times" charset="0"/>
                <a:ea typeface="ＭＳ Ｐゴシック" charset="-128"/>
              </a:defRPr>
            </a:lvl6pPr>
            <a:lvl7pPr marL="897221" eaLnBrk="0" fontAlgn="base" hangingPunct="0">
              <a:spcBef>
                <a:spcPct val="0"/>
              </a:spcBef>
              <a:spcAft>
                <a:spcPct val="0"/>
              </a:spcAft>
              <a:defRPr sz="2400">
                <a:solidFill>
                  <a:schemeClr val="tx1"/>
                </a:solidFill>
                <a:latin typeface="Times" charset="0"/>
                <a:ea typeface="ＭＳ Ｐゴシック" charset="-128"/>
              </a:defRPr>
            </a:lvl7pPr>
            <a:lvl8pPr marL="1345831" eaLnBrk="0" fontAlgn="base" hangingPunct="0">
              <a:spcBef>
                <a:spcPct val="0"/>
              </a:spcBef>
              <a:spcAft>
                <a:spcPct val="0"/>
              </a:spcAft>
              <a:defRPr sz="2400">
                <a:solidFill>
                  <a:schemeClr val="tx1"/>
                </a:solidFill>
                <a:latin typeface="Times" charset="0"/>
                <a:ea typeface="ＭＳ Ｐゴシック" charset="-128"/>
              </a:defRPr>
            </a:lvl8pPr>
            <a:lvl9pPr marL="1794441" eaLnBrk="0" fontAlgn="base" hangingPunct="0">
              <a:spcBef>
                <a:spcPct val="0"/>
              </a:spcBef>
              <a:spcAft>
                <a:spcPct val="0"/>
              </a:spcAft>
              <a:defRPr sz="2400">
                <a:solidFill>
                  <a:schemeClr val="tx1"/>
                </a:solidFill>
                <a:latin typeface="Times" charset="0"/>
                <a:ea typeface="ＭＳ Ｐゴシック" charset="-128"/>
              </a:defRPr>
            </a:lvl9pPr>
          </a:lstStyle>
          <a:p>
            <a:fld id="{B7CD30DF-D7E3-42B4-99C4-C5EC31017280}" type="slidenum">
              <a:rPr lang="en-US" altLang="en-US" sz="1200">
                <a:solidFill>
                  <a:prstClr val="black"/>
                </a:solidFill>
              </a:rPr>
              <a:pPr/>
              <a:t>51</a:t>
            </a:fld>
            <a:endParaRPr lang="en-US" altLang="en-US" sz="1200">
              <a:solidFill>
                <a:prstClr val="black"/>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37219085" indent="-36770474">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48610" eaLnBrk="0" fontAlgn="base" hangingPunct="0">
              <a:spcBef>
                <a:spcPct val="0"/>
              </a:spcBef>
              <a:spcAft>
                <a:spcPct val="0"/>
              </a:spcAft>
              <a:defRPr sz="2400">
                <a:solidFill>
                  <a:schemeClr val="tx1"/>
                </a:solidFill>
                <a:latin typeface="Times" charset="0"/>
                <a:ea typeface="ＭＳ Ｐゴシック" charset="-128"/>
              </a:defRPr>
            </a:lvl6pPr>
            <a:lvl7pPr marL="897221" eaLnBrk="0" fontAlgn="base" hangingPunct="0">
              <a:spcBef>
                <a:spcPct val="0"/>
              </a:spcBef>
              <a:spcAft>
                <a:spcPct val="0"/>
              </a:spcAft>
              <a:defRPr sz="2400">
                <a:solidFill>
                  <a:schemeClr val="tx1"/>
                </a:solidFill>
                <a:latin typeface="Times" charset="0"/>
                <a:ea typeface="ＭＳ Ｐゴシック" charset="-128"/>
              </a:defRPr>
            </a:lvl7pPr>
            <a:lvl8pPr marL="1345831" eaLnBrk="0" fontAlgn="base" hangingPunct="0">
              <a:spcBef>
                <a:spcPct val="0"/>
              </a:spcBef>
              <a:spcAft>
                <a:spcPct val="0"/>
              </a:spcAft>
              <a:defRPr sz="2400">
                <a:solidFill>
                  <a:schemeClr val="tx1"/>
                </a:solidFill>
                <a:latin typeface="Times" charset="0"/>
                <a:ea typeface="ＭＳ Ｐゴシック" charset="-128"/>
              </a:defRPr>
            </a:lvl8pPr>
            <a:lvl9pPr marL="1794441" eaLnBrk="0" fontAlgn="base" hangingPunct="0">
              <a:spcBef>
                <a:spcPct val="0"/>
              </a:spcBef>
              <a:spcAft>
                <a:spcPct val="0"/>
              </a:spcAft>
              <a:defRPr sz="2400">
                <a:solidFill>
                  <a:schemeClr val="tx1"/>
                </a:solidFill>
                <a:latin typeface="Times" charset="0"/>
                <a:ea typeface="ＭＳ Ｐゴシック" charset="-128"/>
              </a:defRPr>
            </a:lvl9pPr>
          </a:lstStyle>
          <a:p>
            <a:fld id="{57A71702-1C33-4D42-A00B-5F4FDA82D1B2}" type="slidenum">
              <a:rPr lang="en-US" altLang="en-US" sz="1200">
                <a:solidFill>
                  <a:prstClr val="black"/>
                </a:solidFill>
              </a:rPr>
              <a:pPr/>
              <a:t>52</a:t>
            </a:fld>
            <a:endParaRPr lang="en-US" altLang="en-US" sz="1200">
              <a:solidFill>
                <a:prstClr val="black"/>
              </a:solidFill>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80BF4A-1A7D-4CD0-9B41-0C72D4F627C6}" type="slidenum">
              <a:rPr lang="el-GR">
                <a:solidFill>
                  <a:prstClr val="black"/>
                </a:solidFill>
              </a:rPr>
              <a:pPr/>
              <a:t>53</a:t>
            </a:fld>
            <a:endParaRPr lang="el-GR">
              <a:solidFill>
                <a:prstClr val="black"/>
              </a:solidFill>
            </a:endParaRPr>
          </a:p>
        </p:txBody>
      </p:sp>
      <p:sp>
        <p:nvSpPr>
          <p:cNvPr id="388098" name="Rectangle 2"/>
          <p:cNvSpPr>
            <a:spLocks noGrp="1" noRot="1" noChangeAspect="1" noChangeArrowheads="1" noTextEdit="1"/>
          </p:cNvSpPr>
          <p:nvPr>
            <p:ph type="sldImg"/>
          </p:nvPr>
        </p:nvSpPr>
        <p:spPr>
          <a:ln/>
        </p:spPr>
      </p:sp>
      <p:sp>
        <p:nvSpPr>
          <p:cNvPr id="388099" name="Rectangle 3"/>
          <p:cNvSpPr>
            <a:spLocks noGrp="1" noChangeArrowheads="1"/>
          </p:cNvSpPr>
          <p:nvPr>
            <p:ph type="body" idx="1"/>
          </p:nvPr>
        </p:nvSpPr>
        <p:spPr/>
        <p:txBody>
          <a:bodyPr/>
          <a:lstStyle/>
          <a:p>
            <a:endParaRPr lang="el-G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938F83-2E56-45EC-996F-018AE387CF90}" type="slidenum">
              <a:rPr lang="el-GR">
                <a:solidFill>
                  <a:prstClr val="black"/>
                </a:solidFill>
              </a:rPr>
              <a:pPr/>
              <a:t>61</a:t>
            </a:fld>
            <a:endParaRPr lang="el-GR">
              <a:solidFill>
                <a:prstClr val="black"/>
              </a:solidFill>
            </a:endParaRPr>
          </a:p>
        </p:txBody>
      </p:sp>
      <p:sp>
        <p:nvSpPr>
          <p:cNvPr id="396290" name="Rectangle 2"/>
          <p:cNvSpPr>
            <a:spLocks noGrp="1" noRot="1" noChangeAspect="1" noChangeArrowheads="1" noTextEdit="1"/>
          </p:cNvSpPr>
          <p:nvPr>
            <p:ph type="sldImg"/>
          </p:nvPr>
        </p:nvSpPr>
        <p:spPr>
          <a:ln/>
        </p:spPr>
      </p:sp>
      <p:sp>
        <p:nvSpPr>
          <p:cNvPr id="396291" name="Rectangle 3"/>
          <p:cNvSpPr>
            <a:spLocks noGrp="1" noChangeArrowheads="1"/>
          </p:cNvSpPr>
          <p:nvPr>
            <p:ph type="body" idx="1"/>
          </p:nvPr>
        </p:nvSpPr>
        <p:spPr/>
        <p:txBody>
          <a:bodyPr/>
          <a:lstStyle/>
          <a:p>
            <a:endParaRPr lang="el-G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E4F0E6-FE03-4940-A115-887936B0455B}" type="slidenum">
              <a:rPr lang="el-GR">
                <a:solidFill>
                  <a:prstClr val="black"/>
                </a:solidFill>
              </a:rPr>
              <a:pPr/>
              <a:t>66</a:t>
            </a:fld>
            <a:endParaRPr lang="el-GR">
              <a:solidFill>
                <a:prstClr val="black"/>
              </a:solidFill>
            </a:endParaRPr>
          </a:p>
        </p:txBody>
      </p:sp>
      <p:sp>
        <p:nvSpPr>
          <p:cNvPr id="393218" name="Rectangle 2"/>
          <p:cNvSpPr>
            <a:spLocks noGrp="1" noRot="1" noChangeAspect="1" noChangeArrowheads="1" noTextEdit="1"/>
          </p:cNvSpPr>
          <p:nvPr>
            <p:ph type="sldImg"/>
          </p:nvPr>
        </p:nvSpPr>
        <p:spPr>
          <a:ln/>
        </p:spPr>
      </p:sp>
      <p:sp>
        <p:nvSpPr>
          <p:cNvPr id="393219" name="Rectangle 3"/>
          <p:cNvSpPr>
            <a:spLocks noGrp="1" noChangeArrowheads="1"/>
          </p:cNvSpPr>
          <p:nvPr>
            <p:ph type="body" idx="1"/>
          </p:nvPr>
        </p:nvSpPr>
        <p:spPr/>
        <p:txBody>
          <a:bodyPr/>
          <a:lstStyle/>
          <a:p>
            <a:endParaRPr lang="el-G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0573BB-D957-4785-920F-38AA4AD9C1C3}" type="slidenum">
              <a:rPr lang="el-GR">
                <a:solidFill>
                  <a:prstClr val="black"/>
                </a:solidFill>
              </a:rPr>
              <a:pPr/>
              <a:t>75</a:t>
            </a:fld>
            <a:endParaRPr lang="el-GR">
              <a:solidFill>
                <a:prstClr val="black"/>
              </a:solidFill>
            </a:endParaRPr>
          </a:p>
        </p:txBody>
      </p:sp>
      <p:sp>
        <p:nvSpPr>
          <p:cNvPr id="395266" name="Rectangle 2"/>
          <p:cNvSpPr>
            <a:spLocks noGrp="1" noRot="1" noChangeAspect="1" noChangeArrowheads="1" noTextEdit="1"/>
          </p:cNvSpPr>
          <p:nvPr>
            <p:ph type="sldImg"/>
          </p:nvPr>
        </p:nvSpPr>
        <p:spPr>
          <a:ln/>
        </p:spPr>
      </p:sp>
      <p:sp>
        <p:nvSpPr>
          <p:cNvPr id="395267" name="Rectangle 3"/>
          <p:cNvSpPr>
            <a:spLocks noGrp="1" noChangeArrowheads="1"/>
          </p:cNvSpPr>
          <p:nvPr>
            <p:ph type="body" idx="1"/>
          </p:nvPr>
        </p:nvSpPr>
        <p:spPr/>
        <p:txBody>
          <a:bodyPr/>
          <a:lstStyle/>
          <a:p>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87524F-72B9-48E0-B819-8F438FA92C45}" type="slidenum">
              <a:rPr lang="el-GR">
                <a:solidFill>
                  <a:prstClr val="black"/>
                </a:solidFill>
              </a:rPr>
              <a:pPr/>
              <a:t>10</a:t>
            </a:fld>
            <a:endParaRPr lang="el-GR">
              <a:solidFill>
                <a:prstClr val="black"/>
              </a:solidFill>
            </a:endParaRPr>
          </a:p>
        </p:txBody>
      </p:sp>
      <p:sp>
        <p:nvSpPr>
          <p:cNvPr id="369666" name="Rectangle 2"/>
          <p:cNvSpPr>
            <a:spLocks noGrp="1" noRot="1" noChangeAspect="1" noChangeArrowheads="1" noTextEdit="1"/>
          </p:cNvSpPr>
          <p:nvPr>
            <p:ph type="sldImg"/>
          </p:nvPr>
        </p:nvSpPr>
        <p:spPr>
          <a:ln/>
        </p:spPr>
      </p:sp>
      <p:sp>
        <p:nvSpPr>
          <p:cNvPr id="369667" name="Rectangle 3"/>
          <p:cNvSpPr>
            <a:spLocks noGrp="1" noChangeArrowheads="1"/>
          </p:cNvSpPr>
          <p:nvPr>
            <p:ph type="body" idx="1"/>
          </p:nvPr>
        </p:nvSpPr>
        <p:spPr/>
        <p:txBody>
          <a:bodyPr/>
          <a:lstStyle/>
          <a:p>
            <a:endParaRPr lang="el-G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BA694C-17F5-40AD-896D-D8380A07BF5A}" type="slidenum">
              <a:rPr lang="el-GR">
                <a:solidFill>
                  <a:prstClr val="black"/>
                </a:solidFill>
              </a:rPr>
              <a:pPr/>
              <a:t>76</a:t>
            </a:fld>
            <a:endParaRPr lang="el-GR">
              <a:solidFill>
                <a:prstClr val="black"/>
              </a:solidFill>
            </a:endParaRPr>
          </a:p>
        </p:txBody>
      </p:sp>
      <p:sp>
        <p:nvSpPr>
          <p:cNvPr id="397314" name="Rectangle 2"/>
          <p:cNvSpPr>
            <a:spLocks noGrp="1" noRot="1" noChangeAspect="1" noChangeArrowheads="1" noTextEdit="1"/>
          </p:cNvSpPr>
          <p:nvPr>
            <p:ph type="sldImg"/>
          </p:nvPr>
        </p:nvSpPr>
        <p:spPr>
          <a:ln/>
        </p:spPr>
      </p:sp>
      <p:sp>
        <p:nvSpPr>
          <p:cNvPr id="397315" name="Rectangle 3"/>
          <p:cNvSpPr>
            <a:spLocks noGrp="1" noChangeArrowheads="1"/>
          </p:cNvSpPr>
          <p:nvPr>
            <p:ph type="body" idx="1"/>
          </p:nvPr>
        </p:nvSpPr>
        <p:spPr/>
        <p:txBody>
          <a:bodyPr/>
          <a:lstStyle/>
          <a:p>
            <a:endParaRPr lang="el-G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D9A19B-1810-4065-93F7-E73FBFC7BDE2}" type="slidenum">
              <a:rPr lang="el-GR">
                <a:solidFill>
                  <a:prstClr val="black"/>
                </a:solidFill>
              </a:rPr>
              <a:pPr/>
              <a:t>77</a:t>
            </a:fld>
            <a:endParaRPr lang="el-GR">
              <a:solidFill>
                <a:prstClr val="black"/>
              </a:solidFill>
            </a:endParaRPr>
          </a:p>
        </p:txBody>
      </p:sp>
      <p:sp>
        <p:nvSpPr>
          <p:cNvPr id="398338" name="Rectangle 2"/>
          <p:cNvSpPr>
            <a:spLocks noGrp="1" noRot="1" noChangeAspect="1" noChangeArrowheads="1" noTextEdit="1"/>
          </p:cNvSpPr>
          <p:nvPr>
            <p:ph type="sldImg"/>
          </p:nvPr>
        </p:nvSpPr>
        <p:spPr>
          <a:ln/>
        </p:spPr>
      </p:sp>
      <p:sp>
        <p:nvSpPr>
          <p:cNvPr id="398339" name="Rectangle 3"/>
          <p:cNvSpPr>
            <a:spLocks noGrp="1" noChangeArrowheads="1"/>
          </p:cNvSpPr>
          <p:nvPr>
            <p:ph type="body" idx="1"/>
          </p:nvPr>
        </p:nvSpPr>
        <p:spPr/>
        <p:txBody>
          <a:bodyPr/>
          <a:lstStyle/>
          <a:p>
            <a:endParaRPr lang="el-G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5BEF43-D4C5-48AC-B8FE-E92D0218736C}" type="slidenum">
              <a:rPr lang="el-GR">
                <a:solidFill>
                  <a:prstClr val="black"/>
                </a:solidFill>
              </a:rPr>
              <a:pPr/>
              <a:t>78</a:t>
            </a:fld>
            <a:endParaRPr lang="el-GR">
              <a:solidFill>
                <a:prstClr val="black"/>
              </a:solidFill>
            </a:endParaRPr>
          </a:p>
        </p:txBody>
      </p:sp>
      <p:sp>
        <p:nvSpPr>
          <p:cNvPr id="399362" name="Rectangle 2"/>
          <p:cNvSpPr>
            <a:spLocks noGrp="1" noRot="1" noChangeAspect="1" noChangeArrowheads="1" noTextEdit="1"/>
          </p:cNvSpPr>
          <p:nvPr>
            <p:ph type="sldImg"/>
          </p:nvPr>
        </p:nvSpPr>
        <p:spPr>
          <a:ln/>
        </p:spPr>
      </p:sp>
      <p:sp>
        <p:nvSpPr>
          <p:cNvPr id="399363" name="Rectangle 3"/>
          <p:cNvSpPr>
            <a:spLocks noGrp="1" noChangeArrowheads="1"/>
          </p:cNvSpPr>
          <p:nvPr>
            <p:ph type="body" idx="1"/>
          </p:nvPr>
        </p:nvSpPr>
        <p:spPr/>
        <p:txBody>
          <a:bodyPr/>
          <a:lstStyle/>
          <a:p>
            <a:endParaRPr lang="el-G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D35972-E480-4E49-8590-453F7B69FE3D}" type="slidenum">
              <a:rPr lang="el-GR">
                <a:solidFill>
                  <a:prstClr val="black"/>
                </a:solidFill>
              </a:rPr>
              <a:pPr/>
              <a:t>79</a:t>
            </a:fld>
            <a:endParaRPr lang="el-GR">
              <a:solidFill>
                <a:prstClr val="black"/>
              </a:solidFill>
            </a:endParaRPr>
          </a:p>
        </p:txBody>
      </p:sp>
      <p:sp>
        <p:nvSpPr>
          <p:cNvPr id="400386" name="Rectangle 2"/>
          <p:cNvSpPr>
            <a:spLocks noGrp="1" noRot="1" noChangeAspect="1" noChangeArrowheads="1" noTextEdit="1"/>
          </p:cNvSpPr>
          <p:nvPr>
            <p:ph type="sldImg"/>
          </p:nvPr>
        </p:nvSpPr>
        <p:spPr>
          <a:ln/>
        </p:spPr>
      </p:sp>
      <p:sp>
        <p:nvSpPr>
          <p:cNvPr id="400387" name="Rectangle 3"/>
          <p:cNvSpPr>
            <a:spLocks noGrp="1" noChangeArrowheads="1"/>
          </p:cNvSpPr>
          <p:nvPr>
            <p:ph type="body" idx="1"/>
          </p:nvPr>
        </p:nvSpPr>
        <p:spPr/>
        <p:txBody>
          <a:bodyPr/>
          <a:lstStyle/>
          <a:p>
            <a:endParaRPr lang="el-G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256E59-A737-40F3-8061-963BEADD7D2A}" type="slidenum">
              <a:rPr lang="el-GR">
                <a:solidFill>
                  <a:prstClr val="black"/>
                </a:solidFill>
              </a:rPr>
              <a:pPr/>
              <a:t>80</a:t>
            </a:fld>
            <a:endParaRPr lang="el-GR">
              <a:solidFill>
                <a:prstClr val="black"/>
              </a:solidFill>
            </a:endParaRPr>
          </a:p>
        </p:txBody>
      </p:sp>
      <p:sp>
        <p:nvSpPr>
          <p:cNvPr id="401410" name="Rectangle 2"/>
          <p:cNvSpPr>
            <a:spLocks noGrp="1" noRot="1" noChangeAspect="1" noChangeArrowheads="1" noTextEdit="1"/>
          </p:cNvSpPr>
          <p:nvPr>
            <p:ph type="sldImg"/>
          </p:nvPr>
        </p:nvSpPr>
        <p:spPr>
          <a:ln/>
        </p:spPr>
      </p:sp>
      <p:sp>
        <p:nvSpPr>
          <p:cNvPr id="401411" name="Rectangle 3"/>
          <p:cNvSpPr>
            <a:spLocks noGrp="1" noChangeArrowheads="1"/>
          </p:cNvSpPr>
          <p:nvPr>
            <p:ph type="body" idx="1"/>
          </p:nvPr>
        </p:nvSpPr>
        <p:spPr/>
        <p:txBody>
          <a:bodyPr/>
          <a:lstStyle/>
          <a:p>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B36C03-B830-498B-9A7B-F91852C28C06}" type="slidenum">
              <a:rPr lang="el-GR">
                <a:solidFill>
                  <a:prstClr val="black"/>
                </a:solidFill>
              </a:rPr>
              <a:pPr/>
              <a:t>11</a:t>
            </a:fld>
            <a:endParaRPr lang="el-GR">
              <a:solidFill>
                <a:prstClr val="black"/>
              </a:solidFill>
            </a:endParaRPr>
          </a:p>
        </p:txBody>
      </p:sp>
      <p:sp>
        <p:nvSpPr>
          <p:cNvPr id="366594" name="Rectangle 2"/>
          <p:cNvSpPr>
            <a:spLocks noGrp="1" noRot="1" noChangeAspect="1" noChangeArrowheads="1" noTextEdit="1"/>
          </p:cNvSpPr>
          <p:nvPr>
            <p:ph type="sldImg"/>
          </p:nvPr>
        </p:nvSpPr>
        <p:spPr>
          <a:ln/>
        </p:spPr>
      </p:sp>
      <p:sp>
        <p:nvSpPr>
          <p:cNvPr id="366595" name="Rectangle 3"/>
          <p:cNvSpPr>
            <a:spLocks noGrp="1" noChangeArrowheads="1"/>
          </p:cNvSpPr>
          <p:nvPr>
            <p:ph type="body" idx="1"/>
          </p:nvPr>
        </p:nvSpPr>
        <p:spPr/>
        <p:txBody>
          <a:bodyPr/>
          <a:lstStyle/>
          <a:p>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8FB403-8B75-43B1-9315-33E611087DA7}" type="slidenum">
              <a:rPr lang="el-GR">
                <a:solidFill>
                  <a:prstClr val="black"/>
                </a:solidFill>
              </a:rPr>
              <a:pPr/>
              <a:t>12</a:t>
            </a:fld>
            <a:endParaRPr lang="el-GR">
              <a:solidFill>
                <a:prstClr val="black"/>
              </a:solidFill>
            </a:endParaRPr>
          </a:p>
        </p:txBody>
      </p:sp>
      <p:sp>
        <p:nvSpPr>
          <p:cNvPr id="367618" name="Rectangle 2"/>
          <p:cNvSpPr>
            <a:spLocks noGrp="1" noRot="1" noChangeAspect="1" noChangeArrowheads="1" noTextEdit="1"/>
          </p:cNvSpPr>
          <p:nvPr>
            <p:ph type="sldImg"/>
          </p:nvPr>
        </p:nvSpPr>
        <p:spPr>
          <a:ln/>
        </p:spPr>
      </p:sp>
      <p:sp>
        <p:nvSpPr>
          <p:cNvPr id="367619" name="Rectangle 3"/>
          <p:cNvSpPr>
            <a:spLocks noGrp="1" noChangeArrowheads="1"/>
          </p:cNvSpPr>
          <p:nvPr>
            <p:ph type="body" idx="1"/>
          </p:nvPr>
        </p:nvSpPr>
        <p:spPr/>
        <p:txBody>
          <a:bodyPr/>
          <a:lstStyle/>
          <a:p>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3E2BE5-9EB6-47A0-9C33-5FF8E517C9C9}" type="slidenum">
              <a:rPr lang="el-GR">
                <a:solidFill>
                  <a:prstClr val="black"/>
                </a:solidFill>
              </a:rPr>
              <a:pPr/>
              <a:t>13</a:t>
            </a:fld>
            <a:endParaRPr lang="el-GR">
              <a:solidFill>
                <a:prstClr val="black"/>
              </a:solidFill>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5B4612-B112-4078-B955-C8359EBF93FF}" type="slidenum">
              <a:rPr lang="el-GR">
                <a:solidFill>
                  <a:prstClr val="black"/>
                </a:solidFill>
              </a:rPr>
              <a:pPr/>
              <a:t>14</a:t>
            </a:fld>
            <a:endParaRPr lang="el-GR">
              <a:solidFill>
                <a:prstClr val="black"/>
              </a:solidFill>
            </a:endParaRPr>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p:txBody>
          <a:bodyPr/>
          <a:lstStyle/>
          <a:p>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D12CB5A6-0C32-4A0F-BA57-5D0B13FC090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34731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265D27FE-B22C-46AC-963A-BA321EB3E42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514176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0"/>
            <a:ext cx="19621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0"/>
            <a:ext cx="57340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76A33468-C667-4881-817E-A6C48069AD3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999247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l-GR">
              <a:solidFill>
                <a:srgbClr val="FFFFFF"/>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l-GR">
              <a:solidFill>
                <a:srgbClr val="FFFFFF"/>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19A4FE32-9635-4232-B38B-059D87E4478B}" type="slidenum">
              <a:rPr lang="el-GR">
                <a:solidFill>
                  <a:srgbClr val="FFFFFF"/>
                </a:solidFill>
              </a:rPr>
              <a:pPr/>
              <a:t>‹#›</a:t>
            </a:fld>
            <a:endParaRPr lang="el-GR">
              <a:solidFill>
                <a:srgbClr val="FFFFFF"/>
              </a:solidFill>
            </a:endParaRPr>
          </a:p>
        </p:txBody>
      </p:sp>
    </p:spTree>
    <p:extLst>
      <p:ext uri="{BB962C8B-B14F-4D97-AF65-F5344CB8AC3E}">
        <p14:creationId xmlns:p14="http://schemas.microsoft.com/office/powerpoint/2010/main" val="2335414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endParaRPr lang="en-US" altLang="en-US">
              <a:solidFill>
                <a:srgbClr val="000000"/>
              </a:solidFill>
            </a:endParaRPr>
          </a:p>
        </p:txBody>
      </p:sp>
    </p:spTree>
    <p:extLst>
      <p:ext uri="{BB962C8B-B14F-4D97-AF65-F5344CB8AC3E}">
        <p14:creationId xmlns:p14="http://schemas.microsoft.com/office/powerpoint/2010/main" val="37850975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endParaRPr lang="en-US" altLang="en-US">
              <a:solidFill>
                <a:srgbClr val="000000"/>
              </a:solidFill>
            </a:endParaRPr>
          </a:p>
        </p:txBody>
      </p:sp>
    </p:spTree>
    <p:extLst>
      <p:ext uri="{BB962C8B-B14F-4D97-AF65-F5344CB8AC3E}">
        <p14:creationId xmlns:p14="http://schemas.microsoft.com/office/powerpoint/2010/main" val="28939732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endParaRPr lang="en-US" altLang="en-US">
              <a:solidFill>
                <a:srgbClr val="000000"/>
              </a:solidFill>
            </a:endParaRPr>
          </a:p>
        </p:txBody>
      </p:sp>
    </p:spTree>
    <p:extLst>
      <p:ext uri="{BB962C8B-B14F-4D97-AF65-F5344CB8AC3E}">
        <p14:creationId xmlns:p14="http://schemas.microsoft.com/office/powerpoint/2010/main" val="34223180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1930400" y="1981200"/>
            <a:ext cx="3187700" cy="1739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270500" y="1981200"/>
            <a:ext cx="3187700" cy="1739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endParaRPr lang="en-US" altLang="en-US">
              <a:solidFill>
                <a:srgbClr val="000000"/>
              </a:solidFill>
            </a:endParaRPr>
          </a:p>
        </p:txBody>
      </p:sp>
    </p:spTree>
    <p:extLst>
      <p:ext uri="{BB962C8B-B14F-4D97-AF65-F5344CB8AC3E}">
        <p14:creationId xmlns:p14="http://schemas.microsoft.com/office/powerpoint/2010/main" val="31912979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endParaRPr lang="en-US" altLang="en-US">
              <a:solidFill>
                <a:srgbClr val="000000"/>
              </a:solidFill>
            </a:endParaRPr>
          </a:p>
        </p:txBody>
      </p:sp>
    </p:spTree>
    <p:extLst>
      <p:ext uri="{BB962C8B-B14F-4D97-AF65-F5344CB8AC3E}">
        <p14:creationId xmlns:p14="http://schemas.microsoft.com/office/powerpoint/2010/main" val="18563656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endParaRPr lang="en-US" altLang="en-US">
              <a:solidFill>
                <a:srgbClr val="000000"/>
              </a:solidFill>
            </a:endParaRPr>
          </a:p>
        </p:txBody>
      </p:sp>
    </p:spTree>
    <p:extLst>
      <p:ext uri="{BB962C8B-B14F-4D97-AF65-F5344CB8AC3E}">
        <p14:creationId xmlns:p14="http://schemas.microsoft.com/office/powerpoint/2010/main" val="11887375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endParaRPr lang="en-US" altLang="en-US">
              <a:solidFill>
                <a:srgbClr val="000000"/>
              </a:solidFill>
            </a:endParaRPr>
          </a:p>
        </p:txBody>
      </p:sp>
    </p:spTree>
    <p:extLst>
      <p:ext uri="{BB962C8B-B14F-4D97-AF65-F5344CB8AC3E}">
        <p14:creationId xmlns:p14="http://schemas.microsoft.com/office/powerpoint/2010/main" val="3245337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8989A8AC-9655-4195-87BD-0DBF18FF46A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396104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endParaRPr lang="en-US" altLang="en-US">
              <a:solidFill>
                <a:srgbClr val="000000"/>
              </a:solidFill>
            </a:endParaRPr>
          </a:p>
        </p:txBody>
      </p:sp>
    </p:spTree>
    <p:extLst>
      <p:ext uri="{BB962C8B-B14F-4D97-AF65-F5344CB8AC3E}">
        <p14:creationId xmlns:p14="http://schemas.microsoft.com/office/powerpoint/2010/main" val="7772535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endParaRPr lang="en-US" altLang="en-US">
              <a:solidFill>
                <a:srgbClr val="000000"/>
              </a:solidFill>
            </a:endParaRPr>
          </a:p>
        </p:txBody>
      </p:sp>
    </p:spTree>
    <p:extLst>
      <p:ext uri="{BB962C8B-B14F-4D97-AF65-F5344CB8AC3E}">
        <p14:creationId xmlns:p14="http://schemas.microsoft.com/office/powerpoint/2010/main" val="20923367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endParaRPr lang="en-US" altLang="en-US">
              <a:solidFill>
                <a:srgbClr val="000000"/>
              </a:solidFill>
            </a:endParaRPr>
          </a:p>
        </p:txBody>
      </p:sp>
    </p:spTree>
    <p:extLst>
      <p:ext uri="{BB962C8B-B14F-4D97-AF65-F5344CB8AC3E}">
        <p14:creationId xmlns:p14="http://schemas.microsoft.com/office/powerpoint/2010/main" val="32270543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31115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676900" cy="3111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endParaRPr lang="en-US" altLang="en-US">
              <a:solidFill>
                <a:srgbClr val="000000"/>
              </a:solidFill>
            </a:endParaRPr>
          </a:p>
        </p:txBody>
      </p:sp>
    </p:spTree>
    <p:extLst>
      <p:ext uri="{BB962C8B-B14F-4D97-AF65-F5344CB8AC3E}">
        <p14:creationId xmlns:p14="http://schemas.microsoft.com/office/powerpoint/2010/main" val="20244544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8B48F8B0-EE57-48D3-99AF-20BE30B9899E}"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7453174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8058"/>
          </a:xfrm>
        </p:spPr>
        <p:txBody>
          <a:bodyPr>
            <a:normAutofit/>
          </a:bodyPr>
          <a:lstStyle>
            <a:lvl1pPr>
              <a:defRPr sz="2800" b="1">
                <a:solidFill>
                  <a:srgbClr val="002060"/>
                </a:solidFill>
                <a:latin typeface="Cambria Math" panose="02040503050406030204" pitchFamily="18" charset="0"/>
                <a:ea typeface="Cambria Math" panose="02040503050406030204" pitchFamily="18" charset="0"/>
              </a:defRPr>
            </a:lvl1pPr>
          </a:lstStyle>
          <a:p>
            <a:r>
              <a:rPr lang="en-US" dirty="0" smtClean="0"/>
              <a:t>Click to edit Master title style</a:t>
            </a:r>
            <a:endParaRPr lang="el-GR" dirty="0"/>
          </a:p>
        </p:txBody>
      </p:sp>
      <p:sp>
        <p:nvSpPr>
          <p:cNvPr id="3" name="Content Placeholder 2"/>
          <p:cNvSpPr>
            <a:spLocks noGrp="1"/>
          </p:cNvSpPr>
          <p:nvPr>
            <p:ph idx="1"/>
          </p:nvPr>
        </p:nvSpPr>
        <p:spPr>
          <a:xfrm>
            <a:off x="457200" y="908720"/>
            <a:ext cx="8229600" cy="5217443"/>
          </a:xfrm>
        </p:spPr>
        <p:txBody>
          <a:bodyPr>
            <a:normAutofit/>
          </a:bodyPr>
          <a:lstStyle>
            <a:lvl1pPr>
              <a:defRPr sz="2800">
                <a:latin typeface="Cambria Math" panose="02040503050406030204" pitchFamily="18" charset="0"/>
                <a:ea typeface="Cambria Math" panose="02040503050406030204" pitchFamily="18" charset="0"/>
              </a:defRPr>
            </a:lvl1pPr>
            <a:lvl2pPr>
              <a:defRPr sz="2400">
                <a:latin typeface="Cambria Math" panose="02040503050406030204" pitchFamily="18" charset="0"/>
                <a:ea typeface="Cambria Math" panose="02040503050406030204" pitchFamily="18" charset="0"/>
              </a:defRPr>
            </a:lvl2pPr>
            <a:lvl3pPr>
              <a:defRPr sz="2000">
                <a:latin typeface="Cambria Math" panose="02040503050406030204" pitchFamily="18" charset="0"/>
                <a:ea typeface="Cambria Math" panose="02040503050406030204" pitchFamily="18" charset="0"/>
              </a:defRPr>
            </a:lvl3pPr>
            <a:lvl4pPr>
              <a:defRPr sz="1800">
                <a:latin typeface="Cambria Math" panose="02040503050406030204" pitchFamily="18" charset="0"/>
                <a:ea typeface="Cambria Math" panose="02040503050406030204" pitchFamily="18" charset="0"/>
              </a:defRPr>
            </a:lvl4pPr>
            <a:lvl5pPr>
              <a:defRPr sz="1800">
                <a:latin typeface="Cambria Math" panose="02040503050406030204" pitchFamily="18" charset="0"/>
                <a:ea typeface="Cambria Math"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l-GR" dirty="0"/>
          </a:p>
        </p:txBody>
      </p:sp>
      <p:sp>
        <p:nvSpPr>
          <p:cNvPr id="4" name="Date Placeholder 3"/>
          <p:cNvSpPr>
            <a:spLocks noGrp="1"/>
          </p:cNvSpPr>
          <p:nvPr>
            <p:ph type="dt" sz="half" idx="10"/>
          </p:nvPr>
        </p:nvSpPr>
        <p:spPr/>
        <p:txBody>
          <a:bodyPr/>
          <a:lstStyle/>
          <a:p>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A59BAD8C-7EB1-4F72-B786-C0AEFB84C925}"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121372374"/>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850A2A34-D5DD-4B3C-8A52-25D31113C99A}"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2863523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fld id="{ACB249A6-F42D-40EE-AFD1-773C938FC10B}"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7008327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endParaRPr lang="el-GR">
              <a:solidFill>
                <a:prstClr val="black">
                  <a:tint val="75000"/>
                </a:prstClr>
              </a:solidFill>
            </a:endParaRPr>
          </a:p>
        </p:txBody>
      </p:sp>
      <p:sp>
        <p:nvSpPr>
          <p:cNvPr id="8" name="Footer Placeholder 7"/>
          <p:cNvSpPr>
            <a:spLocks noGrp="1"/>
          </p:cNvSpPr>
          <p:nvPr>
            <p:ph type="ftr" sz="quarter" idx="11"/>
          </p:nvPr>
        </p:nvSpPr>
        <p:spPr/>
        <p:txBody>
          <a:bodyPr/>
          <a:lstStyle/>
          <a:p>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fld id="{7140FFC5-311B-4046-9018-7DF6A53B6118}"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88199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8058"/>
          </a:xfrm>
        </p:spPr>
        <p:txBody>
          <a:bodyPr>
            <a:normAutofit/>
          </a:bodyPr>
          <a:lstStyle>
            <a:lvl1pPr>
              <a:defRPr sz="2800">
                <a:latin typeface="Cambria Math" panose="02040503050406030204" pitchFamily="18" charset="0"/>
                <a:ea typeface="Cambria Math" panose="02040503050406030204" pitchFamily="18" charset="0"/>
              </a:defRPr>
            </a:lvl1pPr>
          </a:lstStyle>
          <a:p>
            <a:r>
              <a:rPr lang="en-US" dirty="0" smtClean="0"/>
              <a:t>Click to edit Master title style</a:t>
            </a:r>
            <a:endParaRPr lang="el-GR" dirty="0"/>
          </a:p>
        </p:txBody>
      </p:sp>
      <p:sp>
        <p:nvSpPr>
          <p:cNvPr id="3" name="Date Placeholder 2"/>
          <p:cNvSpPr>
            <a:spLocks noGrp="1"/>
          </p:cNvSpPr>
          <p:nvPr>
            <p:ph type="dt" sz="half" idx="10"/>
          </p:nvPr>
        </p:nvSpPr>
        <p:spPr/>
        <p:txBody>
          <a:bodyPr/>
          <a:lstStyle/>
          <a:p>
            <a:endParaRPr lang="el-GR">
              <a:solidFill>
                <a:prstClr val="black">
                  <a:tint val="75000"/>
                </a:prstClr>
              </a:solidFill>
            </a:endParaRPr>
          </a:p>
        </p:txBody>
      </p:sp>
      <p:sp>
        <p:nvSpPr>
          <p:cNvPr id="4" name="Footer Placeholder 3"/>
          <p:cNvSpPr>
            <a:spLocks noGrp="1"/>
          </p:cNvSpPr>
          <p:nvPr>
            <p:ph type="ftr" sz="quarter" idx="11"/>
          </p:nvPr>
        </p:nvSpPr>
        <p:spPr/>
        <p:txBody>
          <a:bodyPr/>
          <a:lstStyle/>
          <a:p>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fld id="{F724AFF3-2C24-4EAC-A0F4-7D3155B2DD32}"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7997439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F10D78D4-FF29-4E36-8E4A-8A80DC0C9B5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9686442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l-GR">
              <a:solidFill>
                <a:prstClr val="black">
                  <a:tint val="75000"/>
                </a:prstClr>
              </a:solidFill>
            </a:endParaRPr>
          </a:p>
        </p:txBody>
      </p:sp>
      <p:sp>
        <p:nvSpPr>
          <p:cNvPr id="3" name="Footer Placeholder 2"/>
          <p:cNvSpPr>
            <a:spLocks noGrp="1"/>
          </p:cNvSpPr>
          <p:nvPr>
            <p:ph type="ftr" sz="quarter" idx="11"/>
          </p:nvPr>
        </p:nvSpPr>
        <p:spPr/>
        <p:txBody>
          <a:bodyPr/>
          <a:lstStyle/>
          <a:p>
            <a:endParaRPr lang="el-GR">
              <a:solidFill>
                <a:prstClr val="black">
                  <a:tint val="75000"/>
                </a:prstClr>
              </a:solidFill>
            </a:endParaRPr>
          </a:p>
        </p:txBody>
      </p:sp>
      <p:sp>
        <p:nvSpPr>
          <p:cNvPr id="4" name="Slide Number Placeholder 3"/>
          <p:cNvSpPr>
            <a:spLocks noGrp="1"/>
          </p:cNvSpPr>
          <p:nvPr>
            <p:ph type="sldNum" sz="quarter" idx="12"/>
          </p:nvPr>
        </p:nvSpPr>
        <p:spPr/>
        <p:txBody>
          <a:bodyPr/>
          <a:lstStyle/>
          <a:p>
            <a:fld id="{7717C024-04A6-4830-907E-94C88781AD40}"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7163357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fld id="{0EF3A689-2155-42C2-B32A-2E0F9603356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1334114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fld id="{D295AACA-25A4-4DC4-806C-5DF538334950}"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0487169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0E48A8EC-13B9-42B9-A0E8-E6A61F320621}"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1931292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F3A9031A-3141-4F6C-A601-E0F8EEE12280}"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7580793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l-GR">
              <a:solidFill>
                <a:prstClr val="black">
                  <a:tint val="75000"/>
                </a:prstClr>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l-GR">
              <a:solidFill>
                <a:prstClr val="black">
                  <a:tint val="75000"/>
                </a:prstClr>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19A4FE32-9635-4232-B38B-059D87E4478B}" type="slidenum">
              <a:rPr lang="el-GR">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7205590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l-GR"/>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l-GR">
              <a:solidFill>
                <a:prstClr val="black">
                  <a:tint val="75000"/>
                </a:prstClr>
              </a:solidFill>
            </a:endParaRPr>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l-GR">
              <a:solidFill>
                <a:prstClr val="black">
                  <a:tint val="75000"/>
                </a:prstClr>
              </a:solidFill>
            </a:endParaRPr>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1911C29E-CDEB-4FED-A69D-22F37EA98E2B}" type="slidenum">
              <a:rPr lang="el-GR">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9330107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Media">
  <p:cSld name="Τίτλος, Κείμενο και Κλιπ Πολυμέσων">
    <p:spTree>
      <p:nvGrpSpPr>
        <p:cNvPr id="1" name=""/>
        <p:cNvGrpSpPr/>
        <p:nvPr/>
      </p:nvGrpSpPr>
      <p:grpSpPr>
        <a:xfrm>
          <a:off x="0" y="0"/>
          <a:ext cx="0" cy="0"/>
          <a:chOff x="0" y="0"/>
          <a:chExt cx="0" cy="0"/>
        </a:xfrm>
      </p:grpSpPr>
      <p:sp>
        <p:nvSpPr>
          <p:cNvPr id="2" name="1 - Τίτλος"/>
          <p:cNvSpPr>
            <a:spLocks noGrp="1"/>
          </p:cNvSpPr>
          <p:nvPr>
            <p:ph type="title"/>
          </p:nvPr>
        </p:nvSpPr>
        <p:spPr>
          <a:xfrm>
            <a:off x="317500" y="722313"/>
            <a:ext cx="8637588" cy="762000"/>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328613" y="1941513"/>
            <a:ext cx="4027487" cy="41148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ολυμέσων"/>
          <p:cNvSpPr>
            <a:spLocks noGrp="1"/>
          </p:cNvSpPr>
          <p:nvPr>
            <p:ph type="media" sz="half" idx="2"/>
          </p:nvPr>
        </p:nvSpPr>
        <p:spPr>
          <a:xfrm>
            <a:off x="4508500" y="1941513"/>
            <a:ext cx="4029075" cy="4114800"/>
          </a:xfrm>
        </p:spPr>
        <p:txBody>
          <a:bodyPr/>
          <a:lstStyle/>
          <a:p>
            <a:endParaRPr lang="el-GR"/>
          </a:p>
        </p:txBody>
      </p:sp>
      <p:sp>
        <p:nvSpPr>
          <p:cNvPr id="5" name="4 - Θέση ημερομηνίας"/>
          <p:cNvSpPr>
            <a:spLocks noGrp="1"/>
          </p:cNvSpPr>
          <p:nvPr>
            <p:ph type="dt" sz="half" idx="10"/>
          </p:nvPr>
        </p:nvSpPr>
        <p:spPr>
          <a:xfrm>
            <a:off x="3433763" y="6343650"/>
            <a:ext cx="1905000" cy="457200"/>
          </a:xfrm>
        </p:spPr>
        <p:txBody>
          <a:bodyPr/>
          <a:lstStyle>
            <a:lvl1pPr>
              <a:defRPr/>
            </a:lvl1pPr>
          </a:lstStyle>
          <a:p>
            <a:endParaRPr lang="el-GR">
              <a:solidFill>
                <a:prstClr val="black">
                  <a:tint val="75000"/>
                </a:prstClr>
              </a:solidFill>
            </a:endParaRPr>
          </a:p>
        </p:txBody>
      </p:sp>
      <p:sp>
        <p:nvSpPr>
          <p:cNvPr id="6" name="5 - Θέση υποσέλιδου"/>
          <p:cNvSpPr>
            <a:spLocks noGrp="1"/>
          </p:cNvSpPr>
          <p:nvPr>
            <p:ph type="ftr" sz="quarter" idx="11"/>
          </p:nvPr>
        </p:nvSpPr>
        <p:spPr>
          <a:xfrm>
            <a:off x="6108700" y="6343650"/>
            <a:ext cx="2895600" cy="457200"/>
          </a:xfrm>
        </p:spPr>
        <p:txBody>
          <a:bodyPr/>
          <a:lstStyle>
            <a:lvl1pPr>
              <a:defRPr/>
            </a:lvl1pPr>
          </a:lstStyle>
          <a:p>
            <a:endParaRPr lang="el-GR">
              <a:solidFill>
                <a:prstClr val="black">
                  <a:tint val="75000"/>
                </a:prstClr>
              </a:solidFill>
            </a:endParaRPr>
          </a:p>
        </p:txBody>
      </p:sp>
      <p:sp>
        <p:nvSpPr>
          <p:cNvPr id="7" name="6 - Θέση αριθμού διαφάνειας"/>
          <p:cNvSpPr>
            <a:spLocks noGrp="1"/>
          </p:cNvSpPr>
          <p:nvPr>
            <p:ph type="sldNum" sz="quarter" idx="12"/>
          </p:nvPr>
        </p:nvSpPr>
        <p:spPr>
          <a:xfrm>
            <a:off x="146050" y="6361113"/>
            <a:ext cx="1905000" cy="457200"/>
          </a:xfrm>
        </p:spPr>
        <p:txBody>
          <a:bodyPr/>
          <a:lstStyle>
            <a:lvl1pPr>
              <a:defRPr/>
            </a:lvl1pPr>
          </a:lstStyle>
          <a:p>
            <a:fld id="{E78A24BF-4C11-43A8-9C3F-64906EC4B3BB}" type="slidenum">
              <a:rPr lang="el-GR">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164287430"/>
      </p:ext>
    </p:extLst>
  </p:cSld>
  <p:clrMapOvr>
    <a:masterClrMapping/>
  </p:clrMapOvr>
  <p:transition>
    <p:wipe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30431519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92221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5B5CC8F2-449C-4031-ABB1-0BD66119682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9939910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524311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915283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873448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893728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5909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255635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816146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45238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126163"/>
          </a:xfrm>
        </p:spPr>
        <p:txBody>
          <a:bodyPr vert="eaVert"/>
          <a:lstStyle/>
          <a:p>
            <a:r>
              <a:rPr lang="en-US"/>
              <a:t>Click to edit Master title style</a:t>
            </a:r>
            <a:endParaRPr lang="en-GB"/>
          </a:p>
        </p:txBody>
      </p:sp>
      <p:sp>
        <p:nvSpPr>
          <p:cNvPr id="3" name=" 2"/>
          <p:cNvSpPr>
            <a:spLocks noGrp="1"/>
          </p:cNvSpPr>
          <p:nvPr>
            <p:ph type="body" orient="vert" idx="1"/>
          </p:nvPr>
        </p:nvSpPr>
        <p:spPr>
          <a:xfrm>
            <a:off x="457200" y="0"/>
            <a:ext cx="6019800" cy="61261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129999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fontAlgn="base" hangingPunct="0">
                <a:spcBef>
                  <a:spcPct val="0"/>
                </a:spcBef>
                <a:spcAft>
                  <a:spcPct val="0"/>
                </a:spcAft>
                <a:defRPr/>
              </a:pPr>
              <a:endParaRPr lang="en-US">
                <a:solidFill>
                  <a:srgbClr val="FFFFFF"/>
                </a:solidFill>
              </a:endParaRPr>
            </a:p>
          </p:txBody>
        </p:sp>
        <p:sp>
          <p:nvSpPr>
            <p:cNvPr id="1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1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1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1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1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2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2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fontAlgn="base" hangingPunct="0">
                <a:spcBef>
                  <a:spcPct val="0"/>
                </a:spcBef>
                <a:spcAft>
                  <a:spcPct val="0"/>
                </a:spcAft>
                <a:defRPr/>
              </a:pPr>
              <a:endParaRPr lang="en-US">
                <a:solidFill>
                  <a:srgbClr val="FFFFFF"/>
                </a:solidFill>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2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3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3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grpSp>
      </p:grpSp>
      <p:sp>
        <p:nvSpPr>
          <p:cNvPr id="55338"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55339"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2E9BF4AE-EF2D-471A-80B3-C4B4E287CB9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02201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5DBBC44B-D1F1-48F0-84E5-46BE43442CC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5409473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AEF4054D-347C-4689-B0D5-612D0087DE7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234332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2D486E7E-E19A-48AB-81E5-B6349013BDD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559660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118D4880-4A9F-4FB4-9F15-88D823A06CA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147042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FCD2D52D-0BB0-46E7-AEA8-F28DB2DB9BC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121352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B23E9E0D-6E75-409F-A761-FCAB064D307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869559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19E3D03B-9ED3-4702-A9B2-5DA63CFC729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971568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49C14D09-649D-4830-88F0-0F0F83E7734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836013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A92137EA-C33F-44A2-AD01-EFB613FB31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115820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0A73B7CF-2D01-41FE-A50C-DD5F655AE6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375652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4299147B-641E-412C-A68F-62947A8E015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80601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F9279BA0-DD10-445C-B69F-8ED3A6D9CA3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2446335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7AEB4C6D-7646-43A4-975F-45E2F736990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773631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065DB965-0ED6-4141-80B8-217D6B48B77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78059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2C0AE17E-B449-4E27-BBB8-430A9D824D1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830821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64337A44-D25B-4260-945A-16B45C18A60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925785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3D088E85-6337-4A26-8FB8-E02D65B0694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220498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image" Target="../media/image3.png"/><Relationship Id="rId2" Type="http://schemas.openxmlformats.org/officeDocument/2006/relationships/slideLayout" Target="../slideLayouts/slideLayout50.xml"/><Relationship Id="rId16" Type="http://schemas.openxmlformats.org/officeDocument/2006/relationships/image" Target="../media/image2.pn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1.pn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defRPr>
            </a:lvl1pPr>
          </a:lstStyle>
          <a:p>
            <a:pPr eaLnBrk="0" fontAlgn="base" hangingPunct="0">
              <a:spcBef>
                <a:spcPct val="0"/>
              </a:spcBef>
              <a:spcAft>
                <a:spcPct val="0"/>
              </a:spcAft>
              <a:defRPr/>
            </a:pPr>
            <a:endParaRPr lang="en-US">
              <a:solidFill>
                <a:srgbClr val="FFFFFF"/>
              </a:solidFill>
              <a:latin typeface="Times"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defRPr>
            </a:lvl1pPr>
          </a:lstStyle>
          <a:p>
            <a:pPr eaLnBrk="0" fontAlgn="base" hangingPunct="0">
              <a:spcBef>
                <a:spcPct val="0"/>
              </a:spcBef>
              <a:spcAft>
                <a:spcPct val="0"/>
              </a:spcAft>
              <a:defRPr/>
            </a:pPr>
            <a:endParaRPr lang="en-US">
              <a:solidFill>
                <a:srgbClr val="FFFFFF"/>
              </a:solidFill>
              <a:latin typeface="Times"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B7283AF1-3122-4F1F-AD5E-E979DEB7526D}" type="slidenum">
              <a:rPr lang="en-US" altLang="en-US">
                <a:solidFill>
                  <a:srgbClr val="FFFFFF"/>
                </a:solidFill>
                <a:latin typeface="Times" charset="0"/>
                <a:ea typeface="ＭＳ Ｐゴシック" charset="-128"/>
              </a:rPr>
              <a:pPr eaLnBrk="0" fontAlgn="base" hangingPunct="0">
                <a:spcBef>
                  <a:spcPct val="0"/>
                </a:spcBef>
                <a:spcAft>
                  <a:spcPct val="0"/>
                </a:spcAft>
              </a:pPr>
              <a:t>‹#›</a:t>
            </a:fld>
            <a:endParaRPr lang="en-US" altLang="en-US">
              <a:solidFill>
                <a:srgbClr val="FFFFFF"/>
              </a:solidFill>
              <a:latin typeface="Times" charset="0"/>
              <a:ea typeface="ＭＳ Ｐゴシック" charset="-128"/>
            </a:endParaRPr>
          </a:p>
        </p:txBody>
      </p:sp>
    </p:spTree>
    <p:extLst>
      <p:ext uri="{BB962C8B-B14F-4D97-AF65-F5344CB8AC3E}">
        <p14:creationId xmlns:p14="http://schemas.microsoft.com/office/powerpoint/2010/main" val="2558528683"/>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16" r:id="rId12"/>
  </p:sldLayoutIdLst>
  <p:timing>
    <p:tnLst>
      <p:par>
        <p:cTn id="1" dur="indefinite" restart="never" nodeType="tmRoot"/>
      </p:par>
    </p:tnLst>
  </p:timing>
  <p:txStyles>
    <p:titleStyle>
      <a:lvl1pPr algn="ctr" rtl="0" eaLnBrk="0" fontAlgn="base" hangingPunct="0">
        <a:spcBef>
          <a:spcPct val="0"/>
        </a:spcBef>
        <a:spcAft>
          <a:spcPct val="0"/>
        </a:spcAft>
        <a:defRPr sz="3200">
          <a:solidFill>
            <a:schemeClr val="hlink"/>
          </a:solidFill>
          <a:latin typeface="+mj-lt"/>
          <a:ea typeface="ＭＳ Ｐゴシック" charset="-128"/>
          <a:cs typeface="ＭＳ Ｐゴシック" charset="-128"/>
        </a:defRPr>
      </a:lvl1pPr>
      <a:lvl2pPr algn="ctr" rtl="0" eaLnBrk="0" fontAlgn="base" hangingPunct="0">
        <a:spcBef>
          <a:spcPct val="0"/>
        </a:spcBef>
        <a:spcAft>
          <a:spcPct val="0"/>
        </a:spcAft>
        <a:defRPr sz="3200">
          <a:solidFill>
            <a:schemeClr val="hlink"/>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a:solidFill>
            <a:schemeClr val="hlink"/>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a:solidFill>
            <a:schemeClr val="hlink"/>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a:solidFill>
            <a:schemeClr val="hlink"/>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3200">
          <a:solidFill>
            <a:schemeClr val="hlink"/>
          </a:solidFill>
          <a:latin typeface="Arial" charset="0"/>
        </a:defRPr>
      </a:lvl6pPr>
      <a:lvl7pPr marL="914400" algn="ctr" rtl="0" eaLnBrk="0" fontAlgn="base" hangingPunct="0">
        <a:spcBef>
          <a:spcPct val="0"/>
        </a:spcBef>
        <a:spcAft>
          <a:spcPct val="0"/>
        </a:spcAft>
        <a:defRPr sz="3200">
          <a:solidFill>
            <a:schemeClr val="hlink"/>
          </a:solidFill>
          <a:latin typeface="Arial" charset="0"/>
        </a:defRPr>
      </a:lvl7pPr>
      <a:lvl8pPr marL="1371600" algn="ctr" rtl="0" eaLnBrk="0" fontAlgn="base" hangingPunct="0">
        <a:spcBef>
          <a:spcPct val="0"/>
        </a:spcBef>
        <a:spcAft>
          <a:spcPct val="0"/>
        </a:spcAft>
        <a:defRPr sz="3200">
          <a:solidFill>
            <a:schemeClr val="hlink"/>
          </a:solidFill>
          <a:latin typeface="Arial" charset="0"/>
        </a:defRPr>
      </a:lvl8pPr>
      <a:lvl9pPr marL="1828800" algn="ctr" rtl="0" eaLnBrk="0" fontAlgn="base" hangingPunct="0">
        <a:spcBef>
          <a:spcPct val="0"/>
        </a:spcBef>
        <a:spcAft>
          <a:spcPct val="0"/>
        </a:spcAft>
        <a:defRPr sz="3200">
          <a:solidFill>
            <a:schemeClr val="hlink"/>
          </a:solidFill>
          <a:latin typeface="Arial"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16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14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14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14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14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14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14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smtClean="0"/>
              <a:t>Click to edit Master title style</a:t>
            </a:r>
          </a:p>
        </p:txBody>
      </p:sp>
      <p:sp>
        <p:nvSpPr>
          <p:cNvPr id="1027" name="Rectangle 3"/>
          <p:cNvSpPr>
            <a:spLocks noGrp="1" noChangeArrowheads="1"/>
          </p:cNvSpPr>
          <p:nvPr>
            <p:ph type="body" idx="1"/>
          </p:nvPr>
        </p:nvSpPr>
        <p:spPr bwMode="auto">
          <a:xfrm>
            <a:off x="1930400" y="1981200"/>
            <a:ext cx="6527800" cy="17399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FontTx/>
              <a:buNone/>
              <a:defRPr sz="1400">
                <a:latin typeface="Times New Roman" pitchFamily="18" charset="0"/>
              </a:defRPr>
            </a:lvl1pPr>
          </a:lstStyle>
          <a:p>
            <a:pPr fontAlgn="base">
              <a:spcAft>
                <a:spcPct val="0"/>
              </a:spcAft>
            </a:pPr>
            <a:endParaRPr lang="en-GB" alt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Times New Roman" pitchFamily="18" charset="0"/>
              </a:defRPr>
            </a:lvl1pPr>
          </a:lstStyle>
          <a:p>
            <a:pPr algn="ctr" fontAlgn="base">
              <a:spcAft>
                <a:spcPct val="0"/>
              </a:spcAft>
            </a:pPr>
            <a:endParaRPr lang="en-GB" altLang="en-US">
              <a:solidFill>
                <a:srgbClr val="000000"/>
              </a:solidFill>
            </a:endParaRPr>
          </a:p>
        </p:txBody>
      </p:sp>
      <p:sp>
        <p:nvSpPr>
          <p:cNvPr id="1030" name="Rectangle 6"/>
          <p:cNvSpPr>
            <a:spLocks noGrp="1" noChangeArrowheads="1"/>
          </p:cNvSpPr>
          <p:nvPr>
            <p:ph type="sldNum" sz="quarter" idx="4"/>
          </p:nvPr>
        </p:nvSpPr>
        <p:spPr bwMode="auto">
          <a:xfrm>
            <a:off x="7239000" y="6515100"/>
            <a:ext cx="1905000" cy="19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200"/>
            </a:lvl1pPr>
          </a:lstStyle>
          <a:p>
            <a:pPr fontAlgn="base">
              <a:spcAft>
                <a:spcPct val="0"/>
              </a:spcAft>
            </a:pPr>
            <a:endParaRPr lang="en-US" altLang="en-US">
              <a:solidFill>
                <a:srgbClr val="000000"/>
              </a:solidFill>
            </a:endParaRPr>
          </a:p>
        </p:txBody>
      </p:sp>
    </p:spTree>
    <p:extLst>
      <p:ext uri="{BB962C8B-B14F-4D97-AF65-F5344CB8AC3E}">
        <p14:creationId xmlns:p14="http://schemas.microsoft.com/office/powerpoint/2010/main" val="10192692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marL="1143000" indent="-1143000" algn="l" rtl="0" fontAlgn="base">
        <a:spcBef>
          <a:spcPct val="0"/>
        </a:spcBef>
        <a:spcAft>
          <a:spcPct val="0"/>
        </a:spcAft>
        <a:tabLst>
          <a:tab pos="1139825" algn="l"/>
        </a:tabLst>
        <a:defRPr sz="2400" b="1">
          <a:solidFill>
            <a:schemeClr val="hlink"/>
          </a:solidFill>
          <a:latin typeface="+mj-lt"/>
          <a:ea typeface="+mj-ea"/>
          <a:cs typeface="+mj-cs"/>
        </a:defRPr>
      </a:lvl1pPr>
      <a:lvl2pPr marL="1143000" indent="-1143000" algn="l" rtl="0" fontAlgn="base">
        <a:spcBef>
          <a:spcPct val="0"/>
        </a:spcBef>
        <a:spcAft>
          <a:spcPct val="0"/>
        </a:spcAft>
        <a:tabLst>
          <a:tab pos="1139825" algn="l"/>
        </a:tabLst>
        <a:defRPr sz="2400" b="1">
          <a:solidFill>
            <a:schemeClr val="hlink"/>
          </a:solidFill>
          <a:latin typeface="Verdana" pitchFamily="34" charset="0"/>
          <a:cs typeface="Times New Roman" pitchFamily="18" charset="0"/>
        </a:defRPr>
      </a:lvl2pPr>
      <a:lvl3pPr marL="1143000" indent="-1143000" algn="l" rtl="0" fontAlgn="base">
        <a:spcBef>
          <a:spcPct val="0"/>
        </a:spcBef>
        <a:spcAft>
          <a:spcPct val="0"/>
        </a:spcAft>
        <a:tabLst>
          <a:tab pos="1139825" algn="l"/>
        </a:tabLst>
        <a:defRPr sz="2400" b="1">
          <a:solidFill>
            <a:schemeClr val="hlink"/>
          </a:solidFill>
          <a:latin typeface="Verdana" pitchFamily="34" charset="0"/>
          <a:cs typeface="Times New Roman" pitchFamily="18" charset="0"/>
        </a:defRPr>
      </a:lvl3pPr>
      <a:lvl4pPr marL="1143000" indent="-1143000" algn="l" rtl="0" fontAlgn="base">
        <a:spcBef>
          <a:spcPct val="0"/>
        </a:spcBef>
        <a:spcAft>
          <a:spcPct val="0"/>
        </a:spcAft>
        <a:tabLst>
          <a:tab pos="1139825" algn="l"/>
        </a:tabLst>
        <a:defRPr sz="2400" b="1">
          <a:solidFill>
            <a:schemeClr val="hlink"/>
          </a:solidFill>
          <a:latin typeface="Verdana" pitchFamily="34" charset="0"/>
          <a:cs typeface="Times New Roman" pitchFamily="18" charset="0"/>
        </a:defRPr>
      </a:lvl4pPr>
      <a:lvl5pPr marL="1143000" indent="-1143000" algn="l" rtl="0" fontAlgn="base">
        <a:spcBef>
          <a:spcPct val="0"/>
        </a:spcBef>
        <a:spcAft>
          <a:spcPct val="0"/>
        </a:spcAft>
        <a:tabLst>
          <a:tab pos="1139825" algn="l"/>
        </a:tabLst>
        <a:defRPr sz="2400" b="1">
          <a:solidFill>
            <a:schemeClr val="hlink"/>
          </a:solidFill>
          <a:latin typeface="Verdana" pitchFamily="34" charset="0"/>
          <a:cs typeface="Times New Roman" pitchFamily="18" charset="0"/>
        </a:defRPr>
      </a:lvl5pPr>
      <a:lvl6pPr marL="1600200" indent="-1143000" algn="l" rtl="0" fontAlgn="base">
        <a:spcBef>
          <a:spcPct val="0"/>
        </a:spcBef>
        <a:spcAft>
          <a:spcPct val="0"/>
        </a:spcAft>
        <a:tabLst>
          <a:tab pos="1139825" algn="l"/>
        </a:tabLst>
        <a:defRPr sz="2400" b="1">
          <a:solidFill>
            <a:schemeClr val="hlink"/>
          </a:solidFill>
          <a:latin typeface="Verdana" pitchFamily="34" charset="0"/>
          <a:cs typeface="Times New Roman" pitchFamily="18" charset="0"/>
        </a:defRPr>
      </a:lvl6pPr>
      <a:lvl7pPr marL="2057400" indent="-1143000" algn="l" rtl="0" fontAlgn="base">
        <a:spcBef>
          <a:spcPct val="0"/>
        </a:spcBef>
        <a:spcAft>
          <a:spcPct val="0"/>
        </a:spcAft>
        <a:tabLst>
          <a:tab pos="1139825" algn="l"/>
        </a:tabLst>
        <a:defRPr sz="2400" b="1">
          <a:solidFill>
            <a:schemeClr val="hlink"/>
          </a:solidFill>
          <a:latin typeface="Verdana" pitchFamily="34" charset="0"/>
          <a:cs typeface="Times New Roman" pitchFamily="18" charset="0"/>
        </a:defRPr>
      </a:lvl7pPr>
      <a:lvl8pPr marL="2514600" indent="-1143000" algn="l" rtl="0" fontAlgn="base">
        <a:spcBef>
          <a:spcPct val="0"/>
        </a:spcBef>
        <a:spcAft>
          <a:spcPct val="0"/>
        </a:spcAft>
        <a:tabLst>
          <a:tab pos="1139825" algn="l"/>
        </a:tabLst>
        <a:defRPr sz="2400" b="1">
          <a:solidFill>
            <a:schemeClr val="hlink"/>
          </a:solidFill>
          <a:latin typeface="Verdana" pitchFamily="34" charset="0"/>
          <a:cs typeface="Times New Roman" pitchFamily="18" charset="0"/>
        </a:defRPr>
      </a:lvl8pPr>
      <a:lvl9pPr marL="2971800" indent="-1143000" algn="l" rtl="0" fontAlgn="base">
        <a:spcBef>
          <a:spcPct val="0"/>
        </a:spcBef>
        <a:spcAft>
          <a:spcPct val="0"/>
        </a:spcAft>
        <a:tabLst>
          <a:tab pos="1139825" algn="l"/>
        </a:tabLst>
        <a:defRPr sz="2400" b="1">
          <a:solidFill>
            <a:schemeClr val="hlink"/>
          </a:solidFill>
          <a:latin typeface="Verdana" pitchFamily="34" charset="0"/>
          <a:cs typeface="Times New Roman" pitchFamily="18" charset="0"/>
        </a:defRPr>
      </a:lvl9pPr>
    </p:titleStyle>
    <p:bodyStyle>
      <a:lvl1pPr marL="342900" indent="-342900" algn="l" rtl="0" fontAlgn="base">
        <a:spcBef>
          <a:spcPct val="6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cs typeface="+mn-cs"/>
        </a:defRPr>
      </a:lvl2pPr>
      <a:lvl3pPr marL="1143000" indent="-228600" algn="l" rtl="0" fontAlgn="base">
        <a:spcBef>
          <a:spcPct val="20000"/>
        </a:spcBef>
        <a:spcAft>
          <a:spcPct val="0"/>
        </a:spcAft>
        <a:buChar char="•"/>
        <a:defRPr>
          <a:solidFill>
            <a:schemeClr val="tx1"/>
          </a:solidFill>
          <a:latin typeface="+mn-lt"/>
          <a:cs typeface="+mn-cs"/>
        </a:defRPr>
      </a:lvl3pPr>
      <a:lvl4pPr marL="1600200" indent="-228600" algn="l" rtl="0" fontAlgn="base">
        <a:spcBef>
          <a:spcPct val="20000"/>
        </a:spcBef>
        <a:spcAft>
          <a:spcPct val="0"/>
        </a:spcAft>
        <a:buChar char="–"/>
        <a:defRPr sz="1600">
          <a:solidFill>
            <a:schemeClr val="tx1"/>
          </a:solidFill>
          <a:latin typeface="+mn-lt"/>
          <a:cs typeface="+mn-cs"/>
        </a:defRPr>
      </a:lvl4pPr>
      <a:lvl5pPr marL="2057400" indent="-228600" algn="l" rtl="0" fontAlgn="base">
        <a:spcBef>
          <a:spcPct val="20000"/>
        </a:spcBef>
        <a:spcAft>
          <a:spcPct val="0"/>
        </a:spcAft>
        <a:buChar char="»"/>
        <a:defRPr sz="1600">
          <a:solidFill>
            <a:schemeClr val="tx1"/>
          </a:solidFill>
          <a:latin typeface="+mn-lt"/>
          <a:cs typeface="+mn-cs"/>
        </a:defRPr>
      </a:lvl5pPr>
      <a:lvl6pPr marL="2514600" indent="-228600" algn="l" rtl="0" fontAlgn="base">
        <a:spcBef>
          <a:spcPct val="20000"/>
        </a:spcBef>
        <a:spcAft>
          <a:spcPct val="0"/>
        </a:spcAft>
        <a:buChar char="»"/>
        <a:defRPr sz="1600">
          <a:solidFill>
            <a:schemeClr val="tx1"/>
          </a:solidFill>
          <a:latin typeface="+mn-lt"/>
          <a:cs typeface="+mn-cs"/>
        </a:defRPr>
      </a:lvl6pPr>
      <a:lvl7pPr marL="2971800" indent="-228600" algn="l" rtl="0" fontAlgn="base">
        <a:spcBef>
          <a:spcPct val="20000"/>
        </a:spcBef>
        <a:spcAft>
          <a:spcPct val="0"/>
        </a:spcAft>
        <a:buChar char="»"/>
        <a:defRPr sz="1600">
          <a:solidFill>
            <a:schemeClr val="tx1"/>
          </a:solidFill>
          <a:latin typeface="+mn-lt"/>
          <a:cs typeface="+mn-cs"/>
        </a:defRPr>
      </a:lvl7pPr>
      <a:lvl8pPr marL="3429000" indent="-228600" algn="l" rtl="0" fontAlgn="base">
        <a:spcBef>
          <a:spcPct val="20000"/>
        </a:spcBef>
        <a:spcAft>
          <a:spcPct val="0"/>
        </a:spcAft>
        <a:buChar char="»"/>
        <a:defRPr sz="1600">
          <a:solidFill>
            <a:schemeClr val="tx1"/>
          </a:solidFill>
          <a:latin typeface="+mn-lt"/>
          <a:cs typeface="+mn-cs"/>
        </a:defRPr>
      </a:lvl8pPr>
      <a:lvl9pPr marL="3886200" indent="-228600" algn="l" rtl="0" fontAlgn="base">
        <a:spcBef>
          <a:spcPct val="20000"/>
        </a:spcBef>
        <a:spcAft>
          <a:spcPct val="0"/>
        </a:spcAft>
        <a:buChar char="»"/>
        <a:defRPr sz="16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endParaRPr lang="el-GR">
              <a:solidFill>
                <a:prstClr val="black">
                  <a:tint val="75000"/>
                </a:prstClr>
              </a:solidFill>
              <a:latin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el-GR">
              <a:solidFill>
                <a:prstClr val="black">
                  <a:tint val="75000"/>
                </a:prstClr>
              </a:solidFill>
              <a:latin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01A9B184-F0FB-4A56-A6F7-32131D72C455}" type="slidenum">
              <a:rPr lang="el-GR" smtClean="0">
                <a:solidFill>
                  <a:prstClr val="black">
                    <a:tint val="75000"/>
                  </a:prstClr>
                </a:solidFill>
                <a:latin typeface="Arial" charset="0"/>
              </a:rPr>
              <a:pPr fontAlgn="base">
                <a:spcBef>
                  <a:spcPct val="0"/>
                </a:spcBef>
                <a:spcAft>
                  <a:spcPct val="0"/>
                </a:spcAft>
              </a:pPr>
              <a:t>‹#›</a:t>
            </a:fld>
            <a:endParaRPr lang="el-GR">
              <a:solidFill>
                <a:prstClr val="black">
                  <a:tint val="75000"/>
                </a:prstClr>
              </a:solidFill>
              <a:latin typeface="Arial" charset="0"/>
            </a:endParaRPr>
          </a:p>
        </p:txBody>
      </p:sp>
    </p:spTree>
    <p:extLst>
      <p:ext uri="{BB962C8B-B14F-4D97-AF65-F5344CB8AC3E}">
        <p14:creationId xmlns:p14="http://schemas.microsoft.com/office/powerpoint/2010/main" val="299912671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5"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0" y="0"/>
            <a:ext cx="7772400"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31" name="Text Box 7"/>
          <p:cNvSpPr txBox="1">
            <a:spLocks noChangeArrowheads="1"/>
          </p:cNvSpPr>
          <p:nvPr userDrawn="1"/>
        </p:nvSpPr>
        <p:spPr bwMode="auto">
          <a:xfrm>
            <a:off x="0" y="6583363"/>
            <a:ext cx="4191000"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fontAlgn="base" hangingPunct="0">
              <a:spcBef>
                <a:spcPct val="50000"/>
              </a:spcBef>
              <a:spcAft>
                <a:spcPct val="0"/>
              </a:spcAft>
            </a:pPr>
            <a:r>
              <a:rPr lang="en-US" altLang="en-US" sz="1200">
                <a:solidFill>
                  <a:srgbClr val="000000"/>
                </a:solidFill>
              </a:rPr>
              <a:t>Pat Arnott, ATMS 749 Atmospheric Radiation Transfer</a:t>
            </a:r>
          </a:p>
        </p:txBody>
      </p:sp>
    </p:spTree>
    <p:extLst>
      <p:ext uri="{BB962C8B-B14F-4D97-AF65-F5344CB8AC3E}">
        <p14:creationId xmlns:p14="http://schemas.microsoft.com/office/powerpoint/2010/main" val="2203572790"/>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ctr" rtl="0" fontAlgn="base">
        <a:spcBef>
          <a:spcPct val="0"/>
        </a:spcBef>
        <a:spcAft>
          <a:spcPct val="0"/>
        </a:spcAft>
        <a:defRPr sz="2400">
          <a:solidFill>
            <a:schemeClr val="tx2"/>
          </a:solidFill>
          <a:latin typeface="+mj-lt"/>
          <a:ea typeface="+mj-ea"/>
          <a:cs typeface="+mj-cs"/>
        </a:defRPr>
      </a:lvl1pPr>
      <a:lvl2pPr algn="ctr" rtl="0" fontAlgn="base">
        <a:spcBef>
          <a:spcPct val="0"/>
        </a:spcBef>
        <a:spcAft>
          <a:spcPct val="0"/>
        </a:spcAft>
        <a:defRPr sz="2400">
          <a:solidFill>
            <a:schemeClr val="tx2"/>
          </a:solidFill>
          <a:latin typeface="Arial" charset="0"/>
          <a:ea typeface="ＭＳ Ｐゴシック" pitchFamily="48" charset="-128"/>
        </a:defRPr>
      </a:lvl2pPr>
      <a:lvl3pPr algn="ctr" rtl="0" fontAlgn="base">
        <a:spcBef>
          <a:spcPct val="0"/>
        </a:spcBef>
        <a:spcAft>
          <a:spcPct val="0"/>
        </a:spcAft>
        <a:defRPr sz="2400">
          <a:solidFill>
            <a:schemeClr val="tx2"/>
          </a:solidFill>
          <a:latin typeface="Arial" charset="0"/>
          <a:ea typeface="ＭＳ Ｐゴシック" pitchFamily="48" charset="-128"/>
        </a:defRPr>
      </a:lvl3pPr>
      <a:lvl4pPr algn="ctr" rtl="0" fontAlgn="base">
        <a:spcBef>
          <a:spcPct val="0"/>
        </a:spcBef>
        <a:spcAft>
          <a:spcPct val="0"/>
        </a:spcAft>
        <a:defRPr sz="2400">
          <a:solidFill>
            <a:schemeClr val="tx2"/>
          </a:solidFill>
          <a:latin typeface="Arial" charset="0"/>
          <a:ea typeface="ＭＳ Ｐゴシック" pitchFamily="48" charset="-128"/>
        </a:defRPr>
      </a:lvl4pPr>
      <a:lvl5pPr algn="ctr" rtl="0" fontAlgn="base">
        <a:spcBef>
          <a:spcPct val="0"/>
        </a:spcBef>
        <a:spcAft>
          <a:spcPct val="0"/>
        </a:spcAft>
        <a:defRPr sz="2400">
          <a:solidFill>
            <a:schemeClr val="tx2"/>
          </a:solidFill>
          <a:latin typeface="Arial" charset="0"/>
          <a:ea typeface="ＭＳ Ｐゴシック" pitchFamily="48" charset="-128"/>
        </a:defRPr>
      </a:lvl5pPr>
      <a:lvl6pPr marL="457200" algn="ctr" rtl="0" fontAlgn="base">
        <a:spcBef>
          <a:spcPct val="0"/>
        </a:spcBef>
        <a:spcAft>
          <a:spcPct val="0"/>
        </a:spcAft>
        <a:defRPr sz="2400">
          <a:solidFill>
            <a:schemeClr val="tx2"/>
          </a:solidFill>
          <a:latin typeface="Arial" charset="0"/>
          <a:ea typeface="ＭＳ Ｐゴシック" pitchFamily="48" charset="-128"/>
        </a:defRPr>
      </a:lvl6pPr>
      <a:lvl7pPr marL="914400" algn="ctr" rtl="0" fontAlgn="base">
        <a:spcBef>
          <a:spcPct val="0"/>
        </a:spcBef>
        <a:spcAft>
          <a:spcPct val="0"/>
        </a:spcAft>
        <a:defRPr sz="2400">
          <a:solidFill>
            <a:schemeClr val="tx2"/>
          </a:solidFill>
          <a:latin typeface="Arial" charset="0"/>
          <a:ea typeface="ＭＳ Ｐゴシック" pitchFamily="48" charset="-128"/>
        </a:defRPr>
      </a:lvl7pPr>
      <a:lvl8pPr marL="1371600" algn="ctr" rtl="0" fontAlgn="base">
        <a:spcBef>
          <a:spcPct val="0"/>
        </a:spcBef>
        <a:spcAft>
          <a:spcPct val="0"/>
        </a:spcAft>
        <a:defRPr sz="2400">
          <a:solidFill>
            <a:schemeClr val="tx2"/>
          </a:solidFill>
          <a:latin typeface="Arial" charset="0"/>
          <a:ea typeface="ＭＳ Ｐゴシック" pitchFamily="48" charset="-128"/>
        </a:defRPr>
      </a:lvl8pPr>
      <a:lvl9pPr marL="1828800" algn="ctr" rtl="0" fontAlgn="base">
        <a:spcBef>
          <a:spcPct val="0"/>
        </a:spcBef>
        <a:spcAft>
          <a:spcPct val="0"/>
        </a:spcAft>
        <a:defRPr sz="2400">
          <a:solidFill>
            <a:schemeClr val="tx2"/>
          </a:solidFill>
          <a:latin typeface="Arial" charset="0"/>
          <a:ea typeface="ＭＳ Ｐゴシック" pitchFamily="48" charset="-128"/>
        </a:defRPr>
      </a:lvl9pPr>
    </p:titleStyle>
    <p:bodyStyle>
      <a:lvl1pPr marL="342900" indent="-342900" algn="l" rtl="0" fontAlgn="base">
        <a:spcBef>
          <a:spcPct val="20000"/>
        </a:spcBef>
        <a:spcAft>
          <a:spcPct val="0"/>
        </a:spcAft>
        <a:buChar char="•"/>
        <a:defRPr sz="1400">
          <a:solidFill>
            <a:schemeClr val="tx1"/>
          </a:solidFill>
          <a:latin typeface="+mn-lt"/>
          <a:ea typeface="+mn-ea"/>
          <a:cs typeface="+mn-cs"/>
        </a:defRPr>
      </a:lvl1pPr>
      <a:lvl2pPr marL="742950" indent="-285750" algn="l" rtl="0" fontAlgn="base">
        <a:spcBef>
          <a:spcPct val="20000"/>
        </a:spcBef>
        <a:spcAft>
          <a:spcPct val="0"/>
        </a:spcAft>
        <a:buChar char="–"/>
        <a:defRPr sz="1400">
          <a:solidFill>
            <a:schemeClr val="tx1"/>
          </a:solidFill>
          <a:latin typeface="+mn-lt"/>
          <a:ea typeface="+mn-ea"/>
        </a:defRPr>
      </a:lvl2pPr>
      <a:lvl3pPr marL="1143000" indent="-228600" algn="l" rtl="0" fontAlgn="base">
        <a:spcBef>
          <a:spcPct val="20000"/>
        </a:spcBef>
        <a:spcAft>
          <a:spcPct val="0"/>
        </a:spcAft>
        <a:buChar char="•"/>
        <a:defRPr sz="1400">
          <a:solidFill>
            <a:schemeClr val="tx1"/>
          </a:solidFill>
          <a:latin typeface="+mn-lt"/>
          <a:ea typeface="+mn-ea"/>
        </a:defRPr>
      </a:lvl3pPr>
      <a:lvl4pPr marL="1600200" indent="-228600" algn="l" rtl="0" fontAlgn="base">
        <a:spcBef>
          <a:spcPct val="20000"/>
        </a:spcBef>
        <a:spcAft>
          <a:spcPct val="0"/>
        </a:spcAft>
        <a:buChar char="–"/>
        <a:defRPr sz="1400">
          <a:solidFill>
            <a:schemeClr val="tx1"/>
          </a:solidFill>
          <a:latin typeface="+mn-lt"/>
          <a:ea typeface="+mn-ea"/>
        </a:defRPr>
      </a:lvl4pPr>
      <a:lvl5pPr marL="2057400" indent="-228600" algn="l" rtl="0" fontAlgn="base">
        <a:spcBef>
          <a:spcPct val="20000"/>
        </a:spcBef>
        <a:spcAft>
          <a:spcPct val="0"/>
        </a:spcAft>
        <a:buChar char="»"/>
        <a:defRPr sz="1400">
          <a:solidFill>
            <a:schemeClr val="tx1"/>
          </a:solidFill>
          <a:latin typeface="+mn-lt"/>
          <a:ea typeface="+mn-ea"/>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35842" name="Group 2"/>
          <p:cNvGrpSpPr>
            <a:grpSpLocks/>
          </p:cNvGrpSpPr>
          <p:nvPr/>
        </p:nvGrpSpPr>
        <p:grpSpPr bwMode="auto">
          <a:xfrm>
            <a:off x="0" y="0"/>
            <a:ext cx="9144000" cy="6856413"/>
            <a:chOff x="0" y="0"/>
            <a:chExt cx="5760" cy="4319"/>
          </a:xfrm>
        </p:grpSpPr>
        <p:sp>
          <p:nvSpPr>
            <p:cNvPr id="5427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5427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5427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5427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5427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fontAlgn="base" hangingPunct="0">
                <a:spcBef>
                  <a:spcPct val="0"/>
                </a:spcBef>
                <a:spcAft>
                  <a:spcPct val="0"/>
                </a:spcAft>
                <a:defRPr/>
              </a:pPr>
              <a:endParaRPr lang="en-US">
                <a:solidFill>
                  <a:srgbClr val="FFFFFF"/>
                </a:solidFill>
              </a:endParaRPr>
            </a:p>
          </p:txBody>
        </p:sp>
        <p:sp>
          <p:nvSpPr>
            <p:cNvPr id="5428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5428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5428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5428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5428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5428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5428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5428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5428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5428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5429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5429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5429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5429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5429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5429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fontAlgn="base" hangingPunct="0">
                <a:spcBef>
                  <a:spcPct val="0"/>
                </a:spcBef>
                <a:spcAft>
                  <a:spcPct val="0"/>
                </a:spcAft>
                <a:defRPr/>
              </a:pPr>
              <a:endParaRPr lang="en-US">
                <a:solidFill>
                  <a:srgbClr val="FFFFFF"/>
                </a:solidFill>
              </a:endParaRPr>
            </a:p>
          </p:txBody>
        </p:sp>
        <p:sp>
          <p:nvSpPr>
            <p:cNvPr id="5429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5429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5429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5429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5430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5430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5430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5430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5430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5430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5430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5430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5430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5430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5431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grpSp>
          <p:nvGrpSpPr>
            <p:cNvPr id="35884" name="Group 39"/>
            <p:cNvGrpSpPr>
              <a:grpSpLocks/>
            </p:cNvGrpSpPr>
            <p:nvPr userDrawn="1"/>
          </p:nvGrpSpPr>
          <p:grpSpPr bwMode="auto">
            <a:xfrm>
              <a:off x="0" y="1632"/>
              <a:ext cx="5758" cy="1858"/>
              <a:chOff x="0" y="1632"/>
              <a:chExt cx="5758" cy="1858"/>
            </a:xfrm>
          </p:grpSpPr>
          <p:sp>
            <p:nvSpPr>
              <p:cNvPr id="5431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sp>
            <p:nvSpPr>
              <p:cNvPr id="5431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fontAlgn="base" hangingPunct="0">
                  <a:spcBef>
                    <a:spcPct val="0"/>
                  </a:spcBef>
                  <a:spcAft>
                    <a:spcPct val="0"/>
                  </a:spcAft>
                  <a:defRPr/>
                </a:pPr>
                <a:endParaRPr lang="en-US">
                  <a:solidFill>
                    <a:srgbClr val="FFFFFF"/>
                  </a:solidFill>
                </a:endParaRPr>
              </a:p>
            </p:txBody>
          </p:sp>
        </p:grpSp>
      </p:grpSp>
      <p:sp>
        <p:nvSpPr>
          <p:cNvPr id="54314"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431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4316"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charset="0"/>
              </a:defRPr>
            </a:lvl1pPr>
          </a:lstStyle>
          <a:p>
            <a:pPr fontAlgn="base">
              <a:spcBef>
                <a:spcPct val="0"/>
              </a:spcBef>
              <a:spcAft>
                <a:spcPct val="0"/>
              </a:spcAft>
              <a:defRPr/>
            </a:pPr>
            <a:endParaRPr lang="en-US">
              <a:solidFill>
                <a:srgbClr val="FFFFFF"/>
              </a:solidFill>
            </a:endParaRPr>
          </a:p>
        </p:txBody>
      </p:sp>
      <p:sp>
        <p:nvSpPr>
          <p:cNvPr id="54317"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charset="0"/>
              </a:defRPr>
            </a:lvl1pPr>
          </a:lstStyle>
          <a:p>
            <a:pPr fontAlgn="base">
              <a:spcBef>
                <a:spcPct val="0"/>
              </a:spcBef>
              <a:spcAft>
                <a:spcPct val="0"/>
              </a:spcAft>
              <a:defRPr/>
            </a:pPr>
            <a:endParaRPr lang="en-US">
              <a:solidFill>
                <a:srgbClr val="FFFFFF"/>
              </a:solidFill>
            </a:endParaRPr>
          </a:p>
        </p:txBody>
      </p:sp>
      <p:sp>
        <p:nvSpPr>
          <p:cNvPr id="54318"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charset="0"/>
              </a:defRPr>
            </a:lvl1pPr>
          </a:lstStyle>
          <a:p>
            <a:pPr fontAlgn="base">
              <a:spcBef>
                <a:spcPct val="0"/>
              </a:spcBef>
              <a:spcAft>
                <a:spcPct val="0"/>
              </a:spcAft>
              <a:defRPr/>
            </a:pPr>
            <a:fld id="{29A3B14B-C5EB-4BE6-A6F2-5FCF86EB175A}"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3528144490"/>
      </p:ext>
    </p:extLst>
  </p:cSld>
  <p:clrMap bg1="dk2" tx1="lt1" bg2="dk1"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5"/>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6"/>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6.png"/><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6.png"/><Relationship Id="rId5" Type="http://schemas.openxmlformats.org/officeDocument/2006/relationships/image" Target="../media/image15.jpe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6.png"/><Relationship Id="rId5" Type="http://schemas.openxmlformats.org/officeDocument/2006/relationships/image" Target="../media/image16.jpe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6.png"/><Relationship Id="rId5" Type="http://schemas.openxmlformats.org/officeDocument/2006/relationships/image" Target="../media/image18.pn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6.png"/><Relationship Id="rId5" Type="http://schemas.openxmlformats.org/officeDocument/2006/relationships/image" Target="../media/image19.pn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6.png"/><Relationship Id="rId5" Type="http://schemas.openxmlformats.org/officeDocument/2006/relationships/image" Target="../media/image20.gif"/><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6.png"/><Relationship Id="rId5" Type="http://schemas.openxmlformats.org/officeDocument/2006/relationships/image" Target="../media/image22.jpe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6.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6.png"/><Relationship Id="rId5" Type="http://schemas.openxmlformats.org/officeDocument/2006/relationships/image" Target="../media/image23.png"/><Relationship Id="rId4"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24.png"/><Relationship Id="rId4"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3" Type="http://schemas.openxmlformats.org/officeDocument/2006/relationships/audio" Target="../media/media22.wav"/><Relationship Id="rId7" Type="http://schemas.openxmlformats.org/officeDocument/2006/relationships/image" Target="../media/image6.png"/><Relationship Id="rId2" Type="http://schemas.microsoft.com/office/2007/relationships/media" Target="../media/media22.wav"/><Relationship Id="rId1" Type="http://schemas.openxmlformats.org/officeDocument/2006/relationships/tags" Target="../tags/tag2.xml"/><Relationship Id="rId6" Type="http://schemas.openxmlformats.org/officeDocument/2006/relationships/image" Target="../media/image25.jpeg"/><Relationship Id="rId5" Type="http://schemas.openxmlformats.org/officeDocument/2006/relationships/notesSlide" Target="../notesSlides/notesSlide16.xml"/><Relationship Id="rId4"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6.png"/><Relationship Id="rId5" Type="http://schemas.openxmlformats.org/officeDocument/2006/relationships/image" Target="../media/image26.png"/><Relationship Id="rId4"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media24.wav"/><Relationship Id="rId7" Type="http://schemas.openxmlformats.org/officeDocument/2006/relationships/image" Target="../media/image27.png"/><Relationship Id="rId2" Type="http://schemas.microsoft.com/office/2007/relationships/media" Target="../media/media24.wav"/><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18.xml"/><Relationship Id="rId10" Type="http://schemas.openxmlformats.org/officeDocument/2006/relationships/image" Target="../media/image6.png"/><Relationship Id="rId4" Type="http://schemas.openxmlformats.org/officeDocument/2006/relationships/slideLayout" Target="../slideLayouts/slideLayout27.xml"/><Relationship Id="rId9" Type="http://schemas.openxmlformats.org/officeDocument/2006/relationships/image" Target="file:///C:\&#932;&#945;%20&#941;&#947;&#947;&#961;&#945;&#966;&#940;%20&#956;&#959;&#965;\%20%20%20hp%20&#928;&#913;&#925;&#917;&#928;&#921;&#931;&#932;&#919;&#924;&#921;&#927;%20&#913;&#921;&#915;&#913;&#921;&#927;&#933;\%20hp%20&#924;&#945;&#952;&#942;&#956;&#945;&#964;&#945;%20&#954;&#945;&#953;%20&#933;&#955;&#953;&#954;&#972;\%20hp%20&#924;&#940;&#952;&#951;&#956;&#945;%20-%20&#917;&#925;&#917;&#929;&#915;&#917;&#921;&#913;%20&#922;&#913;&#921;%20&#928;&#917;&#929;&#921;&#914;&#913;&#923;&#923;&#927;&#925;\d%20&#928;&#965;&#961;&#951;&#957;&#953;&#954;&#942;%20&#917;&#957;&#941;&#961;&#947;&#949;&#953;&#945;\UIC%20-%20Radiation%20and%20Life_files\ral2-1.gif" TargetMode="Externa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image" Target="../media/image6.png"/><Relationship Id="rId5" Type="http://schemas.openxmlformats.org/officeDocument/2006/relationships/image" Target="../media/image29.jpeg"/><Relationship Id="rId4"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image" Target="../media/image6.png"/><Relationship Id="rId5" Type="http://schemas.openxmlformats.org/officeDocument/2006/relationships/image" Target="../media/image30.jpeg"/><Relationship Id="rId4"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27.wav"/><Relationship Id="rId7" Type="http://schemas.microsoft.com/office/2007/relationships/hdphoto" Target="../media/hdphoto1.wdp"/><Relationship Id="rId2" Type="http://schemas.microsoft.com/office/2007/relationships/media" Target="../media/media27.wav"/><Relationship Id="rId1" Type="http://schemas.openxmlformats.org/officeDocument/2006/relationships/tags" Target="../tags/tag3.xml"/><Relationship Id="rId6" Type="http://schemas.openxmlformats.org/officeDocument/2006/relationships/image" Target="../media/image31.jpe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image" Target="../media/image6.png"/><Relationship Id="rId5" Type="http://schemas.openxmlformats.org/officeDocument/2006/relationships/image" Target="../media/image32.png"/><Relationship Id="rId4" Type="http://schemas.openxmlformats.org/officeDocument/2006/relationships/notesSlide" Target="../notesSlides/notesSlide22.xml"/></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29.wav"/><Relationship Id="rId7" Type="http://schemas.openxmlformats.org/officeDocument/2006/relationships/image" Target="../media/image34.jpeg"/><Relationship Id="rId2" Type="http://schemas.microsoft.com/office/2007/relationships/media" Target="../media/media29.wav"/><Relationship Id="rId1" Type="http://schemas.openxmlformats.org/officeDocument/2006/relationships/tags" Target="../tags/tag4.xml"/><Relationship Id="rId6" Type="http://schemas.openxmlformats.org/officeDocument/2006/relationships/image" Target="../media/image33.jpeg"/><Relationship Id="rId5" Type="http://schemas.openxmlformats.org/officeDocument/2006/relationships/notesSlide" Target="../notesSlides/notesSlide23.xml"/><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6.pn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audio" Target="../media/media30.wav"/><Relationship Id="rId7" Type="http://schemas.openxmlformats.org/officeDocument/2006/relationships/image" Target="../media/image6.png"/><Relationship Id="rId2" Type="http://schemas.microsoft.com/office/2007/relationships/media" Target="../media/media30.wav"/><Relationship Id="rId1" Type="http://schemas.openxmlformats.org/officeDocument/2006/relationships/tags" Target="../tags/tag5.xml"/><Relationship Id="rId6" Type="http://schemas.openxmlformats.org/officeDocument/2006/relationships/image" Target="../media/image35.gif"/><Relationship Id="rId5" Type="http://schemas.openxmlformats.org/officeDocument/2006/relationships/notesSlide" Target="../notesSlides/notesSlide24.xml"/><Relationship Id="rId4"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av"/><Relationship Id="rId1" Type="http://schemas.microsoft.com/office/2007/relationships/media" Target="../media/media31.wav"/><Relationship Id="rId5" Type="http://schemas.openxmlformats.org/officeDocument/2006/relationships/image" Target="../media/image6.png"/><Relationship Id="rId4" Type="http://schemas.openxmlformats.org/officeDocument/2006/relationships/notesSlide" Target="../notesSlides/notesSlide25.xml"/></Relationships>
</file>

<file path=ppt/slides/_rels/slide3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image" Target="../media/image38.png"/><Relationship Id="rId2" Type="http://schemas.openxmlformats.org/officeDocument/2006/relationships/audio" Target="../media/media32.wav"/><Relationship Id="rId1" Type="http://schemas.microsoft.com/office/2007/relationships/media" Target="../media/media32.wav"/><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26.xml"/></Relationships>
</file>

<file path=ppt/slides/_rels/slide3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33.wav"/><Relationship Id="rId7" Type="http://schemas.openxmlformats.org/officeDocument/2006/relationships/image" Target="../media/image40.jpeg"/><Relationship Id="rId2" Type="http://schemas.microsoft.com/office/2007/relationships/media" Target="../media/media33.wav"/><Relationship Id="rId1" Type="http://schemas.openxmlformats.org/officeDocument/2006/relationships/tags" Target="../tags/tag6.xml"/><Relationship Id="rId6" Type="http://schemas.openxmlformats.org/officeDocument/2006/relationships/image" Target="../media/image39.jpeg"/><Relationship Id="rId5" Type="http://schemas.openxmlformats.org/officeDocument/2006/relationships/notesSlide" Target="../notesSlides/notesSlide27.xml"/><Relationship Id="rId4"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audio" Target="../media/media34.wav"/><Relationship Id="rId2" Type="http://schemas.microsoft.com/office/2007/relationships/media" Target="../media/media34.wav"/><Relationship Id="rId1" Type="http://schemas.openxmlformats.org/officeDocument/2006/relationships/tags" Target="../tags/tag7.xml"/><Relationship Id="rId6" Type="http://schemas.openxmlformats.org/officeDocument/2006/relationships/image" Target="../media/image6.png"/><Relationship Id="rId5" Type="http://schemas.openxmlformats.org/officeDocument/2006/relationships/notesSlide" Target="../notesSlides/notesSlide28.xml"/><Relationship Id="rId4"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35.wav"/><Relationship Id="rId7" Type="http://schemas.microsoft.com/office/2007/relationships/hdphoto" Target="../media/hdphoto2.wdp"/><Relationship Id="rId2" Type="http://schemas.microsoft.com/office/2007/relationships/media" Target="../media/media35.wav"/><Relationship Id="rId1" Type="http://schemas.openxmlformats.org/officeDocument/2006/relationships/tags" Target="../tags/tag8.xml"/><Relationship Id="rId6" Type="http://schemas.openxmlformats.org/officeDocument/2006/relationships/image" Target="../media/image41.jpeg"/><Relationship Id="rId5" Type="http://schemas.openxmlformats.org/officeDocument/2006/relationships/notesSlide" Target="../notesSlides/notesSlide29.xml"/><Relationship Id="rId4"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audio" Target="../media/media36.wav"/><Relationship Id="rId7" Type="http://schemas.openxmlformats.org/officeDocument/2006/relationships/image" Target="../media/image6.png"/><Relationship Id="rId2" Type="http://schemas.microsoft.com/office/2007/relationships/media" Target="../media/media36.wav"/><Relationship Id="rId1" Type="http://schemas.openxmlformats.org/officeDocument/2006/relationships/tags" Target="../tags/tag9.xml"/><Relationship Id="rId6" Type="http://schemas.openxmlformats.org/officeDocument/2006/relationships/image" Target="../media/image43.png"/><Relationship Id="rId5" Type="http://schemas.openxmlformats.org/officeDocument/2006/relationships/image" Target="../media/image42.jpg"/><Relationship Id="rId4"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6.png"/><Relationship Id="rId2" Type="http://schemas.openxmlformats.org/officeDocument/2006/relationships/audio" Target="../media/media37.wav"/><Relationship Id="rId1" Type="http://schemas.microsoft.com/office/2007/relationships/media" Target="../media/media37.wav"/><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notesSlide" Target="../notesSlides/notesSlide30.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38.wav"/><Relationship Id="rId1" Type="http://schemas.microsoft.com/office/2007/relationships/media" Target="../media/media38.wav"/><Relationship Id="rId6" Type="http://schemas.openxmlformats.org/officeDocument/2006/relationships/image" Target="../media/image6.png"/><Relationship Id="rId5" Type="http://schemas.openxmlformats.org/officeDocument/2006/relationships/image" Target="../media/image46.png"/><Relationship Id="rId4" Type="http://schemas.openxmlformats.org/officeDocument/2006/relationships/notesSlide" Target="../notesSlides/notesSlide3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39.wav"/><Relationship Id="rId1" Type="http://schemas.microsoft.com/office/2007/relationships/media" Target="../media/media39.wav"/><Relationship Id="rId6" Type="http://schemas.openxmlformats.org/officeDocument/2006/relationships/image" Target="../media/image6.png"/><Relationship Id="rId5" Type="http://schemas.openxmlformats.org/officeDocument/2006/relationships/image" Target="../media/image47.png"/><Relationship Id="rId4"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6.png"/><Relationship Id="rId2" Type="http://schemas.openxmlformats.org/officeDocument/2006/relationships/audio" Target="../media/media40.wav"/><Relationship Id="rId1" Type="http://schemas.microsoft.com/office/2007/relationships/media" Target="../media/media40.wav"/><Relationship Id="rId6" Type="http://schemas.openxmlformats.org/officeDocument/2006/relationships/image" Target="../media/image48.jpeg"/><Relationship Id="rId5" Type="http://schemas.openxmlformats.org/officeDocument/2006/relationships/hyperlink" Target="http://upload.wikimedia.org/wikipedia/en/8/83/Atmospheric_electromagnetic_transmittance_or_opacity.jpg" TargetMode="External"/><Relationship Id="rId4" Type="http://schemas.openxmlformats.org/officeDocument/2006/relationships/notesSlide" Target="../notesSlides/notesSlide33.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image" Target="../media/image6.png"/><Relationship Id="rId2" Type="http://schemas.openxmlformats.org/officeDocument/2006/relationships/audio" Target="../media/media41.wav"/><Relationship Id="rId1" Type="http://schemas.microsoft.com/office/2007/relationships/media" Target="../media/media41.wav"/><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notesSlide" Target="../notesSlides/notesSlide34.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6.png"/><Relationship Id="rId2" Type="http://schemas.openxmlformats.org/officeDocument/2006/relationships/audio" Target="../media/media42.wav"/><Relationship Id="rId1" Type="http://schemas.microsoft.com/office/2007/relationships/media" Target="../media/media42.wav"/><Relationship Id="rId6" Type="http://schemas.openxmlformats.org/officeDocument/2006/relationships/image" Target="../media/image50.png"/><Relationship Id="rId5" Type="http://schemas.openxmlformats.org/officeDocument/2006/relationships/image" Target="../media/image51.png"/><Relationship Id="rId4" Type="http://schemas.openxmlformats.org/officeDocument/2006/relationships/notesSlide" Target="../notesSlides/notesSlide35.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43.wav"/><Relationship Id="rId1" Type="http://schemas.microsoft.com/office/2007/relationships/media" Target="../media/media43.wav"/><Relationship Id="rId6" Type="http://schemas.openxmlformats.org/officeDocument/2006/relationships/image" Target="../media/image6.png"/><Relationship Id="rId5" Type="http://schemas.openxmlformats.org/officeDocument/2006/relationships/image" Target="../media/image52.png"/><Relationship Id="rId4" Type="http://schemas.openxmlformats.org/officeDocument/2006/relationships/notesSlide" Target="../notesSlides/notesSlide36.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4.wav"/><Relationship Id="rId1" Type="http://schemas.microsoft.com/office/2007/relationships/media" Target="../media/media44.wav"/><Relationship Id="rId6" Type="http://schemas.openxmlformats.org/officeDocument/2006/relationships/image" Target="../media/image6.png"/><Relationship Id="rId5" Type="http://schemas.openxmlformats.org/officeDocument/2006/relationships/image" Target="../media/image53.jpeg"/><Relationship Id="rId4" Type="http://schemas.openxmlformats.org/officeDocument/2006/relationships/notesSlide" Target="../notesSlides/notesSlide37.xml"/></Relationships>
</file>

<file path=ppt/slides/_rels/slide45.xml.rels><?xml version="1.0" encoding="UTF-8" standalone="yes"?>
<Relationships xmlns="http://schemas.openxmlformats.org/package/2006/relationships"><Relationship Id="rId3" Type="http://schemas.openxmlformats.org/officeDocument/2006/relationships/audio" Target="../media/media45.wav"/><Relationship Id="rId7" Type="http://schemas.openxmlformats.org/officeDocument/2006/relationships/image" Target="../media/image6.png"/><Relationship Id="rId2" Type="http://schemas.microsoft.com/office/2007/relationships/media" Target="../media/media45.wav"/><Relationship Id="rId1" Type="http://schemas.openxmlformats.org/officeDocument/2006/relationships/tags" Target="../tags/tag10.xml"/><Relationship Id="rId6" Type="http://schemas.openxmlformats.org/officeDocument/2006/relationships/image" Target="../media/image54.jpeg"/><Relationship Id="rId5" Type="http://schemas.openxmlformats.org/officeDocument/2006/relationships/notesSlide" Target="../notesSlides/notesSlide38.xml"/><Relationship Id="rId4"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46.wav"/><Relationship Id="rId1" Type="http://schemas.microsoft.com/office/2007/relationships/media" Target="../media/media46.wav"/><Relationship Id="rId6" Type="http://schemas.openxmlformats.org/officeDocument/2006/relationships/image" Target="../media/image6.png"/><Relationship Id="rId5" Type="http://schemas.openxmlformats.org/officeDocument/2006/relationships/image" Target="../media/image55.png"/><Relationship Id="rId4" Type="http://schemas.openxmlformats.org/officeDocument/2006/relationships/notesSlide" Target="../notesSlides/notesSlide39.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7.wav"/><Relationship Id="rId1" Type="http://schemas.microsoft.com/office/2007/relationships/media" Target="../media/media47.wav"/><Relationship Id="rId6" Type="http://schemas.openxmlformats.org/officeDocument/2006/relationships/image" Target="../media/image6.png"/><Relationship Id="rId5" Type="http://schemas.openxmlformats.org/officeDocument/2006/relationships/image" Target="../media/image56.jpeg"/><Relationship Id="rId4" Type="http://schemas.openxmlformats.org/officeDocument/2006/relationships/notesSlide" Target="../notesSlides/notesSlide40.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audio" Target="../media/media48.wav"/><Relationship Id="rId1" Type="http://schemas.microsoft.com/office/2007/relationships/media" Target="../media/media48.wav"/><Relationship Id="rId6" Type="http://schemas.openxmlformats.org/officeDocument/2006/relationships/image" Target="../media/image6.png"/><Relationship Id="rId5" Type="http://schemas.openxmlformats.org/officeDocument/2006/relationships/image" Target="../media/image57.gif"/><Relationship Id="rId4" Type="http://schemas.openxmlformats.org/officeDocument/2006/relationships/notesSlide" Target="../notesSlides/notesSlide41.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5.wav"/><Relationship Id="rId7" Type="http://schemas.openxmlformats.org/officeDocument/2006/relationships/image" Target="../media/image10.jpeg"/><Relationship Id="rId2" Type="http://schemas.microsoft.com/office/2007/relationships/media" Target="../media/media5.wav"/><Relationship Id="rId1" Type="http://schemas.openxmlformats.org/officeDocument/2006/relationships/tags" Target="../tags/tag1.xml"/><Relationship Id="rId6" Type="http://schemas.openxmlformats.org/officeDocument/2006/relationships/image" Target="../media/image9.jpg"/><Relationship Id="rId5" Type="http://schemas.openxmlformats.org/officeDocument/2006/relationships/notesSlide" Target="../notesSlides/notesSlide1.xml"/><Relationship Id="rId4"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3" Type="http://schemas.openxmlformats.org/officeDocument/2006/relationships/audio" Target="../media/media49.wav"/><Relationship Id="rId7" Type="http://schemas.openxmlformats.org/officeDocument/2006/relationships/image" Target="../media/image6.png"/><Relationship Id="rId2" Type="http://schemas.microsoft.com/office/2007/relationships/media" Target="../media/media49.wav"/><Relationship Id="rId1" Type="http://schemas.openxmlformats.org/officeDocument/2006/relationships/tags" Target="../tags/tag11.xml"/><Relationship Id="rId6" Type="http://schemas.openxmlformats.org/officeDocument/2006/relationships/image" Target="../media/image59.jpeg"/><Relationship Id="rId5" Type="http://schemas.openxmlformats.org/officeDocument/2006/relationships/notesSlide" Target="../notesSlides/notesSlide43.xml"/><Relationship Id="rId4"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audio" Target="../media/media50.wav"/><Relationship Id="rId7" Type="http://schemas.openxmlformats.org/officeDocument/2006/relationships/image" Target="../media/image6.png"/><Relationship Id="rId2" Type="http://schemas.microsoft.com/office/2007/relationships/media" Target="../media/media50.wav"/><Relationship Id="rId1" Type="http://schemas.openxmlformats.org/officeDocument/2006/relationships/tags" Target="../tags/tag12.xml"/><Relationship Id="rId6" Type="http://schemas.openxmlformats.org/officeDocument/2006/relationships/image" Target="../media/image60.jpeg"/><Relationship Id="rId5" Type="http://schemas.openxmlformats.org/officeDocument/2006/relationships/notesSlide" Target="../notesSlides/notesSlide44.xml"/><Relationship Id="rId4"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1.wav"/><Relationship Id="rId1" Type="http://schemas.microsoft.com/office/2007/relationships/media" Target="../media/media51.wav"/><Relationship Id="rId6" Type="http://schemas.openxmlformats.org/officeDocument/2006/relationships/image" Target="../media/image6.png"/><Relationship Id="rId5" Type="http://schemas.openxmlformats.org/officeDocument/2006/relationships/image" Target="../media/image61.jpeg"/><Relationship Id="rId4" Type="http://schemas.openxmlformats.org/officeDocument/2006/relationships/notesSlide" Target="../notesSlides/notesSlide45.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52.wav"/><Relationship Id="rId1" Type="http://schemas.microsoft.com/office/2007/relationships/media" Target="../media/media52.wav"/><Relationship Id="rId6" Type="http://schemas.openxmlformats.org/officeDocument/2006/relationships/image" Target="../media/image6.png"/><Relationship Id="rId5" Type="http://schemas.openxmlformats.org/officeDocument/2006/relationships/image" Target="../media/image62.png"/><Relationship Id="rId4" Type="http://schemas.openxmlformats.org/officeDocument/2006/relationships/notesSlide" Target="../notesSlides/notesSlide46.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53.wav"/><Relationship Id="rId1" Type="http://schemas.microsoft.com/office/2007/relationships/media" Target="../media/media53.wav"/><Relationship Id="rId5" Type="http://schemas.openxmlformats.org/officeDocument/2006/relationships/image" Target="../media/image6.png"/><Relationship Id="rId4" Type="http://schemas.openxmlformats.org/officeDocument/2006/relationships/image" Target="../media/image63.gif"/></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4.wav"/><Relationship Id="rId1" Type="http://schemas.microsoft.com/office/2007/relationships/media" Target="../media/media54.wav"/><Relationship Id="rId5" Type="http://schemas.openxmlformats.org/officeDocument/2006/relationships/image" Target="../media/image6.png"/><Relationship Id="rId4" Type="http://schemas.openxmlformats.org/officeDocument/2006/relationships/image" Target="../media/image64.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5.wav"/><Relationship Id="rId1" Type="http://schemas.microsoft.com/office/2007/relationships/media" Target="../media/media55.wav"/><Relationship Id="rId6" Type="http://schemas.openxmlformats.org/officeDocument/2006/relationships/image" Target="../media/image6.png"/><Relationship Id="rId5" Type="http://schemas.openxmlformats.org/officeDocument/2006/relationships/image" Target="../media/image66.png"/><Relationship Id="rId4" Type="http://schemas.openxmlformats.org/officeDocument/2006/relationships/image" Target="../media/image65.jpeg"/></Relationships>
</file>

<file path=ppt/slides/_rels/slide57.xml.rels><?xml version="1.0" encoding="UTF-8" standalone="yes"?>
<Relationships xmlns="http://schemas.openxmlformats.org/package/2006/relationships"><Relationship Id="rId3" Type="http://schemas.openxmlformats.org/officeDocument/2006/relationships/audio" Target="../media/media56.wav"/><Relationship Id="rId7" Type="http://schemas.openxmlformats.org/officeDocument/2006/relationships/image" Target="../media/image6.png"/><Relationship Id="rId2" Type="http://schemas.microsoft.com/office/2007/relationships/media" Target="../media/media56.wav"/><Relationship Id="rId1" Type="http://schemas.openxmlformats.org/officeDocument/2006/relationships/vmlDrawing" Target="../drawings/vmlDrawing2.vml"/><Relationship Id="rId6" Type="http://schemas.openxmlformats.org/officeDocument/2006/relationships/image" Target="../media/image67.emf"/><Relationship Id="rId5" Type="http://schemas.openxmlformats.org/officeDocument/2006/relationships/oleObject" Target="../embeddings/oleObject2.bin"/><Relationship Id="rId4"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audio" Target="../media/media57.wav"/><Relationship Id="rId7" Type="http://schemas.openxmlformats.org/officeDocument/2006/relationships/image" Target="../media/image6.png"/><Relationship Id="rId2" Type="http://schemas.microsoft.com/office/2007/relationships/media" Target="../media/media57.wav"/><Relationship Id="rId1" Type="http://schemas.openxmlformats.org/officeDocument/2006/relationships/vmlDrawing" Target="../drawings/vmlDrawing3.vml"/><Relationship Id="rId6" Type="http://schemas.openxmlformats.org/officeDocument/2006/relationships/image" Target="../media/image68.wmf"/><Relationship Id="rId5" Type="http://schemas.openxmlformats.org/officeDocument/2006/relationships/oleObject" Target="../embeddings/oleObject3.bin"/><Relationship Id="rId4"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8.wav"/><Relationship Id="rId1" Type="http://schemas.microsoft.com/office/2007/relationships/media" Target="../media/media58.wav"/><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6.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59.wav"/><Relationship Id="rId1" Type="http://schemas.microsoft.com/office/2007/relationships/media" Target="../media/media59.wav"/><Relationship Id="rId6" Type="http://schemas.openxmlformats.org/officeDocument/2006/relationships/image" Target="../media/image6.png"/><Relationship Id="rId5" Type="http://schemas.openxmlformats.org/officeDocument/2006/relationships/image" Target="../media/image70.jpeg"/><Relationship Id="rId4" Type="http://schemas.openxmlformats.org/officeDocument/2006/relationships/image" Target="../media/image69.jpe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60.wav"/><Relationship Id="rId1" Type="http://schemas.microsoft.com/office/2007/relationships/media" Target="../media/media60.wav"/><Relationship Id="rId6" Type="http://schemas.openxmlformats.org/officeDocument/2006/relationships/image" Target="../media/image6.png"/><Relationship Id="rId5" Type="http://schemas.openxmlformats.org/officeDocument/2006/relationships/image" Target="../media/image71.jpeg"/><Relationship Id="rId4" Type="http://schemas.openxmlformats.org/officeDocument/2006/relationships/notesSlide" Target="../notesSlides/notesSlide47.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61.wav"/><Relationship Id="rId1" Type="http://schemas.microsoft.com/office/2007/relationships/media" Target="../media/media61.wav"/><Relationship Id="rId5" Type="http://schemas.openxmlformats.org/officeDocument/2006/relationships/image" Target="../media/image6.png"/><Relationship Id="rId4" Type="http://schemas.openxmlformats.org/officeDocument/2006/relationships/image" Target="../media/image72.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62.wav"/><Relationship Id="rId1" Type="http://schemas.microsoft.com/office/2007/relationships/media" Target="../media/media62.wav"/><Relationship Id="rId4" Type="http://schemas.openxmlformats.org/officeDocument/2006/relationships/image" Target="../media/image6.png"/></Relationships>
</file>

<file path=ppt/slides/_rels/slide64.xml.rels><?xml version="1.0" encoding="UTF-8" standalone="yes"?>
<Relationships xmlns="http://schemas.openxmlformats.org/package/2006/relationships"><Relationship Id="rId3" Type="http://schemas.openxmlformats.org/officeDocument/2006/relationships/audio" Target="../media/media63.wav"/><Relationship Id="rId7" Type="http://schemas.openxmlformats.org/officeDocument/2006/relationships/image" Target="../media/image6.png"/><Relationship Id="rId2" Type="http://schemas.microsoft.com/office/2007/relationships/media" Target="../media/media63.wav"/><Relationship Id="rId1" Type="http://schemas.openxmlformats.org/officeDocument/2006/relationships/vmlDrawing" Target="../drawings/vmlDrawing4.vml"/><Relationship Id="rId6" Type="http://schemas.openxmlformats.org/officeDocument/2006/relationships/image" Target="../media/image73.wmf"/><Relationship Id="rId5" Type="http://schemas.openxmlformats.org/officeDocument/2006/relationships/oleObject" Target="../embeddings/oleObject4.bin"/><Relationship Id="rId4"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audio" Target="../media/media64.wav"/><Relationship Id="rId7" Type="http://schemas.openxmlformats.org/officeDocument/2006/relationships/image" Target="../media/image6.png"/><Relationship Id="rId2" Type="http://schemas.microsoft.com/office/2007/relationships/media" Target="../media/media64.wav"/><Relationship Id="rId1" Type="http://schemas.openxmlformats.org/officeDocument/2006/relationships/vmlDrawing" Target="../drawings/vmlDrawing5.vml"/><Relationship Id="rId6" Type="http://schemas.openxmlformats.org/officeDocument/2006/relationships/image" Target="../media/image74.emf"/><Relationship Id="rId5" Type="http://schemas.openxmlformats.org/officeDocument/2006/relationships/oleObject" Target="../embeddings/oleObject5.bin"/><Relationship Id="rId4"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65.wav"/><Relationship Id="rId1" Type="http://schemas.microsoft.com/office/2007/relationships/media" Target="../media/media65.wav"/><Relationship Id="rId5" Type="http://schemas.openxmlformats.org/officeDocument/2006/relationships/image" Target="../media/image6.png"/><Relationship Id="rId4" Type="http://schemas.openxmlformats.org/officeDocument/2006/relationships/notesSlide" Target="../notesSlides/notesSlide48.xml"/></Relationships>
</file>

<file path=ppt/slides/_rels/slide67.xml.rels><?xml version="1.0" encoding="UTF-8" standalone="yes"?>
<Relationships xmlns="http://schemas.openxmlformats.org/package/2006/relationships"><Relationship Id="rId8" Type="http://schemas.openxmlformats.org/officeDocument/2006/relationships/image" Target="../media/image76.wmf"/><Relationship Id="rId3" Type="http://schemas.openxmlformats.org/officeDocument/2006/relationships/audio" Target="../media/media66.wav"/><Relationship Id="rId7" Type="http://schemas.openxmlformats.org/officeDocument/2006/relationships/oleObject" Target="../embeddings/oleObject7.bin"/><Relationship Id="rId2" Type="http://schemas.microsoft.com/office/2007/relationships/media" Target="../media/media66.wav"/><Relationship Id="rId1" Type="http://schemas.openxmlformats.org/officeDocument/2006/relationships/vmlDrawing" Target="../drawings/vmlDrawing6.vml"/><Relationship Id="rId6" Type="http://schemas.openxmlformats.org/officeDocument/2006/relationships/image" Target="../media/image75.wmf"/><Relationship Id="rId5" Type="http://schemas.openxmlformats.org/officeDocument/2006/relationships/oleObject" Target="../embeddings/oleObject6.bin"/><Relationship Id="rId4" Type="http://schemas.openxmlformats.org/officeDocument/2006/relationships/slideLayout" Target="../slideLayouts/slideLayout14.xml"/><Relationship Id="rId9" Type="http://schemas.openxmlformats.org/officeDocument/2006/relationships/image" Target="../media/image6.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67.wav"/><Relationship Id="rId1" Type="http://schemas.microsoft.com/office/2007/relationships/media" Target="../media/media67.wav"/><Relationship Id="rId6" Type="http://schemas.openxmlformats.org/officeDocument/2006/relationships/image" Target="../media/image6.png"/><Relationship Id="rId5" Type="http://schemas.openxmlformats.org/officeDocument/2006/relationships/image" Target="../media/image78.jpeg"/><Relationship Id="rId4" Type="http://schemas.openxmlformats.org/officeDocument/2006/relationships/image" Target="../media/image77.jpe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68.wav"/><Relationship Id="rId1" Type="http://schemas.microsoft.com/office/2007/relationships/media" Target="../media/media68.wav"/><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audio" Target="../media/media69.wav"/><Relationship Id="rId1" Type="http://schemas.microsoft.com/office/2007/relationships/media" Target="../media/media69.wav"/><Relationship Id="rId4" Type="http://schemas.openxmlformats.org/officeDocument/2006/relationships/image" Target="../media/image6.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70.wav"/><Relationship Id="rId1" Type="http://schemas.microsoft.com/office/2007/relationships/media" Target="../media/media70.wav"/><Relationship Id="rId6" Type="http://schemas.openxmlformats.org/officeDocument/2006/relationships/image" Target="../media/image6.png"/><Relationship Id="rId5" Type="http://schemas.openxmlformats.org/officeDocument/2006/relationships/image" Target="../media/image79.jpeg"/><Relationship Id="rId4" Type="http://schemas.openxmlformats.org/officeDocument/2006/relationships/image" Target="../media/image70.jpe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71.wav"/><Relationship Id="rId1" Type="http://schemas.microsoft.com/office/2007/relationships/media" Target="../media/media71.wav"/><Relationship Id="rId6" Type="http://schemas.openxmlformats.org/officeDocument/2006/relationships/image" Target="../media/image6.png"/><Relationship Id="rId5" Type="http://schemas.openxmlformats.org/officeDocument/2006/relationships/image" Target="../media/image70.jpeg"/><Relationship Id="rId4" Type="http://schemas.openxmlformats.org/officeDocument/2006/relationships/image" Target="../media/image69.jpe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72.wav"/><Relationship Id="rId1" Type="http://schemas.microsoft.com/office/2007/relationships/media" Target="../media/media72.wav"/><Relationship Id="rId5" Type="http://schemas.openxmlformats.org/officeDocument/2006/relationships/image" Target="../media/image6.png"/><Relationship Id="rId4" Type="http://schemas.openxmlformats.org/officeDocument/2006/relationships/image" Target="../media/image80.jpeg"/></Relationships>
</file>

<file path=ppt/slides/_rels/slide7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audio" Target="../media/media73.wav"/><Relationship Id="rId2" Type="http://schemas.microsoft.com/office/2007/relationships/media" Target="../media/media73.wav"/><Relationship Id="rId1" Type="http://schemas.openxmlformats.org/officeDocument/2006/relationships/tags" Target="../tags/tag13.xml"/><Relationship Id="rId6" Type="http://schemas.openxmlformats.org/officeDocument/2006/relationships/image" Target="../media/image6.png"/><Relationship Id="rId5" Type="http://schemas.openxmlformats.org/officeDocument/2006/relationships/notesSlide" Target="../notesSlides/notesSlide49.xml"/><Relationship Id="rId4" Type="http://schemas.openxmlformats.org/officeDocument/2006/relationships/slideLayout" Target="../slideLayouts/slideLayout29.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74.wav"/><Relationship Id="rId1" Type="http://schemas.microsoft.com/office/2007/relationships/media" Target="../media/media74.wav"/><Relationship Id="rId5" Type="http://schemas.openxmlformats.org/officeDocument/2006/relationships/image" Target="../media/image6.png"/><Relationship Id="rId4" Type="http://schemas.openxmlformats.org/officeDocument/2006/relationships/notesSlide" Target="../notesSlides/notesSlide50.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75.wav"/><Relationship Id="rId1" Type="http://schemas.microsoft.com/office/2007/relationships/media" Target="../media/media75.wav"/><Relationship Id="rId5" Type="http://schemas.openxmlformats.org/officeDocument/2006/relationships/image" Target="../media/image6.png"/><Relationship Id="rId4" Type="http://schemas.openxmlformats.org/officeDocument/2006/relationships/notesSlide" Target="../notesSlides/notesSlide51.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76.wav"/><Relationship Id="rId1" Type="http://schemas.microsoft.com/office/2007/relationships/media" Target="../media/media76.wav"/><Relationship Id="rId5" Type="http://schemas.openxmlformats.org/officeDocument/2006/relationships/image" Target="../media/image6.png"/><Relationship Id="rId4" Type="http://schemas.openxmlformats.org/officeDocument/2006/relationships/notesSlide" Target="../notesSlides/notesSlide52.xml"/></Relationships>
</file>

<file path=ppt/slides/_rels/slide7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77.wav"/><Relationship Id="rId7" Type="http://schemas.openxmlformats.org/officeDocument/2006/relationships/image" Target="../media/image81.wmf"/><Relationship Id="rId2" Type="http://schemas.microsoft.com/office/2007/relationships/media" Target="../media/media77.wav"/><Relationship Id="rId1" Type="http://schemas.openxmlformats.org/officeDocument/2006/relationships/vmlDrawing" Target="../drawings/vmlDrawing7.vml"/><Relationship Id="rId6" Type="http://schemas.openxmlformats.org/officeDocument/2006/relationships/oleObject" Target="../embeddings/oleObject8.bin"/><Relationship Id="rId5" Type="http://schemas.openxmlformats.org/officeDocument/2006/relationships/notesSlide" Target="../notesSlides/notesSlide53.xml"/><Relationship Id="rId4"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80.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audio" Target="../media/media78.wav"/><Relationship Id="rId7" Type="http://schemas.openxmlformats.org/officeDocument/2006/relationships/image" Target="../media/image82.wmf"/><Relationship Id="rId12" Type="http://schemas.openxmlformats.org/officeDocument/2006/relationships/image" Target="../media/image6.png"/><Relationship Id="rId2" Type="http://schemas.microsoft.com/office/2007/relationships/media" Target="../media/media78.wav"/><Relationship Id="rId1" Type="http://schemas.openxmlformats.org/officeDocument/2006/relationships/vmlDrawing" Target="../drawings/vmlDrawing8.vml"/><Relationship Id="rId6" Type="http://schemas.openxmlformats.org/officeDocument/2006/relationships/oleObject" Target="../embeddings/oleObject9.bin"/><Relationship Id="rId11" Type="http://schemas.openxmlformats.org/officeDocument/2006/relationships/image" Target="../media/image84.wmf"/><Relationship Id="rId5" Type="http://schemas.openxmlformats.org/officeDocument/2006/relationships/notesSlide" Target="../notesSlides/notesSlide54.xml"/><Relationship Id="rId10" Type="http://schemas.openxmlformats.org/officeDocument/2006/relationships/oleObject" Target="../embeddings/oleObject11.bin"/><Relationship Id="rId4" Type="http://schemas.openxmlformats.org/officeDocument/2006/relationships/slideLayout" Target="../slideLayouts/slideLayout29.xml"/><Relationship Id="rId9" Type="http://schemas.openxmlformats.org/officeDocument/2006/relationships/image" Target="../media/image83.wmf"/></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79.wav"/><Relationship Id="rId1" Type="http://schemas.microsoft.com/office/2007/relationships/media" Target="../media/media79.wav"/><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Εικόνα 1" descr="image0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332656"/>
            <a:ext cx="699135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 descr="Λογότυπο επιχειρησιακού προγράμματος εκπαίδευσης και δια βίου μάθησης&#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9862" y="5915025"/>
            <a:ext cx="372427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ctrTitle"/>
          </p:nvPr>
        </p:nvSpPr>
        <p:spPr/>
        <p:txBody>
          <a:bodyPr/>
          <a:lstStyle/>
          <a:p>
            <a:r>
              <a:rPr lang="el-GR" dirty="0" smtClean="0"/>
              <a:t>ΑΝΑΝΕΩΣΙΜΕΣ ΠΗΓΕΣ ΕΝΕΡΓΕΙΑΣ</a:t>
            </a:r>
            <a:endParaRPr lang="en-GB" dirty="0"/>
          </a:p>
        </p:txBody>
      </p:sp>
      <p:sp>
        <p:nvSpPr>
          <p:cNvPr id="5" name="Subtitle 4"/>
          <p:cNvSpPr>
            <a:spLocks noGrp="1"/>
          </p:cNvSpPr>
          <p:nvPr>
            <p:ph type="subTitle" idx="1"/>
          </p:nvPr>
        </p:nvSpPr>
        <p:spPr>
          <a:xfrm>
            <a:off x="1371600" y="3886200"/>
            <a:ext cx="6400800" cy="2012859"/>
          </a:xfrm>
        </p:spPr>
        <p:txBody>
          <a:bodyPr/>
          <a:lstStyle/>
          <a:p>
            <a:r>
              <a:rPr lang="el-GR" dirty="0" smtClean="0"/>
              <a:t>ΔΙΑΛΕΞΗ 02</a:t>
            </a:r>
          </a:p>
          <a:p>
            <a:r>
              <a:rPr lang="el-GR" smtClean="0"/>
              <a:t>ΗΛΙΑΚΗ ΑΚΤΙΝΟΒΟΛΙΑ, ΣΥΛΛΕΚΤΕΣ ΚΑΙ ΣΥΣΤΗΜΑΤΑ</a:t>
            </a:r>
            <a:endParaRPr lang="el-GR" dirty="0" smtClean="0"/>
          </a:p>
          <a:p>
            <a:endParaRPr lang="en-GB"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59911167"/>
      </p:ext>
    </p:extLst>
  </p:cSld>
  <p:clrMapOvr>
    <a:masterClrMapping/>
  </p:clrMapOvr>
  <mc:AlternateContent xmlns:mc="http://schemas.openxmlformats.org/markup-compatibility/2006">
    <mc:Choice xmlns:p14="http://schemas.microsoft.com/office/powerpoint/2010/main" Requires="p14">
      <p:transition spd="slow" p14:dur="2000" advTm="6269"/>
    </mc:Choice>
    <mc:Fallback>
      <p:transition spd="slow" advTm="6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457200" y="274638"/>
            <a:ext cx="3394075" cy="1143000"/>
          </a:xfrm>
          <a:noFill/>
          <a:ln>
            <a:solidFill>
              <a:schemeClr val="tx1"/>
            </a:solidFill>
          </a:ln>
        </p:spPr>
        <p:txBody>
          <a:bodyPr/>
          <a:lstStyle/>
          <a:p>
            <a:r>
              <a:rPr lang="en-US" smtClean="0"/>
              <a:t>SOHO – </a:t>
            </a:r>
            <a:r>
              <a:rPr lang="el-GR" smtClean="0"/>
              <a:t>ηλιακό παρατηρητήριο</a:t>
            </a:r>
            <a:endParaRPr lang="el-GR"/>
          </a:p>
        </p:txBody>
      </p:sp>
      <p:pic>
        <p:nvPicPr>
          <p:cNvPr id="128003" name="Picture 3" descr="FM-2"/>
          <p:cNvPicPr>
            <a:picLocks noGrp="1" noChangeAspect="1" noChangeArrowheads="1"/>
          </p:cNvPicPr>
          <p:nvPr>
            <p:ph idx="1"/>
          </p:nvPr>
        </p:nvPicPr>
        <p:blipFill>
          <a:blip r:embed="rId5" cstate="print"/>
          <a:srcRect/>
          <a:stretch>
            <a:fillRect/>
          </a:stretch>
        </p:blipFill>
        <p:spPr>
          <a:xfrm>
            <a:off x="3836988" y="115888"/>
            <a:ext cx="4835525" cy="6615112"/>
          </a:xfrm>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67923080"/>
      </p:ext>
    </p:extLst>
  </p:cSld>
  <p:clrMapOvr>
    <a:masterClrMapping/>
  </p:clrMapOvr>
  <mc:AlternateContent xmlns:mc="http://schemas.openxmlformats.org/markup-compatibility/2006">
    <mc:Choice xmlns:p14="http://schemas.microsoft.com/office/powerpoint/2010/main" Requires="p14">
      <p:transition spd="slow" p14:dur="2000" advTm="13305"/>
    </mc:Choice>
    <mc:Fallback>
      <p:transition spd="slow" advTm="13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90" name="Rectangle 6"/>
          <p:cNvSpPr>
            <a:spLocks noGrp="1" noChangeArrowheads="1"/>
          </p:cNvSpPr>
          <p:nvPr>
            <p:ph type="title"/>
          </p:nvPr>
        </p:nvSpPr>
        <p:spPr/>
        <p:txBody>
          <a:bodyPr>
            <a:normAutofit fontScale="90000"/>
          </a:bodyPr>
          <a:lstStyle/>
          <a:p>
            <a:r>
              <a:rPr lang="el-GR"/>
              <a:t>Ο ήλιος από το </a:t>
            </a:r>
            <a:r>
              <a:rPr lang="en-US"/>
              <a:t>SOHO</a:t>
            </a:r>
            <a:endParaRPr lang="el-GR"/>
          </a:p>
        </p:txBody>
      </p:sp>
      <p:pic>
        <p:nvPicPr>
          <p:cNvPr id="169989" name="Picture 5" descr="Soho picture 00004080"/>
          <p:cNvPicPr>
            <a:picLocks noGrp="1" noChangeAspect="1" noChangeArrowheads="1"/>
          </p:cNvPicPr>
          <p:nvPr>
            <p:ph idx="1"/>
          </p:nvPr>
        </p:nvPicPr>
        <p:blipFill>
          <a:blip r:embed="rId5" cstate="print"/>
          <a:stretch>
            <a:fillRect/>
          </a:stretch>
        </p:blipFill>
        <p:spPr>
          <a:xfrm>
            <a:off x="1858642" y="1166018"/>
            <a:ext cx="5524797" cy="5524797"/>
          </a:xfrm>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05349618"/>
      </p:ext>
    </p:extLst>
  </p:cSld>
  <p:clrMapOvr>
    <a:masterClrMapping/>
  </p:clrMapOvr>
  <mc:AlternateContent xmlns:mc="http://schemas.openxmlformats.org/markup-compatibility/2006">
    <mc:Choice xmlns:p14="http://schemas.microsoft.com/office/powerpoint/2010/main" Requires="p14">
      <p:transition spd="slow" p14:dur="2000" advTm="14536"/>
    </mc:Choice>
    <mc:Fallback>
      <p:transition spd="slow" advTm="14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r>
              <a:rPr lang="el-GR"/>
              <a:t>Ο Ήλιος – μαγνητικές γραμμές </a:t>
            </a:r>
          </a:p>
        </p:txBody>
      </p:sp>
      <p:pic>
        <p:nvPicPr>
          <p:cNvPr id="147460" name="Picture 4" descr="sunmagcarp3_soho"/>
          <p:cNvPicPr>
            <a:picLocks noGrp="1" noChangeAspect="1" noChangeArrowheads="1"/>
          </p:cNvPicPr>
          <p:nvPr>
            <p:ph sz="half" idx="1"/>
          </p:nvPr>
        </p:nvPicPr>
        <p:blipFill>
          <a:blip r:embed="rId5" cstate="print"/>
          <a:stretch>
            <a:fillRect/>
          </a:stretch>
        </p:blipFill>
        <p:spPr>
          <a:xfrm>
            <a:off x="252483" y="1293551"/>
            <a:ext cx="6990087" cy="5257374"/>
          </a:xfrm>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10401943"/>
      </p:ext>
    </p:extLst>
  </p:cSld>
  <p:clrMapOvr>
    <a:masterClrMapping/>
  </p:clrMapOvr>
  <mc:AlternateContent xmlns:mc="http://schemas.openxmlformats.org/markup-compatibility/2006">
    <mc:Choice xmlns:p14="http://schemas.microsoft.com/office/powerpoint/2010/main" Requires="p14">
      <p:transition spd="slow" p14:dur="2000" advTm="28250"/>
    </mc:Choice>
    <mc:Fallback>
      <p:transition spd="slow" advTm="28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p:txBody>
          <a:bodyPr>
            <a:normAutofit fontScale="90000"/>
          </a:bodyPr>
          <a:lstStyle/>
          <a:p>
            <a:r>
              <a:rPr lang="el-GR"/>
              <a:t>Ήλιος, Δίας και Γη</a:t>
            </a:r>
          </a:p>
        </p:txBody>
      </p:sp>
      <p:pic>
        <p:nvPicPr>
          <p:cNvPr id="225283" name="Picture 3" descr="sunjupiterearthsized1"/>
          <p:cNvPicPr>
            <a:picLocks noGrp="1" noChangeAspect="1" noChangeArrowheads="1"/>
          </p:cNvPicPr>
          <p:nvPr>
            <p:ph idx="1"/>
          </p:nvPr>
        </p:nvPicPr>
        <p:blipFill>
          <a:blip r:embed="rId5" cstate="print"/>
          <a:stretch>
            <a:fillRect/>
          </a:stretch>
        </p:blipFill>
        <p:spPr>
          <a:xfrm>
            <a:off x="2279177" y="1158899"/>
            <a:ext cx="5699102" cy="5699102"/>
          </a:xfrm>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9535614"/>
      </p:ext>
    </p:extLst>
  </p:cSld>
  <p:clrMapOvr>
    <a:masterClrMapping/>
  </p:clrMapOvr>
  <mc:AlternateContent xmlns:mc="http://schemas.openxmlformats.org/markup-compatibility/2006">
    <mc:Choice xmlns:p14="http://schemas.microsoft.com/office/powerpoint/2010/main" Requires="p14">
      <p:transition spd="slow" p14:dur="2000" advTm="10110"/>
    </mc:Choice>
    <mc:Fallback>
      <p:transition spd="slow" advTm="10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0" y="192752"/>
            <a:ext cx="3251200" cy="3802062"/>
          </a:xfrm>
          <a:noFill/>
          <a:ln>
            <a:solidFill>
              <a:schemeClr val="tx1"/>
            </a:solidFill>
          </a:ln>
        </p:spPr>
        <p:txBody>
          <a:bodyPr/>
          <a:lstStyle/>
          <a:p>
            <a:r>
              <a:rPr lang="el-GR" sz="3200" dirty="0"/>
              <a:t>Μεταφορά θερμότητας από το εσωτερικό του Ήλιου στην επιφάνεια με συναγωγή</a:t>
            </a:r>
          </a:p>
        </p:txBody>
      </p:sp>
      <p:pic>
        <p:nvPicPr>
          <p:cNvPr id="126979" name="Picture 3" descr="combslicebmp"/>
          <p:cNvPicPr>
            <a:picLocks noGrp="1" noChangeAspect="1" noChangeArrowheads="1"/>
          </p:cNvPicPr>
          <p:nvPr>
            <p:ph idx="1"/>
          </p:nvPr>
        </p:nvPicPr>
        <p:blipFill>
          <a:blip r:embed="rId5" cstate="print"/>
          <a:srcRect/>
          <a:stretch>
            <a:fillRect/>
          </a:stretch>
        </p:blipFill>
        <p:spPr>
          <a:xfrm>
            <a:off x="3587262" y="-72214"/>
            <a:ext cx="5204313" cy="6731777"/>
          </a:xfrm>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98546024"/>
      </p:ext>
    </p:extLst>
  </p:cSld>
  <p:clrMapOvr>
    <a:masterClrMapping/>
  </p:clrMapOvr>
  <mc:AlternateContent xmlns:mc="http://schemas.openxmlformats.org/markup-compatibility/2006">
    <mc:Choice xmlns:p14="http://schemas.microsoft.com/office/powerpoint/2010/main" Requires="p14">
      <p:transition spd="slow" p14:dur="2000" advTm="5500"/>
    </mc:Choice>
    <mc:Fallback>
      <p:transition spd="slow" advTm="5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82" name="Rectangle 6"/>
          <p:cNvSpPr>
            <a:spLocks noGrp="1" noChangeArrowheads="1"/>
          </p:cNvSpPr>
          <p:nvPr>
            <p:ph type="title"/>
          </p:nvPr>
        </p:nvSpPr>
        <p:spPr/>
        <p:txBody>
          <a:bodyPr>
            <a:normAutofit fontScale="90000"/>
          </a:bodyPr>
          <a:lstStyle/>
          <a:p>
            <a:r>
              <a:rPr lang="el-GR" sz="4000"/>
              <a:t>Ο ηλιακός κύκλος και οι ηλιακές κηλίδες</a:t>
            </a:r>
          </a:p>
        </p:txBody>
      </p:sp>
      <p:pic>
        <p:nvPicPr>
          <p:cNvPr id="203781" name="Picture 5"/>
          <p:cNvPicPr>
            <a:picLocks noGrp="1" noChangeAspect="1" noChangeArrowheads="1"/>
          </p:cNvPicPr>
          <p:nvPr>
            <p:ph idx="1"/>
          </p:nvPr>
        </p:nvPicPr>
        <p:blipFill>
          <a:blip r:embed="rId5" cstate="print"/>
          <a:stretch>
            <a:fillRect/>
          </a:stretch>
        </p:blipFill>
        <p:spPr>
          <a:xfrm>
            <a:off x="457200" y="2553392"/>
            <a:ext cx="8229600" cy="2619579"/>
          </a:xfrm>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89323990"/>
      </p:ext>
    </p:extLst>
  </p:cSld>
  <p:clrMapOvr>
    <a:masterClrMapping/>
  </p:clrMapOvr>
  <mc:AlternateContent xmlns:mc="http://schemas.openxmlformats.org/markup-compatibility/2006">
    <mc:Choice xmlns:p14="http://schemas.microsoft.com/office/powerpoint/2010/main" Requires="p14">
      <p:transition spd="slow" p14:dur="2000" advTm="14020"/>
    </mc:Choice>
    <mc:Fallback>
      <p:transition spd="slow" advTm="14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a:xfrm>
            <a:off x="449263" y="105826"/>
            <a:ext cx="8229600" cy="639762"/>
          </a:xfrm>
        </p:spPr>
        <p:txBody>
          <a:bodyPr>
            <a:normAutofit/>
          </a:bodyPr>
          <a:lstStyle/>
          <a:p>
            <a:r>
              <a:rPr lang="el-GR" dirty="0">
                <a:solidFill>
                  <a:srgbClr val="C00000"/>
                </a:solidFill>
              </a:rPr>
              <a:t>Το μέλαν σώμα</a:t>
            </a:r>
          </a:p>
        </p:txBody>
      </p:sp>
      <p:sp>
        <p:nvSpPr>
          <p:cNvPr id="268291" name="Rectangle 3"/>
          <p:cNvSpPr>
            <a:spLocks noGrp="1" noChangeArrowheads="1"/>
          </p:cNvSpPr>
          <p:nvPr>
            <p:ph idx="1"/>
          </p:nvPr>
        </p:nvSpPr>
        <p:spPr>
          <a:xfrm>
            <a:off x="327024" y="784273"/>
            <a:ext cx="8549689" cy="4786534"/>
          </a:xfrm>
        </p:spPr>
        <p:txBody>
          <a:bodyPr>
            <a:noAutofit/>
          </a:bodyPr>
          <a:lstStyle/>
          <a:p>
            <a:r>
              <a:rPr lang="el-GR" sz="2800" dirty="0">
                <a:latin typeface="Cambria Math" panose="02040503050406030204" pitchFamily="18" charset="0"/>
                <a:ea typeface="Cambria Math" panose="02040503050406030204" pitchFamily="18" charset="0"/>
              </a:rPr>
              <a:t>Η ακτινοβολία του «μέλανος σώματος» είναι </a:t>
            </a:r>
            <a:endParaRPr lang="el-GR" sz="2800" dirty="0">
              <a:solidFill>
                <a:srgbClr val="CC3300"/>
              </a:solidFill>
              <a:latin typeface="Cambria Math" panose="02040503050406030204" pitchFamily="18" charset="0"/>
              <a:ea typeface="Cambria Math" panose="02040503050406030204" pitchFamily="18" charset="0"/>
            </a:endParaRPr>
          </a:p>
          <a:p>
            <a:endParaRPr lang="el-GR" sz="2800" dirty="0">
              <a:solidFill>
                <a:srgbClr val="CC3300"/>
              </a:solidFill>
              <a:latin typeface="Cambria Math" panose="02040503050406030204" pitchFamily="18" charset="0"/>
              <a:ea typeface="Cambria Math" panose="02040503050406030204" pitchFamily="18" charset="0"/>
            </a:endParaRPr>
          </a:p>
          <a:p>
            <a:endParaRPr lang="el-GR" sz="2800" dirty="0">
              <a:latin typeface="Cambria Math" panose="02040503050406030204" pitchFamily="18" charset="0"/>
              <a:ea typeface="Cambria Math" panose="02040503050406030204" pitchFamily="18" charset="0"/>
            </a:endParaRPr>
          </a:p>
          <a:p>
            <a:r>
              <a:rPr lang="el-GR" sz="2800" dirty="0">
                <a:latin typeface="Cambria Math" panose="02040503050406030204" pitchFamily="18" charset="0"/>
                <a:ea typeface="Cambria Math" panose="02040503050406030204" pitchFamily="18" charset="0"/>
              </a:rPr>
              <a:t>Το </a:t>
            </a:r>
            <a:r>
              <a:rPr lang="el-GR" sz="2800">
                <a:latin typeface="Cambria Math" panose="02040503050406030204" pitchFamily="18" charset="0"/>
                <a:ea typeface="Cambria Math" panose="02040503050406030204" pitchFamily="18" charset="0"/>
              </a:rPr>
              <a:t>φώς </a:t>
            </a:r>
            <a:r>
              <a:rPr lang="el-GR" sz="2800" smtClean="0">
                <a:latin typeface="Cambria Math" panose="02040503050406030204" pitchFamily="18" charset="0"/>
                <a:ea typeface="Cambria Math" panose="02040503050406030204" pitchFamily="18" charset="0"/>
              </a:rPr>
              <a:t>έχει κυματική μορφή, με </a:t>
            </a:r>
            <a:r>
              <a:rPr lang="el-GR" sz="2800" dirty="0">
                <a:latin typeface="Cambria Math" panose="02040503050406030204" pitchFamily="18" charset="0"/>
                <a:ea typeface="Cambria Math" panose="02040503050406030204" pitchFamily="18" charset="0"/>
              </a:rPr>
              <a:t>συχνότητα </a:t>
            </a:r>
            <a:r>
              <a:rPr lang="en-US" sz="3200" b="1">
                <a:solidFill>
                  <a:srgbClr val="C00000"/>
                </a:solidFill>
                <a:latin typeface="Cambria Math" panose="02040503050406030204" pitchFamily="18" charset="0"/>
                <a:ea typeface="Cambria Math" panose="02040503050406030204" pitchFamily="18" charset="0"/>
              </a:rPr>
              <a:t>f</a:t>
            </a:r>
            <a:r>
              <a:rPr lang="en-US" sz="2800">
                <a:latin typeface="Cambria Math" panose="02040503050406030204" pitchFamily="18" charset="0"/>
                <a:ea typeface="Cambria Math" panose="02040503050406030204" pitchFamily="18" charset="0"/>
              </a:rPr>
              <a:t> </a:t>
            </a:r>
            <a:r>
              <a:rPr lang="el-GR" sz="2800" smtClean="0">
                <a:latin typeface="Cambria Math" panose="02040503050406030204" pitchFamily="18" charset="0"/>
                <a:ea typeface="Cambria Math" panose="02040503050406030204" pitchFamily="18" charset="0"/>
              </a:rPr>
              <a:t> και </a:t>
            </a:r>
            <a:r>
              <a:rPr lang="el-GR" sz="2800" dirty="0">
                <a:latin typeface="Cambria Math" panose="02040503050406030204" pitchFamily="18" charset="0"/>
                <a:ea typeface="Cambria Math" panose="02040503050406030204" pitchFamily="18" charset="0"/>
              </a:rPr>
              <a:t>μήκος κύματος </a:t>
            </a:r>
            <a:r>
              <a:rPr lang="el-GR" sz="3200" b="1" dirty="0">
                <a:solidFill>
                  <a:srgbClr val="C00000"/>
                </a:solidFill>
                <a:latin typeface="Cambria Math" panose="02040503050406030204" pitchFamily="18" charset="0"/>
                <a:ea typeface="Cambria Math" panose="02040503050406030204" pitchFamily="18" charset="0"/>
              </a:rPr>
              <a:t>λ</a:t>
            </a:r>
            <a:r>
              <a:rPr lang="el-GR" sz="2800" dirty="0">
                <a:latin typeface="Cambria Math" panose="02040503050406030204" pitchFamily="18" charset="0"/>
                <a:ea typeface="Cambria Math" panose="02040503050406030204" pitchFamily="18" charset="0"/>
              </a:rPr>
              <a:t>: </a:t>
            </a:r>
            <a:endParaRPr lang="en-US" sz="2800" dirty="0">
              <a:latin typeface="Cambria Math" panose="02040503050406030204" pitchFamily="18" charset="0"/>
              <a:ea typeface="Cambria Math" panose="02040503050406030204" pitchFamily="18" charset="0"/>
            </a:endParaRPr>
          </a:p>
          <a:p>
            <a:r>
              <a:rPr lang="en-US" sz="3600" dirty="0">
                <a:solidFill>
                  <a:srgbClr val="C00000"/>
                </a:solidFill>
                <a:latin typeface="Cambria Math" panose="02040503050406030204" pitchFamily="18" charset="0"/>
                <a:ea typeface="Cambria Math" panose="02040503050406030204" pitchFamily="18" charset="0"/>
              </a:rPr>
              <a:t>c </a:t>
            </a:r>
            <a:r>
              <a:rPr lang="el-GR" sz="3600" dirty="0">
                <a:solidFill>
                  <a:srgbClr val="C00000"/>
                </a:solidFill>
                <a:latin typeface="Cambria Math" panose="02040503050406030204" pitchFamily="18" charset="0"/>
                <a:ea typeface="Cambria Math" panose="02040503050406030204" pitchFamily="18" charset="0"/>
              </a:rPr>
              <a:t>=</a:t>
            </a:r>
            <a:r>
              <a:rPr lang="en-US" sz="3600" dirty="0">
                <a:solidFill>
                  <a:srgbClr val="C00000"/>
                </a:solidFill>
                <a:latin typeface="Cambria Math" panose="02040503050406030204" pitchFamily="18" charset="0"/>
                <a:ea typeface="Cambria Math" panose="02040503050406030204" pitchFamily="18" charset="0"/>
              </a:rPr>
              <a:t> </a:t>
            </a:r>
            <a:r>
              <a:rPr lang="el-GR" sz="3600" dirty="0">
                <a:solidFill>
                  <a:srgbClr val="C00000"/>
                </a:solidFill>
                <a:latin typeface="Cambria Math" panose="02040503050406030204" pitchFamily="18" charset="0"/>
                <a:ea typeface="Cambria Math" panose="02040503050406030204" pitchFamily="18" charset="0"/>
              </a:rPr>
              <a:t>λ </a:t>
            </a:r>
            <a:r>
              <a:rPr lang="en-US" sz="3600" dirty="0">
                <a:solidFill>
                  <a:srgbClr val="C00000"/>
                </a:solidFill>
                <a:latin typeface="Cambria Math" panose="02040503050406030204" pitchFamily="18" charset="0"/>
                <a:ea typeface="Cambria Math" panose="02040503050406030204" pitchFamily="18" charset="0"/>
                <a:cs typeface="Arial" charset="0"/>
              </a:rPr>
              <a:t>· </a:t>
            </a:r>
            <a:r>
              <a:rPr lang="en-US" sz="3600" dirty="0">
                <a:solidFill>
                  <a:srgbClr val="C00000"/>
                </a:solidFill>
                <a:latin typeface="Cambria Math" panose="02040503050406030204" pitchFamily="18" charset="0"/>
                <a:ea typeface="Cambria Math" panose="02040503050406030204" pitchFamily="18" charset="0"/>
              </a:rPr>
              <a:t>f</a:t>
            </a:r>
            <a:r>
              <a:rPr lang="en-US" sz="3600" dirty="0">
                <a:latin typeface="Cambria Math" panose="02040503050406030204" pitchFamily="18" charset="0"/>
                <a:ea typeface="Cambria Math" panose="02040503050406030204" pitchFamily="18" charset="0"/>
              </a:rPr>
              <a:t>,	</a:t>
            </a:r>
            <a:r>
              <a:rPr lang="en-US" sz="2400" dirty="0">
                <a:latin typeface="Cambria Math" panose="02040503050406030204" pitchFamily="18" charset="0"/>
                <a:ea typeface="Cambria Math" panose="02040503050406030204" pitchFamily="18" charset="0"/>
              </a:rPr>
              <a:t>c</a:t>
            </a:r>
            <a:r>
              <a:rPr lang="el-GR" sz="2400" dirty="0">
                <a:latin typeface="Cambria Math" panose="02040503050406030204" pitchFamily="18" charset="0"/>
                <a:ea typeface="Cambria Math" panose="02040503050406030204" pitchFamily="18" charset="0"/>
              </a:rPr>
              <a:t>=3 </a:t>
            </a:r>
            <a:r>
              <a:rPr lang="en-US" sz="2400" dirty="0">
                <a:latin typeface="Cambria Math" panose="02040503050406030204" pitchFamily="18" charset="0"/>
                <a:ea typeface="Cambria Math" panose="02040503050406030204" pitchFamily="18" charset="0"/>
                <a:cs typeface="Arial" charset="0"/>
              </a:rPr>
              <a:t>·</a:t>
            </a:r>
            <a:r>
              <a:rPr lang="el-GR" sz="2400" dirty="0">
                <a:latin typeface="Cambria Math" panose="02040503050406030204" pitchFamily="18" charset="0"/>
                <a:ea typeface="Cambria Math" panose="02040503050406030204" pitchFamily="18" charset="0"/>
              </a:rPr>
              <a:t> 10</a:t>
            </a:r>
            <a:r>
              <a:rPr lang="el-GR" sz="2400" baseline="30000" dirty="0">
                <a:latin typeface="Cambria Math" panose="02040503050406030204" pitchFamily="18" charset="0"/>
                <a:ea typeface="Cambria Math" panose="02040503050406030204" pitchFamily="18" charset="0"/>
              </a:rPr>
              <a:t>8</a:t>
            </a:r>
            <a:r>
              <a:rPr lang="el-GR" sz="2400" dirty="0">
                <a:latin typeface="Cambria Math" panose="02040503050406030204" pitchFamily="18" charset="0"/>
                <a:ea typeface="Cambria Math" panose="02040503050406030204" pitchFamily="18" charset="0"/>
              </a:rPr>
              <a:t> </a:t>
            </a:r>
            <a:r>
              <a:rPr lang="en-US" sz="2400" dirty="0">
                <a:latin typeface="Cambria Math" panose="02040503050406030204" pitchFamily="18" charset="0"/>
                <a:ea typeface="Cambria Math" panose="02040503050406030204" pitchFamily="18" charset="0"/>
              </a:rPr>
              <a:t>m/s,</a:t>
            </a:r>
            <a:r>
              <a:rPr lang="el-GR" sz="2400" dirty="0">
                <a:latin typeface="Cambria Math" panose="02040503050406030204" pitchFamily="18" charset="0"/>
                <a:ea typeface="Cambria Math" panose="02040503050406030204" pitchFamily="18" charset="0"/>
              </a:rPr>
              <a:t> η ταχύτητα του φωτός </a:t>
            </a:r>
          </a:p>
          <a:p>
            <a:r>
              <a:rPr lang="el-GR" sz="2800" smtClean="0">
                <a:latin typeface="Cambria Math" panose="02040503050406030204" pitchFamily="18" charset="0"/>
                <a:ea typeface="Cambria Math" panose="02040503050406030204" pitchFamily="18" charset="0"/>
              </a:rPr>
              <a:t>Το φως έχει όμως και σωματιδιακή μορφή – φωτόνια - </a:t>
            </a:r>
            <a:r>
              <a:rPr lang="el-GR" sz="2800" dirty="0">
                <a:latin typeface="Cambria Math" panose="02040503050406030204" pitchFamily="18" charset="0"/>
                <a:ea typeface="Cambria Math" panose="02040503050406030204" pitchFamily="18" charset="0"/>
              </a:rPr>
              <a:t>η ενέργεια των οποίων είναι: </a:t>
            </a:r>
          </a:p>
          <a:p>
            <a:r>
              <a:rPr lang="el-GR" dirty="0">
                <a:solidFill>
                  <a:srgbClr val="C00000"/>
                </a:solidFill>
                <a:latin typeface="Cambria Math" panose="02040503050406030204" pitchFamily="18" charset="0"/>
                <a:ea typeface="Cambria Math" panose="02040503050406030204" pitchFamily="18" charset="0"/>
              </a:rPr>
              <a:t>Ε = </a:t>
            </a:r>
            <a:r>
              <a:rPr lang="en-US" dirty="0">
                <a:solidFill>
                  <a:srgbClr val="C00000"/>
                </a:solidFill>
                <a:latin typeface="Cambria Math" panose="02040503050406030204" pitchFamily="18" charset="0"/>
                <a:ea typeface="Cambria Math" panose="02040503050406030204" pitchFamily="18" charset="0"/>
              </a:rPr>
              <a:t>h </a:t>
            </a:r>
            <a:r>
              <a:rPr lang="en-US" dirty="0">
                <a:solidFill>
                  <a:srgbClr val="C00000"/>
                </a:solidFill>
                <a:latin typeface="Cambria Math" panose="02040503050406030204" pitchFamily="18" charset="0"/>
                <a:ea typeface="Cambria Math" panose="02040503050406030204" pitchFamily="18" charset="0"/>
                <a:cs typeface="Arial" charset="0"/>
              </a:rPr>
              <a:t>· f</a:t>
            </a:r>
            <a:r>
              <a:rPr lang="en-US" dirty="0">
                <a:latin typeface="Cambria Math" panose="02040503050406030204" pitchFamily="18" charset="0"/>
                <a:ea typeface="Cambria Math" panose="02040503050406030204" pitchFamily="18" charset="0"/>
                <a:cs typeface="Arial" charset="0"/>
              </a:rPr>
              <a:t>,	</a:t>
            </a:r>
            <a:r>
              <a:rPr lang="en-US" dirty="0" smtClean="0">
                <a:latin typeface="Cambria Math" panose="02040503050406030204" pitchFamily="18" charset="0"/>
                <a:ea typeface="Cambria Math" panose="02040503050406030204" pitchFamily="18" charset="0"/>
                <a:cs typeface="Arial" charset="0"/>
              </a:rPr>
              <a:t>              </a:t>
            </a:r>
            <a:r>
              <a:rPr lang="en-US" sz="2000" dirty="0" smtClean="0">
                <a:latin typeface="Cambria Math" panose="02040503050406030204" pitchFamily="18" charset="0"/>
                <a:ea typeface="Cambria Math" panose="02040503050406030204" pitchFamily="18" charset="0"/>
                <a:cs typeface="Arial" charset="0"/>
              </a:rPr>
              <a:t>h=6.63 </a:t>
            </a:r>
            <a:r>
              <a:rPr lang="en-US" sz="2000" dirty="0">
                <a:latin typeface="Cambria Math" panose="02040503050406030204" pitchFamily="18" charset="0"/>
                <a:ea typeface="Cambria Math" panose="02040503050406030204" pitchFamily="18" charset="0"/>
                <a:cs typeface="Arial" charset="0"/>
              </a:rPr>
              <a:t>· 10</a:t>
            </a:r>
            <a:r>
              <a:rPr lang="en-US" sz="2000" baseline="30000" dirty="0">
                <a:latin typeface="Cambria Math" panose="02040503050406030204" pitchFamily="18" charset="0"/>
                <a:ea typeface="Cambria Math" panose="02040503050406030204" pitchFamily="18" charset="0"/>
                <a:cs typeface="Arial" charset="0"/>
              </a:rPr>
              <a:t>-34</a:t>
            </a:r>
            <a:r>
              <a:rPr lang="en-US" sz="2000" dirty="0">
                <a:latin typeface="Cambria Math" panose="02040503050406030204" pitchFamily="18" charset="0"/>
                <a:ea typeface="Cambria Math" panose="02040503050406030204" pitchFamily="18" charset="0"/>
                <a:cs typeface="Arial" charset="0"/>
              </a:rPr>
              <a:t> </a:t>
            </a:r>
            <a:r>
              <a:rPr lang="en-US" sz="2000" dirty="0" smtClean="0">
                <a:latin typeface="Cambria Math" panose="02040503050406030204" pitchFamily="18" charset="0"/>
                <a:ea typeface="Cambria Math" panose="02040503050406030204" pitchFamily="18" charset="0"/>
                <a:cs typeface="Arial" charset="0"/>
              </a:rPr>
              <a:t>Joule sec</a:t>
            </a:r>
            <a:r>
              <a:rPr lang="el-GR" sz="2000" dirty="0" smtClean="0">
                <a:latin typeface="Cambria Math" panose="02040503050406030204" pitchFamily="18" charset="0"/>
                <a:ea typeface="Cambria Math" panose="02040503050406030204" pitchFamily="18" charset="0"/>
                <a:cs typeface="Arial" charset="0"/>
              </a:rPr>
              <a:t> </a:t>
            </a:r>
            <a:r>
              <a:rPr lang="el-GR" sz="2000" dirty="0">
                <a:latin typeface="Cambria Math" panose="02040503050406030204" pitchFamily="18" charset="0"/>
                <a:ea typeface="Cambria Math" panose="02040503050406030204" pitchFamily="18" charset="0"/>
                <a:cs typeface="Arial" charset="0"/>
              </a:rPr>
              <a:t>, η σταθερά του </a:t>
            </a:r>
            <a:r>
              <a:rPr lang="en-US" sz="2000" dirty="0">
                <a:latin typeface="Cambria Math" panose="02040503050406030204" pitchFamily="18" charset="0"/>
                <a:ea typeface="Cambria Math" panose="02040503050406030204" pitchFamily="18" charset="0"/>
                <a:cs typeface="Arial" charset="0"/>
              </a:rPr>
              <a:t>Planck</a:t>
            </a:r>
          </a:p>
        </p:txBody>
      </p:sp>
      <p:sp>
        <p:nvSpPr>
          <p:cNvPr id="268292" name="WordArt 4"/>
          <p:cNvSpPr>
            <a:spLocks noChangeArrowheads="1" noChangeShapeType="1" noTextEdit="1"/>
          </p:cNvSpPr>
          <p:nvPr/>
        </p:nvSpPr>
        <p:spPr bwMode="auto">
          <a:xfrm>
            <a:off x="2574388" y="1364567"/>
            <a:ext cx="4375052" cy="97067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l-GR" sz="3600"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πολυχρωματική</a:t>
            </a:r>
          </a:p>
        </p:txBody>
      </p:sp>
      <p:sp>
        <p:nvSpPr>
          <p:cNvPr id="268293" name="Text Box 5"/>
          <p:cNvSpPr txBox="1">
            <a:spLocks noChangeArrowheads="1"/>
          </p:cNvSpPr>
          <p:nvPr/>
        </p:nvSpPr>
        <p:spPr bwMode="auto">
          <a:xfrm>
            <a:off x="663575" y="5900738"/>
            <a:ext cx="7893050" cy="641350"/>
          </a:xfrm>
          <a:prstGeom prst="rect">
            <a:avLst/>
          </a:prstGeom>
          <a:noFill/>
          <a:ln w="9525">
            <a:noFill/>
            <a:miter lim="800000"/>
            <a:headEnd/>
            <a:tailEnd/>
          </a:ln>
          <a:effectLst/>
        </p:spPr>
        <p:txBody>
          <a:bodyPr>
            <a:spAutoFit/>
          </a:bodyPr>
          <a:lstStyle/>
          <a:p>
            <a:pPr fontAlgn="base">
              <a:spcBef>
                <a:spcPct val="50000"/>
              </a:spcBef>
              <a:spcAft>
                <a:spcPct val="0"/>
              </a:spcAft>
            </a:pPr>
            <a:r>
              <a:rPr lang="el-GR" sz="3600" dirty="0">
                <a:solidFill>
                  <a:srgbClr val="C00000"/>
                </a:solidFill>
                <a:latin typeface="Arial" charset="0"/>
              </a:rPr>
              <a:t>Ο ΗΛΙΟΣ ΕΙΝΑΙ ΕΝΑ ΜΕΛΑΝ ΣΩΜΑ</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75194958"/>
      </p:ext>
    </p:extLst>
  </p:cSld>
  <p:clrMapOvr>
    <a:masterClrMapping/>
  </p:clrMapOvr>
  <mc:AlternateContent xmlns:mc="http://schemas.openxmlformats.org/markup-compatibility/2006">
    <mc:Choice xmlns:p14="http://schemas.microsoft.com/office/powerpoint/2010/main" Requires="p14">
      <p:transition spd="slow" p14:dur="2000" advTm="13486"/>
    </mc:Choice>
    <mc:Fallback>
      <p:transition spd="slow" advTm="13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ChangeArrowheads="1"/>
          </p:cNvSpPr>
          <p:nvPr>
            <p:ph type="title"/>
          </p:nvPr>
        </p:nvSpPr>
        <p:spPr>
          <a:noFill/>
          <a:ln>
            <a:gradFill>
              <a:gsLst>
                <a:gs pos="0">
                  <a:srgbClr val="FFF200"/>
                </a:gs>
                <a:gs pos="45000">
                  <a:srgbClr val="FF7A00"/>
                </a:gs>
                <a:gs pos="70000">
                  <a:srgbClr val="FF0300"/>
                </a:gs>
                <a:gs pos="100000">
                  <a:srgbClr val="4D0808"/>
                </a:gs>
              </a:gsLst>
              <a:lin ang="5400000" scaled="0"/>
            </a:gradFill>
          </a:ln>
        </p:spPr>
        <p:txBody>
          <a:bodyPr>
            <a:normAutofit fontScale="90000"/>
          </a:bodyPr>
          <a:lstStyle/>
          <a:p>
            <a:r>
              <a:rPr lang="el-GR" b="1" dirty="0" smtClean="0">
                <a:solidFill>
                  <a:schemeClr val="accent4">
                    <a:lumMod val="75000"/>
                  </a:schemeClr>
                </a:solidFill>
              </a:rPr>
              <a:t>ΗΛΕΚΤΡΟΜΑΓΝΗΤΙΚΗ ΑΚΤΙΝΟΒΟΛΙΑ</a:t>
            </a:r>
            <a:endParaRPr lang="el-GR" b="1" dirty="0">
              <a:solidFill>
                <a:schemeClr val="accent4">
                  <a:lumMod val="75000"/>
                </a:schemeClr>
              </a:solidFill>
            </a:endParaRPr>
          </a:p>
        </p:txBody>
      </p:sp>
      <p:pic>
        <p:nvPicPr>
          <p:cNvPr id="545795" name="Picture 3" descr="emanim"/>
          <p:cNvPicPr>
            <a:picLocks noGrp="1" noChangeAspect="1" noChangeArrowheads="1" noCrop="1"/>
          </p:cNvPicPr>
          <p:nvPr>
            <p:ph sz="half" idx="1"/>
          </p:nvPr>
        </p:nvPicPr>
        <p:blipFill>
          <a:blip r:embed="rId5" cstate="print"/>
          <a:srcRect/>
          <a:stretch>
            <a:fillRect/>
          </a:stretch>
        </p:blipFill>
        <p:spPr>
          <a:xfrm>
            <a:off x="267287" y="1557338"/>
            <a:ext cx="8408402" cy="5271242"/>
          </a:xfrm>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35679794"/>
      </p:ext>
    </p:extLst>
  </p:cSld>
  <p:clrMapOvr>
    <a:masterClrMapping/>
  </p:clrMapOvr>
  <mc:AlternateContent xmlns:mc="http://schemas.openxmlformats.org/markup-compatibility/2006">
    <mc:Choice xmlns:p14="http://schemas.microsoft.com/office/powerpoint/2010/main" Requires="p14">
      <p:transition spd="slow" p14:dur="2000" advTm="5645"/>
    </mc:Choice>
    <mc:Fallback>
      <p:transition spd="slow" advTm="5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464327" y="126124"/>
            <a:ext cx="2426958" cy="942118"/>
          </a:xfrm>
        </p:spPr>
        <p:txBody>
          <a:bodyPr>
            <a:normAutofit fontScale="90000"/>
          </a:bodyPr>
          <a:lstStyle/>
          <a:p>
            <a:r>
              <a:rPr lang="el-GR" sz="3200" dirty="0" smtClean="0">
                <a:solidFill>
                  <a:srgbClr val="993300"/>
                </a:solidFill>
                <a:latin typeface="Cambria Math" panose="02040503050406030204" pitchFamily="18" charset="0"/>
                <a:ea typeface="Cambria Math" panose="02040503050406030204" pitchFamily="18" charset="0"/>
              </a:rPr>
              <a:t>Ηλιακή ακτινοβολία</a:t>
            </a:r>
            <a:endParaRPr lang="en-GB" sz="3200" dirty="0">
              <a:solidFill>
                <a:srgbClr val="993300"/>
              </a:solidFill>
              <a:latin typeface="Cambria Math" panose="02040503050406030204" pitchFamily="18" charset="0"/>
              <a:ea typeface="Cambria Math" panose="02040503050406030204" pitchFamily="18" charset="0"/>
            </a:endParaRPr>
          </a:p>
        </p:txBody>
      </p:sp>
      <p:sp>
        <p:nvSpPr>
          <p:cNvPr id="8" name="Content Placeholder 7"/>
          <p:cNvSpPr>
            <a:spLocks noGrp="1"/>
          </p:cNvSpPr>
          <p:nvPr>
            <p:ph idx="1"/>
          </p:nvPr>
        </p:nvSpPr>
        <p:spPr>
          <a:xfrm>
            <a:off x="3388286" y="1616391"/>
            <a:ext cx="5519231" cy="1596586"/>
          </a:xfrm>
        </p:spPr>
        <p:txBody>
          <a:bodyPr>
            <a:normAutofit/>
          </a:bodyPr>
          <a:lstStyle/>
          <a:p>
            <a:pPr marL="0" indent="0">
              <a:buNone/>
            </a:pPr>
            <a:r>
              <a:rPr lang="el-GR" dirty="0" smtClean="0">
                <a:solidFill>
                  <a:srgbClr val="C00000"/>
                </a:solidFill>
              </a:rPr>
              <a:t>Η ηλιακή ακτινοβολία μειώνεται με το αντίστροφο του τετραγώνου της απόστασης από την πηγή.</a:t>
            </a:r>
            <a:endParaRPr lang="en-GB" dirty="0">
              <a:solidFill>
                <a:srgbClr val="C00000"/>
              </a:solidFill>
            </a:endParaRPr>
          </a:p>
        </p:txBody>
      </p:sp>
      <p:pic>
        <p:nvPicPr>
          <p:cNvPr id="9" name="Picture 5" descr="X:\CD Final\rgCD\Virtual CD PVSRG\Final CD\ppt\02\pvs020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979" y="196219"/>
            <a:ext cx="3004071" cy="3232781"/>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4" descr="X:\CD Final\rgCD\Virtual CD PVSRG\Final CD\ppt\02\pvs020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216" y="3573016"/>
            <a:ext cx="6635750" cy="2713038"/>
          </a:xfrm>
          <a:prstGeom prst="rect">
            <a:avLst/>
          </a:prstGeom>
          <a:noFill/>
          <a:ln w="381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2" name="Parallelogram 1"/>
          <p:cNvSpPr/>
          <p:nvPr/>
        </p:nvSpPr>
        <p:spPr>
          <a:xfrm rot="9934727">
            <a:off x="2202042" y="1296330"/>
            <a:ext cx="705267" cy="718144"/>
          </a:xfrm>
          <a:prstGeom prst="parallelogram">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arallelogram 10"/>
          <p:cNvSpPr/>
          <p:nvPr/>
        </p:nvSpPr>
        <p:spPr>
          <a:xfrm rot="9934727">
            <a:off x="3103263" y="4566054"/>
            <a:ext cx="705267" cy="997990"/>
          </a:xfrm>
          <a:prstGeom prst="parallelogram">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arallelogram 11"/>
          <p:cNvSpPr/>
          <p:nvPr/>
        </p:nvSpPr>
        <p:spPr>
          <a:xfrm rot="9934727">
            <a:off x="5477251" y="4566055"/>
            <a:ext cx="705267" cy="997990"/>
          </a:xfrm>
          <a:prstGeom prst="parallelogram">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1331640" y="5961025"/>
            <a:ext cx="1523478" cy="338554"/>
          </a:xfrm>
          <a:prstGeom prst="rect">
            <a:avLst/>
          </a:prstGeom>
          <a:solidFill>
            <a:schemeClr val="bg1"/>
          </a:solidFill>
        </p:spPr>
        <p:txBody>
          <a:bodyPr wrap="square" rtlCol="0">
            <a:spAutoFit/>
          </a:bodyPr>
          <a:lstStyle/>
          <a:p>
            <a:r>
              <a:rPr lang="el-GR" sz="1600" smtClean="0">
                <a:latin typeface="Cambria Math" panose="02040503050406030204" pitchFamily="18" charset="0"/>
                <a:ea typeface="Cambria Math" panose="02040503050406030204" pitchFamily="18" charset="0"/>
              </a:rPr>
              <a:t>ΑΚΤΙΝΟΒΟΛΙΑ</a:t>
            </a:r>
            <a:endParaRPr lang="en-GB" sz="1600">
              <a:latin typeface="Cambria Math" panose="02040503050406030204" pitchFamily="18" charset="0"/>
              <a:ea typeface="Cambria Math" panose="02040503050406030204" pitchFamily="18" charset="0"/>
            </a:endParaRPr>
          </a:p>
        </p:txBody>
      </p:sp>
      <p:sp>
        <p:nvSpPr>
          <p:cNvPr id="16" name="TextBox 15"/>
          <p:cNvSpPr txBox="1"/>
          <p:nvPr/>
        </p:nvSpPr>
        <p:spPr>
          <a:xfrm>
            <a:off x="2720687" y="427962"/>
            <a:ext cx="1667494" cy="646331"/>
          </a:xfrm>
          <a:prstGeom prst="rect">
            <a:avLst/>
          </a:prstGeom>
          <a:solidFill>
            <a:schemeClr val="bg1"/>
          </a:solidFill>
        </p:spPr>
        <p:txBody>
          <a:bodyPr wrap="square" rtlCol="0">
            <a:spAutoFit/>
          </a:bodyPr>
          <a:lstStyle/>
          <a:p>
            <a:r>
              <a:rPr lang="el-GR" smtClean="0">
                <a:latin typeface="Cambria Math" panose="02040503050406030204" pitchFamily="18" charset="0"/>
                <a:ea typeface="Cambria Math" panose="02040503050406030204" pitchFamily="18" charset="0"/>
              </a:rPr>
              <a:t>ΜΟΝΑΔΙΑΙΑ ΕΠΙΦΑΝΕΙΑ</a:t>
            </a:r>
            <a:endParaRPr lang="en-GB">
              <a:latin typeface="Cambria Math" panose="02040503050406030204" pitchFamily="18" charset="0"/>
              <a:ea typeface="Cambria Math" panose="02040503050406030204" pitchFamily="18" charset="0"/>
            </a:endParaRPr>
          </a:p>
        </p:txBody>
      </p:sp>
      <p:sp>
        <p:nvSpPr>
          <p:cNvPr id="17" name="TextBox 16"/>
          <p:cNvSpPr txBox="1"/>
          <p:nvPr/>
        </p:nvSpPr>
        <p:spPr>
          <a:xfrm>
            <a:off x="1475656" y="4124621"/>
            <a:ext cx="1667494" cy="369332"/>
          </a:xfrm>
          <a:prstGeom prst="rect">
            <a:avLst/>
          </a:prstGeom>
          <a:solidFill>
            <a:schemeClr val="bg1"/>
          </a:solidFill>
        </p:spPr>
        <p:txBody>
          <a:bodyPr wrap="square" rtlCol="0">
            <a:spAutoFit/>
          </a:bodyPr>
          <a:lstStyle/>
          <a:p>
            <a:r>
              <a:rPr lang="el-GR" smtClean="0">
                <a:latin typeface="Cambria Math" panose="02040503050406030204" pitchFamily="18" charset="0"/>
                <a:ea typeface="Cambria Math" panose="02040503050406030204" pitchFamily="18" charset="0"/>
              </a:rPr>
              <a:t>ΑΠΟΣΤΑΣΗ  Α</a:t>
            </a:r>
            <a:endParaRPr lang="en-GB">
              <a:latin typeface="Cambria Math" panose="02040503050406030204" pitchFamily="18" charset="0"/>
              <a:ea typeface="Cambria Math" panose="02040503050406030204" pitchFamily="18" charset="0"/>
            </a:endParaRPr>
          </a:p>
        </p:txBody>
      </p:sp>
      <p:sp>
        <p:nvSpPr>
          <p:cNvPr id="18" name="TextBox 17"/>
          <p:cNvSpPr txBox="1"/>
          <p:nvPr/>
        </p:nvSpPr>
        <p:spPr>
          <a:xfrm>
            <a:off x="2720686" y="3753434"/>
            <a:ext cx="2643401" cy="369332"/>
          </a:xfrm>
          <a:prstGeom prst="rect">
            <a:avLst/>
          </a:prstGeom>
          <a:solidFill>
            <a:schemeClr val="bg1"/>
          </a:solidFill>
        </p:spPr>
        <p:txBody>
          <a:bodyPr wrap="square" rtlCol="0">
            <a:spAutoFit/>
          </a:bodyPr>
          <a:lstStyle/>
          <a:p>
            <a:r>
              <a:rPr lang="el-GR" smtClean="0">
                <a:latin typeface="Cambria Math" panose="02040503050406030204" pitchFamily="18" charset="0"/>
                <a:ea typeface="Cambria Math" panose="02040503050406030204" pitchFamily="18" charset="0"/>
              </a:rPr>
              <a:t>ΔΙΠΛΑΣΙΑ ΑΠΟΣΤΑΣΗ  Α</a:t>
            </a:r>
            <a:endParaRPr lang="en-GB">
              <a:latin typeface="Cambria Math" panose="02040503050406030204" pitchFamily="18" charset="0"/>
              <a:ea typeface="Cambria Math" panose="02040503050406030204" pitchFamily="18" charset="0"/>
            </a:endParaRPr>
          </a:p>
        </p:txBody>
      </p:sp>
      <p:sp>
        <p:nvSpPr>
          <p:cNvPr id="19" name="TextBox 18"/>
          <p:cNvSpPr txBox="1"/>
          <p:nvPr/>
        </p:nvSpPr>
        <p:spPr>
          <a:xfrm>
            <a:off x="2995117" y="5991803"/>
            <a:ext cx="5609331" cy="338554"/>
          </a:xfrm>
          <a:prstGeom prst="rect">
            <a:avLst/>
          </a:prstGeom>
          <a:solidFill>
            <a:schemeClr val="bg1"/>
          </a:solidFill>
        </p:spPr>
        <p:txBody>
          <a:bodyPr wrap="square" rtlCol="0">
            <a:spAutoFit/>
          </a:bodyPr>
          <a:lstStyle/>
          <a:p>
            <a:r>
              <a:rPr lang="el-GR" sz="1600" smtClean="0">
                <a:latin typeface="Cambria Math" panose="02040503050406030204" pitchFamily="18" charset="0"/>
                <a:ea typeface="Cambria Math" panose="02040503050406030204" pitchFamily="18" charset="0"/>
              </a:rPr>
              <a:t>Η ΑΚΤΙΝΟΒΟΛΙΑ ΣΤΟ Β ΕΊΝΑΙ ¼ ΤΗΣ ΑΚΤΙΝΟΒΟΛΙΑΣ ΣΤΟ Α</a:t>
            </a:r>
            <a:endParaRPr lang="en-GB" sz="1600">
              <a:latin typeface="Cambria Math" panose="02040503050406030204" pitchFamily="18" charset="0"/>
              <a:ea typeface="Cambria Math" panose="02040503050406030204"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49925869"/>
      </p:ext>
    </p:extLst>
  </p:cSld>
  <p:clrMapOvr>
    <a:masterClrMapping/>
  </p:clrMapOvr>
  <mc:AlternateContent xmlns:mc="http://schemas.openxmlformats.org/markup-compatibility/2006">
    <mc:Choice xmlns:p14="http://schemas.microsoft.com/office/powerpoint/2010/main" Requires="p14">
      <p:transition spd="slow" p14:dur="2000" advTm="8008"/>
    </mc:Choice>
    <mc:Fallback>
      <p:transition spd="slow" advTm="8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normAutofit fontScale="90000"/>
          </a:bodyPr>
          <a:lstStyle/>
          <a:p>
            <a:r>
              <a:rPr lang="el-GR" dirty="0">
                <a:solidFill>
                  <a:srgbClr val="C00000"/>
                </a:solidFill>
              </a:rPr>
              <a:t>Η ηλιακή σταθερά</a:t>
            </a:r>
            <a:r>
              <a:rPr lang="en-US" dirty="0">
                <a:solidFill>
                  <a:srgbClr val="C00000"/>
                </a:solidFill>
              </a:rPr>
              <a:t>, </a:t>
            </a:r>
            <a:r>
              <a:rPr lang="en-US" dirty="0" err="1">
                <a:solidFill>
                  <a:srgbClr val="C00000"/>
                </a:solidFill>
              </a:rPr>
              <a:t>G</a:t>
            </a:r>
            <a:r>
              <a:rPr lang="en-US" baseline="-25000" dirty="0" err="1">
                <a:solidFill>
                  <a:srgbClr val="C00000"/>
                </a:solidFill>
              </a:rPr>
              <a:t>const</a:t>
            </a:r>
            <a:endParaRPr lang="el-GR" baseline="-25000" dirty="0">
              <a:solidFill>
                <a:srgbClr val="C00000"/>
              </a:solidFill>
            </a:endParaRPr>
          </a:p>
        </p:txBody>
      </p:sp>
      <p:sp>
        <p:nvSpPr>
          <p:cNvPr id="4099" name="Rectangle 3"/>
          <p:cNvSpPr>
            <a:spLocks noGrp="1" noChangeArrowheads="1"/>
          </p:cNvSpPr>
          <p:nvPr>
            <p:ph idx="1"/>
          </p:nvPr>
        </p:nvSpPr>
        <p:spPr/>
        <p:txBody>
          <a:bodyPr/>
          <a:lstStyle/>
          <a:p>
            <a:pPr>
              <a:lnSpc>
                <a:spcPct val="90000"/>
              </a:lnSpc>
            </a:pPr>
            <a:r>
              <a:rPr lang="el-GR" sz="2400" smtClean="0">
                <a:latin typeface="Cambria Math" panose="02040503050406030204" pitchFamily="18" charset="0"/>
                <a:ea typeface="Cambria Math" panose="02040503050406030204" pitchFamily="18" charset="0"/>
              </a:rPr>
              <a:t>Είναι η ακτινοβολία </a:t>
            </a:r>
            <a:r>
              <a:rPr lang="el-GR" sz="2400" dirty="0">
                <a:latin typeface="Cambria Math" panose="02040503050406030204" pitchFamily="18" charset="0"/>
                <a:ea typeface="Cambria Math" panose="02040503050406030204" pitchFamily="18" charset="0"/>
              </a:rPr>
              <a:t>που εκπέμπεται από </a:t>
            </a:r>
            <a:r>
              <a:rPr lang="el-GR" sz="2400">
                <a:latin typeface="Cambria Math" panose="02040503050406030204" pitchFamily="18" charset="0"/>
                <a:ea typeface="Cambria Math" panose="02040503050406030204" pitchFamily="18" charset="0"/>
              </a:rPr>
              <a:t>τον </a:t>
            </a:r>
            <a:r>
              <a:rPr lang="el-GR" sz="2400" smtClean="0">
                <a:latin typeface="Cambria Math" panose="02040503050406030204" pitchFamily="18" charset="0"/>
                <a:ea typeface="Cambria Math" panose="02040503050406030204" pitchFamily="18" charset="0"/>
              </a:rPr>
              <a:t>Ήλιο</a:t>
            </a:r>
            <a:r>
              <a:rPr lang="el-GR" sz="2400"/>
              <a:t> </a:t>
            </a:r>
            <a:r>
              <a:rPr lang="el-GR" sz="2400" smtClean="0"/>
              <a:t>- </a:t>
            </a:r>
            <a:endParaRPr lang="el-GR" sz="2400" dirty="0">
              <a:latin typeface="Cambria Math" panose="02040503050406030204" pitchFamily="18" charset="0"/>
              <a:ea typeface="Cambria Math" panose="02040503050406030204" pitchFamily="18" charset="0"/>
            </a:endParaRPr>
          </a:p>
          <a:p>
            <a:pPr>
              <a:lnSpc>
                <a:spcPct val="90000"/>
              </a:lnSpc>
              <a:buFontTx/>
              <a:buNone/>
            </a:pPr>
            <a:r>
              <a:rPr lang="en-US" sz="2400">
                <a:latin typeface="Cambria Math" panose="02040503050406030204" pitchFamily="18" charset="0"/>
                <a:ea typeface="Cambria Math" panose="02040503050406030204" pitchFamily="18" charset="0"/>
              </a:rPr>
              <a:t>	</a:t>
            </a:r>
            <a:r>
              <a:rPr lang="el-GR" sz="2400" smtClean="0">
                <a:latin typeface="Cambria Math" panose="02040503050406030204" pitchFamily="18" charset="0"/>
                <a:ea typeface="Cambria Math" panose="02040503050406030204" pitchFamily="18" charset="0"/>
              </a:rPr>
              <a:t>(ανά </a:t>
            </a:r>
            <a:r>
              <a:rPr lang="el-GR" sz="2400">
                <a:latin typeface="Cambria Math" panose="02040503050406030204" pitchFamily="18" charset="0"/>
                <a:ea typeface="Cambria Math" panose="02040503050406030204" pitchFamily="18" charset="0"/>
              </a:rPr>
              <a:t>μονάδα </a:t>
            </a:r>
            <a:r>
              <a:rPr lang="el-GR" sz="2400" smtClean="0">
                <a:latin typeface="Cambria Math" panose="02040503050406030204" pitchFamily="18" charset="0"/>
                <a:ea typeface="Cambria Math" panose="02040503050406030204" pitchFamily="18" charset="0"/>
              </a:rPr>
              <a:t>χρόνου</a:t>
            </a:r>
            <a:r>
              <a:rPr lang="el-GR" sz="2400"/>
              <a:t> </a:t>
            </a:r>
            <a:r>
              <a:rPr lang="el-GR" sz="2400" smtClean="0"/>
              <a:t>)</a:t>
            </a:r>
            <a:endParaRPr lang="el-GR" sz="2400" dirty="0">
              <a:latin typeface="Cambria Math" panose="02040503050406030204" pitchFamily="18" charset="0"/>
              <a:ea typeface="Cambria Math" panose="02040503050406030204" pitchFamily="18" charset="0"/>
            </a:endParaRPr>
          </a:p>
          <a:p>
            <a:pPr>
              <a:lnSpc>
                <a:spcPct val="90000"/>
              </a:lnSpc>
            </a:pPr>
            <a:r>
              <a:rPr lang="el-GR" sz="2400"/>
              <a:t>κ</a:t>
            </a:r>
            <a:r>
              <a:rPr lang="el-GR" sz="2400" smtClean="0">
                <a:latin typeface="Cambria Math" panose="02040503050406030204" pitchFamily="18" charset="0"/>
                <a:ea typeface="Cambria Math" panose="02040503050406030204" pitchFamily="18" charset="0"/>
              </a:rPr>
              <a:t>αι η οποία </a:t>
            </a:r>
            <a:r>
              <a:rPr lang="el-GR" sz="2400" dirty="0">
                <a:latin typeface="Cambria Math" panose="02040503050406030204" pitchFamily="18" charset="0"/>
                <a:ea typeface="Cambria Math" panose="02040503050406030204" pitchFamily="18" charset="0"/>
              </a:rPr>
              <a:t>προσπίπτει στην </a:t>
            </a:r>
            <a:r>
              <a:rPr lang="el-GR" sz="2400">
                <a:latin typeface="Cambria Math" panose="02040503050406030204" pitchFamily="18" charset="0"/>
                <a:ea typeface="Cambria Math" panose="02040503050406030204" pitchFamily="18" charset="0"/>
              </a:rPr>
              <a:t>μονάδα </a:t>
            </a:r>
            <a:r>
              <a:rPr lang="el-GR" sz="2400" smtClean="0">
                <a:latin typeface="Cambria Math" panose="02040503050406030204" pitchFamily="18" charset="0"/>
                <a:ea typeface="Cambria Math" panose="02040503050406030204" pitchFamily="18" charset="0"/>
              </a:rPr>
              <a:t>επιφανείας, </a:t>
            </a:r>
            <a:r>
              <a:rPr lang="el-GR" sz="2400" dirty="0">
                <a:latin typeface="Cambria Math" panose="02040503050406030204" pitchFamily="18" charset="0"/>
                <a:ea typeface="Cambria Math" panose="02040503050406030204" pitchFamily="18" charset="0"/>
              </a:rPr>
              <a:t>κάθετης στην διεύθυνση της ακτινοβολίας, </a:t>
            </a:r>
          </a:p>
          <a:p>
            <a:pPr>
              <a:lnSpc>
                <a:spcPct val="90000"/>
              </a:lnSpc>
            </a:pPr>
            <a:r>
              <a:rPr lang="el-GR" sz="2400" dirty="0">
                <a:latin typeface="Cambria Math" panose="02040503050406030204" pitchFamily="18" charset="0"/>
                <a:ea typeface="Cambria Math" panose="02040503050406030204" pitchFamily="18" charset="0"/>
              </a:rPr>
              <a:t>έξω από την ατμόσφαιρα της Γης, </a:t>
            </a:r>
          </a:p>
          <a:p>
            <a:pPr>
              <a:lnSpc>
                <a:spcPct val="90000"/>
              </a:lnSpc>
            </a:pPr>
            <a:r>
              <a:rPr lang="el-GR" sz="2400" dirty="0">
                <a:latin typeface="Cambria Math" panose="02040503050406030204" pitchFamily="18" charset="0"/>
                <a:ea typeface="Cambria Math" panose="02040503050406030204" pitchFamily="18" charset="0"/>
              </a:rPr>
              <a:t>στην μέση απόσταση από τον Ήλιο.</a:t>
            </a:r>
            <a:endParaRPr lang="en-US" sz="2400" dirty="0">
              <a:latin typeface="Cambria Math" panose="02040503050406030204" pitchFamily="18" charset="0"/>
              <a:ea typeface="Cambria Math" panose="02040503050406030204" pitchFamily="18" charset="0"/>
            </a:endParaRPr>
          </a:p>
          <a:p>
            <a:pPr>
              <a:lnSpc>
                <a:spcPct val="90000"/>
              </a:lnSpc>
            </a:pPr>
            <a:endParaRPr lang="el-GR" dirty="0">
              <a:latin typeface="Cambria Math" panose="02040503050406030204" pitchFamily="18" charset="0"/>
              <a:ea typeface="Cambria Math" panose="02040503050406030204" pitchFamily="18" charset="0"/>
            </a:endParaRPr>
          </a:p>
          <a:p>
            <a:pPr>
              <a:lnSpc>
                <a:spcPct val="90000"/>
              </a:lnSpc>
            </a:pPr>
            <a:r>
              <a:rPr lang="en-US" err="1">
                <a:latin typeface="Cambria Math" panose="02040503050406030204" pitchFamily="18" charset="0"/>
                <a:ea typeface="Cambria Math" panose="02040503050406030204" pitchFamily="18" charset="0"/>
              </a:rPr>
              <a:t>G</a:t>
            </a:r>
            <a:r>
              <a:rPr lang="en-US" baseline="-25000" err="1">
                <a:latin typeface="Cambria Math" panose="02040503050406030204" pitchFamily="18" charset="0"/>
                <a:ea typeface="Cambria Math" panose="02040503050406030204" pitchFamily="18" charset="0"/>
              </a:rPr>
              <a:t>const</a:t>
            </a:r>
            <a:r>
              <a:rPr lang="en-US">
                <a:latin typeface="Cambria Math" panose="02040503050406030204" pitchFamily="18" charset="0"/>
                <a:ea typeface="Cambria Math" panose="02040503050406030204" pitchFamily="18" charset="0"/>
              </a:rPr>
              <a:t> </a:t>
            </a:r>
            <a:r>
              <a:rPr lang="el-GR" smtClean="0">
                <a:latin typeface="Cambria Math" panose="02040503050406030204" pitchFamily="18" charset="0"/>
                <a:ea typeface="Cambria Math" panose="02040503050406030204" pitchFamily="18" charset="0"/>
              </a:rPr>
              <a:t>  </a:t>
            </a:r>
            <a:r>
              <a:rPr lang="en-US" smtClean="0">
                <a:latin typeface="Cambria Math" panose="02040503050406030204" pitchFamily="18" charset="0"/>
                <a:ea typeface="Cambria Math" panose="02040503050406030204" pitchFamily="18" charset="0"/>
              </a:rPr>
              <a:t>= </a:t>
            </a:r>
            <a:r>
              <a:rPr lang="en-US">
                <a:latin typeface="Cambria Math" panose="02040503050406030204" pitchFamily="18" charset="0"/>
                <a:ea typeface="Cambria Math" panose="02040503050406030204" pitchFamily="18" charset="0"/>
              </a:rPr>
              <a:t>1367  </a:t>
            </a:r>
            <a:r>
              <a:rPr lang="el-GR" smtClean="0">
                <a:latin typeface="Cambria Math" panose="02040503050406030204" pitchFamily="18" charset="0"/>
                <a:ea typeface="Cambria Math" panose="02040503050406030204" pitchFamily="18" charset="0"/>
              </a:rPr>
              <a:t>         </a:t>
            </a:r>
            <a:r>
              <a:rPr lang="en-US" smtClean="0">
                <a:latin typeface="Cambria Math" panose="02040503050406030204" pitchFamily="18" charset="0"/>
                <a:ea typeface="Cambria Math" panose="02040503050406030204" pitchFamily="18" charset="0"/>
              </a:rPr>
              <a:t>W/m</a:t>
            </a:r>
            <a:r>
              <a:rPr lang="en-US" baseline="30000" smtClean="0">
                <a:latin typeface="Cambria Math" panose="02040503050406030204" pitchFamily="18" charset="0"/>
                <a:ea typeface="Cambria Math" panose="02040503050406030204" pitchFamily="18" charset="0"/>
              </a:rPr>
              <a:t>2</a:t>
            </a:r>
            <a:r>
              <a:rPr lang="en-US" smtClean="0">
                <a:latin typeface="Cambria Math" panose="02040503050406030204" pitchFamily="18" charset="0"/>
                <a:ea typeface="Cambria Math" panose="02040503050406030204" pitchFamily="18" charset="0"/>
              </a:rPr>
              <a:t> </a:t>
            </a:r>
            <a:endParaRPr lang="en-US" dirty="0">
              <a:latin typeface="Cambria Math" panose="02040503050406030204" pitchFamily="18" charset="0"/>
              <a:ea typeface="Cambria Math" panose="02040503050406030204" pitchFamily="18" charset="0"/>
            </a:endParaRPr>
          </a:p>
          <a:p>
            <a:pPr lvl="3">
              <a:lnSpc>
                <a:spcPct val="90000"/>
              </a:lnSpc>
              <a:buFontTx/>
              <a:buNone/>
            </a:pPr>
            <a:r>
              <a:rPr lang="en-US" sz="2800">
                <a:latin typeface="Cambria Math" panose="02040503050406030204" pitchFamily="18" charset="0"/>
                <a:ea typeface="Cambria Math" panose="02040503050406030204" pitchFamily="18" charset="0"/>
              </a:rPr>
              <a:t>= </a:t>
            </a:r>
            <a:r>
              <a:rPr lang="el-GR" sz="2800" smtClean="0">
                <a:latin typeface="Cambria Math" panose="02040503050406030204" pitchFamily="18" charset="0"/>
                <a:ea typeface="Cambria Math" panose="02040503050406030204" pitchFamily="18" charset="0"/>
              </a:rPr>
              <a:t>       </a:t>
            </a:r>
            <a:r>
              <a:rPr lang="en-US" sz="2800" smtClean="0">
                <a:latin typeface="Cambria Math" panose="02040503050406030204" pitchFamily="18" charset="0"/>
                <a:ea typeface="Cambria Math" panose="02040503050406030204" pitchFamily="18" charset="0"/>
              </a:rPr>
              <a:t>4.871   </a:t>
            </a:r>
            <a:r>
              <a:rPr lang="en-US" sz="2800" dirty="0">
                <a:latin typeface="Cambria Math" panose="02040503050406030204" pitchFamily="18" charset="0"/>
                <a:ea typeface="Cambria Math" panose="02040503050406030204" pitchFamily="18" charset="0"/>
              </a:rPr>
              <a:t>MJ/m</a:t>
            </a:r>
            <a:r>
              <a:rPr lang="en-US" sz="2800" baseline="30000" dirty="0">
                <a:latin typeface="Cambria Math" panose="02040503050406030204" pitchFamily="18" charset="0"/>
                <a:ea typeface="Cambria Math" panose="02040503050406030204" pitchFamily="18" charset="0"/>
              </a:rPr>
              <a:t>2</a:t>
            </a:r>
            <a:r>
              <a:rPr lang="en-US" sz="2800" dirty="0">
                <a:latin typeface="Cambria Math" panose="02040503050406030204" pitchFamily="18" charset="0"/>
                <a:ea typeface="Cambria Math" panose="02040503050406030204" pitchFamily="18" charset="0"/>
              </a:rPr>
              <a:t> </a:t>
            </a:r>
            <a:r>
              <a:rPr lang="en-US" sz="2800" dirty="0" err="1">
                <a:latin typeface="Cambria Math" panose="02040503050406030204" pitchFamily="18" charset="0"/>
                <a:ea typeface="Cambria Math" panose="02040503050406030204" pitchFamily="18" charset="0"/>
              </a:rPr>
              <a:t>hr</a:t>
            </a:r>
            <a:endParaRPr lang="en-US" sz="2800" dirty="0">
              <a:latin typeface="Cambria Math" panose="02040503050406030204" pitchFamily="18" charset="0"/>
              <a:ea typeface="Cambria Math" panose="02040503050406030204" pitchFamily="18" charset="0"/>
            </a:endParaRPr>
          </a:p>
          <a:p>
            <a:pPr lvl="3">
              <a:lnSpc>
                <a:spcPct val="90000"/>
              </a:lnSpc>
              <a:buFontTx/>
              <a:buNone/>
            </a:pPr>
            <a:r>
              <a:rPr lang="en-US" sz="2800">
                <a:latin typeface="Cambria Math" panose="02040503050406030204" pitchFamily="18" charset="0"/>
                <a:ea typeface="Cambria Math" panose="02040503050406030204" pitchFamily="18" charset="0"/>
              </a:rPr>
              <a:t>= </a:t>
            </a:r>
            <a:r>
              <a:rPr lang="el-GR" sz="2800" smtClean="0">
                <a:latin typeface="Cambria Math" panose="02040503050406030204" pitchFamily="18" charset="0"/>
                <a:ea typeface="Cambria Math" panose="02040503050406030204" pitchFamily="18" charset="0"/>
              </a:rPr>
              <a:t>       </a:t>
            </a:r>
            <a:r>
              <a:rPr lang="en-US" sz="2800" smtClean="0">
                <a:latin typeface="Cambria Math" panose="02040503050406030204" pitchFamily="18" charset="0"/>
                <a:ea typeface="Cambria Math" panose="02040503050406030204" pitchFamily="18" charset="0"/>
              </a:rPr>
              <a:t>1.940   </a:t>
            </a:r>
            <a:r>
              <a:rPr lang="en-US" sz="2800" dirty="0" err="1">
                <a:latin typeface="Cambria Math" panose="02040503050406030204" pitchFamily="18" charset="0"/>
                <a:ea typeface="Cambria Math" panose="02040503050406030204" pitchFamily="18" charset="0"/>
              </a:rPr>
              <a:t>cal</a:t>
            </a:r>
            <a:r>
              <a:rPr lang="en-US" sz="2800" dirty="0">
                <a:latin typeface="Cambria Math" panose="02040503050406030204" pitchFamily="18" charset="0"/>
                <a:ea typeface="Cambria Math" panose="02040503050406030204" pitchFamily="18" charset="0"/>
              </a:rPr>
              <a:t>/cm</a:t>
            </a:r>
            <a:r>
              <a:rPr lang="en-US" sz="2800" baseline="30000" dirty="0">
                <a:latin typeface="Cambria Math" panose="02040503050406030204" pitchFamily="18" charset="0"/>
                <a:ea typeface="Cambria Math" panose="02040503050406030204" pitchFamily="18" charset="0"/>
              </a:rPr>
              <a:t>2</a:t>
            </a:r>
            <a:r>
              <a:rPr lang="en-US" sz="2800" dirty="0">
                <a:latin typeface="Cambria Math" panose="02040503050406030204" pitchFamily="18" charset="0"/>
                <a:ea typeface="Cambria Math" panose="02040503050406030204" pitchFamily="18" charset="0"/>
              </a:rPr>
              <a:t> min</a:t>
            </a:r>
            <a:endParaRPr lang="el-GR" sz="2400" dirty="0">
              <a:latin typeface="Cambria Math" panose="02040503050406030204" pitchFamily="18" charset="0"/>
              <a:ea typeface="Cambria Math" panose="02040503050406030204" pitchFamily="18" charset="0"/>
            </a:endParaRPr>
          </a:p>
        </p:txBody>
      </p:sp>
      <p:sp>
        <p:nvSpPr>
          <p:cNvPr id="4100" name="Text Box 4"/>
          <p:cNvSpPr txBox="1">
            <a:spLocks noChangeArrowheads="1"/>
          </p:cNvSpPr>
          <p:nvPr/>
        </p:nvSpPr>
        <p:spPr bwMode="auto">
          <a:xfrm>
            <a:off x="827088" y="6021388"/>
            <a:ext cx="7200900" cy="366712"/>
          </a:xfrm>
          <a:prstGeom prst="rect">
            <a:avLst/>
          </a:prstGeom>
          <a:noFill/>
          <a:ln w="9525">
            <a:noFill/>
            <a:miter lim="800000"/>
            <a:headEnd/>
            <a:tailEnd/>
          </a:ln>
          <a:effectLst/>
        </p:spPr>
        <p:txBody>
          <a:bodyPr>
            <a:spAutoFit/>
          </a:bodyPr>
          <a:lstStyle/>
          <a:p>
            <a:pPr fontAlgn="base">
              <a:spcBef>
                <a:spcPct val="50000"/>
              </a:spcBef>
              <a:spcAft>
                <a:spcPct val="0"/>
              </a:spcAft>
            </a:pPr>
            <a:endParaRPr lang="el-GR">
              <a:solidFill>
                <a:prstClr val="black"/>
              </a:solidFill>
              <a:latin typeface="Arial"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70313162"/>
      </p:ext>
    </p:extLst>
  </p:cSld>
  <p:clrMapOvr>
    <a:masterClrMapping/>
  </p:clrMapOvr>
  <mc:AlternateContent xmlns:mc="http://schemas.openxmlformats.org/markup-compatibility/2006">
    <mc:Choice xmlns:p14="http://schemas.microsoft.com/office/powerpoint/2010/main" Requires="p14">
      <p:transition spd="slow" p14:dur="2000" advTm="16689"/>
    </mc:Choice>
    <mc:Fallback>
      <p:transition spd="slow" advTm="16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Εικόνα 2" descr="image0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137" y="823912"/>
            <a:ext cx="6943725"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94667991"/>
      </p:ext>
    </p:extLst>
  </p:cSld>
  <p:clrMapOvr>
    <a:masterClrMapping/>
  </p:clrMapOvr>
  <mc:AlternateContent xmlns:mc="http://schemas.openxmlformats.org/markup-compatibility/2006">
    <mc:Choice xmlns:p14="http://schemas.microsoft.com/office/powerpoint/2010/main" Requires="p14">
      <p:transition spd="slow" p14:dur="2000" advTm="929"/>
    </mc:Choice>
    <mc:Fallback>
      <p:transition spd="slow" advTm="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8" name="Rectangle 6"/>
          <p:cNvSpPr>
            <a:spLocks noGrp="1" noChangeArrowheads="1"/>
          </p:cNvSpPr>
          <p:nvPr>
            <p:ph type="title"/>
          </p:nvPr>
        </p:nvSpPr>
        <p:spPr>
          <a:xfrm>
            <a:off x="235310" y="188640"/>
            <a:ext cx="8876714" cy="1143000"/>
          </a:xfrm>
        </p:spPr>
        <p:txBody>
          <a:bodyPr>
            <a:normAutofit/>
          </a:bodyPr>
          <a:lstStyle/>
          <a:p>
            <a:r>
              <a:rPr lang="el-GR" sz="3200" dirty="0">
                <a:solidFill>
                  <a:srgbClr val="C00000"/>
                </a:solidFill>
              </a:rPr>
              <a:t>Διακύμανση ηλιακής ακτινοβολίας 1980-2000</a:t>
            </a:r>
          </a:p>
        </p:txBody>
      </p:sp>
      <p:pic>
        <p:nvPicPr>
          <p:cNvPr id="166917" name="Picture 5" descr="beat_lg"/>
          <p:cNvPicPr>
            <a:picLocks noGrp="1" noChangeAspect="1" noChangeArrowheads="1"/>
          </p:cNvPicPr>
          <p:nvPr>
            <p:ph idx="1"/>
          </p:nvPr>
        </p:nvPicPr>
        <p:blipFill>
          <a:blip r:embed="rId5" cstate="print"/>
          <a:stretch>
            <a:fillRect/>
          </a:stretch>
        </p:blipFill>
        <p:spPr>
          <a:xfrm>
            <a:off x="775567" y="1202241"/>
            <a:ext cx="7629131" cy="5075102"/>
          </a:xfrm>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12141293"/>
      </p:ext>
    </p:extLst>
  </p:cSld>
  <p:clrMapOvr>
    <a:masterClrMapping/>
  </p:clrMapOvr>
  <mc:AlternateContent xmlns:mc="http://schemas.openxmlformats.org/markup-compatibility/2006">
    <mc:Choice xmlns:p14="http://schemas.microsoft.com/office/powerpoint/2010/main" Requires="p14">
      <p:transition spd="slow" p14:dur="2000" advTm="12588"/>
    </mc:Choice>
    <mc:Fallback>
      <p:transition spd="slow" advTm="12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p:txBody>
          <a:bodyPr>
            <a:normAutofit fontScale="90000"/>
          </a:bodyPr>
          <a:lstStyle/>
          <a:p>
            <a:r>
              <a:rPr lang="el-GR" sz="4000" dirty="0">
                <a:solidFill>
                  <a:srgbClr val="C00000"/>
                </a:solidFill>
              </a:rPr>
              <a:t>Διακύμανση της Εξωγήινης Ακτινοβολίας με </a:t>
            </a:r>
            <a:r>
              <a:rPr lang="el-GR" sz="4000" dirty="0" smtClean="0">
                <a:solidFill>
                  <a:srgbClr val="C00000"/>
                </a:solidFill>
              </a:rPr>
              <a:t>την ημέρα του χρόνου</a:t>
            </a:r>
            <a:endParaRPr lang="el-GR" sz="4000" dirty="0">
              <a:solidFill>
                <a:srgbClr val="C00000"/>
              </a:solidFill>
            </a:endParaRPr>
          </a:p>
        </p:txBody>
      </p:sp>
      <p:sp>
        <p:nvSpPr>
          <p:cNvPr id="230403" name="Rectangle 3"/>
          <p:cNvSpPr>
            <a:spLocks noGrp="1" noChangeArrowheads="1"/>
          </p:cNvSpPr>
          <p:nvPr>
            <p:ph idx="1"/>
          </p:nvPr>
        </p:nvSpPr>
        <p:spPr>
          <a:xfrm>
            <a:off x="457200" y="2608263"/>
            <a:ext cx="8229600" cy="3517900"/>
          </a:xfrm>
        </p:spPr>
        <p:txBody>
          <a:bodyPr/>
          <a:lstStyle/>
          <a:p>
            <a:r>
              <a:rPr lang="en-US" dirty="0" err="1"/>
              <a:t>G</a:t>
            </a:r>
            <a:r>
              <a:rPr lang="en-US" baseline="-25000" dirty="0" err="1"/>
              <a:t>on</a:t>
            </a:r>
            <a:r>
              <a:rPr lang="en-US" dirty="0"/>
              <a:t> = </a:t>
            </a:r>
            <a:r>
              <a:rPr lang="en-US" dirty="0" err="1"/>
              <a:t>G</a:t>
            </a:r>
            <a:r>
              <a:rPr lang="en-US" baseline="-25000" dirty="0" err="1"/>
              <a:t>const</a:t>
            </a:r>
            <a:r>
              <a:rPr lang="en-US" dirty="0"/>
              <a:t> * (1 + 0.033 </a:t>
            </a:r>
            <a:r>
              <a:rPr lang="en-US" dirty="0" err="1"/>
              <a:t>cos</a:t>
            </a:r>
            <a:r>
              <a:rPr lang="en-US" dirty="0"/>
              <a:t> (360 n / 365) )</a:t>
            </a:r>
          </a:p>
          <a:p>
            <a:endParaRPr lang="en-US" dirty="0"/>
          </a:p>
          <a:p>
            <a:r>
              <a:rPr lang="en-US" dirty="0"/>
              <a:t>n : </a:t>
            </a:r>
            <a:r>
              <a:rPr lang="el-GR" dirty="0"/>
              <a:t>ηλιακή ημέρα, </a:t>
            </a:r>
            <a:r>
              <a:rPr lang="en-US" dirty="0"/>
              <a:t>n</a:t>
            </a:r>
            <a:r>
              <a:rPr lang="el-GR" dirty="0"/>
              <a:t> = 1..365</a:t>
            </a:r>
            <a:endParaRPr lang="en-US" dirty="0"/>
          </a:p>
          <a:p>
            <a:endParaRPr lang="en-US" dirty="0"/>
          </a:p>
          <a:p>
            <a:r>
              <a:rPr lang="el-GR" dirty="0"/>
              <a:t>Διακύμανση 3.3 % μέσα στο χρόνο</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56494748"/>
      </p:ext>
    </p:extLst>
  </p:cSld>
  <p:clrMapOvr>
    <a:masterClrMapping/>
  </p:clrMapOvr>
  <mc:AlternateContent xmlns:mc="http://schemas.openxmlformats.org/markup-compatibility/2006">
    <mc:Choice xmlns:p14="http://schemas.microsoft.com/office/powerpoint/2010/main" Requires="p14">
      <p:transition spd="slow" p14:dur="2000" advTm="15336"/>
    </mc:Choice>
    <mc:Fallback>
      <p:transition spd="slow" advTm="15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4018" name="Text Box 2"/>
          <p:cNvSpPr txBox="1">
            <a:spLocks noChangeArrowheads="1"/>
          </p:cNvSpPr>
          <p:nvPr/>
        </p:nvSpPr>
        <p:spPr bwMode="auto">
          <a:xfrm>
            <a:off x="0" y="182563"/>
            <a:ext cx="9080500" cy="427037"/>
          </a:xfrm>
          <a:prstGeom prst="rect">
            <a:avLst/>
          </a:prstGeom>
          <a:noFill/>
          <a:ln w="9525">
            <a:noFill/>
            <a:miter lim="800000"/>
            <a:headEnd/>
            <a:tailEnd/>
          </a:ln>
          <a:effectLst/>
        </p:spPr>
        <p:txBody>
          <a:bodyPr/>
          <a:lstStyle/>
          <a:p>
            <a:pPr algn="ctr" fontAlgn="base">
              <a:spcBef>
                <a:spcPct val="0"/>
              </a:spcBef>
              <a:spcAft>
                <a:spcPct val="0"/>
              </a:spcAft>
              <a:defRPr/>
            </a:pPr>
            <a:r>
              <a:rPr lang="el-GR" sz="2800" b="1" dirty="0" smtClean="0">
                <a:solidFill>
                  <a:srgbClr val="202080"/>
                </a:solidFill>
                <a:effectLst>
                  <a:outerShdw blurRad="38100" dist="38100" dir="2700000" algn="tl">
                    <a:srgbClr val="DDDDDD"/>
                  </a:outerShdw>
                </a:effectLst>
                <a:latin typeface="Times New Roman" charset="0"/>
                <a:ea typeface="ＭＳ Ｐゴシック" charset="-128"/>
              </a:rPr>
              <a:t>ΗΛΙΑΚΗ ΑΚΤΙΝΟΒΟΛΙΑ</a:t>
            </a:r>
            <a:endParaRPr lang="en-US" sz="2800" b="1" dirty="0">
              <a:solidFill>
                <a:srgbClr val="202080"/>
              </a:solidFill>
              <a:effectLst>
                <a:outerShdw blurRad="38100" dist="38100" dir="2700000" algn="tl">
                  <a:srgbClr val="DDDDDD"/>
                </a:outerShdw>
              </a:effectLst>
              <a:latin typeface="Times New Roman" charset="0"/>
              <a:ea typeface="ＭＳ Ｐゴシック" charset="-128"/>
            </a:endParaRPr>
          </a:p>
        </p:txBody>
      </p:sp>
      <p:sp>
        <p:nvSpPr>
          <p:cNvPr id="21507" name="Text Box 3"/>
          <p:cNvSpPr txBox="1">
            <a:spLocks noChangeArrowheads="1"/>
          </p:cNvSpPr>
          <p:nvPr/>
        </p:nvSpPr>
        <p:spPr bwMode="auto">
          <a:xfrm>
            <a:off x="381000" y="914400"/>
            <a:ext cx="3200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eaLnBrk="0" fontAlgn="base" hangingPunct="0">
              <a:spcBef>
                <a:spcPct val="0"/>
              </a:spcBef>
              <a:spcAft>
                <a:spcPct val="0"/>
              </a:spcAft>
              <a:buFont typeface="Wingdings" charset="2"/>
              <a:buNone/>
            </a:pPr>
            <a:r>
              <a:rPr lang="en-US" altLang="en-US" sz="1800" b="1" dirty="0">
                <a:solidFill>
                  <a:srgbClr val="000000"/>
                </a:solidFill>
                <a:latin typeface="Tahoma" charset="0"/>
              </a:rPr>
              <a:t>1. </a:t>
            </a:r>
            <a:r>
              <a:rPr lang="el-GR" altLang="en-US" sz="1800" b="1" dirty="0" smtClean="0">
                <a:solidFill>
                  <a:srgbClr val="000000"/>
                </a:solidFill>
                <a:latin typeface="Tahoma" charset="0"/>
              </a:rPr>
              <a:t>ΧΑΡΑΚΤΗΡΙΣΤΙΚΑ</a:t>
            </a:r>
            <a:endParaRPr lang="en-US" altLang="en-US" sz="1800" b="1" dirty="0">
              <a:solidFill>
                <a:srgbClr val="000000"/>
              </a:solidFill>
              <a:latin typeface="Tahoma" charset="0"/>
            </a:endParaRPr>
          </a:p>
        </p:txBody>
      </p:sp>
      <p:sp>
        <p:nvSpPr>
          <p:cNvPr id="214021" name="Text Box 5"/>
          <p:cNvSpPr txBox="1">
            <a:spLocks noChangeArrowheads="1"/>
          </p:cNvSpPr>
          <p:nvPr/>
        </p:nvSpPr>
        <p:spPr bwMode="auto">
          <a:xfrm>
            <a:off x="685800" y="1371600"/>
            <a:ext cx="426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eaLnBrk="0" fontAlgn="base" hangingPunct="0">
              <a:spcBef>
                <a:spcPct val="0"/>
              </a:spcBef>
              <a:spcAft>
                <a:spcPct val="0"/>
              </a:spcAft>
              <a:buFont typeface="Wingdings" charset="2"/>
              <a:buNone/>
            </a:pPr>
            <a:r>
              <a:rPr lang="el-GR" altLang="en-US" sz="1800" b="1" smtClean="0">
                <a:solidFill>
                  <a:srgbClr val="000000"/>
                </a:solidFill>
                <a:latin typeface="Tahoma" charset="0"/>
              </a:rPr>
              <a:t>-ΜΕΤΑΔΟΣΗ </a:t>
            </a:r>
            <a:r>
              <a:rPr lang="el-GR" altLang="en-US" sz="1800" b="1" dirty="0" smtClean="0">
                <a:solidFill>
                  <a:srgbClr val="000000"/>
                </a:solidFill>
                <a:latin typeface="Tahoma" charset="0"/>
              </a:rPr>
              <a:t>ΣΤΟ ΚΕΝΟ</a:t>
            </a:r>
            <a:r>
              <a:rPr lang="en-US" altLang="en-US" sz="1800" b="1" dirty="0" smtClean="0">
                <a:solidFill>
                  <a:srgbClr val="000000"/>
                </a:solidFill>
                <a:latin typeface="Tahoma" charset="0"/>
              </a:rPr>
              <a:t> </a:t>
            </a:r>
            <a:endParaRPr lang="en-US" altLang="en-US" sz="1800" b="1" dirty="0">
              <a:solidFill>
                <a:srgbClr val="000000"/>
              </a:solidFill>
              <a:latin typeface="Tahoma" charset="0"/>
            </a:endParaRPr>
          </a:p>
        </p:txBody>
      </p:sp>
      <p:pic>
        <p:nvPicPr>
          <p:cNvPr id="214025" name="Picture 9" descr="figure 02-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35525" y="1077912"/>
            <a:ext cx="4054475" cy="490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6" name="Text Box 10"/>
          <p:cNvSpPr txBox="1">
            <a:spLocks noChangeArrowheads="1"/>
          </p:cNvSpPr>
          <p:nvPr/>
        </p:nvSpPr>
        <p:spPr bwMode="auto">
          <a:xfrm>
            <a:off x="1143000" y="1676400"/>
            <a:ext cx="3810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eaLnBrk="0" fontAlgn="base" hangingPunct="0">
              <a:spcBef>
                <a:spcPct val="0"/>
              </a:spcBef>
              <a:spcAft>
                <a:spcPct val="0"/>
              </a:spcAft>
              <a:buFont typeface="Wingdings" charset="2"/>
              <a:buNone/>
            </a:pPr>
            <a:r>
              <a:rPr lang="el-GR" altLang="en-US" sz="1800" b="1" dirty="0" smtClean="0">
                <a:solidFill>
                  <a:srgbClr val="000000"/>
                </a:solidFill>
                <a:latin typeface="Tahoma" charset="0"/>
              </a:rPr>
              <a:t>ΜΕ ΤΗΝ ΤΑΧΥΤΗΤΑ ΤΟΥ ΦΩΤΟΣ</a:t>
            </a:r>
            <a:endParaRPr lang="en-US" altLang="en-US" sz="1800" b="1" dirty="0">
              <a:solidFill>
                <a:srgbClr val="FF0000"/>
              </a:solidFill>
              <a:latin typeface="Tahoma" charset="0"/>
            </a:endParaRPr>
          </a:p>
        </p:txBody>
      </p:sp>
      <p:sp>
        <p:nvSpPr>
          <p:cNvPr id="214027" name="Text Box 11"/>
          <p:cNvSpPr txBox="1">
            <a:spLocks noChangeArrowheads="1"/>
          </p:cNvSpPr>
          <p:nvPr/>
        </p:nvSpPr>
        <p:spPr bwMode="auto">
          <a:xfrm>
            <a:off x="381000" y="5167313"/>
            <a:ext cx="5029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marL="273050" indent="-273050" eaLnBrk="0" fontAlgn="base" hangingPunct="0">
              <a:spcBef>
                <a:spcPct val="0"/>
              </a:spcBef>
              <a:spcAft>
                <a:spcPct val="0"/>
              </a:spcAft>
              <a:buFont typeface="Wingdings" charset="2"/>
              <a:buNone/>
            </a:pPr>
            <a:r>
              <a:rPr lang="en-US" altLang="en-US" sz="1800" b="1" dirty="0">
                <a:solidFill>
                  <a:srgbClr val="FF0000"/>
                </a:solidFill>
                <a:latin typeface="Tahoma" charset="0"/>
              </a:rPr>
              <a:t>3</a:t>
            </a:r>
            <a:r>
              <a:rPr lang="en-US" altLang="en-US" sz="1800" b="1">
                <a:solidFill>
                  <a:srgbClr val="FF0000"/>
                </a:solidFill>
                <a:latin typeface="Tahoma" charset="0"/>
              </a:rPr>
              <a:t>. </a:t>
            </a:r>
            <a:r>
              <a:rPr lang="el-GR" altLang="en-US" sz="1800" b="1" smtClean="0">
                <a:solidFill>
                  <a:srgbClr val="FF0000"/>
                </a:solidFill>
                <a:latin typeface="Tahoma" charset="0"/>
              </a:rPr>
              <a:t>ΣΗΜΑΣΙΑ ΓΙΑ ΚΛΙΜΑ/ΚΛΙΜΑΤΙΚΗ </a:t>
            </a:r>
            <a:r>
              <a:rPr lang="el-GR" altLang="en-US" sz="1800" b="1" dirty="0" smtClean="0">
                <a:solidFill>
                  <a:srgbClr val="FF0000"/>
                </a:solidFill>
                <a:latin typeface="Tahoma" charset="0"/>
              </a:rPr>
              <a:t>ΑΛΛΑΓΗ</a:t>
            </a:r>
            <a:endParaRPr lang="en-US" altLang="en-US" sz="1800" b="1" dirty="0">
              <a:solidFill>
                <a:srgbClr val="FF0000"/>
              </a:solidFill>
              <a:latin typeface="Tahoma" charset="0"/>
            </a:endParaRPr>
          </a:p>
        </p:txBody>
      </p:sp>
      <p:sp>
        <p:nvSpPr>
          <p:cNvPr id="214029" name="Text Box 13"/>
          <p:cNvSpPr txBox="1">
            <a:spLocks noChangeArrowheads="1"/>
          </p:cNvSpPr>
          <p:nvPr/>
        </p:nvSpPr>
        <p:spPr bwMode="auto">
          <a:xfrm>
            <a:off x="685800" y="2057400"/>
            <a:ext cx="3733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eaLnBrk="0" fontAlgn="base" hangingPunct="0">
              <a:spcBef>
                <a:spcPct val="0"/>
              </a:spcBef>
              <a:spcAft>
                <a:spcPct val="0"/>
              </a:spcAft>
              <a:buFont typeface="Wingdings" charset="2"/>
              <a:buNone/>
            </a:pPr>
            <a:r>
              <a:rPr lang="el-GR" altLang="en-US" sz="1800" b="1" smtClean="0">
                <a:solidFill>
                  <a:srgbClr val="000000"/>
                </a:solidFill>
                <a:latin typeface="Tahoma" charset="0"/>
              </a:rPr>
              <a:t>-</a:t>
            </a:r>
            <a:r>
              <a:rPr lang="el-GR" altLang="en-US" sz="2000" b="1" smtClean="0">
                <a:solidFill>
                  <a:srgbClr val="000000"/>
                </a:solidFill>
                <a:latin typeface="Cambria Math" panose="02040503050406030204" pitchFamily="18" charset="0"/>
                <a:ea typeface="Cambria Math" panose="02040503050406030204" pitchFamily="18" charset="0"/>
              </a:rPr>
              <a:t>ΚΥΜΑΤΙΚΗ </a:t>
            </a:r>
            <a:r>
              <a:rPr lang="el-GR" altLang="en-US" sz="2000" b="1" dirty="0" smtClean="0">
                <a:solidFill>
                  <a:srgbClr val="000000"/>
                </a:solidFill>
                <a:latin typeface="Cambria Math" panose="02040503050406030204" pitchFamily="18" charset="0"/>
                <a:ea typeface="Cambria Math" panose="02040503050406030204" pitchFamily="18" charset="0"/>
              </a:rPr>
              <a:t>ΜΟΡΦΗ</a:t>
            </a:r>
            <a:r>
              <a:rPr lang="en-US" altLang="en-US" sz="1800" b="1" dirty="0" smtClean="0">
                <a:solidFill>
                  <a:srgbClr val="000000"/>
                </a:solidFill>
                <a:latin typeface="Tahoma" charset="0"/>
              </a:rPr>
              <a:t>:</a:t>
            </a:r>
            <a:endParaRPr lang="en-US" altLang="en-US" sz="1800" b="1" dirty="0">
              <a:solidFill>
                <a:srgbClr val="000000"/>
              </a:solidFill>
              <a:latin typeface="Tahoma" charset="0"/>
            </a:endParaRPr>
          </a:p>
        </p:txBody>
      </p:sp>
      <p:sp>
        <p:nvSpPr>
          <p:cNvPr id="214031" name="Text Box 15"/>
          <p:cNvSpPr txBox="1">
            <a:spLocks noChangeArrowheads="1"/>
          </p:cNvSpPr>
          <p:nvPr/>
        </p:nvSpPr>
        <p:spPr bwMode="auto">
          <a:xfrm>
            <a:off x="685800" y="2757488"/>
            <a:ext cx="3429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eaLnBrk="0" fontAlgn="base" hangingPunct="0">
              <a:spcBef>
                <a:spcPct val="0"/>
              </a:spcBef>
              <a:spcAft>
                <a:spcPct val="0"/>
              </a:spcAft>
              <a:buFont typeface="Wingdings" charset="2"/>
              <a:buNone/>
            </a:pPr>
            <a:r>
              <a:rPr lang="el-GR" altLang="en-US" sz="1800" b="1" smtClean="0">
                <a:solidFill>
                  <a:srgbClr val="000000"/>
                </a:solidFill>
                <a:latin typeface="Tahoma" charset="0"/>
              </a:rPr>
              <a:t>-</a:t>
            </a:r>
            <a:r>
              <a:rPr lang="el-GR" altLang="en-US" sz="2000" b="1" smtClean="0">
                <a:solidFill>
                  <a:srgbClr val="000000"/>
                </a:solidFill>
                <a:latin typeface="Cambria Math" panose="02040503050406030204" pitchFamily="18" charset="0"/>
                <a:ea typeface="Cambria Math" panose="02040503050406030204" pitchFamily="18" charset="0"/>
              </a:rPr>
              <a:t>ΣΩΜΑΤΙΔΙΑΚΗ ΜΟΡΦΗ</a:t>
            </a:r>
            <a:r>
              <a:rPr lang="el-GR" altLang="en-US" sz="1800" b="1" smtClean="0">
                <a:solidFill>
                  <a:srgbClr val="000000"/>
                </a:solidFill>
                <a:latin typeface="Tahoma" charset="0"/>
              </a:rPr>
              <a:t>:  </a:t>
            </a:r>
            <a:endParaRPr lang="en-US" altLang="en-US" sz="1800" b="1" dirty="0">
              <a:solidFill>
                <a:srgbClr val="000000"/>
              </a:solidFill>
              <a:latin typeface="Tahoma" charset="0"/>
            </a:endParaRPr>
          </a:p>
        </p:txBody>
      </p:sp>
      <p:sp>
        <p:nvSpPr>
          <p:cNvPr id="214034" name="Text Box 18"/>
          <p:cNvSpPr txBox="1">
            <a:spLocks noChangeArrowheads="1"/>
          </p:cNvSpPr>
          <p:nvPr/>
        </p:nvSpPr>
        <p:spPr bwMode="auto">
          <a:xfrm>
            <a:off x="1143000" y="2362200"/>
            <a:ext cx="3962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eaLnBrk="0" fontAlgn="base" hangingPunct="0">
              <a:spcBef>
                <a:spcPct val="0"/>
              </a:spcBef>
              <a:spcAft>
                <a:spcPct val="0"/>
              </a:spcAft>
              <a:buFont typeface="Wingdings" charset="2"/>
              <a:buNone/>
            </a:pPr>
            <a:r>
              <a:rPr lang="el-GR" altLang="en-US" sz="2000" b="1" dirty="0" smtClean="0">
                <a:solidFill>
                  <a:srgbClr val="C00000"/>
                </a:solidFill>
                <a:latin typeface="Cambria Math" panose="02040503050406030204" pitchFamily="18" charset="0"/>
                <a:ea typeface="Cambria Math" panose="02040503050406030204" pitchFamily="18" charset="0"/>
              </a:rPr>
              <a:t>ΗΛΕΚΤΡΟΜΑΓΝΗΤΙΚΑ ΚΥΜΑΤΑ</a:t>
            </a:r>
            <a:endParaRPr lang="en-US" altLang="en-US" sz="2000" b="1" dirty="0">
              <a:solidFill>
                <a:srgbClr val="C00000"/>
              </a:solidFill>
              <a:latin typeface="Cambria Math" panose="02040503050406030204" pitchFamily="18" charset="0"/>
              <a:ea typeface="Cambria Math" panose="02040503050406030204" pitchFamily="18" charset="0"/>
            </a:endParaRPr>
          </a:p>
        </p:txBody>
      </p:sp>
      <p:sp>
        <p:nvSpPr>
          <p:cNvPr id="214036" name="Text Box 20"/>
          <p:cNvSpPr txBox="1">
            <a:spLocks noChangeArrowheads="1"/>
          </p:cNvSpPr>
          <p:nvPr/>
        </p:nvSpPr>
        <p:spPr bwMode="auto">
          <a:xfrm>
            <a:off x="3627559" y="2726213"/>
            <a:ext cx="1371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eaLnBrk="0" fontAlgn="base" hangingPunct="0">
              <a:spcBef>
                <a:spcPct val="0"/>
              </a:spcBef>
              <a:spcAft>
                <a:spcPct val="0"/>
              </a:spcAft>
              <a:buFont typeface="Wingdings" charset="2"/>
              <a:buNone/>
            </a:pPr>
            <a:r>
              <a:rPr lang="el-GR" altLang="en-US" sz="2000" b="1" dirty="0" smtClean="0">
                <a:solidFill>
                  <a:srgbClr val="C00000"/>
                </a:solidFill>
                <a:latin typeface="Cambria Math" panose="02040503050406030204" pitchFamily="18" charset="0"/>
                <a:ea typeface="Cambria Math" panose="02040503050406030204" pitchFamily="18" charset="0"/>
              </a:rPr>
              <a:t>ΦΩΤΟΝΙΑ</a:t>
            </a:r>
            <a:endParaRPr lang="en-US" altLang="en-US" sz="1800" b="1" dirty="0">
              <a:solidFill>
                <a:srgbClr val="C00000"/>
              </a:solidFill>
              <a:latin typeface="Cambria Math" panose="02040503050406030204" pitchFamily="18" charset="0"/>
              <a:ea typeface="Cambria Math" panose="02040503050406030204" pitchFamily="18" charset="0"/>
            </a:endParaRPr>
          </a:p>
        </p:txBody>
      </p:sp>
      <p:sp>
        <p:nvSpPr>
          <p:cNvPr id="214037" name="Text Box 21"/>
          <p:cNvSpPr txBox="1">
            <a:spLocks noChangeArrowheads="1"/>
          </p:cNvSpPr>
          <p:nvPr/>
        </p:nvSpPr>
        <p:spPr bwMode="auto">
          <a:xfrm>
            <a:off x="685800" y="5791200"/>
            <a:ext cx="5029200" cy="381000"/>
          </a:xfrm>
          <a:prstGeom prst="rect">
            <a:avLst/>
          </a:prstGeom>
          <a:noFill/>
          <a:ln w="9525">
            <a:noFill/>
            <a:miter lim="800000"/>
            <a:headEnd/>
            <a:tailEnd/>
          </a:ln>
          <a:effectLst/>
        </p:spPr>
        <p:txBody>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fontAlgn="base">
              <a:spcBef>
                <a:spcPct val="0"/>
              </a:spcBef>
              <a:spcAft>
                <a:spcPct val="0"/>
              </a:spcAft>
            </a:pPr>
            <a:r>
              <a:rPr lang="el-GR" altLang="en-US" sz="1600" b="1" dirty="0" smtClean="0">
                <a:solidFill>
                  <a:srgbClr val="202060"/>
                </a:solidFill>
                <a:effectLst>
                  <a:outerShdw blurRad="38100" dist="38100" dir="2700000" algn="tl">
                    <a:srgbClr val="C0C0C0"/>
                  </a:outerShdw>
                </a:effectLst>
                <a:latin typeface="Tahoma" charset="0"/>
              </a:rPr>
              <a:t>ΚΥΡΙΑ ΔΡΩΣΑ ΔΥΝΑΜΗ ΓΙΑ ΤΟ ΚΛΙΜΑ</a:t>
            </a:r>
            <a:endParaRPr lang="en-US" altLang="en-US" sz="1600" b="1" dirty="0">
              <a:solidFill>
                <a:srgbClr val="202060"/>
              </a:solidFill>
              <a:effectLst>
                <a:outerShdw blurRad="38100" dist="38100" dir="2700000" algn="tl">
                  <a:srgbClr val="C0C0C0"/>
                </a:outerShdw>
              </a:effectLst>
              <a:latin typeface="Tahoma" charset="0"/>
            </a:endParaRPr>
          </a:p>
        </p:txBody>
      </p:sp>
      <p:sp>
        <p:nvSpPr>
          <p:cNvPr id="214039" name="Text Box 23"/>
          <p:cNvSpPr txBox="1">
            <a:spLocks noChangeArrowheads="1"/>
          </p:cNvSpPr>
          <p:nvPr/>
        </p:nvSpPr>
        <p:spPr bwMode="auto">
          <a:xfrm>
            <a:off x="380999" y="3581400"/>
            <a:ext cx="46181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eaLnBrk="0" fontAlgn="base" hangingPunct="0">
              <a:spcBef>
                <a:spcPct val="0"/>
              </a:spcBef>
              <a:spcAft>
                <a:spcPct val="0"/>
              </a:spcAft>
              <a:buFont typeface="Wingdings" charset="2"/>
              <a:buNone/>
            </a:pPr>
            <a:r>
              <a:rPr lang="en-US" altLang="en-US" sz="1800" b="1" dirty="0">
                <a:solidFill>
                  <a:srgbClr val="000000"/>
                </a:solidFill>
                <a:latin typeface="Tahoma" charset="0"/>
              </a:rPr>
              <a:t>2</a:t>
            </a:r>
            <a:r>
              <a:rPr lang="en-US" altLang="en-US" sz="1800" b="1">
                <a:solidFill>
                  <a:srgbClr val="000000"/>
                </a:solidFill>
                <a:latin typeface="Tahoma" charset="0"/>
              </a:rPr>
              <a:t>. </a:t>
            </a:r>
            <a:r>
              <a:rPr lang="el-GR" altLang="en-US" sz="1800" b="1" smtClean="0">
                <a:solidFill>
                  <a:srgbClr val="000000"/>
                </a:solidFill>
                <a:latin typeface="Tahoma" charset="0"/>
              </a:rPr>
              <a:t>ΤΟ ΗΛΕΚΤΡΟΜΑΓΝΗΤΙΚΟ </a:t>
            </a:r>
            <a:r>
              <a:rPr lang="el-GR" altLang="en-US" sz="1800" b="1" dirty="0" smtClean="0">
                <a:solidFill>
                  <a:srgbClr val="000000"/>
                </a:solidFill>
                <a:latin typeface="Tahoma" charset="0"/>
              </a:rPr>
              <a:t>ΦΑΣΜΑ</a:t>
            </a:r>
            <a:endParaRPr lang="en-US" altLang="en-US" sz="1800" b="1" dirty="0">
              <a:solidFill>
                <a:srgbClr val="000000"/>
              </a:solidFill>
              <a:latin typeface="Tahoma" charset="0"/>
            </a:endParaRPr>
          </a:p>
        </p:txBody>
      </p:sp>
      <p:sp>
        <p:nvSpPr>
          <p:cNvPr id="214040" name="Text Box 24"/>
          <p:cNvSpPr txBox="1">
            <a:spLocks noChangeArrowheads="1"/>
          </p:cNvSpPr>
          <p:nvPr/>
        </p:nvSpPr>
        <p:spPr bwMode="auto">
          <a:xfrm>
            <a:off x="685800" y="4038600"/>
            <a:ext cx="4724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eaLnBrk="0" fontAlgn="base" hangingPunct="0">
              <a:spcBef>
                <a:spcPct val="0"/>
              </a:spcBef>
              <a:spcAft>
                <a:spcPct val="0"/>
              </a:spcAft>
              <a:buFont typeface="Wingdings" charset="2"/>
              <a:buNone/>
            </a:pPr>
            <a:r>
              <a:rPr lang="el-GR" altLang="en-US" sz="1800" b="1" smtClean="0">
                <a:solidFill>
                  <a:srgbClr val="000000"/>
                </a:solidFill>
                <a:latin typeface="Tahoma" charset="0"/>
              </a:rPr>
              <a:t>ΑΠΟ</a:t>
            </a:r>
            <a:r>
              <a:rPr lang="en-US" altLang="en-US" sz="1800" b="1" smtClean="0">
                <a:solidFill>
                  <a:srgbClr val="000000"/>
                </a:solidFill>
                <a:latin typeface="Tahoma" charset="0"/>
              </a:rPr>
              <a:t> </a:t>
            </a:r>
            <a:r>
              <a:rPr lang="el-GR" altLang="en-US" sz="1800" b="1" dirty="0" smtClean="0">
                <a:solidFill>
                  <a:srgbClr val="003366"/>
                </a:solidFill>
                <a:latin typeface="Tahoma" charset="0"/>
              </a:rPr>
              <a:t>ΜΙΚΡΑ ΜΗΚΗ ΚΥΜΑΤΟΣ</a:t>
            </a:r>
            <a:r>
              <a:rPr lang="en-US" altLang="en-US" sz="1800" b="1" dirty="0" smtClean="0">
                <a:solidFill>
                  <a:srgbClr val="000000"/>
                </a:solidFill>
                <a:latin typeface="Tahoma" charset="0"/>
              </a:rPr>
              <a:t>, </a:t>
            </a:r>
            <a:r>
              <a:rPr lang="el-GR" altLang="en-US" sz="1800" b="1" smtClean="0">
                <a:solidFill>
                  <a:srgbClr val="000000"/>
                </a:solidFill>
                <a:latin typeface="Tahoma" charset="0"/>
              </a:rPr>
              <a:t>ΥΨΗΛΗΣ ΕΝΕΡΓΕΙΑΣ</a:t>
            </a:r>
            <a:r>
              <a:rPr lang="el-GR" altLang="en-US" sz="1800" b="1">
                <a:solidFill>
                  <a:srgbClr val="000000"/>
                </a:solidFill>
                <a:latin typeface="Tahoma" charset="0"/>
              </a:rPr>
              <a:t> </a:t>
            </a:r>
            <a:r>
              <a:rPr lang="el-GR" altLang="en-US" sz="1800" b="1" smtClean="0">
                <a:solidFill>
                  <a:srgbClr val="000000"/>
                </a:solidFill>
                <a:latin typeface="Tahoma" charset="0"/>
              </a:rPr>
              <a:t>-</a:t>
            </a:r>
            <a:r>
              <a:rPr lang="en-US" altLang="en-US" sz="1800" b="1" smtClean="0">
                <a:solidFill>
                  <a:srgbClr val="000000"/>
                </a:solidFill>
                <a:latin typeface="Tahoma" charset="0"/>
              </a:rPr>
              <a:t> </a:t>
            </a:r>
            <a:r>
              <a:rPr lang="el-GR" altLang="en-US" sz="1800" b="1" dirty="0" smtClean="0">
                <a:solidFill>
                  <a:srgbClr val="000000"/>
                </a:solidFill>
                <a:latin typeface="Tahoma" charset="0"/>
              </a:rPr>
              <a:t>ΑΚΤΙΝΕΣ ΓΑΜΜΑ, ΜΕΧΡΙ</a:t>
            </a:r>
            <a:r>
              <a:rPr lang="en-US" altLang="en-US" sz="1800" b="1" dirty="0" smtClean="0">
                <a:solidFill>
                  <a:srgbClr val="000000"/>
                </a:solidFill>
                <a:latin typeface="Tahoma" charset="0"/>
              </a:rPr>
              <a:t> </a:t>
            </a:r>
            <a:r>
              <a:rPr lang="el-GR" altLang="en-US" sz="1800" b="1" dirty="0" smtClean="0">
                <a:solidFill>
                  <a:srgbClr val="CC6600"/>
                </a:solidFill>
                <a:latin typeface="Tahoma" charset="0"/>
              </a:rPr>
              <a:t>ΜΕΓΑΛΑ ΜΗΚΗ ΚΥΜΑΤΟΣ</a:t>
            </a:r>
            <a:r>
              <a:rPr lang="en-US" altLang="en-US" sz="1800" b="1" dirty="0" smtClean="0">
                <a:solidFill>
                  <a:srgbClr val="000000"/>
                </a:solidFill>
                <a:latin typeface="Tahoma" charset="0"/>
              </a:rPr>
              <a:t>, </a:t>
            </a:r>
            <a:r>
              <a:rPr lang="el-GR" altLang="en-US" sz="1800" b="1" dirty="0" smtClean="0">
                <a:solidFill>
                  <a:srgbClr val="000000"/>
                </a:solidFill>
                <a:latin typeface="Tahoma" charset="0"/>
              </a:rPr>
              <a:t>ΧΑΜΗΛΗΣ </a:t>
            </a:r>
            <a:r>
              <a:rPr lang="el-GR" altLang="en-US" sz="1800" b="1" smtClean="0">
                <a:solidFill>
                  <a:srgbClr val="000000"/>
                </a:solidFill>
                <a:latin typeface="Tahoma" charset="0"/>
              </a:rPr>
              <a:t>ΕΝΕΡΓΕΙΑΣ - ΡΑΔΙΟΚΥΜΑΤΑ</a:t>
            </a:r>
            <a:r>
              <a:rPr lang="en-US" altLang="en-US" sz="1800" b="1" smtClean="0">
                <a:solidFill>
                  <a:srgbClr val="000000"/>
                </a:solidFill>
                <a:latin typeface="Tahoma" charset="0"/>
              </a:rPr>
              <a:t> </a:t>
            </a:r>
            <a:endParaRPr lang="en-US" altLang="en-US" sz="1800" b="1" dirty="0">
              <a:solidFill>
                <a:srgbClr val="000000"/>
              </a:solidFill>
              <a:latin typeface="Tahoma" charset="0"/>
            </a:endParaRPr>
          </a:p>
        </p:txBody>
      </p:sp>
      <p:sp>
        <p:nvSpPr>
          <p:cNvPr id="214044" name="Text Box 28"/>
          <p:cNvSpPr txBox="1">
            <a:spLocks noChangeArrowheads="1"/>
          </p:cNvSpPr>
          <p:nvPr/>
        </p:nvSpPr>
        <p:spPr bwMode="auto">
          <a:xfrm>
            <a:off x="685800" y="3138488"/>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eaLnBrk="0" fontAlgn="base" hangingPunct="0">
              <a:spcBef>
                <a:spcPct val="0"/>
              </a:spcBef>
              <a:spcAft>
                <a:spcPct val="0"/>
              </a:spcAft>
              <a:buFont typeface="Wingdings" charset="2"/>
              <a:buNone/>
            </a:pPr>
            <a:r>
              <a:rPr lang="el-GR" altLang="en-US" sz="1800" b="1" smtClean="0">
                <a:solidFill>
                  <a:srgbClr val="000000"/>
                </a:solidFill>
                <a:latin typeface="Tahoma" charset="0"/>
              </a:rPr>
              <a:t>-ΜΕΤΑΦΕΡΕΙ ΕΝΕΡΓΕΙΑ</a:t>
            </a:r>
            <a:endParaRPr lang="en-US" altLang="en-US" sz="1800" b="1" dirty="0">
              <a:solidFill>
                <a:srgbClr val="000000"/>
              </a:solidFill>
              <a:latin typeface="Tahoma" charset="0"/>
            </a:endParaRPr>
          </a:p>
        </p:txBody>
      </p:sp>
      <p:sp>
        <p:nvSpPr>
          <p:cNvPr id="214046" name="Text Box 30"/>
          <p:cNvSpPr txBox="1">
            <a:spLocks noChangeArrowheads="1"/>
          </p:cNvSpPr>
          <p:nvPr/>
        </p:nvSpPr>
        <p:spPr bwMode="auto">
          <a:xfrm rot="5400000">
            <a:off x="6870700" y="4086255"/>
            <a:ext cx="4038600" cy="381000"/>
          </a:xfrm>
          <a:prstGeom prst="rect">
            <a:avLst/>
          </a:prstGeom>
          <a:noFill/>
          <a:ln w="9525">
            <a:noFill/>
            <a:miter lim="800000"/>
            <a:headEnd/>
            <a:tailEnd/>
          </a:ln>
          <a:effectLst/>
        </p:spPr>
        <p:txBody>
          <a:bodyPr/>
          <a:lstStyle/>
          <a:p>
            <a:pPr fontAlgn="base">
              <a:spcBef>
                <a:spcPct val="0"/>
              </a:spcBef>
              <a:spcAft>
                <a:spcPct val="0"/>
              </a:spcAft>
              <a:defRPr/>
            </a:pPr>
            <a:r>
              <a:rPr lang="el-GR" sz="1600" b="1" dirty="0" smtClean="0">
                <a:solidFill>
                  <a:srgbClr val="202060"/>
                </a:solidFill>
                <a:effectLst>
                  <a:outerShdw blurRad="38100" dist="38100" dir="2700000" algn="tl">
                    <a:srgbClr val="DDDDDD"/>
                  </a:outerShdw>
                </a:effectLst>
                <a:latin typeface="Tahoma" charset="0"/>
                <a:ea typeface="ＭＳ Ｐゴシック" charset="-128"/>
              </a:rPr>
              <a:t>ΥΠΕΡΙΩΔΕΣ, ΟΡΑΤΟ, ΥΠΕΡΥΘΡΟ</a:t>
            </a:r>
            <a:endParaRPr lang="en-US" sz="1600" b="1" dirty="0">
              <a:solidFill>
                <a:srgbClr val="202060"/>
              </a:solidFill>
              <a:effectLst>
                <a:outerShdw blurRad="38100" dist="38100" dir="2700000" algn="tl">
                  <a:srgbClr val="DDDDDD"/>
                </a:outerShdw>
              </a:effectLst>
              <a:latin typeface="Tahoma" charset="0"/>
              <a:ea typeface="ＭＳ Ｐゴシック" charset="-128"/>
            </a:endParaRPr>
          </a:p>
        </p:txBody>
      </p:sp>
      <p:sp>
        <p:nvSpPr>
          <p:cNvPr id="2" name="Freeform 1"/>
          <p:cNvSpPr/>
          <p:nvPr/>
        </p:nvSpPr>
        <p:spPr bwMode="auto">
          <a:xfrm>
            <a:off x="4681182" y="4244454"/>
            <a:ext cx="3957881" cy="2320119"/>
          </a:xfrm>
          <a:custGeom>
            <a:avLst/>
            <a:gdLst>
              <a:gd name="connsiteX0" fmla="*/ 0 w 3957881"/>
              <a:gd name="connsiteY0" fmla="*/ 1760561 h 2320119"/>
              <a:gd name="connsiteX1" fmla="*/ 109182 w 3957881"/>
              <a:gd name="connsiteY1" fmla="*/ 1787856 h 2320119"/>
              <a:gd name="connsiteX2" fmla="*/ 191069 w 3957881"/>
              <a:gd name="connsiteY2" fmla="*/ 1856095 h 2320119"/>
              <a:gd name="connsiteX3" fmla="*/ 232012 w 3957881"/>
              <a:gd name="connsiteY3" fmla="*/ 1883391 h 2320119"/>
              <a:gd name="connsiteX4" fmla="*/ 300251 w 3957881"/>
              <a:gd name="connsiteY4" fmla="*/ 1965277 h 2320119"/>
              <a:gd name="connsiteX5" fmla="*/ 382137 w 3957881"/>
              <a:gd name="connsiteY5" fmla="*/ 2019868 h 2320119"/>
              <a:gd name="connsiteX6" fmla="*/ 450376 w 3957881"/>
              <a:gd name="connsiteY6" fmla="*/ 2088107 h 2320119"/>
              <a:gd name="connsiteX7" fmla="*/ 491319 w 3957881"/>
              <a:gd name="connsiteY7" fmla="*/ 2129050 h 2320119"/>
              <a:gd name="connsiteX8" fmla="*/ 614149 w 3957881"/>
              <a:gd name="connsiteY8" fmla="*/ 2210937 h 2320119"/>
              <a:gd name="connsiteX9" fmla="*/ 696036 w 3957881"/>
              <a:gd name="connsiteY9" fmla="*/ 2265528 h 2320119"/>
              <a:gd name="connsiteX10" fmla="*/ 818866 w 3957881"/>
              <a:gd name="connsiteY10" fmla="*/ 2306471 h 2320119"/>
              <a:gd name="connsiteX11" fmla="*/ 859809 w 3957881"/>
              <a:gd name="connsiteY11" fmla="*/ 2320119 h 2320119"/>
              <a:gd name="connsiteX12" fmla="*/ 1132764 w 3957881"/>
              <a:gd name="connsiteY12" fmla="*/ 2306471 h 2320119"/>
              <a:gd name="connsiteX13" fmla="*/ 1255594 w 3957881"/>
              <a:gd name="connsiteY13" fmla="*/ 2251880 h 2320119"/>
              <a:gd name="connsiteX14" fmla="*/ 1296537 w 3957881"/>
              <a:gd name="connsiteY14" fmla="*/ 2238233 h 2320119"/>
              <a:gd name="connsiteX15" fmla="*/ 1419367 w 3957881"/>
              <a:gd name="connsiteY15" fmla="*/ 2142698 h 2320119"/>
              <a:gd name="connsiteX16" fmla="*/ 1501254 w 3957881"/>
              <a:gd name="connsiteY16" fmla="*/ 2115403 h 2320119"/>
              <a:gd name="connsiteX17" fmla="*/ 1542197 w 3957881"/>
              <a:gd name="connsiteY17" fmla="*/ 2101755 h 2320119"/>
              <a:gd name="connsiteX18" fmla="*/ 1637731 w 3957881"/>
              <a:gd name="connsiteY18" fmla="*/ 2088107 h 2320119"/>
              <a:gd name="connsiteX19" fmla="*/ 1842448 w 3957881"/>
              <a:gd name="connsiteY19" fmla="*/ 2115403 h 2320119"/>
              <a:gd name="connsiteX20" fmla="*/ 1924334 w 3957881"/>
              <a:gd name="connsiteY20" fmla="*/ 2142698 h 2320119"/>
              <a:gd name="connsiteX21" fmla="*/ 1965278 w 3957881"/>
              <a:gd name="connsiteY21" fmla="*/ 2156346 h 2320119"/>
              <a:gd name="connsiteX22" fmla="*/ 2088108 w 3957881"/>
              <a:gd name="connsiteY22" fmla="*/ 2238233 h 2320119"/>
              <a:gd name="connsiteX23" fmla="*/ 2129051 w 3957881"/>
              <a:gd name="connsiteY23" fmla="*/ 2265528 h 2320119"/>
              <a:gd name="connsiteX24" fmla="*/ 2210937 w 3957881"/>
              <a:gd name="connsiteY24" fmla="*/ 2292824 h 2320119"/>
              <a:gd name="connsiteX25" fmla="*/ 2306472 w 3957881"/>
              <a:gd name="connsiteY25" fmla="*/ 2265528 h 2320119"/>
              <a:gd name="connsiteX26" fmla="*/ 2333767 w 3957881"/>
              <a:gd name="connsiteY26" fmla="*/ 2224585 h 2320119"/>
              <a:gd name="connsiteX27" fmla="*/ 2374711 w 3957881"/>
              <a:gd name="connsiteY27" fmla="*/ 2183642 h 2320119"/>
              <a:gd name="connsiteX28" fmla="*/ 2429302 w 3957881"/>
              <a:gd name="connsiteY28" fmla="*/ 2101755 h 2320119"/>
              <a:gd name="connsiteX29" fmla="*/ 2511188 w 3957881"/>
              <a:gd name="connsiteY29" fmla="*/ 2047164 h 2320119"/>
              <a:gd name="connsiteX30" fmla="*/ 2552131 w 3957881"/>
              <a:gd name="connsiteY30" fmla="*/ 2019868 h 2320119"/>
              <a:gd name="connsiteX31" fmla="*/ 2647666 w 3957881"/>
              <a:gd name="connsiteY31" fmla="*/ 1992573 h 2320119"/>
              <a:gd name="connsiteX32" fmla="*/ 2729552 w 3957881"/>
              <a:gd name="connsiteY32" fmla="*/ 1965277 h 2320119"/>
              <a:gd name="connsiteX33" fmla="*/ 2770496 w 3957881"/>
              <a:gd name="connsiteY33" fmla="*/ 1951630 h 2320119"/>
              <a:gd name="connsiteX34" fmla="*/ 2975212 w 3957881"/>
              <a:gd name="connsiteY34" fmla="*/ 1992573 h 2320119"/>
              <a:gd name="connsiteX35" fmla="*/ 3057099 w 3957881"/>
              <a:gd name="connsiteY35" fmla="*/ 2047164 h 2320119"/>
              <a:gd name="connsiteX36" fmla="*/ 3098042 w 3957881"/>
              <a:gd name="connsiteY36" fmla="*/ 2060812 h 2320119"/>
              <a:gd name="connsiteX37" fmla="*/ 3220872 w 3957881"/>
              <a:gd name="connsiteY37" fmla="*/ 2115403 h 2320119"/>
              <a:gd name="connsiteX38" fmla="*/ 3316406 w 3957881"/>
              <a:gd name="connsiteY38" fmla="*/ 2129050 h 2320119"/>
              <a:gd name="connsiteX39" fmla="*/ 3411940 w 3957881"/>
              <a:gd name="connsiteY39" fmla="*/ 2156346 h 2320119"/>
              <a:gd name="connsiteX40" fmla="*/ 3698543 w 3957881"/>
              <a:gd name="connsiteY40" fmla="*/ 2142698 h 2320119"/>
              <a:gd name="connsiteX41" fmla="*/ 3780430 w 3957881"/>
              <a:gd name="connsiteY41" fmla="*/ 2101755 h 2320119"/>
              <a:gd name="connsiteX42" fmla="*/ 3807725 w 3957881"/>
              <a:gd name="connsiteY42" fmla="*/ 2060812 h 2320119"/>
              <a:gd name="connsiteX43" fmla="*/ 3889612 w 3957881"/>
              <a:gd name="connsiteY43" fmla="*/ 1978925 h 2320119"/>
              <a:gd name="connsiteX44" fmla="*/ 3944203 w 3957881"/>
              <a:gd name="connsiteY44" fmla="*/ 1897039 h 2320119"/>
              <a:gd name="connsiteX45" fmla="*/ 3944203 w 3957881"/>
              <a:gd name="connsiteY45" fmla="*/ 1665027 h 2320119"/>
              <a:gd name="connsiteX46" fmla="*/ 3875964 w 3957881"/>
              <a:gd name="connsiteY46" fmla="*/ 1542197 h 2320119"/>
              <a:gd name="connsiteX47" fmla="*/ 3821373 w 3957881"/>
              <a:gd name="connsiteY47" fmla="*/ 1460310 h 2320119"/>
              <a:gd name="connsiteX48" fmla="*/ 3780430 w 3957881"/>
              <a:gd name="connsiteY48" fmla="*/ 1378424 h 2320119"/>
              <a:gd name="connsiteX49" fmla="*/ 3753134 w 3957881"/>
              <a:gd name="connsiteY49" fmla="*/ 1337480 h 2320119"/>
              <a:gd name="connsiteX50" fmla="*/ 3725839 w 3957881"/>
              <a:gd name="connsiteY50" fmla="*/ 1282889 h 2320119"/>
              <a:gd name="connsiteX51" fmla="*/ 3698543 w 3957881"/>
              <a:gd name="connsiteY51" fmla="*/ 1241946 h 2320119"/>
              <a:gd name="connsiteX52" fmla="*/ 3643952 w 3957881"/>
              <a:gd name="connsiteY52" fmla="*/ 1146412 h 2320119"/>
              <a:gd name="connsiteX53" fmla="*/ 3589361 w 3957881"/>
              <a:gd name="connsiteY53" fmla="*/ 982639 h 2320119"/>
              <a:gd name="connsiteX54" fmla="*/ 3575714 w 3957881"/>
              <a:gd name="connsiteY54" fmla="*/ 941695 h 2320119"/>
              <a:gd name="connsiteX55" fmla="*/ 3562066 w 3957881"/>
              <a:gd name="connsiteY55" fmla="*/ 900752 h 2320119"/>
              <a:gd name="connsiteX56" fmla="*/ 3534770 w 3957881"/>
              <a:gd name="connsiteY56" fmla="*/ 586853 h 2320119"/>
              <a:gd name="connsiteX57" fmla="*/ 3507475 w 3957881"/>
              <a:gd name="connsiteY57" fmla="*/ 68239 h 2320119"/>
              <a:gd name="connsiteX58" fmla="*/ 3521122 w 3957881"/>
              <a:gd name="connsiteY58" fmla="*/ 0 h 2320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957881" h="2320119">
                <a:moveTo>
                  <a:pt x="0" y="1760561"/>
                </a:moveTo>
                <a:cubicBezTo>
                  <a:pt x="25948" y="1765751"/>
                  <a:pt x="81208" y="1773869"/>
                  <a:pt x="109182" y="1787856"/>
                </a:cubicBezTo>
                <a:cubicBezTo>
                  <a:pt x="160003" y="1813267"/>
                  <a:pt x="145799" y="1818370"/>
                  <a:pt x="191069" y="1856095"/>
                </a:cubicBezTo>
                <a:cubicBezTo>
                  <a:pt x="203670" y="1866596"/>
                  <a:pt x="218364" y="1874292"/>
                  <a:pt x="232012" y="1883391"/>
                </a:cubicBezTo>
                <a:cubicBezTo>
                  <a:pt x="256275" y="1919784"/>
                  <a:pt x="263877" y="1936986"/>
                  <a:pt x="300251" y="1965277"/>
                </a:cubicBezTo>
                <a:cubicBezTo>
                  <a:pt x="326146" y="1985417"/>
                  <a:pt x="382137" y="2019868"/>
                  <a:pt x="382137" y="2019868"/>
                </a:cubicBezTo>
                <a:cubicBezTo>
                  <a:pt x="432180" y="2094932"/>
                  <a:pt x="382137" y="2031241"/>
                  <a:pt x="450376" y="2088107"/>
                </a:cubicBezTo>
                <a:cubicBezTo>
                  <a:pt x="465203" y="2100463"/>
                  <a:pt x="476084" y="2117200"/>
                  <a:pt x="491319" y="2129050"/>
                </a:cubicBezTo>
                <a:cubicBezTo>
                  <a:pt x="491334" y="2129062"/>
                  <a:pt x="593669" y="2197284"/>
                  <a:pt x="614149" y="2210937"/>
                </a:cubicBezTo>
                <a:lnTo>
                  <a:pt x="696036" y="2265528"/>
                </a:lnTo>
                <a:lnTo>
                  <a:pt x="818866" y="2306471"/>
                </a:lnTo>
                <a:lnTo>
                  <a:pt x="859809" y="2320119"/>
                </a:lnTo>
                <a:cubicBezTo>
                  <a:pt x="950794" y="2315570"/>
                  <a:pt x="1042266" y="2316913"/>
                  <a:pt x="1132764" y="2306471"/>
                </a:cubicBezTo>
                <a:cubicBezTo>
                  <a:pt x="1224317" y="2295907"/>
                  <a:pt x="1194072" y="2282641"/>
                  <a:pt x="1255594" y="2251880"/>
                </a:cubicBezTo>
                <a:cubicBezTo>
                  <a:pt x="1268461" y="2245446"/>
                  <a:pt x="1282889" y="2242782"/>
                  <a:pt x="1296537" y="2238233"/>
                </a:cubicBezTo>
                <a:cubicBezTo>
                  <a:pt x="1331863" y="2202907"/>
                  <a:pt x="1370395" y="2159021"/>
                  <a:pt x="1419367" y="2142698"/>
                </a:cubicBezTo>
                <a:lnTo>
                  <a:pt x="1501254" y="2115403"/>
                </a:lnTo>
                <a:cubicBezTo>
                  <a:pt x="1514902" y="2110854"/>
                  <a:pt x="1527956" y="2103790"/>
                  <a:pt x="1542197" y="2101755"/>
                </a:cubicBezTo>
                <a:lnTo>
                  <a:pt x="1637731" y="2088107"/>
                </a:lnTo>
                <a:cubicBezTo>
                  <a:pt x="1678628" y="2092651"/>
                  <a:pt x="1793438" y="2103151"/>
                  <a:pt x="1842448" y="2115403"/>
                </a:cubicBezTo>
                <a:cubicBezTo>
                  <a:pt x="1870361" y="2122381"/>
                  <a:pt x="1897039" y="2133600"/>
                  <a:pt x="1924334" y="2142698"/>
                </a:cubicBezTo>
                <a:lnTo>
                  <a:pt x="1965278" y="2156346"/>
                </a:lnTo>
                <a:lnTo>
                  <a:pt x="2088108" y="2238233"/>
                </a:lnTo>
                <a:cubicBezTo>
                  <a:pt x="2101756" y="2247331"/>
                  <a:pt x="2113490" y="2260341"/>
                  <a:pt x="2129051" y="2265528"/>
                </a:cubicBezTo>
                <a:lnTo>
                  <a:pt x="2210937" y="2292824"/>
                </a:lnTo>
                <a:cubicBezTo>
                  <a:pt x="2214504" y="2291932"/>
                  <a:pt x="2297573" y="2272647"/>
                  <a:pt x="2306472" y="2265528"/>
                </a:cubicBezTo>
                <a:cubicBezTo>
                  <a:pt x="2319280" y="2255282"/>
                  <a:pt x="2323266" y="2237186"/>
                  <a:pt x="2333767" y="2224585"/>
                </a:cubicBezTo>
                <a:cubicBezTo>
                  <a:pt x="2346123" y="2209758"/>
                  <a:pt x="2362861" y="2198877"/>
                  <a:pt x="2374711" y="2183642"/>
                </a:cubicBezTo>
                <a:cubicBezTo>
                  <a:pt x="2394852" y="2157747"/>
                  <a:pt x="2402006" y="2119952"/>
                  <a:pt x="2429302" y="2101755"/>
                </a:cubicBezTo>
                <a:lnTo>
                  <a:pt x="2511188" y="2047164"/>
                </a:lnTo>
                <a:cubicBezTo>
                  <a:pt x="2524836" y="2038065"/>
                  <a:pt x="2536570" y="2025055"/>
                  <a:pt x="2552131" y="2019868"/>
                </a:cubicBezTo>
                <a:cubicBezTo>
                  <a:pt x="2689807" y="1973979"/>
                  <a:pt x="2476197" y="2044015"/>
                  <a:pt x="2647666" y="1992573"/>
                </a:cubicBezTo>
                <a:cubicBezTo>
                  <a:pt x="2675224" y="1984305"/>
                  <a:pt x="2702257" y="1974375"/>
                  <a:pt x="2729552" y="1965277"/>
                </a:cubicBezTo>
                <a:lnTo>
                  <a:pt x="2770496" y="1951630"/>
                </a:lnTo>
                <a:cubicBezTo>
                  <a:pt x="2818006" y="1956909"/>
                  <a:pt x="2926823" y="1960314"/>
                  <a:pt x="2975212" y="1992573"/>
                </a:cubicBezTo>
                <a:cubicBezTo>
                  <a:pt x="3002508" y="2010770"/>
                  <a:pt x="3025977" y="2036790"/>
                  <a:pt x="3057099" y="2047164"/>
                </a:cubicBezTo>
                <a:cubicBezTo>
                  <a:pt x="3070747" y="2051713"/>
                  <a:pt x="3085175" y="2054378"/>
                  <a:pt x="3098042" y="2060812"/>
                </a:cubicBezTo>
                <a:cubicBezTo>
                  <a:pt x="3163572" y="2093577"/>
                  <a:pt x="3122289" y="2101320"/>
                  <a:pt x="3220872" y="2115403"/>
                </a:cubicBezTo>
                <a:lnTo>
                  <a:pt x="3316406" y="2129050"/>
                </a:lnTo>
                <a:cubicBezTo>
                  <a:pt x="3335714" y="2135486"/>
                  <a:pt x="3394803" y="2156346"/>
                  <a:pt x="3411940" y="2156346"/>
                </a:cubicBezTo>
                <a:cubicBezTo>
                  <a:pt x="3507583" y="2156346"/>
                  <a:pt x="3603009" y="2147247"/>
                  <a:pt x="3698543" y="2142698"/>
                </a:cubicBezTo>
                <a:cubicBezTo>
                  <a:pt x="3731843" y="2131598"/>
                  <a:pt x="3753974" y="2128211"/>
                  <a:pt x="3780430" y="2101755"/>
                </a:cubicBezTo>
                <a:cubicBezTo>
                  <a:pt x="3792028" y="2090157"/>
                  <a:pt x="3796828" y="2073071"/>
                  <a:pt x="3807725" y="2060812"/>
                </a:cubicBezTo>
                <a:cubicBezTo>
                  <a:pt x="3833371" y="2031961"/>
                  <a:pt x="3868199" y="2011044"/>
                  <a:pt x="3889612" y="1978925"/>
                </a:cubicBezTo>
                <a:lnTo>
                  <a:pt x="3944203" y="1897039"/>
                </a:lnTo>
                <a:cubicBezTo>
                  <a:pt x="3957240" y="1766668"/>
                  <a:pt x="3966999" y="1779004"/>
                  <a:pt x="3944203" y="1665027"/>
                </a:cubicBezTo>
                <a:cubicBezTo>
                  <a:pt x="3933908" y="1613551"/>
                  <a:pt x="3907235" y="1589103"/>
                  <a:pt x="3875964" y="1542197"/>
                </a:cubicBezTo>
                <a:lnTo>
                  <a:pt x="3821373" y="1460310"/>
                </a:lnTo>
                <a:cubicBezTo>
                  <a:pt x="3743151" y="1342977"/>
                  <a:pt x="3836933" y="1491428"/>
                  <a:pt x="3780430" y="1378424"/>
                </a:cubicBezTo>
                <a:cubicBezTo>
                  <a:pt x="3773094" y="1363753"/>
                  <a:pt x="3761272" y="1351722"/>
                  <a:pt x="3753134" y="1337480"/>
                </a:cubicBezTo>
                <a:cubicBezTo>
                  <a:pt x="3743040" y="1319816"/>
                  <a:pt x="3735933" y="1300553"/>
                  <a:pt x="3725839" y="1282889"/>
                </a:cubicBezTo>
                <a:cubicBezTo>
                  <a:pt x="3717701" y="1268648"/>
                  <a:pt x="3706681" y="1256187"/>
                  <a:pt x="3698543" y="1241946"/>
                </a:cubicBezTo>
                <a:cubicBezTo>
                  <a:pt x="3629281" y="1120738"/>
                  <a:pt x="3710454" y="1246163"/>
                  <a:pt x="3643952" y="1146412"/>
                </a:cubicBezTo>
                <a:lnTo>
                  <a:pt x="3589361" y="982639"/>
                </a:lnTo>
                <a:lnTo>
                  <a:pt x="3575714" y="941695"/>
                </a:lnTo>
                <a:lnTo>
                  <a:pt x="3562066" y="900752"/>
                </a:lnTo>
                <a:cubicBezTo>
                  <a:pt x="3537979" y="756230"/>
                  <a:pt x="3543612" y="807905"/>
                  <a:pt x="3534770" y="586853"/>
                </a:cubicBezTo>
                <a:cubicBezTo>
                  <a:pt x="3514679" y="84588"/>
                  <a:pt x="3551463" y="288188"/>
                  <a:pt x="3507475" y="68239"/>
                </a:cubicBezTo>
                <a:cubicBezTo>
                  <a:pt x="3522225" y="9234"/>
                  <a:pt x="3521122" y="32404"/>
                  <a:pt x="3521122" y="0"/>
                </a:cubicBezTo>
              </a:path>
            </a:pathLst>
          </a:custGeom>
          <a:noFill/>
          <a:ln w="28575" cap="flat" cmpd="sng" algn="ctr">
            <a:solidFill>
              <a:srgbClr val="C00000"/>
            </a:solidFill>
            <a:prstDash val="sysDash"/>
            <a:round/>
            <a:headEnd type="none" w="med" len="med"/>
            <a:tailEnd type="stealth"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76338530"/>
      </p:ext>
    </p:extLst>
  </p:cSld>
  <p:clrMapOvr>
    <a:masterClrMapping/>
  </p:clrMapOvr>
  <p:transition advTm="36352">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8" presetClass="entr" presetSubtype="12" fill="hold" grpId="0" nodeType="clickEffect">
                                  <p:stCondLst>
                                    <p:cond delay="0"/>
                                  </p:stCondLst>
                                  <p:childTnLst>
                                    <p:set>
                                      <p:cBhvr>
                                        <p:cTn id="10" dur="1" fill="hold">
                                          <p:stCondLst>
                                            <p:cond delay="0"/>
                                          </p:stCondLst>
                                        </p:cTn>
                                        <p:tgtEl>
                                          <p:spTgt spid="214021"/>
                                        </p:tgtEl>
                                        <p:attrNameLst>
                                          <p:attrName>style.visibility</p:attrName>
                                        </p:attrNameLst>
                                      </p:cBhvr>
                                      <p:to>
                                        <p:strVal val="visible"/>
                                      </p:to>
                                    </p:set>
                                    <p:animEffect transition="in" filter="strips(downLeft)">
                                      <p:cBhvr>
                                        <p:cTn id="11" dur="500"/>
                                        <p:tgtEl>
                                          <p:spTgt spid="21402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8" presetClass="entr" presetSubtype="12" fill="hold" grpId="0" nodeType="clickEffect">
                                  <p:stCondLst>
                                    <p:cond delay="0"/>
                                  </p:stCondLst>
                                  <p:childTnLst>
                                    <p:set>
                                      <p:cBhvr>
                                        <p:cTn id="15" dur="1" fill="hold">
                                          <p:stCondLst>
                                            <p:cond delay="0"/>
                                          </p:stCondLst>
                                        </p:cTn>
                                        <p:tgtEl>
                                          <p:spTgt spid="214026"/>
                                        </p:tgtEl>
                                        <p:attrNameLst>
                                          <p:attrName>style.visibility</p:attrName>
                                        </p:attrNameLst>
                                      </p:cBhvr>
                                      <p:to>
                                        <p:strVal val="visible"/>
                                      </p:to>
                                    </p:set>
                                    <p:animEffect transition="in" filter="strips(downLeft)">
                                      <p:cBhvr>
                                        <p:cTn id="16" dur="500"/>
                                        <p:tgtEl>
                                          <p:spTgt spid="21402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214029"/>
                                        </p:tgtEl>
                                        <p:attrNameLst>
                                          <p:attrName>style.visibility</p:attrName>
                                        </p:attrNameLst>
                                      </p:cBhvr>
                                      <p:to>
                                        <p:strVal val="visible"/>
                                      </p:to>
                                    </p:set>
                                    <p:animEffect transition="in" filter="blinds(horizontal)">
                                      <p:cBhvr>
                                        <p:cTn id="21" dur="500"/>
                                        <p:tgtEl>
                                          <p:spTgt spid="214029"/>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214034"/>
                                        </p:tgtEl>
                                        <p:attrNameLst>
                                          <p:attrName>style.visibility</p:attrName>
                                        </p:attrNameLst>
                                      </p:cBhvr>
                                      <p:to>
                                        <p:strVal val="visible"/>
                                      </p:to>
                                    </p:set>
                                    <p:animEffect transition="in" filter="blinds(horizontal)">
                                      <p:cBhvr>
                                        <p:cTn id="26" dur="500"/>
                                        <p:tgtEl>
                                          <p:spTgt spid="21403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214031"/>
                                        </p:tgtEl>
                                        <p:attrNameLst>
                                          <p:attrName>style.visibility</p:attrName>
                                        </p:attrNameLst>
                                      </p:cBhvr>
                                      <p:to>
                                        <p:strVal val="visible"/>
                                      </p:to>
                                    </p:set>
                                    <p:animEffect transition="in" filter="blinds(horizontal)">
                                      <p:cBhvr>
                                        <p:cTn id="31" dur="500"/>
                                        <p:tgtEl>
                                          <p:spTgt spid="21403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14036"/>
                                        </p:tgtEl>
                                        <p:attrNameLst>
                                          <p:attrName>style.visibility</p:attrName>
                                        </p:attrNameLst>
                                      </p:cBhvr>
                                      <p:to>
                                        <p:strVal val="visible"/>
                                      </p:to>
                                    </p:set>
                                    <p:animEffect transition="in" filter="blinds(horizontal)">
                                      <p:cBhvr>
                                        <p:cTn id="36" dur="500"/>
                                        <p:tgtEl>
                                          <p:spTgt spid="214036"/>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214044"/>
                                        </p:tgtEl>
                                        <p:attrNameLst>
                                          <p:attrName>style.visibility</p:attrName>
                                        </p:attrNameLst>
                                      </p:cBhvr>
                                      <p:to>
                                        <p:strVal val="visible"/>
                                      </p:to>
                                    </p:set>
                                    <p:animEffect transition="in" filter="box(in)">
                                      <p:cBhvr>
                                        <p:cTn id="41" dur="500"/>
                                        <p:tgtEl>
                                          <p:spTgt spid="214044"/>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214039"/>
                                        </p:tgtEl>
                                        <p:attrNameLst>
                                          <p:attrName>style.visibility</p:attrName>
                                        </p:attrNameLst>
                                      </p:cBhvr>
                                      <p:to>
                                        <p:strVal val="visible"/>
                                      </p:to>
                                    </p:set>
                                    <p:anim calcmode="lin" valueType="num">
                                      <p:cBhvr additive="base">
                                        <p:cTn id="46" dur="500" fill="hold"/>
                                        <p:tgtEl>
                                          <p:spTgt spid="214039"/>
                                        </p:tgtEl>
                                        <p:attrNameLst>
                                          <p:attrName>ppt_x</p:attrName>
                                        </p:attrNameLst>
                                      </p:cBhvr>
                                      <p:tavLst>
                                        <p:tav tm="0">
                                          <p:val>
                                            <p:strVal val="#ppt_x"/>
                                          </p:val>
                                        </p:tav>
                                        <p:tav tm="100000">
                                          <p:val>
                                            <p:strVal val="#ppt_x"/>
                                          </p:val>
                                        </p:tav>
                                      </p:tavLst>
                                    </p:anim>
                                    <p:anim calcmode="lin" valueType="num">
                                      <p:cBhvr additive="base">
                                        <p:cTn id="47" dur="500" fill="hold"/>
                                        <p:tgtEl>
                                          <p:spTgt spid="214039"/>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214025"/>
                                        </p:tgtEl>
                                        <p:attrNameLst>
                                          <p:attrName>style.visibility</p:attrName>
                                        </p:attrNameLst>
                                      </p:cBhvr>
                                      <p:to>
                                        <p:strVal val="visible"/>
                                      </p:to>
                                    </p:set>
                                    <p:anim calcmode="lin" valueType="num">
                                      <p:cBhvr additive="base">
                                        <p:cTn id="50" dur="500" fill="hold"/>
                                        <p:tgtEl>
                                          <p:spTgt spid="214025"/>
                                        </p:tgtEl>
                                        <p:attrNameLst>
                                          <p:attrName>ppt_x</p:attrName>
                                        </p:attrNameLst>
                                      </p:cBhvr>
                                      <p:tavLst>
                                        <p:tav tm="0">
                                          <p:val>
                                            <p:strVal val="#ppt_x"/>
                                          </p:val>
                                        </p:tav>
                                        <p:tav tm="100000">
                                          <p:val>
                                            <p:strVal val="#ppt_x"/>
                                          </p:val>
                                        </p:tav>
                                      </p:tavLst>
                                    </p:anim>
                                    <p:anim calcmode="lin" valueType="num">
                                      <p:cBhvr additive="base">
                                        <p:cTn id="51" dur="500" fill="hold"/>
                                        <p:tgtEl>
                                          <p:spTgt spid="214025"/>
                                        </p:tgtEl>
                                        <p:attrNameLst>
                                          <p:attrName>ppt_y</p:attrName>
                                        </p:attrNameLst>
                                      </p:cBhvr>
                                      <p:tavLst>
                                        <p:tav tm="0">
                                          <p:val>
                                            <p:strVal val="1+#ppt_h/2"/>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5" presetClass="entr" presetSubtype="10" fill="hold" grpId="0" nodeType="clickEffect">
                                  <p:stCondLst>
                                    <p:cond delay="0"/>
                                  </p:stCondLst>
                                  <p:childTnLst>
                                    <p:set>
                                      <p:cBhvr>
                                        <p:cTn id="55" dur="1" fill="hold">
                                          <p:stCondLst>
                                            <p:cond delay="0"/>
                                          </p:stCondLst>
                                        </p:cTn>
                                        <p:tgtEl>
                                          <p:spTgt spid="214040"/>
                                        </p:tgtEl>
                                        <p:attrNameLst>
                                          <p:attrName>style.visibility</p:attrName>
                                        </p:attrNameLst>
                                      </p:cBhvr>
                                      <p:to>
                                        <p:strVal val="visible"/>
                                      </p:to>
                                    </p:set>
                                    <p:animEffect transition="in" filter="checkerboard(across)">
                                      <p:cBhvr>
                                        <p:cTn id="56" dur="500"/>
                                        <p:tgtEl>
                                          <p:spTgt spid="214040"/>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214027"/>
                                        </p:tgtEl>
                                        <p:attrNameLst>
                                          <p:attrName>style.visibility</p:attrName>
                                        </p:attrNameLst>
                                      </p:cBhvr>
                                      <p:to>
                                        <p:strVal val="visible"/>
                                      </p:to>
                                    </p:set>
                                    <p:animEffect transition="in" filter="blinds(horizontal)">
                                      <p:cBhvr>
                                        <p:cTn id="61" dur="500"/>
                                        <p:tgtEl>
                                          <p:spTgt spid="214027"/>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4" presetClass="entr" presetSubtype="16" fill="hold" grpId="0" nodeType="clickEffect">
                                  <p:stCondLst>
                                    <p:cond delay="0"/>
                                  </p:stCondLst>
                                  <p:childTnLst>
                                    <p:set>
                                      <p:cBhvr>
                                        <p:cTn id="65" dur="1" fill="hold">
                                          <p:stCondLst>
                                            <p:cond delay="0"/>
                                          </p:stCondLst>
                                        </p:cTn>
                                        <p:tgtEl>
                                          <p:spTgt spid="214037"/>
                                        </p:tgtEl>
                                        <p:attrNameLst>
                                          <p:attrName>style.visibility</p:attrName>
                                        </p:attrNameLst>
                                      </p:cBhvr>
                                      <p:to>
                                        <p:strVal val="visible"/>
                                      </p:to>
                                    </p:set>
                                    <p:animEffect transition="in" filter="box(in)">
                                      <p:cBhvr>
                                        <p:cTn id="66" dur="500"/>
                                        <p:tgtEl>
                                          <p:spTgt spid="214037"/>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214046"/>
                                        </p:tgtEl>
                                        <p:attrNameLst>
                                          <p:attrName>style.visibility</p:attrName>
                                        </p:attrNameLst>
                                      </p:cBhvr>
                                      <p:to>
                                        <p:strVal val="visible"/>
                                      </p:to>
                                    </p:set>
                                    <p:anim calcmode="lin" valueType="num">
                                      <p:cBhvr additive="base">
                                        <p:cTn id="71" dur="500" fill="hold"/>
                                        <p:tgtEl>
                                          <p:spTgt spid="214046"/>
                                        </p:tgtEl>
                                        <p:attrNameLst>
                                          <p:attrName>ppt_x</p:attrName>
                                        </p:attrNameLst>
                                      </p:cBhvr>
                                      <p:tavLst>
                                        <p:tav tm="0">
                                          <p:val>
                                            <p:strVal val="#ppt_x"/>
                                          </p:val>
                                        </p:tav>
                                        <p:tav tm="100000">
                                          <p:val>
                                            <p:strVal val="#ppt_x"/>
                                          </p:val>
                                        </p:tav>
                                      </p:tavLst>
                                    </p:anim>
                                    <p:anim calcmode="lin" valueType="num">
                                      <p:cBhvr additive="base">
                                        <p:cTn id="72" dur="500" fill="hold"/>
                                        <p:tgtEl>
                                          <p:spTgt spid="214046"/>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6" presetClass="entr" presetSubtype="16" fill="hold" grpId="0" nodeType="clickEffect">
                                  <p:stCondLst>
                                    <p:cond delay="0"/>
                                  </p:stCondLst>
                                  <p:childTnLst>
                                    <p:set>
                                      <p:cBhvr>
                                        <p:cTn id="76" dur="1" fill="hold">
                                          <p:stCondLst>
                                            <p:cond delay="0"/>
                                          </p:stCondLst>
                                        </p:cTn>
                                        <p:tgtEl>
                                          <p:spTgt spid="2"/>
                                        </p:tgtEl>
                                        <p:attrNameLst>
                                          <p:attrName>style.visibility</p:attrName>
                                        </p:attrNameLst>
                                      </p:cBhvr>
                                      <p:to>
                                        <p:strVal val="visible"/>
                                      </p:to>
                                    </p:set>
                                    <p:animEffect transition="in" filter="circle(in)">
                                      <p:cBhvr>
                                        <p:cTn id="7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8" fill="hold" display="0">
                  <p:stCondLst>
                    <p:cond delay="indefinite"/>
                  </p:stCondLst>
                  <p:endCondLst>
                    <p:cond evt="onStopAudio" delay="0">
                      <p:tgtEl>
                        <p:sldTgt/>
                      </p:tgtEl>
                    </p:cond>
                  </p:endCondLst>
                </p:cTn>
                <p:tgtEl>
                  <p:spTgt spid="3"/>
                </p:tgtEl>
              </p:cMediaNode>
            </p:audio>
          </p:childTnLst>
        </p:cTn>
      </p:par>
    </p:tnLst>
    <p:bldLst>
      <p:bldP spid="214021" grpId="0"/>
      <p:bldP spid="214026" grpId="0"/>
      <p:bldP spid="214027" grpId="0"/>
      <p:bldP spid="214029" grpId="0"/>
      <p:bldP spid="214031" grpId="0"/>
      <p:bldP spid="214034" grpId="0"/>
      <p:bldP spid="214036" grpId="0"/>
      <p:bldP spid="214037" grpId="0"/>
      <p:bldP spid="214039" grpId="0"/>
      <p:bldP spid="214040" grpId="0"/>
      <p:bldP spid="214044" grpId="0"/>
      <p:bldP spid="214046" grpId="0"/>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a:xfrm>
            <a:off x="267286" y="274638"/>
            <a:ext cx="8419514" cy="892980"/>
          </a:xfrm>
        </p:spPr>
        <p:txBody>
          <a:bodyPr>
            <a:noAutofit/>
          </a:bodyPr>
          <a:lstStyle/>
          <a:p>
            <a:r>
              <a:rPr lang="el-GR" sz="3600" dirty="0" smtClean="0">
                <a:solidFill>
                  <a:srgbClr val="C00000"/>
                </a:solidFill>
              </a:rPr>
              <a:t>Ηλεκτρομαγνητικό </a:t>
            </a:r>
            <a:r>
              <a:rPr lang="el-GR" sz="3600" dirty="0">
                <a:solidFill>
                  <a:srgbClr val="C00000"/>
                </a:solidFill>
              </a:rPr>
              <a:t>Φάσμα Ακτινοβολιών </a:t>
            </a:r>
            <a:r>
              <a:rPr lang="el-GR" sz="3600" dirty="0" smtClean="0">
                <a:solidFill>
                  <a:srgbClr val="C00000"/>
                </a:solidFill>
              </a:rPr>
              <a:t>(1)</a:t>
            </a:r>
            <a:endParaRPr lang="el-GR" sz="3600" dirty="0">
              <a:solidFill>
                <a:srgbClr val="C00000"/>
              </a:solidFill>
            </a:endParaRPr>
          </a:p>
        </p:txBody>
      </p:sp>
      <p:pic>
        <p:nvPicPr>
          <p:cNvPr id="216067" name="Picture 3" descr="744px-Spectre"/>
          <p:cNvPicPr>
            <a:picLocks noGrp="1" noChangeAspect="1" noChangeArrowheads="1"/>
          </p:cNvPicPr>
          <p:nvPr>
            <p:ph sz="half" idx="1"/>
          </p:nvPr>
        </p:nvPicPr>
        <p:blipFill>
          <a:blip r:embed="rId5" cstate="print"/>
          <a:srcRect/>
          <a:stretch>
            <a:fillRect/>
          </a:stretch>
        </p:blipFill>
        <p:spPr>
          <a:xfrm>
            <a:off x="971550" y="1211263"/>
            <a:ext cx="6624638" cy="4665662"/>
          </a:xfrm>
          <a:noFill/>
          <a:ln/>
        </p:spPr>
      </p:pic>
      <p:sp>
        <p:nvSpPr>
          <p:cNvPr id="216068" name="Rectangle 4"/>
          <p:cNvSpPr>
            <a:spLocks noChangeArrowheads="1"/>
          </p:cNvSpPr>
          <p:nvPr/>
        </p:nvSpPr>
        <p:spPr bwMode="auto">
          <a:xfrm>
            <a:off x="395288" y="5949950"/>
            <a:ext cx="1728787" cy="566738"/>
          </a:xfrm>
          <a:prstGeom prst="rect">
            <a:avLst/>
          </a:prstGeom>
          <a:noFill/>
          <a:ln w="9525">
            <a:noFill/>
            <a:miter lim="800000"/>
            <a:headEnd/>
            <a:tailEnd/>
          </a:ln>
          <a:effectLst/>
        </p:spPr>
        <p:txBody>
          <a:bodyPr anchor="ctr"/>
          <a:lstStyle/>
          <a:p>
            <a:pPr algn="ctr" fontAlgn="base">
              <a:spcBef>
                <a:spcPct val="0"/>
              </a:spcBef>
              <a:spcAft>
                <a:spcPct val="0"/>
              </a:spcAft>
            </a:pPr>
            <a:r>
              <a:rPr lang="el-GR" sz="2800">
                <a:solidFill>
                  <a:srgbClr val="D60093"/>
                </a:solidFill>
                <a:latin typeface="Arial" charset="0"/>
              </a:rPr>
              <a:t>400 </a:t>
            </a:r>
            <a:r>
              <a:rPr lang="en-US" sz="2800">
                <a:solidFill>
                  <a:srgbClr val="D60093"/>
                </a:solidFill>
                <a:latin typeface="Arial" charset="0"/>
              </a:rPr>
              <a:t>nm</a:t>
            </a:r>
            <a:endParaRPr lang="el-GR" sz="2800">
              <a:solidFill>
                <a:srgbClr val="D60093"/>
              </a:solidFill>
              <a:latin typeface="Arial" charset="0"/>
            </a:endParaRPr>
          </a:p>
        </p:txBody>
      </p:sp>
      <p:sp>
        <p:nvSpPr>
          <p:cNvPr id="216069" name="Rectangle 5"/>
          <p:cNvSpPr>
            <a:spLocks noChangeArrowheads="1"/>
          </p:cNvSpPr>
          <p:nvPr/>
        </p:nvSpPr>
        <p:spPr bwMode="auto">
          <a:xfrm>
            <a:off x="6804025" y="6021388"/>
            <a:ext cx="1728788" cy="503237"/>
          </a:xfrm>
          <a:prstGeom prst="rect">
            <a:avLst/>
          </a:prstGeom>
          <a:noFill/>
          <a:ln w="9525">
            <a:noFill/>
            <a:miter lim="800000"/>
            <a:headEnd/>
            <a:tailEnd/>
          </a:ln>
          <a:effectLst/>
        </p:spPr>
        <p:txBody>
          <a:bodyPr anchor="ctr"/>
          <a:lstStyle/>
          <a:p>
            <a:pPr algn="ctr" fontAlgn="base">
              <a:spcBef>
                <a:spcPct val="0"/>
              </a:spcBef>
              <a:spcAft>
                <a:spcPct val="0"/>
              </a:spcAft>
            </a:pPr>
            <a:r>
              <a:rPr lang="en-US" sz="2800">
                <a:solidFill>
                  <a:srgbClr val="CC0000"/>
                </a:solidFill>
                <a:latin typeface="Arial" charset="0"/>
              </a:rPr>
              <a:t>7</a:t>
            </a:r>
            <a:r>
              <a:rPr lang="el-GR" sz="2800">
                <a:solidFill>
                  <a:srgbClr val="CC0000"/>
                </a:solidFill>
                <a:latin typeface="Arial" charset="0"/>
              </a:rPr>
              <a:t>00 </a:t>
            </a:r>
            <a:r>
              <a:rPr lang="en-US" sz="2800">
                <a:solidFill>
                  <a:srgbClr val="CC0000"/>
                </a:solidFill>
                <a:latin typeface="Arial" charset="0"/>
              </a:rPr>
              <a:t>nm</a:t>
            </a:r>
            <a:endParaRPr lang="el-GR" sz="2800">
              <a:solidFill>
                <a:srgbClr val="CC0000"/>
              </a:solidFill>
              <a:latin typeface="Arial" charset="0"/>
            </a:endParaRPr>
          </a:p>
        </p:txBody>
      </p:sp>
      <p:sp>
        <p:nvSpPr>
          <p:cNvPr id="216070" name="Rectangle 6"/>
          <p:cNvSpPr>
            <a:spLocks noChangeArrowheads="1"/>
          </p:cNvSpPr>
          <p:nvPr/>
        </p:nvSpPr>
        <p:spPr bwMode="auto">
          <a:xfrm>
            <a:off x="2700338" y="6021388"/>
            <a:ext cx="3600450" cy="503237"/>
          </a:xfrm>
          <a:prstGeom prst="rect">
            <a:avLst/>
          </a:prstGeom>
          <a:noFill/>
          <a:ln w="9525">
            <a:noFill/>
            <a:miter lim="800000"/>
            <a:headEnd/>
            <a:tailEnd/>
          </a:ln>
          <a:effectLst/>
        </p:spPr>
        <p:txBody>
          <a:bodyPr anchor="ctr"/>
          <a:lstStyle/>
          <a:p>
            <a:pPr algn="ctr" fontAlgn="base">
              <a:spcBef>
                <a:spcPct val="0"/>
              </a:spcBef>
              <a:spcAft>
                <a:spcPct val="0"/>
              </a:spcAft>
            </a:pPr>
            <a:r>
              <a:rPr lang="el-GR" sz="2800">
                <a:solidFill>
                  <a:srgbClr val="D60093"/>
                </a:solidFill>
                <a:latin typeface="Arial" charset="0"/>
              </a:rPr>
              <a:t>Ο ρ α τ ό   Φ ά σ μ α</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12919067"/>
      </p:ext>
    </p:extLst>
  </p:cSld>
  <p:clrMapOvr>
    <a:masterClrMapping/>
  </p:clrMapOvr>
  <mc:AlternateContent xmlns:mc="http://schemas.openxmlformats.org/markup-compatibility/2006">
    <mc:Choice xmlns:p14="http://schemas.microsoft.com/office/powerpoint/2010/main" Requires="p14">
      <p:transition spd="slow" p14:dur="2000" advTm="11341"/>
    </mc:Choice>
    <mc:Fallback>
      <p:transition spd="slow" advTm="11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40" name="Rectangle 8"/>
          <p:cNvSpPr>
            <a:spLocks noGrp="1" noChangeArrowheads="1"/>
          </p:cNvSpPr>
          <p:nvPr>
            <p:ph type="title"/>
          </p:nvPr>
        </p:nvSpPr>
        <p:spPr/>
        <p:txBody>
          <a:bodyPr>
            <a:normAutofit/>
          </a:bodyPr>
          <a:lstStyle/>
          <a:p>
            <a:r>
              <a:rPr lang="el-GR" sz="3600" dirty="0">
                <a:solidFill>
                  <a:srgbClr val="C00000"/>
                </a:solidFill>
              </a:rPr>
              <a:t>Ηλεκτρομαγνητική ακτινοβολία </a:t>
            </a:r>
            <a:r>
              <a:rPr lang="el-GR" sz="3600" dirty="0" smtClean="0">
                <a:solidFill>
                  <a:srgbClr val="C00000"/>
                </a:solidFill>
              </a:rPr>
              <a:t>(2)</a:t>
            </a:r>
            <a:endParaRPr lang="el-GR" sz="3600" dirty="0">
              <a:solidFill>
                <a:srgbClr val="C00000"/>
              </a:solidFill>
            </a:endParaRPr>
          </a:p>
        </p:txBody>
      </p:sp>
      <p:graphicFrame>
        <p:nvGraphicFramePr>
          <p:cNvPr id="274436" name="Object 4"/>
          <p:cNvGraphicFramePr>
            <a:graphicFrameLocks noGrp="1" noChangeAspect="1"/>
          </p:cNvGraphicFramePr>
          <p:nvPr>
            <p:ph sz="half" idx="1"/>
          </p:nvPr>
        </p:nvGraphicFramePr>
        <p:xfrm>
          <a:off x="196850" y="1501775"/>
          <a:ext cx="8734425" cy="1479550"/>
        </p:xfrm>
        <a:graphic>
          <a:graphicData uri="http://schemas.openxmlformats.org/presentationml/2006/ole">
            <mc:AlternateContent xmlns:mc="http://schemas.openxmlformats.org/markup-compatibility/2006">
              <mc:Choice xmlns:v="urn:schemas-microsoft-com:vml" Requires="v">
                <p:oleObj spid="_x0000_s29722" name="PhotoImpact" r:id="rId6" imgW="9523810" imgH="1612698" progId="">
                  <p:embed/>
                </p:oleObj>
              </mc:Choice>
              <mc:Fallback>
                <p:oleObj name="PhotoImpact" r:id="rId6" imgW="9523810" imgH="1612698"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6850" y="1501775"/>
                        <a:ext cx="8734425" cy="147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274439" name="Picture 7" descr="C:\Τα έγγραφά μου\   hp ΠΑΝΕΠΙΣΤΗΜΙΟ ΑΙΓΑΙΟΥ\ hp Μαθήματα και Υλικό\ hp Μάθημα - ΕΝΕΡΓΕΙΑ ΚΑΙ ΠΕΡΙΒΑΛΛΟΝ\d Πυρηνική Ενέργεια\UIC - Radiation and Life_files\ral2-1.gif"/>
          <p:cNvPicPr>
            <a:picLocks noGrp="1" noChangeAspect="1" noChangeArrowheads="1"/>
          </p:cNvPicPr>
          <p:nvPr>
            <p:ph sz="half" idx="2"/>
          </p:nvPr>
        </p:nvPicPr>
        <p:blipFill>
          <a:blip r:embed="rId8" r:link="rId9" cstate="print"/>
          <a:srcRect/>
          <a:stretch>
            <a:fillRect/>
          </a:stretch>
        </p:blipFill>
        <p:spPr>
          <a:xfrm>
            <a:off x="227013" y="3429000"/>
            <a:ext cx="8674100" cy="3384550"/>
          </a:xfrm>
          <a:noFill/>
          <a:ln/>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5389650"/>
      </p:ext>
    </p:extLst>
  </p:cSld>
  <p:clrMapOvr>
    <a:masterClrMapping/>
  </p:clrMapOvr>
  <mc:AlternateContent xmlns:mc="http://schemas.openxmlformats.org/markup-compatibility/2006">
    <mc:Choice xmlns:p14="http://schemas.microsoft.com/office/powerpoint/2010/main" Requires="p14">
      <p:transition spd="slow" p14:dur="2000" advTm="25906"/>
    </mc:Choice>
    <mc:Fallback>
      <p:transition spd="slow" advTm="25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282" name="Text Box 2"/>
          <p:cNvSpPr txBox="1">
            <a:spLocks noChangeArrowheads="1"/>
          </p:cNvSpPr>
          <p:nvPr/>
        </p:nvSpPr>
        <p:spPr bwMode="auto">
          <a:xfrm>
            <a:off x="0" y="182563"/>
            <a:ext cx="9080500" cy="427037"/>
          </a:xfrm>
          <a:prstGeom prst="rect">
            <a:avLst/>
          </a:prstGeom>
          <a:noFill/>
          <a:ln w="9525">
            <a:noFill/>
            <a:miter lim="800000"/>
            <a:headEnd/>
            <a:tailEnd/>
          </a:ln>
          <a:effectLst/>
        </p:spPr>
        <p:txBody>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lgn="ctr" fontAlgn="base">
              <a:spcBef>
                <a:spcPct val="0"/>
              </a:spcBef>
              <a:spcAft>
                <a:spcPct val="0"/>
              </a:spcAft>
            </a:pPr>
            <a:r>
              <a:rPr lang="el-GR" altLang="en-US" sz="2800" b="1" dirty="0" smtClean="0">
                <a:solidFill>
                  <a:srgbClr val="202080"/>
                </a:solidFill>
                <a:effectLst>
                  <a:outerShdw blurRad="38100" dist="38100" dir="2700000" algn="tl">
                    <a:srgbClr val="C0C0C0"/>
                  </a:outerShdw>
                </a:effectLst>
                <a:latin typeface="Times New Roman" charset="0"/>
              </a:rPr>
              <a:t>ΗΛΕΚΤΡΟΜΑΓΝΗΤΙΚΟ ΦΑΣΜΑ ΤΟΥ ΗΛΙΟΥ</a:t>
            </a:r>
            <a:endParaRPr lang="en-US" altLang="en-US" sz="2800" b="1" dirty="0">
              <a:solidFill>
                <a:srgbClr val="202080"/>
              </a:solidFill>
              <a:effectLst>
                <a:outerShdw blurRad="38100" dist="38100" dir="2700000" algn="tl">
                  <a:srgbClr val="C0C0C0"/>
                </a:outerShdw>
              </a:effectLst>
              <a:latin typeface="Times New Roman" charset="0"/>
            </a:endParaRPr>
          </a:p>
        </p:txBody>
      </p:sp>
      <p:sp>
        <p:nvSpPr>
          <p:cNvPr id="225283" name="Text Box 3"/>
          <p:cNvSpPr txBox="1">
            <a:spLocks noChangeArrowheads="1"/>
          </p:cNvSpPr>
          <p:nvPr/>
        </p:nvSpPr>
        <p:spPr bwMode="auto">
          <a:xfrm>
            <a:off x="260350" y="5076825"/>
            <a:ext cx="8561388" cy="1095375"/>
          </a:xfrm>
          <a:prstGeom prst="rect">
            <a:avLst/>
          </a:prstGeom>
          <a:noFill/>
          <a:ln w="9525">
            <a:noFill/>
            <a:miter lim="800000"/>
            <a:headEnd/>
            <a:tailEnd/>
          </a:ln>
          <a:effectLst/>
        </p:spPr>
        <p:txBody>
          <a:bodyPr/>
          <a:lstStyle/>
          <a:p>
            <a:pPr fontAlgn="base">
              <a:spcBef>
                <a:spcPct val="0"/>
              </a:spcBef>
              <a:spcAft>
                <a:spcPct val="0"/>
              </a:spcAft>
              <a:defRPr/>
            </a:pPr>
            <a:r>
              <a:rPr lang="el-GR" sz="2400" b="1" dirty="0" smtClean="0">
                <a:solidFill>
                  <a:srgbClr val="202060"/>
                </a:solidFill>
                <a:effectLst>
                  <a:outerShdw blurRad="38100" dist="38100" dir="2700000" algn="tl">
                    <a:srgbClr val="DDDDDD"/>
                  </a:outerShdw>
                </a:effectLst>
                <a:latin typeface="Times New Roman" charset="0"/>
                <a:ea typeface="ＭＳ Ｐゴシック" charset="-128"/>
              </a:rPr>
              <a:t>Η ΗΛΙΑΚΗ ΑΚΤΙΝΟΒΟΛΙΑ ΕΧΕΙ ΤΟ ΜΕΓΙΣΤΟ ΣΤΑ ΜΙΚΡΑ ΜΗΚΗ ΚΥΜΑΤΟΣ, ΚΥΡΙΩΣ ΣΤΟ ΟΡΑΤΟ ΦΑΣΜΑ</a:t>
            </a:r>
            <a:endParaRPr lang="en-US" sz="2400" b="1" dirty="0">
              <a:solidFill>
                <a:srgbClr val="0000FF"/>
              </a:solidFill>
              <a:effectLst>
                <a:outerShdw blurRad="38100" dist="38100" dir="2700000" algn="tl">
                  <a:srgbClr val="DDDDDD"/>
                </a:outerShdw>
              </a:effectLst>
              <a:latin typeface="Times New Roman" charset="0"/>
              <a:ea typeface="ＭＳ Ｐゴシック" charset="-128"/>
            </a:endParaRPr>
          </a:p>
        </p:txBody>
      </p:sp>
      <p:pic>
        <p:nvPicPr>
          <p:cNvPr id="23556" name="Picture 4" descr="G:\clones\Meterology\custom lectures\jpegs\chapter 02\0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 y="903288"/>
            <a:ext cx="90805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58569123"/>
      </p:ext>
    </p:extLst>
  </p:cSld>
  <p:clrMapOvr>
    <a:masterClrMapping/>
  </p:clrMapOvr>
  <p:transition advTm="8396">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3234" name="Text Box 2"/>
          <p:cNvSpPr txBox="1">
            <a:spLocks noChangeArrowheads="1"/>
          </p:cNvSpPr>
          <p:nvPr/>
        </p:nvSpPr>
        <p:spPr bwMode="auto">
          <a:xfrm>
            <a:off x="0" y="86624"/>
            <a:ext cx="9080500" cy="596001"/>
          </a:xfrm>
          <a:prstGeom prst="rect">
            <a:avLst/>
          </a:prstGeom>
          <a:noFill/>
          <a:ln w="9525">
            <a:noFill/>
            <a:miter lim="800000"/>
            <a:headEnd/>
            <a:tailEnd/>
          </a:ln>
          <a:effectLst/>
        </p:spPr>
        <p:txBody>
          <a:bodyPr/>
          <a:lstStyle/>
          <a:p>
            <a:pPr algn="ctr" fontAlgn="base">
              <a:spcBef>
                <a:spcPct val="0"/>
              </a:spcBef>
              <a:spcAft>
                <a:spcPct val="0"/>
              </a:spcAft>
              <a:defRPr/>
            </a:pPr>
            <a:r>
              <a:rPr lang="el-GR" sz="2800" b="1" dirty="0" smtClean="0">
                <a:solidFill>
                  <a:srgbClr val="202080"/>
                </a:solidFill>
                <a:effectLst>
                  <a:outerShdw blurRad="38100" dist="38100" dir="2700000" algn="tl">
                    <a:srgbClr val="DDDDDD"/>
                  </a:outerShdw>
                </a:effectLst>
                <a:latin typeface="Cambria Math" panose="02040503050406030204" pitchFamily="18" charset="0"/>
                <a:ea typeface="Cambria Math" panose="02040503050406030204" pitchFamily="18" charset="0"/>
              </a:rPr>
              <a:t>ΑΚΤΙΝΟΒΟΛΙΑ ΜΕΓΑΛΟΥ ΚΑΙ ΜΙΚΡΟΥ ΜΗΚΟΥΣ ΚΥΜΑΤΟΣ</a:t>
            </a:r>
            <a:endParaRPr lang="en-US" sz="2800" b="1" dirty="0">
              <a:solidFill>
                <a:srgbClr val="202080"/>
              </a:solidFill>
              <a:effectLst>
                <a:outerShdw blurRad="38100" dist="38100" dir="2700000" algn="tl">
                  <a:srgbClr val="DDDDDD"/>
                </a:outerShdw>
              </a:effectLst>
              <a:latin typeface="Cambria Math" panose="02040503050406030204" pitchFamily="18" charset="0"/>
              <a:ea typeface="Cambria Math" panose="02040503050406030204" pitchFamily="18" charset="0"/>
            </a:endParaRPr>
          </a:p>
        </p:txBody>
      </p:sp>
      <p:pic>
        <p:nvPicPr>
          <p:cNvPr id="27651" name="Picture 3" descr="G:\clones\Meterology\custom lectures\jpegs\chapter 02\0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 y="682625"/>
            <a:ext cx="6756400" cy="525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7" name="Text Box 5"/>
          <p:cNvSpPr txBox="1">
            <a:spLocks noChangeArrowheads="1"/>
          </p:cNvSpPr>
          <p:nvPr/>
        </p:nvSpPr>
        <p:spPr bwMode="auto">
          <a:xfrm>
            <a:off x="6660232" y="873125"/>
            <a:ext cx="2458368" cy="5064125"/>
          </a:xfrm>
          <a:prstGeom prst="rect">
            <a:avLst/>
          </a:prstGeom>
          <a:noFill/>
          <a:ln w="9525">
            <a:noFill/>
            <a:miter lim="800000"/>
            <a:headEnd/>
            <a:tailEnd/>
          </a:ln>
          <a:effectLst/>
        </p:spPr>
        <p:txBody>
          <a:bodyPr/>
          <a:lstStyle/>
          <a:p>
            <a:pPr fontAlgn="base">
              <a:spcBef>
                <a:spcPct val="0"/>
              </a:spcBef>
              <a:spcAft>
                <a:spcPct val="0"/>
              </a:spcAft>
              <a:defRPr/>
            </a:pPr>
            <a:r>
              <a:rPr lang="el-GR" sz="2400" dirty="0" smtClean="0">
                <a:solidFill>
                  <a:srgbClr val="000000"/>
                </a:solidFill>
                <a:effectLst>
                  <a:outerShdw blurRad="38100" dist="38100" dir="2700000" algn="tl">
                    <a:srgbClr val="DDDDDD"/>
                  </a:outerShdw>
                </a:effectLst>
                <a:latin typeface="Cambria Math" panose="02040503050406030204" pitchFamily="18" charset="0"/>
                <a:ea typeface="Cambria Math" panose="02040503050406030204" pitchFamily="18" charset="0"/>
              </a:rPr>
              <a:t>Ο Ηλιος ακτινο-βολεί τα μικρά μήκη κύματος (μεταφέρουν περισσότερη ενέργεια) και το ποσοστό που απορροφάται από την Γη επανα</a:t>
            </a:r>
            <a:r>
              <a:rPr lang="en-GB" sz="2400" dirty="0" smtClean="0">
                <a:solidFill>
                  <a:srgbClr val="000000"/>
                </a:solidFill>
                <a:effectLst>
                  <a:outerShdw blurRad="38100" dist="38100" dir="2700000" algn="tl">
                    <a:srgbClr val="DDDDDD"/>
                  </a:outerShdw>
                </a:effectLst>
                <a:latin typeface="Cambria Math" panose="02040503050406030204" pitchFamily="18" charset="0"/>
                <a:ea typeface="Cambria Math" panose="02040503050406030204" pitchFamily="18" charset="0"/>
              </a:rPr>
              <a:t>-</a:t>
            </a:r>
            <a:r>
              <a:rPr lang="el-GR" sz="2400" dirty="0" smtClean="0">
                <a:solidFill>
                  <a:srgbClr val="000000"/>
                </a:solidFill>
                <a:effectLst>
                  <a:outerShdw blurRad="38100" dist="38100" dir="2700000" algn="tl">
                    <a:srgbClr val="DDDDDD"/>
                  </a:outerShdw>
                </a:effectLst>
                <a:latin typeface="Cambria Math" panose="02040503050406030204" pitchFamily="18" charset="0"/>
                <a:ea typeface="Cambria Math" panose="02040503050406030204" pitchFamily="18" charset="0"/>
              </a:rPr>
              <a:t>εκπέμπεται σε μεγαλύτερα μήκη κύματος</a:t>
            </a:r>
            <a:r>
              <a:rPr lang="en-US" sz="2400" dirty="0" smtClean="0">
                <a:solidFill>
                  <a:srgbClr val="000000"/>
                </a:solidFill>
                <a:effectLst>
                  <a:outerShdw blurRad="38100" dist="38100" dir="2700000" algn="tl">
                    <a:srgbClr val="DDDDDD"/>
                  </a:outerShdw>
                </a:effectLst>
                <a:latin typeface="Cambria Math" panose="02040503050406030204" pitchFamily="18" charset="0"/>
                <a:ea typeface="Cambria Math" panose="02040503050406030204" pitchFamily="18" charset="0"/>
              </a:rPr>
              <a:t>.</a:t>
            </a:r>
            <a:endParaRPr lang="en-US" sz="2400" dirty="0">
              <a:solidFill>
                <a:srgbClr val="000000"/>
              </a:solidFill>
              <a:effectLst>
                <a:outerShdw blurRad="38100" dist="38100" dir="2700000" algn="tl">
                  <a:srgbClr val="DDDDDD"/>
                </a:outerShdw>
              </a:effectLst>
              <a:latin typeface="Cambria Math" panose="02040503050406030204" pitchFamily="18" charset="0"/>
              <a:ea typeface="Cambria Math" panose="020405030504060302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83628260"/>
      </p:ext>
    </p:extLst>
  </p:cSld>
  <p:clrMapOvr>
    <a:masterClrMapping/>
  </p:clrMapOvr>
  <p:transition advTm="19499">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323528" y="152400"/>
            <a:ext cx="8496944" cy="685800"/>
          </a:xfrm>
        </p:spPr>
        <p:txBody>
          <a:bodyPr/>
          <a:lstStyle/>
          <a:p>
            <a:r>
              <a:rPr lang="el-GR" altLang="en-US" sz="2400" b="1" dirty="0" smtClean="0">
                <a:latin typeface="Cambria Math" panose="02040503050406030204" pitchFamily="18" charset="0"/>
                <a:ea typeface="Cambria Math" panose="02040503050406030204" pitchFamily="18" charset="0"/>
              </a:rPr>
              <a:t>ΚΑΜΠΥΛΕΣ ΑΚΤΙΝΟΒΟΛΙΑΣ  </a:t>
            </a:r>
            <a:r>
              <a:rPr lang="el-GR" altLang="en-US" sz="2400" b="1" dirty="0" smtClean="0">
                <a:solidFill>
                  <a:schemeClr val="bg1"/>
                </a:solidFill>
                <a:latin typeface="Cambria Math" panose="02040503050406030204" pitchFamily="18" charset="0"/>
                <a:ea typeface="Cambria Math" panose="02040503050406030204" pitchFamily="18" charset="0"/>
              </a:rPr>
              <a:t>ΜΕΛΑΝΟΣ ΣΩΜΑΤΟΣ</a:t>
            </a:r>
            <a:endParaRPr lang="en-US" altLang="en-US" sz="2400" i="1" dirty="0" smtClean="0">
              <a:latin typeface="Cambria Math" panose="02040503050406030204" pitchFamily="18" charset="0"/>
              <a:ea typeface="Cambria Math" panose="02040503050406030204" pitchFamily="18" charset="0"/>
            </a:endParaRPr>
          </a:p>
        </p:txBody>
      </p:sp>
      <p:pic>
        <p:nvPicPr>
          <p:cNvPr id="25603" name="Picture 3" descr="bbcurves"/>
          <p:cNvPicPr>
            <a:picLocks noGrp="1" noChangeAspect="1" noChangeArrowheads="1"/>
          </p:cNvPicPr>
          <p:nvPr>
            <p:ph idx="1"/>
          </p:nvPr>
        </p:nvPicPr>
        <p:blipFill>
          <a:blip r:embed="rId6">
            <a:extLst>
              <a:ext uri="{BEBA8EAE-BF5A-486C-A8C5-ECC9F3942E4B}">
                <a14:imgProps xmlns:a14="http://schemas.microsoft.com/office/drawing/2010/main">
                  <a14:imgLayer r:embed="rId7">
                    <a14:imgEffect>
                      <a14:sharpenSoften amount="89000"/>
                    </a14:imgEffect>
                  </a14:imgLayer>
                </a14:imgProps>
              </a:ext>
              <a:ext uri="{28A0092B-C50C-407E-A947-70E740481C1C}">
                <a14:useLocalDpi xmlns:a14="http://schemas.microsoft.com/office/drawing/2010/main" val="0"/>
              </a:ext>
            </a:extLst>
          </a:blip>
          <a:srcRect/>
          <a:stretch>
            <a:fillRect/>
          </a:stretch>
        </p:blipFill>
        <p:spPr>
          <a:xfrm>
            <a:off x="685800" y="895350"/>
            <a:ext cx="7924800" cy="5943600"/>
          </a:xfrm>
          <a:noFill/>
        </p:spPr>
      </p:pic>
      <p:sp>
        <p:nvSpPr>
          <p:cNvPr id="224260" name="Text Box 4"/>
          <p:cNvSpPr txBox="1">
            <a:spLocks noChangeArrowheads="1"/>
          </p:cNvSpPr>
          <p:nvPr/>
        </p:nvSpPr>
        <p:spPr bwMode="auto">
          <a:xfrm>
            <a:off x="3923928" y="1447800"/>
            <a:ext cx="4229472" cy="1045096"/>
          </a:xfrm>
          <a:prstGeom prst="rect">
            <a:avLst/>
          </a:prstGeom>
          <a:solidFill>
            <a:schemeClr val="tx2">
              <a:lumMod val="20000"/>
              <a:lumOff val="80000"/>
            </a:schemeClr>
          </a:solidFill>
          <a:ln w="9525">
            <a:noFill/>
            <a:miter lim="800000"/>
            <a:headEnd/>
            <a:tailEnd/>
          </a:ln>
          <a:effectLst/>
        </p:spPr>
        <p:txBody>
          <a:bodyPr/>
          <a:lstStyle/>
          <a:p>
            <a:pPr fontAlgn="base">
              <a:spcBef>
                <a:spcPct val="0"/>
              </a:spcBef>
              <a:spcAft>
                <a:spcPct val="0"/>
              </a:spcAft>
              <a:defRPr/>
            </a:pPr>
            <a:r>
              <a:rPr lang="en-US" b="1">
                <a:solidFill>
                  <a:schemeClr val="accent6">
                    <a:lumMod val="50000"/>
                  </a:schemeClr>
                </a:solidFill>
                <a:effectLst>
                  <a:outerShdw blurRad="38100" dist="38100" dir="2700000" algn="tl">
                    <a:srgbClr val="DDDDDD"/>
                  </a:outerShdw>
                </a:effectLst>
                <a:latin typeface="Cambria Math" panose="02040503050406030204" pitchFamily="18" charset="0"/>
                <a:ea typeface="Cambria Math" panose="02040503050406030204" pitchFamily="18" charset="0"/>
              </a:rPr>
              <a:t> </a:t>
            </a:r>
            <a:r>
              <a:rPr lang="el-GR" b="1" smtClean="0">
                <a:solidFill>
                  <a:schemeClr val="accent6">
                    <a:lumMod val="50000"/>
                  </a:schemeClr>
                </a:solidFill>
                <a:effectLst>
                  <a:outerShdw blurRad="38100" dist="38100" dir="2700000" algn="tl">
                    <a:srgbClr val="DDDDDD"/>
                  </a:outerShdw>
                </a:effectLst>
                <a:latin typeface="Cambria Math" panose="02040503050406030204" pitchFamily="18" charset="0"/>
                <a:ea typeface="Cambria Math" panose="02040503050406030204" pitchFamily="18" charset="0"/>
              </a:rPr>
              <a:t>ΚΑΘΕ ΣΩΜΑ ΣΕ ΘΕΡΜΟΚΡΑΣΙΑ ΠΑΝΩ ΑΠΌ ΤΟ ΑΠΟΛΥΤΟ ΜΗΔΕΝ ΑΚΤΙΝΟΒΟΛΕΙ ΑΝΑΛΟΓΑ ΜΕ  ΤΗΝ  ….</a:t>
            </a:r>
            <a:r>
              <a:rPr lang="en-US" sz="2800" b="1" smtClean="0">
                <a:solidFill>
                  <a:schemeClr val="accent6">
                    <a:lumMod val="50000"/>
                  </a:schemeClr>
                </a:solidFill>
                <a:effectLst>
                  <a:outerShdw blurRad="38100" dist="38100" dir="2700000" algn="tl">
                    <a:srgbClr val="DDDDDD"/>
                  </a:outerShdw>
                </a:effectLst>
                <a:latin typeface="Cambria Math" panose="02040503050406030204" pitchFamily="18" charset="0"/>
                <a:ea typeface="Cambria Math" panose="02040503050406030204" pitchFamily="18" charset="0"/>
              </a:rPr>
              <a:t> </a:t>
            </a:r>
            <a:r>
              <a:rPr lang="en-US" sz="2800" b="1">
                <a:solidFill>
                  <a:schemeClr val="accent6">
                    <a:lumMod val="50000"/>
                  </a:schemeClr>
                </a:solidFill>
                <a:effectLst>
                  <a:outerShdw blurRad="38100" dist="38100" dir="2700000" algn="tl">
                    <a:srgbClr val="DDDDDD"/>
                  </a:outerShdw>
                </a:effectLst>
                <a:latin typeface="Cambria Math" panose="02040503050406030204" pitchFamily="18" charset="0"/>
                <a:ea typeface="Cambria Math" panose="02040503050406030204" pitchFamily="18" charset="0"/>
              </a:rPr>
              <a:t>T</a:t>
            </a:r>
            <a:r>
              <a:rPr lang="en-US" sz="2800" b="1" baseline="30000">
                <a:solidFill>
                  <a:schemeClr val="accent6">
                    <a:lumMod val="50000"/>
                  </a:schemeClr>
                </a:solidFill>
                <a:effectLst>
                  <a:outerShdw blurRad="38100" dist="38100" dir="2700000" algn="tl">
                    <a:srgbClr val="DDDDDD"/>
                  </a:outerShdw>
                </a:effectLst>
                <a:latin typeface="Cambria Math" panose="02040503050406030204" pitchFamily="18" charset="0"/>
                <a:ea typeface="Cambria Math" panose="02040503050406030204" pitchFamily="18" charset="0"/>
              </a:rPr>
              <a:t>4</a:t>
            </a:r>
          </a:p>
        </p:txBody>
      </p:sp>
      <p:sp>
        <p:nvSpPr>
          <p:cNvPr id="224261" name="Text Box 5"/>
          <p:cNvSpPr txBox="1">
            <a:spLocks noChangeArrowheads="1"/>
          </p:cNvSpPr>
          <p:nvPr/>
        </p:nvSpPr>
        <p:spPr bwMode="auto">
          <a:xfrm>
            <a:off x="2891313" y="4893106"/>
            <a:ext cx="2468488" cy="936104"/>
          </a:xfrm>
          <a:prstGeom prst="rect">
            <a:avLst/>
          </a:prstGeom>
          <a:solidFill>
            <a:schemeClr val="tx2">
              <a:lumMod val="40000"/>
              <a:lumOff val="60000"/>
            </a:schemeClr>
          </a:solidFill>
          <a:ln w="9525">
            <a:noFill/>
            <a:miter lim="800000"/>
            <a:headEnd/>
            <a:tailEnd/>
          </a:ln>
          <a:effectLst/>
        </p:spPr>
        <p:txBody>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fontAlgn="base">
              <a:spcBef>
                <a:spcPct val="0"/>
              </a:spcBef>
              <a:spcAft>
                <a:spcPct val="0"/>
              </a:spcAft>
            </a:pPr>
            <a:r>
              <a:rPr lang="el-GR" altLang="en-US" sz="1800" b="1" smtClean="0">
                <a:solidFill>
                  <a:schemeClr val="accent6">
                    <a:lumMod val="50000"/>
                  </a:schemeClr>
                </a:solidFill>
                <a:effectLst>
                  <a:outerShdw blurRad="38100" dist="38100" dir="2700000" algn="tl">
                    <a:srgbClr val="C0C0C0"/>
                  </a:outerShdw>
                </a:effectLst>
                <a:latin typeface="Cambria Math" panose="02040503050406030204" pitchFamily="18" charset="0"/>
                <a:ea typeface="Cambria Math" panose="02040503050406030204" pitchFamily="18" charset="0"/>
              </a:rPr>
              <a:t>ΥΨΗΛΟΤΕΡΕΣ ΘΕΡΜΟ-ΚΡΑΣΙΕΣ , ΜΙΚΡΟΤΕΡΑ ΜΗΚΗ ΚΥΜΑΤΟΣ</a:t>
            </a:r>
            <a:endParaRPr lang="en-US" altLang="en-US" sz="1800" b="1" baseline="30000">
              <a:solidFill>
                <a:schemeClr val="accent6">
                  <a:lumMod val="50000"/>
                </a:schemeClr>
              </a:solidFill>
              <a:effectLst>
                <a:outerShdw blurRad="38100" dist="38100" dir="2700000" algn="tl">
                  <a:srgbClr val="C0C0C0"/>
                </a:outerShdw>
              </a:effectLst>
              <a:latin typeface="Cambria Math" panose="02040503050406030204" pitchFamily="18" charset="0"/>
              <a:ea typeface="Cambria Math" panose="02040503050406030204" pitchFamily="18" charset="0"/>
            </a:endParaRPr>
          </a:p>
        </p:txBody>
      </p:sp>
      <p:sp>
        <p:nvSpPr>
          <p:cNvPr id="2" name="Line Callout 2 1"/>
          <p:cNvSpPr/>
          <p:nvPr/>
        </p:nvSpPr>
        <p:spPr bwMode="auto">
          <a:xfrm>
            <a:off x="6373416" y="3789040"/>
            <a:ext cx="1779984" cy="689992"/>
          </a:xfrm>
          <a:prstGeom prst="borderCallout2">
            <a:avLst>
              <a:gd name="adj1" fmla="val 18750"/>
              <a:gd name="adj2" fmla="val -8333"/>
              <a:gd name="adj3" fmla="val 18750"/>
              <a:gd name="adj4" fmla="val -16667"/>
              <a:gd name="adj5" fmla="val 185684"/>
              <a:gd name="adj6" fmla="val -12164"/>
            </a:avLst>
          </a:prstGeom>
          <a:solidFill>
            <a:schemeClr val="tx2">
              <a:lumMod val="40000"/>
              <a:lumOff val="60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l-GR" b="0" i="0" u="none" strike="noStrike" cap="none" normalizeH="0" baseline="0" smtClean="0">
                <a:ln>
                  <a:noFill/>
                </a:ln>
                <a:solidFill>
                  <a:schemeClr val="bg1"/>
                </a:solidFill>
                <a:effectLst/>
                <a:latin typeface="Cambria Math" panose="02040503050406030204" pitchFamily="18" charset="0"/>
                <a:ea typeface="Cambria Math" panose="02040503050406030204" pitchFamily="18" charset="0"/>
              </a:rPr>
              <a:t>ΚΟΣΜΙΚΗ ΑΚΤΙΝΟΒΟΛΙΑ</a:t>
            </a:r>
            <a:endParaRPr kumimoji="0" lang="en-GB" b="0" i="0" u="none" strike="noStrike" cap="none" normalizeH="0" baseline="0">
              <a:ln>
                <a:noFill/>
              </a:ln>
              <a:solidFill>
                <a:schemeClr val="bg1"/>
              </a:solidFill>
              <a:effectLst/>
              <a:latin typeface="Cambria Math" panose="02040503050406030204" pitchFamily="18" charset="0"/>
              <a:ea typeface="Cambria Math" panose="02040503050406030204" pitchFamily="18" charset="0"/>
            </a:endParaRPr>
          </a:p>
        </p:txBody>
      </p:sp>
      <p:sp>
        <p:nvSpPr>
          <p:cNvPr id="7" name="Line Callout 2 6"/>
          <p:cNvSpPr/>
          <p:nvPr/>
        </p:nvSpPr>
        <p:spPr bwMode="auto">
          <a:xfrm>
            <a:off x="4123217" y="2739008"/>
            <a:ext cx="1779984" cy="689992"/>
          </a:xfrm>
          <a:prstGeom prst="borderCallout2">
            <a:avLst>
              <a:gd name="adj1" fmla="val 18750"/>
              <a:gd name="adj2" fmla="val -8333"/>
              <a:gd name="adj3" fmla="val 18750"/>
              <a:gd name="adj4" fmla="val -16667"/>
              <a:gd name="adj5" fmla="val 41293"/>
              <a:gd name="adj6" fmla="val -76570"/>
            </a:avLst>
          </a:prstGeom>
          <a:solidFill>
            <a:schemeClr val="tx2">
              <a:lumMod val="40000"/>
              <a:lumOff val="60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l-GR" b="0" i="0" u="none" strike="noStrike" cap="none" normalizeH="0" baseline="0" smtClean="0">
                <a:ln>
                  <a:noFill/>
                </a:ln>
                <a:solidFill>
                  <a:schemeClr val="bg1"/>
                </a:solidFill>
                <a:effectLst/>
                <a:latin typeface="Cambria Math" panose="02040503050406030204" pitchFamily="18" charset="0"/>
                <a:ea typeface="Cambria Math" panose="02040503050406030204" pitchFamily="18" charset="0"/>
              </a:rPr>
              <a:t>ΑΚΤΙΝΟΒΟΛΙΑ ΗΛΙΟΥ</a:t>
            </a:r>
            <a:endParaRPr kumimoji="0" lang="en-GB" b="0" i="0" u="none" strike="noStrike" cap="none" normalizeH="0" baseline="0">
              <a:ln>
                <a:noFill/>
              </a:ln>
              <a:solidFill>
                <a:schemeClr val="bg1"/>
              </a:solidFill>
              <a:effectLst/>
              <a:latin typeface="Cambria Math" panose="02040503050406030204" pitchFamily="18" charset="0"/>
              <a:ea typeface="Cambria Math" panose="02040503050406030204" pitchFamily="18"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052684215"/>
      </p:ext>
    </p:extLst>
  </p:cSld>
  <p:clrMapOvr>
    <a:masterClrMapping/>
  </p:clrMapOvr>
  <mc:AlternateContent xmlns:mc="http://schemas.openxmlformats.org/markup-compatibility/2006">
    <mc:Choice xmlns:p14="http://schemas.microsoft.com/office/powerpoint/2010/main" Requires="p14">
      <p:transition spd="slow" p14:dur="2000" advTm="14653"/>
    </mc:Choice>
    <mc:Fallback>
      <p:transition spd="slow" advTm="14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8" presetClass="entr" presetSubtype="12" fill="hold" grpId="0" nodeType="clickEffect">
                                  <p:stCondLst>
                                    <p:cond delay="0"/>
                                  </p:stCondLst>
                                  <p:childTnLst>
                                    <p:set>
                                      <p:cBhvr>
                                        <p:cTn id="10" dur="1" fill="hold">
                                          <p:stCondLst>
                                            <p:cond delay="0"/>
                                          </p:stCondLst>
                                        </p:cTn>
                                        <p:tgtEl>
                                          <p:spTgt spid="224260"/>
                                        </p:tgtEl>
                                        <p:attrNameLst>
                                          <p:attrName>style.visibility</p:attrName>
                                        </p:attrNameLst>
                                      </p:cBhvr>
                                      <p:to>
                                        <p:strVal val="visible"/>
                                      </p:to>
                                    </p:set>
                                    <p:animEffect transition="in" filter="strips(downLeft)">
                                      <p:cBhvr>
                                        <p:cTn id="11" dur="500"/>
                                        <p:tgtEl>
                                          <p:spTgt spid="22426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8" presetClass="entr" presetSubtype="12" fill="hold" grpId="0" nodeType="clickEffect">
                                  <p:stCondLst>
                                    <p:cond delay="0"/>
                                  </p:stCondLst>
                                  <p:childTnLst>
                                    <p:set>
                                      <p:cBhvr>
                                        <p:cTn id="15" dur="1" fill="hold">
                                          <p:stCondLst>
                                            <p:cond delay="0"/>
                                          </p:stCondLst>
                                        </p:cTn>
                                        <p:tgtEl>
                                          <p:spTgt spid="224261"/>
                                        </p:tgtEl>
                                        <p:attrNameLst>
                                          <p:attrName>style.visibility</p:attrName>
                                        </p:attrNameLst>
                                      </p:cBhvr>
                                      <p:to>
                                        <p:strVal val="visible"/>
                                      </p:to>
                                    </p:set>
                                    <p:animEffect transition="in" filter="strips(downLeft)">
                                      <p:cBhvr>
                                        <p:cTn id="16" dur="500"/>
                                        <p:tgtEl>
                                          <p:spTgt spid="22426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224260" grpId="0" animBg="1"/>
      <p:bldP spid="22426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a:xfrm>
            <a:off x="457200" y="274638"/>
            <a:ext cx="8229600" cy="569424"/>
          </a:xfrm>
          <a:noFill/>
          <a:ln>
            <a:solidFill>
              <a:schemeClr val="tx1"/>
            </a:solidFill>
          </a:ln>
        </p:spPr>
        <p:txBody>
          <a:bodyPr>
            <a:normAutofit/>
          </a:bodyPr>
          <a:lstStyle/>
          <a:p>
            <a:r>
              <a:rPr lang="el-GR" smtClean="0">
                <a:solidFill>
                  <a:srgbClr val="C00000"/>
                </a:solidFill>
              </a:rPr>
              <a:t>ΓΗ : στοιχεία</a:t>
            </a:r>
            <a:endParaRPr lang="el-GR">
              <a:solidFill>
                <a:srgbClr val="C00000"/>
              </a:solidFill>
            </a:endParaRPr>
          </a:p>
        </p:txBody>
      </p:sp>
      <p:pic>
        <p:nvPicPr>
          <p:cNvPr id="234499" name="Picture 3"/>
          <p:cNvPicPr>
            <a:picLocks noGrp="1" noChangeAspect="1" noChangeArrowheads="1"/>
          </p:cNvPicPr>
          <p:nvPr>
            <p:ph idx="1"/>
          </p:nvPr>
        </p:nvPicPr>
        <p:blipFill>
          <a:blip r:embed="rId5" cstate="print"/>
          <a:srcRect/>
          <a:stretch>
            <a:fillRect/>
          </a:stretch>
        </p:blipFill>
        <p:spPr>
          <a:xfrm>
            <a:off x="143966" y="1481849"/>
            <a:ext cx="3934215" cy="3934214"/>
          </a:xfrm>
          <a:noFill/>
          <a:ln/>
        </p:spPr>
      </p:pic>
      <p:sp>
        <p:nvSpPr>
          <p:cNvPr id="234500" name="Text Box 4"/>
          <p:cNvSpPr txBox="1">
            <a:spLocks noChangeArrowheads="1"/>
          </p:cNvSpPr>
          <p:nvPr/>
        </p:nvSpPr>
        <p:spPr bwMode="auto">
          <a:xfrm>
            <a:off x="4051495" y="1085019"/>
            <a:ext cx="4805901" cy="5539978"/>
          </a:xfrm>
          <a:prstGeom prst="rect">
            <a:avLst/>
          </a:prstGeom>
          <a:noFill/>
          <a:ln w="9525">
            <a:noFill/>
            <a:miter lim="800000"/>
            <a:headEnd/>
            <a:tailEnd/>
          </a:ln>
          <a:effectLst/>
        </p:spPr>
        <p:txBody>
          <a:bodyPr wrap="square">
            <a:spAutoFit/>
          </a:bodyPr>
          <a:lstStyle/>
          <a:p>
            <a:pPr fontAlgn="base">
              <a:spcBef>
                <a:spcPct val="50000"/>
              </a:spcBef>
              <a:spcAft>
                <a:spcPct val="0"/>
              </a:spcAft>
            </a:pPr>
            <a:r>
              <a:rPr lang="el-GR" sz="2400" b="1" dirty="0">
                <a:solidFill>
                  <a:srgbClr val="C00000"/>
                </a:solidFill>
                <a:latin typeface="Cambria Math" panose="02040503050406030204" pitchFamily="18" charset="0"/>
                <a:ea typeface="Cambria Math" panose="02040503050406030204" pitchFamily="18" charset="0"/>
              </a:rPr>
              <a:t>Δεδομένα</a:t>
            </a:r>
          </a:p>
          <a:p>
            <a:pPr fontAlgn="base">
              <a:spcBef>
                <a:spcPct val="50000"/>
              </a:spcBef>
              <a:spcAft>
                <a:spcPct val="0"/>
              </a:spcAft>
              <a:tabLst>
                <a:tab pos="2687638" algn="l"/>
              </a:tabLst>
            </a:pPr>
            <a:r>
              <a:rPr lang="el-GR" sz="2000" dirty="0">
                <a:solidFill>
                  <a:prstClr val="black"/>
                </a:solidFill>
                <a:latin typeface="Cambria Math" panose="02040503050406030204" pitchFamily="18" charset="0"/>
                <a:ea typeface="Cambria Math" panose="02040503050406030204" pitchFamily="18" charset="0"/>
              </a:rPr>
              <a:t>Ακτίνα</a:t>
            </a:r>
            <a:r>
              <a:rPr lang="en-US" sz="2000" dirty="0">
                <a:solidFill>
                  <a:prstClr val="black"/>
                </a:solidFill>
                <a:latin typeface="Cambria Math" panose="02040503050406030204" pitchFamily="18" charset="0"/>
                <a:ea typeface="Cambria Math" panose="02040503050406030204" pitchFamily="18" charset="0"/>
              </a:rPr>
              <a:t>	</a:t>
            </a:r>
            <a:r>
              <a:rPr lang="el-GR" sz="2000" dirty="0" smtClean="0">
                <a:solidFill>
                  <a:prstClr val="black"/>
                </a:solidFill>
                <a:latin typeface="Cambria Math" panose="02040503050406030204" pitchFamily="18" charset="0"/>
                <a:ea typeface="Cambria Math" panose="02040503050406030204" pitchFamily="18" charset="0"/>
              </a:rPr>
              <a:t>6378 </a:t>
            </a:r>
            <a:r>
              <a:rPr lang="el-GR" sz="2000" dirty="0">
                <a:solidFill>
                  <a:prstClr val="black"/>
                </a:solidFill>
                <a:latin typeface="Cambria Math" panose="02040503050406030204" pitchFamily="18" charset="0"/>
                <a:ea typeface="Cambria Math" panose="02040503050406030204" pitchFamily="18" charset="0"/>
              </a:rPr>
              <a:t>km</a:t>
            </a:r>
            <a:endParaRPr lang="en-US" sz="2000" dirty="0">
              <a:solidFill>
                <a:prstClr val="black"/>
              </a:solidFill>
              <a:latin typeface="Cambria Math" panose="02040503050406030204" pitchFamily="18" charset="0"/>
              <a:ea typeface="Cambria Math" panose="02040503050406030204" pitchFamily="18" charset="0"/>
            </a:endParaRPr>
          </a:p>
          <a:p>
            <a:pPr fontAlgn="base">
              <a:spcBef>
                <a:spcPct val="50000"/>
              </a:spcBef>
              <a:spcAft>
                <a:spcPct val="0"/>
              </a:spcAft>
              <a:tabLst>
                <a:tab pos="2687638" algn="l"/>
              </a:tabLst>
            </a:pPr>
            <a:r>
              <a:rPr lang="el-GR" sz="2000" dirty="0">
                <a:solidFill>
                  <a:prstClr val="black"/>
                </a:solidFill>
                <a:latin typeface="Cambria Math" panose="02040503050406030204" pitchFamily="18" charset="0"/>
                <a:ea typeface="Cambria Math" panose="02040503050406030204" pitchFamily="18" charset="0"/>
              </a:rPr>
              <a:t>Εμβαδόν επιφανείας</a:t>
            </a:r>
            <a:r>
              <a:rPr lang="en-US" sz="2000" dirty="0">
                <a:solidFill>
                  <a:prstClr val="black"/>
                </a:solidFill>
                <a:latin typeface="Cambria Math" panose="02040503050406030204" pitchFamily="18" charset="0"/>
                <a:ea typeface="Cambria Math" panose="02040503050406030204" pitchFamily="18" charset="0"/>
              </a:rPr>
              <a:t>	</a:t>
            </a:r>
            <a:r>
              <a:rPr lang="el-GR" sz="2000" dirty="0">
                <a:solidFill>
                  <a:prstClr val="black"/>
                </a:solidFill>
                <a:latin typeface="Cambria Math" panose="02040503050406030204" pitchFamily="18" charset="0"/>
                <a:ea typeface="Cambria Math" panose="02040503050406030204" pitchFamily="18" charset="0"/>
              </a:rPr>
              <a:t>5.1x10</a:t>
            </a:r>
            <a:r>
              <a:rPr lang="el-GR" sz="2000" baseline="30000" dirty="0">
                <a:solidFill>
                  <a:prstClr val="black"/>
                </a:solidFill>
                <a:latin typeface="Cambria Math" panose="02040503050406030204" pitchFamily="18" charset="0"/>
                <a:ea typeface="Cambria Math" panose="02040503050406030204" pitchFamily="18" charset="0"/>
              </a:rPr>
              <a:t>8 </a:t>
            </a:r>
            <a:r>
              <a:rPr lang="el-GR" sz="2000" dirty="0">
                <a:solidFill>
                  <a:prstClr val="black"/>
                </a:solidFill>
                <a:latin typeface="Cambria Math" panose="02040503050406030204" pitchFamily="18" charset="0"/>
                <a:ea typeface="Cambria Math" panose="02040503050406030204" pitchFamily="18" charset="0"/>
              </a:rPr>
              <a:t>km</a:t>
            </a:r>
            <a:r>
              <a:rPr lang="el-GR" sz="2000" baseline="30000" dirty="0">
                <a:solidFill>
                  <a:prstClr val="black"/>
                </a:solidFill>
                <a:latin typeface="Cambria Math" panose="02040503050406030204" pitchFamily="18" charset="0"/>
                <a:ea typeface="Cambria Math" panose="02040503050406030204" pitchFamily="18" charset="0"/>
              </a:rPr>
              <a:t>2</a:t>
            </a:r>
            <a:endParaRPr lang="en-US" sz="2000" baseline="30000" dirty="0">
              <a:solidFill>
                <a:prstClr val="black"/>
              </a:solidFill>
              <a:latin typeface="Cambria Math" panose="02040503050406030204" pitchFamily="18" charset="0"/>
              <a:ea typeface="Cambria Math" panose="02040503050406030204" pitchFamily="18" charset="0"/>
            </a:endParaRPr>
          </a:p>
          <a:p>
            <a:pPr fontAlgn="base">
              <a:spcBef>
                <a:spcPct val="50000"/>
              </a:spcBef>
              <a:spcAft>
                <a:spcPct val="0"/>
              </a:spcAft>
              <a:tabLst>
                <a:tab pos="2687638" algn="l"/>
              </a:tabLst>
            </a:pPr>
            <a:r>
              <a:rPr lang="el-GR" sz="2000" dirty="0">
                <a:solidFill>
                  <a:prstClr val="black"/>
                </a:solidFill>
                <a:latin typeface="Cambria Math" panose="02040503050406030204" pitchFamily="18" charset="0"/>
                <a:ea typeface="Cambria Math" panose="02040503050406030204" pitchFamily="18" charset="0"/>
              </a:rPr>
              <a:t>Μάζα</a:t>
            </a:r>
            <a:r>
              <a:rPr lang="en-US" sz="2000" dirty="0">
                <a:solidFill>
                  <a:prstClr val="black"/>
                </a:solidFill>
                <a:latin typeface="Cambria Math" panose="02040503050406030204" pitchFamily="18" charset="0"/>
                <a:ea typeface="Cambria Math" panose="02040503050406030204" pitchFamily="18" charset="0"/>
              </a:rPr>
              <a:t>	</a:t>
            </a:r>
            <a:r>
              <a:rPr lang="el-GR" sz="2000" dirty="0" smtClean="0">
                <a:solidFill>
                  <a:prstClr val="black"/>
                </a:solidFill>
                <a:latin typeface="Cambria Math" panose="02040503050406030204" pitchFamily="18" charset="0"/>
                <a:ea typeface="Cambria Math" panose="02040503050406030204" pitchFamily="18" charset="0"/>
              </a:rPr>
              <a:t>5.974x10</a:t>
            </a:r>
            <a:r>
              <a:rPr lang="el-GR" sz="2000" baseline="30000" dirty="0">
                <a:solidFill>
                  <a:prstClr val="black"/>
                </a:solidFill>
                <a:latin typeface="Cambria Math" panose="02040503050406030204" pitchFamily="18" charset="0"/>
                <a:ea typeface="Cambria Math" panose="02040503050406030204" pitchFamily="18" charset="0"/>
              </a:rPr>
              <a:t>24</a:t>
            </a:r>
            <a:r>
              <a:rPr lang="el-GR" sz="2000" dirty="0" smtClean="0">
                <a:solidFill>
                  <a:prstClr val="black"/>
                </a:solidFill>
                <a:latin typeface="Cambria Math" panose="02040503050406030204" pitchFamily="18" charset="0"/>
                <a:ea typeface="Cambria Math" panose="02040503050406030204" pitchFamily="18" charset="0"/>
              </a:rPr>
              <a:t> </a:t>
            </a:r>
            <a:r>
              <a:rPr lang="el-GR" sz="2000" dirty="0">
                <a:solidFill>
                  <a:prstClr val="black"/>
                </a:solidFill>
                <a:latin typeface="Cambria Math" panose="02040503050406030204" pitchFamily="18" charset="0"/>
                <a:ea typeface="Cambria Math" panose="02040503050406030204" pitchFamily="18" charset="0"/>
              </a:rPr>
              <a:t>kg</a:t>
            </a:r>
            <a:endParaRPr lang="en-US" sz="2000" dirty="0">
              <a:solidFill>
                <a:prstClr val="black"/>
              </a:solidFill>
              <a:latin typeface="Cambria Math" panose="02040503050406030204" pitchFamily="18" charset="0"/>
              <a:ea typeface="Cambria Math" panose="02040503050406030204" pitchFamily="18" charset="0"/>
            </a:endParaRPr>
          </a:p>
          <a:p>
            <a:pPr fontAlgn="base">
              <a:spcBef>
                <a:spcPct val="50000"/>
              </a:spcBef>
              <a:spcAft>
                <a:spcPct val="0"/>
              </a:spcAft>
              <a:tabLst>
                <a:tab pos="2687638" algn="l"/>
              </a:tabLst>
            </a:pPr>
            <a:r>
              <a:rPr lang="el-GR" sz="2000" dirty="0">
                <a:solidFill>
                  <a:prstClr val="black"/>
                </a:solidFill>
                <a:latin typeface="Cambria Math" panose="02040503050406030204" pitchFamily="18" charset="0"/>
                <a:ea typeface="Cambria Math" panose="02040503050406030204" pitchFamily="18" charset="0"/>
              </a:rPr>
              <a:t>Πυκνότητα</a:t>
            </a:r>
            <a:r>
              <a:rPr lang="en-US" sz="2000" dirty="0">
                <a:solidFill>
                  <a:prstClr val="black"/>
                </a:solidFill>
                <a:latin typeface="Cambria Math" panose="02040503050406030204" pitchFamily="18" charset="0"/>
                <a:ea typeface="Cambria Math" panose="02040503050406030204" pitchFamily="18" charset="0"/>
              </a:rPr>
              <a:t>	</a:t>
            </a:r>
            <a:r>
              <a:rPr lang="el-GR" sz="2000" dirty="0" smtClean="0">
                <a:solidFill>
                  <a:prstClr val="black"/>
                </a:solidFill>
                <a:latin typeface="Cambria Math" panose="02040503050406030204" pitchFamily="18" charset="0"/>
                <a:ea typeface="Cambria Math" panose="02040503050406030204" pitchFamily="18" charset="0"/>
              </a:rPr>
              <a:t>5.515 </a:t>
            </a:r>
            <a:r>
              <a:rPr lang="el-GR" sz="2000" dirty="0">
                <a:solidFill>
                  <a:prstClr val="black"/>
                </a:solidFill>
                <a:latin typeface="Cambria Math" panose="02040503050406030204" pitchFamily="18" charset="0"/>
                <a:ea typeface="Cambria Math" panose="02040503050406030204" pitchFamily="18" charset="0"/>
              </a:rPr>
              <a:t>g/cm</a:t>
            </a:r>
            <a:r>
              <a:rPr lang="el-GR" sz="2000" baseline="30000" dirty="0">
                <a:solidFill>
                  <a:prstClr val="black"/>
                </a:solidFill>
                <a:latin typeface="Cambria Math" panose="02040503050406030204" pitchFamily="18" charset="0"/>
                <a:ea typeface="Cambria Math" panose="02040503050406030204" pitchFamily="18" charset="0"/>
              </a:rPr>
              <a:t>3</a:t>
            </a:r>
            <a:endParaRPr lang="en-US" sz="2000" baseline="30000" dirty="0">
              <a:solidFill>
                <a:prstClr val="black"/>
              </a:solidFill>
              <a:latin typeface="Cambria Math" panose="02040503050406030204" pitchFamily="18" charset="0"/>
              <a:ea typeface="Cambria Math" panose="02040503050406030204" pitchFamily="18" charset="0"/>
            </a:endParaRPr>
          </a:p>
          <a:p>
            <a:pPr fontAlgn="base">
              <a:spcBef>
                <a:spcPct val="50000"/>
              </a:spcBef>
              <a:spcAft>
                <a:spcPct val="0"/>
              </a:spcAft>
              <a:tabLst>
                <a:tab pos="2687638" algn="l"/>
              </a:tabLst>
            </a:pPr>
            <a:r>
              <a:rPr lang="el-GR" sz="2000" dirty="0">
                <a:solidFill>
                  <a:prstClr val="black"/>
                </a:solidFill>
                <a:latin typeface="Cambria Math" panose="02040503050406030204" pitchFamily="18" charset="0"/>
                <a:ea typeface="Cambria Math" panose="02040503050406030204" pitchFamily="18" charset="0"/>
              </a:rPr>
              <a:t>Βαρύτητα	</a:t>
            </a:r>
            <a:r>
              <a:rPr lang="el-GR" sz="2000" dirty="0" smtClean="0">
                <a:solidFill>
                  <a:prstClr val="black"/>
                </a:solidFill>
                <a:latin typeface="Cambria Math" panose="02040503050406030204" pitchFamily="18" charset="0"/>
                <a:ea typeface="Cambria Math" panose="02040503050406030204" pitchFamily="18" charset="0"/>
              </a:rPr>
              <a:t>9.87 </a:t>
            </a:r>
            <a:r>
              <a:rPr lang="el-GR" sz="2000" dirty="0">
                <a:solidFill>
                  <a:prstClr val="black"/>
                </a:solidFill>
                <a:latin typeface="Cambria Math" panose="02040503050406030204" pitchFamily="18" charset="0"/>
                <a:ea typeface="Cambria Math" panose="02040503050406030204" pitchFamily="18" charset="0"/>
              </a:rPr>
              <a:t>m/s</a:t>
            </a:r>
            <a:r>
              <a:rPr lang="el-GR" sz="2000" baseline="30000" dirty="0">
                <a:solidFill>
                  <a:prstClr val="black"/>
                </a:solidFill>
                <a:latin typeface="Cambria Math" panose="02040503050406030204" pitchFamily="18" charset="0"/>
                <a:ea typeface="Cambria Math" panose="02040503050406030204" pitchFamily="18" charset="0"/>
              </a:rPr>
              <a:t>2</a:t>
            </a:r>
            <a:endParaRPr lang="en-US" sz="2000" baseline="30000" dirty="0">
              <a:solidFill>
                <a:prstClr val="black"/>
              </a:solidFill>
              <a:latin typeface="Cambria Math" panose="02040503050406030204" pitchFamily="18" charset="0"/>
              <a:ea typeface="Cambria Math" panose="02040503050406030204" pitchFamily="18" charset="0"/>
            </a:endParaRPr>
          </a:p>
          <a:p>
            <a:pPr fontAlgn="base">
              <a:spcBef>
                <a:spcPct val="50000"/>
              </a:spcBef>
              <a:spcAft>
                <a:spcPct val="0"/>
              </a:spcAft>
              <a:tabLst>
                <a:tab pos="2687638" algn="l"/>
              </a:tabLst>
            </a:pPr>
            <a:r>
              <a:rPr lang="el-GR" sz="2000" dirty="0">
                <a:solidFill>
                  <a:prstClr val="black"/>
                </a:solidFill>
                <a:latin typeface="Cambria Math" panose="02040503050406030204" pitchFamily="18" charset="0"/>
                <a:ea typeface="Cambria Math" panose="02040503050406030204" pitchFamily="18" charset="0"/>
              </a:rPr>
              <a:t>Ταχύτητα Διαφυγής</a:t>
            </a:r>
            <a:r>
              <a:rPr lang="en-US" sz="2000" dirty="0">
                <a:solidFill>
                  <a:prstClr val="black"/>
                </a:solidFill>
                <a:latin typeface="Cambria Math" panose="02040503050406030204" pitchFamily="18" charset="0"/>
                <a:ea typeface="Cambria Math" panose="02040503050406030204" pitchFamily="18" charset="0"/>
              </a:rPr>
              <a:t>	</a:t>
            </a:r>
            <a:r>
              <a:rPr lang="el-GR" sz="2000" dirty="0">
                <a:solidFill>
                  <a:prstClr val="black"/>
                </a:solidFill>
                <a:latin typeface="Cambria Math" panose="02040503050406030204" pitchFamily="18" charset="0"/>
                <a:ea typeface="Cambria Math" panose="02040503050406030204" pitchFamily="18" charset="0"/>
              </a:rPr>
              <a:t>11 km/s</a:t>
            </a:r>
            <a:endParaRPr lang="en-US" sz="2000" dirty="0">
              <a:solidFill>
                <a:prstClr val="black"/>
              </a:solidFill>
              <a:latin typeface="Cambria Math" panose="02040503050406030204" pitchFamily="18" charset="0"/>
              <a:ea typeface="Cambria Math" panose="02040503050406030204" pitchFamily="18" charset="0"/>
            </a:endParaRPr>
          </a:p>
          <a:p>
            <a:pPr fontAlgn="base">
              <a:spcBef>
                <a:spcPct val="50000"/>
              </a:spcBef>
              <a:spcAft>
                <a:spcPct val="0"/>
              </a:spcAft>
              <a:tabLst>
                <a:tab pos="2687638" algn="l"/>
              </a:tabLst>
            </a:pPr>
            <a:r>
              <a:rPr lang="el-GR" sz="2000" dirty="0">
                <a:solidFill>
                  <a:prstClr val="black"/>
                </a:solidFill>
                <a:latin typeface="Cambria Math" panose="02040503050406030204" pitchFamily="18" charset="0"/>
                <a:ea typeface="Cambria Math" panose="02040503050406030204" pitchFamily="18" charset="0"/>
              </a:rPr>
              <a:t>Albedo</a:t>
            </a:r>
            <a:r>
              <a:rPr lang="en-US" sz="2000" dirty="0">
                <a:solidFill>
                  <a:prstClr val="black"/>
                </a:solidFill>
                <a:latin typeface="Cambria Math" panose="02040503050406030204" pitchFamily="18" charset="0"/>
                <a:ea typeface="Cambria Math" panose="02040503050406030204" pitchFamily="18" charset="0"/>
              </a:rPr>
              <a:t>	</a:t>
            </a:r>
            <a:r>
              <a:rPr lang="el-GR" sz="2000" dirty="0" smtClean="0">
                <a:solidFill>
                  <a:prstClr val="black"/>
                </a:solidFill>
                <a:latin typeface="Cambria Math" panose="02040503050406030204" pitchFamily="18" charset="0"/>
                <a:ea typeface="Cambria Math" panose="02040503050406030204" pitchFamily="18" charset="0"/>
              </a:rPr>
              <a:t>0.36</a:t>
            </a:r>
            <a:endParaRPr lang="en-US" sz="2000" dirty="0">
              <a:solidFill>
                <a:prstClr val="black"/>
              </a:solidFill>
              <a:latin typeface="Cambria Math" panose="02040503050406030204" pitchFamily="18" charset="0"/>
              <a:ea typeface="Cambria Math" panose="02040503050406030204" pitchFamily="18" charset="0"/>
            </a:endParaRPr>
          </a:p>
          <a:p>
            <a:pPr fontAlgn="base">
              <a:spcBef>
                <a:spcPct val="50000"/>
              </a:spcBef>
              <a:spcAft>
                <a:spcPct val="0"/>
              </a:spcAft>
              <a:tabLst>
                <a:tab pos="2687638" algn="l"/>
              </a:tabLst>
            </a:pPr>
            <a:r>
              <a:rPr lang="el-GR" sz="2000" dirty="0">
                <a:solidFill>
                  <a:prstClr val="black"/>
                </a:solidFill>
                <a:latin typeface="Cambria Math" panose="02040503050406030204" pitchFamily="18" charset="0"/>
                <a:ea typeface="Cambria Math" panose="02040503050406030204" pitchFamily="18" charset="0"/>
              </a:rPr>
              <a:t>Θερμοκρασία Επιφανείας  290 K</a:t>
            </a:r>
            <a:endParaRPr lang="en-US" sz="2000" dirty="0">
              <a:solidFill>
                <a:prstClr val="black"/>
              </a:solidFill>
              <a:latin typeface="Cambria Math" panose="02040503050406030204" pitchFamily="18" charset="0"/>
              <a:ea typeface="Cambria Math" panose="02040503050406030204" pitchFamily="18" charset="0"/>
            </a:endParaRPr>
          </a:p>
          <a:p>
            <a:pPr fontAlgn="base">
              <a:spcBef>
                <a:spcPct val="50000"/>
              </a:spcBef>
              <a:spcAft>
                <a:spcPct val="0"/>
              </a:spcAft>
              <a:tabLst>
                <a:tab pos="2687638" algn="l"/>
              </a:tabLst>
            </a:pPr>
            <a:r>
              <a:rPr lang="el-GR" sz="2000" dirty="0">
                <a:solidFill>
                  <a:prstClr val="black"/>
                </a:solidFill>
                <a:latin typeface="Cambria Math" panose="02040503050406030204" pitchFamily="18" charset="0"/>
                <a:ea typeface="Cambria Math" panose="02040503050406030204" pitchFamily="18" charset="0"/>
              </a:rPr>
              <a:t>Διάρκεια ημέρας</a:t>
            </a:r>
            <a:r>
              <a:rPr lang="en-US" sz="2000" dirty="0">
                <a:solidFill>
                  <a:prstClr val="black"/>
                </a:solidFill>
                <a:latin typeface="Cambria Math" panose="02040503050406030204" pitchFamily="18" charset="0"/>
                <a:ea typeface="Cambria Math" panose="02040503050406030204" pitchFamily="18" charset="0"/>
              </a:rPr>
              <a:t>	</a:t>
            </a:r>
            <a:r>
              <a:rPr lang="el-GR" sz="2000" dirty="0">
                <a:solidFill>
                  <a:prstClr val="black"/>
                </a:solidFill>
                <a:latin typeface="Cambria Math" panose="02040503050406030204" pitchFamily="18" charset="0"/>
                <a:ea typeface="Cambria Math" panose="02040503050406030204" pitchFamily="18" charset="0"/>
              </a:rPr>
              <a:t>23 h 56 min</a:t>
            </a:r>
            <a:endParaRPr lang="en-US" sz="2000" dirty="0">
              <a:solidFill>
                <a:prstClr val="black"/>
              </a:solidFill>
              <a:latin typeface="Cambria Math" panose="02040503050406030204" pitchFamily="18" charset="0"/>
              <a:ea typeface="Cambria Math" panose="02040503050406030204" pitchFamily="18" charset="0"/>
            </a:endParaRPr>
          </a:p>
          <a:p>
            <a:pPr fontAlgn="base">
              <a:spcBef>
                <a:spcPct val="50000"/>
              </a:spcBef>
              <a:spcAft>
                <a:spcPct val="0"/>
              </a:spcAft>
              <a:tabLst>
                <a:tab pos="2687638" algn="l"/>
              </a:tabLst>
            </a:pPr>
            <a:r>
              <a:rPr lang="el-GR" sz="2000" dirty="0">
                <a:solidFill>
                  <a:prstClr val="black"/>
                </a:solidFill>
                <a:latin typeface="Cambria Math" panose="02040503050406030204" pitchFamily="18" charset="0"/>
                <a:ea typeface="Cambria Math" panose="02040503050406030204" pitchFamily="18" charset="0"/>
              </a:rPr>
              <a:t>Διάρκεια έτους</a:t>
            </a:r>
            <a:r>
              <a:rPr lang="en-US" sz="2000" dirty="0">
                <a:solidFill>
                  <a:prstClr val="black"/>
                </a:solidFill>
                <a:latin typeface="Cambria Math" panose="02040503050406030204" pitchFamily="18" charset="0"/>
                <a:ea typeface="Cambria Math" panose="02040503050406030204" pitchFamily="18" charset="0"/>
              </a:rPr>
              <a:t>	</a:t>
            </a:r>
            <a:r>
              <a:rPr lang="el-GR" sz="2000" dirty="0">
                <a:solidFill>
                  <a:prstClr val="black"/>
                </a:solidFill>
                <a:latin typeface="Cambria Math" panose="02040503050406030204" pitchFamily="18" charset="0"/>
                <a:ea typeface="Cambria Math" panose="02040503050406030204" pitchFamily="18" charset="0"/>
              </a:rPr>
              <a:t>365.25 days</a:t>
            </a:r>
            <a:endParaRPr lang="en-US" sz="2000" dirty="0">
              <a:solidFill>
                <a:prstClr val="black"/>
              </a:solidFill>
              <a:latin typeface="Cambria Math" panose="02040503050406030204" pitchFamily="18" charset="0"/>
              <a:ea typeface="Cambria Math" panose="02040503050406030204" pitchFamily="18" charset="0"/>
            </a:endParaRPr>
          </a:p>
          <a:p>
            <a:pPr fontAlgn="base">
              <a:spcBef>
                <a:spcPct val="50000"/>
              </a:spcBef>
              <a:spcAft>
                <a:spcPct val="0"/>
              </a:spcAft>
              <a:tabLst>
                <a:tab pos="2687638" algn="l"/>
              </a:tabLst>
            </a:pPr>
            <a:r>
              <a:rPr lang="el-GR" sz="2000" dirty="0">
                <a:solidFill>
                  <a:prstClr val="black"/>
                </a:solidFill>
                <a:latin typeface="Cambria Math" panose="02040503050406030204" pitchFamily="18" charset="0"/>
                <a:ea typeface="Cambria Math" panose="02040503050406030204" pitchFamily="18" charset="0"/>
              </a:rPr>
              <a:t>Απόσταση από Ήλιο </a:t>
            </a:r>
            <a:r>
              <a:rPr lang="en-US" sz="2000" dirty="0">
                <a:solidFill>
                  <a:prstClr val="black"/>
                </a:solidFill>
                <a:latin typeface="Cambria Math" panose="02040503050406030204" pitchFamily="18" charset="0"/>
                <a:ea typeface="Cambria Math" panose="02040503050406030204" pitchFamily="18" charset="0"/>
              </a:rPr>
              <a:t>	</a:t>
            </a:r>
            <a:r>
              <a:rPr lang="el-GR" sz="2000" dirty="0">
                <a:solidFill>
                  <a:prstClr val="black"/>
                </a:solidFill>
                <a:latin typeface="Cambria Math" panose="02040503050406030204" pitchFamily="18" charset="0"/>
                <a:ea typeface="Cambria Math" panose="02040503050406030204" pitchFamily="18" charset="0"/>
              </a:rPr>
              <a:t>1.496x10</a:t>
            </a:r>
            <a:r>
              <a:rPr lang="el-GR" sz="2000" baseline="30000" dirty="0">
                <a:solidFill>
                  <a:prstClr val="black"/>
                </a:solidFill>
                <a:latin typeface="Cambria Math" panose="02040503050406030204" pitchFamily="18" charset="0"/>
                <a:ea typeface="Cambria Math" panose="02040503050406030204" pitchFamily="18" charset="0"/>
              </a:rPr>
              <a:t>8 </a:t>
            </a:r>
            <a:r>
              <a:rPr lang="el-GR" sz="2000" dirty="0">
                <a:solidFill>
                  <a:prstClr val="black"/>
                </a:solidFill>
                <a:latin typeface="Cambria Math" panose="02040503050406030204" pitchFamily="18" charset="0"/>
                <a:ea typeface="Cambria Math" panose="02040503050406030204" pitchFamily="18" charset="0"/>
              </a:rPr>
              <a:t>km</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92451236"/>
      </p:ext>
    </p:extLst>
  </p:cSld>
  <p:clrMapOvr>
    <a:masterClrMapping/>
  </p:clrMapOvr>
  <mc:AlternateContent xmlns:mc="http://schemas.openxmlformats.org/markup-compatibility/2006">
    <mc:Choice xmlns:p14="http://schemas.microsoft.com/office/powerpoint/2010/main" Requires="p14">
      <p:transition spd="slow" p14:dur="2000" advTm="4520"/>
    </mc:Choice>
    <mc:Fallback>
      <p:transition spd="slow" advTm="4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6370" name="Text Box 2"/>
          <p:cNvSpPr txBox="1">
            <a:spLocks noChangeArrowheads="1"/>
          </p:cNvSpPr>
          <p:nvPr/>
        </p:nvSpPr>
        <p:spPr bwMode="auto">
          <a:xfrm>
            <a:off x="0" y="182563"/>
            <a:ext cx="9080500" cy="427037"/>
          </a:xfrm>
          <a:prstGeom prst="rect">
            <a:avLst/>
          </a:prstGeom>
          <a:noFill/>
          <a:ln w="9525">
            <a:noFill/>
            <a:miter lim="800000"/>
            <a:headEnd/>
            <a:tailEnd/>
          </a:ln>
          <a:effectLst/>
        </p:spPr>
        <p:txBody>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lgn="ctr" fontAlgn="base">
              <a:spcBef>
                <a:spcPct val="0"/>
              </a:spcBef>
              <a:spcAft>
                <a:spcPct val="0"/>
              </a:spcAft>
            </a:pPr>
            <a:r>
              <a:rPr lang="el-GR" altLang="en-US" sz="2800" b="1" dirty="0" smtClean="0">
                <a:solidFill>
                  <a:srgbClr val="202080"/>
                </a:solidFill>
                <a:effectLst>
                  <a:outerShdw blurRad="38100" dist="38100" dir="2700000" algn="tl">
                    <a:srgbClr val="C0C0C0"/>
                  </a:outerShdw>
                </a:effectLst>
                <a:latin typeface="Times New Roman" charset="0"/>
              </a:rPr>
              <a:t>Η ΑΤΜΟΣΦΑΙΡΑ ΤΗΣ ΓΗΣ</a:t>
            </a:r>
            <a:endParaRPr lang="en-US" altLang="en-US" sz="2800" b="1" dirty="0">
              <a:solidFill>
                <a:srgbClr val="202080"/>
              </a:solidFill>
              <a:effectLst>
                <a:outerShdw blurRad="38100" dist="38100" dir="2700000" algn="tl">
                  <a:srgbClr val="C0C0C0"/>
                </a:outerShdw>
              </a:effectLst>
              <a:latin typeface="Times New Roman" charset="0"/>
            </a:endParaRPr>
          </a:p>
        </p:txBody>
      </p:sp>
      <p:sp>
        <p:nvSpPr>
          <p:cNvPr id="17411" name="Text Box 8"/>
          <p:cNvSpPr txBox="1">
            <a:spLocks noChangeArrowheads="1"/>
          </p:cNvSpPr>
          <p:nvPr/>
        </p:nvSpPr>
        <p:spPr bwMode="auto">
          <a:xfrm>
            <a:off x="381000" y="914400"/>
            <a:ext cx="19907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eaLnBrk="0" fontAlgn="base" hangingPunct="0">
              <a:spcBef>
                <a:spcPct val="0"/>
              </a:spcBef>
              <a:spcAft>
                <a:spcPct val="0"/>
              </a:spcAft>
              <a:buFont typeface="Wingdings" charset="2"/>
              <a:buNone/>
            </a:pPr>
            <a:r>
              <a:rPr lang="en-US" altLang="en-US" sz="1800" b="1" dirty="0">
                <a:solidFill>
                  <a:srgbClr val="000000"/>
                </a:solidFill>
                <a:latin typeface="Tahoma" charset="0"/>
              </a:rPr>
              <a:t>1. </a:t>
            </a:r>
            <a:r>
              <a:rPr lang="el-GR" altLang="en-US" sz="1800" b="1" dirty="0" smtClean="0">
                <a:solidFill>
                  <a:srgbClr val="000000"/>
                </a:solidFill>
                <a:latin typeface="Tahoma" charset="0"/>
              </a:rPr>
              <a:t>ΤΙ ΕΙΝΑΙ ?</a:t>
            </a:r>
            <a:endParaRPr lang="en-US" altLang="en-US" sz="1800" b="1" dirty="0">
              <a:solidFill>
                <a:srgbClr val="000000"/>
              </a:solidFill>
              <a:latin typeface="Tahoma" charset="0"/>
            </a:endParaRPr>
          </a:p>
        </p:txBody>
      </p:sp>
      <p:pic>
        <p:nvPicPr>
          <p:cNvPr id="186377" name="Picture 9" descr="Picture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762000"/>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8" name="Text Box 10"/>
          <p:cNvSpPr txBox="1">
            <a:spLocks noChangeArrowheads="1"/>
          </p:cNvSpPr>
          <p:nvPr/>
        </p:nvSpPr>
        <p:spPr bwMode="auto">
          <a:xfrm>
            <a:off x="685800" y="1295400"/>
            <a:ext cx="5943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eaLnBrk="0" fontAlgn="base" hangingPunct="0">
              <a:spcBef>
                <a:spcPct val="0"/>
              </a:spcBef>
              <a:spcAft>
                <a:spcPct val="0"/>
              </a:spcAft>
              <a:buFont typeface="Wingdings" charset="2"/>
              <a:buNone/>
            </a:pPr>
            <a:r>
              <a:rPr lang="el-GR" altLang="en-US" sz="1800" b="1" dirty="0" smtClean="0">
                <a:solidFill>
                  <a:srgbClr val="000000"/>
                </a:solidFill>
                <a:latin typeface="Tahoma" charset="0"/>
              </a:rPr>
              <a:t>ΕΝΑ ΛΕΠΤΟ ΑΕΡΙΟ ΣΤΡΩΜΑ ΓΥΡΩ ΑΠΟ ΤΗ ΓΗ</a:t>
            </a:r>
            <a:r>
              <a:rPr lang="en-US" altLang="en-US" sz="1800" b="1" dirty="0" smtClean="0">
                <a:solidFill>
                  <a:srgbClr val="000000"/>
                </a:solidFill>
                <a:latin typeface="Tahoma" charset="0"/>
              </a:rPr>
              <a:t> </a:t>
            </a:r>
            <a:endParaRPr lang="en-US" altLang="en-US" sz="1800" b="1" dirty="0">
              <a:solidFill>
                <a:srgbClr val="000000"/>
              </a:solidFill>
              <a:latin typeface="Tahoma" charset="0"/>
            </a:endParaRPr>
          </a:p>
        </p:txBody>
      </p:sp>
      <p:sp>
        <p:nvSpPr>
          <p:cNvPr id="186379" name="Text Box 11"/>
          <p:cNvSpPr txBox="1">
            <a:spLocks noChangeArrowheads="1"/>
          </p:cNvSpPr>
          <p:nvPr/>
        </p:nvSpPr>
        <p:spPr bwMode="auto">
          <a:xfrm>
            <a:off x="381000" y="2024063"/>
            <a:ext cx="1990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eaLnBrk="0" fontAlgn="base" hangingPunct="0">
              <a:spcBef>
                <a:spcPct val="0"/>
              </a:spcBef>
              <a:spcAft>
                <a:spcPct val="0"/>
              </a:spcAft>
              <a:buFont typeface="Wingdings" charset="2"/>
              <a:buNone/>
            </a:pPr>
            <a:r>
              <a:rPr lang="en-US" altLang="en-US" sz="1800" b="1" dirty="0">
                <a:solidFill>
                  <a:srgbClr val="000000"/>
                </a:solidFill>
                <a:latin typeface="Tahoma" charset="0"/>
              </a:rPr>
              <a:t>2. </a:t>
            </a:r>
            <a:r>
              <a:rPr lang="el-GR" altLang="en-US" sz="1800" b="1" dirty="0" smtClean="0">
                <a:solidFill>
                  <a:srgbClr val="000000"/>
                </a:solidFill>
                <a:latin typeface="Tahoma" charset="0"/>
              </a:rPr>
              <a:t>ΣΥΣΤΑΣΗ</a:t>
            </a:r>
            <a:endParaRPr lang="en-US" altLang="en-US" sz="1800" b="1" dirty="0">
              <a:solidFill>
                <a:srgbClr val="000000"/>
              </a:solidFill>
              <a:latin typeface="Tahoma" charset="0"/>
            </a:endParaRPr>
          </a:p>
        </p:txBody>
      </p:sp>
      <p:sp>
        <p:nvSpPr>
          <p:cNvPr id="186380" name="Text Box 12"/>
          <p:cNvSpPr txBox="1">
            <a:spLocks noChangeArrowheads="1"/>
          </p:cNvSpPr>
          <p:nvPr/>
        </p:nvSpPr>
        <p:spPr bwMode="auto">
          <a:xfrm>
            <a:off x="228600" y="2390775"/>
            <a:ext cx="59531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4161750" indent="-24161750">
              <a:defRPr sz="2400">
                <a:solidFill>
                  <a:schemeClr val="tx1"/>
                </a:solidFill>
                <a:latin typeface="Times" charset="0"/>
                <a:ea typeface="ＭＳ Ｐゴシック" charset="-128"/>
              </a:defRPr>
            </a:lvl1pPr>
            <a:lvl2pPr>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lvl="1" eaLnBrk="0" fontAlgn="base" hangingPunct="0">
              <a:spcBef>
                <a:spcPct val="0"/>
              </a:spcBef>
              <a:spcAft>
                <a:spcPct val="0"/>
              </a:spcAft>
            </a:pPr>
            <a:r>
              <a:rPr lang="el-GR" altLang="en-US" sz="1600" b="1" dirty="0" smtClean="0">
                <a:solidFill>
                  <a:srgbClr val="0000FF"/>
                </a:solidFill>
                <a:latin typeface="Tahoma" charset="0"/>
              </a:rPr>
              <a:t>ΑΖΩΤΟ </a:t>
            </a:r>
            <a:r>
              <a:rPr lang="en-US" altLang="en-US" sz="1600" b="1" dirty="0" smtClean="0">
                <a:solidFill>
                  <a:srgbClr val="0000FF"/>
                </a:solidFill>
                <a:latin typeface="Tahoma" charset="0"/>
              </a:rPr>
              <a:t>(</a:t>
            </a:r>
            <a:r>
              <a:rPr lang="en-US" altLang="en-US" sz="1600" b="1" dirty="0">
                <a:solidFill>
                  <a:srgbClr val="0000FF"/>
                </a:solidFill>
                <a:latin typeface="Tahoma" charset="0"/>
              </a:rPr>
              <a:t>78%), </a:t>
            </a:r>
            <a:r>
              <a:rPr lang="el-GR" altLang="en-US" sz="1600" b="1" dirty="0" smtClean="0">
                <a:solidFill>
                  <a:srgbClr val="0000FF"/>
                </a:solidFill>
                <a:latin typeface="Tahoma" charset="0"/>
              </a:rPr>
              <a:t>ΟΞΥΓΟΝΟ</a:t>
            </a:r>
            <a:r>
              <a:rPr lang="en-US" altLang="en-US" sz="1600" b="1" dirty="0" smtClean="0">
                <a:solidFill>
                  <a:srgbClr val="0000FF"/>
                </a:solidFill>
                <a:latin typeface="Tahoma" charset="0"/>
              </a:rPr>
              <a:t> </a:t>
            </a:r>
            <a:r>
              <a:rPr lang="en-US" altLang="en-US" sz="1600" b="1" dirty="0">
                <a:solidFill>
                  <a:srgbClr val="0000FF"/>
                </a:solidFill>
                <a:latin typeface="Tahoma" charset="0"/>
              </a:rPr>
              <a:t>(21</a:t>
            </a:r>
            <a:r>
              <a:rPr lang="en-US" altLang="en-US" sz="1600" b="1">
                <a:solidFill>
                  <a:srgbClr val="0000FF"/>
                </a:solidFill>
                <a:latin typeface="Tahoma" charset="0"/>
              </a:rPr>
              <a:t>%), </a:t>
            </a:r>
            <a:r>
              <a:rPr lang="el-GR" altLang="en-US" sz="1600" b="1" smtClean="0">
                <a:solidFill>
                  <a:srgbClr val="0000FF"/>
                </a:solidFill>
                <a:latin typeface="Tahoma" charset="0"/>
              </a:rPr>
              <a:t>άλλα αέρια </a:t>
            </a:r>
            <a:r>
              <a:rPr lang="en-US" altLang="en-US" sz="1600" b="1" smtClean="0">
                <a:solidFill>
                  <a:srgbClr val="0000FF"/>
                </a:solidFill>
                <a:latin typeface="Tahoma" charset="0"/>
              </a:rPr>
              <a:t>(1</a:t>
            </a:r>
            <a:r>
              <a:rPr lang="en-US" altLang="en-US" sz="1600" b="1" dirty="0">
                <a:solidFill>
                  <a:srgbClr val="0000FF"/>
                </a:solidFill>
                <a:latin typeface="Tahoma" charset="0"/>
              </a:rPr>
              <a:t>%) </a:t>
            </a:r>
            <a:endParaRPr lang="en-US" altLang="en-US" sz="1600" b="1" dirty="0">
              <a:solidFill>
                <a:srgbClr val="000000"/>
              </a:solidFill>
              <a:latin typeface="Tahoma" charset="0"/>
            </a:endParaRPr>
          </a:p>
        </p:txBody>
      </p:sp>
      <p:sp>
        <p:nvSpPr>
          <p:cNvPr id="186381" name="Text Box 13"/>
          <p:cNvSpPr txBox="1">
            <a:spLocks noChangeArrowheads="1"/>
          </p:cNvSpPr>
          <p:nvPr/>
        </p:nvSpPr>
        <p:spPr bwMode="auto">
          <a:xfrm>
            <a:off x="685800" y="3048000"/>
            <a:ext cx="7772400" cy="533400"/>
          </a:xfrm>
          <a:prstGeom prst="rect">
            <a:avLst/>
          </a:prstGeom>
          <a:noFill/>
          <a:ln w="9525">
            <a:noFill/>
            <a:miter lim="800000"/>
            <a:headEnd/>
            <a:tailEnd/>
          </a:ln>
          <a:effectLst/>
        </p:spPr>
        <p:txBody>
          <a:bodyPr/>
          <a:lstStyle/>
          <a:p>
            <a:pPr fontAlgn="base">
              <a:spcBef>
                <a:spcPct val="0"/>
              </a:spcBef>
              <a:spcAft>
                <a:spcPct val="0"/>
              </a:spcAft>
              <a:defRPr/>
            </a:pPr>
            <a:r>
              <a:rPr lang="el-GR" sz="1600" b="1" dirty="0" smtClean="0">
                <a:solidFill>
                  <a:srgbClr val="202060"/>
                </a:solidFill>
                <a:effectLst>
                  <a:outerShdw blurRad="38100" dist="38100" dir="2700000" algn="tl">
                    <a:srgbClr val="DDDDDD"/>
                  </a:outerShdw>
                </a:effectLst>
                <a:latin typeface="Tahoma" charset="0"/>
                <a:ea typeface="ＭＳ Ｐゴシック" charset="-128"/>
              </a:rPr>
              <a:t>ΤΑ ΒΑΣΙΚΑ ΑΕΡΙΑ ΑΖΩΤΟ, ΟΞΥΓΟΝΟ, ΑΡΓΟΝ, ΥΔΡΑΤΜΟΙ, ΔΙΟΞΕΙΔΙΟ ΤΟΥ ΑΝΘΡΑΚΟΣ, ΜΕΘΑΝΙΟ ΕΙΝΑΙ ΜΗ ΟΡΑΤΑ</a:t>
            </a:r>
            <a:r>
              <a:rPr lang="en-US" sz="1600" b="1" dirty="0" smtClean="0">
                <a:solidFill>
                  <a:srgbClr val="202060"/>
                </a:solidFill>
                <a:effectLst>
                  <a:outerShdw blurRad="38100" dist="38100" dir="2700000" algn="tl">
                    <a:srgbClr val="DDDDDD"/>
                  </a:outerShdw>
                </a:effectLst>
                <a:latin typeface="Tahoma" charset="0"/>
                <a:ea typeface="ＭＳ Ｐゴシック" charset="-128"/>
              </a:rPr>
              <a:t>.</a:t>
            </a:r>
            <a:endParaRPr lang="en-US" sz="1600" b="1" dirty="0">
              <a:solidFill>
                <a:srgbClr val="202060"/>
              </a:solidFill>
              <a:effectLst>
                <a:outerShdw blurRad="38100" dist="38100" dir="2700000" algn="tl">
                  <a:srgbClr val="DDDDDD"/>
                </a:outerShdw>
              </a:effectLst>
              <a:latin typeface="Tahoma" charset="0"/>
              <a:ea typeface="ＭＳ Ｐゴシック" charset="-128"/>
            </a:endParaRPr>
          </a:p>
        </p:txBody>
      </p:sp>
      <p:sp>
        <p:nvSpPr>
          <p:cNvPr id="186382" name="Text Box 14"/>
          <p:cNvSpPr txBox="1">
            <a:spLocks noChangeArrowheads="1"/>
          </p:cNvSpPr>
          <p:nvPr/>
        </p:nvSpPr>
        <p:spPr bwMode="auto">
          <a:xfrm>
            <a:off x="685800" y="3657600"/>
            <a:ext cx="6477000" cy="609600"/>
          </a:xfrm>
          <a:prstGeom prst="rect">
            <a:avLst/>
          </a:prstGeom>
          <a:noFill/>
          <a:ln w="9525">
            <a:noFill/>
            <a:miter lim="800000"/>
            <a:headEnd/>
            <a:tailEnd/>
          </a:ln>
          <a:effectLst/>
        </p:spPr>
        <p:txBody>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fontAlgn="base">
              <a:spcBef>
                <a:spcPct val="0"/>
              </a:spcBef>
              <a:spcAft>
                <a:spcPct val="0"/>
              </a:spcAft>
            </a:pPr>
            <a:r>
              <a:rPr lang="el-GR" altLang="en-US" sz="1600" b="1" dirty="0" smtClean="0">
                <a:solidFill>
                  <a:srgbClr val="FF0000"/>
                </a:solidFill>
                <a:effectLst>
                  <a:outerShdw blurRad="38100" dist="38100" dir="2700000" algn="tl">
                    <a:srgbClr val="C0C0C0"/>
                  </a:outerShdw>
                </a:effectLst>
                <a:latin typeface="Tahoma" charset="0"/>
              </a:rPr>
              <a:t>ΤΑ ΣΥΝΝΕΦΑ ΕΙΝΑΙ ΣΥΜΠΥΚΝΩΜΕΝΟΙ ΥΔΡΑΤΜΟΙ ΜΕ ΜΟΡΦΗ ΥΓΡΩΝ ΣΤΑΓΟΝΙΔΙΩΝ Ή ΣΩΜΑΤΙΔΙΩΝ ΠΑΓΟΥ</a:t>
            </a:r>
            <a:r>
              <a:rPr lang="en-US" altLang="en-US" sz="1600" b="1" dirty="0" smtClean="0">
                <a:solidFill>
                  <a:srgbClr val="FF0000"/>
                </a:solidFill>
                <a:effectLst>
                  <a:outerShdw blurRad="38100" dist="38100" dir="2700000" algn="tl">
                    <a:srgbClr val="C0C0C0"/>
                  </a:outerShdw>
                </a:effectLst>
                <a:latin typeface="Tahoma" charset="0"/>
              </a:rPr>
              <a:t>.</a:t>
            </a:r>
            <a:endParaRPr lang="en-US" altLang="en-US" sz="1600" b="1" dirty="0">
              <a:solidFill>
                <a:srgbClr val="202060"/>
              </a:solidFill>
              <a:effectLst>
                <a:outerShdw blurRad="38100" dist="38100" dir="2700000" algn="tl">
                  <a:srgbClr val="C0C0C0"/>
                </a:outerShdw>
              </a:effectLst>
              <a:latin typeface="Tahoma" charset="0"/>
            </a:endParaRPr>
          </a:p>
        </p:txBody>
      </p:sp>
      <p:sp>
        <p:nvSpPr>
          <p:cNvPr id="186383" name="Text Box 15"/>
          <p:cNvSpPr txBox="1">
            <a:spLocks noChangeArrowheads="1"/>
          </p:cNvSpPr>
          <p:nvPr/>
        </p:nvSpPr>
        <p:spPr bwMode="auto">
          <a:xfrm>
            <a:off x="685800" y="4343400"/>
            <a:ext cx="6477000" cy="609600"/>
          </a:xfrm>
          <a:prstGeom prst="rect">
            <a:avLst/>
          </a:prstGeom>
          <a:noFill/>
          <a:ln w="9525">
            <a:noFill/>
            <a:miter lim="800000"/>
            <a:headEnd/>
            <a:tailEnd/>
          </a:ln>
          <a:effectLst/>
        </p:spPr>
        <p:txBody>
          <a:bodyPr/>
          <a:lstStyle/>
          <a:p>
            <a:pPr fontAlgn="base">
              <a:spcBef>
                <a:spcPct val="0"/>
              </a:spcBef>
              <a:spcAft>
                <a:spcPct val="0"/>
              </a:spcAft>
              <a:defRPr/>
            </a:pPr>
            <a:r>
              <a:rPr lang="el-GR" sz="1600" b="1" dirty="0" smtClean="0">
                <a:solidFill>
                  <a:srgbClr val="202060"/>
                </a:solidFill>
                <a:effectLst>
                  <a:outerShdw blurRad="38100" dist="38100" dir="2700000" algn="tl">
                    <a:srgbClr val="DDDDDD"/>
                  </a:outerShdw>
                </a:effectLst>
                <a:latin typeface="Tahoma" charset="0"/>
                <a:ea typeface="ＭＳ Ｐゴシック" charset="-128"/>
              </a:rPr>
              <a:t>ΤΟ ΝΕΦΟΣ ΤΩΝ ΠΟΛΕΩΝ ΑΠΟΤΕΛΕΙΤΑΙ ΑΠΟ ΑΝΤΙΔΡΩΝΤΑ ΑΕΡΙΑ</a:t>
            </a:r>
            <a:endParaRPr lang="en-US" sz="1600" b="1" dirty="0">
              <a:solidFill>
                <a:srgbClr val="202060"/>
              </a:solidFill>
              <a:effectLst>
                <a:outerShdw blurRad="38100" dist="38100" dir="2700000" algn="tl">
                  <a:srgbClr val="DDDDDD"/>
                </a:outerShdw>
              </a:effectLst>
              <a:latin typeface="Tahoma" charset="0"/>
              <a:ea typeface="ＭＳ Ｐゴシック" charset="-128"/>
            </a:endParaRPr>
          </a:p>
        </p:txBody>
      </p:sp>
      <p:sp>
        <p:nvSpPr>
          <p:cNvPr id="186384" name="Text Box 16"/>
          <p:cNvSpPr txBox="1">
            <a:spLocks noChangeArrowheads="1"/>
          </p:cNvSpPr>
          <p:nvPr/>
        </p:nvSpPr>
        <p:spPr bwMode="auto">
          <a:xfrm>
            <a:off x="381000" y="4891088"/>
            <a:ext cx="1990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eaLnBrk="0" fontAlgn="base" hangingPunct="0">
              <a:spcBef>
                <a:spcPct val="0"/>
              </a:spcBef>
              <a:spcAft>
                <a:spcPct val="0"/>
              </a:spcAft>
              <a:buFont typeface="Wingdings" charset="2"/>
              <a:buNone/>
            </a:pPr>
            <a:r>
              <a:rPr lang="en-US" altLang="en-US" sz="1800" b="1" dirty="0">
                <a:solidFill>
                  <a:srgbClr val="000000"/>
                </a:solidFill>
                <a:latin typeface="Tahoma" charset="0"/>
              </a:rPr>
              <a:t>3. </a:t>
            </a:r>
            <a:r>
              <a:rPr lang="el-GR" altLang="en-US" sz="1800" b="1" dirty="0" smtClean="0">
                <a:solidFill>
                  <a:srgbClr val="000000"/>
                </a:solidFill>
                <a:latin typeface="Tahoma" charset="0"/>
              </a:rPr>
              <a:t>ΔΟΜΗ</a:t>
            </a:r>
            <a:endParaRPr lang="en-US" altLang="en-US" sz="1800" b="1" dirty="0">
              <a:solidFill>
                <a:srgbClr val="000000"/>
              </a:solidFill>
              <a:latin typeface="Tahoma" charset="0"/>
            </a:endParaRPr>
          </a:p>
        </p:txBody>
      </p:sp>
      <p:sp>
        <p:nvSpPr>
          <p:cNvPr id="186385" name="Text Box 17"/>
          <p:cNvSpPr txBox="1">
            <a:spLocks noChangeArrowheads="1"/>
          </p:cNvSpPr>
          <p:nvPr/>
        </p:nvSpPr>
        <p:spPr bwMode="auto">
          <a:xfrm>
            <a:off x="2590800" y="4876800"/>
            <a:ext cx="4191000" cy="381000"/>
          </a:xfrm>
          <a:prstGeom prst="rect">
            <a:avLst/>
          </a:prstGeom>
          <a:noFill/>
          <a:ln w="9525">
            <a:noFill/>
            <a:miter lim="800000"/>
            <a:headEnd/>
            <a:tailEnd/>
          </a:ln>
          <a:effectLst/>
        </p:spPr>
        <p:txBody>
          <a:bodyPr/>
          <a:lstStyle/>
          <a:p>
            <a:pPr fontAlgn="base">
              <a:spcBef>
                <a:spcPct val="0"/>
              </a:spcBef>
              <a:spcAft>
                <a:spcPct val="0"/>
              </a:spcAft>
              <a:defRPr/>
            </a:pPr>
            <a:r>
              <a:rPr lang="el-GR" sz="1600" b="1" dirty="0" smtClean="0">
                <a:solidFill>
                  <a:schemeClr val="bg1">
                    <a:lumMod val="95000"/>
                    <a:lumOff val="5000"/>
                  </a:schemeClr>
                </a:solidFill>
                <a:effectLst>
                  <a:outerShdw blurRad="38100" dist="38100" dir="2700000" algn="tl">
                    <a:srgbClr val="DDDDDD"/>
                  </a:outerShdw>
                </a:effectLst>
                <a:latin typeface="Tahoma" charset="0"/>
                <a:ea typeface="ＭＳ Ｐゴシック" charset="-128"/>
              </a:rPr>
              <a:t>ΤΕΣΣΕΡΑ ΣΤΡΩΜΑΤΑ</a:t>
            </a:r>
            <a:r>
              <a:rPr lang="en-US" sz="1600" b="1" dirty="0" smtClean="0">
                <a:solidFill>
                  <a:schemeClr val="bg1">
                    <a:lumMod val="95000"/>
                    <a:lumOff val="5000"/>
                  </a:schemeClr>
                </a:solidFill>
                <a:effectLst>
                  <a:outerShdw blurRad="38100" dist="38100" dir="2700000" algn="tl">
                    <a:srgbClr val="DDDDDD"/>
                  </a:outerShdw>
                </a:effectLst>
                <a:latin typeface="Tahoma" charset="0"/>
                <a:ea typeface="ＭＳ Ｐゴシック" charset="-128"/>
              </a:rPr>
              <a:t>: </a:t>
            </a:r>
            <a:endParaRPr lang="en-US" sz="1600" b="1" dirty="0">
              <a:solidFill>
                <a:schemeClr val="bg1">
                  <a:lumMod val="95000"/>
                  <a:lumOff val="5000"/>
                </a:schemeClr>
              </a:solidFill>
              <a:effectLst>
                <a:outerShdw blurRad="38100" dist="38100" dir="2700000" algn="tl">
                  <a:srgbClr val="DDDDDD"/>
                </a:outerShdw>
              </a:effectLst>
              <a:latin typeface="Tahoma" charset="0"/>
              <a:ea typeface="ＭＳ Ｐゴシック" charset="-128"/>
            </a:endParaRPr>
          </a:p>
        </p:txBody>
      </p:sp>
      <p:sp>
        <p:nvSpPr>
          <p:cNvPr id="186386" name="Text Box 18"/>
          <p:cNvSpPr txBox="1">
            <a:spLocks noChangeArrowheads="1"/>
          </p:cNvSpPr>
          <p:nvPr/>
        </p:nvSpPr>
        <p:spPr bwMode="auto">
          <a:xfrm>
            <a:off x="237318" y="5265761"/>
            <a:ext cx="1896282" cy="381000"/>
          </a:xfrm>
          <a:prstGeom prst="rect">
            <a:avLst/>
          </a:prstGeom>
          <a:noFill/>
          <a:ln w="9525">
            <a:noFill/>
            <a:miter lim="800000"/>
            <a:headEnd/>
            <a:tailEnd/>
          </a:ln>
          <a:effectLst/>
        </p:spPr>
        <p:txBody>
          <a:bodyPr/>
          <a:lstStyle/>
          <a:p>
            <a:pPr fontAlgn="base">
              <a:spcBef>
                <a:spcPct val="0"/>
              </a:spcBef>
              <a:spcAft>
                <a:spcPct val="0"/>
              </a:spcAft>
              <a:defRPr/>
            </a:pPr>
            <a:r>
              <a:rPr lang="el-GR" sz="1600" b="1" dirty="0" smtClean="0">
                <a:solidFill>
                  <a:srgbClr val="0000FF"/>
                </a:solidFill>
                <a:effectLst>
                  <a:outerShdw blurRad="38100" dist="38100" dir="2700000" algn="tl">
                    <a:srgbClr val="DDDDDD"/>
                  </a:outerShdw>
                </a:effectLst>
                <a:latin typeface="Tahoma" charset="0"/>
                <a:ea typeface="ＭＳ Ｐゴシック" charset="-128"/>
              </a:rPr>
              <a:t>ΤΡΟΠΟΣΦΑΙΡΑ  </a:t>
            </a:r>
            <a:endParaRPr lang="en-US" sz="1600" b="1" dirty="0">
              <a:solidFill>
                <a:srgbClr val="0000FF"/>
              </a:solidFill>
              <a:effectLst>
                <a:outerShdw blurRad="38100" dist="38100" dir="2700000" algn="tl">
                  <a:srgbClr val="DDDDDD"/>
                </a:outerShdw>
              </a:effectLst>
              <a:latin typeface="Tahoma" charset="0"/>
              <a:ea typeface="ＭＳ Ｐゴシック" charset="-128"/>
            </a:endParaRPr>
          </a:p>
        </p:txBody>
      </p:sp>
      <p:sp>
        <p:nvSpPr>
          <p:cNvPr id="186387" name="Text Box 19"/>
          <p:cNvSpPr txBox="1">
            <a:spLocks noChangeArrowheads="1"/>
          </p:cNvSpPr>
          <p:nvPr/>
        </p:nvSpPr>
        <p:spPr bwMode="auto">
          <a:xfrm>
            <a:off x="1937536" y="5253251"/>
            <a:ext cx="1781164" cy="381000"/>
          </a:xfrm>
          <a:prstGeom prst="rect">
            <a:avLst/>
          </a:prstGeom>
          <a:noFill/>
          <a:ln w="9525">
            <a:noFill/>
            <a:miter lim="800000"/>
            <a:headEnd/>
            <a:tailEnd/>
          </a:ln>
          <a:effectLst/>
        </p:spPr>
        <p:txBody>
          <a:bodyPr/>
          <a:lstStyle/>
          <a:p>
            <a:pPr fontAlgn="base">
              <a:spcBef>
                <a:spcPct val="0"/>
              </a:spcBef>
              <a:spcAft>
                <a:spcPct val="0"/>
              </a:spcAft>
              <a:defRPr/>
            </a:pPr>
            <a:r>
              <a:rPr lang="en-US" sz="1600" b="1" dirty="0">
                <a:solidFill>
                  <a:srgbClr val="202060"/>
                </a:solidFill>
                <a:effectLst>
                  <a:outerShdw blurRad="38100" dist="38100" dir="2700000" algn="tl">
                    <a:srgbClr val="DDDDDD"/>
                  </a:outerShdw>
                </a:effectLst>
                <a:latin typeface="Tahoma" charset="0"/>
                <a:ea typeface="ＭＳ Ｐゴシック" charset="-128"/>
              </a:rPr>
              <a:t> </a:t>
            </a:r>
            <a:r>
              <a:rPr lang="en-US" sz="1600" b="1" dirty="0" smtClean="0">
                <a:solidFill>
                  <a:srgbClr val="202060"/>
                </a:solidFill>
                <a:effectLst>
                  <a:outerShdw blurRad="38100" dist="38100" dir="2700000" algn="tl">
                    <a:srgbClr val="DDDDDD"/>
                  </a:outerShdw>
                </a:effectLst>
                <a:latin typeface="Tahoma" charset="0"/>
                <a:ea typeface="ＭＳ Ｐゴシック" charset="-128"/>
              </a:rPr>
              <a:t>(</a:t>
            </a:r>
            <a:r>
              <a:rPr lang="el-GR" sz="1600" b="1" dirty="0" smtClean="0">
                <a:solidFill>
                  <a:srgbClr val="202060"/>
                </a:solidFill>
                <a:effectLst>
                  <a:outerShdw blurRad="38100" dist="38100" dir="2700000" algn="tl">
                    <a:srgbClr val="DDDDDD"/>
                  </a:outerShdw>
                </a:effectLst>
                <a:latin typeface="Tahoma" charset="0"/>
                <a:ea typeface="ＭＳ Ｐゴシック" charset="-128"/>
              </a:rPr>
              <a:t>αναστρέψιμη</a:t>
            </a:r>
            <a:r>
              <a:rPr lang="en-US" sz="1600" b="1" dirty="0" smtClean="0">
                <a:solidFill>
                  <a:srgbClr val="202060"/>
                </a:solidFill>
                <a:effectLst>
                  <a:outerShdw blurRad="38100" dist="38100" dir="2700000" algn="tl">
                    <a:srgbClr val="DDDDDD"/>
                  </a:outerShdw>
                </a:effectLst>
                <a:latin typeface="Tahoma" charset="0"/>
                <a:ea typeface="ＭＳ Ｐゴシック" charset="-128"/>
              </a:rPr>
              <a:t>) </a:t>
            </a:r>
            <a:endParaRPr lang="en-US" sz="1600" b="1" dirty="0">
              <a:solidFill>
                <a:srgbClr val="202060"/>
              </a:solidFill>
              <a:effectLst>
                <a:outerShdw blurRad="38100" dist="38100" dir="2700000" algn="tl">
                  <a:srgbClr val="DDDDDD"/>
                </a:outerShdw>
              </a:effectLst>
              <a:latin typeface="Tahoma" charset="0"/>
              <a:ea typeface="ＭＳ Ｐゴシック" charset="-128"/>
            </a:endParaRPr>
          </a:p>
        </p:txBody>
      </p:sp>
      <p:sp>
        <p:nvSpPr>
          <p:cNvPr id="186388" name="Text Box 20"/>
          <p:cNvSpPr txBox="1">
            <a:spLocks noChangeArrowheads="1"/>
          </p:cNvSpPr>
          <p:nvPr/>
        </p:nvSpPr>
        <p:spPr bwMode="auto">
          <a:xfrm>
            <a:off x="237318" y="5600700"/>
            <a:ext cx="2590800" cy="381000"/>
          </a:xfrm>
          <a:prstGeom prst="rect">
            <a:avLst/>
          </a:prstGeom>
          <a:noFill/>
          <a:ln w="9525">
            <a:noFill/>
            <a:miter lim="800000"/>
            <a:headEnd/>
            <a:tailEnd/>
          </a:ln>
          <a:effectLst/>
        </p:spPr>
        <p:txBody>
          <a:bodyPr/>
          <a:lstStyle/>
          <a:p>
            <a:pPr fontAlgn="base">
              <a:spcBef>
                <a:spcPct val="0"/>
              </a:spcBef>
              <a:spcAft>
                <a:spcPct val="0"/>
              </a:spcAft>
              <a:defRPr/>
            </a:pPr>
            <a:r>
              <a:rPr lang="el-GR" sz="1600" b="1" dirty="0" smtClean="0">
                <a:solidFill>
                  <a:srgbClr val="0000FF"/>
                </a:solidFill>
                <a:effectLst>
                  <a:outerShdw blurRad="38100" dist="38100" dir="2700000" algn="tl">
                    <a:srgbClr val="DDDDDD"/>
                  </a:outerShdw>
                </a:effectLst>
                <a:latin typeface="Tahoma" charset="0"/>
                <a:ea typeface="ＭＳ Ｐゴシック" charset="-128"/>
              </a:rPr>
              <a:t>ΣΤΡΑΤΟΣΦΑΙΡΑ</a:t>
            </a:r>
            <a:endParaRPr lang="en-US" sz="1600" b="1" dirty="0">
              <a:solidFill>
                <a:srgbClr val="0000FF"/>
              </a:solidFill>
              <a:effectLst>
                <a:outerShdw blurRad="38100" dist="38100" dir="2700000" algn="tl">
                  <a:srgbClr val="DDDDDD"/>
                </a:outerShdw>
              </a:effectLst>
              <a:latin typeface="Tahoma" charset="0"/>
              <a:ea typeface="ＭＳ Ｐゴシック" charset="-128"/>
            </a:endParaRPr>
          </a:p>
        </p:txBody>
      </p:sp>
      <p:sp>
        <p:nvSpPr>
          <p:cNvPr id="186389" name="Text Box 21"/>
          <p:cNvSpPr txBox="1">
            <a:spLocks noChangeArrowheads="1"/>
          </p:cNvSpPr>
          <p:nvPr/>
        </p:nvSpPr>
        <p:spPr bwMode="auto">
          <a:xfrm>
            <a:off x="1973519" y="5585915"/>
            <a:ext cx="2463286" cy="381000"/>
          </a:xfrm>
          <a:prstGeom prst="rect">
            <a:avLst/>
          </a:prstGeom>
          <a:noFill/>
          <a:ln w="9525">
            <a:noFill/>
            <a:miter lim="800000"/>
            <a:headEnd/>
            <a:tailEnd/>
          </a:ln>
          <a:effectLst/>
        </p:spPr>
        <p:txBody>
          <a:bodyPr/>
          <a:lstStyle/>
          <a:p>
            <a:pPr fontAlgn="base">
              <a:spcBef>
                <a:spcPct val="0"/>
              </a:spcBef>
              <a:spcAft>
                <a:spcPct val="0"/>
              </a:spcAft>
              <a:defRPr/>
            </a:pPr>
            <a:r>
              <a:rPr lang="en-US" sz="1600" b="1" dirty="0">
                <a:solidFill>
                  <a:srgbClr val="202060"/>
                </a:solidFill>
                <a:effectLst>
                  <a:outerShdw blurRad="38100" dist="38100" dir="2700000" algn="tl">
                    <a:srgbClr val="DDDDDD"/>
                  </a:outerShdw>
                </a:effectLst>
                <a:latin typeface="Tahoma" charset="0"/>
                <a:ea typeface="ＭＳ Ｐゴシック" charset="-128"/>
              </a:rPr>
              <a:t> </a:t>
            </a:r>
            <a:r>
              <a:rPr lang="en-US" sz="1600" b="1" dirty="0" smtClean="0">
                <a:solidFill>
                  <a:srgbClr val="202060"/>
                </a:solidFill>
                <a:effectLst>
                  <a:outerShdw blurRad="38100" dist="38100" dir="2700000" algn="tl">
                    <a:srgbClr val="DDDDDD"/>
                  </a:outerShdw>
                </a:effectLst>
                <a:latin typeface="Tahoma" charset="0"/>
                <a:ea typeface="ＭＳ Ｐゴシック" charset="-128"/>
              </a:rPr>
              <a:t>(</a:t>
            </a:r>
            <a:r>
              <a:rPr lang="el-GR" sz="1600" b="1" dirty="0" smtClean="0">
                <a:solidFill>
                  <a:srgbClr val="202060"/>
                </a:solidFill>
                <a:effectLst>
                  <a:outerShdw blurRad="38100" dist="38100" dir="2700000" algn="tl">
                    <a:srgbClr val="DDDDDD"/>
                  </a:outerShdw>
                </a:effectLst>
                <a:latin typeface="Tahoma" charset="0"/>
                <a:ea typeface="ＭＳ Ｐゴシック" charset="-128"/>
              </a:rPr>
              <a:t>Διαστρωματωμένη</a:t>
            </a:r>
            <a:r>
              <a:rPr lang="en-US" sz="1600" b="1" dirty="0" smtClean="0">
                <a:solidFill>
                  <a:srgbClr val="202060"/>
                </a:solidFill>
                <a:effectLst>
                  <a:outerShdw blurRad="38100" dist="38100" dir="2700000" algn="tl">
                    <a:srgbClr val="DDDDDD"/>
                  </a:outerShdw>
                </a:effectLst>
                <a:latin typeface="Tahoma" charset="0"/>
                <a:ea typeface="ＭＳ Ｐゴシック" charset="-128"/>
              </a:rPr>
              <a:t>) </a:t>
            </a:r>
            <a:endParaRPr lang="en-US" sz="1600" b="1" dirty="0">
              <a:solidFill>
                <a:srgbClr val="202060"/>
              </a:solidFill>
              <a:effectLst>
                <a:outerShdw blurRad="38100" dist="38100" dir="2700000" algn="tl">
                  <a:srgbClr val="DDDDDD"/>
                </a:outerShdw>
              </a:effectLst>
              <a:latin typeface="Tahoma" charset="0"/>
              <a:ea typeface="ＭＳ Ｐゴシック" charset="-128"/>
            </a:endParaRPr>
          </a:p>
        </p:txBody>
      </p:sp>
      <p:sp>
        <p:nvSpPr>
          <p:cNvPr id="186390" name="Text Box 22"/>
          <p:cNvSpPr txBox="1">
            <a:spLocks noChangeArrowheads="1"/>
          </p:cNvSpPr>
          <p:nvPr/>
        </p:nvSpPr>
        <p:spPr bwMode="auto">
          <a:xfrm>
            <a:off x="4238599" y="5253251"/>
            <a:ext cx="1744282" cy="381000"/>
          </a:xfrm>
          <a:prstGeom prst="rect">
            <a:avLst/>
          </a:prstGeom>
          <a:noFill/>
          <a:ln w="9525">
            <a:noFill/>
            <a:miter lim="800000"/>
            <a:headEnd/>
            <a:tailEnd/>
          </a:ln>
          <a:effectLst/>
        </p:spPr>
        <p:txBody>
          <a:bodyPr/>
          <a:lstStyle/>
          <a:p>
            <a:pPr fontAlgn="base">
              <a:spcBef>
                <a:spcPct val="0"/>
              </a:spcBef>
              <a:spcAft>
                <a:spcPct val="0"/>
              </a:spcAft>
              <a:defRPr/>
            </a:pPr>
            <a:r>
              <a:rPr lang="el-GR" sz="1600" b="1" smtClean="0">
                <a:solidFill>
                  <a:srgbClr val="202060"/>
                </a:solidFill>
                <a:effectLst>
                  <a:outerShdw blurRad="38100" dist="38100" dir="2700000" algn="tl">
                    <a:srgbClr val="DDDDDD"/>
                  </a:outerShdw>
                </a:effectLst>
                <a:latin typeface="Tahoma" charset="0"/>
                <a:ea typeface="ＭＳ Ｐゴシック" charset="-128"/>
              </a:rPr>
              <a:t>μέχρι </a:t>
            </a:r>
            <a:r>
              <a:rPr lang="en-US" sz="1600" b="1" dirty="0" smtClean="0">
                <a:solidFill>
                  <a:srgbClr val="202060"/>
                </a:solidFill>
                <a:effectLst>
                  <a:outerShdw blurRad="38100" dist="38100" dir="2700000" algn="tl">
                    <a:srgbClr val="DDDDDD"/>
                  </a:outerShdw>
                </a:effectLst>
                <a:latin typeface="Tahoma" charset="0"/>
                <a:ea typeface="ＭＳ Ｐゴシック" charset="-128"/>
              </a:rPr>
              <a:t>8-18 </a:t>
            </a:r>
            <a:r>
              <a:rPr lang="en-US" sz="1600" b="1" dirty="0">
                <a:solidFill>
                  <a:srgbClr val="202060"/>
                </a:solidFill>
                <a:effectLst>
                  <a:outerShdw blurRad="38100" dist="38100" dir="2700000" algn="tl">
                    <a:srgbClr val="DDDDDD"/>
                  </a:outerShdw>
                </a:effectLst>
                <a:latin typeface="Tahoma" charset="0"/>
                <a:ea typeface="ＭＳ Ｐゴシック" charset="-128"/>
              </a:rPr>
              <a:t>km</a:t>
            </a:r>
          </a:p>
        </p:txBody>
      </p:sp>
      <p:sp>
        <p:nvSpPr>
          <p:cNvPr id="186391" name="Text Box 23"/>
          <p:cNvSpPr txBox="1">
            <a:spLocks noChangeArrowheads="1"/>
          </p:cNvSpPr>
          <p:nvPr/>
        </p:nvSpPr>
        <p:spPr bwMode="auto">
          <a:xfrm>
            <a:off x="4254587" y="5562600"/>
            <a:ext cx="2921467" cy="587422"/>
          </a:xfrm>
          <a:prstGeom prst="rect">
            <a:avLst/>
          </a:prstGeom>
          <a:noFill/>
          <a:ln w="9525">
            <a:noFill/>
            <a:miter lim="800000"/>
            <a:headEnd/>
            <a:tailEnd/>
          </a:ln>
          <a:effectLst/>
        </p:spPr>
        <p:txBody>
          <a:bodyPr/>
          <a:lstStyle/>
          <a:p>
            <a:pPr fontAlgn="base">
              <a:spcBef>
                <a:spcPct val="0"/>
              </a:spcBef>
              <a:spcAft>
                <a:spcPct val="0"/>
              </a:spcAft>
              <a:defRPr/>
            </a:pPr>
            <a:r>
              <a:rPr lang="el-GR" sz="1600" b="1" smtClean="0">
                <a:solidFill>
                  <a:srgbClr val="202060"/>
                </a:solidFill>
                <a:effectLst>
                  <a:outerShdw blurRad="38100" dist="38100" dir="2700000" algn="tl">
                    <a:srgbClr val="DDDDDD"/>
                  </a:outerShdw>
                </a:effectLst>
                <a:latin typeface="Tahoma" charset="0"/>
                <a:ea typeface="ＭＳ Ｐゴシック" charset="-128"/>
              </a:rPr>
              <a:t>από </a:t>
            </a:r>
            <a:r>
              <a:rPr lang="el-GR" sz="1600" b="1" dirty="0" smtClean="0">
                <a:solidFill>
                  <a:srgbClr val="202060"/>
                </a:solidFill>
                <a:effectLst>
                  <a:outerShdw blurRad="38100" dist="38100" dir="2700000" algn="tl">
                    <a:srgbClr val="DDDDDD"/>
                  </a:outerShdw>
                </a:effectLst>
                <a:latin typeface="Tahoma" charset="0"/>
                <a:ea typeface="ＭＳ Ｐゴシック" charset="-128"/>
              </a:rPr>
              <a:t>την τροπόσφαιρα και μέχρι </a:t>
            </a:r>
            <a:r>
              <a:rPr lang="en-US" sz="1600" b="1" dirty="0" smtClean="0">
                <a:solidFill>
                  <a:srgbClr val="202060"/>
                </a:solidFill>
                <a:effectLst>
                  <a:outerShdw blurRad="38100" dist="38100" dir="2700000" algn="tl">
                    <a:srgbClr val="DDDDDD"/>
                  </a:outerShdw>
                </a:effectLst>
                <a:latin typeface="Tahoma" charset="0"/>
                <a:ea typeface="ＭＳ Ｐゴシック" charset="-128"/>
              </a:rPr>
              <a:t>50 </a:t>
            </a:r>
            <a:r>
              <a:rPr lang="en-US" sz="1600" b="1" dirty="0">
                <a:solidFill>
                  <a:srgbClr val="202060"/>
                </a:solidFill>
                <a:effectLst>
                  <a:outerShdw blurRad="38100" dist="38100" dir="2700000" algn="tl">
                    <a:srgbClr val="DDDDDD"/>
                  </a:outerShdw>
                </a:effectLst>
                <a:latin typeface="Tahoma" charset="0"/>
                <a:ea typeface="ＭＳ Ｐゴシック" charset="-128"/>
              </a:rPr>
              <a:t>km</a:t>
            </a:r>
          </a:p>
        </p:txBody>
      </p:sp>
      <p:sp>
        <p:nvSpPr>
          <p:cNvPr id="186392" name="Text Box 24"/>
          <p:cNvSpPr txBox="1">
            <a:spLocks noChangeArrowheads="1"/>
          </p:cNvSpPr>
          <p:nvPr/>
        </p:nvSpPr>
        <p:spPr bwMode="auto">
          <a:xfrm>
            <a:off x="228600" y="5959522"/>
            <a:ext cx="1679435" cy="381000"/>
          </a:xfrm>
          <a:prstGeom prst="rect">
            <a:avLst/>
          </a:prstGeom>
          <a:noFill/>
          <a:ln w="9525">
            <a:noFill/>
            <a:miter lim="800000"/>
            <a:headEnd/>
            <a:tailEnd/>
          </a:ln>
          <a:effectLst/>
        </p:spPr>
        <p:txBody>
          <a:bodyPr/>
          <a:lstStyle/>
          <a:p>
            <a:pPr fontAlgn="base">
              <a:spcBef>
                <a:spcPct val="0"/>
              </a:spcBef>
              <a:spcAft>
                <a:spcPct val="0"/>
              </a:spcAft>
              <a:defRPr/>
            </a:pPr>
            <a:r>
              <a:rPr lang="el-GR" sz="1600" b="1" dirty="0" smtClean="0">
                <a:solidFill>
                  <a:srgbClr val="202060"/>
                </a:solidFill>
                <a:effectLst>
                  <a:outerShdw blurRad="38100" dist="38100" dir="2700000" algn="tl">
                    <a:srgbClr val="DDDDDD"/>
                  </a:outerShdw>
                </a:effectLst>
                <a:latin typeface="Tahoma" charset="0"/>
                <a:ea typeface="ＭＳ Ｐゴシック" charset="-128"/>
              </a:rPr>
              <a:t>ΜΕΣΟΣΦΑΙΡΑ</a:t>
            </a:r>
            <a:endParaRPr lang="en-US" sz="1600" b="1" dirty="0">
              <a:solidFill>
                <a:srgbClr val="202060"/>
              </a:solidFill>
              <a:effectLst>
                <a:outerShdw blurRad="38100" dist="38100" dir="2700000" algn="tl">
                  <a:srgbClr val="DDDDDD"/>
                </a:outerShdw>
              </a:effectLst>
              <a:latin typeface="Tahoma" charset="0"/>
              <a:ea typeface="ＭＳ Ｐゴシック" charset="-128"/>
            </a:endParaRPr>
          </a:p>
        </p:txBody>
      </p:sp>
      <p:sp>
        <p:nvSpPr>
          <p:cNvPr id="186393" name="Text Box 25"/>
          <p:cNvSpPr txBox="1">
            <a:spLocks noChangeArrowheads="1"/>
          </p:cNvSpPr>
          <p:nvPr/>
        </p:nvSpPr>
        <p:spPr bwMode="auto">
          <a:xfrm>
            <a:off x="228600" y="6362700"/>
            <a:ext cx="1904181" cy="381000"/>
          </a:xfrm>
          <a:prstGeom prst="rect">
            <a:avLst/>
          </a:prstGeom>
          <a:noFill/>
          <a:ln w="9525">
            <a:noFill/>
            <a:miter lim="800000"/>
            <a:headEnd/>
            <a:tailEnd/>
          </a:ln>
          <a:effectLst/>
        </p:spPr>
        <p:txBody>
          <a:bodyPr/>
          <a:lstStyle/>
          <a:p>
            <a:pPr fontAlgn="base">
              <a:spcBef>
                <a:spcPct val="0"/>
              </a:spcBef>
              <a:spcAft>
                <a:spcPct val="0"/>
              </a:spcAft>
              <a:defRPr/>
            </a:pPr>
            <a:r>
              <a:rPr lang="el-GR" sz="1600" b="1" dirty="0" smtClean="0">
                <a:solidFill>
                  <a:srgbClr val="202060"/>
                </a:solidFill>
                <a:effectLst>
                  <a:outerShdw blurRad="38100" dist="38100" dir="2700000" algn="tl">
                    <a:srgbClr val="DDDDDD"/>
                  </a:outerShdw>
                </a:effectLst>
                <a:latin typeface="Tahoma" charset="0"/>
                <a:ea typeface="ＭＳ Ｐゴシック" charset="-128"/>
              </a:rPr>
              <a:t>ΘΕΡΜΟΣΦΑΙΡΑ</a:t>
            </a:r>
            <a:endParaRPr lang="en-US" sz="1600" b="1" dirty="0">
              <a:solidFill>
                <a:srgbClr val="202060"/>
              </a:solidFill>
              <a:effectLst>
                <a:outerShdw blurRad="38100" dist="38100" dir="2700000" algn="tl">
                  <a:srgbClr val="DDDDDD"/>
                </a:outerShdw>
              </a:effectLst>
              <a:latin typeface="Tahoma" charset="0"/>
              <a:ea typeface="ＭＳ Ｐゴシック" charset="-128"/>
            </a:endParaRPr>
          </a:p>
        </p:txBody>
      </p:sp>
      <p:sp>
        <p:nvSpPr>
          <p:cNvPr id="186394" name="Text Box 26"/>
          <p:cNvSpPr txBox="1">
            <a:spLocks noChangeArrowheads="1"/>
          </p:cNvSpPr>
          <p:nvPr/>
        </p:nvSpPr>
        <p:spPr bwMode="auto">
          <a:xfrm>
            <a:off x="2971800" y="1676400"/>
            <a:ext cx="3048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eaLnBrk="0" fontAlgn="base" hangingPunct="0">
              <a:spcBef>
                <a:spcPct val="0"/>
              </a:spcBef>
              <a:spcAft>
                <a:spcPct val="0"/>
              </a:spcAft>
              <a:buFont typeface="Wingdings" charset="2"/>
              <a:buNone/>
            </a:pPr>
            <a:r>
              <a:rPr lang="el-GR" altLang="en-US" sz="1800" b="1" dirty="0" smtClean="0">
                <a:solidFill>
                  <a:srgbClr val="0000FF"/>
                </a:solidFill>
                <a:latin typeface="Tahoma" charset="0"/>
              </a:rPr>
              <a:t>ΜΠΛΕ ΟΥΡΑΝΟΣ ...</a:t>
            </a:r>
            <a:endParaRPr lang="en-US" altLang="en-US" sz="1800" b="1" dirty="0">
              <a:solidFill>
                <a:srgbClr val="0000FF"/>
              </a:solidFill>
              <a:latin typeface="Tahoma" charset="0"/>
            </a:endParaRPr>
          </a:p>
        </p:txBody>
      </p:sp>
      <p:pic>
        <p:nvPicPr>
          <p:cNvPr id="17430" name="Picture 27" descr="box 02-0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54850" y="3505200"/>
            <a:ext cx="216535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018182327"/>
      </p:ext>
    </p:extLst>
  </p:cSld>
  <p:clrMapOvr>
    <a:masterClrMapping/>
  </p:clrMapOvr>
  <p:transition advTm="18821">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nodeType="clickEffect">
                                  <p:stCondLst>
                                    <p:cond delay="0"/>
                                  </p:stCondLst>
                                  <p:childTnLst>
                                    <p:set>
                                      <p:cBhvr>
                                        <p:cTn id="10" dur="1" fill="hold">
                                          <p:stCondLst>
                                            <p:cond delay="0"/>
                                          </p:stCondLst>
                                        </p:cTn>
                                        <p:tgtEl>
                                          <p:spTgt spid="186377"/>
                                        </p:tgtEl>
                                        <p:attrNameLst>
                                          <p:attrName>style.visibility</p:attrName>
                                        </p:attrNameLst>
                                      </p:cBhvr>
                                      <p:to>
                                        <p:strVal val="visible"/>
                                      </p:to>
                                    </p:set>
                                    <p:animEffect transition="in" filter="blinds(horizontal)">
                                      <p:cBhvr>
                                        <p:cTn id="11" dur="500"/>
                                        <p:tgtEl>
                                          <p:spTgt spid="18637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86378"/>
                                        </p:tgtEl>
                                        <p:attrNameLst>
                                          <p:attrName>style.visibility</p:attrName>
                                        </p:attrNameLst>
                                      </p:cBhvr>
                                      <p:to>
                                        <p:strVal val="visible"/>
                                      </p:to>
                                    </p:set>
                                    <p:animEffect transition="in" filter="blinds(horizontal)">
                                      <p:cBhvr>
                                        <p:cTn id="16" dur="500"/>
                                        <p:tgtEl>
                                          <p:spTgt spid="18637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186394"/>
                                        </p:tgtEl>
                                        <p:attrNameLst>
                                          <p:attrName>style.visibility</p:attrName>
                                        </p:attrNameLst>
                                      </p:cBhvr>
                                      <p:to>
                                        <p:strVal val="visible"/>
                                      </p:to>
                                    </p:set>
                                    <p:animEffect transition="in" filter="box(in)">
                                      <p:cBhvr>
                                        <p:cTn id="21" dur="500"/>
                                        <p:tgtEl>
                                          <p:spTgt spid="18639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86379"/>
                                        </p:tgtEl>
                                        <p:attrNameLst>
                                          <p:attrName>style.visibility</p:attrName>
                                        </p:attrNameLst>
                                      </p:cBhvr>
                                      <p:to>
                                        <p:strVal val="visible"/>
                                      </p:to>
                                    </p:set>
                                    <p:animEffect transition="in" filter="blinds(horizontal)">
                                      <p:cBhvr>
                                        <p:cTn id="26" dur="500"/>
                                        <p:tgtEl>
                                          <p:spTgt spid="18637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86380"/>
                                        </p:tgtEl>
                                        <p:attrNameLst>
                                          <p:attrName>style.visibility</p:attrName>
                                        </p:attrNameLst>
                                      </p:cBhvr>
                                      <p:to>
                                        <p:strVal val="visible"/>
                                      </p:to>
                                    </p:set>
                                    <p:animEffect transition="in" filter="blinds(horizontal)">
                                      <p:cBhvr>
                                        <p:cTn id="31" dur="500"/>
                                        <p:tgtEl>
                                          <p:spTgt spid="18638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186381"/>
                                        </p:tgtEl>
                                        <p:attrNameLst>
                                          <p:attrName>style.visibility</p:attrName>
                                        </p:attrNameLst>
                                      </p:cBhvr>
                                      <p:to>
                                        <p:strVal val="visible"/>
                                      </p:to>
                                    </p:set>
                                    <p:animEffect transition="in" filter="box(in)">
                                      <p:cBhvr>
                                        <p:cTn id="36" dur="500"/>
                                        <p:tgtEl>
                                          <p:spTgt spid="18638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186382"/>
                                        </p:tgtEl>
                                        <p:attrNameLst>
                                          <p:attrName>style.visibility</p:attrName>
                                        </p:attrNameLst>
                                      </p:cBhvr>
                                      <p:to>
                                        <p:strVal val="visible"/>
                                      </p:to>
                                    </p:set>
                                    <p:animEffect transition="in" filter="blinds(horizontal)">
                                      <p:cBhvr>
                                        <p:cTn id="41" dur="500"/>
                                        <p:tgtEl>
                                          <p:spTgt spid="186382"/>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186383"/>
                                        </p:tgtEl>
                                        <p:attrNameLst>
                                          <p:attrName>style.visibility</p:attrName>
                                        </p:attrNameLst>
                                      </p:cBhvr>
                                      <p:to>
                                        <p:strVal val="visible"/>
                                      </p:to>
                                    </p:set>
                                    <p:animEffect transition="in" filter="box(in)">
                                      <p:cBhvr>
                                        <p:cTn id="46" dur="500"/>
                                        <p:tgtEl>
                                          <p:spTgt spid="186383"/>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4" presetClass="entr" presetSubtype="16" fill="hold" grpId="0" nodeType="clickEffect">
                                  <p:stCondLst>
                                    <p:cond delay="0"/>
                                  </p:stCondLst>
                                  <p:childTnLst>
                                    <p:set>
                                      <p:cBhvr>
                                        <p:cTn id="50" dur="1" fill="hold">
                                          <p:stCondLst>
                                            <p:cond delay="0"/>
                                          </p:stCondLst>
                                        </p:cTn>
                                        <p:tgtEl>
                                          <p:spTgt spid="186384"/>
                                        </p:tgtEl>
                                        <p:attrNameLst>
                                          <p:attrName>style.visibility</p:attrName>
                                        </p:attrNameLst>
                                      </p:cBhvr>
                                      <p:to>
                                        <p:strVal val="visible"/>
                                      </p:to>
                                    </p:set>
                                    <p:animEffect transition="in" filter="box(in)">
                                      <p:cBhvr>
                                        <p:cTn id="51" dur="500"/>
                                        <p:tgtEl>
                                          <p:spTgt spid="18638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4" presetClass="entr" presetSubtype="16" fill="hold" grpId="0" nodeType="clickEffect">
                                  <p:stCondLst>
                                    <p:cond delay="0"/>
                                  </p:stCondLst>
                                  <p:childTnLst>
                                    <p:set>
                                      <p:cBhvr>
                                        <p:cTn id="55" dur="1" fill="hold">
                                          <p:stCondLst>
                                            <p:cond delay="0"/>
                                          </p:stCondLst>
                                        </p:cTn>
                                        <p:tgtEl>
                                          <p:spTgt spid="186385"/>
                                        </p:tgtEl>
                                        <p:attrNameLst>
                                          <p:attrName>style.visibility</p:attrName>
                                        </p:attrNameLst>
                                      </p:cBhvr>
                                      <p:to>
                                        <p:strVal val="visible"/>
                                      </p:to>
                                    </p:set>
                                    <p:animEffect transition="in" filter="box(in)">
                                      <p:cBhvr>
                                        <p:cTn id="56" dur="500"/>
                                        <p:tgtEl>
                                          <p:spTgt spid="186385"/>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186386"/>
                                        </p:tgtEl>
                                        <p:attrNameLst>
                                          <p:attrName>style.visibility</p:attrName>
                                        </p:attrNameLst>
                                      </p:cBhvr>
                                      <p:to>
                                        <p:strVal val="visible"/>
                                      </p:to>
                                    </p:set>
                                    <p:animEffect transition="in" filter="blinds(horizontal)">
                                      <p:cBhvr>
                                        <p:cTn id="61" dur="500"/>
                                        <p:tgtEl>
                                          <p:spTgt spid="186386"/>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3" presetClass="entr" presetSubtype="10" fill="hold" grpId="0" nodeType="clickEffect">
                                  <p:stCondLst>
                                    <p:cond delay="0"/>
                                  </p:stCondLst>
                                  <p:childTnLst>
                                    <p:set>
                                      <p:cBhvr>
                                        <p:cTn id="65" dur="1" fill="hold">
                                          <p:stCondLst>
                                            <p:cond delay="0"/>
                                          </p:stCondLst>
                                        </p:cTn>
                                        <p:tgtEl>
                                          <p:spTgt spid="186388"/>
                                        </p:tgtEl>
                                        <p:attrNameLst>
                                          <p:attrName>style.visibility</p:attrName>
                                        </p:attrNameLst>
                                      </p:cBhvr>
                                      <p:to>
                                        <p:strVal val="visible"/>
                                      </p:to>
                                    </p:set>
                                    <p:animEffect transition="in" filter="blinds(horizontal)">
                                      <p:cBhvr>
                                        <p:cTn id="66" dur="500"/>
                                        <p:tgtEl>
                                          <p:spTgt spid="186388"/>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3" presetClass="entr" presetSubtype="10" fill="hold" grpId="0" nodeType="clickEffect">
                                  <p:stCondLst>
                                    <p:cond delay="0"/>
                                  </p:stCondLst>
                                  <p:childTnLst>
                                    <p:set>
                                      <p:cBhvr>
                                        <p:cTn id="70" dur="1" fill="hold">
                                          <p:stCondLst>
                                            <p:cond delay="0"/>
                                          </p:stCondLst>
                                        </p:cTn>
                                        <p:tgtEl>
                                          <p:spTgt spid="186392"/>
                                        </p:tgtEl>
                                        <p:attrNameLst>
                                          <p:attrName>style.visibility</p:attrName>
                                        </p:attrNameLst>
                                      </p:cBhvr>
                                      <p:to>
                                        <p:strVal val="visible"/>
                                      </p:to>
                                    </p:set>
                                    <p:animEffect transition="in" filter="blinds(horizontal)">
                                      <p:cBhvr>
                                        <p:cTn id="71" dur="500"/>
                                        <p:tgtEl>
                                          <p:spTgt spid="186392"/>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3" presetClass="entr" presetSubtype="10" fill="hold" grpId="0" nodeType="clickEffect">
                                  <p:stCondLst>
                                    <p:cond delay="0"/>
                                  </p:stCondLst>
                                  <p:childTnLst>
                                    <p:set>
                                      <p:cBhvr>
                                        <p:cTn id="75" dur="1" fill="hold">
                                          <p:stCondLst>
                                            <p:cond delay="0"/>
                                          </p:stCondLst>
                                        </p:cTn>
                                        <p:tgtEl>
                                          <p:spTgt spid="186393"/>
                                        </p:tgtEl>
                                        <p:attrNameLst>
                                          <p:attrName>style.visibility</p:attrName>
                                        </p:attrNameLst>
                                      </p:cBhvr>
                                      <p:to>
                                        <p:strVal val="visible"/>
                                      </p:to>
                                    </p:set>
                                    <p:animEffect transition="in" filter="blinds(horizontal)">
                                      <p:cBhvr>
                                        <p:cTn id="76" dur="500"/>
                                        <p:tgtEl>
                                          <p:spTgt spid="186393"/>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3" presetClass="entr" presetSubtype="10" fill="hold" grpId="0" nodeType="clickEffect">
                                  <p:stCondLst>
                                    <p:cond delay="0"/>
                                  </p:stCondLst>
                                  <p:childTnLst>
                                    <p:set>
                                      <p:cBhvr>
                                        <p:cTn id="80" dur="1" fill="hold">
                                          <p:stCondLst>
                                            <p:cond delay="0"/>
                                          </p:stCondLst>
                                        </p:cTn>
                                        <p:tgtEl>
                                          <p:spTgt spid="186387"/>
                                        </p:tgtEl>
                                        <p:attrNameLst>
                                          <p:attrName>style.visibility</p:attrName>
                                        </p:attrNameLst>
                                      </p:cBhvr>
                                      <p:to>
                                        <p:strVal val="visible"/>
                                      </p:to>
                                    </p:set>
                                    <p:animEffect transition="in" filter="blinds(horizontal)">
                                      <p:cBhvr>
                                        <p:cTn id="81" dur="500"/>
                                        <p:tgtEl>
                                          <p:spTgt spid="186387"/>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3" presetClass="entr" presetSubtype="10" fill="hold" grpId="0" nodeType="clickEffect">
                                  <p:stCondLst>
                                    <p:cond delay="0"/>
                                  </p:stCondLst>
                                  <p:childTnLst>
                                    <p:set>
                                      <p:cBhvr>
                                        <p:cTn id="85" dur="1" fill="hold">
                                          <p:stCondLst>
                                            <p:cond delay="0"/>
                                          </p:stCondLst>
                                        </p:cTn>
                                        <p:tgtEl>
                                          <p:spTgt spid="186390"/>
                                        </p:tgtEl>
                                        <p:attrNameLst>
                                          <p:attrName>style.visibility</p:attrName>
                                        </p:attrNameLst>
                                      </p:cBhvr>
                                      <p:to>
                                        <p:strVal val="visible"/>
                                      </p:to>
                                    </p:set>
                                    <p:animEffect transition="in" filter="blinds(horizontal)">
                                      <p:cBhvr>
                                        <p:cTn id="86" dur="500"/>
                                        <p:tgtEl>
                                          <p:spTgt spid="186390"/>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86389"/>
                                        </p:tgtEl>
                                        <p:attrNameLst>
                                          <p:attrName>style.visibility</p:attrName>
                                        </p:attrNameLst>
                                      </p:cBhvr>
                                      <p:to>
                                        <p:strVal val="visible"/>
                                      </p:to>
                                    </p:set>
                                    <p:anim calcmode="lin" valueType="num">
                                      <p:cBhvr additive="base">
                                        <p:cTn id="91" dur="500" fill="hold"/>
                                        <p:tgtEl>
                                          <p:spTgt spid="186389"/>
                                        </p:tgtEl>
                                        <p:attrNameLst>
                                          <p:attrName>ppt_x</p:attrName>
                                        </p:attrNameLst>
                                      </p:cBhvr>
                                      <p:tavLst>
                                        <p:tav tm="0">
                                          <p:val>
                                            <p:strVal val="#ppt_x"/>
                                          </p:val>
                                        </p:tav>
                                        <p:tav tm="100000">
                                          <p:val>
                                            <p:strVal val="#ppt_x"/>
                                          </p:val>
                                        </p:tav>
                                      </p:tavLst>
                                    </p:anim>
                                    <p:anim calcmode="lin" valueType="num">
                                      <p:cBhvr additive="base">
                                        <p:cTn id="92" dur="500" fill="hold"/>
                                        <p:tgtEl>
                                          <p:spTgt spid="186389"/>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186391"/>
                                        </p:tgtEl>
                                        <p:attrNameLst>
                                          <p:attrName>style.visibility</p:attrName>
                                        </p:attrNameLst>
                                      </p:cBhvr>
                                      <p:to>
                                        <p:strVal val="visible"/>
                                      </p:to>
                                    </p:set>
                                    <p:anim calcmode="lin" valueType="num">
                                      <p:cBhvr additive="base">
                                        <p:cTn id="95" dur="500" fill="hold"/>
                                        <p:tgtEl>
                                          <p:spTgt spid="186391"/>
                                        </p:tgtEl>
                                        <p:attrNameLst>
                                          <p:attrName>ppt_x</p:attrName>
                                        </p:attrNameLst>
                                      </p:cBhvr>
                                      <p:tavLst>
                                        <p:tav tm="0">
                                          <p:val>
                                            <p:strVal val="#ppt_x"/>
                                          </p:val>
                                        </p:tav>
                                        <p:tav tm="100000">
                                          <p:val>
                                            <p:strVal val="#ppt_x"/>
                                          </p:val>
                                        </p:tav>
                                      </p:tavLst>
                                    </p:anim>
                                    <p:anim calcmode="lin" valueType="num">
                                      <p:cBhvr additive="base">
                                        <p:cTn id="96" dur="500" fill="hold"/>
                                        <p:tgtEl>
                                          <p:spTgt spid="1863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7" fill="hold" display="0">
                  <p:stCondLst>
                    <p:cond delay="indefinite"/>
                  </p:stCondLst>
                  <p:endCondLst>
                    <p:cond evt="onStopAudio" delay="0">
                      <p:tgtEl>
                        <p:sldTgt/>
                      </p:tgtEl>
                    </p:cond>
                  </p:endCondLst>
                </p:cTn>
                <p:tgtEl>
                  <p:spTgt spid="2"/>
                </p:tgtEl>
              </p:cMediaNode>
            </p:audio>
          </p:childTnLst>
        </p:cTn>
      </p:par>
    </p:tnLst>
    <p:bldLst>
      <p:bldP spid="186378" grpId="0"/>
      <p:bldP spid="186379" grpId="0"/>
      <p:bldP spid="186380" grpId="0"/>
      <p:bldP spid="186381" grpId="0"/>
      <p:bldP spid="186382" grpId="0"/>
      <p:bldP spid="186383" grpId="0"/>
      <p:bldP spid="186384" grpId="0"/>
      <p:bldP spid="186385" grpId="0"/>
      <p:bldP spid="186386" grpId="0"/>
      <p:bldP spid="186387" grpId="0"/>
      <p:bldP spid="186388" grpId="0"/>
      <p:bldP spid="186389" grpId="0"/>
      <p:bldP spid="186390" grpId="0"/>
      <p:bldP spid="186391" grpId="0"/>
      <p:bldP spid="186392" grpId="0"/>
      <p:bldP spid="186393" grpId="0"/>
      <p:bldP spid="18639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Εικόνα 3" descr="image0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137" y="620688"/>
            <a:ext cx="6943725"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82244866"/>
      </p:ext>
    </p:extLst>
  </p:cSld>
  <p:clrMapOvr>
    <a:masterClrMapping/>
  </p:clrMapOvr>
  <mc:AlternateContent xmlns:mc="http://schemas.openxmlformats.org/markup-compatibility/2006">
    <mc:Choice xmlns:p14="http://schemas.microsoft.com/office/powerpoint/2010/main" Requires="p14">
      <p:transition spd="slow" p14:dur="2000" advTm="556"/>
    </mc:Choice>
    <mc:Fallback>
      <p:transition spd="slow" advTm="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4514" name="Picture 2" descr="http://www.ces.fau.edu/ces/nasa/images/EarthsAtmostphere/LayersOfAtmosphere%20copy.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24500" y="23102"/>
            <a:ext cx="3619500" cy="6811795"/>
          </a:xfrm>
          <a:prstGeom prst="rect">
            <a:avLst/>
          </a:prstGeom>
          <a:noFill/>
          <a:extLst>
            <a:ext uri="{909E8E84-426E-40DD-AFC4-6F175D3DCCD1}">
              <a14:hiddenFill xmlns:a14="http://schemas.microsoft.com/office/drawing/2010/main">
                <a:solidFill>
                  <a:srgbClr val="FFFFFF"/>
                </a:solidFill>
              </a14:hiddenFill>
            </a:ext>
          </a:extLst>
        </p:spPr>
      </p:pic>
      <p:sp>
        <p:nvSpPr>
          <p:cNvPr id="218114" name="Text Box 2"/>
          <p:cNvSpPr txBox="1">
            <a:spLocks noChangeArrowheads="1"/>
          </p:cNvSpPr>
          <p:nvPr/>
        </p:nvSpPr>
        <p:spPr bwMode="auto">
          <a:xfrm>
            <a:off x="0" y="182563"/>
            <a:ext cx="9080500" cy="427037"/>
          </a:xfrm>
          <a:prstGeom prst="rect">
            <a:avLst/>
          </a:prstGeom>
          <a:noFill/>
          <a:ln w="9525">
            <a:noFill/>
            <a:miter lim="800000"/>
            <a:headEnd/>
            <a:tailEnd/>
          </a:ln>
          <a:effectLst/>
        </p:spPr>
        <p:txBody>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fontAlgn="base">
              <a:spcBef>
                <a:spcPct val="0"/>
              </a:spcBef>
              <a:spcAft>
                <a:spcPct val="0"/>
              </a:spcAft>
            </a:pPr>
            <a:r>
              <a:rPr lang="el-GR" altLang="en-US" sz="2800" b="1" dirty="0" smtClean="0">
                <a:solidFill>
                  <a:srgbClr val="202080"/>
                </a:solidFill>
                <a:effectLst>
                  <a:outerShdw blurRad="38100" dist="38100" dir="2700000" algn="tl">
                    <a:srgbClr val="C0C0C0"/>
                  </a:outerShdw>
                </a:effectLst>
                <a:latin typeface="Times New Roman" charset="0"/>
              </a:rPr>
              <a:t>Η ΔΟΜΗ ΤΗΣ ΑΤΜΟΣΦΑΙΡΑΣ</a:t>
            </a:r>
            <a:endParaRPr lang="en-US" altLang="en-US" sz="2800" b="1" dirty="0">
              <a:solidFill>
                <a:srgbClr val="202080"/>
              </a:solidFill>
              <a:effectLst>
                <a:outerShdw blurRad="38100" dist="38100" dir="2700000" algn="tl">
                  <a:srgbClr val="C0C0C0"/>
                </a:outerShdw>
              </a:effectLst>
              <a:latin typeface="Times New Roman" charset="0"/>
            </a:endParaRPr>
          </a:p>
        </p:txBody>
      </p:sp>
      <p:sp>
        <p:nvSpPr>
          <p:cNvPr id="19459" name="Text Box 3"/>
          <p:cNvSpPr txBox="1">
            <a:spLocks noChangeArrowheads="1"/>
          </p:cNvSpPr>
          <p:nvPr/>
        </p:nvSpPr>
        <p:spPr bwMode="auto">
          <a:xfrm>
            <a:off x="228600" y="914400"/>
            <a:ext cx="480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eaLnBrk="0" fontAlgn="base" hangingPunct="0">
              <a:spcBef>
                <a:spcPct val="0"/>
              </a:spcBef>
              <a:spcAft>
                <a:spcPct val="0"/>
              </a:spcAft>
              <a:buFont typeface="Wingdings" charset="2"/>
              <a:buNone/>
            </a:pPr>
            <a:r>
              <a:rPr lang="en-US" altLang="en-US" sz="1800" b="1" dirty="0">
                <a:solidFill>
                  <a:srgbClr val="000000"/>
                </a:solidFill>
                <a:latin typeface="Tahoma" charset="0"/>
              </a:rPr>
              <a:t>1. </a:t>
            </a:r>
            <a:r>
              <a:rPr lang="el-GR" altLang="en-US" sz="1800" b="1" dirty="0" smtClean="0">
                <a:solidFill>
                  <a:srgbClr val="000000"/>
                </a:solidFill>
                <a:latin typeface="Tahoma" charset="0"/>
              </a:rPr>
              <a:t>ΤΑ 4 ΣΤΡΩΜΑΤΑ ΚΑΘΟΡΙΖΟΝΤΑΙ </a:t>
            </a:r>
            <a:r>
              <a:rPr lang="el-GR" altLang="en-US" sz="1800" b="1" smtClean="0">
                <a:solidFill>
                  <a:srgbClr val="000000"/>
                </a:solidFill>
                <a:latin typeface="Tahoma" charset="0"/>
              </a:rPr>
              <a:t>ΑΠΟ </a:t>
            </a:r>
            <a:endParaRPr lang="en-US" altLang="en-US" sz="1800" b="1" dirty="0">
              <a:solidFill>
                <a:srgbClr val="000000"/>
              </a:solidFill>
              <a:latin typeface="Tahoma" charset="0"/>
            </a:endParaRPr>
          </a:p>
        </p:txBody>
      </p:sp>
      <p:sp>
        <p:nvSpPr>
          <p:cNvPr id="218117" name="Text Box 5"/>
          <p:cNvSpPr txBox="1">
            <a:spLocks noChangeArrowheads="1"/>
          </p:cNvSpPr>
          <p:nvPr/>
        </p:nvSpPr>
        <p:spPr bwMode="auto">
          <a:xfrm>
            <a:off x="990600" y="1371599"/>
            <a:ext cx="2895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eaLnBrk="0" fontAlgn="base" hangingPunct="0">
              <a:spcBef>
                <a:spcPct val="0"/>
              </a:spcBef>
              <a:spcAft>
                <a:spcPct val="0"/>
              </a:spcAft>
              <a:buFont typeface="Wingdings" charset="2"/>
              <a:buNone/>
            </a:pPr>
            <a:r>
              <a:rPr lang="en-GB" altLang="en-US" sz="1800" b="1" smtClean="0">
                <a:solidFill>
                  <a:srgbClr val="FF0000"/>
                </a:solidFill>
                <a:latin typeface="Tahoma" charset="0"/>
              </a:rPr>
              <a:t>THN </a:t>
            </a:r>
            <a:r>
              <a:rPr lang="el-GR" altLang="en-US" sz="1800" b="1" smtClean="0">
                <a:solidFill>
                  <a:srgbClr val="FF0000"/>
                </a:solidFill>
                <a:latin typeface="Tahoma" charset="0"/>
              </a:rPr>
              <a:t>ΘΕΡΜΟΚΡΑΣΙΑ</a:t>
            </a:r>
            <a:endParaRPr lang="en-US" altLang="en-US" sz="1800" b="1" dirty="0">
              <a:solidFill>
                <a:srgbClr val="FF0000"/>
              </a:solidFill>
              <a:latin typeface="Tahoma" charset="0"/>
            </a:endParaRPr>
          </a:p>
        </p:txBody>
      </p:sp>
      <p:sp>
        <p:nvSpPr>
          <p:cNvPr id="218118" name="Text Box 6"/>
          <p:cNvSpPr txBox="1">
            <a:spLocks noChangeArrowheads="1"/>
          </p:cNvSpPr>
          <p:nvPr/>
        </p:nvSpPr>
        <p:spPr bwMode="auto">
          <a:xfrm>
            <a:off x="212820" y="3099978"/>
            <a:ext cx="5495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eaLnBrk="0" fontAlgn="base" hangingPunct="0">
              <a:spcBef>
                <a:spcPct val="0"/>
              </a:spcBef>
              <a:spcAft>
                <a:spcPct val="0"/>
              </a:spcAft>
              <a:buFont typeface="Wingdings" charset="2"/>
              <a:buNone/>
            </a:pPr>
            <a:r>
              <a:rPr lang="en-US" altLang="en-US" sz="1800" b="1" dirty="0">
                <a:solidFill>
                  <a:srgbClr val="000000"/>
                </a:solidFill>
                <a:latin typeface="Tahoma" charset="0"/>
              </a:rPr>
              <a:t>2</a:t>
            </a:r>
            <a:r>
              <a:rPr lang="en-US" altLang="en-US" sz="1800" b="1">
                <a:solidFill>
                  <a:srgbClr val="000000"/>
                </a:solidFill>
                <a:latin typeface="Tahoma" charset="0"/>
              </a:rPr>
              <a:t>. </a:t>
            </a:r>
            <a:r>
              <a:rPr lang="el-GR" altLang="en-US" sz="1800" b="1" smtClean="0">
                <a:solidFill>
                  <a:srgbClr val="000000"/>
                </a:solidFill>
                <a:latin typeface="Tahoma" charset="0"/>
              </a:rPr>
              <a:t>ΣΗΜΑΣΙΑ ΓΙΑ ΚΛΙΜΑ/ΚΛΙΜΑΤΙΚΗ </a:t>
            </a:r>
            <a:r>
              <a:rPr lang="el-GR" altLang="en-US" sz="1800" b="1" dirty="0" smtClean="0">
                <a:solidFill>
                  <a:srgbClr val="000000"/>
                </a:solidFill>
                <a:latin typeface="Tahoma" charset="0"/>
              </a:rPr>
              <a:t>ΑΛΛΑΓΗ</a:t>
            </a:r>
            <a:endParaRPr lang="en-US" altLang="en-US" sz="1800" b="1" dirty="0">
              <a:solidFill>
                <a:srgbClr val="000000"/>
              </a:solidFill>
              <a:latin typeface="Tahoma" charset="0"/>
            </a:endParaRPr>
          </a:p>
        </p:txBody>
      </p:sp>
      <p:sp>
        <p:nvSpPr>
          <p:cNvPr id="218119" name="Text Box 7"/>
          <p:cNvSpPr txBox="1">
            <a:spLocks noChangeArrowheads="1"/>
          </p:cNvSpPr>
          <p:nvPr/>
        </p:nvSpPr>
        <p:spPr bwMode="auto">
          <a:xfrm>
            <a:off x="228600" y="3657600"/>
            <a:ext cx="5953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4161750" indent="-24161750">
              <a:defRPr sz="2400">
                <a:solidFill>
                  <a:schemeClr val="tx1"/>
                </a:solidFill>
                <a:latin typeface="Times" charset="0"/>
                <a:ea typeface="ＭＳ Ｐゴシック" charset="-128"/>
              </a:defRPr>
            </a:lvl1pPr>
            <a:lvl2pPr>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lvl="1" eaLnBrk="0" fontAlgn="base" hangingPunct="0">
              <a:spcBef>
                <a:spcPct val="0"/>
              </a:spcBef>
              <a:spcAft>
                <a:spcPct val="0"/>
              </a:spcAft>
            </a:pPr>
            <a:r>
              <a:rPr lang="el-GR" altLang="en-US" sz="1600" b="1" dirty="0" smtClean="0">
                <a:solidFill>
                  <a:srgbClr val="0000FF"/>
                </a:solidFill>
                <a:latin typeface="Tahoma" charset="0"/>
              </a:rPr>
              <a:t>ΤΡΟΠΟΣΦΑΙΡΑ:</a:t>
            </a:r>
            <a:endParaRPr lang="en-US" altLang="en-US" sz="1600" b="1" dirty="0">
              <a:solidFill>
                <a:srgbClr val="000000"/>
              </a:solidFill>
              <a:latin typeface="Tahoma" charset="0"/>
            </a:endParaRPr>
          </a:p>
        </p:txBody>
      </p:sp>
      <p:sp>
        <p:nvSpPr>
          <p:cNvPr id="218122" name="Text Box 10"/>
          <p:cNvSpPr txBox="1">
            <a:spLocks noChangeArrowheads="1"/>
          </p:cNvSpPr>
          <p:nvPr/>
        </p:nvSpPr>
        <p:spPr bwMode="auto">
          <a:xfrm>
            <a:off x="228600" y="1774554"/>
            <a:ext cx="2438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eaLnBrk="0" fontAlgn="base" hangingPunct="0">
              <a:spcBef>
                <a:spcPct val="0"/>
              </a:spcBef>
              <a:spcAft>
                <a:spcPct val="0"/>
              </a:spcAft>
              <a:buFont typeface="Wingdings" charset="2"/>
              <a:buNone/>
            </a:pPr>
            <a:r>
              <a:rPr lang="en-GB" altLang="en-US" sz="1800" b="1" smtClean="0">
                <a:solidFill>
                  <a:srgbClr val="000000"/>
                </a:solidFill>
                <a:latin typeface="Tahoma" charset="0"/>
              </a:rPr>
              <a:t>-</a:t>
            </a:r>
            <a:r>
              <a:rPr lang="el-GR" altLang="en-US" sz="1800" b="1" smtClean="0">
                <a:solidFill>
                  <a:srgbClr val="000000"/>
                </a:solidFill>
                <a:latin typeface="Tahoma" charset="0"/>
              </a:rPr>
              <a:t>ΤΡΟΠΟΣΦΑΙΡΑ</a:t>
            </a:r>
            <a:r>
              <a:rPr lang="en-US" altLang="en-US" sz="1800" b="1" dirty="0" smtClean="0">
                <a:solidFill>
                  <a:srgbClr val="000000"/>
                </a:solidFill>
                <a:latin typeface="Tahoma" charset="0"/>
              </a:rPr>
              <a:t>:</a:t>
            </a:r>
            <a:endParaRPr lang="en-US" altLang="en-US" sz="1800" b="1" dirty="0">
              <a:solidFill>
                <a:srgbClr val="000000"/>
              </a:solidFill>
              <a:latin typeface="Tahoma" charset="0"/>
            </a:endParaRPr>
          </a:p>
        </p:txBody>
      </p:sp>
      <p:sp>
        <p:nvSpPr>
          <p:cNvPr id="218123" name="Text Box 11"/>
          <p:cNvSpPr txBox="1">
            <a:spLocks noChangeArrowheads="1"/>
          </p:cNvSpPr>
          <p:nvPr/>
        </p:nvSpPr>
        <p:spPr bwMode="auto">
          <a:xfrm>
            <a:off x="249072" y="2081924"/>
            <a:ext cx="2438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eaLnBrk="0" fontAlgn="base" hangingPunct="0">
              <a:spcBef>
                <a:spcPct val="0"/>
              </a:spcBef>
              <a:spcAft>
                <a:spcPct val="0"/>
              </a:spcAft>
              <a:buFont typeface="Wingdings" charset="2"/>
              <a:buNone/>
            </a:pPr>
            <a:r>
              <a:rPr lang="en-GB" altLang="en-US" sz="1800" b="1" smtClean="0">
                <a:solidFill>
                  <a:srgbClr val="000000"/>
                </a:solidFill>
                <a:latin typeface="Tahoma" charset="0"/>
              </a:rPr>
              <a:t>-</a:t>
            </a:r>
            <a:r>
              <a:rPr lang="el-GR" altLang="en-US" sz="1800" b="1" smtClean="0">
                <a:solidFill>
                  <a:srgbClr val="000000"/>
                </a:solidFill>
                <a:latin typeface="Tahoma" charset="0"/>
              </a:rPr>
              <a:t>ΣΤΡΑΤΟΣΦΑΙΡΑ</a:t>
            </a:r>
            <a:r>
              <a:rPr lang="en-US" altLang="en-US" sz="1800" b="1" dirty="0" smtClean="0">
                <a:solidFill>
                  <a:srgbClr val="000000"/>
                </a:solidFill>
                <a:latin typeface="Tahoma" charset="0"/>
              </a:rPr>
              <a:t>:</a:t>
            </a:r>
            <a:endParaRPr lang="en-US" altLang="en-US" sz="1800" b="1" dirty="0">
              <a:solidFill>
                <a:srgbClr val="000000"/>
              </a:solidFill>
              <a:latin typeface="Tahoma" charset="0"/>
            </a:endParaRPr>
          </a:p>
        </p:txBody>
      </p:sp>
      <p:sp>
        <p:nvSpPr>
          <p:cNvPr id="218124" name="Text Box 12"/>
          <p:cNvSpPr txBox="1">
            <a:spLocks noChangeArrowheads="1"/>
          </p:cNvSpPr>
          <p:nvPr/>
        </p:nvSpPr>
        <p:spPr bwMode="auto">
          <a:xfrm>
            <a:off x="228600" y="2390775"/>
            <a:ext cx="206067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eaLnBrk="0" fontAlgn="base" hangingPunct="0">
              <a:spcBef>
                <a:spcPct val="0"/>
              </a:spcBef>
              <a:spcAft>
                <a:spcPct val="0"/>
              </a:spcAft>
              <a:buFont typeface="Wingdings" charset="2"/>
              <a:buNone/>
            </a:pPr>
            <a:r>
              <a:rPr lang="en-GB" altLang="en-US" sz="1800" b="1" smtClean="0">
                <a:solidFill>
                  <a:srgbClr val="000000"/>
                </a:solidFill>
                <a:latin typeface="Tahoma" charset="0"/>
              </a:rPr>
              <a:t>-</a:t>
            </a:r>
            <a:r>
              <a:rPr lang="el-GR" altLang="en-US" sz="1800" b="1" smtClean="0">
                <a:solidFill>
                  <a:srgbClr val="000000"/>
                </a:solidFill>
                <a:latin typeface="Tahoma" charset="0"/>
              </a:rPr>
              <a:t>ΜΕΣΟΣΦΑΙΡΑ</a:t>
            </a:r>
            <a:r>
              <a:rPr lang="el-GR" altLang="en-US" sz="1800" b="1" dirty="0" smtClean="0">
                <a:solidFill>
                  <a:srgbClr val="000000"/>
                </a:solidFill>
                <a:latin typeface="Tahoma" charset="0"/>
              </a:rPr>
              <a:t>:</a:t>
            </a:r>
            <a:endParaRPr lang="en-US" altLang="en-US" sz="1800" b="1" dirty="0">
              <a:solidFill>
                <a:srgbClr val="000000"/>
              </a:solidFill>
              <a:latin typeface="Tahoma" charset="0"/>
            </a:endParaRPr>
          </a:p>
        </p:txBody>
      </p:sp>
      <p:sp>
        <p:nvSpPr>
          <p:cNvPr id="218125" name="Text Box 13"/>
          <p:cNvSpPr txBox="1">
            <a:spLocks noChangeArrowheads="1"/>
          </p:cNvSpPr>
          <p:nvPr/>
        </p:nvSpPr>
        <p:spPr bwMode="auto">
          <a:xfrm>
            <a:off x="214953" y="2685198"/>
            <a:ext cx="2438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eaLnBrk="0" fontAlgn="base" hangingPunct="0">
              <a:spcBef>
                <a:spcPct val="0"/>
              </a:spcBef>
              <a:spcAft>
                <a:spcPct val="0"/>
              </a:spcAft>
              <a:buFont typeface="Wingdings" charset="2"/>
              <a:buNone/>
            </a:pPr>
            <a:r>
              <a:rPr lang="en-GB" altLang="en-US" sz="1800" b="1" smtClean="0">
                <a:solidFill>
                  <a:srgbClr val="000000"/>
                </a:solidFill>
                <a:latin typeface="Tahoma" charset="0"/>
              </a:rPr>
              <a:t>-</a:t>
            </a:r>
            <a:r>
              <a:rPr lang="el-GR" altLang="en-US" sz="1800" b="1" smtClean="0">
                <a:solidFill>
                  <a:srgbClr val="000000"/>
                </a:solidFill>
                <a:latin typeface="Tahoma" charset="0"/>
              </a:rPr>
              <a:t>ΘΕΡΜΟΣΦΑΙΡΑ</a:t>
            </a:r>
            <a:r>
              <a:rPr lang="en-US" altLang="en-US" sz="1800" b="1" dirty="0" smtClean="0">
                <a:solidFill>
                  <a:srgbClr val="000000"/>
                </a:solidFill>
                <a:latin typeface="Tahoma" charset="0"/>
              </a:rPr>
              <a:t>:</a:t>
            </a:r>
            <a:endParaRPr lang="en-US" altLang="en-US" sz="1800" b="1" dirty="0">
              <a:solidFill>
                <a:srgbClr val="000000"/>
              </a:solidFill>
              <a:latin typeface="Tahoma" charset="0"/>
            </a:endParaRPr>
          </a:p>
        </p:txBody>
      </p:sp>
      <p:sp>
        <p:nvSpPr>
          <p:cNvPr id="218126" name="Text Box 14"/>
          <p:cNvSpPr txBox="1">
            <a:spLocks noChangeArrowheads="1"/>
          </p:cNvSpPr>
          <p:nvPr/>
        </p:nvSpPr>
        <p:spPr bwMode="auto">
          <a:xfrm>
            <a:off x="2219894" y="1793593"/>
            <a:ext cx="3276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eaLnBrk="0" fontAlgn="base" hangingPunct="0">
              <a:spcBef>
                <a:spcPct val="0"/>
              </a:spcBef>
              <a:spcAft>
                <a:spcPct val="0"/>
              </a:spcAft>
              <a:buFont typeface="Wingdings" charset="2"/>
              <a:buNone/>
            </a:pPr>
            <a:r>
              <a:rPr lang="en-US" altLang="en-US" sz="1800" b="1">
                <a:solidFill>
                  <a:srgbClr val="000000"/>
                </a:solidFill>
                <a:latin typeface="Tahoma" charset="0"/>
              </a:rPr>
              <a:t>T </a:t>
            </a:r>
            <a:r>
              <a:rPr lang="el-GR" altLang="en-US" sz="1800" b="1" smtClean="0">
                <a:solidFill>
                  <a:srgbClr val="000000"/>
                </a:solidFill>
                <a:latin typeface="Tahoma" charset="0"/>
              </a:rPr>
              <a:t>-</a:t>
            </a:r>
            <a:r>
              <a:rPr lang="el-GR" altLang="en-US" sz="1800" b="1" smtClean="0">
                <a:solidFill>
                  <a:srgbClr val="0000FF"/>
                </a:solidFill>
                <a:latin typeface="Tahoma" charset="0"/>
              </a:rPr>
              <a:t>ΜΕΙΩΣΗ </a:t>
            </a:r>
            <a:r>
              <a:rPr lang="el-GR" altLang="en-US" sz="1800" b="1" dirty="0" smtClean="0">
                <a:solidFill>
                  <a:srgbClr val="0000FF"/>
                </a:solidFill>
                <a:latin typeface="Tahoma" charset="0"/>
              </a:rPr>
              <a:t>ΜΕ ΤΟ ΥΨΟΣ</a:t>
            </a:r>
            <a:endParaRPr lang="en-US" altLang="en-US" sz="1800" b="1" dirty="0">
              <a:solidFill>
                <a:srgbClr val="000000"/>
              </a:solidFill>
              <a:latin typeface="Tahoma" charset="0"/>
            </a:endParaRPr>
          </a:p>
        </p:txBody>
      </p:sp>
      <p:sp>
        <p:nvSpPr>
          <p:cNvPr id="218127" name="Text Box 15"/>
          <p:cNvSpPr txBox="1">
            <a:spLocks noChangeArrowheads="1"/>
          </p:cNvSpPr>
          <p:nvPr/>
        </p:nvSpPr>
        <p:spPr bwMode="auto">
          <a:xfrm>
            <a:off x="2324100" y="2067636"/>
            <a:ext cx="3276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eaLnBrk="0" fontAlgn="base" hangingPunct="0">
              <a:spcBef>
                <a:spcPct val="0"/>
              </a:spcBef>
              <a:spcAft>
                <a:spcPct val="0"/>
              </a:spcAft>
              <a:buFont typeface="Wingdings" charset="2"/>
              <a:buNone/>
            </a:pPr>
            <a:r>
              <a:rPr lang="en-US" altLang="en-US" sz="1800" b="1">
                <a:solidFill>
                  <a:srgbClr val="000000"/>
                </a:solidFill>
                <a:latin typeface="Tahoma" charset="0"/>
              </a:rPr>
              <a:t>T </a:t>
            </a:r>
            <a:r>
              <a:rPr lang="el-GR" altLang="en-US" sz="1800" b="1" smtClean="0">
                <a:solidFill>
                  <a:srgbClr val="000000"/>
                </a:solidFill>
                <a:latin typeface="Tahoma" charset="0"/>
              </a:rPr>
              <a:t>-</a:t>
            </a:r>
            <a:r>
              <a:rPr lang="el-GR" altLang="en-US" sz="1800" b="1" smtClean="0">
                <a:solidFill>
                  <a:srgbClr val="FF0000"/>
                </a:solidFill>
                <a:latin typeface="Tahoma" charset="0"/>
              </a:rPr>
              <a:t>ΑΥΞΗΣΗ </a:t>
            </a:r>
            <a:r>
              <a:rPr lang="el-GR" altLang="en-US" sz="1800" b="1" dirty="0" smtClean="0">
                <a:solidFill>
                  <a:srgbClr val="FF0000"/>
                </a:solidFill>
                <a:latin typeface="Tahoma" charset="0"/>
              </a:rPr>
              <a:t>ΜΕ ΤΟ ΥΨΟΣ</a:t>
            </a:r>
            <a:endParaRPr lang="en-US" altLang="en-US" sz="1800" b="1" dirty="0">
              <a:solidFill>
                <a:srgbClr val="000000"/>
              </a:solidFill>
              <a:latin typeface="Tahoma" charset="0"/>
            </a:endParaRPr>
          </a:p>
        </p:txBody>
      </p:sp>
      <p:sp>
        <p:nvSpPr>
          <p:cNvPr id="218128" name="Text Box 16"/>
          <p:cNvSpPr txBox="1">
            <a:spLocks noChangeArrowheads="1"/>
          </p:cNvSpPr>
          <p:nvPr/>
        </p:nvSpPr>
        <p:spPr bwMode="auto">
          <a:xfrm>
            <a:off x="2228424" y="2388154"/>
            <a:ext cx="3276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eaLnBrk="0" fontAlgn="base" hangingPunct="0">
              <a:spcBef>
                <a:spcPct val="0"/>
              </a:spcBef>
              <a:spcAft>
                <a:spcPct val="0"/>
              </a:spcAft>
              <a:buFont typeface="Wingdings" charset="2"/>
              <a:buNone/>
            </a:pPr>
            <a:r>
              <a:rPr lang="en-US" altLang="en-US" sz="1800" b="1">
                <a:solidFill>
                  <a:srgbClr val="000000"/>
                </a:solidFill>
                <a:latin typeface="Tahoma" charset="0"/>
              </a:rPr>
              <a:t>T </a:t>
            </a:r>
            <a:r>
              <a:rPr lang="el-GR" altLang="en-US" sz="1800" b="1" smtClean="0">
                <a:solidFill>
                  <a:srgbClr val="000000"/>
                </a:solidFill>
                <a:latin typeface="Tahoma" charset="0"/>
              </a:rPr>
              <a:t>-</a:t>
            </a:r>
            <a:r>
              <a:rPr lang="el-GR" altLang="en-US" sz="1800" b="1" smtClean="0">
                <a:solidFill>
                  <a:srgbClr val="0000FF"/>
                </a:solidFill>
                <a:latin typeface="Tahoma" charset="0"/>
              </a:rPr>
              <a:t>ΜΕΙΩΣΗ </a:t>
            </a:r>
            <a:r>
              <a:rPr lang="el-GR" altLang="en-US" sz="1800" b="1" dirty="0" smtClean="0">
                <a:solidFill>
                  <a:srgbClr val="0000FF"/>
                </a:solidFill>
                <a:latin typeface="Tahoma" charset="0"/>
              </a:rPr>
              <a:t>ΜΕ ΤΟ ΥΨΟΣ</a:t>
            </a:r>
            <a:endParaRPr lang="en-US" altLang="en-US" sz="1800" b="1" dirty="0">
              <a:solidFill>
                <a:srgbClr val="000000"/>
              </a:solidFill>
              <a:latin typeface="Tahoma" charset="0"/>
            </a:endParaRPr>
          </a:p>
        </p:txBody>
      </p:sp>
      <p:sp>
        <p:nvSpPr>
          <p:cNvPr id="218129" name="Text Box 17"/>
          <p:cNvSpPr txBox="1">
            <a:spLocks noChangeArrowheads="1"/>
          </p:cNvSpPr>
          <p:nvPr/>
        </p:nvSpPr>
        <p:spPr bwMode="auto">
          <a:xfrm>
            <a:off x="2247900" y="2681288"/>
            <a:ext cx="3276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eaLnBrk="0" fontAlgn="base" hangingPunct="0">
              <a:spcBef>
                <a:spcPct val="0"/>
              </a:spcBef>
              <a:spcAft>
                <a:spcPct val="0"/>
              </a:spcAft>
              <a:buFont typeface="Wingdings" charset="2"/>
              <a:buNone/>
            </a:pPr>
            <a:r>
              <a:rPr lang="en-US" altLang="en-US" sz="1800" b="1">
                <a:solidFill>
                  <a:srgbClr val="000000"/>
                </a:solidFill>
                <a:latin typeface="Tahoma" charset="0"/>
              </a:rPr>
              <a:t>T </a:t>
            </a:r>
            <a:r>
              <a:rPr lang="el-GR" altLang="en-US" sz="1800" b="1" smtClean="0">
                <a:solidFill>
                  <a:srgbClr val="000000"/>
                </a:solidFill>
                <a:latin typeface="Tahoma" charset="0"/>
              </a:rPr>
              <a:t>- </a:t>
            </a:r>
            <a:r>
              <a:rPr lang="el-GR" altLang="en-US" sz="1800" b="1" smtClean="0">
                <a:solidFill>
                  <a:srgbClr val="FF0000"/>
                </a:solidFill>
                <a:latin typeface="Tahoma" charset="0"/>
              </a:rPr>
              <a:t>ΑΥΞΗΣΗ </a:t>
            </a:r>
            <a:r>
              <a:rPr lang="el-GR" altLang="en-US" sz="1800" b="1" dirty="0" smtClean="0">
                <a:solidFill>
                  <a:srgbClr val="FF0000"/>
                </a:solidFill>
                <a:latin typeface="Tahoma" charset="0"/>
              </a:rPr>
              <a:t>ΜΕ ΤΟ ΥΨΟΣ</a:t>
            </a:r>
            <a:endParaRPr lang="en-US" altLang="en-US" sz="1800" b="1" dirty="0">
              <a:solidFill>
                <a:srgbClr val="000000"/>
              </a:solidFill>
              <a:latin typeface="Tahoma" charset="0"/>
            </a:endParaRPr>
          </a:p>
        </p:txBody>
      </p:sp>
      <p:sp>
        <p:nvSpPr>
          <p:cNvPr id="218130" name="Text Box 18"/>
          <p:cNvSpPr txBox="1">
            <a:spLocks noChangeArrowheads="1"/>
          </p:cNvSpPr>
          <p:nvPr/>
        </p:nvSpPr>
        <p:spPr bwMode="auto">
          <a:xfrm>
            <a:off x="990600" y="4038600"/>
            <a:ext cx="2971800" cy="381000"/>
          </a:xfrm>
          <a:prstGeom prst="rect">
            <a:avLst/>
          </a:prstGeom>
          <a:noFill/>
          <a:ln w="9525">
            <a:noFill/>
            <a:miter lim="800000"/>
            <a:headEnd/>
            <a:tailEnd/>
          </a:ln>
          <a:effectLst/>
        </p:spPr>
        <p:txBody>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fontAlgn="base">
              <a:spcBef>
                <a:spcPct val="0"/>
              </a:spcBef>
              <a:spcAft>
                <a:spcPct val="0"/>
              </a:spcAft>
            </a:pPr>
            <a:r>
              <a:rPr lang="el-GR" altLang="en-US" sz="1600" b="1" smtClean="0">
                <a:solidFill>
                  <a:srgbClr val="202060"/>
                </a:solidFill>
                <a:effectLst>
                  <a:outerShdw blurRad="38100" dist="38100" dir="2700000" algn="tl">
                    <a:srgbClr val="C0C0C0"/>
                  </a:outerShdw>
                </a:effectLst>
                <a:latin typeface="Tahoma" charset="0"/>
              </a:rPr>
              <a:t>- </a:t>
            </a:r>
            <a:r>
              <a:rPr lang="en-US" altLang="en-US" sz="1600" b="1" smtClean="0">
                <a:solidFill>
                  <a:srgbClr val="202060"/>
                </a:solidFill>
                <a:effectLst>
                  <a:outerShdw blurRad="38100" dist="38100" dir="2700000" algn="tl">
                    <a:srgbClr val="C0C0C0"/>
                  </a:outerShdw>
                </a:effectLst>
                <a:latin typeface="Tahoma" charset="0"/>
              </a:rPr>
              <a:t>80</a:t>
            </a:r>
            <a:r>
              <a:rPr lang="en-US" altLang="en-US" sz="1600" b="1" dirty="0">
                <a:solidFill>
                  <a:srgbClr val="202060"/>
                </a:solidFill>
                <a:effectLst>
                  <a:outerShdw blurRad="38100" dist="38100" dir="2700000" algn="tl">
                    <a:srgbClr val="C0C0C0"/>
                  </a:outerShdw>
                </a:effectLst>
                <a:latin typeface="Tahoma" charset="0"/>
              </a:rPr>
              <a:t>% </a:t>
            </a:r>
            <a:r>
              <a:rPr lang="el-GR" altLang="en-US" sz="1600" b="1" dirty="0" smtClean="0">
                <a:solidFill>
                  <a:srgbClr val="202060"/>
                </a:solidFill>
                <a:effectLst>
                  <a:outerShdw blurRad="38100" dist="38100" dir="2700000" algn="tl">
                    <a:srgbClr val="C0C0C0"/>
                  </a:outerShdw>
                </a:effectLst>
                <a:latin typeface="Tahoma" charset="0"/>
              </a:rPr>
              <a:t>ΤΩΝ ΑΕΡΙΩΝ</a:t>
            </a:r>
            <a:r>
              <a:rPr lang="en-US" altLang="en-US" sz="1600" b="1" dirty="0" smtClean="0">
                <a:solidFill>
                  <a:srgbClr val="202060"/>
                </a:solidFill>
                <a:effectLst>
                  <a:outerShdw blurRad="38100" dist="38100" dir="2700000" algn="tl">
                    <a:srgbClr val="C0C0C0"/>
                  </a:outerShdw>
                </a:effectLst>
                <a:latin typeface="Tahoma" charset="0"/>
              </a:rPr>
              <a:t> </a:t>
            </a:r>
            <a:endParaRPr lang="en-US" altLang="en-US" sz="1600" b="1" dirty="0">
              <a:solidFill>
                <a:srgbClr val="202060"/>
              </a:solidFill>
              <a:effectLst>
                <a:outerShdw blurRad="38100" dist="38100" dir="2700000" algn="tl">
                  <a:srgbClr val="C0C0C0"/>
                </a:outerShdw>
              </a:effectLst>
              <a:latin typeface="Tahoma" charset="0"/>
            </a:endParaRPr>
          </a:p>
        </p:txBody>
      </p:sp>
      <p:sp>
        <p:nvSpPr>
          <p:cNvPr id="218131" name="Text Box 19"/>
          <p:cNvSpPr txBox="1">
            <a:spLocks noChangeArrowheads="1"/>
          </p:cNvSpPr>
          <p:nvPr/>
        </p:nvSpPr>
        <p:spPr bwMode="auto">
          <a:xfrm>
            <a:off x="990600" y="4343400"/>
            <a:ext cx="4038600" cy="381000"/>
          </a:xfrm>
          <a:prstGeom prst="rect">
            <a:avLst/>
          </a:prstGeom>
          <a:noFill/>
          <a:ln w="9525">
            <a:noFill/>
            <a:miter lim="800000"/>
            <a:headEnd/>
            <a:tailEnd/>
          </a:ln>
          <a:effectLst/>
        </p:spPr>
        <p:txBody>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fontAlgn="base">
              <a:spcBef>
                <a:spcPct val="0"/>
              </a:spcBef>
              <a:spcAft>
                <a:spcPct val="0"/>
              </a:spcAft>
            </a:pPr>
            <a:r>
              <a:rPr lang="el-GR" altLang="en-US" sz="1600" b="1" smtClean="0">
                <a:solidFill>
                  <a:srgbClr val="202060"/>
                </a:solidFill>
                <a:effectLst>
                  <a:outerShdw blurRad="38100" dist="38100" dir="2700000" algn="tl">
                    <a:srgbClr val="C0C0C0"/>
                  </a:outerShdw>
                </a:effectLst>
                <a:latin typeface="Tahoma" charset="0"/>
              </a:rPr>
              <a:t>- ΕΔΩ </a:t>
            </a:r>
            <a:r>
              <a:rPr lang="el-GR" altLang="en-US" sz="1600" b="1" dirty="0" smtClean="0">
                <a:solidFill>
                  <a:srgbClr val="202060"/>
                </a:solidFill>
                <a:effectLst>
                  <a:outerShdw blurRad="38100" dist="38100" dir="2700000" algn="tl">
                    <a:srgbClr val="C0C0C0"/>
                  </a:outerShdw>
                </a:effectLst>
                <a:latin typeface="Tahoma" charset="0"/>
              </a:rPr>
              <a:t>ΔΙΑΜΟΡΦΩΝΕΤΑΙ ΤΟ ΚΛΙΜΑ</a:t>
            </a:r>
            <a:endParaRPr lang="en-US" altLang="en-US" sz="1600" b="1" dirty="0">
              <a:solidFill>
                <a:srgbClr val="202060"/>
              </a:solidFill>
              <a:effectLst>
                <a:outerShdw blurRad="38100" dist="38100" dir="2700000" algn="tl">
                  <a:srgbClr val="C0C0C0"/>
                </a:outerShdw>
              </a:effectLst>
              <a:latin typeface="Tahoma" charset="0"/>
            </a:endParaRPr>
          </a:p>
        </p:txBody>
      </p:sp>
      <p:sp>
        <p:nvSpPr>
          <p:cNvPr id="218132" name="Text Box 20"/>
          <p:cNvSpPr txBox="1">
            <a:spLocks noChangeArrowheads="1"/>
          </p:cNvSpPr>
          <p:nvPr/>
        </p:nvSpPr>
        <p:spPr bwMode="auto">
          <a:xfrm>
            <a:off x="990600" y="4648200"/>
            <a:ext cx="4038600" cy="381000"/>
          </a:xfrm>
          <a:prstGeom prst="rect">
            <a:avLst/>
          </a:prstGeom>
          <a:noFill/>
          <a:ln w="9525">
            <a:noFill/>
            <a:miter lim="800000"/>
            <a:headEnd/>
            <a:tailEnd/>
          </a:ln>
          <a:effectLst/>
        </p:spPr>
        <p:txBody>
          <a:bodyPr/>
          <a:lstStyle/>
          <a:p>
            <a:pPr fontAlgn="base">
              <a:spcBef>
                <a:spcPct val="0"/>
              </a:spcBef>
              <a:spcAft>
                <a:spcPct val="0"/>
              </a:spcAft>
              <a:defRPr/>
            </a:pPr>
            <a:r>
              <a:rPr lang="el-GR" sz="1600" b="1" smtClean="0">
                <a:solidFill>
                  <a:srgbClr val="202060"/>
                </a:solidFill>
                <a:effectLst>
                  <a:outerShdw blurRad="38100" dist="38100" dir="2700000" algn="tl">
                    <a:srgbClr val="DDDDDD"/>
                  </a:outerShdw>
                </a:effectLst>
                <a:latin typeface="Tahoma" charset="0"/>
                <a:ea typeface="ＭＳ Ｐゴシック" charset="-128"/>
              </a:rPr>
              <a:t>- ΚΑΙ ΥΠΑΡΧΟΥΝ </a:t>
            </a:r>
            <a:r>
              <a:rPr lang="el-GR" sz="1600" b="1" dirty="0" smtClean="0">
                <a:solidFill>
                  <a:srgbClr val="202060"/>
                </a:solidFill>
                <a:effectLst>
                  <a:outerShdw blurRad="38100" dist="38100" dir="2700000" algn="tl">
                    <a:srgbClr val="DDDDDD"/>
                  </a:outerShdw>
                </a:effectLst>
                <a:latin typeface="Tahoma" charset="0"/>
                <a:ea typeface="ＭＳ Ｐゴシック" charset="-128"/>
              </a:rPr>
              <a:t>ΜΕΤΡΗΣΕΙΣ</a:t>
            </a:r>
            <a:endParaRPr lang="en-US" sz="1600" b="1" dirty="0">
              <a:solidFill>
                <a:srgbClr val="202060"/>
              </a:solidFill>
              <a:effectLst>
                <a:outerShdw blurRad="38100" dist="38100" dir="2700000" algn="tl">
                  <a:srgbClr val="DDDDDD"/>
                </a:outerShdw>
              </a:effectLst>
              <a:latin typeface="Tahoma" charset="0"/>
              <a:ea typeface="ＭＳ Ｐゴシック" charset="-128"/>
            </a:endParaRPr>
          </a:p>
        </p:txBody>
      </p:sp>
      <p:sp>
        <p:nvSpPr>
          <p:cNvPr id="218133" name="Text Box 21"/>
          <p:cNvSpPr txBox="1">
            <a:spLocks noChangeArrowheads="1"/>
          </p:cNvSpPr>
          <p:nvPr/>
        </p:nvSpPr>
        <p:spPr bwMode="auto">
          <a:xfrm>
            <a:off x="228600" y="4997450"/>
            <a:ext cx="5953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4161750" indent="-24161750">
              <a:defRPr sz="2400">
                <a:solidFill>
                  <a:schemeClr val="tx1"/>
                </a:solidFill>
                <a:latin typeface="Times" charset="0"/>
                <a:ea typeface="ＭＳ Ｐゴシック" charset="-128"/>
              </a:defRPr>
            </a:lvl1pPr>
            <a:lvl2pPr>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lvl="1" eaLnBrk="0" fontAlgn="base" hangingPunct="0">
              <a:spcBef>
                <a:spcPct val="0"/>
              </a:spcBef>
              <a:spcAft>
                <a:spcPct val="0"/>
              </a:spcAft>
            </a:pPr>
            <a:r>
              <a:rPr lang="el-GR" altLang="en-US" sz="1600" b="1" dirty="0" smtClean="0">
                <a:solidFill>
                  <a:srgbClr val="0000FF"/>
                </a:solidFill>
                <a:latin typeface="Tahoma" charset="0"/>
              </a:rPr>
              <a:t>ΣΤΡΑΤΟΣΦΑΙΡΑ</a:t>
            </a:r>
            <a:r>
              <a:rPr lang="en-US" altLang="en-US" sz="1600" b="1" dirty="0" smtClean="0">
                <a:solidFill>
                  <a:srgbClr val="0000FF"/>
                </a:solidFill>
                <a:latin typeface="Tahoma" charset="0"/>
              </a:rPr>
              <a:t>:</a:t>
            </a:r>
            <a:endParaRPr lang="en-US" altLang="en-US" sz="1600" b="1" dirty="0">
              <a:solidFill>
                <a:srgbClr val="000000"/>
              </a:solidFill>
              <a:latin typeface="Tahoma" charset="0"/>
            </a:endParaRPr>
          </a:p>
        </p:txBody>
      </p:sp>
      <p:sp>
        <p:nvSpPr>
          <p:cNvPr id="218134" name="Text Box 22"/>
          <p:cNvSpPr txBox="1">
            <a:spLocks noChangeArrowheads="1"/>
          </p:cNvSpPr>
          <p:nvPr/>
        </p:nvSpPr>
        <p:spPr bwMode="auto">
          <a:xfrm>
            <a:off x="990600" y="5334000"/>
            <a:ext cx="2971800" cy="381000"/>
          </a:xfrm>
          <a:prstGeom prst="rect">
            <a:avLst/>
          </a:prstGeom>
          <a:noFill/>
          <a:ln w="9525">
            <a:noFill/>
            <a:miter lim="800000"/>
            <a:headEnd/>
            <a:tailEnd/>
          </a:ln>
          <a:effectLst/>
        </p:spPr>
        <p:txBody>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fontAlgn="base">
              <a:spcBef>
                <a:spcPct val="0"/>
              </a:spcBef>
              <a:spcAft>
                <a:spcPct val="0"/>
              </a:spcAft>
            </a:pPr>
            <a:r>
              <a:rPr lang="el-GR" altLang="en-US" sz="1600" b="1" smtClean="0">
                <a:solidFill>
                  <a:srgbClr val="202060"/>
                </a:solidFill>
                <a:effectLst>
                  <a:outerShdw blurRad="38100" dist="38100" dir="2700000" algn="tl">
                    <a:srgbClr val="C0C0C0"/>
                  </a:outerShdw>
                </a:effectLst>
                <a:latin typeface="Tahoma" charset="0"/>
              </a:rPr>
              <a:t>- </a:t>
            </a:r>
            <a:r>
              <a:rPr lang="en-US" altLang="en-US" sz="1600" b="1" smtClean="0">
                <a:solidFill>
                  <a:srgbClr val="202060"/>
                </a:solidFill>
                <a:effectLst>
                  <a:outerShdw blurRad="38100" dist="38100" dir="2700000" algn="tl">
                    <a:srgbClr val="C0C0C0"/>
                  </a:outerShdw>
                </a:effectLst>
                <a:latin typeface="Tahoma" charset="0"/>
              </a:rPr>
              <a:t>19.9</a:t>
            </a:r>
            <a:r>
              <a:rPr lang="en-US" altLang="en-US" sz="1600" b="1" dirty="0">
                <a:solidFill>
                  <a:srgbClr val="202060"/>
                </a:solidFill>
                <a:effectLst>
                  <a:outerShdw blurRad="38100" dist="38100" dir="2700000" algn="tl">
                    <a:srgbClr val="C0C0C0"/>
                  </a:outerShdw>
                </a:effectLst>
                <a:latin typeface="Tahoma" charset="0"/>
              </a:rPr>
              <a:t>% </a:t>
            </a:r>
            <a:r>
              <a:rPr lang="el-GR" altLang="en-US" sz="1600" b="1" dirty="0" smtClean="0">
                <a:solidFill>
                  <a:srgbClr val="202060"/>
                </a:solidFill>
                <a:effectLst>
                  <a:outerShdw blurRad="38100" dist="38100" dir="2700000" algn="tl">
                    <a:srgbClr val="C0C0C0"/>
                  </a:outerShdw>
                </a:effectLst>
                <a:latin typeface="Tahoma" charset="0"/>
              </a:rPr>
              <a:t>ΤΩΝ ΑΕΡΙΩΝ</a:t>
            </a:r>
            <a:endParaRPr lang="en-US" altLang="en-US" sz="1600" b="1" dirty="0">
              <a:solidFill>
                <a:srgbClr val="202060"/>
              </a:solidFill>
              <a:effectLst>
                <a:outerShdw blurRad="38100" dist="38100" dir="2700000" algn="tl">
                  <a:srgbClr val="C0C0C0"/>
                </a:outerShdw>
              </a:effectLst>
              <a:latin typeface="Tahoma" charset="0"/>
            </a:endParaRPr>
          </a:p>
        </p:txBody>
      </p:sp>
      <p:sp>
        <p:nvSpPr>
          <p:cNvPr id="218135" name="Text Box 23"/>
          <p:cNvSpPr txBox="1">
            <a:spLocks noChangeArrowheads="1"/>
          </p:cNvSpPr>
          <p:nvPr/>
        </p:nvSpPr>
        <p:spPr bwMode="auto">
          <a:xfrm>
            <a:off x="990600" y="5638800"/>
            <a:ext cx="4038600" cy="381000"/>
          </a:xfrm>
          <a:prstGeom prst="rect">
            <a:avLst/>
          </a:prstGeom>
          <a:noFill/>
          <a:ln w="9525">
            <a:noFill/>
            <a:miter lim="800000"/>
            <a:headEnd/>
            <a:tailEnd/>
          </a:ln>
          <a:effectLst/>
        </p:spPr>
        <p:txBody>
          <a:bodyPr/>
          <a:lstStyle/>
          <a:p>
            <a:pPr fontAlgn="base">
              <a:spcBef>
                <a:spcPct val="0"/>
              </a:spcBef>
              <a:spcAft>
                <a:spcPct val="0"/>
              </a:spcAft>
              <a:defRPr/>
            </a:pPr>
            <a:r>
              <a:rPr lang="el-GR" sz="1600" b="1" smtClean="0">
                <a:solidFill>
                  <a:srgbClr val="202060"/>
                </a:solidFill>
                <a:effectLst>
                  <a:outerShdw blurRad="38100" dist="38100" dir="2700000" algn="tl">
                    <a:srgbClr val="DDDDDD"/>
                  </a:outerShdw>
                </a:effectLst>
                <a:latin typeface="Tahoma" charset="0"/>
                <a:ea typeface="ＭＳ Ｐゴシック" charset="-128"/>
              </a:rPr>
              <a:t>- ΤΟ </a:t>
            </a:r>
            <a:r>
              <a:rPr lang="el-GR" sz="1600" b="1" dirty="0" smtClean="0">
                <a:solidFill>
                  <a:srgbClr val="202060"/>
                </a:solidFill>
                <a:effectLst>
                  <a:outerShdw blurRad="38100" dist="38100" dir="2700000" algn="tl">
                    <a:srgbClr val="DDDDDD"/>
                  </a:outerShdw>
                </a:effectLst>
                <a:latin typeface="Tahoma" charset="0"/>
                <a:ea typeface="ＭＳ Ｐゴシック" charset="-128"/>
              </a:rPr>
              <a:t>ΣΤΡΩΜΑ ΤΟΥ ΟΖΟΝΤΟΣ</a:t>
            </a:r>
            <a:r>
              <a:rPr lang="en-US" sz="1600" b="1" dirty="0" smtClean="0">
                <a:solidFill>
                  <a:srgbClr val="202060"/>
                </a:solidFill>
                <a:effectLst>
                  <a:outerShdw blurRad="38100" dist="38100" dir="2700000" algn="tl">
                    <a:srgbClr val="DDDDDD"/>
                  </a:outerShdw>
                </a:effectLst>
                <a:latin typeface="Tahoma" charset="0"/>
                <a:ea typeface="ＭＳ Ｐゴシック" charset="-128"/>
              </a:rPr>
              <a:t>: </a:t>
            </a:r>
            <a:endParaRPr lang="en-US" sz="1600" b="1" dirty="0">
              <a:solidFill>
                <a:srgbClr val="202060"/>
              </a:solidFill>
              <a:effectLst>
                <a:outerShdw blurRad="38100" dist="38100" dir="2700000" algn="tl">
                  <a:srgbClr val="DDDDDD"/>
                </a:outerShdw>
              </a:effectLst>
              <a:latin typeface="Tahoma" charset="0"/>
              <a:ea typeface="ＭＳ Ｐゴシック" charset="-128"/>
            </a:endParaRPr>
          </a:p>
        </p:txBody>
      </p:sp>
      <p:sp>
        <p:nvSpPr>
          <p:cNvPr id="218136" name="Text Box 24"/>
          <p:cNvSpPr txBox="1">
            <a:spLocks noChangeArrowheads="1"/>
          </p:cNvSpPr>
          <p:nvPr/>
        </p:nvSpPr>
        <p:spPr bwMode="auto">
          <a:xfrm>
            <a:off x="293576" y="5943600"/>
            <a:ext cx="5432648" cy="381000"/>
          </a:xfrm>
          <a:prstGeom prst="rect">
            <a:avLst/>
          </a:prstGeom>
          <a:noFill/>
          <a:ln w="9525">
            <a:noFill/>
            <a:miter lim="800000"/>
            <a:headEnd/>
            <a:tailEnd/>
          </a:ln>
          <a:effectLst/>
        </p:spPr>
        <p:txBody>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fontAlgn="base">
              <a:spcBef>
                <a:spcPct val="0"/>
              </a:spcBef>
              <a:spcAft>
                <a:spcPct val="0"/>
              </a:spcAft>
            </a:pPr>
            <a:r>
              <a:rPr lang="el-GR" altLang="en-US" sz="1600" b="1" smtClean="0">
                <a:solidFill>
                  <a:srgbClr val="202060"/>
                </a:solidFill>
                <a:effectLst>
                  <a:outerShdw blurRad="38100" dist="38100" dir="2700000" algn="tl">
                    <a:srgbClr val="C0C0C0"/>
                  </a:outerShdw>
                </a:effectLst>
                <a:latin typeface="Tahoma" charset="0"/>
              </a:rPr>
              <a:t>- ΦΡΑΓΗ </a:t>
            </a:r>
            <a:r>
              <a:rPr lang="el-GR" altLang="en-US" sz="1600" b="1" dirty="0" smtClean="0">
                <a:solidFill>
                  <a:srgbClr val="202060"/>
                </a:solidFill>
                <a:effectLst>
                  <a:outerShdw blurRad="38100" dist="38100" dir="2700000" algn="tl">
                    <a:srgbClr val="C0C0C0"/>
                  </a:outerShdw>
                </a:effectLst>
                <a:latin typeface="Tahoma" charset="0"/>
              </a:rPr>
              <a:t>ΣΤΗΝ ΥΠΕΡΙΩΔΗ ΗΛΙΑΚΗ ΑΚΤΙΝΟΒΟΛΙΑ</a:t>
            </a:r>
            <a:endParaRPr lang="en-US" altLang="en-US" sz="1600" b="1" dirty="0">
              <a:solidFill>
                <a:srgbClr val="202060"/>
              </a:solidFill>
              <a:effectLst>
                <a:outerShdw blurRad="38100" dist="38100" dir="2700000" algn="tl">
                  <a:srgbClr val="C0C0C0"/>
                </a:outerShdw>
              </a:effectLst>
              <a:latin typeface="Tahoma" charset="0"/>
            </a:endParaRPr>
          </a:p>
        </p:txBody>
      </p:sp>
      <p:sp>
        <p:nvSpPr>
          <p:cNvPr id="26" name="Text Box 10"/>
          <p:cNvSpPr txBox="1">
            <a:spLocks noChangeArrowheads="1"/>
          </p:cNvSpPr>
          <p:nvPr/>
        </p:nvSpPr>
        <p:spPr bwMode="auto">
          <a:xfrm>
            <a:off x="5726224" y="6148885"/>
            <a:ext cx="2438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eaLnBrk="0" fontAlgn="base" hangingPunct="0">
              <a:spcBef>
                <a:spcPct val="0"/>
              </a:spcBef>
              <a:spcAft>
                <a:spcPct val="0"/>
              </a:spcAft>
              <a:buFont typeface="Wingdings" charset="2"/>
              <a:buNone/>
            </a:pPr>
            <a:r>
              <a:rPr lang="el-GR" altLang="en-US" sz="1800" b="1" smtClean="0">
                <a:solidFill>
                  <a:srgbClr val="FFFF00"/>
                </a:solidFill>
                <a:latin typeface="Cambria Math" panose="02040503050406030204" pitchFamily="18" charset="0"/>
                <a:ea typeface="Cambria Math" panose="02040503050406030204" pitchFamily="18" charset="0"/>
              </a:rPr>
              <a:t>ΤΡΟΠΟΣΦΑΙΡΑ</a:t>
            </a:r>
            <a:endParaRPr lang="en-US" altLang="en-US" sz="1800" b="1" dirty="0">
              <a:solidFill>
                <a:srgbClr val="FFFF00"/>
              </a:solidFill>
              <a:latin typeface="Cambria Math" panose="02040503050406030204" pitchFamily="18" charset="0"/>
              <a:ea typeface="Cambria Math" panose="02040503050406030204" pitchFamily="18" charset="0"/>
            </a:endParaRPr>
          </a:p>
        </p:txBody>
      </p:sp>
      <p:sp>
        <p:nvSpPr>
          <p:cNvPr id="27" name="Text Box 10"/>
          <p:cNvSpPr txBox="1">
            <a:spLocks noChangeArrowheads="1"/>
          </p:cNvSpPr>
          <p:nvPr/>
        </p:nvSpPr>
        <p:spPr bwMode="auto">
          <a:xfrm>
            <a:off x="6115050" y="5175392"/>
            <a:ext cx="1841326"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eaLnBrk="0" fontAlgn="base" hangingPunct="0">
              <a:spcBef>
                <a:spcPct val="0"/>
              </a:spcBef>
              <a:spcAft>
                <a:spcPct val="0"/>
              </a:spcAft>
              <a:buFont typeface="Wingdings" charset="2"/>
              <a:buNone/>
            </a:pPr>
            <a:r>
              <a:rPr lang="el-GR" altLang="en-US" sz="1800" b="1" smtClean="0">
                <a:solidFill>
                  <a:srgbClr val="FFFF00"/>
                </a:solidFill>
                <a:latin typeface="Cambria Math" panose="02040503050406030204" pitchFamily="18" charset="0"/>
                <a:ea typeface="Cambria Math" panose="02040503050406030204" pitchFamily="18" charset="0"/>
              </a:rPr>
              <a:t>ΣΤΡΑΤΟΣΦΑΙΡΑ</a:t>
            </a:r>
            <a:endParaRPr lang="en-US" altLang="en-US" sz="1800" b="1" dirty="0">
              <a:solidFill>
                <a:srgbClr val="FFFF00"/>
              </a:solidFill>
              <a:latin typeface="Cambria Math" panose="02040503050406030204" pitchFamily="18" charset="0"/>
              <a:ea typeface="Cambria Math" panose="02040503050406030204" pitchFamily="18" charset="0"/>
            </a:endParaRPr>
          </a:p>
        </p:txBody>
      </p:sp>
      <p:sp>
        <p:nvSpPr>
          <p:cNvPr id="28" name="Text Box 10"/>
          <p:cNvSpPr txBox="1">
            <a:spLocks noChangeArrowheads="1"/>
          </p:cNvSpPr>
          <p:nvPr/>
        </p:nvSpPr>
        <p:spPr bwMode="auto">
          <a:xfrm>
            <a:off x="6214861" y="4236244"/>
            <a:ext cx="1841326"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eaLnBrk="0" fontAlgn="base" hangingPunct="0">
              <a:spcBef>
                <a:spcPct val="0"/>
              </a:spcBef>
              <a:spcAft>
                <a:spcPct val="0"/>
              </a:spcAft>
              <a:buFont typeface="Wingdings" charset="2"/>
              <a:buNone/>
            </a:pPr>
            <a:r>
              <a:rPr lang="el-GR" altLang="en-US" sz="1800" b="1" smtClean="0">
                <a:solidFill>
                  <a:srgbClr val="FFFF00"/>
                </a:solidFill>
                <a:latin typeface="Cambria Math" panose="02040503050406030204" pitchFamily="18" charset="0"/>
                <a:ea typeface="Cambria Math" panose="02040503050406030204" pitchFamily="18" charset="0"/>
              </a:rPr>
              <a:t>ΜΕΣΟΣΦΑΙΡΑ</a:t>
            </a:r>
            <a:endParaRPr lang="en-US" altLang="en-US" sz="1800" b="1" dirty="0">
              <a:solidFill>
                <a:srgbClr val="FFFF00"/>
              </a:solidFill>
              <a:latin typeface="Cambria Math" panose="02040503050406030204" pitchFamily="18" charset="0"/>
              <a:ea typeface="Cambria Math" panose="02040503050406030204" pitchFamily="18" charset="0"/>
            </a:endParaRPr>
          </a:p>
        </p:txBody>
      </p:sp>
      <p:sp>
        <p:nvSpPr>
          <p:cNvPr id="29" name="Text Box 10"/>
          <p:cNvSpPr txBox="1">
            <a:spLocks noChangeArrowheads="1"/>
          </p:cNvSpPr>
          <p:nvPr/>
        </p:nvSpPr>
        <p:spPr bwMode="auto">
          <a:xfrm>
            <a:off x="5733887" y="2501842"/>
            <a:ext cx="1841326"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eaLnBrk="0" fontAlgn="base" hangingPunct="0">
              <a:spcBef>
                <a:spcPct val="0"/>
              </a:spcBef>
              <a:spcAft>
                <a:spcPct val="0"/>
              </a:spcAft>
              <a:buFont typeface="Wingdings" charset="2"/>
              <a:buNone/>
            </a:pPr>
            <a:r>
              <a:rPr lang="el-GR" altLang="en-US" sz="1800" b="1" smtClean="0">
                <a:solidFill>
                  <a:srgbClr val="FFFF00"/>
                </a:solidFill>
                <a:latin typeface="Cambria Math" panose="02040503050406030204" pitchFamily="18" charset="0"/>
                <a:ea typeface="Cambria Math" panose="02040503050406030204" pitchFamily="18" charset="0"/>
              </a:rPr>
              <a:t>ΘΕΡΜΟΣΦΑΙΡΑ</a:t>
            </a:r>
            <a:endParaRPr lang="en-US" altLang="en-US" sz="1800" b="1" dirty="0">
              <a:solidFill>
                <a:srgbClr val="FFFF00"/>
              </a:solidFill>
              <a:latin typeface="Cambria Math" panose="02040503050406030204" pitchFamily="18" charset="0"/>
              <a:ea typeface="Cambria Math" panose="02040503050406030204" pitchFamily="18" charset="0"/>
            </a:endParaRPr>
          </a:p>
        </p:txBody>
      </p:sp>
      <p:sp>
        <p:nvSpPr>
          <p:cNvPr id="30" name="Text Box 10"/>
          <p:cNvSpPr txBox="1">
            <a:spLocks noChangeArrowheads="1"/>
          </p:cNvSpPr>
          <p:nvPr/>
        </p:nvSpPr>
        <p:spPr bwMode="auto">
          <a:xfrm>
            <a:off x="5886287" y="547688"/>
            <a:ext cx="1841326"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eaLnBrk="0" fontAlgn="base" hangingPunct="0">
              <a:spcBef>
                <a:spcPct val="0"/>
              </a:spcBef>
              <a:spcAft>
                <a:spcPct val="0"/>
              </a:spcAft>
              <a:buFont typeface="Wingdings" charset="2"/>
              <a:buNone/>
            </a:pPr>
            <a:r>
              <a:rPr lang="el-GR" altLang="en-US" sz="1800" b="1" smtClean="0">
                <a:solidFill>
                  <a:srgbClr val="FFFF00"/>
                </a:solidFill>
                <a:latin typeface="Cambria Math" panose="02040503050406030204" pitchFamily="18" charset="0"/>
                <a:ea typeface="Cambria Math" panose="02040503050406030204" pitchFamily="18" charset="0"/>
              </a:rPr>
              <a:t>ΕΞΩΣΦΑΙΡΑ</a:t>
            </a:r>
            <a:endParaRPr lang="en-US" altLang="en-US" sz="1800" b="1" dirty="0">
              <a:solidFill>
                <a:srgbClr val="FFFF00"/>
              </a:solidFill>
              <a:latin typeface="Cambria Math" panose="02040503050406030204" pitchFamily="18" charset="0"/>
              <a:ea typeface="Cambria Math" panose="02040503050406030204" pitchFamily="18"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218567114"/>
      </p:ext>
    </p:extLst>
  </p:cSld>
  <p:clrMapOvr>
    <a:masterClrMapping/>
  </p:clrMapOvr>
  <p:transition advTm="39117">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8" presetClass="entr" presetSubtype="12" fill="hold" grpId="0" nodeType="clickEffect">
                                  <p:stCondLst>
                                    <p:cond delay="0"/>
                                  </p:stCondLst>
                                  <p:childTnLst>
                                    <p:set>
                                      <p:cBhvr>
                                        <p:cTn id="10" dur="1" fill="hold">
                                          <p:stCondLst>
                                            <p:cond delay="0"/>
                                          </p:stCondLst>
                                        </p:cTn>
                                        <p:tgtEl>
                                          <p:spTgt spid="218117"/>
                                        </p:tgtEl>
                                        <p:attrNameLst>
                                          <p:attrName>style.visibility</p:attrName>
                                        </p:attrNameLst>
                                      </p:cBhvr>
                                      <p:to>
                                        <p:strVal val="visible"/>
                                      </p:to>
                                    </p:set>
                                    <p:animEffect transition="in" filter="strips(downLeft)">
                                      <p:cBhvr>
                                        <p:cTn id="11" dur="500"/>
                                        <p:tgtEl>
                                          <p:spTgt spid="21811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218122"/>
                                        </p:tgtEl>
                                        <p:attrNameLst>
                                          <p:attrName>style.visibility</p:attrName>
                                        </p:attrNameLst>
                                      </p:cBhvr>
                                      <p:to>
                                        <p:strVal val="visible"/>
                                      </p:to>
                                    </p:set>
                                    <p:animEffect transition="in" filter="blinds(horizontal)">
                                      <p:cBhvr>
                                        <p:cTn id="16" dur="500"/>
                                        <p:tgtEl>
                                          <p:spTgt spid="21812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218126"/>
                                        </p:tgtEl>
                                        <p:attrNameLst>
                                          <p:attrName>style.visibility</p:attrName>
                                        </p:attrNameLst>
                                      </p:cBhvr>
                                      <p:to>
                                        <p:strVal val="visible"/>
                                      </p:to>
                                    </p:set>
                                    <p:animEffect transition="in" filter="box(in)">
                                      <p:cBhvr>
                                        <p:cTn id="21" dur="500"/>
                                        <p:tgtEl>
                                          <p:spTgt spid="21812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218123"/>
                                        </p:tgtEl>
                                        <p:attrNameLst>
                                          <p:attrName>style.visibility</p:attrName>
                                        </p:attrNameLst>
                                      </p:cBhvr>
                                      <p:to>
                                        <p:strVal val="visible"/>
                                      </p:to>
                                    </p:set>
                                    <p:animEffect transition="in" filter="blinds(horizontal)">
                                      <p:cBhvr>
                                        <p:cTn id="26" dur="500"/>
                                        <p:tgtEl>
                                          <p:spTgt spid="21812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218127"/>
                                        </p:tgtEl>
                                        <p:attrNameLst>
                                          <p:attrName>style.visibility</p:attrName>
                                        </p:attrNameLst>
                                      </p:cBhvr>
                                      <p:to>
                                        <p:strVal val="visible"/>
                                      </p:to>
                                    </p:set>
                                    <p:animEffect transition="in" filter="blinds(horizontal)">
                                      <p:cBhvr>
                                        <p:cTn id="31" dur="500"/>
                                        <p:tgtEl>
                                          <p:spTgt spid="21812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18124"/>
                                        </p:tgtEl>
                                        <p:attrNameLst>
                                          <p:attrName>style.visibility</p:attrName>
                                        </p:attrNameLst>
                                      </p:cBhvr>
                                      <p:to>
                                        <p:strVal val="visible"/>
                                      </p:to>
                                    </p:set>
                                    <p:animEffect transition="in" filter="blinds(horizontal)">
                                      <p:cBhvr>
                                        <p:cTn id="36" dur="500"/>
                                        <p:tgtEl>
                                          <p:spTgt spid="218124"/>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218128"/>
                                        </p:tgtEl>
                                        <p:attrNameLst>
                                          <p:attrName>style.visibility</p:attrName>
                                        </p:attrNameLst>
                                      </p:cBhvr>
                                      <p:to>
                                        <p:strVal val="visible"/>
                                      </p:to>
                                    </p:set>
                                    <p:animEffect transition="in" filter="box(in)">
                                      <p:cBhvr>
                                        <p:cTn id="41" dur="500"/>
                                        <p:tgtEl>
                                          <p:spTgt spid="218128"/>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218125"/>
                                        </p:tgtEl>
                                        <p:attrNameLst>
                                          <p:attrName>style.visibility</p:attrName>
                                        </p:attrNameLst>
                                      </p:cBhvr>
                                      <p:to>
                                        <p:strVal val="visible"/>
                                      </p:to>
                                    </p:set>
                                    <p:animEffect transition="in" filter="blinds(horizontal)">
                                      <p:cBhvr>
                                        <p:cTn id="46" dur="500"/>
                                        <p:tgtEl>
                                          <p:spTgt spid="218125"/>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4" presetClass="entr" presetSubtype="16" fill="hold" grpId="0" nodeType="clickEffect">
                                  <p:stCondLst>
                                    <p:cond delay="0"/>
                                  </p:stCondLst>
                                  <p:childTnLst>
                                    <p:set>
                                      <p:cBhvr>
                                        <p:cTn id="50" dur="1" fill="hold">
                                          <p:stCondLst>
                                            <p:cond delay="0"/>
                                          </p:stCondLst>
                                        </p:cTn>
                                        <p:tgtEl>
                                          <p:spTgt spid="218129"/>
                                        </p:tgtEl>
                                        <p:attrNameLst>
                                          <p:attrName>style.visibility</p:attrName>
                                        </p:attrNameLst>
                                      </p:cBhvr>
                                      <p:to>
                                        <p:strVal val="visible"/>
                                      </p:to>
                                    </p:set>
                                    <p:animEffect transition="in" filter="box(in)">
                                      <p:cBhvr>
                                        <p:cTn id="51" dur="500"/>
                                        <p:tgtEl>
                                          <p:spTgt spid="218129"/>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218118"/>
                                        </p:tgtEl>
                                        <p:attrNameLst>
                                          <p:attrName>style.visibility</p:attrName>
                                        </p:attrNameLst>
                                      </p:cBhvr>
                                      <p:to>
                                        <p:strVal val="visible"/>
                                      </p:to>
                                    </p:set>
                                    <p:animEffect transition="in" filter="blinds(horizontal)">
                                      <p:cBhvr>
                                        <p:cTn id="56" dur="500"/>
                                        <p:tgtEl>
                                          <p:spTgt spid="218118"/>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4" presetClass="entr" presetSubtype="16" fill="hold" grpId="0" nodeType="clickEffect">
                                  <p:stCondLst>
                                    <p:cond delay="0"/>
                                  </p:stCondLst>
                                  <p:childTnLst>
                                    <p:set>
                                      <p:cBhvr>
                                        <p:cTn id="60" dur="1" fill="hold">
                                          <p:stCondLst>
                                            <p:cond delay="0"/>
                                          </p:stCondLst>
                                        </p:cTn>
                                        <p:tgtEl>
                                          <p:spTgt spid="218119"/>
                                        </p:tgtEl>
                                        <p:attrNameLst>
                                          <p:attrName>style.visibility</p:attrName>
                                        </p:attrNameLst>
                                      </p:cBhvr>
                                      <p:to>
                                        <p:strVal val="visible"/>
                                      </p:to>
                                    </p:set>
                                    <p:animEffect transition="in" filter="box(in)">
                                      <p:cBhvr>
                                        <p:cTn id="61" dur="500"/>
                                        <p:tgtEl>
                                          <p:spTgt spid="218119"/>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4" presetClass="entr" presetSubtype="16" fill="hold" grpId="0" nodeType="clickEffect">
                                  <p:stCondLst>
                                    <p:cond delay="0"/>
                                  </p:stCondLst>
                                  <p:childTnLst>
                                    <p:set>
                                      <p:cBhvr>
                                        <p:cTn id="65" dur="1" fill="hold">
                                          <p:stCondLst>
                                            <p:cond delay="0"/>
                                          </p:stCondLst>
                                        </p:cTn>
                                        <p:tgtEl>
                                          <p:spTgt spid="218130"/>
                                        </p:tgtEl>
                                        <p:attrNameLst>
                                          <p:attrName>style.visibility</p:attrName>
                                        </p:attrNameLst>
                                      </p:cBhvr>
                                      <p:to>
                                        <p:strVal val="visible"/>
                                      </p:to>
                                    </p:set>
                                    <p:animEffect transition="in" filter="box(in)">
                                      <p:cBhvr>
                                        <p:cTn id="66" dur="500"/>
                                        <p:tgtEl>
                                          <p:spTgt spid="218130"/>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3" presetClass="entr" presetSubtype="10" fill="hold" grpId="0" nodeType="clickEffect">
                                  <p:stCondLst>
                                    <p:cond delay="0"/>
                                  </p:stCondLst>
                                  <p:childTnLst>
                                    <p:set>
                                      <p:cBhvr>
                                        <p:cTn id="70" dur="1" fill="hold">
                                          <p:stCondLst>
                                            <p:cond delay="0"/>
                                          </p:stCondLst>
                                        </p:cTn>
                                        <p:tgtEl>
                                          <p:spTgt spid="218131"/>
                                        </p:tgtEl>
                                        <p:attrNameLst>
                                          <p:attrName>style.visibility</p:attrName>
                                        </p:attrNameLst>
                                      </p:cBhvr>
                                      <p:to>
                                        <p:strVal val="visible"/>
                                      </p:to>
                                    </p:set>
                                    <p:animEffect transition="in" filter="blinds(horizontal)">
                                      <p:cBhvr>
                                        <p:cTn id="71" dur="500"/>
                                        <p:tgtEl>
                                          <p:spTgt spid="218131"/>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4" presetClass="entr" presetSubtype="16" fill="hold" grpId="0" nodeType="clickEffect">
                                  <p:stCondLst>
                                    <p:cond delay="0"/>
                                  </p:stCondLst>
                                  <p:childTnLst>
                                    <p:set>
                                      <p:cBhvr>
                                        <p:cTn id="75" dur="1" fill="hold">
                                          <p:stCondLst>
                                            <p:cond delay="0"/>
                                          </p:stCondLst>
                                        </p:cTn>
                                        <p:tgtEl>
                                          <p:spTgt spid="218132"/>
                                        </p:tgtEl>
                                        <p:attrNameLst>
                                          <p:attrName>style.visibility</p:attrName>
                                        </p:attrNameLst>
                                      </p:cBhvr>
                                      <p:to>
                                        <p:strVal val="visible"/>
                                      </p:to>
                                    </p:set>
                                    <p:animEffect transition="in" filter="box(in)">
                                      <p:cBhvr>
                                        <p:cTn id="76" dur="500"/>
                                        <p:tgtEl>
                                          <p:spTgt spid="218132"/>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4" presetClass="entr" presetSubtype="16" fill="hold" grpId="0" nodeType="clickEffect">
                                  <p:stCondLst>
                                    <p:cond delay="0"/>
                                  </p:stCondLst>
                                  <p:childTnLst>
                                    <p:set>
                                      <p:cBhvr>
                                        <p:cTn id="80" dur="1" fill="hold">
                                          <p:stCondLst>
                                            <p:cond delay="0"/>
                                          </p:stCondLst>
                                        </p:cTn>
                                        <p:tgtEl>
                                          <p:spTgt spid="218133"/>
                                        </p:tgtEl>
                                        <p:attrNameLst>
                                          <p:attrName>style.visibility</p:attrName>
                                        </p:attrNameLst>
                                      </p:cBhvr>
                                      <p:to>
                                        <p:strVal val="visible"/>
                                      </p:to>
                                    </p:set>
                                    <p:animEffect transition="in" filter="box(in)">
                                      <p:cBhvr>
                                        <p:cTn id="81" dur="500"/>
                                        <p:tgtEl>
                                          <p:spTgt spid="218133"/>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3" presetClass="entr" presetSubtype="10" fill="hold" grpId="0" nodeType="clickEffect">
                                  <p:stCondLst>
                                    <p:cond delay="0"/>
                                  </p:stCondLst>
                                  <p:childTnLst>
                                    <p:set>
                                      <p:cBhvr>
                                        <p:cTn id="85" dur="1" fill="hold">
                                          <p:stCondLst>
                                            <p:cond delay="0"/>
                                          </p:stCondLst>
                                        </p:cTn>
                                        <p:tgtEl>
                                          <p:spTgt spid="218134"/>
                                        </p:tgtEl>
                                        <p:attrNameLst>
                                          <p:attrName>style.visibility</p:attrName>
                                        </p:attrNameLst>
                                      </p:cBhvr>
                                      <p:to>
                                        <p:strVal val="visible"/>
                                      </p:to>
                                    </p:set>
                                    <p:animEffect transition="in" filter="blinds(horizontal)">
                                      <p:cBhvr>
                                        <p:cTn id="86" dur="500"/>
                                        <p:tgtEl>
                                          <p:spTgt spid="218134"/>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5" presetClass="entr" presetSubtype="10" fill="hold" grpId="0" nodeType="clickEffect">
                                  <p:stCondLst>
                                    <p:cond delay="0"/>
                                  </p:stCondLst>
                                  <p:childTnLst>
                                    <p:set>
                                      <p:cBhvr>
                                        <p:cTn id="90" dur="1" fill="hold">
                                          <p:stCondLst>
                                            <p:cond delay="0"/>
                                          </p:stCondLst>
                                        </p:cTn>
                                        <p:tgtEl>
                                          <p:spTgt spid="218135"/>
                                        </p:tgtEl>
                                        <p:attrNameLst>
                                          <p:attrName>style.visibility</p:attrName>
                                        </p:attrNameLst>
                                      </p:cBhvr>
                                      <p:to>
                                        <p:strVal val="visible"/>
                                      </p:to>
                                    </p:set>
                                    <p:animEffect transition="in" filter="checkerboard(across)">
                                      <p:cBhvr>
                                        <p:cTn id="91" dur="500"/>
                                        <p:tgtEl>
                                          <p:spTgt spid="218135"/>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218136"/>
                                        </p:tgtEl>
                                        <p:attrNameLst>
                                          <p:attrName>style.visibility</p:attrName>
                                        </p:attrNameLst>
                                      </p:cBhvr>
                                      <p:to>
                                        <p:strVal val="visible"/>
                                      </p:to>
                                    </p:set>
                                    <p:anim calcmode="lin" valueType="num">
                                      <p:cBhvr additive="base">
                                        <p:cTn id="96" dur="500" fill="hold"/>
                                        <p:tgtEl>
                                          <p:spTgt spid="218136"/>
                                        </p:tgtEl>
                                        <p:attrNameLst>
                                          <p:attrName>ppt_x</p:attrName>
                                        </p:attrNameLst>
                                      </p:cBhvr>
                                      <p:tavLst>
                                        <p:tav tm="0">
                                          <p:val>
                                            <p:strVal val="#ppt_x"/>
                                          </p:val>
                                        </p:tav>
                                        <p:tav tm="100000">
                                          <p:val>
                                            <p:strVal val="#ppt_x"/>
                                          </p:val>
                                        </p:tav>
                                      </p:tavLst>
                                    </p:anim>
                                    <p:anim calcmode="lin" valueType="num">
                                      <p:cBhvr additive="base">
                                        <p:cTn id="97" dur="500" fill="hold"/>
                                        <p:tgtEl>
                                          <p:spTgt spid="218136"/>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3" presetClass="entr" presetSubtype="10" fill="hold" grpId="0" nodeType="clickEffect">
                                  <p:stCondLst>
                                    <p:cond delay="0"/>
                                  </p:stCondLst>
                                  <p:childTnLst>
                                    <p:set>
                                      <p:cBhvr>
                                        <p:cTn id="101" dur="1" fill="hold">
                                          <p:stCondLst>
                                            <p:cond delay="0"/>
                                          </p:stCondLst>
                                        </p:cTn>
                                        <p:tgtEl>
                                          <p:spTgt spid="26"/>
                                        </p:tgtEl>
                                        <p:attrNameLst>
                                          <p:attrName>style.visibility</p:attrName>
                                        </p:attrNameLst>
                                      </p:cBhvr>
                                      <p:to>
                                        <p:strVal val="visible"/>
                                      </p:to>
                                    </p:set>
                                    <p:animEffect transition="in" filter="blinds(horizontal)">
                                      <p:cBhvr>
                                        <p:cTn id="102" dur="500"/>
                                        <p:tgtEl>
                                          <p:spTgt spid="26"/>
                                        </p:tgtEl>
                                      </p:cBhvr>
                                    </p:animEffect>
                                  </p:childTnLst>
                                </p:cTn>
                              </p:par>
                            </p:childTnLst>
                          </p:cTn>
                        </p:par>
                      </p:childTnLst>
                    </p:cTn>
                  </p:par>
                  <p:par>
                    <p:cTn id="103" fill="hold">
                      <p:stCondLst>
                        <p:cond delay="indefinite"/>
                      </p:stCondLst>
                      <p:childTnLst>
                        <p:par>
                          <p:cTn id="104" fill="hold">
                            <p:stCondLst>
                              <p:cond delay="0"/>
                            </p:stCondLst>
                            <p:childTnLst>
                              <p:par>
                                <p:cTn id="105" presetID="3" presetClass="entr" presetSubtype="10" fill="hold" grpId="0" nodeType="click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blinds(horizontal)">
                                      <p:cBhvr>
                                        <p:cTn id="107" dur="500"/>
                                        <p:tgtEl>
                                          <p:spTgt spid="27"/>
                                        </p:tgtEl>
                                      </p:cBhvr>
                                    </p:animEffect>
                                  </p:childTnLst>
                                </p:cTn>
                              </p:par>
                            </p:childTnLst>
                          </p:cTn>
                        </p:par>
                      </p:childTnLst>
                    </p:cTn>
                  </p:par>
                  <p:par>
                    <p:cTn id="108" fill="hold">
                      <p:stCondLst>
                        <p:cond delay="indefinite"/>
                      </p:stCondLst>
                      <p:childTnLst>
                        <p:par>
                          <p:cTn id="109" fill="hold">
                            <p:stCondLst>
                              <p:cond delay="0"/>
                            </p:stCondLst>
                            <p:childTnLst>
                              <p:par>
                                <p:cTn id="110" presetID="3" presetClass="entr" presetSubtype="10" fill="hold" grpId="0" nodeType="clickEffect">
                                  <p:stCondLst>
                                    <p:cond delay="0"/>
                                  </p:stCondLst>
                                  <p:childTnLst>
                                    <p:set>
                                      <p:cBhvr>
                                        <p:cTn id="111" dur="1" fill="hold">
                                          <p:stCondLst>
                                            <p:cond delay="0"/>
                                          </p:stCondLst>
                                        </p:cTn>
                                        <p:tgtEl>
                                          <p:spTgt spid="28"/>
                                        </p:tgtEl>
                                        <p:attrNameLst>
                                          <p:attrName>style.visibility</p:attrName>
                                        </p:attrNameLst>
                                      </p:cBhvr>
                                      <p:to>
                                        <p:strVal val="visible"/>
                                      </p:to>
                                    </p:set>
                                    <p:animEffect transition="in" filter="blinds(horizontal)">
                                      <p:cBhvr>
                                        <p:cTn id="112" dur="500"/>
                                        <p:tgtEl>
                                          <p:spTgt spid="28"/>
                                        </p:tgtEl>
                                      </p:cBhvr>
                                    </p:animEffect>
                                  </p:childTnLst>
                                </p:cTn>
                              </p:par>
                            </p:childTnLst>
                          </p:cTn>
                        </p:par>
                      </p:childTnLst>
                    </p:cTn>
                  </p:par>
                  <p:par>
                    <p:cTn id="113" fill="hold">
                      <p:stCondLst>
                        <p:cond delay="indefinite"/>
                      </p:stCondLst>
                      <p:childTnLst>
                        <p:par>
                          <p:cTn id="114" fill="hold">
                            <p:stCondLst>
                              <p:cond delay="0"/>
                            </p:stCondLst>
                            <p:childTnLst>
                              <p:par>
                                <p:cTn id="115" presetID="3" presetClass="entr" presetSubtype="10" fill="hold" grpId="0" nodeType="clickEffect">
                                  <p:stCondLst>
                                    <p:cond delay="0"/>
                                  </p:stCondLst>
                                  <p:childTnLst>
                                    <p:set>
                                      <p:cBhvr>
                                        <p:cTn id="116" dur="1" fill="hold">
                                          <p:stCondLst>
                                            <p:cond delay="0"/>
                                          </p:stCondLst>
                                        </p:cTn>
                                        <p:tgtEl>
                                          <p:spTgt spid="29"/>
                                        </p:tgtEl>
                                        <p:attrNameLst>
                                          <p:attrName>style.visibility</p:attrName>
                                        </p:attrNameLst>
                                      </p:cBhvr>
                                      <p:to>
                                        <p:strVal val="visible"/>
                                      </p:to>
                                    </p:set>
                                    <p:animEffect transition="in" filter="blinds(horizontal)">
                                      <p:cBhvr>
                                        <p:cTn id="117" dur="500"/>
                                        <p:tgtEl>
                                          <p:spTgt spid="29"/>
                                        </p:tgtEl>
                                      </p:cBhvr>
                                    </p:animEffect>
                                  </p:childTnLst>
                                </p:cTn>
                              </p:par>
                            </p:childTnLst>
                          </p:cTn>
                        </p:par>
                      </p:childTnLst>
                    </p:cTn>
                  </p:par>
                  <p:par>
                    <p:cTn id="118" fill="hold">
                      <p:stCondLst>
                        <p:cond delay="indefinite"/>
                      </p:stCondLst>
                      <p:childTnLst>
                        <p:par>
                          <p:cTn id="119" fill="hold">
                            <p:stCondLst>
                              <p:cond delay="0"/>
                            </p:stCondLst>
                            <p:childTnLst>
                              <p:par>
                                <p:cTn id="120" presetID="3" presetClass="entr" presetSubtype="10" fill="hold" grpId="0" nodeType="clickEffect">
                                  <p:stCondLst>
                                    <p:cond delay="0"/>
                                  </p:stCondLst>
                                  <p:childTnLst>
                                    <p:set>
                                      <p:cBhvr>
                                        <p:cTn id="121" dur="1" fill="hold">
                                          <p:stCondLst>
                                            <p:cond delay="0"/>
                                          </p:stCondLst>
                                        </p:cTn>
                                        <p:tgtEl>
                                          <p:spTgt spid="30"/>
                                        </p:tgtEl>
                                        <p:attrNameLst>
                                          <p:attrName>style.visibility</p:attrName>
                                        </p:attrNameLst>
                                      </p:cBhvr>
                                      <p:to>
                                        <p:strVal val="visible"/>
                                      </p:to>
                                    </p:set>
                                    <p:animEffect transition="in" filter="blinds(horizontal)">
                                      <p:cBhvr>
                                        <p:cTn id="1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3" fill="hold" display="0">
                  <p:stCondLst>
                    <p:cond delay="indefinite"/>
                  </p:stCondLst>
                  <p:endCondLst>
                    <p:cond evt="onStopAudio" delay="0">
                      <p:tgtEl>
                        <p:sldTgt/>
                      </p:tgtEl>
                    </p:cond>
                  </p:endCondLst>
                </p:cTn>
                <p:tgtEl>
                  <p:spTgt spid="2"/>
                </p:tgtEl>
              </p:cMediaNode>
            </p:audio>
          </p:childTnLst>
        </p:cTn>
      </p:par>
    </p:tnLst>
    <p:bldLst>
      <p:bldP spid="218117" grpId="0"/>
      <p:bldP spid="218118" grpId="0"/>
      <p:bldP spid="218119" grpId="0"/>
      <p:bldP spid="218122" grpId="0"/>
      <p:bldP spid="218123" grpId="0"/>
      <p:bldP spid="218124" grpId="0"/>
      <p:bldP spid="218125" grpId="0"/>
      <p:bldP spid="218126" grpId="0"/>
      <p:bldP spid="218127" grpId="0"/>
      <p:bldP spid="218128" grpId="0"/>
      <p:bldP spid="218129" grpId="0"/>
      <p:bldP spid="218130" grpId="0"/>
      <p:bldP spid="218131" grpId="0"/>
      <p:bldP spid="218132" grpId="0"/>
      <p:bldP spid="218133" grpId="0"/>
      <p:bldP spid="218134" grpId="0"/>
      <p:bldP spid="218135" grpId="0"/>
      <p:bldP spid="218136" grpId="0"/>
      <p:bldP spid="26" grpId="0"/>
      <p:bldP spid="27" grpId="0"/>
      <p:bldP spid="28" grpId="0"/>
      <p:bldP spid="29" grpId="0"/>
      <p:bldP spid="30"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4146" name="Text Box 2"/>
          <p:cNvSpPr txBox="1">
            <a:spLocks noChangeArrowheads="1"/>
          </p:cNvSpPr>
          <p:nvPr/>
        </p:nvSpPr>
        <p:spPr bwMode="auto">
          <a:xfrm>
            <a:off x="0" y="533400"/>
            <a:ext cx="9080500" cy="609600"/>
          </a:xfrm>
          <a:prstGeom prst="rect">
            <a:avLst/>
          </a:prstGeom>
          <a:noFill/>
          <a:ln w="9525">
            <a:noFill/>
            <a:miter lim="800000"/>
            <a:headEnd/>
            <a:tailEnd/>
          </a:ln>
          <a:effectLst/>
        </p:spPr>
        <p:txBody>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lgn="ctr" fontAlgn="base">
              <a:spcBef>
                <a:spcPct val="0"/>
              </a:spcBef>
              <a:spcAft>
                <a:spcPct val="0"/>
              </a:spcAft>
            </a:pPr>
            <a:r>
              <a:rPr lang="el-GR" altLang="en-US" sz="3200" b="1" dirty="0" smtClean="0">
                <a:solidFill>
                  <a:srgbClr val="FF0000"/>
                </a:solidFill>
                <a:effectLst>
                  <a:outerShdw blurRad="38100" dist="38100" dir="2700000" algn="tl">
                    <a:srgbClr val="C0C0C0"/>
                  </a:outerShdw>
                </a:effectLst>
              </a:rPr>
              <a:t>ΗΛΙΑΚΗ ΑΚΤΙΝΟΒΟΛΙΑ ΚΑΙ ΑΤΜΟΣΦΑΙΡΑ</a:t>
            </a:r>
            <a:endParaRPr lang="en-US" altLang="en-US" sz="3200" b="1" dirty="0">
              <a:solidFill>
                <a:srgbClr val="FF0000"/>
              </a:solidFill>
              <a:effectLst>
                <a:outerShdw blurRad="38100" dist="38100" dir="2700000" algn="tl">
                  <a:srgbClr val="C0C0C0"/>
                </a:outerShdw>
              </a:effectLst>
              <a:latin typeface="Times New Roman" charset="0"/>
            </a:endParaRPr>
          </a:p>
        </p:txBody>
      </p:sp>
      <p:sp>
        <p:nvSpPr>
          <p:cNvPr id="15364" name="Content Placeholder 6"/>
          <p:cNvSpPr>
            <a:spLocks noGrp="1"/>
          </p:cNvSpPr>
          <p:nvPr>
            <p:ph idx="1"/>
          </p:nvPr>
        </p:nvSpPr>
        <p:spPr>
          <a:xfrm>
            <a:off x="395536" y="1340768"/>
            <a:ext cx="8496944" cy="4896544"/>
          </a:xfrm>
        </p:spPr>
        <p:txBody>
          <a:bodyPr/>
          <a:lstStyle/>
          <a:p>
            <a:pPr marL="177800" indent="-177800"/>
            <a:r>
              <a:rPr lang="el-GR" altLang="en-US" dirty="0" smtClean="0">
                <a:solidFill>
                  <a:schemeClr val="bg1"/>
                </a:solidFill>
              </a:rPr>
              <a:t>ΜΕΣΗ ΘΕΡΜΟΚΡΑΣΙΑ ΤΗΣ ΕΠΙΦΑΝΕΙΑΣ ΤΗΣ ΓΗΣ = </a:t>
            </a:r>
            <a:r>
              <a:rPr lang="en-US" altLang="en-US" dirty="0" smtClean="0">
                <a:solidFill>
                  <a:schemeClr val="bg1"/>
                </a:solidFill>
              </a:rPr>
              <a:t>15</a:t>
            </a:r>
            <a:r>
              <a:rPr lang="el-GR" altLang="en-US" dirty="0" smtClean="0">
                <a:solidFill>
                  <a:schemeClr val="bg1"/>
                </a:solidFill>
              </a:rPr>
              <a:t> </a:t>
            </a:r>
            <a:r>
              <a:rPr lang="el-GR" altLang="en-US" baseline="30000" dirty="0" smtClean="0">
                <a:solidFill>
                  <a:schemeClr val="bg1"/>
                </a:solidFill>
              </a:rPr>
              <a:t>ο</a:t>
            </a:r>
            <a:r>
              <a:rPr lang="en-US" altLang="en-US" dirty="0" smtClean="0">
                <a:solidFill>
                  <a:schemeClr val="bg1"/>
                </a:solidFill>
              </a:rPr>
              <a:t>C.  </a:t>
            </a:r>
            <a:endParaRPr lang="el-GR" altLang="en-US" dirty="0" smtClean="0">
              <a:solidFill>
                <a:schemeClr val="bg1"/>
              </a:solidFill>
            </a:endParaRPr>
          </a:p>
          <a:p>
            <a:pPr marL="177800" indent="-177800"/>
            <a:r>
              <a:rPr lang="el-GR" altLang="en-US" dirty="0" smtClean="0">
                <a:solidFill>
                  <a:schemeClr val="bg1"/>
                </a:solidFill>
              </a:rPr>
              <a:t>ΧΩΡΙΣ ΤΗΝ ΑΤΜΟΣΦΑΙΡΑ ΘΑ ΗΤΑΝ .. ... ... ... ... ....   </a:t>
            </a:r>
            <a:r>
              <a:rPr lang="en-US" altLang="en-US" dirty="0" smtClean="0">
                <a:solidFill>
                  <a:schemeClr val="bg1"/>
                </a:solidFill>
              </a:rPr>
              <a:t>-18</a:t>
            </a:r>
            <a:r>
              <a:rPr lang="el-GR" altLang="en-US" dirty="0" smtClean="0">
                <a:solidFill>
                  <a:schemeClr val="bg1"/>
                </a:solidFill>
              </a:rPr>
              <a:t> </a:t>
            </a:r>
            <a:r>
              <a:rPr lang="el-GR" altLang="en-US" baseline="30000" dirty="0" smtClean="0">
                <a:solidFill>
                  <a:schemeClr val="bg1"/>
                </a:solidFill>
              </a:rPr>
              <a:t>ο</a:t>
            </a:r>
            <a:r>
              <a:rPr lang="en-US" altLang="en-US" dirty="0" smtClean="0">
                <a:solidFill>
                  <a:schemeClr val="bg1"/>
                </a:solidFill>
              </a:rPr>
              <a:t>C , </a:t>
            </a:r>
          </a:p>
          <a:p>
            <a:pPr marL="177800" indent="-177800"/>
            <a:r>
              <a:rPr lang="el-GR" altLang="en-US" dirty="0" smtClean="0">
                <a:solidFill>
                  <a:schemeClr val="bg1"/>
                </a:solidFill>
              </a:rPr>
              <a:t>Δηλαδή ... ... ... ... ... ... ... ... ... ... ... ... ... ... ... ... ... ....     </a:t>
            </a:r>
            <a:r>
              <a:rPr lang="en-US" altLang="en-US" dirty="0" smtClean="0">
                <a:solidFill>
                  <a:schemeClr val="bg1"/>
                </a:solidFill>
              </a:rPr>
              <a:t>33</a:t>
            </a:r>
            <a:r>
              <a:rPr lang="el-GR" altLang="en-US" dirty="0" smtClean="0">
                <a:solidFill>
                  <a:schemeClr val="bg1"/>
                </a:solidFill>
              </a:rPr>
              <a:t> </a:t>
            </a:r>
            <a:r>
              <a:rPr lang="el-GR" altLang="en-US" baseline="30000" dirty="0" smtClean="0">
                <a:solidFill>
                  <a:schemeClr val="bg1"/>
                </a:solidFill>
              </a:rPr>
              <a:t>ο</a:t>
            </a:r>
            <a:r>
              <a:rPr lang="en-US" altLang="en-US" dirty="0" smtClean="0">
                <a:solidFill>
                  <a:schemeClr val="bg1"/>
                </a:solidFill>
              </a:rPr>
              <a:t>C </a:t>
            </a:r>
            <a:r>
              <a:rPr lang="el-GR" altLang="en-US" dirty="0" smtClean="0">
                <a:solidFill>
                  <a:schemeClr val="bg1"/>
                </a:solidFill>
              </a:rPr>
              <a:t>πιό κρύα. </a:t>
            </a:r>
          </a:p>
          <a:p>
            <a:pPr marL="177800" indent="-177800"/>
            <a:r>
              <a:rPr lang="el-GR" altLang="en-US" dirty="0" smtClean="0">
                <a:solidFill>
                  <a:schemeClr val="bg1"/>
                </a:solidFill>
              </a:rPr>
              <a:t>Η ατμόσφαιρα είναι το σημαντικότερο στοιχείο στο κλίμα της Γης.</a:t>
            </a:r>
            <a:r>
              <a:rPr lang="en-US" altLang="en-US" dirty="0" smtClean="0">
                <a:solidFill>
                  <a:schemeClr val="bg1"/>
                </a:solidFill>
              </a:rPr>
              <a:t> </a:t>
            </a:r>
          </a:p>
          <a:p>
            <a:endParaRPr lang="en-US" altLang="en-US" dirty="0" smtClean="0">
              <a:solidFill>
                <a:schemeClr val="bg1"/>
              </a:solidFill>
            </a:endParaRPr>
          </a:p>
          <a:p>
            <a:r>
              <a:rPr lang="el-GR" altLang="en-US" dirty="0" smtClean="0">
                <a:solidFill>
                  <a:schemeClr val="bg1"/>
                </a:solidFill>
              </a:rPr>
              <a:t>Η ΣΥΝΟΛΙΚΗ ΕΝΕΡΓΕΙΑ ΠΟΥ ΕΙΣΕΡΧΕΤΑΙ ΣΤΗΝ ΑΤΜΟΣΦΑΙΡΑ ΕΙΝΑΙ : </a:t>
            </a:r>
            <a:r>
              <a:rPr lang="en-US" altLang="en-US" dirty="0" smtClean="0">
                <a:solidFill>
                  <a:schemeClr val="bg1"/>
                </a:solidFill>
              </a:rPr>
              <a:t> 174X10</a:t>
            </a:r>
            <a:r>
              <a:rPr lang="en-US" altLang="en-US" baseline="30000" dirty="0" smtClean="0">
                <a:solidFill>
                  <a:schemeClr val="bg1"/>
                </a:solidFill>
              </a:rPr>
              <a:t>15</a:t>
            </a:r>
            <a:r>
              <a:rPr lang="en-US" altLang="en-US" dirty="0" smtClean="0">
                <a:solidFill>
                  <a:schemeClr val="bg1"/>
                </a:solidFill>
              </a:rPr>
              <a:t> Watts</a:t>
            </a:r>
          </a:p>
          <a:p>
            <a:pPr lvl="1">
              <a:tabLst>
                <a:tab pos="3681413" algn="l"/>
              </a:tabLst>
            </a:pPr>
            <a:r>
              <a:rPr lang="el-GR" altLang="en-US" sz="2000" dirty="0" smtClean="0">
                <a:solidFill>
                  <a:schemeClr val="bg1"/>
                </a:solidFill>
              </a:rPr>
              <a:t>ΗΛΙΑΚΗ</a:t>
            </a:r>
            <a:r>
              <a:rPr lang="en-US" altLang="en-US" sz="2000" dirty="0" smtClean="0">
                <a:solidFill>
                  <a:schemeClr val="bg1"/>
                </a:solidFill>
              </a:rPr>
              <a:t>: </a:t>
            </a:r>
            <a:r>
              <a:rPr lang="el-GR" altLang="en-US" sz="2000" dirty="0" smtClean="0">
                <a:solidFill>
                  <a:schemeClr val="bg1"/>
                </a:solidFill>
              </a:rPr>
              <a:t>	 </a:t>
            </a:r>
            <a:r>
              <a:rPr lang="en-US" altLang="en-US" sz="2000" dirty="0" smtClean="0">
                <a:solidFill>
                  <a:schemeClr val="bg1"/>
                </a:solidFill>
              </a:rPr>
              <a:t>99.978%, </a:t>
            </a:r>
            <a:endParaRPr lang="el-GR" altLang="en-US" sz="2000" dirty="0" smtClean="0">
              <a:solidFill>
                <a:schemeClr val="bg1"/>
              </a:solidFill>
            </a:endParaRPr>
          </a:p>
          <a:p>
            <a:pPr lvl="1">
              <a:tabLst>
                <a:tab pos="3681413" algn="l"/>
              </a:tabLst>
            </a:pPr>
            <a:r>
              <a:rPr lang="el-GR" altLang="en-US" sz="2000" dirty="0" smtClean="0">
                <a:solidFill>
                  <a:schemeClr val="bg1"/>
                </a:solidFill>
              </a:rPr>
              <a:t>ΓΕΩΘΕΡΜΙΑ</a:t>
            </a:r>
            <a:r>
              <a:rPr lang="en-US" altLang="en-US" sz="2000" dirty="0" smtClean="0">
                <a:solidFill>
                  <a:schemeClr val="bg1"/>
                </a:solidFill>
              </a:rPr>
              <a:t>: </a:t>
            </a:r>
            <a:r>
              <a:rPr lang="el-GR" altLang="en-US" sz="2000" dirty="0" smtClean="0">
                <a:solidFill>
                  <a:schemeClr val="bg1"/>
                </a:solidFill>
              </a:rPr>
              <a:t>	   </a:t>
            </a:r>
            <a:r>
              <a:rPr lang="en-US" altLang="en-US" sz="2000" dirty="0" smtClean="0">
                <a:solidFill>
                  <a:schemeClr val="bg1"/>
                </a:solidFill>
              </a:rPr>
              <a:t>0.013%, </a:t>
            </a:r>
            <a:endParaRPr lang="el-GR" altLang="en-US" sz="2000" dirty="0" smtClean="0">
              <a:solidFill>
                <a:schemeClr val="bg1"/>
              </a:solidFill>
            </a:endParaRPr>
          </a:p>
          <a:p>
            <a:pPr lvl="1">
              <a:tabLst>
                <a:tab pos="3681413" algn="l"/>
              </a:tabLst>
            </a:pPr>
            <a:r>
              <a:rPr lang="el-GR" altLang="en-US" sz="2000" dirty="0" smtClean="0">
                <a:solidFill>
                  <a:schemeClr val="bg1"/>
                </a:solidFill>
              </a:rPr>
              <a:t>ΥΔΡΟΓΟΝΑΝΘΡΑΚΕΣ </a:t>
            </a:r>
            <a:r>
              <a:rPr lang="en-US" altLang="en-US" sz="2000" dirty="0" smtClean="0">
                <a:solidFill>
                  <a:schemeClr val="bg1"/>
                </a:solidFill>
              </a:rPr>
              <a:t>: </a:t>
            </a:r>
            <a:r>
              <a:rPr lang="el-GR" altLang="en-US" sz="2000" dirty="0" smtClean="0">
                <a:solidFill>
                  <a:schemeClr val="bg1"/>
                </a:solidFill>
              </a:rPr>
              <a:t>	   </a:t>
            </a:r>
            <a:r>
              <a:rPr lang="en-US" altLang="en-US" sz="2000" dirty="0" smtClean="0">
                <a:solidFill>
                  <a:schemeClr val="bg1"/>
                </a:solidFill>
              </a:rPr>
              <a:t>0.007%, </a:t>
            </a:r>
            <a:endParaRPr lang="el-GR" altLang="en-US" sz="2000" dirty="0" smtClean="0">
              <a:solidFill>
                <a:schemeClr val="bg1"/>
              </a:solidFill>
            </a:endParaRPr>
          </a:p>
          <a:p>
            <a:pPr lvl="1">
              <a:tabLst>
                <a:tab pos="3681413" algn="l"/>
              </a:tabLst>
            </a:pPr>
            <a:r>
              <a:rPr lang="el-GR" altLang="en-US" sz="2000" dirty="0" smtClean="0">
                <a:solidFill>
                  <a:schemeClr val="bg1"/>
                </a:solidFill>
              </a:rPr>
              <a:t>ΠΑΛΙΡΡΟΙΕΣ</a:t>
            </a:r>
            <a:r>
              <a:rPr lang="en-US" altLang="en-US" sz="2000" dirty="0" smtClean="0">
                <a:solidFill>
                  <a:schemeClr val="bg1"/>
                </a:solidFill>
              </a:rPr>
              <a:t>: </a:t>
            </a:r>
            <a:r>
              <a:rPr lang="el-GR" altLang="en-US" sz="2000" dirty="0" smtClean="0">
                <a:solidFill>
                  <a:schemeClr val="bg1"/>
                </a:solidFill>
              </a:rPr>
              <a:t>	   </a:t>
            </a:r>
            <a:r>
              <a:rPr lang="en-US" altLang="en-US" sz="2000" dirty="0" smtClean="0">
                <a:solidFill>
                  <a:schemeClr val="bg1"/>
                </a:solidFill>
              </a:rPr>
              <a:t>0.002%</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95678652"/>
      </p:ext>
    </p:extLst>
  </p:cSld>
  <p:clrMapOvr>
    <a:masterClrMapping/>
  </p:clrMapOvr>
  <p:transition advTm="22286">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a:xfrm>
            <a:off x="295422" y="274638"/>
            <a:ext cx="8391378" cy="653830"/>
          </a:xfrm>
          <a:noFill/>
          <a:ln>
            <a:solidFill>
              <a:schemeClr val="tx1"/>
            </a:solidFill>
          </a:ln>
        </p:spPr>
        <p:txBody>
          <a:bodyPr>
            <a:normAutofit/>
          </a:bodyPr>
          <a:lstStyle/>
          <a:p>
            <a:r>
              <a:rPr lang="el-GR" sz="3200" dirty="0" smtClean="0">
                <a:solidFill>
                  <a:srgbClr val="C00000"/>
                </a:solidFill>
                <a:latin typeface="Cambria Math" panose="02040503050406030204" pitchFamily="18" charset="0"/>
                <a:ea typeface="Cambria Math" panose="02040503050406030204" pitchFamily="18" charset="0"/>
              </a:rPr>
              <a:t>Ακτινοβολία</a:t>
            </a:r>
            <a:r>
              <a:rPr lang="en-GB" sz="3200" dirty="0" smtClean="0">
                <a:solidFill>
                  <a:srgbClr val="C00000"/>
                </a:solidFill>
                <a:latin typeface="Cambria Math" panose="02040503050406030204" pitchFamily="18" charset="0"/>
                <a:ea typeface="Cambria Math" panose="02040503050406030204" pitchFamily="18" charset="0"/>
              </a:rPr>
              <a:t>: </a:t>
            </a:r>
            <a:r>
              <a:rPr lang="el-GR" sz="3200" dirty="0" smtClean="0">
                <a:solidFill>
                  <a:srgbClr val="C00000"/>
                </a:solidFill>
                <a:latin typeface="Cambria Math" panose="02040503050406030204" pitchFamily="18" charset="0"/>
                <a:ea typeface="Cambria Math" panose="02040503050406030204" pitchFamily="18" charset="0"/>
              </a:rPr>
              <a:t>Διάχυση</a:t>
            </a:r>
            <a:r>
              <a:rPr lang="el-GR" sz="3200" dirty="0">
                <a:solidFill>
                  <a:srgbClr val="C00000"/>
                </a:solidFill>
                <a:latin typeface="Cambria Math" panose="02040503050406030204" pitchFamily="18" charset="0"/>
                <a:ea typeface="Cambria Math" panose="02040503050406030204" pitchFamily="18" charset="0"/>
              </a:rPr>
              <a:t>, Εκπομπή </a:t>
            </a:r>
            <a:r>
              <a:rPr lang="en-GB" sz="3200" dirty="0" smtClean="0">
                <a:solidFill>
                  <a:srgbClr val="C00000"/>
                </a:solidFill>
                <a:latin typeface="Cambria Math" panose="02040503050406030204" pitchFamily="18" charset="0"/>
                <a:ea typeface="Cambria Math" panose="02040503050406030204" pitchFamily="18" charset="0"/>
              </a:rPr>
              <a:t>&amp; </a:t>
            </a:r>
            <a:r>
              <a:rPr lang="el-GR" sz="3200" dirty="0" smtClean="0">
                <a:solidFill>
                  <a:srgbClr val="C00000"/>
                </a:solidFill>
                <a:latin typeface="Cambria Math" panose="02040503050406030204" pitchFamily="18" charset="0"/>
                <a:ea typeface="Cambria Math" panose="02040503050406030204" pitchFamily="18" charset="0"/>
              </a:rPr>
              <a:t>Ανάκλαση</a:t>
            </a:r>
            <a:endParaRPr lang="el-GR" sz="3200" dirty="0">
              <a:solidFill>
                <a:srgbClr val="C00000"/>
              </a:solidFill>
              <a:latin typeface="Cambria Math" panose="02040503050406030204" pitchFamily="18" charset="0"/>
              <a:ea typeface="Cambria Math" panose="02040503050406030204" pitchFamily="18" charset="0"/>
            </a:endParaRPr>
          </a:p>
        </p:txBody>
      </p:sp>
      <p:pic>
        <p:nvPicPr>
          <p:cNvPr id="233475" name="Picture 3"/>
          <p:cNvPicPr>
            <a:picLocks noGrp="1" noChangeAspect="1" noChangeArrowheads="1"/>
          </p:cNvPicPr>
          <p:nvPr>
            <p:ph sz="half" idx="1"/>
          </p:nvPr>
        </p:nvPicPr>
        <p:blipFill>
          <a:blip r:embed="rId5" cstate="print"/>
          <a:srcRect/>
          <a:stretch>
            <a:fillRect/>
          </a:stretch>
        </p:blipFill>
        <p:spPr>
          <a:xfrm>
            <a:off x="250825" y="1989138"/>
            <a:ext cx="2808288" cy="3600450"/>
          </a:xfrm>
          <a:noFill/>
          <a:ln/>
        </p:spPr>
      </p:pic>
      <p:pic>
        <p:nvPicPr>
          <p:cNvPr id="233476" name="Picture 4"/>
          <p:cNvPicPr>
            <a:picLocks noGrp="1" noChangeAspect="1" noChangeArrowheads="1"/>
          </p:cNvPicPr>
          <p:nvPr>
            <p:ph sz="quarter" idx="2"/>
          </p:nvPr>
        </p:nvPicPr>
        <p:blipFill>
          <a:blip r:embed="rId6" cstate="print"/>
          <a:srcRect/>
          <a:stretch>
            <a:fillRect/>
          </a:stretch>
        </p:blipFill>
        <p:spPr>
          <a:xfrm>
            <a:off x="3132138" y="1989138"/>
            <a:ext cx="2808287" cy="3600450"/>
          </a:xfrm>
          <a:noFill/>
          <a:ln/>
        </p:spPr>
      </p:pic>
      <p:pic>
        <p:nvPicPr>
          <p:cNvPr id="233477" name="Picture 5"/>
          <p:cNvPicPr>
            <a:picLocks noGrp="1" noChangeAspect="1" noChangeArrowheads="1"/>
          </p:cNvPicPr>
          <p:nvPr>
            <p:ph sz="quarter" idx="3"/>
          </p:nvPr>
        </p:nvPicPr>
        <p:blipFill>
          <a:blip r:embed="rId7" cstate="print"/>
          <a:srcRect/>
          <a:stretch>
            <a:fillRect/>
          </a:stretch>
        </p:blipFill>
        <p:spPr>
          <a:xfrm>
            <a:off x="6011863" y="1989138"/>
            <a:ext cx="2808287" cy="3600450"/>
          </a:xfrm>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80612634"/>
      </p:ext>
    </p:extLst>
  </p:cSld>
  <p:clrMapOvr>
    <a:masterClrMapping/>
  </p:clrMapOvr>
  <mc:AlternateContent xmlns:mc="http://schemas.openxmlformats.org/markup-compatibility/2006">
    <mc:Choice xmlns:p14="http://schemas.microsoft.com/office/powerpoint/2010/main" Requires="p14">
      <p:transition spd="slow" p14:dur="2000" advTm="29999"/>
    </mc:Choice>
    <mc:Fallback>
      <p:transition spd="slow" advTm="29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6307" name="Picture 3" descr="G:\clones\Meterology\custom lectures\jpegs\chapter 02\12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3750" y="685800"/>
            <a:ext cx="4540250" cy="412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08" name="Picture 4" descr="G:\clones\Meterology\custom lectures\jpegs\chapter 02\12B.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750" y="674688"/>
            <a:ext cx="4540250" cy="336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11" name="Text Box 7"/>
          <p:cNvSpPr txBox="1">
            <a:spLocks noChangeArrowheads="1"/>
          </p:cNvSpPr>
          <p:nvPr/>
        </p:nvSpPr>
        <p:spPr bwMode="auto">
          <a:xfrm>
            <a:off x="1676400" y="3443288"/>
            <a:ext cx="2133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eaLnBrk="0" fontAlgn="base" hangingPunct="0">
              <a:spcBef>
                <a:spcPct val="0"/>
              </a:spcBef>
              <a:spcAft>
                <a:spcPct val="0"/>
              </a:spcAft>
              <a:buFont typeface="Wingdings" charset="2"/>
              <a:buNone/>
            </a:pPr>
            <a:r>
              <a:rPr lang="en-US" altLang="en-US" sz="1800" b="1">
                <a:solidFill>
                  <a:srgbClr val="000000"/>
                </a:solidFill>
                <a:latin typeface="Tahoma" charset="0"/>
              </a:rPr>
              <a:t>T= 15°C (59°F)</a:t>
            </a:r>
          </a:p>
        </p:txBody>
      </p:sp>
      <p:sp>
        <p:nvSpPr>
          <p:cNvPr id="226312" name="Text Box 8"/>
          <p:cNvSpPr txBox="1">
            <a:spLocks noChangeArrowheads="1"/>
          </p:cNvSpPr>
          <p:nvPr/>
        </p:nvSpPr>
        <p:spPr bwMode="auto">
          <a:xfrm>
            <a:off x="6096000" y="4191000"/>
            <a:ext cx="2133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eaLnBrk="0" fontAlgn="base" hangingPunct="0">
              <a:spcBef>
                <a:spcPct val="0"/>
              </a:spcBef>
              <a:spcAft>
                <a:spcPct val="0"/>
              </a:spcAft>
              <a:buFont typeface="Wingdings" charset="2"/>
              <a:buNone/>
            </a:pPr>
            <a:r>
              <a:rPr lang="en-US" altLang="en-US" sz="1800" b="1" dirty="0">
                <a:solidFill>
                  <a:srgbClr val="000000"/>
                </a:solidFill>
                <a:latin typeface="Tahoma" charset="0"/>
              </a:rPr>
              <a:t>T= –18°C (0°F)</a:t>
            </a:r>
          </a:p>
        </p:txBody>
      </p:sp>
      <p:sp>
        <p:nvSpPr>
          <p:cNvPr id="226314" name="Text Box 10"/>
          <p:cNvSpPr txBox="1">
            <a:spLocks noChangeArrowheads="1"/>
          </p:cNvSpPr>
          <p:nvPr/>
        </p:nvSpPr>
        <p:spPr bwMode="auto">
          <a:xfrm>
            <a:off x="68180" y="5837238"/>
            <a:ext cx="9080500" cy="427038"/>
          </a:xfrm>
          <a:prstGeom prst="rect">
            <a:avLst/>
          </a:prstGeom>
          <a:noFill/>
          <a:ln w="9525">
            <a:noFill/>
            <a:miter lim="800000"/>
            <a:headEnd/>
            <a:tailEnd/>
          </a:ln>
          <a:effectLst/>
        </p:spPr>
        <p:txBody>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lgn="ctr" fontAlgn="base">
              <a:spcBef>
                <a:spcPct val="0"/>
              </a:spcBef>
              <a:spcAft>
                <a:spcPct val="0"/>
              </a:spcAft>
            </a:pPr>
            <a:r>
              <a:rPr lang="el-GR" altLang="en-US" sz="2800" b="1" dirty="0" smtClean="0">
                <a:solidFill>
                  <a:srgbClr val="FF0000"/>
                </a:solidFill>
                <a:effectLst>
                  <a:outerShdw blurRad="38100" dist="38100" dir="2700000" algn="tl">
                    <a:srgbClr val="C0C0C0"/>
                  </a:outerShdw>
                </a:effectLst>
                <a:latin typeface="Times New Roman" charset="0"/>
              </a:rPr>
              <a:t>ΤΑ ΑΕΡΙΑ ΤΟΥ ΦΘ ΘΕΡΜΑΙΝΟΥΝ ΤΗΝ ΓΗ !</a:t>
            </a:r>
            <a:endParaRPr lang="en-US" altLang="en-US" sz="2800" b="1" dirty="0">
              <a:solidFill>
                <a:srgbClr val="FF0000"/>
              </a:solidFill>
              <a:effectLst>
                <a:outerShdw blurRad="38100" dist="38100" dir="2700000" algn="tl">
                  <a:srgbClr val="C0C0C0"/>
                </a:outerShdw>
              </a:effectLst>
              <a:latin typeface="Times New Roman" charset="0"/>
            </a:endParaRPr>
          </a:p>
        </p:txBody>
      </p:sp>
      <p:sp>
        <p:nvSpPr>
          <p:cNvPr id="226315" name="Text Box 11"/>
          <p:cNvSpPr txBox="1">
            <a:spLocks noChangeArrowheads="1"/>
          </p:cNvSpPr>
          <p:nvPr/>
        </p:nvSpPr>
        <p:spPr bwMode="auto">
          <a:xfrm>
            <a:off x="228600" y="3810000"/>
            <a:ext cx="4114800" cy="92333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eaLnBrk="0" fontAlgn="base" hangingPunct="0">
              <a:spcBef>
                <a:spcPct val="0"/>
              </a:spcBef>
              <a:spcAft>
                <a:spcPct val="0"/>
              </a:spcAft>
              <a:buFont typeface="Wingdings" charset="2"/>
              <a:buNone/>
            </a:pPr>
            <a:r>
              <a:rPr lang="el-GR" altLang="en-US" sz="1800" b="1" dirty="0" smtClean="0">
                <a:solidFill>
                  <a:srgbClr val="000000"/>
                </a:solidFill>
                <a:latin typeface="Tahoma" charset="0"/>
              </a:rPr>
              <a:t>Η ΘΕΡΜΟΚΡΑΣΙΑ ΤΗΣ ΕΠΙΦΑΝΕΙΑΣ </a:t>
            </a:r>
            <a:r>
              <a:rPr lang="el-GR" altLang="en-US" sz="1800" b="1" dirty="0" smtClean="0">
                <a:solidFill>
                  <a:srgbClr val="0000FF"/>
                </a:solidFill>
                <a:latin typeface="Tahoma" charset="0"/>
              </a:rPr>
              <a:t>ΜΕ </a:t>
            </a:r>
            <a:r>
              <a:rPr lang="el-GR" altLang="en-US" sz="1800" b="1" dirty="0" smtClean="0">
                <a:solidFill>
                  <a:srgbClr val="000000"/>
                </a:solidFill>
                <a:latin typeface="Tahoma" charset="0"/>
              </a:rPr>
              <a:t>ΤΗΝ ΑΤΜΟΣΦΑΙΡΑ</a:t>
            </a:r>
            <a:endParaRPr lang="en-US" altLang="en-US" sz="1800" b="1" dirty="0">
              <a:solidFill>
                <a:srgbClr val="000000"/>
              </a:solidFill>
              <a:latin typeface="Tahoma" charset="0"/>
            </a:endParaRPr>
          </a:p>
        </p:txBody>
      </p:sp>
      <p:sp>
        <p:nvSpPr>
          <p:cNvPr id="226316" name="Text Box 12"/>
          <p:cNvSpPr txBox="1">
            <a:spLocks noChangeArrowheads="1"/>
          </p:cNvSpPr>
          <p:nvPr/>
        </p:nvSpPr>
        <p:spPr bwMode="auto">
          <a:xfrm>
            <a:off x="4779021" y="4557713"/>
            <a:ext cx="4114800" cy="92333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eaLnBrk="0" fontAlgn="base" hangingPunct="0">
              <a:spcBef>
                <a:spcPct val="0"/>
              </a:spcBef>
              <a:spcAft>
                <a:spcPct val="0"/>
              </a:spcAft>
              <a:buFont typeface="Wingdings" charset="2"/>
              <a:buNone/>
            </a:pPr>
            <a:r>
              <a:rPr lang="el-GR" altLang="en-US" sz="1800" b="1" dirty="0" smtClean="0">
                <a:solidFill>
                  <a:srgbClr val="000000"/>
                </a:solidFill>
                <a:latin typeface="Tahoma" charset="0"/>
              </a:rPr>
              <a:t>Η ΘΕΡΜΟΚΡΑΣΙΑ ΤΗΣ ΕΠΙΦΑΝΕΙΑΣ </a:t>
            </a:r>
            <a:r>
              <a:rPr lang="el-GR" altLang="en-US" sz="1800" b="1" dirty="0" smtClean="0">
                <a:solidFill>
                  <a:srgbClr val="0000FF"/>
                </a:solidFill>
                <a:latin typeface="Tahoma" charset="0"/>
              </a:rPr>
              <a:t>ΧΩΡΙΣ </a:t>
            </a:r>
            <a:r>
              <a:rPr lang="el-GR" altLang="en-US" sz="1800" b="1" dirty="0" smtClean="0">
                <a:solidFill>
                  <a:srgbClr val="000000"/>
                </a:solidFill>
                <a:latin typeface="Tahoma" charset="0"/>
              </a:rPr>
              <a:t>ΤΗΝ ΑΤΜΟΣΦΑΙΡΑ</a:t>
            </a:r>
            <a:endParaRPr lang="en-US" altLang="en-US" sz="1800" b="1" dirty="0">
              <a:solidFill>
                <a:srgbClr val="000000"/>
              </a:solidFill>
              <a:latin typeface="Tahoma" charset="0"/>
            </a:endParaRPr>
          </a:p>
        </p:txBody>
      </p:sp>
      <p:sp>
        <p:nvSpPr>
          <p:cNvPr id="226306" name="Text Box 2"/>
          <p:cNvSpPr txBox="1">
            <a:spLocks noChangeArrowheads="1"/>
          </p:cNvSpPr>
          <p:nvPr/>
        </p:nvSpPr>
        <p:spPr bwMode="auto">
          <a:xfrm>
            <a:off x="0" y="-127000"/>
            <a:ext cx="9080500" cy="963712"/>
          </a:xfrm>
          <a:prstGeom prst="rect">
            <a:avLst/>
          </a:prstGeom>
          <a:noFill/>
          <a:ln w="9525">
            <a:noFill/>
            <a:miter lim="800000"/>
            <a:headEnd/>
            <a:tailEnd/>
          </a:ln>
          <a:effectLst/>
        </p:spPr>
        <p:txBody>
          <a:bodyPr/>
          <a:lstStyle/>
          <a:p>
            <a:pPr algn="ctr" fontAlgn="base">
              <a:spcBef>
                <a:spcPct val="0"/>
              </a:spcBef>
              <a:spcAft>
                <a:spcPct val="0"/>
              </a:spcAft>
              <a:defRPr/>
            </a:pPr>
            <a:r>
              <a:rPr lang="el-GR" sz="2800" b="1" dirty="0" smtClean="0">
                <a:solidFill>
                  <a:srgbClr val="202080"/>
                </a:solidFill>
                <a:effectLst>
                  <a:outerShdw blurRad="38100" dist="38100" dir="2700000" algn="tl">
                    <a:srgbClr val="DDDDDD"/>
                  </a:outerShdw>
                </a:effectLst>
                <a:latin typeface="Times New Roman" charset="0"/>
                <a:ea typeface="ＭＳ Ｐゴシック" charset="-128"/>
              </a:rPr>
              <a:t>ΕΠΙΔΡΑΣΗ ΤΩΝ ΑΕΡΙΩΝ </a:t>
            </a:r>
          </a:p>
          <a:p>
            <a:pPr algn="ctr" fontAlgn="base">
              <a:spcBef>
                <a:spcPct val="0"/>
              </a:spcBef>
              <a:spcAft>
                <a:spcPct val="0"/>
              </a:spcAft>
              <a:defRPr/>
            </a:pPr>
            <a:r>
              <a:rPr lang="el-GR" sz="2800" b="1" dirty="0" smtClean="0">
                <a:solidFill>
                  <a:srgbClr val="202080"/>
                </a:solidFill>
                <a:effectLst>
                  <a:outerShdw blurRad="38100" dist="38100" dir="2700000" algn="tl">
                    <a:srgbClr val="DDDDDD"/>
                  </a:outerShdw>
                </a:effectLst>
                <a:latin typeface="Times New Roman" charset="0"/>
                <a:ea typeface="ＭＳ Ｐゴシック" charset="-128"/>
              </a:rPr>
              <a:t>ΤΟΥ ΦΑΙΝΟΜΕΝΟΥ ΤΟΥ ΘΕΡΜΟΚΗΠΙΟΥ</a:t>
            </a:r>
            <a:endParaRPr lang="en-US" sz="2800" b="1" dirty="0">
              <a:solidFill>
                <a:srgbClr val="202080"/>
              </a:solidFill>
              <a:effectLst>
                <a:outerShdw blurRad="38100" dist="38100" dir="2700000" algn="tl">
                  <a:srgbClr val="DDDDDD"/>
                </a:outerShdw>
              </a:effectLst>
              <a:latin typeface="Times New Roman" charset="0"/>
              <a:ea typeface="ＭＳ Ｐゴシック" charset="-128"/>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233810851"/>
      </p:ext>
    </p:extLst>
  </p:cSld>
  <p:clrMapOvr>
    <a:masterClrMapping/>
  </p:clrMapOvr>
  <p:transition advTm="23368">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226315"/>
                                        </p:tgtEl>
                                        <p:attrNameLst>
                                          <p:attrName>style.visibility</p:attrName>
                                        </p:attrNameLst>
                                      </p:cBhvr>
                                      <p:to>
                                        <p:strVal val="visible"/>
                                      </p:to>
                                    </p:set>
                                    <p:animEffect transition="in" filter="blinds(horizontal)">
                                      <p:cBhvr>
                                        <p:cTn id="11" dur="500"/>
                                        <p:tgtEl>
                                          <p:spTgt spid="22631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226311"/>
                                        </p:tgtEl>
                                        <p:attrNameLst>
                                          <p:attrName>style.visibility</p:attrName>
                                        </p:attrNameLst>
                                      </p:cBhvr>
                                      <p:to>
                                        <p:strVal val="visible"/>
                                      </p:to>
                                    </p:set>
                                    <p:animEffect transition="in" filter="box(in)">
                                      <p:cBhvr>
                                        <p:cTn id="16" dur="500"/>
                                        <p:tgtEl>
                                          <p:spTgt spid="22631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226316"/>
                                        </p:tgtEl>
                                        <p:attrNameLst>
                                          <p:attrName>style.visibility</p:attrName>
                                        </p:attrNameLst>
                                      </p:cBhvr>
                                      <p:to>
                                        <p:strVal val="visible"/>
                                      </p:to>
                                    </p:set>
                                    <p:animEffect transition="in" filter="blinds(horizontal)">
                                      <p:cBhvr>
                                        <p:cTn id="21" dur="500"/>
                                        <p:tgtEl>
                                          <p:spTgt spid="22631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226312"/>
                                        </p:tgtEl>
                                        <p:attrNameLst>
                                          <p:attrName>style.visibility</p:attrName>
                                        </p:attrNameLst>
                                      </p:cBhvr>
                                      <p:to>
                                        <p:strVal val="visible"/>
                                      </p:to>
                                    </p:set>
                                    <p:animEffect transition="in" filter="box(in)">
                                      <p:cBhvr>
                                        <p:cTn id="26" dur="500"/>
                                        <p:tgtEl>
                                          <p:spTgt spid="22631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26308"/>
                                        </p:tgtEl>
                                        <p:attrNameLst>
                                          <p:attrName>style.visibility</p:attrName>
                                        </p:attrNameLst>
                                      </p:cBhvr>
                                      <p:to>
                                        <p:strVal val="visible"/>
                                      </p:to>
                                    </p:set>
                                    <p:anim calcmode="lin" valueType="num">
                                      <p:cBhvr additive="base">
                                        <p:cTn id="31" dur="500" fill="hold"/>
                                        <p:tgtEl>
                                          <p:spTgt spid="226308"/>
                                        </p:tgtEl>
                                        <p:attrNameLst>
                                          <p:attrName>ppt_x</p:attrName>
                                        </p:attrNameLst>
                                      </p:cBhvr>
                                      <p:tavLst>
                                        <p:tav tm="0">
                                          <p:val>
                                            <p:strVal val="#ppt_x"/>
                                          </p:val>
                                        </p:tav>
                                        <p:tav tm="100000">
                                          <p:val>
                                            <p:strVal val="#ppt_x"/>
                                          </p:val>
                                        </p:tav>
                                      </p:tavLst>
                                    </p:anim>
                                    <p:anim calcmode="lin" valueType="num">
                                      <p:cBhvr additive="base">
                                        <p:cTn id="32" dur="500" fill="hold"/>
                                        <p:tgtEl>
                                          <p:spTgt spid="22630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26307"/>
                                        </p:tgtEl>
                                        <p:attrNameLst>
                                          <p:attrName>style.visibility</p:attrName>
                                        </p:attrNameLst>
                                      </p:cBhvr>
                                      <p:to>
                                        <p:strVal val="visible"/>
                                      </p:to>
                                    </p:set>
                                    <p:anim calcmode="lin" valueType="num">
                                      <p:cBhvr additive="base">
                                        <p:cTn id="35" dur="500" fill="hold"/>
                                        <p:tgtEl>
                                          <p:spTgt spid="226307"/>
                                        </p:tgtEl>
                                        <p:attrNameLst>
                                          <p:attrName>ppt_x</p:attrName>
                                        </p:attrNameLst>
                                      </p:cBhvr>
                                      <p:tavLst>
                                        <p:tav tm="0">
                                          <p:val>
                                            <p:strVal val="#ppt_x"/>
                                          </p:val>
                                        </p:tav>
                                        <p:tav tm="100000">
                                          <p:val>
                                            <p:strVal val="#ppt_x"/>
                                          </p:val>
                                        </p:tav>
                                      </p:tavLst>
                                    </p:anim>
                                    <p:anim calcmode="lin" valueType="num">
                                      <p:cBhvr additive="base">
                                        <p:cTn id="36" dur="500" fill="hold"/>
                                        <p:tgtEl>
                                          <p:spTgt spid="226307"/>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226314"/>
                                        </p:tgtEl>
                                        <p:attrNameLst>
                                          <p:attrName>style.visibility</p:attrName>
                                        </p:attrNameLst>
                                      </p:cBhvr>
                                      <p:to>
                                        <p:strVal val="visible"/>
                                      </p:to>
                                    </p:set>
                                    <p:animEffect transition="in" filter="checkerboard(across)">
                                      <p:cBhvr>
                                        <p:cTn id="41" dur="500"/>
                                        <p:tgtEl>
                                          <p:spTgt spid="2263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2"/>
                </p:tgtEl>
              </p:cMediaNode>
            </p:audio>
          </p:childTnLst>
        </p:cTn>
      </p:par>
    </p:tnLst>
    <p:bldLst>
      <p:bldP spid="226311" grpId="0"/>
      <p:bldP spid="226312" grpId="0"/>
      <p:bldP spid="226314" grpId="0"/>
      <p:bldP spid="226315" grpId="0" animBg="1"/>
      <p:bldP spid="2263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0402" name="Rectangle 2"/>
          <p:cNvSpPr>
            <a:spLocks noGrp="1" noChangeArrowheads="1"/>
          </p:cNvSpPr>
          <p:nvPr>
            <p:ph idx="1"/>
          </p:nvPr>
        </p:nvSpPr>
        <p:spPr>
          <a:xfrm>
            <a:off x="152400" y="3048000"/>
            <a:ext cx="8686800" cy="838200"/>
          </a:xfrm>
        </p:spPr>
        <p:txBody>
          <a:bodyPr/>
          <a:lstStyle/>
          <a:p>
            <a:pPr marL="450850" indent="-450850">
              <a:lnSpc>
                <a:spcPct val="150000"/>
              </a:lnSpc>
              <a:buFont typeface="Wingdings" charset="2"/>
              <a:buChar char="ü"/>
            </a:pPr>
            <a:r>
              <a:rPr lang="el-GR" altLang="en-US" sz="1700" b="1" dirty="0" smtClean="0">
                <a:solidFill>
                  <a:schemeClr val="bg1"/>
                </a:solidFill>
              </a:rPr>
              <a:t>ΟΙ ΥΔΡΑΤΜΟΙ ΕΥΘΥΝΟΝΤΑΙ ΓΙΑ ΤΟ </a:t>
            </a:r>
            <a:r>
              <a:rPr lang="en-US" altLang="en-US" sz="1700" b="1" dirty="0" smtClean="0">
                <a:solidFill>
                  <a:schemeClr val="bg1"/>
                </a:solidFill>
              </a:rPr>
              <a:t>60% </a:t>
            </a:r>
            <a:r>
              <a:rPr lang="el-GR" altLang="en-US" sz="1700" b="1" dirty="0" smtClean="0">
                <a:solidFill>
                  <a:schemeClr val="bg1"/>
                </a:solidFill>
              </a:rPr>
              <a:t>ΤΗΣ ΔΡΑΣΗΣ ΤΩΝ ΑΕΡΙΩΝ ΤΟΥ ΦΘ, ΤΟ </a:t>
            </a:r>
            <a:r>
              <a:rPr lang="en-US" altLang="en-US" sz="1700" b="1" dirty="0" smtClean="0">
                <a:solidFill>
                  <a:schemeClr val="bg1"/>
                </a:solidFill>
              </a:rPr>
              <a:t>CO</a:t>
            </a:r>
            <a:r>
              <a:rPr lang="en-US" altLang="en-US" sz="1700" b="1" baseline="-25000" dirty="0" smtClean="0">
                <a:solidFill>
                  <a:schemeClr val="bg1"/>
                </a:solidFill>
              </a:rPr>
              <a:t>2</a:t>
            </a:r>
            <a:r>
              <a:rPr lang="en-US" altLang="en-US" sz="1700" b="1" dirty="0" smtClean="0">
                <a:solidFill>
                  <a:schemeClr val="bg1"/>
                </a:solidFill>
              </a:rPr>
              <a:t>  </a:t>
            </a:r>
            <a:r>
              <a:rPr lang="el-GR" altLang="en-US" sz="1700" b="1" dirty="0" smtClean="0">
                <a:solidFill>
                  <a:schemeClr val="bg1"/>
                </a:solidFill>
              </a:rPr>
              <a:t>ΚΑΤΑ </a:t>
            </a:r>
            <a:r>
              <a:rPr lang="en-US" altLang="en-US" sz="1700" b="1" dirty="0" smtClean="0">
                <a:solidFill>
                  <a:schemeClr val="bg1"/>
                </a:solidFill>
              </a:rPr>
              <a:t>26%, </a:t>
            </a:r>
            <a:r>
              <a:rPr lang="el-GR" altLang="en-US" sz="1700" b="1" dirty="0" smtClean="0">
                <a:solidFill>
                  <a:schemeClr val="bg1"/>
                </a:solidFill>
              </a:rPr>
              <a:t>ΚΑΙΙ ΤΑ ΑΛΛΑ ΑΕΡΙΑ ΓΙΑ ΤΟ 1</a:t>
            </a:r>
            <a:r>
              <a:rPr lang="en-US" altLang="en-US" sz="1700" b="1" dirty="0" smtClean="0">
                <a:solidFill>
                  <a:schemeClr val="bg1"/>
                </a:solidFill>
              </a:rPr>
              <a:t>4%.</a:t>
            </a:r>
          </a:p>
        </p:txBody>
      </p:sp>
      <p:sp>
        <p:nvSpPr>
          <p:cNvPr id="33795" name="Text Box 3"/>
          <p:cNvSpPr txBox="1">
            <a:spLocks noChangeArrowheads="1"/>
          </p:cNvSpPr>
          <p:nvPr/>
        </p:nvSpPr>
        <p:spPr bwMode="auto">
          <a:xfrm>
            <a:off x="2057400" y="152400"/>
            <a:ext cx="5257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lgn="ctr" eaLnBrk="0" fontAlgn="base" hangingPunct="0">
              <a:spcBef>
                <a:spcPct val="50000"/>
              </a:spcBef>
              <a:spcAft>
                <a:spcPct val="0"/>
              </a:spcAft>
            </a:pPr>
            <a:r>
              <a:rPr lang="el-GR" altLang="en-US" sz="2800" b="1" dirty="0" smtClean="0">
                <a:solidFill>
                  <a:srgbClr val="FF0000"/>
                </a:solidFill>
                <a:latin typeface="Arial" charset="0"/>
              </a:rPr>
              <a:t>ΤΑ ΑΕΡΙΑ ΤΟΥ ΦΑΙΝΟΜΕΝΟΥ ΤΟΥ ΘΕΡΜΟΚΗΠΙΟΥ</a:t>
            </a:r>
            <a:endParaRPr lang="en-US" altLang="en-US" sz="2800" b="1" dirty="0">
              <a:solidFill>
                <a:srgbClr val="FF0000"/>
              </a:solidFill>
              <a:latin typeface="Arial" charset="0"/>
            </a:endParaRPr>
          </a:p>
        </p:txBody>
      </p:sp>
      <p:sp>
        <p:nvSpPr>
          <p:cNvPr id="230404" name="Text Box 4"/>
          <p:cNvSpPr txBox="1">
            <a:spLocks noChangeArrowheads="1"/>
          </p:cNvSpPr>
          <p:nvPr/>
        </p:nvSpPr>
        <p:spPr bwMode="auto">
          <a:xfrm>
            <a:off x="2732584" y="1143000"/>
            <a:ext cx="30586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lgn="ctr" eaLnBrk="0" fontAlgn="base" hangingPunct="0">
              <a:spcBef>
                <a:spcPct val="50000"/>
              </a:spcBef>
              <a:spcAft>
                <a:spcPct val="0"/>
              </a:spcAft>
            </a:pPr>
            <a:r>
              <a:rPr lang="el-GR" altLang="en-US" b="1" dirty="0" smtClean="0">
                <a:solidFill>
                  <a:srgbClr val="000000"/>
                </a:solidFill>
                <a:latin typeface="Cambria Math" panose="02040503050406030204" pitchFamily="18" charset="0"/>
                <a:ea typeface="Cambria Math" panose="02040503050406030204" pitchFamily="18" charset="0"/>
              </a:rPr>
              <a:t>ΥΔΡΑΤΜΟΙ </a:t>
            </a:r>
            <a:r>
              <a:rPr lang="en-US" altLang="en-US" b="1" dirty="0" smtClean="0">
                <a:solidFill>
                  <a:srgbClr val="000000"/>
                </a:solidFill>
                <a:latin typeface="Cambria Math" panose="02040503050406030204" pitchFamily="18" charset="0"/>
                <a:ea typeface="Cambria Math" panose="02040503050406030204" pitchFamily="18" charset="0"/>
              </a:rPr>
              <a:t>(H</a:t>
            </a:r>
            <a:r>
              <a:rPr lang="en-US" altLang="en-US" b="1" baseline="-25000" dirty="0" smtClean="0">
                <a:solidFill>
                  <a:srgbClr val="000000"/>
                </a:solidFill>
                <a:latin typeface="Cambria Math" panose="02040503050406030204" pitchFamily="18" charset="0"/>
                <a:ea typeface="Cambria Math" panose="02040503050406030204" pitchFamily="18" charset="0"/>
              </a:rPr>
              <a:t>2</a:t>
            </a:r>
            <a:r>
              <a:rPr lang="en-US" altLang="en-US" b="1" dirty="0" smtClean="0">
                <a:solidFill>
                  <a:srgbClr val="000000"/>
                </a:solidFill>
                <a:latin typeface="Cambria Math" panose="02040503050406030204" pitchFamily="18" charset="0"/>
                <a:ea typeface="Cambria Math" panose="02040503050406030204" pitchFamily="18" charset="0"/>
              </a:rPr>
              <a:t>O</a:t>
            </a:r>
            <a:r>
              <a:rPr lang="en-US" altLang="en-US" b="1" dirty="0">
                <a:solidFill>
                  <a:srgbClr val="000000"/>
                </a:solidFill>
                <a:latin typeface="Cambria Math" panose="02040503050406030204" pitchFamily="18" charset="0"/>
                <a:ea typeface="Cambria Math" panose="02040503050406030204" pitchFamily="18" charset="0"/>
              </a:rPr>
              <a:t>)</a:t>
            </a:r>
          </a:p>
        </p:txBody>
      </p:sp>
      <p:sp>
        <p:nvSpPr>
          <p:cNvPr id="230405" name="Text Box 5"/>
          <p:cNvSpPr txBox="1">
            <a:spLocks noChangeArrowheads="1"/>
          </p:cNvSpPr>
          <p:nvPr/>
        </p:nvSpPr>
        <p:spPr bwMode="auto">
          <a:xfrm>
            <a:off x="827584" y="1696888"/>
            <a:ext cx="38747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lgn="ctr" eaLnBrk="0" fontAlgn="base" hangingPunct="0">
              <a:spcBef>
                <a:spcPct val="50000"/>
              </a:spcBef>
              <a:spcAft>
                <a:spcPct val="0"/>
              </a:spcAft>
            </a:pPr>
            <a:r>
              <a:rPr lang="el-GR" altLang="en-US" sz="2000" b="1" dirty="0" smtClean="0">
                <a:solidFill>
                  <a:srgbClr val="000000"/>
                </a:solidFill>
                <a:latin typeface="Cambria Math" panose="02040503050406030204" pitchFamily="18" charset="0"/>
                <a:ea typeface="Cambria Math" panose="02040503050406030204" pitchFamily="18" charset="0"/>
              </a:rPr>
              <a:t>ΔΙΟΞΕΙΔΙΟ ΤΟΥ ΑΝΘΡΑΚΟΣ </a:t>
            </a:r>
            <a:r>
              <a:rPr lang="en-US" altLang="en-US" sz="2000" b="1" dirty="0" smtClean="0">
                <a:solidFill>
                  <a:srgbClr val="000000"/>
                </a:solidFill>
                <a:latin typeface="Cambria Math" panose="02040503050406030204" pitchFamily="18" charset="0"/>
                <a:ea typeface="Cambria Math" panose="02040503050406030204" pitchFamily="18" charset="0"/>
              </a:rPr>
              <a:t>(CO</a:t>
            </a:r>
            <a:r>
              <a:rPr lang="en-US" altLang="en-US" sz="2000" b="1" baseline="-25000" dirty="0" smtClean="0">
                <a:solidFill>
                  <a:srgbClr val="000000"/>
                </a:solidFill>
                <a:latin typeface="Cambria Math" panose="02040503050406030204" pitchFamily="18" charset="0"/>
                <a:ea typeface="Cambria Math" panose="02040503050406030204" pitchFamily="18" charset="0"/>
              </a:rPr>
              <a:t>2</a:t>
            </a:r>
            <a:r>
              <a:rPr lang="en-US" altLang="en-US" sz="2000" b="1" dirty="0">
                <a:solidFill>
                  <a:srgbClr val="000000"/>
                </a:solidFill>
                <a:latin typeface="Cambria Math" panose="02040503050406030204" pitchFamily="18" charset="0"/>
                <a:ea typeface="Cambria Math" panose="02040503050406030204" pitchFamily="18" charset="0"/>
              </a:rPr>
              <a:t>)</a:t>
            </a:r>
          </a:p>
        </p:txBody>
      </p:sp>
      <p:sp>
        <p:nvSpPr>
          <p:cNvPr id="230406" name="Text Box 6"/>
          <p:cNvSpPr txBox="1">
            <a:spLocks noChangeArrowheads="1"/>
          </p:cNvSpPr>
          <p:nvPr/>
        </p:nvSpPr>
        <p:spPr bwMode="auto">
          <a:xfrm>
            <a:off x="5531755" y="1696888"/>
            <a:ext cx="2971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lgn="r" eaLnBrk="0" fontAlgn="base" hangingPunct="0">
              <a:spcBef>
                <a:spcPct val="50000"/>
              </a:spcBef>
              <a:spcAft>
                <a:spcPct val="0"/>
              </a:spcAft>
            </a:pPr>
            <a:r>
              <a:rPr lang="el-GR" altLang="en-US" sz="2000" b="1" dirty="0" smtClean="0">
                <a:solidFill>
                  <a:srgbClr val="000000"/>
                </a:solidFill>
                <a:latin typeface="Cambria Math" panose="02040503050406030204" pitchFamily="18" charset="0"/>
                <a:ea typeface="Cambria Math" panose="02040503050406030204" pitchFamily="18" charset="0"/>
              </a:rPr>
              <a:t>ΜΕΘΑΝΙΟ </a:t>
            </a:r>
            <a:r>
              <a:rPr lang="en-US" altLang="en-US" sz="2000" b="1" dirty="0" smtClean="0">
                <a:solidFill>
                  <a:srgbClr val="000000"/>
                </a:solidFill>
                <a:latin typeface="Cambria Math" panose="02040503050406030204" pitchFamily="18" charset="0"/>
                <a:ea typeface="Cambria Math" panose="02040503050406030204" pitchFamily="18" charset="0"/>
              </a:rPr>
              <a:t>(CH</a:t>
            </a:r>
            <a:r>
              <a:rPr lang="en-US" altLang="en-US" sz="2000" b="1" baseline="-25000" dirty="0" smtClean="0">
                <a:solidFill>
                  <a:srgbClr val="000000"/>
                </a:solidFill>
                <a:latin typeface="Cambria Math" panose="02040503050406030204" pitchFamily="18" charset="0"/>
                <a:ea typeface="Cambria Math" panose="02040503050406030204" pitchFamily="18" charset="0"/>
              </a:rPr>
              <a:t>4</a:t>
            </a:r>
            <a:r>
              <a:rPr lang="en-US" altLang="en-US" sz="2000" b="1" dirty="0">
                <a:solidFill>
                  <a:srgbClr val="000000"/>
                </a:solidFill>
                <a:latin typeface="Cambria Math" panose="02040503050406030204" pitchFamily="18" charset="0"/>
                <a:ea typeface="Cambria Math" panose="02040503050406030204" pitchFamily="18" charset="0"/>
              </a:rPr>
              <a:t>)</a:t>
            </a:r>
          </a:p>
        </p:txBody>
      </p:sp>
      <p:sp>
        <p:nvSpPr>
          <p:cNvPr id="230407" name="Text Box 7"/>
          <p:cNvSpPr txBox="1">
            <a:spLocks noChangeArrowheads="1"/>
          </p:cNvSpPr>
          <p:nvPr/>
        </p:nvSpPr>
        <p:spPr bwMode="auto">
          <a:xfrm>
            <a:off x="5981700" y="2220285"/>
            <a:ext cx="2667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lgn="ctr" eaLnBrk="0" fontAlgn="base" hangingPunct="0">
              <a:spcBef>
                <a:spcPct val="50000"/>
              </a:spcBef>
              <a:spcAft>
                <a:spcPct val="0"/>
              </a:spcAft>
            </a:pPr>
            <a:r>
              <a:rPr lang="el-GR" altLang="en-US" sz="2000" b="1" dirty="0" smtClean="0">
                <a:solidFill>
                  <a:srgbClr val="000000"/>
                </a:solidFill>
                <a:latin typeface="Cambria Math" panose="02040503050406030204" pitchFamily="18" charset="0"/>
                <a:ea typeface="Cambria Math" panose="02040503050406030204" pitchFamily="18" charset="0"/>
              </a:rPr>
              <a:t>ΥΠΟΞΕΙΔΙΟ ΑΖΩΤΟΥ </a:t>
            </a:r>
            <a:r>
              <a:rPr lang="en-US" altLang="en-US" sz="2000" b="1" dirty="0" smtClean="0">
                <a:solidFill>
                  <a:srgbClr val="000000"/>
                </a:solidFill>
                <a:latin typeface="Cambria Math" panose="02040503050406030204" pitchFamily="18" charset="0"/>
                <a:ea typeface="Cambria Math" panose="02040503050406030204" pitchFamily="18" charset="0"/>
              </a:rPr>
              <a:t>(N</a:t>
            </a:r>
            <a:r>
              <a:rPr lang="en-US" altLang="en-US" sz="2000" b="1" baseline="-25000" dirty="0" smtClean="0">
                <a:solidFill>
                  <a:srgbClr val="000000"/>
                </a:solidFill>
                <a:latin typeface="Cambria Math" panose="02040503050406030204" pitchFamily="18" charset="0"/>
                <a:ea typeface="Cambria Math" panose="02040503050406030204" pitchFamily="18" charset="0"/>
              </a:rPr>
              <a:t>2</a:t>
            </a:r>
            <a:r>
              <a:rPr lang="en-US" altLang="en-US" sz="2000" b="1" dirty="0" smtClean="0">
                <a:solidFill>
                  <a:srgbClr val="000000"/>
                </a:solidFill>
                <a:latin typeface="Cambria Math" panose="02040503050406030204" pitchFamily="18" charset="0"/>
                <a:ea typeface="Cambria Math" panose="02040503050406030204" pitchFamily="18" charset="0"/>
              </a:rPr>
              <a:t>O</a:t>
            </a:r>
            <a:r>
              <a:rPr lang="en-US" altLang="en-US" sz="2000" b="1" dirty="0">
                <a:solidFill>
                  <a:srgbClr val="000000"/>
                </a:solidFill>
                <a:latin typeface="Cambria Math" panose="02040503050406030204" pitchFamily="18" charset="0"/>
                <a:ea typeface="Cambria Math" panose="02040503050406030204" pitchFamily="18" charset="0"/>
              </a:rPr>
              <a:t>)</a:t>
            </a:r>
          </a:p>
        </p:txBody>
      </p:sp>
      <p:sp>
        <p:nvSpPr>
          <p:cNvPr id="230408" name="Text Box 8"/>
          <p:cNvSpPr txBox="1">
            <a:spLocks noChangeArrowheads="1"/>
          </p:cNvSpPr>
          <p:nvPr/>
        </p:nvSpPr>
        <p:spPr bwMode="auto">
          <a:xfrm>
            <a:off x="825513" y="2250886"/>
            <a:ext cx="1905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lgn="ctr" eaLnBrk="0" fontAlgn="base" hangingPunct="0">
              <a:spcBef>
                <a:spcPct val="50000"/>
              </a:spcBef>
              <a:spcAft>
                <a:spcPct val="0"/>
              </a:spcAft>
            </a:pPr>
            <a:r>
              <a:rPr lang="el-GR" altLang="en-US" sz="2000" b="1" dirty="0" smtClean="0">
                <a:solidFill>
                  <a:srgbClr val="000000"/>
                </a:solidFill>
                <a:latin typeface="Cambria Math" panose="02040503050406030204" pitchFamily="18" charset="0"/>
                <a:ea typeface="Cambria Math" panose="02040503050406030204" pitchFamily="18" charset="0"/>
              </a:rPr>
              <a:t>ΟΖΟΝ </a:t>
            </a:r>
            <a:r>
              <a:rPr lang="en-US" altLang="en-US" sz="2000" b="1" dirty="0" smtClean="0">
                <a:solidFill>
                  <a:srgbClr val="000000"/>
                </a:solidFill>
                <a:latin typeface="Cambria Math" panose="02040503050406030204" pitchFamily="18" charset="0"/>
                <a:ea typeface="Cambria Math" panose="02040503050406030204" pitchFamily="18" charset="0"/>
              </a:rPr>
              <a:t>(O</a:t>
            </a:r>
            <a:r>
              <a:rPr lang="en-US" altLang="en-US" sz="2000" b="1" baseline="-25000" dirty="0" smtClean="0">
                <a:solidFill>
                  <a:srgbClr val="000000"/>
                </a:solidFill>
                <a:latin typeface="Cambria Math" panose="02040503050406030204" pitchFamily="18" charset="0"/>
                <a:ea typeface="Cambria Math" panose="02040503050406030204" pitchFamily="18" charset="0"/>
              </a:rPr>
              <a:t>3</a:t>
            </a:r>
            <a:r>
              <a:rPr lang="en-US" altLang="en-US" sz="2000" b="1" dirty="0">
                <a:solidFill>
                  <a:srgbClr val="000000"/>
                </a:solidFill>
                <a:latin typeface="Cambria Math" panose="02040503050406030204" pitchFamily="18" charset="0"/>
                <a:ea typeface="Cambria Math" panose="02040503050406030204" pitchFamily="18" charset="0"/>
              </a:rPr>
              <a:t>)</a:t>
            </a:r>
          </a:p>
        </p:txBody>
      </p:sp>
      <p:sp>
        <p:nvSpPr>
          <p:cNvPr id="230409" name="Text Box 9"/>
          <p:cNvSpPr txBox="1">
            <a:spLocks noChangeArrowheads="1"/>
          </p:cNvSpPr>
          <p:nvPr/>
        </p:nvSpPr>
        <p:spPr bwMode="auto">
          <a:xfrm>
            <a:off x="2971800" y="2226840"/>
            <a:ext cx="2971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lgn="ctr" eaLnBrk="0" fontAlgn="base" hangingPunct="0">
              <a:spcBef>
                <a:spcPct val="50000"/>
              </a:spcBef>
              <a:spcAft>
                <a:spcPct val="0"/>
              </a:spcAft>
            </a:pPr>
            <a:r>
              <a:rPr lang="el-GR" altLang="en-US" sz="2000" b="1" dirty="0" smtClean="0">
                <a:solidFill>
                  <a:srgbClr val="000000"/>
                </a:solidFill>
                <a:latin typeface="Cambria Math" panose="02040503050406030204" pitchFamily="18" charset="0"/>
                <a:ea typeface="Cambria Math" panose="02040503050406030204" pitchFamily="18" charset="0"/>
              </a:rPr>
              <a:t>ΧΛΩΡΟΦΘΟΡΑΝΘΡΑΚΕΣ</a:t>
            </a:r>
            <a:r>
              <a:rPr lang="en-US" altLang="en-US" sz="2000" b="1" dirty="0" smtClean="0">
                <a:solidFill>
                  <a:srgbClr val="000000"/>
                </a:solidFill>
                <a:latin typeface="Cambria Math" panose="02040503050406030204" pitchFamily="18" charset="0"/>
                <a:ea typeface="Cambria Math" panose="02040503050406030204" pitchFamily="18" charset="0"/>
              </a:rPr>
              <a:t> </a:t>
            </a:r>
            <a:r>
              <a:rPr lang="en-US" altLang="en-US" sz="2000" b="1" dirty="0">
                <a:solidFill>
                  <a:srgbClr val="000000"/>
                </a:solidFill>
                <a:latin typeface="Cambria Math" panose="02040503050406030204" pitchFamily="18" charset="0"/>
                <a:ea typeface="Cambria Math" panose="02040503050406030204" pitchFamily="18" charset="0"/>
              </a:rPr>
              <a:t>(CFC’s)</a:t>
            </a:r>
          </a:p>
        </p:txBody>
      </p:sp>
      <p:sp>
        <p:nvSpPr>
          <p:cNvPr id="230411" name="Rectangle 11"/>
          <p:cNvSpPr>
            <a:spLocks noChangeArrowheads="1"/>
          </p:cNvSpPr>
          <p:nvPr/>
        </p:nvSpPr>
        <p:spPr bwMode="auto">
          <a:xfrm>
            <a:off x="152400" y="4267200"/>
            <a:ext cx="8686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62000" indent="-762000">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marL="450850" indent="-450850" eaLnBrk="0" fontAlgn="base" hangingPunct="0">
              <a:lnSpc>
                <a:spcPct val="150000"/>
              </a:lnSpc>
              <a:spcBef>
                <a:spcPct val="20000"/>
              </a:spcBef>
              <a:spcAft>
                <a:spcPct val="0"/>
              </a:spcAft>
              <a:buFont typeface="Wingdings" charset="2"/>
              <a:buChar char="ü"/>
            </a:pPr>
            <a:r>
              <a:rPr lang="en-US" altLang="en-US" sz="1700" dirty="0">
                <a:solidFill>
                  <a:srgbClr val="000000"/>
                </a:solidFill>
                <a:latin typeface="Arial" charset="0"/>
              </a:rPr>
              <a:t>CO</a:t>
            </a:r>
            <a:r>
              <a:rPr lang="en-US" altLang="en-US" sz="1700" baseline="-25000" dirty="0">
                <a:solidFill>
                  <a:srgbClr val="000000"/>
                </a:solidFill>
                <a:latin typeface="Arial" charset="0"/>
              </a:rPr>
              <a:t>2</a:t>
            </a:r>
            <a:r>
              <a:rPr lang="en-US" altLang="en-US" sz="1700" dirty="0">
                <a:solidFill>
                  <a:srgbClr val="000000"/>
                </a:solidFill>
                <a:latin typeface="Arial" charset="0"/>
              </a:rPr>
              <a:t> </a:t>
            </a:r>
            <a:r>
              <a:rPr lang="el-GR" altLang="en-US" sz="1700" dirty="0" smtClean="0">
                <a:solidFill>
                  <a:srgbClr val="000000"/>
                </a:solidFill>
                <a:latin typeface="Arial" charset="0"/>
              </a:rPr>
              <a:t>   ΣΥΝΕΙΣΦΕΡΕΙ ΤΟ ΠΕΡΙΣΣΟΤΕΡΟ </a:t>
            </a:r>
            <a:r>
              <a:rPr lang="en-US" altLang="en-US" sz="1700" dirty="0" smtClean="0">
                <a:solidFill>
                  <a:srgbClr val="000000"/>
                </a:solidFill>
                <a:latin typeface="Arial" charset="0"/>
              </a:rPr>
              <a:t>(</a:t>
            </a:r>
            <a:r>
              <a:rPr lang="en-US" altLang="en-US" sz="1700" dirty="0">
                <a:solidFill>
                  <a:srgbClr val="000000"/>
                </a:solidFill>
                <a:latin typeface="Arial" charset="0"/>
              </a:rPr>
              <a:t>55-60%) </a:t>
            </a:r>
            <a:r>
              <a:rPr lang="el-GR" altLang="en-US" sz="1700" dirty="0" smtClean="0">
                <a:solidFill>
                  <a:srgbClr val="000000"/>
                </a:solidFill>
                <a:latin typeface="Arial" charset="0"/>
              </a:rPr>
              <a:t>ΣΤΟ ΑΝΘΡΩΠΟΓΕΝΕΣ ΦΑΙΝΟΜΕΝΟ ΤΟΥ ΘΕΡΜΟΚΗΠΙΟΥ ΚΑΙ ΤΟ ΜΕΘΑΝΙΟ ΚΑΤΑ </a:t>
            </a:r>
            <a:r>
              <a:rPr lang="en-US" altLang="en-US" sz="1700" dirty="0" smtClean="0">
                <a:solidFill>
                  <a:srgbClr val="000000"/>
                </a:solidFill>
                <a:latin typeface="Arial" charset="0"/>
              </a:rPr>
              <a:t>16%.</a:t>
            </a:r>
            <a:endParaRPr lang="en-US" altLang="en-US" sz="1700" dirty="0">
              <a:solidFill>
                <a:srgbClr val="000000"/>
              </a:solidFill>
              <a:latin typeface="Arial" charset="0"/>
            </a:endParaRPr>
          </a:p>
        </p:txBody>
      </p:sp>
      <p:sp>
        <p:nvSpPr>
          <p:cNvPr id="230412" name="Rectangle 12"/>
          <p:cNvSpPr>
            <a:spLocks noChangeArrowheads="1"/>
          </p:cNvSpPr>
          <p:nvPr/>
        </p:nvSpPr>
        <p:spPr bwMode="auto">
          <a:xfrm>
            <a:off x="152400" y="5334000"/>
            <a:ext cx="868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62000" indent="-762000">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marL="450850" indent="-450850" eaLnBrk="0" fontAlgn="base" hangingPunct="0">
              <a:lnSpc>
                <a:spcPct val="150000"/>
              </a:lnSpc>
              <a:spcBef>
                <a:spcPct val="20000"/>
              </a:spcBef>
              <a:spcAft>
                <a:spcPct val="0"/>
              </a:spcAft>
              <a:buFont typeface="Wingdings" charset="2"/>
              <a:buChar char="ü"/>
            </a:pPr>
            <a:r>
              <a:rPr lang="en-US" altLang="en-US" sz="1700">
                <a:solidFill>
                  <a:srgbClr val="000000"/>
                </a:solidFill>
                <a:latin typeface="Arial" charset="0"/>
              </a:rPr>
              <a:t>CFCs </a:t>
            </a:r>
            <a:r>
              <a:rPr lang="el-GR" altLang="en-US" sz="1700" smtClean="0">
                <a:solidFill>
                  <a:srgbClr val="000000"/>
                </a:solidFill>
                <a:latin typeface="Arial" charset="0"/>
              </a:rPr>
              <a:t> : ΕΙΝΑΙ </a:t>
            </a:r>
            <a:r>
              <a:rPr lang="el-GR" altLang="en-US" sz="1700" dirty="0" smtClean="0">
                <a:solidFill>
                  <a:srgbClr val="000000"/>
                </a:solidFill>
                <a:latin typeface="Arial" charset="0"/>
              </a:rPr>
              <a:t>ΤΑ ΙΣΧΥΡΟΤΕΡΑ ΑΕΡΙΑ  – ΣΕ ΜΟΡΙΑΚΟ ΕΠΙΠΕΔΟ – ΓΙΑ ΤΟ ΦΑΙΝΟΜΕΝΟ ΤΟΥ ΘΕΡΜΟΚΗΠΙΟΥ</a:t>
            </a:r>
            <a:r>
              <a:rPr lang="en-US" altLang="en-US" sz="1700" dirty="0" smtClean="0">
                <a:solidFill>
                  <a:srgbClr val="000000"/>
                </a:solidFill>
                <a:latin typeface="Arial" charset="0"/>
              </a:rPr>
              <a:t>. </a:t>
            </a:r>
            <a:endParaRPr lang="en-US" altLang="en-US" sz="1700" dirty="0">
              <a:solidFill>
                <a:srgbClr val="000000"/>
              </a:solidFill>
              <a:latin typeface="Arial" charset="0"/>
            </a:endParaRPr>
          </a:p>
        </p:txBody>
      </p:sp>
      <p:sp>
        <p:nvSpPr>
          <p:cNvPr id="230413" name="Rectangle 13"/>
          <p:cNvSpPr>
            <a:spLocks noChangeArrowheads="1"/>
          </p:cNvSpPr>
          <p:nvPr/>
        </p:nvSpPr>
        <p:spPr bwMode="auto">
          <a:xfrm>
            <a:off x="827584" y="1106507"/>
            <a:ext cx="8007060" cy="187677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eaLnBrk="0" fontAlgn="base" hangingPunct="0">
              <a:spcBef>
                <a:spcPct val="0"/>
              </a:spcBef>
              <a:spcAft>
                <a:spcPct val="0"/>
              </a:spcAft>
            </a:pPr>
            <a:endParaRPr lang="en-US" altLang="en-US">
              <a:solidFill>
                <a:srgbClr val="FFFFFF"/>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201216902"/>
      </p:ext>
    </p:extLst>
  </p:cSld>
  <p:clrMapOvr>
    <a:masterClrMapping/>
  </p:clrMapOvr>
  <p:transition advTm="2497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30406"/>
                                        </p:tgtEl>
                                        <p:attrNameLst>
                                          <p:attrName>style.visibility</p:attrName>
                                        </p:attrNameLst>
                                      </p:cBhvr>
                                      <p:to>
                                        <p:strVal val="visible"/>
                                      </p:to>
                                    </p:set>
                                    <p:anim calcmode="lin" valueType="num">
                                      <p:cBhvr additive="base">
                                        <p:cTn id="11" dur="500" fill="hold"/>
                                        <p:tgtEl>
                                          <p:spTgt spid="230406"/>
                                        </p:tgtEl>
                                        <p:attrNameLst>
                                          <p:attrName>ppt_x</p:attrName>
                                        </p:attrNameLst>
                                      </p:cBhvr>
                                      <p:tavLst>
                                        <p:tav tm="0">
                                          <p:val>
                                            <p:strVal val="#ppt_x"/>
                                          </p:val>
                                        </p:tav>
                                        <p:tav tm="100000">
                                          <p:val>
                                            <p:strVal val="#ppt_x"/>
                                          </p:val>
                                        </p:tav>
                                      </p:tavLst>
                                    </p:anim>
                                    <p:anim calcmode="lin" valueType="num">
                                      <p:cBhvr additive="base">
                                        <p:cTn id="12" dur="500" fill="hold"/>
                                        <p:tgtEl>
                                          <p:spTgt spid="23040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30405"/>
                                        </p:tgtEl>
                                        <p:attrNameLst>
                                          <p:attrName>style.visibility</p:attrName>
                                        </p:attrNameLst>
                                      </p:cBhvr>
                                      <p:to>
                                        <p:strVal val="visible"/>
                                      </p:to>
                                    </p:set>
                                    <p:anim calcmode="lin" valueType="num">
                                      <p:cBhvr additive="base">
                                        <p:cTn id="15" dur="500" fill="hold"/>
                                        <p:tgtEl>
                                          <p:spTgt spid="230405"/>
                                        </p:tgtEl>
                                        <p:attrNameLst>
                                          <p:attrName>ppt_x</p:attrName>
                                        </p:attrNameLst>
                                      </p:cBhvr>
                                      <p:tavLst>
                                        <p:tav tm="0">
                                          <p:val>
                                            <p:strVal val="#ppt_x"/>
                                          </p:val>
                                        </p:tav>
                                        <p:tav tm="100000">
                                          <p:val>
                                            <p:strVal val="#ppt_x"/>
                                          </p:val>
                                        </p:tav>
                                      </p:tavLst>
                                    </p:anim>
                                    <p:anim calcmode="lin" valueType="num">
                                      <p:cBhvr additive="base">
                                        <p:cTn id="16" dur="500" fill="hold"/>
                                        <p:tgtEl>
                                          <p:spTgt spid="23040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30409"/>
                                        </p:tgtEl>
                                        <p:attrNameLst>
                                          <p:attrName>style.visibility</p:attrName>
                                        </p:attrNameLst>
                                      </p:cBhvr>
                                      <p:to>
                                        <p:strVal val="visible"/>
                                      </p:to>
                                    </p:set>
                                    <p:anim calcmode="lin" valueType="num">
                                      <p:cBhvr additive="base">
                                        <p:cTn id="19" dur="500" fill="hold"/>
                                        <p:tgtEl>
                                          <p:spTgt spid="230409"/>
                                        </p:tgtEl>
                                        <p:attrNameLst>
                                          <p:attrName>ppt_x</p:attrName>
                                        </p:attrNameLst>
                                      </p:cBhvr>
                                      <p:tavLst>
                                        <p:tav tm="0">
                                          <p:val>
                                            <p:strVal val="#ppt_x"/>
                                          </p:val>
                                        </p:tav>
                                        <p:tav tm="100000">
                                          <p:val>
                                            <p:strVal val="#ppt_x"/>
                                          </p:val>
                                        </p:tav>
                                      </p:tavLst>
                                    </p:anim>
                                    <p:anim calcmode="lin" valueType="num">
                                      <p:cBhvr additive="base">
                                        <p:cTn id="20" dur="500" fill="hold"/>
                                        <p:tgtEl>
                                          <p:spTgt spid="23040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30408"/>
                                        </p:tgtEl>
                                        <p:attrNameLst>
                                          <p:attrName>style.visibility</p:attrName>
                                        </p:attrNameLst>
                                      </p:cBhvr>
                                      <p:to>
                                        <p:strVal val="visible"/>
                                      </p:to>
                                    </p:set>
                                    <p:anim calcmode="lin" valueType="num">
                                      <p:cBhvr additive="base">
                                        <p:cTn id="23" dur="500" fill="hold"/>
                                        <p:tgtEl>
                                          <p:spTgt spid="230408"/>
                                        </p:tgtEl>
                                        <p:attrNameLst>
                                          <p:attrName>ppt_x</p:attrName>
                                        </p:attrNameLst>
                                      </p:cBhvr>
                                      <p:tavLst>
                                        <p:tav tm="0">
                                          <p:val>
                                            <p:strVal val="#ppt_x"/>
                                          </p:val>
                                        </p:tav>
                                        <p:tav tm="100000">
                                          <p:val>
                                            <p:strVal val="#ppt_x"/>
                                          </p:val>
                                        </p:tav>
                                      </p:tavLst>
                                    </p:anim>
                                    <p:anim calcmode="lin" valueType="num">
                                      <p:cBhvr additive="base">
                                        <p:cTn id="24" dur="500" fill="hold"/>
                                        <p:tgtEl>
                                          <p:spTgt spid="23040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30407"/>
                                        </p:tgtEl>
                                        <p:attrNameLst>
                                          <p:attrName>style.visibility</p:attrName>
                                        </p:attrNameLst>
                                      </p:cBhvr>
                                      <p:to>
                                        <p:strVal val="visible"/>
                                      </p:to>
                                    </p:set>
                                    <p:anim calcmode="lin" valueType="num">
                                      <p:cBhvr additive="base">
                                        <p:cTn id="27" dur="500" fill="hold"/>
                                        <p:tgtEl>
                                          <p:spTgt spid="230407"/>
                                        </p:tgtEl>
                                        <p:attrNameLst>
                                          <p:attrName>ppt_x</p:attrName>
                                        </p:attrNameLst>
                                      </p:cBhvr>
                                      <p:tavLst>
                                        <p:tav tm="0">
                                          <p:val>
                                            <p:strVal val="#ppt_x"/>
                                          </p:val>
                                        </p:tav>
                                        <p:tav tm="100000">
                                          <p:val>
                                            <p:strVal val="#ppt_x"/>
                                          </p:val>
                                        </p:tav>
                                      </p:tavLst>
                                    </p:anim>
                                    <p:anim calcmode="lin" valueType="num">
                                      <p:cBhvr additive="base">
                                        <p:cTn id="28" dur="500" fill="hold"/>
                                        <p:tgtEl>
                                          <p:spTgt spid="23040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30404"/>
                                        </p:tgtEl>
                                        <p:attrNameLst>
                                          <p:attrName>style.visibility</p:attrName>
                                        </p:attrNameLst>
                                      </p:cBhvr>
                                      <p:to>
                                        <p:strVal val="visible"/>
                                      </p:to>
                                    </p:set>
                                    <p:anim calcmode="lin" valueType="num">
                                      <p:cBhvr additive="base">
                                        <p:cTn id="31" dur="500" fill="hold"/>
                                        <p:tgtEl>
                                          <p:spTgt spid="230404"/>
                                        </p:tgtEl>
                                        <p:attrNameLst>
                                          <p:attrName>ppt_x</p:attrName>
                                        </p:attrNameLst>
                                      </p:cBhvr>
                                      <p:tavLst>
                                        <p:tav tm="0">
                                          <p:val>
                                            <p:strVal val="#ppt_x"/>
                                          </p:val>
                                        </p:tav>
                                        <p:tav tm="100000">
                                          <p:val>
                                            <p:strVal val="#ppt_x"/>
                                          </p:val>
                                        </p:tav>
                                      </p:tavLst>
                                    </p:anim>
                                    <p:anim calcmode="lin" valueType="num">
                                      <p:cBhvr additive="base">
                                        <p:cTn id="32" dur="500" fill="hold"/>
                                        <p:tgtEl>
                                          <p:spTgt spid="230404"/>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230402"/>
                                        </p:tgtEl>
                                        <p:attrNameLst>
                                          <p:attrName>style.visibility</p:attrName>
                                        </p:attrNameLst>
                                      </p:cBhvr>
                                      <p:to>
                                        <p:strVal val="visible"/>
                                      </p:to>
                                    </p:set>
                                    <p:animEffect transition="in" filter="checkerboard(across)">
                                      <p:cBhvr>
                                        <p:cTn id="37" dur="500"/>
                                        <p:tgtEl>
                                          <p:spTgt spid="23040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30413"/>
                                        </p:tgtEl>
                                        <p:attrNameLst>
                                          <p:attrName>style.visibility</p:attrName>
                                        </p:attrNameLst>
                                      </p:cBhvr>
                                      <p:to>
                                        <p:strVal val="visible"/>
                                      </p:to>
                                    </p:set>
                                    <p:animEffect transition="in" filter="blinds(horizontal)">
                                      <p:cBhvr>
                                        <p:cTn id="42" dur="500"/>
                                        <p:tgtEl>
                                          <p:spTgt spid="23041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230411"/>
                                        </p:tgtEl>
                                        <p:attrNameLst>
                                          <p:attrName>style.visibility</p:attrName>
                                        </p:attrNameLst>
                                      </p:cBhvr>
                                      <p:to>
                                        <p:strVal val="visible"/>
                                      </p:to>
                                    </p:set>
                                    <p:animEffect transition="in" filter="checkerboard(across)">
                                      <p:cBhvr>
                                        <p:cTn id="47" dur="500"/>
                                        <p:tgtEl>
                                          <p:spTgt spid="23041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230412"/>
                                        </p:tgtEl>
                                        <p:attrNameLst>
                                          <p:attrName>style.visibility</p:attrName>
                                        </p:attrNameLst>
                                      </p:cBhvr>
                                      <p:to>
                                        <p:strVal val="visible"/>
                                      </p:to>
                                    </p:set>
                                    <p:animEffect transition="in" filter="box(in)">
                                      <p:cBhvr>
                                        <p:cTn id="52" dur="500"/>
                                        <p:tgtEl>
                                          <p:spTgt spid="2304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2"/>
                </p:tgtEl>
              </p:cMediaNode>
            </p:audio>
          </p:childTnLst>
        </p:cTn>
      </p:par>
    </p:tnLst>
    <p:bldLst>
      <p:bldP spid="230402" grpId="0"/>
      <p:bldP spid="230404" grpId="0"/>
      <p:bldP spid="230405" grpId="0"/>
      <p:bldP spid="230406" grpId="0"/>
      <p:bldP spid="230407" grpId="0"/>
      <p:bldP spid="230408" grpId="0"/>
      <p:bldP spid="230409" grpId="0"/>
      <p:bldP spid="230411" grpId="0"/>
      <p:bldP spid="230412" grpId="0"/>
      <p:bldP spid="2304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844" name="Picture 4" descr="G:\clones\Meterology\custom lectures\jpegs\chapter 02\11.jpg"/>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75000"/>
                    </a14:imgEffect>
                  </a14:imgLayer>
                </a14:imgProps>
              </a:ext>
              <a:ext uri="{28A0092B-C50C-407E-A947-70E740481C1C}">
                <a14:useLocalDpi xmlns:a14="http://schemas.microsoft.com/office/drawing/2010/main" val="0"/>
              </a:ext>
            </a:extLst>
          </a:blip>
          <a:srcRect/>
          <a:stretch>
            <a:fillRect/>
          </a:stretch>
        </p:blipFill>
        <p:spPr bwMode="auto">
          <a:xfrm>
            <a:off x="4267200" y="76200"/>
            <a:ext cx="4267200" cy="663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6" name="Text Box 2"/>
          <p:cNvSpPr txBox="1">
            <a:spLocks noChangeArrowheads="1"/>
          </p:cNvSpPr>
          <p:nvPr/>
        </p:nvSpPr>
        <p:spPr bwMode="auto">
          <a:xfrm>
            <a:off x="228600" y="228600"/>
            <a:ext cx="4038600" cy="882748"/>
          </a:xfrm>
          <a:prstGeom prst="rect">
            <a:avLst/>
          </a:prstGeom>
          <a:noFill/>
          <a:ln w="9525">
            <a:noFill/>
            <a:miter lim="800000"/>
            <a:headEnd/>
            <a:tailEnd/>
          </a:ln>
          <a:effectLst/>
        </p:spPr>
        <p:txBody>
          <a:bodyPr/>
          <a:lstStyle/>
          <a:p>
            <a:pPr algn="ctr" fontAlgn="base">
              <a:spcBef>
                <a:spcPct val="0"/>
              </a:spcBef>
              <a:spcAft>
                <a:spcPct val="0"/>
              </a:spcAft>
              <a:defRPr/>
            </a:pPr>
            <a:r>
              <a:rPr lang="el-GR" sz="2800" b="1" dirty="0" smtClean="0">
                <a:solidFill>
                  <a:srgbClr val="C00000"/>
                </a:solidFill>
                <a:effectLst>
                  <a:outerShdw blurRad="38100" dist="38100" dir="2700000" algn="tl">
                    <a:srgbClr val="DDDDDD"/>
                  </a:outerShdw>
                </a:effectLst>
                <a:latin typeface="Times New Roman" charset="0"/>
                <a:ea typeface="ＭＳ Ｐゴシック" charset="-128"/>
              </a:rPr>
              <a:t>ΑΤΜΟΣΦΑΙΡΙΚΗ ΑΠΟΡΡΟΦΗΣΗ</a:t>
            </a:r>
            <a:endParaRPr lang="en-US" sz="2800" b="1" dirty="0">
              <a:solidFill>
                <a:srgbClr val="C00000"/>
              </a:solidFill>
              <a:effectLst>
                <a:outerShdw blurRad="38100" dist="38100" dir="2700000" algn="tl">
                  <a:srgbClr val="DDDDDD"/>
                </a:outerShdw>
              </a:effectLst>
              <a:latin typeface="Times New Roman" charset="0"/>
              <a:ea typeface="ＭＳ Ｐゴシック" charset="-128"/>
            </a:endParaRPr>
          </a:p>
        </p:txBody>
      </p:sp>
      <p:sp>
        <p:nvSpPr>
          <p:cNvPr id="231427" name="Text Box 3"/>
          <p:cNvSpPr txBox="1">
            <a:spLocks noChangeArrowheads="1"/>
          </p:cNvSpPr>
          <p:nvPr/>
        </p:nvSpPr>
        <p:spPr bwMode="auto">
          <a:xfrm>
            <a:off x="224618" y="1219199"/>
            <a:ext cx="3813981" cy="5165725"/>
          </a:xfrm>
          <a:prstGeom prst="rect">
            <a:avLst/>
          </a:prstGeom>
          <a:noFill/>
          <a:ln w="9525">
            <a:noFill/>
            <a:miter lim="800000"/>
            <a:headEnd/>
            <a:tailEnd/>
          </a:ln>
          <a:effectLst/>
        </p:spPr>
        <p:txBody>
          <a:bodyPr/>
          <a:lstStyle/>
          <a:p>
            <a:pPr fontAlgn="base">
              <a:spcBef>
                <a:spcPct val="0"/>
              </a:spcBef>
              <a:spcAft>
                <a:spcPct val="0"/>
              </a:spcAft>
              <a:defRPr/>
            </a:pPr>
            <a:r>
              <a:rPr lang="el-GR" sz="2400" b="1" dirty="0" smtClean="0">
                <a:solidFill>
                  <a:srgbClr val="202060"/>
                </a:solidFill>
                <a:effectLst>
                  <a:outerShdw blurRad="38100" dist="38100" dir="2700000" algn="tl">
                    <a:srgbClr val="DDDDDD"/>
                  </a:outerShdw>
                </a:effectLst>
                <a:latin typeface="Cambria Math" panose="02040503050406030204" pitchFamily="18" charset="0"/>
                <a:ea typeface="Cambria Math" panose="02040503050406030204" pitchFamily="18" charset="0"/>
              </a:rPr>
              <a:t>Η ΗΛΙΑΚΗ ΑΚΤΙΝΟΒΟΛΙΑ ΔΙΕΡΧΕΤΑΙ ΣΧΕΤΙΚΑ ΕΥΚΟΛΑ ΜΕΣΑ ΑΠΟ ΤΗΝ ΑΤΜΟΣΦΑΙΡΑ</a:t>
            </a:r>
            <a:r>
              <a:rPr lang="en-US" sz="2400" b="1" dirty="0" smtClean="0">
                <a:solidFill>
                  <a:srgbClr val="202060"/>
                </a:solidFill>
                <a:effectLst>
                  <a:outerShdw blurRad="38100" dist="38100" dir="2700000" algn="tl">
                    <a:srgbClr val="DDDDDD"/>
                  </a:outerShdw>
                </a:effectLst>
                <a:latin typeface="Cambria Math" panose="02040503050406030204" pitchFamily="18" charset="0"/>
                <a:ea typeface="Cambria Math" panose="02040503050406030204" pitchFamily="18" charset="0"/>
              </a:rPr>
              <a:t>.</a:t>
            </a:r>
            <a:endParaRPr lang="en-US" sz="2400" b="1" dirty="0">
              <a:solidFill>
                <a:srgbClr val="202060"/>
              </a:solidFill>
              <a:effectLst>
                <a:outerShdw blurRad="38100" dist="38100" dir="2700000" algn="tl">
                  <a:srgbClr val="DDDDDD"/>
                </a:outerShdw>
              </a:effectLst>
              <a:latin typeface="Cambria Math" panose="02040503050406030204" pitchFamily="18" charset="0"/>
              <a:ea typeface="Cambria Math" panose="02040503050406030204" pitchFamily="18" charset="0"/>
            </a:endParaRPr>
          </a:p>
          <a:p>
            <a:pPr fontAlgn="base">
              <a:spcBef>
                <a:spcPct val="0"/>
              </a:spcBef>
              <a:spcAft>
                <a:spcPct val="0"/>
              </a:spcAft>
              <a:defRPr/>
            </a:pPr>
            <a:endParaRPr lang="en-US" sz="2400" b="1" dirty="0">
              <a:solidFill>
                <a:srgbClr val="202060"/>
              </a:solidFill>
              <a:effectLst>
                <a:outerShdw blurRad="38100" dist="38100" dir="2700000" algn="tl">
                  <a:srgbClr val="DDDDDD"/>
                </a:outerShdw>
              </a:effectLst>
              <a:latin typeface="Cambria Math" panose="02040503050406030204" pitchFamily="18" charset="0"/>
              <a:ea typeface="Cambria Math" panose="02040503050406030204" pitchFamily="18" charset="0"/>
            </a:endParaRPr>
          </a:p>
          <a:p>
            <a:pPr fontAlgn="base">
              <a:spcBef>
                <a:spcPct val="0"/>
              </a:spcBef>
              <a:spcAft>
                <a:spcPct val="0"/>
              </a:spcAft>
              <a:defRPr/>
            </a:pPr>
            <a:r>
              <a:rPr lang="el-GR" sz="2400" b="1" smtClean="0">
                <a:solidFill>
                  <a:srgbClr val="202060"/>
                </a:solidFill>
                <a:effectLst>
                  <a:outerShdw blurRad="38100" dist="38100" dir="2700000" algn="tl">
                    <a:srgbClr val="DDDDDD"/>
                  </a:outerShdw>
                </a:effectLst>
                <a:latin typeface="Cambria Math" panose="02040503050406030204" pitchFamily="18" charset="0"/>
                <a:ea typeface="Cambria Math" panose="02040503050406030204" pitchFamily="18" charset="0"/>
              </a:rPr>
              <a:t>Η ΑΚΤΙΝΟΒΟΛΙΑ ΤΗΣ ΓΗΣ ΕΊΝΑΙ ΣΤΑ ΜΕΓΑΛΑ ΜΗΚΗ. ΑΥΤΗ </a:t>
            </a:r>
            <a:r>
              <a:rPr lang="el-GR" sz="2400" b="1" dirty="0" smtClean="0">
                <a:solidFill>
                  <a:srgbClr val="202060"/>
                </a:solidFill>
                <a:effectLst>
                  <a:outerShdw blurRad="38100" dist="38100" dir="2700000" algn="tl">
                    <a:srgbClr val="DDDDDD"/>
                  </a:outerShdw>
                </a:effectLst>
                <a:latin typeface="Cambria Math" panose="02040503050406030204" pitchFamily="18" charset="0"/>
                <a:ea typeface="Cambria Math" panose="02040503050406030204" pitchFamily="18" charset="0"/>
              </a:rPr>
              <a:t>ΔΙΕΡΧΕΤΑΙ ΑΠΟ ΕΝΑ </a:t>
            </a:r>
            <a:r>
              <a:rPr lang="el-GR" sz="2400" b="1" smtClean="0">
                <a:solidFill>
                  <a:srgbClr val="202060"/>
                </a:solidFill>
                <a:effectLst>
                  <a:outerShdw blurRad="38100" dist="38100" dir="2700000" algn="tl">
                    <a:srgbClr val="DDDDDD"/>
                  </a:outerShdw>
                </a:effectLst>
                <a:latin typeface="Cambria Math" panose="02040503050406030204" pitchFamily="18" charset="0"/>
                <a:ea typeface="Cambria Math" panose="02040503050406030204" pitchFamily="18" charset="0"/>
              </a:rPr>
              <a:t>ΣΤΕΝΟ «</a:t>
            </a:r>
            <a:r>
              <a:rPr lang="el-GR" sz="2400" b="1" i="1" smtClean="0">
                <a:solidFill>
                  <a:srgbClr val="202060"/>
                </a:solidFill>
                <a:effectLst>
                  <a:outerShdw blurRad="38100" dist="38100" dir="2700000" algn="tl">
                    <a:srgbClr val="DDDDDD"/>
                  </a:outerShdw>
                </a:effectLst>
                <a:latin typeface="Cambria Math" panose="02040503050406030204" pitchFamily="18" charset="0"/>
                <a:ea typeface="Cambria Math" panose="02040503050406030204" pitchFamily="18" charset="0"/>
              </a:rPr>
              <a:t>ΠΑΡΑΘΥΡΟ</a:t>
            </a:r>
            <a:r>
              <a:rPr lang="el-GR" sz="2400" b="1" smtClean="0">
                <a:solidFill>
                  <a:srgbClr val="202060"/>
                </a:solidFill>
                <a:effectLst>
                  <a:outerShdw blurRad="38100" dist="38100" dir="2700000" algn="tl">
                    <a:srgbClr val="DDDDDD"/>
                  </a:outerShdw>
                </a:effectLst>
                <a:latin typeface="Cambria Math" panose="02040503050406030204" pitchFamily="18" charset="0"/>
                <a:ea typeface="Cambria Math" panose="02040503050406030204" pitchFamily="18" charset="0"/>
              </a:rPr>
              <a:t>», </a:t>
            </a:r>
            <a:r>
              <a:rPr lang="el-GR" sz="2400" b="1" dirty="0" smtClean="0">
                <a:solidFill>
                  <a:srgbClr val="202060"/>
                </a:solidFill>
                <a:effectLst>
                  <a:outerShdw blurRad="38100" dist="38100" dir="2700000" algn="tl">
                    <a:srgbClr val="DDDDDD"/>
                  </a:outerShdw>
                </a:effectLst>
                <a:latin typeface="Cambria Math" panose="02040503050406030204" pitchFamily="18" charset="0"/>
                <a:ea typeface="Cambria Math" panose="02040503050406030204" pitchFamily="18" charset="0"/>
              </a:rPr>
              <a:t>ή</a:t>
            </a:r>
            <a:r>
              <a:rPr lang="en-US" sz="2400" b="1" dirty="0" smtClean="0">
                <a:solidFill>
                  <a:srgbClr val="202060"/>
                </a:solidFill>
                <a:effectLst>
                  <a:outerShdw blurRad="38100" dist="38100" dir="2700000" algn="tl">
                    <a:srgbClr val="DDDDDD"/>
                  </a:outerShdw>
                </a:effectLst>
                <a:latin typeface="Cambria Math" panose="02040503050406030204" pitchFamily="18" charset="0"/>
                <a:ea typeface="Cambria Math" panose="02040503050406030204" pitchFamily="18" charset="0"/>
              </a:rPr>
              <a:t> </a:t>
            </a:r>
            <a:endParaRPr lang="en-US" sz="2400" b="1" dirty="0">
              <a:solidFill>
                <a:srgbClr val="202060"/>
              </a:solidFill>
              <a:effectLst>
                <a:outerShdw blurRad="38100" dist="38100" dir="2700000" algn="tl">
                  <a:srgbClr val="DDDDDD"/>
                </a:outerShdw>
              </a:effectLst>
              <a:latin typeface="Cambria Math" panose="02040503050406030204" pitchFamily="18" charset="0"/>
              <a:ea typeface="Cambria Math" panose="02040503050406030204" pitchFamily="18" charset="0"/>
            </a:endParaRPr>
          </a:p>
          <a:p>
            <a:pPr fontAlgn="base">
              <a:spcBef>
                <a:spcPct val="0"/>
              </a:spcBef>
              <a:spcAft>
                <a:spcPct val="0"/>
              </a:spcAft>
              <a:defRPr/>
            </a:pPr>
            <a:endParaRPr lang="en-US" sz="2400" b="1" dirty="0">
              <a:solidFill>
                <a:srgbClr val="202060"/>
              </a:solidFill>
              <a:effectLst>
                <a:outerShdw blurRad="38100" dist="38100" dir="2700000" algn="tl">
                  <a:srgbClr val="DDDDDD"/>
                </a:outerShdw>
              </a:effectLst>
              <a:latin typeface="Cambria Math" panose="02040503050406030204" pitchFamily="18" charset="0"/>
              <a:ea typeface="Cambria Math" panose="02040503050406030204" pitchFamily="18" charset="0"/>
            </a:endParaRPr>
          </a:p>
          <a:p>
            <a:pPr fontAlgn="base">
              <a:spcBef>
                <a:spcPct val="0"/>
              </a:spcBef>
              <a:spcAft>
                <a:spcPct val="0"/>
              </a:spcAft>
              <a:defRPr/>
            </a:pPr>
            <a:r>
              <a:rPr lang="el-GR" sz="2400" b="1" dirty="0" smtClean="0">
                <a:solidFill>
                  <a:srgbClr val="FF0000"/>
                </a:solidFill>
                <a:effectLst>
                  <a:outerShdw blurRad="38100" dist="38100" dir="2700000" algn="tl">
                    <a:srgbClr val="DDDDDD"/>
                  </a:outerShdw>
                </a:effectLst>
                <a:latin typeface="Cambria Math" panose="02040503050406030204" pitchFamily="18" charset="0"/>
                <a:ea typeface="Cambria Math" panose="02040503050406030204" pitchFamily="18" charset="0"/>
              </a:rPr>
              <a:t>ΑΠΟΡΡΟΦΑΤΑΙ </a:t>
            </a:r>
            <a:r>
              <a:rPr lang="el-GR" sz="2400" b="1" dirty="0" smtClean="0">
                <a:solidFill>
                  <a:srgbClr val="202060"/>
                </a:solidFill>
                <a:effectLst>
                  <a:outerShdw blurRad="38100" dist="38100" dir="2700000" algn="tl">
                    <a:srgbClr val="DDDDDD"/>
                  </a:outerShdw>
                </a:effectLst>
                <a:latin typeface="Cambria Math" panose="02040503050406030204" pitchFamily="18" charset="0"/>
                <a:ea typeface="Cambria Math" panose="02040503050406030204" pitchFamily="18" charset="0"/>
              </a:rPr>
              <a:t>ΑΠΟ ΤΑ ΑΕΡΙΑ ΤΟΥ ΘΕΡΜΟΚΗΠΙΟΥ ΚΑΙ ΕΠΑΝΕΚΠΕΜΠΕΤΑΙ ΣΤΗΝ ΓΗ.</a:t>
            </a:r>
            <a:endParaRPr lang="en-US" sz="2400" b="1" dirty="0">
              <a:solidFill>
                <a:srgbClr val="202060"/>
              </a:solidFill>
              <a:effectLst>
                <a:outerShdw blurRad="38100" dist="38100" dir="2700000" algn="tl">
                  <a:srgbClr val="DDDDDD"/>
                </a:outerShdw>
              </a:effectLst>
              <a:latin typeface="Cambria Math" panose="02040503050406030204" pitchFamily="18" charset="0"/>
              <a:ea typeface="Cambria Math" panose="02040503050406030204" pitchFamily="18" charset="0"/>
            </a:endParaRPr>
          </a:p>
        </p:txBody>
      </p:sp>
      <p:sp>
        <p:nvSpPr>
          <p:cNvPr id="35845" name="Text Box 5"/>
          <p:cNvSpPr txBox="1">
            <a:spLocks noChangeArrowheads="1"/>
          </p:cNvSpPr>
          <p:nvPr/>
        </p:nvSpPr>
        <p:spPr bwMode="auto">
          <a:xfrm>
            <a:off x="6096000" y="6384925"/>
            <a:ext cx="1828800" cy="396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eaLnBrk="0" fontAlgn="base" hangingPunct="0">
              <a:spcBef>
                <a:spcPct val="50000"/>
              </a:spcBef>
              <a:spcAft>
                <a:spcPct val="0"/>
              </a:spcAft>
            </a:pPr>
            <a:r>
              <a:rPr lang="en-US" altLang="en-US" sz="2000">
                <a:solidFill>
                  <a:srgbClr val="0000FF"/>
                </a:solidFill>
              </a:rPr>
              <a:t>Wavelength</a:t>
            </a:r>
          </a:p>
        </p:txBody>
      </p:sp>
      <p:sp>
        <p:nvSpPr>
          <p:cNvPr id="35846" name="Text Box 6"/>
          <p:cNvSpPr txBox="1">
            <a:spLocks noChangeArrowheads="1"/>
          </p:cNvSpPr>
          <p:nvPr/>
        </p:nvSpPr>
        <p:spPr bwMode="auto">
          <a:xfrm rot="-5400000">
            <a:off x="3110707" y="2942431"/>
            <a:ext cx="2252662" cy="396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eaLnBrk="0" fontAlgn="base" hangingPunct="0">
              <a:spcBef>
                <a:spcPct val="50000"/>
              </a:spcBef>
              <a:spcAft>
                <a:spcPct val="0"/>
              </a:spcAft>
            </a:pPr>
            <a:r>
              <a:rPr lang="en-US" altLang="en-US" sz="2000">
                <a:solidFill>
                  <a:srgbClr val="0000FF"/>
                </a:solidFill>
              </a:rPr>
              <a:t>Absorption (100%)</a:t>
            </a:r>
          </a:p>
        </p:txBody>
      </p:sp>
      <p:sp>
        <p:nvSpPr>
          <p:cNvPr id="35847" name="Text Box 7"/>
          <p:cNvSpPr txBox="1">
            <a:spLocks noChangeArrowheads="1"/>
          </p:cNvSpPr>
          <p:nvPr/>
        </p:nvSpPr>
        <p:spPr bwMode="auto">
          <a:xfrm>
            <a:off x="7086600" y="152400"/>
            <a:ext cx="152400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eaLnBrk="0" fontAlgn="base" hangingPunct="0">
              <a:spcBef>
                <a:spcPct val="50000"/>
              </a:spcBef>
              <a:spcAft>
                <a:spcPct val="0"/>
              </a:spcAft>
            </a:pPr>
            <a:r>
              <a:rPr lang="en-US" altLang="en-US" sz="1800">
                <a:solidFill>
                  <a:srgbClr val="0000FF"/>
                </a:solidFill>
              </a:rPr>
              <a:t>Nitrous Oxide</a:t>
            </a:r>
          </a:p>
        </p:txBody>
      </p:sp>
      <p:sp>
        <p:nvSpPr>
          <p:cNvPr id="35848" name="Text Box 8"/>
          <p:cNvSpPr txBox="1">
            <a:spLocks noChangeArrowheads="1"/>
          </p:cNvSpPr>
          <p:nvPr/>
        </p:nvSpPr>
        <p:spPr bwMode="auto">
          <a:xfrm>
            <a:off x="7162800" y="1233488"/>
            <a:ext cx="1524000" cy="3667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eaLnBrk="0" fontAlgn="base" hangingPunct="0">
              <a:spcBef>
                <a:spcPct val="50000"/>
              </a:spcBef>
              <a:spcAft>
                <a:spcPct val="0"/>
              </a:spcAft>
            </a:pPr>
            <a:r>
              <a:rPr lang="en-US" altLang="en-US" sz="1800">
                <a:solidFill>
                  <a:srgbClr val="0000FF"/>
                </a:solidFill>
              </a:rPr>
              <a:t>Methane</a:t>
            </a:r>
          </a:p>
        </p:txBody>
      </p:sp>
      <p:sp>
        <p:nvSpPr>
          <p:cNvPr id="35849" name="Text Box 9"/>
          <p:cNvSpPr txBox="1">
            <a:spLocks noChangeArrowheads="1"/>
          </p:cNvSpPr>
          <p:nvPr/>
        </p:nvSpPr>
        <p:spPr bwMode="auto">
          <a:xfrm>
            <a:off x="7391400" y="2300288"/>
            <a:ext cx="1143000" cy="3667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eaLnBrk="0" fontAlgn="base" hangingPunct="0">
              <a:spcBef>
                <a:spcPct val="50000"/>
              </a:spcBef>
              <a:spcAft>
                <a:spcPct val="0"/>
              </a:spcAft>
            </a:pPr>
            <a:r>
              <a:rPr lang="en-US" altLang="en-US" sz="1800">
                <a:solidFill>
                  <a:srgbClr val="0000FF"/>
                </a:solidFill>
              </a:rPr>
              <a:t>Ozone</a:t>
            </a:r>
          </a:p>
        </p:txBody>
      </p:sp>
      <p:sp>
        <p:nvSpPr>
          <p:cNvPr id="35850" name="Text Box 10"/>
          <p:cNvSpPr txBox="1">
            <a:spLocks noChangeArrowheads="1"/>
          </p:cNvSpPr>
          <p:nvPr/>
        </p:nvSpPr>
        <p:spPr bwMode="auto">
          <a:xfrm>
            <a:off x="7086600" y="3214688"/>
            <a:ext cx="1524000" cy="3667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eaLnBrk="0" fontAlgn="base" hangingPunct="0">
              <a:spcBef>
                <a:spcPct val="50000"/>
              </a:spcBef>
              <a:spcAft>
                <a:spcPct val="0"/>
              </a:spcAft>
            </a:pPr>
            <a:r>
              <a:rPr lang="en-US" altLang="en-US" sz="1800">
                <a:solidFill>
                  <a:srgbClr val="0000FF"/>
                </a:solidFill>
              </a:rPr>
              <a:t>Water Vapor</a:t>
            </a:r>
          </a:p>
        </p:txBody>
      </p:sp>
      <p:sp>
        <p:nvSpPr>
          <p:cNvPr id="35851" name="Text Box 11"/>
          <p:cNvSpPr txBox="1">
            <a:spLocks noChangeArrowheads="1"/>
          </p:cNvSpPr>
          <p:nvPr/>
        </p:nvSpPr>
        <p:spPr bwMode="auto">
          <a:xfrm>
            <a:off x="4800600" y="4191000"/>
            <a:ext cx="1752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eaLnBrk="0" fontAlgn="base" hangingPunct="0">
              <a:spcBef>
                <a:spcPct val="50000"/>
              </a:spcBef>
              <a:spcAft>
                <a:spcPct val="0"/>
              </a:spcAft>
            </a:pPr>
            <a:r>
              <a:rPr lang="en-US" altLang="en-US" sz="1800">
                <a:solidFill>
                  <a:srgbClr val="0000FF"/>
                </a:solidFill>
              </a:rPr>
              <a:t>Carbon Dioxide</a:t>
            </a:r>
          </a:p>
        </p:txBody>
      </p:sp>
      <p:sp>
        <p:nvSpPr>
          <p:cNvPr id="35852" name="Line 12"/>
          <p:cNvSpPr>
            <a:spLocks noChangeShapeType="1"/>
          </p:cNvSpPr>
          <p:nvPr/>
        </p:nvSpPr>
        <p:spPr bwMode="auto">
          <a:xfrm>
            <a:off x="5867400" y="5410200"/>
            <a:ext cx="2590800" cy="0"/>
          </a:xfrm>
          <a:prstGeom prst="line">
            <a:avLst/>
          </a:prstGeom>
          <a:noFill/>
          <a:ln w="28575">
            <a:solidFill>
              <a:schemeClr val="hlink"/>
            </a:solidFill>
            <a:round/>
            <a:headEnd type="arrow" w="med" len="med"/>
            <a:tailEnd type="arrow"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sz="2400">
              <a:solidFill>
                <a:srgbClr val="FFFFFF"/>
              </a:solidFill>
              <a:latin typeface="Times" charset="0"/>
              <a:ea typeface="ＭＳ Ｐゴシック" charset="-128"/>
            </a:endParaRPr>
          </a:p>
        </p:txBody>
      </p:sp>
      <p:sp>
        <p:nvSpPr>
          <p:cNvPr id="35853" name="Line 13"/>
          <p:cNvSpPr>
            <a:spLocks noChangeShapeType="1"/>
          </p:cNvSpPr>
          <p:nvPr/>
        </p:nvSpPr>
        <p:spPr bwMode="auto">
          <a:xfrm>
            <a:off x="5562600" y="5410200"/>
            <a:ext cx="304800" cy="0"/>
          </a:xfrm>
          <a:prstGeom prst="line">
            <a:avLst/>
          </a:prstGeom>
          <a:noFill/>
          <a:ln w="28575">
            <a:solidFill>
              <a:srgbClr val="006600"/>
            </a:solidFill>
            <a:round/>
            <a:headEnd type="arrow" w="med" len="med"/>
            <a:tailEnd type="arrow"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sz="2400">
              <a:solidFill>
                <a:srgbClr val="FFFFFF"/>
              </a:solidFill>
              <a:latin typeface="Times" charset="0"/>
              <a:ea typeface="ＭＳ Ｐゴシック" charset="-128"/>
            </a:endParaRPr>
          </a:p>
        </p:txBody>
      </p:sp>
      <p:sp>
        <p:nvSpPr>
          <p:cNvPr id="35854" name="Line 14"/>
          <p:cNvSpPr>
            <a:spLocks noChangeShapeType="1"/>
          </p:cNvSpPr>
          <p:nvPr/>
        </p:nvSpPr>
        <p:spPr bwMode="auto">
          <a:xfrm>
            <a:off x="4876800" y="5410200"/>
            <a:ext cx="685800" cy="0"/>
          </a:xfrm>
          <a:prstGeom prst="line">
            <a:avLst/>
          </a:prstGeom>
          <a:noFill/>
          <a:ln w="28575">
            <a:solidFill>
              <a:srgbClr val="CC6600"/>
            </a:solidFill>
            <a:round/>
            <a:headEnd type="arrow" w="med" len="med"/>
            <a:tailEnd type="arrow"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sz="2400">
              <a:solidFill>
                <a:srgbClr val="FFFFFF"/>
              </a:solidFill>
              <a:latin typeface="Times" charset="0"/>
              <a:ea typeface="ＭＳ Ｐゴシック" charset="-128"/>
            </a:endParaRPr>
          </a:p>
        </p:txBody>
      </p:sp>
      <p:sp>
        <p:nvSpPr>
          <p:cNvPr id="35855" name="Text Box 15"/>
          <p:cNvSpPr txBox="1">
            <a:spLocks noChangeArrowheads="1"/>
          </p:cNvSpPr>
          <p:nvPr/>
        </p:nvSpPr>
        <p:spPr bwMode="auto">
          <a:xfrm>
            <a:off x="5105400" y="5867400"/>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eaLnBrk="0" fontAlgn="base" hangingPunct="0">
              <a:spcBef>
                <a:spcPct val="50000"/>
              </a:spcBef>
              <a:spcAft>
                <a:spcPct val="0"/>
              </a:spcAft>
            </a:pPr>
            <a:r>
              <a:rPr lang="en-US" altLang="en-US" sz="1800">
                <a:solidFill>
                  <a:srgbClr val="0000FF"/>
                </a:solidFill>
              </a:rPr>
              <a:t>Total Atmo</a:t>
            </a:r>
          </a:p>
        </p:txBody>
      </p:sp>
      <p:sp>
        <p:nvSpPr>
          <p:cNvPr id="35856" name="Text Box 16"/>
          <p:cNvSpPr txBox="1">
            <a:spLocks noChangeArrowheads="1"/>
          </p:cNvSpPr>
          <p:nvPr/>
        </p:nvSpPr>
        <p:spPr bwMode="auto">
          <a:xfrm>
            <a:off x="7086600" y="5334000"/>
            <a:ext cx="457200"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eaLnBrk="0" fontAlgn="base" hangingPunct="0">
              <a:spcBef>
                <a:spcPct val="50000"/>
              </a:spcBef>
              <a:spcAft>
                <a:spcPct val="0"/>
              </a:spcAft>
            </a:pPr>
            <a:r>
              <a:rPr lang="en-US" altLang="en-US" sz="1400">
                <a:solidFill>
                  <a:srgbClr val="FF0000"/>
                </a:solidFill>
              </a:rPr>
              <a:t>IR</a:t>
            </a:r>
          </a:p>
        </p:txBody>
      </p:sp>
      <p:sp>
        <p:nvSpPr>
          <p:cNvPr id="35857" name="Text Box 17"/>
          <p:cNvSpPr txBox="1">
            <a:spLocks noChangeArrowheads="1"/>
          </p:cNvSpPr>
          <p:nvPr/>
        </p:nvSpPr>
        <p:spPr bwMode="auto">
          <a:xfrm>
            <a:off x="5029200" y="5059363"/>
            <a:ext cx="457200" cy="2746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eaLnBrk="0" fontAlgn="base" hangingPunct="0">
              <a:spcBef>
                <a:spcPct val="50000"/>
              </a:spcBef>
              <a:spcAft>
                <a:spcPct val="0"/>
              </a:spcAft>
            </a:pPr>
            <a:r>
              <a:rPr lang="en-US" altLang="en-US" sz="1200">
                <a:solidFill>
                  <a:srgbClr val="FF0000"/>
                </a:solidFill>
              </a:rPr>
              <a:t>UV</a:t>
            </a:r>
          </a:p>
        </p:txBody>
      </p:sp>
      <p:sp>
        <p:nvSpPr>
          <p:cNvPr id="231442" name="Line 18"/>
          <p:cNvSpPr>
            <a:spLocks noChangeShapeType="1"/>
          </p:cNvSpPr>
          <p:nvPr/>
        </p:nvSpPr>
        <p:spPr bwMode="auto">
          <a:xfrm>
            <a:off x="3314700" y="1752600"/>
            <a:ext cx="2400300" cy="4298156"/>
          </a:xfrm>
          <a:prstGeom prst="line">
            <a:avLst/>
          </a:prstGeom>
          <a:noFill/>
          <a:ln w="9525">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sz="2400">
              <a:solidFill>
                <a:srgbClr val="FFFFFF"/>
              </a:solidFill>
              <a:latin typeface="Times" charset="0"/>
              <a:ea typeface="ＭＳ Ｐゴシック" charset="-128"/>
            </a:endParaRPr>
          </a:p>
        </p:txBody>
      </p:sp>
      <p:sp>
        <p:nvSpPr>
          <p:cNvPr id="231443" name="Line 19"/>
          <p:cNvSpPr>
            <a:spLocks noChangeShapeType="1"/>
          </p:cNvSpPr>
          <p:nvPr/>
        </p:nvSpPr>
        <p:spPr bwMode="auto">
          <a:xfrm>
            <a:off x="3048000" y="3810000"/>
            <a:ext cx="4419600" cy="2057400"/>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sz="2400">
              <a:solidFill>
                <a:srgbClr val="FFFFFF"/>
              </a:solidFill>
              <a:latin typeface="Times" charset="0"/>
              <a:ea typeface="ＭＳ Ｐゴシック" charset="-128"/>
            </a:endParaRPr>
          </a:p>
        </p:txBody>
      </p:sp>
      <p:sp>
        <p:nvSpPr>
          <p:cNvPr id="231444" name="Line 20"/>
          <p:cNvSpPr>
            <a:spLocks noChangeShapeType="1"/>
          </p:cNvSpPr>
          <p:nvPr/>
        </p:nvSpPr>
        <p:spPr bwMode="auto">
          <a:xfrm>
            <a:off x="2438400" y="5029200"/>
            <a:ext cx="5562600" cy="685800"/>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sz="2400">
              <a:solidFill>
                <a:srgbClr val="FFFFFF"/>
              </a:solidFill>
              <a:latin typeface="Times" charset="0"/>
              <a:ea typeface="ＭＳ Ｐゴシック" charset="-128"/>
            </a:endParaRPr>
          </a:p>
        </p:txBody>
      </p:sp>
      <p:sp>
        <p:nvSpPr>
          <p:cNvPr id="231445" name="Line 21"/>
          <p:cNvSpPr>
            <a:spLocks noChangeShapeType="1"/>
          </p:cNvSpPr>
          <p:nvPr/>
        </p:nvSpPr>
        <p:spPr bwMode="auto">
          <a:xfrm>
            <a:off x="2743200" y="5105400"/>
            <a:ext cx="3962400" cy="762000"/>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sz="2400">
              <a:solidFill>
                <a:srgbClr val="FFFFFF"/>
              </a:solidFill>
              <a:latin typeface="Times" charset="0"/>
              <a:ea typeface="ＭＳ Ｐゴシック" charset="-128"/>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049436665"/>
      </p:ext>
    </p:extLst>
  </p:cSld>
  <p:clrMapOvr>
    <a:masterClrMapping/>
  </p:clrMapOvr>
  <p:transition advTm="32756">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31442"/>
                                        </p:tgtEl>
                                        <p:attrNameLst>
                                          <p:attrName>style.visibility</p:attrName>
                                        </p:attrNameLst>
                                      </p:cBhvr>
                                      <p:to>
                                        <p:strVal val="visible"/>
                                      </p:to>
                                    </p:set>
                                    <p:anim calcmode="lin" valueType="num">
                                      <p:cBhvr additive="base">
                                        <p:cTn id="11" dur="500" fill="hold"/>
                                        <p:tgtEl>
                                          <p:spTgt spid="231442"/>
                                        </p:tgtEl>
                                        <p:attrNameLst>
                                          <p:attrName>ppt_x</p:attrName>
                                        </p:attrNameLst>
                                      </p:cBhvr>
                                      <p:tavLst>
                                        <p:tav tm="0">
                                          <p:val>
                                            <p:strVal val="#ppt_x"/>
                                          </p:val>
                                        </p:tav>
                                        <p:tav tm="100000">
                                          <p:val>
                                            <p:strVal val="#ppt_x"/>
                                          </p:val>
                                        </p:tav>
                                      </p:tavLst>
                                    </p:anim>
                                    <p:anim calcmode="lin" valueType="num">
                                      <p:cBhvr additive="base">
                                        <p:cTn id="12" dur="500" fill="hold"/>
                                        <p:tgtEl>
                                          <p:spTgt spid="231442"/>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31443"/>
                                        </p:tgtEl>
                                        <p:attrNameLst>
                                          <p:attrName>style.visibility</p:attrName>
                                        </p:attrNameLst>
                                      </p:cBhvr>
                                      <p:to>
                                        <p:strVal val="visible"/>
                                      </p:to>
                                    </p:set>
                                    <p:anim calcmode="lin" valueType="num">
                                      <p:cBhvr additive="base">
                                        <p:cTn id="17" dur="500" fill="hold"/>
                                        <p:tgtEl>
                                          <p:spTgt spid="231443"/>
                                        </p:tgtEl>
                                        <p:attrNameLst>
                                          <p:attrName>ppt_x</p:attrName>
                                        </p:attrNameLst>
                                      </p:cBhvr>
                                      <p:tavLst>
                                        <p:tav tm="0">
                                          <p:val>
                                            <p:strVal val="#ppt_x"/>
                                          </p:val>
                                        </p:tav>
                                        <p:tav tm="100000">
                                          <p:val>
                                            <p:strVal val="#ppt_x"/>
                                          </p:val>
                                        </p:tav>
                                      </p:tavLst>
                                    </p:anim>
                                    <p:anim calcmode="lin" valueType="num">
                                      <p:cBhvr additive="base">
                                        <p:cTn id="18" dur="500" fill="hold"/>
                                        <p:tgtEl>
                                          <p:spTgt spid="231443"/>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31444"/>
                                        </p:tgtEl>
                                        <p:attrNameLst>
                                          <p:attrName>style.visibility</p:attrName>
                                        </p:attrNameLst>
                                      </p:cBhvr>
                                      <p:to>
                                        <p:strVal val="visible"/>
                                      </p:to>
                                    </p:set>
                                    <p:anim calcmode="lin" valueType="num">
                                      <p:cBhvr additive="base">
                                        <p:cTn id="23" dur="500" fill="hold"/>
                                        <p:tgtEl>
                                          <p:spTgt spid="231444"/>
                                        </p:tgtEl>
                                        <p:attrNameLst>
                                          <p:attrName>ppt_x</p:attrName>
                                        </p:attrNameLst>
                                      </p:cBhvr>
                                      <p:tavLst>
                                        <p:tav tm="0">
                                          <p:val>
                                            <p:strVal val="#ppt_x"/>
                                          </p:val>
                                        </p:tav>
                                        <p:tav tm="100000">
                                          <p:val>
                                            <p:strVal val="#ppt_x"/>
                                          </p:val>
                                        </p:tav>
                                      </p:tavLst>
                                    </p:anim>
                                    <p:anim calcmode="lin" valueType="num">
                                      <p:cBhvr additive="base">
                                        <p:cTn id="24" dur="500" fill="hold"/>
                                        <p:tgtEl>
                                          <p:spTgt spid="231444"/>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31445"/>
                                        </p:tgtEl>
                                        <p:attrNameLst>
                                          <p:attrName>style.visibility</p:attrName>
                                        </p:attrNameLst>
                                      </p:cBhvr>
                                      <p:to>
                                        <p:strVal val="visible"/>
                                      </p:to>
                                    </p:set>
                                    <p:anim calcmode="lin" valueType="num">
                                      <p:cBhvr additive="base">
                                        <p:cTn id="29" dur="500" fill="hold"/>
                                        <p:tgtEl>
                                          <p:spTgt spid="231445"/>
                                        </p:tgtEl>
                                        <p:attrNameLst>
                                          <p:attrName>ppt_x</p:attrName>
                                        </p:attrNameLst>
                                      </p:cBhvr>
                                      <p:tavLst>
                                        <p:tav tm="0">
                                          <p:val>
                                            <p:strVal val="#ppt_x"/>
                                          </p:val>
                                        </p:tav>
                                        <p:tav tm="100000">
                                          <p:val>
                                            <p:strVal val="#ppt_x"/>
                                          </p:val>
                                        </p:tav>
                                      </p:tavLst>
                                    </p:anim>
                                    <p:anim calcmode="lin" valueType="num">
                                      <p:cBhvr additive="base">
                                        <p:cTn id="30" dur="500" fill="hold"/>
                                        <p:tgtEl>
                                          <p:spTgt spid="2314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
                </p:tgtEl>
              </p:cMediaNode>
            </p:audio>
          </p:childTnLst>
        </p:cTn>
      </p:par>
    </p:tnLst>
    <p:bldLst>
      <p:bldP spid="231442" grpId="0" animBg="1"/>
      <p:bldP spid="231443" grpId="0" animBg="1"/>
      <p:bldP spid="231444" grpId="0" animBg="1"/>
      <p:bldP spid="23144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4745"/>
            <a:ext cx="8229600" cy="1871003"/>
          </a:xfrm>
        </p:spPr>
        <p:txBody>
          <a:bodyPr>
            <a:normAutofit/>
          </a:bodyPr>
          <a:lstStyle/>
          <a:p>
            <a:r>
              <a:rPr lang="el-GR" dirty="0" smtClean="0"/>
              <a:t>Η επίδραση της ατμόσφαιρας στην ηλιακή ακτινοβολία : διάβαση, διάχυση, απορρόφηση, ανάκλαση</a:t>
            </a:r>
            <a:endParaRPr lang="en-GB" dirty="0"/>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880108" y="1971150"/>
            <a:ext cx="7898131" cy="4966249"/>
          </a:xfrm>
        </p:spPr>
      </p:pic>
      <p:sp>
        <p:nvSpPr>
          <p:cNvPr id="5" name="TextBox 4"/>
          <p:cNvSpPr txBox="1"/>
          <p:nvPr/>
        </p:nvSpPr>
        <p:spPr>
          <a:xfrm>
            <a:off x="5711483" y="5514535"/>
            <a:ext cx="1195754" cy="369332"/>
          </a:xfrm>
          <a:prstGeom prst="rect">
            <a:avLst/>
          </a:prstGeom>
          <a:solidFill>
            <a:srgbClr val="FFFF00"/>
          </a:solidFill>
        </p:spPr>
        <p:txBody>
          <a:bodyPr wrap="square" rtlCol="0">
            <a:spAutoFit/>
          </a:bodyPr>
          <a:lstStyle/>
          <a:p>
            <a:pPr fontAlgn="base">
              <a:spcBef>
                <a:spcPct val="0"/>
              </a:spcBef>
              <a:spcAft>
                <a:spcPct val="0"/>
              </a:spcAft>
            </a:pPr>
            <a:r>
              <a:rPr lang="el-GR" dirty="0" smtClean="0">
                <a:solidFill>
                  <a:srgbClr val="C00000"/>
                </a:solidFill>
                <a:latin typeface="Arial" charset="0"/>
              </a:rPr>
              <a:t>ΔΙΑΒΑΣΗ</a:t>
            </a:r>
            <a:endParaRPr lang="en-GB" dirty="0">
              <a:solidFill>
                <a:srgbClr val="C00000"/>
              </a:solidFill>
              <a:latin typeface="Arial" charset="0"/>
            </a:endParaRPr>
          </a:p>
        </p:txBody>
      </p:sp>
      <p:sp>
        <p:nvSpPr>
          <p:cNvPr id="6" name="TextBox 5"/>
          <p:cNvSpPr txBox="1"/>
          <p:nvPr/>
        </p:nvSpPr>
        <p:spPr>
          <a:xfrm>
            <a:off x="2361028" y="5479924"/>
            <a:ext cx="1226234" cy="369332"/>
          </a:xfrm>
          <a:prstGeom prst="rect">
            <a:avLst/>
          </a:prstGeom>
          <a:solidFill>
            <a:srgbClr val="FFFF00"/>
          </a:solidFill>
        </p:spPr>
        <p:txBody>
          <a:bodyPr wrap="square" rtlCol="0">
            <a:spAutoFit/>
          </a:bodyPr>
          <a:lstStyle/>
          <a:p>
            <a:pPr fontAlgn="base">
              <a:spcBef>
                <a:spcPct val="0"/>
              </a:spcBef>
              <a:spcAft>
                <a:spcPct val="0"/>
              </a:spcAft>
            </a:pPr>
            <a:r>
              <a:rPr lang="el-GR" dirty="0" smtClean="0">
                <a:solidFill>
                  <a:srgbClr val="C00000"/>
                </a:solidFill>
                <a:latin typeface="Arial" charset="0"/>
              </a:rPr>
              <a:t>ΔΙΑΧΥΣΗ</a:t>
            </a:r>
            <a:endParaRPr lang="en-GB" dirty="0">
              <a:solidFill>
                <a:srgbClr val="C00000"/>
              </a:solidFill>
              <a:latin typeface="Arial" charset="0"/>
            </a:endParaRPr>
          </a:p>
        </p:txBody>
      </p:sp>
      <p:sp>
        <p:nvSpPr>
          <p:cNvPr id="7" name="TextBox 6"/>
          <p:cNvSpPr txBox="1"/>
          <p:nvPr/>
        </p:nvSpPr>
        <p:spPr>
          <a:xfrm>
            <a:off x="5580185" y="3429000"/>
            <a:ext cx="1575582" cy="369332"/>
          </a:xfrm>
          <a:prstGeom prst="rect">
            <a:avLst/>
          </a:prstGeom>
          <a:solidFill>
            <a:srgbClr val="FFFF00"/>
          </a:solidFill>
        </p:spPr>
        <p:txBody>
          <a:bodyPr wrap="square" rtlCol="0">
            <a:spAutoFit/>
          </a:bodyPr>
          <a:lstStyle/>
          <a:p>
            <a:pPr fontAlgn="base">
              <a:spcBef>
                <a:spcPct val="0"/>
              </a:spcBef>
              <a:spcAft>
                <a:spcPct val="0"/>
              </a:spcAft>
            </a:pPr>
            <a:r>
              <a:rPr lang="el-GR" dirty="0" smtClean="0">
                <a:solidFill>
                  <a:srgbClr val="C00000"/>
                </a:solidFill>
                <a:latin typeface="Arial" charset="0"/>
              </a:rPr>
              <a:t>ΑΝΑΚΛΑΣΗ</a:t>
            </a:r>
            <a:endParaRPr lang="en-GB" dirty="0">
              <a:solidFill>
                <a:srgbClr val="C00000"/>
              </a:solidFill>
              <a:latin typeface="Arial" charset="0"/>
            </a:endParaRPr>
          </a:p>
        </p:txBody>
      </p:sp>
      <p:sp>
        <p:nvSpPr>
          <p:cNvPr id="8" name="TextBox 7"/>
          <p:cNvSpPr txBox="1"/>
          <p:nvPr/>
        </p:nvSpPr>
        <p:spPr>
          <a:xfrm>
            <a:off x="5008098" y="4467664"/>
            <a:ext cx="1899139" cy="369332"/>
          </a:xfrm>
          <a:prstGeom prst="rect">
            <a:avLst/>
          </a:prstGeom>
          <a:solidFill>
            <a:srgbClr val="FFFF00"/>
          </a:solidFill>
        </p:spPr>
        <p:txBody>
          <a:bodyPr wrap="square" rtlCol="0">
            <a:spAutoFit/>
          </a:bodyPr>
          <a:lstStyle/>
          <a:p>
            <a:pPr fontAlgn="base">
              <a:spcBef>
                <a:spcPct val="0"/>
              </a:spcBef>
              <a:spcAft>
                <a:spcPct val="0"/>
              </a:spcAft>
            </a:pPr>
            <a:r>
              <a:rPr lang="el-GR" dirty="0" smtClean="0">
                <a:solidFill>
                  <a:srgbClr val="C00000"/>
                </a:solidFill>
                <a:latin typeface="Arial" charset="0"/>
              </a:rPr>
              <a:t>ΑΠΟΡΡΟΦΗΣΗ</a:t>
            </a:r>
            <a:endParaRPr lang="en-GB" dirty="0">
              <a:solidFill>
                <a:srgbClr val="C00000"/>
              </a:solidFill>
              <a:latin typeface="Arial" charset="0"/>
            </a:endParaRPr>
          </a:p>
        </p:txBody>
      </p:sp>
      <p:pic>
        <p:nvPicPr>
          <p:cNvPr id="4608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98" y="0"/>
            <a:ext cx="926626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537696854"/>
      </p:ext>
    </p:extLst>
  </p:cSld>
  <p:clrMapOvr>
    <a:masterClrMapping/>
  </p:clrMapOvr>
  <mc:AlternateContent xmlns:mc="http://schemas.openxmlformats.org/markup-compatibility/2006">
    <mc:Choice xmlns:p14="http://schemas.microsoft.com/office/powerpoint/2010/main" Requires="p14">
      <p:transition spd="slow" p14:dur="2000" advTm="20819"/>
    </mc:Choice>
    <mc:Fallback>
      <p:transition spd="slow" advTm="20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6082"/>
                                        </p:tgtEl>
                                        <p:attrNameLst>
                                          <p:attrName>style.visibility</p:attrName>
                                        </p:attrNameLst>
                                      </p:cBhvr>
                                      <p:to>
                                        <p:strVal val="visible"/>
                                      </p:to>
                                    </p:set>
                                    <p:anim calcmode="lin" valueType="num">
                                      <p:cBhvr additive="base">
                                        <p:cTn id="11" dur="500" fill="hold"/>
                                        <p:tgtEl>
                                          <p:spTgt spid="46082"/>
                                        </p:tgtEl>
                                        <p:attrNameLst>
                                          <p:attrName>ppt_x</p:attrName>
                                        </p:attrNameLst>
                                      </p:cBhvr>
                                      <p:tavLst>
                                        <p:tav tm="0">
                                          <p:val>
                                            <p:strVal val="#ppt_x"/>
                                          </p:val>
                                        </p:tav>
                                        <p:tav tm="100000">
                                          <p:val>
                                            <p:strVal val="#ppt_x"/>
                                          </p:val>
                                        </p:tav>
                                      </p:tavLst>
                                    </p:anim>
                                    <p:anim calcmode="lin" valueType="num">
                                      <p:cBhvr additive="base">
                                        <p:cTn id="12" dur="500" fill="hold"/>
                                        <p:tgtEl>
                                          <p:spTgt spid="460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2"/>
          <p:cNvSpPr>
            <a:spLocks noGrp="1" noChangeArrowheads="1"/>
          </p:cNvSpPr>
          <p:nvPr>
            <p:ph type="title"/>
          </p:nvPr>
        </p:nvSpPr>
        <p:spPr/>
        <p:txBody>
          <a:bodyPr>
            <a:normAutofit fontScale="90000"/>
          </a:bodyPr>
          <a:lstStyle/>
          <a:p>
            <a:pPr algn="l"/>
            <a:r>
              <a:rPr lang="el-GR" sz="2800" dirty="0"/>
              <a:t>Κατανομή Φασματικής Ακτινοβολίας</a:t>
            </a:r>
            <a:br>
              <a:rPr lang="el-GR" sz="2800" dirty="0"/>
            </a:br>
            <a:r>
              <a:rPr lang="el-GR" sz="2800" b="1" dirty="0">
                <a:solidFill>
                  <a:srgbClr val="FF0000"/>
                </a:solidFill>
              </a:rPr>
              <a:t>------- </a:t>
            </a:r>
            <a:r>
              <a:rPr lang="el-GR" sz="2800" dirty="0"/>
              <a:t>Εκτός της Ατμόσφαιρας</a:t>
            </a:r>
            <a:br>
              <a:rPr lang="el-GR" sz="2800" dirty="0"/>
            </a:br>
            <a:r>
              <a:rPr lang="el-GR" sz="2800" b="1" dirty="0">
                <a:solidFill>
                  <a:srgbClr val="3333FF"/>
                </a:solidFill>
              </a:rPr>
              <a:t>-------</a:t>
            </a:r>
            <a:r>
              <a:rPr lang="el-GR" sz="2800" dirty="0"/>
              <a:t> Στο επίπεδο της Γης</a:t>
            </a:r>
          </a:p>
        </p:txBody>
      </p:sp>
      <p:pic>
        <p:nvPicPr>
          <p:cNvPr id="543747" name="Picture 3" descr="solar1"/>
          <p:cNvPicPr>
            <a:picLocks noGrp="1" noChangeAspect="1" noChangeArrowheads="1"/>
          </p:cNvPicPr>
          <p:nvPr>
            <p:ph sz="half" idx="1"/>
          </p:nvPr>
        </p:nvPicPr>
        <p:blipFill>
          <a:blip r:embed="rId5" cstate="print"/>
          <a:srcRect/>
          <a:stretch>
            <a:fillRect/>
          </a:stretch>
        </p:blipFill>
        <p:spPr>
          <a:xfrm>
            <a:off x="755650" y="1412875"/>
            <a:ext cx="7561263" cy="4641850"/>
          </a:xfrm>
          <a:noFill/>
          <a:ln/>
        </p:spPr>
      </p:pic>
      <p:pic>
        <p:nvPicPr>
          <p:cNvPr id="543748" name="Picture 4" descr="solar2"/>
          <p:cNvPicPr>
            <a:picLocks noGrp="1" noChangeAspect="1" noChangeArrowheads="1"/>
          </p:cNvPicPr>
          <p:nvPr>
            <p:ph sz="half" idx="2"/>
          </p:nvPr>
        </p:nvPicPr>
        <p:blipFill>
          <a:blip r:embed="rId6" cstate="print"/>
          <a:srcRect/>
          <a:stretch>
            <a:fillRect/>
          </a:stretch>
        </p:blipFill>
        <p:spPr>
          <a:xfrm>
            <a:off x="1258888" y="5949950"/>
            <a:ext cx="5400675" cy="277813"/>
          </a:xfrm>
          <a:noFill/>
          <a:ln/>
        </p:spPr>
      </p:pic>
      <p:sp>
        <p:nvSpPr>
          <p:cNvPr id="543749" name="Text Box 5"/>
          <p:cNvSpPr txBox="1">
            <a:spLocks noChangeArrowheads="1"/>
          </p:cNvSpPr>
          <p:nvPr/>
        </p:nvSpPr>
        <p:spPr bwMode="auto">
          <a:xfrm>
            <a:off x="1042988" y="6308725"/>
            <a:ext cx="6192837" cy="369332"/>
          </a:xfrm>
          <a:prstGeom prst="rect">
            <a:avLst/>
          </a:prstGeom>
          <a:noFill/>
          <a:ln w="9525">
            <a:noFill/>
            <a:miter lim="800000"/>
            <a:headEnd/>
            <a:tailEnd/>
          </a:ln>
          <a:effectLst/>
        </p:spPr>
        <p:txBody>
          <a:bodyPr>
            <a:spAutoFit/>
          </a:bodyPr>
          <a:lstStyle/>
          <a:p>
            <a:pPr fontAlgn="base">
              <a:spcBef>
                <a:spcPct val="50000"/>
              </a:spcBef>
              <a:spcAft>
                <a:spcPct val="0"/>
              </a:spcAft>
            </a:pPr>
            <a:r>
              <a:rPr lang="el-GR" dirty="0">
                <a:solidFill>
                  <a:prstClr val="black"/>
                </a:solidFill>
                <a:latin typeface="Arial" charset="0"/>
              </a:rPr>
              <a:t>Το κάτω διάγραμμα αντιστοιχεί στο διάστημα </a:t>
            </a:r>
            <a:r>
              <a:rPr lang="el-GR" dirty="0" smtClean="0">
                <a:solidFill>
                  <a:prstClr val="black"/>
                </a:solidFill>
                <a:latin typeface="Arial" charset="0"/>
              </a:rPr>
              <a:t>400-800 </a:t>
            </a:r>
            <a:r>
              <a:rPr lang="en-GB" dirty="0" smtClean="0">
                <a:solidFill>
                  <a:prstClr val="black"/>
                </a:solidFill>
                <a:latin typeface="Arial" charset="0"/>
              </a:rPr>
              <a:t>nm</a:t>
            </a:r>
            <a:endParaRPr lang="el-GR" dirty="0">
              <a:solidFill>
                <a:prstClr val="black"/>
              </a:solidFill>
              <a:latin typeface="Arial"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16063770"/>
      </p:ext>
    </p:extLst>
  </p:cSld>
  <p:clrMapOvr>
    <a:masterClrMapping/>
  </p:clrMapOvr>
  <mc:AlternateContent xmlns:mc="http://schemas.openxmlformats.org/markup-compatibility/2006">
    <mc:Choice xmlns:p14="http://schemas.microsoft.com/office/powerpoint/2010/main" Requires="p14">
      <p:transition spd="slow" p14:dur="2000" advTm="23419"/>
    </mc:Choice>
    <mc:Fallback>
      <p:transition spd="slow" advTm="23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457200" y="274638"/>
            <a:ext cx="8229600" cy="1138138"/>
          </a:xfrm>
        </p:spPr>
        <p:txBody>
          <a:bodyPr>
            <a:normAutofit/>
          </a:bodyPr>
          <a:lstStyle/>
          <a:p>
            <a:r>
              <a:rPr lang="el-GR" sz="3200" dirty="0">
                <a:solidFill>
                  <a:srgbClr val="C00000"/>
                </a:solidFill>
              </a:rPr>
              <a:t>Εξασθένιση </a:t>
            </a:r>
            <a:r>
              <a:rPr lang="el-GR" sz="3200" dirty="0" smtClean="0">
                <a:solidFill>
                  <a:srgbClr val="C00000"/>
                </a:solidFill>
              </a:rPr>
              <a:t>ηλεκτρομαγνητικών </a:t>
            </a:r>
            <a:r>
              <a:rPr lang="el-GR" sz="3200" dirty="0">
                <a:solidFill>
                  <a:srgbClr val="C00000"/>
                </a:solidFill>
              </a:rPr>
              <a:t>κυμάτων </a:t>
            </a:r>
            <a:br>
              <a:rPr lang="el-GR" sz="3200" dirty="0">
                <a:solidFill>
                  <a:srgbClr val="C00000"/>
                </a:solidFill>
              </a:rPr>
            </a:br>
            <a:r>
              <a:rPr lang="el-GR" sz="3200" dirty="0">
                <a:solidFill>
                  <a:srgbClr val="C00000"/>
                </a:solidFill>
              </a:rPr>
              <a:t>από την ατμόσφαιρα</a:t>
            </a:r>
          </a:p>
        </p:txBody>
      </p:sp>
      <p:pic>
        <p:nvPicPr>
          <p:cNvPr id="210947" name="Picture 3" descr="Atmospheric_absorption"/>
          <p:cNvPicPr>
            <a:picLocks noGrp="1" noChangeAspect="1" noChangeArrowheads="1"/>
          </p:cNvPicPr>
          <p:nvPr>
            <p:ph idx="1"/>
          </p:nvPr>
        </p:nvPicPr>
        <p:blipFill>
          <a:blip r:embed="rId5" cstate="print"/>
          <a:srcRect/>
          <a:stretch>
            <a:fillRect/>
          </a:stretch>
        </p:blipFill>
        <p:spPr>
          <a:xfrm>
            <a:off x="468313" y="1557338"/>
            <a:ext cx="7848600" cy="5013325"/>
          </a:xfrm>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21459225"/>
      </p:ext>
    </p:extLst>
  </p:cSld>
  <p:clrMapOvr>
    <a:masterClrMapping/>
  </p:clrMapOvr>
  <mc:AlternateContent xmlns:mc="http://schemas.openxmlformats.org/markup-compatibility/2006">
    <mc:Choice xmlns:p14="http://schemas.microsoft.com/office/powerpoint/2010/main" Requires="p14">
      <p:transition spd="slow" p14:dur="2000" advTm="4813"/>
    </mc:Choice>
    <mc:Fallback>
      <p:transition spd="slow" advTm="4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normAutofit fontScale="90000"/>
          </a:bodyPr>
          <a:lstStyle/>
          <a:p>
            <a:r>
              <a:rPr lang="el-GR" sz="4000" dirty="0">
                <a:solidFill>
                  <a:srgbClr val="C00000"/>
                </a:solidFill>
              </a:rPr>
              <a:t>Απορρόφηση ηλεκτρομαγνητικής ακτινοβολίας από την </a:t>
            </a:r>
            <a:r>
              <a:rPr lang="el-GR" sz="4000" dirty="0" smtClean="0">
                <a:solidFill>
                  <a:srgbClr val="C00000"/>
                </a:solidFill>
              </a:rPr>
              <a:t>ατμόσφαιρα</a:t>
            </a:r>
            <a:endParaRPr lang="el-GR" sz="4000" dirty="0">
              <a:solidFill>
                <a:srgbClr val="C00000"/>
              </a:solidFill>
            </a:endParaRPr>
          </a:p>
        </p:txBody>
      </p:sp>
      <p:pic>
        <p:nvPicPr>
          <p:cNvPr id="211971" name="Picture 3" descr="Atmospheric_transmittance_infrared"/>
          <p:cNvPicPr>
            <a:picLocks noGrp="1" noChangeAspect="1" noChangeArrowheads="1"/>
          </p:cNvPicPr>
          <p:nvPr>
            <p:ph idx="1"/>
          </p:nvPr>
        </p:nvPicPr>
        <p:blipFill>
          <a:blip r:embed="rId5" cstate="print"/>
          <a:srcRect/>
          <a:stretch>
            <a:fillRect/>
          </a:stretch>
        </p:blipFill>
        <p:spPr>
          <a:xfrm>
            <a:off x="-1" y="1279524"/>
            <a:ext cx="9314265" cy="4752785"/>
          </a:xfrm>
          <a:noFill/>
          <a:ln/>
        </p:spPr>
      </p:pic>
      <p:sp>
        <p:nvSpPr>
          <p:cNvPr id="2" name="TextBox 1"/>
          <p:cNvSpPr txBox="1"/>
          <p:nvPr/>
        </p:nvSpPr>
        <p:spPr>
          <a:xfrm>
            <a:off x="323557" y="6063175"/>
            <a:ext cx="8623495" cy="369332"/>
          </a:xfrm>
          <a:prstGeom prst="rect">
            <a:avLst/>
          </a:prstGeom>
          <a:noFill/>
        </p:spPr>
        <p:txBody>
          <a:bodyPr wrap="square" rtlCol="0">
            <a:spAutoFit/>
          </a:bodyPr>
          <a:lstStyle/>
          <a:p>
            <a:pPr algn="ctr" fontAlgn="base">
              <a:spcBef>
                <a:spcPct val="0"/>
              </a:spcBef>
              <a:spcAft>
                <a:spcPct val="0"/>
              </a:spcAft>
            </a:pPr>
            <a:r>
              <a:rPr lang="el-GR" dirty="0" smtClean="0">
                <a:solidFill>
                  <a:srgbClr val="C00000"/>
                </a:solidFill>
                <a:latin typeface="Arial" charset="0"/>
              </a:rPr>
              <a:t>ΑΠΟΡΡΟΦΗΣΗ ΤΗΣ ΑΚΤΙΝΟΒΟΛΙΑΣ ΑΠΟ ΜΟΡΙΑ ΑΕΡΙΩΝ ΤΗΣ ΑΤΜΟΣΦΑΙΡΑΣ</a:t>
            </a:r>
            <a:endParaRPr lang="en-GB" dirty="0">
              <a:solidFill>
                <a:srgbClr val="C00000"/>
              </a:solidFill>
              <a:latin typeface="Arial"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62498732"/>
      </p:ext>
    </p:extLst>
  </p:cSld>
  <p:clrMapOvr>
    <a:masterClrMapping/>
  </p:clrMapOvr>
  <mc:AlternateContent xmlns:mc="http://schemas.openxmlformats.org/markup-compatibility/2006">
    <mc:Choice xmlns:p14="http://schemas.microsoft.com/office/powerpoint/2010/main" Requires="p14">
      <p:transition spd="slow" p14:dur="2000" advTm="8138"/>
    </mc:Choice>
    <mc:Fallback>
      <p:transition spd="slow" advTm="8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tabLst/>
            </a:pPr>
            <a:r>
              <a:rPr lang="el-GR" sz="3600" kern="1200" dirty="0">
                <a:solidFill>
                  <a:srgbClr val="C00000"/>
                </a:solidFill>
                <a:latin typeface="Cambria Math" panose="02040503050406030204" pitchFamily="18" charset="0"/>
                <a:ea typeface="Cambria Math" panose="02040503050406030204" pitchFamily="18" charset="0"/>
              </a:rPr>
              <a:t>ΗΛΙΑΚΗ </a:t>
            </a:r>
            <a:r>
              <a:rPr lang="el-GR" sz="3600" kern="1200" dirty="0" smtClean="0">
                <a:solidFill>
                  <a:srgbClr val="C00000"/>
                </a:solidFill>
                <a:latin typeface="Cambria Math" panose="02040503050406030204" pitchFamily="18" charset="0"/>
                <a:ea typeface="Cambria Math" panose="02040503050406030204" pitchFamily="18" charset="0"/>
              </a:rPr>
              <a:t>ΑΚΤΙΝΟΒΟΛΙΑ, </a:t>
            </a:r>
            <a:br>
              <a:rPr lang="el-GR" sz="3600" kern="1200" dirty="0" smtClean="0">
                <a:solidFill>
                  <a:srgbClr val="C00000"/>
                </a:solidFill>
                <a:latin typeface="Cambria Math" panose="02040503050406030204" pitchFamily="18" charset="0"/>
                <a:ea typeface="Cambria Math" panose="02040503050406030204" pitchFamily="18" charset="0"/>
              </a:rPr>
            </a:br>
            <a:r>
              <a:rPr lang="el-GR" sz="3600" kern="1200" dirty="0" smtClean="0">
                <a:solidFill>
                  <a:srgbClr val="C00000"/>
                </a:solidFill>
                <a:latin typeface="Cambria Math" panose="02040503050406030204" pitchFamily="18" charset="0"/>
                <a:ea typeface="Cambria Math" panose="02040503050406030204" pitchFamily="18" charset="0"/>
              </a:rPr>
              <a:t>ΗΛΙΑΚΟΙ ΣΥΛΛΕΚΤΕΣ  &amp;</a:t>
            </a:r>
            <a:br>
              <a:rPr lang="el-GR" sz="3600" kern="1200" dirty="0" smtClean="0">
                <a:solidFill>
                  <a:srgbClr val="C00000"/>
                </a:solidFill>
                <a:latin typeface="Cambria Math" panose="02040503050406030204" pitchFamily="18" charset="0"/>
                <a:ea typeface="Cambria Math" panose="02040503050406030204" pitchFamily="18" charset="0"/>
              </a:rPr>
            </a:br>
            <a:r>
              <a:rPr lang="el-GR" sz="3600" kern="1200" dirty="0" smtClean="0">
                <a:solidFill>
                  <a:srgbClr val="C00000"/>
                </a:solidFill>
                <a:latin typeface="Cambria Math" panose="02040503050406030204" pitchFamily="18" charset="0"/>
                <a:ea typeface="Cambria Math" panose="02040503050406030204" pitchFamily="18" charset="0"/>
              </a:rPr>
              <a:t>ΗΛΙΑΚΑ ΣΥΣΤΗΜΑΤΑ</a:t>
            </a:r>
            <a:endParaRPr lang="en-GB" sz="3600" kern="1200" dirty="0">
              <a:solidFill>
                <a:srgbClr val="C00000"/>
              </a:solidFill>
              <a:latin typeface="Cambria Math" panose="02040503050406030204" pitchFamily="18" charset="0"/>
              <a:ea typeface="Cambria Math" panose="02040503050406030204" pitchFamily="18" charset="0"/>
            </a:endParaRPr>
          </a:p>
        </p:txBody>
      </p:sp>
      <p:sp>
        <p:nvSpPr>
          <p:cNvPr id="3" name="Content Placeholder 2"/>
          <p:cNvSpPr>
            <a:spLocks noGrp="1"/>
          </p:cNvSpPr>
          <p:nvPr>
            <p:ph idx="1"/>
          </p:nvPr>
        </p:nvSpPr>
        <p:spPr>
          <a:xfrm>
            <a:off x="899592" y="4005064"/>
            <a:ext cx="7463904" cy="954107"/>
          </a:xfrm>
        </p:spPr>
        <p:txBody>
          <a:bodyPr/>
          <a:lstStyle/>
          <a:p>
            <a:pPr marL="0" indent="0">
              <a:buNone/>
            </a:pPr>
            <a:r>
              <a:rPr lang="en-GB" sz="2800"/>
              <a:t>A. </a:t>
            </a:r>
            <a:r>
              <a:rPr lang="el-GR" sz="2800"/>
              <a:t>Εισαγωγή στην Ηλιακή Ακτινοβολία</a:t>
            </a:r>
            <a:endParaRPr lang="en-GB" sz="280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9920608"/>
      </p:ext>
    </p:extLst>
  </p:cSld>
  <p:clrMapOvr>
    <a:masterClrMapping/>
  </p:clrMapOvr>
  <mc:AlternateContent xmlns:mc="http://schemas.openxmlformats.org/markup-compatibility/2006">
    <mc:Choice xmlns:p14="http://schemas.microsoft.com/office/powerpoint/2010/main" Requires="p14">
      <p:transition spd="slow" p14:dur="2000" advTm="2009"/>
    </mc:Choice>
    <mc:Fallback>
      <p:transition spd="slow" advTm="2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p:txBody>
          <a:bodyPr>
            <a:normAutofit fontScale="90000"/>
          </a:bodyPr>
          <a:lstStyle/>
          <a:p>
            <a:r>
              <a:rPr lang="el-GR" sz="4000" dirty="0" smtClean="0">
                <a:solidFill>
                  <a:srgbClr val="C00000"/>
                </a:solidFill>
              </a:rPr>
              <a:t>«παράθυρα» </a:t>
            </a:r>
            <a:r>
              <a:rPr lang="el-GR" sz="4000" dirty="0">
                <a:solidFill>
                  <a:srgbClr val="C00000"/>
                </a:solidFill>
              </a:rPr>
              <a:t>ατμοσφαιρικής διαπερατότητας</a:t>
            </a:r>
          </a:p>
        </p:txBody>
      </p:sp>
      <p:pic>
        <p:nvPicPr>
          <p:cNvPr id="214019" name="Picture 3" descr="800px-Atmospheric_electromagnetic_transmittance_or_opacity">
            <a:hlinkClick r:id="rId5"/>
          </p:cNvPr>
          <p:cNvPicPr>
            <a:picLocks noGrp="1" noChangeAspect="1" noChangeArrowheads="1"/>
          </p:cNvPicPr>
          <p:nvPr>
            <p:ph idx="1"/>
          </p:nvPr>
        </p:nvPicPr>
        <p:blipFill>
          <a:blip r:embed="rId6" cstate="print"/>
          <a:stretch>
            <a:fillRect/>
          </a:stretch>
        </p:blipFill>
        <p:spPr>
          <a:xfrm>
            <a:off x="885386" y="1814264"/>
            <a:ext cx="7357353" cy="4681116"/>
          </a:xfrm>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06361186"/>
      </p:ext>
    </p:extLst>
  </p:cSld>
  <p:clrMapOvr>
    <a:masterClrMapping/>
  </p:clrMapOvr>
  <mc:AlternateContent xmlns:mc="http://schemas.openxmlformats.org/markup-compatibility/2006">
    <mc:Choice xmlns:p14="http://schemas.microsoft.com/office/powerpoint/2010/main" Requires="p14">
      <p:transition spd="slow" p14:dur="2000" advTm="23402"/>
    </mc:Choice>
    <mc:Fallback>
      <p:transition spd="slow" advTm="23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descr="blackbodyEarthSu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457200"/>
            <a:ext cx="6591300" cy="5484813"/>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ctrTitle"/>
          </p:nvPr>
        </p:nvSpPr>
        <p:spPr>
          <a:xfrm>
            <a:off x="533400" y="0"/>
            <a:ext cx="7772400" cy="457200"/>
          </a:xfrm>
        </p:spPr>
        <p:txBody>
          <a:bodyPr/>
          <a:lstStyle/>
          <a:p>
            <a:r>
              <a:rPr lang="el-GR" altLang="en-US" sz="2000" dirty="0" smtClean="0">
                <a:solidFill>
                  <a:srgbClr val="C00000"/>
                </a:solidFill>
              </a:rPr>
              <a:t>Φάσματα Ήλιου και Γης και Ατμοσφαιρικά «Παράθυρα» διάβασης </a:t>
            </a:r>
            <a:endParaRPr lang="en-US" altLang="en-US" sz="2000" dirty="0">
              <a:solidFill>
                <a:srgbClr val="C00000"/>
              </a:solidFill>
            </a:endParaRPr>
          </a:p>
        </p:txBody>
      </p:sp>
      <p:sp>
        <p:nvSpPr>
          <p:cNvPr id="4101" name="Rectangle 5"/>
          <p:cNvSpPr>
            <a:spLocks noChangeArrowheads="1"/>
          </p:cNvSpPr>
          <p:nvPr/>
        </p:nvSpPr>
        <p:spPr bwMode="auto">
          <a:xfrm>
            <a:off x="2971800" y="1828800"/>
            <a:ext cx="7270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fontAlgn="base" hangingPunct="0">
              <a:spcBef>
                <a:spcPct val="0"/>
              </a:spcBef>
              <a:spcAft>
                <a:spcPct val="0"/>
              </a:spcAft>
            </a:pPr>
            <a:r>
              <a:rPr lang="en-US" altLang="en-US" sz="2400" dirty="0">
                <a:solidFill>
                  <a:srgbClr val="C00000"/>
                </a:solidFill>
              </a:rPr>
              <a:t>Sun</a:t>
            </a:r>
          </a:p>
        </p:txBody>
      </p:sp>
      <p:sp>
        <p:nvSpPr>
          <p:cNvPr id="4102" name="Rectangle 6"/>
          <p:cNvSpPr>
            <a:spLocks noChangeArrowheads="1"/>
          </p:cNvSpPr>
          <p:nvPr/>
        </p:nvSpPr>
        <p:spPr bwMode="auto">
          <a:xfrm>
            <a:off x="5486400" y="1828800"/>
            <a:ext cx="9128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fontAlgn="base" hangingPunct="0">
              <a:spcBef>
                <a:spcPct val="0"/>
              </a:spcBef>
              <a:spcAft>
                <a:spcPct val="0"/>
              </a:spcAft>
            </a:pPr>
            <a:r>
              <a:rPr lang="en-US" altLang="en-US" sz="2400" dirty="0">
                <a:solidFill>
                  <a:srgbClr val="C00000"/>
                </a:solidFill>
              </a:rPr>
              <a:t>Earth</a:t>
            </a:r>
          </a:p>
        </p:txBody>
      </p:sp>
      <p:sp>
        <p:nvSpPr>
          <p:cNvPr id="4103" name="Line 7"/>
          <p:cNvSpPr>
            <a:spLocks noChangeShapeType="1"/>
          </p:cNvSpPr>
          <p:nvPr/>
        </p:nvSpPr>
        <p:spPr bwMode="auto">
          <a:xfrm flipH="1" flipV="1">
            <a:off x="5638800" y="4953000"/>
            <a:ext cx="175260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GB" sz="2400">
              <a:solidFill>
                <a:srgbClr val="000000"/>
              </a:solidFill>
            </a:endParaRPr>
          </a:p>
        </p:txBody>
      </p:sp>
      <p:sp>
        <p:nvSpPr>
          <p:cNvPr id="4104" name="Rectangle 8"/>
          <p:cNvSpPr>
            <a:spLocks noChangeArrowheads="1"/>
          </p:cNvSpPr>
          <p:nvPr/>
        </p:nvSpPr>
        <p:spPr bwMode="auto">
          <a:xfrm>
            <a:off x="685800" y="6248400"/>
            <a:ext cx="7855356"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fontAlgn="base" hangingPunct="0">
              <a:spcBef>
                <a:spcPct val="0"/>
              </a:spcBef>
              <a:spcAft>
                <a:spcPct val="0"/>
              </a:spcAft>
            </a:pPr>
            <a:r>
              <a:rPr lang="el-GR" altLang="en-US" sz="2400" smtClean="0">
                <a:solidFill>
                  <a:srgbClr val="C00000"/>
                </a:solidFill>
              </a:rPr>
              <a:t>Αφορά μόνο απορρόφηση, όχι διάχυση λόγω </a:t>
            </a:r>
            <a:r>
              <a:rPr lang="en-US" altLang="en-US" sz="2400" smtClean="0">
                <a:solidFill>
                  <a:srgbClr val="C00000"/>
                </a:solidFill>
              </a:rPr>
              <a:t>Rayleigh</a:t>
            </a:r>
            <a:endParaRPr lang="en-US" altLang="en-US" sz="2400" dirty="0">
              <a:solidFill>
                <a:srgbClr val="C00000"/>
              </a:solidFill>
            </a:endParaRPr>
          </a:p>
        </p:txBody>
      </p:sp>
      <p:sp>
        <p:nvSpPr>
          <p:cNvPr id="4105" name="Rectangle 9"/>
          <p:cNvSpPr>
            <a:spLocks noChangeArrowheads="1"/>
          </p:cNvSpPr>
          <p:nvPr/>
        </p:nvSpPr>
        <p:spPr bwMode="auto">
          <a:xfrm>
            <a:off x="609600" y="5715000"/>
            <a:ext cx="2675732"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fontAlgn="base" hangingPunct="0">
              <a:spcBef>
                <a:spcPct val="0"/>
              </a:spcBef>
              <a:spcAft>
                <a:spcPct val="0"/>
              </a:spcAft>
            </a:pPr>
            <a:r>
              <a:rPr lang="el-GR" altLang="en-US" sz="2400" smtClean="0">
                <a:solidFill>
                  <a:srgbClr val="C00000"/>
                </a:solidFill>
              </a:rPr>
              <a:t>Παράθυρο ορατής</a:t>
            </a:r>
            <a:endParaRPr lang="en-US" altLang="en-US" sz="2400" dirty="0">
              <a:solidFill>
                <a:srgbClr val="C00000"/>
              </a:solidFill>
            </a:endParaRPr>
          </a:p>
        </p:txBody>
      </p:sp>
      <p:sp>
        <p:nvSpPr>
          <p:cNvPr id="4106" name="Line 10"/>
          <p:cNvSpPr>
            <a:spLocks noChangeShapeType="1"/>
          </p:cNvSpPr>
          <p:nvPr/>
        </p:nvSpPr>
        <p:spPr bwMode="auto">
          <a:xfrm flipV="1">
            <a:off x="2362200" y="5105400"/>
            <a:ext cx="53340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GB" sz="2400">
              <a:solidFill>
                <a:srgbClr val="000000"/>
              </a:solidFill>
            </a:endParaRPr>
          </a:p>
        </p:txBody>
      </p:sp>
      <p:sp>
        <p:nvSpPr>
          <p:cNvPr id="4107" name="Rectangle 11"/>
          <p:cNvSpPr>
            <a:spLocks noChangeArrowheads="1"/>
          </p:cNvSpPr>
          <p:nvPr/>
        </p:nvSpPr>
        <p:spPr bwMode="auto">
          <a:xfrm>
            <a:off x="5812634" y="5711180"/>
            <a:ext cx="3995732"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eaLnBrk="0" fontAlgn="base" hangingPunct="0">
              <a:spcBef>
                <a:spcPct val="0"/>
              </a:spcBef>
              <a:spcAft>
                <a:spcPct val="0"/>
              </a:spcAft>
            </a:pPr>
            <a:r>
              <a:rPr lang="en-US" altLang="en-US" sz="2400">
                <a:solidFill>
                  <a:srgbClr val="C00000"/>
                </a:solidFill>
              </a:rPr>
              <a:t>IR </a:t>
            </a:r>
            <a:r>
              <a:rPr lang="el-GR" altLang="en-US" sz="2400" smtClean="0">
                <a:solidFill>
                  <a:srgbClr val="C00000"/>
                </a:solidFill>
              </a:rPr>
              <a:t>παράθυρο υπέρυθρης</a:t>
            </a:r>
            <a:endParaRPr lang="en-US" altLang="en-US" sz="2400" dirty="0">
              <a:solidFill>
                <a:srgbClr val="C00000"/>
              </a:solidFill>
            </a:endParaRPr>
          </a:p>
        </p:txBody>
      </p:sp>
      <p:sp>
        <p:nvSpPr>
          <p:cNvPr id="2" name="Rectangle 1"/>
          <p:cNvSpPr/>
          <p:nvPr/>
        </p:nvSpPr>
        <p:spPr bwMode="auto">
          <a:xfrm>
            <a:off x="2895600" y="457200"/>
            <a:ext cx="727075" cy="4648200"/>
          </a:xfrm>
          <a:prstGeom prst="rect">
            <a:avLst/>
          </a:prstGeom>
          <a:solidFill>
            <a:srgbClr val="FFFF00">
              <a:alpha val="21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smtClean="0">
              <a:solidFill>
                <a:srgbClr val="000000"/>
              </a:solidFill>
            </a:endParaRPr>
          </a:p>
        </p:txBody>
      </p:sp>
      <p:pic>
        <p:nvPicPr>
          <p:cNvPr id="96563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457200"/>
            <a:ext cx="672404" cy="4664075"/>
          </a:xfrm>
          <a:prstGeom prst="rect">
            <a:avLst/>
          </a:prstGeom>
          <a:solidFill>
            <a:srgbClr val="FB8F71">
              <a:alpha val="43000"/>
            </a:srgbClr>
          </a:solidFill>
          <a:ln>
            <a:noFill/>
          </a:ln>
          <a:effec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69776144"/>
      </p:ext>
    </p:extLst>
  </p:cSld>
  <p:clrMapOvr>
    <a:masterClrMapping/>
  </p:clrMapOvr>
  <mc:AlternateContent xmlns:mc="http://schemas.openxmlformats.org/markup-compatibility/2006">
    <mc:Choice xmlns:p14="http://schemas.microsoft.com/office/powerpoint/2010/main" Requires="p14">
      <p:transition spd="slow" p14:dur="2000" advTm="21347"/>
    </mc:Choice>
    <mc:Fallback>
      <p:transition spd="slow" advTm="21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449263" y="640398"/>
            <a:ext cx="8229600" cy="681965"/>
          </a:xfrm>
        </p:spPr>
        <p:txBody>
          <a:bodyPr>
            <a:normAutofit/>
          </a:bodyPr>
          <a:lstStyle/>
          <a:p>
            <a:r>
              <a:rPr lang="el-GR" sz="2400" b="1" dirty="0" smtClean="0">
                <a:solidFill>
                  <a:srgbClr val="C00000"/>
                </a:solidFill>
                <a:latin typeface="Cambria Math" panose="02040503050406030204" pitchFamily="18" charset="0"/>
                <a:ea typeface="Cambria Math" panose="02040503050406030204" pitchFamily="18" charset="0"/>
              </a:rPr>
              <a:t>ΑΤΜΟΣΦΑΙΡΑ : ΣΥΝΤΕΛΕΣΤΗΣ ΔΙΑΒΑΣΗΣ ΑΚΤΙΝΟΒΟΛΙΑΣ</a:t>
            </a:r>
            <a:endParaRPr lang="el-GR" sz="2400" b="1" dirty="0">
              <a:solidFill>
                <a:srgbClr val="C00000"/>
              </a:solidFill>
              <a:latin typeface="Cambria Math" panose="02040503050406030204" pitchFamily="18" charset="0"/>
              <a:ea typeface="Cambria Math" panose="02040503050406030204" pitchFamily="18" charset="0"/>
            </a:endParaRPr>
          </a:p>
        </p:txBody>
      </p:sp>
      <p:pic>
        <p:nvPicPr>
          <p:cNvPr id="163844" name="Picture 4" descr="i0007885"/>
          <p:cNvPicPr>
            <a:picLocks noGrp="1" noChangeAspect="1" noChangeArrowheads="1"/>
          </p:cNvPicPr>
          <p:nvPr>
            <p:ph sz="half" idx="1"/>
          </p:nvPr>
        </p:nvPicPr>
        <p:blipFill>
          <a:blip r:embed="rId5" cstate="print"/>
          <a:stretch>
            <a:fillRect/>
          </a:stretch>
        </p:blipFill>
        <p:spPr>
          <a:xfrm>
            <a:off x="576775" y="1518836"/>
            <a:ext cx="8018585" cy="5083953"/>
          </a:xfrm>
          <a:noFill/>
          <a:ln/>
        </p:spPr>
      </p:pic>
      <p:sp>
        <p:nvSpPr>
          <p:cNvPr id="2" name="TextBox 1"/>
          <p:cNvSpPr txBox="1"/>
          <p:nvPr/>
        </p:nvSpPr>
        <p:spPr>
          <a:xfrm>
            <a:off x="900332" y="4107766"/>
            <a:ext cx="8018585" cy="461665"/>
          </a:xfrm>
          <a:prstGeom prst="rect">
            <a:avLst/>
          </a:prstGeom>
          <a:noFill/>
        </p:spPr>
        <p:txBody>
          <a:bodyPr wrap="square" rtlCol="0">
            <a:spAutoFit/>
          </a:bodyPr>
          <a:lstStyle/>
          <a:p>
            <a:pPr algn="ctr" fontAlgn="base">
              <a:spcBef>
                <a:spcPct val="0"/>
              </a:spcBef>
              <a:spcAft>
                <a:spcPct val="0"/>
              </a:spcAft>
            </a:pPr>
            <a:r>
              <a:rPr lang="el-GR" sz="2400" b="1" dirty="0" smtClean="0">
                <a:solidFill>
                  <a:srgbClr val="1F497D">
                    <a:lumMod val="75000"/>
                  </a:srgbClr>
                </a:solidFill>
                <a:latin typeface="Cambria Math" panose="02040503050406030204" pitchFamily="18" charset="0"/>
                <a:ea typeface="Cambria Math" panose="02040503050406030204" pitchFamily="18" charset="0"/>
              </a:rPr>
              <a:t>ΕΚΠΟΜΠΗ ΗΛΙΑΚΗΣ (5777 </a:t>
            </a:r>
            <a:r>
              <a:rPr lang="en-GB" sz="2400" b="1" dirty="0" smtClean="0">
                <a:solidFill>
                  <a:srgbClr val="1F497D">
                    <a:lumMod val="75000"/>
                  </a:srgbClr>
                </a:solidFill>
                <a:latin typeface="Cambria Math" panose="02040503050406030204" pitchFamily="18" charset="0"/>
                <a:ea typeface="Cambria Math" panose="02040503050406030204" pitchFamily="18" charset="0"/>
              </a:rPr>
              <a:t>C) KAI </a:t>
            </a:r>
            <a:r>
              <a:rPr lang="el-GR" sz="2400" b="1" dirty="0" smtClean="0">
                <a:solidFill>
                  <a:srgbClr val="1F497D">
                    <a:lumMod val="75000"/>
                  </a:srgbClr>
                </a:solidFill>
                <a:latin typeface="Cambria Math" panose="02040503050406030204" pitchFamily="18" charset="0"/>
                <a:ea typeface="Cambria Math" panose="02040503050406030204" pitchFamily="18" charset="0"/>
              </a:rPr>
              <a:t>ΓΗΙΝΗΣ ΑΚΤΙΝΟΒΟΛΙΑΣ</a:t>
            </a:r>
            <a:endParaRPr lang="en-GB" sz="2400" b="1" dirty="0">
              <a:solidFill>
                <a:srgbClr val="1F497D">
                  <a:lumMod val="75000"/>
                </a:srgbClr>
              </a:solidFill>
              <a:latin typeface="Cambria Math" panose="02040503050406030204" pitchFamily="18" charset="0"/>
              <a:ea typeface="Cambria Math" panose="02040503050406030204" pitchFamily="18" charset="0"/>
            </a:endParaRPr>
          </a:p>
        </p:txBody>
      </p:sp>
      <p:sp>
        <p:nvSpPr>
          <p:cNvPr id="5" name="Rectangle 4"/>
          <p:cNvSpPr/>
          <p:nvPr/>
        </p:nvSpPr>
        <p:spPr bwMode="auto">
          <a:xfrm>
            <a:off x="1657643" y="1427871"/>
            <a:ext cx="727075" cy="4648200"/>
          </a:xfrm>
          <a:prstGeom prst="rect">
            <a:avLst/>
          </a:prstGeom>
          <a:solidFill>
            <a:srgbClr val="FFFF00">
              <a:alpha val="21000"/>
            </a:srgbClr>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defRPr/>
            </a:pPr>
            <a:endParaRPr lang="en-GB" sz="2400" kern="0" smtClean="0">
              <a:solidFill>
                <a:srgbClr val="000000"/>
              </a:solidFill>
              <a:latin typeface="Arial" charset="0"/>
              <a:ea typeface="ＭＳ Ｐゴシック" pitchFamily="48" charset="-128"/>
            </a:endParaRPr>
          </a:p>
        </p:txBody>
      </p:sp>
      <p:pic>
        <p:nvPicPr>
          <p:cNvPr id="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3594" y="1427871"/>
            <a:ext cx="672404" cy="4664075"/>
          </a:xfrm>
          <a:prstGeom prst="rect">
            <a:avLst/>
          </a:prstGeom>
          <a:solidFill>
            <a:srgbClr val="FB8F71">
              <a:alpha val="43000"/>
            </a:srgbClr>
          </a:solidFill>
          <a:ln>
            <a:noFill/>
          </a:ln>
          <a:effec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45254486"/>
      </p:ext>
    </p:extLst>
  </p:cSld>
  <p:clrMapOvr>
    <a:masterClrMapping/>
  </p:clrMapOvr>
  <mc:AlternateContent xmlns:mc="http://schemas.openxmlformats.org/markup-compatibility/2006">
    <mc:Choice xmlns:p14="http://schemas.microsoft.com/office/powerpoint/2010/main" Requires="p14">
      <p:transition spd="slow" p14:dur="2000" advTm="16101"/>
    </mc:Choice>
    <mc:Fallback>
      <p:transition spd="slow" advTm="16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a:xfrm>
            <a:off x="457200" y="274638"/>
            <a:ext cx="8229600" cy="738236"/>
          </a:xfrm>
          <a:noFill/>
          <a:ln>
            <a:solidFill>
              <a:schemeClr val="tx1"/>
            </a:solidFill>
          </a:ln>
        </p:spPr>
        <p:txBody>
          <a:bodyPr>
            <a:normAutofit/>
          </a:bodyPr>
          <a:lstStyle/>
          <a:p>
            <a:r>
              <a:rPr lang="el-GR" dirty="0">
                <a:solidFill>
                  <a:srgbClr val="C00000"/>
                </a:solidFill>
              </a:rPr>
              <a:t>Γη : Ενεργειακό </a:t>
            </a:r>
            <a:r>
              <a:rPr lang="el-GR" dirty="0" smtClean="0">
                <a:solidFill>
                  <a:srgbClr val="C00000"/>
                </a:solidFill>
              </a:rPr>
              <a:t>Ισοζύγιο</a:t>
            </a:r>
            <a:endParaRPr lang="el-GR" dirty="0">
              <a:solidFill>
                <a:srgbClr val="C00000"/>
              </a:solidFill>
            </a:endParaRPr>
          </a:p>
        </p:txBody>
      </p:sp>
      <p:pic>
        <p:nvPicPr>
          <p:cNvPr id="235523" name="Picture 3"/>
          <p:cNvPicPr>
            <a:picLocks noGrp="1" noChangeAspect="1" noChangeArrowheads="1"/>
          </p:cNvPicPr>
          <p:nvPr>
            <p:ph idx="1"/>
          </p:nvPr>
        </p:nvPicPr>
        <p:blipFill>
          <a:blip r:embed="rId5" cstate="print"/>
          <a:srcRect/>
          <a:stretch>
            <a:fillRect/>
          </a:stretch>
        </p:blipFill>
        <p:spPr>
          <a:xfrm>
            <a:off x="614363" y="1689100"/>
            <a:ext cx="7899400" cy="4859338"/>
          </a:xfrm>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46295864"/>
      </p:ext>
    </p:extLst>
  </p:cSld>
  <p:clrMapOvr>
    <a:masterClrMapping/>
  </p:clrMapOvr>
  <mc:AlternateContent xmlns:mc="http://schemas.openxmlformats.org/markup-compatibility/2006">
    <mc:Choice xmlns:p14="http://schemas.microsoft.com/office/powerpoint/2010/main" Requires="p14">
      <p:transition spd="slow" p14:dur="2000" advTm="62501"/>
    </mc:Choice>
    <mc:Fallback>
      <p:transition spd="slow" advTm="62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891" name="Picture 3" descr="G:\clones\Meterology\custom lectures\jpegs\chapter 03\0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925" y="325438"/>
            <a:ext cx="8248650"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6" name="Text Box 4"/>
          <p:cNvSpPr txBox="1">
            <a:spLocks noChangeArrowheads="1"/>
          </p:cNvSpPr>
          <p:nvPr/>
        </p:nvSpPr>
        <p:spPr bwMode="auto">
          <a:xfrm>
            <a:off x="11113" y="4448175"/>
            <a:ext cx="9059862" cy="2190750"/>
          </a:xfrm>
          <a:prstGeom prst="rect">
            <a:avLst/>
          </a:prstGeom>
          <a:noFill/>
          <a:ln w="9525">
            <a:noFill/>
            <a:miter lim="800000"/>
            <a:headEnd/>
            <a:tailEnd/>
          </a:ln>
          <a:effectLst/>
        </p:spPr>
        <p:txBody>
          <a:bodyPr/>
          <a:lstStyle/>
          <a:p>
            <a:pPr fontAlgn="base">
              <a:spcBef>
                <a:spcPct val="0"/>
              </a:spcBef>
              <a:spcAft>
                <a:spcPct val="0"/>
              </a:spcAft>
              <a:defRPr/>
            </a:pPr>
            <a:r>
              <a:rPr lang="el-GR" sz="2400" b="1" dirty="0" smtClean="0">
                <a:solidFill>
                  <a:srgbClr val="202060"/>
                </a:solidFill>
                <a:effectLst>
                  <a:outerShdw blurRad="38100" dist="38100" dir="2700000" algn="tl">
                    <a:srgbClr val="DDDDDD"/>
                  </a:outerShdw>
                </a:effectLst>
                <a:latin typeface="Times New Roman" charset="0"/>
                <a:ea typeface="ＭＳ Ｐゴシック" charset="-128"/>
              </a:rPr>
              <a:t>Η </a:t>
            </a:r>
            <a:r>
              <a:rPr lang="el-GR" sz="2400" b="1" smtClean="0">
                <a:solidFill>
                  <a:srgbClr val="202060"/>
                </a:solidFill>
                <a:effectLst>
                  <a:outerShdw blurRad="38100" dist="38100" dir="2700000" algn="tl">
                    <a:srgbClr val="DDDDDD"/>
                  </a:outerShdw>
                </a:effectLst>
                <a:latin typeface="Times New Roman" charset="0"/>
                <a:ea typeface="ＭＳ Ｐゴシック" charset="-128"/>
              </a:rPr>
              <a:t>ΗΛΙΑΚΗ ΕΝΤΑΣΗ -</a:t>
            </a:r>
            <a:r>
              <a:rPr lang="el-GR" sz="2400" b="1" smtClean="0">
                <a:solidFill>
                  <a:srgbClr val="FF0000"/>
                </a:solidFill>
                <a:effectLst>
                  <a:outerShdw blurRad="38100" dist="38100" dir="2700000" algn="tl">
                    <a:srgbClr val="DDDDDD"/>
                  </a:outerShdw>
                </a:effectLst>
                <a:latin typeface="Times New Roman" charset="0"/>
                <a:ea typeface="ＭＳ Ｐゴシック" charset="-128"/>
              </a:rPr>
              <a:t>ΕΝΕΡΓΕΙΑ ΑΝΑ ΕΠΙΦΑΝΕΙΑ</a:t>
            </a:r>
            <a:r>
              <a:rPr lang="el-GR" sz="2400" b="1" smtClean="0">
                <a:solidFill>
                  <a:srgbClr val="202060"/>
                </a:solidFill>
                <a:effectLst>
                  <a:outerShdw blurRad="38100" dist="38100" dir="2700000" algn="tl">
                    <a:srgbClr val="DDDDDD"/>
                  </a:outerShdw>
                </a:effectLst>
                <a:latin typeface="Times New Roman" charset="0"/>
                <a:ea typeface="ＭＳ Ｐゴシック" charset="-128"/>
              </a:rPr>
              <a:t>-</a:t>
            </a:r>
            <a:r>
              <a:rPr lang="en-US" sz="2400" b="1" smtClean="0">
                <a:solidFill>
                  <a:srgbClr val="202060"/>
                </a:solidFill>
                <a:effectLst>
                  <a:outerShdw blurRad="38100" dist="38100" dir="2700000" algn="tl">
                    <a:srgbClr val="DDDDDD"/>
                  </a:outerShdw>
                </a:effectLst>
                <a:latin typeface="Times New Roman" charset="0"/>
                <a:ea typeface="ＭＳ Ｐゴシック" charset="-128"/>
              </a:rPr>
              <a:t> </a:t>
            </a:r>
            <a:r>
              <a:rPr lang="el-GR" sz="2400" b="1" dirty="0" smtClean="0">
                <a:solidFill>
                  <a:srgbClr val="202060"/>
                </a:solidFill>
                <a:effectLst>
                  <a:outerShdw blurRad="38100" dist="38100" dir="2700000" algn="tl">
                    <a:srgbClr val="DDDDDD"/>
                  </a:outerShdw>
                </a:effectLst>
                <a:latin typeface="Times New Roman" charset="0"/>
                <a:ea typeface="ＭＳ Ｐゴシック" charset="-128"/>
              </a:rPr>
              <a:t>ΔΙΑΦΕΡΕΙ ΜΕ ΤΟ ΓΕΩΓΡΑΦΙΚΟ ΠΛΑΤΟΣ</a:t>
            </a:r>
            <a:r>
              <a:rPr lang="en-US" sz="2400" b="1" dirty="0" smtClean="0">
                <a:solidFill>
                  <a:srgbClr val="202060"/>
                </a:solidFill>
                <a:effectLst>
                  <a:outerShdw blurRad="38100" dist="38100" dir="2700000" algn="tl">
                    <a:srgbClr val="DDDDDD"/>
                  </a:outerShdw>
                </a:effectLst>
                <a:latin typeface="Times New Roman" charset="0"/>
                <a:ea typeface="ＭＳ Ｐゴシック" charset="-128"/>
              </a:rPr>
              <a:t>.</a:t>
            </a:r>
            <a:endParaRPr lang="en-US" sz="2400" b="1" dirty="0">
              <a:solidFill>
                <a:srgbClr val="202060"/>
              </a:solidFill>
              <a:effectLst>
                <a:outerShdw blurRad="38100" dist="38100" dir="2700000" algn="tl">
                  <a:srgbClr val="DDDDDD"/>
                </a:outerShdw>
              </a:effectLst>
              <a:latin typeface="Times New Roman" charset="0"/>
              <a:ea typeface="ＭＳ Ｐゴシック" charset="-128"/>
            </a:endParaRPr>
          </a:p>
          <a:p>
            <a:pPr fontAlgn="base">
              <a:spcBef>
                <a:spcPct val="0"/>
              </a:spcBef>
              <a:spcAft>
                <a:spcPct val="0"/>
              </a:spcAft>
              <a:defRPr/>
            </a:pPr>
            <a:endParaRPr lang="en-US" sz="2400" b="1" dirty="0">
              <a:solidFill>
                <a:srgbClr val="202060"/>
              </a:solidFill>
              <a:effectLst>
                <a:outerShdw blurRad="38100" dist="38100" dir="2700000" algn="tl">
                  <a:srgbClr val="DDDDDD"/>
                </a:outerShdw>
              </a:effectLst>
              <a:latin typeface="Times New Roman" charset="0"/>
              <a:ea typeface="ＭＳ Ｐゴシック" charset="-128"/>
            </a:endParaRPr>
          </a:p>
          <a:p>
            <a:pPr fontAlgn="base">
              <a:spcBef>
                <a:spcPct val="0"/>
              </a:spcBef>
              <a:spcAft>
                <a:spcPct val="0"/>
              </a:spcAft>
              <a:defRPr/>
            </a:pPr>
            <a:r>
              <a:rPr lang="el-GR" sz="2400" b="1" dirty="0" smtClean="0">
                <a:solidFill>
                  <a:srgbClr val="202060"/>
                </a:solidFill>
                <a:effectLst>
                  <a:outerShdw blurRad="38100" dist="38100" dir="2700000" algn="tl">
                    <a:srgbClr val="DDDDDD"/>
                  </a:outerShdw>
                </a:effectLst>
                <a:latin typeface="Times New Roman" charset="0"/>
                <a:ea typeface="ＭＳ Ｐゴシック" charset="-128"/>
              </a:rPr>
              <a:t>ΜΙΑ ΔΕΣΜΗ ΠΟΥ ΠΡΟΣΠΙΠΤΕΙ ΥΠΟ ΓΩΝΙΑ ΔΙΑΧΕΕΤΑΙ ΣΕ ΜΕΓΑΛΥΤΕΡΗ ΕΠΙΦΑΝΕΙΑ, ΑΡΑ ΕΙΝΑΙ ΛΙΓΟΤΕΡΟ ΕΝΤΟΝΗ, ΑΠΟ ΜΙΑ ΔΕΣΜΗ ΠΟΥ ΠΡΟΣΠΙΠΤΕΙ ΚΑΘΕΤΑ</a:t>
            </a:r>
            <a:r>
              <a:rPr lang="en-US" sz="2400" b="1" dirty="0" smtClean="0">
                <a:solidFill>
                  <a:srgbClr val="202060"/>
                </a:solidFill>
                <a:effectLst>
                  <a:outerShdw blurRad="38100" dist="38100" dir="2700000" algn="tl">
                    <a:srgbClr val="DDDDDD"/>
                  </a:outerShdw>
                </a:effectLst>
                <a:latin typeface="Times New Roman" charset="0"/>
                <a:ea typeface="ＭＳ Ｐゴシック" charset="-128"/>
              </a:rPr>
              <a:t>.</a:t>
            </a:r>
            <a:endParaRPr lang="en-US" sz="2400" b="1" dirty="0">
              <a:solidFill>
                <a:srgbClr val="202060"/>
              </a:solidFill>
              <a:effectLst>
                <a:outerShdw blurRad="38100" dist="38100" dir="2700000" algn="tl">
                  <a:srgbClr val="DDDDDD"/>
                </a:outerShdw>
              </a:effectLst>
              <a:latin typeface="Times New Roman" charset="0"/>
              <a:ea typeface="ＭＳ Ｐゴシック" charset="-128"/>
            </a:endParaRPr>
          </a:p>
        </p:txBody>
      </p:sp>
      <p:sp>
        <p:nvSpPr>
          <p:cNvPr id="238594" name="Text Box 2"/>
          <p:cNvSpPr txBox="1">
            <a:spLocks noChangeArrowheads="1"/>
          </p:cNvSpPr>
          <p:nvPr/>
        </p:nvSpPr>
        <p:spPr bwMode="auto">
          <a:xfrm>
            <a:off x="0" y="-127000"/>
            <a:ext cx="9080500" cy="963712"/>
          </a:xfrm>
          <a:prstGeom prst="rect">
            <a:avLst/>
          </a:prstGeom>
          <a:noFill/>
          <a:ln w="9525">
            <a:noFill/>
            <a:miter lim="800000"/>
            <a:headEnd/>
            <a:tailEnd/>
          </a:ln>
          <a:effectLst/>
        </p:spPr>
        <p:txBody>
          <a:bodyPr/>
          <a:lstStyle/>
          <a:p>
            <a:pPr fontAlgn="base">
              <a:spcBef>
                <a:spcPct val="0"/>
              </a:spcBef>
              <a:spcAft>
                <a:spcPct val="0"/>
              </a:spcAft>
              <a:defRPr/>
            </a:pPr>
            <a:r>
              <a:rPr lang="el-GR" sz="2800" b="1" dirty="0" smtClean="0">
                <a:solidFill>
                  <a:srgbClr val="202080"/>
                </a:solidFill>
                <a:effectLst>
                  <a:outerShdw blurRad="38100" dist="38100" dir="2700000" algn="tl">
                    <a:srgbClr val="DDDDDD"/>
                  </a:outerShdw>
                </a:effectLst>
                <a:latin typeface="Times New Roman" charset="0"/>
                <a:ea typeface="ＭＳ Ｐゴシック" charset="-128"/>
              </a:rPr>
              <a:t>ΕΝΤΑΣΗ ΗΛΙΑΚΗΣ ΑΚΤΙΝΟΒΟΛΙΑΣ ΜΕ ΤΟ ΓΕΩΓΡΑΦΙΚΟ ΠΛΑΤΟΣ</a:t>
            </a:r>
            <a:endParaRPr lang="en-US" sz="2800" b="1" dirty="0">
              <a:solidFill>
                <a:srgbClr val="202080"/>
              </a:solidFill>
              <a:effectLst>
                <a:outerShdw blurRad="38100" dist="38100" dir="2700000" algn="tl">
                  <a:srgbClr val="DDDDDD"/>
                </a:outerShdw>
              </a:effectLst>
              <a:latin typeface="Times New Roman" charset="0"/>
              <a:ea typeface="ＭＳ Ｐゴシック" charset="-128"/>
            </a:endParaRPr>
          </a:p>
        </p:txBody>
      </p:sp>
      <p:sp>
        <p:nvSpPr>
          <p:cNvPr id="2" name="Arc 1"/>
          <p:cNvSpPr/>
          <p:nvPr/>
        </p:nvSpPr>
        <p:spPr bwMode="auto">
          <a:xfrm rot="16200000">
            <a:off x="6921239" y="2375905"/>
            <a:ext cx="2646338" cy="3888432"/>
          </a:xfrm>
          <a:prstGeom prst="arc">
            <a:avLst>
              <a:gd name="adj1" fmla="val 16312590"/>
              <a:gd name="adj2" fmla="val 1449356"/>
            </a:avLst>
          </a:prstGeom>
          <a:noFill/>
          <a:ln w="25400" cap="flat" cmpd="sng" algn="ctr">
            <a:solidFill>
              <a:schemeClr val="bg1">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84529341"/>
      </p:ext>
    </p:extLst>
  </p:cSld>
  <p:clrMapOvr>
    <a:masterClrMapping/>
  </p:clrMapOvr>
  <p:transition advTm="20508">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9618" name="Text Box 2"/>
          <p:cNvSpPr txBox="1">
            <a:spLocks noChangeArrowheads="1"/>
          </p:cNvSpPr>
          <p:nvPr/>
        </p:nvSpPr>
        <p:spPr bwMode="auto">
          <a:xfrm>
            <a:off x="0" y="182563"/>
            <a:ext cx="9080500" cy="427037"/>
          </a:xfrm>
          <a:prstGeom prst="rect">
            <a:avLst/>
          </a:prstGeom>
          <a:noFill/>
          <a:ln w="9525">
            <a:noFill/>
            <a:miter lim="800000"/>
            <a:headEnd/>
            <a:tailEnd/>
          </a:ln>
          <a:effectLst/>
        </p:spPr>
        <p:txBody>
          <a:bodyPr/>
          <a:lstStyle/>
          <a:p>
            <a:pPr algn="ctr" fontAlgn="base">
              <a:spcBef>
                <a:spcPct val="0"/>
              </a:spcBef>
              <a:spcAft>
                <a:spcPct val="0"/>
              </a:spcAft>
              <a:defRPr/>
            </a:pPr>
            <a:r>
              <a:rPr lang="el-GR" sz="2800" b="1" dirty="0" smtClean="0">
                <a:solidFill>
                  <a:srgbClr val="202080"/>
                </a:solidFill>
                <a:effectLst>
                  <a:outerShdw blurRad="38100" dist="38100" dir="2700000" algn="tl">
                    <a:srgbClr val="DDDDDD"/>
                  </a:outerShdw>
                </a:effectLst>
                <a:latin typeface="Times New Roman" charset="0"/>
                <a:ea typeface="ＭＳ Ｐゴシック" charset="-128"/>
              </a:rPr>
              <a:t>ΑΝΙΣΗ ΑΚΤΙΝΟΒΟΛΙΑ ΣΤΑ ΓΕΩΓΡΑΦΙΚΑ ΠΛΑΤΗ</a:t>
            </a:r>
            <a:endParaRPr lang="en-US" sz="2800" b="1" dirty="0">
              <a:solidFill>
                <a:srgbClr val="202080"/>
              </a:solidFill>
              <a:effectLst>
                <a:outerShdw blurRad="38100" dist="38100" dir="2700000" algn="tl">
                  <a:srgbClr val="DDDDDD"/>
                </a:outerShdw>
              </a:effectLst>
              <a:latin typeface="Times New Roman" charset="0"/>
              <a:ea typeface="ＭＳ Ｐゴシック" charset="-128"/>
            </a:endParaRPr>
          </a:p>
        </p:txBody>
      </p:sp>
      <p:pic>
        <p:nvPicPr>
          <p:cNvPr id="39939" name="Picture 3" descr="figure 02-0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762000"/>
            <a:ext cx="53467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20" name="Text Box 4"/>
          <p:cNvSpPr txBox="1">
            <a:spLocks noChangeArrowheads="1"/>
          </p:cNvSpPr>
          <p:nvPr/>
        </p:nvSpPr>
        <p:spPr bwMode="auto">
          <a:xfrm>
            <a:off x="6248400" y="1752600"/>
            <a:ext cx="2438400" cy="341632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eaLnBrk="0" fontAlgn="base" hangingPunct="0">
              <a:spcBef>
                <a:spcPct val="0"/>
              </a:spcBef>
              <a:spcAft>
                <a:spcPct val="0"/>
              </a:spcAft>
              <a:buFont typeface="Wingdings" charset="2"/>
              <a:buNone/>
            </a:pPr>
            <a:r>
              <a:rPr lang="el-GR" altLang="en-US" b="1" dirty="0" smtClean="0">
                <a:solidFill>
                  <a:srgbClr val="003366"/>
                </a:solidFill>
                <a:latin typeface="Times New Roman" charset="0"/>
              </a:rPr>
              <a:t>Η ΑΚΤΙΝΟΒΟΛΙΑ ΕΙΝΑΙ </a:t>
            </a:r>
            <a:r>
              <a:rPr lang="el-GR" altLang="en-US" b="1" dirty="0" smtClean="0">
                <a:solidFill>
                  <a:srgbClr val="FF0000"/>
                </a:solidFill>
                <a:latin typeface="Times New Roman" charset="0"/>
              </a:rPr>
              <a:t>ΕΝΤΟΝΟΤΕΡΗ </a:t>
            </a:r>
            <a:r>
              <a:rPr lang="en-US" altLang="en-US" b="1" dirty="0" smtClean="0">
                <a:solidFill>
                  <a:srgbClr val="003366"/>
                </a:solidFill>
                <a:latin typeface="Times New Roman" charset="0"/>
              </a:rPr>
              <a:t> </a:t>
            </a:r>
            <a:r>
              <a:rPr lang="el-GR" altLang="en-US" b="1" dirty="0" smtClean="0">
                <a:solidFill>
                  <a:srgbClr val="003366"/>
                </a:solidFill>
                <a:latin typeface="Times New Roman" charset="0"/>
              </a:rPr>
              <a:t>ΣΤΟΥΣ ΤΡΟΠΙΚΟΥΣ ΑΠΟ Ο,ΤΙ ΣΤΟΥΣ ΠΟΛΟΥΣ</a:t>
            </a:r>
            <a:endParaRPr lang="en-US" altLang="en-US" b="1" dirty="0">
              <a:solidFill>
                <a:srgbClr val="003366"/>
              </a:solidFill>
              <a:latin typeface="Times New Roman"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990091284"/>
      </p:ext>
    </p:extLst>
  </p:cSld>
  <p:clrMapOvr>
    <a:masterClrMapping/>
  </p:clrMapOvr>
  <p:transition advTm="27803">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239620"/>
                                        </p:tgtEl>
                                        <p:attrNameLst>
                                          <p:attrName>style.visibility</p:attrName>
                                        </p:attrNameLst>
                                      </p:cBhvr>
                                      <p:to>
                                        <p:strVal val="visible"/>
                                      </p:to>
                                    </p:set>
                                    <p:animEffect transition="in" filter="blinds(horizontal)">
                                      <p:cBhvr>
                                        <p:cTn id="11" dur="500"/>
                                        <p:tgtEl>
                                          <p:spTgt spid="2396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23962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a:xfrm>
            <a:off x="449263" y="119894"/>
            <a:ext cx="8229600" cy="1143000"/>
          </a:xfrm>
        </p:spPr>
        <p:txBody>
          <a:bodyPr>
            <a:normAutofit fontScale="90000"/>
          </a:bodyPr>
          <a:lstStyle/>
          <a:p>
            <a:r>
              <a:rPr lang="el-GR" sz="3600" dirty="0">
                <a:solidFill>
                  <a:srgbClr val="C00000"/>
                </a:solidFill>
              </a:rPr>
              <a:t>Μείωσης της ακτινοβολίας σε μιά επιφάνεια με την γωνία πρόσπτωσης</a:t>
            </a:r>
          </a:p>
        </p:txBody>
      </p:sp>
      <p:pic>
        <p:nvPicPr>
          <p:cNvPr id="228355" name="Picture 3"/>
          <p:cNvPicPr>
            <a:picLocks noGrp="1" noChangeAspect="1" noChangeArrowheads="1"/>
          </p:cNvPicPr>
          <p:nvPr>
            <p:ph idx="1"/>
          </p:nvPr>
        </p:nvPicPr>
        <p:blipFill>
          <a:blip r:embed="rId5" cstate="print"/>
          <a:stretch>
            <a:fillRect/>
          </a:stretch>
        </p:blipFill>
        <p:spPr>
          <a:xfrm>
            <a:off x="892223" y="1236099"/>
            <a:ext cx="6967726" cy="5355532"/>
          </a:xfrm>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32707927"/>
      </p:ext>
    </p:extLst>
  </p:cSld>
  <p:clrMapOvr>
    <a:masterClrMapping/>
  </p:clrMapOvr>
  <mc:AlternateContent xmlns:mc="http://schemas.openxmlformats.org/markup-compatibility/2006">
    <mc:Choice xmlns:p14="http://schemas.microsoft.com/office/powerpoint/2010/main" Requires="p14">
      <p:transition spd="slow" p14:dur="2000" advTm="15696"/>
    </mc:Choice>
    <mc:Fallback>
      <p:transition spd="slow" advTm="15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4738" name="Text Box 2"/>
          <p:cNvSpPr txBox="1">
            <a:spLocks noChangeArrowheads="1"/>
          </p:cNvSpPr>
          <p:nvPr/>
        </p:nvSpPr>
        <p:spPr bwMode="auto">
          <a:xfrm>
            <a:off x="0" y="182563"/>
            <a:ext cx="9080500" cy="427037"/>
          </a:xfrm>
          <a:prstGeom prst="rect">
            <a:avLst/>
          </a:prstGeom>
          <a:noFill/>
          <a:ln w="9525">
            <a:noFill/>
            <a:miter lim="800000"/>
            <a:headEnd/>
            <a:tailEnd/>
          </a:ln>
          <a:effectLst/>
        </p:spPr>
        <p:txBody>
          <a:bodyPr/>
          <a:lstStyle/>
          <a:p>
            <a:pPr algn="ctr" fontAlgn="base">
              <a:spcBef>
                <a:spcPct val="0"/>
              </a:spcBef>
              <a:spcAft>
                <a:spcPct val="0"/>
              </a:spcAft>
              <a:defRPr/>
            </a:pPr>
            <a:r>
              <a:rPr lang="el-GR" sz="2800" b="1" dirty="0" smtClean="0">
                <a:solidFill>
                  <a:srgbClr val="202080"/>
                </a:solidFill>
                <a:effectLst>
                  <a:outerShdw blurRad="38100" dist="38100" dir="2700000" algn="tl">
                    <a:srgbClr val="DDDDDD"/>
                  </a:outerShdw>
                </a:effectLst>
                <a:latin typeface="Times New Roman" charset="0"/>
                <a:ea typeface="ＭＳ Ｐゴシック" charset="-128"/>
              </a:rPr>
              <a:t>ΘΕΡΜΙΚΗ ΑΝΙΣΟΡΡΟΠΙΑ ΜΕΤΑΞΥ ΙΣΗΜΕΡΙΝΟΥ ΚΑΙ ΠΟΛΩΝ</a:t>
            </a:r>
            <a:endParaRPr lang="en-US" sz="2800" b="1" dirty="0">
              <a:solidFill>
                <a:srgbClr val="202080"/>
              </a:solidFill>
              <a:effectLst>
                <a:outerShdw blurRad="38100" dist="38100" dir="2700000" algn="tl">
                  <a:srgbClr val="DDDDDD"/>
                </a:outerShdw>
              </a:effectLst>
              <a:latin typeface="Times New Roman" charset="0"/>
              <a:ea typeface="ＭＳ Ｐゴシック" charset="-128"/>
            </a:endParaRPr>
          </a:p>
        </p:txBody>
      </p:sp>
      <p:pic>
        <p:nvPicPr>
          <p:cNvPr id="41987" name="Picture 3" descr="figure 02-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1066799"/>
            <a:ext cx="6356252" cy="5699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94424852"/>
      </p:ext>
    </p:extLst>
  </p:cSld>
  <p:clrMapOvr>
    <a:masterClrMapping/>
  </p:clrMapOvr>
  <p:transition advTm="44178">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17500" y="52388"/>
            <a:ext cx="8637588" cy="1431925"/>
          </a:xfrm>
        </p:spPr>
        <p:txBody>
          <a:bodyPr>
            <a:normAutofit fontScale="90000"/>
          </a:bodyPr>
          <a:lstStyle/>
          <a:p>
            <a:r>
              <a:rPr lang="el-GR" dirty="0">
                <a:solidFill>
                  <a:srgbClr val="C00000"/>
                </a:solidFill>
              </a:rPr>
              <a:t>ΠΕΡΙΣΤΡΟΦΗ ΤΗΣ ΓΗΣ ΣΤΟ ΕΠΙΠΕΔΟ ΤΗΣ ΕΛΛΕΙΠΤΙΚΗΣ</a:t>
            </a:r>
          </a:p>
        </p:txBody>
      </p:sp>
      <p:sp>
        <p:nvSpPr>
          <p:cNvPr id="6147" name="Rectangle 3"/>
          <p:cNvSpPr>
            <a:spLocks noGrp="1" noChangeArrowheads="1"/>
          </p:cNvSpPr>
          <p:nvPr>
            <p:ph type="body" sz="half" idx="1"/>
          </p:nvPr>
        </p:nvSpPr>
        <p:spPr>
          <a:xfrm>
            <a:off x="340586" y="5915465"/>
            <a:ext cx="7977187" cy="486383"/>
          </a:xfrm>
        </p:spPr>
        <p:txBody>
          <a:bodyPr>
            <a:normAutofit lnSpcReduction="10000"/>
          </a:bodyPr>
          <a:lstStyle/>
          <a:p>
            <a:pPr marL="0" indent="0" algn="ctr">
              <a:buNone/>
            </a:pPr>
            <a:r>
              <a:rPr lang="el-GR" sz="2800" dirty="0">
                <a:solidFill>
                  <a:srgbClr val="C00000"/>
                </a:solidFill>
              </a:rPr>
              <a:t>Ο ΑΞΟΝΑΣ ΠΕΡΙΣΤΡΟΦΗΣ Ε</a:t>
            </a:r>
            <a:r>
              <a:rPr lang="en-US" sz="2800" dirty="0">
                <a:solidFill>
                  <a:srgbClr val="C00000"/>
                </a:solidFill>
              </a:rPr>
              <a:t>I</a:t>
            </a:r>
            <a:r>
              <a:rPr lang="el-GR" sz="2800" dirty="0">
                <a:solidFill>
                  <a:srgbClr val="C00000"/>
                </a:solidFill>
              </a:rPr>
              <a:t>ΝΑΙ ΚΕΚΛΙΜΕΝΟΣ</a:t>
            </a:r>
          </a:p>
        </p:txBody>
      </p:sp>
      <p:pic>
        <p:nvPicPr>
          <p:cNvPr id="6149" name="Picture 5" descr="C:\WINDOWS\Application Data\Microsoft\Media Catalog\sun_path.gif"/>
          <p:cNvPicPr>
            <a:picLocks noGrp="1" noChangeAspect="1" noChangeArrowheads="1" noCrop="1"/>
          </p:cNvPicPr>
          <p:nvPr>
            <p:ph type="media" sz="half" idx="2"/>
          </p:nvPr>
        </p:nvPicPr>
        <p:blipFill>
          <a:blip r:embed="rId5" cstate="print"/>
          <a:srcRect/>
          <a:stretch>
            <a:fillRect/>
          </a:stretch>
        </p:blipFill>
        <p:spPr>
          <a:xfrm>
            <a:off x="2447778" y="1630135"/>
            <a:ext cx="6336232" cy="4955491"/>
          </a:xfrm>
        </p:spPr>
      </p:pic>
      <p:sp>
        <p:nvSpPr>
          <p:cNvPr id="5" name="Text Box 4"/>
          <p:cNvSpPr txBox="1">
            <a:spLocks noChangeArrowheads="1"/>
          </p:cNvSpPr>
          <p:nvPr/>
        </p:nvSpPr>
        <p:spPr bwMode="auto">
          <a:xfrm>
            <a:off x="56867" y="6385719"/>
            <a:ext cx="9080500" cy="427038"/>
          </a:xfrm>
          <a:prstGeom prst="rect">
            <a:avLst/>
          </a:prstGeom>
          <a:noFill/>
          <a:ln w="9525">
            <a:noFill/>
            <a:miter lim="800000"/>
            <a:headEnd/>
            <a:tailEnd/>
          </a:ln>
          <a:effectLst/>
        </p:spPr>
        <p:txBody>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lgn="ctr" fontAlgn="base">
              <a:spcBef>
                <a:spcPct val="0"/>
              </a:spcBef>
              <a:spcAft>
                <a:spcPct val="0"/>
              </a:spcAft>
            </a:pPr>
            <a:r>
              <a:rPr lang="el-GR" altLang="en-US" sz="2800" b="1" dirty="0" smtClean="0">
                <a:solidFill>
                  <a:srgbClr val="202080"/>
                </a:solidFill>
                <a:effectLst>
                  <a:outerShdw blurRad="38100" dist="38100" dir="2700000" algn="tl">
                    <a:srgbClr val="C0C0C0"/>
                  </a:outerShdw>
                </a:effectLst>
                <a:latin typeface="Cambria Math" panose="02040503050406030204" pitchFamily="18" charset="0"/>
                <a:ea typeface="Cambria Math" panose="02040503050406030204" pitchFamily="18" charset="0"/>
              </a:rPr>
              <a:t>Η ΚΛΙΣΗ ΤΟΥ ΑΞΟΝΑ ΤΗΣ ΓΗΣ ΚΑΘΟΡΙΖΕΙ ΤΙΣ ΕΠΟΧΕΣ</a:t>
            </a:r>
            <a:endParaRPr lang="en-US" altLang="en-US" sz="2800" b="1" dirty="0">
              <a:solidFill>
                <a:srgbClr val="202080"/>
              </a:solidFill>
              <a:effectLst>
                <a:outerShdw blurRad="38100" dist="38100" dir="2700000" algn="tl">
                  <a:srgbClr val="C0C0C0"/>
                </a:outerShdw>
              </a:effectLst>
              <a:latin typeface="Cambria Math" panose="02040503050406030204" pitchFamily="18" charset="0"/>
              <a:ea typeface="Cambria Math" panose="020405030504060302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4064993"/>
      </p:ext>
    </p:extLst>
  </p:cSld>
  <p:clrMapOvr>
    <a:masterClrMapping/>
  </p:clrMapOvr>
  <p:transition advTm="16869">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7574" name="Rectangle 6"/>
          <p:cNvSpPr>
            <a:spLocks noGrp="1" noChangeArrowheads="1"/>
          </p:cNvSpPr>
          <p:nvPr>
            <p:ph type="title"/>
          </p:nvPr>
        </p:nvSpPr>
        <p:spPr/>
        <p:txBody>
          <a:bodyPr>
            <a:normAutofit fontScale="90000"/>
          </a:bodyPr>
          <a:lstStyle/>
          <a:p>
            <a:r>
              <a:rPr lang="el-GR" sz="4000" dirty="0">
                <a:solidFill>
                  <a:srgbClr val="C00000"/>
                </a:solidFill>
              </a:rPr>
              <a:t>Περιστροφή της Γης, </a:t>
            </a:r>
            <a:r>
              <a:rPr lang="el-GR" sz="4000" dirty="0" smtClean="0">
                <a:solidFill>
                  <a:srgbClr val="C00000"/>
                </a:solidFill>
              </a:rPr>
              <a:t>κλίση άξονα περιστροφής = 23.5</a:t>
            </a:r>
            <a:r>
              <a:rPr lang="el-GR" sz="4000" baseline="30000" dirty="0" smtClean="0">
                <a:solidFill>
                  <a:srgbClr val="C00000"/>
                </a:solidFill>
              </a:rPr>
              <a:t>ο</a:t>
            </a:r>
            <a:endParaRPr lang="el-GR" sz="4000" dirty="0">
              <a:solidFill>
                <a:srgbClr val="C00000"/>
              </a:solidFill>
            </a:endParaRPr>
          </a:p>
        </p:txBody>
      </p:sp>
      <p:pic>
        <p:nvPicPr>
          <p:cNvPr id="237573" name="Picture 5" descr="Fig SR.1"/>
          <p:cNvPicPr>
            <a:picLocks noGrp="1" noChangeAspect="1" noChangeArrowheads="1"/>
          </p:cNvPicPr>
          <p:nvPr>
            <p:ph idx="1"/>
          </p:nvPr>
        </p:nvPicPr>
        <p:blipFill>
          <a:blip r:embed="rId3" cstate="print"/>
          <a:stretch>
            <a:fillRect/>
          </a:stretch>
        </p:blipFill>
        <p:spPr>
          <a:xfrm>
            <a:off x="888907" y="1468878"/>
            <a:ext cx="7653205" cy="4542816"/>
          </a:xfrm>
          <a:noFill/>
          <a:ln/>
        </p:spPr>
      </p:pic>
    </p:spTree>
    <p:extLst>
      <p:ext uri="{BB962C8B-B14F-4D97-AF65-F5344CB8AC3E}">
        <p14:creationId xmlns:p14="http://schemas.microsoft.com/office/powerpoint/2010/main" val="2981817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665" y="54943"/>
            <a:ext cx="8229600" cy="418058"/>
          </a:xfrm>
        </p:spPr>
        <p:txBody>
          <a:bodyPr>
            <a:normAutofit fontScale="90000"/>
          </a:bodyPr>
          <a:lstStyle/>
          <a:p>
            <a:r>
              <a:rPr lang="el-GR" dirty="0" smtClean="0"/>
              <a:t>Η δημιουργία των άστρων</a:t>
            </a:r>
            <a:endParaRPr lang="en-GB" dirty="0"/>
          </a:p>
        </p:txBody>
      </p:sp>
      <p:pic>
        <p:nvPicPr>
          <p:cNvPr id="4" name="Content Placeholder 3"/>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0" y="1255594"/>
            <a:ext cx="9144000" cy="5602407"/>
          </a:xfrm>
        </p:spPr>
      </p:pic>
      <p:pic>
        <p:nvPicPr>
          <p:cNvPr id="5" name="Picture 2" descr="http://www.factmonster.com/images/ESCI168NEBULA00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070" y="473001"/>
            <a:ext cx="9165070" cy="6384999"/>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3436049" y="4806460"/>
            <a:ext cx="981206" cy="858130"/>
          </a:xfrm>
          <a:prstGeom prst="ellipse">
            <a:avLst/>
          </a:prstGeom>
          <a:solidFill>
            <a:srgbClr val="FFC000">
              <a:alpha val="81000"/>
            </a:srgbClr>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l-GR" sz="1400" dirty="0" smtClean="0">
                <a:solidFill>
                  <a:srgbClr val="C00000"/>
                </a:solidFill>
              </a:rPr>
              <a:t>ΗΛΙΟΣ</a:t>
            </a:r>
            <a:endParaRPr lang="en-GB" sz="1400" dirty="0">
              <a:solidFill>
                <a:srgbClr val="C00000"/>
              </a:solidFill>
            </a:endParaRPr>
          </a:p>
        </p:txBody>
      </p:sp>
      <p:sp>
        <p:nvSpPr>
          <p:cNvPr id="7" name="Oval 6"/>
          <p:cNvSpPr/>
          <p:nvPr/>
        </p:nvSpPr>
        <p:spPr>
          <a:xfrm>
            <a:off x="2069138" y="4232030"/>
            <a:ext cx="981206" cy="858130"/>
          </a:xfrm>
          <a:prstGeom prst="ellipse">
            <a:avLst/>
          </a:prstGeom>
          <a:solidFill>
            <a:srgbClr val="FFC000"/>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l-GR" sz="1400" dirty="0" smtClean="0">
                <a:solidFill>
                  <a:srgbClr val="C00000"/>
                </a:solidFill>
              </a:rPr>
              <a:t>ΗΛΙΟΣ</a:t>
            </a:r>
            <a:endParaRPr lang="en-GB" sz="1400" dirty="0">
              <a:solidFill>
                <a:srgbClr val="C00000"/>
              </a:solidFill>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666590082"/>
      </p:ext>
    </p:extLst>
  </p:cSld>
  <p:clrMapOvr>
    <a:masterClrMapping/>
  </p:clrMapOvr>
  <mc:AlternateContent xmlns:mc="http://schemas.openxmlformats.org/markup-compatibility/2006">
    <mc:Choice xmlns:p14="http://schemas.microsoft.com/office/powerpoint/2010/main" Requires="p14">
      <p:transition spd="slow" p14:dur="2000" advTm="83113"/>
    </mc:Choice>
    <mc:Fallback>
      <p:transition spd="slow" advTm="83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3"/>
                </p:tgtEl>
              </p:cMediaNode>
            </p:audio>
          </p:childTnLst>
        </p:cTn>
      </p:par>
    </p:tnLst>
    <p:bldLst>
      <p:bldP spid="6" grpId="0"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6786" name="Picture 2" descr="figure 02-07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838200"/>
            <a:ext cx="8534400" cy="545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787" name="Text Box 3"/>
          <p:cNvSpPr txBox="1">
            <a:spLocks noChangeArrowheads="1"/>
          </p:cNvSpPr>
          <p:nvPr/>
        </p:nvSpPr>
        <p:spPr bwMode="auto">
          <a:xfrm>
            <a:off x="63500" y="228600"/>
            <a:ext cx="9080500" cy="427038"/>
          </a:xfrm>
          <a:prstGeom prst="rect">
            <a:avLst/>
          </a:prstGeom>
          <a:noFill/>
          <a:ln w="9525">
            <a:noFill/>
            <a:miter lim="800000"/>
            <a:headEnd/>
            <a:tailEnd/>
          </a:ln>
          <a:effectLst/>
        </p:spPr>
        <p:txBody>
          <a:bodyPr/>
          <a:lstStyle/>
          <a:p>
            <a:pPr algn="ctr" fontAlgn="base">
              <a:spcBef>
                <a:spcPct val="0"/>
              </a:spcBef>
              <a:spcAft>
                <a:spcPct val="0"/>
              </a:spcAft>
              <a:defRPr/>
            </a:pPr>
            <a:r>
              <a:rPr lang="el-GR" sz="2800" b="1" dirty="0" smtClean="0">
                <a:solidFill>
                  <a:srgbClr val="202080"/>
                </a:solidFill>
                <a:effectLst>
                  <a:outerShdw blurRad="38100" dist="38100" dir="2700000" algn="tl">
                    <a:srgbClr val="DDDDDD"/>
                  </a:outerShdw>
                </a:effectLst>
                <a:latin typeface="Times New Roman" charset="0"/>
                <a:ea typeface="ＭＳ Ｐゴシック" charset="-128"/>
              </a:rPr>
              <a:t>ΤΟ ΥΨΟΣ ΤΟΥ ΗΛΙΟΥ ΣΤΟΝ ΟΥΡΑΝΟ</a:t>
            </a:r>
            <a:endParaRPr lang="en-US" sz="2800" b="1" dirty="0">
              <a:solidFill>
                <a:srgbClr val="202080"/>
              </a:solidFill>
              <a:effectLst>
                <a:outerShdw blurRad="38100" dist="38100" dir="2700000" algn="tl">
                  <a:srgbClr val="DDDDDD"/>
                </a:outerShdw>
              </a:effectLst>
              <a:latin typeface="Times New Roman" charset="0"/>
              <a:ea typeface="ＭＳ Ｐゴシック" charset="-128"/>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741692671"/>
      </p:ext>
    </p:extLst>
  </p:cSld>
  <p:clrMapOvr>
    <a:masterClrMapping/>
  </p:clrMapOvr>
  <p:transition advTm="3064">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5" presetClass="entr" presetSubtype="10" fill="hold" nodeType="clickEffect">
                                  <p:stCondLst>
                                    <p:cond delay="0"/>
                                  </p:stCondLst>
                                  <p:childTnLst>
                                    <p:set>
                                      <p:cBhvr>
                                        <p:cTn id="10" dur="1" fill="hold">
                                          <p:stCondLst>
                                            <p:cond delay="0"/>
                                          </p:stCondLst>
                                        </p:cTn>
                                        <p:tgtEl>
                                          <p:spTgt spid="246786"/>
                                        </p:tgtEl>
                                        <p:attrNameLst>
                                          <p:attrName>style.visibility</p:attrName>
                                        </p:attrNameLst>
                                      </p:cBhvr>
                                      <p:to>
                                        <p:strVal val="visible"/>
                                      </p:to>
                                    </p:set>
                                    <p:animEffect transition="in" filter="checkerboard(across)">
                                      <p:cBhvr>
                                        <p:cTn id="11" dur="500"/>
                                        <p:tgtEl>
                                          <p:spTgt spid="24678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2690" name="Text Box 2"/>
          <p:cNvSpPr txBox="1">
            <a:spLocks noChangeArrowheads="1"/>
          </p:cNvSpPr>
          <p:nvPr/>
        </p:nvSpPr>
        <p:spPr bwMode="auto">
          <a:xfrm>
            <a:off x="0" y="-127000"/>
            <a:ext cx="9080500" cy="427038"/>
          </a:xfrm>
          <a:prstGeom prst="rect">
            <a:avLst/>
          </a:prstGeom>
          <a:noFill/>
          <a:ln w="9525">
            <a:noFill/>
            <a:miter lim="800000"/>
            <a:headEnd/>
            <a:tailEnd/>
          </a:ln>
          <a:effectLst/>
        </p:spPr>
        <p:txBody>
          <a:bodyPr/>
          <a:lstStyle/>
          <a:p>
            <a:pPr algn="ctr" fontAlgn="base">
              <a:spcBef>
                <a:spcPct val="0"/>
              </a:spcBef>
              <a:spcAft>
                <a:spcPct val="0"/>
              </a:spcAft>
              <a:defRPr/>
            </a:pPr>
            <a:r>
              <a:rPr lang="el-GR" sz="2800" b="1" dirty="0" smtClean="0">
                <a:solidFill>
                  <a:srgbClr val="202080"/>
                </a:solidFill>
                <a:effectLst>
                  <a:outerShdw blurRad="38100" dist="38100" dir="2700000" algn="tl">
                    <a:srgbClr val="DDDDDD"/>
                  </a:outerShdw>
                </a:effectLst>
                <a:latin typeface="Times New Roman" charset="0"/>
                <a:ea typeface="ＭＳ Ｐゴシック" charset="-128"/>
              </a:rPr>
              <a:t>ΕΤΗΣΙΟ ΕΝΕΡΓΕΙΑΚΟ ΙΣΟΖΥΓΙΟ</a:t>
            </a:r>
            <a:endParaRPr lang="en-US" sz="2800" b="1" dirty="0">
              <a:solidFill>
                <a:srgbClr val="202080"/>
              </a:solidFill>
              <a:effectLst>
                <a:outerShdw blurRad="38100" dist="38100" dir="2700000" algn="tl">
                  <a:srgbClr val="DDDDDD"/>
                </a:outerShdw>
              </a:effectLst>
              <a:latin typeface="Times New Roman" charset="0"/>
              <a:ea typeface="ＭＳ Ｐゴシック" charset="-128"/>
            </a:endParaRPr>
          </a:p>
        </p:txBody>
      </p:sp>
      <p:sp>
        <p:nvSpPr>
          <p:cNvPr id="242691" name="Text Box 3"/>
          <p:cNvSpPr txBox="1">
            <a:spLocks noChangeArrowheads="1"/>
          </p:cNvSpPr>
          <p:nvPr/>
        </p:nvSpPr>
        <p:spPr bwMode="auto">
          <a:xfrm>
            <a:off x="152400" y="533400"/>
            <a:ext cx="2501900" cy="5842000"/>
          </a:xfrm>
          <a:prstGeom prst="rect">
            <a:avLst/>
          </a:prstGeom>
          <a:noFill/>
          <a:ln w="9525">
            <a:noFill/>
            <a:miter lim="800000"/>
            <a:headEnd/>
            <a:tailEnd/>
          </a:ln>
          <a:effectLst/>
        </p:spPr>
        <p:txBody>
          <a:bodyPr/>
          <a:lstStyle/>
          <a:p>
            <a:pPr fontAlgn="base">
              <a:spcBef>
                <a:spcPct val="0"/>
              </a:spcBef>
              <a:spcAft>
                <a:spcPct val="0"/>
              </a:spcAft>
              <a:defRPr/>
            </a:pPr>
            <a:r>
              <a:rPr lang="el-GR" sz="2400" b="1" dirty="0" smtClean="0">
                <a:solidFill>
                  <a:srgbClr val="FF0000"/>
                </a:solidFill>
                <a:effectLst>
                  <a:outerShdw blurRad="38100" dist="38100" dir="2700000" algn="tl">
                    <a:srgbClr val="DDDDDD"/>
                  </a:outerShdw>
                </a:effectLst>
                <a:latin typeface="Cambria Math" panose="02040503050406030204" pitchFamily="18" charset="0"/>
                <a:ea typeface="Cambria Math" panose="02040503050406030204" pitchFamily="18" charset="0"/>
              </a:rPr>
              <a:t>ΙΣΟΖΥΓΙΟ </a:t>
            </a:r>
            <a:r>
              <a:rPr lang="el-GR" sz="2400" b="1" dirty="0" smtClean="0">
                <a:solidFill>
                  <a:srgbClr val="202060"/>
                </a:solidFill>
                <a:effectLst>
                  <a:outerShdw blurRad="38100" dist="38100" dir="2700000" algn="tl">
                    <a:srgbClr val="DDDDDD"/>
                  </a:outerShdw>
                </a:effectLst>
                <a:latin typeface="Cambria Math" panose="02040503050406030204" pitchFamily="18" charset="0"/>
                <a:ea typeface="Cambria Math" panose="02040503050406030204" pitchFamily="18" charset="0"/>
              </a:rPr>
              <a:t>ΕΠΙΤΥΓΧΑΝΕΤΑΙ ΜΟΝΟ ΤΟΠΙΚΑ </a:t>
            </a:r>
            <a:r>
              <a:rPr lang="el-GR" sz="2400" b="1" dirty="0" smtClean="0">
                <a:solidFill>
                  <a:srgbClr val="FF0000"/>
                </a:solidFill>
                <a:effectLst>
                  <a:outerShdw blurRad="38100" dist="38100" dir="2700000" algn="tl">
                    <a:srgbClr val="DDDDDD"/>
                  </a:outerShdw>
                </a:effectLst>
                <a:latin typeface="Cambria Math" panose="02040503050406030204" pitchFamily="18" charset="0"/>
                <a:ea typeface="Cambria Math" panose="02040503050406030204" pitchFamily="18" charset="0"/>
              </a:rPr>
              <a:t>ΣΕ ΔΥΟ ΓΕΩΓΡΑΦΙΚΑ ΠΛΑΤΗ</a:t>
            </a:r>
            <a:r>
              <a:rPr lang="en-US" sz="2400" b="1" dirty="0" smtClean="0">
                <a:solidFill>
                  <a:srgbClr val="202060"/>
                </a:solidFill>
                <a:effectLst>
                  <a:outerShdw blurRad="38100" dist="38100" dir="2700000" algn="tl">
                    <a:srgbClr val="DDDDDD"/>
                  </a:outerShdw>
                </a:effectLst>
                <a:latin typeface="Cambria Math" panose="02040503050406030204" pitchFamily="18" charset="0"/>
                <a:ea typeface="Cambria Math" panose="02040503050406030204" pitchFamily="18" charset="0"/>
              </a:rPr>
              <a:t>.</a:t>
            </a:r>
            <a:endParaRPr lang="en-US" sz="2400" b="1" dirty="0">
              <a:solidFill>
                <a:srgbClr val="202060"/>
              </a:solidFill>
              <a:effectLst>
                <a:outerShdw blurRad="38100" dist="38100" dir="2700000" algn="tl">
                  <a:srgbClr val="DDDDDD"/>
                </a:outerShdw>
              </a:effectLst>
              <a:latin typeface="Cambria Math" panose="02040503050406030204" pitchFamily="18" charset="0"/>
              <a:ea typeface="Cambria Math" panose="02040503050406030204" pitchFamily="18" charset="0"/>
            </a:endParaRPr>
          </a:p>
          <a:p>
            <a:pPr fontAlgn="base">
              <a:spcBef>
                <a:spcPct val="0"/>
              </a:spcBef>
              <a:spcAft>
                <a:spcPct val="0"/>
              </a:spcAft>
              <a:defRPr/>
            </a:pPr>
            <a:endParaRPr lang="en-US" sz="2400" b="1" dirty="0">
              <a:solidFill>
                <a:srgbClr val="202060"/>
              </a:solidFill>
              <a:effectLst>
                <a:outerShdw blurRad="38100" dist="38100" dir="2700000" algn="tl">
                  <a:srgbClr val="DDDDDD"/>
                </a:outerShdw>
              </a:effectLst>
              <a:latin typeface="Cambria Math" panose="02040503050406030204" pitchFamily="18" charset="0"/>
              <a:ea typeface="Cambria Math" panose="02040503050406030204" pitchFamily="18" charset="0"/>
            </a:endParaRPr>
          </a:p>
          <a:p>
            <a:pPr fontAlgn="base">
              <a:spcBef>
                <a:spcPct val="0"/>
              </a:spcBef>
              <a:spcAft>
                <a:spcPct val="0"/>
              </a:spcAft>
              <a:defRPr/>
            </a:pPr>
            <a:r>
              <a:rPr lang="el-GR" sz="2400" b="1" dirty="0" smtClean="0">
                <a:solidFill>
                  <a:srgbClr val="202060"/>
                </a:solidFill>
                <a:effectLst>
                  <a:outerShdw blurRad="38100" dist="38100" dir="2700000" algn="tl">
                    <a:srgbClr val="DDDDDD"/>
                  </a:outerShdw>
                </a:effectLst>
                <a:latin typeface="Cambria Math" panose="02040503050406030204" pitchFamily="18" charset="0"/>
                <a:ea typeface="Cambria Math" panose="02040503050406030204" pitchFamily="18" charset="0"/>
              </a:rPr>
              <a:t>ΣΥΝΟΛΙΚΟ ΙΣΟΖΥΓΙΟ ΕΠΙΤΥΓΧΑΝΕΤΑΙ ΜΕΣΩ ΜΕΤΑΦΟΡΑΣ ΘΕΡΜΟΤΗΤΑΣ ΑΠΟ ΤΟΝ ΙΣΗΜΕΡΙΝΟ ΣΤΟΥΣ ΠΟΛΟΥΣ</a:t>
            </a:r>
            <a:endParaRPr lang="en-US" sz="2400" b="1" dirty="0">
              <a:solidFill>
                <a:srgbClr val="202060"/>
              </a:solidFill>
              <a:effectLst>
                <a:outerShdw blurRad="38100" dist="38100" dir="2700000" algn="tl">
                  <a:srgbClr val="DDDDDD"/>
                </a:outerShdw>
              </a:effectLst>
              <a:latin typeface="Cambria Math" panose="02040503050406030204" pitchFamily="18" charset="0"/>
              <a:ea typeface="Cambria Math" panose="02040503050406030204" pitchFamily="18" charset="0"/>
            </a:endParaRPr>
          </a:p>
        </p:txBody>
      </p:sp>
      <p:pic>
        <p:nvPicPr>
          <p:cNvPr id="46084" name="Picture 4" descr="G:\clones\Meterology\custom lectures\jpegs\chapter 03\0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54300" y="912813"/>
            <a:ext cx="6464300"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Text Box 5"/>
          <p:cNvSpPr txBox="1">
            <a:spLocks noChangeArrowheads="1"/>
          </p:cNvSpPr>
          <p:nvPr/>
        </p:nvSpPr>
        <p:spPr bwMode="auto">
          <a:xfrm>
            <a:off x="5257800" y="1219200"/>
            <a:ext cx="2057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lgn="ctr" eaLnBrk="0" fontAlgn="base" hangingPunct="0">
              <a:spcBef>
                <a:spcPct val="50000"/>
              </a:spcBef>
              <a:spcAft>
                <a:spcPct val="0"/>
              </a:spcAft>
            </a:pPr>
            <a:r>
              <a:rPr lang="en-US" altLang="en-US" sz="1800" b="1">
                <a:solidFill>
                  <a:srgbClr val="FF0000"/>
                </a:solidFill>
                <a:latin typeface="Arial" charset="0"/>
              </a:rPr>
              <a:t>Incoming Solar Radiation</a:t>
            </a:r>
          </a:p>
        </p:txBody>
      </p:sp>
      <p:sp>
        <p:nvSpPr>
          <p:cNvPr id="46086" name="Text Box 6"/>
          <p:cNvSpPr txBox="1">
            <a:spLocks noChangeArrowheads="1"/>
          </p:cNvSpPr>
          <p:nvPr/>
        </p:nvSpPr>
        <p:spPr bwMode="auto">
          <a:xfrm>
            <a:off x="4724400" y="2635250"/>
            <a:ext cx="2819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lgn="ctr" eaLnBrk="0" fontAlgn="base" hangingPunct="0">
              <a:spcBef>
                <a:spcPct val="50000"/>
              </a:spcBef>
              <a:spcAft>
                <a:spcPct val="0"/>
              </a:spcAft>
            </a:pPr>
            <a:r>
              <a:rPr lang="en-US" altLang="en-US" sz="1800" b="1">
                <a:solidFill>
                  <a:srgbClr val="3366CC"/>
                </a:solidFill>
                <a:latin typeface="Arial" charset="0"/>
              </a:rPr>
              <a:t>Outgoing Longwave Radiation</a:t>
            </a:r>
          </a:p>
        </p:txBody>
      </p:sp>
      <p:sp>
        <p:nvSpPr>
          <p:cNvPr id="242695" name="Text Box 7"/>
          <p:cNvSpPr txBox="1">
            <a:spLocks noChangeArrowheads="1"/>
          </p:cNvSpPr>
          <p:nvPr/>
        </p:nvSpPr>
        <p:spPr bwMode="auto">
          <a:xfrm>
            <a:off x="2895600" y="6096000"/>
            <a:ext cx="6108700" cy="427038"/>
          </a:xfrm>
          <a:prstGeom prst="rect">
            <a:avLst/>
          </a:prstGeom>
          <a:noFill/>
          <a:ln w="9525">
            <a:noFill/>
            <a:miter lim="800000"/>
            <a:headEnd/>
            <a:tailEnd/>
          </a:ln>
          <a:effectLst/>
        </p:spPr>
        <p:txBody>
          <a:bodyPr/>
          <a:lstStyle/>
          <a:p>
            <a:pPr algn="ctr" fontAlgn="base">
              <a:spcBef>
                <a:spcPct val="0"/>
              </a:spcBef>
              <a:spcAft>
                <a:spcPct val="0"/>
              </a:spcAft>
              <a:defRPr/>
            </a:pPr>
            <a:r>
              <a:rPr lang="en-US" sz="2800" b="1">
                <a:solidFill>
                  <a:srgbClr val="202080"/>
                </a:solidFill>
                <a:effectLst>
                  <a:outerShdw blurRad="38100" dist="38100" dir="2700000" algn="tl">
                    <a:srgbClr val="DDDDDD"/>
                  </a:outerShdw>
                </a:effectLst>
                <a:latin typeface="Times New Roman" charset="0"/>
                <a:ea typeface="ＭＳ Ｐゴシック" charset="-128"/>
              </a:rPr>
              <a:t>Unequal heating of tropics and poles</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319874407"/>
      </p:ext>
    </p:extLst>
  </p:cSld>
  <p:clrMapOvr>
    <a:masterClrMapping/>
  </p:clrMapOvr>
  <p:transition advTm="34237">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242695"/>
                                        </p:tgtEl>
                                        <p:attrNameLst>
                                          <p:attrName>style.visibility</p:attrName>
                                        </p:attrNameLst>
                                      </p:cBhvr>
                                      <p:to>
                                        <p:strVal val="visible"/>
                                      </p:to>
                                    </p:set>
                                    <p:animEffect transition="in" filter="blinds(horizontal)">
                                      <p:cBhvr>
                                        <p:cTn id="11" dur="500"/>
                                        <p:tgtEl>
                                          <p:spTgt spid="24269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242695"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0" y="0"/>
            <a:ext cx="933300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eaLnBrk="0" fontAlgn="base" hangingPunct="0">
              <a:spcBef>
                <a:spcPct val="0"/>
              </a:spcBef>
              <a:spcAft>
                <a:spcPct val="0"/>
              </a:spcAft>
            </a:pPr>
            <a:r>
              <a:rPr lang="en-US" altLang="en-US" sz="3200" b="1" i="1" dirty="0">
                <a:solidFill>
                  <a:srgbClr val="FF0000"/>
                </a:solidFill>
                <a:latin typeface="Tahoma" charset="0"/>
              </a:rPr>
              <a:t> </a:t>
            </a:r>
            <a:r>
              <a:rPr lang="el-GR" altLang="en-US" b="1" i="1" dirty="0" smtClean="0">
                <a:solidFill>
                  <a:srgbClr val="FF0000"/>
                </a:solidFill>
                <a:latin typeface="Tahoma" charset="0"/>
              </a:rPr>
              <a:t>ΤΟ ΕΝΕΡΓΕΙΑΚΟ ΙΣΟΖΥΓΙΟ</a:t>
            </a:r>
            <a:r>
              <a:rPr lang="en-US" altLang="en-US" b="1" i="1" dirty="0" smtClean="0">
                <a:solidFill>
                  <a:srgbClr val="FF0000"/>
                </a:solidFill>
                <a:latin typeface="Tahoma" charset="0"/>
              </a:rPr>
              <a:t>:  </a:t>
            </a:r>
            <a:r>
              <a:rPr lang="el-GR" altLang="en-US" b="1" i="1" dirty="0" smtClean="0">
                <a:solidFill>
                  <a:srgbClr val="FF0000"/>
                </a:solidFill>
                <a:latin typeface="Tahoma" charset="0"/>
              </a:rPr>
              <a:t>ΟΔΗΓΟΣ ΤΗΣ ΑΤΜΟΣΦΑΙΡΑΣ</a:t>
            </a:r>
            <a:endParaRPr lang="en-US" altLang="en-US" b="1" i="1" dirty="0">
              <a:solidFill>
                <a:srgbClr val="FF0000"/>
              </a:solidFill>
              <a:latin typeface="Tahoma" charset="0"/>
            </a:endParaRPr>
          </a:p>
        </p:txBody>
      </p:sp>
      <p:pic>
        <p:nvPicPr>
          <p:cNvPr id="48131" name="Picture 3" descr="earthra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603250"/>
            <a:ext cx="8305800" cy="564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ext Box 4"/>
          <p:cNvSpPr txBox="1">
            <a:spLocks noChangeArrowheads="1"/>
          </p:cNvSpPr>
          <p:nvPr/>
        </p:nvSpPr>
        <p:spPr bwMode="auto">
          <a:xfrm>
            <a:off x="6284913" y="5254625"/>
            <a:ext cx="275158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lgn="r" eaLnBrk="0" fontAlgn="base" hangingPunct="0">
              <a:spcBef>
                <a:spcPct val="0"/>
              </a:spcBef>
              <a:spcAft>
                <a:spcPct val="0"/>
              </a:spcAft>
            </a:pPr>
            <a:r>
              <a:rPr lang="el-GR" altLang="en-US" sz="1600" b="1" dirty="0" smtClean="0">
                <a:solidFill>
                  <a:srgbClr val="FF0000"/>
                </a:solidFill>
                <a:latin typeface="Tahoma" charset="0"/>
              </a:rPr>
              <a:t> ΟΜΩΣ Η ΚΛΙΣΗ ΤΟΥ ΑΞΟΝΑ ΤΗΣ ΓΗΣ</a:t>
            </a:r>
          </a:p>
          <a:p>
            <a:pPr algn="r" eaLnBrk="0" fontAlgn="base" hangingPunct="0">
              <a:spcBef>
                <a:spcPct val="0"/>
              </a:spcBef>
              <a:spcAft>
                <a:spcPct val="0"/>
              </a:spcAft>
            </a:pPr>
            <a:r>
              <a:rPr lang="el-GR" altLang="en-US" sz="1600" b="1" dirty="0" smtClean="0">
                <a:solidFill>
                  <a:srgbClr val="FF0000"/>
                </a:solidFill>
                <a:latin typeface="Tahoma" charset="0"/>
              </a:rPr>
              <a:t>ΔΕΝ ΕΠΙΤΡΕΠΕΙ ΤΟ ΙΣΟΖΥΓΙΟ ΣΕ ΚΑΘΕ</a:t>
            </a:r>
          </a:p>
          <a:p>
            <a:pPr algn="r" eaLnBrk="0" fontAlgn="base" hangingPunct="0">
              <a:spcBef>
                <a:spcPct val="0"/>
              </a:spcBef>
              <a:spcAft>
                <a:spcPct val="0"/>
              </a:spcAft>
            </a:pPr>
            <a:r>
              <a:rPr lang="el-GR" altLang="en-US" sz="1600" b="1" dirty="0" smtClean="0">
                <a:solidFill>
                  <a:srgbClr val="FF0000"/>
                </a:solidFill>
                <a:latin typeface="Tahoma" charset="0"/>
              </a:rPr>
              <a:t>ΓΕΩΓΡΑΦΙΚΟ ΠΛΑΤΟΣ</a:t>
            </a:r>
            <a:endParaRPr lang="en-US" altLang="en-US" sz="1600" b="1" dirty="0">
              <a:solidFill>
                <a:srgbClr val="000099"/>
              </a:solidFill>
              <a:latin typeface="Tahoma" charset="0"/>
            </a:endParaRPr>
          </a:p>
        </p:txBody>
      </p:sp>
      <p:sp>
        <p:nvSpPr>
          <p:cNvPr id="48133" name="Text Box 5"/>
          <p:cNvSpPr txBox="1">
            <a:spLocks noChangeArrowheads="1"/>
          </p:cNvSpPr>
          <p:nvPr/>
        </p:nvSpPr>
        <p:spPr bwMode="auto">
          <a:xfrm>
            <a:off x="6660232" y="568254"/>
            <a:ext cx="2483768" cy="280076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lgn="r" eaLnBrk="0" fontAlgn="base" hangingPunct="0">
              <a:spcBef>
                <a:spcPct val="0"/>
              </a:spcBef>
              <a:spcAft>
                <a:spcPct val="0"/>
              </a:spcAft>
            </a:pPr>
            <a:r>
              <a:rPr lang="el-GR" altLang="en-US" sz="1600" b="1" dirty="0" smtClean="0">
                <a:solidFill>
                  <a:srgbClr val="000099"/>
                </a:solidFill>
                <a:latin typeface="Tahoma" charset="0"/>
              </a:rPr>
              <a:t>ΥΠΑΡΧΕΙ ΙΣΟΡΡΟΠΙΑ ΜΕΤΑΞΥ ΤΗΣ ΕΙΣΕΡΧΟΜΕΝΗΣ ΗΛΙΑΚΗΣ</a:t>
            </a:r>
          </a:p>
          <a:p>
            <a:pPr algn="r" eaLnBrk="0" fontAlgn="base" hangingPunct="0">
              <a:spcBef>
                <a:spcPct val="0"/>
              </a:spcBef>
              <a:spcAft>
                <a:spcPct val="0"/>
              </a:spcAft>
            </a:pPr>
            <a:r>
              <a:rPr lang="el-GR" altLang="en-US" sz="1600" b="1" dirty="0" smtClean="0">
                <a:solidFill>
                  <a:srgbClr val="000099"/>
                </a:solidFill>
                <a:latin typeface="Tahoma" charset="0"/>
              </a:rPr>
              <a:t>ΑΚΤΙΝΟΒΟΛΙΑΣ ΚΑΙ ΤΗΣ ΑΠΕΡΧΟΜΕΝΗΣ</a:t>
            </a:r>
          </a:p>
          <a:p>
            <a:pPr algn="r" eaLnBrk="0" fontAlgn="base" hangingPunct="0">
              <a:spcBef>
                <a:spcPct val="0"/>
              </a:spcBef>
              <a:spcAft>
                <a:spcPct val="0"/>
              </a:spcAft>
            </a:pPr>
            <a:r>
              <a:rPr lang="el-GR" altLang="en-US" sz="1600" b="1" dirty="0" smtClean="0">
                <a:solidFill>
                  <a:srgbClr val="000099"/>
                </a:solidFill>
                <a:latin typeface="Tahoma" charset="0"/>
              </a:rPr>
              <a:t>ΑΚΤΙΝΟΒΟΛΙΑΣ ΜΕΓΑΛΟΥ</a:t>
            </a:r>
          </a:p>
          <a:p>
            <a:pPr algn="r" eaLnBrk="0" fontAlgn="base" hangingPunct="0">
              <a:spcBef>
                <a:spcPct val="0"/>
              </a:spcBef>
              <a:spcAft>
                <a:spcPct val="0"/>
              </a:spcAft>
            </a:pPr>
            <a:r>
              <a:rPr lang="el-GR" altLang="en-US" sz="1600" b="1" dirty="0" smtClean="0">
                <a:solidFill>
                  <a:srgbClr val="000099"/>
                </a:solidFill>
                <a:latin typeface="Tahoma" charset="0"/>
              </a:rPr>
              <a:t>ΜΗΚΟΥΣ ΚΥΜΑΤΟΣ ΣΕ ΟΛΟ ΤΟΝ ΠΛΑΝΗΤΗ ΜΕΣΑ ΣΤΟΝ ΧΡΟΝΟ</a:t>
            </a:r>
            <a:endParaRPr lang="en-US" altLang="en-US" sz="1600" b="1" dirty="0">
              <a:solidFill>
                <a:srgbClr val="000099"/>
              </a:solidFill>
              <a:latin typeface="Tahoma" charset="0"/>
            </a:endParaRPr>
          </a:p>
        </p:txBody>
      </p:sp>
      <p:sp>
        <p:nvSpPr>
          <p:cNvPr id="48134" name="Line 6"/>
          <p:cNvSpPr>
            <a:spLocks noChangeShapeType="1"/>
          </p:cNvSpPr>
          <p:nvPr/>
        </p:nvSpPr>
        <p:spPr bwMode="auto">
          <a:xfrm>
            <a:off x="1323975" y="5257800"/>
            <a:ext cx="0" cy="1066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sz="2400">
              <a:solidFill>
                <a:srgbClr val="FFFFFF"/>
              </a:solidFill>
              <a:latin typeface="Times" charset="0"/>
              <a:ea typeface="ＭＳ Ｐゴシック" charset="-128"/>
            </a:endParaRPr>
          </a:p>
        </p:txBody>
      </p:sp>
      <p:sp>
        <p:nvSpPr>
          <p:cNvPr id="48135" name="Text Box 7"/>
          <p:cNvSpPr txBox="1">
            <a:spLocks noChangeArrowheads="1"/>
          </p:cNvSpPr>
          <p:nvPr/>
        </p:nvSpPr>
        <p:spPr bwMode="auto">
          <a:xfrm>
            <a:off x="1431925" y="5851525"/>
            <a:ext cx="16033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eaLnBrk="0" fontAlgn="base" hangingPunct="0">
              <a:spcBef>
                <a:spcPct val="0"/>
              </a:spcBef>
              <a:spcAft>
                <a:spcPct val="0"/>
              </a:spcAft>
            </a:pPr>
            <a:r>
              <a:rPr lang="el-GR" altLang="en-US" sz="2000" b="1" dirty="0" smtClean="0">
                <a:solidFill>
                  <a:srgbClr val="000099"/>
                </a:solidFill>
                <a:latin typeface="Tahoma" charset="0"/>
              </a:rPr>
              <a:t>ΕΛΛΕΙΜΜΑ</a:t>
            </a:r>
            <a:endParaRPr lang="en-US" altLang="en-US" sz="2000" b="1" dirty="0">
              <a:solidFill>
                <a:srgbClr val="000099"/>
              </a:solidFill>
              <a:latin typeface="Tahoma" charset="0"/>
            </a:endParaRPr>
          </a:p>
        </p:txBody>
      </p:sp>
      <p:sp>
        <p:nvSpPr>
          <p:cNvPr id="48136" name="Text Box 8"/>
          <p:cNvSpPr txBox="1">
            <a:spLocks noChangeArrowheads="1"/>
          </p:cNvSpPr>
          <p:nvPr/>
        </p:nvSpPr>
        <p:spPr bwMode="auto">
          <a:xfrm>
            <a:off x="-76200" y="5486400"/>
            <a:ext cx="18437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eaLnBrk="0" fontAlgn="base" hangingPunct="0">
              <a:spcBef>
                <a:spcPct val="0"/>
              </a:spcBef>
              <a:spcAft>
                <a:spcPct val="0"/>
              </a:spcAft>
            </a:pPr>
            <a:r>
              <a:rPr lang="el-GR" altLang="en-US" sz="2000" b="1" dirty="0" smtClean="0">
                <a:solidFill>
                  <a:srgbClr val="FF0000"/>
                </a:solidFill>
                <a:latin typeface="Tahoma" charset="0"/>
              </a:rPr>
              <a:t>ΠΛΕΟΝΑΣΜΑ</a:t>
            </a:r>
            <a:endParaRPr lang="en-US" altLang="en-US" sz="2000" b="1" dirty="0">
              <a:solidFill>
                <a:srgbClr val="FF0000"/>
              </a:solidFill>
              <a:latin typeface="Tahoma"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32608258"/>
      </p:ext>
    </p:extLst>
  </p:cSld>
  <p:clrMapOvr>
    <a:masterClrMapping/>
  </p:clrMapOvr>
  <p:transition advTm="1320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8" name="Rectangle 8"/>
          <p:cNvSpPr>
            <a:spLocks noGrp="1" noChangeArrowheads="1"/>
          </p:cNvSpPr>
          <p:nvPr>
            <p:ph type="title"/>
          </p:nvPr>
        </p:nvSpPr>
        <p:spPr/>
        <p:txBody>
          <a:bodyPr>
            <a:normAutofit fontScale="90000"/>
          </a:bodyPr>
          <a:lstStyle/>
          <a:p>
            <a:r>
              <a:rPr lang="el-GR" sz="4000" dirty="0">
                <a:solidFill>
                  <a:srgbClr val="C00000"/>
                </a:solidFill>
              </a:rPr>
              <a:t>Ένταση ηλιακής ακτινοβολίας στα διάφορα γεωγραφικά πλάτη</a:t>
            </a:r>
          </a:p>
        </p:txBody>
      </p:sp>
      <p:pic>
        <p:nvPicPr>
          <p:cNvPr id="194564" name="Picture 4" descr="wrldsole"/>
          <p:cNvPicPr>
            <a:picLocks noGrp="1" noChangeAspect="1" noChangeArrowheads="1"/>
          </p:cNvPicPr>
          <p:nvPr>
            <p:ph sz="half" idx="1"/>
          </p:nvPr>
        </p:nvPicPr>
        <p:blipFill>
          <a:blip r:embed="rId5" cstate="print"/>
          <a:stretch>
            <a:fillRect/>
          </a:stretch>
        </p:blipFill>
        <p:spPr>
          <a:xfrm>
            <a:off x="525463" y="1442399"/>
            <a:ext cx="7844814" cy="5360885"/>
          </a:xfrm>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88419352"/>
      </p:ext>
    </p:extLst>
  </p:cSld>
  <p:clrMapOvr>
    <a:masterClrMapping/>
  </p:clrMapOvr>
  <mc:AlternateContent xmlns:mc="http://schemas.openxmlformats.org/markup-compatibility/2006">
    <mc:Choice xmlns:p14="http://schemas.microsoft.com/office/powerpoint/2010/main" Requires="p14">
      <p:transition spd="slow" p14:dur="2000" advTm="9804"/>
    </mc:Choice>
    <mc:Fallback>
      <p:transition spd="slow" advTm="9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l-GR" dirty="0" smtClean="0">
                <a:solidFill>
                  <a:srgbClr val="C00000"/>
                </a:solidFill>
              </a:rPr>
              <a:t>ΔΙΑΔΡΟΜΗ ΤΟΥ ΗΛΙΟΥ</a:t>
            </a:r>
            <a:endParaRPr lang="en-GB" dirty="0">
              <a:solidFill>
                <a:srgbClr val="C00000"/>
              </a:solidFill>
            </a:endParaRPr>
          </a:p>
        </p:txBody>
      </p:sp>
      <p:pic>
        <p:nvPicPr>
          <p:cNvPr id="951298" name="Picture 2" descr="http://spiff.rit.edu/classes/phys235/solar_path/season_path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8214" y="1076324"/>
            <a:ext cx="6562725" cy="5781676"/>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12413274"/>
      </p:ext>
    </p:extLst>
  </p:cSld>
  <p:clrMapOvr>
    <a:masterClrMapping/>
  </p:clrMapOvr>
  <mc:AlternateContent xmlns:mc="http://schemas.openxmlformats.org/markup-compatibility/2006">
    <mc:Choice xmlns:p14="http://schemas.microsoft.com/office/powerpoint/2010/main" Requires="p14">
      <p:transition spd="slow" p14:dur="2000" advTm="22212"/>
    </mc:Choice>
    <mc:Fallback>
      <p:transition spd="slow" advTm="22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902" name="Rectangle 590"/>
          <p:cNvSpPr>
            <a:spLocks noGrp="1" noChangeArrowheads="1"/>
          </p:cNvSpPr>
          <p:nvPr>
            <p:ph type="title"/>
          </p:nvPr>
        </p:nvSpPr>
        <p:spPr>
          <a:xfrm>
            <a:off x="565322" y="286043"/>
            <a:ext cx="7772400" cy="670560"/>
          </a:xfrm>
        </p:spPr>
        <p:txBody>
          <a:bodyPr/>
          <a:lstStyle/>
          <a:p>
            <a:r>
              <a:rPr lang="el-GR" altLang="en-US" b="0" dirty="0" smtClean="0"/>
              <a:t>ΗΛΙΑΚΗ ΣΤΑΘΕΡΑ </a:t>
            </a:r>
            <a:r>
              <a:rPr lang="en-US" altLang="en-US" i="1" dirty="0" err="1" smtClean="0">
                <a:latin typeface="Times New Roman" pitchFamily="18" charset="0"/>
              </a:rPr>
              <a:t>G</a:t>
            </a:r>
            <a:r>
              <a:rPr lang="en-US" altLang="en-US" i="1" baseline="-25000" dirty="0" err="1" smtClean="0">
                <a:latin typeface="Times New Roman" pitchFamily="18" charset="0"/>
              </a:rPr>
              <a:t>sc</a:t>
            </a:r>
            <a:endParaRPr lang="en-GB" altLang="en-US" b="0" dirty="0"/>
          </a:p>
        </p:txBody>
      </p:sp>
      <p:sp>
        <p:nvSpPr>
          <p:cNvPr id="397903" name="Rectangle 591"/>
          <p:cNvSpPr>
            <a:spLocks noGrp="1" noChangeArrowheads="1"/>
          </p:cNvSpPr>
          <p:nvPr>
            <p:ph type="body" idx="1"/>
          </p:nvPr>
        </p:nvSpPr>
        <p:spPr>
          <a:xfrm>
            <a:off x="503040" y="1235612"/>
            <a:ext cx="8640960" cy="1520416"/>
          </a:xfrm>
        </p:spPr>
        <p:txBody>
          <a:bodyPr/>
          <a:lstStyle/>
          <a:p>
            <a:r>
              <a:rPr lang="el-GR" altLang="en-US" dirty="0" smtClean="0">
                <a:latin typeface="Cambria Math" panose="02040503050406030204" pitchFamily="18" charset="0"/>
                <a:ea typeface="Cambria Math" panose="02040503050406030204" pitchFamily="18" charset="0"/>
              </a:rPr>
              <a:t>Η ΠΟΣΟΤΗΤΑ ΤΗΣ ΗΛΙΑΚΗΣ ΑΚΤΙΝΟΒΟΛΙΑΣ ΕΞΩ ΑΠΟ ΤΗΝ ΑΤΜΟΣΦΑΙΡΑ </a:t>
            </a:r>
            <a:endParaRPr lang="en-US" altLang="en-US" dirty="0">
              <a:latin typeface="Cambria Math" panose="02040503050406030204" pitchFamily="18" charset="0"/>
              <a:ea typeface="Cambria Math" panose="02040503050406030204" pitchFamily="18" charset="0"/>
            </a:endParaRPr>
          </a:p>
          <a:p>
            <a:r>
              <a:rPr lang="el-GR" altLang="en-US" u="sng" dirty="0" smtClean="0">
                <a:solidFill>
                  <a:srgbClr val="993300"/>
                </a:solidFill>
                <a:latin typeface="Cambria Math" panose="02040503050406030204" pitchFamily="18" charset="0"/>
                <a:ea typeface="Cambria Math" panose="02040503050406030204" pitchFamily="18" charset="0"/>
              </a:rPr>
              <a:t>Η ΜΕΣΗ ΤΙΜΗ ΤΗΣ ΑΚΤΙΝΟΒΟΛΙΑΣ ΕΙΝΑΙ </a:t>
            </a:r>
            <a:r>
              <a:rPr lang="en-US" altLang="en-US" sz="2800" b="1" u="sng" dirty="0" smtClean="0">
                <a:solidFill>
                  <a:srgbClr val="993300"/>
                </a:solidFill>
                <a:latin typeface="Cambria Math" panose="02040503050406030204" pitchFamily="18" charset="0"/>
                <a:ea typeface="Cambria Math" panose="02040503050406030204" pitchFamily="18" charset="0"/>
              </a:rPr>
              <a:t>1367 W/m</a:t>
            </a:r>
            <a:r>
              <a:rPr lang="en-US" altLang="en-US" sz="2800" b="1" u="sng" baseline="30000" dirty="0" smtClean="0">
                <a:solidFill>
                  <a:srgbClr val="993300"/>
                </a:solidFill>
                <a:latin typeface="Cambria Math" panose="02040503050406030204" pitchFamily="18" charset="0"/>
                <a:ea typeface="Cambria Math" panose="02040503050406030204" pitchFamily="18" charset="0"/>
              </a:rPr>
              <a:t>2</a:t>
            </a:r>
            <a:endParaRPr lang="en-GB" altLang="en-US" sz="2800" b="1" u="sng" dirty="0">
              <a:solidFill>
                <a:srgbClr val="993300"/>
              </a:solidFill>
              <a:latin typeface="Cambria Math" panose="02040503050406030204" pitchFamily="18" charset="0"/>
              <a:ea typeface="Cambria Math" panose="02040503050406030204" pitchFamily="18" charset="0"/>
            </a:endParaRPr>
          </a:p>
        </p:txBody>
      </p:sp>
      <p:pic>
        <p:nvPicPr>
          <p:cNvPr id="4" name="Picture 5"/>
          <p:cNvPicPr>
            <a:picLocks noChangeAspect="1" noChangeArrowheads="1"/>
          </p:cNvPicPr>
          <p:nvPr/>
        </p:nvPicPr>
        <p:blipFill>
          <a:blip r:embed="rId4" cstate="print"/>
          <a:stretch>
            <a:fillRect/>
          </a:stretch>
        </p:blipFill>
        <p:spPr>
          <a:xfrm>
            <a:off x="401522" y="2997488"/>
            <a:ext cx="8100000" cy="3860512"/>
          </a:xfrm>
          <a:prstGeom prst="rect">
            <a:avLst/>
          </a:prstGeom>
          <a:noFill/>
          <a:ln/>
        </p:spPr>
      </p:pic>
      <p:cxnSp>
        <p:nvCxnSpPr>
          <p:cNvPr id="3" name="Straight Arrow Connector 2"/>
          <p:cNvCxnSpPr/>
          <p:nvPr/>
        </p:nvCxnSpPr>
        <p:spPr bwMode="auto">
          <a:xfrm>
            <a:off x="6035042" y="2630658"/>
            <a:ext cx="281356" cy="1491176"/>
          </a:xfrm>
          <a:prstGeom prst="straightConnector1">
            <a:avLst/>
          </a:prstGeom>
          <a:solidFill>
            <a:schemeClr val="accent1"/>
          </a:solidFill>
          <a:ln w="44450" cap="flat" cmpd="sng" algn="ctr">
            <a:solidFill>
              <a:srgbClr val="993300"/>
            </a:solidFill>
            <a:prstDash val="sysDot"/>
            <a:round/>
            <a:headEnd type="none" w="lg" len="lg"/>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05121276"/>
      </p:ext>
    </p:extLst>
  </p:cSld>
  <p:clrMapOvr>
    <a:masterClrMapping/>
  </p:clrMapOvr>
  <mc:AlternateContent xmlns:mc="http://schemas.openxmlformats.org/markup-compatibility/2006">
    <mc:Choice xmlns:p14="http://schemas.microsoft.com/office/powerpoint/2010/main" Requires="p14">
      <p:transition spd="slow" p14:dur="2000" advTm="20237"/>
    </mc:Choice>
    <mc:Fallback>
      <p:transition spd="slow" advTm="20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4">
            <a:lumMod val="50000"/>
            <a:lumOff val="50000"/>
          </a:schemeClr>
        </a:solidFill>
        <a:effectLst/>
      </p:bgPr>
    </p:bg>
    <p:spTree>
      <p:nvGrpSpPr>
        <p:cNvPr id="1" name=""/>
        <p:cNvGrpSpPr/>
        <p:nvPr/>
      </p:nvGrpSpPr>
      <p:grpSpPr>
        <a:xfrm>
          <a:off x="0" y="0"/>
          <a:ext cx="0" cy="0"/>
          <a:chOff x="0" y="0"/>
          <a:chExt cx="0" cy="0"/>
        </a:xfrm>
      </p:grpSpPr>
      <p:sp>
        <p:nvSpPr>
          <p:cNvPr id="398338" name="Rectangle 2"/>
          <p:cNvSpPr>
            <a:spLocks noGrp="1" noChangeArrowheads="1"/>
          </p:cNvSpPr>
          <p:nvPr>
            <p:ph type="title"/>
          </p:nvPr>
        </p:nvSpPr>
        <p:spPr/>
        <p:txBody>
          <a:bodyPr/>
          <a:lstStyle/>
          <a:p>
            <a:r>
              <a:rPr lang="el-GR" altLang="en-US" b="0" dirty="0" smtClean="0">
                <a:solidFill>
                  <a:schemeClr val="accent2"/>
                </a:solidFill>
              </a:rPr>
              <a:t>Η ΚΙΝΗΣΗ ΤΗΣ ΓΗΣ ΕΙΝΑΙ ΕΛΛΕΙΠΤΙΚΗ </a:t>
            </a:r>
            <a:br>
              <a:rPr lang="el-GR" altLang="en-US" b="0" dirty="0" smtClean="0">
                <a:solidFill>
                  <a:schemeClr val="accent2"/>
                </a:solidFill>
              </a:rPr>
            </a:br>
            <a:r>
              <a:rPr lang="el-GR" altLang="en-US" b="0" dirty="0" smtClean="0">
                <a:solidFill>
                  <a:schemeClr val="accent2"/>
                </a:solidFill>
              </a:rPr>
              <a:t>(ΚΑΙ ΟΧΙ ΚΥΚΛΙΚΗ)</a:t>
            </a:r>
            <a:endParaRPr lang="en-GB" altLang="en-US" b="0" dirty="0">
              <a:solidFill>
                <a:schemeClr val="accent2"/>
              </a:solidFill>
            </a:endParaRPr>
          </a:p>
        </p:txBody>
      </p:sp>
      <p:pic>
        <p:nvPicPr>
          <p:cNvPr id="398343" name="Picture 7" descr="C:\Documents and Settings\Administrator\My Documents\Teaching\Solar power\su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invGray">
          <a:xfrm>
            <a:off x="4506913" y="3643313"/>
            <a:ext cx="682625" cy="530225"/>
          </a:xfrm>
          <a:prstGeom prst="rect">
            <a:avLst/>
          </a:prstGeom>
          <a:noFill/>
          <a:extLst>
            <a:ext uri="{909E8E84-426E-40DD-AFC4-6F175D3DCCD1}">
              <a14:hiddenFill xmlns:a14="http://schemas.microsoft.com/office/drawing/2010/main">
                <a:solidFill>
                  <a:srgbClr val="FFFFFF"/>
                </a:solidFill>
              </a14:hiddenFill>
            </a:ext>
          </a:extLst>
        </p:spPr>
      </p:pic>
      <p:sp>
        <p:nvSpPr>
          <p:cNvPr id="398344" name="Oval 8"/>
          <p:cNvSpPr>
            <a:spLocks noChangeArrowheads="1"/>
          </p:cNvSpPr>
          <p:nvPr/>
        </p:nvSpPr>
        <p:spPr bwMode="auto">
          <a:xfrm>
            <a:off x="3282950" y="2343150"/>
            <a:ext cx="3130550" cy="3130550"/>
          </a:xfrm>
          <a:prstGeom prst="ellipse">
            <a:avLst/>
          </a:prstGeom>
          <a:noFill/>
          <a:ln w="9525">
            <a:solidFill>
              <a:schemeClr val="bg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60000"/>
              </a:spcBef>
              <a:spcAft>
                <a:spcPct val="0"/>
              </a:spcAft>
              <a:buFontTx/>
              <a:buChar char="•"/>
            </a:pPr>
            <a:endParaRPr lang="en-GB">
              <a:solidFill>
                <a:srgbClr val="000000"/>
              </a:solidFill>
            </a:endParaRPr>
          </a:p>
        </p:txBody>
      </p:sp>
      <p:sp>
        <p:nvSpPr>
          <p:cNvPr id="398345" name="Oval 9"/>
          <p:cNvSpPr>
            <a:spLocks noChangeArrowheads="1"/>
          </p:cNvSpPr>
          <p:nvPr/>
        </p:nvSpPr>
        <p:spPr bwMode="auto">
          <a:xfrm>
            <a:off x="2551113" y="2514600"/>
            <a:ext cx="3519487" cy="2819400"/>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spcBef>
                <a:spcPct val="60000"/>
              </a:spcBef>
              <a:spcAft>
                <a:spcPct val="0"/>
              </a:spcAft>
              <a:buFontTx/>
              <a:buChar char="•"/>
            </a:pPr>
            <a:endParaRPr lang="en-GB">
              <a:solidFill>
                <a:srgbClr val="000000"/>
              </a:solidFill>
            </a:endParaRPr>
          </a:p>
        </p:txBody>
      </p:sp>
      <p:pic>
        <p:nvPicPr>
          <p:cNvPr id="398346" name="Picture 10" descr="C:\Documents and Settings\Administrator\My Documents\Teaching\Solar power\earth.gif"/>
          <p:cNvPicPr>
            <a:picLocks noChangeAspect="1" noChangeArrowheads="1"/>
          </p:cNvPicPr>
          <p:nvPr/>
        </p:nvPicPr>
        <p:blipFill>
          <a:blip r:embed="rId5" cstate="print">
            <a:lum bright="-30000"/>
            <a:extLst>
              <a:ext uri="{28A0092B-C50C-407E-A947-70E740481C1C}">
                <a14:useLocalDpi xmlns:a14="http://schemas.microsoft.com/office/drawing/2010/main" val="0"/>
              </a:ext>
            </a:extLst>
          </a:blip>
          <a:srcRect/>
          <a:stretch>
            <a:fillRect/>
          </a:stretch>
        </p:blipFill>
        <p:spPr bwMode="invGray">
          <a:xfrm>
            <a:off x="6096000" y="4557713"/>
            <a:ext cx="254000" cy="190500"/>
          </a:xfrm>
          <a:prstGeom prst="rect">
            <a:avLst/>
          </a:prstGeom>
          <a:noFill/>
          <a:extLst>
            <a:ext uri="{909E8E84-426E-40DD-AFC4-6F175D3DCCD1}">
              <a14:hiddenFill xmlns:a14="http://schemas.microsoft.com/office/drawing/2010/main">
                <a:solidFill>
                  <a:srgbClr val="FFFFFF"/>
                </a:solidFill>
              </a14:hiddenFill>
            </a:ext>
          </a:extLst>
        </p:spPr>
      </p:pic>
      <p:pic>
        <p:nvPicPr>
          <p:cNvPr id="398347" name="Picture 11" descr="C:\Documents and Settings\Administrator\My Documents\Teaching\Solar power\earth.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invGray">
          <a:xfrm>
            <a:off x="5689600" y="3101975"/>
            <a:ext cx="254000" cy="1905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53059598"/>
      </p:ext>
    </p:extLst>
  </p:cSld>
  <p:clrMapOvr>
    <a:masterClrMapping/>
  </p:clrMapOvr>
  <mc:AlternateContent xmlns:mc="http://schemas.openxmlformats.org/markup-compatibility/2006">
    <mc:Choice xmlns:p14="http://schemas.microsoft.com/office/powerpoint/2010/main" Requires="p14">
      <p:transition spd="slow" p14:dur="2000" advTm="11845"/>
    </mc:Choice>
    <mc:Fallback>
      <p:transition spd="slow" advTm="11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a:xfrm>
            <a:off x="685800" y="609600"/>
            <a:ext cx="7772400" cy="875184"/>
          </a:xfrm>
        </p:spPr>
        <p:txBody>
          <a:bodyPr/>
          <a:lstStyle/>
          <a:p>
            <a:pPr marL="0" indent="0">
              <a:tabLst/>
            </a:pPr>
            <a:r>
              <a:rPr lang="el-GR" altLang="en-US" b="0" dirty="0" smtClean="0"/>
              <a:t>Η ΔΙΑΚΥΜΑΝΣΗ ΤΗΣ ΑΚΤΙΝΟΒΟΛΙΑΣ ΛΟΓΩ ΤΗΣ ΤΡΟΧΙΑΣ ΤΗΣ ΓΗΣ. </a:t>
            </a:r>
            <a:endParaRPr lang="en-GB" altLang="en-US" b="0" dirty="0"/>
          </a:p>
        </p:txBody>
      </p:sp>
      <p:graphicFrame>
        <p:nvGraphicFramePr>
          <p:cNvPr id="400389" name="Object 5"/>
          <p:cNvGraphicFramePr>
            <a:graphicFrameLocks noChangeAspect="1"/>
          </p:cNvGraphicFramePr>
          <p:nvPr/>
        </p:nvGraphicFramePr>
        <p:xfrm>
          <a:off x="763588" y="1706563"/>
          <a:ext cx="8039100" cy="4959350"/>
        </p:xfrm>
        <a:graphic>
          <a:graphicData uri="http://schemas.openxmlformats.org/presentationml/2006/ole">
            <mc:AlternateContent xmlns:mc="http://schemas.openxmlformats.org/markup-compatibility/2006">
              <mc:Choice xmlns:v="urn:schemas-microsoft-com:vml" Requires="v">
                <p:oleObj spid="_x0000_s30746" name="Chart" r:id="rId5" imgW="8153705" imgH="5029505" progId="Excel.Chart.8">
                  <p:embed/>
                </p:oleObj>
              </mc:Choice>
              <mc:Fallback>
                <p:oleObj name="Chart" r:id="rId5" imgW="8153705" imgH="5029505" progId="Excel.Char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3588" y="1706563"/>
                        <a:ext cx="8039100" cy="495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16415344"/>
      </p:ext>
    </p:extLst>
  </p:cSld>
  <p:clrMapOvr>
    <a:masterClrMapping/>
  </p:clrMapOvr>
  <mc:AlternateContent xmlns:mc="http://schemas.openxmlformats.org/markup-compatibility/2006">
    <mc:Choice xmlns:p14="http://schemas.microsoft.com/office/powerpoint/2010/main" Requires="p14">
      <p:transition spd="slow" p14:dur="2000" advTm="13118"/>
    </mc:Choice>
    <mc:Fallback>
      <p:transition spd="slow" advTm="13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9383" name="Group 23"/>
          <p:cNvGraphicFramePr>
            <a:graphicFrameLocks noGrp="1"/>
          </p:cNvGraphicFramePr>
          <p:nvPr/>
        </p:nvGraphicFramePr>
        <p:xfrm>
          <a:off x="790575" y="1911350"/>
          <a:ext cx="7743825" cy="4610100"/>
        </p:xfrm>
        <a:graphic>
          <a:graphicData uri="http://schemas.openxmlformats.org/drawingml/2006/table">
            <a:tbl>
              <a:tblPr/>
              <a:tblGrid>
                <a:gridCol w="3871913"/>
                <a:gridCol w="3871912"/>
              </a:tblGrid>
              <a:tr h="4610100">
                <a:tc>
                  <a:txBody>
                    <a:bodyPr/>
                    <a:lstStyle>
                      <a:lvl1pPr algn="l">
                        <a:defRPr sz="2000">
                          <a:solidFill>
                            <a:schemeClr val="tx1"/>
                          </a:solidFill>
                          <a:latin typeface="Verdana" pitchFamily="34" charset="0"/>
                          <a:cs typeface="Times New Roman" pitchFamily="18" charset="0"/>
                        </a:defRPr>
                      </a:lvl1pPr>
                      <a:lvl2pPr algn="l">
                        <a:spcBef>
                          <a:spcPct val="20000"/>
                        </a:spcBef>
                        <a:defRPr>
                          <a:solidFill>
                            <a:schemeClr val="tx1"/>
                          </a:solidFill>
                          <a:latin typeface="Verdana" pitchFamily="34" charset="0"/>
                          <a:cs typeface="Times New Roman" pitchFamily="18" charset="0"/>
                        </a:defRPr>
                      </a:lvl2pPr>
                      <a:lvl3pPr algn="l">
                        <a:spcBef>
                          <a:spcPct val="20000"/>
                        </a:spcBef>
                        <a:defRPr sz="1600">
                          <a:solidFill>
                            <a:schemeClr val="tx1"/>
                          </a:solidFill>
                          <a:latin typeface="Verdana" pitchFamily="34" charset="0"/>
                          <a:cs typeface="Times New Roman" pitchFamily="18" charset="0"/>
                        </a:defRPr>
                      </a:lvl3pPr>
                      <a:lvl4pPr algn="l">
                        <a:spcBef>
                          <a:spcPct val="20000"/>
                        </a:spcBef>
                        <a:defRPr sz="1400">
                          <a:solidFill>
                            <a:schemeClr val="tx1"/>
                          </a:solidFill>
                          <a:latin typeface="Verdana" pitchFamily="34" charset="0"/>
                          <a:cs typeface="Times New Roman" pitchFamily="18" charset="0"/>
                        </a:defRPr>
                      </a:lvl4pPr>
                      <a:lvl5pPr algn="l">
                        <a:spcBef>
                          <a:spcPct val="20000"/>
                        </a:spcBef>
                        <a:defRPr sz="1400">
                          <a:solidFill>
                            <a:schemeClr val="tx1"/>
                          </a:solidFill>
                          <a:latin typeface="Verdana" pitchFamily="34" charset="0"/>
                          <a:cs typeface="Times New Roman" pitchFamily="18" charset="0"/>
                        </a:defRPr>
                      </a:lvl5pPr>
                      <a:lvl6pPr fontAlgn="base">
                        <a:spcBef>
                          <a:spcPct val="20000"/>
                        </a:spcBef>
                        <a:spcAft>
                          <a:spcPct val="0"/>
                        </a:spcAft>
                        <a:defRPr sz="1400">
                          <a:solidFill>
                            <a:schemeClr val="tx1"/>
                          </a:solidFill>
                          <a:latin typeface="Verdana" pitchFamily="34" charset="0"/>
                          <a:cs typeface="Times New Roman" pitchFamily="18" charset="0"/>
                        </a:defRPr>
                      </a:lvl6pPr>
                      <a:lvl7pPr fontAlgn="base">
                        <a:spcBef>
                          <a:spcPct val="20000"/>
                        </a:spcBef>
                        <a:spcAft>
                          <a:spcPct val="0"/>
                        </a:spcAft>
                        <a:defRPr sz="1400">
                          <a:solidFill>
                            <a:schemeClr val="tx1"/>
                          </a:solidFill>
                          <a:latin typeface="Verdana" pitchFamily="34" charset="0"/>
                          <a:cs typeface="Times New Roman" pitchFamily="18" charset="0"/>
                        </a:defRPr>
                      </a:lvl7pPr>
                      <a:lvl8pPr fontAlgn="base">
                        <a:spcBef>
                          <a:spcPct val="20000"/>
                        </a:spcBef>
                        <a:spcAft>
                          <a:spcPct val="0"/>
                        </a:spcAft>
                        <a:defRPr sz="1400">
                          <a:solidFill>
                            <a:schemeClr val="tx1"/>
                          </a:solidFill>
                          <a:latin typeface="Verdana" pitchFamily="34" charset="0"/>
                          <a:cs typeface="Times New Roman" pitchFamily="18" charset="0"/>
                        </a:defRPr>
                      </a:lvl8pPr>
                      <a:lvl9pPr fontAlgn="base">
                        <a:spcBef>
                          <a:spcPct val="20000"/>
                        </a:spcBef>
                        <a:spcAft>
                          <a:spcPct val="0"/>
                        </a:spcAft>
                        <a:defRPr sz="1400">
                          <a:solidFill>
                            <a:schemeClr val="tx1"/>
                          </a:solidFill>
                          <a:latin typeface="Verdana" pitchFamily="34" charset="0"/>
                          <a:cs typeface="Times New Roman" pitchFamily="18" charset="0"/>
                        </a:defRPr>
                      </a:lvl9pPr>
                    </a:lstStyle>
                    <a:p>
                      <a:pPr marL="0" marR="0" lvl="0" indent="0" algn="l" defTabSz="914400" rtl="0" eaLnBrk="1" fontAlgn="base" latinLnBrk="0" hangingPunct="1">
                        <a:lnSpc>
                          <a:spcPct val="100000"/>
                        </a:lnSpc>
                        <a:spcBef>
                          <a:spcPct val="60000"/>
                        </a:spcBef>
                        <a:spcAft>
                          <a:spcPct val="0"/>
                        </a:spcAft>
                        <a:buClrTx/>
                        <a:buSzTx/>
                        <a:buFontTx/>
                        <a:buNone/>
                        <a:tabLst/>
                      </a:pPr>
                      <a:endParaRPr kumimoji="0" lang="en-US" altLang="en-US" sz="2000" b="0" i="0" u="none" strike="noStrike" cap="none" normalizeH="0" baseline="0" smtClean="0">
                        <a:ln>
                          <a:noFill/>
                        </a:ln>
                        <a:solidFill>
                          <a:schemeClr val="tx1"/>
                        </a:solidFill>
                        <a:effectLst/>
                        <a:latin typeface="Verdana" pitchFamily="34" charset="0"/>
                        <a:cs typeface="Times New Roman" pitchFamily="18"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lgn="l">
                        <a:defRPr sz="2000">
                          <a:solidFill>
                            <a:schemeClr val="tx1"/>
                          </a:solidFill>
                          <a:latin typeface="Verdana" pitchFamily="34" charset="0"/>
                          <a:cs typeface="Times New Roman" pitchFamily="18" charset="0"/>
                        </a:defRPr>
                      </a:lvl1pPr>
                      <a:lvl2pPr algn="l">
                        <a:spcBef>
                          <a:spcPct val="20000"/>
                        </a:spcBef>
                        <a:defRPr>
                          <a:solidFill>
                            <a:schemeClr val="tx1"/>
                          </a:solidFill>
                          <a:latin typeface="Verdana" pitchFamily="34" charset="0"/>
                          <a:cs typeface="Times New Roman" pitchFamily="18" charset="0"/>
                        </a:defRPr>
                      </a:lvl2pPr>
                      <a:lvl3pPr algn="l">
                        <a:spcBef>
                          <a:spcPct val="20000"/>
                        </a:spcBef>
                        <a:defRPr sz="1600">
                          <a:solidFill>
                            <a:schemeClr val="tx1"/>
                          </a:solidFill>
                          <a:latin typeface="Verdana" pitchFamily="34" charset="0"/>
                          <a:cs typeface="Times New Roman" pitchFamily="18" charset="0"/>
                        </a:defRPr>
                      </a:lvl3pPr>
                      <a:lvl4pPr algn="l">
                        <a:spcBef>
                          <a:spcPct val="20000"/>
                        </a:spcBef>
                        <a:defRPr sz="1400">
                          <a:solidFill>
                            <a:schemeClr val="tx1"/>
                          </a:solidFill>
                          <a:latin typeface="Verdana" pitchFamily="34" charset="0"/>
                          <a:cs typeface="Times New Roman" pitchFamily="18" charset="0"/>
                        </a:defRPr>
                      </a:lvl4pPr>
                      <a:lvl5pPr algn="l">
                        <a:spcBef>
                          <a:spcPct val="20000"/>
                        </a:spcBef>
                        <a:defRPr sz="1400">
                          <a:solidFill>
                            <a:schemeClr val="tx1"/>
                          </a:solidFill>
                          <a:latin typeface="Verdana" pitchFamily="34" charset="0"/>
                          <a:cs typeface="Times New Roman" pitchFamily="18" charset="0"/>
                        </a:defRPr>
                      </a:lvl5pPr>
                      <a:lvl6pPr fontAlgn="base">
                        <a:spcBef>
                          <a:spcPct val="20000"/>
                        </a:spcBef>
                        <a:spcAft>
                          <a:spcPct val="0"/>
                        </a:spcAft>
                        <a:defRPr sz="1400">
                          <a:solidFill>
                            <a:schemeClr val="tx1"/>
                          </a:solidFill>
                          <a:latin typeface="Verdana" pitchFamily="34" charset="0"/>
                          <a:cs typeface="Times New Roman" pitchFamily="18" charset="0"/>
                        </a:defRPr>
                      </a:lvl6pPr>
                      <a:lvl7pPr fontAlgn="base">
                        <a:spcBef>
                          <a:spcPct val="20000"/>
                        </a:spcBef>
                        <a:spcAft>
                          <a:spcPct val="0"/>
                        </a:spcAft>
                        <a:defRPr sz="1400">
                          <a:solidFill>
                            <a:schemeClr val="tx1"/>
                          </a:solidFill>
                          <a:latin typeface="Verdana" pitchFamily="34" charset="0"/>
                          <a:cs typeface="Times New Roman" pitchFamily="18" charset="0"/>
                        </a:defRPr>
                      </a:lvl7pPr>
                      <a:lvl8pPr fontAlgn="base">
                        <a:spcBef>
                          <a:spcPct val="20000"/>
                        </a:spcBef>
                        <a:spcAft>
                          <a:spcPct val="0"/>
                        </a:spcAft>
                        <a:defRPr sz="1400">
                          <a:solidFill>
                            <a:schemeClr val="tx1"/>
                          </a:solidFill>
                          <a:latin typeface="Verdana" pitchFamily="34" charset="0"/>
                          <a:cs typeface="Times New Roman" pitchFamily="18" charset="0"/>
                        </a:defRPr>
                      </a:lvl8pPr>
                      <a:lvl9pPr fontAlgn="base">
                        <a:spcBef>
                          <a:spcPct val="20000"/>
                        </a:spcBef>
                        <a:spcAft>
                          <a:spcPct val="0"/>
                        </a:spcAft>
                        <a:defRPr sz="1400">
                          <a:solidFill>
                            <a:schemeClr val="tx1"/>
                          </a:solidFill>
                          <a:latin typeface="Verdana" pitchFamily="34" charset="0"/>
                          <a:cs typeface="Times New Roman" pitchFamily="18" charset="0"/>
                        </a:defRPr>
                      </a:lvl9pPr>
                    </a:lstStyle>
                    <a:p>
                      <a:pPr marL="0" marR="0" lvl="0" indent="0" algn="l" defTabSz="914400" rtl="0" eaLnBrk="1" fontAlgn="base" latinLnBrk="0" hangingPunct="1">
                        <a:lnSpc>
                          <a:spcPct val="100000"/>
                        </a:lnSpc>
                        <a:spcBef>
                          <a:spcPct val="60000"/>
                        </a:spcBef>
                        <a:spcAft>
                          <a:spcPct val="0"/>
                        </a:spcAft>
                        <a:buClrTx/>
                        <a:buSzTx/>
                        <a:buFontTx/>
                        <a:buNone/>
                        <a:tabLst/>
                      </a:pPr>
                      <a:endParaRPr kumimoji="0" lang="en-US" altLang="en-US" sz="2000" b="0" i="0" u="none" strike="noStrike" cap="none" normalizeH="0" baseline="0" smtClean="0">
                        <a:ln>
                          <a:noFill/>
                        </a:ln>
                        <a:solidFill>
                          <a:schemeClr val="tx1"/>
                        </a:solidFill>
                        <a:effectLst/>
                        <a:latin typeface="Verdana" pitchFamily="34" charset="0"/>
                        <a:cs typeface="Times New Roman" pitchFamily="18"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bl>
          </a:graphicData>
        </a:graphic>
      </p:graphicFrame>
      <p:sp>
        <p:nvSpPr>
          <p:cNvPr id="399362" name="Rectangle 2"/>
          <p:cNvSpPr>
            <a:spLocks noGrp="1" noChangeArrowheads="1"/>
          </p:cNvSpPr>
          <p:nvPr>
            <p:ph type="title"/>
          </p:nvPr>
        </p:nvSpPr>
        <p:spPr/>
        <p:txBody>
          <a:bodyPr/>
          <a:lstStyle/>
          <a:p>
            <a:pPr marL="0" indent="0">
              <a:tabLst/>
            </a:pPr>
            <a:r>
              <a:rPr lang="el-GR" altLang="en-US" b="0" dirty="0"/>
              <a:t>Η ΔΙΑΚΥΜΑΝΣΗ ΤΗΣ ΑΚΤΙΝΟΒΟΛΙΑΣ ΛΟΓΩ ΤΗΣ ΤΡΟΧΙΑΣ ΤΗΣ ΓΗΣ. </a:t>
            </a:r>
            <a:endParaRPr lang="en-GB" altLang="en-US" b="0" dirty="0"/>
          </a:p>
        </p:txBody>
      </p:sp>
      <p:sp>
        <p:nvSpPr>
          <p:cNvPr id="399369" name="Rectangle 9"/>
          <p:cNvSpPr>
            <a:spLocks noChangeArrowheads="1"/>
          </p:cNvSpPr>
          <p:nvPr/>
        </p:nvSpPr>
        <p:spPr bwMode="auto">
          <a:xfrm>
            <a:off x="4902200" y="2906713"/>
            <a:ext cx="3390900" cy="2597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1">
            <a:spAutoFit/>
          </a:bodyPr>
          <a:lstStyle>
            <a:lvl1pPr marL="673100" indent="-673100" algn="l">
              <a:spcBef>
                <a:spcPct val="0"/>
              </a:spcBef>
              <a:tabLst>
                <a:tab pos="381000" algn="l"/>
              </a:tabLst>
              <a:defRPr sz="2400">
                <a:solidFill>
                  <a:schemeClr val="tx1"/>
                </a:solidFill>
                <a:latin typeface="Times New Roman" pitchFamily="18" charset="0"/>
                <a:cs typeface="Times New Roman" pitchFamily="18" charset="0"/>
              </a:defRPr>
            </a:lvl1pPr>
            <a:lvl2pPr marL="863600" algn="l">
              <a:spcBef>
                <a:spcPct val="0"/>
              </a:spcBef>
              <a:tabLst>
                <a:tab pos="381000" algn="l"/>
              </a:tabLst>
              <a:defRPr sz="2400">
                <a:solidFill>
                  <a:schemeClr val="tx1"/>
                </a:solidFill>
                <a:latin typeface="Times New Roman" pitchFamily="18" charset="0"/>
                <a:cs typeface="Times New Roman" pitchFamily="18" charset="0"/>
              </a:defRPr>
            </a:lvl2pPr>
            <a:lvl3pPr marL="1054100" algn="l">
              <a:spcBef>
                <a:spcPct val="0"/>
              </a:spcBef>
              <a:tabLst>
                <a:tab pos="381000" algn="l"/>
              </a:tabLst>
              <a:defRPr sz="2400">
                <a:solidFill>
                  <a:schemeClr val="tx1"/>
                </a:solidFill>
                <a:latin typeface="Times New Roman" pitchFamily="18" charset="0"/>
                <a:cs typeface="Times New Roman" pitchFamily="18" charset="0"/>
              </a:defRPr>
            </a:lvl3pPr>
            <a:lvl4pPr algn="l">
              <a:spcBef>
                <a:spcPct val="0"/>
              </a:spcBef>
              <a:tabLst>
                <a:tab pos="381000" algn="l"/>
              </a:tabLst>
              <a:defRPr sz="2400">
                <a:solidFill>
                  <a:schemeClr val="tx1"/>
                </a:solidFill>
                <a:latin typeface="Times New Roman" pitchFamily="18" charset="0"/>
                <a:cs typeface="Times New Roman" pitchFamily="18" charset="0"/>
              </a:defRPr>
            </a:lvl4pPr>
            <a:lvl5pPr algn="l">
              <a:spcBef>
                <a:spcPct val="0"/>
              </a:spcBef>
              <a:tabLst>
                <a:tab pos="381000" algn="l"/>
              </a:tabLst>
              <a:defRPr sz="2400">
                <a:solidFill>
                  <a:schemeClr val="tx1"/>
                </a:solidFill>
                <a:latin typeface="Times New Roman" pitchFamily="18" charset="0"/>
                <a:cs typeface="Times New Roman" pitchFamily="18" charset="0"/>
              </a:defRPr>
            </a:lvl5pPr>
            <a:lvl6pPr fontAlgn="base">
              <a:spcBef>
                <a:spcPct val="0"/>
              </a:spcBef>
              <a:spcAft>
                <a:spcPct val="0"/>
              </a:spcAft>
              <a:tabLst>
                <a:tab pos="381000" algn="l"/>
              </a:tabLst>
              <a:defRPr sz="2400">
                <a:solidFill>
                  <a:schemeClr val="tx1"/>
                </a:solidFill>
                <a:latin typeface="Times New Roman" pitchFamily="18" charset="0"/>
                <a:cs typeface="Times New Roman" pitchFamily="18" charset="0"/>
              </a:defRPr>
            </a:lvl6pPr>
            <a:lvl7pPr fontAlgn="base">
              <a:spcBef>
                <a:spcPct val="0"/>
              </a:spcBef>
              <a:spcAft>
                <a:spcPct val="0"/>
              </a:spcAft>
              <a:tabLst>
                <a:tab pos="381000" algn="l"/>
              </a:tabLst>
              <a:defRPr sz="2400">
                <a:solidFill>
                  <a:schemeClr val="tx1"/>
                </a:solidFill>
                <a:latin typeface="Times New Roman" pitchFamily="18" charset="0"/>
                <a:cs typeface="Times New Roman" pitchFamily="18" charset="0"/>
              </a:defRPr>
            </a:lvl7pPr>
            <a:lvl8pPr fontAlgn="base">
              <a:spcBef>
                <a:spcPct val="0"/>
              </a:spcBef>
              <a:spcAft>
                <a:spcPct val="0"/>
              </a:spcAft>
              <a:tabLst>
                <a:tab pos="381000" algn="l"/>
              </a:tabLst>
              <a:defRPr sz="2400">
                <a:solidFill>
                  <a:schemeClr val="tx1"/>
                </a:solidFill>
                <a:latin typeface="Times New Roman" pitchFamily="18" charset="0"/>
                <a:cs typeface="Times New Roman" pitchFamily="18" charset="0"/>
              </a:defRPr>
            </a:lvl8pPr>
            <a:lvl9pPr fontAlgn="base">
              <a:spcBef>
                <a:spcPct val="0"/>
              </a:spcBef>
              <a:spcAft>
                <a:spcPct val="0"/>
              </a:spcAft>
              <a:tabLst>
                <a:tab pos="381000" algn="l"/>
              </a:tabLst>
              <a:defRPr sz="2400">
                <a:solidFill>
                  <a:schemeClr val="tx1"/>
                </a:solidFill>
                <a:latin typeface="Times New Roman" pitchFamily="18" charset="0"/>
                <a:cs typeface="Times New Roman" pitchFamily="18" charset="0"/>
              </a:defRPr>
            </a:lvl9pPr>
          </a:lstStyle>
          <a:p>
            <a:pPr fontAlgn="base">
              <a:spcBef>
                <a:spcPct val="60000"/>
              </a:spcBef>
              <a:spcAft>
                <a:spcPct val="0"/>
              </a:spcAft>
            </a:pPr>
            <a:r>
              <a:rPr lang="en-GB" altLang="en-US" sz="1800" i="1" dirty="0" err="1">
                <a:solidFill>
                  <a:srgbClr val="000000"/>
                </a:solidFill>
              </a:rPr>
              <a:t>G</a:t>
            </a:r>
            <a:r>
              <a:rPr lang="en-GB" altLang="en-US" sz="1800" i="1" baseline="-25000" dirty="0" err="1">
                <a:solidFill>
                  <a:srgbClr val="000000"/>
                </a:solidFill>
              </a:rPr>
              <a:t>on</a:t>
            </a:r>
            <a:r>
              <a:rPr lang="en-GB" altLang="en-US" sz="1800" dirty="0">
                <a:solidFill>
                  <a:srgbClr val="000000"/>
                </a:solidFill>
                <a:latin typeface="Verdana" pitchFamily="34" charset="0"/>
              </a:rPr>
              <a:t> = </a:t>
            </a:r>
            <a:r>
              <a:rPr lang="el-GR" altLang="en-US" sz="1800" dirty="0" smtClean="0">
                <a:solidFill>
                  <a:srgbClr val="000000"/>
                </a:solidFill>
                <a:latin typeface="Verdana" pitchFamily="34" charset="0"/>
              </a:rPr>
              <a:t>ΑΚΤΙΝΟΒΟΛΙΑ</a:t>
            </a:r>
            <a:endParaRPr lang="en-GB" altLang="en-US" sz="1800" i="1" dirty="0">
              <a:solidFill>
                <a:srgbClr val="000000"/>
              </a:solidFill>
            </a:endParaRPr>
          </a:p>
          <a:p>
            <a:pPr fontAlgn="base">
              <a:spcBef>
                <a:spcPct val="60000"/>
              </a:spcBef>
              <a:spcAft>
                <a:spcPct val="0"/>
              </a:spcAft>
            </a:pPr>
            <a:r>
              <a:rPr lang="en-GB" altLang="en-US" sz="1800" i="1" dirty="0" err="1">
                <a:solidFill>
                  <a:srgbClr val="000000"/>
                </a:solidFill>
              </a:rPr>
              <a:t>G</a:t>
            </a:r>
            <a:r>
              <a:rPr lang="en-GB" altLang="en-US" sz="1800" i="1" baseline="-25000" dirty="0" err="1">
                <a:solidFill>
                  <a:srgbClr val="000000"/>
                </a:solidFill>
              </a:rPr>
              <a:t>sc</a:t>
            </a:r>
            <a:r>
              <a:rPr lang="en-GB" altLang="en-US" sz="1800" i="1" dirty="0">
                <a:solidFill>
                  <a:srgbClr val="000000"/>
                </a:solidFill>
              </a:rPr>
              <a:t> </a:t>
            </a:r>
            <a:r>
              <a:rPr lang="en-GB" altLang="en-US" sz="1800" dirty="0">
                <a:solidFill>
                  <a:srgbClr val="000000"/>
                </a:solidFill>
                <a:latin typeface="Verdana" pitchFamily="34" charset="0"/>
              </a:rPr>
              <a:t>= 	</a:t>
            </a:r>
            <a:r>
              <a:rPr lang="el-GR" altLang="en-US" sz="1800" dirty="0" smtClean="0">
                <a:solidFill>
                  <a:srgbClr val="000000"/>
                </a:solidFill>
                <a:latin typeface="Verdana" pitchFamily="34" charset="0"/>
              </a:rPr>
              <a:t>ΗΛΙΑΚΗ ΣΤΑΘΕΡΑ</a:t>
            </a:r>
            <a:endParaRPr lang="en-GB" altLang="en-US" sz="1800" i="1" dirty="0">
              <a:solidFill>
                <a:srgbClr val="000000"/>
              </a:solidFill>
            </a:endParaRPr>
          </a:p>
          <a:p>
            <a:pPr fontAlgn="base">
              <a:spcBef>
                <a:spcPct val="60000"/>
              </a:spcBef>
              <a:spcAft>
                <a:spcPct val="0"/>
              </a:spcAft>
            </a:pPr>
            <a:r>
              <a:rPr lang="en-GB" altLang="en-US" sz="1800" i="1" dirty="0">
                <a:solidFill>
                  <a:srgbClr val="000000"/>
                </a:solidFill>
              </a:rPr>
              <a:t>n 	</a:t>
            </a:r>
            <a:r>
              <a:rPr lang="en-GB" altLang="en-US" sz="1800" dirty="0">
                <a:solidFill>
                  <a:srgbClr val="000000"/>
                </a:solidFill>
                <a:latin typeface="Verdana" pitchFamily="34" charset="0"/>
              </a:rPr>
              <a:t>= 	</a:t>
            </a:r>
            <a:r>
              <a:rPr lang="el-GR" altLang="en-US" sz="1800" dirty="0" smtClean="0">
                <a:solidFill>
                  <a:srgbClr val="000000"/>
                </a:solidFill>
                <a:latin typeface="Verdana" pitchFamily="34" charset="0"/>
              </a:rPr>
              <a:t>ΗΜΕΡΑ ΤΟΥ ΕΤΟΥΣ </a:t>
            </a:r>
            <a:r>
              <a:rPr lang="en-GB" altLang="en-US" sz="1800" dirty="0" smtClean="0">
                <a:solidFill>
                  <a:srgbClr val="000000"/>
                </a:solidFill>
                <a:latin typeface="Verdana" pitchFamily="34" charset="0"/>
              </a:rPr>
              <a:t>(</a:t>
            </a:r>
            <a:r>
              <a:rPr lang="el-GR" altLang="en-US" sz="1800" dirty="0" smtClean="0">
                <a:solidFill>
                  <a:srgbClr val="000000"/>
                </a:solidFill>
                <a:latin typeface="Verdana" pitchFamily="34" charset="0"/>
              </a:rPr>
              <a:t>ΑΡΧΗ ΤΗΝ 1</a:t>
            </a:r>
            <a:r>
              <a:rPr lang="el-GR" altLang="en-US" sz="1800" baseline="30000" dirty="0" smtClean="0">
                <a:solidFill>
                  <a:srgbClr val="000000"/>
                </a:solidFill>
                <a:latin typeface="Verdana" pitchFamily="34" charset="0"/>
              </a:rPr>
              <a:t>η</a:t>
            </a:r>
            <a:r>
              <a:rPr lang="el-GR" altLang="en-US" sz="1800" dirty="0" smtClean="0">
                <a:solidFill>
                  <a:srgbClr val="000000"/>
                </a:solidFill>
                <a:latin typeface="Verdana" pitchFamily="34" charset="0"/>
              </a:rPr>
              <a:t> ΙΑΝΟΥΑΡΙΟΥ</a:t>
            </a:r>
            <a:r>
              <a:rPr lang="en-GB" altLang="en-US" sz="1800" dirty="0" smtClean="0">
                <a:solidFill>
                  <a:srgbClr val="000000"/>
                </a:solidFill>
                <a:latin typeface="Verdana" pitchFamily="34" charset="0"/>
              </a:rPr>
              <a:t>)</a:t>
            </a:r>
            <a:endParaRPr lang="en-GB" altLang="en-US" sz="1800" dirty="0">
              <a:solidFill>
                <a:srgbClr val="000000"/>
              </a:solidFill>
              <a:latin typeface="Verdana" pitchFamily="34" charset="0"/>
            </a:endParaRPr>
          </a:p>
          <a:p>
            <a:pPr fontAlgn="base">
              <a:spcBef>
                <a:spcPct val="60000"/>
              </a:spcBef>
              <a:spcAft>
                <a:spcPct val="0"/>
              </a:spcAft>
            </a:pPr>
            <a:endParaRPr lang="en-GB" altLang="en-US" sz="1800" dirty="0">
              <a:solidFill>
                <a:srgbClr val="000000"/>
              </a:solidFill>
              <a:latin typeface="Verdana" pitchFamily="34" charset="0"/>
            </a:endParaRPr>
          </a:p>
          <a:p>
            <a:pPr fontAlgn="base">
              <a:spcBef>
                <a:spcPct val="60000"/>
              </a:spcBef>
              <a:spcAft>
                <a:spcPct val="0"/>
              </a:spcAft>
            </a:pPr>
            <a:r>
              <a:rPr lang="en-GB" altLang="en-US" sz="1400" dirty="0" smtClean="0">
                <a:solidFill>
                  <a:srgbClr val="000000"/>
                </a:solidFill>
                <a:latin typeface="Verdana" pitchFamily="34" charset="0"/>
              </a:rPr>
              <a:t>cosine </a:t>
            </a:r>
            <a:r>
              <a:rPr lang="el-GR" altLang="en-US" sz="1400" dirty="0" smtClean="0">
                <a:solidFill>
                  <a:srgbClr val="000000"/>
                </a:solidFill>
                <a:latin typeface="Verdana" pitchFamily="34" charset="0"/>
              </a:rPr>
              <a:t>σε μοίρες</a:t>
            </a:r>
            <a:endParaRPr lang="en-GB" altLang="en-US" sz="1400" dirty="0">
              <a:solidFill>
                <a:srgbClr val="000000"/>
              </a:solidFill>
              <a:latin typeface="Verdana" pitchFamily="34" charset="0"/>
            </a:endParaRPr>
          </a:p>
        </p:txBody>
      </p:sp>
      <p:graphicFrame>
        <p:nvGraphicFramePr>
          <p:cNvPr id="399370" name="Object 10"/>
          <p:cNvGraphicFramePr>
            <a:graphicFrameLocks noChangeAspect="1"/>
          </p:cNvGraphicFramePr>
          <p:nvPr/>
        </p:nvGraphicFramePr>
        <p:xfrm>
          <a:off x="904875" y="3533775"/>
          <a:ext cx="3465513" cy="815975"/>
        </p:xfrm>
        <a:graphic>
          <a:graphicData uri="http://schemas.openxmlformats.org/presentationml/2006/ole">
            <mc:AlternateContent xmlns:mc="http://schemas.openxmlformats.org/markup-compatibility/2006">
              <mc:Choice xmlns:v="urn:schemas-microsoft-com:vml" Requires="v">
                <p:oleObj spid="_x0000_s31770" name="Equation" r:id="rId5" imgW="1726920" imgH="406080" progId="Equation.DSMT4">
                  <p:embed/>
                </p:oleObj>
              </mc:Choice>
              <mc:Fallback>
                <p:oleObj name="Equation" r:id="rId5" imgW="1726920" imgH="4060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4875" y="3533775"/>
                        <a:ext cx="3465513" cy="815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71390662"/>
      </p:ext>
    </p:extLst>
  </p:cSld>
  <p:clrMapOvr>
    <a:masterClrMapping/>
  </p:clrMapOvr>
  <mc:AlternateContent xmlns:mc="http://schemas.openxmlformats.org/markup-compatibility/2006">
    <mc:Choice xmlns:p14="http://schemas.microsoft.com/office/powerpoint/2010/main" Requires="p14">
      <p:transition spd="slow" p14:dur="2000" advTm="23778"/>
    </mc:Choice>
    <mc:Fallback>
      <p:transition spd="slow" advTm="23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1026"/>
          <p:cNvSpPr>
            <a:spLocks noGrp="1" noChangeArrowheads="1"/>
          </p:cNvSpPr>
          <p:nvPr>
            <p:ph type="title"/>
          </p:nvPr>
        </p:nvSpPr>
        <p:spPr/>
        <p:txBody>
          <a:bodyPr/>
          <a:lstStyle/>
          <a:p>
            <a:r>
              <a:rPr lang="el-GR" altLang="en-US" b="0" dirty="0">
                <a:solidFill>
                  <a:schemeClr val="tx1"/>
                </a:solidFill>
              </a:rPr>
              <a:t>ΗΛΙΑΚΗ ΓΕΩΜΕΤΡΙΑ</a:t>
            </a:r>
            <a:endParaRPr lang="en-GB" altLang="en-US" b="0" dirty="0"/>
          </a:p>
        </p:txBody>
      </p:sp>
      <p:sp>
        <p:nvSpPr>
          <p:cNvPr id="415747" name="Rectangle 1027"/>
          <p:cNvSpPr>
            <a:spLocks noChangeArrowheads="1"/>
          </p:cNvSpPr>
          <p:nvPr/>
        </p:nvSpPr>
        <p:spPr bwMode="auto">
          <a:xfrm>
            <a:off x="1857375" y="1911350"/>
            <a:ext cx="6677025" cy="2160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1">
            <a:spAutoFit/>
          </a:bodyPr>
          <a:lstStyle>
            <a:lvl1pPr marL="663575" indent="-663575" algn="l">
              <a:spcBef>
                <a:spcPct val="0"/>
              </a:spcBef>
              <a:tabLst>
                <a:tab pos="385763" algn="l"/>
              </a:tabLst>
              <a:defRPr sz="2400">
                <a:solidFill>
                  <a:schemeClr val="tx1"/>
                </a:solidFill>
                <a:latin typeface="Times New Roman" pitchFamily="18" charset="0"/>
                <a:cs typeface="Times New Roman" pitchFamily="18" charset="0"/>
              </a:defRPr>
            </a:lvl1pPr>
            <a:lvl2pPr marL="854075" algn="l">
              <a:spcBef>
                <a:spcPct val="0"/>
              </a:spcBef>
              <a:tabLst>
                <a:tab pos="385763" algn="l"/>
              </a:tabLst>
              <a:defRPr sz="2400">
                <a:solidFill>
                  <a:schemeClr val="tx1"/>
                </a:solidFill>
                <a:latin typeface="Times New Roman" pitchFamily="18" charset="0"/>
                <a:cs typeface="Times New Roman" pitchFamily="18" charset="0"/>
              </a:defRPr>
            </a:lvl2pPr>
            <a:lvl3pPr marL="1044575" algn="l">
              <a:spcBef>
                <a:spcPct val="0"/>
              </a:spcBef>
              <a:tabLst>
                <a:tab pos="385763" algn="l"/>
              </a:tabLst>
              <a:defRPr sz="2400">
                <a:solidFill>
                  <a:schemeClr val="tx1"/>
                </a:solidFill>
                <a:latin typeface="Times New Roman" pitchFamily="18" charset="0"/>
                <a:cs typeface="Times New Roman" pitchFamily="18" charset="0"/>
              </a:defRPr>
            </a:lvl3pPr>
            <a:lvl4pPr algn="l">
              <a:spcBef>
                <a:spcPct val="0"/>
              </a:spcBef>
              <a:tabLst>
                <a:tab pos="385763" algn="l"/>
              </a:tabLst>
              <a:defRPr sz="2400">
                <a:solidFill>
                  <a:schemeClr val="tx1"/>
                </a:solidFill>
                <a:latin typeface="Times New Roman" pitchFamily="18" charset="0"/>
                <a:cs typeface="Times New Roman" pitchFamily="18" charset="0"/>
              </a:defRPr>
            </a:lvl4pPr>
            <a:lvl5pPr algn="l">
              <a:spcBef>
                <a:spcPct val="0"/>
              </a:spcBef>
              <a:tabLst>
                <a:tab pos="385763" algn="l"/>
              </a:tabLst>
              <a:defRPr sz="2400">
                <a:solidFill>
                  <a:schemeClr val="tx1"/>
                </a:solidFill>
                <a:latin typeface="Times New Roman" pitchFamily="18" charset="0"/>
                <a:cs typeface="Times New Roman" pitchFamily="18" charset="0"/>
              </a:defRPr>
            </a:lvl5pPr>
            <a:lvl6pPr fontAlgn="base">
              <a:spcBef>
                <a:spcPct val="0"/>
              </a:spcBef>
              <a:spcAft>
                <a:spcPct val="0"/>
              </a:spcAft>
              <a:tabLst>
                <a:tab pos="385763" algn="l"/>
              </a:tabLst>
              <a:defRPr sz="2400">
                <a:solidFill>
                  <a:schemeClr val="tx1"/>
                </a:solidFill>
                <a:latin typeface="Times New Roman" pitchFamily="18" charset="0"/>
                <a:cs typeface="Times New Roman" pitchFamily="18" charset="0"/>
              </a:defRPr>
            </a:lvl6pPr>
            <a:lvl7pPr fontAlgn="base">
              <a:spcBef>
                <a:spcPct val="0"/>
              </a:spcBef>
              <a:spcAft>
                <a:spcPct val="0"/>
              </a:spcAft>
              <a:tabLst>
                <a:tab pos="385763" algn="l"/>
              </a:tabLst>
              <a:defRPr sz="2400">
                <a:solidFill>
                  <a:schemeClr val="tx1"/>
                </a:solidFill>
                <a:latin typeface="Times New Roman" pitchFamily="18" charset="0"/>
                <a:cs typeface="Times New Roman" pitchFamily="18" charset="0"/>
              </a:defRPr>
            </a:lvl7pPr>
            <a:lvl8pPr fontAlgn="base">
              <a:spcBef>
                <a:spcPct val="0"/>
              </a:spcBef>
              <a:spcAft>
                <a:spcPct val="0"/>
              </a:spcAft>
              <a:tabLst>
                <a:tab pos="385763" algn="l"/>
              </a:tabLst>
              <a:defRPr sz="2400">
                <a:solidFill>
                  <a:schemeClr val="tx1"/>
                </a:solidFill>
                <a:latin typeface="Times New Roman" pitchFamily="18" charset="0"/>
                <a:cs typeface="Times New Roman" pitchFamily="18" charset="0"/>
              </a:defRPr>
            </a:lvl8pPr>
            <a:lvl9pPr fontAlgn="base">
              <a:spcBef>
                <a:spcPct val="0"/>
              </a:spcBef>
              <a:spcAft>
                <a:spcPct val="0"/>
              </a:spcAft>
              <a:tabLst>
                <a:tab pos="385763" algn="l"/>
              </a:tabLst>
              <a:defRPr sz="2400">
                <a:solidFill>
                  <a:schemeClr val="tx1"/>
                </a:solidFill>
                <a:latin typeface="Times New Roman" pitchFamily="18" charset="0"/>
                <a:cs typeface="Times New Roman" pitchFamily="18" charset="0"/>
              </a:defRPr>
            </a:lvl9pPr>
          </a:lstStyle>
          <a:p>
            <a:pPr fontAlgn="base">
              <a:spcBef>
                <a:spcPct val="60000"/>
              </a:spcBef>
              <a:spcAft>
                <a:spcPct val="0"/>
              </a:spcAft>
            </a:pPr>
            <a:r>
              <a:rPr lang="en-GB" altLang="en-US" i="1" dirty="0">
                <a:solidFill>
                  <a:srgbClr val="000000"/>
                </a:solidFill>
                <a:sym typeface="Symbol" pitchFamily="18" charset="2"/>
              </a:rPr>
              <a:t></a:t>
            </a:r>
            <a:r>
              <a:rPr lang="en-GB" altLang="en-US" dirty="0">
                <a:solidFill>
                  <a:srgbClr val="000000"/>
                </a:solidFill>
                <a:latin typeface="Verdana" pitchFamily="34" charset="0"/>
              </a:rPr>
              <a:t> 	= </a:t>
            </a:r>
            <a:r>
              <a:rPr lang="el-GR" altLang="en-US" dirty="0" smtClean="0">
                <a:solidFill>
                  <a:srgbClr val="000000"/>
                </a:solidFill>
                <a:latin typeface="Verdana" pitchFamily="34" charset="0"/>
              </a:rPr>
              <a:t>ΓΕΩΓΡΑΦΙΚΟ ΠΛΑΤΟΣ</a:t>
            </a:r>
            <a:endParaRPr lang="en-GB" altLang="en-US" i="1" dirty="0">
              <a:solidFill>
                <a:srgbClr val="000000"/>
              </a:solidFill>
            </a:endParaRPr>
          </a:p>
          <a:p>
            <a:pPr fontAlgn="base">
              <a:spcBef>
                <a:spcPct val="60000"/>
              </a:spcBef>
              <a:spcAft>
                <a:spcPct val="0"/>
              </a:spcAft>
            </a:pPr>
            <a:r>
              <a:rPr lang="en-GB" altLang="en-US" i="1" dirty="0">
                <a:solidFill>
                  <a:srgbClr val="000000"/>
                </a:solidFill>
                <a:sym typeface="Symbol" pitchFamily="18" charset="2"/>
              </a:rPr>
              <a:t></a:t>
            </a:r>
            <a:r>
              <a:rPr lang="en-GB" altLang="en-US" i="1" dirty="0">
                <a:solidFill>
                  <a:srgbClr val="000000"/>
                </a:solidFill>
              </a:rPr>
              <a:t> 	</a:t>
            </a:r>
            <a:r>
              <a:rPr lang="en-GB" altLang="en-US" dirty="0">
                <a:solidFill>
                  <a:srgbClr val="000000"/>
                </a:solidFill>
                <a:latin typeface="Verdana" pitchFamily="34" charset="0"/>
              </a:rPr>
              <a:t>= </a:t>
            </a:r>
            <a:r>
              <a:rPr lang="el-GR" altLang="en-US" dirty="0" smtClean="0">
                <a:solidFill>
                  <a:srgbClr val="000000"/>
                </a:solidFill>
                <a:latin typeface="Verdana" pitchFamily="34" charset="0"/>
              </a:rPr>
              <a:t>ΗΛΙΑΚΗ ΚΛΙΣΗ </a:t>
            </a:r>
            <a:r>
              <a:rPr lang="en-GB" altLang="en-US" dirty="0" smtClean="0">
                <a:solidFill>
                  <a:srgbClr val="000000"/>
                </a:solidFill>
                <a:latin typeface="Verdana" pitchFamily="34" charset="0"/>
              </a:rPr>
              <a:t>– </a:t>
            </a:r>
            <a:r>
              <a:rPr lang="el-GR" altLang="en-US" dirty="0" smtClean="0">
                <a:solidFill>
                  <a:srgbClr val="000000"/>
                </a:solidFill>
                <a:latin typeface="Verdana" pitchFamily="34" charset="0"/>
              </a:rPr>
              <a:t>Η ΓΩΝΙΑ ΜΕΤΑΞΥ ΤΟΥ ΑΞΟΝΑ ΤΗΣ ΓΗΣ ΚΑΙ ΤΗΣ ΕΠΙΦΑΝΕΙΑΣ ΕΝΟΣ ΚΥΛΙΝΔΡΟΥ ΔΙΑ ΜΕΣΟΥ ΤΗΣ ΤΡΟΧΙΑΣ ΤΗΣ ΓΗΣ</a:t>
            </a:r>
            <a:endParaRPr lang="en-GB" altLang="en-US" i="1" dirty="0">
              <a:solidFill>
                <a:srgbClr val="0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40327534"/>
      </p:ext>
    </p:extLst>
  </p:cSld>
  <p:clrMapOvr>
    <a:masterClrMapping/>
  </p:clrMapOvr>
  <mc:AlternateContent xmlns:mc="http://schemas.openxmlformats.org/markup-compatibility/2006">
    <mc:Choice xmlns:p14="http://schemas.microsoft.com/office/powerpoint/2010/main" Requires="p14">
      <p:transition spd="slow" p14:dur="2000" advTm="16841"/>
    </mc:Choice>
    <mc:Fallback>
      <p:transition spd="slow" advTm="16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263" y="106362"/>
            <a:ext cx="8229600" cy="655638"/>
          </a:xfrm>
        </p:spPr>
        <p:txBody>
          <a:bodyPr>
            <a:normAutofit/>
          </a:bodyPr>
          <a:lstStyle/>
          <a:p>
            <a:r>
              <a:rPr lang="el-GR" dirty="0" smtClean="0"/>
              <a:t>ΗΛΙΟΣ : γέννηση-εξέλιξη-τέλος</a:t>
            </a:r>
            <a:endParaRPr lang="en-GB" dirty="0"/>
          </a:p>
        </p:txBody>
      </p:sp>
      <p:sp>
        <p:nvSpPr>
          <p:cNvPr id="3" name="Content Placeholder 2"/>
          <p:cNvSpPr>
            <a:spLocks noGrp="1"/>
          </p:cNvSpPr>
          <p:nvPr>
            <p:ph idx="1"/>
          </p:nvPr>
        </p:nvSpPr>
        <p:spPr/>
        <p:txBody>
          <a:bodyPr/>
          <a:lstStyle/>
          <a:p>
            <a:endParaRPr lang="en-GB" dirty="0"/>
          </a:p>
        </p:txBody>
      </p:sp>
      <p:pic>
        <p:nvPicPr>
          <p:cNvPr id="950274" name="Picture 2" descr="http://sciencelearn.org.nz/var/sciencelearn/storage/images/contexts/space-revealed/sci-media/images/lifecycle-of-the-sun/108260-5-eng-NZ/Lifecycle-of-the-Su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67805442"/>
      </p:ext>
    </p:extLst>
  </p:cSld>
  <p:clrMapOvr>
    <a:masterClrMapping/>
  </p:clrMapOvr>
  <mc:AlternateContent xmlns:mc="http://schemas.openxmlformats.org/markup-compatibility/2006">
    <mc:Choice xmlns:p14="http://schemas.microsoft.com/office/powerpoint/2010/main" Requires="p14">
      <p:transition spd="slow" p14:dur="2000" advTm="14295"/>
    </mc:Choice>
    <mc:Fallback>
      <p:transition spd="slow" advTm="14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Oval 6146"/>
          <p:cNvSpPr>
            <a:spLocks noChangeArrowheads="1"/>
          </p:cNvSpPr>
          <p:nvPr/>
        </p:nvSpPr>
        <p:spPr bwMode="black">
          <a:xfrm>
            <a:off x="1031875" y="2701925"/>
            <a:ext cx="3540125" cy="354012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60000"/>
              </a:spcBef>
              <a:spcAft>
                <a:spcPct val="0"/>
              </a:spcAft>
              <a:buFontTx/>
              <a:buChar char="•"/>
            </a:pPr>
            <a:endParaRPr lang="en-GB">
              <a:solidFill>
                <a:srgbClr val="000000"/>
              </a:solidFill>
              <a:latin typeface="Verdana"/>
            </a:endParaRPr>
          </a:p>
        </p:txBody>
      </p:sp>
      <p:pic>
        <p:nvPicPr>
          <p:cNvPr id="420867" name="Picture 6147" descr="C:\Documents and Settings\Administrator\My Documents\Teaching\Solar power\earth2.jpg"/>
          <p:cNvPicPr>
            <a:picLocks noChangeAspect="1" noChangeArrowheads="1"/>
          </p:cNvPicPr>
          <p:nvPr/>
        </p:nvPicPr>
        <p:blipFill>
          <a:blip r:embed="rId4">
            <a:clrChange>
              <a:clrFrom>
                <a:srgbClr val="000000"/>
              </a:clrFrom>
              <a:clrTo>
                <a:srgbClr val="000000">
                  <a:alpha val="0"/>
                </a:srgbClr>
              </a:clrTo>
            </a:clrChange>
            <a:lum bright="-36000" contrast="-66000"/>
            <a:extLst>
              <a:ext uri="{28A0092B-C50C-407E-A947-70E740481C1C}">
                <a14:useLocalDpi xmlns:a14="http://schemas.microsoft.com/office/drawing/2010/main" val="0"/>
              </a:ext>
            </a:extLst>
          </a:blip>
          <a:srcRect l="2000" t="4666" r="2000" b="4666"/>
          <a:stretch>
            <a:fillRect/>
          </a:stretch>
        </p:blipFill>
        <p:spPr bwMode="hidden">
          <a:xfrm>
            <a:off x="790575" y="2662238"/>
            <a:ext cx="4022725" cy="3800475"/>
          </a:xfrm>
          <a:prstGeom prst="rect">
            <a:avLst/>
          </a:prstGeom>
          <a:noFill/>
          <a:extLst>
            <a:ext uri="{909E8E84-426E-40DD-AFC4-6F175D3DCCD1}">
              <a14:hiddenFill xmlns:a14="http://schemas.microsoft.com/office/drawing/2010/main">
                <a:solidFill>
                  <a:srgbClr val="FFFFFF"/>
                </a:solidFill>
              </a14:hiddenFill>
            </a:ext>
          </a:extLst>
        </p:spPr>
      </p:pic>
      <p:pic>
        <p:nvPicPr>
          <p:cNvPr id="420868" name="Picture 6148" descr="C:\Documents and Settings\Administrator\My Documents\Teaching\Solar power\sun.jpg"/>
          <p:cNvPicPr>
            <a:picLocks noChangeArrowheads="1"/>
          </p:cNvPicPr>
          <p:nvPr/>
        </p:nvPicPr>
        <p:blipFill>
          <a:blip r:embed="rId5">
            <a:extLst>
              <a:ext uri="{28A0092B-C50C-407E-A947-70E740481C1C}">
                <a14:useLocalDpi xmlns:a14="http://schemas.microsoft.com/office/drawing/2010/main" val="0"/>
              </a:ext>
            </a:extLst>
          </a:blip>
          <a:srcRect l="9753" t="65079" r="78453" b="11006"/>
          <a:stretch>
            <a:fillRect/>
          </a:stretch>
        </p:blipFill>
        <p:spPr bwMode="invGray">
          <a:xfrm>
            <a:off x="4813300" y="0"/>
            <a:ext cx="43307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20869" name="Rectangle 6149"/>
          <p:cNvSpPr>
            <a:spLocks noGrp="1" noChangeArrowheads="1"/>
          </p:cNvSpPr>
          <p:nvPr>
            <p:ph type="title"/>
          </p:nvPr>
        </p:nvSpPr>
        <p:spPr>
          <a:xfrm>
            <a:off x="457200" y="274638"/>
            <a:ext cx="4354513" cy="1143000"/>
          </a:xfrm>
        </p:spPr>
        <p:txBody>
          <a:bodyPr>
            <a:normAutofit/>
          </a:bodyPr>
          <a:lstStyle/>
          <a:p>
            <a:r>
              <a:rPr lang="el-GR" altLang="en-US" b="0" dirty="0" smtClean="0">
                <a:solidFill>
                  <a:schemeClr val="tx1"/>
                </a:solidFill>
              </a:rPr>
              <a:t>ΗΛΙΑΚΗ ΓΕΩΜΕΤΡΙΑ</a:t>
            </a:r>
            <a:endParaRPr lang="en-GB" altLang="en-US" sz="3200" b="0" dirty="0">
              <a:solidFill>
                <a:schemeClr val="tx1"/>
              </a:solidFill>
              <a:sym typeface="Symbol" pitchFamily="18" charset="2"/>
            </a:endParaRPr>
          </a:p>
        </p:txBody>
      </p:sp>
      <p:sp>
        <p:nvSpPr>
          <p:cNvPr id="2" name="Content Placeholder 1"/>
          <p:cNvSpPr>
            <a:spLocks noGrp="1"/>
          </p:cNvSpPr>
          <p:nvPr>
            <p:ph idx="1"/>
          </p:nvPr>
        </p:nvSpPr>
        <p:spPr>
          <a:xfrm>
            <a:off x="256392" y="1331789"/>
            <a:ext cx="4555321" cy="984374"/>
          </a:xfrm>
        </p:spPr>
        <p:txBody>
          <a:bodyPr>
            <a:normAutofit lnSpcReduction="10000"/>
          </a:bodyPr>
          <a:lstStyle/>
          <a:p>
            <a:pPr marL="0" indent="0">
              <a:buNone/>
            </a:pPr>
            <a:r>
              <a:rPr lang="el-GR" dirty="0" smtClean="0"/>
              <a:t>Ηλιακή απόκλιση δ</a:t>
            </a:r>
          </a:p>
          <a:p>
            <a:pPr marL="0" indent="0">
              <a:buNone/>
            </a:pPr>
            <a:r>
              <a:rPr lang="el-GR" dirty="0" smtClean="0"/>
              <a:t>Γεωγραφικό πλάτος φ</a:t>
            </a:r>
            <a:endParaRPr lang="en-GB" dirty="0"/>
          </a:p>
        </p:txBody>
      </p:sp>
      <p:sp>
        <p:nvSpPr>
          <p:cNvPr id="420870" name="Line 6150"/>
          <p:cNvSpPr>
            <a:spLocks noChangeShapeType="1"/>
          </p:cNvSpPr>
          <p:nvPr/>
        </p:nvSpPr>
        <p:spPr bwMode="auto">
          <a:xfrm rot="9420000" flipH="1">
            <a:off x="5535613" y="4889500"/>
            <a:ext cx="2097087" cy="0"/>
          </a:xfrm>
          <a:prstGeom prst="line">
            <a:avLst/>
          </a:prstGeom>
          <a:noFill/>
          <a:ln w="9525">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60000"/>
              </a:spcBef>
              <a:spcAft>
                <a:spcPct val="0"/>
              </a:spcAft>
              <a:buFontTx/>
              <a:buChar char="•"/>
            </a:pPr>
            <a:endParaRPr lang="en-GB">
              <a:solidFill>
                <a:srgbClr val="000000"/>
              </a:solidFill>
              <a:latin typeface="Verdana"/>
            </a:endParaRPr>
          </a:p>
        </p:txBody>
      </p:sp>
      <p:sp>
        <p:nvSpPr>
          <p:cNvPr id="420871" name="Line 6151"/>
          <p:cNvSpPr>
            <a:spLocks noChangeShapeType="1"/>
          </p:cNvSpPr>
          <p:nvPr/>
        </p:nvSpPr>
        <p:spPr bwMode="auto">
          <a:xfrm rot="9420000" flipH="1">
            <a:off x="5340350" y="4430713"/>
            <a:ext cx="2097088" cy="0"/>
          </a:xfrm>
          <a:prstGeom prst="line">
            <a:avLst/>
          </a:prstGeom>
          <a:noFill/>
          <a:ln w="9525">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60000"/>
              </a:spcBef>
              <a:spcAft>
                <a:spcPct val="0"/>
              </a:spcAft>
              <a:buFontTx/>
              <a:buChar char="•"/>
            </a:pPr>
            <a:endParaRPr lang="en-GB">
              <a:solidFill>
                <a:srgbClr val="000000"/>
              </a:solidFill>
              <a:latin typeface="Verdana"/>
            </a:endParaRPr>
          </a:p>
        </p:txBody>
      </p:sp>
      <p:sp>
        <p:nvSpPr>
          <p:cNvPr id="420872" name="Line 6152"/>
          <p:cNvSpPr>
            <a:spLocks noChangeShapeType="1"/>
          </p:cNvSpPr>
          <p:nvPr/>
        </p:nvSpPr>
        <p:spPr bwMode="auto">
          <a:xfrm rot="9420000" flipH="1">
            <a:off x="5148263" y="3968750"/>
            <a:ext cx="2095500" cy="0"/>
          </a:xfrm>
          <a:prstGeom prst="line">
            <a:avLst/>
          </a:prstGeom>
          <a:noFill/>
          <a:ln w="9525">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60000"/>
              </a:spcBef>
              <a:spcAft>
                <a:spcPct val="0"/>
              </a:spcAft>
              <a:buFontTx/>
              <a:buChar char="•"/>
            </a:pPr>
            <a:endParaRPr lang="en-GB">
              <a:solidFill>
                <a:srgbClr val="000000"/>
              </a:solidFill>
              <a:latin typeface="Verdana"/>
            </a:endParaRPr>
          </a:p>
        </p:txBody>
      </p:sp>
      <p:sp>
        <p:nvSpPr>
          <p:cNvPr id="420873" name="Line 6153"/>
          <p:cNvSpPr>
            <a:spLocks noChangeShapeType="1"/>
          </p:cNvSpPr>
          <p:nvPr/>
        </p:nvSpPr>
        <p:spPr bwMode="auto">
          <a:xfrm rot="9420000" flipH="1">
            <a:off x="4951413" y="3508375"/>
            <a:ext cx="2097087" cy="0"/>
          </a:xfrm>
          <a:prstGeom prst="line">
            <a:avLst/>
          </a:prstGeom>
          <a:noFill/>
          <a:ln w="9525">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60000"/>
              </a:spcBef>
              <a:spcAft>
                <a:spcPct val="0"/>
              </a:spcAft>
              <a:buFontTx/>
              <a:buChar char="•"/>
            </a:pPr>
            <a:endParaRPr lang="en-GB">
              <a:solidFill>
                <a:srgbClr val="000000"/>
              </a:solidFill>
              <a:latin typeface="Verdana"/>
            </a:endParaRPr>
          </a:p>
        </p:txBody>
      </p:sp>
      <p:sp>
        <p:nvSpPr>
          <p:cNvPr id="420874" name="Line 6154"/>
          <p:cNvSpPr>
            <a:spLocks noChangeShapeType="1"/>
          </p:cNvSpPr>
          <p:nvPr/>
        </p:nvSpPr>
        <p:spPr bwMode="auto">
          <a:xfrm rot="9420000" flipH="1">
            <a:off x="4756150" y="3049588"/>
            <a:ext cx="2095500" cy="0"/>
          </a:xfrm>
          <a:prstGeom prst="line">
            <a:avLst/>
          </a:prstGeom>
          <a:noFill/>
          <a:ln w="9525">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60000"/>
              </a:spcBef>
              <a:spcAft>
                <a:spcPct val="0"/>
              </a:spcAft>
              <a:buFontTx/>
              <a:buChar char="•"/>
            </a:pPr>
            <a:endParaRPr lang="en-GB">
              <a:solidFill>
                <a:srgbClr val="000000"/>
              </a:solidFill>
              <a:latin typeface="Verdana"/>
            </a:endParaRPr>
          </a:p>
        </p:txBody>
      </p:sp>
      <p:sp>
        <p:nvSpPr>
          <p:cNvPr id="420875" name="Line 6155"/>
          <p:cNvSpPr>
            <a:spLocks noChangeShapeType="1"/>
          </p:cNvSpPr>
          <p:nvPr/>
        </p:nvSpPr>
        <p:spPr bwMode="auto">
          <a:xfrm rot="9420000" flipH="1">
            <a:off x="4468813" y="2608263"/>
            <a:ext cx="2212975" cy="0"/>
          </a:xfrm>
          <a:prstGeom prst="line">
            <a:avLst/>
          </a:prstGeom>
          <a:noFill/>
          <a:ln w="9525">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60000"/>
              </a:spcBef>
              <a:spcAft>
                <a:spcPct val="0"/>
              </a:spcAft>
              <a:buFontTx/>
              <a:buChar char="•"/>
            </a:pPr>
            <a:endParaRPr lang="en-GB">
              <a:solidFill>
                <a:srgbClr val="000000"/>
              </a:solidFill>
              <a:latin typeface="Verdana"/>
            </a:endParaRPr>
          </a:p>
        </p:txBody>
      </p:sp>
      <p:sp>
        <p:nvSpPr>
          <p:cNvPr id="420876" name="Line 6156"/>
          <p:cNvSpPr>
            <a:spLocks noChangeShapeType="1"/>
          </p:cNvSpPr>
          <p:nvPr/>
        </p:nvSpPr>
        <p:spPr bwMode="auto">
          <a:xfrm rot="9420000" flipH="1">
            <a:off x="4287838" y="2174875"/>
            <a:ext cx="2097087" cy="0"/>
          </a:xfrm>
          <a:prstGeom prst="line">
            <a:avLst/>
          </a:prstGeom>
          <a:noFill/>
          <a:ln w="9525">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60000"/>
              </a:spcBef>
              <a:spcAft>
                <a:spcPct val="0"/>
              </a:spcAft>
              <a:buFontTx/>
              <a:buChar char="•"/>
            </a:pPr>
            <a:endParaRPr lang="en-GB">
              <a:solidFill>
                <a:srgbClr val="000000"/>
              </a:solidFill>
              <a:latin typeface="Verdana"/>
            </a:endParaRPr>
          </a:p>
        </p:txBody>
      </p:sp>
      <p:sp>
        <p:nvSpPr>
          <p:cNvPr id="420877" name="Line 6157"/>
          <p:cNvSpPr>
            <a:spLocks noChangeShapeType="1"/>
          </p:cNvSpPr>
          <p:nvPr/>
        </p:nvSpPr>
        <p:spPr bwMode="auto">
          <a:xfrm>
            <a:off x="785813" y="4471988"/>
            <a:ext cx="402590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60000"/>
              </a:spcBef>
              <a:spcAft>
                <a:spcPct val="0"/>
              </a:spcAft>
              <a:buFontTx/>
              <a:buChar char="•"/>
            </a:pPr>
            <a:endParaRPr lang="en-GB">
              <a:solidFill>
                <a:srgbClr val="000000"/>
              </a:solidFill>
              <a:latin typeface="Verdana"/>
            </a:endParaRPr>
          </a:p>
        </p:txBody>
      </p:sp>
      <p:sp>
        <p:nvSpPr>
          <p:cNvPr id="420878" name="Line 6158"/>
          <p:cNvSpPr>
            <a:spLocks noChangeShapeType="1"/>
          </p:cNvSpPr>
          <p:nvPr/>
        </p:nvSpPr>
        <p:spPr bwMode="auto">
          <a:xfrm rot="5400000">
            <a:off x="788988" y="4418013"/>
            <a:ext cx="402590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60000"/>
              </a:spcBef>
              <a:spcAft>
                <a:spcPct val="0"/>
              </a:spcAft>
              <a:buFontTx/>
              <a:buChar char="•"/>
            </a:pPr>
            <a:endParaRPr lang="en-GB">
              <a:solidFill>
                <a:srgbClr val="000000"/>
              </a:solidFill>
              <a:latin typeface="Verdana"/>
            </a:endParaRPr>
          </a:p>
        </p:txBody>
      </p:sp>
      <p:sp>
        <p:nvSpPr>
          <p:cNvPr id="420879" name="Line 6159"/>
          <p:cNvSpPr>
            <a:spLocks noChangeShapeType="1"/>
          </p:cNvSpPr>
          <p:nvPr/>
        </p:nvSpPr>
        <p:spPr bwMode="auto">
          <a:xfrm rot="20220000" flipH="1">
            <a:off x="2608263" y="3544888"/>
            <a:ext cx="1647825" cy="625475"/>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60000"/>
              </a:spcBef>
              <a:spcAft>
                <a:spcPct val="0"/>
              </a:spcAft>
              <a:buFontTx/>
              <a:buChar char="•"/>
            </a:pPr>
            <a:endParaRPr lang="en-GB">
              <a:solidFill>
                <a:srgbClr val="000000"/>
              </a:solidFill>
              <a:latin typeface="Verdana"/>
            </a:endParaRPr>
          </a:p>
        </p:txBody>
      </p:sp>
      <p:sp>
        <p:nvSpPr>
          <p:cNvPr id="420881" name="Arc 6161"/>
          <p:cNvSpPr>
            <a:spLocks/>
          </p:cNvSpPr>
          <p:nvPr/>
        </p:nvSpPr>
        <p:spPr bwMode="auto">
          <a:xfrm>
            <a:off x="1033463" y="2844800"/>
            <a:ext cx="2482850" cy="3400425"/>
          </a:xfrm>
          <a:custGeom>
            <a:avLst/>
            <a:gdLst>
              <a:gd name="G0" fmla="+- 21600 0 0"/>
              <a:gd name="G1" fmla="+- 19890 0 0"/>
              <a:gd name="G2" fmla="+- 21600 0 0"/>
              <a:gd name="T0" fmla="*/ 30292 w 30292"/>
              <a:gd name="T1" fmla="*/ 39664 h 41490"/>
              <a:gd name="T2" fmla="*/ 13176 w 30292"/>
              <a:gd name="T3" fmla="*/ 0 h 41490"/>
              <a:gd name="T4" fmla="*/ 21600 w 30292"/>
              <a:gd name="T5" fmla="*/ 19890 h 41490"/>
            </a:gdLst>
            <a:ahLst/>
            <a:cxnLst>
              <a:cxn ang="0">
                <a:pos x="T0" y="T1"/>
              </a:cxn>
              <a:cxn ang="0">
                <a:pos x="T2" y="T3"/>
              </a:cxn>
              <a:cxn ang="0">
                <a:pos x="T4" y="T5"/>
              </a:cxn>
            </a:cxnLst>
            <a:rect l="0" t="0" r="r" b="b"/>
            <a:pathLst>
              <a:path w="30292" h="41490" fill="none" extrusionOk="0">
                <a:moveTo>
                  <a:pt x="30291" y="39663"/>
                </a:moveTo>
                <a:cubicBezTo>
                  <a:pt x="27552" y="40868"/>
                  <a:pt x="24592" y="41489"/>
                  <a:pt x="21600" y="41490"/>
                </a:cubicBezTo>
                <a:cubicBezTo>
                  <a:pt x="9670" y="41490"/>
                  <a:pt x="0" y="31819"/>
                  <a:pt x="0" y="19890"/>
                </a:cubicBezTo>
                <a:cubicBezTo>
                  <a:pt x="-1" y="11215"/>
                  <a:pt x="5188" y="3383"/>
                  <a:pt x="13176" y="0"/>
                </a:cubicBezTo>
              </a:path>
              <a:path w="30292" h="41490" stroke="0" extrusionOk="0">
                <a:moveTo>
                  <a:pt x="30291" y="39663"/>
                </a:moveTo>
                <a:cubicBezTo>
                  <a:pt x="27552" y="40868"/>
                  <a:pt x="24592" y="41489"/>
                  <a:pt x="21600" y="41490"/>
                </a:cubicBezTo>
                <a:cubicBezTo>
                  <a:pt x="9670" y="41490"/>
                  <a:pt x="0" y="31819"/>
                  <a:pt x="0" y="19890"/>
                </a:cubicBezTo>
                <a:cubicBezTo>
                  <a:pt x="-1" y="11215"/>
                  <a:pt x="5188" y="3383"/>
                  <a:pt x="13176" y="0"/>
                </a:cubicBezTo>
                <a:lnTo>
                  <a:pt x="21600" y="19890"/>
                </a:lnTo>
                <a:close/>
              </a:path>
            </a:pathLst>
          </a:custGeom>
          <a:solidFill>
            <a:srgbClr val="000000">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60000"/>
              </a:spcBef>
              <a:spcAft>
                <a:spcPct val="0"/>
              </a:spcAft>
              <a:buFontTx/>
              <a:buChar char="•"/>
            </a:pPr>
            <a:endParaRPr lang="en-US" altLang="en-US">
              <a:solidFill>
                <a:srgbClr val="000000"/>
              </a:solidFill>
              <a:latin typeface="Verdana"/>
            </a:endParaRPr>
          </a:p>
        </p:txBody>
      </p:sp>
      <p:sp>
        <p:nvSpPr>
          <p:cNvPr id="420882" name="Arc 6162"/>
          <p:cNvSpPr>
            <a:spLocks/>
          </p:cNvSpPr>
          <p:nvPr/>
        </p:nvSpPr>
        <p:spPr bwMode="auto">
          <a:xfrm>
            <a:off x="2803525" y="4013200"/>
            <a:ext cx="658813" cy="455613"/>
          </a:xfrm>
          <a:custGeom>
            <a:avLst/>
            <a:gdLst>
              <a:gd name="G0" fmla="+- 0 0 0"/>
              <a:gd name="G1" fmla="+- 14935 0 0"/>
              <a:gd name="G2" fmla="+- 21600 0 0"/>
              <a:gd name="T0" fmla="*/ 15605 w 21600"/>
              <a:gd name="T1" fmla="*/ 0 h 14935"/>
              <a:gd name="T2" fmla="*/ 21600 w 21600"/>
              <a:gd name="T3" fmla="*/ 14935 h 14935"/>
              <a:gd name="T4" fmla="*/ 0 w 21600"/>
              <a:gd name="T5" fmla="*/ 14935 h 14935"/>
            </a:gdLst>
            <a:ahLst/>
            <a:cxnLst>
              <a:cxn ang="0">
                <a:pos x="T0" y="T1"/>
              </a:cxn>
              <a:cxn ang="0">
                <a:pos x="T2" y="T3"/>
              </a:cxn>
              <a:cxn ang="0">
                <a:pos x="T4" y="T5"/>
              </a:cxn>
            </a:cxnLst>
            <a:rect l="0" t="0" r="r" b="b"/>
            <a:pathLst>
              <a:path w="21600" h="14935" fill="none" extrusionOk="0">
                <a:moveTo>
                  <a:pt x="15604" y="0"/>
                </a:moveTo>
                <a:cubicBezTo>
                  <a:pt x="19452" y="4020"/>
                  <a:pt x="21600" y="9370"/>
                  <a:pt x="21600" y="14935"/>
                </a:cubicBezTo>
              </a:path>
              <a:path w="21600" h="14935" stroke="0" extrusionOk="0">
                <a:moveTo>
                  <a:pt x="15604" y="0"/>
                </a:moveTo>
                <a:cubicBezTo>
                  <a:pt x="19452" y="4020"/>
                  <a:pt x="21600" y="9370"/>
                  <a:pt x="21600" y="14935"/>
                </a:cubicBezTo>
                <a:lnTo>
                  <a:pt x="0" y="14935"/>
                </a:lnTo>
                <a:close/>
              </a:path>
            </a:pathLst>
          </a:custGeom>
          <a:noFill/>
          <a:ln w="9525">
            <a:solidFill>
              <a:srgbClr val="FFFFFF"/>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spcBef>
                <a:spcPct val="60000"/>
              </a:spcBef>
              <a:spcAft>
                <a:spcPct val="0"/>
              </a:spcAft>
              <a:buFontTx/>
              <a:buChar char="•"/>
            </a:pPr>
            <a:endParaRPr lang="en-GB">
              <a:solidFill>
                <a:srgbClr val="000000"/>
              </a:solidFill>
              <a:latin typeface="Verdana"/>
            </a:endParaRPr>
          </a:p>
        </p:txBody>
      </p:sp>
      <p:sp>
        <p:nvSpPr>
          <p:cNvPr id="420885" name="Text Box 6165"/>
          <p:cNvSpPr txBox="1">
            <a:spLocks noChangeArrowheads="1"/>
          </p:cNvSpPr>
          <p:nvPr/>
        </p:nvSpPr>
        <p:spPr bwMode="auto">
          <a:xfrm>
            <a:off x="6507162" y="4789488"/>
            <a:ext cx="208819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60000"/>
              </a:spcBef>
              <a:spcAft>
                <a:spcPct val="0"/>
              </a:spcAft>
            </a:pPr>
            <a:r>
              <a:rPr lang="el-GR" altLang="en-US" sz="2000" dirty="0" smtClean="0">
                <a:solidFill>
                  <a:srgbClr val="FFFFFF"/>
                </a:solidFill>
                <a:latin typeface="Verdana"/>
              </a:rPr>
              <a:t>ΑΜΕΣΗ ΑΚΤΙΝΟΒΟΛΙΑ</a:t>
            </a:r>
            <a:endParaRPr lang="en-GB" altLang="en-US" sz="2000" dirty="0">
              <a:solidFill>
                <a:srgbClr val="FFFFFF"/>
              </a:solidFill>
              <a:latin typeface="Verdana"/>
            </a:endParaRPr>
          </a:p>
        </p:txBody>
      </p:sp>
      <p:sp>
        <p:nvSpPr>
          <p:cNvPr id="420890" name="Text Box 6170"/>
          <p:cNvSpPr txBox="1">
            <a:spLocks noChangeArrowheads="1"/>
          </p:cNvSpPr>
          <p:nvPr/>
        </p:nvSpPr>
        <p:spPr bwMode="auto">
          <a:xfrm>
            <a:off x="3375733" y="3918074"/>
            <a:ext cx="52101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60000"/>
              </a:spcBef>
              <a:spcAft>
                <a:spcPct val="0"/>
              </a:spcAft>
            </a:pPr>
            <a:r>
              <a:rPr lang="el-GR" altLang="en-US" sz="2000" i="1" dirty="0" smtClean="0">
                <a:solidFill>
                  <a:srgbClr val="FFFFFF"/>
                </a:solidFill>
                <a:latin typeface="Cambria Math" panose="02040503050406030204" pitchFamily="18" charset="0"/>
                <a:ea typeface="Cambria Math" panose="02040503050406030204" pitchFamily="18" charset="0"/>
                <a:sym typeface="Symbol" pitchFamily="18" charset="2"/>
              </a:rPr>
              <a:t>φ</a:t>
            </a:r>
            <a:endParaRPr lang="en-GB" altLang="en-US" sz="2000" i="1" dirty="0">
              <a:solidFill>
                <a:srgbClr val="FFFFFF"/>
              </a:solidFill>
              <a:latin typeface="Cambria Math" panose="02040503050406030204" pitchFamily="18" charset="0"/>
              <a:ea typeface="Cambria Math" panose="02040503050406030204" pitchFamily="18" charset="0"/>
            </a:endParaRPr>
          </a:p>
        </p:txBody>
      </p:sp>
      <p:sp>
        <p:nvSpPr>
          <p:cNvPr id="420891" name="Line 6171"/>
          <p:cNvSpPr>
            <a:spLocks noChangeShapeType="1"/>
          </p:cNvSpPr>
          <p:nvPr/>
        </p:nvSpPr>
        <p:spPr bwMode="auto">
          <a:xfrm>
            <a:off x="1870075" y="2316163"/>
            <a:ext cx="1787525" cy="4138612"/>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60000"/>
              </a:spcBef>
              <a:spcAft>
                <a:spcPct val="0"/>
              </a:spcAft>
              <a:buFontTx/>
              <a:buChar char="•"/>
            </a:pPr>
            <a:endParaRPr lang="en-GB">
              <a:solidFill>
                <a:srgbClr val="000000"/>
              </a:solidFill>
              <a:latin typeface="Verdana"/>
            </a:endParaRPr>
          </a:p>
        </p:txBody>
      </p:sp>
      <p:sp>
        <p:nvSpPr>
          <p:cNvPr id="420892" name="Arc 6172"/>
          <p:cNvSpPr>
            <a:spLocks/>
          </p:cNvSpPr>
          <p:nvPr/>
        </p:nvSpPr>
        <p:spPr bwMode="auto">
          <a:xfrm>
            <a:off x="2543175" y="3819525"/>
            <a:ext cx="269875" cy="658813"/>
          </a:xfrm>
          <a:custGeom>
            <a:avLst/>
            <a:gdLst>
              <a:gd name="G0" fmla="+- 8799 0 0"/>
              <a:gd name="G1" fmla="+- 21598 0 0"/>
              <a:gd name="G2" fmla="+- 21600 0 0"/>
              <a:gd name="T0" fmla="*/ 0 w 8799"/>
              <a:gd name="T1" fmla="*/ 1872 h 21598"/>
              <a:gd name="T2" fmla="*/ 8536 w 8799"/>
              <a:gd name="T3" fmla="*/ 0 h 21598"/>
              <a:gd name="T4" fmla="*/ 8799 w 8799"/>
              <a:gd name="T5" fmla="*/ 21598 h 21598"/>
            </a:gdLst>
            <a:ahLst/>
            <a:cxnLst>
              <a:cxn ang="0">
                <a:pos x="T0" y="T1"/>
              </a:cxn>
              <a:cxn ang="0">
                <a:pos x="T2" y="T3"/>
              </a:cxn>
              <a:cxn ang="0">
                <a:pos x="T4" y="T5"/>
              </a:cxn>
            </a:cxnLst>
            <a:rect l="0" t="0" r="r" b="b"/>
            <a:pathLst>
              <a:path w="8799" h="21598" fill="none" extrusionOk="0">
                <a:moveTo>
                  <a:pt x="-1" y="1871"/>
                </a:moveTo>
                <a:cubicBezTo>
                  <a:pt x="2687" y="672"/>
                  <a:pt x="5592" y="35"/>
                  <a:pt x="8535" y="-1"/>
                </a:cubicBezTo>
              </a:path>
              <a:path w="8799" h="21598" stroke="0" extrusionOk="0">
                <a:moveTo>
                  <a:pt x="-1" y="1871"/>
                </a:moveTo>
                <a:cubicBezTo>
                  <a:pt x="2687" y="672"/>
                  <a:pt x="5592" y="35"/>
                  <a:pt x="8535" y="-1"/>
                </a:cubicBezTo>
                <a:lnTo>
                  <a:pt x="8799" y="21598"/>
                </a:lnTo>
                <a:close/>
              </a:path>
            </a:pathLst>
          </a:custGeom>
          <a:noFill/>
          <a:ln w="9525">
            <a:solidFill>
              <a:srgbClr val="FFFFFF"/>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spcBef>
                <a:spcPct val="60000"/>
              </a:spcBef>
              <a:spcAft>
                <a:spcPct val="0"/>
              </a:spcAft>
              <a:buFontTx/>
              <a:buChar char="•"/>
            </a:pPr>
            <a:endParaRPr lang="en-GB">
              <a:solidFill>
                <a:srgbClr val="000000"/>
              </a:solidFill>
              <a:latin typeface="Verdana"/>
            </a:endParaRPr>
          </a:p>
        </p:txBody>
      </p:sp>
      <p:sp>
        <p:nvSpPr>
          <p:cNvPr id="420893" name="Text Box 6173"/>
          <p:cNvSpPr txBox="1">
            <a:spLocks noChangeArrowheads="1"/>
          </p:cNvSpPr>
          <p:nvPr/>
        </p:nvSpPr>
        <p:spPr bwMode="auto">
          <a:xfrm>
            <a:off x="2370040" y="3419415"/>
            <a:ext cx="42872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60000"/>
              </a:spcBef>
              <a:spcAft>
                <a:spcPct val="0"/>
              </a:spcAft>
            </a:pPr>
            <a:r>
              <a:rPr lang="el-GR" altLang="en-US" sz="2000" i="1" dirty="0" smtClean="0">
                <a:solidFill>
                  <a:srgbClr val="FFFFFF"/>
                </a:solidFill>
                <a:latin typeface="Cambria Math" panose="02040503050406030204" pitchFamily="18" charset="0"/>
                <a:ea typeface="Cambria Math" panose="02040503050406030204" pitchFamily="18" charset="0"/>
                <a:sym typeface="Symbol" pitchFamily="18" charset="2"/>
              </a:rPr>
              <a:t>δ</a:t>
            </a:r>
            <a:endParaRPr lang="en-GB" altLang="en-US" sz="2000" i="1" dirty="0">
              <a:solidFill>
                <a:srgbClr val="FFFFFF"/>
              </a:solidFill>
              <a:latin typeface="Cambria Math" panose="02040503050406030204" pitchFamily="18" charset="0"/>
              <a:ea typeface="Cambria Math" panose="02040503050406030204"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71588821"/>
      </p:ext>
    </p:extLst>
  </p:cSld>
  <p:clrMapOvr>
    <a:masterClrMapping/>
  </p:clrMapOvr>
  <mc:AlternateContent xmlns:mc="http://schemas.openxmlformats.org/markup-compatibility/2006">
    <mc:Choice xmlns:p14="http://schemas.microsoft.com/office/powerpoint/2010/main" Requires="p14">
      <p:transition spd="slow" p14:dur="2000" advTm="10092"/>
    </mc:Choice>
    <mc:Fallback>
      <p:transition spd="slow" advTm="10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a:xfrm>
            <a:off x="0" y="-1"/>
            <a:ext cx="2981864" cy="1617785"/>
          </a:xfrm>
        </p:spPr>
        <p:txBody>
          <a:bodyPr>
            <a:normAutofit/>
          </a:bodyPr>
          <a:lstStyle/>
          <a:p>
            <a:r>
              <a:rPr lang="el-GR" sz="3200" dirty="0">
                <a:solidFill>
                  <a:srgbClr val="C00000"/>
                </a:solidFill>
              </a:rPr>
              <a:t>Ηλιακή </a:t>
            </a:r>
            <a:r>
              <a:rPr lang="el-GR" sz="3200" dirty="0" smtClean="0">
                <a:solidFill>
                  <a:srgbClr val="C00000"/>
                </a:solidFill>
              </a:rPr>
              <a:t>απόκλιση, </a:t>
            </a:r>
            <a:r>
              <a:rPr lang="el-GR" sz="3200" dirty="0">
                <a:solidFill>
                  <a:srgbClr val="C00000"/>
                </a:solidFill>
              </a:rPr>
              <a:t>δ</a:t>
            </a:r>
          </a:p>
        </p:txBody>
      </p:sp>
      <p:sp>
        <p:nvSpPr>
          <p:cNvPr id="245763" name="Rectangle 3"/>
          <p:cNvSpPr>
            <a:spLocks noGrp="1" noChangeArrowheads="1"/>
          </p:cNvSpPr>
          <p:nvPr>
            <p:ph idx="1"/>
          </p:nvPr>
        </p:nvSpPr>
        <p:spPr>
          <a:xfrm>
            <a:off x="322654" y="2693402"/>
            <a:ext cx="8229600" cy="3942471"/>
          </a:xfrm>
        </p:spPr>
        <p:txBody>
          <a:bodyPr/>
          <a:lstStyle/>
          <a:p>
            <a:r>
              <a:rPr lang="el-GR" sz="2800" b="1" dirty="0">
                <a:solidFill>
                  <a:srgbClr val="C00000"/>
                </a:solidFill>
              </a:rPr>
              <a:t>δ</a:t>
            </a:r>
            <a:r>
              <a:rPr lang="en-GB" sz="2800" dirty="0"/>
              <a:t> = 23.45</a:t>
            </a:r>
            <a:r>
              <a:rPr lang="el-GR" sz="2800" dirty="0"/>
              <a:t> (π</a:t>
            </a:r>
            <a:r>
              <a:rPr lang="en-GB" sz="2800" dirty="0"/>
              <a:t>/180</a:t>
            </a:r>
            <a:r>
              <a:rPr lang="el-GR" sz="2800" dirty="0"/>
              <a:t>)</a:t>
            </a:r>
            <a:r>
              <a:rPr lang="en-GB" sz="2800" dirty="0"/>
              <a:t> * sin(2</a:t>
            </a:r>
            <a:r>
              <a:rPr lang="el-GR" sz="2800" dirty="0"/>
              <a:t>π</a:t>
            </a:r>
            <a:r>
              <a:rPr lang="en-GB" sz="2800" dirty="0"/>
              <a:t> * (284 + </a:t>
            </a:r>
            <a:r>
              <a:rPr lang="en-GB" sz="2800" b="1" dirty="0">
                <a:solidFill>
                  <a:srgbClr val="C00000"/>
                </a:solidFill>
              </a:rPr>
              <a:t>n</a:t>
            </a:r>
            <a:r>
              <a:rPr lang="en-GB" sz="2800" dirty="0"/>
              <a:t>) / 365)</a:t>
            </a:r>
            <a:endParaRPr lang="el-GR" sz="2800" dirty="0"/>
          </a:p>
          <a:p>
            <a:r>
              <a:rPr lang="en-US" sz="2800" b="1" dirty="0">
                <a:solidFill>
                  <a:srgbClr val="C00000"/>
                </a:solidFill>
              </a:rPr>
              <a:t>n</a:t>
            </a:r>
            <a:r>
              <a:rPr lang="en-US" sz="2800" dirty="0"/>
              <a:t> = 1…365, </a:t>
            </a:r>
            <a:r>
              <a:rPr lang="el-GR" sz="2800" dirty="0"/>
              <a:t>ηλιακή ημέρα</a:t>
            </a:r>
          </a:p>
          <a:p>
            <a:endParaRPr lang="el-GR" sz="2800" dirty="0"/>
          </a:p>
          <a:p>
            <a:r>
              <a:rPr lang="el-GR" sz="2800" dirty="0"/>
              <a:t>     - 23.45    </a:t>
            </a:r>
            <a:r>
              <a:rPr lang="el-GR" sz="2800" dirty="0">
                <a:cs typeface="Arial" charset="0"/>
              </a:rPr>
              <a:t>≤    </a:t>
            </a:r>
            <a:r>
              <a:rPr lang="el-GR" sz="2800" b="1" dirty="0">
                <a:solidFill>
                  <a:srgbClr val="C00000"/>
                </a:solidFill>
              </a:rPr>
              <a:t>δ</a:t>
            </a:r>
            <a:r>
              <a:rPr lang="el-GR" sz="2800" dirty="0">
                <a:cs typeface="Arial" charset="0"/>
              </a:rPr>
              <a:t>    ≤   + 23.45</a:t>
            </a:r>
          </a:p>
          <a:p>
            <a:endParaRPr lang="el-GR" sz="2800" dirty="0"/>
          </a:p>
          <a:p>
            <a:r>
              <a:rPr lang="el-GR" sz="2800" b="1" dirty="0">
                <a:solidFill>
                  <a:srgbClr val="C00000"/>
                </a:solidFill>
              </a:rPr>
              <a:t>δ</a:t>
            </a:r>
            <a:r>
              <a:rPr lang="el-GR" sz="2800" dirty="0"/>
              <a:t> </a:t>
            </a:r>
            <a:r>
              <a:rPr lang="el-GR" sz="2800" dirty="0" smtClean="0"/>
              <a:t> : είναι </a:t>
            </a:r>
            <a:r>
              <a:rPr lang="el-GR" sz="2800" dirty="0"/>
              <a:t>η γωνιακή κλίση του Ήλιου </a:t>
            </a:r>
            <a:r>
              <a:rPr lang="el-GR" sz="2800" dirty="0" smtClean="0"/>
              <a:t>στο </a:t>
            </a:r>
            <a:r>
              <a:rPr lang="el-GR" sz="2800" dirty="0"/>
              <a:t>ηλιακό μεσημέρι αναφορικά με το επίπεδο του ισημερινού (βορράς : θετικό</a:t>
            </a:r>
            <a:r>
              <a:rPr lang="el-GR" sz="2800" dirty="0" smtClean="0"/>
              <a:t>)</a:t>
            </a:r>
            <a:endParaRPr lang="el-GR" sz="2800" dirty="0"/>
          </a:p>
        </p:txBody>
      </p:sp>
      <p:pic>
        <p:nvPicPr>
          <p:cNvPr id="4" name="Picture 5" descr="X:\CD Final\rgCD\Virtual CD PVSRG\Final CD\ppt\02\pvs021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1864" y="1"/>
            <a:ext cx="5952660" cy="2693402"/>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69165356"/>
      </p:ext>
    </p:extLst>
  </p:cSld>
  <p:clrMapOvr>
    <a:masterClrMapping/>
  </p:clrMapOvr>
  <mc:AlternateContent xmlns:mc="http://schemas.openxmlformats.org/markup-compatibility/2006">
    <mc:Choice xmlns:p14="http://schemas.microsoft.com/office/powerpoint/2010/main" Requires="p14">
      <p:transition spd="slow" p14:dur="2000" advTm="15048"/>
    </mc:Choice>
    <mc:Fallback>
      <p:transition spd="slow" advTm="15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39813"/>
          </a:xfrm>
        </p:spPr>
        <p:txBody>
          <a:bodyPr>
            <a:normAutofit fontScale="90000"/>
          </a:bodyPr>
          <a:lstStyle/>
          <a:p>
            <a:pPr>
              <a:defRPr/>
            </a:pPr>
            <a:r>
              <a:rPr lang="en-US" sz="4000" b="1" dirty="0" smtClean="0">
                <a:solidFill>
                  <a:srgbClr val="C00000"/>
                </a:solidFill>
                <a:effectLst/>
                <a:latin typeface="Cambria Math" panose="02040503050406030204" pitchFamily="18" charset="0"/>
                <a:ea typeface="Cambria Math" panose="02040503050406030204" pitchFamily="18" charset="0"/>
              </a:rPr>
              <a:t/>
            </a:r>
            <a:br>
              <a:rPr lang="en-US" sz="4000" b="1" dirty="0" smtClean="0">
                <a:solidFill>
                  <a:srgbClr val="C00000"/>
                </a:solidFill>
                <a:effectLst/>
                <a:latin typeface="Cambria Math" panose="02040503050406030204" pitchFamily="18" charset="0"/>
                <a:ea typeface="Cambria Math" panose="02040503050406030204" pitchFamily="18" charset="0"/>
              </a:rPr>
            </a:br>
            <a:r>
              <a:rPr lang="el-GR" sz="4000" b="1" dirty="0" smtClean="0">
                <a:solidFill>
                  <a:srgbClr val="C00000"/>
                </a:solidFill>
                <a:effectLst/>
                <a:latin typeface="Cambria Math" panose="02040503050406030204" pitchFamily="18" charset="0"/>
                <a:ea typeface="Cambria Math" panose="02040503050406030204" pitchFamily="18" charset="0"/>
              </a:rPr>
              <a:t>Ηλιακή απόκλιση , δ</a:t>
            </a:r>
            <a:r>
              <a:rPr lang="en-US" sz="4000" dirty="0" smtClean="0">
                <a:solidFill>
                  <a:srgbClr val="C00000"/>
                </a:solidFill>
                <a:effectLst/>
                <a:latin typeface="Cambria Math" panose="02040503050406030204" pitchFamily="18" charset="0"/>
                <a:ea typeface="Cambria Math" panose="02040503050406030204" pitchFamily="18" charset="0"/>
              </a:rPr>
              <a:t/>
            </a:r>
            <a:br>
              <a:rPr lang="en-US" sz="4000" dirty="0" smtClean="0">
                <a:solidFill>
                  <a:srgbClr val="C00000"/>
                </a:solidFill>
                <a:effectLst/>
                <a:latin typeface="Cambria Math" panose="02040503050406030204" pitchFamily="18" charset="0"/>
                <a:ea typeface="Cambria Math" panose="02040503050406030204" pitchFamily="18" charset="0"/>
              </a:rPr>
            </a:br>
            <a:endParaRPr lang="en-US" sz="4000" dirty="0">
              <a:solidFill>
                <a:srgbClr val="C00000"/>
              </a:solidFill>
              <a:effectLst/>
              <a:latin typeface="Cambria Math" panose="02040503050406030204" pitchFamily="18" charset="0"/>
              <a:ea typeface="Cambria Math" panose="02040503050406030204" pitchFamily="18" charset="0"/>
            </a:endParaRPr>
          </a:p>
        </p:txBody>
      </p:sp>
      <p:sp>
        <p:nvSpPr>
          <p:cNvPr id="3" name="Content Placeholder 2"/>
          <p:cNvSpPr>
            <a:spLocks noGrp="1"/>
          </p:cNvSpPr>
          <p:nvPr>
            <p:ph idx="1"/>
          </p:nvPr>
        </p:nvSpPr>
        <p:spPr>
          <a:xfrm>
            <a:off x="58615" y="903849"/>
            <a:ext cx="4970585" cy="5679831"/>
          </a:xfrm>
        </p:spPr>
        <p:txBody>
          <a:bodyPr/>
          <a:lstStyle/>
          <a:p>
            <a:pPr>
              <a:buClr>
                <a:srgbClr val="000000"/>
              </a:buClr>
              <a:buFont typeface="Arial" panose="020B0604020202020204" pitchFamily="34" charset="0"/>
              <a:buChar char="•"/>
              <a:defRPr/>
            </a:pPr>
            <a:r>
              <a:rPr lang="el-GR" sz="2000" dirty="0" smtClean="0">
                <a:solidFill>
                  <a:srgbClr val="000000"/>
                </a:solidFill>
                <a:effectLst/>
                <a:latin typeface="Cambria Math" panose="02040503050406030204" pitchFamily="18" charset="0"/>
                <a:ea typeface="Cambria Math" panose="02040503050406030204" pitchFamily="18" charset="0"/>
              </a:rPr>
              <a:t>Η γωνία μεταξύ της ευθείας που ενώνει το κέντρο του ήλιου με το κέντρο της γης, και της προβολής της στο επίπεδο του ισημερινού.</a:t>
            </a:r>
            <a:r>
              <a:rPr lang="en-US" sz="2000" dirty="0" smtClean="0">
                <a:solidFill>
                  <a:srgbClr val="000000"/>
                </a:solidFill>
                <a:effectLst/>
                <a:latin typeface="Cambria Math" panose="02040503050406030204" pitchFamily="18" charset="0"/>
                <a:ea typeface="Cambria Math" panose="02040503050406030204" pitchFamily="18" charset="0"/>
              </a:rPr>
              <a:t> </a:t>
            </a:r>
          </a:p>
          <a:p>
            <a:pPr>
              <a:buClr>
                <a:srgbClr val="000000"/>
              </a:buClr>
              <a:buFont typeface="Arial" panose="020B0604020202020204" pitchFamily="34" charset="0"/>
              <a:buChar char="•"/>
              <a:defRPr/>
            </a:pPr>
            <a:endParaRPr lang="en-US" sz="2000" dirty="0" smtClean="0">
              <a:solidFill>
                <a:srgbClr val="000000"/>
              </a:solidFill>
              <a:effectLst/>
              <a:latin typeface="Cambria Math" panose="02040503050406030204" pitchFamily="18" charset="0"/>
              <a:ea typeface="Cambria Math" panose="02040503050406030204" pitchFamily="18" charset="0"/>
            </a:endParaRPr>
          </a:p>
          <a:p>
            <a:pPr>
              <a:buClr>
                <a:srgbClr val="000000"/>
              </a:buClr>
              <a:buFont typeface="Arial" panose="020B0604020202020204" pitchFamily="34" charset="0"/>
              <a:buChar char="•"/>
              <a:defRPr/>
            </a:pPr>
            <a:r>
              <a:rPr lang="el-GR" sz="2000" dirty="0" smtClean="0">
                <a:solidFill>
                  <a:srgbClr val="000000"/>
                </a:solidFill>
                <a:effectLst/>
                <a:latin typeface="Cambria Math" panose="02040503050406030204" pitchFamily="18" charset="0"/>
                <a:ea typeface="Cambria Math" panose="02040503050406030204" pitchFamily="18" charset="0"/>
              </a:rPr>
              <a:t>Είναι η γωνιακή απόσταση των ακτίνων του ηλίου βόρεια (ή νότια) του ισημερινού. </a:t>
            </a:r>
            <a:r>
              <a:rPr lang="en-US" sz="2000" dirty="0" smtClean="0">
                <a:solidFill>
                  <a:srgbClr val="000000"/>
                </a:solidFill>
                <a:effectLst/>
                <a:latin typeface="Cambria Math" panose="02040503050406030204" pitchFamily="18" charset="0"/>
                <a:ea typeface="Cambria Math" panose="02040503050406030204" pitchFamily="18" charset="0"/>
              </a:rPr>
              <a:t> </a:t>
            </a:r>
            <a:endParaRPr lang="el-GR" sz="2000" dirty="0" smtClean="0">
              <a:solidFill>
                <a:srgbClr val="000000"/>
              </a:solidFill>
              <a:effectLst/>
              <a:latin typeface="Cambria Math" panose="02040503050406030204" pitchFamily="18" charset="0"/>
              <a:ea typeface="Cambria Math" panose="02040503050406030204" pitchFamily="18" charset="0"/>
            </a:endParaRPr>
          </a:p>
          <a:p>
            <a:pPr>
              <a:buClr>
                <a:srgbClr val="000000"/>
              </a:buClr>
              <a:buFont typeface="Arial" panose="020B0604020202020204" pitchFamily="34" charset="0"/>
              <a:buChar char="•"/>
              <a:defRPr/>
            </a:pPr>
            <a:endParaRPr lang="en-US" sz="2000" dirty="0" smtClean="0">
              <a:solidFill>
                <a:srgbClr val="000000"/>
              </a:solidFill>
              <a:effectLst/>
              <a:latin typeface="Cambria Math" panose="02040503050406030204" pitchFamily="18" charset="0"/>
              <a:ea typeface="Cambria Math" panose="02040503050406030204" pitchFamily="18" charset="0"/>
            </a:endParaRPr>
          </a:p>
          <a:p>
            <a:pPr>
              <a:buClr>
                <a:srgbClr val="000000"/>
              </a:buClr>
              <a:buFont typeface="Arial" panose="020B0604020202020204" pitchFamily="34" charset="0"/>
              <a:buChar char="•"/>
              <a:defRPr/>
            </a:pPr>
            <a:r>
              <a:rPr lang="el-GR" sz="2000" dirty="0" smtClean="0">
                <a:solidFill>
                  <a:srgbClr val="000000"/>
                </a:solidFill>
                <a:effectLst/>
                <a:latin typeface="Cambria Math" panose="02040503050406030204" pitchFamily="18" charset="0"/>
                <a:ea typeface="Cambria Math" panose="02040503050406030204" pitchFamily="18" charset="0"/>
              </a:rPr>
              <a:t>δ</a:t>
            </a:r>
            <a:r>
              <a:rPr lang="en-US" sz="2000" dirty="0" smtClean="0">
                <a:solidFill>
                  <a:srgbClr val="000000"/>
                </a:solidFill>
                <a:effectLst/>
                <a:latin typeface="Cambria Math" panose="02040503050406030204" pitchFamily="18" charset="0"/>
                <a:ea typeface="Cambria Math" panose="02040503050406030204" pitchFamily="18" charset="0"/>
              </a:rPr>
              <a:t> = - 23.5</a:t>
            </a:r>
            <a:r>
              <a:rPr lang="en-US" sz="2000" baseline="30000" dirty="0" smtClean="0">
                <a:solidFill>
                  <a:srgbClr val="000000"/>
                </a:solidFill>
                <a:effectLst/>
                <a:latin typeface="Cambria Math" panose="02040503050406030204" pitchFamily="18" charset="0"/>
                <a:ea typeface="Cambria Math" panose="02040503050406030204" pitchFamily="18" charset="0"/>
              </a:rPr>
              <a:t>o</a:t>
            </a:r>
            <a:r>
              <a:rPr lang="en-US" sz="2000" dirty="0" smtClean="0">
                <a:solidFill>
                  <a:srgbClr val="000000"/>
                </a:solidFill>
                <a:effectLst/>
                <a:latin typeface="Cambria Math" panose="02040503050406030204" pitchFamily="18" charset="0"/>
                <a:ea typeface="Cambria Math" panose="02040503050406030204" pitchFamily="18" charset="0"/>
              </a:rPr>
              <a:t>  </a:t>
            </a:r>
            <a:r>
              <a:rPr lang="el-GR" sz="2000" dirty="0" smtClean="0">
                <a:solidFill>
                  <a:srgbClr val="000000"/>
                </a:solidFill>
                <a:effectLst/>
                <a:latin typeface="Cambria Math" panose="02040503050406030204" pitchFamily="18" charset="0"/>
                <a:ea typeface="Cambria Math" panose="02040503050406030204" pitchFamily="18" charset="0"/>
              </a:rPr>
              <a:t>στο χειμερινό ηλιοστάσιο, δηλ. οι ακτίνες του ήλιου θα είναι</a:t>
            </a:r>
            <a:r>
              <a:rPr lang="en-US" sz="2000" dirty="0" smtClean="0">
                <a:solidFill>
                  <a:srgbClr val="000000"/>
                </a:solidFill>
                <a:effectLst/>
                <a:latin typeface="Cambria Math" panose="02040503050406030204" pitchFamily="18" charset="0"/>
                <a:ea typeface="Cambria Math" panose="02040503050406030204" pitchFamily="18" charset="0"/>
              </a:rPr>
              <a:t> 23.5</a:t>
            </a:r>
            <a:r>
              <a:rPr lang="en-US" sz="2000" baseline="30000" dirty="0" smtClean="0">
                <a:solidFill>
                  <a:srgbClr val="000000"/>
                </a:solidFill>
                <a:effectLst/>
                <a:latin typeface="Cambria Math" panose="02040503050406030204" pitchFamily="18" charset="0"/>
                <a:ea typeface="Cambria Math" panose="02040503050406030204" pitchFamily="18" charset="0"/>
              </a:rPr>
              <a:t> o</a:t>
            </a:r>
            <a:r>
              <a:rPr lang="en-US" sz="2000" dirty="0" smtClean="0">
                <a:solidFill>
                  <a:srgbClr val="000000"/>
                </a:solidFill>
                <a:effectLst/>
                <a:latin typeface="Cambria Math" panose="02040503050406030204" pitchFamily="18" charset="0"/>
                <a:ea typeface="Cambria Math" panose="02040503050406030204" pitchFamily="18" charset="0"/>
              </a:rPr>
              <a:t> </a:t>
            </a:r>
            <a:r>
              <a:rPr lang="el-GR" sz="2000" dirty="0" smtClean="0">
                <a:solidFill>
                  <a:srgbClr val="000000"/>
                </a:solidFill>
                <a:effectLst/>
                <a:latin typeface="Cambria Math" panose="02040503050406030204" pitchFamily="18" charset="0"/>
                <a:ea typeface="Cambria Math" panose="02040503050406030204" pitchFamily="18" charset="0"/>
              </a:rPr>
              <a:t> νότια του ισημερινού.</a:t>
            </a:r>
          </a:p>
          <a:p>
            <a:pPr>
              <a:buClr>
                <a:srgbClr val="000000"/>
              </a:buClr>
              <a:buFont typeface="Arial" panose="020B0604020202020204" pitchFamily="34" charset="0"/>
              <a:buChar char="•"/>
              <a:defRPr/>
            </a:pPr>
            <a:r>
              <a:rPr lang="el-GR" sz="2000" dirty="0">
                <a:solidFill>
                  <a:srgbClr val="000000"/>
                </a:solidFill>
                <a:effectLst/>
                <a:latin typeface="Cambria Math" panose="02040503050406030204" pitchFamily="18" charset="0"/>
                <a:ea typeface="Cambria Math" panose="02040503050406030204" pitchFamily="18" charset="0"/>
              </a:rPr>
              <a:t>δ</a:t>
            </a:r>
            <a:r>
              <a:rPr lang="en-US" sz="2000" dirty="0" smtClean="0">
                <a:solidFill>
                  <a:srgbClr val="000000"/>
                </a:solidFill>
                <a:effectLst/>
                <a:latin typeface="Cambria Math" panose="02040503050406030204" pitchFamily="18" charset="0"/>
                <a:ea typeface="Cambria Math" panose="02040503050406030204" pitchFamily="18" charset="0"/>
              </a:rPr>
              <a:t> = +23.5</a:t>
            </a:r>
            <a:r>
              <a:rPr lang="en-US" sz="2000" baseline="30000" dirty="0" smtClean="0">
                <a:solidFill>
                  <a:srgbClr val="000000"/>
                </a:solidFill>
                <a:effectLst/>
                <a:latin typeface="Cambria Math" panose="02040503050406030204" pitchFamily="18" charset="0"/>
                <a:ea typeface="Cambria Math" panose="02040503050406030204" pitchFamily="18" charset="0"/>
              </a:rPr>
              <a:t> o  </a:t>
            </a:r>
            <a:r>
              <a:rPr lang="en-US" sz="2000" dirty="0" smtClean="0">
                <a:solidFill>
                  <a:srgbClr val="000000"/>
                </a:solidFill>
                <a:effectLst/>
                <a:latin typeface="Cambria Math" panose="02040503050406030204" pitchFamily="18" charset="0"/>
                <a:ea typeface="Cambria Math" panose="02040503050406030204" pitchFamily="18" charset="0"/>
              </a:rPr>
              <a:t> </a:t>
            </a:r>
            <a:r>
              <a:rPr lang="el-GR" sz="2000" dirty="0" smtClean="0">
                <a:solidFill>
                  <a:srgbClr val="000000"/>
                </a:solidFill>
                <a:effectLst/>
                <a:latin typeface="Cambria Math" panose="02040503050406030204" pitchFamily="18" charset="0"/>
                <a:ea typeface="Cambria Math" panose="02040503050406030204" pitchFamily="18" charset="0"/>
              </a:rPr>
              <a:t>στο θερινό ηλιοστάσιο, δηλ. οι ακτίνες του ήλιου θα είναι 23</a:t>
            </a:r>
            <a:r>
              <a:rPr lang="en-US" sz="2000" dirty="0" smtClean="0">
                <a:solidFill>
                  <a:srgbClr val="000000"/>
                </a:solidFill>
                <a:effectLst/>
                <a:latin typeface="Cambria Math" panose="02040503050406030204" pitchFamily="18" charset="0"/>
                <a:ea typeface="Cambria Math" panose="02040503050406030204" pitchFamily="18" charset="0"/>
              </a:rPr>
              <a:t>.5</a:t>
            </a:r>
            <a:r>
              <a:rPr lang="en-US" sz="2000" baseline="30000" dirty="0" smtClean="0">
                <a:solidFill>
                  <a:srgbClr val="000000"/>
                </a:solidFill>
                <a:effectLst/>
                <a:latin typeface="Cambria Math" panose="02040503050406030204" pitchFamily="18" charset="0"/>
                <a:ea typeface="Cambria Math" panose="02040503050406030204" pitchFamily="18" charset="0"/>
              </a:rPr>
              <a:t> o</a:t>
            </a:r>
            <a:r>
              <a:rPr lang="en-US" sz="2000" dirty="0" smtClean="0">
                <a:solidFill>
                  <a:srgbClr val="000000"/>
                </a:solidFill>
                <a:effectLst/>
                <a:latin typeface="Cambria Math" panose="02040503050406030204" pitchFamily="18" charset="0"/>
                <a:ea typeface="Cambria Math" panose="02040503050406030204" pitchFamily="18" charset="0"/>
              </a:rPr>
              <a:t> </a:t>
            </a:r>
            <a:r>
              <a:rPr lang="el-GR" sz="2000" dirty="0" smtClean="0">
                <a:solidFill>
                  <a:srgbClr val="000000"/>
                </a:solidFill>
                <a:effectLst/>
                <a:latin typeface="Cambria Math" panose="02040503050406030204" pitchFamily="18" charset="0"/>
                <a:ea typeface="Cambria Math" panose="02040503050406030204" pitchFamily="18" charset="0"/>
              </a:rPr>
              <a:t>βόρεια του ισημερινού.</a:t>
            </a:r>
          </a:p>
          <a:p>
            <a:pPr>
              <a:buClr>
                <a:srgbClr val="000000"/>
              </a:buClr>
              <a:buFont typeface="Arial" panose="020B0604020202020204" pitchFamily="34" charset="0"/>
              <a:buChar char="•"/>
              <a:defRPr/>
            </a:pPr>
            <a:r>
              <a:rPr lang="el-GR" sz="2000" dirty="0" smtClean="0">
                <a:solidFill>
                  <a:srgbClr val="000000"/>
                </a:solidFill>
                <a:effectLst/>
                <a:latin typeface="Cambria Math" panose="02040503050406030204" pitchFamily="18" charset="0"/>
                <a:ea typeface="Cambria Math" panose="02040503050406030204" pitchFamily="18" charset="0"/>
              </a:rPr>
              <a:t>δ</a:t>
            </a:r>
            <a:r>
              <a:rPr lang="en-US" sz="2000" dirty="0" smtClean="0">
                <a:solidFill>
                  <a:srgbClr val="000000"/>
                </a:solidFill>
                <a:effectLst/>
                <a:latin typeface="Cambria Math" panose="02040503050406030204" pitchFamily="18" charset="0"/>
                <a:ea typeface="Cambria Math" panose="02040503050406030204" pitchFamily="18" charset="0"/>
              </a:rPr>
              <a:t> = 0 </a:t>
            </a:r>
            <a:r>
              <a:rPr lang="el-GR" sz="2000" dirty="0" smtClean="0">
                <a:solidFill>
                  <a:srgbClr val="000000"/>
                </a:solidFill>
                <a:effectLst/>
                <a:latin typeface="Cambria Math" panose="02040503050406030204" pitchFamily="18" charset="0"/>
                <a:ea typeface="Cambria Math" panose="02040503050406030204" pitchFamily="18" charset="0"/>
              </a:rPr>
              <a:t>στις 2 ισημερίες</a:t>
            </a:r>
            <a:endParaRPr lang="en-US" sz="2000" dirty="0">
              <a:solidFill>
                <a:srgbClr val="000000"/>
              </a:solidFill>
              <a:effectLst/>
              <a:latin typeface="Cambria Math" panose="02040503050406030204" pitchFamily="18" charset="0"/>
              <a:ea typeface="Cambria Math" panose="02040503050406030204" pitchFamily="18" charset="0"/>
            </a:endParaRPr>
          </a:p>
        </p:txBody>
      </p:sp>
      <p:pic>
        <p:nvPicPr>
          <p:cNvPr id="5734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143000"/>
            <a:ext cx="3962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TextBox 4"/>
          <p:cNvSpPr txBox="1">
            <a:spLocks noChangeArrowheads="1"/>
          </p:cNvSpPr>
          <p:nvPr/>
        </p:nvSpPr>
        <p:spPr bwMode="auto">
          <a:xfrm>
            <a:off x="5257800" y="4876800"/>
            <a:ext cx="3505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altLang="en-US" smtClean="0">
                <a:solidFill>
                  <a:srgbClr val="FFFFFF"/>
                </a:solidFill>
              </a:rPr>
              <a:t> d = 23.45 sin [360(284+n)/365]</a:t>
            </a:r>
            <a:br>
              <a:rPr lang="en-US" altLang="en-US" smtClean="0">
                <a:solidFill>
                  <a:srgbClr val="FFFFFF"/>
                </a:solidFill>
              </a:rPr>
            </a:br>
            <a:endParaRPr lang="en-US" altLang="en-US" smtClean="0">
              <a:solidFill>
                <a:srgbClr val="FFFFFF"/>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49744246"/>
      </p:ext>
    </p:extLst>
  </p:cSld>
  <p:clrMapOvr>
    <a:masterClrMapping/>
  </p:clrMapOvr>
  <mc:AlternateContent xmlns:mc="http://schemas.openxmlformats.org/markup-compatibility/2006">
    <mc:Choice xmlns:p14="http://schemas.microsoft.com/office/powerpoint/2010/main" Requires="p14">
      <p:transition spd="slow" p14:dur="2000" advTm="13699"/>
    </mc:Choice>
    <mc:Fallback>
      <p:transition spd="slow" advTm="13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2" name="Rectangle 4"/>
          <p:cNvSpPr>
            <a:spLocks noGrp="1" noChangeArrowheads="1"/>
          </p:cNvSpPr>
          <p:nvPr>
            <p:ph type="body" idx="1"/>
          </p:nvPr>
        </p:nvSpPr>
        <p:spPr>
          <a:xfrm>
            <a:off x="323528" y="1981200"/>
            <a:ext cx="8352928" cy="4204228"/>
          </a:xfrm>
          <a:noFill/>
          <a:ln/>
        </p:spPr>
        <p:txBody>
          <a:bodyPr/>
          <a:lstStyle/>
          <a:p>
            <a:r>
              <a:rPr lang="el-GR" altLang="en-US" dirty="0" smtClean="0"/>
              <a:t>Η ΓΩΝΙΑΚΗ ΜΕΤΑΤΟΠΙΣΗ ΤΟΥ ΗΛΙΟΥ, ΑΝΑΤΟΛΙΚΑ Ή ΔΥΤΙΚΑ, ΤΟΥ ΤΟΠΙΚΟΥ ΜΕΣΗΜΒΡΙΝΟΥ</a:t>
            </a:r>
            <a:r>
              <a:rPr lang="el-GR" altLang="en-US" smtClean="0"/>
              <a:t>, ΛΟΓΩ </a:t>
            </a:r>
            <a:r>
              <a:rPr lang="el-GR" altLang="en-US" dirty="0" smtClean="0"/>
              <a:t>ΤΗΣ ΠΕΡΙΣΤΡΟΦΗΣ ΤΗΣ ΓΗΣ. </a:t>
            </a:r>
            <a:r>
              <a:rPr lang="en-GB" altLang="en-US" dirty="0" smtClean="0"/>
              <a:t> </a:t>
            </a:r>
            <a:endParaRPr lang="en-GB" altLang="en-US" dirty="0"/>
          </a:p>
          <a:p>
            <a:r>
              <a:rPr lang="el-GR" altLang="en-US" dirty="0" smtClean="0"/>
              <a:t>ΣΥΜΒΟΛΙΖΕΤΑΙ ΜΕ </a:t>
            </a:r>
            <a:r>
              <a:rPr lang="en-GB" altLang="en-US" dirty="0" smtClean="0"/>
              <a:t>(</a:t>
            </a:r>
            <a:r>
              <a:rPr lang="en-GB" altLang="en-US" sz="3600" b="1" i="1" dirty="0">
                <a:solidFill>
                  <a:srgbClr val="C00000"/>
                </a:solidFill>
                <a:latin typeface="Symbol" pitchFamily="18" charset="2"/>
              </a:rPr>
              <a:t>w</a:t>
            </a:r>
            <a:r>
              <a:rPr lang="en-GB" altLang="en-US" dirty="0"/>
              <a:t>)</a:t>
            </a:r>
          </a:p>
          <a:p>
            <a:r>
              <a:rPr lang="en-GB" altLang="en-US" sz="2800" b="1" dirty="0">
                <a:solidFill>
                  <a:srgbClr val="C00000"/>
                </a:solidFill>
              </a:rPr>
              <a:t>15</a:t>
            </a:r>
            <a:r>
              <a:rPr lang="en-GB" altLang="en-US" sz="3200" b="1" dirty="0">
                <a:solidFill>
                  <a:srgbClr val="C00000"/>
                </a:solidFill>
                <a:sym typeface="Symbol" pitchFamily="18" charset="2"/>
              </a:rPr>
              <a:t></a:t>
            </a:r>
            <a:r>
              <a:rPr lang="en-GB" altLang="en-US" dirty="0"/>
              <a:t> </a:t>
            </a:r>
            <a:r>
              <a:rPr lang="el-GR" altLang="en-US" dirty="0" smtClean="0"/>
              <a:t>ΑΝΑ ΩΡΑ </a:t>
            </a:r>
            <a:r>
              <a:rPr lang="en-GB" altLang="en-US" dirty="0" smtClean="0"/>
              <a:t>– </a:t>
            </a:r>
            <a:r>
              <a:rPr lang="el-GR" altLang="en-US" dirty="0" smtClean="0"/>
              <a:t>ΜΗΔΕΝ ΤΟ ΜΕΣΗΜΕΡΙ, ΑΡΝΗΤΙΚΕΣ ΤΙΜΕΣ ΤΟ ΠΡΩΙ, ΘΕΤΙΚΕΣ ΤΟ ΑΠΟΓΕΥΜΑ</a:t>
            </a:r>
            <a:endParaRPr lang="en-GB" altLang="en-US" dirty="0"/>
          </a:p>
          <a:p>
            <a:r>
              <a:rPr lang="el-GR" altLang="en-US" dirty="0" smtClean="0"/>
              <a:t>ΕΞΑΡΤΑΤΑΙ ΑΠΟ ΤΗΝ ΦΑΙΝΟΜΕΝΗ ΗΛΙΑΚΗ ΩΡΑ</a:t>
            </a:r>
            <a:endParaRPr lang="en-GB" altLang="en-US" dirty="0"/>
          </a:p>
        </p:txBody>
      </p:sp>
      <p:sp>
        <p:nvSpPr>
          <p:cNvPr id="432130" name="Rectangle 2"/>
          <p:cNvSpPr>
            <a:spLocks noGrp="1" noChangeArrowheads="1"/>
          </p:cNvSpPr>
          <p:nvPr>
            <p:ph type="title"/>
          </p:nvPr>
        </p:nvSpPr>
        <p:spPr/>
        <p:txBody>
          <a:bodyPr/>
          <a:lstStyle/>
          <a:p>
            <a:r>
              <a:rPr lang="el-GR" altLang="en-US" sz="2800" b="0" dirty="0">
                <a:solidFill>
                  <a:srgbClr val="002060"/>
                </a:solidFill>
                <a:latin typeface="Cambria Math" panose="02040503050406030204" pitchFamily="18" charset="0"/>
                <a:ea typeface="Cambria Math" panose="02040503050406030204" pitchFamily="18" charset="0"/>
              </a:rPr>
              <a:t>ΗΛΙΑΚΗ ΓΕΩΜΕΤΡΙΑ</a:t>
            </a:r>
            <a:r>
              <a:rPr lang="en-GB" altLang="en-US" sz="2800" b="0" dirty="0">
                <a:solidFill>
                  <a:srgbClr val="002060"/>
                </a:solidFill>
                <a:latin typeface="Cambria Math" panose="02040503050406030204" pitchFamily="18" charset="0"/>
                <a:ea typeface="Cambria Math" panose="02040503050406030204" pitchFamily="18" charset="0"/>
              </a:rPr>
              <a:t>: </a:t>
            </a:r>
            <a:r>
              <a:rPr lang="el-GR" altLang="en-US" sz="2800" b="0" dirty="0">
                <a:solidFill>
                  <a:srgbClr val="002060"/>
                </a:solidFill>
                <a:latin typeface="Cambria Math" panose="02040503050406030204" pitchFamily="18" charset="0"/>
                <a:ea typeface="Cambria Math" panose="02040503050406030204" pitchFamily="18" charset="0"/>
              </a:rPr>
              <a:t>ΩΡΙΑΙΑ ΓΩΝΙΑ ω</a:t>
            </a:r>
            <a:endParaRPr lang="en-GB" altLang="en-US" sz="2800" b="0" dirty="0">
              <a:solidFill>
                <a:srgbClr val="00206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77015864"/>
      </p:ext>
    </p:extLst>
  </p:cSld>
  <p:clrMapOvr>
    <a:masterClrMapping/>
  </p:clrMapOvr>
  <mc:AlternateContent xmlns:mc="http://schemas.openxmlformats.org/markup-compatibility/2006">
    <mc:Choice xmlns:p14="http://schemas.microsoft.com/office/powerpoint/2010/main" Requires="p14">
      <p:transition spd="slow" p14:dur="2000" advTm="9644"/>
    </mc:Choice>
    <mc:Fallback>
      <p:transition spd="slow" advTm="9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6777" name="Group 9"/>
          <p:cNvGraphicFramePr>
            <a:graphicFrameLocks noGrp="1"/>
          </p:cNvGraphicFramePr>
          <p:nvPr>
            <p:extLst>
              <p:ext uri="{D42A27DB-BD31-4B8C-83A1-F6EECF244321}">
                <p14:modId xmlns:p14="http://schemas.microsoft.com/office/powerpoint/2010/main" val="2704526468"/>
              </p:ext>
            </p:extLst>
          </p:nvPr>
        </p:nvGraphicFramePr>
        <p:xfrm>
          <a:off x="1071028" y="1772816"/>
          <a:ext cx="7743825" cy="1517650"/>
        </p:xfrm>
        <a:graphic>
          <a:graphicData uri="http://schemas.openxmlformats.org/drawingml/2006/table">
            <a:tbl>
              <a:tblPr/>
              <a:tblGrid>
                <a:gridCol w="3871913"/>
                <a:gridCol w="3871912"/>
              </a:tblGrid>
              <a:tr h="1517650">
                <a:tc>
                  <a:txBody>
                    <a:bodyPr/>
                    <a:lstStyle>
                      <a:lvl1pPr algn="l">
                        <a:defRPr sz="2000">
                          <a:solidFill>
                            <a:schemeClr val="tx1"/>
                          </a:solidFill>
                          <a:latin typeface="Verdana" pitchFamily="34" charset="0"/>
                          <a:cs typeface="Times New Roman" pitchFamily="18" charset="0"/>
                        </a:defRPr>
                      </a:lvl1pPr>
                      <a:lvl2pPr algn="l">
                        <a:spcBef>
                          <a:spcPct val="20000"/>
                        </a:spcBef>
                        <a:defRPr>
                          <a:solidFill>
                            <a:schemeClr val="tx1"/>
                          </a:solidFill>
                          <a:latin typeface="Verdana" pitchFamily="34" charset="0"/>
                          <a:cs typeface="Times New Roman" pitchFamily="18" charset="0"/>
                        </a:defRPr>
                      </a:lvl2pPr>
                      <a:lvl3pPr algn="l">
                        <a:spcBef>
                          <a:spcPct val="20000"/>
                        </a:spcBef>
                        <a:defRPr sz="1600">
                          <a:solidFill>
                            <a:schemeClr val="tx1"/>
                          </a:solidFill>
                          <a:latin typeface="Verdana" pitchFamily="34" charset="0"/>
                          <a:cs typeface="Times New Roman" pitchFamily="18" charset="0"/>
                        </a:defRPr>
                      </a:lvl3pPr>
                      <a:lvl4pPr algn="l">
                        <a:spcBef>
                          <a:spcPct val="20000"/>
                        </a:spcBef>
                        <a:defRPr sz="1400">
                          <a:solidFill>
                            <a:schemeClr val="tx1"/>
                          </a:solidFill>
                          <a:latin typeface="Verdana" pitchFamily="34" charset="0"/>
                          <a:cs typeface="Times New Roman" pitchFamily="18" charset="0"/>
                        </a:defRPr>
                      </a:lvl4pPr>
                      <a:lvl5pPr algn="l">
                        <a:spcBef>
                          <a:spcPct val="20000"/>
                        </a:spcBef>
                        <a:defRPr sz="1400">
                          <a:solidFill>
                            <a:schemeClr val="tx1"/>
                          </a:solidFill>
                          <a:latin typeface="Verdana" pitchFamily="34" charset="0"/>
                          <a:cs typeface="Times New Roman" pitchFamily="18" charset="0"/>
                        </a:defRPr>
                      </a:lvl5pPr>
                      <a:lvl6pPr fontAlgn="base">
                        <a:spcBef>
                          <a:spcPct val="20000"/>
                        </a:spcBef>
                        <a:spcAft>
                          <a:spcPct val="0"/>
                        </a:spcAft>
                        <a:defRPr sz="1400">
                          <a:solidFill>
                            <a:schemeClr val="tx1"/>
                          </a:solidFill>
                          <a:latin typeface="Verdana" pitchFamily="34" charset="0"/>
                          <a:cs typeface="Times New Roman" pitchFamily="18" charset="0"/>
                        </a:defRPr>
                      </a:lvl6pPr>
                      <a:lvl7pPr fontAlgn="base">
                        <a:spcBef>
                          <a:spcPct val="20000"/>
                        </a:spcBef>
                        <a:spcAft>
                          <a:spcPct val="0"/>
                        </a:spcAft>
                        <a:defRPr sz="1400">
                          <a:solidFill>
                            <a:schemeClr val="tx1"/>
                          </a:solidFill>
                          <a:latin typeface="Verdana" pitchFamily="34" charset="0"/>
                          <a:cs typeface="Times New Roman" pitchFamily="18" charset="0"/>
                        </a:defRPr>
                      </a:lvl7pPr>
                      <a:lvl8pPr fontAlgn="base">
                        <a:spcBef>
                          <a:spcPct val="20000"/>
                        </a:spcBef>
                        <a:spcAft>
                          <a:spcPct val="0"/>
                        </a:spcAft>
                        <a:defRPr sz="1400">
                          <a:solidFill>
                            <a:schemeClr val="tx1"/>
                          </a:solidFill>
                          <a:latin typeface="Verdana" pitchFamily="34" charset="0"/>
                          <a:cs typeface="Times New Roman" pitchFamily="18" charset="0"/>
                        </a:defRPr>
                      </a:lvl8pPr>
                      <a:lvl9pPr fontAlgn="base">
                        <a:spcBef>
                          <a:spcPct val="20000"/>
                        </a:spcBef>
                        <a:spcAft>
                          <a:spcPct val="0"/>
                        </a:spcAft>
                        <a:defRPr sz="1400">
                          <a:solidFill>
                            <a:schemeClr val="tx1"/>
                          </a:solidFill>
                          <a:latin typeface="Verdana" pitchFamily="34" charset="0"/>
                          <a:cs typeface="Times New Roman" pitchFamily="18" charset="0"/>
                        </a:defRPr>
                      </a:lvl9pPr>
                    </a:lstStyle>
                    <a:p>
                      <a:pPr marL="0" marR="0" lvl="0" indent="0" algn="l" defTabSz="914400" rtl="0" eaLnBrk="1" fontAlgn="base" latinLnBrk="0" hangingPunct="1">
                        <a:lnSpc>
                          <a:spcPct val="100000"/>
                        </a:lnSpc>
                        <a:spcBef>
                          <a:spcPct val="60000"/>
                        </a:spcBef>
                        <a:spcAft>
                          <a:spcPct val="0"/>
                        </a:spcAft>
                        <a:buClrTx/>
                        <a:buSzTx/>
                        <a:buFontTx/>
                        <a:buNone/>
                        <a:tabLst/>
                      </a:pPr>
                      <a:endParaRPr kumimoji="0" lang="en-US" altLang="en-US" sz="2000" b="0" i="0" u="none" strike="noStrike" cap="none" normalizeH="0" baseline="0" dirty="0" smtClean="0">
                        <a:ln>
                          <a:noFill/>
                        </a:ln>
                        <a:solidFill>
                          <a:schemeClr val="tx1"/>
                        </a:solidFill>
                        <a:effectLst/>
                        <a:latin typeface="Verdana" pitchFamily="34" charset="0"/>
                        <a:cs typeface="Times New Roman" pitchFamily="18"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lgn="l">
                        <a:defRPr sz="2000">
                          <a:solidFill>
                            <a:schemeClr val="tx1"/>
                          </a:solidFill>
                          <a:latin typeface="Verdana" pitchFamily="34" charset="0"/>
                          <a:cs typeface="Times New Roman" pitchFamily="18" charset="0"/>
                        </a:defRPr>
                      </a:lvl1pPr>
                      <a:lvl2pPr algn="l">
                        <a:spcBef>
                          <a:spcPct val="20000"/>
                        </a:spcBef>
                        <a:defRPr>
                          <a:solidFill>
                            <a:schemeClr val="tx1"/>
                          </a:solidFill>
                          <a:latin typeface="Verdana" pitchFamily="34" charset="0"/>
                          <a:cs typeface="Times New Roman" pitchFamily="18" charset="0"/>
                        </a:defRPr>
                      </a:lvl2pPr>
                      <a:lvl3pPr algn="l">
                        <a:spcBef>
                          <a:spcPct val="20000"/>
                        </a:spcBef>
                        <a:defRPr sz="1600">
                          <a:solidFill>
                            <a:schemeClr val="tx1"/>
                          </a:solidFill>
                          <a:latin typeface="Verdana" pitchFamily="34" charset="0"/>
                          <a:cs typeface="Times New Roman" pitchFamily="18" charset="0"/>
                        </a:defRPr>
                      </a:lvl3pPr>
                      <a:lvl4pPr algn="l">
                        <a:spcBef>
                          <a:spcPct val="20000"/>
                        </a:spcBef>
                        <a:defRPr sz="1400">
                          <a:solidFill>
                            <a:schemeClr val="tx1"/>
                          </a:solidFill>
                          <a:latin typeface="Verdana" pitchFamily="34" charset="0"/>
                          <a:cs typeface="Times New Roman" pitchFamily="18" charset="0"/>
                        </a:defRPr>
                      </a:lvl4pPr>
                      <a:lvl5pPr algn="l">
                        <a:spcBef>
                          <a:spcPct val="20000"/>
                        </a:spcBef>
                        <a:defRPr sz="1400">
                          <a:solidFill>
                            <a:schemeClr val="tx1"/>
                          </a:solidFill>
                          <a:latin typeface="Verdana" pitchFamily="34" charset="0"/>
                          <a:cs typeface="Times New Roman" pitchFamily="18" charset="0"/>
                        </a:defRPr>
                      </a:lvl5pPr>
                      <a:lvl6pPr fontAlgn="base">
                        <a:spcBef>
                          <a:spcPct val="20000"/>
                        </a:spcBef>
                        <a:spcAft>
                          <a:spcPct val="0"/>
                        </a:spcAft>
                        <a:defRPr sz="1400">
                          <a:solidFill>
                            <a:schemeClr val="tx1"/>
                          </a:solidFill>
                          <a:latin typeface="Verdana" pitchFamily="34" charset="0"/>
                          <a:cs typeface="Times New Roman" pitchFamily="18" charset="0"/>
                        </a:defRPr>
                      </a:lvl6pPr>
                      <a:lvl7pPr fontAlgn="base">
                        <a:spcBef>
                          <a:spcPct val="20000"/>
                        </a:spcBef>
                        <a:spcAft>
                          <a:spcPct val="0"/>
                        </a:spcAft>
                        <a:defRPr sz="1400">
                          <a:solidFill>
                            <a:schemeClr val="tx1"/>
                          </a:solidFill>
                          <a:latin typeface="Verdana" pitchFamily="34" charset="0"/>
                          <a:cs typeface="Times New Roman" pitchFamily="18" charset="0"/>
                        </a:defRPr>
                      </a:lvl7pPr>
                      <a:lvl8pPr fontAlgn="base">
                        <a:spcBef>
                          <a:spcPct val="20000"/>
                        </a:spcBef>
                        <a:spcAft>
                          <a:spcPct val="0"/>
                        </a:spcAft>
                        <a:defRPr sz="1400">
                          <a:solidFill>
                            <a:schemeClr val="tx1"/>
                          </a:solidFill>
                          <a:latin typeface="Verdana" pitchFamily="34" charset="0"/>
                          <a:cs typeface="Times New Roman" pitchFamily="18" charset="0"/>
                        </a:defRPr>
                      </a:lvl8pPr>
                      <a:lvl9pPr fontAlgn="base">
                        <a:spcBef>
                          <a:spcPct val="20000"/>
                        </a:spcBef>
                        <a:spcAft>
                          <a:spcPct val="0"/>
                        </a:spcAft>
                        <a:defRPr sz="1400">
                          <a:solidFill>
                            <a:schemeClr val="tx1"/>
                          </a:solidFill>
                          <a:latin typeface="Verdana" pitchFamily="34" charset="0"/>
                          <a:cs typeface="Times New Roman" pitchFamily="18" charset="0"/>
                        </a:defRPr>
                      </a:lvl9pPr>
                    </a:lstStyle>
                    <a:p>
                      <a:pPr marL="0" marR="0" lvl="0" indent="0" algn="l" defTabSz="914400" rtl="0" eaLnBrk="1" fontAlgn="base" latinLnBrk="0" hangingPunct="1">
                        <a:lnSpc>
                          <a:spcPct val="100000"/>
                        </a:lnSpc>
                        <a:spcBef>
                          <a:spcPct val="60000"/>
                        </a:spcBef>
                        <a:spcAft>
                          <a:spcPct val="0"/>
                        </a:spcAft>
                        <a:buClrTx/>
                        <a:buSzTx/>
                        <a:buFontTx/>
                        <a:buNone/>
                        <a:tabLst/>
                      </a:pPr>
                      <a:endParaRPr kumimoji="0" lang="en-US" altLang="en-US" sz="2000" b="0" i="0" u="none" strike="noStrike" cap="none" normalizeH="0" baseline="0" dirty="0" smtClean="0">
                        <a:ln>
                          <a:noFill/>
                        </a:ln>
                        <a:solidFill>
                          <a:schemeClr val="tx1"/>
                        </a:solidFill>
                        <a:effectLst/>
                        <a:latin typeface="Verdana" pitchFamily="34" charset="0"/>
                        <a:cs typeface="Times New Roman" pitchFamily="18"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bl>
          </a:graphicData>
        </a:graphic>
      </p:graphicFrame>
      <p:sp>
        <p:nvSpPr>
          <p:cNvPr id="416785" name="Rectangle 17"/>
          <p:cNvSpPr>
            <a:spLocks noChangeArrowheads="1"/>
          </p:cNvSpPr>
          <p:nvPr/>
        </p:nvSpPr>
        <p:spPr bwMode="auto">
          <a:xfrm>
            <a:off x="1187624" y="3437707"/>
            <a:ext cx="7608776" cy="236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1">
            <a:spAutoFit/>
          </a:bodyPr>
          <a:lstStyle>
            <a:lvl1pPr marL="762000" indent="-762000" algn="l">
              <a:spcBef>
                <a:spcPct val="0"/>
              </a:spcBef>
              <a:tabLst>
                <a:tab pos="482600" algn="l"/>
              </a:tabLst>
              <a:defRPr sz="2400">
                <a:solidFill>
                  <a:schemeClr val="tx1"/>
                </a:solidFill>
                <a:latin typeface="Times New Roman" pitchFamily="18" charset="0"/>
                <a:cs typeface="Times New Roman" pitchFamily="18" charset="0"/>
              </a:defRPr>
            </a:lvl1pPr>
            <a:lvl2pPr marL="952500" algn="l">
              <a:spcBef>
                <a:spcPct val="0"/>
              </a:spcBef>
              <a:tabLst>
                <a:tab pos="482600" algn="l"/>
              </a:tabLst>
              <a:defRPr sz="2400">
                <a:solidFill>
                  <a:schemeClr val="tx1"/>
                </a:solidFill>
                <a:latin typeface="Times New Roman" pitchFamily="18" charset="0"/>
                <a:cs typeface="Times New Roman" pitchFamily="18" charset="0"/>
              </a:defRPr>
            </a:lvl2pPr>
            <a:lvl3pPr marL="1143000" algn="l">
              <a:spcBef>
                <a:spcPct val="0"/>
              </a:spcBef>
              <a:tabLst>
                <a:tab pos="482600" algn="l"/>
              </a:tabLst>
              <a:defRPr sz="2400">
                <a:solidFill>
                  <a:schemeClr val="tx1"/>
                </a:solidFill>
                <a:latin typeface="Times New Roman" pitchFamily="18" charset="0"/>
                <a:cs typeface="Times New Roman" pitchFamily="18" charset="0"/>
              </a:defRPr>
            </a:lvl3pPr>
            <a:lvl4pPr algn="l">
              <a:spcBef>
                <a:spcPct val="0"/>
              </a:spcBef>
              <a:tabLst>
                <a:tab pos="482600" algn="l"/>
              </a:tabLst>
              <a:defRPr sz="2400">
                <a:solidFill>
                  <a:schemeClr val="tx1"/>
                </a:solidFill>
                <a:latin typeface="Times New Roman" pitchFamily="18" charset="0"/>
                <a:cs typeface="Times New Roman" pitchFamily="18" charset="0"/>
              </a:defRPr>
            </a:lvl4pPr>
            <a:lvl5pPr algn="l">
              <a:spcBef>
                <a:spcPct val="0"/>
              </a:spcBef>
              <a:tabLst>
                <a:tab pos="482600" algn="l"/>
              </a:tabLst>
              <a:defRPr sz="2400">
                <a:solidFill>
                  <a:schemeClr val="tx1"/>
                </a:solidFill>
                <a:latin typeface="Times New Roman" pitchFamily="18" charset="0"/>
                <a:cs typeface="Times New Roman" pitchFamily="18" charset="0"/>
              </a:defRPr>
            </a:lvl5pPr>
            <a:lvl6pPr fontAlgn="base">
              <a:spcBef>
                <a:spcPct val="0"/>
              </a:spcBef>
              <a:spcAft>
                <a:spcPct val="0"/>
              </a:spcAft>
              <a:tabLst>
                <a:tab pos="482600" algn="l"/>
              </a:tabLst>
              <a:defRPr sz="2400">
                <a:solidFill>
                  <a:schemeClr val="tx1"/>
                </a:solidFill>
                <a:latin typeface="Times New Roman" pitchFamily="18" charset="0"/>
                <a:cs typeface="Times New Roman" pitchFamily="18" charset="0"/>
              </a:defRPr>
            </a:lvl6pPr>
            <a:lvl7pPr fontAlgn="base">
              <a:spcBef>
                <a:spcPct val="0"/>
              </a:spcBef>
              <a:spcAft>
                <a:spcPct val="0"/>
              </a:spcAft>
              <a:tabLst>
                <a:tab pos="482600" algn="l"/>
              </a:tabLst>
              <a:defRPr sz="2400">
                <a:solidFill>
                  <a:schemeClr val="tx1"/>
                </a:solidFill>
                <a:latin typeface="Times New Roman" pitchFamily="18" charset="0"/>
                <a:cs typeface="Times New Roman" pitchFamily="18" charset="0"/>
              </a:defRPr>
            </a:lvl7pPr>
            <a:lvl8pPr fontAlgn="base">
              <a:spcBef>
                <a:spcPct val="0"/>
              </a:spcBef>
              <a:spcAft>
                <a:spcPct val="0"/>
              </a:spcAft>
              <a:tabLst>
                <a:tab pos="482600" algn="l"/>
              </a:tabLst>
              <a:defRPr sz="2400">
                <a:solidFill>
                  <a:schemeClr val="tx1"/>
                </a:solidFill>
                <a:latin typeface="Times New Roman" pitchFamily="18" charset="0"/>
                <a:cs typeface="Times New Roman" pitchFamily="18" charset="0"/>
              </a:defRPr>
            </a:lvl8pPr>
            <a:lvl9pPr fontAlgn="base">
              <a:spcBef>
                <a:spcPct val="0"/>
              </a:spcBef>
              <a:spcAft>
                <a:spcPct val="0"/>
              </a:spcAft>
              <a:tabLst>
                <a:tab pos="482600" algn="l"/>
              </a:tabLst>
              <a:defRPr sz="2400">
                <a:solidFill>
                  <a:schemeClr val="tx1"/>
                </a:solidFill>
                <a:latin typeface="Times New Roman" pitchFamily="18" charset="0"/>
                <a:cs typeface="Times New Roman" pitchFamily="18" charset="0"/>
              </a:defRPr>
            </a:lvl9pPr>
          </a:lstStyle>
          <a:p>
            <a:pPr fontAlgn="base">
              <a:spcBef>
                <a:spcPct val="60000"/>
              </a:spcBef>
              <a:spcAft>
                <a:spcPct val="0"/>
              </a:spcAft>
            </a:pPr>
            <a:r>
              <a:rPr lang="en-GB" altLang="en-US" sz="2000" i="1" dirty="0">
                <a:solidFill>
                  <a:srgbClr val="000000"/>
                </a:solidFill>
                <a:latin typeface="Cambria Math" panose="02040503050406030204" pitchFamily="18" charset="0"/>
                <a:ea typeface="Cambria Math" panose="02040503050406030204" pitchFamily="18" charset="0"/>
              </a:rPr>
              <a:t>AST</a:t>
            </a:r>
            <a:r>
              <a:rPr lang="en-GB" altLang="en-US" sz="2000" dirty="0">
                <a:solidFill>
                  <a:srgbClr val="000000"/>
                </a:solidFill>
                <a:latin typeface="Cambria Math" panose="02040503050406030204" pitchFamily="18" charset="0"/>
                <a:ea typeface="Cambria Math" panose="02040503050406030204" pitchFamily="18" charset="0"/>
              </a:rPr>
              <a:t> 	= 	</a:t>
            </a:r>
            <a:r>
              <a:rPr lang="el-GR" altLang="en-US" sz="2000" dirty="0" smtClean="0">
                <a:solidFill>
                  <a:srgbClr val="000000"/>
                </a:solidFill>
                <a:latin typeface="Cambria Math" panose="02040503050406030204" pitchFamily="18" charset="0"/>
                <a:ea typeface="Cambria Math" panose="02040503050406030204" pitchFamily="18" charset="0"/>
              </a:rPr>
              <a:t>ΦΑΙΝΟΜΕΝΗ ΗΛΙΑΚΗ ΩΡΑ</a:t>
            </a:r>
            <a:endParaRPr lang="en-GB" altLang="en-US" sz="2000" i="1" dirty="0">
              <a:solidFill>
                <a:srgbClr val="000000"/>
              </a:solidFill>
              <a:latin typeface="Cambria Math" panose="02040503050406030204" pitchFamily="18" charset="0"/>
              <a:ea typeface="Cambria Math" panose="02040503050406030204" pitchFamily="18" charset="0"/>
            </a:endParaRPr>
          </a:p>
          <a:p>
            <a:pPr fontAlgn="base">
              <a:spcBef>
                <a:spcPct val="60000"/>
              </a:spcBef>
              <a:spcAft>
                <a:spcPct val="0"/>
              </a:spcAft>
            </a:pPr>
            <a:r>
              <a:rPr lang="en-GB" altLang="en-US" sz="2000" i="1" dirty="0">
                <a:solidFill>
                  <a:srgbClr val="000000"/>
                </a:solidFill>
                <a:latin typeface="Cambria Math" panose="02040503050406030204" pitchFamily="18" charset="0"/>
                <a:ea typeface="Cambria Math" panose="02040503050406030204" pitchFamily="18" charset="0"/>
              </a:rPr>
              <a:t>LCT 	</a:t>
            </a:r>
            <a:r>
              <a:rPr lang="en-GB" altLang="en-US" sz="2000" dirty="0">
                <a:solidFill>
                  <a:srgbClr val="000000"/>
                </a:solidFill>
                <a:latin typeface="Cambria Math" panose="02040503050406030204" pitchFamily="18" charset="0"/>
                <a:ea typeface="Cambria Math" panose="02040503050406030204" pitchFamily="18" charset="0"/>
              </a:rPr>
              <a:t>= 	</a:t>
            </a:r>
            <a:r>
              <a:rPr lang="el-GR" altLang="en-US" sz="2000" dirty="0" smtClean="0">
                <a:solidFill>
                  <a:srgbClr val="000000"/>
                </a:solidFill>
                <a:latin typeface="Cambria Math" panose="02040503050406030204" pitchFamily="18" charset="0"/>
                <a:ea typeface="Cambria Math" panose="02040503050406030204" pitchFamily="18" charset="0"/>
              </a:rPr>
              <a:t>ΤΟΠΙΚΗ ΩΡΑ</a:t>
            </a:r>
            <a:endParaRPr lang="en-GB" altLang="en-US" sz="2000" dirty="0">
              <a:solidFill>
                <a:srgbClr val="000000"/>
              </a:solidFill>
              <a:latin typeface="Cambria Math" panose="02040503050406030204" pitchFamily="18" charset="0"/>
              <a:ea typeface="Cambria Math" panose="02040503050406030204" pitchFamily="18" charset="0"/>
            </a:endParaRPr>
          </a:p>
          <a:p>
            <a:pPr fontAlgn="base">
              <a:spcBef>
                <a:spcPct val="60000"/>
              </a:spcBef>
              <a:spcAft>
                <a:spcPct val="0"/>
              </a:spcAft>
            </a:pPr>
            <a:r>
              <a:rPr lang="en-GB" altLang="en-US" sz="2000" i="1" dirty="0">
                <a:solidFill>
                  <a:srgbClr val="000000"/>
                </a:solidFill>
                <a:latin typeface="Cambria Math" panose="02040503050406030204" pitchFamily="18" charset="0"/>
                <a:ea typeface="Cambria Math" panose="02040503050406030204" pitchFamily="18" charset="0"/>
              </a:rPr>
              <a:t>TZ </a:t>
            </a:r>
            <a:r>
              <a:rPr lang="en-GB" altLang="en-US" sz="2000" i="1">
                <a:solidFill>
                  <a:srgbClr val="000000"/>
                </a:solidFill>
                <a:latin typeface="Cambria Math" panose="02040503050406030204" pitchFamily="18" charset="0"/>
                <a:ea typeface="Cambria Math" panose="02040503050406030204" pitchFamily="18" charset="0"/>
              </a:rPr>
              <a:t>	</a:t>
            </a:r>
            <a:r>
              <a:rPr lang="el-GR" altLang="en-US" sz="2000" i="1" smtClean="0">
                <a:solidFill>
                  <a:srgbClr val="000000"/>
                </a:solidFill>
                <a:latin typeface="Cambria Math" panose="02040503050406030204" pitchFamily="18" charset="0"/>
                <a:ea typeface="Cambria Math" panose="02040503050406030204" pitchFamily="18" charset="0"/>
              </a:rPr>
              <a:t>	</a:t>
            </a:r>
            <a:r>
              <a:rPr lang="en-GB" altLang="en-US" sz="2000" smtClean="0">
                <a:solidFill>
                  <a:srgbClr val="000000"/>
                </a:solidFill>
                <a:latin typeface="Cambria Math" panose="02040503050406030204" pitchFamily="18" charset="0"/>
                <a:ea typeface="Cambria Math" panose="02040503050406030204" pitchFamily="18" charset="0"/>
              </a:rPr>
              <a:t>= </a:t>
            </a:r>
            <a:r>
              <a:rPr lang="en-GB" altLang="en-US" sz="2000" dirty="0">
                <a:solidFill>
                  <a:srgbClr val="000000"/>
                </a:solidFill>
                <a:latin typeface="Cambria Math" panose="02040503050406030204" pitchFamily="18" charset="0"/>
                <a:ea typeface="Cambria Math" panose="02040503050406030204" pitchFamily="18" charset="0"/>
              </a:rPr>
              <a:t>	</a:t>
            </a:r>
            <a:r>
              <a:rPr lang="el-GR" altLang="en-US" sz="2000" dirty="0" smtClean="0">
                <a:solidFill>
                  <a:srgbClr val="000000"/>
                </a:solidFill>
                <a:latin typeface="Cambria Math" panose="02040503050406030204" pitchFamily="18" charset="0"/>
                <a:ea typeface="Cambria Math" panose="02040503050406030204" pitchFamily="18" charset="0"/>
              </a:rPr>
              <a:t>ΩΡΑ ΖΩΝΗΣ</a:t>
            </a:r>
            <a:endParaRPr lang="en-GB" altLang="en-US" sz="2000" dirty="0">
              <a:solidFill>
                <a:srgbClr val="000000"/>
              </a:solidFill>
              <a:latin typeface="Cambria Math" panose="02040503050406030204" pitchFamily="18" charset="0"/>
              <a:ea typeface="Cambria Math" panose="02040503050406030204" pitchFamily="18" charset="0"/>
            </a:endParaRPr>
          </a:p>
          <a:p>
            <a:pPr fontAlgn="base">
              <a:spcBef>
                <a:spcPct val="60000"/>
              </a:spcBef>
              <a:spcAft>
                <a:spcPct val="0"/>
              </a:spcAft>
            </a:pPr>
            <a:r>
              <a:rPr lang="en-GB" altLang="en-US" sz="2000" i="1" dirty="0">
                <a:solidFill>
                  <a:srgbClr val="000000"/>
                </a:solidFill>
                <a:latin typeface="Cambria Math" panose="02040503050406030204" pitchFamily="18" charset="0"/>
                <a:ea typeface="Cambria Math" panose="02040503050406030204" pitchFamily="18" charset="0"/>
              </a:rPr>
              <a:t>L </a:t>
            </a:r>
            <a:r>
              <a:rPr lang="en-GB" altLang="en-US" sz="2000" i="1">
                <a:solidFill>
                  <a:srgbClr val="000000"/>
                </a:solidFill>
                <a:latin typeface="Cambria Math" panose="02040503050406030204" pitchFamily="18" charset="0"/>
                <a:ea typeface="Cambria Math" panose="02040503050406030204" pitchFamily="18" charset="0"/>
              </a:rPr>
              <a:t>	</a:t>
            </a:r>
            <a:r>
              <a:rPr lang="el-GR" altLang="en-US" sz="2000" i="1" smtClean="0">
                <a:solidFill>
                  <a:srgbClr val="000000"/>
                </a:solidFill>
                <a:latin typeface="Cambria Math" panose="02040503050406030204" pitchFamily="18" charset="0"/>
                <a:ea typeface="Cambria Math" panose="02040503050406030204" pitchFamily="18" charset="0"/>
              </a:rPr>
              <a:t>	</a:t>
            </a:r>
            <a:r>
              <a:rPr lang="en-GB" altLang="en-US" sz="2000" smtClean="0">
                <a:solidFill>
                  <a:srgbClr val="000000"/>
                </a:solidFill>
                <a:latin typeface="Cambria Math" panose="02040503050406030204" pitchFamily="18" charset="0"/>
                <a:ea typeface="Cambria Math" panose="02040503050406030204" pitchFamily="18" charset="0"/>
              </a:rPr>
              <a:t>= </a:t>
            </a:r>
            <a:r>
              <a:rPr lang="en-GB" altLang="en-US" sz="2000" dirty="0">
                <a:solidFill>
                  <a:srgbClr val="000000"/>
                </a:solidFill>
                <a:latin typeface="Cambria Math" panose="02040503050406030204" pitchFamily="18" charset="0"/>
                <a:ea typeface="Cambria Math" panose="02040503050406030204" pitchFamily="18" charset="0"/>
              </a:rPr>
              <a:t>	</a:t>
            </a:r>
            <a:r>
              <a:rPr lang="el-GR" altLang="en-US" sz="2000" dirty="0" smtClean="0">
                <a:solidFill>
                  <a:srgbClr val="000000"/>
                </a:solidFill>
                <a:latin typeface="Cambria Math" panose="02040503050406030204" pitchFamily="18" charset="0"/>
                <a:ea typeface="Cambria Math" panose="02040503050406030204" pitchFamily="18" charset="0"/>
              </a:rPr>
              <a:t>ΓΕΩΓΡΑΦΙΚΟ ΜΗΚΟΣ (ΔΥΤΙΚΑ </a:t>
            </a:r>
            <a:r>
              <a:rPr lang="en-GB" altLang="en-US" sz="2000" dirty="0" smtClean="0">
                <a:solidFill>
                  <a:srgbClr val="000000"/>
                </a:solidFill>
                <a:latin typeface="Cambria Math" panose="02040503050406030204" pitchFamily="18" charset="0"/>
                <a:ea typeface="Cambria Math" panose="02040503050406030204" pitchFamily="18" charset="0"/>
              </a:rPr>
              <a:t>= +)</a:t>
            </a:r>
            <a:endParaRPr lang="en-GB" altLang="en-US" sz="2000" dirty="0">
              <a:solidFill>
                <a:srgbClr val="000000"/>
              </a:solidFill>
              <a:latin typeface="Cambria Math" panose="02040503050406030204" pitchFamily="18" charset="0"/>
              <a:ea typeface="Cambria Math" panose="02040503050406030204" pitchFamily="18" charset="0"/>
            </a:endParaRPr>
          </a:p>
          <a:p>
            <a:pPr fontAlgn="base">
              <a:spcBef>
                <a:spcPct val="60000"/>
              </a:spcBef>
              <a:spcAft>
                <a:spcPct val="0"/>
              </a:spcAft>
            </a:pPr>
            <a:r>
              <a:rPr lang="en-GB" altLang="en-US" sz="2000" i="1">
                <a:solidFill>
                  <a:srgbClr val="000000"/>
                </a:solidFill>
                <a:latin typeface="Cambria Math" panose="02040503050406030204" pitchFamily="18" charset="0"/>
                <a:ea typeface="Cambria Math" panose="02040503050406030204" pitchFamily="18" charset="0"/>
              </a:rPr>
              <a:t>EQT </a:t>
            </a:r>
            <a:r>
              <a:rPr lang="el-GR" altLang="en-US" sz="2000" i="1" smtClean="0">
                <a:solidFill>
                  <a:srgbClr val="000000"/>
                </a:solidFill>
                <a:latin typeface="Cambria Math" panose="02040503050406030204" pitchFamily="18" charset="0"/>
                <a:ea typeface="Cambria Math" panose="02040503050406030204" pitchFamily="18" charset="0"/>
              </a:rPr>
              <a:t>	</a:t>
            </a:r>
            <a:r>
              <a:rPr lang="en-GB" altLang="en-US" sz="2000" smtClean="0">
                <a:solidFill>
                  <a:srgbClr val="000000"/>
                </a:solidFill>
                <a:latin typeface="Cambria Math" panose="02040503050406030204" pitchFamily="18" charset="0"/>
                <a:ea typeface="Cambria Math" panose="02040503050406030204" pitchFamily="18" charset="0"/>
              </a:rPr>
              <a:t>= </a:t>
            </a:r>
            <a:r>
              <a:rPr lang="en-GB" altLang="en-US" sz="2000" dirty="0">
                <a:solidFill>
                  <a:srgbClr val="000000"/>
                </a:solidFill>
                <a:latin typeface="Cambria Math" panose="02040503050406030204" pitchFamily="18" charset="0"/>
                <a:ea typeface="Cambria Math" panose="02040503050406030204" pitchFamily="18" charset="0"/>
              </a:rPr>
              <a:t>	</a:t>
            </a:r>
            <a:r>
              <a:rPr lang="el-GR" altLang="en-US" sz="2000" dirty="0" smtClean="0">
                <a:solidFill>
                  <a:srgbClr val="000000"/>
                </a:solidFill>
                <a:latin typeface="Cambria Math" panose="02040503050406030204" pitchFamily="18" charset="0"/>
                <a:ea typeface="Cambria Math" panose="02040503050406030204" pitchFamily="18" charset="0"/>
              </a:rPr>
              <a:t>ΕΞΙΣΩΣΗ ΧΡΟΝΟΥ</a:t>
            </a:r>
            <a:endParaRPr lang="en-GB" altLang="en-US" sz="1600" dirty="0">
              <a:solidFill>
                <a:srgbClr val="000000"/>
              </a:solidFill>
              <a:latin typeface="Cambria Math" panose="02040503050406030204" pitchFamily="18" charset="0"/>
              <a:ea typeface="Cambria Math" panose="02040503050406030204" pitchFamily="18" charset="0"/>
            </a:endParaRPr>
          </a:p>
        </p:txBody>
      </p:sp>
      <p:sp>
        <p:nvSpPr>
          <p:cNvPr id="416770" name="Rectangle 2"/>
          <p:cNvSpPr>
            <a:spLocks noGrp="1" noChangeArrowheads="1"/>
          </p:cNvSpPr>
          <p:nvPr>
            <p:ph type="title"/>
          </p:nvPr>
        </p:nvSpPr>
        <p:spPr/>
        <p:txBody>
          <a:bodyPr/>
          <a:lstStyle/>
          <a:p>
            <a:pPr algn="ctr"/>
            <a:r>
              <a:rPr lang="el-GR" altLang="en-US" sz="2800" b="0" dirty="0">
                <a:solidFill>
                  <a:srgbClr val="002060"/>
                </a:solidFill>
                <a:latin typeface="Cambria Math" panose="02040503050406030204" pitchFamily="18" charset="0"/>
                <a:ea typeface="Cambria Math" panose="02040503050406030204" pitchFamily="18" charset="0"/>
              </a:rPr>
              <a:t>ΗΛΙΑΚΗ ΓΕΩΜΕΤΡΙΑ</a:t>
            </a:r>
            <a:r>
              <a:rPr lang="en-GB" altLang="en-US" sz="2800" b="0" dirty="0">
                <a:solidFill>
                  <a:srgbClr val="002060"/>
                </a:solidFill>
                <a:latin typeface="Cambria Math" panose="02040503050406030204" pitchFamily="18" charset="0"/>
                <a:ea typeface="Cambria Math" panose="02040503050406030204" pitchFamily="18" charset="0"/>
              </a:rPr>
              <a:t>: </a:t>
            </a:r>
            <a:r>
              <a:rPr lang="el-GR" altLang="en-US" sz="2800" b="0" dirty="0">
                <a:solidFill>
                  <a:srgbClr val="002060"/>
                </a:solidFill>
                <a:latin typeface="Cambria Math" panose="02040503050406030204" pitchFamily="18" charset="0"/>
                <a:ea typeface="Cambria Math" panose="02040503050406030204" pitchFamily="18" charset="0"/>
              </a:rPr>
              <a:t>ΩΡΙΑΙΑ ΓΩΝΙΑ </a:t>
            </a:r>
            <a:r>
              <a:rPr lang="el-GR" altLang="en-US" sz="4800" b="0" dirty="0">
                <a:solidFill>
                  <a:srgbClr val="C00000"/>
                </a:solidFill>
                <a:latin typeface="Cambria Math" panose="02040503050406030204" pitchFamily="18" charset="0"/>
                <a:ea typeface="Cambria Math" panose="02040503050406030204" pitchFamily="18" charset="0"/>
              </a:rPr>
              <a:t>ω</a:t>
            </a:r>
            <a:endParaRPr lang="en-GB" altLang="en-US" sz="2800" b="0" dirty="0">
              <a:solidFill>
                <a:srgbClr val="C00000"/>
              </a:solidFill>
              <a:latin typeface="Cambria Math" panose="02040503050406030204" pitchFamily="18" charset="0"/>
              <a:ea typeface="Cambria Math" panose="02040503050406030204" pitchFamily="18" charset="0"/>
            </a:endParaRPr>
          </a:p>
        </p:txBody>
      </p:sp>
      <p:graphicFrame>
        <p:nvGraphicFramePr>
          <p:cNvPr id="416776" name="Object 8"/>
          <p:cNvGraphicFramePr>
            <a:graphicFrameLocks noChangeAspect="1"/>
          </p:cNvGraphicFramePr>
          <p:nvPr>
            <p:extLst>
              <p:ext uri="{D42A27DB-BD31-4B8C-83A1-F6EECF244321}">
                <p14:modId xmlns:p14="http://schemas.microsoft.com/office/powerpoint/2010/main" val="1875925258"/>
              </p:ext>
            </p:extLst>
          </p:nvPr>
        </p:nvGraphicFramePr>
        <p:xfrm>
          <a:off x="1619672" y="1844824"/>
          <a:ext cx="5146316" cy="1098228"/>
        </p:xfrm>
        <a:graphic>
          <a:graphicData uri="http://schemas.openxmlformats.org/presentationml/2006/ole">
            <mc:AlternateContent xmlns:mc="http://schemas.openxmlformats.org/markup-compatibility/2006">
              <mc:Choice xmlns:v="urn:schemas-microsoft-com:vml" Requires="v">
                <p:oleObj spid="_x0000_s33819" name="Equation" r:id="rId5" imgW="1726920" imgH="368280" progId="Equation.DSMT4">
                  <p:embed/>
                </p:oleObj>
              </mc:Choice>
              <mc:Fallback>
                <p:oleObj name="Equation" r:id="rId5" imgW="1726920" imgH="3682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9672" y="1844824"/>
                        <a:ext cx="5146316" cy="1098228"/>
                      </a:xfrm>
                      <a:prstGeom prst="rect">
                        <a:avLst/>
                      </a:prstGeom>
                      <a:noFill/>
                      <a:ln>
                        <a:noFill/>
                      </a:ln>
                      <a:effectLst/>
                      <a:extLst/>
                    </p:spPr>
                  </p:pic>
                </p:oleObj>
              </mc:Fallback>
            </mc:AlternateContent>
          </a:graphicData>
        </a:graphic>
      </p:graphicFrame>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2535601"/>
      </p:ext>
    </p:extLst>
  </p:cSld>
  <p:clrMapOvr>
    <a:masterClrMapping/>
  </p:clrMapOvr>
  <mc:AlternateContent xmlns:mc="http://schemas.openxmlformats.org/markup-compatibility/2006">
    <mc:Choice xmlns:p14="http://schemas.microsoft.com/office/powerpoint/2010/main" Requires="p14">
      <p:transition spd="slow" p14:dur="2000" advTm="9354"/>
    </mc:Choice>
    <mc:Fallback>
      <p:transition spd="slow" advTm="9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2"/>
          <p:cNvSpPr>
            <a:spLocks noGrp="1" noChangeArrowheads="1"/>
          </p:cNvSpPr>
          <p:nvPr>
            <p:ph type="title"/>
          </p:nvPr>
        </p:nvSpPr>
        <p:spPr/>
        <p:txBody>
          <a:bodyPr/>
          <a:lstStyle/>
          <a:p>
            <a:r>
              <a:rPr lang="el-GR" altLang="en-US" b="0" dirty="0"/>
              <a:t>ΗΛΙΑΚΗ ΓΕΩΜΕΤΡΙΑ: ΕΞΙΣΩΣΗ ΤΟΥ ΧΡΟΝΟΥ</a:t>
            </a:r>
            <a:endParaRPr lang="en-GB" altLang="en-US" b="0" dirty="0"/>
          </a:p>
        </p:txBody>
      </p:sp>
      <p:graphicFrame>
        <p:nvGraphicFramePr>
          <p:cNvPr id="464899" name="Object 3"/>
          <p:cNvGraphicFramePr>
            <a:graphicFrameLocks noChangeAspect="1"/>
          </p:cNvGraphicFramePr>
          <p:nvPr>
            <p:extLst>
              <p:ext uri="{D42A27DB-BD31-4B8C-83A1-F6EECF244321}">
                <p14:modId xmlns:p14="http://schemas.microsoft.com/office/powerpoint/2010/main" val="1790107700"/>
              </p:ext>
            </p:extLst>
          </p:nvPr>
        </p:nvGraphicFramePr>
        <p:xfrm>
          <a:off x="382339" y="1268761"/>
          <a:ext cx="8507662" cy="5455890"/>
        </p:xfrm>
        <a:graphic>
          <a:graphicData uri="http://schemas.openxmlformats.org/presentationml/2006/ole">
            <mc:AlternateContent xmlns:mc="http://schemas.openxmlformats.org/markup-compatibility/2006">
              <mc:Choice xmlns:v="urn:schemas-microsoft-com:vml" Requires="v">
                <p:oleObj spid="_x0000_s34843" name="Chart" r:id="rId5" imgW="7991856" imgH="4372356" progId="Excel.Chart.8">
                  <p:embed/>
                </p:oleObj>
              </mc:Choice>
              <mc:Fallback>
                <p:oleObj name="Chart" r:id="rId5" imgW="7991856" imgH="4372356" progId="Excel.Char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339" y="1268761"/>
                        <a:ext cx="8507662" cy="5455890"/>
                      </a:xfrm>
                      <a:prstGeom prst="rect">
                        <a:avLst/>
                      </a:prstGeom>
                      <a:noFill/>
                      <a:ln>
                        <a:noFill/>
                      </a:ln>
                      <a:effectLst/>
                      <a:extLst/>
                    </p:spPr>
                  </p:pic>
                </p:oleObj>
              </mc:Fallback>
            </mc:AlternateContent>
          </a:graphicData>
        </a:graphic>
      </p:graphicFrame>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62990079"/>
      </p:ext>
    </p:extLst>
  </p:cSld>
  <p:clrMapOvr>
    <a:masterClrMapping/>
  </p:clrMapOvr>
  <mc:AlternateContent xmlns:mc="http://schemas.openxmlformats.org/markup-compatibility/2006">
    <mc:Choice xmlns:p14="http://schemas.microsoft.com/office/powerpoint/2010/main" Requires="p14">
      <p:transition spd="slow" p14:dur="2000" advTm="2896"/>
    </mc:Choice>
    <mc:Fallback>
      <p:transition spd="slow" advTm="2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85800" y="609600"/>
            <a:ext cx="7772400" cy="515144"/>
          </a:xfrm>
        </p:spPr>
        <p:txBody>
          <a:bodyPr/>
          <a:lstStyle/>
          <a:p>
            <a:r>
              <a:rPr lang="el-GR" dirty="0" smtClean="0">
                <a:solidFill>
                  <a:srgbClr val="C00000"/>
                </a:solidFill>
              </a:rPr>
              <a:t>Ηλιακή </a:t>
            </a:r>
            <a:r>
              <a:rPr lang="el-GR" dirty="0">
                <a:solidFill>
                  <a:srgbClr val="C00000"/>
                </a:solidFill>
              </a:rPr>
              <a:t>Ώρα</a:t>
            </a:r>
          </a:p>
        </p:txBody>
      </p:sp>
      <p:sp>
        <p:nvSpPr>
          <p:cNvPr id="6147" name="Rectangle 3"/>
          <p:cNvSpPr>
            <a:spLocks noGrp="1" noChangeArrowheads="1"/>
          </p:cNvSpPr>
          <p:nvPr>
            <p:ph idx="1"/>
          </p:nvPr>
        </p:nvSpPr>
        <p:spPr>
          <a:xfrm>
            <a:off x="471266" y="1434906"/>
            <a:ext cx="8475785" cy="5120640"/>
          </a:xfrm>
        </p:spPr>
        <p:txBody>
          <a:bodyPr>
            <a:normAutofit lnSpcReduction="10000"/>
          </a:bodyPr>
          <a:lstStyle/>
          <a:p>
            <a:r>
              <a:rPr lang="el-GR" dirty="0"/>
              <a:t>Ηλιακή Ώρα = Ώρα </a:t>
            </a:r>
            <a:r>
              <a:rPr lang="en-US" dirty="0"/>
              <a:t>A</a:t>
            </a:r>
            <a:r>
              <a:rPr lang="el-GR" dirty="0" err="1"/>
              <a:t>στεροσκοπείου</a:t>
            </a:r>
            <a:r>
              <a:rPr lang="el-GR" dirty="0"/>
              <a:t> + </a:t>
            </a:r>
          </a:p>
          <a:p>
            <a:pPr>
              <a:buFontTx/>
              <a:buNone/>
            </a:pPr>
            <a:r>
              <a:rPr lang="el-GR" dirty="0"/>
              <a:t>			4 ( </a:t>
            </a:r>
            <a:r>
              <a:rPr lang="en-US" b="1" dirty="0">
                <a:solidFill>
                  <a:srgbClr val="C00000"/>
                </a:solidFill>
              </a:rPr>
              <a:t>L</a:t>
            </a:r>
            <a:r>
              <a:rPr lang="el-GR" baseline="-25000" dirty="0">
                <a:solidFill>
                  <a:srgbClr val="C00000"/>
                </a:solidFill>
              </a:rPr>
              <a:t>ΑΣΤΕΡΟΣΚΟΠΕΙΟΥ</a:t>
            </a:r>
            <a:r>
              <a:rPr lang="el-GR" dirty="0"/>
              <a:t> – </a:t>
            </a:r>
            <a:r>
              <a:rPr lang="en-US" b="1" dirty="0">
                <a:solidFill>
                  <a:srgbClr val="C00000"/>
                </a:solidFill>
              </a:rPr>
              <a:t>L</a:t>
            </a:r>
            <a:r>
              <a:rPr lang="el-GR" baseline="-25000" dirty="0">
                <a:solidFill>
                  <a:srgbClr val="C00000"/>
                </a:solidFill>
              </a:rPr>
              <a:t>ΤΟΠΟΥ</a:t>
            </a:r>
            <a:r>
              <a:rPr lang="el-GR" baseline="-25000" dirty="0"/>
              <a:t>)</a:t>
            </a:r>
            <a:r>
              <a:rPr lang="el-GR" dirty="0"/>
              <a:t> + </a:t>
            </a:r>
            <a:r>
              <a:rPr lang="el-GR" b="1" dirty="0">
                <a:solidFill>
                  <a:srgbClr val="C00000"/>
                </a:solidFill>
              </a:rPr>
              <a:t>Ε</a:t>
            </a:r>
          </a:p>
          <a:p>
            <a:pPr>
              <a:buFontTx/>
              <a:buNone/>
            </a:pPr>
            <a:endParaRPr lang="el-GR" b="1" dirty="0" smtClean="0">
              <a:solidFill>
                <a:srgbClr val="C00000"/>
              </a:solidFill>
            </a:endParaRPr>
          </a:p>
          <a:p>
            <a:pPr>
              <a:buFontTx/>
              <a:buNone/>
            </a:pPr>
            <a:r>
              <a:rPr lang="en-US" b="1" dirty="0" smtClean="0">
                <a:solidFill>
                  <a:srgbClr val="C00000"/>
                </a:solidFill>
              </a:rPr>
              <a:t>L</a:t>
            </a:r>
            <a:r>
              <a:rPr lang="en-US" dirty="0" smtClean="0"/>
              <a:t> </a:t>
            </a:r>
            <a:r>
              <a:rPr lang="en-US" dirty="0"/>
              <a:t>: </a:t>
            </a:r>
            <a:r>
              <a:rPr lang="el-GR" dirty="0"/>
              <a:t>γεωγραφικό μήκος</a:t>
            </a:r>
          </a:p>
          <a:p>
            <a:pPr>
              <a:buFontTx/>
              <a:buNone/>
            </a:pPr>
            <a:endParaRPr lang="en-US" dirty="0"/>
          </a:p>
          <a:p>
            <a:pPr>
              <a:buFontTx/>
              <a:buNone/>
            </a:pPr>
            <a:r>
              <a:rPr lang="el-GR" b="1" dirty="0">
                <a:solidFill>
                  <a:srgbClr val="C00000"/>
                </a:solidFill>
              </a:rPr>
              <a:t>Ε</a:t>
            </a:r>
            <a:r>
              <a:rPr lang="el-GR" dirty="0"/>
              <a:t> = 229.2 ( 0.000075+0.001868 </a:t>
            </a:r>
            <a:r>
              <a:rPr lang="en-US" dirty="0" err="1"/>
              <a:t>cos</a:t>
            </a:r>
            <a:r>
              <a:rPr lang="en-US" dirty="0"/>
              <a:t>(</a:t>
            </a:r>
            <a:r>
              <a:rPr lang="en-US" b="1" dirty="0">
                <a:solidFill>
                  <a:srgbClr val="C00000"/>
                </a:solidFill>
              </a:rPr>
              <a:t>B</a:t>
            </a:r>
            <a:r>
              <a:rPr lang="en-US" dirty="0"/>
              <a:t>) – </a:t>
            </a:r>
            <a:r>
              <a:rPr lang="el-GR" dirty="0"/>
              <a:t>  </a:t>
            </a:r>
            <a:r>
              <a:rPr lang="en-US" dirty="0"/>
              <a:t>0.032077 sin(</a:t>
            </a:r>
            <a:r>
              <a:rPr lang="en-US" b="1" dirty="0">
                <a:solidFill>
                  <a:srgbClr val="C00000"/>
                </a:solidFill>
              </a:rPr>
              <a:t>B</a:t>
            </a:r>
            <a:r>
              <a:rPr lang="en-US" dirty="0"/>
              <a:t>) – 0.014615 cos(2</a:t>
            </a:r>
            <a:r>
              <a:rPr lang="en-US" b="1" dirty="0">
                <a:solidFill>
                  <a:srgbClr val="C00000"/>
                </a:solidFill>
              </a:rPr>
              <a:t>B</a:t>
            </a:r>
            <a:r>
              <a:rPr lang="en-US" dirty="0"/>
              <a:t>) – 0.04089 sin(2</a:t>
            </a:r>
            <a:r>
              <a:rPr lang="en-US" b="1" dirty="0">
                <a:solidFill>
                  <a:srgbClr val="C00000"/>
                </a:solidFill>
              </a:rPr>
              <a:t>B</a:t>
            </a:r>
            <a:r>
              <a:rPr lang="en-US" dirty="0"/>
              <a:t>)</a:t>
            </a:r>
            <a:r>
              <a:rPr lang="el-GR" dirty="0"/>
              <a:t> </a:t>
            </a:r>
            <a:r>
              <a:rPr lang="el-GR" dirty="0" smtClean="0"/>
              <a:t>)</a:t>
            </a:r>
          </a:p>
          <a:p>
            <a:pPr>
              <a:buFontTx/>
              <a:buNone/>
            </a:pPr>
            <a:endParaRPr lang="en-US" dirty="0"/>
          </a:p>
          <a:p>
            <a:pPr>
              <a:buFontTx/>
              <a:buNone/>
            </a:pPr>
            <a:r>
              <a:rPr lang="en-US" b="1" dirty="0">
                <a:solidFill>
                  <a:srgbClr val="C00000"/>
                </a:solidFill>
              </a:rPr>
              <a:t>B</a:t>
            </a:r>
            <a:r>
              <a:rPr lang="en-US" dirty="0"/>
              <a:t> = (n-1) 360 / 365,   </a:t>
            </a:r>
            <a:r>
              <a:rPr lang="en-US" b="1" dirty="0">
                <a:solidFill>
                  <a:srgbClr val="C00000"/>
                </a:solidFill>
              </a:rPr>
              <a:t>n</a:t>
            </a:r>
            <a:r>
              <a:rPr lang="en-US" dirty="0"/>
              <a:t> = 1…365</a:t>
            </a:r>
            <a:endParaRPr lang="el-GR"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88061049"/>
      </p:ext>
    </p:extLst>
  </p:cSld>
  <p:clrMapOvr>
    <a:masterClrMapping/>
  </p:clrMapOvr>
  <mc:AlternateContent xmlns:mc="http://schemas.openxmlformats.org/markup-compatibility/2006">
    <mc:Choice xmlns:p14="http://schemas.microsoft.com/office/powerpoint/2010/main" Requires="p14">
      <p:transition spd="slow" p14:dur="2000" advTm="25275"/>
    </mc:Choice>
    <mc:Fallback>
      <p:transition spd="slow" advTm="25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8050" name="Group 18"/>
          <p:cNvGraphicFramePr>
            <a:graphicFrameLocks noGrp="1"/>
          </p:cNvGraphicFramePr>
          <p:nvPr/>
        </p:nvGraphicFramePr>
        <p:xfrm>
          <a:off x="790575" y="1911350"/>
          <a:ext cx="7743825" cy="4610100"/>
        </p:xfrm>
        <a:graphic>
          <a:graphicData uri="http://schemas.openxmlformats.org/drawingml/2006/table">
            <a:tbl>
              <a:tblPr/>
              <a:tblGrid>
                <a:gridCol w="5076825"/>
                <a:gridCol w="2667000"/>
              </a:tblGrid>
              <a:tr h="4610100">
                <a:tc>
                  <a:txBody>
                    <a:bodyPr/>
                    <a:lstStyle>
                      <a:lvl1pPr algn="l">
                        <a:defRPr sz="2000">
                          <a:solidFill>
                            <a:schemeClr val="tx1"/>
                          </a:solidFill>
                          <a:latin typeface="Verdana" pitchFamily="34" charset="0"/>
                          <a:cs typeface="Times New Roman" pitchFamily="18" charset="0"/>
                        </a:defRPr>
                      </a:lvl1pPr>
                      <a:lvl2pPr algn="l">
                        <a:spcBef>
                          <a:spcPct val="20000"/>
                        </a:spcBef>
                        <a:defRPr>
                          <a:solidFill>
                            <a:schemeClr val="tx1"/>
                          </a:solidFill>
                          <a:latin typeface="Verdana" pitchFamily="34" charset="0"/>
                          <a:cs typeface="Times New Roman" pitchFamily="18" charset="0"/>
                        </a:defRPr>
                      </a:lvl2pPr>
                      <a:lvl3pPr algn="l">
                        <a:spcBef>
                          <a:spcPct val="20000"/>
                        </a:spcBef>
                        <a:defRPr sz="1600">
                          <a:solidFill>
                            <a:schemeClr val="tx1"/>
                          </a:solidFill>
                          <a:latin typeface="Verdana" pitchFamily="34" charset="0"/>
                          <a:cs typeface="Times New Roman" pitchFamily="18" charset="0"/>
                        </a:defRPr>
                      </a:lvl3pPr>
                      <a:lvl4pPr algn="l">
                        <a:spcBef>
                          <a:spcPct val="20000"/>
                        </a:spcBef>
                        <a:defRPr sz="1400">
                          <a:solidFill>
                            <a:schemeClr val="tx1"/>
                          </a:solidFill>
                          <a:latin typeface="Verdana" pitchFamily="34" charset="0"/>
                          <a:cs typeface="Times New Roman" pitchFamily="18" charset="0"/>
                        </a:defRPr>
                      </a:lvl4pPr>
                      <a:lvl5pPr algn="l">
                        <a:spcBef>
                          <a:spcPct val="20000"/>
                        </a:spcBef>
                        <a:defRPr sz="1400">
                          <a:solidFill>
                            <a:schemeClr val="tx1"/>
                          </a:solidFill>
                          <a:latin typeface="Verdana" pitchFamily="34" charset="0"/>
                          <a:cs typeface="Times New Roman" pitchFamily="18" charset="0"/>
                        </a:defRPr>
                      </a:lvl5pPr>
                      <a:lvl6pPr fontAlgn="base">
                        <a:spcBef>
                          <a:spcPct val="20000"/>
                        </a:spcBef>
                        <a:spcAft>
                          <a:spcPct val="0"/>
                        </a:spcAft>
                        <a:defRPr sz="1400">
                          <a:solidFill>
                            <a:schemeClr val="tx1"/>
                          </a:solidFill>
                          <a:latin typeface="Verdana" pitchFamily="34" charset="0"/>
                          <a:cs typeface="Times New Roman" pitchFamily="18" charset="0"/>
                        </a:defRPr>
                      </a:lvl6pPr>
                      <a:lvl7pPr fontAlgn="base">
                        <a:spcBef>
                          <a:spcPct val="20000"/>
                        </a:spcBef>
                        <a:spcAft>
                          <a:spcPct val="0"/>
                        </a:spcAft>
                        <a:defRPr sz="1400">
                          <a:solidFill>
                            <a:schemeClr val="tx1"/>
                          </a:solidFill>
                          <a:latin typeface="Verdana" pitchFamily="34" charset="0"/>
                          <a:cs typeface="Times New Roman" pitchFamily="18" charset="0"/>
                        </a:defRPr>
                      </a:lvl7pPr>
                      <a:lvl8pPr fontAlgn="base">
                        <a:spcBef>
                          <a:spcPct val="20000"/>
                        </a:spcBef>
                        <a:spcAft>
                          <a:spcPct val="0"/>
                        </a:spcAft>
                        <a:defRPr sz="1400">
                          <a:solidFill>
                            <a:schemeClr val="tx1"/>
                          </a:solidFill>
                          <a:latin typeface="Verdana" pitchFamily="34" charset="0"/>
                          <a:cs typeface="Times New Roman" pitchFamily="18" charset="0"/>
                        </a:defRPr>
                      </a:lvl8pPr>
                      <a:lvl9pPr fontAlgn="base">
                        <a:spcBef>
                          <a:spcPct val="20000"/>
                        </a:spcBef>
                        <a:spcAft>
                          <a:spcPct val="0"/>
                        </a:spcAft>
                        <a:defRPr sz="1400">
                          <a:solidFill>
                            <a:schemeClr val="tx1"/>
                          </a:solidFill>
                          <a:latin typeface="Verdana" pitchFamily="34" charset="0"/>
                          <a:cs typeface="Times New Roman" pitchFamily="18" charset="0"/>
                        </a:defRPr>
                      </a:lvl9pPr>
                    </a:lstStyle>
                    <a:p>
                      <a:pPr marL="0" marR="0" lvl="0" indent="0" algn="l" defTabSz="914400" rtl="0" eaLnBrk="1" fontAlgn="base" latinLnBrk="0" hangingPunct="1">
                        <a:lnSpc>
                          <a:spcPct val="100000"/>
                        </a:lnSpc>
                        <a:spcBef>
                          <a:spcPct val="60000"/>
                        </a:spcBef>
                        <a:spcAft>
                          <a:spcPct val="0"/>
                        </a:spcAft>
                        <a:buClrTx/>
                        <a:buSzTx/>
                        <a:buFontTx/>
                        <a:buNone/>
                        <a:tabLst/>
                      </a:pPr>
                      <a:endParaRPr kumimoji="0" lang="en-US" altLang="en-US" sz="2000" b="0" i="0" u="none" strike="noStrike" cap="none" normalizeH="0" baseline="0" smtClean="0">
                        <a:ln>
                          <a:noFill/>
                        </a:ln>
                        <a:solidFill>
                          <a:schemeClr val="tx1"/>
                        </a:solidFill>
                        <a:effectLst/>
                        <a:latin typeface="Verdana" pitchFamily="34" charset="0"/>
                        <a:cs typeface="Times New Roman" pitchFamily="18"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lgn="l">
                        <a:defRPr sz="2000">
                          <a:solidFill>
                            <a:schemeClr val="tx1"/>
                          </a:solidFill>
                          <a:latin typeface="Verdana" pitchFamily="34" charset="0"/>
                          <a:cs typeface="Times New Roman" pitchFamily="18" charset="0"/>
                        </a:defRPr>
                      </a:lvl1pPr>
                      <a:lvl2pPr algn="l">
                        <a:spcBef>
                          <a:spcPct val="20000"/>
                        </a:spcBef>
                        <a:defRPr>
                          <a:solidFill>
                            <a:schemeClr val="tx1"/>
                          </a:solidFill>
                          <a:latin typeface="Verdana" pitchFamily="34" charset="0"/>
                          <a:cs typeface="Times New Roman" pitchFamily="18" charset="0"/>
                        </a:defRPr>
                      </a:lvl2pPr>
                      <a:lvl3pPr algn="l">
                        <a:spcBef>
                          <a:spcPct val="20000"/>
                        </a:spcBef>
                        <a:defRPr sz="1600">
                          <a:solidFill>
                            <a:schemeClr val="tx1"/>
                          </a:solidFill>
                          <a:latin typeface="Verdana" pitchFamily="34" charset="0"/>
                          <a:cs typeface="Times New Roman" pitchFamily="18" charset="0"/>
                        </a:defRPr>
                      </a:lvl3pPr>
                      <a:lvl4pPr algn="l">
                        <a:spcBef>
                          <a:spcPct val="20000"/>
                        </a:spcBef>
                        <a:defRPr sz="1400">
                          <a:solidFill>
                            <a:schemeClr val="tx1"/>
                          </a:solidFill>
                          <a:latin typeface="Verdana" pitchFamily="34" charset="0"/>
                          <a:cs typeface="Times New Roman" pitchFamily="18" charset="0"/>
                        </a:defRPr>
                      </a:lvl4pPr>
                      <a:lvl5pPr algn="l">
                        <a:spcBef>
                          <a:spcPct val="20000"/>
                        </a:spcBef>
                        <a:defRPr sz="1400">
                          <a:solidFill>
                            <a:schemeClr val="tx1"/>
                          </a:solidFill>
                          <a:latin typeface="Verdana" pitchFamily="34" charset="0"/>
                          <a:cs typeface="Times New Roman" pitchFamily="18" charset="0"/>
                        </a:defRPr>
                      </a:lvl5pPr>
                      <a:lvl6pPr fontAlgn="base">
                        <a:spcBef>
                          <a:spcPct val="20000"/>
                        </a:spcBef>
                        <a:spcAft>
                          <a:spcPct val="0"/>
                        </a:spcAft>
                        <a:defRPr sz="1400">
                          <a:solidFill>
                            <a:schemeClr val="tx1"/>
                          </a:solidFill>
                          <a:latin typeface="Verdana" pitchFamily="34" charset="0"/>
                          <a:cs typeface="Times New Roman" pitchFamily="18" charset="0"/>
                        </a:defRPr>
                      </a:lvl6pPr>
                      <a:lvl7pPr fontAlgn="base">
                        <a:spcBef>
                          <a:spcPct val="20000"/>
                        </a:spcBef>
                        <a:spcAft>
                          <a:spcPct val="0"/>
                        </a:spcAft>
                        <a:defRPr sz="1400">
                          <a:solidFill>
                            <a:schemeClr val="tx1"/>
                          </a:solidFill>
                          <a:latin typeface="Verdana" pitchFamily="34" charset="0"/>
                          <a:cs typeface="Times New Roman" pitchFamily="18" charset="0"/>
                        </a:defRPr>
                      </a:lvl7pPr>
                      <a:lvl8pPr fontAlgn="base">
                        <a:spcBef>
                          <a:spcPct val="20000"/>
                        </a:spcBef>
                        <a:spcAft>
                          <a:spcPct val="0"/>
                        </a:spcAft>
                        <a:defRPr sz="1400">
                          <a:solidFill>
                            <a:schemeClr val="tx1"/>
                          </a:solidFill>
                          <a:latin typeface="Verdana" pitchFamily="34" charset="0"/>
                          <a:cs typeface="Times New Roman" pitchFamily="18" charset="0"/>
                        </a:defRPr>
                      </a:lvl8pPr>
                      <a:lvl9pPr fontAlgn="base">
                        <a:spcBef>
                          <a:spcPct val="20000"/>
                        </a:spcBef>
                        <a:spcAft>
                          <a:spcPct val="0"/>
                        </a:spcAft>
                        <a:defRPr sz="1400">
                          <a:solidFill>
                            <a:schemeClr val="tx1"/>
                          </a:solidFill>
                          <a:latin typeface="Verdana" pitchFamily="34" charset="0"/>
                          <a:cs typeface="Times New Roman" pitchFamily="18" charset="0"/>
                        </a:defRPr>
                      </a:lvl9pPr>
                    </a:lstStyle>
                    <a:p>
                      <a:pPr marL="0" marR="0" lvl="0" indent="0" algn="l" defTabSz="914400" rtl="0" eaLnBrk="1" fontAlgn="base" latinLnBrk="0" hangingPunct="1">
                        <a:lnSpc>
                          <a:spcPct val="100000"/>
                        </a:lnSpc>
                        <a:spcBef>
                          <a:spcPct val="60000"/>
                        </a:spcBef>
                        <a:spcAft>
                          <a:spcPct val="0"/>
                        </a:spcAft>
                        <a:buClrTx/>
                        <a:buSzTx/>
                        <a:buFontTx/>
                        <a:buNone/>
                        <a:tabLst/>
                      </a:pPr>
                      <a:endParaRPr kumimoji="0" lang="en-US" altLang="en-US" sz="2000" b="0" i="0" u="none" strike="noStrike" cap="none" normalizeH="0" baseline="0" smtClean="0">
                        <a:ln>
                          <a:noFill/>
                        </a:ln>
                        <a:solidFill>
                          <a:schemeClr val="tx1"/>
                        </a:solidFill>
                        <a:effectLst/>
                        <a:latin typeface="Verdana" pitchFamily="34" charset="0"/>
                        <a:cs typeface="Times New Roman" pitchFamily="18" charset="0"/>
                      </a:endParaRPr>
                    </a:p>
                  </a:txBody>
                  <a:tcP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bl>
          </a:graphicData>
        </a:graphic>
      </p:graphicFrame>
      <p:sp>
        <p:nvSpPr>
          <p:cNvPr id="428048" name="Rectangle 16"/>
          <p:cNvSpPr>
            <a:spLocks noChangeArrowheads="1"/>
          </p:cNvSpPr>
          <p:nvPr/>
        </p:nvSpPr>
        <p:spPr bwMode="auto">
          <a:xfrm>
            <a:off x="4499992" y="3946524"/>
            <a:ext cx="4320480" cy="1052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1">
            <a:spAutoFit/>
          </a:bodyPr>
          <a:lstStyle>
            <a:lvl1pPr marL="762000" indent="-762000" algn="l">
              <a:spcBef>
                <a:spcPct val="0"/>
              </a:spcBef>
              <a:tabLst>
                <a:tab pos="482600" algn="l"/>
              </a:tabLst>
              <a:defRPr sz="2400">
                <a:solidFill>
                  <a:schemeClr val="tx1"/>
                </a:solidFill>
                <a:latin typeface="Times New Roman" pitchFamily="18" charset="0"/>
                <a:cs typeface="Times New Roman" pitchFamily="18" charset="0"/>
              </a:defRPr>
            </a:lvl1pPr>
            <a:lvl2pPr marL="952500" algn="l">
              <a:spcBef>
                <a:spcPct val="0"/>
              </a:spcBef>
              <a:tabLst>
                <a:tab pos="482600" algn="l"/>
              </a:tabLst>
              <a:defRPr sz="2400">
                <a:solidFill>
                  <a:schemeClr val="tx1"/>
                </a:solidFill>
                <a:latin typeface="Times New Roman" pitchFamily="18" charset="0"/>
                <a:cs typeface="Times New Roman" pitchFamily="18" charset="0"/>
              </a:defRPr>
            </a:lvl2pPr>
            <a:lvl3pPr marL="1143000" algn="l">
              <a:spcBef>
                <a:spcPct val="0"/>
              </a:spcBef>
              <a:tabLst>
                <a:tab pos="482600" algn="l"/>
              </a:tabLst>
              <a:defRPr sz="2400">
                <a:solidFill>
                  <a:schemeClr val="tx1"/>
                </a:solidFill>
                <a:latin typeface="Times New Roman" pitchFamily="18" charset="0"/>
                <a:cs typeface="Times New Roman" pitchFamily="18" charset="0"/>
              </a:defRPr>
            </a:lvl3pPr>
            <a:lvl4pPr algn="l">
              <a:spcBef>
                <a:spcPct val="0"/>
              </a:spcBef>
              <a:tabLst>
                <a:tab pos="482600" algn="l"/>
              </a:tabLst>
              <a:defRPr sz="2400">
                <a:solidFill>
                  <a:schemeClr val="tx1"/>
                </a:solidFill>
                <a:latin typeface="Times New Roman" pitchFamily="18" charset="0"/>
                <a:cs typeface="Times New Roman" pitchFamily="18" charset="0"/>
              </a:defRPr>
            </a:lvl4pPr>
            <a:lvl5pPr algn="l">
              <a:spcBef>
                <a:spcPct val="0"/>
              </a:spcBef>
              <a:tabLst>
                <a:tab pos="482600" algn="l"/>
              </a:tabLst>
              <a:defRPr sz="2400">
                <a:solidFill>
                  <a:schemeClr val="tx1"/>
                </a:solidFill>
                <a:latin typeface="Times New Roman" pitchFamily="18" charset="0"/>
                <a:cs typeface="Times New Roman" pitchFamily="18" charset="0"/>
              </a:defRPr>
            </a:lvl5pPr>
            <a:lvl6pPr fontAlgn="base">
              <a:spcBef>
                <a:spcPct val="0"/>
              </a:spcBef>
              <a:spcAft>
                <a:spcPct val="0"/>
              </a:spcAft>
              <a:tabLst>
                <a:tab pos="482600" algn="l"/>
              </a:tabLst>
              <a:defRPr sz="2400">
                <a:solidFill>
                  <a:schemeClr val="tx1"/>
                </a:solidFill>
                <a:latin typeface="Times New Roman" pitchFamily="18" charset="0"/>
                <a:cs typeface="Times New Roman" pitchFamily="18" charset="0"/>
              </a:defRPr>
            </a:lvl6pPr>
            <a:lvl7pPr fontAlgn="base">
              <a:spcBef>
                <a:spcPct val="0"/>
              </a:spcBef>
              <a:spcAft>
                <a:spcPct val="0"/>
              </a:spcAft>
              <a:tabLst>
                <a:tab pos="482600" algn="l"/>
              </a:tabLst>
              <a:defRPr sz="2400">
                <a:solidFill>
                  <a:schemeClr val="tx1"/>
                </a:solidFill>
                <a:latin typeface="Times New Roman" pitchFamily="18" charset="0"/>
                <a:cs typeface="Times New Roman" pitchFamily="18" charset="0"/>
              </a:defRPr>
            </a:lvl7pPr>
            <a:lvl8pPr fontAlgn="base">
              <a:spcBef>
                <a:spcPct val="0"/>
              </a:spcBef>
              <a:spcAft>
                <a:spcPct val="0"/>
              </a:spcAft>
              <a:tabLst>
                <a:tab pos="482600" algn="l"/>
              </a:tabLst>
              <a:defRPr sz="2400">
                <a:solidFill>
                  <a:schemeClr val="tx1"/>
                </a:solidFill>
                <a:latin typeface="Times New Roman" pitchFamily="18" charset="0"/>
                <a:cs typeface="Times New Roman" pitchFamily="18" charset="0"/>
              </a:defRPr>
            </a:lvl8pPr>
            <a:lvl9pPr fontAlgn="base">
              <a:spcBef>
                <a:spcPct val="0"/>
              </a:spcBef>
              <a:spcAft>
                <a:spcPct val="0"/>
              </a:spcAft>
              <a:tabLst>
                <a:tab pos="482600" algn="l"/>
              </a:tabLst>
              <a:defRPr sz="2400">
                <a:solidFill>
                  <a:schemeClr val="tx1"/>
                </a:solidFill>
                <a:latin typeface="Times New Roman" pitchFamily="18" charset="0"/>
                <a:cs typeface="Times New Roman" pitchFamily="18" charset="0"/>
              </a:defRPr>
            </a:lvl9pPr>
          </a:lstStyle>
          <a:p>
            <a:pPr fontAlgn="base">
              <a:spcBef>
                <a:spcPct val="60000"/>
              </a:spcBef>
              <a:spcAft>
                <a:spcPct val="0"/>
              </a:spcAft>
            </a:pPr>
            <a:r>
              <a:rPr lang="en-GB" altLang="en-US" i="1" dirty="0">
                <a:solidFill>
                  <a:srgbClr val="000000"/>
                </a:solidFill>
                <a:latin typeface="Cambria Math" panose="02040503050406030204" pitchFamily="18" charset="0"/>
                <a:ea typeface="Cambria Math" panose="02040503050406030204" pitchFamily="18" charset="0"/>
              </a:rPr>
              <a:t>EQT </a:t>
            </a:r>
            <a:r>
              <a:rPr lang="en-GB" altLang="en-US" dirty="0">
                <a:solidFill>
                  <a:srgbClr val="000000"/>
                </a:solidFill>
                <a:latin typeface="Cambria Math" panose="02040503050406030204" pitchFamily="18" charset="0"/>
                <a:ea typeface="Cambria Math" panose="02040503050406030204" pitchFamily="18" charset="0"/>
              </a:rPr>
              <a:t>= 	</a:t>
            </a:r>
            <a:r>
              <a:rPr lang="el-GR" altLang="en-US" dirty="0" smtClean="0">
                <a:solidFill>
                  <a:srgbClr val="000000"/>
                </a:solidFill>
                <a:latin typeface="Cambria Math" panose="02040503050406030204" pitchFamily="18" charset="0"/>
                <a:ea typeface="Cambria Math" panose="02040503050406030204" pitchFamily="18" charset="0"/>
              </a:rPr>
              <a:t>ΕΞΙΣΩΣΗ ΤΟΥ ΧΡΟΝΟΥ</a:t>
            </a:r>
            <a:endParaRPr lang="en-GB" altLang="en-US" dirty="0">
              <a:solidFill>
                <a:srgbClr val="000000"/>
              </a:solidFill>
              <a:latin typeface="Cambria Math" panose="02040503050406030204" pitchFamily="18" charset="0"/>
              <a:ea typeface="Cambria Math" panose="02040503050406030204" pitchFamily="18" charset="0"/>
            </a:endParaRPr>
          </a:p>
          <a:p>
            <a:pPr fontAlgn="base">
              <a:spcBef>
                <a:spcPct val="60000"/>
              </a:spcBef>
              <a:spcAft>
                <a:spcPct val="0"/>
              </a:spcAft>
            </a:pPr>
            <a:r>
              <a:rPr lang="en-GB" altLang="en-US" i="1" dirty="0">
                <a:solidFill>
                  <a:srgbClr val="000000"/>
                </a:solidFill>
                <a:latin typeface="Cambria Math" panose="02040503050406030204" pitchFamily="18" charset="0"/>
                <a:ea typeface="Cambria Math" panose="02040503050406030204" pitchFamily="18" charset="0"/>
              </a:rPr>
              <a:t>n</a:t>
            </a:r>
            <a:r>
              <a:rPr lang="en-GB" altLang="en-US" dirty="0">
                <a:solidFill>
                  <a:srgbClr val="000000"/>
                </a:solidFill>
                <a:latin typeface="Cambria Math" panose="02040503050406030204" pitchFamily="18" charset="0"/>
                <a:ea typeface="Cambria Math" panose="02040503050406030204" pitchFamily="18" charset="0"/>
              </a:rPr>
              <a:t> 	=	</a:t>
            </a:r>
            <a:r>
              <a:rPr lang="el-GR" altLang="en-US" dirty="0" smtClean="0">
                <a:solidFill>
                  <a:srgbClr val="000000"/>
                </a:solidFill>
                <a:latin typeface="Cambria Math" panose="02040503050406030204" pitchFamily="18" charset="0"/>
                <a:ea typeface="Cambria Math" panose="02040503050406030204" pitchFamily="18" charset="0"/>
              </a:rPr>
              <a:t>ΑΡΙΘΜΟΣ ΤΗΣ ΗΜΕΡΑΣ</a:t>
            </a:r>
            <a:endParaRPr lang="en-GB" altLang="en-US" dirty="0">
              <a:solidFill>
                <a:srgbClr val="000000"/>
              </a:solidFill>
              <a:latin typeface="Cambria Math" panose="02040503050406030204" pitchFamily="18" charset="0"/>
              <a:ea typeface="Cambria Math" panose="02040503050406030204" pitchFamily="18" charset="0"/>
            </a:endParaRPr>
          </a:p>
        </p:txBody>
      </p:sp>
      <p:sp>
        <p:nvSpPr>
          <p:cNvPr id="428034" name="Rectangle 2"/>
          <p:cNvSpPr>
            <a:spLocks noGrp="1" noChangeArrowheads="1"/>
          </p:cNvSpPr>
          <p:nvPr>
            <p:ph type="title"/>
          </p:nvPr>
        </p:nvSpPr>
        <p:spPr/>
        <p:txBody>
          <a:bodyPr/>
          <a:lstStyle/>
          <a:p>
            <a:r>
              <a:rPr lang="el-GR" altLang="en-US" b="0" dirty="0" smtClean="0"/>
              <a:t>ΗΛΙΑΚΗ </a:t>
            </a:r>
            <a:r>
              <a:rPr lang="el-GR" altLang="en-US" b="0" dirty="0"/>
              <a:t>ΓΕΩΜΕΤΡΙΑ: ΕΞΙΣΩΣΗ </a:t>
            </a:r>
            <a:r>
              <a:rPr lang="el-GR" altLang="en-US" b="0"/>
              <a:t>ΤΟΥ </a:t>
            </a:r>
            <a:r>
              <a:rPr lang="el-GR" altLang="en-US" b="0" smtClean="0"/>
              <a:t>ΧΡΟΝΟΥ </a:t>
            </a:r>
            <a:r>
              <a:rPr lang="el-GR" altLang="en-US" b="0" i="1" smtClean="0"/>
              <a:t>Ε (=</a:t>
            </a:r>
            <a:r>
              <a:rPr lang="en-GB" altLang="en-US" b="0" i="1" smtClean="0"/>
              <a:t>EQT)</a:t>
            </a:r>
            <a:endParaRPr lang="en-GB" altLang="en-US" b="0" dirty="0"/>
          </a:p>
        </p:txBody>
      </p:sp>
      <p:sp>
        <p:nvSpPr>
          <p:cNvPr id="428035" name="Rectangle 3"/>
          <p:cNvSpPr>
            <a:spLocks noChangeArrowheads="1"/>
          </p:cNvSpPr>
          <p:nvPr/>
        </p:nvSpPr>
        <p:spPr bwMode="auto">
          <a:xfrm>
            <a:off x="2987824" y="4026071"/>
            <a:ext cx="10373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1">
            <a:spAutoFit/>
          </a:bodyPr>
          <a:lstStyle/>
          <a:p>
            <a:pPr fontAlgn="base">
              <a:spcBef>
                <a:spcPct val="60000"/>
              </a:spcBef>
              <a:spcAft>
                <a:spcPct val="0"/>
              </a:spcAft>
            </a:pPr>
            <a:r>
              <a:rPr lang="el-GR" altLang="en-US" sz="2000" dirty="0" smtClean="0">
                <a:solidFill>
                  <a:srgbClr val="000000"/>
                </a:solidFill>
              </a:rPr>
              <a:t>ΟΠΟΥ</a:t>
            </a:r>
            <a:endParaRPr lang="en-GB" altLang="en-US" sz="2000" dirty="0">
              <a:solidFill>
                <a:srgbClr val="000000"/>
              </a:solidFill>
            </a:endParaRPr>
          </a:p>
        </p:txBody>
      </p:sp>
      <p:graphicFrame>
        <p:nvGraphicFramePr>
          <p:cNvPr id="428036" name="Object 4"/>
          <p:cNvGraphicFramePr>
            <a:graphicFrameLocks noChangeAspect="1"/>
          </p:cNvGraphicFramePr>
          <p:nvPr>
            <p:extLst>
              <p:ext uri="{D42A27DB-BD31-4B8C-83A1-F6EECF244321}">
                <p14:modId xmlns:p14="http://schemas.microsoft.com/office/powerpoint/2010/main" val="2372577155"/>
              </p:ext>
            </p:extLst>
          </p:nvPr>
        </p:nvGraphicFramePr>
        <p:xfrm>
          <a:off x="790575" y="2492896"/>
          <a:ext cx="7993315" cy="1029767"/>
        </p:xfrm>
        <a:graphic>
          <a:graphicData uri="http://schemas.openxmlformats.org/presentationml/2006/ole">
            <mc:AlternateContent xmlns:mc="http://schemas.openxmlformats.org/markup-compatibility/2006">
              <mc:Choice xmlns:v="urn:schemas-microsoft-com:vml" Requires="v">
                <p:oleObj spid="_x0000_s35892" name="Equation" r:id="rId5" imgW="3352680" imgH="431640" progId="Equation.DSMT4">
                  <p:embed/>
                </p:oleObj>
              </mc:Choice>
              <mc:Fallback>
                <p:oleObj name="Equation" r:id="rId5" imgW="3352680" imgH="43164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0575" y="2492896"/>
                        <a:ext cx="7993315" cy="1029767"/>
                      </a:xfrm>
                      <a:prstGeom prst="rect">
                        <a:avLst/>
                      </a:prstGeom>
                      <a:noFill/>
                      <a:ln>
                        <a:noFill/>
                      </a:ln>
                      <a:effectLst/>
                      <a:extLst/>
                    </p:spPr>
                  </p:pic>
                </p:oleObj>
              </mc:Fallback>
            </mc:AlternateContent>
          </a:graphicData>
        </a:graphic>
      </p:graphicFrame>
      <p:graphicFrame>
        <p:nvGraphicFramePr>
          <p:cNvPr id="428038" name="Object 6"/>
          <p:cNvGraphicFramePr>
            <a:graphicFrameLocks noChangeAspect="1"/>
          </p:cNvGraphicFramePr>
          <p:nvPr>
            <p:extLst>
              <p:ext uri="{D42A27DB-BD31-4B8C-83A1-F6EECF244321}">
                <p14:modId xmlns:p14="http://schemas.microsoft.com/office/powerpoint/2010/main" val="1379615686"/>
              </p:ext>
            </p:extLst>
          </p:nvPr>
        </p:nvGraphicFramePr>
        <p:xfrm>
          <a:off x="4860032" y="5373216"/>
          <a:ext cx="2398611" cy="1008112"/>
        </p:xfrm>
        <a:graphic>
          <a:graphicData uri="http://schemas.openxmlformats.org/presentationml/2006/ole">
            <mc:AlternateContent xmlns:mc="http://schemas.openxmlformats.org/markup-compatibility/2006">
              <mc:Choice xmlns:v="urn:schemas-microsoft-com:vml" Requires="v">
                <p:oleObj spid="_x0000_s35893" name="Equation" r:id="rId7" imgW="876240" imgH="368280" progId="Equation.DSMT4">
                  <p:embed/>
                </p:oleObj>
              </mc:Choice>
              <mc:Fallback>
                <p:oleObj name="Equation" r:id="rId7" imgW="876240" imgH="36828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60032" y="5373216"/>
                        <a:ext cx="2398611" cy="1008112"/>
                      </a:xfrm>
                      <a:prstGeom prst="rect">
                        <a:avLst/>
                      </a:prstGeom>
                      <a:noFill/>
                      <a:ln>
                        <a:noFill/>
                      </a:ln>
                      <a:effectLst/>
                      <a:extLst/>
                    </p:spPr>
                  </p:pic>
                </p:oleObj>
              </mc:Fallback>
            </mc:AlternateContent>
          </a:graphicData>
        </a:graphic>
      </p:graphicFrame>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35090068"/>
      </p:ext>
    </p:extLst>
  </p:cSld>
  <p:clrMapOvr>
    <a:masterClrMapping/>
  </p:clrMapOvr>
  <mc:AlternateContent xmlns:mc="http://schemas.openxmlformats.org/markup-compatibility/2006">
    <mc:Choice xmlns:p14="http://schemas.microsoft.com/office/powerpoint/2010/main" Requires="p14">
      <p:transition spd="slow" p14:dur="2000" advTm="8257"/>
    </mc:Choice>
    <mc:Fallback>
      <p:transition spd="slow" advTm="8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p:cNvSpPr>
            <a:spLocks noGrp="1" noChangeArrowheads="1"/>
          </p:cNvSpPr>
          <p:nvPr>
            <p:ph type="title"/>
          </p:nvPr>
        </p:nvSpPr>
        <p:spPr/>
        <p:txBody>
          <a:bodyPr/>
          <a:lstStyle/>
          <a:p>
            <a:r>
              <a:rPr lang="el-GR" altLang="en-US" b="0" dirty="0"/>
              <a:t>ΗΛΙΑΚΗ </a:t>
            </a:r>
            <a:r>
              <a:rPr lang="el-GR" altLang="en-US" b="0" dirty="0" smtClean="0"/>
              <a:t>ΓΕΩΜΕΤΡΙΑ - </a:t>
            </a:r>
            <a:r>
              <a:rPr lang="el-GR" altLang="en-US" b="0" dirty="0"/>
              <a:t>ΕΞΙΣΩΣΗ ΤΟΥ ΧΡΟΝΟΥ</a:t>
            </a:r>
            <a:r>
              <a:rPr lang="en-GB" altLang="en-US" b="0" dirty="0" smtClean="0">
                <a:sym typeface="Symbol" pitchFamily="18" charset="2"/>
              </a:rPr>
              <a:t>: </a:t>
            </a:r>
            <a:r>
              <a:rPr lang="el-GR" altLang="en-US" b="0" dirty="0" smtClean="0">
                <a:sym typeface="Symbol" pitchFamily="18" charset="2"/>
              </a:rPr>
              <a:t>ΤΟ ΑΝΑΛΗΜΜΑ</a:t>
            </a:r>
            <a:endParaRPr lang="en-GB" altLang="en-US" b="0" dirty="0">
              <a:sym typeface="Symbol" pitchFamily="18" charset="2"/>
            </a:endParaRPr>
          </a:p>
        </p:txBody>
      </p:sp>
      <p:pic>
        <p:nvPicPr>
          <p:cNvPr id="423941" name="Picture 5" descr="C:\Documents and Settings\Administrator\My Documents\Teaching\Solar power\analem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275" y="2525713"/>
            <a:ext cx="2649538" cy="3241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23942" name="Picture 6" descr="C:\Documents and Settings\Administrator\My Documents\Teaching\Solar power\analemma.jpg"/>
          <p:cNvPicPr>
            <a:picLocks noChangeAspect="1" noChangeArrowheads="1"/>
          </p:cNvPicPr>
          <p:nvPr/>
        </p:nvPicPr>
        <p:blipFill>
          <a:blip r:embed="rId5">
            <a:extLst>
              <a:ext uri="{28A0092B-C50C-407E-A947-70E740481C1C}">
                <a14:useLocalDpi xmlns:a14="http://schemas.microsoft.com/office/drawing/2010/main" val="0"/>
              </a:ext>
            </a:extLst>
          </a:blip>
          <a:srcRect l="1003"/>
          <a:stretch>
            <a:fillRect/>
          </a:stretch>
        </p:blipFill>
        <p:spPr bwMode="auto">
          <a:xfrm>
            <a:off x="3632200" y="2536825"/>
            <a:ext cx="4902200" cy="3238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23943" name="Rectangle 7"/>
          <p:cNvSpPr>
            <a:spLocks noChangeArrowheads="1"/>
          </p:cNvSpPr>
          <p:nvPr/>
        </p:nvSpPr>
        <p:spPr bwMode="auto">
          <a:xfrm>
            <a:off x="790575" y="6184900"/>
            <a:ext cx="26654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60000"/>
              </a:spcBef>
              <a:spcAft>
                <a:spcPct val="0"/>
              </a:spcAft>
            </a:pPr>
            <a:r>
              <a:rPr lang="en-GB" altLang="en-US" sz="1400" dirty="0">
                <a:solidFill>
                  <a:srgbClr val="000000"/>
                </a:solidFill>
              </a:rPr>
              <a:t>http://www.analemma.com</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32155047"/>
      </p:ext>
    </p:extLst>
  </p:cSld>
  <p:clrMapOvr>
    <a:masterClrMapping/>
  </p:clrMapOvr>
  <mc:AlternateContent xmlns:mc="http://schemas.openxmlformats.org/markup-compatibility/2006">
    <mc:Choice xmlns:p14="http://schemas.microsoft.com/office/powerpoint/2010/main" Requires="p14">
      <p:transition spd="slow" p14:dur="2000" advTm="7395"/>
    </mc:Choice>
    <mc:Fallback>
      <p:transition spd="slow" advTm="7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2"/>
          <p:cNvSpPr>
            <a:spLocks noGrp="1" noChangeArrowheads="1"/>
          </p:cNvSpPr>
          <p:nvPr>
            <p:ph type="title"/>
          </p:nvPr>
        </p:nvSpPr>
        <p:spPr>
          <a:xfrm>
            <a:off x="683568" y="461274"/>
            <a:ext cx="7772400" cy="663470"/>
          </a:xfrm>
        </p:spPr>
        <p:txBody>
          <a:bodyPr/>
          <a:lstStyle/>
          <a:p>
            <a:pPr marL="0" indent="0" algn="ctr">
              <a:tabLst/>
            </a:pPr>
            <a:r>
              <a:rPr lang="el-GR" altLang="en-US">
                <a:solidFill>
                  <a:schemeClr val="accent6">
                    <a:lumMod val="25000"/>
                  </a:schemeClr>
                </a:solidFill>
                <a:latin typeface="Cambria Math" panose="02040503050406030204" pitchFamily="18" charset="0"/>
                <a:ea typeface="Cambria Math" panose="02040503050406030204" pitchFamily="18" charset="0"/>
              </a:rPr>
              <a:t>ΗΛΙΑΚΗ ΓΕΩΜΕΤΡΙΑ:  ΓΩΝΙΕΣ</a:t>
            </a:r>
            <a:endParaRPr lang="en-GB" altLang="en-US" dirty="0">
              <a:solidFill>
                <a:schemeClr val="accent6">
                  <a:lumMod val="25000"/>
                </a:schemeClr>
              </a:solidFill>
              <a:latin typeface="Cambria Math" panose="02040503050406030204" pitchFamily="18" charset="0"/>
              <a:ea typeface="Cambria Math" panose="02040503050406030204" pitchFamily="18" charset="0"/>
            </a:endParaRPr>
          </a:p>
        </p:txBody>
      </p:sp>
      <p:sp>
        <p:nvSpPr>
          <p:cNvPr id="413699" name="Rectangle 3"/>
          <p:cNvSpPr>
            <a:spLocks noChangeArrowheads="1"/>
          </p:cNvSpPr>
          <p:nvPr/>
        </p:nvSpPr>
        <p:spPr bwMode="auto">
          <a:xfrm>
            <a:off x="395536" y="1052736"/>
            <a:ext cx="8280920" cy="4376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663575" indent="-663575" algn="l">
              <a:spcBef>
                <a:spcPct val="0"/>
              </a:spcBef>
              <a:tabLst>
                <a:tab pos="385763" algn="l"/>
              </a:tabLst>
              <a:defRPr sz="2400">
                <a:solidFill>
                  <a:schemeClr val="tx1"/>
                </a:solidFill>
                <a:latin typeface="Times New Roman" pitchFamily="18" charset="0"/>
                <a:cs typeface="Times New Roman" pitchFamily="18" charset="0"/>
              </a:defRPr>
            </a:lvl1pPr>
            <a:lvl2pPr marL="854075" algn="l">
              <a:spcBef>
                <a:spcPct val="0"/>
              </a:spcBef>
              <a:tabLst>
                <a:tab pos="385763" algn="l"/>
              </a:tabLst>
              <a:defRPr sz="2400">
                <a:solidFill>
                  <a:schemeClr val="tx1"/>
                </a:solidFill>
                <a:latin typeface="Times New Roman" pitchFamily="18" charset="0"/>
                <a:cs typeface="Times New Roman" pitchFamily="18" charset="0"/>
              </a:defRPr>
            </a:lvl2pPr>
            <a:lvl3pPr marL="1044575" algn="l">
              <a:spcBef>
                <a:spcPct val="0"/>
              </a:spcBef>
              <a:tabLst>
                <a:tab pos="385763" algn="l"/>
              </a:tabLst>
              <a:defRPr sz="2400">
                <a:solidFill>
                  <a:schemeClr val="tx1"/>
                </a:solidFill>
                <a:latin typeface="Times New Roman" pitchFamily="18" charset="0"/>
                <a:cs typeface="Times New Roman" pitchFamily="18" charset="0"/>
              </a:defRPr>
            </a:lvl3pPr>
            <a:lvl4pPr algn="l">
              <a:spcBef>
                <a:spcPct val="0"/>
              </a:spcBef>
              <a:tabLst>
                <a:tab pos="385763" algn="l"/>
              </a:tabLst>
              <a:defRPr sz="2400">
                <a:solidFill>
                  <a:schemeClr val="tx1"/>
                </a:solidFill>
                <a:latin typeface="Times New Roman" pitchFamily="18" charset="0"/>
                <a:cs typeface="Times New Roman" pitchFamily="18" charset="0"/>
              </a:defRPr>
            </a:lvl4pPr>
            <a:lvl5pPr algn="l">
              <a:spcBef>
                <a:spcPct val="0"/>
              </a:spcBef>
              <a:tabLst>
                <a:tab pos="385763" algn="l"/>
              </a:tabLst>
              <a:defRPr sz="2400">
                <a:solidFill>
                  <a:schemeClr val="tx1"/>
                </a:solidFill>
                <a:latin typeface="Times New Roman" pitchFamily="18" charset="0"/>
                <a:cs typeface="Times New Roman" pitchFamily="18" charset="0"/>
              </a:defRPr>
            </a:lvl5pPr>
            <a:lvl6pPr fontAlgn="base">
              <a:spcBef>
                <a:spcPct val="0"/>
              </a:spcBef>
              <a:spcAft>
                <a:spcPct val="0"/>
              </a:spcAft>
              <a:tabLst>
                <a:tab pos="385763" algn="l"/>
              </a:tabLst>
              <a:defRPr sz="2400">
                <a:solidFill>
                  <a:schemeClr val="tx1"/>
                </a:solidFill>
                <a:latin typeface="Times New Roman" pitchFamily="18" charset="0"/>
                <a:cs typeface="Times New Roman" pitchFamily="18" charset="0"/>
              </a:defRPr>
            </a:lvl6pPr>
            <a:lvl7pPr fontAlgn="base">
              <a:spcBef>
                <a:spcPct val="0"/>
              </a:spcBef>
              <a:spcAft>
                <a:spcPct val="0"/>
              </a:spcAft>
              <a:tabLst>
                <a:tab pos="385763" algn="l"/>
              </a:tabLst>
              <a:defRPr sz="2400">
                <a:solidFill>
                  <a:schemeClr val="tx1"/>
                </a:solidFill>
                <a:latin typeface="Times New Roman" pitchFamily="18" charset="0"/>
                <a:cs typeface="Times New Roman" pitchFamily="18" charset="0"/>
              </a:defRPr>
            </a:lvl7pPr>
            <a:lvl8pPr fontAlgn="base">
              <a:spcBef>
                <a:spcPct val="0"/>
              </a:spcBef>
              <a:spcAft>
                <a:spcPct val="0"/>
              </a:spcAft>
              <a:tabLst>
                <a:tab pos="385763" algn="l"/>
              </a:tabLst>
              <a:defRPr sz="2400">
                <a:solidFill>
                  <a:schemeClr val="tx1"/>
                </a:solidFill>
                <a:latin typeface="Times New Roman" pitchFamily="18" charset="0"/>
                <a:cs typeface="Times New Roman" pitchFamily="18" charset="0"/>
              </a:defRPr>
            </a:lvl8pPr>
            <a:lvl9pPr fontAlgn="base">
              <a:spcBef>
                <a:spcPct val="0"/>
              </a:spcBef>
              <a:spcAft>
                <a:spcPct val="0"/>
              </a:spcAft>
              <a:tabLst>
                <a:tab pos="385763" algn="l"/>
              </a:tabLst>
              <a:defRPr sz="2400">
                <a:solidFill>
                  <a:schemeClr val="tx1"/>
                </a:solidFill>
                <a:latin typeface="Times New Roman" pitchFamily="18" charset="0"/>
                <a:cs typeface="Times New Roman" pitchFamily="18" charset="0"/>
              </a:defRPr>
            </a:lvl9pPr>
          </a:lstStyle>
          <a:p>
            <a:pPr fontAlgn="base">
              <a:spcBef>
                <a:spcPct val="60000"/>
              </a:spcBef>
              <a:spcAft>
                <a:spcPct val="0"/>
              </a:spcAft>
            </a:pPr>
            <a:r>
              <a:rPr lang="en-GB" altLang="en-US" sz="3200" b="1" i="1" dirty="0">
                <a:solidFill>
                  <a:srgbClr val="C00000"/>
                </a:solidFill>
                <a:latin typeface="Cambria Math" panose="02040503050406030204" pitchFamily="18" charset="0"/>
                <a:ea typeface="Cambria Math" panose="02040503050406030204" pitchFamily="18" charset="0"/>
                <a:sym typeface="Symbol" pitchFamily="18" charset="2"/>
              </a:rPr>
              <a:t></a:t>
            </a:r>
            <a:r>
              <a:rPr lang="en-GB" altLang="en-US" sz="3200" b="1" i="1" baseline="-25000" dirty="0">
                <a:solidFill>
                  <a:srgbClr val="C00000"/>
                </a:solidFill>
                <a:latin typeface="Cambria Math" panose="02040503050406030204" pitchFamily="18" charset="0"/>
                <a:ea typeface="Cambria Math" panose="02040503050406030204" pitchFamily="18" charset="0"/>
                <a:sym typeface="Symbol" pitchFamily="18" charset="2"/>
              </a:rPr>
              <a:t>z</a:t>
            </a:r>
            <a:r>
              <a:rPr lang="en-GB" altLang="en-US" sz="3200" b="1" i="1" baseline="-25000" dirty="0">
                <a:solidFill>
                  <a:srgbClr val="C00000"/>
                </a:solidFill>
                <a:latin typeface="Cambria Math" panose="02040503050406030204" pitchFamily="18" charset="0"/>
                <a:ea typeface="Cambria Math" panose="02040503050406030204" pitchFamily="18" charset="0"/>
              </a:rPr>
              <a:t> </a:t>
            </a:r>
            <a:r>
              <a:rPr lang="en-GB" altLang="en-US" i="1" dirty="0">
                <a:solidFill>
                  <a:srgbClr val="000000"/>
                </a:solidFill>
              </a:rPr>
              <a:t>	</a:t>
            </a:r>
            <a:r>
              <a:rPr lang="en-GB" altLang="en-US" dirty="0">
                <a:solidFill>
                  <a:srgbClr val="000000"/>
                </a:solidFill>
                <a:latin typeface="Verdana" pitchFamily="34" charset="0"/>
              </a:rPr>
              <a:t>= </a:t>
            </a:r>
            <a:r>
              <a:rPr lang="el-GR" altLang="en-US" dirty="0" smtClean="0">
                <a:solidFill>
                  <a:srgbClr val="000000"/>
                </a:solidFill>
                <a:latin typeface="Verdana" pitchFamily="34" charset="0"/>
              </a:rPr>
              <a:t>ΓΩΝΙΑ ΤΟΥ ΖΕΝΙΘ </a:t>
            </a:r>
            <a:r>
              <a:rPr lang="en-GB" altLang="en-US" dirty="0" smtClean="0">
                <a:solidFill>
                  <a:srgbClr val="000000"/>
                </a:solidFill>
                <a:latin typeface="Verdana" pitchFamily="34" charset="0"/>
              </a:rPr>
              <a:t>– </a:t>
            </a:r>
            <a:r>
              <a:rPr lang="el-GR" altLang="en-US" dirty="0" smtClean="0">
                <a:solidFill>
                  <a:srgbClr val="000000"/>
                </a:solidFill>
                <a:latin typeface="Verdana" pitchFamily="34" charset="0"/>
              </a:rPr>
              <a:t>Η ΓΩΝΙΑ ΜΕΤΑΞΥ ΤΟΥ ΖΕΝΙΘ ΚΑΙ ΤΗΣ ΔΙΕΥΘΥΝΣΗΣ ΤΟΥ ΗΛΙΟΥ</a:t>
            </a:r>
            <a:endParaRPr lang="en-GB" altLang="en-US" dirty="0">
              <a:solidFill>
                <a:srgbClr val="000000"/>
              </a:solidFill>
              <a:latin typeface="Verdana" pitchFamily="34" charset="0"/>
            </a:endParaRPr>
          </a:p>
          <a:p>
            <a:pPr marL="627063" indent="-627063" fontAlgn="base">
              <a:spcBef>
                <a:spcPct val="60000"/>
              </a:spcBef>
              <a:spcAft>
                <a:spcPct val="0"/>
              </a:spcAft>
              <a:tabLst/>
            </a:pPr>
            <a:r>
              <a:rPr lang="en-GB" altLang="en-US" sz="3200" b="1" i="1" dirty="0">
                <a:solidFill>
                  <a:srgbClr val="C00000"/>
                </a:solidFill>
                <a:latin typeface="Symbol" pitchFamily="18" charset="2"/>
                <a:sym typeface="Symbol" pitchFamily="18" charset="2"/>
              </a:rPr>
              <a:t>a</a:t>
            </a:r>
            <a:r>
              <a:rPr lang="en-GB" altLang="en-US" sz="3200" b="1" i="1" baseline="-25000" dirty="0">
                <a:solidFill>
                  <a:srgbClr val="C00000"/>
                </a:solidFill>
                <a:sym typeface="Symbol" pitchFamily="18" charset="2"/>
              </a:rPr>
              <a:t>s</a:t>
            </a:r>
            <a:r>
              <a:rPr lang="en-GB" altLang="en-US" i="1" baseline="-25000" dirty="0">
                <a:solidFill>
                  <a:srgbClr val="000000"/>
                </a:solidFill>
              </a:rPr>
              <a:t> </a:t>
            </a:r>
            <a:r>
              <a:rPr lang="en-GB" altLang="en-US" i="1" dirty="0">
                <a:solidFill>
                  <a:srgbClr val="000000"/>
                </a:solidFill>
              </a:rPr>
              <a:t>	</a:t>
            </a:r>
            <a:r>
              <a:rPr lang="en-GB" altLang="en-US" dirty="0">
                <a:solidFill>
                  <a:srgbClr val="000000"/>
                </a:solidFill>
                <a:latin typeface="Verdana" pitchFamily="34" charset="0"/>
              </a:rPr>
              <a:t>= </a:t>
            </a:r>
            <a:r>
              <a:rPr lang="el-GR" altLang="en-US" dirty="0" smtClean="0">
                <a:solidFill>
                  <a:srgbClr val="000000"/>
                </a:solidFill>
                <a:latin typeface="Verdana" pitchFamily="34" charset="0"/>
              </a:rPr>
              <a:t>ΥΨΟΣ ΤΟΥ ΗΛΙΟΥ</a:t>
            </a:r>
            <a:r>
              <a:rPr lang="en-GB" altLang="en-US" dirty="0" smtClean="0">
                <a:solidFill>
                  <a:srgbClr val="000000"/>
                </a:solidFill>
                <a:latin typeface="Verdana" pitchFamily="34" charset="0"/>
              </a:rPr>
              <a:t> </a:t>
            </a:r>
            <a:r>
              <a:rPr lang="en-GB" altLang="en-US" dirty="0">
                <a:solidFill>
                  <a:srgbClr val="000000"/>
                </a:solidFill>
                <a:latin typeface="Verdana" pitchFamily="34" charset="0"/>
              </a:rPr>
              <a:t>– </a:t>
            </a:r>
            <a:r>
              <a:rPr lang="el-GR" altLang="en-US" dirty="0" smtClean="0">
                <a:solidFill>
                  <a:srgbClr val="000000"/>
                </a:solidFill>
                <a:latin typeface="Verdana" pitchFamily="34" charset="0"/>
              </a:rPr>
              <a:t>Η ΓΩΝΙΑ ΜΕΤΑΞΥ ΤΟΥ ΟΡΙΖΟΝΤΙΟΥ ΚΑΙ ΤΗΣ ΔΙΕΥΘΥΝΣΗΣ ΤΟΥ ΗΛΙΟΥ</a:t>
            </a:r>
            <a:endParaRPr lang="en-GB" altLang="en-US" dirty="0">
              <a:solidFill>
                <a:srgbClr val="000000"/>
              </a:solidFill>
              <a:latin typeface="Verdana" pitchFamily="34" charset="0"/>
            </a:endParaRPr>
          </a:p>
          <a:p>
            <a:pPr marL="1077913" indent="-1077913" fontAlgn="base">
              <a:spcBef>
                <a:spcPct val="60000"/>
              </a:spcBef>
              <a:spcAft>
                <a:spcPct val="0"/>
              </a:spcAft>
            </a:pPr>
            <a:r>
              <a:rPr lang="en-GB" altLang="en-US" sz="3200" b="1" i="1" dirty="0" err="1">
                <a:solidFill>
                  <a:srgbClr val="C00000"/>
                </a:solidFill>
                <a:latin typeface="Symbol" pitchFamily="18" charset="2"/>
                <a:sym typeface="Symbol" pitchFamily="18" charset="2"/>
              </a:rPr>
              <a:t>g</a:t>
            </a:r>
            <a:r>
              <a:rPr lang="en-GB" altLang="en-US" sz="3200" b="1" i="1" baseline="-25000" dirty="0" err="1">
                <a:solidFill>
                  <a:srgbClr val="C00000"/>
                </a:solidFill>
                <a:sym typeface="Symbol" pitchFamily="18" charset="2"/>
              </a:rPr>
              <a:t>s</a:t>
            </a:r>
            <a:r>
              <a:rPr lang="en-GB" altLang="en-US" sz="3200" b="1" i="1" baseline="-25000" dirty="0">
                <a:solidFill>
                  <a:srgbClr val="C00000"/>
                </a:solidFill>
              </a:rPr>
              <a:t> </a:t>
            </a:r>
            <a:r>
              <a:rPr lang="en-GB" altLang="en-US" i="1">
                <a:solidFill>
                  <a:srgbClr val="000000"/>
                </a:solidFill>
              </a:rPr>
              <a:t>	</a:t>
            </a:r>
            <a:r>
              <a:rPr lang="el-GR" altLang="en-US" i="1" smtClean="0">
                <a:solidFill>
                  <a:srgbClr val="000000"/>
                </a:solidFill>
              </a:rPr>
              <a:t>    </a:t>
            </a:r>
            <a:r>
              <a:rPr lang="en-GB" altLang="en-US" smtClean="0">
                <a:solidFill>
                  <a:srgbClr val="000000"/>
                </a:solidFill>
                <a:latin typeface="Verdana" pitchFamily="34" charset="0"/>
              </a:rPr>
              <a:t>= </a:t>
            </a:r>
            <a:r>
              <a:rPr lang="el-GR" altLang="en-US" dirty="0" smtClean="0">
                <a:solidFill>
                  <a:srgbClr val="000000"/>
                </a:solidFill>
                <a:latin typeface="Verdana" pitchFamily="34" charset="0"/>
              </a:rPr>
              <a:t>ΓΩΝΙΑ ΤΟΥ ΗΛΙΑΚΟΥ ΑΖΙΜΟΥΘΙΟΥ – Η ΓΩΝΙΑ ΠΡΟΒΟΛΗΣ ΤΗΣ ΑΜΕΣΗΣ ΑΚΤΙΝΟΒΟΛΙΑΣ ΣΤΟ ΟΡΙΖΟΝΤΙΟ ΕΠΙΠΕΔΟ ( ΜΕ ΜΗΔΕΝ ΣΤΟΝ ΝΟΤΟ, ΑΡΝΗΤΙΚΗ ΑΝΑΤΟΛΙΚΑ, ΚΑΙ ΘΕΤΙΚΗ ΔΥΤΙΚΑ</a:t>
            </a:r>
            <a:r>
              <a:rPr lang="en-GB" altLang="en-US" dirty="0" smtClean="0">
                <a:solidFill>
                  <a:srgbClr val="000000"/>
                </a:solidFill>
                <a:latin typeface="Verdana" pitchFamily="34" charset="0"/>
              </a:rPr>
              <a:t>)</a:t>
            </a:r>
            <a:endParaRPr lang="en-GB" altLang="en-US" dirty="0">
              <a:solidFill>
                <a:srgbClr val="000000"/>
              </a:solidFill>
              <a:latin typeface="Verdana"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58949108"/>
      </p:ext>
    </p:extLst>
  </p:cSld>
  <p:clrMapOvr>
    <a:masterClrMapping/>
  </p:clrMapOvr>
  <mc:AlternateContent xmlns:mc="http://schemas.openxmlformats.org/markup-compatibility/2006">
    <mc:Choice xmlns:p14="http://schemas.microsoft.com/office/powerpoint/2010/main" Requires="p14">
      <p:transition spd="slow" p14:dur="2000" advTm="13539"/>
    </mc:Choice>
    <mc:Fallback>
      <p:transition spd="slow" advTm="13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normAutofit fontScale="90000"/>
          </a:bodyPr>
          <a:lstStyle/>
          <a:p>
            <a:r>
              <a:rPr lang="el-GR" sz="4000" dirty="0">
                <a:solidFill>
                  <a:srgbClr val="C00000"/>
                </a:solidFill>
              </a:rPr>
              <a:t>Σχηματισμός ηλιακού συστήματος</a:t>
            </a:r>
          </a:p>
        </p:txBody>
      </p:sp>
      <p:sp>
        <p:nvSpPr>
          <p:cNvPr id="165891" name="Rectangle 3"/>
          <p:cNvSpPr>
            <a:spLocks noGrp="1" noChangeArrowheads="1"/>
          </p:cNvSpPr>
          <p:nvPr>
            <p:ph idx="1"/>
          </p:nvPr>
        </p:nvSpPr>
        <p:spPr/>
        <p:txBody>
          <a:bodyPr/>
          <a:lstStyle/>
          <a:p>
            <a:r>
              <a:rPr lang="el-GR" sz="2800" b="1" dirty="0" smtClean="0">
                <a:solidFill>
                  <a:srgbClr val="C00000"/>
                </a:solidFill>
              </a:rPr>
              <a:t>ΗΛΙΟΣ</a:t>
            </a:r>
            <a:r>
              <a:rPr lang="el-GR" sz="2800" dirty="0" smtClean="0">
                <a:solidFill>
                  <a:srgbClr val="C00000"/>
                </a:solidFill>
              </a:rPr>
              <a:t> </a:t>
            </a:r>
            <a:r>
              <a:rPr lang="el-GR" sz="2800" dirty="0" smtClean="0"/>
              <a:t>:</a:t>
            </a:r>
            <a:r>
              <a:rPr lang="el-GR" sz="2800" dirty="0"/>
              <a:t>	4.49 δισεκατομμύρια έτη</a:t>
            </a:r>
          </a:p>
          <a:p>
            <a:r>
              <a:rPr lang="el-GR" sz="2800" dirty="0"/>
              <a:t>Προέλευση από ένα </a:t>
            </a:r>
            <a:r>
              <a:rPr lang="el-GR" sz="2800" b="1" dirty="0">
                <a:solidFill>
                  <a:srgbClr val="C00000"/>
                </a:solidFill>
              </a:rPr>
              <a:t>νέφος υδρογόνου </a:t>
            </a:r>
            <a:r>
              <a:rPr lang="el-GR" sz="2800" dirty="0"/>
              <a:t>μαζί με μικρές ποσότητες στοιχείων που είχαν ήδη σχηματιστεί στο εσωτερικό άλλων αστεριών στο παρελθόν.</a:t>
            </a:r>
          </a:p>
          <a:p>
            <a:r>
              <a:rPr lang="el-GR" sz="2800" dirty="0"/>
              <a:t>Τα πυκνά, θερμά αέρια στο κέντρο του νέφους δημιούργησαν τον Ήλιο, οι εξωτερικές περιοχές του νέφους που ήταν λιγότερο πυκνές και λιγότερο θερμές δημιούργησαν τους </a:t>
            </a:r>
            <a:r>
              <a:rPr lang="el-GR" sz="2800" b="1" dirty="0">
                <a:solidFill>
                  <a:srgbClr val="C00000"/>
                </a:solidFill>
              </a:rPr>
              <a:t>πλανήτες</a:t>
            </a:r>
            <a:r>
              <a:rPr lang="el-GR" sz="2800" dirty="0"/>
              <a:t>.</a:t>
            </a:r>
          </a:p>
          <a:p>
            <a:endParaRPr lang="el-GR" sz="2800" dirty="0"/>
          </a:p>
          <a:p>
            <a:endParaRPr lang="el-GR" sz="28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86682156"/>
      </p:ext>
    </p:extLst>
  </p:cSld>
  <p:clrMapOvr>
    <a:masterClrMapping/>
  </p:clrMapOvr>
  <mc:AlternateContent xmlns:mc="http://schemas.openxmlformats.org/markup-compatibility/2006">
    <mc:Choice xmlns:p14="http://schemas.microsoft.com/office/powerpoint/2010/main" Requires="p14">
      <p:transition spd="slow" p14:dur="2000" advTm="23198"/>
    </mc:Choice>
    <mc:Fallback>
      <p:transition spd="slow" advTm="23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712787"/>
          </a:xfrm>
        </p:spPr>
        <p:txBody>
          <a:bodyPr/>
          <a:lstStyle/>
          <a:p>
            <a:pPr>
              <a:defRPr/>
            </a:pPr>
            <a:r>
              <a:rPr lang="en-US" dirty="0" smtClean="0">
                <a:solidFill>
                  <a:srgbClr val="993300"/>
                </a:solidFill>
                <a:effectLst/>
                <a:latin typeface="Cambria Math" panose="02040503050406030204" pitchFamily="18" charset="0"/>
                <a:ea typeface="Cambria Math" panose="02040503050406030204" pitchFamily="18" charset="0"/>
              </a:rPr>
              <a:t/>
            </a:r>
            <a:br>
              <a:rPr lang="en-US" dirty="0" smtClean="0">
                <a:solidFill>
                  <a:srgbClr val="993300"/>
                </a:solidFill>
                <a:effectLst/>
                <a:latin typeface="Cambria Math" panose="02040503050406030204" pitchFamily="18" charset="0"/>
                <a:ea typeface="Cambria Math" panose="02040503050406030204" pitchFamily="18" charset="0"/>
              </a:rPr>
            </a:br>
            <a:r>
              <a:rPr lang="el-GR" dirty="0" smtClean="0">
                <a:solidFill>
                  <a:srgbClr val="993300"/>
                </a:solidFill>
                <a:effectLst/>
                <a:latin typeface="Cambria Math" panose="02040503050406030204" pitchFamily="18" charset="0"/>
                <a:ea typeface="Cambria Math" panose="02040503050406030204" pitchFamily="18" charset="0"/>
              </a:rPr>
              <a:t>Ωριαία γωνία, ω</a:t>
            </a:r>
            <a:r>
              <a:rPr lang="en-US" dirty="0" smtClean="0">
                <a:solidFill>
                  <a:srgbClr val="993300"/>
                </a:solidFill>
                <a:effectLst/>
                <a:latin typeface="Cambria Math" panose="02040503050406030204" pitchFamily="18" charset="0"/>
                <a:ea typeface="Cambria Math" panose="02040503050406030204" pitchFamily="18" charset="0"/>
              </a:rPr>
              <a:t/>
            </a:r>
            <a:br>
              <a:rPr lang="en-US" dirty="0" smtClean="0">
                <a:solidFill>
                  <a:srgbClr val="993300"/>
                </a:solidFill>
                <a:effectLst/>
                <a:latin typeface="Cambria Math" panose="02040503050406030204" pitchFamily="18" charset="0"/>
                <a:ea typeface="Cambria Math" panose="02040503050406030204" pitchFamily="18" charset="0"/>
              </a:rPr>
            </a:br>
            <a:endParaRPr lang="en-US" dirty="0">
              <a:solidFill>
                <a:srgbClr val="993300"/>
              </a:solidFill>
              <a:effectLst/>
              <a:latin typeface="Cambria Math" panose="02040503050406030204" pitchFamily="18" charset="0"/>
              <a:ea typeface="Cambria Math" panose="02040503050406030204" pitchFamily="18" charset="0"/>
            </a:endParaRPr>
          </a:p>
        </p:txBody>
      </p:sp>
      <p:sp>
        <p:nvSpPr>
          <p:cNvPr id="3" name="Content Placeholder 2"/>
          <p:cNvSpPr>
            <a:spLocks noGrp="1"/>
          </p:cNvSpPr>
          <p:nvPr>
            <p:ph idx="1"/>
          </p:nvPr>
        </p:nvSpPr>
        <p:spPr>
          <a:xfrm>
            <a:off x="457200" y="1219200"/>
            <a:ext cx="8229600" cy="5105400"/>
          </a:xfrm>
        </p:spPr>
        <p:txBody>
          <a:bodyPr/>
          <a:lstStyle/>
          <a:p>
            <a:pPr>
              <a:buFont typeface="Wingdings" pitchFamily="2" charset="2"/>
              <a:buNone/>
              <a:defRPr/>
            </a:pPr>
            <a:r>
              <a:rPr lang="el-GR" sz="2400" dirty="0" smtClean="0">
                <a:solidFill>
                  <a:srgbClr val="000000"/>
                </a:solidFill>
                <a:effectLst/>
                <a:latin typeface="Cambria Math" panose="02040503050406030204" pitchFamily="18" charset="0"/>
                <a:ea typeface="Cambria Math" panose="02040503050406030204" pitchFamily="18" charset="0"/>
              </a:rPr>
              <a:t>ΗΛΙΑΚΟ ΜΕΣΗΜΕΡΙ  : ω = 0</a:t>
            </a:r>
          </a:p>
          <a:p>
            <a:pPr>
              <a:buFont typeface="Wingdings" pitchFamily="2" charset="2"/>
              <a:buNone/>
              <a:defRPr/>
            </a:pPr>
            <a:endParaRPr lang="el-GR" sz="2400" dirty="0" smtClean="0">
              <a:solidFill>
                <a:srgbClr val="000000"/>
              </a:solidFill>
              <a:effectLst/>
              <a:latin typeface="Cambria Math" panose="02040503050406030204" pitchFamily="18" charset="0"/>
              <a:ea typeface="Cambria Math" panose="02040503050406030204" pitchFamily="18" charset="0"/>
            </a:endParaRPr>
          </a:p>
          <a:p>
            <a:pPr>
              <a:buFont typeface="Wingdings" pitchFamily="2" charset="2"/>
              <a:buNone/>
              <a:defRPr/>
            </a:pPr>
            <a:r>
              <a:rPr lang="el-GR" sz="2400" dirty="0" smtClean="0">
                <a:solidFill>
                  <a:srgbClr val="000000"/>
                </a:solidFill>
                <a:effectLst/>
                <a:latin typeface="Cambria Math" panose="02040503050406030204" pitchFamily="18" charset="0"/>
                <a:ea typeface="Cambria Math" panose="02040503050406030204" pitchFamily="18" charset="0"/>
              </a:rPr>
              <a:t>ΠΡΩΙ :              ΑΡΝΗΤΙΚΕΣ ΤΙΜΕΣ</a:t>
            </a:r>
          </a:p>
          <a:p>
            <a:pPr>
              <a:buFont typeface="Wingdings" pitchFamily="2" charset="2"/>
              <a:buNone/>
              <a:defRPr/>
            </a:pPr>
            <a:r>
              <a:rPr lang="el-GR" sz="2400" dirty="0" smtClean="0">
                <a:solidFill>
                  <a:srgbClr val="000000"/>
                </a:solidFill>
                <a:effectLst/>
                <a:latin typeface="Cambria Math" panose="02040503050406030204" pitchFamily="18" charset="0"/>
                <a:ea typeface="Cambria Math" panose="02040503050406030204" pitchFamily="18" charset="0"/>
              </a:rPr>
              <a:t>ΑΠΟΓΕΥΜΑ : ΘΕΤΙΚΕΣ ΤΙΜΕΣ</a:t>
            </a:r>
          </a:p>
          <a:p>
            <a:pPr>
              <a:buFont typeface="Wingdings" pitchFamily="2" charset="2"/>
              <a:buNone/>
              <a:defRPr/>
            </a:pPr>
            <a:endParaRPr lang="el-GR" sz="2400" dirty="0">
              <a:solidFill>
                <a:srgbClr val="000000"/>
              </a:solidFill>
              <a:effectLst/>
              <a:latin typeface="Cambria Math" panose="02040503050406030204" pitchFamily="18" charset="0"/>
              <a:ea typeface="Cambria Math" panose="02040503050406030204" pitchFamily="18" charset="0"/>
            </a:endParaRPr>
          </a:p>
          <a:p>
            <a:pPr>
              <a:buFont typeface="Wingdings" pitchFamily="2" charset="2"/>
              <a:buNone/>
              <a:defRPr/>
            </a:pPr>
            <a:r>
              <a:rPr lang="el-GR" sz="2400" dirty="0" smtClean="0">
                <a:solidFill>
                  <a:srgbClr val="000000"/>
                </a:solidFill>
                <a:effectLst/>
                <a:latin typeface="Cambria Math" panose="02040503050406030204" pitchFamily="18" charset="0"/>
                <a:ea typeface="Cambria Math" panose="02040503050406030204" pitchFamily="18" charset="0"/>
              </a:rPr>
              <a:t>ΚΑΘΕ ΩΡΑ = 360/24 = 15 ΜΟΙΡΕΣ ΩΡΙΑΙΑΣ ΓΩΝΙΑΣ</a:t>
            </a:r>
          </a:p>
          <a:p>
            <a:pPr>
              <a:buFont typeface="Wingdings" pitchFamily="2" charset="2"/>
              <a:buNone/>
              <a:defRPr/>
            </a:pPr>
            <a:r>
              <a:rPr lang="el-GR" sz="2400" dirty="0" smtClean="0">
                <a:solidFill>
                  <a:srgbClr val="000000"/>
                </a:solidFill>
                <a:effectLst/>
                <a:latin typeface="Cambria Math" panose="02040503050406030204" pitchFamily="18" charset="0"/>
                <a:ea typeface="Cambria Math" panose="02040503050406030204" pitchFamily="18" charset="0"/>
              </a:rPr>
              <a:t>11 00 =  - 15</a:t>
            </a:r>
            <a:r>
              <a:rPr lang="el-GR" sz="2400" baseline="30000" dirty="0" smtClean="0">
                <a:solidFill>
                  <a:srgbClr val="000000"/>
                </a:solidFill>
                <a:effectLst/>
                <a:latin typeface="Cambria Math" panose="02040503050406030204" pitchFamily="18" charset="0"/>
                <a:ea typeface="Cambria Math" panose="02040503050406030204" pitchFamily="18" charset="0"/>
              </a:rPr>
              <a:t>ο</a:t>
            </a:r>
            <a:endParaRPr lang="el-GR" sz="2400" dirty="0" smtClean="0">
              <a:solidFill>
                <a:srgbClr val="000000"/>
              </a:solidFill>
              <a:effectLst/>
              <a:latin typeface="Cambria Math" panose="02040503050406030204" pitchFamily="18" charset="0"/>
              <a:ea typeface="Cambria Math" panose="02040503050406030204" pitchFamily="18" charset="0"/>
            </a:endParaRPr>
          </a:p>
          <a:p>
            <a:pPr>
              <a:buFont typeface="Wingdings" pitchFamily="2" charset="2"/>
              <a:buNone/>
              <a:defRPr/>
            </a:pPr>
            <a:r>
              <a:rPr lang="el-GR" sz="2400" dirty="0" smtClean="0">
                <a:solidFill>
                  <a:srgbClr val="000000"/>
                </a:solidFill>
                <a:effectLst/>
                <a:latin typeface="Cambria Math" panose="02040503050406030204" pitchFamily="18" charset="0"/>
                <a:ea typeface="Cambria Math" panose="02040503050406030204" pitchFamily="18" charset="0"/>
              </a:rPr>
              <a:t>12 00 =  0</a:t>
            </a:r>
          </a:p>
          <a:p>
            <a:pPr>
              <a:buFont typeface="Wingdings" pitchFamily="2" charset="2"/>
              <a:buNone/>
              <a:defRPr/>
            </a:pPr>
            <a:r>
              <a:rPr lang="el-GR" sz="2400" dirty="0" smtClean="0">
                <a:solidFill>
                  <a:srgbClr val="000000"/>
                </a:solidFill>
                <a:effectLst/>
                <a:latin typeface="Cambria Math" panose="02040503050406030204" pitchFamily="18" charset="0"/>
                <a:ea typeface="Cambria Math" panose="02040503050406030204" pitchFamily="18" charset="0"/>
              </a:rPr>
              <a:t>13 00 = + 15</a:t>
            </a:r>
            <a:r>
              <a:rPr lang="el-GR" sz="2400" baseline="30000" dirty="0" smtClean="0">
                <a:solidFill>
                  <a:srgbClr val="000000"/>
                </a:solidFill>
                <a:effectLst/>
                <a:latin typeface="Cambria Math" panose="02040503050406030204" pitchFamily="18" charset="0"/>
                <a:ea typeface="Cambria Math" panose="02040503050406030204" pitchFamily="18" charset="0"/>
              </a:rPr>
              <a:t>ο</a:t>
            </a:r>
          </a:p>
          <a:p>
            <a:pPr>
              <a:buFont typeface="Wingdings" pitchFamily="2" charset="2"/>
              <a:buNone/>
              <a:defRPr/>
            </a:pPr>
            <a:r>
              <a:rPr lang="en-US" sz="2400" dirty="0" smtClean="0">
                <a:solidFill>
                  <a:srgbClr val="000000"/>
                </a:solidFill>
                <a:effectLst/>
                <a:latin typeface="Cambria Math" panose="02040503050406030204" pitchFamily="18" charset="0"/>
                <a:ea typeface="Cambria Math" panose="02040503050406030204" pitchFamily="18" charset="0"/>
              </a:rPr>
              <a: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69904722"/>
      </p:ext>
    </p:extLst>
  </p:cSld>
  <p:clrMapOvr>
    <a:masterClrMapping/>
  </p:clrMapOvr>
  <mc:AlternateContent xmlns:mc="http://schemas.openxmlformats.org/markup-compatibility/2006">
    <mc:Choice xmlns:p14="http://schemas.microsoft.com/office/powerpoint/2010/main" Requires="p14">
      <p:transition spd="slow" p14:dur="2000" advTm="19874"/>
    </mc:Choice>
    <mc:Fallback>
      <p:transition spd="slow" advTm="19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2916" name="Picture 2052" descr="C:\Documents and Settings\Administrator\My Documents\Teaching\Solar power\sun.jpg"/>
          <p:cNvPicPr>
            <a:picLocks noChangeArrowheads="1"/>
          </p:cNvPicPr>
          <p:nvPr/>
        </p:nvPicPr>
        <p:blipFill>
          <a:blip r:embed="rId4">
            <a:extLst>
              <a:ext uri="{28A0092B-C50C-407E-A947-70E740481C1C}">
                <a14:useLocalDpi xmlns:a14="http://schemas.microsoft.com/office/drawing/2010/main" val="0"/>
              </a:ext>
            </a:extLst>
          </a:blip>
          <a:srcRect l="3735" t="40266" r="79507" b="35818"/>
          <a:stretch>
            <a:fillRect/>
          </a:stretch>
        </p:blipFill>
        <p:spPr bwMode="invGray">
          <a:xfrm>
            <a:off x="2990850" y="0"/>
            <a:ext cx="61531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22955" name="Picture 2091" descr="C:\Documents and Settings\Administrator\My Documents\Teaching\Solar power\Polar3.jpg"/>
          <p:cNvPicPr>
            <a:picLocks noChangeAspect="1" noChangeArrowheads="1"/>
          </p:cNvPicPr>
          <p:nvPr/>
        </p:nvPicPr>
        <p:blipFill>
          <a:blip r:embed="rId5" cstate="print">
            <a:lum bright="-30000" contrast="-18000"/>
            <a:extLst>
              <a:ext uri="{28A0092B-C50C-407E-A947-70E740481C1C}">
                <a14:useLocalDpi xmlns:a14="http://schemas.microsoft.com/office/drawing/2010/main" val="0"/>
              </a:ext>
            </a:extLst>
          </a:blip>
          <a:srcRect/>
          <a:stretch>
            <a:fillRect/>
          </a:stretch>
        </p:blipFill>
        <p:spPr bwMode="hidden">
          <a:xfrm>
            <a:off x="533400" y="2251075"/>
            <a:ext cx="3460750" cy="3470275"/>
          </a:xfrm>
          <a:prstGeom prst="rect">
            <a:avLst/>
          </a:prstGeom>
          <a:noFill/>
          <a:extLst>
            <a:ext uri="{909E8E84-426E-40DD-AFC4-6F175D3DCCD1}">
              <a14:hiddenFill xmlns:a14="http://schemas.microsoft.com/office/drawing/2010/main">
                <a:solidFill>
                  <a:srgbClr val="FFFFFF"/>
                </a:solidFill>
              </a14:hiddenFill>
            </a:ext>
          </a:extLst>
        </p:spPr>
      </p:pic>
      <p:sp>
        <p:nvSpPr>
          <p:cNvPr id="422917" name="Rectangle 2053"/>
          <p:cNvSpPr>
            <a:spLocks noGrp="1" noChangeArrowheads="1"/>
          </p:cNvSpPr>
          <p:nvPr>
            <p:ph type="title"/>
          </p:nvPr>
        </p:nvSpPr>
        <p:spPr/>
        <p:txBody>
          <a:bodyPr/>
          <a:lstStyle/>
          <a:p>
            <a:r>
              <a:rPr lang="el-GR" altLang="en-US" sz="3200" b="0" dirty="0" smtClean="0">
                <a:solidFill>
                  <a:schemeClr val="accent2"/>
                </a:solidFill>
                <a:sym typeface="Symbol" pitchFamily="18" charset="2"/>
              </a:rPr>
              <a:t>Ηλιακή γεωμετρία : η ωριαία γωνία</a:t>
            </a:r>
            <a:endParaRPr lang="en-GB" altLang="en-US" sz="3200" b="0" dirty="0">
              <a:solidFill>
                <a:schemeClr val="accent2"/>
              </a:solidFill>
              <a:sym typeface="Symbol" pitchFamily="18" charset="2"/>
            </a:endParaRPr>
          </a:p>
        </p:txBody>
      </p:sp>
      <p:sp>
        <p:nvSpPr>
          <p:cNvPr id="422944" name="Arc 2080"/>
          <p:cNvSpPr>
            <a:spLocks/>
          </p:cNvSpPr>
          <p:nvPr/>
        </p:nvSpPr>
        <p:spPr bwMode="auto">
          <a:xfrm rot="900000">
            <a:off x="2068513" y="3827463"/>
            <a:ext cx="2043112" cy="1952625"/>
          </a:xfrm>
          <a:custGeom>
            <a:avLst/>
            <a:gdLst>
              <a:gd name="G0" fmla="+- 0 0 0"/>
              <a:gd name="G1" fmla="+- 4517 0 0"/>
              <a:gd name="G2" fmla="+- 21600 0 0"/>
              <a:gd name="T0" fmla="*/ 21122 w 21600"/>
              <a:gd name="T1" fmla="*/ 0 h 20646"/>
              <a:gd name="T2" fmla="*/ 14367 w 21600"/>
              <a:gd name="T3" fmla="*/ 20646 h 20646"/>
              <a:gd name="T4" fmla="*/ 0 w 21600"/>
              <a:gd name="T5" fmla="*/ 4517 h 20646"/>
            </a:gdLst>
            <a:ahLst/>
            <a:cxnLst>
              <a:cxn ang="0">
                <a:pos x="T0" y="T1"/>
              </a:cxn>
              <a:cxn ang="0">
                <a:pos x="T2" y="T3"/>
              </a:cxn>
              <a:cxn ang="0">
                <a:pos x="T4" y="T5"/>
              </a:cxn>
            </a:cxnLst>
            <a:rect l="0" t="0" r="r" b="b"/>
            <a:pathLst>
              <a:path w="21600" h="20646" fill="none" extrusionOk="0">
                <a:moveTo>
                  <a:pt x="21122" y="-1"/>
                </a:moveTo>
                <a:cubicBezTo>
                  <a:pt x="21439" y="1484"/>
                  <a:pt x="21600" y="2998"/>
                  <a:pt x="21600" y="4517"/>
                </a:cubicBezTo>
                <a:cubicBezTo>
                  <a:pt x="21600" y="10678"/>
                  <a:pt x="18968" y="16547"/>
                  <a:pt x="14367" y="20646"/>
                </a:cubicBezTo>
              </a:path>
              <a:path w="21600" h="20646" stroke="0" extrusionOk="0">
                <a:moveTo>
                  <a:pt x="21122" y="-1"/>
                </a:moveTo>
                <a:cubicBezTo>
                  <a:pt x="21439" y="1484"/>
                  <a:pt x="21600" y="2998"/>
                  <a:pt x="21600" y="4517"/>
                </a:cubicBezTo>
                <a:cubicBezTo>
                  <a:pt x="21600" y="10678"/>
                  <a:pt x="18968" y="16547"/>
                  <a:pt x="14367" y="20646"/>
                </a:cubicBezTo>
                <a:lnTo>
                  <a:pt x="0" y="4517"/>
                </a:lnTo>
                <a:close/>
              </a:path>
            </a:pathLst>
          </a:custGeom>
          <a:noFill/>
          <a:ln w="9525">
            <a:solidFill>
              <a:srgbClr val="FFFFFF"/>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60000"/>
              </a:spcBef>
              <a:spcAft>
                <a:spcPct val="0"/>
              </a:spcAft>
              <a:buFontTx/>
              <a:buChar char="•"/>
            </a:pPr>
            <a:endParaRPr lang="en-GB">
              <a:solidFill>
                <a:srgbClr val="000000"/>
              </a:solidFill>
            </a:endParaRPr>
          </a:p>
        </p:txBody>
      </p:sp>
      <p:sp>
        <p:nvSpPr>
          <p:cNvPr id="422945" name="Arc 2081"/>
          <p:cNvSpPr>
            <a:spLocks/>
          </p:cNvSpPr>
          <p:nvPr/>
        </p:nvSpPr>
        <p:spPr bwMode="auto">
          <a:xfrm rot="11700000">
            <a:off x="361950" y="2230438"/>
            <a:ext cx="2043113" cy="2233612"/>
          </a:xfrm>
          <a:custGeom>
            <a:avLst/>
            <a:gdLst>
              <a:gd name="G0" fmla="+- 0 0 0"/>
              <a:gd name="G1" fmla="+- 7500 0 0"/>
              <a:gd name="G2" fmla="+- 21600 0 0"/>
              <a:gd name="T0" fmla="*/ 20256 w 21600"/>
              <a:gd name="T1" fmla="*/ 0 h 23629"/>
              <a:gd name="T2" fmla="*/ 14367 w 21600"/>
              <a:gd name="T3" fmla="*/ 23629 h 23629"/>
              <a:gd name="T4" fmla="*/ 0 w 21600"/>
              <a:gd name="T5" fmla="*/ 7500 h 23629"/>
            </a:gdLst>
            <a:ahLst/>
            <a:cxnLst>
              <a:cxn ang="0">
                <a:pos x="T0" y="T1"/>
              </a:cxn>
              <a:cxn ang="0">
                <a:pos x="T2" y="T3"/>
              </a:cxn>
              <a:cxn ang="0">
                <a:pos x="T4" y="T5"/>
              </a:cxn>
            </a:cxnLst>
            <a:rect l="0" t="0" r="r" b="b"/>
            <a:pathLst>
              <a:path w="21600" h="23629" fill="none" extrusionOk="0">
                <a:moveTo>
                  <a:pt x="20256" y="-1"/>
                </a:moveTo>
                <a:cubicBezTo>
                  <a:pt x="21144" y="2400"/>
                  <a:pt x="21600" y="4940"/>
                  <a:pt x="21600" y="7500"/>
                </a:cubicBezTo>
                <a:cubicBezTo>
                  <a:pt x="21600" y="13661"/>
                  <a:pt x="18968" y="19530"/>
                  <a:pt x="14367" y="23629"/>
                </a:cubicBezTo>
              </a:path>
              <a:path w="21600" h="23629" stroke="0" extrusionOk="0">
                <a:moveTo>
                  <a:pt x="20256" y="-1"/>
                </a:moveTo>
                <a:cubicBezTo>
                  <a:pt x="21144" y="2400"/>
                  <a:pt x="21600" y="4940"/>
                  <a:pt x="21600" y="7500"/>
                </a:cubicBezTo>
                <a:cubicBezTo>
                  <a:pt x="21600" y="13661"/>
                  <a:pt x="18968" y="19530"/>
                  <a:pt x="14367" y="23629"/>
                </a:cubicBezTo>
                <a:lnTo>
                  <a:pt x="0" y="7500"/>
                </a:lnTo>
                <a:close/>
              </a:path>
            </a:pathLst>
          </a:custGeom>
          <a:noFill/>
          <a:ln w="9525">
            <a:solidFill>
              <a:srgbClr val="FFFFFF"/>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60000"/>
              </a:spcBef>
              <a:spcAft>
                <a:spcPct val="0"/>
              </a:spcAft>
              <a:buFontTx/>
              <a:buChar char="•"/>
            </a:pPr>
            <a:endParaRPr lang="en-GB">
              <a:solidFill>
                <a:srgbClr val="000000"/>
              </a:solidFill>
            </a:endParaRPr>
          </a:p>
        </p:txBody>
      </p:sp>
      <p:sp>
        <p:nvSpPr>
          <p:cNvPr id="422947" name="Oval 2083"/>
          <p:cNvSpPr>
            <a:spLocks noChangeArrowheads="1"/>
          </p:cNvSpPr>
          <p:nvPr/>
        </p:nvSpPr>
        <p:spPr bwMode="auto">
          <a:xfrm>
            <a:off x="685800" y="2384425"/>
            <a:ext cx="3157538" cy="315753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spcBef>
                <a:spcPct val="60000"/>
              </a:spcBef>
              <a:spcAft>
                <a:spcPct val="0"/>
              </a:spcAft>
              <a:buFontTx/>
              <a:buChar char="•"/>
            </a:pPr>
            <a:endParaRPr lang="en-GB">
              <a:solidFill>
                <a:srgbClr val="000000"/>
              </a:solidFill>
            </a:endParaRPr>
          </a:p>
        </p:txBody>
      </p:sp>
      <p:sp>
        <p:nvSpPr>
          <p:cNvPr id="422948" name="Line 2084"/>
          <p:cNvSpPr>
            <a:spLocks noChangeShapeType="1"/>
          </p:cNvSpPr>
          <p:nvPr/>
        </p:nvSpPr>
        <p:spPr bwMode="auto">
          <a:xfrm>
            <a:off x="2286000" y="3922713"/>
            <a:ext cx="1552575" cy="0"/>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60000"/>
              </a:spcBef>
              <a:spcAft>
                <a:spcPct val="0"/>
              </a:spcAft>
              <a:buFontTx/>
              <a:buChar char="•"/>
            </a:pPr>
            <a:endParaRPr lang="en-GB">
              <a:solidFill>
                <a:srgbClr val="000000"/>
              </a:solidFill>
            </a:endParaRPr>
          </a:p>
        </p:txBody>
      </p:sp>
      <p:sp>
        <p:nvSpPr>
          <p:cNvPr id="422949" name="Line 2085"/>
          <p:cNvSpPr>
            <a:spLocks noChangeShapeType="1"/>
          </p:cNvSpPr>
          <p:nvPr/>
        </p:nvSpPr>
        <p:spPr bwMode="auto">
          <a:xfrm flipV="1">
            <a:off x="2298700" y="2827338"/>
            <a:ext cx="1082675" cy="1082675"/>
          </a:xfrm>
          <a:prstGeom prst="line">
            <a:avLst/>
          </a:prstGeom>
          <a:noFill/>
          <a:ln w="9525">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60000"/>
              </a:spcBef>
              <a:spcAft>
                <a:spcPct val="0"/>
              </a:spcAft>
              <a:buFontTx/>
              <a:buChar char="•"/>
            </a:pPr>
            <a:endParaRPr lang="en-GB">
              <a:solidFill>
                <a:srgbClr val="000000"/>
              </a:solidFill>
            </a:endParaRPr>
          </a:p>
        </p:txBody>
      </p:sp>
      <p:sp>
        <p:nvSpPr>
          <p:cNvPr id="422950" name="Text Box 2086"/>
          <p:cNvSpPr txBox="1">
            <a:spLocks noChangeArrowheads="1"/>
          </p:cNvSpPr>
          <p:nvPr/>
        </p:nvSpPr>
        <p:spPr bwMode="auto">
          <a:xfrm>
            <a:off x="3015955" y="5635625"/>
            <a:ext cx="24913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60000"/>
              </a:spcBef>
              <a:spcAft>
                <a:spcPct val="0"/>
              </a:spcAft>
            </a:pPr>
            <a:r>
              <a:rPr lang="el-GR" altLang="en-US" dirty="0" smtClean="0">
                <a:solidFill>
                  <a:srgbClr val="FFFFFF"/>
                </a:solidFill>
              </a:rPr>
              <a:t>Περιστροφή της Γης</a:t>
            </a:r>
            <a:endParaRPr lang="en-GB" altLang="en-US" dirty="0">
              <a:solidFill>
                <a:srgbClr val="FFFFFF"/>
              </a:solidFill>
            </a:endParaRPr>
          </a:p>
        </p:txBody>
      </p:sp>
      <p:sp>
        <p:nvSpPr>
          <p:cNvPr id="422951" name="Arc 2087"/>
          <p:cNvSpPr>
            <a:spLocks/>
          </p:cNvSpPr>
          <p:nvPr/>
        </p:nvSpPr>
        <p:spPr bwMode="auto">
          <a:xfrm>
            <a:off x="2290763" y="3138488"/>
            <a:ext cx="1108075" cy="781050"/>
          </a:xfrm>
          <a:custGeom>
            <a:avLst/>
            <a:gdLst>
              <a:gd name="G0" fmla="+- 0 0 0"/>
              <a:gd name="G1" fmla="+- 15217 0 0"/>
              <a:gd name="G2" fmla="+- 21600 0 0"/>
              <a:gd name="T0" fmla="*/ 15330 w 21599"/>
              <a:gd name="T1" fmla="*/ 0 h 15217"/>
              <a:gd name="T2" fmla="*/ 21599 w 21599"/>
              <a:gd name="T3" fmla="*/ 14983 h 15217"/>
              <a:gd name="T4" fmla="*/ 0 w 21599"/>
              <a:gd name="T5" fmla="*/ 15217 h 15217"/>
            </a:gdLst>
            <a:ahLst/>
            <a:cxnLst>
              <a:cxn ang="0">
                <a:pos x="T0" y="T1"/>
              </a:cxn>
              <a:cxn ang="0">
                <a:pos x="T2" y="T3"/>
              </a:cxn>
              <a:cxn ang="0">
                <a:pos x="T4" y="T5"/>
              </a:cxn>
            </a:cxnLst>
            <a:rect l="0" t="0" r="r" b="b"/>
            <a:pathLst>
              <a:path w="21599" h="15217" fill="none" extrusionOk="0">
                <a:moveTo>
                  <a:pt x="15329" y="0"/>
                </a:moveTo>
                <a:cubicBezTo>
                  <a:pt x="19289" y="3988"/>
                  <a:pt x="21537" y="9363"/>
                  <a:pt x="21598" y="14983"/>
                </a:cubicBezTo>
              </a:path>
              <a:path w="21599" h="15217" stroke="0" extrusionOk="0">
                <a:moveTo>
                  <a:pt x="15329" y="0"/>
                </a:moveTo>
                <a:cubicBezTo>
                  <a:pt x="19289" y="3988"/>
                  <a:pt x="21537" y="9363"/>
                  <a:pt x="21598" y="14983"/>
                </a:cubicBezTo>
                <a:lnTo>
                  <a:pt x="0" y="15217"/>
                </a:lnTo>
                <a:close/>
              </a:path>
            </a:pathLst>
          </a:custGeom>
          <a:noFill/>
          <a:ln w="9525">
            <a:solidFill>
              <a:schemeClr val="bg1"/>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spcBef>
                <a:spcPct val="60000"/>
              </a:spcBef>
              <a:spcAft>
                <a:spcPct val="0"/>
              </a:spcAft>
              <a:buFontTx/>
              <a:buChar char="•"/>
            </a:pPr>
            <a:endParaRPr lang="en-GB">
              <a:solidFill>
                <a:srgbClr val="000000"/>
              </a:solidFill>
            </a:endParaRPr>
          </a:p>
        </p:txBody>
      </p:sp>
      <p:sp>
        <p:nvSpPr>
          <p:cNvPr id="422952" name="Text Box 2088"/>
          <p:cNvSpPr txBox="1">
            <a:spLocks noChangeArrowheads="1"/>
          </p:cNvSpPr>
          <p:nvPr/>
        </p:nvSpPr>
        <p:spPr bwMode="auto">
          <a:xfrm>
            <a:off x="3271838" y="3233737"/>
            <a:ext cx="56673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60000"/>
              </a:spcBef>
              <a:spcAft>
                <a:spcPct val="0"/>
              </a:spcAft>
            </a:pPr>
            <a:r>
              <a:rPr lang="el-GR" altLang="en-US" sz="2800" i="1" dirty="0" smtClean="0">
                <a:solidFill>
                  <a:srgbClr val="FFFFFF"/>
                </a:solidFill>
                <a:latin typeface="Cambria Math" panose="02040503050406030204" pitchFamily="18" charset="0"/>
                <a:ea typeface="Cambria Math" panose="02040503050406030204" pitchFamily="18" charset="0"/>
                <a:sym typeface="Symbol" pitchFamily="18" charset="2"/>
              </a:rPr>
              <a:t>ω</a:t>
            </a:r>
            <a:endParaRPr lang="en-GB" altLang="en-US" sz="2800" i="1" dirty="0">
              <a:solidFill>
                <a:srgbClr val="FFFFFF"/>
              </a:solidFill>
              <a:latin typeface="Cambria Math" panose="02040503050406030204" pitchFamily="18" charset="0"/>
              <a:ea typeface="Cambria Math" panose="02040503050406030204" pitchFamily="18" charset="0"/>
            </a:endParaRPr>
          </a:p>
        </p:txBody>
      </p:sp>
      <p:sp>
        <p:nvSpPr>
          <p:cNvPr id="422956" name="Line 2092"/>
          <p:cNvSpPr>
            <a:spLocks noChangeShapeType="1"/>
          </p:cNvSpPr>
          <p:nvPr/>
        </p:nvSpPr>
        <p:spPr bwMode="auto">
          <a:xfrm>
            <a:off x="4473575" y="4384675"/>
            <a:ext cx="1900238" cy="0"/>
          </a:xfrm>
          <a:prstGeom prst="line">
            <a:avLst/>
          </a:prstGeom>
          <a:noFill/>
          <a:ln w="9525">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60000"/>
              </a:spcBef>
              <a:spcAft>
                <a:spcPct val="0"/>
              </a:spcAft>
              <a:buFontTx/>
              <a:buChar char="•"/>
            </a:pPr>
            <a:endParaRPr lang="en-GB">
              <a:solidFill>
                <a:srgbClr val="000000"/>
              </a:solidFill>
            </a:endParaRPr>
          </a:p>
        </p:txBody>
      </p:sp>
      <p:sp>
        <p:nvSpPr>
          <p:cNvPr id="422957" name="Line 2093"/>
          <p:cNvSpPr>
            <a:spLocks noChangeShapeType="1"/>
          </p:cNvSpPr>
          <p:nvPr/>
        </p:nvSpPr>
        <p:spPr bwMode="auto">
          <a:xfrm>
            <a:off x="4473575" y="4167188"/>
            <a:ext cx="1900238" cy="0"/>
          </a:xfrm>
          <a:prstGeom prst="line">
            <a:avLst/>
          </a:prstGeom>
          <a:noFill/>
          <a:ln w="9525">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60000"/>
              </a:spcBef>
              <a:spcAft>
                <a:spcPct val="0"/>
              </a:spcAft>
              <a:buFontTx/>
              <a:buChar char="•"/>
            </a:pPr>
            <a:endParaRPr lang="en-GB">
              <a:solidFill>
                <a:srgbClr val="000000"/>
              </a:solidFill>
            </a:endParaRPr>
          </a:p>
        </p:txBody>
      </p:sp>
      <p:sp>
        <p:nvSpPr>
          <p:cNvPr id="422958" name="Line 2094"/>
          <p:cNvSpPr>
            <a:spLocks noChangeShapeType="1"/>
          </p:cNvSpPr>
          <p:nvPr/>
        </p:nvSpPr>
        <p:spPr bwMode="auto">
          <a:xfrm>
            <a:off x="4473575" y="3949700"/>
            <a:ext cx="1900238" cy="0"/>
          </a:xfrm>
          <a:prstGeom prst="line">
            <a:avLst/>
          </a:prstGeom>
          <a:noFill/>
          <a:ln w="9525">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60000"/>
              </a:spcBef>
              <a:spcAft>
                <a:spcPct val="0"/>
              </a:spcAft>
              <a:buFontTx/>
              <a:buChar char="•"/>
            </a:pPr>
            <a:endParaRPr lang="en-GB">
              <a:solidFill>
                <a:srgbClr val="000000"/>
              </a:solidFill>
            </a:endParaRPr>
          </a:p>
        </p:txBody>
      </p:sp>
      <p:sp>
        <p:nvSpPr>
          <p:cNvPr id="422959" name="Line 2095"/>
          <p:cNvSpPr>
            <a:spLocks noChangeShapeType="1"/>
          </p:cNvSpPr>
          <p:nvPr/>
        </p:nvSpPr>
        <p:spPr bwMode="auto">
          <a:xfrm>
            <a:off x="4473575" y="3732213"/>
            <a:ext cx="1900238" cy="0"/>
          </a:xfrm>
          <a:prstGeom prst="line">
            <a:avLst/>
          </a:prstGeom>
          <a:noFill/>
          <a:ln w="9525">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60000"/>
              </a:spcBef>
              <a:spcAft>
                <a:spcPct val="0"/>
              </a:spcAft>
              <a:buFontTx/>
              <a:buChar char="•"/>
            </a:pPr>
            <a:endParaRPr lang="en-GB">
              <a:solidFill>
                <a:srgbClr val="000000"/>
              </a:solidFill>
            </a:endParaRPr>
          </a:p>
        </p:txBody>
      </p:sp>
      <p:sp>
        <p:nvSpPr>
          <p:cNvPr id="422960" name="Line 2096"/>
          <p:cNvSpPr>
            <a:spLocks noChangeShapeType="1"/>
          </p:cNvSpPr>
          <p:nvPr/>
        </p:nvSpPr>
        <p:spPr bwMode="auto">
          <a:xfrm>
            <a:off x="4473575" y="3514725"/>
            <a:ext cx="1900238" cy="0"/>
          </a:xfrm>
          <a:prstGeom prst="line">
            <a:avLst/>
          </a:prstGeom>
          <a:noFill/>
          <a:ln w="9525">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60000"/>
              </a:spcBef>
              <a:spcAft>
                <a:spcPct val="0"/>
              </a:spcAft>
              <a:buFontTx/>
              <a:buChar char="•"/>
            </a:pPr>
            <a:endParaRPr lang="en-GB">
              <a:solidFill>
                <a:srgbClr val="000000"/>
              </a:solidFill>
            </a:endParaRPr>
          </a:p>
        </p:txBody>
      </p:sp>
      <p:sp>
        <p:nvSpPr>
          <p:cNvPr id="422961" name="Text Box 2097"/>
          <p:cNvSpPr txBox="1">
            <a:spLocks noChangeArrowheads="1"/>
          </p:cNvSpPr>
          <p:nvPr/>
        </p:nvSpPr>
        <p:spPr bwMode="auto">
          <a:xfrm>
            <a:off x="4494567" y="2757488"/>
            <a:ext cx="186461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60000"/>
              </a:spcBef>
              <a:spcAft>
                <a:spcPct val="0"/>
              </a:spcAft>
            </a:pPr>
            <a:r>
              <a:rPr lang="el-GR" altLang="en-US" sz="1400" dirty="0" smtClean="0">
                <a:solidFill>
                  <a:srgbClr val="FFFFFF"/>
                </a:solidFill>
              </a:rPr>
              <a:t>Αμεση ακτινοβολία</a:t>
            </a:r>
            <a:endParaRPr lang="en-GB" altLang="en-US" sz="1400" dirty="0">
              <a:solidFill>
                <a:srgbClr val="FFFFFF"/>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1107162"/>
      </p:ext>
    </p:extLst>
  </p:cSld>
  <p:clrMapOvr>
    <a:masterClrMapping/>
  </p:clrMapOvr>
  <mc:AlternateContent xmlns:mc="http://schemas.openxmlformats.org/markup-compatibility/2006">
    <mc:Choice xmlns:p14="http://schemas.microsoft.com/office/powerpoint/2010/main" Requires="p14">
      <p:transition spd="slow" p14:dur="2000" advTm="11207"/>
    </mc:Choice>
    <mc:Fallback>
      <p:transition spd="slow" advTm="11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18863" name="Oval 47"/>
          <p:cNvSpPr>
            <a:spLocks noChangeArrowheads="1"/>
          </p:cNvSpPr>
          <p:nvPr/>
        </p:nvSpPr>
        <p:spPr bwMode="black">
          <a:xfrm>
            <a:off x="1031875" y="2701925"/>
            <a:ext cx="3540125" cy="354012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60000"/>
              </a:spcBef>
              <a:spcAft>
                <a:spcPct val="0"/>
              </a:spcAft>
              <a:buFontTx/>
              <a:buChar char="•"/>
            </a:pPr>
            <a:endParaRPr lang="en-GB">
              <a:solidFill>
                <a:srgbClr val="000000"/>
              </a:solidFill>
            </a:endParaRPr>
          </a:p>
        </p:txBody>
      </p:sp>
      <p:pic>
        <p:nvPicPr>
          <p:cNvPr id="418835" name="Picture 19" descr="C:\Documents and Settings\Administrator\My Documents\Teaching\Solar power\earth2.jpg"/>
          <p:cNvPicPr>
            <a:picLocks noChangeAspect="1" noChangeArrowheads="1"/>
          </p:cNvPicPr>
          <p:nvPr/>
        </p:nvPicPr>
        <p:blipFill>
          <a:blip r:embed="rId4">
            <a:clrChange>
              <a:clrFrom>
                <a:srgbClr val="000000"/>
              </a:clrFrom>
              <a:clrTo>
                <a:srgbClr val="000000">
                  <a:alpha val="0"/>
                </a:srgbClr>
              </a:clrTo>
            </a:clrChange>
            <a:lum bright="-36000" contrast="-66000"/>
            <a:extLst>
              <a:ext uri="{28A0092B-C50C-407E-A947-70E740481C1C}">
                <a14:useLocalDpi xmlns:a14="http://schemas.microsoft.com/office/drawing/2010/main" val="0"/>
              </a:ext>
            </a:extLst>
          </a:blip>
          <a:srcRect l="2000" t="4666" r="2000" b="4666"/>
          <a:stretch>
            <a:fillRect/>
          </a:stretch>
        </p:blipFill>
        <p:spPr bwMode="hidden">
          <a:xfrm>
            <a:off x="790575" y="2662238"/>
            <a:ext cx="4022725" cy="3800475"/>
          </a:xfrm>
          <a:prstGeom prst="rect">
            <a:avLst/>
          </a:prstGeom>
          <a:noFill/>
          <a:extLst>
            <a:ext uri="{909E8E84-426E-40DD-AFC4-6F175D3DCCD1}">
              <a14:hiddenFill xmlns:a14="http://schemas.microsoft.com/office/drawing/2010/main">
                <a:solidFill>
                  <a:srgbClr val="FFFFFF"/>
                </a:solidFill>
              </a14:hiddenFill>
            </a:ext>
          </a:extLst>
        </p:spPr>
      </p:pic>
      <p:pic>
        <p:nvPicPr>
          <p:cNvPr id="418837" name="Picture 21" descr="C:\Documents and Settings\Administrator\My Documents\Teaching\Solar power\sun.jpg"/>
          <p:cNvPicPr>
            <a:picLocks noChangeArrowheads="1"/>
          </p:cNvPicPr>
          <p:nvPr/>
        </p:nvPicPr>
        <p:blipFill>
          <a:blip r:embed="rId5">
            <a:extLst>
              <a:ext uri="{28A0092B-C50C-407E-A947-70E740481C1C}">
                <a14:useLocalDpi xmlns:a14="http://schemas.microsoft.com/office/drawing/2010/main" val="0"/>
              </a:ext>
            </a:extLst>
          </a:blip>
          <a:srcRect l="9753" t="65079" r="78453" b="11006"/>
          <a:stretch>
            <a:fillRect/>
          </a:stretch>
        </p:blipFill>
        <p:spPr bwMode="invGray">
          <a:xfrm>
            <a:off x="4836708" y="0"/>
            <a:ext cx="43307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18820" name="Rectangle 4"/>
          <p:cNvSpPr>
            <a:spLocks noGrp="1" noChangeArrowheads="1"/>
          </p:cNvSpPr>
          <p:nvPr>
            <p:ph type="title"/>
          </p:nvPr>
        </p:nvSpPr>
        <p:spPr>
          <a:xfrm>
            <a:off x="179512" y="609600"/>
            <a:ext cx="4484563" cy="1143000"/>
          </a:xfrm>
        </p:spPr>
        <p:txBody>
          <a:bodyPr/>
          <a:lstStyle/>
          <a:p>
            <a:pPr marL="0" indent="0">
              <a:tabLst/>
            </a:pPr>
            <a:r>
              <a:rPr lang="el-GR" altLang="en-US" b="0" dirty="0">
                <a:solidFill>
                  <a:schemeClr val="tx1"/>
                </a:solidFill>
              </a:rPr>
              <a:t>ΗΛΙΑΚΗ ΓΕΩΜΕΤΡΙΑ:</a:t>
            </a:r>
            <a:br>
              <a:rPr lang="el-GR" altLang="en-US" b="0" dirty="0">
                <a:solidFill>
                  <a:schemeClr val="tx1"/>
                </a:solidFill>
              </a:rPr>
            </a:br>
            <a:r>
              <a:rPr lang="el-GR" altLang="en-US" b="0" dirty="0" smtClean="0">
                <a:solidFill>
                  <a:schemeClr val="tx1"/>
                </a:solidFill>
              </a:rPr>
              <a:t>ΓΩΝΙΕΣ ΣΥΛΛΕΚΤΙΚΗΣ </a:t>
            </a:r>
            <a:br>
              <a:rPr lang="el-GR" altLang="en-US" b="0" dirty="0" smtClean="0">
                <a:solidFill>
                  <a:schemeClr val="tx1"/>
                </a:solidFill>
              </a:rPr>
            </a:br>
            <a:r>
              <a:rPr lang="el-GR" altLang="en-US" b="0" dirty="0" smtClean="0">
                <a:solidFill>
                  <a:schemeClr val="tx1"/>
                </a:solidFill>
              </a:rPr>
              <a:t>ΕΠΙΦΑΝΕΙΑΣ</a:t>
            </a:r>
            <a:endParaRPr lang="en-GB" altLang="en-US" b="0" dirty="0">
              <a:solidFill>
                <a:schemeClr val="tx1"/>
              </a:solidFill>
            </a:endParaRPr>
          </a:p>
        </p:txBody>
      </p:sp>
      <p:grpSp>
        <p:nvGrpSpPr>
          <p:cNvPr id="418859" name="Group 43"/>
          <p:cNvGrpSpPr>
            <a:grpSpLocks/>
          </p:cNvGrpSpPr>
          <p:nvPr/>
        </p:nvGrpSpPr>
        <p:grpSpPr bwMode="auto">
          <a:xfrm>
            <a:off x="4313238" y="2149475"/>
            <a:ext cx="3268662" cy="2638425"/>
            <a:chOff x="2840" y="1740"/>
            <a:chExt cx="1068" cy="862"/>
          </a:xfrm>
        </p:grpSpPr>
        <p:sp>
          <p:nvSpPr>
            <p:cNvPr id="418836" name="Line 20"/>
            <p:cNvSpPr>
              <a:spLocks noChangeShapeType="1"/>
            </p:cNvSpPr>
            <p:nvPr/>
          </p:nvSpPr>
          <p:spPr bwMode="auto">
            <a:xfrm rot="9420000" flipH="1">
              <a:off x="3223" y="2602"/>
              <a:ext cx="685" cy="0"/>
            </a:xfrm>
            <a:prstGeom prst="line">
              <a:avLst/>
            </a:prstGeom>
            <a:noFill/>
            <a:ln w="9525">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60000"/>
                </a:spcBef>
                <a:spcAft>
                  <a:spcPct val="0"/>
                </a:spcAft>
                <a:buFontTx/>
                <a:buChar char="•"/>
              </a:pPr>
              <a:endParaRPr lang="en-GB">
                <a:solidFill>
                  <a:srgbClr val="000000"/>
                </a:solidFill>
              </a:endParaRPr>
            </a:p>
          </p:txBody>
        </p:sp>
        <p:sp>
          <p:nvSpPr>
            <p:cNvPr id="418843" name="Line 27"/>
            <p:cNvSpPr>
              <a:spLocks noChangeShapeType="1"/>
            </p:cNvSpPr>
            <p:nvPr/>
          </p:nvSpPr>
          <p:spPr bwMode="auto">
            <a:xfrm rot="9420000" flipH="1">
              <a:off x="3159" y="2452"/>
              <a:ext cx="685" cy="0"/>
            </a:xfrm>
            <a:prstGeom prst="line">
              <a:avLst/>
            </a:prstGeom>
            <a:noFill/>
            <a:ln w="9525">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60000"/>
                </a:spcBef>
                <a:spcAft>
                  <a:spcPct val="0"/>
                </a:spcAft>
                <a:buFontTx/>
                <a:buChar char="•"/>
              </a:pPr>
              <a:endParaRPr lang="en-GB">
                <a:solidFill>
                  <a:srgbClr val="000000"/>
                </a:solidFill>
              </a:endParaRPr>
            </a:p>
          </p:txBody>
        </p:sp>
        <p:sp>
          <p:nvSpPr>
            <p:cNvPr id="418844" name="Line 28"/>
            <p:cNvSpPr>
              <a:spLocks noChangeShapeType="1"/>
            </p:cNvSpPr>
            <p:nvPr/>
          </p:nvSpPr>
          <p:spPr bwMode="auto">
            <a:xfrm rot="9420000" flipH="1">
              <a:off x="3096" y="2301"/>
              <a:ext cx="685" cy="0"/>
            </a:xfrm>
            <a:prstGeom prst="line">
              <a:avLst/>
            </a:prstGeom>
            <a:noFill/>
            <a:ln w="9525">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60000"/>
                </a:spcBef>
                <a:spcAft>
                  <a:spcPct val="0"/>
                </a:spcAft>
                <a:buFontTx/>
                <a:buChar char="•"/>
              </a:pPr>
              <a:endParaRPr lang="en-GB">
                <a:solidFill>
                  <a:srgbClr val="000000"/>
                </a:solidFill>
              </a:endParaRPr>
            </a:p>
          </p:txBody>
        </p:sp>
        <p:sp>
          <p:nvSpPr>
            <p:cNvPr id="418845" name="Line 29"/>
            <p:cNvSpPr>
              <a:spLocks noChangeShapeType="1"/>
            </p:cNvSpPr>
            <p:nvPr/>
          </p:nvSpPr>
          <p:spPr bwMode="auto">
            <a:xfrm rot="9420000" flipH="1">
              <a:off x="3032" y="2151"/>
              <a:ext cx="685" cy="0"/>
            </a:xfrm>
            <a:prstGeom prst="line">
              <a:avLst/>
            </a:prstGeom>
            <a:noFill/>
            <a:ln w="9525">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60000"/>
                </a:spcBef>
                <a:spcAft>
                  <a:spcPct val="0"/>
                </a:spcAft>
                <a:buFontTx/>
                <a:buChar char="•"/>
              </a:pPr>
              <a:endParaRPr lang="en-GB">
                <a:solidFill>
                  <a:srgbClr val="000000"/>
                </a:solidFill>
              </a:endParaRPr>
            </a:p>
          </p:txBody>
        </p:sp>
        <p:sp>
          <p:nvSpPr>
            <p:cNvPr id="418846" name="Line 30"/>
            <p:cNvSpPr>
              <a:spLocks noChangeShapeType="1"/>
            </p:cNvSpPr>
            <p:nvPr/>
          </p:nvSpPr>
          <p:spPr bwMode="auto">
            <a:xfrm rot="9420000" flipH="1">
              <a:off x="2968" y="2001"/>
              <a:ext cx="685" cy="0"/>
            </a:xfrm>
            <a:prstGeom prst="line">
              <a:avLst/>
            </a:prstGeom>
            <a:noFill/>
            <a:ln w="9525">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60000"/>
                </a:spcBef>
                <a:spcAft>
                  <a:spcPct val="0"/>
                </a:spcAft>
                <a:buFontTx/>
                <a:buChar char="•"/>
              </a:pPr>
              <a:endParaRPr lang="en-GB">
                <a:solidFill>
                  <a:srgbClr val="000000"/>
                </a:solidFill>
              </a:endParaRPr>
            </a:p>
          </p:txBody>
        </p:sp>
        <p:sp>
          <p:nvSpPr>
            <p:cNvPr id="418847" name="Line 31"/>
            <p:cNvSpPr>
              <a:spLocks noChangeShapeType="1"/>
            </p:cNvSpPr>
            <p:nvPr/>
          </p:nvSpPr>
          <p:spPr bwMode="auto">
            <a:xfrm rot="9420000" flipH="1">
              <a:off x="2905" y="1851"/>
              <a:ext cx="685" cy="0"/>
            </a:xfrm>
            <a:prstGeom prst="line">
              <a:avLst/>
            </a:prstGeom>
            <a:noFill/>
            <a:ln w="9525">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60000"/>
                </a:spcBef>
                <a:spcAft>
                  <a:spcPct val="0"/>
                </a:spcAft>
                <a:buFontTx/>
                <a:buChar char="•"/>
              </a:pPr>
              <a:endParaRPr lang="en-GB">
                <a:solidFill>
                  <a:srgbClr val="000000"/>
                </a:solidFill>
              </a:endParaRPr>
            </a:p>
          </p:txBody>
        </p:sp>
        <p:sp>
          <p:nvSpPr>
            <p:cNvPr id="418848" name="Line 32"/>
            <p:cNvSpPr>
              <a:spLocks noChangeShapeType="1"/>
            </p:cNvSpPr>
            <p:nvPr/>
          </p:nvSpPr>
          <p:spPr bwMode="auto">
            <a:xfrm rot="9420000" flipH="1">
              <a:off x="2840" y="1740"/>
              <a:ext cx="685" cy="0"/>
            </a:xfrm>
            <a:prstGeom prst="line">
              <a:avLst/>
            </a:prstGeom>
            <a:noFill/>
            <a:ln w="9525">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60000"/>
                </a:spcBef>
                <a:spcAft>
                  <a:spcPct val="0"/>
                </a:spcAft>
                <a:buFontTx/>
                <a:buChar char="•"/>
              </a:pPr>
              <a:endParaRPr lang="en-GB">
                <a:solidFill>
                  <a:srgbClr val="000000"/>
                </a:solidFill>
              </a:endParaRPr>
            </a:p>
          </p:txBody>
        </p:sp>
      </p:grpSp>
      <p:sp>
        <p:nvSpPr>
          <p:cNvPr id="418850" name="Line 34"/>
          <p:cNvSpPr>
            <a:spLocks noChangeShapeType="1"/>
          </p:cNvSpPr>
          <p:nvPr/>
        </p:nvSpPr>
        <p:spPr bwMode="auto">
          <a:xfrm>
            <a:off x="785813" y="4471988"/>
            <a:ext cx="402590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60000"/>
              </a:spcBef>
              <a:spcAft>
                <a:spcPct val="0"/>
              </a:spcAft>
              <a:buFontTx/>
              <a:buChar char="•"/>
            </a:pPr>
            <a:endParaRPr lang="en-GB">
              <a:solidFill>
                <a:srgbClr val="000000"/>
              </a:solidFill>
            </a:endParaRPr>
          </a:p>
        </p:txBody>
      </p:sp>
      <p:sp>
        <p:nvSpPr>
          <p:cNvPr id="418851" name="Line 35"/>
          <p:cNvSpPr>
            <a:spLocks noChangeShapeType="1"/>
          </p:cNvSpPr>
          <p:nvPr/>
        </p:nvSpPr>
        <p:spPr bwMode="auto">
          <a:xfrm rot="5400000">
            <a:off x="788988" y="4418013"/>
            <a:ext cx="402590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60000"/>
              </a:spcBef>
              <a:spcAft>
                <a:spcPct val="0"/>
              </a:spcAft>
              <a:buFontTx/>
              <a:buChar char="•"/>
            </a:pPr>
            <a:endParaRPr lang="en-GB">
              <a:solidFill>
                <a:srgbClr val="000000"/>
              </a:solidFill>
            </a:endParaRPr>
          </a:p>
        </p:txBody>
      </p:sp>
      <p:sp>
        <p:nvSpPr>
          <p:cNvPr id="418853" name="Line 37"/>
          <p:cNvSpPr>
            <a:spLocks noChangeShapeType="1"/>
          </p:cNvSpPr>
          <p:nvPr/>
        </p:nvSpPr>
        <p:spPr bwMode="auto">
          <a:xfrm rot="14820000" flipH="1">
            <a:off x="4254500" y="3765550"/>
            <a:ext cx="38100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60000"/>
              </a:spcBef>
              <a:spcAft>
                <a:spcPct val="0"/>
              </a:spcAft>
              <a:buFontTx/>
              <a:buChar char="•"/>
            </a:pPr>
            <a:endParaRPr lang="en-GB">
              <a:solidFill>
                <a:srgbClr val="000000"/>
              </a:solidFill>
            </a:endParaRPr>
          </a:p>
        </p:txBody>
      </p:sp>
      <p:sp>
        <p:nvSpPr>
          <p:cNvPr id="418854" name="Line 38"/>
          <p:cNvSpPr>
            <a:spLocks noChangeShapeType="1"/>
          </p:cNvSpPr>
          <p:nvPr/>
        </p:nvSpPr>
        <p:spPr bwMode="auto">
          <a:xfrm rot="20220000" flipH="1">
            <a:off x="2732088" y="4129088"/>
            <a:ext cx="1793875"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60000"/>
              </a:spcBef>
              <a:spcAft>
                <a:spcPct val="0"/>
              </a:spcAft>
              <a:buFontTx/>
              <a:buChar char="•"/>
            </a:pPr>
            <a:endParaRPr lang="en-GB">
              <a:solidFill>
                <a:srgbClr val="000000"/>
              </a:solidFill>
            </a:endParaRPr>
          </a:p>
        </p:txBody>
      </p:sp>
      <p:sp>
        <p:nvSpPr>
          <p:cNvPr id="418855" name="Line 39"/>
          <p:cNvSpPr>
            <a:spLocks noChangeShapeType="1"/>
          </p:cNvSpPr>
          <p:nvPr/>
        </p:nvSpPr>
        <p:spPr bwMode="auto">
          <a:xfrm rot="14820000" flipH="1">
            <a:off x="3829050" y="3071813"/>
            <a:ext cx="38100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60000"/>
              </a:spcBef>
              <a:spcAft>
                <a:spcPct val="0"/>
              </a:spcAft>
              <a:buFontTx/>
              <a:buChar char="•"/>
            </a:pPr>
            <a:endParaRPr lang="en-GB">
              <a:solidFill>
                <a:srgbClr val="000000"/>
              </a:solidFill>
            </a:endParaRPr>
          </a:p>
        </p:txBody>
      </p:sp>
      <p:sp>
        <p:nvSpPr>
          <p:cNvPr id="418856" name="Line 40"/>
          <p:cNvSpPr>
            <a:spLocks noChangeShapeType="1"/>
          </p:cNvSpPr>
          <p:nvPr/>
        </p:nvSpPr>
        <p:spPr bwMode="auto">
          <a:xfrm rot="20220000" flipH="1">
            <a:off x="2614613" y="3546475"/>
            <a:ext cx="1655762" cy="62865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60000"/>
              </a:spcBef>
              <a:spcAft>
                <a:spcPct val="0"/>
              </a:spcAft>
              <a:buFontTx/>
              <a:buChar char="•"/>
            </a:pPr>
            <a:endParaRPr lang="en-GB">
              <a:solidFill>
                <a:srgbClr val="000000"/>
              </a:solidFill>
            </a:endParaRPr>
          </a:p>
        </p:txBody>
      </p:sp>
      <p:sp>
        <p:nvSpPr>
          <p:cNvPr id="418857" name="Rectangle 41"/>
          <p:cNvSpPr>
            <a:spLocks noChangeArrowheads="1"/>
          </p:cNvSpPr>
          <p:nvPr/>
        </p:nvSpPr>
        <p:spPr bwMode="auto">
          <a:xfrm rot="20220000" flipH="1">
            <a:off x="4330700" y="3721100"/>
            <a:ext cx="88900" cy="889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60000"/>
              </a:spcBef>
              <a:spcAft>
                <a:spcPct val="0"/>
              </a:spcAft>
              <a:buFontTx/>
              <a:buChar char="•"/>
            </a:pPr>
            <a:endParaRPr lang="en-GB">
              <a:solidFill>
                <a:srgbClr val="000000"/>
              </a:solidFill>
            </a:endParaRPr>
          </a:p>
        </p:txBody>
      </p:sp>
      <p:sp>
        <p:nvSpPr>
          <p:cNvPr id="418858" name="Rectangle 42"/>
          <p:cNvSpPr>
            <a:spLocks noChangeArrowheads="1"/>
          </p:cNvSpPr>
          <p:nvPr/>
        </p:nvSpPr>
        <p:spPr bwMode="auto">
          <a:xfrm rot="18844074" flipH="1">
            <a:off x="3971925" y="3201988"/>
            <a:ext cx="88900" cy="889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60000"/>
              </a:spcBef>
              <a:spcAft>
                <a:spcPct val="0"/>
              </a:spcAft>
              <a:buFontTx/>
              <a:buChar char="•"/>
            </a:pPr>
            <a:endParaRPr lang="en-GB">
              <a:solidFill>
                <a:srgbClr val="000000"/>
              </a:solidFill>
            </a:endParaRPr>
          </a:p>
        </p:txBody>
      </p:sp>
      <p:sp>
        <p:nvSpPr>
          <p:cNvPr id="418862" name="Arc 46"/>
          <p:cNvSpPr>
            <a:spLocks/>
          </p:cNvSpPr>
          <p:nvPr/>
        </p:nvSpPr>
        <p:spPr bwMode="auto">
          <a:xfrm>
            <a:off x="1017588" y="2874963"/>
            <a:ext cx="2419350" cy="3381375"/>
          </a:xfrm>
          <a:custGeom>
            <a:avLst/>
            <a:gdLst>
              <a:gd name="G0" fmla="+- 21600 0 0"/>
              <a:gd name="G1" fmla="+- 19653 0 0"/>
              <a:gd name="G2" fmla="+- 21600 0 0"/>
              <a:gd name="T0" fmla="*/ 29521 w 29521"/>
              <a:gd name="T1" fmla="*/ 39748 h 41253"/>
              <a:gd name="T2" fmla="*/ 12637 w 29521"/>
              <a:gd name="T3" fmla="*/ 0 h 41253"/>
              <a:gd name="T4" fmla="*/ 21600 w 29521"/>
              <a:gd name="T5" fmla="*/ 19653 h 41253"/>
            </a:gdLst>
            <a:ahLst/>
            <a:cxnLst>
              <a:cxn ang="0">
                <a:pos x="T0" y="T1"/>
              </a:cxn>
              <a:cxn ang="0">
                <a:pos x="T2" y="T3"/>
              </a:cxn>
              <a:cxn ang="0">
                <a:pos x="T4" y="T5"/>
              </a:cxn>
            </a:cxnLst>
            <a:rect l="0" t="0" r="r" b="b"/>
            <a:pathLst>
              <a:path w="29521" h="41253" fill="none" extrusionOk="0">
                <a:moveTo>
                  <a:pt x="29521" y="39748"/>
                </a:moveTo>
                <a:cubicBezTo>
                  <a:pt x="26998" y="40742"/>
                  <a:pt x="24311" y="41252"/>
                  <a:pt x="21600" y="41253"/>
                </a:cubicBezTo>
                <a:cubicBezTo>
                  <a:pt x="9670" y="41253"/>
                  <a:pt x="0" y="31582"/>
                  <a:pt x="0" y="19653"/>
                </a:cubicBezTo>
                <a:cubicBezTo>
                  <a:pt x="-1" y="11192"/>
                  <a:pt x="4939" y="3510"/>
                  <a:pt x="12637" y="0"/>
                </a:cubicBezTo>
              </a:path>
              <a:path w="29521" h="41253" stroke="0" extrusionOk="0">
                <a:moveTo>
                  <a:pt x="29521" y="39748"/>
                </a:moveTo>
                <a:cubicBezTo>
                  <a:pt x="26998" y="40742"/>
                  <a:pt x="24311" y="41252"/>
                  <a:pt x="21600" y="41253"/>
                </a:cubicBezTo>
                <a:cubicBezTo>
                  <a:pt x="9670" y="41253"/>
                  <a:pt x="0" y="31582"/>
                  <a:pt x="0" y="19653"/>
                </a:cubicBezTo>
                <a:cubicBezTo>
                  <a:pt x="-1" y="11192"/>
                  <a:pt x="4939" y="3510"/>
                  <a:pt x="12637" y="0"/>
                </a:cubicBezTo>
                <a:lnTo>
                  <a:pt x="21600" y="19653"/>
                </a:lnTo>
                <a:close/>
              </a:path>
            </a:pathLst>
          </a:custGeom>
          <a:solidFill>
            <a:srgbClr val="000000">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spcBef>
                <a:spcPct val="60000"/>
              </a:spcBef>
              <a:spcAft>
                <a:spcPct val="0"/>
              </a:spcAft>
              <a:buFontTx/>
              <a:buChar char="•"/>
            </a:pPr>
            <a:endParaRPr lang="en-US" altLang="en-US">
              <a:solidFill>
                <a:srgbClr val="000000"/>
              </a:solidFill>
            </a:endParaRPr>
          </a:p>
        </p:txBody>
      </p:sp>
      <p:sp>
        <p:nvSpPr>
          <p:cNvPr id="418864" name="Arc 48"/>
          <p:cNvSpPr>
            <a:spLocks/>
          </p:cNvSpPr>
          <p:nvPr/>
        </p:nvSpPr>
        <p:spPr bwMode="auto">
          <a:xfrm>
            <a:off x="2803525" y="4013200"/>
            <a:ext cx="658813" cy="455613"/>
          </a:xfrm>
          <a:custGeom>
            <a:avLst/>
            <a:gdLst>
              <a:gd name="G0" fmla="+- 0 0 0"/>
              <a:gd name="G1" fmla="+- 14935 0 0"/>
              <a:gd name="G2" fmla="+- 21600 0 0"/>
              <a:gd name="T0" fmla="*/ 15605 w 21600"/>
              <a:gd name="T1" fmla="*/ 0 h 14935"/>
              <a:gd name="T2" fmla="*/ 21600 w 21600"/>
              <a:gd name="T3" fmla="*/ 14935 h 14935"/>
              <a:gd name="T4" fmla="*/ 0 w 21600"/>
              <a:gd name="T5" fmla="*/ 14935 h 14935"/>
            </a:gdLst>
            <a:ahLst/>
            <a:cxnLst>
              <a:cxn ang="0">
                <a:pos x="T0" y="T1"/>
              </a:cxn>
              <a:cxn ang="0">
                <a:pos x="T2" y="T3"/>
              </a:cxn>
              <a:cxn ang="0">
                <a:pos x="T4" y="T5"/>
              </a:cxn>
            </a:cxnLst>
            <a:rect l="0" t="0" r="r" b="b"/>
            <a:pathLst>
              <a:path w="21600" h="14935" fill="none" extrusionOk="0">
                <a:moveTo>
                  <a:pt x="15604" y="0"/>
                </a:moveTo>
                <a:cubicBezTo>
                  <a:pt x="19452" y="4020"/>
                  <a:pt x="21600" y="9370"/>
                  <a:pt x="21600" y="14935"/>
                </a:cubicBezTo>
              </a:path>
              <a:path w="21600" h="14935" stroke="0" extrusionOk="0">
                <a:moveTo>
                  <a:pt x="15604" y="0"/>
                </a:moveTo>
                <a:cubicBezTo>
                  <a:pt x="19452" y="4020"/>
                  <a:pt x="21600" y="9370"/>
                  <a:pt x="21600" y="14935"/>
                </a:cubicBezTo>
                <a:lnTo>
                  <a:pt x="0" y="14935"/>
                </a:lnTo>
                <a:close/>
              </a:path>
            </a:pathLst>
          </a:custGeom>
          <a:noFill/>
          <a:ln w="9525">
            <a:solidFill>
              <a:srgbClr val="FF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spcBef>
                <a:spcPct val="60000"/>
              </a:spcBef>
              <a:spcAft>
                <a:spcPct val="0"/>
              </a:spcAft>
              <a:buFontTx/>
              <a:buChar char="•"/>
            </a:pPr>
            <a:endParaRPr lang="en-GB">
              <a:solidFill>
                <a:srgbClr val="000000"/>
              </a:solidFill>
            </a:endParaRPr>
          </a:p>
        </p:txBody>
      </p:sp>
      <p:sp>
        <p:nvSpPr>
          <p:cNvPr id="418866" name="Text Box 50"/>
          <p:cNvSpPr txBox="1">
            <a:spLocks noChangeArrowheads="1"/>
          </p:cNvSpPr>
          <p:nvPr/>
        </p:nvSpPr>
        <p:spPr bwMode="auto">
          <a:xfrm>
            <a:off x="3309938" y="3856038"/>
            <a:ext cx="276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60000"/>
              </a:spcBef>
              <a:spcAft>
                <a:spcPct val="0"/>
              </a:spcAft>
            </a:pPr>
            <a:r>
              <a:rPr lang="en-GB" altLang="en-US" sz="1400" i="1">
                <a:solidFill>
                  <a:srgbClr val="FFFFFF"/>
                </a:solidFill>
                <a:sym typeface="Symbol" pitchFamily="18" charset="2"/>
              </a:rPr>
              <a:t></a:t>
            </a:r>
            <a:endParaRPr lang="en-GB" altLang="en-US" sz="1400" i="1">
              <a:solidFill>
                <a:srgbClr val="FFFFFF"/>
              </a:solidFill>
            </a:endParaRPr>
          </a:p>
        </p:txBody>
      </p:sp>
      <p:sp>
        <p:nvSpPr>
          <p:cNvPr id="418867" name="Arc 51"/>
          <p:cNvSpPr>
            <a:spLocks/>
          </p:cNvSpPr>
          <p:nvPr/>
        </p:nvSpPr>
        <p:spPr bwMode="auto">
          <a:xfrm>
            <a:off x="2803525" y="4081463"/>
            <a:ext cx="1019175" cy="388937"/>
          </a:xfrm>
          <a:custGeom>
            <a:avLst/>
            <a:gdLst>
              <a:gd name="G0" fmla="+- 0 0 0"/>
              <a:gd name="G1" fmla="+- 8213 0 0"/>
              <a:gd name="G2" fmla="+- 21600 0 0"/>
              <a:gd name="T0" fmla="*/ 19978 w 21600"/>
              <a:gd name="T1" fmla="*/ 0 h 8213"/>
              <a:gd name="T2" fmla="*/ 21600 w 21600"/>
              <a:gd name="T3" fmla="*/ 8213 h 8213"/>
              <a:gd name="T4" fmla="*/ 0 w 21600"/>
              <a:gd name="T5" fmla="*/ 8213 h 8213"/>
            </a:gdLst>
            <a:ahLst/>
            <a:cxnLst>
              <a:cxn ang="0">
                <a:pos x="T0" y="T1"/>
              </a:cxn>
              <a:cxn ang="0">
                <a:pos x="T2" y="T3"/>
              </a:cxn>
              <a:cxn ang="0">
                <a:pos x="T4" y="T5"/>
              </a:cxn>
            </a:cxnLst>
            <a:rect l="0" t="0" r="r" b="b"/>
            <a:pathLst>
              <a:path w="21600" h="8213" fill="none" extrusionOk="0">
                <a:moveTo>
                  <a:pt x="19977" y="0"/>
                </a:moveTo>
                <a:cubicBezTo>
                  <a:pt x="21048" y="2605"/>
                  <a:pt x="21600" y="5395"/>
                  <a:pt x="21600" y="8213"/>
                </a:cubicBezTo>
              </a:path>
              <a:path w="21600" h="8213" stroke="0" extrusionOk="0">
                <a:moveTo>
                  <a:pt x="19977" y="0"/>
                </a:moveTo>
                <a:cubicBezTo>
                  <a:pt x="21048" y="2605"/>
                  <a:pt x="21600" y="5395"/>
                  <a:pt x="21600" y="8213"/>
                </a:cubicBezTo>
                <a:lnTo>
                  <a:pt x="0" y="8213"/>
                </a:lnTo>
                <a:close/>
              </a:path>
            </a:pathLst>
          </a:custGeom>
          <a:noFill/>
          <a:ln w="9525">
            <a:solidFill>
              <a:srgbClr val="FF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spcBef>
                <a:spcPct val="60000"/>
              </a:spcBef>
              <a:spcAft>
                <a:spcPct val="0"/>
              </a:spcAft>
              <a:buFontTx/>
              <a:buChar char="•"/>
            </a:pPr>
            <a:endParaRPr lang="en-GB">
              <a:solidFill>
                <a:srgbClr val="000000"/>
              </a:solidFill>
            </a:endParaRPr>
          </a:p>
        </p:txBody>
      </p:sp>
      <p:sp>
        <p:nvSpPr>
          <p:cNvPr id="418868" name="Text Box 52"/>
          <p:cNvSpPr txBox="1">
            <a:spLocks noChangeArrowheads="1"/>
          </p:cNvSpPr>
          <p:nvPr/>
        </p:nvSpPr>
        <p:spPr bwMode="auto">
          <a:xfrm>
            <a:off x="3779838" y="4084638"/>
            <a:ext cx="7397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60000"/>
              </a:spcBef>
              <a:spcAft>
                <a:spcPct val="0"/>
              </a:spcAft>
            </a:pPr>
            <a:r>
              <a:rPr lang="en-GB" altLang="en-US" sz="1400">
                <a:solidFill>
                  <a:srgbClr val="FFFFFF"/>
                </a:solidFill>
                <a:sym typeface="Symbol" pitchFamily="18" charset="2"/>
              </a:rPr>
              <a:t>(</a:t>
            </a:r>
            <a:r>
              <a:rPr lang="en-GB" altLang="en-US" sz="1400" i="1">
                <a:solidFill>
                  <a:srgbClr val="FFFFFF"/>
                </a:solidFill>
                <a:sym typeface="Symbol" pitchFamily="18" charset="2"/>
              </a:rPr>
              <a:t> - </a:t>
            </a:r>
            <a:r>
              <a:rPr lang="en-GB" altLang="en-US" sz="1400">
                <a:solidFill>
                  <a:srgbClr val="FFFFFF"/>
                </a:solidFill>
                <a:sym typeface="Symbol" pitchFamily="18" charset="2"/>
              </a:rPr>
              <a:t>)</a:t>
            </a:r>
          </a:p>
        </p:txBody>
      </p:sp>
      <p:sp>
        <p:nvSpPr>
          <p:cNvPr id="418869" name="Line 53"/>
          <p:cNvSpPr>
            <a:spLocks noChangeShapeType="1"/>
          </p:cNvSpPr>
          <p:nvPr/>
        </p:nvSpPr>
        <p:spPr bwMode="auto">
          <a:xfrm rot="4020000" flipH="1">
            <a:off x="3632994" y="3021807"/>
            <a:ext cx="723900" cy="271462"/>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60000"/>
              </a:spcBef>
              <a:spcAft>
                <a:spcPct val="0"/>
              </a:spcAft>
              <a:buFontTx/>
              <a:buChar char="•"/>
            </a:pPr>
            <a:endParaRPr lang="en-GB">
              <a:solidFill>
                <a:srgbClr val="000000"/>
              </a:solidFill>
            </a:endParaRPr>
          </a:p>
        </p:txBody>
      </p:sp>
      <p:sp>
        <p:nvSpPr>
          <p:cNvPr id="418870" name="Line 54"/>
          <p:cNvSpPr>
            <a:spLocks noChangeShapeType="1"/>
          </p:cNvSpPr>
          <p:nvPr/>
        </p:nvSpPr>
        <p:spPr bwMode="auto">
          <a:xfrm rot="14820000" flipH="1">
            <a:off x="3725862" y="3011488"/>
            <a:ext cx="504825"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60000"/>
              </a:spcBef>
              <a:spcAft>
                <a:spcPct val="0"/>
              </a:spcAft>
              <a:buFontTx/>
              <a:buChar char="•"/>
            </a:pPr>
            <a:endParaRPr lang="en-GB">
              <a:solidFill>
                <a:srgbClr val="000000"/>
              </a:solidFill>
            </a:endParaRPr>
          </a:p>
        </p:txBody>
      </p:sp>
      <p:sp>
        <p:nvSpPr>
          <p:cNvPr id="418871" name="Arc 55"/>
          <p:cNvSpPr>
            <a:spLocks/>
          </p:cNvSpPr>
          <p:nvPr/>
        </p:nvSpPr>
        <p:spPr bwMode="auto">
          <a:xfrm flipV="1">
            <a:off x="3881438" y="2974975"/>
            <a:ext cx="200025" cy="271463"/>
          </a:xfrm>
          <a:custGeom>
            <a:avLst/>
            <a:gdLst>
              <a:gd name="G0" fmla="+- 14804 0 0"/>
              <a:gd name="G1" fmla="+- 0 0 0"/>
              <a:gd name="G2" fmla="+- 21600 0 0"/>
              <a:gd name="T0" fmla="*/ 6751 w 14804"/>
              <a:gd name="T1" fmla="*/ 20043 h 20043"/>
              <a:gd name="T2" fmla="*/ 0 w 14804"/>
              <a:gd name="T3" fmla="*/ 15729 h 20043"/>
              <a:gd name="T4" fmla="*/ 14804 w 14804"/>
              <a:gd name="T5" fmla="*/ 0 h 20043"/>
            </a:gdLst>
            <a:ahLst/>
            <a:cxnLst>
              <a:cxn ang="0">
                <a:pos x="T0" y="T1"/>
              </a:cxn>
              <a:cxn ang="0">
                <a:pos x="T2" y="T3"/>
              </a:cxn>
              <a:cxn ang="0">
                <a:pos x="T4" y="T5"/>
              </a:cxn>
            </a:cxnLst>
            <a:rect l="0" t="0" r="r" b="b"/>
            <a:pathLst>
              <a:path w="14804" h="20043" fill="none" extrusionOk="0">
                <a:moveTo>
                  <a:pt x="6751" y="20042"/>
                </a:moveTo>
                <a:cubicBezTo>
                  <a:pt x="4251" y="19038"/>
                  <a:pt x="1961" y="17575"/>
                  <a:pt x="-1" y="15729"/>
                </a:cubicBezTo>
              </a:path>
              <a:path w="14804" h="20043" stroke="0" extrusionOk="0">
                <a:moveTo>
                  <a:pt x="6751" y="20042"/>
                </a:moveTo>
                <a:cubicBezTo>
                  <a:pt x="4251" y="19038"/>
                  <a:pt x="1961" y="17575"/>
                  <a:pt x="-1" y="15729"/>
                </a:cubicBezTo>
                <a:lnTo>
                  <a:pt x="14804" y="0"/>
                </a:lnTo>
                <a:close/>
              </a:path>
            </a:pathLst>
          </a:custGeom>
          <a:noFill/>
          <a:ln w="9525">
            <a:solidFill>
              <a:srgbClr val="FF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60000"/>
              </a:spcBef>
              <a:spcAft>
                <a:spcPct val="0"/>
              </a:spcAft>
              <a:buFontTx/>
              <a:buChar char="•"/>
            </a:pPr>
            <a:endParaRPr lang="en-GB">
              <a:solidFill>
                <a:srgbClr val="000000"/>
              </a:solidFill>
            </a:endParaRPr>
          </a:p>
        </p:txBody>
      </p:sp>
      <p:sp>
        <p:nvSpPr>
          <p:cNvPr id="418873" name="Text Box 57"/>
          <p:cNvSpPr txBox="1">
            <a:spLocks noChangeArrowheads="1"/>
          </p:cNvSpPr>
          <p:nvPr/>
        </p:nvSpPr>
        <p:spPr bwMode="auto">
          <a:xfrm>
            <a:off x="3627438" y="2584450"/>
            <a:ext cx="3143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60000"/>
              </a:spcBef>
              <a:spcAft>
                <a:spcPct val="0"/>
              </a:spcAft>
            </a:pPr>
            <a:r>
              <a:rPr lang="en-GB" altLang="en-US" sz="1400" i="1">
                <a:solidFill>
                  <a:srgbClr val="FFFFFF"/>
                </a:solidFill>
                <a:latin typeface="Symbol" pitchFamily="18" charset="2"/>
                <a:sym typeface="Symbol" pitchFamily="18" charset="2"/>
              </a:rPr>
              <a:t>b</a:t>
            </a:r>
            <a:endParaRPr lang="en-GB" altLang="en-US" sz="1400" i="1">
              <a:solidFill>
                <a:srgbClr val="FFFFFF"/>
              </a:solidFill>
              <a:latin typeface="Symbol" pitchFamily="18" charset="2"/>
            </a:endParaRPr>
          </a:p>
        </p:txBody>
      </p:sp>
      <p:sp>
        <p:nvSpPr>
          <p:cNvPr id="418876" name="Line 60"/>
          <p:cNvSpPr>
            <a:spLocks noChangeShapeType="1"/>
          </p:cNvSpPr>
          <p:nvPr/>
        </p:nvSpPr>
        <p:spPr bwMode="auto">
          <a:xfrm rot="1380000" flipH="1" flipV="1">
            <a:off x="2600325" y="4760913"/>
            <a:ext cx="1663700" cy="631825"/>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60000"/>
              </a:spcBef>
              <a:spcAft>
                <a:spcPct val="0"/>
              </a:spcAft>
              <a:buFontTx/>
              <a:buChar char="•"/>
            </a:pPr>
            <a:endParaRPr lang="en-GB">
              <a:solidFill>
                <a:srgbClr val="000000"/>
              </a:solidFill>
            </a:endParaRPr>
          </a:p>
        </p:txBody>
      </p:sp>
      <p:sp>
        <p:nvSpPr>
          <p:cNvPr id="418878" name="Line 62"/>
          <p:cNvSpPr>
            <a:spLocks noChangeShapeType="1"/>
          </p:cNvSpPr>
          <p:nvPr/>
        </p:nvSpPr>
        <p:spPr bwMode="auto">
          <a:xfrm rot="-6780000">
            <a:off x="3921919" y="5831682"/>
            <a:ext cx="355600" cy="119062"/>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60000"/>
              </a:spcBef>
              <a:spcAft>
                <a:spcPct val="0"/>
              </a:spcAft>
              <a:buFontTx/>
              <a:buChar char="•"/>
            </a:pPr>
            <a:endParaRPr lang="en-GB">
              <a:solidFill>
                <a:srgbClr val="000000"/>
              </a:solidFill>
            </a:endParaRPr>
          </a:p>
        </p:txBody>
      </p:sp>
      <p:sp>
        <p:nvSpPr>
          <p:cNvPr id="418879" name="Line 63"/>
          <p:cNvSpPr>
            <a:spLocks noChangeShapeType="1"/>
          </p:cNvSpPr>
          <p:nvPr/>
        </p:nvSpPr>
        <p:spPr bwMode="auto">
          <a:xfrm rot="6780000" flipH="1" flipV="1">
            <a:off x="3840163" y="5559425"/>
            <a:ext cx="552450" cy="20955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60000"/>
              </a:spcBef>
              <a:spcAft>
                <a:spcPct val="0"/>
              </a:spcAft>
              <a:buFontTx/>
              <a:buChar char="•"/>
            </a:pPr>
            <a:endParaRPr lang="en-GB">
              <a:solidFill>
                <a:srgbClr val="000000"/>
              </a:solidFill>
            </a:endParaRPr>
          </a:p>
        </p:txBody>
      </p:sp>
      <p:sp>
        <p:nvSpPr>
          <p:cNvPr id="418880" name="Line 64"/>
          <p:cNvSpPr>
            <a:spLocks noChangeShapeType="1"/>
          </p:cNvSpPr>
          <p:nvPr/>
        </p:nvSpPr>
        <p:spPr bwMode="auto">
          <a:xfrm rot="20220000" flipH="1">
            <a:off x="4081463" y="5708650"/>
            <a:ext cx="1022350"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60000"/>
              </a:spcBef>
              <a:spcAft>
                <a:spcPct val="0"/>
              </a:spcAft>
              <a:buFontTx/>
              <a:buChar char="•"/>
            </a:pPr>
            <a:endParaRPr lang="en-GB">
              <a:solidFill>
                <a:srgbClr val="000000"/>
              </a:solidFill>
            </a:endParaRPr>
          </a:p>
        </p:txBody>
      </p:sp>
      <p:sp>
        <p:nvSpPr>
          <p:cNvPr id="418882" name="Line 66"/>
          <p:cNvSpPr>
            <a:spLocks noChangeShapeType="1"/>
          </p:cNvSpPr>
          <p:nvPr/>
        </p:nvSpPr>
        <p:spPr bwMode="auto">
          <a:xfrm rot="-1380000">
            <a:off x="4146550" y="5695950"/>
            <a:ext cx="1035050" cy="346075"/>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60000"/>
              </a:spcBef>
              <a:spcAft>
                <a:spcPct val="0"/>
              </a:spcAft>
              <a:buFontTx/>
              <a:buChar char="•"/>
            </a:pPr>
            <a:endParaRPr lang="en-GB">
              <a:solidFill>
                <a:srgbClr val="000000"/>
              </a:solidFill>
            </a:endParaRPr>
          </a:p>
        </p:txBody>
      </p:sp>
      <p:sp>
        <p:nvSpPr>
          <p:cNvPr id="418883" name="Text Box 67"/>
          <p:cNvSpPr txBox="1">
            <a:spLocks noChangeArrowheads="1"/>
          </p:cNvSpPr>
          <p:nvPr/>
        </p:nvSpPr>
        <p:spPr bwMode="auto">
          <a:xfrm>
            <a:off x="4359275" y="5892800"/>
            <a:ext cx="8302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60000"/>
              </a:spcBef>
              <a:spcAft>
                <a:spcPct val="0"/>
              </a:spcAft>
            </a:pPr>
            <a:r>
              <a:rPr lang="en-GB" altLang="en-US" sz="1400">
                <a:solidFill>
                  <a:srgbClr val="FFFFFF"/>
                </a:solidFill>
              </a:rPr>
              <a:t>Normal</a:t>
            </a:r>
          </a:p>
        </p:txBody>
      </p:sp>
      <p:sp>
        <p:nvSpPr>
          <p:cNvPr id="418884" name="Text Box 68"/>
          <p:cNvSpPr txBox="1">
            <a:spLocks noChangeArrowheads="1"/>
          </p:cNvSpPr>
          <p:nvPr/>
        </p:nvSpPr>
        <p:spPr bwMode="auto">
          <a:xfrm>
            <a:off x="6507163" y="4789488"/>
            <a:ext cx="973137" cy="64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60000"/>
              </a:spcBef>
              <a:spcAft>
                <a:spcPct val="0"/>
              </a:spcAft>
            </a:pPr>
            <a:r>
              <a:rPr lang="en-GB" altLang="en-US" sz="1400">
                <a:solidFill>
                  <a:srgbClr val="FFFFFF"/>
                </a:solidFill>
              </a:rPr>
              <a:t>Beam</a:t>
            </a:r>
          </a:p>
          <a:p>
            <a:pPr algn="ctr" fontAlgn="base">
              <a:spcBef>
                <a:spcPct val="60000"/>
              </a:spcBef>
              <a:spcAft>
                <a:spcPct val="0"/>
              </a:spcAft>
            </a:pPr>
            <a:r>
              <a:rPr lang="en-GB" altLang="en-US" sz="1400">
                <a:solidFill>
                  <a:srgbClr val="FFFFFF"/>
                </a:solidFill>
              </a:rPr>
              <a:t>radiation</a:t>
            </a:r>
          </a:p>
        </p:txBody>
      </p:sp>
      <p:sp>
        <p:nvSpPr>
          <p:cNvPr id="418885" name="Text Box 69"/>
          <p:cNvSpPr txBox="1">
            <a:spLocks noChangeArrowheads="1"/>
          </p:cNvSpPr>
          <p:nvPr/>
        </p:nvSpPr>
        <p:spPr bwMode="auto">
          <a:xfrm>
            <a:off x="2784475" y="2933700"/>
            <a:ext cx="10906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60000"/>
              </a:spcBef>
              <a:spcAft>
                <a:spcPct val="0"/>
              </a:spcAft>
            </a:pPr>
            <a:r>
              <a:rPr lang="en-GB" altLang="en-US" sz="1400">
                <a:solidFill>
                  <a:srgbClr val="FFFFFF"/>
                </a:solidFill>
              </a:rPr>
              <a:t>Horizontal</a:t>
            </a:r>
          </a:p>
        </p:txBody>
      </p:sp>
      <p:sp>
        <p:nvSpPr>
          <p:cNvPr id="418886" name="Arc 70"/>
          <p:cNvSpPr>
            <a:spLocks/>
          </p:cNvSpPr>
          <p:nvPr/>
        </p:nvSpPr>
        <p:spPr bwMode="auto">
          <a:xfrm>
            <a:off x="4095750" y="5664200"/>
            <a:ext cx="655638" cy="258763"/>
          </a:xfrm>
          <a:custGeom>
            <a:avLst/>
            <a:gdLst>
              <a:gd name="G0" fmla="+- 0 0 0"/>
              <a:gd name="G1" fmla="+- 8505 0 0"/>
              <a:gd name="G2" fmla="+- 21600 0 0"/>
              <a:gd name="T0" fmla="*/ 19855 w 21515"/>
              <a:gd name="T1" fmla="*/ 0 h 8505"/>
              <a:gd name="T2" fmla="*/ 21515 w 21515"/>
              <a:gd name="T3" fmla="*/ 6590 h 8505"/>
              <a:gd name="T4" fmla="*/ 0 w 21515"/>
              <a:gd name="T5" fmla="*/ 8505 h 8505"/>
            </a:gdLst>
            <a:ahLst/>
            <a:cxnLst>
              <a:cxn ang="0">
                <a:pos x="T0" y="T1"/>
              </a:cxn>
              <a:cxn ang="0">
                <a:pos x="T2" y="T3"/>
              </a:cxn>
              <a:cxn ang="0">
                <a:pos x="T4" y="T5"/>
              </a:cxn>
            </a:cxnLst>
            <a:rect l="0" t="0" r="r" b="b"/>
            <a:pathLst>
              <a:path w="21515" h="8505" fill="none" extrusionOk="0">
                <a:moveTo>
                  <a:pt x="19855" y="-1"/>
                </a:moveTo>
                <a:cubicBezTo>
                  <a:pt x="20752" y="2095"/>
                  <a:pt x="21312" y="4319"/>
                  <a:pt x="21514" y="6590"/>
                </a:cubicBezTo>
              </a:path>
              <a:path w="21515" h="8505" stroke="0" extrusionOk="0">
                <a:moveTo>
                  <a:pt x="19855" y="-1"/>
                </a:moveTo>
                <a:cubicBezTo>
                  <a:pt x="20752" y="2095"/>
                  <a:pt x="21312" y="4319"/>
                  <a:pt x="21514" y="6590"/>
                </a:cubicBezTo>
                <a:lnTo>
                  <a:pt x="0" y="8505"/>
                </a:lnTo>
                <a:close/>
              </a:path>
            </a:pathLst>
          </a:custGeom>
          <a:noFill/>
          <a:ln w="9525">
            <a:solidFill>
              <a:srgbClr val="FF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spcBef>
                <a:spcPct val="60000"/>
              </a:spcBef>
              <a:spcAft>
                <a:spcPct val="0"/>
              </a:spcAft>
              <a:buFontTx/>
              <a:buChar char="•"/>
            </a:pPr>
            <a:endParaRPr lang="en-GB">
              <a:solidFill>
                <a:srgbClr val="000000"/>
              </a:solidFill>
            </a:endParaRPr>
          </a:p>
        </p:txBody>
      </p:sp>
      <p:sp>
        <p:nvSpPr>
          <p:cNvPr id="418887" name="Text Box 71"/>
          <p:cNvSpPr txBox="1">
            <a:spLocks noChangeArrowheads="1"/>
          </p:cNvSpPr>
          <p:nvPr/>
        </p:nvSpPr>
        <p:spPr bwMode="auto">
          <a:xfrm>
            <a:off x="4675188" y="5565775"/>
            <a:ext cx="3143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60000"/>
              </a:spcBef>
              <a:spcAft>
                <a:spcPct val="0"/>
              </a:spcAft>
            </a:pPr>
            <a:r>
              <a:rPr lang="en-GB" altLang="en-US" sz="1400" i="1">
                <a:solidFill>
                  <a:srgbClr val="FFFFFF"/>
                </a:solidFill>
                <a:latin typeface="Symbol" pitchFamily="18" charset="2"/>
                <a:sym typeface="Symbol" pitchFamily="18" charset="2"/>
              </a:rPr>
              <a:t></a:t>
            </a:r>
            <a:endParaRPr lang="en-GB" altLang="en-US" sz="1400" i="1">
              <a:solidFill>
                <a:srgbClr val="FFFFFF"/>
              </a:solidFill>
              <a:latin typeface="Symbol" pitchFamily="18" charset="2"/>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74156037"/>
      </p:ext>
    </p:extLst>
  </p:cSld>
  <p:clrMapOvr>
    <a:masterClrMapping/>
  </p:clrMapOvr>
  <mc:AlternateContent xmlns:mc="http://schemas.openxmlformats.org/markup-compatibility/2006">
    <mc:Choice xmlns:p14="http://schemas.microsoft.com/office/powerpoint/2010/main" Requires="p14">
      <p:transition spd="slow" p14:dur="2000" advTm="19964"/>
    </mc:Choice>
    <mc:Fallback>
      <p:transition spd="slow" advTm="19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Grp="1" noChangeArrowheads="1"/>
          </p:cNvSpPr>
          <p:nvPr>
            <p:ph type="title"/>
          </p:nvPr>
        </p:nvSpPr>
        <p:spPr/>
        <p:txBody>
          <a:bodyPr/>
          <a:lstStyle/>
          <a:p>
            <a:pPr marL="0" indent="0">
              <a:tabLst/>
            </a:pPr>
            <a:r>
              <a:rPr lang="el-GR" altLang="en-US" b="0" dirty="0">
                <a:solidFill>
                  <a:srgbClr val="002060"/>
                </a:solidFill>
              </a:rPr>
              <a:t>ΗΛΙΑΚΗ ΓΕΩΜΕΤΡΙΑ</a:t>
            </a:r>
            <a:r>
              <a:rPr lang="el-GR" altLang="en-US" b="0" dirty="0" smtClean="0">
                <a:solidFill>
                  <a:srgbClr val="002060"/>
                </a:solidFill>
              </a:rPr>
              <a:t>: </a:t>
            </a:r>
            <a:br>
              <a:rPr lang="el-GR" altLang="en-US" b="0" dirty="0" smtClean="0">
                <a:solidFill>
                  <a:srgbClr val="002060"/>
                </a:solidFill>
              </a:rPr>
            </a:br>
            <a:r>
              <a:rPr lang="el-GR" altLang="en-US" b="0" dirty="0" smtClean="0">
                <a:solidFill>
                  <a:srgbClr val="002060"/>
                </a:solidFill>
              </a:rPr>
              <a:t>κεκλιμένη επιφάνεια και γωνίες</a:t>
            </a:r>
            <a:r>
              <a:rPr lang="el-GR" altLang="en-US" b="0" dirty="0">
                <a:solidFill>
                  <a:srgbClr val="002060"/>
                </a:solidFill>
              </a:rPr>
              <a:t/>
            </a:r>
            <a:br>
              <a:rPr lang="el-GR" altLang="en-US" b="0" dirty="0">
                <a:solidFill>
                  <a:srgbClr val="002060"/>
                </a:solidFill>
              </a:rPr>
            </a:br>
            <a:endParaRPr lang="en-GB" altLang="en-US" b="0" dirty="0">
              <a:solidFill>
                <a:srgbClr val="002060"/>
              </a:solidFill>
            </a:endParaRPr>
          </a:p>
        </p:txBody>
      </p:sp>
      <p:sp>
        <p:nvSpPr>
          <p:cNvPr id="410631" name="Freeform 7" descr="Parchment"/>
          <p:cNvSpPr>
            <a:spLocks/>
          </p:cNvSpPr>
          <p:nvPr/>
        </p:nvSpPr>
        <p:spPr bwMode="auto">
          <a:xfrm>
            <a:off x="1600200" y="2967038"/>
            <a:ext cx="6299200" cy="3844925"/>
          </a:xfrm>
          <a:custGeom>
            <a:avLst/>
            <a:gdLst>
              <a:gd name="T0" fmla="*/ 0 w 3696"/>
              <a:gd name="T1" fmla="*/ 960 h 2256"/>
              <a:gd name="T2" fmla="*/ 2304 w 3696"/>
              <a:gd name="T3" fmla="*/ 0 h 2256"/>
              <a:gd name="T4" fmla="*/ 3696 w 3696"/>
              <a:gd name="T5" fmla="*/ 1056 h 2256"/>
              <a:gd name="T6" fmla="*/ 1536 w 3696"/>
              <a:gd name="T7" fmla="*/ 2256 h 2256"/>
              <a:gd name="T8" fmla="*/ 0 w 3696"/>
              <a:gd name="T9" fmla="*/ 960 h 2256"/>
            </a:gdLst>
            <a:ahLst/>
            <a:cxnLst>
              <a:cxn ang="0">
                <a:pos x="T0" y="T1"/>
              </a:cxn>
              <a:cxn ang="0">
                <a:pos x="T2" y="T3"/>
              </a:cxn>
              <a:cxn ang="0">
                <a:pos x="T4" y="T5"/>
              </a:cxn>
              <a:cxn ang="0">
                <a:pos x="T6" y="T7"/>
              </a:cxn>
              <a:cxn ang="0">
                <a:pos x="T8" y="T9"/>
              </a:cxn>
            </a:cxnLst>
            <a:rect l="0" t="0" r="r" b="b"/>
            <a:pathLst>
              <a:path w="3696" h="2256">
                <a:moveTo>
                  <a:pt x="0" y="960"/>
                </a:moveTo>
                <a:lnTo>
                  <a:pt x="2304" y="0"/>
                </a:lnTo>
                <a:lnTo>
                  <a:pt x="3696" y="1056"/>
                </a:lnTo>
                <a:lnTo>
                  <a:pt x="1536" y="2256"/>
                </a:lnTo>
                <a:lnTo>
                  <a:pt x="0" y="960"/>
                </a:lnTo>
                <a:close/>
              </a:path>
            </a:pathLst>
          </a:custGeom>
          <a:blipFill dpi="0" rotWithShape="0">
            <a:blip r:embed="rId4"/>
            <a:srcRect/>
            <a:tile tx="0" ty="0" sx="100000" sy="100000" flip="none" algn="tl"/>
          </a:blipFill>
          <a:ln w="12700" cmpd="sng">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60000"/>
              </a:spcBef>
              <a:spcAft>
                <a:spcPct val="0"/>
              </a:spcAft>
              <a:buFontTx/>
              <a:buChar char="•"/>
            </a:pPr>
            <a:endParaRPr lang="en-GB">
              <a:solidFill>
                <a:srgbClr val="000000"/>
              </a:solidFill>
            </a:endParaRPr>
          </a:p>
        </p:txBody>
      </p:sp>
      <p:sp>
        <p:nvSpPr>
          <p:cNvPr id="410632" name="Line 8"/>
          <p:cNvSpPr>
            <a:spLocks noChangeShapeType="1"/>
          </p:cNvSpPr>
          <p:nvPr/>
        </p:nvSpPr>
        <p:spPr bwMode="auto">
          <a:xfrm flipH="1">
            <a:off x="2336800" y="3922713"/>
            <a:ext cx="4313238" cy="2071687"/>
          </a:xfrm>
          <a:prstGeom prst="line">
            <a:avLst/>
          </a:prstGeom>
          <a:noFill/>
          <a:ln w="28575">
            <a:solidFill>
              <a:schemeClr val="accent2"/>
            </a:solidFill>
            <a:prstDash val="lgDash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60000"/>
              </a:spcBef>
              <a:spcAft>
                <a:spcPct val="0"/>
              </a:spcAft>
              <a:buFontTx/>
              <a:buChar char="•"/>
            </a:pPr>
            <a:endParaRPr lang="en-GB">
              <a:solidFill>
                <a:srgbClr val="000000"/>
              </a:solidFill>
            </a:endParaRPr>
          </a:p>
        </p:txBody>
      </p:sp>
      <p:sp>
        <p:nvSpPr>
          <p:cNvPr id="410633" name="Line 9"/>
          <p:cNvSpPr>
            <a:spLocks noChangeShapeType="1"/>
          </p:cNvSpPr>
          <p:nvPr/>
        </p:nvSpPr>
        <p:spPr bwMode="auto">
          <a:xfrm>
            <a:off x="3432175" y="3556000"/>
            <a:ext cx="2879725" cy="2413000"/>
          </a:xfrm>
          <a:prstGeom prst="line">
            <a:avLst/>
          </a:prstGeom>
          <a:noFill/>
          <a:ln w="28575">
            <a:solidFill>
              <a:schemeClr val="accent2"/>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60000"/>
              </a:spcBef>
              <a:spcAft>
                <a:spcPct val="0"/>
              </a:spcAft>
              <a:buFontTx/>
              <a:buChar char="•"/>
            </a:pPr>
            <a:endParaRPr lang="en-GB">
              <a:solidFill>
                <a:srgbClr val="000000"/>
              </a:solidFill>
            </a:endParaRPr>
          </a:p>
        </p:txBody>
      </p:sp>
      <p:sp>
        <p:nvSpPr>
          <p:cNvPr id="410634" name="Freeform 10"/>
          <p:cNvSpPr>
            <a:spLocks/>
          </p:cNvSpPr>
          <p:nvPr/>
        </p:nvSpPr>
        <p:spPr bwMode="auto">
          <a:xfrm>
            <a:off x="3332163" y="2189163"/>
            <a:ext cx="1539875" cy="2578100"/>
          </a:xfrm>
          <a:custGeom>
            <a:avLst/>
            <a:gdLst>
              <a:gd name="T0" fmla="*/ 1056 w 1056"/>
              <a:gd name="T1" fmla="*/ 1440 h 1440"/>
              <a:gd name="T2" fmla="*/ 0 w 1056"/>
              <a:gd name="T3" fmla="*/ 1440 h 1440"/>
              <a:gd name="T4" fmla="*/ 0 w 1056"/>
              <a:gd name="T5" fmla="*/ 0 h 1440"/>
            </a:gdLst>
            <a:ahLst/>
            <a:cxnLst>
              <a:cxn ang="0">
                <a:pos x="T0" y="T1"/>
              </a:cxn>
              <a:cxn ang="0">
                <a:pos x="T2" y="T3"/>
              </a:cxn>
              <a:cxn ang="0">
                <a:pos x="T4" y="T5"/>
              </a:cxn>
            </a:cxnLst>
            <a:rect l="0" t="0" r="r" b="b"/>
            <a:pathLst>
              <a:path w="1056" h="1440">
                <a:moveTo>
                  <a:pt x="1056" y="1440"/>
                </a:moveTo>
                <a:lnTo>
                  <a:pt x="0" y="1440"/>
                </a:lnTo>
                <a:lnTo>
                  <a:pt x="0" y="0"/>
                </a:lnTo>
              </a:path>
            </a:pathLst>
          </a:custGeom>
          <a:noFill/>
          <a:ln w="15875" cap="flat">
            <a:solidFill>
              <a:srgbClr val="3333CC"/>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60000"/>
              </a:spcBef>
              <a:spcAft>
                <a:spcPct val="0"/>
              </a:spcAft>
              <a:buFontTx/>
              <a:buChar char="•"/>
            </a:pPr>
            <a:endParaRPr lang="en-GB">
              <a:solidFill>
                <a:srgbClr val="000000"/>
              </a:solidFill>
            </a:endParaRPr>
          </a:p>
        </p:txBody>
      </p:sp>
      <p:sp>
        <p:nvSpPr>
          <p:cNvPr id="410635" name="Line 11"/>
          <p:cNvSpPr>
            <a:spLocks noChangeShapeType="1"/>
          </p:cNvSpPr>
          <p:nvPr/>
        </p:nvSpPr>
        <p:spPr bwMode="auto">
          <a:xfrm flipH="1">
            <a:off x="3727450" y="4767263"/>
            <a:ext cx="1144588" cy="1101725"/>
          </a:xfrm>
          <a:prstGeom prst="line">
            <a:avLst/>
          </a:prstGeom>
          <a:noFill/>
          <a:ln w="15875">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60000"/>
              </a:spcBef>
              <a:spcAft>
                <a:spcPct val="0"/>
              </a:spcAft>
              <a:buFontTx/>
              <a:buChar char="•"/>
            </a:pPr>
            <a:endParaRPr lang="en-GB">
              <a:solidFill>
                <a:srgbClr val="000000"/>
              </a:solidFill>
            </a:endParaRPr>
          </a:p>
        </p:txBody>
      </p:sp>
      <p:grpSp>
        <p:nvGrpSpPr>
          <p:cNvPr id="410636" name="Group 12"/>
          <p:cNvGrpSpPr>
            <a:grpSpLocks/>
          </p:cNvGrpSpPr>
          <p:nvPr/>
        </p:nvGrpSpPr>
        <p:grpSpPr bwMode="auto">
          <a:xfrm>
            <a:off x="4370388" y="4092575"/>
            <a:ext cx="1606550" cy="892175"/>
            <a:chOff x="2778" y="2196"/>
            <a:chExt cx="942" cy="524"/>
          </a:xfrm>
        </p:grpSpPr>
        <p:sp>
          <p:nvSpPr>
            <p:cNvPr id="410637" name="Freeform 13"/>
            <p:cNvSpPr>
              <a:spLocks/>
            </p:cNvSpPr>
            <p:nvPr/>
          </p:nvSpPr>
          <p:spPr bwMode="auto">
            <a:xfrm>
              <a:off x="2778" y="2196"/>
              <a:ext cx="942" cy="524"/>
            </a:xfrm>
            <a:custGeom>
              <a:avLst/>
              <a:gdLst>
                <a:gd name="T0" fmla="*/ 0 w 942"/>
                <a:gd name="T1" fmla="*/ 316 h 524"/>
                <a:gd name="T2" fmla="*/ 740 w 942"/>
                <a:gd name="T3" fmla="*/ 524 h 524"/>
                <a:gd name="T4" fmla="*/ 942 w 942"/>
                <a:gd name="T5" fmla="*/ 204 h 524"/>
                <a:gd name="T6" fmla="*/ 200 w 942"/>
                <a:gd name="T7" fmla="*/ 0 h 524"/>
                <a:gd name="T8" fmla="*/ 0 w 942"/>
                <a:gd name="T9" fmla="*/ 316 h 524"/>
              </a:gdLst>
              <a:ahLst/>
              <a:cxnLst>
                <a:cxn ang="0">
                  <a:pos x="T0" y="T1"/>
                </a:cxn>
                <a:cxn ang="0">
                  <a:pos x="T2" y="T3"/>
                </a:cxn>
                <a:cxn ang="0">
                  <a:pos x="T4" y="T5"/>
                </a:cxn>
                <a:cxn ang="0">
                  <a:pos x="T6" y="T7"/>
                </a:cxn>
                <a:cxn ang="0">
                  <a:pos x="T8" y="T9"/>
                </a:cxn>
              </a:cxnLst>
              <a:rect l="0" t="0" r="r" b="b"/>
              <a:pathLst>
                <a:path w="942" h="524">
                  <a:moveTo>
                    <a:pt x="0" y="316"/>
                  </a:moveTo>
                  <a:lnTo>
                    <a:pt x="740" y="524"/>
                  </a:lnTo>
                  <a:lnTo>
                    <a:pt x="942" y="204"/>
                  </a:lnTo>
                  <a:lnTo>
                    <a:pt x="200" y="0"/>
                  </a:lnTo>
                  <a:lnTo>
                    <a:pt x="0" y="316"/>
                  </a:lnTo>
                  <a:close/>
                </a:path>
              </a:pathLst>
            </a:custGeom>
            <a:solidFill>
              <a:srgbClr val="99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60000"/>
                </a:spcBef>
                <a:spcAft>
                  <a:spcPct val="0"/>
                </a:spcAft>
                <a:buFontTx/>
                <a:buChar char="•"/>
              </a:pPr>
              <a:endParaRPr lang="en-GB">
                <a:solidFill>
                  <a:srgbClr val="000000"/>
                </a:solidFill>
              </a:endParaRPr>
            </a:p>
          </p:txBody>
        </p:sp>
        <p:sp>
          <p:nvSpPr>
            <p:cNvPr id="410638" name="Line 14"/>
            <p:cNvSpPr>
              <a:spLocks noChangeShapeType="1"/>
            </p:cNvSpPr>
            <p:nvPr/>
          </p:nvSpPr>
          <p:spPr bwMode="auto">
            <a:xfrm>
              <a:off x="2936" y="2258"/>
              <a:ext cx="742" cy="206"/>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60000"/>
                </a:spcBef>
                <a:spcAft>
                  <a:spcPct val="0"/>
                </a:spcAft>
                <a:buFontTx/>
                <a:buChar char="•"/>
              </a:pPr>
              <a:endParaRPr lang="en-GB">
                <a:solidFill>
                  <a:srgbClr val="000000"/>
                </a:solidFill>
              </a:endParaRPr>
            </a:p>
          </p:txBody>
        </p:sp>
        <p:sp>
          <p:nvSpPr>
            <p:cNvPr id="410639" name="Line 15"/>
            <p:cNvSpPr>
              <a:spLocks noChangeShapeType="1"/>
            </p:cNvSpPr>
            <p:nvPr/>
          </p:nvSpPr>
          <p:spPr bwMode="auto">
            <a:xfrm>
              <a:off x="2898" y="2322"/>
              <a:ext cx="742" cy="206"/>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60000"/>
                </a:spcBef>
                <a:spcAft>
                  <a:spcPct val="0"/>
                </a:spcAft>
                <a:buFontTx/>
                <a:buChar char="•"/>
              </a:pPr>
              <a:endParaRPr lang="en-GB">
                <a:solidFill>
                  <a:srgbClr val="000000"/>
                </a:solidFill>
              </a:endParaRPr>
            </a:p>
          </p:txBody>
        </p:sp>
        <p:sp>
          <p:nvSpPr>
            <p:cNvPr id="410640" name="Line 16"/>
            <p:cNvSpPr>
              <a:spLocks noChangeShapeType="1"/>
            </p:cNvSpPr>
            <p:nvPr/>
          </p:nvSpPr>
          <p:spPr bwMode="auto">
            <a:xfrm>
              <a:off x="2860" y="2386"/>
              <a:ext cx="742" cy="206"/>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60000"/>
                </a:spcBef>
                <a:spcAft>
                  <a:spcPct val="0"/>
                </a:spcAft>
                <a:buFontTx/>
                <a:buChar char="•"/>
              </a:pPr>
              <a:endParaRPr lang="en-GB">
                <a:solidFill>
                  <a:srgbClr val="000000"/>
                </a:solidFill>
              </a:endParaRPr>
            </a:p>
          </p:txBody>
        </p:sp>
        <p:sp>
          <p:nvSpPr>
            <p:cNvPr id="410641" name="Line 17"/>
            <p:cNvSpPr>
              <a:spLocks noChangeShapeType="1"/>
            </p:cNvSpPr>
            <p:nvPr/>
          </p:nvSpPr>
          <p:spPr bwMode="auto">
            <a:xfrm>
              <a:off x="2818" y="2450"/>
              <a:ext cx="742" cy="206"/>
            </a:xfrm>
            <a:prstGeom prst="line">
              <a:avLst/>
            </a:prstGeom>
            <a:no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60000"/>
                </a:spcBef>
                <a:spcAft>
                  <a:spcPct val="0"/>
                </a:spcAft>
                <a:buFontTx/>
                <a:buChar char="•"/>
              </a:pPr>
              <a:endParaRPr lang="en-GB">
                <a:solidFill>
                  <a:srgbClr val="000000"/>
                </a:solidFill>
              </a:endParaRPr>
            </a:p>
          </p:txBody>
        </p:sp>
      </p:grpSp>
      <p:sp>
        <p:nvSpPr>
          <p:cNvPr id="410642" name="Line 18"/>
          <p:cNvSpPr>
            <a:spLocks noChangeShapeType="1"/>
          </p:cNvSpPr>
          <p:nvPr/>
        </p:nvSpPr>
        <p:spPr bwMode="auto">
          <a:xfrm>
            <a:off x="3317875" y="2106613"/>
            <a:ext cx="1554163" cy="2660650"/>
          </a:xfrm>
          <a:prstGeom prst="line">
            <a:avLst/>
          </a:prstGeom>
          <a:noFill/>
          <a:ln w="28575">
            <a:solidFill>
              <a:srgbClr val="FF66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60000"/>
              </a:spcBef>
              <a:spcAft>
                <a:spcPct val="0"/>
              </a:spcAft>
              <a:buFontTx/>
              <a:buChar char="•"/>
            </a:pPr>
            <a:endParaRPr lang="en-GB">
              <a:solidFill>
                <a:srgbClr val="000000"/>
              </a:solidFill>
            </a:endParaRPr>
          </a:p>
        </p:txBody>
      </p:sp>
      <p:sp>
        <p:nvSpPr>
          <p:cNvPr id="410643" name="Freeform 19"/>
          <p:cNvSpPr>
            <a:spLocks/>
          </p:cNvSpPr>
          <p:nvPr/>
        </p:nvSpPr>
        <p:spPr bwMode="auto">
          <a:xfrm>
            <a:off x="4129088" y="4043363"/>
            <a:ext cx="1111250" cy="736600"/>
          </a:xfrm>
          <a:custGeom>
            <a:avLst/>
            <a:gdLst>
              <a:gd name="T0" fmla="*/ 652 w 652"/>
              <a:gd name="T1" fmla="*/ 84 h 432"/>
              <a:gd name="T2" fmla="*/ 436 w 652"/>
              <a:gd name="T3" fmla="*/ 432 h 432"/>
              <a:gd name="T4" fmla="*/ 0 w 652"/>
              <a:gd name="T5" fmla="*/ 0 h 432"/>
            </a:gdLst>
            <a:ahLst/>
            <a:cxnLst>
              <a:cxn ang="0">
                <a:pos x="T0" y="T1"/>
              </a:cxn>
              <a:cxn ang="0">
                <a:pos x="T2" y="T3"/>
              </a:cxn>
              <a:cxn ang="0">
                <a:pos x="T4" y="T5"/>
              </a:cxn>
            </a:cxnLst>
            <a:rect l="0" t="0" r="r" b="b"/>
            <a:pathLst>
              <a:path w="652" h="432">
                <a:moveTo>
                  <a:pt x="652" y="84"/>
                </a:moveTo>
                <a:lnTo>
                  <a:pt x="436" y="432"/>
                </a:lnTo>
                <a:lnTo>
                  <a:pt x="0" y="0"/>
                </a:lnTo>
              </a:path>
            </a:pathLst>
          </a:custGeom>
          <a:noFill/>
          <a:ln w="19050" cap="flat" cmpd="sng">
            <a:solidFill>
              <a:srgbClr val="FF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60000"/>
              </a:spcBef>
              <a:spcAft>
                <a:spcPct val="0"/>
              </a:spcAft>
              <a:buFontTx/>
              <a:buChar char="•"/>
            </a:pPr>
            <a:endParaRPr lang="en-GB">
              <a:solidFill>
                <a:srgbClr val="000000"/>
              </a:solidFill>
            </a:endParaRPr>
          </a:p>
        </p:txBody>
      </p:sp>
      <p:sp>
        <p:nvSpPr>
          <p:cNvPr id="410644" name="Freeform 20"/>
          <p:cNvSpPr>
            <a:spLocks/>
          </p:cNvSpPr>
          <p:nvPr/>
        </p:nvSpPr>
        <p:spPr bwMode="auto">
          <a:xfrm>
            <a:off x="4657725" y="4278313"/>
            <a:ext cx="392113" cy="287337"/>
          </a:xfrm>
          <a:custGeom>
            <a:avLst/>
            <a:gdLst>
              <a:gd name="T0" fmla="*/ 0 w 230"/>
              <a:gd name="T1" fmla="*/ 168 h 168"/>
              <a:gd name="T2" fmla="*/ 106 w 230"/>
              <a:gd name="T3" fmla="*/ 0 h 168"/>
              <a:gd name="T4" fmla="*/ 230 w 230"/>
              <a:gd name="T5" fmla="*/ 126 h 168"/>
            </a:gdLst>
            <a:ahLst/>
            <a:cxnLst>
              <a:cxn ang="0">
                <a:pos x="T0" y="T1"/>
              </a:cxn>
              <a:cxn ang="0">
                <a:pos x="T2" y="T3"/>
              </a:cxn>
              <a:cxn ang="0">
                <a:pos x="T4" y="T5"/>
              </a:cxn>
            </a:cxnLst>
            <a:rect l="0" t="0" r="r" b="b"/>
            <a:pathLst>
              <a:path w="230" h="168">
                <a:moveTo>
                  <a:pt x="0" y="168"/>
                </a:moveTo>
                <a:lnTo>
                  <a:pt x="106" y="0"/>
                </a:lnTo>
                <a:lnTo>
                  <a:pt x="230" y="126"/>
                </a:ln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60000"/>
              </a:spcBef>
              <a:spcAft>
                <a:spcPct val="0"/>
              </a:spcAft>
              <a:buFontTx/>
              <a:buChar char="•"/>
            </a:pPr>
            <a:endParaRPr lang="en-GB">
              <a:solidFill>
                <a:srgbClr val="000000"/>
              </a:solidFill>
            </a:endParaRPr>
          </a:p>
        </p:txBody>
      </p:sp>
      <p:sp>
        <p:nvSpPr>
          <p:cNvPr id="410645" name="Freeform 21"/>
          <p:cNvSpPr>
            <a:spLocks/>
          </p:cNvSpPr>
          <p:nvPr/>
        </p:nvSpPr>
        <p:spPr bwMode="auto">
          <a:xfrm>
            <a:off x="3332163" y="4568825"/>
            <a:ext cx="123825" cy="195263"/>
          </a:xfrm>
          <a:custGeom>
            <a:avLst/>
            <a:gdLst>
              <a:gd name="T0" fmla="*/ 0 w 180"/>
              <a:gd name="T1" fmla="*/ 0 h 228"/>
              <a:gd name="T2" fmla="*/ 180 w 180"/>
              <a:gd name="T3" fmla="*/ 0 h 228"/>
              <a:gd name="T4" fmla="*/ 180 w 180"/>
              <a:gd name="T5" fmla="*/ 228 h 228"/>
            </a:gdLst>
            <a:ahLst/>
            <a:cxnLst>
              <a:cxn ang="0">
                <a:pos x="T0" y="T1"/>
              </a:cxn>
              <a:cxn ang="0">
                <a:pos x="T2" y="T3"/>
              </a:cxn>
              <a:cxn ang="0">
                <a:pos x="T4" y="T5"/>
              </a:cxn>
            </a:cxnLst>
            <a:rect l="0" t="0" r="r" b="b"/>
            <a:pathLst>
              <a:path w="180" h="228">
                <a:moveTo>
                  <a:pt x="0" y="0"/>
                </a:moveTo>
                <a:lnTo>
                  <a:pt x="180" y="0"/>
                </a:lnTo>
                <a:lnTo>
                  <a:pt x="180" y="228"/>
                </a:lnTo>
              </a:path>
            </a:pathLst>
          </a:custGeom>
          <a:noFill/>
          <a:ln w="9525">
            <a:solidFill>
              <a:srgbClr val="3333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60000"/>
              </a:spcBef>
              <a:spcAft>
                <a:spcPct val="0"/>
              </a:spcAft>
              <a:buFontTx/>
              <a:buChar char="•"/>
            </a:pPr>
            <a:endParaRPr lang="en-GB">
              <a:solidFill>
                <a:srgbClr val="000000"/>
              </a:solidFill>
            </a:endParaRPr>
          </a:p>
        </p:txBody>
      </p:sp>
      <p:sp>
        <p:nvSpPr>
          <p:cNvPr id="410646" name="Freeform 22"/>
          <p:cNvSpPr>
            <a:spLocks/>
          </p:cNvSpPr>
          <p:nvPr/>
        </p:nvSpPr>
        <p:spPr bwMode="auto">
          <a:xfrm>
            <a:off x="4743450" y="4818063"/>
            <a:ext cx="288925" cy="119062"/>
          </a:xfrm>
          <a:custGeom>
            <a:avLst/>
            <a:gdLst>
              <a:gd name="T0" fmla="*/ 0 w 170"/>
              <a:gd name="T1" fmla="*/ 44 h 70"/>
              <a:gd name="T2" fmla="*/ 100 w 170"/>
              <a:gd name="T3" fmla="*/ 70 h 70"/>
              <a:gd name="T4" fmla="*/ 170 w 170"/>
              <a:gd name="T5" fmla="*/ 0 h 70"/>
            </a:gdLst>
            <a:ahLst/>
            <a:cxnLst>
              <a:cxn ang="0">
                <a:pos x="T0" y="T1"/>
              </a:cxn>
              <a:cxn ang="0">
                <a:pos x="T2" y="T3"/>
              </a:cxn>
              <a:cxn ang="0">
                <a:pos x="T4" y="T5"/>
              </a:cxn>
            </a:cxnLst>
            <a:rect l="0" t="0" r="r" b="b"/>
            <a:pathLst>
              <a:path w="170" h="70">
                <a:moveTo>
                  <a:pt x="0" y="44"/>
                </a:moveTo>
                <a:lnTo>
                  <a:pt x="100" y="70"/>
                </a:lnTo>
                <a:lnTo>
                  <a:pt x="170" y="0"/>
                </a:ln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60000"/>
              </a:spcBef>
              <a:spcAft>
                <a:spcPct val="0"/>
              </a:spcAft>
              <a:buFontTx/>
              <a:buChar char="•"/>
            </a:pPr>
            <a:endParaRPr lang="en-GB">
              <a:solidFill>
                <a:srgbClr val="000000"/>
              </a:solidFill>
            </a:endParaRPr>
          </a:p>
        </p:txBody>
      </p:sp>
      <p:sp>
        <p:nvSpPr>
          <p:cNvPr id="410647" name="Line 23"/>
          <p:cNvSpPr>
            <a:spLocks noChangeShapeType="1"/>
          </p:cNvSpPr>
          <p:nvPr/>
        </p:nvSpPr>
        <p:spPr bwMode="auto">
          <a:xfrm flipV="1">
            <a:off x="5635625" y="4684713"/>
            <a:ext cx="630238" cy="300037"/>
          </a:xfrm>
          <a:prstGeom prst="line">
            <a:avLst/>
          </a:prstGeom>
          <a:noFill/>
          <a:ln w="127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60000"/>
              </a:spcBef>
              <a:spcAft>
                <a:spcPct val="0"/>
              </a:spcAft>
              <a:buFontTx/>
              <a:buChar char="•"/>
            </a:pPr>
            <a:endParaRPr lang="en-GB">
              <a:solidFill>
                <a:srgbClr val="000000"/>
              </a:solidFill>
            </a:endParaRPr>
          </a:p>
        </p:txBody>
      </p:sp>
      <p:sp>
        <p:nvSpPr>
          <p:cNvPr id="410648" name="AutoShape 24"/>
          <p:cNvSpPr>
            <a:spLocks noChangeArrowheads="1"/>
          </p:cNvSpPr>
          <p:nvPr/>
        </p:nvSpPr>
        <p:spPr bwMode="auto">
          <a:xfrm>
            <a:off x="2817813" y="1517650"/>
            <a:ext cx="661987" cy="660400"/>
          </a:xfrm>
          <a:prstGeom prst="star16">
            <a:avLst>
              <a:gd name="adj" fmla="val 37500"/>
            </a:avLst>
          </a:prstGeom>
          <a:solidFill>
            <a:srgbClr val="FFFF00"/>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60000"/>
              </a:spcBef>
              <a:spcAft>
                <a:spcPct val="0"/>
              </a:spcAft>
              <a:buFontTx/>
              <a:buChar char="•"/>
            </a:pPr>
            <a:endParaRPr lang="en-GB">
              <a:solidFill>
                <a:srgbClr val="000000"/>
              </a:solidFill>
            </a:endParaRPr>
          </a:p>
        </p:txBody>
      </p:sp>
      <p:sp>
        <p:nvSpPr>
          <p:cNvPr id="410649" name="Freeform 25"/>
          <p:cNvSpPr>
            <a:spLocks/>
          </p:cNvSpPr>
          <p:nvPr/>
        </p:nvSpPr>
        <p:spPr bwMode="auto">
          <a:xfrm>
            <a:off x="3430588" y="4770438"/>
            <a:ext cx="169862" cy="603250"/>
          </a:xfrm>
          <a:custGeom>
            <a:avLst/>
            <a:gdLst>
              <a:gd name="T0" fmla="*/ 20 w 100"/>
              <a:gd name="T1" fmla="*/ 0 h 354"/>
              <a:gd name="T2" fmla="*/ 2 w 100"/>
              <a:gd name="T3" fmla="*/ 84 h 354"/>
              <a:gd name="T4" fmla="*/ 8 w 100"/>
              <a:gd name="T5" fmla="*/ 178 h 354"/>
              <a:gd name="T6" fmla="*/ 34 w 100"/>
              <a:gd name="T7" fmla="*/ 258 h 354"/>
              <a:gd name="T8" fmla="*/ 72 w 100"/>
              <a:gd name="T9" fmla="*/ 320 h 354"/>
              <a:gd name="T10" fmla="*/ 100 w 100"/>
              <a:gd name="T11" fmla="*/ 354 h 354"/>
            </a:gdLst>
            <a:ahLst/>
            <a:cxnLst>
              <a:cxn ang="0">
                <a:pos x="T0" y="T1"/>
              </a:cxn>
              <a:cxn ang="0">
                <a:pos x="T2" y="T3"/>
              </a:cxn>
              <a:cxn ang="0">
                <a:pos x="T4" y="T5"/>
              </a:cxn>
              <a:cxn ang="0">
                <a:pos x="T6" y="T7"/>
              </a:cxn>
              <a:cxn ang="0">
                <a:pos x="T8" y="T9"/>
              </a:cxn>
              <a:cxn ang="0">
                <a:pos x="T10" y="T11"/>
              </a:cxn>
            </a:cxnLst>
            <a:rect l="0" t="0" r="r" b="b"/>
            <a:pathLst>
              <a:path w="100" h="354">
                <a:moveTo>
                  <a:pt x="20" y="0"/>
                </a:moveTo>
                <a:cubicBezTo>
                  <a:pt x="12" y="27"/>
                  <a:pt x="4" y="54"/>
                  <a:pt x="2" y="84"/>
                </a:cubicBezTo>
                <a:cubicBezTo>
                  <a:pt x="0" y="114"/>
                  <a:pt x="3" y="149"/>
                  <a:pt x="8" y="178"/>
                </a:cubicBezTo>
                <a:cubicBezTo>
                  <a:pt x="13" y="207"/>
                  <a:pt x="23" y="234"/>
                  <a:pt x="34" y="258"/>
                </a:cubicBezTo>
                <a:cubicBezTo>
                  <a:pt x="45" y="282"/>
                  <a:pt x="61" y="304"/>
                  <a:pt x="72" y="320"/>
                </a:cubicBezTo>
                <a:cubicBezTo>
                  <a:pt x="83" y="336"/>
                  <a:pt x="91" y="345"/>
                  <a:pt x="100" y="354"/>
                </a:cubicBezTo>
              </a:path>
            </a:pathLst>
          </a:custGeom>
          <a:noFill/>
          <a:ln w="9525">
            <a:solidFill>
              <a:srgbClr val="3333CC"/>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60000"/>
              </a:spcBef>
              <a:spcAft>
                <a:spcPct val="0"/>
              </a:spcAft>
              <a:buFontTx/>
              <a:buChar char="•"/>
            </a:pPr>
            <a:endParaRPr lang="en-GB">
              <a:solidFill>
                <a:srgbClr val="000000"/>
              </a:solidFill>
            </a:endParaRPr>
          </a:p>
        </p:txBody>
      </p:sp>
      <p:sp>
        <p:nvSpPr>
          <p:cNvPr id="410650" name="Freeform 26"/>
          <p:cNvSpPr>
            <a:spLocks/>
          </p:cNvSpPr>
          <p:nvPr/>
        </p:nvSpPr>
        <p:spPr bwMode="auto">
          <a:xfrm>
            <a:off x="3614738" y="5387975"/>
            <a:ext cx="371475" cy="220663"/>
          </a:xfrm>
          <a:custGeom>
            <a:avLst/>
            <a:gdLst>
              <a:gd name="T0" fmla="*/ 0 w 218"/>
              <a:gd name="T1" fmla="*/ 0 h 130"/>
              <a:gd name="T2" fmla="*/ 38 w 218"/>
              <a:gd name="T3" fmla="*/ 38 h 130"/>
              <a:gd name="T4" fmla="*/ 104 w 218"/>
              <a:gd name="T5" fmla="*/ 80 h 130"/>
              <a:gd name="T6" fmla="*/ 170 w 218"/>
              <a:gd name="T7" fmla="*/ 114 h 130"/>
              <a:gd name="T8" fmla="*/ 218 w 218"/>
              <a:gd name="T9" fmla="*/ 130 h 130"/>
            </a:gdLst>
            <a:ahLst/>
            <a:cxnLst>
              <a:cxn ang="0">
                <a:pos x="T0" y="T1"/>
              </a:cxn>
              <a:cxn ang="0">
                <a:pos x="T2" y="T3"/>
              </a:cxn>
              <a:cxn ang="0">
                <a:pos x="T4" y="T5"/>
              </a:cxn>
              <a:cxn ang="0">
                <a:pos x="T6" y="T7"/>
              </a:cxn>
              <a:cxn ang="0">
                <a:pos x="T8" y="T9"/>
              </a:cxn>
            </a:cxnLst>
            <a:rect l="0" t="0" r="r" b="b"/>
            <a:pathLst>
              <a:path w="218" h="130">
                <a:moveTo>
                  <a:pt x="0" y="0"/>
                </a:moveTo>
                <a:cubicBezTo>
                  <a:pt x="10" y="12"/>
                  <a:pt x="21" y="25"/>
                  <a:pt x="38" y="38"/>
                </a:cubicBezTo>
                <a:cubicBezTo>
                  <a:pt x="55" y="51"/>
                  <a:pt x="82" y="67"/>
                  <a:pt x="104" y="80"/>
                </a:cubicBezTo>
                <a:cubicBezTo>
                  <a:pt x="126" y="93"/>
                  <a:pt x="151" y="106"/>
                  <a:pt x="170" y="114"/>
                </a:cubicBezTo>
                <a:cubicBezTo>
                  <a:pt x="189" y="122"/>
                  <a:pt x="203" y="126"/>
                  <a:pt x="218" y="130"/>
                </a:cubicBezTo>
              </a:path>
            </a:pathLst>
          </a:custGeom>
          <a:noFill/>
          <a:ln w="9525" cap="flat" cmpd="sng">
            <a:solidFill>
              <a:srgbClr val="FF0000"/>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60000"/>
              </a:spcBef>
              <a:spcAft>
                <a:spcPct val="0"/>
              </a:spcAft>
              <a:buFontTx/>
              <a:buChar char="•"/>
            </a:pPr>
            <a:endParaRPr lang="en-GB">
              <a:solidFill>
                <a:srgbClr val="000000"/>
              </a:solidFill>
            </a:endParaRPr>
          </a:p>
        </p:txBody>
      </p:sp>
      <p:sp>
        <p:nvSpPr>
          <p:cNvPr id="410651" name="Freeform 27"/>
          <p:cNvSpPr>
            <a:spLocks/>
          </p:cNvSpPr>
          <p:nvPr/>
        </p:nvSpPr>
        <p:spPr bwMode="auto">
          <a:xfrm>
            <a:off x="3513138" y="3587750"/>
            <a:ext cx="657225" cy="1176338"/>
          </a:xfrm>
          <a:custGeom>
            <a:avLst/>
            <a:gdLst>
              <a:gd name="T0" fmla="*/ 0 w 386"/>
              <a:gd name="T1" fmla="*/ 690 h 690"/>
              <a:gd name="T2" fmla="*/ 14 w 386"/>
              <a:gd name="T3" fmla="*/ 530 h 690"/>
              <a:gd name="T4" fmla="*/ 58 w 386"/>
              <a:gd name="T5" fmla="*/ 388 h 690"/>
              <a:gd name="T6" fmla="*/ 134 w 386"/>
              <a:gd name="T7" fmla="*/ 242 h 690"/>
              <a:gd name="T8" fmla="*/ 236 w 386"/>
              <a:gd name="T9" fmla="*/ 118 h 690"/>
              <a:gd name="T10" fmla="*/ 336 w 386"/>
              <a:gd name="T11" fmla="*/ 34 h 690"/>
              <a:gd name="T12" fmla="*/ 386 w 386"/>
              <a:gd name="T13" fmla="*/ 0 h 690"/>
            </a:gdLst>
            <a:ahLst/>
            <a:cxnLst>
              <a:cxn ang="0">
                <a:pos x="T0" y="T1"/>
              </a:cxn>
              <a:cxn ang="0">
                <a:pos x="T2" y="T3"/>
              </a:cxn>
              <a:cxn ang="0">
                <a:pos x="T4" y="T5"/>
              </a:cxn>
              <a:cxn ang="0">
                <a:pos x="T6" y="T7"/>
              </a:cxn>
              <a:cxn ang="0">
                <a:pos x="T8" y="T9"/>
              </a:cxn>
              <a:cxn ang="0">
                <a:pos x="T10" y="T11"/>
              </a:cxn>
              <a:cxn ang="0">
                <a:pos x="T12" y="T13"/>
              </a:cxn>
            </a:cxnLst>
            <a:rect l="0" t="0" r="r" b="b"/>
            <a:pathLst>
              <a:path w="386" h="690">
                <a:moveTo>
                  <a:pt x="0" y="690"/>
                </a:moveTo>
                <a:cubicBezTo>
                  <a:pt x="2" y="635"/>
                  <a:pt x="4" y="580"/>
                  <a:pt x="14" y="530"/>
                </a:cubicBezTo>
                <a:cubicBezTo>
                  <a:pt x="24" y="480"/>
                  <a:pt x="38" y="436"/>
                  <a:pt x="58" y="388"/>
                </a:cubicBezTo>
                <a:cubicBezTo>
                  <a:pt x="78" y="340"/>
                  <a:pt x="104" y="287"/>
                  <a:pt x="134" y="242"/>
                </a:cubicBezTo>
                <a:cubicBezTo>
                  <a:pt x="164" y="197"/>
                  <a:pt x="202" y="153"/>
                  <a:pt x="236" y="118"/>
                </a:cubicBezTo>
                <a:cubicBezTo>
                  <a:pt x="270" y="83"/>
                  <a:pt x="311" y="54"/>
                  <a:pt x="336" y="34"/>
                </a:cubicBezTo>
                <a:cubicBezTo>
                  <a:pt x="361" y="14"/>
                  <a:pt x="373" y="7"/>
                  <a:pt x="386" y="0"/>
                </a:cubicBezTo>
              </a:path>
            </a:pathLst>
          </a:custGeom>
          <a:noFill/>
          <a:ln w="9525" cap="flat" cmpd="sng">
            <a:solidFill>
              <a:srgbClr val="3333CC"/>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60000"/>
              </a:spcBef>
              <a:spcAft>
                <a:spcPct val="0"/>
              </a:spcAft>
              <a:buFontTx/>
              <a:buChar char="•"/>
            </a:pPr>
            <a:endParaRPr lang="en-GB">
              <a:solidFill>
                <a:srgbClr val="000000"/>
              </a:solidFill>
            </a:endParaRPr>
          </a:p>
        </p:txBody>
      </p:sp>
      <p:sp>
        <p:nvSpPr>
          <p:cNvPr id="410652" name="Freeform 28"/>
          <p:cNvSpPr>
            <a:spLocks/>
          </p:cNvSpPr>
          <p:nvPr/>
        </p:nvSpPr>
        <p:spPr bwMode="auto">
          <a:xfrm>
            <a:off x="4194175" y="3763963"/>
            <a:ext cx="77788" cy="334962"/>
          </a:xfrm>
          <a:custGeom>
            <a:avLst/>
            <a:gdLst>
              <a:gd name="T0" fmla="*/ 0 w 46"/>
              <a:gd name="T1" fmla="*/ 196 h 196"/>
              <a:gd name="T2" fmla="*/ 20 w 46"/>
              <a:gd name="T3" fmla="*/ 78 h 196"/>
              <a:gd name="T4" fmla="*/ 46 w 46"/>
              <a:gd name="T5" fmla="*/ 0 h 196"/>
            </a:gdLst>
            <a:ahLst/>
            <a:cxnLst>
              <a:cxn ang="0">
                <a:pos x="T0" y="T1"/>
              </a:cxn>
              <a:cxn ang="0">
                <a:pos x="T2" y="T3"/>
              </a:cxn>
              <a:cxn ang="0">
                <a:pos x="T4" y="T5"/>
              </a:cxn>
            </a:cxnLst>
            <a:rect l="0" t="0" r="r" b="b"/>
            <a:pathLst>
              <a:path w="46" h="196">
                <a:moveTo>
                  <a:pt x="0" y="196"/>
                </a:moveTo>
                <a:cubicBezTo>
                  <a:pt x="6" y="153"/>
                  <a:pt x="12" y="111"/>
                  <a:pt x="20" y="78"/>
                </a:cubicBezTo>
                <a:cubicBezTo>
                  <a:pt x="28" y="45"/>
                  <a:pt x="37" y="22"/>
                  <a:pt x="46" y="0"/>
                </a:cubicBezTo>
              </a:path>
            </a:pathLst>
          </a:custGeom>
          <a:noFill/>
          <a:ln w="9525" cap="flat" cmpd="sng">
            <a:solidFill>
              <a:srgbClr val="FF0000"/>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60000"/>
              </a:spcBef>
              <a:spcAft>
                <a:spcPct val="0"/>
              </a:spcAft>
              <a:buFontTx/>
              <a:buChar char="•"/>
            </a:pPr>
            <a:endParaRPr lang="en-GB">
              <a:solidFill>
                <a:srgbClr val="000000"/>
              </a:solidFill>
            </a:endParaRPr>
          </a:p>
        </p:txBody>
      </p:sp>
      <p:sp>
        <p:nvSpPr>
          <p:cNvPr id="410653" name="Freeform 29"/>
          <p:cNvSpPr>
            <a:spLocks/>
          </p:cNvSpPr>
          <p:nvPr/>
        </p:nvSpPr>
        <p:spPr bwMode="auto">
          <a:xfrm>
            <a:off x="3852863" y="2747963"/>
            <a:ext cx="1016000" cy="239712"/>
          </a:xfrm>
          <a:custGeom>
            <a:avLst/>
            <a:gdLst>
              <a:gd name="T0" fmla="*/ 0 w 574"/>
              <a:gd name="T1" fmla="*/ 140 h 140"/>
              <a:gd name="T2" fmla="*/ 122 w 574"/>
              <a:gd name="T3" fmla="*/ 86 h 140"/>
              <a:gd name="T4" fmla="*/ 282 w 574"/>
              <a:gd name="T5" fmla="*/ 36 h 140"/>
              <a:gd name="T6" fmla="*/ 422 w 574"/>
              <a:gd name="T7" fmla="*/ 10 h 140"/>
              <a:gd name="T8" fmla="*/ 574 w 574"/>
              <a:gd name="T9" fmla="*/ 0 h 140"/>
            </a:gdLst>
            <a:ahLst/>
            <a:cxnLst>
              <a:cxn ang="0">
                <a:pos x="T0" y="T1"/>
              </a:cxn>
              <a:cxn ang="0">
                <a:pos x="T2" y="T3"/>
              </a:cxn>
              <a:cxn ang="0">
                <a:pos x="T4" y="T5"/>
              </a:cxn>
              <a:cxn ang="0">
                <a:pos x="T6" y="T7"/>
              </a:cxn>
              <a:cxn ang="0">
                <a:pos x="T8" y="T9"/>
              </a:cxn>
            </a:cxnLst>
            <a:rect l="0" t="0" r="r" b="b"/>
            <a:pathLst>
              <a:path w="574" h="140">
                <a:moveTo>
                  <a:pt x="0" y="140"/>
                </a:moveTo>
                <a:cubicBezTo>
                  <a:pt x="37" y="121"/>
                  <a:pt x="75" y="103"/>
                  <a:pt x="122" y="86"/>
                </a:cubicBezTo>
                <a:cubicBezTo>
                  <a:pt x="169" y="69"/>
                  <a:pt x="232" y="49"/>
                  <a:pt x="282" y="36"/>
                </a:cubicBezTo>
                <a:cubicBezTo>
                  <a:pt x="332" y="23"/>
                  <a:pt x="373" y="16"/>
                  <a:pt x="422" y="10"/>
                </a:cubicBezTo>
                <a:cubicBezTo>
                  <a:pt x="471" y="4"/>
                  <a:pt x="522" y="2"/>
                  <a:pt x="574" y="0"/>
                </a:cubicBezTo>
              </a:path>
            </a:pathLst>
          </a:custGeom>
          <a:noFill/>
          <a:ln w="9525" cap="flat" cmpd="sng">
            <a:solidFill>
              <a:srgbClr val="3333CC"/>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60000"/>
              </a:spcBef>
              <a:spcAft>
                <a:spcPct val="0"/>
              </a:spcAft>
              <a:buFontTx/>
              <a:buChar char="•"/>
            </a:pPr>
            <a:endParaRPr lang="en-GB">
              <a:solidFill>
                <a:srgbClr val="000000"/>
              </a:solidFill>
            </a:endParaRPr>
          </a:p>
        </p:txBody>
      </p:sp>
      <p:sp>
        <p:nvSpPr>
          <p:cNvPr id="410654" name="Freeform 30"/>
          <p:cNvSpPr>
            <a:spLocks/>
          </p:cNvSpPr>
          <p:nvPr/>
        </p:nvSpPr>
        <p:spPr bwMode="auto">
          <a:xfrm>
            <a:off x="5959475" y="4476750"/>
            <a:ext cx="136525" cy="279400"/>
          </a:xfrm>
          <a:custGeom>
            <a:avLst/>
            <a:gdLst>
              <a:gd name="T0" fmla="*/ 0 w 80"/>
              <a:gd name="T1" fmla="*/ 0 h 164"/>
              <a:gd name="T2" fmla="*/ 44 w 80"/>
              <a:gd name="T3" fmla="*/ 40 h 164"/>
              <a:gd name="T4" fmla="*/ 68 w 80"/>
              <a:gd name="T5" fmla="*/ 94 h 164"/>
              <a:gd name="T6" fmla="*/ 78 w 80"/>
              <a:gd name="T7" fmla="*/ 134 h 164"/>
              <a:gd name="T8" fmla="*/ 80 w 80"/>
              <a:gd name="T9" fmla="*/ 164 h 164"/>
            </a:gdLst>
            <a:ahLst/>
            <a:cxnLst>
              <a:cxn ang="0">
                <a:pos x="T0" y="T1"/>
              </a:cxn>
              <a:cxn ang="0">
                <a:pos x="T2" y="T3"/>
              </a:cxn>
              <a:cxn ang="0">
                <a:pos x="T4" y="T5"/>
              </a:cxn>
              <a:cxn ang="0">
                <a:pos x="T6" y="T7"/>
              </a:cxn>
              <a:cxn ang="0">
                <a:pos x="T8" y="T9"/>
              </a:cxn>
            </a:cxnLst>
            <a:rect l="0" t="0" r="r" b="b"/>
            <a:pathLst>
              <a:path w="80" h="164">
                <a:moveTo>
                  <a:pt x="0" y="0"/>
                </a:moveTo>
                <a:cubicBezTo>
                  <a:pt x="16" y="12"/>
                  <a:pt x="33" y="24"/>
                  <a:pt x="44" y="40"/>
                </a:cubicBezTo>
                <a:cubicBezTo>
                  <a:pt x="55" y="56"/>
                  <a:pt x="62" y="78"/>
                  <a:pt x="68" y="94"/>
                </a:cubicBezTo>
                <a:cubicBezTo>
                  <a:pt x="74" y="110"/>
                  <a:pt x="76" y="122"/>
                  <a:pt x="78" y="134"/>
                </a:cubicBezTo>
                <a:cubicBezTo>
                  <a:pt x="80" y="146"/>
                  <a:pt x="80" y="155"/>
                  <a:pt x="80" y="164"/>
                </a:cubicBezTo>
              </a:path>
            </a:pathLst>
          </a:custGeom>
          <a:noFill/>
          <a:ln w="9525" cap="flat" cmpd="sng">
            <a:solidFill>
              <a:srgbClr val="FF0000"/>
            </a:solidFill>
            <a:prstDash val="solid"/>
            <a:round/>
            <a:headEnd type="stealth" w="med" len="sm"/>
            <a:tailEnd type="stealth" w="med"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60000"/>
              </a:spcBef>
              <a:spcAft>
                <a:spcPct val="0"/>
              </a:spcAft>
              <a:buFontTx/>
              <a:buChar char="•"/>
            </a:pPr>
            <a:endParaRPr lang="en-GB">
              <a:solidFill>
                <a:srgbClr val="000000"/>
              </a:solidFill>
            </a:endParaRPr>
          </a:p>
        </p:txBody>
      </p:sp>
      <p:sp>
        <p:nvSpPr>
          <p:cNvPr id="410655" name="Text Box 31"/>
          <p:cNvSpPr txBox="1">
            <a:spLocks noChangeArrowheads="1"/>
          </p:cNvSpPr>
          <p:nvPr/>
        </p:nvSpPr>
        <p:spPr bwMode="auto">
          <a:xfrm>
            <a:off x="4267200" y="277971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GB" altLang="en-US" i="1">
                <a:solidFill>
                  <a:srgbClr val="000000"/>
                </a:solidFill>
                <a:latin typeface="Comic Sans MS" pitchFamily="66" charset="0"/>
                <a:sym typeface="Symbol" pitchFamily="18" charset="2"/>
              </a:rPr>
              <a:t></a:t>
            </a:r>
            <a:r>
              <a:rPr lang="en-GB" altLang="en-US" i="1" baseline="-25000">
                <a:solidFill>
                  <a:srgbClr val="000000"/>
                </a:solidFill>
                <a:latin typeface="Comic Sans MS" pitchFamily="66" charset="0"/>
                <a:sym typeface="Symbol" pitchFamily="18" charset="2"/>
              </a:rPr>
              <a:t>z</a:t>
            </a:r>
            <a:endParaRPr lang="en-GB" altLang="en-US" i="1">
              <a:solidFill>
                <a:srgbClr val="000000"/>
              </a:solidFill>
              <a:latin typeface="Comic Sans MS" pitchFamily="66" charset="0"/>
            </a:endParaRPr>
          </a:p>
        </p:txBody>
      </p:sp>
      <p:sp>
        <p:nvSpPr>
          <p:cNvPr id="410656" name="Text Box 32"/>
          <p:cNvSpPr txBox="1">
            <a:spLocks noChangeArrowheads="1"/>
          </p:cNvSpPr>
          <p:nvPr/>
        </p:nvSpPr>
        <p:spPr bwMode="auto">
          <a:xfrm>
            <a:off x="4171950" y="3929063"/>
            <a:ext cx="2921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GB" altLang="en-US" sz="1600" i="1">
                <a:solidFill>
                  <a:srgbClr val="000000"/>
                </a:solidFill>
                <a:latin typeface="Symbol" pitchFamily="18" charset="2"/>
                <a:sym typeface="Symbol" pitchFamily="18" charset="2"/>
              </a:rPr>
              <a:t></a:t>
            </a:r>
            <a:endParaRPr lang="en-GB" altLang="en-US" sz="1600" i="1">
              <a:solidFill>
                <a:srgbClr val="000000"/>
              </a:solidFill>
              <a:latin typeface="Symbol" pitchFamily="18" charset="2"/>
            </a:endParaRPr>
          </a:p>
        </p:txBody>
      </p:sp>
      <p:sp>
        <p:nvSpPr>
          <p:cNvPr id="410657" name="Text Box 33"/>
          <p:cNvSpPr txBox="1">
            <a:spLocks noChangeArrowheads="1"/>
          </p:cNvSpPr>
          <p:nvPr/>
        </p:nvSpPr>
        <p:spPr bwMode="auto">
          <a:xfrm>
            <a:off x="3614738" y="3984625"/>
            <a:ext cx="5000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GB" altLang="en-US" sz="2000" i="1">
                <a:solidFill>
                  <a:srgbClr val="000000"/>
                </a:solidFill>
                <a:latin typeface="Comic Sans MS" pitchFamily="66" charset="0"/>
                <a:sym typeface="Symbol" pitchFamily="18" charset="2"/>
              </a:rPr>
              <a:t></a:t>
            </a:r>
            <a:r>
              <a:rPr lang="en-GB" altLang="en-US" sz="2000" i="1" baseline="-25000">
                <a:solidFill>
                  <a:srgbClr val="000000"/>
                </a:solidFill>
                <a:latin typeface="Comic Sans MS" pitchFamily="66" charset="0"/>
                <a:sym typeface="Symbol" pitchFamily="18" charset="2"/>
              </a:rPr>
              <a:t>s</a:t>
            </a:r>
            <a:endParaRPr lang="en-GB" altLang="en-US" sz="2000" i="1">
              <a:solidFill>
                <a:srgbClr val="000000"/>
              </a:solidFill>
              <a:latin typeface="Comic Sans MS" pitchFamily="66" charset="0"/>
            </a:endParaRPr>
          </a:p>
        </p:txBody>
      </p:sp>
      <p:sp>
        <p:nvSpPr>
          <p:cNvPr id="410658" name="Text Box 34"/>
          <p:cNvSpPr txBox="1">
            <a:spLocks noChangeArrowheads="1"/>
          </p:cNvSpPr>
          <p:nvPr/>
        </p:nvSpPr>
        <p:spPr bwMode="auto">
          <a:xfrm>
            <a:off x="3408363" y="4803775"/>
            <a:ext cx="4635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GB" altLang="en-US" sz="2000" i="1">
                <a:solidFill>
                  <a:srgbClr val="000000"/>
                </a:solidFill>
                <a:latin typeface="Comic Sans MS" pitchFamily="66" charset="0"/>
                <a:sym typeface="Symbol" pitchFamily="18" charset="2"/>
              </a:rPr>
              <a:t></a:t>
            </a:r>
            <a:r>
              <a:rPr lang="en-GB" altLang="en-US" sz="2000" i="1" baseline="-25000">
                <a:solidFill>
                  <a:srgbClr val="000000"/>
                </a:solidFill>
                <a:latin typeface="Comic Sans MS" pitchFamily="66" charset="0"/>
                <a:sym typeface="Symbol" pitchFamily="18" charset="2"/>
              </a:rPr>
              <a:t>s</a:t>
            </a:r>
            <a:endParaRPr lang="en-GB" altLang="en-US" sz="2000" i="1">
              <a:solidFill>
                <a:srgbClr val="000000"/>
              </a:solidFill>
              <a:latin typeface="Comic Sans MS" pitchFamily="66" charset="0"/>
            </a:endParaRPr>
          </a:p>
        </p:txBody>
      </p:sp>
      <p:sp>
        <p:nvSpPr>
          <p:cNvPr id="410659" name="Text Box 35"/>
          <p:cNvSpPr txBox="1">
            <a:spLocks noChangeArrowheads="1"/>
          </p:cNvSpPr>
          <p:nvPr/>
        </p:nvSpPr>
        <p:spPr bwMode="auto">
          <a:xfrm>
            <a:off x="3783013" y="5170488"/>
            <a:ext cx="2921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GB" altLang="en-US" sz="2000" i="1">
                <a:solidFill>
                  <a:srgbClr val="000000"/>
                </a:solidFill>
                <a:latin typeface="Comic Sans MS" pitchFamily="66" charset="0"/>
                <a:sym typeface="Symbol" pitchFamily="18" charset="2"/>
              </a:rPr>
              <a:t></a:t>
            </a:r>
            <a:endParaRPr lang="en-GB" altLang="en-US" sz="2000" i="1">
              <a:solidFill>
                <a:srgbClr val="000000"/>
              </a:solidFill>
              <a:latin typeface="Comic Sans MS" pitchFamily="66" charset="0"/>
            </a:endParaRPr>
          </a:p>
        </p:txBody>
      </p:sp>
      <p:sp>
        <p:nvSpPr>
          <p:cNvPr id="410660" name="Text Box 36"/>
          <p:cNvSpPr txBox="1">
            <a:spLocks noChangeArrowheads="1"/>
          </p:cNvSpPr>
          <p:nvPr/>
        </p:nvSpPr>
        <p:spPr bwMode="auto">
          <a:xfrm>
            <a:off x="6019800" y="4289425"/>
            <a:ext cx="2921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GB" altLang="en-US" sz="2000" i="1">
                <a:solidFill>
                  <a:srgbClr val="000000"/>
                </a:solidFill>
                <a:latin typeface="Comic Sans MS" pitchFamily="66" charset="0"/>
                <a:sym typeface="Symbol" pitchFamily="18" charset="2"/>
              </a:rPr>
              <a:t></a:t>
            </a:r>
            <a:endParaRPr lang="en-GB" altLang="en-US" sz="2000" i="1">
              <a:solidFill>
                <a:srgbClr val="000000"/>
              </a:solidFill>
              <a:latin typeface="Comic Sans MS" pitchFamily="66" charset="0"/>
            </a:endParaRPr>
          </a:p>
        </p:txBody>
      </p:sp>
      <p:sp>
        <p:nvSpPr>
          <p:cNvPr id="410661" name="Text Box 37"/>
          <p:cNvSpPr txBox="1">
            <a:spLocks noChangeArrowheads="1"/>
          </p:cNvSpPr>
          <p:nvPr/>
        </p:nvSpPr>
        <p:spPr bwMode="auto">
          <a:xfrm>
            <a:off x="6734175" y="3556000"/>
            <a:ext cx="396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GB" altLang="en-US" sz="2000">
                <a:solidFill>
                  <a:srgbClr val="000000"/>
                </a:solidFill>
                <a:latin typeface="Times New Roman" pitchFamily="18" charset="0"/>
              </a:rPr>
              <a:t>N</a:t>
            </a:r>
          </a:p>
        </p:txBody>
      </p:sp>
      <p:sp>
        <p:nvSpPr>
          <p:cNvPr id="410662" name="Text Box 38"/>
          <p:cNvSpPr txBox="1">
            <a:spLocks noChangeArrowheads="1"/>
          </p:cNvSpPr>
          <p:nvPr/>
        </p:nvSpPr>
        <p:spPr bwMode="auto">
          <a:xfrm>
            <a:off x="1795463" y="5961063"/>
            <a:ext cx="9382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GB" altLang="en-US" sz="2000">
                <a:solidFill>
                  <a:srgbClr val="000000"/>
                </a:solidFill>
                <a:latin typeface="Times New Roman" pitchFamily="18" charset="0"/>
              </a:rPr>
              <a:t>South</a:t>
            </a:r>
          </a:p>
        </p:txBody>
      </p:sp>
      <p:sp>
        <p:nvSpPr>
          <p:cNvPr id="410663" name="Text Box 39"/>
          <p:cNvSpPr txBox="1">
            <a:spLocks noChangeArrowheads="1"/>
          </p:cNvSpPr>
          <p:nvPr/>
        </p:nvSpPr>
        <p:spPr bwMode="auto">
          <a:xfrm>
            <a:off x="6318250" y="5810250"/>
            <a:ext cx="3952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GB" altLang="en-US" sz="2000">
                <a:solidFill>
                  <a:srgbClr val="000000"/>
                </a:solidFill>
                <a:latin typeface="Times New Roman" pitchFamily="18" charset="0"/>
              </a:rPr>
              <a:t>E</a:t>
            </a:r>
          </a:p>
        </p:txBody>
      </p:sp>
      <p:sp>
        <p:nvSpPr>
          <p:cNvPr id="410664" name="Text Box 40"/>
          <p:cNvSpPr txBox="1">
            <a:spLocks noChangeArrowheads="1"/>
          </p:cNvSpPr>
          <p:nvPr/>
        </p:nvSpPr>
        <p:spPr bwMode="auto">
          <a:xfrm>
            <a:off x="3119438" y="3292475"/>
            <a:ext cx="4429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GB" altLang="en-US" sz="2000" i="1">
                <a:solidFill>
                  <a:srgbClr val="000000"/>
                </a:solidFill>
                <a:latin typeface="Times New Roman" pitchFamily="18" charset="0"/>
              </a:rPr>
              <a:t>W</a:t>
            </a:r>
          </a:p>
        </p:txBody>
      </p:sp>
      <p:sp>
        <p:nvSpPr>
          <p:cNvPr id="410665" name="Text Box 41"/>
          <p:cNvSpPr txBox="1">
            <a:spLocks noChangeArrowheads="1"/>
          </p:cNvSpPr>
          <p:nvPr/>
        </p:nvSpPr>
        <p:spPr bwMode="auto">
          <a:xfrm>
            <a:off x="4397375" y="2084388"/>
            <a:ext cx="9747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GB" altLang="en-US">
                <a:solidFill>
                  <a:srgbClr val="000000"/>
                </a:solidFill>
                <a:latin typeface="Arial" charset="0"/>
              </a:rPr>
              <a:t>Zenith</a:t>
            </a:r>
          </a:p>
        </p:txBody>
      </p:sp>
      <p:sp>
        <p:nvSpPr>
          <p:cNvPr id="410666" name="Line 42"/>
          <p:cNvSpPr>
            <a:spLocks noChangeShapeType="1"/>
          </p:cNvSpPr>
          <p:nvPr/>
        </p:nvSpPr>
        <p:spPr bwMode="auto">
          <a:xfrm flipV="1">
            <a:off x="4879975" y="2433638"/>
            <a:ext cx="0" cy="2335212"/>
          </a:xfrm>
          <a:prstGeom prst="line">
            <a:avLst/>
          </a:prstGeom>
          <a:noFill/>
          <a:ln w="15875">
            <a:solidFill>
              <a:schemeClr val="accent2"/>
            </a:solidFill>
            <a:prstDash val="dash"/>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60000"/>
              </a:spcBef>
              <a:spcAft>
                <a:spcPct val="0"/>
              </a:spcAft>
              <a:buFontTx/>
              <a:buChar char="•"/>
            </a:pPr>
            <a:endParaRPr lang="en-GB">
              <a:solidFill>
                <a:srgbClr val="0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4291817"/>
      </p:ext>
    </p:extLst>
  </p:cSld>
  <p:clrMapOvr>
    <a:masterClrMapping/>
  </p:clrMapOvr>
  <mc:AlternateContent xmlns:mc="http://schemas.openxmlformats.org/markup-compatibility/2006">
    <mc:Choice xmlns:p14="http://schemas.microsoft.com/office/powerpoint/2010/main" Requires="p14">
      <p:transition spd="slow" p14:dur="2000" advTm="24107"/>
    </mc:Choice>
    <mc:Fallback>
      <p:transition spd="slow" advTm="24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0">
  <p:cSld>
    <p:bg>
      <p:bgPr>
        <a:solidFill>
          <a:schemeClr val="accent4">
            <a:lumMod val="50000"/>
            <a:lumOff val="50000"/>
          </a:schemeClr>
        </a:solidFill>
        <a:effectLst/>
      </p:bgPr>
    </p:bg>
    <p:spTree>
      <p:nvGrpSpPr>
        <p:cNvPr id="1" name=""/>
        <p:cNvGrpSpPr/>
        <p:nvPr/>
      </p:nvGrpSpPr>
      <p:grpSpPr>
        <a:xfrm>
          <a:off x="0" y="0"/>
          <a:ext cx="0" cy="0"/>
          <a:chOff x="0" y="0"/>
          <a:chExt cx="0" cy="0"/>
        </a:xfrm>
      </p:grpSpPr>
      <p:sp>
        <p:nvSpPr>
          <p:cNvPr id="414762" name="Freeform 42" descr="Parchment"/>
          <p:cNvSpPr>
            <a:spLocks/>
          </p:cNvSpPr>
          <p:nvPr/>
        </p:nvSpPr>
        <p:spPr bwMode="auto">
          <a:xfrm>
            <a:off x="1600200" y="2952750"/>
            <a:ext cx="6299200" cy="3844925"/>
          </a:xfrm>
          <a:custGeom>
            <a:avLst/>
            <a:gdLst>
              <a:gd name="T0" fmla="*/ 0 w 3696"/>
              <a:gd name="T1" fmla="*/ 960 h 2256"/>
              <a:gd name="T2" fmla="*/ 2304 w 3696"/>
              <a:gd name="T3" fmla="*/ 0 h 2256"/>
              <a:gd name="T4" fmla="*/ 3696 w 3696"/>
              <a:gd name="T5" fmla="*/ 1056 h 2256"/>
              <a:gd name="T6" fmla="*/ 1536 w 3696"/>
              <a:gd name="T7" fmla="*/ 2256 h 2256"/>
              <a:gd name="T8" fmla="*/ 0 w 3696"/>
              <a:gd name="T9" fmla="*/ 960 h 2256"/>
            </a:gdLst>
            <a:ahLst/>
            <a:cxnLst>
              <a:cxn ang="0">
                <a:pos x="T0" y="T1"/>
              </a:cxn>
              <a:cxn ang="0">
                <a:pos x="T2" y="T3"/>
              </a:cxn>
              <a:cxn ang="0">
                <a:pos x="T4" y="T5"/>
              </a:cxn>
              <a:cxn ang="0">
                <a:pos x="T6" y="T7"/>
              </a:cxn>
              <a:cxn ang="0">
                <a:pos x="T8" y="T9"/>
              </a:cxn>
            </a:cxnLst>
            <a:rect l="0" t="0" r="r" b="b"/>
            <a:pathLst>
              <a:path w="3696" h="2256">
                <a:moveTo>
                  <a:pt x="0" y="960"/>
                </a:moveTo>
                <a:lnTo>
                  <a:pt x="2304" y="0"/>
                </a:lnTo>
                <a:lnTo>
                  <a:pt x="3696" y="1056"/>
                </a:lnTo>
                <a:lnTo>
                  <a:pt x="1536" y="2256"/>
                </a:lnTo>
                <a:lnTo>
                  <a:pt x="0" y="960"/>
                </a:lnTo>
                <a:close/>
              </a:path>
            </a:pathLst>
          </a:custGeom>
          <a:blipFill dpi="0" rotWithShape="0">
            <a:blip r:embed="rId2"/>
            <a:srcRect/>
            <a:tile tx="0" ty="0" sx="100000" sy="100000" flip="none" algn="tl"/>
          </a:blipFill>
          <a:ln w="12700" cmpd="sng">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60000"/>
              </a:spcBef>
              <a:spcAft>
                <a:spcPct val="0"/>
              </a:spcAft>
              <a:buFontTx/>
              <a:buChar char="•"/>
            </a:pPr>
            <a:endParaRPr lang="en-GB">
              <a:solidFill>
                <a:srgbClr val="000000"/>
              </a:solidFill>
            </a:endParaRPr>
          </a:p>
        </p:txBody>
      </p:sp>
      <p:sp>
        <p:nvSpPr>
          <p:cNvPr id="414722" name="Rectangle 2"/>
          <p:cNvSpPr>
            <a:spLocks noGrp="1" noChangeArrowheads="1"/>
          </p:cNvSpPr>
          <p:nvPr>
            <p:ph type="title"/>
          </p:nvPr>
        </p:nvSpPr>
        <p:spPr/>
        <p:txBody>
          <a:bodyPr/>
          <a:lstStyle/>
          <a:p>
            <a:pPr marL="0" indent="0">
              <a:tabLst/>
            </a:pPr>
            <a:r>
              <a:rPr lang="el-GR" altLang="en-US" b="0" dirty="0">
                <a:solidFill>
                  <a:schemeClr val="tx1"/>
                </a:solidFill>
              </a:rPr>
              <a:t>ΗΛΙΑΚΗ ΓΕΩΜΕΤΡΙΑ:</a:t>
            </a:r>
            <a:br>
              <a:rPr lang="el-GR" altLang="en-US" b="0" dirty="0">
                <a:solidFill>
                  <a:schemeClr val="tx1"/>
                </a:solidFill>
              </a:rPr>
            </a:br>
            <a:r>
              <a:rPr lang="el-GR" altLang="en-US" b="0" dirty="0">
                <a:solidFill>
                  <a:schemeClr val="tx1"/>
                </a:solidFill>
              </a:rPr>
              <a:t>ΓΩΝΙΕΣ</a:t>
            </a:r>
            <a:endParaRPr lang="en-GB" altLang="en-US" b="0" dirty="0"/>
          </a:p>
        </p:txBody>
      </p:sp>
      <p:sp>
        <p:nvSpPr>
          <p:cNvPr id="414724" name="Line 4"/>
          <p:cNvSpPr>
            <a:spLocks noChangeShapeType="1"/>
          </p:cNvSpPr>
          <p:nvPr/>
        </p:nvSpPr>
        <p:spPr bwMode="auto">
          <a:xfrm flipH="1">
            <a:off x="2308225" y="3690938"/>
            <a:ext cx="4795838" cy="2300287"/>
          </a:xfrm>
          <a:prstGeom prst="line">
            <a:avLst/>
          </a:prstGeom>
          <a:noFill/>
          <a:ln w="28575">
            <a:solidFill>
              <a:schemeClr val="accent2"/>
            </a:solidFill>
            <a:prstDash val="lgDash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60000"/>
              </a:spcBef>
              <a:spcAft>
                <a:spcPct val="0"/>
              </a:spcAft>
              <a:buFontTx/>
              <a:buChar char="•"/>
            </a:pPr>
            <a:endParaRPr lang="en-GB">
              <a:solidFill>
                <a:srgbClr val="000000"/>
              </a:solidFill>
            </a:endParaRPr>
          </a:p>
        </p:txBody>
      </p:sp>
      <p:sp>
        <p:nvSpPr>
          <p:cNvPr id="414725" name="Line 5"/>
          <p:cNvSpPr>
            <a:spLocks noChangeShapeType="1"/>
          </p:cNvSpPr>
          <p:nvPr/>
        </p:nvSpPr>
        <p:spPr bwMode="auto">
          <a:xfrm>
            <a:off x="3170238" y="3322638"/>
            <a:ext cx="3403600" cy="2851150"/>
          </a:xfrm>
          <a:prstGeom prst="line">
            <a:avLst/>
          </a:prstGeom>
          <a:noFill/>
          <a:ln w="28575">
            <a:solidFill>
              <a:schemeClr val="accent2"/>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60000"/>
              </a:spcBef>
              <a:spcAft>
                <a:spcPct val="0"/>
              </a:spcAft>
              <a:buFontTx/>
              <a:buChar char="•"/>
            </a:pPr>
            <a:endParaRPr lang="en-GB">
              <a:solidFill>
                <a:srgbClr val="000000"/>
              </a:solidFill>
            </a:endParaRPr>
          </a:p>
        </p:txBody>
      </p:sp>
      <p:sp>
        <p:nvSpPr>
          <p:cNvPr id="414726" name="Freeform 6"/>
          <p:cNvSpPr>
            <a:spLocks/>
          </p:cNvSpPr>
          <p:nvPr/>
        </p:nvSpPr>
        <p:spPr bwMode="auto">
          <a:xfrm>
            <a:off x="3332163" y="2174875"/>
            <a:ext cx="1539875" cy="2578100"/>
          </a:xfrm>
          <a:custGeom>
            <a:avLst/>
            <a:gdLst>
              <a:gd name="T0" fmla="*/ 1056 w 1056"/>
              <a:gd name="T1" fmla="*/ 1440 h 1440"/>
              <a:gd name="T2" fmla="*/ 0 w 1056"/>
              <a:gd name="T3" fmla="*/ 1440 h 1440"/>
              <a:gd name="T4" fmla="*/ 0 w 1056"/>
              <a:gd name="T5" fmla="*/ 0 h 1440"/>
            </a:gdLst>
            <a:ahLst/>
            <a:cxnLst>
              <a:cxn ang="0">
                <a:pos x="T0" y="T1"/>
              </a:cxn>
              <a:cxn ang="0">
                <a:pos x="T2" y="T3"/>
              </a:cxn>
              <a:cxn ang="0">
                <a:pos x="T4" y="T5"/>
              </a:cxn>
            </a:cxnLst>
            <a:rect l="0" t="0" r="r" b="b"/>
            <a:pathLst>
              <a:path w="1056" h="1440">
                <a:moveTo>
                  <a:pt x="1056" y="1440"/>
                </a:moveTo>
                <a:lnTo>
                  <a:pt x="0" y="1440"/>
                </a:lnTo>
                <a:lnTo>
                  <a:pt x="0" y="0"/>
                </a:lnTo>
              </a:path>
            </a:pathLst>
          </a:custGeom>
          <a:noFill/>
          <a:ln w="15875" cap="flat">
            <a:solidFill>
              <a:srgbClr val="3333CC"/>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60000"/>
              </a:spcBef>
              <a:spcAft>
                <a:spcPct val="0"/>
              </a:spcAft>
              <a:buFontTx/>
              <a:buChar char="•"/>
            </a:pPr>
            <a:endParaRPr lang="en-GB">
              <a:solidFill>
                <a:srgbClr val="000000"/>
              </a:solidFill>
            </a:endParaRPr>
          </a:p>
        </p:txBody>
      </p:sp>
      <p:sp>
        <p:nvSpPr>
          <p:cNvPr id="414734" name="Line 14"/>
          <p:cNvSpPr>
            <a:spLocks noChangeShapeType="1"/>
          </p:cNvSpPr>
          <p:nvPr/>
        </p:nvSpPr>
        <p:spPr bwMode="auto">
          <a:xfrm>
            <a:off x="3317875" y="2092325"/>
            <a:ext cx="1554163" cy="2660650"/>
          </a:xfrm>
          <a:prstGeom prst="line">
            <a:avLst/>
          </a:prstGeom>
          <a:noFill/>
          <a:ln w="28575">
            <a:solidFill>
              <a:srgbClr val="FF66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60000"/>
              </a:spcBef>
              <a:spcAft>
                <a:spcPct val="0"/>
              </a:spcAft>
              <a:buFontTx/>
              <a:buChar char="•"/>
            </a:pPr>
            <a:endParaRPr lang="en-GB">
              <a:solidFill>
                <a:srgbClr val="000000"/>
              </a:solidFill>
            </a:endParaRPr>
          </a:p>
        </p:txBody>
      </p:sp>
      <p:sp>
        <p:nvSpPr>
          <p:cNvPr id="414737" name="Freeform 17"/>
          <p:cNvSpPr>
            <a:spLocks/>
          </p:cNvSpPr>
          <p:nvPr/>
        </p:nvSpPr>
        <p:spPr bwMode="auto">
          <a:xfrm>
            <a:off x="3332163" y="4554538"/>
            <a:ext cx="123825" cy="195262"/>
          </a:xfrm>
          <a:custGeom>
            <a:avLst/>
            <a:gdLst>
              <a:gd name="T0" fmla="*/ 0 w 180"/>
              <a:gd name="T1" fmla="*/ 0 h 228"/>
              <a:gd name="T2" fmla="*/ 180 w 180"/>
              <a:gd name="T3" fmla="*/ 0 h 228"/>
              <a:gd name="T4" fmla="*/ 180 w 180"/>
              <a:gd name="T5" fmla="*/ 228 h 228"/>
            </a:gdLst>
            <a:ahLst/>
            <a:cxnLst>
              <a:cxn ang="0">
                <a:pos x="T0" y="T1"/>
              </a:cxn>
              <a:cxn ang="0">
                <a:pos x="T2" y="T3"/>
              </a:cxn>
              <a:cxn ang="0">
                <a:pos x="T4" y="T5"/>
              </a:cxn>
            </a:cxnLst>
            <a:rect l="0" t="0" r="r" b="b"/>
            <a:pathLst>
              <a:path w="180" h="228">
                <a:moveTo>
                  <a:pt x="0" y="0"/>
                </a:moveTo>
                <a:lnTo>
                  <a:pt x="180" y="0"/>
                </a:lnTo>
                <a:lnTo>
                  <a:pt x="180" y="228"/>
                </a:lnTo>
              </a:path>
            </a:pathLst>
          </a:custGeom>
          <a:noFill/>
          <a:ln w="9525">
            <a:solidFill>
              <a:srgbClr val="3333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60000"/>
              </a:spcBef>
              <a:spcAft>
                <a:spcPct val="0"/>
              </a:spcAft>
              <a:buFontTx/>
              <a:buChar char="•"/>
            </a:pPr>
            <a:endParaRPr lang="en-GB">
              <a:solidFill>
                <a:srgbClr val="000000"/>
              </a:solidFill>
            </a:endParaRPr>
          </a:p>
        </p:txBody>
      </p:sp>
      <p:sp>
        <p:nvSpPr>
          <p:cNvPr id="414740" name="AutoShape 20"/>
          <p:cNvSpPr>
            <a:spLocks noChangeArrowheads="1"/>
          </p:cNvSpPr>
          <p:nvPr/>
        </p:nvSpPr>
        <p:spPr bwMode="auto">
          <a:xfrm>
            <a:off x="2817813" y="1503363"/>
            <a:ext cx="661987" cy="660400"/>
          </a:xfrm>
          <a:prstGeom prst="star16">
            <a:avLst>
              <a:gd name="adj" fmla="val 37500"/>
            </a:avLst>
          </a:prstGeom>
          <a:solidFill>
            <a:srgbClr val="FFFF00"/>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60000"/>
              </a:spcBef>
              <a:spcAft>
                <a:spcPct val="0"/>
              </a:spcAft>
              <a:buFontTx/>
              <a:buChar char="•"/>
            </a:pPr>
            <a:endParaRPr lang="en-GB">
              <a:solidFill>
                <a:srgbClr val="000000"/>
              </a:solidFill>
            </a:endParaRPr>
          </a:p>
        </p:txBody>
      </p:sp>
      <p:sp>
        <p:nvSpPr>
          <p:cNvPr id="414741" name="Freeform 21"/>
          <p:cNvSpPr>
            <a:spLocks/>
          </p:cNvSpPr>
          <p:nvPr/>
        </p:nvSpPr>
        <p:spPr bwMode="auto">
          <a:xfrm>
            <a:off x="3430588" y="4756150"/>
            <a:ext cx="169862" cy="603250"/>
          </a:xfrm>
          <a:custGeom>
            <a:avLst/>
            <a:gdLst>
              <a:gd name="T0" fmla="*/ 20 w 100"/>
              <a:gd name="T1" fmla="*/ 0 h 354"/>
              <a:gd name="T2" fmla="*/ 2 w 100"/>
              <a:gd name="T3" fmla="*/ 84 h 354"/>
              <a:gd name="T4" fmla="*/ 8 w 100"/>
              <a:gd name="T5" fmla="*/ 178 h 354"/>
              <a:gd name="T6" fmla="*/ 34 w 100"/>
              <a:gd name="T7" fmla="*/ 258 h 354"/>
              <a:gd name="T8" fmla="*/ 72 w 100"/>
              <a:gd name="T9" fmla="*/ 320 h 354"/>
              <a:gd name="T10" fmla="*/ 100 w 100"/>
              <a:gd name="T11" fmla="*/ 354 h 354"/>
            </a:gdLst>
            <a:ahLst/>
            <a:cxnLst>
              <a:cxn ang="0">
                <a:pos x="T0" y="T1"/>
              </a:cxn>
              <a:cxn ang="0">
                <a:pos x="T2" y="T3"/>
              </a:cxn>
              <a:cxn ang="0">
                <a:pos x="T4" y="T5"/>
              </a:cxn>
              <a:cxn ang="0">
                <a:pos x="T6" y="T7"/>
              </a:cxn>
              <a:cxn ang="0">
                <a:pos x="T8" y="T9"/>
              </a:cxn>
              <a:cxn ang="0">
                <a:pos x="T10" y="T11"/>
              </a:cxn>
            </a:cxnLst>
            <a:rect l="0" t="0" r="r" b="b"/>
            <a:pathLst>
              <a:path w="100" h="354">
                <a:moveTo>
                  <a:pt x="20" y="0"/>
                </a:moveTo>
                <a:cubicBezTo>
                  <a:pt x="12" y="27"/>
                  <a:pt x="4" y="54"/>
                  <a:pt x="2" y="84"/>
                </a:cubicBezTo>
                <a:cubicBezTo>
                  <a:pt x="0" y="114"/>
                  <a:pt x="3" y="149"/>
                  <a:pt x="8" y="178"/>
                </a:cubicBezTo>
                <a:cubicBezTo>
                  <a:pt x="13" y="207"/>
                  <a:pt x="23" y="234"/>
                  <a:pt x="34" y="258"/>
                </a:cubicBezTo>
                <a:cubicBezTo>
                  <a:pt x="45" y="282"/>
                  <a:pt x="61" y="304"/>
                  <a:pt x="72" y="320"/>
                </a:cubicBezTo>
                <a:cubicBezTo>
                  <a:pt x="83" y="336"/>
                  <a:pt x="91" y="345"/>
                  <a:pt x="100" y="354"/>
                </a:cubicBezTo>
              </a:path>
            </a:pathLst>
          </a:custGeom>
          <a:noFill/>
          <a:ln w="9525">
            <a:solidFill>
              <a:srgbClr val="3333CC"/>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60000"/>
              </a:spcBef>
              <a:spcAft>
                <a:spcPct val="0"/>
              </a:spcAft>
              <a:buFontTx/>
              <a:buChar char="•"/>
            </a:pPr>
            <a:endParaRPr lang="en-GB">
              <a:solidFill>
                <a:srgbClr val="000000"/>
              </a:solidFill>
            </a:endParaRPr>
          </a:p>
        </p:txBody>
      </p:sp>
      <p:sp>
        <p:nvSpPr>
          <p:cNvPr id="414743" name="Freeform 23"/>
          <p:cNvSpPr>
            <a:spLocks/>
          </p:cNvSpPr>
          <p:nvPr/>
        </p:nvSpPr>
        <p:spPr bwMode="auto">
          <a:xfrm>
            <a:off x="3513138" y="3573463"/>
            <a:ext cx="657225" cy="1176337"/>
          </a:xfrm>
          <a:custGeom>
            <a:avLst/>
            <a:gdLst>
              <a:gd name="T0" fmla="*/ 0 w 386"/>
              <a:gd name="T1" fmla="*/ 690 h 690"/>
              <a:gd name="T2" fmla="*/ 14 w 386"/>
              <a:gd name="T3" fmla="*/ 530 h 690"/>
              <a:gd name="T4" fmla="*/ 58 w 386"/>
              <a:gd name="T5" fmla="*/ 388 h 690"/>
              <a:gd name="T6" fmla="*/ 134 w 386"/>
              <a:gd name="T7" fmla="*/ 242 h 690"/>
              <a:gd name="T8" fmla="*/ 236 w 386"/>
              <a:gd name="T9" fmla="*/ 118 h 690"/>
              <a:gd name="T10" fmla="*/ 336 w 386"/>
              <a:gd name="T11" fmla="*/ 34 h 690"/>
              <a:gd name="T12" fmla="*/ 386 w 386"/>
              <a:gd name="T13" fmla="*/ 0 h 690"/>
            </a:gdLst>
            <a:ahLst/>
            <a:cxnLst>
              <a:cxn ang="0">
                <a:pos x="T0" y="T1"/>
              </a:cxn>
              <a:cxn ang="0">
                <a:pos x="T2" y="T3"/>
              </a:cxn>
              <a:cxn ang="0">
                <a:pos x="T4" y="T5"/>
              </a:cxn>
              <a:cxn ang="0">
                <a:pos x="T6" y="T7"/>
              </a:cxn>
              <a:cxn ang="0">
                <a:pos x="T8" y="T9"/>
              </a:cxn>
              <a:cxn ang="0">
                <a:pos x="T10" y="T11"/>
              </a:cxn>
              <a:cxn ang="0">
                <a:pos x="T12" y="T13"/>
              </a:cxn>
            </a:cxnLst>
            <a:rect l="0" t="0" r="r" b="b"/>
            <a:pathLst>
              <a:path w="386" h="690">
                <a:moveTo>
                  <a:pt x="0" y="690"/>
                </a:moveTo>
                <a:cubicBezTo>
                  <a:pt x="2" y="635"/>
                  <a:pt x="4" y="580"/>
                  <a:pt x="14" y="530"/>
                </a:cubicBezTo>
                <a:cubicBezTo>
                  <a:pt x="24" y="480"/>
                  <a:pt x="38" y="436"/>
                  <a:pt x="58" y="388"/>
                </a:cubicBezTo>
                <a:cubicBezTo>
                  <a:pt x="78" y="340"/>
                  <a:pt x="104" y="287"/>
                  <a:pt x="134" y="242"/>
                </a:cubicBezTo>
                <a:cubicBezTo>
                  <a:pt x="164" y="197"/>
                  <a:pt x="202" y="153"/>
                  <a:pt x="236" y="118"/>
                </a:cubicBezTo>
                <a:cubicBezTo>
                  <a:pt x="270" y="83"/>
                  <a:pt x="311" y="54"/>
                  <a:pt x="336" y="34"/>
                </a:cubicBezTo>
                <a:cubicBezTo>
                  <a:pt x="361" y="14"/>
                  <a:pt x="373" y="7"/>
                  <a:pt x="386" y="0"/>
                </a:cubicBezTo>
              </a:path>
            </a:pathLst>
          </a:custGeom>
          <a:noFill/>
          <a:ln w="9525" cap="flat" cmpd="sng">
            <a:solidFill>
              <a:srgbClr val="3333CC"/>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60000"/>
              </a:spcBef>
              <a:spcAft>
                <a:spcPct val="0"/>
              </a:spcAft>
              <a:buFontTx/>
              <a:buChar char="•"/>
            </a:pPr>
            <a:endParaRPr lang="en-GB">
              <a:solidFill>
                <a:srgbClr val="000000"/>
              </a:solidFill>
            </a:endParaRPr>
          </a:p>
        </p:txBody>
      </p:sp>
      <p:sp>
        <p:nvSpPr>
          <p:cNvPr id="414745" name="Freeform 25"/>
          <p:cNvSpPr>
            <a:spLocks/>
          </p:cNvSpPr>
          <p:nvPr/>
        </p:nvSpPr>
        <p:spPr bwMode="auto">
          <a:xfrm>
            <a:off x="3852863" y="2733675"/>
            <a:ext cx="1016000" cy="239713"/>
          </a:xfrm>
          <a:custGeom>
            <a:avLst/>
            <a:gdLst>
              <a:gd name="T0" fmla="*/ 0 w 574"/>
              <a:gd name="T1" fmla="*/ 140 h 140"/>
              <a:gd name="T2" fmla="*/ 122 w 574"/>
              <a:gd name="T3" fmla="*/ 86 h 140"/>
              <a:gd name="T4" fmla="*/ 282 w 574"/>
              <a:gd name="T5" fmla="*/ 36 h 140"/>
              <a:gd name="T6" fmla="*/ 422 w 574"/>
              <a:gd name="T7" fmla="*/ 10 h 140"/>
              <a:gd name="T8" fmla="*/ 574 w 574"/>
              <a:gd name="T9" fmla="*/ 0 h 140"/>
            </a:gdLst>
            <a:ahLst/>
            <a:cxnLst>
              <a:cxn ang="0">
                <a:pos x="T0" y="T1"/>
              </a:cxn>
              <a:cxn ang="0">
                <a:pos x="T2" y="T3"/>
              </a:cxn>
              <a:cxn ang="0">
                <a:pos x="T4" y="T5"/>
              </a:cxn>
              <a:cxn ang="0">
                <a:pos x="T6" y="T7"/>
              </a:cxn>
              <a:cxn ang="0">
                <a:pos x="T8" y="T9"/>
              </a:cxn>
            </a:cxnLst>
            <a:rect l="0" t="0" r="r" b="b"/>
            <a:pathLst>
              <a:path w="574" h="140">
                <a:moveTo>
                  <a:pt x="0" y="140"/>
                </a:moveTo>
                <a:cubicBezTo>
                  <a:pt x="37" y="121"/>
                  <a:pt x="75" y="103"/>
                  <a:pt x="122" y="86"/>
                </a:cubicBezTo>
                <a:cubicBezTo>
                  <a:pt x="169" y="69"/>
                  <a:pt x="232" y="49"/>
                  <a:pt x="282" y="36"/>
                </a:cubicBezTo>
                <a:cubicBezTo>
                  <a:pt x="332" y="23"/>
                  <a:pt x="373" y="16"/>
                  <a:pt x="422" y="10"/>
                </a:cubicBezTo>
                <a:cubicBezTo>
                  <a:pt x="471" y="4"/>
                  <a:pt x="522" y="2"/>
                  <a:pt x="574" y="0"/>
                </a:cubicBezTo>
              </a:path>
            </a:pathLst>
          </a:custGeom>
          <a:noFill/>
          <a:ln w="9525" cap="flat" cmpd="sng">
            <a:solidFill>
              <a:srgbClr val="3333CC"/>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60000"/>
              </a:spcBef>
              <a:spcAft>
                <a:spcPct val="0"/>
              </a:spcAft>
              <a:buFontTx/>
              <a:buChar char="•"/>
            </a:pPr>
            <a:endParaRPr lang="en-GB">
              <a:solidFill>
                <a:srgbClr val="000000"/>
              </a:solidFill>
            </a:endParaRPr>
          </a:p>
        </p:txBody>
      </p:sp>
      <p:sp>
        <p:nvSpPr>
          <p:cNvPr id="414747" name="Text Box 27"/>
          <p:cNvSpPr txBox="1">
            <a:spLocks noChangeArrowheads="1"/>
          </p:cNvSpPr>
          <p:nvPr/>
        </p:nvSpPr>
        <p:spPr bwMode="auto">
          <a:xfrm>
            <a:off x="4267200" y="276542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GB" altLang="en-US" i="1">
                <a:solidFill>
                  <a:srgbClr val="000000"/>
                </a:solidFill>
                <a:latin typeface="Comic Sans MS" pitchFamily="66" charset="0"/>
                <a:sym typeface="Symbol" pitchFamily="18" charset="2"/>
              </a:rPr>
              <a:t></a:t>
            </a:r>
            <a:r>
              <a:rPr lang="en-GB" altLang="en-US" i="1" baseline="-25000">
                <a:solidFill>
                  <a:srgbClr val="000000"/>
                </a:solidFill>
                <a:latin typeface="Comic Sans MS" pitchFamily="66" charset="0"/>
                <a:sym typeface="Symbol" pitchFamily="18" charset="2"/>
              </a:rPr>
              <a:t>z</a:t>
            </a:r>
            <a:endParaRPr lang="en-GB" altLang="en-US" i="1">
              <a:solidFill>
                <a:srgbClr val="000000"/>
              </a:solidFill>
              <a:latin typeface="Comic Sans MS" pitchFamily="66" charset="0"/>
            </a:endParaRPr>
          </a:p>
        </p:txBody>
      </p:sp>
      <p:sp>
        <p:nvSpPr>
          <p:cNvPr id="414749" name="Text Box 29"/>
          <p:cNvSpPr txBox="1">
            <a:spLocks noChangeArrowheads="1"/>
          </p:cNvSpPr>
          <p:nvPr/>
        </p:nvSpPr>
        <p:spPr bwMode="auto">
          <a:xfrm>
            <a:off x="3614738" y="3970338"/>
            <a:ext cx="5000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GB" altLang="en-US" sz="2000" i="1">
                <a:solidFill>
                  <a:srgbClr val="000000"/>
                </a:solidFill>
                <a:latin typeface="Comic Sans MS" pitchFamily="66" charset="0"/>
                <a:sym typeface="Symbol" pitchFamily="18" charset="2"/>
              </a:rPr>
              <a:t></a:t>
            </a:r>
            <a:r>
              <a:rPr lang="en-GB" altLang="en-US" sz="2000" i="1" baseline="-25000">
                <a:solidFill>
                  <a:srgbClr val="000000"/>
                </a:solidFill>
                <a:latin typeface="Comic Sans MS" pitchFamily="66" charset="0"/>
                <a:sym typeface="Symbol" pitchFamily="18" charset="2"/>
              </a:rPr>
              <a:t>s</a:t>
            </a:r>
            <a:endParaRPr lang="en-GB" altLang="en-US" sz="2000" i="1">
              <a:solidFill>
                <a:srgbClr val="000000"/>
              </a:solidFill>
              <a:latin typeface="Comic Sans MS" pitchFamily="66" charset="0"/>
            </a:endParaRPr>
          </a:p>
        </p:txBody>
      </p:sp>
      <p:sp>
        <p:nvSpPr>
          <p:cNvPr id="414750" name="Text Box 30"/>
          <p:cNvSpPr txBox="1">
            <a:spLocks noChangeArrowheads="1"/>
          </p:cNvSpPr>
          <p:nvPr/>
        </p:nvSpPr>
        <p:spPr bwMode="auto">
          <a:xfrm>
            <a:off x="3408363" y="4789488"/>
            <a:ext cx="4635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GB" altLang="en-US" sz="2000" i="1">
                <a:solidFill>
                  <a:srgbClr val="000000"/>
                </a:solidFill>
                <a:latin typeface="Comic Sans MS" pitchFamily="66" charset="0"/>
                <a:sym typeface="Symbol" pitchFamily="18" charset="2"/>
              </a:rPr>
              <a:t></a:t>
            </a:r>
            <a:r>
              <a:rPr lang="en-GB" altLang="en-US" sz="2000" i="1" baseline="-25000">
                <a:solidFill>
                  <a:srgbClr val="000000"/>
                </a:solidFill>
                <a:latin typeface="Comic Sans MS" pitchFamily="66" charset="0"/>
                <a:sym typeface="Symbol" pitchFamily="18" charset="2"/>
              </a:rPr>
              <a:t>s</a:t>
            </a:r>
            <a:endParaRPr lang="en-GB" altLang="en-US" sz="2000" i="1">
              <a:solidFill>
                <a:srgbClr val="000000"/>
              </a:solidFill>
              <a:latin typeface="Comic Sans MS" pitchFamily="66" charset="0"/>
            </a:endParaRPr>
          </a:p>
        </p:txBody>
      </p:sp>
      <p:sp>
        <p:nvSpPr>
          <p:cNvPr id="414753" name="Text Box 33"/>
          <p:cNvSpPr txBox="1">
            <a:spLocks noChangeArrowheads="1"/>
          </p:cNvSpPr>
          <p:nvPr/>
        </p:nvSpPr>
        <p:spPr bwMode="auto">
          <a:xfrm>
            <a:off x="7191375" y="3433763"/>
            <a:ext cx="396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GB" altLang="en-US" sz="2000">
                <a:solidFill>
                  <a:srgbClr val="000000"/>
                </a:solidFill>
                <a:latin typeface="Times New Roman" pitchFamily="18" charset="0"/>
              </a:rPr>
              <a:t>N</a:t>
            </a:r>
          </a:p>
        </p:txBody>
      </p:sp>
      <p:sp>
        <p:nvSpPr>
          <p:cNvPr id="414754" name="Text Box 34"/>
          <p:cNvSpPr txBox="1">
            <a:spLocks noChangeArrowheads="1"/>
          </p:cNvSpPr>
          <p:nvPr/>
        </p:nvSpPr>
        <p:spPr bwMode="auto">
          <a:xfrm>
            <a:off x="1692275" y="6030913"/>
            <a:ext cx="9382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GB" altLang="en-US" sz="2000">
                <a:solidFill>
                  <a:srgbClr val="000000"/>
                </a:solidFill>
                <a:latin typeface="Times New Roman" pitchFamily="18" charset="0"/>
              </a:rPr>
              <a:t>South</a:t>
            </a:r>
          </a:p>
        </p:txBody>
      </p:sp>
      <p:sp>
        <p:nvSpPr>
          <p:cNvPr id="414755" name="Text Box 35"/>
          <p:cNvSpPr txBox="1">
            <a:spLocks noChangeArrowheads="1"/>
          </p:cNvSpPr>
          <p:nvPr/>
        </p:nvSpPr>
        <p:spPr bwMode="auto">
          <a:xfrm>
            <a:off x="6581775" y="6067425"/>
            <a:ext cx="3952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GB" altLang="en-US" sz="2000">
                <a:solidFill>
                  <a:srgbClr val="000000"/>
                </a:solidFill>
                <a:latin typeface="Times New Roman" pitchFamily="18" charset="0"/>
              </a:rPr>
              <a:t>E</a:t>
            </a:r>
          </a:p>
        </p:txBody>
      </p:sp>
      <p:sp>
        <p:nvSpPr>
          <p:cNvPr id="414756" name="Text Box 36"/>
          <p:cNvSpPr txBox="1">
            <a:spLocks noChangeArrowheads="1"/>
          </p:cNvSpPr>
          <p:nvPr/>
        </p:nvSpPr>
        <p:spPr bwMode="auto">
          <a:xfrm>
            <a:off x="2722563" y="3038475"/>
            <a:ext cx="4429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GB" altLang="en-US" sz="2000" i="1">
                <a:solidFill>
                  <a:srgbClr val="000000"/>
                </a:solidFill>
                <a:latin typeface="Times New Roman" pitchFamily="18" charset="0"/>
              </a:rPr>
              <a:t>W</a:t>
            </a:r>
          </a:p>
        </p:txBody>
      </p:sp>
      <p:sp>
        <p:nvSpPr>
          <p:cNvPr id="414757" name="Text Box 37"/>
          <p:cNvSpPr txBox="1">
            <a:spLocks noChangeArrowheads="1"/>
          </p:cNvSpPr>
          <p:nvPr/>
        </p:nvSpPr>
        <p:spPr bwMode="auto">
          <a:xfrm>
            <a:off x="4410075" y="2070100"/>
            <a:ext cx="974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GB" altLang="en-US">
                <a:solidFill>
                  <a:srgbClr val="000000"/>
                </a:solidFill>
                <a:latin typeface="Arial" charset="0"/>
              </a:rPr>
              <a:t>Zenith</a:t>
            </a:r>
          </a:p>
        </p:txBody>
      </p:sp>
      <p:sp>
        <p:nvSpPr>
          <p:cNvPr id="414758" name="Line 38"/>
          <p:cNvSpPr>
            <a:spLocks noChangeShapeType="1"/>
          </p:cNvSpPr>
          <p:nvPr/>
        </p:nvSpPr>
        <p:spPr bwMode="auto">
          <a:xfrm flipV="1">
            <a:off x="4879975" y="2419350"/>
            <a:ext cx="0" cy="2335213"/>
          </a:xfrm>
          <a:prstGeom prst="line">
            <a:avLst/>
          </a:prstGeom>
          <a:noFill/>
          <a:ln w="15875">
            <a:solidFill>
              <a:schemeClr val="accent2"/>
            </a:solidFill>
            <a:prstDash val="dash"/>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60000"/>
              </a:spcBef>
              <a:spcAft>
                <a:spcPct val="0"/>
              </a:spcAft>
              <a:buFontTx/>
              <a:buChar char="•"/>
            </a:pPr>
            <a:endParaRPr lang="en-GB">
              <a:solidFill>
                <a:srgbClr val="000000"/>
              </a:solidFill>
            </a:endParaRPr>
          </a:p>
        </p:txBody>
      </p:sp>
    </p:spTree>
    <p:extLst>
      <p:ext uri="{BB962C8B-B14F-4D97-AF65-F5344CB8AC3E}">
        <p14:creationId xmlns:p14="http://schemas.microsoft.com/office/powerpoint/2010/main" val="1884561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2" name="Rectangle 4"/>
          <p:cNvSpPr>
            <a:spLocks noGrp="1" noChangeArrowheads="1"/>
          </p:cNvSpPr>
          <p:nvPr>
            <p:ph type="title"/>
          </p:nvPr>
        </p:nvSpPr>
        <p:spPr>
          <a:xfrm>
            <a:off x="457200" y="153988"/>
            <a:ext cx="8229600" cy="417512"/>
          </a:xfrm>
        </p:spPr>
        <p:txBody>
          <a:bodyPr>
            <a:normAutofit fontScale="90000"/>
          </a:bodyPr>
          <a:lstStyle/>
          <a:p>
            <a:r>
              <a:rPr lang="el-GR" sz="2800" dirty="0" smtClean="0">
                <a:solidFill>
                  <a:schemeClr val="hlink"/>
                </a:solidFill>
              </a:rPr>
              <a:t>θ, </a:t>
            </a:r>
            <a:r>
              <a:rPr lang="el-GR" sz="2800" dirty="0">
                <a:solidFill>
                  <a:schemeClr val="hlink"/>
                </a:solidFill>
              </a:rPr>
              <a:t>Διεύθυνση της Άμεσης Ηλιακής Ακτινοβολίας</a:t>
            </a:r>
          </a:p>
        </p:txBody>
      </p:sp>
      <p:grpSp>
        <p:nvGrpSpPr>
          <p:cNvPr id="247817" name="Group 9"/>
          <p:cNvGrpSpPr>
            <a:grpSpLocks/>
          </p:cNvGrpSpPr>
          <p:nvPr/>
        </p:nvGrpSpPr>
        <p:grpSpPr bwMode="auto">
          <a:xfrm>
            <a:off x="3779838" y="1052513"/>
            <a:ext cx="4968875" cy="5545137"/>
            <a:chOff x="2381" y="663"/>
            <a:chExt cx="3130" cy="3493"/>
          </a:xfrm>
        </p:grpSpPr>
        <p:sp>
          <p:nvSpPr>
            <p:cNvPr id="247815" name="Line 7"/>
            <p:cNvSpPr>
              <a:spLocks noChangeShapeType="1"/>
            </p:cNvSpPr>
            <p:nvPr/>
          </p:nvSpPr>
          <p:spPr bwMode="auto">
            <a:xfrm>
              <a:off x="3288" y="663"/>
              <a:ext cx="2223" cy="1270"/>
            </a:xfrm>
            <a:prstGeom prst="line">
              <a:avLst/>
            </a:prstGeom>
            <a:noFill/>
            <a:ln w="9525">
              <a:solidFill>
                <a:schemeClr val="tx1"/>
              </a:solidFill>
              <a:round/>
              <a:headEnd/>
              <a:tailEnd/>
            </a:ln>
            <a:effectLst/>
          </p:spPr>
          <p:txBody>
            <a:bodyPr/>
            <a:lstStyle/>
            <a:p>
              <a:pPr fontAlgn="base">
                <a:spcBef>
                  <a:spcPct val="0"/>
                </a:spcBef>
                <a:spcAft>
                  <a:spcPct val="0"/>
                </a:spcAft>
              </a:pPr>
              <a:endParaRPr lang="el-GR">
                <a:solidFill>
                  <a:prstClr val="black"/>
                </a:solidFill>
                <a:latin typeface="Arial" charset="0"/>
              </a:endParaRPr>
            </a:p>
          </p:txBody>
        </p:sp>
        <p:sp>
          <p:nvSpPr>
            <p:cNvPr id="247816" name="Line 8"/>
            <p:cNvSpPr>
              <a:spLocks noChangeShapeType="1"/>
            </p:cNvSpPr>
            <p:nvPr/>
          </p:nvSpPr>
          <p:spPr bwMode="auto">
            <a:xfrm flipH="1">
              <a:off x="2381" y="1933"/>
              <a:ext cx="3130" cy="2223"/>
            </a:xfrm>
            <a:prstGeom prst="line">
              <a:avLst/>
            </a:prstGeom>
            <a:noFill/>
            <a:ln w="9525">
              <a:solidFill>
                <a:schemeClr val="tx1"/>
              </a:solidFill>
              <a:round/>
              <a:headEnd/>
              <a:tailEnd/>
            </a:ln>
            <a:effectLst/>
          </p:spPr>
          <p:txBody>
            <a:bodyPr/>
            <a:lstStyle/>
            <a:p>
              <a:pPr fontAlgn="base">
                <a:spcBef>
                  <a:spcPct val="0"/>
                </a:spcBef>
                <a:spcAft>
                  <a:spcPct val="0"/>
                </a:spcAft>
              </a:pPr>
              <a:endParaRPr lang="el-GR">
                <a:solidFill>
                  <a:prstClr val="black"/>
                </a:solidFill>
                <a:latin typeface="Arial" charset="0"/>
              </a:endParaRPr>
            </a:p>
          </p:txBody>
        </p:sp>
      </p:grpSp>
      <p:grpSp>
        <p:nvGrpSpPr>
          <p:cNvPr id="247833" name="Group 25"/>
          <p:cNvGrpSpPr>
            <a:grpSpLocks/>
          </p:cNvGrpSpPr>
          <p:nvPr/>
        </p:nvGrpSpPr>
        <p:grpSpPr bwMode="auto">
          <a:xfrm>
            <a:off x="1536700" y="2058988"/>
            <a:ext cx="5002213" cy="3679825"/>
            <a:chOff x="1066" y="1248"/>
            <a:chExt cx="3151" cy="2318"/>
          </a:xfrm>
        </p:grpSpPr>
        <p:grpSp>
          <p:nvGrpSpPr>
            <p:cNvPr id="247828" name="Group 20"/>
            <p:cNvGrpSpPr>
              <a:grpSpLocks/>
            </p:cNvGrpSpPr>
            <p:nvPr/>
          </p:nvGrpSpPr>
          <p:grpSpPr bwMode="auto">
            <a:xfrm>
              <a:off x="1066" y="1248"/>
              <a:ext cx="3151" cy="2318"/>
              <a:chOff x="1066" y="1248"/>
              <a:chExt cx="3151" cy="2318"/>
            </a:xfrm>
          </p:grpSpPr>
          <p:sp>
            <p:nvSpPr>
              <p:cNvPr id="247824" name="Line 16"/>
              <p:cNvSpPr>
                <a:spLocks noChangeShapeType="1"/>
              </p:cNvSpPr>
              <p:nvPr/>
            </p:nvSpPr>
            <p:spPr bwMode="auto">
              <a:xfrm flipH="1">
                <a:off x="1066" y="2411"/>
                <a:ext cx="1574" cy="1155"/>
              </a:xfrm>
              <a:prstGeom prst="line">
                <a:avLst/>
              </a:prstGeom>
              <a:noFill/>
              <a:ln w="9525">
                <a:solidFill>
                  <a:schemeClr val="tx1"/>
                </a:solidFill>
                <a:round/>
                <a:headEnd/>
                <a:tailEnd type="triangle" w="med" len="med"/>
              </a:ln>
              <a:effectLst/>
            </p:spPr>
            <p:txBody>
              <a:bodyPr/>
              <a:lstStyle/>
              <a:p>
                <a:pPr fontAlgn="base">
                  <a:spcBef>
                    <a:spcPct val="0"/>
                  </a:spcBef>
                  <a:spcAft>
                    <a:spcPct val="0"/>
                  </a:spcAft>
                </a:pPr>
                <a:endParaRPr lang="el-GR">
                  <a:solidFill>
                    <a:prstClr val="black"/>
                  </a:solidFill>
                  <a:latin typeface="Arial" charset="0"/>
                </a:endParaRPr>
              </a:p>
            </p:txBody>
          </p:sp>
          <p:sp>
            <p:nvSpPr>
              <p:cNvPr id="247826" name="Line 18"/>
              <p:cNvSpPr>
                <a:spLocks noChangeShapeType="1"/>
              </p:cNvSpPr>
              <p:nvPr/>
            </p:nvSpPr>
            <p:spPr bwMode="auto">
              <a:xfrm flipH="1">
                <a:off x="2658" y="1531"/>
                <a:ext cx="1180" cy="862"/>
              </a:xfrm>
              <a:prstGeom prst="line">
                <a:avLst/>
              </a:prstGeom>
              <a:noFill/>
              <a:ln w="9525">
                <a:solidFill>
                  <a:schemeClr val="tx1"/>
                </a:solidFill>
                <a:prstDash val="dash"/>
                <a:round/>
                <a:headEnd/>
                <a:tailEnd/>
              </a:ln>
              <a:effectLst/>
            </p:spPr>
            <p:txBody>
              <a:bodyPr/>
              <a:lstStyle/>
              <a:p>
                <a:pPr fontAlgn="base">
                  <a:spcBef>
                    <a:spcPct val="0"/>
                  </a:spcBef>
                  <a:spcAft>
                    <a:spcPct val="0"/>
                  </a:spcAft>
                </a:pPr>
                <a:endParaRPr lang="el-GR">
                  <a:solidFill>
                    <a:prstClr val="black"/>
                  </a:solidFill>
                  <a:latin typeface="Arial" charset="0"/>
                </a:endParaRPr>
              </a:p>
            </p:txBody>
          </p:sp>
          <p:sp>
            <p:nvSpPr>
              <p:cNvPr id="247827" name="Line 19"/>
              <p:cNvSpPr>
                <a:spLocks noChangeShapeType="1"/>
              </p:cNvSpPr>
              <p:nvPr/>
            </p:nvSpPr>
            <p:spPr bwMode="auto">
              <a:xfrm flipH="1">
                <a:off x="3854" y="1248"/>
                <a:ext cx="363" cy="272"/>
              </a:xfrm>
              <a:prstGeom prst="line">
                <a:avLst/>
              </a:prstGeom>
              <a:noFill/>
              <a:ln w="9525">
                <a:solidFill>
                  <a:schemeClr val="tx1"/>
                </a:solidFill>
                <a:round/>
                <a:headEnd/>
                <a:tailEnd/>
              </a:ln>
              <a:effectLst/>
            </p:spPr>
            <p:txBody>
              <a:bodyPr/>
              <a:lstStyle/>
              <a:p>
                <a:pPr fontAlgn="base">
                  <a:spcBef>
                    <a:spcPct val="0"/>
                  </a:spcBef>
                  <a:spcAft>
                    <a:spcPct val="0"/>
                  </a:spcAft>
                </a:pPr>
                <a:endParaRPr lang="el-GR">
                  <a:solidFill>
                    <a:prstClr val="black"/>
                  </a:solidFill>
                  <a:latin typeface="Arial" charset="0"/>
                </a:endParaRPr>
              </a:p>
            </p:txBody>
          </p:sp>
        </p:grpSp>
        <p:sp>
          <p:nvSpPr>
            <p:cNvPr id="247832" name="Text Box 24"/>
            <p:cNvSpPr txBox="1">
              <a:spLocks noChangeArrowheads="1"/>
            </p:cNvSpPr>
            <p:nvPr/>
          </p:nvSpPr>
          <p:spPr bwMode="auto">
            <a:xfrm rot="-2146947">
              <a:off x="1108" y="3374"/>
              <a:ext cx="467" cy="192"/>
            </a:xfrm>
            <a:prstGeom prst="rect">
              <a:avLst/>
            </a:prstGeom>
            <a:noFill/>
            <a:ln w="9525">
              <a:noFill/>
              <a:miter lim="800000"/>
              <a:headEnd/>
              <a:tailEnd/>
            </a:ln>
            <a:effectLst/>
          </p:spPr>
          <p:txBody>
            <a:bodyPr>
              <a:spAutoFit/>
            </a:bodyPr>
            <a:lstStyle/>
            <a:p>
              <a:pPr fontAlgn="base">
                <a:spcBef>
                  <a:spcPct val="50000"/>
                </a:spcBef>
                <a:spcAft>
                  <a:spcPct val="0"/>
                </a:spcAft>
              </a:pPr>
              <a:r>
                <a:rPr lang="el-GR" sz="1400">
                  <a:solidFill>
                    <a:prstClr val="black"/>
                  </a:solidFill>
                  <a:latin typeface="Arial" charset="0"/>
                </a:rPr>
                <a:t>Νότος</a:t>
              </a:r>
            </a:p>
          </p:txBody>
        </p:sp>
      </p:grpSp>
      <p:grpSp>
        <p:nvGrpSpPr>
          <p:cNvPr id="247860" name="Group 52"/>
          <p:cNvGrpSpPr>
            <a:grpSpLocks/>
          </p:cNvGrpSpPr>
          <p:nvPr/>
        </p:nvGrpSpPr>
        <p:grpSpPr bwMode="auto">
          <a:xfrm>
            <a:off x="317500" y="1276350"/>
            <a:ext cx="3822700" cy="2544763"/>
            <a:chOff x="200" y="804"/>
            <a:chExt cx="2408" cy="1603"/>
          </a:xfrm>
        </p:grpSpPr>
        <p:sp>
          <p:nvSpPr>
            <p:cNvPr id="247837" name="Line 29"/>
            <p:cNvSpPr>
              <a:spLocks noChangeShapeType="1"/>
            </p:cNvSpPr>
            <p:nvPr/>
          </p:nvSpPr>
          <p:spPr bwMode="auto">
            <a:xfrm flipH="1" flipV="1">
              <a:off x="206" y="2402"/>
              <a:ext cx="2402" cy="5"/>
            </a:xfrm>
            <a:prstGeom prst="line">
              <a:avLst/>
            </a:prstGeom>
            <a:noFill/>
            <a:ln w="76200">
              <a:solidFill>
                <a:srgbClr val="FFFF00"/>
              </a:solidFill>
              <a:prstDash val="dash"/>
              <a:round/>
              <a:headEnd/>
              <a:tailEnd/>
            </a:ln>
            <a:effectLst/>
          </p:spPr>
          <p:txBody>
            <a:bodyPr/>
            <a:lstStyle/>
            <a:p>
              <a:pPr fontAlgn="base">
                <a:spcBef>
                  <a:spcPct val="0"/>
                </a:spcBef>
                <a:spcAft>
                  <a:spcPct val="0"/>
                </a:spcAft>
              </a:pPr>
              <a:endParaRPr lang="el-GR">
                <a:solidFill>
                  <a:prstClr val="black"/>
                </a:solidFill>
                <a:latin typeface="Arial" charset="0"/>
              </a:endParaRPr>
            </a:p>
          </p:txBody>
        </p:sp>
        <p:sp>
          <p:nvSpPr>
            <p:cNvPr id="247838" name="AutoShape 30"/>
            <p:cNvSpPr>
              <a:spLocks noChangeArrowheads="1"/>
            </p:cNvSpPr>
            <p:nvPr/>
          </p:nvSpPr>
          <p:spPr bwMode="auto">
            <a:xfrm>
              <a:off x="200" y="804"/>
              <a:ext cx="2408" cy="1603"/>
            </a:xfrm>
            <a:prstGeom prst="rtTriangle">
              <a:avLst/>
            </a:prstGeom>
            <a:solidFill>
              <a:srgbClr val="FFFF99">
                <a:alpha val="46001"/>
              </a:srgbClr>
            </a:solidFill>
            <a:ln w="9525" cap="rnd">
              <a:solidFill>
                <a:schemeClr val="tx1"/>
              </a:solidFill>
              <a:prstDash val="sysDot"/>
              <a:miter lim="800000"/>
              <a:headEnd/>
              <a:tailEnd/>
            </a:ln>
            <a:effectLst/>
          </p:spPr>
          <p:txBody>
            <a:bodyPr wrap="none" anchor="ctr"/>
            <a:lstStyle/>
            <a:p>
              <a:pPr fontAlgn="base">
                <a:spcBef>
                  <a:spcPct val="0"/>
                </a:spcBef>
                <a:spcAft>
                  <a:spcPct val="0"/>
                </a:spcAft>
              </a:pPr>
              <a:endParaRPr lang="el-GR">
                <a:solidFill>
                  <a:prstClr val="black"/>
                </a:solidFill>
                <a:latin typeface="Arial" charset="0"/>
              </a:endParaRPr>
            </a:p>
          </p:txBody>
        </p:sp>
      </p:grpSp>
      <p:grpSp>
        <p:nvGrpSpPr>
          <p:cNvPr id="247853" name="Group 45"/>
          <p:cNvGrpSpPr>
            <a:grpSpLocks/>
          </p:cNvGrpSpPr>
          <p:nvPr/>
        </p:nvGrpSpPr>
        <p:grpSpPr bwMode="auto">
          <a:xfrm>
            <a:off x="595313" y="3906838"/>
            <a:ext cx="1641475" cy="1322387"/>
            <a:chOff x="375" y="2461"/>
            <a:chExt cx="1034" cy="833"/>
          </a:xfrm>
        </p:grpSpPr>
        <p:sp>
          <p:nvSpPr>
            <p:cNvPr id="247839" name="Arc 31"/>
            <p:cNvSpPr>
              <a:spLocks/>
            </p:cNvSpPr>
            <p:nvPr/>
          </p:nvSpPr>
          <p:spPr bwMode="auto">
            <a:xfrm rot="16200000" flipH="1">
              <a:off x="582" y="2467"/>
              <a:ext cx="833" cy="821"/>
            </a:xfrm>
            <a:custGeom>
              <a:avLst/>
              <a:gdLst>
                <a:gd name="G0" fmla="+- 486 0 0"/>
                <a:gd name="G1" fmla="+- 21600 0 0"/>
                <a:gd name="G2" fmla="+- 21600 0 0"/>
                <a:gd name="T0" fmla="*/ 0 w 22086"/>
                <a:gd name="T1" fmla="*/ 5 h 21600"/>
                <a:gd name="T2" fmla="*/ 22086 w 22086"/>
                <a:gd name="T3" fmla="*/ 21600 h 21600"/>
                <a:gd name="T4" fmla="*/ 486 w 22086"/>
                <a:gd name="T5" fmla="*/ 21600 h 21600"/>
              </a:gdLst>
              <a:ahLst/>
              <a:cxnLst>
                <a:cxn ang="0">
                  <a:pos x="T0" y="T1"/>
                </a:cxn>
                <a:cxn ang="0">
                  <a:pos x="T2" y="T3"/>
                </a:cxn>
                <a:cxn ang="0">
                  <a:pos x="T4" y="T5"/>
                </a:cxn>
              </a:cxnLst>
              <a:rect l="0" t="0" r="r" b="b"/>
              <a:pathLst>
                <a:path w="22086" h="21600" fill="none" extrusionOk="0">
                  <a:moveTo>
                    <a:pt x="0" y="5"/>
                  </a:moveTo>
                  <a:cubicBezTo>
                    <a:pt x="161" y="1"/>
                    <a:pt x="323" y="-1"/>
                    <a:pt x="486" y="0"/>
                  </a:cubicBezTo>
                  <a:cubicBezTo>
                    <a:pt x="12415" y="0"/>
                    <a:pt x="22086" y="9670"/>
                    <a:pt x="22086" y="21600"/>
                  </a:cubicBezTo>
                </a:path>
                <a:path w="22086" h="21600" stroke="0" extrusionOk="0">
                  <a:moveTo>
                    <a:pt x="0" y="5"/>
                  </a:moveTo>
                  <a:cubicBezTo>
                    <a:pt x="161" y="1"/>
                    <a:pt x="323" y="-1"/>
                    <a:pt x="486" y="0"/>
                  </a:cubicBezTo>
                  <a:cubicBezTo>
                    <a:pt x="12415" y="0"/>
                    <a:pt x="22086" y="9670"/>
                    <a:pt x="22086" y="21600"/>
                  </a:cubicBezTo>
                  <a:lnTo>
                    <a:pt x="486" y="21600"/>
                  </a:lnTo>
                  <a:close/>
                </a:path>
              </a:pathLst>
            </a:custGeom>
            <a:noFill/>
            <a:ln w="38100" cmpd="dbl">
              <a:solidFill>
                <a:srgbClr val="3366FF"/>
              </a:solidFill>
              <a:round/>
              <a:headEnd type="triangle" w="med" len="med"/>
              <a:tailEnd type="triangle" w="med" len="med"/>
            </a:ln>
            <a:effectLst/>
          </p:spPr>
          <p:txBody>
            <a:bodyPr wrap="none" anchor="ctr"/>
            <a:lstStyle/>
            <a:p>
              <a:pPr fontAlgn="base">
                <a:spcBef>
                  <a:spcPct val="0"/>
                </a:spcBef>
                <a:spcAft>
                  <a:spcPct val="0"/>
                </a:spcAft>
              </a:pPr>
              <a:endParaRPr lang="el-GR">
                <a:solidFill>
                  <a:prstClr val="black"/>
                </a:solidFill>
                <a:latin typeface="Arial" charset="0"/>
              </a:endParaRPr>
            </a:p>
          </p:txBody>
        </p:sp>
        <p:sp>
          <p:nvSpPr>
            <p:cNvPr id="247843" name="Text Box 35"/>
            <p:cNvSpPr txBox="1">
              <a:spLocks noChangeArrowheads="1"/>
            </p:cNvSpPr>
            <p:nvPr/>
          </p:nvSpPr>
          <p:spPr bwMode="auto">
            <a:xfrm>
              <a:off x="375" y="2777"/>
              <a:ext cx="391" cy="365"/>
            </a:xfrm>
            <a:prstGeom prst="rect">
              <a:avLst/>
            </a:prstGeom>
            <a:noFill/>
            <a:ln w="9525">
              <a:noFill/>
              <a:miter lim="800000"/>
              <a:headEnd/>
              <a:tailEnd/>
            </a:ln>
            <a:effectLst/>
          </p:spPr>
          <p:txBody>
            <a:bodyPr>
              <a:spAutoFit/>
            </a:bodyPr>
            <a:lstStyle/>
            <a:p>
              <a:pPr fontAlgn="base">
                <a:spcBef>
                  <a:spcPct val="50000"/>
                </a:spcBef>
                <a:spcAft>
                  <a:spcPct val="0"/>
                </a:spcAft>
              </a:pPr>
              <a:r>
                <a:rPr lang="el-GR" sz="3200">
                  <a:solidFill>
                    <a:prstClr val="black"/>
                  </a:solidFill>
                  <a:latin typeface="Bookman Old Style" pitchFamily="18" charset="0"/>
                </a:rPr>
                <a:t>γ</a:t>
              </a:r>
              <a:r>
                <a:rPr lang="en-US" sz="3200" baseline="-25000">
                  <a:solidFill>
                    <a:prstClr val="black"/>
                  </a:solidFill>
                  <a:latin typeface="Bookman Old Style" pitchFamily="18" charset="0"/>
                </a:rPr>
                <a:t>s</a:t>
              </a:r>
              <a:endParaRPr lang="el-GR" sz="3200">
                <a:solidFill>
                  <a:prstClr val="black"/>
                </a:solidFill>
                <a:latin typeface="Bookman Old Style" pitchFamily="18" charset="0"/>
              </a:endParaRPr>
            </a:p>
          </p:txBody>
        </p:sp>
      </p:grpSp>
      <p:grpSp>
        <p:nvGrpSpPr>
          <p:cNvPr id="247857" name="Group 49"/>
          <p:cNvGrpSpPr>
            <a:grpSpLocks/>
          </p:cNvGrpSpPr>
          <p:nvPr/>
        </p:nvGrpSpPr>
        <p:grpSpPr bwMode="auto">
          <a:xfrm>
            <a:off x="1898650" y="898525"/>
            <a:ext cx="1423988" cy="1257300"/>
            <a:chOff x="1196" y="566"/>
            <a:chExt cx="897" cy="792"/>
          </a:xfrm>
        </p:grpSpPr>
        <p:sp>
          <p:nvSpPr>
            <p:cNvPr id="247842" name="Arc 34"/>
            <p:cNvSpPr>
              <a:spLocks/>
            </p:cNvSpPr>
            <p:nvPr/>
          </p:nvSpPr>
          <p:spPr bwMode="auto">
            <a:xfrm flipH="1">
              <a:off x="1203" y="707"/>
              <a:ext cx="890" cy="651"/>
            </a:xfrm>
            <a:custGeom>
              <a:avLst/>
              <a:gdLst>
                <a:gd name="G0" fmla="+- 1540 0 0"/>
                <a:gd name="G1" fmla="+- 21600 0 0"/>
                <a:gd name="G2" fmla="+- 21600 0 0"/>
                <a:gd name="T0" fmla="*/ 0 w 23140"/>
                <a:gd name="T1" fmla="*/ 55 h 21600"/>
                <a:gd name="T2" fmla="*/ 23140 w 23140"/>
                <a:gd name="T3" fmla="*/ 21600 h 21600"/>
                <a:gd name="T4" fmla="*/ 1540 w 23140"/>
                <a:gd name="T5" fmla="*/ 21600 h 21600"/>
              </a:gdLst>
              <a:ahLst/>
              <a:cxnLst>
                <a:cxn ang="0">
                  <a:pos x="T0" y="T1"/>
                </a:cxn>
                <a:cxn ang="0">
                  <a:pos x="T2" y="T3"/>
                </a:cxn>
                <a:cxn ang="0">
                  <a:pos x="T4" y="T5"/>
                </a:cxn>
              </a:cxnLst>
              <a:rect l="0" t="0" r="r" b="b"/>
              <a:pathLst>
                <a:path w="23140" h="21600" fill="none" extrusionOk="0">
                  <a:moveTo>
                    <a:pt x="-1" y="54"/>
                  </a:moveTo>
                  <a:cubicBezTo>
                    <a:pt x="512" y="18"/>
                    <a:pt x="1026" y="-1"/>
                    <a:pt x="1540" y="0"/>
                  </a:cubicBezTo>
                  <a:cubicBezTo>
                    <a:pt x="13469" y="0"/>
                    <a:pt x="23140" y="9670"/>
                    <a:pt x="23140" y="21600"/>
                  </a:cubicBezTo>
                </a:path>
                <a:path w="23140" h="21600" stroke="0" extrusionOk="0">
                  <a:moveTo>
                    <a:pt x="-1" y="54"/>
                  </a:moveTo>
                  <a:cubicBezTo>
                    <a:pt x="512" y="18"/>
                    <a:pt x="1026" y="-1"/>
                    <a:pt x="1540" y="0"/>
                  </a:cubicBezTo>
                  <a:cubicBezTo>
                    <a:pt x="13469" y="0"/>
                    <a:pt x="23140" y="9670"/>
                    <a:pt x="23140" y="21600"/>
                  </a:cubicBezTo>
                  <a:lnTo>
                    <a:pt x="1540" y="21600"/>
                  </a:lnTo>
                  <a:close/>
                </a:path>
              </a:pathLst>
            </a:custGeom>
            <a:noFill/>
            <a:ln w="38100" cmpd="dbl">
              <a:solidFill>
                <a:srgbClr val="FFCC00"/>
              </a:solidFill>
              <a:round/>
              <a:headEnd type="arrow" w="med" len="med"/>
              <a:tailEnd type="arrow" w="med" len="med"/>
            </a:ln>
            <a:effectLst/>
          </p:spPr>
          <p:txBody>
            <a:bodyPr wrap="none" anchor="ctr"/>
            <a:lstStyle/>
            <a:p>
              <a:pPr fontAlgn="base">
                <a:spcBef>
                  <a:spcPct val="0"/>
                </a:spcBef>
                <a:spcAft>
                  <a:spcPct val="0"/>
                </a:spcAft>
              </a:pPr>
              <a:endParaRPr lang="el-GR">
                <a:solidFill>
                  <a:prstClr val="black"/>
                </a:solidFill>
                <a:latin typeface="Arial" charset="0"/>
              </a:endParaRPr>
            </a:p>
          </p:txBody>
        </p:sp>
        <p:sp>
          <p:nvSpPr>
            <p:cNvPr id="247845" name="Text Box 37"/>
            <p:cNvSpPr txBox="1">
              <a:spLocks noChangeArrowheads="1"/>
            </p:cNvSpPr>
            <p:nvPr/>
          </p:nvSpPr>
          <p:spPr bwMode="auto">
            <a:xfrm>
              <a:off x="1196" y="566"/>
              <a:ext cx="354" cy="330"/>
            </a:xfrm>
            <a:prstGeom prst="rect">
              <a:avLst/>
            </a:prstGeom>
            <a:noFill/>
            <a:ln w="9525">
              <a:noFill/>
              <a:miter lim="800000"/>
              <a:headEnd/>
              <a:tailEnd/>
            </a:ln>
            <a:effectLst/>
          </p:spPr>
          <p:txBody>
            <a:bodyPr>
              <a:spAutoFit/>
            </a:bodyPr>
            <a:lstStyle/>
            <a:p>
              <a:pPr fontAlgn="base">
                <a:spcBef>
                  <a:spcPct val="50000"/>
                </a:spcBef>
                <a:spcAft>
                  <a:spcPct val="0"/>
                </a:spcAft>
              </a:pPr>
              <a:r>
                <a:rPr lang="el-GR" sz="2800" b="1" dirty="0" smtClean="0">
                  <a:solidFill>
                    <a:srgbClr val="0000FF"/>
                  </a:solidFill>
                  <a:latin typeface="Cambria Math" panose="02040503050406030204" pitchFamily="18" charset="0"/>
                  <a:ea typeface="Cambria Math" panose="02040503050406030204" pitchFamily="18" charset="0"/>
                </a:rPr>
                <a:t>θ</a:t>
              </a:r>
              <a:endParaRPr lang="el-GR" sz="2800" b="1" dirty="0">
                <a:solidFill>
                  <a:srgbClr val="0000FF"/>
                </a:solidFill>
                <a:latin typeface="Cambria Math" panose="02040503050406030204" pitchFamily="18" charset="0"/>
                <a:ea typeface="Cambria Math" panose="02040503050406030204" pitchFamily="18" charset="0"/>
              </a:endParaRPr>
            </a:p>
          </p:txBody>
        </p:sp>
      </p:grpSp>
      <p:grpSp>
        <p:nvGrpSpPr>
          <p:cNvPr id="247854" name="Group 46"/>
          <p:cNvGrpSpPr>
            <a:grpSpLocks/>
          </p:cNvGrpSpPr>
          <p:nvPr/>
        </p:nvGrpSpPr>
        <p:grpSpPr bwMode="auto">
          <a:xfrm>
            <a:off x="2500313" y="4933953"/>
            <a:ext cx="682625" cy="741363"/>
            <a:chOff x="1575" y="3108"/>
            <a:chExt cx="430" cy="467"/>
          </a:xfrm>
        </p:grpSpPr>
        <p:sp>
          <p:nvSpPr>
            <p:cNvPr id="247840" name="Arc 32"/>
            <p:cNvSpPr>
              <a:spLocks/>
            </p:cNvSpPr>
            <p:nvPr/>
          </p:nvSpPr>
          <p:spPr bwMode="auto">
            <a:xfrm flipH="1" flipV="1">
              <a:off x="1663" y="3108"/>
              <a:ext cx="342" cy="24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mpd="dbl">
              <a:solidFill>
                <a:srgbClr val="00FFFF"/>
              </a:solidFill>
              <a:round/>
              <a:headEnd type="triangle" w="med" len="med"/>
              <a:tailEnd type="triangle" w="med" len="med"/>
            </a:ln>
            <a:effectLst/>
          </p:spPr>
          <p:txBody>
            <a:bodyPr wrap="none" anchor="ctr"/>
            <a:lstStyle/>
            <a:p>
              <a:pPr fontAlgn="base">
                <a:spcBef>
                  <a:spcPct val="0"/>
                </a:spcBef>
                <a:spcAft>
                  <a:spcPct val="0"/>
                </a:spcAft>
              </a:pPr>
              <a:endParaRPr lang="el-GR">
                <a:solidFill>
                  <a:prstClr val="black"/>
                </a:solidFill>
                <a:latin typeface="Arial" charset="0"/>
              </a:endParaRPr>
            </a:p>
          </p:txBody>
        </p:sp>
        <p:sp>
          <p:nvSpPr>
            <p:cNvPr id="247846" name="Text Box 38"/>
            <p:cNvSpPr txBox="1">
              <a:spLocks noChangeArrowheads="1"/>
            </p:cNvSpPr>
            <p:nvPr/>
          </p:nvSpPr>
          <p:spPr bwMode="auto">
            <a:xfrm>
              <a:off x="1575" y="3207"/>
              <a:ext cx="300" cy="368"/>
            </a:xfrm>
            <a:prstGeom prst="rect">
              <a:avLst/>
            </a:prstGeom>
            <a:noFill/>
            <a:ln w="9525">
              <a:noFill/>
              <a:miter lim="800000"/>
              <a:headEnd/>
              <a:tailEnd/>
            </a:ln>
            <a:effectLst/>
          </p:spPr>
          <p:txBody>
            <a:bodyPr>
              <a:spAutoFit/>
            </a:bodyPr>
            <a:lstStyle/>
            <a:p>
              <a:pPr fontAlgn="base">
                <a:spcBef>
                  <a:spcPct val="50000"/>
                </a:spcBef>
                <a:spcAft>
                  <a:spcPct val="0"/>
                </a:spcAft>
              </a:pPr>
              <a:r>
                <a:rPr lang="el-GR" sz="3200" dirty="0">
                  <a:solidFill>
                    <a:srgbClr val="C00000"/>
                  </a:solidFill>
                  <a:latin typeface="Cambria Math" panose="02040503050406030204" pitchFamily="18" charset="0"/>
                  <a:ea typeface="Cambria Math" panose="02040503050406030204" pitchFamily="18" charset="0"/>
                </a:rPr>
                <a:t>γ</a:t>
              </a:r>
            </a:p>
          </p:txBody>
        </p:sp>
      </p:grpSp>
      <p:grpSp>
        <p:nvGrpSpPr>
          <p:cNvPr id="247855" name="Group 47"/>
          <p:cNvGrpSpPr>
            <a:grpSpLocks/>
          </p:cNvGrpSpPr>
          <p:nvPr/>
        </p:nvGrpSpPr>
        <p:grpSpPr bwMode="auto">
          <a:xfrm>
            <a:off x="3908425" y="3906838"/>
            <a:ext cx="801688" cy="406400"/>
            <a:chOff x="2462" y="2461"/>
            <a:chExt cx="505" cy="256"/>
          </a:xfrm>
        </p:grpSpPr>
        <p:sp>
          <p:nvSpPr>
            <p:cNvPr id="247847" name="Line 39"/>
            <p:cNvSpPr>
              <a:spLocks noChangeShapeType="1"/>
            </p:cNvSpPr>
            <p:nvPr/>
          </p:nvSpPr>
          <p:spPr bwMode="auto">
            <a:xfrm flipH="1">
              <a:off x="2793" y="2461"/>
              <a:ext cx="174" cy="256"/>
            </a:xfrm>
            <a:prstGeom prst="line">
              <a:avLst/>
            </a:prstGeom>
            <a:noFill/>
            <a:ln w="9525">
              <a:solidFill>
                <a:schemeClr val="tx1"/>
              </a:solidFill>
              <a:round/>
              <a:headEnd/>
              <a:tailEnd/>
            </a:ln>
            <a:effectLst/>
          </p:spPr>
          <p:txBody>
            <a:bodyPr/>
            <a:lstStyle/>
            <a:p>
              <a:pPr fontAlgn="base">
                <a:spcBef>
                  <a:spcPct val="0"/>
                </a:spcBef>
                <a:spcAft>
                  <a:spcPct val="0"/>
                </a:spcAft>
              </a:pPr>
              <a:endParaRPr lang="el-GR">
                <a:solidFill>
                  <a:prstClr val="black"/>
                </a:solidFill>
                <a:latin typeface="Arial" charset="0"/>
              </a:endParaRPr>
            </a:p>
          </p:txBody>
        </p:sp>
        <p:sp>
          <p:nvSpPr>
            <p:cNvPr id="247848" name="Line 40"/>
            <p:cNvSpPr>
              <a:spLocks noChangeShapeType="1"/>
            </p:cNvSpPr>
            <p:nvPr/>
          </p:nvSpPr>
          <p:spPr bwMode="auto">
            <a:xfrm>
              <a:off x="2462" y="2662"/>
              <a:ext cx="327" cy="54"/>
            </a:xfrm>
            <a:prstGeom prst="line">
              <a:avLst/>
            </a:prstGeom>
            <a:noFill/>
            <a:ln w="9525">
              <a:solidFill>
                <a:schemeClr val="tx1"/>
              </a:solidFill>
              <a:round/>
              <a:headEnd/>
              <a:tailEnd/>
            </a:ln>
            <a:effectLst/>
          </p:spPr>
          <p:txBody>
            <a:bodyPr/>
            <a:lstStyle/>
            <a:p>
              <a:pPr fontAlgn="base">
                <a:spcBef>
                  <a:spcPct val="0"/>
                </a:spcBef>
                <a:spcAft>
                  <a:spcPct val="0"/>
                </a:spcAft>
              </a:pPr>
              <a:endParaRPr lang="el-GR">
                <a:solidFill>
                  <a:prstClr val="black"/>
                </a:solidFill>
                <a:latin typeface="Arial" charset="0"/>
              </a:endParaRPr>
            </a:p>
          </p:txBody>
        </p:sp>
        <p:sp>
          <p:nvSpPr>
            <p:cNvPr id="247849" name="Oval 41"/>
            <p:cNvSpPr>
              <a:spLocks noChangeArrowheads="1"/>
            </p:cNvSpPr>
            <p:nvPr/>
          </p:nvSpPr>
          <p:spPr bwMode="auto">
            <a:xfrm>
              <a:off x="2652" y="2527"/>
              <a:ext cx="56" cy="56"/>
            </a:xfrm>
            <a:prstGeom prst="ellipse">
              <a:avLst/>
            </a:prstGeom>
            <a:solidFill>
              <a:schemeClr val="tx1"/>
            </a:solidFill>
            <a:ln w="9525">
              <a:solidFill>
                <a:schemeClr val="tx1"/>
              </a:solidFill>
              <a:round/>
              <a:headEnd/>
              <a:tailEnd/>
            </a:ln>
            <a:effectLst/>
          </p:spPr>
          <p:txBody>
            <a:bodyPr wrap="none" anchor="ctr"/>
            <a:lstStyle/>
            <a:p>
              <a:pPr fontAlgn="base">
                <a:spcBef>
                  <a:spcPct val="0"/>
                </a:spcBef>
                <a:spcAft>
                  <a:spcPct val="0"/>
                </a:spcAft>
              </a:pPr>
              <a:endParaRPr lang="el-GR">
                <a:solidFill>
                  <a:prstClr val="black"/>
                </a:solidFill>
                <a:latin typeface="Arial" charset="0"/>
              </a:endParaRPr>
            </a:p>
          </p:txBody>
        </p:sp>
      </p:grpSp>
      <p:grpSp>
        <p:nvGrpSpPr>
          <p:cNvPr id="247856" name="Group 48"/>
          <p:cNvGrpSpPr>
            <a:grpSpLocks/>
          </p:cNvGrpSpPr>
          <p:nvPr/>
        </p:nvGrpSpPr>
        <p:grpSpPr bwMode="auto">
          <a:xfrm>
            <a:off x="569913" y="2373313"/>
            <a:ext cx="1141412" cy="1243012"/>
            <a:chOff x="359" y="1495"/>
            <a:chExt cx="719" cy="783"/>
          </a:xfrm>
        </p:grpSpPr>
        <p:sp>
          <p:nvSpPr>
            <p:cNvPr id="247841" name="Arc 33"/>
            <p:cNvSpPr>
              <a:spLocks/>
            </p:cNvSpPr>
            <p:nvPr/>
          </p:nvSpPr>
          <p:spPr bwMode="auto">
            <a:xfrm rot="20315689" flipH="1">
              <a:off x="638" y="1495"/>
              <a:ext cx="440" cy="783"/>
            </a:xfrm>
            <a:custGeom>
              <a:avLst/>
              <a:gdLst>
                <a:gd name="G0" fmla="+- 2238 0 0"/>
                <a:gd name="G1" fmla="+- 21600 0 0"/>
                <a:gd name="G2" fmla="+- 21600 0 0"/>
                <a:gd name="T0" fmla="*/ 0 w 23838"/>
                <a:gd name="T1" fmla="*/ 116 h 21600"/>
                <a:gd name="T2" fmla="*/ 23838 w 23838"/>
                <a:gd name="T3" fmla="*/ 21600 h 21600"/>
                <a:gd name="T4" fmla="*/ 2238 w 23838"/>
                <a:gd name="T5" fmla="*/ 21600 h 21600"/>
              </a:gdLst>
              <a:ahLst/>
              <a:cxnLst>
                <a:cxn ang="0">
                  <a:pos x="T0" y="T1"/>
                </a:cxn>
                <a:cxn ang="0">
                  <a:pos x="T2" y="T3"/>
                </a:cxn>
                <a:cxn ang="0">
                  <a:pos x="T4" y="T5"/>
                </a:cxn>
              </a:cxnLst>
              <a:rect l="0" t="0" r="r" b="b"/>
              <a:pathLst>
                <a:path w="23838" h="21600" fill="none" extrusionOk="0">
                  <a:moveTo>
                    <a:pt x="0" y="116"/>
                  </a:moveTo>
                  <a:cubicBezTo>
                    <a:pt x="743" y="38"/>
                    <a:pt x="1490" y="-1"/>
                    <a:pt x="2238" y="0"/>
                  </a:cubicBezTo>
                  <a:cubicBezTo>
                    <a:pt x="14167" y="0"/>
                    <a:pt x="23838" y="9670"/>
                    <a:pt x="23838" y="21600"/>
                  </a:cubicBezTo>
                </a:path>
                <a:path w="23838" h="21600" stroke="0" extrusionOk="0">
                  <a:moveTo>
                    <a:pt x="0" y="116"/>
                  </a:moveTo>
                  <a:cubicBezTo>
                    <a:pt x="743" y="38"/>
                    <a:pt x="1490" y="-1"/>
                    <a:pt x="2238" y="0"/>
                  </a:cubicBezTo>
                  <a:cubicBezTo>
                    <a:pt x="14167" y="0"/>
                    <a:pt x="23838" y="9670"/>
                    <a:pt x="23838" y="21600"/>
                  </a:cubicBezTo>
                  <a:lnTo>
                    <a:pt x="2238" y="21600"/>
                  </a:lnTo>
                  <a:close/>
                </a:path>
              </a:pathLst>
            </a:custGeom>
            <a:noFill/>
            <a:ln w="38100" cmpd="dbl">
              <a:solidFill>
                <a:schemeClr val="tx1"/>
              </a:solidFill>
              <a:round/>
              <a:headEnd type="triangle" w="med" len="med"/>
              <a:tailEnd type="triangle" w="med" len="med"/>
            </a:ln>
            <a:effectLst/>
          </p:spPr>
          <p:txBody>
            <a:bodyPr wrap="none" anchor="ctr"/>
            <a:lstStyle/>
            <a:p>
              <a:pPr fontAlgn="base">
                <a:spcBef>
                  <a:spcPct val="0"/>
                </a:spcBef>
                <a:spcAft>
                  <a:spcPct val="0"/>
                </a:spcAft>
              </a:pPr>
              <a:endParaRPr lang="el-GR">
                <a:solidFill>
                  <a:prstClr val="black"/>
                </a:solidFill>
                <a:latin typeface="Arial" charset="0"/>
              </a:endParaRPr>
            </a:p>
          </p:txBody>
        </p:sp>
        <p:sp>
          <p:nvSpPr>
            <p:cNvPr id="247844" name="Text Box 36"/>
            <p:cNvSpPr txBox="1">
              <a:spLocks noChangeArrowheads="1"/>
            </p:cNvSpPr>
            <p:nvPr/>
          </p:nvSpPr>
          <p:spPr bwMode="auto">
            <a:xfrm>
              <a:off x="359" y="1646"/>
              <a:ext cx="392" cy="365"/>
            </a:xfrm>
            <a:prstGeom prst="rect">
              <a:avLst/>
            </a:prstGeom>
            <a:noFill/>
            <a:ln w="9525">
              <a:noFill/>
              <a:miter lim="800000"/>
              <a:headEnd/>
              <a:tailEnd/>
            </a:ln>
            <a:effectLst/>
          </p:spPr>
          <p:txBody>
            <a:bodyPr>
              <a:spAutoFit/>
            </a:bodyPr>
            <a:lstStyle/>
            <a:p>
              <a:pPr fontAlgn="base">
                <a:spcBef>
                  <a:spcPct val="50000"/>
                </a:spcBef>
                <a:spcAft>
                  <a:spcPct val="0"/>
                </a:spcAft>
              </a:pPr>
              <a:r>
                <a:rPr lang="el-GR" sz="3200">
                  <a:solidFill>
                    <a:prstClr val="black"/>
                  </a:solidFill>
                  <a:latin typeface="Bookman Old Style" pitchFamily="18" charset="0"/>
                </a:rPr>
                <a:t>α</a:t>
              </a:r>
              <a:r>
                <a:rPr lang="en-US" sz="3200" baseline="-25000">
                  <a:solidFill>
                    <a:prstClr val="black"/>
                  </a:solidFill>
                  <a:latin typeface="Bookman Old Style" pitchFamily="18" charset="0"/>
                </a:rPr>
                <a:t>s</a:t>
              </a:r>
              <a:endParaRPr lang="el-GR" sz="3200">
                <a:solidFill>
                  <a:prstClr val="black"/>
                </a:solidFill>
                <a:latin typeface="Bookman Old Style" pitchFamily="18" charset="0"/>
              </a:endParaRPr>
            </a:p>
          </p:txBody>
        </p:sp>
      </p:grpSp>
      <p:grpSp>
        <p:nvGrpSpPr>
          <p:cNvPr id="247859" name="Group 51"/>
          <p:cNvGrpSpPr>
            <a:grpSpLocks/>
          </p:cNvGrpSpPr>
          <p:nvPr/>
        </p:nvGrpSpPr>
        <p:grpSpPr bwMode="auto">
          <a:xfrm>
            <a:off x="2459038" y="2197100"/>
            <a:ext cx="4987925" cy="1944688"/>
            <a:chOff x="1549" y="1384"/>
            <a:chExt cx="3142" cy="1225"/>
          </a:xfrm>
        </p:grpSpPr>
        <p:grpSp>
          <p:nvGrpSpPr>
            <p:cNvPr id="247858" name="Group 50"/>
            <p:cNvGrpSpPr>
              <a:grpSpLocks/>
            </p:cNvGrpSpPr>
            <p:nvPr/>
          </p:nvGrpSpPr>
          <p:grpSpPr bwMode="auto">
            <a:xfrm>
              <a:off x="1549" y="1384"/>
              <a:ext cx="3129" cy="1225"/>
              <a:chOff x="1549" y="1384"/>
              <a:chExt cx="3129" cy="1225"/>
            </a:xfrm>
          </p:grpSpPr>
          <p:sp>
            <p:nvSpPr>
              <p:cNvPr id="247818" name="AutoShape 10"/>
              <p:cNvSpPr>
                <a:spLocks noChangeArrowheads="1"/>
              </p:cNvSpPr>
              <p:nvPr/>
            </p:nvSpPr>
            <p:spPr bwMode="auto">
              <a:xfrm rot="596819">
                <a:off x="1549" y="1384"/>
                <a:ext cx="3084" cy="1088"/>
              </a:xfrm>
              <a:prstGeom prst="parallelogram">
                <a:avLst>
                  <a:gd name="adj" fmla="val 70864"/>
                </a:avLst>
              </a:prstGeom>
              <a:solidFill>
                <a:schemeClr val="hlink">
                  <a:alpha val="50000"/>
                </a:schemeClr>
              </a:solidFill>
              <a:ln w="63500" cmpd="thinThick">
                <a:solidFill>
                  <a:srgbClr val="993300"/>
                </a:solidFill>
                <a:miter lim="800000"/>
                <a:headEnd/>
                <a:tailEnd/>
              </a:ln>
              <a:effectLst/>
            </p:spPr>
            <p:txBody>
              <a:bodyPr wrap="none" anchor="ctr"/>
              <a:lstStyle/>
              <a:p>
                <a:pPr fontAlgn="base">
                  <a:spcBef>
                    <a:spcPct val="0"/>
                  </a:spcBef>
                  <a:spcAft>
                    <a:spcPct val="0"/>
                  </a:spcAft>
                </a:pPr>
                <a:endParaRPr lang="el-GR">
                  <a:solidFill>
                    <a:prstClr val="black"/>
                  </a:solidFill>
                  <a:latin typeface="Arial" charset="0"/>
                </a:endParaRPr>
              </a:p>
            </p:txBody>
          </p:sp>
          <p:sp>
            <p:nvSpPr>
              <p:cNvPr id="247819" name="Line 11"/>
              <p:cNvSpPr>
                <a:spLocks noChangeShapeType="1"/>
              </p:cNvSpPr>
              <p:nvPr/>
            </p:nvSpPr>
            <p:spPr bwMode="auto">
              <a:xfrm flipV="1">
                <a:off x="3772" y="2160"/>
                <a:ext cx="906" cy="449"/>
              </a:xfrm>
              <a:prstGeom prst="line">
                <a:avLst/>
              </a:prstGeom>
              <a:noFill/>
              <a:ln w="69850" cmpd="thinThick">
                <a:solidFill>
                  <a:srgbClr val="993300"/>
                </a:solidFill>
                <a:round/>
                <a:headEnd/>
                <a:tailEnd/>
              </a:ln>
              <a:effectLst/>
            </p:spPr>
            <p:txBody>
              <a:bodyPr/>
              <a:lstStyle/>
              <a:p>
                <a:pPr fontAlgn="base">
                  <a:spcBef>
                    <a:spcPct val="0"/>
                  </a:spcBef>
                  <a:spcAft>
                    <a:spcPct val="0"/>
                  </a:spcAft>
                </a:pPr>
                <a:endParaRPr lang="el-GR">
                  <a:solidFill>
                    <a:prstClr val="black"/>
                  </a:solidFill>
                  <a:latin typeface="Arial" charset="0"/>
                </a:endParaRPr>
              </a:p>
            </p:txBody>
          </p:sp>
          <p:sp>
            <p:nvSpPr>
              <p:cNvPr id="247820" name="Arc 12"/>
              <p:cNvSpPr>
                <a:spLocks/>
              </p:cNvSpPr>
              <p:nvPr/>
            </p:nvSpPr>
            <p:spPr bwMode="auto">
              <a:xfrm>
                <a:off x="4055" y="2282"/>
                <a:ext cx="125" cy="14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a:effectLst/>
            </p:spPr>
            <p:txBody>
              <a:bodyPr wrap="none" anchor="ctr"/>
              <a:lstStyle/>
              <a:p>
                <a:pPr fontAlgn="base">
                  <a:spcBef>
                    <a:spcPct val="0"/>
                  </a:spcBef>
                  <a:spcAft>
                    <a:spcPct val="0"/>
                  </a:spcAft>
                </a:pPr>
                <a:endParaRPr lang="el-GR">
                  <a:solidFill>
                    <a:prstClr val="black"/>
                  </a:solidFill>
                  <a:latin typeface="Arial" charset="0"/>
                </a:endParaRPr>
              </a:p>
            </p:txBody>
          </p:sp>
          <p:sp>
            <p:nvSpPr>
              <p:cNvPr id="247821" name="Text Box 13"/>
              <p:cNvSpPr txBox="1">
                <a:spLocks noChangeArrowheads="1"/>
              </p:cNvSpPr>
              <p:nvPr/>
            </p:nvSpPr>
            <p:spPr bwMode="auto">
              <a:xfrm>
                <a:off x="4286" y="1991"/>
                <a:ext cx="227" cy="291"/>
              </a:xfrm>
              <a:prstGeom prst="rect">
                <a:avLst/>
              </a:prstGeom>
              <a:noFill/>
              <a:ln w="9525">
                <a:noFill/>
                <a:miter lim="800000"/>
                <a:headEnd/>
                <a:tailEnd/>
              </a:ln>
              <a:effectLst/>
            </p:spPr>
            <p:txBody>
              <a:bodyPr>
                <a:spAutoFit/>
              </a:bodyPr>
              <a:lstStyle/>
              <a:p>
                <a:pPr fontAlgn="base">
                  <a:spcBef>
                    <a:spcPct val="50000"/>
                  </a:spcBef>
                  <a:spcAft>
                    <a:spcPct val="0"/>
                  </a:spcAft>
                </a:pPr>
                <a:r>
                  <a:rPr lang="el-GR" sz="2400" dirty="0">
                    <a:solidFill>
                      <a:prstClr val="black"/>
                    </a:solidFill>
                    <a:latin typeface="Cambria Math" panose="02040503050406030204" pitchFamily="18" charset="0"/>
                    <a:ea typeface="Cambria Math" panose="02040503050406030204" pitchFamily="18" charset="0"/>
                  </a:rPr>
                  <a:t>β</a:t>
                </a:r>
              </a:p>
            </p:txBody>
          </p:sp>
        </p:grpSp>
        <p:sp>
          <p:nvSpPr>
            <p:cNvPr id="247850" name="Text Box 42"/>
            <p:cNvSpPr txBox="1">
              <a:spLocks noChangeArrowheads="1"/>
            </p:cNvSpPr>
            <p:nvPr/>
          </p:nvSpPr>
          <p:spPr bwMode="auto">
            <a:xfrm rot="-2700000">
              <a:off x="3322" y="1954"/>
              <a:ext cx="1369" cy="173"/>
            </a:xfrm>
            <a:prstGeom prst="rect">
              <a:avLst/>
            </a:prstGeom>
            <a:noFill/>
            <a:ln w="9525">
              <a:noFill/>
              <a:miter lim="800000"/>
              <a:headEnd/>
              <a:tailEnd/>
            </a:ln>
            <a:effectLst/>
          </p:spPr>
          <p:txBody>
            <a:bodyPr>
              <a:spAutoFit/>
            </a:bodyPr>
            <a:lstStyle/>
            <a:p>
              <a:pPr fontAlgn="base">
                <a:spcBef>
                  <a:spcPct val="50000"/>
                </a:spcBef>
                <a:spcAft>
                  <a:spcPct val="0"/>
                </a:spcAft>
              </a:pPr>
              <a:r>
                <a:rPr lang="el-GR" sz="1200">
                  <a:solidFill>
                    <a:prstClr val="black"/>
                  </a:solidFill>
                  <a:latin typeface="Arial" charset="0"/>
                </a:rPr>
                <a:t>επίπεδο ηλιακής εφαρμογής</a:t>
              </a:r>
            </a:p>
          </p:txBody>
        </p:sp>
      </p:grpSp>
      <p:sp>
        <p:nvSpPr>
          <p:cNvPr id="247851" name="Text Box 43"/>
          <p:cNvSpPr txBox="1">
            <a:spLocks noChangeArrowheads="1"/>
          </p:cNvSpPr>
          <p:nvPr/>
        </p:nvSpPr>
        <p:spPr bwMode="auto">
          <a:xfrm>
            <a:off x="6272213" y="4832350"/>
            <a:ext cx="2622550" cy="1604963"/>
          </a:xfrm>
          <a:prstGeom prst="rect">
            <a:avLst/>
          </a:prstGeom>
          <a:noFill/>
          <a:ln w="9525">
            <a:noFill/>
            <a:miter lim="800000"/>
            <a:headEnd/>
            <a:tailEnd/>
          </a:ln>
          <a:effectLst/>
        </p:spPr>
        <p:txBody>
          <a:bodyPr>
            <a:spAutoFit/>
          </a:bodyPr>
          <a:lstStyle/>
          <a:p>
            <a:pPr fontAlgn="base">
              <a:spcBef>
                <a:spcPct val="50000"/>
              </a:spcBef>
              <a:spcAft>
                <a:spcPct val="0"/>
              </a:spcAft>
            </a:pPr>
            <a:r>
              <a:rPr lang="el-GR" dirty="0">
                <a:solidFill>
                  <a:prstClr val="black"/>
                </a:solidFill>
                <a:latin typeface="Arial" charset="0"/>
              </a:rPr>
              <a:t>α</a:t>
            </a:r>
            <a:r>
              <a:rPr lang="en-US" baseline="-25000" dirty="0">
                <a:solidFill>
                  <a:prstClr val="black"/>
                </a:solidFill>
                <a:latin typeface="Arial" charset="0"/>
              </a:rPr>
              <a:t>s</a:t>
            </a:r>
            <a:r>
              <a:rPr lang="el-GR" dirty="0">
                <a:solidFill>
                  <a:prstClr val="black"/>
                </a:solidFill>
                <a:latin typeface="Arial" charset="0"/>
              </a:rPr>
              <a:t> : ηλιακό ύψος</a:t>
            </a:r>
          </a:p>
          <a:p>
            <a:pPr fontAlgn="base">
              <a:spcBef>
                <a:spcPct val="50000"/>
              </a:spcBef>
              <a:spcAft>
                <a:spcPct val="0"/>
              </a:spcAft>
            </a:pPr>
            <a:r>
              <a:rPr lang="el-GR" dirty="0">
                <a:solidFill>
                  <a:prstClr val="black"/>
                </a:solidFill>
                <a:latin typeface="Arial" charset="0"/>
              </a:rPr>
              <a:t>γ</a:t>
            </a:r>
            <a:r>
              <a:rPr lang="en-US" baseline="-25000" dirty="0">
                <a:solidFill>
                  <a:prstClr val="black"/>
                </a:solidFill>
                <a:latin typeface="Arial" charset="0"/>
              </a:rPr>
              <a:t>s</a:t>
            </a:r>
            <a:r>
              <a:rPr lang="el-GR" baseline="-25000" dirty="0">
                <a:solidFill>
                  <a:prstClr val="black"/>
                </a:solidFill>
                <a:latin typeface="Arial" charset="0"/>
              </a:rPr>
              <a:t> </a:t>
            </a:r>
            <a:r>
              <a:rPr lang="el-GR" dirty="0">
                <a:solidFill>
                  <a:prstClr val="black"/>
                </a:solidFill>
                <a:latin typeface="Arial" charset="0"/>
              </a:rPr>
              <a:t>: ηλιακό αζιμούθιο</a:t>
            </a:r>
          </a:p>
          <a:p>
            <a:pPr fontAlgn="base">
              <a:spcBef>
                <a:spcPct val="50000"/>
              </a:spcBef>
              <a:spcAft>
                <a:spcPct val="0"/>
              </a:spcAft>
            </a:pPr>
            <a:r>
              <a:rPr lang="el-GR" dirty="0">
                <a:solidFill>
                  <a:prstClr val="black"/>
                </a:solidFill>
                <a:latin typeface="Arial" charset="0"/>
              </a:rPr>
              <a:t>γ  : αζιμούθιο επιπέδου</a:t>
            </a:r>
          </a:p>
          <a:p>
            <a:pPr fontAlgn="base">
              <a:spcBef>
                <a:spcPct val="50000"/>
              </a:spcBef>
              <a:spcAft>
                <a:spcPct val="0"/>
              </a:spcAft>
            </a:pPr>
            <a:r>
              <a:rPr lang="el-GR" dirty="0">
                <a:solidFill>
                  <a:prstClr val="black"/>
                </a:solidFill>
                <a:latin typeface="Arial" charset="0"/>
              </a:rPr>
              <a:t>β  : κλίση επιπέδου</a:t>
            </a:r>
          </a:p>
        </p:txBody>
      </p:sp>
      <p:sp>
        <p:nvSpPr>
          <p:cNvPr id="247829" name="Line 21"/>
          <p:cNvSpPr>
            <a:spLocks noChangeShapeType="1"/>
          </p:cNvSpPr>
          <p:nvPr/>
        </p:nvSpPr>
        <p:spPr bwMode="auto">
          <a:xfrm flipH="1" flipV="1">
            <a:off x="3297238" y="795338"/>
            <a:ext cx="895350" cy="2992437"/>
          </a:xfrm>
          <a:prstGeom prst="line">
            <a:avLst/>
          </a:prstGeom>
          <a:noFill/>
          <a:ln w="95250" cmpd="tri">
            <a:solidFill>
              <a:srgbClr val="CC3300"/>
            </a:solidFill>
            <a:prstDash val="sysDot"/>
            <a:round/>
            <a:headEnd/>
            <a:tailEnd type="triangle" w="med" len="med"/>
          </a:ln>
          <a:effectLst/>
        </p:spPr>
        <p:txBody>
          <a:bodyPr/>
          <a:lstStyle/>
          <a:p>
            <a:pPr fontAlgn="base">
              <a:spcBef>
                <a:spcPct val="0"/>
              </a:spcBef>
              <a:spcAft>
                <a:spcPct val="0"/>
              </a:spcAft>
            </a:pPr>
            <a:endParaRPr lang="el-GR">
              <a:solidFill>
                <a:prstClr val="black"/>
              </a:solidFill>
              <a:latin typeface="Arial" charset="0"/>
            </a:endParaRPr>
          </a:p>
        </p:txBody>
      </p:sp>
      <p:sp>
        <p:nvSpPr>
          <p:cNvPr id="247831" name="AutoShape 23"/>
          <p:cNvSpPr>
            <a:spLocks noChangeArrowheads="1"/>
          </p:cNvSpPr>
          <p:nvPr/>
        </p:nvSpPr>
        <p:spPr bwMode="auto">
          <a:xfrm rot="2006593">
            <a:off x="-17463" y="2333625"/>
            <a:ext cx="4572001" cy="46513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chemeClr val="tx1"/>
            </a:solidFill>
            <a:miter lim="800000"/>
            <a:headEnd/>
            <a:tailEnd/>
          </a:ln>
          <a:effectLst/>
        </p:spPr>
        <p:txBody>
          <a:bodyPr wrap="none" anchor="ctr"/>
          <a:lstStyle/>
          <a:p>
            <a:pPr fontAlgn="base">
              <a:spcBef>
                <a:spcPct val="0"/>
              </a:spcBef>
              <a:spcAft>
                <a:spcPct val="0"/>
              </a:spcAft>
            </a:pPr>
            <a:endParaRPr lang="el-GR">
              <a:solidFill>
                <a:prstClr val="black"/>
              </a:solidFill>
              <a:latin typeface="Arial" charset="0"/>
            </a:endParaRPr>
          </a:p>
        </p:txBody>
      </p:sp>
      <p:sp>
        <p:nvSpPr>
          <p:cNvPr id="247836" name="AutoShape 28"/>
          <p:cNvSpPr>
            <a:spLocks noChangeArrowheads="1"/>
          </p:cNvSpPr>
          <p:nvPr/>
        </p:nvSpPr>
        <p:spPr bwMode="auto">
          <a:xfrm rot="5400000" flipH="1">
            <a:off x="1280319" y="2686844"/>
            <a:ext cx="4687888" cy="1085850"/>
          </a:xfrm>
          <a:prstGeom prst="parallelogram">
            <a:avLst>
              <a:gd name="adj" fmla="val 161977"/>
            </a:avLst>
          </a:prstGeom>
          <a:solidFill>
            <a:schemeClr val="accent1">
              <a:alpha val="42000"/>
            </a:schemeClr>
          </a:solidFill>
          <a:ln w="9525">
            <a:solidFill>
              <a:srgbClr val="000000"/>
            </a:solidFill>
            <a:prstDash val="dash"/>
            <a:miter lim="800000"/>
            <a:headEnd/>
            <a:tailEnd/>
          </a:ln>
          <a:effectLst/>
        </p:spPr>
        <p:txBody>
          <a:bodyPr wrap="none" anchor="ctr"/>
          <a:lstStyle/>
          <a:p>
            <a:pPr fontAlgn="base">
              <a:spcBef>
                <a:spcPct val="0"/>
              </a:spcBef>
              <a:spcAft>
                <a:spcPct val="0"/>
              </a:spcAft>
            </a:pPr>
            <a:endParaRPr lang="el-GR">
              <a:solidFill>
                <a:prstClr val="black"/>
              </a:solidFill>
              <a:latin typeface="Arial" charset="0"/>
            </a:endParaRPr>
          </a:p>
        </p:txBody>
      </p:sp>
      <p:sp>
        <p:nvSpPr>
          <p:cNvPr id="247862" name="AutoShape 54"/>
          <p:cNvSpPr>
            <a:spLocks/>
          </p:cNvSpPr>
          <p:nvPr/>
        </p:nvSpPr>
        <p:spPr bwMode="auto">
          <a:xfrm>
            <a:off x="5708649" y="669925"/>
            <a:ext cx="2914845" cy="752476"/>
          </a:xfrm>
          <a:prstGeom prst="borderCallout2">
            <a:avLst>
              <a:gd name="adj1" fmla="val 24241"/>
              <a:gd name="adj2" fmla="val -3269"/>
              <a:gd name="adj3" fmla="val 3676"/>
              <a:gd name="adj4" fmla="val -50302"/>
              <a:gd name="adj5" fmla="val 57100"/>
              <a:gd name="adj6" fmla="val -76904"/>
            </a:avLst>
          </a:prstGeom>
          <a:solidFill>
            <a:srgbClr val="993300">
              <a:alpha val="50999"/>
            </a:srgbClr>
          </a:solidFill>
          <a:ln w="9525">
            <a:solidFill>
              <a:srgbClr val="000000"/>
            </a:solidFill>
            <a:prstDash val="sysDot"/>
            <a:miter lim="800000"/>
            <a:headEnd/>
            <a:tailEnd/>
          </a:ln>
          <a:effectLst/>
        </p:spPr>
        <p:txBody>
          <a:bodyPr/>
          <a:lstStyle/>
          <a:p>
            <a:pPr algn="ctr" fontAlgn="base">
              <a:spcBef>
                <a:spcPct val="0"/>
              </a:spcBef>
              <a:spcAft>
                <a:spcPct val="0"/>
              </a:spcAft>
            </a:pPr>
            <a:r>
              <a:rPr lang="el-GR" dirty="0" smtClean="0">
                <a:solidFill>
                  <a:prstClr val="black"/>
                </a:solidFill>
                <a:latin typeface="Cambria Math" panose="02040503050406030204" pitchFamily="18" charset="0"/>
                <a:ea typeface="Cambria Math" panose="02040503050406030204" pitchFamily="18" charset="0"/>
              </a:rPr>
              <a:t>Κάθετη στο </a:t>
            </a:r>
            <a:r>
              <a:rPr lang="el-GR" dirty="0">
                <a:solidFill>
                  <a:prstClr val="black"/>
                </a:solidFill>
                <a:latin typeface="Cambria Math" panose="02040503050406030204" pitchFamily="18" charset="0"/>
                <a:ea typeface="Cambria Math" panose="02040503050406030204" pitchFamily="18" charset="0"/>
              </a:rPr>
              <a:t>επίπεδο της ηλιακής εφαρμογής</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844444889"/>
      </p:ext>
    </p:extLst>
  </p:cSld>
  <p:clrMapOvr>
    <a:masterClrMapping/>
  </p:clrMapOvr>
  <mc:AlternateContent xmlns:mc="http://schemas.openxmlformats.org/markup-compatibility/2006">
    <mc:Choice xmlns:p14="http://schemas.microsoft.com/office/powerpoint/2010/main" Requires="p14">
      <p:transition spd="slow" p14:dur="2000" advTm="54654"/>
    </mc:Choice>
    <mc:Fallback>
      <p:transition spd="slow" advTm="54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78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78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7829"/>
                                        </p:tgtEl>
                                        <p:attrNameLst>
                                          <p:attrName>style.visibility</p:attrName>
                                        </p:attrNameLst>
                                      </p:cBhvr>
                                      <p:to>
                                        <p:strVal val="visible"/>
                                      </p:to>
                                    </p:set>
                                    <p:anim calcmode="lin" valueType="num">
                                      <p:cBhvr additive="base">
                                        <p:cTn id="19" dur="500" fill="hold"/>
                                        <p:tgtEl>
                                          <p:spTgt spid="247829"/>
                                        </p:tgtEl>
                                        <p:attrNameLst>
                                          <p:attrName>ppt_x</p:attrName>
                                        </p:attrNameLst>
                                      </p:cBhvr>
                                      <p:tavLst>
                                        <p:tav tm="0">
                                          <p:val>
                                            <p:strVal val="#ppt_x"/>
                                          </p:val>
                                        </p:tav>
                                        <p:tav tm="100000">
                                          <p:val>
                                            <p:strVal val="#ppt_x"/>
                                          </p:val>
                                        </p:tav>
                                      </p:tavLst>
                                    </p:anim>
                                    <p:anim calcmode="lin" valueType="num">
                                      <p:cBhvr additive="base">
                                        <p:cTn id="20" dur="500" fill="hold"/>
                                        <p:tgtEl>
                                          <p:spTgt spid="24782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786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0" fill="hold" grpId="0" nodeType="clickEffect">
                                  <p:stCondLst>
                                    <p:cond delay="0"/>
                                  </p:stCondLst>
                                  <p:childTnLst>
                                    <p:set>
                                      <p:cBhvr>
                                        <p:cTn id="28" dur="1" fill="hold">
                                          <p:stCondLst>
                                            <p:cond delay="0"/>
                                          </p:stCondLst>
                                        </p:cTn>
                                        <p:tgtEl>
                                          <p:spTgt spid="247831"/>
                                        </p:tgtEl>
                                        <p:attrNameLst>
                                          <p:attrName>style.visibility</p:attrName>
                                        </p:attrNameLst>
                                      </p:cBhvr>
                                      <p:to>
                                        <p:strVal val="visible"/>
                                      </p:to>
                                    </p:set>
                                    <p:anim calcmode="lin" valueType="num">
                                      <p:cBhvr>
                                        <p:cTn id="29" dur="500" fill="hold"/>
                                        <p:tgtEl>
                                          <p:spTgt spid="247831"/>
                                        </p:tgtEl>
                                        <p:attrNameLst>
                                          <p:attrName>ppt_w</p:attrName>
                                        </p:attrNameLst>
                                      </p:cBhvr>
                                      <p:tavLst>
                                        <p:tav tm="0">
                                          <p:val>
                                            <p:fltVal val="0"/>
                                          </p:val>
                                        </p:tav>
                                        <p:tav tm="100000">
                                          <p:val>
                                            <p:strVal val="#ppt_w"/>
                                          </p:val>
                                        </p:tav>
                                      </p:tavLst>
                                    </p:anim>
                                    <p:anim calcmode="lin" valueType="num">
                                      <p:cBhvr>
                                        <p:cTn id="30" dur="500" fill="hold"/>
                                        <p:tgtEl>
                                          <p:spTgt spid="247831"/>
                                        </p:tgtEl>
                                        <p:attrNameLst>
                                          <p:attrName>ppt_h</p:attrName>
                                        </p:attrNameLst>
                                      </p:cBhvr>
                                      <p:tavLst>
                                        <p:tav tm="0">
                                          <p:val>
                                            <p:fltVal val="0"/>
                                          </p:val>
                                        </p:tav>
                                        <p:tav tm="100000">
                                          <p:val>
                                            <p:strVal val="#ppt_h"/>
                                          </p:val>
                                        </p:tav>
                                      </p:tavLst>
                                    </p:anim>
                                    <p:animEffect transition="in" filter="fade">
                                      <p:cBhvr>
                                        <p:cTn id="31" dur="500"/>
                                        <p:tgtEl>
                                          <p:spTgt spid="247831"/>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47857"/>
                                        </p:tgtEl>
                                        <p:attrNameLst>
                                          <p:attrName>style.visibility</p:attrName>
                                        </p:attrNameLst>
                                      </p:cBhvr>
                                      <p:to>
                                        <p:strVal val="visible"/>
                                      </p:to>
                                    </p:set>
                                    <p:anim calcmode="lin" valueType="num">
                                      <p:cBhvr additive="base">
                                        <p:cTn id="36" dur="500" fill="hold"/>
                                        <p:tgtEl>
                                          <p:spTgt spid="247857"/>
                                        </p:tgtEl>
                                        <p:attrNameLst>
                                          <p:attrName>ppt_x</p:attrName>
                                        </p:attrNameLst>
                                      </p:cBhvr>
                                      <p:tavLst>
                                        <p:tav tm="0">
                                          <p:val>
                                            <p:strVal val="#ppt_x"/>
                                          </p:val>
                                        </p:tav>
                                        <p:tav tm="100000">
                                          <p:val>
                                            <p:strVal val="#ppt_x"/>
                                          </p:val>
                                        </p:tav>
                                      </p:tavLst>
                                    </p:anim>
                                    <p:anim calcmode="lin" valueType="num">
                                      <p:cBhvr additive="base">
                                        <p:cTn id="37" dur="500" fill="hold"/>
                                        <p:tgtEl>
                                          <p:spTgt spid="24785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47860"/>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247817"/>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47833"/>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4785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4783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47855"/>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247854"/>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247851"/>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2478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2" fill="hold" display="0">
                  <p:stCondLst>
                    <p:cond delay="indefinite"/>
                  </p:stCondLst>
                  <p:endCondLst>
                    <p:cond evt="onStopAudio" delay="0">
                      <p:tgtEl>
                        <p:sldTgt/>
                      </p:tgtEl>
                    </p:cond>
                  </p:endCondLst>
                </p:cTn>
                <p:tgtEl>
                  <p:spTgt spid="2"/>
                </p:tgtEl>
              </p:cMediaNode>
            </p:audio>
          </p:childTnLst>
        </p:cTn>
      </p:par>
    </p:tnLst>
    <p:bldLst>
      <p:bldP spid="247851" grpId="0"/>
      <p:bldP spid="247829" grpId="0" animBg="1"/>
      <p:bldP spid="247831" grpId="0" animBg="1"/>
      <p:bldP spid="247836" grpId="0" animBg="1"/>
      <p:bldP spid="24786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a:xfrm>
            <a:off x="146807" y="148029"/>
            <a:ext cx="8834511" cy="583491"/>
          </a:xfrm>
        </p:spPr>
        <p:txBody>
          <a:bodyPr>
            <a:noAutofit/>
          </a:bodyPr>
          <a:lstStyle/>
          <a:p>
            <a:r>
              <a:rPr lang="el-GR" sz="2400" dirty="0">
                <a:solidFill>
                  <a:srgbClr val="FF0000"/>
                </a:solidFill>
                <a:latin typeface="Cambria Math" panose="02040503050406030204" pitchFamily="18" charset="0"/>
                <a:ea typeface="Cambria Math" panose="02040503050406030204" pitchFamily="18" charset="0"/>
              </a:rPr>
              <a:t>Διεύθυνση άμεσης ηλιακής ακτινοβολίας σε κεκλιμένο </a:t>
            </a:r>
            <a:r>
              <a:rPr lang="el-GR" sz="2400" dirty="0" smtClean="0">
                <a:solidFill>
                  <a:srgbClr val="FF0000"/>
                </a:solidFill>
                <a:latin typeface="Cambria Math" panose="02040503050406030204" pitchFamily="18" charset="0"/>
                <a:ea typeface="Cambria Math" panose="02040503050406030204" pitchFamily="18" charset="0"/>
              </a:rPr>
              <a:t>επίπεδο</a:t>
            </a:r>
            <a:endParaRPr lang="el-GR" sz="2400" dirty="0">
              <a:solidFill>
                <a:srgbClr val="FF0000"/>
              </a:solidFill>
              <a:latin typeface="Cambria Math" panose="02040503050406030204" pitchFamily="18" charset="0"/>
              <a:ea typeface="Cambria Math" panose="02040503050406030204" pitchFamily="18" charset="0"/>
            </a:endParaRPr>
          </a:p>
        </p:txBody>
      </p:sp>
      <p:sp>
        <p:nvSpPr>
          <p:cNvPr id="246787" name="Rectangle 3"/>
          <p:cNvSpPr>
            <a:spLocks noGrp="1" noChangeArrowheads="1"/>
          </p:cNvSpPr>
          <p:nvPr>
            <p:ph idx="1"/>
          </p:nvPr>
        </p:nvSpPr>
        <p:spPr>
          <a:xfrm>
            <a:off x="203980" y="817147"/>
            <a:ext cx="8686801" cy="5780601"/>
          </a:xfrm>
        </p:spPr>
        <p:txBody>
          <a:bodyPr>
            <a:noAutofit/>
          </a:bodyPr>
          <a:lstStyle/>
          <a:p>
            <a:pPr>
              <a:lnSpc>
                <a:spcPct val="80000"/>
              </a:lnSpc>
              <a:buFontTx/>
              <a:buNone/>
            </a:pPr>
            <a:r>
              <a:rPr lang="el-GR" sz="2800" dirty="0">
                <a:latin typeface="Cambria Math" panose="02040503050406030204" pitchFamily="18" charset="0"/>
                <a:ea typeface="Cambria Math" panose="02040503050406030204" pitchFamily="18" charset="0"/>
              </a:rPr>
              <a:t>θ	είναι η γωνία ανάμεσα στην άμεση ηλιακή ακτινοβολία και στο διάνυσμα του κεκλιμένου επιπέδου</a:t>
            </a:r>
          </a:p>
          <a:p>
            <a:pPr>
              <a:lnSpc>
                <a:spcPct val="80000"/>
              </a:lnSpc>
              <a:buFontTx/>
              <a:buNone/>
            </a:pPr>
            <a:r>
              <a:rPr lang="en-US" sz="2800" b="1" dirty="0" smtClean="0">
                <a:solidFill>
                  <a:srgbClr val="1F25A1"/>
                </a:solidFill>
                <a:latin typeface="Cambria Math" panose="02040503050406030204" pitchFamily="18" charset="0"/>
                <a:ea typeface="Cambria Math" panose="02040503050406030204" pitchFamily="18" charset="0"/>
              </a:rPr>
              <a:t>cos </a:t>
            </a:r>
            <a:r>
              <a:rPr lang="en-US" sz="2800" b="1" dirty="0">
                <a:solidFill>
                  <a:srgbClr val="1F25A1"/>
                </a:solidFill>
                <a:latin typeface="Cambria Math" panose="02040503050406030204" pitchFamily="18" charset="0"/>
                <a:ea typeface="Cambria Math" panose="02040503050406030204" pitchFamily="18" charset="0"/>
              </a:rPr>
              <a:t>(</a:t>
            </a:r>
            <a:r>
              <a:rPr lang="el-GR" sz="2800" b="1" dirty="0">
                <a:solidFill>
                  <a:srgbClr val="1F25A1"/>
                </a:solidFill>
                <a:latin typeface="Cambria Math" panose="02040503050406030204" pitchFamily="18" charset="0"/>
                <a:ea typeface="Cambria Math" panose="02040503050406030204" pitchFamily="18" charset="0"/>
              </a:rPr>
              <a:t>θ)   = </a:t>
            </a:r>
            <a:r>
              <a:rPr lang="el-GR" sz="2800" b="1" dirty="0" smtClean="0">
                <a:solidFill>
                  <a:srgbClr val="1F25A1"/>
                </a:solidFill>
                <a:latin typeface="Cambria Math" panose="02040503050406030204" pitchFamily="18" charset="0"/>
                <a:ea typeface="Cambria Math" panose="02040503050406030204" pitchFamily="18" charset="0"/>
              </a:rPr>
              <a:t>      </a:t>
            </a:r>
            <a:r>
              <a:rPr lang="en-US" sz="2800" b="1" dirty="0" smtClean="0">
                <a:solidFill>
                  <a:srgbClr val="1F25A1"/>
                </a:solidFill>
                <a:latin typeface="Cambria Math" panose="02040503050406030204" pitchFamily="18" charset="0"/>
                <a:ea typeface="Cambria Math" panose="02040503050406030204" pitchFamily="18" charset="0"/>
              </a:rPr>
              <a:t>sin(</a:t>
            </a:r>
            <a:r>
              <a:rPr lang="el-GR" sz="2800" b="1" dirty="0">
                <a:solidFill>
                  <a:srgbClr val="1F25A1"/>
                </a:solidFill>
                <a:latin typeface="Cambria Math" panose="02040503050406030204" pitchFamily="18" charset="0"/>
                <a:ea typeface="Cambria Math" panose="02040503050406030204" pitchFamily="18" charset="0"/>
              </a:rPr>
              <a:t>δ) </a:t>
            </a:r>
            <a:r>
              <a:rPr lang="el-GR" sz="2800" b="1" dirty="0" smtClean="0">
                <a:solidFill>
                  <a:srgbClr val="1F25A1"/>
                </a:solidFill>
                <a:latin typeface="Cambria Math" panose="02040503050406030204" pitchFamily="18" charset="0"/>
                <a:ea typeface="Cambria Math" panose="02040503050406030204" pitchFamily="18" charset="0"/>
              </a:rPr>
              <a:t> </a:t>
            </a:r>
            <a:r>
              <a:rPr lang="en-US" sz="2800" b="1" dirty="0" smtClean="0">
                <a:solidFill>
                  <a:srgbClr val="1F25A1"/>
                </a:solidFill>
                <a:latin typeface="Cambria Math" panose="02040503050406030204" pitchFamily="18" charset="0"/>
                <a:ea typeface="Cambria Math" panose="02040503050406030204" pitchFamily="18" charset="0"/>
              </a:rPr>
              <a:t> </a:t>
            </a:r>
            <a:r>
              <a:rPr lang="en-US" sz="2800" b="1" dirty="0">
                <a:solidFill>
                  <a:srgbClr val="1F25A1"/>
                </a:solidFill>
                <a:latin typeface="Cambria Math" panose="02040503050406030204" pitchFamily="18" charset="0"/>
                <a:ea typeface="Cambria Math" panose="02040503050406030204" pitchFamily="18" charset="0"/>
              </a:rPr>
              <a:t>sin(</a:t>
            </a:r>
            <a:r>
              <a:rPr lang="el-GR" sz="2800" b="1" dirty="0">
                <a:solidFill>
                  <a:srgbClr val="1F25A1"/>
                </a:solidFill>
                <a:latin typeface="Cambria Math" panose="02040503050406030204" pitchFamily="18" charset="0"/>
                <a:ea typeface="Cambria Math" panose="02040503050406030204" pitchFamily="18" charset="0"/>
              </a:rPr>
              <a:t>φ) </a:t>
            </a:r>
            <a:r>
              <a:rPr lang="en-US" sz="2800" b="1" dirty="0">
                <a:solidFill>
                  <a:srgbClr val="1F25A1"/>
                </a:solidFill>
                <a:latin typeface="Cambria Math" panose="02040503050406030204" pitchFamily="18" charset="0"/>
                <a:ea typeface="Cambria Math" panose="02040503050406030204" pitchFamily="18" charset="0"/>
              </a:rPr>
              <a:t> </a:t>
            </a:r>
            <a:r>
              <a:rPr lang="el-GR" sz="2800" b="1" dirty="0" smtClean="0">
                <a:solidFill>
                  <a:srgbClr val="1F25A1"/>
                </a:solidFill>
                <a:latin typeface="Cambria Math" panose="02040503050406030204" pitchFamily="18" charset="0"/>
                <a:ea typeface="Cambria Math" panose="02040503050406030204" pitchFamily="18" charset="0"/>
              </a:rPr>
              <a:t> </a:t>
            </a:r>
            <a:r>
              <a:rPr lang="en-US" sz="2800" b="1" dirty="0" smtClean="0">
                <a:solidFill>
                  <a:srgbClr val="1F25A1"/>
                </a:solidFill>
                <a:latin typeface="Cambria Math" panose="02040503050406030204" pitchFamily="18" charset="0"/>
                <a:ea typeface="Cambria Math" panose="02040503050406030204" pitchFamily="18" charset="0"/>
              </a:rPr>
              <a:t>cos(</a:t>
            </a:r>
            <a:r>
              <a:rPr lang="el-GR" sz="2800" b="1" dirty="0">
                <a:solidFill>
                  <a:srgbClr val="1F25A1"/>
                </a:solidFill>
                <a:latin typeface="Cambria Math" panose="02040503050406030204" pitchFamily="18" charset="0"/>
                <a:ea typeface="Cambria Math" panose="02040503050406030204" pitchFamily="18" charset="0"/>
              </a:rPr>
              <a:t>β)</a:t>
            </a:r>
            <a:endParaRPr lang="en-US" sz="2800" b="1" dirty="0">
              <a:solidFill>
                <a:srgbClr val="1F25A1"/>
              </a:solidFill>
              <a:latin typeface="Cambria Math" panose="02040503050406030204" pitchFamily="18" charset="0"/>
              <a:ea typeface="Cambria Math" panose="02040503050406030204" pitchFamily="18" charset="0"/>
            </a:endParaRPr>
          </a:p>
          <a:p>
            <a:pPr>
              <a:lnSpc>
                <a:spcPct val="80000"/>
              </a:lnSpc>
              <a:buFontTx/>
              <a:buNone/>
            </a:pPr>
            <a:r>
              <a:rPr lang="en-US" sz="2800" b="1" dirty="0">
                <a:solidFill>
                  <a:srgbClr val="1F25A1"/>
                </a:solidFill>
                <a:latin typeface="Cambria Math" panose="02040503050406030204" pitchFamily="18" charset="0"/>
                <a:ea typeface="Cambria Math" panose="02040503050406030204" pitchFamily="18" charset="0"/>
              </a:rPr>
              <a:t>	</a:t>
            </a:r>
            <a:r>
              <a:rPr lang="el-GR" sz="2800" b="1" dirty="0">
                <a:solidFill>
                  <a:srgbClr val="1F25A1"/>
                </a:solidFill>
                <a:latin typeface="Cambria Math" panose="02040503050406030204" pitchFamily="18" charset="0"/>
                <a:ea typeface="Cambria Math" panose="02040503050406030204" pitchFamily="18" charset="0"/>
              </a:rPr>
              <a:t>	           </a:t>
            </a:r>
            <a:r>
              <a:rPr lang="el-GR" b="1" dirty="0">
                <a:solidFill>
                  <a:srgbClr val="1F25A1"/>
                </a:solidFill>
                <a:latin typeface="Cambria Math" panose="02040503050406030204" pitchFamily="18" charset="0"/>
                <a:ea typeface="Cambria Math" panose="02040503050406030204" pitchFamily="18" charset="0"/>
              </a:rPr>
              <a:t>-</a:t>
            </a:r>
            <a:r>
              <a:rPr lang="el-GR" sz="2800" b="1" dirty="0">
                <a:solidFill>
                  <a:srgbClr val="1F25A1"/>
                </a:solidFill>
                <a:latin typeface="Cambria Math" panose="02040503050406030204" pitchFamily="18" charset="0"/>
                <a:ea typeface="Cambria Math" panose="02040503050406030204" pitchFamily="18" charset="0"/>
              </a:rPr>
              <a:t> </a:t>
            </a:r>
            <a:r>
              <a:rPr lang="el-GR" sz="2800" b="1" dirty="0" smtClean="0">
                <a:solidFill>
                  <a:srgbClr val="1F25A1"/>
                </a:solidFill>
                <a:latin typeface="Cambria Math" panose="02040503050406030204" pitchFamily="18" charset="0"/>
                <a:ea typeface="Cambria Math" panose="02040503050406030204" pitchFamily="18" charset="0"/>
              </a:rPr>
              <a:t>  </a:t>
            </a:r>
            <a:r>
              <a:rPr lang="en-US" sz="2800" b="1" dirty="0" smtClean="0">
                <a:solidFill>
                  <a:srgbClr val="1F25A1"/>
                </a:solidFill>
                <a:latin typeface="Cambria Math" panose="02040503050406030204" pitchFamily="18" charset="0"/>
                <a:ea typeface="Cambria Math" panose="02040503050406030204" pitchFamily="18" charset="0"/>
              </a:rPr>
              <a:t>sin(</a:t>
            </a:r>
            <a:r>
              <a:rPr lang="el-GR" sz="2800" b="1" dirty="0">
                <a:solidFill>
                  <a:srgbClr val="1F25A1"/>
                </a:solidFill>
                <a:latin typeface="Cambria Math" panose="02040503050406030204" pitchFamily="18" charset="0"/>
                <a:ea typeface="Cambria Math" panose="02040503050406030204" pitchFamily="18" charset="0"/>
              </a:rPr>
              <a:t>δ) </a:t>
            </a:r>
            <a:r>
              <a:rPr lang="en-US" sz="2800" b="1" dirty="0">
                <a:solidFill>
                  <a:srgbClr val="1F25A1"/>
                </a:solidFill>
                <a:latin typeface="Cambria Math" panose="02040503050406030204" pitchFamily="18" charset="0"/>
                <a:ea typeface="Cambria Math" panose="02040503050406030204" pitchFamily="18" charset="0"/>
              </a:rPr>
              <a:t> </a:t>
            </a:r>
            <a:r>
              <a:rPr lang="en-US" sz="2800" b="1" dirty="0" err="1">
                <a:solidFill>
                  <a:srgbClr val="1F25A1"/>
                </a:solidFill>
                <a:latin typeface="Cambria Math" panose="02040503050406030204" pitchFamily="18" charset="0"/>
                <a:ea typeface="Cambria Math" panose="02040503050406030204" pitchFamily="18" charset="0"/>
              </a:rPr>
              <a:t>cos</a:t>
            </a:r>
            <a:r>
              <a:rPr lang="en-US" sz="2800" b="1" dirty="0">
                <a:solidFill>
                  <a:srgbClr val="1F25A1"/>
                </a:solidFill>
                <a:latin typeface="Cambria Math" panose="02040503050406030204" pitchFamily="18" charset="0"/>
                <a:ea typeface="Cambria Math" panose="02040503050406030204" pitchFamily="18" charset="0"/>
              </a:rPr>
              <a:t>(</a:t>
            </a:r>
            <a:r>
              <a:rPr lang="el-GR" sz="2800" b="1" dirty="0">
                <a:solidFill>
                  <a:srgbClr val="1F25A1"/>
                </a:solidFill>
                <a:latin typeface="Cambria Math" panose="02040503050406030204" pitchFamily="18" charset="0"/>
                <a:ea typeface="Cambria Math" panose="02040503050406030204" pitchFamily="18" charset="0"/>
              </a:rPr>
              <a:t>φ</a:t>
            </a:r>
            <a:r>
              <a:rPr lang="el-GR" sz="2800" b="1" dirty="0" smtClean="0">
                <a:solidFill>
                  <a:srgbClr val="1F25A1"/>
                </a:solidFill>
                <a:latin typeface="Cambria Math" panose="02040503050406030204" pitchFamily="18" charset="0"/>
                <a:ea typeface="Cambria Math" panose="02040503050406030204" pitchFamily="18" charset="0"/>
              </a:rPr>
              <a:t>)   </a:t>
            </a:r>
            <a:r>
              <a:rPr lang="en-US" sz="2800" b="1" dirty="0" smtClean="0">
                <a:solidFill>
                  <a:srgbClr val="1F25A1"/>
                </a:solidFill>
                <a:latin typeface="Cambria Math" panose="02040503050406030204" pitchFamily="18" charset="0"/>
                <a:ea typeface="Cambria Math" panose="02040503050406030204" pitchFamily="18" charset="0"/>
              </a:rPr>
              <a:t>sin(</a:t>
            </a:r>
            <a:r>
              <a:rPr lang="el-GR" sz="2800" b="1" dirty="0">
                <a:solidFill>
                  <a:srgbClr val="1F25A1"/>
                </a:solidFill>
                <a:latin typeface="Cambria Math" panose="02040503050406030204" pitchFamily="18" charset="0"/>
                <a:ea typeface="Cambria Math" panose="02040503050406030204" pitchFamily="18" charset="0"/>
              </a:rPr>
              <a:t>β) </a:t>
            </a:r>
            <a:r>
              <a:rPr lang="en-US" sz="2800" b="1" dirty="0">
                <a:solidFill>
                  <a:srgbClr val="1F25A1"/>
                </a:solidFill>
                <a:latin typeface="Cambria Math" panose="02040503050406030204" pitchFamily="18" charset="0"/>
                <a:ea typeface="Cambria Math" panose="02040503050406030204" pitchFamily="18" charset="0"/>
              </a:rPr>
              <a:t> </a:t>
            </a:r>
            <a:r>
              <a:rPr lang="en-US" sz="2800" b="1" dirty="0" err="1">
                <a:solidFill>
                  <a:srgbClr val="1F25A1"/>
                </a:solidFill>
                <a:latin typeface="Cambria Math" panose="02040503050406030204" pitchFamily="18" charset="0"/>
                <a:ea typeface="Cambria Math" panose="02040503050406030204" pitchFamily="18" charset="0"/>
              </a:rPr>
              <a:t>cos</a:t>
            </a:r>
            <a:r>
              <a:rPr lang="en-US" sz="2800" b="1" dirty="0">
                <a:solidFill>
                  <a:srgbClr val="1F25A1"/>
                </a:solidFill>
                <a:latin typeface="Cambria Math" panose="02040503050406030204" pitchFamily="18" charset="0"/>
                <a:ea typeface="Cambria Math" panose="02040503050406030204" pitchFamily="18" charset="0"/>
              </a:rPr>
              <a:t>(</a:t>
            </a:r>
            <a:r>
              <a:rPr lang="el-GR" sz="2800" b="1" dirty="0">
                <a:solidFill>
                  <a:srgbClr val="1F25A1"/>
                </a:solidFill>
                <a:latin typeface="Cambria Math" panose="02040503050406030204" pitchFamily="18" charset="0"/>
                <a:ea typeface="Cambria Math" panose="02040503050406030204" pitchFamily="18" charset="0"/>
              </a:rPr>
              <a:t>γ)</a:t>
            </a:r>
            <a:r>
              <a:rPr lang="en-US" sz="2800" b="1" dirty="0">
                <a:solidFill>
                  <a:srgbClr val="1F25A1"/>
                </a:solidFill>
                <a:latin typeface="Cambria Math" panose="02040503050406030204" pitchFamily="18" charset="0"/>
                <a:ea typeface="Cambria Math" panose="02040503050406030204" pitchFamily="18" charset="0"/>
              </a:rPr>
              <a:t>	</a:t>
            </a:r>
          </a:p>
          <a:p>
            <a:pPr>
              <a:lnSpc>
                <a:spcPct val="80000"/>
              </a:lnSpc>
              <a:buFontTx/>
              <a:buNone/>
            </a:pPr>
            <a:r>
              <a:rPr lang="en-US" sz="2800" b="1" dirty="0">
                <a:solidFill>
                  <a:srgbClr val="1F25A1"/>
                </a:solidFill>
                <a:latin typeface="Cambria Math" panose="02040503050406030204" pitchFamily="18" charset="0"/>
                <a:ea typeface="Cambria Math" panose="02040503050406030204" pitchFamily="18" charset="0"/>
              </a:rPr>
              <a:t>	</a:t>
            </a:r>
            <a:r>
              <a:rPr lang="el-GR" sz="2800" b="1" dirty="0">
                <a:solidFill>
                  <a:srgbClr val="1F25A1"/>
                </a:solidFill>
                <a:latin typeface="Cambria Math" panose="02040503050406030204" pitchFamily="18" charset="0"/>
                <a:ea typeface="Cambria Math" panose="02040503050406030204" pitchFamily="18" charset="0"/>
              </a:rPr>
              <a:t>	           + </a:t>
            </a:r>
            <a:r>
              <a:rPr lang="en-US" sz="2800" b="1" dirty="0" err="1">
                <a:solidFill>
                  <a:srgbClr val="1F25A1"/>
                </a:solidFill>
                <a:latin typeface="Cambria Math" panose="02040503050406030204" pitchFamily="18" charset="0"/>
                <a:ea typeface="Cambria Math" panose="02040503050406030204" pitchFamily="18" charset="0"/>
              </a:rPr>
              <a:t>cos</a:t>
            </a:r>
            <a:r>
              <a:rPr lang="en-US" sz="2800" b="1" dirty="0">
                <a:solidFill>
                  <a:srgbClr val="1F25A1"/>
                </a:solidFill>
                <a:latin typeface="Cambria Math" panose="02040503050406030204" pitchFamily="18" charset="0"/>
                <a:ea typeface="Cambria Math" panose="02040503050406030204" pitchFamily="18" charset="0"/>
              </a:rPr>
              <a:t>(</a:t>
            </a:r>
            <a:r>
              <a:rPr lang="el-GR" sz="2800" b="1" dirty="0">
                <a:solidFill>
                  <a:srgbClr val="1F25A1"/>
                </a:solidFill>
                <a:latin typeface="Cambria Math" panose="02040503050406030204" pitchFamily="18" charset="0"/>
                <a:ea typeface="Cambria Math" panose="02040503050406030204" pitchFamily="18" charset="0"/>
              </a:rPr>
              <a:t>δ) </a:t>
            </a:r>
            <a:r>
              <a:rPr lang="en-US" sz="2800" b="1" dirty="0" err="1">
                <a:solidFill>
                  <a:srgbClr val="1F25A1"/>
                </a:solidFill>
                <a:latin typeface="Cambria Math" panose="02040503050406030204" pitchFamily="18" charset="0"/>
                <a:ea typeface="Cambria Math" panose="02040503050406030204" pitchFamily="18" charset="0"/>
              </a:rPr>
              <a:t>cos</a:t>
            </a:r>
            <a:r>
              <a:rPr lang="en-US" sz="2800" b="1" dirty="0">
                <a:solidFill>
                  <a:srgbClr val="1F25A1"/>
                </a:solidFill>
                <a:latin typeface="Cambria Math" panose="02040503050406030204" pitchFamily="18" charset="0"/>
                <a:ea typeface="Cambria Math" panose="02040503050406030204" pitchFamily="18" charset="0"/>
              </a:rPr>
              <a:t>(</a:t>
            </a:r>
            <a:r>
              <a:rPr lang="el-GR" sz="2800" b="1" dirty="0">
                <a:solidFill>
                  <a:srgbClr val="1F25A1"/>
                </a:solidFill>
                <a:latin typeface="Cambria Math" panose="02040503050406030204" pitchFamily="18" charset="0"/>
                <a:ea typeface="Cambria Math" panose="02040503050406030204" pitchFamily="18" charset="0"/>
              </a:rPr>
              <a:t>φ)</a:t>
            </a:r>
            <a:r>
              <a:rPr lang="en-US" sz="2800" b="1" dirty="0">
                <a:solidFill>
                  <a:srgbClr val="1F25A1"/>
                </a:solidFill>
                <a:latin typeface="Cambria Math" panose="02040503050406030204" pitchFamily="18" charset="0"/>
                <a:ea typeface="Cambria Math" panose="02040503050406030204" pitchFamily="18" charset="0"/>
              </a:rPr>
              <a:t> </a:t>
            </a:r>
            <a:r>
              <a:rPr lang="el-GR" sz="2800" b="1" dirty="0" smtClean="0">
                <a:solidFill>
                  <a:srgbClr val="1F25A1"/>
                </a:solidFill>
                <a:latin typeface="Cambria Math" panose="02040503050406030204" pitchFamily="18" charset="0"/>
                <a:ea typeface="Cambria Math" panose="02040503050406030204" pitchFamily="18" charset="0"/>
              </a:rPr>
              <a:t>  </a:t>
            </a:r>
            <a:r>
              <a:rPr lang="en-US" sz="2800" b="1" dirty="0" smtClean="0">
                <a:solidFill>
                  <a:srgbClr val="1F25A1"/>
                </a:solidFill>
                <a:latin typeface="Cambria Math" panose="02040503050406030204" pitchFamily="18" charset="0"/>
                <a:ea typeface="Cambria Math" panose="02040503050406030204" pitchFamily="18" charset="0"/>
              </a:rPr>
              <a:t>cos</a:t>
            </a:r>
            <a:r>
              <a:rPr lang="el-GR" sz="2800" b="1" dirty="0">
                <a:solidFill>
                  <a:srgbClr val="1F25A1"/>
                </a:solidFill>
                <a:latin typeface="Cambria Math" panose="02040503050406030204" pitchFamily="18" charset="0"/>
                <a:ea typeface="Cambria Math" panose="02040503050406030204" pitchFamily="18" charset="0"/>
              </a:rPr>
              <a:t>(β) </a:t>
            </a:r>
            <a:r>
              <a:rPr lang="en-US" sz="2800" b="1" dirty="0" err="1">
                <a:solidFill>
                  <a:srgbClr val="1F25A1"/>
                </a:solidFill>
                <a:latin typeface="Cambria Math" panose="02040503050406030204" pitchFamily="18" charset="0"/>
                <a:ea typeface="Cambria Math" panose="02040503050406030204" pitchFamily="18" charset="0"/>
              </a:rPr>
              <a:t>cos</a:t>
            </a:r>
            <a:r>
              <a:rPr lang="en-US" sz="2800" b="1" dirty="0">
                <a:solidFill>
                  <a:srgbClr val="1F25A1"/>
                </a:solidFill>
                <a:latin typeface="Cambria Math" panose="02040503050406030204" pitchFamily="18" charset="0"/>
                <a:ea typeface="Cambria Math" panose="02040503050406030204" pitchFamily="18" charset="0"/>
              </a:rPr>
              <a:t>(</a:t>
            </a:r>
            <a:r>
              <a:rPr lang="el-GR" sz="2800" b="1" dirty="0">
                <a:solidFill>
                  <a:srgbClr val="1F25A1"/>
                </a:solidFill>
                <a:latin typeface="Cambria Math" panose="02040503050406030204" pitchFamily="18" charset="0"/>
                <a:ea typeface="Cambria Math" panose="02040503050406030204" pitchFamily="18" charset="0"/>
              </a:rPr>
              <a:t>ω</a:t>
            </a:r>
            <a:r>
              <a:rPr lang="en-US" sz="2800" b="1" dirty="0">
                <a:solidFill>
                  <a:srgbClr val="1F25A1"/>
                </a:solidFill>
                <a:latin typeface="Cambria Math" panose="02040503050406030204" pitchFamily="18" charset="0"/>
                <a:ea typeface="Cambria Math" panose="02040503050406030204" pitchFamily="18" charset="0"/>
              </a:rPr>
              <a:t>) </a:t>
            </a:r>
          </a:p>
          <a:p>
            <a:pPr>
              <a:lnSpc>
                <a:spcPct val="80000"/>
              </a:lnSpc>
              <a:buFontTx/>
              <a:buNone/>
            </a:pPr>
            <a:r>
              <a:rPr lang="en-US" sz="2800" b="1" dirty="0">
                <a:solidFill>
                  <a:srgbClr val="1F25A1"/>
                </a:solidFill>
                <a:latin typeface="Cambria Math" panose="02040503050406030204" pitchFamily="18" charset="0"/>
                <a:ea typeface="Cambria Math" panose="02040503050406030204" pitchFamily="18" charset="0"/>
              </a:rPr>
              <a:t>	</a:t>
            </a:r>
            <a:r>
              <a:rPr lang="el-GR" sz="2800" b="1" dirty="0">
                <a:solidFill>
                  <a:srgbClr val="1F25A1"/>
                </a:solidFill>
                <a:latin typeface="Cambria Math" panose="02040503050406030204" pitchFamily="18" charset="0"/>
                <a:ea typeface="Cambria Math" panose="02040503050406030204" pitchFamily="18" charset="0"/>
              </a:rPr>
              <a:t>	           + </a:t>
            </a:r>
            <a:r>
              <a:rPr lang="en-US" sz="2800" b="1" dirty="0" err="1">
                <a:solidFill>
                  <a:srgbClr val="1F25A1"/>
                </a:solidFill>
                <a:latin typeface="Cambria Math" panose="02040503050406030204" pitchFamily="18" charset="0"/>
                <a:ea typeface="Cambria Math" panose="02040503050406030204" pitchFamily="18" charset="0"/>
              </a:rPr>
              <a:t>cos</a:t>
            </a:r>
            <a:r>
              <a:rPr lang="en-US" sz="2800" b="1" dirty="0">
                <a:solidFill>
                  <a:srgbClr val="1F25A1"/>
                </a:solidFill>
                <a:latin typeface="Cambria Math" panose="02040503050406030204" pitchFamily="18" charset="0"/>
                <a:ea typeface="Cambria Math" panose="02040503050406030204" pitchFamily="18" charset="0"/>
              </a:rPr>
              <a:t>(</a:t>
            </a:r>
            <a:r>
              <a:rPr lang="el-GR" sz="2800" b="1" dirty="0">
                <a:solidFill>
                  <a:srgbClr val="1F25A1"/>
                </a:solidFill>
                <a:latin typeface="Cambria Math" panose="02040503050406030204" pitchFamily="18" charset="0"/>
                <a:ea typeface="Cambria Math" panose="02040503050406030204" pitchFamily="18" charset="0"/>
              </a:rPr>
              <a:t>δ</a:t>
            </a:r>
            <a:r>
              <a:rPr lang="en-US" sz="2800" b="1" dirty="0">
                <a:solidFill>
                  <a:srgbClr val="1F25A1"/>
                </a:solidFill>
                <a:latin typeface="Cambria Math" panose="02040503050406030204" pitchFamily="18" charset="0"/>
                <a:ea typeface="Cambria Math" panose="02040503050406030204" pitchFamily="18" charset="0"/>
              </a:rPr>
              <a:t>) </a:t>
            </a:r>
            <a:r>
              <a:rPr lang="el-GR" sz="2800" b="1" dirty="0" smtClean="0">
                <a:solidFill>
                  <a:srgbClr val="1F25A1"/>
                </a:solidFill>
                <a:latin typeface="Cambria Math" panose="02040503050406030204" pitchFamily="18" charset="0"/>
                <a:ea typeface="Cambria Math" panose="02040503050406030204" pitchFamily="18" charset="0"/>
              </a:rPr>
              <a:t> </a:t>
            </a:r>
            <a:r>
              <a:rPr lang="en-US" sz="2800" b="1" dirty="0" smtClean="0">
                <a:solidFill>
                  <a:srgbClr val="1F25A1"/>
                </a:solidFill>
                <a:latin typeface="Cambria Math" panose="02040503050406030204" pitchFamily="18" charset="0"/>
                <a:ea typeface="Cambria Math" panose="02040503050406030204" pitchFamily="18" charset="0"/>
              </a:rPr>
              <a:t>sin(</a:t>
            </a:r>
            <a:r>
              <a:rPr lang="el-GR" sz="2800" b="1" dirty="0">
                <a:solidFill>
                  <a:srgbClr val="1F25A1"/>
                </a:solidFill>
                <a:latin typeface="Cambria Math" panose="02040503050406030204" pitchFamily="18" charset="0"/>
                <a:ea typeface="Cambria Math" panose="02040503050406030204" pitchFamily="18" charset="0"/>
              </a:rPr>
              <a:t>φ</a:t>
            </a:r>
            <a:r>
              <a:rPr lang="en-US" sz="2800" b="1" dirty="0">
                <a:solidFill>
                  <a:srgbClr val="1F25A1"/>
                </a:solidFill>
                <a:latin typeface="Cambria Math" panose="02040503050406030204" pitchFamily="18" charset="0"/>
                <a:ea typeface="Cambria Math" panose="02040503050406030204" pitchFamily="18" charset="0"/>
              </a:rPr>
              <a:t>)  </a:t>
            </a:r>
            <a:r>
              <a:rPr lang="el-GR" sz="2800" b="1" dirty="0" smtClean="0">
                <a:solidFill>
                  <a:srgbClr val="1F25A1"/>
                </a:solidFill>
                <a:latin typeface="Cambria Math" panose="02040503050406030204" pitchFamily="18" charset="0"/>
                <a:ea typeface="Cambria Math" panose="02040503050406030204" pitchFamily="18" charset="0"/>
              </a:rPr>
              <a:t> </a:t>
            </a:r>
            <a:r>
              <a:rPr lang="en-US" sz="2800" b="1" dirty="0" smtClean="0">
                <a:solidFill>
                  <a:srgbClr val="1F25A1"/>
                </a:solidFill>
                <a:latin typeface="Cambria Math" panose="02040503050406030204" pitchFamily="18" charset="0"/>
                <a:ea typeface="Cambria Math" panose="02040503050406030204" pitchFamily="18" charset="0"/>
              </a:rPr>
              <a:t>sin(</a:t>
            </a:r>
            <a:r>
              <a:rPr lang="el-GR" sz="2800" b="1" dirty="0">
                <a:solidFill>
                  <a:srgbClr val="1F25A1"/>
                </a:solidFill>
                <a:latin typeface="Cambria Math" panose="02040503050406030204" pitchFamily="18" charset="0"/>
                <a:ea typeface="Cambria Math" panose="02040503050406030204" pitchFamily="18" charset="0"/>
              </a:rPr>
              <a:t>β</a:t>
            </a:r>
            <a:r>
              <a:rPr lang="en-US" sz="2800" b="1" dirty="0">
                <a:solidFill>
                  <a:srgbClr val="1F25A1"/>
                </a:solidFill>
                <a:latin typeface="Cambria Math" panose="02040503050406030204" pitchFamily="18" charset="0"/>
                <a:ea typeface="Cambria Math" panose="02040503050406030204" pitchFamily="18" charset="0"/>
              </a:rPr>
              <a:t>)  </a:t>
            </a:r>
            <a:r>
              <a:rPr lang="en-US" sz="2800" b="1" dirty="0" err="1">
                <a:solidFill>
                  <a:srgbClr val="1F25A1"/>
                </a:solidFill>
                <a:latin typeface="Cambria Math" panose="02040503050406030204" pitchFamily="18" charset="0"/>
                <a:ea typeface="Cambria Math" panose="02040503050406030204" pitchFamily="18" charset="0"/>
              </a:rPr>
              <a:t>cos</a:t>
            </a:r>
            <a:r>
              <a:rPr lang="en-US" sz="2800" b="1" dirty="0">
                <a:solidFill>
                  <a:srgbClr val="1F25A1"/>
                </a:solidFill>
                <a:latin typeface="Cambria Math" panose="02040503050406030204" pitchFamily="18" charset="0"/>
                <a:ea typeface="Cambria Math" panose="02040503050406030204" pitchFamily="18" charset="0"/>
              </a:rPr>
              <a:t>(</a:t>
            </a:r>
            <a:r>
              <a:rPr lang="el-GR" sz="2800" b="1" dirty="0">
                <a:solidFill>
                  <a:srgbClr val="1F25A1"/>
                </a:solidFill>
                <a:latin typeface="Cambria Math" panose="02040503050406030204" pitchFamily="18" charset="0"/>
                <a:ea typeface="Cambria Math" panose="02040503050406030204" pitchFamily="18" charset="0"/>
              </a:rPr>
              <a:t>γ</a:t>
            </a:r>
            <a:r>
              <a:rPr lang="en-US" sz="2800" b="1" dirty="0">
                <a:solidFill>
                  <a:srgbClr val="1F25A1"/>
                </a:solidFill>
                <a:latin typeface="Cambria Math" panose="02040503050406030204" pitchFamily="18" charset="0"/>
                <a:ea typeface="Cambria Math" panose="02040503050406030204" pitchFamily="18" charset="0"/>
              </a:rPr>
              <a:t>) </a:t>
            </a:r>
            <a:r>
              <a:rPr lang="el-GR" sz="2800" b="1" dirty="0" smtClean="0">
                <a:solidFill>
                  <a:srgbClr val="1F25A1"/>
                </a:solidFill>
                <a:latin typeface="Cambria Math" panose="02040503050406030204" pitchFamily="18" charset="0"/>
                <a:ea typeface="Cambria Math" panose="02040503050406030204" pitchFamily="18" charset="0"/>
              </a:rPr>
              <a:t> </a:t>
            </a:r>
            <a:r>
              <a:rPr lang="en-US" sz="2800" b="1" dirty="0" smtClean="0">
                <a:solidFill>
                  <a:srgbClr val="1F25A1"/>
                </a:solidFill>
                <a:latin typeface="Cambria Math" panose="02040503050406030204" pitchFamily="18" charset="0"/>
                <a:ea typeface="Cambria Math" panose="02040503050406030204" pitchFamily="18" charset="0"/>
              </a:rPr>
              <a:t>cos(</a:t>
            </a:r>
            <a:r>
              <a:rPr lang="el-GR" sz="2800" b="1" dirty="0">
                <a:solidFill>
                  <a:srgbClr val="1F25A1"/>
                </a:solidFill>
                <a:latin typeface="Cambria Math" panose="02040503050406030204" pitchFamily="18" charset="0"/>
                <a:ea typeface="Cambria Math" panose="02040503050406030204" pitchFamily="18" charset="0"/>
              </a:rPr>
              <a:t>ω</a:t>
            </a:r>
            <a:r>
              <a:rPr lang="en-US" sz="2800" b="1" dirty="0">
                <a:solidFill>
                  <a:srgbClr val="1F25A1"/>
                </a:solidFill>
                <a:latin typeface="Cambria Math" panose="02040503050406030204" pitchFamily="18" charset="0"/>
                <a:ea typeface="Cambria Math" panose="02040503050406030204" pitchFamily="18" charset="0"/>
              </a:rPr>
              <a:t>)</a:t>
            </a:r>
            <a:r>
              <a:rPr lang="el-GR" sz="2800" b="1" dirty="0">
                <a:solidFill>
                  <a:srgbClr val="1F25A1"/>
                </a:solidFill>
                <a:latin typeface="Cambria Math" panose="02040503050406030204" pitchFamily="18" charset="0"/>
                <a:ea typeface="Cambria Math" panose="02040503050406030204" pitchFamily="18" charset="0"/>
              </a:rPr>
              <a:t> </a:t>
            </a:r>
            <a:endParaRPr lang="en-US" sz="2800" b="1" dirty="0">
              <a:solidFill>
                <a:srgbClr val="1F25A1"/>
              </a:solidFill>
              <a:latin typeface="Cambria Math" panose="02040503050406030204" pitchFamily="18" charset="0"/>
              <a:ea typeface="Cambria Math" panose="02040503050406030204" pitchFamily="18" charset="0"/>
            </a:endParaRPr>
          </a:p>
          <a:p>
            <a:pPr>
              <a:lnSpc>
                <a:spcPct val="80000"/>
              </a:lnSpc>
              <a:buFontTx/>
              <a:buNone/>
            </a:pPr>
            <a:r>
              <a:rPr lang="en-US" sz="2800" b="1" dirty="0">
                <a:solidFill>
                  <a:srgbClr val="1F25A1"/>
                </a:solidFill>
                <a:latin typeface="Cambria Math" panose="02040503050406030204" pitchFamily="18" charset="0"/>
                <a:ea typeface="Cambria Math" panose="02040503050406030204" pitchFamily="18" charset="0"/>
              </a:rPr>
              <a:t>	</a:t>
            </a:r>
            <a:r>
              <a:rPr lang="el-GR" sz="2800" b="1" dirty="0">
                <a:solidFill>
                  <a:srgbClr val="1F25A1"/>
                </a:solidFill>
                <a:latin typeface="Cambria Math" panose="02040503050406030204" pitchFamily="18" charset="0"/>
                <a:ea typeface="Cambria Math" panose="02040503050406030204" pitchFamily="18" charset="0"/>
              </a:rPr>
              <a:t>	           + </a:t>
            </a:r>
            <a:r>
              <a:rPr lang="en-US" sz="2800" b="1" dirty="0" err="1">
                <a:solidFill>
                  <a:srgbClr val="1F25A1"/>
                </a:solidFill>
                <a:latin typeface="Cambria Math" panose="02040503050406030204" pitchFamily="18" charset="0"/>
                <a:ea typeface="Cambria Math" panose="02040503050406030204" pitchFamily="18" charset="0"/>
              </a:rPr>
              <a:t>cos</a:t>
            </a:r>
            <a:r>
              <a:rPr lang="en-US" sz="2800" b="1" dirty="0">
                <a:solidFill>
                  <a:srgbClr val="1F25A1"/>
                </a:solidFill>
                <a:latin typeface="Cambria Math" panose="02040503050406030204" pitchFamily="18" charset="0"/>
                <a:ea typeface="Cambria Math" panose="02040503050406030204" pitchFamily="18" charset="0"/>
              </a:rPr>
              <a:t>(</a:t>
            </a:r>
            <a:r>
              <a:rPr lang="el-GR" sz="2800" b="1" dirty="0">
                <a:solidFill>
                  <a:srgbClr val="1F25A1"/>
                </a:solidFill>
                <a:latin typeface="Cambria Math" panose="02040503050406030204" pitchFamily="18" charset="0"/>
                <a:ea typeface="Cambria Math" panose="02040503050406030204" pitchFamily="18" charset="0"/>
              </a:rPr>
              <a:t>δ</a:t>
            </a:r>
            <a:r>
              <a:rPr lang="en-US" sz="2800" b="1" dirty="0">
                <a:solidFill>
                  <a:srgbClr val="1F25A1"/>
                </a:solidFill>
                <a:latin typeface="Cambria Math" panose="02040503050406030204" pitchFamily="18" charset="0"/>
                <a:ea typeface="Cambria Math" panose="02040503050406030204" pitchFamily="18" charset="0"/>
              </a:rPr>
              <a:t>) </a:t>
            </a:r>
            <a:r>
              <a:rPr lang="en-US" sz="2800" b="1" dirty="0" smtClean="0">
                <a:solidFill>
                  <a:srgbClr val="1F25A1"/>
                </a:solidFill>
                <a:latin typeface="Cambria Math" panose="02040503050406030204" pitchFamily="18" charset="0"/>
                <a:ea typeface="Cambria Math" panose="02040503050406030204" pitchFamily="18" charset="0"/>
              </a:rPr>
              <a:t>s</a:t>
            </a:r>
            <a:r>
              <a:rPr lang="el-GR" sz="2800" b="1" dirty="0" smtClean="0">
                <a:solidFill>
                  <a:srgbClr val="1F25A1"/>
                </a:solidFill>
                <a:latin typeface="Cambria Math" panose="02040503050406030204" pitchFamily="18" charset="0"/>
                <a:ea typeface="Cambria Math" panose="02040503050406030204" pitchFamily="18" charset="0"/>
              </a:rPr>
              <a:t> </a:t>
            </a:r>
            <a:r>
              <a:rPr lang="en-US" sz="2800" b="1" dirty="0" smtClean="0">
                <a:solidFill>
                  <a:srgbClr val="1F25A1"/>
                </a:solidFill>
                <a:latin typeface="Cambria Math" panose="02040503050406030204" pitchFamily="18" charset="0"/>
                <a:ea typeface="Cambria Math" panose="02040503050406030204" pitchFamily="18" charset="0"/>
              </a:rPr>
              <a:t>in(</a:t>
            </a:r>
            <a:r>
              <a:rPr lang="el-GR" sz="2800" b="1" dirty="0">
                <a:solidFill>
                  <a:srgbClr val="1F25A1"/>
                </a:solidFill>
                <a:latin typeface="Cambria Math" panose="02040503050406030204" pitchFamily="18" charset="0"/>
                <a:ea typeface="Cambria Math" panose="02040503050406030204" pitchFamily="18" charset="0"/>
              </a:rPr>
              <a:t>β</a:t>
            </a:r>
            <a:r>
              <a:rPr lang="en-US" sz="2800" b="1" dirty="0">
                <a:solidFill>
                  <a:srgbClr val="1F25A1"/>
                </a:solidFill>
                <a:latin typeface="Cambria Math" panose="02040503050406030204" pitchFamily="18" charset="0"/>
                <a:ea typeface="Cambria Math" panose="02040503050406030204" pitchFamily="18" charset="0"/>
              </a:rPr>
              <a:t>)</a:t>
            </a:r>
            <a:r>
              <a:rPr lang="el-GR" sz="2800" b="1" dirty="0">
                <a:solidFill>
                  <a:srgbClr val="1F25A1"/>
                </a:solidFill>
                <a:latin typeface="Cambria Math" panose="02040503050406030204" pitchFamily="18" charset="0"/>
                <a:ea typeface="Cambria Math" panose="02040503050406030204" pitchFamily="18" charset="0"/>
              </a:rPr>
              <a:t> </a:t>
            </a:r>
            <a:r>
              <a:rPr lang="en-US" sz="2800" b="1" dirty="0">
                <a:solidFill>
                  <a:srgbClr val="1F25A1"/>
                </a:solidFill>
                <a:latin typeface="Cambria Math" panose="02040503050406030204" pitchFamily="18" charset="0"/>
                <a:ea typeface="Cambria Math" panose="02040503050406030204" pitchFamily="18" charset="0"/>
              </a:rPr>
              <a:t> </a:t>
            </a:r>
            <a:r>
              <a:rPr lang="el-GR" sz="2800" b="1" dirty="0" smtClean="0">
                <a:solidFill>
                  <a:srgbClr val="1F25A1"/>
                </a:solidFill>
                <a:latin typeface="Cambria Math" panose="02040503050406030204" pitchFamily="18" charset="0"/>
                <a:ea typeface="Cambria Math" panose="02040503050406030204" pitchFamily="18" charset="0"/>
              </a:rPr>
              <a:t>  </a:t>
            </a:r>
            <a:r>
              <a:rPr lang="en-US" sz="2800" b="1" dirty="0" smtClean="0">
                <a:solidFill>
                  <a:srgbClr val="1F25A1"/>
                </a:solidFill>
                <a:latin typeface="Cambria Math" panose="02040503050406030204" pitchFamily="18" charset="0"/>
                <a:ea typeface="Cambria Math" panose="02040503050406030204" pitchFamily="18" charset="0"/>
              </a:rPr>
              <a:t>sin(</a:t>
            </a:r>
            <a:r>
              <a:rPr lang="el-GR" sz="2800" b="1" dirty="0">
                <a:solidFill>
                  <a:srgbClr val="1F25A1"/>
                </a:solidFill>
                <a:latin typeface="Cambria Math" panose="02040503050406030204" pitchFamily="18" charset="0"/>
                <a:ea typeface="Cambria Math" panose="02040503050406030204" pitchFamily="18" charset="0"/>
              </a:rPr>
              <a:t>γ</a:t>
            </a:r>
            <a:r>
              <a:rPr lang="en-US" sz="2800" b="1" dirty="0">
                <a:solidFill>
                  <a:srgbClr val="1F25A1"/>
                </a:solidFill>
                <a:latin typeface="Cambria Math" panose="02040503050406030204" pitchFamily="18" charset="0"/>
                <a:ea typeface="Cambria Math" panose="02040503050406030204" pitchFamily="18" charset="0"/>
              </a:rPr>
              <a:t>)  </a:t>
            </a:r>
            <a:r>
              <a:rPr lang="en-US" sz="2800" b="1" dirty="0" smtClean="0">
                <a:solidFill>
                  <a:srgbClr val="1F25A1"/>
                </a:solidFill>
                <a:latin typeface="Cambria Math" panose="02040503050406030204" pitchFamily="18" charset="0"/>
                <a:ea typeface="Cambria Math" panose="02040503050406030204" pitchFamily="18" charset="0"/>
              </a:rPr>
              <a:t>sin(</a:t>
            </a:r>
            <a:r>
              <a:rPr lang="el-GR" sz="2800" b="1" dirty="0">
                <a:solidFill>
                  <a:srgbClr val="1F25A1"/>
                </a:solidFill>
                <a:latin typeface="Cambria Math" panose="02040503050406030204" pitchFamily="18" charset="0"/>
                <a:ea typeface="Cambria Math" panose="02040503050406030204" pitchFamily="18" charset="0"/>
              </a:rPr>
              <a:t>ω</a:t>
            </a:r>
            <a:r>
              <a:rPr lang="en-US" sz="2800" b="1" dirty="0">
                <a:solidFill>
                  <a:srgbClr val="1F25A1"/>
                </a:solidFill>
                <a:latin typeface="Cambria Math" panose="02040503050406030204" pitchFamily="18" charset="0"/>
                <a:ea typeface="Cambria Math" panose="02040503050406030204" pitchFamily="18" charset="0"/>
              </a:rPr>
              <a:t>)</a:t>
            </a:r>
            <a:endParaRPr lang="el-GR" sz="2800" b="1" dirty="0">
              <a:solidFill>
                <a:srgbClr val="1F25A1"/>
              </a:solidFill>
              <a:latin typeface="Cambria Math" panose="02040503050406030204" pitchFamily="18" charset="0"/>
              <a:ea typeface="Cambria Math" panose="02040503050406030204" pitchFamily="18" charset="0"/>
            </a:endParaRPr>
          </a:p>
          <a:p>
            <a:pPr>
              <a:lnSpc>
                <a:spcPct val="80000"/>
              </a:lnSpc>
              <a:buFontTx/>
              <a:buNone/>
            </a:pPr>
            <a:endParaRPr lang="el-GR" sz="2400" dirty="0" smtClean="0">
              <a:latin typeface="Cambria Math" panose="02040503050406030204" pitchFamily="18" charset="0"/>
              <a:ea typeface="Cambria Math" panose="02040503050406030204" pitchFamily="18" charset="0"/>
            </a:endParaRPr>
          </a:p>
          <a:p>
            <a:pPr>
              <a:lnSpc>
                <a:spcPct val="80000"/>
              </a:lnSpc>
              <a:buFontTx/>
              <a:buNone/>
            </a:pPr>
            <a:r>
              <a:rPr lang="el-GR" sz="2400" dirty="0" smtClean="0">
                <a:latin typeface="Cambria Math" panose="02040503050406030204" pitchFamily="18" charset="0"/>
                <a:ea typeface="Cambria Math" panose="02040503050406030204" pitchFamily="18" charset="0"/>
              </a:rPr>
              <a:t>δ </a:t>
            </a:r>
            <a:r>
              <a:rPr lang="el-GR" sz="2400" dirty="0">
                <a:latin typeface="Cambria Math" panose="02040503050406030204" pitchFamily="18" charset="0"/>
                <a:ea typeface="Cambria Math" panose="02040503050406030204" pitchFamily="18" charset="0"/>
              </a:rPr>
              <a:t>: ηλιακή απόκλιση</a:t>
            </a:r>
          </a:p>
          <a:p>
            <a:pPr>
              <a:lnSpc>
                <a:spcPct val="80000"/>
              </a:lnSpc>
              <a:buFontTx/>
              <a:buNone/>
            </a:pPr>
            <a:r>
              <a:rPr lang="el-GR" sz="2400" dirty="0">
                <a:latin typeface="Cambria Math" panose="02040503050406030204" pitchFamily="18" charset="0"/>
                <a:ea typeface="Cambria Math" panose="02040503050406030204" pitchFamily="18" charset="0"/>
              </a:rPr>
              <a:t>φ : γεωγραφικό πλάτος</a:t>
            </a:r>
          </a:p>
          <a:p>
            <a:pPr>
              <a:lnSpc>
                <a:spcPct val="80000"/>
              </a:lnSpc>
              <a:buFontTx/>
              <a:buNone/>
            </a:pPr>
            <a:r>
              <a:rPr lang="el-GR" sz="2400" dirty="0">
                <a:latin typeface="Cambria Math" panose="02040503050406030204" pitchFamily="18" charset="0"/>
                <a:ea typeface="Cambria Math" panose="02040503050406030204" pitchFamily="18" charset="0"/>
              </a:rPr>
              <a:t>β : κλίση του επιπέδου ως προς το οριζόντιο επίπεδο</a:t>
            </a:r>
          </a:p>
          <a:p>
            <a:pPr>
              <a:lnSpc>
                <a:spcPct val="80000"/>
              </a:lnSpc>
              <a:buFontTx/>
              <a:buNone/>
            </a:pPr>
            <a:r>
              <a:rPr lang="el-GR" sz="2400" dirty="0">
                <a:latin typeface="Cambria Math" panose="02040503050406030204" pitchFamily="18" charset="0"/>
                <a:ea typeface="Cambria Math" panose="02040503050406030204" pitchFamily="18" charset="0"/>
              </a:rPr>
              <a:t>γ : γωνία του </a:t>
            </a:r>
            <a:r>
              <a:rPr lang="el-GR" sz="2400" dirty="0" err="1">
                <a:latin typeface="Cambria Math" panose="02040503050406030204" pitchFamily="18" charset="0"/>
                <a:ea typeface="Cambria Math" panose="02040503050406030204" pitchFamily="18" charset="0"/>
              </a:rPr>
              <a:t>αζιμουθίου</a:t>
            </a:r>
            <a:r>
              <a:rPr lang="el-GR" sz="2400" dirty="0">
                <a:latin typeface="Cambria Math" panose="02040503050406030204" pitchFamily="18" charset="0"/>
                <a:ea typeface="Cambria Math" panose="02040503050406030204" pitchFamily="18" charset="0"/>
              </a:rPr>
              <a:t> </a:t>
            </a:r>
            <a:r>
              <a:rPr lang="el-GR" sz="2400" dirty="0" err="1">
                <a:latin typeface="Cambria Math" panose="02040503050406030204" pitchFamily="18" charset="0"/>
                <a:ea typeface="Cambria Math" panose="02040503050406030204" pitchFamily="18" charset="0"/>
              </a:rPr>
              <a:t>γιά</a:t>
            </a:r>
            <a:r>
              <a:rPr lang="el-GR" sz="2400" dirty="0">
                <a:latin typeface="Cambria Math" panose="02040503050406030204" pitchFamily="18" charset="0"/>
                <a:ea typeface="Cambria Math" panose="02040503050406030204" pitchFamily="18" charset="0"/>
              </a:rPr>
              <a:t> το κεκλιμένο επίπεδο</a:t>
            </a:r>
          </a:p>
          <a:p>
            <a:pPr>
              <a:lnSpc>
                <a:spcPct val="80000"/>
              </a:lnSpc>
              <a:buFontTx/>
              <a:buNone/>
            </a:pPr>
            <a:r>
              <a:rPr lang="el-GR" sz="2400" dirty="0">
                <a:latin typeface="Cambria Math" panose="02040503050406030204" pitchFamily="18" charset="0"/>
                <a:ea typeface="Cambria Math" panose="02040503050406030204" pitchFamily="18" charset="0"/>
              </a:rPr>
              <a:t>ω : η ωριαία γωνία του ήλιου, 0 το μεσημέρι, -15</a:t>
            </a:r>
            <a:r>
              <a:rPr lang="el-GR" sz="2400" baseline="30000" dirty="0">
                <a:latin typeface="Cambria Math" panose="02040503050406030204" pitchFamily="18" charset="0"/>
                <a:ea typeface="Cambria Math" panose="02040503050406030204" pitchFamily="18" charset="0"/>
              </a:rPr>
              <a:t>ο</a:t>
            </a:r>
            <a:r>
              <a:rPr lang="el-GR" sz="2400" dirty="0">
                <a:latin typeface="Cambria Math" panose="02040503050406030204" pitchFamily="18" charset="0"/>
                <a:ea typeface="Cambria Math" panose="02040503050406030204" pitchFamily="18" charset="0"/>
              </a:rPr>
              <a:t> στις 11:00, </a:t>
            </a:r>
            <a:r>
              <a:rPr lang="el-GR" sz="2400" dirty="0" err="1">
                <a:latin typeface="Cambria Math" panose="02040503050406030204" pitchFamily="18" charset="0"/>
                <a:ea typeface="Cambria Math" panose="02040503050406030204" pitchFamily="18" charset="0"/>
              </a:rPr>
              <a:t>κ.ο.κ</a:t>
            </a:r>
            <a:r>
              <a:rPr lang="el-GR" sz="2400" dirty="0">
                <a:latin typeface="Cambria Math" panose="02040503050406030204" pitchFamily="18" charset="0"/>
                <a:ea typeface="Cambria Math" panose="02040503050406030204" pitchFamily="18" charset="0"/>
              </a:rPr>
              <a: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0571288"/>
      </p:ext>
    </p:extLst>
  </p:cSld>
  <p:clrMapOvr>
    <a:masterClrMapping/>
  </p:clrMapOvr>
  <mc:AlternateContent xmlns:mc="http://schemas.openxmlformats.org/markup-compatibility/2006">
    <mc:Choice xmlns:p14="http://schemas.microsoft.com/office/powerpoint/2010/main" Requires="p14">
      <p:transition spd="slow" p14:dur="2000" advTm="9734"/>
    </mc:Choice>
    <mc:Fallback>
      <p:transition spd="slow" advTm="9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a:xfrm>
            <a:off x="154745" y="274638"/>
            <a:ext cx="8764172" cy="688975"/>
          </a:xfrm>
          <a:noFill/>
          <a:ln>
            <a:solidFill>
              <a:srgbClr val="000000"/>
            </a:solidFill>
          </a:ln>
        </p:spPr>
        <p:txBody>
          <a:bodyPr>
            <a:noAutofit/>
          </a:bodyPr>
          <a:lstStyle/>
          <a:p>
            <a:r>
              <a:rPr lang="el-GR" sz="2400" dirty="0">
                <a:solidFill>
                  <a:srgbClr val="C00000"/>
                </a:solidFill>
                <a:latin typeface="Cambria Math" panose="02040503050406030204" pitchFamily="18" charset="0"/>
                <a:ea typeface="Cambria Math" panose="02040503050406030204" pitchFamily="18" charset="0"/>
              </a:rPr>
              <a:t>Διεύθυνση άμεσης ηλιακής ακτινοβολίας στο επίπεδο του εδάφους</a:t>
            </a:r>
          </a:p>
        </p:txBody>
      </p:sp>
      <p:sp>
        <p:nvSpPr>
          <p:cNvPr id="254979" name="Rectangle 3"/>
          <p:cNvSpPr>
            <a:spLocks noGrp="1" noChangeArrowheads="1"/>
          </p:cNvSpPr>
          <p:nvPr>
            <p:ph idx="1"/>
          </p:nvPr>
        </p:nvSpPr>
        <p:spPr>
          <a:xfrm>
            <a:off x="457200" y="1196975"/>
            <a:ext cx="8335108" cy="5386705"/>
          </a:xfrm>
        </p:spPr>
        <p:txBody>
          <a:bodyPr>
            <a:noAutofit/>
          </a:bodyPr>
          <a:lstStyle/>
          <a:p>
            <a:pPr>
              <a:lnSpc>
                <a:spcPct val="80000"/>
              </a:lnSpc>
              <a:buNone/>
            </a:pPr>
            <a:r>
              <a:rPr lang="el-GR" sz="2400" dirty="0">
                <a:solidFill>
                  <a:srgbClr val="C00000"/>
                </a:solidFill>
                <a:latin typeface="Cambria Math" panose="02040503050406030204" pitchFamily="18" charset="0"/>
                <a:ea typeface="Cambria Math" panose="02040503050406030204" pitchFamily="18" charset="0"/>
                <a:cs typeface="+mj-cs"/>
              </a:rPr>
              <a:t>Α. Γιά οριζόντιο επίπεδο</a:t>
            </a:r>
            <a:r>
              <a:rPr lang="el-GR" sz="2400" dirty="0" smtClean="0">
                <a:solidFill>
                  <a:srgbClr val="C00000"/>
                </a:solidFill>
                <a:latin typeface="Cambria Math" panose="02040503050406030204" pitchFamily="18" charset="0"/>
                <a:ea typeface="Cambria Math" panose="02040503050406030204" pitchFamily="18" charset="0"/>
                <a:cs typeface="+mj-cs"/>
              </a:rPr>
              <a:t>: β </a:t>
            </a:r>
            <a:r>
              <a:rPr lang="el-GR" sz="2400" dirty="0">
                <a:solidFill>
                  <a:srgbClr val="C00000"/>
                </a:solidFill>
                <a:latin typeface="Cambria Math" panose="02040503050406030204" pitchFamily="18" charset="0"/>
                <a:ea typeface="Cambria Math" panose="02040503050406030204" pitchFamily="18" charset="0"/>
                <a:cs typeface="+mj-cs"/>
              </a:rPr>
              <a:t>= 0</a:t>
            </a:r>
            <a:r>
              <a:rPr lang="el-GR" sz="2400" baseline="30000" dirty="0">
                <a:solidFill>
                  <a:srgbClr val="C00000"/>
                </a:solidFill>
                <a:latin typeface="Cambria Math" panose="02040503050406030204" pitchFamily="18" charset="0"/>
                <a:ea typeface="Cambria Math" panose="02040503050406030204" pitchFamily="18" charset="0"/>
                <a:cs typeface="+mj-cs"/>
              </a:rPr>
              <a:t>ο</a:t>
            </a:r>
          </a:p>
          <a:p>
            <a:pPr>
              <a:lnSpc>
                <a:spcPct val="80000"/>
              </a:lnSpc>
              <a:buFontTx/>
              <a:buNone/>
            </a:pPr>
            <a:r>
              <a:rPr lang="el-GR" sz="2000" dirty="0">
                <a:effectLst>
                  <a:outerShdw blurRad="38100" dist="38100" dir="2700000" algn="tl">
                    <a:srgbClr val="000000"/>
                  </a:outerShdw>
                </a:effectLst>
                <a:latin typeface="Cambria Math" panose="02040503050406030204" pitchFamily="18" charset="0"/>
                <a:ea typeface="Cambria Math" panose="02040503050406030204" pitchFamily="18" charset="0"/>
              </a:rPr>
              <a:t>	</a:t>
            </a:r>
            <a:r>
              <a:rPr lang="el-GR" sz="2400" dirty="0">
                <a:solidFill>
                  <a:srgbClr val="1F25A1"/>
                </a:solidFill>
                <a:latin typeface="Cambria Math" panose="02040503050406030204" pitchFamily="18" charset="0"/>
                <a:ea typeface="Cambria Math" panose="02040503050406030204" pitchFamily="18" charset="0"/>
                <a:cs typeface="+mj-cs"/>
              </a:rPr>
              <a:t>θ</a:t>
            </a:r>
            <a:r>
              <a:rPr lang="el-GR" sz="2400" baseline="-25000" dirty="0">
                <a:solidFill>
                  <a:srgbClr val="1F25A1"/>
                </a:solidFill>
                <a:latin typeface="Cambria Math" panose="02040503050406030204" pitchFamily="18" charset="0"/>
                <a:ea typeface="Cambria Math" panose="02040503050406030204" pitchFamily="18" charset="0"/>
                <a:cs typeface="+mj-cs"/>
              </a:rPr>
              <a:t>Ζ</a:t>
            </a:r>
            <a:r>
              <a:rPr lang="el-GR" sz="2400" dirty="0">
                <a:solidFill>
                  <a:srgbClr val="1F25A1"/>
                </a:solidFill>
                <a:latin typeface="Cambria Math" panose="02040503050406030204" pitchFamily="18" charset="0"/>
                <a:ea typeface="Cambria Math" panose="02040503050406030204" pitchFamily="18" charset="0"/>
                <a:cs typeface="+mj-cs"/>
              </a:rPr>
              <a:t>	η γωνία ανάμεσα στην άμεση ηλιακή ακτινοβολία και στο διάνυσμα του οριζοντίου επιπέδου (κατακόρυφη)</a:t>
            </a:r>
          </a:p>
          <a:p>
            <a:pPr>
              <a:lnSpc>
                <a:spcPct val="80000"/>
              </a:lnSpc>
              <a:buFontTx/>
              <a:buNone/>
            </a:pPr>
            <a:endParaRPr lang="el-GR" sz="1800" b="1" dirty="0">
              <a:effectLst>
                <a:outerShdw blurRad="38100" dist="38100" dir="2700000" algn="tl">
                  <a:srgbClr val="000000"/>
                </a:outerShdw>
              </a:effectLst>
              <a:latin typeface="Cambria Math" panose="02040503050406030204" pitchFamily="18" charset="0"/>
              <a:ea typeface="Cambria Math" panose="02040503050406030204" pitchFamily="18" charset="0"/>
            </a:endParaRPr>
          </a:p>
          <a:p>
            <a:pPr>
              <a:lnSpc>
                <a:spcPct val="80000"/>
              </a:lnSpc>
              <a:buFontTx/>
              <a:buNone/>
            </a:pPr>
            <a:r>
              <a:rPr lang="el-GR" sz="1800" b="1" dirty="0">
                <a:latin typeface="Cambria Math" panose="02040503050406030204" pitchFamily="18" charset="0"/>
                <a:ea typeface="Cambria Math" panose="02040503050406030204" pitchFamily="18" charset="0"/>
              </a:rPr>
              <a:t>		</a:t>
            </a:r>
            <a:r>
              <a:rPr lang="en-US" sz="2400" dirty="0" err="1">
                <a:effectLst>
                  <a:outerShdw blurRad="38100" dist="38100" dir="2700000" algn="tl">
                    <a:srgbClr val="FFFFFF"/>
                  </a:outerShdw>
                </a:effectLst>
                <a:latin typeface="Cambria Math" panose="02040503050406030204" pitchFamily="18" charset="0"/>
                <a:ea typeface="Cambria Math" panose="02040503050406030204" pitchFamily="18" charset="0"/>
              </a:rPr>
              <a:t>cos</a:t>
            </a:r>
            <a:r>
              <a:rPr lang="en-US" sz="2400" dirty="0">
                <a:effectLst>
                  <a:outerShdw blurRad="38100" dist="38100" dir="2700000" algn="tl">
                    <a:srgbClr val="FFFFFF"/>
                  </a:outerShdw>
                </a:effectLst>
                <a:latin typeface="Cambria Math" panose="02040503050406030204" pitchFamily="18" charset="0"/>
                <a:ea typeface="Cambria Math" panose="02040503050406030204" pitchFamily="18" charset="0"/>
              </a:rPr>
              <a:t> (</a:t>
            </a:r>
            <a:r>
              <a:rPr lang="el-GR" sz="2400" dirty="0">
                <a:effectLst>
                  <a:outerShdw blurRad="38100" dist="38100" dir="2700000" algn="tl">
                    <a:srgbClr val="FFFFFF"/>
                  </a:outerShdw>
                </a:effectLst>
                <a:latin typeface="Cambria Math" panose="02040503050406030204" pitchFamily="18" charset="0"/>
                <a:ea typeface="Cambria Math" panose="02040503050406030204" pitchFamily="18" charset="0"/>
              </a:rPr>
              <a:t>θ</a:t>
            </a:r>
            <a:r>
              <a:rPr lang="en-US" sz="2400" baseline="-25000" dirty="0">
                <a:effectLst>
                  <a:outerShdw blurRad="38100" dist="38100" dir="2700000" algn="tl">
                    <a:srgbClr val="FFFFFF"/>
                  </a:outerShdw>
                </a:effectLst>
                <a:latin typeface="Cambria Math" panose="02040503050406030204" pitchFamily="18" charset="0"/>
                <a:ea typeface="Cambria Math" panose="02040503050406030204" pitchFamily="18" charset="0"/>
              </a:rPr>
              <a:t>z</a:t>
            </a:r>
            <a:r>
              <a:rPr lang="el-GR" sz="2400" dirty="0">
                <a:effectLst>
                  <a:outerShdw blurRad="38100" dist="38100" dir="2700000" algn="tl">
                    <a:srgbClr val="FFFFFF"/>
                  </a:outerShdw>
                </a:effectLst>
                <a:latin typeface="Cambria Math" panose="02040503050406030204" pitchFamily="18" charset="0"/>
                <a:ea typeface="Cambria Math" panose="02040503050406030204" pitchFamily="18" charset="0"/>
              </a:rPr>
              <a:t>) =    </a:t>
            </a:r>
            <a:r>
              <a:rPr lang="en-US" sz="2400" dirty="0" err="1">
                <a:effectLst>
                  <a:outerShdw blurRad="38100" dist="38100" dir="2700000" algn="tl">
                    <a:srgbClr val="FFFFFF"/>
                  </a:outerShdw>
                </a:effectLst>
                <a:latin typeface="Cambria Math" panose="02040503050406030204" pitchFamily="18" charset="0"/>
                <a:ea typeface="Cambria Math" panose="02040503050406030204" pitchFamily="18" charset="0"/>
              </a:rPr>
              <a:t>cos</a:t>
            </a:r>
            <a:r>
              <a:rPr lang="en-US" sz="2400" dirty="0">
                <a:effectLst>
                  <a:outerShdw blurRad="38100" dist="38100" dir="2700000" algn="tl">
                    <a:srgbClr val="FFFFFF"/>
                  </a:outerShdw>
                </a:effectLst>
                <a:latin typeface="Cambria Math" panose="02040503050406030204" pitchFamily="18" charset="0"/>
                <a:ea typeface="Cambria Math" panose="02040503050406030204" pitchFamily="18" charset="0"/>
              </a:rPr>
              <a:t>(</a:t>
            </a:r>
            <a:r>
              <a:rPr lang="el-GR" sz="2400" dirty="0">
                <a:effectLst>
                  <a:outerShdw blurRad="38100" dist="38100" dir="2700000" algn="tl">
                    <a:srgbClr val="FFFFFF"/>
                  </a:outerShdw>
                </a:effectLst>
                <a:latin typeface="Cambria Math" panose="02040503050406030204" pitchFamily="18" charset="0"/>
                <a:ea typeface="Cambria Math" panose="02040503050406030204" pitchFamily="18" charset="0"/>
              </a:rPr>
              <a:t>δ) </a:t>
            </a:r>
            <a:r>
              <a:rPr lang="en-US" sz="2400" dirty="0" err="1">
                <a:effectLst>
                  <a:outerShdw blurRad="38100" dist="38100" dir="2700000" algn="tl">
                    <a:srgbClr val="FFFFFF"/>
                  </a:outerShdw>
                </a:effectLst>
                <a:latin typeface="Cambria Math" panose="02040503050406030204" pitchFamily="18" charset="0"/>
                <a:ea typeface="Cambria Math" panose="02040503050406030204" pitchFamily="18" charset="0"/>
              </a:rPr>
              <a:t>cos</a:t>
            </a:r>
            <a:r>
              <a:rPr lang="en-US" sz="2400" dirty="0">
                <a:effectLst>
                  <a:outerShdw blurRad="38100" dist="38100" dir="2700000" algn="tl">
                    <a:srgbClr val="FFFFFF"/>
                  </a:outerShdw>
                </a:effectLst>
                <a:latin typeface="Cambria Math" panose="02040503050406030204" pitchFamily="18" charset="0"/>
                <a:ea typeface="Cambria Math" panose="02040503050406030204" pitchFamily="18" charset="0"/>
              </a:rPr>
              <a:t>(</a:t>
            </a:r>
            <a:r>
              <a:rPr lang="el-GR" sz="2400" dirty="0">
                <a:effectLst>
                  <a:outerShdw blurRad="38100" dist="38100" dir="2700000" algn="tl">
                    <a:srgbClr val="FFFFFF"/>
                  </a:outerShdw>
                </a:effectLst>
                <a:latin typeface="Cambria Math" panose="02040503050406030204" pitchFamily="18" charset="0"/>
                <a:ea typeface="Cambria Math" panose="02040503050406030204" pitchFamily="18" charset="0"/>
              </a:rPr>
              <a:t>φ) </a:t>
            </a:r>
            <a:r>
              <a:rPr lang="en-US" sz="2400" dirty="0" err="1">
                <a:effectLst>
                  <a:outerShdw blurRad="38100" dist="38100" dir="2700000" algn="tl">
                    <a:srgbClr val="FFFFFF"/>
                  </a:outerShdw>
                </a:effectLst>
                <a:latin typeface="Cambria Math" panose="02040503050406030204" pitchFamily="18" charset="0"/>
                <a:ea typeface="Cambria Math" panose="02040503050406030204" pitchFamily="18" charset="0"/>
              </a:rPr>
              <a:t>cos</a:t>
            </a:r>
            <a:r>
              <a:rPr lang="en-US" sz="2400" dirty="0">
                <a:effectLst>
                  <a:outerShdw blurRad="38100" dist="38100" dir="2700000" algn="tl">
                    <a:srgbClr val="FFFFFF"/>
                  </a:outerShdw>
                </a:effectLst>
                <a:latin typeface="Cambria Math" panose="02040503050406030204" pitchFamily="18" charset="0"/>
                <a:ea typeface="Cambria Math" panose="02040503050406030204" pitchFamily="18" charset="0"/>
              </a:rPr>
              <a:t>(</a:t>
            </a:r>
            <a:r>
              <a:rPr lang="el-GR" sz="2400" dirty="0">
                <a:effectLst>
                  <a:outerShdw blurRad="38100" dist="38100" dir="2700000" algn="tl">
                    <a:srgbClr val="FFFFFF"/>
                  </a:outerShdw>
                </a:effectLst>
                <a:latin typeface="Cambria Math" panose="02040503050406030204" pitchFamily="18" charset="0"/>
                <a:ea typeface="Cambria Math" panose="02040503050406030204" pitchFamily="18" charset="0"/>
              </a:rPr>
              <a:t>ω</a:t>
            </a:r>
            <a:r>
              <a:rPr lang="en-US" sz="2400" dirty="0">
                <a:effectLst>
                  <a:outerShdw blurRad="38100" dist="38100" dir="2700000" algn="tl">
                    <a:srgbClr val="FFFFFF"/>
                  </a:outerShdw>
                </a:effectLst>
                <a:latin typeface="Cambria Math" panose="02040503050406030204" pitchFamily="18" charset="0"/>
                <a:ea typeface="Cambria Math" panose="02040503050406030204" pitchFamily="18" charset="0"/>
              </a:rPr>
              <a:t>) + sin(</a:t>
            </a:r>
            <a:r>
              <a:rPr lang="el-GR" sz="2400" dirty="0">
                <a:effectLst>
                  <a:outerShdw blurRad="38100" dist="38100" dir="2700000" algn="tl">
                    <a:srgbClr val="FFFFFF"/>
                  </a:outerShdw>
                </a:effectLst>
                <a:latin typeface="Cambria Math" panose="02040503050406030204" pitchFamily="18" charset="0"/>
                <a:ea typeface="Cambria Math" panose="02040503050406030204" pitchFamily="18" charset="0"/>
              </a:rPr>
              <a:t>δ) </a:t>
            </a:r>
            <a:r>
              <a:rPr lang="en-US" sz="2400" dirty="0">
                <a:effectLst>
                  <a:outerShdw blurRad="38100" dist="38100" dir="2700000" algn="tl">
                    <a:srgbClr val="FFFFFF"/>
                  </a:outerShdw>
                </a:effectLst>
                <a:latin typeface="Cambria Math" panose="02040503050406030204" pitchFamily="18" charset="0"/>
                <a:ea typeface="Cambria Math" panose="02040503050406030204" pitchFamily="18" charset="0"/>
              </a:rPr>
              <a:t> sin(</a:t>
            </a:r>
            <a:r>
              <a:rPr lang="el-GR" sz="2400" dirty="0">
                <a:effectLst>
                  <a:outerShdw blurRad="38100" dist="38100" dir="2700000" algn="tl">
                    <a:srgbClr val="FFFFFF"/>
                  </a:outerShdw>
                </a:effectLst>
                <a:latin typeface="Cambria Math" panose="02040503050406030204" pitchFamily="18" charset="0"/>
                <a:ea typeface="Cambria Math" panose="02040503050406030204" pitchFamily="18" charset="0"/>
              </a:rPr>
              <a:t>φ)</a:t>
            </a:r>
            <a:r>
              <a:rPr lang="el-GR" sz="2400" dirty="0">
                <a:latin typeface="Cambria Math" panose="02040503050406030204" pitchFamily="18" charset="0"/>
                <a:ea typeface="Cambria Math" panose="02040503050406030204" pitchFamily="18" charset="0"/>
              </a:rPr>
              <a:t> </a:t>
            </a:r>
            <a:r>
              <a:rPr lang="en-US" sz="2400" dirty="0">
                <a:latin typeface="Cambria Math" panose="02040503050406030204" pitchFamily="18" charset="0"/>
                <a:ea typeface="Cambria Math" panose="02040503050406030204" pitchFamily="18" charset="0"/>
              </a:rPr>
              <a:t> </a:t>
            </a:r>
          </a:p>
          <a:p>
            <a:pPr>
              <a:lnSpc>
                <a:spcPct val="80000"/>
              </a:lnSpc>
              <a:buFontTx/>
              <a:buNone/>
            </a:pPr>
            <a:r>
              <a:rPr lang="en-US" sz="1800" b="1" dirty="0">
                <a:latin typeface="Cambria Math" panose="02040503050406030204" pitchFamily="18" charset="0"/>
                <a:ea typeface="Cambria Math" panose="02040503050406030204" pitchFamily="18" charset="0"/>
              </a:rPr>
              <a:t>	</a:t>
            </a:r>
            <a:r>
              <a:rPr lang="el-GR" sz="1800" b="1" dirty="0">
                <a:latin typeface="Cambria Math" panose="02040503050406030204" pitchFamily="18" charset="0"/>
                <a:ea typeface="Cambria Math" panose="02040503050406030204" pitchFamily="18" charset="0"/>
              </a:rPr>
              <a:t>		</a:t>
            </a:r>
            <a:endParaRPr lang="el-GR" sz="1800" b="1" dirty="0" smtClean="0">
              <a:latin typeface="Cambria Math" panose="02040503050406030204" pitchFamily="18" charset="0"/>
              <a:ea typeface="Cambria Math" panose="02040503050406030204" pitchFamily="18" charset="0"/>
            </a:endParaRPr>
          </a:p>
          <a:p>
            <a:pPr>
              <a:lnSpc>
                <a:spcPct val="80000"/>
              </a:lnSpc>
              <a:buFontTx/>
              <a:buNone/>
            </a:pPr>
            <a:r>
              <a:rPr lang="el-GR" sz="2400" dirty="0">
                <a:solidFill>
                  <a:srgbClr val="C00000"/>
                </a:solidFill>
                <a:latin typeface="Cambria Math" panose="02040503050406030204" pitchFamily="18" charset="0"/>
                <a:ea typeface="Cambria Math" panose="02040503050406030204" pitchFamily="18" charset="0"/>
                <a:cs typeface="+mj-cs"/>
              </a:rPr>
              <a:t>Β. </a:t>
            </a:r>
            <a:r>
              <a:rPr lang="el-GR" sz="2400" dirty="0" err="1">
                <a:solidFill>
                  <a:srgbClr val="C00000"/>
                </a:solidFill>
                <a:latin typeface="Cambria Math" panose="02040503050406030204" pitchFamily="18" charset="0"/>
                <a:ea typeface="Cambria Math" panose="02040503050406030204" pitchFamily="18" charset="0"/>
                <a:cs typeface="+mj-cs"/>
              </a:rPr>
              <a:t>Γιά</a:t>
            </a:r>
            <a:r>
              <a:rPr lang="el-GR" sz="2400" dirty="0">
                <a:solidFill>
                  <a:srgbClr val="C00000"/>
                </a:solidFill>
                <a:latin typeface="Cambria Math" panose="02040503050406030204" pitchFamily="18" charset="0"/>
                <a:ea typeface="Cambria Math" panose="02040503050406030204" pitchFamily="18" charset="0"/>
                <a:cs typeface="+mj-cs"/>
              </a:rPr>
              <a:t> κατακόρυφες επιφάνειες (π.χ. Τοίχος θερμοκηπίου)	β = 90 </a:t>
            </a:r>
            <a:r>
              <a:rPr lang="el-GR" sz="2400" baseline="30000" dirty="0">
                <a:solidFill>
                  <a:srgbClr val="C00000"/>
                </a:solidFill>
                <a:latin typeface="Cambria Math" panose="02040503050406030204" pitchFamily="18" charset="0"/>
                <a:ea typeface="Cambria Math" panose="02040503050406030204" pitchFamily="18" charset="0"/>
                <a:cs typeface="+mj-cs"/>
              </a:rPr>
              <a:t>ο</a:t>
            </a:r>
            <a:r>
              <a:rPr lang="el-GR" sz="2000" dirty="0">
                <a:effectLst>
                  <a:outerShdw blurRad="38100" dist="38100" dir="2700000" algn="tl">
                    <a:srgbClr val="000000"/>
                  </a:outerShdw>
                </a:effectLst>
                <a:latin typeface="Cambria Math" panose="02040503050406030204" pitchFamily="18" charset="0"/>
                <a:ea typeface="Cambria Math" panose="02040503050406030204" pitchFamily="18" charset="0"/>
              </a:rPr>
              <a:t>	 </a:t>
            </a:r>
            <a:endParaRPr lang="en-US" sz="2000" dirty="0">
              <a:effectLst>
                <a:outerShdw blurRad="38100" dist="38100" dir="2700000" algn="tl">
                  <a:srgbClr val="000000"/>
                </a:outerShdw>
              </a:effectLst>
              <a:latin typeface="Cambria Math" panose="02040503050406030204" pitchFamily="18" charset="0"/>
              <a:ea typeface="Cambria Math" panose="02040503050406030204" pitchFamily="18" charset="0"/>
            </a:endParaRPr>
          </a:p>
          <a:p>
            <a:pPr>
              <a:lnSpc>
                <a:spcPct val="80000"/>
              </a:lnSpc>
              <a:buFontTx/>
              <a:buNone/>
            </a:pPr>
            <a:r>
              <a:rPr lang="el-GR" sz="2000" dirty="0">
                <a:effectLst>
                  <a:outerShdw blurRad="38100" dist="38100" dir="2700000" algn="tl">
                    <a:srgbClr val="000000"/>
                  </a:outerShdw>
                </a:effectLst>
                <a:latin typeface="Cambria Math" panose="02040503050406030204" pitchFamily="18" charset="0"/>
                <a:ea typeface="Cambria Math" panose="02040503050406030204" pitchFamily="18" charset="0"/>
              </a:rPr>
              <a:t>	</a:t>
            </a:r>
            <a:r>
              <a:rPr lang="el-GR" sz="1800" dirty="0">
                <a:effectLst>
                  <a:outerShdw blurRad="38100" dist="38100" dir="2700000" algn="tl">
                    <a:srgbClr val="000000"/>
                  </a:outerShdw>
                </a:effectLst>
                <a:latin typeface="Cambria Math" panose="02040503050406030204" pitchFamily="18" charset="0"/>
                <a:ea typeface="Cambria Math" panose="02040503050406030204" pitchFamily="18" charset="0"/>
              </a:rPr>
              <a:t> </a:t>
            </a:r>
            <a:r>
              <a:rPr lang="el-GR" sz="1800" dirty="0" smtClean="0">
                <a:effectLst>
                  <a:outerShdw blurRad="38100" dist="38100" dir="2700000" algn="tl">
                    <a:srgbClr val="000000"/>
                  </a:outerShdw>
                </a:effectLst>
                <a:latin typeface="Cambria Math" panose="02040503050406030204" pitchFamily="18" charset="0"/>
                <a:ea typeface="Cambria Math" panose="02040503050406030204" pitchFamily="18" charset="0"/>
              </a:rPr>
              <a:t>         </a:t>
            </a:r>
            <a:r>
              <a:rPr lang="en-US" sz="2400" dirty="0" smtClean="0">
                <a:effectLst>
                  <a:outerShdw blurRad="38100" dist="38100" dir="2700000" algn="tl">
                    <a:srgbClr val="FFFFFF"/>
                  </a:outerShdw>
                </a:effectLst>
                <a:latin typeface="Cambria Math" panose="02040503050406030204" pitchFamily="18" charset="0"/>
                <a:ea typeface="Cambria Math" panose="02040503050406030204" pitchFamily="18" charset="0"/>
              </a:rPr>
              <a:t>cos </a:t>
            </a:r>
            <a:r>
              <a:rPr lang="en-US" sz="2400" dirty="0">
                <a:effectLst>
                  <a:outerShdw blurRad="38100" dist="38100" dir="2700000" algn="tl">
                    <a:srgbClr val="FFFFFF"/>
                  </a:outerShdw>
                </a:effectLst>
                <a:latin typeface="Cambria Math" panose="02040503050406030204" pitchFamily="18" charset="0"/>
                <a:ea typeface="Cambria Math" panose="02040503050406030204" pitchFamily="18" charset="0"/>
              </a:rPr>
              <a:t>(</a:t>
            </a:r>
            <a:r>
              <a:rPr lang="el-GR" sz="2400" dirty="0">
                <a:effectLst>
                  <a:outerShdw blurRad="38100" dist="38100" dir="2700000" algn="tl">
                    <a:srgbClr val="FFFFFF"/>
                  </a:outerShdw>
                </a:effectLst>
                <a:latin typeface="Cambria Math" panose="02040503050406030204" pitchFamily="18" charset="0"/>
                <a:ea typeface="Cambria Math" panose="02040503050406030204" pitchFamily="18" charset="0"/>
              </a:rPr>
              <a:t>θ)   =  - </a:t>
            </a:r>
            <a:r>
              <a:rPr lang="en-US" sz="2400" dirty="0">
                <a:effectLst>
                  <a:outerShdw blurRad="38100" dist="38100" dir="2700000" algn="tl">
                    <a:srgbClr val="FFFFFF"/>
                  </a:outerShdw>
                </a:effectLst>
                <a:latin typeface="Cambria Math" panose="02040503050406030204" pitchFamily="18" charset="0"/>
                <a:ea typeface="Cambria Math" panose="02040503050406030204" pitchFamily="18" charset="0"/>
              </a:rPr>
              <a:t>sin(</a:t>
            </a:r>
            <a:r>
              <a:rPr lang="el-GR" sz="2400" dirty="0">
                <a:effectLst>
                  <a:outerShdw blurRad="38100" dist="38100" dir="2700000" algn="tl">
                    <a:srgbClr val="FFFFFF"/>
                  </a:outerShdw>
                </a:effectLst>
                <a:latin typeface="Cambria Math" panose="02040503050406030204" pitchFamily="18" charset="0"/>
                <a:ea typeface="Cambria Math" panose="02040503050406030204" pitchFamily="18" charset="0"/>
              </a:rPr>
              <a:t>δ) </a:t>
            </a:r>
            <a:r>
              <a:rPr lang="en-US" sz="2400" dirty="0">
                <a:effectLst>
                  <a:outerShdw blurRad="38100" dist="38100" dir="2700000" algn="tl">
                    <a:srgbClr val="FFFFFF"/>
                  </a:outerShdw>
                </a:effectLst>
                <a:latin typeface="Cambria Math" panose="02040503050406030204" pitchFamily="18" charset="0"/>
                <a:ea typeface="Cambria Math" panose="02040503050406030204" pitchFamily="18" charset="0"/>
              </a:rPr>
              <a:t> </a:t>
            </a:r>
            <a:r>
              <a:rPr lang="el-GR" sz="2400" dirty="0">
                <a:effectLst>
                  <a:outerShdw blurRad="38100" dist="38100" dir="2700000" algn="tl">
                    <a:srgbClr val="FFFFFF"/>
                  </a:outerShdw>
                </a:effectLst>
                <a:latin typeface="Cambria Math" panose="02040503050406030204" pitchFamily="18" charset="0"/>
                <a:ea typeface="Cambria Math" panose="02040503050406030204" pitchFamily="18" charset="0"/>
              </a:rPr>
              <a:t> </a:t>
            </a:r>
            <a:r>
              <a:rPr lang="en-US" sz="2400" dirty="0">
                <a:effectLst>
                  <a:outerShdw blurRad="38100" dist="38100" dir="2700000" algn="tl">
                    <a:srgbClr val="FFFFFF"/>
                  </a:outerShdw>
                </a:effectLst>
                <a:latin typeface="Cambria Math" panose="02040503050406030204" pitchFamily="18" charset="0"/>
                <a:ea typeface="Cambria Math" panose="02040503050406030204" pitchFamily="18" charset="0"/>
              </a:rPr>
              <a:t>sin(</a:t>
            </a:r>
            <a:r>
              <a:rPr lang="el-GR" sz="2400" dirty="0">
                <a:effectLst>
                  <a:outerShdw blurRad="38100" dist="38100" dir="2700000" algn="tl">
                    <a:srgbClr val="FFFFFF"/>
                  </a:outerShdw>
                </a:effectLst>
                <a:latin typeface="Cambria Math" panose="02040503050406030204" pitchFamily="18" charset="0"/>
                <a:ea typeface="Cambria Math" panose="02040503050406030204" pitchFamily="18" charset="0"/>
              </a:rPr>
              <a:t>φ) </a:t>
            </a:r>
            <a:r>
              <a:rPr lang="en-US" sz="2400" dirty="0" err="1">
                <a:effectLst>
                  <a:outerShdw blurRad="38100" dist="38100" dir="2700000" algn="tl">
                    <a:srgbClr val="FFFFFF"/>
                  </a:outerShdw>
                </a:effectLst>
                <a:latin typeface="Cambria Math" panose="02040503050406030204" pitchFamily="18" charset="0"/>
                <a:ea typeface="Cambria Math" panose="02040503050406030204" pitchFamily="18" charset="0"/>
              </a:rPr>
              <a:t>cos</a:t>
            </a:r>
            <a:r>
              <a:rPr lang="en-US" sz="2400" dirty="0">
                <a:effectLst>
                  <a:outerShdw blurRad="38100" dist="38100" dir="2700000" algn="tl">
                    <a:srgbClr val="FFFFFF"/>
                  </a:outerShdw>
                </a:effectLst>
                <a:latin typeface="Cambria Math" panose="02040503050406030204" pitchFamily="18" charset="0"/>
                <a:ea typeface="Cambria Math" panose="02040503050406030204" pitchFamily="18" charset="0"/>
              </a:rPr>
              <a:t>(</a:t>
            </a:r>
            <a:r>
              <a:rPr lang="el-GR" sz="2400" dirty="0">
                <a:effectLst>
                  <a:outerShdw blurRad="38100" dist="38100" dir="2700000" algn="tl">
                    <a:srgbClr val="FFFFFF"/>
                  </a:outerShdw>
                </a:effectLst>
                <a:latin typeface="Cambria Math" panose="02040503050406030204" pitchFamily="18" charset="0"/>
                <a:ea typeface="Cambria Math" panose="02040503050406030204" pitchFamily="18" charset="0"/>
              </a:rPr>
              <a:t>γ)</a:t>
            </a:r>
            <a:r>
              <a:rPr lang="en-US" sz="2400" dirty="0">
                <a:effectLst>
                  <a:outerShdw blurRad="38100" dist="38100" dir="2700000" algn="tl">
                    <a:srgbClr val="FFFFFF"/>
                  </a:outerShdw>
                </a:effectLst>
                <a:latin typeface="Cambria Math" panose="02040503050406030204" pitchFamily="18" charset="0"/>
                <a:ea typeface="Cambria Math" panose="02040503050406030204" pitchFamily="18" charset="0"/>
              </a:rPr>
              <a:t> </a:t>
            </a:r>
          </a:p>
          <a:p>
            <a:pPr>
              <a:lnSpc>
                <a:spcPct val="80000"/>
              </a:lnSpc>
              <a:buFontTx/>
              <a:buNone/>
            </a:pPr>
            <a:r>
              <a:rPr lang="en-US" sz="2400" dirty="0">
                <a:effectLst>
                  <a:outerShdw blurRad="38100" dist="38100" dir="2700000" algn="tl">
                    <a:srgbClr val="FFFFFF"/>
                  </a:outerShdw>
                </a:effectLst>
                <a:latin typeface="Cambria Math" panose="02040503050406030204" pitchFamily="18" charset="0"/>
                <a:ea typeface="Cambria Math" panose="02040503050406030204" pitchFamily="18" charset="0"/>
              </a:rPr>
              <a:t>	</a:t>
            </a:r>
            <a:r>
              <a:rPr lang="el-GR" sz="2400" dirty="0">
                <a:effectLst>
                  <a:outerShdw blurRad="38100" dist="38100" dir="2700000" algn="tl">
                    <a:srgbClr val="FFFFFF"/>
                  </a:outerShdw>
                </a:effectLst>
                <a:latin typeface="Cambria Math" panose="02040503050406030204" pitchFamily="18" charset="0"/>
                <a:ea typeface="Cambria Math" panose="02040503050406030204" pitchFamily="18" charset="0"/>
              </a:rPr>
              <a:t>		  + </a:t>
            </a:r>
            <a:r>
              <a:rPr lang="en-US" sz="2400" dirty="0" err="1">
                <a:effectLst>
                  <a:outerShdw blurRad="38100" dist="38100" dir="2700000" algn="tl">
                    <a:srgbClr val="FFFFFF"/>
                  </a:outerShdw>
                </a:effectLst>
                <a:latin typeface="Cambria Math" panose="02040503050406030204" pitchFamily="18" charset="0"/>
                <a:ea typeface="Cambria Math" panose="02040503050406030204" pitchFamily="18" charset="0"/>
              </a:rPr>
              <a:t>cos</a:t>
            </a:r>
            <a:r>
              <a:rPr lang="en-US" sz="2400" dirty="0">
                <a:effectLst>
                  <a:outerShdw blurRad="38100" dist="38100" dir="2700000" algn="tl">
                    <a:srgbClr val="FFFFFF"/>
                  </a:outerShdw>
                </a:effectLst>
                <a:latin typeface="Cambria Math" panose="02040503050406030204" pitchFamily="18" charset="0"/>
                <a:ea typeface="Cambria Math" panose="02040503050406030204" pitchFamily="18" charset="0"/>
              </a:rPr>
              <a:t>(</a:t>
            </a:r>
            <a:r>
              <a:rPr lang="el-GR" sz="2400" dirty="0">
                <a:effectLst>
                  <a:outerShdw blurRad="38100" dist="38100" dir="2700000" algn="tl">
                    <a:srgbClr val="FFFFFF"/>
                  </a:outerShdw>
                </a:effectLst>
                <a:latin typeface="Cambria Math" panose="02040503050406030204" pitchFamily="18" charset="0"/>
                <a:ea typeface="Cambria Math" panose="02040503050406030204" pitchFamily="18" charset="0"/>
              </a:rPr>
              <a:t>δ</a:t>
            </a:r>
            <a:r>
              <a:rPr lang="en-US" sz="2400" dirty="0">
                <a:effectLst>
                  <a:outerShdw blurRad="38100" dist="38100" dir="2700000" algn="tl">
                    <a:srgbClr val="FFFFFF"/>
                  </a:outerShdw>
                </a:effectLst>
                <a:latin typeface="Cambria Math" panose="02040503050406030204" pitchFamily="18" charset="0"/>
                <a:ea typeface="Cambria Math" panose="02040503050406030204" pitchFamily="18" charset="0"/>
              </a:rPr>
              <a:t>) sin(</a:t>
            </a:r>
            <a:r>
              <a:rPr lang="el-GR" sz="2400" dirty="0">
                <a:effectLst>
                  <a:outerShdw blurRad="38100" dist="38100" dir="2700000" algn="tl">
                    <a:srgbClr val="FFFFFF"/>
                  </a:outerShdw>
                </a:effectLst>
                <a:latin typeface="Cambria Math" panose="02040503050406030204" pitchFamily="18" charset="0"/>
                <a:ea typeface="Cambria Math" panose="02040503050406030204" pitchFamily="18" charset="0"/>
              </a:rPr>
              <a:t>φ</a:t>
            </a:r>
            <a:r>
              <a:rPr lang="en-US" sz="2400" dirty="0">
                <a:effectLst>
                  <a:outerShdw blurRad="38100" dist="38100" dir="2700000" algn="tl">
                    <a:srgbClr val="FFFFFF"/>
                  </a:outerShdw>
                </a:effectLst>
                <a:latin typeface="Cambria Math" panose="02040503050406030204" pitchFamily="18" charset="0"/>
                <a:ea typeface="Cambria Math" panose="02040503050406030204" pitchFamily="18" charset="0"/>
              </a:rPr>
              <a:t>) </a:t>
            </a:r>
            <a:r>
              <a:rPr lang="en-US" sz="2400" dirty="0" err="1">
                <a:effectLst>
                  <a:outerShdw blurRad="38100" dist="38100" dir="2700000" algn="tl">
                    <a:srgbClr val="FFFFFF"/>
                  </a:outerShdw>
                </a:effectLst>
                <a:latin typeface="Cambria Math" panose="02040503050406030204" pitchFamily="18" charset="0"/>
                <a:ea typeface="Cambria Math" panose="02040503050406030204" pitchFamily="18" charset="0"/>
              </a:rPr>
              <a:t>cos</a:t>
            </a:r>
            <a:r>
              <a:rPr lang="en-US" sz="2400" dirty="0">
                <a:effectLst>
                  <a:outerShdw blurRad="38100" dist="38100" dir="2700000" algn="tl">
                    <a:srgbClr val="FFFFFF"/>
                  </a:outerShdw>
                </a:effectLst>
                <a:latin typeface="Cambria Math" panose="02040503050406030204" pitchFamily="18" charset="0"/>
                <a:ea typeface="Cambria Math" panose="02040503050406030204" pitchFamily="18" charset="0"/>
              </a:rPr>
              <a:t>(</a:t>
            </a:r>
            <a:r>
              <a:rPr lang="el-GR" sz="2400" dirty="0">
                <a:effectLst>
                  <a:outerShdw blurRad="38100" dist="38100" dir="2700000" algn="tl">
                    <a:srgbClr val="FFFFFF"/>
                  </a:outerShdw>
                </a:effectLst>
                <a:latin typeface="Cambria Math" panose="02040503050406030204" pitchFamily="18" charset="0"/>
                <a:ea typeface="Cambria Math" panose="02040503050406030204" pitchFamily="18" charset="0"/>
              </a:rPr>
              <a:t>γ</a:t>
            </a:r>
            <a:r>
              <a:rPr lang="en-US" sz="2400" dirty="0">
                <a:effectLst>
                  <a:outerShdw blurRad="38100" dist="38100" dir="2700000" algn="tl">
                    <a:srgbClr val="FFFFFF"/>
                  </a:outerShdw>
                </a:effectLst>
                <a:latin typeface="Cambria Math" panose="02040503050406030204" pitchFamily="18" charset="0"/>
                <a:ea typeface="Cambria Math" panose="02040503050406030204" pitchFamily="18" charset="0"/>
              </a:rPr>
              <a:t>) </a:t>
            </a:r>
            <a:r>
              <a:rPr lang="en-US" sz="2400" dirty="0" err="1">
                <a:effectLst>
                  <a:outerShdw blurRad="38100" dist="38100" dir="2700000" algn="tl">
                    <a:srgbClr val="FFFFFF"/>
                  </a:outerShdw>
                </a:effectLst>
                <a:latin typeface="Cambria Math" panose="02040503050406030204" pitchFamily="18" charset="0"/>
                <a:ea typeface="Cambria Math" panose="02040503050406030204" pitchFamily="18" charset="0"/>
              </a:rPr>
              <a:t>cos</a:t>
            </a:r>
            <a:r>
              <a:rPr lang="en-US" sz="2400" dirty="0">
                <a:effectLst>
                  <a:outerShdw blurRad="38100" dist="38100" dir="2700000" algn="tl">
                    <a:srgbClr val="FFFFFF"/>
                  </a:outerShdw>
                </a:effectLst>
                <a:latin typeface="Cambria Math" panose="02040503050406030204" pitchFamily="18" charset="0"/>
                <a:ea typeface="Cambria Math" panose="02040503050406030204" pitchFamily="18" charset="0"/>
              </a:rPr>
              <a:t>(</a:t>
            </a:r>
            <a:r>
              <a:rPr lang="el-GR" sz="2400" dirty="0">
                <a:effectLst>
                  <a:outerShdw blurRad="38100" dist="38100" dir="2700000" algn="tl">
                    <a:srgbClr val="FFFFFF"/>
                  </a:outerShdw>
                </a:effectLst>
                <a:latin typeface="Cambria Math" panose="02040503050406030204" pitchFamily="18" charset="0"/>
                <a:ea typeface="Cambria Math" panose="02040503050406030204" pitchFamily="18" charset="0"/>
              </a:rPr>
              <a:t>ω</a:t>
            </a:r>
            <a:r>
              <a:rPr lang="en-US" sz="2400" dirty="0">
                <a:effectLst>
                  <a:outerShdw blurRad="38100" dist="38100" dir="2700000" algn="tl">
                    <a:srgbClr val="FFFFFF"/>
                  </a:outerShdw>
                </a:effectLst>
                <a:latin typeface="Cambria Math" panose="02040503050406030204" pitchFamily="18" charset="0"/>
                <a:ea typeface="Cambria Math" panose="02040503050406030204" pitchFamily="18" charset="0"/>
              </a:rPr>
              <a:t>)</a:t>
            </a:r>
            <a:r>
              <a:rPr lang="el-GR" sz="2400" dirty="0">
                <a:effectLst>
                  <a:outerShdw blurRad="38100" dist="38100" dir="2700000" algn="tl">
                    <a:srgbClr val="FFFFFF"/>
                  </a:outerShdw>
                </a:effectLst>
                <a:latin typeface="Cambria Math" panose="02040503050406030204" pitchFamily="18" charset="0"/>
                <a:ea typeface="Cambria Math" panose="02040503050406030204" pitchFamily="18" charset="0"/>
              </a:rPr>
              <a:t> </a:t>
            </a:r>
            <a:endParaRPr lang="en-US" sz="2400" dirty="0">
              <a:effectLst>
                <a:outerShdw blurRad="38100" dist="38100" dir="2700000" algn="tl">
                  <a:srgbClr val="FFFFFF"/>
                </a:outerShdw>
              </a:effectLst>
              <a:latin typeface="Cambria Math" panose="02040503050406030204" pitchFamily="18" charset="0"/>
              <a:ea typeface="Cambria Math" panose="02040503050406030204" pitchFamily="18" charset="0"/>
            </a:endParaRPr>
          </a:p>
          <a:p>
            <a:pPr>
              <a:lnSpc>
                <a:spcPct val="80000"/>
              </a:lnSpc>
              <a:buFontTx/>
              <a:buNone/>
            </a:pPr>
            <a:r>
              <a:rPr lang="en-US" sz="2400" dirty="0">
                <a:effectLst>
                  <a:outerShdw blurRad="38100" dist="38100" dir="2700000" algn="tl">
                    <a:srgbClr val="FFFFFF"/>
                  </a:outerShdw>
                </a:effectLst>
                <a:latin typeface="Cambria Math" panose="02040503050406030204" pitchFamily="18" charset="0"/>
                <a:ea typeface="Cambria Math" panose="02040503050406030204" pitchFamily="18" charset="0"/>
              </a:rPr>
              <a:t>	</a:t>
            </a:r>
            <a:r>
              <a:rPr lang="el-GR" sz="2400" dirty="0">
                <a:effectLst>
                  <a:outerShdw blurRad="38100" dist="38100" dir="2700000" algn="tl">
                    <a:srgbClr val="FFFFFF"/>
                  </a:outerShdw>
                </a:effectLst>
                <a:latin typeface="Cambria Math" panose="02040503050406030204" pitchFamily="18" charset="0"/>
                <a:ea typeface="Cambria Math" panose="02040503050406030204" pitchFamily="18" charset="0"/>
              </a:rPr>
              <a:t>		  + </a:t>
            </a:r>
            <a:r>
              <a:rPr lang="en-US" sz="2400" dirty="0" err="1">
                <a:effectLst>
                  <a:outerShdw blurRad="38100" dist="38100" dir="2700000" algn="tl">
                    <a:srgbClr val="FFFFFF"/>
                  </a:outerShdw>
                </a:effectLst>
                <a:latin typeface="Cambria Math" panose="02040503050406030204" pitchFamily="18" charset="0"/>
                <a:ea typeface="Cambria Math" panose="02040503050406030204" pitchFamily="18" charset="0"/>
              </a:rPr>
              <a:t>cos</a:t>
            </a:r>
            <a:r>
              <a:rPr lang="en-US" sz="2400" dirty="0">
                <a:effectLst>
                  <a:outerShdw blurRad="38100" dist="38100" dir="2700000" algn="tl">
                    <a:srgbClr val="FFFFFF"/>
                  </a:outerShdw>
                </a:effectLst>
                <a:latin typeface="Cambria Math" panose="02040503050406030204" pitchFamily="18" charset="0"/>
                <a:ea typeface="Cambria Math" panose="02040503050406030204" pitchFamily="18" charset="0"/>
              </a:rPr>
              <a:t>(</a:t>
            </a:r>
            <a:r>
              <a:rPr lang="el-GR" sz="2400" dirty="0">
                <a:effectLst>
                  <a:outerShdw blurRad="38100" dist="38100" dir="2700000" algn="tl">
                    <a:srgbClr val="FFFFFF"/>
                  </a:outerShdw>
                </a:effectLst>
                <a:latin typeface="Cambria Math" panose="02040503050406030204" pitchFamily="18" charset="0"/>
                <a:ea typeface="Cambria Math" panose="02040503050406030204" pitchFamily="18" charset="0"/>
              </a:rPr>
              <a:t>δ</a:t>
            </a:r>
            <a:r>
              <a:rPr lang="en-US" sz="2400" dirty="0">
                <a:effectLst>
                  <a:outerShdw blurRad="38100" dist="38100" dir="2700000" algn="tl">
                    <a:srgbClr val="FFFFFF"/>
                  </a:outerShdw>
                </a:effectLst>
                <a:latin typeface="Cambria Math" panose="02040503050406030204" pitchFamily="18" charset="0"/>
                <a:ea typeface="Cambria Math" panose="02040503050406030204" pitchFamily="18" charset="0"/>
              </a:rPr>
              <a:t>) sin(</a:t>
            </a:r>
            <a:r>
              <a:rPr lang="el-GR" sz="2400" dirty="0">
                <a:effectLst>
                  <a:outerShdw blurRad="38100" dist="38100" dir="2700000" algn="tl">
                    <a:srgbClr val="FFFFFF"/>
                  </a:outerShdw>
                </a:effectLst>
                <a:latin typeface="Cambria Math" panose="02040503050406030204" pitchFamily="18" charset="0"/>
                <a:ea typeface="Cambria Math" panose="02040503050406030204" pitchFamily="18" charset="0"/>
              </a:rPr>
              <a:t>0</a:t>
            </a:r>
            <a:r>
              <a:rPr lang="el-GR" sz="2400" baseline="30000" dirty="0">
                <a:effectLst>
                  <a:outerShdw blurRad="38100" dist="38100" dir="2700000" algn="tl">
                    <a:srgbClr val="FFFFFF"/>
                  </a:outerShdw>
                </a:effectLst>
                <a:latin typeface="Cambria Math" panose="02040503050406030204" pitchFamily="18" charset="0"/>
                <a:ea typeface="Cambria Math" panose="02040503050406030204" pitchFamily="18" charset="0"/>
              </a:rPr>
              <a:t>ο</a:t>
            </a:r>
            <a:r>
              <a:rPr lang="en-US" sz="2400" dirty="0">
                <a:effectLst>
                  <a:outerShdw blurRad="38100" dist="38100" dir="2700000" algn="tl">
                    <a:srgbClr val="FFFFFF"/>
                  </a:outerShdw>
                </a:effectLst>
                <a:latin typeface="Cambria Math" panose="02040503050406030204" pitchFamily="18" charset="0"/>
                <a:ea typeface="Cambria Math" panose="02040503050406030204" pitchFamily="18" charset="0"/>
              </a:rPr>
              <a:t>) sin(</a:t>
            </a:r>
            <a:r>
              <a:rPr lang="el-GR" sz="2400" dirty="0">
                <a:effectLst>
                  <a:outerShdw blurRad="38100" dist="38100" dir="2700000" algn="tl">
                    <a:srgbClr val="FFFFFF"/>
                  </a:outerShdw>
                </a:effectLst>
                <a:latin typeface="Cambria Math" panose="02040503050406030204" pitchFamily="18" charset="0"/>
                <a:ea typeface="Cambria Math" panose="02040503050406030204" pitchFamily="18" charset="0"/>
              </a:rPr>
              <a:t>ω</a:t>
            </a:r>
            <a:r>
              <a:rPr lang="en-US" sz="2400" dirty="0">
                <a:effectLst>
                  <a:outerShdw blurRad="38100" dist="38100" dir="2700000" algn="tl">
                    <a:srgbClr val="FFFFFF"/>
                  </a:outerShdw>
                </a:effectLst>
                <a:latin typeface="Cambria Math" panose="02040503050406030204" pitchFamily="18" charset="0"/>
                <a:ea typeface="Cambria Math" panose="02040503050406030204" pitchFamily="18" charset="0"/>
              </a:rPr>
              <a:t>)</a:t>
            </a:r>
            <a:endParaRPr lang="el-GR" sz="2400" dirty="0">
              <a:effectLst>
                <a:outerShdw blurRad="38100" dist="38100" dir="2700000" algn="tl">
                  <a:srgbClr val="FFFFFF"/>
                </a:outerShdw>
              </a:effectLst>
              <a:latin typeface="Cambria Math" panose="02040503050406030204" pitchFamily="18" charset="0"/>
              <a:ea typeface="Cambria Math" panose="02040503050406030204" pitchFamily="18" charset="0"/>
            </a:endParaRPr>
          </a:p>
          <a:p>
            <a:pPr>
              <a:lnSpc>
                <a:spcPct val="80000"/>
              </a:lnSpc>
              <a:buFontTx/>
              <a:buNone/>
            </a:pPr>
            <a:endParaRPr lang="el-GR" sz="1800" b="1" dirty="0">
              <a:latin typeface="Cambria Math" panose="02040503050406030204" pitchFamily="18" charset="0"/>
              <a:ea typeface="Cambria Math" panose="02040503050406030204" pitchFamily="18" charset="0"/>
            </a:endParaRPr>
          </a:p>
          <a:p>
            <a:pPr lvl="1">
              <a:lnSpc>
                <a:spcPct val="80000"/>
              </a:lnSpc>
              <a:buFontTx/>
              <a:buNone/>
            </a:pPr>
            <a:r>
              <a:rPr lang="el-GR" sz="2000" dirty="0">
                <a:latin typeface="Cambria Math" panose="02040503050406030204" pitchFamily="18" charset="0"/>
                <a:ea typeface="Cambria Math" panose="02040503050406030204" pitchFamily="18" charset="0"/>
              </a:rPr>
              <a:t>δ : ηλιακή απόκλιση</a:t>
            </a:r>
          </a:p>
          <a:p>
            <a:pPr lvl="1">
              <a:lnSpc>
                <a:spcPct val="80000"/>
              </a:lnSpc>
              <a:buFontTx/>
              <a:buNone/>
            </a:pPr>
            <a:r>
              <a:rPr lang="el-GR" sz="2000" dirty="0">
                <a:latin typeface="Cambria Math" panose="02040503050406030204" pitchFamily="18" charset="0"/>
                <a:ea typeface="Cambria Math" panose="02040503050406030204" pitchFamily="18" charset="0"/>
              </a:rPr>
              <a:t>φ : γεωγραφικό πλάτος</a:t>
            </a:r>
          </a:p>
          <a:p>
            <a:pPr lvl="1">
              <a:lnSpc>
                <a:spcPct val="80000"/>
              </a:lnSpc>
              <a:buFontTx/>
              <a:buNone/>
            </a:pPr>
            <a:r>
              <a:rPr lang="el-GR" sz="2000" dirty="0">
                <a:latin typeface="Cambria Math" panose="02040503050406030204" pitchFamily="18" charset="0"/>
                <a:ea typeface="Cambria Math" panose="02040503050406030204" pitchFamily="18" charset="0"/>
              </a:rPr>
              <a:t>β : κλίση του επιπέδου ως προς το οριζόντιο επίπεδο</a:t>
            </a:r>
          </a:p>
          <a:p>
            <a:pPr lvl="1">
              <a:lnSpc>
                <a:spcPct val="80000"/>
              </a:lnSpc>
              <a:buFontTx/>
              <a:buNone/>
            </a:pPr>
            <a:r>
              <a:rPr lang="el-GR" sz="2000" dirty="0">
                <a:latin typeface="Cambria Math" panose="02040503050406030204" pitchFamily="18" charset="0"/>
                <a:ea typeface="Cambria Math" panose="02040503050406030204" pitchFamily="18" charset="0"/>
              </a:rPr>
              <a:t>γ : γωνία του </a:t>
            </a:r>
            <a:r>
              <a:rPr lang="el-GR" sz="2000" dirty="0" err="1">
                <a:latin typeface="Cambria Math" panose="02040503050406030204" pitchFamily="18" charset="0"/>
                <a:ea typeface="Cambria Math" panose="02040503050406030204" pitchFamily="18" charset="0"/>
              </a:rPr>
              <a:t>αζιμουθίου</a:t>
            </a:r>
            <a:r>
              <a:rPr lang="el-GR" sz="2000" dirty="0">
                <a:latin typeface="Cambria Math" panose="02040503050406030204" pitchFamily="18" charset="0"/>
                <a:ea typeface="Cambria Math" panose="02040503050406030204" pitchFamily="18" charset="0"/>
              </a:rPr>
              <a:t> </a:t>
            </a:r>
            <a:r>
              <a:rPr lang="el-GR" sz="2000" dirty="0" err="1">
                <a:latin typeface="Cambria Math" panose="02040503050406030204" pitchFamily="18" charset="0"/>
                <a:ea typeface="Cambria Math" panose="02040503050406030204" pitchFamily="18" charset="0"/>
              </a:rPr>
              <a:t>γιά</a:t>
            </a:r>
            <a:r>
              <a:rPr lang="el-GR" sz="2000" dirty="0">
                <a:latin typeface="Cambria Math" panose="02040503050406030204" pitchFamily="18" charset="0"/>
                <a:ea typeface="Cambria Math" panose="02040503050406030204" pitchFamily="18" charset="0"/>
              </a:rPr>
              <a:t> το κεκλιμένο επίπεδο</a:t>
            </a:r>
          </a:p>
          <a:p>
            <a:pPr lvl="1">
              <a:lnSpc>
                <a:spcPct val="80000"/>
              </a:lnSpc>
              <a:buFontTx/>
              <a:buNone/>
            </a:pPr>
            <a:r>
              <a:rPr lang="el-GR" sz="2000" dirty="0">
                <a:latin typeface="Cambria Math" panose="02040503050406030204" pitchFamily="18" charset="0"/>
                <a:ea typeface="Cambria Math" panose="02040503050406030204" pitchFamily="18" charset="0"/>
              </a:rPr>
              <a:t>ω : η ωριαία γωνία του ήλιου, 0 το μεσημέρι, -15</a:t>
            </a:r>
            <a:r>
              <a:rPr lang="el-GR" sz="2000" baseline="30000" dirty="0">
                <a:latin typeface="Cambria Math" panose="02040503050406030204" pitchFamily="18" charset="0"/>
                <a:ea typeface="Cambria Math" panose="02040503050406030204" pitchFamily="18" charset="0"/>
              </a:rPr>
              <a:t>ο</a:t>
            </a:r>
            <a:r>
              <a:rPr lang="el-GR" sz="2000" dirty="0">
                <a:latin typeface="Cambria Math" panose="02040503050406030204" pitchFamily="18" charset="0"/>
                <a:ea typeface="Cambria Math" panose="02040503050406030204" pitchFamily="18" charset="0"/>
              </a:rPr>
              <a:t> στις 11:00, </a:t>
            </a:r>
            <a:r>
              <a:rPr lang="el-GR" sz="2000" dirty="0" err="1">
                <a:latin typeface="Cambria Math" panose="02040503050406030204" pitchFamily="18" charset="0"/>
                <a:ea typeface="Cambria Math" panose="02040503050406030204" pitchFamily="18" charset="0"/>
              </a:rPr>
              <a:t>κ.ο.κ</a:t>
            </a:r>
            <a:r>
              <a:rPr lang="el-GR" sz="2000" dirty="0">
                <a:latin typeface="Cambria Math" panose="02040503050406030204" pitchFamily="18" charset="0"/>
                <a:ea typeface="Cambria Math" panose="02040503050406030204" pitchFamily="18" charset="0"/>
              </a:rPr>
              <a: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4255678"/>
      </p:ext>
    </p:extLst>
  </p:cSld>
  <p:clrMapOvr>
    <a:masterClrMapping/>
  </p:clrMapOvr>
  <mc:AlternateContent xmlns:mc="http://schemas.openxmlformats.org/markup-compatibility/2006">
    <mc:Choice xmlns:p14="http://schemas.microsoft.com/office/powerpoint/2010/main" Requires="p14">
      <p:transition spd="slow" p14:dur="2000" advTm="8176"/>
    </mc:Choice>
    <mc:Fallback>
      <p:transition spd="slow" advTm="8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a:xfrm>
            <a:off x="457200" y="274638"/>
            <a:ext cx="8229600" cy="1138138"/>
          </a:xfrm>
          <a:noFill/>
          <a:ln>
            <a:solidFill>
              <a:srgbClr val="000000"/>
            </a:solidFill>
          </a:ln>
        </p:spPr>
        <p:txBody>
          <a:bodyPr>
            <a:normAutofit fontScale="90000"/>
          </a:bodyPr>
          <a:lstStyle/>
          <a:p>
            <a:r>
              <a:rPr lang="el-GR" sz="3600" dirty="0">
                <a:solidFill>
                  <a:srgbClr val="C00000"/>
                </a:solidFill>
              </a:rPr>
              <a:t>Υπολογισμός της ώρας </a:t>
            </a:r>
            <a:r>
              <a:rPr lang="el-GR" sz="3600" dirty="0" smtClean="0">
                <a:solidFill>
                  <a:srgbClr val="C00000"/>
                </a:solidFill>
              </a:rPr>
              <a:t>δύσης/ανατολής </a:t>
            </a:r>
            <a:r>
              <a:rPr lang="el-GR" sz="3600" dirty="0">
                <a:solidFill>
                  <a:srgbClr val="C00000"/>
                </a:solidFill>
              </a:rPr>
              <a:t>του ήλιου</a:t>
            </a:r>
          </a:p>
        </p:txBody>
      </p:sp>
      <p:sp>
        <p:nvSpPr>
          <p:cNvPr id="256003" name="Rectangle 3"/>
          <p:cNvSpPr>
            <a:spLocks noGrp="1" noChangeArrowheads="1"/>
          </p:cNvSpPr>
          <p:nvPr>
            <p:ph idx="1"/>
          </p:nvPr>
        </p:nvSpPr>
        <p:spPr>
          <a:xfrm>
            <a:off x="323557" y="2263775"/>
            <a:ext cx="8581292" cy="3546182"/>
          </a:xfrm>
        </p:spPr>
        <p:txBody>
          <a:bodyPr>
            <a:noAutofit/>
          </a:bodyPr>
          <a:lstStyle/>
          <a:p>
            <a:pPr>
              <a:lnSpc>
                <a:spcPct val="80000"/>
              </a:lnSpc>
            </a:pPr>
            <a:r>
              <a:rPr lang="el-GR" dirty="0">
                <a:latin typeface="Cambria Math" panose="02040503050406030204" pitchFamily="18" charset="0"/>
                <a:ea typeface="Cambria Math" panose="02040503050406030204" pitchFamily="18" charset="0"/>
              </a:rPr>
              <a:t>ω</a:t>
            </a:r>
            <a:r>
              <a:rPr lang="en-US" baseline="-25000" dirty="0">
                <a:latin typeface="Cambria Math" panose="02040503050406030204" pitchFamily="18" charset="0"/>
                <a:ea typeface="Cambria Math" panose="02040503050406030204" pitchFamily="18" charset="0"/>
              </a:rPr>
              <a:t>s</a:t>
            </a:r>
            <a:r>
              <a:rPr lang="el-GR" baseline="-25000" dirty="0">
                <a:latin typeface="Cambria Math" panose="02040503050406030204" pitchFamily="18" charset="0"/>
                <a:ea typeface="Cambria Math" panose="02040503050406030204" pitchFamily="18" charset="0"/>
              </a:rPr>
              <a:t> </a:t>
            </a:r>
            <a:r>
              <a:rPr lang="en-US" dirty="0">
                <a:latin typeface="Cambria Math" panose="02040503050406030204" pitchFamily="18" charset="0"/>
                <a:ea typeface="Cambria Math" panose="02040503050406030204" pitchFamily="18" charset="0"/>
              </a:rPr>
              <a:t> </a:t>
            </a:r>
            <a:r>
              <a:rPr lang="el-GR" dirty="0">
                <a:latin typeface="Cambria Math" panose="02040503050406030204" pitchFamily="18" charset="0"/>
                <a:ea typeface="Cambria Math" panose="02040503050406030204" pitchFamily="18" charset="0"/>
              </a:rPr>
              <a:t> η ωριαία γωνία ανατολής/δύσης</a:t>
            </a:r>
          </a:p>
          <a:p>
            <a:pPr marL="0" indent="0">
              <a:lnSpc>
                <a:spcPct val="80000"/>
              </a:lnSpc>
              <a:buNone/>
            </a:pPr>
            <a:r>
              <a:rPr lang="el-GR" dirty="0" smtClean="0">
                <a:solidFill>
                  <a:srgbClr val="000000"/>
                </a:solidFill>
                <a:effectLst>
                  <a:outerShdw blurRad="38100" dist="38100" dir="2700000" algn="tl">
                    <a:srgbClr val="FFFFFF"/>
                  </a:outerShdw>
                </a:effectLst>
                <a:latin typeface="Cambria Math" panose="02040503050406030204" pitchFamily="18" charset="0"/>
                <a:ea typeface="Cambria Math" panose="02040503050406030204" pitchFamily="18" charset="0"/>
              </a:rPr>
              <a:t>	</a:t>
            </a:r>
            <a:r>
              <a:rPr lang="en-US" dirty="0" smtClean="0">
                <a:solidFill>
                  <a:srgbClr val="C00000"/>
                </a:solidFill>
                <a:effectLst>
                  <a:outerShdw blurRad="38100" dist="38100" dir="2700000" algn="tl">
                    <a:srgbClr val="FFFFFF"/>
                  </a:outerShdw>
                </a:effectLst>
                <a:latin typeface="Cambria Math" panose="02040503050406030204" pitchFamily="18" charset="0"/>
                <a:ea typeface="Cambria Math" panose="02040503050406030204" pitchFamily="18" charset="0"/>
              </a:rPr>
              <a:t>cos(</a:t>
            </a:r>
            <a:r>
              <a:rPr lang="el-GR" dirty="0">
                <a:solidFill>
                  <a:srgbClr val="C00000"/>
                </a:solidFill>
                <a:effectLst>
                  <a:outerShdw blurRad="38100" dist="38100" dir="2700000" algn="tl">
                    <a:srgbClr val="FFFFFF"/>
                  </a:outerShdw>
                </a:effectLst>
                <a:latin typeface="Cambria Math" panose="02040503050406030204" pitchFamily="18" charset="0"/>
                <a:ea typeface="Cambria Math" panose="02040503050406030204" pitchFamily="18" charset="0"/>
              </a:rPr>
              <a:t>ω</a:t>
            </a:r>
            <a:r>
              <a:rPr lang="en-US" baseline="-25000" dirty="0">
                <a:solidFill>
                  <a:srgbClr val="C00000"/>
                </a:solidFill>
                <a:effectLst>
                  <a:outerShdw blurRad="38100" dist="38100" dir="2700000" algn="tl">
                    <a:srgbClr val="FFFFFF"/>
                  </a:outerShdw>
                </a:effectLst>
                <a:latin typeface="Cambria Math" panose="02040503050406030204" pitchFamily="18" charset="0"/>
                <a:ea typeface="Cambria Math" panose="02040503050406030204" pitchFamily="18" charset="0"/>
              </a:rPr>
              <a:t>s</a:t>
            </a:r>
            <a:r>
              <a:rPr lang="en-US" dirty="0">
                <a:solidFill>
                  <a:srgbClr val="C00000"/>
                </a:solidFill>
                <a:effectLst>
                  <a:outerShdw blurRad="38100" dist="38100" dir="2700000" algn="tl">
                    <a:srgbClr val="FFFFFF"/>
                  </a:outerShdw>
                </a:effectLst>
                <a:latin typeface="Cambria Math" panose="02040503050406030204" pitchFamily="18" charset="0"/>
                <a:ea typeface="Cambria Math" panose="02040503050406030204" pitchFamily="18" charset="0"/>
              </a:rPr>
              <a:t>) = - tan(</a:t>
            </a:r>
            <a:r>
              <a:rPr lang="el-GR" dirty="0">
                <a:solidFill>
                  <a:srgbClr val="C00000"/>
                </a:solidFill>
                <a:effectLst>
                  <a:outerShdw blurRad="38100" dist="38100" dir="2700000" algn="tl">
                    <a:srgbClr val="FFFFFF"/>
                  </a:outerShdw>
                </a:effectLst>
                <a:latin typeface="Cambria Math" panose="02040503050406030204" pitchFamily="18" charset="0"/>
                <a:ea typeface="Cambria Math" panose="02040503050406030204" pitchFamily="18" charset="0"/>
              </a:rPr>
              <a:t>φ</a:t>
            </a:r>
            <a:r>
              <a:rPr lang="en-US" dirty="0">
                <a:solidFill>
                  <a:srgbClr val="C00000"/>
                </a:solidFill>
                <a:effectLst>
                  <a:outerShdw blurRad="38100" dist="38100" dir="2700000" algn="tl">
                    <a:srgbClr val="FFFFFF"/>
                  </a:outerShdw>
                </a:effectLst>
                <a:latin typeface="Cambria Math" panose="02040503050406030204" pitchFamily="18" charset="0"/>
                <a:ea typeface="Cambria Math" panose="02040503050406030204" pitchFamily="18" charset="0"/>
              </a:rPr>
              <a:t>) tan(</a:t>
            </a:r>
            <a:r>
              <a:rPr lang="el-GR" dirty="0">
                <a:solidFill>
                  <a:srgbClr val="C00000"/>
                </a:solidFill>
                <a:effectLst>
                  <a:outerShdw blurRad="38100" dist="38100" dir="2700000" algn="tl">
                    <a:srgbClr val="FFFFFF"/>
                  </a:outerShdw>
                </a:effectLst>
                <a:latin typeface="Cambria Math" panose="02040503050406030204" pitchFamily="18" charset="0"/>
                <a:ea typeface="Cambria Math" panose="02040503050406030204" pitchFamily="18" charset="0"/>
              </a:rPr>
              <a:t>δ</a:t>
            </a:r>
            <a:r>
              <a:rPr lang="en-US" dirty="0">
                <a:solidFill>
                  <a:srgbClr val="C00000"/>
                </a:solidFill>
                <a:effectLst>
                  <a:outerShdw blurRad="38100" dist="38100" dir="2700000" algn="tl">
                    <a:srgbClr val="FFFFFF"/>
                  </a:outerShdw>
                </a:effectLst>
                <a:latin typeface="Cambria Math" panose="02040503050406030204" pitchFamily="18" charset="0"/>
                <a:ea typeface="Cambria Math" panose="02040503050406030204" pitchFamily="18" charset="0"/>
              </a:rPr>
              <a:t>)</a:t>
            </a:r>
          </a:p>
          <a:p>
            <a:pPr>
              <a:lnSpc>
                <a:spcPct val="80000"/>
              </a:lnSpc>
              <a:buFontTx/>
              <a:buNone/>
            </a:pPr>
            <a:r>
              <a:rPr lang="el-GR" dirty="0">
                <a:latin typeface="Cambria Math" panose="02040503050406030204" pitchFamily="18" charset="0"/>
                <a:ea typeface="Cambria Math" panose="02040503050406030204" pitchFamily="18" charset="0"/>
              </a:rPr>
              <a:t>		φ    γεωγραφικό πλάτος</a:t>
            </a:r>
          </a:p>
          <a:p>
            <a:pPr>
              <a:lnSpc>
                <a:spcPct val="80000"/>
              </a:lnSpc>
              <a:buFontTx/>
              <a:buNone/>
            </a:pPr>
            <a:r>
              <a:rPr lang="el-GR" dirty="0">
                <a:latin typeface="Cambria Math" panose="02040503050406030204" pitchFamily="18" charset="0"/>
                <a:ea typeface="Cambria Math" panose="02040503050406030204" pitchFamily="18" charset="0"/>
              </a:rPr>
              <a:t>	</a:t>
            </a:r>
            <a:r>
              <a:rPr lang="el-GR" dirty="0" smtClean="0">
                <a:latin typeface="Cambria Math" panose="02040503050406030204" pitchFamily="18" charset="0"/>
                <a:ea typeface="Cambria Math" panose="02040503050406030204" pitchFamily="18" charset="0"/>
              </a:rPr>
              <a:t>	δ     </a:t>
            </a:r>
            <a:r>
              <a:rPr lang="el-GR" dirty="0">
                <a:latin typeface="Cambria Math" panose="02040503050406030204" pitchFamily="18" charset="0"/>
                <a:ea typeface="Cambria Math" panose="02040503050406030204" pitchFamily="18" charset="0"/>
              </a:rPr>
              <a:t>η ηλιακή απόκλιση (βλ. Εξίσωση)</a:t>
            </a:r>
          </a:p>
          <a:p>
            <a:pPr>
              <a:lnSpc>
                <a:spcPct val="80000"/>
              </a:lnSpc>
              <a:buFontTx/>
              <a:buNone/>
            </a:pPr>
            <a:endParaRPr lang="el-GR" dirty="0">
              <a:latin typeface="Cambria Math" panose="02040503050406030204" pitchFamily="18" charset="0"/>
              <a:ea typeface="Cambria Math" panose="02040503050406030204" pitchFamily="18" charset="0"/>
            </a:endParaRPr>
          </a:p>
          <a:p>
            <a:pPr>
              <a:lnSpc>
                <a:spcPct val="80000"/>
              </a:lnSpc>
            </a:pPr>
            <a:r>
              <a:rPr lang="el-GR" dirty="0">
                <a:latin typeface="Cambria Math" panose="02040503050406030204" pitchFamily="18" charset="0"/>
                <a:ea typeface="Cambria Math" panose="02040503050406030204" pitchFamily="18" charset="0"/>
              </a:rPr>
              <a:t>Ώρες ηλιοφάνειας (διάρκεια ημέρας σε ώρες)</a:t>
            </a:r>
          </a:p>
          <a:p>
            <a:pPr>
              <a:lnSpc>
                <a:spcPct val="80000"/>
              </a:lnSpc>
              <a:buFontTx/>
              <a:buNone/>
            </a:pPr>
            <a:r>
              <a:rPr lang="el-GR" dirty="0">
                <a:latin typeface="Cambria Math" panose="02040503050406030204" pitchFamily="18" charset="0"/>
                <a:ea typeface="Cambria Math" panose="02040503050406030204" pitchFamily="18" charset="0"/>
              </a:rPr>
              <a:t>	</a:t>
            </a:r>
            <a:r>
              <a:rPr lang="el-GR" dirty="0">
                <a:solidFill>
                  <a:srgbClr val="C00000"/>
                </a:solidFill>
                <a:effectLst>
                  <a:outerShdw blurRad="38100" dist="38100" dir="2700000" algn="tl">
                    <a:srgbClr val="FFFFFF"/>
                  </a:outerShdw>
                </a:effectLst>
                <a:latin typeface="Cambria Math" panose="02040503050406030204" pitchFamily="18" charset="0"/>
                <a:ea typeface="Cambria Math" panose="02040503050406030204" pitchFamily="18" charset="0"/>
              </a:rPr>
              <a:t>Ν = (2/15) </a:t>
            </a:r>
            <a:r>
              <a:rPr lang="en-US" dirty="0">
                <a:solidFill>
                  <a:srgbClr val="C00000"/>
                </a:solidFill>
                <a:effectLst>
                  <a:outerShdw blurRad="38100" dist="38100" dir="2700000" algn="tl">
                    <a:srgbClr val="FFFFFF"/>
                  </a:outerShdw>
                </a:effectLst>
                <a:latin typeface="Cambria Math" panose="02040503050406030204" pitchFamily="18" charset="0"/>
                <a:ea typeface="Cambria Math" panose="02040503050406030204" pitchFamily="18" charset="0"/>
              </a:rPr>
              <a:t>cos</a:t>
            </a:r>
            <a:r>
              <a:rPr lang="en-US" baseline="30000" dirty="0">
                <a:solidFill>
                  <a:srgbClr val="C00000"/>
                </a:solidFill>
                <a:effectLst>
                  <a:outerShdw blurRad="38100" dist="38100" dir="2700000" algn="tl">
                    <a:srgbClr val="FFFFFF"/>
                  </a:outerShdw>
                </a:effectLst>
                <a:latin typeface="Cambria Math" panose="02040503050406030204" pitchFamily="18" charset="0"/>
                <a:ea typeface="Cambria Math" panose="02040503050406030204" pitchFamily="18" charset="0"/>
              </a:rPr>
              <a:t>-1</a:t>
            </a:r>
            <a:r>
              <a:rPr lang="en-US" dirty="0">
                <a:solidFill>
                  <a:srgbClr val="C00000"/>
                </a:solidFill>
                <a:effectLst>
                  <a:outerShdw blurRad="38100" dist="38100" dir="2700000" algn="tl">
                    <a:srgbClr val="FFFFFF"/>
                  </a:outerShdw>
                </a:effectLst>
                <a:latin typeface="Cambria Math" panose="02040503050406030204" pitchFamily="18" charset="0"/>
                <a:ea typeface="Cambria Math" panose="02040503050406030204" pitchFamily="18" charset="0"/>
              </a:rPr>
              <a:t>(-tan(</a:t>
            </a:r>
            <a:r>
              <a:rPr lang="el-GR" dirty="0">
                <a:solidFill>
                  <a:srgbClr val="C00000"/>
                </a:solidFill>
                <a:effectLst>
                  <a:outerShdw blurRad="38100" dist="38100" dir="2700000" algn="tl">
                    <a:srgbClr val="FFFFFF"/>
                  </a:outerShdw>
                </a:effectLst>
                <a:latin typeface="Cambria Math" panose="02040503050406030204" pitchFamily="18" charset="0"/>
                <a:ea typeface="Cambria Math" panose="02040503050406030204" pitchFamily="18" charset="0"/>
              </a:rPr>
              <a:t>φ) </a:t>
            </a:r>
            <a:r>
              <a:rPr lang="en-US" dirty="0">
                <a:solidFill>
                  <a:srgbClr val="C00000"/>
                </a:solidFill>
                <a:effectLst>
                  <a:outerShdw blurRad="38100" dist="38100" dir="2700000" algn="tl">
                    <a:srgbClr val="FFFFFF"/>
                  </a:outerShdw>
                </a:effectLst>
                <a:latin typeface="Cambria Math" panose="02040503050406030204" pitchFamily="18" charset="0"/>
                <a:ea typeface="Cambria Math" panose="02040503050406030204" pitchFamily="18" charset="0"/>
              </a:rPr>
              <a:t>tan(</a:t>
            </a:r>
            <a:r>
              <a:rPr lang="el-GR" dirty="0">
                <a:solidFill>
                  <a:srgbClr val="C00000"/>
                </a:solidFill>
                <a:effectLst>
                  <a:outerShdw blurRad="38100" dist="38100" dir="2700000" algn="tl">
                    <a:srgbClr val="FFFFFF"/>
                  </a:outerShdw>
                </a:effectLst>
                <a:latin typeface="Cambria Math" panose="02040503050406030204" pitchFamily="18" charset="0"/>
                <a:ea typeface="Cambria Math" panose="02040503050406030204" pitchFamily="18" charset="0"/>
              </a:rPr>
              <a:t>δ))</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31046040"/>
      </p:ext>
    </p:extLst>
  </p:cSld>
  <p:clrMapOvr>
    <a:masterClrMapping/>
  </p:clrMapOvr>
  <mc:AlternateContent xmlns:mc="http://schemas.openxmlformats.org/markup-compatibility/2006">
    <mc:Choice xmlns:p14="http://schemas.microsoft.com/office/powerpoint/2010/main" Requires="p14">
      <p:transition spd="slow" p14:dur="2000" advTm="12583"/>
    </mc:Choice>
    <mc:Fallback>
      <p:transition spd="slow" advTm="12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274637"/>
            <a:ext cx="8229600" cy="1765177"/>
          </a:xfrm>
          <a:ln>
            <a:solidFill>
              <a:schemeClr val="tx1"/>
            </a:solidFill>
          </a:ln>
        </p:spPr>
        <p:txBody>
          <a:bodyPr>
            <a:noAutofit/>
          </a:bodyPr>
          <a:lstStyle/>
          <a:p>
            <a:pPr algn="l"/>
            <a:r>
              <a:rPr lang="el-GR" sz="2400" b="1" dirty="0">
                <a:solidFill>
                  <a:srgbClr val="C00000"/>
                </a:solidFill>
                <a:latin typeface="Cambria Math" panose="02040503050406030204" pitchFamily="18" charset="0"/>
                <a:ea typeface="Cambria Math" panose="02040503050406030204" pitchFamily="18" charset="0"/>
              </a:rPr>
              <a:t>Λόγος </a:t>
            </a:r>
            <a:r>
              <a:rPr lang="el-GR" sz="2400" b="1" dirty="0" smtClean="0">
                <a:solidFill>
                  <a:srgbClr val="C00000"/>
                </a:solidFill>
                <a:latin typeface="Cambria Math" panose="02040503050406030204" pitchFamily="18" charset="0"/>
                <a:ea typeface="Cambria Math" panose="02040503050406030204" pitchFamily="18" charset="0"/>
              </a:rPr>
              <a:t>της Άμεσης </a:t>
            </a:r>
            <a:r>
              <a:rPr lang="el-GR" sz="2400" b="1" dirty="0">
                <a:solidFill>
                  <a:srgbClr val="C00000"/>
                </a:solidFill>
                <a:latin typeface="Cambria Math" panose="02040503050406030204" pitchFamily="18" charset="0"/>
                <a:ea typeface="Cambria Math" panose="02040503050406030204" pitchFamily="18" charset="0"/>
              </a:rPr>
              <a:t>Ηλιακής Ακτινοβολίας σε Κεκλιμένη Επιφάνεια προς </a:t>
            </a:r>
            <a:r>
              <a:rPr lang="el-GR" sz="2400" b="1" dirty="0" smtClean="0">
                <a:solidFill>
                  <a:srgbClr val="C00000"/>
                </a:solidFill>
                <a:latin typeface="Cambria Math" panose="02040503050406030204" pitchFamily="18" charset="0"/>
                <a:ea typeface="Cambria Math" panose="02040503050406030204" pitchFamily="18" charset="0"/>
              </a:rPr>
              <a:t/>
            </a:r>
            <a:br>
              <a:rPr lang="el-GR" sz="2400" b="1" dirty="0" smtClean="0">
                <a:solidFill>
                  <a:srgbClr val="C00000"/>
                </a:solidFill>
                <a:latin typeface="Cambria Math" panose="02040503050406030204" pitchFamily="18" charset="0"/>
                <a:ea typeface="Cambria Math" panose="02040503050406030204" pitchFamily="18" charset="0"/>
              </a:rPr>
            </a:br>
            <a:r>
              <a:rPr lang="el-GR" sz="2400" b="1" dirty="0" smtClean="0">
                <a:solidFill>
                  <a:srgbClr val="C00000"/>
                </a:solidFill>
                <a:latin typeface="Cambria Math" panose="02040503050406030204" pitchFamily="18" charset="0"/>
                <a:ea typeface="Cambria Math" panose="02040503050406030204" pitchFamily="18" charset="0"/>
              </a:rPr>
              <a:t>την </a:t>
            </a:r>
            <a:r>
              <a:rPr lang="el-GR" sz="2400" b="1" dirty="0">
                <a:solidFill>
                  <a:srgbClr val="C00000"/>
                </a:solidFill>
                <a:latin typeface="Cambria Math" panose="02040503050406030204" pitchFamily="18" charset="0"/>
                <a:ea typeface="Cambria Math" panose="02040503050406030204" pitchFamily="18" charset="0"/>
              </a:rPr>
              <a:t>Άμεση Ηλιακή Ακτινοβολία σε Οριζόντιο Επίπεδο</a:t>
            </a:r>
          </a:p>
        </p:txBody>
      </p:sp>
      <p:sp>
        <p:nvSpPr>
          <p:cNvPr id="8197" name="Rectangle 5"/>
          <p:cNvSpPr>
            <a:spLocks noChangeArrowheads="1"/>
          </p:cNvSpPr>
          <p:nvPr/>
        </p:nvSpPr>
        <p:spPr bwMode="auto">
          <a:xfrm>
            <a:off x="0" y="3211513"/>
            <a:ext cx="9144000" cy="0"/>
          </a:xfrm>
          <a:prstGeom prst="rect">
            <a:avLst/>
          </a:prstGeom>
          <a:noFill/>
          <a:ln w="9525">
            <a:noFill/>
            <a:miter lim="800000"/>
            <a:headEnd/>
            <a:tailEnd/>
          </a:ln>
          <a:effectLst/>
        </p:spPr>
        <p:txBody>
          <a:bodyPr wrap="none" anchor="ctr">
            <a:spAutoFit/>
          </a:bodyPr>
          <a:lstStyle/>
          <a:p>
            <a:pPr fontAlgn="base">
              <a:spcBef>
                <a:spcPct val="0"/>
              </a:spcBef>
              <a:spcAft>
                <a:spcPct val="0"/>
              </a:spcAft>
            </a:pPr>
            <a:endParaRPr lang="el-GR">
              <a:solidFill>
                <a:prstClr val="black"/>
              </a:solidFill>
              <a:latin typeface="Arial" charset="0"/>
            </a:endParaRPr>
          </a:p>
        </p:txBody>
      </p:sp>
      <p:graphicFrame>
        <p:nvGraphicFramePr>
          <p:cNvPr id="8196" name="Object 4"/>
          <p:cNvGraphicFramePr>
            <a:graphicFrameLocks noChangeAspect="1"/>
          </p:cNvGraphicFramePr>
          <p:nvPr>
            <p:extLst>
              <p:ext uri="{D42A27DB-BD31-4B8C-83A1-F6EECF244321}">
                <p14:modId xmlns:p14="http://schemas.microsoft.com/office/powerpoint/2010/main" val="465554934"/>
              </p:ext>
            </p:extLst>
          </p:nvPr>
        </p:nvGraphicFramePr>
        <p:xfrm>
          <a:off x="905047" y="2715419"/>
          <a:ext cx="6667500" cy="1427162"/>
        </p:xfrm>
        <a:graphic>
          <a:graphicData uri="http://schemas.openxmlformats.org/presentationml/2006/ole">
            <mc:AlternateContent xmlns:mc="http://schemas.openxmlformats.org/markup-compatibility/2006">
              <mc:Choice xmlns:v="urn:schemas-microsoft-com:vml" Requires="v">
                <p:oleObj spid="_x0000_s44058" name="Equation" r:id="rId6" imgW="2032000" imgH="431800" progId="Equation.3">
                  <p:embed/>
                </p:oleObj>
              </mc:Choice>
              <mc:Fallback>
                <p:oleObj name="Equation" r:id="rId6" imgW="2032000" imgH="4318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5047" y="2715419"/>
                        <a:ext cx="6667500" cy="14271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61033700"/>
      </p:ext>
    </p:extLst>
  </p:cSld>
  <p:clrMapOvr>
    <a:masterClrMapping/>
  </p:clrMapOvr>
  <mc:AlternateContent xmlns:mc="http://schemas.openxmlformats.org/markup-compatibility/2006">
    <mc:Choice xmlns:p14="http://schemas.microsoft.com/office/powerpoint/2010/main" Requires="p14">
      <p:transition spd="slow" p14:dur="2000" advTm="15425"/>
    </mc:Choice>
    <mc:Fallback>
      <p:transition spd="slow" advTm="15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noFill/>
          <a:ln>
            <a:solidFill>
              <a:schemeClr val="tx1"/>
            </a:solidFill>
          </a:ln>
        </p:spPr>
        <p:txBody>
          <a:bodyPr>
            <a:normAutofit fontScale="90000"/>
          </a:bodyPr>
          <a:lstStyle/>
          <a:p>
            <a:r>
              <a:rPr lang="el-GR" dirty="0"/>
              <a:t>Ο </a:t>
            </a:r>
            <a:r>
              <a:rPr lang="el-GR" dirty="0" smtClean="0"/>
              <a:t>Ήλιος – ηλιακές κηλίδες</a:t>
            </a:r>
            <a:endParaRPr lang="el-GR" dirty="0"/>
          </a:p>
        </p:txBody>
      </p:sp>
      <p:pic>
        <p:nvPicPr>
          <p:cNvPr id="130051" name="Picture 3" descr="sunbmp2"/>
          <p:cNvPicPr>
            <a:picLocks noGrp="1" noChangeAspect="1" noChangeArrowheads="1"/>
          </p:cNvPicPr>
          <p:nvPr>
            <p:ph idx="1"/>
          </p:nvPr>
        </p:nvPicPr>
        <p:blipFill>
          <a:blip r:embed="rId5" cstate="print"/>
          <a:stretch>
            <a:fillRect/>
          </a:stretch>
        </p:blipFill>
        <p:spPr>
          <a:xfrm>
            <a:off x="2743201" y="1447529"/>
            <a:ext cx="5265488" cy="5265488"/>
          </a:xfrm>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96198019"/>
      </p:ext>
    </p:extLst>
  </p:cSld>
  <p:clrMapOvr>
    <a:masterClrMapping/>
  </p:clrMapOvr>
  <mc:AlternateContent xmlns:mc="http://schemas.openxmlformats.org/markup-compatibility/2006">
    <mc:Choice xmlns:p14="http://schemas.microsoft.com/office/powerpoint/2010/main" Requires="p14">
      <p:transition spd="slow" p14:dur="2000" advTm="5112"/>
    </mc:Choice>
    <mc:Fallback>
      <p:transition spd="slow" advTm="5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274638"/>
            <a:ext cx="8229600" cy="841375"/>
          </a:xfrm>
          <a:noFill/>
          <a:ln>
            <a:solidFill>
              <a:srgbClr val="000000"/>
            </a:solidFill>
          </a:ln>
        </p:spPr>
        <p:txBody>
          <a:bodyPr/>
          <a:lstStyle/>
          <a:p>
            <a:r>
              <a:rPr lang="el-GR" sz="2800">
                <a:solidFill>
                  <a:srgbClr val="C00000"/>
                </a:solidFill>
              </a:rPr>
              <a:t>Εξωγήινη Ακτινοβολία σε Οριζόντια Επιφάνεια</a:t>
            </a:r>
          </a:p>
        </p:txBody>
      </p:sp>
      <p:sp>
        <p:nvSpPr>
          <p:cNvPr id="9221" name="Rectangle 5"/>
          <p:cNvSpPr>
            <a:spLocks noChangeArrowheads="1"/>
          </p:cNvSpPr>
          <p:nvPr/>
        </p:nvSpPr>
        <p:spPr bwMode="auto">
          <a:xfrm>
            <a:off x="0" y="3200400"/>
            <a:ext cx="9144000" cy="0"/>
          </a:xfrm>
          <a:prstGeom prst="rect">
            <a:avLst/>
          </a:prstGeom>
          <a:noFill/>
          <a:ln w="9525">
            <a:noFill/>
            <a:miter lim="800000"/>
            <a:headEnd/>
            <a:tailEnd/>
          </a:ln>
          <a:effectLst/>
        </p:spPr>
        <p:txBody>
          <a:bodyPr wrap="none" anchor="ctr">
            <a:spAutoFit/>
          </a:bodyPr>
          <a:lstStyle/>
          <a:p>
            <a:pPr fontAlgn="base">
              <a:spcBef>
                <a:spcPct val="0"/>
              </a:spcBef>
              <a:spcAft>
                <a:spcPct val="0"/>
              </a:spcAft>
            </a:pPr>
            <a:endParaRPr lang="el-GR">
              <a:solidFill>
                <a:prstClr val="black"/>
              </a:solidFill>
              <a:latin typeface="Arial" charset="0"/>
            </a:endParaRPr>
          </a:p>
        </p:txBody>
      </p:sp>
      <p:graphicFrame>
        <p:nvGraphicFramePr>
          <p:cNvPr id="9220" name="Object 4"/>
          <p:cNvGraphicFramePr>
            <a:graphicFrameLocks noChangeAspect="1"/>
          </p:cNvGraphicFramePr>
          <p:nvPr/>
        </p:nvGraphicFramePr>
        <p:xfrm>
          <a:off x="1155700" y="1635125"/>
          <a:ext cx="5645150" cy="954088"/>
        </p:xfrm>
        <a:graphic>
          <a:graphicData uri="http://schemas.openxmlformats.org/presentationml/2006/ole">
            <mc:AlternateContent xmlns:mc="http://schemas.openxmlformats.org/markup-compatibility/2006">
              <mc:Choice xmlns:v="urn:schemas-microsoft-com:vml" Requires="v">
                <p:oleObj spid="_x0000_s45130" name="Equation" r:id="rId6" imgW="2705100" imgH="457200" progId="Equation.3">
                  <p:embed/>
                </p:oleObj>
              </mc:Choice>
              <mc:Fallback>
                <p:oleObj name="Equation" r:id="rId6" imgW="2705100" imgH="457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5700" y="1635125"/>
                        <a:ext cx="5645150" cy="954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223" name="Rectangle 7"/>
          <p:cNvSpPr>
            <a:spLocks noChangeArrowheads="1"/>
          </p:cNvSpPr>
          <p:nvPr/>
        </p:nvSpPr>
        <p:spPr bwMode="auto">
          <a:xfrm>
            <a:off x="0" y="3200400"/>
            <a:ext cx="9144000" cy="0"/>
          </a:xfrm>
          <a:prstGeom prst="rect">
            <a:avLst/>
          </a:prstGeom>
          <a:noFill/>
          <a:ln w="9525">
            <a:noFill/>
            <a:miter lim="800000"/>
            <a:headEnd/>
            <a:tailEnd/>
          </a:ln>
          <a:effectLst/>
        </p:spPr>
        <p:txBody>
          <a:bodyPr wrap="none" anchor="ctr">
            <a:spAutoFit/>
          </a:bodyPr>
          <a:lstStyle/>
          <a:p>
            <a:pPr fontAlgn="base">
              <a:spcBef>
                <a:spcPct val="0"/>
              </a:spcBef>
              <a:spcAft>
                <a:spcPct val="0"/>
              </a:spcAft>
            </a:pPr>
            <a:endParaRPr lang="el-GR">
              <a:solidFill>
                <a:prstClr val="black"/>
              </a:solidFill>
              <a:latin typeface="Arial" charset="0"/>
            </a:endParaRPr>
          </a:p>
        </p:txBody>
      </p:sp>
      <p:graphicFrame>
        <p:nvGraphicFramePr>
          <p:cNvPr id="9222" name="Object 6"/>
          <p:cNvGraphicFramePr>
            <a:graphicFrameLocks noChangeAspect="1"/>
          </p:cNvGraphicFramePr>
          <p:nvPr/>
        </p:nvGraphicFramePr>
        <p:xfrm>
          <a:off x="684213" y="3224213"/>
          <a:ext cx="7759700" cy="828675"/>
        </p:xfrm>
        <a:graphic>
          <a:graphicData uri="http://schemas.openxmlformats.org/presentationml/2006/ole">
            <mc:AlternateContent xmlns:mc="http://schemas.openxmlformats.org/markup-compatibility/2006">
              <mc:Choice xmlns:v="urn:schemas-microsoft-com:vml" Requires="v">
                <p:oleObj spid="_x0000_s45131" name="Equation" r:id="rId8" imgW="4279900" imgH="457200" progId="Equation.3">
                  <p:embed/>
                </p:oleObj>
              </mc:Choice>
              <mc:Fallback>
                <p:oleObj name="Equation" r:id="rId8" imgW="4279900" imgH="4572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4213" y="3224213"/>
                        <a:ext cx="7759700" cy="828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225" name="Rectangle 9"/>
          <p:cNvSpPr>
            <a:spLocks noChangeArrowheads="1"/>
          </p:cNvSpPr>
          <p:nvPr/>
        </p:nvSpPr>
        <p:spPr bwMode="auto">
          <a:xfrm>
            <a:off x="0" y="3200400"/>
            <a:ext cx="9144000" cy="0"/>
          </a:xfrm>
          <a:prstGeom prst="rect">
            <a:avLst/>
          </a:prstGeom>
          <a:noFill/>
          <a:ln w="9525">
            <a:noFill/>
            <a:miter lim="800000"/>
            <a:headEnd/>
            <a:tailEnd/>
          </a:ln>
          <a:effectLst/>
        </p:spPr>
        <p:txBody>
          <a:bodyPr wrap="none" anchor="ctr">
            <a:spAutoFit/>
          </a:bodyPr>
          <a:lstStyle/>
          <a:p>
            <a:pPr fontAlgn="base">
              <a:spcBef>
                <a:spcPct val="0"/>
              </a:spcBef>
              <a:spcAft>
                <a:spcPct val="0"/>
              </a:spcAft>
            </a:pPr>
            <a:endParaRPr lang="el-GR">
              <a:solidFill>
                <a:prstClr val="black"/>
              </a:solidFill>
              <a:latin typeface="Arial" charset="0"/>
            </a:endParaRPr>
          </a:p>
        </p:txBody>
      </p:sp>
      <p:graphicFrame>
        <p:nvGraphicFramePr>
          <p:cNvPr id="9224" name="Object 8"/>
          <p:cNvGraphicFramePr>
            <a:graphicFrameLocks noChangeAspect="1"/>
          </p:cNvGraphicFramePr>
          <p:nvPr/>
        </p:nvGraphicFramePr>
        <p:xfrm>
          <a:off x="715963" y="5530850"/>
          <a:ext cx="8066087" cy="655638"/>
        </p:xfrm>
        <a:graphic>
          <a:graphicData uri="http://schemas.openxmlformats.org/presentationml/2006/ole">
            <mc:AlternateContent xmlns:mc="http://schemas.openxmlformats.org/markup-compatibility/2006">
              <mc:Choice xmlns:v="urn:schemas-microsoft-com:vml" Requires="v">
                <p:oleObj spid="_x0000_s45132" name="Equation" r:id="rId10" imgW="5626100" imgH="457200" progId="Equation.3">
                  <p:embed/>
                </p:oleObj>
              </mc:Choice>
              <mc:Fallback>
                <p:oleObj name="Equation" r:id="rId10" imgW="5626100" imgH="4572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5963" y="5530850"/>
                        <a:ext cx="8066087" cy="655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226" name="Text Box 10"/>
          <p:cNvSpPr txBox="1">
            <a:spLocks noChangeArrowheads="1"/>
          </p:cNvSpPr>
          <p:nvPr/>
        </p:nvSpPr>
        <p:spPr bwMode="auto">
          <a:xfrm>
            <a:off x="836613" y="1363663"/>
            <a:ext cx="6254750" cy="366712"/>
          </a:xfrm>
          <a:prstGeom prst="rect">
            <a:avLst/>
          </a:prstGeom>
          <a:noFill/>
          <a:ln w="9525">
            <a:noFill/>
            <a:miter lim="800000"/>
            <a:headEnd/>
            <a:tailEnd/>
          </a:ln>
          <a:effectLst/>
        </p:spPr>
        <p:txBody>
          <a:bodyPr>
            <a:spAutoFit/>
          </a:bodyPr>
          <a:lstStyle/>
          <a:p>
            <a:pPr fontAlgn="base">
              <a:spcBef>
                <a:spcPct val="50000"/>
              </a:spcBef>
              <a:spcAft>
                <a:spcPct val="0"/>
              </a:spcAft>
            </a:pPr>
            <a:r>
              <a:rPr lang="el-GR" dirty="0">
                <a:solidFill>
                  <a:srgbClr val="C00000"/>
                </a:solidFill>
                <a:latin typeface="Arial" charset="0"/>
              </a:rPr>
              <a:t>Εξωγήινη ηλιακή ακτινοβολία σε οριζόντιο επίπ</a:t>
            </a:r>
            <a:r>
              <a:rPr lang="el-GR" dirty="0">
                <a:solidFill>
                  <a:prstClr val="black"/>
                </a:solidFill>
                <a:latin typeface="Arial" charset="0"/>
              </a:rPr>
              <a:t>εδο</a:t>
            </a:r>
          </a:p>
        </p:txBody>
      </p:sp>
      <p:sp>
        <p:nvSpPr>
          <p:cNvPr id="9227" name="Text Box 11"/>
          <p:cNvSpPr txBox="1">
            <a:spLocks noChangeArrowheads="1"/>
          </p:cNvSpPr>
          <p:nvPr/>
        </p:nvSpPr>
        <p:spPr bwMode="auto">
          <a:xfrm>
            <a:off x="708025" y="2820988"/>
            <a:ext cx="6254750" cy="366712"/>
          </a:xfrm>
          <a:prstGeom prst="rect">
            <a:avLst/>
          </a:prstGeom>
          <a:noFill/>
          <a:ln w="9525">
            <a:noFill/>
            <a:miter lim="800000"/>
            <a:headEnd/>
            <a:tailEnd/>
          </a:ln>
          <a:effectLst/>
        </p:spPr>
        <p:txBody>
          <a:bodyPr>
            <a:spAutoFit/>
          </a:bodyPr>
          <a:lstStyle/>
          <a:p>
            <a:pPr fontAlgn="base">
              <a:spcBef>
                <a:spcPct val="50000"/>
              </a:spcBef>
              <a:spcAft>
                <a:spcPct val="0"/>
              </a:spcAft>
            </a:pPr>
            <a:r>
              <a:rPr lang="el-GR" dirty="0">
                <a:solidFill>
                  <a:srgbClr val="C00000"/>
                </a:solidFill>
                <a:latin typeface="Arial" charset="0"/>
              </a:rPr>
              <a:t>Εξωγήινη ηλιακή ακτινοβολία σε οριζόντιο επίπεδο</a:t>
            </a:r>
          </a:p>
        </p:txBody>
      </p:sp>
      <p:sp>
        <p:nvSpPr>
          <p:cNvPr id="9228" name="Text Box 12"/>
          <p:cNvSpPr txBox="1">
            <a:spLocks noChangeArrowheads="1"/>
          </p:cNvSpPr>
          <p:nvPr/>
        </p:nvSpPr>
        <p:spPr bwMode="auto">
          <a:xfrm>
            <a:off x="717550" y="4373563"/>
            <a:ext cx="7997825" cy="1054100"/>
          </a:xfrm>
          <a:prstGeom prst="rect">
            <a:avLst/>
          </a:prstGeom>
          <a:noFill/>
          <a:ln w="9525">
            <a:noFill/>
            <a:miter lim="800000"/>
            <a:headEnd/>
            <a:tailEnd/>
          </a:ln>
          <a:effectLst/>
        </p:spPr>
        <p:txBody>
          <a:bodyPr>
            <a:spAutoFit/>
          </a:bodyPr>
          <a:lstStyle/>
          <a:p>
            <a:pPr fontAlgn="base">
              <a:spcBef>
                <a:spcPct val="50000"/>
              </a:spcBef>
              <a:spcAft>
                <a:spcPct val="0"/>
              </a:spcAft>
            </a:pPr>
            <a:r>
              <a:rPr lang="el-GR" dirty="0">
                <a:solidFill>
                  <a:srgbClr val="C00000"/>
                </a:solidFill>
                <a:latin typeface="Arial" charset="0"/>
              </a:rPr>
              <a:t>Εξωγήινη ηλιακή ακτινοβολία σε οριζόντιο επίπεδο στην διάρκεια μιάς ολόκληρης ημέρας </a:t>
            </a:r>
            <a:r>
              <a:rPr lang="en-US" dirty="0">
                <a:solidFill>
                  <a:srgbClr val="C00000"/>
                </a:solidFill>
                <a:latin typeface="Arial" charset="0"/>
              </a:rPr>
              <a:t>n. </a:t>
            </a:r>
          </a:p>
          <a:p>
            <a:pPr fontAlgn="base">
              <a:spcBef>
                <a:spcPct val="50000"/>
              </a:spcBef>
              <a:spcAft>
                <a:spcPct val="0"/>
              </a:spcAft>
            </a:pPr>
            <a:r>
              <a:rPr lang="en-US" dirty="0">
                <a:solidFill>
                  <a:prstClr val="black"/>
                </a:solidFill>
                <a:latin typeface="Arial" charset="0"/>
              </a:rPr>
              <a:t>H</a:t>
            </a:r>
            <a:r>
              <a:rPr lang="en-US" baseline="-25000" dirty="0">
                <a:solidFill>
                  <a:prstClr val="black"/>
                </a:solidFill>
                <a:latin typeface="Arial" charset="0"/>
              </a:rPr>
              <a:t>o</a:t>
            </a:r>
            <a:r>
              <a:rPr lang="en-US" dirty="0">
                <a:solidFill>
                  <a:prstClr val="black"/>
                </a:solidFill>
                <a:latin typeface="Arial" charset="0"/>
              </a:rPr>
              <a:t> </a:t>
            </a:r>
            <a:r>
              <a:rPr lang="el-GR" dirty="0">
                <a:solidFill>
                  <a:prstClr val="black"/>
                </a:solidFill>
                <a:latin typeface="Arial" charset="0"/>
              </a:rPr>
              <a:t>σε </a:t>
            </a:r>
            <a:r>
              <a:rPr lang="en-US" dirty="0">
                <a:solidFill>
                  <a:prstClr val="black"/>
                </a:solidFill>
                <a:latin typeface="Arial" charset="0"/>
              </a:rPr>
              <a:t>Joules / m</a:t>
            </a:r>
            <a:r>
              <a:rPr lang="en-US" baseline="30000" dirty="0">
                <a:solidFill>
                  <a:prstClr val="black"/>
                </a:solidFill>
                <a:latin typeface="Arial" charset="0"/>
              </a:rPr>
              <a:t>2</a:t>
            </a:r>
            <a:endParaRPr lang="el-GR" dirty="0">
              <a:solidFill>
                <a:prstClr val="black"/>
              </a:solidFill>
              <a:latin typeface="Arial"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36586307"/>
      </p:ext>
    </p:extLst>
  </p:cSld>
  <p:clrMapOvr>
    <a:masterClrMapping/>
  </p:clrMapOvr>
  <mc:AlternateContent xmlns:mc="http://schemas.openxmlformats.org/markup-compatibility/2006">
    <mc:Choice xmlns:p14="http://schemas.microsoft.com/office/powerpoint/2010/main" Requires="p14">
      <p:transition spd="slow" p14:dur="2000" advTm="3258"/>
    </mc:Choice>
    <mc:Fallback>
      <p:transition spd="slow" advTm="3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ΤΕΛΟΣ</a:t>
            </a:r>
            <a:endParaRPr lang="en-GB"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98448968"/>
      </p:ext>
    </p:extLst>
  </p:cSld>
  <p:clrMapOvr>
    <a:masterClrMapping/>
  </p:clrMapOvr>
  <mc:AlternateContent xmlns:mc="http://schemas.openxmlformats.org/markup-compatibility/2006">
    <mc:Choice xmlns:p14="http://schemas.microsoft.com/office/powerpoint/2010/main" Requires="p14">
      <p:transition spd="slow" p14:dur="2000" advTm="1901"/>
    </mc:Choice>
    <mc:Fallback>
      <p:transition spd="slow" advTm="1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noFill/>
          <a:ln>
            <a:solidFill>
              <a:schemeClr val="tx1"/>
            </a:solidFill>
          </a:ln>
        </p:spPr>
        <p:txBody>
          <a:bodyPr>
            <a:normAutofit fontScale="90000"/>
          </a:bodyPr>
          <a:lstStyle/>
          <a:p>
            <a:r>
              <a:rPr lang="el-GR" sz="4000"/>
              <a:t>Ήλιος: Έκρηξη ηλιακών κηλίδων</a:t>
            </a:r>
          </a:p>
        </p:txBody>
      </p:sp>
      <p:pic>
        <p:nvPicPr>
          <p:cNvPr id="129027" name="Picture 3" descr="sunflarebmp"/>
          <p:cNvPicPr>
            <a:picLocks noGrp="1" noChangeAspect="1" noChangeArrowheads="1"/>
          </p:cNvPicPr>
          <p:nvPr>
            <p:ph idx="1"/>
          </p:nvPr>
        </p:nvPicPr>
        <p:blipFill>
          <a:blip r:embed="rId5" cstate="print"/>
          <a:stretch>
            <a:fillRect/>
          </a:stretch>
        </p:blipFill>
        <p:spPr>
          <a:xfrm>
            <a:off x="1390883" y="1477370"/>
            <a:ext cx="6292807" cy="5460504"/>
          </a:xfrm>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3904284"/>
      </p:ext>
    </p:extLst>
  </p:cSld>
  <p:clrMapOvr>
    <a:masterClrMapping/>
  </p:clrMapOvr>
  <mc:AlternateContent xmlns:mc="http://schemas.openxmlformats.org/markup-compatibility/2006">
    <mc:Choice xmlns:p14="http://schemas.microsoft.com/office/powerpoint/2010/main" Requires="p14">
      <p:transition spd="slow" p14:dur="2000" advTm="6618"/>
    </mc:Choice>
    <mc:Fallback>
      <p:transition spd="slow" advTm="6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2.2|1.9|5.6"/>
</p:tagLst>
</file>

<file path=ppt/tags/tag10.xml><?xml version="1.0" encoding="utf-8"?>
<p:tagLst xmlns:a="http://schemas.openxmlformats.org/drawingml/2006/main" xmlns:r="http://schemas.openxmlformats.org/officeDocument/2006/relationships" xmlns:p="http://schemas.openxmlformats.org/presentationml/2006/main">
  <p:tag name="TIMING" val="|22.3"/>
</p:tagLst>
</file>

<file path=ppt/tags/tag11.xml><?xml version="1.0" encoding="utf-8"?>
<p:tagLst xmlns:a="http://schemas.openxmlformats.org/drawingml/2006/main" xmlns:r="http://schemas.openxmlformats.org/officeDocument/2006/relationships" xmlns:p="http://schemas.openxmlformats.org/presentationml/2006/main">
  <p:tag name="TIMING" val="|0.4"/>
</p:tagLst>
</file>

<file path=ppt/tags/tag12.xml><?xml version="1.0" encoding="utf-8"?>
<p:tagLst xmlns:a="http://schemas.openxmlformats.org/drawingml/2006/main" xmlns:r="http://schemas.openxmlformats.org/officeDocument/2006/relationships" xmlns:p="http://schemas.openxmlformats.org/presentationml/2006/main">
  <p:tag name="TIMING" val="|32.4"/>
</p:tagLst>
</file>

<file path=ppt/tags/tag13.xml><?xml version="1.0" encoding="utf-8"?>
<p:tagLst xmlns:a="http://schemas.openxmlformats.org/drawingml/2006/main" xmlns:r="http://schemas.openxmlformats.org/officeDocument/2006/relationships" xmlns:p="http://schemas.openxmlformats.org/presentationml/2006/main">
  <p:tag name="TIMING" val="|0.7|0.8|8.5|1.7|5|1.9|3.3|1.2|0.8|11.9|1|0.8|4.7|1.2"/>
</p:tagLst>
</file>

<file path=ppt/tags/tag2.xml><?xml version="1.0" encoding="utf-8"?>
<p:tagLst xmlns:a="http://schemas.openxmlformats.org/drawingml/2006/main" xmlns:r="http://schemas.openxmlformats.org/officeDocument/2006/relationships" xmlns:p="http://schemas.openxmlformats.org/presentationml/2006/main">
  <p:tag name="TIMING" val="|0.7|1.1|1|2.2|1|0.9|0.9|1.1|1.3|2.4|9.5|9.9|1"/>
</p:tagLst>
</file>

<file path=ppt/tags/tag3.xml><?xml version="1.0" encoding="utf-8"?>
<p:tagLst xmlns:a="http://schemas.openxmlformats.org/drawingml/2006/main" xmlns:r="http://schemas.openxmlformats.org/officeDocument/2006/relationships" xmlns:p="http://schemas.openxmlformats.org/presentationml/2006/main">
  <p:tag name="TIMING" val="|1.7|2.2"/>
</p:tagLst>
</file>

<file path=ppt/tags/tag4.xml><?xml version="1.0" encoding="utf-8"?>
<p:tagLst xmlns:a="http://schemas.openxmlformats.org/drawingml/2006/main" xmlns:r="http://schemas.openxmlformats.org/officeDocument/2006/relationships" xmlns:p="http://schemas.openxmlformats.org/presentationml/2006/main">
  <p:tag name="TIMING" val="|1.8|0.9|0.8|0.8|1.3|1|1.8|1|0.7|0.8|0.7|0.7|0.9|1.1|1|0.9|0.8"/>
</p:tagLst>
</file>

<file path=ppt/tags/tag5.xml><?xml version="1.0" encoding="utf-8"?>
<p:tagLst xmlns:a="http://schemas.openxmlformats.org/drawingml/2006/main" xmlns:r="http://schemas.openxmlformats.org/officeDocument/2006/relationships" xmlns:p="http://schemas.openxmlformats.org/presentationml/2006/main">
  <p:tag name="TIMING" val="|0.9|1.4|1.3|2|1.4|1.3|0.9|1|2.4|1|1.2|3.2|1|4.9|2.2|1.5|1.5|2.2|3.3|1|0.6|0.6|0.6"/>
</p:tagLst>
</file>

<file path=ppt/tags/tag6.xml><?xml version="1.0" encoding="utf-8"?>
<p:tagLst xmlns:a="http://schemas.openxmlformats.org/drawingml/2006/main" xmlns:r="http://schemas.openxmlformats.org/officeDocument/2006/relationships" xmlns:p="http://schemas.openxmlformats.org/presentationml/2006/main">
  <p:tag name="TIMING" val="|0.7|0.9|0.8|0.9|0.8|16.5"/>
</p:tagLst>
</file>

<file path=ppt/tags/tag7.xml><?xml version="1.0" encoding="utf-8"?>
<p:tagLst xmlns:a="http://schemas.openxmlformats.org/drawingml/2006/main" xmlns:r="http://schemas.openxmlformats.org/officeDocument/2006/relationships" xmlns:p="http://schemas.openxmlformats.org/presentationml/2006/main">
  <p:tag name="TIMING" val="|3|7.1|9.9|1.2|0.9"/>
</p:tagLst>
</file>

<file path=ppt/tags/tag8.xml><?xml version="1.0" encoding="utf-8"?>
<p:tagLst xmlns:a="http://schemas.openxmlformats.org/drawingml/2006/main" xmlns:r="http://schemas.openxmlformats.org/officeDocument/2006/relationships" xmlns:p="http://schemas.openxmlformats.org/presentationml/2006/main">
  <p:tag name="TIMING" val="|28.8|1.2|0.7|0.9"/>
</p:tagLst>
</file>

<file path=ppt/tags/tag9.xml><?xml version="1.0" encoding="utf-8"?>
<p:tagLst xmlns:a="http://schemas.openxmlformats.org/drawingml/2006/main" xmlns:r="http://schemas.openxmlformats.org/officeDocument/2006/relationships" xmlns:p="http://schemas.openxmlformats.org/presentationml/2006/main">
  <p:tag name="TIMING" val="|14.6"/>
</p:tagLst>
</file>

<file path=ppt/theme/theme1.xml><?xml version="1.0" encoding="utf-8"?>
<a:theme xmlns:a="http://schemas.openxmlformats.org/drawingml/2006/main" name="Blank Presentation">
  <a:themeElements>
    <a:clrScheme name="">
      <a:dk1>
        <a:srgbClr val="000000"/>
      </a:dk1>
      <a:lt1>
        <a:srgbClr val="FFFFFF"/>
      </a:lt1>
      <a:dk2>
        <a:srgbClr val="000000"/>
      </a:dk2>
      <a:lt2>
        <a:srgbClr val="FFFF00"/>
      </a:lt2>
      <a:accent1>
        <a:srgbClr val="FF9900"/>
      </a:accent1>
      <a:accent2>
        <a:srgbClr val="00FFFF"/>
      </a:accent2>
      <a:accent3>
        <a:srgbClr val="AAAAAA"/>
      </a:accent3>
      <a:accent4>
        <a:srgbClr val="DADADA"/>
      </a:accent4>
      <a:accent5>
        <a:srgbClr val="FFCAAA"/>
      </a:accent5>
      <a:accent6>
        <a:srgbClr val="00E7E7"/>
      </a:accent6>
      <a:hlink>
        <a:srgbClr val="FF0000"/>
      </a:hlink>
      <a:folHlink>
        <a:srgbClr val="969696"/>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
      <a:dk1>
        <a:srgbClr val="000000"/>
      </a:dk1>
      <a:lt1>
        <a:srgbClr val="FFFFFF"/>
      </a:lt1>
      <a:dk2>
        <a:srgbClr val="000000"/>
      </a:dk2>
      <a:lt2>
        <a:srgbClr val="FFCC00"/>
      </a:lt2>
      <a:accent1>
        <a:srgbClr val="FFFFFF"/>
      </a:accent1>
      <a:accent2>
        <a:srgbClr val="CCCCFF"/>
      </a:accent2>
      <a:accent3>
        <a:srgbClr val="FFFFFF"/>
      </a:accent3>
      <a:accent4>
        <a:srgbClr val="000000"/>
      </a:accent4>
      <a:accent5>
        <a:srgbClr val="FFFFFF"/>
      </a:accent5>
      <a:accent6>
        <a:srgbClr val="B9B9E7"/>
      </a:accent6>
      <a:hlink>
        <a:srgbClr val="000066"/>
      </a:hlink>
      <a:folHlink>
        <a:srgbClr val="FFFF99"/>
      </a:folHlink>
    </a:clrScheme>
    <a:fontScheme name="Default Design">
      <a:majorFont>
        <a:latin typeface="Verdana"/>
        <a:ea typeface=""/>
        <a:cs typeface="Times New Roman"/>
      </a:majorFont>
      <a:minorFont>
        <a:latin typeface="Verdana"/>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342900" marR="0" indent="-342900" algn="ctr" defTabSz="914400" rtl="0" eaLnBrk="1" fontAlgn="base" latinLnBrk="0" hangingPunct="1">
          <a:lnSpc>
            <a:spcPct val="100000"/>
          </a:lnSpc>
          <a:spcBef>
            <a:spcPct val="60000"/>
          </a:spcBef>
          <a:spcAft>
            <a:spcPct val="0"/>
          </a:spcAft>
          <a:buClrTx/>
          <a:buSzTx/>
          <a:buFontTx/>
          <a:buChar char="•"/>
          <a:tabLst/>
          <a:defRPr kumimoji="0" lang="en-GB" altLang="en-US" sz="1800" b="0" i="0" u="none" strike="noStrike" cap="none" normalizeH="0" baseline="0" smtClean="0">
            <a:ln>
              <a:noFill/>
            </a:ln>
            <a:solidFill>
              <a:schemeClr val="tx1"/>
            </a:solidFill>
            <a:effectLst/>
            <a:latin typeface="Verdana" pitchFamily="34" charset="0"/>
            <a:cs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342900" marR="0" indent="-342900" algn="ctr" defTabSz="914400" rtl="0" eaLnBrk="1" fontAlgn="base" latinLnBrk="0" hangingPunct="1">
          <a:lnSpc>
            <a:spcPct val="100000"/>
          </a:lnSpc>
          <a:spcBef>
            <a:spcPct val="60000"/>
          </a:spcBef>
          <a:spcAft>
            <a:spcPct val="0"/>
          </a:spcAft>
          <a:buClrTx/>
          <a:buSzTx/>
          <a:buFontTx/>
          <a:buChar char="•"/>
          <a:tabLst/>
          <a:defRPr kumimoji="0" lang="en-GB" altLang="en-US" sz="1800" b="0" i="0" u="none" strike="noStrike" cap="none" normalizeH="0" baseline="0" smtClean="0">
            <a:ln>
              <a:noFill/>
            </a:ln>
            <a:solidFill>
              <a:schemeClr val="tx1"/>
            </a:solidFill>
            <a:effectLst/>
            <a:latin typeface="Verdana" pitchFamily="34" charset="0"/>
            <a:cs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000000"/>
        </a:lt1>
        <a:dk2>
          <a:srgbClr val="000000"/>
        </a:dk2>
        <a:lt2>
          <a:srgbClr val="FFCC00"/>
        </a:lt2>
        <a:accent1>
          <a:srgbClr val="FFFFFF"/>
        </a:accent1>
        <a:accent2>
          <a:srgbClr val="CCCCFF"/>
        </a:accent2>
        <a:accent3>
          <a:srgbClr val="AAAAAA"/>
        </a:accent3>
        <a:accent4>
          <a:srgbClr val="000000"/>
        </a:accent4>
        <a:accent5>
          <a:srgbClr val="FFFFFF"/>
        </a:accent5>
        <a:accent6>
          <a:srgbClr val="B9B9E7"/>
        </a:accent6>
        <a:hlink>
          <a:srgbClr val="000066"/>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ea typeface="ＭＳ Ｐゴシック"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ea typeface="ＭＳ Ｐゴシック"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2319</TotalTime>
  <Words>2281</Words>
  <Application>Microsoft Office PowerPoint</Application>
  <PresentationFormat>On-screen Show (4:3)</PresentationFormat>
  <Paragraphs>480</Paragraphs>
  <Slides>81</Slides>
  <Notes>54</Notes>
  <HiddenSlides>2</HiddenSlides>
  <MMClips>79</MMClips>
  <ScaleCrop>false</ScaleCrop>
  <HeadingPairs>
    <vt:vector size="6" baseType="variant">
      <vt:variant>
        <vt:lpstr>Theme</vt:lpstr>
      </vt:variant>
      <vt:variant>
        <vt:i4>5</vt:i4>
      </vt:variant>
      <vt:variant>
        <vt:lpstr>Embedded OLE Servers</vt:lpstr>
      </vt:variant>
      <vt:variant>
        <vt:i4>3</vt:i4>
      </vt:variant>
      <vt:variant>
        <vt:lpstr>Slide Titles</vt:lpstr>
      </vt:variant>
      <vt:variant>
        <vt:i4>81</vt:i4>
      </vt:variant>
    </vt:vector>
  </HeadingPairs>
  <TitlesOfParts>
    <vt:vector size="89" baseType="lpstr">
      <vt:lpstr>Blank Presentation</vt:lpstr>
      <vt:lpstr>Default Design</vt:lpstr>
      <vt:lpstr>Office Theme</vt:lpstr>
      <vt:lpstr>1_Blank Presentation</vt:lpstr>
      <vt:lpstr>Beam</vt:lpstr>
      <vt:lpstr>PhotoImpact</vt:lpstr>
      <vt:lpstr>Chart</vt:lpstr>
      <vt:lpstr>Equation</vt:lpstr>
      <vt:lpstr>ΑΝΑΝΕΩΣΙΜΕΣ ΠΗΓΕΣ ΕΝΕΡΓΕΙΑΣ</vt:lpstr>
      <vt:lpstr>PowerPoint Presentation</vt:lpstr>
      <vt:lpstr>PowerPoint Presentation</vt:lpstr>
      <vt:lpstr>ΗΛΙΑΚΗ ΑΚΤΙΝΟΒΟΛΙΑ,  ΗΛΙΑΚΟΙ ΣΥΛΛΕΚΤΕΣ  &amp; ΗΛΙΑΚΑ ΣΥΣΤΗΜΑΤΑ</vt:lpstr>
      <vt:lpstr>Η δημιουργία των άστρων</vt:lpstr>
      <vt:lpstr>ΗΛΙΟΣ : γέννηση-εξέλιξη-τέλος</vt:lpstr>
      <vt:lpstr>Σχηματισμός ηλιακού συστήματος</vt:lpstr>
      <vt:lpstr>Ο Ήλιος – ηλιακές κηλίδες</vt:lpstr>
      <vt:lpstr>Ήλιος: Έκρηξη ηλιακών κηλίδων</vt:lpstr>
      <vt:lpstr>SOHO – ηλιακό παρατηρητήριο</vt:lpstr>
      <vt:lpstr>Ο ήλιος από το SOHO</vt:lpstr>
      <vt:lpstr>Ο Ήλιος – μαγνητικές γραμμές </vt:lpstr>
      <vt:lpstr>Ήλιος, Δίας και Γη</vt:lpstr>
      <vt:lpstr>Μεταφορά θερμότητας από το εσωτερικό του Ήλιου στην επιφάνεια με συναγωγή</vt:lpstr>
      <vt:lpstr>Ο ηλιακός κύκλος και οι ηλιακές κηλίδες</vt:lpstr>
      <vt:lpstr>Το μέλαν σώμα</vt:lpstr>
      <vt:lpstr>ΗΛΕΚΤΡΟΜΑΓΝΗΤΙΚΗ ΑΚΤΙΝΟΒΟΛΙΑ</vt:lpstr>
      <vt:lpstr>Ηλιακή ακτινοβολία</vt:lpstr>
      <vt:lpstr>Η ηλιακή σταθερά, Gconst</vt:lpstr>
      <vt:lpstr>Διακύμανση ηλιακής ακτινοβολίας 1980-2000</vt:lpstr>
      <vt:lpstr>Διακύμανση της Εξωγήινης Ακτινοβολίας με την ημέρα του χρόνου</vt:lpstr>
      <vt:lpstr>PowerPoint Presentation</vt:lpstr>
      <vt:lpstr>Ηλεκτρομαγνητικό Φάσμα Ακτινοβολιών (1)</vt:lpstr>
      <vt:lpstr>Ηλεκτρομαγνητική ακτινοβολία (2)</vt:lpstr>
      <vt:lpstr>PowerPoint Presentation</vt:lpstr>
      <vt:lpstr>PowerPoint Presentation</vt:lpstr>
      <vt:lpstr>ΚΑΜΠΥΛΕΣ ΑΚΤΙΝΟΒΟΛΙΑΣ  ΜΕΛΑΝΟΣ ΣΩΜΑΤΟΣ</vt:lpstr>
      <vt:lpstr>ΓΗ : στοιχεία</vt:lpstr>
      <vt:lpstr>PowerPoint Presentation</vt:lpstr>
      <vt:lpstr>PowerPoint Presentation</vt:lpstr>
      <vt:lpstr>PowerPoint Presentation</vt:lpstr>
      <vt:lpstr>Ακτινοβολία: Διάχυση, Εκπομπή &amp; Ανάκλαση</vt:lpstr>
      <vt:lpstr>PowerPoint Presentation</vt:lpstr>
      <vt:lpstr>PowerPoint Presentation</vt:lpstr>
      <vt:lpstr>PowerPoint Presentation</vt:lpstr>
      <vt:lpstr>Η επίδραση της ατμόσφαιρας στην ηλιακή ακτινοβολία : διάβαση, διάχυση, απορρόφηση, ανάκλαση</vt:lpstr>
      <vt:lpstr>Κατανομή Φασματικής Ακτινοβολίας ------- Εκτός της Ατμόσφαιρας ------- Στο επίπεδο της Γης</vt:lpstr>
      <vt:lpstr>Εξασθένιση ηλεκτρομαγνητικών κυμάτων  από την ατμόσφαιρα</vt:lpstr>
      <vt:lpstr>Απορρόφηση ηλεκτρομαγνητικής ακτινοβολίας από την ατμόσφαιρα</vt:lpstr>
      <vt:lpstr>«παράθυρα» ατμοσφαιρικής διαπερατότητας</vt:lpstr>
      <vt:lpstr>Φάσματα Ήλιου και Γης και Ατμοσφαιρικά «Παράθυρα» διάβασης </vt:lpstr>
      <vt:lpstr>ΑΤΜΟΣΦΑΙΡΑ : ΣΥΝΤΕΛΕΣΤΗΣ ΔΙΑΒΑΣΗΣ ΑΚΤΙΝΟΒΟΛΙΑΣ</vt:lpstr>
      <vt:lpstr>Γη : Ενεργειακό Ισοζύγιο</vt:lpstr>
      <vt:lpstr>PowerPoint Presentation</vt:lpstr>
      <vt:lpstr>PowerPoint Presentation</vt:lpstr>
      <vt:lpstr>Μείωσης της ακτινοβολίας σε μιά επιφάνεια με την γωνία πρόσπτωσης</vt:lpstr>
      <vt:lpstr>PowerPoint Presentation</vt:lpstr>
      <vt:lpstr>ΠΕΡΙΣΤΡΟΦΗ ΤΗΣ ΓΗΣ ΣΤΟ ΕΠΙΠΕΔΟ ΤΗΣ ΕΛΛΕΙΠΤΙΚΗΣ</vt:lpstr>
      <vt:lpstr>Περιστροφή της Γης, κλίση άξονα περιστροφής = 23.5ο</vt:lpstr>
      <vt:lpstr>PowerPoint Presentation</vt:lpstr>
      <vt:lpstr>PowerPoint Presentation</vt:lpstr>
      <vt:lpstr>PowerPoint Presentation</vt:lpstr>
      <vt:lpstr>Ένταση ηλιακής ακτινοβολίας στα διάφορα γεωγραφικά πλάτη</vt:lpstr>
      <vt:lpstr>ΔΙΑΔΡΟΜΗ ΤΟΥ ΗΛΙΟΥ</vt:lpstr>
      <vt:lpstr>ΗΛΙΑΚΗ ΣΤΑΘΕΡΑ Gsc</vt:lpstr>
      <vt:lpstr>Η ΚΙΝΗΣΗ ΤΗΣ ΓΗΣ ΕΙΝΑΙ ΕΛΛΕΙΠΤΙΚΗ  (ΚΑΙ ΟΧΙ ΚΥΚΛΙΚΗ)</vt:lpstr>
      <vt:lpstr>Η ΔΙΑΚΥΜΑΝΣΗ ΤΗΣ ΑΚΤΙΝΟΒΟΛΙΑΣ ΛΟΓΩ ΤΗΣ ΤΡΟΧΙΑΣ ΤΗΣ ΓΗΣ. </vt:lpstr>
      <vt:lpstr>Η ΔΙΑΚΥΜΑΝΣΗ ΤΗΣ ΑΚΤΙΝΟΒΟΛΙΑΣ ΛΟΓΩ ΤΗΣ ΤΡΟΧΙΑΣ ΤΗΣ ΓΗΣ. </vt:lpstr>
      <vt:lpstr>ΗΛΙΑΚΗ ΓΕΩΜΕΤΡΙΑ</vt:lpstr>
      <vt:lpstr>ΗΛΙΑΚΗ ΓΕΩΜΕΤΡΙΑ</vt:lpstr>
      <vt:lpstr>Ηλιακή απόκλιση, δ</vt:lpstr>
      <vt:lpstr> Ηλιακή απόκλιση , δ </vt:lpstr>
      <vt:lpstr>ΗΛΙΑΚΗ ΓΕΩΜΕΤΡΙΑ: ΩΡΙΑΙΑ ΓΩΝΙΑ ω</vt:lpstr>
      <vt:lpstr>ΗΛΙΑΚΗ ΓΕΩΜΕΤΡΙΑ: ΩΡΙΑΙΑ ΓΩΝΙΑ ω</vt:lpstr>
      <vt:lpstr>ΗΛΙΑΚΗ ΓΕΩΜΕΤΡΙΑ: ΕΞΙΣΩΣΗ ΤΟΥ ΧΡΟΝΟΥ</vt:lpstr>
      <vt:lpstr>Ηλιακή Ώρα</vt:lpstr>
      <vt:lpstr>ΗΛΙΑΚΗ ΓΕΩΜΕΤΡΙΑ: ΕΞΙΣΩΣΗ ΤΟΥ ΧΡΟΝΟΥ Ε (=EQT)</vt:lpstr>
      <vt:lpstr>ΗΛΙΑΚΗ ΓΕΩΜΕΤΡΙΑ - ΕΞΙΣΩΣΗ ΤΟΥ ΧΡΟΝΟΥ: ΤΟ ΑΝΑΛΗΜΜΑ</vt:lpstr>
      <vt:lpstr>ΗΛΙΑΚΗ ΓΕΩΜΕΤΡΙΑ:  ΓΩΝΙΕΣ</vt:lpstr>
      <vt:lpstr> Ωριαία γωνία, ω </vt:lpstr>
      <vt:lpstr>Ηλιακή γεωμετρία : η ωριαία γωνία</vt:lpstr>
      <vt:lpstr>ΗΛΙΑΚΗ ΓΕΩΜΕΤΡΙΑ: ΓΩΝΙΕΣ ΣΥΛΛΕΚΤΙΚΗΣ  ΕΠΙΦΑΝΕΙΑΣ</vt:lpstr>
      <vt:lpstr>ΗΛΙΑΚΗ ΓΕΩΜΕΤΡΙΑ:  κεκλιμένη επιφάνεια και γωνίες </vt:lpstr>
      <vt:lpstr>ΗΛΙΑΚΗ ΓΕΩΜΕΤΡΙΑ: ΓΩΝΙΕΣ</vt:lpstr>
      <vt:lpstr>θ, Διεύθυνση της Άμεσης Ηλιακής Ακτινοβολίας</vt:lpstr>
      <vt:lpstr>Διεύθυνση άμεσης ηλιακής ακτινοβολίας σε κεκλιμένο επίπεδο</vt:lpstr>
      <vt:lpstr>Διεύθυνση άμεσης ηλιακής ακτινοβολίας στο επίπεδο του εδάφους</vt:lpstr>
      <vt:lpstr>Υπολογισμός της ώρας δύσης/ανατολής του ήλιου</vt:lpstr>
      <vt:lpstr>Λόγος της Άμεσης Ηλιακής Ακτινοβολίας σε Κεκλιμένη Επιφάνεια προς  την Άμεση Ηλιακή Ακτινοβολία σε Οριζόντιο Επίπεδο</vt:lpstr>
      <vt:lpstr>Εξωγήινη Ακτινοβολία σε Οριζόντια Επιφάνεια</vt:lpstr>
      <vt:lpstr>ΤΕΛΟΣ</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ΗΛΙΑΚΗ ΑΚΤΙΝΟΒΟΛΙΑ</dc:title>
  <dc:creator>Dias Haralambopoulos</dc:creator>
  <cp:lastModifiedBy>Dias Haralambopoulos</cp:lastModifiedBy>
  <cp:revision>89</cp:revision>
  <dcterms:created xsi:type="dcterms:W3CDTF">2015-01-07T00:12:17Z</dcterms:created>
  <dcterms:modified xsi:type="dcterms:W3CDTF">2015-02-22T20:40:08Z</dcterms:modified>
</cp:coreProperties>
</file>