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3" r:id="rId1"/>
  </p:sldMasterIdLst>
  <p:notesMasterIdLst>
    <p:notesMasterId r:id="rId62"/>
  </p:notesMasterIdLst>
  <p:sldIdLst>
    <p:sldId id="324" r:id="rId2"/>
    <p:sldId id="325" r:id="rId3"/>
    <p:sldId id="326" r:id="rId4"/>
    <p:sldId id="256" r:id="rId5"/>
    <p:sldId id="317" r:id="rId6"/>
    <p:sldId id="316" r:id="rId7"/>
    <p:sldId id="260" r:id="rId8"/>
    <p:sldId id="315" r:id="rId9"/>
    <p:sldId id="261" r:id="rId10"/>
    <p:sldId id="262" r:id="rId11"/>
    <p:sldId id="291" r:id="rId12"/>
    <p:sldId id="292" r:id="rId13"/>
    <p:sldId id="263" r:id="rId14"/>
    <p:sldId id="273" r:id="rId15"/>
    <p:sldId id="277" r:id="rId16"/>
    <p:sldId id="279" r:id="rId17"/>
    <p:sldId id="274" r:id="rId18"/>
    <p:sldId id="314" r:id="rId19"/>
    <p:sldId id="280" r:id="rId20"/>
    <p:sldId id="318" r:id="rId21"/>
    <p:sldId id="276" r:id="rId22"/>
    <p:sldId id="286" r:id="rId23"/>
    <p:sldId id="287" r:id="rId24"/>
    <p:sldId id="288" r:id="rId25"/>
    <p:sldId id="289" r:id="rId26"/>
    <p:sldId id="290" r:id="rId27"/>
    <p:sldId id="264" r:id="rId28"/>
    <p:sldId id="305" r:id="rId29"/>
    <p:sldId id="309" r:id="rId30"/>
    <p:sldId id="306" r:id="rId31"/>
    <p:sldId id="268" r:id="rId32"/>
    <p:sldId id="269" r:id="rId33"/>
    <p:sldId id="281" r:id="rId34"/>
    <p:sldId id="283" r:id="rId35"/>
    <p:sldId id="282" r:id="rId36"/>
    <p:sldId id="265" r:id="rId37"/>
    <p:sldId id="266" r:id="rId38"/>
    <p:sldId id="275" r:id="rId39"/>
    <p:sldId id="296" r:id="rId40"/>
    <p:sldId id="307" r:id="rId41"/>
    <p:sldId id="304" r:id="rId42"/>
    <p:sldId id="308" r:id="rId43"/>
    <p:sldId id="267" r:id="rId44"/>
    <p:sldId id="294" r:id="rId45"/>
    <p:sldId id="295" r:id="rId46"/>
    <p:sldId id="284" r:id="rId47"/>
    <p:sldId id="297" r:id="rId48"/>
    <p:sldId id="298" r:id="rId49"/>
    <p:sldId id="285" r:id="rId50"/>
    <p:sldId id="322" r:id="rId51"/>
    <p:sldId id="320" r:id="rId52"/>
    <p:sldId id="323" r:id="rId53"/>
    <p:sldId id="321" r:id="rId54"/>
    <p:sldId id="302" r:id="rId55"/>
    <p:sldId id="300" r:id="rId56"/>
    <p:sldId id="301" r:id="rId57"/>
    <p:sldId id="270" r:id="rId58"/>
    <p:sldId id="271" r:id="rId59"/>
    <p:sldId id="272" r:id="rId60"/>
    <p:sldId id="319" r:id="rId61"/>
  </p:sldIdLst>
  <p:sldSz cx="9144000" cy="6858000" type="screen4x3"/>
  <p:notesSz cx="7315200" cy="96012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320C"/>
    <a:srgbClr val="CDA889"/>
    <a:srgbClr val="DC1D18"/>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0594" autoAdjust="0"/>
  </p:normalViewPr>
  <p:slideViewPr>
    <p:cSldViewPr showGuides="1">
      <p:cViewPr varScale="1">
        <p:scale>
          <a:sx n="59" d="100"/>
          <a:sy n="59" d="100"/>
        </p:scale>
        <p:origin x="-14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smtClean="0"/>
            </a:lvl1pPr>
          </a:lstStyle>
          <a:p>
            <a:pPr>
              <a:defRPr/>
            </a:pPr>
            <a:endParaRPr lang="el-GR"/>
          </a:p>
        </p:txBody>
      </p:sp>
      <p:sp>
        <p:nvSpPr>
          <p:cNvPr id="4813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smtClean="0"/>
            </a:lvl1pPr>
          </a:lstStyle>
          <a:p>
            <a:pPr>
              <a:defRPr/>
            </a:pPr>
            <a:endParaRPr lang="el-GR"/>
          </a:p>
        </p:txBody>
      </p:sp>
      <p:sp>
        <p:nvSpPr>
          <p:cNvPr id="51204"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4813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smtClean="0"/>
            </a:lvl1pPr>
          </a:lstStyle>
          <a:p>
            <a:pPr>
              <a:defRPr/>
            </a:pPr>
            <a:endParaRPr lang="el-GR"/>
          </a:p>
        </p:txBody>
      </p:sp>
      <p:sp>
        <p:nvSpPr>
          <p:cNvPr id="4813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smtClean="0"/>
            </a:lvl1pPr>
          </a:lstStyle>
          <a:p>
            <a:pPr>
              <a:defRPr/>
            </a:pPr>
            <a:fld id="{8C9B9F05-15C2-4A49-A670-51392337F651}" type="slidenum">
              <a:rPr lang="el-GR"/>
              <a:pPr>
                <a:defRPr/>
              </a:pPr>
              <a:t>‹#›</a:t>
            </a:fld>
            <a:endParaRPr lang="el-GR"/>
          </a:p>
        </p:txBody>
      </p:sp>
    </p:spTree>
    <p:extLst>
      <p:ext uri="{BB962C8B-B14F-4D97-AF65-F5344CB8AC3E}">
        <p14:creationId xmlns:p14="http://schemas.microsoft.com/office/powerpoint/2010/main" val="41515562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828C2C8-3EB8-4245-8DA2-9BFFFA32884C}" type="slidenum">
              <a:rPr lang="el-GR"/>
              <a:pPr/>
              <a:t>4</a:t>
            </a:fld>
            <a:endParaRPr lang="el-G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A4ACB6C-AF3B-4B1F-8A38-AE4EC5EB3BC8}" type="slidenum">
              <a:rPr lang="el-GR"/>
              <a:pPr/>
              <a:t>15</a:t>
            </a:fld>
            <a:endParaRPr lang="el-G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FE6BBD8F-DB39-486C-9AA3-45C025CFD544}" type="slidenum">
              <a:rPr lang="el-GR"/>
              <a:pPr/>
              <a:t>16</a:t>
            </a:fld>
            <a:endParaRPr lang="el-G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5059EF37-7A34-43E0-AC98-31EAC30CC5BB}" type="slidenum">
              <a:rPr lang="el-GR"/>
              <a:pPr/>
              <a:t>17</a:t>
            </a:fld>
            <a:endParaRPr lang="el-G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FCC5ACC-6F85-48DB-BBFA-67A6D9B0817D}" type="slidenum">
              <a:rPr lang="el-GR"/>
              <a:pPr/>
              <a:t>18</a:t>
            </a:fld>
            <a:endParaRPr lang="el-G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FCC5ACC-6F85-48DB-BBFA-67A6D9B0817D}" type="slidenum">
              <a:rPr lang="el-GR"/>
              <a:pPr/>
              <a:t>19</a:t>
            </a:fld>
            <a:endParaRPr lang="el-G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24EEFFB-2795-483C-BC63-CD72635D1CFA}" type="slidenum">
              <a:rPr lang="el-GR"/>
              <a:pPr/>
              <a:t>21</a:t>
            </a:fld>
            <a:endParaRPr lang="el-G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C537A90-631E-498A-961B-254B475BB26D}" type="slidenum">
              <a:rPr lang="el-GR"/>
              <a:pPr/>
              <a:t>22</a:t>
            </a:fld>
            <a:endParaRPr lang="el-G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BAEA571-4C46-4A2A-A5A5-6FDFBEB71E6A}" type="slidenum">
              <a:rPr lang="el-GR"/>
              <a:pPr/>
              <a:t>23</a:t>
            </a:fld>
            <a:endParaRPr lang="el-G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BD21F769-4688-4DBF-85EB-E7055335B0A8}" type="slidenum">
              <a:rPr lang="el-GR"/>
              <a:pPr/>
              <a:t>24</a:t>
            </a:fld>
            <a:endParaRPr lang="el-G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284A250-3627-4A2C-A22D-937E0BF20498}" type="slidenum">
              <a:rPr lang="el-GR"/>
              <a:pPr/>
              <a:t>25</a:t>
            </a:fld>
            <a:endParaRPr lang="el-G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9B9F05-15C2-4A49-A670-51392337F651}" type="slidenum">
              <a:rPr lang="el-GR" smtClean="0"/>
              <a:pPr>
                <a:defRPr/>
              </a:pPr>
              <a:t>5</a:t>
            </a:fld>
            <a:endParaRPr lang="el-GR"/>
          </a:p>
        </p:txBody>
      </p:sp>
    </p:spTree>
    <p:extLst>
      <p:ext uri="{BB962C8B-B14F-4D97-AF65-F5344CB8AC3E}">
        <p14:creationId xmlns:p14="http://schemas.microsoft.com/office/powerpoint/2010/main" val="847048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87BE5E1-8718-4514-B087-1B9730ED5FEE}" type="slidenum">
              <a:rPr lang="el-GR"/>
              <a:pPr/>
              <a:t>26</a:t>
            </a:fld>
            <a:endParaRPr lang="el-G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A7144526-8955-46B9-8033-5B8B32407F57}" type="slidenum">
              <a:rPr lang="el-GR"/>
              <a:pPr/>
              <a:t>27</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pPr eaLnBrk="1" hangingPunct="1"/>
            <a:endParaRPr lang="el-GR" smtClean="0"/>
          </a:p>
        </p:txBody>
      </p:sp>
      <p:sp>
        <p:nvSpPr>
          <p:cNvPr id="71684" name="Slide Number Placeholder 3"/>
          <p:cNvSpPr>
            <a:spLocks noGrp="1"/>
          </p:cNvSpPr>
          <p:nvPr>
            <p:ph type="sldNum" sz="quarter" idx="5"/>
          </p:nvPr>
        </p:nvSpPr>
        <p:spPr>
          <a:noFill/>
        </p:spPr>
        <p:txBody>
          <a:bodyPr/>
          <a:lstStyle/>
          <a:p>
            <a:fld id="{8846861A-5A99-4A38-9AB2-3B7116DCF6B8}" type="slidenum">
              <a:rPr lang="el-GR"/>
              <a:pPr/>
              <a:t>28</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0D46F843-74CC-4E47-B6AE-6BFEB6709EE5}" type="slidenum">
              <a:rPr lang="el-GR"/>
              <a:pPr/>
              <a:t>29</a:t>
            </a:fld>
            <a:endParaRPr lang="el-G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GB" smtClean="0">
                <a:cs typeface="Times New Roman" charset="0"/>
              </a:rPr>
              <a:t>GREAT OCEAN CONVEYOR BELT -- Conceptual illustration of the Atlantic conveyor belt circulation. Warm shallow water is chilled in the far North Atlantic, therefore becoming more salty and sinking into the abyss. The cold and salty current flowing south near the bottom promotes a compensating northward surface layer flow of the warm, lower salinity water. The complete cycle takes about 1,000 years.</a:t>
            </a:r>
            <a:r>
              <a:rPr lang="el-GR" smtClean="0"/>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pPr eaLnBrk="1" hangingPunct="1"/>
            <a:endParaRPr lang="el-GR" smtClean="0"/>
          </a:p>
        </p:txBody>
      </p:sp>
      <p:sp>
        <p:nvSpPr>
          <p:cNvPr id="72708" name="Slide Number Placeholder 3"/>
          <p:cNvSpPr>
            <a:spLocks noGrp="1"/>
          </p:cNvSpPr>
          <p:nvPr>
            <p:ph type="sldNum" sz="quarter" idx="5"/>
          </p:nvPr>
        </p:nvSpPr>
        <p:spPr>
          <a:noFill/>
        </p:spPr>
        <p:txBody>
          <a:bodyPr/>
          <a:lstStyle/>
          <a:p>
            <a:fld id="{C6F42344-56E1-43D6-9FB7-B899401C5628}" type="slidenum">
              <a:rPr lang="el-GR"/>
              <a:pPr/>
              <a:t>30</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5147C0BF-8FF4-4706-8EB5-83D10F3806E6}" type="slidenum">
              <a:rPr lang="el-GR"/>
              <a:pPr/>
              <a:t>31</a:t>
            </a:fld>
            <a:endParaRPr lang="el-G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C75DBA64-F126-4FA1-8DA0-A4A3C41A9998}" type="slidenum">
              <a:rPr lang="el-GR"/>
              <a:pPr/>
              <a:t>32</a:t>
            </a:fld>
            <a:endParaRPr lang="el-G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66F35600-8B97-4808-A0DF-AEFD6B5F896B}" type="slidenum">
              <a:rPr lang="el-GR"/>
              <a:pPr/>
              <a:t>33</a:t>
            </a:fld>
            <a:endParaRPr lang="el-G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779B788E-AA93-4C6C-9FE5-DCB43F542F2C}" type="slidenum">
              <a:rPr lang="el-GR"/>
              <a:pPr/>
              <a:t>34</a:t>
            </a:fld>
            <a:endParaRPr lang="el-G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956AF30-0D31-476C-AB56-09191700FC6E}" type="slidenum">
              <a:rPr lang="el-GR"/>
              <a:pPr/>
              <a:t>35</a:t>
            </a:fld>
            <a:endParaRPr lang="el-G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GB" smtClean="0"/>
              <a:t>Inside a heat pump</a:t>
            </a:r>
            <a:endParaRPr lang="el-GR" smtClean="0"/>
          </a:p>
          <a:p>
            <a:pPr eaLnBrk="1" hangingPunct="1"/>
            <a:r>
              <a:rPr lang="en-GB" smtClean="0"/>
              <a:t>Schüco makes a look inside a heat pump possilble. The compressor (right) liquifies the coolant with high pressure into the condenser</a:t>
            </a:r>
            <a:r>
              <a:rPr lang="el-GR" smtClean="0"/>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2A0EAA3A-6AAD-4593-A7BA-D32AAD35AFB6}" type="slidenum">
              <a:rPr lang="el-GR"/>
              <a:pPr/>
              <a:t>7</a:t>
            </a:fld>
            <a:endParaRPr lang="el-G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10A3FAB-57F1-40A8-BCCB-B603FF8F58F8}" type="slidenum">
              <a:rPr lang="el-GR"/>
              <a:pPr/>
              <a:t>36</a:t>
            </a:fld>
            <a:endParaRPr lang="el-G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438C422-5873-42C0-B3D0-C5ABB82F69D4}" type="slidenum">
              <a:rPr lang="el-GR"/>
              <a:pPr/>
              <a:t>37</a:t>
            </a:fld>
            <a:endParaRPr lang="el-G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AFE4AE8-F0C3-482B-9446-D425D12CA490}" type="slidenum">
              <a:rPr lang="el-GR"/>
              <a:pPr/>
              <a:t>38</a:t>
            </a:fld>
            <a:endParaRPr lang="el-G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53EFE3C3-DD56-4213-9D91-A93F60C7CD4C}" type="slidenum">
              <a:rPr lang="el-GR"/>
              <a:pPr/>
              <a:t>39</a:t>
            </a:fld>
            <a:endParaRPr lang="el-G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l-GR" smtClean="0"/>
          </a:p>
        </p:txBody>
      </p:sp>
      <p:sp>
        <p:nvSpPr>
          <p:cNvPr id="82948" name="Slide Number Placeholder 3"/>
          <p:cNvSpPr>
            <a:spLocks noGrp="1"/>
          </p:cNvSpPr>
          <p:nvPr>
            <p:ph type="sldNum" sz="quarter" idx="5"/>
          </p:nvPr>
        </p:nvSpPr>
        <p:spPr>
          <a:noFill/>
        </p:spPr>
        <p:txBody>
          <a:bodyPr/>
          <a:lstStyle/>
          <a:p>
            <a:fld id="{FA08A879-7189-4AF6-80C0-B667A84D6C82}" type="slidenum">
              <a:rPr lang="el-GR"/>
              <a:pPr/>
              <a:t>40</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2D6508BD-19B7-4186-9A2E-E7A568F8BE82}" type="slidenum">
              <a:rPr lang="el-GR"/>
              <a:pPr/>
              <a:t>41</a:t>
            </a:fld>
            <a:endParaRPr lang="el-G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l-GR" dirty="0" smtClean="0"/>
              <a:t>ΗΛΕΚΤΡΟΜΑΓΝΗΤΙΚΟ</a:t>
            </a:r>
            <a:r>
              <a:rPr lang="el-GR" baseline="0" dirty="0" smtClean="0"/>
              <a:t> ΚΥΜΑ : </a:t>
            </a:r>
          </a:p>
          <a:p>
            <a:pPr eaLnBrk="1" hangingPunct="1"/>
            <a:r>
              <a:rPr lang="el-GR" baseline="0" dirty="0" smtClean="0"/>
              <a:t>ΤΟ ΜΕΤΑΒΑΛΛΟΜΕΝΟ ΗΛΕΚΤΡΙΚΟ ΚΥΜΑ ΠΡΟΚΑΛΕΙ ΤΟ ΜΑΓΝΗΤΙΚΟ ΠΕΔΙΟ, ΤΟ ΟΠΟΙΟ ΜΕ ΤΗΝ ΣΕΙΡΑ ΤΟΥ ΠΡΟΚΑΛΕΙ ΤΟ ΗΛΕΚΤΡΙΚΟ ΠΕΔΙΟ Κ.Ο.Κ. ΚΑΙ ΩΣ ΣΥΝΕΠΕΙΑ ΕΧΟΥΜΕ ΤΗΝ ΔΙΑΔΟΣΗ ΤΟΥ ΗΛΕΚΤΡΟΜΑΓΝΗΤΙΚΟΥ ΚΥΜΑΤΟΣ.</a:t>
            </a:r>
            <a:endParaRPr lang="el-GR"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C7C17DF-527F-476F-AAE8-0B4B0DC179A5}" type="slidenum">
              <a:rPr lang="el-GR"/>
              <a:pPr/>
              <a:t>42</a:t>
            </a:fld>
            <a:endParaRPr lang="el-G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GB" smtClean="0">
                <a:cs typeface="Times New Roman" charset="0"/>
              </a:rPr>
              <a:t>Most of the sun's radiant energy is concentrated in the visible and near-visible portions of the spectrum. Shorter-than-visible wavelengths account for a small percentage of the total but are extremely important because they have much higher energy. </a:t>
            </a:r>
            <a:r>
              <a:rPr lang="el-GR" smtClean="0">
                <a:cs typeface="Times New Roman" charset="0"/>
              </a:rPr>
              <a:t>These are known as </a:t>
            </a:r>
            <a:r>
              <a:rPr lang="el-GR" b="1" smtClean="0">
                <a:cs typeface="Times New Roman" charset="0"/>
              </a:rPr>
              <a:t>ultraviolet wavelengths</a:t>
            </a:r>
            <a:r>
              <a:rPr lang="el-GR" smtClean="0">
                <a:cs typeface="Times New Roman" charset="0"/>
              </a:rPr>
              <a:t>. </a:t>
            </a:r>
          </a:p>
          <a:p>
            <a:pPr eaLnBrk="1" hangingPunct="1"/>
            <a:endParaRPr lang="el-G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4136A46-9B72-4823-8FDD-D78A7A7BF7D3}" type="slidenum">
              <a:rPr lang="el-GR"/>
              <a:pPr/>
              <a:t>43</a:t>
            </a:fld>
            <a:endParaRPr lang="el-G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B2CFF68B-21F6-463B-992A-B7BC8A88B6E1}" type="slidenum">
              <a:rPr lang="el-GR"/>
              <a:pPr/>
              <a:t>44</a:t>
            </a:fld>
            <a:endParaRPr lang="el-G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D08CBD2-6A09-45D0-B8EB-2B689294B613}" type="slidenum">
              <a:rPr lang="el-GR"/>
              <a:pPr/>
              <a:t>45</a:t>
            </a:fld>
            <a:endParaRPr lang="el-G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B4105D4-CD8E-4500-83DA-4F65F61EA6BF}" type="slidenum">
              <a:rPr lang="el-GR"/>
              <a:pPr/>
              <a:t>9</a:t>
            </a:fld>
            <a:endParaRPr lang="el-G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F6E5904-5E69-4DA4-83DE-69262B10DA7B}" type="slidenum">
              <a:rPr lang="el-GR"/>
              <a:pPr/>
              <a:t>46</a:t>
            </a:fld>
            <a:endParaRPr lang="el-G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48DCA96-B40F-4090-BAD3-C6AED50F6B1F}" type="slidenum">
              <a:rPr lang="el-GR"/>
              <a:pPr/>
              <a:t>47</a:t>
            </a:fld>
            <a:endParaRPr lang="el-G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68DB348-1F19-4ABF-9C11-1C5B4A7BC611}" type="slidenum">
              <a:rPr lang="el-GR"/>
              <a:pPr/>
              <a:t>48</a:t>
            </a:fld>
            <a:endParaRPr lang="el-G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A5BB69BB-661C-4F7F-8CD4-F6FBD4D43B22}" type="slidenum">
              <a:rPr lang="el-GR"/>
              <a:pPr/>
              <a:t>49</a:t>
            </a:fld>
            <a:endParaRPr lang="el-G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BF8334B-81BE-452E-BADA-3E3A67197947}" type="slidenum">
              <a:rPr lang="el-GR"/>
              <a:pPr/>
              <a:t>54</a:t>
            </a:fld>
            <a:endParaRPr lang="el-G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5BF653C3-AD96-4582-B54D-502689082442}" type="slidenum">
              <a:rPr lang="el-GR"/>
              <a:pPr/>
              <a:t>55</a:t>
            </a:fld>
            <a:endParaRPr lang="el-G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AC115CA-1EE5-42C0-B838-346FFECE63FB}" type="slidenum">
              <a:rPr lang="el-GR"/>
              <a:pPr/>
              <a:t>56</a:t>
            </a:fld>
            <a:endParaRPr lang="el-G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61F3B07-5DDC-43DC-BB4A-CA7188C9D1D1}" type="slidenum">
              <a:rPr lang="el-GR"/>
              <a:pPr/>
              <a:t>57</a:t>
            </a:fld>
            <a:endParaRPr lang="el-G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2B4E791-15F7-4B10-9C28-AE0A7DF23200}" type="slidenum">
              <a:rPr lang="el-GR"/>
              <a:pPr/>
              <a:t>58</a:t>
            </a:fld>
            <a:endParaRPr lang="el-G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25A98B0-43B1-47CC-8924-0582E68BB05E}" type="slidenum">
              <a:rPr lang="el-GR"/>
              <a:pPr/>
              <a:t>59</a:t>
            </a:fld>
            <a:endParaRPr lang="el-G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DE395D3-B13D-4A17-B356-BAFFD698BF68}" type="slidenum">
              <a:rPr lang="el-GR"/>
              <a:pPr/>
              <a:t>10</a:t>
            </a:fld>
            <a:endParaRPr lang="el-G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0A566C04-1735-4DBB-9D73-A5DC387E3918}" type="slidenum">
              <a:rPr lang="el-GR"/>
              <a:pPr/>
              <a:t>11</a:t>
            </a:fld>
            <a:endParaRPr lang="el-G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1311BDB-4B3C-4C70-9E62-5A328F45921B}" type="slidenum">
              <a:rPr lang="el-GR"/>
              <a:pPr/>
              <a:t>12</a:t>
            </a:fld>
            <a:endParaRPr lang="el-G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774ED86D-8603-442F-B751-B98B36E126E6}" type="slidenum">
              <a:rPr lang="el-GR"/>
              <a:pPr/>
              <a:t>13</a:t>
            </a:fld>
            <a:endParaRPr lang="el-G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CD83DAF-5650-43AB-B439-B107F55AD9F5}" type="slidenum">
              <a:rPr lang="el-GR"/>
              <a:pPr/>
              <a:t>14</a:t>
            </a:fld>
            <a:endParaRPr lang="el-G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l-G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Πανεπιστήμιο Αιγαίου</a:t>
            </a:r>
            <a:endParaRPr lang="el-GR"/>
          </a:p>
        </p:txBody>
      </p:sp>
      <p:sp>
        <p:nvSpPr>
          <p:cNvPr id="6" name="Slide Number Placeholder 5"/>
          <p:cNvSpPr>
            <a:spLocks noGrp="1"/>
          </p:cNvSpPr>
          <p:nvPr>
            <p:ph type="sldNum" sz="quarter" idx="12"/>
          </p:nvPr>
        </p:nvSpPr>
        <p:spPr/>
        <p:txBody>
          <a:bodyPr/>
          <a:lstStyle/>
          <a:p>
            <a:pPr>
              <a:defRPr/>
            </a:pPr>
            <a:fld id="{43B66486-8EFE-4E6E-AC4D-B610D7935C01}" type="slidenum">
              <a:rPr lang="el-GR" smtClean="0"/>
              <a:pPr>
                <a:defRPr/>
              </a:pPr>
              <a:t>‹#›</a:t>
            </a:fld>
            <a:endParaRPr lang="el-GR"/>
          </a:p>
        </p:txBody>
      </p:sp>
    </p:spTree>
    <p:extLst>
      <p:ext uri="{BB962C8B-B14F-4D97-AF65-F5344CB8AC3E}">
        <p14:creationId xmlns:p14="http://schemas.microsoft.com/office/powerpoint/2010/main" val="223424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Πανεπιστήμιο Αιγαίου</a:t>
            </a:r>
            <a:endParaRPr lang="el-GR"/>
          </a:p>
        </p:txBody>
      </p:sp>
      <p:sp>
        <p:nvSpPr>
          <p:cNvPr id="6" name="Slide Number Placeholder 5"/>
          <p:cNvSpPr>
            <a:spLocks noGrp="1"/>
          </p:cNvSpPr>
          <p:nvPr>
            <p:ph type="sldNum" sz="quarter" idx="12"/>
          </p:nvPr>
        </p:nvSpPr>
        <p:spPr/>
        <p:txBody>
          <a:bodyPr/>
          <a:lstStyle/>
          <a:p>
            <a:pPr>
              <a:defRPr/>
            </a:pPr>
            <a:fld id="{EE73BFF4-3CF4-4111-8B24-C48761FF765D}" type="slidenum">
              <a:rPr lang="el-GR" smtClean="0"/>
              <a:pPr>
                <a:defRPr/>
              </a:pPr>
              <a:t>‹#›</a:t>
            </a:fld>
            <a:endParaRPr lang="el-GR"/>
          </a:p>
        </p:txBody>
      </p:sp>
    </p:spTree>
    <p:extLst>
      <p:ext uri="{BB962C8B-B14F-4D97-AF65-F5344CB8AC3E}">
        <p14:creationId xmlns:p14="http://schemas.microsoft.com/office/powerpoint/2010/main" val="120355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Πανεπιστήμιο Αιγαίου</a:t>
            </a:r>
            <a:endParaRPr lang="el-GR"/>
          </a:p>
        </p:txBody>
      </p:sp>
      <p:sp>
        <p:nvSpPr>
          <p:cNvPr id="6" name="Slide Number Placeholder 5"/>
          <p:cNvSpPr>
            <a:spLocks noGrp="1"/>
          </p:cNvSpPr>
          <p:nvPr>
            <p:ph type="sldNum" sz="quarter" idx="12"/>
          </p:nvPr>
        </p:nvSpPr>
        <p:spPr/>
        <p:txBody>
          <a:bodyPr/>
          <a:lstStyle/>
          <a:p>
            <a:pPr>
              <a:defRPr/>
            </a:pPr>
            <a:fld id="{23A2F186-8D94-4EFC-B880-CC79B004B14B}" type="slidenum">
              <a:rPr lang="el-GR" smtClean="0"/>
              <a:pPr>
                <a:defRPr/>
              </a:pPr>
              <a:t>‹#›</a:t>
            </a:fld>
            <a:endParaRPr lang="el-GR"/>
          </a:p>
        </p:txBody>
      </p:sp>
    </p:spTree>
    <p:extLst>
      <p:ext uri="{BB962C8B-B14F-4D97-AF65-F5344CB8AC3E}">
        <p14:creationId xmlns:p14="http://schemas.microsoft.com/office/powerpoint/2010/main" val="7169080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r>
              <a:rPr lang="el-GR"/>
              <a:t>Πανεπιστήμιο Αιγαίου</a:t>
            </a:r>
          </a:p>
        </p:txBody>
      </p:sp>
      <p:sp>
        <p:nvSpPr>
          <p:cNvPr id="7" name="Rectangle 6"/>
          <p:cNvSpPr>
            <a:spLocks noGrp="1" noChangeArrowheads="1"/>
          </p:cNvSpPr>
          <p:nvPr>
            <p:ph type="sldNum" sz="quarter" idx="12"/>
          </p:nvPr>
        </p:nvSpPr>
        <p:spPr>
          <a:ln/>
        </p:spPr>
        <p:txBody>
          <a:bodyPr/>
          <a:lstStyle>
            <a:lvl1pPr>
              <a:defRPr/>
            </a:lvl1pPr>
          </a:lstStyle>
          <a:p>
            <a:pPr>
              <a:defRPr/>
            </a:pPr>
            <a:fld id="{56D8DE7E-74FE-4177-8813-67B32B7A5C58}" type="slidenum">
              <a:rPr lang="el-GR"/>
              <a:pPr>
                <a:defRPr/>
              </a:pPr>
              <a:t>‹#›</a:t>
            </a:fld>
            <a:endParaRPr lang="el-G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Table Placeholder 2"/>
          <p:cNvSpPr>
            <a:spLocks noGrp="1"/>
          </p:cNvSpPr>
          <p:nvPr>
            <p:ph type="tbl" idx="1"/>
          </p:nvPr>
        </p:nvSpPr>
        <p:spPr>
          <a:xfrm>
            <a:off x="457200" y="1600200"/>
            <a:ext cx="8229600" cy="4525963"/>
          </a:xfrm>
        </p:spPr>
        <p:txBody>
          <a:bodyPr/>
          <a:lstStyle/>
          <a:p>
            <a:pPr lvl="0"/>
            <a:endParaRPr lang="el-GR"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r>
              <a:rPr lang="el-GR"/>
              <a:t>Πανεπιστήμιο Αιγαίου</a:t>
            </a:r>
          </a:p>
        </p:txBody>
      </p:sp>
      <p:sp>
        <p:nvSpPr>
          <p:cNvPr id="6" name="Rectangle 6"/>
          <p:cNvSpPr>
            <a:spLocks noGrp="1" noChangeArrowheads="1"/>
          </p:cNvSpPr>
          <p:nvPr>
            <p:ph type="sldNum" sz="quarter" idx="12"/>
          </p:nvPr>
        </p:nvSpPr>
        <p:spPr>
          <a:ln/>
        </p:spPr>
        <p:txBody>
          <a:bodyPr/>
          <a:lstStyle>
            <a:lvl1pPr>
              <a:defRPr/>
            </a:lvl1pPr>
          </a:lstStyle>
          <a:p>
            <a:pPr>
              <a:defRPr/>
            </a:pPr>
            <a:fld id="{4DF4DC16-0CF6-4020-B560-E51F303AA9EB}" type="slidenum">
              <a:rPr lang="el-GR"/>
              <a:pPr>
                <a:defRPr/>
              </a:pPr>
              <a:t>‹#›</a:t>
            </a:fld>
            <a:endParaRPr lang="el-G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r>
              <a:rPr lang="el-GR"/>
              <a:t>Πανεπιστήμιο Αιγαίου</a:t>
            </a:r>
          </a:p>
        </p:txBody>
      </p:sp>
      <p:sp>
        <p:nvSpPr>
          <p:cNvPr id="8" name="Rectangle 6"/>
          <p:cNvSpPr>
            <a:spLocks noGrp="1" noChangeArrowheads="1"/>
          </p:cNvSpPr>
          <p:nvPr>
            <p:ph type="sldNum" sz="quarter" idx="12"/>
          </p:nvPr>
        </p:nvSpPr>
        <p:spPr>
          <a:ln/>
        </p:spPr>
        <p:txBody>
          <a:bodyPr/>
          <a:lstStyle>
            <a:lvl1pPr>
              <a:defRPr/>
            </a:lvl1pPr>
          </a:lstStyle>
          <a:p>
            <a:pPr>
              <a:defRPr/>
            </a:pPr>
            <a:fld id="{069D6333-82F1-4ED8-8B3C-BCFE233E4A41}" type="slidenum">
              <a:rPr lang="el-GR"/>
              <a:pPr>
                <a:defRPr/>
              </a:pPr>
              <a:t>‹#›</a:t>
            </a:fld>
            <a:endParaRPr lang="el-G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Πανεπιστήμιο Αιγαίου</a:t>
            </a:r>
            <a:endParaRPr lang="el-GR"/>
          </a:p>
        </p:txBody>
      </p:sp>
      <p:sp>
        <p:nvSpPr>
          <p:cNvPr id="6" name="Slide Number Placeholder 5"/>
          <p:cNvSpPr>
            <a:spLocks noGrp="1"/>
          </p:cNvSpPr>
          <p:nvPr>
            <p:ph type="sldNum" sz="quarter" idx="12"/>
          </p:nvPr>
        </p:nvSpPr>
        <p:spPr/>
        <p:txBody>
          <a:bodyPr/>
          <a:lstStyle/>
          <a:p>
            <a:pPr>
              <a:defRPr/>
            </a:pPr>
            <a:fld id="{D32D56E4-0F60-4BCF-B5AE-341BB45AEDFC}" type="slidenum">
              <a:rPr lang="el-GR" smtClean="0"/>
              <a:pPr>
                <a:defRPr/>
              </a:pPr>
              <a:t>‹#›</a:t>
            </a:fld>
            <a:endParaRPr lang="el-GR"/>
          </a:p>
        </p:txBody>
      </p:sp>
    </p:spTree>
    <p:extLst>
      <p:ext uri="{BB962C8B-B14F-4D97-AF65-F5344CB8AC3E}">
        <p14:creationId xmlns:p14="http://schemas.microsoft.com/office/powerpoint/2010/main" val="173440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r>
              <a:rPr lang="el-GR" smtClean="0"/>
              <a:t>Πανεπιστήμιο Αιγαίου</a:t>
            </a:r>
            <a:endParaRPr lang="el-GR"/>
          </a:p>
        </p:txBody>
      </p:sp>
      <p:sp>
        <p:nvSpPr>
          <p:cNvPr id="6" name="Slide Number Placeholder 5"/>
          <p:cNvSpPr>
            <a:spLocks noGrp="1"/>
          </p:cNvSpPr>
          <p:nvPr>
            <p:ph type="sldNum" sz="quarter" idx="12"/>
          </p:nvPr>
        </p:nvSpPr>
        <p:spPr/>
        <p:txBody>
          <a:bodyPr/>
          <a:lstStyle/>
          <a:p>
            <a:pPr>
              <a:defRPr/>
            </a:pPr>
            <a:fld id="{CE84EE53-AAD7-48D3-AECC-B0505322A5E8}" type="slidenum">
              <a:rPr lang="el-GR" smtClean="0"/>
              <a:pPr>
                <a:defRPr/>
              </a:pPr>
              <a:t>‹#›</a:t>
            </a:fld>
            <a:endParaRPr lang="el-GR"/>
          </a:p>
        </p:txBody>
      </p:sp>
    </p:spTree>
    <p:extLst>
      <p:ext uri="{BB962C8B-B14F-4D97-AF65-F5344CB8AC3E}">
        <p14:creationId xmlns:p14="http://schemas.microsoft.com/office/powerpoint/2010/main" val="1408850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r>
              <a:rPr lang="el-GR" smtClean="0"/>
              <a:t>Πανεπιστήμιο Αιγαίου</a:t>
            </a:r>
            <a:endParaRPr lang="el-GR"/>
          </a:p>
        </p:txBody>
      </p:sp>
      <p:sp>
        <p:nvSpPr>
          <p:cNvPr id="7" name="Slide Number Placeholder 6"/>
          <p:cNvSpPr>
            <a:spLocks noGrp="1"/>
          </p:cNvSpPr>
          <p:nvPr>
            <p:ph type="sldNum" sz="quarter" idx="12"/>
          </p:nvPr>
        </p:nvSpPr>
        <p:spPr/>
        <p:txBody>
          <a:bodyPr/>
          <a:lstStyle/>
          <a:p>
            <a:pPr>
              <a:defRPr/>
            </a:pPr>
            <a:fld id="{9E7E0D50-78B9-4673-901E-FE6511FF7B13}" type="slidenum">
              <a:rPr lang="el-GR" smtClean="0"/>
              <a:pPr>
                <a:defRPr/>
              </a:pPr>
              <a:t>‹#›</a:t>
            </a:fld>
            <a:endParaRPr lang="el-GR"/>
          </a:p>
        </p:txBody>
      </p:sp>
    </p:spTree>
    <p:extLst>
      <p:ext uri="{BB962C8B-B14F-4D97-AF65-F5344CB8AC3E}">
        <p14:creationId xmlns:p14="http://schemas.microsoft.com/office/powerpoint/2010/main" val="174083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r>
              <a:rPr lang="el-GR" smtClean="0"/>
              <a:t>Πανεπιστήμιο Αιγαίου</a:t>
            </a:r>
            <a:endParaRPr lang="el-GR"/>
          </a:p>
        </p:txBody>
      </p:sp>
      <p:sp>
        <p:nvSpPr>
          <p:cNvPr id="9" name="Slide Number Placeholder 8"/>
          <p:cNvSpPr>
            <a:spLocks noGrp="1"/>
          </p:cNvSpPr>
          <p:nvPr>
            <p:ph type="sldNum" sz="quarter" idx="12"/>
          </p:nvPr>
        </p:nvSpPr>
        <p:spPr/>
        <p:txBody>
          <a:bodyPr/>
          <a:lstStyle/>
          <a:p>
            <a:pPr>
              <a:defRPr/>
            </a:pPr>
            <a:fld id="{17C05B9D-1D69-4B5A-B088-AC4E051FDA40}" type="slidenum">
              <a:rPr lang="el-GR" smtClean="0"/>
              <a:pPr>
                <a:defRPr/>
              </a:pPr>
              <a:t>‹#›</a:t>
            </a:fld>
            <a:endParaRPr lang="el-GR"/>
          </a:p>
        </p:txBody>
      </p:sp>
    </p:spTree>
    <p:extLst>
      <p:ext uri="{BB962C8B-B14F-4D97-AF65-F5344CB8AC3E}">
        <p14:creationId xmlns:p14="http://schemas.microsoft.com/office/powerpoint/2010/main" val="19845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r>
              <a:rPr lang="el-GR" smtClean="0"/>
              <a:t>Πανεπιστήμιο Αιγαίου</a:t>
            </a:r>
            <a:endParaRPr lang="el-GR"/>
          </a:p>
        </p:txBody>
      </p:sp>
      <p:sp>
        <p:nvSpPr>
          <p:cNvPr id="5" name="Slide Number Placeholder 4"/>
          <p:cNvSpPr>
            <a:spLocks noGrp="1"/>
          </p:cNvSpPr>
          <p:nvPr>
            <p:ph type="sldNum" sz="quarter" idx="12"/>
          </p:nvPr>
        </p:nvSpPr>
        <p:spPr/>
        <p:txBody>
          <a:bodyPr/>
          <a:lstStyle/>
          <a:p>
            <a:pPr>
              <a:defRPr/>
            </a:pPr>
            <a:fld id="{35B91B2F-664D-488C-94BD-0F8ACAAF0C8A}" type="slidenum">
              <a:rPr lang="el-GR" smtClean="0"/>
              <a:pPr>
                <a:defRPr/>
              </a:pPr>
              <a:t>‹#›</a:t>
            </a:fld>
            <a:endParaRPr lang="el-GR"/>
          </a:p>
        </p:txBody>
      </p:sp>
    </p:spTree>
    <p:extLst>
      <p:ext uri="{BB962C8B-B14F-4D97-AF65-F5344CB8AC3E}">
        <p14:creationId xmlns:p14="http://schemas.microsoft.com/office/powerpoint/2010/main" val="165486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r>
              <a:rPr lang="el-GR" smtClean="0"/>
              <a:t>Πανεπιστήμιο Αιγαίου</a:t>
            </a:r>
            <a:endParaRPr lang="el-GR"/>
          </a:p>
        </p:txBody>
      </p:sp>
      <p:sp>
        <p:nvSpPr>
          <p:cNvPr id="4" name="Slide Number Placeholder 3"/>
          <p:cNvSpPr>
            <a:spLocks noGrp="1"/>
          </p:cNvSpPr>
          <p:nvPr>
            <p:ph type="sldNum" sz="quarter" idx="12"/>
          </p:nvPr>
        </p:nvSpPr>
        <p:spPr/>
        <p:txBody>
          <a:bodyPr/>
          <a:lstStyle/>
          <a:p>
            <a:pPr>
              <a:defRPr/>
            </a:pPr>
            <a:fld id="{E34317D0-9133-40D5-848A-0A70ED22D553}" type="slidenum">
              <a:rPr lang="el-GR" smtClean="0"/>
              <a:pPr>
                <a:defRPr/>
              </a:pPr>
              <a:t>‹#›</a:t>
            </a:fld>
            <a:endParaRPr lang="el-GR"/>
          </a:p>
        </p:txBody>
      </p:sp>
    </p:spTree>
    <p:extLst>
      <p:ext uri="{BB962C8B-B14F-4D97-AF65-F5344CB8AC3E}">
        <p14:creationId xmlns:p14="http://schemas.microsoft.com/office/powerpoint/2010/main" val="415021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r>
              <a:rPr lang="el-GR" smtClean="0"/>
              <a:t>Πανεπιστήμιο Αιγαίου</a:t>
            </a:r>
            <a:endParaRPr lang="el-GR"/>
          </a:p>
        </p:txBody>
      </p:sp>
      <p:sp>
        <p:nvSpPr>
          <p:cNvPr id="7" name="Slide Number Placeholder 6"/>
          <p:cNvSpPr>
            <a:spLocks noGrp="1"/>
          </p:cNvSpPr>
          <p:nvPr>
            <p:ph type="sldNum" sz="quarter" idx="12"/>
          </p:nvPr>
        </p:nvSpPr>
        <p:spPr/>
        <p:txBody>
          <a:bodyPr/>
          <a:lstStyle/>
          <a:p>
            <a:pPr>
              <a:defRPr/>
            </a:pPr>
            <a:fld id="{DC8BE3EF-405C-4DBC-83F9-51B5A09E6B1B}" type="slidenum">
              <a:rPr lang="el-GR" smtClean="0"/>
              <a:pPr>
                <a:defRPr/>
              </a:pPr>
              <a:t>‹#›</a:t>
            </a:fld>
            <a:endParaRPr lang="el-GR"/>
          </a:p>
        </p:txBody>
      </p:sp>
    </p:spTree>
    <p:extLst>
      <p:ext uri="{BB962C8B-B14F-4D97-AF65-F5344CB8AC3E}">
        <p14:creationId xmlns:p14="http://schemas.microsoft.com/office/powerpoint/2010/main" val="425143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r>
              <a:rPr lang="el-GR" smtClean="0"/>
              <a:t>Πανεπιστήμιο Αιγαίου</a:t>
            </a:r>
            <a:endParaRPr lang="el-GR"/>
          </a:p>
        </p:txBody>
      </p:sp>
      <p:sp>
        <p:nvSpPr>
          <p:cNvPr id="7" name="Slide Number Placeholder 6"/>
          <p:cNvSpPr>
            <a:spLocks noGrp="1"/>
          </p:cNvSpPr>
          <p:nvPr>
            <p:ph type="sldNum" sz="quarter" idx="12"/>
          </p:nvPr>
        </p:nvSpPr>
        <p:spPr/>
        <p:txBody>
          <a:bodyPr/>
          <a:lstStyle/>
          <a:p>
            <a:pPr>
              <a:defRPr/>
            </a:pPr>
            <a:fld id="{051698B6-7B12-4887-ABC1-FA35C42F297F}" type="slidenum">
              <a:rPr lang="el-GR" smtClean="0"/>
              <a:pPr>
                <a:defRPr/>
              </a:pPr>
              <a:t>‹#›</a:t>
            </a:fld>
            <a:endParaRPr lang="el-GR"/>
          </a:p>
        </p:txBody>
      </p:sp>
    </p:spTree>
    <p:extLst>
      <p:ext uri="{BB962C8B-B14F-4D97-AF65-F5344CB8AC3E}">
        <p14:creationId xmlns:p14="http://schemas.microsoft.com/office/powerpoint/2010/main" val="562534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l-GR" smtClean="0"/>
              <a:t>Πανεπιστήμιο Αιγαίου</a:t>
            </a: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72FB660-B1E8-4249-A2EB-A456B329FB91}" type="slidenum">
              <a:rPr lang="el-GR" smtClean="0"/>
              <a:pPr>
                <a:defRPr/>
              </a:pPr>
              <a:t>‹#›</a:t>
            </a:fld>
            <a:endParaRPr lang="el-GR"/>
          </a:p>
        </p:txBody>
      </p:sp>
    </p:spTree>
    <p:extLst>
      <p:ext uri="{BB962C8B-B14F-4D97-AF65-F5344CB8AC3E}">
        <p14:creationId xmlns:p14="http://schemas.microsoft.com/office/powerpoint/2010/main" val="11198767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png"/><Relationship Id="rId5" Type="http://schemas.openxmlformats.org/officeDocument/2006/relationships/image" Target="../media/image17.jpe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3.png"/><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file:///C:\&#932;&#945;%20&#941;&#947;&#947;&#961;&#945;&#966;&#940;%20&#956;&#959;&#965;\%20%20%20%20hp%20&#928;&#913;&#925;&#917;&#928;&#921;&#931;&#932;&#919;&#924;&#921;&#927;%20&#913;&#921;&#915;&#913;&#921;&#927;&#933;\%20hp%20&#924;&#945;&#952;&#942;&#956;&#945;&#964;&#945;%20&#954;&#945;&#953;%20&#933;&#955;&#953;&#954;&#972;\%20hp%20&#924;&#940;&#952;&#951;&#956;&#945;%20-%20&#934;&#965;&#963;&#953;&#954;&#942;%20&#915;&#949;&#969;&#947;&#961;&#945;&#966;&#943;&#945;\Introduction%20to%20the%20Atmosphere%20Background%20Material_files\solcirc.gif" TargetMode="External"/><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http://www.anl.gov/OPA/whatsnew/pix/020104current.jpg" TargetMode="External"/><Relationship Id="rId5" Type="http://schemas.openxmlformats.org/officeDocument/2006/relationships/image" Target="../media/image20.jpe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24.png"/><Relationship Id="rId5" Type="http://schemas.openxmlformats.org/officeDocument/2006/relationships/hyperlink" Target="http://en.wikipedia.org/wiki/Image:Heatpump.svg" TargetMode="External"/><Relationship Id="rId4"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http://www.ems.psu.edu/~radovic/wave.gif" TargetMode="External"/><Relationship Id="rId5" Type="http://schemas.openxmlformats.org/officeDocument/2006/relationships/image" Target="../media/image27.gif"/><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3.png"/><Relationship Id="rId5" Type="http://schemas.openxmlformats.org/officeDocument/2006/relationships/image" Target="../media/image28.gif"/><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png"/><Relationship Id="rId2" Type="http://schemas.openxmlformats.org/officeDocument/2006/relationships/audio" Target="../media/media42.wav"/><Relationship Id="rId1" Type="http://schemas.microsoft.com/office/2007/relationships/media" Target="../media/media42.wav"/><Relationship Id="rId6" Type="http://schemas.openxmlformats.org/officeDocument/2006/relationships/image" Target="file:///C:\&#932;&#945;%20&#941;&#947;&#947;&#961;&#945;&#966;&#940;%20&#956;&#959;&#965;\%20%20%20%20hp%20&#928;&#913;&#925;&#917;&#928;&#921;&#931;&#932;&#919;&#924;&#921;&#927;%20&#913;&#921;&#915;&#913;&#921;&#927;&#933;\%20hp%20&#924;&#945;&#952;&#942;&#956;&#945;&#964;&#945;%20&#954;&#945;&#953;%20&#933;&#955;&#953;&#954;&#972;\%20hp%20&#924;&#940;&#952;&#951;&#956;&#945;%20-%20&#934;&#965;&#963;&#953;&#954;&#942;%20&#915;&#949;&#969;&#947;&#961;&#945;&#966;&#943;&#945;\Introduction%20to%20the%20Atmosphere%20Background%20Material_files\wavedemo.gif" TargetMode="External"/><Relationship Id="rId5" Type="http://schemas.openxmlformats.org/officeDocument/2006/relationships/image" Target="../media/image29.gif"/><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wav"/><Relationship Id="rId1" Type="http://schemas.microsoft.com/office/2007/relationships/media" Target="../media/media43.wav"/><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wav"/><Relationship Id="rId1" Type="http://schemas.microsoft.com/office/2007/relationships/media" Target="../media/media44.wav"/><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av"/><Relationship Id="rId1" Type="http://schemas.microsoft.com/office/2007/relationships/media" Target="../media/media45.wav"/><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wav"/><Relationship Id="rId1" Type="http://schemas.microsoft.com/office/2007/relationships/media" Target="../media/media46.wav"/><Relationship Id="rId5" Type="http://schemas.openxmlformats.org/officeDocument/2006/relationships/image" Target="../media/image3.png"/><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7.wav"/><Relationship Id="rId1" Type="http://schemas.microsoft.com/office/2007/relationships/media" Target="../media/media47.wav"/><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8.wav"/><Relationship Id="rId1" Type="http://schemas.microsoft.com/office/2007/relationships/media" Target="../media/media48.wav"/><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av"/><Relationship Id="rId1" Type="http://schemas.microsoft.com/office/2007/relationships/media" Target="../media/media49.wav"/><Relationship Id="rId5" Type="http://schemas.openxmlformats.org/officeDocument/2006/relationships/image" Target="../media/image3.png"/><Relationship Id="rId4" Type="http://schemas.openxmlformats.org/officeDocument/2006/relationships/notesSlide" Target="../notesSlides/notesSlide4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wav"/><Relationship Id="rId1" Type="http://schemas.microsoft.com/office/2007/relationships/media" Target="../media/media50.wav"/><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31.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av"/><Relationship Id="rId1" Type="http://schemas.microsoft.com/office/2007/relationships/media" Target="../media/media51.wav"/><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32.pn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wav"/><Relationship Id="rId1" Type="http://schemas.microsoft.com/office/2007/relationships/media" Target="../media/media52.wav"/><Relationship Id="rId6" Type="http://schemas.openxmlformats.org/officeDocument/2006/relationships/image" Target="../media/image3.png"/><Relationship Id="rId5" Type="http://schemas.microsoft.com/office/2007/relationships/hdphoto" Target="../media/hdphoto3.wdp"/><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wav"/><Relationship Id="rId1" Type="http://schemas.microsoft.com/office/2007/relationships/media" Target="../media/media53.wav"/><Relationship Id="rId5" Type="http://schemas.openxmlformats.org/officeDocument/2006/relationships/image" Target="../media/image3.png"/><Relationship Id="rId4" Type="http://schemas.openxmlformats.org/officeDocument/2006/relationships/image" Target="../media/image34.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av"/><Relationship Id="rId1" Type="http://schemas.microsoft.com/office/2007/relationships/media" Target="../media/media54.wav"/><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3.png"/><Relationship Id="rId5" Type="http://schemas.openxmlformats.org/officeDocument/2006/relationships/image" Target="../media/image36.png"/><Relationship Id="rId4"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av"/><Relationship Id="rId1" Type="http://schemas.microsoft.com/office/2007/relationships/media" Target="../media/media56.wav"/><Relationship Id="rId6" Type="http://schemas.openxmlformats.org/officeDocument/2006/relationships/image" Target="../media/image3.png"/><Relationship Id="rId5" Type="http://schemas.openxmlformats.org/officeDocument/2006/relationships/image" Target="../media/image37.png"/><Relationship Id="rId4"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7.wav"/><Relationship Id="rId1" Type="http://schemas.microsoft.com/office/2007/relationships/media" Target="../media/media57.wav"/><Relationship Id="rId6" Type="http://schemas.openxmlformats.org/officeDocument/2006/relationships/image" Target="../media/image3.png"/><Relationship Id="rId5" Type="http://schemas.openxmlformats.org/officeDocument/2006/relationships/image" Target="../media/image38.png"/><Relationship Id="rId4"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av"/><Relationship Id="rId1" Type="http://schemas.microsoft.com/office/2007/relationships/media" Target="../media/media58.wav"/><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9.wav"/><Relationship Id="rId1" Type="http://schemas.microsoft.com/office/2007/relationships/media" Target="../media/media59.wav"/><Relationship Id="rId6" Type="http://schemas.openxmlformats.org/officeDocument/2006/relationships/image" Target="../media/image3.png"/><Relationship Id="rId5" Type="http://schemas.openxmlformats.org/officeDocument/2006/relationships/image" Target="../media/image40.png"/><Relationship Id="rId4"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6.gif"/></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av"/><Relationship Id="rId1" Type="http://schemas.microsoft.com/office/2007/relationships/media" Target="../media/media60.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Εικόνα 1" descr="image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332656"/>
            <a:ext cx="6991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Λογότυπο επιχειρησιακού προγράμματος εκπαίδευσης και δια βίου μάθησης&#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9862" y="5915025"/>
            <a:ext cx="37242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p:txBody>
          <a:bodyPr/>
          <a:lstStyle/>
          <a:p>
            <a:r>
              <a:rPr lang="el-GR" dirty="0" smtClean="0"/>
              <a:t>ΑΝΑΝΕΩΣΙΜΕΣ ΠΗΓΕΣ ΕΝΕΡΓΕΙΑΣ</a:t>
            </a:r>
            <a:endParaRPr lang="en-GB" dirty="0"/>
          </a:p>
        </p:txBody>
      </p:sp>
      <p:sp>
        <p:nvSpPr>
          <p:cNvPr id="5" name="Subtitle 4"/>
          <p:cNvSpPr>
            <a:spLocks noGrp="1"/>
          </p:cNvSpPr>
          <p:nvPr>
            <p:ph type="subTitle" idx="1"/>
          </p:nvPr>
        </p:nvSpPr>
        <p:spPr/>
        <p:txBody>
          <a:bodyPr/>
          <a:lstStyle/>
          <a:p>
            <a:r>
              <a:rPr lang="el-GR" dirty="0" smtClean="0"/>
              <a:t>ΔΙΑΛΕΞΗ 01</a:t>
            </a:r>
          </a:p>
          <a:p>
            <a:r>
              <a:rPr lang="el-GR" smtClean="0"/>
              <a:t>ΜΕΤΑΔΟΣΗ ΘΕΡΜΟΤΗΤΑΣ</a:t>
            </a:r>
            <a:endParaRPr lang="el-GR" dirty="0" smtClean="0"/>
          </a:p>
          <a:p>
            <a:endParaRPr lang="en-GB"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9911167"/>
      </p:ext>
    </p:extLst>
  </p:cSld>
  <p:clrMapOvr>
    <a:masterClrMapping/>
  </p:clrMapOvr>
  <mc:AlternateContent xmlns:mc="http://schemas.openxmlformats.org/markup-compatibility/2006">
    <mc:Choice xmlns:p14="http://schemas.microsoft.com/office/powerpoint/2010/main" Requires="p14">
      <p:transition spd="slow" p14:dur="2000" advTm="5594"/>
    </mc:Choice>
    <mc:Fallback>
      <p:transition spd="slow" advTm="5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a:noFill/>
          <a:ln>
            <a:solidFill>
              <a:schemeClr val="tx1"/>
            </a:solidFill>
          </a:ln>
        </p:spPr>
        <p:txBody>
          <a:bodyPr/>
          <a:lstStyle/>
          <a:p>
            <a:pPr eaLnBrk="1" hangingPunct="1"/>
            <a:r>
              <a:rPr lang="el-GR" sz="3600" smtClean="0"/>
              <a:t>Παραδείγματα Μετάδοσης Θερμότητας</a:t>
            </a:r>
          </a:p>
        </p:txBody>
      </p:sp>
      <p:sp>
        <p:nvSpPr>
          <p:cNvPr id="5125" name="Rectangle 3"/>
          <p:cNvSpPr>
            <a:spLocks noGrp="1" noChangeArrowheads="1"/>
          </p:cNvSpPr>
          <p:nvPr>
            <p:ph idx="1"/>
          </p:nvPr>
        </p:nvSpPr>
        <p:spPr/>
        <p:txBody>
          <a:bodyPr/>
          <a:lstStyle/>
          <a:p>
            <a:pPr eaLnBrk="1" hangingPunct="1">
              <a:lnSpc>
                <a:spcPct val="90000"/>
              </a:lnSpc>
            </a:pPr>
            <a:r>
              <a:rPr lang="el-GR" dirty="0" smtClean="0"/>
              <a:t>Καλοριφέρ</a:t>
            </a:r>
          </a:p>
          <a:p>
            <a:pPr eaLnBrk="1" hangingPunct="1">
              <a:lnSpc>
                <a:spcPct val="90000"/>
              </a:lnSpc>
            </a:pPr>
            <a:r>
              <a:rPr lang="el-GR" dirty="0" smtClean="0"/>
              <a:t>Ψυγείο Αυτοκινήτου</a:t>
            </a:r>
          </a:p>
          <a:p>
            <a:pPr eaLnBrk="1" hangingPunct="1">
              <a:lnSpc>
                <a:spcPct val="90000"/>
              </a:lnSpc>
            </a:pPr>
            <a:r>
              <a:rPr lang="en-US" dirty="0" smtClean="0"/>
              <a:t>Air Condition</a:t>
            </a:r>
          </a:p>
          <a:p>
            <a:pPr eaLnBrk="1" hangingPunct="1">
              <a:lnSpc>
                <a:spcPct val="90000"/>
              </a:lnSpc>
            </a:pPr>
            <a:r>
              <a:rPr lang="el-GR" dirty="0" smtClean="0"/>
              <a:t>Θερμοσίφωνας</a:t>
            </a:r>
          </a:p>
          <a:p>
            <a:pPr eaLnBrk="1" hangingPunct="1">
              <a:lnSpc>
                <a:spcPct val="90000"/>
              </a:lnSpc>
            </a:pPr>
            <a:r>
              <a:rPr lang="el-GR" dirty="0" smtClean="0"/>
              <a:t>Ηλιακός Συλλέκτης ζεστού νερού</a:t>
            </a:r>
          </a:p>
          <a:p>
            <a:pPr eaLnBrk="1" hangingPunct="1">
              <a:lnSpc>
                <a:spcPct val="90000"/>
              </a:lnSpc>
            </a:pPr>
            <a:r>
              <a:rPr lang="el-GR" dirty="0" smtClean="0"/>
              <a:t>Εναλλάκτης Θερμότητας</a:t>
            </a:r>
          </a:p>
          <a:p>
            <a:pPr eaLnBrk="1" hangingPunct="1">
              <a:lnSpc>
                <a:spcPct val="90000"/>
              </a:lnSpc>
            </a:pPr>
            <a:endParaRPr lang="el-GR" dirty="0" smtClean="0"/>
          </a:p>
          <a:p>
            <a:pPr eaLnBrk="1" hangingPunct="1">
              <a:lnSpc>
                <a:spcPct val="90000"/>
              </a:lnSpc>
            </a:pPr>
            <a:r>
              <a:rPr lang="el-GR" dirty="0" smtClean="0"/>
              <a:t>Θερμομόνωση !!!</a:t>
            </a:r>
          </a:p>
        </p:txBody>
      </p:sp>
      <p:sp>
        <p:nvSpPr>
          <p:cNvPr id="5122" name="Footer Placeholder 4"/>
          <p:cNvSpPr>
            <a:spLocks noGrp="1"/>
          </p:cNvSpPr>
          <p:nvPr>
            <p:ph type="ftr" sz="quarter" idx="11"/>
          </p:nvPr>
        </p:nvSpPr>
        <p:spPr>
          <a:noFill/>
        </p:spPr>
        <p:txBody>
          <a:bodyPr/>
          <a:lstStyle/>
          <a:p>
            <a:r>
              <a:rPr lang="el-GR"/>
              <a:t>Πανεπιστήμιο Αιγαίου</a:t>
            </a:r>
          </a:p>
        </p:txBody>
      </p:sp>
      <p:sp>
        <p:nvSpPr>
          <p:cNvPr id="5123" name="Slide Number Placeholder 5"/>
          <p:cNvSpPr>
            <a:spLocks noGrp="1"/>
          </p:cNvSpPr>
          <p:nvPr>
            <p:ph type="sldNum" sz="quarter" idx="12"/>
          </p:nvPr>
        </p:nvSpPr>
        <p:spPr>
          <a:noFill/>
        </p:spPr>
        <p:txBody>
          <a:bodyPr/>
          <a:lstStyle/>
          <a:p>
            <a:fld id="{370E7313-70C0-47E3-9F7B-3228CC0E12AF}" type="slidenum">
              <a:rPr lang="el-GR"/>
              <a:pPr/>
              <a:t>10</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998"/>
    </mc:Choice>
    <mc:Fallback>
      <p:transition spd="slow" advTm="17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noFill/>
          <a:ln>
            <a:solidFill>
              <a:schemeClr val="tx1"/>
            </a:solidFill>
          </a:ln>
        </p:spPr>
        <p:txBody>
          <a:bodyPr/>
          <a:lstStyle/>
          <a:p>
            <a:pPr eaLnBrk="1" hangingPunct="1"/>
            <a:r>
              <a:rPr lang="el-GR" sz="3200" smtClean="0"/>
              <a:t>ΜΕΤΑΔΟΣΗ ΘΕΡΜΟΤΗΤΑΣ ΜΕ ΑΓΩΓΗ</a:t>
            </a:r>
          </a:p>
        </p:txBody>
      </p:sp>
      <p:sp>
        <p:nvSpPr>
          <p:cNvPr id="6149" name="Rectangle 3"/>
          <p:cNvSpPr>
            <a:spLocks noGrp="1" noChangeArrowheads="1"/>
          </p:cNvSpPr>
          <p:nvPr>
            <p:ph type="body" sz="half" idx="1"/>
          </p:nvPr>
        </p:nvSpPr>
        <p:spPr>
          <a:xfrm>
            <a:off x="457200" y="1600200"/>
            <a:ext cx="7931150" cy="4924425"/>
          </a:xfrm>
        </p:spPr>
        <p:txBody>
          <a:bodyPr/>
          <a:lstStyle/>
          <a:p>
            <a:pPr algn="ctr" eaLnBrk="1" hangingPunct="1">
              <a:lnSpc>
                <a:spcPct val="90000"/>
              </a:lnSpc>
              <a:buFontTx/>
              <a:buNone/>
            </a:pPr>
            <a:r>
              <a:rPr lang="fr-FR" sz="2800" smtClean="0"/>
              <a:t>H = k</a:t>
            </a:r>
            <a:r>
              <a:rPr lang="el-GR" sz="2800" smtClean="0"/>
              <a:t> </a:t>
            </a:r>
            <a:r>
              <a:rPr lang="fr-FR" sz="2800" smtClean="0"/>
              <a:t>A (T</a:t>
            </a:r>
            <a:r>
              <a:rPr lang="el-GR" sz="2800" baseline="-25000" smtClean="0"/>
              <a:t>1</a:t>
            </a:r>
            <a:r>
              <a:rPr lang="fr-FR" sz="2800" smtClean="0"/>
              <a:t> – T</a:t>
            </a:r>
            <a:r>
              <a:rPr lang="el-GR" sz="2800" baseline="-25000" smtClean="0"/>
              <a:t>2</a:t>
            </a:r>
            <a:r>
              <a:rPr lang="fr-FR" sz="2800" smtClean="0"/>
              <a:t>)</a:t>
            </a:r>
            <a:r>
              <a:rPr lang="el-GR" sz="2800" smtClean="0"/>
              <a:t> </a:t>
            </a:r>
            <a:r>
              <a:rPr lang="fr-FR" sz="2800" smtClean="0"/>
              <a:t>/</a:t>
            </a:r>
            <a:r>
              <a:rPr lang="el-GR" sz="2800" smtClean="0"/>
              <a:t> </a:t>
            </a:r>
            <a:r>
              <a:rPr lang="fr-FR" sz="2800" smtClean="0"/>
              <a:t>L</a:t>
            </a:r>
            <a:endParaRPr lang="el-GR" sz="2800" smtClean="0"/>
          </a:p>
          <a:p>
            <a:pPr algn="ctr" eaLnBrk="1" hangingPunct="1">
              <a:lnSpc>
                <a:spcPct val="90000"/>
              </a:lnSpc>
              <a:buFontTx/>
              <a:buNone/>
            </a:pPr>
            <a:r>
              <a:rPr lang="el-GR" sz="2400" smtClean="0"/>
              <a:t>   </a:t>
            </a:r>
            <a:r>
              <a:rPr lang="fr-FR" sz="2400" smtClean="0"/>
              <a:t>(joules/second)</a:t>
            </a:r>
            <a:endParaRPr lang="el-GR" sz="2400" smtClean="0"/>
          </a:p>
          <a:p>
            <a:pPr algn="ctr" eaLnBrk="1" hangingPunct="1">
              <a:lnSpc>
                <a:spcPct val="90000"/>
              </a:lnSpc>
              <a:buFontTx/>
              <a:buNone/>
            </a:pPr>
            <a:endParaRPr lang="el-GR" sz="2400" smtClean="0"/>
          </a:p>
          <a:p>
            <a:pPr algn="ctr" eaLnBrk="1" hangingPunct="1">
              <a:lnSpc>
                <a:spcPct val="90000"/>
              </a:lnSpc>
              <a:buFontTx/>
              <a:buNone/>
            </a:pPr>
            <a:endParaRPr lang="el-GR" sz="2400" smtClean="0"/>
          </a:p>
          <a:p>
            <a:pPr algn="ctr" eaLnBrk="1" hangingPunct="1">
              <a:lnSpc>
                <a:spcPct val="90000"/>
              </a:lnSpc>
              <a:buFontTx/>
              <a:buNone/>
            </a:pPr>
            <a:endParaRPr lang="el-GR" sz="2400" smtClean="0"/>
          </a:p>
          <a:p>
            <a:pPr eaLnBrk="1" hangingPunct="1">
              <a:lnSpc>
                <a:spcPct val="90000"/>
              </a:lnSpc>
              <a:buFontTx/>
              <a:buNone/>
            </a:pPr>
            <a:r>
              <a:rPr lang="en-GB" sz="2400" smtClean="0"/>
              <a:t>T</a:t>
            </a:r>
            <a:r>
              <a:rPr lang="el-GR" sz="2400" baseline="-25000" smtClean="0"/>
              <a:t>1                     </a:t>
            </a:r>
            <a:r>
              <a:rPr lang="en-GB" sz="2400" smtClean="0"/>
              <a:t>    </a:t>
            </a:r>
            <a:r>
              <a:rPr lang="el-GR" sz="2400" smtClean="0"/>
              <a:t>               </a:t>
            </a:r>
            <a:r>
              <a:rPr lang="en-GB" sz="2400" smtClean="0"/>
              <a:t>                                          T</a:t>
            </a:r>
            <a:r>
              <a:rPr lang="el-GR" sz="2400" baseline="-25000" smtClean="0"/>
              <a:t>2</a:t>
            </a:r>
            <a:endParaRPr lang="el-GR" sz="2400" smtClean="0"/>
          </a:p>
          <a:p>
            <a:pPr eaLnBrk="1" hangingPunct="1">
              <a:lnSpc>
                <a:spcPct val="90000"/>
              </a:lnSpc>
              <a:buFontTx/>
              <a:buNone/>
            </a:pPr>
            <a:endParaRPr lang="el-GR" sz="2400" smtClean="0"/>
          </a:p>
          <a:p>
            <a:pPr eaLnBrk="1" hangingPunct="1">
              <a:lnSpc>
                <a:spcPct val="90000"/>
              </a:lnSpc>
              <a:buFontTx/>
              <a:buNone/>
            </a:pPr>
            <a:endParaRPr lang="el-GR" sz="2400" smtClean="0"/>
          </a:p>
          <a:p>
            <a:pPr eaLnBrk="1" hangingPunct="1">
              <a:lnSpc>
                <a:spcPct val="90000"/>
              </a:lnSpc>
              <a:buFontTx/>
              <a:buNone/>
            </a:pPr>
            <a:endParaRPr lang="el-GR" sz="2400" smtClean="0"/>
          </a:p>
          <a:p>
            <a:pPr eaLnBrk="1" hangingPunct="1">
              <a:lnSpc>
                <a:spcPct val="90000"/>
              </a:lnSpc>
              <a:buFontTx/>
              <a:buNone/>
            </a:pPr>
            <a:endParaRPr lang="el-GR" sz="2400" smtClean="0"/>
          </a:p>
          <a:p>
            <a:pPr eaLnBrk="1" hangingPunct="1">
              <a:lnSpc>
                <a:spcPct val="90000"/>
              </a:lnSpc>
              <a:buFontTx/>
              <a:buNone/>
            </a:pPr>
            <a:r>
              <a:rPr lang="en-GB" sz="2400" smtClean="0"/>
              <a:t>k = </a:t>
            </a:r>
            <a:r>
              <a:rPr lang="el-GR" sz="2400" smtClean="0"/>
              <a:t>συντ. Θερμικής αγωγιμότητας</a:t>
            </a:r>
            <a:r>
              <a:rPr lang="en-GB" sz="2400" smtClean="0"/>
              <a:t> </a:t>
            </a:r>
            <a:endParaRPr lang="el-GR" sz="2400" smtClean="0"/>
          </a:p>
          <a:p>
            <a:pPr eaLnBrk="1" hangingPunct="1">
              <a:lnSpc>
                <a:spcPct val="90000"/>
              </a:lnSpc>
              <a:buFontTx/>
              <a:buNone/>
            </a:pPr>
            <a:r>
              <a:rPr lang="el-GR" sz="2400" smtClean="0"/>
              <a:t>      </a:t>
            </a:r>
            <a:r>
              <a:rPr lang="en-GB" sz="2400" smtClean="0"/>
              <a:t>[J/s</a:t>
            </a:r>
            <a:r>
              <a:rPr lang="el-GR" sz="2400" smtClean="0"/>
              <a:t> * </a:t>
            </a:r>
            <a:r>
              <a:rPr lang="en-GB" sz="2400" smtClean="0"/>
              <a:t>m</a:t>
            </a:r>
            <a:r>
              <a:rPr lang="el-GR" sz="2400" smtClean="0"/>
              <a:t> * </a:t>
            </a:r>
            <a:r>
              <a:rPr lang="el-GR" sz="2400" baseline="30000" smtClean="0"/>
              <a:t>Ο</a:t>
            </a:r>
            <a:r>
              <a:rPr lang="en-GB" sz="2400" smtClean="0"/>
              <a:t>C]  </a:t>
            </a:r>
            <a:r>
              <a:rPr lang="el-GR" sz="2400" smtClean="0"/>
              <a:t> </a:t>
            </a:r>
          </a:p>
        </p:txBody>
      </p:sp>
      <p:pic>
        <p:nvPicPr>
          <p:cNvPr id="6150" name="Picture 4" descr="conductioncrosssection"/>
          <p:cNvPicPr>
            <a:picLocks noGrp="1" noChangeAspect="1" noChangeArrowheads="1"/>
          </p:cNvPicPr>
          <p:nvPr>
            <p:ph sz="half" idx="2"/>
          </p:nvPr>
        </p:nvPicPr>
        <p:blipFill>
          <a:blip r:embed="rId5" cstate="print"/>
          <a:srcRect/>
          <a:stretch>
            <a:fillRect/>
          </a:stretch>
        </p:blipFill>
        <p:spPr>
          <a:xfrm>
            <a:off x="1547813" y="2852738"/>
            <a:ext cx="5427662" cy="1587500"/>
          </a:xfrm>
          <a:noFill/>
        </p:spPr>
      </p:pic>
      <p:sp>
        <p:nvSpPr>
          <p:cNvPr id="6146" name="Footer Placeholder 5"/>
          <p:cNvSpPr>
            <a:spLocks noGrp="1"/>
          </p:cNvSpPr>
          <p:nvPr>
            <p:ph type="ftr" sz="quarter" idx="11"/>
          </p:nvPr>
        </p:nvSpPr>
        <p:spPr>
          <a:noFill/>
        </p:spPr>
        <p:txBody>
          <a:bodyPr/>
          <a:lstStyle/>
          <a:p>
            <a:r>
              <a:rPr lang="el-GR"/>
              <a:t>Πανεπιστήμιο Αιγαίου</a:t>
            </a:r>
          </a:p>
        </p:txBody>
      </p:sp>
      <p:sp>
        <p:nvSpPr>
          <p:cNvPr id="6147" name="Slide Number Placeholder 6"/>
          <p:cNvSpPr>
            <a:spLocks noGrp="1"/>
          </p:cNvSpPr>
          <p:nvPr>
            <p:ph type="sldNum" sz="quarter" idx="12"/>
          </p:nvPr>
        </p:nvSpPr>
        <p:spPr>
          <a:noFill/>
        </p:spPr>
        <p:txBody>
          <a:bodyPr/>
          <a:lstStyle/>
          <a:p>
            <a:fld id="{FF60DE0B-FB85-4009-B55D-787811C1AF03}" type="slidenum">
              <a:rPr lang="el-GR"/>
              <a:pPr/>
              <a:t>11</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412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5"/>
          <p:cNvSpPr>
            <a:spLocks noGrp="1" noChangeArrowheads="1"/>
          </p:cNvSpPr>
          <p:nvPr>
            <p:ph type="title"/>
          </p:nvPr>
        </p:nvSpPr>
        <p:spPr/>
        <p:txBody>
          <a:bodyPr>
            <a:normAutofit fontScale="90000"/>
          </a:bodyPr>
          <a:lstStyle/>
          <a:p>
            <a:pPr eaLnBrk="1" hangingPunct="1"/>
            <a:r>
              <a:rPr lang="el-GR" sz="4000" smtClean="0"/>
              <a:t>Παράδειγμα Μετάδοσης Θερμότητας με Αγωγή</a:t>
            </a:r>
          </a:p>
        </p:txBody>
      </p:sp>
      <p:pic>
        <p:nvPicPr>
          <p:cNvPr id="7173" name="Picture 4" descr="heatflowalongbar"/>
          <p:cNvPicPr>
            <a:picLocks noGrp="1" noChangeAspect="1" noChangeArrowheads="1"/>
          </p:cNvPicPr>
          <p:nvPr>
            <p:ph idx="1"/>
          </p:nvPr>
        </p:nvPicPr>
        <p:blipFill>
          <a:blip r:embed="rId5" cstate="print"/>
          <a:srcRect/>
          <a:stretch>
            <a:fillRect/>
          </a:stretch>
        </p:blipFill>
        <p:spPr>
          <a:xfrm>
            <a:off x="468313" y="1943100"/>
            <a:ext cx="4681537" cy="2971800"/>
          </a:xfrm>
          <a:noFill/>
        </p:spPr>
      </p:pic>
      <p:sp>
        <p:nvSpPr>
          <p:cNvPr id="7170" name="Footer Placeholder 4"/>
          <p:cNvSpPr>
            <a:spLocks noGrp="1"/>
          </p:cNvSpPr>
          <p:nvPr>
            <p:ph type="ftr" sz="quarter" idx="11"/>
          </p:nvPr>
        </p:nvSpPr>
        <p:spPr>
          <a:noFill/>
        </p:spPr>
        <p:txBody>
          <a:bodyPr/>
          <a:lstStyle/>
          <a:p>
            <a:r>
              <a:rPr lang="el-GR"/>
              <a:t>Πανεπιστήμιο Αιγαίου</a:t>
            </a:r>
          </a:p>
        </p:txBody>
      </p:sp>
      <p:sp>
        <p:nvSpPr>
          <p:cNvPr id="7171" name="Slide Number Placeholder 5"/>
          <p:cNvSpPr>
            <a:spLocks noGrp="1"/>
          </p:cNvSpPr>
          <p:nvPr>
            <p:ph type="sldNum" sz="quarter" idx="12"/>
          </p:nvPr>
        </p:nvSpPr>
        <p:spPr>
          <a:noFill/>
        </p:spPr>
        <p:txBody>
          <a:bodyPr/>
          <a:lstStyle/>
          <a:p>
            <a:fld id="{D5A8BCDA-AB00-4C06-B713-098D7C80639D}" type="slidenum">
              <a:rPr lang="el-GR"/>
              <a:pPr/>
              <a:t>12</a:t>
            </a:fld>
            <a:endParaRPr lang="el-GR"/>
          </a:p>
        </p:txBody>
      </p:sp>
      <p:sp>
        <p:nvSpPr>
          <p:cNvPr id="7174" name="Text Box 7"/>
          <p:cNvSpPr txBox="1">
            <a:spLocks noChangeArrowheads="1"/>
          </p:cNvSpPr>
          <p:nvPr/>
        </p:nvSpPr>
        <p:spPr bwMode="auto">
          <a:xfrm>
            <a:off x="5580063" y="1871663"/>
            <a:ext cx="3313112" cy="3948112"/>
          </a:xfrm>
          <a:prstGeom prst="rect">
            <a:avLst/>
          </a:prstGeom>
          <a:noFill/>
          <a:ln w="9525">
            <a:solidFill>
              <a:schemeClr val="tx1"/>
            </a:solidFill>
            <a:miter lim="800000"/>
            <a:headEnd/>
            <a:tailEnd/>
          </a:ln>
        </p:spPr>
        <p:txBody>
          <a:bodyPr>
            <a:spAutoFit/>
          </a:bodyPr>
          <a:lstStyle/>
          <a:p>
            <a:pPr>
              <a:spcBef>
                <a:spcPct val="50000"/>
              </a:spcBef>
            </a:pPr>
            <a:r>
              <a:rPr lang="el-GR"/>
              <a:t>Ατσάλι</a:t>
            </a:r>
            <a:r>
              <a:rPr lang="en-GB"/>
              <a:t>:  k = 14  J/s</a:t>
            </a:r>
            <a:r>
              <a:rPr lang="el-GR"/>
              <a:t> * </a:t>
            </a:r>
            <a:r>
              <a:rPr lang="en-GB"/>
              <a:t>m</a:t>
            </a:r>
            <a:r>
              <a:rPr lang="el-GR"/>
              <a:t> * </a:t>
            </a:r>
            <a:r>
              <a:rPr lang="el-GR" baseline="30000"/>
              <a:t>ο</a:t>
            </a:r>
            <a:r>
              <a:rPr lang="en-GB"/>
              <a:t>C</a:t>
            </a:r>
            <a:br>
              <a:rPr lang="en-GB"/>
            </a:br>
            <a:r>
              <a:rPr lang="en-GB"/>
              <a:t/>
            </a:r>
            <a:br>
              <a:rPr lang="en-GB"/>
            </a:br>
            <a:r>
              <a:rPr lang="el-GR"/>
              <a:t>Πόση θερμότητα μεταφέρεται</a:t>
            </a:r>
            <a:r>
              <a:rPr lang="en-GB"/>
              <a:t> </a:t>
            </a:r>
            <a:br>
              <a:rPr lang="en-GB"/>
            </a:br>
            <a:r>
              <a:rPr lang="el-GR"/>
              <a:t>με αγωγή σε</a:t>
            </a:r>
            <a:r>
              <a:rPr lang="en-GB"/>
              <a:t> 40 secs?</a:t>
            </a:r>
            <a:br>
              <a:rPr lang="en-GB"/>
            </a:br>
            <a:r>
              <a:rPr lang="en-GB"/>
              <a:t>--------------------------</a:t>
            </a:r>
            <a:br>
              <a:rPr lang="en-GB"/>
            </a:br>
            <a:r>
              <a:rPr lang="en-GB"/>
              <a:t>H= k</a:t>
            </a:r>
            <a:r>
              <a:rPr lang="el-GR"/>
              <a:t> * </a:t>
            </a:r>
            <a:r>
              <a:rPr lang="en-GB"/>
              <a:t>A </a:t>
            </a:r>
            <a:r>
              <a:rPr lang="el-GR"/>
              <a:t>* </a:t>
            </a:r>
            <a:r>
              <a:rPr lang="en-GB"/>
              <a:t>(T</a:t>
            </a:r>
            <a:r>
              <a:rPr lang="el-GR" baseline="-25000"/>
              <a:t>1</a:t>
            </a:r>
            <a:r>
              <a:rPr lang="en-GB"/>
              <a:t> – T</a:t>
            </a:r>
            <a:r>
              <a:rPr lang="el-GR" baseline="-25000"/>
              <a:t>2</a:t>
            </a:r>
            <a:r>
              <a:rPr lang="en-GB"/>
              <a:t>)</a:t>
            </a:r>
            <a:r>
              <a:rPr lang="el-GR"/>
              <a:t> </a:t>
            </a:r>
            <a:r>
              <a:rPr lang="en-GB"/>
              <a:t>/</a:t>
            </a:r>
            <a:r>
              <a:rPr lang="el-GR"/>
              <a:t> </a:t>
            </a:r>
            <a:r>
              <a:rPr lang="en-GB"/>
              <a:t>L </a:t>
            </a:r>
            <a:br>
              <a:rPr lang="en-GB"/>
            </a:br>
            <a:endParaRPr lang="el-GR"/>
          </a:p>
          <a:p>
            <a:pPr>
              <a:spcBef>
                <a:spcPct val="50000"/>
              </a:spcBef>
            </a:pPr>
            <a:r>
              <a:rPr lang="en-GB"/>
              <a:t>H</a:t>
            </a:r>
            <a:r>
              <a:rPr lang="el-GR"/>
              <a:t> </a:t>
            </a:r>
            <a:r>
              <a:rPr lang="en-GB"/>
              <a:t>= 14 </a:t>
            </a:r>
            <a:r>
              <a:rPr lang="el-GR"/>
              <a:t>* </a:t>
            </a:r>
            <a:r>
              <a:rPr lang="en-GB"/>
              <a:t>(2)</a:t>
            </a:r>
            <a:r>
              <a:rPr lang="el-GR"/>
              <a:t> * </a:t>
            </a:r>
            <a:r>
              <a:rPr lang="en-GB"/>
              <a:t>(</a:t>
            </a:r>
            <a:r>
              <a:rPr lang="el-GR"/>
              <a:t>500 – 25</a:t>
            </a:r>
            <a:r>
              <a:rPr lang="en-GB"/>
              <a:t>)</a:t>
            </a:r>
            <a:r>
              <a:rPr lang="el-GR"/>
              <a:t> </a:t>
            </a:r>
            <a:r>
              <a:rPr lang="en-GB"/>
              <a:t>/</a:t>
            </a:r>
            <a:r>
              <a:rPr lang="el-GR"/>
              <a:t> </a:t>
            </a:r>
            <a:r>
              <a:rPr lang="en-GB"/>
              <a:t>10</a:t>
            </a:r>
            <a:br>
              <a:rPr lang="en-GB"/>
            </a:br>
            <a:r>
              <a:rPr lang="en-GB"/>
              <a:t>    = 1330 J/s</a:t>
            </a:r>
            <a:br>
              <a:rPr lang="en-GB"/>
            </a:br>
            <a:r>
              <a:rPr lang="en-GB"/>
              <a:t/>
            </a:r>
            <a:br>
              <a:rPr lang="en-GB"/>
            </a:br>
            <a:r>
              <a:rPr lang="en-GB"/>
              <a:t>Q</a:t>
            </a:r>
            <a:r>
              <a:rPr lang="el-GR"/>
              <a:t> </a:t>
            </a:r>
            <a:r>
              <a:rPr lang="en-GB"/>
              <a:t>= H</a:t>
            </a:r>
            <a:r>
              <a:rPr lang="el-GR"/>
              <a:t> * </a:t>
            </a:r>
            <a:r>
              <a:rPr lang="en-GB"/>
              <a:t>t </a:t>
            </a:r>
            <a:endParaRPr lang="el-GR"/>
          </a:p>
          <a:p>
            <a:pPr>
              <a:spcBef>
                <a:spcPct val="50000"/>
              </a:spcBef>
            </a:pPr>
            <a:r>
              <a:rPr lang="el-GR"/>
              <a:t>    </a:t>
            </a:r>
            <a:r>
              <a:rPr lang="en-GB"/>
              <a:t>= 1330 </a:t>
            </a:r>
            <a:r>
              <a:rPr lang="el-GR"/>
              <a:t>* </a:t>
            </a:r>
            <a:r>
              <a:rPr lang="en-GB"/>
              <a:t>(40)</a:t>
            </a:r>
            <a:br>
              <a:rPr lang="en-GB"/>
            </a:br>
            <a:r>
              <a:rPr lang="en-GB"/>
              <a:t>   </a:t>
            </a:r>
            <a:r>
              <a:rPr lang="el-GR"/>
              <a:t> </a:t>
            </a:r>
            <a:r>
              <a:rPr lang="en-GB"/>
              <a:t>= 5.32 </a:t>
            </a:r>
            <a:r>
              <a:rPr lang="el-GR"/>
              <a:t> </a:t>
            </a:r>
            <a:r>
              <a:rPr lang="en-GB"/>
              <a:t>10</a:t>
            </a:r>
            <a:r>
              <a:rPr lang="en-GB" baseline="30000"/>
              <a:t>4</a:t>
            </a:r>
            <a:r>
              <a:rPr lang="en-GB"/>
              <a:t> J</a:t>
            </a:r>
            <a:r>
              <a:rPr lang="el-G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963"/>
    </mc:Choice>
    <mc:Fallback>
      <p:transition spd="slow" advTm="9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noFill/>
          <a:ln>
            <a:solidFill>
              <a:schemeClr val="tx1"/>
            </a:solidFill>
          </a:ln>
        </p:spPr>
        <p:txBody>
          <a:bodyPr/>
          <a:lstStyle/>
          <a:p>
            <a:pPr eaLnBrk="1" hangingPunct="1"/>
            <a:r>
              <a:rPr lang="el-GR" sz="4000" smtClean="0"/>
              <a:t>Μετάδοση Θερμότητας με ΑΓΩΓΗ</a:t>
            </a:r>
          </a:p>
        </p:txBody>
      </p:sp>
      <p:sp>
        <p:nvSpPr>
          <p:cNvPr id="8197" name="Rectangle 3"/>
          <p:cNvSpPr>
            <a:spLocks noGrp="1" noChangeArrowheads="1"/>
          </p:cNvSpPr>
          <p:nvPr>
            <p:ph idx="1"/>
          </p:nvPr>
        </p:nvSpPr>
        <p:spPr>
          <a:xfrm>
            <a:off x="457200" y="1600200"/>
            <a:ext cx="8229600" cy="4781550"/>
          </a:xfrm>
        </p:spPr>
        <p:txBody>
          <a:bodyPr/>
          <a:lstStyle/>
          <a:p>
            <a:pPr eaLnBrk="1" hangingPunct="1"/>
            <a:r>
              <a:rPr lang="el-GR" sz="2800" smtClean="0"/>
              <a:t>Είναι η μετάδοση θερμότητας χωρίς μεταφορά υλικού</a:t>
            </a:r>
          </a:p>
          <a:p>
            <a:pPr eaLnBrk="1" hangingPunct="1"/>
            <a:r>
              <a:rPr lang="el-GR" sz="2800" smtClean="0"/>
              <a:t>Οφείλεται στην ταλάντωση γειτονικών μορίων ή στην διάχυση ελευθέρων ηλεκτρονίων</a:t>
            </a:r>
          </a:p>
          <a:p>
            <a:pPr eaLnBrk="1" hangingPunct="1"/>
            <a:r>
              <a:rPr lang="el-GR" sz="2800" smtClean="0">
                <a:solidFill>
                  <a:srgbClr val="EE320C"/>
                </a:solidFill>
              </a:rPr>
              <a:t>Συντελεστής Θερμικής Αγωγιμότητας</a:t>
            </a:r>
          </a:p>
          <a:p>
            <a:pPr eaLnBrk="1" hangingPunct="1">
              <a:buFontTx/>
              <a:buNone/>
            </a:pPr>
            <a:r>
              <a:rPr lang="el-GR" sz="1800" smtClean="0"/>
              <a:t>	Εξαρτάται από το υλικό: φάση, θερμοκρασία, πυκνότητα, μοριακό δεσμό</a:t>
            </a:r>
          </a:p>
          <a:p>
            <a:pPr eaLnBrk="1" hangingPunct="1">
              <a:buFontTx/>
              <a:buNone/>
            </a:pPr>
            <a:r>
              <a:rPr lang="el-GR" sz="2800" smtClean="0"/>
              <a:t>	</a:t>
            </a:r>
          </a:p>
          <a:p>
            <a:pPr eaLnBrk="1" hangingPunct="1">
              <a:buFontTx/>
              <a:buNone/>
            </a:pPr>
            <a:r>
              <a:rPr lang="el-GR" sz="2800" smtClean="0"/>
              <a:t>	Αφορά κυρίως τα ΣΤΕΡΕΑ ΣΩΜΑΤΑ</a:t>
            </a:r>
          </a:p>
          <a:p>
            <a:pPr eaLnBrk="1" hangingPunct="1">
              <a:buFontTx/>
              <a:buNone/>
            </a:pPr>
            <a:r>
              <a:rPr lang="el-GR" sz="1800" smtClean="0"/>
              <a:t>	</a:t>
            </a:r>
            <a:r>
              <a:rPr lang="en-US" sz="1800" smtClean="0"/>
              <a:t>(</a:t>
            </a:r>
            <a:r>
              <a:rPr lang="el-GR" sz="1800" smtClean="0"/>
              <a:t>σε υγρά και αέρια τα μόρια βρίσκονται μακρυά το ένα από το άλλο)</a:t>
            </a:r>
          </a:p>
        </p:txBody>
      </p:sp>
      <p:sp>
        <p:nvSpPr>
          <p:cNvPr id="8194" name="Footer Placeholder 4"/>
          <p:cNvSpPr>
            <a:spLocks noGrp="1"/>
          </p:cNvSpPr>
          <p:nvPr>
            <p:ph type="ftr" sz="quarter" idx="11"/>
          </p:nvPr>
        </p:nvSpPr>
        <p:spPr>
          <a:noFill/>
        </p:spPr>
        <p:txBody>
          <a:bodyPr/>
          <a:lstStyle/>
          <a:p>
            <a:r>
              <a:rPr lang="el-GR"/>
              <a:t>Πανεπιστήμιο Αιγαίου</a:t>
            </a:r>
          </a:p>
        </p:txBody>
      </p:sp>
      <p:sp>
        <p:nvSpPr>
          <p:cNvPr id="8195" name="Slide Number Placeholder 5"/>
          <p:cNvSpPr>
            <a:spLocks noGrp="1"/>
          </p:cNvSpPr>
          <p:nvPr>
            <p:ph type="sldNum" sz="quarter" idx="12"/>
          </p:nvPr>
        </p:nvSpPr>
        <p:spPr>
          <a:noFill/>
        </p:spPr>
        <p:txBody>
          <a:bodyPr/>
          <a:lstStyle/>
          <a:p>
            <a:fld id="{B6B57F72-0BF0-4BA7-AD06-2263486ECDD0}" type="slidenum">
              <a:rPr lang="el-GR"/>
              <a:pPr/>
              <a:t>13</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872"/>
    </mc:Choice>
    <mc:Fallback>
      <p:transition spd="slow" advTm="39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457200" y="274638"/>
            <a:ext cx="8229600" cy="922337"/>
          </a:xfrm>
          <a:noFill/>
          <a:ln>
            <a:solidFill>
              <a:schemeClr val="tx1"/>
            </a:solidFill>
          </a:ln>
        </p:spPr>
        <p:txBody>
          <a:bodyPr/>
          <a:lstStyle/>
          <a:p>
            <a:pPr eaLnBrk="1" hangingPunct="1"/>
            <a:r>
              <a:rPr lang="en-US" sz="2400" smtClean="0"/>
              <a:t>k, </a:t>
            </a:r>
            <a:r>
              <a:rPr lang="el-GR" sz="2400" smtClean="0"/>
              <a:t>ΣΥΝΤΕΛΕΣΤΗΣ ΘΕΡΜΙΚΗΣ ΑΓΩΓΙΜΟΤΗΤΑΣ ΣΕ ΘΕΡΜΟΚΡΑΣΙΑ ΔΩΜΑΤΙΟΥ</a:t>
            </a:r>
          </a:p>
        </p:txBody>
      </p:sp>
      <p:graphicFrame>
        <p:nvGraphicFramePr>
          <p:cNvPr id="26627" name="Group 3"/>
          <p:cNvGraphicFramePr>
            <a:graphicFrameLocks noGrp="1"/>
          </p:cNvGraphicFramePr>
          <p:nvPr>
            <p:ph sz="half" idx="1"/>
          </p:nvPr>
        </p:nvGraphicFramePr>
        <p:xfrm>
          <a:off x="755650" y="1484313"/>
          <a:ext cx="3024188" cy="4937760"/>
        </p:xfrm>
        <a:graphic>
          <a:graphicData uri="http://schemas.openxmlformats.org/drawingml/2006/table">
            <a:tbl>
              <a:tblPr/>
              <a:tblGrid>
                <a:gridCol w="1666875"/>
                <a:gridCol w="1357313"/>
              </a:tblGrid>
              <a:tr h="219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ΥΛΙΚΟ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k, [W/m K]</a:t>
                      </a:r>
                      <a:endParaRPr kumimoji="0" lang="el-GR" sz="12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Διαμάντι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2300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Άργυρος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429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Χαλκός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401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Αλουμίνιο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237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Πυρίτιο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148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Νικέλιο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GaAs</a:t>
                      </a: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65</a:t>
                      </a:r>
                      <a:endParaRPr kumimoji="0" lang="el-GR"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Ατσάλι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Γυαλί</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0.78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Νερό (20 </a:t>
                      </a:r>
                      <a:r>
                        <a:rPr kumimoji="0" lang="el-GR" sz="1200" b="0" i="0" u="none" strike="noStrike" cap="none" normalizeH="0" baseline="30000" smtClean="0">
                          <a:ln>
                            <a:noFill/>
                          </a:ln>
                          <a:solidFill>
                            <a:schemeClr val="tx1"/>
                          </a:solidFill>
                          <a:effectLst/>
                          <a:latin typeface="Arial" charset="0"/>
                        </a:rPr>
                        <a:t>ο</a:t>
                      </a:r>
                      <a:r>
                        <a:rPr kumimoji="0" lang="en-US" sz="1200" b="0" i="0" u="none" strike="noStrike" cap="none" normalizeH="0" baseline="0" smtClean="0">
                          <a:ln>
                            <a:noFill/>
                          </a:ln>
                          <a:solidFill>
                            <a:schemeClr val="tx1"/>
                          </a:solidFill>
                          <a:effectLst/>
                          <a:latin typeface="Arial" charset="0"/>
                        </a:rPr>
                        <a:t>C)</a:t>
                      </a: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0.596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Πάγος (-1</a:t>
                      </a:r>
                      <a:r>
                        <a:rPr kumimoji="0" lang="el-GR" sz="1200" b="0" i="0" u="none" strike="noStrike" cap="none" normalizeH="0" baseline="30000" smtClean="0">
                          <a:ln>
                            <a:noFill/>
                          </a:ln>
                          <a:solidFill>
                            <a:schemeClr val="tx1"/>
                          </a:solidFill>
                          <a:effectLst/>
                          <a:latin typeface="Arial" charset="0"/>
                        </a:rPr>
                        <a:t>ο</a:t>
                      </a:r>
                      <a:r>
                        <a:rPr kumimoji="0" lang="en-US" sz="1200" b="0" i="0" u="none" strike="noStrike" cap="none" normalizeH="0" baseline="0" smtClean="0">
                          <a:ln>
                            <a:noFill/>
                          </a:ln>
                          <a:solidFill>
                            <a:schemeClr val="tx1"/>
                          </a:solidFill>
                          <a:effectLst/>
                          <a:latin typeface="Arial" charset="0"/>
                        </a:rPr>
                        <a:t>C)</a:t>
                      </a: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2.26</a:t>
                      </a:r>
                      <a:endParaRPr kumimoji="0" lang="el-GR"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FR4</a:t>
                      </a: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Arial" charset="0"/>
                        </a:rPr>
                        <a:t>0.4</a:t>
                      </a:r>
                      <a:endParaRPr kumimoji="0" lang="el-GR"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54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Δέρμα (ανθρώπου)</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Πλαστικά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0.1 – 0.35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Πετρέλαιο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0.145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Ήλιον</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0.149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90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Αέρας (σε ακινησία)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0.0267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6686" name="Group 62"/>
          <p:cNvGraphicFramePr>
            <a:graphicFrameLocks noGrp="1"/>
          </p:cNvGraphicFramePr>
          <p:nvPr>
            <p:ph sz="half" idx="2"/>
          </p:nvPr>
        </p:nvGraphicFramePr>
        <p:xfrm>
          <a:off x="4787900" y="1436688"/>
          <a:ext cx="3600450" cy="3985579"/>
        </p:xfrm>
        <a:graphic>
          <a:graphicData uri="http://schemas.openxmlformats.org/drawingml/2006/table">
            <a:tbl>
              <a:tblPr/>
              <a:tblGrid>
                <a:gridCol w="2663825"/>
                <a:gridCol w="936625"/>
              </a:tblGrid>
              <a:tr h="2825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1" i="0" u="none" strike="noStrike" cap="none" normalizeH="0" baseline="0" smtClean="0">
                          <a:ln>
                            <a:noFill/>
                          </a:ln>
                          <a:solidFill>
                            <a:schemeClr val="tx1"/>
                          </a:solidFill>
                          <a:effectLst/>
                          <a:latin typeface="Arial" charset="0"/>
                        </a:rPr>
                        <a:t>ΥΛΙΚΟ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smtClean="0">
                          <a:ln>
                            <a:noFill/>
                          </a:ln>
                          <a:solidFill>
                            <a:schemeClr val="tx1"/>
                          </a:solidFill>
                          <a:effectLst/>
                          <a:latin typeface="Arial" charset="0"/>
                        </a:rPr>
                        <a:t>k, [W/m K]</a:t>
                      </a:r>
                      <a:endParaRPr kumimoji="0" lang="el-GR" sz="1200" b="1"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22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Τσιμέντο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1.7300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Ασβέστης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0.3190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3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Ξύλο Πεύκου (υγρασία 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0.1380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3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Ξύλο Βελανιδιάς (υγρασία 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0.1600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Φελλός ξηρός (18 </a:t>
                      </a:r>
                      <a:r>
                        <a:rPr kumimoji="0" lang="el-GR" sz="1200" b="0" i="0" u="none" strike="noStrike" cap="none" normalizeH="0" baseline="30000" smtClean="0">
                          <a:ln>
                            <a:noFill/>
                          </a:ln>
                          <a:solidFill>
                            <a:schemeClr val="tx1"/>
                          </a:solidFill>
                          <a:effectLst/>
                          <a:latin typeface="Arial" charset="0"/>
                        </a:rPr>
                        <a:t>ο</a:t>
                      </a:r>
                      <a:r>
                        <a:rPr kumimoji="0" lang="en-US" sz="1200" b="0" i="0" u="none" strike="noStrike" cap="none" normalizeH="0" baseline="0" smtClean="0">
                          <a:ln>
                            <a:noFill/>
                          </a:ln>
                          <a:solidFill>
                            <a:schemeClr val="tx1"/>
                          </a:solidFill>
                          <a:effectLst/>
                          <a:latin typeface="Arial" charset="0"/>
                        </a:rPr>
                        <a:t>C</a:t>
                      </a:r>
                      <a:r>
                        <a:rPr kumimoji="0" lang="el-GR" sz="1200" b="0" i="0" u="none" strike="noStrike" cap="none" normalizeH="0" baseline="0" smtClean="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0.0418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Υαλοβάμβακας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0.0346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Πολυστυρένη διογκωμένη (10 </a:t>
                      </a:r>
                      <a:r>
                        <a:rPr kumimoji="0" lang="el-GR" sz="1200" b="0" i="0" u="none" strike="noStrike" cap="none" normalizeH="0" baseline="30000" smtClean="0">
                          <a:ln>
                            <a:noFill/>
                          </a:ln>
                          <a:solidFill>
                            <a:schemeClr val="tx1"/>
                          </a:solidFill>
                          <a:effectLst/>
                          <a:latin typeface="Arial" charset="0"/>
                        </a:rPr>
                        <a:t>ο</a:t>
                      </a:r>
                      <a:r>
                        <a:rPr kumimoji="0" lang="en-US" sz="1200" b="0" i="0" u="none" strike="noStrike" cap="none" normalizeH="0" baseline="0" smtClean="0">
                          <a:ln>
                            <a:noFill/>
                          </a:ln>
                          <a:solidFill>
                            <a:schemeClr val="tx1"/>
                          </a:solidFill>
                          <a:effectLst/>
                          <a:latin typeface="Arial" charset="0"/>
                        </a:rPr>
                        <a:t>C</a:t>
                      </a:r>
                      <a:r>
                        <a:rPr kumimoji="0" lang="el-GR" sz="1200" b="0" i="0" u="none" strike="noStrike" cap="none" normalizeH="0" baseline="0" smtClean="0">
                          <a:ln>
                            <a:noFill/>
                          </a:ln>
                          <a:solidFill>
                            <a:schemeClr val="tx1"/>
                          </a:solidFill>
                          <a:effectLst/>
                          <a:latin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0.0346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Πολυουρεθάνη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0.0245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Αέρας (σε ακινησία)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Arial" charset="0"/>
                        </a:rPr>
                        <a:t>0.0267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218" name="Footer Placeholder 5"/>
          <p:cNvSpPr>
            <a:spLocks noGrp="1"/>
          </p:cNvSpPr>
          <p:nvPr>
            <p:ph type="ftr" sz="quarter" idx="11"/>
          </p:nvPr>
        </p:nvSpPr>
        <p:spPr>
          <a:noFill/>
        </p:spPr>
        <p:txBody>
          <a:bodyPr/>
          <a:lstStyle/>
          <a:p>
            <a:r>
              <a:rPr lang="el-GR"/>
              <a:t>Πανεπιστήμιο Αιγαίου</a:t>
            </a:r>
          </a:p>
        </p:txBody>
      </p:sp>
      <p:sp>
        <p:nvSpPr>
          <p:cNvPr id="9219" name="Slide Number Placeholder 6"/>
          <p:cNvSpPr>
            <a:spLocks noGrp="1"/>
          </p:cNvSpPr>
          <p:nvPr>
            <p:ph type="sldNum" sz="quarter" idx="12"/>
          </p:nvPr>
        </p:nvSpPr>
        <p:spPr>
          <a:noFill/>
        </p:spPr>
        <p:txBody>
          <a:bodyPr/>
          <a:lstStyle/>
          <a:p>
            <a:fld id="{12B15F2C-EF5A-4ACA-A42B-F6B7356D2614}" type="slidenum">
              <a:rPr lang="el-GR"/>
              <a:pPr/>
              <a:t>14</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603"/>
    </mc:Choice>
    <mc:Fallback>
      <p:transition spd="slow" advTm="9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457200" y="274638"/>
            <a:ext cx="8229600" cy="634082"/>
          </a:xfrm>
          <a:noFill/>
          <a:ln>
            <a:solidFill>
              <a:schemeClr val="tx1"/>
            </a:solidFill>
          </a:ln>
        </p:spPr>
        <p:txBody>
          <a:bodyPr>
            <a:normAutofit fontScale="90000"/>
          </a:bodyPr>
          <a:lstStyle/>
          <a:p>
            <a:pPr eaLnBrk="1" hangingPunct="1"/>
            <a:r>
              <a:rPr lang="el-GR" sz="4000" smtClean="0"/>
              <a:t>Μετάδοση θερμότητας με Συναγωγή</a:t>
            </a:r>
          </a:p>
        </p:txBody>
      </p:sp>
      <p:pic>
        <p:nvPicPr>
          <p:cNvPr id="10245" name="Picture 4" descr="buoyan"/>
          <p:cNvPicPr>
            <a:picLocks noGrp="1" noChangeAspect="1" noChangeArrowheads="1"/>
          </p:cNvPicPr>
          <p:nvPr>
            <p:ph idx="1"/>
          </p:nvPr>
        </p:nvPicPr>
        <p:blipFill>
          <a:blip r:embed="rId5" cstate="print"/>
          <a:stretch>
            <a:fillRect/>
          </a:stretch>
        </p:blipFill>
        <p:spPr>
          <a:xfrm>
            <a:off x="2483768" y="1139825"/>
            <a:ext cx="4572000" cy="3657600"/>
          </a:xfrm>
          <a:noFill/>
        </p:spPr>
      </p:pic>
      <p:sp>
        <p:nvSpPr>
          <p:cNvPr id="10242" name="Footer Placeholder 4"/>
          <p:cNvSpPr>
            <a:spLocks noGrp="1"/>
          </p:cNvSpPr>
          <p:nvPr>
            <p:ph type="ftr" sz="quarter" idx="11"/>
          </p:nvPr>
        </p:nvSpPr>
        <p:spPr>
          <a:noFill/>
        </p:spPr>
        <p:txBody>
          <a:bodyPr/>
          <a:lstStyle/>
          <a:p>
            <a:r>
              <a:rPr lang="el-GR"/>
              <a:t>Πανεπιστήμιο Αιγαίου</a:t>
            </a:r>
          </a:p>
        </p:txBody>
      </p:sp>
      <p:sp>
        <p:nvSpPr>
          <p:cNvPr id="10243" name="Slide Number Placeholder 5"/>
          <p:cNvSpPr>
            <a:spLocks noGrp="1"/>
          </p:cNvSpPr>
          <p:nvPr>
            <p:ph type="sldNum" sz="quarter" idx="12"/>
          </p:nvPr>
        </p:nvSpPr>
        <p:spPr>
          <a:noFill/>
        </p:spPr>
        <p:txBody>
          <a:bodyPr/>
          <a:lstStyle/>
          <a:p>
            <a:fld id="{5E008739-50C1-4636-B6A0-E7A33C61387D}" type="slidenum">
              <a:rPr lang="el-GR"/>
              <a:pPr/>
              <a:t>15</a:t>
            </a:fld>
            <a:endParaRPr lang="el-GR"/>
          </a:p>
        </p:txBody>
      </p:sp>
      <p:grpSp>
        <p:nvGrpSpPr>
          <p:cNvPr id="3" name="Group 2"/>
          <p:cNvGrpSpPr/>
          <p:nvPr/>
        </p:nvGrpSpPr>
        <p:grpSpPr>
          <a:xfrm>
            <a:off x="574254" y="2769852"/>
            <a:ext cx="1655762" cy="1312863"/>
            <a:chOff x="468313" y="3429000"/>
            <a:chExt cx="1655762" cy="1312863"/>
          </a:xfrm>
        </p:grpSpPr>
        <p:sp>
          <p:nvSpPr>
            <p:cNvPr id="10247" name="Text Box 7"/>
            <p:cNvSpPr txBox="1">
              <a:spLocks noChangeArrowheads="1"/>
            </p:cNvSpPr>
            <p:nvPr/>
          </p:nvSpPr>
          <p:spPr bwMode="auto">
            <a:xfrm>
              <a:off x="468313" y="3429000"/>
              <a:ext cx="1655762" cy="376238"/>
            </a:xfrm>
            <a:prstGeom prst="rect">
              <a:avLst/>
            </a:prstGeom>
            <a:noFill/>
            <a:ln w="9525">
              <a:solidFill>
                <a:schemeClr val="tx1"/>
              </a:solidFill>
              <a:miter lim="800000"/>
              <a:headEnd/>
              <a:tailEnd/>
            </a:ln>
          </p:spPr>
          <p:txBody>
            <a:bodyPr>
              <a:spAutoFit/>
            </a:bodyPr>
            <a:lstStyle/>
            <a:p>
              <a:pPr>
                <a:spcBef>
                  <a:spcPct val="50000"/>
                </a:spcBef>
              </a:pPr>
              <a:r>
                <a:rPr lang="el-GR"/>
                <a:t>ΒΑΡΥΤΗΤΑ</a:t>
              </a:r>
            </a:p>
          </p:txBody>
        </p:sp>
        <p:sp>
          <p:nvSpPr>
            <p:cNvPr id="10248" name="Line 8"/>
            <p:cNvSpPr>
              <a:spLocks noChangeShapeType="1"/>
            </p:cNvSpPr>
            <p:nvPr/>
          </p:nvSpPr>
          <p:spPr bwMode="auto">
            <a:xfrm>
              <a:off x="1331913" y="3805238"/>
              <a:ext cx="0" cy="936625"/>
            </a:xfrm>
            <a:prstGeom prst="line">
              <a:avLst/>
            </a:prstGeom>
            <a:noFill/>
            <a:ln w="9525">
              <a:solidFill>
                <a:schemeClr val="tx1"/>
              </a:solidFill>
              <a:round/>
              <a:headEnd/>
              <a:tailEnd type="triangle" w="med" len="med"/>
            </a:ln>
          </p:spPr>
          <p:txBody>
            <a:bodyPr/>
            <a:lstStyle/>
            <a:p>
              <a:endParaRPr lang="el-GR"/>
            </a:p>
          </p:txBody>
        </p:sp>
      </p:grpSp>
      <p:grpSp>
        <p:nvGrpSpPr>
          <p:cNvPr id="2" name="Group 1"/>
          <p:cNvGrpSpPr/>
          <p:nvPr/>
        </p:nvGrpSpPr>
        <p:grpSpPr>
          <a:xfrm>
            <a:off x="611560" y="1324683"/>
            <a:ext cx="1655762" cy="1168400"/>
            <a:chOff x="468313" y="1700213"/>
            <a:chExt cx="1655762" cy="1168400"/>
          </a:xfrm>
        </p:grpSpPr>
        <p:sp>
          <p:nvSpPr>
            <p:cNvPr id="10246" name="Text Box 6"/>
            <p:cNvSpPr txBox="1">
              <a:spLocks noChangeArrowheads="1"/>
            </p:cNvSpPr>
            <p:nvPr/>
          </p:nvSpPr>
          <p:spPr bwMode="auto">
            <a:xfrm>
              <a:off x="468313" y="2492375"/>
              <a:ext cx="1655762" cy="376238"/>
            </a:xfrm>
            <a:prstGeom prst="rect">
              <a:avLst/>
            </a:prstGeom>
            <a:noFill/>
            <a:ln w="9525">
              <a:solidFill>
                <a:schemeClr val="tx1"/>
              </a:solidFill>
              <a:miter lim="800000"/>
              <a:headEnd/>
              <a:tailEnd/>
            </a:ln>
          </p:spPr>
          <p:txBody>
            <a:bodyPr>
              <a:spAutoFit/>
            </a:bodyPr>
            <a:lstStyle/>
            <a:p>
              <a:pPr>
                <a:spcBef>
                  <a:spcPct val="50000"/>
                </a:spcBef>
              </a:pPr>
              <a:r>
                <a:rPr lang="el-GR"/>
                <a:t>ΑΝΩΣΗ</a:t>
              </a:r>
            </a:p>
          </p:txBody>
        </p:sp>
        <p:sp>
          <p:nvSpPr>
            <p:cNvPr id="10249" name="Line 9"/>
            <p:cNvSpPr>
              <a:spLocks noChangeShapeType="1"/>
            </p:cNvSpPr>
            <p:nvPr/>
          </p:nvSpPr>
          <p:spPr bwMode="auto">
            <a:xfrm flipV="1">
              <a:off x="1258888" y="1700213"/>
              <a:ext cx="0" cy="792162"/>
            </a:xfrm>
            <a:prstGeom prst="line">
              <a:avLst/>
            </a:prstGeom>
            <a:noFill/>
            <a:ln w="9525">
              <a:solidFill>
                <a:schemeClr val="tx1"/>
              </a:solidFill>
              <a:round/>
              <a:headEnd/>
              <a:tailEnd type="triangle" w="med" len="med"/>
            </a:ln>
          </p:spPr>
          <p:txBody>
            <a:bodyPr/>
            <a:lstStyle/>
            <a:p>
              <a:endParaRPr lang="el-GR"/>
            </a:p>
          </p:txBody>
        </p:sp>
      </p:grpSp>
      <p:sp>
        <p:nvSpPr>
          <p:cNvPr id="10" name="Text Box 7"/>
          <p:cNvSpPr txBox="1">
            <a:spLocks noChangeArrowheads="1"/>
          </p:cNvSpPr>
          <p:nvPr/>
        </p:nvSpPr>
        <p:spPr bwMode="auto">
          <a:xfrm>
            <a:off x="235913" y="4941168"/>
            <a:ext cx="8712968" cy="1200329"/>
          </a:xfrm>
          <a:prstGeom prst="rect">
            <a:avLst/>
          </a:prstGeom>
          <a:noFill/>
          <a:ln w="9525">
            <a:solidFill>
              <a:schemeClr val="tx1"/>
            </a:solidFill>
            <a:miter lim="800000"/>
            <a:headEnd/>
            <a:tailEnd/>
          </a:ln>
        </p:spPr>
        <p:txBody>
          <a:bodyPr wrap="square">
            <a:spAutoFit/>
          </a:bodyPr>
          <a:lstStyle/>
          <a:p>
            <a:pPr>
              <a:spcBef>
                <a:spcPct val="50000"/>
              </a:spcBef>
            </a:pPr>
            <a:r>
              <a:rPr lang="el-GR" sz="2400" dirty="0" smtClean="0">
                <a:solidFill>
                  <a:srgbClr val="EE320C"/>
                </a:solidFill>
                <a:latin typeface="Cambria Math" panose="02040503050406030204" pitchFamily="18" charset="0"/>
                <a:ea typeface="Cambria Math" panose="02040503050406030204" pitchFamily="18" charset="0"/>
              </a:rPr>
              <a:t>Η ΘΕΡΜΑΝΣΗ ΤΩΝ ΜΟΡΙΩΝ ΤΟΥ ΡΕΥΣΤΟΥ (ΚΑΤΩ) ΟΔΗΓΕΙ ΣΤΗΝ ΔΙΑΣΤΟΛΗ, ΣΤΗΝ ΑΥΞΗΣΗ ΤΗΣ ΑΝΩΣΗΣ, ΣΤΗΝ ΥΠΕΡΝΙΚΗΣΗ ΤΗΣ ΒΑΡΥΤΗΤΑΣ &amp; ΣΤΗΝ ΚΙΝΗΣΗ ΤΟΥ ΡΕΥΣΤΟΥ</a:t>
            </a:r>
            <a:endParaRPr lang="el-GR" sz="2400" dirty="0">
              <a:solidFill>
                <a:srgbClr val="EE320C"/>
              </a:solidFill>
              <a:latin typeface="Cambria Math" panose="02040503050406030204" pitchFamily="18" charset="0"/>
              <a:ea typeface="Cambria Math" panose="02040503050406030204" pitchFamily="18"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9523"/>
    </mc:Choice>
    <mc:Fallback>
      <p:transition spd="slow" advTm="295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5"/>
          <p:cNvSpPr>
            <a:spLocks noGrp="1" noChangeArrowheads="1"/>
          </p:cNvSpPr>
          <p:nvPr>
            <p:ph type="title"/>
          </p:nvPr>
        </p:nvSpPr>
        <p:spPr/>
        <p:txBody>
          <a:bodyPr>
            <a:normAutofit fontScale="90000"/>
          </a:bodyPr>
          <a:lstStyle/>
          <a:p>
            <a:pPr eaLnBrk="1" hangingPunct="1"/>
            <a:r>
              <a:rPr lang="el-GR" sz="4000" smtClean="0"/>
              <a:t>Κίνηση λόγω άνωσης, τριβής και θερμικής διάχυσης</a:t>
            </a:r>
          </a:p>
        </p:txBody>
      </p:sp>
      <p:pic>
        <p:nvPicPr>
          <p:cNvPr id="11269" name="Picture 4" descr="rbcell"/>
          <p:cNvPicPr>
            <a:picLocks noGrp="1" noChangeAspect="1" noChangeArrowheads="1"/>
          </p:cNvPicPr>
          <p:nvPr>
            <p:ph idx="1"/>
          </p:nvPr>
        </p:nvPicPr>
        <p:blipFill>
          <a:blip r:embed="rId5" cstate="print"/>
          <a:stretch>
            <a:fillRect/>
          </a:stretch>
        </p:blipFill>
        <p:spPr>
          <a:xfrm>
            <a:off x="1835696" y="1457570"/>
            <a:ext cx="5400599" cy="4747920"/>
          </a:xfrm>
          <a:noFill/>
        </p:spPr>
      </p:pic>
      <p:sp>
        <p:nvSpPr>
          <p:cNvPr id="11266" name="Footer Placeholder 4"/>
          <p:cNvSpPr>
            <a:spLocks noGrp="1"/>
          </p:cNvSpPr>
          <p:nvPr>
            <p:ph type="ftr" sz="quarter" idx="11"/>
          </p:nvPr>
        </p:nvSpPr>
        <p:spPr>
          <a:noFill/>
        </p:spPr>
        <p:txBody>
          <a:bodyPr/>
          <a:lstStyle/>
          <a:p>
            <a:r>
              <a:rPr lang="el-GR"/>
              <a:t>Πανεπιστήμιο Αιγαίου</a:t>
            </a:r>
          </a:p>
        </p:txBody>
      </p:sp>
      <p:sp>
        <p:nvSpPr>
          <p:cNvPr id="11267" name="Slide Number Placeholder 5"/>
          <p:cNvSpPr>
            <a:spLocks noGrp="1"/>
          </p:cNvSpPr>
          <p:nvPr>
            <p:ph type="sldNum" sz="quarter" idx="12"/>
          </p:nvPr>
        </p:nvSpPr>
        <p:spPr>
          <a:noFill/>
        </p:spPr>
        <p:txBody>
          <a:bodyPr/>
          <a:lstStyle/>
          <a:p>
            <a:fld id="{18D01FBE-16AE-437C-94A6-84D61559AF98}" type="slidenum">
              <a:rPr lang="el-GR"/>
              <a:pPr/>
              <a:t>16</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776"/>
    </mc:Choice>
    <mc:Fallback>
      <p:transition spd="slow" advTm="12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noFill/>
          <a:ln>
            <a:solidFill>
              <a:schemeClr val="tx1"/>
            </a:solidFill>
          </a:ln>
        </p:spPr>
        <p:txBody>
          <a:bodyPr>
            <a:normAutofit fontScale="90000"/>
          </a:bodyPr>
          <a:lstStyle/>
          <a:p>
            <a:pPr eaLnBrk="1" hangingPunct="1"/>
            <a:r>
              <a:rPr lang="el-GR" sz="4000" smtClean="0"/>
              <a:t>Μετάδοση Θερμότητας με ΣΥΝΑΓΩΓΗ  </a:t>
            </a:r>
            <a:r>
              <a:rPr lang="el-GR" sz="3200" smtClean="0"/>
              <a:t>(ΚΥΚΛΟΦΟΡΙΑ)</a:t>
            </a:r>
          </a:p>
        </p:txBody>
      </p:sp>
      <p:sp>
        <p:nvSpPr>
          <p:cNvPr id="12293" name="Rectangle 3"/>
          <p:cNvSpPr>
            <a:spLocks noGrp="1" noChangeArrowheads="1"/>
          </p:cNvSpPr>
          <p:nvPr>
            <p:ph idx="1"/>
          </p:nvPr>
        </p:nvSpPr>
        <p:spPr>
          <a:xfrm>
            <a:off x="323850" y="1600200"/>
            <a:ext cx="8496300" cy="4781550"/>
          </a:xfrm>
        </p:spPr>
        <p:txBody>
          <a:bodyPr/>
          <a:lstStyle/>
          <a:p>
            <a:pPr eaLnBrk="1" hangingPunct="1"/>
            <a:r>
              <a:rPr lang="el-GR" sz="2800" smtClean="0"/>
              <a:t>Είναι η μετάδοση θερμότητας με συνδυασμό </a:t>
            </a:r>
            <a:r>
              <a:rPr lang="el-GR" sz="2800" i="1" u="sng" smtClean="0"/>
              <a:t>αγωγής</a:t>
            </a:r>
            <a:r>
              <a:rPr lang="el-GR" sz="2800" smtClean="0"/>
              <a:t> και </a:t>
            </a:r>
            <a:r>
              <a:rPr lang="el-GR" sz="2800" i="1" u="sng" smtClean="0"/>
              <a:t>κυκλοφορίας</a:t>
            </a:r>
            <a:r>
              <a:rPr lang="el-GR" sz="2800" smtClean="0"/>
              <a:t> του θερμαινόμενου ρευστού μέσου (υγρού ή αερίου)</a:t>
            </a:r>
          </a:p>
          <a:p>
            <a:pPr eaLnBrk="1" hangingPunct="1"/>
            <a:r>
              <a:rPr lang="el-GR" sz="2800" smtClean="0"/>
              <a:t>ΣΥΜΒΑΙΝΕΙ  «ΑΠΟ ¨Η ΠΡΟΣ» ΚΑΠΟΙΟ ΡΕΥΣΤΟ</a:t>
            </a:r>
          </a:p>
          <a:p>
            <a:pPr eaLnBrk="1" hangingPunct="1">
              <a:buFontTx/>
              <a:buNone/>
            </a:pPr>
            <a:r>
              <a:rPr lang="el-GR" sz="2800" smtClean="0"/>
              <a:t>	</a:t>
            </a:r>
          </a:p>
          <a:p>
            <a:pPr eaLnBrk="1" hangingPunct="1">
              <a:buFontTx/>
              <a:buNone/>
            </a:pPr>
            <a:endParaRPr lang="el-GR" sz="2800" smtClean="0"/>
          </a:p>
          <a:p>
            <a:pPr eaLnBrk="1" hangingPunct="1">
              <a:buFontTx/>
              <a:buNone/>
            </a:pPr>
            <a:r>
              <a:rPr lang="el-GR" sz="2800" smtClean="0"/>
              <a:t>	ΤΥΠΟΙ ΣΥΝΑΓΩΓΗΣ:</a:t>
            </a:r>
          </a:p>
          <a:p>
            <a:pPr eaLnBrk="1" hangingPunct="1">
              <a:buFontTx/>
              <a:buNone/>
            </a:pPr>
            <a:r>
              <a:rPr lang="el-GR" sz="2800" smtClean="0"/>
              <a:t>	- Α. ΕΛΕΥΘΕΡΗ ΣΥΝΑΓΩΓΗ</a:t>
            </a:r>
          </a:p>
          <a:p>
            <a:pPr eaLnBrk="1" hangingPunct="1">
              <a:buFontTx/>
              <a:buNone/>
            </a:pPr>
            <a:r>
              <a:rPr lang="el-GR" sz="2800" smtClean="0"/>
              <a:t>	- Β. ΕΞΑΝΑΓΚΑΣΜΕΝΗ ΣΥΝΑΓΩΓΗ</a:t>
            </a:r>
            <a:endParaRPr lang="el-GR" sz="1800" smtClean="0"/>
          </a:p>
        </p:txBody>
      </p:sp>
      <p:sp>
        <p:nvSpPr>
          <p:cNvPr id="12290" name="Footer Placeholder 4"/>
          <p:cNvSpPr>
            <a:spLocks noGrp="1"/>
          </p:cNvSpPr>
          <p:nvPr>
            <p:ph type="ftr" sz="quarter" idx="11"/>
          </p:nvPr>
        </p:nvSpPr>
        <p:spPr>
          <a:noFill/>
        </p:spPr>
        <p:txBody>
          <a:bodyPr/>
          <a:lstStyle/>
          <a:p>
            <a:r>
              <a:rPr lang="el-GR"/>
              <a:t>Πανεπιστήμιο Αιγαίου</a:t>
            </a:r>
          </a:p>
        </p:txBody>
      </p:sp>
      <p:sp>
        <p:nvSpPr>
          <p:cNvPr id="12291" name="Slide Number Placeholder 5"/>
          <p:cNvSpPr>
            <a:spLocks noGrp="1"/>
          </p:cNvSpPr>
          <p:nvPr>
            <p:ph type="sldNum" sz="quarter" idx="12"/>
          </p:nvPr>
        </p:nvSpPr>
        <p:spPr>
          <a:noFill/>
        </p:spPr>
        <p:txBody>
          <a:bodyPr/>
          <a:lstStyle/>
          <a:p>
            <a:fld id="{05041B16-A608-4A07-9163-C4A9E9A2D712}" type="slidenum">
              <a:rPr lang="el-GR"/>
              <a:pPr/>
              <a:t>17</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223"/>
    </mc:Choice>
    <mc:Fallback>
      <p:transition spd="slow" advTm="2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type="title"/>
          </p:nvPr>
        </p:nvSpPr>
        <p:spPr>
          <a:noFill/>
          <a:ln>
            <a:solidFill>
              <a:schemeClr val="tx1"/>
            </a:solidFill>
          </a:ln>
        </p:spPr>
        <p:txBody>
          <a:bodyPr/>
          <a:lstStyle/>
          <a:p>
            <a:pPr eaLnBrk="1" hangingPunct="1"/>
            <a:r>
              <a:rPr lang="el-GR" sz="3600" smtClean="0"/>
              <a:t>Μετάδοση Θερμότητας με Συναγωγή</a:t>
            </a:r>
          </a:p>
        </p:txBody>
      </p:sp>
      <p:sp>
        <p:nvSpPr>
          <p:cNvPr id="13314" name="Footer Placeholder 4"/>
          <p:cNvSpPr>
            <a:spLocks noGrp="1"/>
          </p:cNvSpPr>
          <p:nvPr>
            <p:ph type="ftr" sz="quarter" idx="11"/>
          </p:nvPr>
        </p:nvSpPr>
        <p:spPr>
          <a:noFill/>
        </p:spPr>
        <p:txBody>
          <a:bodyPr/>
          <a:lstStyle/>
          <a:p>
            <a:r>
              <a:rPr lang="el-GR"/>
              <a:t>Πανεπιστήμιο Αιγαίου</a:t>
            </a:r>
          </a:p>
        </p:txBody>
      </p:sp>
      <p:sp>
        <p:nvSpPr>
          <p:cNvPr id="13315" name="Slide Number Placeholder 5"/>
          <p:cNvSpPr>
            <a:spLocks noGrp="1"/>
          </p:cNvSpPr>
          <p:nvPr>
            <p:ph type="sldNum" sz="quarter" idx="12"/>
          </p:nvPr>
        </p:nvSpPr>
        <p:spPr>
          <a:noFill/>
        </p:spPr>
        <p:txBody>
          <a:bodyPr/>
          <a:lstStyle/>
          <a:p>
            <a:fld id="{7425E0B0-A09F-4336-BF48-C3FB9AB8A414}" type="slidenum">
              <a:rPr lang="el-GR"/>
              <a:pPr/>
              <a:t>18</a:t>
            </a:fld>
            <a:endParaRPr lang="el-GR"/>
          </a:p>
        </p:txBody>
      </p:sp>
      <p:sp>
        <p:nvSpPr>
          <p:cNvPr id="13318" name="Text Box 7"/>
          <p:cNvSpPr txBox="1">
            <a:spLocks noChangeArrowheads="1"/>
          </p:cNvSpPr>
          <p:nvPr/>
        </p:nvSpPr>
        <p:spPr bwMode="auto">
          <a:xfrm>
            <a:off x="1" y="1482370"/>
            <a:ext cx="2627783" cy="1477328"/>
          </a:xfrm>
          <a:prstGeom prst="rect">
            <a:avLst/>
          </a:prstGeom>
          <a:noFill/>
          <a:ln w="9525">
            <a:noFill/>
            <a:miter lim="800000"/>
            <a:headEnd/>
            <a:tailEnd/>
          </a:ln>
        </p:spPr>
        <p:txBody>
          <a:bodyPr wrap="square">
            <a:spAutoFit/>
          </a:bodyPr>
          <a:lstStyle/>
          <a:p>
            <a:pPr>
              <a:spcBef>
                <a:spcPct val="50000"/>
              </a:spcBef>
            </a:pPr>
            <a:r>
              <a:rPr lang="el-GR" dirty="0"/>
              <a:t>Κύτταρα συναγωγής μεταφέρουν θερμότητα από την κάτω θερμή επιφάνεια στην επάνω κρύα...</a:t>
            </a: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5" y="1297910"/>
            <a:ext cx="6490040" cy="555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65955855"/>
      </p:ext>
    </p:extLst>
  </p:cSld>
  <p:clrMapOvr>
    <a:masterClrMapping/>
  </p:clrMapOvr>
  <mc:AlternateContent xmlns:mc="http://schemas.openxmlformats.org/markup-compatibility/2006">
    <mc:Choice xmlns:p14="http://schemas.microsoft.com/office/powerpoint/2010/main" Requires="p14">
      <p:transition spd="slow" p14:dur="2000" advTm="14639"/>
    </mc:Choice>
    <mc:Fallback>
      <p:transition spd="slow" advTm="14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5"/>
          <p:cNvSpPr>
            <a:spLocks noGrp="1" noChangeArrowheads="1"/>
          </p:cNvSpPr>
          <p:nvPr>
            <p:ph type="title"/>
          </p:nvPr>
        </p:nvSpPr>
        <p:spPr>
          <a:noFill/>
          <a:ln>
            <a:solidFill>
              <a:schemeClr val="tx1"/>
            </a:solidFill>
          </a:ln>
        </p:spPr>
        <p:txBody>
          <a:bodyPr/>
          <a:lstStyle/>
          <a:p>
            <a:pPr eaLnBrk="1" hangingPunct="1"/>
            <a:r>
              <a:rPr lang="el-GR" sz="3600" smtClean="0"/>
              <a:t>Μετάδοση Θερμότητας με Συναγωγή</a:t>
            </a:r>
          </a:p>
        </p:txBody>
      </p:sp>
      <p:pic>
        <p:nvPicPr>
          <p:cNvPr id="13317" name="Picture 4"/>
          <p:cNvPicPr>
            <a:picLocks noGrp="1" noChangeAspect="1" noChangeArrowheads="1"/>
          </p:cNvPicPr>
          <p:nvPr>
            <p:ph idx="1"/>
          </p:nvPr>
        </p:nvPicPr>
        <p:blipFill>
          <a:blip r:embed="rId5" cstate="print"/>
          <a:srcRect/>
          <a:stretch>
            <a:fillRect/>
          </a:stretch>
        </p:blipFill>
        <p:spPr>
          <a:xfrm>
            <a:off x="755650" y="1700213"/>
            <a:ext cx="4032250" cy="3128962"/>
          </a:xfrm>
          <a:noFill/>
        </p:spPr>
      </p:pic>
      <p:sp>
        <p:nvSpPr>
          <p:cNvPr id="13314" name="Footer Placeholder 4"/>
          <p:cNvSpPr>
            <a:spLocks noGrp="1"/>
          </p:cNvSpPr>
          <p:nvPr>
            <p:ph type="ftr" sz="quarter" idx="11"/>
          </p:nvPr>
        </p:nvSpPr>
        <p:spPr>
          <a:noFill/>
        </p:spPr>
        <p:txBody>
          <a:bodyPr/>
          <a:lstStyle/>
          <a:p>
            <a:r>
              <a:rPr lang="el-GR"/>
              <a:t>Πανεπιστήμιο Αιγαίου</a:t>
            </a:r>
          </a:p>
        </p:txBody>
      </p:sp>
      <p:sp>
        <p:nvSpPr>
          <p:cNvPr id="13315" name="Slide Number Placeholder 5"/>
          <p:cNvSpPr>
            <a:spLocks noGrp="1"/>
          </p:cNvSpPr>
          <p:nvPr>
            <p:ph type="sldNum" sz="quarter" idx="12"/>
          </p:nvPr>
        </p:nvSpPr>
        <p:spPr>
          <a:noFill/>
        </p:spPr>
        <p:txBody>
          <a:bodyPr/>
          <a:lstStyle/>
          <a:p>
            <a:fld id="{7425E0B0-A09F-4336-BF48-C3FB9AB8A414}" type="slidenum">
              <a:rPr lang="el-GR"/>
              <a:pPr/>
              <a:t>19</a:t>
            </a:fld>
            <a:endParaRPr lang="el-GR"/>
          </a:p>
        </p:txBody>
      </p:sp>
      <p:sp>
        <p:nvSpPr>
          <p:cNvPr id="13318" name="Text Box 7"/>
          <p:cNvSpPr txBox="1">
            <a:spLocks noChangeArrowheads="1"/>
          </p:cNvSpPr>
          <p:nvPr/>
        </p:nvSpPr>
        <p:spPr bwMode="auto">
          <a:xfrm>
            <a:off x="5003800" y="1916113"/>
            <a:ext cx="3671888" cy="915987"/>
          </a:xfrm>
          <a:prstGeom prst="rect">
            <a:avLst/>
          </a:prstGeom>
          <a:noFill/>
          <a:ln w="9525">
            <a:noFill/>
            <a:miter lim="800000"/>
            <a:headEnd/>
            <a:tailEnd/>
          </a:ln>
        </p:spPr>
        <p:txBody>
          <a:bodyPr>
            <a:spAutoFit/>
          </a:bodyPr>
          <a:lstStyle/>
          <a:p>
            <a:pPr>
              <a:spcBef>
                <a:spcPct val="50000"/>
              </a:spcBef>
            </a:pPr>
            <a:r>
              <a:rPr lang="el-GR"/>
              <a:t>Κύτταρα συναγωγής μεταφέρουν θερμότητα από την κάτω θερμή επιφάνεια στην επάνω κρύα...</a:t>
            </a:r>
          </a:p>
        </p:txBody>
      </p:sp>
      <p:sp>
        <p:nvSpPr>
          <p:cNvPr id="13319" name="Text Box 8"/>
          <p:cNvSpPr txBox="1">
            <a:spLocks noChangeArrowheads="1"/>
          </p:cNvSpPr>
          <p:nvPr/>
        </p:nvSpPr>
        <p:spPr bwMode="auto">
          <a:xfrm>
            <a:off x="5003800" y="3429000"/>
            <a:ext cx="3671888" cy="2027238"/>
          </a:xfrm>
          <a:prstGeom prst="rect">
            <a:avLst/>
          </a:prstGeom>
          <a:noFill/>
          <a:ln w="9525">
            <a:solidFill>
              <a:schemeClr val="tx1"/>
            </a:solidFill>
            <a:miter lim="800000"/>
            <a:headEnd/>
            <a:tailEnd/>
          </a:ln>
        </p:spPr>
        <p:txBody>
          <a:bodyPr>
            <a:spAutoFit/>
          </a:bodyPr>
          <a:lstStyle/>
          <a:p>
            <a:pPr>
              <a:spcBef>
                <a:spcPct val="50000"/>
              </a:spcBef>
            </a:pPr>
            <a:r>
              <a:rPr lang="el-GR" u="sng"/>
              <a:t>Παραδείγματα</a:t>
            </a:r>
            <a:r>
              <a:rPr lang="el-GR"/>
              <a:t>:</a:t>
            </a:r>
          </a:p>
          <a:p>
            <a:pPr>
              <a:spcBef>
                <a:spcPct val="50000"/>
              </a:spcBef>
              <a:buFontTx/>
              <a:buChar char="-"/>
            </a:pPr>
            <a:r>
              <a:rPr lang="el-GR"/>
              <a:t> Ατμόσφαιρα</a:t>
            </a:r>
          </a:p>
          <a:p>
            <a:pPr>
              <a:spcBef>
                <a:spcPct val="50000"/>
              </a:spcBef>
              <a:buFontTx/>
              <a:buChar char="-"/>
            </a:pPr>
            <a:r>
              <a:rPr lang="el-GR"/>
              <a:t> Θάλασσα</a:t>
            </a:r>
          </a:p>
          <a:p>
            <a:pPr>
              <a:spcBef>
                <a:spcPct val="50000"/>
              </a:spcBef>
              <a:buFontTx/>
              <a:buChar char="-"/>
            </a:pPr>
            <a:r>
              <a:rPr lang="el-GR"/>
              <a:t> Κατσαρόλα που βράζει</a:t>
            </a:r>
          </a:p>
          <a:p>
            <a:pPr>
              <a:spcBef>
                <a:spcPct val="50000"/>
              </a:spcBef>
              <a:buFontTx/>
              <a:buChar char="-"/>
            </a:pPr>
            <a:r>
              <a:rPr lang="el-GR"/>
              <a:t> Φλυτζάνι με καφέ που κρυώνει</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653"/>
    </mc:Choice>
    <mc:Fallback>
      <p:transition spd="slow" advTm="17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Εικόνα 2" descr="image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823912"/>
            <a:ext cx="6943725"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4667991"/>
      </p:ext>
    </p:extLst>
  </p:cSld>
  <p:clrMapOvr>
    <a:masterClrMapping/>
  </p:clrMapOvr>
  <mc:AlternateContent xmlns:mc="http://schemas.openxmlformats.org/markup-compatibility/2006">
    <mc:Choice xmlns:p14="http://schemas.microsoft.com/office/powerpoint/2010/main" Requires="p14">
      <p:transition spd="slow" p14:dur="2000" advTm="662"/>
    </mc:Choice>
    <mc:Fallback>
      <p:transition spd="slow" advTm="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ΣΥΝΑΓΩΓΗ ΘΕΡΜΟΤΗΤΑΣ</a:t>
            </a:r>
            <a:endParaRPr lang="en-GB" dirty="0"/>
          </a:p>
        </p:txBody>
      </p:sp>
      <p:sp>
        <p:nvSpPr>
          <p:cNvPr id="3" name="Content Placeholder 2"/>
          <p:cNvSpPr>
            <a:spLocks noGrp="1"/>
          </p:cNvSpPr>
          <p:nvPr>
            <p:ph idx="1"/>
          </p:nvPr>
        </p:nvSpPr>
        <p:spPr/>
        <p:txBody>
          <a:bodyPr/>
          <a:lstStyle/>
          <a:p>
            <a:r>
              <a:rPr lang="el-GR" dirty="0" smtClean="0"/>
              <a:t>ΕΛΕΥΘΕΡΗ ΣΥΝΑΓΩΓΗ : ΤΟ ΡΕΥΣΤΟ ΚΙΝΕΙΤΑΙ ΧΩΡΙΣ ΕΞΩΤΕΡΙΚΟ ΜΕΣΟ, ΛΟΓΩ ΔΙΑΦΟΡΑΣ ΘΕΡΜΟΚΡΑΣΙΑΣ </a:t>
            </a:r>
          </a:p>
          <a:p>
            <a:endParaRPr lang="el-GR" dirty="0"/>
          </a:p>
          <a:p>
            <a:r>
              <a:rPr lang="el-GR" dirty="0" smtClean="0"/>
              <a:t>ΕΞΑΝΑΓΚΑΣΜΕΝΗ ΣΥΝΑΓΩΓΗ : ΤΟ ΡΕΥΣΤΟ ΚΙΝΕΙΤΑΙ ΚΥΡΙΩΣ ΛΟΓΩ ΕΞΩΤΕΡΙΚΟΥ ΜΕΣΟΥ (ΑΝΕΜΙΣΤΗΡΑΣ, ΑΝΕΜΟΣ, ΚΛΠ.)</a:t>
            </a:r>
            <a:endParaRPr lang="en-GB" dirty="0"/>
          </a:p>
        </p:txBody>
      </p:sp>
      <p:sp>
        <p:nvSpPr>
          <p:cNvPr id="4" name="Footer Placeholder 3"/>
          <p:cNvSpPr>
            <a:spLocks noGrp="1"/>
          </p:cNvSpPr>
          <p:nvPr>
            <p:ph type="ftr" sz="quarter" idx="11"/>
          </p:nvPr>
        </p:nvSpPr>
        <p:spPr/>
        <p:txBody>
          <a:bodyPr/>
          <a:lstStyle/>
          <a:p>
            <a:pPr>
              <a:defRPr/>
            </a:pPr>
            <a:r>
              <a:rPr lang="el-GR" smtClean="0"/>
              <a:t>Πανεπιστήμιο Αιγαίου</a:t>
            </a:r>
            <a:endParaRPr lang="el-GR"/>
          </a:p>
        </p:txBody>
      </p:sp>
      <p:sp>
        <p:nvSpPr>
          <p:cNvPr id="5" name="Slide Number Placeholder 4"/>
          <p:cNvSpPr>
            <a:spLocks noGrp="1"/>
          </p:cNvSpPr>
          <p:nvPr>
            <p:ph type="sldNum" sz="quarter" idx="12"/>
          </p:nvPr>
        </p:nvSpPr>
        <p:spPr/>
        <p:txBody>
          <a:bodyPr/>
          <a:lstStyle/>
          <a:p>
            <a:pPr>
              <a:defRPr/>
            </a:pPr>
            <a:fld id="{D32D56E4-0F60-4BCF-B5AE-341BB45AEDFC}" type="slidenum">
              <a:rPr lang="el-GR" smtClean="0"/>
              <a:pPr>
                <a:defRPr/>
              </a:pPr>
              <a:t>20</a:t>
            </a:fld>
            <a:endParaRPr lang="el-G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75848783"/>
      </p:ext>
    </p:extLst>
  </p:cSld>
  <p:clrMapOvr>
    <a:masterClrMapping/>
  </p:clrMapOvr>
  <mc:AlternateContent xmlns:mc="http://schemas.openxmlformats.org/markup-compatibility/2006">
    <mc:Choice xmlns:p14="http://schemas.microsoft.com/office/powerpoint/2010/main" Requires="p14">
      <p:transition spd="slow" p14:dur="2000" advTm="24943"/>
    </mc:Choice>
    <mc:Fallback>
      <p:transition spd="slow" advTm="24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p:cNvSpPr>
            <a:spLocks noGrp="1" noChangeArrowheads="1"/>
          </p:cNvSpPr>
          <p:nvPr>
            <p:ph type="title"/>
          </p:nvPr>
        </p:nvSpPr>
        <p:spPr>
          <a:xfrm>
            <a:off x="457200" y="549275"/>
            <a:ext cx="8229600" cy="1143000"/>
          </a:xfrm>
          <a:noFill/>
          <a:ln>
            <a:solidFill>
              <a:schemeClr val="tx1"/>
            </a:solidFill>
          </a:ln>
        </p:spPr>
        <p:txBody>
          <a:bodyPr/>
          <a:lstStyle/>
          <a:p>
            <a:pPr eaLnBrk="1" hangingPunct="1"/>
            <a:r>
              <a:rPr lang="el-GR" sz="3200" smtClean="0"/>
              <a:t>Παραδείγματα </a:t>
            </a:r>
            <a:br>
              <a:rPr lang="el-GR" sz="3200" smtClean="0"/>
            </a:br>
            <a:r>
              <a:rPr lang="el-GR" sz="3200" smtClean="0"/>
              <a:t>ελεύθερης και εξαναγκασμένης συναγωγής</a:t>
            </a:r>
          </a:p>
        </p:txBody>
      </p:sp>
      <p:sp>
        <p:nvSpPr>
          <p:cNvPr id="14341" name="Rectangle 3"/>
          <p:cNvSpPr>
            <a:spLocks noGrp="1" noChangeArrowheads="1"/>
          </p:cNvSpPr>
          <p:nvPr>
            <p:ph idx="1"/>
          </p:nvPr>
        </p:nvSpPr>
        <p:spPr>
          <a:xfrm>
            <a:off x="457200" y="2420938"/>
            <a:ext cx="8229600" cy="3705225"/>
          </a:xfrm>
        </p:spPr>
        <p:txBody>
          <a:bodyPr/>
          <a:lstStyle/>
          <a:p>
            <a:pPr eaLnBrk="1" hangingPunct="1"/>
            <a:r>
              <a:rPr lang="el-GR" smtClean="0"/>
              <a:t>Θέρμανση δωματίου με καλοριφέρ</a:t>
            </a:r>
          </a:p>
          <a:p>
            <a:pPr eaLnBrk="1" hangingPunct="1"/>
            <a:r>
              <a:rPr lang="el-GR" smtClean="0"/>
              <a:t>Ψύξη μηχανής αυτοκινήτου</a:t>
            </a:r>
          </a:p>
          <a:p>
            <a:pPr eaLnBrk="1" hangingPunct="1"/>
            <a:r>
              <a:rPr lang="el-GR" smtClean="0"/>
              <a:t>Στέγνωμα μαλλιών με σεσσουάρ</a:t>
            </a:r>
          </a:p>
          <a:p>
            <a:pPr eaLnBrk="1" hangingPunct="1"/>
            <a:r>
              <a:rPr lang="el-GR" smtClean="0"/>
              <a:t>Οδηγός πάνω σε μηχανάκι</a:t>
            </a:r>
          </a:p>
          <a:p>
            <a:pPr eaLnBrk="1" hangingPunct="1"/>
            <a:endParaRPr lang="el-GR" smtClean="0"/>
          </a:p>
        </p:txBody>
      </p:sp>
      <p:sp>
        <p:nvSpPr>
          <p:cNvPr id="14338" name="Footer Placeholder 4"/>
          <p:cNvSpPr>
            <a:spLocks noGrp="1"/>
          </p:cNvSpPr>
          <p:nvPr>
            <p:ph type="ftr" sz="quarter" idx="11"/>
          </p:nvPr>
        </p:nvSpPr>
        <p:spPr>
          <a:noFill/>
        </p:spPr>
        <p:txBody>
          <a:bodyPr/>
          <a:lstStyle/>
          <a:p>
            <a:r>
              <a:rPr lang="el-GR"/>
              <a:t>Πανεπιστήμιο Αιγαίου</a:t>
            </a:r>
          </a:p>
        </p:txBody>
      </p:sp>
      <p:sp>
        <p:nvSpPr>
          <p:cNvPr id="14339" name="Slide Number Placeholder 5"/>
          <p:cNvSpPr>
            <a:spLocks noGrp="1"/>
          </p:cNvSpPr>
          <p:nvPr>
            <p:ph type="sldNum" sz="quarter" idx="12"/>
          </p:nvPr>
        </p:nvSpPr>
        <p:spPr>
          <a:noFill/>
        </p:spPr>
        <p:txBody>
          <a:bodyPr/>
          <a:lstStyle/>
          <a:p>
            <a:fld id="{56F3ADF9-E3F3-47A1-B80D-C82EB8E48367}" type="slidenum">
              <a:rPr lang="el-GR"/>
              <a:pPr/>
              <a:t>21</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867"/>
    </mc:Choice>
    <mc:Fallback>
      <p:transition spd="slow" advTm="21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5"/>
          <p:cNvSpPr>
            <a:spLocks noGrp="1" noChangeArrowheads="1"/>
          </p:cNvSpPr>
          <p:nvPr>
            <p:ph type="title"/>
          </p:nvPr>
        </p:nvSpPr>
        <p:spPr/>
        <p:txBody>
          <a:bodyPr>
            <a:normAutofit fontScale="90000"/>
          </a:bodyPr>
          <a:lstStyle/>
          <a:p>
            <a:pPr eaLnBrk="1" hangingPunct="1"/>
            <a:r>
              <a:rPr lang="el-GR" sz="4000" smtClean="0"/>
              <a:t>Μεταφορά θερμότητας </a:t>
            </a:r>
            <a:br>
              <a:rPr lang="el-GR" sz="4000" smtClean="0"/>
            </a:br>
            <a:r>
              <a:rPr lang="el-GR" sz="4000" smtClean="0"/>
              <a:t>με ελεύθερη συναγωγή</a:t>
            </a:r>
          </a:p>
        </p:txBody>
      </p:sp>
      <p:pic>
        <p:nvPicPr>
          <p:cNvPr id="15365" name="Picture 4" descr="boilingwaterconvection"/>
          <p:cNvPicPr>
            <a:picLocks noGrp="1" noChangeAspect="1" noChangeArrowheads="1"/>
          </p:cNvPicPr>
          <p:nvPr>
            <p:ph idx="1"/>
          </p:nvPr>
        </p:nvPicPr>
        <p:blipFill>
          <a:blip r:embed="rId5" cstate="print"/>
          <a:srcRect/>
          <a:stretch>
            <a:fillRect/>
          </a:stretch>
        </p:blipFill>
        <p:spPr>
          <a:xfrm>
            <a:off x="1476375" y="2060575"/>
            <a:ext cx="5691188" cy="3794125"/>
          </a:xfrm>
          <a:noFill/>
        </p:spPr>
      </p:pic>
      <p:sp>
        <p:nvSpPr>
          <p:cNvPr id="15362" name="Footer Placeholder 4"/>
          <p:cNvSpPr>
            <a:spLocks noGrp="1"/>
          </p:cNvSpPr>
          <p:nvPr>
            <p:ph type="ftr" sz="quarter" idx="11"/>
          </p:nvPr>
        </p:nvSpPr>
        <p:spPr>
          <a:noFill/>
        </p:spPr>
        <p:txBody>
          <a:bodyPr/>
          <a:lstStyle/>
          <a:p>
            <a:r>
              <a:rPr lang="el-GR"/>
              <a:t>Πανεπιστήμιο Αιγαίου</a:t>
            </a:r>
          </a:p>
        </p:txBody>
      </p:sp>
      <p:sp>
        <p:nvSpPr>
          <p:cNvPr id="15363" name="Slide Number Placeholder 5"/>
          <p:cNvSpPr>
            <a:spLocks noGrp="1"/>
          </p:cNvSpPr>
          <p:nvPr>
            <p:ph type="sldNum" sz="quarter" idx="12"/>
          </p:nvPr>
        </p:nvSpPr>
        <p:spPr>
          <a:noFill/>
        </p:spPr>
        <p:txBody>
          <a:bodyPr/>
          <a:lstStyle/>
          <a:p>
            <a:fld id="{42BCA681-EA93-488E-A9EE-561CFBD737E4}" type="slidenum">
              <a:rPr lang="el-GR"/>
              <a:pPr/>
              <a:t>22</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360"/>
    </mc:Choice>
    <mc:Fallback>
      <p:transition spd="slow" advTm="17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5"/>
          <p:cNvSpPr>
            <a:spLocks noGrp="1" noChangeArrowheads="1"/>
          </p:cNvSpPr>
          <p:nvPr>
            <p:ph type="title"/>
          </p:nvPr>
        </p:nvSpPr>
        <p:spPr/>
        <p:txBody>
          <a:bodyPr>
            <a:normAutofit fontScale="90000"/>
          </a:bodyPr>
          <a:lstStyle/>
          <a:p>
            <a:pPr eaLnBrk="1" hangingPunct="1"/>
            <a:r>
              <a:rPr lang="el-GR" sz="4000" smtClean="0"/>
              <a:t>Θέρμανση δωματίου με ελεύθερη συναγωγή</a:t>
            </a:r>
          </a:p>
        </p:txBody>
      </p:sp>
      <p:pic>
        <p:nvPicPr>
          <p:cNvPr id="16389" name="Picture 4" descr="radiatorconvection"/>
          <p:cNvPicPr>
            <a:picLocks noGrp="1" noChangeAspect="1" noChangeArrowheads="1"/>
          </p:cNvPicPr>
          <p:nvPr>
            <p:ph idx="1"/>
          </p:nvPr>
        </p:nvPicPr>
        <p:blipFill>
          <a:blip r:embed="rId5" cstate="print"/>
          <a:srcRect/>
          <a:stretch>
            <a:fillRect/>
          </a:stretch>
        </p:blipFill>
        <p:spPr>
          <a:xfrm>
            <a:off x="1908175" y="1719263"/>
            <a:ext cx="4968875" cy="3997325"/>
          </a:xfrm>
          <a:noFill/>
        </p:spPr>
      </p:pic>
      <p:sp>
        <p:nvSpPr>
          <p:cNvPr id="16386" name="Footer Placeholder 4"/>
          <p:cNvSpPr>
            <a:spLocks noGrp="1"/>
          </p:cNvSpPr>
          <p:nvPr>
            <p:ph type="ftr" sz="quarter" idx="11"/>
          </p:nvPr>
        </p:nvSpPr>
        <p:spPr>
          <a:noFill/>
        </p:spPr>
        <p:txBody>
          <a:bodyPr/>
          <a:lstStyle/>
          <a:p>
            <a:r>
              <a:rPr lang="el-GR"/>
              <a:t>Πανεπιστήμιο Αιγαίου</a:t>
            </a:r>
          </a:p>
        </p:txBody>
      </p:sp>
      <p:sp>
        <p:nvSpPr>
          <p:cNvPr id="16387" name="Slide Number Placeholder 5"/>
          <p:cNvSpPr>
            <a:spLocks noGrp="1"/>
          </p:cNvSpPr>
          <p:nvPr>
            <p:ph type="sldNum" sz="quarter" idx="12"/>
          </p:nvPr>
        </p:nvSpPr>
        <p:spPr>
          <a:noFill/>
        </p:spPr>
        <p:txBody>
          <a:bodyPr/>
          <a:lstStyle/>
          <a:p>
            <a:fld id="{1D8C05DB-462C-48E8-A664-9E249C6B6C96}" type="slidenum">
              <a:rPr lang="el-GR"/>
              <a:pPr/>
              <a:t>23</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555"/>
    </mc:Choice>
    <mc:Fallback>
      <p:transition spd="slow" advTm="16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5"/>
          <p:cNvSpPr>
            <a:spLocks noGrp="1" noChangeArrowheads="1"/>
          </p:cNvSpPr>
          <p:nvPr>
            <p:ph type="title"/>
          </p:nvPr>
        </p:nvSpPr>
        <p:spPr>
          <a:xfrm>
            <a:off x="457200" y="274638"/>
            <a:ext cx="4114800" cy="1282154"/>
          </a:xfrm>
        </p:spPr>
        <p:txBody>
          <a:bodyPr>
            <a:normAutofit/>
          </a:bodyPr>
          <a:lstStyle/>
          <a:p>
            <a:pPr eaLnBrk="1" hangingPunct="1"/>
            <a:r>
              <a:rPr lang="el-GR" dirty="0" smtClean="0"/>
              <a:t>Ψυγείο</a:t>
            </a:r>
          </a:p>
        </p:txBody>
      </p:sp>
      <p:pic>
        <p:nvPicPr>
          <p:cNvPr id="17413" name="Picture 4" descr="refrigeratorconvection"/>
          <p:cNvPicPr>
            <a:picLocks noGrp="1" noChangeAspect="1" noChangeArrowheads="1"/>
          </p:cNvPicPr>
          <p:nvPr>
            <p:ph idx="1"/>
          </p:nvPr>
        </p:nvPicPr>
        <p:blipFill>
          <a:blip r:embed="rId5" cstate="print"/>
          <a:srcRect/>
          <a:stretch>
            <a:fillRect/>
          </a:stretch>
        </p:blipFill>
        <p:spPr>
          <a:xfrm>
            <a:off x="5003800" y="365125"/>
            <a:ext cx="3611563" cy="6126163"/>
          </a:xfrm>
          <a:noFill/>
        </p:spPr>
      </p:pic>
      <p:sp>
        <p:nvSpPr>
          <p:cNvPr id="17410" name="Footer Placeholder 4"/>
          <p:cNvSpPr>
            <a:spLocks noGrp="1"/>
          </p:cNvSpPr>
          <p:nvPr>
            <p:ph type="ftr" sz="quarter" idx="11"/>
          </p:nvPr>
        </p:nvSpPr>
        <p:spPr>
          <a:noFill/>
        </p:spPr>
        <p:txBody>
          <a:bodyPr/>
          <a:lstStyle/>
          <a:p>
            <a:r>
              <a:rPr lang="el-GR"/>
              <a:t>Πανεπιστήμιο Αιγαίου</a:t>
            </a:r>
          </a:p>
        </p:txBody>
      </p:sp>
      <p:sp>
        <p:nvSpPr>
          <p:cNvPr id="17411" name="Slide Number Placeholder 5"/>
          <p:cNvSpPr>
            <a:spLocks noGrp="1"/>
          </p:cNvSpPr>
          <p:nvPr>
            <p:ph type="sldNum" sz="quarter" idx="12"/>
          </p:nvPr>
        </p:nvSpPr>
        <p:spPr>
          <a:noFill/>
        </p:spPr>
        <p:txBody>
          <a:bodyPr/>
          <a:lstStyle/>
          <a:p>
            <a:fld id="{8AFB176D-E299-49F1-B015-FFF95B126014}" type="slidenum">
              <a:rPr lang="el-GR"/>
              <a:pPr/>
              <a:t>24</a:t>
            </a:fld>
            <a:endParaRPr lang="el-GR"/>
          </a:p>
        </p:txBody>
      </p:sp>
      <p:sp>
        <p:nvSpPr>
          <p:cNvPr id="2" name="TextBox 1"/>
          <p:cNvSpPr txBox="1"/>
          <p:nvPr/>
        </p:nvSpPr>
        <p:spPr>
          <a:xfrm>
            <a:off x="251520" y="2132856"/>
            <a:ext cx="3816424" cy="1938992"/>
          </a:xfrm>
          <a:prstGeom prst="rect">
            <a:avLst/>
          </a:prstGeom>
          <a:noFill/>
        </p:spPr>
        <p:txBody>
          <a:bodyPr wrap="square" rtlCol="0">
            <a:spAutoFit/>
          </a:bodyPr>
          <a:lstStyle/>
          <a:p>
            <a:r>
              <a:rPr lang="el-GR" sz="2400" dirty="0" smtClean="0">
                <a:latin typeface="Cambria Math" panose="02040503050406030204" pitchFamily="18" charset="0"/>
                <a:ea typeface="Cambria Math" panose="02040503050406030204" pitchFamily="18" charset="0"/>
              </a:rPr>
              <a:t>Ο ΨΥΧΡΟΣ ΑΕΡΑΣ ΚΑΤΑΝΕΜΕΤΑΙ ΣΤΟ ΕΣΩΤΕΡΙΚΟ ΤΟΥ ΨΥΓΕΙΟΥ ΧΩΡΙΣ ΕΞΩΤΕΡΙΚΗ ΒΟΗΘΕΙΑ</a:t>
            </a:r>
            <a:endParaRPr lang="en-GB" sz="2400" dirty="0">
              <a:latin typeface="Cambria Math" panose="02040503050406030204" pitchFamily="18" charset="0"/>
              <a:ea typeface="Cambria Math" panose="02040503050406030204" pitchFamily="18"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983"/>
    </mc:Choice>
    <mc:Fallback>
      <p:transition spd="slow" advTm="12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5"/>
          <p:cNvSpPr>
            <a:spLocks noGrp="1" noChangeArrowheads="1"/>
          </p:cNvSpPr>
          <p:nvPr>
            <p:ph type="title"/>
          </p:nvPr>
        </p:nvSpPr>
        <p:spPr/>
        <p:txBody>
          <a:bodyPr/>
          <a:lstStyle/>
          <a:p>
            <a:pPr eaLnBrk="1" hangingPunct="1"/>
            <a:r>
              <a:rPr lang="el-GR" smtClean="0"/>
              <a:t>Άνοδος θερμών ρευμάτων</a:t>
            </a:r>
          </a:p>
        </p:txBody>
      </p:sp>
      <p:pic>
        <p:nvPicPr>
          <p:cNvPr id="18437" name="Picture 4" descr="thermalupdraft"/>
          <p:cNvPicPr>
            <a:picLocks noGrp="1" noChangeAspect="1" noChangeArrowheads="1"/>
          </p:cNvPicPr>
          <p:nvPr>
            <p:ph idx="1"/>
          </p:nvPr>
        </p:nvPicPr>
        <p:blipFill>
          <a:blip r:embed="rId5" cstate="print"/>
          <a:stretch>
            <a:fillRect/>
          </a:stretch>
        </p:blipFill>
        <p:spPr>
          <a:xfrm>
            <a:off x="1475656" y="1562545"/>
            <a:ext cx="6552728" cy="4868788"/>
          </a:xfrm>
          <a:noFill/>
        </p:spPr>
      </p:pic>
      <p:sp>
        <p:nvSpPr>
          <p:cNvPr id="18434" name="Footer Placeholder 4"/>
          <p:cNvSpPr>
            <a:spLocks noGrp="1"/>
          </p:cNvSpPr>
          <p:nvPr>
            <p:ph type="ftr" sz="quarter" idx="11"/>
          </p:nvPr>
        </p:nvSpPr>
        <p:spPr>
          <a:noFill/>
        </p:spPr>
        <p:txBody>
          <a:bodyPr/>
          <a:lstStyle/>
          <a:p>
            <a:r>
              <a:rPr lang="el-GR"/>
              <a:t>Πανεπιστήμιο Αιγαίου</a:t>
            </a:r>
          </a:p>
        </p:txBody>
      </p:sp>
      <p:sp>
        <p:nvSpPr>
          <p:cNvPr id="18435" name="Slide Number Placeholder 5"/>
          <p:cNvSpPr>
            <a:spLocks noGrp="1"/>
          </p:cNvSpPr>
          <p:nvPr>
            <p:ph type="sldNum" sz="quarter" idx="12"/>
          </p:nvPr>
        </p:nvSpPr>
        <p:spPr>
          <a:noFill/>
        </p:spPr>
        <p:txBody>
          <a:bodyPr/>
          <a:lstStyle/>
          <a:p>
            <a:fld id="{4A3F4D84-5C52-4CBD-B4E3-94782005FB2E}" type="slidenum">
              <a:rPr lang="el-GR"/>
              <a:pPr/>
              <a:t>25</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292"/>
    </mc:Choice>
    <mc:Fallback>
      <p:transition spd="slow" advTm="10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5"/>
          <p:cNvSpPr>
            <a:spLocks noGrp="1" noChangeArrowheads="1"/>
          </p:cNvSpPr>
          <p:nvPr>
            <p:ph type="title"/>
          </p:nvPr>
        </p:nvSpPr>
        <p:spPr>
          <a:xfrm>
            <a:off x="107950" y="981075"/>
            <a:ext cx="4464050" cy="2879725"/>
          </a:xfrm>
        </p:spPr>
        <p:txBody>
          <a:bodyPr/>
          <a:lstStyle/>
          <a:p>
            <a:pPr eaLnBrk="1" hangingPunct="1"/>
            <a:r>
              <a:rPr lang="el-GR" smtClean="0"/>
              <a:t>Θερμική διαστρωμάτωση πάνω από πόλη</a:t>
            </a:r>
          </a:p>
        </p:txBody>
      </p:sp>
      <p:pic>
        <p:nvPicPr>
          <p:cNvPr id="19461" name="Picture 4" descr="inversionlayer"/>
          <p:cNvPicPr>
            <a:picLocks noGrp="1" noChangeAspect="1" noChangeArrowheads="1"/>
          </p:cNvPicPr>
          <p:nvPr>
            <p:ph idx="1"/>
          </p:nvPr>
        </p:nvPicPr>
        <p:blipFill>
          <a:blip r:embed="rId5" cstate="print"/>
          <a:srcRect/>
          <a:stretch>
            <a:fillRect/>
          </a:stretch>
        </p:blipFill>
        <p:spPr>
          <a:xfrm>
            <a:off x="4572000" y="584200"/>
            <a:ext cx="4319588" cy="5688013"/>
          </a:xfrm>
          <a:noFill/>
        </p:spPr>
      </p:pic>
      <p:sp>
        <p:nvSpPr>
          <p:cNvPr id="19458" name="Footer Placeholder 4"/>
          <p:cNvSpPr>
            <a:spLocks noGrp="1"/>
          </p:cNvSpPr>
          <p:nvPr>
            <p:ph type="ftr" sz="quarter" idx="11"/>
          </p:nvPr>
        </p:nvSpPr>
        <p:spPr>
          <a:noFill/>
        </p:spPr>
        <p:txBody>
          <a:bodyPr/>
          <a:lstStyle/>
          <a:p>
            <a:r>
              <a:rPr lang="el-GR"/>
              <a:t>Πανεπιστήμιο Αιγαίου</a:t>
            </a:r>
          </a:p>
        </p:txBody>
      </p:sp>
      <p:sp>
        <p:nvSpPr>
          <p:cNvPr id="19459" name="Slide Number Placeholder 5"/>
          <p:cNvSpPr>
            <a:spLocks noGrp="1"/>
          </p:cNvSpPr>
          <p:nvPr>
            <p:ph type="sldNum" sz="quarter" idx="12"/>
          </p:nvPr>
        </p:nvSpPr>
        <p:spPr>
          <a:noFill/>
        </p:spPr>
        <p:txBody>
          <a:bodyPr/>
          <a:lstStyle/>
          <a:p>
            <a:fld id="{BC8EDD99-AB7F-4384-8739-AA03341DF682}" type="slidenum">
              <a:rPr lang="el-GR"/>
              <a:pPr/>
              <a:t>26</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458"/>
    </mc:Choice>
    <mc:Fallback>
      <p:transition spd="slow" advTm="1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2"/>
          <p:cNvSpPr>
            <a:spLocks noGrp="1" noChangeArrowheads="1"/>
          </p:cNvSpPr>
          <p:nvPr>
            <p:ph type="title"/>
          </p:nvPr>
        </p:nvSpPr>
        <p:spPr>
          <a:noFill/>
          <a:ln>
            <a:solidFill>
              <a:schemeClr val="tx1"/>
            </a:solidFill>
          </a:ln>
        </p:spPr>
        <p:txBody>
          <a:bodyPr>
            <a:normAutofit fontScale="90000"/>
          </a:bodyPr>
          <a:lstStyle/>
          <a:p>
            <a:pPr eaLnBrk="1" hangingPunct="1"/>
            <a:r>
              <a:rPr lang="el-GR" sz="4000" smtClean="0"/>
              <a:t>ΜΕΤΑΔΟΣΗ ΘΕΡΜΟΤΗΤΑΣ ΜΕ ΕΛΕΥΘΕΡΗ ΣΥΝΑΓΩΓΗ</a:t>
            </a:r>
          </a:p>
        </p:txBody>
      </p:sp>
      <p:sp>
        <p:nvSpPr>
          <p:cNvPr id="20485" name="Rectangle 3"/>
          <p:cNvSpPr>
            <a:spLocks noGrp="1" noChangeArrowheads="1"/>
          </p:cNvSpPr>
          <p:nvPr>
            <p:ph idx="1"/>
          </p:nvPr>
        </p:nvSpPr>
        <p:spPr>
          <a:xfrm>
            <a:off x="395288" y="1600200"/>
            <a:ext cx="5761037" cy="4525963"/>
          </a:xfrm>
        </p:spPr>
        <p:txBody>
          <a:bodyPr/>
          <a:lstStyle/>
          <a:p>
            <a:pPr eaLnBrk="1" hangingPunct="1">
              <a:lnSpc>
                <a:spcPct val="80000"/>
              </a:lnSpc>
            </a:pPr>
            <a:r>
              <a:rPr lang="el-GR" sz="2400" smtClean="0"/>
              <a:t>Το ρευστό που βρίσκεται κοντά σε μιά θερμή πηγή, </a:t>
            </a:r>
          </a:p>
          <a:p>
            <a:pPr eaLnBrk="1" hangingPunct="1">
              <a:lnSpc>
                <a:spcPct val="80000"/>
              </a:lnSpc>
            </a:pPr>
            <a:r>
              <a:rPr lang="el-GR" sz="2400" smtClean="0"/>
              <a:t>Θερμαίνεται (με αγωγή), </a:t>
            </a:r>
          </a:p>
          <a:p>
            <a:pPr eaLnBrk="1" hangingPunct="1">
              <a:lnSpc>
                <a:spcPct val="80000"/>
              </a:lnSpc>
            </a:pPr>
            <a:r>
              <a:rPr lang="el-GR" sz="2400" smtClean="0"/>
              <a:t>γίνεται λιγότερο πυκνό και, </a:t>
            </a:r>
          </a:p>
          <a:p>
            <a:pPr eaLnBrk="1" hangingPunct="1">
              <a:lnSpc>
                <a:spcPct val="80000"/>
              </a:lnSpc>
            </a:pPr>
            <a:r>
              <a:rPr lang="el-GR" sz="2400" smtClean="0"/>
              <a:t>ανέρχεται...</a:t>
            </a:r>
          </a:p>
          <a:p>
            <a:pPr eaLnBrk="1" hangingPunct="1">
              <a:lnSpc>
                <a:spcPct val="80000"/>
              </a:lnSpc>
            </a:pPr>
            <a:endParaRPr lang="el-GR" sz="2400" smtClean="0"/>
          </a:p>
          <a:p>
            <a:pPr eaLnBrk="1" hangingPunct="1">
              <a:lnSpc>
                <a:spcPct val="80000"/>
              </a:lnSpc>
            </a:pPr>
            <a:r>
              <a:rPr lang="el-GR" sz="2400" smtClean="0"/>
              <a:t>Το ψυχρότερο ρευστό που βρίσκεται γύρω σπεύδει να καταλάβει την θέση του ...</a:t>
            </a:r>
          </a:p>
          <a:p>
            <a:pPr eaLnBrk="1" hangingPunct="1">
              <a:lnSpc>
                <a:spcPct val="80000"/>
              </a:lnSpc>
            </a:pPr>
            <a:endParaRPr lang="el-GR" sz="2400" smtClean="0"/>
          </a:p>
          <a:p>
            <a:pPr eaLnBrk="1" hangingPunct="1">
              <a:lnSpc>
                <a:spcPct val="80000"/>
              </a:lnSpc>
            </a:pPr>
            <a:r>
              <a:rPr lang="el-GR" sz="2400" smtClean="0"/>
              <a:t>Οι κύριες δυνάμεις που επενεργούν είναι : </a:t>
            </a:r>
          </a:p>
          <a:p>
            <a:pPr eaLnBrk="1" hangingPunct="1">
              <a:lnSpc>
                <a:spcPct val="80000"/>
              </a:lnSpc>
              <a:buFontTx/>
              <a:buNone/>
            </a:pPr>
            <a:r>
              <a:rPr lang="el-GR" sz="2400" smtClean="0"/>
              <a:t>	η ΑΝΩΣΗ και η ΒΑΡΥΤΗΤΑ</a:t>
            </a:r>
          </a:p>
        </p:txBody>
      </p:sp>
      <p:sp>
        <p:nvSpPr>
          <p:cNvPr id="20482" name="Footer Placeholder 4"/>
          <p:cNvSpPr>
            <a:spLocks noGrp="1"/>
          </p:cNvSpPr>
          <p:nvPr>
            <p:ph type="ftr" sz="quarter" idx="11"/>
          </p:nvPr>
        </p:nvSpPr>
        <p:spPr>
          <a:noFill/>
        </p:spPr>
        <p:txBody>
          <a:bodyPr/>
          <a:lstStyle/>
          <a:p>
            <a:r>
              <a:rPr lang="el-GR"/>
              <a:t>Πανεπιστήμιο Αιγαίου</a:t>
            </a:r>
          </a:p>
        </p:txBody>
      </p:sp>
      <p:sp>
        <p:nvSpPr>
          <p:cNvPr id="20483" name="Slide Number Placeholder 5"/>
          <p:cNvSpPr>
            <a:spLocks noGrp="1"/>
          </p:cNvSpPr>
          <p:nvPr>
            <p:ph type="sldNum" sz="quarter" idx="12"/>
          </p:nvPr>
        </p:nvSpPr>
        <p:spPr>
          <a:noFill/>
        </p:spPr>
        <p:txBody>
          <a:bodyPr/>
          <a:lstStyle/>
          <a:p>
            <a:fld id="{9C175865-D612-41C4-8741-F701A6BA40F3}" type="slidenum">
              <a:rPr lang="el-GR"/>
              <a:pPr/>
              <a:t>27</a:t>
            </a:fld>
            <a:endParaRPr lang="el-GR"/>
          </a:p>
        </p:txBody>
      </p:sp>
      <p:sp>
        <p:nvSpPr>
          <p:cNvPr id="20486" name="Oval 5"/>
          <p:cNvSpPr>
            <a:spLocks noChangeArrowheads="1"/>
          </p:cNvSpPr>
          <p:nvPr/>
        </p:nvSpPr>
        <p:spPr bwMode="auto">
          <a:xfrm>
            <a:off x="6227763" y="4652963"/>
            <a:ext cx="574675" cy="576262"/>
          </a:xfrm>
          <a:prstGeom prst="ellipse">
            <a:avLst/>
          </a:prstGeom>
          <a:solidFill>
            <a:schemeClr val="accent1"/>
          </a:solidFill>
          <a:ln w="9525">
            <a:solidFill>
              <a:schemeClr val="tx1"/>
            </a:solidFill>
            <a:round/>
            <a:headEnd/>
            <a:tailEnd/>
          </a:ln>
        </p:spPr>
        <p:txBody>
          <a:bodyPr wrap="none" anchor="ctr"/>
          <a:lstStyle/>
          <a:p>
            <a:endParaRPr lang="el-GR"/>
          </a:p>
        </p:txBody>
      </p:sp>
      <p:sp>
        <p:nvSpPr>
          <p:cNvPr id="20487" name="Rectangle 9"/>
          <p:cNvSpPr>
            <a:spLocks noChangeArrowheads="1"/>
          </p:cNvSpPr>
          <p:nvPr/>
        </p:nvSpPr>
        <p:spPr bwMode="auto">
          <a:xfrm>
            <a:off x="8820150" y="1773238"/>
            <a:ext cx="144463" cy="4535487"/>
          </a:xfrm>
          <a:prstGeom prst="rect">
            <a:avLst/>
          </a:prstGeom>
          <a:solidFill>
            <a:srgbClr val="FF0000"/>
          </a:solidFill>
          <a:ln w="9525">
            <a:solidFill>
              <a:schemeClr val="tx1"/>
            </a:solidFill>
            <a:miter lim="800000"/>
            <a:headEnd/>
            <a:tailEnd/>
          </a:ln>
        </p:spPr>
        <p:txBody>
          <a:bodyPr wrap="none" anchor="ctr"/>
          <a:lstStyle/>
          <a:p>
            <a:endParaRPr lang="el-GR"/>
          </a:p>
        </p:txBody>
      </p:sp>
      <p:sp>
        <p:nvSpPr>
          <p:cNvPr id="20488" name="Oval 13"/>
          <p:cNvSpPr>
            <a:spLocks noChangeArrowheads="1"/>
          </p:cNvSpPr>
          <p:nvPr/>
        </p:nvSpPr>
        <p:spPr bwMode="auto">
          <a:xfrm>
            <a:off x="6443663" y="5589588"/>
            <a:ext cx="574675" cy="576262"/>
          </a:xfrm>
          <a:prstGeom prst="ellipse">
            <a:avLst/>
          </a:prstGeom>
          <a:solidFill>
            <a:schemeClr val="accent1"/>
          </a:solidFill>
          <a:ln w="9525">
            <a:solidFill>
              <a:schemeClr val="tx1"/>
            </a:solidFill>
            <a:round/>
            <a:headEnd/>
            <a:tailEnd/>
          </a:ln>
        </p:spPr>
        <p:txBody>
          <a:bodyPr wrap="none" anchor="ctr"/>
          <a:lstStyle/>
          <a:p>
            <a:endParaRPr lang="el-GR"/>
          </a:p>
        </p:txBody>
      </p:sp>
      <p:sp>
        <p:nvSpPr>
          <p:cNvPr id="17422" name="Oval 14"/>
          <p:cNvSpPr>
            <a:spLocks noChangeArrowheads="1"/>
          </p:cNvSpPr>
          <p:nvPr/>
        </p:nvSpPr>
        <p:spPr bwMode="auto">
          <a:xfrm>
            <a:off x="8388350" y="5876925"/>
            <a:ext cx="430213" cy="433388"/>
          </a:xfrm>
          <a:prstGeom prst="ellipse">
            <a:avLst/>
          </a:prstGeom>
          <a:gradFill rotWithShape="1">
            <a:gsLst>
              <a:gs pos="0">
                <a:srgbClr val="DC1D18">
                  <a:alpha val="83000"/>
                </a:srgbClr>
              </a:gs>
              <a:gs pos="50000">
                <a:srgbClr val="DC1D18">
                  <a:gamma/>
                  <a:shade val="46275"/>
                  <a:invGamma/>
                  <a:alpha val="31000"/>
                </a:srgbClr>
              </a:gs>
              <a:gs pos="100000">
                <a:srgbClr val="DC1D18">
                  <a:alpha val="83000"/>
                </a:srgbClr>
              </a:gs>
            </a:gsLst>
            <a:lin ang="18900000" scaled="1"/>
          </a:gradFill>
          <a:ln w="9525">
            <a:solidFill>
              <a:srgbClr val="FF0000"/>
            </a:solidFill>
            <a:prstDash val="dash"/>
            <a:round/>
            <a:headEnd/>
            <a:tailEnd/>
          </a:ln>
          <a:effectLst/>
        </p:spPr>
        <p:txBody>
          <a:bodyPr wrap="none" anchor="ctr"/>
          <a:lstStyle/>
          <a:p>
            <a:pPr>
              <a:defRPr/>
            </a:pPr>
            <a:endParaRPr lang="el-GR"/>
          </a:p>
        </p:txBody>
      </p:sp>
      <p:sp>
        <p:nvSpPr>
          <p:cNvPr id="20492" name="Oval 15"/>
          <p:cNvSpPr>
            <a:spLocks noChangeArrowheads="1"/>
          </p:cNvSpPr>
          <p:nvPr/>
        </p:nvSpPr>
        <p:spPr bwMode="auto">
          <a:xfrm>
            <a:off x="8101013" y="4221163"/>
            <a:ext cx="717550" cy="719137"/>
          </a:xfrm>
          <a:prstGeom prst="ellipse">
            <a:avLst/>
          </a:prstGeom>
          <a:gradFill rotWithShape="1">
            <a:gsLst>
              <a:gs pos="0">
                <a:srgbClr val="DC1D18"/>
              </a:gs>
              <a:gs pos="50000">
                <a:srgbClr val="660D0B"/>
              </a:gs>
              <a:gs pos="100000">
                <a:srgbClr val="DC1D18"/>
              </a:gs>
            </a:gsLst>
            <a:lin ang="5400000" scaled="1"/>
          </a:gradFill>
          <a:ln w="9525">
            <a:solidFill>
              <a:srgbClr val="FF0000"/>
            </a:solidFill>
            <a:prstDash val="dash"/>
            <a:round/>
            <a:headEnd/>
            <a:tailEnd/>
          </a:ln>
        </p:spPr>
        <p:txBody>
          <a:bodyPr wrap="none" anchor="ctr"/>
          <a:lstStyle/>
          <a:p>
            <a:endParaRPr lang="el-GR"/>
          </a:p>
        </p:txBody>
      </p:sp>
      <p:sp>
        <p:nvSpPr>
          <p:cNvPr id="20493" name="Oval 16"/>
          <p:cNvSpPr>
            <a:spLocks noChangeArrowheads="1"/>
          </p:cNvSpPr>
          <p:nvPr/>
        </p:nvSpPr>
        <p:spPr bwMode="auto">
          <a:xfrm>
            <a:off x="7885113" y="3141663"/>
            <a:ext cx="933450" cy="935037"/>
          </a:xfrm>
          <a:prstGeom prst="ellipse">
            <a:avLst/>
          </a:prstGeom>
          <a:gradFill rotWithShape="1">
            <a:gsLst>
              <a:gs pos="0">
                <a:srgbClr val="DC1D18"/>
              </a:gs>
              <a:gs pos="50000">
                <a:srgbClr val="660D0B"/>
              </a:gs>
              <a:gs pos="100000">
                <a:srgbClr val="DC1D18"/>
              </a:gs>
            </a:gsLst>
            <a:lin ang="5400000" scaled="1"/>
          </a:gradFill>
          <a:ln w="9525">
            <a:solidFill>
              <a:srgbClr val="FF0000"/>
            </a:solidFill>
            <a:prstDash val="dash"/>
            <a:round/>
            <a:headEnd/>
            <a:tailEnd/>
          </a:ln>
        </p:spPr>
        <p:txBody>
          <a:bodyPr wrap="none" anchor="ctr"/>
          <a:lstStyle/>
          <a:p>
            <a:endParaRPr lang="el-GR"/>
          </a:p>
        </p:txBody>
      </p:sp>
      <p:sp>
        <p:nvSpPr>
          <p:cNvPr id="20494" name="Oval 17"/>
          <p:cNvSpPr>
            <a:spLocks noChangeArrowheads="1"/>
          </p:cNvSpPr>
          <p:nvPr/>
        </p:nvSpPr>
        <p:spPr bwMode="auto">
          <a:xfrm>
            <a:off x="7740650" y="1916113"/>
            <a:ext cx="1077913" cy="1079500"/>
          </a:xfrm>
          <a:prstGeom prst="ellipse">
            <a:avLst/>
          </a:prstGeom>
          <a:gradFill rotWithShape="1">
            <a:gsLst>
              <a:gs pos="0">
                <a:srgbClr val="DC1D18"/>
              </a:gs>
              <a:gs pos="50000">
                <a:srgbClr val="660D0B"/>
              </a:gs>
              <a:gs pos="100000">
                <a:srgbClr val="DC1D18"/>
              </a:gs>
            </a:gsLst>
            <a:lin ang="5400000" scaled="1"/>
          </a:gradFill>
          <a:ln w="9525">
            <a:solidFill>
              <a:srgbClr val="FF0000"/>
            </a:solidFill>
            <a:prstDash val="dash"/>
            <a:round/>
            <a:headEnd/>
            <a:tailEnd/>
          </a:ln>
        </p:spPr>
        <p:txBody>
          <a:bodyPr wrap="none" anchor="ctr"/>
          <a:lstStyle/>
          <a:p>
            <a:endParaRPr lang="el-GR"/>
          </a:p>
        </p:txBody>
      </p:sp>
      <p:sp>
        <p:nvSpPr>
          <p:cNvPr id="20495" name="Oval 18"/>
          <p:cNvSpPr>
            <a:spLocks noChangeArrowheads="1"/>
          </p:cNvSpPr>
          <p:nvPr/>
        </p:nvSpPr>
        <p:spPr bwMode="auto">
          <a:xfrm>
            <a:off x="8316913" y="5157788"/>
            <a:ext cx="501650" cy="503237"/>
          </a:xfrm>
          <a:prstGeom prst="ellipse">
            <a:avLst/>
          </a:prstGeom>
          <a:gradFill rotWithShape="1">
            <a:gsLst>
              <a:gs pos="0">
                <a:srgbClr val="DC1D18"/>
              </a:gs>
              <a:gs pos="50000">
                <a:srgbClr val="660D0B"/>
              </a:gs>
              <a:gs pos="100000">
                <a:srgbClr val="DC1D18"/>
              </a:gs>
            </a:gsLst>
            <a:lin ang="5400000" scaled="1"/>
          </a:gradFill>
          <a:ln w="9525">
            <a:solidFill>
              <a:srgbClr val="FF0000"/>
            </a:solidFill>
            <a:prstDash val="dash"/>
            <a:round/>
            <a:headEnd/>
            <a:tailEnd/>
          </a:ln>
        </p:spPr>
        <p:txBody>
          <a:bodyPr wrap="none" anchor="ctr"/>
          <a:lstStyle/>
          <a:p>
            <a:endParaRPr lang="el-GR"/>
          </a:p>
        </p:txBody>
      </p:sp>
      <p:sp>
        <p:nvSpPr>
          <p:cNvPr id="20496" name="Line 19"/>
          <p:cNvSpPr>
            <a:spLocks noChangeShapeType="1"/>
          </p:cNvSpPr>
          <p:nvPr/>
        </p:nvSpPr>
        <p:spPr bwMode="auto">
          <a:xfrm>
            <a:off x="7019925" y="5876925"/>
            <a:ext cx="360363" cy="73025"/>
          </a:xfrm>
          <a:prstGeom prst="line">
            <a:avLst/>
          </a:prstGeom>
          <a:noFill/>
          <a:ln w="9525">
            <a:solidFill>
              <a:schemeClr val="tx1"/>
            </a:solidFill>
            <a:round/>
            <a:headEnd/>
            <a:tailEnd type="triangle" w="med" len="med"/>
          </a:ln>
        </p:spPr>
        <p:txBody>
          <a:bodyPr/>
          <a:lstStyle/>
          <a:p>
            <a:endParaRPr lang="el-GR"/>
          </a:p>
        </p:txBody>
      </p:sp>
      <p:sp>
        <p:nvSpPr>
          <p:cNvPr id="20497" name="Line 20"/>
          <p:cNvSpPr>
            <a:spLocks noChangeShapeType="1"/>
          </p:cNvSpPr>
          <p:nvPr/>
        </p:nvSpPr>
        <p:spPr bwMode="auto">
          <a:xfrm>
            <a:off x="6804025" y="5013325"/>
            <a:ext cx="360363" cy="144463"/>
          </a:xfrm>
          <a:prstGeom prst="line">
            <a:avLst/>
          </a:prstGeom>
          <a:noFill/>
          <a:ln w="9525">
            <a:solidFill>
              <a:schemeClr val="tx1"/>
            </a:solidFill>
            <a:round/>
            <a:headEnd/>
            <a:tailEnd type="triangle" w="med" len="med"/>
          </a:ln>
        </p:spPr>
        <p:txBody>
          <a:bodyPr/>
          <a:lstStyle/>
          <a:p>
            <a:endParaRPr lang="el-GR"/>
          </a:p>
        </p:txBody>
      </p:sp>
      <p:sp>
        <p:nvSpPr>
          <p:cNvPr id="20498" name="Line 23"/>
          <p:cNvSpPr>
            <a:spLocks noChangeShapeType="1"/>
          </p:cNvSpPr>
          <p:nvPr/>
        </p:nvSpPr>
        <p:spPr bwMode="auto">
          <a:xfrm flipV="1">
            <a:off x="8604250" y="5734050"/>
            <a:ext cx="0" cy="144463"/>
          </a:xfrm>
          <a:prstGeom prst="line">
            <a:avLst/>
          </a:prstGeom>
          <a:noFill/>
          <a:ln w="9525">
            <a:solidFill>
              <a:schemeClr val="tx1"/>
            </a:solidFill>
            <a:round/>
            <a:headEnd/>
            <a:tailEnd type="triangle" w="med" len="med"/>
          </a:ln>
        </p:spPr>
        <p:txBody>
          <a:bodyPr/>
          <a:lstStyle/>
          <a:p>
            <a:endParaRPr lang="el-GR"/>
          </a:p>
        </p:txBody>
      </p:sp>
      <p:sp>
        <p:nvSpPr>
          <p:cNvPr id="20499" name="Line 24"/>
          <p:cNvSpPr>
            <a:spLocks noChangeShapeType="1"/>
          </p:cNvSpPr>
          <p:nvPr/>
        </p:nvSpPr>
        <p:spPr bwMode="auto">
          <a:xfrm flipV="1">
            <a:off x="8532813" y="5013325"/>
            <a:ext cx="0" cy="144463"/>
          </a:xfrm>
          <a:prstGeom prst="line">
            <a:avLst/>
          </a:prstGeom>
          <a:noFill/>
          <a:ln w="9525">
            <a:solidFill>
              <a:schemeClr val="tx1"/>
            </a:solidFill>
            <a:round/>
            <a:headEnd/>
            <a:tailEnd type="triangle" w="med" len="med"/>
          </a:ln>
        </p:spPr>
        <p:txBody>
          <a:bodyPr/>
          <a:lstStyle/>
          <a:p>
            <a:endParaRPr lang="el-GR"/>
          </a:p>
        </p:txBody>
      </p:sp>
      <p:sp>
        <p:nvSpPr>
          <p:cNvPr id="20500" name="Line 25"/>
          <p:cNvSpPr>
            <a:spLocks noChangeShapeType="1"/>
          </p:cNvSpPr>
          <p:nvPr/>
        </p:nvSpPr>
        <p:spPr bwMode="auto">
          <a:xfrm flipV="1">
            <a:off x="8459788" y="4076700"/>
            <a:ext cx="0" cy="144463"/>
          </a:xfrm>
          <a:prstGeom prst="line">
            <a:avLst/>
          </a:prstGeom>
          <a:noFill/>
          <a:ln w="9525">
            <a:solidFill>
              <a:schemeClr val="tx1"/>
            </a:solidFill>
            <a:round/>
            <a:headEnd/>
            <a:tailEnd type="triangle" w="med" len="med"/>
          </a:ln>
        </p:spPr>
        <p:txBody>
          <a:bodyPr/>
          <a:lstStyle/>
          <a:p>
            <a:endParaRPr lang="el-GR"/>
          </a:p>
        </p:txBody>
      </p:sp>
      <p:sp>
        <p:nvSpPr>
          <p:cNvPr id="20501" name="Line 26"/>
          <p:cNvSpPr>
            <a:spLocks noChangeShapeType="1"/>
          </p:cNvSpPr>
          <p:nvPr/>
        </p:nvSpPr>
        <p:spPr bwMode="auto">
          <a:xfrm flipV="1">
            <a:off x="8316913" y="2997200"/>
            <a:ext cx="0" cy="144463"/>
          </a:xfrm>
          <a:prstGeom prst="line">
            <a:avLst/>
          </a:prstGeom>
          <a:noFill/>
          <a:ln w="9525">
            <a:solidFill>
              <a:schemeClr val="tx1"/>
            </a:solidFill>
            <a:round/>
            <a:headEnd/>
            <a:tailEnd type="triangle" w="med" len="med"/>
          </a:ln>
        </p:spPr>
        <p:txBody>
          <a:bodyPr/>
          <a:lstStyle/>
          <a:p>
            <a:endParaRPr lang="el-GR"/>
          </a:p>
        </p:txBody>
      </p:sp>
      <p:sp>
        <p:nvSpPr>
          <p:cNvPr id="20502" name="Line 27"/>
          <p:cNvSpPr>
            <a:spLocks noChangeShapeType="1"/>
          </p:cNvSpPr>
          <p:nvPr/>
        </p:nvSpPr>
        <p:spPr bwMode="auto">
          <a:xfrm flipV="1">
            <a:off x="8243888" y="1773238"/>
            <a:ext cx="0" cy="142875"/>
          </a:xfrm>
          <a:prstGeom prst="line">
            <a:avLst/>
          </a:prstGeom>
          <a:noFill/>
          <a:ln w="9525">
            <a:solidFill>
              <a:schemeClr val="tx1"/>
            </a:solidFill>
            <a:round/>
            <a:headEnd/>
            <a:tailEnd type="triangle" w="med" len="med"/>
          </a:ln>
        </p:spPr>
        <p:txBody>
          <a:bodyPr/>
          <a:lstStyle/>
          <a:p>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046"/>
    </mc:Choice>
    <mc:Fallback>
      <p:transition spd="slow" advTm="38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l-GR" smtClean="0"/>
              <a:t>Η ΚΥΚΛΟΦΟΡΙΑ ΤΟΥ ΑΕΡΑ</a:t>
            </a:r>
          </a:p>
        </p:txBody>
      </p:sp>
      <p:sp>
        <p:nvSpPr>
          <p:cNvPr id="21507" name="Rectangle 4"/>
          <p:cNvSpPr>
            <a:spLocks noChangeArrowheads="1"/>
          </p:cNvSpPr>
          <p:nvPr/>
        </p:nvSpPr>
        <p:spPr bwMode="auto">
          <a:xfrm>
            <a:off x="3048000" y="2286000"/>
            <a:ext cx="9144000" cy="0"/>
          </a:xfrm>
          <a:prstGeom prst="rect">
            <a:avLst/>
          </a:prstGeom>
          <a:noFill/>
          <a:ln w="9525">
            <a:noFill/>
            <a:miter lim="800000"/>
            <a:headEnd/>
            <a:tailEnd/>
          </a:ln>
        </p:spPr>
        <p:txBody>
          <a:bodyPr>
            <a:spAutoFit/>
          </a:bodyPr>
          <a:lstStyle/>
          <a:p>
            <a:endParaRPr lang="el-GR"/>
          </a:p>
        </p:txBody>
      </p:sp>
      <p:pic>
        <p:nvPicPr>
          <p:cNvPr id="21508" name="Picture 3" descr="C:\Τα έγγραφά μου\    hp ΠΑΝΕΠΙΣΤΗΜΙΟ ΑΙΓΑΙΟΥ\ hp Μαθήματα και Υλικό\ hp Μάθημα - Φυσική Γεωγραφία\Introduction to the Atmosphere Background Material_files\solcirc.gif"/>
          <p:cNvPicPr>
            <a:picLocks noChangeAspect="1" noChangeArrowheads="1"/>
          </p:cNvPicPr>
          <p:nvPr/>
        </p:nvPicPr>
        <p:blipFill>
          <a:blip r:embed="rId5" r:link="rId6" cstate="print"/>
          <a:srcRect/>
          <a:stretch>
            <a:fillRect/>
          </a:stretch>
        </p:blipFill>
        <p:spPr bwMode="auto">
          <a:xfrm>
            <a:off x="1219200" y="1981200"/>
            <a:ext cx="6019800" cy="451485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2197"/>
    </mc:Choice>
    <mc:Fallback>
      <p:transition spd="slow" advTm="5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l-GR" smtClean="0"/>
              <a:t>Η ΜΕΓΑΛΗ ΩΚΕΑΝΕΙΑ ΜΕΤΑΦΟΡΑ</a:t>
            </a:r>
          </a:p>
        </p:txBody>
      </p:sp>
      <p:sp>
        <p:nvSpPr>
          <p:cNvPr id="2051" name="Rectangle 4"/>
          <p:cNvSpPr>
            <a:spLocks noChangeArrowheads="1"/>
          </p:cNvSpPr>
          <p:nvPr/>
        </p:nvSpPr>
        <p:spPr bwMode="auto">
          <a:xfrm>
            <a:off x="2667000" y="2309813"/>
            <a:ext cx="9144000" cy="0"/>
          </a:xfrm>
          <a:prstGeom prst="rect">
            <a:avLst/>
          </a:prstGeom>
          <a:noFill/>
          <a:ln w="9525">
            <a:noFill/>
            <a:miter lim="800000"/>
            <a:headEnd/>
            <a:tailEnd/>
          </a:ln>
        </p:spPr>
        <p:txBody>
          <a:bodyPr>
            <a:spAutoFit/>
          </a:bodyPr>
          <a:lstStyle/>
          <a:p>
            <a:endParaRPr lang="el-GR"/>
          </a:p>
        </p:txBody>
      </p:sp>
      <p:pic>
        <p:nvPicPr>
          <p:cNvPr id="2052" name="Picture 3" descr="Great Ocean Conveyor Belt current"/>
          <p:cNvPicPr>
            <a:picLocks noChangeAspect="1" noChangeArrowheads="1"/>
          </p:cNvPicPr>
          <p:nvPr/>
        </p:nvPicPr>
        <p:blipFill>
          <a:blip r:embed="rId5" r:link="rId6" cstate="print"/>
          <a:srcRect/>
          <a:stretch>
            <a:fillRect/>
          </a:stretch>
        </p:blipFill>
        <p:spPr bwMode="auto">
          <a:xfrm>
            <a:off x="762000" y="1905000"/>
            <a:ext cx="7543800" cy="4432300"/>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472"/>
    </mc:Choice>
    <mc:Fallback>
      <p:transition spd="slow" advTm="4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Εικόνα 3" descr="image0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137" y="620688"/>
            <a:ext cx="69437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82244866"/>
      </p:ext>
    </p:extLst>
  </p:cSld>
  <p:clrMapOvr>
    <a:masterClrMapping/>
  </p:clrMapOvr>
  <mc:AlternateContent xmlns:mc="http://schemas.openxmlformats.org/markup-compatibility/2006">
    <mc:Choice xmlns:p14="http://schemas.microsoft.com/office/powerpoint/2010/main" Requires="p14">
      <p:transition spd="slow" p14:dur="2000" advTm="442"/>
    </mc:Choice>
    <mc:Fallback>
      <p:transition spd="slow" advTm="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l-GR" dirty="0" smtClean="0"/>
              <a:t>ΕΞΑΝΑΓΚΑΣΜΕΝΗ ΣΥΝΑΓΩΓΗ</a:t>
            </a:r>
            <a:endParaRPr lang="el-GR" u="sng" dirty="0" smtClean="0"/>
          </a:p>
        </p:txBody>
      </p:sp>
      <p:sp>
        <p:nvSpPr>
          <p:cNvPr id="2" name="Content Placeholder 1"/>
          <p:cNvSpPr>
            <a:spLocks noGrp="1"/>
          </p:cNvSpPr>
          <p:nvPr>
            <p:ph idx="1"/>
          </p:nvPr>
        </p:nvSpPr>
        <p:spPr/>
        <p:txBody>
          <a:bodyPr>
            <a:normAutofit/>
          </a:bodyPr>
          <a:lstStyle/>
          <a:p>
            <a:r>
              <a:rPr lang="el-GR" sz="3600" dirty="0" smtClean="0">
                <a:latin typeface="Cambria Math" panose="02040503050406030204" pitchFamily="18" charset="0"/>
                <a:ea typeface="Cambria Math" panose="02040503050406030204" pitchFamily="18" charset="0"/>
              </a:rPr>
              <a:t>Βασική εξίσωση :  </a:t>
            </a:r>
            <a:r>
              <a:rPr lang="en-GB" sz="4000" dirty="0" smtClean="0">
                <a:solidFill>
                  <a:srgbClr val="EE320C"/>
                </a:solidFill>
                <a:latin typeface="Cambria Math" panose="02040503050406030204" pitchFamily="18" charset="0"/>
                <a:ea typeface="Cambria Math" panose="02040503050406030204" pitchFamily="18" charset="0"/>
              </a:rPr>
              <a:t>q = h ( </a:t>
            </a:r>
            <a:r>
              <a:rPr lang="en-GB" sz="4000" dirty="0" err="1" smtClean="0">
                <a:solidFill>
                  <a:srgbClr val="EE320C"/>
                </a:solidFill>
                <a:latin typeface="Cambria Math" panose="02040503050406030204" pitchFamily="18" charset="0"/>
                <a:ea typeface="Cambria Math" panose="02040503050406030204" pitchFamily="18" charset="0"/>
              </a:rPr>
              <a:t>T</a:t>
            </a:r>
            <a:r>
              <a:rPr lang="en-GB" sz="4000" baseline="-25000" dirty="0" err="1" smtClean="0">
                <a:solidFill>
                  <a:srgbClr val="EE320C"/>
                </a:solidFill>
                <a:latin typeface="Cambria Math" panose="02040503050406030204" pitchFamily="18" charset="0"/>
                <a:ea typeface="Cambria Math" panose="02040503050406030204" pitchFamily="18" charset="0"/>
              </a:rPr>
              <a:t>s</a:t>
            </a:r>
            <a:r>
              <a:rPr lang="en-GB" sz="4000" dirty="0" smtClean="0">
                <a:solidFill>
                  <a:srgbClr val="EE320C"/>
                </a:solidFill>
                <a:latin typeface="Cambria Math" panose="02040503050406030204" pitchFamily="18" charset="0"/>
                <a:ea typeface="Cambria Math" panose="02040503050406030204" pitchFamily="18" charset="0"/>
              </a:rPr>
              <a:t> - T</a:t>
            </a:r>
            <a:r>
              <a:rPr lang="en-GB" sz="4000" baseline="-25000" dirty="0" smtClean="0">
                <a:solidFill>
                  <a:srgbClr val="EE320C"/>
                </a:solidFill>
                <a:latin typeface="Cambria Math" panose="02040503050406030204" pitchFamily="18" charset="0"/>
                <a:ea typeface="Cambria Math" panose="02040503050406030204" pitchFamily="18" charset="0"/>
              </a:rPr>
              <a:t>∞</a:t>
            </a:r>
            <a:r>
              <a:rPr lang="en-GB" sz="4000" dirty="0" smtClean="0">
                <a:solidFill>
                  <a:srgbClr val="EE320C"/>
                </a:solidFill>
                <a:latin typeface="Cambria Math" panose="02040503050406030204" pitchFamily="18" charset="0"/>
                <a:ea typeface="Cambria Math" panose="02040503050406030204" pitchFamily="18" charset="0"/>
              </a:rPr>
              <a:t>)</a:t>
            </a:r>
            <a:endParaRPr lang="en-GB" sz="4000" dirty="0">
              <a:solidFill>
                <a:srgbClr val="EE320C"/>
              </a:solidFill>
              <a:latin typeface="Cambria Math" panose="02040503050406030204" pitchFamily="18" charset="0"/>
              <a:ea typeface="Cambria Math" panose="02040503050406030204" pitchFamily="18" charset="0"/>
            </a:endParaRPr>
          </a:p>
          <a:p>
            <a:r>
              <a:rPr lang="en-GB" sz="3600" dirty="0" smtClean="0">
                <a:latin typeface="Cambria Math" panose="02040503050406030204" pitchFamily="18" charset="0"/>
                <a:ea typeface="Cambria Math" panose="02040503050406030204" pitchFamily="18" charset="0"/>
              </a:rPr>
              <a:t>q : </a:t>
            </a:r>
            <a:r>
              <a:rPr lang="el-GR" sz="3600" dirty="0" smtClean="0">
                <a:latin typeface="Cambria Math" panose="02040503050406030204" pitchFamily="18" charset="0"/>
                <a:ea typeface="Cambria Math" panose="02040503050406030204" pitchFamily="18" charset="0"/>
              </a:rPr>
              <a:t>θερμότητα που συναλλάσσεται</a:t>
            </a:r>
          </a:p>
          <a:p>
            <a:r>
              <a:rPr lang="en-GB" sz="3600" dirty="0" smtClean="0">
                <a:latin typeface="Cambria Math" panose="02040503050406030204" pitchFamily="18" charset="0"/>
                <a:ea typeface="Cambria Math" panose="02040503050406030204" pitchFamily="18" charset="0"/>
              </a:rPr>
              <a:t>h : </a:t>
            </a:r>
            <a:r>
              <a:rPr lang="el-GR" sz="3600" dirty="0" smtClean="0">
                <a:latin typeface="Cambria Math" panose="02040503050406030204" pitchFamily="18" charset="0"/>
                <a:ea typeface="Cambria Math" panose="02040503050406030204" pitchFamily="18" charset="0"/>
              </a:rPr>
              <a:t>συντελεστής μεταφοράς θερμότητας με συναγωγή ( </a:t>
            </a:r>
            <a:r>
              <a:rPr lang="en-GB" sz="3600" dirty="0" smtClean="0">
                <a:latin typeface="Cambria Math" panose="02040503050406030204" pitchFamily="18" charset="0"/>
                <a:ea typeface="Cambria Math" panose="02040503050406030204" pitchFamily="18" charset="0"/>
              </a:rPr>
              <a:t>W/m</a:t>
            </a:r>
            <a:r>
              <a:rPr lang="en-GB" sz="3600" baseline="30000" dirty="0" smtClean="0">
                <a:latin typeface="Cambria Math" panose="02040503050406030204" pitchFamily="18" charset="0"/>
                <a:ea typeface="Cambria Math" panose="02040503050406030204" pitchFamily="18" charset="0"/>
              </a:rPr>
              <a:t>2</a:t>
            </a:r>
            <a:r>
              <a:rPr lang="en-GB" sz="3600" dirty="0" smtClean="0">
                <a:latin typeface="Cambria Math" panose="02040503050406030204" pitchFamily="18" charset="0"/>
                <a:ea typeface="Cambria Math" panose="02040503050406030204" pitchFamily="18" charset="0"/>
              </a:rPr>
              <a:t>K)</a:t>
            </a:r>
            <a:endParaRPr lang="el-GR" sz="3600" dirty="0" smtClean="0">
              <a:latin typeface="Cambria Math" panose="02040503050406030204" pitchFamily="18" charset="0"/>
              <a:ea typeface="Cambria Math" panose="02040503050406030204" pitchFamily="18" charset="0"/>
            </a:endParaRPr>
          </a:p>
          <a:p>
            <a:r>
              <a:rPr lang="en-GB" sz="3600" dirty="0" err="1" smtClean="0">
                <a:latin typeface="Cambria Math" panose="02040503050406030204" pitchFamily="18" charset="0"/>
                <a:ea typeface="Cambria Math" panose="02040503050406030204" pitchFamily="18" charset="0"/>
              </a:rPr>
              <a:t>Ts</a:t>
            </a:r>
            <a:r>
              <a:rPr lang="en-GB" sz="3600" dirty="0" smtClean="0">
                <a:latin typeface="Cambria Math" panose="02040503050406030204" pitchFamily="18" charset="0"/>
                <a:ea typeface="Cambria Math" panose="02040503050406030204" pitchFamily="18" charset="0"/>
              </a:rPr>
              <a:t> : </a:t>
            </a:r>
            <a:r>
              <a:rPr lang="el-GR" sz="3600" dirty="0" smtClean="0">
                <a:latin typeface="Cambria Math" panose="02040503050406030204" pitchFamily="18" charset="0"/>
                <a:ea typeface="Cambria Math" panose="02040503050406030204" pitchFamily="18" charset="0"/>
              </a:rPr>
              <a:t>θερμοκρασία της θερμής επιφάνειας</a:t>
            </a:r>
            <a:endParaRPr lang="en-GB" sz="3600" dirty="0" smtClean="0">
              <a:latin typeface="Cambria Math" panose="02040503050406030204" pitchFamily="18" charset="0"/>
              <a:ea typeface="Cambria Math" panose="02040503050406030204" pitchFamily="18" charset="0"/>
            </a:endParaRPr>
          </a:p>
          <a:p>
            <a:r>
              <a:rPr lang="en-GB" sz="3600" dirty="0">
                <a:latin typeface="Cambria Math" panose="02040503050406030204" pitchFamily="18" charset="0"/>
                <a:ea typeface="Cambria Math" panose="02040503050406030204" pitchFamily="18" charset="0"/>
              </a:rPr>
              <a:t> </a:t>
            </a:r>
            <a:r>
              <a:rPr lang="en-GB" sz="3600" dirty="0" smtClean="0">
                <a:latin typeface="Cambria Math" panose="02040503050406030204" pitchFamily="18" charset="0"/>
                <a:ea typeface="Cambria Math" panose="02040503050406030204" pitchFamily="18" charset="0"/>
              </a:rPr>
              <a:t>T</a:t>
            </a:r>
            <a:r>
              <a:rPr lang="en-GB" sz="3600" baseline="-25000" dirty="0" smtClean="0">
                <a:latin typeface="Cambria Math" panose="02040503050406030204" pitchFamily="18" charset="0"/>
                <a:ea typeface="Cambria Math" panose="02040503050406030204" pitchFamily="18" charset="0"/>
              </a:rPr>
              <a:t>∞ </a:t>
            </a:r>
            <a:r>
              <a:rPr lang="en-GB" sz="3600" dirty="0" smtClean="0">
                <a:latin typeface="Cambria Math" panose="02040503050406030204" pitchFamily="18" charset="0"/>
                <a:ea typeface="Cambria Math" panose="02040503050406030204" pitchFamily="18" charset="0"/>
              </a:rPr>
              <a:t>: </a:t>
            </a:r>
            <a:r>
              <a:rPr lang="el-GR" sz="3600" dirty="0" smtClean="0">
                <a:latin typeface="Cambria Math" panose="02040503050406030204" pitchFamily="18" charset="0"/>
                <a:ea typeface="Cambria Math" panose="02040503050406030204" pitchFamily="18" charset="0"/>
              </a:rPr>
              <a:t>θερμοκρασία του ρευστού</a:t>
            </a:r>
            <a:endParaRPr lang="en-GB" sz="3600" dirty="0" smtClean="0">
              <a:latin typeface="Cambria Math" panose="02040503050406030204" pitchFamily="18" charset="0"/>
              <a:ea typeface="Cambria Math" panose="02040503050406030204" pitchFamily="18" charset="0"/>
            </a:endParaRPr>
          </a:p>
        </p:txBody>
      </p:sp>
      <p:sp>
        <p:nvSpPr>
          <p:cNvPr id="22531" name="Footer Placeholder 2"/>
          <p:cNvSpPr>
            <a:spLocks noGrp="1"/>
          </p:cNvSpPr>
          <p:nvPr>
            <p:ph type="ftr" sz="quarter" idx="11"/>
          </p:nvPr>
        </p:nvSpPr>
        <p:spPr>
          <a:noFill/>
        </p:spPr>
        <p:txBody>
          <a:bodyPr/>
          <a:lstStyle/>
          <a:p>
            <a:r>
              <a:rPr lang="el-GR"/>
              <a:t>Πανεπιστήμιο Αιγαίου</a:t>
            </a:r>
          </a:p>
        </p:txBody>
      </p:sp>
      <p:sp>
        <p:nvSpPr>
          <p:cNvPr id="22532" name="Slide Number Placeholder 3"/>
          <p:cNvSpPr>
            <a:spLocks noGrp="1"/>
          </p:cNvSpPr>
          <p:nvPr>
            <p:ph type="sldNum" sz="quarter" idx="12"/>
          </p:nvPr>
        </p:nvSpPr>
        <p:spPr>
          <a:noFill/>
        </p:spPr>
        <p:txBody>
          <a:bodyPr/>
          <a:lstStyle/>
          <a:p>
            <a:fld id="{F6E544AE-B7E6-4103-B561-5DA4017C75E3}" type="slidenum">
              <a:rPr lang="el-GR"/>
              <a:pPr/>
              <a:t>30</a:t>
            </a:fld>
            <a:endParaRPr lang="el-G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057"/>
    </mc:Choice>
    <mc:Fallback>
      <p:transition spd="slow" advTm="2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5"/>
          <p:cNvSpPr>
            <a:spLocks noGrp="1" noChangeArrowheads="1"/>
          </p:cNvSpPr>
          <p:nvPr>
            <p:ph type="title"/>
          </p:nvPr>
        </p:nvSpPr>
        <p:spPr>
          <a:xfrm>
            <a:off x="457200" y="274638"/>
            <a:ext cx="8229600" cy="850106"/>
          </a:xfrm>
        </p:spPr>
        <p:txBody>
          <a:bodyPr>
            <a:normAutofit fontScale="90000"/>
          </a:bodyPr>
          <a:lstStyle/>
          <a:p>
            <a:pPr eaLnBrk="1" hangingPunct="1"/>
            <a:r>
              <a:rPr lang="el-GR" smtClean="0"/>
              <a:t>Εναλλάκτης Θερμότητας</a:t>
            </a:r>
            <a:r>
              <a:rPr lang="en-GB" smtClean="0"/>
              <a:t> - </a:t>
            </a:r>
            <a:r>
              <a:rPr lang="el-GR" smtClean="0"/>
              <a:t>πλακοειδής</a:t>
            </a:r>
          </a:p>
        </p:txBody>
      </p:sp>
      <p:pic>
        <p:nvPicPr>
          <p:cNvPr id="23557" name="Picture 4" descr="ht_basics_Image7.gif (128217 bytes)"/>
          <p:cNvPicPr>
            <a:picLocks noGrp="1" noChangeAspect="1" noChangeArrowheads="1"/>
          </p:cNvPicPr>
          <p:nvPr>
            <p:ph idx="1"/>
          </p:nvPr>
        </p:nvPicPr>
        <p:blipFill>
          <a:blip r:embed="rId5" cstate="print"/>
          <a:stretch>
            <a:fillRect/>
          </a:stretch>
        </p:blipFill>
        <p:spPr>
          <a:xfrm>
            <a:off x="827584" y="1166018"/>
            <a:ext cx="7490916" cy="5333790"/>
          </a:xfrm>
          <a:noFill/>
        </p:spPr>
      </p:pic>
      <p:sp>
        <p:nvSpPr>
          <p:cNvPr id="23554" name="Footer Placeholder 4"/>
          <p:cNvSpPr>
            <a:spLocks noGrp="1"/>
          </p:cNvSpPr>
          <p:nvPr>
            <p:ph type="ftr" sz="quarter" idx="11"/>
          </p:nvPr>
        </p:nvSpPr>
        <p:spPr>
          <a:noFill/>
        </p:spPr>
        <p:txBody>
          <a:bodyPr/>
          <a:lstStyle/>
          <a:p>
            <a:r>
              <a:rPr lang="el-GR"/>
              <a:t>Πανεπιστήμιο Αιγαίου</a:t>
            </a:r>
          </a:p>
        </p:txBody>
      </p:sp>
      <p:sp>
        <p:nvSpPr>
          <p:cNvPr id="23555" name="Slide Number Placeholder 5"/>
          <p:cNvSpPr>
            <a:spLocks noGrp="1"/>
          </p:cNvSpPr>
          <p:nvPr>
            <p:ph type="sldNum" sz="quarter" idx="12"/>
          </p:nvPr>
        </p:nvSpPr>
        <p:spPr>
          <a:noFill/>
        </p:spPr>
        <p:txBody>
          <a:bodyPr/>
          <a:lstStyle/>
          <a:p>
            <a:fld id="{F6BBCA83-A6E8-48AB-A345-ABD3D3096364}" type="slidenum">
              <a:rPr lang="el-GR"/>
              <a:pPr/>
              <a:t>31</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379"/>
    </mc:Choice>
    <mc:Fallback>
      <p:transition spd="slow" advTm="1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5"/>
          <p:cNvSpPr>
            <a:spLocks noGrp="1" noChangeArrowheads="1"/>
          </p:cNvSpPr>
          <p:nvPr>
            <p:ph type="title"/>
          </p:nvPr>
        </p:nvSpPr>
        <p:spPr/>
        <p:txBody>
          <a:bodyPr>
            <a:normAutofit fontScale="90000"/>
          </a:bodyPr>
          <a:lstStyle/>
          <a:p>
            <a:pPr eaLnBrk="1" hangingPunct="1"/>
            <a:r>
              <a:rPr lang="el-GR" sz="4000" smtClean="0"/>
              <a:t>Εναλλάκτης θερμότητας </a:t>
            </a:r>
            <a:br>
              <a:rPr lang="el-GR" sz="4000" smtClean="0"/>
            </a:br>
            <a:r>
              <a:rPr lang="el-GR" sz="4000" smtClean="0"/>
              <a:t>Κελύφους-Σωληνώσεων</a:t>
            </a:r>
          </a:p>
        </p:txBody>
      </p:sp>
      <p:pic>
        <p:nvPicPr>
          <p:cNvPr id="24581" name="Picture 4" descr="ht_basics_Image12.gif (44914 bytes)"/>
          <p:cNvPicPr>
            <a:picLocks noGrp="1" noChangeAspect="1" noChangeArrowheads="1"/>
          </p:cNvPicPr>
          <p:nvPr>
            <p:ph idx="1"/>
          </p:nvPr>
        </p:nvPicPr>
        <p:blipFill>
          <a:blip r:embed="rId5" cstate="print"/>
          <a:srcRect/>
          <a:stretch>
            <a:fillRect/>
          </a:stretch>
        </p:blipFill>
        <p:spPr>
          <a:xfrm>
            <a:off x="1331913" y="2276475"/>
            <a:ext cx="6219825" cy="3279775"/>
          </a:xfrm>
          <a:noFill/>
        </p:spPr>
      </p:pic>
      <p:sp>
        <p:nvSpPr>
          <p:cNvPr id="24578" name="Footer Placeholder 4"/>
          <p:cNvSpPr>
            <a:spLocks noGrp="1"/>
          </p:cNvSpPr>
          <p:nvPr>
            <p:ph type="ftr" sz="quarter" idx="11"/>
          </p:nvPr>
        </p:nvSpPr>
        <p:spPr>
          <a:noFill/>
        </p:spPr>
        <p:txBody>
          <a:bodyPr/>
          <a:lstStyle/>
          <a:p>
            <a:r>
              <a:rPr lang="el-GR"/>
              <a:t>Πανεπιστήμιο Αιγαίου</a:t>
            </a:r>
          </a:p>
        </p:txBody>
      </p:sp>
      <p:sp>
        <p:nvSpPr>
          <p:cNvPr id="24579" name="Slide Number Placeholder 5"/>
          <p:cNvSpPr>
            <a:spLocks noGrp="1"/>
          </p:cNvSpPr>
          <p:nvPr>
            <p:ph type="sldNum" sz="quarter" idx="12"/>
          </p:nvPr>
        </p:nvSpPr>
        <p:spPr>
          <a:noFill/>
        </p:spPr>
        <p:txBody>
          <a:bodyPr/>
          <a:lstStyle/>
          <a:p>
            <a:fld id="{D1597152-9B43-45CD-947E-E4C335BEF79C}" type="slidenum">
              <a:rPr lang="el-GR"/>
              <a:pPr/>
              <a:t>32</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87"/>
    </mc:Choice>
    <mc:Fallback>
      <p:transition spd="slow" advTm="5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5"/>
          <p:cNvSpPr>
            <a:spLocks noGrp="1" noChangeArrowheads="1"/>
          </p:cNvSpPr>
          <p:nvPr>
            <p:ph type="title"/>
          </p:nvPr>
        </p:nvSpPr>
        <p:spPr>
          <a:xfrm>
            <a:off x="468313" y="836613"/>
            <a:ext cx="3609975" cy="3384550"/>
          </a:xfrm>
          <a:noFill/>
          <a:ln>
            <a:solidFill>
              <a:schemeClr val="tx1"/>
            </a:solidFill>
          </a:ln>
        </p:spPr>
        <p:txBody>
          <a:bodyPr/>
          <a:lstStyle/>
          <a:p>
            <a:pPr eaLnBrk="1" hangingPunct="1"/>
            <a:r>
              <a:rPr lang="el-GR" sz="4000" smtClean="0"/>
              <a:t>Μονοσωλήνιος εναλλάκτης </a:t>
            </a:r>
            <a:r>
              <a:rPr lang="el-GR" sz="4000" dirty="0" smtClean="0"/>
              <a:t>θερμότητας </a:t>
            </a:r>
            <a:br>
              <a:rPr lang="el-GR" sz="4000" dirty="0" smtClean="0"/>
            </a:br>
            <a:r>
              <a:rPr lang="el-GR" sz="4000" dirty="0" smtClean="0"/>
              <a:t>(γιά αβαθή γεωθερμία)</a:t>
            </a:r>
          </a:p>
        </p:txBody>
      </p:sp>
      <p:pic>
        <p:nvPicPr>
          <p:cNvPr id="25605" name="Picture 4"/>
          <p:cNvPicPr>
            <a:picLocks noGrp="1" noChangeAspect="1" noChangeArrowheads="1"/>
          </p:cNvPicPr>
          <p:nvPr>
            <p:ph idx="1"/>
          </p:nvPr>
        </p:nvPicPr>
        <p:blipFill>
          <a:blip r:embed="rId5" cstate="print"/>
          <a:srcRect/>
          <a:stretch>
            <a:fillRect/>
          </a:stretch>
        </p:blipFill>
        <p:spPr>
          <a:xfrm>
            <a:off x="4211638" y="373063"/>
            <a:ext cx="4579937" cy="6110287"/>
          </a:xfrm>
          <a:noFill/>
        </p:spPr>
      </p:pic>
      <p:sp>
        <p:nvSpPr>
          <p:cNvPr id="25602" name="Footer Placeholder 4"/>
          <p:cNvSpPr>
            <a:spLocks noGrp="1"/>
          </p:cNvSpPr>
          <p:nvPr>
            <p:ph type="ftr" sz="quarter" idx="11"/>
          </p:nvPr>
        </p:nvSpPr>
        <p:spPr>
          <a:noFill/>
        </p:spPr>
        <p:txBody>
          <a:bodyPr/>
          <a:lstStyle/>
          <a:p>
            <a:r>
              <a:rPr lang="el-GR"/>
              <a:t>Πανεπιστήμιο Αιγαίου</a:t>
            </a:r>
          </a:p>
        </p:txBody>
      </p:sp>
      <p:sp>
        <p:nvSpPr>
          <p:cNvPr id="25603" name="Slide Number Placeholder 5"/>
          <p:cNvSpPr>
            <a:spLocks noGrp="1"/>
          </p:cNvSpPr>
          <p:nvPr>
            <p:ph type="sldNum" sz="quarter" idx="12"/>
          </p:nvPr>
        </p:nvSpPr>
        <p:spPr>
          <a:noFill/>
        </p:spPr>
        <p:txBody>
          <a:bodyPr/>
          <a:lstStyle/>
          <a:p>
            <a:fld id="{CA59CB4F-08B8-4620-AC63-F16AB90664AC}" type="slidenum">
              <a:rPr lang="el-GR"/>
              <a:pPr/>
              <a:t>33</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6620"/>
    </mc:Choice>
    <mc:Fallback>
      <p:transition spd="slow" advTm="16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Grp="1" noChangeArrowheads="1"/>
          </p:cNvSpPr>
          <p:nvPr>
            <p:ph type="title"/>
          </p:nvPr>
        </p:nvSpPr>
        <p:spPr/>
        <p:txBody>
          <a:bodyPr>
            <a:normAutofit fontScale="90000"/>
          </a:bodyPr>
          <a:lstStyle/>
          <a:p>
            <a:pPr eaLnBrk="1" hangingPunct="1"/>
            <a:r>
              <a:rPr lang="el-GR" sz="4000" smtClean="0"/>
              <a:t>Αντλία Θερμότητας – </a:t>
            </a:r>
            <a:br>
              <a:rPr lang="el-GR" sz="4000" smtClean="0"/>
            </a:br>
            <a:r>
              <a:rPr lang="el-GR" sz="4000" smtClean="0"/>
              <a:t>Σχηματική Λειτουργία</a:t>
            </a:r>
          </a:p>
        </p:txBody>
      </p:sp>
      <p:pic>
        <p:nvPicPr>
          <p:cNvPr id="27653" name="Picture 7" descr="A diagram of a phase change heat pump: 1) condenser coil, 2) expansion valve, 3) evaporator coil, 4) compressor.">
            <a:hlinkClick r:id="rId5" tooltip="&quot;A diagram of a phase change heat pump: 1) condenser coil, 2) expansion valve, 3) evaporator coil, 4) compressor.&quot;"/>
          </p:cNvPr>
          <p:cNvPicPr>
            <a:picLocks noGrp="1" noChangeAspect="1" noChangeArrowheads="1"/>
          </p:cNvPicPr>
          <p:nvPr>
            <p:ph sz="half" idx="1"/>
          </p:nvPr>
        </p:nvPicPr>
        <p:blipFill>
          <a:blip r:embed="rId6" cstate="print"/>
          <a:srcRect/>
          <a:stretch>
            <a:fillRect/>
          </a:stretch>
        </p:blipFill>
        <p:spPr>
          <a:xfrm>
            <a:off x="1116013" y="1762125"/>
            <a:ext cx="7416800" cy="4325938"/>
          </a:xfrm>
        </p:spPr>
      </p:pic>
      <p:sp>
        <p:nvSpPr>
          <p:cNvPr id="27650" name="Footer Placeholder 5"/>
          <p:cNvSpPr>
            <a:spLocks noGrp="1"/>
          </p:cNvSpPr>
          <p:nvPr>
            <p:ph type="ftr" sz="quarter" idx="11"/>
          </p:nvPr>
        </p:nvSpPr>
        <p:spPr>
          <a:noFill/>
        </p:spPr>
        <p:txBody>
          <a:bodyPr/>
          <a:lstStyle/>
          <a:p>
            <a:r>
              <a:rPr lang="el-GR"/>
              <a:t>Πανεπιστήμιο Αιγαίου</a:t>
            </a:r>
          </a:p>
        </p:txBody>
      </p:sp>
      <p:sp>
        <p:nvSpPr>
          <p:cNvPr id="27651" name="Slide Number Placeholder 6"/>
          <p:cNvSpPr>
            <a:spLocks noGrp="1"/>
          </p:cNvSpPr>
          <p:nvPr>
            <p:ph type="sldNum" sz="quarter" idx="12"/>
          </p:nvPr>
        </p:nvSpPr>
        <p:spPr>
          <a:noFill/>
        </p:spPr>
        <p:txBody>
          <a:bodyPr/>
          <a:lstStyle/>
          <a:p>
            <a:fld id="{BEF5F50D-5763-4DB2-8DD1-D1558D456F21}" type="slidenum">
              <a:rPr lang="el-GR"/>
              <a:pPr/>
              <a:t>34</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8544"/>
    </mc:Choice>
    <mc:Fallback>
      <p:transition spd="slow" advTm="28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5"/>
          <p:cNvSpPr>
            <a:spLocks noGrp="1" noChangeArrowheads="1"/>
          </p:cNvSpPr>
          <p:nvPr>
            <p:ph type="title"/>
          </p:nvPr>
        </p:nvSpPr>
        <p:spPr/>
        <p:txBody>
          <a:bodyPr>
            <a:normAutofit fontScale="90000"/>
          </a:bodyPr>
          <a:lstStyle/>
          <a:p>
            <a:pPr eaLnBrk="1" hangingPunct="1"/>
            <a:r>
              <a:rPr lang="el-GR" sz="4000" smtClean="0"/>
              <a:t>Στο εσωτερικό μιάς </a:t>
            </a:r>
            <a:br>
              <a:rPr lang="el-GR" sz="4000" smtClean="0"/>
            </a:br>
            <a:r>
              <a:rPr lang="el-GR" sz="4000" smtClean="0"/>
              <a:t>αντλίας θερμότητας</a:t>
            </a:r>
          </a:p>
        </p:txBody>
      </p:sp>
      <p:pic>
        <p:nvPicPr>
          <p:cNvPr id="26629" name="rels0" descr="Inside a heat pump&#10;Schüco makes a look inside a heat pump possilble. The compressor (right) liquifies the coolant with high pressure into the condenser."/>
          <p:cNvPicPr>
            <a:picLocks noGrp="1" noChangeAspect="1" noChangeArrowheads="1"/>
          </p:cNvPicPr>
          <p:nvPr>
            <p:ph idx="1"/>
          </p:nvPr>
        </p:nvPicPr>
        <p:blipFill>
          <a:blip r:embed="rId5" cstate="print"/>
          <a:stretch>
            <a:fillRect/>
          </a:stretch>
        </p:blipFill>
        <p:spPr>
          <a:xfrm>
            <a:off x="1554691" y="1600200"/>
            <a:ext cx="6034617" cy="4525963"/>
          </a:xfrm>
          <a:noFill/>
        </p:spPr>
      </p:pic>
      <p:sp>
        <p:nvSpPr>
          <p:cNvPr id="26626" name="Footer Placeholder 4"/>
          <p:cNvSpPr>
            <a:spLocks noGrp="1"/>
          </p:cNvSpPr>
          <p:nvPr>
            <p:ph type="ftr" sz="quarter" idx="11"/>
          </p:nvPr>
        </p:nvSpPr>
        <p:spPr>
          <a:noFill/>
        </p:spPr>
        <p:txBody>
          <a:bodyPr/>
          <a:lstStyle/>
          <a:p>
            <a:r>
              <a:rPr lang="el-GR"/>
              <a:t>Πανεπιστήμιο Αιγαίου</a:t>
            </a:r>
          </a:p>
        </p:txBody>
      </p:sp>
      <p:sp>
        <p:nvSpPr>
          <p:cNvPr id="26627" name="Slide Number Placeholder 5"/>
          <p:cNvSpPr>
            <a:spLocks noGrp="1"/>
          </p:cNvSpPr>
          <p:nvPr>
            <p:ph type="sldNum" sz="quarter" idx="12"/>
          </p:nvPr>
        </p:nvSpPr>
        <p:spPr>
          <a:noFill/>
        </p:spPr>
        <p:txBody>
          <a:bodyPr/>
          <a:lstStyle/>
          <a:p>
            <a:fld id="{5A07253F-2AB0-4440-AE22-BEFFBF200D06}" type="slidenum">
              <a:rPr lang="el-GR"/>
              <a:pPr/>
              <a:t>35</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347"/>
    </mc:Choice>
    <mc:Fallback>
      <p:transition spd="slow" advTm="15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p:cNvSpPr>
            <a:spLocks noGrp="1" noChangeArrowheads="1"/>
          </p:cNvSpPr>
          <p:nvPr>
            <p:ph type="title"/>
          </p:nvPr>
        </p:nvSpPr>
        <p:spPr>
          <a:noFill/>
          <a:ln>
            <a:solidFill>
              <a:schemeClr val="tx1"/>
            </a:solidFill>
          </a:ln>
        </p:spPr>
        <p:txBody>
          <a:bodyPr>
            <a:normAutofit fontScale="90000"/>
          </a:bodyPr>
          <a:lstStyle/>
          <a:p>
            <a:pPr eaLnBrk="1" hangingPunct="1"/>
            <a:r>
              <a:rPr lang="el-GR" sz="4000" smtClean="0"/>
              <a:t>ΜΕΤΑΔΟΣΗ ΘΕΡΜΟΤΗΤΑΣ ΜΕ ΕΞΑΝΑΓΚΑΣΜΕΝΗ ΣΥΝΑΓΩΓΗ</a:t>
            </a:r>
          </a:p>
        </p:txBody>
      </p:sp>
      <p:sp>
        <p:nvSpPr>
          <p:cNvPr id="28677" name="Rectangle 3"/>
          <p:cNvSpPr>
            <a:spLocks noGrp="1" noChangeArrowheads="1"/>
          </p:cNvSpPr>
          <p:nvPr>
            <p:ph idx="1"/>
          </p:nvPr>
        </p:nvSpPr>
        <p:spPr>
          <a:xfrm>
            <a:off x="457200" y="3357563"/>
            <a:ext cx="8229600" cy="2665412"/>
          </a:xfrm>
        </p:spPr>
        <p:txBody>
          <a:bodyPr/>
          <a:lstStyle/>
          <a:p>
            <a:pPr eaLnBrk="1" hangingPunct="1">
              <a:buFontTx/>
              <a:buNone/>
            </a:pPr>
            <a:r>
              <a:rPr lang="el-GR" smtClean="0"/>
              <a:t>	Η ΚΙΝΗΣΗ ΤΟΥ ΡΕΥΣΤΟΥ ΓΙΝΕΤΑΙ ΚΑΤΩ ΑΠΟ ΤΗΝ ΩΘΗΣΗ ΚΑΠΟΙΑΣ </a:t>
            </a:r>
            <a:r>
              <a:rPr lang="el-GR" u="sng" smtClean="0"/>
              <a:t>ΑΝΤΛΙΑΣ</a:t>
            </a:r>
            <a:r>
              <a:rPr lang="el-GR" smtClean="0"/>
              <a:t>, </a:t>
            </a:r>
            <a:r>
              <a:rPr lang="el-GR" u="sng" smtClean="0"/>
              <a:t>ΑΝΕΜΙΣΤΗΡΑ</a:t>
            </a:r>
            <a:r>
              <a:rPr lang="el-GR" smtClean="0"/>
              <a:t>, ΤΟΥ </a:t>
            </a:r>
            <a:r>
              <a:rPr lang="el-GR" u="sng" smtClean="0"/>
              <a:t>ΑΝΕΜΟΥ.</a:t>
            </a:r>
            <a:r>
              <a:rPr lang="el-GR" smtClean="0"/>
              <a:t> ΑΝΑΠΤΥΣΣΕΤΑΙ ΕΤΣΙ </a:t>
            </a:r>
          </a:p>
          <a:p>
            <a:pPr eaLnBrk="1" hangingPunct="1">
              <a:buFontTx/>
              <a:buNone/>
            </a:pPr>
            <a:r>
              <a:rPr lang="el-GR" smtClean="0"/>
              <a:t>	</a:t>
            </a:r>
            <a:r>
              <a:rPr lang="el-GR" u="sng" smtClean="0"/>
              <a:t>ΘΕΡΜΙΚΟ ΡΕΥΜΑ ΣΥΝΑΓΩΓΗΣ</a:t>
            </a:r>
          </a:p>
        </p:txBody>
      </p:sp>
      <p:sp>
        <p:nvSpPr>
          <p:cNvPr id="28674" name="Footer Placeholder 4"/>
          <p:cNvSpPr>
            <a:spLocks noGrp="1"/>
          </p:cNvSpPr>
          <p:nvPr>
            <p:ph type="ftr" sz="quarter" idx="11"/>
          </p:nvPr>
        </p:nvSpPr>
        <p:spPr>
          <a:noFill/>
        </p:spPr>
        <p:txBody>
          <a:bodyPr/>
          <a:lstStyle/>
          <a:p>
            <a:r>
              <a:rPr lang="el-GR"/>
              <a:t>Πανεπιστήμιο Αιγαίου</a:t>
            </a:r>
          </a:p>
        </p:txBody>
      </p:sp>
      <p:sp>
        <p:nvSpPr>
          <p:cNvPr id="28675" name="Slide Number Placeholder 5"/>
          <p:cNvSpPr>
            <a:spLocks noGrp="1"/>
          </p:cNvSpPr>
          <p:nvPr>
            <p:ph type="sldNum" sz="quarter" idx="12"/>
          </p:nvPr>
        </p:nvSpPr>
        <p:spPr>
          <a:noFill/>
        </p:spPr>
        <p:txBody>
          <a:bodyPr/>
          <a:lstStyle/>
          <a:p>
            <a:fld id="{53CBA189-04BE-4B48-A71B-28083700E0D7}" type="slidenum">
              <a:rPr lang="el-GR"/>
              <a:pPr/>
              <a:t>36</a:t>
            </a:fld>
            <a:endParaRPr lang="el-GR"/>
          </a:p>
        </p:txBody>
      </p:sp>
      <p:sp>
        <p:nvSpPr>
          <p:cNvPr id="18436" name="AutoShape 4"/>
          <p:cNvSpPr>
            <a:spLocks noChangeArrowheads="1"/>
          </p:cNvSpPr>
          <p:nvPr/>
        </p:nvSpPr>
        <p:spPr bwMode="auto">
          <a:xfrm>
            <a:off x="2916238" y="1557338"/>
            <a:ext cx="2159000" cy="2089150"/>
          </a:xfrm>
          <a:prstGeom prst="star4">
            <a:avLst>
              <a:gd name="adj" fmla="val 12500"/>
            </a:avLst>
          </a:prstGeom>
          <a:solidFill>
            <a:srgbClr val="003366"/>
          </a:solidFill>
          <a:ln w="9525">
            <a:solidFill>
              <a:schemeClr val="tx1"/>
            </a:solidFill>
            <a:miter lim="800000"/>
            <a:headEnd/>
            <a:tailEnd/>
          </a:ln>
        </p:spPr>
        <p:txBody>
          <a:bodyPr wrap="none" anchor="ctr"/>
          <a:lstStyle/>
          <a:p>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656"/>
    </mc:Choice>
    <mc:Fallback>
      <p:transition spd="slow" advTm="1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8" presetClass="emph" presetSubtype="0" repeatCount="indefinite" fill="hold" grpId="0" nodeType="afterEffect">
                                  <p:stCondLst>
                                    <p:cond delay="1500"/>
                                  </p:stCondLst>
                                  <p:childTnLst>
                                    <p:animRot by="21600000">
                                      <p:cBhvr>
                                        <p:cTn id="9" dur="2000" fill="hold"/>
                                        <p:tgtEl>
                                          <p:spTgt spid="184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184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a:noFill/>
          <a:ln>
            <a:solidFill>
              <a:schemeClr val="tx1"/>
            </a:solidFill>
          </a:ln>
        </p:spPr>
        <p:txBody>
          <a:bodyPr>
            <a:normAutofit fontScale="90000"/>
          </a:bodyPr>
          <a:lstStyle/>
          <a:p>
            <a:pPr eaLnBrk="1" hangingPunct="1"/>
            <a:r>
              <a:rPr lang="el-GR" sz="4000" smtClean="0"/>
              <a:t>ΣΥΝΤΕΛΕΣΤΗΣ ΘΕΡΜΙΚΗΣ ΣΥΝΑΓΩΓΗΣ</a:t>
            </a:r>
            <a:r>
              <a:rPr lang="en-US" sz="4000" smtClean="0"/>
              <a:t>,  </a:t>
            </a:r>
            <a:r>
              <a:rPr lang="el-GR" sz="4000" smtClean="0"/>
              <a:t> </a:t>
            </a:r>
            <a:r>
              <a:rPr lang="en-US" sz="4000" smtClean="0"/>
              <a:t>h  [ W/ m</a:t>
            </a:r>
            <a:r>
              <a:rPr lang="en-US" sz="4000" baseline="30000" smtClean="0"/>
              <a:t>2</a:t>
            </a:r>
            <a:r>
              <a:rPr lang="en-US" sz="4000" smtClean="0"/>
              <a:t> </a:t>
            </a:r>
            <a:r>
              <a:rPr lang="en-US" sz="4000" baseline="30000" smtClean="0"/>
              <a:t>o</a:t>
            </a:r>
            <a:r>
              <a:rPr lang="en-US" sz="4000" smtClean="0"/>
              <a:t>C]</a:t>
            </a:r>
            <a:endParaRPr lang="el-GR" sz="4000" smtClean="0"/>
          </a:p>
        </p:txBody>
      </p:sp>
      <p:sp>
        <p:nvSpPr>
          <p:cNvPr id="29701" name="Rectangle 3"/>
          <p:cNvSpPr>
            <a:spLocks noGrp="1" noChangeArrowheads="1"/>
          </p:cNvSpPr>
          <p:nvPr>
            <p:ph idx="1"/>
          </p:nvPr>
        </p:nvSpPr>
        <p:spPr>
          <a:xfrm>
            <a:off x="457200" y="1600200"/>
            <a:ext cx="8229600" cy="1468438"/>
          </a:xfrm>
        </p:spPr>
        <p:txBody>
          <a:bodyPr/>
          <a:lstStyle/>
          <a:p>
            <a:pPr eaLnBrk="1" hangingPunct="1">
              <a:buFontTx/>
              <a:buNone/>
            </a:pPr>
            <a:r>
              <a:rPr lang="en-US" smtClean="0"/>
              <a:t>	</a:t>
            </a:r>
            <a:r>
              <a:rPr lang="en-US" sz="4000" smtClean="0"/>
              <a:t>Q    =   h        *  A   *    ( T</a:t>
            </a:r>
            <a:r>
              <a:rPr lang="en-US" sz="4000" baseline="-25000" smtClean="0"/>
              <a:t>1</a:t>
            </a:r>
            <a:r>
              <a:rPr lang="en-US" sz="4000" smtClean="0"/>
              <a:t> – T</a:t>
            </a:r>
            <a:r>
              <a:rPr lang="en-US" sz="4000" baseline="-25000" smtClean="0"/>
              <a:t>2 </a:t>
            </a:r>
            <a:r>
              <a:rPr lang="en-US" sz="4000" smtClean="0"/>
              <a:t>)</a:t>
            </a:r>
          </a:p>
          <a:p>
            <a:pPr eaLnBrk="1" hangingPunct="1">
              <a:buFontTx/>
              <a:buNone/>
            </a:pPr>
            <a:r>
              <a:rPr lang="en-US" smtClean="0"/>
              <a:t>	</a:t>
            </a:r>
            <a:r>
              <a:rPr lang="en-US" sz="2800" smtClean="0"/>
              <a:t>[W]        [W/m</a:t>
            </a:r>
            <a:r>
              <a:rPr lang="en-US" sz="2800" baseline="30000" smtClean="0"/>
              <a:t>2</a:t>
            </a:r>
            <a:r>
              <a:rPr lang="en-US" sz="2800" smtClean="0"/>
              <a:t> </a:t>
            </a:r>
            <a:r>
              <a:rPr lang="en-US" sz="2800" baseline="30000" smtClean="0"/>
              <a:t>o</a:t>
            </a:r>
            <a:r>
              <a:rPr lang="en-US" sz="2800" smtClean="0"/>
              <a:t>C]      [m</a:t>
            </a:r>
            <a:r>
              <a:rPr lang="en-US" sz="2800" baseline="30000" smtClean="0"/>
              <a:t>2</a:t>
            </a:r>
            <a:r>
              <a:rPr lang="en-US" sz="2800" smtClean="0"/>
              <a:t>]                  [</a:t>
            </a:r>
            <a:r>
              <a:rPr lang="en-US" sz="2800" baseline="30000" smtClean="0"/>
              <a:t>o</a:t>
            </a:r>
            <a:r>
              <a:rPr lang="en-US" sz="2800" smtClean="0"/>
              <a:t>C]</a:t>
            </a:r>
            <a:endParaRPr lang="el-GR" sz="2800" smtClean="0"/>
          </a:p>
        </p:txBody>
      </p:sp>
      <p:sp>
        <p:nvSpPr>
          <p:cNvPr id="29698" name="Footer Placeholder 4"/>
          <p:cNvSpPr>
            <a:spLocks noGrp="1"/>
          </p:cNvSpPr>
          <p:nvPr>
            <p:ph type="ftr" sz="quarter" idx="11"/>
          </p:nvPr>
        </p:nvSpPr>
        <p:spPr>
          <a:noFill/>
        </p:spPr>
        <p:txBody>
          <a:bodyPr/>
          <a:lstStyle/>
          <a:p>
            <a:r>
              <a:rPr lang="el-GR"/>
              <a:t>Πανεπιστήμιο Αιγαίου</a:t>
            </a:r>
          </a:p>
        </p:txBody>
      </p:sp>
      <p:sp>
        <p:nvSpPr>
          <p:cNvPr id="29699" name="Slide Number Placeholder 5"/>
          <p:cNvSpPr>
            <a:spLocks noGrp="1"/>
          </p:cNvSpPr>
          <p:nvPr>
            <p:ph type="sldNum" sz="quarter" idx="12"/>
          </p:nvPr>
        </p:nvSpPr>
        <p:spPr>
          <a:noFill/>
        </p:spPr>
        <p:txBody>
          <a:bodyPr/>
          <a:lstStyle/>
          <a:p>
            <a:fld id="{95E581FB-479B-4371-940E-FE36A1CE5E5C}" type="slidenum">
              <a:rPr lang="el-GR"/>
              <a:pPr/>
              <a:t>37</a:t>
            </a:fld>
            <a:endParaRPr lang="el-GR"/>
          </a:p>
        </p:txBody>
      </p:sp>
      <p:sp>
        <p:nvSpPr>
          <p:cNvPr id="29702" name="Rectangle 5"/>
          <p:cNvSpPr>
            <a:spLocks noChangeArrowheads="1"/>
          </p:cNvSpPr>
          <p:nvPr/>
        </p:nvSpPr>
        <p:spPr bwMode="auto">
          <a:xfrm>
            <a:off x="3132138" y="3429000"/>
            <a:ext cx="2879725" cy="2376488"/>
          </a:xfrm>
          <a:prstGeom prst="rect">
            <a:avLst/>
          </a:prstGeom>
          <a:gradFill rotWithShape="1">
            <a:gsLst>
              <a:gs pos="0">
                <a:srgbClr val="DC1D18">
                  <a:alpha val="7001"/>
                </a:srgbClr>
              </a:gs>
              <a:gs pos="100000">
                <a:srgbClr val="660D0B"/>
              </a:gs>
            </a:gsLst>
            <a:lin ang="0" scaled="1"/>
          </a:gradFill>
          <a:ln w="9525">
            <a:solidFill>
              <a:schemeClr val="tx1"/>
            </a:solidFill>
            <a:miter lim="800000"/>
            <a:headEnd/>
            <a:tailEnd/>
          </a:ln>
        </p:spPr>
        <p:txBody>
          <a:bodyPr wrap="none" anchor="ctr"/>
          <a:lstStyle/>
          <a:p>
            <a:pPr algn="ctr"/>
            <a:r>
              <a:rPr lang="el-GR"/>
              <a:t>Ρ ε υ σ τ ό  </a:t>
            </a:r>
          </a:p>
        </p:txBody>
      </p:sp>
      <p:sp>
        <p:nvSpPr>
          <p:cNvPr id="29703" name="Rectangle 6"/>
          <p:cNvSpPr>
            <a:spLocks noChangeArrowheads="1"/>
          </p:cNvSpPr>
          <p:nvPr/>
        </p:nvSpPr>
        <p:spPr bwMode="auto">
          <a:xfrm>
            <a:off x="2411413" y="3213100"/>
            <a:ext cx="720725" cy="2879725"/>
          </a:xfrm>
          <a:prstGeom prst="rect">
            <a:avLst/>
          </a:prstGeom>
          <a:solidFill>
            <a:srgbClr val="FF0000"/>
          </a:solidFill>
          <a:ln w="9525">
            <a:solidFill>
              <a:schemeClr val="tx1"/>
            </a:solidFill>
            <a:miter lim="800000"/>
            <a:headEnd/>
            <a:tailEnd/>
          </a:ln>
        </p:spPr>
        <p:txBody>
          <a:bodyPr wrap="none" anchor="ctr"/>
          <a:lstStyle/>
          <a:p>
            <a:pPr algn="ctr"/>
            <a:r>
              <a:rPr lang="en-US" sz="3200">
                <a:solidFill>
                  <a:srgbClr val="FFFF00"/>
                </a:solidFill>
              </a:rPr>
              <a:t>T</a:t>
            </a:r>
            <a:r>
              <a:rPr lang="en-US" sz="3200" baseline="-25000">
                <a:solidFill>
                  <a:srgbClr val="FFFF00"/>
                </a:solidFill>
              </a:rPr>
              <a:t>1</a:t>
            </a:r>
            <a:endParaRPr lang="el-GR" sz="3200">
              <a:solidFill>
                <a:srgbClr val="FFFF00"/>
              </a:solidFill>
            </a:endParaRPr>
          </a:p>
        </p:txBody>
      </p:sp>
      <p:sp>
        <p:nvSpPr>
          <p:cNvPr id="29704" name="Rectangle 9"/>
          <p:cNvSpPr>
            <a:spLocks noChangeArrowheads="1"/>
          </p:cNvSpPr>
          <p:nvPr/>
        </p:nvSpPr>
        <p:spPr bwMode="auto">
          <a:xfrm>
            <a:off x="6011863" y="3213100"/>
            <a:ext cx="720725" cy="2808288"/>
          </a:xfrm>
          <a:prstGeom prst="rect">
            <a:avLst/>
          </a:prstGeom>
          <a:solidFill>
            <a:srgbClr val="800000"/>
          </a:solidFill>
          <a:ln w="9525">
            <a:solidFill>
              <a:schemeClr val="tx1"/>
            </a:solidFill>
            <a:miter lim="800000"/>
            <a:headEnd/>
            <a:tailEnd/>
          </a:ln>
        </p:spPr>
        <p:txBody>
          <a:bodyPr wrap="none" anchor="ctr"/>
          <a:lstStyle/>
          <a:p>
            <a:pPr algn="ctr"/>
            <a:r>
              <a:rPr lang="en-US" sz="2800">
                <a:solidFill>
                  <a:srgbClr val="FFFF00"/>
                </a:solidFill>
              </a:rPr>
              <a:t>T</a:t>
            </a:r>
            <a:r>
              <a:rPr lang="en-US" sz="2800" baseline="-25000">
                <a:solidFill>
                  <a:srgbClr val="FFFF00"/>
                </a:solidFill>
              </a:rPr>
              <a:t>2</a:t>
            </a:r>
            <a:endParaRPr lang="el-GR" sz="2800">
              <a:solidFill>
                <a:srgbClr val="FFFF00"/>
              </a:solidFill>
            </a:endParaRPr>
          </a:p>
        </p:txBody>
      </p:sp>
      <p:sp>
        <p:nvSpPr>
          <p:cNvPr id="29705" name="AutoShape 12"/>
          <p:cNvSpPr>
            <a:spLocks noChangeArrowheads="1"/>
          </p:cNvSpPr>
          <p:nvPr/>
        </p:nvSpPr>
        <p:spPr bwMode="auto">
          <a:xfrm rot="-5400000">
            <a:off x="3635375" y="3500438"/>
            <a:ext cx="1944687" cy="2376488"/>
          </a:xfrm>
          <a:custGeom>
            <a:avLst/>
            <a:gdLst>
              <a:gd name="T0" fmla="*/ 1330940 w 21600"/>
              <a:gd name="T1" fmla="*/ 83727 h 21600"/>
              <a:gd name="T2" fmla="*/ 393079 w 21600"/>
              <a:gd name="T3" fmla="*/ 731650 h 21600"/>
              <a:gd name="T4" fmla="*/ 1122066 w 21600"/>
              <a:gd name="T5" fmla="*/ 727029 h 21600"/>
              <a:gd name="T6" fmla="*/ 2167516 w 21600"/>
              <a:gd name="T7" fmla="*/ 1458019 h 21600"/>
              <a:gd name="T8" fmla="*/ 1554399 w 21600"/>
              <a:gd name="T9" fmla="*/ 1973695 h 21600"/>
              <a:gd name="T10" fmla="*/ 1132420 w 21600"/>
              <a:gd name="T11" fmla="*/ 1224331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33" y="11618"/>
                </a:moveTo>
                <a:cubicBezTo>
                  <a:pt x="15283" y="11348"/>
                  <a:pt x="15309" y="11074"/>
                  <a:pt x="15309" y="10800"/>
                </a:cubicBezTo>
                <a:cubicBezTo>
                  <a:pt x="15309" y="8309"/>
                  <a:pt x="13290" y="6291"/>
                  <a:pt x="10800" y="6291"/>
                </a:cubicBezTo>
                <a:cubicBezTo>
                  <a:pt x="9268" y="6290"/>
                  <a:pt x="7841" y="7068"/>
                  <a:pt x="7010" y="8356"/>
                </a:cubicBezTo>
                <a:lnTo>
                  <a:pt x="1724" y="4946"/>
                </a:lnTo>
                <a:cubicBezTo>
                  <a:pt x="3712" y="1862"/>
                  <a:pt x="7130" y="-1"/>
                  <a:pt x="10800" y="0"/>
                </a:cubicBezTo>
                <a:cubicBezTo>
                  <a:pt x="16764" y="0"/>
                  <a:pt x="21600" y="4835"/>
                  <a:pt x="21600" y="10800"/>
                </a:cubicBezTo>
                <a:cubicBezTo>
                  <a:pt x="21600" y="11457"/>
                  <a:pt x="21539" y="12114"/>
                  <a:pt x="21420" y="12761"/>
                </a:cubicBezTo>
                <a:lnTo>
                  <a:pt x="24075" y="13252"/>
                </a:lnTo>
                <a:lnTo>
                  <a:pt x="17265" y="17939"/>
                </a:lnTo>
                <a:lnTo>
                  <a:pt x="12578" y="11128"/>
                </a:lnTo>
                <a:lnTo>
                  <a:pt x="15233" y="11618"/>
                </a:lnTo>
                <a:close/>
              </a:path>
            </a:pathLst>
          </a:custGeom>
          <a:gradFill rotWithShape="1">
            <a:gsLst>
              <a:gs pos="0">
                <a:srgbClr val="FF0000"/>
              </a:gs>
              <a:gs pos="100000">
                <a:srgbClr val="760000">
                  <a:alpha val="6000"/>
                </a:srgbClr>
              </a:gs>
            </a:gsLst>
            <a:lin ang="0" scaled="1"/>
          </a:gradFill>
          <a:ln w="9525">
            <a:solidFill>
              <a:schemeClr val="tx1"/>
            </a:solidFill>
            <a:miter lim="800000"/>
            <a:headEnd/>
            <a:tailEnd/>
          </a:ln>
        </p:spPr>
        <p:txBody>
          <a:bodyPr wrap="none" anchor="ctr"/>
          <a:lstStyle/>
          <a:p>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145"/>
    </mc:Choice>
    <mc:Fallback>
      <p:transition spd="slow" advTm="21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p:cNvSpPr>
            <a:spLocks noGrp="1" noChangeArrowheads="1"/>
          </p:cNvSpPr>
          <p:nvPr>
            <p:ph type="title"/>
          </p:nvPr>
        </p:nvSpPr>
        <p:spPr>
          <a:xfrm>
            <a:off x="457200" y="404813"/>
            <a:ext cx="8229600" cy="576262"/>
          </a:xfrm>
        </p:spPr>
        <p:txBody>
          <a:bodyPr>
            <a:noAutofit/>
          </a:bodyPr>
          <a:lstStyle/>
          <a:p>
            <a:pPr eaLnBrk="1" hangingPunct="1"/>
            <a:r>
              <a:rPr lang="en-US" sz="4800" dirty="0" smtClean="0">
                <a:solidFill>
                  <a:srgbClr val="EE320C"/>
                </a:solidFill>
                <a:latin typeface="Cambria Math" panose="02040503050406030204" pitchFamily="18" charset="0"/>
                <a:ea typeface="Cambria Math" panose="02040503050406030204" pitchFamily="18" charset="0"/>
              </a:rPr>
              <a:t>h</a:t>
            </a:r>
            <a:r>
              <a:rPr lang="en-US" sz="2800" dirty="0" smtClean="0">
                <a:solidFill>
                  <a:srgbClr val="EE320C"/>
                </a:solidFill>
                <a:latin typeface="Cambria Math" panose="02040503050406030204" pitchFamily="18" charset="0"/>
                <a:ea typeface="Cambria Math" panose="02040503050406030204" pitchFamily="18" charset="0"/>
              </a:rPr>
              <a:t>, </a:t>
            </a:r>
            <a:r>
              <a:rPr lang="el-GR" sz="2800" dirty="0" smtClean="0">
                <a:solidFill>
                  <a:srgbClr val="EE320C"/>
                </a:solidFill>
                <a:latin typeface="Cambria Math" panose="02040503050406030204" pitchFamily="18" charset="0"/>
                <a:ea typeface="Cambria Math" panose="02040503050406030204" pitchFamily="18" charset="0"/>
              </a:rPr>
              <a:t>Συντελεστής Θερμικής Συναγωγής </a:t>
            </a:r>
          </a:p>
        </p:txBody>
      </p:sp>
      <p:graphicFrame>
        <p:nvGraphicFramePr>
          <p:cNvPr id="28718" name="Group 46"/>
          <p:cNvGraphicFramePr>
            <a:graphicFrameLocks noGrp="1"/>
          </p:cNvGraphicFramePr>
          <p:nvPr>
            <p:ph type="tbl" idx="1"/>
            <p:extLst>
              <p:ext uri="{D42A27DB-BD31-4B8C-83A1-F6EECF244321}">
                <p14:modId xmlns:p14="http://schemas.microsoft.com/office/powerpoint/2010/main" val="3373605009"/>
              </p:ext>
            </p:extLst>
          </p:nvPr>
        </p:nvGraphicFramePr>
        <p:xfrm>
          <a:off x="1146175" y="1196975"/>
          <a:ext cx="6851650" cy="2821562"/>
        </p:xfrm>
        <a:graphic>
          <a:graphicData uri="http://schemas.openxmlformats.org/drawingml/2006/table">
            <a:tbl>
              <a:tblPr/>
              <a:tblGrid>
                <a:gridCol w="3827463"/>
                <a:gridCol w="3024187"/>
              </a:tblGrid>
              <a:tr h="504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800" b="1" i="0" u="none" strike="noStrike" cap="none" normalizeH="0" baseline="0" dirty="0" smtClean="0">
                          <a:ln>
                            <a:noFill/>
                          </a:ln>
                          <a:solidFill>
                            <a:schemeClr val="tx1"/>
                          </a:solidFill>
                          <a:effectLst/>
                          <a:latin typeface="Arial" charset="0"/>
                        </a:rPr>
                        <a:t>Είδος Συναγωγής</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400" b="0" i="0" u="none" strike="noStrike" cap="none" normalizeH="0" baseline="0" smtClean="0">
                          <a:ln>
                            <a:noFill/>
                          </a:ln>
                          <a:solidFill>
                            <a:schemeClr val="tx1"/>
                          </a:solidFill>
                          <a:effectLst/>
                          <a:latin typeface="Monotype Corsiva" pitchFamily="66" charset="0"/>
                        </a:rPr>
                        <a:t>h</a:t>
                      </a:r>
                      <a:r>
                        <a:rPr kumimoji="0" lang="en-US" sz="1800" b="1" i="0" u="none" strike="noStrike" cap="none" normalizeH="0" baseline="0" smtClean="0">
                          <a:ln>
                            <a:noFill/>
                          </a:ln>
                          <a:solidFill>
                            <a:schemeClr val="tx1"/>
                          </a:solidFill>
                          <a:effectLst/>
                          <a:latin typeface="Arial" charset="0"/>
                        </a:rPr>
                        <a:t>,  </a:t>
                      </a:r>
                      <a:r>
                        <a:rPr kumimoji="0" lang="el-GR" sz="1800" b="1" i="0" u="none" strike="noStrike" cap="none" normalizeH="0" baseline="0" smtClean="0">
                          <a:ln>
                            <a:noFill/>
                          </a:ln>
                          <a:solidFill>
                            <a:schemeClr val="tx1"/>
                          </a:solidFill>
                          <a:effectLst/>
                          <a:latin typeface="Arial" charset="0"/>
                        </a:rPr>
                        <a:t>[</a:t>
                      </a:r>
                      <a:r>
                        <a:rPr kumimoji="0" lang="en-US" sz="1800" b="1" i="0" u="none" strike="noStrike" cap="none" normalizeH="0" baseline="0" smtClean="0">
                          <a:ln>
                            <a:noFill/>
                          </a:ln>
                          <a:solidFill>
                            <a:schemeClr val="tx1"/>
                          </a:solidFill>
                          <a:effectLst/>
                          <a:latin typeface="Arial" charset="0"/>
                        </a:rPr>
                        <a:t>W / m</a:t>
                      </a:r>
                      <a:r>
                        <a:rPr kumimoji="0" lang="en-US" sz="1800" b="1" i="0" u="none" strike="noStrike" cap="none" normalizeH="0" baseline="30000" smtClean="0">
                          <a:ln>
                            <a:noFill/>
                          </a:ln>
                          <a:solidFill>
                            <a:schemeClr val="tx1"/>
                          </a:solidFill>
                          <a:effectLst/>
                          <a:latin typeface="Arial" charset="0"/>
                        </a:rPr>
                        <a:t>2</a:t>
                      </a:r>
                      <a:r>
                        <a:rPr kumimoji="0" lang="en-US" sz="1800" b="1" i="0" u="none" strike="noStrike" cap="none" normalizeH="0" baseline="0" smtClean="0">
                          <a:ln>
                            <a:noFill/>
                          </a:ln>
                          <a:solidFill>
                            <a:schemeClr val="tx1"/>
                          </a:solidFill>
                          <a:effectLst/>
                          <a:latin typeface="Arial" charset="0"/>
                        </a:rPr>
                        <a:t> K]</a:t>
                      </a:r>
                      <a:endParaRPr kumimoji="0" lang="el-GR" sz="1800" b="1" i="0" u="none" strike="noStrike" cap="none" normalizeH="0" baseline="0" smtClean="0">
                        <a:ln>
                          <a:noFill/>
                        </a:ln>
                        <a:solidFill>
                          <a:schemeClr val="tx1"/>
                        </a:solidFill>
                        <a:effectLst/>
                        <a:latin typeface="Arial" charset="0"/>
                      </a:endParaRP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charset="0"/>
                        </a:rPr>
                        <a:t>E</a:t>
                      </a:r>
                      <a:r>
                        <a:rPr kumimoji="0" lang="el-GR" sz="1800" b="0" i="0" u="none" strike="noStrike" cap="none" normalizeH="0" baseline="0" dirty="0" smtClean="0">
                          <a:ln>
                            <a:noFill/>
                          </a:ln>
                          <a:solidFill>
                            <a:schemeClr val="tx1"/>
                          </a:solidFill>
                          <a:effectLst/>
                          <a:latin typeface="Arial" charset="0"/>
                        </a:rPr>
                        <a:t>λεύθερη Συναγωγή Αερίων</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5 - 25</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Ελεύθερη Συναγωγή Υγρών</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10 – 1,000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Εξαναγκασμένη Συναγωγή Αερίων</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25 - 250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Εξαναγκασμένη Συναγωγή Υγρών</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50 – 20,000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smtClean="0">
                          <a:ln>
                            <a:noFill/>
                          </a:ln>
                          <a:solidFill>
                            <a:schemeClr val="tx1"/>
                          </a:solidFill>
                          <a:effectLst/>
                          <a:latin typeface="Arial" charset="0"/>
                        </a:rPr>
                        <a:t>Βρασμός , Συμπύκνωση</a:t>
                      </a:r>
                    </a:p>
                  </a:txBody>
                  <a:tcPr marL="90000" marR="90000" marT="46800" marB="4680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l-GR" sz="1800" b="0" i="0" u="none" strike="noStrike" cap="none" normalizeH="0" baseline="0" dirty="0" smtClean="0">
                          <a:ln>
                            <a:noFill/>
                          </a:ln>
                          <a:solidFill>
                            <a:schemeClr val="tx1"/>
                          </a:solidFill>
                          <a:effectLst/>
                          <a:latin typeface="Arial" charset="0"/>
                        </a:rPr>
                        <a:t>2,500 – 100,000</a:t>
                      </a:r>
                    </a:p>
                  </a:txBody>
                  <a:tcPr marL="90000" marR="90000" marT="46800" marB="4680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722" name="Footer Placeholder 4"/>
          <p:cNvSpPr>
            <a:spLocks noGrp="1"/>
          </p:cNvSpPr>
          <p:nvPr>
            <p:ph type="ftr" sz="quarter" idx="11"/>
          </p:nvPr>
        </p:nvSpPr>
        <p:spPr>
          <a:noFill/>
        </p:spPr>
        <p:txBody>
          <a:bodyPr/>
          <a:lstStyle/>
          <a:p>
            <a:r>
              <a:rPr lang="el-GR"/>
              <a:t>Πανεπιστήμιο Αιγαίου</a:t>
            </a:r>
          </a:p>
        </p:txBody>
      </p:sp>
      <p:sp>
        <p:nvSpPr>
          <p:cNvPr id="30723" name="Slide Number Placeholder 5"/>
          <p:cNvSpPr>
            <a:spLocks noGrp="1"/>
          </p:cNvSpPr>
          <p:nvPr>
            <p:ph type="sldNum" sz="quarter" idx="12"/>
          </p:nvPr>
        </p:nvSpPr>
        <p:spPr>
          <a:noFill/>
        </p:spPr>
        <p:txBody>
          <a:bodyPr/>
          <a:lstStyle/>
          <a:p>
            <a:fld id="{2F9E4C9B-78DB-4BA5-B44E-79D323D71ECE}" type="slidenum">
              <a:rPr lang="el-GR"/>
              <a:pPr/>
              <a:t>38</a:t>
            </a:fld>
            <a:endParaRPr lang="el-GR"/>
          </a:p>
        </p:txBody>
      </p:sp>
      <p:sp>
        <p:nvSpPr>
          <p:cNvPr id="30748" name="Text Box 47"/>
          <p:cNvSpPr txBox="1">
            <a:spLocks noChangeArrowheads="1"/>
          </p:cNvSpPr>
          <p:nvPr/>
        </p:nvSpPr>
        <p:spPr bwMode="auto">
          <a:xfrm>
            <a:off x="1006475" y="4149725"/>
            <a:ext cx="7129463" cy="2430463"/>
          </a:xfrm>
          <a:prstGeom prst="rect">
            <a:avLst/>
          </a:prstGeom>
          <a:noFill/>
          <a:ln w="9525">
            <a:noFill/>
            <a:miter lim="800000"/>
            <a:headEnd/>
            <a:tailEnd/>
          </a:ln>
        </p:spPr>
        <p:txBody>
          <a:bodyPr>
            <a:spAutoFit/>
          </a:bodyPr>
          <a:lstStyle/>
          <a:p>
            <a:pPr>
              <a:spcBef>
                <a:spcPct val="50000"/>
              </a:spcBef>
            </a:pPr>
            <a:r>
              <a:rPr lang="el-GR"/>
              <a:t>Ο συντελεστής Θερμικής Συναγωγής </a:t>
            </a:r>
            <a:r>
              <a:rPr lang="en-US"/>
              <a:t>h</a:t>
            </a:r>
            <a:r>
              <a:rPr lang="el-GR"/>
              <a:t> εξαρτάται από </a:t>
            </a:r>
          </a:p>
          <a:p>
            <a:pPr>
              <a:spcBef>
                <a:spcPct val="50000"/>
              </a:spcBef>
              <a:buFontTx/>
              <a:buChar char="•"/>
            </a:pPr>
            <a:r>
              <a:rPr lang="el-GR"/>
              <a:t>  την γεωμετρία του συστήματος </a:t>
            </a:r>
          </a:p>
          <a:p>
            <a:pPr>
              <a:spcBef>
                <a:spcPct val="50000"/>
              </a:spcBef>
              <a:buFontTx/>
              <a:buChar char="•"/>
            </a:pPr>
            <a:r>
              <a:rPr lang="el-GR"/>
              <a:t>  την θερμοκρασία του ρευστού,</a:t>
            </a:r>
          </a:p>
          <a:p>
            <a:pPr>
              <a:spcBef>
                <a:spcPct val="50000"/>
              </a:spcBef>
              <a:buFontTx/>
              <a:buChar char="•"/>
            </a:pPr>
            <a:r>
              <a:rPr lang="el-GR"/>
              <a:t>  την ταχύτητα του ρευστού,</a:t>
            </a:r>
          </a:p>
          <a:p>
            <a:pPr>
              <a:spcBef>
                <a:spcPct val="50000"/>
              </a:spcBef>
            </a:pPr>
            <a:r>
              <a:rPr lang="el-GR"/>
              <a:t>και άλλες παραμέτρους του συστήματος.</a:t>
            </a:r>
          </a:p>
          <a:p>
            <a:pPr>
              <a:spcBef>
                <a:spcPct val="50000"/>
              </a:spcBef>
            </a:pPr>
            <a:r>
              <a:rPr lang="el-GR"/>
              <a:t>Υ π ο λ ο γ ί ζ ε τ α ι   π ε ι ρ α μ α τ ι κ ά   . . . . .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4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normAutofit fontScale="90000"/>
          </a:bodyPr>
          <a:lstStyle/>
          <a:p>
            <a:pPr eaLnBrk="1" hangingPunct="1"/>
            <a:r>
              <a:rPr lang="el-GR" sz="4000" smtClean="0"/>
              <a:t>Μετάδοση θερμότητας με Ακτινοβολία</a:t>
            </a:r>
          </a:p>
        </p:txBody>
      </p:sp>
      <p:pic>
        <p:nvPicPr>
          <p:cNvPr id="31749" name="Picture 6"/>
          <p:cNvPicPr>
            <a:picLocks noGrp="1" noChangeAspect="1" noChangeArrowheads="1"/>
          </p:cNvPicPr>
          <p:nvPr>
            <p:ph sz="half" idx="1"/>
          </p:nvPr>
        </p:nvPicPr>
        <p:blipFill>
          <a:blip r:embed="rId5" cstate="print"/>
          <a:srcRect/>
          <a:stretch>
            <a:fillRect/>
          </a:stretch>
        </p:blipFill>
        <p:spPr>
          <a:xfrm>
            <a:off x="1474788" y="1628775"/>
            <a:ext cx="6192837" cy="4645025"/>
          </a:xfrm>
          <a:noFill/>
        </p:spPr>
      </p:pic>
      <p:sp>
        <p:nvSpPr>
          <p:cNvPr id="31746" name="Footer Placeholder 5"/>
          <p:cNvSpPr>
            <a:spLocks noGrp="1"/>
          </p:cNvSpPr>
          <p:nvPr>
            <p:ph type="ftr" sz="quarter" idx="11"/>
          </p:nvPr>
        </p:nvSpPr>
        <p:spPr>
          <a:noFill/>
        </p:spPr>
        <p:txBody>
          <a:bodyPr/>
          <a:lstStyle/>
          <a:p>
            <a:r>
              <a:rPr lang="el-GR"/>
              <a:t>Πανεπιστήμιο Αιγαίου</a:t>
            </a:r>
          </a:p>
        </p:txBody>
      </p:sp>
      <p:sp>
        <p:nvSpPr>
          <p:cNvPr id="31747" name="Slide Number Placeholder 6"/>
          <p:cNvSpPr>
            <a:spLocks noGrp="1"/>
          </p:cNvSpPr>
          <p:nvPr>
            <p:ph type="sldNum" sz="quarter" idx="12"/>
          </p:nvPr>
        </p:nvSpPr>
        <p:spPr>
          <a:noFill/>
        </p:spPr>
        <p:txBody>
          <a:bodyPr/>
          <a:lstStyle/>
          <a:p>
            <a:fld id="{071A50B9-23A7-4119-AAF7-953978A701AD}" type="slidenum">
              <a:rPr lang="el-GR"/>
              <a:pPr/>
              <a:t>39</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908"/>
    </mc:Choice>
    <mc:Fallback>
      <p:transition spd="slow" advTm="6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eaLnBrk="1" hangingPunct="1"/>
            <a:r>
              <a:rPr lang="el-GR" smtClean="0"/>
              <a:t>ΜΕΤΑΔΟΣΗ ΘΕΡΜΟΤΗΤΑΣ</a:t>
            </a:r>
          </a:p>
        </p:txBody>
      </p:sp>
      <p:sp>
        <p:nvSpPr>
          <p:cNvPr id="2051" name="Rectangle 3"/>
          <p:cNvSpPr>
            <a:spLocks noGrp="1" noChangeArrowheads="1"/>
          </p:cNvSpPr>
          <p:nvPr>
            <p:ph type="subTitle" idx="1"/>
          </p:nvPr>
        </p:nvSpPr>
        <p:spPr>
          <a:xfrm>
            <a:off x="1371600" y="5013325"/>
            <a:ext cx="6400800" cy="625475"/>
          </a:xfrm>
        </p:spPr>
        <p:txBody>
          <a:bodyPr/>
          <a:lstStyle/>
          <a:p>
            <a:pPr eaLnBrk="1" hangingPunct="1"/>
            <a:r>
              <a:rPr lang="el-GR" smtClean="0"/>
              <a:t>Δ.Χαραλαμπόπουλος</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7"/>
    </mc:Choice>
    <mc:Fallback>
      <p:transition spd="slow" advTm="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el-GR" dirty="0" smtClean="0"/>
              <a:t>ΚΥΜΑ : ΤΑ ΧΑΡΑΚΤΗΡΙΣΤΙΚΑ ΤΟΥ</a:t>
            </a:r>
          </a:p>
        </p:txBody>
      </p:sp>
      <p:sp>
        <p:nvSpPr>
          <p:cNvPr id="32771" name="Rectangle 4"/>
          <p:cNvSpPr>
            <a:spLocks noChangeArrowheads="1"/>
          </p:cNvSpPr>
          <p:nvPr/>
        </p:nvSpPr>
        <p:spPr bwMode="auto">
          <a:xfrm>
            <a:off x="2762250" y="2833688"/>
            <a:ext cx="9144000" cy="0"/>
          </a:xfrm>
          <a:prstGeom prst="rect">
            <a:avLst/>
          </a:prstGeom>
          <a:noFill/>
          <a:ln w="9525">
            <a:noFill/>
            <a:miter lim="800000"/>
            <a:headEnd/>
            <a:tailEnd/>
          </a:ln>
        </p:spPr>
        <p:txBody>
          <a:bodyPr>
            <a:spAutoFit/>
          </a:bodyPr>
          <a:lstStyle/>
          <a:p>
            <a:endParaRPr lang="el-GR"/>
          </a:p>
        </p:txBody>
      </p:sp>
      <p:pic>
        <p:nvPicPr>
          <p:cNvPr id="32772" name="Picture 3" descr="http://www.ems.psu.edu/~radovic/wave.gif"/>
          <p:cNvPicPr>
            <a:picLocks noChangeAspect="1" noChangeArrowheads="1"/>
          </p:cNvPicPr>
          <p:nvPr/>
        </p:nvPicPr>
        <p:blipFill>
          <a:blip r:embed="rId5" r:link="rId6" cstate="print"/>
          <a:srcRect/>
          <a:stretch>
            <a:fillRect/>
          </a:stretch>
        </p:blipFill>
        <p:spPr bwMode="auto">
          <a:xfrm>
            <a:off x="381000" y="2438400"/>
            <a:ext cx="7772400" cy="2557463"/>
          </a:xfrm>
          <a:prstGeom prst="rect">
            <a:avLst/>
          </a:prstGeom>
          <a:noFill/>
          <a:ln w="9525">
            <a:noFill/>
            <a:miter lim="800000"/>
            <a:headEnd/>
            <a:tailEnd/>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233"/>
    </mc:Choice>
    <mc:Fallback>
      <p:transition spd="slow" advTm="13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lstStyle/>
          <a:p>
            <a:pPr eaLnBrk="1" hangingPunct="1"/>
            <a:r>
              <a:rPr lang="el-GR" dirty="0" smtClean="0"/>
              <a:t>ΗΛΕΚΤΡΟΜΑΓΝΗΤΙΚΟ ΚΥΜΑ</a:t>
            </a:r>
          </a:p>
        </p:txBody>
      </p:sp>
      <p:pic>
        <p:nvPicPr>
          <p:cNvPr id="33797" name="Picture 3" descr="emanim"/>
          <p:cNvPicPr>
            <a:picLocks noGrp="1" noChangeAspect="1" noChangeArrowheads="1" noCrop="1"/>
          </p:cNvPicPr>
          <p:nvPr>
            <p:ph sz="half" idx="1"/>
          </p:nvPr>
        </p:nvPicPr>
        <p:blipFill>
          <a:blip r:embed="rId5" cstate="print"/>
          <a:srcRect/>
          <a:stretch>
            <a:fillRect/>
          </a:stretch>
        </p:blipFill>
        <p:spPr>
          <a:xfrm>
            <a:off x="1476375" y="1557338"/>
            <a:ext cx="7199313" cy="4513262"/>
          </a:xfrm>
          <a:noFill/>
        </p:spPr>
      </p:pic>
      <p:sp>
        <p:nvSpPr>
          <p:cNvPr id="33794" name="Footer Placeholder 5"/>
          <p:cNvSpPr>
            <a:spLocks noGrp="1"/>
          </p:cNvSpPr>
          <p:nvPr>
            <p:ph type="ftr" sz="quarter" idx="11"/>
          </p:nvPr>
        </p:nvSpPr>
        <p:spPr>
          <a:noFill/>
        </p:spPr>
        <p:txBody>
          <a:bodyPr/>
          <a:lstStyle/>
          <a:p>
            <a:r>
              <a:rPr lang="el-GR"/>
              <a:t>Πανεπιστήμιο Αιγαίου</a:t>
            </a:r>
          </a:p>
        </p:txBody>
      </p:sp>
      <p:sp>
        <p:nvSpPr>
          <p:cNvPr id="33795" name="Slide Number Placeholder 6"/>
          <p:cNvSpPr>
            <a:spLocks noGrp="1"/>
          </p:cNvSpPr>
          <p:nvPr>
            <p:ph type="sldNum" sz="quarter" idx="12"/>
          </p:nvPr>
        </p:nvSpPr>
        <p:spPr>
          <a:noFill/>
        </p:spPr>
        <p:txBody>
          <a:bodyPr/>
          <a:lstStyle/>
          <a:p>
            <a:fld id="{6A630C30-F0A2-4D6C-B2DA-5300FC028941}" type="slidenum">
              <a:rPr lang="el-GR"/>
              <a:pPr/>
              <a:t>41</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5116"/>
    </mc:Choice>
    <mc:Fallback>
      <p:transition spd="slow" advTm="25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l-GR" smtClean="0"/>
              <a:t>ΕΝΕΡΓΕΙΑ ΚΑΙ ΜΗΚΟΣ ΚΥΜΑΤΟΣ</a:t>
            </a:r>
          </a:p>
        </p:txBody>
      </p:sp>
      <p:sp>
        <p:nvSpPr>
          <p:cNvPr id="34819" name="Rectangle 4"/>
          <p:cNvSpPr>
            <a:spLocks noChangeArrowheads="1"/>
          </p:cNvSpPr>
          <p:nvPr/>
        </p:nvSpPr>
        <p:spPr bwMode="auto">
          <a:xfrm>
            <a:off x="3048000" y="2286000"/>
            <a:ext cx="9144000" cy="0"/>
          </a:xfrm>
          <a:prstGeom prst="rect">
            <a:avLst/>
          </a:prstGeom>
          <a:noFill/>
          <a:ln w="9525">
            <a:noFill/>
            <a:miter lim="800000"/>
            <a:headEnd/>
            <a:tailEnd/>
          </a:ln>
        </p:spPr>
        <p:txBody>
          <a:bodyPr>
            <a:spAutoFit/>
          </a:bodyPr>
          <a:lstStyle/>
          <a:p>
            <a:endParaRPr lang="el-GR"/>
          </a:p>
        </p:txBody>
      </p:sp>
      <p:pic>
        <p:nvPicPr>
          <p:cNvPr id="34820" name="Picture 3" descr="C:\Τα έγγραφά μου\    hp ΠΑΝΕΠΙΣΤΗΜΙΟ ΑΙΓΑΙΟΥ\ hp Μαθήματα και Υλικό\ hp Μάθημα - Φυσική Γεωγραφία\Introduction to the Atmosphere Background Material_files\wavedemo.gif"/>
          <p:cNvPicPr>
            <a:picLocks noChangeAspect="1" noChangeArrowheads="1" noCrop="1"/>
          </p:cNvPicPr>
          <p:nvPr/>
        </p:nvPicPr>
        <p:blipFill>
          <a:blip r:embed="rId5" r:link="rId6" cstate="print"/>
          <a:srcRect/>
          <a:stretch>
            <a:fillRect/>
          </a:stretch>
        </p:blipFill>
        <p:spPr bwMode="auto">
          <a:xfrm>
            <a:off x="539552" y="1340768"/>
            <a:ext cx="6096000" cy="4572000"/>
          </a:xfrm>
          <a:prstGeom prst="rect">
            <a:avLst/>
          </a:prstGeom>
          <a:noFill/>
          <a:ln w="9525">
            <a:noFill/>
            <a:miter lim="800000"/>
            <a:headEnd/>
            <a:tailEnd/>
          </a:ln>
        </p:spPr>
      </p:pic>
      <p:sp>
        <p:nvSpPr>
          <p:cNvPr id="2" name="TextBox 1"/>
          <p:cNvSpPr txBox="1"/>
          <p:nvPr/>
        </p:nvSpPr>
        <p:spPr>
          <a:xfrm>
            <a:off x="539552" y="6093296"/>
            <a:ext cx="8208912" cy="646331"/>
          </a:xfrm>
          <a:prstGeom prst="rect">
            <a:avLst/>
          </a:prstGeom>
          <a:noFill/>
        </p:spPr>
        <p:txBody>
          <a:bodyPr wrap="square" rtlCol="0">
            <a:spAutoFit/>
          </a:bodyPr>
          <a:lstStyle/>
          <a:p>
            <a:r>
              <a:rPr lang="el-GR" dirty="0" smtClean="0"/>
              <a:t>Η ΕΝΕΡΓΕΙΑ ΤΟΥ ΚΥΜΑΤΟΣ ΑΥΞΑΝΕΙ ΜΕ ΤΗΝ ΑΥΞΗΣΗ ΤΗΣ ΣΥΧΝΟΤΗΤΑΣ (Ή ΜΕ ΤΗΝ ΜΕΙΩΣΗ ΤΟΥ ΠΛΑΤΟΥΣ ΤΑΛΑΝΤΩΣΗΣ)</a:t>
            </a:r>
            <a:endParaRPr lang="en-GB"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812"/>
    </mc:Choice>
    <mc:Fallback>
      <p:transition spd="slow" advTm="20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p:cNvSpPr>
            <a:spLocks noGrp="1" noChangeArrowheads="1"/>
          </p:cNvSpPr>
          <p:nvPr>
            <p:ph type="title"/>
          </p:nvPr>
        </p:nvSpPr>
        <p:spPr>
          <a:noFill/>
          <a:ln>
            <a:solidFill>
              <a:schemeClr val="tx1"/>
            </a:solidFill>
          </a:ln>
        </p:spPr>
        <p:txBody>
          <a:bodyPr>
            <a:normAutofit fontScale="90000"/>
          </a:bodyPr>
          <a:lstStyle/>
          <a:p>
            <a:pPr eaLnBrk="1" hangingPunct="1"/>
            <a:r>
              <a:rPr lang="el-GR" sz="4000" smtClean="0"/>
              <a:t>Μετάδοση Θερμότητας με Ακτινοβολία</a:t>
            </a:r>
          </a:p>
        </p:txBody>
      </p:sp>
      <p:sp>
        <p:nvSpPr>
          <p:cNvPr id="35845" name="Rectangle 3"/>
          <p:cNvSpPr>
            <a:spLocks noGrp="1" noChangeArrowheads="1"/>
          </p:cNvSpPr>
          <p:nvPr>
            <p:ph idx="1"/>
          </p:nvPr>
        </p:nvSpPr>
        <p:spPr>
          <a:xfrm>
            <a:off x="457200" y="1600200"/>
            <a:ext cx="8229600" cy="4852988"/>
          </a:xfrm>
        </p:spPr>
        <p:txBody>
          <a:bodyPr/>
          <a:lstStyle/>
          <a:p>
            <a:pPr eaLnBrk="1" hangingPunct="1"/>
            <a:r>
              <a:rPr lang="el-GR" sz="2000" smtClean="0"/>
              <a:t>Όλα τα σώματα ακτινοβολούν ανάλογα με την θερμοκρασία τους...</a:t>
            </a:r>
          </a:p>
          <a:p>
            <a:pPr eaLnBrk="1" hangingPunct="1"/>
            <a:r>
              <a:rPr lang="el-GR" sz="2000" smtClean="0"/>
              <a:t>Είναι μεταφορά θερμότητας με ηλεκτρομαγνητική ακτινοβολία στην ζώνη θερμότητας</a:t>
            </a:r>
            <a:endParaRPr lang="en-US" sz="2000" smtClean="0"/>
          </a:p>
          <a:p>
            <a:pPr eaLnBrk="1" hangingPunct="1"/>
            <a:endParaRPr lang="en-US" sz="2000" smtClean="0"/>
          </a:p>
          <a:p>
            <a:pPr eaLnBrk="1" hangingPunct="1"/>
            <a:endParaRPr lang="el-GR" sz="2000" smtClean="0"/>
          </a:p>
        </p:txBody>
      </p:sp>
      <p:sp>
        <p:nvSpPr>
          <p:cNvPr id="35842" name="Footer Placeholder 4"/>
          <p:cNvSpPr>
            <a:spLocks noGrp="1"/>
          </p:cNvSpPr>
          <p:nvPr>
            <p:ph type="ftr" sz="quarter" idx="11"/>
          </p:nvPr>
        </p:nvSpPr>
        <p:spPr>
          <a:noFill/>
        </p:spPr>
        <p:txBody>
          <a:bodyPr/>
          <a:lstStyle/>
          <a:p>
            <a:r>
              <a:rPr lang="el-GR"/>
              <a:t>Πανεπιστήμιο Αιγαίου</a:t>
            </a:r>
          </a:p>
        </p:txBody>
      </p:sp>
      <p:sp>
        <p:nvSpPr>
          <p:cNvPr id="35843" name="Slide Number Placeholder 5"/>
          <p:cNvSpPr>
            <a:spLocks noGrp="1"/>
          </p:cNvSpPr>
          <p:nvPr>
            <p:ph type="sldNum" sz="quarter" idx="12"/>
          </p:nvPr>
        </p:nvSpPr>
        <p:spPr>
          <a:noFill/>
        </p:spPr>
        <p:txBody>
          <a:bodyPr/>
          <a:lstStyle/>
          <a:p>
            <a:fld id="{383DAB39-068D-4120-B024-92BEB9D64CCC}" type="slidenum">
              <a:rPr lang="el-GR"/>
              <a:pPr/>
              <a:t>43</a:t>
            </a:fld>
            <a:endParaRPr lang="el-GR"/>
          </a:p>
        </p:txBody>
      </p:sp>
      <p:sp>
        <p:nvSpPr>
          <p:cNvPr id="35846" name="Rectangle 4"/>
          <p:cNvSpPr>
            <a:spLocks noChangeArrowheads="1"/>
          </p:cNvSpPr>
          <p:nvPr/>
        </p:nvSpPr>
        <p:spPr bwMode="auto">
          <a:xfrm>
            <a:off x="719138" y="2924175"/>
            <a:ext cx="7705725" cy="3500438"/>
          </a:xfrm>
          <a:prstGeom prst="rect">
            <a:avLst/>
          </a:prstGeom>
          <a:noFill/>
          <a:ln w="9525">
            <a:noFill/>
            <a:miter lim="800000"/>
            <a:headEnd/>
            <a:tailEnd/>
          </a:ln>
        </p:spPr>
        <p:txBody>
          <a:bodyPr anchor="ctr">
            <a:spAutoFit/>
          </a:bodyPr>
          <a:lstStyle/>
          <a:p>
            <a:r>
              <a:rPr lang="el-GR" sz="2400"/>
              <a:t>Ενέργεια που ακτινοβολείται ανά </a:t>
            </a:r>
            <a:r>
              <a:rPr lang="en-US" sz="2400"/>
              <a:t>sec</a:t>
            </a:r>
            <a:r>
              <a:rPr lang="en-GB" sz="2400"/>
              <a:t>:  </a:t>
            </a:r>
          </a:p>
          <a:p>
            <a:endParaRPr lang="en-GB" sz="2400"/>
          </a:p>
          <a:p>
            <a:r>
              <a:rPr lang="en-GB" sz="3200" b="1">
                <a:solidFill>
                  <a:srgbClr val="EE320C"/>
                </a:solidFill>
              </a:rPr>
              <a:t>H = e</a:t>
            </a:r>
            <a:r>
              <a:rPr lang="el-GR" sz="3200" b="1">
                <a:solidFill>
                  <a:srgbClr val="EE320C"/>
                </a:solidFill>
              </a:rPr>
              <a:t> * σ * </a:t>
            </a:r>
            <a:r>
              <a:rPr lang="en-GB" sz="3200" b="1">
                <a:solidFill>
                  <a:srgbClr val="EE320C"/>
                </a:solidFill>
              </a:rPr>
              <a:t>A</a:t>
            </a:r>
            <a:r>
              <a:rPr lang="el-GR" sz="3200" b="1">
                <a:solidFill>
                  <a:srgbClr val="EE320C"/>
                </a:solidFill>
              </a:rPr>
              <a:t> * </a:t>
            </a:r>
            <a:r>
              <a:rPr lang="en-GB" sz="3200" b="1">
                <a:solidFill>
                  <a:srgbClr val="EE320C"/>
                </a:solidFill>
              </a:rPr>
              <a:t>T</a:t>
            </a:r>
            <a:r>
              <a:rPr lang="en-GB" sz="3200" b="1" baseline="30000">
                <a:solidFill>
                  <a:srgbClr val="EE320C"/>
                </a:solidFill>
              </a:rPr>
              <a:t>4</a:t>
            </a:r>
            <a:endParaRPr lang="el-GR" sz="3200" b="1">
              <a:solidFill>
                <a:srgbClr val="EE320C"/>
              </a:solidFill>
            </a:endParaRPr>
          </a:p>
          <a:p>
            <a:endParaRPr lang="en-GB" sz="2400"/>
          </a:p>
          <a:p>
            <a:r>
              <a:rPr lang="en-GB" sz="2400"/>
              <a:t>e = </a:t>
            </a:r>
            <a:r>
              <a:rPr lang="el-GR" sz="2400"/>
              <a:t>συντελεστής εκπομπής</a:t>
            </a:r>
            <a:r>
              <a:rPr lang="en-US" sz="2400"/>
              <a:t>, </a:t>
            </a:r>
            <a:r>
              <a:rPr lang="en-GB" sz="2400"/>
              <a:t>emissivity (</a:t>
            </a:r>
            <a:r>
              <a:rPr lang="el-GR" sz="2400"/>
              <a:t> </a:t>
            </a:r>
            <a:r>
              <a:rPr lang="en-US" sz="2400"/>
              <a:t>e = </a:t>
            </a:r>
            <a:r>
              <a:rPr lang="en-GB" sz="2400"/>
              <a:t>0…1)</a:t>
            </a:r>
            <a:br>
              <a:rPr lang="en-GB" sz="2400"/>
            </a:br>
            <a:r>
              <a:rPr lang="el-GR" sz="2400">
                <a:solidFill>
                  <a:srgbClr val="EE320C"/>
                </a:solidFill>
              </a:rPr>
              <a:t>σ</a:t>
            </a:r>
            <a:r>
              <a:rPr lang="en-GB" sz="2400">
                <a:solidFill>
                  <a:srgbClr val="EE320C"/>
                </a:solidFill>
              </a:rPr>
              <a:t> = 5.67 x 10-8    [J/(s</a:t>
            </a:r>
            <a:r>
              <a:rPr lang="el-GR" sz="2400">
                <a:solidFill>
                  <a:srgbClr val="EE320C"/>
                </a:solidFill>
              </a:rPr>
              <a:t> * </a:t>
            </a:r>
            <a:r>
              <a:rPr lang="en-GB" sz="2400">
                <a:solidFill>
                  <a:srgbClr val="EE320C"/>
                </a:solidFill>
              </a:rPr>
              <a:t>m</a:t>
            </a:r>
            <a:r>
              <a:rPr lang="en-GB" sz="2400" baseline="30000">
                <a:solidFill>
                  <a:srgbClr val="EE320C"/>
                </a:solidFill>
              </a:rPr>
              <a:t>2</a:t>
            </a:r>
            <a:r>
              <a:rPr lang="el-GR" sz="2400">
                <a:solidFill>
                  <a:srgbClr val="EE320C"/>
                </a:solidFill>
              </a:rPr>
              <a:t> * </a:t>
            </a:r>
            <a:r>
              <a:rPr lang="en-GB" sz="2400">
                <a:solidFill>
                  <a:srgbClr val="EE320C"/>
                </a:solidFill>
              </a:rPr>
              <a:t>K</a:t>
            </a:r>
            <a:r>
              <a:rPr lang="en-GB" sz="2400" baseline="30000">
                <a:solidFill>
                  <a:srgbClr val="EE320C"/>
                </a:solidFill>
              </a:rPr>
              <a:t>4</a:t>
            </a:r>
            <a:r>
              <a:rPr lang="en-GB" sz="2400">
                <a:solidFill>
                  <a:srgbClr val="EE320C"/>
                </a:solidFill>
              </a:rPr>
              <a:t>)]</a:t>
            </a:r>
            <a:r>
              <a:rPr lang="el-GR" sz="2400">
                <a:solidFill>
                  <a:srgbClr val="EE320C"/>
                </a:solidFill>
              </a:rPr>
              <a:t>  </a:t>
            </a:r>
            <a:r>
              <a:rPr lang="en-US" sz="2400">
                <a:solidFill>
                  <a:srgbClr val="EE320C"/>
                </a:solidFill>
              </a:rPr>
              <a:t>Stefan-Boltzmann</a:t>
            </a:r>
            <a:r>
              <a:rPr lang="en-GB" sz="2400">
                <a:solidFill>
                  <a:srgbClr val="EE320C"/>
                </a:solidFill>
              </a:rPr>
              <a:t/>
            </a:r>
            <a:br>
              <a:rPr lang="en-GB" sz="2400">
                <a:solidFill>
                  <a:srgbClr val="EE320C"/>
                </a:solidFill>
              </a:rPr>
            </a:br>
            <a:endParaRPr lang="en-GB" sz="2400">
              <a:solidFill>
                <a:srgbClr val="EE320C"/>
              </a:solidFill>
            </a:endParaRPr>
          </a:p>
          <a:p>
            <a:r>
              <a:rPr lang="en-GB" sz="2400"/>
              <a:t>A = </a:t>
            </a:r>
            <a:r>
              <a:rPr lang="el-GR" sz="2400"/>
              <a:t>επιφάνεια  </a:t>
            </a:r>
            <a:r>
              <a:rPr lang="en-US" sz="2400"/>
              <a:t>     </a:t>
            </a:r>
            <a:r>
              <a:rPr lang="el-GR" sz="2400"/>
              <a:t>[</a:t>
            </a:r>
            <a:r>
              <a:rPr lang="en-US" sz="2400"/>
              <a:t>m</a:t>
            </a:r>
            <a:r>
              <a:rPr lang="en-US" sz="2400" baseline="30000"/>
              <a:t>2</a:t>
            </a:r>
            <a:r>
              <a:rPr lang="en-US" sz="2400"/>
              <a:t>]</a:t>
            </a:r>
            <a:r>
              <a:rPr lang="en-GB" sz="2400"/>
              <a:t/>
            </a:r>
            <a:br>
              <a:rPr lang="en-GB" sz="2400"/>
            </a:br>
            <a:r>
              <a:rPr lang="en-GB" sz="2400"/>
              <a:t>T = </a:t>
            </a:r>
            <a:r>
              <a:rPr lang="el-GR" sz="2400"/>
              <a:t>απόλυτη θερμοκρασία σε βαθμούς </a:t>
            </a:r>
            <a:r>
              <a:rPr lang="en-GB" sz="2400"/>
              <a:t>Kelvin [K]</a:t>
            </a:r>
            <a:endParaRPr lang="el-GR" sz="24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4124"/>
    </mc:Choice>
    <mc:Fallback>
      <p:transition spd="slow" advTm="3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p:cNvSpPr>
            <a:spLocks noGrp="1" noChangeArrowheads="1"/>
          </p:cNvSpPr>
          <p:nvPr>
            <p:ph type="title"/>
          </p:nvPr>
        </p:nvSpPr>
        <p:spPr/>
        <p:txBody>
          <a:bodyPr>
            <a:normAutofit fontScale="90000"/>
          </a:bodyPr>
          <a:lstStyle/>
          <a:p>
            <a:pPr eaLnBrk="1" hangingPunct="1"/>
            <a:r>
              <a:rPr lang="el-GR" sz="4000" smtClean="0"/>
              <a:t>Ακτινοβολία – </a:t>
            </a:r>
            <a:br>
              <a:rPr lang="el-GR" sz="4000" smtClean="0"/>
            </a:br>
            <a:r>
              <a:rPr lang="el-GR" sz="4000" smtClean="0"/>
              <a:t>ανάκλαση, απορρόφηση, εκπομπή</a:t>
            </a:r>
          </a:p>
        </p:txBody>
      </p:sp>
      <p:sp>
        <p:nvSpPr>
          <p:cNvPr id="36866" name="Footer Placeholder 4"/>
          <p:cNvSpPr>
            <a:spLocks noGrp="1"/>
          </p:cNvSpPr>
          <p:nvPr>
            <p:ph type="ftr" sz="quarter" idx="11"/>
          </p:nvPr>
        </p:nvSpPr>
        <p:spPr>
          <a:noFill/>
        </p:spPr>
        <p:txBody>
          <a:bodyPr/>
          <a:lstStyle/>
          <a:p>
            <a:r>
              <a:rPr lang="el-GR"/>
              <a:t>Πανεπιστήμιο Αιγαίου</a:t>
            </a:r>
          </a:p>
        </p:txBody>
      </p:sp>
      <p:sp>
        <p:nvSpPr>
          <p:cNvPr id="36867" name="Slide Number Placeholder 5"/>
          <p:cNvSpPr>
            <a:spLocks noGrp="1"/>
          </p:cNvSpPr>
          <p:nvPr>
            <p:ph type="sldNum" sz="quarter" idx="12"/>
          </p:nvPr>
        </p:nvSpPr>
        <p:spPr>
          <a:noFill/>
        </p:spPr>
        <p:txBody>
          <a:bodyPr/>
          <a:lstStyle/>
          <a:p>
            <a:fld id="{A1ECC5E0-7F90-406D-AA0C-A069652CA564}" type="slidenum">
              <a:rPr lang="el-GR"/>
              <a:pPr/>
              <a:t>44</a:t>
            </a:fld>
            <a:endParaRPr lang="el-GR"/>
          </a:p>
        </p:txBody>
      </p:sp>
      <p:sp>
        <p:nvSpPr>
          <p:cNvPr id="36869" name="AutoShape 10"/>
          <p:cNvSpPr>
            <a:spLocks noChangeArrowheads="1"/>
          </p:cNvSpPr>
          <p:nvPr/>
        </p:nvSpPr>
        <p:spPr bwMode="auto">
          <a:xfrm rot="-2747896">
            <a:off x="3276600" y="2565400"/>
            <a:ext cx="1439863" cy="576263"/>
          </a:xfrm>
          <a:custGeom>
            <a:avLst/>
            <a:gdLst>
              <a:gd name="T0" fmla="*/ 1079897 w 21600"/>
              <a:gd name="T1" fmla="*/ 0 h 21600"/>
              <a:gd name="T2" fmla="*/ 0 w 21600"/>
              <a:gd name="T3" fmla="*/ 288132 h 21600"/>
              <a:gd name="T4" fmla="*/ 1079897 w 21600"/>
              <a:gd name="T5" fmla="*/ 576263 h 21600"/>
              <a:gd name="T6" fmla="*/ 1439863 w 21600"/>
              <a:gd name="T7" fmla="*/ 288132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l-GR"/>
          </a:p>
        </p:txBody>
      </p:sp>
      <p:sp>
        <p:nvSpPr>
          <p:cNvPr id="36870" name="Rectangle 11"/>
          <p:cNvSpPr>
            <a:spLocks noChangeArrowheads="1"/>
          </p:cNvSpPr>
          <p:nvPr/>
        </p:nvSpPr>
        <p:spPr bwMode="auto">
          <a:xfrm>
            <a:off x="755650" y="3429000"/>
            <a:ext cx="5329238" cy="2736850"/>
          </a:xfrm>
          <a:prstGeom prst="rect">
            <a:avLst/>
          </a:prstGeom>
          <a:solidFill>
            <a:srgbClr val="800080">
              <a:alpha val="59999"/>
            </a:srgbClr>
          </a:solidFill>
          <a:ln w="9525">
            <a:solidFill>
              <a:schemeClr val="tx1"/>
            </a:solidFill>
            <a:miter lim="800000"/>
            <a:headEnd/>
            <a:tailEnd/>
          </a:ln>
        </p:spPr>
        <p:txBody>
          <a:bodyPr wrap="none" anchor="ctr"/>
          <a:lstStyle/>
          <a:p>
            <a:endParaRPr lang="el-GR"/>
          </a:p>
        </p:txBody>
      </p:sp>
      <p:sp>
        <p:nvSpPr>
          <p:cNvPr id="36871" name="AutoShape 7"/>
          <p:cNvSpPr>
            <a:spLocks noChangeArrowheads="1"/>
          </p:cNvSpPr>
          <p:nvPr/>
        </p:nvSpPr>
        <p:spPr bwMode="auto">
          <a:xfrm rot="2618429">
            <a:off x="523875" y="2209800"/>
            <a:ext cx="3240088" cy="792163"/>
          </a:xfrm>
          <a:prstGeom prst="parallelogram">
            <a:avLst>
              <a:gd name="adj" fmla="val 0"/>
            </a:avLst>
          </a:prstGeom>
          <a:solidFill>
            <a:srgbClr val="FFFF00"/>
          </a:solidFill>
          <a:ln w="9525">
            <a:solidFill>
              <a:schemeClr val="tx1"/>
            </a:solidFill>
            <a:miter lim="800000"/>
            <a:headEnd/>
            <a:tailEnd/>
          </a:ln>
        </p:spPr>
        <p:txBody>
          <a:bodyPr wrap="none" anchor="ctr"/>
          <a:lstStyle/>
          <a:p>
            <a:endParaRPr lang="el-GR"/>
          </a:p>
        </p:txBody>
      </p:sp>
      <p:sp>
        <p:nvSpPr>
          <p:cNvPr id="36872" name="AutoShape 9"/>
          <p:cNvSpPr>
            <a:spLocks noChangeArrowheads="1"/>
          </p:cNvSpPr>
          <p:nvPr/>
        </p:nvSpPr>
        <p:spPr bwMode="auto">
          <a:xfrm rot="2572308">
            <a:off x="3132138" y="3716338"/>
            <a:ext cx="1439862" cy="1152525"/>
          </a:xfrm>
          <a:custGeom>
            <a:avLst/>
            <a:gdLst>
              <a:gd name="T0" fmla="*/ 1079896 w 21600"/>
              <a:gd name="T1" fmla="*/ 0 h 21600"/>
              <a:gd name="T2" fmla="*/ 0 w 21600"/>
              <a:gd name="T3" fmla="*/ 576263 h 21600"/>
              <a:gd name="T4" fmla="*/ 1079896 w 21600"/>
              <a:gd name="T5" fmla="*/ 1152525 h 21600"/>
              <a:gd name="T6" fmla="*/ 1439862 w 21600"/>
              <a:gd name="T7" fmla="*/ 5762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w="9525">
            <a:solidFill>
              <a:schemeClr val="tx1"/>
            </a:solidFill>
            <a:miter lim="800000"/>
            <a:headEnd/>
            <a:tailEnd/>
          </a:ln>
        </p:spPr>
        <p:txBody>
          <a:bodyPr wrap="none" anchor="ctr"/>
          <a:lstStyle/>
          <a:p>
            <a:endParaRPr lang="el-GR"/>
          </a:p>
        </p:txBody>
      </p:sp>
      <p:sp>
        <p:nvSpPr>
          <p:cNvPr id="36873" name="AutoShape 12"/>
          <p:cNvSpPr>
            <a:spLocks noChangeArrowheads="1"/>
          </p:cNvSpPr>
          <p:nvPr/>
        </p:nvSpPr>
        <p:spPr bwMode="auto">
          <a:xfrm>
            <a:off x="6084888" y="4149725"/>
            <a:ext cx="1655762" cy="1152525"/>
          </a:xfrm>
          <a:custGeom>
            <a:avLst/>
            <a:gdLst>
              <a:gd name="T0" fmla="*/ 1241821 w 21600"/>
              <a:gd name="T1" fmla="*/ 0 h 21600"/>
              <a:gd name="T2" fmla="*/ 0 w 21600"/>
              <a:gd name="T3" fmla="*/ 576263 h 21600"/>
              <a:gd name="T4" fmla="*/ 1241821 w 21600"/>
              <a:gd name="T5" fmla="*/ 1152525 h 21600"/>
              <a:gd name="T6" fmla="*/ 1655762 w 21600"/>
              <a:gd name="T7" fmla="*/ 576263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00"/>
          </a:solidFill>
          <a:ln w="9525">
            <a:solidFill>
              <a:schemeClr val="tx1"/>
            </a:solidFill>
            <a:miter lim="800000"/>
            <a:headEnd/>
            <a:tailEnd/>
          </a:ln>
        </p:spPr>
        <p:txBody>
          <a:bodyPr wrap="none" anchor="ctr"/>
          <a:lstStyle/>
          <a:p>
            <a:endParaRPr lang="el-GR"/>
          </a:p>
        </p:txBody>
      </p:sp>
      <p:sp>
        <p:nvSpPr>
          <p:cNvPr id="36874" name="Text Box 13"/>
          <p:cNvSpPr txBox="1">
            <a:spLocks noChangeArrowheads="1"/>
          </p:cNvSpPr>
          <p:nvPr/>
        </p:nvSpPr>
        <p:spPr bwMode="auto">
          <a:xfrm>
            <a:off x="179388" y="2565400"/>
            <a:ext cx="2089150" cy="681038"/>
          </a:xfrm>
          <a:prstGeom prst="rect">
            <a:avLst/>
          </a:prstGeom>
          <a:noFill/>
          <a:ln w="9525">
            <a:solidFill>
              <a:schemeClr val="tx1"/>
            </a:solidFill>
            <a:miter lim="800000"/>
            <a:headEnd/>
            <a:tailEnd/>
          </a:ln>
        </p:spPr>
        <p:txBody>
          <a:bodyPr>
            <a:spAutoFit/>
          </a:bodyPr>
          <a:lstStyle/>
          <a:p>
            <a:pPr>
              <a:spcBef>
                <a:spcPct val="50000"/>
              </a:spcBef>
            </a:pPr>
            <a:r>
              <a:rPr lang="el-GR"/>
              <a:t>Εισερχόμενη ακτινοβολία = </a:t>
            </a:r>
            <a:r>
              <a:rPr lang="el-GR" sz="2000"/>
              <a:t>Ε</a:t>
            </a:r>
          </a:p>
        </p:txBody>
      </p:sp>
      <p:sp>
        <p:nvSpPr>
          <p:cNvPr id="36875" name="Text Box 14"/>
          <p:cNvSpPr txBox="1">
            <a:spLocks noChangeArrowheads="1"/>
          </p:cNvSpPr>
          <p:nvPr/>
        </p:nvSpPr>
        <p:spPr bwMode="auto">
          <a:xfrm>
            <a:off x="4572000" y="1916113"/>
            <a:ext cx="2305050" cy="681037"/>
          </a:xfrm>
          <a:prstGeom prst="rect">
            <a:avLst/>
          </a:prstGeom>
          <a:noFill/>
          <a:ln w="9525">
            <a:solidFill>
              <a:schemeClr val="tx1"/>
            </a:solidFill>
            <a:miter lim="800000"/>
            <a:headEnd/>
            <a:tailEnd/>
          </a:ln>
        </p:spPr>
        <p:txBody>
          <a:bodyPr>
            <a:spAutoFit/>
          </a:bodyPr>
          <a:lstStyle/>
          <a:p>
            <a:pPr>
              <a:spcBef>
                <a:spcPct val="50000"/>
              </a:spcBef>
            </a:pPr>
            <a:r>
              <a:rPr lang="el-GR"/>
              <a:t>Ανακλώμενη ακτινοβολία = </a:t>
            </a:r>
            <a:r>
              <a:rPr lang="en-US" sz="2000"/>
              <a:t>r * </a:t>
            </a:r>
            <a:r>
              <a:rPr lang="el-GR" sz="2000"/>
              <a:t>Ε</a:t>
            </a:r>
          </a:p>
        </p:txBody>
      </p:sp>
      <p:sp>
        <p:nvSpPr>
          <p:cNvPr id="36876" name="Text Box 15"/>
          <p:cNvSpPr txBox="1">
            <a:spLocks noChangeArrowheads="1"/>
          </p:cNvSpPr>
          <p:nvPr/>
        </p:nvSpPr>
        <p:spPr bwMode="auto">
          <a:xfrm>
            <a:off x="6516688" y="5300663"/>
            <a:ext cx="2232025" cy="681037"/>
          </a:xfrm>
          <a:prstGeom prst="rect">
            <a:avLst/>
          </a:prstGeom>
          <a:noFill/>
          <a:ln w="9525">
            <a:solidFill>
              <a:schemeClr val="tx1"/>
            </a:solidFill>
            <a:miter lim="800000"/>
            <a:headEnd/>
            <a:tailEnd/>
          </a:ln>
        </p:spPr>
        <p:txBody>
          <a:bodyPr>
            <a:spAutoFit/>
          </a:bodyPr>
          <a:lstStyle/>
          <a:p>
            <a:pPr>
              <a:spcBef>
                <a:spcPct val="50000"/>
              </a:spcBef>
            </a:pPr>
            <a:r>
              <a:rPr lang="en-US"/>
              <a:t>E</a:t>
            </a:r>
            <a:r>
              <a:rPr lang="el-GR"/>
              <a:t>κπεμπόμενη ακτινοβολία = </a:t>
            </a:r>
            <a:r>
              <a:rPr lang="en-US" sz="2000"/>
              <a:t>e * </a:t>
            </a:r>
            <a:r>
              <a:rPr lang="el-GR" sz="2000"/>
              <a:t>Ε</a:t>
            </a:r>
          </a:p>
        </p:txBody>
      </p:sp>
      <p:sp>
        <p:nvSpPr>
          <p:cNvPr id="36877" name="Text Box 16"/>
          <p:cNvSpPr txBox="1">
            <a:spLocks noChangeArrowheads="1"/>
          </p:cNvSpPr>
          <p:nvPr/>
        </p:nvSpPr>
        <p:spPr bwMode="auto">
          <a:xfrm>
            <a:off x="3419475" y="5013325"/>
            <a:ext cx="2376488" cy="681038"/>
          </a:xfrm>
          <a:prstGeom prst="rect">
            <a:avLst/>
          </a:prstGeom>
          <a:noFill/>
          <a:ln w="9525">
            <a:solidFill>
              <a:schemeClr val="tx1"/>
            </a:solidFill>
            <a:miter lim="800000"/>
            <a:headEnd/>
            <a:tailEnd/>
          </a:ln>
        </p:spPr>
        <p:txBody>
          <a:bodyPr>
            <a:spAutoFit/>
          </a:bodyPr>
          <a:lstStyle/>
          <a:p>
            <a:pPr>
              <a:spcBef>
                <a:spcPct val="50000"/>
              </a:spcBef>
            </a:pPr>
            <a:r>
              <a:rPr lang="el-GR"/>
              <a:t>Απορροφώμενη ακτινοβολία = </a:t>
            </a:r>
            <a:r>
              <a:rPr lang="el-GR" sz="2000"/>
              <a:t>α</a:t>
            </a:r>
            <a:r>
              <a:rPr lang="en-US" sz="2000"/>
              <a:t> * </a:t>
            </a:r>
            <a:r>
              <a:rPr lang="el-GR" sz="2000"/>
              <a:t>Ε</a:t>
            </a:r>
          </a:p>
        </p:txBody>
      </p:sp>
      <p:sp>
        <p:nvSpPr>
          <p:cNvPr id="36878" name="Text Box 19"/>
          <p:cNvSpPr txBox="1">
            <a:spLocks noChangeArrowheads="1"/>
          </p:cNvSpPr>
          <p:nvPr/>
        </p:nvSpPr>
        <p:spPr bwMode="auto">
          <a:xfrm>
            <a:off x="827088" y="4221163"/>
            <a:ext cx="2376487" cy="1384300"/>
          </a:xfrm>
          <a:prstGeom prst="rect">
            <a:avLst/>
          </a:prstGeom>
          <a:noFill/>
          <a:ln w="9525">
            <a:solidFill>
              <a:schemeClr val="tx1"/>
            </a:solidFill>
            <a:miter lim="800000"/>
            <a:headEnd/>
            <a:tailEnd/>
          </a:ln>
        </p:spPr>
        <p:txBody>
          <a:bodyPr>
            <a:spAutoFit/>
          </a:bodyPr>
          <a:lstStyle/>
          <a:p>
            <a:pPr>
              <a:spcBef>
                <a:spcPct val="50000"/>
              </a:spcBef>
            </a:pPr>
            <a:r>
              <a:rPr lang="el-GR" sz="1200"/>
              <a:t>Σώμα Φαιού χρώματος</a:t>
            </a:r>
          </a:p>
          <a:p>
            <a:pPr>
              <a:spcBef>
                <a:spcPct val="50000"/>
              </a:spcBef>
            </a:pPr>
            <a:r>
              <a:rPr lang="el-GR" sz="1200"/>
              <a:t>Συντ, ανάκλασης   </a:t>
            </a:r>
            <a:r>
              <a:rPr lang="en-US" sz="1600"/>
              <a:t>r</a:t>
            </a:r>
          </a:p>
          <a:p>
            <a:pPr>
              <a:spcBef>
                <a:spcPct val="50000"/>
              </a:spcBef>
            </a:pPr>
            <a:r>
              <a:rPr lang="el-GR" sz="1200"/>
              <a:t>Συντ. Απορρόφησης   </a:t>
            </a:r>
            <a:r>
              <a:rPr lang="el-GR" sz="1600"/>
              <a:t>α</a:t>
            </a:r>
          </a:p>
          <a:p>
            <a:pPr>
              <a:spcBef>
                <a:spcPct val="50000"/>
              </a:spcBef>
            </a:pPr>
            <a:r>
              <a:rPr lang="el-GR" sz="1200"/>
              <a:t>Συντ. Εκπομπής  </a:t>
            </a:r>
            <a:r>
              <a:rPr lang="en-US" sz="1600"/>
              <a:t>e</a:t>
            </a:r>
            <a:endParaRPr lang="el-GR" sz="1600"/>
          </a:p>
        </p:txBody>
      </p:sp>
      <p:sp>
        <p:nvSpPr>
          <p:cNvPr id="36879" name="Text Box 20"/>
          <p:cNvSpPr txBox="1">
            <a:spLocks noChangeArrowheads="1"/>
          </p:cNvSpPr>
          <p:nvPr/>
        </p:nvSpPr>
        <p:spPr bwMode="auto">
          <a:xfrm>
            <a:off x="684213" y="6381750"/>
            <a:ext cx="7559675" cy="366713"/>
          </a:xfrm>
          <a:prstGeom prst="rect">
            <a:avLst/>
          </a:prstGeom>
          <a:noFill/>
          <a:ln w="9525">
            <a:noFill/>
            <a:miter lim="800000"/>
            <a:headEnd/>
            <a:tailEnd/>
          </a:ln>
        </p:spPr>
        <p:txBody>
          <a:bodyPr>
            <a:spAutoFit/>
          </a:bodyPr>
          <a:lstStyle/>
          <a:p>
            <a:pPr>
              <a:spcBef>
                <a:spcPct val="50000"/>
              </a:spcBef>
            </a:pPr>
            <a:r>
              <a:rPr lang="el-GR"/>
              <a:t>Η ενέργεια που εκπέμπεται ισούται με αυτή που απορροφάται !!!</a:t>
            </a:r>
          </a:p>
        </p:txBody>
      </p:sp>
      <p:cxnSp>
        <p:nvCxnSpPr>
          <p:cNvPr id="36880" name="AutoShape 21"/>
          <p:cNvCxnSpPr>
            <a:cxnSpLocks noChangeShapeType="1"/>
            <a:stCxn id="36872" idx="0"/>
            <a:endCxn id="36873" idx="0"/>
          </p:cNvCxnSpPr>
          <p:nvPr/>
        </p:nvCxnSpPr>
        <p:spPr bwMode="auto">
          <a:xfrm rot="5400000" flipV="1">
            <a:off x="5898357" y="2721769"/>
            <a:ext cx="36512" cy="2819400"/>
          </a:xfrm>
          <a:prstGeom prst="bentConnector3">
            <a:avLst>
              <a:gd name="adj1" fmla="val -2634782"/>
            </a:avLst>
          </a:prstGeom>
          <a:noFill/>
          <a:ln w="57150">
            <a:solidFill>
              <a:schemeClr val="tx1"/>
            </a:solidFill>
            <a:prstDash val="dashDot"/>
            <a:miter lim="800000"/>
            <a:headEnd/>
            <a:tailEnd/>
          </a:ln>
        </p:spPr>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605"/>
    </mc:Choice>
    <mc:Fallback>
      <p:transition spd="slow" advTm="47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p:cNvSpPr>
            <a:spLocks noGrp="1" noChangeArrowheads="1"/>
          </p:cNvSpPr>
          <p:nvPr>
            <p:ph type="title"/>
          </p:nvPr>
        </p:nvSpPr>
        <p:spPr/>
        <p:txBody>
          <a:bodyPr>
            <a:normAutofit fontScale="90000"/>
          </a:bodyPr>
          <a:lstStyle/>
          <a:p>
            <a:pPr eaLnBrk="1" hangingPunct="1"/>
            <a:r>
              <a:rPr lang="el-GR" sz="4000" smtClean="0"/>
              <a:t>Ακτινοβολία – </a:t>
            </a:r>
            <a:br>
              <a:rPr lang="el-GR" sz="4000" smtClean="0"/>
            </a:br>
            <a:r>
              <a:rPr lang="el-GR" sz="4000" smtClean="0"/>
              <a:t>ανάκλαση, απορρόφηση, εκπομπή</a:t>
            </a:r>
          </a:p>
        </p:txBody>
      </p:sp>
      <p:sp>
        <p:nvSpPr>
          <p:cNvPr id="37890" name="Footer Placeholder 4"/>
          <p:cNvSpPr>
            <a:spLocks noGrp="1"/>
          </p:cNvSpPr>
          <p:nvPr>
            <p:ph type="ftr" sz="quarter" idx="11"/>
          </p:nvPr>
        </p:nvSpPr>
        <p:spPr>
          <a:noFill/>
        </p:spPr>
        <p:txBody>
          <a:bodyPr/>
          <a:lstStyle/>
          <a:p>
            <a:r>
              <a:rPr lang="el-GR"/>
              <a:t>Πανεπιστήμιο Αιγαίου</a:t>
            </a:r>
          </a:p>
        </p:txBody>
      </p:sp>
      <p:sp>
        <p:nvSpPr>
          <p:cNvPr id="37891" name="Slide Number Placeholder 5"/>
          <p:cNvSpPr>
            <a:spLocks noGrp="1"/>
          </p:cNvSpPr>
          <p:nvPr>
            <p:ph type="sldNum" sz="quarter" idx="12"/>
          </p:nvPr>
        </p:nvSpPr>
        <p:spPr>
          <a:noFill/>
        </p:spPr>
        <p:txBody>
          <a:bodyPr/>
          <a:lstStyle/>
          <a:p>
            <a:fld id="{57E6B800-CE2B-4FEF-AEA8-FC81A45FB8BA}" type="slidenum">
              <a:rPr lang="el-GR"/>
              <a:pPr/>
              <a:t>45</a:t>
            </a:fld>
            <a:endParaRPr lang="el-GR"/>
          </a:p>
        </p:txBody>
      </p:sp>
      <p:sp>
        <p:nvSpPr>
          <p:cNvPr id="37893" name="AutoShape 3"/>
          <p:cNvSpPr>
            <a:spLocks noChangeArrowheads="1"/>
          </p:cNvSpPr>
          <p:nvPr/>
        </p:nvSpPr>
        <p:spPr bwMode="auto">
          <a:xfrm rot="-2747896">
            <a:off x="3096419" y="2096294"/>
            <a:ext cx="1439862" cy="1225550"/>
          </a:xfrm>
          <a:custGeom>
            <a:avLst/>
            <a:gdLst>
              <a:gd name="T0" fmla="*/ 1079896 w 21600"/>
              <a:gd name="T1" fmla="*/ 0 h 21600"/>
              <a:gd name="T2" fmla="*/ 0 w 21600"/>
              <a:gd name="T3" fmla="*/ 612775 h 21600"/>
              <a:gd name="T4" fmla="*/ 1079896 w 21600"/>
              <a:gd name="T5" fmla="*/ 1225550 h 21600"/>
              <a:gd name="T6" fmla="*/ 1439862 w 21600"/>
              <a:gd name="T7" fmla="*/ 61277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endParaRPr lang="el-GR"/>
          </a:p>
        </p:txBody>
      </p:sp>
      <p:sp>
        <p:nvSpPr>
          <p:cNvPr id="37894" name="Rectangle 4"/>
          <p:cNvSpPr>
            <a:spLocks noChangeArrowheads="1"/>
          </p:cNvSpPr>
          <p:nvPr/>
        </p:nvSpPr>
        <p:spPr bwMode="auto">
          <a:xfrm>
            <a:off x="755650" y="3429000"/>
            <a:ext cx="5329238" cy="2736850"/>
          </a:xfrm>
          <a:prstGeom prst="rect">
            <a:avLst/>
          </a:prstGeom>
          <a:solidFill>
            <a:srgbClr val="800080">
              <a:alpha val="20000"/>
            </a:srgbClr>
          </a:solidFill>
          <a:ln w="9525">
            <a:solidFill>
              <a:schemeClr val="tx1"/>
            </a:solidFill>
            <a:miter lim="800000"/>
            <a:headEnd/>
            <a:tailEnd/>
          </a:ln>
        </p:spPr>
        <p:txBody>
          <a:bodyPr wrap="none" anchor="ctr"/>
          <a:lstStyle/>
          <a:p>
            <a:endParaRPr lang="el-GR"/>
          </a:p>
        </p:txBody>
      </p:sp>
      <p:sp>
        <p:nvSpPr>
          <p:cNvPr id="37895" name="AutoShape 5"/>
          <p:cNvSpPr>
            <a:spLocks noChangeArrowheads="1"/>
          </p:cNvSpPr>
          <p:nvPr/>
        </p:nvSpPr>
        <p:spPr bwMode="auto">
          <a:xfrm rot="2618429">
            <a:off x="523875" y="2209800"/>
            <a:ext cx="3240088" cy="792163"/>
          </a:xfrm>
          <a:prstGeom prst="parallelogram">
            <a:avLst>
              <a:gd name="adj" fmla="val 0"/>
            </a:avLst>
          </a:prstGeom>
          <a:solidFill>
            <a:srgbClr val="FFFF00"/>
          </a:solidFill>
          <a:ln w="9525">
            <a:solidFill>
              <a:schemeClr val="tx1"/>
            </a:solidFill>
            <a:miter lim="800000"/>
            <a:headEnd/>
            <a:tailEnd/>
          </a:ln>
        </p:spPr>
        <p:txBody>
          <a:bodyPr wrap="none" anchor="ctr"/>
          <a:lstStyle/>
          <a:p>
            <a:endParaRPr lang="el-GR"/>
          </a:p>
        </p:txBody>
      </p:sp>
      <p:sp>
        <p:nvSpPr>
          <p:cNvPr id="37896" name="AutoShape 6"/>
          <p:cNvSpPr>
            <a:spLocks noChangeArrowheads="1"/>
          </p:cNvSpPr>
          <p:nvPr/>
        </p:nvSpPr>
        <p:spPr bwMode="auto">
          <a:xfrm rot="2572308">
            <a:off x="2987675" y="4221163"/>
            <a:ext cx="1439863" cy="500062"/>
          </a:xfrm>
          <a:custGeom>
            <a:avLst/>
            <a:gdLst>
              <a:gd name="T0" fmla="*/ 1079897 w 21600"/>
              <a:gd name="T1" fmla="*/ 0 h 21600"/>
              <a:gd name="T2" fmla="*/ 0 w 21600"/>
              <a:gd name="T3" fmla="*/ 250031 h 21600"/>
              <a:gd name="T4" fmla="*/ 1079897 w 21600"/>
              <a:gd name="T5" fmla="*/ 500062 h 21600"/>
              <a:gd name="T6" fmla="*/ 1439863 w 21600"/>
              <a:gd name="T7" fmla="*/ 25003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w="9525">
            <a:solidFill>
              <a:schemeClr val="tx1"/>
            </a:solidFill>
            <a:miter lim="800000"/>
            <a:headEnd/>
            <a:tailEnd/>
          </a:ln>
        </p:spPr>
        <p:txBody>
          <a:bodyPr wrap="none" anchor="ctr"/>
          <a:lstStyle/>
          <a:p>
            <a:endParaRPr lang="el-GR"/>
          </a:p>
        </p:txBody>
      </p:sp>
      <p:sp>
        <p:nvSpPr>
          <p:cNvPr id="37897" name="AutoShape 7"/>
          <p:cNvSpPr>
            <a:spLocks noChangeArrowheads="1"/>
          </p:cNvSpPr>
          <p:nvPr/>
        </p:nvSpPr>
        <p:spPr bwMode="auto">
          <a:xfrm>
            <a:off x="6084888" y="4508500"/>
            <a:ext cx="1655762" cy="577850"/>
          </a:xfrm>
          <a:custGeom>
            <a:avLst/>
            <a:gdLst>
              <a:gd name="T0" fmla="*/ 1241821 w 21600"/>
              <a:gd name="T1" fmla="*/ 0 h 21600"/>
              <a:gd name="T2" fmla="*/ 0 w 21600"/>
              <a:gd name="T3" fmla="*/ 288925 h 21600"/>
              <a:gd name="T4" fmla="*/ 1241821 w 21600"/>
              <a:gd name="T5" fmla="*/ 577850 h 21600"/>
              <a:gd name="T6" fmla="*/ 1655762 w 21600"/>
              <a:gd name="T7" fmla="*/ 288925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00"/>
          </a:solidFill>
          <a:ln w="9525">
            <a:solidFill>
              <a:schemeClr val="tx1"/>
            </a:solidFill>
            <a:miter lim="800000"/>
            <a:headEnd/>
            <a:tailEnd/>
          </a:ln>
        </p:spPr>
        <p:txBody>
          <a:bodyPr wrap="none" anchor="ctr"/>
          <a:lstStyle/>
          <a:p>
            <a:endParaRPr lang="el-GR"/>
          </a:p>
        </p:txBody>
      </p:sp>
      <p:sp>
        <p:nvSpPr>
          <p:cNvPr id="37898" name="Text Box 8"/>
          <p:cNvSpPr txBox="1">
            <a:spLocks noChangeArrowheads="1"/>
          </p:cNvSpPr>
          <p:nvPr/>
        </p:nvSpPr>
        <p:spPr bwMode="auto">
          <a:xfrm>
            <a:off x="179388" y="2565400"/>
            <a:ext cx="2089150" cy="681038"/>
          </a:xfrm>
          <a:prstGeom prst="rect">
            <a:avLst/>
          </a:prstGeom>
          <a:noFill/>
          <a:ln w="9525">
            <a:solidFill>
              <a:schemeClr val="tx1"/>
            </a:solidFill>
            <a:miter lim="800000"/>
            <a:headEnd/>
            <a:tailEnd/>
          </a:ln>
        </p:spPr>
        <p:txBody>
          <a:bodyPr>
            <a:spAutoFit/>
          </a:bodyPr>
          <a:lstStyle/>
          <a:p>
            <a:pPr>
              <a:spcBef>
                <a:spcPct val="50000"/>
              </a:spcBef>
            </a:pPr>
            <a:r>
              <a:rPr lang="el-GR"/>
              <a:t>Εισερχόμενη ακτινοβολία = </a:t>
            </a:r>
            <a:r>
              <a:rPr lang="el-GR" sz="2000"/>
              <a:t>Ε</a:t>
            </a:r>
          </a:p>
        </p:txBody>
      </p:sp>
      <p:sp>
        <p:nvSpPr>
          <p:cNvPr id="37899" name="Text Box 9"/>
          <p:cNvSpPr txBox="1">
            <a:spLocks noChangeArrowheads="1"/>
          </p:cNvSpPr>
          <p:nvPr/>
        </p:nvSpPr>
        <p:spPr bwMode="auto">
          <a:xfrm>
            <a:off x="4572000" y="1916113"/>
            <a:ext cx="2305050" cy="681037"/>
          </a:xfrm>
          <a:prstGeom prst="rect">
            <a:avLst/>
          </a:prstGeom>
          <a:noFill/>
          <a:ln w="9525">
            <a:solidFill>
              <a:schemeClr val="tx1"/>
            </a:solidFill>
            <a:miter lim="800000"/>
            <a:headEnd/>
            <a:tailEnd/>
          </a:ln>
        </p:spPr>
        <p:txBody>
          <a:bodyPr>
            <a:spAutoFit/>
          </a:bodyPr>
          <a:lstStyle/>
          <a:p>
            <a:pPr>
              <a:spcBef>
                <a:spcPct val="50000"/>
              </a:spcBef>
            </a:pPr>
            <a:r>
              <a:rPr lang="el-GR"/>
              <a:t>Ανακλώμενη ακτινοβολία = </a:t>
            </a:r>
            <a:r>
              <a:rPr lang="en-US" sz="2000"/>
              <a:t>r * </a:t>
            </a:r>
            <a:r>
              <a:rPr lang="el-GR" sz="2000"/>
              <a:t>Ε</a:t>
            </a:r>
          </a:p>
        </p:txBody>
      </p:sp>
      <p:sp>
        <p:nvSpPr>
          <p:cNvPr id="37900" name="Text Box 10"/>
          <p:cNvSpPr txBox="1">
            <a:spLocks noChangeArrowheads="1"/>
          </p:cNvSpPr>
          <p:nvPr/>
        </p:nvSpPr>
        <p:spPr bwMode="auto">
          <a:xfrm>
            <a:off x="6516688" y="5300663"/>
            <a:ext cx="2232025" cy="681037"/>
          </a:xfrm>
          <a:prstGeom prst="rect">
            <a:avLst/>
          </a:prstGeom>
          <a:noFill/>
          <a:ln w="9525">
            <a:solidFill>
              <a:schemeClr val="tx1"/>
            </a:solidFill>
            <a:miter lim="800000"/>
            <a:headEnd/>
            <a:tailEnd/>
          </a:ln>
        </p:spPr>
        <p:txBody>
          <a:bodyPr>
            <a:spAutoFit/>
          </a:bodyPr>
          <a:lstStyle/>
          <a:p>
            <a:pPr>
              <a:spcBef>
                <a:spcPct val="50000"/>
              </a:spcBef>
            </a:pPr>
            <a:r>
              <a:rPr lang="en-US"/>
              <a:t>E</a:t>
            </a:r>
            <a:r>
              <a:rPr lang="el-GR"/>
              <a:t>κπεμπόμενη ακτινοβολία = </a:t>
            </a:r>
            <a:r>
              <a:rPr lang="en-US" sz="2000"/>
              <a:t>e * </a:t>
            </a:r>
            <a:r>
              <a:rPr lang="el-GR" sz="2000"/>
              <a:t>Ε</a:t>
            </a:r>
          </a:p>
        </p:txBody>
      </p:sp>
      <p:sp>
        <p:nvSpPr>
          <p:cNvPr id="37901" name="Text Box 11"/>
          <p:cNvSpPr txBox="1">
            <a:spLocks noChangeArrowheads="1"/>
          </p:cNvSpPr>
          <p:nvPr/>
        </p:nvSpPr>
        <p:spPr bwMode="auto">
          <a:xfrm>
            <a:off x="3419475" y="5013325"/>
            <a:ext cx="2376488" cy="681038"/>
          </a:xfrm>
          <a:prstGeom prst="rect">
            <a:avLst/>
          </a:prstGeom>
          <a:noFill/>
          <a:ln w="9525">
            <a:solidFill>
              <a:schemeClr val="tx1"/>
            </a:solidFill>
            <a:miter lim="800000"/>
            <a:headEnd/>
            <a:tailEnd/>
          </a:ln>
        </p:spPr>
        <p:txBody>
          <a:bodyPr>
            <a:spAutoFit/>
          </a:bodyPr>
          <a:lstStyle/>
          <a:p>
            <a:pPr>
              <a:spcBef>
                <a:spcPct val="50000"/>
              </a:spcBef>
            </a:pPr>
            <a:r>
              <a:rPr lang="el-GR"/>
              <a:t>Απορροφώμενη ακτινοβολία = </a:t>
            </a:r>
            <a:r>
              <a:rPr lang="el-GR" sz="2000"/>
              <a:t>α</a:t>
            </a:r>
            <a:r>
              <a:rPr lang="en-US" sz="2000"/>
              <a:t> * </a:t>
            </a:r>
            <a:r>
              <a:rPr lang="el-GR" sz="2000"/>
              <a:t>Ε</a:t>
            </a:r>
          </a:p>
        </p:txBody>
      </p:sp>
      <p:sp>
        <p:nvSpPr>
          <p:cNvPr id="37902" name="Text Box 12"/>
          <p:cNvSpPr txBox="1">
            <a:spLocks noChangeArrowheads="1"/>
          </p:cNvSpPr>
          <p:nvPr/>
        </p:nvSpPr>
        <p:spPr bwMode="auto">
          <a:xfrm>
            <a:off x="827088" y="4221163"/>
            <a:ext cx="2376487" cy="1384300"/>
          </a:xfrm>
          <a:prstGeom prst="rect">
            <a:avLst/>
          </a:prstGeom>
          <a:noFill/>
          <a:ln w="9525">
            <a:solidFill>
              <a:schemeClr val="tx1"/>
            </a:solidFill>
            <a:miter lim="800000"/>
            <a:headEnd/>
            <a:tailEnd/>
          </a:ln>
        </p:spPr>
        <p:txBody>
          <a:bodyPr>
            <a:spAutoFit/>
          </a:bodyPr>
          <a:lstStyle/>
          <a:p>
            <a:pPr>
              <a:spcBef>
                <a:spcPct val="50000"/>
              </a:spcBef>
            </a:pPr>
            <a:r>
              <a:rPr lang="el-GR" sz="1200"/>
              <a:t>Σώμα Ανοιχτού χρώματος</a:t>
            </a:r>
          </a:p>
          <a:p>
            <a:pPr>
              <a:spcBef>
                <a:spcPct val="50000"/>
              </a:spcBef>
            </a:pPr>
            <a:r>
              <a:rPr lang="el-GR" sz="1200"/>
              <a:t>Συντ, ανάκλασης   </a:t>
            </a:r>
            <a:r>
              <a:rPr lang="en-US" sz="1600"/>
              <a:t>r</a:t>
            </a:r>
          </a:p>
          <a:p>
            <a:pPr>
              <a:spcBef>
                <a:spcPct val="50000"/>
              </a:spcBef>
            </a:pPr>
            <a:r>
              <a:rPr lang="el-GR" sz="1200"/>
              <a:t>Συντ. Απορρόφησης   </a:t>
            </a:r>
            <a:r>
              <a:rPr lang="el-GR" sz="1600"/>
              <a:t>α</a:t>
            </a:r>
          </a:p>
          <a:p>
            <a:pPr>
              <a:spcBef>
                <a:spcPct val="50000"/>
              </a:spcBef>
            </a:pPr>
            <a:r>
              <a:rPr lang="el-GR" sz="1200"/>
              <a:t>Συντ. Εκπομπής  </a:t>
            </a:r>
            <a:r>
              <a:rPr lang="en-US" sz="1600"/>
              <a:t>e</a:t>
            </a:r>
            <a:endParaRPr lang="el-GR" sz="1600"/>
          </a:p>
        </p:txBody>
      </p:sp>
      <p:sp>
        <p:nvSpPr>
          <p:cNvPr id="37903" name="Text Box 13"/>
          <p:cNvSpPr txBox="1">
            <a:spLocks noChangeArrowheads="1"/>
          </p:cNvSpPr>
          <p:nvPr/>
        </p:nvSpPr>
        <p:spPr bwMode="auto">
          <a:xfrm>
            <a:off x="684213" y="6381750"/>
            <a:ext cx="7559675" cy="366713"/>
          </a:xfrm>
          <a:prstGeom prst="rect">
            <a:avLst/>
          </a:prstGeom>
          <a:noFill/>
          <a:ln w="9525">
            <a:noFill/>
            <a:miter lim="800000"/>
            <a:headEnd/>
            <a:tailEnd/>
          </a:ln>
        </p:spPr>
        <p:txBody>
          <a:bodyPr>
            <a:spAutoFit/>
          </a:bodyPr>
          <a:lstStyle/>
          <a:p>
            <a:pPr>
              <a:spcBef>
                <a:spcPct val="50000"/>
              </a:spcBef>
            </a:pPr>
            <a:r>
              <a:rPr lang="el-GR"/>
              <a:t>Η ενέργεια που εκπέμπεται ισούται με αυτή που απορροφάται  !!!</a:t>
            </a:r>
          </a:p>
        </p:txBody>
      </p:sp>
      <p:cxnSp>
        <p:nvCxnSpPr>
          <p:cNvPr id="37904" name="AutoShape 15"/>
          <p:cNvCxnSpPr>
            <a:cxnSpLocks noChangeShapeType="1"/>
            <a:stCxn id="37896" idx="0"/>
            <a:endCxn id="37897" idx="0"/>
          </p:cNvCxnSpPr>
          <p:nvPr/>
        </p:nvCxnSpPr>
        <p:spPr bwMode="auto">
          <a:xfrm rot="-5400000">
            <a:off x="5722144" y="2928144"/>
            <a:ext cx="23813" cy="3184525"/>
          </a:xfrm>
          <a:prstGeom prst="bentConnector3">
            <a:avLst>
              <a:gd name="adj1" fmla="val 4046667"/>
            </a:avLst>
          </a:prstGeom>
          <a:noFill/>
          <a:ln w="76200">
            <a:solidFill>
              <a:schemeClr val="tx1"/>
            </a:solidFill>
            <a:prstDash val="dashDot"/>
            <a:miter lim="800000"/>
            <a:headEnd/>
            <a:tailEnd/>
          </a:ln>
        </p:spPr>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747"/>
    </mc:Choice>
    <mc:Fallback>
      <p:transition spd="slow" advTm="26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p:cNvSpPr>
            <a:spLocks noGrp="1" noChangeArrowheads="1"/>
          </p:cNvSpPr>
          <p:nvPr>
            <p:ph type="title"/>
          </p:nvPr>
        </p:nvSpPr>
        <p:spPr>
          <a:noFill/>
          <a:ln>
            <a:solidFill>
              <a:schemeClr val="tx1"/>
            </a:solidFill>
          </a:ln>
        </p:spPr>
        <p:txBody>
          <a:bodyPr/>
          <a:lstStyle/>
          <a:p>
            <a:pPr eaLnBrk="1" hangingPunct="1"/>
            <a:r>
              <a:rPr lang="el-GR" smtClean="0"/>
              <a:t>Παράδειγμα Υπολογισμού</a:t>
            </a:r>
          </a:p>
        </p:txBody>
      </p:sp>
      <p:sp>
        <p:nvSpPr>
          <p:cNvPr id="38917" name="Rectangle 3"/>
          <p:cNvSpPr>
            <a:spLocks noGrp="1" noChangeArrowheads="1"/>
          </p:cNvSpPr>
          <p:nvPr>
            <p:ph idx="1"/>
          </p:nvPr>
        </p:nvSpPr>
        <p:spPr>
          <a:xfrm>
            <a:off x="457200" y="1600200"/>
            <a:ext cx="5338763" cy="4525963"/>
          </a:xfrm>
          <a:noFill/>
          <a:ln>
            <a:solidFill>
              <a:schemeClr val="tx1"/>
            </a:solidFill>
          </a:ln>
        </p:spPr>
        <p:txBody>
          <a:bodyPr/>
          <a:lstStyle/>
          <a:p>
            <a:pPr eaLnBrk="1" hangingPunct="1">
              <a:lnSpc>
                <a:spcPct val="90000"/>
              </a:lnSpc>
              <a:buFontTx/>
              <a:buNone/>
            </a:pPr>
            <a:r>
              <a:rPr lang="el-GR" sz="2000" smtClean="0"/>
              <a:t>Πόση ενέργεια</a:t>
            </a:r>
            <a:r>
              <a:rPr lang="en-US" sz="2000" smtClean="0"/>
              <a:t> </a:t>
            </a:r>
            <a:r>
              <a:rPr lang="el-GR" sz="2000" smtClean="0"/>
              <a:t>ακτινοβολείται από το σώμα σε 10 </a:t>
            </a:r>
            <a:r>
              <a:rPr lang="en-US" sz="2000" smtClean="0"/>
              <a:t>min ?</a:t>
            </a:r>
            <a:r>
              <a:rPr lang="en-GB" sz="2000" smtClean="0"/>
              <a:t> </a:t>
            </a:r>
            <a:endParaRPr lang="fr-FR" sz="2000" smtClean="0"/>
          </a:p>
          <a:p>
            <a:pPr eaLnBrk="1" hangingPunct="1">
              <a:lnSpc>
                <a:spcPct val="90000"/>
              </a:lnSpc>
              <a:buFontTx/>
              <a:buNone/>
            </a:pPr>
            <a:r>
              <a:rPr lang="fr-FR" sz="2000" smtClean="0"/>
              <a:t> </a:t>
            </a:r>
          </a:p>
          <a:p>
            <a:pPr eaLnBrk="1" hangingPunct="1">
              <a:lnSpc>
                <a:spcPct val="90000"/>
              </a:lnSpc>
              <a:buFontTx/>
              <a:buNone/>
            </a:pPr>
            <a:r>
              <a:rPr lang="en-US" sz="2000" smtClean="0"/>
              <a:t> t  </a:t>
            </a:r>
            <a:r>
              <a:rPr lang="fr-FR" sz="2000" smtClean="0"/>
              <a:t>=  10 x 60 seconds = 600 s </a:t>
            </a:r>
          </a:p>
          <a:p>
            <a:pPr eaLnBrk="1" hangingPunct="1">
              <a:lnSpc>
                <a:spcPct val="90000"/>
              </a:lnSpc>
              <a:buFontTx/>
              <a:buNone/>
            </a:pPr>
            <a:r>
              <a:rPr lang="fr-FR" sz="2000" b="1" smtClean="0">
                <a:solidFill>
                  <a:srgbClr val="FF0000"/>
                </a:solidFill>
              </a:rPr>
              <a:t>Q =  </a:t>
            </a:r>
            <a:r>
              <a:rPr lang="el-GR" sz="2000" b="1" smtClean="0">
                <a:solidFill>
                  <a:srgbClr val="FF0000"/>
                </a:solidFill>
              </a:rPr>
              <a:t>ακτινοβολούσα ενέργεια</a:t>
            </a:r>
            <a:r>
              <a:rPr lang="fr-FR" sz="2000" b="1" smtClean="0">
                <a:solidFill>
                  <a:srgbClr val="FF0000"/>
                </a:solidFill>
              </a:rPr>
              <a:t> </a:t>
            </a:r>
            <a:endParaRPr lang="el-GR" sz="2000" b="1" smtClean="0">
              <a:solidFill>
                <a:srgbClr val="FF0000"/>
              </a:solidFill>
            </a:endParaRPr>
          </a:p>
          <a:p>
            <a:pPr eaLnBrk="1" hangingPunct="1">
              <a:lnSpc>
                <a:spcPct val="90000"/>
              </a:lnSpc>
              <a:buFontTx/>
              <a:buNone/>
            </a:pPr>
            <a:r>
              <a:rPr lang="fr-FR" sz="2000" b="1" smtClean="0">
                <a:solidFill>
                  <a:srgbClr val="FF0000"/>
                </a:solidFill>
              </a:rPr>
              <a:t>    =  H * t </a:t>
            </a:r>
          </a:p>
          <a:p>
            <a:pPr eaLnBrk="1" hangingPunct="1">
              <a:lnSpc>
                <a:spcPct val="90000"/>
              </a:lnSpc>
              <a:buFontTx/>
              <a:buNone/>
            </a:pPr>
            <a:endParaRPr lang="en-US" sz="2800" smtClean="0"/>
          </a:p>
          <a:p>
            <a:pPr eaLnBrk="1" hangingPunct="1">
              <a:lnSpc>
                <a:spcPct val="90000"/>
              </a:lnSpc>
              <a:buFontTx/>
              <a:buNone/>
            </a:pPr>
            <a:r>
              <a:rPr lang="el-GR" b="1" smtClean="0">
                <a:solidFill>
                  <a:srgbClr val="FF0000"/>
                </a:solidFill>
              </a:rPr>
              <a:t>       H = e * σ * A * T</a:t>
            </a:r>
            <a:r>
              <a:rPr lang="el-GR" b="1" baseline="30000" smtClean="0">
                <a:solidFill>
                  <a:srgbClr val="FF0000"/>
                </a:solidFill>
              </a:rPr>
              <a:t>4</a:t>
            </a:r>
            <a:endParaRPr lang="en-US" b="1" baseline="30000" smtClean="0">
              <a:solidFill>
                <a:srgbClr val="FF0000"/>
              </a:solidFill>
            </a:endParaRPr>
          </a:p>
          <a:p>
            <a:pPr eaLnBrk="1" hangingPunct="1">
              <a:lnSpc>
                <a:spcPct val="90000"/>
              </a:lnSpc>
              <a:buFontTx/>
              <a:buNone/>
            </a:pPr>
            <a:endParaRPr lang="en-US" sz="2000" smtClean="0"/>
          </a:p>
          <a:p>
            <a:pPr eaLnBrk="1" hangingPunct="1">
              <a:lnSpc>
                <a:spcPct val="90000"/>
              </a:lnSpc>
              <a:buFontTx/>
              <a:buNone/>
            </a:pPr>
            <a:endParaRPr lang="en-US" sz="2000" smtClean="0"/>
          </a:p>
          <a:p>
            <a:pPr eaLnBrk="1" hangingPunct="1">
              <a:lnSpc>
                <a:spcPct val="90000"/>
              </a:lnSpc>
              <a:buFontTx/>
              <a:buNone/>
            </a:pPr>
            <a:r>
              <a:rPr lang="el-GR" sz="2000" smtClean="0"/>
              <a:t>Q = (0.8)(5.67x10</a:t>
            </a:r>
            <a:r>
              <a:rPr lang="el-GR" sz="2000" baseline="30000" smtClean="0"/>
              <a:t>-8</a:t>
            </a:r>
            <a:r>
              <a:rPr lang="el-GR" sz="2000" smtClean="0"/>
              <a:t>)(5)(500)</a:t>
            </a:r>
            <a:r>
              <a:rPr lang="el-GR" sz="2000" baseline="30000" smtClean="0"/>
              <a:t>4</a:t>
            </a:r>
            <a:r>
              <a:rPr lang="el-GR" sz="2000" smtClean="0"/>
              <a:t> x (600)</a:t>
            </a:r>
          </a:p>
          <a:p>
            <a:pPr eaLnBrk="1" hangingPunct="1">
              <a:lnSpc>
                <a:spcPct val="90000"/>
              </a:lnSpc>
              <a:buFontTx/>
              <a:buNone/>
            </a:pPr>
            <a:r>
              <a:rPr lang="el-GR" sz="2000" smtClean="0"/>
              <a:t>	= 8.5 x 10</a:t>
            </a:r>
            <a:r>
              <a:rPr lang="el-GR" sz="2000" baseline="30000" smtClean="0"/>
              <a:t>6</a:t>
            </a:r>
            <a:r>
              <a:rPr lang="el-GR" sz="2000" smtClean="0"/>
              <a:t> J  </a:t>
            </a:r>
            <a:r>
              <a:rPr lang="el-GR" sz="2800" smtClean="0"/>
              <a:t> </a:t>
            </a:r>
          </a:p>
        </p:txBody>
      </p:sp>
      <p:sp>
        <p:nvSpPr>
          <p:cNvPr id="38914" name="Footer Placeholder 4"/>
          <p:cNvSpPr>
            <a:spLocks noGrp="1"/>
          </p:cNvSpPr>
          <p:nvPr>
            <p:ph type="ftr" sz="quarter" idx="11"/>
          </p:nvPr>
        </p:nvSpPr>
        <p:spPr>
          <a:noFill/>
        </p:spPr>
        <p:txBody>
          <a:bodyPr/>
          <a:lstStyle/>
          <a:p>
            <a:r>
              <a:rPr lang="el-GR"/>
              <a:t>Πανεπιστήμιο Αιγαίου</a:t>
            </a:r>
          </a:p>
        </p:txBody>
      </p:sp>
      <p:sp>
        <p:nvSpPr>
          <p:cNvPr id="38915" name="Slide Number Placeholder 5"/>
          <p:cNvSpPr>
            <a:spLocks noGrp="1"/>
          </p:cNvSpPr>
          <p:nvPr>
            <p:ph type="sldNum" sz="quarter" idx="12"/>
          </p:nvPr>
        </p:nvSpPr>
        <p:spPr>
          <a:noFill/>
        </p:spPr>
        <p:txBody>
          <a:bodyPr/>
          <a:lstStyle/>
          <a:p>
            <a:fld id="{3E5F3D55-BC68-47A3-B600-576CDFC05139}" type="slidenum">
              <a:rPr lang="el-GR"/>
              <a:pPr/>
              <a:t>46</a:t>
            </a:fld>
            <a:endParaRPr lang="el-GR"/>
          </a:p>
        </p:txBody>
      </p:sp>
      <p:sp>
        <p:nvSpPr>
          <p:cNvPr id="38918" name="AutoShape 4"/>
          <p:cNvSpPr>
            <a:spLocks noChangeArrowheads="1"/>
          </p:cNvSpPr>
          <p:nvPr/>
        </p:nvSpPr>
        <p:spPr bwMode="auto">
          <a:xfrm>
            <a:off x="6084888" y="2349500"/>
            <a:ext cx="1511300" cy="1655763"/>
          </a:xfrm>
          <a:prstGeom prst="cube">
            <a:avLst>
              <a:gd name="adj" fmla="val 25000"/>
            </a:avLst>
          </a:prstGeom>
          <a:solidFill>
            <a:srgbClr val="FF6600">
              <a:alpha val="63136"/>
            </a:srgbClr>
          </a:solidFill>
          <a:ln w="9525">
            <a:solidFill>
              <a:schemeClr val="tx1"/>
            </a:solidFill>
            <a:miter lim="800000"/>
            <a:headEnd/>
            <a:tailEnd/>
          </a:ln>
        </p:spPr>
        <p:txBody>
          <a:bodyPr wrap="none" anchor="ctr"/>
          <a:lstStyle/>
          <a:p>
            <a:endParaRPr lang="el-GR"/>
          </a:p>
        </p:txBody>
      </p:sp>
      <p:sp>
        <p:nvSpPr>
          <p:cNvPr id="38919" name="Text Box 5"/>
          <p:cNvSpPr txBox="1">
            <a:spLocks noChangeArrowheads="1"/>
          </p:cNvSpPr>
          <p:nvPr/>
        </p:nvSpPr>
        <p:spPr bwMode="auto">
          <a:xfrm>
            <a:off x="6011863" y="4581525"/>
            <a:ext cx="2736850" cy="1201738"/>
          </a:xfrm>
          <a:prstGeom prst="rect">
            <a:avLst/>
          </a:prstGeom>
          <a:noFill/>
          <a:ln w="9525">
            <a:solidFill>
              <a:schemeClr val="tx1"/>
            </a:solidFill>
            <a:miter lim="800000"/>
            <a:headEnd/>
            <a:tailEnd/>
          </a:ln>
        </p:spPr>
        <p:txBody>
          <a:bodyPr>
            <a:spAutoFit/>
          </a:bodyPr>
          <a:lstStyle/>
          <a:p>
            <a:pPr>
              <a:spcBef>
                <a:spcPct val="50000"/>
              </a:spcBef>
            </a:pPr>
            <a:r>
              <a:rPr lang="el-GR"/>
              <a:t>Θερμοκρασία </a:t>
            </a:r>
            <a:r>
              <a:rPr lang="en-US"/>
              <a:t> </a:t>
            </a:r>
            <a:r>
              <a:rPr lang="el-GR"/>
              <a:t>Τ = 500 Κ</a:t>
            </a:r>
          </a:p>
          <a:p>
            <a:pPr>
              <a:spcBef>
                <a:spcPct val="50000"/>
              </a:spcBef>
            </a:pPr>
            <a:r>
              <a:rPr lang="el-GR"/>
              <a:t>Συντ. Εκπομπής </a:t>
            </a:r>
            <a:r>
              <a:rPr lang="en-US"/>
              <a:t>e = 0.8</a:t>
            </a:r>
          </a:p>
          <a:p>
            <a:pPr>
              <a:spcBef>
                <a:spcPct val="50000"/>
              </a:spcBef>
            </a:pPr>
            <a:r>
              <a:rPr lang="en-US"/>
              <a:t>E</a:t>
            </a:r>
            <a:r>
              <a:rPr lang="el-GR"/>
              <a:t>μβαδόν </a:t>
            </a:r>
            <a:r>
              <a:rPr lang="en-US"/>
              <a:t>         </a:t>
            </a:r>
            <a:r>
              <a:rPr lang="el-GR"/>
              <a:t>Α = 5 </a:t>
            </a:r>
            <a:r>
              <a:rPr lang="en-US"/>
              <a:t>m</a:t>
            </a:r>
            <a:r>
              <a:rPr lang="en-US" baseline="30000"/>
              <a:t>2</a:t>
            </a:r>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4104"/>
    </mc:Choice>
    <mc:Fallback>
      <p:transition spd="slow" advTm="14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p:cNvSpPr>
            <a:spLocks noGrp="1" noChangeArrowheads="1"/>
          </p:cNvSpPr>
          <p:nvPr>
            <p:ph type="title"/>
          </p:nvPr>
        </p:nvSpPr>
        <p:spPr>
          <a:noFill/>
          <a:ln>
            <a:solidFill>
              <a:schemeClr val="tx1"/>
            </a:solidFill>
          </a:ln>
        </p:spPr>
        <p:txBody>
          <a:bodyPr/>
          <a:lstStyle/>
          <a:p>
            <a:pPr eaLnBrk="1" hangingPunct="1"/>
            <a:r>
              <a:rPr lang="el-GR" smtClean="0"/>
              <a:t>Παράδειγμα Υπολογισμού</a:t>
            </a:r>
          </a:p>
        </p:txBody>
      </p:sp>
      <p:sp>
        <p:nvSpPr>
          <p:cNvPr id="39941" name="Rectangle 3"/>
          <p:cNvSpPr>
            <a:spLocks noGrp="1" noChangeArrowheads="1"/>
          </p:cNvSpPr>
          <p:nvPr>
            <p:ph type="body" sz="half" idx="1"/>
          </p:nvPr>
        </p:nvSpPr>
        <p:spPr>
          <a:xfrm>
            <a:off x="179512" y="1729161"/>
            <a:ext cx="5410200" cy="4525963"/>
          </a:xfrm>
          <a:noFill/>
          <a:ln>
            <a:solidFill>
              <a:schemeClr val="tx1"/>
            </a:solidFill>
          </a:ln>
        </p:spPr>
        <p:txBody>
          <a:bodyPr>
            <a:normAutofit/>
          </a:bodyPr>
          <a:lstStyle/>
          <a:p>
            <a:pPr eaLnBrk="1" hangingPunct="1">
              <a:buFontTx/>
              <a:buNone/>
            </a:pPr>
            <a:r>
              <a:rPr lang="el-GR" sz="2400" smtClean="0">
                <a:latin typeface="Cambria Math" panose="02040503050406030204" pitchFamily="18" charset="0"/>
                <a:ea typeface="Cambria Math" panose="02040503050406030204" pitchFamily="18" charset="0"/>
              </a:rPr>
              <a:t>Πόση ενέργεια</a:t>
            </a:r>
            <a:r>
              <a:rPr lang="en-US" sz="2400" smtClean="0">
                <a:latin typeface="Cambria Math" panose="02040503050406030204" pitchFamily="18" charset="0"/>
                <a:ea typeface="Cambria Math" panose="02040503050406030204" pitchFamily="18" charset="0"/>
              </a:rPr>
              <a:t> </a:t>
            </a:r>
            <a:r>
              <a:rPr lang="el-GR" sz="2400" smtClean="0">
                <a:latin typeface="Cambria Math" panose="02040503050406030204" pitchFamily="18" charset="0"/>
                <a:ea typeface="Cambria Math" panose="02040503050406030204" pitchFamily="18" charset="0"/>
              </a:rPr>
              <a:t>ακτινοβολεί το ανθρώπινο σώμα </a:t>
            </a:r>
            <a:r>
              <a:rPr lang="en-US" sz="2400" smtClean="0">
                <a:latin typeface="Cambria Math" panose="02040503050406030204" pitchFamily="18" charset="0"/>
                <a:ea typeface="Cambria Math" panose="02040503050406030204" pitchFamily="18" charset="0"/>
              </a:rPr>
              <a:t>?</a:t>
            </a:r>
            <a:r>
              <a:rPr lang="en-GB" sz="2400" smtClean="0">
                <a:latin typeface="Cambria Math" panose="02040503050406030204" pitchFamily="18" charset="0"/>
                <a:ea typeface="Cambria Math" panose="02040503050406030204" pitchFamily="18" charset="0"/>
              </a:rPr>
              <a:t> </a:t>
            </a:r>
            <a:endParaRPr lang="fr-FR" sz="2400" smtClean="0">
              <a:latin typeface="Cambria Math" panose="02040503050406030204" pitchFamily="18" charset="0"/>
              <a:ea typeface="Cambria Math" panose="02040503050406030204" pitchFamily="18" charset="0"/>
            </a:endParaRPr>
          </a:p>
          <a:p>
            <a:pPr eaLnBrk="1" hangingPunct="1">
              <a:buFontTx/>
              <a:buNone/>
            </a:pPr>
            <a:r>
              <a:rPr lang="fr-FR" sz="2400" smtClean="0">
                <a:latin typeface="Cambria Math" panose="02040503050406030204" pitchFamily="18" charset="0"/>
                <a:ea typeface="Cambria Math" panose="02040503050406030204" pitchFamily="18" charset="0"/>
              </a:rPr>
              <a:t> </a:t>
            </a:r>
          </a:p>
          <a:p>
            <a:pPr eaLnBrk="1" hangingPunct="1">
              <a:buFontTx/>
              <a:buNone/>
            </a:pPr>
            <a:r>
              <a:rPr lang="el-GR" b="1" smtClean="0">
                <a:solidFill>
                  <a:srgbClr val="FF0000"/>
                </a:solidFill>
                <a:latin typeface="Cambria Math" panose="02040503050406030204" pitchFamily="18" charset="0"/>
                <a:ea typeface="Cambria Math" panose="02040503050406030204" pitchFamily="18" charset="0"/>
              </a:rPr>
              <a:t>          H  =  e  *  σ  *  A  *  T</a:t>
            </a:r>
            <a:r>
              <a:rPr lang="el-GR" b="1" baseline="30000" smtClean="0">
                <a:solidFill>
                  <a:srgbClr val="FF0000"/>
                </a:solidFill>
                <a:latin typeface="Cambria Math" panose="02040503050406030204" pitchFamily="18" charset="0"/>
                <a:ea typeface="Cambria Math" panose="02040503050406030204" pitchFamily="18" charset="0"/>
              </a:rPr>
              <a:t>4</a:t>
            </a:r>
            <a:endParaRPr lang="en-US" b="1" baseline="30000" smtClean="0">
              <a:solidFill>
                <a:srgbClr val="FF0000"/>
              </a:solidFill>
              <a:latin typeface="Cambria Math" panose="02040503050406030204" pitchFamily="18" charset="0"/>
              <a:ea typeface="Cambria Math" panose="02040503050406030204" pitchFamily="18" charset="0"/>
            </a:endParaRPr>
          </a:p>
          <a:p>
            <a:pPr eaLnBrk="1" hangingPunct="1">
              <a:buFontTx/>
              <a:buNone/>
            </a:pPr>
            <a:endParaRPr lang="en-US" sz="2400" smtClean="0">
              <a:latin typeface="Cambria Math" panose="02040503050406030204" pitchFamily="18" charset="0"/>
              <a:ea typeface="Cambria Math" panose="02040503050406030204" pitchFamily="18" charset="0"/>
            </a:endParaRPr>
          </a:p>
          <a:p>
            <a:pPr eaLnBrk="1" hangingPunct="1">
              <a:buFontTx/>
              <a:buNone/>
            </a:pPr>
            <a:endParaRPr lang="en-US" sz="2400" smtClean="0">
              <a:latin typeface="Cambria Math" panose="02040503050406030204" pitchFamily="18" charset="0"/>
              <a:ea typeface="Cambria Math" panose="02040503050406030204" pitchFamily="18" charset="0"/>
            </a:endParaRPr>
          </a:p>
          <a:p>
            <a:pPr eaLnBrk="1" hangingPunct="1">
              <a:buFontTx/>
              <a:buNone/>
            </a:pPr>
            <a:r>
              <a:rPr lang="el-GR" sz="2400" smtClean="0">
                <a:latin typeface="Cambria Math" panose="02040503050406030204" pitchFamily="18" charset="0"/>
                <a:ea typeface="Cambria Math" panose="02040503050406030204" pitchFamily="18" charset="0"/>
              </a:rPr>
              <a:t>Q = (0.</a:t>
            </a:r>
            <a:r>
              <a:rPr lang="en-US" sz="2400" smtClean="0">
                <a:latin typeface="Cambria Math" panose="02040503050406030204" pitchFamily="18" charset="0"/>
                <a:ea typeface="Cambria Math" panose="02040503050406030204" pitchFamily="18" charset="0"/>
              </a:rPr>
              <a:t>7</a:t>
            </a:r>
            <a:r>
              <a:rPr lang="el-GR" sz="2400" smtClean="0">
                <a:latin typeface="Cambria Math" panose="02040503050406030204" pitchFamily="18" charset="0"/>
                <a:ea typeface="Cambria Math" panose="02040503050406030204" pitchFamily="18" charset="0"/>
              </a:rPr>
              <a:t>)</a:t>
            </a:r>
            <a:r>
              <a:rPr lang="en-US" sz="2400" smtClean="0">
                <a:latin typeface="Cambria Math" panose="02040503050406030204" pitchFamily="18" charset="0"/>
                <a:ea typeface="Cambria Math" panose="02040503050406030204" pitchFamily="18" charset="0"/>
              </a:rPr>
              <a:t> * </a:t>
            </a:r>
            <a:r>
              <a:rPr lang="el-GR" sz="2400" smtClean="0">
                <a:latin typeface="Cambria Math" panose="02040503050406030204" pitchFamily="18" charset="0"/>
                <a:ea typeface="Cambria Math" panose="02040503050406030204" pitchFamily="18" charset="0"/>
              </a:rPr>
              <a:t>(5.67</a:t>
            </a:r>
            <a:r>
              <a:rPr lang="en-US" sz="2400" smtClean="0">
                <a:latin typeface="Cambria Math" panose="02040503050406030204" pitchFamily="18" charset="0"/>
                <a:ea typeface="Cambria Math" panose="02040503050406030204" pitchFamily="18" charset="0"/>
              </a:rPr>
              <a:t> * </a:t>
            </a:r>
            <a:r>
              <a:rPr lang="el-GR" sz="2400" smtClean="0">
                <a:latin typeface="Cambria Math" panose="02040503050406030204" pitchFamily="18" charset="0"/>
                <a:ea typeface="Cambria Math" panose="02040503050406030204" pitchFamily="18" charset="0"/>
              </a:rPr>
              <a:t>10</a:t>
            </a:r>
            <a:r>
              <a:rPr lang="el-GR" sz="2400" baseline="30000" smtClean="0">
                <a:latin typeface="Cambria Math" panose="02040503050406030204" pitchFamily="18" charset="0"/>
                <a:ea typeface="Cambria Math" panose="02040503050406030204" pitchFamily="18" charset="0"/>
              </a:rPr>
              <a:t>-8</a:t>
            </a:r>
            <a:r>
              <a:rPr lang="el-GR" sz="2400" smtClean="0">
                <a:latin typeface="Cambria Math" panose="02040503050406030204" pitchFamily="18" charset="0"/>
                <a:ea typeface="Cambria Math" panose="02040503050406030204" pitchFamily="18" charset="0"/>
              </a:rPr>
              <a:t>)</a:t>
            </a:r>
            <a:r>
              <a:rPr lang="en-US" sz="2400" smtClean="0">
                <a:latin typeface="Cambria Math" panose="02040503050406030204" pitchFamily="18" charset="0"/>
                <a:ea typeface="Cambria Math" panose="02040503050406030204" pitchFamily="18" charset="0"/>
              </a:rPr>
              <a:t> * </a:t>
            </a:r>
            <a:r>
              <a:rPr lang="el-GR" sz="2400" smtClean="0">
                <a:latin typeface="Cambria Math" panose="02040503050406030204" pitchFamily="18" charset="0"/>
                <a:ea typeface="Cambria Math" panose="02040503050406030204" pitchFamily="18" charset="0"/>
              </a:rPr>
              <a:t>(</a:t>
            </a:r>
            <a:r>
              <a:rPr lang="en-US" sz="2400" smtClean="0">
                <a:latin typeface="Cambria Math" panose="02040503050406030204" pitchFamily="18" charset="0"/>
                <a:ea typeface="Cambria Math" panose="02040503050406030204" pitchFamily="18" charset="0"/>
              </a:rPr>
              <a:t>1.</a:t>
            </a:r>
            <a:r>
              <a:rPr lang="el-GR" sz="2400" smtClean="0">
                <a:latin typeface="Cambria Math" panose="02040503050406030204" pitchFamily="18" charset="0"/>
                <a:ea typeface="Cambria Math" panose="02040503050406030204" pitchFamily="18" charset="0"/>
              </a:rPr>
              <a:t>5)</a:t>
            </a:r>
            <a:r>
              <a:rPr lang="en-US" sz="2400" smtClean="0">
                <a:latin typeface="Cambria Math" panose="02040503050406030204" pitchFamily="18" charset="0"/>
                <a:ea typeface="Cambria Math" panose="02040503050406030204" pitchFamily="18" charset="0"/>
              </a:rPr>
              <a:t> * </a:t>
            </a:r>
            <a:r>
              <a:rPr lang="el-GR" sz="2400" smtClean="0">
                <a:latin typeface="Cambria Math" panose="02040503050406030204" pitchFamily="18" charset="0"/>
                <a:ea typeface="Cambria Math" panose="02040503050406030204" pitchFamily="18" charset="0"/>
              </a:rPr>
              <a:t>(</a:t>
            </a:r>
            <a:r>
              <a:rPr lang="en-US" sz="2400" smtClean="0">
                <a:latin typeface="Cambria Math" panose="02040503050406030204" pitchFamily="18" charset="0"/>
                <a:ea typeface="Cambria Math" panose="02040503050406030204" pitchFamily="18" charset="0"/>
              </a:rPr>
              <a:t>31</a:t>
            </a:r>
            <a:r>
              <a:rPr lang="el-GR" sz="2400" smtClean="0">
                <a:latin typeface="Cambria Math" panose="02040503050406030204" pitchFamily="18" charset="0"/>
                <a:ea typeface="Cambria Math" panose="02040503050406030204" pitchFamily="18" charset="0"/>
              </a:rPr>
              <a:t>0)</a:t>
            </a:r>
            <a:r>
              <a:rPr lang="en-US" sz="2400" baseline="30000" smtClean="0">
                <a:latin typeface="Cambria Math" panose="02040503050406030204" pitchFamily="18" charset="0"/>
                <a:ea typeface="Cambria Math" panose="02040503050406030204" pitchFamily="18" charset="0"/>
              </a:rPr>
              <a:t>4</a:t>
            </a:r>
            <a:endParaRPr lang="el-GR" sz="2400" smtClean="0">
              <a:latin typeface="Cambria Math" panose="02040503050406030204" pitchFamily="18" charset="0"/>
              <a:ea typeface="Cambria Math" panose="02040503050406030204" pitchFamily="18" charset="0"/>
            </a:endParaRPr>
          </a:p>
          <a:p>
            <a:pPr eaLnBrk="1" hangingPunct="1">
              <a:buFontTx/>
              <a:buNone/>
            </a:pPr>
            <a:r>
              <a:rPr lang="el-GR" sz="2400" smtClean="0">
                <a:latin typeface="Cambria Math" panose="02040503050406030204" pitchFamily="18" charset="0"/>
                <a:ea typeface="Cambria Math" panose="02040503050406030204" pitchFamily="18" charset="0"/>
              </a:rPr>
              <a:t>	= </a:t>
            </a:r>
            <a:r>
              <a:rPr lang="en-US" sz="2400" smtClean="0">
                <a:latin typeface="Cambria Math" panose="02040503050406030204" pitchFamily="18" charset="0"/>
                <a:ea typeface="Cambria Math" panose="02040503050406030204" pitchFamily="18" charset="0"/>
              </a:rPr>
              <a:t>550 W</a:t>
            </a:r>
            <a:endParaRPr lang="el-GR" smtClean="0">
              <a:latin typeface="Cambria Math" panose="02040503050406030204" pitchFamily="18" charset="0"/>
              <a:ea typeface="Cambria Math" panose="02040503050406030204" pitchFamily="18" charset="0"/>
            </a:endParaRPr>
          </a:p>
        </p:txBody>
      </p:sp>
      <p:pic>
        <p:nvPicPr>
          <p:cNvPr id="39943" name="Picture 6" descr="j0302953"/>
          <p:cNvPicPr>
            <a:picLocks noGrp="1" noChangeAspect="1" noChangeArrowheads="1"/>
          </p:cNvPicPr>
          <p:nvPr>
            <p:ph sz="half" idx="2"/>
          </p:nvPr>
        </p:nvPicPr>
        <p:blipFill>
          <a:blip r:embed="rId5" cstate="print"/>
          <a:srcRect/>
          <a:stretch>
            <a:fillRect/>
          </a:stretch>
        </p:blipFill>
        <p:spPr>
          <a:xfrm>
            <a:off x="5795963" y="1484313"/>
            <a:ext cx="2330450" cy="3267075"/>
          </a:xfrm>
          <a:noFill/>
        </p:spPr>
      </p:pic>
      <p:sp>
        <p:nvSpPr>
          <p:cNvPr id="39938" name="Footer Placeholder 5"/>
          <p:cNvSpPr>
            <a:spLocks noGrp="1"/>
          </p:cNvSpPr>
          <p:nvPr>
            <p:ph type="ftr" sz="quarter" idx="11"/>
          </p:nvPr>
        </p:nvSpPr>
        <p:spPr>
          <a:noFill/>
        </p:spPr>
        <p:txBody>
          <a:bodyPr/>
          <a:lstStyle/>
          <a:p>
            <a:r>
              <a:rPr lang="el-GR"/>
              <a:t>Πανεπιστήμιο Αιγαίου</a:t>
            </a:r>
          </a:p>
        </p:txBody>
      </p:sp>
      <p:sp>
        <p:nvSpPr>
          <p:cNvPr id="39939" name="Slide Number Placeholder 6"/>
          <p:cNvSpPr>
            <a:spLocks noGrp="1"/>
          </p:cNvSpPr>
          <p:nvPr>
            <p:ph type="sldNum" sz="quarter" idx="12"/>
          </p:nvPr>
        </p:nvSpPr>
        <p:spPr>
          <a:noFill/>
        </p:spPr>
        <p:txBody>
          <a:bodyPr/>
          <a:lstStyle/>
          <a:p>
            <a:fld id="{6588A999-06F0-442A-9D8A-EA5639F6F6A3}" type="slidenum">
              <a:rPr lang="el-GR"/>
              <a:pPr/>
              <a:t>47</a:t>
            </a:fld>
            <a:endParaRPr lang="el-GR"/>
          </a:p>
        </p:txBody>
      </p:sp>
      <p:sp>
        <p:nvSpPr>
          <p:cNvPr id="39942" name="Text Box 5"/>
          <p:cNvSpPr txBox="1">
            <a:spLocks noChangeArrowheads="1"/>
          </p:cNvSpPr>
          <p:nvPr/>
        </p:nvSpPr>
        <p:spPr bwMode="auto">
          <a:xfrm>
            <a:off x="5867400" y="5084763"/>
            <a:ext cx="2736850" cy="1201737"/>
          </a:xfrm>
          <a:prstGeom prst="rect">
            <a:avLst/>
          </a:prstGeom>
          <a:noFill/>
          <a:ln w="9525">
            <a:solidFill>
              <a:schemeClr val="tx1"/>
            </a:solidFill>
            <a:miter lim="800000"/>
            <a:headEnd/>
            <a:tailEnd/>
          </a:ln>
        </p:spPr>
        <p:txBody>
          <a:bodyPr>
            <a:spAutoFit/>
          </a:bodyPr>
          <a:lstStyle/>
          <a:p>
            <a:pPr>
              <a:spcBef>
                <a:spcPct val="50000"/>
              </a:spcBef>
            </a:pPr>
            <a:r>
              <a:rPr lang="el-GR"/>
              <a:t>Θερμοκρασία </a:t>
            </a:r>
            <a:r>
              <a:rPr lang="en-US"/>
              <a:t> </a:t>
            </a:r>
            <a:r>
              <a:rPr lang="el-GR"/>
              <a:t>Τ = 37 </a:t>
            </a:r>
            <a:r>
              <a:rPr lang="el-GR" baseline="30000"/>
              <a:t>ο</a:t>
            </a:r>
            <a:r>
              <a:rPr lang="en-US"/>
              <a:t>C</a:t>
            </a:r>
            <a:endParaRPr lang="el-GR"/>
          </a:p>
          <a:p>
            <a:pPr>
              <a:spcBef>
                <a:spcPct val="50000"/>
              </a:spcBef>
            </a:pPr>
            <a:r>
              <a:rPr lang="el-GR"/>
              <a:t>Συντ. Εκπομπής </a:t>
            </a:r>
            <a:r>
              <a:rPr lang="en-US"/>
              <a:t>e = 0.7</a:t>
            </a:r>
          </a:p>
          <a:p>
            <a:pPr>
              <a:spcBef>
                <a:spcPct val="50000"/>
              </a:spcBef>
            </a:pPr>
            <a:r>
              <a:rPr lang="en-US"/>
              <a:t>E</a:t>
            </a:r>
            <a:r>
              <a:rPr lang="el-GR"/>
              <a:t>μβαδόν </a:t>
            </a:r>
            <a:r>
              <a:rPr lang="en-US"/>
              <a:t>       </a:t>
            </a:r>
            <a:r>
              <a:rPr lang="el-GR"/>
              <a:t>Α = </a:t>
            </a:r>
            <a:r>
              <a:rPr lang="en-US"/>
              <a:t>1.</a:t>
            </a:r>
            <a:r>
              <a:rPr lang="el-GR"/>
              <a:t>5 </a:t>
            </a:r>
            <a:r>
              <a:rPr lang="en-US"/>
              <a:t>m</a:t>
            </a:r>
            <a:r>
              <a:rPr lang="en-US" baseline="30000"/>
              <a:t>2</a:t>
            </a:r>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8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a:noFill/>
          <a:ln>
            <a:solidFill>
              <a:schemeClr val="tx1"/>
            </a:solidFill>
          </a:ln>
        </p:spPr>
        <p:txBody>
          <a:bodyPr/>
          <a:lstStyle/>
          <a:p>
            <a:pPr eaLnBrk="1" hangingPunct="1"/>
            <a:r>
              <a:rPr lang="el-GR" smtClean="0"/>
              <a:t>Παράδειγμα Υπολογισμού</a:t>
            </a:r>
          </a:p>
        </p:txBody>
      </p:sp>
      <p:sp>
        <p:nvSpPr>
          <p:cNvPr id="40965" name="Rectangle 3"/>
          <p:cNvSpPr>
            <a:spLocks noGrp="1" noChangeArrowheads="1"/>
          </p:cNvSpPr>
          <p:nvPr>
            <p:ph type="body" sz="half" idx="1"/>
          </p:nvPr>
        </p:nvSpPr>
        <p:spPr>
          <a:xfrm>
            <a:off x="457200" y="1600200"/>
            <a:ext cx="5338763" cy="4525963"/>
          </a:xfrm>
          <a:noFill/>
          <a:ln>
            <a:solidFill>
              <a:schemeClr val="tx1"/>
            </a:solidFill>
          </a:ln>
        </p:spPr>
        <p:txBody>
          <a:bodyPr/>
          <a:lstStyle/>
          <a:p>
            <a:pPr eaLnBrk="1" hangingPunct="1">
              <a:buFontTx/>
              <a:buNone/>
            </a:pPr>
            <a:r>
              <a:rPr lang="en-US" sz="2000" smtClean="0"/>
              <a:t>	</a:t>
            </a:r>
            <a:r>
              <a:rPr lang="el-GR" sz="2000" smtClean="0"/>
              <a:t>Ποιό είναι το καθαρό ισοζύγιο ακτινοβολιών ενός ανθρώπου μιά ημέρα με θερμοκρασία περιβάλλοντος  0 </a:t>
            </a:r>
            <a:r>
              <a:rPr lang="el-GR" sz="2000" baseline="30000" smtClean="0"/>
              <a:t>ο</a:t>
            </a:r>
            <a:r>
              <a:rPr lang="en-US" sz="2000" smtClean="0"/>
              <a:t>C?</a:t>
            </a:r>
            <a:r>
              <a:rPr lang="en-GB" sz="2000" smtClean="0"/>
              <a:t> </a:t>
            </a:r>
            <a:endParaRPr lang="fr-FR" sz="2000" smtClean="0"/>
          </a:p>
          <a:p>
            <a:pPr eaLnBrk="1" hangingPunct="1">
              <a:buFontTx/>
              <a:buNone/>
            </a:pPr>
            <a:r>
              <a:rPr lang="fr-FR" sz="2000" smtClean="0"/>
              <a:t> </a:t>
            </a:r>
          </a:p>
          <a:p>
            <a:pPr eaLnBrk="1" hangingPunct="1">
              <a:buFontTx/>
              <a:buNone/>
            </a:pPr>
            <a:r>
              <a:rPr lang="el-GR" sz="2800" smtClean="0"/>
              <a:t>    </a:t>
            </a:r>
            <a:r>
              <a:rPr lang="el-GR" b="1" smtClean="0">
                <a:solidFill>
                  <a:srgbClr val="FF0000"/>
                </a:solidFill>
              </a:rPr>
              <a:t>H = e * σ * A * </a:t>
            </a:r>
            <a:r>
              <a:rPr lang="en-US" b="1" smtClean="0">
                <a:solidFill>
                  <a:srgbClr val="FF0000"/>
                </a:solidFill>
              </a:rPr>
              <a:t>(</a:t>
            </a:r>
            <a:r>
              <a:rPr lang="el-GR" b="1" smtClean="0">
                <a:solidFill>
                  <a:srgbClr val="FF0000"/>
                </a:solidFill>
              </a:rPr>
              <a:t>T</a:t>
            </a:r>
            <a:r>
              <a:rPr lang="el-GR" b="1" baseline="30000" smtClean="0">
                <a:solidFill>
                  <a:srgbClr val="FF0000"/>
                </a:solidFill>
              </a:rPr>
              <a:t>4</a:t>
            </a:r>
            <a:r>
              <a:rPr lang="en-US" b="1" smtClean="0">
                <a:solidFill>
                  <a:srgbClr val="FF0000"/>
                </a:solidFill>
              </a:rPr>
              <a:t> – T</a:t>
            </a:r>
            <a:r>
              <a:rPr lang="en-US" b="1" baseline="-25000" smtClean="0">
                <a:solidFill>
                  <a:srgbClr val="FF0000"/>
                </a:solidFill>
              </a:rPr>
              <a:t>o</a:t>
            </a:r>
            <a:r>
              <a:rPr lang="en-US" b="1" baseline="30000" smtClean="0">
                <a:solidFill>
                  <a:srgbClr val="FF0000"/>
                </a:solidFill>
              </a:rPr>
              <a:t>4</a:t>
            </a:r>
            <a:r>
              <a:rPr lang="en-US" b="1" smtClean="0">
                <a:solidFill>
                  <a:srgbClr val="FF0000"/>
                </a:solidFill>
              </a:rPr>
              <a:t>)</a:t>
            </a:r>
          </a:p>
          <a:p>
            <a:pPr eaLnBrk="1" hangingPunct="1">
              <a:buFontTx/>
              <a:buNone/>
            </a:pPr>
            <a:endParaRPr lang="en-US" sz="2000" smtClean="0"/>
          </a:p>
          <a:p>
            <a:pPr eaLnBrk="1" hangingPunct="1">
              <a:buFontTx/>
              <a:buNone/>
            </a:pPr>
            <a:endParaRPr lang="en-US" sz="2000" smtClean="0"/>
          </a:p>
          <a:p>
            <a:pPr eaLnBrk="1" hangingPunct="1">
              <a:buFontTx/>
              <a:buNone/>
            </a:pPr>
            <a:r>
              <a:rPr lang="el-GR" sz="2000" smtClean="0"/>
              <a:t>Q = (0.</a:t>
            </a:r>
            <a:r>
              <a:rPr lang="en-US" sz="2000" smtClean="0"/>
              <a:t>7</a:t>
            </a:r>
            <a:r>
              <a:rPr lang="el-GR" sz="2000" smtClean="0"/>
              <a:t>)</a:t>
            </a:r>
            <a:r>
              <a:rPr lang="en-US" sz="2000" smtClean="0"/>
              <a:t> * </a:t>
            </a:r>
            <a:r>
              <a:rPr lang="el-GR" sz="2000" smtClean="0"/>
              <a:t>(5.67</a:t>
            </a:r>
            <a:r>
              <a:rPr lang="en-US" sz="2000" smtClean="0"/>
              <a:t> * </a:t>
            </a:r>
            <a:r>
              <a:rPr lang="el-GR" sz="2000" smtClean="0"/>
              <a:t>10</a:t>
            </a:r>
            <a:r>
              <a:rPr lang="el-GR" sz="2000" baseline="30000" smtClean="0"/>
              <a:t>-8</a:t>
            </a:r>
            <a:r>
              <a:rPr lang="el-GR" sz="2000" smtClean="0"/>
              <a:t>)</a:t>
            </a:r>
            <a:r>
              <a:rPr lang="en-US" sz="2000" smtClean="0"/>
              <a:t> * </a:t>
            </a:r>
            <a:r>
              <a:rPr lang="el-GR" sz="2000" smtClean="0"/>
              <a:t>(</a:t>
            </a:r>
            <a:r>
              <a:rPr lang="en-US" sz="2000" smtClean="0"/>
              <a:t>1.</a:t>
            </a:r>
            <a:r>
              <a:rPr lang="el-GR" sz="2000" smtClean="0"/>
              <a:t>5)</a:t>
            </a:r>
            <a:r>
              <a:rPr lang="en-US" sz="2000" smtClean="0"/>
              <a:t> * </a:t>
            </a:r>
            <a:r>
              <a:rPr lang="el-GR" sz="2000" smtClean="0"/>
              <a:t>(</a:t>
            </a:r>
            <a:r>
              <a:rPr lang="en-US" sz="2000" smtClean="0"/>
              <a:t>31</a:t>
            </a:r>
            <a:r>
              <a:rPr lang="el-GR" sz="2000" smtClean="0"/>
              <a:t>0</a:t>
            </a:r>
            <a:r>
              <a:rPr lang="en-US" sz="2000" baseline="30000" smtClean="0"/>
              <a:t>4</a:t>
            </a:r>
            <a:r>
              <a:rPr lang="en-US" sz="2000" smtClean="0"/>
              <a:t> – 273</a:t>
            </a:r>
            <a:r>
              <a:rPr lang="en-US" sz="2000" baseline="30000" smtClean="0"/>
              <a:t>4</a:t>
            </a:r>
            <a:r>
              <a:rPr lang="en-US" sz="2000" smtClean="0"/>
              <a:t>)</a:t>
            </a:r>
            <a:endParaRPr lang="el-GR" sz="2000" smtClean="0"/>
          </a:p>
          <a:p>
            <a:pPr eaLnBrk="1" hangingPunct="1">
              <a:buFontTx/>
              <a:buNone/>
            </a:pPr>
            <a:r>
              <a:rPr lang="el-GR" sz="2000" smtClean="0"/>
              <a:t>	= </a:t>
            </a:r>
            <a:r>
              <a:rPr lang="en-US" sz="2000" smtClean="0"/>
              <a:t>219 W</a:t>
            </a:r>
            <a:endParaRPr lang="el-GR" sz="2800" smtClean="0"/>
          </a:p>
        </p:txBody>
      </p:sp>
      <p:pic>
        <p:nvPicPr>
          <p:cNvPr id="40967" name="Picture 5" descr="j0302953"/>
          <p:cNvPicPr>
            <a:picLocks noGrp="1" noChangeAspect="1" noChangeArrowheads="1"/>
          </p:cNvPicPr>
          <p:nvPr>
            <p:ph sz="half" idx="2"/>
          </p:nvPr>
        </p:nvPicPr>
        <p:blipFill>
          <a:blip r:embed="rId5" cstate="print"/>
          <a:srcRect/>
          <a:stretch>
            <a:fillRect/>
          </a:stretch>
        </p:blipFill>
        <p:spPr>
          <a:xfrm>
            <a:off x="5795963" y="1484313"/>
            <a:ext cx="2330450" cy="3267075"/>
          </a:xfrm>
          <a:noFill/>
        </p:spPr>
      </p:pic>
      <p:sp>
        <p:nvSpPr>
          <p:cNvPr id="40962" name="Footer Placeholder 5"/>
          <p:cNvSpPr>
            <a:spLocks noGrp="1"/>
          </p:cNvSpPr>
          <p:nvPr>
            <p:ph type="ftr" sz="quarter" idx="11"/>
          </p:nvPr>
        </p:nvSpPr>
        <p:spPr>
          <a:noFill/>
        </p:spPr>
        <p:txBody>
          <a:bodyPr/>
          <a:lstStyle/>
          <a:p>
            <a:r>
              <a:rPr lang="el-GR"/>
              <a:t>Πανεπιστήμιο Αιγαίου</a:t>
            </a:r>
          </a:p>
        </p:txBody>
      </p:sp>
      <p:sp>
        <p:nvSpPr>
          <p:cNvPr id="40963" name="Slide Number Placeholder 6"/>
          <p:cNvSpPr>
            <a:spLocks noGrp="1"/>
          </p:cNvSpPr>
          <p:nvPr>
            <p:ph type="sldNum" sz="quarter" idx="12"/>
          </p:nvPr>
        </p:nvSpPr>
        <p:spPr>
          <a:noFill/>
        </p:spPr>
        <p:txBody>
          <a:bodyPr/>
          <a:lstStyle/>
          <a:p>
            <a:fld id="{72803AC7-4097-4C16-9701-CC4BF05D7932}" type="slidenum">
              <a:rPr lang="el-GR"/>
              <a:pPr/>
              <a:t>48</a:t>
            </a:fld>
            <a:endParaRPr lang="el-GR"/>
          </a:p>
        </p:txBody>
      </p:sp>
      <p:sp>
        <p:nvSpPr>
          <p:cNvPr id="40966" name="Text Box 4"/>
          <p:cNvSpPr txBox="1">
            <a:spLocks noChangeArrowheads="1"/>
          </p:cNvSpPr>
          <p:nvPr/>
        </p:nvSpPr>
        <p:spPr bwMode="auto">
          <a:xfrm>
            <a:off x="5867400" y="5084763"/>
            <a:ext cx="2736850" cy="1201737"/>
          </a:xfrm>
          <a:prstGeom prst="rect">
            <a:avLst/>
          </a:prstGeom>
          <a:noFill/>
          <a:ln w="9525">
            <a:solidFill>
              <a:schemeClr val="tx1"/>
            </a:solidFill>
            <a:miter lim="800000"/>
            <a:headEnd/>
            <a:tailEnd/>
          </a:ln>
        </p:spPr>
        <p:txBody>
          <a:bodyPr>
            <a:spAutoFit/>
          </a:bodyPr>
          <a:lstStyle/>
          <a:p>
            <a:pPr>
              <a:spcBef>
                <a:spcPct val="50000"/>
              </a:spcBef>
            </a:pPr>
            <a:r>
              <a:rPr lang="el-GR"/>
              <a:t>Θερμοκρασία </a:t>
            </a:r>
            <a:r>
              <a:rPr lang="en-US"/>
              <a:t> </a:t>
            </a:r>
            <a:r>
              <a:rPr lang="el-GR"/>
              <a:t>Τ = 37 </a:t>
            </a:r>
            <a:r>
              <a:rPr lang="el-GR" baseline="30000"/>
              <a:t>ο</a:t>
            </a:r>
            <a:r>
              <a:rPr lang="en-US"/>
              <a:t>C</a:t>
            </a:r>
            <a:endParaRPr lang="el-GR"/>
          </a:p>
          <a:p>
            <a:pPr>
              <a:spcBef>
                <a:spcPct val="50000"/>
              </a:spcBef>
            </a:pPr>
            <a:r>
              <a:rPr lang="el-GR"/>
              <a:t>Συντ. Εκπομπής </a:t>
            </a:r>
            <a:r>
              <a:rPr lang="en-US"/>
              <a:t>e = 0.7</a:t>
            </a:r>
          </a:p>
          <a:p>
            <a:pPr>
              <a:spcBef>
                <a:spcPct val="50000"/>
              </a:spcBef>
            </a:pPr>
            <a:r>
              <a:rPr lang="en-US"/>
              <a:t>E</a:t>
            </a:r>
            <a:r>
              <a:rPr lang="el-GR"/>
              <a:t>μβαδόν </a:t>
            </a:r>
            <a:r>
              <a:rPr lang="en-US"/>
              <a:t>       </a:t>
            </a:r>
            <a:r>
              <a:rPr lang="el-GR"/>
              <a:t>Α = </a:t>
            </a:r>
            <a:r>
              <a:rPr lang="en-US"/>
              <a:t>1.</a:t>
            </a:r>
            <a:r>
              <a:rPr lang="el-GR"/>
              <a:t>5 </a:t>
            </a:r>
            <a:r>
              <a:rPr lang="en-US"/>
              <a:t>m</a:t>
            </a:r>
            <a:r>
              <a:rPr lang="en-US" baseline="30000"/>
              <a:t>2</a:t>
            </a:r>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45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p:cNvSpPr>
            <a:spLocks noGrp="1" noChangeArrowheads="1"/>
          </p:cNvSpPr>
          <p:nvPr>
            <p:ph type="title"/>
          </p:nvPr>
        </p:nvSpPr>
        <p:spPr>
          <a:noFill/>
          <a:ln>
            <a:solidFill>
              <a:schemeClr val="tx1"/>
            </a:solidFill>
          </a:ln>
        </p:spPr>
        <p:txBody>
          <a:bodyPr/>
          <a:lstStyle/>
          <a:p>
            <a:pPr eaLnBrk="1" hangingPunct="1"/>
            <a:r>
              <a:rPr lang="en-US" smtClean="0"/>
              <a:t>A</a:t>
            </a:r>
            <a:r>
              <a:rPr lang="el-GR" smtClean="0"/>
              <a:t>κτινοβολία</a:t>
            </a:r>
          </a:p>
        </p:txBody>
      </p:sp>
      <p:sp>
        <p:nvSpPr>
          <p:cNvPr id="41989" name="Rectangle 3"/>
          <p:cNvSpPr>
            <a:spLocks noGrp="1" noChangeArrowheads="1"/>
          </p:cNvSpPr>
          <p:nvPr>
            <p:ph idx="1"/>
          </p:nvPr>
        </p:nvSpPr>
        <p:spPr>
          <a:xfrm>
            <a:off x="457200" y="1600200"/>
            <a:ext cx="8229600" cy="4637112"/>
          </a:xfrm>
        </p:spPr>
        <p:txBody>
          <a:bodyPr>
            <a:normAutofit/>
          </a:bodyPr>
          <a:lstStyle/>
          <a:p>
            <a:pPr eaLnBrk="1" hangingPunct="1"/>
            <a:r>
              <a:rPr lang="el-GR" sz="2400" smtClean="0"/>
              <a:t>α</a:t>
            </a:r>
            <a:r>
              <a:rPr lang="el-GR" sz="2400" baseline="-25000" smtClean="0"/>
              <a:t>λ	</a:t>
            </a:r>
            <a:r>
              <a:rPr lang="el-GR" sz="2400" smtClean="0"/>
              <a:t>: συντ. φασματικής απορρόφησης</a:t>
            </a:r>
          </a:p>
          <a:p>
            <a:pPr eaLnBrk="1" hangingPunct="1"/>
            <a:r>
              <a:rPr lang="el-GR" sz="2400" smtClean="0"/>
              <a:t>ρ</a:t>
            </a:r>
            <a:r>
              <a:rPr lang="el-GR" sz="2400" baseline="-25000" smtClean="0"/>
              <a:t>λ</a:t>
            </a:r>
            <a:r>
              <a:rPr lang="el-GR" sz="2400" smtClean="0"/>
              <a:t>  </a:t>
            </a:r>
            <a:r>
              <a:rPr lang="en-GB" sz="2400" smtClean="0"/>
              <a:t>   </a:t>
            </a:r>
            <a:r>
              <a:rPr lang="el-GR" sz="2400" smtClean="0"/>
              <a:t>: συντ. Φασματικής ανάκλασης</a:t>
            </a:r>
          </a:p>
          <a:p>
            <a:pPr eaLnBrk="1" hangingPunct="1"/>
            <a:r>
              <a:rPr lang="el-GR" sz="2400" smtClean="0"/>
              <a:t>τ</a:t>
            </a:r>
            <a:r>
              <a:rPr lang="el-GR" sz="2400" baseline="-25000" smtClean="0"/>
              <a:t>λ	</a:t>
            </a:r>
            <a:r>
              <a:rPr lang="el-GR" sz="2400" smtClean="0"/>
              <a:t>: συντ. Φασματικής διάβασης</a:t>
            </a:r>
          </a:p>
          <a:p>
            <a:pPr eaLnBrk="1" hangingPunct="1"/>
            <a:endParaRPr lang="el-GR" sz="2400" smtClean="0"/>
          </a:p>
          <a:p>
            <a:pPr eaLnBrk="1" hangingPunct="1"/>
            <a:r>
              <a:rPr lang="el-GR" sz="2800" b="1" smtClean="0">
                <a:solidFill>
                  <a:srgbClr val="FF0000"/>
                </a:solidFill>
              </a:rPr>
              <a:t>α</a:t>
            </a:r>
            <a:r>
              <a:rPr lang="el-GR" sz="2800" b="1" baseline="-25000" smtClean="0">
                <a:solidFill>
                  <a:srgbClr val="FF0000"/>
                </a:solidFill>
              </a:rPr>
              <a:t>λ </a:t>
            </a:r>
            <a:r>
              <a:rPr lang="el-GR" sz="2800" b="1" smtClean="0">
                <a:solidFill>
                  <a:srgbClr val="FF0000"/>
                </a:solidFill>
              </a:rPr>
              <a:t>+ ρ</a:t>
            </a:r>
            <a:r>
              <a:rPr lang="el-GR" sz="2800" b="1" baseline="-25000" smtClean="0">
                <a:solidFill>
                  <a:srgbClr val="FF0000"/>
                </a:solidFill>
              </a:rPr>
              <a:t>λ</a:t>
            </a:r>
            <a:r>
              <a:rPr lang="el-GR" sz="2800" b="1" smtClean="0">
                <a:solidFill>
                  <a:srgbClr val="FF0000"/>
                </a:solidFill>
              </a:rPr>
              <a:t>+ τ</a:t>
            </a:r>
            <a:r>
              <a:rPr lang="el-GR" sz="2800" b="1" baseline="-25000" smtClean="0">
                <a:solidFill>
                  <a:srgbClr val="FF0000"/>
                </a:solidFill>
              </a:rPr>
              <a:t>λ</a:t>
            </a:r>
            <a:r>
              <a:rPr lang="el-GR" sz="2800" b="1" smtClean="0">
                <a:solidFill>
                  <a:srgbClr val="FF0000"/>
                </a:solidFill>
              </a:rPr>
              <a:t> = 1</a:t>
            </a:r>
          </a:p>
          <a:p>
            <a:pPr eaLnBrk="1" hangingPunct="1"/>
            <a:r>
              <a:rPr lang="el-GR" sz="2400" smtClean="0"/>
              <a:t>Γιά ένα «μέλαν» σώμα   α</a:t>
            </a:r>
            <a:r>
              <a:rPr lang="el-GR" sz="2400" baseline="-25000" smtClean="0"/>
              <a:t>λ</a:t>
            </a:r>
            <a:r>
              <a:rPr lang="el-GR" sz="2400" smtClean="0"/>
              <a:t> = ε</a:t>
            </a:r>
            <a:r>
              <a:rPr lang="el-GR" sz="2400" baseline="-25000" smtClean="0"/>
              <a:t>λ</a:t>
            </a:r>
            <a:endParaRPr lang="en-US" sz="2400" smtClean="0"/>
          </a:p>
          <a:p>
            <a:pPr eaLnBrk="1" hangingPunct="1"/>
            <a:r>
              <a:rPr lang="el-GR" sz="2400" smtClean="0"/>
              <a:t>Η συνολικά </a:t>
            </a:r>
            <a:r>
              <a:rPr lang="el-GR" sz="2400" i="1" smtClean="0"/>
              <a:t>Ακτινοβολούμενη Ενέργεια </a:t>
            </a:r>
            <a:r>
              <a:rPr lang="el-GR" sz="2400" smtClean="0"/>
              <a:t>που εκπέμπεται :</a:t>
            </a:r>
          </a:p>
          <a:p>
            <a:pPr eaLnBrk="1" hangingPunct="1">
              <a:buFontTx/>
              <a:buNone/>
            </a:pPr>
            <a:r>
              <a:rPr lang="el-GR" sz="2400" smtClean="0"/>
              <a:t>	</a:t>
            </a:r>
            <a:r>
              <a:rPr lang="en-US" sz="2400" b="1" smtClean="0">
                <a:solidFill>
                  <a:srgbClr val="FF0000"/>
                </a:solidFill>
              </a:rPr>
              <a:t>W</a:t>
            </a:r>
            <a:r>
              <a:rPr lang="el-GR" sz="2400" b="1" smtClean="0">
                <a:solidFill>
                  <a:srgbClr val="FF0000"/>
                </a:solidFill>
              </a:rPr>
              <a:t> </a:t>
            </a:r>
            <a:r>
              <a:rPr lang="en-US" sz="2400" b="1" smtClean="0">
                <a:solidFill>
                  <a:srgbClr val="FF0000"/>
                </a:solidFill>
              </a:rPr>
              <a:t>= </a:t>
            </a:r>
            <a:r>
              <a:rPr lang="el-GR" sz="2400" b="1" smtClean="0">
                <a:solidFill>
                  <a:srgbClr val="FF0000"/>
                </a:solidFill>
              </a:rPr>
              <a:t>σ * Α * Τ</a:t>
            </a:r>
            <a:r>
              <a:rPr lang="el-GR" sz="2400" b="1" baseline="30000" smtClean="0">
                <a:solidFill>
                  <a:srgbClr val="FF0000"/>
                </a:solidFill>
              </a:rPr>
              <a:t>4</a:t>
            </a:r>
            <a:r>
              <a:rPr lang="el-GR" sz="2400" b="1" smtClean="0">
                <a:solidFill>
                  <a:srgbClr val="FF0000"/>
                </a:solidFill>
              </a:rPr>
              <a:t> </a:t>
            </a:r>
          </a:p>
          <a:p>
            <a:pPr eaLnBrk="1" hangingPunct="1">
              <a:buFontTx/>
              <a:buNone/>
            </a:pPr>
            <a:r>
              <a:rPr lang="en-US" sz="2400" smtClean="0"/>
              <a:t>To </a:t>
            </a:r>
            <a:r>
              <a:rPr lang="el-GR" sz="2400" smtClean="0"/>
              <a:t>μήκος κύματος της μέγιστης έντασης εκπομπής είναι: </a:t>
            </a:r>
          </a:p>
          <a:p>
            <a:pPr eaLnBrk="1" hangingPunct="1">
              <a:buFontTx/>
              <a:buNone/>
            </a:pPr>
            <a:r>
              <a:rPr lang="el-GR" sz="2400" smtClean="0"/>
              <a:t>		</a:t>
            </a:r>
            <a:r>
              <a:rPr lang="el-GR" sz="2800" b="1" smtClean="0">
                <a:solidFill>
                  <a:srgbClr val="FF0000"/>
                </a:solidFill>
              </a:rPr>
              <a:t>λ</a:t>
            </a:r>
            <a:r>
              <a:rPr lang="en-US" sz="2800" b="1" baseline="-25000" smtClean="0">
                <a:solidFill>
                  <a:srgbClr val="FF0000"/>
                </a:solidFill>
              </a:rPr>
              <a:t>max</a:t>
            </a:r>
            <a:r>
              <a:rPr lang="en-US" sz="2800" b="1" smtClean="0">
                <a:solidFill>
                  <a:srgbClr val="FF0000"/>
                </a:solidFill>
              </a:rPr>
              <a:t> = </a:t>
            </a:r>
            <a:r>
              <a:rPr lang="el-GR" sz="2800" b="1" smtClean="0">
                <a:solidFill>
                  <a:srgbClr val="FF0000"/>
                </a:solidFill>
              </a:rPr>
              <a:t>2897.8</a:t>
            </a:r>
            <a:r>
              <a:rPr lang="en-US" sz="2800" b="1" smtClean="0">
                <a:solidFill>
                  <a:srgbClr val="FF0000"/>
                </a:solidFill>
              </a:rPr>
              <a:t> / T</a:t>
            </a:r>
            <a:r>
              <a:rPr lang="el-GR" sz="2800" b="1" smtClean="0">
                <a:solidFill>
                  <a:srgbClr val="FF0000"/>
                </a:solidFill>
              </a:rPr>
              <a:t>    </a:t>
            </a:r>
            <a:r>
              <a:rPr lang="el-GR" sz="2400" smtClean="0"/>
              <a:t>(λ σε μ</a:t>
            </a:r>
            <a:r>
              <a:rPr lang="en-US" sz="2400" smtClean="0"/>
              <a:t>m</a:t>
            </a:r>
            <a:r>
              <a:rPr lang="el-GR" sz="2400" smtClean="0"/>
              <a:t>, Τ σε [Κ] )</a:t>
            </a:r>
            <a:endParaRPr lang="el-GR" sz="2400" baseline="-25000" smtClean="0"/>
          </a:p>
          <a:p>
            <a:pPr eaLnBrk="1" hangingPunct="1"/>
            <a:endParaRPr lang="el-GR" sz="2400" baseline="-25000" smtClean="0"/>
          </a:p>
        </p:txBody>
      </p:sp>
      <p:sp>
        <p:nvSpPr>
          <p:cNvPr id="41986" name="Footer Placeholder 4"/>
          <p:cNvSpPr>
            <a:spLocks noGrp="1"/>
          </p:cNvSpPr>
          <p:nvPr>
            <p:ph type="ftr" sz="quarter" idx="11"/>
          </p:nvPr>
        </p:nvSpPr>
        <p:spPr>
          <a:noFill/>
        </p:spPr>
        <p:txBody>
          <a:bodyPr/>
          <a:lstStyle/>
          <a:p>
            <a:r>
              <a:rPr lang="el-GR"/>
              <a:t>Πανεπιστήμιο Αιγαίου</a:t>
            </a:r>
          </a:p>
        </p:txBody>
      </p:sp>
      <p:sp>
        <p:nvSpPr>
          <p:cNvPr id="41987" name="Slide Number Placeholder 5"/>
          <p:cNvSpPr>
            <a:spLocks noGrp="1"/>
          </p:cNvSpPr>
          <p:nvPr>
            <p:ph type="sldNum" sz="quarter" idx="12"/>
          </p:nvPr>
        </p:nvSpPr>
        <p:spPr>
          <a:noFill/>
        </p:spPr>
        <p:txBody>
          <a:bodyPr/>
          <a:lstStyle/>
          <a:p>
            <a:fld id="{5BFA84F7-261C-4F37-A56A-9F677F2C49DA}" type="slidenum">
              <a:rPr lang="el-GR"/>
              <a:pPr/>
              <a:t>49</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8512"/>
    </mc:Choice>
    <mc:Fallback>
      <p:transition spd="slow" advTm="6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l-GR" sz="2800" dirty="0" smtClean="0">
                <a:latin typeface="Cambria Math" panose="02040503050406030204" pitchFamily="18" charset="0"/>
                <a:ea typeface="Cambria Math" panose="02040503050406030204" pitchFamily="18" charset="0"/>
              </a:rPr>
              <a:t>ΜΕΤΑΔΟΣΗ ΘΕΡΜΟΤΗΤΑΣ &amp; ΘΕΡΜΟΔΥΝΑΜΙΚΗ</a:t>
            </a:r>
            <a:endParaRPr lang="en-GB" sz="2800"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idx="1"/>
          </p:nvPr>
        </p:nvSpPr>
        <p:spPr>
          <a:xfrm>
            <a:off x="251520" y="1052736"/>
            <a:ext cx="8424936" cy="5184576"/>
          </a:xfrm>
        </p:spPr>
        <p:txBody>
          <a:bodyPr>
            <a:normAutofit lnSpcReduction="10000"/>
          </a:bodyPr>
          <a:lstStyle/>
          <a:p>
            <a:r>
              <a:rPr lang="el-GR" sz="2400" b="1" dirty="0">
                <a:latin typeface="Cambria Math" panose="02040503050406030204" pitchFamily="18" charset="0"/>
                <a:ea typeface="Cambria Math" panose="02040503050406030204" pitchFamily="18" charset="0"/>
              </a:rPr>
              <a:t>Μεταφορά</a:t>
            </a:r>
            <a:r>
              <a:rPr lang="el-GR" sz="2400" dirty="0">
                <a:latin typeface="Cambria Math" panose="02040503050406030204" pitchFamily="18" charset="0"/>
                <a:ea typeface="Cambria Math" panose="02040503050406030204" pitchFamily="18" charset="0"/>
              </a:rPr>
              <a:t> </a:t>
            </a:r>
            <a:r>
              <a:rPr lang="el-GR" sz="2400" dirty="0" smtClean="0">
                <a:latin typeface="Cambria Math" panose="02040503050406030204" pitchFamily="18" charset="0"/>
                <a:ea typeface="Cambria Math" panose="02040503050406030204" pitchFamily="18" charset="0"/>
              </a:rPr>
              <a:t> </a:t>
            </a:r>
            <a:r>
              <a:rPr lang="el-GR" sz="2400" b="1" dirty="0" smtClean="0">
                <a:latin typeface="Cambria Math" panose="02040503050406030204" pitchFamily="18" charset="0"/>
                <a:ea typeface="Cambria Math" panose="02040503050406030204" pitchFamily="18" charset="0"/>
              </a:rPr>
              <a:t>Θερμότητας</a:t>
            </a:r>
            <a:r>
              <a:rPr lang="el-GR" sz="2400" dirty="0" smtClean="0">
                <a:latin typeface="Cambria Math" panose="02040503050406030204" pitchFamily="18" charset="0"/>
                <a:ea typeface="Cambria Math" panose="02040503050406030204" pitchFamily="18" charset="0"/>
              </a:rPr>
              <a:t> </a:t>
            </a:r>
            <a:r>
              <a:rPr lang="el-GR" sz="2400" dirty="0">
                <a:latin typeface="Cambria Math" panose="02040503050406030204" pitchFamily="18" charset="0"/>
                <a:ea typeface="Cambria Math" panose="02040503050406030204" pitchFamily="18" charset="0"/>
              </a:rPr>
              <a:t>: η μελέτη της μεταβατικής κατάστασης ( μη-ισορροπία) ενός ή περισσοτέρων συστημάτων – σε διαφορετική </a:t>
            </a:r>
            <a:r>
              <a:rPr lang="el-GR" sz="2400" dirty="0" smtClean="0">
                <a:latin typeface="Cambria Math" panose="02040503050406030204" pitchFamily="18" charset="0"/>
                <a:ea typeface="Cambria Math" panose="02040503050406030204" pitchFamily="18" charset="0"/>
              </a:rPr>
              <a:t>θερμοκρασία </a:t>
            </a:r>
            <a:r>
              <a:rPr lang="el-GR" sz="2400" dirty="0">
                <a:latin typeface="Cambria Math" panose="02040503050406030204" pitchFamily="18" charset="0"/>
                <a:ea typeface="Cambria Math" panose="02040503050406030204" pitchFamily="18" charset="0"/>
              </a:rPr>
              <a:t>- κατά την διάρκεια συναλλαγής θερμότητας.</a:t>
            </a:r>
            <a:endParaRPr lang="en-GB" sz="2400" dirty="0">
              <a:latin typeface="Cambria Math" panose="02040503050406030204" pitchFamily="18" charset="0"/>
              <a:ea typeface="Cambria Math" panose="02040503050406030204" pitchFamily="18" charset="0"/>
            </a:endParaRPr>
          </a:p>
          <a:p>
            <a:r>
              <a:rPr lang="el-GR" sz="2400" dirty="0">
                <a:latin typeface="Cambria Math" panose="02040503050406030204" pitchFamily="18" charset="0"/>
                <a:ea typeface="Cambria Math" panose="02040503050406030204" pitchFamily="18" charset="0"/>
              </a:rPr>
              <a:t> </a:t>
            </a:r>
            <a:r>
              <a:rPr lang="el-GR" sz="2400" b="1" dirty="0" smtClean="0">
                <a:latin typeface="Cambria Math" panose="02040503050406030204" pitchFamily="18" charset="0"/>
                <a:ea typeface="Cambria Math" panose="02040503050406030204" pitchFamily="18" charset="0"/>
              </a:rPr>
              <a:t>Θερμοδυναμική</a:t>
            </a:r>
            <a:r>
              <a:rPr lang="el-GR" sz="2400" dirty="0" smtClean="0">
                <a:latin typeface="Cambria Math" panose="02040503050406030204" pitchFamily="18" charset="0"/>
                <a:ea typeface="Cambria Math" panose="02040503050406030204" pitchFamily="18" charset="0"/>
              </a:rPr>
              <a:t> </a:t>
            </a:r>
            <a:r>
              <a:rPr lang="el-GR" sz="2400" dirty="0">
                <a:latin typeface="Cambria Math" panose="02040503050406030204" pitchFamily="18" charset="0"/>
                <a:ea typeface="Cambria Math" panose="02040503050406030204" pitchFamily="18" charset="0"/>
              </a:rPr>
              <a:t>: η μελέτη των (θερμικών) συστημάτων σε κατάσταση ισορροπίας.</a:t>
            </a:r>
            <a:endParaRPr lang="en-GB" sz="2400" dirty="0">
              <a:latin typeface="Cambria Math" panose="02040503050406030204" pitchFamily="18" charset="0"/>
              <a:ea typeface="Cambria Math" panose="02040503050406030204" pitchFamily="18" charset="0"/>
            </a:endParaRPr>
          </a:p>
          <a:p>
            <a:r>
              <a:rPr lang="el-GR" sz="2400" dirty="0">
                <a:latin typeface="Cambria Math" panose="02040503050406030204" pitchFamily="18" charset="0"/>
                <a:ea typeface="Cambria Math" panose="02040503050406030204" pitchFamily="18" charset="0"/>
              </a:rPr>
              <a:t> </a:t>
            </a:r>
            <a:endParaRPr lang="en-GB" sz="2400" dirty="0">
              <a:latin typeface="Cambria Math" panose="02040503050406030204" pitchFamily="18" charset="0"/>
              <a:ea typeface="Cambria Math" panose="02040503050406030204" pitchFamily="18" charset="0"/>
            </a:endParaRPr>
          </a:p>
          <a:p>
            <a:r>
              <a:rPr lang="el-GR" sz="2400" b="1" dirty="0">
                <a:latin typeface="Cambria Math" panose="02040503050406030204" pitchFamily="18" charset="0"/>
                <a:ea typeface="Cambria Math" panose="02040503050406030204" pitchFamily="18" charset="0"/>
              </a:rPr>
              <a:t>Παράδειγμα</a:t>
            </a:r>
            <a:r>
              <a:rPr lang="el-GR" sz="2400" dirty="0">
                <a:latin typeface="Cambria Math" panose="02040503050406030204" pitchFamily="18" charset="0"/>
                <a:ea typeface="Cambria Math" panose="02040503050406030204" pitchFamily="18" charset="0"/>
              </a:rPr>
              <a:t> : Λειτουργία μιάς μηχανής εσωτερικής καύσης.</a:t>
            </a:r>
            <a:endParaRPr lang="en-GB" sz="2400" dirty="0">
              <a:latin typeface="Cambria Math" panose="02040503050406030204" pitchFamily="18" charset="0"/>
              <a:ea typeface="Cambria Math" panose="02040503050406030204" pitchFamily="18" charset="0"/>
            </a:endParaRPr>
          </a:p>
          <a:p>
            <a:r>
              <a:rPr lang="el-GR" sz="2400" dirty="0">
                <a:latin typeface="Cambria Math" panose="02040503050406030204" pitchFamily="18" charset="0"/>
                <a:ea typeface="Cambria Math" panose="02040503050406030204" pitchFamily="18" charset="0"/>
              </a:rPr>
              <a:t>Η Θερμοδυναμική θα υπολογίσει την τελική κατάσταση του συστήματος.</a:t>
            </a:r>
            <a:endParaRPr lang="en-GB" sz="2400" dirty="0">
              <a:latin typeface="Cambria Math" panose="02040503050406030204" pitchFamily="18" charset="0"/>
              <a:ea typeface="Cambria Math" panose="02040503050406030204" pitchFamily="18" charset="0"/>
            </a:endParaRPr>
          </a:p>
          <a:p>
            <a:r>
              <a:rPr lang="el-GR" sz="2400" dirty="0">
                <a:latin typeface="Cambria Math" panose="02040503050406030204" pitchFamily="18" charset="0"/>
                <a:ea typeface="Cambria Math" panose="02040503050406030204" pitchFamily="18" charset="0"/>
              </a:rPr>
              <a:t>Η Μεταφορά Θερμότητας θα εκτιμήσει την μετάβαση από την μιά κατάσταση στην επομένη, τον χρόνο που μεσολαβεί, και τα ποσά της θερμότητας που συναλλάσονται.</a:t>
            </a:r>
            <a:endParaRPr lang="en-GB" sz="2400" dirty="0">
              <a:latin typeface="Cambria Math" panose="02040503050406030204" pitchFamily="18" charset="0"/>
              <a:ea typeface="Cambria Math" panose="02040503050406030204" pitchFamily="18" charset="0"/>
            </a:endParaRPr>
          </a:p>
          <a:p>
            <a:endParaRPr lang="en-GB" sz="2400" dirty="0">
              <a:latin typeface="Cambria Math" panose="02040503050406030204" pitchFamily="18" charset="0"/>
              <a:ea typeface="Cambria Math" panose="02040503050406030204" pitchFamily="18" charset="0"/>
            </a:endParaRPr>
          </a:p>
        </p:txBody>
      </p:sp>
      <p:sp>
        <p:nvSpPr>
          <p:cNvPr id="4" name="Footer Placeholder 3"/>
          <p:cNvSpPr>
            <a:spLocks noGrp="1"/>
          </p:cNvSpPr>
          <p:nvPr>
            <p:ph type="ftr" sz="quarter" idx="11"/>
          </p:nvPr>
        </p:nvSpPr>
        <p:spPr>
          <a:xfrm>
            <a:off x="2987824" y="6433865"/>
            <a:ext cx="2895600" cy="424135"/>
          </a:xfrm>
        </p:spPr>
        <p:txBody>
          <a:bodyPr/>
          <a:lstStyle/>
          <a:p>
            <a:pPr>
              <a:defRPr/>
            </a:pPr>
            <a:r>
              <a:rPr lang="el-GR" dirty="0" smtClean="0"/>
              <a:t>Πανεπιστήμιο Αιγαίου</a:t>
            </a:r>
            <a:endParaRPr lang="el-GR" dirty="0"/>
          </a:p>
        </p:txBody>
      </p:sp>
      <p:sp>
        <p:nvSpPr>
          <p:cNvPr id="5" name="Slide Number Placeholder 4"/>
          <p:cNvSpPr>
            <a:spLocks noGrp="1"/>
          </p:cNvSpPr>
          <p:nvPr>
            <p:ph type="sldNum" sz="quarter" idx="12"/>
          </p:nvPr>
        </p:nvSpPr>
        <p:spPr/>
        <p:txBody>
          <a:bodyPr/>
          <a:lstStyle/>
          <a:p>
            <a:pPr>
              <a:defRPr/>
            </a:pPr>
            <a:fld id="{D32D56E4-0F60-4BCF-B5AE-341BB45AEDFC}" type="slidenum">
              <a:rPr lang="el-GR" smtClean="0"/>
              <a:pPr>
                <a:defRPr/>
              </a:pPr>
              <a:t>5</a:t>
            </a:fld>
            <a:endParaRPr lang="el-G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1212704"/>
      </p:ext>
    </p:extLst>
  </p:cSld>
  <p:clrMapOvr>
    <a:masterClrMapping/>
  </p:clrMapOvr>
  <mc:AlternateContent xmlns:mc="http://schemas.openxmlformats.org/markup-compatibility/2006">
    <mc:Choice xmlns:p14="http://schemas.microsoft.com/office/powerpoint/2010/main" Requires="p14">
      <p:transition spd="slow" p14:dur="2000" advTm="43492"/>
    </mc:Choice>
    <mc:Fallback>
      <p:transition spd="slow" advTm="4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cstate="print">
            <a:extLst>
              <a:ext uri="{BEBA8EAE-BF5A-486C-A8C5-ECC9F3942E4B}">
                <a14:imgProps xmlns:a14="http://schemas.microsoft.com/office/drawing/2010/main">
                  <a14:imgLayer r:embed="rId5">
                    <a14:imgEffect>
                      <a14:sharpenSoften amount="70000"/>
                    </a14:imgEffect>
                  </a14:imgLayer>
                </a14:imgProps>
              </a:ext>
              <a:ext uri="{28A0092B-C50C-407E-A947-70E740481C1C}">
                <a14:useLocalDpi xmlns:a14="http://schemas.microsoft.com/office/drawing/2010/main" val="0"/>
              </a:ext>
            </a:extLst>
          </a:blip>
          <a:stretch>
            <a:fillRect/>
          </a:stretch>
        </p:blipFill>
        <p:spPr>
          <a:xfrm>
            <a:off x="1162826" y="593059"/>
            <a:ext cx="6649534" cy="4820912"/>
          </a:xfrm>
        </p:spPr>
      </p:pic>
      <p:sp>
        <p:nvSpPr>
          <p:cNvPr id="4" name="Footer Placeholder 3"/>
          <p:cNvSpPr>
            <a:spLocks noGrp="1"/>
          </p:cNvSpPr>
          <p:nvPr>
            <p:ph type="ftr" sz="quarter" idx="11"/>
          </p:nvPr>
        </p:nvSpPr>
        <p:spPr/>
        <p:txBody>
          <a:bodyPr/>
          <a:lstStyle/>
          <a:p>
            <a:pPr>
              <a:defRPr/>
            </a:pPr>
            <a:r>
              <a:rPr lang="el-GR" smtClean="0"/>
              <a:t>Πανεπιστήμιο Αιγαίου</a:t>
            </a:r>
            <a:endParaRPr lang="el-GR"/>
          </a:p>
        </p:txBody>
      </p:sp>
      <p:sp>
        <p:nvSpPr>
          <p:cNvPr id="5" name="Slide Number Placeholder 4"/>
          <p:cNvSpPr>
            <a:spLocks noGrp="1"/>
          </p:cNvSpPr>
          <p:nvPr>
            <p:ph type="sldNum" sz="quarter" idx="12"/>
          </p:nvPr>
        </p:nvSpPr>
        <p:spPr/>
        <p:txBody>
          <a:bodyPr/>
          <a:lstStyle/>
          <a:p>
            <a:pPr>
              <a:defRPr/>
            </a:pPr>
            <a:fld id="{D32D56E4-0F60-4BCF-B5AE-341BB45AEDFC}" type="slidenum">
              <a:rPr lang="el-GR" smtClean="0"/>
              <a:pPr>
                <a:defRPr/>
              </a:pPr>
              <a:t>50</a:t>
            </a:fld>
            <a:endParaRPr lang="el-GR"/>
          </a:p>
        </p:txBody>
      </p:sp>
      <p:sp>
        <p:nvSpPr>
          <p:cNvPr id="7" name="TextBox 6"/>
          <p:cNvSpPr txBox="1"/>
          <p:nvPr/>
        </p:nvSpPr>
        <p:spPr>
          <a:xfrm>
            <a:off x="755576" y="5413970"/>
            <a:ext cx="7992888" cy="923330"/>
          </a:xfrm>
          <a:prstGeom prst="rect">
            <a:avLst/>
          </a:prstGeom>
          <a:noFill/>
        </p:spPr>
        <p:txBody>
          <a:bodyPr wrap="square" rtlCol="0">
            <a:spAutoFit/>
          </a:bodyPr>
          <a:lstStyle/>
          <a:p>
            <a:pPr algn="ctr"/>
            <a:r>
              <a:rPr lang="el-GR" dirty="0" smtClean="0">
                <a:solidFill>
                  <a:srgbClr val="FF0000"/>
                </a:solidFill>
                <a:latin typeface="Cambria Math" panose="02040503050406030204" pitchFamily="18" charset="0"/>
                <a:ea typeface="Cambria Math" panose="02040503050406030204" pitchFamily="18" charset="0"/>
              </a:rPr>
              <a:t>ΤΟ ΜΕΓΙΣΤΟ ΤΗΣ ΑΚΤΙΝΟΒΟΛΙΑΣ ΕΝΟΣ ΜΕΛΑΝΟΣ ΣΩΜΑΤΟΣ ΜΕΤΑΤΟΠΙΖΕΤΑΙ ΠΡΟΣ ΤΑ ΜΙΚΡΟΤΕΡΑ ΜΗΚΗ ΚΥΜΑΤΟΣ (ΜΕΓΑΛΥΤΕΡΗ ΣΥΧΝΟΤΗΤΑ) ΜΕ ΤΗΝ ΑΥΞΗΣΗ ΤΗΣ ΘΕΡΜΟΚΡΑΣΙΑΣ</a:t>
            </a:r>
            <a:endParaRPr lang="en-GB" dirty="0">
              <a:solidFill>
                <a:srgbClr val="FF0000"/>
              </a:solidFill>
              <a:latin typeface="Cambria Math" panose="02040503050406030204" pitchFamily="18" charset="0"/>
              <a:ea typeface="Cambria Math" panose="02040503050406030204" pitchFamily="18" charset="0"/>
            </a:endParaRPr>
          </a:p>
        </p:txBody>
      </p:sp>
      <p:sp>
        <p:nvSpPr>
          <p:cNvPr id="2" name="Title 1"/>
          <p:cNvSpPr>
            <a:spLocks noGrp="1"/>
          </p:cNvSpPr>
          <p:nvPr>
            <p:ph type="title"/>
          </p:nvPr>
        </p:nvSpPr>
        <p:spPr>
          <a:xfrm>
            <a:off x="457200" y="116632"/>
            <a:ext cx="8229600" cy="634082"/>
          </a:xfrm>
        </p:spPr>
        <p:txBody>
          <a:bodyPr>
            <a:normAutofit fontScale="90000"/>
          </a:bodyPr>
          <a:lstStyle/>
          <a:p>
            <a:r>
              <a:rPr lang="el-GR" dirty="0" smtClean="0"/>
              <a:t>ΦΑΣΜΑ ΜΕΛΑΝΟΣ ΣΩΜΑΤΟΣ</a:t>
            </a:r>
            <a:endParaRPr lang="en-GB"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93019606"/>
      </p:ext>
    </p:extLst>
  </p:cSld>
  <p:clrMapOvr>
    <a:masterClrMapping/>
  </p:clrMapOvr>
  <mc:AlternateContent xmlns:mc="http://schemas.openxmlformats.org/markup-compatibility/2006">
    <mc:Choice xmlns:p14="http://schemas.microsoft.com/office/powerpoint/2010/main" Requires="p14">
      <p:transition spd="slow" p14:dur="2000" advTm="18261"/>
    </mc:Choice>
    <mc:Fallback>
      <p:transition spd="slow" advTm="1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330" y="17113"/>
            <a:ext cx="8229600" cy="891607"/>
          </a:xfrm>
        </p:spPr>
        <p:txBody>
          <a:bodyPr>
            <a:noAutofit/>
          </a:bodyPr>
          <a:lstStyle/>
          <a:p>
            <a:r>
              <a:rPr lang="el-GR" sz="3200" dirty="0" smtClean="0">
                <a:latin typeface="Cambria Math" panose="02040503050406030204" pitchFamily="18" charset="0"/>
                <a:ea typeface="Cambria Math" panose="02040503050406030204" pitchFamily="18" charset="0"/>
              </a:rPr>
              <a:t>ΚΑΜΠΥΛΕΣ ΕΚΠΟΜΠΗΣ ΓΙΑ ΔΙΑΦΟΡΕΤΙΚΕΣ ΘΕΡΜΟΚΡΑΣΙΕΣ</a:t>
            </a:r>
            <a:endParaRPr lang="en-GB" sz="3200" dirty="0">
              <a:latin typeface="Cambria Math" panose="02040503050406030204" pitchFamily="18" charset="0"/>
              <a:ea typeface="Cambria Math" panose="02040503050406030204" pitchFamily="18" charset="0"/>
            </a:endParaRPr>
          </a:p>
        </p:txBody>
      </p:sp>
      <p:sp>
        <p:nvSpPr>
          <p:cNvPr id="4" name="Footer Placeholder 3"/>
          <p:cNvSpPr>
            <a:spLocks noGrp="1"/>
          </p:cNvSpPr>
          <p:nvPr>
            <p:ph type="ftr" sz="quarter" idx="11"/>
          </p:nvPr>
        </p:nvSpPr>
        <p:spPr/>
        <p:txBody>
          <a:bodyPr/>
          <a:lstStyle/>
          <a:p>
            <a:pPr>
              <a:defRPr/>
            </a:pPr>
            <a:r>
              <a:rPr lang="el-GR" smtClean="0"/>
              <a:t>Πανεπιστήμιο Αιγαίου</a:t>
            </a:r>
            <a:endParaRPr lang="el-GR"/>
          </a:p>
        </p:txBody>
      </p:sp>
      <p:sp>
        <p:nvSpPr>
          <p:cNvPr id="5" name="Slide Number Placeholder 4"/>
          <p:cNvSpPr>
            <a:spLocks noGrp="1"/>
          </p:cNvSpPr>
          <p:nvPr>
            <p:ph type="sldNum" sz="quarter" idx="12"/>
          </p:nvPr>
        </p:nvSpPr>
        <p:spPr/>
        <p:txBody>
          <a:bodyPr/>
          <a:lstStyle/>
          <a:p>
            <a:pPr>
              <a:defRPr/>
            </a:pPr>
            <a:fld id="{D32D56E4-0F60-4BCF-B5AE-341BB45AEDFC}" type="slidenum">
              <a:rPr lang="el-GR" smtClean="0"/>
              <a:pPr>
                <a:defRPr/>
              </a:pPr>
              <a:t>51</a:t>
            </a:fld>
            <a:endParaRPr lang="el-GR"/>
          </a:p>
        </p:txBody>
      </p:sp>
      <p:pic>
        <p:nvPicPr>
          <p:cNvPr id="1026" name="Picture 2" descr="http://www.drroyspencer.com/wp-content/uploads/bkg3.gif"/>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73000"/>
                    </a14:imgEffect>
                  </a14:imgLayer>
                </a14:imgProps>
              </a:ext>
              <a:ext uri="{28A0092B-C50C-407E-A947-70E740481C1C}">
                <a14:useLocalDpi xmlns:a14="http://schemas.microsoft.com/office/drawing/2010/main" val="0"/>
              </a:ext>
            </a:extLst>
          </a:blip>
          <a:srcRect/>
          <a:stretch>
            <a:fillRect/>
          </a:stretch>
        </p:blipFill>
        <p:spPr bwMode="auto">
          <a:xfrm>
            <a:off x="683569" y="891339"/>
            <a:ext cx="7912314" cy="57296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36296" y="2492896"/>
            <a:ext cx="709700"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ΓΗ</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8" name="TextBox 7"/>
          <p:cNvSpPr txBox="1"/>
          <p:nvPr/>
        </p:nvSpPr>
        <p:spPr>
          <a:xfrm>
            <a:off x="1835696" y="2485256"/>
            <a:ext cx="936104"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ΗΛΙΟΣ</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9" name="TextBox 8"/>
          <p:cNvSpPr txBox="1"/>
          <p:nvPr/>
        </p:nvSpPr>
        <p:spPr>
          <a:xfrm>
            <a:off x="6655042" y="3571476"/>
            <a:ext cx="2273058" cy="646331"/>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ΚΟΣΜΙΚΗ ΑΚΤΙΝΟΒΟΛΙΑ</a:t>
            </a:r>
            <a:endParaRPr lang="en-GB" b="1" baseline="30000">
              <a:solidFill>
                <a:srgbClr val="FF0000"/>
              </a:solidFill>
              <a:latin typeface="Cambria Math" panose="02040503050406030204" pitchFamily="18" charset="0"/>
              <a:ea typeface="Cambria Math" panose="020405030504060302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2453874"/>
      </p:ext>
    </p:extLst>
  </p:cSld>
  <p:clrMapOvr>
    <a:masterClrMapping/>
  </p:clrMapOvr>
  <mc:AlternateContent xmlns:mc="http://schemas.openxmlformats.org/markup-compatibility/2006">
    <mc:Choice xmlns:p14="http://schemas.microsoft.com/office/powerpoint/2010/main" Requires="p14">
      <p:transition spd="slow" p14:dur="2000" advTm="32244"/>
    </mc:Choice>
    <mc:Fallback>
      <p:transition spd="slow" advTm="32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smtClean="0"/>
              <a:t>Φασματική Καμπύλη Εκπομπής για την Γη και τον Ήλιο (μέλαν σώμα)</a:t>
            </a:r>
            <a:endParaRPr lang="en-GB" dirty="0"/>
          </a:p>
        </p:txBody>
      </p:sp>
      <p:pic>
        <p:nvPicPr>
          <p:cNvPr id="6" name="Content Placeholder 5"/>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85000"/>
                    </a14:imgEffect>
                  </a14:imgLayer>
                </a14:imgProps>
              </a:ext>
              <a:ext uri="{28A0092B-C50C-407E-A947-70E740481C1C}">
                <a14:useLocalDpi xmlns:a14="http://schemas.microsoft.com/office/drawing/2010/main" val="0"/>
              </a:ext>
            </a:extLst>
          </a:blip>
          <a:stretch>
            <a:fillRect/>
          </a:stretch>
        </p:blipFill>
        <p:spPr>
          <a:xfrm>
            <a:off x="1220502" y="1455657"/>
            <a:ext cx="6702995" cy="5186443"/>
          </a:xfrm>
        </p:spPr>
      </p:pic>
      <p:sp>
        <p:nvSpPr>
          <p:cNvPr id="4" name="Footer Placeholder 3"/>
          <p:cNvSpPr>
            <a:spLocks noGrp="1"/>
          </p:cNvSpPr>
          <p:nvPr>
            <p:ph type="ftr" sz="quarter" idx="11"/>
          </p:nvPr>
        </p:nvSpPr>
        <p:spPr/>
        <p:txBody>
          <a:bodyPr/>
          <a:lstStyle/>
          <a:p>
            <a:pPr>
              <a:defRPr/>
            </a:pPr>
            <a:r>
              <a:rPr lang="el-GR" smtClean="0"/>
              <a:t>Πανεπιστήμιο Αιγαίου</a:t>
            </a:r>
            <a:endParaRPr lang="el-GR"/>
          </a:p>
        </p:txBody>
      </p:sp>
      <p:sp>
        <p:nvSpPr>
          <p:cNvPr id="5" name="Slide Number Placeholder 4"/>
          <p:cNvSpPr>
            <a:spLocks noGrp="1"/>
          </p:cNvSpPr>
          <p:nvPr>
            <p:ph type="sldNum" sz="quarter" idx="12"/>
          </p:nvPr>
        </p:nvSpPr>
        <p:spPr/>
        <p:txBody>
          <a:bodyPr/>
          <a:lstStyle/>
          <a:p>
            <a:pPr>
              <a:defRPr/>
            </a:pPr>
            <a:fld id="{D32D56E4-0F60-4BCF-B5AE-341BB45AEDFC}" type="slidenum">
              <a:rPr lang="el-GR" smtClean="0"/>
              <a:pPr>
                <a:defRPr/>
              </a:pPr>
              <a:t>52</a:t>
            </a:fld>
            <a:endParaRPr lang="el-GR"/>
          </a:p>
        </p:txBody>
      </p:sp>
      <p:sp>
        <p:nvSpPr>
          <p:cNvPr id="7" name="TextBox 6"/>
          <p:cNvSpPr txBox="1"/>
          <p:nvPr/>
        </p:nvSpPr>
        <p:spPr>
          <a:xfrm>
            <a:off x="5292080" y="1790946"/>
            <a:ext cx="2376264" cy="923330"/>
          </a:xfrm>
          <a:prstGeom prst="rect">
            <a:avLst/>
          </a:prstGeom>
          <a:solidFill>
            <a:schemeClr val="bg1"/>
          </a:solidFill>
        </p:spPr>
        <p:txBody>
          <a:bodyPr wrap="square" rtlCol="0">
            <a:spAutoFit/>
          </a:bodyPr>
          <a:lstStyle/>
          <a:p>
            <a:r>
              <a:rPr lang="el-GR" smtClean="0">
                <a:latin typeface="Cambria Math" panose="02040503050406030204" pitchFamily="18" charset="0"/>
                <a:ea typeface="Cambria Math" panose="02040503050406030204" pitchFamily="18" charset="0"/>
              </a:rPr>
              <a:t>Η καμπύλη του Ήλιου έχει γίνει υπό κλίμακα 1:10</a:t>
            </a:r>
            <a:r>
              <a:rPr lang="el-GR" baseline="30000" smtClean="0">
                <a:latin typeface="Cambria Math" panose="02040503050406030204" pitchFamily="18" charset="0"/>
                <a:ea typeface="Cambria Math" panose="02040503050406030204" pitchFamily="18" charset="0"/>
              </a:rPr>
              <a:t>6</a:t>
            </a:r>
            <a:endParaRPr lang="en-GB" baseline="30000">
              <a:latin typeface="Cambria Math" panose="02040503050406030204" pitchFamily="18" charset="0"/>
              <a:ea typeface="Cambria Math" panose="02040503050406030204" pitchFamily="18" charset="0"/>
            </a:endParaRPr>
          </a:p>
        </p:txBody>
      </p:sp>
      <p:sp>
        <p:nvSpPr>
          <p:cNvPr id="8" name="TextBox 7"/>
          <p:cNvSpPr txBox="1"/>
          <p:nvPr/>
        </p:nvSpPr>
        <p:spPr>
          <a:xfrm>
            <a:off x="2771800" y="4869160"/>
            <a:ext cx="936104"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ΗΛΙΟΣ</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9" name="TextBox 8"/>
          <p:cNvSpPr txBox="1"/>
          <p:nvPr/>
        </p:nvSpPr>
        <p:spPr>
          <a:xfrm>
            <a:off x="5374468" y="5663168"/>
            <a:ext cx="709700"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ΓΗ</a:t>
            </a:r>
            <a:endParaRPr lang="en-GB" b="1" baseline="30000">
              <a:solidFill>
                <a:srgbClr val="FF0000"/>
              </a:solidFill>
              <a:latin typeface="Cambria Math" panose="02040503050406030204" pitchFamily="18" charset="0"/>
              <a:ea typeface="Cambria Math" panose="02040503050406030204" pitchFamily="18"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5130472"/>
      </p:ext>
    </p:extLst>
  </p:cSld>
  <p:clrMapOvr>
    <a:masterClrMapping/>
  </p:clrMapOvr>
  <mc:AlternateContent xmlns:mc="http://schemas.openxmlformats.org/markup-compatibility/2006">
    <mc:Choice xmlns:p14="http://schemas.microsoft.com/office/powerpoint/2010/main" Requires="p14">
      <p:transition spd="slow" p14:dur="2000" advTm="26794"/>
    </mc:Choice>
    <mc:Fallback>
      <p:transition spd="slow" advTm="26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46136"/>
            <a:ext cx="8517632" cy="1143000"/>
          </a:xfrm>
        </p:spPr>
        <p:txBody>
          <a:bodyPr>
            <a:noAutofit/>
          </a:bodyPr>
          <a:lstStyle/>
          <a:p>
            <a:r>
              <a:rPr lang="el-GR" sz="2800" dirty="0" smtClean="0">
                <a:latin typeface="Cambria Math" panose="02040503050406030204" pitchFamily="18" charset="0"/>
                <a:ea typeface="Cambria Math" panose="02040503050406030204" pitchFamily="18" charset="0"/>
              </a:rPr>
              <a:t>ΗΛΙΑΚΗ ΑΚΤΙΝΟΒΟΛΙΑ: έξω από την ατμόσφαιρα, στους 5250 </a:t>
            </a:r>
            <a:r>
              <a:rPr lang="el-GR" sz="2800" baseline="30000" dirty="0" smtClean="0">
                <a:latin typeface="Cambria Math" panose="02040503050406030204" pitchFamily="18" charset="0"/>
                <a:ea typeface="Cambria Math" panose="02040503050406030204" pitchFamily="18" charset="0"/>
              </a:rPr>
              <a:t>ο</a:t>
            </a:r>
            <a:r>
              <a:rPr lang="en-GB" sz="2800" dirty="0" smtClean="0">
                <a:latin typeface="Cambria Math" panose="02040503050406030204" pitchFamily="18" charset="0"/>
                <a:ea typeface="Cambria Math" panose="02040503050406030204" pitchFamily="18" charset="0"/>
              </a:rPr>
              <a:t>C</a:t>
            </a:r>
            <a:r>
              <a:rPr lang="el-GR" sz="2800" dirty="0" smtClean="0">
                <a:latin typeface="Cambria Math" panose="02040503050406030204" pitchFamily="18" charset="0"/>
                <a:ea typeface="Cambria Math" panose="02040503050406030204" pitchFamily="18" charset="0"/>
              </a:rPr>
              <a:t> &amp; στο επίπεδο της θάλασσας)</a:t>
            </a:r>
            <a:endParaRPr lang="en-GB" sz="2800" dirty="0">
              <a:latin typeface="Cambria Math" panose="02040503050406030204" pitchFamily="18" charset="0"/>
              <a:ea typeface="Cambria Math" panose="02040503050406030204" pitchFamily="18" charset="0"/>
            </a:endParaRPr>
          </a:p>
        </p:txBody>
      </p:sp>
      <p:sp>
        <p:nvSpPr>
          <p:cNvPr id="3" name="Content Placeholder 2"/>
          <p:cNvSpPr>
            <a:spLocks noGrp="1"/>
          </p:cNvSpPr>
          <p:nvPr>
            <p:ph sz="half" idx="1"/>
          </p:nvPr>
        </p:nvSpPr>
        <p:spPr/>
        <p:txBody>
          <a:bodyPr/>
          <a:lstStyle/>
          <a:p>
            <a:endParaRPr lang="en-GB"/>
          </a:p>
        </p:txBody>
      </p:sp>
      <p:sp>
        <p:nvSpPr>
          <p:cNvPr id="4" name="Content Placeholder 3"/>
          <p:cNvSpPr>
            <a:spLocks noGrp="1"/>
          </p:cNvSpPr>
          <p:nvPr>
            <p:ph sz="half" idx="2"/>
          </p:nvPr>
        </p:nvSpPr>
        <p:spPr/>
        <p:txBody>
          <a:bodyPr/>
          <a:lstStyle/>
          <a:p>
            <a:endParaRPr lang="en-GB"/>
          </a:p>
        </p:txBody>
      </p:sp>
      <p:sp>
        <p:nvSpPr>
          <p:cNvPr id="5" name="Footer Placeholder 4"/>
          <p:cNvSpPr>
            <a:spLocks noGrp="1"/>
          </p:cNvSpPr>
          <p:nvPr>
            <p:ph type="ftr" sz="quarter" idx="11"/>
          </p:nvPr>
        </p:nvSpPr>
        <p:spPr/>
        <p:txBody>
          <a:bodyPr/>
          <a:lstStyle/>
          <a:p>
            <a:pPr>
              <a:defRPr/>
            </a:pPr>
            <a:r>
              <a:rPr lang="el-GR" smtClean="0"/>
              <a:t>Πανεπιστήμιο Αιγαίου</a:t>
            </a:r>
            <a:endParaRPr lang="el-GR"/>
          </a:p>
        </p:txBody>
      </p:sp>
      <p:sp>
        <p:nvSpPr>
          <p:cNvPr id="6" name="Slide Number Placeholder 5"/>
          <p:cNvSpPr>
            <a:spLocks noGrp="1"/>
          </p:cNvSpPr>
          <p:nvPr>
            <p:ph type="sldNum" sz="quarter" idx="12"/>
          </p:nvPr>
        </p:nvSpPr>
        <p:spPr/>
        <p:txBody>
          <a:bodyPr/>
          <a:lstStyle/>
          <a:p>
            <a:pPr>
              <a:defRPr/>
            </a:pPr>
            <a:fld id="{9E7E0D50-78B9-4673-901E-FE6511FF7B13}" type="slidenum">
              <a:rPr lang="el-GR" smtClean="0"/>
              <a:pPr>
                <a:defRPr/>
              </a:pPr>
              <a:t>53</a:t>
            </a:fld>
            <a:endParaRPr lang="el-GR"/>
          </a:p>
        </p:txBody>
      </p:sp>
      <p:pic>
        <p:nvPicPr>
          <p:cNvPr id="2050" name="Picture 2" descr="http://homepages.ius.edu/kforinas/ClassRefs/ElectroMagnetic/Solar_Spectr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155981"/>
            <a:ext cx="7620000" cy="5667376"/>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77534003"/>
      </p:ext>
    </p:extLst>
  </p:cSld>
  <p:clrMapOvr>
    <a:masterClrMapping/>
  </p:clrMapOvr>
  <mc:AlternateContent xmlns:mc="http://schemas.openxmlformats.org/markup-compatibility/2006">
    <mc:Choice xmlns:p14="http://schemas.microsoft.com/office/powerpoint/2010/main" Requires="p14">
      <p:transition spd="slow" p14:dur="2000" advTm="32946"/>
    </mc:Choice>
    <mc:Fallback>
      <p:transition spd="slow" advTm="3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5"/>
          <p:cNvSpPr>
            <a:spLocks noGrp="1" noChangeArrowheads="1"/>
          </p:cNvSpPr>
          <p:nvPr>
            <p:ph type="title"/>
          </p:nvPr>
        </p:nvSpPr>
        <p:spPr>
          <a:xfrm>
            <a:off x="323528" y="274638"/>
            <a:ext cx="8496944" cy="1143000"/>
          </a:xfrm>
        </p:spPr>
        <p:txBody>
          <a:bodyPr>
            <a:normAutofit fontScale="90000"/>
          </a:bodyPr>
          <a:lstStyle/>
          <a:p>
            <a:pPr eaLnBrk="1" hangingPunct="1"/>
            <a:r>
              <a:rPr lang="el-GR" sz="4000" dirty="0" smtClean="0"/>
              <a:t>Φασματική Εκπομπή Σώματος στους 3000 Κ</a:t>
            </a:r>
          </a:p>
        </p:txBody>
      </p:sp>
      <p:pic>
        <p:nvPicPr>
          <p:cNvPr id="44037" name="Picture 7"/>
          <p:cNvPicPr>
            <a:picLocks noGrp="1" noChangeAspect="1" noChangeArrowheads="1"/>
          </p:cNvPicPr>
          <p:nvPr>
            <p:ph idx="1"/>
          </p:nvPr>
        </p:nvPicPr>
        <p:blipFill>
          <a:blip r:embed="rId5" cstate="print"/>
          <a:stretch>
            <a:fillRect/>
          </a:stretch>
        </p:blipFill>
        <p:spPr>
          <a:xfrm>
            <a:off x="683568" y="1497680"/>
            <a:ext cx="7848872" cy="4612728"/>
          </a:xfrm>
        </p:spPr>
      </p:pic>
      <p:sp>
        <p:nvSpPr>
          <p:cNvPr id="44034" name="Footer Placeholder 4"/>
          <p:cNvSpPr>
            <a:spLocks noGrp="1"/>
          </p:cNvSpPr>
          <p:nvPr>
            <p:ph type="ftr" sz="quarter" idx="11"/>
          </p:nvPr>
        </p:nvSpPr>
        <p:spPr>
          <a:noFill/>
        </p:spPr>
        <p:txBody>
          <a:bodyPr/>
          <a:lstStyle/>
          <a:p>
            <a:r>
              <a:rPr lang="el-GR"/>
              <a:t>Πανεπιστήμιο Αιγαίου</a:t>
            </a:r>
          </a:p>
        </p:txBody>
      </p:sp>
      <p:sp>
        <p:nvSpPr>
          <p:cNvPr id="44035" name="Slide Number Placeholder 5"/>
          <p:cNvSpPr>
            <a:spLocks noGrp="1"/>
          </p:cNvSpPr>
          <p:nvPr>
            <p:ph type="sldNum" sz="quarter" idx="12"/>
          </p:nvPr>
        </p:nvSpPr>
        <p:spPr>
          <a:noFill/>
        </p:spPr>
        <p:txBody>
          <a:bodyPr/>
          <a:lstStyle/>
          <a:p>
            <a:fld id="{2A9468FB-E697-44A3-A826-93058FDFD71F}" type="slidenum">
              <a:rPr lang="el-GR"/>
              <a:pPr/>
              <a:t>54</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388"/>
    </mc:Choice>
    <mc:Fallback>
      <p:transition spd="slow" advTm="18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12"/>
          <p:cNvSpPr>
            <a:spLocks noGrp="1" noChangeArrowheads="1"/>
          </p:cNvSpPr>
          <p:nvPr>
            <p:ph type="title"/>
          </p:nvPr>
        </p:nvSpPr>
        <p:spPr>
          <a:xfrm>
            <a:off x="251520" y="274638"/>
            <a:ext cx="8435280" cy="1143000"/>
          </a:xfrm>
        </p:spPr>
        <p:txBody>
          <a:bodyPr>
            <a:normAutofit fontScale="90000"/>
          </a:bodyPr>
          <a:lstStyle/>
          <a:p>
            <a:pPr eaLnBrk="1" hangingPunct="1"/>
            <a:r>
              <a:rPr lang="el-GR" sz="4000" dirty="0" smtClean="0"/>
              <a:t>Φασματική εκπομπή σώματος στους 6000 Κ</a:t>
            </a:r>
          </a:p>
        </p:txBody>
      </p:sp>
      <p:pic>
        <p:nvPicPr>
          <p:cNvPr id="45061" name="Picture 14"/>
          <p:cNvPicPr>
            <a:picLocks noGrp="1" noChangeAspect="1" noChangeArrowheads="1"/>
          </p:cNvPicPr>
          <p:nvPr>
            <p:ph sz="half" idx="1"/>
          </p:nvPr>
        </p:nvPicPr>
        <p:blipFill>
          <a:blip r:embed="rId5" cstate="print"/>
          <a:srcRect/>
          <a:stretch>
            <a:fillRect/>
          </a:stretch>
        </p:blipFill>
        <p:spPr>
          <a:xfrm>
            <a:off x="322263" y="1628775"/>
            <a:ext cx="8497887" cy="4602163"/>
          </a:xfrm>
        </p:spPr>
      </p:pic>
      <p:sp>
        <p:nvSpPr>
          <p:cNvPr id="45058" name="Footer Placeholder 6"/>
          <p:cNvSpPr>
            <a:spLocks noGrp="1"/>
          </p:cNvSpPr>
          <p:nvPr>
            <p:ph type="ftr" sz="quarter" idx="11"/>
          </p:nvPr>
        </p:nvSpPr>
        <p:spPr>
          <a:noFill/>
        </p:spPr>
        <p:txBody>
          <a:bodyPr/>
          <a:lstStyle/>
          <a:p>
            <a:r>
              <a:rPr lang="el-GR"/>
              <a:t>Πανεπιστήμιο Αιγαίου</a:t>
            </a:r>
          </a:p>
        </p:txBody>
      </p:sp>
      <p:sp>
        <p:nvSpPr>
          <p:cNvPr id="45059" name="Slide Number Placeholder 7"/>
          <p:cNvSpPr>
            <a:spLocks noGrp="1"/>
          </p:cNvSpPr>
          <p:nvPr>
            <p:ph type="sldNum" sz="quarter" idx="12"/>
          </p:nvPr>
        </p:nvSpPr>
        <p:spPr>
          <a:noFill/>
        </p:spPr>
        <p:txBody>
          <a:bodyPr/>
          <a:lstStyle/>
          <a:p>
            <a:fld id="{E056670A-C8EF-426A-9A92-5C51BEB933BF}" type="slidenum">
              <a:rPr lang="el-GR"/>
              <a:pPr/>
              <a:t>55</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advTm="120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5"/>
          <p:cNvSpPr>
            <a:spLocks noGrp="1" noChangeArrowheads="1"/>
          </p:cNvSpPr>
          <p:nvPr>
            <p:ph type="title"/>
          </p:nvPr>
        </p:nvSpPr>
        <p:spPr>
          <a:xfrm>
            <a:off x="107504" y="260648"/>
            <a:ext cx="8795320" cy="792088"/>
          </a:xfrm>
        </p:spPr>
        <p:txBody>
          <a:bodyPr>
            <a:normAutofit fontScale="90000"/>
          </a:bodyPr>
          <a:lstStyle/>
          <a:p>
            <a:pPr eaLnBrk="1" hangingPunct="1"/>
            <a:r>
              <a:rPr lang="el-GR" sz="4000" dirty="0" smtClean="0"/>
              <a:t>Φασματική Εκπομπή σώματος στους 12000 Κ</a:t>
            </a:r>
          </a:p>
        </p:txBody>
      </p:sp>
      <p:pic>
        <p:nvPicPr>
          <p:cNvPr id="46085" name="Picture 4"/>
          <p:cNvPicPr>
            <a:picLocks noGrp="1" noChangeAspect="1" noChangeArrowheads="1"/>
          </p:cNvPicPr>
          <p:nvPr>
            <p:ph idx="1"/>
          </p:nvPr>
        </p:nvPicPr>
        <p:blipFill>
          <a:blip r:embed="rId5" cstate="print"/>
          <a:stretch>
            <a:fillRect/>
          </a:stretch>
        </p:blipFill>
        <p:spPr>
          <a:xfrm>
            <a:off x="395536" y="1196751"/>
            <a:ext cx="8280920" cy="5558927"/>
          </a:xfrm>
          <a:noFill/>
        </p:spPr>
      </p:pic>
      <p:sp>
        <p:nvSpPr>
          <p:cNvPr id="46082" name="Footer Placeholder 4"/>
          <p:cNvSpPr>
            <a:spLocks noGrp="1"/>
          </p:cNvSpPr>
          <p:nvPr>
            <p:ph type="ftr" sz="quarter" idx="11"/>
          </p:nvPr>
        </p:nvSpPr>
        <p:spPr>
          <a:noFill/>
        </p:spPr>
        <p:txBody>
          <a:bodyPr/>
          <a:lstStyle/>
          <a:p>
            <a:r>
              <a:rPr lang="el-GR"/>
              <a:t>Πανεπιστήμιο Αιγαίου</a:t>
            </a:r>
          </a:p>
        </p:txBody>
      </p:sp>
      <p:sp>
        <p:nvSpPr>
          <p:cNvPr id="46083" name="Slide Number Placeholder 5"/>
          <p:cNvSpPr>
            <a:spLocks noGrp="1"/>
          </p:cNvSpPr>
          <p:nvPr>
            <p:ph type="sldNum" sz="quarter" idx="12"/>
          </p:nvPr>
        </p:nvSpPr>
        <p:spPr>
          <a:noFill/>
        </p:spPr>
        <p:txBody>
          <a:bodyPr/>
          <a:lstStyle/>
          <a:p>
            <a:fld id="{B018A086-BFD8-4F1F-AD6B-EE003F32BAE2}" type="slidenum">
              <a:rPr lang="el-GR"/>
              <a:pPr/>
              <a:t>56</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411"/>
    </mc:Choice>
    <mc:Fallback>
      <p:transition spd="slow" advTm="1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5"/>
          <p:cNvSpPr>
            <a:spLocks noGrp="1" noChangeArrowheads="1"/>
          </p:cNvSpPr>
          <p:nvPr>
            <p:ph type="title"/>
          </p:nvPr>
        </p:nvSpPr>
        <p:spPr/>
        <p:txBody>
          <a:bodyPr>
            <a:normAutofit fontScale="90000"/>
          </a:bodyPr>
          <a:lstStyle/>
          <a:p>
            <a:pPr eaLnBrk="1" hangingPunct="1"/>
            <a:r>
              <a:rPr lang="el-GR" dirty="0" smtClean="0"/>
              <a:t>Το ηλεκτρομαγνητικό φάσμα &amp; συχνότητες διάφορων εφαρμογών</a:t>
            </a:r>
          </a:p>
        </p:txBody>
      </p:sp>
      <p:pic>
        <p:nvPicPr>
          <p:cNvPr id="48133" name="Picture 4"/>
          <p:cNvPicPr>
            <a:picLocks noGrp="1" noChangeAspect="1" noChangeArrowheads="1"/>
          </p:cNvPicPr>
          <p:nvPr>
            <p:ph idx="1"/>
          </p:nvPr>
        </p:nvPicPr>
        <p:blipFill>
          <a:blip r:embed="rId5" cstate="print"/>
          <a:stretch>
            <a:fillRect/>
          </a:stretch>
        </p:blipFill>
        <p:spPr>
          <a:xfrm>
            <a:off x="323528" y="1600200"/>
            <a:ext cx="8568952" cy="4525963"/>
          </a:xfrm>
          <a:noFill/>
        </p:spPr>
      </p:pic>
      <p:sp>
        <p:nvSpPr>
          <p:cNvPr id="48130" name="Footer Placeholder 4"/>
          <p:cNvSpPr>
            <a:spLocks noGrp="1"/>
          </p:cNvSpPr>
          <p:nvPr>
            <p:ph type="ftr" sz="quarter" idx="11"/>
          </p:nvPr>
        </p:nvSpPr>
        <p:spPr>
          <a:noFill/>
        </p:spPr>
        <p:txBody>
          <a:bodyPr/>
          <a:lstStyle/>
          <a:p>
            <a:r>
              <a:rPr lang="el-GR"/>
              <a:t>Πανεπιστήμιο Αιγαίου</a:t>
            </a:r>
          </a:p>
        </p:txBody>
      </p:sp>
      <p:sp>
        <p:nvSpPr>
          <p:cNvPr id="48131" name="Slide Number Placeholder 5"/>
          <p:cNvSpPr>
            <a:spLocks noGrp="1"/>
          </p:cNvSpPr>
          <p:nvPr>
            <p:ph type="sldNum" sz="quarter" idx="12"/>
          </p:nvPr>
        </p:nvSpPr>
        <p:spPr>
          <a:noFill/>
        </p:spPr>
        <p:txBody>
          <a:bodyPr/>
          <a:lstStyle/>
          <a:p>
            <a:fld id="{0681A712-1557-4492-AAC2-4E71220B573C}" type="slidenum">
              <a:rPr lang="el-GR"/>
              <a:pPr/>
              <a:t>57</a:t>
            </a:fld>
            <a:endParaRPr lang="el-GR"/>
          </a:p>
        </p:txBody>
      </p:sp>
      <p:sp>
        <p:nvSpPr>
          <p:cNvPr id="7" name="TextBox 6"/>
          <p:cNvSpPr txBox="1"/>
          <p:nvPr/>
        </p:nvSpPr>
        <p:spPr>
          <a:xfrm>
            <a:off x="539552" y="3861048"/>
            <a:ext cx="1800200"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ΑΚΤΙΝΕΣ  Χ</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8" name="TextBox 7"/>
          <p:cNvSpPr txBox="1"/>
          <p:nvPr/>
        </p:nvSpPr>
        <p:spPr>
          <a:xfrm>
            <a:off x="2671337" y="3861048"/>
            <a:ext cx="1440160"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ΥΠΕΡΙΩΔΗΣ</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9" name="TextBox 8"/>
          <p:cNvSpPr txBox="1"/>
          <p:nvPr/>
        </p:nvSpPr>
        <p:spPr>
          <a:xfrm>
            <a:off x="3867236" y="1556792"/>
            <a:ext cx="1440160" cy="646331"/>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ΟΡΑΤΟ ΦΑΣΜΑ</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10" name="TextBox 9"/>
          <p:cNvSpPr txBox="1"/>
          <p:nvPr/>
        </p:nvSpPr>
        <p:spPr>
          <a:xfrm>
            <a:off x="5479685" y="3861048"/>
            <a:ext cx="1440160"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ΥΠΕΡΥΘΡΗ</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11" name="TextBox 10"/>
          <p:cNvSpPr txBox="1"/>
          <p:nvPr/>
        </p:nvSpPr>
        <p:spPr>
          <a:xfrm>
            <a:off x="7380312" y="3817043"/>
            <a:ext cx="1440160" cy="646331"/>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ΡΑΔΙΟ-ΚΥΜΑΤΑ</a:t>
            </a:r>
            <a:endParaRPr lang="en-GB" b="1" baseline="30000">
              <a:solidFill>
                <a:srgbClr val="FF0000"/>
              </a:solidFill>
              <a:latin typeface="Cambria Math" panose="02040503050406030204" pitchFamily="18" charset="0"/>
              <a:ea typeface="Cambria Math" panose="02040503050406030204" pitchFamily="18" charset="0"/>
            </a:endParaRPr>
          </a:p>
        </p:txBody>
      </p:sp>
      <p:cxnSp>
        <p:nvCxnSpPr>
          <p:cNvPr id="4" name="Straight Arrow Connector 3"/>
          <p:cNvCxnSpPr/>
          <p:nvPr/>
        </p:nvCxnSpPr>
        <p:spPr>
          <a:xfrm flipH="1">
            <a:off x="323528" y="4230380"/>
            <a:ext cx="720080" cy="7107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683568" y="4260196"/>
            <a:ext cx="1987769" cy="8249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199765" y="4266902"/>
            <a:ext cx="299028" cy="82498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976609" y="4463374"/>
            <a:ext cx="843863" cy="62181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556684" y="2987732"/>
            <a:ext cx="15316" cy="1242648"/>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Left Brace 17"/>
          <p:cNvSpPr/>
          <p:nvPr/>
        </p:nvSpPr>
        <p:spPr>
          <a:xfrm rot="5400000">
            <a:off x="4309079" y="3479292"/>
            <a:ext cx="541156" cy="2509323"/>
          </a:xfrm>
          <a:prstGeom prst="leftBrace">
            <a:avLst/>
          </a:prstGeom>
          <a:ln w="25400">
            <a:solidFill>
              <a:srgbClr val="FFFF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2669"/>
    </mc:Choice>
    <mc:Fallback>
      <p:transition spd="slow" advTm="42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4"/>
          <p:cNvPicPr>
            <a:picLocks noGrp="1" noChangeAspect="1" noChangeArrowheads="1"/>
          </p:cNvPicPr>
          <p:nvPr>
            <p:ph idx="1"/>
          </p:nvPr>
        </p:nvPicPr>
        <p:blipFill>
          <a:blip r:embed="rId5" cstate="print"/>
          <a:srcRect/>
          <a:stretch>
            <a:fillRect/>
          </a:stretch>
        </p:blipFill>
        <p:spPr>
          <a:xfrm>
            <a:off x="2771775" y="188913"/>
            <a:ext cx="6086475" cy="6335712"/>
          </a:xfrm>
          <a:noFill/>
        </p:spPr>
      </p:pic>
      <p:sp>
        <p:nvSpPr>
          <p:cNvPr id="49156" name="Rectangle 5"/>
          <p:cNvSpPr>
            <a:spLocks noGrp="1" noChangeArrowheads="1"/>
          </p:cNvSpPr>
          <p:nvPr>
            <p:ph type="title"/>
          </p:nvPr>
        </p:nvSpPr>
        <p:spPr>
          <a:xfrm>
            <a:off x="107504" y="260648"/>
            <a:ext cx="3456384" cy="864096"/>
          </a:xfrm>
          <a:solidFill>
            <a:schemeClr val="bg1"/>
          </a:solidFill>
        </p:spPr>
        <p:txBody>
          <a:bodyPr>
            <a:noAutofit/>
          </a:bodyPr>
          <a:lstStyle/>
          <a:p>
            <a:pPr eaLnBrk="1" hangingPunct="1"/>
            <a:r>
              <a:rPr lang="el-GR" sz="2400" dirty="0" smtClean="0">
                <a:solidFill>
                  <a:srgbClr val="EE320C"/>
                </a:solidFill>
              </a:rPr>
              <a:t>ΤΟ ΗΛΕΚΤΡΟΜΑΓΝΗΤΙΚΟ ΦΑΣΜΑ</a:t>
            </a:r>
          </a:p>
        </p:txBody>
      </p:sp>
      <p:sp>
        <p:nvSpPr>
          <p:cNvPr id="49154" name="Footer Placeholder 4"/>
          <p:cNvSpPr>
            <a:spLocks noGrp="1"/>
          </p:cNvSpPr>
          <p:nvPr>
            <p:ph type="ftr" sz="quarter" idx="11"/>
          </p:nvPr>
        </p:nvSpPr>
        <p:spPr>
          <a:noFill/>
        </p:spPr>
        <p:txBody>
          <a:bodyPr/>
          <a:lstStyle/>
          <a:p>
            <a:r>
              <a:rPr lang="el-GR"/>
              <a:t>Πανεπιστήμιο Αιγαίου</a:t>
            </a:r>
          </a:p>
        </p:txBody>
      </p:sp>
      <p:sp>
        <p:nvSpPr>
          <p:cNvPr id="49155" name="Slide Number Placeholder 5"/>
          <p:cNvSpPr>
            <a:spLocks noGrp="1"/>
          </p:cNvSpPr>
          <p:nvPr>
            <p:ph type="sldNum" sz="quarter" idx="12"/>
          </p:nvPr>
        </p:nvSpPr>
        <p:spPr>
          <a:noFill/>
        </p:spPr>
        <p:txBody>
          <a:bodyPr/>
          <a:lstStyle/>
          <a:p>
            <a:fld id="{6BDB6800-AF38-4076-BD97-003987A04812}" type="slidenum">
              <a:rPr lang="el-GR"/>
              <a:pPr/>
              <a:t>58</a:t>
            </a:fld>
            <a:endParaRPr lang="el-G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61"/>
    </mc:Choice>
    <mc:Fallback>
      <p:transition spd="slow" advTm="2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8"/>
          <p:cNvSpPr>
            <a:spLocks noGrp="1" noChangeArrowheads="1"/>
          </p:cNvSpPr>
          <p:nvPr>
            <p:ph type="title"/>
          </p:nvPr>
        </p:nvSpPr>
        <p:spPr>
          <a:xfrm>
            <a:off x="457200" y="3974"/>
            <a:ext cx="8229600" cy="1143000"/>
          </a:xfrm>
        </p:spPr>
        <p:txBody>
          <a:bodyPr>
            <a:normAutofit/>
          </a:bodyPr>
          <a:lstStyle/>
          <a:p>
            <a:pPr eaLnBrk="1" hangingPunct="1"/>
            <a:r>
              <a:rPr lang="el-GR" sz="2400" dirty="0" smtClean="0">
                <a:latin typeface="Cambria Math" panose="02040503050406030204" pitchFamily="18" charset="0"/>
                <a:ea typeface="Cambria Math" panose="02040503050406030204" pitchFamily="18" charset="0"/>
              </a:rPr>
              <a:t>Ατμόσφαιρα</a:t>
            </a:r>
            <a:r>
              <a:rPr lang="el-GR" sz="2400" smtClean="0">
                <a:latin typeface="Cambria Math" panose="02040503050406030204" pitchFamily="18" charset="0"/>
                <a:ea typeface="Cambria Math" panose="02040503050406030204" pitchFamily="18" charset="0"/>
              </a:rPr>
              <a:t>: η διαδρομή διάβασης - γιά </a:t>
            </a:r>
            <a:r>
              <a:rPr lang="el-GR" sz="2400" dirty="0" smtClean="0">
                <a:latin typeface="Cambria Math" panose="02040503050406030204" pitchFamily="18" charset="0"/>
                <a:ea typeface="Cambria Math" panose="02040503050406030204" pitchFamily="18" charset="0"/>
              </a:rPr>
              <a:t>διάφορα </a:t>
            </a:r>
            <a:r>
              <a:rPr lang="el-GR" sz="2400" smtClean="0">
                <a:latin typeface="Cambria Math" panose="02040503050406030204" pitchFamily="18" charset="0"/>
                <a:ea typeface="Cambria Math" panose="02040503050406030204" pitchFamily="18" charset="0"/>
              </a:rPr>
              <a:t>μήκη κύματος - </a:t>
            </a:r>
            <a:r>
              <a:rPr lang="el-GR" sz="2400" dirty="0" smtClean="0">
                <a:latin typeface="Cambria Math" panose="02040503050406030204" pitchFamily="18" charset="0"/>
                <a:ea typeface="Cambria Math" panose="02040503050406030204" pitchFamily="18" charset="0"/>
              </a:rPr>
              <a:t>της ηλεκτρομαγνητικής ακτινοβολίας</a:t>
            </a:r>
          </a:p>
        </p:txBody>
      </p:sp>
      <p:pic>
        <p:nvPicPr>
          <p:cNvPr id="50181" name="Picture 7"/>
          <p:cNvPicPr>
            <a:picLocks noGrp="1" noChangeAspect="1" noChangeArrowheads="1"/>
          </p:cNvPicPr>
          <p:nvPr>
            <p:ph sz="half" idx="1"/>
          </p:nvPr>
        </p:nvPicPr>
        <p:blipFill>
          <a:blip r:embed="rId5" cstate="print"/>
          <a:srcRect/>
          <a:stretch>
            <a:fillRect/>
          </a:stretch>
        </p:blipFill>
        <p:spPr>
          <a:xfrm>
            <a:off x="611188" y="1412875"/>
            <a:ext cx="8286750" cy="5267325"/>
          </a:xfrm>
          <a:noFill/>
        </p:spPr>
      </p:pic>
      <p:sp>
        <p:nvSpPr>
          <p:cNvPr id="50178" name="Footer Placeholder 5"/>
          <p:cNvSpPr>
            <a:spLocks noGrp="1"/>
          </p:cNvSpPr>
          <p:nvPr>
            <p:ph type="ftr" sz="quarter" idx="11"/>
          </p:nvPr>
        </p:nvSpPr>
        <p:spPr>
          <a:noFill/>
        </p:spPr>
        <p:txBody>
          <a:bodyPr/>
          <a:lstStyle/>
          <a:p>
            <a:r>
              <a:rPr lang="el-GR"/>
              <a:t>Πανεπιστήμιο Αιγαίου</a:t>
            </a:r>
          </a:p>
        </p:txBody>
      </p:sp>
      <p:sp>
        <p:nvSpPr>
          <p:cNvPr id="50179" name="Slide Number Placeholder 6"/>
          <p:cNvSpPr>
            <a:spLocks noGrp="1"/>
          </p:cNvSpPr>
          <p:nvPr>
            <p:ph type="sldNum" sz="quarter" idx="12"/>
          </p:nvPr>
        </p:nvSpPr>
        <p:spPr>
          <a:noFill/>
        </p:spPr>
        <p:txBody>
          <a:bodyPr/>
          <a:lstStyle/>
          <a:p>
            <a:fld id="{0034A1FD-7D09-4F58-9E8B-908FA4770C69}" type="slidenum">
              <a:rPr lang="el-GR"/>
              <a:pPr/>
              <a:t>59</a:t>
            </a:fld>
            <a:endParaRPr lang="el-GR"/>
          </a:p>
        </p:txBody>
      </p:sp>
      <p:sp>
        <p:nvSpPr>
          <p:cNvPr id="7" name="TextBox 6"/>
          <p:cNvSpPr txBox="1"/>
          <p:nvPr/>
        </p:nvSpPr>
        <p:spPr>
          <a:xfrm>
            <a:off x="6084168" y="4797152"/>
            <a:ext cx="2234332" cy="338554"/>
          </a:xfrm>
          <a:prstGeom prst="rect">
            <a:avLst/>
          </a:prstGeom>
          <a:solidFill>
            <a:schemeClr val="bg1"/>
          </a:solidFill>
        </p:spPr>
        <p:txBody>
          <a:bodyPr wrap="square" rtlCol="0">
            <a:spAutoFit/>
          </a:bodyPr>
          <a:lstStyle/>
          <a:p>
            <a:pPr algn="ctr"/>
            <a:r>
              <a:rPr lang="el-GR" sz="1600" b="1" smtClean="0">
                <a:solidFill>
                  <a:srgbClr val="FF0000"/>
                </a:solidFill>
                <a:latin typeface="Cambria Math" panose="02040503050406030204" pitchFamily="18" charset="0"/>
                <a:ea typeface="Cambria Math" panose="02040503050406030204" pitchFamily="18" charset="0"/>
              </a:rPr>
              <a:t>ΡΑΔΙΟ-ΚΥΜΑΤΑ</a:t>
            </a:r>
            <a:endParaRPr lang="en-GB" sz="1600" b="1" baseline="30000">
              <a:solidFill>
                <a:srgbClr val="FF0000"/>
              </a:solidFill>
              <a:latin typeface="Cambria Math" panose="02040503050406030204" pitchFamily="18" charset="0"/>
              <a:ea typeface="Cambria Math" panose="02040503050406030204" pitchFamily="18" charset="0"/>
            </a:endParaRPr>
          </a:p>
        </p:txBody>
      </p:sp>
      <p:sp>
        <p:nvSpPr>
          <p:cNvPr id="8" name="TextBox 7"/>
          <p:cNvSpPr txBox="1"/>
          <p:nvPr/>
        </p:nvSpPr>
        <p:spPr>
          <a:xfrm>
            <a:off x="683568" y="3059668"/>
            <a:ext cx="1800200"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ΑΚΤΙΝΕΣ  γ, Χ</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9" name="TextBox 8"/>
          <p:cNvSpPr txBox="1"/>
          <p:nvPr/>
        </p:nvSpPr>
        <p:spPr>
          <a:xfrm>
            <a:off x="3131477" y="3244334"/>
            <a:ext cx="1440160" cy="646331"/>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ΟΡΑΤΟ ΦΑΣΜΑ</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10" name="TextBox 9"/>
          <p:cNvSpPr txBox="1"/>
          <p:nvPr/>
        </p:nvSpPr>
        <p:spPr>
          <a:xfrm>
            <a:off x="4536286" y="3054932"/>
            <a:ext cx="1440160" cy="369332"/>
          </a:xfrm>
          <a:prstGeom prst="rect">
            <a:avLst/>
          </a:prstGeom>
          <a:solidFill>
            <a:schemeClr val="bg1"/>
          </a:solidFill>
        </p:spPr>
        <p:txBody>
          <a:bodyPr wrap="square" rtlCol="0">
            <a:spAutoFit/>
          </a:bodyPr>
          <a:lstStyle/>
          <a:p>
            <a:pPr algn="ctr"/>
            <a:r>
              <a:rPr lang="el-GR" b="1" smtClean="0">
                <a:solidFill>
                  <a:srgbClr val="FF0000"/>
                </a:solidFill>
                <a:latin typeface="Cambria Math" panose="02040503050406030204" pitchFamily="18" charset="0"/>
                <a:ea typeface="Cambria Math" panose="02040503050406030204" pitchFamily="18" charset="0"/>
              </a:rPr>
              <a:t>ΥΠΕΡΥΘΡΗ</a:t>
            </a:r>
            <a:endParaRPr lang="en-GB" b="1" baseline="30000">
              <a:solidFill>
                <a:srgbClr val="FF0000"/>
              </a:solidFill>
              <a:latin typeface="Cambria Math" panose="02040503050406030204" pitchFamily="18" charset="0"/>
              <a:ea typeface="Cambria Math" panose="02040503050406030204" pitchFamily="18" charset="0"/>
            </a:endParaRPr>
          </a:p>
        </p:txBody>
      </p:sp>
      <p:sp>
        <p:nvSpPr>
          <p:cNvPr id="11" name="TextBox 10"/>
          <p:cNvSpPr txBox="1"/>
          <p:nvPr/>
        </p:nvSpPr>
        <p:spPr>
          <a:xfrm rot="16200000">
            <a:off x="-159864" y="1628230"/>
            <a:ext cx="2234332" cy="584775"/>
          </a:xfrm>
          <a:prstGeom prst="rect">
            <a:avLst/>
          </a:prstGeom>
          <a:solidFill>
            <a:schemeClr val="bg1"/>
          </a:solidFill>
        </p:spPr>
        <p:txBody>
          <a:bodyPr wrap="square" rtlCol="0">
            <a:spAutoFit/>
          </a:bodyPr>
          <a:lstStyle/>
          <a:p>
            <a:pPr algn="ctr"/>
            <a:r>
              <a:rPr lang="el-GR" sz="1600" b="1" smtClean="0">
                <a:solidFill>
                  <a:srgbClr val="FF0000"/>
                </a:solidFill>
                <a:latin typeface="Cambria Math" panose="02040503050406030204" pitchFamily="18" charset="0"/>
                <a:ea typeface="Cambria Math" panose="02040503050406030204" pitchFamily="18" charset="0"/>
              </a:rPr>
              <a:t>Αδιαπερατότητα ατμόσφαιρας</a:t>
            </a:r>
            <a:endParaRPr lang="en-GB" sz="1600" b="1" baseline="30000">
              <a:solidFill>
                <a:srgbClr val="FF0000"/>
              </a:solidFill>
              <a:latin typeface="Cambria Math" panose="02040503050406030204" pitchFamily="18" charset="0"/>
              <a:ea typeface="Cambria Math" panose="020405030504060302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1386"/>
    </mc:Choice>
    <mc:Fallback>
      <p:transition spd="slow" advTm="41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2/23/Thermally_Agitated_Molecule.gif"/>
          <p:cNvPicPr>
            <a:picLocks noChangeAspect="1" noChangeArrowheads="1" noCrop="1"/>
          </p:cNvPicPr>
          <p:nvPr/>
        </p:nvPicPr>
        <p:blipFill>
          <a:blip r:embed="rId4" cstate="print"/>
          <a:srcRect/>
          <a:stretch>
            <a:fillRect/>
          </a:stretch>
        </p:blipFill>
        <p:spPr bwMode="auto">
          <a:xfrm>
            <a:off x="3081681" y="809328"/>
            <a:ext cx="6048672" cy="6048672"/>
          </a:xfrm>
          <a:prstGeom prst="rect">
            <a:avLst/>
          </a:prstGeom>
          <a:noFill/>
        </p:spPr>
      </p:pic>
      <p:sp>
        <p:nvSpPr>
          <p:cNvPr id="2" name="1 - Τίτλος"/>
          <p:cNvSpPr>
            <a:spLocks noGrp="1"/>
          </p:cNvSpPr>
          <p:nvPr>
            <p:ph type="title"/>
          </p:nvPr>
        </p:nvSpPr>
        <p:spPr>
          <a:xfrm>
            <a:off x="179512" y="116633"/>
            <a:ext cx="6048672" cy="720080"/>
          </a:xfrm>
        </p:spPr>
        <p:txBody>
          <a:bodyPr>
            <a:normAutofit fontScale="90000"/>
          </a:bodyPr>
          <a:lstStyle/>
          <a:p>
            <a:pPr algn="l"/>
            <a:r>
              <a:rPr lang="el-GR" dirty="0" smtClean="0"/>
              <a:t>Θερμική κίνηση (πρωτεΐνη)</a:t>
            </a:r>
            <a:endParaRPr lang="el-GR"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0641244"/>
      </p:ext>
    </p:extLst>
  </p:cSld>
  <p:clrMapOvr>
    <a:masterClrMapping/>
  </p:clrMapOvr>
  <mc:AlternateContent xmlns:mc="http://schemas.openxmlformats.org/markup-compatibility/2006">
    <mc:Choice xmlns:p14="http://schemas.microsoft.com/office/powerpoint/2010/main" Requires="p14">
      <p:transition spd="slow" p14:dur="2000" advTm="13380"/>
    </mc:Choice>
    <mc:Fallback>
      <p:transition spd="slow" advTm="1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4" name="Content Placeholder 3"/>
          <p:cNvSpPr>
            <a:spLocks noGrp="1"/>
          </p:cNvSpPr>
          <p:nvPr>
            <p:ph idx="1"/>
          </p:nvPr>
        </p:nvSpPr>
        <p:spPr/>
        <p:txBody>
          <a:bodyPr>
            <a:normAutofit/>
          </a:bodyPr>
          <a:lstStyle/>
          <a:p>
            <a:pPr marL="0" indent="0" algn="ctr">
              <a:buNone/>
            </a:pPr>
            <a:r>
              <a:rPr lang="el-GR" sz="3600"/>
              <a:t>ΤΕΛΟΣ</a:t>
            </a:r>
            <a:endParaRPr lang="en-GB" sz="3600"/>
          </a:p>
        </p:txBody>
      </p:sp>
      <p:sp>
        <p:nvSpPr>
          <p:cNvPr id="5" name="Footer Placeholder 4"/>
          <p:cNvSpPr>
            <a:spLocks noGrp="1"/>
          </p:cNvSpPr>
          <p:nvPr>
            <p:ph type="ftr" sz="quarter" idx="11"/>
          </p:nvPr>
        </p:nvSpPr>
        <p:spPr/>
        <p:txBody>
          <a:bodyPr/>
          <a:lstStyle/>
          <a:p>
            <a:pPr>
              <a:defRPr/>
            </a:pPr>
            <a:r>
              <a:rPr lang="el-GR" smtClean="0"/>
              <a:t>Πανεπιστήμιο Αιγαίου</a:t>
            </a:r>
            <a:endParaRPr lang="el-GR"/>
          </a:p>
        </p:txBody>
      </p:sp>
      <p:sp>
        <p:nvSpPr>
          <p:cNvPr id="6" name="Slide Number Placeholder 5"/>
          <p:cNvSpPr>
            <a:spLocks noGrp="1"/>
          </p:cNvSpPr>
          <p:nvPr>
            <p:ph type="sldNum" sz="quarter" idx="12"/>
          </p:nvPr>
        </p:nvSpPr>
        <p:spPr/>
        <p:txBody>
          <a:bodyPr/>
          <a:lstStyle/>
          <a:p>
            <a:pPr>
              <a:defRPr/>
            </a:pPr>
            <a:fld id="{9E7E0D50-78B9-4673-901E-FE6511FF7B13}" type="slidenum">
              <a:rPr lang="el-GR" smtClean="0"/>
              <a:pPr>
                <a:defRPr/>
              </a:pPr>
              <a:t>60</a:t>
            </a:fld>
            <a:endParaRPr lang="el-G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7695679"/>
      </p:ext>
    </p:extLst>
  </p:cSld>
  <p:clrMapOvr>
    <a:masterClrMapping/>
  </p:clrMapOvr>
  <mc:AlternateContent xmlns:mc="http://schemas.openxmlformats.org/markup-compatibility/2006">
    <mc:Choice xmlns:p14="http://schemas.microsoft.com/office/powerpoint/2010/main" Requires="p14">
      <p:transition spd="slow" p14:dur="2000" advTm="3834"/>
    </mc:Choice>
    <mc:Fallback>
      <p:transition spd="slow" advTm="3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457200" y="333375"/>
            <a:ext cx="8229600" cy="865188"/>
          </a:xfrm>
          <a:noFill/>
          <a:ln>
            <a:solidFill>
              <a:schemeClr val="tx1"/>
            </a:solidFill>
          </a:ln>
        </p:spPr>
        <p:txBody>
          <a:bodyPr/>
          <a:lstStyle/>
          <a:p>
            <a:pPr eaLnBrk="1" hangingPunct="1"/>
            <a:r>
              <a:rPr lang="el-GR" smtClean="0"/>
              <a:t>Τι είναι Μετάδοση Θερμότητας ?</a:t>
            </a:r>
          </a:p>
        </p:txBody>
      </p:sp>
      <p:sp>
        <p:nvSpPr>
          <p:cNvPr id="3077" name="Rectangle 3"/>
          <p:cNvSpPr>
            <a:spLocks noGrp="1" noChangeArrowheads="1"/>
          </p:cNvSpPr>
          <p:nvPr>
            <p:ph idx="1"/>
          </p:nvPr>
        </p:nvSpPr>
        <p:spPr>
          <a:xfrm>
            <a:off x="395288" y="1268413"/>
            <a:ext cx="8064500" cy="431800"/>
          </a:xfrm>
        </p:spPr>
        <p:txBody>
          <a:bodyPr/>
          <a:lstStyle/>
          <a:p>
            <a:pPr eaLnBrk="1" hangingPunct="1">
              <a:lnSpc>
                <a:spcPct val="90000"/>
              </a:lnSpc>
              <a:buFontTx/>
              <a:buNone/>
            </a:pPr>
            <a:r>
              <a:rPr lang="el-GR" sz="2000" dirty="0" smtClean="0"/>
              <a:t>	Η ροή θερμότητας από ένα θερμό σώμα προς ένα ψυχρό σώμα</a:t>
            </a:r>
          </a:p>
        </p:txBody>
      </p:sp>
      <p:sp>
        <p:nvSpPr>
          <p:cNvPr id="3074" name="Footer Placeholder 4"/>
          <p:cNvSpPr>
            <a:spLocks noGrp="1"/>
          </p:cNvSpPr>
          <p:nvPr>
            <p:ph type="ftr" sz="quarter" idx="11"/>
          </p:nvPr>
        </p:nvSpPr>
        <p:spPr>
          <a:noFill/>
        </p:spPr>
        <p:txBody>
          <a:bodyPr/>
          <a:lstStyle/>
          <a:p>
            <a:r>
              <a:rPr lang="el-GR"/>
              <a:t>Πανεπιστήμιο Αιγαίου</a:t>
            </a:r>
          </a:p>
        </p:txBody>
      </p:sp>
      <p:sp>
        <p:nvSpPr>
          <p:cNvPr id="3075" name="Slide Number Placeholder 5"/>
          <p:cNvSpPr>
            <a:spLocks noGrp="1"/>
          </p:cNvSpPr>
          <p:nvPr>
            <p:ph type="sldNum" sz="quarter" idx="12"/>
          </p:nvPr>
        </p:nvSpPr>
        <p:spPr>
          <a:noFill/>
        </p:spPr>
        <p:txBody>
          <a:bodyPr/>
          <a:lstStyle/>
          <a:p>
            <a:fld id="{E6B6FC67-C9C5-4013-B0BD-CC84DEFABCA5}" type="slidenum">
              <a:rPr lang="el-GR"/>
              <a:pPr/>
              <a:t>7</a:t>
            </a:fld>
            <a:endParaRPr lang="el-GR"/>
          </a:p>
        </p:txBody>
      </p:sp>
      <p:sp>
        <p:nvSpPr>
          <p:cNvPr id="3078" name="Rectangle 4"/>
          <p:cNvSpPr>
            <a:spLocks noChangeArrowheads="1"/>
          </p:cNvSpPr>
          <p:nvPr/>
        </p:nvSpPr>
        <p:spPr bwMode="auto">
          <a:xfrm>
            <a:off x="539750" y="4365625"/>
            <a:ext cx="8064500" cy="792163"/>
          </a:xfrm>
          <a:prstGeom prst="rect">
            <a:avLst/>
          </a:prstGeom>
          <a:noFill/>
          <a:ln w="9525">
            <a:noFill/>
            <a:miter lim="800000"/>
            <a:headEnd/>
            <a:tailEnd/>
          </a:ln>
        </p:spPr>
        <p:txBody>
          <a:bodyPr/>
          <a:lstStyle/>
          <a:p>
            <a:pPr marL="342900" indent="-342900" algn="ctr">
              <a:spcBef>
                <a:spcPct val="20000"/>
              </a:spcBef>
            </a:pPr>
            <a:r>
              <a:rPr lang="el-GR" sz="2000"/>
              <a:t>	Πάντα από το θερμό προς το ψυχρό,</a:t>
            </a:r>
          </a:p>
          <a:p>
            <a:pPr marL="342900" indent="-342900" algn="ctr">
              <a:spcBef>
                <a:spcPct val="20000"/>
              </a:spcBef>
            </a:pPr>
            <a:r>
              <a:rPr lang="el-GR" sz="2000"/>
              <a:t>	λόγω του Δεύτερου Θερμοδυναμικού Νόμου</a:t>
            </a:r>
          </a:p>
        </p:txBody>
      </p:sp>
      <p:sp>
        <p:nvSpPr>
          <p:cNvPr id="3079" name="Rectangle 5"/>
          <p:cNvSpPr>
            <a:spLocks noChangeArrowheads="1"/>
          </p:cNvSpPr>
          <p:nvPr/>
        </p:nvSpPr>
        <p:spPr bwMode="auto">
          <a:xfrm>
            <a:off x="358775" y="5300663"/>
            <a:ext cx="8424863" cy="935037"/>
          </a:xfrm>
          <a:prstGeom prst="rect">
            <a:avLst/>
          </a:prstGeom>
          <a:noFill/>
          <a:ln w="9525">
            <a:noFill/>
            <a:miter lim="800000"/>
            <a:headEnd/>
            <a:tailEnd/>
          </a:ln>
        </p:spPr>
        <p:txBody>
          <a:bodyPr/>
          <a:lstStyle/>
          <a:p>
            <a:pPr marL="342900" indent="-342900">
              <a:spcBef>
                <a:spcPct val="20000"/>
              </a:spcBef>
            </a:pPr>
            <a:r>
              <a:rPr lang="el-GR" sz="2400"/>
              <a:t>	Δεν μπορούμε να σταματήσουμε την ροή θερμότητας.</a:t>
            </a:r>
          </a:p>
          <a:p>
            <a:pPr marL="342900" indent="-342900">
              <a:spcBef>
                <a:spcPct val="20000"/>
              </a:spcBef>
            </a:pPr>
            <a:r>
              <a:rPr lang="el-GR" sz="2400"/>
              <a:t>	Μπορούμε μόνο να την επιβραδύνουμε....</a:t>
            </a:r>
          </a:p>
          <a:p>
            <a:pPr marL="342900" indent="-342900">
              <a:spcBef>
                <a:spcPct val="20000"/>
              </a:spcBef>
            </a:pPr>
            <a:endParaRPr lang="el-GR" sz="2400"/>
          </a:p>
        </p:txBody>
      </p:sp>
      <p:sp>
        <p:nvSpPr>
          <p:cNvPr id="3080" name="Rectangle 6"/>
          <p:cNvSpPr>
            <a:spLocks noChangeArrowheads="1"/>
          </p:cNvSpPr>
          <p:nvPr/>
        </p:nvSpPr>
        <p:spPr bwMode="auto">
          <a:xfrm>
            <a:off x="1258888" y="1989138"/>
            <a:ext cx="2089150" cy="1584325"/>
          </a:xfrm>
          <a:prstGeom prst="rect">
            <a:avLst/>
          </a:prstGeom>
          <a:solidFill>
            <a:srgbClr val="FF0000"/>
          </a:solidFill>
          <a:ln w="9525">
            <a:solidFill>
              <a:schemeClr val="tx1"/>
            </a:solidFill>
            <a:miter lim="800000"/>
            <a:headEnd/>
            <a:tailEnd/>
          </a:ln>
        </p:spPr>
        <p:txBody>
          <a:bodyPr wrap="none" anchor="ctr"/>
          <a:lstStyle/>
          <a:p>
            <a:pPr algn="ctr"/>
            <a:r>
              <a:rPr lang="el-GR" b="1">
                <a:solidFill>
                  <a:srgbClr val="FFFF00"/>
                </a:solidFill>
              </a:rPr>
              <a:t>ΘΕΡΜΟ</a:t>
            </a:r>
            <a:r>
              <a:rPr lang="el-GR">
                <a:solidFill>
                  <a:srgbClr val="FFFF00"/>
                </a:solidFill>
              </a:rPr>
              <a:t> </a:t>
            </a:r>
            <a:r>
              <a:rPr lang="el-GR" b="1">
                <a:solidFill>
                  <a:srgbClr val="FFFF00"/>
                </a:solidFill>
              </a:rPr>
              <a:t>ΣΩΜΑ</a:t>
            </a:r>
          </a:p>
          <a:p>
            <a:pPr algn="ctr"/>
            <a:r>
              <a:rPr lang="el-GR" sz="3600" b="1">
                <a:solidFill>
                  <a:srgbClr val="FFFF00"/>
                </a:solidFill>
              </a:rPr>
              <a:t>Τ</a:t>
            </a:r>
            <a:r>
              <a:rPr lang="el-GR" sz="3600" b="1" baseline="-25000">
                <a:solidFill>
                  <a:srgbClr val="FFFF00"/>
                </a:solidFill>
              </a:rPr>
              <a:t>1</a:t>
            </a:r>
            <a:endParaRPr lang="el-GR" sz="3600" b="1">
              <a:solidFill>
                <a:srgbClr val="FFFF00"/>
              </a:solidFill>
            </a:endParaRPr>
          </a:p>
        </p:txBody>
      </p:sp>
      <p:sp>
        <p:nvSpPr>
          <p:cNvPr id="3081" name="Rectangle 7"/>
          <p:cNvSpPr>
            <a:spLocks noChangeArrowheads="1"/>
          </p:cNvSpPr>
          <p:nvPr/>
        </p:nvSpPr>
        <p:spPr bwMode="auto">
          <a:xfrm>
            <a:off x="5580063" y="1989138"/>
            <a:ext cx="2089150" cy="1584325"/>
          </a:xfrm>
          <a:prstGeom prst="rect">
            <a:avLst/>
          </a:prstGeom>
          <a:solidFill>
            <a:srgbClr val="000080"/>
          </a:solidFill>
          <a:ln w="9525">
            <a:solidFill>
              <a:srgbClr val="000080"/>
            </a:solidFill>
            <a:miter lim="800000"/>
            <a:headEnd/>
            <a:tailEnd/>
          </a:ln>
        </p:spPr>
        <p:txBody>
          <a:bodyPr wrap="none" anchor="ctr"/>
          <a:lstStyle/>
          <a:p>
            <a:pPr algn="ctr"/>
            <a:r>
              <a:rPr lang="el-GR" b="1">
                <a:solidFill>
                  <a:srgbClr val="FFFF00"/>
                </a:solidFill>
              </a:rPr>
              <a:t>ΨΥΧΡΟ</a:t>
            </a:r>
            <a:r>
              <a:rPr lang="el-GR">
                <a:solidFill>
                  <a:srgbClr val="FFFF00"/>
                </a:solidFill>
              </a:rPr>
              <a:t> </a:t>
            </a:r>
            <a:r>
              <a:rPr lang="el-GR" b="1">
                <a:solidFill>
                  <a:srgbClr val="FFFF00"/>
                </a:solidFill>
              </a:rPr>
              <a:t>ΣΩΜΑ</a:t>
            </a:r>
          </a:p>
          <a:p>
            <a:pPr algn="ctr"/>
            <a:r>
              <a:rPr lang="el-GR" sz="3600" b="1">
                <a:solidFill>
                  <a:srgbClr val="FFFF00"/>
                </a:solidFill>
              </a:rPr>
              <a:t>Τ</a:t>
            </a:r>
            <a:r>
              <a:rPr lang="el-GR" sz="3600" b="1" baseline="-25000">
                <a:solidFill>
                  <a:srgbClr val="FFFF00"/>
                </a:solidFill>
              </a:rPr>
              <a:t>2</a:t>
            </a:r>
            <a:endParaRPr lang="el-GR" sz="3600" b="1">
              <a:solidFill>
                <a:srgbClr val="FFFF00"/>
              </a:solidFill>
            </a:endParaRPr>
          </a:p>
        </p:txBody>
      </p:sp>
      <p:sp>
        <p:nvSpPr>
          <p:cNvPr id="3082" name="AutoShape 11"/>
          <p:cNvSpPr>
            <a:spLocks noChangeArrowheads="1"/>
          </p:cNvSpPr>
          <p:nvPr/>
        </p:nvSpPr>
        <p:spPr bwMode="auto">
          <a:xfrm>
            <a:off x="3348038" y="2420938"/>
            <a:ext cx="2232025" cy="863600"/>
          </a:xfrm>
          <a:prstGeom prst="rightArrow">
            <a:avLst>
              <a:gd name="adj1" fmla="val 50000"/>
              <a:gd name="adj2" fmla="val 64614"/>
            </a:avLst>
          </a:prstGeom>
          <a:gradFill rotWithShape="1">
            <a:gsLst>
              <a:gs pos="0">
                <a:srgbClr val="FF0000"/>
              </a:gs>
              <a:gs pos="100000">
                <a:srgbClr val="760000"/>
              </a:gs>
            </a:gsLst>
            <a:lin ang="0" scaled="1"/>
          </a:gradFill>
          <a:ln w="9525">
            <a:solidFill>
              <a:schemeClr val="tx1"/>
            </a:solidFill>
            <a:miter lim="800000"/>
            <a:headEnd/>
            <a:tailEnd/>
          </a:ln>
        </p:spPr>
        <p:txBody>
          <a:bodyPr wrap="none" anchor="ctr"/>
          <a:lstStyle/>
          <a:p>
            <a:endParaRPr lang="el-GR"/>
          </a:p>
        </p:txBody>
      </p:sp>
      <p:sp>
        <p:nvSpPr>
          <p:cNvPr id="3083" name="Rectangle 12"/>
          <p:cNvSpPr>
            <a:spLocks noChangeArrowheads="1"/>
          </p:cNvSpPr>
          <p:nvPr/>
        </p:nvSpPr>
        <p:spPr bwMode="auto">
          <a:xfrm>
            <a:off x="539750" y="3860800"/>
            <a:ext cx="8064500" cy="792163"/>
          </a:xfrm>
          <a:prstGeom prst="rect">
            <a:avLst/>
          </a:prstGeom>
          <a:noFill/>
          <a:ln w="9525">
            <a:noFill/>
            <a:miter lim="800000"/>
            <a:headEnd/>
            <a:tailEnd/>
          </a:ln>
        </p:spPr>
        <p:txBody>
          <a:bodyPr/>
          <a:lstStyle/>
          <a:p>
            <a:pPr marL="342900" indent="-342900" algn="ctr">
              <a:spcBef>
                <a:spcPct val="20000"/>
              </a:spcBef>
            </a:pPr>
            <a:r>
              <a:rPr lang="el-GR" sz="2000"/>
              <a:t>ΑΠΑΙΤΕΙΤΑΙ ΔΙΑΦΟΡΑ ΘΕΡΜΟΚΡΑΣΙΑΣ  ΔΤ = Τ</a:t>
            </a:r>
            <a:r>
              <a:rPr lang="el-GR" sz="2000" baseline="-25000"/>
              <a:t>1</a:t>
            </a:r>
            <a:r>
              <a:rPr lang="el-GR" sz="2000"/>
              <a:t> – Τ</a:t>
            </a:r>
            <a:r>
              <a:rPr lang="el-GR" sz="2000" baseline="-25000"/>
              <a:t>2</a:t>
            </a:r>
            <a:r>
              <a:rPr lang="el-GR" sz="2000"/>
              <a:t>   !!!</a:t>
            </a:r>
            <a:endParaRPr lang="el-GR" sz="2000" baseline="-2500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7863"/>
    </mc:Choice>
    <mc:Fallback>
      <p:transition spd="slow" advTm="27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l-GR" dirty="0" smtClean="0"/>
              <a:t>ΜΗΧΑΝΙΣΜΟΙ ΜΕΤΑΦΟΡΑΣ ΘΕΡΜΟΤΗΤΑΣ</a:t>
            </a:r>
            <a:endParaRPr lang="en-GB" dirty="0"/>
          </a:p>
        </p:txBody>
      </p:sp>
      <p:pic>
        <p:nvPicPr>
          <p:cNvPr id="4" name="Content Placeholder 3" descr="3coolani.gif"/>
          <p:cNvPicPr>
            <a:picLocks noGrp="1" noChangeAspect="1"/>
          </p:cNvPicPr>
          <p:nvPr>
            <p:ph idx="1"/>
          </p:nvPr>
        </p:nvPicPr>
        <p:blipFill>
          <a:blip r:embed="rId4" cstate="print"/>
          <a:stretch>
            <a:fillRect/>
          </a:stretch>
        </p:blipFill>
        <p:spPr>
          <a:xfrm>
            <a:off x="755576" y="1638300"/>
            <a:ext cx="7920880" cy="1790700"/>
          </a:xfrm>
        </p:spPr>
      </p:pic>
      <p:graphicFrame>
        <p:nvGraphicFramePr>
          <p:cNvPr id="2" name="Table 1"/>
          <p:cNvGraphicFramePr>
            <a:graphicFrameLocks noGrp="1"/>
          </p:cNvGraphicFramePr>
          <p:nvPr>
            <p:extLst>
              <p:ext uri="{D42A27DB-BD31-4B8C-83A1-F6EECF244321}">
                <p14:modId xmlns:p14="http://schemas.microsoft.com/office/powerpoint/2010/main" val="2546185037"/>
              </p:ext>
            </p:extLst>
          </p:nvPr>
        </p:nvGraphicFramePr>
        <p:xfrm>
          <a:off x="827584" y="3645024"/>
          <a:ext cx="7848873" cy="3200400"/>
        </p:xfrm>
        <a:graphic>
          <a:graphicData uri="http://schemas.openxmlformats.org/drawingml/2006/table">
            <a:tbl>
              <a:tblPr firstRow="1" bandRow="1">
                <a:tableStyleId>{5C22544A-7EE6-4342-B048-85BDC9FD1C3A}</a:tableStyleId>
              </a:tblPr>
              <a:tblGrid>
                <a:gridCol w="2616291"/>
                <a:gridCol w="2616291"/>
                <a:gridCol w="2616291"/>
              </a:tblGrid>
              <a:tr h="390901">
                <a:tc>
                  <a:txBody>
                    <a:bodyPr/>
                    <a:lstStyle/>
                    <a:p>
                      <a:pPr algn="ctr"/>
                      <a:r>
                        <a:rPr lang="el-GR" sz="2400" dirty="0" smtClean="0">
                          <a:solidFill>
                            <a:schemeClr val="tx1"/>
                          </a:solidFill>
                          <a:latin typeface="Cambria Math" panose="02040503050406030204" pitchFamily="18" charset="0"/>
                          <a:ea typeface="Cambria Math" panose="02040503050406030204" pitchFamily="18" charset="0"/>
                        </a:rPr>
                        <a:t>ΑΚΤΙΝΟΒΟΛΙΑ</a:t>
                      </a:r>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c>
                  <a:txBody>
                    <a:bodyPr/>
                    <a:lstStyle/>
                    <a:p>
                      <a:pPr algn="ctr"/>
                      <a:r>
                        <a:rPr lang="el-GR" sz="2400" dirty="0" smtClean="0">
                          <a:solidFill>
                            <a:schemeClr val="tx1"/>
                          </a:solidFill>
                          <a:latin typeface="Cambria Math" panose="02040503050406030204" pitchFamily="18" charset="0"/>
                          <a:ea typeface="Cambria Math" panose="02040503050406030204" pitchFamily="18" charset="0"/>
                        </a:rPr>
                        <a:t>ΑΓΩΓΗ</a:t>
                      </a:r>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c>
                  <a:txBody>
                    <a:bodyPr/>
                    <a:lstStyle/>
                    <a:p>
                      <a:pPr algn="ctr"/>
                      <a:r>
                        <a:rPr lang="el-GR" sz="2400" dirty="0" smtClean="0">
                          <a:solidFill>
                            <a:schemeClr val="tx1"/>
                          </a:solidFill>
                          <a:latin typeface="Cambria Math" panose="02040503050406030204" pitchFamily="18" charset="0"/>
                          <a:ea typeface="Cambria Math" panose="02040503050406030204" pitchFamily="18" charset="0"/>
                        </a:rPr>
                        <a:t>ΣΥΝΑΓΩΓΗ</a:t>
                      </a:r>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r>
              <a:tr h="1954503">
                <a:tc>
                  <a:txBody>
                    <a:bodyPr/>
                    <a:lstStyle/>
                    <a:p>
                      <a:r>
                        <a:rPr lang="el-GR" sz="2400" dirty="0" smtClean="0">
                          <a:solidFill>
                            <a:schemeClr val="tx1"/>
                          </a:solidFill>
                          <a:latin typeface="Cambria Math" panose="02040503050406030204" pitchFamily="18" charset="0"/>
                          <a:ea typeface="Cambria Math" panose="02040503050406030204" pitchFamily="18" charset="0"/>
                        </a:rPr>
                        <a:t>Συναλλαγή θερμότητας μέσω ηλεκτρομαγνητικής ακτινοβολίας και εν συνεχεία απορρόφησης.</a:t>
                      </a:r>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400" dirty="0" smtClean="0">
                          <a:solidFill>
                            <a:schemeClr val="tx1"/>
                          </a:solidFill>
                          <a:latin typeface="Cambria Math" panose="02040503050406030204" pitchFamily="18" charset="0"/>
                          <a:ea typeface="Cambria Math" panose="02040503050406030204" pitchFamily="18" charset="0"/>
                        </a:rPr>
                        <a:t>Συναλλαγή</a:t>
                      </a:r>
                      <a:r>
                        <a:rPr lang="el-GR" sz="2400" baseline="0" dirty="0" smtClean="0">
                          <a:solidFill>
                            <a:schemeClr val="tx1"/>
                          </a:solidFill>
                          <a:latin typeface="Cambria Math" panose="02040503050406030204" pitchFamily="18" charset="0"/>
                          <a:ea typeface="Cambria Math" panose="02040503050406030204" pitchFamily="18" charset="0"/>
                        </a:rPr>
                        <a:t> θερμότητας μέσω επαφής δύο σωμάτων.</a:t>
                      </a:r>
                      <a:endParaRPr lang="en-GB" sz="2400" dirty="0" smtClean="0">
                        <a:solidFill>
                          <a:schemeClr val="tx1"/>
                        </a:solidFill>
                        <a:latin typeface="Cambria Math" panose="02040503050406030204" pitchFamily="18" charset="0"/>
                        <a:ea typeface="Cambria Math" panose="02040503050406030204" pitchFamily="18" charset="0"/>
                      </a:endParaRPr>
                    </a:p>
                    <a:p>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c>
                  <a:txBody>
                    <a:bodyPr/>
                    <a:lstStyle/>
                    <a:p>
                      <a:r>
                        <a:rPr lang="el-GR" sz="2400" dirty="0" smtClean="0">
                          <a:solidFill>
                            <a:schemeClr val="tx1"/>
                          </a:solidFill>
                          <a:latin typeface="Cambria Math" panose="02040503050406030204" pitchFamily="18" charset="0"/>
                          <a:ea typeface="Cambria Math" panose="02040503050406030204" pitchFamily="18" charset="0"/>
                        </a:rPr>
                        <a:t>Συναλλαγή</a:t>
                      </a:r>
                      <a:r>
                        <a:rPr lang="el-GR" sz="2400" baseline="0" dirty="0" smtClean="0">
                          <a:solidFill>
                            <a:schemeClr val="tx1"/>
                          </a:solidFill>
                          <a:latin typeface="Cambria Math" panose="02040503050406030204" pitchFamily="18" charset="0"/>
                          <a:ea typeface="Cambria Math" panose="02040503050406030204" pitchFamily="18" charset="0"/>
                        </a:rPr>
                        <a:t> θερμότητας με την διαμεσολάβηση ενός ρευστού (υγρού ή αερίου).</a:t>
                      </a:r>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r>
              <a:tr h="390901">
                <a:tc>
                  <a:txBody>
                    <a:bodyPr/>
                    <a:lstStyle/>
                    <a:p>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c>
                  <a:txBody>
                    <a:bodyPr/>
                    <a:lstStyle/>
                    <a:p>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c>
                  <a:txBody>
                    <a:bodyPr/>
                    <a:lstStyle/>
                    <a:p>
                      <a:endParaRPr lang="en-GB" sz="2400" dirty="0">
                        <a:solidFill>
                          <a:schemeClr val="tx1"/>
                        </a:solidFill>
                        <a:latin typeface="Cambria Math" panose="02040503050406030204" pitchFamily="18" charset="0"/>
                        <a:ea typeface="Cambria Math" panose="02040503050406030204" pitchFamily="18" charset="0"/>
                      </a:endParaRPr>
                    </a:p>
                  </a:txBody>
                  <a:tcPr>
                    <a:solidFill>
                      <a:schemeClr val="bg1"/>
                    </a:solidFill>
                  </a:tcPr>
                </a:tc>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3341957"/>
      </p:ext>
    </p:extLst>
  </p:cSld>
  <p:clrMapOvr>
    <a:masterClrMapping/>
  </p:clrMapOvr>
  <mc:AlternateContent xmlns:mc="http://schemas.openxmlformats.org/markup-compatibility/2006">
    <mc:Choice xmlns:p14="http://schemas.microsoft.com/office/powerpoint/2010/main" Requires="p14">
      <p:transition spd="slow" p14:dur="2000" advTm="7716"/>
    </mc:Choice>
    <mc:Fallback>
      <p:transition spd="slow" advTm="7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a:noFill/>
          <a:ln>
            <a:solidFill>
              <a:schemeClr val="tx1"/>
            </a:solidFill>
          </a:ln>
        </p:spPr>
        <p:txBody>
          <a:bodyPr/>
          <a:lstStyle/>
          <a:p>
            <a:pPr eaLnBrk="1" hangingPunct="1"/>
            <a:r>
              <a:rPr lang="el-GR" sz="3600" smtClean="0"/>
              <a:t>Μηχανισμοί Μετάδοσης Θερμότητας</a:t>
            </a:r>
          </a:p>
        </p:txBody>
      </p:sp>
      <p:sp>
        <p:nvSpPr>
          <p:cNvPr id="4101" name="Rectangle 3"/>
          <p:cNvSpPr>
            <a:spLocks noGrp="1" noChangeArrowheads="1"/>
          </p:cNvSpPr>
          <p:nvPr>
            <p:ph idx="1"/>
          </p:nvPr>
        </p:nvSpPr>
        <p:spPr>
          <a:xfrm>
            <a:off x="179388" y="1916113"/>
            <a:ext cx="4392612" cy="1828800"/>
          </a:xfrm>
        </p:spPr>
        <p:txBody>
          <a:bodyPr/>
          <a:lstStyle/>
          <a:p>
            <a:pPr eaLnBrk="1" hangingPunct="1"/>
            <a:r>
              <a:rPr lang="el-GR" b="1" dirty="0" smtClean="0"/>
              <a:t>Αγωγή</a:t>
            </a:r>
            <a:r>
              <a:rPr lang="el-GR" sz="2800" dirty="0" smtClean="0"/>
              <a:t> </a:t>
            </a:r>
            <a:r>
              <a:rPr lang="el-GR" sz="2000" dirty="0" smtClean="0"/>
              <a:t>(επαφή)  ... ... ... ... ... </a:t>
            </a:r>
          </a:p>
          <a:p>
            <a:pPr eaLnBrk="1" hangingPunct="1"/>
            <a:r>
              <a:rPr lang="el-GR" b="1" dirty="0" smtClean="0"/>
              <a:t>Συναγωγή</a:t>
            </a:r>
            <a:r>
              <a:rPr lang="el-GR" sz="2800" dirty="0" smtClean="0"/>
              <a:t> </a:t>
            </a:r>
            <a:r>
              <a:rPr lang="el-GR" sz="2000" dirty="0" smtClean="0"/>
              <a:t>(κυκλοφορία) ..</a:t>
            </a:r>
          </a:p>
          <a:p>
            <a:pPr eaLnBrk="1" hangingPunct="1"/>
            <a:r>
              <a:rPr lang="el-GR" b="1" dirty="0" smtClean="0"/>
              <a:t>Ακτινοβολία</a:t>
            </a:r>
            <a:r>
              <a:rPr lang="el-GR" dirty="0" smtClean="0"/>
              <a:t> </a:t>
            </a:r>
            <a:r>
              <a:rPr lang="el-GR" sz="2000" dirty="0" smtClean="0"/>
              <a:t>... ... ... ... ...</a:t>
            </a:r>
          </a:p>
        </p:txBody>
      </p:sp>
      <p:sp>
        <p:nvSpPr>
          <p:cNvPr id="4098" name="Footer Placeholder 4"/>
          <p:cNvSpPr>
            <a:spLocks noGrp="1"/>
          </p:cNvSpPr>
          <p:nvPr>
            <p:ph type="ftr" sz="quarter" idx="11"/>
          </p:nvPr>
        </p:nvSpPr>
        <p:spPr>
          <a:noFill/>
        </p:spPr>
        <p:txBody>
          <a:bodyPr/>
          <a:lstStyle/>
          <a:p>
            <a:r>
              <a:rPr lang="el-GR"/>
              <a:t>Πανεπιστήμιο Αιγαίου</a:t>
            </a:r>
          </a:p>
        </p:txBody>
      </p:sp>
      <p:sp>
        <p:nvSpPr>
          <p:cNvPr id="4099" name="Slide Number Placeholder 5"/>
          <p:cNvSpPr>
            <a:spLocks noGrp="1"/>
          </p:cNvSpPr>
          <p:nvPr>
            <p:ph type="sldNum" sz="quarter" idx="12"/>
          </p:nvPr>
        </p:nvSpPr>
        <p:spPr>
          <a:noFill/>
        </p:spPr>
        <p:txBody>
          <a:bodyPr/>
          <a:lstStyle/>
          <a:p>
            <a:fld id="{45ACFF65-2720-4BCD-A2A9-FA86B92BAA0F}" type="slidenum">
              <a:rPr lang="el-GR"/>
              <a:pPr/>
              <a:t>9</a:t>
            </a:fld>
            <a:endParaRPr lang="el-GR"/>
          </a:p>
        </p:txBody>
      </p:sp>
      <p:sp>
        <p:nvSpPr>
          <p:cNvPr id="4102" name="Rectangle 4"/>
          <p:cNvSpPr>
            <a:spLocks noChangeArrowheads="1"/>
          </p:cNvSpPr>
          <p:nvPr/>
        </p:nvSpPr>
        <p:spPr bwMode="auto">
          <a:xfrm>
            <a:off x="4284663" y="1412875"/>
            <a:ext cx="4537075" cy="2447925"/>
          </a:xfrm>
          <a:prstGeom prst="rect">
            <a:avLst/>
          </a:prstGeom>
          <a:noFill/>
          <a:ln w="9525">
            <a:noFill/>
            <a:miter lim="800000"/>
            <a:headEnd/>
            <a:tailEnd/>
          </a:ln>
        </p:spPr>
        <p:txBody>
          <a:bodyPr/>
          <a:lstStyle/>
          <a:p>
            <a:pPr marL="342900" indent="-342900">
              <a:spcBef>
                <a:spcPct val="20000"/>
              </a:spcBef>
            </a:pPr>
            <a:r>
              <a:rPr lang="el-GR" sz="2800"/>
              <a:t>	</a:t>
            </a:r>
            <a:r>
              <a:rPr lang="el-GR" sz="2800" u="sng"/>
              <a:t>Προϋποθέσεις</a:t>
            </a:r>
          </a:p>
          <a:p>
            <a:pPr marL="342900" indent="-342900">
              <a:spcBef>
                <a:spcPct val="20000"/>
              </a:spcBef>
            </a:pPr>
            <a:r>
              <a:rPr lang="el-GR" sz="3200"/>
              <a:t>	Στερεό σώμα</a:t>
            </a:r>
          </a:p>
          <a:p>
            <a:pPr marL="342900" indent="-342900">
              <a:spcBef>
                <a:spcPct val="20000"/>
              </a:spcBef>
            </a:pPr>
            <a:r>
              <a:rPr lang="el-GR" sz="3200"/>
              <a:t>	Ρευστό, υγρό ή αέριο</a:t>
            </a:r>
          </a:p>
          <a:p>
            <a:pPr marL="342900" indent="-342900">
              <a:spcBef>
                <a:spcPct val="20000"/>
              </a:spcBef>
            </a:pPr>
            <a:r>
              <a:rPr lang="el-GR" sz="3200"/>
              <a:t>	Ακόμα και στο κενό</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9130"/>
    </mc:Choice>
    <mc:Fallback>
      <p:transition spd="slow" advTm="19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1980</TotalTime>
  <Words>1508</Words>
  <Application>Microsoft Office PowerPoint</Application>
  <PresentationFormat>On-screen Show (4:3)</PresentationFormat>
  <Paragraphs>483</Paragraphs>
  <Slides>60</Slides>
  <Notes>49</Notes>
  <HiddenSlides>0</HiddenSlides>
  <MMClips>60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Office Theme</vt:lpstr>
      <vt:lpstr>ΑΝΑΝΕΩΣΙΜΕΣ ΠΗΓΕΣ ΕΝΕΡΓΕΙΑΣ</vt:lpstr>
      <vt:lpstr>PowerPoint Presentation</vt:lpstr>
      <vt:lpstr>PowerPoint Presentation</vt:lpstr>
      <vt:lpstr>ΜΕΤΑΔΟΣΗ ΘΕΡΜΟΤΗΤΑΣ</vt:lpstr>
      <vt:lpstr>ΜΕΤΑΔΟΣΗ ΘΕΡΜΟΤΗΤΑΣ &amp; ΘΕΡΜΟΔΥΝΑΜΙΚΗ</vt:lpstr>
      <vt:lpstr>Θερμική κίνηση (πρωτεΐνη)</vt:lpstr>
      <vt:lpstr>Τι είναι Μετάδοση Θερμότητας ?</vt:lpstr>
      <vt:lpstr>ΜΗΧΑΝΙΣΜΟΙ ΜΕΤΑΦΟΡΑΣ ΘΕΡΜΟΤΗΤΑΣ</vt:lpstr>
      <vt:lpstr>Μηχανισμοί Μετάδοσης Θερμότητας</vt:lpstr>
      <vt:lpstr>Παραδείγματα Μετάδοσης Θερμότητας</vt:lpstr>
      <vt:lpstr>ΜΕΤΑΔΟΣΗ ΘΕΡΜΟΤΗΤΑΣ ΜΕ ΑΓΩΓΗ</vt:lpstr>
      <vt:lpstr>Παράδειγμα Μετάδοσης Θερμότητας με Αγωγή</vt:lpstr>
      <vt:lpstr>Μετάδοση Θερμότητας με ΑΓΩΓΗ</vt:lpstr>
      <vt:lpstr>k, ΣΥΝΤΕΛΕΣΤΗΣ ΘΕΡΜΙΚΗΣ ΑΓΩΓΙΜΟΤΗΤΑΣ ΣΕ ΘΕΡΜΟΚΡΑΣΙΑ ΔΩΜΑΤΙΟΥ</vt:lpstr>
      <vt:lpstr>Μετάδοση θερμότητας με Συναγωγή</vt:lpstr>
      <vt:lpstr>Κίνηση λόγω άνωσης, τριβής και θερμικής διάχυσης</vt:lpstr>
      <vt:lpstr>Μετάδοση Θερμότητας με ΣΥΝΑΓΩΓΗ  (ΚΥΚΛΟΦΟΡΙΑ)</vt:lpstr>
      <vt:lpstr>Μετάδοση Θερμότητας με Συναγωγή</vt:lpstr>
      <vt:lpstr>Μετάδοση Θερμότητας με Συναγωγή</vt:lpstr>
      <vt:lpstr>ΣΥΝΑΓΩΓΗ ΘΕΡΜΟΤΗΤΑΣ</vt:lpstr>
      <vt:lpstr>Παραδείγματα  ελεύθερης και εξαναγκασμένης συναγωγής</vt:lpstr>
      <vt:lpstr>Μεταφορά θερμότητας  με ελεύθερη συναγωγή</vt:lpstr>
      <vt:lpstr>Θέρμανση δωματίου με ελεύθερη συναγωγή</vt:lpstr>
      <vt:lpstr>Ψυγείο</vt:lpstr>
      <vt:lpstr>Άνοδος θερμών ρευμάτων</vt:lpstr>
      <vt:lpstr>Θερμική διαστρωμάτωση πάνω από πόλη</vt:lpstr>
      <vt:lpstr>ΜΕΤΑΔΟΣΗ ΘΕΡΜΟΤΗΤΑΣ ΜΕ ΕΛΕΥΘΕΡΗ ΣΥΝΑΓΩΓΗ</vt:lpstr>
      <vt:lpstr>Η ΚΥΚΛΟΦΟΡΙΑ ΤΟΥ ΑΕΡΑ</vt:lpstr>
      <vt:lpstr>Η ΜΕΓΑΛΗ ΩΚΕΑΝΕΙΑ ΜΕΤΑΦΟΡΑ</vt:lpstr>
      <vt:lpstr>ΕΞΑΝΑΓΚΑΣΜΕΝΗ ΣΥΝΑΓΩΓΗ</vt:lpstr>
      <vt:lpstr>Εναλλάκτης Θερμότητας - πλακοειδής</vt:lpstr>
      <vt:lpstr>Εναλλάκτης θερμότητας  Κελύφους-Σωληνώσεων</vt:lpstr>
      <vt:lpstr>Μονοσωλήνιος εναλλάκτης θερμότητας  (γιά αβαθή γεωθερμία)</vt:lpstr>
      <vt:lpstr>Αντλία Θερμότητας –  Σχηματική Λειτουργία</vt:lpstr>
      <vt:lpstr>Στο εσωτερικό μιάς  αντλίας θερμότητας</vt:lpstr>
      <vt:lpstr>ΜΕΤΑΔΟΣΗ ΘΕΡΜΟΤΗΤΑΣ ΜΕ ΕΞΑΝΑΓΚΑΣΜΕΝΗ ΣΥΝΑΓΩΓΗ</vt:lpstr>
      <vt:lpstr>ΣΥΝΤΕΛΕΣΤΗΣ ΘΕΡΜΙΚΗΣ ΣΥΝΑΓΩΓΗΣ,   h  [ W/ m2 oC]</vt:lpstr>
      <vt:lpstr>h, Συντελεστής Θερμικής Συναγωγής </vt:lpstr>
      <vt:lpstr>Μετάδοση θερμότητας με Ακτινοβολία</vt:lpstr>
      <vt:lpstr>ΚΥΜΑ : ΤΑ ΧΑΡΑΚΤΗΡΙΣΤΙΚΑ ΤΟΥ</vt:lpstr>
      <vt:lpstr>ΗΛΕΚΤΡΟΜΑΓΝΗΤΙΚΟ ΚΥΜΑ</vt:lpstr>
      <vt:lpstr>ΕΝΕΡΓΕΙΑ ΚΑΙ ΜΗΚΟΣ ΚΥΜΑΤΟΣ</vt:lpstr>
      <vt:lpstr>Μετάδοση Θερμότητας με Ακτινοβολία</vt:lpstr>
      <vt:lpstr>Ακτινοβολία –  ανάκλαση, απορρόφηση, εκπομπή</vt:lpstr>
      <vt:lpstr>Ακτινοβολία –  ανάκλαση, απορρόφηση, εκπομπή</vt:lpstr>
      <vt:lpstr>Παράδειγμα Υπολογισμού</vt:lpstr>
      <vt:lpstr>Παράδειγμα Υπολογισμού</vt:lpstr>
      <vt:lpstr>Παράδειγμα Υπολογισμού</vt:lpstr>
      <vt:lpstr>Aκτινοβολία</vt:lpstr>
      <vt:lpstr>ΦΑΣΜΑ ΜΕΛΑΝΟΣ ΣΩΜΑΤΟΣ</vt:lpstr>
      <vt:lpstr>ΚΑΜΠΥΛΕΣ ΕΚΠΟΜΠΗΣ ΓΙΑ ΔΙΑΦΟΡΕΤΙΚΕΣ ΘΕΡΜΟΚΡΑΣΙΕΣ</vt:lpstr>
      <vt:lpstr>Φασματική Καμπύλη Εκπομπής για την Γη και τον Ήλιο (μέλαν σώμα)</vt:lpstr>
      <vt:lpstr>ΗΛΙΑΚΗ ΑΚΤΙΝΟΒΟΛΙΑ: έξω από την ατμόσφαιρα, στους 5250 οC &amp; στο επίπεδο της θάλασσας)</vt:lpstr>
      <vt:lpstr>Φασματική Εκπομπή Σώματος στους 3000 Κ</vt:lpstr>
      <vt:lpstr>Φασματική εκπομπή σώματος στους 6000 Κ</vt:lpstr>
      <vt:lpstr>Φασματική Εκπομπή σώματος στους 12000 Κ</vt:lpstr>
      <vt:lpstr>Το ηλεκτρομαγνητικό φάσμα &amp; συχνότητες διάφορων εφαρμογών</vt:lpstr>
      <vt:lpstr>ΤΟ ΗΛΕΚΤΡΟΜΑΓΝΗΤΙΚΟ ΦΑΣΜΑ</vt:lpstr>
      <vt:lpstr>Ατμόσφαιρα: η διαδρομή διάβασης - γιά διάφορα μήκη κύματος - της ηλεκτρομαγνητικής ακτινοβολίας</vt:lpstr>
      <vt:lpstr>PowerPoint Presentation</vt:lpstr>
    </vt:vector>
  </TitlesOfParts>
  <Company>University of the Aegean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Dias Haralambopoulos</dc:creator>
  <cp:lastModifiedBy>Dias Haralambopoulos</cp:lastModifiedBy>
  <cp:revision>42</cp:revision>
  <dcterms:created xsi:type="dcterms:W3CDTF">2006-11-04T07:34:09Z</dcterms:created>
  <dcterms:modified xsi:type="dcterms:W3CDTF">2015-02-22T12:03:46Z</dcterms:modified>
</cp:coreProperties>
</file>