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0" r:id="rId3"/>
    <p:sldMasterId id="2147483743" r:id="rId4"/>
  </p:sldMasterIdLst>
  <p:notesMasterIdLst>
    <p:notesMasterId r:id="rId76"/>
  </p:notesMasterIdLst>
  <p:sldIdLst>
    <p:sldId id="628" r:id="rId5"/>
    <p:sldId id="629" r:id="rId6"/>
    <p:sldId id="630" r:id="rId7"/>
    <p:sldId id="256" r:id="rId8"/>
    <p:sldId id="514" r:id="rId9"/>
    <p:sldId id="510" r:id="rId10"/>
    <p:sldId id="492" r:id="rId11"/>
    <p:sldId id="493" r:id="rId12"/>
    <p:sldId id="494" r:id="rId13"/>
    <p:sldId id="495" r:id="rId14"/>
    <p:sldId id="497" r:id="rId15"/>
    <p:sldId id="498" r:id="rId16"/>
    <p:sldId id="515" r:id="rId17"/>
    <p:sldId id="516" r:id="rId18"/>
    <p:sldId id="525" r:id="rId19"/>
    <p:sldId id="519" r:id="rId20"/>
    <p:sldId id="520" r:id="rId21"/>
    <p:sldId id="518" r:id="rId22"/>
    <p:sldId id="517" r:id="rId23"/>
    <p:sldId id="521" r:id="rId24"/>
    <p:sldId id="627" r:id="rId25"/>
    <p:sldId id="626" r:id="rId26"/>
    <p:sldId id="624" r:id="rId27"/>
    <p:sldId id="522" r:id="rId28"/>
    <p:sldId id="523" r:id="rId29"/>
    <p:sldId id="527" r:id="rId30"/>
    <p:sldId id="526" r:id="rId31"/>
    <p:sldId id="524" r:id="rId32"/>
    <p:sldId id="625" r:id="rId33"/>
    <p:sldId id="529" r:id="rId34"/>
    <p:sldId id="530" r:id="rId35"/>
    <p:sldId id="531" r:id="rId36"/>
    <p:sldId id="532" r:id="rId37"/>
    <p:sldId id="533" r:id="rId38"/>
    <p:sldId id="534" r:id="rId39"/>
    <p:sldId id="535" r:id="rId40"/>
    <p:sldId id="536" r:id="rId41"/>
    <p:sldId id="537" r:id="rId42"/>
    <p:sldId id="538" r:id="rId43"/>
    <p:sldId id="540" r:id="rId44"/>
    <p:sldId id="541" r:id="rId45"/>
    <p:sldId id="543" r:id="rId46"/>
    <p:sldId id="544" r:id="rId47"/>
    <p:sldId id="545" r:id="rId48"/>
    <p:sldId id="546" r:id="rId49"/>
    <p:sldId id="547" r:id="rId50"/>
    <p:sldId id="548" r:id="rId51"/>
    <p:sldId id="549" r:id="rId52"/>
    <p:sldId id="550" r:id="rId53"/>
    <p:sldId id="551" r:id="rId54"/>
    <p:sldId id="317" r:id="rId55"/>
    <p:sldId id="318" r:id="rId56"/>
    <p:sldId id="319" r:id="rId57"/>
    <p:sldId id="320" r:id="rId58"/>
    <p:sldId id="321" r:id="rId59"/>
    <p:sldId id="330" r:id="rId60"/>
    <p:sldId id="331" r:id="rId61"/>
    <p:sldId id="332" r:id="rId62"/>
    <p:sldId id="622" r:id="rId63"/>
    <p:sldId id="623" r:id="rId64"/>
    <p:sldId id="333" r:id="rId65"/>
    <p:sldId id="335" r:id="rId66"/>
    <p:sldId id="336" r:id="rId67"/>
    <p:sldId id="338" r:id="rId68"/>
    <p:sldId id="339" r:id="rId69"/>
    <p:sldId id="340" r:id="rId70"/>
    <p:sldId id="341" r:id="rId71"/>
    <p:sldId id="342" r:id="rId72"/>
    <p:sldId id="344" r:id="rId73"/>
    <p:sldId id="346" r:id="rId74"/>
    <p:sldId id="55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2" autoAdjust="0"/>
    <p:restoredTop sz="94660"/>
  </p:normalViewPr>
  <p:slideViewPr>
    <p:cSldViewPr showGuides="1">
      <p:cViewPr>
        <p:scale>
          <a:sx n="70" d="100"/>
          <a:sy n="70" d="100"/>
        </p:scale>
        <p:origin x="-834" y="-102"/>
      </p:cViewPr>
      <p:guideLst>
        <p:guide orient="horz" pos="2160"/>
        <p:guide pos="2744"/>
      </p:guideLst>
    </p:cSldViewPr>
  </p:slideViewPr>
  <p:notesTextViewPr>
    <p:cViewPr>
      <p:scale>
        <a:sx n="1" d="1"/>
        <a:sy n="1" d="1"/>
      </p:scale>
      <p:origin x="0" y="0"/>
    </p:cViewPr>
  </p:notesTextViewPr>
  <p:sorterViewPr>
    <p:cViewPr>
      <p:scale>
        <a:sx n="120" d="100"/>
        <a:sy n="120" d="100"/>
      </p:scale>
      <p:origin x="0" y="237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ias\Documents\01%202013%20&#928;&#913;&#925;&#917;&#928;&#921;&#931;&#932;&#919;&#924;&#921;&#927;%20&#913;&#921;&#915;&#913;&#921;&#927;&#933;\01%20%20&#924;&#913;&#920;&#919;&#924;&#913;&#932;&#913;\M%20-%2001%20&#913;&#925;&#913;&#925;&#917;&#937;&#931;&#921;&#924;&#917;&#931;%20&#928;&#919;&#915;&#917;&#931;%20&#917;&#925;&#917;&#929;&#915;&#917;&#921;&#913;&#931;\01%20&#919;&#923;&#921;&#913;&#922;&#919;\&#919;&#955;&#953;&#945;&#954;&#942;%20&#915;&#949;&#969;&#956;&#949;&#964;&#961;&#943;&#945;%20&#933;&#960;&#959;&#955;&#959;&#947;&#953;&#963;&#956;&#972;&#962;%20&#947;&#969;&#957;&#953;&#974;&#957;%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Φασματική ακτινοβολία στην μέση απόσταση Γης-Ήλιου, </a:t>
            </a:r>
          </a:p>
          <a:p>
            <a:pPr>
              <a:defRPr/>
            </a:pPr>
            <a:r>
              <a:rPr lang="el-GR"/>
              <a:t>Ηλιακή Σταθερά = 1373 </a:t>
            </a:r>
            <a:r>
              <a:rPr lang="en-US"/>
              <a:t>W/m2</a:t>
            </a:r>
          </a:p>
        </c:rich>
      </c:tx>
      <c:layout>
        <c:manualLayout>
          <c:xMode val="edge"/>
          <c:yMode val="edge"/>
          <c:x val="0.24043734094293862"/>
          <c:y val="3.2586622056391741E-2"/>
        </c:manualLayout>
      </c:layout>
      <c:overlay val="0"/>
      <c:spPr>
        <a:noFill/>
        <a:ln w="25400">
          <a:noFill/>
        </a:ln>
      </c:spPr>
    </c:title>
    <c:autoTitleDeleted val="0"/>
    <c:plotArea>
      <c:layout>
        <c:manualLayout>
          <c:layoutTarget val="inner"/>
          <c:xMode val="edge"/>
          <c:yMode val="edge"/>
          <c:x val="0.1174864049220045"/>
          <c:y val="0.15682318585693994"/>
          <c:w val="0.84562889124093965"/>
          <c:h val="0.68635602121803407"/>
        </c:manualLayout>
      </c:layout>
      <c:scatterChart>
        <c:scatterStyle val="lineMarker"/>
        <c:varyColors val="0"/>
        <c:ser>
          <c:idx val="0"/>
          <c:order val="0"/>
          <c:tx>
            <c:strRef>
              <c:f>'[2]Εξωγήινη Ηλιακή ακτινοβολία'!$B$2</c:f>
              <c:strCache>
                <c:ptCount val="1"/>
                <c:pt idx="0">
                  <c:v>G sc,λ</c:v>
                </c:pt>
              </c:strCache>
            </c:strRef>
          </c:tx>
          <c:spPr>
            <a:ln w="28575">
              <a:solidFill>
                <a:srgbClr val="FF0000"/>
              </a:solidFill>
              <a:prstDash val="solid"/>
            </a:ln>
          </c:spPr>
          <c:marker>
            <c:symbol val="diamond"/>
            <c:size val="7"/>
            <c:spPr>
              <a:solidFill>
                <a:srgbClr val="FFFF00"/>
              </a:solidFill>
              <a:ln>
                <a:solidFill>
                  <a:srgbClr val="000000"/>
                </a:solidFill>
                <a:prstDash val="solid"/>
              </a:ln>
            </c:spPr>
          </c:marker>
          <c:xVal>
            <c:numRef>
              <c:f>'[2]Εξωγήινη Ηλιακή ακτινοβολία'!$A$3:$A$71</c:f>
              <c:numCache>
                <c:formatCode>General</c:formatCode>
                <c:ptCount val="69"/>
                <c:pt idx="0">
                  <c:v>0.24</c:v>
                </c:pt>
                <c:pt idx="1">
                  <c:v>0.25</c:v>
                </c:pt>
                <c:pt idx="2">
                  <c:v>0.26</c:v>
                </c:pt>
                <c:pt idx="3">
                  <c:v>0.27</c:v>
                </c:pt>
                <c:pt idx="4">
                  <c:v>0.28000000000000003</c:v>
                </c:pt>
                <c:pt idx="5">
                  <c:v>0.28999999999999998</c:v>
                </c:pt>
                <c:pt idx="6">
                  <c:v>0.3</c:v>
                </c:pt>
                <c:pt idx="7">
                  <c:v>0.31</c:v>
                </c:pt>
                <c:pt idx="8">
                  <c:v>0.32</c:v>
                </c:pt>
                <c:pt idx="9">
                  <c:v>0.33</c:v>
                </c:pt>
                <c:pt idx="10">
                  <c:v>0.34</c:v>
                </c:pt>
                <c:pt idx="11">
                  <c:v>0.35</c:v>
                </c:pt>
                <c:pt idx="12">
                  <c:v>0.36</c:v>
                </c:pt>
                <c:pt idx="13">
                  <c:v>0.37</c:v>
                </c:pt>
                <c:pt idx="14">
                  <c:v>0.38</c:v>
                </c:pt>
                <c:pt idx="15">
                  <c:v>0.39</c:v>
                </c:pt>
                <c:pt idx="16">
                  <c:v>0.4</c:v>
                </c:pt>
                <c:pt idx="17">
                  <c:v>0.41</c:v>
                </c:pt>
                <c:pt idx="18">
                  <c:v>0.42</c:v>
                </c:pt>
                <c:pt idx="19">
                  <c:v>0.43</c:v>
                </c:pt>
                <c:pt idx="20">
                  <c:v>0.44</c:v>
                </c:pt>
                <c:pt idx="21">
                  <c:v>0.45</c:v>
                </c:pt>
                <c:pt idx="22">
                  <c:v>0.46</c:v>
                </c:pt>
                <c:pt idx="23">
                  <c:v>0.47</c:v>
                </c:pt>
                <c:pt idx="24">
                  <c:v>0.48</c:v>
                </c:pt>
                <c:pt idx="25">
                  <c:v>0.49</c:v>
                </c:pt>
                <c:pt idx="26">
                  <c:v>0.5</c:v>
                </c:pt>
                <c:pt idx="27">
                  <c:v>0.51</c:v>
                </c:pt>
                <c:pt idx="28">
                  <c:v>0.52</c:v>
                </c:pt>
                <c:pt idx="29">
                  <c:v>0.53</c:v>
                </c:pt>
                <c:pt idx="30">
                  <c:v>0.54</c:v>
                </c:pt>
                <c:pt idx="31">
                  <c:v>0.55000000000000004</c:v>
                </c:pt>
                <c:pt idx="32">
                  <c:v>0.56000000000000005</c:v>
                </c:pt>
                <c:pt idx="33">
                  <c:v>0.56999999999999995</c:v>
                </c:pt>
                <c:pt idx="34">
                  <c:v>0.57999999999999996</c:v>
                </c:pt>
                <c:pt idx="35">
                  <c:v>0.59</c:v>
                </c:pt>
                <c:pt idx="36">
                  <c:v>0.6</c:v>
                </c:pt>
                <c:pt idx="37">
                  <c:v>0.62</c:v>
                </c:pt>
                <c:pt idx="38">
                  <c:v>0.64</c:v>
                </c:pt>
                <c:pt idx="39">
                  <c:v>0.66</c:v>
                </c:pt>
                <c:pt idx="40">
                  <c:v>0.68</c:v>
                </c:pt>
                <c:pt idx="41">
                  <c:v>0.7</c:v>
                </c:pt>
                <c:pt idx="42">
                  <c:v>0.72</c:v>
                </c:pt>
                <c:pt idx="43">
                  <c:v>0.75</c:v>
                </c:pt>
                <c:pt idx="44">
                  <c:v>0.8</c:v>
                </c:pt>
                <c:pt idx="45">
                  <c:v>0.9</c:v>
                </c:pt>
                <c:pt idx="46">
                  <c:v>1</c:v>
                </c:pt>
                <c:pt idx="47">
                  <c:v>1.2</c:v>
                </c:pt>
                <c:pt idx="48">
                  <c:v>1.4</c:v>
                </c:pt>
                <c:pt idx="49">
                  <c:v>1.6</c:v>
                </c:pt>
                <c:pt idx="50">
                  <c:v>1.8</c:v>
                </c:pt>
                <c:pt idx="51">
                  <c:v>2</c:v>
                </c:pt>
                <c:pt idx="52">
                  <c:v>2.2000000000000002</c:v>
                </c:pt>
                <c:pt idx="53">
                  <c:v>2.4</c:v>
                </c:pt>
                <c:pt idx="54">
                  <c:v>2.6</c:v>
                </c:pt>
                <c:pt idx="55">
                  <c:v>2.8</c:v>
                </c:pt>
                <c:pt idx="56">
                  <c:v>3</c:v>
                </c:pt>
                <c:pt idx="57">
                  <c:v>3.2</c:v>
                </c:pt>
                <c:pt idx="58">
                  <c:v>3.4</c:v>
                </c:pt>
                <c:pt idx="59">
                  <c:v>3.6</c:v>
                </c:pt>
                <c:pt idx="60">
                  <c:v>3.8</c:v>
                </c:pt>
                <c:pt idx="61">
                  <c:v>4</c:v>
                </c:pt>
                <c:pt idx="62">
                  <c:v>4.5</c:v>
                </c:pt>
                <c:pt idx="63">
                  <c:v>5</c:v>
                </c:pt>
                <c:pt idx="64">
                  <c:v>6</c:v>
                </c:pt>
                <c:pt idx="65">
                  <c:v>7</c:v>
                </c:pt>
                <c:pt idx="66">
                  <c:v>8</c:v>
                </c:pt>
                <c:pt idx="67">
                  <c:v>10</c:v>
                </c:pt>
                <c:pt idx="68">
                  <c:v>50</c:v>
                </c:pt>
              </c:numCache>
            </c:numRef>
          </c:xVal>
          <c:yVal>
            <c:numRef>
              <c:f>'[2]Εξωγήινη Ηλιακή ακτινοβολία'!$B$3:$B$71</c:f>
              <c:numCache>
                <c:formatCode>General</c:formatCode>
                <c:ptCount val="69"/>
                <c:pt idx="0">
                  <c:v>63</c:v>
                </c:pt>
                <c:pt idx="1">
                  <c:v>70.900000000000006</c:v>
                </c:pt>
                <c:pt idx="2">
                  <c:v>130</c:v>
                </c:pt>
                <c:pt idx="3">
                  <c:v>232</c:v>
                </c:pt>
                <c:pt idx="4">
                  <c:v>222</c:v>
                </c:pt>
                <c:pt idx="5">
                  <c:v>482</c:v>
                </c:pt>
                <c:pt idx="6">
                  <c:v>514</c:v>
                </c:pt>
                <c:pt idx="7">
                  <c:v>689</c:v>
                </c:pt>
                <c:pt idx="8">
                  <c:v>830</c:v>
                </c:pt>
                <c:pt idx="9">
                  <c:v>1059</c:v>
                </c:pt>
                <c:pt idx="10">
                  <c:v>1074</c:v>
                </c:pt>
                <c:pt idx="11">
                  <c:v>1093</c:v>
                </c:pt>
                <c:pt idx="12">
                  <c:v>1068</c:v>
                </c:pt>
                <c:pt idx="13">
                  <c:v>1181</c:v>
                </c:pt>
                <c:pt idx="14">
                  <c:v>1120</c:v>
                </c:pt>
                <c:pt idx="15">
                  <c:v>1098</c:v>
                </c:pt>
                <c:pt idx="16">
                  <c:v>1429</c:v>
                </c:pt>
                <c:pt idx="17">
                  <c:v>1751</c:v>
                </c:pt>
                <c:pt idx="18">
                  <c:v>1747</c:v>
                </c:pt>
                <c:pt idx="19">
                  <c:v>1639</c:v>
                </c:pt>
                <c:pt idx="20">
                  <c:v>1810</c:v>
                </c:pt>
                <c:pt idx="21">
                  <c:v>2006</c:v>
                </c:pt>
                <c:pt idx="22">
                  <c:v>2066</c:v>
                </c:pt>
                <c:pt idx="23">
                  <c:v>2033</c:v>
                </c:pt>
                <c:pt idx="24">
                  <c:v>2074</c:v>
                </c:pt>
                <c:pt idx="25">
                  <c:v>1950</c:v>
                </c:pt>
                <c:pt idx="26">
                  <c:v>1942</c:v>
                </c:pt>
                <c:pt idx="27">
                  <c:v>1882</c:v>
                </c:pt>
                <c:pt idx="28">
                  <c:v>1833</c:v>
                </c:pt>
                <c:pt idx="29">
                  <c:v>1842</c:v>
                </c:pt>
                <c:pt idx="30">
                  <c:v>1783</c:v>
                </c:pt>
                <c:pt idx="31">
                  <c:v>1725</c:v>
                </c:pt>
                <c:pt idx="32">
                  <c:v>1695</c:v>
                </c:pt>
                <c:pt idx="33">
                  <c:v>1712</c:v>
                </c:pt>
                <c:pt idx="34">
                  <c:v>1715</c:v>
                </c:pt>
                <c:pt idx="35">
                  <c:v>1700</c:v>
                </c:pt>
                <c:pt idx="36">
                  <c:v>1666</c:v>
                </c:pt>
                <c:pt idx="37">
                  <c:v>1602</c:v>
                </c:pt>
                <c:pt idx="38">
                  <c:v>1544</c:v>
                </c:pt>
                <c:pt idx="39">
                  <c:v>1486</c:v>
                </c:pt>
                <c:pt idx="40">
                  <c:v>1427</c:v>
                </c:pt>
                <c:pt idx="41">
                  <c:v>1369</c:v>
                </c:pt>
                <c:pt idx="42">
                  <c:v>1314</c:v>
                </c:pt>
                <c:pt idx="43">
                  <c:v>1235</c:v>
                </c:pt>
                <c:pt idx="44">
                  <c:v>1109</c:v>
                </c:pt>
                <c:pt idx="45">
                  <c:v>891</c:v>
                </c:pt>
                <c:pt idx="46">
                  <c:v>748</c:v>
                </c:pt>
                <c:pt idx="47">
                  <c:v>485</c:v>
                </c:pt>
                <c:pt idx="48">
                  <c:v>337</c:v>
                </c:pt>
                <c:pt idx="49">
                  <c:v>245</c:v>
                </c:pt>
                <c:pt idx="50">
                  <c:v>159</c:v>
                </c:pt>
                <c:pt idx="51">
                  <c:v>103</c:v>
                </c:pt>
                <c:pt idx="52">
                  <c:v>79</c:v>
                </c:pt>
                <c:pt idx="53">
                  <c:v>62</c:v>
                </c:pt>
                <c:pt idx="54">
                  <c:v>48</c:v>
                </c:pt>
                <c:pt idx="55">
                  <c:v>39</c:v>
                </c:pt>
                <c:pt idx="56">
                  <c:v>31</c:v>
                </c:pt>
                <c:pt idx="57">
                  <c:v>22.6</c:v>
                </c:pt>
                <c:pt idx="58">
                  <c:v>16.600000000000001</c:v>
                </c:pt>
                <c:pt idx="59">
                  <c:v>13.5</c:v>
                </c:pt>
                <c:pt idx="60">
                  <c:v>11.1</c:v>
                </c:pt>
                <c:pt idx="61">
                  <c:v>9.5</c:v>
                </c:pt>
                <c:pt idx="62">
                  <c:v>5.9</c:v>
                </c:pt>
                <c:pt idx="63">
                  <c:v>3.8</c:v>
                </c:pt>
                <c:pt idx="64">
                  <c:v>1.8</c:v>
                </c:pt>
                <c:pt idx="65">
                  <c:v>1</c:v>
                </c:pt>
                <c:pt idx="66">
                  <c:v>0.59</c:v>
                </c:pt>
                <c:pt idx="67">
                  <c:v>0.24</c:v>
                </c:pt>
                <c:pt idx="68">
                  <c:v>3.8999999999999999E-4</c:v>
                </c:pt>
              </c:numCache>
            </c:numRef>
          </c:yVal>
          <c:smooth val="0"/>
        </c:ser>
        <c:dLbls>
          <c:showLegendKey val="0"/>
          <c:showVal val="0"/>
          <c:showCatName val="0"/>
          <c:showSerName val="0"/>
          <c:showPercent val="0"/>
          <c:showBubbleSize val="0"/>
        </c:dLbls>
        <c:axId val="130399552"/>
        <c:axId val="129277952"/>
      </c:scatterChart>
      <c:valAx>
        <c:axId val="130399552"/>
        <c:scaling>
          <c:orientation val="minMax"/>
          <c:max val="2.6"/>
          <c:min val="0.2"/>
        </c:scaling>
        <c:delete val="0"/>
        <c:axPos val="b"/>
        <c:title>
          <c:tx>
            <c:rich>
              <a:bodyPr/>
              <a:lstStyle/>
              <a:p>
                <a:pPr>
                  <a:defRPr/>
                </a:pPr>
                <a:r>
                  <a:rPr lang="el-GR"/>
                  <a:t>λ, μήκος κύματος, [μ</a:t>
                </a:r>
                <a:r>
                  <a:rPr lang="en-US"/>
                  <a:t>m]</a:t>
                </a:r>
              </a:p>
            </c:rich>
          </c:tx>
          <c:layout>
            <c:manualLayout>
              <c:xMode val="edge"/>
              <c:yMode val="edge"/>
              <c:x val="0.44262327624385783"/>
              <c:y val="0.90835240526587224"/>
            </c:manualLayout>
          </c:layout>
          <c:overlay val="0"/>
          <c:spPr>
            <a:noFill/>
            <a:ln w="25400">
              <a:noFill/>
            </a:ln>
          </c:spPr>
        </c:title>
        <c:numFmt formatCode="0.0" sourceLinked="0"/>
        <c:majorTickMark val="out"/>
        <c:minorTickMark val="in"/>
        <c:tickLblPos val="nextTo"/>
        <c:spPr>
          <a:ln w="3175">
            <a:solidFill>
              <a:srgbClr val="000000"/>
            </a:solidFill>
            <a:prstDash val="solid"/>
          </a:ln>
        </c:spPr>
        <c:txPr>
          <a:bodyPr rot="0" vert="horz"/>
          <a:lstStyle/>
          <a:p>
            <a:pPr>
              <a:defRPr/>
            </a:pPr>
            <a:endParaRPr lang="en-US"/>
          </a:p>
        </c:txPr>
        <c:crossAx val="129277952"/>
        <c:crosses val="autoZero"/>
        <c:crossBetween val="midCat"/>
        <c:majorUnit val="0.2"/>
        <c:minorUnit val="2.0000000000000011E-2"/>
      </c:valAx>
      <c:valAx>
        <c:axId val="129277952"/>
        <c:scaling>
          <c:orientation val="minMax"/>
          <c:max val="2400"/>
        </c:scaling>
        <c:delete val="0"/>
        <c:axPos val="l"/>
        <c:majorGridlines>
          <c:spPr>
            <a:ln w="3175">
              <a:solidFill>
                <a:srgbClr val="000000"/>
              </a:solidFill>
              <a:prstDash val="sysDash"/>
            </a:ln>
          </c:spPr>
        </c:majorGridlines>
        <c:title>
          <c:tx>
            <c:rich>
              <a:bodyPr/>
              <a:lstStyle/>
              <a:p>
                <a:pPr>
                  <a:defRPr/>
                </a:pPr>
                <a:r>
                  <a:rPr lang="en-US"/>
                  <a:t>Gsc, </a:t>
                </a:r>
                <a:r>
                  <a:rPr lang="el-GR"/>
                  <a:t>λ   Φασματική ακτινοβολία, [</a:t>
                </a:r>
                <a:r>
                  <a:rPr lang="en-US"/>
                  <a:t>W/m2 </a:t>
                </a:r>
                <a:r>
                  <a:rPr lang="el-GR"/>
                  <a:t>μ</a:t>
                </a:r>
                <a:r>
                  <a:rPr lang="en-US"/>
                  <a:t>m]</a:t>
                </a:r>
              </a:p>
            </c:rich>
          </c:tx>
          <c:layout>
            <c:manualLayout>
              <c:xMode val="edge"/>
              <c:yMode val="edge"/>
              <c:x val="2.4590156366421922E-2"/>
              <c:y val="0.21995987094098193"/>
            </c:manualLayout>
          </c:layout>
          <c:overlay val="0"/>
          <c:spPr>
            <a:no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a:pPr>
            <a:endParaRPr lang="en-US"/>
          </a:p>
        </c:txPr>
        <c:crossAx val="130399552"/>
        <c:crosses val="autoZero"/>
        <c:crossBetween val="midCat"/>
        <c:majorUnit val="400"/>
      </c:valAx>
      <c:spPr>
        <a:noFill/>
        <a:ln w="12700">
          <a:solidFill>
            <a:srgbClr val="00000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600" b="0" i="0" u="none" strike="noStrike" baseline="0">
          <a:solidFill>
            <a:srgbClr val="000000"/>
          </a:solidFill>
          <a:latin typeface="Cambria Math" panose="02040503050406030204" pitchFamily="18" charset="0"/>
          <a:ea typeface="Cambria Math" panose="02040503050406030204" pitchFamily="18" charset="0"/>
          <a:cs typeface="Times New Roman"/>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4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wmf"/><Relationship Id="rId1" Type="http://schemas.openxmlformats.org/officeDocument/2006/relationships/image" Target="../media/image77.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2.wmf"/><Relationship Id="rId1" Type="http://schemas.openxmlformats.org/officeDocument/2006/relationships/image" Target="../media/image18.wmf"/><Relationship Id="rId5" Type="http://schemas.openxmlformats.org/officeDocument/2006/relationships/image" Target="../media/image16.wmf"/><Relationship Id="rId4"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wmf"/></Relationships>
</file>

<file path=ppt/drawings/drawing1.xml><?xml version="1.0" encoding="utf-8"?>
<c:userShapes xmlns:c="http://schemas.openxmlformats.org/drawingml/2006/chart">
  <cdr:relSizeAnchor xmlns:cdr="http://schemas.openxmlformats.org/drawingml/2006/chartDrawing">
    <cdr:from>
      <cdr:x>0.17491</cdr:x>
      <cdr:y>0.15585</cdr:y>
    </cdr:from>
    <cdr:to>
      <cdr:x>0.17491</cdr:x>
      <cdr:y>0.84171</cdr:y>
    </cdr:to>
    <cdr:sp macro="" textlink="">
      <cdr:nvSpPr>
        <cdr:cNvPr id="2049" name="Line 1"/>
        <cdr:cNvSpPr>
          <a:spLocks xmlns:a="http://schemas.openxmlformats.org/drawingml/2006/main" noChangeShapeType="1"/>
        </cdr:cNvSpPr>
      </cdr:nvSpPr>
      <cdr:spPr bwMode="auto">
        <a:xfrm xmlns:a="http://schemas.openxmlformats.org/drawingml/2006/main" flipH="1" flipV="1">
          <a:off x="1135736" y="678274"/>
          <a:ext cx="0" cy="2995681"/>
        </a:xfrm>
        <a:prstGeom xmlns:a="http://schemas.openxmlformats.org/drawingml/2006/main" prst="line">
          <a:avLst/>
        </a:prstGeom>
        <a:noFill xmlns:a="http://schemas.openxmlformats.org/drawingml/2006/main"/>
        <a:ln xmlns:a="http://schemas.openxmlformats.org/drawingml/2006/main" w="19050">
          <a:solidFill>
            <a:srgbClr val="C00000"/>
          </a:solidFill>
          <a:prstDash val="dashDot"/>
          <a:round/>
          <a:headEnd/>
          <a:tailEnd/>
        </a:ln>
      </cdr:spPr>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0.32</cdr:x>
      <cdr:y>0.15585</cdr:y>
    </cdr:from>
    <cdr:to>
      <cdr:x>0.32098</cdr:x>
      <cdr:y>0.84171</cdr:y>
    </cdr:to>
    <cdr:sp macro="" textlink="">
      <cdr:nvSpPr>
        <cdr:cNvPr id="2050" name="Line 2"/>
        <cdr:cNvSpPr>
          <a:spLocks xmlns:a="http://schemas.openxmlformats.org/drawingml/2006/main" noChangeShapeType="1"/>
        </cdr:cNvSpPr>
      </cdr:nvSpPr>
      <cdr:spPr bwMode="auto">
        <a:xfrm xmlns:a="http://schemas.openxmlformats.org/drawingml/2006/main" flipH="1" flipV="1">
          <a:off x="2079854" y="678274"/>
          <a:ext cx="6400" cy="2995681"/>
        </a:xfrm>
        <a:prstGeom xmlns:a="http://schemas.openxmlformats.org/drawingml/2006/main" prst="line">
          <a:avLst/>
        </a:prstGeom>
        <a:noFill xmlns:a="http://schemas.openxmlformats.org/drawingml/2006/main"/>
        <a:ln xmlns:a="http://schemas.openxmlformats.org/drawingml/2006/main" w="19050">
          <a:solidFill>
            <a:srgbClr val="C00000"/>
          </a:solidFill>
          <a:prstDash val="dashDot"/>
          <a:round/>
          <a:headEnd/>
          <a:tailEnd/>
        </a:ln>
      </cdr:spPr>
      <cdr:txBody>
        <a:bodyPr xmlns:a="http://schemas.openxmlformats.org/drawingml/2006/main"/>
        <a:lstStyle xmlns:a="http://schemas.openxmlformats.org/drawingml/2006/main"/>
        <a:p xmlns:a="http://schemas.openxmlformats.org/drawingml/2006/main">
          <a:endParaRPr lang="el-GR"/>
        </a:p>
      </cdr:txBody>
    </cdr:sp>
  </cdr:relSizeAnchor>
  <cdr:relSizeAnchor xmlns:cdr="http://schemas.openxmlformats.org/drawingml/2006/chartDrawing">
    <cdr:from>
      <cdr:x>0.40016</cdr:x>
      <cdr:y>0.20805</cdr:y>
    </cdr:from>
    <cdr:to>
      <cdr:x>0.53959</cdr:x>
      <cdr:y>0.25122</cdr:y>
    </cdr:to>
    <cdr:sp macro="" textlink="">
      <cdr:nvSpPr>
        <cdr:cNvPr id="2051" name="Text Box 3"/>
        <cdr:cNvSpPr txBox="1">
          <a:spLocks xmlns:a="http://schemas.openxmlformats.org/drawingml/2006/main" noChangeArrowheads="1"/>
        </cdr:cNvSpPr>
      </cdr:nvSpPr>
      <cdr:spPr bwMode="auto">
        <a:xfrm xmlns:a="http://schemas.openxmlformats.org/drawingml/2006/main">
          <a:off x="2601519" y="906252"/>
          <a:ext cx="907313" cy="188562"/>
        </a:xfrm>
        <a:prstGeom xmlns:a="http://schemas.openxmlformats.org/drawingml/2006/main" prst="rect">
          <a:avLst/>
        </a:prstGeom>
        <a:solidFill xmlns:a="http://schemas.openxmlformats.org/drawingml/2006/main">
          <a:srgbClr val="FFFF00"/>
        </a:solidFill>
        <a:ln xmlns:a="http://schemas.openxmlformats.org/drawingml/2006/main" w="9525">
          <a:noFill/>
          <a:miter lim="800000"/>
          <a:headEnd/>
          <a:tailEnd/>
        </a:ln>
      </cdr:spPr>
      <cdr:txBody>
        <a:bodyPr xmlns:a="http://schemas.openxmlformats.org/drawingml/2006/main" vertOverflow="clip" wrap="square" lIns="27432" tIns="27432" rIns="0" bIns="0" anchor="ctr" upright="1"/>
        <a:lstStyle xmlns:a="http://schemas.openxmlformats.org/drawingml/2006/main"/>
        <a:p xmlns:a="http://schemas.openxmlformats.org/drawingml/2006/main">
          <a:pPr algn="ctr" rtl="0">
            <a:defRPr sz="1000"/>
          </a:pPr>
          <a:r>
            <a:rPr lang="el-GR" sz="1050" b="1" i="1" strike="noStrike">
              <a:solidFill>
                <a:srgbClr val="FF0000"/>
              </a:solidFill>
              <a:latin typeface="Times New Roman"/>
              <a:cs typeface="Times New Roman"/>
            </a:rPr>
            <a:t>ΥΠΕΡΥΘΡΟ</a:t>
          </a:r>
          <a:endParaRPr lang="el-GR" sz="1025" b="1" i="1" strike="noStrike">
            <a:solidFill>
              <a:srgbClr val="FF0000"/>
            </a:solidFill>
            <a:latin typeface="Times New Roman"/>
            <a:cs typeface="Times New Roman"/>
          </a:endParaRPr>
        </a:p>
      </cdr:txBody>
    </cdr:sp>
  </cdr:relSizeAnchor>
  <cdr:relSizeAnchor xmlns:cdr="http://schemas.openxmlformats.org/drawingml/2006/chartDrawing">
    <cdr:from>
      <cdr:x>0.20733</cdr:x>
      <cdr:y>0.18829</cdr:y>
    </cdr:from>
    <cdr:to>
      <cdr:x>0.30176</cdr:x>
      <cdr:y>0.23146</cdr:y>
    </cdr:to>
    <cdr:sp macro="" textlink="">
      <cdr:nvSpPr>
        <cdr:cNvPr id="2052" name="Text Box 4"/>
        <cdr:cNvSpPr txBox="1">
          <a:spLocks xmlns:a="http://schemas.openxmlformats.org/drawingml/2006/main" noChangeArrowheads="1"/>
        </cdr:cNvSpPr>
      </cdr:nvSpPr>
      <cdr:spPr bwMode="auto">
        <a:xfrm xmlns:a="http://schemas.openxmlformats.org/drawingml/2006/main">
          <a:off x="1705865" y="907478"/>
          <a:ext cx="776946" cy="208064"/>
        </a:xfrm>
        <a:prstGeom xmlns:a="http://schemas.openxmlformats.org/drawingml/2006/main" prst="rect">
          <a:avLst/>
        </a:prstGeom>
        <a:solidFill xmlns:a="http://schemas.openxmlformats.org/drawingml/2006/main">
          <a:srgbClr val="FFFF00"/>
        </a:solidFill>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ctr" rtl="0">
            <a:defRPr sz="1000"/>
          </a:pPr>
          <a:r>
            <a:rPr lang="el-GR" sz="1100" b="0" i="1" strike="noStrike">
              <a:solidFill>
                <a:srgbClr val="FF0000"/>
              </a:solidFill>
              <a:latin typeface="Cambria Math" panose="02040503050406030204" pitchFamily="18" charset="0"/>
              <a:ea typeface="Cambria Math" panose="02040503050406030204" pitchFamily="18" charset="0"/>
              <a:cs typeface="Times New Roman"/>
            </a:rPr>
            <a:t>ΟΡΑΤΟ</a:t>
          </a:r>
          <a:endParaRPr lang="el-GR" sz="1025" b="0" i="1" strike="noStrike">
            <a:solidFill>
              <a:srgbClr val="FF0000"/>
            </a:solidFill>
            <a:latin typeface="Cambria Math" panose="02040503050406030204" pitchFamily="18" charset="0"/>
            <a:ea typeface="Cambria Math" panose="02040503050406030204" pitchFamily="18" charset="0"/>
            <a:cs typeface="Times New Roman"/>
          </a:endParaRPr>
        </a:p>
      </cdr:txBody>
    </cdr:sp>
  </cdr:relSizeAnchor>
  <cdr:relSizeAnchor xmlns:cdr="http://schemas.openxmlformats.org/drawingml/2006/chartDrawing">
    <cdr:from>
      <cdr:x>0.12883</cdr:x>
      <cdr:y>0.20607</cdr:y>
    </cdr:from>
    <cdr:to>
      <cdr:x>0.16597</cdr:x>
      <cdr:y>0.38875</cdr:y>
    </cdr:to>
    <cdr:sp macro="" textlink="">
      <cdr:nvSpPr>
        <cdr:cNvPr id="2053" name="AutoShape 5"/>
        <cdr:cNvSpPr>
          <a:spLocks xmlns:a="http://schemas.openxmlformats.org/drawingml/2006/main"/>
        </cdr:cNvSpPr>
      </cdr:nvSpPr>
      <cdr:spPr bwMode="auto">
        <a:xfrm xmlns:a="http://schemas.openxmlformats.org/drawingml/2006/main">
          <a:off x="1059989" y="993203"/>
          <a:ext cx="305579" cy="880454"/>
        </a:xfrm>
        <a:prstGeom xmlns:a="http://schemas.openxmlformats.org/drawingml/2006/main" prst="callout1">
          <a:avLst>
            <a:gd name="adj1" fmla="val 107995"/>
            <a:gd name="adj2" fmla="val 51917"/>
            <a:gd name="adj3" fmla="val 107995"/>
            <a:gd name="adj4" fmla="val -4778"/>
          </a:avLst>
        </a:prstGeom>
        <a:solidFill xmlns:a="http://schemas.openxmlformats.org/drawingml/2006/main">
          <a:srgbClr val="FFFF00"/>
        </a:solidFill>
        <a:ln xmlns:a="http://schemas.openxmlformats.org/drawingml/2006/main" w="9525">
          <a:solidFill>
            <a:srgbClr val="400000"/>
          </a:solidFill>
          <a:miter lim="800000"/>
          <a:headEnd/>
          <a:tailEnd/>
        </a:ln>
      </cdr:spPr>
      <cdr:txBody>
        <a:bodyPr xmlns:a="http://schemas.openxmlformats.org/drawingml/2006/main" vertOverflow="clip" vert="vert270" wrap="square" lIns="27432" tIns="27432" rIns="0" bIns="0" anchor="ctr" upright="1"/>
        <a:lstStyle xmlns:a="http://schemas.openxmlformats.org/drawingml/2006/main"/>
        <a:p xmlns:a="http://schemas.openxmlformats.org/drawingml/2006/main">
          <a:pPr algn="ctr" rtl="0">
            <a:defRPr sz="1000"/>
          </a:pPr>
          <a:r>
            <a:rPr lang="el-GR" sz="1025" b="0" i="1" strike="noStrike">
              <a:solidFill>
                <a:srgbClr val="FF0000"/>
              </a:solidFill>
              <a:latin typeface="Cambria Math" panose="02040503050406030204" pitchFamily="18" charset="0"/>
              <a:ea typeface="Cambria Math" panose="02040503050406030204" pitchFamily="18" charset="0"/>
              <a:cs typeface="Times New Roman"/>
            </a:rPr>
            <a:t>ΥΠΕΡΙΩΔΕΣ</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CAD7A-27E6-4BDB-BA2E-96E94D83E90D}" type="datetimeFigureOut">
              <a:rPr lang="en-GB" smtClean="0"/>
              <a:t>01/03/2015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0BF83-845F-43B1-8E9D-B70DB7C5F219}" type="slidenum">
              <a:rPr lang="en-GB" smtClean="0"/>
              <a:t>‹#›</a:t>
            </a:fld>
            <a:endParaRPr lang="en-GB"/>
          </a:p>
        </p:txBody>
      </p:sp>
    </p:spTree>
    <p:extLst>
      <p:ext uri="{BB962C8B-B14F-4D97-AF65-F5344CB8AC3E}">
        <p14:creationId xmlns:p14="http://schemas.microsoft.com/office/powerpoint/2010/main" val="19875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F875D-FAE0-4C0A-88F7-9FD0C88DBFCE}" type="slidenum">
              <a:rPr lang="el-GR">
                <a:solidFill>
                  <a:prstClr val="black"/>
                </a:solidFill>
              </a:rPr>
              <a:pPr/>
              <a:t>5</a:t>
            </a:fld>
            <a:endParaRPr lang="el-GR">
              <a:solidFill>
                <a:prstClr val="black"/>
              </a:solidFill>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10BB1-4E6C-4E29-8402-791A92E6F666}" type="slidenum">
              <a:rPr lang="el-GR">
                <a:solidFill>
                  <a:prstClr val="black"/>
                </a:solidFill>
              </a:rPr>
              <a:pPr/>
              <a:t>30</a:t>
            </a:fld>
            <a:endParaRPr lang="el-GR">
              <a:solidFill>
                <a:prstClr val="black"/>
              </a:solidFill>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31186-371F-4DAF-8373-2BA2BDB143C0}" type="slidenum">
              <a:rPr lang="el-GR">
                <a:solidFill>
                  <a:prstClr val="black"/>
                </a:solidFill>
              </a:rPr>
              <a:pPr/>
              <a:t>31</a:t>
            </a:fld>
            <a:endParaRPr lang="el-GR">
              <a:solidFill>
                <a:prstClr val="black"/>
              </a:solidFill>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F4861-9287-458A-9BEC-0649E3672EB5}" type="slidenum">
              <a:rPr lang="el-GR">
                <a:solidFill>
                  <a:prstClr val="black"/>
                </a:solidFill>
              </a:rPr>
              <a:pPr/>
              <a:t>32</a:t>
            </a:fld>
            <a:endParaRPr lang="el-GR">
              <a:solidFill>
                <a:prstClr val="black"/>
              </a:solidFill>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239BA-0174-4E17-8801-CBC0B06205B0}" type="slidenum">
              <a:rPr lang="el-GR">
                <a:solidFill>
                  <a:prstClr val="black"/>
                </a:solidFill>
              </a:rPr>
              <a:pPr/>
              <a:t>33</a:t>
            </a:fld>
            <a:endParaRPr lang="el-GR">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47966-DAAF-48F3-9284-B756C87F201B}" type="slidenum">
              <a:rPr lang="el-GR">
                <a:solidFill>
                  <a:prstClr val="black"/>
                </a:solidFill>
              </a:rPr>
              <a:pPr/>
              <a:t>34</a:t>
            </a:fld>
            <a:endParaRPr lang="el-GR">
              <a:solidFill>
                <a:prstClr val="black"/>
              </a:solidFill>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698FF-8169-439A-ADD6-75603000437E}" type="slidenum">
              <a:rPr lang="el-GR">
                <a:solidFill>
                  <a:prstClr val="black"/>
                </a:solidFill>
              </a:rPr>
              <a:pPr/>
              <a:t>35</a:t>
            </a:fld>
            <a:endParaRPr lang="el-GR">
              <a:solidFill>
                <a:prstClr val="black"/>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5AD58-ABDC-4A10-B82E-BD44B9E1B7D5}" type="slidenum">
              <a:rPr lang="el-GR">
                <a:solidFill>
                  <a:prstClr val="black"/>
                </a:solidFill>
              </a:rPr>
              <a:pPr/>
              <a:t>36</a:t>
            </a:fld>
            <a:endParaRPr lang="el-GR">
              <a:solidFill>
                <a:prstClr val="black"/>
              </a:solidFill>
            </a:endParaRPr>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37</a:t>
            </a:fld>
            <a:endParaRPr lang="el-GR">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38</a:t>
            </a:fld>
            <a:endParaRPr lang="el-GR">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39</a:t>
            </a:fld>
            <a:endParaRPr lang="el-G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039F7-7B7D-450C-9BF8-8815D2CABAE8}" type="slidenum">
              <a:rPr lang="el-GR">
                <a:solidFill>
                  <a:prstClr val="black"/>
                </a:solidFill>
              </a:rPr>
              <a:pPr/>
              <a:t>6</a:t>
            </a:fld>
            <a:endParaRPr lang="el-GR">
              <a:solidFill>
                <a:prstClr val="black"/>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978CA43A-5F1D-4776-9AB7-B8E2216A217B}" type="slidenum">
              <a:rPr lang="el-GR" smtClean="0">
                <a:solidFill>
                  <a:prstClr val="black"/>
                </a:solidFill>
              </a:rPr>
              <a:pPr/>
              <a:t>40</a:t>
            </a:fld>
            <a:endParaRPr lang="el-GR">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978CA43A-5F1D-4776-9AB7-B8E2216A217B}" type="slidenum">
              <a:rPr lang="el-GR" smtClean="0">
                <a:solidFill>
                  <a:prstClr val="black"/>
                </a:solidFill>
              </a:rPr>
              <a:pPr/>
              <a:t>41</a:t>
            </a:fld>
            <a:endParaRPr lang="el-GR">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978CA43A-5F1D-4776-9AB7-B8E2216A217B}" type="slidenum">
              <a:rPr lang="el-GR" smtClean="0">
                <a:solidFill>
                  <a:prstClr val="black"/>
                </a:solidFill>
              </a:rPr>
              <a:pPr/>
              <a:t>42</a:t>
            </a:fld>
            <a:endParaRPr lang="el-GR">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43</a:t>
            </a:fld>
            <a:endParaRPr lang="el-GR">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44</a:t>
            </a:fld>
            <a:endParaRPr lang="el-GR">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C94AFC-E17D-4B85-8224-5289A207641B}" type="slidenum">
              <a:rPr lang="el-GR">
                <a:solidFill>
                  <a:prstClr val="black"/>
                </a:solidFill>
              </a:rPr>
              <a:pPr/>
              <a:t>45</a:t>
            </a:fld>
            <a:endParaRPr lang="el-GR">
              <a:solidFill>
                <a:prstClr val="black"/>
              </a:solidFill>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46</a:t>
            </a:fld>
            <a:endParaRPr lang="el-GR">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47</a:t>
            </a:fld>
            <a:endParaRPr lang="el-GR">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48</a:t>
            </a:fld>
            <a:endParaRPr lang="el-GR">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49</a:t>
            </a:fld>
            <a:endParaRPr lang="el-GR">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1A987-53CE-49A5-A7BB-8F1541D89231}" type="slidenum">
              <a:rPr lang="el-GR">
                <a:solidFill>
                  <a:prstClr val="black"/>
                </a:solidFill>
              </a:rPr>
              <a:pPr/>
              <a:t>11</a:t>
            </a:fld>
            <a:endParaRPr lang="el-GR">
              <a:solidFill>
                <a:prstClr val="black"/>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50</a:t>
            </a:fld>
            <a:endParaRPr lang="el-GR">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B6560-9401-4425-BF11-AB8F4A73FEF3}" type="slidenum">
              <a:rPr lang="el-GR"/>
              <a:pPr/>
              <a:t>59</a:t>
            </a:fld>
            <a:endParaRPr lang="el-G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C72A6-F421-4A89-92BE-A9853B8E5B0E}" type="slidenum">
              <a:rPr lang="el-GR"/>
              <a:pPr/>
              <a:t>60</a:t>
            </a:fld>
            <a:endParaRPr lang="el-GR"/>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C8ECC-79E6-457B-8037-609E9176F087}" type="slidenum">
              <a:rPr lang="el-GR">
                <a:solidFill>
                  <a:prstClr val="black"/>
                </a:solidFill>
              </a:rPr>
              <a:pPr/>
              <a:t>12</a:t>
            </a:fld>
            <a:endParaRPr lang="el-GR">
              <a:solidFill>
                <a:prstClr val="black"/>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42EBA5-F84B-4834-BFD0-EFBCDB916F29}" type="slidenum">
              <a:rPr lang="el-GR">
                <a:solidFill>
                  <a:prstClr val="black"/>
                </a:solidFill>
              </a:rPr>
              <a:pPr/>
              <a:t>13</a:t>
            </a:fld>
            <a:endParaRPr lang="el-GR">
              <a:solidFill>
                <a:prstClr val="black"/>
              </a:solidFill>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0CA246-B3EE-4A8D-8C85-34E5C15B8E04}" type="slidenum">
              <a:rPr lang="el-GR">
                <a:solidFill>
                  <a:prstClr val="black"/>
                </a:solidFill>
              </a:rPr>
              <a:pPr/>
              <a:t>15</a:t>
            </a:fld>
            <a:endParaRPr lang="el-GR">
              <a:solidFill>
                <a:prstClr val="black"/>
              </a:solidFill>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r>
              <a:rPr lang="en-US">
                <a:solidFill>
                  <a:prstClr val="black"/>
                </a:solidFill>
              </a:rPr>
              <a:t>Chapter 2-</a:t>
            </a:r>
            <a:fld id="{0D17AE4E-DA30-4F2B-B73F-AC5D9906D380}" type="slidenum">
              <a:rPr lang="en-US">
                <a:solidFill>
                  <a:prstClr val="black"/>
                </a:solidFill>
              </a:rPr>
              <a:pPr>
                <a:defRPr/>
              </a:pPr>
              <a:t>24</a:t>
            </a:fld>
            <a:endParaRPr lang="en-US">
              <a:solidFill>
                <a:prstClr val="black"/>
              </a:solidFill>
            </a:endParaRPr>
          </a:p>
        </p:txBody>
      </p:sp>
      <p:sp>
        <p:nvSpPr>
          <p:cNvPr id="52227" name="Rectangle 2"/>
          <p:cNvSpPr>
            <a:spLocks noGrp="1" noRot="1" noChangeAspect="1" noChangeArrowheads="1" noTextEdit="1"/>
          </p:cNvSpPr>
          <p:nvPr>
            <p:ph type="sldImg"/>
          </p:nvPr>
        </p:nvSpPr>
        <p:spPr>
          <a:xfrm>
            <a:off x="1530350" y="0"/>
            <a:ext cx="3768725" cy="2827338"/>
          </a:xfrm>
          <a:ln/>
        </p:spPr>
      </p:sp>
      <p:sp>
        <p:nvSpPr>
          <p:cNvPr id="52228" name="Rectangle 3"/>
          <p:cNvSpPr>
            <a:spLocks noGrp="1" noChangeArrowheads="1"/>
          </p:cNvSpPr>
          <p:nvPr>
            <p:ph type="body" idx="1"/>
          </p:nvPr>
        </p:nvSpPr>
        <p:spPr>
          <a:xfrm>
            <a:off x="915294" y="3046489"/>
            <a:ext cx="4799707" cy="5955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en-US" smtClean="0"/>
              <a:t>Diffuse global radiation can be measured by shading a pyranometer, which measures both direct and diffuse radiation, from the direct radiation component. A shadow band pyranometer uses a metal strip in the shape of an arc to shield the pyranometer from direct radiation. To account for changing sun paths, this device must be adjusted daily, either manually or automatically. Other shadowing devices may use a disk that follows the sun to shadow the pyranometer at all times of the day. </a:t>
            </a:r>
            <a:r>
              <a:rPr lang="en-US" altLang="en-US" b="1" smtClean="0"/>
              <a:t>See Figure 2-14.</a:t>
            </a:r>
            <a:r>
              <a:rPr lang="en-US" altLang="en-US" smtClean="0"/>
              <a:t> The direct radiation measurement is calculated by subtracting the diffuse measurement from the global measurement.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E298B2-2E62-4ABE-8F5B-DE275E0FCE03}" type="slidenum">
              <a:rPr lang="el-GR">
                <a:solidFill>
                  <a:prstClr val="black"/>
                </a:solidFill>
              </a:rPr>
              <a:pPr/>
              <a:t>26</a:t>
            </a:fld>
            <a:endParaRPr lang="el-GR">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14F46-007F-49F2-A329-5A1E0216AEDC}" type="slidenum">
              <a:rPr lang="el-GR">
                <a:solidFill>
                  <a:prstClr val="black"/>
                </a:solidFill>
              </a:rPr>
              <a:pPr/>
              <a:t>27</a:t>
            </a:fld>
            <a:endParaRPr lang="el-GR">
              <a:solidFill>
                <a:prstClr val="black"/>
              </a:solidFill>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785097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22705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31115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3111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02445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grpSp>
      <p:sp>
        <p:nvSpPr>
          <p:cNvPr id="553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53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7D8BC87E-CCA7-4244-AF86-EA401583A1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3274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C1BB532-6F2F-47D3-B604-0FA024C67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16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9A55CC3-A66F-4C3C-9CFD-B4882CCB3C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1115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0EEA3A0-F445-427A-B38D-0FD516DD6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1313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9C3E400-72BB-4DF3-89B7-42751E2594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7799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AA1DB3FA-DF45-44A4-95B5-F2F5F1CE16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597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6957B2B5-FBDD-4802-A945-BA49C23200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7001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427EB3-1EC6-45A7-8FDF-70BC9BEA5E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53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89397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5D0FE6A-4D91-4B7F-A024-1A69CA693A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0998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4DCA86F-5637-44F8-B3F9-B1A0844B17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0585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109DE04-77F2-48EB-A2A0-BBBB1CAA07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290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02B2BB7-E485-43CF-A8ED-8AFBBF05C8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5193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A41F34E9-A101-4D95-8EE1-B9F38F5E19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4662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B48F8B0-EE57-48D3-99AF-20BE30B9899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45317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lvl1pPr>
              <a:defRPr sz="2800" b="1">
                <a:solidFill>
                  <a:srgbClr val="00206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Content Placeholder 2"/>
          <p:cNvSpPr>
            <a:spLocks noGrp="1"/>
          </p:cNvSpPr>
          <p:nvPr>
            <p:ph idx="1"/>
          </p:nvPr>
        </p:nvSpPr>
        <p:spPr>
          <a:xfrm>
            <a:off x="457200" y="908720"/>
            <a:ext cx="8229600" cy="5217443"/>
          </a:xfrm>
        </p:spPr>
        <p:txBody>
          <a:bodyPr>
            <a:normAutofit/>
          </a:bodyPr>
          <a:lstStyle>
            <a:lvl1pPr>
              <a:defRPr sz="2800">
                <a:latin typeface="Cambria Math" panose="02040503050406030204" pitchFamily="18" charset="0"/>
                <a:ea typeface="Cambria Math" panose="02040503050406030204" pitchFamily="18" charset="0"/>
              </a:defRPr>
            </a:lvl1pPr>
            <a:lvl2pPr>
              <a:defRPr sz="2400">
                <a:latin typeface="Cambria Math" panose="02040503050406030204" pitchFamily="18" charset="0"/>
                <a:ea typeface="Cambria Math" panose="02040503050406030204" pitchFamily="18" charset="0"/>
              </a:defRPr>
            </a:lvl2pPr>
            <a:lvl3pPr>
              <a:defRPr sz="2000">
                <a:latin typeface="Cambria Math" panose="02040503050406030204" pitchFamily="18" charset="0"/>
                <a:ea typeface="Cambria Math" panose="02040503050406030204" pitchFamily="18" charset="0"/>
              </a:defRPr>
            </a:lvl3pPr>
            <a:lvl4pPr>
              <a:defRPr sz="1800">
                <a:latin typeface="Cambria Math" panose="02040503050406030204" pitchFamily="18" charset="0"/>
                <a:ea typeface="Cambria Math" panose="02040503050406030204" pitchFamily="18" charset="0"/>
              </a:defRPr>
            </a:lvl4pPr>
            <a:lvl5pPr>
              <a:defRPr sz="1800">
                <a:latin typeface="Cambria Math" panose="02040503050406030204" pitchFamily="18" charset="0"/>
                <a:ea typeface="Cambria Math"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59BAD8C-7EB1-4F72-B786-C0AEFB84C92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213723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50A2A34-D5DD-4B3C-8A52-25D31113C99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86352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CB249A6-F42D-40EE-AFD1-773C938FC10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00832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7140FFC5-311B-4046-9018-7DF6A53B611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81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422318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lvl1pPr>
              <a:defRPr sz="2800">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Date Placeholder 2"/>
          <p:cNvSpPr>
            <a:spLocks noGrp="1"/>
          </p:cNvSpPr>
          <p:nvPr>
            <p:ph type="dt" sz="half" idx="10"/>
          </p:nvPr>
        </p:nvSpPr>
        <p:spPr/>
        <p:txBody>
          <a:bodyPr/>
          <a:lstStyle/>
          <a:p>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F724AFF3-2C24-4EAC-A0F4-7D3155B2DD3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997439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7717C024-04A6-4830-907E-94C88781AD4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16335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0EF3A689-2155-42C2-B32A-2E0F9603356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33411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295AACA-25A4-4DC4-806C-5DF53833495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48716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0E48A8EC-13B9-42B9-A0E8-E6A61F32062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93129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3A9031A-3141-4F6C-A601-E0F8EEE1228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58079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9A4FE32-9635-4232-B38B-059D87E4478B}" type="slidenum">
              <a:rPr lang="el-GR">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20559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solidFill>
                <a:prstClr val="black">
                  <a:tint val="75000"/>
                </a:prstClr>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1911C29E-CDEB-4FED-A69D-22F37EA98E2B}" type="slidenum">
              <a:rPr lang="el-GR">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33010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D71A6BC-301C-424F-9AA8-D96A08601E5C}" type="slidenum">
              <a:rPr lang="el-GR">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04605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376C4E5D-CE94-45C9-A7D3-6F7583B095E5}" type="datetime10">
              <a:rPr lang="en-US" altLang="en-US">
                <a:solidFill>
                  <a:srgbClr val="000000"/>
                </a:solidFill>
              </a:rPr>
              <a:pPr/>
              <a:t>17:50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91797F-5BA0-4FF3-A1B5-96C6708D24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562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930400" y="1981200"/>
            <a:ext cx="31877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70500" y="1981200"/>
            <a:ext cx="31877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191297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ADB3782D-2082-48FB-85D2-62C84A963880}" type="datetime10">
              <a:rPr lang="en-US" altLang="en-US">
                <a:solidFill>
                  <a:srgbClr val="000000"/>
                </a:solidFill>
              </a:rPr>
              <a:pPr/>
              <a:t>17:50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5F2A5E-19AC-45C9-9423-FAF385F9CD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763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2FCA9A5-B53D-4349-87B8-B07021B117A0}" type="datetime10">
              <a:rPr lang="en-US" altLang="en-US">
                <a:solidFill>
                  <a:srgbClr val="000000"/>
                </a:solidFill>
              </a:rPr>
              <a:pPr/>
              <a:t>17:50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8749C2-55B5-4F35-B190-A7E2841060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0845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fld id="{4E1A934B-23D2-4355-A59E-1C65D2CE2520}" type="datetime10">
              <a:rPr lang="en-US" altLang="en-US">
                <a:solidFill>
                  <a:srgbClr val="000000"/>
                </a:solidFill>
              </a:rPr>
              <a:pPr/>
              <a:t>17:50</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BEB5E9-3B97-4CE8-8FA9-2EAAA73840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011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fld id="{0562377D-50AB-4270-A90A-8F59E3FF4655}" type="datetime10">
              <a:rPr lang="en-US" altLang="en-US">
                <a:solidFill>
                  <a:srgbClr val="000000"/>
                </a:solidFill>
              </a:rPr>
              <a:pPr/>
              <a:t>17:50</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6EA4210-18B2-440F-AB0B-2C043FDEF2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662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CFAAEF0F-5848-4119-8A06-66E745BF2FA1}" type="datetime10">
              <a:rPr lang="en-US" altLang="en-US">
                <a:solidFill>
                  <a:srgbClr val="000000"/>
                </a:solidFill>
              </a:rPr>
              <a:pPr/>
              <a:t>17:50</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8595A45-E979-4169-8A0D-7002C8C9C9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8968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9C04632-C8AA-45D1-8F7B-4970DB9101EC}" type="datetime10">
              <a:rPr lang="en-US" altLang="en-US">
                <a:solidFill>
                  <a:srgbClr val="000000"/>
                </a:solidFill>
              </a:rPr>
              <a:pPr/>
              <a:t>17:50</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70FEE01-2399-4FEE-B647-AA64A24E20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8270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910844F-2D8C-419E-8BDD-98FA68254740}" type="datetime10">
              <a:rPr lang="en-US" altLang="en-US">
                <a:solidFill>
                  <a:srgbClr val="000000"/>
                </a:solidFill>
              </a:rPr>
              <a:pPr/>
              <a:t>17:50</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1E805A-2B8C-40A1-9F6F-352160093B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8034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4010DA2-AA4F-4966-A1C1-E5D6E00A7D3E}" type="datetime10">
              <a:rPr lang="en-US" altLang="en-US">
                <a:solidFill>
                  <a:srgbClr val="000000"/>
                </a:solidFill>
              </a:rPr>
              <a:pPr/>
              <a:t>17:50</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612885-4574-4E1E-8A43-3B046F610D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1918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8983DAC8-323B-4281-8E74-1EEBD5623549}" type="datetime10">
              <a:rPr lang="en-US" altLang="en-US">
                <a:solidFill>
                  <a:srgbClr val="000000"/>
                </a:solidFill>
              </a:rPr>
              <a:pPr/>
              <a:t>17:50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0D7523-5E5D-486E-98CE-8274702902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8070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00D78162-7FC2-4B03-87C1-5EA7BD910711}" type="datetime10">
              <a:rPr lang="en-US" altLang="en-US">
                <a:solidFill>
                  <a:srgbClr val="000000"/>
                </a:solidFill>
              </a:rPr>
              <a:pPr/>
              <a:t>17:50</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8D56EF-8ABA-400C-9325-1ED4A414F5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412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1856365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BE2C3248-CBF7-41E0-B40C-ABD9F686AED2}" type="datetime10">
              <a:rPr lang="en-US" altLang="en-US">
                <a:solidFill>
                  <a:srgbClr val="000000"/>
                </a:solidFill>
              </a:rPr>
              <a:pPr/>
              <a:t>17:50</a:t>
            </a:fld>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27ED3EE-8E62-4BD1-A7C3-6B2C391E97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45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118873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245337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77725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09233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1930400" y="1981200"/>
            <a:ext cx="6527800" cy="1739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Times New Roman" pitchFamily="18" charset="0"/>
              </a:defRPr>
            </a:lvl1pPr>
          </a:lstStyle>
          <a:p>
            <a:pPr fontAlgn="base">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lgn="ctr" fontAlgn="base">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7239000" y="6515100"/>
            <a:ext cx="1905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200"/>
            </a:lvl1pPr>
          </a:lstStyle>
          <a:p>
            <a:pPr fontAlgn="base">
              <a:spcAft>
                <a:spcPct val="0"/>
              </a:spcAft>
            </a:pPr>
            <a:endParaRPr lang="en-US" altLang="en-US">
              <a:solidFill>
                <a:srgbClr val="000000"/>
              </a:solidFill>
            </a:endParaRPr>
          </a:p>
        </p:txBody>
      </p:sp>
    </p:spTree>
    <p:extLst>
      <p:ext uri="{BB962C8B-B14F-4D97-AF65-F5344CB8AC3E}">
        <p14:creationId xmlns:p14="http://schemas.microsoft.com/office/powerpoint/2010/main" val="1019269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1143000" indent="-1143000" algn="l" rtl="0" fontAlgn="base">
        <a:spcBef>
          <a:spcPct val="0"/>
        </a:spcBef>
        <a:spcAft>
          <a:spcPct val="0"/>
        </a:spcAft>
        <a:tabLst>
          <a:tab pos="1139825" algn="l"/>
        </a:tabLst>
        <a:defRPr sz="2400" b="1">
          <a:solidFill>
            <a:schemeClr val="hlink"/>
          </a:solidFill>
          <a:latin typeface="+mj-lt"/>
          <a:ea typeface="+mj-ea"/>
          <a:cs typeface="+mj-cs"/>
        </a:defRPr>
      </a:lvl1pPr>
      <a:lvl2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2pPr>
      <a:lvl3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3pPr>
      <a:lvl4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4pPr>
      <a:lvl5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5pPr>
      <a:lvl6pPr marL="16002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6pPr>
      <a:lvl7pPr marL="20574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7pPr>
      <a:lvl8pPr marL="25146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8pPr>
      <a:lvl9pPr marL="29718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sz="1600">
          <a:solidFill>
            <a:schemeClr val="tx1"/>
          </a:solidFill>
          <a:latin typeface="+mn-lt"/>
          <a:cs typeface="+mn-cs"/>
        </a:defRPr>
      </a:lvl4pPr>
      <a:lvl5pPr marL="2057400" indent="-228600" algn="l" rtl="0" fontAlgn="base">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0" y="0"/>
            <a:ext cx="9144000" cy="6856413"/>
            <a:chOff x="0" y="0"/>
            <a:chExt cx="5760" cy="4319"/>
          </a:xfrm>
        </p:grpSpPr>
        <p:sp>
          <p:nvSpPr>
            <p:cNvPr id="542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542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542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nvGrpSpPr>
            <p:cNvPr id="35884" name="Group 39"/>
            <p:cNvGrpSpPr>
              <a:grpSpLocks/>
            </p:cNvGrpSpPr>
            <p:nvPr userDrawn="1"/>
          </p:nvGrpSpPr>
          <p:grpSpPr bwMode="auto">
            <a:xfrm>
              <a:off x="0" y="1632"/>
              <a:ext cx="5758" cy="1858"/>
              <a:chOff x="0" y="1632"/>
              <a:chExt cx="5758" cy="1858"/>
            </a:xfrm>
          </p:grpSpPr>
          <p:sp>
            <p:nvSpPr>
              <p:cNvPr id="543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grpSp>
      <p:sp>
        <p:nvSpPr>
          <p:cNvPr id="543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3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3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543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543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7A9BBA1A-A804-4934-9CC0-4CFE76CAF4F1}"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83600199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1A9B184-F0FB-4A56-A6F7-32131D72C455}" type="slidenum">
              <a:rPr lang="el-GR" smtClean="0">
                <a:solidFill>
                  <a:prstClr val="black">
                    <a:tint val="75000"/>
                  </a:prstClr>
                </a:solidFill>
                <a:latin typeface="Arial" charset="0"/>
              </a:rPr>
              <a:pPr fontAlgn="base">
                <a:spcBef>
                  <a:spcPct val="0"/>
                </a:spcBef>
                <a:spcAft>
                  <a:spcPct val="0"/>
                </a:spcAft>
              </a:pPr>
              <a:t>‹#›</a:t>
            </a:fld>
            <a:endParaRPr lang="el-GR">
              <a:solidFill>
                <a:prstClr val="black">
                  <a:tint val="75000"/>
                </a:prstClr>
              </a:solidFill>
              <a:latin typeface="Arial" charset="0"/>
            </a:endParaRPr>
          </a:p>
        </p:txBody>
      </p:sp>
    </p:spTree>
    <p:extLst>
      <p:ext uri="{BB962C8B-B14F-4D97-AF65-F5344CB8AC3E}">
        <p14:creationId xmlns:p14="http://schemas.microsoft.com/office/powerpoint/2010/main" val="29991267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5B540BD2-ABA8-405E-BADB-71A987ECFB56}" type="datetime10">
              <a:rPr lang="en-US" altLang="en-US" smtClean="0">
                <a:solidFill>
                  <a:srgbClr val="000000"/>
                </a:solidFill>
              </a:rPr>
              <a:pPr fontAlgn="base">
                <a:spcBef>
                  <a:spcPct val="0"/>
                </a:spcBef>
                <a:spcAft>
                  <a:spcPct val="0"/>
                </a:spcAft>
              </a:pPr>
              <a:t>17:50</a:t>
            </a:fld>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3596A09-2883-4ECD-9CCF-8AE3F0B2C29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1594674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3.wmf"/><Relationship Id="rId3" Type="http://schemas.openxmlformats.org/officeDocument/2006/relationships/audio" Target="../media/media10.wav"/><Relationship Id="rId7" Type="http://schemas.openxmlformats.org/officeDocument/2006/relationships/image" Target="../media/image18.wmf"/><Relationship Id="rId12" Type="http://schemas.openxmlformats.org/officeDocument/2006/relationships/oleObject" Target="../embeddings/oleObject10.bin"/><Relationship Id="rId2" Type="http://schemas.microsoft.com/office/2007/relationships/media" Target="../media/media10.wav"/><Relationship Id="rId16" Type="http://schemas.openxmlformats.org/officeDocument/2006/relationships/image" Target="../media/image6.png"/><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9.wmf"/><Relationship Id="rId5" Type="http://schemas.openxmlformats.org/officeDocument/2006/relationships/image" Target="../media/image14.png"/><Relationship Id="rId15" Type="http://schemas.openxmlformats.org/officeDocument/2006/relationships/image" Target="../media/image16.wmf"/><Relationship Id="rId10" Type="http://schemas.openxmlformats.org/officeDocument/2006/relationships/oleObject" Target="../embeddings/oleObject9.bin"/><Relationship Id="rId4" Type="http://schemas.openxmlformats.org/officeDocument/2006/relationships/slideLayout" Target="../slideLayouts/slideLayout2.xml"/><Relationship Id="rId9" Type="http://schemas.openxmlformats.org/officeDocument/2006/relationships/image" Target="../media/image12.wmf"/><Relationship Id="rId14" Type="http://schemas.openxmlformats.org/officeDocument/2006/relationships/oleObject" Target="../embeddings/oleObject11.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23.emf"/><Relationship Id="rId4"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6.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6.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6.png"/><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6.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6.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png"/><Relationship Id="rId5" Type="http://schemas.openxmlformats.org/officeDocument/2006/relationships/image" Target="../media/image32.jpe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33.w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6.png"/><Relationship Id="rId5" Type="http://schemas.openxmlformats.org/officeDocument/2006/relationships/image" Target="../media/image36.jpeg"/><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audio" Target="../media/media32.wav"/><Relationship Id="rId7" Type="http://schemas.openxmlformats.org/officeDocument/2006/relationships/image" Target="../media/image37.wmf"/><Relationship Id="rId12" Type="http://schemas.openxmlformats.org/officeDocument/2006/relationships/image" Target="../media/image6.png"/><Relationship Id="rId2" Type="http://schemas.microsoft.com/office/2007/relationships/media" Target="../media/media32.wav"/><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39.wmf"/><Relationship Id="rId5" Type="http://schemas.openxmlformats.org/officeDocument/2006/relationships/notesSlide" Target="../notesSlides/notesSlide13.xml"/><Relationship Id="rId10" Type="http://schemas.openxmlformats.org/officeDocument/2006/relationships/oleObject" Target="../embeddings/oleObject14.bin"/><Relationship Id="rId4" Type="http://schemas.openxmlformats.org/officeDocument/2006/relationships/slideLayout" Target="../slideLayouts/slideLayout30.xml"/><Relationship Id="rId9" Type="http://schemas.openxmlformats.org/officeDocument/2006/relationships/image" Target="../media/image38.wmf"/></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3.wav"/><Relationship Id="rId7" Type="http://schemas.openxmlformats.org/officeDocument/2006/relationships/image" Target="../media/image40.wmf"/><Relationship Id="rId2" Type="http://schemas.microsoft.com/office/2007/relationships/media" Target="../media/media33.wav"/><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notesSlide" Target="../notesSlides/notesSlide14.xml"/><Relationship Id="rId4"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6.png"/><Relationship Id="rId5" Type="http://schemas.openxmlformats.org/officeDocument/2006/relationships/image" Target="../media/image41.png"/><Relationship Id="rId4"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audio" Target="../media/media36.wav"/><Relationship Id="rId7" Type="http://schemas.openxmlformats.org/officeDocument/2006/relationships/image" Target="../media/image42.wmf"/><Relationship Id="rId2" Type="http://schemas.microsoft.com/office/2007/relationships/media" Target="../media/media36.wav"/><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6.png"/><Relationship Id="rId5" Type="http://schemas.openxmlformats.org/officeDocument/2006/relationships/notesSlide" Target="../notesSlides/notesSlide17.xml"/><Relationship Id="rId10" Type="http://schemas.openxmlformats.org/officeDocument/2006/relationships/image" Target="../media/image45.wmf"/><Relationship Id="rId4" Type="http://schemas.openxmlformats.org/officeDocument/2006/relationships/slideLayout" Target="../slideLayouts/slideLayout31.xml"/><Relationship Id="rId9" Type="http://schemas.openxmlformats.org/officeDocument/2006/relationships/image" Target="../media/image44.wmf"/></Relationships>
</file>

<file path=ppt/slides/_rels/slide38.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audio" Target="../media/media37.wav"/><Relationship Id="rId7" Type="http://schemas.openxmlformats.org/officeDocument/2006/relationships/image" Target="../media/image42.wmf"/><Relationship Id="rId12" Type="http://schemas.openxmlformats.org/officeDocument/2006/relationships/image" Target="../media/image6.png"/><Relationship Id="rId2" Type="http://schemas.microsoft.com/office/2007/relationships/media" Target="../media/media37.wav"/><Relationship Id="rId1" Type="http://schemas.openxmlformats.org/officeDocument/2006/relationships/vmlDrawing" Target="../drawings/vmlDrawing7.vml"/><Relationship Id="rId6" Type="http://schemas.openxmlformats.org/officeDocument/2006/relationships/oleObject" Target="../embeddings/oleObject17.bin"/><Relationship Id="rId11" Type="http://schemas.openxmlformats.org/officeDocument/2006/relationships/image" Target="../media/image49.wmf"/><Relationship Id="rId5" Type="http://schemas.openxmlformats.org/officeDocument/2006/relationships/notesSlide" Target="../notesSlides/notesSlide18.xml"/><Relationship Id="rId10" Type="http://schemas.openxmlformats.org/officeDocument/2006/relationships/image" Target="../media/image48.wmf"/><Relationship Id="rId4" Type="http://schemas.openxmlformats.org/officeDocument/2006/relationships/slideLayout" Target="../slideLayouts/slideLayout31.xml"/><Relationship Id="rId9" Type="http://schemas.openxmlformats.org/officeDocument/2006/relationships/image" Target="../media/image47.wmf"/></Relationships>
</file>

<file path=ppt/slides/_rels/slide3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audio" Target="../media/media38.wav"/><Relationship Id="rId7" Type="http://schemas.openxmlformats.org/officeDocument/2006/relationships/image" Target="../media/image42.wmf"/><Relationship Id="rId2" Type="http://schemas.microsoft.com/office/2007/relationships/media" Target="../media/media38.wav"/><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notesSlide" Target="../notesSlides/notesSlide19.xml"/><Relationship Id="rId4" Type="http://schemas.openxmlformats.org/officeDocument/2006/relationships/slideLayout" Target="../slideLayouts/slideLayout3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9.wav"/><Relationship Id="rId7" Type="http://schemas.openxmlformats.org/officeDocument/2006/relationships/image" Target="../media/image42.wmf"/><Relationship Id="rId2" Type="http://schemas.microsoft.com/office/2007/relationships/media" Target="../media/media39.wav"/><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notesSlide" Target="../notesSlides/notesSlide20.xml"/><Relationship Id="rId4"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audio" Target="../media/media40.wav"/><Relationship Id="rId7" Type="http://schemas.openxmlformats.org/officeDocument/2006/relationships/image" Target="../media/image42.wmf"/><Relationship Id="rId2" Type="http://schemas.microsoft.com/office/2007/relationships/media" Target="../media/media40.wav"/><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notesSlide" Target="../notesSlides/notesSlide21.xml"/><Relationship Id="rId10" Type="http://schemas.openxmlformats.org/officeDocument/2006/relationships/image" Target="../media/image6.png"/><Relationship Id="rId4" Type="http://schemas.openxmlformats.org/officeDocument/2006/relationships/slideLayout" Target="../slideLayouts/slideLayout31.xml"/><Relationship Id="rId9" Type="http://schemas.openxmlformats.org/officeDocument/2006/relationships/image" Target="../media/image52.wmf"/></Relationships>
</file>

<file path=ppt/slides/_rels/slide42.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audio" Target="../media/media41.wav"/><Relationship Id="rId7" Type="http://schemas.openxmlformats.org/officeDocument/2006/relationships/image" Target="../media/image42.wmf"/><Relationship Id="rId2" Type="http://schemas.microsoft.com/office/2007/relationships/media" Target="../media/media41.wav"/><Relationship Id="rId1" Type="http://schemas.openxmlformats.org/officeDocument/2006/relationships/vmlDrawing" Target="../drawings/vmlDrawing11.vml"/><Relationship Id="rId6" Type="http://schemas.openxmlformats.org/officeDocument/2006/relationships/oleObject" Target="../embeddings/oleObject21.bin"/><Relationship Id="rId11" Type="http://schemas.openxmlformats.org/officeDocument/2006/relationships/image" Target="../media/image6.png"/><Relationship Id="rId5" Type="http://schemas.openxmlformats.org/officeDocument/2006/relationships/notesSlide" Target="../notesSlides/notesSlide22.xml"/><Relationship Id="rId10" Type="http://schemas.openxmlformats.org/officeDocument/2006/relationships/image" Target="../media/image55.wmf"/><Relationship Id="rId4" Type="http://schemas.openxmlformats.org/officeDocument/2006/relationships/slideLayout" Target="../slideLayouts/slideLayout31.xml"/><Relationship Id="rId9" Type="http://schemas.openxmlformats.org/officeDocument/2006/relationships/image" Target="../media/image54.wmf"/></Relationships>
</file>

<file path=ppt/slides/_rels/slide43.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media42.wav"/><Relationship Id="rId7" Type="http://schemas.openxmlformats.org/officeDocument/2006/relationships/image" Target="../media/image42.wmf"/><Relationship Id="rId2" Type="http://schemas.microsoft.com/office/2007/relationships/media" Target="../media/media42.wav"/><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notesSlide" Target="../notesSlides/notesSlide23.xml"/><Relationship Id="rId4" Type="http://schemas.openxmlformats.org/officeDocument/2006/relationships/slideLayout" Target="../slideLayouts/slideLayout31.xml"/><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audio" Target="../media/media43.wav"/><Relationship Id="rId7" Type="http://schemas.openxmlformats.org/officeDocument/2006/relationships/image" Target="../media/image42.wmf"/><Relationship Id="rId2" Type="http://schemas.microsoft.com/office/2007/relationships/media" Target="../media/media43.wav"/><Relationship Id="rId1" Type="http://schemas.openxmlformats.org/officeDocument/2006/relationships/vmlDrawing" Target="../drawings/vmlDrawing13.vml"/><Relationship Id="rId6" Type="http://schemas.openxmlformats.org/officeDocument/2006/relationships/oleObject" Target="../embeddings/oleObject23.bin"/><Relationship Id="rId11" Type="http://schemas.openxmlformats.org/officeDocument/2006/relationships/image" Target="../media/image6.png"/><Relationship Id="rId5" Type="http://schemas.openxmlformats.org/officeDocument/2006/relationships/notesSlide" Target="../notesSlides/notesSlide24.xml"/><Relationship Id="rId10" Type="http://schemas.openxmlformats.org/officeDocument/2006/relationships/image" Target="../media/image55.wmf"/><Relationship Id="rId4" Type="http://schemas.openxmlformats.org/officeDocument/2006/relationships/slideLayout" Target="../slideLayouts/slideLayout31.xml"/><Relationship Id="rId9" Type="http://schemas.openxmlformats.org/officeDocument/2006/relationships/image" Target="../media/image54.w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media45.wav"/><Relationship Id="rId7" Type="http://schemas.openxmlformats.org/officeDocument/2006/relationships/image" Target="../media/image42.wmf"/><Relationship Id="rId2" Type="http://schemas.microsoft.com/office/2007/relationships/media" Target="../media/media45.wav"/><Relationship Id="rId1" Type="http://schemas.openxmlformats.org/officeDocument/2006/relationships/vmlDrawing" Target="../drawings/vmlDrawing14.vml"/><Relationship Id="rId6" Type="http://schemas.openxmlformats.org/officeDocument/2006/relationships/oleObject" Target="../embeddings/oleObject24.bin"/><Relationship Id="rId5" Type="http://schemas.openxmlformats.org/officeDocument/2006/relationships/notesSlide" Target="../notesSlides/notesSlide26.xml"/><Relationship Id="rId10" Type="http://schemas.openxmlformats.org/officeDocument/2006/relationships/image" Target="../media/image6.png"/><Relationship Id="rId4" Type="http://schemas.openxmlformats.org/officeDocument/2006/relationships/slideLayout" Target="../slideLayouts/slideLayout31.xml"/><Relationship Id="rId9" Type="http://schemas.openxmlformats.org/officeDocument/2006/relationships/image" Target="../media/image58.wmf"/></Relationships>
</file>

<file path=ppt/slides/_rels/slide47.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media46.wav"/><Relationship Id="rId7" Type="http://schemas.openxmlformats.org/officeDocument/2006/relationships/image" Target="../media/image42.wmf"/><Relationship Id="rId2" Type="http://schemas.microsoft.com/office/2007/relationships/media" Target="../media/media46.wav"/><Relationship Id="rId1" Type="http://schemas.openxmlformats.org/officeDocument/2006/relationships/vmlDrawing" Target="../drawings/vmlDrawing15.vml"/><Relationship Id="rId6" Type="http://schemas.openxmlformats.org/officeDocument/2006/relationships/oleObject" Target="../embeddings/oleObject25.bin"/><Relationship Id="rId11" Type="http://schemas.openxmlformats.org/officeDocument/2006/relationships/image" Target="../media/image6.png"/><Relationship Id="rId5" Type="http://schemas.openxmlformats.org/officeDocument/2006/relationships/notesSlide" Target="../notesSlides/notesSlide27.xml"/><Relationship Id="rId10" Type="http://schemas.openxmlformats.org/officeDocument/2006/relationships/image" Target="../media/image59.wmf"/><Relationship Id="rId4" Type="http://schemas.openxmlformats.org/officeDocument/2006/relationships/slideLayout" Target="../slideLayouts/slideLayout31.xml"/><Relationship Id="rId9" Type="http://schemas.openxmlformats.org/officeDocument/2006/relationships/oleObject" Target="../embeddings/oleObject26.bin"/></Relationships>
</file>

<file path=ppt/slides/_rels/slide4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media47.wav"/><Relationship Id="rId7" Type="http://schemas.openxmlformats.org/officeDocument/2006/relationships/image" Target="../media/image42.wmf"/><Relationship Id="rId2" Type="http://schemas.microsoft.com/office/2007/relationships/media" Target="../media/media47.wav"/><Relationship Id="rId1" Type="http://schemas.openxmlformats.org/officeDocument/2006/relationships/vmlDrawing" Target="../drawings/vmlDrawing16.vml"/><Relationship Id="rId6" Type="http://schemas.openxmlformats.org/officeDocument/2006/relationships/oleObject" Target="../embeddings/oleObject27.bin"/><Relationship Id="rId5" Type="http://schemas.openxmlformats.org/officeDocument/2006/relationships/notesSlide" Target="../notesSlides/notesSlide28.xml"/><Relationship Id="rId10" Type="http://schemas.openxmlformats.org/officeDocument/2006/relationships/image" Target="../media/image6.png"/><Relationship Id="rId4" Type="http://schemas.openxmlformats.org/officeDocument/2006/relationships/slideLayout" Target="../slideLayouts/slideLayout31.xml"/><Relationship Id="rId9" Type="http://schemas.openxmlformats.org/officeDocument/2006/relationships/image" Target="../media/image62.wmf"/></Relationships>
</file>

<file path=ppt/slides/_rels/slide49.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audio" Target="../media/media48.wav"/><Relationship Id="rId7" Type="http://schemas.openxmlformats.org/officeDocument/2006/relationships/image" Target="../media/image42.wmf"/><Relationship Id="rId2" Type="http://schemas.microsoft.com/office/2007/relationships/media" Target="../media/media48.wav"/><Relationship Id="rId1" Type="http://schemas.openxmlformats.org/officeDocument/2006/relationships/vmlDrawing" Target="../drawings/vmlDrawing17.vml"/><Relationship Id="rId6" Type="http://schemas.openxmlformats.org/officeDocument/2006/relationships/oleObject" Target="../embeddings/oleObject28.bin"/><Relationship Id="rId5" Type="http://schemas.openxmlformats.org/officeDocument/2006/relationships/notesSlide" Target="../notesSlides/notesSlide29.xml"/><Relationship Id="rId4" Type="http://schemas.openxmlformats.org/officeDocument/2006/relationships/slideLayout" Target="../slideLayouts/slideLayout3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8" Type="http://schemas.openxmlformats.org/officeDocument/2006/relationships/image" Target="../media/image42.wmf"/><Relationship Id="rId3" Type="http://schemas.microsoft.com/office/2007/relationships/media" Target="../media/media49.wav"/><Relationship Id="rId7" Type="http://schemas.openxmlformats.org/officeDocument/2006/relationships/oleObject" Target="../embeddings/oleObject29.bin"/><Relationship Id="rId2" Type="http://schemas.openxmlformats.org/officeDocument/2006/relationships/tags" Target="../tags/tag3.xml"/><Relationship Id="rId1" Type="http://schemas.openxmlformats.org/officeDocument/2006/relationships/vmlDrawing" Target="../drawings/vmlDrawing18.vml"/><Relationship Id="rId6" Type="http://schemas.openxmlformats.org/officeDocument/2006/relationships/notesSlide" Target="../notesSlides/notesSlide30.xml"/><Relationship Id="rId5" Type="http://schemas.openxmlformats.org/officeDocument/2006/relationships/slideLayout" Target="../slideLayouts/slideLayout31.xml"/><Relationship Id="rId10" Type="http://schemas.openxmlformats.org/officeDocument/2006/relationships/image" Target="../media/image6.png"/><Relationship Id="rId4" Type="http://schemas.openxmlformats.org/officeDocument/2006/relationships/audio" Target="../media/media49.wav"/><Relationship Id="rId9" Type="http://schemas.openxmlformats.org/officeDocument/2006/relationships/image" Target="../media/image64.wm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audio" Target="../media/media51.wav"/><Relationship Id="rId7" Type="http://schemas.openxmlformats.org/officeDocument/2006/relationships/oleObject" Target="../embeddings/oleObject31.bin"/><Relationship Id="rId2" Type="http://schemas.microsoft.com/office/2007/relationships/media" Target="../media/media51.wav"/><Relationship Id="rId1" Type="http://schemas.openxmlformats.org/officeDocument/2006/relationships/vmlDrawing" Target="../drawings/vmlDrawing19.vml"/><Relationship Id="rId6" Type="http://schemas.openxmlformats.org/officeDocument/2006/relationships/image" Target="../media/image65.wmf"/><Relationship Id="rId11" Type="http://schemas.openxmlformats.org/officeDocument/2006/relationships/image" Target="../media/image6.png"/><Relationship Id="rId5" Type="http://schemas.openxmlformats.org/officeDocument/2006/relationships/oleObject" Target="../embeddings/oleObject30.bin"/><Relationship Id="rId10" Type="http://schemas.openxmlformats.org/officeDocument/2006/relationships/image" Target="../media/image67.wmf"/><Relationship Id="rId4" Type="http://schemas.openxmlformats.org/officeDocument/2006/relationships/slideLayout" Target="../slideLayouts/slideLayout23.xml"/><Relationship Id="rId9" Type="http://schemas.openxmlformats.org/officeDocument/2006/relationships/oleObject" Target="../embeddings/oleObject32.bin"/></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media52.wav"/><Relationship Id="rId7" Type="http://schemas.openxmlformats.org/officeDocument/2006/relationships/image" Target="../media/image68.png"/><Relationship Id="rId2" Type="http://schemas.microsoft.com/office/2007/relationships/media" Target="../media/media52.wav"/><Relationship Id="rId1" Type="http://schemas.openxmlformats.org/officeDocument/2006/relationships/vmlDrawing" Target="../drawings/vmlDrawing20.vml"/><Relationship Id="rId6" Type="http://schemas.openxmlformats.org/officeDocument/2006/relationships/image" Target="../media/image68.wmf"/><Relationship Id="rId11" Type="http://schemas.openxmlformats.org/officeDocument/2006/relationships/image" Target="../media/image6.png"/><Relationship Id="rId5" Type="http://schemas.openxmlformats.org/officeDocument/2006/relationships/oleObject" Target="../embeddings/oleObject33.bin"/><Relationship Id="rId10" Type="http://schemas.openxmlformats.org/officeDocument/2006/relationships/image" Target="../media/image71.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audio" Target="../media/media53.wav"/><Relationship Id="rId7" Type="http://schemas.openxmlformats.org/officeDocument/2006/relationships/oleObject" Target="../embeddings/oleObject35.bin"/><Relationship Id="rId2" Type="http://schemas.microsoft.com/office/2007/relationships/media" Target="../media/media53.wav"/><Relationship Id="rId1" Type="http://schemas.openxmlformats.org/officeDocument/2006/relationships/vmlDrawing" Target="../drawings/vmlDrawing21.vml"/><Relationship Id="rId6" Type="http://schemas.openxmlformats.org/officeDocument/2006/relationships/image" Target="../media/image69.wmf"/><Relationship Id="rId11" Type="http://schemas.openxmlformats.org/officeDocument/2006/relationships/image" Target="../media/image6.png"/><Relationship Id="rId5" Type="http://schemas.openxmlformats.org/officeDocument/2006/relationships/oleObject" Target="../embeddings/oleObject34.bin"/><Relationship Id="rId10" Type="http://schemas.openxmlformats.org/officeDocument/2006/relationships/image" Target="../media/image71.wmf"/><Relationship Id="rId4" Type="http://schemas.openxmlformats.org/officeDocument/2006/relationships/slideLayout" Target="../slideLayouts/slideLayout2.xml"/><Relationship Id="rId9" Type="http://schemas.openxmlformats.org/officeDocument/2006/relationships/oleObject" Target="../embeddings/oleObject36.bin"/></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6.wav"/><Relationship Id="rId1" Type="http://schemas.microsoft.com/office/2007/relationships/media" Target="../media/media56.wav"/><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6.png"/><Relationship Id="rId5" Type="http://schemas.openxmlformats.org/officeDocument/2006/relationships/image" Target="../media/image72.png"/><Relationship Id="rId4"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9.wav"/><Relationship Id="rId1" Type="http://schemas.microsoft.com/office/2007/relationships/media" Target="../media/media59.wav"/><Relationship Id="rId6" Type="http://schemas.microsoft.com/office/2007/relationships/hdphoto" Target="../media/hdphoto1.wdp"/><Relationship Id="rId5" Type="http://schemas.openxmlformats.org/officeDocument/2006/relationships/image" Target="../media/image73.jpeg"/><Relationship Id="rId4"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3" Type="http://schemas.openxmlformats.org/officeDocument/2006/relationships/audio" Target="../media/media60.wav"/><Relationship Id="rId7" Type="http://schemas.openxmlformats.org/officeDocument/2006/relationships/image" Target="../media/image6.png"/><Relationship Id="rId2" Type="http://schemas.microsoft.com/office/2007/relationships/media" Target="../media/media60.wav"/><Relationship Id="rId1" Type="http://schemas.openxmlformats.org/officeDocument/2006/relationships/vmlDrawing" Target="../drawings/vmlDrawing22.vml"/><Relationship Id="rId6" Type="http://schemas.openxmlformats.org/officeDocument/2006/relationships/image" Target="../media/image74.wmf"/><Relationship Id="rId5" Type="http://schemas.openxmlformats.org/officeDocument/2006/relationships/oleObject" Target="../embeddings/oleObject37.bin"/><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media61.wav"/><Relationship Id="rId7" Type="http://schemas.openxmlformats.org/officeDocument/2006/relationships/image" Target="../media/image6.png"/><Relationship Id="rId2" Type="http://schemas.microsoft.com/office/2007/relationships/media" Target="../media/media61.wav"/><Relationship Id="rId1" Type="http://schemas.openxmlformats.org/officeDocument/2006/relationships/vmlDrawing" Target="../drawings/vmlDrawing23.vml"/><Relationship Id="rId6" Type="http://schemas.openxmlformats.org/officeDocument/2006/relationships/image" Target="../media/image74.wmf"/><Relationship Id="rId5" Type="http://schemas.openxmlformats.org/officeDocument/2006/relationships/oleObject" Target="../embeddings/oleObject38.bin"/><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audio" Target="../media/media62.wav"/><Relationship Id="rId7" Type="http://schemas.openxmlformats.org/officeDocument/2006/relationships/oleObject" Target="../embeddings/oleObject40.bin"/><Relationship Id="rId2" Type="http://schemas.microsoft.com/office/2007/relationships/media" Target="../media/media62.wav"/><Relationship Id="rId1" Type="http://schemas.openxmlformats.org/officeDocument/2006/relationships/vmlDrawing" Target="../drawings/vmlDrawing24.vml"/><Relationship Id="rId6" Type="http://schemas.openxmlformats.org/officeDocument/2006/relationships/image" Target="../media/image75.emf"/><Relationship Id="rId5" Type="http://schemas.openxmlformats.org/officeDocument/2006/relationships/oleObject" Target="../embeddings/oleObject39.bin"/><Relationship Id="rId4" Type="http://schemas.openxmlformats.org/officeDocument/2006/relationships/slideLayout" Target="../slideLayouts/slideLayout6.xml"/><Relationship Id="rId9"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audio" Target="../media/media63.wav"/><Relationship Id="rId7" Type="http://schemas.openxmlformats.org/officeDocument/2006/relationships/oleObject" Target="../embeddings/oleObject42.bin"/><Relationship Id="rId2" Type="http://schemas.microsoft.com/office/2007/relationships/media" Target="../media/media63.wav"/><Relationship Id="rId1" Type="http://schemas.openxmlformats.org/officeDocument/2006/relationships/vmlDrawing" Target="../drawings/vmlDrawing25.vml"/><Relationship Id="rId6" Type="http://schemas.openxmlformats.org/officeDocument/2006/relationships/image" Target="../media/image77.wmf"/><Relationship Id="rId11" Type="http://schemas.openxmlformats.org/officeDocument/2006/relationships/image" Target="../media/image6.png"/><Relationship Id="rId5" Type="http://schemas.openxmlformats.org/officeDocument/2006/relationships/oleObject" Target="../embeddings/oleObject41.bin"/><Relationship Id="rId10" Type="http://schemas.openxmlformats.org/officeDocument/2006/relationships/image" Target="../media/image79.emf"/><Relationship Id="rId4" Type="http://schemas.openxmlformats.org/officeDocument/2006/relationships/slideLayout" Target="../slideLayouts/slideLayout6.xml"/><Relationship Id="rId9" Type="http://schemas.openxmlformats.org/officeDocument/2006/relationships/oleObject" Target="../embeddings/oleObject43.bin"/></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av"/><Relationship Id="rId1" Type="http://schemas.microsoft.com/office/2007/relationships/media" Target="../media/media64.wav"/><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4.png"/><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0.png"/></Relationships>
</file>

<file path=ppt/slides/_rels/slide67.xml.rels><?xml version="1.0" encoding="UTF-8" standalone="yes"?>
<Relationships xmlns="http://schemas.openxmlformats.org/package/2006/relationships"><Relationship Id="rId3" Type="http://schemas.openxmlformats.org/officeDocument/2006/relationships/audio" Target="../media/media66.wav"/><Relationship Id="rId7" Type="http://schemas.openxmlformats.org/officeDocument/2006/relationships/image" Target="../media/image6.png"/><Relationship Id="rId2" Type="http://schemas.microsoft.com/office/2007/relationships/media" Target="../media/media66.wav"/><Relationship Id="rId1" Type="http://schemas.openxmlformats.org/officeDocument/2006/relationships/vmlDrawing" Target="../drawings/vmlDrawing26.vml"/><Relationship Id="rId6" Type="http://schemas.openxmlformats.org/officeDocument/2006/relationships/image" Target="../media/image80.wmf"/><Relationship Id="rId5" Type="http://schemas.openxmlformats.org/officeDocument/2006/relationships/oleObject" Target="../embeddings/oleObject44.bin"/><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audio" Target="../media/media67.wav"/><Relationship Id="rId7" Type="http://schemas.openxmlformats.org/officeDocument/2006/relationships/oleObject" Target="../embeddings/oleObject46.bin"/><Relationship Id="rId2" Type="http://schemas.microsoft.com/office/2007/relationships/media" Target="../media/media67.wav"/><Relationship Id="rId1" Type="http://schemas.openxmlformats.org/officeDocument/2006/relationships/vmlDrawing" Target="../drawings/vmlDrawing27.vml"/><Relationship Id="rId6" Type="http://schemas.openxmlformats.org/officeDocument/2006/relationships/image" Target="../media/image81.emf"/><Relationship Id="rId5" Type="http://schemas.openxmlformats.org/officeDocument/2006/relationships/oleObject" Target="../embeddings/oleObject45.bin"/><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av"/><Relationship Id="rId1" Type="http://schemas.microsoft.com/office/2007/relationships/media" Target="../media/media68.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av"/><Relationship Id="rId1" Type="http://schemas.microsoft.com/office/2007/relationships/media" Target="../media/media69.wav"/><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0.wav"/><Relationship Id="rId1" Type="http://schemas.microsoft.com/office/2007/relationships/media" Target="../media/media70.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8.wav"/><Relationship Id="rId7" Type="http://schemas.openxmlformats.org/officeDocument/2006/relationships/image" Target="../media/image11.wmf"/><Relationship Id="rId12" Type="http://schemas.openxmlformats.org/officeDocument/2006/relationships/image" Target="../media/image6.png"/><Relationship Id="rId2" Type="http://schemas.microsoft.com/office/2007/relationships/media" Target="../media/media8.wav"/><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wmf"/><Relationship Id="rId5" Type="http://schemas.openxmlformats.org/officeDocument/2006/relationships/image" Target="../media/image14.png"/><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9.wav"/><Relationship Id="rId7" Type="http://schemas.openxmlformats.org/officeDocument/2006/relationships/image" Target="../media/image15.wmf"/><Relationship Id="rId12" Type="http://schemas.openxmlformats.org/officeDocument/2006/relationships/image" Target="../media/image6.png"/><Relationship Id="rId2" Type="http://schemas.microsoft.com/office/2007/relationships/media" Target="../media/media9.wav"/><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7.wmf"/><Relationship Id="rId5" Type="http://schemas.openxmlformats.org/officeDocument/2006/relationships/image" Target="../media/image14.png"/><Relationship Id="rId10" Type="http://schemas.openxmlformats.org/officeDocument/2006/relationships/oleObject" Target="../embeddings/oleObject6.bin"/><Relationship Id="rId4" Type="http://schemas.openxmlformats.org/officeDocument/2006/relationships/slideLayout" Target="../slideLayouts/slideLayout2.xml"/><Relationship Id="rId9"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a:xfrm>
            <a:off x="1371600" y="3886200"/>
            <a:ext cx="6400800" cy="2012859"/>
          </a:xfrm>
        </p:spPr>
        <p:txBody>
          <a:bodyPr/>
          <a:lstStyle/>
          <a:p>
            <a:r>
              <a:rPr lang="el-GR" smtClean="0"/>
              <a:t>ΔΙΑΛΕΞΗ </a:t>
            </a:r>
            <a:r>
              <a:rPr lang="en-GB" smtClean="0"/>
              <a:t>03</a:t>
            </a:r>
            <a:endParaRPr lang="el-GR" dirty="0" smtClean="0"/>
          </a:p>
          <a:p>
            <a:r>
              <a:rPr lang="el-GR" smtClean="0"/>
              <a:t>ΗΛΙΑΚΗ ΑΚΤΙΝΟΒΟΛΙΑ, ΣΥΛΛΕΚΤΕΣ ΚΑΙ ΣΥΣΤΗΜΑΤΑ</a:t>
            </a:r>
            <a:endParaRPr lang="el-GR" dirty="0" smtClean="0"/>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9911167"/>
      </p:ext>
    </p:extLst>
  </p:cSld>
  <p:clrMapOvr>
    <a:masterClrMapping/>
  </p:clrMapOvr>
  <mc:AlternateContent xmlns:mc="http://schemas.openxmlformats.org/markup-compatibility/2006">
    <mc:Choice xmlns:p14="http://schemas.microsoft.com/office/powerpoint/2010/main" Requires="p14">
      <p:transition spd="slow" p14:dur="2000" advTm="9823"/>
    </mc:Choice>
    <mc:Fallback>
      <p:transition spd="slow" advTm="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descr="C:\Documents and Settings\Administrator\My Documents\Teaching\Solar power\lecture presentations\images\5 modeling\angl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1911350"/>
            <a:ext cx="6705600" cy="2832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3091" name="Object 3"/>
          <p:cNvGraphicFramePr>
            <a:graphicFrameLocks noChangeAspect="1"/>
          </p:cNvGraphicFramePr>
          <p:nvPr/>
        </p:nvGraphicFramePr>
        <p:xfrm>
          <a:off x="2900363" y="5202238"/>
          <a:ext cx="4579937" cy="1077912"/>
        </p:xfrm>
        <a:graphic>
          <a:graphicData uri="http://schemas.openxmlformats.org/presentationml/2006/ole">
            <mc:AlternateContent xmlns:mc="http://schemas.openxmlformats.org/markup-compatibility/2006">
              <mc:Choice xmlns:v="urn:schemas-microsoft-com:vml" Requires="v">
                <p:oleObj spid="_x0000_s43130" name="Equation" r:id="rId6" imgW="1841400" imgH="431640" progId="Equation.DSMT4">
                  <p:embed/>
                </p:oleObj>
              </mc:Choice>
              <mc:Fallback>
                <p:oleObj name="Equation" r:id="rId6" imgW="1841400" imgH="4316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363" y="5202238"/>
                        <a:ext cx="4579937" cy="107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3092" name="Object 4"/>
          <p:cNvGraphicFramePr>
            <a:graphicFrameLocks noChangeAspect="1"/>
          </p:cNvGraphicFramePr>
          <p:nvPr/>
        </p:nvGraphicFramePr>
        <p:xfrm>
          <a:off x="3373438" y="3119438"/>
          <a:ext cx="665162" cy="538162"/>
        </p:xfrm>
        <a:graphic>
          <a:graphicData uri="http://schemas.openxmlformats.org/presentationml/2006/ole">
            <mc:AlternateContent xmlns:mc="http://schemas.openxmlformats.org/markup-compatibility/2006">
              <mc:Choice xmlns:v="urn:schemas-microsoft-com:vml" Requires="v">
                <p:oleObj spid="_x0000_s43131" name="Equation" r:id="rId8" imgW="266400" imgH="215640" progId="Equation.DSMT4">
                  <p:embed/>
                </p:oleObj>
              </mc:Choice>
              <mc:Fallback>
                <p:oleObj name="Equation" r:id="rId8" imgW="266400" imgH="215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3438" y="3119438"/>
                        <a:ext cx="665162" cy="538162"/>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3093" name="Object 5"/>
          <p:cNvGraphicFramePr>
            <a:graphicFrameLocks noChangeAspect="1"/>
          </p:cNvGraphicFramePr>
          <p:nvPr/>
        </p:nvGraphicFramePr>
        <p:xfrm>
          <a:off x="6835775" y="2586038"/>
          <a:ext cx="600075" cy="538162"/>
        </p:xfrm>
        <a:graphic>
          <a:graphicData uri="http://schemas.openxmlformats.org/presentationml/2006/ole">
            <mc:AlternateContent xmlns:mc="http://schemas.openxmlformats.org/markup-compatibility/2006">
              <mc:Choice xmlns:v="urn:schemas-microsoft-com:vml" Requires="v">
                <p:oleObj spid="_x0000_s43132" name="Equation" r:id="rId10" imgW="241200" imgH="215640" progId="Equation.DSMT4">
                  <p:embed/>
                </p:oleObj>
              </mc:Choice>
              <mc:Fallback>
                <p:oleObj name="Equation" r:id="rId10" imgW="241200" imgH="2156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775" y="2586038"/>
                        <a:ext cx="600075" cy="538162"/>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3094" name="Object 6"/>
          <p:cNvGraphicFramePr>
            <a:graphicFrameLocks noChangeAspect="1"/>
          </p:cNvGraphicFramePr>
          <p:nvPr/>
        </p:nvGraphicFramePr>
        <p:xfrm>
          <a:off x="4951413" y="3937000"/>
          <a:ext cx="474662" cy="506413"/>
        </p:xfrm>
        <a:graphic>
          <a:graphicData uri="http://schemas.openxmlformats.org/presentationml/2006/ole">
            <mc:AlternateContent xmlns:mc="http://schemas.openxmlformats.org/markup-compatibility/2006">
              <mc:Choice xmlns:v="urn:schemas-microsoft-com:vml" Requires="v">
                <p:oleObj spid="_x0000_s43133" name="Equation" r:id="rId12" imgW="190440" imgH="203040" progId="Equation.DSMT4">
                  <p:embed/>
                </p:oleObj>
              </mc:Choice>
              <mc:Fallback>
                <p:oleObj name="Equation" r:id="rId12" imgW="19044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1413" y="3937000"/>
                        <a:ext cx="474662" cy="50641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3095" name="Rectangle 7"/>
          <p:cNvSpPr>
            <a:spLocks noChangeArrowheads="1"/>
          </p:cNvSpPr>
          <p:nvPr/>
        </p:nvSpPr>
        <p:spPr bwMode="gray">
          <a:xfrm>
            <a:off x="5689600" y="2420938"/>
            <a:ext cx="2286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graphicFrame>
        <p:nvGraphicFramePr>
          <p:cNvPr id="473096" name="Object 8"/>
          <p:cNvGraphicFramePr>
            <a:graphicFrameLocks noChangeAspect="1"/>
          </p:cNvGraphicFramePr>
          <p:nvPr/>
        </p:nvGraphicFramePr>
        <p:xfrm>
          <a:off x="5600700" y="2060575"/>
          <a:ext cx="665163" cy="538163"/>
        </p:xfrm>
        <a:graphic>
          <a:graphicData uri="http://schemas.openxmlformats.org/presentationml/2006/ole">
            <mc:AlternateContent xmlns:mc="http://schemas.openxmlformats.org/markup-compatibility/2006">
              <mc:Choice xmlns:v="urn:schemas-microsoft-com:vml" Requires="v">
                <p:oleObj spid="_x0000_s43134" name="Equation" r:id="rId14" imgW="266400" imgH="215640" progId="Equation.DSMT4">
                  <p:embed/>
                </p:oleObj>
              </mc:Choice>
              <mc:Fallback>
                <p:oleObj name="Equation" r:id="rId14" imgW="266400" imgH="2156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00700" y="2060575"/>
                        <a:ext cx="665163" cy="53816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3097" name="Rectangle 9"/>
          <p:cNvSpPr>
            <a:spLocks noGrp="1" noChangeArrowheads="1"/>
          </p:cNvSpPr>
          <p:nvPr>
            <p:ph type="title"/>
          </p:nvPr>
        </p:nvSpPr>
        <p:spPr>
          <a:noFill/>
          <a:ln/>
        </p:spPr>
        <p:txBody>
          <a:bodyPr/>
          <a:lstStyle/>
          <a:p>
            <a:pPr marL="0" indent="0">
              <a:tabLst/>
            </a:pPr>
            <a:r>
              <a:rPr lang="el-GR" altLang="en-US" dirty="0"/>
              <a:t>ΚΕΚΛΙΜΕΝΗ ΕΠΙΦΑΝΕΙΑ</a:t>
            </a:r>
            <a:br>
              <a:rPr lang="el-GR" altLang="en-US" dirty="0"/>
            </a:br>
            <a:r>
              <a:rPr lang="el-GR" altLang="en-US" dirty="0"/>
              <a:t>ΑΜΕΣΗ ΑΚΤΙΝΟΒΟΛΙΑ</a:t>
            </a:r>
            <a:endParaRPr lang="en-GB" altLang="en-US" b="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8472452"/>
      </p:ext>
    </p:extLst>
  </p:cSld>
  <p:clrMapOvr>
    <a:masterClrMapping/>
  </p:clrMapOvr>
  <mc:AlternateContent xmlns:mc="http://schemas.openxmlformats.org/markup-compatibility/2006">
    <mc:Choice xmlns:p14="http://schemas.microsoft.com/office/powerpoint/2010/main" Requires="p14">
      <p:transition spd="slow" p14:dur="2000" advTm="28672"/>
    </mc:Choice>
    <mc:Fallback>
      <p:transition spd="slow" advTm="2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Rectangle 5"/>
          <p:cNvSpPr>
            <a:spLocks noGrp="1" noChangeArrowheads="1"/>
          </p:cNvSpPr>
          <p:nvPr>
            <p:ph type="title"/>
          </p:nvPr>
        </p:nvSpPr>
        <p:spPr/>
        <p:txBody>
          <a:bodyPr>
            <a:normAutofit fontScale="90000"/>
          </a:bodyPr>
          <a:lstStyle/>
          <a:p>
            <a:r>
              <a:rPr lang="el-GR" dirty="0">
                <a:solidFill>
                  <a:srgbClr val="C00000"/>
                </a:solidFill>
              </a:rPr>
              <a:t>Ηλιακή ακτινοβολία στο έδαφος</a:t>
            </a:r>
          </a:p>
        </p:txBody>
      </p:sp>
      <p:sp>
        <p:nvSpPr>
          <p:cNvPr id="251910" name="Rectangle 6"/>
          <p:cNvSpPr>
            <a:spLocks noGrp="1" noChangeArrowheads="1"/>
          </p:cNvSpPr>
          <p:nvPr>
            <p:ph idx="1"/>
          </p:nvPr>
        </p:nvSpPr>
        <p:spPr>
          <a:xfrm>
            <a:off x="457200" y="1479550"/>
            <a:ext cx="8229600" cy="4646613"/>
          </a:xfrm>
        </p:spPr>
        <p:txBody>
          <a:bodyPr/>
          <a:lstStyle/>
          <a:p>
            <a:pPr>
              <a:buFontTx/>
              <a:buNone/>
            </a:pPr>
            <a:r>
              <a:rPr lang="el-GR" dirty="0">
                <a:latin typeface="Cambria Math" panose="02040503050406030204" pitchFamily="18" charset="0"/>
                <a:ea typeface="Cambria Math" panose="02040503050406030204" pitchFamily="18" charset="0"/>
              </a:rPr>
              <a:t>	Πρέπει να γνωρίζουμε:</a:t>
            </a:r>
          </a:p>
          <a:p>
            <a:r>
              <a:rPr lang="el-GR" dirty="0">
                <a:latin typeface="Cambria Math" panose="02040503050406030204" pitchFamily="18" charset="0"/>
                <a:ea typeface="Cambria Math" panose="02040503050406030204" pitchFamily="18" charset="0"/>
              </a:rPr>
              <a:t>Διεύθυνση της ακτινοβολίας</a:t>
            </a:r>
          </a:p>
          <a:p>
            <a:r>
              <a:rPr lang="el-GR" dirty="0">
                <a:latin typeface="Cambria Math" panose="02040503050406030204" pitchFamily="18" charset="0"/>
                <a:ea typeface="Cambria Math" panose="02040503050406030204" pitchFamily="18" charset="0"/>
              </a:rPr>
              <a:t>Ποσότητα της ακτινοβολίας</a:t>
            </a:r>
          </a:p>
          <a:p>
            <a:pPr>
              <a:buFontTx/>
              <a:buNone/>
            </a:pPr>
            <a:r>
              <a:rPr lang="el-GR" dirty="0">
                <a:latin typeface="Cambria Math" panose="02040503050406030204" pitchFamily="18" charset="0"/>
                <a:ea typeface="Cambria Math" panose="02040503050406030204" pitchFamily="18" charset="0"/>
              </a:rPr>
              <a:t>	</a:t>
            </a:r>
            <a:r>
              <a:rPr lang="el-GR" sz="2400" dirty="0">
                <a:latin typeface="Cambria Math" panose="02040503050406030204" pitchFamily="18" charset="0"/>
                <a:ea typeface="Cambria Math" panose="02040503050406030204" pitchFamily="18" charset="0"/>
              </a:rPr>
              <a:t>σε επίπεδο :</a:t>
            </a:r>
          </a:p>
          <a:p>
            <a:pPr lvl="4"/>
            <a:r>
              <a:rPr lang="el-GR" dirty="0" smtClean="0">
                <a:latin typeface="Cambria Math" panose="02040503050406030204" pitchFamily="18" charset="0"/>
                <a:ea typeface="Cambria Math" panose="02040503050406030204" pitchFamily="18" charset="0"/>
              </a:rPr>
              <a:t>ΛΕΠΤΟΥ,</a:t>
            </a:r>
            <a:endParaRPr lang="el-GR" dirty="0">
              <a:latin typeface="Cambria Math" panose="02040503050406030204" pitchFamily="18" charset="0"/>
              <a:ea typeface="Cambria Math" panose="02040503050406030204" pitchFamily="18" charset="0"/>
            </a:endParaRPr>
          </a:p>
          <a:p>
            <a:pPr lvl="4"/>
            <a:r>
              <a:rPr lang="el-GR" dirty="0" smtClean="0">
                <a:latin typeface="Cambria Math" panose="02040503050406030204" pitchFamily="18" charset="0"/>
                <a:ea typeface="Cambria Math" panose="02040503050406030204" pitchFamily="18" charset="0"/>
              </a:rPr>
              <a:t>ΩΡΑΣ,</a:t>
            </a:r>
            <a:endParaRPr lang="el-GR" dirty="0">
              <a:latin typeface="Cambria Math" panose="02040503050406030204" pitchFamily="18" charset="0"/>
              <a:ea typeface="Cambria Math" panose="02040503050406030204" pitchFamily="18" charset="0"/>
            </a:endParaRPr>
          </a:p>
          <a:p>
            <a:pPr lvl="4"/>
            <a:r>
              <a:rPr lang="el-GR" dirty="0" smtClean="0">
                <a:latin typeface="Cambria Math" panose="02040503050406030204" pitchFamily="18" charset="0"/>
                <a:ea typeface="Cambria Math" panose="02040503050406030204" pitchFamily="18" charset="0"/>
              </a:rPr>
              <a:t>ΗΜΕΡΑΣ</a:t>
            </a:r>
            <a:endParaRPr lang="el-GR" dirty="0">
              <a:latin typeface="Cambria Math" panose="02040503050406030204" pitchFamily="18" charset="0"/>
              <a:ea typeface="Cambria Math" panose="02040503050406030204" pitchFamily="18" charset="0"/>
            </a:endParaRPr>
          </a:p>
          <a:p>
            <a:pPr lvl="4"/>
            <a:r>
              <a:rPr lang="el-GR" dirty="0" smtClean="0">
                <a:latin typeface="Cambria Math" panose="02040503050406030204" pitchFamily="18" charset="0"/>
                <a:ea typeface="Cambria Math" panose="02040503050406030204" pitchFamily="18" charset="0"/>
              </a:rPr>
              <a:t>ΜΗΝΑ</a:t>
            </a:r>
            <a:endParaRPr lang="el-GR" dirty="0">
              <a:latin typeface="Cambria Math" panose="02040503050406030204" pitchFamily="18" charset="0"/>
              <a:ea typeface="Cambria Math" panose="02040503050406030204" pitchFamily="18" charset="0"/>
            </a:endParaRPr>
          </a:p>
          <a:p>
            <a:pPr lvl="4"/>
            <a:r>
              <a:rPr lang="el-GR" dirty="0" smtClean="0">
                <a:latin typeface="Cambria Math" panose="02040503050406030204" pitchFamily="18" charset="0"/>
                <a:ea typeface="Cambria Math" panose="02040503050406030204" pitchFamily="18" charset="0"/>
              </a:rPr>
              <a:t>ΧΡΟΝΟΥ</a:t>
            </a:r>
            <a:endParaRPr lang="el-GR" dirty="0">
              <a:latin typeface="Cambria Math" panose="02040503050406030204" pitchFamily="18" charset="0"/>
              <a:ea typeface="Cambria Math" panose="02040503050406030204" pitchFamily="18" charset="0"/>
            </a:endParaRPr>
          </a:p>
          <a:p>
            <a:pPr lvl="4"/>
            <a:r>
              <a:rPr lang="el-GR" dirty="0" smtClean="0">
                <a:latin typeface="Cambria Math" panose="02040503050406030204" pitchFamily="18" charset="0"/>
                <a:ea typeface="Cambria Math" panose="02040503050406030204" pitchFamily="18" charset="0"/>
              </a:rPr>
              <a:t>ΜΑΚΡΟΧΡΟΝΙΑ......</a:t>
            </a:r>
            <a:endParaRPr lang="el-GR" dirty="0">
              <a:latin typeface="Cambria Math" panose="02040503050406030204" pitchFamily="18" charset="0"/>
              <a:ea typeface="Cambria Math" panose="02040503050406030204" pitchFamily="18" charset="0"/>
            </a:endParaRPr>
          </a:p>
        </p:txBody>
      </p:sp>
      <p:sp>
        <p:nvSpPr>
          <p:cNvPr id="3" name="TextBox 2"/>
          <p:cNvSpPr txBox="1"/>
          <p:nvPr/>
        </p:nvSpPr>
        <p:spPr>
          <a:xfrm>
            <a:off x="5275385" y="3635267"/>
            <a:ext cx="3376246" cy="2246769"/>
          </a:xfrm>
          <a:prstGeom prst="rect">
            <a:avLst/>
          </a:prstGeom>
          <a:noFill/>
        </p:spPr>
        <p:txBody>
          <a:bodyPr wrap="square" rtlCol="0">
            <a:spAutoFit/>
          </a:bodyPr>
          <a:lstStyle/>
          <a:p>
            <a:pPr fontAlgn="base">
              <a:spcBef>
                <a:spcPct val="0"/>
              </a:spcBef>
              <a:spcAft>
                <a:spcPct val="0"/>
              </a:spcAft>
            </a:pPr>
            <a:r>
              <a:rPr lang="el-GR" sz="2800" dirty="0" smtClean="0">
                <a:solidFill>
                  <a:srgbClr val="C00000"/>
                </a:solidFill>
                <a:latin typeface="Cambria Math" panose="02040503050406030204" pitchFamily="18" charset="0"/>
                <a:ea typeface="Cambria Math" panose="02040503050406030204" pitchFamily="18" charset="0"/>
              </a:rPr>
              <a:t>ΑΝΑΛΟΓΑ ΜΕ ΤΗΝ ΠΕΡΙΠΤΩΣΗ ΚΑΙ ΤΟ ΜΕΓΕΘΟΣ ΚΑΙ ΤΗΝ ΣΗΜΑΣΙΑ ΤΗΣ ΕΦΑΡΜΟΓΗΣ</a:t>
            </a:r>
            <a:endParaRPr lang="en-GB" sz="2800" dirty="0">
              <a:solidFill>
                <a:srgbClr val="C00000"/>
              </a:solidFill>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2572063"/>
      </p:ext>
    </p:extLst>
  </p:cSld>
  <p:clrMapOvr>
    <a:masterClrMapping/>
  </p:clrMapOvr>
  <mc:AlternateContent xmlns:mc="http://schemas.openxmlformats.org/markup-compatibility/2006">
    <mc:Choice xmlns:p14="http://schemas.microsoft.com/office/powerpoint/2010/main" Requires="p14">
      <p:transition spd="slow" p14:dur="2000" advTm="31966"/>
    </mc:Choice>
    <mc:Fallback>
      <p:transition spd="slow" advTm="3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51520" y="0"/>
            <a:ext cx="4609207" cy="935385"/>
          </a:xfrm>
          <a:noFill/>
          <a:ln>
            <a:solidFill>
              <a:schemeClr val="tx1"/>
            </a:solidFill>
          </a:ln>
        </p:spPr>
        <p:txBody>
          <a:bodyPr>
            <a:normAutofit/>
          </a:bodyPr>
          <a:lstStyle/>
          <a:p>
            <a:r>
              <a:rPr lang="el-GR"/>
              <a:t>Ηλιακές ζώνες στην Ελλάδα</a:t>
            </a:r>
          </a:p>
        </p:txBody>
      </p:sp>
      <p:pic>
        <p:nvPicPr>
          <p:cNvPr id="4" name="Εικόνα 3" descr="C:\Users\Angela\Documents\Νέος φάκελος\ERGASISES_FOITHTWN\FERNANDO_PTUXIAKH\IMAGES\HLIAKH_AKTIONOBOLIA.jpg"/>
          <p:cNvPicPr/>
          <p:nvPr/>
        </p:nvPicPr>
        <p:blipFill>
          <a:blip r:embed="rId5" cstate="print"/>
          <a:srcRect/>
          <a:stretch>
            <a:fillRect/>
          </a:stretch>
        </p:blipFill>
        <p:spPr bwMode="auto">
          <a:xfrm>
            <a:off x="1907704" y="836712"/>
            <a:ext cx="7236297" cy="5877272"/>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691335"/>
      </p:ext>
    </p:extLst>
  </p:cSld>
  <p:clrMapOvr>
    <a:masterClrMapping/>
  </p:clrMapOvr>
  <mc:AlternateContent xmlns:mc="http://schemas.openxmlformats.org/markup-compatibility/2006">
    <mc:Choice xmlns:p14="http://schemas.microsoft.com/office/powerpoint/2010/main" Requires="p14">
      <p:transition spd="slow" p14:dur="2000" advTm="27027"/>
    </mc:Choice>
    <mc:Fallback>
      <p:transition spd="slow" advTm="2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639762"/>
          </a:xfrm>
        </p:spPr>
        <p:txBody>
          <a:bodyPr>
            <a:noAutofit/>
          </a:bodyPr>
          <a:lstStyle/>
          <a:p>
            <a:r>
              <a:rPr lang="el-GR" sz="3200" dirty="0" smtClean="0">
                <a:solidFill>
                  <a:srgbClr val="C00000"/>
                </a:solidFill>
                <a:latin typeface="Cambria Math" panose="02040503050406030204" pitchFamily="18" charset="0"/>
                <a:ea typeface="Cambria Math" panose="02040503050406030204" pitchFamily="18" charset="0"/>
              </a:rPr>
              <a:t>ΗΛΙΑΚΗ ΑΚΤΙΝΟΒΟΛΙΑ: ΟΡΓΑΝΑ ΜΕΤΡΗΣΗΣ</a:t>
            </a:r>
            <a:endParaRPr lang="el-GR" sz="3200" dirty="0">
              <a:solidFill>
                <a:srgbClr val="C00000"/>
              </a:solidFill>
              <a:latin typeface="Cambria Math" panose="02040503050406030204" pitchFamily="18" charset="0"/>
              <a:ea typeface="Cambria Math" panose="02040503050406030204" pitchFamily="18" charset="0"/>
            </a:endParaRPr>
          </a:p>
        </p:txBody>
      </p:sp>
      <p:sp>
        <p:nvSpPr>
          <p:cNvPr id="12291" name="Rectangle 3"/>
          <p:cNvSpPr>
            <a:spLocks noGrp="1" noChangeArrowheads="1"/>
          </p:cNvSpPr>
          <p:nvPr>
            <p:ph idx="1"/>
          </p:nvPr>
        </p:nvSpPr>
        <p:spPr>
          <a:xfrm>
            <a:off x="457200" y="1628800"/>
            <a:ext cx="8229600" cy="4497363"/>
          </a:xfrm>
        </p:spPr>
        <p:txBody>
          <a:bodyPr/>
          <a:lstStyle/>
          <a:p>
            <a:r>
              <a:rPr lang="el-GR" dirty="0" smtClean="0"/>
              <a:t>ΠΥΡΑΝΟΜΕΤΡΑ ΚΑΙ ΠΥΡΕΛΙΟΜΕΤΡΑ</a:t>
            </a:r>
          </a:p>
          <a:p>
            <a:endParaRPr lang="el-GR" dirty="0"/>
          </a:p>
          <a:p>
            <a:r>
              <a:rPr lang="el-GR" dirty="0" smtClean="0"/>
              <a:t>ΟΡΓΑΝΑ ΓΙΑ ΜΕΤΡΗΣΗ ΤΗΣ</a:t>
            </a:r>
          </a:p>
          <a:p>
            <a:r>
              <a:rPr lang="el-GR" dirty="0" smtClean="0"/>
              <a:t>ΟΛΙΚΗΣ, </a:t>
            </a:r>
          </a:p>
          <a:p>
            <a:r>
              <a:rPr lang="el-GR" dirty="0" smtClean="0"/>
              <a:t>ΑΜΕΣΗΣ ΚΑΙ </a:t>
            </a:r>
          </a:p>
          <a:p>
            <a:r>
              <a:rPr lang="el-GR" dirty="0" smtClean="0"/>
              <a:t>ΔΙΑΧΥΤΗΣ ΗΛΙΑΚΗΣ ΑΚΤΙΝΟΒΟΛΙΑΣ</a:t>
            </a:r>
            <a:endParaRPr lang="el-GR" dirty="0"/>
          </a:p>
          <a:p>
            <a:endParaRPr lang="el-G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9919949"/>
      </p:ext>
    </p:extLst>
  </p:cSld>
  <p:clrMapOvr>
    <a:masterClrMapping/>
  </p:clrMapOvr>
  <mc:AlternateContent xmlns:mc="http://schemas.openxmlformats.org/markup-compatibility/2006">
    <mc:Choice xmlns:p14="http://schemas.microsoft.com/office/powerpoint/2010/main" Requires="p14">
      <p:transition spd="slow" p14:dur="2000" advTm="18006"/>
    </mc:Choice>
    <mc:Fallback>
      <p:transition spd="slow" advTm="18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76E85AE7-E4D8-4B0D-BEB6-5265482F79DA}" type="slidenum">
              <a:rPr lang="en-US" altLang="en-US">
                <a:solidFill>
                  <a:srgbClr val="000000"/>
                </a:solidFill>
              </a:rPr>
              <a:pPr/>
              <a:t>14</a:t>
            </a:fld>
            <a:endParaRPr lang="en-US" altLang="en-US">
              <a:solidFill>
                <a:srgbClr val="000000"/>
              </a:solidFill>
            </a:endParaRPr>
          </a:p>
        </p:txBody>
      </p:sp>
      <p:sp>
        <p:nvSpPr>
          <p:cNvPr id="3074" name="Rectangle 2"/>
          <p:cNvSpPr>
            <a:spLocks noGrp="1" noChangeArrowheads="1"/>
          </p:cNvSpPr>
          <p:nvPr>
            <p:ph type="title"/>
          </p:nvPr>
        </p:nvSpPr>
        <p:spPr/>
        <p:txBody>
          <a:bodyPr/>
          <a:lstStyle/>
          <a:p>
            <a:r>
              <a:rPr lang="el-GR" altLang="en-US" sz="4000" b="1" dirty="0" smtClean="0">
                <a:solidFill>
                  <a:srgbClr val="993300"/>
                </a:solidFill>
                <a:latin typeface="Cambria Math" panose="02040503050406030204" pitchFamily="18" charset="0"/>
                <a:ea typeface="Cambria Math" panose="02040503050406030204" pitchFamily="18" charset="0"/>
              </a:rPr>
              <a:t>Μέτρηση Ηλιακής Ακτινοβολίας</a:t>
            </a:r>
            <a:endParaRPr lang="en-US" altLang="en-US" sz="4000" b="1" dirty="0">
              <a:solidFill>
                <a:srgbClr val="993300"/>
              </a:solidFill>
              <a:latin typeface="Cambria Math" panose="02040503050406030204" pitchFamily="18" charset="0"/>
              <a:ea typeface="Cambria Math" panose="02040503050406030204" pitchFamily="18" charset="0"/>
            </a:endParaRPr>
          </a:p>
        </p:txBody>
      </p:sp>
      <p:sp>
        <p:nvSpPr>
          <p:cNvPr id="3075" name="Rectangle 3"/>
          <p:cNvSpPr>
            <a:spLocks noGrp="1" noChangeArrowheads="1"/>
          </p:cNvSpPr>
          <p:nvPr>
            <p:ph type="body" sz="half" idx="1"/>
          </p:nvPr>
        </p:nvSpPr>
        <p:spPr>
          <a:xfrm>
            <a:off x="112542" y="1600200"/>
            <a:ext cx="4383258" cy="4525963"/>
          </a:xfrm>
        </p:spPr>
        <p:txBody>
          <a:bodyPr/>
          <a:lstStyle/>
          <a:p>
            <a:r>
              <a:rPr lang="el-GR" altLang="en-US" sz="2400" dirty="0" smtClean="0">
                <a:latin typeface="Cambria Math" panose="02040503050406030204" pitchFamily="18" charset="0"/>
                <a:ea typeface="Cambria Math" panose="02040503050406030204" pitchFamily="18" charset="0"/>
              </a:rPr>
              <a:t>Η συνολική ηλιακή ακτινοβολία έχει δύο συνιστώσες, την </a:t>
            </a:r>
            <a:r>
              <a:rPr lang="el-GR" altLang="en-US" sz="2400" b="1" dirty="0" smtClean="0">
                <a:latin typeface="Cambria Math" panose="02040503050406030204" pitchFamily="18" charset="0"/>
                <a:ea typeface="Cambria Math" panose="02040503050406030204" pitchFamily="18" charset="0"/>
              </a:rPr>
              <a:t>άμεση</a:t>
            </a:r>
            <a:r>
              <a:rPr lang="el-GR" altLang="en-US" sz="2400" dirty="0" smtClean="0">
                <a:latin typeface="Cambria Math" panose="02040503050406030204" pitchFamily="18" charset="0"/>
                <a:ea typeface="Cambria Math" panose="02040503050406030204" pitchFamily="18" charset="0"/>
              </a:rPr>
              <a:t> και την </a:t>
            </a:r>
            <a:r>
              <a:rPr lang="el-GR" altLang="en-US" sz="2400" b="1" dirty="0" smtClean="0">
                <a:latin typeface="Cambria Math" panose="02040503050406030204" pitchFamily="18" charset="0"/>
                <a:ea typeface="Cambria Math" panose="02040503050406030204" pitchFamily="18" charset="0"/>
              </a:rPr>
              <a:t>διάχυτη</a:t>
            </a:r>
            <a:r>
              <a:rPr lang="el-GR" altLang="en-US" sz="2400" dirty="0" smtClean="0">
                <a:latin typeface="Cambria Math" panose="02040503050406030204" pitchFamily="18" charset="0"/>
                <a:ea typeface="Cambria Math" panose="02040503050406030204" pitchFamily="18" charset="0"/>
              </a:rPr>
              <a:t>. </a:t>
            </a:r>
          </a:p>
          <a:p>
            <a:r>
              <a:rPr lang="el-GR" altLang="en-US" sz="2400" dirty="0" smtClean="0">
                <a:latin typeface="Cambria Math" panose="02040503050406030204" pitchFamily="18" charset="0"/>
                <a:ea typeface="Cambria Math" panose="02040503050406030204" pitchFamily="18" charset="0"/>
              </a:rPr>
              <a:t>Η συνολική ηλιακή ακτινοβολία μετράται με το </a:t>
            </a:r>
            <a:r>
              <a:rPr lang="el-GR" altLang="en-US" sz="2400" b="1" dirty="0" smtClean="0">
                <a:latin typeface="Cambria Math" panose="02040503050406030204" pitchFamily="18" charset="0"/>
                <a:ea typeface="Cambria Math" panose="02040503050406030204" pitchFamily="18" charset="0"/>
              </a:rPr>
              <a:t>πυρανόμετρο</a:t>
            </a:r>
            <a:r>
              <a:rPr lang="el-GR" altLang="en-US" sz="2400" dirty="0" smtClean="0">
                <a:latin typeface="Cambria Math" panose="02040503050406030204" pitchFamily="18" charset="0"/>
                <a:ea typeface="Cambria Math" panose="02040503050406030204" pitchFamily="18" charset="0"/>
              </a:rPr>
              <a:t> και η άμεση με το πυρελιόμετρο.</a:t>
            </a:r>
          </a:p>
          <a:p>
            <a:r>
              <a:rPr lang="el-GR" altLang="en-US" sz="2400" dirty="0" smtClean="0">
                <a:latin typeface="Cambria Math" panose="02040503050406030204" pitchFamily="18" charset="0"/>
                <a:ea typeface="Cambria Math" panose="02040503050406030204" pitchFamily="18" charset="0"/>
              </a:rPr>
              <a:t>Τα όργανα αυτά χρησιμοποιούν δύο τύπους αισθητήρων: θερμικό και φωτοβολταϊκό. </a:t>
            </a:r>
            <a:endParaRPr lang="en-US" altLang="en-US" sz="2800" dirty="0">
              <a:latin typeface="Cambria Math" panose="02040503050406030204" pitchFamily="18" charset="0"/>
              <a:ea typeface="Cambria Math" panose="02040503050406030204" pitchFamily="18" charset="0"/>
            </a:endParaRP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1751806"/>
            <a:ext cx="4465637" cy="335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440540"/>
      </p:ext>
    </p:extLst>
  </p:cSld>
  <p:clrMapOvr>
    <a:masterClrMapping/>
  </p:clrMapOvr>
  <mc:AlternateContent xmlns:mc="http://schemas.openxmlformats.org/markup-compatibility/2006">
    <mc:Choice xmlns:p14="http://schemas.microsoft.com/office/powerpoint/2010/main" Requires="p14">
      <p:transition spd="slow" p14:dur="2000" advTm="28124"/>
    </mc:Choice>
    <mc:Fallback>
      <p:transition spd="slow" advTm="2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normAutofit fontScale="90000"/>
          </a:bodyPr>
          <a:lstStyle/>
          <a:p>
            <a:r>
              <a:rPr lang="el-GR" sz="4000" dirty="0">
                <a:solidFill>
                  <a:srgbClr val="C00000"/>
                </a:solidFill>
                <a:latin typeface="Cambria Math" panose="02040503050406030204" pitchFamily="18" charset="0"/>
                <a:ea typeface="Cambria Math" panose="02040503050406030204" pitchFamily="18" charset="0"/>
              </a:rPr>
              <a:t>Πυρανόμετρο μέτρησης </a:t>
            </a:r>
            <a:br>
              <a:rPr lang="el-GR" sz="4000" dirty="0">
                <a:solidFill>
                  <a:srgbClr val="C00000"/>
                </a:solidFill>
                <a:latin typeface="Cambria Math" panose="02040503050406030204" pitchFamily="18" charset="0"/>
                <a:ea typeface="Cambria Math" panose="02040503050406030204" pitchFamily="18" charset="0"/>
              </a:rPr>
            </a:br>
            <a:r>
              <a:rPr lang="el-GR" sz="4000" dirty="0">
                <a:solidFill>
                  <a:srgbClr val="C00000"/>
                </a:solidFill>
                <a:latin typeface="Cambria Math" panose="02040503050406030204" pitchFamily="18" charset="0"/>
                <a:ea typeface="Cambria Math" panose="02040503050406030204" pitchFamily="18" charset="0"/>
              </a:rPr>
              <a:t>Ολικής Ηλιακής Ακτινοβολίας</a:t>
            </a:r>
          </a:p>
        </p:txBody>
      </p:sp>
      <p:pic>
        <p:nvPicPr>
          <p:cNvPr id="218115" name="Picture 3" descr="srrl03"/>
          <p:cNvPicPr>
            <a:picLocks noGrp="1" noChangeAspect="1" noChangeArrowheads="1"/>
          </p:cNvPicPr>
          <p:nvPr>
            <p:ph idx="1"/>
          </p:nvPr>
        </p:nvPicPr>
        <p:blipFill>
          <a:blip r:embed="rId5" cstate="print"/>
          <a:stretch>
            <a:fillRect/>
          </a:stretch>
        </p:blipFill>
        <p:spPr>
          <a:xfrm>
            <a:off x="1246885" y="1522700"/>
            <a:ext cx="6634356" cy="5004709"/>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7521927"/>
      </p:ext>
    </p:extLst>
  </p:cSld>
  <p:clrMapOvr>
    <a:masterClrMapping/>
  </p:clrMapOvr>
  <mc:AlternateContent xmlns:mc="http://schemas.openxmlformats.org/markup-compatibility/2006">
    <mc:Choice xmlns:p14="http://schemas.microsoft.com/office/powerpoint/2010/main" Requires="p14">
      <p:transition spd="slow" p14:dur="2000" advTm="9285"/>
    </mc:Choice>
    <mc:Fallback>
      <p:transition spd="slow" advTm="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70DF451D-0112-4A2B-9413-8498308F93C0}" type="slidenum">
              <a:rPr lang="en-US" altLang="en-US">
                <a:solidFill>
                  <a:srgbClr val="000000"/>
                </a:solidFill>
              </a:rPr>
              <a:pPr/>
              <a:t>16</a:t>
            </a:fld>
            <a:endParaRPr lang="en-US" altLang="en-US">
              <a:solidFill>
                <a:srgbClr val="000000"/>
              </a:solidFill>
            </a:endParaRPr>
          </a:p>
        </p:txBody>
      </p:sp>
      <p:sp>
        <p:nvSpPr>
          <p:cNvPr id="6146" name="Rectangle 2"/>
          <p:cNvSpPr>
            <a:spLocks noGrp="1" noChangeArrowheads="1"/>
          </p:cNvSpPr>
          <p:nvPr>
            <p:ph type="title"/>
          </p:nvPr>
        </p:nvSpPr>
        <p:spPr>
          <a:xfrm>
            <a:off x="179388" y="274639"/>
            <a:ext cx="8856662" cy="371748"/>
          </a:xfrm>
        </p:spPr>
        <p:txBody>
          <a:bodyPr/>
          <a:lstStyle/>
          <a:p>
            <a:r>
              <a:rPr lang="el-GR" altLang="en-US" sz="4000" dirty="0" smtClean="0">
                <a:solidFill>
                  <a:srgbClr val="993300"/>
                </a:solidFill>
                <a:latin typeface="Cambria Math" panose="02040503050406030204" pitchFamily="18" charset="0"/>
                <a:ea typeface="Cambria Math" panose="02040503050406030204" pitchFamily="18" charset="0"/>
              </a:rPr>
              <a:t>Φασματικό Πυρανόμετρο Ακριβείας</a:t>
            </a:r>
            <a:r>
              <a:rPr lang="en-US" altLang="en-US" sz="4000" dirty="0" smtClean="0">
                <a:solidFill>
                  <a:srgbClr val="993300"/>
                </a:solidFill>
                <a:latin typeface="Cambria Math" panose="02040503050406030204" pitchFamily="18" charset="0"/>
                <a:ea typeface="Cambria Math" panose="02040503050406030204" pitchFamily="18" charset="0"/>
              </a:rPr>
              <a:t> </a:t>
            </a:r>
            <a:endParaRPr lang="en-US" altLang="en-US" sz="4000" dirty="0">
              <a:solidFill>
                <a:srgbClr val="993300"/>
              </a:solidFill>
              <a:latin typeface="Cambria Math" panose="02040503050406030204" pitchFamily="18" charset="0"/>
              <a:ea typeface="Cambria Math" panose="02040503050406030204" pitchFamily="18" charset="0"/>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1844824"/>
            <a:ext cx="4787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body" idx="1"/>
          </p:nvPr>
        </p:nvSpPr>
        <p:spPr>
          <a:xfrm>
            <a:off x="0" y="817368"/>
            <a:ext cx="5004048" cy="5689600"/>
          </a:xfrm>
        </p:spPr>
        <p:txBody>
          <a:bodyPr/>
          <a:lstStyle/>
          <a:p>
            <a:pPr marL="173038" indent="-173038">
              <a:lnSpc>
                <a:spcPct val="80000"/>
              </a:lnSpc>
            </a:pPr>
            <a:r>
              <a:rPr lang="el-GR" altLang="en-US" sz="2000" dirty="0" smtClean="0">
                <a:latin typeface="Cambria Math" panose="02040503050406030204" pitchFamily="18" charset="0"/>
                <a:ea typeface="Cambria Math" panose="02040503050406030204" pitchFamily="18" charset="0"/>
              </a:rPr>
              <a:t>Ο ρόλος του εξωτερικού και εσωτερικού γυάλινου θόλου είναι να φιλτράρει την υπέρυθρη ακτινοβολία από την ατμόσφαιρα και τον περιβάλλοντα χώρο και να επιτρέπει στην μικρού μήκους ακτινοβολία από τον ήλιο να φθάσει στον αισθητήρα.</a:t>
            </a:r>
            <a:endParaRPr lang="en-US" altLang="en-US" sz="2000" dirty="0">
              <a:latin typeface="Cambria Math" panose="02040503050406030204" pitchFamily="18" charset="0"/>
              <a:ea typeface="Cambria Math" panose="02040503050406030204" pitchFamily="18" charset="0"/>
            </a:endParaRPr>
          </a:p>
          <a:p>
            <a:pPr marL="173038" indent="-173038">
              <a:lnSpc>
                <a:spcPct val="80000"/>
              </a:lnSpc>
            </a:pPr>
            <a:r>
              <a:rPr lang="el-GR" altLang="en-US" sz="2000" dirty="0" smtClean="0">
                <a:latin typeface="Cambria Math" panose="02040503050406030204" pitchFamily="18" charset="0"/>
                <a:ea typeface="Cambria Math" panose="02040503050406030204" pitchFamily="18" charset="0"/>
              </a:rPr>
              <a:t>Ο αισθητήρας αποτελείται από περισσότερα των 40 θερμοζευγών σε σειρά και η θερμή ένωση έχει καλυφθεί με ένα υλικό </a:t>
            </a:r>
            <a:r>
              <a:rPr lang="el-GR" altLang="en-US" sz="2000" smtClean="0">
                <a:latin typeface="Cambria Math" panose="02040503050406030204" pitchFamily="18" charset="0"/>
                <a:ea typeface="Cambria Math" panose="02040503050406030204" pitchFamily="18" charset="0"/>
              </a:rPr>
              <a:t>υψηλής απορροφητικότητας</a:t>
            </a:r>
            <a:r>
              <a:rPr lang="el-GR"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a:p>
            <a:pPr marL="173038" indent="-173038">
              <a:lnSpc>
                <a:spcPct val="80000"/>
              </a:lnSpc>
            </a:pPr>
            <a:r>
              <a:rPr lang="el-GR" altLang="en-US" sz="2000" dirty="0" smtClean="0">
                <a:latin typeface="Cambria Math" panose="02040503050406030204" pitchFamily="18" charset="0"/>
                <a:ea typeface="Cambria Math" panose="02040503050406030204" pitchFamily="18" charset="0"/>
              </a:rPr>
              <a:t>Το σώμα του οργάνου έχει λευκό χρώμα ώστε να μειώνει την απορρόφηση της ηλιακής ακτινοβολίας. </a:t>
            </a:r>
            <a:endParaRPr lang="en-US" altLang="en-US" sz="2000" dirty="0">
              <a:latin typeface="Cambria Math" panose="02040503050406030204" pitchFamily="18" charset="0"/>
              <a:ea typeface="Cambria Math" panose="02040503050406030204" pitchFamily="18" charset="0"/>
            </a:endParaRPr>
          </a:p>
          <a:p>
            <a:pPr marL="173038" indent="-173038">
              <a:lnSpc>
                <a:spcPct val="80000"/>
              </a:lnSpc>
            </a:pPr>
            <a:r>
              <a:rPr lang="el-GR" altLang="en-US" sz="2000" dirty="0" smtClean="0">
                <a:latin typeface="Cambria Math" panose="02040503050406030204" pitchFamily="18" charset="0"/>
                <a:ea typeface="Cambria Math" panose="02040503050406030204" pitchFamily="18" charset="0"/>
              </a:rPr>
              <a:t>Ο κυκλικός δίσκος προστατεύει το όργανο από ανακλάσεις της ηλιακής ακτινοβολίας να φθάνουν στον αισθητήρα.</a:t>
            </a:r>
            <a:endParaRPr lang="en-US" altLang="en-US" sz="2000" dirty="0">
              <a:latin typeface="Cambria Math" panose="02040503050406030204" pitchFamily="18" charset="0"/>
              <a:ea typeface="Cambria Math" panose="02040503050406030204" pitchFamily="18" charset="0"/>
            </a:endParaRPr>
          </a:p>
          <a:p>
            <a:pPr marL="173038" indent="-173038">
              <a:lnSpc>
                <a:spcPct val="80000"/>
              </a:lnSpc>
            </a:pPr>
            <a:r>
              <a:rPr lang="el-GR" altLang="en-US" sz="2000" dirty="0" smtClean="0">
                <a:latin typeface="Cambria Math" panose="02040503050406030204" pitchFamily="18" charset="0"/>
                <a:ea typeface="Cambria Math" panose="02040503050406030204" pitchFamily="18" charset="0"/>
              </a:rPr>
              <a:t>Η συσκευή έχει επίσης αφυγραντικό υλικό ώστε να αφαιρείται η υγρασία στο εσωτερικό του. </a:t>
            </a:r>
            <a:r>
              <a:rPr lang="el-GR" altLang="en-US" sz="2000" smtClean="0">
                <a:latin typeface="Cambria Math" panose="02040503050406030204" pitchFamily="18" charset="0"/>
                <a:ea typeface="Cambria Math" panose="02040503050406030204" pitchFamily="18" charset="0"/>
              </a:rPr>
              <a:t>Διαθέτει δε και </a:t>
            </a:r>
            <a:r>
              <a:rPr lang="el-GR" altLang="en-US" sz="2000" dirty="0" smtClean="0">
                <a:latin typeface="Cambria Math" panose="02040503050406030204" pitchFamily="18" charset="0"/>
                <a:ea typeface="Cambria Math" panose="02040503050406030204" pitchFamily="18" charset="0"/>
              </a:rPr>
              <a:t>μιά φυσαλλίδα γιά οριζόντια εγκατάσταση.</a:t>
            </a:r>
            <a:endParaRPr lang="en-US" altLang="en-US" sz="2000" dirty="0">
              <a:latin typeface="Cambria Math" panose="02040503050406030204" pitchFamily="18" charset="0"/>
              <a:ea typeface="Cambria Math" panose="02040503050406030204" pitchFamily="18" charset="0"/>
            </a:endParaRPr>
          </a:p>
          <a:p>
            <a:pPr>
              <a:lnSpc>
                <a:spcPct val="80000"/>
              </a:lnSpc>
            </a:pPr>
            <a:endParaRPr lang="en-US" altLang="en-US" sz="1800" dirty="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74354332"/>
      </p:ext>
    </p:extLst>
  </p:cSld>
  <p:clrMapOvr>
    <a:masterClrMapping/>
  </p:clrMapOvr>
  <mc:AlternateContent xmlns:mc="http://schemas.openxmlformats.org/markup-compatibility/2006">
    <mc:Choice xmlns:p14="http://schemas.microsoft.com/office/powerpoint/2010/main" Requires="p14">
      <p:transition spd="slow" p14:dur="2000" advTm="74784"/>
    </mc:Choice>
    <mc:Fallback>
      <p:transition spd="slow" advTm="74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anim calcmode="lin" valueType="num">
                                      <p:cBhvr additive="base">
                                        <p:cTn id="11"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 calcmode="lin" valueType="num">
                                      <p:cBhvr additive="base">
                                        <p:cTn id="17"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147">
                                            <p:txEl>
                                              <p:pRg st="2" end="2"/>
                                            </p:txEl>
                                          </p:spTgt>
                                        </p:tgtEl>
                                        <p:attrNameLst>
                                          <p:attrName>style.visibility</p:attrName>
                                        </p:attrNameLst>
                                      </p:cBhvr>
                                      <p:to>
                                        <p:strVal val="visible"/>
                                      </p:to>
                                    </p:set>
                                    <p:anim calcmode="lin" valueType="num">
                                      <p:cBhvr additive="base">
                                        <p:cTn id="23"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6147">
                                            <p:txEl>
                                              <p:pRg st="3" end="3"/>
                                            </p:txEl>
                                          </p:spTgt>
                                        </p:tgtEl>
                                        <p:attrNameLst>
                                          <p:attrName>style.visibility</p:attrName>
                                        </p:attrNameLst>
                                      </p:cBhvr>
                                      <p:to>
                                        <p:strVal val="visible"/>
                                      </p:to>
                                    </p:set>
                                    <p:animEffect transition="in" filter="box(in)">
                                      <p:cBhvr>
                                        <p:cTn id="29" dur="500"/>
                                        <p:tgtEl>
                                          <p:spTgt spid="614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147">
                                            <p:txEl>
                                              <p:pRg st="4" end="4"/>
                                            </p:txEl>
                                          </p:spTgt>
                                        </p:tgtEl>
                                        <p:attrNameLst>
                                          <p:attrName>style.visibility</p:attrName>
                                        </p:attrNameLst>
                                      </p:cBhvr>
                                      <p:to>
                                        <p:strVal val="visible"/>
                                      </p:to>
                                    </p:set>
                                    <p:anim calcmode="lin" valueType="num">
                                      <p:cBhvr additive="base">
                                        <p:cTn id="34"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349283AB-2BDD-43A8-9BC7-3CC092AD4960}" type="slidenum">
              <a:rPr lang="en-US" altLang="en-US">
                <a:solidFill>
                  <a:srgbClr val="000000"/>
                </a:solidFill>
              </a:rPr>
              <a:pPr/>
              <a:t>17</a:t>
            </a:fld>
            <a:endParaRPr lang="en-US" altLang="en-US">
              <a:solidFill>
                <a:srgbClr val="000000"/>
              </a:solidFill>
            </a:endParaRPr>
          </a:p>
        </p:txBody>
      </p:sp>
      <p:sp>
        <p:nvSpPr>
          <p:cNvPr id="41988" name="Rectangle 4"/>
          <p:cNvSpPr>
            <a:spLocks noGrp="1" noChangeArrowheads="1"/>
          </p:cNvSpPr>
          <p:nvPr>
            <p:ph type="title"/>
          </p:nvPr>
        </p:nvSpPr>
        <p:spPr>
          <a:xfrm>
            <a:off x="457200" y="274638"/>
            <a:ext cx="8229600" cy="562074"/>
          </a:xfrm>
        </p:spPr>
        <p:txBody>
          <a:bodyPr/>
          <a:lstStyle/>
          <a:p>
            <a:r>
              <a:rPr lang="el-GR" altLang="en-US" sz="3600" dirty="0" smtClean="0">
                <a:solidFill>
                  <a:srgbClr val="002060"/>
                </a:solidFill>
              </a:rPr>
              <a:t>Πυρανόμετρο φωτοβολταϊκού κυττάρου</a:t>
            </a:r>
            <a:endParaRPr lang="en-US" altLang="en-US" sz="3600" dirty="0">
              <a:solidFill>
                <a:srgbClr val="002060"/>
              </a:solidFill>
            </a:endParaRPr>
          </a:p>
        </p:txBody>
      </p:sp>
      <p:sp>
        <p:nvSpPr>
          <p:cNvPr id="41989" name="Rectangle 5"/>
          <p:cNvSpPr>
            <a:spLocks noGrp="1" noChangeArrowheads="1"/>
          </p:cNvSpPr>
          <p:nvPr>
            <p:ph type="body" sz="half" idx="1"/>
          </p:nvPr>
        </p:nvSpPr>
        <p:spPr>
          <a:xfrm>
            <a:off x="268013" y="1343818"/>
            <a:ext cx="4762500" cy="4924425"/>
          </a:xfrm>
        </p:spPr>
        <p:txBody>
          <a:bodyPr/>
          <a:lstStyle/>
          <a:p>
            <a:pPr>
              <a:lnSpc>
                <a:spcPct val="80000"/>
              </a:lnSpc>
            </a:pPr>
            <a:r>
              <a:rPr lang="el-GR" altLang="en-US" sz="1800" dirty="0" smtClean="0"/>
              <a:t>Ο αισθητήρας είναι ένα φωτοβολταϊκό κύτταρο που απορροφά στο εύρος </a:t>
            </a:r>
            <a:r>
              <a:rPr lang="en-US" altLang="en-US" sz="1800" dirty="0" smtClean="0"/>
              <a:t>0.35 </a:t>
            </a:r>
            <a:r>
              <a:rPr lang="en-US" altLang="en-US" sz="1800" dirty="0"/>
              <a:t>to 1.15 microns. </a:t>
            </a:r>
          </a:p>
          <a:p>
            <a:pPr>
              <a:lnSpc>
                <a:spcPct val="80000"/>
              </a:lnSpc>
            </a:pPr>
            <a:r>
              <a:rPr lang="en-US" altLang="en-US" sz="1800" dirty="0"/>
              <a:t>The silicon cell converts this light energy directly into electrical energy, and the output </a:t>
            </a:r>
            <a:r>
              <a:rPr lang="en-US" altLang="en-US" sz="1800" dirty="0" smtClean="0"/>
              <a:t>voltage</a:t>
            </a:r>
            <a:r>
              <a:rPr lang="el-GR" altLang="en-US" sz="1800" dirty="0" smtClean="0"/>
              <a:t> Το φ/β κύτταρο μετατρέπει την ηλιακή ακτινοβολία σε ηλεκτρισμό και η τάση είναι γραμμική με την ένταση.</a:t>
            </a:r>
            <a:r>
              <a:rPr lang="en-US" altLang="en-US" sz="1800" dirty="0" smtClean="0"/>
              <a:t> (</a:t>
            </a:r>
            <a:r>
              <a:rPr lang="el-GR" altLang="en-US" sz="1800" dirty="0" smtClean="0"/>
              <a:t>περίπου </a:t>
            </a:r>
            <a:r>
              <a:rPr lang="en-US" altLang="en-US" sz="1800" dirty="0" smtClean="0"/>
              <a:t>70 </a:t>
            </a:r>
            <a:r>
              <a:rPr lang="en-US" altLang="en-US" sz="1800" dirty="0"/>
              <a:t>mV/W/m</a:t>
            </a:r>
            <a:r>
              <a:rPr lang="en-US" altLang="en-US" sz="1800" baseline="30000" dirty="0"/>
              <a:t>2</a:t>
            </a:r>
            <a:r>
              <a:rPr lang="en-US" altLang="en-US" sz="1800" dirty="0" smtClean="0"/>
              <a:t>). </a:t>
            </a:r>
            <a:endParaRPr lang="en-US" altLang="en-US" sz="1800" dirty="0"/>
          </a:p>
          <a:p>
            <a:pPr>
              <a:lnSpc>
                <a:spcPct val="80000"/>
              </a:lnSpc>
            </a:pPr>
            <a:r>
              <a:rPr lang="el-GR" altLang="en-US" sz="1800" dirty="0" smtClean="0"/>
              <a:t>Ο χρόνος απόκρισης είναι μικρότερος του </a:t>
            </a:r>
            <a:r>
              <a:rPr lang="en-US" altLang="en-US" sz="1800" dirty="0" smtClean="0"/>
              <a:t>1 </a:t>
            </a:r>
            <a:r>
              <a:rPr lang="en-US" altLang="en-US" sz="1800" dirty="0"/>
              <a:t>millisecond </a:t>
            </a:r>
            <a:r>
              <a:rPr lang="el-GR" altLang="en-US" sz="1800" dirty="0" smtClean="0"/>
              <a:t>καθώς το όργανο είναι ευαίσθητο στο φως και όχι στην θερμότητα όπως είναι τα πυρανόμετρα με θερμοζεύγη</a:t>
            </a:r>
            <a:r>
              <a:rPr lang="en-US" altLang="en-US" sz="1800" dirty="0" smtClean="0"/>
              <a:t>. </a:t>
            </a:r>
            <a:endParaRPr lang="en-US" altLang="en-US" sz="1800" dirty="0"/>
          </a:p>
          <a:p>
            <a:pPr>
              <a:lnSpc>
                <a:spcPct val="80000"/>
              </a:lnSpc>
            </a:pPr>
            <a:r>
              <a:rPr lang="el-GR" altLang="en-US" sz="1800" dirty="0" smtClean="0"/>
              <a:t>Σε ημερήσια βαση η ολοκλήρωση δίνει αποτελέσματα με ακρίβεια της τάξεως του </a:t>
            </a:r>
            <a:r>
              <a:rPr lang="en-US" altLang="en-US" sz="1800" dirty="0" smtClean="0"/>
              <a:t>+/-</a:t>
            </a:r>
            <a:r>
              <a:rPr lang="en-US" altLang="en-US" sz="1800" dirty="0"/>
              <a:t>3%. </a:t>
            </a:r>
            <a:r>
              <a:rPr lang="el-GR" altLang="en-US" sz="1800" dirty="0" smtClean="0"/>
              <a:t>Σε στιγμιαία βάση η ακρίβεια είναι </a:t>
            </a:r>
            <a:r>
              <a:rPr lang="en-US" altLang="en-US" sz="1800" dirty="0" smtClean="0"/>
              <a:t> </a:t>
            </a:r>
            <a:r>
              <a:rPr lang="en-US" altLang="en-US" sz="1800" dirty="0"/>
              <a:t>+/-5%.</a:t>
            </a:r>
          </a:p>
          <a:p>
            <a:pPr>
              <a:lnSpc>
                <a:spcPct val="80000"/>
              </a:lnSpc>
            </a:pPr>
            <a:r>
              <a:rPr lang="el-GR" altLang="en-US" sz="1800" dirty="0" smtClean="0"/>
              <a:t>Υπάρχει αντιστάθμιση θερμοκρασίας γιά το εύρος από </a:t>
            </a:r>
            <a:r>
              <a:rPr lang="en-US" altLang="en-US" sz="1800" dirty="0" smtClean="0"/>
              <a:t>4</a:t>
            </a:r>
            <a:r>
              <a:rPr lang="en-US" altLang="en-US" sz="1800" dirty="0"/>
              <a:t>° </a:t>
            </a:r>
            <a:r>
              <a:rPr lang="el-GR" altLang="en-US" sz="1800" dirty="0" smtClean="0"/>
              <a:t>μέχρι </a:t>
            </a:r>
            <a:r>
              <a:rPr lang="en-US" altLang="en-US" sz="1800" dirty="0" smtClean="0"/>
              <a:t>60°C</a:t>
            </a:r>
            <a:r>
              <a:rPr lang="en-US" altLang="en-US" sz="1800" dirty="0"/>
              <a:t>.</a:t>
            </a:r>
          </a:p>
        </p:txBody>
      </p:sp>
      <p:pic>
        <p:nvPicPr>
          <p:cNvPr id="41992" name="Picture 8" descr="3120 Silicon Cell Pyranomet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492375"/>
            <a:ext cx="3168650" cy="262731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5647729"/>
      </p:ext>
    </p:extLst>
  </p:cSld>
  <p:clrMapOvr>
    <a:masterClrMapping/>
  </p:clrMapOvr>
  <mc:AlternateContent xmlns:mc="http://schemas.openxmlformats.org/markup-compatibility/2006">
    <mc:Choice xmlns:p14="http://schemas.microsoft.com/office/powerpoint/2010/main" Requires="p14">
      <p:transition spd="slow" p14:dur="2000" advTm="64511"/>
    </mc:Choice>
    <mc:Fallback>
      <p:transition spd="slow" advTm="64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12"/>
          </p:nvPr>
        </p:nvSpPr>
        <p:spPr/>
        <p:txBody>
          <a:bodyPr/>
          <a:lstStyle/>
          <a:p>
            <a:fld id="{3BEF739B-513D-4F39-9DC3-B32C2E084598}" type="slidenum">
              <a:rPr lang="en-US" altLang="en-US">
                <a:solidFill>
                  <a:srgbClr val="000000"/>
                </a:solidFill>
              </a:rPr>
              <a:pPr/>
              <a:t>18</a:t>
            </a:fld>
            <a:endParaRPr lang="en-US" altLang="en-US">
              <a:solidFill>
                <a:srgbClr val="000000"/>
              </a:solidFill>
            </a:endParaRPr>
          </a:p>
        </p:txBody>
      </p:sp>
      <p:graphicFrame>
        <p:nvGraphicFramePr>
          <p:cNvPr id="4159" name="Group 63"/>
          <p:cNvGraphicFramePr>
            <a:graphicFrameLocks noGrp="1"/>
          </p:cNvGraphicFramePr>
          <p:nvPr>
            <p:extLst>
              <p:ext uri="{D42A27DB-BD31-4B8C-83A1-F6EECF244321}">
                <p14:modId xmlns:p14="http://schemas.microsoft.com/office/powerpoint/2010/main" val="2559595118"/>
              </p:ext>
            </p:extLst>
          </p:nvPr>
        </p:nvGraphicFramePr>
        <p:xfrm>
          <a:off x="126609" y="959081"/>
          <a:ext cx="8848579" cy="5793410"/>
        </p:xfrm>
        <a:graphic>
          <a:graphicData uri="http://schemas.openxmlformats.org/drawingml/2006/table">
            <a:tbl>
              <a:tblPr/>
              <a:tblGrid>
                <a:gridCol w="1387933"/>
                <a:gridCol w="3771559"/>
                <a:gridCol w="3689087"/>
              </a:tblGrid>
              <a:tr h="818584">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o-RO"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ΠΥΡΑΝΟΜΕΤΡΟ ΜΕ ΦΩΤΟΒΟΛΤΑΪΚΟ ΚΥΤΤΑΡΟ</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ΠΥΡΑΝΟΜΕΤΡΟ ΜΕ ΘΕΡΜΙΚΟ ΑΙΣΘΗΤΗΡΑ</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79799">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ΠΛΕΟΝΕ-ΚΤΗΜΑΤΑ</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 καλός χρόνος απόκρισης, </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10 </a:t>
                      </a:r>
                      <a:r>
                        <a:rPr kumimoji="0" lang="en-US" altLang="en-US" sz="1800" b="0" i="0" u="none" strike="noStrike" cap="none" normalizeH="0" baseline="0" dirty="0" err="1" smtClean="0">
                          <a:ln>
                            <a:noFill/>
                          </a:ln>
                          <a:solidFill>
                            <a:schemeClr val="tx1"/>
                          </a:solidFill>
                          <a:effectLst/>
                          <a:latin typeface="Arial" charset="0"/>
                          <a:cs typeface="Times New Roman" pitchFamily="18" charset="0"/>
                        </a:rPr>
                        <a:t>μs</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Σχετικά φθηνό</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σταθερό</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ανθεκτικό</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Αντοχή σε σκόνη, βρωμιά κλπ.</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Σχεδόν σταθερά φασματική απόκριση σε όλο το ηλιακό φάσμα. </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 εκτεταμένη χρήση</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5027">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ΜΕΙΟΝΕ-ΚΤΗΜΑΤΑ</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Περιορισμένη φασματική απόκριση</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 ανομοιόμορφη φασματική απόκριση</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 η επίδραση της θερμοκρασίας στην απόκριση</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 ο χρόνος απόκρισης, δευτερόλεπτα, είναι μειονέκτημα</a:t>
                      </a:r>
                      <a:r>
                        <a:rPr kumimoji="0" lang="en-US" altLang="en-US" sz="1800" b="0" i="0" u="none" strike="noStrike" cap="none" normalizeH="0" baseline="0" dirty="0" smtClean="0">
                          <a:ln>
                            <a:noFill/>
                          </a:ln>
                          <a:solidFill>
                            <a:schemeClr val="tx1"/>
                          </a:solidFill>
                          <a:effectLst/>
                          <a:latin typeface="Arial" charset="0"/>
                          <a:cs typeface="Times New Roman" pitchFamily="18" charset="0"/>
                        </a:rPr>
                        <a:t>;</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 εισαγωγή σημαντικού σφάλματος γιά στιγμιαίες μετρήσεις</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altLang="en-US" sz="1800" b="0" i="0" u="none" strike="noStrike" cap="none" normalizeH="0" baseline="0" dirty="0" smtClean="0">
                          <a:ln>
                            <a:noFill/>
                          </a:ln>
                          <a:solidFill>
                            <a:schemeClr val="tx1"/>
                          </a:solidFill>
                          <a:effectLst/>
                          <a:latin typeface="Arial" charset="0"/>
                          <a:cs typeface="Times New Roman" pitchFamily="18" charset="0"/>
                        </a:rPr>
                        <a:t> το κόστος είναι υψηλό</a:t>
                      </a:r>
                      <a:endPar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60" name="Rectangle 64"/>
          <p:cNvSpPr>
            <a:spLocks noChangeArrowheads="1"/>
          </p:cNvSpPr>
          <p:nvPr/>
        </p:nvSpPr>
        <p:spPr bwMode="auto">
          <a:xfrm>
            <a:off x="-138906" y="128086"/>
            <a:ext cx="94059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l-GR" altLang="en-US" sz="2400" b="1" dirty="0" smtClean="0">
                <a:solidFill>
                  <a:srgbClr val="000000"/>
                </a:solidFill>
                <a:latin typeface="Cambria Math" panose="02040503050406030204" pitchFamily="18" charset="0"/>
                <a:ea typeface="Cambria Math" panose="02040503050406030204" pitchFamily="18" charset="0"/>
              </a:rPr>
              <a:t>ΠΛΕΟΝΕΚΤΗΜΑΤΑ ΚΑΙ ΜΕΙΟΝΕΚΤΗΜΑΤΑ ΤΩΝ ΔΥΟ ΤΎΠΩΝ ΟΡΓΑΝΩΝ ΜΕΤΡΗΣΗΣ ΤΗΣ ΗΛΙΑΚΗΣ ΑΚΤΙΝΟΒΟΛΙΑΣ</a:t>
            </a:r>
            <a:endParaRPr lang="en-US" altLang="en-US" dirty="0" smtClean="0">
              <a:solidFill>
                <a:srgbClr val="000000"/>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2053295"/>
      </p:ext>
    </p:extLst>
  </p:cSld>
  <p:clrMapOvr>
    <a:masterClrMapping/>
  </p:clrMapOvr>
  <mc:AlternateContent xmlns:mc="http://schemas.openxmlformats.org/markup-compatibility/2006">
    <mc:Choice xmlns:p14="http://schemas.microsoft.com/office/powerpoint/2010/main" Requires="p14">
      <p:transition spd="slow" p14:dur="2000" advTm="17116"/>
    </mc:Choice>
    <mc:Fallback>
      <p:transition spd="slow" advTm="17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0F42F40-F44C-4483-B238-EEC100E0517C}" type="slidenum">
              <a:rPr lang="en-US" altLang="en-US">
                <a:solidFill>
                  <a:srgbClr val="000000"/>
                </a:solidFill>
              </a:rPr>
              <a:pPr/>
              <a:t>19</a:t>
            </a:fld>
            <a:endParaRPr lang="en-US" altLang="en-US">
              <a:solidFill>
                <a:srgbClr val="000000"/>
              </a:solidFill>
            </a:endParaRPr>
          </a:p>
        </p:txBody>
      </p:sp>
      <p:sp>
        <p:nvSpPr>
          <p:cNvPr id="9218" name="Rectangle 2"/>
          <p:cNvSpPr>
            <a:spLocks noGrp="1" noChangeArrowheads="1"/>
          </p:cNvSpPr>
          <p:nvPr>
            <p:ph type="title"/>
          </p:nvPr>
        </p:nvSpPr>
        <p:spPr/>
        <p:txBody>
          <a:bodyPr/>
          <a:lstStyle/>
          <a:p>
            <a:r>
              <a:rPr lang="el-GR" altLang="en-US" sz="3600" dirty="0" smtClean="0">
                <a:solidFill>
                  <a:srgbClr val="993300"/>
                </a:solidFill>
                <a:latin typeface="Cambria Math" panose="02040503050406030204" pitchFamily="18" charset="0"/>
                <a:ea typeface="Cambria Math" panose="02040503050406030204" pitchFamily="18" charset="0"/>
              </a:rPr>
              <a:t>Όργανα γιά την μέτρηση των συνιστωσών της ηλιακής ακτινοβολίας</a:t>
            </a:r>
            <a:endParaRPr lang="en-US" altLang="en-US" sz="3600" dirty="0">
              <a:solidFill>
                <a:srgbClr val="993300"/>
              </a:solidFill>
              <a:latin typeface="Cambria Math" panose="02040503050406030204" pitchFamily="18" charset="0"/>
              <a:ea typeface="Cambria Math" panose="02040503050406030204" pitchFamily="18" charset="0"/>
            </a:endParaRPr>
          </a:p>
        </p:txBody>
      </p:sp>
      <p:sp>
        <p:nvSpPr>
          <p:cNvPr id="2" name="TextBox 1"/>
          <p:cNvSpPr txBox="1"/>
          <p:nvPr/>
        </p:nvSpPr>
        <p:spPr>
          <a:xfrm>
            <a:off x="287648" y="1772816"/>
            <a:ext cx="8460816" cy="830997"/>
          </a:xfrm>
          <a:prstGeom prst="rect">
            <a:avLst/>
          </a:prstGeom>
          <a:solidFill>
            <a:srgbClr val="FFFF00"/>
          </a:solidFill>
        </p:spPr>
        <p:txBody>
          <a:bodyPr wrap="square" rtlCol="0">
            <a:spAutoFit/>
          </a:bodyPr>
          <a:lstStyle/>
          <a:p>
            <a:r>
              <a:rPr lang="el-GR" sz="2400" smtClean="0">
                <a:latin typeface="Cambria Math" panose="02040503050406030204" pitchFamily="18" charset="0"/>
                <a:ea typeface="Cambria Math" panose="02040503050406030204" pitchFamily="18" charset="0"/>
              </a:rPr>
              <a:t>ΟΛΙΚΗ </a:t>
            </a:r>
            <a:r>
              <a:rPr lang="en-GB" sz="2400" smtClean="0">
                <a:latin typeface="Cambria Math" panose="02040503050406030204" pitchFamily="18" charset="0"/>
                <a:ea typeface="Cambria Math" panose="02040503050406030204" pitchFamily="18" charset="0"/>
              </a:rPr>
              <a:t>G, </a:t>
            </a:r>
            <a:r>
              <a:rPr lang="el-GR" sz="2400" smtClean="0">
                <a:latin typeface="Cambria Math" panose="02040503050406030204" pitchFamily="18" charset="0"/>
                <a:ea typeface="Cambria Math" panose="02040503050406030204" pitchFamily="18" charset="0"/>
              </a:rPr>
              <a:t>                                     ΑΜΕΣΗ Β,                 ΔΙΑΧΥΤΗ </a:t>
            </a:r>
            <a:r>
              <a:rPr lang="en-GB" sz="2400" smtClean="0">
                <a:latin typeface="Cambria Math" panose="02040503050406030204" pitchFamily="18" charset="0"/>
                <a:ea typeface="Cambria Math" panose="02040503050406030204" pitchFamily="18" charset="0"/>
              </a:rPr>
              <a:t>D</a:t>
            </a:r>
          </a:p>
          <a:p>
            <a:r>
              <a:rPr lang="en-GB" sz="2400" smtClean="0">
                <a:latin typeface="Cambria Math" panose="02040503050406030204" pitchFamily="18" charset="0"/>
                <a:ea typeface="Cambria Math" panose="02040503050406030204" pitchFamily="18" charset="0"/>
              </a:rPr>
              <a:t>G = B cos (i) + D ,       i : </a:t>
            </a:r>
            <a:r>
              <a:rPr lang="el-GR" sz="2400" smtClean="0">
                <a:latin typeface="Cambria Math" panose="02040503050406030204" pitchFamily="18" charset="0"/>
                <a:ea typeface="Cambria Math" panose="02040503050406030204" pitchFamily="18" charset="0"/>
              </a:rPr>
              <a:t>γωνία πρόσπτωσης</a:t>
            </a:r>
            <a:endParaRPr lang="en-GB" sz="2400">
              <a:latin typeface="Cambria Math" panose="02040503050406030204" pitchFamily="18" charset="0"/>
              <a:ea typeface="Cambria Math" panose="02040503050406030204" pitchFamily="18" charset="0"/>
            </a:endParaRPr>
          </a:p>
        </p:txBody>
      </p:sp>
      <p:sp>
        <p:nvSpPr>
          <p:cNvPr id="6" name="TextBox 5"/>
          <p:cNvSpPr txBox="1"/>
          <p:nvPr/>
        </p:nvSpPr>
        <p:spPr>
          <a:xfrm>
            <a:off x="287648" y="6211669"/>
            <a:ext cx="8748848" cy="369332"/>
          </a:xfrm>
          <a:prstGeom prst="rect">
            <a:avLst/>
          </a:prstGeom>
          <a:solidFill>
            <a:srgbClr val="FFFF00"/>
          </a:solidFill>
        </p:spPr>
        <p:txBody>
          <a:bodyPr wrap="square" rtlCol="0">
            <a:spAutoFit/>
          </a:bodyPr>
          <a:lstStyle/>
          <a:p>
            <a:r>
              <a:rPr lang="el-GR" smtClean="0"/>
              <a:t>ΠΥΡΑΝΟΜΕΤΡΟ          ΠΥΡΕΛΙΟΜΕΤΡΟ                 ΠΥΡΑΝΟΜΕΤΡΟ (ΣΚΙΑΖΕΤΑΙ)</a:t>
            </a:r>
            <a:endParaRPr lang="en-GB"/>
          </a:p>
        </p:txBody>
      </p:sp>
      <p:grpSp>
        <p:nvGrpSpPr>
          <p:cNvPr id="3" name="Group 4"/>
          <p:cNvGrpSpPr>
            <a:grpSpLocks noChangeAspect="1"/>
          </p:cNvGrpSpPr>
          <p:nvPr/>
        </p:nvGrpSpPr>
        <p:grpSpPr bwMode="auto">
          <a:xfrm>
            <a:off x="137121" y="1919208"/>
            <a:ext cx="8170863" cy="5583223"/>
            <a:chOff x="113" y="1073"/>
            <a:chExt cx="5147" cy="3517"/>
          </a:xfrm>
        </p:grpSpPr>
        <p:sp>
          <p:nvSpPr>
            <p:cNvPr id="5" name="AutoShape 3"/>
            <p:cNvSpPr>
              <a:spLocks noChangeAspect="1" noChangeArrowheads="1" noTextEdit="1"/>
            </p:cNvSpPr>
            <p:nvPr/>
          </p:nvSpPr>
          <p:spPr bwMode="auto">
            <a:xfrm>
              <a:off x="263" y="1073"/>
              <a:ext cx="4997" cy="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6554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33570" b="-32808"/>
            <a:stretch/>
          </p:blipFill>
          <p:spPr bwMode="auto">
            <a:xfrm>
              <a:off x="113" y="1642"/>
              <a:ext cx="5147" cy="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321157"/>
      </p:ext>
    </p:extLst>
  </p:cSld>
  <p:clrMapOvr>
    <a:masterClrMapping/>
  </p:clrMapOvr>
  <mc:AlternateContent xmlns:mc="http://schemas.openxmlformats.org/markup-compatibility/2006">
    <mc:Choice xmlns:p14="http://schemas.microsoft.com/office/powerpoint/2010/main" Requires="p14">
      <p:transition spd="slow" p14:dur="2000" advTm="46773"/>
    </mc:Choice>
    <mc:Fallback>
      <p:transition spd="slow" advTm="46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4667991"/>
      </p:ext>
    </p:extLst>
  </p:cSld>
  <p:clrMapOvr>
    <a:masterClrMapping/>
  </p:clrMapOvr>
  <mc:AlternateContent xmlns:mc="http://schemas.openxmlformats.org/markup-compatibility/2006">
    <mc:Choice xmlns:p14="http://schemas.microsoft.com/office/powerpoint/2010/main" Requires="p14">
      <p:transition spd="slow" p14:dur="2000" advTm="494"/>
    </mc:Choice>
    <mc:Fallback>
      <p:transition spd="slow" advTm="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6F38F57-C51A-4C46-B734-37311F2579FE}" type="slidenum">
              <a:rPr lang="en-US" altLang="en-US">
                <a:solidFill>
                  <a:srgbClr val="000000"/>
                </a:solidFill>
              </a:rPr>
              <a:pPr/>
              <a:t>20</a:t>
            </a:fld>
            <a:endParaRPr lang="en-US" altLang="en-US">
              <a:solidFill>
                <a:srgbClr val="000000"/>
              </a:solidFill>
            </a:endParaRPr>
          </a:p>
        </p:txBody>
      </p:sp>
      <p:sp>
        <p:nvSpPr>
          <p:cNvPr id="8194" name="Rectangle 2"/>
          <p:cNvSpPr>
            <a:spLocks noGrp="1" noChangeArrowheads="1"/>
          </p:cNvSpPr>
          <p:nvPr>
            <p:ph type="title"/>
          </p:nvPr>
        </p:nvSpPr>
        <p:spPr>
          <a:xfrm>
            <a:off x="457200" y="274639"/>
            <a:ext cx="8229600" cy="778098"/>
          </a:xfrm>
        </p:spPr>
        <p:txBody>
          <a:bodyPr/>
          <a:lstStyle/>
          <a:p>
            <a:r>
              <a:rPr lang="el-GR" altLang="en-US" sz="4000" dirty="0" smtClean="0">
                <a:latin typeface="Cambria Math" panose="02040503050406030204" pitchFamily="18" charset="0"/>
                <a:ea typeface="Cambria Math" panose="02040503050406030204" pitchFamily="18" charset="0"/>
              </a:rPr>
              <a:t>Πυρελιόμετρο </a:t>
            </a:r>
            <a:r>
              <a:rPr lang="el-GR" altLang="en-US" sz="3200" dirty="0" smtClean="0">
                <a:latin typeface="Cambria Math" panose="02040503050406030204" pitchFamily="18" charset="0"/>
                <a:ea typeface="Cambria Math" panose="02040503050406030204" pitchFamily="18" charset="0"/>
              </a:rPr>
              <a:t>(</a:t>
            </a:r>
            <a:r>
              <a:rPr lang="en-GB" altLang="en-US" sz="3200" dirty="0" err="1" smtClean="0">
                <a:latin typeface="Cambria Math" panose="02040503050406030204" pitchFamily="18" charset="0"/>
                <a:ea typeface="Cambria Math" panose="02040503050406030204" pitchFamily="18" charset="0"/>
              </a:rPr>
              <a:t>Eppley</a:t>
            </a:r>
            <a:r>
              <a:rPr lang="en-GB" altLang="en-US" sz="3200" dirty="0">
                <a:latin typeface="Cambria Math" panose="02040503050406030204" pitchFamily="18" charset="0"/>
                <a:ea typeface="Cambria Math" panose="02040503050406030204" pitchFamily="18" charset="0"/>
              </a:rPr>
              <a:t> </a:t>
            </a:r>
            <a:r>
              <a:rPr lang="en-GB" altLang="en-US" sz="3200" dirty="0" smtClean="0">
                <a:latin typeface="Cambria Math" panose="02040503050406030204" pitchFamily="18" charset="0"/>
                <a:ea typeface="Cambria Math" panose="02040503050406030204" pitchFamily="18" charset="0"/>
              </a:rPr>
              <a:t>Normal Incident)</a:t>
            </a:r>
            <a:endParaRPr lang="en-US" altLang="en-US" sz="3200" dirty="0">
              <a:latin typeface="Cambria Math" panose="02040503050406030204" pitchFamily="18" charset="0"/>
              <a:ea typeface="Cambria Math" panose="02040503050406030204" pitchFamily="18" charset="0"/>
            </a:endParaRPr>
          </a:p>
        </p:txBody>
      </p:sp>
      <p:sp>
        <p:nvSpPr>
          <p:cNvPr id="8195" name="Rectangle 3"/>
          <p:cNvSpPr>
            <a:spLocks noGrp="1" noChangeArrowheads="1"/>
          </p:cNvSpPr>
          <p:nvPr>
            <p:ph type="body" idx="1"/>
          </p:nvPr>
        </p:nvSpPr>
        <p:spPr>
          <a:xfrm>
            <a:off x="0" y="1600200"/>
            <a:ext cx="4356100" cy="3484983"/>
          </a:xfrm>
        </p:spPr>
        <p:txBody>
          <a:bodyPr/>
          <a:lstStyle/>
          <a:p>
            <a:pPr marL="177800" indent="-177800">
              <a:lnSpc>
                <a:spcPct val="80000"/>
              </a:lnSpc>
            </a:pPr>
            <a:r>
              <a:rPr lang="el-GR" altLang="en-US" sz="2400" dirty="0" smtClean="0">
                <a:latin typeface="Cambria Math" panose="02040503050406030204" pitchFamily="18" charset="0"/>
                <a:ea typeface="Cambria Math" panose="02040503050406030204" pitchFamily="18" charset="0"/>
              </a:rPr>
              <a:t>Το πυρελιόμετρο είναι ένα όργανο γιά την μέτρηση της άμεσης </a:t>
            </a:r>
            <a:r>
              <a:rPr lang="el-GR" altLang="en-US" sz="2400" smtClean="0">
                <a:latin typeface="Cambria Math" panose="02040503050406030204" pitchFamily="18" charset="0"/>
                <a:ea typeface="Cambria Math" panose="02040503050406030204" pitchFamily="18" charset="0"/>
              </a:rPr>
              <a:t>ηλιακής ακτινοβολίας </a:t>
            </a:r>
            <a:r>
              <a:rPr lang="el-GR" altLang="en-US" sz="2400" dirty="0" smtClean="0">
                <a:latin typeface="Cambria Math" panose="02040503050406030204" pitchFamily="18" charset="0"/>
                <a:ea typeface="Cambria Math" panose="02040503050406030204" pitchFamily="18" charset="0"/>
              </a:rPr>
              <a:t>(κάθετη </a:t>
            </a:r>
            <a:r>
              <a:rPr lang="el-GR" altLang="en-US" sz="2400" smtClean="0">
                <a:latin typeface="Cambria Math" panose="02040503050406030204" pitchFamily="18" charset="0"/>
                <a:ea typeface="Cambria Math" panose="02040503050406030204" pitchFamily="18" charset="0"/>
              </a:rPr>
              <a:t>πρόσπτωση)</a:t>
            </a:r>
          </a:p>
          <a:p>
            <a:pPr marL="177800" indent="-177800">
              <a:lnSpc>
                <a:spcPct val="80000"/>
              </a:lnSpc>
            </a:pPr>
            <a:endParaRPr lang="en-US" altLang="en-US" sz="2400" dirty="0">
              <a:latin typeface="Cambria Math" panose="02040503050406030204" pitchFamily="18" charset="0"/>
              <a:ea typeface="Cambria Math" panose="02040503050406030204" pitchFamily="18" charset="0"/>
            </a:endParaRPr>
          </a:p>
          <a:p>
            <a:pPr marL="177800" indent="-177800">
              <a:lnSpc>
                <a:spcPct val="80000"/>
              </a:lnSpc>
            </a:pPr>
            <a:r>
              <a:rPr lang="el-GR" altLang="en-US" sz="2400" dirty="0" smtClean="0">
                <a:latin typeface="Cambria Math" panose="02040503050406030204" pitchFamily="18" charset="0"/>
                <a:ea typeface="Cambria Math" panose="02040503050406030204" pitchFamily="18" charset="0"/>
              </a:rPr>
              <a:t>Ο αισθητήρας είναι μιά σειρά θερμοζευγών στην βάση ενός κυλίνδρου με λόγο ανοίγματος ως προς μήκος, ίσο με 1/10, και γωνία </a:t>
            </a:r>
            <a:r>
              <a:rPr lang="el-GR" altLang="en-US" sz="2400" smtClean="0">
                <a:latin typeface="Cambria Math" panose="02040503050406030204" pitchFamily="18" charset="0"/>
                <a:ea typeface="Cambria Math" panose="02040503050406030204" pitchFamily="18" charset="0"/>
              </a:rPr>
              <a:t>στόχευσης </a:t>
            </a:r>
            <a:r>
              <a:rPr lang="en-US" altLang="en-US" sz="2400" smtClean="0">
                <a:latin typeface="Cambria Math" panose="02040503050406030204" pitchFamily="18" charset="0"/>
                <a:ea typeface="Cambria Math" panose="02040503050406030204" pitchFamily="18" charset="0"/>
              </a:rPr>
              <a:t>5</a:t>
            </a:r>
            <a:r>
              <a:rPr lang="en-US" altLang="en-US" sz="2400" baseline="30000" smtClean="0">
                <a:latin typeface="Cambria Math" panose="02040503050406030204" pitchFamily="18" charset="0"/>
                <a:ea typeface="Cambria Math" panose="02040503050406030204" pitchFamily="18" charset="0"/>
              </a:rPr>
              <a:t>0</a:t>
            </a:r>
            <a:r>
              <a:rPr lang="en-US" altLang="en-US" sz="2400" smtClean="0">
                <a:latin typeface="Cambria Math" panose="02040503050406030204" pitchFamily="18" charset="0"/>
                <a:ea typeface="Cambria Math" panose="02040503050406030204" pitchFamily="18" charset="0"/>
              </a:rPr>
              <a:t>43'30</a:t>
            </a:r>
            <a:r>
              <a:rPr lang="en-US" altLang="en-US" sz="2400" dirty="0">
                <a:latin typeface="Cambria Math" panose="02040503050406030204" pitchFamily="18" charset="0"/>
                <a:ea typeface="Cambria Math" panose="02040503050406030204" pitchFamily="18" charset="0"/>
              </a:rPr>
              <a:t>"</a:t>
            </a: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133600"/>
            <a:ext cx="4465637" cy="335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241300" y="5484813"/>
            <a:ext cx="8229600" cy="103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l-GR" sz="2400" kern="0" smtClean="0">
                <a:latin typeface="Cambria Math" panose="02040503050406030204" pitchFamily="18" charset="0"/>
                <a:ea typeface="Cambria Math" panose="02040503050406030204" pitchFamily="18" charset="0"/>
              </a:rPr>
              <a:t>Η μέτρηση της άμεσης ακτινοβολίας είναι απαραίτητη γιά τους συγκεντρωτικούς συλλέκτες</a:t>
            </a:r>
            <a:endParaRPr lang="en-GB" sz="2400" kern="0" dirty="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950576"/>
      </p:ext>
    </p:extLst>
  </p:cSld>
  <p:clrMapOvr>
    <a:masterClrMapping/>
  </p:clrMapOvr>
  <mc:AlternateContent xmlns:mc="http://schemas.openxmlformats.org/markup-compatibility/2006">
    <mc:Choice xmlns:p14="http://schemas.microsoft.com/office/powerpoint/2010/main" Requires="p14">
      <p:transition spd="slow" p14:dur="2000" advTm="40369"/>
    </mc:Choice>
    <mc:Fallback>
      <p:transition spd="slow" advTm="4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ΠΥΡΕΛΙΟΜΕΤΡΟ – ΜΕΤΡΗΣΕΙΣ ΕΥΡΟΥΣ ΜΕ ΦΙΛΤΡΑ</a:t>
            </a:r>
            <a:endParaRPr lang="en-GB"/>
          </a:p>
        </p:txBody>
      </p:sp>
      <p:sp>
        <p:nvSpPr>
          <p:cNvPr id="3" name="Content Placeholder 2"/>
          <p:cNvSpPr>
            <a:spLocks noGrp="1"/>
          </p:cNvSpPr>
          <p:nvPr>
            <p:ph idx="1"/>
          </p:nvPr>
        </p:nvSpPr>
        <p:spPr/>
        <p:txBody>
          <a:bodyPr/>
          <a:lstStyle/>
          <a:p>
            <a:endParaRPr lang="en-GB"/>
          </a:p>
        </p:txBody>
      </p:sp>
      <p:graphicFrame>
        <p:nvGraphicFramePr>
          <p:cNvPr id="4" name="Chart 3"/>
          <p:cNvGraphicFramePr>
            <a:graphicFrameLocks/>
          </p:cNvGraphicFramePr>
          <p:nvPr>
            <p:extLst>
              <p:ext uri="{D42A27DB-BD31-4B8C-83A1-F6EECF244321}">
                <p14:modId xmlns:p14="http://schemas.microsoft.com/office/powerpoint/2010/main" val="4208200875"/>
              </p:ext>
            </p:extLst>
          </p:nvPr>
        </p:nvGraphicFramePr>
        <p:xfrm>
          <a:off x="179512" y="908720"/>
          <a:ext cx="8784976" cy="57221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620657414"/>
              </p:ext>
            </p:extLst>
          </p:nvPr>
        </p:nvGraphicFramePr>
        <p:xfrm>
          <a:off x="5292080" y="2348880"/>
          <a:ext cx="3611879" cy="2894548"/>
        </p:xfrm>
        <a:graphic>
          <a:graphicData uri="http://schemas.openxmlformats.org/drawingml/2006/table">
            <a:tbl>
              <a:tblPr firstRow="1" firstCol="1" bandRow="1">
                <a:tableStyleId>{5C22544A-7EE6-4342-B048-85BDC9FD1C3A}</a:tableStyleId>
              </a:tblPr>
              <a:tblGrid>
                <a:gridCol w="538590"/>
                <a:gridCol w="1522213"/>
                <a:gridCol w="1551076"/>
              </a:tblGrid>
              <a:tr h="844836">
                <a:tc>
                  <a:txBody>
                    <a:bodyPr/>
                    <a:lstStyle/>
                    <a:p>
                      <a:pPr algn="ctr">
                        <a:lnSpc>
                          <a:spcPct val="150000"/>
                        </a:lnSpc>
                        <a:spcBef>
                          <a:spcPts val="600"/>
                        </a:spcBef>
                        <a:spcAft>
                          <a:spcPts val="0"/>
                        </a:spcAft>
                      </a:pPr>
                      <a:r>
                        <a:rPr lang="en-GB" sz="1800" b="0">
                          <a:effectLst/>
                          <a:latin typeface="Cambria Math" panose="02040503050406030204" pitchFamily="18" charset="0"/>
                          <a:ea typeface="Cambria Math" panose="02040503050406030204" pitchFamily="18" charset="0"/>
                        </a:rPr>
                        <a:t> </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c>
                  <a:txBody>
                    <a:bodyPr/>
                    <a:lstStyle/>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ΦΙΛΤΡΟ</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c>
                  <a:txBody>
                    <a:bodyPr/>
                    <a:lstStyle/>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ΑΠΟ </a:t>
                      </a:r>
                      <a:r>
                        <a:rPr lang="en-GB" sz="1800" b="0">
                          <a:effectLst/>
                          <a:latin typeface="Cambria Math" panose="02040503050406030204" pitchFamily="18" charset="0"/>
                          <a:ea typeface="Cambria Math" panose="02040503050406030204" pitchFamily="18" charset="0"/>
                        </a:rPr>
                        <a:t>- </a:t>
                      </a:r>
                      <a:r>
                        <a:rPr lang="el-GR" sz="1800" b="0">
                          <a:effectLst/>
                          <a:latin typeface="Cambria Math" panose="02040503050406030204" pitchFamily="18" charset="0"/>
                          <a:ea typeface="Cambria Math" panose="02040503050406030204" pitchFamily="18" charset="0"/>
                        </a:rPr>
                        <a:t>ΜΕΧΡΙ </a:t>
                      </a:r>
                      <a:r>
                        <a:rPr lang="en-GB" sz="1800" b="0">
                          <a:effectLst/>
                          <a:latin typeface="Cambria Math" panose="02040503050406030204" pitchFamily="18" charset="0"/>
                          <a:ea typeface="Cambria Math" panose="02040503050406030204" pitchFamily="18" charset="0"/>
                        </a:rPr>
                        <a:t>nm</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r>
              <a:tr h="720080">
                <a:tc>
                  <a:txBody>
                    <a:bodyPr/>
                    <a:lstStyle/>
                    <a:p>
                      <a:pPr algn="ctr">
                        <a:lnSpc>
                          <a:spcPct val="150000"/>
                        </a:lnSpc>
                        <a:spcBef>
                          <a:spcPts val="600"/>
                        </a:spcBef>
                        <a:spcAft>
                          <a:spcPts val="0"/>
                        </a:spcAft>
                      </a:pPr>
                      <a:r>
                        <a:rPr lang="en-GB" sz="1800" b="0">
                          <a:solidFill>
                            <a:srgbClr val="C00000"/>
                          </a:solidFill>
                          <a:effectLst/>
                          <a:latin typeface="Cambria Math" panose="02040503050406030204" pitchFamily="18" charset="0"/>
                          <a:ea typeface="Cambria Math" panose="02040503050406030204" pitchFamily="18" charset="0"/>
                        </a:rPr>
                        <a:t>(A)</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ΚΙΤΡΙΝΟ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200</a:t>
                      </a:r>
                      <a:r>
                        <a:rPr lang="en-GB" sz="1800" b="0">
                          <a:solidFill>
                            <a:srgbClr val="C00000"/>
                          </a:solidFill>
                          <a:effectLst/>
                          <a:latin typeface="Cambria Math" panose="02040503050406030204" pitchFamily="18" charset="0"/>
                          <a:ea typeface="Cambria Math" panose="02040503050406030204" pitchFamily="18" charset="0"/>
                        </a:rPr>
                        <a:t> - 530</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r>
              <a:tr h="682400">
                <a:tc>
                  <a:txBody>
                    <a:bodyPr/>
                    <a:lstStyle/>
                    <a:p>
                      <a:pPr algn="ctr">
                        <a:lnSpc>
                          <a:spcPct val="150000"/>
                        </a:lnSpc>
                        <a:spcBef>
                          <a:spcPts val="600"/>
                        </a:spcBef>
                        <a:spcAft>
                          <a:spcPts val="0"/>
                        </a:spcAft>
                      </a:pPr>
                      <a:r>
                        <a:rPr lang="en-GB" sz="1800" b="0">
                          <a:solidFill>
                            <a:srgbClr val="C00000"/>
                          </a:solidFill>
                          <a:effectLst/>
                          <a:latin typeface="Cambria Math" panose="02040503050406030204" pitchFamily="18" charset="0"/>
                          <a:ea typeface="Cambria Math" panose="02040503050406030204" pitchFamily="18" charset="0"/>
                        </a:rPr>
                        <a:t>(B)</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c>
                  <a:txBody>
                    <a:bodyPr/>
                    <a:lstStyle/>
                    <a:p>
                      <a:pPr algn="ctr">
                        <a:lnSpc>
                          <a:spcPct val="150000"/>
                        </a:lnSpc>
                        <a:spcBef>
                          <a:spcPts val="600"/>
                        </a:spcBef>
                        <a:spcAft>
                          <a:spcPts val="0"/>
                        </a:spcAft>
                      </a:pPr>
                      <a:r>
                        <a:rPr lang="el-GR" sz="1800" b="0" dirty="0">
                          <a:solidFill>
                            <a:srgbClr val="C00000"/>
                          </a:solidFill>
                          <a:effectLst/>
                          <a:latin typeface="Cambria Math" panose="02040503050406030204" pitchFamily="18" charset="0"/>
                          <a:ea typeface="Cambria Math" panose="02040503050406030204" pitchFamily="18" charset="0"/>
                        </a:rPr>
                        <a:t>ΚΟΚΚΙΝΟ</a:t>
                      </a:r>
                      <a:endParaRPr lang="en-GB" sz="1800" b="0" dirty="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200</a:t>
                      </a:r>
                      <a:r>
                        <a:rPr lang="en-GB" sz="1800" b="0">
                          <a:solidFill>
                            <a:srgbClr val="C00000"/>
                          </a:solidFill>
                          <a:effectLst/>
                          <a:latin typeface="Cambria Math" panose="02040503050406030204" pitchFamily="18" charset="0"/>
                          <a:ea typeface="Cambria Math" panose="02040503050406030204" pitchFamily="18" charset="0"/>
                        </a:rPr>
                        <a:t> - 630</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r>
              <a:tr h="647232">
                <a:tc>
                  <a:txBody>
                    <a:bodyPr/>
                    <a:lstStyle/>
                    <a:p>
                      <a:pPr algn="ctr">
                        <a:lnSpc>
                          <a:spcPct val="150000"/>
                        </a:lnSpc>
                        <a:spcBef>
                          <a:spcPts val="600"/>
                        </a:spcBef>
                        <a:spcAft>
                          <a:spcPts val="0"/>
                        </a:spcAft>
                      </a:pPr>
                      <a:r>
                        <a:rPr lang="en-GB" sz="1800" b="0">
                          <a:solidFill>
                            <a:srgbClr val="C00000"/>
                          </a:solidFill>
                          <a:effectLst/>
                          <a:latin typeface="Cambria Math" panose="02040503050406030204" pitchFamily="18" charset="0"/>
                          <a:ea typeface="Cambria Math" panose="02040503050406030204" pitchFamily="18" charset="0"/>
                        </a:rPr>
                        <a:t>(</a:t>
                      </a:r>
                      <a:r>
                        <a:rPr lang="el-GR" sz="1800" b="0">
                          <a:solidFill>
                            <a:srgbClr val="C00000"/>
                          </a:solidFill>
                          <a:effectLst/>
                          <a:latin typeface="Cambria Math" panose="02040503050406030204" pitchFamily="18" charset="0"/>
                          <a:ea typeface="Cambria Math" panose="02040503050406030204" pitchFamily="18" charset="0"/>
                        </a:rPr>
                        <a:t>Γ)</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ΜΑΥΡΟ</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c>
                  <a:txBody>
                    <a:bodyPr/>
                    <a:lstStyle/>
                    <a:p>
                      <a:pPr algn="ctr">
                        <a:lnSpc>
                          <a:spcPct val="150000"/>
                        </a:lnSpc>
                        <a:spcBef>
                          <a:spcPts val="600"/>
                        </a:spcBef>
                        <a:spcAft>
                          <a:spcPts val="0"/>
                        </a:spcAft>
                      </a:pPr>
                      <a:r>
                        <a:rPr lang="el-GR" sz="1800" b="0" dirty="0">
                          <a:solidFill>
                            <a:srgbClr val="C00000"/>
                          </a:solidFill>
                          <a:effectLst/>
                          <a:latin typeface="Cambria Math" panose="02040503050406030204" pitchFamily="18" charset="0"/>
                          <a:ea typeface="Cambria Math" panose="02040503050406030204" pitchFamily="18" charset="0"/>
                        </a:rPr>
                        <a:t>200</a:t>
                      </a:r>
                      <a:r>
                        <a:rPr lang="en-GB" sz="1800" b="0" dirty="0">
                          <a:solidFill>
                            <a:srgbClr val="C00000"/>
                          </a:solidFill>
                          <a:effectLst/>
                          <a:latin typeface="Cambria Math" panose="02040503050406030204" pitchFamily="18" charset="0"/>
                          <a:ea typeface="Cambria Math" panose="02040503050406030204" pitchFamily="18" charset="0"/>
                        </a:rPr>
                        <a:t> - 695</a:t>
                      </a:r>
                      <a:endParaRPr lang="en-GB" sz="1800" b="0" dirty="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0630843"/>
      </p:ext>
    </p:extLst>
  </p:cSld>
  <p:clrMapOvr>
    <a:masterClrMapping/>
  </p:clrMapOvr>
  <mc:AlternateContent xmlns:mc="http://schemas.openxmlformats.org/markup-compatibility/2006">
    <mc:Choice xmlns:p14="http://schemas.microsoft.com/office/powerpoint/2010/main" Requires="p14">
      <p:transition spd="slow" p14:dur="2000" advTm="39748"/>
    </mc:Choice>
    <mc:Fallback>
      <p:transition spd="slow" advTm="3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ΗΛΙΑΚΗ ΑΚΤΙΝΟΒΟΛΙΑ : ΜΕΤΡΗΣΗ ΣΕ ΦΑΣΜΑΤΙΚΑ ΕΥΡΗ</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2311902"/>
              </p:ext>
            </p:extLst>
          </p:nvPr>
        </p:nvGraphicFramePr>
        <p:xfrm>
          <a:off x="457200" y="908050"/>
          <a:ext cx="8230918" cy="3561880"/>
        </p:xfrm>
        <a:graphic>
          <a:graphicData uri="http://schemas.openxmlformats.org/drawingml/2006/table">
            <a:tbl>
              <a:tblPr firstRow="1" firstCol="1" bandRow="1">
                <a:tableStyleId>{5C22544A-7EE6-4342-B048-85BDC9FD1C3A}</a:tableStyleId>
              </a:tblPr>
              <a:tblGrid>
                <a:gridCol w="538590"/>
                <a:gridCol w="1522213"/>
                <a:gridCol w="1551076"/>
                <a:gridCol w="1096171"/>
                <a:gridCol w="1677044"/>
                <a:gridCol w="1845824"/>
              </a:tblGrid>
              <a:tr h="1512168">
                <a:tc>
                  <a:txBody>
                    <a:bodyPr/>
                    <a:lstStyle/>
                    <a:p>
                      <a:pPr algn="ctr">
                        <a:lnSpc>
                          <a:spcPct val="150000"/>
                        </a:lnSpc>
                        <a:spcBef>
                          <a:spcPts val="600"/>
                        </a:spcBef>
                        <a:spcAft>
                          <a:spcPts val="0"/>
                        </a:spcAft>
                      </a:pPr>
                      <a:r>
                        <a:rPr lang="en-GB" sz="1800" b="0">
                          <a:effectLst/>
                          <a:latin typeface="Cambria Math" panose="02040503050406030204" pitchFamily="18" charset="0"/>
                          <a:ea typeface="Cambria Math" panose="02040503050406030204" pitchFamily="18" charset="0"/>
                        </a:rPr>
                        <a:t> </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c>
                  <a:txBody>
                    <a:bodyPr/>
                    <a:lstStyle/>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ΦΙΛΤΡΟ</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c>
                  <a:txBody>
                    <a:bodyPr/>
                    <a:lstStyle/>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ΑΠΟ </a:t>
                      </a:r>
                      <a:r>
                        <a:rPr lang="en-GB" sz="1800" b="0">
                          <a:effectLst/>
                          <a:latin typeface="Cambria Math" panose="02040503050406030204" pitchFamily="18" charset="0"/>
                          <a:ea typeface="Cambria Math" panose="02040503050406030204" pitchFamily="18" charset="0"/>
                        </a:rPr>
                        <a:t>- </a:t>
                      </a:r>
                      <a:r>
                        <a:rPr lang="el-GR" sz="1800" b="0">
                          <a:effectLst/>
                          <a:latin typeface="Cambria Math" panose="02040503050406030204" pitchFamily="18" charset="0"/>
                          <a:ea typeface="Cambria Math" panose="02040503050406030204" pitchFamily="18" charset="0"/>
                        </a:rPr>
                        <a:t>ΜΕΧΡΙ </a:t>
                      </a:r>
                      <a:r>
                        <a:rPr lang="en-GB" sz="1800" b="0">
                          <a:effectLst/>
                          <a:latin typeface="Cambria Math" panose="02040503050406030204" pitchFamily="18" charset="0"/>
                          <a:ea typeface="Cambria Math" panose="02040503050406030204" pitchFamily="18" charset="0"/>
                        </a:rPr>
                        <a:t>nm</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c>
                  <a:txBody>
                    <a:bodyPr/>
                    <a:lstStyle/>
                    <a:p>
                      <a:pPr algn="ctr">
                        <a:lnSpc>
                          <a:spcPct val="150000"/>
                        </a:lnSpc>
                        <a:spcBef>
                          <a:spcPts val="600"/>
                        </a:spcBef>
                        <a:spcAft>
                          <a:spcPts val="0"/>
                        </a:spcAft>
                      </a:pPr>
                      <a:r>
                        <a:rPr lang="en-GB" sz="1800" b="0">
                          <a:effectLst/>
                          <a:latin typeface="Cambria Math" panose="02040503050406030204" pitchFamily="18" charset="0"/>
                          <a:ea typeface="Cambria Math" panose="02040503050406030204" pitchFamily="18" charset="0"/>
                        </a:rPr>
                        <a:t>W/m</a:t>
                      </a:r>
                      <a:r>
                        <a:rPr lang="en-GB" sz="1800" b="0" baseline="30000">
                          <a:effectLst/>
                          <a:latin typeface="Cambria Math" panose="02040503050406030204" pitchFamily="18" charset="0"/>
                          <a:ea typeface="Cambria Math" panose="02040503050406030204" pitchFamily="18" charset="0"/>
                        </a:rPr>
                        <a:t>2</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c>
                  <a:txBody>
                    <a:bodyPr/>
                    <a:lstStyle/>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530 – 630 </a:t>
                      </a:r>
                      <a:r>
                        <a:rPr lang="en-GB" sz="1800" b="0">
                          <a:effectLst/>
                          <a:latin typeface="Cambria Math" panose="02040503050406030204" pitchFamily="18" charset="0"/>
                          <a:ea typeface="Cambria Math" panose="02040503050406030204" pitchFamily="18" charset="0"/>
                        </a:rPr>
                        <a:t>nm </a:t>
                      </a:r>
                    </a:p>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(Β) – (Α)</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c>
                  <a:txBody>
                    <a:bodyPr/>
                    <a:lstStyle/>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630 – 695</a:t>
                      </a:r>
                      <a:r>
                        <a:rPr lang="en-GB" sz="1800" b="0">
                          <a:effectLst/>
                          <a:latin typeface="Cambria Math" panose="02040503050406030204" pitchFamily="18" charset="0"/>
                          <a:ea typeface="Cambria Math" panose="02040503050406030204" pitchFamily="18" charset="0"/>
                        </a:rPr>
                        <a:t> nm </a:t>
                      </a:r>
                    </a:p>
                    <a:p>
                      <a:pPr algn="ctr">
                        <a:lnSpc>
                          <a:spcPct val="150000"/>
                        </a:lnSpc>
                        <a:spcBef>
                          <a:spcPts val="600"/>
                        </a:spcBef>
                        <a:spcAft>
                          <a:spcPts val="0"/>
                        </a:spcAft>
                      </a:pPr>
                      <a:r>
                        <a:rPr lang="el-GR" sz="1800" b="0">
                          <a:effectLst/>
                          <a:latin typeface="Cambria Math" panose="02040503050406030204" pitchFamily="18" charset="0"/>
                          <a:ea typeface="Cambria Math" panose="02040503050406030204" pitchFamily="18" charset="0"/>
                        </a:rPr>
                        <a:t>(Γ) – (Α)</a:t>
                      </a:r>
                      <a:endParaRPr lang="en-GB" sz="1800" b="0">
                        <a:effectLst/>
                        <a:latin typeface="Cambria Math" panose="02040503050406030204" pitchFamily="18" charset="0"/>
                        <a:ea typeface="Cambria Math" panose="02040503050406030204" pitchFamily="18" charset="0"/>
                        <a:cs typeface="Times New Roman"/>
                      </a:endParaRPr>
                    </a:p>
                  </a:txBody>
                  <a:tcPr marL="67679" marR="67679" marT="0" marB="0" anchor="ctr"/>
                </a:tc>
              </a:tr>
              <a:tr h="720080">
                <a:tc>
                  <a:txBody>
                    <a:bodyPr/>
                    <a:lstStyle/>
                    <a:p>
                      <a:pPr algn="ctr">
                        <a:lnSpc>
                          <a:spcPct val="150000"/>
                        </a:lnSpc>
                        <a:spcBef>
                          <a:spcPts val="600"/>
                        </a:spcBef>
                        <a:spcAft>
                          <a:spcPts val="0"/>
                        </a:spcAft>
                      </a:pPr>
                      <a:r>
                        <a:rPr lang="en-GB" sz="1800" b="0">
                          <a:solidFill>
                            <a:srgbClr val="C00000"/>
                          </a:solidFill>
                          <a:effectLst/>
                          <a:latin typeface="Cambria Math" panose="02040503050406030204" pitchFamily="18" charset="0"/>
                          <a:ea typeface="Cambria Math" panose="02040503050406030204" pitchFamily="18" charset="0"/>
                        </a:rPr>
                        <a:t>(A)</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ΚΙΤΡΙΝΟ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200</a:t>
                      </a:r>
                      <a:r>
                        <a:rPr lang="en-GB" sz="1800" b="0">
                          <a:solidFill>
                            <a:srgbClr val="C00000"/>
                          </a:solidFill>
                          <a:effectLst/>
                          <a:latin typeface="Cambria Math" panose="02040503050406030204" pitchFamily="18" charset="0"/>
                          <a:ea typeface="Cambria Math" panose="02040503050406030204" pitchFamily="18" charset="0"/>
                        </a:rPr>
                        <a:t> - 530</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c>
                  <a:txBody>
                    <a:bodyPr/>
                    <a:lstStyle/>
                    <a:p>
                      <a:pPr algn="ctr">
                        <a:lnSpc>
                          <a:spcPct val="150000"/>
                        </a:lnSpc>
                        <a:spcBef>
                          <a:spcPts val="600"/>
                        </a:spcBef>
                        <a:spcAft>
                          <a:spcPts val="0"/>
                        </a:spcAft>
                      </a:pPr>
                      <a:r>
                        <a:rPr lang="el-GR" sz="1800" b="0" dirty="0">
                          <a:solidFill>
                            <a:srgbClr val="C00000"/>
                          </a:solidFill>
                          <a:effectLst/>
                          <a:latin typeface="Cambria Math" panose="02040503050406030204" pitchFamily="18" charset="0"/>
                          <a:ea typeface="Cambria Math" panose="02040503050406030204" pitchFamily="18" charset="0"/>
                        </a:rPr>
                        <a:t> </a:t>
                      </a:r>
                      <a:endParaRPr lang="en-GB" sz="1800" b="0" dirty="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FF00"/>
                    </a:solidFill>
                  </a:tcPr>
                </a:tc>
              </a:tr>
              <a:tr h="682400">
                <a:tc>
                  <a:txBody>
                    <a:bodyPr/>
                    <a:lstStyle/>
                    <a:p>
                      <a:pPr algn="ctr">
                        <a:lnSpc>
                          <a:spcPct val="150000"/>
                        </a:lnSpc>
                        <a:spcBef>
                          <a:spcPts val="600"/>
                        </a:spcBef>
                        <a:spcAft>
                          <a:spcPts val="0"/>
                        </a:spcAft>
                      </a:pPr>
                      <a:r>
                        <a:rPr lang="en-GB" sz="1800" b="0">
                          <a:solidFill>
                            <a:srgbClr val="C00000"/>
                          </a:solidFill>
                          <a:effectLst/>
                          <a:latin typeface="Cambria Math" panose="02040503050406030204" pitchFamily="18" charset="0"/>
                          <a:ea typeface="Cambria Math" panose="02040503050406030204" pitchFamily="18" charset="0"/>
                        </a:rPr>
                        <a:t>(B)</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c>
                  <a:txBody>
                    <a:bodyPr/>
                    <a:lstStyle/>
                    <a:p>
                      <a:pPr algn="ctr">
                        <a:lnSpc>
                          <a:spcPct val="150000"/>
                        </a:lnSpc>
                        <a:spcBef>
                          <a:spcPts val="600"/>
                        </a:spcBef>
                        <a:spcAft>
                          <a:spcPts val="0"/>
                        </a:spcAft>
                      </a:pPr>
                      <a:r>
                        <a:rPr lang="el-GR" sz="1800" b="0" dirty="0">
                          <a:solidFill>
                            <a:srgbClr val="C00000"/>
                          </a:solidFill>
                          <a:effectLst/>
                          <a:latin typeface="Cambria Math" panose="02040503050406030204" pitchFamily="18" charset="0"/>
                          <a:ea typeface="Cambria Math" panose="02040503050406030204" pitchFamily="18" charset="0"/>
                        </a:rPr>
                        <a:t>ΚΟΚΚΙΝΟ</a:t>
                      </a:r>
                      <a:endParaRPr lang="en-GB" sz="1800" b="0" dirty="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200</a:t>
                      </a:r>
                      <a:r>
                        <a:rPr lang="en-GB" sz="1800" b="0">
                          <a:solidFill>
                            <a:srgbClr val="C00000"/>
                          </a:solidFill>
                          <a:effectLst/>
                          <a:latin typeface="Cambria Math" panose="02040503050406030204" pitchFamily="18" charset="0"/>
                          <a:ea typeface="Cambria Math" panose="02040503050406030204" pitchFamily="18" charset="0"/>
                        </a:rPr>
                        <a:t> - 630</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c>
                  <a:txBody>
                    <a:bodyPr/>
                    <a:lstStyle/>
                    <a:p>
                      <a:pPr algn="ctr">
                        <a:lnSpc>
                          <a:spcPct val="150000"/>
                        </a:lnSpc>
                        <a:spcBef>
                          <a:spcPts val="600"/>
                        </a:spcBef>
                        <a:spcAft>
                          <a:spcPts val="0"/>
                        </a:spcAft>
                      </a:pPr>
                      <a:r>
                        <a:rPr lang="el-GR" sz="1800" b="0" dirty="0">
                          <a:solidFill>
                            <a:srgbClr val="C00000"/>
                          </a:solidFill>
                          <a:effectLst/>
                          <a:latin typeface="Cambria Math" panose="02040503050406030204" pitchFamily="18" charset="0"/>
                          <a:ea typeface="Cambria Math" panose="02040503050406030204" pitchFamily="18" charset="0"/>
                        </a:rPr>
                        <a:t> </a:t>
                      </a:r>
                      <a:endParaRPr lang="en-GB" sz="1800" b="0" dirty="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rgbClr val="FF0000">
                        <a:alpha val="49000"/>
                      </a:srgbClr>
                    </a:solidFill>
                  </a:tcPr>
                </a:tc>
              </a:tr>
              <a:tr h="647232">
                <a:tc>
                  <a:txBody>
                    <a:bodyPr/>
                    <a:lstStyle/>
                    <a:p>
                      <a:pPr algn="ctr">
                        <a:lnSpc>
                          <a:spcPct val="150000"/>
                        </a:lnSpc>
                        <a:spcBef>
                          <a:spcPts val="600"/>
                        </a:spcBef>
                        <a:spcAft>
                          <a:spcPts val="0"/>
                        </a:spcAft>
                      </a:pPr>
                      <a:r>
                        <a:rPr lang="en-GB" sz="1800" b="0">
                          <a:solidFill>
                            <a:srgbClr val="C00000"/>
                          </a:solidFill>
                          <a:effectLst/>
                          <a:latin typeface="Cambria Math" panose="02040503050406030204" pitchFamily="18" charset="0"/>
                          <a:ea typeface="Cambria Math" panose="02040503050406030204" pitchFamily="18" charset="0"/>
                        </a:rPr>
                        <a:t>(</a:t>
                      </a:r>
                      <a:r>
                        <a:rPr lang="el-GR" sz="1800" b="0">
                          <a:solidFill>
                            <a:srgbClr val="C00000"/>
                          </a:solidFill>
                          <a:effectLst/>
                          <a:latin typeface="Cambria Math" panose="02040503050406030204" pitchFamily="18" charset="0"/>
                          <a:ea typeface="Cambria Math" panose="02040503050406030204" pitchFamily="18" charset="0"/>
                        </a:rPr>
                        <a:t>Γ)</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ΜΑΥΡΟ</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200</a:t>
                      </a:r>
                      <a:r>
                        <a:rPr lang="en-GB" sz="1800" b="0">
                          <a:solidFill>
                            <a:srgbClr val="C00000"/>
                          </a:solidFill>
                          <a:effectLst/>
                          <a:latin typeface="Cambria Math" panose="02040503050406030204" pitchFamily="18" charset="0"/>
                          <a:ea typeface="Cambria Math" panose="02040503050406030204" pitchFamily="18" charset="0"/>
                        </a:rPr>
                        <a:t> - 695</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c>
                  <a:txBody>
                    <a:bodyPr/>
                    <a:lstStyle/>
                    <a:p>
                      <a:pPr algn="ctr">
                        <a:lnSpc>
                          <a:spcPct val="150000"/>
                        </a:lnSpc>
                        <a:spcBef>
                          <a:spcPts val="600"/>
                        </a:spcBef>
                        <a:spcAft>
                          <a:spcPts val="0"/>
                        </a:spcAft>
                      </a:pPr>
                      <a:r>
                        <a:rPr lang="el-GR" sz="1800" b="0">
                          <a:solidFill>
                            <a:srgbClr val="C00000"/>
                          </a:solidFill>
                          <a:effectLst/>
                          <a:latin typeface="Cambria Math" panose="02040503050406030204" pitchFamily="18" charset="0"/>
                          <a:ea typeface="Cambria Math" panose="02040503050406030204" pitchFamily="18" charset="0"/>
                        </a:rPr>
                        <a:t> </a:t>
                      </a:r>
                      <a:endParaRPr lang="en-GB" sz="1800" b="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c>
                  <a:txBody>
                    <a:bodyPr/>
                    <a:lstStyle/>
                    <a:p>
                      <a:pPr algn="ctr">
                        <a:lnSpc>
                          <a:spcPct val="150000"/>
                        </a:lnSpc>
                        <a:spcBef>
                          <a:spcPts val="600"/>
                        </a:spcBef>
                        <a:spcAft>
                          <a:spcPts val="0"/>
                        </a:spcAft>
                      </a:pPr>
                      <a:r>
                        <a:rPr lang="el-GR" sz="1800" b="0" dirty="0">
                          <a:solidFill>
                            <a:srgbClr val="C00000"/>
                          </a:solidFill>
                          <a:effectLst/>
                          <a:latin typeface="Cambria Math" panose="02040503050406030204" pitchFamily="18" charset="0"/>
                          <a:ea typeface="Cambria Math" panose="02040503050406030204" pitchFamily="18" charset="0"/>
                        </a:rPr>
                        <a:t> </a:t>
                      </a:r>
                      <a:endParaRPr lang="en-GB" sz="1800" b="0" dirty="0">
                        <a:solidFill>
                          <a:srgbClr val="C00000"/>
                        </a:solidFill>
                        <a:effectLst/>
                        <a:latin typeface="Cambria Math" panose="02040503050406030204" pitchFamily="18" charset="0"/>
                        <a:ea typeface="Cambria Math" panose="02040503050406030204" pitchFamily="18" charset="0"/>
                        <a:cs typeface="Times New Roman"/>
                      </a:endParaRPr>
                    </a:p>
                  </a:txBody>
                  <a:tcPr marL="67679" marR="67679" marT="0" marB="0" anchor="ctr">
                    <a:solidFill>
                      <a:schemeClr val="bg2">
                        <a:lumMod val="75000"/>
                      </a:schemeClr>
                    </a:solidFill>
                  </a:tcPr>
                </a:tc>
              </a:tr>
            </a:tbl>
          </a:graphicData>
        </a:graphic>
      </p:graphicFrame>
    </p:spTree>
    <p:extLst>
      <p:ext uri="{BB962C8B-B14F-4D97-AF65-F5344CB8AC3E}">
        <p14:creationId xmlns:p14="http://schemas.microsoft.com/office/powerpoint/2010/main" val="374667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nrel.gov/midc/npcs/pictures/radiometers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73677" cy="68802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32040" y="274638"/>
            <a:ext cx="3754760" cy="1642194"/>
          </a:xfrm>
        </p:spPr>
        <p:txBody>
          <a:bodyPr>
            <a:normAutofit/>
          </a:bodyPr>
          <a:lstStyle/>
          <a:p>
            <a:pPr algn="r"/>
            <a:r>
              <a:rPr lang="en-GB" dirty="0" smtClean="0">
                <a:solidFill>
                  <a:srgbClr val="FFFF00"/>
                </a:solidFill>
              </a:rPr>
              <a:t>PYRHELIOMETER ON A SUN TRACKER</a:t>
            </a:r>
            <a:endParaRPr lang="en-GB" dirty="0">
              <a:solidFill>
                <a:srgbClr val="FFFF00"/>
              </a:solidFill>
            </a:endParaRPr>
          </a:p>
        </p:txBody>
      </p:sp>
      <p:sp>
        <p:nvSpPr>
          <p:cNvPr id="3" name="Content Placeholder 2"/>
          <p:cNvSpPr>
            <a:spLocks noGrp="1"/>
          </p:cNvSpPr>
          <p:nvPr>
            <p:ph idx="1"/>
          </p:nvPr>
        </p:nvSpPr>
        <p:spPr/>
        <p:txBody>
          <a:bodyPr/>
          <a:lstStyle/>
          <a:p>
            <a:endParaRPr lang="en-GB"/>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3703603"/>
      </p:ext>
    </p:extLst>
  </p:cSld>
  <p:clrMapOvr>
    <a:masterClrMapping/>
  </p:clrMapOvr>
  <mc:AlternateContent xmlns:mc="http://schemas.openxmlformats.org/markup-compatibility/2006">
    <mc:Choice xmlns:p14="http://schemas.microsoft.com/office/powerpoint/2010/main" Requires="p14">
      <p:transition spd="slow" p14:dur="2000" advTm="27707"/>
    </mc:Choice>
    <mc:Fallback>
      <p:transition spd="slow" advTm="2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kern="0" dirty="0">
                <a:solidFill>
                  <a:srgbClr val="993300"/>
                </a:solidFill>
                <a:latin typeface="Cambria Math" panose="02040503050406030204" pitchFamily="18" charset="0"/>
                <a:ea typeface="Cambria Math" panose="02040503050406030204" pitchFamily="18" charset="0"/>
                <a:cs typeface="Arial"/>
              </a:rPr>
              <a:t>Μέτρηση διάχυτης ηλιακής ακτινοβολίας</a:t>
            </a:r>
            <a:endParaRPr lang="en-GB" dirty="0"/>
          </a:p>
        </p:txBody>
      </p:sp>
      <p:sp>
        <p:nvSpPr>
          <p:cNvPr id="179202" name="Rectangle 2"/>
          <p:cNvSpPr>
            <a:spLocks noGrp="1" noChangeArrowheads="1"/>
          </p:cNvSpPr>
          <p:nvPr>
            <p:ph idx="1"/>
          </p:nvPr>
        </p:nvSpPr>
        <p:spPr>
          <a:xfrm>
            <a:off x="457200" y="1600201"/>
            <a:ext cx="3847514" cy="3168748"/>
          </a:xfrm>
        </p:spPr>
        <p:txBody>
          <a:bodyPr>
            <a:normAutofit lnSpcReduction="10000"/>
          </a:bodyPr>
          <a:lstStyle/>
          <a:p>
            <a:pPr marL="0" indent="0" eaLnBrk="1" hangingPunct="1">
              <a:buNone/>
              <a:defRPr/>
            </a:pPr>
            <a:r>
              <a:rPr lang="el-GR" sz="2400" dirty="0" smtClean="0">
                <a:latin typeface="Cambria Math" panose="02040503050406030204" pitchFamily="18" charset="0"/>
                <a:ea typeface="Cambria Math" panose="02040503050406030204" pitchFamily="18" charset="0"/>
              </a:rPr>
              <a:t>Γιά την μέτρηση της διάχυτης ηλιακής ακτινοβολίας  προσαρμόζεται ένας δίσκος σκίασης στο πυρανόμετρο, ώστε να σταματά την άμεση ακτινοβολία από τον ήλιο να φθάνει στον αισθητήρα.</a:t>
            </a:r>
            <a:endParaRPr lang="en-US" sz="2400" dirty="0" smtClean="0">
              <a:latin typeface="Cambria Math" panose="02040503050406030204" pitchFamily="18" charset="0"/>
              <a:ea typeface="Cambria Math" panose="02040503050406030204" pitchFamily="18" charset="0"/>
            </a:endParaRPr>
          </a:p>
        </p:txBody>
      </p:sp>
      <p:pic>
        <p:nvPicPr>
          <p:cNvPr id="17411" name="Picture 4" descr="X:\CD Final\rgCD\Virtual CD PVSRG\Final CD\ppt\02\pvs02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1639888"/>
            <a:ext cx="3811588" cy="4064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0661686"/>
      </p:ext>
    </p:extLst>
  </p:cSld>
  <p:clrMapOvr>
    <a:masterClrMapping/>
  </p:clrMapOvr>
  <mc:AlternateContent xmlns:mc="http://schemas.openxmlformats.org/markup-compatibility/2006">
    <mc:Choice xmlns:p14="http://schemas.microsoft.com/office/powerpoint/2010/main" Requires="p14">
      <p:transition spd="slow" p14:dur="2000" advTm="28673"/>
    </mc:Choice>
    <mc:Fallback>
      <p:transition spd="slow" advTm="2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smtClean="0">
                <a:solidFill>
                  <a:srgbClr val="993300"/>
                </a:solidFill>
                <a:latin typeface="Cambria Math" panose="02040503050406030204" pitchFamily="18" charset="0"/>
                <a:ea typeface="Cambria Math" panose="02040503050406030204" pitchFamily="18" charset="0"/>
              </a:rPr>
              <a:t>Μέτρηση διάχυτης ηλιακής ακτινοβολίας</a:t>
            </a:r>
            <a:endParaRPr lang="en-GB" sz="3600" dirty="0">
              <a:solidFill>
                <a:srgbClr val="993300"/>
              </a:solidFill>
              <a:latin typeface="Cambria Math" panose="02040503050406030204" pitchFamily="18" charset="0"/>
              <a:ea typeface="Cambria Math" panose="02040503050406030204" pitchFamily="18" charset="0"/>
            </a:endParaRPr>
          </a:p>
        </p:txBody>
      </p:sp>
      <p:sp>
        <p:nvSpPr>
          <p:cNvPr id="10243" name="Rectangle 3"/>
          <p:cNvSpPr>
            <a:spLocks noGrp="1" noChangeArrowheads="1"/>
          </p:cNvSpPr>
          <p:nvPr>
            <p:ph idx="1"/>
          </p:nvPr>
        </p:nvSpPr>
        <p:spPr>
          <a:xfrm>
            <a:off x="467544" y="1412776"/>
            <a:ext cx="8229600" cy="4525963"/>
          </a:xfrm>
        </p:spPr>
        <p:txBody>
          <a:bodyPr/>
          <a:lstStyle/>
          <a:p>
            <a:pPr marL="0" indent="0">
              <a:buNone/>
            </a:pPr>
            <a:r>
              <a:rPr lang="el-GR" altLang="en-US" sz="2400" dirty="0" smtClean="0"/>
              <a:t>Γιά την μέτρηση της διάχυρης ηλιακής ακτινοβολίας μπορεί να χρησιμοποιηθεί ένα πυρανόμετρο με έναν δακτύλιο σκίασης. Καθώς η ηλιακή απόκλιση μεταβάλλεται με τις εποχές ο δακτύλιος θα πρέπει να μετατοπίζεται ώστε να εξασφαλίζει συνεχή σκίαση.</a:t>
            </a:r>
            <a:r>
              <a:rPr lang="en-US" altLang="en-US" sz="2400" dirty="0" smtClean="0"/>
              <a:t>.</a:t>
            </a:r>
            <a:endParaRPr lang="en-US" altLang="en-US" sz="2400" dirty="0"/>
          </a:p>
        </p:txBody>
      </p:sp>
      <p:sp>
        <p:nvSpPr>
          <p:cNvPr id="4" name="Slide Number Placeholder 5"/>
          <p:cNvSpPr>
            <a:spLocks noGrp="1"/>
          </p:cNvSpPr>
          <p:nvPr>
            <p:ph type="sldNum" sz="quarter" idx="12"/>
          </p:nvPr>
        </p:nvSpPr>
        <p:spPr/>
        <p:txBody>
          <a:bodyPr/>
          <a:lstStyle/>
          <a:p>
            <a:fld id="{A613B347-391C-4895-9ABD-F7681552561F}" type="slidenum">
              <a:rPr lang="en-US" altLang="en-US">
                <a:solidFill>
                  <a:srgbClr val="000000"/>
                </a:solidFill>
              </a:rPr>
              <a:pPr/>
              <a:t>25</a:t>
            </a:fld>
            <a:endParaRPr lang="en-US" altLang="en-US">
              <a:solidFill>
                <a:srgbClr val="000000"/>
              </a:solidFill>
            </a:endParaRPr>
          </a:p>
        </p:txBody>
      </p:sp>
      <p:pic>
        <p:nvPicPr>
          <p:cNvPr id="10244" name="Picture 4" descr="PHTO0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0662" y="3429000"/>
            <a:ext cx="3365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5844725"/>
      </p:ext>
    </p:extLst>
  </p:cSld>
  <p:clrMapOvr>
    <a:masterClrMapping/>
  </p:clrMapOvr>
  <mc:AlternateContent xmlns:mc="http://schemas.openxmlformats.org/markup-compatibility/2006">
    <mc:Choice xmlns:p14="http://schemas.microsoft.com/office/powerpoint/2010/main" Requires="p14">
      <p:transition spd="slow" p14:dur="2000" advTm="54864"/>
    </mc:Choice>
    <mc:Fallback>
      <p:transition spd="slow" advTm="5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l-GR" sz="3200"/>
              <a:t>Πυρανόμετρα μέτρησης </a:t>
            </a:r>
            <a:br>
              <a:rPr lang="el-GR" sz="3200"/>
            </a:br>
            <a:r>
              <a:rPr lang="el-GR" sz="2800"/>
              <a:t>Διάχυτης Ηλιακής Ακτινοβολίας </a:t>
            </a:r>
            <a:r>
              <a:rPr lang="el-GR" sz="2400"/>
              <a:t>(με δακτύλιο σκιάς)</a:t>
            </a:r>
          </a:p>
        </p:txBody>
      </p:sp>
      <p:pic>
        <p:nvPicPr>
          <p:cNvPr id="220163" name="Picture 3" descr="srrl07"/>
          <p:cNvPicPr>
            <a:picLocks noGrp="1" noChangeAspect="1" noChangeArrowheads="1"/>
          </p:cNvPicPr>
          <p:nvPr>
            <p:ph sz="half" idx="1"/>
          </p:nvPr>
        </p:nvPicPr>
        <p:blipFill>
          <a:blip r:embed="rId5" cstate="print"/>
          <a:srcRect/>
          <a:stretch>
            <a:fillRect/>
          </a:stretch>
        </p:blipFill>
        <p:spPr>
          <a:xfrm>
            <a:off x="468313" y="1557338"/>
            <a:ext cx="3582987" cy="4967287"/>
          </a:xfrm>
          <a:noFill/>
          <a:ln/>
        </p:spPr>
      </p:pic>
      <p:pic>
        <p:nvPicPr>
          <p:cNvPr id="220164" name="Picture 4" descr="srrl05"/>
          <p:cNvPicPr>
            <a:picLocks noGrp="1" noChangeAspect="1" noChangeArrowheads="1"/>
          </p:cNvPicPr>
          <p:nvPr>
            <p:ph sz="half" idx="2"/>
          </p:nvPr>
        </p:nvPicPr>
        <p:blipFill>
          <a:blip r:embed="rId6" cstate="print"/>
          <a:stretch>
            <a:fillRect/>
          </a:stretch>
        </p:blipFill>
        <p:spPr>
          <a:xfrm>
            <a:off x="5902452" y="2704941"/>
            <a:ext cx="1530096" cy="2316480"/>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5187325"/>
      </p:ext>
    </p:extLst>
  </p:cSld>
  <p:clrMapOvr>
    <a:masterClrMapping/>
  </p:clrMapOvr>
  <mc:AlternateContent xmlns:mc="http://schemas.openxmlformats.org/markup-compatibility/2006">
    <mc:Choice xmlns:p14="http://schemas.microsoft.com/office/powerpoint/2010/main" Requires="p14">
      <p:transition spd="slow" p14:dur="2000" advTm="19088"/>
    </mc:Choice>
    <mc:Fallback>
      <p:transition spd="slow" advTm="1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esrl.noaa.gov/gmd/grad/isis/hnxpics/hnxtrack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7280" cy="7086600"/>
          </a:xfrm>
          <a:prstGeom prst="rect">
            <a:avLst/>
          </a:prstGeom>
          <a:noFill/>
          <a:extLst>
            <a:ext uri="{909E8E84-426E-40DD-AFC4-6F175D3DCCD1}">
              <a14:hiddenFill xmlns:a14="http://schemas.microsoft.com/office/drawing/2010/main">
                <a:solidFill>
                  <a:srgbClr val="FFFFFF"/>
                </a:solidFill>
              </a14:hiddenFill>
            </a:ext>
          </a:extLst>
        </p:spPr>
      </p:pic>
      <p:sp>
        <p:nvSpPr>
          <p:cNvPr id="219138" name="Rectangle 2"/>
          <p:cNvSpPr>
            <a:spLocks noGrp="1" noChangeArrowheads="1"/>
          </p:cNvSpPr>
          <p:nvPr>
            <p:ph type="title"/>
          </p:nvPr>
        </p:nvSpPr>
        <p:spPr>
          <a:xfrm>
            <a:off x="1259632" y="5932402"/>
            <a:ext cx="7715200" cy="922114"/>
          </a:xfrm>
        </p:spPr>
        <p:txBody>
          <a:bodyPr>
            <a:normAutofit fontScale="90000"/>
          </a:bodyPr>
          <a:lstStyle/>
          <a:p>
            <a:pPr algn="r"/>
            <a:r>
              <a:rPr lang="el-GR" sz="4000" dirty="0">
                <a:solidFill>
                  <a:srgbClr val="FFFF00"/>
                </a:solidFill>
              </a:rPr>
              <a:t>Πυρανόμετρο μέτρησης </a:t>
            </a:r>
            <a:br>
              <a:rPr lang="el-GR" sz="4000" dirty="0">
                <a:solidFill>
                  <a:srgbClr val="FFFF00"/>
                </a:solidFill>
              </a:rPr>
            </a:br>
            <a:r>
              <a:rPr lang="el-GR" sz="3200" dirty="0">
                <a:solidFill>
                  <a:srgbClr val="FFFF00"/>
                </a:solidFill>
              </a:rPr>
              <a:t>Διάχυτης Ηλιακής Ακτινοβολίας</a:t>
            </a:r>
            <a:r>
              <a:rPr lang="el-GR" sz="4000" dirty="0">
                <a:solidFill>
                  <a:srgbClr val="FFFF00"/>
                </a:solidFill>
              </a:rPr>
              <a:t> </a:t>
            </a:r>
            <a:r>
              <a:rPr lang="el-GR" sz="2400" dirty="0">
                <a:solidFill>
                  <a:srgbClr val="FFFF00"/>
                </a:solidFill>
              </a:rPr>
              <a:t>(με δίσκο)</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9898753"/>
      </p:ext>
    </p:extLst>
  </p:cSld>
  <p:clrMapOvr>
    <a:masterClrMapping/>
  </p:clrMapOvr>
  <mc:AlternateContent xmlns:mc="http://schemas.openxmlformats.org/markup-compatibility/2006">
    <mc:Choice xmlns:p14="http://schemas.microsoft.com/office/powerpoint/2010/main" Requires="p14">
      <p:transition spd="slow" p14:dur="2000" advTm="61193"/>
    </mc:Choice>
    <mc:Fallback>
      <p:transition spd="slow" advTm="6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85A5E71-4AD3-4CB2-BAB1-648406CFD7D9}" type="slidenum">
              <a:rPr lang="en-US" altLang="en-US">
                <a:solidFill>
                  <a:srgbClr val="000000"/>
                </a:solidFill>
              </a:rPr>
              <a:pPr/>
              <a:t>28</a:t>
            </a:fld>
            <a:endParaRPr lang="en-US" altLang="en-US">
              <a:solidFill>
                <a:srgbClr val="000000"/>
              </a:solidFill>
            </a:endParaRPr>
          </a:p>
        </p:txBody>
      </p:sp>
      <p:sp>
        <p:nvSpPr>
          <p:cNvPr id="12290" name="Rectangle 2"/>
          <p:cNvSpPr>
            <a:spLocks noGrp="1" noChangeArrowheads="1"/>
          </p:cNvSpPr>
          <p:nvPr>
            <p:ph type="title"/>
          </p:nvPr>
        </p:nvSpPr>
        <p:spPr>
          <a:xfrm>
            <a:off x="4356100" y="274639"/>
            <a:ext cx="4330700" cy="3154362"/>
          </a:xfrm>
        </p:spPr>
        <p:txBody>
          <a:bodyPr/>
          <a:lstStyle/>
          <a:p>
            <a:pPr algn="l"/>
            <a:r>
              <a:rPr lang="el-GR" altLang="en-US" sz="2400" dirty="0" smtClean="0">
                <a:solidFill>
                  <a:srgbClr val="000000"/>
                </a:solidFill>
                <a:latin typeface="Cambria Math" panose="02040503050406030204" pitchFamily="18" charset="0"/>
                <a:ea typeface="Cambria Math" panose="02040503050406030204" pitchFamily="18" charset="0"/>
                <a:cs typeface="Times New Roman" pitchFamily="18" charset="0"/>
              </a:rPr>
              <a:t>Η λευκαύγεια είναι ένα μέτρο της ανακλαστικότητας των επιφανειών. Είναι σημαντική παράμετρος σε διάφορα ερευνητικά πεδία όπως τα φωτοβολταϊκά, η μελέτη της ατμόσφαιρας, η γεωργία, η δασοκομία, τα κτίρια.</a:t>
            </a:r>
            <a:endParaRPr lang="en-US" altLang="en-US" sz="4000" dirty="0">
              <a:latin typeface="Cambria Math" panose="02040503050406030204" pitchFamily="18" charset="0"/>
              <a:ea typeface="Cambria Math" panose="02040503050406030204" pitchFamily="18" charset="0"/>
            </a:endParaRPr>
          </a:p>
        </p:txBody>
      </p:sp>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989138"/>
            <a:ext cx="3136900" cy="448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Rectangle 8"/>
          <p:cNvSpPr>
            <a:spLocks noChangeArrowheads="1"/>
          </p:cNvSpPr>
          <p:nvPr/>
        </p:nvSpPr>
        <p:spPr bwMode="auto">
          <a:xfrm>
            <a:off x="827088" y="478185"/>
            <a:ext cx="251520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r>
              <a:rPr lang="el-GR" altLang="en-US" sz="3200" dirty="0" smtClean="0">
                <a:solidFill>
                  <a:srgbClr val="C00000"/>
                </a:solidFill>
              </a:rPr>
              <a:t>Λευκαύγεια</a:t>
            </a:r>
          </a:p>
          <a:p>
            <a:pPr algn="ctr" fontAlgn="base">
              <a:spcBef>
                <a:spcPct val="0"/>
              </a:spcBef>
              <a:spcAft>
                <a:spcPct val="0"/>
              </a:spcAft>
            </a:pPr>
            <a:r>
              <a:rPr lang="en-US" altLang="en-US" sz="3200" dirty="0" smtClean="0">
                <a:solidFill>
                  <a:srgbClr val="C00000"/>
                </a:solidFill>
              </a:rPr>
              <a:t>Albedo</a:t>
            </a:r>
            <a:r>
              <a:rPr lang="en-US" altLang="en-US" dirty="0" smtClean="0">
                <a:solidFill>
                  <a:srgbClr val="C00000"/>
                </a:solidFill>
              </a:rPr>
              <a:t> </a:t>
            </a:r>
          </a:p>
        </p:txBody>
      </p:sp>
      <p:pic>
        <p:nvPicPr>
          <p:cNvPr id="122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429000"/>
            <a:ext cx="4544994" cy="326707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7406703"/>
      </p:ext>
    </p:extLst>
  </p:cSld>
  <p:clrMapOvr>
    <a:masterClrMapping/>
  </p:clrMapOvr>
  <mc:AlternateContent xmlns:mc="http://schemas.openxmlformats.org/markup-compatibility/2006">
    <mc:Choice xmlns:p14="http://schemas.microsoft.com/office/powerpoint/2010/main" Requires="p14">
      <p:transition spd="slow" p14:dur="2000" advTm="21336"/>
    </mc:Choice>
    <mc:Fallback>
      <p:transition spd="slow" advTm="2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ΜΕΤΡΗΣΗ ΣΕ ΚΕΚΛΙΜΕΝΟ ΕΠΙΠΕΔΟ</a:t>
            </a:r>
            <a:endParaRPr lang="en-GB" dirty="0"/>
          </a:p>
        </p:txBody>
      </p:sp>
      <p:sp>
        <p:nvSpPr>
          <p:cNvPr id="3" name="Content Placeholder 2"/>
          <p:cNvSpPr>
            <a:spLocks noGrp="1"/>
          </p:cNvSpPr>
          <p:nvPr>
            <p:ph idx="1"/>
          </p:nvPr>
        </p:nvSpPr>
        <p:spPr/>
        <p:txBody>
          <a:bodyPr/>
          <a:lstStyle/>
          <a:p>
            <a:endParaRPr lang="en-GB"/>
          </a:p>
        </p:txBody>
      </p:sp>
      <p:pic>
        <p:nvPicPr>
          <p:cNvPr id="67586" name="Picture 2" descr="http://www.delta-t.co.uk/imagesMCL/mcl-15-05-2012-08-54-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4723"/>
            <a:ext cx="7740352" cy="606327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5375166"/>
      </p:ext>
    </p:extLst>
  </p:cSld>
  <p:clrMapOvr>
    <a:masterClrMapping/>
  </p:clrMapOvr>
  <mc:AlternateContent xmlns:mc="http://schemas.openxmlformats.org/markup-compatibility/2006">
    <mc:Choice xmlns:p14="http://schemas.microsoft.com/office/powerpoint/2010/main" Requires="p14">
      <p:transition spd="slow" p14:dur="2000" advTm="37136"/>
    </mc:Choice>
    <mc:Fallback>
      <p:transition spd="slow" advTm="3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244866"/>
      </p:ext>
    </p:extLst>
  </p:cSld>
  <p:clrMapOvr>
    <a:masterClrMapping/>
  </p:clrMapOvr>
  <mc:AlternateContent xmlns:mc="http://schemas.openxmlformats.org/markup-compatibility/2006">
    <mc:Choice xmlns:p14="http://schemas.microsoft.com/office/powerpoint/2010/main" Requires="p14">
      <p:transition spd="slow" p14:dur="2000" advTm="665"/>
    </mc:Choice>
    <mc:Fallback>
      <p:transition spd="slow" advTm="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85725"/>
            <a:ext cx="8229600" cy="571500"/>
          </a:xfrm>
        </p:spPr>
        <p:txBody>
          <a:bodyPr/>
          <a:lstStyle/>
          <a:p>
            <a:r>
              <a:rPr lang="el-GR" sz="2800" dirty="0" smtClean="0">
                <a:solidFill>
                  <a:srgbClr val="C00000"/>
                </a:solidFill>
                <a:latin typeface="Cambria Math" panose="02040503050406030204" pitchFamily="18" charset="0"/>
                <a:ea typeface="Cambria Math" panose="02040503050406030204" pitchFamily="18" charset="0"/>
              </a:rPr>
              <a:t>ΜΕΤΕΩΡΟΛΟΓΙΚΟΣ ΙΣΤΟΣ</a:t>
            </a:r>
            <a:endParaRPr lang="el-GR" sz="2800" dirty="0">
              <a:solidFill>
                <a:srgbClr val="C00000"/>
              </a:solidFill>
              <a:latin typeface="Cambria Math" panose="02040503050406030204" pitchFamily="18" charset="0"/>
              <a:ea typeface="Cambria Math" panose="02040503050406030204" pitchFamily="18" charset="0"/>
            </a:endParaRPr>
          </a:p>
        </p:txBody>
      </p:sp>
      <p:sp>
        <p:nvSpPr>
          <p:cNvPr id="13315" name="Rectangle 3"/>
          <p:cNvSpPr>
            <a:spLocks noGrp="1" noChangeArrowheads="1"/>
          </p:cNvSpPr>
          <p:nvPr>
            <p:ph idx="1"/>
          </p:nvPr>
        </p:nvSpPr>
        <p:spPr>
          <a:xfrm>
            <a:off x="182880" y="872198"/>
            <a:ext cx="3636645" cy="5514534"/>
          </a:xfrm>
        </p:spPr>
        <p:txBody>
          <a:bodyPr>
            <a:noAutofit/>
          </a:bodyPr>
          <a:lstStyle/>
          <a:p>
            <a:r>
              <a:rPr lang="el-GR" sz="2800" b="1" dirty="0" smtClean="0">
                <a:solidFill>
                  <a:srgbClr val="C00000"/>
                </a:solidFill>
                <a:latin typeface="Cambria Math" panose="02040503050406030204" pitchFamily="18" charset="0"/>
                <a:ea typeface="Cambria Math" panose="02040503050406030204" pitchFamily="18" charset="0"/>
              </a:rPr>
              <a:t>ΜΕΤΡΗΣΕΙΣ:</a:t>
            </a:r>
          </a:p>
          <a:p>
            <a:r>
              <a:rPr lang="el-GR" sz="2800" dirty="0" smtClean="0">
                <a:solidFill>
                  <a:srgbClr val="C00000"/>
                </a:solidFill>
                <a:latin typeface="Cambria Math" panose="02040503050406030204" pitchFamily="18" charset="0"/>
                <a:ea typeface="Cambria Math" panose="02040503050406030204" pitchFamily="18" charset="0"/>
              </a:rPr>
              <a:t>ΑΝΕΜΟΥ</a:t>
            </a:r>
          </a:p>
          <a:p>
            <a:pPr lvl="1"/>
            <a:r>
              <a:rPr lang="el-GR" dirty="0" smtClean="0">
                <a:latin typeface="Cambria Math" panose="02040503050406030204" pitchFamily="18" charset="0"/>
                <a:ea typeface="Cambria Math" panose="02040503050406030204" pitchFamily="18" charset="0"/>
              </a:rPr>
              <a:t>ΤΑΧΥΤΗΤΑ</a:t>
            </a:r>
          </a:p>
          <a:p>
            <a:pPr lvl="1"/>
            <a:r>
              <a:rPr lang="el-GR" dirty="0" smtClean="0">
                <a:latin typeface="Cambria Math" panose="02040503050406030204" pitchFamily="18" charset="0"/>
                <a:ea typeface="Cambria Math" panose="02040503050406030204" pitchFamily="18" charset="0"/>
              </a:rPr>
              <a:t>ΔΙΕΥΘΥΝΣΗ</a:t>
            </a:r>
          </a:p>
          <a:p>
            <a:r>
              <a:rPr lang="el-GR" sz="2800" dirty="0" smtClean="0">
                <a:solidFill>
                  <a:srgbClr val="C00000"/>
                </a:solidFill>
                <a:latin typeface="Cambria Math" panose="02040503050406030204" pitchFamily="18" charset="0"/>
                <a:ea typeface="Cambria Math" panose="02040503050406030204" pitchFamily="18" charset="0"/>
              </a:rPr>
              <a:t>ΘΕΡΜΟΚΡΑΣΙΑ</a:t>
            </a:r>
            <a:r>
              <a:rPr lang="el-GR" sz="2800" dirty="0">
                <a:solidFill>
                  <a:srgbClr val="C00000"/>
                </a:solidFill>
                <a:latin typeface="Cambria Math" panose="02040503050406030204" pitchFamily="18" charset="0"/>
                <a:ea typeface="Cambria Math" panose="02040503050406030204" pitchFamily="18" charset="0"/>
              </a:rPr>
              <a:t> </a:t>
            </a:r>
            <a:r>
              <a:rPr lang="el-GR" sz="2800" dirty="0" smtClean="0">
                <a:solidFill>
                  <a:srgbClr val="C00000"/>
                </a:solidFill>
                <a:latin typeface="Cambria Math" panose="02040503050406030204" pitchFamily="18" charset="0"/>
                <a:ea typeface="Cambria Math" panose="02040503050406030204" pitchFamily="18" charset="0"/>
              </a:rPr>
              <a:t>ΑΕΡΑ</a:t>
            </a:r>
          </a:p>
          <a:p>
            <a:r>
              <a:rPr lang="el-GR" sz="2800" dirty="0" smtClean="0">
                <a:solidFill>
                  <a:srgbClr val="C00000"/>
                </a:solidFill>
                <a:latin typeface="Cambria Math" panose="02040503050406030204" pitchFamily="18" charset="0"/>
                <a:ea typeface="Cambria Math" panose="02040503050406030204" pitchFamily="18" charset="0"/>
              </a:rPr>
              <a:t>ΑΤΜΟΣΦ.ΠΙΕΣΗ</a:t>
            </a:r>
          </a:p>
          <a:p>
            <a:r>
              <a:rPr lang="el-GR" sz="2800" dirty="0" smtClean="0">
                <a:solidFill>
                  <a:srgbClr val="C00000"/>
                </a:solidFill>
                <a:latin typeface="Cambria Math" panose="02040503050406030204" pitchFamily="18" charset="0"/>
                <a:ea typeface="Cambria Math" panose="02040503050406030204" pitchFamily="18" charset="0"/>
              </a:rPr>
              <a:t>ΗΛΙΑΚΗ ΑΚΤΙΝΟΒΟΛΙΑ</a:t>
            </a:r>
          </a:p>
          <a:p>
            <a:pPr lvl="1"/>
            <a:r>
              <a:rPr lang="el-GR" dirty="0" smtClean="0">
                <a:latin typeface="Cambria Math" panose="02040503050406030204" pitchFamily="18" charset="0"/>
                <a:ea typeface="Cambria Math" panose="02040503050406030204" pitchFamily="18" charset="0"/>
              </a:rPr>
              <a:t>ΟΛΙΚΗ</a:t>
            </a:r>
          </a:p>
          <a:p>
            <a:pPr lvl="1"/>
            <a:r>
              <a:rPr lang="el-GR" dirty="0" smtClean="0">
                <a:latin typeface="Cambria Math" panose="02040503050406030204" pitchFamily="18" charset="0"/>
                <a:ea typeface="Cambria Math" panose="02040503050406030204" pitchFamily="18" charset="0"/>
              </a:rPr>
              <a:t>ΥΠΕΡΙΩΔΗΣ</a:t>
            </a:r>
          </a:p>
        </p:txBody>
      </p:sp>
      <p:pic>
        <p:nvPicPr>
          <p:cNvPr id="965634" name="Picture 2" descr="http://arg.phys.asm.md/sensors3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525" y="657225"/>
            <a:ext cx="5324475" cy="620077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1027963"/>
      </p:ext>
    </p:extLst>
  </p:cSld>
  <p:clrMapOvr>
    <a:masterClrMapping/>
  </p:clrMapOvr>
  <mc:AlternateContent xmlns:mc="http://schemas.openxmlformats.org/markup-compatibility/2006">
    <mc:Choice xmlns:p14="http://schemas.microsoft.com/office/powerpoint/2010/main" Requires="p14">
      <p:transition spd="slow" p14:dur="2000" advTm="24427"/>
    </mc:Choice>
    <mc:Fallback>
      <p:transition spd="slow" advTm="24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l-GR"/>
              <a:t>Δεδομένα Ηλιακής Ακτινοβολίας</a:t>
            </a:r>
          </a:p>
        </p:txBody>
      </p:sp>
      <p:sp>
        <p:nvSpPr>
          <p:cNvPr id="14339" name="Rectangle 3"/>
          <p:cNvSpPr>
            <a:spLocks noGrp="1" noChangeArrowheads="1"/>
          </p:cNvSpPr>
          <p:nvPr>
            <p:ph idx="1"/>
          </p:nvPr>
        </p:nvSpPr>
        <p:spPr/>
        <p:txBody>
          <a:bodyPr/>
          <a:lstStyle/>
          <a:p>
            <a:endParaRPr lang="el-GR" dirty="0" smtClean="0"/>
          </a:p>
          <a:p>
            <a:r>
              <a:rPr lang="el-GR" dirty="0" smtClean="0"/>
              <a:t>ΕΘΝΙΚΗ ΜΕΤΕΩΡΟΛΟΓΙΚΗ ΥΠΗΡΕΣΙΑ</a:t>
            </a:r>
          </a:p>
          <a:p>
            <a:r>
              <a:rPr lang="el-GR" dirty="0" smtClean="0"/>
              <a:t>ΤΟΠΙΚΟΙ ΣΤΑΘΜΟΙ ΕΡΓΑΣΤΗΡΙΩΝ, ΠΑΝΕΠΙΣΤΗΜΙΩΝ, ΙΔΙΩΤΩΝ, κλπ.</a:t>
            </a:r>
          </a:p>
          <a:p>
            <a:endParaRPr lang="el-G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0177098"/>
      </p:ext>
    </p:extLst>
  </p:cSld>
  <p:clrMapOvr>
    <a:masterClrMapping/>
  </p:clrMapOvr>
  <mc:AlternateContent xmlns:mc="http://schemas.openxmlformats.org/markup-compatibility/2006">
    <mc:Choice xmlns:p14="http://schemas.microsoft.com/office/powerpoint/2010/main" Requires="p14">
      <p:transition spd="slow" p14:dur="2000" advTm="22893"/>
    </mc:Choice>
    <mc:Fallback>
      <p:transition spd="slow" advTm="22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l-GR" sz="4000" dirty="0">
                <a:solidFill>
                  <a:srgbClr val="C00000"/>
                </a:solidFill>
                <a:latin typeface="Cambria Math" panose="02040503050406030204" pitchFamily="18" charset="0"/>
                <a:ea typeface="Cambria Math" panose="02040503050406030204" pitchFamily="18" charset="0"/>
              </a:rPr>
              <a:t>Εκτίμηση της Διαθέσιμης Ηλιακής Ακτινοβολίας</a:t>
            </a:r>
          </a:p>
        </p:txBody>
      </p:sp>
      <p:sp>
        <p:nvSpPr>
          <p:cNvPr id="16387" name="Rectangle 3"/>
          <p:cNvSpPr>
            <a:spLocks noGrp="1" noChangeArrowheads="1"/>
          </p:cNvSpPr>
          <p:nvPr>
            <p:ph idx="1"/>
          </p:nvPr>
        </p:nvSpPr>
        <p:spPr>
          <a:xfrm>
            <a:off x="539552" y="2132856"/>
            <a:ext cx="8229600" cy="3052936"/>
          </a:xfrm>
        </p:spPr>
        <p:txBody>
          <a:bodyPr>
            <a:normAutofit/>
          </a:bodyPr>
          <a:lstStyle/>
          <a:p>
            <a:r>
              <a:rPr lang="el-GR" sz="3200" dirty="0" smtClean="0"/>
              <a:t>ΤΑ </a:t>
            </a:r>
            <a:r>
              <a:rPr lang="el-GR" sz="3200" smtClean="0"/>
              <a:t>ΔΕΔΟΜΕΝΑ :</a:t>
            </a:r>
            <a:endParaRPr lang="el-GR" sz="3200" dirty="0" smtClean="0"/>
          </a:p>
          <a:p>
            <a:pPr lvl="1"/>
            <a:r>
              <a:rPr lang="el-GR" sz="2800" smtClean="0"/>
              <a:t>Προέρχονται </a:t>
            </a:r>
            <a:r>
              <a:rPr lang="el-GR" sz="2800"/>
              <a:t>ΑΠΟ </a:t>
            </a:r>
            <a:r>
              <a:rPr lang="el-GR" sz="2800" dirty="0" smtClean="0"/>
              <a:t>ΣΥΓΚΕΚΡΙΜΕΝΟΥΣ ΣΤΑΘΜΟΥΣ</a:t>
            </a:r>
          </a:p>
          <a:p>
            <a:pPr lvl="1"/>
            <a:r>
              <a:rPr lang="el-GR" sz="2800" smtClean="0"/>
              <a:t>Είναι ΕΛΛΕΙΠΗ </a:t>
            </a:r>
            <a:r>
              <a:rPr lang="el-GR" sz="2800" dirty="0" smtClean="0"/>
              <a:t>(ΠΟΛΛΕΣ ΦΟΡΕΣ)</a:t>
            </a:r>
          </a:p>
          <a:p>
            <a:pPr lvl="1"/>
            <a:r>
              <a:rPr lang="el-GR" sz="2800" smtClean="0"/>
              <a:t>Αφορούν ΣΥΝΗΘΩΣ </a:t>
            </a:r>
            <a:r>
              <a:rPr lang="el-GR" sz="2800" dirty="0" smtClean="0"/>
              <a:t>ΜΕΤΡΗΣΕΙΣ ΣΤΟ ΟΡΙΖΟΝΤΙΟ ΕΠΙΠΕΔΟ</a:t>
            </a:r>
          </a:p>
          <a:p>
            <a:endParaRPr lang="el-GR"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7253708"/>
      </p:ext>
    </p:extLst>
  </p:cSld>
  <p:clrMapOvr>
    <a:masterClrMapping/>
  </p:clrMapOvr>
  <mc:AlternateContent xmlns:mc="http://schemas.openxmlformats.org/markup-compatibility/2006">
    <mc:Choice xmlns:p14="http://schemas.microsoft.com/office/powerpoint/2010/main" Requires="p14">
      <p:transition spd="slow" p14:dur="2000" advTm="21729"/>
    </mc:Choice>
    <mc:Fallback>
      <p:transition spd="slow" advTm="2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1066130"/>
          </a:xfrm>
        </p:spPr>
        <p:txBody>
          <a:bodyPr>
            <a:normAutofit fontScale="90000"/>
          </a:bodyPr>
          <a:lstStyle/>
          <a:p>
            <a:r>
              <a:rPr lang="el-GR" sz="2800" dirty="0">
                <a:solidFill>
                  <a:srgbClr val="C00000"/>
                </a:solidFill>
                <a:latin typeface="Cambria Math" panose="02040503050406030204" pitchFamily="18" charset="0"/>
                <a:ea typeface="Cambria Math" panose="02040503050406030204" pitchFamily="18" charset="0"/>
              </a:rPr>
              <a:t>Κατανομή των Καθαρών και των Συννεφιασμένων Ημερών και Ωρών</a:t>
            </a:r>
            <a:br>
              <a:rPr lang="el-GR" sz="2800" dirty="0">
                <a:solidFill>
                  <a:srgbClr val="C00000"/>
                </a:solidFill>
                <a:latin typeface="Cambria Math" panose="02040503050406030204" pitchFamily="18" charset="0"/>
                <a:ea typeface="Cambria Math" panose="02040503050406030204" pitchFamily="18" charset="0"/>
              </a:rPr>
            </a:br>
            <a:r>
              <a:rPr lang="el-GR" sz="2800" dirty="0" smtClean="0">
                <a:solidFill>
                  <a:srgbClr val="C00000"/>
                </a:solidFill>
                <a:latin typeface="Cambria Math" panose="02040503050406030204" pitchFamily="18" charset="0"/>
                <a:ea typeface="Cambria Math" panose="02040503050406030204" pitchFamily="18" charset="0"/>
              </a:rPr>
              <a:t>Ο Δείκτης </a:t>
            </a:r>
            <a:r>
              <a:rPr lang="el-GR" sz="2800" dirty="0">
                <a:solidFill>
                  <a:srgbClr val="C00000"/>
                </a:solidFill>
                <a:latin typeface="Cambria Math" panose="02040503050406030204" pitchFamily="18" charset="0"/>
                <a:ea typeface="Cambria Math" panose="02040503050406030204" pitchFamily="18" charset="0"/>
              </a:rPr>
              <a:t>Αιθριότητας </a:t>
            </a:r>
            <a:r>
              <a:rPr lang="en-US" sz="2800" dirty="0">
                <a:solidFill>
                  <a:srgbClr val="C00000"/>
                </a:solidFill>
                <a:latin typeface="Cambria Math" panose="02040503050406030204" pitchFamily="18" charset="0"/>
                <a:ea typeface="Cambria Math" panose="02040503050406030204" pitchFamily="18" charset="0"/>
              </a:rPr>
              <a:t>K</a:t>
            </a:r>
            <a:r>
              <a:rPr lang="en-US" sz="2800" baseline="-25000" dirty="0">
                <a:solidFill>
                  <a:srgbClr val="C00000"/>
                </a:solidFill>
                <a:latin typeface="Cambria Math" panose="02040503050406030204" pitchFamily="18" charset="0"/>
                <a:ea typeface="Cambria Math" panose="02040503050406030204" pitchFamily="18" charset="0"/>
              </a:rPr>
              <a:t>T</a:t>
            </a:r>
            <a:endParaRPr lang="el-GR" sz="2800" dirty="0">
              <a:solidFill>
                <a:srgbClr val="C00000"/>
              </a:solidFill>
              <a:latin typeface="Cambria Math" panose="02040503050406030204" pitchFamily="18" charset="0"/>
              <a:ea typeface="Cambria Math" panose="02040503050406030204" pitchFamily="18" charset="0"/>
            </a:endParaRPr>
          </a:p>
        </p:txBody>
      </p:sp>
      <p:sp>
        <p:nvSpPr>
          <p:cNvPr id="18437" name="Rectangle 5"/>
          <p:cNvSpPr>
            <a:spLocks noChangeArrowheads="1"/>
          </p:cNvSpPr>
          <p:nvPr/>
        </p:nvSpPr>
        <p:spPr bwMode="auto">
          <a:xfrm>
            <a:off x="0" y="2551113"/>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18436" name="Object 4"/>
          <p:cNvGraphicFramePr>
            <a:graphicFrameLocks noChangeAspect="1"/>
          </p:cNvGraphicFramePr>
          <p:nvPr>
            <p:extLst>
              <p:ext uri="{D42A27DB-BD31-4B8C-83A1-F6EECF244321}">
                <p14:modId xmlns:p14="http://schemas.microsoft.com/office/powerpoint/2010/main" val="865836273"/>
              </p:ext>
            </p:extLst>
          </p:nvPr>
        </p:nvGraphicFramePr>
        <p:xfrm>
          <a:off x="725976" y="1673225"/>
          <a:ext cx="1458912" cy="1755775"/>
        </p:xfrm>
        <a:graphic>
          <a:graphicData uri="http://schemas.openxmlformats.org/presentationml/2006/ole">
            <mc:AlternateContent xmlns:mc="http://schemas.openxmlformats.org/markup-compatibility/2006">
              <mc:Choice xmlns:v="urn:schemas-microsoft-com:vml" Requires="v">
                <p:oleObj spid="_x0000_s46157" name="Equation" r:id="rId6" imgW="825500" imgH="990600" progId="Equation.3">
                  <p:embed/>
                </p:oleObj>
              </mc:Choice>
              <mc:Fallback>
                <p:oleObj name="Equation" r:id="rId6" imgW="825500" imgH="990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976" y="1673225"/>
                        <a:ext cx="1458912" cy="175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9" name="Rectangle 7"/>
          <p:cNvSpPr>
            <a:spLocks noChangeArrowheads="1"/>
          </p:cNvSpPr>
          <p:nvPr/>
        </p:nvSpPr>
        <p:spPr bwMode="auto">
          <a:xfrm>
            <a:off x="0" y="2528888"/>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18438" name="Object 6"/>
          <p:cNvGraphicFramePr>
            <a:graphicFrameLocks noChangeAspect="1"/>
          </p:cNvGraphicFramePr>
          <p:nvPr/>
        </p:nvGraphicFramePr>
        <p:xfrm>
          <a:off x="3648075" y="1628775"/>
          <a:ext cx="1436688" cy="1800225"/>
        </p:xfrm>
        <a:graphic>
          <a:graphicData uri="http://schemas.openxmlformats.org/presentationml/2006/ole">
            <mc:AlternateContent xmlns:mc="http://schemas.openxmlformats.org/markup-compatibility/2006">
              <mc:Choice xmlns:v="urn:schemas-microsoft-com:vml" Requires="v">
                <p:oleObj spid="_x0000_s46158" name="Equation" r:id="rId8" imgW="812800" imgH="1016000" progId="Equation.3">
                  <p:embed/>
                </p:oleObj>
              </mc:Choice>
              <mc:Fallback>
                <p:oleObj name="Equation" r:id="rId8" imgW="8128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075" y="1628775"/>
                        <a:ext cx="1436688"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1" name="Rectangle 9"/>
          <p:cNvSpPr>
            <a:spLocks noChangeArrowheads="1"/>
          </p:cNvSpPr>
          <p:nvPr/>
        </p:nvSpPr>
        <p:spPr bwMode="auto">
          <a:xfrm>
            <a:off x="0" y="2528888"/>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18440" name="Object 8"/>
          <p:cNvGraphicFramePr>
            <a:graphicFrameLocks noChangeAspect="1"/>
          </p:cNvGraphicFramePr>
          <p:nvPr/>
        </p:nvGraphicFramePr>
        <p:xfrm>
          <a:off x="6686550" y="1628775"/>
          <a:ext cx="1168400" cy="1800225"/>
        </p:xfrm>
        <a:graphic>
          <a:graphicData uri="http://schemas.openxmlformats.org/presentationml/2006/ole">
            <mc:AlternateContent xmlns:mc="http://schemas.openxmlformats.org/markup-compatibility/2006">
              <mc:Choice xmlns:v="urn:schemas-microsoft-com:vml" Requires="v">
                <p:oleObj spid="_x0000_s46159" name="Equation" r:id="rId10" imgW="660400" imgH="1016000" progId="Equation.3">
                  <p:embed/>
                </p:oleObj>
              </mc:Choice>
              <mc:Fallback>
                <p:oleObj name="Equation" r:id="rId10" imgW="660400" imgH="1016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6550" y="1628775"/>
                        <a:ext cx="1168400"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2" name="Text Box 10"/>
          <p:cNvSpPr txBox="1">
            <a:spLocks noChangeArrowheads="1"/>
          </p:cNvSpPr>
          <p:nvPr/>
        </p:nvSpPr>
        <p:spPr bwMode="auto">
          <a:xfrm>
            <a:off x="585788" y="3768725"/>
            <a:ext cx="21748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l-GR">
                <a:solidFill>
                  <a:srgbClr val="CC3300"/>
                </a:solidFill>
                <a:latin typeface="Arial" charset="0"/>
              </a:rPr>
              <a:t>Μηνιαίος δείκτης</a:t>
            </a:r>
          </a:p>
        </p:txBody>
      </p:sp>
      <p:sp>
        <p:nvSpPr>
          <p:cNvPr id="18443" name="Text Box 11"/>
          <p:cNvSpPr txBox="1">
            <a:spLocks noChangeArrowheads="1"/>
          </p:cNvSpPr>
          <p:nvPr/>
        </p:nvSpPr>
        <p:spPr bwMode="auto">
          <a:xfrm>
            <a:off x="3346450" y="3778250"/>
            <a:ext cx="21748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l-GR">
                <a:solidFill>
                  <a:srgbClr val="CC3300"/>
                </a:solidFill>
                <a:latin typeface="Arial" charset="0"/>
              </a:rPr>
              <a:t>Ημερήσιος δείκτης</a:t>
            </a:r>
          </a:p>
        </p:txBody>
      </p:sp>
      <p:sp>
        <p:nvSpPr>
          <p:cNvPr id="18444" name="Text Box 12"/>
          <p:cNvSpPr txBox="1">
            <a:spLocks noChangeArrowheads="1"/>
          </p:cNvSpPr>
          <p:nvPr/>
        </p:nvSpPr>
        <p:spPr bwMode="auto">
          <a:xfrm>
            <a:off x="6365875" y="3778250"/>
            <a:ext cx="21748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l-GR">
                <a:solidFill>
                  <a:srgbClr val="CC3300"/>
                </a:solidFill>
                <a:latin typeface="Arial" charset="0"/>
              </a:rPr>
              <a:t>Ωριαίος δείκτης</a:t>
            </a:r>
          </a:p>
        </p:txBody>
      </p:sp>
      <p:sp>
        <p:nvSpPr>
          <p:cNvPr id="2" name="TextBox 1"/>
          <p:cNvSpPr txBox="1"/>
          <p:nvPr/>
        </p:nvSpPr>
        <p:spPr>
          <a:xfrm>
            <a:off x="351692" y="4656406"/>
            <a:ext cx="8623496" cy="1200329"/>
          </a:xfrm>
          <a:prstGeom prst="rect">
            <a:avLst/>
          </a:prstGeom>
          <a:noFill/>
        </p:spPr>
        <p:txBody>
          <a:bodyPr wrap="square" rtlCol="0">
            <a:spAutoFit/>
          </a:bodyPr>
          <a:lstStyle/>
          <a:p>
            <a:pPr marL="2601913" indent="-2601913" fontAlgn="base">
              <a:spcBef>
                <a:spcPct val="0"/>
              </a:spcBef>
              <a:spcAft>
                <a:spcPct val="0"/>
              </a:spcAft>
              <a:tabLst>
                <a:tab pos="2601913" algn="l"/>
              </a:tabLst>
            </a:pPr>
            <a:r>
              <a:rPr lang="el-GR" sz="2400" dirty="0" smtClean="0">
                <a:solidFill>
                  <a:srgbClr val="C00000"/>
                </a:solidFill>
                <a:latin typeface="Cambria Math" panose="02040503050406030204" pitchFamily="18" charset="0"/>
                <a:ea typeface="Cambria Math" panose="02040503050406030204" pitchFamily="18" charset="0"/>
              </a:rPr>
              <a:t>ΑΡΙΘΜΗΤΗΣ : 	ΟΛΙΚΗ ΗΛΙΑΚΗ ΑΚΤΙΝΟΒΟΛΙΑ ΣΤΟ ΕΔΑΦΟΣ</a:t>
            </a:r>
          </a:p>
          <a:p>
            <a:pPr marL="2601913" indent="-2601913" fontAlgn="base">
              <a:spcBef>
                <a:spcPct val="0"/>
              </a:spcBef>
              <a:spcAft>
                <a:spcPct val="0"/>
              </a:spcAft>
              <a:tabLst>
                <a:tab pos="2601913" algn="l"/>
              </a:tabLst>
            </a:pPr>
            <a:r>
              <a:rPr lang="el-GR" sz="2400" dirty="0" smtClean="0">
                <a:solidFill>
                  <a:srgbClr val="C00000"/>
                </a:solidFill>
                <a:latin typeface="Cambria Math" panose="02040503050406030204" pitchFamily="18" charset="0"/>
                <a:ea typeface="Cambria Math" panose="02040503050406030204" pitchFamily="18" charset="0"/>
              </a:rPr>
              <a:t>ΠΑΡΟΝΟΜΑΣΤΗΣ: 	ΗΛΙΑΚΗ ΑΚΤΙΝΟΒΟΛΙΑ ΕΞΩ ΑΠΟ ΤΗΝ ΑΤΜΟΣΦΑΙΡΑ</a:t>
            </a:r>
            <a:endParaRPr lang="en-GB" sz="2400" dirty="0">
              <a:solidFill>
                <a:srgbClr val="C00000"/>
              </a:solidFill>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4129243"/>
      </p:ext>
    </p:extLst>
  </p:cSld>
  <p:clrMapOvr>
    <a:masterClrMapping/>
  </p:clrMapOvr>
  <mc:AlternateContent xmlns:mc="http://schemas.openxmlformats.org/markup-compatibility/2006">
    <mc:Choice xmlns:p14="http://schemas.microsoft.com/office/powerpoint/2010/main" Requires="p14">
      <p:transition spd="slow" p14:dur="2000" advTm="58281"/>
    </mc:Choice>
    <mc:Fallback>
      <p:transition spd="slow" advTm="5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562074"/>
          </a:xfrm>
        </p:spPr>
        <p:txBody>
          <a:bodyPr>
            <a:normAutofit fontScale="90000"/>
          </a:bodyPr>
          <a:lstStyle/>
          <a:p>
            <a:r>
              <a:rPr lang="el-GR" sz="4000">
                <a:solidFill>
                  <a:srgbClr val="CC3300"/>
                </a:solidFill>
              </a:rPr>
              <a:t>Εκτίμηση της Ακτινοβολίας του Καθαρού Ουρανού</a:t>
            </a:r>
          </a:p>
        </p:txBody>
      </p:sp>
      <p:sp>
        <p:nvSpPr>
          <p:cNvPr id="2" name="Content Placeholder 1"/>
          <p:cNvSpPr>
            <a:spLocks noGrp="1"/>
          </p:cNvSpPr>
          <p:nvPr>
            <p:ph idx="1"/>
          </p:nvPr>
        </p:nvSpPr>
        <p:spPr>
          <a:xfrm>
            <a:off x="457200" y="1124745"/>
            <a:ext cx="8435280" cy="1512168"/>
          </a:xfrm>
        </p:spPr>
        <p:txBody>
          <a:bodyPr>
            <a:normAutofit lnSpcReduction="10000"/>
          </a:bodyPr>
          <a:lstStyle/>
          <a:p>
            <a:r>
              <a:rPr lang="el-GR" smtClean="0"/>
              <a:t>Ο ΣΥΝΤΕΛΕΣΤΗΣ ΑΤΜΟΣΦΑΙΡΙΚΗΣ ΔΙΑΒΑΣΗΣ ΓΙΑ ΤΗΝ ΑΜΕΣΗ ΑΚΤΙΝΟΒΟΛΙΑ </a:t>
            </a:r>
            <a:r>
              <a:rPr lang="el-GR" sz="3600" smtClean="0"/>
              <a:t>τ</a:t>
            </a:r>
            <a:r>
              <a:rPr lang="en-GB" sz="3600" baseline="-25000" smtClean="0"/>
              <a:t>b</a:t>
            </a:r>
            <a:r>
              <a:rPr lang="en-GB" sz="3600" smtClean="0"/>
              <a:t> = G</a:t>
            </a:r>
            <a:r>
              <a:rPr lang="en-GB" sz="3600" baseline="-25000" smtClean="0"/>
              <a:t>bn</a:t>
            </a:r>
            <a:r>
              <a:rPr lang="en-GB" sz="3600" smtClean="0"/>
              <a:t>/G</a:t>
            </a:r>
            <a:r>
              <a:rPr lang="en-GB" sz="3600" baseline="-25000" smtClean="0"/>
              <a:t>o</a:t>
            </a:r>
            <a:r>
              <a:rPr lang="en-GB" sz="3600" smtClean="0"/>
              <a:t> </a:t>
            </a:r>
            <a:endParaRPr lang="el-GR" smtClean="0"/>
          </a:p>
          <a:p>
            <a:r>
              <a:rPr lang="el-GR" smtClean="0"/>
              <a:t>ΔΙΔΕΤΑΙ ΑΠΌ ΤΗΝ ΕΞΙΣΩΣΗ : </a:t>
            </a:r>
            <a:endParaRPr lang="en-GB"/>
          </a:p>
        </p:txBody>
      </p:sp>
      <p:sp>
        <p:nvSpPr>
          <p:cNvPr id="17413" name="Rectangle 5"/>
          <p:cNvSpPr>
            <a:spLocks noChangeArrowheads="1"/>
          </p:cNvSpPr>
          <p:nvPr/>
        </p:nvSpPr>
        <p:spPr bwMode="auto">
          <a:xfrm>
            <a:off x="0" y="3025775"/>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17412" name="Object 4"/>
          <p:cNvGraphicFramePr>
            <a:graphicFrameLocks noChangeAspect="1"/>
          </p:cNvGraphicFramePr>
          <p:nvPr>
            <p:extLst>
              <p:ext uri="{D42A27DB-BD31-4B8C-83A1-F6EECF244321}">
                <p14:modId xmlns:p14="http://schemas.microsoft.com/office/powerpoint/2010/main" val="2384936991"/>
              </p:ext>
            </p:extLst>
          </p:nvPr>
        </p:nvGraphicFramePr>
        <p:xfrm>
          <a:off x="631031" y="2685256"/>
          <a:ext cx="7881938" cy="1487487"/>
        </p:xfrm>
        <a:graphic>
          <a:graphicData uri="http://schemas.openxmlformats.org/presentationml/2006/ole">
            <mc:AlternateContent xmlns:mc="http://schemas.openxmlformats.org/markup-compatibility/2006">
              <mc:Choice xmlns:v="urn:schemas-microsoft-com:vml" Requires="v">
                <p:oleObj spid="_x0000_s47132" name="Equation" r:id="rId6" imgW="1269449" imgH="241195" progId="Equation.3">
                  <p:embed/>
                </p:oleObj>
              </mc:Choice>
              <mc:Fallback>
                <p:oleObj name="Equation" r:id="rId6" imgW="1269449" imgH="24119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31" y="2685256"/>
                        <a:ext cx="7881938" cy="1487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1"/>
          <p:cNvSpPr txBox="1">
            <a:spLocks/>
          </p:cNvSpPr>
          <p:nvPr/>
        </p:nvSpPr>
        <p:spPr>
          <a:xfrm>
            <a:off x="708720" y="4293096"/>
            <a:ext cx="8435280" cy="151216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Cambria Math" panose="02040503050406030204" pitchFamily="18" charset="0"/>
                <a:ea typeface="Cambria Math" panose="02040503050406030204" pitchFamily="18" charset="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Cambria Math" panose="02040503050406030204" pitchFamily="18" charset="0"/>
                <a:ea typeface="Cambria Math" panose="02040503050406030204" pitchFamily="18" charset="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Cambria Math" panose="02040503050406030204" pitchFamily="18" charset="0"/>
                <a:ea typeface="Cambria Math" panose="02040503050406030204" pitchFamily="18" charset="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Cambria Math" panose="02040503050406030204" pitchFamily="18" charset="0"/>
                <a:ea typeface="Cambria Math" panose="02040503050406030204" pitchFamily="18" charset="0"/>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Cambria Math" panose="02040503050406030204" pitchFamily="18" charset="0"/>
                <a:ea typeface="Cambria Math" panose="02040503050406030204" pitchFamily="18"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mtClean="0"/>
              <a:t>ΟΙ ΣΥΝΤΕΛΕΣΤΕΣ α</a:t>
            </a:r>
            <a:r>
              <a:rPr lang="el-GR" baseline="-25000" smtClean="0"/>
              <a:t>ο</a:t>
            </a:r>
            <a:r>
              <a:rPr lang="el-GR" smtClean="0"/>
              <a:t> ΚΑΙ α</a:t>
            </a:r>
            <a:r>
              <a:rPr lang="el-GR" baseline="-25000" smtClean="0"/>
              <a:t>1</a:t>
            </a:r>
            <a:r>
              <a:rPr lang="el-GR" smtClean="0"/>
              <a:t> ΔΙΝΟΝΤΑΙ ΩΣ ΣΥΝΑΡΤΗΣΕΙΣ ΤΟΥ ΥΨΟΜΕΤΡΟΥ</a:t>
            </a:r>
          </a:p>
          <a:p>
            <a:r>
              <a:rPr lang="en-GB" smtClean="0"/>
              <a:t>G</a:t>
            </a:r>
            <a:r>
              <a:rPr lang="en-GB" baseline="-25000" smtClean="0"/>
              <a:t>bn</a:t>
            </a:r>
            <a:r>
              <a:rPr lang="el-GR" baseline="-25000" smtClean="0"/>
              <a:t>  </a:t>
            </a:r>
            <a:r>
              <a:rPr lang="el-GR" smtClean="0"/>
              <a:t>ΑΜΕΣΗ ΗΛΙΑΚΗ ΑΚΤΙΝΟΒΟΛΙΑ (ΚΑΘΕΤΗ ΠΡΟΣΠΤΩΣΗ)</a:t>
            </a:r>
          </a:p>
          <a:p>
            <a:r>
              <a:rPr lang="en-GB" smtClean="0"/>
              <a:t>G</a:t>
            </a:r>
            <a:r>
              <a:rPr lang="en-GB" baseline="-25000" smtClean="0"/>
              <a:t>o</a:t>
            </a:r>
            <a:r>
              <a:rPr lang="el-GR" smtClean="0"/>
              <a:t>   ΗΛΙΑΚΗ ΑΚΤΙΝΟΒΟΛΙΑ ΕΚΤΟΣ ΑΤΜΟΣΦΑΙΡΑΣ</a:t>
            </a:r>
            <a:endParaRPr lang="en-GB"/>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4649291"/>
      </p:ext>
    </p:extLst>
  </p:cSld>
  <p:clrMapOvr>
    <a:masterClrMapping/>
  </p:clrMapOvr>
  <mc:AlternateContent xmlns:mc="http://schemas.openxmlformats.org/markup-compatibility/2006">
    <mc:Choice xmlns:p14="http://schemas.microsoft.com/office/powerpoint/2010/main" Requires="p14">
      <p:transition spd="slow" p14:dur="2000" advTm="55813"/>
    </mc:Choice>
    <mc:Fallback>
      <p:transition spd="slow" advTm="5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l-GR" sz="4000" dirty="0">
                <a:solidFill>
                  <a:srgbClr val="C00000"/>
                </a:solidFill>
                <a:latin typeface="Cambria Math" panose="02040503050406030204" pitchFamily="18" charset="0"/>
                <a:ea typeface="Cambria Math" panose="02040503050406030204" pitchFamily="18" charset="0"/>
              </a:rPr>
              <a:t>Άμεση και Διάχυτη </a:t>
            </a:r>
            <a:r>
              <a:rPr lang="el-GR" sz="4000" dirty="0" smtClean="0">
                <a:solidFill>
                  <a:srgbClr val="C00000"/>
                </a:solidFill>
                <a:latin typeface="Cambria Math" panose="02040503050406030204" pitchFamily="18" charset="0"/>
                <a:ea typeface="Cambria Math" panose="02040503050406030204" pitchFamily="18" charset="0"/>
              </a:rPr>
              <a:t>Συνιστώσα </a:t>
            </a:r>
            <a:r>
              <a:rPr lang="el-GR" sz="4000" dirty="0">
                <a:solidFill>
                  <a:srgbClr val="C00000"/>
                </a:solidFill>
                <a:latin typeface="Cambria Math" panose="02040503050406030204" pitchFamily="18" charset="0"/>
                <a:ea typeface="Cambria Math" panose="02040503050406030204" pitchFamily="18" charset="0"/>
              </a:rPr>
              <a:t>της Ημερήσιας Ακτινοβολίας</a:t>
            </a:r>
          </a:p>
        </p:txBody>
      </p:sp>
      <p:sp>
        <p:nvSpPr>
          <p:cNvPr id="20483" name="Rectangle 3"/>
          <p:cNvSpPr>
            <a:spLocks noGrp="1" noChangeArrowheads="1"/>
          </p:cNvSpPr>
          <p:nvPr>
            <p:ph idx="1"/>
          </p:nvPr>
        </p:nvSpPr>
        <p:spPr>
          <a:xfrm>
            <a:off x="457200" y="1412776"/>
            <a:ext cx="8229600" cy="4713387"/>
          </a:xfrm>
        </p:spPr>
        <p:txBody>
          <a:bodyPr/>
          <a:lstStyle/>
          <a:p>
            <a:r>
              <a:rPr lang="el-GR" dirty="0" smtClean="0"/>
              <a:t>Έχουμε μετρήσεις </a:t>
            </a:r>
            <a:r>
              <a:rPr lang="el-GR" dirty="0"/>
              <a:t>ολικής ακτινοβολίας σε οριζόντιο επίπεδο</a:t>
            </a:r>
          </a:p>
          <a:p>
            <a:endParaRPr lang="el-GR" dirty="0"/>
          </a:p>
          <a:p>
            <a:r>
              <a:rPr lang="el-GR" dirty="0" smtClean="0"/>
              <a:t>Υπάρχει ανάγκη </a:t>
            </a:r>
            <a:r>
              <a:rPr lang="el-GR" dirty="0"/>
              <a:t>υπολογισμού </a:t>
            </a:r>
            <a:r>
              <a:rPr lang="el-GR" dirty="0" smtClean="0"/>
              <a:t>της ηλιακής </a:t>
            </a:r>
            <a:r>
              <a:rPr lang="el-GR" dirty="0"/>
              <a:t>ακτινοβολίας σε </a:t>
            </a:r>
            <a:r>
              <a:rPr lang="el-GR" dirty="0" smtClean="0"/>
              <a:t>κεκλιμένο επίπεδο (κλίση β), </a:t>
            </a:r>
            <a:r>
              <a:rPr lang="el-GR" dirty="0"/>
              <a:t>οιουδήποτε </a:t>
            </a:r>
            <a:r>
              <a:rPr lang="el-GR" dirty="0" smtClean="0"/>
              <a:t>προσανατολισμού (αζιμούθιο γ).</a:t>
            </a:r>
            <a:endParaRPr lang="el-G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34667281"/>
      </p:ext>
    </p:extLst>
  </p:cSld>
  <p:clrMapOvr>
    <a:masterClrMapping/>
  </p:clrMapOvr>
  <mc:AlternateContent xmlns:mc="http://schemas.openxmlformats.org/markup-compatibility/2006">
    <mc:Choice xmlns:p14="http://schemas.microsoft.com/office/powerpoint/2010/main" Requires="p14">
      <p:transition spd="slow" p14:dur="2000" advTm="24000"/>
    </mc:Choice>
    <mc:Fallback>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4745" y="274638"/>
            <a:ext cx="8693833" cy="630237"/>
          </a:xfrm>
        </p:spPr>
        <p:txBody>
          <a:bodyPr>
            <a:noAutofit/>
          </a:bodyPr>
          <a:lstStyle/>
          <a:p>
            <a:r>
              <a:rPr lang="el-GR" sz="2800" dirty="0" smtClean="0">
                <a:solidFill>
                  <a:srgbClr val="C00000"/>
                </a:solidFill>
                <a:latin typeface="Cambria Math" panose="02040503050406030204" pitchFamily="18" charset="0"/>
                <a:ea typeface="Cambria Math" panose="02040503050406030204" pitchFamily="18" charset="0"/>
              </a:rPr>
              <a:t>Μηνιαία Ακτινοβολία : Άμεση &amp; </a:t>
            </a:r>
            <a:r>
              <a:rPr lang="el-GR" sz="2800" smtClean="0">
                <a:solidFill>
                  <a:srgbClr val="C00000"/>
                </a:solidFill>
                <a:latin typeface="Cambria Math" panose="02040503050406030204" pitchFamily="18" charset="0"/>
                <a:ea typeface="Cambria Math" panose="02040503050406030204" pitchFamily="18" charset="0"/>
              </a:rPr>
              <a:t>Διάχυτη (συνιστώσες)</a:t>
            </a:r>
            <a:endParaRPr lang="el-GR" sz="2800" dirty="0">
              <a:solidFill>
                <a:srgbClr val="C00000"/>
              </a:solidFill>
              <a:latin typeface="Cambria Math" panose="02040503050406030204" pitchFamily="18" charset="0"/>
              <a:ea typeface="Cambria Math" panose="02040503050406030204" pitchFamily="18" charset="0"/>
            </a:endParaRPr>
          </a:p>
        </p:txBody>
      </p:sp>
      <p:sp>
        <p:nvSpPr>
          <p:cNvPr id="21507" name="Rectangle 3"/>
          <p:cNvSpPr>
            <a:spLocks noGrp="1" noChangeArrowheads="1"/>
          </p:cNvSpPr>
          <p:nvPr>
            <p:ph type="body" sz="half" idx="1"/>
          </p:nvPr>
        </p:nvSpPr>
        <p:spPr>
          <a:xfrm>
            <a:off x="414826" y="1175336"/>
            <a:ext cx="5764212" cy="522288"/>
          </a:xfrm>
          <a:solidFill>
            <a:srgbClr val="FFFF00"/>
          </a:solidFill>
        </p:spPr>
        <p:txBody>
          <a:bodyPr/>
          <a:lstStyle/>
          <a:p>
            <a:r>
              <a:rPr lang="el-GR" sz="2800" dirty="0">
                <a:solidFill>
                  <a:srgbClr val="993300"/>
                </a:solidFill>
              </a:rPr>
              <a:t>ολική = άμεση </a:t>
            </a:r>
            <a:r>
              <a:rPr lang="en-US" sz="2800" dirty="0">
                <a:solidFill>
                  <a:srgbClr val="993300"/>
                </a:solidFill>
              </a:rPr>
              <a:t>+ </a:t>
            </a:r>
            <a:r>
              <a:rPr lang="el-GR" sz="2800" dirty="0" smtClean="0">
                <a:solidFill>
                  <a:srgbClr val="993300"/>
                </a:solidFill>
              </a:rPr>
              <a:t>διάχυτη</a:t>
            </a:r>
            <a:endParaRPr lang="el-GR" sz="2800" dirty="0">
              <a:solidFill>
                <a:srgbClr val="993300"/>
              </a:solidFill>
            </a:endParaRPr>
          </a:p>
        </p:txBody>
      </p:sp>
      <p:pic>
        <p:nvPicPr>
          <p:cNvPr id="21508" name="Picture 4"/>
          <p:cNvPicPr>
            <a:picLocks noGrp="1" noChangeAspect="1" noChangeArrowheads="1"/>
          </p:cNvPicPr>
          <p:nvPr>
            <p:ph sz="half" idx="2"/>
          </p:nvPr>
        </p:nvPicPr>
        <p:blipFill>
          <a:blip r:embed="rId5" cstate="print"/>
          <a:srcRect/>
          <a:stretch>
            <a:fillRect/>
          </a:stretch>
        </p:blipFill>
        <p:spPr>
          <a:xfrm>
            <a:off x="2743200" y="1787525"/>
            <a:ext cx="5989638" cy="4668838"/>
          </a:xfrm>
          <a:noFill/>
          <a:ln/>
        </p:spPr>
      </p:pic>
      <p:sp>
        <p:nvSpPr>
          <p:cNvPr id="21510" name="Text Box 6"/>
          <p:cNvSpPr txBox="1">
            <a:spLocks noChangeArrowheads="1"/>
          </p:cNvSpPr>
          <p:nvPr/>
        </p:nvSpPr>
        <p:spPr bwMode="auto">
          <a:xfrm>
            <a:off x="579438" y="3429000"/>
            <a:ext cx="2200275" cy="641350"/>
          </a:xfrm>
          <a:prstGeom prst="rect">
            <a:avLst/>
          </a:prstGeom>
          <a:solidFill>
            <a:srgbClr val="FFFF99"/>
          </a:solidFill>
          <a:ln w="9525">
            <a:noFill/>
            <a:miter lim="800000"/>
            <a:headEnd/>
            <a:tailEnd/>
          </a:ln>
          <a:effectLst/>
        </p:spPr>
        <p:txBody>
          <a:bodyPr>
            <a:spAutoFit/>
          </a:bodyPr>
          <a:lstStyle/>
          <a:p>
            <a:pPr fontAlgn="base">
              <a:spcBef>
                <a:spcPct val="50000"/>
              </a:spcBef>
              <a:spcAft>
                <a:spcPct val="0"/>
              </a:spcAft>
            </a:pPr>
            <a:r>
              <a:rPr lang="el-GR">
                <a:solidFill>
                  <a:srgbClr val="993300"/>
                </a:solidFill>
                <a:latin typeface="Arial" charset="0"/>
              </a:rPr>
              <a:t>ΔΙΑΧΥΤΗ / ΟΛΙΚΗ ΑΚΤΙΝΟΒΟΛΙΑ</a:t>
            </a:r>
          </a:p>
        </p:txBody>
      </p:sp>
      <p:sp>
        <p:nvSpPr>
          <p:cNvPr id="21511" name="Text Box 7"/>
          <p:cNvSpPr txBox="1">
            <a:spLocks noChangeArrowheads="1"/>
          </p:cNvSpPr>
          <p:nvPr/>
        </p:nvSpPr>
        <p:spPr bwMode="auto">
          <a:xfrm>
            <a:off x="3814763" y="6343650"/>
            <a:ext cx="3975100" cy="366713"/>
          </a:xfrm>
          <a:prstGeom prst="rect">
            <a:avLst/>
          </a:prstGeom>
          <a:solidFill>
            <a:srgbClr val="FFFF99"/>
          </a:solidFill>
          <a:ln w="9525">
            <a:noFill/>
            <a:miter lim="800000"/>
            <a:headEnd/>
            <a:tailEnd/>
          </a:ln>
          <a:effectLst/>
        </p:spPr>
        <p:txBody>
          <a:bodyPr>
            <a:spAutoFit/>
          </a:bodyPr>
          <a:lstStyle/>
          <a:p>
            <a:pPr fontAlgn="base">
              <a:spcBef>
                <a:spcPct val="50000"/>
              </a:spcBef>
              <a:spcAft>
                <a:spcPct val="0"/>
              </a:spcAft>
            </a:pPr>
            <a:r>
              <a:rPr lang="el-GR" dirty="0">
                <a:solidFill>
                  <a:srgbClr val="993300"/>
                </a:solidFill>
                <a:latin typeface="Arial" charset="0"/>
              </a:rPr>
              <a:t>ΣΥΝΤΕΛΕΣΤΗΣ </a:t>
            </a:r>
            <a:r>
              <a:rPr lang="el-GR" dirty="0" smtClean="0">
                <a:solidFill>
                  <a:srgbClr val="993300"/>
                </a:solidFill>
                <a:latin typeface="Arial" charset="0"/>
              </a:rPr>
              <a:t>ΑΙΘΡΙΟΤΗΤΑΣ, Κ</a:t>
            </a:r>
            <a:endParaRPr lang="el-GR" dirty="0">
              <a:solidFill>
                <a:srgbClr val="993300"/>
              </a:solidFill>
              <a:latin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0958984"/>
      </p:ext>
    </p:extLst>
  </p:cSld>
  <p:clrMapOvr>
    <a:masterClrMapping/>
  </p:clrMapOvr>
  <mc:AlternateContent xmlns:mc="http://schemas.openxmlformats.org/markup-compatibility/2006">
    <mc:Choice xmlns:p14="http://schemas.microsoft.com/office/powerpoint/2010/main" Requires="p14">
      <p:transition spd="slow" p14:dur="2000" advTm="59796"/>
    </mc:Choice>
    <mc:Fallback>
      <p:transition spd="slow" advTm="59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p:cNvSpPr>
          <p:nvPr/>
        </p:nvSpPr>
        <p:spPr bwMode="auto">
          <a:xfrm>
            <a:off x="228600" y="1412875"/>
            <a:ext cx="8915400" cy="5381625"/>
          </a:xfrm>
          <a:prstGeom prst="rect">
            <a:avLst/>
          </a:prstGeom>
          <a:noFill/>
          <a:ln w="9525">
            <a:noFill/>
            <a:miter lim="800000"/>
            <a:headEnd/>
            <a:tailEnd/>
          </a:ln>
          <a:effectLst/>
        </p:spPr>
        <p:txBody>
          <a:bodyPr/>
          <a:lstStyle/>
          <a:p>
            <a:pPr fontAlgn="base">
              <a:lnSpc>
                <a:spcPct val="90000"/>
              </a:lnSpc>
              <a:spcBef>
                <a:spcPct val="20000"/>
              </a:spcBef>
              <a:spcAft>
                <a:spcPct val="0"/>
              </a:spcAft>
            </a:pPr>
            <a:r>
              <a:rPr lang="el-GR" sz="2600" dirty="0">
                <a:solidFill>
                  <a:prstClr val="black"/>
                </a:solidFill>
                <a:latin typeface="Cambria" pitchFamily="18" charset="0"/>
              </a:rPr>
              <a:t>Ο διαχωρισμός της ολικής ακτινοβολίας σε άμεση και </a:t>
            </a:r>
            <a:r>
              <a:rPr lang="el-GR" sz="2600" dirty="0" smtClean="0">
                <a:solidFill>
                  <a:prstClr val="black"/>
                </a:solidFill>
                <a:latin typeface="Cambria" pitchFamily="18" charset="0"/>
              </a:rPr>
              <a:t>διάχυτη, γιά οριζόντια επιφάνεια, </a:t>
            </a:r>
            <a:r>
              <a:rPr lang="el-GR" sz="2600" dirty="0">
                <a:solidFill>
                  <a:prstClr val="black"/>
                </a:solidFill>
                <a:latin typeface="Cambria" pitchFamily="18" charset="0"/>
              </a:rPr>
              <a:t>είναι ιδιαίτερα χρήσιμη </a:t>
            </a:r>
            <a:r>
              <a:rPr lang="el-GR" sz="2600" dirty="0" smtClean="0">
                <a:solidFill>
                  <a:prstClr val="black"/>
                </a:solidFill>
                <a:latin typeface="Cambria" pitchFamily="18" charset="0"/>
              </a:rPr>
              <a:t>διαδικασία.</a:t>
            </a:r>
            <a:endParaRPr lang="el-GR" sz="2600" dirty="0">
              <a:solidFill>
                <a:prstClr val="black"/>
              </a:solidFill>
              <a:latin typeface="Cambria" pitchFamily="18" charset="0"/>
            </a:endParaRPr>
          </a:p>
          <a:p>
            <a:pPr fontAlgn="base">
              <a:lnSpc>
                <a:spcPct val="90000"/>
              </a:lnSpc>
              <a:spcBef>
                <a:spcPct val="20000"/>
              </a:spcBef>
              <a:spcAft>
                <a:spcPct val="0"/>
              </a:spcAft>
            </a:pPr>
            <a:r>
              <a:rPr lang="el-GR" sz="2600" dirty="0">
                <a:solidFill>
                  <a:prstClr val="black"/>
                </a:solidFill>
                <a:latin typeface="Cambria" pitchFamily="18" charset="0"/>
              </a:rPr>
              <a:t>Έχουν προταθεί διάφορες μέθοδοι για τον διαχωρισμό της ολικής ακτινοβολίας. </a:t>
            </a:r>
            <a:endParaRPr lang="el-GR" sz="2600" dirty="0" smtClean="0">
              <a:solidFill>
                <a:prstClr val="black"/>
              </a:solidFill>
              <a:latin typeface="Cambria" pitchFamily="18" charset="0"/>
            </a:endParaRPr>
          </a:p>
          <a:p>
            <a:pPr fontAlgn="base">
              <a:lnSpc>
                <a:spcPct val="90000"/>
              </a:lnSpc>
              <a:spcBef>
                <a:spcPct val="20000"/>
              </a:spcBef>
              <a:spcAft>
                <a:spcPct val="0"/>
              </a:spcAft>
            </a:pPr>
            <a:r>
              <a:rPr lang="el-GR" sz="2600" dirty="0" smtClean="0">
                <a:solidFill>
                  <a:prstClr val="black"/>
                </a:solidFill>
                <a:latin typeface="Cambria" pitchFamily="18" charset="0"/>
              </a:rPr>
              <a:t>Οι </a:t>
            </a:r>
            <a:r>
              <a:rPr lang="en-US" sz="2600" dirty="0" err="1" smtClean="0">
                <a:solidFill>
                  <a:prstClr val="black"/>
                </a:solidFill>
                <a:latin typeface="Cambria" pitchFamily="18" charset="0"/>
              </a:rPr>
              <a:t>Orgill</a:t>
            </a:r>
            <a:r>
              <a:rPr lang="en-US" sz="2600" dirty="0" smtClean="0">
                <a:solidFill>
                  <a:prstClr val="black"/>
                </a:solidFill>
                <a:latin typeface="Cambria" pitchFamily="18" charset="0"/>
              </a:rPr>
              <a:t> </a:t>
            </a:r>
            <a:r>
              <a:rPr lang="en-US" sz="2600" dirty="0">
                <a:solidFill>
                  <a:prstClr val="black"/>
                </a:solidFill>
                <a:latin typeface="Cambria" pitchFamily="18" charset="0"/>
              </a:rPr>
              <a:t>and Hollands </a:t>
            </a:r>
            <a:r>
              <a:rPr lang="el-GR" sz="2600" dirty="0" smtClean="0">
                <a:solidFill>
                  <a:prstClr val="black"/>
                </a:solidFill>
                <a:latin typeface="Cambria" pitchFamily="18" charset="0"/>
              </a:rPr>
              <a:t>χρησιμοποιούν τον </a:t>
            </a:r>
            <a:r>
              <a:rPr lang="el-GR" sz="2600" dirty="0">
                <a:solidFill>
                  <a:prstClr val="black"/>
                </a:solidFill>
                <a:latin typeface="Cambria" pitchFamily="18" charset="0"/>
              </a:rPr>
              <a:t>ωριαίο δείκτη αιθριότητας για υπολογισμούς σε ωριαίες τιμές της ακτινοβολίας:</a:t>
            </a:r>
          </a:p>
        </p:txBody>
      </p:sp>
      <p:sp>
        <p:nvSpPr>
          <p:cNvPr id="467973"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500" dirty="0">
                <a:solidFill>
                  <a:srgbClr val="C00000"/>
                </a:solidFill>
                <a:latin typeface="Cambria Math" panose="02040503050406030204" pitchFamily="18" charset="0"/>
                <a:ea typeface="Cambria Math" panose="02040503050406030204" pitchFamily="18" charset="0"/>
              </a:rPr>
              <a:t>Διάχυτη ηλιακή ακτινοβολία: </a:t>
            </a:r>
            <a:endParaRPr lang="el-GR" sz="3500" dirty="0" smtClean="0">
              <a:solidFill>
                <a:srgbClr val="C00000"/>
              </a:solidFill>
              <a:latin typeface="Cambria Math" panose="02040503050406030204" pitchFamily="18" charset="0"/>
              <a:ea typeface="Cambria Math" panose="02040503050406030204" pitchFamily="18" charset="0"/>
            </a:endParaRPr>
          </a:p>
          <a:p>
            <a:pPr algn="ctr" fontAlgn="base">
              <a:spcBef>
                <a:spcPct val="0"/>
              </a:spcBef>
              <a:spcAft>
                <a:spcPct val="0"/>
              </a:spcAft>
            </a:pPr>
            <a:r>
              <a:rPr lang="el-GR" sz="3500" dirty="0" smtClean="0">
                <a:solidFill>
                  <a:srgbClr val="C00000"/>
                </a:solidFill>
                <a:latin typeface="Cambria Math" panose="02040503050406030204" pitchFamily="18" charset="0"/>
                <a:ea typeface="Cambria Math" panose="02040503050406030204" pitchFamily="18" charset="0"/>
              </a:rPr>
              <a:t>υπολογισμός </a:t>
            </a:r>
            <a:r>
              <a:rPr lang="el-GR" sz="3500" dirty="0">
                <a:solidFill>
                  <a:srgbClr val="C00000"/>
                </a:solidFill>
                <a:latin typeface="Cambria Math" panose="02040503050406030204" pitchFamily="18" charset="0"/>
                <a:ea typeface="Cambria Math" panose="02040503050406030204" pitchFamily="18" charset="0"/>
              </a:rPr>
              <a:t>σε ωριαία βάση</a:t>
            </a:r>
            <a:endParaRPr lang="en-GB" sz="3500" dirty="0">
              <a:solidFill>
                <a:srgbClr val="C00000"/>
              </a:solidFill>
              <a:latin typeface="Cambria Math" panose="02040503050406030204" pitchFamily="18" charset="0"/>
              <a:ea typeface="Cambria Math" panose="02040503050406030204" pitchFamily="18" charset="0"/>
            </a:endParaRPr>
          </a:p>
        </p:txBody>
      </p:sp>
      <p:graphicFrame>
        <p:nvGraphicFramePr>
          <p:cNvPr id="46797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48154"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7975" name="Picture 7"/>
          <p:cNvPicPr>
            <a:picLocks noChangeAspect="1" noChangeArrowheads="1"/>
          </p:cNvPicPr>
          <p:nvPr/>
        </p:nvPicPr>
        <p:blipFill>
          <a:blip r:embed="rId8" cstate="print"/>
          <a:srcRect/>
          <a:stretch>
            <a:fillRect/>
          </a:stretch>
        </p:blipFill>
        <p:spPr bwMode="auto">
          <a:xfrm>
            <a:off x="1763713" y="4641850"/>
            <a:ext cx="5743575" cy="704850"/>
          </a:xfrm>
          <a:prstGeom prst="rect">
            <a:avLst/>
          </a:prstGeom>
          <a:solidFill>
            <a:srgbClr val="FFFF99"/>
          </a:solidFill>
          <a:ln w="9525">
            <a:noFill/>
            <a:miter lim="800000"/>
            <a:headEnd/>
            <a:tailEnd/>
          </a:ln>
          <a:effectLst/>
        </p:spPr>
      </p:pic>
      <p:pic>
        <p:nvPicPr>
          <p:cNvPr id="467976" name="Picture 8"/>
          <p:cNvPicPr>
            <a:picLocks noChangeAspect="1" noChangeArrowheads="1"/>
          </p:cNvPicPr>
          <p:nvPr/>
        </p:nvPicPr>
        <p:blipFill>
          <a:blip r:embed="rId9" cstate="print"/>
          <a:srcRect/>
          <a:stretch>
            <a:fillRect/>
          </a:stretch>
        </p:blipFill>
        <p:spPr bwMode="auto">
          <a:xfrm>
            <a:off x="1763713" y="5391150"/>
            <a:ext cx="5735637" cy="701675"/>
          </a:xfrm>
          <a:prstGeom prst="rect">
            <a:avLst/>
          </a:prstGeom>
          <a:solidFill>
            <a:srgbClr val="FFFF99"/>
          </a:solidFill>
          <a:ln w="9525">
            <a:noFill/>
            <a:miter lim="800000"/>
            <a:headEnd/>
            <a:tailEnd/>
          </a:ln>
          <a:effectLst/>
        </p:spPr>
      </p:pic>
      <p:pic>
        <p:nvPicPr>
          <p:cNvPr id="467977" name="Picture 9"/>
          <p:cNvPicPr>
            <a:picLocks noChangeAspect="1" noChangeArrowheads="1"/>
          </p:cNvPicPr>
          <p:nvPr/>
        </p:nvPicPr>
        <p:blipFill>
          <a:blip r:embed="rId10" cstate="print"/>
          <a:srcRect/>
          <a:stretch>
            <a:fillRect/>
          </a:stretch>
        </p:blipFill>
        <p:spPr bwMode="auto">
          <a:xfrm>
            <a:off x="1785938" y="6103938"/>
            <a:ext cx="5692775" cy="754062"/>
          </a:xfrm>
          <a:prstGeom prst="rect">
            <a:avLst/>
          </a:prstGeom>
          <a:solidFill>
            <a:srgbClr val="FFFF99"/>
          </a:solid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8129040"/>
      </p:ext>
    </p:extLst>
  </p:cSld>
  <p:clrMapOvr>
    <a:masterClrMapping/>
  </p:clrMapOvr>
  <mc:AlternateContent xmlns:mc="http://schemas.openxmlformats.org/markup-compatibility/2006">
    <mc:Choice xmlns:p14="http://schemas.microsoft.com/office/powerpoint/2010/main" Requires="p14">
      <p:transition spd="slow" p14:dur="2000" advTm="81753"/>
    </mc:Choice>
    <mc:Fallback>
      <p:transition spd="slow" advTm="8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ChangeArrowheads="1"/>
          </p:cNvSpPr>
          <p:nvPr/>
        </p:nvSpPr>
        <p:spPr bwMode="auto">
          <a:xfrm>
            <a:off x="228600" y="1412875"/>
            <a:ext cx="8915400" cy="5381625"/>
          </a:xfrm>
          <a:prstGeom prst="rect">
            <a:avLst/>
          </a:prstGeom>
          <a:noFill/>
          <a:ln w="9525">
            <a:noFill/>
            <a:miter lim="800000"/>
            <a:headEnd/>
            <a:tailEnd/>
          </a:ln>
          <a:effectLst/>
        </p:spPr>
        <p:txBody>
          <a:bodyPr/>
          <a:lstStyle/>
          <a:p>
            <a:pPr fontAlgn="base">
              <a:lnSpc>
                <a:spcPct val="90000"/>
              </a:lnSpc>
              <a:spcBef>
                <a:spcPct val="20000"/>
              </a:spcBef>
              <a:spcAft>
                <a:spcPct val="0"/>
              </a:spcAft>
            </a:pPr>
            <a:r>
              <a:rPr lang="el-GR" sz="2600" dirty="0">
                <a:solidFill>
                  <a:prstClr val="black"/>
                </a:solidFill>
                <a:latin typeface="Cambria" pitchFamily="18" charset="0"/>
              </a:rPr>
              <a:t>Για τον υπολογισμό του κλάσματος της ημερήσιας διάχυτης ακτινοβολίας προτείνεται από τους </a:t>
            </a:r>
            <a:r>
              <a:rPr lang="en-US" sz="2600" dirty="0" err="1">
                <a:solidFill>
                  <a:prstClr val="black"/>
                </a:solidFill>
                <a:latin typeface="Cambria" pitchFamily="18" charset="0"/>
              </a:rPr>
              <a:t>Collares</a:t>
            </a:r>
            <a:r>
              <a:rPr lang="en-US" sz="2600" dirty="0">
                <a:solidFill>
                  <a:prstClr val="black"/>
                </a:solidFill>
                <a:latin typeface="Cambria" pitchFamily="18" charset="0"/>
              </a:rPr>
              <a:t>-Pereira and </a:t>
            </a:r>
            <a:r>
              <a:rPr lang="en-US" sz="2600" dirty="0" err="1">
                <a:solidFill>
                  <a:prstClr val="black"/>
                </a:solidFill>
                <a:latin typeface="Cambria" pitchFamily="18" charset="0"/>
              </a:rPr>
              <a:t>Rabl</a:t>
            </a:r>
            <a:r>
              <a:rPr lang="en-US" sz="2600" dirty="0">
                <a:solidFill>
                  <a:prstClr val="black"/>
                </a:solidFill>
                <a:latin typeface="Cambria" pitchFamily="18" charset="0"/>
              </a:rPr>
              <a:t> </a:t>
            </a:r>
            <a:r>
              <a:rPr lang="el-GR" sz="2600" dirty="0">
                <a:solidFill>
                  <a:prstClr val="black"/>
                </a:solidFill>
                <a:latin typeface="Cambria" pitchFamily="18" charset="0"/>
              </a:rPr>
              <a:t>η χρήση του ημερησίου δείκτη </a:t>
            </a:r>
            <a:r>
              <a:rPr lang="el-GR" sz="2600" dirty="0" err="1">
                <a:solidFill>
                  <a:prstClr val="black"/>
                </a:solidFill>
                <a:latin typeface="Cambria" pitchFamily="18" charset="0"/>
              </a:rPr>
              <a:t>αιθριότητας</a:t>
            </a:r>
            <a:r>
              <a:rPr lang="el-GR" sz="2600" dirty="0">
                <a:solidFill>
                  <a:prstClr val="black"/>
                </a:solidFill>
                <a:latin typeface="Cambria" pitchFamily="18" charset="0"/>
              </a:rPr>
              <a:t> για τους υπολογισμούς:</a:t>
            </a:r>
          </a:p>
        </p:txBody>
      </p:sp>
      <p:sp>
        <p:nvSpPr>
          <p:cNvPr id="468997"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500" dirty="0">
                <a:solidFill>
                  <a:srgbClr val="C00000"/>
                </a:solidFill>
                <a:latin typeface="Cambria Math" panose="02040503050406030204" pitchFamily="18" charset="0"/>
                <a:ea typeface="Cambria Math" panose="02040503050406030204" pitchFamily="18" charset="0"/>
              </a:rPr>
              <a:t>Διάχυτη ηλιακή ακτινοβολία: </a:t>
            </a:r>
            <a:endParaRPr lang="el-GR" sz="3500" dirty="0" smtClean="0">
              <a:solidFill>
                <a:srgbClr val="C00000"/>
              </a:solidFill>
              <a:latin typeface="Cambria Math" panose="02040503050406030204" pitchFamily="18" charset="0"/>
              <a:ea typeface="Cambria Math" panose="02040503050406030204" pitchFamily="18" charset="0"/>
            </a:endParaRPr>
          </a:p>
          <a:p>
            <a:pPr algn="ctr" fontAlgn="base">
              <a:spcBef>
                <a:spcPct val="0"/>
              </a:spcBef>
              <a:spcAft>
                <a:spcPct val="0"/>
              </a:spcAft>
            </a:pPr>
            <a:r>
              <a:rPr lang="el-GR" sz="3500" dirty="0" smtClean="0">
                <a:solidFill>
                  <a:srgbClr val="C00000"/>
                </a:solidFill>
                <a:latin typeface="Cambria Math" panose="02040503050406030204" pitchFamily="18" charset="0"/>
                <a:ea typeface="Cambria Math" panose="02040503050406030204" pitchFamily="18" charset="0"/>
              </a:rPr>
              <a:t>υπολογισμός </a:t>
            </a:r>
            <a:r>
              <a:rPr lang="el-GR" sz="3500" dirty="0">
                <a:solidFill>
                  <a:srgbClr val="C00000"/>
                </a:solidFill>
                <a:latin typeface="Cambria Math" panose="02040503050406030204" pitchFamily="18" charset="0"/>
                <a:ea typeface="Cambria Math" panose="02040503050406030204" pitchFamily="18" charset="0"/>
              </a:rPr>
              <a:t>σε ημερήσια βάση</a:t>
            </a:r>
            <a:endParaRPr lang="en-GB" sz="3500" dirty="0">
              <a:solidFill>
                <a:srgbClr val="C00000"/>
              </a:solidFill>
              <a:latin typeface="Cambria Math" panose="02040503050406030204" pitchFamily="18" charset="0"/>
              <a:ea typeface="Cambria Math" panose="02040503050406030204" pitchFamily="18" charset="0"/>
            </a:endParaRPr>
          </a:p>
        </p:txBody>
      </p:sp>
      <p:graphicFrame>
        <p:nvGraphicFramePr>
          <p:cNvPr id="468998"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49178"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8999" name="Picture 7"/>
          <p:cNvPicPr>
            <a:picLocks noChangeAspect="1" noChangeArrowheads="1"/>
          </p:cNvPicPr>
          <p:nvPr/>
        </p:nvPicPr>
        <p:blipFill>
          <a:blip r:embed="rId8" cstate="print"/>
          <a:srcRect/>
          <a:stretch>
            <a:fillRect/>
          </a:stretch>
        </p:blipFill>
        <p:spPr bwMode="auto">
          <a:xfrm>
            <a:off x="352425" y="3579813"/>
            <a:ext cx="4957763" cy="722312"/>
          </a:xfrm>
          <a:prstGeom prst="rect">
            <a:avLst/>
          </a:prstGeom>
          <a:solidFill>
            <a:srgbClr val="FFFF99"/>
          </a:solidFill>
          <a:ln w="9525">
            <a:noFill/>
            <a:miter lim="800000"/>
            <a:headEnd/>
            <a:tailEnd/>
          </a:ln>
          <a:effectLst/>
        </p:spPr>
      </p:pic>
      <p:pic>
        <p:nvPicPr>
          <p:cNvPr id="469000" name="Picture 8"/>
          <p:cNvPicPr>
            <a:picLocks noChangeAspect="1" noChangeArrowheads="1"/>
          </p:cNvPicPr>
          <p:nvPr/>
        </p:nvPicPr>
        <p:blipFill>
          <a:blip r:embed="rId9" cstate="print"/>
          <a:srcRect/>
          <a:stretch>
            <a:fillRect/>
          </a:stretch>
        </p:blipFill>
        <p:spPr bwMode="auto">
          <a:xfrm>
            <a:off x="0" y="4381500"/>
            <a:ext cx="9144000" cy="703263"/>
          </a:xfrm>
          <a:prstGeom prst="rect">
            <a:avLst/>
          </a:prstGeom>
          <a:solidFill>
            <a:srgbClr val="FFFF99"/>
          </a:solidFill>
          <a:ln w="9525">
            <a:noFill/>
            <a:miter lim="800000"/>
            <a:headEnd/>
            <a:tailEnd/>
          </a:ln>
          <a:effectLst/>
        </p:spPr>
      </p:pic>
      <p:pic>
        <p:nvPicPr>
          <p:cNvPr id="469001" name="Picture 9"/>
          <p:cNvPicPr>
            <a:picLocks noChangeAspect="1" noChangeArrowheads="1"/>
          </p:cNvPicPr>
          <p:nvPr/>
        </p:nvPicPr>
        <p:blipFill>
          <a:blip r:embed="rId10" cstate="print"/>
          <a:srcRect/>
          <a:stretch>
            <a:fillRect/>
          </a:stretch>
        </p:blipFill>
        <p:spPr bwMode="auto">
          <a:xfrm>
            <a:off x="414338" y="5116513"/>
            <a:ext cx="4895850" cy="708025"/>
          </a:xfrm>
          <a:prstGeom prst="rect">
            <a:avLst/>
          </a:prstGeom>
          <a:solidFill>
            <a:srgbClr val="FFFF99"/>
          </a:solidFill>
          <a:ln w="9525">
            <a:noFill/>
            <a:miter lim="800000"/>
            <a:headEnd/>
            <a:tailEnd/>
          </a:ln>
          <a:effectLst/>
        </p:spPr>
      </p:pic>
      <p:pic>
        <p:nvPicPr>
          <p:cNvPr id="469002" name="Picture 10"/>
          <p:cNvPicPr>
            <a:picLocks noChangeAspect="1" noChangeArrowheads="1"/>
          </p:cNvPicPr>
          <p:nvPr/>
        </p:nvPicPr>
        <p:blipFill>
          <a:blip r:embed="rId11" cstate="print"/>
          <a:srcRect/>
          <a:stretch>
            <a:fillRect/>
          </a:stretch>
        </p:blipFill>
        <p:spPr bwMode="auto">
          <a:xfrm>
            <a:off x="419100" y="5849938"/>
            <a:ext cx="4886325" cy="722312"/>
          </a:xfrm>
          <a:prstGeom prst="rect">
            <a:avLst/>
          </a:prstGeom>
          <a:solidFill>
            <a:srgbClr val="FFFF99"/>
          </a:solid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5967778"/>
      </p:ext>
    </p:extLst>
  </p:cSld>
  <p:clrMapOvr>
    <a:masterClrMapping/>
  </p:clrMapOvr>
  <mc:AlternateContent xmlns:mc="http://schemas.openxmlformats.org/markup-compatibility/2006">
    <mc:Choice xmlns:p14="http://schemas.microsoft.com/office/powerpoint/2010/main" Requires="p14">
      <p:transition spd="slow" p14:dur="2000" advTm="35717"/>
    </mc:Choice>
    <mc:Fallback>
      <p:transition spd="slow" advTm="3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ChangeArrowheads="1"/>
          </p:cNvSpPr>
          <p:nvPr/>
        </p:nvSpPr>
        <p:spPr bwMode="auto">
          <a:xfrm>
            <a:off x="228600" y="1412875"/>
            <a:ext cx="8915400" cy="5381625"/>
          </a:xfrm>
          <a:prstGeom prst="rect">
            <a:avLst/>
          </a:prstGeom>
          <a:solidFill>
            <a:schemeClr val="bg1">
              <a:alpha val="70000"/>
            </a:schemeClr>
          </a:solidFill>
          <a:ln w="9525">
            <a:solidFill>
              <a:srgbClr val="CC3300"/>
            </a:solidFill>
            <a:miter lim="800000"/>
            <a:headEnd/>
            <a:tailEnd/>
          </a:ln>
          <a:effectLst/>
        </p:spPr>
        <p:txBody>
          <a:bodyPr/>
          <a:lstStyle/>
          <a:p>
            <a:pPr fontAlgn="base">
              <a:lnSpc>
                <a:spcPct val="90000"/>
              </a:lnSpc>
              <a:spcBef>
                <a:spcPct val="20000"/>
              </a:spcBef>
              <a:spcAft>
                <a:spcPct val="0"/>
              </a:spcAft>
            </a:pPr>
            <a:endParaRPr lang="el-GR" sz="3000" u="sng" dirty="0">
              <a:solidFill>
                <a:prstClr val="black"/>
              </a:solidFill>
              <a:latin typeface="Tahoma" pitchFamily="34" charset="0"/>
            </a:endParaRPr>
          </a:p>
          <a:p>
            <a:pPr fontAlgn="base">
              <a:lnSpc>
                <a:spcPct val="90000"/>
              </a:lnSpc>
              <a:spcBef>
                <a:spcPct val="20000"/>
              </a:spcBef>
              <a:spcAft>
                <a:spcPct val="0"/>
              </a:spcAft>
            </a:pPr>
            <a:r>
              <a:rPr lang="el-GR" sz="2600" dirty="0">
                <a:solidFill>
                  <a:prstClr val="black"/>
                </a:solidFill>
                <a:latin typeface="Cambria" pitchFamily="18" charset="0"/>
              </a:rPr>
              <a:t>Για τον υπολογισμό του κλάσματος της μηνιαίας διάχυτης ακτινοβολίας προτείνεται από τους </a:t>
            </a:r>
            <a:r>
              <a:rPr lang="en-US" sz="2600" dirty="0" err="1">
                <a:solidFill>
                  <a:prstClr val="black"/>
                </a:solidFill>
                <a:latin typeface="Cambria" pitchFamily="18" charset="0"/>
              </a:rPr>
              <a:t>Collares</a:t>
            </a:r>
            <a:r>
              <a:rPr lang="en-US" sz="2600" dirty="0">
                <a:solidFill>
                  <a:prstClr val="black"/>
                </a:solidFill>
                <a:latin typeface="Cambria" pitchFamily="18" charset="0"/>
              </a:rPr>
              <a:t>-Pereira and </a:t>
            </a:r>
            <a:r>
              <a:rPr lang="en-US" sz="2600" dirty="0" err="1">
                <a:solidFill>
                  <a:prstClr val="black"/>
                </a:solidFill>
                <a:latin typeface="Cambria" pitchFamily="18" charset="0"/>
              </a:rPr>
              <a:t>Rabl</a:t>
            </a:r>
            <a:r>
              <a:rPr lang="en-US" sz="2600" dirty="0">
                <a:solidFill>
                  <a:prstClr val="black"/>
                </a:solidFill>
                <a:latin typeface="Cambria" pitchFamily="18" charset="0"/>
              </a:rPr>
              <a:t> </a:t>
            </a:r>
            <a:r>
              <a:rPr lang="el-GR" sz="2600" dirty="0">
                <a:solidFill>
                  <a:prstClr val="black"/>
                </a:solidFill>
                <a:latin typeface="Cambria" pitchFamily="18" charset="0"/>
              </a:rPr>
              <a:t>η χρήση του μηνιαίου δείκτη </a:t>
            </a:r>
            <a:r>
              <a:rPr lang="el-GR" sz="2600" dirty="0" err="1">
                <a:solidFill>
                  <a:prstClr val="black"/>
                </a:solidFill>
                <a:latin typeface="Cambria" pitchFamily="18" charset="0"/>
              </a:rPr>
              <a:t>αιθριότητας</a:t>
            </a:r>
            <a:r>
              <a:rPr lang="el-GR" sz="2600" dirty="0">
                <a:solidFill>
                  <a:prstClr val="black"/>
                </a:solidFill>
                <a:latin typeface="Cambria" pitchFamily="18" charset="0"/>
              </a:rPr>
              <a:t> για τους υπολογισμούς:</a:t>
            </a:r>
          </a:p>
        </p:txBody>
      </p:sp>
      <p:sp>
        <p:nvSpPr>
          <p:cNvPr id="470021"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500" dirty="0">
                <a:solidFill>
                  <a:srgbClr val="C00000"/>
                </a:solidFill>
                <a:latin typeface="Cambria Math" panose="02040503050406030204" pitchFamily="18" charset="0"/>
                <a:ea typeface="Cambria Math" panose="02040503050406030204" pitchFamily="18" charset="0"/>
              </a:rPr>
              <a:t>Διάχυτη ηλιακή ακτινοβολία: </a:t>
            </a:r>
            <a:endParaRPr lang="el-GR" sz="3500" dirty="0" smtClean="0">
              <a:solidFill>
                <a:srgbClr val="C00000"/>
              </a:solidFill>
              <a:latin typeface="Cambria Math" panose="02040503050406030204" pitchFamily="18" charset="0"/>
              <a:ea typeface="Cambria Math" panose="02040503050406030204" pitchFamily="18" charset="0"/>
            </a:endParaRPr>
          </a:p>
          <a:p>
            <a:pPr algn="ctr" fontAlgn="base">
              <a:spcBef>
                <a:spcPct val="0"/>
              </a:spcBef>
              <a:spcAft>
                <a:spcPct val="0"/>
              </a:spcAft>
            </a:pPr>
            <a:r>
              <a:rPr lang="el-GR" sz="3500" dirty="0" smtClean="0">
                <a:solidFill>
                  <a:srgbClr val="C00000"/>
                </a:solidFill>
                <a:latin typeface="Cambria Math" panose="02040503050406030204" pitchFamily="18" charset="0"/>
                <a:ea typeface="Cambria Math" panose="02040503050406030204" pitchFamily="18" charset="0"/>
              </a:rPr>
              <a:t>υπολογισμός </a:t>
            </a:r>
            <a:r>
              <a:rPr lang="el-GR" sz="3500" dirty="0">
                <a:solidFill>
                  <a:srgbClr val="C00000"/>
                </a:solidFill>
                <a:latin typeface="Cambria Math" panose="02040503050406030204" pitchFamily="18" charset="0"/>
                <a:ea typeface="Cambria Math" panose="02040503050406030204" pitchFamily="18" charset="0"/>
              </a:rPr>
              <a:t>σε μηνιαία βάση</a:t>
            </a:r>
            <a:endParaRPr lang="en-GB" sz="3500" dirty="0">
              <a:solidFill>
                <a:srgbClr val="C00000"/>
              </a:solidFill>
              <a:latin typeface="Cambria Math" panose="02040503050406030204" pitchFamily="18" charset="0"/>
              <a:ea typeface="Cambria Math" panose="02040503050406030204" pitchFamily="18" charset="0"/>
            </a:endParaRPr>
          </a:p>
        </p:txBody>
      </p:sp>
      <p:graphicFrame>
        <p:nvGraphicFramePr>
          <p:cNvPr id="47002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0202"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0023" name="Picture 7"/>
          <p:cNvPicPr>
            <a:picLocks noChangeAspect="1" noChangeArrowheads="1"/>
          </p:cNvPicPr>
          <p:nvPr/>
        </p:nvPicPr>
        <p:blipFill>
          <a:blip r:embed="rId8" cstate="print"/>
          <a:srcRect/>
          <a:stretch>
            <a:fillRect/>
          </a:stretch>
        </p:blipFill>
        <p:spPr bwMode="auto">
          <a:xfrm>
            <a:off x="1042988" y="3789363"/>
            <a:ext cx="7058025" cy="1636712"/>
          </a:xfrm>
          <a:prstGeom prst="rect">
            <a:avLst/>
          </a:prstGeom>
          <a:solidFill>
            <a:srgbClr val="FFFF99"/>
          </a:solidFill>
          <a:ln w="9525">
            <a:solidFill>
              <a:srgbClr val="FFFF99"/>
            </a:solid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6835612"/>
      </p:ext>
    </p:extLst>
  </p:cSld>
  <p:clrMapOvr>
    <a:masterClrMapping/>
  </p:clrMapOvr>
  <mc:AlternateContent xmlns:mc="http://schemas.openxmlformats.org/markup-compatibility/2006">
    <mc:Choice xmlns:p14="http://schemas.microsoft.com/office/powerpoint/2010/main" Requires="p14">
      <p:transition spd="slow" p14:dur="2000" advTm="28782"/>
    </mc:Choice>
    <mc:Fallback>
      <p:transition spd="slow" advTm="28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3"/>
            <a:ext cx="7772400" cy="2043658"/>
          </a:xfrm>
        </p:spPr>
        <p:txBody>
          <a:bodyPr/>
          <a:lstStyle/>
          <a:p>
            <a:pPr marL="0" indent="0">
              <a:tabLst/>
            </a:pPr>
            <a:r>
              <a:rPr lang="el-GR" sz="3600" kern="1200" dirty="0">
                <a:solidFill>
                  <a:srgbClr val="C00000"/>
                </a:solidFill>
                <a:latin typeface="Cambria Math" panose="02040503050406030204" pitchFamily="18" charset="0"/>
                <a:ea typeface="Cambria Math" panose="02040503050406030204" pitchFamily="18" charset="0"/>
              </a:rPr>
              <a:t>ΗΛΙΑΚΗ </a:t>
            </a:r>
            <a:r>
              <a:rPr lang="el-GR" sz="3600" kern="1200" dirty="0" smtClean="0">
                <a:solidFill>
                  <a:srgbClr val="C00000"/>
                </a:solidFill>
                <a:latin typeface="Cambria Math" panose="02040503050406030204" pitchFamily="18" charset="0"/>
                <a:ea typeface="Cambria Math" panose="02040503050406030204" pitchFamily="18" charset="0"/>
              </a:rPr>
              <a:t>ΑΚΤΙΝΟΒΟΛΙΑ, </a:t>
            </a:r>
            <a:br>
              <a:rPr lang="el-GR" sz="3600" kern="1200" dirty="0" smtClean="0">
                <a:solidFill>
                  <a:srgbClr val="C00000"/>
                </a:solidFill>
                <a:latin typeface="Cambria Math" panose="02040503050406030204" pitchFamily="18" charset="0"/>
                <a:ea typeface="Cambria Math" panose="02040503050406030204" pitchFamily="18" charset="0"/>
              </a:rPr>
            </a:br>
            <a:r>
              <a:rPr lang="el-GR" sz="3600" kern="1200" dirty="0" smtClean="0">
                <a:solidFill>
                  <a:srgbClr val="C00000"/>
                </a:solidFill>
                <a:latin typeface="Cambria Math" panose="02040503050406030204" pitchFamily="18" charset="0"/>
                <a:ea typeface="Cambria Math" panose="02040503050406030204" pitchFamily="18" charset="0"/>
              </a:rPr>
              <a:t>ΗΛΙΑΚΟΙ ΣΥΛΛΕΚΤΕΣ  &amp;</a:t>
            </a:r>
            <a:br>
              <a:rPr lang="el-GR" sz="3600" kern="1200" dirty="0" smtClean="0">
                <a:solidFill>
                  <a:srgbClr val="C00000"/>
                </a:solidFill>
                <a:latin typeface="Cambria Math" panose="02040503050406030204" pitchFamily="18" charset="0"/>
                <a:ea typeface="Cambria Math" panose="02040503050406030204" pitchFamily="18" charset="0"/>
              </a:rPr>
            </a:br>
            <a:r>
              <a:rPr lang="el-GR" sz="3600" kern="1200" dirty="0" smtClean="0">
                <a:solidFill>
                  <a:srgbClr val="C00000"/>
                </a:solidFill>
                <a:latin typeface="Cambria Math" panose="02040503050406030204" pitchFamily="18" charset="0"/>
                <a:ea typeface="Cambria Math" panose="02040503050406030204" pitchFamily="18" charset="0"/>
              </a:rPr>
              <a:t>ΗΛΙΑΚΑ ΣΥΣΤΗΜΑΤΑ</a:t>
            </a:r>
            <a:endParaRPr lang="en-GB" sz="3600" kern="1200" dirty="0">
              <a:solidFill>
                <a:srgbClr val="C00000"/>
              </a:solidFill>
              <a:latin typeface="Cambria Math" panose="02040503050406030204" pitchFamily="18" charset="0"/>
              <a:ea typeface="Cambria Math" panose="02040503050406030204" pitchFamily="18" charset="0"/>
            </a:endParaRPr>
          </a:p>
        </p:txBody>
      </p:sp>
      <p:sp>
        <p:nvSpPr>
          <p:cNvPr id="3" name="Rectangle 2"/>
          <p:cNvSpPr txBox="1">
            <a:spLocks noChangeArrowheads="1"/>
          </p:cNvSpPr>
          <p:nvPr/>
        </p:nvSpPr>
        <p:spPr bwMode="auto">
          <a:xfrm>
            <a:off x="683568" y="4077072"/>
            <a:ext cx="8229600" cy="41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lnSpcReduction="10000"/>
          </a:bodyPr>
          <a:lstStyle>
            <a:lvl1pPr marL="1143000" indent="-1143000" algn="l" rtl="0" fontAlgn="base">
              <a:spcBef>
                <a:spcPct val="0"/>
              </a:spcBef>
              <a:spcAft>
                <a:spcPct val="0"/>
              </a:spcAft>
              <a:tabLst>
                <a:tab pos="1139825" algn="l"/>
              </a:tabLst>
              <a:defRPr sz="2400" b="1">
                <a:solidFill>
                  <a:schemeClr val="hlink"/>
                </a:solidFill>
                <a:latin typeface="+mj-lt"/>
                <a:ea typeface="+mj-ea"/>
                <a:cs typeface="+mj-cs"/>
              </a:defRPr>
            </a:lvl1pPr>
            <a:lvl2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2pPr>
            <a:lvl3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3pPr>
            <a:lvl4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4pPr>
            <a:lvl5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5pPr>
            <a:lvl6pPr marL="16002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6pPr>
            <a:lvl7pPr marL="20574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7pPr>
            <a:lvl8pPr marL="25146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8pPr>
            <a:lvl9pPr marL="29718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9pPr>
          </a:lstStyle>
          <a:p>
            <a:r>
              <a:rPr lang="en-GB" kern="0" smtClean="0"/>
              <a:t>B. </a:t>
            </a:r>
            <a:r>
              <a:rPr lang="el-GR" kern="0" smtClean="0"/>
              <a:t>Διαθέσιμη Ηλιακή Ακτινοβολία</a:t>
            </a:r>
            <a:endParaRPr lang="el-GR" ker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920608"/>
      </p:ext>
    </p:extLst>
  </p:cSld>
  <p:clrMapOvr>
    <a:masterClrMapping/>
  </p:clrMapOvr>
  <mc:AlternateContent xmlns:mc="http://schemas.openxmlformats.org/markup-compatibility/2006">
    <mc:Choice xmlns:p14="http://schemas.microsoft.com/office/powerpoint/2010/main" Requires="p14">
      <p:transition spd="slow" p14:dur="2000" advTm="6137"/>
    </mc:Choice>
    <mc:Fallback>
      <p:transition spd="slow" advTm="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28600" y="1412875"/>
            <a:ext cx="8915400" cy="5381625"/>
          </a:xfrm>
          <a:prstGeom prst="rect">
            <a:avLst/>
          </a:prstGeom>
          <a:noFill/>
          <a:ln w="9525">
            <a:noFill/>
            <a:miter lim="800000"/>
            <a:headEnd/>
            <a:tailEnd/>
          </a:ln>
          <a:effectLst/>
        </p:spPr>
        <p:txBody>
          <a:bodyPr/>
          <a:lstStyle/>
          <a:p>
            <a:pPr marL="457200" indent="-457200" fontAlgn="base">
              <a:lnSpc>
                <a:spcPct val="90000"/>
              </a:lnSpc>
              <a:spcBef>
                <a:spcPct val="20000"/>
              </a:spcBef>
              <a:spcAft>
                <a:spcPct val="0"/>
              </a:spcAft>
              <a:buClr>
                <a:prstClr val="black"/>
              </a:buClr>
              <a:buSzPct val="100000"/>
              <a:buFont typeface="Arial" panose="020B0604020202020204" pitchFamily="34" charset="0"/>
              <a:buChar char="•"/>
            </a:pPr>
            <a:r>
              <a:rPr lang="el-GR" sz="2600" dirty="0">
                <a:solidFill>
                  <a:prstClr val="black"/>
                </a:solidFill>
                <a:latin typeface="Cambria" pitchFamily="18" charset="0"/>
              </a:rPr>
              <a:t>Ο μέσος </a:t>
            </a:r>
            <a:r>
              <a:rPr lang="el-GR" sz="2600" b="1" dirty="0">
                <a:solidFill>
                  <a:srgbClr val="C00000"/>
                </a:solidFill>
                <a:latin typeface="Cambria" pitchFamily="18" charset="0"/>
              </a:rPr>
              <a:t>μηνιαίος</a:t>
            </a:r>
            <a:r>
              <a:rPr lang="el-GR" sz="2600" dirty="0">
                <a:solidFill>
                  <a:prstClr val="black"/>
                </a:solidFill>
                <a:latin typeface="Cambria" pitchFamily="18" charset="0"/>
              </a:rPr>
              <a:t> Δείκτης </a:t>
            </a:r>
            <a:r>
              <a:rPr lang="el-GR" sz="2600" dirty="0" err="1">
                <a:solidFill>
                  <a:prstClr val="black"/>
                </a:solidFill>
                <a:latin typeface="Cambria" pitchFamily="18" charset="0"/>
              </a:rPr>
              <a:t>Αιθριότητας</a:t>
            </a:r>
            <a:r>
              <a:rPr lang="el-GR" sz="2600" dirty="0">
                <a:solidFill>
                  <a:prstClr val="black"/>
                </a:solidFill>
                <a:latin typeface="Cambria" pitchFamily="18" charset="0"/>
              </a:rPr>
              <a:t> &lt;Κ</a:t>
            </a:r>
            <a:r>
              <a:rPr lang="el-GR" sz="2600" baseline="-25000" dirty="0">
                <a:solidFill>
                  <a:prstClr val="black"/>
                </a:solidFill>
                <a:latin typeface="Cambria" pitchFamily="18" charset="0"/>
              </a:rPr>
              <a:t>Τ</a:t>
            </a:r>
            <a:r>
              <a:rPr lang="el-GR" sz="2600" dirty="0">
                <a:solidFill>
                  <a:prstClr val="black"/>
                </a:solidFill>
                <a:latin typeface="Cambria" pitchFamily="18" charset="0"/>
              </a:rPr>
              <a:t>&gt; ορίζεται ως το πηλίκο της μέσης μηνιαίας ακτινοβολίας σε οριζόντια επιφάνεια προς την μέση μηνιαία ημερήσια ακτινοβολία στο όριο της ατμόσφαιρας:</a:t>
            </a:r>
          </a:p>
          <a:p>
            <a:pPr algn="ctr" fontAlgn="base">
              <a:lnSpc>
                <a:spcPct val="90000"/>
              </a:lnSpc>
              <a:spcBef>
                <a:spcPct val="20000"/>
              </a:spcBef>
              <a:spcAft>
                <a:spcPct val="0"/>
              </a:spcAft>
              <a:buClr>
                <a:srgbClr val="EEECE1"/>
              </a:buClr>
              <a:buSzPct val="75000"/>
              <a:buFont typeface="Wingdings" pitchFamily="2" charset="2"/>
              <a:buNone/>
            </a:pPr>
            <a:r>
              <a:rPr lang="el-GR" sz="2600" dirty="0" smtClean="0">
                <a:solidFill>
                  <a:prstClr val="black"/>
                </a:solidFill>
                <a:latin typeface="Cambria" pitchFamily="18" charset="0"/>
              </a:rPr>
              <a:t>&lt;Κ</a:t>
            </a:r>
            <a:r>
              <a:rPr lang="el-GR" sz="2600" baseline="-25000" dirty="0" smtClean="0">
                <a:solidFill>
                  <a:prstClr val="black"/>
                </a:solidFill>
                <a:latin typeface="Cambria" pitchFamily="18" charset="0"/>
              </a:rPr>
              <a:t>Τ</a:t>
            </a:r>
            <a:r>
              <a:rPr lang="el-GR" sz="2600" dirty="0" smtClean="0">
                <a:solidFill>
                  <a:prstClr val="black"/>
                </a:solidFill>
                <a:latin typeface="Cambria" pitchFamily="18" charset="0"/>
              </a:rPr>
              <a:t>&gt;  =  &lt;Η&gt; / &lt;Η</a:t>
            </a:r>
            <a:r>
              <a:rPr lang="el-GR" sz="2600" baseline="-25000" dirty="0" smtClean="0">
                <a:solidFill>
                  <a:prstClr val="black"/>
                </a:solidFill>
                <a:latin typeface="Cambria" pitchFamily="18" charset="0"/>
              </a:rPr>
              <a:t>ο</a:t>
            </a:r>
            <a:r>
              <a:rPr lang="el-GR" sz="2600" dirty="0" smtClean="0">
                <a:solidFill>
                  <a:prstClr val="black"/>
                </a:solidFill>
                <a:latin typeface="Cambria" pitchFamily="18" charset="0"/>
              </a:rPr>
              <a:t>&gt;</a:t>
            </a:r>
            <a:endParaRPr lang="el-GR" sz="2600" dirty="0">
              <a:solidFill>
                <a:prstClr val="black"/>
              </a:solidFill>
              <a:latin typeface="Cambria" pitchFamily="18" charset="0"/>
            </a:endParaRPr>
          </a:p>
          <a:p>
            <a:pPr marL="457200" indent="-457200" fontAlgn="base">
              <a:lnSpc>
                <a:spcPct val="90000"/>
              </a:lnSpc>
              <a:spcBef>
                <a:spcPct val="20000"/>
              </a:spcBef>
              <a:spcAft>
                <a:spcPct val="0"/>
              </a:spcAft>
              <a:buClr>
                <a:prstClr val="black"/>
              </a:buClr>
              <a:buSzPct val="100000"/>
              <a:buFont typeface="Arial" panose="020B0604020202020204" pitchFamily="34" charset="0"/>
              <a:buChar char="•"/>
            </a:pPr>
            <a:r>
              <a:rPr lang="el-GR" sz="2600" dirty="0">
                <a:solidFill>
                  <a:prstClr val="black"/>
                </a:solidFill>
                <a:latin typeface="Cambria" pitchFamily="18" charset="0"/>
              </a:rPr>
              <a:t>Ο </a:t>
            </a:r>
            <a:r>
              <a:rPr lang="el-GR" sz="2600" b="1" dirty="0">
                <a:solidFill>
                  <a:srgbClr val="C00000"/>
                </a:solidFill>
                <a:latin typeface="Cambria" pitchFamily="18" charset="0"/>
              </a:rPr>
              <a:t>ημερήσιος</a:t>
            </a:r>
            <a:r>
              <a:rPr lang="el-GR" sz="2600" dirty="0">
                <a:solidFill>
                  <a:prstClr val="black"/>
                </a:solidFill>
                <a:latin typeface="Cambria" pitchFamily="18" charset="0"/>
              </a:rPr>
              <a:t> </a:t>
            </a:r>
            <a:r>
              <a:rPr lang="el-GR" sz="2600" dirty="0" smtClean="0">
                <a:solidFill>
                  <a:prstClr val="black"/>
                </a:solidFill>
                <a:latin typeface="Cambria" pitchFamily="18" charset="0"/>
              </a:rPr>
              <a:t>Δείκτης </a:t>
            </a:r>
            <a:r>
              <a:rPr lang="el-GR" sz="2600" dirty="0">
                <a:solidFill>
                  <a:prstClr val="black"/>
                </a:solidFill>
                <a:latin typeface="Cambria" pitchFamily="18" charset="0"/>
              </a:rPr>
              <a:t>Α</a:t>
            </a:r>
            <a:r>
              <a:rPr lang="el-GR" sz="2600" dirty="0" smtClean="0">
                <a:solidFill>
                  <a:prstClr val="black"/>
                </a:solidFill>
                <a:latin typeface="Cambria" pitchFamily="18" charset="0"/>
              </a:rPr>
              <a:t>ιθριότητας </a:t>
            </a:r>
            <a:r>
              <a:rPr lang="el-GR" sz="2600" dirty="0">
                <a:solidFill>
                  <a:prstClr val="black"/>
                </a:solidFill>
                <a:latin typeface="Cambria" pitchFamily="18" charset="0"/>
              </a:rPr>
              <a:t>ορίζεται με βάση τις ημερήσιες ακτινοβολίες:</a:t>
            </a:r>
          </a:p>
          <a:p>
            <a:pPr algn="ctr" fontAlgn="base">
              <a:lnSpc>
                <a:spcPct val="90000"/>
              </a:lnSpc>
              <a:spcBef>
                <a:spcPct val="20000"/>
              </a:spcBef>
              <a:spcAft>
                <a:spcPct val="0"/>
              </a:spcAft>
              <a:buClr>
                <a:srgbClr val="EEECE1"/>
              </a:buClr>
              <a:buSzPct val="75000"/>
              <a:buFont typeface="Wingdings" pitchFamily="2" charset="2"/>
              <a:buNone/>
            </a:pPr>
            <a:r>
              <a:rPr lang="el-GR" sz="2600" dirty="0" smtClean="0">
                <a:solidFill>
                  <a:prstClr val="black"/>
                </a:solidFill>
                <a:latin typeface="Cambria" pitchFamily="18" charset="0"/>
              </a:rPr>
              <a:t>Κ</a:t>
            </a:r>
            <a:r>
              <a:rPr lang="el-GR" sz="2600" baseline="-25000" dirty="0" smtClean="0">
                <a:solidFill>
                  <a:prstClr val="black"/>
                </a:solidFill>
                <a:latin typeface="Cambria" pitchFamily="18" charset="0"/>
              </a:rPr>
              <a:t>Τ  </a:t>
            </a:r>
            <a:r>
              <a:rPr lang="el-GR" sz="2600" dirty="0" smtClean="0">
                <a:solidFill>
                  <a:prstClr val="black"/>
                </a:solidFill>
                <a:latin typeface="Cambria" pitchFamily="18" charset="0"/>
              </a:rPr>
              <a:t>=  Η / </a:t>
            </a:r>
            <a:r>
              <a:rPr lang="el-GR" sz="2600" dirty="0" err="1" smtClean="0">
                <a:solidFill>
                  <a:prstClr val="black"/>
                </a:solidFill>
                <a:latin typeface="Cambria" pitchFamily="18" charset="0"/>
              </a:rPr>
              <a:t>Η</a:t>
            </a:r>
            <a:r>
              <a:rPr lang="el-GR" sz="2600" baseline="-25000" dirty="0" err="1" smtClean="0">
                <a:solidFill>
                  <a:prstClr val="black"/>
                </a:solidFill>
                <a:latin typeface="Cambria" pitchFamily="18" charset="0"/>
              </a:rPr>
              <a:t>ο</a:t>
            </a:r>
            <a:endParaRPr lang="el-GR" sz="2600" dirty="0">
              <a:solidFill>
                <a:prstClr val="black"/>
              </a:solidFill>
              <a:latin typeface="Cambria" pitchFamily="18" charset="0"/>
            </a:endParaRPr>
          </a:p>
          <a:p>
            <a:pPr marL="457200" indent="-457200" fontAlgn="base">
              <a:lnSpc>
                <a:spcPct val="90000"/>
              </a:lnSpc>
              <a:spcBef>
                <a:spcPct val="20000"/>
              </a:spcBef>
              <a:spcAft>
                <a:spcPct val="0"/>
              </a:spcAft>
              <a:buClr>
                <a:prstClr val="black"/>
              </a:buClr>
              <a:buSzPct val="100000"/>
              <a:buFont typeface="Arial" panose="020B0604020202020204" pitchFamily="34" charset="0"/>
              <a:buChar char="•"/>
            </a:pPr>
            <a:r>
              <a:rPr lang="el-GR" sz="2600" dirty="0">
                <a:solidFill>
                  <a:prstClr val="black"/>
                </a:solidFill>
                <a:latin typeface="Cambria" pitchFamily="18" charset="0"/>
              </a:rPr>
              <a:t>Τέλος ο </a:t>
            </a:r>
            <a:r>
              <a:rPr lang="el-GR" sz="2600" b="1" dirty="0">
                <a:solidFill>
                  <a:srgbClr val="C00000"/>
                </a:solidFill>
                <a:latin typeface="Cambria" pitchFamily="18" charset="0"/>
              </a:rPr>
              <a:t>ωριαίος</a:t>
            </a:r>
            <a:r>
              <a:rPr lang="el-GR" sz="2600" dirty="0">
                <a:solidFill>
                  <a:prstClr val="black"/>
                </a:solidFill>
                <a:latin typeface="Cambria" pitchFamily="18" charset="0"/>
              </a:rPr>
              <a:t> </a:t>
            </a:r>
            <a:r>
              <a:rPr lang="el-GR" sz="2600" dirty="0" smtClean="0">
                <a:solidFill>
                  <a:prstClr val="black"/>
                </a:solidFill>
                <a:latin typeface="Cambria" pitchFamily="18" charset="0"/>
              </a:rPr>
              <a:t>Δείκτης </a:t>
            </a:r>
            <a:r>
              <a:rPr lang="el-GR" sz="2600" dirty="0">
                <a:solidFill>
                  <a:prstClr val="black"/>
                </a:solidFill>
                <a:latin typeface="Cambria" pitchFamily="18" charset="0"/>
              </a:rPr>
              <a:t>Α</a:t>
            </a:r>
            <a:r>
              <a:rPr lang="el-GR" sz="2600" dirty="0" smtClean="0">
                <a:solidFill>
                  <a:prstClr val="black"/>
                </a:solidFill>
                <a:latin typeface="Cambria" pitchFamily="18" charset="0"/>
              </a:rPr>
              <a:t>ιθριότητας </a:t>
            </a:r>
            <a:r>
              <a:rPr lang="el-GR" sz="2600" dirty="0">
                <a:solidFill>
                  <a:prstClr val="black"/>
                </a:solidFill>
                <a:latin typeface="Cambria" pitchFamily="18" charset="0"/>
              </a:rPr>
              <a:t>υπολογίζεται με βάση τις ωριαίες ακτινοβολίες:</a:t>
            </a:r>
          </a:p>
          <a:p>
            <a:pPr algn="ctr" fontAlgn="base">
              <a:lnSpc>
                <a:spcPct val="90000"/>
              </a:lnSpc>
              <a:spcBef>
                <a:spcPct val="20000"/>
              </a:spcBef>
              <a:spcAft>
                <a:spcPct val="0"/>
              </a:spcAft>
              <a:buClr>
                <a:srgbClr val="EEECE1"/>
              </a:buClr>
              <a:buSzPct val="75000"/>
              <a:buFont typeface="Wingdings" pitchFamily="2" charset="2"/>
              <a:buNone/>
            </a:pPr>
            <a:r>
              <a:rPr lang="en-US" sz="2600" dirty="0" smtClean="0">
                <a:solidFill>
                  <a:prstClr val="black"/>
                </a:solidFill>
                <a:latin typeface="Cambria" pitchFamily="18" charset="0"/>
              </a:rPr>
              <a:t>k</a:t>
            </a:r>
            <a:r>
              <a:rPr lang="el-GR" sz="2600" baseline="-25000" dirty="0" smtClean="0">
                <a:solidFill>
                  <a:prstClr val="black"/>
                </a:solidFill>
                <a:latin typeface="Cambria" pitchFamily="18" charset="0"/>
              </a:rPr>
              <a:t>Τ   </a:t>
            </a:r>
            <a:r>
              <a:rPr lang="el-GR" sz="2600" dirty="0" smtClean="0">
                <a:solidFill>
                  <a:prstClr val="black"/>
                </a:solidFill>
                <a:latin typeface="Cambria" pitchFamily="18" charset="0"/>
              </a:rPr>
              <a:t>=  Ι / </a:t>
            </a:r>
            <a:r>
              <a:rPr lang="el-GR" sz="2600" dirty="0" err="1" smtClean="0">
                <a:solidFill>
                  <a:prstClr val="black"/>
                </a:solidFill>
                <a:latin typeface="Cambria" pitchFamily="18" charset="0"/>
              </a:rPr>
              <a:t>Ι</a:t>
            </a:r>
            <a:r>
              <a:rPr lang="el-GR" sz="2600" baseline="-25000" dirty="0" err="1" smtClean="0">
                <a:solidFill>
                  <a:prstClr val="black"/>
                </a:solidFill>
                <a:latin typeface="Cambria" pitchFamily="18" charset="0"/>
              </a:rPr>
              <a:t>ο</a:t>
            </a:r>
            <a:endParaRPr lang="el-GR" sz="2600" baseline="-25000" dirty="0">
              <a:solidFill>
                <a:prstClr val="black"/>
              </a:solidFill>
              <a:latin typeface="Cambria" pitchFamily="18" charset="0"/>
            </a:endParaRPr>
          </a:p>
        </p:txBody>
      </p:sp>
      <p:sp>
        <p:nvSpPr>
          <p:cNvPr id="284677"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200">
                <a:solidFill>
                  <a:srgbClr val="C00000"/>
                </a:solidFill>
                <a:latin typeface="Cambria" pitchFamily="18" charset="0"/>
              </a:rPr>
              <a:t>Συντελεστής αιθριότητας </a:t>
            </a:r>
            <a:r>
              <a:rPr lang="el-GR" sz="3200" smtClean="0">
                <a:solidFill>
                  <a:srgbClr val="C00000"/>
                </a:solidFill>
                <a:latin typeface="Cambria" pitchFamily="18" charset="0"/>
              </a:rPr>
              <a:t>Κ</a:t>
            </a:r>
            <a:r>
              <a:rPr lang="el-GR" sz="3200" baseline="-25000" smtClean="0">
                <a:solidFill>
                  <a:srgbClr val="C00000"/>
                </a:solidFill>
                <a:latin typeface="Cambria" pitchFamily="18" charset="0"/>
              </a:rPr>
              <a:t>Τ</a:t>
            </a:r>
            <a:r>
              <a:rPr lang="el-GR" sz="3200" smtClean="0">
                <a:solidFill>
                  <a:srgbClr val="C00000"/>
                </a:solidFill>
                <a:latin typeface="Cambria" pitchFamily="18" charset="0"/>
              </a:rPr>
              <a:t> - Κατανομή </a:t>
            </a:r>
            <a:r>
              <a:rPr lang="el-GR" sz="3200" dirty="0" smtClean="0">
                <a:solidFill>
                  <a:srgbClr val="C00000"/>
                </a:solidFill>
                <a:latin typeface="Cambria" pitchFamily="18" charset="0"/>
              </a:rPr>
              <a:t>αίθριων και συννεφιασμένων ημερών και ωρών</a:t>
            </a:r>
            <a:r>
              <a:rPr lang="el-GR" sz="3200" smtClean="0">
                <a:solidFill>
                  <a:srgbClr val="C00000"/>
                </a:solidFill>
                <a:latin typeface="Cambria" pitchFamily="18" charset="0"/>
              </a:rPr>
              <a:t>.  </a:t>
            </a:r>
            <a:endParaRPr lang="en-GB" sz="3200" baseline="-25000" dirty="0">
              <a:solidFill>
                <a:srgbClr val="C00000"/>
              </a:solidFill>
              <a:latin typeface="Cambria" pitchFamily="18" charset="0"/>
            </a:endParaRPr>
          </a:p>
        </p:txBody>
      </p:sp>
      <p:graphicFrame>
        <p:nvGraphicFramePr>
          <p:cNvPr id="284678"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1227"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7808774"/>
      </p:ext>
    </p:extLst>
  </p:cSld>
  <p:clrMapOvr>
    <a:masterClrMapping/>
  </p:clrMapOvr>
  <mc:AlternateContent xmlns:mc="http://schemas.openxmlformats.org/markup-compatibility/2006">
    <mc:Choice xmlns:p14="http://schemas.microsoft.com/office/powerpoint/2010/main" Requires="p14">
      <p:transition spd="slow" p14:dur="2000" advTm="11199"/>
    </mc:Choice>
    <mc:Fallback>
      <p:transition spd="slow" advTm="1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0" y="821205"/>
            <a:ext cx="8915400" cy="5839571"/>
          </a:xfrm>
          <a:prstGeom prst="rect">
            <a:avLst/>
          </a:prstGeom>
          <a:noFill/>
          <a:ln w="9525">
            <a:noFill/>
            <a:miter lim="800000"/>
            <a:headEnd/>
            <a:tailEnd/>
          </a:ln>
          <a:effectLst/>
        </p:spPr>
        <p:txBody>
          <a:bodyPr/>
          <a:lstStyle/>
          <a:p>
            <a:pPr fontAlgn="base">
              <a:lnSpc>
                <a:spcPct val="90000"/>
              </a:lnSpc>
              <a:spcBef>
                <a:spcPct val="20000"/>
              </a:spcBef>
              <a:spcAft>
                <a:spcPct val="0"/>
              </a:spcAft>
              <a:buClr>
                <a:srgbClr val="EEECE1"/>
              </a:buClr>
              <a:buSzPct val="75000"/>
              <a:buFont typeface="Wingdings" pitchFamily="2" charset="2"/>
              <a:buChar char="n"/>
            </a:pPr>
            <a:r>
              <a:rPr lang="el-GR" sz="2600" dirty="0" smtClean="0">
                <a:solidFill>
                  <a:prstClr val="black"/>
                </a:solidFill>
                <a:latin typeface="Cambria" pitchFamily="18" charset="0"/>
              </a:rPr>
              <a:t>Οι </a:t>
            </a:r>
            <a:r>
              <a:rPr lang="el-GR" sz="2600" dirty="0">
                <a:solidFill>
                  <a:prstClr val="black"/>
                </a:solidFill>
                <a:latin typeface="Cambria" pitchFamily="18" charset="0"/>
              </a:rPr>
              <a:t>τιμές &lt;Η&gt;, Η και Ι υπολογίζονται από τις μετρήσεις ενώ οι τιμές &lt;</a:t>
            </a:r>
            <a:r>
              <a:rPr lang="el-GR" sz="2600" dirty="0" err="1">
                <a:solidFill>
                  <a:prstClr val="black"/>
                </a:solidFill>
                <a:latin typeface="Cambria" pitchFamily="18" charset="0"/>
              </a:rPr>
              <a:t>Η</a:t>
            </a:r>
            <a:r>
              <a:rPr lang="el-GR" sz="2600" baseline="-25000" dirty="0" err="1">
                <a:solidFill>
                  <a:prstClr val="black"/>
                </a:solidFill>
                <a:latin typeface="Cambria" pitchFamily="18" charset="0"/>
              </a:rPr>
              <a:t>ο</a:t>
            </a:r>
            <a:r>
              <a:rPr lang="el-GR" sz="2600" dirty="0">
                <a:solidFill>
                  <a:prstClr val="black"/>
                </a:solidFill>
                <a:latin typeface="Cambria" pitchFamily="18" charset="0"/>
              </a:rPr>
              <a:t>&gt;, </a:t>
            </a:r>
            <a:r>
              <a:rPr lang="el-GR" sz="2600" dirty="0" err="1">
                <a:solidFill>
                  <a:prstClr val="black"/>
                </a:solidFill>
                <a:latin typeface="Cambria" pitchFamily="18" charset="0"/>
              </a:rPr>
              <a:t>Η</a:t>
            </a:r>
            <a:r>
              <a:rPr lang="el-GR" sz="2600" baseline="-25000" dirty="0" err="1">
                <a:solidFill>
                  <a:prstClr val="black"/>
                </a:solidFill>
                <a:latin typeface="Cambria" pitchFamily="18" charset="0"/>
              </a:rPr>
              <a:t>ο</a:t>
            </a:r>
            <a:r>
              <a:rPr lang="el-GR" sz="2600" dirty="0">
                <a:solidFill>
                  <a:prstClr val="black"/>
                </a:solidFill>
                <a:latin typeface="Cambria" pitchFamily="18" charset="0"/>
              </a:rPr>
              <a:t> και </a:t>
            </a:r>
            <a:r>
              <a:rPr lang="el-GR" sz="2600" dirty="0" err="1">
                <a:solidFill>
                  <a:prstClr val="black"/>
                </a:solidFill>
                <a:latin typeface="Cambria" pitchFamily="18" charset="0"/>
              </a:rPr>
              <a:t>Ι</a:t>
            </a:r>
            <a:r>
              <a:rPr lang="el-GR" sz="2600" baseline="-25000" dirty="0" err="1">
                <a:solidFill>
                  <a:prstClr val="black"/>
                </a:solidFill>
                <a:latin typeface="Cambria" pitchFamily="18" charset="0"/>
              </a:rPr>
              <a:t>ο</a:t>
            </a:r>
            <a:r>
              <a:rPr lang="el-GR" sz="2600" dirty="0">
                <a:solidFill>
                  <a:prstClr val="black"/>
                </a:solidFill>
                <a:latin typeface="Cambria" pitchFamily="18" charset="0"/>
              </a:rPr>
              <a:t> σε οριζόντια επιφάνεια υπολογίζονται από τις σχέσεις:</a:t>
            </a: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None/>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None/>
            </a:pPr>
            <a:r>
              <a:rPr lang="el-GR" sz="2400" dirty="0" smtClean="0">
                <a:solidFill>
                  <a:srgbClr val="C00000"/>
                </a:solidFill>
                <a:latin typeface="Cambria" pitchFamily="18" charset="0"/>
              </a:rPr>
              <a:t>Ι</a:t>
            </a:r>
            <a:r>
              <a:rPr lang="en-US" sz="2400" baseline="-25000" dirty="0" smtClean="0">
                <a:solidFill>
                  <a:srgbClr val="C00000"/>
                </a:solidFill>
                <a:latin typeface="Cambria" pitchFamily="18" charset="0"/>
              </a:rPr>
              <a:t>sc </a:t>
            </a:r>
            <a:r>
              <a:rPr lang="el-GR" sz="2400" dirty="0" smtClean="0">
                <a:solidFill>
                  <a:srgbClr val="C00000"/>
                </a:solidFill>
                <a:latin typeface="Cambria" pitchFamily="18" charset="0"/>
              </a:rPr>
              <a:t>=</a:t>
            </a:r>
            <a:r>
              <a:rPr lang="en-US" sz="2400" dirty="0" smtClean="0">
                <a:solidFill>
                  <a:srgbClr val="C00000"/>
                </a:solidFill>
                <a:latin typeface="Cambria" pitchFamily="18" charset="0"/>
              </a:rPr>
              <a:t> </a:t>
            </a:r>
            <a:r>
              <a:rPr lang="el-GR" sz="2400" dirty="0" smtClean="0">
                <a:solidFill>
                  <a:srgbClr val="C00000"/>
                </a:solidFill>
                <a:latin typeface="Cambria" pitchFamily="18" charset="0"/>
              </a:rPr>
              <a:t>1367 </a:t>
            </a:r>
            <a:r>
              <a:rPr lang="el-GR" sz="2400" dirty="0">
                <a:solidFill>
                  <a:srgbClr val="C00000"/>
                </a:solidFill>
                <a:latin typeface="Cambria" pitchFamily="18" charset="0"/>
              </a:rPr>
              <a:t>W/m</a:t>
            </a:r>
            <a:r>
              <a:rPr lang="el-GR" sz="2400" baseline="30000" dirty="0">
                <a:solidFill>
                  <a:srgbClr val="C00000"/>
                </a:solidFill>
                <a:latin typeface="Cambria" pitchFamily="18" charset="0"/>
              </a:rPr>
              <a:t>2</a:t>
            </a:r>
            <a:r>
              <a:rPr lang="el-GR" sz="2400" dirty="0">
                <a:solidFill>
                  <a:srgbClr val="C00000"/>
                </a:solidFill>
                <a:latin typeface="Cambria" pitchFamily="18" charset="0"/>
              </a:rPr>
              <a:t>, </a:t>
            </a:r>
            <a:endParaRPr lang="en-US" sz="2400" dirty="0" smtClean="0">
              <a:solidFill>
                <a:srgbClr val="C00000"/>
              </a:solidFill>
              <a:latin typeface="Cambria" pitchFamily="18" charset="0"/>
            </a:endParaRPr>
          </a:p>
          <a:p>
            <a:pPr fontAlgn="base">
              <a:lnSpc>
                <a:spcPct val="90000"/>
              </a:lnSpc>
              <a:spcBef>
                <a:spcPct val="20000"/>
              </a:spcBef>
              <a:spcAft>
                <a:spcPct val="0"/>
              </a:spcAft>
              <a:buClr>
                <a:srgbClr val="EEECE1"/>
              </a:buClr>
              <a:buSzPct val="75000"/>
              <a:buFont typeface="Wingdings" pitchFamily="2" charset="2"/>
              <a:buNone/>
            </a:pPr>
            <a:r>
              <a:rPr lang="en-US" sz="2400" dirty="0" smtClean="0">
                <a:solidFill>
                  <a:srgbClr val="C00000"/>
                </a:solidFill>
                <a:latin typeface="Cambria" pitchFamily="18" charset="0"/>
              </a:rPr>
              <a:t>n</a:t>
            </a:r>
            <a:r>
              <a:rPr lang="el-GR" sz="2400" dirty="0" smtClean="0">
                <a:solidFill>
                  <a:srgbClr val="C00000"/>
                </a:solidFill>
                <a:latin typeface="Cambria" pitchFamily="18" charset="0"/>
              </a:rPr>
              <a:t> </a:t>
            </a:r>
            <a:r>
              <a:rPr lang="en-US" sz="2400" dirty="0" smtClean="0">
                <a:solidFill>
                  <a:srgbClr val="C00000"/>
                </a:solidFill>
                <a:latin typeface="Cambria" pitchFamily="18" charset="0"/>
              </a:rPr>
              <a:t>	</a:t>
            </a:r>
            <a:r>
              <a:rPr lang="el-GR" sz="2400" dirty="0" smtClean="0">
                <a:solidFill>
                  <a:srgbClr val="C00000"/>
                </a:solidFill>
                <a:latin typeface="Cambria" pitchFamily="18" charset="0"/>
              </a:rPr>
              <a:t>η </a:t>
            </a:r>
            <a:r>
              <a:rPr lang="el-GR" sz="2400" dirty="0">
                <a:solidFill>
                  <a:srgbClr val="C00000"/>
                </a:solidFill>
                <a:latin typeface="Cambria" pitchFamily="18" charset="0"/>
              </a:rPr>
              <a:t>Ιουλιανή ημέρα, </a:t>
            </a:r>
            <a:endParaRPr lang="en-US" sz="2400" dirty="0" smtClean="0">
              <a:solidFill>
                <a:srgbClr val="C00000"/>
              </a:solidFill>
              <a:latin typeface="Cambria" pitchFamily="18" charset="0"/>
            </a:endParaRPr>
          </a:p>
          <a:p>
            <a:pPr fontAlgn="base">
              <a:lnSpc>
                <a:spcPct val="90000"/>
              </a:lnSpc>
              <a:spcBef>
                <a:spcPct val="20000"/>
              </a:spcBef>
              <a:spcAft>
                <a:spcPct val="0"/>
              </a:spcAft>
              <a:buClr>
                <a:srgbClr val="EEECE1"/>
              </a:buClr>
              <a:buSzPct val="75000"/>
              <a:buFont typeface="Wingdings" pitchFamily="2" charset="2"/>
              <a:buNone/>
            </a:pPr>
            <a:r>
              <a:rPr lang="el-GR" sz="2400" dirty="0" smtClean="0">
                <a:solidFill>
                  <a:srgbClr val="C00000"/>
                </a:solidFill>
                <a:latin typeface="Cambria" pitchFamily="18" charset="0"/>
              </a:rPr>
              <a:t>φ </a:t>
            </a:r>
            <a:r>
              <a:rPr lang="en-US" sz="2400" dirty="0" smtClean="0">
                <a:solidFill>
                  <a:srgbClr val="C00000"/>
                </a:solidFill>
                <a:latin typeface="Cambria" pitchFamily="18" charset="0"/>
              </a:rPr>
              <a:t>	</a:t>
            </a:r>
            <a:r>
              <a:rPr lang="el-GR" sz="2400" dirty="0" smtClean="0">
                <a:solidFill>
                  <a:srgbClr val="C00000"/>
                </a:solidFill>
                <a:latin typeface="Cambria" pitchFamily="18" charset="0"/>
              </a:rPr>
              <a:t>γεωγραφικό </a:t>
            </a:r>
            <a:r>
              <a:rPr lang="el-GR" sz="2400" dirty="0">
                <a:solidFill>
                  <a:srgbClr val="C00000"/>
                </a:solidFill>
                <a:latin typeface="Cambria" pitchFamily="18" charset="0"/>
              </a:rPr>
              <a:t>πλάτος, </a:t>
            </a:r>
            <a:endParaRPr lang="en-US" sz="2400" dirty="0" smtClean="0">
              <a:solidFill>
                <a:srgbClr val="C00000"/>
              </a:solidFill>
              <a:latin typeface="Cambria" pitchFamily="18" charset="0"/>
            </a:endParaRPr>
          </a:p>
          <a:p>
            <a:pPr fontAlgn="base">
              <a:lnSpc>
                <a:spcPct val="90000"/>
              </a:lnSpc>
              <a:spcBef>
                <a:spcPct val="20000"/>
              </a:spcBef>
              <a:spcAft>
                <a:spcPct val="0"/>
              </a:spcAft>
              <a:buClr>
                <a:srgbClr val="EEECE1"/>
              </a:buClr>
              <a:buSzPct val="75000"/>
              <a:buFont typeface="Wingdings" pitchFamily="2" charset="2"/>
              <a:buNone/>
            </a:pPr>
            <a:r>
              <a:rPr lang="el-GR" sz="2400" dirty="0" smtClean="0">
                <a:solidFill>
                  <a:srgbClr val="C00000"/>
                </a:solidFill>
                <a:latin typeface="Cambria" pitchFamily="18" charset="0"/>
              </a:rPr>
              <a:t>δ </a:t>
            </a:r>
            <a:r>
              <a:rPr lang="en-US" sz="2400" dirty="0" smtClean="0">
                <a:solidFill>
                  <a:srgbClr val="C00000"/>
                </a:solidFill>
                <a:latin typeface="Cambria" pitchFamily="18" charset="0"/>
              </a:rPr>
              <a:t>	</a:t>
            </a:r>
            <a:r>
              <a:rPr lang="el-GR" sz="2400" dirty="0" smtClean="0">
                <a:solidFill>
                  <a:srgbClr val="C00000"/>
                </a:solidFill>
                <a:latin typeface="Cambria" pitchFamily="18" charset="0"/>
              </a:rPr>
              <a:t>ηλιακή </a:t>
            </a:r>
            <a:r>
              <a:rPr lang="el-GR" sz="2400" dirty="0">
                <a:solidFill>
                  <a:srgbClr val="C00000"/>
                </a:solidFill>
                <a:latin typeface="Cambria" pitchFamily="18" charset="0"/>
              </a:rPr>
              <a:t>απόκλιση, </a:t>
            </a:r>
            <a:endParaRPr lang="en-US" sz="2400" dirty="0" smtClean="0">
              <a:solidFill>
                <a:srgbClr val="C00000"/>
              </a:solidFill>
              <a:latin typeface="Cambria" pitchFamily="18" charset="0"/>
            </a:endParaRPr>
          </a:p>
          <a:p>
            <a:pPr fontAlgn="base">
              <a:lnSpc>
                <a:spcPct val="90000"/>
              </a:lnSpc>
              <a:spcBef>
                <a:spcPct val="20000"/>
              </a:spcBef>
              <a:spcAft>
                <a:spcPct val="0"/>
              </a:spcAft>
              <a:buClr>
                <a:srgbClr val="EEECE1"/>
              </a:buClr>
              <a:buSzPct val="75000"/>
              <a:buFont typeface="Wingdings" pitchFamily="2" charset="2"/>
              <a:buNone/>
            </a:pPr>
            <a:r>
              <a:rPr lang="el-GR" sz="2400" dirty="0" smtClean="0">
                <a:solidFill>
                  <a:srgbClr val="C00000"/>
                </a:solidFill>
                <a:latin typeface="Cambria" pitchFamily="18" charset="0"/>
              </a:rPr>
              <a:t>ω</a:t>
            </a:r>
            <a:r>
              <a:rPr lang="en-US" sz="2400" baseline="-25000" dirty="0">
                <a:solidFill>
                  <a:srgbClr val="C00000"/>
                </a:solidFill>
                <a:latin typeface="Cambria" pitchFamily="18" charset="0"/>
              </a:rPr>
              <a:t>s</a:t>
            </a:r>
            <a:r>
              <a:rPr lang="en-US" sz="2400" dirty="0">
                <a:solidFill>
                  <a:srgbClr val="C00000"/>
                </a:solidFill>
                <a:latin typeface="Cambria" pitchFamily="18" charset="0"/>
              </a:rPr>
              <a:t> </a:t>
            </a:r>
            <a:r>
              <a:rPr lang="el-GR" sz="2400" dirty="0" smtClean="0">
                <a:solidFill>
                  <a:srgbClr val="C00000"/>
                </a:solidFill>
                <a:latin typeface="Cambria" pitchFamily="18" charset="0"/>
              </a:rPr>
              <a:t>	ωριαία </a:t>
            </a:r>
            <a:r>
              <a:rPr lang="el-GR" sz="2400" dirty="0">
                <a:solidFill>
                  <a:srgbClr val="C00000"/>
                </a:solidFill>
                <a:latin typeface="Cambria" pitchFamily="18" charset="0"/>
              </a:rPr>
              <a:t>γωνία δύσης του ηλίου, </a:t>
            </a:r>
            <a:endParaRPr lang="en-US" sz="2400" dirty="0" smtClean="0">
              <a:solidFill>
                <a:srgbClr val="C00000"/>
              </a:solidFill>
              <a:latin typeface="Cambria" pitchFamily="18" charset="0"/>
            </a:endParaRPr>
          </a:p>
          <a:p>
            <a:pPr fontAlgn="base">
              <a:lnSpc>
                <a:spcPct val="90000"/>
              </a:lnSpc>
              <a:spcBef>
                <a:spcPct val="20000"/>
              </a:spcBef>
              <a:spcAft>
                <a:spcPct val="0"/>
              </a:spcAft>
              <a:buClr>
                <a:srgbClr val="EEECE1"/>
              </a:buClr>
              <a:buSzPct val="75000"/>
              <a:buFont typeface="Wingdings" pitchFamily="2" charset="2"/>
              <a:buNone/>
            </a:pPr>
            <a:r>
              <a:rPr lang="el-GR" sz="2400" dirty="0" smtClean="0">
                <a:solidFill>
                  <a:srgbClr val="C00000"/>
                </a:solidFill>
                <a:latin typeface="Cambria" pitchFamily="18" charset="0"/>
              </a:rPr>
              <a:t>ω</a:t>
            </a:r>
            <a:r>
              <a:rPr lang="el-GR" sz="2400" baseline="-25000" dirty="0" smtClean="0">
                <a:solidFill>
                  <a:srgbClr val="C00000"/>
                </a:solidFill>
                <a:latin typeface="Cambria" pitchFamily="18" charset="0"/>
              </a:rPr>
              <a:t>1</a:t>
            </a:r>
            <a:r>
              <a:rPr lang="el-GR" sz="2400" dirty="0" smtClean="0">
                <a:solidFill>
                  <a:srgbClr val="C00000"/>
                </a:solidFill>
                <a:latin typeface="Cambria" pitchFamily="18" charset="0"/>
              </a:rPr>
              <a:t> &amp; ω</a:t>
            </a:r>
            <a:r>
              <a:rPr lang="el-GR" sz="2400" baseline="-25000" dirty="0" smtClean="0">
                <a:solidFill>
                  <a:srgbClr val="C00000"/>
                </a:solidFill>
                <a:latin typeface="Cambria" pitchFamily="18" charset="0"/>
              </a:rPr>
              <a:t>2</a:t>
            </a:r>
            <a:r>
              <a:rPr lang="el-GR" sz="2400" dirty="0" smtClean="0">
                <a:solidFill>
                  <a:srgbClr val="C00000"/>
                </a:solidFill>
                <a:latin typeface="Cambria" pitchFamily="18" charset="0"/>
              </a:rPr>
              <a:t>  οι ωριαίες </a:t>
            </a:r>
            <a:r>
              <a:rPr lang="el-GR" sz="2400" dirty="0">
                <a:solidFill>
                  <a:srgbClr val="C00000"/>
                </a:solidFill>
                <a:latin typeface="Cambria" pitchFamily="18" charset="0"/>
              </a:rPr>
              <a:t>γωνίες στην αρχή και στο τέλος της ώρας</a:t>
            </a:r>
          </a:p>
        </p:txBody>
      </p:sp>
      <p:sp>
        <p:nvSpPr>
          <p:cNvPr id="285701" name="Rectangle 5"/>
          <p:cNvSpPr>
            <a:spLocks noChangeArrowheads="1"/>
          </p:cNvSpPr>
          <p:nvPr/>
        </p:nvSpPr>
        <p:spPr bwMode="auto">
          <a:xfrm>
            <a:off x="152400" y="152400"/>
            <a:ext cx="8839200" cy="753035"/>
          </a:xfrm>
          <a:prstGeom prst="rect">
            <a:avLst/>
          </a:prstGeom>
          <a:noFill/>
          <a:ln w="9525">
            <a:noFill/>
            <a:miter lim="800000"/>
            <a:headEnd/>
            <a:tailEnd/>
          </a:ln>
          <a:effectLst/>
        </p:spPr>
        <p:txBody>
          <a:bodyPr anchor="ctr"/>
          <a:lstStyle/>
          <a:p>
            <a:pPr algn="ctr" fontAlgn="base">
              <a:lnSpc>
                <a:spcPct val="90000"/>
              </a:lnSpc>
              <a:spcBef>
                <a:spcPct val="20000"/>
              </a:spcBef>
              <a:spcAft>
                <a:spcPct val="0"/>
              </a:spcAft>
              <a:buClr>
                <a:srgbClr val="EEECE1"/>
              </a:buClr>
              <a:buSzPct val="75000"/>
              <a:buFont typeface="Wingdings" pitchFamily="2" charset="2"/>
              <a:buNone/>
            </a:pPr>
            <a:r>
              <a:rPr lang="el-GR" sz="3600" dirty="0" smtClean="0">
                <a:solidFill>
                  <a:srgbClr val="C00000"/>
                </a:solidFill>
                <a:latin typeface="Cambria" pitchFamily="18" charset="0"/>
              </a:rPr>
              <a:t>Ηλιακή Ακτινοβολία</a:t>
            </a:r>
            <a:endParaRPr lang="el-GR" sz="3600" dirty="0">
              <a:solidFill>
                <a:srgbClr val="C00000"/>
              </a:solidFill>
              <a:latin typeface="Cambria" pitchFamily="18" charset="0"/>
            </a:endParaRPr>
          </a:p>
        </p:txBody>
      </p:sp>
      <p:graphicFrame>
        <p:nvGraphicFramePr>
          <p:cNvPr id="28570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2250"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5703" name="Picture 7"/>
          <p:cNvPicPr>
            <a:picLocks noChangeAspect="1" noChangeArrowheads="1"/>
          </p:cNvPicPr>
          <p:nvPr/>
        </p:nvPicPr>
        <p:blipFill>
          <a:blip r:embed="rId8" cstate="print"/>
          <a:srcRect/>
          <a:stretch>
            <a:fillRect/>
          </a:stretch>
        </p:blipFill>
        <p:spPr bwMode="auto">
          <a:xfrm>
            <a:off x="0" y="2124636"/>
            <a:ext cx="9144000" cy="949325"/>
          </a:xfrm>
          <a:prstGeom prst="rect">
            <a:avLst/>
          </a:prstGeom>
          <a:noFill/>
          <a:ln w="9525">
            <a:noFill/>
            <a:miter lim="800000"/>
            <a:headEnd/>
            <a:tailEnd/>
          </a:ln>
          <a:effectLst/>
        </p:spPr>
      </p:pic>
      <p:pic>
        <p:nvPicPr>
          <p:cNvPr id="285704" name="Picture 8"/>
          <p:cNvPicPr>
            <a:picLocks noChangeAspect="1" noChangeArrowheads="1"/>
          </p:cNvPicPr>
          <p:nvPr/>
        </p:nvPicPr>
        <p:blipFill>
          <a:blip r:embed="rId9" cstate="print"/>
          <a:srcRect/>
          <a:stretch>
            <a:fillRect/>
          </a:stretch>
        </p:blipFill>
        <p:spPr bwMode="auto">
          <a:xfrm>
            <a:off x="0" y="3234765"/>
            <a:ext cx="9144000" cy="865188"/>
          </a:xfrm>
          <a:prstGeom prst="rect">
            <a:avLst/>
          </a:prstGeom>
          <a:no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4728635"/>
      </p:ext>
    </p:extLst>
  </p:cSld>
  <p:clrMapOvr>
    <a:masterClrMapping/>
  </p:clrMapOvr>
  <mc:AlternateContent xmlns:mc="http://schemas.openxmlformats.org/markup-compatibility/2006">
    <mc:Choice xmlns:p14="http://schemas.microsoft.com/office/powerpoint/2010/main" Requires="p14">
      <p:transition spd="slow" p14:dur="2000" advTm="56526"/>
    </mc:Choice>
    <mc:Fallback>
      <p:transition spd="slow" advTm="5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ChangeArrowheads="1"/>
          </p:cNvSpPr>
          <p:nvPr/>
        </p:nvSpPr>
        <p:spPr bwMode="auto">
          <a:xfrm>
            <a:off x="228600" y="1412875"/>
            <a:ext cx="8915400" cy="5381625"/>
          </a:xfrm>
          <a:prstGeom prst="rect">
            <a:avLst/>
          </a:prstGeom>
          <a:noFill/>
          <a:ln w="9525">
            <a:noFill/>
            <a:miter lim="800000"/>
            <a:headEnd/>
            <a:tailEnd/>
          </a:ln>
          <a:effectLst/>
        </p:spPr>
        <p:txBody>
          <a:bodyPr/>
          <a:lstStyle/>
          <a:p>
            <a:pPr fontAlgn="base">
              <a:lnSpc>
                <a:spcPct val="90000"/>
              </a:lnSpc>
              <a:spcBef>
                <a:spcPct val="20000"/>
              </a:spcBef>
              <a:spcAft>
                <a:spcPct val="0"/>
              </a:spcAft>
              <a:buClr>
                <a:srgbClr val="EEECE1"/>
              </a:buClr>
              <a:buSzPct val="75000"/>
              <a:buFont typeface="Wingdings" pitchFamily="2" charset="2"/>
              <a:buChar char="n"/>
            </a:pPr>
            <a:r>
              <a:rPr lang="el-GR" sz="2600" dirty="0" smtClean="0">
                <a:solidFill>
                  <a:prstClr val="black"/>
                </a:solidFill>
                <a:latin typeface="Cambria" pitchFamily="18" charset="0"/>
              </a:rPr>
              <a:t>Στην </a:t>
            </a:r>
            <a:r>
              <a:rPr lang="el-GR" sz="2600" dirty="0">
                <a:solidFill>
                  <a:prstClr val="black"/>
                </a:solidFill>
                <a:latin typeface="Cambria" pitchFamily="18" charset="0"/>
              </a:rPr>
              <a:t>περίπτωση όπου χρειάζεται να υπολογιστούν οι ωριαίες τιμές της ακτινοβολίας όταν υπάρχουν ημερήσια δεδομένα, είναι δυνατόν να υπολογιστεί το πηλίκο της ωριαίας ακτινοβολίας προς την ημερήσια από την ακόλουθη σχέση:</a:t>
            </a: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Char char="n"/>
            </a:pPr>
            <a:endParaRPr lang="el-GR" sz="2600" dirty="0">
              <a:solidFill>
                <a:prstClr val="black"/>
              </a:solidFill>
              <a:latin typeface="Tahoma" charset="0"/>
            </a:endParaRPr>
          </a:p>
          <a:p>
            <a:pPr fontAlgn="base">
              <a:lnSpc>
                <a:spcPct val="90000"/>
              </a:lnSpc>
              <a:spcBef>
                <a:spcPct val="20000"/>
              </a:spcBef>
              <a:spcAft>
                <a:spcPct val="0"/>
              </a:spcAft>
              <a:buClr>
                <a:srgbClr val="EEECE1"/>
              </a:buClr>
              <a:buSzPct val="75000"/>
              <a:buFont typeface="Wingdings" pitchFamily="2" charset="2"/>
              <a:buNone/>
            </a:pPr>
            <a:r>
              <a:rPr lang="el-GR" sz="2600" dirty="0">
                <a:solidFill>
                  <a:prstClr val="black"/>
                </a:solidFill>
                <a:latin typeface="Cambria" pitchFamily="18" charset="0"/>
              </a:rPr>
              <a:t>όπου </a:t>
            </a:r>
            <a:r>
              <a:rPr lang="el-GR" sz="2600" dirty="0" smtClean="0">
                <a:solidFill>
                  <a:prstClr val="black"/>
                </a:solidFill>
                <a:latin typeface="Cambria" pitchFamily="18" charset="0"/>
              </a:rPr>
              <a:t>   </a:t>
            </a:r>
          </a:p>
          <a:p>
            <a:pPr fontAlgn="base">
              <a:lnSpc>
                <a:spcPct val="90000"/>
              </a:lnSpc>
              <a:spcBef>
                <a:spcPct val="20000"/>
              </a:spcBef>
              <a:spcAft>
                <a:spcPct val="0"/>
              </a:spcAft>
              <a:buClr>
                <a:srgbClr val="EEECE1"/>
              </a:buClr>
              <a:buSzPct val="75000"/>
              <a:buFont typeface="Wingdings" pitchFamily="2" charset="2"/>
              <a:buNone/>
            </a:pPr>
            <a:r>
              <a:rPr lang="el-GR" sz="2600" dirty="0" smtClean="0">
                <a:solidFill>
                  <a:prstClr val="black"/>
                </a:solidFill>
                <a:latin typeface="Cambria" pitchFamily="18" charset="0"/>
              </a:rPr>
              <a:t>ω      η </a:t>
            </a:r>
            <a:r>
              <a:rPr lang="el-GR" sz="2600" dirty="0">
                <a:solidFill>
                  <a:prstClr val="black"/>
                </a:solidFill>
                <a:latin typeface="Cambria" pitchFamily="18" charset="0"/>
              </a:rPr>
              <a:t>ωριαία γωνία για το μεσοδιάστημα της ώρας</a:t>
            </a:r>
          </a:p>
        </p:txBody>
      </p:sp>
      <p:sp>
        <p:nvSpPr>
          <p:cNvPr id="289797"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fontAlgn="base">
              <a:spcBef>
                <a:spcPct val="0"/>
              </a:spcBef>
              <a:spcAft>
                <a:spcPct val="0"/>
              </a:spcAft>
            </a:pPr>
            <a:r>
              <a:rPr lang="el-GR" sz="3200" dirty="0" smtClean="0">
                <a:solidFill>
                  <a:srgbClr val="C00000"/>
                </a:solidFill>
                <a:latin typeface="Cambria" pitchFamily="18" charset="0"/>
              </a:rPr>
              <a:t>Εκτίμηση Ωριαίων Τιμών Ηλιακής Ακτινοβολίας από Μηνιαίες Μέσες Τιμές Ηλιακής Ακτινοβολίας</a:t>
            </a:r>
            <a:endParaRPr lang="en-GB" sz="3200" dirty="0">
              <a:solidFill>
                <a:srgbClr val="C00000"/>
              </a:solidFill>
              <a:latin typeface="Cambria" pitchFamily="18" charset="0"/>
            </a:endParaRPr>
          </a:p>
        </p:txBody>
      </p:sp>
      <p:graphicFrame>
        <p:nvGraphicFramePr>
          <p:cNvPr id="289798"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3274"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9800" name="Picture 8"/>
          <p:cNvPicPr>
            <a:picLocks noChangeAspect="1" noChangeArrowheads="1"/>
          </p:cNvPicPr>
          <p:nvPr/>
        </p:nvPicPr>
        <p:blipFill>
          <a:blip r:embed="rId8" cstate="print"/>
          <a:srcRect/>
          <a:stretch>
            <a:fillRect/>
          </a:stretch>
        </p:blipFill>
        <p:spPr bwMode="auto">
          <a:xfrm>
            <a:off x="792536" y="3404908"/>
            <a:ext cx="7019925" cy="892175"/>
          </a:xfrm>
          <a:prstGeom prst="rect">
            <a:avLst/>
          </a:prstGeom>
          <a:noFill/>
          <a:ln w="9525">
            <a:noFill/>
            <a:miter lim="800000"/>
            <a:headEnd/>
            <a:tailEnd/>
          </a:ln>
          <a:effectLst/>
        </p:spPr>
      </p:pic>
      <p:pic>
        <p:nvPicPr>
          <p:cNvPr id="289801" name="Picture 9"/>
          <p:cNvPicPr>
            <a:picLocks noChangeAspect="1" noChangeArrowheads="1"/>
          </p:cNvPicPr>
          <p:nvPr/>
        </p:nvPicPr>
        <p:blipFill>
          <a:blip r:embed="rId9" cstate="print"/>
          <a:srcRect/>
          <a:stretch>
            <a:fillRect/>
          </a:stretch>
        </p:blipFill>
        <p:spPr bwMode="auto">
          <a:xfrm>
            <a:off x="359429" y="4638769"/>
            <a:ext cx="3889375" cy="455612"/>
          </a:xfrm>
          <a:prstGeom prst="rect">
            <a:avLst/>
          </a:prstGeom>
          <a:noFill/>
          <a:ln w="9525">
            <a:noFill/>
            <a:miter lim="800000"/>
            <a:headEnd/>
            <a:tailEnd/>
          </a:ln>
          <a:effectLst/>
        </p:spPr>
      </p:pic>
      <p:pic>
        <p:nvPicPr>
          <p:cNvPr id="289802" name="Picture 10"/>
          <p:cNvPicPr>
            <a:picLocks noChangeAspect="1" noChangeArrowheads="1"/>
          </p:cNvPicPr>
          <p:nvPr/>
        </p:nvPicPr>
        <p:blipFill>
          <a:blip r:embed="rId10" cstate="print"/>
          <a:srcRect/>
          <a:stretch>
            <a:fillRect/>
          </a:stretch>
        </p:blipFill>
        <p:spPr bwMode="auto">
          <a:xfrm>
            <a:off x="4670332" y="4664169"/>
            <a:ext cx="3951287" cy="452437"/>
          </a:xfrm>
          <a:prstGeom prst="rect">
            <a:avLst/>
          </a:prstGeom>
          <a:no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12742399"/>
      </p:ext>
    </p:extLst>
  </p:cSld>
  <p:clrMapOvr>
    <a:masterClrMapping/>
  </p:clrMapOvr>
  <mc:AlternateContent xmlns:mc="http://schemas.openxmlformats.org/markup-compatibility/2006">
    <mc:Choice xmlns:p14="http://schemas.microsoft.com/office/powerpoint/2010/main" Requires="p14">
      <p:transition spd="slow" p14:dur="2000" advTm="79236"/>
    </mc:Choice>
    <mc:Fallback>
      <p:transition spd="slow" advTm="7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228600" y="1412875"/>
            <a:ext cx="8915400" cy="5381625"/>
          </a:xfrm>
          <a:prstGeom prst="rect">
            <a:avLst/>
          </a:prstGeom>
          <a:noFill/>
          <a:ln w="9525">
            <a:noFill/>
            <a:miter lim="800000"/>
            <a:headEnd/>
            <a:tailEnd/>
          </a:ln>
          <a:effectLst/>
        </p:spPr>
        <p:txBody>
          <a:bodyPr/>
          <a:lstStyle/>
          <a:p>
            <a:pPr fontAlgn="base">
              <a:lnSpc>
                <a:spcPct val="90000"/>
              </a:lnSpc>
              <a:spcBef>
                <a:spcPct val="20000"/>
              </a:spcBef>
              <a:spcAft>
                <a:spcPct val="0"/>
              </a:spcAft>
            </a:pPr>
            <a:endParaRPr lang="el-GR" sz="2600" dirty="0">
              <a:solidFill>
                <a:prstClr val="black"/>
              </a:solidFill>
              <a:latin typeface="Cambria" pitchFamily="18" charset="0"/>
            </a:endParaRPr>
          </a:p>
          <a:p>
            <a:pPr fontAlgn="base">
              <a:lnSpc>
                <a:spcPct val="90000"/>
              </a:lnSpc>
              <a:spcBef>
                <a:spcPct val="20000"/>
              </a:spcBef>
              <a:spcAft>
                <a:spcPct val="0"/>
              </a:spcAft>
            </a:pPr>
            <a:r>
              <a:rPr lang="el-GR" sz="2600" dirty="0">
                <a:solidFill>
                  <a:prstClr val="black"/>
                </a:solidFill>
                <a:latin typeface="Cambria" pitchFamily="18" charset="0"/>
              </a:rPr>
              <a:t>Στην περίπτωση της διάχυτης ακτινοβολίας, η συσχέτιση της ωριαίας διάχυτης προς την ημερήσια διάχυτη είναι δυνατόν να υπολογιστεί από την ακόλουθη σχέση:</a:t>
            </a: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p:txBody>
      </p:sp>
      <p:sp>
        <p:nvSpPr>
          <p:cNvPr id="474117"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2800" dirty="0">
                <a:solidFill>
                  <a:srgbClr val="C00000"/>
                </a:solidFill>
                <a:latin typeface="Arial" charset="0"/>
              </a:rPr>
              <a:t>Εκτίμηση Ωριαίων Τιμών Διάχυτης Ηλιακής Ακτινοβολίας από Ημερήσιες Τιμές Διάχυτης Ηλιακής Ακτινοβολίας</a:t>
            </a:r>
            <a:endParaRPr lang="en-GB" sz="2800" dirty="0">
              <a:solidFill>
                <a:srgbClr val="C00000"/>
              </a:solidFill>
              <a:latin typeface="Arial" charset="0"/>
            </a:endParaRPr>
          </a:p>
        </p:txBody>
      </p:sp>
      <p:graphicFrame>
        <p:nvGraphicFramePr>
          <p:cNvPr id="474118"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4298"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4119" name="Picture 7"/>
          <p:cNvPicPr>
            <a:picLocks noChangeAspect="1" noChangeArrowheads="1"/>
          </p:cNvPicPr>
          <p:nvPr/>
        </p:nvPicPr>
        <p:blipFill>
          <a:blip r:embed="rId8" cstate="print"/>
          <a:srcRect/>
          <a:stretch>
            <a:fillRect/>
          </a:stretch>
        </p:blipFill>
        <p:spPr bwMode="auto">
          <a:xfrm>
            <a:off x="539750" y="3759200"/>
            <a:ext cx="7488238" cy="1182688"/>
          </a:xfrm>
          <a:prstGeom prst="rect">
            <a:avLst/>
          </a:prstGeom>
          <a:solidFill>
            <a:schemeClr val="bg1"/>
          </a:solid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9453772"/>
      </p:ext>
    </p:extLst>
  </p:cSld>
  <p:clrMapOvr>
    <a:masterClrMapping/>
  </p:clrMapOvr>
  <mc:AlternateContent xmlns:mc="http://schemas.openxmlformats.org/markup-compatibility/2006">
    <mc:Choice xmlns:p14="http://schemas.microsoft.com/office/powerpoint/2010/main" Requires="p14">
      <p:transition spd="slow" p14:dur="2000" advTm="19194"/>
    </mc:Choice>
    <mc:Fallback>
      <p:transition spd="slow" advTm="1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ChangeArrowheads="1"/>
          </p:cNvSpPr>
          <p:nvPr/>
        </p:nvSpPr>
        <p:spPr bwMode="auto">
          <a:xfrm>
            <a:off x="228600" y="1412875"/>
            <a:ext cx="8915400" cy="5381625"/>
          </a:xfrm>
          <a:prstGeom prst="rect">
            <a:avLst/>
          </a:prstGeom>
          <a:noFill/>
          <a:ln w="9525">
            <a:noFill/>
            <a:miter lim="800000"/>
            <a:headEnd/>
            <a:tailEnd/>
          </a:ln>
          <a:effectLst/>
        </p:spPr>
        <p:txBody>
          <a:bodyPr/>
          <a:lstStyle/>
          <a:p>
            <a:pPr fontAlgn="base">
              <a:lnSpc>
                <a:spcPct val="90000"/>
              </a:lnSpc>
              <a:spcBef>
                <a:spcPct val="20000"/>
              </a:spcBef>
              <a:spcAft>
                <a:spcPct val="0"/>
              </a:spcAft>
            </a:pPr>
            <a:r>
              <a:rPr lang="el-GR" sz="2600" dirty="0">
                <a:solidFill>
                  <a:prstClr val="black"/>
                </a:solidFill>
                <a:latin typeface="Cambria" pitchFamily="18" charset="0"/>
              </a:rPr>
              <a:t>Στην περίπτωση όπου χρειάζεται να υπολογιστούν οι ωριαίες τιμές της ακτινοβολίας όταν υπάρχουν ημερήσια δεδομένα, είναι δυνατόν να υπολογιστεί το πηλίκο της ωριαίας ακτινοβολίας προς την ημερήσια από την ακόλουθη σχέση:</a:t>
            </a: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pPr>
            <a:r>
              <a:rPr lang="el-GR" sz="2600" dirty="0">
                <a:solidFill>
                  <a:prstClr val="black"/>
                </a:solidFill>
                <a:latin typeface="Cambria" pitchFamily="18" charset="0"/>
              </a:rPr>
              <a:t>όπου </a:t>
            </a:r>
            <a:r>
              <a:rPr lang="el-GR" sz="3400" b="1" dirty="0">
                <a:solidFill>
                  <a:prstClr val="black"/>
                </a:solidFill>
                <a:latin typeface="Cambria" pitchFamily="18" charset="0"/>
              </a:rPr>
              <a:t>ω</a:t>
            </a:r>
            <a:r>
              <a:rPr lang="el-GR" sz="2600" dirty="0">
                <a:solidFill>
                  <a:prstClr val="black"/>
                </a:solidFill>
                <a:latin typeface="Cambria" pitchFamily="18" charset="0"/>
              </a:rPr>
              <a:t> η ωριαία γωνία για το μεσοδιάστημα της ώρας</a:t>
            </a:r>
          </a:p>
        </p:txBody>
      </p:sp>
      <p:sp>
        <p:nvSpPr>
          <p:cNvPr id="473093"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2800" dirty="0">
                <a:solidFill>
                  <a:srgbClr val="C00000"/>
                </a:solidFill>
                <a:latin typeface="Cambria Math" panose="02040503050406030204" pitchFamily="18" charset="0"/>
                <a:ea typeface="Cambria Math" panose="02040503050406030204" pitchFamily="18" charset="0"/>
              </a:rPr>
              <a:t>Εκτίμηση Ωριαίων Τιμών Ηλιακής Ακτινοβολίας από Ημερήσιες Μέσες Τιμές Ηλιακής Ακτινοβολίας</a:t>
            </a:r>
            <a:endParaRPr lang="en-GB" sz="2800" dirty="0">
              <a:solidFill>
                <a:srgbClr val="C00000"/>
              </a:solidFill>
              <a:latin typeface="Cambria Math" panose="02040503050406030204" pitchFamily="18" charset="0"/>
              <a:ea typeface="Cambria Math" panose="02040503050406030204" pitchFamily="18" charset="0"/>
            </a:endParaRPr>
          </a:p>
        </p:txBody>
      </p:sp>
      <p:graphicFrame>
        <p:nvGraphicFramePr>
          <p:cNvPr id="47309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5322"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3095" name="Picture 7"/>
          <p:cNvPicPr>
            <a:picLocks noChangeAspect="1" noChangeArrowheads="1"/>
          </p:cNvPicPr>
          <p:nvPr/>
        </p:nvPicPr>
        <p:blipFill>
          <a:blip r:embed="rId8" cstate="print"/>
          <a:srcRect/>
          <a:stretch>
            <a:fillRect/>
          </a:stretch>
        </p:blipFill>
        <p:spPr bwMode="auto">
          <a:xfrm>
            <a:off x="835025" y="3579813"/>
            <a:ext cx="7019925" cy="892175"/>
          </a:xfrm>
          <a:prstGeom prst="rect">
            <a:avLst/>
          </a:prstGeom>
          <a:solidFill>
            <a:srgbClr val="FFFF99"/>
          </a:solidFill>
          <a:ln w="9525">
            <a:noFill/>
            <a:miter lim="800000"/>
            <a:headEnd/>
            <a:tailEnd/>
          </a:ln>
          <a:effectLst/>
        </p:spPr>
      </p:pic>
      <p:pic>
        <p:nvPicPr>
          <p:cNvPr id="473096" name="Picture 8"/>
          <p:cNvPicPr>
            <a:picLocks noChangeAspect="1" noChangeArrowheads="1"/>
          </p:cNvPicPr>
          <p:nvPr/>
        </p:nvPicPr>
        <p:blipFill>
          <a:blip r:embed="rId9" cstate="print"/>
          <a:srcRect/>
          <a:stretch>
            <a:fillRect/>
          </a:stretch>
        </p:blipFill>
        <p:spPr bwMode="auto">
          <a:xfrm>
            <a:off x="395288" y="4779963"/>
            <a:ext cx="3889375" cy="455612"/>
          </a:xfrm>
          <a:prstGeom prst="rect">
            <a:avLst/>
          </a:prstGeom>
          <a:solidFill>
            <a:srgbClr val="FFFF99"/>
          </a:solidFill>
          <a:ln w="9525">
            <a:noFill/>
            <a:miter lim="800000"/>
            <a:headEnd/>
            <a:tailEnd/>
          </a:ln>
          <a:effectLst/>
        </p:spPr>
      </p:pic>
      <p:pic>
        <p:nvPicPr>
          <p:cNvPr id="473097" name="Picture 9"/>
          <p:cNvPicPr>
            <a:picLocks noChangeAspect="1" noChangeArrowheads="1"/>
          </p:cNvPicPr>
          <p:nvPr/>
        </p:nvPicPr>
        <p:blipFill>
          <a:blip r:embed="rId10" cstate="print"/>
          <a:srcRect/>
          <a:stretch>
            <a:fillRect/>
          </a:stretch>
        </p:blipFill>
        <p:spPr bwMode="auto">
          <a:xfrm>
            <a:off x="4564063" y="4805363"/>
            <a:ext cx="3951287" cy="452437"/>
          </a:xfrm>
          <a:prstGeom prst="rect">
            <a:avLst/>
          </a:prstGeom>
          <a:solidFill>
            <a:srgbClr val="FFFF99"/>
          </a:solid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8413910"/>
      </p:ext>
    </p:extLst>
  </p:cSld>
  <p:clrMapOvr>
    <a:masterClrMapping/>
  </p:clrMapOvr>
  <mc:AlternateContent xmlns:mc="http://schemas.openxmlformats.org/markup-compatibility/2006">
    <mc:Choice xmlns:p14="http://schemas.microsoft.com/office/powerpoint/2010/main" Requires="p14">
      <p:transition spd="slow" p14:dur="2000" advTm="36718"/>
    </mc:Choice>
    <mc:Fallback>
      <p:transition spd="slow" advTm="3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l-GR" sz="3200" dirty="0">
                <a:solidFill>
                  <a:srgbClr val="C00000"/>
                </a:solidFill>
                <a:latin typeface="Cambria Math" panose="02040503050406030204" pitchFamily="18" charset="0"/>
                <a:ea typeface="Cambria Math" panose="02040503050406030204" pitchFamily="18" charset="0"/>
              </a:rPr>
              <a:t>Διεύθυνση Διάχυτης Ηλιακής Ακτινοβολίας</a:t>
            </a:r>
          </a:p>
        </p:txBody>
      </p:sp>
      <p:sp>
        <p:nvSpPr>
          <p:cNvPr id="27651" name="Rectangle 3"/>
          <p:cNvSpPr>
            <a:spLocks noGrp="1" noChangeArrowheads="1"/>
          </p:cNvSpPr>
          <p:nvPr>
            <p:ph idx="1"/>
          </p:nvPr>
        </p:nvSpPr>
        <p:spPr>
          <a:xfrm>
            <a:off x="457200" y="1340768"/>
            <a:ext cx="8229600" cy="4785395"/>
          </a:xfrm>
        </p:spPr>
        <p:txBody>
          <a:bodyPr/>
          <a:lstStyle/>
          <a:p>
            <a:r>
              <a:rPr lang="el-GR" dirty="0" smtClean="0"/>
              <a:t>Η διάχυτη ηλιακή ακτινοβολία είναι ισοτροπική, δηλ. προέρχεται από όλο τον θόλο του ουρανού (καλή προσέγγιση γιά τις εφαρμογές)</a:t>
            </a:r>
            <a:endParaRPr lang="el-G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5721099"/>
      </p:ext>
    </p:extLst>
  </p:cSld>
  <p:clrMapOvr>
    <a:masterClrMapping/>
  </p:clrMapOvr>
  <mc:AlternateContent xmlns:mc="http://schemas.openxmlformats.org/markup-compatibility/2006">
    <mc:Choice xmlns:p14="http://schemas.microsoft.com/office/powerpoint/2010/main" Requires="p14">
      <p:transition spd="slow" p14:dur="2000" advTm="21257"/>
    </mc:Choice>
    <mc:Fallback>
      <p:transition spd="slow" advTm="2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228600" y="1331913"/>
            <a:ext cx="8915400" cy="5526087"/>
          </a:xfrm>
          <a:prstGeom prst="rect">
            <a:avLst/>
          </a:prstGeom>
          <a:noFill/>
          <a:ln w="9525">
            <a:noFill/>
            <a:miter lim="800000"/>
            <a:headEnd/>
            <a:tailEnd/>
          </a:ln>
          <a:effectLst/>
        </p:spPr>
        <p:txBody>
          <a:bodyPr/>
          <a:lstStyle/>
          <a:p>
            <a:pPr fontAlgn="base">
              <a:lnSpc>
                <a:spcPct val="90000"/>
              </a:lnSpc>
              <a:spcBef>
                <a:spcPct val="20000"/>
              </a:spcBef>
              <a:spcAft>
                <a:spcPct val="0"/>
              </a:spcAft>
            </a:pPr>
            <a:r>
              <a:rPr lang="el-GR" sz="2600" dirty="0">
                <a:solidFill>
                  <a:prstClr val="black"/>
                </a:solidFill>
                <a:latin typeface="Cambria" pitchFamily="18" charset="0"/>
              </a:rPr>
              <a:t>Για τον υπολογισμό της </a:t>
            </a:r>
            <a:r>
              <a:rPr lang="el-GR" sz="2600" b="1" dirty="0">
                <a:solidFill>
                  <a:prstClr val="black"/>
                </a:solidFill>
                <a:latin typeface="Cambria" pitchFamily="18" charset="0"/>
              </a:rPr>
              <a:t>άμεσης ηλιακής ακτινοβολίας </a:t>
            </a:r>
            <a:r>
              <a:rPr lang="el-GR" sz="2600" dirty="0">
                <a:solidFill>
                  <a:prstClr val="black"/>
                </a:solidFill>
                <a:latin typeface="Cambria" pitchFamily="18" charset="0"/>
              </a:rPr>
              <a:t>που φτάνει στο έδαφος και προσπίπτει σε </a:t>
            </a:r>
            <a:r>
              <a:rPr lang="el-GR" sz="2600" dirty="0" smtClean="0">
                <a:solidFill>
                  <a:prstClr val="black"/>
                </a:solidFill>
                <a:latin typeface="Cambria" pitchFamily="18" charset="0"/>
              </a:rPr>
              <a:t>επιφάνεια με κλίση </a:t>
            </a:r>
            <a:r>
              <a:rPr lang="el-GR" sz="2600" dirty="0">
                <a:solidFill>
                  <a:prstClr val="black"/>
                </a:solidFill>
                <a:latin typeface="Cambria" pitchFamily="18" charset="0"/>
              </a:rPr>
              <a:t>β και </a:t>
            </a:r>
            <a:r>
              <a:rPr lang="el-GR" sz="2600" dirty="0" smtClean="0">
                <a:solidFill>
                  <a:prstClr val="black"/>
                </a:solidFill>
                <a:latin typeface="Cambria" pitchFamily="18" charset="0"/>
              </a:rPr>
              <a:t>αζιμούθιο  γ</a:t>
            </a:r>
            <a:r>
              <a:rPr lang="el-GR" sz="2600" dirty="0">
                <a:solidFill>
                  <a:prstClr val="black"/>
                </a:solidFill>
                <a:latin typeface="Cambria" pitchFamily="18" charset="0"/>
              </a:rPr>
              <a:t>:</a:t>
            </a:r>
            <a:endParaRPr lang="en-US" sz="2600" dirty="0">
              <a:solidFill>
                <a:prstClr val="black"/>
              </a:solidFill>
              <a:latin typeface="Cambria" pitchFamily="18" charset="0"/>
            </a:endParaRPr>
          </a:p>
          <a:p>
            <a:pPr fontAlgn="base">
              <a:lnSpc>
                <a:spcPct val="90000"/>
              </a:lnSpc>
              <a:spcBef>
                <a:spcPct val="20000"/>
              </a:spcBef>
              <a:spcAft>
                <a:spcPct val="0"/>
              </a:spcAft>
              <a:buFontTx/>
              <a:buChar char="•"/>
            </a:pPr>
            <a:endParaRPr lang="en-US" sz="2600" dirty="0">
              <a:solidFill>
                <a:prstClr val="black"/>
              </a:solidFill>
              <a:latin typeface="Cambria" pitchFamily="18" charset="0"/>
            </a:endParaRPr>
          </a:p>
          <a:p>
            <a:pPr fontAlgn="base">
              <a:lnSpc>
                <a:spcPct val="90000"/>
              </a:lnSpc>
              <a:spcBef>
                <a:spcPct val="20000"/>
              </a:spcBef>
              <a:spcAft>
                <a:spcPct val="0"/>
              </a:spcAft>
            </a:pPr>
            <a:endParaRPr lang="el-GR" sz="2600" dirty="0">
              <a:solidFill>
                <a:prstClr val="black"/>
              </a:solidFill>
              <a:latin typeface="Cambria" pitchFamily="18" charset="0"/>
            </a:endParaRPr>
          </a:p>
          <a:p>
            <a:pPr fontAlgn="base">
              <a:lnSpc>
                <a:spcPct val="90000"/>
              </a:lnSpc>
              <a:spcBef>
                <a:spcPct val="20000"/>
              </a:spcBef>
              <a:spcAft>
                <a:spcPct val="0"/>
              </a:spcAft>
            </a:pPr>
            <a:r>
              <a:rPr lang="el-GR" sz="2600" dirty="0">
                <a:solidFill>
                  <a:prstClr val="black"/>
                </a:solidFill>
                <a:latin typeface="Cambria" pitchFamily="18" charset="0"/>
              </a:rPr>
              <a:t>όπου </a:t>
            </a:r>
            <a:r>
              <a:rPr lang="el-GR" sz="2600" b="1" dirty="0" smtClean="0">
                <a:solidFill>
                  <a:prstClr val="black"/>
                </a:solidFill>
                <a:latin typeface="Cambria" pitchFamily="18" charset="0"/>
              </a:rPr>
              <a:t> Ι</a:t>
            </a:r>
            <a:r>
              <a:rPr lang="en-US" sz="2600" b="1" baseline="-25000" dirty="0">
                <a:solidFill>
                  <a:prstClr val="black"/>
                </a:solidFill>
                <a:latin typeface="Cambria" pitchFamily="18" charset="0"/>
              </a:rPr>
              <a:t>b</a:t>
            </a:r>
            <a:r>
              <a:rPr lang="en-US" sz="2600" b="1" dirty="0">
                <a:solidFill>
                  <a:prstClr val="black"/>
                </a:solidFill>
                <a:latin typeface="Cambria" pitchFamily="18" charset="0"/>
              </a:rPr>
              <a:t> </a:t>
            </a:r>
            <a:r>
              <a:rPr lang="el-GR" sz="2600" b="1" dirty="0" smtClean="0">
                <a:solidFill>
                  <a:prstClr val="black"/>
                </a:solidFill>
                <a:latin typeface="Cambria" pitchFamily="18" charset="0"/>
              </a:rPr>
              <a:t> </a:t>
            </a:r>
            <a:r>
              <a:rPr lang="el-GR" sz="2600" dirty="0" smtClean="0">
                <a:solidFill>
                  <a:prstClr val="black"/>
                </a:solidFill>
                <a:latin typeface="Cambria" pitchFamily="18" charset="0"/>
              </a:rPr>
              <a:t>είναι </a:t>
            </a:r>
            <a:r>
              <a:rPr lang="el-GR" sz="2600" dirty="0">
                <a:solidFill>
                  <a:prstClr val="black"/>
                </a:solidFill>
                <a:latin typeface="Cambria" pitchFamily="18" charset="0"/>
              </a:rPr>
              <a:t>η άμεση ακτινοβολία που προσπίπτει σε οριζόντιο επίπεδο και </a:t>
            </a:r>
            <a:r>
              <a:rPr lang="el-GR" sz="2600" dirty="0" smtClean="0">
                <a:solidFill>
                  <a:prstClr val="black"/>
                </a:solidFill>
                <a:latin typeface="Cambria" pitchFamily="18" charset="0"/>
              </a:rPr>
              <a:t> </a:t>
            </a:r>
            <a:r>
              <a:rPr lang="en-US" sz="2600" b="1" dirty="0" err="1" smtClean="0">
                <a:solidFill>
                  <a:prstClr val="black"/>
                </a:solidFill>
                <a:latin typeface="Cambria" pitchFamily="18" charset="0"/>
              </a:rPr>
              <a:t>r</a:t>
            </a:r>
            <a:r>
              <a:rPr lang="en-US" sz="2600" b="1" baseline="-25000" dirty="0" err="1" smtClean="0">
                <a:solidFill>
                  <a:prstClr val="black"/>
                </a:solidFill>
                <a:latin typeface="Cambria" pitchFamily="18" charset="0"/>
              </a:rPr>
              <a:t>b</a:t>
            </a:r>
            <a:r>
              <a:rPr lang="en-US" sz="2600" b="1" dirty="0" smtClean="0">
                <a:solidFill>
                  <a:prstClr val="black"/>
                </a:solidFill>
                <a:latin typeface="Cambria" pitchFamily="18" charset="0"/>
              </a:rPr>
              <a:t> </a:t>
            </a:r>
            <a:r>
              <a:rPr lang="el-GR" sz="2600" dirty="0" smtClean="0">
                <a:solidFill>
                  <a:prstClr val="black"/>
                </a:solidFill>
                <a:latin typeface="Cambria" pitchFamily="18" charset="0"/>
              </a:rPr>
              <a:t> είναι </a:t>
            </a:r>
            <a:r>
              <a:rPr lang="el-GR" sz="2600" dirty="0">
                <a:solidFill>
                  <a:prstClr val="black"/>
                </a:solidFill>
                <a:latin typeface="Cambria" pitchFamily="18" charset="0"/>
              </a:rPr>
              <a:t>ο διορθωτικός παράγοντας που δίνεται από την σχέση:</a:t>
            </a:r>
          </a:p>
          <a:p>
            <a:pPr fontAlgn="base">
              <a:lnSpc>
                <a:spcPct val="90000"/>
              </a:lnSpc>
              <a:spcBef>
                <a:spcPct val="20000"/>
              </a:spcBef>
              <a:spcAft>
                <a:spcPct val="0"/>
              </a:spcAft>
            </a:pPr>
            <a:endParaRPr lang="el-GR" sz="2600" dirty="0">
              <a:solidFill>
                <a:prstClr val="black"/>
              </a:solidFill>
              <a:latin typeface="Cambria" pitchFamily="18" charset="0"/>
            </a:endParaRPr>
          </a:p>
          <a:p>
            <a:pPr fontAlgn="base">
              <a:lnSpc>
                <a:spcPct val="90000"/>
              </a:lnSpc>
              <a:spcBef>
                <a:spcPct val="20000"/>
              </a:spcBef>
              <a:spcAft>
                <a:spcPct val="0"/>
              </a:spcAft>
            </a:pPr>
            <a:endParaRPr lang="el-GR" sz="2600" dirty="0">
              <a:solidFill>
                <a:prstClr val="black"/>
              </a:solidFill>
              <a:latin typeface="Cambria" pitchFamily="18" charset="0"/>
            </a:endParaRPr>
          </a:p>
          <a:p>
            <a:pPr fontAlgn="base">
              <a:lnSpc>
                <a:spcPct val="90000"/>
              </a:lnSpc>
              <a:spcBef>
                <a:spcPct val="20000"/>
              </a:spcBef>
              <a:spcAft>
                <a:spcPct val="0"/>
              </a:spcAft>
            </a:pPr>
            <a:r>
              <a:rPr lang="el-GR" sz="2600" dirty="0" smtClean="0">
                <a:solidFill>
                  <a:prstClr val="black"/>
                </a:solidFill>
                <a:latin typeface="Cambria" pitchFamily="18" charset="0"/>
              </a:rPr>
              <a:t>όπου </a:t>
            </a:r>
          </a:p>
          <a:p>
            <a:pPr fontAlgn="base">
              <a:lnSpc>
                <a:spcPct val="90000"/>
              </a:lnSpc>
              <a:spcBef>
                <a:spcPct val="20000"/>
              </a:spcBef>
              <a:spcAft>
                <a:spcPct val="0"/>
              </a:spcAft>
            </a:pPr>
            <a:r>
              <a:rPr lang="el-GR" sz="2600" b="1" dirty="0" smtClean="0">
                <a:solidFill>
                  <a:prstClr val="black"/>
                </a:solidFill>
                <a:latin typeface="Cambria" pitchFamily="18" charset="0"/>
              </a:rPr>
              <a:t>θ</a:t>
            </a:r>
            <a:r>
              <a:rPr lang="en-US" sz="2600" b="1" baseline="-25000" dirty="0" smtClean="0">
                <a:solidFill>
                  <a:prstClr val="black"/>
                </a:solidFill>
                <a:latin typeface="Cambria" pitchFamily="18" charset="0"/>
              </a:rPr>
              <a:t>z</a:t>
            </a:r>
            <a:r>
              <a:rPr lang="en-US" sz="2600" dirty="0" smtClean="0">
                <a:solidFill>
                  <a:prstClr val="black"/>
                </a:solidFill>
                <a:latin typeface="Cambria" pitchFamily="18" charset="0"/>
              </a:rPr>
              <a:t> </a:t>
            </a:r>
            <a:r>
              <a:rPr lang="el-GR" sz="2600" dirty="0" smtClean="0">
                <a:solidFill>
                  <a:prstClr val="black"/>
                </a:solidFill>
                <a:latin typeface="Cambria" pitchFamily="18" charset="0"/>
              </a:rPr>
              <a:t>	η</a:t>
            </a:r>
            <a:r>
              <a:rPr lang="en-US" sz="2600" dirty="0" smtClean="0">
                <a:solidFill>
                  <a:prstClr val="black"/>
                </a:solidFill>
                <a:latin typeface="Cambria" pitchFamily="18" charset="0"/>
              </a:rPr>
              <a:t> </a:t>
            </a:r>
            <a:r>
              <a:rPr lang="el-GR" sz="2600" dirty="0" err="1">
                <a:solidFill>
                  <a:prstClr val="black"/>
                </a:solidFill>
                <a:latin typeface="Cambria" pitchFamily="18" charset="0"/>
              </a:rPr>
              <a:t>ζενίθια</a:t>
            </a:r>
            <a:r>
              <a:rPr lang="el-GR" sz="2600" dirty="0">
                <a:solidFill>
                  <a:prstClr val="black"/>
                </a:solidFill>
                <a:latin typeface="Cambria" pitchFamily="18" charset="0"/>
              </a:rPr>
              <a:t> </a:t>
            </a:r>
            <a:r>
              <a:rPr lang="el-GR" sz="2600" dirty="0" smtClean="0">
                <a:solidFill>
                  <a:prstClr val="black"/>
                </a:solidFill>
                <a:latin typeface="Cambria" pitchFamily="18" charset="0"/>
              </a:rPr>
              <a:t>γωνία</a:t>
            </a:r>
          </a:p>
          <a:p>
            <a:pPr fontAlgn="base">
              <a:lnSpc>
                <a:spcPct val="90000"/>
              </a:lnSpc>
              <a:spcBef>
                <a:spcPct val="20000"/>
              </a:spcBef>
              <a:spcAft>
                <a:spcPct val="0"/>
              </a:spcAft>
            </a:pPr>
            <a:r>
              <a:rPr lang="el-GR" sz="2600" dirty="0" smtClean="0">
                <a:solidFill>
                  <a:prstClr val="black"/>
                </a:solidFill>
                <a:latin typeface="Cambria" pitchFamily="18" charset="0"/>
              </a:rPr>
              <a:t> </a:t>
            </a:r>
            <a:r>
              <a:rPr lang="el-GR" sz="2600" b="1" dirty="0" err="1">
                <a:solidFill>
                  <a:prstClr val="black"/>
                </a:solidFill>
                <a:latin typeface="Cambria" pitchFamily="18" charset="0"/>
              </a:rPr>
              <a:t>θ</a:t>
            </a:r>
            <a:r>
              <a:rPr lang="el-GR" sz="2600" b="1" baseline="-25000" dirty="0" err="1">
                <a:solidFill>
                  <a:prstClr val="black"/>
                </a:solidFill>
                <a:latin typeface="Cambria" pitchFamily="18" charset="0"/>
              </a:rPr>
              <a:t>ο</a:t>
            </a:r>
            <a:r>
              <a:rPr lang="el-GR" sz="2600" dirty="0">
                <a:solidFill>
                  <a:prstClr val="black"/>
                </a:solidFill>
                <a:latin typeface="Cambria" pitchFamily="18" charset="0"/>
              </a:rPr>
              <a:t> </a:t>
            </a:r>
            <a:r>
              <a:rPr lang="el-GR" sz="2600" dirty="0" smtClean="0">
                <a:solidFill>
                  <a:prstClr val="black"/>
                </a:solidFill>
                <a:latin typeface="Cambria" pitchFamily="18" charset="0"/>
              </a:rPr>
              <a:t>	η </a:t>
            </a:r>
            <a:r>
              <a:rPr lang="el-GR" sz="2600" dirty="0">
                <a:solidFill>
                  <a:prstClr val="black"/>
                </a:solidFill>
                <a:latin typeface="Cambria" pitchFamily="18" charset="0"/>
              </a:rPr>
              <a:t>γωνία πρόσπτωσης στην κεκλιμένη επιφάνεια</a:t>
            </a:r>
            <a:endParaRPr lang="el-GR" sz="2600" baseline="-25000" dirty="0">
              <a:solidFill>
                <a:prstClr val="black"/>
              </a:solidFill>
              <a:latin typeface="Cambria" pitchFamily="18" charset="0"/>
            </a:endParaRPr>
          </a:p>
        </p:txBody>
      </p:sp>
      <p:sp>
        <p:nvSpPr>
          <p:cNvPr id="475141"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500" dirty="0">
                <a:solidFill>
                  <a:srgbClr val="C00000"/>
                </a:solidFill>
                <a:latin typeface="Cambria" pitchFamily="18" charset="0"/>
              </a:rPr>
              <a:t>ΑΜΕΣΗ ΗΛΙΑΚΗ ΑΚΤΙΝΟΒΟΛΙΑ</a:t>
            </a:r>
            <a:endParaRPr lang="en-GB" sz="3500" dirty="0">
              <a:solidFill>
                <a:srgbClr val="C00000"/>
              </a:solidFill>
              <a:latin typeface="Cambria" pitchFamily="18" charset="0"/>
            </a:endParaRPr>
          </a:p>
        </p:txBody>
      </p:sp>
      <p:graphicFrame>
        <p:nvGraphicFramePr>
          <p:cNvPr id="47514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6347"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5143" name="Picture 7"/>
          <p:cNvPicPr>
            <a:picLocks noChangeAspect="1" noChangeArrowheads="1"/>
          </p:cNvPicPr>
          <p:nvPr/>
        </p:nvPicPr>
        <p:blipFill>
          <a:blip r:embed="rId8" cstate="print"/>
          <a:srcRect/>
          <a:stretch>
            <a:fillRect/>
          </a:stretch>
        </p:blipFill>
        <p:spPr bwMode="auto">
          <a:xfrm>
            <a:off x="3338513" y="2420888"/>
            <a:ext cx="2742370" cy="876350"/>
          </a:xfrm>
          <a:prstGeom prst="rect">
            <a:avLst/>
          </a:prstGeom>
          <a:solidFill>
            <a:schemeClr val="bg1"/>
          </a:solidFill>
          <a:ln w="9525">
            <a:noFill/>
            <a:miter lim="800000"/>
            <a:headEnd/>
            <a:tailEnd/>
          </a:ln>
          <a:effectLst/>
        </p:spPr>
      </p:pic>
      <p:pic>
        <p:nvPicPr>
          <p:cNvPr id="475144" name="Picture 8"/>
          <p:cNvPicPr>
            <a:picLocks noChangeAspect="1" noChangeArrowheads="1"/>
          </p:cNvPicPr>
          <p:nvPr/>
        </p:nvPicPr>
        <p:blipFill>
          <a:blip r:embed="rId9" cstate="print"/>
          <a:srcRect/>
          <a:stretch>
            <a:fillRect/>
          </a:stretch>
        </p:blipFill>
        <p:spPr bwMode="auto">
          <a:xfrm>
            <a:off x="3302000" y="4546600"/>
            <a:ext cx="2062088" cy="1268659"/>
          </a:xfrm>
          <a:prstGeom prst="rect">
            <a:avLst/>
          </a:prstGeom>
          <a:solidFill>
            <a:schemeClr val="bg1"/>
          </a:solid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0550140"/>
      </p:ext>
    </p:extLst>
  </p:cSld>
  <p:clrMapOvr>
    <a:masterClrMapping/>
  </p:clrMapOvr>
  <mc:AlternateContent xmlns:mc="http://schemas.openxmlformats.org/markup-compatibility/2006">
    <mc:Choice xmlns:p14="http://schemas.microsoft.com/office/powerpoint/2010/main" Requires="p14">
      <p:transition spd="slow" p14:dur="2000" advTm="51388"/>
    </mc:Choice>
    <mc:Fallback>
      <p:transition spd="slow" advTm="5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228600" y="1331913"/>
            <a:ext cx="8915400" cy="5526087"/>
          </a:xfrm>
          <a:prstGeom prst="rect">
            <a:avLst/>
          </a:prstGeom>
          <a:noFill/>
          <a:ln w="9525">
            <a:noFill/>
            <a:miter lim="800000"/>
            <a:headEnd/>
            <a:tailEnd/>
          </a:ln>
          <a:effectLst/>
        </p:spPr>
        <p:txBody>
          <a:bodyPr/>
          <a:lstStyle/>
          <a:p>
            <a:pPr fontAlgn="base">
              <a:lnSpc>
                <a:spcPct val="90000"/>
              </a:lnSpc>
              <a:spcBef>
                <a:spcPct val="20000"/>
              </a:spcBef>
              <a:spcAft>
                <a:spcPct val="0"/>
              </a:spcAft>
            </a:pPr>
            <a:r>
              <a:rPr lang="el-GR" sz="2600" dirty="0" smtClean="0">
                <a:solidFill>
                  <a:prstClr val="black"/>
                </a:solidFill>
                <a:latin typeface="Cambria" pitchFamily="18" charset="0"/>
              </a:rPr>
              <a:t>Για </a:t>
            </a:r>
            <a:r>
              <a:rPr lang="el-GR" sz="2600" dirty="0">
                <a:solidFill>
                  <a:prstClr val="black"/>
                </a:solidFill>
                <a:latin typeface="Cambria" pitchFamily="18" charset="0"/>
              </a:rPr>
              <a:t>τον υπολογισμό του ημερήσιου αθροίσματος της άμεσης ηλιακής ακτινοβολίας Η</a:t>
            </a:r>
            <a:r>
              <a:rPr lang="en-US" sz="2600" baseline="-25000" dirty="0">
                <a:solidFill>
                  <a:prstClr val="black"/>
                </a:solidFill>
                <a:latin typeface="Cambria" pitchFamily="18" charset="0"/>
              </a:rPr>
              <a:t>b</a:t>
            </a:r>
            <a:r>
              <a:rPr lang="el-GR" sz="2600" baseline="-25000" dirty="0" err="1">
                <a:solidFill>
                  <a:prstClr val="black"/>
                </a:solidFill>
                <a:latin typeface="Cambria" pitchFamily="18" charset="0"/>
              </a:rPr>
              <a:t>βγ</a:t>
            </a:r>
            <a:r>
              <a:rPr lang="el-GR" sz="2600" dirty="0">
                <a:solidFill>
                  <a:prstClr val="black"/>
                </a:solidFill>
                <a:latin typeface="Cambria" pitchFamily="18" charset="0"/>
              </a:rPr>
              <a:t> που προσπίπτει σε επιφάνεια κλίσης β και </a:t>
            </a:r>
            <a:r>
              <a:rPr lang="el-GR" sz="2600" dirty="0" err="1">
                <a:solidFill>
                  <a:prstClr val="black"/>
                </a:solidFill>
                <a:latin typeface="Cambria" pitchFamily="18" charset="0"/>
              </a:rPr>
              <a:t>αζιμουθίου</a:t>
            </a:r>
            <a:r>
              <a:rPr lang="el-GR" sz="2600" dirty="0">
                <a:solidFill>
                  <a:prstClr val="black"/>
                </a:solidFill>
                <a:latin typeface="Cambria" pitchFamily="18" charset="0"/>
              </a:rPr>
              <a:t> γ έχουμε:</a:t>
            </a: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pPr>
            <a:r>
              <a:rPr lang="el-GR" sz="2600" dirty="0">
                <a:solidFill>
                  <a:prstClr val="black"/>
                </a:solidFill>
                <a:latin typeface="Cambria" pitchFamily="18" charset="0"/>
              </a:rPr>
              <a:t>όπου </a:t>
            </a:r>
          </a:p>
          <a:p>
            <a:pPr fontAlgn="base">
              <a:lnSpc>
                <a:spcPct val="90000"/>
              </a:lnSpc>
              <a:spcBef>
                <a:spcPct val="20000"/>
              </a:spcBef>
              <a:spcAft>
                <a:spcPct val="0"/>
              </a:spcAft>
            </a:pPr>
            <a:r>
              <a:rPr lang="en-US" sz="2600" dirty="0" err="1">
                <a:solidFill>
                  <a:prstClr val="black"/>
                </a:solidFill>
                <a:latin typeface="Cambria" pitchFamily="18" charset="0"/>
              </a:rPr>
              <a:t>H</a:t>
            </a:r>
            <a:r>
              <a:rPr lang="en-US" sz="2600" baseline="-25000" dirty="0" err="1">
                <a:solidFill>
                  <a:prstClr val="black"/>
                </a:solidFill>
                <a:latin typeface="Cambria" pitchFamily="18" charset="0"/>
              </a:rPr>
              <a:t>b</a:t>
            </a:r>
            <a:r>
              <a:rPr lang="en-US" sz="2600" dirty="0">
                <a:solidFill>
                  <a:prstClr val="black"/>
                </a:solidFill>
                <a:latin typeface="Cambria" pitchFamily="18" charset="0"/>
              </a:rPr>
              <a:t> </a:t>
            </a:r>
            <a:r>
              <a:rPr lang="el-GR" sz="2600" dirty="0">
                <a:solidFill>
                  <a:prstClr val="black"/>
                </a:solidFill>
                <a:latin typeface="Cambria" pitchFamily="18" charset="0"/>
              </a:rPr>
              <a:t>: είναι το ημερήσιο άθροισμα της άμεσης ηλιακής ακτινοβολίας σε οριζόντιο επίπεδο και </a:t>
            </a:r>
          </a:p>
          <a:p>
            <a:pPr fontAlgn="base">
              <a:lnSpc>
                <a:spcPct val="90000"/>
              </a:lnSpc>
              <a:spcBef>
                <a:spcPct val="20000"/>
              </a:spcBef>
              <a:spcAft>
                <a:spcPct val="0"/>
              </a:spcAft>
            </a:pPr>
            <a:r>
              <a:rPr lang="en-US" sz="2600" dirty="0" err="1">
                <a:solidFill>
                  <a:prstClr val="black"/>
                </a:solidFill>
                <a:latin typeface="Cambria" pitchFamily="18" charset="0"/>
              </a:rPr>
              <a:t>R</a:t>
            </a:r>
            <a:r>
              <a:rPr lang="en-US" sz="2600" baseline="-25000" dirty="0" err="1">
                <a:solidFill>
                  <a:prstClr val="black"/>
                </a:solidFill>
                <a:latin typeface="Cambria" pitchFamily="18" charset="0"/>
              </a:rPr>
              <a:t>b</a:t>
            </a:r>
            <a:r>
              <a:rPr lang="en-US" sz="2600" dirty="0">
                <a:solidFill>
                  <a:prstClr val="black"/>
                </a:solidFill>
                <a:latin typeface="Cambria" pitchFamily="18" charset="0"/>
              </a:rPr>
              <a:t> </a:t>
            </a:r>
            <a:r>
              <a:rPr lang="el-GR" sz="2600">
                <a:solidFill>
                  <a:prstClr val="black"/>
                </a:solidFill>
                <a:latin typeface="Cambria" pitchFamily="18" charset="0"/>
              </a:rPr>
              <a:t>: </a:t>
            </a:r>
            <a:r>
              <a:rPr lang="el-GR" sz="2600" smtClean="0">
                <a:solidFill>
                  <a:prstClr val="black"/>
                </a:solidFill>
                <a:latin typeface="Cambria" pitchFamily="18" charset="0"/>
              </a:rPr>
              <a:t>λόγος (</a:t>
            </a:r>
            <a:r>
              <a:rPr lang="en-GB" sz="2600" smtClean="0">
                <a:solidFill>
                  <a:prstClr val="black"/>
                </a:solidFill>
                <a:latin typeface="Cambria" pitchFamily="18" charset="0"/>
              </a:rPr>
              <a:t>ratio)</a:t>
            </a:r>
            <a:endParaRPr lang="el-GR" sz="2600" dirty="0">
              <a:solidFill>
                <a:prstClr val="black"/>
              </a:solidFill>
              <a:latin typeface="Cambria" pitchFamily="18" charset="0"/>
            </a:endParaRPr>
          </a:p>
        </p:txBody>
      </p:sp>
      <p:sp>
        <p:nvSpPr>
          <p:cNvPr id="477189"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100" dirty="0">
                <a:solidFill>
                  <a:srgbClr val="C00000"/>
                </a:solidFill>
                <a:latin typeface="Tahoma" pitchFamily="34" charset="0"/>
              </a:rPr>
              <a:t>ΑΜΕΣΗ ΗΛΙΑΚΗ ΑΚΤΙΝΟΒΟΛΙΑ: ΗΜΕΡΗΣΙΑ ΒΑΣΗ</a:t>
            </a:r>
            <a:endParaRPr lang="en-GB" sz="3100" dirty="0">
              <a:solidFill>
                <a:srgbClr val="C00000"/>
              </a:solidFill>
              <a:latin typeface="Tahoma" pitchFamily="34" charset="0"/>
            </a:endParaRPr>
          </a:p>
        </p:txBody>
      </p:sp>
      <p:graphicFrame>
        <p:nvGraphicFramePr>
          <p:cNvPr id="477190"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7396"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7192" name="Picture 8"/>
          <p:cNvPicPr>
            <a:picLocks noChangeAspect="1" noChangeArrowheads="1"/>
          </p:cNvPicPr>
          <p:nvPr/>
        </p:nvPicPr>
        <p:blipFill>
          <a:blip r:embed="rId8" cstate="print"/>
          <a:srcRect/>
          <a:stretch>
            <a:fillRect/>
          </a:stretch>
        </p:blipFill>
        <p:spPr bwMode="auto">
          <a:xfrm>
            <a:off x="3198813" y="2780929"/>
            <a:ext cx="3700644" cy="967160"/>
          </a:xfrm>
          <a:prstGeom prst="rect">
            <a:avLst/>
          </a:prstGeom>
          <a:solidFill>
            <a:schemeClr val="bg1"/>
          </a:solidFill>
          <a:ln w="9525">
            <a:noFill/>
            <a:miter lim="800000"/>
            <a:headEnd/>
            <a:tailEnd/>
          </a:ln>
          <a:effectLst/>
        </p:spPr>
      </p:pic>
      <p:sp>
        <p:nvSpPr>
          <p:cNvPr id="477195" name="Rectangle 11"/>
          <p:cNvSpPr>
            <a:spLocks noChangeArrowheads="1"/>
          </p:cNvSpPr>
          <p:nvPr/>
        </p:nvSpPr>
        <p:spPr bwMode="auto">
          <a:xfrm>
            <a:off x="0" y="3211513"/>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477194" name="Object 10"/>
          <p:cNvGraphicFramePr>
            <a:graphicFrameLocks noChangeAspect="1"/>
          </p:cNvGraphicFramePr>
          <p:nvPr>
            <p:extLst>
              <p:ext uri="{D42A27DB-BD31-4B8C-83A1-F6EECF244321}">
                <p14:modId xmlns:p14="http://schemas.microsoft.com/office/powerpoint/2010/main" val="533764003"/>
              </p:ext>
            </p:extLst>
          </p:nvPr>
        </p:nvGraphicFramePr>
        <p:xfrm>
          <a:off x="2136775" y="5301208"/>
          <a:ext cx="5425510" cy="1161505"/>
        </p:xfrm>
        <a:graphic>
          <a:graphicData uri="http://schemas.openxmlformats.org/presentationml/2006/ole">
            <mc:AlternateContent xmlns:mc="http://schemas.openxmlformats.org/markup-compatibility/2006">
              <mc:Choice xmlns:v="urn:schemas-microsoft-com:vml" Requires="v">
                <p:oleObj spid="_x0000_s57397" name="Equation" r:id="rId9" imgW="2032000" imgH="431800" progId="Equation.3">
                  <p:embed/>
                </p:oleObj>
              </mc:Choice>
              <mc:Fallback>
                <p:oleObj name="Equation" r:id="rId9" imgW="20320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6775" y="5301208"/>
                        <a:ext cx="5425510" cy="1161505"/>
                      </a:xfrm>
                      <a:prstGeom prst="rect">
                        <a:avLst/>
                      </a:prstGeom>
                      <a:solidFill>
                        <a:schemeClr val="bg1"/>
                      </a:solidFill>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90747"/>
      </p:ext>
    </p:extLst>
  </p:cSld>
  <p:clrMapOvr>
    <a:masterClrMapping/>
  </p:clrMapOvr>
  <mc:AlternateContent xmlns:mc="http://schemas.openxmlformats.org/markup-compatibility/2006">
    <mc:Choice xmlns:p14="http://schemas.microsoft.com/office/powerpoint/2010/main" Requires="p14">
      <p:transition spd="slow" p14:dur="2000" advTm="59229"/>
    </mc:Choice>
    <mc:Fallback>
      <p:transition spd="slow" advTm="5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228600" y="1331913"/>
            <a:ext cx="8915400" cy="5526087"/>
          </a:xfrm>
          <a:prstGeom prst="rect">
            <a:avLst/>
          </a:prstGeom>
          <a:noFill/>
          <a:ln w="9525">
            <a:noFill/>
            <a:miter lim="800000"/>
            <a:headEnd/>
            <a:tailEnd/>
          </a:ln>
          <a:effectLst/>
        </p:spPr>
        <p:txBody>
          <a:bodyPr/>
          <a:lstStyle/>
          <a:p>
            <a:pPr fontAlgn="base">
              <a:lnSpc>
                <a:spcPct val="90000"/>
              </a:lnSpc>
              <a:spcBef>
                <a:spcPct val="20000"/>
              </a:spcBef>
              <a:spcAft>
                <a:spcPct val="0"/>
              </a:spcAft>
            </a:pPr>
            <a:r>
              <a:rPr lang="el-GR" sz="2600" dirty="0">
                <a:solidFill>
                  <a:prstClr val="black"/>
                </a:solidFill>
                <a:latin typeface="Cambria" pitchFamily="18" charset="0"/>
              </a:rPr>
              <a:t>Για τον υπολογισμό της διάχυτης ηλιακής ακτινοβολίας που φτάνει στο έδαφος και προσπίπτει σε επιφάνειες κλίσης β και </a:t>
            </a:r>
            <a:r>
              <a:rPr lang="el-GR" sz="2600" dirty="0" err="1">
                <a:solidFill>
                  <a:prstClr val="black"/>
                </a:solidFill>
                <a:latin typeface="Cambria" pitchFamily="18" charset="0"/>
              </a:rPr>
              <a:t>αζιμουθίου</a:t>
            </a:r>
            <a:r>
              <a:rPr lang="el-GR" sz="2600" dirty="0">
                <a:solidFill>
                  <a:prstClr val="black"/>
                </a:solidFill>
                <a:latin typeface="Cambria" pitchFamily="18" charset="0"/>
              </a:rPr>
              <a:t> γ έχουμε:</a:t>
            </a:r>
          </a:p>
          <a:p>
            <a:pPr fontAlgn="base">
              <a:lnSpc>
                <a:spcPct val="90000"/>
              </a:lnSpc>
              <a:spcBef>
                <a:spcPct val="20000"/>
              </a:spcBef>
              <a:spcAft>
                <a:spcPct val="0"/>
              </a:spcAft>
              <a:buFontTx/>
              <a:buChar char="•"/>
            </a:pPr>
            <a:endParaRPr lang="el-GR" sz="2600" u="sng" dirty="0">
              <a:solidFill>
                <a:prstClr val="black"/>
              </a:solidFill>
              <a:latin typeface="Cambria" pitchFamily="18" charset="0"/>
            </a:endParaRP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buFontTx/>
              <a:buChar char="•"/>
            </a:pPr>
            <a:r>
              <a:rPr lang="el-GR" sz="2600" dirty="0">
                <a:solidFill>
                  <a:prstClr val="black"/>
                </a:solidFill>
                <a:latin typeface="Cambria" pitchFamily="18" charset="0"/>
              </a:rPr>
              <a:t>Το ημερήσιο άθροισμα της διάχυτης ηλιακής ακτινοβολίας που προσπίπτει σε επιφάνεια κλίσης β και </a:t>
            </a:r>
            <a:r>
              <a:rPr lang="el-GR" sz="2600" dirty="0" err="1">
                <a:solidFill>
                  <a:prstClr val="black"/>
                </a:solidFill>
                <a:latin typeface="Cambria" pitchFamily="18" charset="0"/>
              </a:rPr>
              <a:t>αζιμουθίου</a:t>
            </a:r>
            <a:r>
              <a:rPr lang="el-GR" sz="2600" dirty="0">
                <a:solidFill>
                  <a:prstClr val="black"/>
                </a:solidFill>
                <a:latin typeface="Cambria" pitchFamily="18" charset="0"/>
              </a:rPr>
              <a:t> γ έχουμε:</a:t>
            </a:r>
          </a:p>
          <a:p>
            <a:pPr fontAlgn="base">
              <a:lnSpc>
                <a:spcPct val="90000"/>
              </a:lnSpc>
              <a:spcBef>
                <a:spcPct val="20000"/>
              </a:spcBef>
              <a:spcAft>
                <a:spcPct val="0"/>
              </a:spcAft>
              <a:buFontTx/>
              <a:buChar char="•"/>
            </a:pPr>
            <a:endParaRPr lang="el-GR" sz="2600" dirty="0">
              <a:solidFill>
                <a:prstClr val="black"/>
              </a:solidFill>
              <a:latin typeface="Cambria" pitchFamily="18" charset="0"/>
            </a:endParaRPr>
          </a:p>
          <a:p>
            <a:pPr fontAlgn="base">
              <a:lnSpc>
                <a:spcPct val="90000"/>
              </a:lnSpc>
              <a:spcBef>
                <a:spcPct val="20000"/>
              </a:spcBef>
              <a:spcAft>
                <a:spcPct val="0"/>
              </a:spcAft>
            </a:pPr>
            <a:r>
              <a:rPr lang="el-GR" sz="2600" dirty="0" smtClean="0">
                <a:solidFill>
                  <a:prstClr val="black"/>
                </a:solidFill>
                <a:latin typeface="Cambria" pitchFamily="18" charset="0"/>
              </a:rPr>
              <a:t>όπου </a:t>
            </a:r>
          </a:p>
          <a:p>
            <a:pPr fontAlgn="base">
              <a:lnSpc>
                <a:spcPct val="90000"/>
              </a:lnSpc>
              <a:spcBef>
                <a:spcPct val="20000"/>
              </a:spcBef>
              <a:spcAft>
                <a:spcPct val="0"/>
              </a:spcAft>
            </a:pPr>
            <a:r>
              <a:rPr lang="en-US" sz="2600" dirty="0" err="1" smtClean="0">
                <a:solidFill>
                  <a:prstClr val="black"/>
                </a:solidFill>
                <a:latin typeface="Cambria" pitchFamily="18" charset="0"/>
              </a:rPr>
              <a:t>H</a:t>
            </a:r>
            <a:r>
              <a:rPr lang="en-US" sz="2600" baseline="-25000" dirty="0" err="1" smtClean="0">
                <a:solidFill>
                  <a:prstClr val="black"/>
                </a:solidFill>
                <a:latin typeface="Cambria" pitchFamily="18" charset="0"/>
              </a:rPr>
              <a:t>d</a:t>
            </a:r>
            <a:r>
              <a:rPr lang="el-GR" sz="2600" dirty="0" smtClean="0">
                <a:solidFill>
                  <a:prstClr val="black"/>
                </a:solidFill>
                <a:latin typeface="Cambria" pitchFamily="18" charset="0"/>
              </a:rPr>
              <a:t> 	το </a:t>
            </a:r>
            <a:r>
              <a:rPr lang="el-GR" sz="2600" dirty="0">
                <a:solidFill>
                  <a:prstClr val="black"/>
                </a:solidFill>
                <a:latin typeface="Cambria" pitchFamily="18" charset="0"/>
              </a:rPr>
              <a:t>ημερήσιο άθροισμα της διάχυτης ηλιακής ακτινοβολίας που προσπίπτει σε οριζόντια επιφάνεια</a:t>
            </a:r>
            <a:endParaRPr lang="en-US" sz="2600" dirty="0">
              <a:solidFill>
                <a:prstClr val="black"/>
              </a:solidFill>
              <a:latin typeface="Cambria" pitchFamily="18" charset="0"/>
            </a:endParaRPr>
          </a:p>
        </p:txBody>
      </p:sp>
      <p:sp>
        <p:nvSpPr>
          <p:cNvPr id="478213"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500" dirty="0">
                <a:solidFill>
                  <a:srgbClr val="C00000"/>
                </a:solidFill>
                <a:latin typeface="Cambria" pitchFamily="18" charset="0"/>
              </a:rPr>
              <a:t>ΔΙΑΧΥΤΗ ΣΕ ΚΕΚΛΙΜΕΝΟ ΕΠΙΠΕΔΟ</a:t>
            </a:r>
            <a:endParaRPr lang="en-GB" sz="3500" dirty="0">
              <a:solidFill>
                <a:srgbClr val="C00000"/>
              </a:solidFill>
              <a:latin typeface="Cambria" pitchFamily="18" charset="0"/>
            </a:endParaRPr>
          </a:p>
        </p:txBody>
      </p:sp>
      <p:graphicFrame>
        <p:nvGraphicFramePr>
          <p:cNvPr id="47821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8394"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8215" name="Picture 7"/>
          <p:cNvPicPr>
            <a:picLocks noChangeAspect="1" noChangeArrowheads="1"/>
          </p:cNvPicPr>
          <p:nvPr/>
        </p:nvPicPr>
        <p:blipFill>
          <a:blip r:embed="rId8" cstate="print"/>
          <a:srcRect/>
          <a:stretch>
            <a:fillRect/>
          </a:stretch>
        </p:blipFill>
        <p:spPr bwMode="auto">
          <a:xfrm>
            <a:off x="2627313" y="2747963"/>
            <a:ext cx="3313112" cy="511175"/>
          </a:xfrm>
          <a:prstGeom prst="rect">
            <a:avLst/>
          </a:prstGeom>
          <a:solidFill>
            <a:schemeClr val="bg1"/>
          </a:solidFill>
          <a:ln w="9525">
            <a:noFill/>
            <a:miter lim="800000"/>
            <a:headEnd/>
            <a:tailEnd/>
          </a:ln>
          <a:effectLst/>
        </p:spPr>
      </p:pic>
      <p:pic>
        <p:nvPicPr>
          <p:cNvPr id="478216" name="Picture 8"/>
          <p:cNvPicPr>
            <a:picLocks noChangeAspect="1" noChangeArrowheads="1"/>
          </p:cNvPicPr>
          <p:nvPr/>
        </p:nvPicPr>
        <p:blipFill>
          <a:blip r:embed="rId9" cstate="print"/>
          <a:srcRect/>
          <a:stretch>
            <a:fillRect/>
          </a:stretch>
        </p:blipFill>
        <p:spPr bwMode="auto">
          <a:xfrm>
            <a:off x="2378075" y="4602163"/>
            <a:ext cx="4103688" cy="520700"/>
          </a:xfrm>
          <a:prstGeom prst="rect">
            <a:avLst/>
          </a:prstGeom>
          <a:solidFill>
            <a:schemeClr val="bg1"/>
          </a:solid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488133"/>
      </p:ext>
    </p:extLst>
  </p:cSld>
  <p:clrMapOvr>
    <a:masterClrMapping/>
  </p:clrMapOvr>
  <mc:AlternateContent xmlns:mc="http://schemas.openxmlformats.org/markup-compatibility/2006">
    <mc:Choice xmlns:p14="http://schemas.microsoft.com/office/powerpoint/2010/main" Requires="p14">
      <p:transition spd="slow" p14:dur="2000" advTm="57081"/>
    </mc:Choice>
    <mc:Fallback>
      <p:transition spd="slow" advTm="5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ChangeArrowheads="1"/>
          </p:cNvSpPr>
          <p:nvPr/>
        </p:nvSpPr>
        <p:spPr bwMode="auto">
          <a:xfrm>
            <a:off x="228600" y="1331913"/>
            <a:ext cx="8915400" cy="5526087"/>
          </a:xfrm>
          <a:prstGeom prst="rect">
            <a:avLst/>
          </a:prstGeom>
          <a:noFill/>
          <a:ln w="9525">
            <a:noFill/>
            <a:miter lim="800000"/>
            <a:headEnd/>
            <a:tailEnd/>
          </a:ln>
          <a:effectLst/>
        </p:spPr>
        <p:txBody>
          <a:bodyPr/>
          <a:lstStyle/>
          <a:p>
            <a:pPr fontAlgn="base">
              <a:lnSpc>
                <a:spcPct val="90000"/>
              </a:lnSpc>
              <a:spcBef>
                <a:spcPct val="20000"/>
              </a:spcBef>
              <a:spcAft>
                <a:spcPct val="0"/>
              </a:spcAft>
            </a:pPr>
            <a:endParaRPr lang="el-GR" sz="2200" dirty="0">
              <a:solidFill>
                <a:prstClr val="black"/>
              </a:solidFill>
              <a:latin typeface="Tahoma" pitchFamily="34" charset="0"/>
            </a:endParaRPr>
          </a:p>
          <a:p>
            <a:pPr fontAlgn="base">
              <a:lnSpc>
                <a:spcPct val="90000"/>
              </a:lnSpc>
              <a:spcBef>
                <a:spcPct val="20000"/>
              </a:spcBef>
              <a:spcAft>
                <a:spcPct val="0"/>
              </a:spcAft>
            </a:pPr>
            <a:r>
              <a:rPr lang="el-GR" sz="2200" dirty="0">
                <a:solidFill>
                  <a:prstClr val="black"/>
                </a:solidFill>
                <a:latin typeface="Cambria" pitchFamily="18" charset="0"/>
              </a:rPr>
              <a:t>Για τον υπολογισμό της ανακλώμενης ακτινοβολίας από το έδαφος που προσπίπτει σε επιφάνειες κλίσης β έχουμε:</a:t>
            </a:r>
          </a:p>
          <a:p>
            <a:pPr fontAlgn="base">
              <a:lnSpc>
                <a:spcPct val="90000"/>
              </a:lnSpc>
              <a:spcBef>
                <a:spcPct val="20000"/>
              </a:spcBef>
              <a:spcAft>
                <a:spcPct val="0"/>
              </a:spcAft>
              <a:buFontTx/>
              <a:buChar char="•"/>
            </a:pPr>
            <a:endParaRPr lang="el-GR" sz="2200" dirty="0">
              <a:solidFill>
                <a:prstClr val="black"/>
              </a:solidFill>
              <a:latin typeface="Cambria" pitchFamily="18" charset="0"/>
            </a:endParaRPr>
          </a:p>
          <a:p>
            <a:pPr fontAlgn="base">
              <a:lnSpc>
                <a:spcPct val="90000"/>
              </a:lnSpc>
              <a:spcBef>
                <a:spcPct val="20000"/>
              </a:spcBef>
              <a:spcAft>
                <a:spcPct val="0"/>
              </a:spcAft>
              <a:buFontTx/>
              <a:buChar char="•"/>
            </a:pPr>
            <a:endParaRPr lang="el-GR" sz="2200" dirty="0">
              <a:solidFill>
                <a:prstClr val="black"/>
              </a:solidFill>
              <a:latin typeface="Cambria" pitchFamily="18" charset="0"/>
            </a:endParaRPr>
          </a:p>
          <a:p>
            <a:pPr fontAlgn="base">
              <a:lnSpc>
                <a:spcPct val="90000"/>
              </a:lnSpc>
              <a:spcBef>
                <a:spcPct val="20000"/>
              </a:spcBef>
              <a:spcAft>
                <a:spcPct val="0"/>
              </a:spcAft>
            </a:pPr>
            <a:endParaRPr lang="el-GR" sz="2200" dirty="0">
              <a:solidFill>
                <a:prstClr val="black"/>
              </a:solidFill>
              <a:latin typeface="Cambria" pitchFamily="18" charset="0"/>
            </a:endParaRPr>
          </a:p>
          <a:p>
            <a:pPr fontAlgn="base">
              <a:lnSpc>
                <a:spcPct val="90000"/>
              </a:lnSpc>
              <a:spcBef>
                <a:spcPct val="20000"/>
              </a:spcBef>
              <a:spcAft>
                <a:spcPct val="0"/>
              </a:spcAft>
            </a:pPr>
            <a:endParaRPr lang="el-GR" sz="2200" dirty="0">
              <a:solidFill>
                <a:prstClr val="black"/>
              </a:solidFill>
              <a:latin typeface="Cambria" pitchFamily="18" charset="0"/>
            </a:endParaRPr>
          </a:p>
          <a:p>
            <a:pPr fontAlgn="base">
              <a:lnSpc>
                <a:spcPct val="90000"/>
              </a:lnSpc>
              <a:spcBef>
                <a:spcPct val="20000"/>
              </a:spcBef>
              <a:spcAft>
                <a:spcPct val="0"/>
              </a:spcAft>
            </a:pPr>
            <a:r>
              <a:rPr lang="el-GR" sz="2200" dirty="0">
                <a:solidFill>
                  <a:prstClr val="black"/>
                </a:solidFill>
                <a:latin typeface="Cambria" pitchFamily="18" charset="0"/>
              </a:rPr>
              <a:t>όπου </a:t>
            </a:r>
          </a:p>
          <a:p>
            <a:pPr fontAlgn="base">
              <a:lnSpc>
                <a:spcPct val="90000"/>
              </a:lnSpc>
              <a:spcBef>
                <a:spcPct val="20000"/>
              </a:spcBef>
              <a:spcAft>
                <a:spcPct val="0"/>
              </a:spcAft>
            </a:pPr>
            <a:r>
              <a:rPr lang="el-GR" sz="2200" dirty="0">
                <a:solidFill>
                  <a:prstClr val="black"/>
                </a:solidFill>
                <a:latin typeface="Cambria" pitchFamily="18" charset="0"/>
              </a:rPr>
              <a:t>Η  : το ημερήσιο άθροισμα της ολικής ηλιακής ακτινοβολίας και </a:t>
            </a:r>
          </a:p>
          <a:p>
            <a:pPr fontAlgn="base">
              <a:lnSpc>
                <a:spcPct val="90000"/>
              </a:lnSpc>
              <a:spcBef>
                <a:spcPct val="20000"/>
              </a:spcBef>
              <a:spcAft>
                <a:spcPct val="0"/>
              </a:spcAft>
            </a:pPr>
            <a:r>
              <a:rPr lang="el-GR" sz="2200" dirty="0">
                <a:solidFill>
                  <a:prstClr val="black"/>
                </a:solidFill>
                <a:latin typeface="Cambria" pitchFamily="18" charset="0"/>
              </a:rPr>
              <a:t>ρ</a:t>
            </a:r>
            <a:r>
              <a:rPr lang="en-US" sz="2200" baseline="-25000" dirty="0">
                <a:solidFill>
                  <a:prstClr val="black"/>
                </a:solidFill>
                <a:latin typeface="Cambria" pitchFamily="18" charset="0"/>
              </a:rPr>
              <a:t>g</a:t>
            </a:r>
            <a:r>
              <a:rPr lang="el-GR" sz="2200" dirty="0">
                <a:solidFill>
                  <a:prstClr val="black"/>
                </a:solidFill>
                <a:latin typeface="Cambria" pitchFamily="18" charset="0"/>
              </a:rPr>
              <a:t> : η λευκαύγεια (</a:t>
            </a:r>
            <a:r>
              <a:rPr lang="en-US" sz="2200" dirty="0" err="1">
                <a:solidFill>
                  <a:prstClr val="black"/>
                </a:solidFill>
                <a:latin typeface="Cambria" pitchFamily="18" charset="0"/>
              </a:rPr>
              <a:t>albedo</a:t>
            </a:r>
            <a:r>
              <a:rPr lang="el-GR" sz="2200" dirty="0">
                <a:solidFill>
                  <a:prstClr val="black"/>
                </a:solidFill>
                <a:latin typeface="Cambria" pitchFamily="18" charset="0"/>
              </a:rPr>
              <a:t>)</a:t>
            </a:r>
            <a:r>
              <a:rPr lang="en-US" sz="2200" dirty="0">
                <a:solidFill>
                  <a:prstClr val="black"/>
                </a:solidFill>
                <a:latin typeface="Cambria" pitchFamily="18" charset="0"/>
              </a:rPr>
              <a:t> </a:t>
            </a:r>
            <a:r>
              <a:rPr lang="el-GR" sz="2200" dirty="0">
                <a:solidFill>
                  <a:prstClr val="black"/>
                </a:solidFill>
                <a:latin typeface="Cambria" pitchFamily="18" charset="0"/>
              </a:rPr>
              <a:t>του εδάφους (</a:t>
            </a:r>
            <a:r>
              <a:rPr lang="el-GR" sz="2200" dirty="0" err="1">
                <a:solidFill>
                  <a:prstClr val="black"/>
                </a:solidFill>
                <a:latin typeface="Cambria" pitchFamily="18" charset="0"/>
              </a:rPr>
              <a:t>ολοφασματική</a:t>
            </a:r>
            <a:r>
              <a:rPr lang="el-GR" sz="2200" dirty="0">
                <a:solidFill>
                  <a:prstClr val="black"/>
                </a:solidFill>
                <a:latin typeface="Cambria" pitchFamily="18" charset="0"/>
              </a:rPr>
              <a:t>)</a:t>
            </a:r>
          </a:p>
          <a:p>
            <a:pPr fontAlgn="base">
              <a:lnSpc>
                <a:spcPct val="90000"/>
              </a:lnSpc>
              <a:spcBef>
                <a:spcPct val="20000"/>
              </a:spcBef>
              <a:spcAft>
                <a:spcPct val="0"/>
              </a:spcAft>
            </a:pPr>
            <a:endParaRPr lang="el-GR" sz="2200" u="sng" dirty="0">
              <a:solidFill>
                <a:prstClr val="black"/>
              </a:solidFill>
              <a:latin typeface="Tahoma" pitchFamily="34" charset="0"/>
            </a:endParaRPr>
          </a:p>
        </p:txBody>
      </p:sp>
      <p:sp>
        <p:nvSpPr>
          <p:cNvPr id="479237" name="Rectangle 5"/>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500" dirty="0" smtClean="0">
                <a:solidFill>
                  <a:srgbClr val="C00000"/>
                </a:solidFill>
                <a:latin typeface="Cambria" pitchFamily="18" charset="0"/>
              </a:rPr>
              <a:t>ΗΛΙΑΚΗ ΑΚΤΙΝΟΒΟΛΙΑ</a:t>
            </a:r>
            <a:endParaRPr lang="en-GB" sz="3500" dirty="0" smtClean="0">
              <a:solidFill>
                <a:srgbClr val="C00000"/>
              </a:solidFill>
              <a:latin typeface="Cambria" pitchFamily="18" charset="0"/>
            </a:endParaRPr>
          </a:p>
          <a:p>
            <a:pPr algn="ctr" fontAlgn="base">
              <a:spcBef>
                <a:spcPct val="0"/>
              </a:spcBef>
              <a:spcAft>
                <a:spcPct val="0"/>
              </a:spcAft>
            </a:pPr>
            <a:r>
              <a:rPr lang="el-GR" sz="3500" dirty="0" smtClean="0">
                <a:solidFill>
                  <a:srgbClr val="C00000"/>
                </a:solidFill>
                <a:latin typeface="Cambria" pitchFamily="18" charset="0"/>
              </a:rPr>
              <a:t>ΑΝΑΚΛΩΜΕΝΗ </a:t>
            </a:r>
            <a:r>
              <a:rPr lang="el-GR" sz="3500" dirty="0">
                <a:solidFill>
                  <a:srgbClr val="C00000"/>
                </a:solidFill>
                <a:latin typeface="Cambria" pitchFamily="18" charset="0"/>
              </a:rPr>
              <a:t>ΑΠΟ ΤΟ ΕΔΑΦΟΣ </a:t>
            </a:r>
            <a:endParaRPr lang="el-GR" sz="3500" dirty="0" smtClean="0">
              <a:solidFill>
                <a:srgbClr val="C00000"/>
              </a:solidFill>
              <a:latin typeface="Cambria" pitchFamily="18" charset="0"/>
            </a:endParaRPr>
          </a:p>
        </p:txBody>
      </p:sp>
      <p:graphicFrame>
        <p:nvGraphicFramePr>
          <p:cNvPr id="479238"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9418"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9239" name="Picture 7"/>
          <p:cNvPicPr>
            <a:picLocks noChangeAspect="1" noChangeArrowheads="1"/>
          </p:cNvPicPr>
          <p:nvPr/>
        </p:nvPicPr>
        <p:blipFill>
          <a:blip r:embed="rId8" cstate="print"/>
          <a:srcRect/>
          <a:stretch>
            <a:fillRect/>
          </a:stretch>
        </p:blipFill>
        <p:spPr bwMode="auto">
          <a:xfrm>
            <a:off x="2241550" y="2727325"/>
            <a:ext cx="4105275" cy="554038"/>
          </a:xfrm>
          <a:prstGeom prst="rect">
            <a:avLst/>
          </a:prstGeom>
          <a:solidFill>
            <a:srgbClr val="FFFF99"/>
          </a:solidFill>
          <a:ln w="9525">
            <a:noFill/>
            <a:miter lim="800000"/>
            <a:headEnd/>
            <a:tailEnd/>
          </a:ln>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0201842"/>
      </p:ext>
    </p:extLst>
  </p:cSld>
  <p:clrMapOvr>
    <a:masterClrMapping/>
  </p:clrMapOvr>
  <mc:AlternateContent xmlns:mc="http://schemas.openxmlformats.org/markup-compatibility/2006">
    <mc:Choice xmlns:p14="http://schemas.microsoft.com/office/powerpoint/2010/main" Requires="p14">
      <p:transition spd="slow" p14:dur="2000" advTm="43037"/>
    </mc:Choice>
    <mc:Fallback>
      <p:transition spd="slow" advTm="4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normAutofit fontScale="90000"/>
          </a:bodyPr>
          <a:lstStyle/>
          <a:p>
            <a:r>
              <a:rPr lang="el-GR" sz="4000"/>
              <a:t>Οι 3 συνιστώσες της ηλιακής ακτινοβολίας στο έδαφος</a:t>
            </a:r>
          </a:p>
        </p:txBody>
      </p:sp>
      <p:pic>
        <p:nvPicPr>
          <p:cNvPr id="272387" name="Picture 3"/>
          <p:cNvPicPr>
            <a:picLocks noGrp="1" noChangeAspect="1" noChangeArrowheads="1"/>
          </p:cNvPicPr>
          <p:nvPr>
            <p:ph idx="1"/>
          </p:nvPr>
        </p:nvPicPr>
        <p:blipFill>
          <a:blip r:embed="rId5" cstate="print"/>
          <a:srcRect/>
          <a:stretch>
            <a:fillRect/>
          </a:stretch>
        </p:blipFill>
        <p:spPr>
          <a:xfrm>
            <a:off x="1377950" y="1538288"/>
            <a:ext cx="6616700" cy="3781425"/>
          </a:xfrm>
          <a:noFill/>
          <a:ln/>
        </p:spPr>
      </p:pic>
      <p:sp>
        <p:nvSpPr>
          <p:cNvPr id="272388" name="Text Box 4"/>
          <p:cNvSpPr txBox="1">
            <a:spLocks noChangeArrowheads="1"/>
          </p:cNvSpPr>
          <p:nvPr/>
        </p:nvSpPr>
        <p:spPr bwMode="auto">
          <a:xfrm>
            <a:off x="576263" y="5530850"/>
            <a:ext cx="8299450" cy="779463"/>
          </a:xfrm>
          <a:prstGeom prst="rect">
            <a:avLst/>
          </a:prstGeom>
          <a:solidFill>
            <a:srgbClr val="FFC000"/>
          </a:solidFill>
          <a:ln w="9525">
            <a:noFill/>
            <a:miter lim="800000"/>
            <a:headEnd/>
            <a:tailEnd/>
          </a:ln>
          <a:effectLst/>
        </p:spPr>
        <p:txBody>
          <a:bodyPr>
            <a:spAutoFit/>
          </a:bodyPr>
          <a:lstStyle/>
          <a:p>
            <a:pPr fontAlgn="base">
              <a:spcBef>
                <a:spcPct val="50000"/>
              </a:spcBef>
              <a:spcAft>
                <a:spcPct val="0"/>
              </a:spcAft>
            </a:pPr>
            <a:r>
              <a:rPr lang="en-US" b="1" dirty="0" smtClean="0">
                <a:solidFill>
                  <a:srgbClr val="C00000"/>
                </a:solidFill>
                <a:latin typeface="Arial" charset="0"/>
              </a:rPr>
              <a:t>G</a:t>
            </a:r>
            <a:r>
              <a:rPr lang="en-GB" b="1" dirty="0" err="1" smtClean="0">
                <a:solidFill>
                  <a:srgbClr val="C00000"/>
                </a:solidFill>
                <a:latin typeface="Arial" charset="0"/>
              </a:rPr>
              <a:t>lobal</a:t>
            </a:r>
            <a:r>
              <a:rPr lang="en-US" b="1" dirty="0" smtClean="0">
                <a:solidFill>
                  <a:srgbClr val="C00000"/>
                </a:solidFill>
                <a:latin typeface="Arial" charset="0"/>
              </a:rPr>
              <a:t> </a:t>
            </a:r>
            <a:r>
              <a:rPr lang="el-GR" b="1" dirty="0">
                <a:solidFill>
                  <a:srgbClr val="C00000"/>
                </a:solidFill>
                <a:latin typeface="Arial" charset="0"/>
              </a:rPr>
              <a:t>	</a:t>
            </a:r>
            <a:r>
              <a:rPr lang="en-US" b="1" dirty="0">
                <a:solidFill>
                  <a:srgbClr val="C00000"/>
                </a:solidFill>
                <a:latin typeface="Arial" charset="0"/>
              </a:rPr>
              <a:t>= </a:t>
            </a:r>
            <a:r>
              <a:rPr lang="en-US" b="1" dirty="0" smtClean="0">
                <a:solidFill>
                  <a:srgbClr val="C00000"/>
                </a:solidFill>
                <a:latin typeface="Arial" charset="0"/>
              </a:rPr>
              <a:t>Beam </a:t>
            </a:r>
            <a:r>
              <a:rPr lang="el-GR" b="1" dirty="0">
                <a:solidFill>
                  <a:srgbClr val="C00000"/>
                </a:solidFill>
                <a:latin typeface="Arial" charset="0"/>
              </a:rPr>
              <a:t>		</a:t>
            </a:r>
            <a:r>
              <a:rPr lang="en-US" b="1" dirty="0">
                <a:solidFill>
                  <a:srgbClr val="C00000"/>
                </a:solidFill>
                <a:latin typeface="Arial" charset="0"/>
              </a:rPr>
              <a:t>+ </a:t>
            </a:r>
            <a:r>
              <a:rPr lang="en-US" b="1" dirty="0" smtClean="0">
                <a:solidFill>
                  <a:srgbClr val="C00000"/>
                </a:solidFill>
                <a:latin typeface="Arial" charset="0"/>
              </a:rPr>
              <a:t>Diffuse</a:t>
            </a:r>
            <a:r>
              <a:rPr lang="el-GR" b="1" dirty="0">
                <a:solidFill>
                  <a:srgbClr val="C00000"/>
                </a:solidFill>
                <a:latin typeface="Arial" charset="0"/>
              </a:rPr>
              <a:t>	</a:t>
            </a:r>
            <a:r>
              <a:rPr lang="en-US" b="1" dirty="0">
                <a:solidFill>
                  <a:srgbClr val="C00000"/>
                </a:solidFill>
                <a:latin typeface="Arial" charset="0"/>
              </a:rPr>
              <a:t>+ </a:t>
            </a:r>
            <a:r>
              <a:rPr lang="en-US" b="1" dirty="0" smtClean="0">
                <a:solidFill>
                  <a:srgbClr val="C00000"/>
                </a:solidFill>
                <a:latin typeface="Arial" charset="0"/>
              </a:rPr>
              <a:t>Reflected from ground</a:t>
            </a:r>
            <a:endParaRPr lang="en-US" b="1" dirty="0">
              <a:solidFill>
                <a:srgbClr val="C00000"/>
              </a:solidFill>
              <a:latin typeface="Arial" charset="0"/>
            </a:endParaRPr>
          </a:p>
          <a:p>
            <a:pPr fontAlgn="base">
              <a:spcBef>
                <a:spcPct val="50000"/>
              </a:spcBef>
              <a:spcAft>
                <a:spcPct val="0"/>
              </a:spcAft>
            </a:pPr>
            <a:r>
              <a:rPr lang="el-GR" b="1" dirty="0">
                <a:solidFill>
                  <a:srgbClr val="C00000"/>
                </a:solidFill>
                <a:latin typeface="Arial" charset="0"/>
              </a:rPr>
              <a:t>ΟΛΙΚΗ 	= ΑΜΕΣΗ 	+ ΔΙΑΧΥΤΗ 	+ ΑΝΑΚΛΩΜΕΝΗ ΑΠΟ ΕΔΑΦΟΣ</a:t>
            </a:r>
          </a:p>
        </p:txBody>
      </p:sp>
      <p:cxnSp>
        <p:nvCxnSpPr>
          <p:cNvPr id="3" name="Straight Connector 2"/>
          <p:cNvCxnSpPr/>
          <p:nvPr/>
        </p:nvCxnSpPr>
        <p:spPr>
          <a:xfrm flipV="1">
            <a:off x="4858603" y="3739487"/>
            <a:ext cx="1897039" cy="83251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20027285"/>
      </p:ext>
    </p:extLst>
  </p:cSld>
  <p:clrMapOvr>
    <a:masterClrMapping/>
  </p:clrMapOvr>
  <mc:AlternateContent xmlns:mc="http://schemas.openxmlformats.org/markup-compatibility/2006">
    <mc:Choice xmlns:p14="http://schemas.microsoft.com/office/powerpoint/2010/main" Requires="p14">
      <p:transition spd="slow" p14:dur="2000" advTm="16601"/>
    </mc:Choice>
    <mc:Fallback>
      <p:transition spd="slow" advTm="16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ChangeArrowheads="1"/>
          </p:cNvSpPr>
          <p:nvPr/>
        </p:nvSpPr>
        <p:spPr bwMode="auto">
          <a:xfrm>
            <a:off x="228600" y="1331913"/>
            <a:ext cx="8915400" cy="5526087"/>
          </a:xfrm>
          <a:prstGeom prst="rect">
            <a:avLst/>
          </a:prstGeom>
          <a:noFill/>
          <a:ln w="9525">
            <a:noFill/>
            <a:miter lim="800000"/>
            <a:headEnd/>
            <a:tailEnd/>
          </a:ln>
          <a:effectLst/>
        </p:spPr>
        <p:txBody>
          <a:bodyPr/>
          <a:lstStyle/>
          <a:p>
            <a:pPr fontAlgn="base">
              <a:lnSpc>
                <a:spcPct val="90000"/>
              </a:lnSpc>
              <a:spcBef>
                <a:spcPct val="20000"/>
              </a:spcBef>
              <a:spcAft>
                <a:spcPct val="0"/>
              </a:spcAft>
            </a:pPr>
            <a:endParaRPr lang="el-GR" sz="2200" u="sng" dirty="0">
              <a:solidFill>
                <a:prstClr val="black"/>
              </a:solidFill>
              <a:latin typeface="Tahoma" pitchFamily="34" charset="0"/>
            </a:endParaRPr>
          </a:p>
          <a:p>
            <a:pPr fontAlgn="base">
              <a:lnSpc>
                <a:spcPct val="90000"/>
              </a:lnSpc>
              <a:spcBef>
                <a:spcPct val="20000"/>
              </a:spcBef>
              <a:spcAft>
                <a:spcPct val="0"/>
              </a:spcAft>
            </a:pPr>
            <a:r>
              <a:rPr lang="el-GR" sz="2200" dirty="0">
                <a:solidFill>
                  <a:prstClr val="black"/>
                </a:solidFill>
                <a:latin typeface="Tahoma" pitchFamily="34" charset="0"/>
              </a:rPr>
              <a:t>Η ημερήσια τιμή της ολικής ηλιακής ακτινοβολίας που προσπίπτει σε επιφάνειες κλίσης β και </a:t>
            </a:r>
            <a:r>
              <a:rPr lang="el-GR" sz="2200" dirty="0" err="1">
                <a:solidFill>
                  <a:prstClr val="black"/>
                </a:solidFill>
                <a:latin typeface="Tahoma" pitchFamily="34" charset="0"/>
              </a:rPr>
              <a:t>αζιμουθίου</a:t>
            </a:r>
            <a:r>
              <a:rPr lang="el-GR" sz="2200" dirty="0">
                <a:solidFill>
                  <a:prstClr val="black"/>
                </a:solidFill>
                <a:latin typeface="Tahoma" pitchFamily="34" charset="0"/>
              </a:rPr>
              <a:t> γ υπολογίζεται:</a:t>
            </a:r>
          </a:p>
          <a:p>
            <a:pPr fontAlgn="base">
              <a:lnSpc>
                <a:spcPct val="90000"/>
              </a:lnSpc>
              <a:spcBef>
                <a:spcPct val="20000"/>
              </a:spcBef>
              <a:spcAft>
                <a:spcPct val="0"/>
              </a:spcAft>
              <a:buFontTx/>
              <a:buChar char="•"/>
            </a:pPr>
            <a:endParaRPr lang="el-GR" sz="2200" dirty="0">
              <a:solidFill>
                <a:prstClr val="black"/>
              </a:solidFill>
              <a:latin typeface="Tahoma" pitchFamily="34" charset="0"/>
            </a:endParaRPr>
          </a:p>
          <a:p>
            <a:pPr fontAlgn="base">
              <a:lnSpc>
                <a:spcPct val="90000"/>
              </a:lnSpc>
              <a:spcBef>
                <a:spcPct val="20000"/>
              </a:spcBef>
              <a:spcAft>
                <a:spcPct val="0"/>
              </a:spcAft>
            </a:pPr>
            <a:endParaRPr lang="el-GR" sz="2200" dirty="0">
              <a:solidFill>
                <a:prstClr val="black"/>
              </a:solidFill>
              <a:latin typeface="Tahoma" pitchFamily="34" charset="0"/>
            </a:endParaRPr>
          </a:p>
          <a:p>
            <a:pPr fontAlgn="base">
              <a:lnSpc>
                <a:spcPct val="90000"/>
              </a:lnSpc>
              <a:spcBef>
                <a:spcPct val="20000"/>
              </a:spcBef>
              <a:spcAft>
                <a:spcPct val="0"/>
              </a:spcAft>
            </a:pPr>
            <a:endParaRPr lang="el-GR" sz="2200" dirty="0">
              <a:solidFill>
                <a:prstClr val="black"/>
              </a:solidFill>
              <a:latin typeface="Tahoma" pitchFamily="34" charset="0"/>
            </a:endParaRPr>
          </a:p>
          <a:p>
            <a:pPr fontAlgn="base">
              <a:lnSpc>
                <a:spcPct val="90000"/>
              </a:lnSpc>
              <a:spcBef>
                <a:spcPct val="20000"/>
              </a:spcBef>
              <a:spcAft>
                <a:spcPct val="0"/>
              </a:spcAft>
            </a:pPr>
            <a:endParaRPr lang="el-GR" sz="2200" dirty="0">
              <a:solidFill>
                <a:prstClr val="black"/>
              </a:solidFill>
              <a:latin typeface="Tahoma" pitchFamily="34" charset="0"/>
            </a:endParaRPr>
          </a:p>
          <a:p>
            <a:pPr fontAlgn="base">
              <a:lnSpc>
                <a:spcPct val="90000"/>
              </a:lnSpc>
              <a:spcBef>
                <a:spcPct val="20000"/>
              </a:spcBef>
              <a:spcAft>
                <a:spcPct val="0"/>
              </a:spcAft>
            </a:pPr>
            <a:endParaRPr lang="el-GR" dirty="0">
              <a:solidFill>
                <a:prstClr val="black"/>
              </a:solidFill>
              <a:latin typeface="Tahoma" pitchFamily="34" charset="0"/>
            </a:endParaRPr>
          </a:p>
          <a:p>
            <a:pPr fontAlgn="base">
              <a:lnSpc>
                <a:spcPct val="90000"/>
              </a:lnSpc>
              <a:spcBef>
                <a:spcPct val="20000"/>
              </a:spcBef>
              <a:spcAft>
                <a:spcPct val="0"/>
              </a:spcAft>
            </a:pPr>
            <a:r>
              <a:rPr lang="el-GR" dirty="0">
                <a:solidFill>
                  <a:srgbClr val="C00000"/>
                </a:solidFill>
                <a:latin typeface="Tahoma" pitchFamily="34" charset="0"/>
              </a:rPr>
              <a:t>όπου </a:t>
            </a:r>
          </a:p>
          <a:p>
            <a:pPr fontAlgn="base">
              <a:lnSpc>
                <a:spcPct val="90000"/>
              </a:lnSpc>
              <a:spcBef>
                <a:spcPct val="20000"/>
              </a:spcBef>
              <a:spcAft>
                <a:spcPct val="0"/>
              </a:spcAft>
            </a:pPr>
            <a:r>
              <a:rPr lang="el-GR" dirty="0">
                <a:solidFill>
                  <a:srgbClr val="C00000"/>
                </a:solidFill>
                <a:latin typeface="Tahoma" pitchFamily="34" charset="0"/>
              </a:rPr>
              <a:t>Η : </a:t>
            </a:r>
            <a:r>
              <a:rPr lang="el-GR" dirty="0" smtClean="0">
                <a:solidFill>
                  <a:srgbClr val="C00000"/>
                </a:solidFill>
                <a:latin typeface="Tahoma" pitchFamily="34" charset="0"/>
              </a:rPr>
              <a:t>	ολική</a:t>
            </a:r>
            <a:r>
              <a:rPr lang="el-GR" dirty="0">
                <a:solidFill>
                  <a:srgbClr val="C00000"/>
                </a:solidFill>
                <a:latin typeface="Tahoma" pitchFamily="34" charset="0"/>
              </a:rPr>
              <a:t>, </a:t>
            </a:r>
          </a:p>
          <a:p>
            <a:pPr fontAlgn="base">
              <a:lnSpc>
                <a:spcPct val="90000"/>
              </a:lnSpc>
              <a:spcBef>
                <a:spcPct val="20000"/>
              </a:spcBef>
              <a:spcAft>
                <a:spcPct val="0"/>
              </a:spcAft>
            </a:pPr>
            <a:r>
              <a:rPr lang="el-GR" dirty="0">
                <a:solidFill>
                  <a:srgbClr val="C00000"/>
                </a:solidFill>
                <a:latin typeface="Tahoma" pitchFamily="34" charset="0"/>
              </a:rPr>
              <a:t>Η</a:t>
            </a:r>
            <a:r>
              <a:rPr lang="en-US" baseline="-25000" dirty="0">
                <a:solidFill>
                  <a:srgbClr val="C00000"/>
                </a:solidFill>
                <a:latin typeface="Tahoma" pitchFamily="34" charset="0"/>
              </a:rPr>
              <a:t>d</a:t>
            </a:r>
            <a:r>
              <a:rPr lang="el-GR" baseline="-25000" dirty="0">
                <a:solidFill>
                  <a:srgbClr val="C00000"/>
                </a:solidFill>
                <a:latin typeface="Tahoma" pitchFamily="34" charset="0"/>
              </a:rPr>
              <a:t> </a:t>
            </a:r>
            <a:r>
              <a:rPr lang="el-GR" dirty="0">
                <a:solidFill>
                  <a:srgbClr val="C00000"/>
                </a:solidFill>
                <a:latin typeface="Tahoma" pitchFamily="34" charset="0"/>
              </a:rPr>
              <a:t>: </a:t>
            </a:r>
            <a:r>
              <a:rPr lang="el-GR" dirty="0" smtClean="0">
                <a:solidFill>
                  <a:srgbClr val="C00000"/>
                </a:solidFill>
                <a:latin typeface="Tahoma" pitchFamily="34" charset="0"/>
              </a:rPr>
              <a:t>	διάχυτη </a:t>
            </a:r>
            <a:r>
              <a:rPr lang="el-GR" dirty="0">
                <a:solidFill>
                  <a:srgbClr val="C00000"/>
                </a:solidFill>
                <a:latin typeface="Tahoma" pitchFamily="34" charset="0"/>
              </a:rPr>
              <a:t>σε οριζόντια, </a:t>
            </a:r>
          </a:p>
          <a:p>
            <a:pPr fontAlgn="base">
              <a:lnSpc>
                <a:spcPct val="90000"/>
              </a:lnSpc>
              <a:spcBef>
                <a:spcPct val="20000"/>
              </a:spcBef>
              <a:spcAft>
                <a:spcPct val="0"/>
              </a:spcAft>
            </a:pPr>
            <a:r>
              <a:rPr lang="en-US" dirty="0" err="1">
                <a:solidFill>
                  <a:srgbClr val="C00000"/>
                </a:solidFill>
                <a:latin typeface="Tahoma" pitchFamily="34" charset="0"/>
              </a:rPr>
              <a:t>R</a:t>
            </a:r>
            <a:r>
              <a:rPr lang="en-US" baseline="-25000" dirty="0" err="1">
                <a:solidFill>
                  <a:srgbClr val="C00000"/>
                </a:solidFill>
                <a:latin typeface="Tahoma" pitchFamily="34" charset="0"/>
              </a:rPr>
              <a:t>b</a:t>
            </a:r>
            <a:r>
              <a:rPr lang="el-GR" baseline="-25000" dirty="0">
                <a:solidFill>
                  <a:srgbClr val="C00000"/>
                </a:solidFill>
                <a:latin typeface="Tahoma" pitchFamily="34" charset="0"/>
              </a:rPr>
              <a:t> </a:t>
            </a:r>
            <a:r>
              <a:rPr lang="el-GR" dirty="0">
                <a:solidFill>
                  <a:srgbClr val="C00000"/>
                </a:solidFill>
                <a:latin typeface="Tahoma" pitchFamily="34" charset="0"/>
              </a:rPr>
              <a:t>: </a:t>
            </a:r>
            <a:r>
              <a:rPr lang="el-GR" dirty="0" smtClean="0">
                <a:solidFill>
                  <a:srgbClr val="C00000"/>
                </a:solidFill>
                <a:latin typeface="Tahoma" pitchFamily="34" charset="0"/>
              </a:rPr>
              <a:t>	λόγος, </a:t>
            </a:r>
            <a:endParaRPr lang="el-GR" dirty="0">
              <a:solidFill>
                <a:srgbClr val="C00000"/>
              </a:solidFill>
              <a:latin typeface="Tahoma" pitchFamily="34" charset="0"/>
            </a:endParaRPr>
          </a:p>
          <a:p>
            <a:pPr fontAlgn="base">
              <a:lnSpc>
                <a:spcPct val="90000"/>
              </a:lnSpc>
              <a:spcBef>
                <a:spcPct val="20000"/>
              </a:spcBef>
              <a:spcAft>
                <a:spcPct val="0"/>
              </a:spcAft>
            </a:pPr>
            <a:r>
              <a:rPr lang="en-US" dirty="0">
                <a:solidFill>
                  <a:srgbClr val="C00000"/>
                </a:solidFill>
                <a:latin typeface="Tahoma" pitchFamily="34" charset="0"/>
              </a:rPr>
              <a:t>H</a:t>
            </a:r>
            <a:r>
              <a:rPr lang="en-US" baseline="-25000" dirty="0">
                <a:solidFill>
                  <a:srgbClr val="C00000"/>
                </a:solidFill>
                <a:latin typeface="Tahoma" pitchFamily="34" charset="0"/>
              </a:rPr>
              <a:t>r</a:t>
            </a:r>
            <a:r>
              <a:rPr lang="en-US" dirty="0">
                <a:solidFill>
                  <a:srgbClr val="C00000"/>
                </a:solidFill>
                <a:latin typeface="Tahoma" pitchFamily="34" charset="0"/>
              </a:rPr>
              <a:t>: </a:t>
            </a:r>
            <a:r>
              <a:rPr lang="el-GR" dirty="0" smtClean="0">
                <a:solidFill>
                  <a:srgbClr val="C00000"/>
                </a:solidFill>
                <a:latin typeface="Tahoma" pitchFamily="34" charset="0"/>
              </a:rPr>
              <a:t>	ανακλώμενη</a:t>
            </a:r>
            <a:r>
              <a:rPr lang="el-GR" dirty="0">
                <a:solidFill>
                  <a:srgbClr val="C00000"/>
                </a:solidFill>
                <a:latin typeface="Tahoma" pitchFamily="34" charset="0"/>
              </a:rPr>
              <a:t>, </a:t>
            </a:r>
          </a:p>
          <a:p>
            <a:pPr fontAlgn="base">
              <a:lnSpc>
                <a:spcPct val="90000"/>
              </a:lnSpc>
              <a:spcBef>
                <a:spcPct val="20000"/>
              </a:spcBef>
              <a:spcAft>
                <a:spcPct val="0"/>
              </a:spcAft>
            </a:pPr>
            <a:r>
              <a:rPr lang="en-US" dirty="0">
                <a:solidFill>
                  <a:srgbClr val="C00000"/>
                </a:solidFill>
                <a:latin typeface="Tahoma" pitchFamily="34" charset="0"/>
              </a:rPr>
              <a:t>H</a:t>
            </a:r>
            <a:r>
              <a:rPr lang="en-US" baseline="-25000" dirty="0">
                <a:solidFill>
                  <a:srgbClr val="C00000"/>
                </a:solidFill>
                <a:latin typeface="Tahoma" pitchFamily="34" charset="0"/>
              </a:rPr>
              <a:t>s</a:t>
            </a:r>
            <a:r>
              <a:rPr lang="en-US" dirty="0">
                <a:solidFill>
                  <a:srgbClr val="C00000"/>
                </a:solidFill>
                <a:latin typeface="Tahoma" pitchFamily="34" charset="0"/>
              </a:rPr>
              <a:t>:</a:t>
            </a:r>
            <a:r>
              <a:rPr lang="el-GR" dirty="0">
                <a:solidFill>
                  <a:srgbClr val="C00000"/>
                </a:solidFill>
                <a:latin typeface="Tahoma" pitchFamily="34" charset="0"/>
              </a:rPr>
              <a:t> </a:t>
            </a:r>
            <a:r>
              <a:rPr lang="el-GR" dirty="0" smtClean="0">
                <a:solidFill>
                  <a:srgbClr val="C00000"/>
                </a:solidFill>
                <a:latin typeface="Tahoma" pitchFamily="34" charset="0"/>
              </a:rPr>
              <a:t>	διάχυτη</a:t>
            </a:r>
            <a:endParaRPr lang="el-GR" dirty="0">
              <a:solidFill>
                <a:srgbClr val="C00000"/>
              </a:solidFill>
              <a:latin typeface="Tahoma" pitchFamily="34" charset="0"/>
            </a:endParaRPr>
          </a:p>
        </p:txBody>
      </p:sp>
      <p:sp>
        <p:nvSpPr>
          <p:cNvPr id="480260" name="Rectangle 4"/>
          <p:cNvSpPr>
            <a:spLocks noChangeArrowheads="1"/>
          </p:cNvSpPr>
          <p:nvPr/>
        </p:nvSpPr>
        <p:spPr bwMode="auto">
          <a:xfrm>
            <a:off x="152400" y="152400"/>
            <a:ext cx="8839200" cy="1143000"/>
          </a:xfrm>
          <a:prstGeom prst="rect">
            <a:avLst/>
          </a:prstGeom>
          <a:noFill/>
          <a:ln w="9525">
            <a:noFill/>
            <a:miter lim="800000"/>
            <a:headEnd/>
            <a:tailEnd/>
          </a:ln>
          <a:effectLst/>
        </p:spPr>
        <p:txBody>
          <a:bodyPr anchor="ctr"/>
          <a:lstStyle/>
          <a:p>
            <a:pPr algn="ctr" fontAlgn="base">
              <a:spcBef>
                <a:spcPct val="0"/>
              </a:spcBef>
              <a:spcAft>
                <a:spcPct val="0"/>
              </a:spcAft>
            </a:pPr>
            <a:r>
              <a:rPr lang="el-GR" sz="3600" dirty="0">
                <a:solidFill>
                  <a:srgbClr val="C00000"/>
                </a:solidFill>
                <a:latin typeface="Cambria Math" panose="02040503050406030204" pitchFamily="18" charset="0"/>
                <a:ea typeface="Cambria Math" panose="02040503050406030204" pitchFamily="18" charset="0"/>
              </a:rPr>
              <a:t>Συνολική Ηλιακή Ακτινοβολία σε Κεκλιμένη Επιφάνεια</a:t>
            </a:r>
            <a:endParaRPr lang="en-GB" sz="3600" dirty="0">
              <a:solidFill>
                <a:srgbClr val="C00000"/>
              </a:solidFill>
              <a:latin typeface="Cambria Math" panose="02040503050406030204" pitchFamily="18" charset="0"/>
              <a:ea typeface="Cambria Math" panose="02040503050406030204" pitchFamily="18" charset="0"/>
            </a:endParaRPr>
          </a:p>
        </p:txBody>
      </p:sp>
      <p:graphicFrame>
        <p:nvGraphicFramePr>
          <p:cNvPr id="480261"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60442" name="Equation" r:id="rId7" imgW="114120" imgH="215640" progId="Equation.3">
                  <p:embed/>
                </p:oleObj>
              </mc:Choice>
              <mc:Fallback>
                <p:oleObj name="Equation"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80263" name="Picture 7"/>
          <p:cNvPicPr>
            <a:picLocks noChangeAspect="1" noChangeArrowheads="1"/>
          </p:cNvPicPr>
          <p:nvPr/>
        </p:nvPicPr>
        <p:blipFill>
          <a:blip r:embed="rId9" cstate="print"/>
          <a:srcRect/>
          <a:stretch>
            <a:fillRect/>
          </a:stretch>
        </p:blipFill>
        <p:spPr bwMode="auto">
          <a:xfrm>
            <a:off x="2439988" y="3300413"/>
            <a:ext cx="4248150" cy="557212"/>
          </a:xfrm>
          <a:prstGeom prst="rect">
            <a:avLst/>
          </a:prstGeom>
          <a:solidFill>
            <a:schemeClr val="bg1"/>
          </a:solidFill>
          <a:ln w="9525">
            <a:noFill/>
            <a:miter lim="800000"/>
            <a:headEnd/>
            <a:tailEnd/>
          </a:ln>
          <a:effectLst/>
        </p:spPr>
      </p:pic>
      <p:sp>
        <p:nvSpPr>
          <p:cNvPr id="480264" name="AutoShape 8"/>
          <p:cNvSpPr>
            <a:spLocks noChangeArrowheads="1"/>
          </p:cNvSpPr>
          <p:nvPr/>
        </p:nvSpPr>
        <p:spPr bwMode="auto">
          <a:xfrm>
            <a:off x="2244725" y="2706688"/>
            <a:ext cx="1604963" cy="381000"/>
          </a:xfrm>
          <a:prstGeom prst="wedgeRectCallout">
            <a:avLst>
              <a:gd name="adj1" fmla="val 55935"/>
              <a:gd name="adj2" fmla="val 98750"/>
            </a:avLst>
          </a:prstGeom>
          <a:solidFill>
            <a:srgbClr val="FFFF00"/>
          </a:solidFill>
          <a:ln w="9525">
            <a:solidFill>
              <a:schemeClr val="tx1"/>
            </a:solidFill>
            <a:miter lim="800000"/>
            <a:headEnd/>
            <a:tailEnd/>
          </a:ln>
          <a:effectLst/>
        </p:spPr>
        <p:txBody>
          <a:bodyPr/>
          <a:lstStyle/>
          <a:p>
            <a:pPr algn="ctr" fontAlgn="base">
              <a:spcBef>
                <a:spcPct val="0"/>
              </a:spcBef>
              <a:spcAft>
                <a:spcPct val="0"/>
              </a:spcAft>
            </a:pPr>
            <a:r>
              <a:rPr lang="el-GR" sz="2400" dirty="0">
                <a:solidFill>
                  <a:prstClr val="black"/>
                </a:solidFill>
                <a:latin typeface="Tahoma" pitchFamily="34" charset="0"/>
              </a:rPr>
              <a:t>Άμεση</a:t>
            </a:r>
          </a:p>
        </p:txBody>
      </p:sp>
      <p:sp>
        <p:nvSpPr>
          <p:cNvPr id="480265" name="AutoShape 9"/>
          <p:cNvSpPr>
            <a:spLocks noChangeArrowheads="1"/>
          </p:cNvSpPr>
          <p:nvPr/>
        </p:nvSpPr>
        <p:spPr bwMode="auto">
          <a:xfrm>
            <a:off x="6630988" y="2582676"/>
            <a:ext cx="1371600" cy="463550"/>
          </a:xfrm>
          <a:prstGeom prst="wedgeRectCallout">
            <a:avLst>
              <a:gd name="adj1" fmla="val -65741"/>
              <a:gd name="adj2" fmla="val 96574"/>
            </a:avLst>
          </a:prstGeom>
          <a:solidFill>
            <a:srgbClr val="FFFF00"/>
          </a:solidFill>
          <a:ln w="9525">
            <a:solidFill>
              <a:schemeClr val="tx1"/>
            </a:solidFill>
            <a:miter lim="800000"/>
            <a:headEnd/>
            <a:tailEnd/>
          </a:ln>
          <a:effectLst/>
        </p:spPr>
        <p:txBody>
          <a:bodyPr/>
          <a:lstStyle/>
          <a:p>
            <a:pPr algn="ctr" fontAlgn="base">
              <a:spcBef>
                <a:spcPct val="0"/>
              </a:spcBef>
              <a:spcAft>
                <a:spcPct val="0"/>
              </a:spcAft>
            </a:pPr>
            <a:r>
              <a:rPr lang="el-GR" sz="2400" dirty="0">
                <a:solidFill>
                  <a:prstClr val="black"/>
                </a:solidFill>
                <a:latin typeface="Tahoma" pitchFamily="34" charset="0"/>
              </a:rPr>
              <a:t>Διάχυτη</a:t>
            </a:r>
          </a:p>
        </p:txBody>
      </p:sp>
      <p:sp>
        <p:nvSpPr>
          <p:cNvPr id="9" name="AutoShape 9"/>
          <p:cNvSpPr>
            <a:spLocks noChangeArrowheads="1"/>
          </p:cNvSpPr>
          <p:nvPr/>
        </p:nvSpPr>
        <p:spPr bwMode="auto">
          <a:xfrm>
            <a:off x="5806235" y="4115641"/>
            <a:ext cx="2593694" cy="463550"/>
          </a:xfrm>
          <a:prstGeom prst="wedgeRectCallout">
            <a:avLst>
              <a:gd name="adj1" fmla="val -54335"/>
              <a:gd name="adj2" fmla="val -114224"/>
            </a:avLst>
          </a:prstGeom>
          <a:solidFill>
            <a:srgbClr val="FFFF00"/>
          </a:solidFill>
          <a:ln w="9525">
            <a:solidFill>
              <a:schemeClr val="tx1"/>
            </a:solidFill>
            <a:miter lim="800000"/>
            <a:headEnd/>
            <a:tailEnd/>
          </a:ln>
          <a:effectLst/>
        </p:spPr>
        <p:txBody>
          <a:bodyPr/>
          <a:lstStyle/>
          <a:p>
            <a:pPr algn="ctr" fontAlgn="base">
              <a:spcBef>
                <a:spcPct val="0"/>
              </a:spcBef>
              <a:spcAft>
                <a:spcPct val="0"/>
              </a:spcAft>
            </a:pPr>
            <a:r>
              <a:rPr lang="el-GR" sz="2400" dirty="0" smtClean="0">
                <a:solidFill>
                  <a:prstClr val="black"/>
                </a:solidFill>
                <a:latin typeface="Tahoma" pitchFamily="34" charset="0"/>
              </a:rPr>
              <a:t>ανακλώμενη</a:t>
            </a:r>
            <a:endParaRPr lang="el-GR" sz="2400" dirty="0">
              <a:solidFill>
                <a:prstClr val="black"/>
              </a:solidFill>
              <a:latin typeface="Tahoma" pitchFamily="34" charset="0"/>
            </a:endParaRPr>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555847486"/>
      </p:ext>
    </p:extLst>
  </p:cSld>
  <p:clrMapOvr>
    <a:masterClrMapping/>
  </p:clrMapOvr>
  <mc:AlternateContent xmlns:mc="http://schemas.openxmlformats.org/markup-compatibility/2006">
    <mc:Choice xmlns:p14="http://schemas.microsoft.com/office/powerpoint/2010/main" Requires="p14">
      <p:transition spd="slow" p14:dur="2000" advTm="53644"/>
    </mc:Choice>
    <mc:Fallback>
      <p:transition spd="slow" advTm="53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02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0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480264" grpId="0" animBg="1"/>
      <p:bldP spid="480265"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ΗΛΙΑΚΟΙ ΣΥΛΛΕΚΤΕΣ</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7842500"/>
      </p:ext>
    </p:extLst>
  </p:cSld>
  <p:clrMapOvr>
    <a:masterClrMapping/>
  </p:clrMapOvr>
  <mc:AlternateContent xmlns:mc="http://schemas.openxmlformats.org/markup-compatibility/2006">
    <mc:Choice xmlns:p14="http://schemas.microsoft.com/office/powerpoint/2010/main" Requires="p14">
      <p:transition spd="slow" p14:dur="2000" advTm="1448"/>
    </mc:Choice>
    <mc:Fallback>
      <p:transition spd="slow" advTm="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l-GR" sz="3600" b="1" kern="1200" dirty="0">
                <a:solidFill>
                  <a:srgbClr val="C00000"/>
                </a:solidFill>
                <a:latin typeface="Cambria Math" panose="02040503050406030204" pitchFamily="18" charset="0"/>
                <a:ea typeface="Cambria Math" panose="02040503050406030204" pitchFamily="18" charset="0"/>
              </a:rPr>
              <a:t>ΗΛΙΑΚΗ ΑΚΤΙΝΟΒΟΛΙΑ ΠΡΟΣΠΙΠΤΟΥΣΑ ΣΕ ΜΙΑ ΗΜΙ-ΔΙΑΦΑΝΗ ΠΛΑΚΑ</a:t>
            </a:r>
            <a:endParaRPr lang="en-US" sz="3600" b="1" kern="1200" dirty="0">
              <a:solidFill>
                <a:srgbClr val="C00000"/>
              </a:solidFill>
              <a:latin typeface="Cambria Math" panose="02040503050406030204" pitchFamily="18" charset="0"/>
              <a:ea typeface="Cambria Math" panose="02040503050406030204" pitchFamily="18" charset="0"/>
            </a:endParaRPr>
          </a:p>
        </p:txBody>
      </p:sp>
      <p:sp>
        <p:nvSpPr>
          <p:cNvPr id="95235" name="Rectangle 3"/>
          <p:cNvSpPr>
            <a:spLocks noGrp="1" noChangeArrowheads="1"/>
          </p:cNvSpPr>
          <p:nvPr>
            <p:ph type="body" sz="half" idx="1"/>
          </p:nvPr>
        </p:nvSpPr>
        <p:spPr/>
        <p:txBody>
          <a:bodyPr/>
          <a:lstStyle/>
          <a:p>
            <a:pPr eaLnBrk="1" hangingPunct="1">
              <a:buFont typeface="Wingdings" pitchFamily="2" charset="2"/>
              <a:buNone/>
              <a:defRPr/>
            </a:pPr>
            <a:r>
              <a:rPr lang="en-US" sz="2800" smtClean="0"/>
              <a:t> </a:t>
            </a:r>
          </a:p>
          <a:p>
            <a:pPr eaLnBrk="1" hangingPunct="1">
              <a:buFont typeface="Wingdings" pitchFamily="2" charset="2"/>
              <a:buNone/>
              <a:defRPr/>
            </a:pPr>
            <a:endParaRPr lang="en-US" sz="2800" smtClean="0"/>
          </a:p>
          <a:p>
            <a:pPr eaLnBrk="1" hangingPunct="1">
              <a:buFont typeface="Wingdings" pitchFamily="2" charset="2"/>
              <a:buNone/>
              <a:defRPr/>
            </a:pPr>
            <a:endParaRPr lang="en-US" sz="2800" smtClean="0"/>
          </a:p>
          <a:p>
            <a:pPr eaLnBrk="1" hangingPunct="1">
              <a:buFont typeface="Wingdings" pitchFamily="2" charset="2"/>
              <a:buNone/>
              <a:defRPr/>
            </a:pPr>
            <a:endParaRPr lang="en-US" sz="2800" smtClean="0"/>
          </a:p>
          <a:p>
            <a:pPr eaLnBrk="1" hangingPunct="1">
              <a:buFont typeface="Wingdings" pitchFamily="2" charset="2"/>
              <a:buNone/>
              <a:defRPr/>
            </a:pPr>
            <a:endParaRPr lang="en-US" sz="2800" smtClean="0"/>
          </a:p>
          <a:p>
            <a:pPr eaLnBrk="1" hangingPunct="1">
              <a:buFont typeface="Wingdings" pitchFamily="2" charset="2"/>
              <a:buNone/>
              <a:defRPr/>
            </a:pPr>
            <a:endParaRPr lang="en-US" sz="2800" smtClean="0">
              <a:solidFill>
                <a:srgbClr val="FF9900"/>
              </a:solidFill>
            </a:endParaRPr>
          </a:p>
        </p:txBody>
      </p:sp>
      <p:graphicFrame>
        <p:nvGraphicFramePr>
          <p:cNvPr id="17410" name="Object 4"/>
          <p:cNvGraphicFramePr>
            <a:graphicFrameLocks noGrp="1" noChangeAspect="1"/>
          </p:cNvGraphicFramePr>
          <p:nvPr>
            <p:ph sz="half" idx="2"/>
            <p:extLst>
              <p:ext uri="{D42A27DB-BD31-4B8C-83A1-F6EECF244321}">
                <p14:modId xmlns:p14="http://schemas.microsoft.com/office/powerpoint/2010/main" val="4259529746"/>
              </p:ext>
            </p:extLst>
          </p:nvPr>
        </p:nvGraphicFramePr>
        <p:xfrm>
          <a:off x="96438" y="1676400"/>
          <a:ext cx="4259662" cy="4272880"/>
        </p:xfrm>
        <a:graphic>
          <a:graphicData uri="http://schemas.openxmlformats.org/presentationml/2006/ole">
            <mc:AlternateContent xmlns:mc="http://schemas.openxmlformats.org/markup-compatibility/2006">
              <mc:Choice xmlns:v="urn:schemas-microsoft-com:vml" Requires="v">
                <p:oleObj spid="_x0000_s14524" name="Picture" r:id="rId5" imgW="3219480" imgH="3228840" progId="Word.Picture.8">
                  <p:embed/>
                </p:oleObj>
              </mc:Choice>
              <mc:Fallback>
                <p:oleObj name="Picture" r:id="rId5" imgW="3219480" imgH="3228840" progId="Word.Picture.8">
                  <p:embed/>
                  <p:pic>
                    <p:nvPicPr>
                      <p:cNvPr id="0" name=""/>
                      <p:cNvPicPr>
                        <a:picLocks noChangeAspect="1" noChangeArrowheads="1"/>
                      </p:cNvPicPr>
                      <p:nvPr/>
                    </p:nvPicPr>
                    <p:blipFill>
                      <a:blip r:embed="rId6"/>
                      <a:srcRect/>
                      <a:stretch>
                        <a:fillRect/>
                      </a:stretch>
                    </p:blipFill>
                    <p:spPr bwMode="auto">
                      <a:xfrm>
                        <a:off x="96438" y="1676400"/>
                        <a:ext cx="4259662" cy="4272880"/>
                      </a:xfrm>
                      <a:prstGeom prst="rect">
                        <a:avLst/>
                      </a:prstGeom>
                      <a:solidFill>
                        <a:schemeClr val="tx1"/>
                      </a:solidFill>
                      <a:ln>
                        <a:noFill/>
                      </a:ln>
                      <a:effectLst/>
                      <a:extLst/>
                    </p:spPr>
                  </p:pic>
                </p:oleObj>
              </mc:Fallback>
            </mc:AlternateContent>
          </a:graphicData>
        </a:graphic>
      </p:graphicFrame>
      <p:sp>
        <p:nvSpPr>
          <p:cNvPr id="17418" name="Text Box 6"/>
          <p:cNvSpPr txBox="1">
            <a:spLocks noChangeArrowheads="1"/>
          </p:cNvSpPr>
          <p:nvPr/>
        </p:nvSpPr>
        <p:spPr bwMode="auto">
          <a:xfrm>
            <a:off x="4648200" y="20574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endParaRPr lang="en-US" altLang="en-US" smtClean="0">
              <a:solidFill>
                <a:srgbClr val="FFFFFF"/>
              </a:solidFill>
            </a:endParaRPr>
          </a:p>
        </p:txBody>
      </p:sp>
      <p:sp>
        <p:nvSpPr>
          <p:cNvPr id="17419" name="Rectangle 8"/>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17411" name="Object 7"/>
          <p:cNvGraphicFramePr>
            <a:graphicFrameLocks noChangeAspect="1"/>
          </p:cNvGraphicFramePr>
          <p:nvPr>
            <p:extLst>
              <p:ext uri="{D42A27DB-BD31-4B8C-83A1-F6EECF244321}">
                <p14:modId xmlns:p14="http://schemas.microsoft.com/office/powerpoint/2010/main" val="1966970353"/>
              </p:ext>
            </p:extLst>
          </p:nvPr>
        </p:nvGraphicFramePr>
        <p:xfrm>
          <a:off x="3347864" y="1591468"/>
          <a:ext cx="5584825" cy="931863"/>
        </p:xfrm>
        <a:graphic>
          <a:graphicData uri="http://schemas.openxmlformats.org/presentationml/2006/ole">
            <mc:AlternateContent xmlns:mc="http://schemas.openxmlformats.org/markup-compatibility/2006">
              <mc:Choice xmlns:v="urn:schemas-microsoft-com:vml" Requires="v">
                <p:oleObj spid="_x0000_s14525" name="Equation" r:id="rId7" imgW="1638000" imgH="304560" progId="Equation.3">
                  <p:embed/>
                </p:oleObj>
              </mc:Choice>
              <mc:Fallback>
                <p:oleObj name="Equation" r:id="rId7" imgW="1638000" imgH="304560" progId="Equation.3">
                  <p:embed/>
                  <p:pic>
                    <p:nvPicPr>
                      <p:cNvPr id="0" name=""/>
                      <p:cNvPicPr>
                        <a:picLocks noChangeAspect="1" noChangeArrowheads="1"/>
                      </p:cNvPicPr>
                      <p:nvPr/>
                    </p:nvPicPr>
                    <p:blipFill>
                      <a:blip r:embed="rId8"/>
                      <a:srcRect/>
                      <a:stretch>
                        <a:fillRect/>
                      </a:stretch>
                    </p:blipFill>
                    <p:spPr bwMode="auto">
                      <a:xfrm>
                        <a:off x="3347864" y="1591468"/>
                        <a:ext cx="5584825" cy="931863"/>
                      </a:xfrm>
                      <a:prstGeom prst="rect">
                        <a:avLst/>
                      </a:prstGeom>
                      <a:solidFill>
                        <a:schemeClr val="tx1"/>
                      </a:solidFill>
                    </p:spPr>
                  </p:pic>
                </p:oleObj>
              </mc:Fallback>
            </mc:AlternateContent>
          </a:graphicData>
        </a:graphic>
      </p:graphicFrame>
      <p:sp>
        <p:nvSpPr>
          <p:cNvPr id="17420" name="Text Box 9"/>
          <p:cNvSpPr txBox="1">
            <a:spLocks noChangeArrowheads="1"/>
          </p:cNvSpPr>
          <p:nvPr/>
        </p:nvSpPr>
        <p:spPr bwMode="auto">
          <a:xfrm>
            <a:off x="4419600" y="2514600"/>
            <a:ext cx="30480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r>
              <a:rPr lang="en-US" altLang="en-US" dirty="0" smtClean="0">
                <a:solidFill>
                  <a:srgbClr val="FFFFFF"/>
                </a:solidFill>
              </a:rPr>
              <a:t>Where</a:t>
            </a:r>
          </a:p>
          <a:p>
            <a:pPr eaLnBrk="0" fontAlgn="base" hangingPunct="0">
              <a:spcBef>
                <a:spcPct val="50000"/>
              </a:spcBef>
              <a:spcAft>
                <a:spcPct val="0"/>
              </a:spcAft>
            </a:pPr>
            <a:endParaRPr lang="en-US" altLang="en-US" dirty="0" smtClean="0">
              <a:solidFill>
                <a:srgbClr val="FFFFFF"/>
              </a:solidFill>
            </a:endParaRPr>
          </a:p>
          <a:p>
            <a:pPr eaLnBrk="0" fontAlgn="base" hangingPunct="0">
              <a:spcBef>
                <a:spcPct val="50000"/>
              </a:spcBef>
              <a:spcAft>
                <a:spcPct val="0"/>
              </a:spcAft>
            </a:pPr>
            <a:r>
              <a:rPr lang="en-US" altLang="en-US" dirty="0" smtClean="0">
                <a:solidFill>
                  <a:srgbClr val="FFFFFF"/>
                </a:solidFill>
              </a:rPr>
              <a:t>  </a:t>
            </a:r>
          </a:p>
        </p:txBody>
      </p:sp>
      <p:sp>
        <p:nvSpPr>
          <p:cNvPr id="17421"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7422" name="Rectangle 14"/>
          <p:cNvSpPr>
            <a:spLocks noChangeArrowheads="1"/>
          </p:cNvSpPr>
          <p:nvPr/>
        </p:nvSpPr>
        <p:spPr bwMode="auto">
          <a:xfrm>
            <a:off x="0" y="266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smtClean="0">
              <a:solidFill>
                <a:srgbClr val="FFFFFF"/>
              </a:solidFill>
            </a:endParaRPr>
          </a:p>
        </p:txBody>
      </p:sp>
      <p:sp>
        <p:nvSpPr>
          <p:cNvPr id="17423" name="Rectangle 15"/>
          <p:cNvSpPr>
            <a:spLocks noChangeArrowheads="1"/>
          </p:cNvSpPr>
          <p:nvPr/>
        </p:nvSpPr>
        <p:spPr bwMode="auto">
          <a:xfrm>
            <a:off x="0" y="53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smtClean="0">
              <a:solidFill>
                <a:srgbClr val="FFFFFF"/>
              </a:solidFill>
            </a:endParaRPr>
          </a:p>
        </p:txBody>
      </p:sp>
      <p:sp>
        <p:nvSpPr>
          <p:cNvPr id="17424" name="Rectangle 16"/>
          <p:cNvSpPr>
            <a:spLocks noChangeArrowheads="1"/>
          </p:cNvSpPr>
          <p:nvPr/>
        </p:nvSpPr>
        <p:spPr bwMode="auto">
          <a:xfrm>
            <a:off x="0" y="800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smtClean="0">
              <a:solidFill>
                <a:srgbClr val="FFFFFF"/>
              </a:solidFill>
            </a:endParaRPr>
          </a:p>
        </p:txBody>
      </p:sp>
      <p:sp>
        <p:nvSpPr>
          <p:cNvPr id="17425" name="Rectangle 18"/>
          <p:cNvSpPr>
            <a:spLocks noChangeArrowheads="1"/>
          </p:cNvSpPr>
          <p:nvPr/>
        </p:nvSpPr>
        <p:spPr bwMode="auto">
          <a:xfrm>
            <a:off x="0" y="3322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17415" name="Object 17"/>
          <p:cNvGraphicFramePr>
            <a:graphicFrameLocks noChangeAspect="1"/>
          </p:cNvGraphicFramePr>
          <p:nvPr>
            <p:extLst>
              <p:ext uri="{D42A27DB-BD31-4B8C-83A1-F6EECF244321}">
                <p14:modId xmlns:p14="http://schemas.microsoft.com/office/powerpoint/2010/main" val="723964330"/>
              </p:ext>
            </p:extLst>
          </p:nvPr>
        </p:nvGraphicFramePr>
        <p:xfrm>
          <a:off x="4648200" y="5805264"/>
          <a:ext cx="3276600" cy="773113"/>
        </p:xfrm>
        <a:graphic>
          <a:graphicData uri="http://schemas.openxmlformats.org/presentationml/2006/ole">
            <mc:AlternateContent xmlns:mc="http://schemas.openxmlformats.org/markup-compatibility/2006">
              <mc:Choice xmlns:v="urn:schemas-microsoft-com:vml" Requires="v">
                <p:oleObj spid="_x0000_s14526" name="Equation" r:id="rId9" imgW="901309" imgH="215806" progId="Equation.3">
                  <p:embed/>
                </p:oleObj>
              </mc:Choice>
              <mc:Fallback>
                <p:oleObj name="Equation" r:id="rId9" imgW="901309" imgH="21580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5805264"/>
                        <a:ext cx="3276600" cy="773113"/>
                      </a:xfrm>
                      <a:prstGeom prst="rect">
                        <a:avLst/>
                      </a:prstGeom>
                      <a:solidFill>
                        <a:schemeClr val="tx1"/>
                      </a:solidFill>
                    </p:spPr>
                  </p:pic>
                </p:oleObj>
              </mc:Fallback>
            </mc:AlternateContent>
          </a:graphicData>
        </a:graphic>
      </p:graphicFrame>
      <p:sp>
        <p:nvSpPr>
          <p:cNvPr id="2" name="TextBox 1"/>
          <p:cNvSpPr txBox="1"/>
          <p:nvPr/>
        </p:nvSpPr>
        <p:spPr>
          <a:xfrm>
            <a:off x="4076911" y="3437623"/>
            <a:ext cx="4896544" cy="1569660"/>
          </a:xfrm>
          <a:prstGeom prst="rect">
            <a:avLst/>
          </a:prstGeom>
          <a:noFill/>
        </p:spPr>
        <p:txBody>
          <a:bodyPr wrap="square" rtlCol="0">
            <a:spAutoFit/>
          </a:bodyPr>
          <a:lstStyle/>
          <a:p>
            <a:pPr marL="1077913" indent="-1077913"/>
            <a:r>
              <a:rPr lang="en-GB" sz="2400" dirty="0" smtClean="0">
                <a:solidFill>
                  <a:schemeClr val="bg2">
                    <a:lumMod val="50000"/>
                  </a:schemeClr>
                </a:solidFill>
              </a:rPr>
              <a:t>Gabs </a:t>
            </a:r>
            <a:r>
              <a:rPr lang="el-GR" sz="2400" dirty="0" smtClean="0">
                <a:solidFill>
                  <a:schemeClr val="bg2">
                    <a:lumMod val="50000"/>
                  </a:schemeClr>
                </a:solidFill>
              </a:rPr>
              <a:t> </a:t>
            </a:r>
            <a:r>
              <a:rPr lang="en-GB" sz="2400" dirty="0" smtClean="0">
                <a:solidFill>
                  <a:schemeClr val="bg2">
                    <a:lumMod val="50000"/>
                  </a:schemeClr>
                </a:solidFill>
              </a:rPr>
              <a:t>: </a:t>
            </a:r>
            <a:r>
              <a:rPr lang="el-GR" sz="2400" dirty="0" smtClean="0">
                <a:solidFill>
                  <a:schemeClr val="bg2">
                    <a:lumMod val="50000"/>
                  </a:schemeClr>
                </a:solidFill>
              </a:rPr>
              <a:t>απορροφούμενη ακτινοβολία</a:t>
            </a:r>
            <a:endParaRPr lang="el-GR" sz="2400" dirty="0">
              <a:solidFill>
                <a:schemeClr val="bg2">
                  <a:lumMod val="50000"/>
                </a:schemeClr>
              </a:solidFill>
            </a:endParaRPr>
          </a:p>
          <a:p>
            <a:pPr marL="1077913" indent="-1077913"/>
            <a:r>
              <a:rPr lang="en-GB" sz="2400" dirty="0" err="1" smtClean="0">
                <a:solidFill>
                  <a:schemeClr val="bg2">
                    <a:lumMod val="50000"/>
                  </a:schemeClr>
                </a:solidFill>
              </a:rPr>
              <a:t>Gtr</a:t>
            </a:r>
            <a:r>
              <a:rPr lang="el-GR" sz="2400" dirty="0" smtClean="0">
                <a:solidFill>
                  <a:schemeClr val="bg2">
                    <a:lumMod val="50000"/>
                  </a:schemeClr>
                </a:solidFill>
              </a:rPr>
              <a:t>    </a:t>
            </a:r>
            <a:r>
              <a:rPr lang="en-GB" sz="2400" dirty="0" smtClean="0">
                <a:solidFill>
                  <a:schemeClr val="bg2">
                    <a:lumMod val="50000"/>
                  </a:schemeClr>
                </a:solidFill>
              </a:rPr>
              <a:t> : </a:t>
            </a:r>
            <a:r>
              <a:rPr lang="el-GR" sz="2400" dirty="0" smtClean="0">
                <a:solidFill>
                  <a:schemeClr val="bg2">
                    <a:lumMod val="50000"/>
                  </a:schemeClr>
                </a:solidFill>
              </a:rPr>
              <a:t>διερχόμενη ακτινοβολία</a:t>
            </a:r>
          </a:p>
          <a:p>
            <a:pPr marL="1077913" indent="-1077913"/>
            <a:r>
              <a:rPr lang="en-GB" sz="2400" dirty="0" err="1" smtClean="0">
                <a:solidFill>
                  <a:schemeClr val="bg2">
                    <a:lumMod val="50000"/>
                  </a:schemeClr>
                </a:solidFill>
              </a:rPr>
              <a:t>Grefl</a:t>
            </a:r>
            <a:r>
              <a:rPr lang="en-GB" sz="2400" dirty="0" smtClean="0">
                <a:solidFill>
                  <a:schemeClr val="bg2">
                    <a:lumMod val="50000"/>
                  </a:schemeClr>
                </a:solidFill>
              </a:rPr>
              <a:t> </a:t>
            </a:r>
            <a:r>
              <a:rPr lang="el-GR" sz="2400" dirty="0" smtClean="0">
                <a:solidFill>
                  <a:schemeClr val="bg2">
                    <a:lumMod val="50000"/>
                  </a:schemeClr>
                </a:solidFill>
              </a:rPr>
              <a:t>  </a:t>
            </a:r>
            <a:r>
              <a:rPr lang="en-GB" sz="2400" dirty="0" smtClean="0">
                <a:solidFill>
                  <a:schemeClr val="bg2">
                    <a:lumMod val="50000"/>
                  </a:schemeClr>
                </a:solidFill>
              </a:rPr>
              <a:t>: </a:t>
            </a:r>
            <a:r>
              <a:rPr lang="el-GR" sz="2400" dirty="0" smtClean="0">
                <a:solidFill>
                  <a:schemeClr val="bg2">
                    <a:lumMod val="50000"/>
                  </a:schemeClr>
                </a:solidFill>
              </a:rPr>
              <a:t>ανακλώμενη ακτινοβολία</a:t>
            </a:r>
            <a:endParaRPr lang="en-GB" sz="2400" dirty="0">
              <a:solidFill>
                <a:schemeClr val="bg2">
                  <a:lumMod val="50000"/>
                </a:schemeClr>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6686013"/>
      </p:ext>
    </p:extLst>
  </p:cSld>
  <p:clrMapOvr>
    <a:masterClrMapping/>
  </p:clrMapOvr>
  <mc:AlternateContent xmlns:mc="http://schemas.openxmlformats.org/markup-compatibility/2006">
    <mc:Choice xmlns:p14="http://schemas.microsoft.com/office/powerpoint/2010/main" Requires="p14">
      <p:transition spd="slow" p14:dur="2000" advTm="83362"/>
    </mc:Choice>
    <mc:Fallback>
      <p:transition spd="slow" advTm="8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l-GR" sz="3600" b="1" kern="1200" dirty="0">
                <a:solidFill>
                  <a:srgbClr val="C00000"/>
                </a:solidFill>
                <a:latin typeface="Cambria Math" panose="02040503050406030204" pitchFamily="18" charset="0"/>
                <a:ea typeface="Cambria Math" panose="02040503050406030204" pitchFamily="18" charset="0"/>
              </a:rPr>
              <a:t>ΟΠΤΙΚΕΣ ΙΔΙΟΤΗΤΕΣ ΥΛΙΚΩΝ</a:t>
            </a:r>
            <a:endParaRPr lang="en-US" sz="3600" b="1" kern="1200" dirty="0">
              <a:solidFill>
                <a:srgbClr val="C00000"/>
              </a:solidFill>
              <a:latin typeface="Cambria Math" panose="02040503050406030204" pitchFamily="18" charset="0"/>
              <a:ea typeface="Cambria Math" panose="02040503050406030204" pitchFamily="18" charset="0"/>
            </a:endParaRPr>
          </a:p>
        </p:txBody>
      </p:sp>
      <p:sp>
        <p:nvSpPr>
          <p:cNvPr id="1844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47"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4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49" name="Rectangle 11"/>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50" name="Text Box 12"/>
          <p:cNvSpPr txBox="1">
            <a:spLocks noChangeArrowheads="1"/>
          </p:cNvSpPr>
          <p:nvPr/>
        </p:nvSpPr>
        <p:spPr bwMode="auto">
          <a:xfrm>
            <a:off x="3851920" y="2060848"/>
            <a:ext cx="504056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50000"/>
              </a:spcBef>
              <a:spcAft>
                <a:spcPct val="0"/>
              </a:spcAft>
            </a:pPr>
            <a:r>
              <a:rPr lang="el-GR" altLang="en-US" sz="2800" dirty="0" smtClean="0">
                <a:solidFill>
                  <a:schemeClr val="bg2">
                    <a:lumMod val="50000"/>
                  </a:schemeClr>
                </a:solidFill>
              </a:rPr>
              <a:t>Ο νόμος </a:t>
            </a:r>
            <a:r>
              <a:rPr lang="en-US" altLang="en-US" sz="2800" dirty="0" err="1" smtClean="0">
                <a:solidFill>
                  <a:schemeClr val="bg2">
                    <a:lumMod val="50000"/>
                  </a:schemeClr>
                </a:solidFill>
              </a:rPr>
              <a:t>Khirchoff</a:t>
            </a:r>
            <a:r>
              <a:rPr lang="el-GR" altLang="en-US" sz="2800" dirty="0" smtClean="0">
                <a:solidFill>
                  <a:schemeClr val="bg2">
                    <a:lumMod val="50000"/>
                  </a:schemeClr>
                </a:solidFill>
              </a:rPr>
              <a:t> σε ισορροπία </a:t>
            </a:r>
            <a:r>
              <a:rPr lang="en-US" altLang="en-US" sz="2800" dirty="0" smtClean="0">
                <a:solidFill>
                  <a:schemeClr val="bg2">
                    <a:lumMod val="50000"/>
                  </a:schemeClr>
                </a:solidFill>
              </a:rPr>
              <a:t>:</a:t>
            </a:r>
            <a:r>
              <a:rPr lang="el-GR" altLang="en-US" sz="2800" dirty="0" smtClean="0">
                <a:solidFill>
                  <a:schemeClr val="bg2">
                    <a:lumMod val="50000"/>
                  </a:schemeClr>
                </a:solidFill>
              </a:rPr>
              <a:t>  α = ε</a:t>
            </a:r>
            <a:r>
              <a:rPr lang="en-US" altLang="en-US" sz="2800" dirty="0" smtClean="0">
                <a:solidFill>
                  <a:schemeClr val="bg2">
                    <a:lumMod val="50000"/>
                  </a:schemeClr>
                </a:solidFill>
              </a:rPr>
              <a:t> </a:t>
            </a:r>
            <a:endParaRPr lang="el-GR" altLang="en-US" sz="2800" dirty="0" smtClean="0">
              <a:solidFill>
                <a:schemeClr val="bg2">
                  <a:lumMod val="50000"/>
                </a:schemeClr>
              </a:solidFill>
            </a:endParaRPr>
          </a:p>
          <a:p>
            <a:pPr algn="r" eaLnBrk="0" fontAlgn="base" hangingPunct="0">
              <a:spcBef>
                <a:spcPct val="50000"/>
              </a:spcBef>
              <a:spcAft>
                <a:spcPct val="0"/>
              </a:spcAft>
            </a:pPr>
            <a:r>
              <a:rPr lang="el-GR" altLang="en-US" sz="2800" dirty="0" smtClean="0">
                <a:solidFill>
                  <a:schemeClr val="bg2">
                    <a:lumMod val="50000"/>
                  </a:schemeClr>
                </a:solidFill>
              </a:rPr>
              <a:t>ρ = ρ(λ,θ) </a:t>
            </a:r>
          </a:p>
          <a:p>
            <a:pPr algn="r" eaLnBrk="0" fontAlgn="base" hangingPunct="0">
              <a:spcBef>
                <a:spcPct val="50000"/>
              </a:spcBef>
              <a:spcAft>
                <a:spcPct val="0"/>
              </a:spcAft>
            </a:pPr>
            <a:r>
              <a:rPr lang="el-GR" altLang="en-US" sz="2800" dirty="0" smtClean="0">
                <a:solidFill>
                  <a:schemeClr val="bg2">
                    <a:lumMod val="50000"/>
                  </a:schemeClr>
                </a:solidFill>
              </a:rPr>
              <a:t>τ = τ(λ,θ) </a:t>
            </a:r>
          </a:p>
          <a:p>
            <a:pPr algn="r" eaLnBrk="0" fontAlgn="base" hangingPunct="0">
              <a:spcBef>
                <a:spcPct val="50000"/>
              </a:spcBef>
              <a:spcAft>
                <a:spcPct val="0"/>
              </a:spcAft>
            </a:pPr>
            <a:r>
              <a:rPr lang="el-GR" altLang="en-US" sz="2800" dirty="0" smtClean="0">
                <a:solidFill>
                  <a:schemeClr val="bg2">
                    <a:lumMod val="50000"/>
                  </a:schemeClr>
                </a:solidFill>
              </a:rPr>
              <a:t>α = α(λ,θ) </a:t>
            </a:r>
          </a:p>
          <a:p>
            <a:pPr algn="r" eaLnBrk="0" fontAlgn="base" hangingPunct="0">
              <a:spcBef>
                <a:spcPct val="50000"/>
              </a:spcBef>
              <a:spcAft>
                <a:spcPct val="0"/>
              </a:spcAft>
            </a:pPr>
            <a:r>
              <a:rPr lang="el-GR" altLang="en-US" sz="2800" dirty="0" smtClean="0">
                <a:solidFill>
                  <a:schemeClr val="bg2">
                    <a:lumMod val="50000"/>
                  </a:schemeClr>
                </a:solidFill>
              </a:rPr>
              <a:t>ε = ε(λ,θ)</a:t>
            </a:r>
          </a:p>
          <a:p>
            <a:pPr algn="r" eaLnBrk="0" fontAlgn="base" hangingPunct="0">
              <a:spcBef>
                <a:spcPct val="50000"/>
              </a:spcBef>
              <a:spcAft>
                <a:spcPct val="0"/>
              </a:spcAft>
            </a:pPr>
            <a:r>
              <a:rPr lang="el-GR" altLang="en-US" sz="2800" dirty="0" smtClean="0">
                <a:solidFill>
                  <a:schemeClr val="bg2">
                    <a:lumMod val="50000"/>
                  </a:schemeClr>
                </a:solidFill>
              </a:rPr>
              <a:t>λ : μήκος κύματος</a:t>
            </a:r>
          </a:p>
          <a:p>
            <a:pPr algn="r" eaLnBrk="0" fontAlgn="base" hangingPunct="0">
              <a:spcBef>
                <a:spcPct val="50000"/>
              </a:spcBef>
              <a:spcAft>
                <a:spcPct val="0"/>
              </a:spcAft>
            </a:pPr>
            <a:r>
              <a:rPr lang="el-GR" altLang="en-US" sz="2800" dirty="0" smtClean="0">
                <a:solidFill>
                  <a:schemeClr val="bg2">
                    <a:lumMod val="50000"/>
                  </a:schemeClr>
                </a:solidFill>
              </a:rPr>
              <a:t>θ : γωνία πρόσπτωσης</a:t>
            </a:r>
            <a:endParaRPr lang="en-US" altLang="en-US" sz="2800" dirty="0" smtClean="0">
              <a:solidFill>
                <a:schemeClr val="bg2">
                  <a:lumMod val="50000"/>
                </a:schemeClr>
              </a:solidFill>
            </a:endParaRPr>
          </a:p>
        </p:txBody>
      </p:sp>
      <p:sp>
        <p:nvSpPr>
          <p:cNvPr id="1845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52" name="Rectangle 16"/>
          <p:cNvSpPr>
            <a:spLocks noChangeArrowheads="1"/>
          </p:cNvSpPr>
          <p:nvPr/>
        </p:nvSpPr>
        <p:spPr bwMode="auto">
          <a:xfrm>
            <a:off x="3581400" y="3810000"/>
            <a:ext cx="17700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smtClean="0">
                <a:solidFill>
                  <a:srgbClr val="FFFFFF"/>
                </a:solidFill>
                <a:ea typeface="Times New Roman" pitchFamily="18" charset="0"/>
                <a:cs typeface="Arial" charset="0"/>
              </a:rPr>
              <a:t>In general</a:t>
            </a:r>
          </a:p>
          <a:p>
            <a:pPr eaLnBrk="0" fontAlgn="base" hangingPunct="0">
              <a:spcBef>
                <a:spcPct val="0"/>
              </a:spcBef>
              <a:spcAft>
                <a:spcPct val="0"/>
              </a:spcAft>
            </a:pPr>
            <a:endParaRPr lang="en-US" altLang="en-US" smtClean="0">
              <a:solidFill>
                <a:srgbClr val="FFFFFF"/>
              </a:solidFill>
              <a:ea typeface="Times New Roman" pitchFamily="18" charset="0"/>
              <a:cs typeface="Arial" charset="0"/>
            </a:endParaRPr>
          </a:p>
        </p:txBody>
      </p:sp>
      <p:sp>
        <p:nvSpPr>
          <p:cNvPr id="18453" name="Rectangle 2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18440" name="Object 19"/>
          <p:cNvGraphicFramePr>
            <a:graphicFrameLocks noChangeAspect="1"/>
          </p:cNvGraphicFramePr>
          <p:nvPr>
            <p:extLst>
              <p:ext uri="{D42A27DB-BD31-4B8C-83A1-F6EECF244321}">
                <p14:modId xmlns:p14="http://schemas.microsoft.com/office/powerpoint/2010/main" val="3880449585"/>
              </p:ext>
            </p:extLst>
          </p:nvPr>
        </p:nvGraphicFramePr>
        <p:xfrm>
          <a:off x="6850534" y="116632"/>
          <a:ext cx="1295400" cy="396875"/>
        </p:xfrm>
        <a:graphic>
          <a:graphicData uri="http://schemas.openxmlformats.org/presentationml/2006/ole">
            <mc:AlternateContent xmlns:mc="http://schemas.openxmlformats.org/markup-compatibility/2006">
              <mc:Choice xmlns:v="urn:schemas-microsoft-com:vml" Requires="v">
                <p:oleObj spid="_x0000_s15650" name="Equation" r:id="rId5" imgW="749300" imgH="228600" progId="Equation.3">
                  <p:embed/>
                </p:oleObj>
              </mc:Choice>
              <mc:Fallback>
                <p:oleObj name="Equation" r:id="rId5" imgW="7493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0534" y="116632"/>
                        <a:ext cx="1295400" cy="396875"/>
                      </a:xfrm>
                      <a:prstGeom prst="rect">
                        <a:avLst/>
                      </a:prstGeom>
                      <a:solidFill>
                        <a:schemeClr val="tx1"/>
                      </a:solidFill>
                    </p:spPr>
                  </p:pic>
                </p:oleObj>
              </mc:Fallback>
            </mc:AlternateContent>
          </a:graphicData>
        </a:graphic>
      </p:graphicFrame>
      <p:sp>
        <p:nvSpPr>
          <p:cNvPr id="18454" name="Rectangle 2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55" name="Rectangle 2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56" name="Rectangle 30"/>
          <p:cNvSpPr>
            <a:spLocks noChangeArrowheads="1"/>
          </p:cNvSpPr>
          <p:nvPr/>
        </p:nvSpPr>
        <p:spPr bwMode="auto">
          <a:xfrm>
            <a:off x="0" y="3322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8457" name="Rectangle 32"/>
          <p:cNvSpPr>
            <a:spLocks noChangeArrowheads="1"/>
          </p:cNvSpPr>
          <p:nvPr/>
        </p:nvSpPr>
        <p:spPr bwMode="auto">
          <a:xfrm>
            <a:off x="0" y="3333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mc:AlternateContent xmlns:mc="http://schemas.openxmlformats.org/markup-compatibility/2006" xmlns:a14="http://schemas.microsoft.com/office/drawing/2010/main">
        <mc:Choice Requires="a14">
          <p:sp>
            <p:nvSpPr>
              <p:cNvPr id="3" name="TextBox 2"/>
              <p:cNvSpPr txBox="1"/>
              <p:nvPr/>
            </p:nvSpPr>
            <p:spPr>
              <a:xfrm>
                <a:off x="198307" y="1268760"/>
                <a:ext cx="8536248" cy="671979"/>
              </a:xfrm>
              <a:prstGeom prst="rect">
                <a:avLst/>
              </a:prstGeom>
              <a:noFill/>
              <a:ln>
                <a:solidFill>
                  <a:schemeClr val="accent4">
                    <a:lumMod val="10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l-GR" b="1" i="1" smtClean="0">
                          <a:solidFill>
                            <a:srgbClr val="FF0000"/>
                          </a:solidFill>
                          <a:latin typeface="Cambria Math"/>
                        </a:rPr>
                        <m:t>𝜺</m:t>
                      </m:r>
                      <m:r>
                        <a:rPr lang="el-GR" b="1" i="1" smtClean="0">
                          <a:solidFill>
                            <a:srgbClr val="FF0000"/>
                          </a:solidFill>
                          <a:latin typeface="Cambria Math"/>
                        </a:rPr>
                        <m:t>=</m:t>
                      </m:r>
                      <m:r>
                        <a:rPr lang="el-GR" b="1" i="1" smtClean="0">
                          <a:solidFill>
                            <a:srgbClr val="FF0000"/>
                          </a:solidFill>
                          <a:latin typeface="Cambria Math"/>
                        </a:rPr>
                        <m:t>𝝈𝝊𝝂𝝉</m:t>
                      </m:r>
                      <m:r>
                        <a:rPr lang="el-GR" b="1" i="1" smtClean="0">
                          <a:solidFill>
                            <a:srgbClr val="FF0000"/>
                          </a:solidFill>
                          <a:latin typeface="Cambria Math"/>
                        </a:rPr>
                        <m:t>. </m:t>
                      </m:r>
                      <m:r>
                        <a:rPr lang="el-GR" b="1" i="0" smtClean="0">
                          <a:solidFill>
                            <a:srgbClr val="FF0000"/>
                          </a:solidFill>
                          <a:latin typeface="Cambria Math"/>
                        </a:rPr>
                        <m:t>𝚬𝚱𝚷𝚶𝚳𝚷𝚮𝚺</m:t>
                      </m:r>
                      <m:r>
                        <a:rPr lang="el-GR" b="1" i="0" smtClean="0">
                          <a:solidFill>
                            <a:srgbClr val="FF0000"/>
                          </a:solidFill>
                          <a:latin typeface="Cambria Math"/>
                        </a:rPr>
                        <m:t>=</m:t>
                      </m:r>
                      <m:f>
                        <m:fPr>
                          <m:ctrlPr>
                            <a:rPr lang="el-GR" b="1" i="1" smtClean="0">
                              <a:solidFill>
                                <a:srgbClr val="FF0000"/>
                              </a:solidFill>
                              <a:latin typeface="Cambria Math"/>
                            </a:rPr>
                          </m:ctrlPr>
                        </m:fPr>
                        <m:num>
                          <m:r>
                            <a:rPr lang="el-GR" b="1" i="0" smtClean="0">
                              <a:solidFill>
                                <a:srgbClr val="FF0000"/>
                              </a:solidFill>
                              <a:latin typeface="Cambria Math"/>
                            </a:rPr>
                            <m:t>𝚬</m:t>
                          </m:r>
                        </m:num>
                        <m:den>
                          <m:sSub>
                            <m:sSubPr>
                              <m:ctrlPr>
                                <a:rPr lang="el-GR" b="1" i="1" smtClean="0">
                                  <a:solidFill>
                                    <a:srgbClr val="FF0000"/>
                                  </a:solidFill>
                                  <a:latin typeface="Cambria Math"/>
                                </a:rPr>
                              </m:ctrlPr>
                            </m:sSubPr>
                            <m:e>
                              <m:r>
                                <a:rPr lang="el-GR" b="1" i="0" smtClean="0">
                                  <a:solidFill>
                                    <a:srgbClr val="FF0000"/>
                                  </a:solidFill>
                                  <a:latin typeface="Cambria Math"/>
                                </a:rPr>
                                <m:t>𝚬</m:t>
                              </m:r>
                            </m:e>
                            <m:sub>
                              <m:r>
                                <a:rPr lang="en-GB" b="1" i="1" smtClean="0">
                                  <a:solidFill>
                                    <a:srgbClr val="FF0000"/>
                                  </a:solidFill>
                                  <a:latin typeface="Cambria Math"/>
                                </a:rPr>
                                <m:t>𝒃</m:t>
                              </m:r>
                            </m:sub>
                          </m:sSub>
                        </m:den>
                      </m:f>
                      <m:r>
                        <a:rPr lang="en-GB" b="1" i="1" smtClean="0">
                          <a:solidFill>
                            <a:srgbClr val="FF0000"/>
                          </a:solidFill>
                          <a:latin typeface="Cambria Math"/>
                        </a:rPr>
                        <m:t>=</m:t>
                      </m:r>
                      <m:f>
                        <m:fPr>
                          <m:ctrlPr>
                            <a:rPr lang="en-GB" b="1" i="1" smtClean="0">
                              <a:solidFill>
                                <a:srgbClr val="FF0000"/>
                              </a:solidFill>
                              <a:latin typeface="Cambria Math"/>
                            </a:rPr>
                          </m:ctrlPr>
                        </m:fPr>
                        <m:num>
                          <m:r>
                            <a:rPr lang="el-GR" b="1" i="0" smtClean="0">
                              <a:solidFill>
                                <a:srgbClr val="FF0000"/>
                              </a:solidFill>
                              <a:latin typeface="Cambria Math"/>
                            </a:rPr>
                            <m:t>𝚬𝛋𝛑𝛆𝛍𝛑</m:t>
                          </m:r>
                          <m:r>
                            <m:rPr>
                              <m:sty m:val="p"/>
                            </m:rPr>
                            <a:rPr lang="el-GR" b="1" i="0" smtClean="0">
                              <a:solidFill>
                                <a:srgbClr val="FF0000"/>
                              </a:solidFill>
                              <a:latin typeface="Cambria Math"/>
                            </a:rPr>
                            <m:t>ό</m:t>
                          </m:r>
                          <m:r>
                            <a:rPr lang="el-GR" b="1" i="0" smtClean="0">
                              <a:solidFill>
                                <a:srgbClr val="FF0000"/>
                              </a:solidFill>
                              <a:latin typeface="Cambria Math"/>
                            </a:rPr>
                            <m:t>𝛍𝛆𝛎𝛈</m:t>
                          </m:r>
                          <m:r>
                            <a:rPr lang="el-GR" b="1" i="0" smtClean="0">
                              <a:solidFill>
                                <a:srgbClr val="FF0000"/>
                              </a:solidFill>
                              <a:latin typeface="Cambria Math"/>
                            </a:rPr>
                            <m:t> </m:t>
                          </m:r>
                          <m:r>
                            <a:rPr lang="el-GR" b="1" i="0" smtClean="0">
                              <a:solidFill>
                                <a:srgbClr val="FF0000"/>
                              </a:solidFill>
                              <a:latin typeface="Cambria Math"/>
                            </a:rPr>
                            <m:t>𝛆𝛎𝛆𝛒𝛄𝛆𝛊𝛂</m:t>
                          </m:r>
                          <m:r>
                            <a:rPr lang="el-GR" b="1" i="0" smtClean="0">
                              <a:solidFill>
                                <a:srgbClr val="FF0000"/>
                              </a:solidFill>
                              <a:latin typeface="Cambria Math"/>
                            </a:rPr>
                            <m:t> </m:t>
                          </m:r>
                          <m:r>
                            <a:rPr lang="el-GR" b="1" i="1" smtClean="0">
                              <a:solidFill>
                                <a:srgbClr val="FF0000"/>
                              </a:solidFill>
                              <a:latin typeface="Cambria Math"/>
                            </a:rPr>
                            <m:t>𝝅𝝆𝜶𝜸𝝁𝜶𝝉𝜾𝜿𝝄</m:t>
                          </m:r>
                          <m:r>
                            <m:rPr>
                              <m:sty m:val="p"/>
                            </m:rPr>
                            <a:rPr lang="el-GR" b="1" i="1" smtClean="0">
                              <a:solidFill>
                                <a:srgbClr val="FF0000"/>
                              </a:solidFill>
                              <a:latin typeface="Cambria Math"/>
                            </a:rPr>
                            <m:t>ύ</m:t>
                          </m:r>
                          <m:r>
                            <a:rPr lang="el-GR" b="1" i="1" smtClean="0">
                              <a:solidFill>
                                <a:srgbClr val="FF0000"/>
                              </a:solidFill>
                              <a:latin typeface="Cambria Math"/>
                            </a:rPr>
                            <m:t> </m:t>
                          </m:r>
                          <m:r>
                            <a:rPr lang="el-GR" b="1" i="1" smtClean="0">
                              <a:solidFill>
                                <a:srgbClr val="FF0000"/>
                              </a:solidFill>
                              <a:latin typeface="Cambria Math"/>
                            </a:rPr>
                            <m:t>𝝈</m:t>
                          </m:r>
                          <m:r>
                            <m:rPr>
                              <m:sty m:val="p"/>
                            </m:rPr>
                            <a:rPr lang="el-GR" b="1" i="1" smtClean="0">
                              <a:solidFill>
                                <a:srgbClr val="FF0000"/>
                              </a:solidFill>
                              <a:latin typeface="Cambria Math"/>
                            </a:rPr>
                            <m:t>ώ</m:t>
                          </m:r>
                          <m:r>
                            <a:rPr lang="el-GR" b="1" i="1" smtClean="0">
                              <a:solidFill>
                                <a:srgbClr val="FF0000"/>
                              </a:solidFill>
                              <a:latin typeface="Cambria Math"/>
                            </a:rPr>
                            <m:t>𝝁𝜶𝝉𝝄𝝇</m:t>
                          </m:r>
                        </m:num>
                        <m:den>
                          <m:r>
                            <a:rPr lang="el-GR" b="1" i="0" smtClean="0">
                              <a:solidFill>
                                <a:srgbClr val="FF0000"/>
                              </a:solidFill>
                              <a:latin typeface="Cambria Math"/>
                            </a:rPr>
                            <m:t>𝚬𝛋𝛑𝛆𝛍𝛑</m:t>
                          </m:r>
                          <m:r>
                            <m:rPr>
                              <m:sty m:val="p"/>
                            </m:rPr>
                            <a:rPr lang="el-GR" b="1" i="0" smtClean="0">
                              <a:solidFill>
                                <a:srgbClr val="FF0000"/>
                              </a:solidFill>
                              <a:latin typeface="Cambria Math"/>
                            </a:rPr>
                            <m:t>ό</m:t>
                          </m:r>
                          <m:r>
                            <a:rPr lang="el-GR" b="1" i="0" smtClean="0">
                              <a:solidFill>
                                <a:srgbClr val="FF0000"/>
                              </a:solidFill>
                              <a:latin typeface="Cambria Math"/>
                            </a:rPr>
                            <m:t>𝛍𝛆𝛎𝛈</m:t>
                          </m:r>
                          <m:r>
                            <a:rPr lang="el-GR" b="1" i="0" smtClean="0">
                              <a:solidFill>
                                <a:srgbClr val="FF0000"/>
                              </a:solidFill>
                              <a:latin typeface="Cambria Math"/>
                            </a:rPr>
                            <m:t> </m:t>
                          </m:r>
                          <m:r>
                            <a:rPr lang="el-GR" b="1" i="0" smtClean="0">
                              <a:solidFill>
                                <a:srgbClr val="FF0000"/>
                              </a:solidFill>
                              <a:latin typeface="Cambria Math"/>
                            </a:rPr>
                            <m:t>𝛆𝛎𝛆𝛒𝛄𝛆𝛊𝛂</m:t>
                          </m:r>
                          <m:r>
                            <a:rPr lang="el-GR" b="1" i="0" smtClean="0">
                              <a:solidFill>
                                <a:srgbClr val="FF0000"/>
                              </a:solidFill>
                              <a:latin typeface="Cambria Math"/>
                            </a:rPr>
                            <m:t> </m:t>
                          </m:r>
                          <m:r>
                            <a:rPr lang="el-GR" b="1" i="0" smtClean="0">
                              <a:solidFill>
                                <a:srgbClr val="FF0000"/>
                              </a:solidFill>
                              <a:latin typeface="Cambria Math"/>
                            </a:rPr>
                            <m:t>𝛍𝛆𝛌𝛂𝛎𝛐𝛓</m:t>
                          </m:r>
                          <m:r>
                            <a:rPr lang="el-GR" b="1" i="0" smtClean="0">
                              <a:solidFill>
                                <a:srgbClr val="FF0000"/>
                              </a:solidFill>
                              <a:latin typeface="Cambria Math"/>
                            </a:rPr>
                            <m:t> </m:t>
                          </m:r>
                          <m:r>
                            <a:rPr lang="el-GR" b="1" i="0" smtClean="0">
                              <a:solidFill>
                                <a:srgbClr val="FF0000"/>
                              </a:solidFill>
                              <a:latin typeface="Cambria Math"/>
                            </a:rPr>
                            <m:t>𝛔</m:t>
                          </m:r>
                          <m:r>
                            <m:rPr>
                              <m:sty m:val="p"/>
                            </m:rPr>
                            <a:rPr lang="el-GR" b="1" i="0" smtClean="0">
                              <a:solidFill>
                                <a:srgbClr val="FF0000"/>
                              </a:solidFill>
                              <a:latin typeface="Cambria Math"/>
                            </a:rPr>
                            <m:t>ώ</m:t>
                          </m:r>
                          <m:r>
                            <a:rPr lang="el-GR" b="1" i="0" smtClean="0">
                              <a:solidFill>
                                <a:srgbClr val="FF0000"/>
                              </a:solidFill>
                              <a:latin typeface="Cambria Math"/>
                            </a:rPr>
                            <m:t>𝛍𝛂𝛕𝛐𝛓</m:t>
                          </m:r>
                        </m:den>
                      </m:f>
                    </m:oMath>
                  </m:oMathPara>
                </a14:m>
                <a:endParaRPr lang="en-GB" b="1">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98307" y="1268760"/>
                <a:ext cx="8536248" cy="671979"/>
              </a:xfrm>
              <a:prstGeom prst="rect">
                <a:avLst/>
              </a:prstGeom>
              <a:blipFill rotWithShape="1">
                <a:blip r:embed="rId7"/>
                <a:stretch>
                  <a:fillRect/>
                </a:stretch>
              </a:blipFill>
              <a:ln>
                <a:solidFill>
                  <a:schemeClr val="accent4">
                    <a:lumMod val="1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43150" y="2652070"/>
                <a:ext cx="4487767"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sz="2000" b="1" i="1" smtClean="0">
                          <a:solidFill>
                            <a:schemeClr val="accent4">
                              <a:lumMod val="10000"/>
                            </a:schemeClr>
                          </a:solidFill>
                          <a:latin typeface="Cambria Math"/>
                        </a:rPr>
                        <m:t>𝝆</m:t>
                      </m:r>
                      <m:r>
                        <a:rPr lang="el-GR" sz="2000" b="1" i="1" smtClean="0">
                          <a:solidFill>
                            <a:schemeClr val="accent4">
                              <a:lumMod val="10000"/>
                            </a:schemeClr>
                          </a:solidFill>
                          <a:latin typeface="Cambria Math"/>
                        </a:rPr>
                        <m:t>=</m:t>
                      </m:r>
                      <m:r>
                        <a:rPr lang="el-GR" sz="2000" b="1" i="1" smtClean="0">
                          <a:solidFill>
                            <a:schemeClr val="accent4">
                              <a:lumMod val="10000"/>
                            </a:schemeClr>
                          </a:solidFill>
                          <a:latin typeface="Cambria Math"/>
                        </a:rPr>
                        <m:t>𝝈𝝊𝝂𝝉𝜺𝝀𝜺𝝈𝝉𝜼𝝇</m:t>
                      </m:r>
                      <m:r>
                        <a:rPr lang="el-GR" sz="2000" b="1" i="1" smtClean="0">
                          <a:solidFill>
                            <a:schemeClr val="accent4">
                              <a:lumMod val="10000"/>
                            </a:schemeClr>
                          </a:solidFill>
                          <a:latin typeface="Cambria Math"/>
                        </a:rPr>
                        <m:t> </m:t>
                      </m:r>
                      <m:r>
                        <a:rPr lang="el-GR" sz="2000" b="1" i="1" smtClean="0">
                          <a:solidFill>
                            <a:schemeClr val="accent4">
                              <a:lumMod val="10000"/>
                            </a:schemeClr>
                          </a:solidFill>
                          <a:latin typeface="Cambria Math"/>
                        </a:rPr>
                        <m:t>𝜶𝝂𝜶𝜿𝝀𝜶𝝈𝜼𝝇</m:t>
                      </m:r>
                      <m:r>
                        <a:rPr lang="el-GR" sz="2000" b="1" i="1" smtClean="0">
                          <a:solidFill>
                            <a:schemeClr val="accent4">
                              <a:lumMod val="10000"/>
                            </a:schemeClr>
                          </a:solidFill>
                          <a:latin typeface="Cambria Math"/>
                        </a:rPr>
                        <m:t>=</m:t>
                      </m:r>
                      <m:f>
                        <m:fPr>
                          <m:ctrlPr>
                            <a:rPr lang="el-GR" sz="2000" b="1" i="1" smtClean="0">
                              <a:solidFill>
                                <a:schemeClr val="accent4">
                                  <a:lumMod val="10000"/>
                                </a:schemeClr>
                              </a:solidFill>
                              <a:latin typeface="Cambria Math"/>
                            </a:rPr>
                          </m:ctrlPr>
                        </m:fPr>
                        <m:num>
                          <m:sSub>
                            <m:sSubPr>
                              <m:ctrlPr>
                                <a:rPr lang="el-GR" sz="2000" b="1" i="1" smtClean="0">
                                  <a:solidFill>
                                    <a:schemeClr val="accent4">
                                      <a:lumMod val="10000"/>
                                    </a:schemeClr>
                                  </a:solidFill>
                                  <a:latin typeface="Cambria Math"/>
                                </a:rPr>
                              </m:ctrlPr>
                            </m:sSubPr>
                            <m:e>
                              <m:r>
                                <a:rPr lang="en-GB" sz="2000" b="1" i="1" smtClean="0">
                                  <a:solidFill>
                                    <a:schemeClr val="accent4">
                                      <a:lumMod val="10000"/>
                                    </a:schemeClr>
                                  </a:solidFill>
                                  <a:latin typeface="Cambria Math"/>
                                </a:rPr>
                                <m:t>𝑮</m:t>
                              </m:r>
                            </m:e>
                            <m:sub>
                              <m:r>
                                <a:rPr lang="en-GB" sz="2000" b="1" i="1" smtClean="0">
                                  <a:solidFill>
                                    <a:schemeClr val="accent4">
                                      <a:lumMod val="10000"/>
                                    </a:schemeClr>
                                  </a:solidFill>
                                  <a:latin typeface="Cambria Math"/>
                                </a:rPr>
                                <m:t>𝒓𝒆</m:t>
                              </m:r>
                            </m:sub>
                          </m:sSub>
                        </m:num>
                        <m:den>
                          <m:r>
                            <a:rPr lang="en-GB" sz="2000" b="1" i="1" smtClean="0">
                              <a:solidFill>
                                <a:schemeClr val="accent4">
                                  <a:lumMod val="10000"/>
                                </a:schemeClr>
                              </a:solidFill>
                              <a:latin typeface="Cambria Math"/>
                            </a:rPr>
                            <m:t>𝑮</m:t>
                          </m:r>
                        </m:den>
                      </m:f>
                    </m:oMath>
                  </m:oMathPara>
                </a14:m>
                <a:endParaRPr lang="en-GB" sz="2000" b="1">
                  <a:solidFill>
                    <a:schemeClr val="accent4">
                      <a:lumMod val="10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43150" y="2652070"/>
                <a:ext cx="4487767" cy="670568"/>
              </a:xfrm>
              <a:prstGeom prst="rect">
                <a:avLst/>
              </a:prstGeom>
              <a:blipFill rotWithShape="1">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29904" y="3484071"/>
                <a:ext cx="4314258" cy="536942"/>
              </a:xfrm>
              <a:prstGeom prst="rect">
                <a:avLst/>
              </a:prstGeom>
              <a:noFill/>
            </p:spPr>
            <p:txBody>
              <a:bodyPr wrap="none" rtlCol="0">
                <a:spAutoFit/>
              </a:bodyPr>
              <a:lstStyle/>
              <a:p>
                <a:r>
                  <a:rPr lang="el-GR" sz="2000" b="1" smtClean="0">
                    <a:solidFill>
                      <a:schemeClr val="accent4">
                        <a:lumMod val="10000"/>
                      </a:schemeClr>
                    </a:solidFill>
                  </a:rPr>
                  <a:t>τ</a:t>
                </a:r>
                <a14:m>
                  <m:oMath xmlns:m="http://schemas.openxmlformats.org/officeDocument/2006/math">
                    <m:r>
                      <a:rPr lang="el-GR" sz="2000" b="1" i="0" smtClean="0">
                        <a:solidFill>
                          <a:schemeClr val="accent4">
                            <a:lumMod val="10000"/>
                          </a:schemeClr>
                        </a:solidFill>
                        <a:latin typeface="Cambria Math"/>
                      </a:rPr>
                      <m:t> </m:t>
                    </m:r>
                    <m:r>
                      <a:rPr lang="el-GR" sz="2000" b="1" i="1" smtClean="0">
                        <a:solidFill>
                          <a:schemeClr val="accent4">
                            <a:lumMod val="10000"/>
                          </a:schemeClr>
                        </a:solidFill>
                        <a:latin typeface="Cambria Math"/>
                      </a:rPr>
                      <m:t>=</m:t>
                    </m:r>
                    <m:r>
                      <a:rPr lang="el-GR" sz="2000" b="1" i="1" smtClean="0">
                        <a:solidFill>
                          <a:schemeClr val="accent4">
                            <a:lumMod val="10000"/>
                          </a:schemeClr>
                        </a:solidFill>
                        <a:latin typeface="Cambria Math"/>
                      </a:rPr>
                      <m:t>𝝈𝝊𝝂𝝉𝜺𝝀𝜺𝝈𝝉𝜼𝝇</m:t>
                    </m:r>
                    <m:r>
                      <a:rPr lang="el-GR" sz="2000" b="1" i="1" smtClean="0">
                        <a:solidFill>
                          <a:schemeClr val="accent4">
                            <a:lumMod val="10000"/>
                          </a:schemeClr>
                        </a:solidFill>
                        <a:latin typeface="Cambria Math"/>
                      </a:rPr>
                      <m:t> </m:t>
                    </m:r>
                    <m:r>
                      <a:rPr lang="el-GR" sz="2000" b="1" i="1" smtClean="0">
                        <a:solidFill>
                          <a:schemeClr val="accent4">
                            <a:lumMod val="10000"/>
                          </a:schemeClr>
                        </a:solidFill>
                        <a:latin typeface="Cambria Math"/>
                      </a:rPr>
                      <m:t>𝜹𝜾𝜶𝜷𝜶𝝈𝜼𝝇</m:t>
                    </m:r>
                    <m:r>
                      <a:rPr lang="el-GR" sz="2000" b="1" i="1" smtClean="0">
                        <a:solidFill>
                          <a:schemeClr val="accent4">
                            <a:lumMod val="10000"/>
                          </a:schemeClr>
                        </a:solidFill>
                        <a:latin typeface="Cambria Math"/>
                      </a:rPr>
                      <m:t>=</m:t>
                    </m:r>
                    <m:f>
                      <m:fPr>
                        <m:ctrlPr>
                          <a:rPr lang="el-GR" sz="2000" b="1" i="1" smtClean="0">
                            <a:solidFill>
                              <a:schemeClr val="accent4">
                                <a:lumMod val="10000"/>
                              </a:schemeClr>
                            </a:solidFill>
                            <a:latin typeface="Cambria Math"/>
                          </a:rPr>
                        </m:ctrlPr>
                      </m:fPr>
                      <m:num>
                        <m:sSub>
                          <m:sSubPr>
                            <m:ctrlPr>
                              <a:rPr lang="el-GR" sz="2000" b="1" i="1" smtClean="0">
                                <a:solidFill>
                                  <a:schemeClr val="accent4">
                                    <a:lumMod val="10000"/>
                                  </a:schemeClr>
                                </a:solidFill>
                                <a:latin typeface="Cambria Math"/>
                              </a:rPr>
                            </m:ctrlPr>
                          </m:sSubPr>
                          <m:e>
                            <m:r>
                              <a:rPr lang="en-GB" sz="2000" b="1" i="1" smtClean="0">
                                <a:solidFill>
                                  <a:schemeClr val="accent4">
                                    <a:lumMod val="10000"/>
                                  </a:schemeClr>
                                </a:solidFill>
                                <a:latin typeface="Cambria Math"/>
                              </a:rPr>
                              <m:t>𝑮</m:t>
                            </m:r>
                          </m:e>
                          <m:sub>
                            <m:r>
                              <a:rPr lang="en-GB" sz="2000" b="1" i="1" smtClean="0">
                                <a:solidFill>
                                  <a:schemeClr val="accent4">
                                    <a:lumMod val="10000"/>
                                  </a:schemeClr>
                                </a:solidFill>
                                <a:latin typeface="Cambria Math"/>
                              </a:rPr>
                              <m:t>𝒕𝒓𝒂𝒏𝒔</m:t>
                            </m:r>
                          </m:sub>
                        </m:sSub>
                      </m:num>
                      <m:den>
                        <m:r>
                          <a:rPr lang="en-GB" sz="2000" b="1" i="1" smtClean="0">
                            <a:solidFill>
                              <a:schemeClr val="accent4">
                                <a:lumMod val="10000"/>
                              </a:schemeClr>
                            </a:solidFill>
                            <a:latin typeface="Cambria Math"/>
                          </a:rPr>
                          <m:t>𝑮</m:t>
                        </m:r>
                      </m:den>
                    </m:f>
                  </m:oMath>
                </a14:m>
                <a:endParaRPr lang="en-GB" sz="2000" b="1">
                  <a:solidFill>
                    <a:schemeClr val="accent4">
                      <a:lumMod val="10000"/>
                    </a:schemeClr>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29904" y="3484071"/>
                <a:ext cx="4314258" cy="536942"/>
              </a:xfrm>
              <a:prstGeom prst="rect">
                <a:avLst/>
              </a:prstGeom>
              <a:blipFill rotWithShape="1">
                <a:blip r:embed="rId9"/>
                <a:stretch>
                  <a:fillRect l="-1556" b="-681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73572" y="4203897"/>
                <a:ext cx="4761496" cy="536942"/>
              </a:xfrm>
              <a:prstGeom prst="rect">
                <a:avLst/>
              </a:prstGeom>
              <a:noFill/>
            </p:spPr>
            <p:txBody>
              <a:bodyPr wrap="none" rtlCol="0">
                <a:spAutoFit/>
              </a:bodyPr>
              <a:lstStyle/>
              <a:p>
                <a:r>
                  <a:rPr lang="el-GR" sz="2000" b="1" smtClean="0">
                    <a:solidFill>
                      <a:schemeClr val="accent4">
                        <a:lumMod val="10000"/>
                      </a:schemeClr>
                    </a:solidFill>
                  </a:rPr>
                  <a:t>α</a:t>
                </a:r>
                <a14:m>
                  <m:oMath xmlns:m="http://schemas.openxmlformats.org/officeDocument/2006/math">
                    <m:r>
                      <a:rPr lang="el-GR" sz="2000" b="1" i="0" smtClean="0">
                        <a:solidFill>
                          <a:schemeClr val="accent4">
                            <a:lumMod val="10000"/>
                          </a:schemeClr>
                        </a:solidFill>
                        <a:latin typeface="Cambria Math"/>
                      </a:rPr>
                      <m:t> </m:t>
                    </m:r>
                    <m:r>
                      <a:rPr lang="el-GR" sz="2000" b="1" i="1" smtClean="0">
                        <a:solidFill>
                          <a:schemeClr val="accent4">
                            <a:lumMod val="10000"/>
                          </a:schemeClr>
                        </a:solidFill>
                        <a:latin typeface="Cambria Math"/>
                      </a:rPr>
                      <m:t>=</m:t>
                    </m:r>
                    <m:r>
                      <a:rPr lang="el-GR" sz="2000" b="1" i="1" smtClean="0">
                        <a:solidFill>
                          <a:schemeClr val="accent4">
                            <a:lumMod val="10000"/>
                          </a:schemeClr>
                        </a:solidFill>
                        <a:latin typeface="Cambria Math"/>
                      </a:rPr>
                      <m:t>𝝈𝝊𝝂𝝉𝜺𝝀𝜺𝝈𝝉𝜼𝝇</m:t>
                    </m:r>
                    <m:r>
                      <a:rPr lang="el-GR" sz="2000" b="1" i="1" smtClean="0">
                        <a:solidFill>
                          <a:schemeClr val="accent4">
                            <a:lumMod val="10000"/>
                          </a:schemeClr>
                        </a:solidFill>
                        <a:latin typeface="Cambria Math"/>
                      </a:rPr>
                      <m:t> </m:t>
                    </m:r>
                    <m:r>
                      <a:rPr lang="el-GR" sz="2000" b="1" i="1" smtClean="0">
                        <a:solidFill>
                          <a:schemeClr val="accent4">
                            <a:lumMod val="10000"/>
                          </a:schemeClr>
                        </a:solidFill>
                        <a:latin typeface="Cambria Math"/>
                      </a:rPr>
                      <m:t>𝜶𝝅𝝄𝝆𝝆𝝄𝝋𝜼𝝈𝜼𝝇</m:t>
                    </m:r>
                    <m:r>
                      <a:rPr lang="el-GR" sz="2000" b="1" i="1" smtClean="0">
                        <a:solidFill>
                          <a:schemeClr val="accent4">
                            <a:lumMod val="10000"/>
                          </a:schemeClr>
                        </a:solidFill>
                        <a:latin typeface="Cambria Math"/>
                      </a:rPr>
                      <m:t>=</m:t>
                    </m:r>
                    <m:f>
                      <m:fPr>
                        <m:ctrlPr>
                          <a:rPr lang="el-GR" sz="2000" b="1" i="1" smtClean="0">
                            <a:solidFill>
                              <a:schemeClr val="accent4">
                                <a:lumMod val="10000"/>
                              </a:schemeClr>
                            </a:solidFill>
                            <a:latin typeface="Cambria Math"/>
                          </a:rPr>
                        </m:ctrlPr>
                      </m:fPr>
                      <m:num>
                        <m:sSub>
                          <m:sSubPr>
                            <m:ctrlPr>
                              <a:rPr lang="el-GR" sz="2000" b="1" i="1" smtClean="0">
                                <a:solidFill>
                                  <a:schemeClr val="accent4">
                                    <a:lumMod val="10000"/>
                                  </a:schemeClr>
                                </a:solidFill>
                                <a:latin typeface="Cambria Math"/>
                              </a:rPr>
                            </m:ctrlPr>
                          </m:sSubPr>
                          <m:e>
                            <m:r>
                              <a:rPr lang="en-GB" sz="2000" b="1" i="1" smtClean="0">
                                <a:solidFill>
                                  <a:schemeClr val="accent4">
                                    <a:lumMod val="10000"/>
                                  </a:schemeClr>
                                </a:solidFill>
                                <a:latin typeface="Cambria Math"/>
                              </a:rPr>
                              <m:t>𝑮</m:t>
                            </m:r>
                          </m:e>
                          <m:sub>
                            <m:r>
                              <a:rPr lang="en-GB" sz="2000" b="1" i="1" smtClean="0">
                                <a:solidFill>
                                  <a:schemeClr val="accent4">
                                    <a:lumMod val="10000"/>
                                  </a:schemeClr>
                                </a:solidFill>
                                <a:latin typeface="Cambria Math"/>
                              </a:rPr>
                              <m:t>𝒂𝒃𝒔</m:t>
                            </m:r>
                          </m:sub>
                        </m:sSub>
                      </m:num>
                      <m:den>
                        <m:r>
                          <a:rPr lang="en-GB" sz="2000" b="1" i="1" smtClean="0">
                            <a:solidFill>
                              <a:schemeClr val="accent4">
                                <a:lumMod val="10000"/>
                              </a:schemeClr>
                            </a:solidFill>
                            <a:latin typeface="Cambria Math"/>
                          </a:rPr>
                          <m:t>𝑮</m:t>
                        </m:r>
                      </m:den>
                    </m:f>
                  </m:oMath>
                </a14:m>
                <a:endParaRPr lang="en-GB" sz="2000" b="1">
                  <a:solidFill>
                    <a:schemeClr val="accent4">
                      <a:lumMod val="10000"/>
                    </a:schemeClr>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73572" y="4203897"/>
                <a:ext cx="4761496" cy="536942"/>
              </a:xfrm>
              <a:prstGeom prst="rect">
                <a:avLst/>
              </a:prstGeom>
              <a:blipFill rotWithShape="1">
                <a:blip r:embed="rId10"/>
                <a:stretch>
                  <a:fillRect l="-1280" b="-6818"/>
                </a:stretch>
              </a:blipFill>
            </p:spPr>
            <p:txBody>
              <a:bodyPr/>
              <a:lstStyle/>
              <a:p>
                <a:r>
                  <a:rPr lang="en-GB">
                    <a:noFill/>
                  </a:rPr>
                  <a:t> </a:t>
                </a:r>
              </a:p>
            </p:txBody>
          </p:sp>
        </mc:Fallback>
      </mc:AlternateContent>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317326"/>
      </p:ext>
    </p:extLst>
  </p:cSld>
  <p:clrMapOvr>
    <a:masterClrMapping/>
  </p:clrMapOvr>
  <mc:AlternateContent xmlns:mc="http://schemas.openxmlformats.org/markup-compatibility/2006">
    <mc:Choice xmlns:p14="http://schemas.microsoft.com/office/powerpoint/2010/main" Requires="p14">
      <p:transition spd="slow" p14:dur="2000" advTm="93368"/>
    </mc:Choice>
    <mc:Fallback>
      <p:transition spd="slow" advTm="9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28600"/>
            <a:ext cx="8229600" cy="1143000"/>
          </a:xfrm>
        </p:spPr>
        <p:txBody>
          <a:bodyPr>
            <a:normAutofit/>
          </a:bodyPr>
          <a:lstStyle/>
          <a:p>
            <a:pPr eaLnBrk="1" hangingPunct="1">
              <a:defRPr/>
            </a:pPr>
            <a:r>
              <a:rPr lang="el-GR" sz="3600" kern="1200" dirty="0" smtClean="0">
                <a:solidFill>
                  <a:srgbClr val="C00000"/>
                </a:solidFill>
                <a:latin typeface="Cambria Math" panose="02040503050406030204" pitchFamily="18" charset="0"/>
                <a:ea typeface="Cambria Math" panose="02040503050406030204" pitchFamily="18" charset="0"/>
              </a:rPr>
              <a:t>Ηλιακή ακτινοβολία </a:t>
            </a:r>
            <a:endParaRPr lang="en-US" sz="3600" kern="1200" dirty="0">
              <a:solidFill>
                <a:srgbClr val="C00000"/>
              </a:solidFill>
              <a:latin typeface="Cambria Math" panose="02040503050406030204" pitchFamily="18" charset="0"/>
              <a:ea typeface="Cambria Math" panose="02040503050406030204" pitchFamily="18" charset="0"/>
            </a:endParaRPr>
          </a:p>
        </p:txBody>
      </p:sp>
      <p:sp>
        <p:nvSpPr>
          <p:cNvPr id="96259" name="Rectangle 3"/>
          <p:cNvSpPr>
            <a:spLocks noGrp="1" noChangeArrowheads="1"/>
          </p:cNvSpPr>
          <p:nvPr>
            <p:ph idx="1"/>
          </p:nvPr>
        </p:nvSpPr>
        <p:spPr>
          <a:xfrm>
            <a:off x="683568" y="1556792"/>
            <a:ext cx="7344816" cy="2825389"/>
          </a:xfrm>
        </p:spPr>
        <p:txBody>
          <a:bodyPr/>
          <a:lstStyle/>
          <a:p>
            <a:pPr eaLnBrk="1" hangingPunct="1">
              <a:buFont typeface="Wingdings" pitchFamily="2" charset="2"/>
              <a:buNone/>
              <a:defRPr/>
            </a:pPr>
            <a:r>
              <a:rPr lang="el-GR" dirty="0" smtClean="0">
                <a:solidFill>
                  <a:schemeClr val="tx1">
                    <a:lumMod val="95000"/>
                    <a:lumOff val="5000"/>
                  </a:schemeClr>
                </a:solidFill>
              </a:rPr>
              <a:t>Για αδιαφανές υλικό </a:t>
            </a:r>
            <a:r>
              <a:rPr lang="en-US" dirty="0" smtClean="0">
                <a:solidFill>
                  <a:schemeClr val="tx1">
                    <a:lumMod val="95000"/>
                    <a:lumOff val="5000"/>
                  </a:schemeClr>
                </a:solidFill>
              </a:rPr>
              <a:t>:</a:t>
            </a:r>
          </a:p>
          <a:p>
            <a:pPr eaLnBrk="1" hangingPunct="1">
              <a:buFont typeface="Wingdings" pitchFamily="2" charset="2"/>
              <a:buNone/>
              <a:defRPr/>
            </a:pPr>
            <a:endParaRPr lang="en-US" dirty="0" smtClean="0">
              <a:solidFill>
                <a:schemeClr val="tx1">
                  <a:lumMod val="95000"/>
                  <a:lumOff val="5000"/>
                </a:schemeClr>
              </a:solidFill>
            </a:endParaRPr>
          </a:p>
          <a:p>
            <a:pPr eaLnBrk="1" hangingPunct="1">
              <a:buFont typeface="Wingdings" pitchFamily="2" charset="2"/>
              <a:buNone/>
              <a:defRPr/>
            </a:pPr>
            <a:endParaRPr lang="en-US" dirty="0" smtClean="0">
              <a:solidFill>
                <a:schemeClr val="tx1">
                  <a:lumMod val="95000"/>
                  <a:lumOff val="5000"/>
                </a:schemeClr>
              </a:solidFill>
            </a:endParaRPr>
          </a:p>
          <a:p>
            <a:pPr eaLnBrk="1" hangingPunct="1">
              <a:buFont typeface="Wingdings" pitchFamily="2" charset="2"/>
              <a:buNone/>
              <a:defRPr/>
            </a:pPr>
            <a:endParaRPr lang="en-US" dirty="0" smtClean="0">
              <a:solidFill>
                <a:schemeClr val="tx1">
                  <a:lumMod val="95000"/>
                  <a:lumOff val="5000"/>
                </a:schemeClr>
              </a:solidFill>
            </a:endParaRPr>
          </a:p>
          <a:p>
            <a:pPr eaLnBrk="1" hangingPunct="1">
              <a:buFont typeface="Wingdings" pitchFamily="2" charset="2"/>
              <a:buNone/>
              <a:defRPr/>
            </a:pPr>
            <a:r>
              <a:rPr lang="el-GR" dirty="0" smtClean="0">
                <a:solidFill>
                  <a:schemeClr val="tx1">
                    <a:lumMod val="95000"/>
                    <a:lumOff val="5000"/>
                  </a:schemeClr>
                </a:solidFill>
              </a:rPr>
              <a:t>Γιά διαφανές υλικό</a:t>
            </a:r>
            <a:r>
              <a:rPr lang="en-US" dirty="0" smtClean="0">
                <a:solidFill>
                  <a:schemeClr val="tx1">
                    <a:lumMod val="95000"/>
                    <a:lumOff val="5000"/>
                  </a:schemeClr>
                </a:solidFill>
              </a:rPr>
              <a:t>:</a:t>
            </a:r>
          </a:p>
        </p:txBody>
      </p:sp>
      <p:sp>
        <p:nvSpPr>
          <p:cNvPr id="1946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19458" name="Object 4"/>
          <p:cNvGraphicFramePr>
            <a:graphicFrameLocks noChangeAspect="1"/>
          </p:cNvGraphicFramePr>
          <p:nvPr>
            <p:extLst>
              <p:ext uri="{D42A27DB-BD31-4B8C-83A1-F6EECF244321}">
                <p14:modId xmlns:p14="http://schemas.microsoft.com/office/powerpoint/2010/main" val="596643550"/>
              </p:ext>
            </p:extLst>
          </p:nvPr>
        </p:nvGraphicFramePr>
        <p:xfrm>
          <a:off x="4932040" y="1556792"/>
          <a:ext cx="762000" cy="365125"/>
        </p:xfrm>
        <a:graphic>
          <a:graphicData uri="http://schemas.openxmlformats.org/presentationml/2006/ole">
            <mc:AlternateContent xmlns:mc="http://schemas.openxmlformats.org/markup-compatibility/2006">
              <mc:Choice xmlns:v="urn:schemas-microsoft-com:vml" Requires="v">
                <p:oleObj spid="_x0000_s16560" name="Equation" r:id="rId5" imgW="393529" imgH="190417" progId="Equation.3">
                  <p:embed/>
                </p:oleObj>
              </mc:Choice>
              <mc:Fallback>
                <p:oleObj name="Equation" r:id="rId5" imgW="393529" imgH="19041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556792"/>
                        <a:ext cx="762000" cy="365125"/>
                      </a:xfrm>
                      <a:prstGeom prst="rect">
                        <a:avLst/>
                      </a:prstGeom>
                      <a:solidFill>
                        <a:schemeClr val="bg2"/>
                      </a:solidFill>
                    </p:spPr>
                  </p:pic>
                </p:oleObj>
              </mc:Fallback>
            </mc:AlternateContent>
          </a:graphicData>
        </a:graphic>
      </p:graphicFrame>
      <p:sp>
        <p:nvSpPr>
          <p:cNvPr id="19467" name="Rectangle 7"/>
          <p:cNvSpPr>
            <a:spLocks noChangeArrowheads="1"/>
          </p:cNvSpPr>
          <p:nvPr/>
        </p:nvSpPr>
        <p:spPr bwMode="auto">
          <a:xfrm>
            <a:off x="0" y="3322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19459" name="Object 6"/>
          <p:cNvGraphicFramePr>
            <a:graphicFrameLocks noChangeAspect="1"/>
          </p:cNvGraphicFramePr>
          <p:nvPr>
            <p:extLst>
              <p:ext uri="{D42A27DB-BD31-4B8C-83A1-F6EECF244321}">
                <p14:modId xmlns:p14="http://schemas.microsoft.com/office/powerpoint/2010/main" val="811239930"/>
              </p:ext>
            </p:extLst>
          </p:nvPr>
        </p:nvGraphicFramePr>
        <p:xfrm>
          <a:off x="6732240" y="1484784"/>
          <a:ext cx="1447800" cy="463550"/>
        </p:xfrm>
        <a:graphic>
          <a:graphicData uri="http://schemas.openxmlformats.org/presentationml/2006/ole">
            <mc:AlternateContent xmlns:mc="http://schemas.openxmlformats.org/markup-compatibility/2006">
              <mc:Choice xmlns:v="urn:schemas-microsoft-com:vml" Requires="v">
                <p:oleObj spid="_x0000_s16561" name="Equation" r:id="rId7" imgW="660113" imgH="215806" progId="Equation.3">
                  <p:embed/>
                </p:oleObj>
              </mc:Choice>
              <mc:Fallback>
                <p:oleObj name="Equation" r:id="rId7" imgW="660113" imgH="21580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240" y="1484784"/>
                        <a:ext cx="1447800" cy="463550"/>
                      </a:xfrm>
                      <a:prstGeom prst="rect">
                        <a:avLst/>
                      </a:prstGeom>
                      <a:solidFill>
                        <a:schemeClr val="bg2"/>
                      </a:solidFill>
                    </p:spPr>
                  </p:pic>
                </p:oleObj>
              </mc:Fallback>
            </mc:AlternateContent>
          </a:graphicData>
        </a:graphic>
      </p:graphicFrame>
      <p:sp>
        <p:nvSpPr>
          <p:cNvPr id="19468" name="Rectangle 9"/>
          <p:cNvSpPr>
            <a:spLocks noChangeArrowheads="1"/>
          </p:cNvSpPr>
          <p:nvPr/>
        </p:nvSpPr>
        <p:spPr bwMode="auto">
          <a:xfrm>
            <a:off x="0" y="3322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19460" name="Object 8"/>
          <p:cNvGraphicFramePr>
            <a:graphicFrameLocks noChangeAspect="1"/>
          </p:cNvGraphicFramePr>
          <p:nvPr>
            <p:extLst>
              <p:ext uri="{D42A27DB-BD31-4B8C-83A1-F6EECF244321}">
                <p14:modId xmlns:p14="http://schemas.microsoft.com/office/powerpoint/2010/main" val="984411749"/>
              </p:ext>
            </p:extLst>
          </p:nvPr>
        </p:nvGraphicFramePr>
        <p:xfrm>
          <a:off x="4602154" y="3861048"/>
          <a:ext cx="1981200" cy="469900"/>
        </p:xfrm>
        <a:graphic>
          <a:graphicData uri="http://schemas.openxmlformats.org/presentationml/2006/ole">
            <mc:AlternateContent xmlns:mc="http://schemas.openxmlformats.org/markup-compatibility/2006">
              <mc:Choice xmlns:v="urn:schemas-microsoft-com:vml" Requires="v">
                <p:oleObj spid="_x0000_s16562" name="Equation" r:id="rId9" imgW="901309" imgH="215806" progId="Equation.3">
                  <p:embed/>
                </p:oleObj>
              </mc:Choice>
              <mc:Fallback>
                <p:oleObj name="Equation" r:id="rId9" imgW="901309" imgH="21580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2154" y="3861048"/>
                        <a:ext cx="1981200" cy="469900"/>
                      </a:xfrm>
                      <a:prstGeom prst="rect">
                        <a:avLst/>
                      </a:prstGeom>
                      <a:solidFill>
                        <a:schemeClr val="bg2"/>
                      </a:solidFill>
                    </p:spPr>
                  </p:pic>
                </p:oleObj>
              </mc:Fallback>
            </mc:AlternateContent>
          </a:graphicData>
        </a:graphic>
      </p:graphicFrame>
      <p:sp>
        <p:nvSpPr>
          <p:cNvPr id="19469" name="Rectangle 11"/>
          <p:cNvSpPr>
            <a:spLocks noChangeArrowheads="1"/>
          </p:cNvSpPr>
          <p:nvPr/>
        </p:nvSpPr>
        <p:spPr bwMode="auto">
          <a:xfrm>
            <a:off x="0" y="3306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9470" name="Rectangle 13"/>
          <p:cNvSpPr>
            <a:spLocks noChangeArrowheads="1"/>
          </p:cNvSpPr>
          <p:nvPr/>
        </p:nvSpPr>
        <p:spPr bwMode="auto">
          <a:xfrm>
            <a:off x="0" y="3306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9471" name="Rectangle 15"/>
          <p:cNvSpPr>
            <a:spLocks noChangeArrowheads="1"/>
          </p:cNvSpPr>
          <p:nvPr/>
        </p:nvSpPr>
        <p:spPr bwMode="auto">
          <a:xfrm>
            <a:off x="0" y="3306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6" name="TextBox 15"/>
          <p:cNvSpPr txBox="1"/>
          <p:nvPr/>
        </p:nvSpPr>
        <p:spPr>
          <a:xfrm>
            <a:off x="791704" y="2488252"/>
            <a:ext cx="7128792" cy="584775"/>
          </a:xfrm>
          <a:prstGeom prst="rect">
            <a:avLst/>
          </a:prstGeom>
          <a:noFill/>
        </p:spPr>
        <p:txBody>
          <a:bodyPr wrap="square" rtlCol="0">
            <a:spAutoFit/>
          </a:bodyPr>
          <a:lstStyle/>
          <a:p>
            <a:r>
              <a:rPr lang="el-GR" sz="3200" dirty="0" smtClean="0">
                <a:solidFill>
                  <a:schemeClr val="tx1">
                    <a:lumMod val="95000"/>
                    <a:lumOff val="5000"/>
                  </a:schemeClr>
                </a:solidFill>
                <a:latin typeface="Cambria Math" panose="02040503050406030204" pitchFamily="18" charset="0"/>
                <a:ea typeface="Cambria Math" panose="02040503050406030204" pitchFamily="18" charset="0"/>
              </a:rPr>
              <a:t>Απορροφούμενη ενέργεια, </a:t>
            </a:r>
            <a:r>
              <a:rPr lang="en-GB" sz="3200" dirty="0" smtClean="0">
                <a:solidFill>
                  <a:schemeClr val="tx1">
                    <a:lumMod val="95000"/>
                    <a:lumOff val="5000"/>
                  </a:schemeClr>
                </a:solidFill>
                <a:latin typeface="Cambria Math" panose="02040503050406030204" pitchFamily="18" charset="0"/>
                <a:ea typeface="Cambria Math" panose="02040503050406030204" pitchFamily="18" charset="0"/>
              </a:rPr>
              <a:t>G</a:t>
            </a:r>
            <a:r>
              <a:rPr lang="en-GB" sz="3200" baseline="-25000" dirty="0" smtClean="0">
                <a:solidFill>
                  <a:schemeClr val="tx1">
                    <a:lumMod val="95000"/>
                    <a:lumOff val="5000"/>
                  </a:schemeClr>
                </a:solidFill>
                <a:latin typeface="Cambria Math" panose="02040503050406030204" pitchFamily="18" charset="0"/>
                <a:ea typeface="Cambria Math" panose="02040503050406030204" pitchFamily="18" charset="0"/>
              </a:rPr>
              <a:t>ab</a:t>
            </a:r>
            <a:r>
              <a:rPr lang="en-GB" sz="3200" dirty="0" smtClean="0">
                <a:solidFill>
                  <a:schemeClr val="tx1">
                    <a:lumMod val="95000"/>
                    <a:lumOff val="5000"/>
                  </a:schemeClr>
                </a:solidFill>
                <a:latin typeface="Cambria Math" panose="02040503050406030204" pitchFamily="18" charset="0"/>
                <a:ea typeface="Cambria Math" panose="02040503050406030204" pitchFamily="18" charset="0"/>
              </a:rPr>
              <a:t> = </a:t>
            </a:r>
            <a:r>
              <a:rPr lang="el-GR" sz="3200" dirty="0" smtClean="0">
                <a:solidFill>
                  <a:schemeClr val="tx1">
                    <a:lumMod val="95000"/>
                    <a:lumOff val="5000"/>
                  </a:schemeClr>
                </a:solidFill>
                <a:latin typeface="Cambria Math" panose="02040503050406030204" pitchFamily="18" charset="0"/>
                <a:ea typeface="Cambria Math" panose="02040503050406030204" pitchFamily="18" charset="0"/>
              </a:rPr>
              <a:t>α * </a:t>
            </a:r>
            <a:r>
              <a:rPr lang="en-GB" sz="3200" dirty="0" smtClean="0">
                <a:solidFill>
                  <a:schemeClr val="tx1">
                    <a:lumMod val="95000"/>
                    <a:lumOff val="5000"/>
                  </a:schemeClr>
                </a:solidFill>
                <a:latin typeface="Cambria Math" panose="02040503050406030204" pitchFamily="18" charset="0"/>
                <a:ea typeface="Cambria Math" panose="02040503050406030204" pitchFamily="18" charset="0"/>
              </a:rPr>
              <a:t>G</a:t>
            </a:r>
            <a:endParaRPr lang="en-GB" sz="3200" dirty="0">
              <a:solidFill>
                <a:schemeClr val="tx1">
                  <a:lumMod val="95000"/>
                  <a:lumOff val="5000"/>
                </a:schemeClr>
              </a:solidFill>
              <a:latin typeface="Cambria Math" panose="02040503050406030204" pitchFamily="18" charset="0"/>
              <a:ea typeface="Cambria Math" panose="02040503050406030204" pitchFamily="18" charset="0"/>
            </a:endParaRPr>
          </a:p>
        </p:txBody>
      </p:sp>
      <p:sp>
        <p:nvSpPr>
          <p:cNvPr id="18" name="TextBox 17"/>
          <p:cNvSpPr txBox="1"/>
          <p:nvPr/>
        </p:nvSpPr>
        <p:spPr>
          <a:xfrm>
            <a:off x="791704" y="4801506"/>
            <a:ext cx="7128792" cy="584775"/>
          </a:xfrm>
          <a:prstGeom prst="rect">
            <a:avLst/>
          </a:prstGeom>
          <a:noFill/>
        </p:spPr>
        <p:txBody>
          <a:bodyPr wrap="square" rtlCol="0">
            <a:spAutoFit/>
          </a:bodyPr>
          <a:lstStyle/>
          <a:p>
            <a:r>
              <a:rPr lang="el-GR" sz="3200" dirty="0" smtClean="0">
                <a:solidFill>
                  <a:schemeClr val="tx1">
                    <a:lumMod val="95000"/>
                    <a:lumOff val="5000"/>
                  </a:schemeClr>
                </a:solidFill>
                <a:latin typeface="Cambria Math" panose="02040503050406030204" pitchFamily="18" charset="0"/>
                <a:ea typeface="Cambria Math" panose="02040503050406030204" pitchFamily="18" charset="0"/>
              </a:rPr>
              <a:t>Διερχόμενη ενέργεια , </a:t>
            </a:r>
            <a:r>
              <a:rPr lang="en-GB" sz="3200" dirty="0" err="1" smtClean="0">
                <a:solidFill>
                  <a:schemeClr val="tx1">
                    <a:lumMod val="95000"/>
                    <a:lumOff val="5000"/>
                  </a:schemeClr>
                </a:solidFill>
                <a:latin typeface="Cambria Math" panose="02040503050406030204" pitchFamily="18" charset="0"/>
                <a:ea typeface="Cambria Math" panose="02040503050406030204" pitchFamily="18" charset="0"/>
              </a:rPr>
              <a:t>G</a:t>
            </a:r>
            <a:r>
              <a:rPr lang="en-GB" sz="3200" baseline="-25000" dirty="0" err="1" smtClean="0">
                <a:solidFill>
                  <a:schemeClr val="tx1">
                    <a:lumMod val="95000"/>
                    <a:lumOff val="5000"/>
                  </a:schemeClr>
                </a:solidFill>
                <a:latin typeface="Cambria Math" panose="02040503050406030204" pitchFamily="18" charset="0"/>
                <a:ea typeface="Cambria Math" panose="02040503050406030204" pitchFamily="18" charset="0"/>
              </a:rPr>
              <a:t>tr</a:t>
            </a:r>
            <a:r>
              <a:rPr lang="en-GB" sz="3200" dirty="0" smtClean="0">
                <a:solidFill>
                  <a:schemeClr val="tx1">
                    <a:lumMod val="95000"/>
                    <a:lumOff val="5000"/>
                  </a:schemeClr>
                </a:solidFill>
                <a:latin typeface="Cambria Math" panose="02040503050406030204" pitchFamily="18" charset="0"/>
                <a:ea typeface="Cambria Math" panose="02040503050406030204" pitchFamily="18" charset="0"/>
              </a:rPr>
              <a:t> = </a:t>
            </a:r>
            <a:r>
              <a:rPr lang="el-GR" sz="3200" dirty="0" smtClean="0">
                <a:solidFill>
                  <a:schemeClr val="tx1">
                    <a:lumMod val="95000"/>
                    <a:lumOff val="5000"/>
                  </a:schemeClr>
                </a:solidFill>
                <a:latin typeface="Cambria Math" panose="02040503050406030204" pitchFamily="18" charset="0"/>
                <a:ea typeface="Cambria Math" panose="02040503050406030204" pitchFamily="18" charset="0"/>
              </a:rPr>
              <a:t>τ * </a:t>
            </a:r>
            <a:r>
              <a:rPr lang="en-GB" sz="3200" dirty="0" smtClean="0">
                <a:solidFill>
                  <a:schemeClr val="tx1">
                    <a:lumMod val="95000"/>
                    <a:lumOff val="5000"/>
                  </a:schemeClr>
                </a:solidFill>
                <a:latin typeface="Cambria Math" panose="02040503050406030204" pitchFamily="18" charset="0"/>
                <a:ea typeface="Cambria Math" panose="02040503050406030204" pitchFamily="18" charset="0"/>
              </a:rPr>
              <a:t>G</a:t>
            </a:r>
            <a:endParaRPr lang="en-GB" sz="3200" dirty="0">
              <a:solidFill>
                <a:schemeClr val="tx1">
                  <a:lumMod val="95000"/>
                  <a:lumOff val="5000"/>
                </a:schemeClr>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27046"/>
      </p:ext>
    </p:extLst>
  </p:cSld>
  <p:clrMapOvr>
    <a:masterClrMapping/>
  </p:clrMapOvr>
  <mc:AlternateContent xmlns:mc="http://schemas.openxmlformats.org/markup-compatibility/2006">
    <mc:Choice xmlns:p14="http://schemas.microsoft.com/office/powerpoint/2010/main" Requires="p14">
      <p:transition spd="slow" p14:dur="2000" advTm="30066"/>
    </mc:Choice>
    <mc:Fallback>
      <p:transition spd="slow" advTm="3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55576" y="188640"/>
            <a:ext cx="7772400" cy="515144"/>
          </a:xfrm>
        </p:spPr>
        <p:txBody>
          <a:bodyPr/>
          <a:lstStyle/>
          <a:p>
            <a:pPr eaLnBrk="1" hangingPunct="1"/>
            <a:r>
              <a:rPr lang="el-GR" altLang="en-US" sz="3600" kern="1200" dirty="0" smtClean="0">
                <a:solidFill>
                  <a:srgbClr val="C00000"/>
                </a:solidFill>
                <a:latin typeface="Cambria Math" panose="02040503050406030204" pitchFamily="18" charset="0"/>
                <a:ea typeface="Cambria Math" panose="02040503050406030204" pitchFamily="18" charset="0"/>
              </a:rPr>
              <a:t>Ηλιακή ενέργεια : χρήσεις</a:t>
            </a:r>
            <a:endParaRPr lang="en-US" altLang="en-US" sz="3600" kern="1200" dirty="0">
              <a:solidFill>
                <a:srgbClr val="C00000"/>
              </a:solidFill>
              <a:latin typeface="Cambria Math" panose="02040503050406030204" pitchFamily="18" charset="0"/>
              <a:ea typeface="Cambria Math" panose="02040503050406030204" pitchFamily="18" charset="0"/>
            </a:endParaRPr>
          </a:p>
        </p:txBody>
      </p:sp>
      <p:sp>
        <p:nvSpPr>
          <p:cNvPr id="81923" name="Rectangle 3"/>
          <p:cNvSpPr>
            <a:spLocks noGrp="1" noChangeArrowheads="1"/>
          </p:cNvSpPr>
          <p:nvPr>
            <p:ph idx="1"/>
          </p:nvPr>
        </p:nvSpPr>
        <p:spPr>
          <a:xfrm>
            <a:off x="251520" y="1052736"/>
            <a:ext cx="8640960" cy="6210931"/>
          </a:xfrm>
        </p:spPr>
        <p:txBody>
          <a:bodyPr/>
          <a:lstStyle/>
          <a:p>
            <a:pPr marL="609600" indent="-609600" eaLnBrk="1" hangingPunct="1">
              <a:buFont typeface="Wingdings" pitchFamily="2" charset="2"/>
              <a:buNone/>
              <a:defRPr/>
            </a:pPr>
            <a:r>
              <a:rPr lang="en-US" sz="2800" dirty="0" smtClean="0"/>
              <a:t>1. </a:t>
            </a:r>
            <a:r>
              <a:rPr lang="el-GR" sz="2800" dirty="0" smtClean="0"/>
              <a:t>Ηλιακή θερμική ενέργεια</a:t>
            </a:r>
            <a:r>
              <a:rPr lang="en-US" sz="2800" dirty="0" smtClean="0"/>
              <a:t>:  </a:t>
            </a:r>
          </a:p>
          <a:p>
            <a:pPr marL="609600" indent="-609600" eaLnBrk="1" hangingPunct="1">
              <a:buFont typeface="Wingdings" pitchFamily="2" charset="2"/>
              <a:buNone/>
              <a:defRPr/>
            </a:pPr>
            <a:r>
              <a:rPr lang="en-US" sz="2800" dirty="0" smtClean="0"/>
              <a:t>   </a:t>
            </a:r>
            <a:r>
              <a:rPr lang="el-GR" sz="2800" dirty="0" smtClean="0"/>
              <a:t>Μετατροπής της ηλιακής ακτινοβολίας σε θερμότητα</a:t>
            </a:r>
            <a:endParaRPr lang="en-US" sz="2800" dirty="0" smtClean="0"/>
          </a:p>
          <a:p>
            <a:pPr marL="609600" indent="-609600" eaLnBrk="1" hangingPunct="1">
              <a:buFont typeface="Wingdings" pitchFamily="2" charset="2"/>
              <a:buNone/>
              <a:defRPr/>
            </a:pPr>
            <a:r>
              <a:rPr lang="en-US" sz="2800" dirty="0" smtClean="0"/>
              <a:t>       -  </a:t>
            </a:r>
            <a:r>
              <a:rPr lang="el-GR" sz="2800" dirty="0"/>
              <a:t>ενεργητικήηλιακή θέρμανση </a:t>
            </a:r>
            <a:endParaRPr lang="en-US" sz="2800" dirty="0" smtClean="0"/>
          </a:p>
          <a:p>
            <a:pPr marL="609600" indent="-609600" eaLnBrk="1" hangingPunct="1">
              <a:buFont typeface="Wingdings" pitchFamily="2" charset="2"/>
              <a:buNone/>
              <a:defRPr/>
            </a:pPr>
            <a:r>
              <a:rPr lang="en-US" sz="2800" dirty="0" smtClean="0"/>
              <a:t>       -  </a:t>
            </a:r>
            <a:r>
              <a:rPr lang="el-GR" sz="2800" dirty="0" smtClean="0"/>
              <a:t>παθητική ηλιακή θέρμανση</a:t>
            </a:r>
            <a:endParaRPr lang="en-US" sz="2800" dirty="0" smtClean="0"/>
          </a:p>
          <a:p>
            <a:pPr marL="609600" indent="-609600" eaLnBrk="1" hangingPunct="1">
              <a:buFont typeface="Wingdings" pitchFamily="2" charset="2"/>
              <a:buNone/>
              <a:defRPr/>
            </a:pPr>
            <a:r>
              <a:rPr lang="en-US" sz="2800" dirty="0" smtClean="0"/>
              <a:t>       -  </a:t>
            </a:r>
            <a:r>
              <a:rPr lang="el-GR" sz="2800" dirty="0" smtClean="0"/>
              <a:t>ηλιακή θερμική μηχανή </a:t>
            </a:r>
            <a:endParaRPr lang="en-US" sz="2800" dirty="0" smtClean="0"/>
          </a:p>
          <a:p>
            <a:pPr marL="609600" indent="-609600" eaLnBrk="1" hangingPunct="1">
              <a:buFont typeface="Wingdings" pitchFamily="2" charset="2"/>
              <a:buNone/>
              <a:defRPr/>
            </a:pPr>
            <a:r>
              <a:rPr lang="en-US" sz="2800" dirty="0" smtClean="0"/>
              <a:t>2. </a:t>
            </a:r>
            <a:r>
              <a:rPr lang="el-GR" sz="2800" dirty="0" smtClean="0"/>
              <a:t>Φωτοβολταϊκά συστήματα</a:t>
            </a:r>
            <a:endParaRPr lang="en-US" sz="2800" dirty="0" smtClean="0"/>
          </a:p>
          <a:p>
            <a:pPr marL="609600" indent="-609600" eaLnBrk="1" hangingPunct="1">
              <a:buFont typeface="Wingdings" pitchFamily="2" charset="2"/>
              <a:buNone/>
              <a:defRPr/>
            </a:pPr>
            <a:r>
              <a:rPr lang="en-US" sz="2800" dirty="0" smtClean="0"/>
              <a:t>     </a:t>
            </a:r>
            <a:r>
              <a:rPr lang="el-GR" sz="2800" dirty="0" smtClean="0"/>
              <a:t>μετατροπή της ηλιακής ακτινοβολίας σε ηλεκτρισμό</a:t>
            </a:r>
            <a:endParaRPr lang="en-US" sz="2800" dirty="0" smtClean="0"/>
          </a:p>
          <a:p>
            <a:pPr marL="609600" indent="-609600" eaLnBrk="1" hangingPunct="1">
              <a:buFont typeface="Wingdings" pitchFamily="2" charset="2"/>
              <a:buNone/>
              <a:defRPr/>
            </a:pPr>
            <a:endParaRPr lang="en-US" sz="28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1200982"/>
      </p:ext>
    </p:extLst>
  </p:cSld>
  <p:clrMapOvr>
    <a:masterClrMapping/>
  </p:clrMapOvr>
  <mc:AlternateContent xmlns:mc="http://schemas.openxmlformats.org/markup-compatibility/2006">
    <mc:Choice xmlns:p14="http://schemas.microsoft.com/office/powerpoint/2010/main" Requires="p14">
      <p:transition spd="slow" p14:dur="2000" advTm="55792"/>
    </mc:Choice>
    <mc:Fallback>
      <p:transition spd="slow" advTm="5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838200" y="228600"/>
            <a:ext cx="7772400" cy="689968"/>
          </a:xfrm>
        </p:spPr>
        <p:txBody>
          <a:bodyPr/>
          <a:lstStyle/>
          <a:p>
            <a:pPr eaLnBrk="1" hangingPunct="1">
              <a:defRPr/>
            </a:pPr>
            <a:r>
              <a:rPr lang="el-GR" sz="3600" kern="1200" dirty="0" smtClean="0">
                <a:solidFill>
                  <a:srgbClr val="C00000"/>
                </a:solidFill>
                <a:latin typeface="Cambria Math" panose="02040503050406030204" pitchFamily="18" charset="0"/>
                <a:ea typeface="Cambria Math" panose="02040503050406030204" pitchFamily="18" charset="0"/>
              </a:rPr>
              <a:t>Ηλιακοί συλλέκτες</a:t>
            </a:r>
            <a:endParaRPr lang="en-US" sz="3600" kern="1200" dirty="0">
              <a:solidFill>
                <a:srgbClr val="C00000"/>
              </a:solidFill>
              <a:latin typeface="Cambria Math" panose="02040503050406030204" pitchFamily="18" charset="0"/>
              <a:ea typeface="Cambria Math" panose="02040503050406030204" pitchFamily="18" charset="0"/>
            </a:endParaRPr>
          </a:p>
        </p:txBody>
      </p:sp>
      <p:sp>
        <p:nvSpPr>
          <p:cNvPr id="111619" name="Rectangle 3"/>
          <p:cNvSpPr>
            <a:spLocks noGrp="1" noChangeArrowheads="1"/>
          </p:cNvSpPr>
          <p:nvPr>
            <p:ph idx="1"/>
          </p:nvPr>
        </p:nvSpPr>
        <p:spPr>
          <a:xfrm>
            <a:off x="457200" y="1447800"/>
            <a:ext cx="8229600" cy="4530725"/>
          </a:xfrm>
        </p:spPr>
        <p:txBody>
          <a:bodyPr/>
          <a:lstStyle/>
          <a:p>
            <a:pPr eaLnBrk="1" hangingPunct="1">
              <a:lnSpc>
                <a:spcPct val="90000"/>
              </a:lnSpc>
              <a:buClr>
                <a:srgbClr val="FF3300"/>
              </a:buClr>
              <a:buSzPct val="125000"/>
              <a:buFont typeface="Wingdings" pitchFamily="2" charset="2"/>
              <a:buNone/>
              <a:defRPr/>
            </a:pPr>
            <a:r>
              <a:rPr lang="en-US" dirty="0" smtClean="0"/>
              <a:t>         </a:t>
            </a:r>
          </a:p>
        </p:txBody>
      </p:sp>
      <p:sp>
        <p:nvSpPr>
          <p:cNvPr id="75781" name="TextBox 4"/>
          <p:cNvSpPr txBox="1">
            <a:spLocks noChangeArrowheads="1"/>
          </p:cNvSpPr>
          <p:nvPr/>
        </p:nvSpPr>
        <p:spPr bwMode="auto">
          <a:xfrm>
            <a:off x="838200" y="1371600"/>
            <a:ext cx="7543800" cy="35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l-GR" altLang="en-US" sz="2800" dirty="0" smtClean="0"/>
              <a:t>Οι συνήθεις τύποι συλλεκτών είναι :</a:t>
            </a:r>
            <a:endParaRPr lang="en-US" altLang="en-US" sz="2800" dirty="0" smtClean="0"/>
          </a:p>
          <a:p>
            <a:pPr eaLnBrk="0" fontAlgn="base" hangingPunct="0">
              <a:spcBef>
                <a:spcPct val="0"/>
              </a:spcBef>
              <a:spcAft>
                <a:spcPct val="0"/>
              </a:spcAft>
            </a:pPr>
            <a:endParaRPr lang="en-US" altLang="en-US" sz="2800" dirty="0" smtClean="0"/>
          </a:p>
          <a:p>
            <a:pPr marL="273050" indent="-273050" fontAlgn="base">
              <a:lnSpc>
                <a:spcPct val="90000"/>
              </a:lnSpc>
              <a:spcBef>
                <a:spcPct val="0"/>
              </a:spcBef>
              <a:spcAft>
                <a:spcPct val="0"/>
              </a:spcAft>
              <a:buClr>
                <a:srgbClr val="FF3300"/>
              </a:buClr>
              <a:buSzPct val="125000"/>
              <a:buFont typeface="Arial" panose="020B0604020202020204" pitchFamily="34" charset="0"/>
              <a:buChar char="•"/>
            </a:pPr>
            <a:r>
              <a:rPr lang="el-GR" altLang="en-US" sz="2800" dirty="0" smtClean="0"/>
              <a:t>    ο επίπεδος ηλιακός συλλέκτης</a:t>
            </a:r>
            <a:endParaRPr lang="en-US" altLang="en-US" sz="2800" dirty="0" smtClean="0"/>
          </a:p>
          <a:p>
            <a:pPr marL="1016000" lvl="1" indent="-273050" fontAlgn="base">
              <a:lnSpc>
                <a:spcPct val="90000"/>
              </a:lnSpc>
              <a:spcBef>
                <a:spcPct val="0"/>
              </a:spcBef>
              <a:spcAft>
                <a:spcPct val="0"/>
              </a:spcAft>
              <a:buClr>
                <a:srgbClr val="FF3300"/>
              </a:buClr>
              <a:buSzPct val="125000"/>
            </a:pPr>
            <a:r>
              <a:rPr lang="en-US" altLang="en-US" sz="2800" dirty="0" smtClean="0"/>
              <a:t>       - </a:t>
            </a:r>
            <a:r>
              <a:rPr lang="el-GR" altLang="en-US" sz="2800" dirty="0" smtClean="0"/>
              <a:t>με γυαλί ή χωρίς γυαλί</a:t>
            </a:r>
            <a:endParaRPr lang="en-US" altLang="en-US" sz="2800" dirty="0" smtClean="0"/>
          </a:p>
          <a:p>
            <a:pPr marL="1016000" lvl="1" indent="-273050" fontAlgn="base">
              <a:lnSpc>
                <a:spcPct val="90000"/>
              </a:lnSpc>
              <a:spcBef>
                <a:spcPct val="0"/>
              </a:spcBef>
              <a:spcAft>
                <a:spcPct val="0"/>
              </a:spcAft>
              <a:buClr>
                <a:srgbClr val="FF3300"/>
              </a:buClr>
              <a:buSzPct val="125000"/>
            </a:pPr>
            <a:r>
              <a:rPr lang="en-US" altLang="en-US" sz="2800" dirty="0" smtClean="0"/>
              <a:t>       - </a:t>
            </a:r>
            <a:r>
              <a:rPr lang="el-GR" altLang="en-US" sz="2800" dirty="0" smtClean="0"/>
              <a:t>με κάποιο υγρό</a:t>
            </a:r>
            <a:endParaRPr lang="en-US" altLang="en-US" sz="2800" dirty="0" smtClean="0"/>
          </a:p>
          <a:p>
            <a:pPr marL="1016000" lvl="1" indent="-273050" fontAlgn="base">
              <a:lnSpc>
                <a:spcPct val="90000"/>
              </a:lnSpc>
              <a:spcBef>
                <a:spcPct val="0"/>
              </a:spcBef>
              <a:spcAft>
                <a:spcPct val="0"/>
              </a:spcAft>
              <a:buClr>
                <a:srgbClr val="FF3300"/>
              </a:buClr>
              <a:buSzPct val="125000"/>
            </a:pPr>
            <a:r>
              <a:rPr lang="en-US" altLang="en-US" sz="2800" dirty="0" smtClean="0"/>
              <a:t>       - </a:t>
            </a:r>
            <a:r>
              <a:rPr lang="el-GR" altLang="en-US" sz="2800" dirty="0" smtClean="0"/>
              <a:t>με αέρα</a:t>
            </a:r>
            <a:endParaRPr lang="en-US" altLang="en-US" sz="2800" dirty="0" smtClean="0"/>
          </a:p>
          <a:p>
            <a:pPr marL="273050" indent="-273050" fontAlgn="base">
              <a:lnSpc>
                <a:spcPct val="90000"/>
              </a:lnSpc>
              <a:spcBef>
                <a:spcPct val="0"/>
              </a:spcBef>
              <a:spcAft>
                <a:spcPct val="0"/>
              </a:spcAft>
              <a:buClr>
                <a:srgbClr val="FF3300"/>
              </a:buClr>
              <a:buSzPct val="125000"/>
              <a:buFont typeface="Arial" panose="020B0604020202020204" pitchFamily="34" charset="0"/>
              <a:buChar char="•"/>
            </a:pPr>
            <a:r>
              <a:rPr lang="en-US" altLang="en-US" sz="2800" dirty="0" smtClean="0"/>
              <a:t>    </a:t>
            </a:r>
            <a:r>
              <a:rPr lang="el-GR" altLang="en-US" sz="2800" dirty="0" smtClean="0"/>
              <a:t>ο συλλέκτης κενού</a:t>
            </a:r>
            <a:endParaRPr lang="en-US" altLang="en-US" sz="2800" dirty="0" smtClean="0"/>
          </a:p>
          <a:p>
            <a:pPr marL="273050" indent="-273050" fontAlgn="base">
              <a:lnSpc>
                <a:spcPct val="90000"/>
              </a:lnSpc>
              <a:spcBef>
                <a:spcPct val="0"/>
              </a:spcBef>
              <a:spcAft>
                <a:spcPct val="0"/>
              </a:spcAft>
              <a:buClr>
                <a:srgbClr val="FF3300"/>
              </a:buClr>
              <a:buSzPct val="125000"/>
              <a:buFont typeface="Arial" panose="020B0604020202020204" pitchFamily="34" charset="0"/>
              <a:buChar char="•"/>
            </a:pPr>
            <a:r>
              <a:rPr lang="en-US" altLang="en-US" sz="2800" dirty="0" smtClean="0"/>
              <a:t>    </a:t>
            </a:r>
            <a:r>
              <a:rPr lang="el-GR" altLang="en-US" sz="2800" dirty="0" smtClean="0"/>
              <a:t>ο παραβολικός συγκεντρωτικός συλλέκτης</a:t>
            </a:r>
            <a:endParaRPr lang="en-US" altLang="en-US" sz="2800" dirty="0" smtClean="0"/>
          </a:p>
          <a:p>
            <a:pPr eaLnBrk="0" fontAlgn="base" hangingPunct="0">
              <a:spcBef>
                <a:spcPct val="0"/>
              </a:spcBef>
              <a:spcAft>
                <a:spcPct val="0"/>
              </a:spcAft>
            </a:pPr>
            <a:endParaRPr lang="en-US" alt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2926703"/>
      </p:ext>
    </p:extLst>
  </p:cSld>
  <p:clrMapOvr>
    <a:masterClrMapping/>
  </p:clrMapOvr>
  <mc:AlternateContent xmlns:mc="http://schemas.openxmlformats.org/markup-compatibility/2006">
    <mc:Choice xmlns:p14="http://schemas.microsoft.com/office/powerpoint/2010/main" Requires="p14">
      <p:transition spd="slow" p14:dur="2000" advTm="36029"/>
    </mc:Choice>
    <mc:Fallback>
      <p:transition spd="slow" advTm="3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76200"/>
            <a:ext cx="8229600" cy="1336576"/>
          </a:xfrm>
        </p:spPr>
        <p:txBody>
          <a:bodyPr>
            <a:normAutofit/>
          </a:bodyPr>
          <a:lstStyle/>
          <a:p>
            <a:pPr marL="0" indent="0">
              <a:tabLst/>
              <a:defRPr/>
            </a:pPr>
            <a:r>
              <a:rPr lang="el-GR" sz="4000" kern="1200" dirty="0" smtClean="0">
                <a:solidFill>
                  <a:srgbClr val="C00000"/>
                </a:solidFill>
                <a:latin typeface="Cambria Math" panose="02040503050406030204" pitchFamily="18" charset="0"/>
                <a:ea typeface="Cambria Math" panose="02040503050406030204" pitchFamily="18" charset="0"/>
              </a:rPr>
              <a:t>Ηλιακοί </a:t>
            </a:r>
            <a:r>
              <a:rPr lang="el-GR" sz="4000" kern="1200" smtClean="0">
                <a:solidFill>
                  <a:srgbClr val="C00000"/>
                </a:solidFill>
                <a:latin typeface="Cambria Math" panose="02040503050406030204" pitchFamily="18" charset="0"/>
                <a:ea typeface="Cambria Math" panose="02040503050406030204" pitchFamily="18" charset="0"/>
              </a:rPr>
              <a:t>συλλέκτες:</a:t>
            </a:r>
            <a:endParaRPr lang="en-US" sz="4000" kern="1200" dirty="0">
              <a:solidFill>
                <a:srgbClr val="C00000"/>
              </a:solidFill>
              <a:latin typeface="Cambria Math" panose="02040503050406030204" pitchFamily="18" charset="0"/>
              <a:ea typeface="Cambria Math" panose="02040503050406030204" pitchFamily="18" charset="0"/>
            </a:endParaRPr>
          </a:p>
        </p:txBody>
      </p:sp>
      <p:sp>
        <p:nvSpPr>
          <p:cNvPr id="77827" name="TextBox 2"/>
          <p:cNvSpPr txBox="1">
            <a:spLocks noChangeArrowheads="1"/>
          </p:cNvSpPr>
          <p:nvPr/>
        </p:nvSpPr>
        <p:spPr bwMode="auto">
          <a:xfrm>
            <a:off x="290860" y="799574"/>
            <a:ext cx="867362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eaLnBrk="0" fontAlgn="base" hangingPunct="0">
              <a:spcBef>
                <a:spcPct val="0"/>
              </a:spcBef>
              <a:spcAft>
                <a:spcPct val="0"/>
              </a:spcAft>
              <a:buFont typeface="Arial" panose="020B0604020202020204" pitchFamily="34" charset="0"/>
              <a:buChar char="•"/>
            </a:pPr>
            <a:r>
              <a:rPr lang="el-GR" sz="2800" smtClean="0">
                <a:solidFill>
                  <a:srgbClr val="C00000"/>
                </a:solidFill>
                <a:latin typeface="Cambria Math" panose="02040503050406030204" pitchFamily="18" charset="0"/>
                <a:ea typeface="Cambria Math" panose="02040503050406030204" pitchFamily="18" charset="0"/>
              </a:rPr>
              <a:t>σταθεροί </a:t>
            </a:r>
          </a:p>
          <a:p>
            <a:pPr marL="457200" indent="-457200" eaLnBrk="0" fontAlgn="base" hangingPunct="0">
              <a:spcBef>
                <a:spcPct val="0"/>
              </a:spcBef>
              <a:spcAft>
                <a:spcPct val="0"/>
              </a:spcAft>
              <a:buFont typeface="Arial" panose="020B0604020202020204" pitchFamily="34" charset="0"/>
              <a:buChar char="•"/>
            </a:pPr>
            <a:r>
              <a:rPr lang="el-GR" sz="2800" smtClean="0">
                <a:solidFill>
                  <a:srgbClr val="C00000"/>
                </a:solidFill>
                <a:latin typeface="Cambria Math" panose="02040503050406030204" pitchFamily="18" charset="0"/>
                <a:ea typeface="Cambria Math" panose="02040503050406030204" pitchFamily="18" charset="0"/>
              </a:rPr>
              <a:t>με </a:t>
            </a:r>
            <a:r>
              <a:rPr lang="el-GR" sz="2800">
                <a:solidFill>
                  <a:srgbClr val="C00000"/>
                </a:solidFill>
                <a:latin typeface="Cambria Math" panose="02040503050406030204" pitchFamily="18" charset="0"/>
                <a:ea typeface="Cambria Math" panose="02040503050406030204" pitchFamily="18" charset="0"/>
              </a:rPr>
              <a:t>σύστημα παρακολούθησης του </a:t>
            </a:r>
            <a:r>
              <a:rPr lang="el-GR" sz="2800" smtClean="0">
                <a:solidFill>
                  <a:srgbClr val="C00000"/>
                </a:solidFill>
                <a:latin typeface="Cambria Math" panose="02040503050406030204" pitchFamily="18" charset="0"/>
                <a:ea typeface="Cambria Math" panose="02040503050406030204" pitchFamily="18" charset="0"/>
              </a:rPr>
              <a:t>ήλιου</a:t>
            </a:r>
          </a:p>
          <a:p>
            <a:pPr eaLnBrk="0" fontAlgn="base" hangingPunct="0">
              <a:spcBef>
                <a:spcPct val="0"/>
              </a:spcBef>
              <a:spcAft>
                <a:spcPct val="0"/>
              </a:spcAft>
            </a:pPr>
            <a:endParaRPr lang="el-GR" altLang="en-US" sz="2800" smtClean="0">
              <a:latin typeface="Cambria Math" panose="02040503050406030204" pitchFamily="18" charset="0"/>
              <a:ea typeface="Cambria Math" panose="02040503050406030204" pitchFamily="18" charset="0"/>
            </a:endParaRPr>
          </a:p>
          <a:p>
            <a:pPr eaLnBrk="0" fontAlgn="base" hangingPunct="0">
              <a:spcBef>
                <a:spcPct val="0"/>
              </a:spcBef>
              <a:spcAft>
                <a:spcPct val="0"/>
              </a:spcAft>
            </a:pPr>
            <a:r>
              <a:rPr lang="el-GR" altLang="en-US" sz="2800" b="1" smtClean="0">
                <a:latin typeface="Cambria Math" panose="02040503050406030204" pitchFamily="18" charset="0"/>
                <a:ea typeface="Cambria Math" panose="02040503050406030204" pitchFamily="18" charset="0"/>
              </a:rPr>
              <a:t>Σταθεροί </a:t>
            </a:r>
            <a:r>
              <a:rPr lang="el-GR" altLang="en-US" sz="2800" b="1">
                <a:latin typeface="Cambria Math" panose="02040503050406030204" pitchFamily="18" charset="0"/>
                <a:ea typeface="Cambria Math" panose="02040503050406030204" pitchFamily="18" charset="0"/>
              </a:rPr>
              <a:t>συλλέκτες : </a:t>
            </a:r>
          </a:p>
          <a:p>
            <a:pPr marL="457200" indent="-457200" eaLnBrk="0" fontAlgn="base" hangingPunct="0">
              <a:spcBef>
                <a:spcPct val="0"/>
              </a:spcBef>
              <a:spcAft>
                <a:spcPct val="0"/>
              </a:spcAft>
              <a:buFont typeface="Arial" panose="020B0604020202020204" pitchFamily="34" charset="0"/>
              <a:buChar char="•"/>
            </a:pPr>
            <a:r>
              <a:rPr lang="el-GR" altLang="en-US" sz="2800">
                <a:latin typeface="Cambria Math" panose="02040503050406030204" pitchFamily="18" charset="0"/>
                <a:ea typeface="Cambria Math" panose="02040503050406030204" pitchFamily="18" charset="0"/>
              </a:rPr>
              <a:t>απλούστεροι και φθηνότεροι. </a:t>
            </a:r>
          </a:p>
          <a:p>
            <a:pPr marL="457200" indent="-457200" eaLnBrk="0" fontAlgn="base" hangingPunct="0">
              <a:spcBef>
                <a:spcPct val="0"/>
              </a:spcBef>
              <a:spcAft>
                <a:spcPct val="0"/>
              </a:spcAft>
              <a:buFont typeface="Arial" panose="020B0604020202020204" pitchFamily="34" charset="0"/>
              <a:buChar char="•"/>
            </a:pPr>
            <a:r>
              <a:rPr lang="el-GR" altLang="en-US" sz="2800">
                <a:latin typeface="Cambria Math" panose="02040503050406030204" pitchFamily="18" charset="0"/>
                <a:ea typeface="Cambria Math" panose="02040503050406030204" pitchFamily="18" charset="0"/>
              </a:rPr>
              <a:t>μικρότερης απόδοσης </a:t>
            </a:r>
          </a:p>
          <a:p>
            <a:pPr marL="457200" indent="-457200" eaLnBrk="0" fontAlgn="base" hangingPunct="0">
              <a:spcBef>
                <a:spcPct val="0"/>
              </a:spcBef>
              <a:spcAft>
                <a:spcPct val="0"/>
              </a:spcAft>
              <a:buFont typeface="Arial" panose="020B0604020202020204" pitchFamily="34" charset="0"/>
              <a:buChar char="•"/>
            </a:pPr>
            <a:r>
              <a:rPr lang="el-GR" altLang="en-US" sz="2800">
                <a:latin typeface="Cambria Math" panose="02040503050406030204" pitchFamily="18" charset="0"/>
                <a:ea typeface="Cambria Math" panose="02040503050406030204" pitchFamily="18" charset="0"/>
              </a:rPr>
              <a:t>οι πλέον διαδεδομένοι - εύκολοι στην εγκατάσταση και την συντήρηση</a:t>
            </a:r>
            <a:endParaRPr lang="en-US" altLang="en-US" sz="2800">
              <a:latin typeface="Cambria Math" panose="02040503050406030204" pitchFamily="18" charset="0"/>
              <a:ea typeface="Cambria Math" panose="02040503050406030204" pitchFamily="18" charset="0"/>
            </a:endParaRPr>
          </a:p>
          <a:p>
            <a:pPr eaLnBrk="0" fontAlgn="base" hangingPunct="0">
              <a:spcBef>
                <a:spcPct val="0"/>
              </a:spcBef>
              <a:spcAft>
                <a:spcPct val="0"/>
              </a:spcAft>
            </a:pPr>
            <a:endParaRPr lang="el-GR" altLang="en-US" sz="2800" i="1">
              <a:solidFill>
                <a:srgbClr val="C00000"/>
              </a:solidFill>
              <a:latin typeface="Cambria Math" panose="02040503050406030204" pitchFamily="18" charset="0"/>
              <a:ea typeface="Cambria Math" panose="02040503050406030204" pitchFamily="18" charset="0"/>
            </a:endParaRPr>
          </a:p>
          <a:p>
            <a:pPr eaLnBrk="0" fontAlgn="base" hangingPunct="0">
              <a:spcBef>
                <a:spcPct val="0"/>
              </a:spcBef>
              <a:spcAft>
                <a:spcPct val="0"/>
              </a:spcAft>
            </a:pPr>
            <a:r>
              <a:rPr lang="el-GR" altLang="en-US" sz="2800" i="1" smtClean="0">
                <a:latin typeface="Cambria Math" panose="02040503050406030204" pitchFamily="18" charset="0"/>
                <a:ea typeface="Cambria Math" panose="02040503050406030204" pitchFamily="18" charset="0"/>
              </a:rPr>
              <a:t>Οι συλλέκτες με μηχανισμό γιά την παρακολούθηση της κίνησης του ήλιου (οι ακτίνες είναι </a:t>
            </a:r>
            <a:r>
              <a:rPr lang="el-GR" altLang="en-US" sz="2800" i="1" dirty="0" smtClean="0">
                <a:latin typeface="Cambria Math" panose="02040503050406030204" pitchFamily="18" charset="0"/>
                <a:ea typeface="Cambria Math" panose="02040503050406030204" pitchFamily="18" charset="0"/>
              </a:rPr>
              <a:t>πάντοτε κάθετες στην επιφάνεια του συλλέκτη) </a:t>
            </a:r>
            <a:r>
              <a:rPr lang="el-GR" altLang="en-US" sz="2800" i="1" smtClean="0">
                <a:latin typeface="Cambria Math" panose="02040503050406030204" pitchFamily="18" charset="0"/>
                <a:ea typeface="Cambria Math" panose="02040503050406030204" pitchFamily="18" charset="0"/>
              </a:rPr>
              <a:t>είναι πολύπλοκοι </a:t>
            </a:r>
            <a:r>
              <a:rPr lang="el-GR" altLang="en-US" sz="2800" i="1" dirty="0" smtClean="0">
                <a:latin typeface="Cambria Math" panose="02040503050406030204" pitchFamily="18" charset="0"/>
                <a:ea typeface="Cambria Math" panose="02040503050406030204" pitchFamily="18" charset="0"/>
              </a:rPr>
              <a:t>και χρησιμοποιούνται γιά εφαρμογές με υψηλό </a:t>
            </a:r>
            <a:r>
              <a:rPr lang="el-GR" altLang="en-US" sz="2800" i="1" smtClean="0">
                <a:latin typeface="Cambria Math" panose="02040503050406030204" pitchFamily="18" charset="0"/>
                <a:ea typeface="Cambria Math" panose="02040503050406030204" pitchFamily="18" charset="0"/>
              </a:rPr>
              <a:t>κόστος (υψηλών θερμοκρασιών)</a:t>
            </a:r>
            <a:endParaRPr lang="en-US" altLang="en-US" sz="2800" dirty="0" smtClean="0">
              <a:latin typeface="Cambria Math" panose="02040503050406030204" pitchFamily="18" charset="0"/>
              <a:ea typeface="Cambria Math" panose="02040503050406030204" pitchFamily="18" charset="0"/>
            </a:endParaRPr>
          </a:p>
          <a:p>
            <a:pPr eaLnBrk="0" fontAlgn="base" hangingPunct="0">
              <a:spcBef>
                <a:spcPct val="0"/>
              </a:spcBef>
              <a:spcAft>
                <a:spcPct val="0"/>
              </a:spcAft>
            </a:pPr>
            <a:r>
              <a:rPr lang="en-US" altLang="en-US" sz="2800" smtClean="0">
                <a:latin typeface="Cambria Math" panose="02040503050406030204" pitchFamily="18" charset="0"/>
                <a:ea typeface="Cambria Math" panose="02040503050406030204" pitchFamily="18" charset="0"/>
              </a:rPr>
              <a:t> </a:t>
            </a:r>
            <a:endParaRPr lang="en-US" altLang="en-US" sz="2800" dirty="0" smtClean="0">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4209335"/>
      </p:ext>
    </p:extLst>
  </p:cSld>
  <p:clrMapOvr>
    <a:masterClrMapping/>
  </p:clrMapOvr>
  <mc:AlternateContent xmlns:mc="http://schemas.openxmlformats.org/markup-compatibility/2006">
    <mc:Choice xmlns:p14="http://schemas.microsoft.com/office/powerpoint/2010/main" Requires="p14">
      <p:transition spd="slow" p14:dur="2000" advTm="33580"/>
    </mc:Choice>
    <mc:Fallback>
      <p:transition spd="slow" advTm="3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1080120"/>
          </a:xfrm>
        </p:spPr>
        <p:txBody>
          <a:bodyPr>
            <a:normAutofit fontScale="90000"/>
          </a:bodyPr>
          <a:lstStyle/>
          <a:p>
            <a:pPr marL="0" indent="0">
              <a:tabLst/>
              <a:defRPr/>
            </a:pPr>
            <a:r>
              <a:rPr lang="el-GR" sz="4000" kern="1200" dirty="0" smtClean="0">
                <a:solidFill>
                  <a:srgbClr val="C00000"/>
                </a:solidFill>
                <a:latin typeface="Cambria Math" panose="02040503050406030204" pitchFamily="18" charset="0"/>
                <a:ea typeface="Cambria Math" panose="02040503050406030204" pitchFamily="18" charset="0"/>
              </a:rPr>
              <a:t>Ηλιακοί συλλέκτες : </a:t>
            </a:r>
            <a:br>
              <a:rPr lang="el-GR" sz="4000" kern="1200" dirty="0" smtClean="0">
                <a:solidFill>
                  <a:srgbClr val="C00000"/>
                </a:solidFill>
                <a:latin typeface="Cambria Math" panose="02040503050406030204" pitchFamily="18" charset="0"/>
                <a:ea typeface="Cambria Math" panose="02040503050406030204" pitchFamily="18" charset="0"/>
              </a:rPr>
            </a:br>
            <a:r>
              <a:rPr lang="el-GR" sz="4000" kern="1200" dirty="0" smtClean="0">
                <a:solidFill>
                  <a:srgbClr val="C00000"/>
                </a:solidFill>
                <a:latin typeface="Cambria Math" panose="02040503050406030204" pitchFamily="18" charset="0"/>
                <a:ea typeface="Cambria Math" panose="02040503050406030204" pitchFamily="18" charset="0"/>
              </a:rPr>
              <a:t>Επίπεδοι και συγκεντρωτικοί</a:t>
            </a:r>
            <a:endParaRPr lang="en-US" dirty="0">
              <a:solidFill>
                <a:srgbClr val="C00000"/>
              </a:solidFill>
            </a:endParaRPr>
          </a:p>
        </p:txBody>
      </p:sp>
      <p:sp>
        <p:nvSpPr>
          <p:cNvPr id="3" name="Content Placeholder 2"/>
          <p:cNvSpPr>
            <a:spLocks noGrp="1"/>
          </p:cNvSpPr>
          <p:nvPr>
            <p:ph idx="1"/>
          </p:nvPr>
        </p:nvSpPr>
        <p:spPr>
          <a:xfrm>
            <a:off x="611560" y="1412776"/>
            <a:ext cx="7776864" cy="3960440"/>
          </a:xfrm>
        </p:spPr>
        <p:txBody>
          <a:bodyPr>
            <a:noAutofit/>
          </a:bodyPr>
          <a:lstStyle/>
          <a:p>
            <a:r>
              <a:rPr lang="el-GR" altLang="en-US" dirty="0" smtClean="0">
                <a:latin typeface="Cambria Math" panose="02040503050406030204" pitchFamily="18" charset="0"/>
                <a:ea typeface="Cambria Math" panose="02040503050406030204" pitchFamily="18" charset="0"/>
              </a:rPr>
              <a:t>Οι συγκεντρωτικοί συλλέκτες χρησιμοποιούν ανακλαστικές επιφάνειες γιά να εστιάσουν τις ακτίνες του ήλιου σε μικρότερες περιοχές και να αναπτύξουν μεγάλες θερμοκρασίες. </a:t>
            </a:r>
          </a:p>
          <a:p>
            <a:r>
              <a:rPr lang="el-GR" altLang="en-US" dirty="0" smtClean="0">
                <a:latin typeface="Cambria Math" panose="02040503050406030204" pitchFamily="18" charset="0"/>
                <a:ea typeface="Cambria Math" panose="02040503050406030204" pitchFamily="18" charset="0"/>
              </a:rPr>
              <a:t>Οι επίπεδοι ηλιακοί συλλέκτες μπορούν να χρησιμοποιηθούν γιά θέρμανση νερού και γιά θέρμανση χώρων</a:t>
            </a:r>
          </a:p>
          <a:p>
            <a:r>
              <a:rPr lang="el-GR" altLang="en-US" dirty="0" smtClean="0">
                <a:latin typeface="Cambria Math" panose="02040503050406030204" pitchFamily="18" charset="0"/>
                <a:ea typeface="Cambria Math" panose="02040503050406030204" pitchFamily="18" charset="0"/>
              </a:rPr>
              <a:t>Οι υψηλής απόδοσης συλλέκτες μπορούν να χρησιμοποιηθούν γιά εφαρμογές ψύξης (σε μονάδες ψυκτικής απορρόφησης)</a:t>
            </a:r>
            <a:endParaRPr lang="en-US" altLang="en-US" dirty="0" smtClean="0">
              <a:latin typeface="Cambria Math" panose="02040503050406030204" pitchFamily="18" charset="0"/>
              <a:ea typeface="Cambria Math"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4174161"/>
      </p:ext>
    </p:extLst>
  </p:cSld>
  <p:clrMapOvr>
    <a:masterClrMapping/>
  </p:clrMapOvr>
  <mc:AlternateContent xmlns:mc="http://schemas.openxmlformats.org/markup-compatibility/2006">
    <mc:Choice xmlns:p14="http://schemas.microsoft.com/office/powerpoint/2010/main" Requires="p14">
      <p:transition spd="slow" p14:dur="2000" advTm="42502"/>
    </mc:Choice>
    <mc:Fallback>
      <p:transition spd="slow" advTm="4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p:cNvSpPr>
            <a:spLocks noGrp="1" noChangeArrowheads="1"/>
          </p:cNvSpPr>
          <p:nvPr>
            <p:ph type="title"/>
          </p:nvPr>
        </p:nvSpPr>
        <p:spPr/>
        <p:txBody>
          <a:bodyPr/>
          <a:lstStyle/>
          <a:p>
            <a:endParaRPr lang="el-GR"/>
          </a:p>
        </p:txBody>
      </p:sp>
      <p:sp>
        <p:nvSpPr>
          <p:cNvPr id="563203" name="Rectangle 3" descr="swh_figure_3"/>
          <p:cNvSpPr>
            <a:spLocks noGrp="1" noChangeAspect="1" noChangeArrowheads="1"/>
          </p:cNvSpPr>
          <p:nvPr isPhoto="1"/>
        </p:nvSpPr>
        <p:spPr bwMode="auto">
          <a:xfrm>
            <a:off x="684213" y="1412875"/>
            <a:ext cx="8172450" cy="5213350"/>
          </a:xfrm>
          <a:prstGeom prst="rect">
            <a:avLst/>
          </a:prstGeom>
          <a:blipFill dpi="0" rotWithShape="1">
            <a:blip r:embed="rId5" cstate="print"/>
            <a:srcRect/>
            <a:stretch>
              <a:fillRect r="-22"/>
            </a:stretch>
          </a:blipFill>
          <a:ln w="9525">
            <a:solidFill>
              <a:schemeClr val="tx1"/>
            </a:solidFill>
            <a:miter lim="800000"/>
            <a:headEnd/>
            <a:tailEnd/>
          </a:ln>
          <a:effectLst/>
        </p:spPr>
        <p:txBody>
          <a:bodyPr/>
          <a:lstStyle/>
          <a:p>
            <a:endParaRPr lang="el-GR"/>
          </a:p>
        </p:txBody>
      </p:sp>
      <p:sp>
        <p:nvSpPr>
          <p:cNvPr id="563204" name="Text Box 4"/>
          <p:cNvSpPr txBox="1">
            <a:spLocks noChangeArrowheads="1"/>
          </p:cNvSpPr>
          <p:nvPr/>
        </p:nvSpPr>
        <p:spPr bwMode="auto">
          <a:xfrm>
            <a:off x="1042988" y="404813"/>
            <a:ext cx="7489825" cy="1015663"/>
          </a:xfrm>
          <a:prstGeom prst="rect">
            <a:avLst/>
          </a:prstGeom>
          <a:noFill/>
          <a:ln w="9525">
            <a:noFill/>
            <a:miter lim="800000"/>
            <a:headEnd/>
            <a:tailEnd/>
          </a:ln>
          <a:effectLst/>
        </p:spPr>
        <p:txBody>
          <a:bodyPr>
            <a:spAutoFit/>
          </a:bodyPr>
          <a:lstStyle/>
          <a:p>
            <a:pPr algn="ctr">
              <a:spcBef>
                <a:spcPct val="50000"/>
              </a:spcBef>
            </a:pPr>
            <a:r>
              <a:rPr lang="el-GR" sz="2400" dirty="0">
                <a:solidFill>
                  <a:srgbClr val="FF0000"/>
                </a:solidFill>
              </a:rPr>
              <a:t>ΗΛΙΑΚΟΣ ΣΥΛΛΕΚΤΗΣ ΝΕΡΟΥ : </a:t>
            </a:r>
            <a:endParaRPr lang="el-GR" sz="2400" dirty="0" smtClean="0">
              <a:solidFill>
                <a:srgbClr val="FF0000"/>
              </a:solidFill>
            </a:endParaRPr>
          </a:p>
          <a:p>
            <a:pPr algn="ctr">
              <a:spcBef>
                <a:spcPct val="50000"/>
              </a:spcBef>
            </a:pPr>
            <a:r>
              <a:rPr lang="el-GR" sz="2400" dirty="0" smtClean="0">
                <a:solidFill>
                  <a:srgbClr val="FF0000"/>
                </a:solidFill>
              </a:rPr>
              <a:t>ΒΑΣΙΚΗ </a:t>
            </a:r>
            <a:r>
              <a:rPr lang="el-GR" sz="2400" dirty="0">
                <a:solidFill>
                  <a:srgbClr val="FF0000"/>
                </a:solidFill>
              </a:rPr>
              <a:t>ΑΡΧΗ ΛΕΙΤΟΥΡΓΙΑΣ</a:t>
            </a:r>
          </a:p>
        </p:txBody>
      </p:sp>
      <p:sp>
        <p:nvSpPr>
          <p:cNvPr id="2" name="Oval 1"/>
          <p:cNvSpPr/>
          <p:nvPr/>
        </p:nvSpPr>
        <p:spPr>
          <a:xfrm>
            <a:off x="846040" y="404813"/>
            <a:ext cx="1420837" cy="14208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p:cNvSpPr/>
          <p:nvPr/>
        </p:nvSpPr>
        <p:spPr>
          <a:xfrm rot="2526181">
            <a:off x="2344839" y="2797416"/>
            <a:ext cx="2658794" cy="379828"/>
          </a:xfrm>
          <a:prstGeom prst="rightArrow">
            <a:avLst/>
          </a:prstGeom>
          <a:solidFill>
            <a:srgbClr val="FFC000"/>
          </a:solidFill>
          <a:ln w="19050">
            <a:solidFill>
              <a:schemeClr val="tx1"/>
            </a:solidFill>
            <a:prstDash val="solid"/>
          </a:ln>
          <a:effectLst>
            <a:outerShdw blurRad="50800" dist="50800" dir="54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V="1">
            <a:off x="3263705" y="2504049"/>
            <a:ext cx="3362178" cy="3390315"/>
          </a:xfrm>
          <a:prstGeom prst="line">
            <a:avLst/>
          </a:prstGeom>
          <a:ln w="136525" cmpd="sng">
            <a:gradFill>
              <a:gsLst>
                <a:gs pos="0">
                  <a:srgbClr val="000082"/>
                </a:gs>
                <a:gs pos="19000">
                  <a:srgbClr val="66008F"/>
                </a:gs>
                <a:gs pos="38000">
                  <a:srgbClr val="BA0066"/>
                </a:gs>
                <a:gs pos="76000">
                  <a:srgbClr val="FF0000"/>
                </a:gs>
                <a:gs pos="100000">
                  <a:srgbClr val="FF8200"/>
                </a:gs>
              </a:gsLst>
              <a:lin ang="21000000" scaled="0"/>
            </a:gradFill>
            <a:prstDash val="sysDot"/>
            <a:tailEnd type="arrow" w="sm" len="sm"/>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7107999"/>
      </p:ext>
    </p:extLst>
  </p:cSld>
  <p:clrMapOvr>
    <a:masterClrMapping/>
  </p:clrMapOvr>
  <mc:AlternateContent xmlns:mc="http://schemas.openxmlformats.org/markup-compatibility/2006">
    <mc:Choice xmlns:p14="http://schemas.microsoft.com/office/powerpoint/2010/main" Requires="p14">
      <p:transition spd="slow" p14:dur="2000" advTm="44935"/>
    </mc:Choice>
    <mc:Fallback>
      <p:transition spd="slow" advTm="4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6" name="Rectangle 6"/>
          <p:cNvSpPr>
            <a:spLocks noGrp="1" noChangeArrowheads="1"/>
          </p:cNvSpPr>
          <p:nvPr>
            <p:ph type="title"/>
          </p:nvPr>
        </p:nvSpPr>
        <p:spPr>
          <a:xfrm>
            <a:off x="457200" y="116632"/>
            <a:ext cx="8229600" cy="1440160"/>
          </a:xfrm>
        </p:spPr>
        <p:txBody>
          <a:bodyPr>
            <a:normAutofit fontScale="90000"/>
          </a:bodyPr>
          <a:lstStyle/>
          <a:p>
            <a:pPr algn="l"/>
            <a:r>
              <a:rPr lang="el-GR" sz="3600" dirty="0" smtClean="0"/>
              <a:t>ΗΛΙΑΚΗ ΑΚΤΙΝΟΒΟΛΙΑ</a:t>
            </a:r>
            <a:br>
              <a:rPr lang="el-GR" sz="3600" dirty="0" smtClean="0"/>
            </a:br>
            <a:r>
              <a:rPr lang="el-GR" sz="3600" dirty="0" smtClean="0"/>
              <a:t>Εξωγήινη (στην κορυφή της ατμόσφαιρας)</a:t>
            </a:r>
            <a:br>
              <a:rPr lang="el-GR" sz="3600" dirty="0" smtClean="0"/>
            </a:br>
            <a:r>
              <a:rPr lang="el-GR" sz="3600" dirty="0" smtClean="0"/>
              <a:t>Άμεση και Διάχυτη</a:t>
            </a:r>
            <a:endParaRPr lang="el-GR" sz="3600" dirty="0"/>
          </a:p>
        </p:txBody>
      </p:sp>
      <p:pic>
        <p:nvPicPr>
          <p:cNvPr id="240645" name="Picture 5" descr="Fig SR.2"/>
          <p:cNvPicPr>
            <a:picLocks noGrp="1" noChangeAspect="1" noChangeArrowheads="1"/>
          </p:cNvPicPr>
          <p:nvPr>
            <p:ph idx="1"/>
          </p:nvPr>
        </p:nvPicPr>
        <p:blipFill>
          <a:blip r:embed="rId5" cstate="print"/>
          <a:stretch>
            <a:fillRect/>
          </a:stretch>
        </p:blipFill>
        <p:spPr>
          <a:xfrm>
            <a:off x="1413901" y="1524000"/>
            <a:ext cx="6794500" cy="3810000"/>
          </a:xfrm>
          <a:noFill/>
          <a:ln/>
        </p:spPr>
      </p:pic>
      <p:sp>
        <p:nvSpPr>
          <p:cNvPr id="240648" name="Text Box 8"/>
          <p:cNvSpPr txBox="1">
            <a:spLocks noChangeArrowheads="1"/>
          </p:cNvSpPr>
          <p:nvPr/>
        </p:nvSpPr>
        <p:spPr bwMode="auto">
          <a:xfrm>
            <a:off x="281354" y="5440827"/>
            <a:ext cx="8683259" cy="1015663"/>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l-GR" sz="2400" dirty="0" smtClean="0">
                <a:solidFill>
                  <a:srgbClr val="C00000"/>
                </a:solidFill>
                <a:latin typeface="Cambria Math" panose="02040503050406030204" pitchFamily="18" charset="0"/>
                <a:ea typeface="Cambria Math" panose="02040503050406030204" pitchFamily="18" charset="0"/>
              </a:rPr>
              <a:t>ΣΥΝΟΛΙΚΗ στο </a:t>
            </a:r>
            <a:r>
              <a:rPr lang="el-GR" sz="2400" dirty="0">
                <a:solidFill>
                  <a:srgbClr val="C00000"/>
                </a:solidFill>
                <a:latin typeface="Cambria Math" panose="02040503050406030204" pitchFamily="18" charset="0"/>
                <a:ea typeface="Cambria Math" panose="02040503050406030204" pitchFamily="18" charset="0"/>
              </a:rPr>
              <a:t>έδαφος = </a:t>
            </a:r>
            <a:endParaRPr lang="el-GR" sz="2400" dirty="0" smtClean="0">
              <a:solidFill>
                <a:srgbClr val="C00000"/>
              </a:solidFill>
              <a:latin typeface="Cambria Math" panose="02040503050406030204" pitchFamily="18" charset="0"/>
              <a:ea typeface="Cambria Math" panose="02040503050406030204" pitchFamily="18" charset="0"/>
            </a:endParaRPr>
          </a:p>
          <a:p>
            <a:pPr fontAlgn="base">
              <a:spcBef>
                <a:spcPct val="50000"/>
              </a:spcBef>
              <a:spcAft>
                <a:spcPct val="0"/>
              </a:spcAft>
            </a:pPr>
            <a:r>
              <a:rPr lang="el-GR" sz="2400" dirty="0" smtClean="0">
                <a:solidFill>
                  <a:srgbClr val="C00000"/>
                </a:solidFill>
                <a:latin typeface="Cambria Math" panose="02040503050406030204" pitchFamily="18" charset="0"/>
                <a:ea typeface="Cambria Math" panose="02040503050406030204" pitchFamily="18" charset="0"/>
              </a:rPr>
              <a:t>ΑΜΕΣΗ  + ΔΙΑΧΥΤΗ  +  </a:t>
            </a:r>
            <a:r>
              <a:rPr lang="el-GR" sz="2400" dirty="0">
                <a:solidFill>
                  <a:srgbClr val="C00000"/>
                </a:solidFill>
                <a:latin typeface="Cambria Math" panose="02040503050406030204" pitchFamily="18" charset="0"/>
                <a:ea typeface="Cambria Math" panose="02040503050406030204" pitchFamily="18" charset="0"/>
              </a:rPr>
              <a:t>ΑΝΑΚΛΩΜΕΝΗ </a:t>
            </a:r>
            <a:r>
              <a:rPr lang="el-GR" sz="2400" dirty="0" smtClean="0">
                <a:solidFill>
                  <a:srgbClr val="C00000"/>
                </a:solidFill>
                <a:latin typeface="Cambria Math" panose="02040503050406030204" pitchFamily="18" charset="0"/>
                <a:ea typeface="Cambria Math" panose="02040503050406030204" pitchFamily="18" charset="0"/>
              </a:rPr>
              <a:t> ΑΠΟ  ΤΟ  ΕΔΑΦΟΣ</a:t>
            </a:r>
            <a:endParaRPr lang="el-GR" sz="2400" dirty="0">
              <a:solidFill>
                <a:srgbClr val="C00000"/>
              </a:solidFill>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1012343"/>
      </p:ext>
    </p:extLst>
  </p:cSld>
  <p:clrMapOvr>
    <a:masterClrMapping/>
  </p:clrMapOvr>
  <mc:AlternateContent xmlns:mc="http://schemas.openxmlformats.org/markup-compatibility/2006">
    <mc:Choice xmlns:p14="http://schemas.microsoft.com/office/powerpoint/2010/main" Requires="p14">
      <p:transition spd="slow" p14:dur="2000" advTm="20442"/>
    </mc:Choice>
    <mc:Fallback>
      <p:transition spd="slow" advTm="2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r>
              <a:rPr lang="el-GR" dirty="0"/>
              <a:t>Ηλιακός συλλέκτης </a:t>
            </a:r>
            <a:r>
              <a:rPr lang="el-GR" dirty="0" smtClean="0"/>
              <a:t>ζεστού νερού</a:t>
            </a:r>
            <a:endParaRPr lang="el-GR" dirty="0"/>
          </a:p>
        </p:txBody>
      </p:sp>
      <p:pic>
        <p:nvPicPr>
          <p:cNvPr id="493571" name="Picture 3" descr="swhglazed"/>
          <p:cNvPicPr>
            <a:picLocks noGrp="1" noChangeAspect="1" noChangeArrowheads="1"/>
          </p:cNvPicPr>
          <p:nvPr>
            <p:ph idx="1"/>
          </p:nvPr>
        </p:nvPicPr>
        <p:blipFill>
          <a:blip r:embed="rId5" cstate="print">
            <a:extLst>
              <a:ext uri="{BEBA8EAE-BF5A-486C-A8C5-ECC9F3942E4B}">
                <a14:imgProps xmlns:a14="http://schemas.microsoft.com/office/drawing/2010/main">
                  <a14:imgLayer r:embed="rId6">
                    <a14:imgEffect>
                      <a14:sharpenSoften amount="64000"/>
                    </a14:imgEffect>
                  </a14:imgLayer>
                </a14:imgProps>
              </a:ext>
            </a:extLst>
          </a:blip>
          <a:stretch>
            <a:fillRect/>
          </a:stretch>
        </p:blipFill>
        <p:spPr>
          <a:xfrm>
            <a:off x="1051921" y="1381328"/>
            <a:ext cx="7099858" cy="5005799"/>
          </a:xfrm>
          <a:noFill/>
          <a:ln w="12700">
            <a:solidFill>
              <a:srgbClr val="FFB900"/>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2914631"/>
      </p:ext>
    </p:extLst>
  </p:cSld>
  <p:clrMapOvr>
    <a:masterClrMapping/>
  </p:clrMapOvr>
  <mc:AlternateContent xmlns:mc="http://schemas.openxmlformats.org/markup-compatibility/2006">
    <mc:Choice xmlns:p14="http://schemas.microsoft.com/office/powerpoint/2010/main" Requires="p14">
      <p:transition spd="slow" p14:dur="2000" advTm="68701"/>
    </mc:Choice>
    <mc:Fallback>
      <p:transition spd="slow" advTm="6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0"/>
            <a:ext cx="8229600" cy="1143000"/>
          </a:xfrm>
        </p:spPr>
        <p:txBody>
          <a:bodyPr/>
          <a:lstStyle/>
          <a:p>
            <a:pPr eaLnBrk="1" hangingPunct="1">
              <a:defRPr/>
            </a:pPr>
            <a:r>
              <a:rPr lang="el-GR" sz="3600" kern="1200" dirty="0" smtClean="0">
                <a:solidFill>
                  <a:srgbClr val="C00000"/>
                </a:solidFill>
                <a:latin typeface="Cambria Math" panose="02040503050406030204" pitchFamily="18" charset="0"/>
                <a:ea typeface="Cambria Math" panose="02040503050406030204" pitchFamily="18" charset="0"/>
              </a:rPr>
              <a:t>Ο επίπεδος ηλιακός συλλέκτης</a:t>
            </a:r>
            <a:endParaRPr lang="en-US" sz="3600" kern="1200" dirty="0">
              <a:solidFill>
                <a:srgbClr val="C00000"/>
              </a:solidFill>
              <a:latin typeface="Cambria Math" panose="02040503050406030204" pitchFamily="18" charset="0"/>
              <a:ea typeface="Cambria Math" panose="02040503050406030204" pitchFamily="18" charset="0"/>
            </a:endParaRPr>
          </a:p>
        </p:txBody>
      </p:sp>
      <p:sp>
        <p:nvSpPr>
          <p:cNvPr id="110595" name="Rectangle 3"/>
          <p:cNvSpPr>
            <a:spLocks noGrp="1" noChangeArrowheads="1"/>
          </p:cNvSpPr>
          <p:nvPr>
            <p:ph idx="1"/>
          </p:nvPr>
        </p:nvSpPr>
        <p:spPr>
          <a:xfrm>
            <a:off x="5105400" y="1066800"/>
            <a:ext cx="4038600" cy="5257800"/>
          </a:xfrm>
        </p:spPr>
        <p:txBody>
          <a:bodyPr>
            <a:normAutofit fontScale="85000" lnSpcReduction="20000"/>
          </a:bodyPr>
          <a:lstStyle/>
          <a:p>
            <a:pPr eaLnBrk="1" hangingPunct="1">
              <a:lnSpc>
                <a:spcPct val="120000"/>
              </a:lnSpc>
              <a:buFont typeface="Wingdings" pitchFamily="2" charset="2"/>
              <a:buNone/>
              <a:defRPr/>
            </a:pPr>
            <a:endParaRPr lang="en-US" sz="1800" dirty="0" smtClean="0">
              <a:solidFill>
                <a:schemeClr val="tx1">
                  <a:lumMod val="95000"/>
                  <a:lumOff val="5000"/>
                </a:schemeClr>
              </a:solidFill>
            </a:endParaRPr>
          </a:p>
          <a:p>
            <a:pPr eaLnBrk="1" hangingPunct="1">
              <a:lnSpc>
                <a:spcPct val="120000"/>
              </a:lnSpc>
              <a:buClr>
                <a:srgbClr val="FF0000"/>
              </a:buClr>
              <a:buSzPct val="150000"/>
              <a:buFont typeface="Arial" pitchFamily="34" charset="0"/>
              <a:buChar char="•"/>
              <a:defRPr/>
            </a:pPr>
            <a:r>
              <a:rPr lang="el-GR" sz="2400" dirty="0" smtClean="0">
                <a:solidFill>
                  <a:schemeClr val="tx1">
                    <a:lumMod val="95000"/>
                    <a:lumOff val="5000"/>
                  </a:schemeClr>
                </a:solidFill>
              </a:rPr>
              <a:t>Γιά θερμοκρασίες μέχρι 100 </a:t>
            </a:r>
            <a:r>
              <a:rPr lang="en-GB" sz="2400" baseline="30000" dirty="0" smtClean="0">
                <a:solidFill>
                  <a:schemeClr val="tx1">
                    <a:lumMod val="95000"/>
                    <a:lumOff val="5000"/>
                  </a:schemeClr>
                </a:solidFill>
              </a:rPr>
              <a:t>o</a:t>
            </a:r>
            <a:r>
              <a:rPr lang="en-GB" sz="2400" dirty="0" smtClean="0">
                <a:solidFill>
                  <a:schemeClr val="tx1">
                    <a:lumMod val="95000"/>
                    <a:lumOff val="5000"/>
                  </a:schemeClr>
                </a:solidFill>
              </a:rPr>
              <a:t>C</a:t>
            </a:r>
          </a:p>
          <a:p>
            <a:pPr eaLnBrk="1" hangingPunct="1">
              <a:lnSpc>
                <a:spcPct val="120000"/>
              </a:lnSpc>
              <a:buClr>
                <a:srgbClr val="FF0000"/>
              </a:buClr>
              <a:buSzPct val="150000"/>
              <a:buFont typeface="Arial" pitchFamily="34" charset="0"/>
              <a:buChar char="•"/>
              <a:defRPr/>
            </a:pPr>
            <a:r>
              <a:rPr lang="el-GR" dirty="0" smtClean="0">
                <a:solidFill>
                  <a:schemeClr val="tx1">
                    <a:lumMod val="95000"/>
                    <a:lumOff val="5000"/>
                  </a:schemeClr>
                </a:solidFill>
              </a:rPr>
              <a:t>Εκμεταλλεύεται τόσο την άμεση όσο και την διάχυτη ηλιακή ακτινοβολία</a:t>
            </a:r>
            <a:endParaRPr lang="el-GR" dirty="0">
              <a:solidFill>
                <a:schemeClr val="tx1">
                  <a:lumMod val="95000"/>
                  <a:lumOff val="5000"/>
                </a:schemeClr>
              </a:solidFill>
            </a:endParaRPr>
          </a:p>
          <a:p>
            <a:pPr eaLnBrk="1" hangingPunct="1">
              <a:lnSpc>
                <a:spcPct val="120000"/>
              </a:lnSpc>
              <a:buClr>
                <a:srgbClr val="FF0000"/>
              </a:buClr>
              <a:buSzPct val="150000"/>
              <a:buFont typeface="Arial" pitchFamily="34" charset="0"/>
              <a:buChar char="•"/>
              <a:defRPr/>
            </a:pPr>
            <a:r>
              <a:rPr lang="el-GR" sz="2400" dirty="0" smtClean="0">
                <a:solidFill>
                  <a:schemeClr val="tx1">
                    <a:lumMod val="95000"/>
                    <a:lumOff val="5000"/>
                  </a:schemeClr>
                </a:solidFill>
              </a:rPr>
              <a:t>Δεν απαιτεί σύστημα παρακολούθησης του ήλιου</a:t>
            </a:r>
          </a:p>
          <a:p>
            <a:pPr eaLnBrk="1" hangingPunct="1">
              <a:lnSpc>
                <a:spcPct val="120000"/>
              </a:lnSpc>
              <a:buClr>
                <a:srgbClr val="FF0000"/>
              </a:buClr>
              <a:buSzPct val="150000"/>
              <a:buFont typeface="Arial" pitchFamily="34" charset="0"/>
              <a:buChar char="•"/>
              <a:defRPr/>
            </a:pPr>
            <a:r>
              <a:rPr lang="el-GR" dirty="0" smtClean="0">
                <a:solidFill>
                  <a:schemeClr val="tx1">
                    <a:lumMod val="95000"/>
                    <a:lumOff val="5000"/>
                  </a:schemeClr>
                </a:solidFill>
              </a:rPr>
              <a:t>Χρησιμοποιείται γιά θέρμανση νερού, θέρμανση χώρων, βιομηχανικές διεργασίες</a:t>
            </a:r>
          </a:p>
          <a:p>
            <a:pPr eaLnBrk="1" hangingPunct="1">
              <a:lnSpc>
                <a:spcPct val="120000"/>
              </a:lnSpc>
              <a:buClr>
                <a:srgbClr val="FF0000"/>
              </a:buClr>
              <a:buSzPct val="150000"/>
              <a:buFont typeface="Arial" pitchFamily="34" charset="0"/>
              <a:buChar char="•"/>
              <a:defRPr/>
            </a:pPr>
            <a:r>
              <a:rPr lang="el-GR" sz="2400" dirty="0" smtClean="0">
                <a:solidFill>
                  <a:schemeClr val="tx1">
                    <a:lumMod val="95000"/>
                    <a:lumOff val="5000"/>
                  </a:schemeClr>
                </a:solidFill>
              </a:rPr>
              <a:t>Είναι μηχανικά απλός</a:t>
            </a:r>
            <a:r>
              <a:rPr lang="en-US" sz="2400" dirty="0" smtClean="0">
                <a:solidFill>
                  <a:schemeClr val="tx1">
                    <a:lumMod val="95000"/>
                    <a:lumOff val="5000"/>
                  </a:schemeClr>
                </a:solidFill>
              </a:rPr>
              <a:t> </a:t>
            </a:r>
          </a:p>
        </p:txBody>
      </p:sp>
      <p:sp>
        <p:nvSpPr>
          <p:cNvPr id="2355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23554" name="Object 4"/>
          <p:cNvGraphicFramePr>
            <a:graphicFrameLocks noChangeAspect="1"/>
          </p:cNvGraphicFramePr>
          <p:nvPr/>
        </p:nvGraphicFramePr>
        <p:xfrm>
          <a:off x="304800" y="1219200"/>
          <a:ext cx="4629150" cy="3808413"/>
        </p:xfrm>
        <a:graphic>
          <a:graphicData uri="http://schemas.openxmlformats.org/presentationml/2006/ole">
            <mc:AlternateContent xmlns:mc="http://schemas.openxmlformats.org/markup-compatibility/2006">
              <mc:Choice xmlns:v="urn:schemas-microsoft-com:vml" Requires="v">
                <p:oleObj spid="_x0000_s20530" name="Picture" r:id="rId5" imgW="3962520" imgH="3200400" progId="Word.Picture.8">
                  <p:embed/>
                </p:oleObj>
              </mc:Choice>
              <mc:Fallback>
                <p:oleObj name="Picture" r:id="rId5" imgW="3962520" imgH="320040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19200"/>
                        <a:ext cx="4629150" cy="3808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8" name="TextBox 6"/>
          <p:cNvSpPr txBox="1">
            <a:spLocks noChangeArrowheads="1"/>
          </p:cNvSpPr>
          <p:nvPr/>
        </p:nvSpPr>
        <p:spPr bwMode="auto">
          <a:xfrm>
            <a:off x="251520" y="4949715"/>
            <a:ext cx="4191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l-GR" altLang="en-US" sz="2400" dirty="0" smtClean="0">
                <a:solidFill>
                  <a:schemeClr val="tx1">
                    <a:lumMod val="95000"/>
                    <a:lumOff val="5000"/>
                  </a:schemeClr>
                </a:solidFill>
              </a:rPr>
              <a:t>Αποτελείται από :</a:t>
            </a:r>
          </a:p>
          <a:p>
            <a:pPr marL="342900" indent="-342900" eaLnBrk="0" fontAlgn="base" hangingPunct="0">
              <a:spcBef>
                <a:spcPct val="0"/>
              </a:spcBef>
              <a:spcAft>
                <a:spcPct val="0"/>
              </a:spcAft>
              <a:buFont typeface="Arial" panose="020B0604020202020204" pitchFamily="34" charset="0"/>
              <a:buChar char="•"/>
            </a:pPr>
            <a:r>
              <a:rPr lang="el-GR" altLang="en-US" sz="2400" dirty="0" smtClean="0">
                <a:solidFill>
                  <a:schemeClr val="tx1">
                    <a:lumMod val="95000"/>
                    <a:lumOff val="5000"/>
                  </a:schemeClr>
                </a:solidFill>
              </a:rPr>
              <a:t>Απορροφητική επιφάνεια</a:t>
            </a:r>
          </a:p>
          <a:p>
            <a:pPr marL="342900" indent="-342900" eaLnBrk="0" fontAlgn="base" hangingPunct="0">
              <a:spcBef>
                <a:spcPct val="0"/>
              </a:spcBef>
              <a:spcAft>
                <a:spcPct val="0"/>
              </a:spcAft>
              <a:buFont typeface="Arial" panose="020B0604020202020204" pitchFamily="34" charset="0"/>
              <a:buChar char="•"/>
            </a:pPr>
            <a:r>
              <a:rPr lang="el-GR" altLang="en-US" sz="2400" dirty="0" smtClean="0">
                <a:solidFill>
                  <a:schemeClr val="tx1">
                    <a:lumMod val="95000"/>
                    <a:lumOff val="5000"/>
                  </a:schemeClr>
                </a:solidFill>
              </a:rPr>
              <a:t>Γυάλινο κάλυμμα και </a:t>
            </a:r>
          </a:p>
          <a:p>
            <a:pPr marL="342900" indent="-342900" eaLnBrk="0" fontAlgn="base" hangingPunct="0">
              <a:spcBef>
                <a:spcPct val="0"/>
              </a:spcBef>
              <a:spcAft>
                <a:spcPct val="0"/>
              </a:spcAft>
              <a:buFont typeface="Arial" panose="020B0604020202020204" pitchFamily="34" charset="0"/>
              <a:buChar char="•"/>
            </a:pPr>
            <a:r>
              <a:rPr lang="el-GR" altLang="en-US" sz="2400" dirty="0" smtClean="0">
                <a:solidFill>
                  <a:schemeClr val="tx1">
                    <a:lumMod val="95000"/>
                    <a:lumOff val="5000"/>
                  </a:schemeClr>
                </a:solidFill>
              </a:rPr>
              <a:t>Θερμομόνωση</a:t>
            </a:r>
          </a:p>
          <a:p>
            <a:pPr marL="342900" indent="-342900" eaLnBrk="0" fontAlgn="base" hangingPunct="0">
              <a:spcBef>
                <a:spcPct val="0"/>
              </a:spcBef>
              <a:spcAft>
                <a:spcPct val="0"/>
              </a:spcAft>
              <a:buFont typeface="Arial" panose="020B0604020202020204" pitchFamily="34" charset="0"/>
              <a:buChar char="•"/>
            </a:pPr>
            <a:r>
              <a:rPr lang="el-GR" altLang="en-US" sz="2400" dirty="0" smtClean="0">
                <a:solidFill>
                  <a:schemeClr val="tx1">
                    <a:lumMod val="95000"/>
                    <a:lumOff val="5000"/>
                  </a:schemeClr>
                </a:solidFill>
              </a:rPr>
              <a:t>Προστατευτικό πλαίσιο</a:t>
            </a:r>
            <a:r>
              <a:rPr lang="en-US" altLang="en-US" b="1" i="1" dirty="0" smtClean="0">
                <a:solidFill>
                  <a:schemeClr val="tx1">
                    <a:lumMod val="95000"/>
                    <a:lumOff val="5000"/>
                  </a:schemeClr>
                </a:solidFill>
              </a:rPr>
              <a:t> </a:t>
            </a:r>
            <a:endParaRPr lang="en-US" altLang="en-US" dirty="0" smtClean="0">
              <a:solidFill>
                <a:schemeClr val="tx1">
                  <a:lumMod val="95000"/>
                  <a:lumOff val="5000"/>
                </a:schemeClr>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3875718"/>
      </p:ext>
    </p:extLst>
  </p:cSld>
  <p:clrMapOvr>
    <a:masterClrMapping/>
  </p:clrMapOvr>
  <mc:AlternateContent xmlns:mc="http://schemas.openxmlformats.org/markup-compatibility/2006">
    <mc:Choice xmlns:p14="http://schemas.microsoft.com/office/powerpoint/2010/main" Requires="p14">
      <p:transition spd="slow" p14:dur="2000" advTm="55609"/>
    </mc:Choice>
    <mc:Fallback>
      <p:transition spd="slow" advTm="5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4"/>
          <p:cNvGraphicFramePr>
            <a:graphicFrameLocks noChangeAspect="1"/>
          </p:cNvGraphicFramePr>
          <p:nvPr>
            <p:extLst>
              <p:ext uri="{D42A27DB-BD31-4B8C-83A1-F6EECF244321}">
                <p14:modId xmlns:p14="http://schemas.microsoft.com/office/powerpoint/2010/main" val="2989813490"/>
              </p:ext>
            </p:extLst>
          </p:nvPr>
        </p:nvGraphicFramePr>
        <p:xfrm>
          <a:off x="0" y="1219200"/>
          <a:ext cx="4419600" cy="3808413"/>
        </p:xfrm>
        <a:graphic>
          <a:graphicData uri="http://schemas.openxmlformats.org/presentationml/2006/ole">
            <mc:AlternateContent xmlns:mc="http://schemas.openxmlformats.org/markup-compatibility/2006">
              <mc:Choice xmlns:v="urn:schemas-microsoft-com:vml" Requires="v">
                <p:oleObj spid="_x0000_s21555" name="Picture" r:id="rId5" imgW="3962520" imgH="3200400" progId="Word.Picture.8">
                  <p:embed/>
                </p:oleObj>
              </mc:Choice>
              <mc:Fallback>
                <p:oleObj name="Picture" r:id="rId5" imgW="3962520" imgH="320040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19200"/>
                        <a:ext cx="4419600" cy="3808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594" name="Rectangle 2"/>
          <p:cNvSpPr>
            <a:spLocks noGrp="1" noChangeArrowheads="1"/>
          </p:cNvSpPr>
          <p:nvPr>
            <p:ph type="title"/>
          </p:nvPr>
        </p:nvSpPr>
        <p:spPr>
          <a:xfrm>
            <a:off x="457200" y="0"/>
            <a:ext cx="8229600" cy="1143000"/>
          </a:xfrm>
        </p:spPr>
        <p:txBody>
          <a:bodyPr/>
          <a:lstStyle/>
          <a:p>
            <a:pPr eaLnBrk="1" hangingPunct="1">
              <a:defRPr/>
            </a:pPr>
            <a:r>
              <a:rPr lang="el-GR" sz="3600" kern="1200" dirty="0" smtClean="0">
                <a:solidFill>
                  <a:srgbClr val="C00000"/>
                </a:solidFill>
                <a:latin typeface="Cambria Math" panose="02040503050406030204" pitchFamily="18" charset="0"/>
                <a:ea typeface="Cambria Math" panose="02040503050406030204" pitchFamily="18" charset="0"/>
              </a:rPr>
              <a:t>Ο επίπεδος ηλιακός συλλέκτης</a:t>
            </a:r>
            <a:endParaRPr lang="en-US" sz="3600" kern="1200" dirty="0">
              <a:solidFill>
                <a:srgbClr val="C00000"/>
              </a:solidFill>
              <a:latin typeface="Cambria Math" panose="02040503050406030204" pitchFamily="18" charset="0"/>
              <a:ea typeface="Cambria Math" panose="02040503050406030204" pitchFamily="18" charset="0"/>
            </a:endParaRPr>
          </a:p>
        </p:txBody>
      </p:sp>
      <p:sp>
        <p:nvSpPr>
          <p:cNvPr id="110595" name="Rectangle 3"/>
          <p:cNvSpPr>
            <a:spLocks noGrp="1" noChangeArrowheads="1"/>
          </p:cNvSpPr>
          <p:nvPr>
            <p:ph idx="1"/>
          </p:nvPr>
        </p:nvSpPr>
        <p:spPr>
          <a:xfrm>
            <a:off x="4211960" y="692696"/>
            <a:ext cx="4932040" cy="5688632"/>
          </a:xfrm>
        </p:spPr>
        <p:txBody>
          <a:bodyPr>
            <a:normAutofit/>
          </a:bodyPr>
          <a:lstStyle/>
          <a:p>
            <a:pPr eaLnBrk="1" hangingPunct="1">
              <a:lnSpc>
                <a:spcPct val="120000"/>
              </a:lnSpc>
              <a:buClr>
                <a:srgbClr val="FF3300"/>
              </a:buClr>
              <a:buSzPct val="170000"/>
              <a:buFontTx/>
              <a:buChar char="•"/>
            </a:pPr>
            <a:r>
              <a:rPr lang="el-GR" altLang="en-US" sz="2000" dirty="0" smtClean="0">
                <a:latin typeface="Cambria Math" panose="02040503050406030204" pitchFamily="18" charset="0"/>
                <a:ea typeface="Cambria Math" panose="02040503050406030204" pitchFamily="18" charset="0"/>
              </a:rPr>
              <a:t>Η απορροφητική πλάκα είναι συνήθως από χαλκό και διαθέτει μαύρο απορροφητικό επίστρωμα.</a:t>
            </a:r>
            <a:endParaRPr lang="en-US" altLang="en-US" sz="2000" dirty="0" smtClean="0">
              <a:latin typeface="Cambria Math" panose="02040503050406030204" pitchFamily="18" charset="0"/>
              <a:ea typeface="Cambria Math" panose="02040503050406030204" pitchFamily="18" charset="0"/>
            </a:endParaRPr>
          </a:p>
          <a:p>
            <a:pPr>
              <a:lnSpc>
                <a:spcPct val="120000"/>
              </a:lnSpc>
              <a:buClr>
                <a:srgbClr val="FF3300"/>
              </a:buClr>
              <a:buSzPct val="170000"/>
              <a:buFontTx/>
              <a:buChar char="•"/>
            </a:pPr>
            <a:r>
              <a:rPr lang="el-GR" altLang="en-US" sz="2000" dirty="0" smtClean="0">
                <a:latin typeface="Cambria Math" panose="02040503050406030204" pitchFamily="18" charset="0"/>
                <a:ea typeface="Cambria Math" panose="02040503050406030204" pitchFamily="18" charset="0"/>
              </a:rPr>
              <a:t>Το γυάλινο κάλυμμα περιορίζει τις θερμικές απώλειες με συναγωγή και αυξάνει την απόδοση.</a:t>
            </a:r>
          </a:p>
          <a:p>
            <a:pPr>
              <a:lnSpc>
                <a:spcPct val="120000"/>
              </a:lnSpc>
              <a:buClr>
                <a:srgbClr val="FF3300"/>
              </a:buClr>
              <a:buSzPct val="170000"/>
              <a:buFontTx/>
              <a:buChar char="•"/>
            </a:pPr>
            <a:r>
              <a:rPr lang="el-GR" altLang="en-US" sz="2000" dirty="0" smtClean="0">
                <a:latin typeface="Cambria Math" panose="02040503050406030204" pitchFamily="18" charset="0"/>
                <a:ea typeface="Cambria Math" panose="02040503050406030204" pitchFamily="18" charset="0"/>
              </a:rPr>
              <a:t>Η θερμομόνωση στο πίσω μέρος μειώνει τις θερμικές απώλειες.</a:t>
            </a:r>
          </a:p>
          <a:p>
            <a:pPr>
              <a:lnSpc>
                <a:spcPct val="120000"/>
              </a:lnSpc>
              <a:buClr>
                <a:srgbClr val="FF3300"/>
              </a:buClr>
              <a:buSzPct val="170000"/>
              <a:buFontTx/>
              <a:buChar char="•"/>
            </a:pPr>
            <a:r>
              <a:rPr lang="el-GR" altLang="en-US" sz="2000" dirty="0" smtClean="0">
                <a:latin typeface="Cambria Math" panose="02040503050406030204" pitchFamily="18" charset="0"/>
                <a:ea typeface="Cambria Math" panose="02040503050406030204" pitchFamily="18" charset="0"/>
              </a:rPr>
              <a:t>Το πλαίσιο συγκρατεί το σύστημα και προσφέρει προστασία από υγρασία, διάβρωση, κλπ.</a:t>
            </a:r>
          </a:p>
          <a:p>
            <a:pPr>
              <a:lnSpc>
                <a:spcPct val="120000"/>
              </a:lnSpc>
              <a:buClr>
                <a:srgbClr val="FF3300"/>
              </a:buClr>
              <a:buSzPct val="170000"/>
              <a:buFontTx/>
              <a:buChar char="•"/>
            </a:pPr>
            <a:r>
              <a:rPr lang="el-GR" altLang="en-US" sz="2000" dirty="0" smtClean="0">
                <a:latin typeface="Cambria Math" panose="02040503050406030204" pitchFamily="18" charset="0"/>
                <a:ea typeface="Cambria Math" panose="02040503050406030204" pitchFamily="18" charset="0"/>
              </a:rPr>
              <a:t>Το εργαζόμενο μέσον είναι συνήθως νερό με κάποιο αντιψυκτικό.</a:t>
            </a:r>
            <a:endParaRPr lang="en-US" altLang="en-US" sz="2400" dirty="0" smtClean="0">
              <a:latin typeface="Cambria Math" panose="02040503050406030204" pitchFamily="18" charset="0"/>
              <a:ea typeface="Cambria Math" panose="02040503050406030204" pitchFamily="18" charset="0"/>
            </a:endParaRPr>
          </a:p>
        </p:txBody>
      </p:sp>
      <p:sp>
        <p:nvSpPr>
          <p:cNvPr id="2458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8800428"/>
      </p:ext>
    </p:extLst>
  </p:cSld>
  <p:clrMapOvr>
    <a:masterClrMapping/>
  </p:clrMapOvr>
  <mc:AlternateContent xmlns:mc="http://schemas.openxmlformats.org/markup-compatibility/2006">
    <mc:Choice xmlns:p14="http://schemas.microsoft.com/office/powerpoint/2010/main" Requires="p14">
      <p:transition spd="slow" p14:dur="2000" advTm="38879"/>
    </mc:Choice>
    <mc:Fallback>
      <p:transition spd="slow" advTm="3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3834"/>
            <a:ext cx="7772400" cy="658862"/>
          </a:xfrm>
        </p:spPr>
        <p:txBody>
          <a:bodyPr/>
          <a:lstStyle/>
          <a:p>
            <a:pPr>
              <a:defRPr/>
            </a:pPr>
            <a:r>
              <a:rPr lang="el-GR" sz="3600" kern="1200" dirty="0" smtClean="0">
                <a:solidFill>
                  <a:srgbClr val="C00000"/>
                </a:solidFill>
                <a:latin typeface="Cambria Math" panose="02040503050406030204" pitchFamily="18" charset="0"/>
                <a:ea typeface="Cambria Math" panose="02040503050406030204" pitchFamily="18" charset="0"/>
              </a:rPr>
              <a:t>Η απόδοση του ηλιακού συλλέκτη</a:t>
            </a:r>
            <a:endParaRPr lang="en-US" sz="3600" kern="1200" dirty="0">
              <a:solidFill>
                <a:srgbClr val="C00000"/>
              </a:solidFill>
              <a:latin typeface="Cambria Math" panose="02040503050406030204" pitchFamily="18" charset="0"/>
              <a:ea typeface="Cambria Math" panose="02040503050406030204" pitchFamily="18" charset="0"/>
            </a:endParaRPr>
          </a:p>
        </p:txBody>
      </p:sp>
      <p:sp>
        <p:nvSpPr>
          <p:cNvPr id="2560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2560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25602" name="Object 3"/>
          <p:cNvGraphicFramePr>
            <a:graphicFrameLocks noChangeAspect="1"/>
          </p:cNvGraphicFramePr>
          <p:nvPr/>
        </p:nvGraphicFramePr>
        <p:xfrm>
          <a:off x="228600" y="1447800"/>
          <a:ext cx="3352800" cy="2743200"/>
        </p:xfrm>
        <a:graphic>
          <a:graphicData uri="http://schemas.openxmlformats.org/presentationml/2006/ole">
            <mc:AlternateContent xmlns:mc="http://schemas.openxmlformats.org/markup-compatibility/2006">
              <mc:Choice xmlns:v="urn:schemas-microsoft-com:vml" Requires="v">
                <p:oleObj spid="_x0000_s22626" name="Picture" r:id="rId5" imgW="3046709" imgH="2289277" progId="Word.Picture.8">
                  <p:embed/>
                </p:oleObj>
              </mc:Choice>
              <mc:Fallback>
                <p:oleObj name="Picture" r:id="rId5" imgW="3046709" imgH="2289277"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447800"/>
                        <a:ext cx="335280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25603" name="Object 5"/>
          <p:cNvGraphicFramePr>
            <a:graphicFrameLocks noChangeAspect="1"/>
          </p:cNvGraphicFramePr>
          <p:nvPr/>
        </p:nvGraphicFramePr>
        <p:xfrm>
          <a:off x="228600" y="4343400"/>
          <a:ext cx="3276600" cy="2514600"/>
        </p:xfrm>
        <a:graphic>
          <a:graphicData uri="http://schemas.openxmlformats.org/presentationml/2006/ole">
            <mc:AlternateContent xmlns:mc="http://schemas.openxmlformats.org/markup-compatibility/2006">
              <mc:Choice xmlns:v="urn:schemas-microsoft-com:vml" Requires="v">
                <p:oleObj spid="_x0000_s22627" name="Picture" r:id="rId7" imgW="3275203" imgH="2518205" progId="Word.Picture.8">
                  <p:embed/>
                </p:oleObj>
              </mc:Choice>
              <mc:Fallback>
                <p:oleObj name="Picture" r:id="rId7" imgW="3275203" imgH="2518205"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343400"/>
                        <a:ext cx="327660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8" name="TextBox 9"/>
          <p:cNvSpPr txBox="1">
            <a:spLocks noChangeArrowheads="1"/>
          </p:cNvSpPr>
          <p:nvPr/>
        </p:nvSpPr>
        <p:spPr bwMode="auto">
          <a:xfrm>
            <a:off x="4572000" y="15240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1" name="TextBox 10"/>
          <p:cNvSpPr txBox="1"/>
          <p:nvPr/>
        </p:nvSpPr>
        <p:spPr>
          <a:xfrm>
            <a:off x="3616657" y="764704"/>
            <a:ext cx="5257800" cy="5909310"/>
          </a:xfrm>
          <a:prstGeom prst="rect">
            <a:avLst/>
          </a:prstGeom>
          <a:noFill/>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buClr>
                <a:srgbClr val="FF3300"/>
              </a:buClr>
              <a:buSzPct val="150000"/>
              <a:buFont typeface="Arial" charset="0"/>
              <a:buChar char="•"/>
            </a:pPr>
            <a:r>
              <a:rPr lang="el-GR" altLang="en-US" sz="2000" dirty="0" smtClean="0">
                <a:latin typeface="Cambria Math" panose="02040503050406030204" pitchFamily="18" charset="0"/>
                <a:ea typeface="Cambria Math" panose="02040503050406030204" pitchFamily="18" charset="0"/>
              </a:rPr>
              <a:t>Η θερμοκρασία λειτουργίας είναι μεταξύ 30 και 90 </a:t>
            </a:r>
            <a:r>
              <a:rPr lang="en-GB" altLang="en-US" sz="2000" dirty="0" smtClean="0">
                <a:latin typeface="Cambria Math" panose="02040503050406030204" pitchFamily="18" charset="0"/>
                <a:ea typeface="Cambria Math" panose="02040503050406030204" pitchFamily="18" charset="0"/>
              </a:rPr>
              <a:t>C.</a:t>
            </a:r>
          </a:p>
          <a:p>
            <a:pPr eaLnBrk="0" fontAlgn="base" hangingPunct="0">
              <a:spcBef>
                <a:spcPct val="0"/>
              </a:spcBef>
              <a:spcAft>
                <a:spcPct val="0"/>
              </a:spcAft>
              <a:buClr>
                <a:srgbClr val="FF3300"/>
              </a:buClr>
              <a:buSzPct val="150000"/>
              <a:buFont typeface="Arial" charset="0"/>
              <a:buChar char="•"/>
            </a:pPr>
            <a:r>
              <a:rPr lang="el-GR" altLang="en-US" sz="2000" dirty="0" smtClean="0">
                <a:latin typeface="Cambria Math" panose="02040503050406030204" pitchFamily="18" charset="0"/>
                <a:ea typeface="Cambria Math" panose="02040503050406030204" pitchFamily="18" charset="0"/>
              </a:rPr>
              <a:t>Η διαθέσιμη ηλιακή ακτινοβολία εξαρτάται από το μέρος, τον προσανατολισμό και την γωνία κλίσης του συλλέκτη.</a:t>
            </a:r>
          </a:p>
          <a:p>
            <a:pPr eaLnBrk="0" fontAlgn="base" hangingPunct="0">
              <a:spcBef>
                <a:spcPct val="0"/>
              </a:spcBef>
              <a:spcAft>
                <a:spcPct val="0"/>
              </a:spcAft>
              <a:buClr>
                <a:srgbClr val="FF3300"/>
              </a:buClr>
              <a:buSzPct val="150000"/>
              <a:buFont typeface="Arial" charset="0"/>
              <a:buChar char="•"/>
            </a:pPr>
            <a:r>
              <a:rPr lang="el-GR" altLang="en-US" sz="2000" dirty="0" smtClean="0">
                <a:latin typeface="Cambria Math" panose="02040503050406030204" pitchFamily="18" charset="0"/>
                <a:ea typeface="Cambria Math" panose="02040503050406030204" pitchFamily="18" charset="0"/>
              </a:rPr>
              <a:t>Η θερμοκρασία στην απορροφητική πλάκα φθάνει στο μέγιστο στο μέσον.</a:t>
            </a:r>
            <a:endParaRPr lang="en-US" altLang="en-US" sz="2000" dirty="0" smtClean="0">
              <a:latin typeface="Cambria Math" panose="02040503050406030204" pitchFamily="18" charset="0"/>
              <a:ea typeface="Cambria Math" panose="02040503050406030204" pitchFamily="18" charset="0"/>
            </a:endParaRPr>
          </a:p>
          <a:p>
            <a:pPr eaLnBrk="0" fontAlgn="base" hangingPunct="0">
              <a:spcBef>
                <a:spcPct val="0"/>
              </a:spcBef>
              <a:spcAft>
                <a:spcPct val="0"/>
              </a:spcAft>
              <a:buClr>
                <a:srgbClr val="FF0000"/>
              </a:buClr>
              <a:buSzPct val="150000"/>
              <a:buFont typeface="Arial" charset="0"/>
              <a:buChar char="•"/>
            </a:pPr>
            <a:r>
              <a:rPr lang="el-GR" altLang="en-US" sz="2000" dirty="0" smtClean="0">
                <a:latin typeface="Cambria Math" panose="02040503050406030204" pitchFamily="18" charset="0"/>
                <a:ea typeface="Cambria Math" panose="02040503050406030204" pitchFamily="18" charset="0"/>
              </a:rPr>
              <a:t>Η θερμότητα διαχέεται στην μεταλλική πλάκα και μεταφέρεται στο ρευστό που κυκλοφορεί.</a:t>
            </a:r>
            <a:r>
              <a:rPr lang="en-US" altLang="en-US" sz="2000" dirty="0">
                <a:latin typeface="Cambria Math" panose="02040503050406030204" pitchFamily="18" charset="0"/>
                <a:ea typeface="Cambria Math" panose="02040503050406030204" pitchFamily="18" charset="0"/>
              </a:rPr>
              <a:t> </a:t>
            </a:r>
            <a:endParaRPr lang="el-GR" altLang="en-US" sz="2000" dirty="0" smtClean="0">
              <a:latin typeface="Cambria Math" panose="02040503050406030204" pitchFamily="18" charset="0"/>
              <a:ea typeface="Cambria Math" panose="02040503050406030204" pitchFamily="18" charset="0"/>
            </a:endParaRPr>
          </a:p>
          <a:p>
            <a:pPr eaLnBrk="0" fontAlgn="base" hangingPunct="0">
              <a:spcBef>
                <a:spcPct val="0"/>
              </a:spcBef>
              <a:spcAft>
                <a:spcPct val="0"/>
              </a:spcAft>
              <a:buClr>
                <a:srgbClr val="FF0000"/>
              </a:buClr>
              <a:buSzPct val="150000"/>
              <a:buFont typeface="Arial" charset="0"/>
              <a:buChar char="•"/>
            </a:pPr>
            <a:r>
              <a:rPr lang="el-GR" altLang="en-US" sz="2000" dirty="0" smtClean="0">
                <a:latin typeface="Cambria Math" panose="02040503050406030204" pitchFamily="18" charset="0"/>
                <a:ea typeface="Cambria Math" panose="02040503050406030204" pitchFamily="18" charset="0"/>
              </a:rPr>
              <a:t>Η απόδοση εξαρτάται επίσης από τις οπτικές ιδιότητες του γυάλινου καλύμματος (συντελεστής διάβασης και ανάκλασης), τις ιδιότητες της μαύρης απορροφητικής επιφάνειας (συντελεστής απορρόφησης και εκπομπής), και τις θερμικές απώλειες με αγωγή, συναγωγή και ακτινοβολία.</a:t>
            </a:r>
            <a:endParaRPr lang="en-US" altLang="en-US" sz="2000" dirty="0">
              <a:latin typeface="Cambria Math" panose="02040503050406030204" pitchFamily="18" charset="0"/>
              <a:ea typeface="Cambria Math" panose="02040503050406030204" pitchFamily="18" charset="0"/>
            </a:endParaRPr>
          </a:p>
          <a:p>
            <a:pPr eaLnBrk="0" fontAlgn="base" hangingPunct="0">
              <a:spcBef>
                <a:spcPct val="0"/>
              </a:spcBef>
              <a:spcAft>
                <a:spcPct val="0"/>
              </a:spcAft>
            </a:pPr>
            <a:endParaRPr lang="en-US" altLang="en-US" sz="2000" dirty="0" smtClean="0">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23821548"/>
      </p:ext>
    </p:extLst>
  </p:cSld>
  <p:clrMapOvr>
    <a:masterClrMapping/>
  </p:clrMapOvr>
  <mc:AlternateContent xmlns:mc="http://schemas.openxmlformats.org/markup-compatibility/2006">
    <mc:Choice xmlns:p14="http://schemas.microsoft.com/office/powerpoint/2010/main" Requires="p14">
      <p:transition spd="slow" p14:dur="2000" advTm="58349"/>
    </mc:Choice>
    <mc:Fallback>
      <p:transition spd="slow" advTm="5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lstStyle/>
          <a:p>
            <a:pPr>
              <a:defRPr/>
            </a:pPr>
            <a:r>
              <a:rPr lang="el-GR" sz="3600" kern="1200" dirty="0" smtClean="0">
                <a:solidFill>
                  <a:srgbClr val="C00000"/>
                </a:solidFill>
                <a:latin typeface="Cambria Math" panose="02040503050406030204" pitchFamily="18" charset="0"/>
                <a:ea typeface="Cambria Math" panose="02040503050406030204" pitchFamily="18" charset="0"/>
              </a:rPr>
              <a:t>Η απόδοση του ηλιακού συλλέκτη</a:t>
            </a:r>
            <a:endParaRPr lang="en-US" sz="3600" kern="1200" dirty="0">
              <a:solidFill>
                <a:srgbClr val="C00000"/>
              </a:solidFill>
              <a:latin typeface="Cambria Math" panose="02040503050406030204" pitchFamily="18" charset="0"/>
              <a:ea typeface="Cambria Math" panose="02040503050406030204" pitchFamily="18" charset="0"/>
            </a:endParaRPr>
          </a:p>
        </p:txBody>
      </p:sp>
      <p:sp>
        <p:nvSpPr>
          <p:cNvPr id="27656" name="TextBox 2"/>
          <p:cNvSpPr txBox="1">
            <a:spLocks noChangeArrowheads="1"/>
          </p:cNvSpPr>
          <p:nvPr/>
        </p:nvSpPr>
        <p:spPr bwMode="auto">
          <a:xfrm>
            <a:off x="498663" y="836712"/>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l-GR" altLang="en-US" sz="2800" dirty="0" smtClean="0">
                <a:solidFill>
                  <a:srgbClr val="C00000"/>
                </a:solidFill>
              </a:rPr>
              <a:t>Ισοζύγιο ενέργειας στην </a:t>
            </a:r>
            <a:r>
              <a:rPr lang="el-GR" altLang="en-US" sz="2800" smtClean="0">
                <a:solidFill>
                  <a:srgbClr val="C00000"/>
                </a:solidFill>
              </a:rPr>
              <a:t>μαύρη πλάκα</a:t>
            </a:r>
            <a:endParaRPr lang="en-US" altLang="en-US" dirty="0" smtClean="0">
              <a:solidFill>
                <a:srgbClr val="C00000"/>
              </a:solidFill>
            </a:endParaRPr>
          </a:p>
        </p:txBody>
      </p:sp>
      <p:sp>
        <p:nvSpPr>
          <p:cNvPr id="27657"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27650" name="Object 6"/>
          <p:cNvGraphicFramePr>
            <a:graphicFrameLocks noChangeAspect="1"/>
          </p:cNvGraphicFramePr>
          <p:nvPr>
            <p:extLst>
              <p:ext uri="{D42A27DB-BD31-4B8C-83A1-F6EECF244321}">
                <p14:modId xmlns:p14="http://schemas.microsoft.com/office/powerpoint/2010/main" val="2874947130"/>
              </p:ext>
            </p:extLst>
          </p:nvPr>
        </p:nvGraphicFramePr>
        <p:xfrm>
          <a:off x="498663" y="1359932"/>
          <a:ext cx="6559019" cy="1027906"/>
        </p:xfrm>
        <a:graphic>
          <a:graphicData uri="http://schemas.openxmlformats.org/presentationml/2006/ole">
            <mc:AlternateContent xmlns:mc="http://schemas.openxmlformats.org/markup-compatibility/2006">
              <mc:Choice xmlns:v="urn:schemas-microsoft-com:vml" Requires="v">
                <p:oleObj spid="_x0000_s24767" name="Equation" r:id="rId5" imgW="3098520" imgH="482400" progId="Equation.3">
                  <p:embed/>
                </p:oleObj>
              </mc:Choice>
              <mc:Fallback>
                <p:oleObj name="Equation" r:id="rId5" imgW="309852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63" y="1359932"/>
                        <a:ext cx="6559019" cy="1027906"/>
                      </a:xfrm>
                      <a:prstGeom prst="rect">
                        <a:avLst/>
                      </a:prstGeom>
                      <a:solidFill>
                        <a:schemeClr val="bg2"/>
                      </a:solidFill>
                    </p:spPr>
                  </p:pic>
                </p:oleObj>
              </mc:Fallback>
            </mc:AlternateContent>
          </a:graphicData>
        </a:graphic>
      </p:graphicFrame>
      <p:sp>
        <p:nvSpPr>
          <p:cNvPr id="27658" name="TextBox 8"/>
          <p:cNvSpPr txBox="1">
            <a:spLocks noChangeArrowheads="1"/>
          </p:cNvSpPr>
          <p:nvPr/>
        </p:nvSpPr>
        <p:spPr bwMode="auto">
          <a:xfrm>
            <a:off x="511275" y="2525120"/>
            <a:ext cx="7239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l-GR" altLang="en-US" sz="2800" dirty="0" smtClean="0">
                <a:solidFill>
                  <a:srgbClr val="C00000"/>
                </a:solidFill>
              </a:rPr>
              <a:t>Και σε απλοποιημένη μορφή :</a:t>
            </a:r>
            <a:endParaRPr lang="en-US" altLang="en-US" sz="2800" dirty="0" smtClean="0">
              <a:solidFill>
                <a:srgbClr val="C00000"/>
              </a:solidFill>
            </a:endParaRPr>
          </a:p>
          <a:p>
            <a:pPr eaLnBrk="0" fontAlgn="base" hangingPunct="0">
              <a:spcBef>
                <a:spcPct val="0"/>
              </a:spcBef>
              <a:spcAft>
                <a:spcPct val="0"/>
              </a:spcAft>
            </a:pPr>
            <a:r>
              <a:rPr lang="en-US" altLang="en-US" dirty="0" smtClean="0">
                <a:solidFill>
                  <a:srgbClr val="C00000"/>
                </a:solidFill>
              </a:rPr>
              <a:t> </a:t>
            </a:r>
          </a:p>
        </p:txBody>
      </p:sp>
      <p:sp>
        <p:nvSpPr>
          <p:cNvPr id="2765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27651" name="Object 7"/>
          <p:cNvGraphicFramePr>
            <a:graphicFrameLocks noChangeAspect="1"/>
          </p:cNvGraphicFramePr>
          <p:nvPr>
            <p:extLst>
              <p:ext uri="{D42A27DB-BD31-4B8C-83A1-F6EECF244321}">
                <p14:modId xmlns:p14="http://schemas.microsoft.com/office/powerpoint/2010/main" val="3360817986"/>
              </p:ext>
            </p:extLst>
          </p:nvPr>
        </p:nvGraphicFramePr>
        <p:xfrm>
          <a:off x="520511" y="3062287"/>
          <a:ext cx="6781800" cy="733425"/>
        </p:xfrm>
        <a:graphic>
          <a:graphicData uri="http://schemas.openxmlformats.org/presentationml/2006/ole">
            <mc:AlternateContent xmlns:mc="http://schemas.openxmlformats.org/markup-compatibility/2006">
              <mc:Choice xmlns:v="urn:schemas-microsoft-com:vml" Requires="v">
                <p:oleObj spid="_x0000_s24768" name="Equation" r:id="rId7" imgW="2552400" imgH="279360" progId="Equation.3">
                  <p:embed/>
                </p:oleObj>
              </mc:Choice>
              <mc:Fallback>
                <p:oleObj name="Equation" r:id="rId7" imgW="2552400" imgH="2793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511" y="3062287"/>
                        <a:ext cx="6781800" cy="733425"/>
                      </a:xfrm>
                      <a:prstGeom prst="rect">
                        <a:avLst/>
                      </a:prstGeom>
                      <a:solidFill>
                        <a:schemeClr val="bg2"/>
                      </a:solidFill>
                    </p:spPr>
                  </p:pic>
                </p:oleObj>
              </mc:Fallback>
            </mc:AlternateContent>
          </a:graphicData>
        </a:graphic>
      </p:graphicFrame>
      <p:sp>
        <p:nvSpPr>
          <p:cNvPr id="27660" name="TextBox 11"/>
          <p:cNvSpPr txBox="1">
            <a:spLocks noChangeArrowheads="1"/>
          </p:cNvSpPr>
          <p:nvPr/>
        </p:nvSpPr>
        <p:spPr bwMode="auto">
          <a:xfrm>
            <a:off x="498663" y="4005064"/>
            <a:ext cx="842493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0" fontAlgn="base" hangingPunct="0">
              <a:spcBef>
                <a:spcPct val="0"/>
              </a:spcBef>
              <a:spcAft>
                <a:spcPct val="0"/>
              </a:spcAft>
              <a:buFont typeface="Arial" panose="020B0604020202020204" pitchFamily="34" charset="0"/>
              <a:buChar char="•"/>
            </a:pPr>
            <a:r>
              <a:rPr lang="el-GR" altLang="en-US" sz="2400" smtClean="0">
                <a:solidFill>
                  <a:schemeClr val="tx1">
                    <a:lumMod val="95000"/>
                    <a:lumOff val="5000"/>
                  </a:schemeClr>
                </a:solidFill>
              </a:rPr>
              <a:t>Α : εμβαδόν συλλεκτικής επιφάνειας</a:t>
            </a:r>
          </a:p>
          <a:p>
            <a:pPr marL="342900" indent="-342900" eaLnBrk="0" fontAlgn="base" hangingPunct="0">
              <a:spcBef>
                <a:spcPct val="0"/>
              </a:spcBef>
              <a:spcAft>
                <a:spcPct val="0"/>
              </a:spcAft>
              <a:buFont typeface="Arial" panose="020B0604020202020204" pitchFamily="34" charset="0"/>
              <a:buChar char="•"/>
            </a:pPr>
            <a:r>
              <a:rPr lang="el-GR" altLang="en-US" sz="2400" smtClean="0">
                <a:solidFill>
                  <a:schemeClr val="tx1">
                    <a:lumMod val="95000"/>
                    <a:lumOff val="5000"/>
                  </a:schemeClr>
                </a:solidFill>
              </a:rPr>
              <a:t>Τ</a:t>
            </a:r>
            <a:r>
              <a:rPr lang="en-GB" altLang="en-US" sz="2400" baseline="-25000" dirty="0" smtClean="0">
                <a:solidFill>
                  <a:schemeClr val="tx1">
                    <a:lumMod val="95000"/>
                    <a:lumOff val="5000"/>
                  </a:schemeClr>
                </a:solidFill>
              </a:rPr>
              <a:t>fi</a:t>
            </a:r>
            <a:r>
              <a:rPr lang="en-GB" altLang="en-US" sz="2400" dirty="0" smtClean="0">
                <a:solidFill>
                  <a:schemeClr val="tx1">
                    <a:lumMod val="95000"/>
                    <a:lumOff val="5000"/>
                  </a:schemeClr>
                </a:solidFill>
              </a:rPr>
              <a:t> : </a:t>
            </a:r>
            <a:r>
              <a:rPr lang="el-GR" altLang="en-US" sz="2400" dirty="0" smtClean="0">
                <a:solidFill>
                  <a:schemeClr val="tx1">
                    <a:lumMod val="95000"/>
                    <a:lumOff val="5000"/>
                  </a:schemeClr>
                </a:solidFill>
              </a:rPr>
              <a:t>η θερμοκρασία του ρευστού στην είσοδο του συλλέκτη</a:t>
            </a:r>
          </a:p>
          <a:p>
            <a:pPr marL="342900" indent="-342900" eaLnBrk="0" fontAlgn="base" hangingPunct="0">
              <a:spcBef>
                <a:spcPct val="0"/>
              </a:spcBef>
              <a:spcAft>
                <a:spcPct val="0"/>
              </a:spcAft>
              <a:buFont typeface="Arial" panose="020B0604020202020204" pitchFamily="34" charset="0"/>
              <a:buChar char="•"/>
            </a:pPr>
            <a:r>
              <a:rPr lang="en-GB" altLang="en-US" sz="2400" smtClean="0">
                <a:solidFill>
                  <a:schemeClr val="tx1">
                    <a:lumMod val="95000"/>
                    <a:lumOff val="5000"/>
                  </a:schemeClr>
                </a:solidFill>
              </a:rPr>
              <a:t>U </a:t>
            </a:r>
            <a:r>
              <a:rPr lang="el-GR" altLang="en-US" sz="2400" smtClean="0">
                <a:solidFill>
                  <a:schemeClr val="tx1">
                    <a:lumMod val="95000"/>
                    <a:lumOff val="5000"/>
                  </a:schemeClr>
                </a:solidFill>
              </a:rPr>
              <a:t> : </a:t>
            </a:r>
            <a:r>
              <a:rPr lang="el-GR" altLang="en-US" sz="2400" dirty="0" smtClean="0">
                <a:solidFill>
                  <a:schemeClr val="tx1">
                    <a:lumMod val="95000"/>
                    <a:lumOff val="5000"/>
                  </a:schemeClr>
                </a:solidFill>
              </a:rPr>
              <a:t>ο συντελεστής </a:t>
            </a:r>
            <a:r>
              <a:rPr lang="el-GR" altLang="en-US" sz="2400" smtClean="0">
                <a:solidFill>
                  <a:schemeClr val="tx1">
                    <a:lumMod val="95000"/>
                    <a:lumOff val="5000"/>
                  </a:schemeClr>
                </a:solidFill>
              </a:rPr>
              <a:t>θερμικών απωλειών</a:t>
            </a:r>
          </a:p>
          <a:p>
            <a:pPr marL="342900" indent="-342900" eaLnBrk="0" fontAlgn="base" hangingPunct="0">
              <a:spcBef>
                <a:spcPct val="0"/>
              </a:spcBef>
              <a:spcAft>
                <a:spcPct val="0"/>
              </a:spcAft>
              <a:buFont typeface="Arial" panose="020B0604020202020204" pitchFamily="34" charset="0"/>
              <a:buChar char="•"/>
            </a:pPr>
            <a:r>
              <a:rPr lang="el-GR" altLang="en-US" sz="2400" smtClean="0">
                <a:solidFill>
                  <a:schemeClr val="tx1">
                    <a:lumMod val="95000"/>
                    <a:lumOff val="5000"/>
                  </a:schemeClr>
                </a:solidFill>
              </a:rPr>
              <a:t>Τ</a:t>
            </a:r>
            <a:r>
              <a:rPr lang="el-GR" altLang="en-US" sz="2400" baseline="-25000" smtClean="0">
                <a:solidFill>
                  <a:schemeClr val="tx1">
                    <a:lumMod val="95000"/>
                    <a:lumOff val="5000"/>
                  </a:schemeClr>
                </a:solidFill>
              </a:rPr>
              <a:t>∞</a:t>
            </a:r>
            <a:r>
              <a:rPr lang="el-GR" altLang="en-US" sz="2400" smtClean="0">
                <a:solidFill>
                  <a:schemeClr val="tx1">
                    <a:lumMod val="95000"/>
                    <a:lumOff val="5000"/>
                  </a:schemeClr>
                </a:solidFill>
              </a:rPr>
              <a:t> : η θερμοκρασία του ουρανού</a:t>
            </a:r>
          </a:p>
          <a:p>
            <a:pPr marL="342900" indent="-342900" eaLnBrk="0" fontAlgn="base" hangingPunct="0">
              <a:spcBef>
                <a:spcPct val="0"/>
              </a:spcBef>
              <a:spcAft>
                <a:spcPct val="0"/>
              </a:spcAft>
              <a:buFont typeface="Arial" panose="020B0604020202020204" pitchFamily="34" charset="0"/>
              <a:buChar char="•"/>
            </a:pPr>
            <a:r>
              <a:rPr lang="el-GR" altLang="en-US" sz="2400" smtClean="0">
                <a:solidFill>
                  <a:schemeClr val="tx1">
                    <a:lumMod val="95000"/>
                    <a:lumOff val="5000"/>
                  </a:schemeClr>
                </a:solidFill>
              </a:rPr>
              <a:t>Ι</a:t>
            </a:r>
            <a:r>
              <a:rPr lang="en-GB" altLang="en-US" sz="2400" baseline="-25000" smtClean="0">
                <a:solidFill>
                  <a:schemeClr val="tx1">
                    <a:lumMod val="95000"/>
                    <a:lumOff val="5000"/>
                  </a:schemeClr>
                </a:solidFill>
              </a:rPr>
              <a:t>so</a:t>
            </a:r>
            <a:r>
              <a:rPr lang="en-GB" altLang="en-US" sz="2400" smtClean="0">
                <a:solidFill>
                  <a:schemeClr val="tx1">
                    <a:lumMod val="95000"/>
                    <a:lumOff val="5000"/>
                  </a:schemeClr>
                </a:solidFill>
              </a:rPr>
              <a:t>l </a:t>
            </a:r>
            <a:r>
              <a:rPr lang="el-GR" altLang="en-US" sz="2400" smtClean="0">
                <a:solidFill>
                  <a:schemeClr val="tx1">
                    <a:lumMod val="95000"/>
                    <a:lumOff val="5000"/>
                  </a:schemeClr>
                </a:solidFill>
              </a:rPr>
              <a:t>: η ηλιακή ακτινοβολία</a:t>
            </a:r>
          </a:p>
          <a:p>
            <a:pPr marL="342900" indent="-342900" eaLnBrk="0" fontAlgn="base" hangingPunct="0">
              <a:spcBef>
                <a:spcPct val="0"/>
              </a:spcBef>
              <a:spcAft>
                <a:spcPct val="0"/>
              </a:spcAft>
              <a:buFont typeface="Arial" panose="020B0604020202020204" pitchFamily="34" charset="0"/>
              <a:buChar char="•"/>
            </a:pPr>
            <a:r>
              <a:rPr lang="el-GR" altLang="en-US" sz="2400" smtClean="0">
                <a:solidFill>
                  <a:schemeClr val="tx1">
                    <a:lumMod val="95000"/>
                    <a:lumOff val="5000"/>
                  </a:schemeClr>
                </a:solidFill>
              </a:rPr>
              <a:t>τ : συντελεστές διάβασης (γυάλινες επιφάνειες)</a:t>
            </a:r>
          </a:p>
          <a:p>
            <a:pPr marL="342900" indent="-342900" eaLnBrk="0" fontAlgn="base" hangingPunct="0">
              <a:spcBef>
                <a:spcPct val="0"/>
              </a:spcBef>
              <a:spcAft>
                <a:spcPct val="0"/>
              </a:spcAft>
              <a:buFont typeface="Arial" panose="020B0604020202020204" pitchFamily="34" charset="0"/>
              <a:buChar char="•"/>
            </a:pPr>
            <a:r>
              <a:rPr lang="el-GR" altLang="en-US" sz="2400" smtClean="0">
                <a:solidFill>
                  <a:schemeClr val="tx1">
                    <a:lumMod val="95000"/>
                    <a:lumOff val="5000"/>
                  </a:schemeClr>
                </a:solidFill>
              </a:rPr>
              <a:t>α : συντελεστής απορρόφησης μαύρης επιφάνειας</a:t>
            </a:r>
            <a:endParaRPr lang="en-US" altLang="en-US" dirty="0" smtClean="0">
              <a:solidFill>
                <a:schemeClr val="tx1">
                  <a:lumMod val="95000"/>
                  <a:lumOff val="5000"/>
                </a:schemeClr>
              </a:solidFill>
            </a:endParaRPr>
          </a:p>
        </p:txBody>
      </p:sp>
      <p:sp>
        <p:nvSpPr>
          <p:cNvPr id="2766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27662"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graphicFrame>
        <p:nvGraphicFramePr>
          <p:cNvPr id="27654" name="Object 13"/>
          <p:cNvGraphicFramePr>
            <a:graphicFrameLocks noChangeAspect="1"/>
          </p:cNvGraphicFramePr>
          <p:nvPr/>
        </p:nvGraphicFramePr>
        <p:xfrm>
          <a:off x="4476750" y="3319463"/>
          <a:ext cx="190500" cy="219075"/>
        </p:xfrm>
        <a:graphic>
          <a:graphicData uri="http://schemas.openxmlformats.org/presentationml/2006/ole">
            <mc:AlternateContent xmlns:mc="http://schemas.openxmlformats.org/markup-compatibility/2006">
              <mc:Choice xmlns:v="urn:schemas-microsoft-com:vml" Requires="v">
                <p:oleObj spid="_x0000_s24769" name="Equation" r:id="rId9" imgW="190352" imgH="218833" progId="Equation.3">
                  <p:embed/>
                </p:oleObj>
              </mc:Choice>
              <mc:Fallback>
                <p:oleObj name="Equation" r:id="rId9" imgW="190352" imgH="21883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6750" y="3319463"/>
                        <a:ext cx="1905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2389995"/>
      </p:ext>
    </p:extLst>
  </p:cSld>
  <p:clrMapOvr>
    <a:masterClrMapping/>
  </p:clrMapOvr>
  <mc:AlternateContent xmlns:mc="http://schemas.openxmlformats.org/markup-compatibility/2006">
    <mc:Choice xmlns:p14="http://schemas.microsoft.com/office/powerpoint/2010/main" Requires="p14">
      <p:transition spd="slow" p14:dur="2000" advTm="55933"/>
    </mc:Choice>
    <mc:Fallback>
      <p:transition spd="slow" advTm="5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152400"/>
            <a:ext cx="8229600" cy="6123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3600" kern="1200" dirty="0">
                <a:solidFill>
                  <a:srgbClr val="C00000"/>
                </a:solidFill>
                <a:latin typeface="Cambria Math" panose="02040503050406030204" pitchFamily="18" charset="0"/>
                <a:ea typeface="Cambria Math" panose="02040503050406030204" pitchFamily="18" charset="0"/>
              </a:rPr>
              <a:t>Η απόδοση του ηλιακού συλλέκτη</a:t>
            </a:r>
            <a:endParaRPr lang="en-US" altLang="en-US" sz="3600" kern="1200" dirty="0">
              <a:solidFill>
                <a:srgbClr val="C00000"/>
              </a:solidFill>
              <a:latin typeface="Cambria Math" panose="02040503050406030204" pitchFamily="18" charset="0"/>
              <a:ea typeface="Cambria Math" panose="02040503050406030204" pitchFamily="18" charset="0"/>
            </a:endParaRPr>
          </a:p>
        </p:txBody>
      </p:sp>
      <p:sp>
        <p:nvSpPr>
          <p:cNvPr id="109571" name="Rectangle 3"/>
          <p:cNvSpPr>
            <a:spLocks noGrp="1" noChangeArrowheads="1"/>
          </p:cNvSpPr>
          <p:nvPr>
            <p:ph idx="1"/>
          </p:nvPr>
        </p:nvSpPr>
        <p:spPr>
          <a:xfrm>
            <a:off x="283665" y="906463"/>
            <a:ext cx="8536807" cy="461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pPr>
            <a:r>
              <a:rPr lang="el-GR" altLang="en-US" dirty="0" smtClean="0">
                <a:effectLst/>
                <a:latin typeface="Cambria Math" panose="02040503050406030204" pitchFamily="18" charset="0"/>
                <a:ea typeface="Cambria Math" panose="02040503050406030204" pitchFamily="18" charset="0"/>
              </a:rPr>
              <a:t>Χρήσιμη ενέργεια συλλέκτη</a:t>
            </a:r>
            <a:r>
              <a:rPr lang="en-US" altLang="en-US" dirty="0" smtClean="0">
                <a:effectLst/>
                <a:latin typeface="Cambria Math" panose="02040503050406030204" pitchFamily="18" charset="0"/>
                <a:ea typeface="Cambria Math" panose="02040503050406030204" pitchFamily="18" charset="0"/>
              </a:rPr>
              <a:t>:    Q</a:t>
            </a:r>
            <a:r>
              <a:rPr lang="en-US" altLang="en-US" baseline="-25000" dirty="0" smtClean="0">
                <a:effectLst/>
                <a:latin typeface="Cambria Math" panose="02040503050406030204" pitchFamily="18" charset="0"/>
                <a:ea typeface="Cambria Math" panose="02040503050406030204" pitchFamily="18" charset="0"/>
              </a:rPr>
              <a:t>u</a:t>
            </a:r>
            <a:r>
              <a:rPr lang="en-US" altLang="en-US" dirty="0" smtClean="0">
                <a:effectLst/>
                <a:latin typeface="Cambria Math" panose="02040503050406030204" pitchFamily="18" charset="0"/>
                <a:ea typeface="Cambria Math" panose="02040503050406030204" pitchFamily="18" charset="0"/>
              </a:rPr>
              <a:t> = A</a:t>
            </a:r>
            <a:r>
              <a:rPr lang="en-US" altLang="en-US" baseline="-25000" dirty="0">
                <a:latin typeface="Cambria Math" panose="02040503050406030204" pitchFamily="18" charset="0"/>
                <a:ea typeface="Cambria Math" panose="02040503050406030204" pitchFamily="18" charset="0"/>
              </a:rPr>
              <a:t>c</a:t>
            </a:r>
            <a:r>
              <a:rPr lang="en-US" altLang="en-US" dirty="0" smtClean="0">
                <a:effectLst/>
                <a:latin typeface="Cambria Math" panose="02040503050406030204" pitchFamily="18" charset="0"/>
                <a:ea typeface="Cambria Math" panose="02040503050406030204" pitchFamily="18" charset="0"/>
              </a:rPr>
              <a:t> { </a:t>
            </a:r>
            <a:r>
              <a:rPr lang="en-US" altLang="en-US" dirty="0" err="1" smtClean="0">
                <a:effectLst/>
                <a:latin typeface="Cambria Math" panose="02040503050406030204" pitchFamily="18" charset="0"/>
                <a:ea typeface="Cambria Math" panose="02040503050406030204" pitchFamily="18" charset="0"/>
              </a:rPr>
              <a:t>G</a:t>
            </a:r>
            <a:r>
              <a:rPr lang="en-US" altLang="en-US" baseline="-25000" dirty="0" err="1">
                <a:latin typeface="Cambria Math" panose="02040503050406030204" pitchFamily="18" charset="0"/>
                <a:ea typeface="Cambria Math" panose="02040503050406030204" pitchFamily="18" charset="0"/>
              </a:rPr>
              <a:t>tp</a:t>
            </a:r>
            <a:r>
              <a:rPr lang="en-US" altLang="en-US" dirty="0" smtClean="0">
                <a:effectLst/>
                <a:latin typeface="Cambria Math" panose="02040503050406030204" pitchFamily="18" charset="0"/>
                <a:ea typeface="Cambria Math" panose="02040503050406030204" pitchFamily="18" charset="0"/>
              </a:rPr>
              <a:t> – </a:t>
            </a:r>
            <a:r>
              <a:rPr lang="en-US" altLang="en-US" dirty="0" err="1" smtClean="0">
                <a:effectLst/>
                <a:latin typeface="Cambria Math" panose="02040503050406030204" pitchFamily="18" charset="0"/>
                <a:ea typeface="Cambria Math" panose="02040503050406030204" pitchFamily="18" charset="0"/>
              </a:rPr>
              <a:t>U</a:t>
            </a:r>
            <a:r>
              <a:rPr lang="en-US" altLang="en-US" baseline="-25000" dirty="0" err="1">
                <a:latin typeface="Cambria Math" panose="02040503050406030204" pitchFamily="18" charset="0"/>
                <a:ea typeface="Cambria Math" panose="02040503050406030204" pitchFamily="18" charset="0"/>
              </a:rPr>
              <a:t>c</a:t>
            </a:r>
            <a:r>
              <a:rPr lang="en-US" altLang="en-US" dirty="0" smtClean="0">
                <a:effectLst/>
                <a:latin typeface="Cambria Math" panose="02040503050406030204" pitchFamily="18" charset="0"/>
                <a:ea typeface="Cambria Math" panose="02040503050406030204" pitchFamily="18" charset="0"/>
              </a:rPr>
              <a:t> ( </a:t>
            </a:r>
            <a:r>
              <a:rPr lang="en-US" altLang="en-US" dirty="0" err="1" smtClean="0">
                <a:effectLst/>
                <a:latin typeface="Cambria Math" panose="02040503050406030204" pitchFamily="18" charset="0"/>
                <a:ea typeface="Cambria Math" panose="02040503050406030204" pitchFamily="18" charset="0"/>
              </a:rPr>
              <a:t>T</a:t>
            </a:r>
            <a:r>
              <a:rPr lang="en-US" altLang="en-US" baseline="-25000" dirty="0" err="1">
                <a:latin typeface="Cambria Math" panose="02040503050406030204" pitchFamily="18" charset="0"/>
                <a:ea typeface="Cambria Math" panose="02040503050406030204" pitchFamily="18" charset="0"/>
              </a:rPr>
              <a:t>p</a:t>
            </a:r>
            <a:r>
              <a:rPr lang="en-US" altLang="en-US" dirty="0" smtClean="0">
                <a:effectLst/>
                <a:latin typeface="Cambria Math" panose="02040503050406030204" pitchFamily="18" charset="0"/>
                <a:ea typeface="Cambria Math" panose="02040503050406030204" pitchFamily="18" charset="0"/>
              </a:rPr>
              <a:t> – T</a:t>
            </a:r>
            <a:r>
              <a:rPr lang="en-US" altLang="en-US" baseline="-25000" dirty="0">
                <a:latin typeface="Cambria Math" panose="02040503050406030204" pitchFamily="18" charset="0"/>
                <a:ea typeface="Cambria Math" panose="02040503050406030204" pitchFamily="18" charset="0"/>
              </a:rPr>
              <a:t>a</a:t>
            </a:r>
            <a:r>
              <a:rPr lang="en-US" altLang="en-US" dirty="0" smtClean="0">
                <a:effectLst/>
                <a:latin typeface="Cambria Math" panose="02040503050406030204" pitchFamily="18" charset="0"/>
                <a:ea typeface="Cambria Math" panose="02040503050406030204" pitchFamily="18" charset="0"/>
              </a:rPr>
              <a:t>) } </a:t>
            </a:r>
          </a:p>
        </p:txBody>
      </p:sp>
      <p:sp>
        <p:nvSpPr>
          <p:cNvPr id="109572" name="Rectangle 4"/>
          <p:cNvSpPr>
            <a:spLocks noChangeArrowheads="1"/>
          </p:cNvSpPr>
          <p:nvPr/>
        </p:nvSpPr>
        <p:spPr bwMode="auto">
          <a:xfrm>
            <a:off x="0" y="3303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09574" name="Text Box 6"/>
          <p:cNvSpPr txBox="1">
            <a:spLocks noChangeArrowheads="1"/>
          </p:cNvSpPr>
          <p:nvPr/>
        </p:nvSpPr>
        <p:spPr bwMode="auto">
          <a:xfrm>
            <a:off x="429208" y="3069174"/>
            <a:ext cx="828558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31813" indent="-531813" eaLnBrk="0" fontAlgn="base" hangingPunct="0">
              <a:spcBef>
                <a:spcPct val="0"/>
              </a:spcBef>
              <a:spcAft>
                <a:spcPct val="0"/>
              </a:spcAft>
              <a:tabLst>
                <a:tab pos="450850" algn="l"/>
              </a:tabLst>
            </a:pPr>
            <a:r>
              <a:rPr lang="en-US" altLang="en-US" sz="2800" smtClean="0">
                <a:latin typeface="Cambria Math" panose="02040503050406030204" pitchFamily="18" charset="0"/>
                <a:ea typeface="Cambria Math" panose="02040503050406030204" pitchFamily="18" charset="0"/>
              </a:rPr>
              <a:t>G</a:t>
            </a:r>
            <a:r>
              <a:rPr lang="en-US" altLang="en-US" sz="2800" baseline="-25000" smtClean="0">
                <a:latin typeface="Cambria Math" panose="02040503050406030204" pitchFamily="18" charset="0"/>
                <a:ea typeface="Cambria Math" panose="02040503050406030204" pitchFamily="18" charset="0"/>
              </a:rPr>
              <a:t>tp</a:t>
            </a:r>
            <a:r>
              <a:rPr lang="en-US" altLang="en-US" sz="2800" smtClean="0">
                <a:latin typeface="Cambria Math" panose="02040503050406030204" pitchFamily="18" charset="0"/>
                <a:ea typeface="Cambria Math" panose="02040503050406030204" pitchFamily="18" charset="0"/>
              </a:rPr>
              <a:t>  </a:t>
            </a:r>
            <a:r>
              <a:rPr lang="en-US" altLang="en-US" sz="2800" dirty="0" smtClean="0">
                <a:latin typeface="Cambria Math" panose="02040503050406030204" pitchFamily="18" charset="0"/>
                <a:ea typeface="Cambria Math" panose="02040503050406030204" pitchFamily="18" charset="0"/>
              </a:rPr>
              <a:t>: </a:t>
            </a:r>
            <a:r>
              <a:rPr lang="el-GR" altLang="en-US" sz="2800" dirty="0" smtClean="0">
                <a:latin typeface="Cambria Math" panose="02040503050406030204" pitchFamily="18" charset="0"/>
                <a:ea typeface="Cambria Math" panose="02040503050406030204" pitchFamily="18" charset="0"/>
              </a:rPr>
              <a:t>συνολική απορροφούμενη ακτινοβολία από την απορροφητική επιφάνεια</a:t>
            </a:r>
            <a:endParaRPr lang="en-US" altLang="en-US" sz="2800" dirty="0" smtClean="0">
              <a:latin typeface="Cambria Math" panose="02040503050406030204" pitchFamily="18" charset="0"/>
              <a:ea typeface="Cambria Math" panose="02040503050406030204" pitchFamily="18" charset="0"/>
            </a:endParaRPr>
          </a:p>
          <a:p>
            <a:pPr marL="531813" indent="-531813" eaLnBrk="0" fontAlgn="base" hangingPunct="0">
              <a:spcBef>
                <a:spcPct val="0"/>
              </a:spcBef>
              <a:spcAft>
                <a:spcPct val="0"/>
              </a:spcAft>
              <a:tabLst>
                <a:tab pos="450850" algn="l"/>
              </a:tabLst>
            </a:pPr>
            <a:r>
              <a:rPr lang="en-US" altLang="en-US" sz="2800" dirty="0" err="1" smtClean="0">
                <a:latin typeface="Cambria Math" panose="02040503050406030204" pitchFamily="18" charset="0"/>
                <a:ea typeface="Cambria Math" panose="02040503050406030204" pitchFamily="18" charset="0"/>
              </a:rPr>
              <a:t>U</a:t>
            </a:r>
            <a:r>
              <a:rPr lang="en-US" altLang="en-US" sz="2800" baseline="-25000" dirty="0" err="1" smtClean="0">
                <a:latin typeface="Cambria Math" panose="02040503050406030204" pitchFamily="18" charset="0"/>
                <a:ea typeface="Cambria Math" panose="02040503050406030204" pitchFamily="18" charset="0"/>
              </a:rPr>
              <a:t>c</a:t>
            </a:r>
            <a:r>
              <a:rPr lang="en-US" altLang="en-US" sz="2800" dirty="0" smtClean="0">
                <a:latin typeface="Cambria Math" panose="02040503050406030204" pitchFamily="18" charset="0"/>
                <a:ea typeface="Cambria Math" panose="02040503050406030204" pitchFamily="18" charset="0"/>
              </a:rPr>
              <a:t>   : </a:t>
            </a:r>
            <a:r>
              <a:rPr lang="el-GR" altLang="en-US" sz="2800" dirty="0" smtClean="0">
                <a:latin typeface="Cambria Math" panose="02040503050406030204" pitchFamily="18" charset="0"/>
                <a:ea typeface="Cambria Math" panose="02040503050406030204" pitchFamily="18" charset="0"/>
              </a:rPr>
              <a:t>συνολικός συντελεστής μεταφοράς θερμότητας</a:t>
            </a:r>
            <a:endParaRPr lang="en-US" altLang="en-US" sz="2800" dirty="0" smtClean="0">
              <a:latin typeface="Cambria Math" panose="02040503050406030204" pitchFamily="18" charset="0"/>
              <a:ea typeface="Cambria Math" panose="02040503050406030204" pitchFamily="18" charset="0"/>
            </a:endParaRPr>
          </a:p>
          <a:p>
            <a:pPr marL="531813" indent="-531813" eaLnBrk="0" fontAlgn="base" hangingPunct="0">
              <a:spcBef>
                <a:spcPct val="0"/>
              </a:spcBef>
              <a:spcAft>
                <a:spcPct val="0"/>
              </a:spcAft>
              <a:tabLst>
                <a:tab pos="450850" algn="l"/>
              </a:tabLst>
            </a:pPr>
            <a:r>
              <a:rPr lang="en-US" altLang="en-US" sz="2800" dirty="0" err="1" smtClean="0">
                <a:latin typeface="Cambria Math" panose="02040503050406030204" pitchFamily="18" charset="0"/>
                <a:ea typeface="Cambria Math" panose="02040503050406030204" pitchFamily="18" charset="0"/>
              </a:rPr>
              <a:t>T</a:t>
            </a:r>
            <a:r>
              <a:rPr lang="en-US" altLang="en-US" sz="2800" baseline="-25000" dirty="0" err="1" smtClean="0">
                <a:latin typeface="Cambria Math" panose="02040503050406030204" pitchFamily="18" charset="0"/>
                <a:ea typeface="Cambria Math" panose="02040503050406030204" pitchFamily="18" charset="0"/>
              </a:rPr>
              <a:t>p</a:t>
            </a:r>
            <a:r>
              <a:rPr lang="en-US" altLang="en-US" sz="2800" dirty="0" smtClean="0">
                <a:latin typeface="Cambria Math" panose="02040503050406030204" pitchFamily="18" charset="0"/>
                <a:ea typeface="Cambria Math" panose="02040503050406030204" pitchFamily="18" charset="0"/>
              </a:rPr>
              <a:t>   : </a:t>
            </a:r>
            <a:r>
              <a:rPr lang="el-GR" altLang="en-US" sz="2800" dirty="0" smtClean="0">
                <a:latin typeface="Cambria Math" panose="02040503050406030204" pitchFamily="18" charset="0"/>
                <a:ea typeface="Cambria Math" panose="02040503050406030204" pitchFamily="18" charset="0"/>
              </a:rPr>
              <a:t>θερμοκρασία της απορροφητικής πλάκας</a:t>
            </a:r>
            <a:endParaRPr lang="en-US" altLang="en-US" sz="2800" dirty="0" smtClean="0">
              <a:latin typeface="Cambria Math" panose="02040503050406030204" pitchFamily="18" charset="0"/>
              <a:ea typeface="Cambria Math" panose="02040503050406030204" pitchFamily="18" charset="0"/>
            </a:endParaRPr>
          </a:p>
          <a:p>
            <a:pPr marL="531813" indent="-531813" eaLnBrk="0" fontAlgn="base" hangingPunct="0">
              <a:spcBef>
                <a:spcPct val="0"/>
              </a:spcBef>
              <a:spcAft>
                <a:spcPct val="0"/>
              </a:spcAft>
              <a:tabLst>
                <a:tab pos="450850" algn="l"/>
              </a:tabLst>
            </a:pPr>
            <a:r>
              <a:rPr lang="en-US" altLang="en-US" sz="2800" dirty="0" smtClean="0">
                <a:latin typeface="Cambria Math" panose="02040503050406030204" pitchFamily="18" charset="0"/>
                <a:ea typeface="Cambria Math" panose="02040503050406030204" pitchFamily="18" charset="0"/>
              </a:rPr>
              <a:t>T</a:t>
            </a:r>
            <a:r>
              <a:rPr lang="en-US" altLang="en-US" sz="2800" baseline="-25000" dirty="0" smtClean="0">
                <a:latin typeface="Cambria Math" panose="02040503050406030204" pitchFamily="18" charset="0"/>
                <a:ea typeface="Cambria Math" panose="02040503050406030204" pitchFamily="18" charset="0"/>
              </a:rPr>
              <a:t>a</a:t>
            </a:r>
            <a:r>
              <a:rPr lang="en-US" altLang="en-US" sz="2400" dirty="0" smtClean="0">
                <a:latin typeface="Cambria Math" panose="02040503050406030204" pitchFamily="18" charset="0"/>
                <a:ea typeface="Cambria Math" panose="02040503050406030204" pitchFamily="18" charset="0"/>
              </a:rPr>
              <a:t>    : </a:t>
            </a:r>
            <a:r>
              <a:rPr lang="el-GR" altLang="en-US" sz="2800" dirty="0" smtClean="0">
                <a:latin typeface="Cambria Math" panose="02040503050406030204" pitchFamily="18" charset="0"/>
                <a:ea typeface="Cambria Math" panose="02040503050406030204" pitchFamily="18" charset="0"/>
              </a:rPr>
              <a:t>θερμοκρασία του αέρα</a:t>
            </a:r>
            <a:endParaRPr lang="en-US" altLang="en-US" sz="2800" dirty="0" smtClean="0">
              <a:latin typeface="Cambria Math" panose="02040503050406030204" pitchFamily="18" charset="0"/>
              <a:ea typeface="Cambria Math" panose="02040503050406030204" pitchFamily="18" charset="0"/>
            </a:endParaRPr>
          </a:p>
          <a:p>
            <a:pPr marL="531813" indent="-531813" eaLnBrk="0" fontAlgn="base" hangingPunct="0">
              <a:spcBef>
                <a:spcPct val="0"/>
              </a:spcBef>
              <a:spcAft>
                <a:spcPct val="0"/>
              </a:spcAft>
              <a:tabLst>
                <a:tab pos="450850" algn="l"/>
              </a:tabLst>
            </a:pPr>
            <a:r>
              <a:rPr lang="en-US" altLang="en-US" sz="2800" dirty="0" smtClean="0">
                <a:latin typeface="Cambria Math" panose="02040503050406030204" pitchFamily="18" charset="0"/>
                <a:ea typeface="Cambria Math" panose="02040503050406030204" pitchFamily="18" charset="0"/>
              </a:rPr>
              <a:t>A</a:t>
            </a:r>
            <a:r>
              <a:rPr lang="en-US" altLang="en-US" sz="2800" baseline="-25000" dirty="0" smtClean="0">
                <a:latin typeface="Cambria Math" panose="02040503050406030204" pitchFamily="18" charset="0"/>
                <a:ea typeface="Cambria Math" panose="02040503050406030204" pitchFamily="18" charset="0"/>
              </a:rPr>
              <a:t>c</a:t>
            </a:r>
            <a:r>
              <a:rPr lang="en-US" altLang="en-US" sz="2800" dirty="0" smtClean="0">
                <a:latin typeface="Cambria Math" panose="02040503050406030204" pitchFamily="18" charset="0"/>
                <a:ea typeface="Cambria Math" panose="02040503050406030204" pitchFamily="18" charset="0"/>
              </a:rPr>
              <a:t>    : </a:t>
            </a:r>
            <a:r>
              <a:rPr lang="el-GR" altLang="en-US" sz="2800" dirty="0" smtClean="0">
                <a:latin typeface="Cambria Math" panose="02040503050406030204" pitchFamily="18" charset="0"/>
                <a:ea typeface="Cambria Math" panose="02040503050406030204" pitchFamily="18" charset="0"/>
              </a:rPr>
              <a:t>επιφάνεια του συλλέκτη</a:t>
            </a:r>
            <a:endParaRPr lang="en-US" altLang="en-US" sz="2800" dirty="0" smtClean="0">
              <a:latin typeface="Cambria Math" panose="02040503050406030204" pitchFamily="18" charset="0"/>
              <a:ea typeface="Cambria Math" panose="02040503050406030204" pitchFamily="18" charset="0"/>
            </a:endParaRPr>
          </a:p>
        </p:txBody>
      </p:sp>
      <p:sp>
        <p:nvSpPr>
          <p:cNvPr id="109575" name="Rectangle 7"/>
          <p:cNvSpPr>
            <a:spLocks noChangeArrowheads="1"/>
          </p:cNvSpPr>
          <p:nvPr/>
        </p:nvSpPr>
        <p:spPr bwMode="auto">
          <a:xfrm>
            <a:off x="0" y="3303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09581"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09583" name="Rectangle 15"/>
          <p:cNvSpPr>
            <a:spLocks noChangeArrowheads="1"/>
          </p:cNvSpPr>
          <p:nvPr/>
        </p:nvSpPr>
        <p:spPr bwMode="auto">
          <a:xfrm>
            <a:off x="3810000" y="5486400"/>
            <a:ext cx="527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1200" smtClean="0">
                <a:solidFill>
                  <a:srgbClr val="FFFFFF"/>
                </a:solidFill>
                <a:cs typeface="Times New Roman" pitchFamily="18" charset="0"/>
              </a:rPr>
              <a:t>        </a:t>
            </a:r>
            <a:endParaRPr lang="en-US" altLang="en-US" smtClean="0">
              <a:solidFill>
                <a:srgbClr val="FFFFFF"/>
              </a:solidFill>
            </a:endParaRPr>
          </a:p>
        </p:txBody>
      </p:sp>
      <p:sp>
        <p:nvSpPr>
          <p:cNvPr id="109584" name="Text Box 16"/>
          <p:cNvSpPr txBox="1">
            <a:spLocks noChangeArrowheads="1"/>
          </p:cNvSpPr>
          <p:nvPr/>
        </p:nvSpPr>
        <p:spPr bwMode="auto">
          <a:xfrm>
            <a:off x="611739" y="1670279"/>
            <a:ext cx="74168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buClr>
                <a:srgbClr val="FF3300"/>
              </a:buClr>
              <a:buSzPct val="175000"/>
            </a:pPr>
            <a:r>
              <a:rPr lang="el-GR" altLang="en-US" sz="2000" i="1" dirty="0" smtClean="0">
                <a:latin typeface="Cambria Math" panose="02040503050406030204" pitchFamily="18" charset="0"/>
                <a:ea typeface="Cambria Math" panose="02040503050406030204" pitchFamily="18" charset="0"/>
              </a:rPr>
              <a:t>Η </a:t>
            </a:r>
            <a:r>
              <a:rPr lang="el-GR" altLang="en-US" sz="2000" i="1" smtClean="0">
                <a:latin typeface="Cambria Math" panose="02040503050406030204" pitchFamily="18" charset="0"/>
                <a:ea typeface="Cambria Math" panose="02040503050406030204" pitchFamily="18" charset="0"/>
              </a:rPr>
              <a:t>δυσκολία στην </a:t>
            </a:r>
            <a:r>
              <a:rPr lang="el-GR" altLang="en-US" sz="2000" i="1" dirty="0" smtClean="0">
                <a:latin typeface="Cambria Math" panose="02040503050406030204" pitchFamily="18" charset="0"/>
                <a:ea typeface="Cambria Math" panose="02040503050406030204" pitchFamily="18" charset="0"/>
              </a:rPr>
              <a:t>εξίσωση είναι ο προσδιορισμός της θερμοκρασίας της απορροφητικής πλάκας του συλλέκτη </a:t>
            </a:r>
            <a:r>
              <a:rPr lang="en-GB" altLang="en-US" sz="2000" i="1" dirty="0" err="1" smtClean="0">
                <a:latin typeface="Cambria Math" panose="02040503050406030204" pitchFamily="18" charset="0"/>
                <a:ea typeface="Cambria Math" panose="02040503050406030204" pitchFamily="18" charset="0"/>
              </a:rPr>
              <a:t>Tp</a:t>
            </a:r>
            <a:endParaRPr lang="en-US" altLang="en-US" sz="2000" i="1" dirty="0" smtClean="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4483377"/>
      </p:ext>
    </p:extLst>
  </p:cSld>
  <p:clrMapOvr>
    <a:masterClrMapping/>
  </p:clrMapOvr>
  <mc:AlternateContent xmlns:mc="http://schemas.openxmlformats.org/markup-compatibility/2006">
    <mc:Choice xmlns:p14="http://schemas.microsoft.com/office/powerpoint/2010/main" Requires="p14">
      <p:transition spd="slow" p14:dur="2000" advTm="54249"/>
    </mc:Choice>
    <mc:Fallback>
      <p:transition spd="slow" advTm="5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idx="1"/>
          </p:nvPr>
        </p:nvSpPr>
        <p:spPr>
          <a:xfrm>
            <a:off x="261052" y="836712"/>
            <a:ext cx="8651181" cy="1261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pPr>
            <a:r>
              <a:rPr lang="el-GR" altLang="en-US" sz="2000" smtClean="0">
                <a:latin typeface="Cambria Math" panose="02040503050406030204" pitchFamily="18" charset="0"/>
                <a:ea typeface="Cambria Math" panose="02040503050406030204" pitchFamily="18" charset="0"/>
              </a:rPr>
              <a:t>ΕΚΦΡΑΖΕΙ </a:t>
            </a:r>
            <a:r>
              <a:rPr lang="el-GR" altLang="en-US" sz="2000" dirty="0" smtClean="0">
                <a:latin typeface="Cambria Math" panose="02040503050406030204" pitchFamily="18" charset="0"/>
                <a:ea typeface="Cambria Math" panose="02040503050406030204" pitchFamily="18" charset="0"/>
              </a:rPr>
              <a:t>ΤΗΝ ΩΦΕΛΙΜΗ ΘΕΡΜΟΤΗΤΑ ΑΠΟ ΤΟΝ ΣΥΛΛΕΚΤΗ ΩΣ ΣΥΝΑΡΤΗΣΗ ΤΗΣ ΘΕΡΜΟΚΡΑΣΙΑΣ ΕΙΣΟΔΟΥ ΤΟΥ ΝΕΡΟΥ ΣΤΟΝ ΣΥΛΛΕΚΤΗ </a:t>
            </a:r>
            <a:r>
              <a:rPr lang="el-GR" altLang="en-US" sz="1800" dirty="0" smtClean="0">
                <a:latin typeface="Cambria Math" panose="02040503050406030204" pitchFamily="18" charset="0"/>
                <a:ea typeface="Cambria Math" panose="02040503050406030204" pitchFamily="18" charset="0"/>
              </a:rPr>
              <a:t>(ΑΠΟ ΤΟ ΚΑΤΩ ΜΕΡΟΣ ΤΗΣ ΔΕΞΑΜΕΝΗΣ ΑΠΟΘΗΚΕΥΣΗΣ) ΚΑΙ ΤΟΥ ΣΥΝΤΕΛΕΣΤΗ ΑΠΟΜΑΚΡΥΝΣΗΣ ΤΗΣ ΘΕΡΜΟΤΗΤΑΣ </a:t>
            </a:r>
            <a:r>
              <a:rPr lang="en-US" altLang="en-US" sz="1800" dirty="0" smtClean="0">
                <a:latin typeface="Cambria Math" panose="02040503050406030204" pitchFamily="18" charset="0"/>
                <a:ea typeface="Cambria Math" panose="02040503050406030204" pitchFamily="18" charset="0"/>
              </a:rPr>
              <a:t> </a:t>
            </a:r>
            <a:r>
              <a:rPr lang="en-US" altLang="en-US" sz="1800" dirty="0">
                <a:latin typeface="Cambria Math" panose="02040503050406030204" pitchFamily="18" charset="0"/>
                <a:ea typeface="Cambria Math" panose="02040503050406030204" pitchFamily="18" charset="0"/>
              </a:rPr>
              <a:t>( F</a:t>
            </a:r>
            <a:r>
              <a:rPr lang="en-US" altLang="en-US" sz="1800" baseline="-25000" dirty="0">
                <a:latin typeface="Cambria Math" panose="02040503050406030204" pitchFamily="18" charset="0"/>
                <a:ea typeface="Cambria Math" panose="02040503050406030204" pitchFamily="18" charset="0"/>
              </a:rPr>
              <a:t>R</a:t>
            </a:r>
            <a:r>
              <a:rPr lang="en-US" altLang="en-US" sz="1800" dirty="0">
                <a:latin typeface="Cambria Math" panose="02040503050406030204" pitchFamily="18" charset="0"/>
                <a:ea typeface="Cambria Math" panose="02040503050406030204" pitchFamily="18" charset="0"/>
              </a:rPr>
              <a:t> </a:t>
            </a:r>
            <a:r>
              <a:rPr lang="en-US" altLang="en-US" sz="1800" dirty="0" smtClean="0">
                <a:latin typeface="Cambria Math" panose="02040503050406030204" pitchFamily="18" charset="0"/>
                <a:ea typeface="Cambria Math" panose="02040503050406030204" pitchFamily="18" charset="0"/>
              </a:rPr>
              <a:t>)</a:t>
            </a:r>
            <a:endParaRPr lang="en-US" altLang="en-US" sz="1800" dirty="0" smtClean="0">
              <a:effectLst/>
              <a:latin typeface="Cambria Math" panose="02040503050406030204" pitchFamily="18" charset="0"/>
              <a:ea typeface="Cambria Math" panose="02040503050406030204" pitchFamily="18" charset="0"/>
            </a:endParaRPr>
          </a:p>
        </p:txBody>
      </p:sp>
      <p:sp>
        <p:nvSpPr>
          <p:cNvPr id="110595" name="Rectangle 3"/>
          <p:cNvSpPr>
            <a:spLocks noChangeArrowheads="1"/>
          </p:cNvSpPr>
          <p:nvPr/>
        </p:nvSpPr>
        <p:spPr bwMode="auto">
          <a:xfrm>
            <a:off x="0" y="3322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0597" name="Text Box 5"/>
          <p:cNvSpPr txBox="1">
            <a:spLocks noChangeArrowheads="1"/>
          </p:cNvSpPr>
          <p:nvPr/>
        </p:nvSpPr>
        <p:spPr bwMode="auto">
          <a:xfrm>
            <a:off x="266895" y="2341697"/>
            <a:ext cx="83304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2800" dirty="0" smtClean="0">
                <a:latin typeface="Cambria Math" panose="02040503050406030204" pitchFamily="18" charset="0"/>
                <a:ea typeface="Cambria Math" panose="02040503050406030204" pitchFamily="18" charset="0"/>
              </a:rPr>
              <a:t> </a:t>
            </a:r>
            <a:r>
              <a:rPr lang="el-GR" altLang="en-US" sz="2000" dirty="0">
                <a:latin typeface="Cambria Math" panose="02040503050406030204" pitchFamily="18" charset="0"/>
                <a:ea typeface="Cambria Math" panose="02040503050406030204" pitchFamily="18" charset="0"/>
              </a:rPr>
              <a:t>Ο ΣΥΝΤΕΛΕΣΤΗΣ ΑΠΟΜΑΚΡΥΝΣΗΣ ΤΗΣ ΘΕΡΜΟΤΗΤΑΣ ΕΚΦΡΑΖΕΤΑΙ ΩΣ :</a:t>
            </a:r>
            <a:endParaRPr lang="en-US" altLang="en-US" sz="2000" dirty="0">
              <a:latin typeface="Cambria Math" panose="02040503050406030204" pitchFamily="18" charset="0"/>
              <a:ea typeface="Cambria Math" panose="02040503050406030204" pitchFamily="18" charset="0"/>
            </a:endParaRPr>
          </a:p>
        </p:txBody>
      </p:sp>
      <p:sp>
        <p:nvSpPr>
          <p:cNvPr id="110598" name="Rectangle 6"/>
          <p:cNvSpPr>
            <a:spLocks noChangeArrowheads="1"/>
          </p:cNvSpPr>
          <p:nvPr/>
        </p:nvSpPr>
        <p:spPr bwMode="auto">
          <a:xfrm>
            <a:off x="0" y="3159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0600" name="Text Box 8"/>
          <p:cNvSpPr txBox="1">
            <a:spLocks noChangeArrowheads="1"/>
          </p:cNvSpPr>
          <p:nvPr/>
        </p:nvSpPr>
        <p:spPr bwMode="auto">
          <a:xfrm>
            <a:off x="395536" y="3942951"/>
            <a:ext cx="8073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l-GR" altLang="en-US" sz="2000" dirty="0">
                <a:latin typeface="Cambria Math" panose="02040503050406030204" pitchFamily="18" charset="0"/>
                <a:ea typeface="Cambria Math" panose="02040503050406030204" pitchFamily="18" charset="0"/>
              </a:rPr>
              <a:t>ΌΠΟΥ </a:t>
            </a:r>
            <a:r>
              <a:rPr lang="en-GB" altLang="en-US" sz="2800" dirty="0" smtClean="0">
                <a:solidFill>
                  <a:srgbClr val="C00000"/>
                </a:solidFill>
                <a:latin typeface="Cambria Math" panose="02040503050406030204" pitchFamily="18" charset="0"/>
                <a:ea typeface="Cambria Math" panose="02040503050406030204" pitchFamily="18" charset="0"/>
              </a:rPr>
              <a:t>Q</a:t>
            </a:r>
            <a:r>
              <a:rPr lang="en-GB" altLang="en-US" sz="2800" baseline="-25000" dirty="0" smtClean="0">
                <a:solidFill>
                  <a:srgbClr val="C00000"/>
                </a:solidFill>
                <a:latin typeface="Cambria Math" panose="02040503050406030204" pitchFamily="18" charset="0"/>
                <a:ea typeface="Cambria Math" panose="02040503050406030204" pitchFamily="18" charset="0"/>
              </a:rPr>
              <a:t>u</a:t>
            </a:r>
            <a:r>
              <a:rPr lang="en-GB" altLang="en-US" sz="2000" dirty="0" smtClean="0">
                <a:latin typeface="Cambria Math" panose="02040503050406030204" pitchFamily="18" charset="0"/>
                <a:ea typeface="Cambria Math" panose="02040503050406030204" pitchFamily="18" charset="0"/>
              </a:rPr>
              <a:t> </a:t>
            </a:r>
            <a:r>
              <a:rPr lang="el-GR" altLang="en-US" sz="2000" dirty="0" smtClean="0">
                <a:latin typeface="Cambria Math" panose="02040503050406030204" pitchFamily="18" charset="0"/>
                <a:ea typeface="Cambria Math" panose="02040503050406030204" pitchFamily="18" charset="0"/>
              </a:rPr>
              <a:t>Η </a:t>
            </a:r>
            <a:r>
              <a:rPr lang="el-GR" altLang="en-US" sz="2000" dirty="0">
                <a:latin typeface="Cambria Math" panose="02040503050406030204" pitchFamily="18" charset="0"/>
                <a:ea typeface="Cambria Math" panose="02040503050406030204" pitchFamily="18" charset="0"/>
              </a:rPr>
              <a:t>ΘΕΡΜΟΤΗΤΑ ΠΟΥ ΠΑΙΡΝΟΥΜΕ ΑΠΟ ΤΟΝ ΣΥΛΛΕΚΤΗ </a:t>
            </a:r>
            <a:r>
              <a:rPr lang="en-GB"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p:txBody>
      </p:sp>
      <p:sp>
        <p:nvSpPr>
          <p:cNvPr id="110601" name="Rectangle 9"/>
          <p:cNvSpPr>
            <a:spLocks noChangeArrowheads="1"/>
          </p:cNvSpPr>
          <p:nvPr/>
        </p:nvSpPr>
        <p:spPr bwMode="auto">
          <a:xfrm>
            <a:off x="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0603" name="Rectangle 11"/>
          <p:cNvSpPr>
            <a:spLocks noChangeArrowheads="1"/>
          </p:cNvSpPr>
          <p:nvPr/>
        </p:nvSpPr>
        <p:spPr bwMode="auto">
          <a:xfrm>
            <a:off x="0" y="3352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0605" name="Text Box 13"/>
          <p:cNvSpPr txBox="1">
            <a:spLocks noChangeArrowheads="1"/>
          </p:cNvSpPr>
          <p:nvPr/>
        </p:nvSpPr>
        <p:spPr bwMode="auto">
          <a:xfrm>
            <a:off x="570384" y="116632"/>
            <a:ext cx="81556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62000" indent="-762000" fontAlgn="base">
              <a:spcBef>
                <a:spcPct val="0"/>
              </a:spcBef>
              <a:spcAft>
                <a:spcPct val="0"/>
              </a:spcAft>
              <a:tabLst>
                <a:tab pos="1139825" algn="l"/>
              </a:tabLst>
              <a:defRPr/>
            </a:pPr>
            <a:r>
              <a:rPr lang="el-GR" altLang="en-US" sz="3200" b="1" dirty="0" smtClean="0">
                <a:solidFill>
                  <a:srgbClr val="C00000"/>
                </a:solidFill>
                <a:latin typeface="Cambria Math" panose="02040503050406030204" pitchFamily="18" charset="0"/>
                <a:ea typeface="Cambria Math" panose="02040503050406030204" pitchFamily="18" charset="0"/>
                <a:cs typeface="+mj-cs"/>
              </a:rPr>
              <a:t>Συντελεστής απομάκρυνσης θερμότητας </a:t>
            </a:r>
            <a:r>
              <a:rPr lang="en-GB" altLang="en-US" sz="3200" b="1" dirty="0" smtClean="0">
                <a:solidFill>
                  <a:srgbClr val="C00000"/>
                </a:solidFill>
                <a:latin typeface="Cambria Math" panose="02040503050406030204" pitchFamily="18" charset="0"/>
                <a:ea typeface="Cambria Math" panose="02040503050406030204" pitchFamily="18" charset="0"/>
                <a:cs typeface="+mj-cs"/>
              </a:rPr>
              <a:t>F</a:t>
            </a:r>
            <a:r>
              <a:rPr lang="en-GB" altLang="en-US" sz="3200" b="1" baseline="-25000" dirty="0" smtClean="0">
                <a:solidFill>
                  <a:srgbClr val="C00000"/>
                </a:solidFill>
                <a:latin typeface="Cambria Math" panose="02040503050406030204" pitchFamily="18" charset="0"/>
                <a:ea typeface="Cambria Math" panose="02040503050406030204" pitchFamily="18" charset="0"/>
                <a:cs typeface="+mj-cs"/>
              </a:rPr>
              <a:t>R</a:t>
            </a:r>
            <a:endParaRPr lang="en-US" altLang="en-US" sz="3200" b="1" baseline="-25000" dirty="0">
              <a:solidFill>
                <a:srgbClr val="C00000"/>
              </a:solidFill>
              <a:latin typeface="Cambria Math" panose="02040503050406030204" pitchFamily="18" charset="0"/>
              <a:ea typeface="Cambria Math" panose="02040503050406030204" pitchFamily="18" charset="0"/>
              <a:cs typeface="+mj-cs"/>
            </a:endParaRPr>
          </a:p>
        </p:txBody>
      </p:sp>
      <mc:AlternateContent xmlns:mc="http://schemas.openxmlformats.org/markup-compatibility/2006" xmlns:a14="http://schemas.microsoft.com/office/drawing/2010/main">
        <mc:Choice Requires="a14">
          <p:sp>
            <p:nvSpPr>
              <p:cNvPr id="2" name="TextBox 1"/>
              <p:cNvSpPr txBox="1"/>
              <p:nvPr/>
            </p:nvSpPr>
            <p:spPr>
              <a:xfrm>
                <a:off x="2750439" y="4466171"/>
                <a:ext cx="3672408" cy="491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a:rPr>
                          </m:ctrlPr>
                        </m:sSubPr>
                        <m:e>
                          <m:r>
                            <a:rPr lang="en-GB" sz="2400" b="0" i="1" smtClean="0">
                              <a:latin typeface="Cambria Math"/>
                            </a:rPr>
                            <m:t>𝑄</m:t>
                          </m:r>
                        </m:e>
                        <m:sub>
                          <m:r>
                            <a:rPr lang="en-GB" sz="2400" b="0" i="1" smtClean="0">
                              <a:latin typeface="Cambria Math"/>
                            </a:rPr>
                            <m:t>𝑢</m:t>
                          </m:r>
                        </m:sub>
                      </m:sSub>
                      <m:r>
                        <a:rPr lang="en-GB" sz="2400" b="0" i="1" smtClean="0">
                          <a:latin typeface="Cambria Math"/>
                        </a:rPr>
                        <m:t>=</m:t>
                      </m:r>
                      <m:acc>
                        <m:accPr>
                          <m:chr m:val="̇"/>
                          <m:ctrlPr>
                            <a:rPr lang="en-GB" sz="2400" i="1" smtClean="0">
                              <a:latin typeface="Cambria Math"/>
                            </a:rPr>
                          </m:ctrlPr>
                        </m:accPr>
                        <m:e>
                          <m:r>
                            <a:rPr lang="en-GB" sz="2400" b="0" i="1" smtClean="0">
                              <a:latin typeface="Cambria Math"/>
                            </a:rPr>
                            <m:t>𝑚</m:t>
                          </m:r>
                        </m:e>
                      </m:acc>
                      <m:r>
                        <a:rPr lang="en-GB" sz="2400" b="0" i="1" smtClean="0">
                          <a:latin typeface="Cambria Math"/>
                        </a:rPr>
                        <m:t> </m:t>
                      </m:r>
                      <m:sSub>
                        <m:sSubPr>
                          <m:ctrlPr>
                            <a:rPr lang="en-GB" sz="2400" b="0" i="1" smtClean="0">
                              <a:latin typeface="Cambria Math"/>
                            </a:rPr>
                          </m:ctrlPr>
                        </m:sSubPr>
                        <m:e>
                          <m:r>
                            <a:rPr lang="en-GB" sz="2400" b="0" i="1" smtClean="0">
                              <a:latin typeface="Cambria Math"/>
                            </a:rPr>
                            <m:t>𝐶</m:t>
                          </m:r>
                        </m:e>
                        <m:sub>
                          <m:r>
                            <a:rPr lang="en-GB" sz="2400" b="0" i="1" smtClean="0">
                              <a:latin typeface="Cambria Math"/>
                            </a:rPr>
                            <m:t>𝑃</m:t>
                          </m:r>
                        </m:sub>
                      </m:sSub>
                      <m:r>
                        <a:rPr lang="en-GB" sz="2400" b="0" i="1" smtClean="0">
                          <a:latin typeface="Cambria Math"/>
                        </a:rPr>
                        <m:t> ( </m:t>
                      </m:r>
                      <m:sSub>
                        <m:sSubPr>
                          <m:ctrlPr>
                            <a:rPr lang="en-GB" sz="2400" b="0" i="1" smtClean="0">
                              <a:latin typeface="Cambria Math"/>
                            </a:rPr>
                          </m:ctrlPr>
                        </m:sSubPr>
                        <m:e>
                          <m:r>
                            <a:rPr lang="en-GB" sz="2400" b="0" i="1" smtClean="0">
                              <a:latin typeface="Cambria Math"/>
                            </a:rPr>
                            <m:t>𝑇</m:t>
                          </m:r>
                        </m:e>
                        <m:sub>
                          <m:r>
                            <a:rPr lang="en-GB" sz="2400" b="0" i="1" smtClean="0">
                              <a:latin typeface="Cambria Math"/>
                            </a:rPr>
                            <m:t>𝑓𝑖</m:t>
                          </m:r>
                        </m:sub>
                      </m:sSub>
                      <m:r>
                        <a:rPr lang="en-GB" sz="2400" b="0" i="1" smtClean="0">
                          <a:latin typeface="Cambria Math"/>
                        </a:rPr>
                        <m:t> − </m:t>
                      </m:r>
                      <m:sSub>
                        <m:sSubPr>
                          <m:ctrlPr>
                            <a:rPr lang="en-GB" sz="2400" b="0" i="1" smtClean="0">
                              <a:latin typeface="Cambria Math"/>
                            </a:rPr>
                          </m:ctrlPr>
                        </m:sSubPr>
                        <m:e>
                          <m:r>
                            <a:rPr lang="en-GB" sz="2400" b="0" i="1" smtClean="0">
                              <a:latin typeface="Cambria Math"/>
                            </a:rPr>
                            <m:t>𝑇</m:t>
                          </m:r>
                        </m:e>
                        <m:sub>
                          <m:r>
                            <a:rPr lang="en-GB" sz="2400" b="0" i="1" smtClean="0">
                              <a:latin typeface="Cambria Math"/>
                            </a:rPr>
                            <m:t>𝑓𝑜</m:t>
                          </m:r>
                        </m:sub>
                      </m:sSub>
                      <m:r>
                        <a:rPr lang="en-GB" sz="2400" b="0" i="1" smtClean="0">
                          <a:latin typeface="Cambria Math"/>
                        </a:rPr>
                        <m:t>)</m:t>
                      </m:r>
                    </m:oMath>
                  </m:oMathPara>
                </a14:m>
                <a:endParaRPr lang="en-GB"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2750439" y="4466171"/>
                <a:ext cx="3672408" cy="491288"/>
              </a:xfrm>
              <a:prstGeom prst="rect">
                <a:avLst/>
              </a:prstGeom>
              <a:blipFill rotWithShape="1">
                <a:blip r:embed="rId4"/>
                <a:stretch>
                  <a:fillRect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860032" y="4968222"/>
                <a:ext cx="3672408" cy="1372683"/>
              </a:xfrm>
              <a:prstGeom prst="rect">
                <a:avLst/>
              </a:prstGeom>
              <a:noFill/>
            </p:spPr>
            <p:txBody>
              <a:bodyPr wrap="square" rtlCol="0">
                <a:spAutoFit/>
              </a:bodyPr>
              <a:lstStyle/>
              <a:p>
                <a14:m>
                  <m:oMath xmlns:m="http://schemas.openxmlformats.org/officeDocument/2006/math">
                    <m:acc>
                      <m:accPr>
                        <m:chr m:val="̇"/>
                        <m:ctrlPr>
                          <a:rPr lang="en-GB" sz="2000" i="1" smtClean="0">
                            <a:latin typeface="Cambria Math"/>
                          </a:rPr>
                        </m:ctrlPr>
                      </m:accPr>
                      <m:e>
                        <m:r>
                          <a:rPr lang="en-GB" sz="2000" b="0" i="1" smtClean="0">
                            <a:latin typeface="Cambria Math"/>
                          </a:rPr>
                          <m:t>𝑚</m:t>
                        </m:r>
                      </m:e>
                    </m:acc>
                    <m:r>
                      <a:rPr lang="en-GB" sz="2000" b="0" i="1" smtClean="0">
                        <a:latin typeface="Cambria Math"/>
                      </a:rPr>
                      <m:t> </m:t>
                    </m:r>
                  </m:oMath>
                </a14:m>
                <a:r>
                  <a:rPr lang="el-GR" sz="2000" b="0" i="1" dirty="0" smtClean="0">
                    <a:latin typeface="Cambria Math"/>
                  </a:rPr>
                  <a:t>...παροχή</a:t>
                </a:r>
                <a:endParaRPr lang="en-GB" sz="2000" b="0" i="1" dirty="0" smtClean="0">
                  <a:latin typeface="Cambria Math"/>
                </a:endParaRPr>
              </a:p>
              <a:p>
                <a:pPr/>
                <a14:m>
                  <m:oMathPara xmlns:m="http://schemas.openxmlformats.org/officeDocument/2006/math">
                    <m:oMathParaPr>
                      <m:jc m:val="left"/>
                    </m:oMathParaPr>
                    <m:oMath xmlns:m="http://schemas.openxmlformats.org/officeDocument/2006/math">
                      <m:sSub>
                        <m:sSubPr>
                          <m:ctrlPr>
                            <a:rPr lang="en-GB" sz="2000" b="0" i="1" smtClean="0">
                              <a:latin typeface="Cambria Math"/>
                            </a:rPr>
                          </m:ctrlPr>
                        </m:sSubPr>
                        <m:e>
                          <m:r>
                            <a:rPr lang="en-GB" sz="2000" b="0" i="1" smtClean="0">
                              <a:latin typeface="Cambria Math"/>
                            </a:rPr>
                            <m:t>𝐶</m:t>
                          </m:r>
                        </m:e>
                        <m:sub>
                          <m:r>
                            <a:rPr lang="en-GB" sz="2000" b="0" i="1" smtClean="0">
                              <a:latin typeface="Cambria Math"/>
                            </a:rPr>
                            <m:t>𝑃</m:t>
                          </m:r>
                        </m:sub>
                      </m:sSub>
                      <m:r>
                        <a:rPr lang="el-GR" sz="2000" b="0" i="1" smtClean="0">
                          <a:latin typeface="Cambria Math"/>
                        </a:rPr>
                        <m:t> …</m:t>
                      </m:r>
                      <m:r>
                        <a:rPr lang="el-GR" sz="2000" b="0" i="1" smtClean="0">
                          <a:latin typeface="Cambria Math"/>
                        </a:rPr>
                        <m:t>𝜃𝜀𝜌𝜇𝜄𝜅𝜂</m:t>
                      </m:r>
                      <m:r>
                        <a:rPr lang="el-GR" sz="2000" b="0" i="1" smtClean="0">
                          <a:latin typeface="Cambria Math"/>
                        </a:rPr>
                        <m:t> </m:t>
                      </m:r>
                      <m:r>
                        <a:rPr lang="el-GR" sz="2000" b="0" i="1" smtClean="0">
                          <a:latin typeface="Cambria Math"/>
                        </a:rPr>
                        <m:t>𝜒𝜔𝜌𝜂𝜏𝜄𝜅</m:t>
                      </m:r>
                      <m:r>
                        <m:rPr>
                          <m:sty m:val="p"/>
                        </m:rPr>
                        <a:rPr lang="el-GR" sz="2000" b="0" i="1" smtClean="0">
                          <a:latin typeface="Cambria Math"/>
                        </a:rPr>
                        <m:t>ό</m:t>
                      </m:r>
                      <m:r>
                        <a:rPr lang="el-GR" sz="2000" b="0" i="1" smtClean="0">
                          <a:latin typeface="Cambria Math"/>
                        </a:rPr>
                        <m:t>𝜏𝜂𝜏𝛼</m:t>
                      </m:r>
                    </m:oMath>
                  </m:oMathPara>
                </a14:m>
                <a:endParaRPr lang="el-GR" sz="2000" b="0" i="1" dirty="0" smtClean="0">
                  <a:latin typeface="Cambria Math"/>
                </a:endParaRPr>
              </a:p>
              <a:p>
                <a:pPr/>
                <a14:m>
                  <m:oMathPara xmlns:m="http://schemas.openxmlformats.org/officeDocument/2006/math">
                    <m:oMathParaPr>
                      <m:jc m:val="left"/>
                    </m:oMathParaPr>
                    <m:oMath xmlns:m="http://schemas.openxmlformats.org/officeDocument/2006/math">
                      <m:sSub>
                        <m:sSubPr>
                          <m:ctrlPr>
                            <a:rPr lang="en-GB" sz="2000" b="0" i="1" smtClean="0">
                              <a:latin typeface="Cambria Math"/>
                            </a:rPr>
                          </m:ctrlPr>
                        </m:sSubPr>
                        <m:e>
                          <m:r>
                            <a:rPr lang="en-GB" sz="2000" b="0" i="1" smtClean="0">
                              <a:latin typeface="Cambria Math"/>
                            </a:rPr>
                            <m:t>𝑇</m:t>
                          </m:r>
                        </m:e>
                        <m:sub>
                          <m:r>
                            <a:rPr lang="en-GB" sz="2000" b="0" i="1" smtClean="0">
                              <a:latin typeface="Cambria Math"/>
                            </a:rPr>
                            <m:t>𝑓𝑖</m:t>
                          </m:r>
                        </m:sub>
                      </m:sSub>
                      <m:r>
                        <a:rPr lang="el-GR" sz="2000" b="0" i="1" smtClean="0">
                          <a:latin typeface="Cambria Math"/>
                        </a:rPr>
                        <m:t> …</m:t>
                      </m:r>
                      <m:r>
                        <m:rPr>
                          <m:sty m:val="p"/>
                        </m:rPr>
                        <a:rPr lang="el-GR" sz="2000" b="0" i="0" smtClean="0">
                          <a:latin typeface="Cambria Math"/>
                        </a:rPr>
                        <m:t>Τεισόδου</m:t>
                      </m:r>
                    </m:oMath>
                  </m:oMathPara>
                </a14:m>
                <a:endParaRPr lang="en-GB" sz="2000" b="0" i="1" dirty="0" smtClean="0">
                  <a:latin typeface="Cambria Math"/>
                </a:endParaRPr>
              </a:p>
              <a:p>
                <a:pPr/>
                <a14:m>
                  <m:oMathPara xmlns:m="http://schemas.openxmlformats.org/officeDocument/2006/math">
                    <m:oMathParaPr>
                      <m:jc m:val="left"/>
                    </m:oMathParaPr>
                    <m:oMath xmlns:m="http://schemas.openxmlformats.org/officeDocument/2006/math">
                      <m:sSub>
                        <m:sSubPr>
                          <m:ctrlPr>
                            <a:rPr lang="en-GB" sz="2000" b="0" i="1" smtClean="0">
                              <a:latin typeface="Cambria Math"/>
                            </a:rPr>
                          </m:ctrlPr>
                        </m:sSubPr>
                        <m:e>
                          <m:r>
                            <a:rPr lang="en-GB" sz="2000" b="0" i="1" smtClean="0">
                              <a:latin typeface="Cambria Math"/>
                            </a:rPr>
                            <m:t>𝑇</m:t>
                          </m:r>
                        </m:e>
                        <m:sub>
                          <m:r>
                            <a:rPr lang="en-GB" sz="2000" b="0" i="1" smtClean="0">
                              <a:latin typeface="Cambria Math"/>
                            </a:rPr>
                            <m:t>𝑓𝑜</m:t>
                          </m:r>
                        </m:sub>
                      </m:sSub>
                      <m:r>
                        <a:rPr lang="en-GB" sz="2000" b="0" i="1" smtClean="0">
                          <a:latin typeface="Cambria Math"/>
                        </a:rPr>
                        <m:t> …</m:t>
                      </m:r>
                      <m:r>
                        <m:rPr>
                          <m:sty m:val="p"/>
                        </m:rPr>
                        <a:rPr lang="el-GR" sz="2000" b="0" i="0" smtClean="0">
                          <a:latin typeface="Cambria Math"/>
                        </a:rPr>
                        <m:t>Τεξόδου</m:t>
                      </m:r>
                    </m:oMath>
                  </m:oMathPara>
                </a14:m>
                <a:endParaRPr lang="en-GB"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860032" y="4968222"/>
                <a:ext cx="3672408" cy="1372683"/>
              </a:xfrm>
              <a:prstGeom prst="rect">
                <a:avLst/>
              </a:prstGeom>
              <a:blipFill rotWithShape="1">
                <a:blip r:embed="rId5"/>
                <a:stretch>
                  <a:fillRect t="-2222" b="-2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73314" y="5121885"/>
                <a:ext cx="4435711" cy="9375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C00000"/>
                              </a:solidFill>
                              <a:latin typeface="Cambria Math"/>
                            </a:rPr>
                          </m:ctrlPr>
                        </m:sSubPr>
                        <m:e>
                          <m:r>
                            <a:rPr lang="en-GB" sz="2400" b="0" i="1" smtClean="0">
                              <a:solidFill>
                                <a:srgbClr val="C00000"/>
                              </a:solidFill>
                              <a:latin typeface="Cambria Math"/>
                            </a:rPr>
                            <m:t>𝐹</m:t>
                          </m:r>
                        </m:e>
                        <m:sub>
                          <m:r>
                            <a:rPr lang="en-GB" sz="2400" b="0" i="1" smtClean="0">
                              <a:solidFill>
                                <a:srgbClr val="C00000"/>
                              </a:solidFill>
                              <a:latin typeface="Cambria Math"/>
                            </a:rPr>
                            <m:t>𝑅</m:t>
                          </m:r>
                        </m:sub>
                      </m:sSub>
                      <m:r>
                        <a:rPr lang="en-GB" sz="2400" b="0" i="1" smtClean="0">
                          <a:solidFill>
                            <a:srgbClr val="C00000"/>
                          </a:solidFill>
                          <a:latin typeface="Cambria Math"/>
                        </a:rPr>
                        <m:t>=</m:t>
                      </m:r>
                      <m:f>
                        <m:fPr>
                          <m:ctrlPr>
                            <a:rPr lang="en-GB" sz="2400" b="0" i="1" smtClean="0">
                              <a:solidFill>
                                <a:srgbClr val="C00000"/>
                              </a:solidFill>
                              <a:latin typeface="Cambria Math"/>
                            </a:rPr>
                          </m:ctrlPr>
                        </m:fPr>
                        <m:num>
                          <m:acc>
                            <m:accPr>
                              <m:chr m:val="̇"/>
                              <m:ctrlPr>
                                <a:rPr lang="en-GB" sz="2400" i="1">
                                  <a:solidFill>
                                    <a:srgbClr val="C00000"/>
                                  </a:solidFill>
                                  <a:latin typeface="Cambria Math"/>
                                </a:rPr>
                              </m:ctrlPr>
                            </m:accPr>
                            <m:e>
                              <m:r>
                                <a:rPr lang="en-GB" sz="2400" i="1">
                                  <a:solidFill>
                                    <a:srgbClr val="C00000"/>
                                  </a:solidFill>
                                  <a:latin typeface="Cambria Math"/>
                                </a:rPr>
                                <m:t>𝑚</m:t>
                              </m:r>
                            </m:e>
                          </m:acc>
                          <m:r>
                            <a:rPr lang="en-GB" sz="2400" i="1">
                              <a:solidFill>
                                <a:srgbClr val="C00000"/>
                              </a:solidFill>
                              <a:latin typeface="Cambria Math"/>
                            </a:rPr>
                            <m:t> </m:t>
                          </m:r>
                          <m:sSub>
                            <m:sSubPr>
                              <m:ctrlPr>
                                <a:rPr lang="en-GB" sz="2400" i="1">
                                  <a:solidFill>
                                    <a:srgbClr val="C00000"/>
                                  </a:solidFill>
                                  <a:latin typeface="Cambria Math"/>
                                </a:rPr>
                              </m:ctrlPr>
                            </m:sSubPr>
                            <m:e>
                              <m:r>
                                <a:rPr lang="en-GB" sz="2400" i="1">
                                  <a:solidFill>
                                    <a:srgbClr val="C00000"/>
                                  </a:solidFill>
                                  <a:latin typeface="Cambria Math"/>
                                </a:rPr>
                                <m:t>𝐶</m:t>
                              </m:r>
                            </m:e>
                            <m:sub>
                              <m:r>
                                <a:rPr lang="en-GB" sz="2400" i="1">
                                  <a:solidFill>
                                    <a:srgbClr val="C00000"/>
                                  </a:solidFill>
                                  <a:latin typeface="Cambria Math"/>
                                </a:rPr>
                                <m:t>𝑃</m:t>
                              </m:r>
                            </m:sub>
                          </m:sSub>
                          <m:r>
                            <a:rPr lang="en-GB" sz="2400" i="1">
                              <a:solidFill>
                                <a:srgbClr val="C00000"/>
                              </a:solidFill>
                              <a:latin typeface="Cambria Math"/>
                            </a:rPr>
                            <m:t> ( </m:t>
                          </m:r>
                          <m:sSub>
                            <m:sSubPr>
                              <m:ctrlPr>
                                <a:rPr lang="en-GB" sz="2400" i="1">
                                  <a:solidFill>
                                    <a:srgbClr val="C00000"/>
                                  </a:solidFill>
                                  <a:latin typeface="Cambria Math"/>
                                </a:rPr>
                              </m:ctrlPr>
                            </m:sSubPr>
                            <m:e>
                              <m:r>
                                <a:rPr lang="en-GB" sz="2400" i="1">
                                  <a:solidFill>
                                    <a:srgbClr val="C00000"/>
                                  </a:solidFill>
                                  <a:latin typeface="Cambria Math"/>
                                </a:rPr>
                                <m:t>𝑇</m:t>
                              </m:r>
                            </m:e>
                            <m:sub>
                              <m:r>
                                <a:rPr lang="en-GB" sz="2400" i="1">
                                  <a:solidFill>
                                    <a:srgbClr val="C00000"/>
                                  </a:solidFill>
                                  <a:latin typeface="Cambria Math"/>
                                </a:rPr>
                                <m:t>𝑓𝑖</m:t>
                              </m:r>
                            </m:sub>
                          </m:sSub>
                          <m:r>
                            <a:rPr lang="en-GB" sz="2400" i="1">
                              <a:solidFill>
                                <a:srgbClr val="C00000"/>
                              </a:solidFill>
                              <a:latin typeface="Cambria Math"/>
                            </a:rPr>
                            <m:t> − </m:t>
                          </m:r>
                          <m:sSub>
                            <m:sSubPr>
                              <m:ctrlPr>
                                <a:rPr lang="en-GB" sz="2400" i="1">
                                  <a:solidFill>
                                    <a:srgbClr val="C00000"/>
                                  </a:solidFill>
                                  <a:latin typeface="Cambria Math"/>
                                </a:rPr>
                              </m:ctrlPr>
                            </m:sSubPr>
                            <m:e>
                              <m:r>
                                <a:rPr lang="en-GB" sz="2400" i="1">
                                  <a:solidFill>
                                    <a:srgbClr val="C00000"/>
                                  </a:solidFill>
                                  <a:latin typeface="Cambria Math"/>
                                </a:rPr>
                                <m:t>𝑇</m:t>
                              </m:r>
                            </m:e>
                            <m:sub>
                              <m:r>
                                <a:rPr lang="en-GB" sz="2400" i="1">
                                  <a:solidFill>
                                    <a:srgbClr val="C00000"/>
                                  </a:solidFill>
                                  <a:latin typeface="Cambria Math"/>
                                </a:rPr>
                                <m:t>𝑓𝑜</m:t>
                              </m:r>
                            </m:sub>
                          </m:sSub>
                          <m:r>
                            <a:rPr lang="en-GB" sz="2400" i="1">
                              <a:solidFill>
                                <a:srgbClr val="C00000"/>
                              </a:solidFill>
                              <a:latin typeface="Cambria Math"/>
                            </a:rPr>
                            <m:t>)</m:t>
                          </m:r>
                          <m:r>
                            <m:rPr>
                              <m:nor/>
                            </m:rPr>
                            <a:rPr lang="en-GB" sz="2400" dirty="0">
                              <a:solidFill>
                                <a:srgbClr val="C00000"/>
                              </a:solidFill>
                            </a:rPr>
                            <m:t> </m:t>
                          </m:r>
                        </m:num>
                        <m:den>
                          <m:sSub>
                            <m:sSubPr>
                              <m:ctrlPr>
                                <a:rPr lang="en-GB" sz="2400" b="0" i="1" smtClean="0">
                                  <a:solidFill>
                                    <a:srgbClr val="C00000"/>
                                  </a:solidFill>
                                  <a:latin typeface="Cambria Math"/>
                                </a:rPr>
                              </m:ctrlPr>
                            </m:sSubPr>
                            <m:e>
                              <m:r>
                                <a:rPr lang="en-GB" sz="2400" b="0" i="1" smtClean="0">
                                  <a:solidFill>
                                    <a:srgbClr val="C00000"/>
                                  </a:solidFill>
                                  <a:latin typeface="Cambria Math"/>
                                </a:rPr>
                                <m:t>𝐴</m:t>
                              </m:r>
                            </m:e>
                            <m:sub>
                              <m:r>
                                <a:rPr lang="en-GB" sz="2400" b="0" i="1" smtClean="0">
                                  <a:solidFill>
                                    <a:srgbClr val="C00000"/>
                                  </a:solidFill>
                                  <a:latin typeface="Cambria Math"/>
                                </a:rPr>
                                <m:t>𝐶</m:t>
                              </m:r>
                            </m:sub>
                          </m:sSub>
                          <m:d>
                            <m:dPr>
                              <m:begChr m:val="{"/>
                              <m:endChr m:val="}"/>
                              <m:ctrlPr>
                                <a:rPr lang="en-GB" sz="2400" b="0" i="1" smtClean="0">
                                  <a:solidFill>
                                    <a:srgbClr val="C00000"/>
                                  </a:solidFill>
                                  <a:latin typeface="Cambria Math"/>
                                </a:rPr>
                              </m:ctrlPr>
                            </m:dPr>
                            <m:e>
                              <m:sSub>
                                <m:sSubPr>
                                  <m:ctrlPr>
                                    <a:rPr lang="en-GB" sz="2400" b="0" i="1" smtClean="0">
                                      <a:solidFill>
                                        <a:srgbClr val="C00000"/>
                                      </a:solidFill>
                                      <a:latin typeface="Cambria Math"/>
                                    </a:rPr>
                                  </m:ctrlPr>
                                </m:sSubPr>
                                <m:e>
                                  <m:r>
                                    <a:rPr lang="en-GB" sz="2400" b="0" i="1" smtClean="0">
                                      <a:solidFill>
                                        <a:srgbClr val="C00000"/>
                                      </a:solidFill>
                                      <a:latin typeface="Cambria Math"/>
                                    </a:rPr>
                                    <m:t>𝐺</m:t>
                                  </m:r>
                                </m:e>
                                <m:sub>
                                  <m:r>
                                    <a:rPr lang="en-GB" sz="2400" b="0" i="1" smtClean="0">
                                      <a:solidFill>
                                        <a:srgbClr val="C00000"/>
                                      </a:solidFill>
                                      <a:latin typeface="Cambria Math"/>
                                    </a:rPr>
                                    <m:t>𝑡𝑝</m:t>
                                  </m:r>
                                </m:sub>
                              </m:sSub>
                              <m:r>
                                <a:rPr lang="en-GB" sz="2400" b="0" i="1" smtClean="0">
                                  <a:solidFill>
                                    <a:srgbClr val="C00000"/>
                                  </a:solidFill>
                                  <a:latin typeface="Cambria Math"/>
                                </a:rPr>
                                <m:t>−</m:t>
                              </m:r>
                              <m:sSub>
                                <m:sSubPr>
                                  <m:ctrlPr>
                                    <a:rPr lang="en-GB" sz="2400" b="0" i="1" smtClean="0">
                                      <a:solidFill>
                                        <a:srgbClr val="C00000"/>
                                      </a:solidFill>
                                      <a:latin typeface="Cambria Math"/>
                                    </a:rPr>
                                  </m:ctrlPr>
                                </m:sSubPr>
                                <m:e>
                                  <m:r>
                                    <a:rPr lang="en-GB" sz="2400" b="0" i="1" smtClean="0">
                                      <a:solidFill>
                                        <a:srgbClr val="C00000"/>
                                      </a:solidFill>
                                      <a:latin typeface="Cambria Math"/>
                                    </a:rPr>
                                    <m:t>𝑈</m:t>
                                  </m:r>
                                </m:e>
                                <m:sub>
                                  <m:r>
                                    <a:rPr lang="en-GB" sz="2400" b="0" i="1" smtClean="0">
                                      <a:solidFill>
                                        <a:srgbClr val="C00000"/>
                                      </a:solidFill>
                                      <a:latin typeface="Cambria Math"/>
                                    </a:rPr>
                                    <m:t>𝐶</m:t>
                                  </m:r>
                                </m:sub>
                              </m:sSub>
                              <m:r>
                                <a:rPr lang="en-GB" sz="2400" b="0" i="1" smtClean="0">
                                  <a:solidFill>
                                    <a:srgbClr val="C00000"/>
                                  </a:solidFill>
                                  <a:latin typeface="Cambria Math"/>
                                </a:rPr>
                                <m:t>(</m:t>
                              </m:r>
                              <m:sSub>
                                <m:sSubPr>
                                  <m:ctrlPr>
                                    <a:rPr lang="en-GB" sz="2400" b="0" i="1" smtClean="0">
                                      <a:solidFill>
                                        <a:srgbClr val="C00000"/>
                                      </a:solidFill>
                                      <a:latin typeface="Cambria Math"/>
                                    </a:rPr>
                                  </m:ctrlPr>
                                </m:sSubPr>
                                <m:e>
                                  <m:r>
                                    <a:rPr lang="en-GB" sz="2400" b="0" i="1" smtClean="0">
                                      <a:solidFill>
                                        <a:srgbClr val="C00000"/>
                                      </a:solidFill>
                                      <a:latin typeface="Cambria Math"/>
                                    </a:rPr>
                                    <m:t>𝑇</m:t>
                                  </m:r>
                                </m:e>
                                <m:sub>
                                  <m:r>
                                    <a:rPr lang="en-GB" sz="2400" b="0" i="1" smtClean="0">
                                      <a:solidFill>
                                        <a:srgbClr val="C00000"/>
                                      </a:solidFill>
                                      <a:latin typeface="Cambria Math"/>
                                    </a:rPr>
                                    <m:t>𝑝</m:t>
                                  </m:r>
                                </m:sub>
                              </m:sSub>
                              <m:r>
                                <a:rPr lang="en-GB" sz="2400" b="0" i="1" smtClean="0">
                                  <a:solidFill>
                                    <a:srgbClr val="C00000"/>
                                  </a:solidFill>
                                  <a:latin typeface="Cambria Math"/>
                                </a:rPr>
                                <m:t>−</m:t>
                              </m:r>
                              <m:sSub>
                                <m:sSubPr>
                                  <m:ctrlPr>
                                    <a:rPr lang="en-GB" sz="2400" b="0" i="1" smtClean="0">
                                      <a:solidFill>
                                        <a:srgbClr val="C00000"/>
                                      </a:solidFill>
                                      <a:latin typeface="Cambria Math"/>
                                    </a:rPr>
                                  </m:ctrlPr>
                                </m:sSubPr>
                                <m:e>
                                  <m:r>
                                    <a:rPr lang="en-GB" sz="2400" b="0" i="1" smtClean="0">
                                      <a:solidFill>
                                        <a:srgbClr val="C00000"/>
                                      </a:solidFill>
                                      <a:latin typeface="Cambria Math"/>
                                    </a:rPr>
                                    <m:t>𝑇</m:t>
                                  </m:r>
                                </m:e>
                                <m:sub>
                                  <m:r>
                                    <a:rPr lang="en-GB" sz="2400" b="0" i="1" smtClean="0">
                                      <a:solidFill>
                                        <a:srgbClr val="C00000"/>
                                      </a:solidFill>
                                      <a:latin typeface="Cambria Math"/>
                                    </a:rPr>
                                    <m:t>𝑎</m:t>
                                  </m:r>
                                </m:sub>
                              </m:sSub>
                            </m:e>
                          </m:d>
                        </m:den>
                      </m:f>
                    </m:oMath>
                  </m:oMathPara>
                </a14:m>
                <a:endParaRPr lang="en-GB" sz="2400" dirty="0">
                  <a:solidFill>
                    <a:srgbClr val="C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73314" y="5121885"/>
                <a:ext cx="4435711" cy="937501"/>
              </a:xfrm>
              <a:prstGeom prst="rect">
                <a:avLst/>
              </a:prstGeom>
              <a:blipFill rotWithShape="1">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461624" y="2864917"/>
                <a:ext cx="4435711" cy="9492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rgbClr val="C00000"/>
                              </a:solidFill>
                              <a:latin typeface="Cambria Math"/>
                            </a:rPr>
                          </m:ctrlPr>
                        </m:sSubPr>
                        <m:e>
                          <m:r>
                            <a:rPr lang="en-GB" sz="2400" b="0" i="1" smtClean="0">
                              <a:solidFill>
                                <a:srgbClr val="C00000"/>
                              </a:solidFill>
                              <a:latin typeface="Cambria Math"/>
                            </a:rPr>
                            <m:t>𝐹</m:t>
                          </m:r>
                        </m:e>
                        <m:sub>
                          <m:r>
                            <a:rPr lang="en-GB" sz="2400" b="0" i="1" smtClean="0">
                              <a:solidFill>
                                <a:srgbClr val="C00000"/>
                              </a:solidFill>
                              <a:latin typeface="Cambria Math"/>
                            </a:rPr>
                            <m:t>𝑅</m:t>
                          </m:r>
                        </m:sub>
                      </m:sSub>
                      <m:r>
                        <a:rPr lang="en-GB" sz="2400" b="0" i="1" smtClean="0">
                          <a:solidFill>
                            <a:srgbClr val="C00000"/>
                          </a:solidFill>
                          <a:latin typeface="Cambria Math"/>
                        </a:rPr>
                        <m:t>=</m:t>
                      </m:r>
                      <m:f>
                        <m:fPr>
                          <m:ctrlPr>
                            <a:rPr lang="en-GB" sz="2400" b="0" i="1" smtClean="0">
                              <a:solidFill>
                                <a:srgbClr val="C00000"/>
                              </a:solidFill>
                              <a:latin typeface="Cambria Math"/>
                            </a:rPr>
                          </m:ctrlPr>
                        </m:fPr>
                        <m:num>
                          <m:r>
                            <a:rPr lang="en-GB" sz="2400" i="1">
                              <a:solidFill>
                                <a:srgbClr val="C00000"/>
                              </a:solidFill>
                              <a:latin typeface="Cambria Math"/>
                            </a:rPr>
                            <m:t> </m:t>
                          </m:r>
                          <m:sSub>
                            <m:sSubPr>
                              <m:ctrlPr>
                                <a:rPr lang="en-GB" sz="2400" i="1" smtClean="0">
                                  <a:solidFill>
                                    <a:srgbClr val="C00000"/>
                                  </a:solidFill>
                                  <a:latin typeface="Cambria Math"/>
                                </a:rPr>
                              </m:ctrlPr>
                            </m:sSubPr>
                            <m:e>
                              <m:r>
                                <a:rPr lang="en-GB" sz="2400" b="0" i="1" smtClean="0">
                                  <a:solidFill>
                                    <a:srgbClr val="C00000"/>
                                  </a:solidFill>
                                  <a:latin typeface="Cambria Math"/>
                                </a:rPr>
                                <m:t>𝑄</m:t>
                              </m:r>
                            </m:e>
                            <m:sub>
                              <m:r>
                                <a:rPr lang="en-GB" sz="2400" b="0" i="1" smtClean="0">
                                  <a:solidFill>
                                    <a:srgbClr val="C00000"/>
                                  </a:solidFill>
                                  <a:latin typeface="Cambria Math"/>
                                </a:rPr>
                                <m:t>𝑢</m:t>
                              </m:r>
                            </m:sub>
                          </m:sSub>
                        </m:num>
                        <m:den>
                          <m:sSub>
                            <m:sSubPr>
                              <m:ctrlPr>
                                <a:rPr lang="en-GB" sz="2400" b="0" i="1" smtClean="0">
                                  <a:solidFill>
                                    <a:srgbClr val="C00000"/>
                                  </a:solidFill>
                                  <a:latin typeface="Cambria Math"/>
                                </a:rPr>
                              </m:ctrlPr>
                            </m:sSubPr>
                            <m:e>
                              <m:r>
                                <a:rPr lang="en-GB" sz="2400" b="0" i="1" smtClean="0">
                                  <a:solidFill>
                                    <a:srgbClr val="C00000"/>
                                  </a:solidFill>
                                  <a:latin typeface="Cambria Math"/>
                                </a:rPr>
                                <m:t>𝐴</m:t>
                              </m:r>
                            </m:e>
                            <m:sub>
                              <m:r>
                                <a:rPr lang="en-GB" sz="2400" b="0" i="1" smtClean="0">
                                  <a:solidFill>
                                    <a:srgbClr val="C00000"/>
                                  </a:solidFill>
                                  <a:latin typeface="Cambria Math"/>
                                </a:rPr>
                                <m:t>𝐶</m:t>
                              </m:r>
                            </m:sub>
                          </m:sSub>
                          <m:d>
                            <m:dPr>
                              <m:begChr m:val="{"/>
                              <m:endChr m:val="}"/>
                              <m:ctrlPr>
                                <a:rPr lang="en-GB" sz="2400" b="0" i="1" smtClean="0">
                                  <a:solidFill>
                                    <a:srgbClr val="C00000"/>
                                  </a:solidFill>
                                  <a:latin typeface="Cambria Math"/>
                                </a:rPr>
                              </m:ctrlPr>
                            </m:dPr>
                            <m:e>
                              <m:sSub>
                                <m:sSubPr>
                                  <m:ctrlPr>
                                    <a:rPr lang="en-GB" sz="2400" b="0" i="1" smtClean="0">
                                      <a:solidFill>
                                        <a:srgbClr val="C00000"/>
                                      </a:solidFill>
                                      <a:latin typeface="Cambria Math"/>
                                    </a:rPr>
                                  </m:ctrlPr>
                                </m:sSubPr>
                                <m:e>
                                  <m:r>
                                    <a:rPr lang="en-GB" sz="2400" b="0" i="1" smtClean="0">
                                      <a:solidFill>
                                        <a:srgbClr val="C00000"/>
                                      </a:solidFill>
                                      <a:latin typeface="Cambria Math"/>
                                    </a:rPr>
                                    <m:t>𝐺</m:t>
                                  </m:r>
                                </m:e>
                                <m:sub>
                                  <m:r>
                                    <a:rPr lang="en-GB" sz="2400" b="0" i="1" smtClean="0">
                                      <a:solidFill>
                                        <a:srgbClr val="C00000"/>
                                      </a:solidFill>
                                      <a:latin typeface="Cambria Math"/>
                                    </a:rPr>
                                    <m:t>𝑡𝑝</m:t>
                                  </m:r>
                                </m:sub>
                              </m:sSub>
                              <m:r>
                                <a:rPr lang="en-GB" sz="2400" b="0" i="1" smtClean="0">
                                  <a:solidFill>
                                    <a:srgbClr val="C00000"/>
                                  </a:solidFill>
                                  <a:latin typeface="Cambria Math"/>
                                </a:rPr>
                                <m:t>−</m:t>
                              </m:r>
                              <m:sSub>
                                <m:sSubPr>
                                  <m:ctrlPr>
                                    <a:rPr lang="en-GB" sz="2400" b="0" i="1" smtClean="0">
                                      <a:solidFill>
                                        <a:srgbClr val="C00000"/>
                                      </a:solidFill>
                                      <a:latin typeface="Cambria Math"/>
                                    </a:rPr>
                                  </m:ctrlPr>
                                </m:sSubPr>
                                <m:e>
                                  <m:r>
                                    <a:rPr lang="en-GB" sz="2400" b="0" i="1" smtClean="0">
                                      <a:solidFill>
                                        <a:srgbClr val="C00000"/>
                                      </a:solidFill>
                                      <a:latin typeface="Cambria Math"/>
                                    </a:rPr>
                                    <m:t>𝑈</m:t>
                                  </m:r>
                                </m:e>
                                <m:sub>
                                  <m:r>
                                    <a:rPr lang="en-GB" sz="2400" b="0" i="1" smtClean="0">
                                      <a:solidFill>
                                        <a:srgbClr val="C00000"/>
                                      </a:solidFill>
                                      <a:latin typeface="Cambria Math"/>
                                    </a:rPr>
                                    <m:t>𝐶</m:t>
                                  </m:r>
                                </m:sub>
                              </m:sSub>
                              <m:r>
                                <a:rPr lang="en-GB" sz="2400" b="0" i="1" smtClean="0">
                                  <a:solidFill>
                                    <a:srgbClr val="C00000"/>
                                  </a:solidFill>
                                  <a:latin typeface="Cambria Math"/>
                                </a:rPr>
                                <m:t>(</m:t>
                              </m:r>
                              <m:sSub>
                                <m:sSubPr>
                                  <m:ctrlPr>
                                    <a:rPr lang="en-GB" sz="2400" b="0" i="1" smtClean="0">
                                      <a:solidFill>
                                        <a:srgbClr val="C00000"/>
                                      </a:solidFill>
                                      <a:latin typeface="Cambria Math"/>
                                    </a:rPr>
                                  </m:ctrlPr>
                                </m:sSubPr>
                                <m:e>
                                  <m:r>
                                    <a:rPr lang="en-GB" sz="2400" b="0" i="1" smtClean="0">
                                      <a:solidFill>
                                        <a:srgbClr val="C00000"/>
                                      </a:solidFill>
                                      <a:latin typeface="Cambria Math"/>
                                    </a:rPr>
                                    <m:t>𝑇</m:t>
                                  </m:r>
                                </m:e>
                                <m:sub>
                                  <m:r>
                                    <a:rPr lang="en-GB" sz="2400" b="0" i="1" smtClean="0">
                                      <a:solidFill>
                                        <a:srgbClr val="C00000"/>
                                      </a:solidFill>
                                      <a:latin typeface="Cambria Math"/>
                                    </a:rPr>
                                    <m:t>𝑝</m:t>
                                  </m:r>
                                </m:sub>
                              </m:sSub>
                              <m:r>
                                <a:rPr lang="en-GB" sz="2400" b="0" i="1" smtClean="0">
                                  <a:solidFill>
                                    <a:srgbClr val="C00000"/>
                                  </a:solidFill>
                                  <a:latin typeface="Cambria Math"/>
                                </a:rPr>
                                <m:t>−</m:t>
                              </m:r>
                              <m:sSub>
                                <m:sSubPr>
                                  <m:ctrlPr>
                                    <a:rPr lang="en-GB" sz="2400" b="0" i="1" smtClean="0">
                                      <a:solidFill>
                                        <a:srgbClr val="C00000"/>
                                      </a:solidFill>
                                      <a:latin typeface="Cambria Math"/>
                                    </a:rPr>
                                  </m:ctrlPr>
                                </m:sSubPr>
                                <m:e>
                                  <m:r>
                                    <a:rPr lang="en-GB" sz="2400" b="0" i="1" smtClean="0">
                                      <a:solidFill>
                                        <a:srgbClr val="C00000"/>
                                      </a:solidFill>
                                      <a:latin typeface="Cambria Math"/>
                                    </a:rPr>
                                    <m:t>𝑇</m:t>
                                  </m:r>
                                </m:e>
                                <m:sub>
                                  <m:r>
                                    <a:rPr lang="en-GB" sz="2400" b="0" i="1" smtClean="0">
                                      <a:solidFill>
                                        <a:srgbClr val="C00000"/>
                                      </a:solidFill>
                                      <a:latin typeface="Cambria Math"/>
                                    </a:rPr>
                                    <m:t>𝑎</m:t>
                                  </m:r>
                                </m:sub>
                              </m:sSub>
                            </m:e>
                          </m:d>
                        </m:den>
                      </m:f>
                    </m:oMath>
                  </m:oMathPara>
                </a14:m>
                <a:endParaRPr lang="en-GB" sz="2400" dirty="0">
                  <a:solidFill>
                    <a:srgbClr val="C0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461624" y="2864917"/>
                <a:ext cx="4435711" cy="949234"/>
              </a:xfrm>
              <a:prstGeom prst="rect">
                <a:avLst/>
              </a:prstGeom>
              <a:blipFill rotWithShape="1">
                <a:blip r:embed="rId7"/>
                <a:stretch>
                  <a:fillRect/>
                </a:stretch>
              </a:blipFill>
            </p:spPr>
            <p:txBody>
              <a:bodyPr/>
              <a:lstStyle/>
              <a:p>
                <a:r>
                  <a:rPr lang="en-GB">
                    <a:noFill/>
                  </a:rPr>
                  <a:t> </a:t>
                </a:r>
              </a:p>
            </p:txBody>
          </p:sp>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5446386"/>
      </p:ext>
    </p:extLst>
  </p:cSld>
  <p:clrMapOvr>
    <a:masterClrMapping/>
  </p:clrMapOvr>
  <mc:AlternateContent xmlns:mc="http://schemas.openxmlformats.org/markup-compatibility/2006">
    <mc:Choice xmlns:p14="http://schemas.microsoft.com/office/powerpoint/2010/main" Requires="p14">
      <p:transition spd="slow" p14:dur="2000" advTm="71712"/>
    </mc:Choice>
    <mc:Fallback>
      <p:transition spd="slow" advTm="7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332656"/>
            <a:ext cx="7772400" cy="5871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a:r>
              <a:rPr lang="el-GR" altLang="en-US" sz="2800" dirty="0" smtClean="0">
                <a:solidFill>
                  <a:srgbClr val="C00000"/>
                </a:solidFill>
                <a:latin typeface="Cambria Math" panose="02040503050406030204" pitchFamily="18" charset="0"/>
                <a:ea typeface="Cambria Math" panose="02040503050406030204" pitchFamily="18" charset="0"/>
              </a:rPr>
              <a:t>Ανηγμένο γινόμενο Διάβασης-Απορρόφησης (τα)</a:t>
            </a:r>
            <a:endParaRPr lang="en-US" altLang="en-US" sz="2800" dirty="0" smtClean="0">
              <a:solidFill>
                <a:srgbClr val="C00000"/>
              </a:solidFill>
              <a:effectLst/>
              <a:latin typeface="Cambria Math" panose="02040503050406030204" pitchFamily="18" charset="0"/>
              <a:ea typeface="Cambria Math" panose="02040503050406030204" pitchFamily="18" charset="0"/>
            </a:endParaRPr>
          </a:p>
        </p:txBody>
      </p:sp>
      <p:sp>
        <p:nvSpPr>
          <p:cNvPr id="111619" name="Rectangle 3"/>
          <p:cNvSpPr>
            <a:spLocks noGrp="1" noChangeArrowheads="1"/>
          </p:cNvSpPr>
          <p:nvPr>
            <p:ph idx="1"/>
          </p:nvPr>
        </p:nvSpPr>
        <p:spPr>
          <a:xfrm>
            <a:off x="784702" y="1268760"/>
            <a:ext cx="8147248" cy="7078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pPr>
            <a:r>
              <a:rPr lang="el-GR" altLang="en-US" sz="2000" smtClean="0">
                <a:latin typeface="Cambria Math" panose="02040503050406030204" pitchFamily="18" charset="0"/>
                <a:ea typeface="Cambria Math" panose="02040503050406030204" pitchFamily="18" charset="0"/>
              </a:rPr>
              <a:t>ΤΟ </a:t>
            </a:r>
            <a:r>
              <a:rPr lang="el-GR" altLang="en-US" sz="2000" dirty="0" smtClean="0">
                <a:latin typeface="Cambria Math" panose="02040503050406030204" pitchFamily="18" charset="0"/>
                <a:ea typeface="Cambria Math" panose="02040503050406030204" pitchFamily="18" charset="0"/>
              </a:rPr>
              <a:t>«ΑΝΗΓΜΕΝΟ ΓΙΝΟΜΕΝΟ ΔΙΑΒΑΣΗΣ-ΑΠΟΡΡΟΦΗΣΗΣ (</a:t>
            </a:r>
            <a:r>
              <a:rPr lang="el-GR" altLang="en-US" sz="2000" smtClean="0">
                <a:latin typeface="Cambria Math" panose="02040503050406030204" pitchFamily="18" charset="0"/>
                <a:ea typeface="Cambria Math" panose="02040503050406030204" pitchFamily="18" charset="0"/>
              </a:rPr>
              <a:t>τα)</a:t>
            </a:r>
            <a:r>
              <a:rPr lang="en-GB" altLang="en-US" sz="2000" smtClean="0">
                <a:latin typeface="Cambria Math" panose="02040503050406030204" pitchFamily="18" charset="0"/>
                <a:ea typeface="Cambria Math" panose="02040503050406030204" pitchFamily="18" charset="0"/>
              </a:rPr>
              <a:t> </a:t>
            </a:r>
            <a:r>
              <a:rPr lang="el-GR" altLang="en-US" sz="2000" smtClean="0">
                <a:latin typeface="Cambria Math" panose="02040503050406030204" pitchFamily="18" charset="0"/>
                <a:ea typeface="Cambria Math" panose="02040503050406030204" pitchFamily="18" charset="0"/>
              </a:rPr>
              <a:t>ΕΜΠΕΡΙΕΧΕΙ ΤΙΣ ΔΙΑΔΟΧΙΚΕΣ ΑΠΟΡΡΟΦΗΣΕΙΣ-ΑΝΑΚΛΑΣΕΙΣ…</a:t>
            </a:r>
            <a:endParaRPr lang="en-US" altLang="en-US" sz="2000" dirty="0" smtClean="0">
              <a:effectLst/>
              <a:latin typeface="Cambria Math" panose="02040503050406030204" pitchFamily="18" charset="0"/>
              <a:ea typeface="Cambria Math" panose="02040503050406030204" pitchFamily="18" charset="0"/>
            </a:endParaRPr>
          </a:p>
        </p:txBody>
      </p:sp>
      <p:sp>
        <p:nvSpPr>
          <p:cNvPr id="111620" name="Rectangle 4"/>
          <p:cNvSpPr>
            <a:spLocks noChangeArrowheads="1"/>
          </p:cNvSpPr>
          <p:nvPr/>
        </p:nvSpPr>
        <p:spPr bwMode="auto">
          <a:xfrm>
            <a:off x="0" y="3173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graphicFrame>
        <p:nvGraphicFramePr>
          <p:cNvPr id="111621" name="Object 5"/>
          <p:cNvGraphicFramePr>
            <a:graphicFrameLocks noChangeAspect="1"/>
          </p:cNvGraphicFramePr>
          <p:nvPr>
            <p:extLst>
              <p:ext uri="{D42A27DB-BD31-4B8C-83A1-F6EECF244321}">
                <p14:modId xmlns:p14="http://schemas.microsoft.com/office/powerpoint/2010/main" val="3611362173"/>
              </p:ext>
            </p:extLst>
          </p:nvPr>
        </p:nvGraphicFramePr>
        <p:xfrm>
          <a:off x="2489200" y="2192583"/>
          <a:ext cx="3733800" cy="954088"/>
        </p:xfrm>
        <a:graphic>
          <a:graphicData uri="http://schemas.openxmlformats.org/presentationml/2006/ole">
            <mc:AlternateContent xmlns:mc="http://schemas.openxmlformats.org/markup-compatibility/2006">
              <mc:Choice xmlns:v="urn:schemas-microsoft-com:vml" Requires="v">
                <p:oleObj spid="_x0000_s27723" name="Equation" r:id="rId5" imgW="2006600" imgH="508000" progId="Equation.3">
                  <p:embed/>
                </p:oleObj>
              </mc:Choice>
              <mc:Fallback>
                <p:oleObj name="Equation" r:id="rId5" imgW="20066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9200" y="2192583"/>
                        <a:ext cx="3733800" cy="954088"/>
                      </a:xfrm>
                      <a:prstGeom prst="rect">
                        <a:avLst/>
                      </a:prstGeom>
                      <a:noFill/>
                    </p:spPr>
                  </p:pic>
                </p:oleObj>
              </mc:Fallback>
            </mc:AlternateContent>
          </a:graphicData>
        </a:graphic>
      </p:graphicFrame>
      <p:sp>
        <p:nvSpPr>
          <p:cNvPr id="111623"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1625" name="Text Box 9"/>
          <p:cNvSpPr txBox="1">
            <a:spLocks noChangeArrowheads="1"/>
          </p:cNvSpPr>
          <p:nvPr/>
        </p:nvSpPr>
        <p:spPr bwMode="auto">
          <a:xfrm>
            <a:off x="267428" y="3717032"/>
            <a:ext cx="86645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l-GR" altLang="en-US" sz="2400" dirty="0" smtClean="0">
                <a:latin typeface="Cambria Math" panose="02040503050406030204" pitchFamily="18" charset="0"/>
                <a:ea typeface="Cambria Math" panose="02040503050406030204" pitchFamily="18" charset="0"/>
              </a:rPr>
              <a:t>ΓΙΑ ΤΙΣ ΠΕΡΙΣΣΟΤΕΡΕΣ ΠΕΡΙΠΤΩΣΕΙΣ ΙΣΧΥΕΙ Η ΠΡΟΣΕΓΓΙΣΤΙΚΗ ΕΞΙΣΩΣΗ </a:t>
            </a:r>
          </a:p>
          <a:p>
            <a:pPr algn="ctr" eaLnBrk="0" fontAlgn="base" hangingPunct="0">
              <a:spcBef>
                <a:spcPct val="50000"/>
              </a:spcBef>
              <a:spcAft>
                <a:spcPct val="0"/>
              </a:spcAft>
            </a:pPr>
            <a:r>
              <a:rPr lang="el-GR" altLang="en-US" sz="2800" dirty="0" smtClean="0">
                <a:solidFill>
                  <a:srgbClr val="C00000"/>
                </a:solidFill>
                <a:latin typeface="Cambria Math" panose="02040503050406030204" pitchFamily="18" charset="0"/>
                <a:ea typeface="Cambria Math" panose="02040503050406030204" pitchFamily="18" charset="0"/>
              </a:rPr>
              <a:t>(τα)</a:t>
            </a:r>
            <a:r>
              <a:rPr lang="en-GB" altLang="en-US" sz="2800" baseline="-25000" dirty="0" smtClean="0">
                <a:solidFill>
                  <a:srgbClr val="C00000"/>
                </a:solidFill>
                <a:latin typeface="Cambria Math" panose="02040503050406030204" pitchFamily="18" charset="0"/>
                <a:ea typeface="Cambria Math" panose="02040503050406030204" pitchFamily="18" charset="0"/>
              </a:rPr>
              <a:t>e</a:t>
            </a:r>
            <a:r>
              <a:rPr lang="en-GB" altLang="en-US" sz="2800" dirty="0" smtClean="0">
                <a:solidFill>
                  <a:srgbClr val="C00000"/>
                </a:solidFill>
                <a:latin typeface="Cambria Math" panose="02040503050406030204" pitchFamily="18" charset="0"/>
                <a:ea typeface="Cambria Math" panose="02040503050406030204" pitchFamily="18" charset="0"/>
              </a:rPr>
              <a:t> = 1.01 * </a:t>
            </a:r>
            <a:r>
              <a:rPr lang="el-GR" altLang="en-US" sz="2800" dirty="0" smtClean="0">
                <a:solidFill>
                  <a:srgbClr val="C00000"/>
                </a:solidFill>
                <a:latin typeface="Cambria Math" panose="02040503050406030204" pitchFamily="18" charset="0"/>
                <a:ea typeface="Cambria Math" panose="02040503050406030204" pitchFamily="18" charset="0"/>
              </a:rPr>
              <a:t>τ * α</a:t>
            </a:r>
            <a:endParaRPr lang="en-US" altLang="en-US" sz="2800" dirty="0" smtClean="0">
              <a:solidFill>
                <a:srgbClr val="C00000"/>
              </a:solidFill>
              <a:latin typeface="Cambria Math" panose="02040503050406030204" pitchFamily="18" charset="0"/>
              <a:ea typeface="Cambria Math" panose="02040503050406030204" pitchFamily="18" charset="0"/>
            </a:endParaRPr>
          </a:p>
        </p:txBody>
      </p:sp>
      <p:sp>
        <p:nvSpPr>
          <p:cNvPr id="111626" name="Rectangle 10"/>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658242"/>
      </p:ext>
    </p:extLst>
  </p:cSld>
  <p:clrMapOvr>
    <a:masterClrMapping/>
  </p:clrMapOvr>
  <mc:AlternateContent xmlns:mc="http://schemas.openxmlformats.org/markup-compatibility/2006">
    <mc:Choice xmlns:p14="http://schemas.microsoft.com/office/powerpoint/2010/main" Requires="p14">
      <p:transition spd="slow" p14:dur="2000" advTm="94901"/>
    </mc:Choice>
    <mc:Fallback>
      <p:transition spd="slow" advTm="94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100" y="86856"/>
            <a:ext cx="4683552" cy="508874"/>
          </a:xfrm>
        </p:spPr>
        <p:txBody>
          <a:bodyPr/>
          <a:lstStyle/>
          <a:p>
            <a:pPr marL="762000" indent="-762000">
              <a:defRPr/>
            </a:pPr>
            <a:r>
              <a:rPr lang="el-GR" altLang="en-US" sz="2800" dirty="0" smtClean="0">
                <a:solidFill>
                  <a:srgbClr val="C00000"/>
                </a:solidFill>
                <a:latin typeface="Cambria Math" panose="02040503050406030204" pitchFamily="18" charset="0"/>
                <a:ea typeface="Cambria Math" panose="02040503050406030204" pitchFamily="18" charset="0"/>
              </a:rPr>
              <a:t>Η ΑΠΟΔΟΣΗ ΤΟΥ ΣΥΛΛΕΚΤΗ</a:t>
            </a:r>
            <a:endParaRPr lang="en-US" altLang="en-US" sz="2800" dirty="0">
              <a:solidFill>
                <a:srgbClr val="C00000"/>
              </a:solidFill>
              <a:latin typeface="Cambria Math" panose="02040503050406030204" pitchFamily="18" charset="0"/>
              <a:ea typeface="Cambria Math" panose="02040503050406030204" pitchFamily="18" charset="0"/>
            </a:endParaRPr>
          </a:p>
        </p:txBody>
      </p:sp>
      <p:sp>
        <p:nvSpPr>
          <p:cNvPr id="112643"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ltLang="en-US" smtClean="0">
              <a:solidFill>
                <a:srgbClr val="FFFFFF"/>
              </a:solidFill>
            </a:endParaRPr>
          </a:p>
        </p:txBody>
      </p:sp>
      <p:sp>
        <p:nvSpPr>
          <p:cNvPr id="112644" name="TextBox 7"/>
          <p:cNvSpPr txBox="1">
            <a:spLocks noChangeArrowheads="1"/>
          </p:cNvSpPr>
          <p:nvPr/>
        </p:nvSpPr>
        <p:spPr bwMode="auto">
          <a:xfrm>
            <a:off x="5724128" y="1559867"/>
            <a:ext cx="28780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l-GR" altLang="en-US" sz="2400" dirty="0" smtClean="0">
                <a:solidFill>
                  <a:srgbClr val="C00000"/>
                </a:solidFill>
                <a:latin typeface="Cambria Math" panose="02040503050406030204" pitchFamily="18" charset="0"/>
                <a:ea typeface="Cambria Math" panose="02040503050406030204" pitchFamily="18" charset="0"/>
              </a:rPr>
              <a:t>ΤΥΠΙΚΗ ΚΑΜΠΥΛΗ:</a:t>
            </a:r>
            <a:endParaRPr lang="en-US" altLang="en-US" sz="2400" dirty="0" smtClean="0">
              <a:solidFill>
                <a:srgbClr val="C00000"/>
              </a:solidFill>
              <a:latin typeface="Cambria Math" panose="02040503050406030204" pitchFamily="18" charset="0"/>
              <a:ea typeface="Cambria Math" panose="02040503050406030204" pitchFamily="18" charset="0"/>
            </a:endParaRPr>
          </a:p>
        </p:txBody>
      </p:sp>
      <p:sp>
        <p:nvSpPr>
          <p:cNvPr id="112645" name="TextBox 8"/>
          <p:cNvSpPr txBox="1">
            <a:spLocks noChangeArrowheads="1"/>
          </p:cNvSpPr>
          <p:nvPr/>
        </p:nvSpPr>
        <p:spPr bwMode="auto">
          <a:xfrm>
            <a:off x="228600" y="2333685"/>
            <a:ext cx="499147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0" fontAlgn="base" hangingPunct="0">
              <a:spcBef>
                <a:spcPct val="0"/>
              </a:spcBef>
              <a:spcAft>
                <a:spcPct val="0"/>
              </a:spcAft>
              <a:buClr>
                <a:srgbClr val="FF3300"/>
              </a:buClr>
              <a:buSzPct val="150000"/>
              <a:buFont typeface="Arial" panose="020B0604020202020204" pitchFamily="34" charset="0"/>
              <a:buChar char="•"/>
            </a:pPr>
            <a:r>
              <a:rPr lang="el-GR" altLang="en-US" sz="2400" dirty="0" smtClean="0">
                <a:latin typeface="Cambria Math" panose="02040503050406030204" pitchFamily="18" charset="0"/>
                <a:ea typeface="Cambria Math" panose="02040503050406030204" pitchFamily="18" charset="0"/>
              </a:rPr>
              <a:t>Με την άνοδο της θερμοκρασίας στην απορροφητική επιφάνεια, αυξάνονται οι απώλειες και μειώνεται η απόδοση.</a:t>
            </a:r>
            <a:endParaRPr lang="en-US" altLang="en-US" sz="2400" dirty="0" smtClean="0">
              <a:latin typeface="Cambria Math" panose="02040503050406030204" pitchFamily="18" charset="0"/>
              <a:ea typeface="Cambria Math" panose="02040503050406030204" pitchFamily="18" charset="0"/>
            </a:endParaRPr>
          </a:p>
          <a:p>
            <a:pPr marL="342900" indent="-342900" eaLnBrk="0" fontAlgn="base" hangingPunct="0">
              <a:spcBef>
                <a:spcPct val="0"/>
              </a:spcBef>
              <a:spcAft>
                <a:spcPct val="0"/>
              </a:spcAft>
              <a:buClr>
                <a:srgbClr val="FF3300"/>
              </a:buClr>
              <a:buSzPct val="150000"/>
              <a:buFont typeface="Arial" panose="020B0604020202020204" pitchFamily="34" charset="0"/>
              <a:buChar char="•"/>
            </a:pPr>
            <a:r>
              <a:rPr lang="el-GR" altLang="en-US" sz="2400" dirty="0" smtClean="0">
                <a:latin typeface="Cambria Math" panose="02040503050406030204" pitchFamily="18" charset="0"/>
                <a:ea typeface="Cambria Math" panose="02040503050406030204" pitchFamily="18" charset="0"/>
              </a:rPr>
              <a:t>Σε χαμηλότερες θερμοκρασίες περιβάλλοντος η απόδοση είναι μειωμένη λόγω απωλειών.</a:t>
            </a:r>
          </a:p>
          <a:p>
            <a:pPr marL="342900" indent="-342900" eaLnBrk="0" fontAlgn="base" hangingPunct="0">
              <a:spcBef>
                <a:spcPct val="0"/>
              </a:spcBef>
              <a:spcAft>
                <a:spcPct val="0"/>
              </a:spcAft>
              <a:buClr>
                <a:srgbClr val="FF3300"/>
              </a:buClr>
              <a:buSzPct val="150000"/>
              <a:buFont typeface="Arial" panose="020B0604020202020204" pitchFamily="34" charset="0"/>
              <a:buChar char="•"/>
            </a:pPr>
            <a:r>
              <a:rPr lang="el-GR" altLang="en-US" sz="2400" dirty="0" smtClean="0">
                <a:latin typeface="Cambria Math" panose="02040503050406030204" pitchFamily="18" charset="0"/>
                <a:ea typeface="Cambria Math" panose="02040503050406030204" pitchFamily="18" charset="0"/>
              </a:rPr>
              <a:t>Με την άνοδο της ηλιακής ακτινοβολίας η απόδοση αυξάνει.</a:t>
            </a:r>
            <a:endParaRPr lang="en-US" altLang="en-US" sz="2000" dirty="0" smtClean="0">
              <a:latin typeface="Cambria Math" panose="02040503050406030204" pitchFamily="18" charset="0"/>
              <a:ea typeface="Cambria Math" panose="02040503050406030204" pitchFamily="18" charset="0"/>
            </a:endParaRPr>
          </a:p>
        </p:txBody>
      </p:sp>
      <p:sp>
        <p:nvSpPr>
          <p:cNvPr id="112646" name="Rectangle 6"/>
          <p:cNvSpPr>
            <a:spLocks noChangeArrowheads="1"/>
          </p:cNvSpPr>
          <p:nvPr/>
        </p:nvSpPr>
        <p:spPr bwMode="auto">
          <a:xfrm>
            <a:off x="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graphicFrame>
        <p:nvGraphicFramePr>
          <p:cNvPr id="112647" name="Object 7"/>
          <p:cNvGraphicFramePr>
            <a:graphicFrameLocks noChangeAspect="1"/>
          </p:cNvGraphicFramePr>
          <p:nvPr>
            <p:extLst>
              <p:ext uri="{D42A27DB-BD31-4B8C-83A1-F6EECF244321}">
                <p14:modId xmlns:p14="http://schemas.microsoft.com/office/powerpoint/2010/main" val="814096072"/>
              </p:ext>
            </p:extLst>
          </p:nvPr>
        </p:nvGraphicFramePr>
        <p:xfrm>
          <a:off x="5220072" y="1703388"/>
          <a:ext cx="3436938" cy="2971800"/>
        </p:xfrm>
        <a:graphic>
          <a:graphicData uri="http://schemas.openxmlformats.org/presentationml/2006/ole">
            <mc:AlternateContent xmlns:mc="http://schemas.openxmlformats.org/markup-compatibility/2006">
              <mc:Choice xmlns:v="urn:schemas-microsoft-com:vml" Requires="v">
                <p:oleObj spid="_x0000_s28809" name="Picture" r:id="rId5" imgW="3436408" imgH="3281057" progId="Word.Picture.8">
                  <p:embed/>
                </p:oleObj>
              </mc:Choice>
              <mc:Fallback>
                <p:oleObj name="Picture" r:id="rId5" imgW="3436408" imgH="3281057"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1703388"/>
                        <a:ext cx="3436938" cy="2971800"/>
                      </a:xfrm>
                      <a:prstGeom prst="rect">
                        <a:avLst/>
                      </a:prstGeom>
                      <a:solidFill>
                        <a:srgbClr val="FFFFFF"/>
                      </a:solidFill>
                    </p:spPr>
                  </p:pic>
                </p:oleObj>
              </mc:Fallback>
            </mc:AlternateContent>
          </a:graphicData>
        </a:graphic>
      </p:graphicFrame>
      <p:sp>
        <p:nvSpPr>
          <p:cNvPr id="112649" name="Rectangle 9"/>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2651"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2653"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2655" name="Rectangle 15"/>
          <p:cNvSpPr>
            <a:spLocks noChangeArrowheads="1"/>
          </p:cNvSpPr>
          <p:nvPr/>
        </p:nvSpPr>
        <p:spPr bwMode="auto">
          <a:xfrm>
            <a:off x="0" y="3189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2656" name="Rectangle 16"/>
          <p:cNvSpPr>
            <a:spLocks noChangeArrowheads="1"/>
          </p:cNvSpPr>
          <p:nvPr/>
        </p:nvSpPr>
        <p:spPr bwMode="auto">
          <a:xfrm>
            <a:off x="0" y="3189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sp>
        <p:nvSpPr>
          <p:cNvPr id="112657" name="Rectangle 17"/>
          <p:cNvSpPr>
            <a:spLocks noChangeArrowheads="1"/>
          </p:cNvSpPr>
          <p:nvPr/>
        </p:nvSpPr>
        <p:spPr bwMode="auto">
          <a:xfrm>
            <a:off x="0" y="3189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GB" smtClean="0">
              <a:solidFill>
                <a:srgbClr val="FFFFFF"/>
              </a:solidFill>
            </a:endParaRPr>
          </a:p>
        </p:txBody>
      </p:sp>
      <p:graphicFrame>
        <p:nvGraphicFramePr>
          <p:cNvPr id="112658" name="Object 18"/>
          <p:cNvGraphicFramePr>
            <a:graphicFrameLocks noChangeAspect="1"/>
          </p:cNvGraphicFramePr>
          <p:nvPr>
            <p:extLst>
              <p:ext uri="{D42A27DB-BD31-4B8C-83A1-F6EECF244321}">
                <p14:modId xmlns:p14="http://schemas.microsoft.com/office/powerpoint/2010/main" val="3202917395"/>
              </p:ext>
            </p:extLst>
          </p:nvPr>
        </p:nvGraphicFramePr>
        <p:xfrm>
          <a:off x="305193" y="785018"/>
          <a:ext cx="4267200" cy="1020763"/>
        </p:xfrm>
        <a:graphic>
          <a:graphicData uri="http://schemas.openxmlformats.org/presentationml/2006/ole">
            <mc:AlternateContent xmlns:mc="http://schemas.openxmlformats.org/markup-compatibility/2006">
              <mc:Choice xmlns:v="urn:schemas-microsoft-com:vml" Requires="v">
                <p:oleObj spid="_x0000_s28810" name="Equation" r:id="rId7" imgW="2006600" imgH="482600" progId="Equation.3">
                  <p:embed/>
                </p:oleObj>
              </mc:Choice>
              <mc:Fallback>
                <p:oleObj name="Equation" r:id="rId7" imgW="20066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193" y="785018"/>
                        <a:ext cx="4267200" cy="1020763"/>
                      </a:xfrm>
                      <a:prstGeom prst="rect">
                        <a:avLst/>
                      </a:prstGeom>
                      <a:solidFill>
                        <a:srgbClr val="FFFFFF"/>
                      </a:solidFill>
                    </p:spPr>
                  </p:pic>
                </p:oleObj>
              </mc:Fallback>
            </mc:AlternateContent>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5656253"/>
      </p:ext>
    </p:extLst>
  </p:cSld>
  <p:clrMapOvr>
    <a:masterClrMapping/>
  </p:clrMapOvr>
  <mc:AlternateContent xmlns:mc="http://schemas.openxmlformats.org/markup-compatibility/2006">
    <mc:Choice xmlns:p14="http://schemas.microsoft.com/office/powerpoint/2010/main" Requires="p14">
      <p:transition spd="slow" p14:dur="2000" advTm="52096"/>
    </mc:Choice>
    <mc:Fallback>
      <p:transition spd="slow" advTm="5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0" y="277813"/>
            <a:ext cx="8229600" cy="702915"/>
          </a:xfrm>
        </p:spPr>
        <p:txBody>
          <a:bodyPr/>
          <a:lstStyle/>
          <a:p>
            <a:pPr marL="762000" indent="-762000" algn="ctr">
              <a:defRPr/>
            </a:pPr>
            <a:r>
              <a:rPr lang="el-GR" sz="3600" dirty="0" smtClean="0">
                <a:solidFill>
                  <a:srgbClr val="C00000"/>
                </a:solidFill>
                <a:latin typeface="Cambria Math" panose="02040503050406030204" pitchFamily="18" charset="0"/>
                <a:ea typeface="Cambria Math" panose="02040503050406030204" pitchFamily="18" charset="0"/>
              </a:rPr>
              <a:t>Παραβολικός ηλιακός συλλέκτης</a:t>
            </a:r>
            <a:endParaRPr lang="en-US" sz="3600" dirty="0">
              <a:solidFill>
                <a:srgbClr val="C00000"/>
              </a:solidFill>
              <a:latin typeface="Cambria Math" panose="02040503050406030204" pitchFamily="18" charset="0"/>
              <a:ea typeface="Cambria Math" panose="02040503050406030204" pitchFamily="18" charset="0"/>
            </a:endParaRPr>
          </a:p>
        </p:txBody>
      </p:sp>
      <p:sp>
        <p:nvSpPr>
          <p:cNvPr id="112643" name="Rectangle 3"/>
          <p:cNvSpPr>
            <a:spLocks noGrp="1" noChangeArrowheads="1"/>
          </p:cNvSpPr>
          <p:nvPr>
            <p:ph type="body" idx="4294967295"/>
          </p:nvPr>
        </p:nvSpPr>
        <p:spPr>
          <a:xfrm>
            <a:off x="179512" y="1628800"/>
            <a:ext cx="8651180" cy="2985433"/>
          </a:xfrm>
        </p:spPr>
        <p:txBody>
          <a:bodyPr/>
          <a:lstStyle/>
          <a:p>
            <a:pPr eaLnBrk="1" hangingPunct="1">
              <a:buClr>
                <a:srgbClr val="FF3300"/>
              </a:buClr>
              <a:buSzPct val="125000"/>
              <a:buFontTx/>
              <a:buChar char="•"/>
              <a:defRPr/>
            </a:pPr>
            <a:r>
              <a:rPr lang="el-GR" sz="2000" dirty="0" smtClean="0">
                <a:latin typeface="Cambria Math" panose="02040503050406030204" pitchFamily="18" charset="0"/>
                <a:ea typeface="Cambria Math" panose="02040503050406030204" pitchFamily="18" charset="0"/>
              </a:rPr>
              <a:t>ΠΑΡΑΒΟΛΙΚΟΣ ΣΥΓΚΕΝΤΡΩΤΙΚΟΣ ... ΓΡΑΜΜΙΚΗ ΕΣΤΙΑΣΗ ΣΕ ΣΩΛΗΝΑ ΠΟΥ ΜΕΤΑΦΕΡΕΙ ΤΟ ΘΕΡΜΑΙΝΟΜΕΝΟ ΡΕΥΣΤΟ.</a:t>
            </a:r>
          </a:p>
          <a:p>
            <a:pPr eaLnBrk="1" hangingPunct="1">
              <a:buClr>
                <a:srgbClr val="FF3300"/>
              </a:buClr>
              <a:buSzPct val="125000"/>
              <a:buFontTx/>
              <a:buChar char="•"/>
              <a:defRPr/>
            </a:pPr>
            <a:r>
              <a:rPr lang="el-GR" sz="2000" dirty="0" smtClean="0">
                <a:latin typeface="Cambria Math" panose="02040503050406030204" pitchFamily="18" charset="0"/>
                <a:ea typeface="Cambria Math" panose="02040503050406030204" pitchFamily="18" charset="0"/>
              </a:rPr>
              <a:t>ΘΕΡΜΟΚΡΑΣΙΕΣ ΜΕΧΡΙ 150 – 200 </a:t>
            </a:r>
            <a:r>
              <a:rPr lang="el-GR" sz="2000" baseline="30000" dirty="0" smtClean="0">
                <a:latin typeface="Cambria Math" panose="02040503050406030204" pitchFamily="18" charset="0"/>
                <a:ea typeface="Cambria Math" panose="02040503050406030204" pitchFamily="18" charset="0"/>
              </a:rPr>
              <a:t>ο</a:t>
            </a:r>
            <a:r>
              <a:rPr lang="en-GB" sz="2000" dirty="0" smtClean="0">
                <a:latin typeface="Cambria Math" panose="02040503050406030204" pitchFamily="18" charset="0"/>
                <a:ea typeface="Cambria Math" panose="02040503050406030204" pitchFamily="18" charset="0"/>
              </a:rPr>
              <a:t>C</a:t>
            </a:r>
          </a:p>
          <a:p>
            <a:pPr eaLnBrk="1" hangingPunct="1">
              <a:buClr>
                <a:srgbClr val="FF3300"/>
              </a:buClr>
              <a:buSzPct val="125000"/>
              <a:buFontTx/>
              <a:buChar char="•"/>
              <a:defRPr/>
            </a:pPr>
            <a:r>
              <a:rPr lang="el-GR" sz="2000" dirty="0" smtClean="0">
                <a:latin typeface="Cambria Math" panose="02040503050406030204" pitchFamily="18" charset="0"/>
                <a:ea typeface="Cambria Math" panose="02040503050406030204" pitchFamily="18" charset="0"/>
              </a:rPr>
              <a:t>ΧΡΗΣΙΜΟΠΟΙΕΙΤΑΙ ΓΙΑ ΠΑΡΑΓΩΓΗ ΑΤΜΟΥ ΚΑΙ ΕΝ ΣΥΝΕΧΕΙΑ ΗΛΕΚΤΡΙΣΜΟΥ</a:t>
            </a:r>
          </a:p>
          <a:p>
            <a:pPr>
              <a:buClr>
                <a:srgbClr val="FF3300"/>
              </a:buClr>
              <a:buSzPct val="125000"/>
              <a:defRPr/>
            </a:pPr>
            <a:r>
              <a:rPr lang="el-GR" sz="2000" dirty="0">
                <a:latin typeface="Cambria Math" panose="02040503050406030204" pitchFamily="18" charset="0"/>
                <a:ea typeface="Cambria Math" panose="02040503050406030204" pitchFamily="18" charset="0"/>
              </a:rPr>
              <a:t>Μπορεί να διαθέτει σύστημα παρακολούθησης του ήλιου</a:t>
            </a:r>
            <a:endParaRPr lang="en-US" sz="2000" dirty="0">
              <a:latin typeface="Cambria Math" panose="02040503050406030204" pitchFamily="18" charset="0"/>
              <a:ea typeface="Cambria Math" panose="02040503050406030204" pitchFamily="18" charset="0"/>
            </a:endParaRPr>
          </a:p>
          <a:p>
            <a:pPr eaLnBrk="1" hangingPunct="1">
              <a:buClr>
                <a:srgbClr val="FF3300"/>
              </a:buClr>
              <a:buSzPct val="125000"/>
              <a:buFontTx/>
              <a:buChar char="•"/>
              <a:defRPr/>
            </a:pPr>
            <a:endParaRPr lang="el-GR" sz="2000" dirty="0" smtClean="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5343123"/>
      </p:ext>
    </p:extLst>
  </p:cSld>
  <p:clrMapOvr>
    <a:masterClrMapping/>
  </p:clrMapOvr>
  <mc:AlternateContent xmlns:mc="http://schemas.openxmlformats.org/markup-compatibility/2006">
    <mc:Choice xmlns:p14="http://schemas.microsoft.com/office/powerpoint/2010/main" Requires="p14">
      <p:transition spd="slow" p14:dur="2000" advTm="48168"/>
    </mc:Choice>
    <mc:Fallback>
      <p:transition spd="slow" advTm="4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r>
              <a:rPr lang="el-GR" altLang="en-US" b="0" dirty="0" smtClean="0"/>
              <a:t>ΑΚΤΙΝΟΒΟΛΙΑ : ΜΕΤΑΒΛΗΤΕΣ</a:t>
            </a:r>
            <a:endParaRPr lang="en-GB" altLang="en-US" b="0" dirty="0"/>
          </a:p>
        </p:txBody>
      </p:sp>
      <p:sp>
        <p:nvSpPr>
          <p:cNvPr id="470019" name="Rectangle 3"/>
          <p:cNvSpPr>
            <a:spLocks noGrp="1" noChangeArrowheads="1"/>
          </p:cNvSpPr>
          <p:nvPr>
            <p:ph type="body" idx="1"/>
          </p:nvPr>
        </p:nvSpPr>
        <p:spPr>
          <a:xfrm>
            <a:off x="1930400" y="1981200"/>
            <a:ext cx="6680200" cy="3588675"/>
          </a:xfrm>
          <a:noFill/>
          <a:ln/>
        </p:spPr>
        <p:txBody>
          <a:bodyPr/>
          <a:lstStyle/>
          <a:p>
            <a:pPr marL="457200" indent="-457200"/>
            <a:r>
              <a:rPr lang="el-GR" altLang="en-US" dirty="0" smtClean="0"/>
              <a:t>ΓΕΩΓΡΑΦΙΚΟ ΠΛΑΤΟΣ, φ</a:t>
            </a:r>
            <a:endParaRPr lang="en-GB" altLang="en-US" dirty="0"/>
          </a:p>
          <a:p>
            <a:pPr marL="457200" indent="-457200"/>
            <a:endParaRPr lang="en-GB" altLang="en-US" sz="400" dirty="0"/>
          </a:p>
          <a:p>
            <a:pPr marL="457200" indent="-457200"/>
            <a:r>
              <a:rPr lang="el-GR" altLang="en-US" dirty="0" smtClean="0"/>
              <a:t>ΠΡΟΣΑΝΑΤΟΛΙΣΜΟΣ ΕΠΙΦΑΝΕΙΑΣ ΩΣ ΠΡΟΣ ΤΟΝ ΗΛΙΟ, γ</a:t>
            </a:r>
            <a:endParaRPr lang="en-GB" altLang="en-US" dirty="0"/>
          </a:p>
          <a:p>
            <a:pPr marL="457200" indent="-457200"/>
            <a:r>
              <a:rPr lang="el-GR" altLang="en-US" dirty="0" smtClean="0"/>
              <a:t>ΗΜΕΡΑ ΤΟΥ ΧΡΟΝΟΥ, </a:t>
            </a:r>
            <a:r>
              <a:rPr lang="en-GB" altLang="en-US" dirty="0" smtClean="0"/>
              <a:t>n</a:t>
            </a:r>
            <a:endParaRPr lang="en-GB" altLang="en-US" dirty="0"/>
          </a:p>
          <a:p>
            <a:pPr marL="457200" indent="-457200"/>
            <a:r>
              <a:rPr lang="el-GR" altLang="en-US" dirty="0" smtClean="0"/>
              <a:t>ΩΡΑ ΤΗΣ ΗΜΕΡΑΣ, ω</a:t>
            </a:r>
            <a:endParaRPr lang="en-GB" altLang="en-US" dirty="0"/>
          </a:p>
          <a:p>
            <a:pPr marL="457200" indent="-457200"/>
            <a:r>
              <a:rPr lang="el-GR" altLang="en-US" dirty="0" smtClean="0"/>
              <a:t>ΑΤΜΟΣΦΑΙΡΙΚΕΣ ΣΥΝΘΗΚΕΣ</a:t>
            </a:r>
            <a:endParaRPr lang="en-GB" altLang="en-US" dirty="0"/>
          </a:p>
          <a:p>
            <a:pPr marL="457200" indent="-457200"/>
            <a:endParaRPr lang="en-GB" altLang="en-US" sz="400" dirty="0"/>
          </a:p>
          <a:p>
            <a:pPr marL="457200" indent="-457200"/>
            <a:endParaRPr lang="en-GB" altLang="en-US" sz="400" dirty="0"/>
          </a:p>
          <a:p>
            <a:pPr marL="457200" indent="-457200"/>
            <a:endParaRPr lang="en-GB" altLang="en-US" sz="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4593795"/>
      </p:ext>
    </p:extLst>
  </p:cSld>
  <p:clrMapOvr>
    <a:masterClrMapping/>
  </p:clrMapOvr>
  <mc:AlternateContent xmlns:mc="http://schemas.openxmlformats.org/markup-compatibility/2006">
    <mc:Choice xmlns:p14="http://schemas.microsoft.com/office/powerpoint/2010/main" Requires="p14">
      <p:transition spd="slow" p14:dur="2000" advTm="19473"/>
    </mc:Choice>
    <mc:Fallback>
      <p:transition spd="slow" advTm="19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3568" y="260648"/>
            <a:ext cx="7772400" cy="720080"/>
          </a:xfrm>
        </p:spPr>
        <p:txBody>
          <a:bodyPr/>
          <a:lstStyle/>
          <a:p>
            <a:pPr marL="762000" indent="-762000">
              <a:defRPr/>
            </a:pPr>
            <a:r>
              <a:rPr lang="el-GR" sz="3600" dirty="0" smtClean="0">
                <a:solidFill>
                  <a:srgbClr val="C00000"/>
                </a:solidFill>
                <a:latin typeface="Cambria Math" panose="02040503050406030204" pitchFamily="18" charset="0"/>
                <a:ea typeface="Cambria Math" panose="02040503050406030204" pitchFamily="18" charset="0"/>
              </a:rPr>
              <a:t>Συγκεντρωτικός ηλιακός συλλέκτης</a:t>
            </a:r>
            <a:endParaRPr lang="en-US" sz="3600" dirty="0">
              <a:solidFill>
                <a:srgbClr val="C00000"/>
              </a:solidFill>
              <a:latin typeface="Cambria Math" panose="02040503050406030204" pitchFamily="18" charset="0"/>
              <a:ea typeface="Cambria Math" panose="02040503050406030204" pitchFamily="18" charset="0"/>
            </a:endParaRPr>
          </a:p>
        </p:txBody>
      </p:sp>
      <p:sp>
        <p:nvSpPr>
          <p:cNvPr id="113667" name="Rectangle 3"/>
          <p:cNvSpPr>
            <a:spLocks noGrp="1" noChangeArrowheads="1"/>
          </p:cNvSpPr>
          <p:nvPr>
            <p:ph idx="1"/>
          </p:nvPr>
        </p:nvSpPr>
        <p:spPr>
          <a:xfrm>
            <a:off x="611560" y="1207222"/>
            <a:ext cx="7704856" cy="2936188"/>
          </a:xfrm>
        </p:spPr>
        <p:txBody>
          <a:bodyPr/>
          <a:lstStyle/>
          <a:p>
            <a:pPr>
              <a:lnSpc>
                <a:spcPct val="90000"/>
              </a:lnSpc>
              <a:buClr>
                <a:schemeClr val="tx1"/>
              </a:buClr>
              <a:buSzPct val="125000"/>
              <a:defRPr/>
            </a:pPr>
            <a:r>
              <a:rPr lang="el-GR" sz="2800" dirty="0" smtClean="0">
                <a:latin typeface="Cambria Math" panose="02040503050406030204" pitchFamily="18" charset="0"/>
                <a:ea typeface="Cambria Math" panose="02040503050406030204" pitchFamily="18" charset="0"/>
              </a:rPr>
              <a:t>Συγκεντρώνει τις ηλιακές ακτίνες στην εστιακή θέση και μπορεί να αναπτύξει θερμοκρασίες της τάξεως των 700 – 1000 </a:t>
            </a:r>
            <a:r>
              <a:rPr lang="el-GR" sz="2800" baseline="30000" dirty="0" smtClean="0">
                <a:latin typeface="Cambria Math" panose="02040503050406030204" pitchFamily="18" charset="0"/>
                <a:ea typeface="Cambria Math" panose="02040503050406030204" pitchFamily="18" charset="0"/>
              </a:rPr>
              <a:t>ο</a:t>
            </a:r>
            <a:r>
              <a:rPr lang="en-GB" sz="2800" dirty="0" smtClean="0">
                <a:latin typeface="Cambria Math" panose="02040503050406030204" pitchFamily="18" charset="0"/>
                <a:ea typeface="Cambria Math" panose="02040503050406030204" pitchFamily="18" charset="0"/>
              </a:rPr>
              <a:t>C</a:t>
            </a:r>
            <a:endParaRPr lang="en-US" sz="2800" dirty="0" smtClean="0">
              <a:latin typeface="Cambria Math" panose="02040503050406030204" pitchFamily="18" charset="0"/>
              <a:ea typeface="Cambria Math" panose="02040503050406030204" pitchFamily="18" charset="0"/>
            </a:endParaRPr>
          </a:p>
          <a:p>
            <a:pPr>
              <a:lnSpc>
                <a:spcPct val="90000"/>
              </a:lnSpc>
              <a:buClr>
                <a:schemeClr val="tx1"/>
              </a:buClr>
              <a:defRPr/>
            </a:pPr>
            <a:r>
              <a:rPr lang="el-GR" sz="2800" dirty="0" smtClean="0">
                <a:latin typeface="Cambria Math" panose="02040503050406030204" pitchFamily="18" charset="0"/>
                <a:ea typeface="Cambria Math" panose="02040503050406030204" pitchFamily="18" charset="0"/>
              </a:rPr>
              <a:t>Παράγει ατμό και εν συνεχεία ηλεκτρισμό</a:t>
            </a:r>
          </a:p>
          <a:p>
            <a:pPr>
              <a:lnSpc>
                <a:spcPct val="90000"/>
              </a:lnSpc>
              <a:buClr>
                <a:schemeClr val="tx1"/>
              </a:buClr>
              <a:defRPr/>
            </a:pPr>
            <a:r>
              <a:rPr lang="el-GR" sz="2800" dirty="0" smtClean="0">
                <a:latin typeface="Cambria Math" panose="02040503050406030204" pitchFamily="18" charset="0"/>
                <a:ea typeface="Cambria Math" panose="02040503050406030204" pitchFamily="18" charset="0"/>
              </a:rPr>
              <a:t>Μπορεί να διαθέτει σύστημα παρακολούθησης του ήλιου</a:t>
            </a:r>
            <a:endParaRPr lang="en-US" sz="2800" dirty="0" smtClean="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0065402"/>
      </p:ext>
    </p:extLst>
  </p:cSld>
  <p:clrMapOvr>
    <a:masterClrMapping/>
  </p:clrMapOvr>
  <mc:AlternateContent xmlns:mc="http://schemas.openxmlformats.org/markup-compatibility/2006">
    <mc:Choice xmlns:p14="http://schemas.microsoft.com/office/powerpoint/2010/main" Requires="p14">
      <p:transition spd="slow" p14:dur="2000" advTm="30897"/>
    </mc:Choice>
    <mc:Fallback>
      <p:transition spd="slow" advTm="30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ΤΕΛΟΣ</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8448968"/>
      </p:ext>
    </p:extLst>
  </p:cSld>
  <p:clrMapOvr>
    <a:masterClrMapping/>
  </p:clrMapOvr>
  <mc:AlternateContent xmlns:mc="http://schemas.openxmlformats.org/markup-compatibility/2006">
    <mc:Choice xmlns:p14="http://schemas.microsoft.com/office/powerpoint/2010/main" Requires="p14">
      <p:transition spd="slow" p14:dur="2000" advTm="2211"/>
    </mc:Choice>
    <mc:Fallback>
      <p:transition spd="slow" advTm="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lstStyle/>
          <a:p>
            <a:r>
              <a:rPr lang="el-GR" altLang="en-US" b="0" dirty="0" smtClean="0"/>
              <a:t>ΑΚΤΙΝΟΒΟΛΙΑ ΣΕ ΟΡΙΖΟΝΤΙΑ ΕΠΙΦΑΝΕΙΑ</a:t>
            </a:r>
            <a:endParaRPr lang="en-GB" altLang="en-US" b="0" dirty="0"/>
          </a:p>
        </p:txBody>
      </p:sp>
      <p:pic>
        <p:nvPicPr>
          <p:cNvPr id="471043" name="Picture 3" descr="C:\Documents and Settings\Administrator\My Documents\Teaching\Solar power\lecture presentations\images\5 modeling\angles.gif"/>
          <p:cNvPicPr>
            <a:picLocks noChangeAspect="1" noChangeArrowheads="1"/>
          </p:cNvPicPr>
          <p:nvPr/>
        </p:nvPicPr>
        <p:blipFill>
          <a:blip r:embed="rId5">
            <a:extLst>
              <a:ext uri="{28A0092B-C50C-407E-A947-70E740481C1C}">
                <a14:useLocalDpi xmlns:a14="http://schemas.microsoft.com/office/drawing/2010/main" val="0"/>
              </a:ext>
            </a:extLst>
          </a:blip>
          <a:srcRect t="32063" r="46780"/>
          <a:stretch>
            <a:fillRect/>
          </a:stretch>
        </p:blipFill>
        <p:spPr bwMode="auto">
          <a:xfrm>
            <a:off x="2825763" y="1340768"/>
            <a:ext cx="3568700" cy="1924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1044" name="Object 4"/>
          <p:cNvGraphicFramePr>
            <a:graphicFrameLocks noChangeAspect="1"/>
          </p:cNvGraphicFramePr>
          <p:nvPr>
            <p:extLst>
              <p:ext uri="{D42A27DB-BD31-4B8C-83A1-F6EECF244321}">
                <p14:modId xmlns:p14="http://schemas.microsoft.com/office/powerpoint/2010/main" val="2493842256"/>
              </p:ext>
            </p:extLst>
          </p:nvPr>
        </p:nvGraphicFramePr>
        <p:xfrm>
          <a:off x="2748224" y="3429000"/>
          <a:ext cx="3099060" cy="754187"/>
        </p:xfrm>
        <a:graphic>
          <a:graphicData uri="http://schemas.openxmlformats.org/presentationml/2006/ole">
            <mc:AlternateContent xmlns:mc="http://schemas.openxmlformats.org/markup-compatibility/2006">
              <mc:Choice xmlns:v="urn:schemas-microsoft-com:vml" Requires="v">
                <p:oleObj spid="_x0000_s41034" name="Equation" r:id="rId6" imgW="888840" imgH="215640" progId="Equation.DSMT4">
                  <p:embed/>
                </p:oleObj>
              </mc:Choice>
              <mc:Fallback>
                <p:oleObj name="Equation" r:id="rId6" imgW="888840" imgH="2156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8224" y="3429000"/>
                        <a:ext cx="3099060" cy="754187"/>
                      </a:xfrm>
                      <a:prstGeom prst="rect">
                        <a:avLst/>
                      </a:prstGeom>
                      <a:noFill/>
                      <a:ln>
                        <a:noFill/>
                      </a:ln>
                      <a:effectLst/>
                      <a:extLst/>
                    </p:spPr>
                  </p:pic>
                </p:oleObj>
              </mc:Fallback>
            </mc:AlternateContent>
          </a:graphicData>
        </a:graphic>
      </p:graphicFrame>
      <p:graphicFrame>
        <p:nvGraphicFramePr>
          <p:cNvPr id="471045" name="Object 5"/>
          <p:cNvGraphicFramePr>
            <a:graphicFrameLocks noChangeAspect="1"/>
          </p:cNvGraphicFramePr>
          <p:nvPr/>
        </p:nvGraphicFramePr>
        <p:xfrm>
          <a:off x="4565650" y="2185988"/>
          <a:ext cx="665163" cy="538162"/>
        </p:xfrm>
        <a:graphic>
          <a:graphicData uri="http://schemas.openxmlformats.org/presentationml/2006/ole">
            <mc:AlternateContent xmlns:mc="http://schemas.openxmlformats.org/markup-compatibility/2006">
              <mc:Choice xmlns:v="urn:schemas-microsoft-com:vml" Requires="v">
                <p:oleObj spid="_x0000_s41035" name="Equation" r:id="rId8" imgW="266400" imgH="215640" progId="Equation.DSMT4">
                  <p:embed/>
                </p:oleObj>
              </mc:Choice>
              <mc:Fallback>
                <p:oleObj name="Equation" r:id="rId8" imgW="266400" imgH="215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5650" y="2185988"/>
                        <a:ext cx="665163" cy="538162"/>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46" name="Object 6"/>
          <p:cNvGraphicFramePr>
            <a:graphicFrameLocks noChangeAspect="1"/>
          </p:cNvGraphicFramePr>
          <p:nvPr>
            <p:extLst>
              <p:ext uri="{D42A27DB-BD31-4B8C-83A1-F6EECF244321}">
                <p14:modId xmlns:p14="http://schemas.microsoft.com/office/powerpoint/2010/main" val="3895901523"/>
              </p:ext>
            </p:extLst>
          </p:nvPr>
        </p:nvGraphicFramePr>
        <p:xfrm>
          <a:off x="6157131" y="2302793"/>
          <a:ext cx="474663" cy="506413"/>
        </p:xfrm>
        <a:graphic>
          <a:graphicData uri="http://schemas.openxmlformats.org/presentationml/2006/ole">
            <mc:AlternateContent xmlns:mc="http://schemas.openxmlformats.org/markup-compatibility/2006">
              <mc:Choice xmlns:v="urn:schemas-microsoft-com:vml" Requires="v">
                <p:oleObj spid="_x0000_s41036" name="Equation" r:id="rId10" imgW="190440" imgH="203040" progId="Equation.DSMT4">
                  <p:embed/>
                </p:oleObj>
              </mc:Choice>
              <mc:Fallback>
                <p:oleObj name="Equation" r:id="rId10" imgW="19044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7131" y="2302793"/>
                        <a:ext cx="474663" cy="50641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47" name="Rectangle 7"/>
          <p:cNvSpPr>
            <a:spLocks noChangeArrowheads="1"/>
          </p:cNvSpPr>
          <p:nvPr/>
        </p:nvSpPr>
        <p:spPr bwMode="auto">
          <a:xfrm>
            <a:off x="279995" y="4365104"/>
            <a:ext cx="866388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lvl1pPr marL="663575" indent="-663575" algn="l">
              <a:spcBef>
                <a:spcPct val="0"/>
              </a:spcBef>
              <a:tabLst>
                <a:tab pos="482600" algn="l"/>
              </a:tabLst>
              <a:defRPr sz="2400">
                <a:solidFill>
                  <a:schemeClr val="tx1"/>
                </a:solidFill>
                <a:latin typeface="Times New Roman" pitchFamily="18" charset="0"/>
                <a:cs typeface="Times New Roman" pitchFamily="18" charset="0"/>
              </a:defRPr>
            </a:lvl1pPr>
            <a:lvl2pPr marL="854075" algn="l">
              <a:spcBef>
                <a:spcPct val="0"/>
              </a:spcBef>
              <a:tabLst>
                <a:tab pos="482600" algn="l"/>
              </a:tabLst>
              <a:defRPr sz="2400">
                <a:solidFill>
                  <a:schemeClr val="tx1"/>
                </a:solidFill>
                <a:latin typeface="Times New Roman" pitchFamily="18" charset="0"/>
                <a:cs typeface="Times New Roman" pitchFamily="18" charset="0"/>
              </a:defRPr>
            </a:lvl2pPr>
            <a:lvl3pPr marL="1044575" algn="l">
              <a:spcBef>
                <a:spcPct val="0"/>
              </a:spcBef>
              <a:tabLst>
                <a:tab pos="482600" algn="l"/>
              </a:tabLst>
              <a:defRPr sz="2400">
                <a:solidFill>
                  <a:schemeClr val="tx1"/>
                </a:solidFill>
                <a:latin typeface="Times New Roman" pitchFamily="18" charset="0"/>
                <a:cs typeface="Times New Roman" pitchFamily="18" charset="0"/>
              </a:defRPr>
            </a:lvl3pPr>
            <a:lvl4pPr algn="l">
              <a:spcBef>
                <a:spcPct val="0"/>
              </a:spcBef>
              <a:tabLst>
                <a:tab pos="482600" algn="l"/>
              </a:tabLst>
              <a:defRPr sz="2400">
                <a:solidFill>
                  <a:schemeClr val="tx1"/>
                </a:solidFill>
                <a:latin typeface="Times New Roman" pitchFamily="18" charset="0"/>
                <a:cs typeface="Times New Roman" pitchFamily="18" charset="0"/>
              </a:defRPr>
            </a:lvl4pPr>
            <a:lvl5pPr algn="l">
              <a:spcBef>
                <a:spcPct val="0"/>
              </a:spcBef>
              <a:tabLst>
                <a:tab pos="4826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9pPr>
          </a:lstStyle>
          <a:p>
            <a:pPr marL="1160463" indent="-1160463" eaLnBrk="0" fontAlgn="base" hangingPunct="0">
              <a:spcAft>
                <a:spcPct val="0"/>
              </a:spcAft>
              <a:tabLst>
                <a:tab pos="482600" algn="l"/>
                <a:tab pos="1160463" algn="l"/>
              </a:tabLst>
            </a:pPr>
            <a:r>
              <a:rPr lang="en-GB" altLang="en-US" i="1" dirty="0">
                <a:solidFill>
                  <a:srgbClr val="000000"/>
                </a:solidFill>
                <a:latin typeface="Cambria Math" panose="02040503050406030204" pitchFamily="18" charset="0"/>
                <a:ea typeface="Cambria Math" panose="02040503050406030204" pitchFamily="18" charset="0"/>
                <a:sym typeface="Symbol" pitchFamily="18" charset="2"/>
              </a:rPr>
              <a:t>G</a:t>
            </a:r>
            <a:r>
              <a:rPr lang="en-GB" altLang="en-US" i="1" baseline="-25000" dirty="0">
                <a:solidFill>
                  <a:srgbClr val="000000"/>
                </a:solidFill>
                <a:latin typeface="Cambria Math" panose="02040503050406030204" pitchFamily="18" charset="0"/>
                <a:ea typeface="Cambria Math" panose="02040503050406030204" pitchFamily="18" charset="0"/>
                <a:sym typeface="Symbol" pitchFamily="18" charset="2"/>
              </a:rPr>
              <a:t>b</a:t>
            </a:r>
            <a:r>
              <a:rPr lang="en-GB" altLang="en-US" i="1" dirty="0">
                <a:solidFill>
                  <a:srgbClr val="000000"/>
                </a:solidFill>
                <a:latin typeface="Cambria Math" panose="02040503050406030204" pitchFamily="18" charset="0"/>
                <a:ea typeface="Cambria Math" panose="02040503050406030204" pitchFamily="18" charset="0"/>
                <a:sym typeface="Symbol" pitchFamily="18" charset="2"/>
              </a:rPr>
              <a:t> 	</a:t>
            </a:r>
            <a:r>
              <a:rPr lang="el-GR" altLang="en-US" i="1" dirty="0" smtClean="0">
                <a:solidFill>
                  <a:srgbClr val="000000"/>
                </a:solidFill>
                <a:latin typeface="Cambria Math" panose="02040503050406030204" pitchFamily="18" charset="0"/>
                <a:ea typeface="Cambria Math" panose="02040503050406030204" pitchFamily="18" charset="0"/>
                <a:sym typeface="Symbol" pitchFamily="18" charset="2"/>
              </a:rPr>
              <a:t>  </a:t>
            </a:r>
            <a:r>
              <a:rPr lang="en-GB" altLang="en-US" smtClean="0">
                <a:solidFill>
                  <a:srgbClr val="000000"/>
                </a:solidFill>
                <a:latin typeface="Cambria Math" panose="02040503050406030204" pitchFamily="18" charset="0"/>
                <a:ea typeface="Cambria Math" panose="02040503050406030204" pitchFamily="18" charset="0"/>
              </a:rPr>
              <a:t>= 	</a:t>
            </a:r>
            <a:r>
              <a:rPr lang="el-GR" altLang="en-US" smtClean="0">
                <a:solidFill>
                  <a:srgbClr val="000000"/>
                </a:solidFill>
                <a:latin typeface="Cambria Math" panose="02040503050406030204" pitchFamily="18" charset="0"/>
                <a:ea typeface="Cambria Math" panose="02040503050406030204" pitchFamily="18" charset="0"/>
              </a:rPr>
              <a:t>ΑΜΕΣΗ </a:t>
            </a:r>
            <a:r>
              <a:rPr lang="el-GR" altLang="en-US" dirty="0" smtClean="0">
                <a:solidFill>
                  <a:srgbClr val="000000"/>
                </a:solidFill>
                <a:latin typeface="Cambria Math" panose="02040503050406030204" pitchFamily="18" charset="0"/>
                <a:ea typeface="Cambria Math" panose="02040503050406030204" pitchFamily="18" charset="0"/>
              </a:rPr>
              <a:t>ΑΚΤΙΝΟΒΟΛΙΑ, ΚΑΘΕΤΗ ΣΤΗΝ ΕΠΙΦΑΝΕΙΑ ΤΗΣ ΓΗΣ </a:t>
            </a:r>
            <a:r>
              <a:rPr lang="en-GB" altLang="en-US" dirty="0" smtClean="0">
                <a:solidFill>
                  <a:srgbClr val="000000"/>
                </a:solidFill>
                <a:latin typeface="Cambria Math" panose="02040503050406030204" pitchFamily="18" charset="0"/>
                <a:ea typeface="Cambria Math" panose="02040503050406030204" pitchFamily="18" charset="0"/>
              </a:rPr>
              <a:t>(</a:t>
            </a:r>
            <a:r>
              <a:rPr lang="en-GB" altLang="en-US" dirty="0">
                <a:solidFill>
                  <a:srgbClr val="000000"/>
                </a:solidFill>
                <a:latin typeface="Cambria Math" panose="02040503050406030204" pitchFamily="18" charset="0"/>
                <a:ea typeface="Cambria Math" panose="02040503050406030204" pitchFamily="18" charset="0"/>
              </a:rPr>
              <a:t>W/m</a:t>
            </a:r>
            <a:r>
              <a:rPr lang="en-GB" altLang="en-US" baseline="30000" dirty="0">
                <a:solidFill>
                  <a:srgbClr val="000000"/>
                </a:solidFill>
                <a:latin typeface="Cambria Math" panose="02040503050406030204" pitchFamily="18" charset="0"/>
                <a:ea typeface="Cambria Math" panose="02040503050406030204" pitchFamily="18" charset="0"/>
              </a:rPr>
              <a:t>2</a:t>
            </a:r>
            <a:r>
              <a:rPr lang="en-GB" altLang="en-US" dirty="0">
                <a:solidFill>
                  <a:srgbClr val="000000"/>
                </a:solidFill>
                <a:latin typeface="Cambria Math" panose="02040503050406030204" pitchFamily="18" charset="0"/>
                <a:ea typeface="Cambria Math" panose="02040503050406030204" pitchFamily="18" charset="0"/>
              </a:rPr>
              <a:t>)</a:t>
            </a:r>
          </a:p>
          <a:p>
            <a:pPr eaLnBrk="0" fontAlgn="base" hangingPunct="0">
              <a:spcAft>
                <a:spcPct val="0"/>
              </a:spcAft>
              <a:tabLst>
                <a:tab pos="482600" algn="l"/>
                <a:tab pos="1160463" algn="l"/>
              </a:tabLst>
            </a:pPr>
            <a:r>
              <a:rPr lang="en-GB" altLang="en-US" i="1" dirty="0" err="1">
                <a:solidFill>
                  <a:srgbClr val="000000"/>
                </a:solidFill>
                <a:latin typeface="Cambria Math" panose="02040503050406030204" pitchFamily="18" charset="0"/>
                <a:ea typeface="Cambria Math" panose="02040503050406030204" pitchFamily="18" charset="0"/>
                <a:sym typeface="Symbol" pitchFamily="18" charset="2"/>
              </a:rPr>
              <a:t>G</a:t>
            </a:r>
            <a:r>
              <a:rPr lang="en-GB" altLang="en-US" i="1" baseline="-25000" dirty="0" err="1">
                <a:solidFill>
                  <a:srgbClr val="000000"/>
                </a:solidFill>
                <a:latin typeface="Cambria Math" panose="02040503050406030204" pitchFamily="18" charset="0"/>
                <a:ea typeface="Cambria Math" panose="02040503050406030204" pitchFamily="18" charset="0"/>
                <a:sym typeface="Symbol" pitchFamily="18" charset="2"/>
              </a:rPr>
              <a:t>b,n</a:t>
            </a:r>
            <a:r>
              <a:rPr lang="en-GB" altLang="en-US" dirty="0">
                <a:solidFill>
                  <a:srgbClr val="000000"/>
                </a:solidFill>
                <a:latin typeface="Cambria Math" panose="02040503050406030204" pitchFamily="18" charset="0"/>
                <a:ea typeface="Cambria Math" panose="02040503050406030204" pitchFamily="18" charset="0"/>
              </a:rPr>
              <a:t> </a:t>
            </a:r>
            <a:r>
              <a:rPr lang="en-GB" altLang="en-US">
                <a:solidFill>
                  <a:srgbClr val="000000"/>
                </a:solidFill>
                <a:latin typeface="Cambria Math" panose="02040503050406030204" pitchFamily="18" charset="0"/>
                <a:ea typeface="Cambria Math" panose="02040503050406030204" pitchFamily="18" charset="0"/>
              </a:rPr>
              <a:t>	</a:t>
            </a:r>
            <a:r>
              <a:rPr lang="en-GB" altLang="en-US" smtClean="0">
                <a:solidFill>
                  <a:srgbClr val="000000"/>
                </a:solidFill>
                <a:latin typeface="Cambria Math" panose="02040503050406030204" pitchFamily="18" charset="0"/>
                <a:ea typeface="Cambria Math" panose="02040503050406030204" pitchFamily="18" charset="0"/>
              </a:rPr>
              <a:t>=	</a:t>
            </a:r>
            <a:r>
              <a:rPr lang="el-GR" altLang="en-US" smtClean="0">
                <a:solidFill>
                  <a:srgbClr val="000000"/>
                </a:solidFill>
                <a:latin typeface="Cambria Math" panose="02040503050406030204" pitchFamily="18" charset="0"/>
                <a:ea typeface="Cambria Math" panose="02040503050406030204" pitchFamily="18" charset="0"/>
              </a:rPr>
              <a:t>ΑΜΕΣΗ </a:t>
            </a:r>
            <a:r>
              <a:rPr lang="el-GR" altLang="en-US" dirty="0" smtClean="0">
                <a:solidFill>
                  <a:srgbClr val="000000"/>
                </a:solidFill>
                <a:latin typeface="Cambria Math" panose="02040503050406030204" pitchFamily="18" charset="0"/>
                <a:ea typeface="Cambria Math" panose="02040503050406030204" pitchFamily="18" charset="0"/>
              </a:rPr>
              <a:t>ΑΚΤΙΝΟΒΟΛΙΑ </a:t>
            </a:r>
            <a:r>
              <a:rPr lang="en-GB" altLang="en-US" dirty="0" smtClean="0">
                <a:solidFill>
                  <a:srgbClr val="000000"/>
                </a:solidFill>
                <a:latin typeface="Cambria Math" panose="02040503050406030204" pitchFamily="18" charset="0"/>
                <a:ea typeface="Cambria Math" panose="02040503050406030204" pitchFamily="18" charset="0"/>
              </a:rPr>
              <a:t> </a:t>
            </a:r>
            <a:r>
              <a:rPr lang="en-GB" altLang="en-US" dirty="0">
                <a:solidFill>
                  <a:srgbClr val="000000"/>
                </a:solidFill>
                <a:latin typeface="Cambria Math" panose="02040503050406030204" pitchFamily="18" charset="0"/>
                <a:ea typeface="Cambria Math" panose="02040503050406030204" pitchFamily="18" charset="0"/>
              </a:rPr>
              <a:t>(W/m</a:t>
            </a:r>
            <a:r>
              <a:rPr lang="en-GB" altLang="en-US" baseline="30000" dirty="0">
                <a:solidFill>
                  <a:srgbClr val="000000"/>
                </a:solidFill>
                <a:latin typeface="Cambria Math" panose="02040503050406030204" pitchFamily="18" charset="0"/>
                <a:ea typeface="Cambria Math" panose="02040503050406030204" pitchFamily="18" charset="0"/>
              </a:rPr>
              <a:t>2</a:t>
            </a:r>
            <a:r>
              <a:rPr lang="en-GB" altLang="en-US" dirty="0">
                <a:solidFill>
                  <a:srgbClr val="000000"/>
                </a:solidFill>
                <a:latin typeface="Cambria Math" panose="02040503050406030204" pitchFamily="18" charset="0"/>
                <a:ea typeface="Cambria Math" panose="02040503050406030204" pitchFamily="18" charset="0"/>
              </a:rPr>
              <a:t>)</a:t>
            </a:r>
          </a:p>
          <a:p>
            <a:pPr eaLnBrk="0" fontAlgn="base" hangingPunct="0">
              <a:spcAft>
                <a:spcPct val="0"/>
              </a:spcAft>
              <a:tabLst>
                <a:tab pos="482600" algn="l"/>
                <a:tab pos="1160463" algn="l"/>
              </a:tabLst>
            </a:pPr>
            <a:r>
              <a:rPr lang="el-GR" altLang="en-US" i="1" dirty="0" smtClean="0">
                <a:solidFill>
                  <a:srgbClr val="000000"/>
                </a:solidFill>
                <a:latin typeface="Cambria Math" panose="02040503050406030204" pitchFamily="18" charset="0"/>
                <a:ea typeface="Cambria Math" panose="02040503050406030204" pitchFamily="18" charset="0"/>
              </a:rPr>
              <a:t>θ</a:t>
            </a:r>
            <a:r>
              <a:rPr lang="en-GB" altLang="en-US" i="1" baseline="-25000" dirty="0" smtClean="0">
                <a:solidFill>
                  <a:srgbClr val="000000"/>
                </a:solidFill>
                <a:latin typeface="Cambria Math" panose="02040503050406030204" pitchFamily="18" charset="0"/>
                <a:ea typeface="Cambria Math" panose="02040503050406030204" pitchFamily="18" charset="0"/>
              </a:rPr>
              <a:t>z</a:t>
            </a:r>
            <a:r>
              <a:rPr lang="en-GB" altLang="en-US" dirty="0">
                <a:solidFill>
                  <a:srgbClr val="000000"/>
                </a:solidFill>
                <a:latin typeface="Cambria Math" panose="02040503050406030204" pitchFamily="18" charset="0"/>
                <a:ea typeface="Cambria Math" panose="02040503050406030204" pitchFamily="18" charset="0"/>
              </a:rPr>
              <a:t>	</a:t>
            </a:r>
            <a:r>
              <a:rPr lang="el-GR" altLang="en-US" dirty="0" smtClean="0">
                <a:solidFill>
                  <a:srgbClr val="000000"/>
                </a:solidFill>
                <a:latin typeface="Cambria Math" panose="02040503050406030204" pitchFamily="18" charset="0"/>
                <a:ea typeface="Cambria Math" panose="02040503050406030204" pitchFamily="18" charset="0"/>
              </a:rPr>
              <a:t>   </a:t>
            </a:r>
            <a:r>
              <a:rPr lang="en-GB" altLang="en-US" smtClean="0">
                <a:solidFill>
                  <a:srgbClr val="000000"/>
                </a:solidFill>
                <a:latin typeface="Cambria Math" panose="02040503050406030204" pitchFamily="18" charset="0"/>
                <a:ea typeface="Cambria Math" panose="02040503050406030204" pitchFamily="18" charset="0"/>
              </a:rPr>
              <a:t>= 	</a:t>
            </a:r>
            <a:r>
              <a:rPr lang="el-GR" altLang="en-US" smtClean="0">
                <a:solidFill>
                  <a:srgbClr val="000000"/>
                </a:solidFill>
                <a:latin typeface="Cambria Math" panose="02040503050406030204" pitchFamily="18" charset="0"/>
                <a:ea typeface="Cambria Math" panose="02040503050406030204" pitchFamily="18" charset="0"/>
              </a:rPr>
              <a:t>ΓΩΝΙΑ </a:t>
            </a:r>
            <a:r>
              <a:rPr lang="el-GR" altLang="en-US" dirty="0" smtClean="0">
                <a:solidFill>
                  <a:srgbClr val="000000"/>
                </a:solidFill>
                <a:latin typeface="Cambria Math" panose="02040503050406030204" pitchFamily="18" charset="0"/>
                <a:ea typeface="Cambria Math" panose="02040503050406030204" pitchFamily="18" charset="0"/>
              </a:rPr>
              <a:t>ΖΕΝΙΘ</a:t>
            </a:r>
            <a:endParaRPr lang="en-GB" altLang="en-US" dirty="0">
              <a:solidFill>
                <a:srgbClr val="000000"/>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6383859"/>
      </p:ext>
    </p:extLst>
  </p:cSld>
  <p:clrMapOvr>
    <a:masterClrMapping/>
  </p:clrMapOvr>
  <mc:AlternateContent xmlns:mc="http://schemas.openxmlformats.org/markup-compatibility/2006">
    <mc:Choice xmlns:p14="http://schemas.microsoft.com/office/powerpoint/2010/main" Requires="p14">
      <p:transition spd="slow" p14:dur="2000" advTm="18808"/>
    </mc:Choice>
    <mc:Fallback>
      <p:transition spd="slow" advTm="1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C:\Documents and Settings\Administrator\My Documents\Teaching\Solar power\lecture presentations\images\5 modeling\angles.gif"/>
          <p:cNvPicPr>
            <a:picLocks noChangeAspect="1" noChangeArrowheads="1"/>
          </p:cNvPicPr>
          <p:nvPr/>
        </p:nvPicPr>
        <p:blipFill>
          <a:blip r:embed="rId5">
            <a:extLst>
              <a:ext uri="{28A0092B-C50C-407E-A947-70E740481C1C}">
                <a14:useLocalDpi xmlns:a14="http://schemas.microsoft.com/office/drawing/2010/main" val="0"/>
              </a:ext>
            </a:extLst>
          </a:blip>
          <a:srcRect l="35228"/>
          <a:stretch>
            <a:fillRect/>
          </a:stretch>
        </p:blipFill>
        <p:spPr bwMode="auto">
          <a:xfrm>
            <a:off x="2270125" y="1556792"/>
            <a:ext cx="4343400" cy="2832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2067" name="Object 3"/>
          <p:cNvGraphicFramePr>
            <a:graphicFrameLocks noChangeAspect="1"/>
          </p:cNvGraphicFramePr>
          <p:nvPr>
            <p:extLst>
              <p:ext uri="{D42A27DB-BD31-4B8C-83A1-F6EECF244321}">
                <p14:modId xmlns:p14="http://schemas.microsoft.com/office/powerpoint/2010/main" val="899971424"/>
              </p:ext>
            </p:extLst>
          </p:nvPr>
        </p:nvGraphicFramePr>
        <p:xfrm>
          <a:off x="5004048" y="2391345"/>
          <a:ext cx="663575" cy="538162"/>
        </p:xfrm>
        <a:graphic>
          <a:graphicData uri="http://schemas.openxmlformats.org/presentationml/2006/ole">
            <mc:AlternateContent xmlns:mc="http://schemas.openxmlformats.org/markup-compatibility/2006">
              <mc:Choice xmlns:v="urn:schemas-microsoft-com:vml" Requires="v">
                <p:oleObj spid="_x0000_s42061" name="Equation" r:id="rId6" imgW="266400" imgH="215640" progId="Equation.DSMT4">
                  <p:embed/>
                </p:oleObj>
              </mc:Choice>
              <mc:Fallback>
                <p:oleObj name="Equation" r:id="rId6" imgW="266400" imgH="2156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2391345"/>
                        <a:ext cx="663575" cy="538162"/>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2068" name="Rectangle 4"/>
          <p:cNvSpPr>
            <a:spLocks noChangeArrowheads="1"/>
          </p:cNvSpPr>
          <p:nvPr/>
        </p:nvSpPr>
        <p:spPr bwMode="gray">
          <a:xfrm>
            <a:off x="4213225" y="2414588"/>
            <a:ext cx="2286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graphicFrame>
        <p:nvGraphicFramePr>
          <p:cNvPr id="472069" name="Object 5"/>
          <p:cNvGraphicFramePr>
            <a:graphicFrameLocks noChangeAspect="1"/>
          </p:cNvGraphicFramePr>
          <p:nvPr>
            <p:extLst>
              <p:ext uri="{D42A27DB-BD31-4B8C-83A1-F6EECF244321}">
                <p14:modId xmlns:p14="http://schemas.microsoft.com/office/powerpoint/2010/main" val="2164065752"/>
              </p:ext>
            </p:extLst>
          </p:nvPr>
        </p:nvGraphicFramePr>
        <p:xfrm>
          <a:off x="3994943" y="1859044"/>
          <a:ext cx="665163" cy="538163"/>
        </p:xfrm>
        <a:graphic>
          <a:graphicData uri="http://schemas.openxmlformats.org/presentationml/2006/ole">
            <mc:AlternateContent xmlns:mc="http://schemas.openxmlformats.org/markup-compatibility/2006">
              <mc:Choice xmlns:v="urn:schemas-microsoft-com:vml" Requires="v">
                <p:oleObj spid="_x0000_s42062" name="Equation" r:id="rId8" imgW="266400" imgH="215640" progId="Equation.DSMT4">
                  <p:embed/>
                </p:oleObj>
              </mc:Choice>
              <mc:Fallback>
                <p:oleObj name="Equation" r:id="rId8" imgW="266400" imgH="215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943" y="1859044"/>
                        <a:ext cx="665163" cy="53816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2071" name="Object 7"/>
          <p:cNvGraphicFramePr>
            <a:graphicFrameLocks noChangeAspect="1"/>
          </p:cNvGraphicFramePr>
          <p:nvPr>
            <p:extLst>
              <p:ext uri="{D42A27DB-BD31-4B8C-83A1-F6EECF244321}">
                <p14:modId xmlns:p14="http://schemas.microsoft.com/office/powerpoint/2010/main" val="3052054849"/>
              </p:ext>
            </p:extLst>
          </p:nvPr>
        </p:nvGraphicFramePr>
        <p:xfrm>
          <a:off x="2443956" y="4493418"/>
          <a:ext cx="3414638" cy="807790"/>
        </p:xfrm>
        <a:graphic>
          <a:graphicData uri="http://schemas.openxmlformats.org/presentationml/2006/ole">
            <mc:AlternateContent xmlns:mc="http://schemas.openxmlformats.org/markup-compatibility/2006">
              <mc:Choice xmlns:v="urn:schemas-microsoft-com:vml" Requires="v">
                <p:oleObj spid="_x0000_s42063" name="Equation" r:id="rId10" imgW="914400" imgH="215640" progId="Equation.DSMT4">
                  <p:embed/>
                </p:oleObj>
              </mc:Choice>
              <mc:Fallback>
                <p:oleObj name="Equation" r:id="rId10" imgW="914400" imgH="2156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3956" y="4493418"/>
                        <a:ext cx="3414638" cy="807790"/>
                      </a:xfrm>
                      <a:prstGeom prst="rect">
                        <a:avLst/>
                      </a:prstGeom>
                      <a:noFill/>
                      <a:ln>
                        <a:noFill/>
                      </a:ln>
                      <a:effectLst/>
                      <a:extLst/>
                    </p:spPr>
                  </p:pic>
                </p:oleObj>
              </mc:Fallback>
            </mc:AlternateContent>
          </a:graphicData>
        </a:graphic>
      </p:graphicFrame>
      <p:sp>
        <p:nvSpPr>
          <p:cNvPr id="472072" name="Rectangle 8"/>
          <p:cNvSpPr>
            <a:spLocks noChangeArrowheads="1"/>
          </p:cNvSpPr>
          <p:nvPr/>
        </p:nvSpPr>
        <p:spPr bwMode="auto">
          <a:xfrm>
            <a:off x="539552" y="5373217"/>
            <a:ext cx="83123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lvl1pPr marL="663575" indent="-663575" algn="l">
              <a:spcBef>
                <a:spcPct val="0"/>
              </a:spcBef>
              <a:tabLst>
                <a:tab pos="482600" algn="l"/>
              </a:tabLst>
              <a:defRPr sz="2400">
                <a:solidFill>
                  <a:schemeClr val="tx1"/>
                </a:solidFill>
                <a:latin typeface="Times New Roman" pitchFamily="18" charset="0"/>
                <a:cs typeface="Times New Roman" pitchFamily="18" charset="0"/>
              </a:defRPr>
            </a:lvl1pPr>
            <a:lvl2pPr marL="854075" algn="l">
              <a:spcBef>
                <a:spcPct val="0"/>
              </a:spcBef>
              <a:tabLst>
                <a:tab pos="482600" algn="l"/>
              </a:tabLst>
              <a:defRPr sz="2400">
                <a:solidFill>
                  <a:schemeClr val="tx1"/>
                </a:solidFill>
                <a:latin typeface="Times New Roman" pitchFamily="18" charset="0"/>
                <a:cs typeface="Times New Roman" pitchFamily="18" charset="0"/>
              </a:defRPr>
            </a:lvl2pPr>
            <a:lvl3pPr marL="1044575" algn="l">
              <a:spcBef>
                <a:spcPct val="0"/>
              </a:spcBef>
              <a:tabLst>
                <a:tab pos="482600" algn="l"/>
              </a:tabLst>
              <a:defRPr sz="2400">
                <a:solidFill>
                  <a:schemeClr val="tx1"/>
                </a:solidFill>
                <a:latin typeface="Times New Roman" pitchFamily="18" charset="0"/>
                <a:cs typeface="Times New Roman" pitchFamily="18" charset="0"/>
              </a:defRPr>
            </a:lvl3pPr>
            <a:lvl4pPr algn="l">
              <a:spcBef>
                <a:spcPct val="0"/>
              </a:spcBef>
              <a:tabLst>
                <a:tab pos="482600" algn="l"/>
              </a:tabLst>
              <a:defRPr sz="2400">
                <a:solidFill>
                  <a:schemeClr val="tx1"/>
                </a:solidFill>
                <a:latin typeface="Times New Roman" pitchFamily="18" charset="0"/>
                <a:cs typeface="Times New Roman" pitchFamily="18" charset="0"/>
              </a:defRPr>
            </a:lvl4pPr>
            <a:lvl5pPr algn="l">
              <a:spcBef>
                <a:spcPct val="0"/>
              </a:spcBef>
              <a:tabLst>
                <a:tab pos="4826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9pPr>
          </a:lstStyle>
          <a:p>
            <a:pPr marL="1160463" indent="-1160463" eaLnBrk="0" fontAlgn="base" hangingPunct="0">
              <a:spcAft>
                <a:spcPct val="0"/>
              </a:spcAft>
              <a:tabLst>
                <a:tab pos="177800" algn="l"/>
                <a:tab pos="1160463" algn="l"/>
              </a:tabLst>
            </a:pPr>
            <a:r>
              <a:rPr lang="en-GB" altLang="en-US" i="1" err="1">
                <a:solidFill>
                  <a:srgbClr val="000000"/>
                </a:solidFill>
                <a:latin typeface="Cambria Math" panose="02040503050406030204" pitchFamily="18" charset="0"/>
                <a:ea typeface="Cambria Math" panose="02040503050406030204" pitchFamily="18" charset="0"/>
                <a:sym typeface="Symbol" pitchFamily="18" charset="2"/>
              </a:rPr>
              <a:t>G</a:t>
            </a:r>
            <a:r>
              <a:rPr lang="en-GB" altLang="en-US" i="1" baseline="-25000" err="1">
                <a:solidFill>
                  <a:srgbClr val="000000"/>
                </a:solidFill>
                <a:latin typeface="Cambria Math" panose="02040503050406030204" pitchFamily="18" charset="0"/>
                <a:ea typeface="Cambria Math" panose="02040503050406030204" pitchFamily="18" charset="0"/>
                <a:sym typeface="Symbol" pitchFamily="18" charset="2"/>
              </a:rPr>
              <a:t>b,t</a:t>
            </a:r>
            <a:r>
              <a:rPr lang="en-GB" altLang="en-US" i="1">
                <a:solidFill>
                  <a:srgbClr val="000000"/>
                </a:solidFill>
                <a:latin typeface="Cambria Math" panose="02040503050406030204" pitchFamily="18" charset="0"/>
                <a:ea typeface="Cambria Math" panose="02040503050406030204" pitchFamily="18" charset="0"/>
                <a:sym typeface="Symbol" pitchFamily="18" charset="2"/>
              </a:rPr>
              <a:t> </a:t>
            </a:r>
            <a:r>
              <a:rPr lang="en-GB" altLang="en-US" smtClean="0">
                <a:solidFill>
                  <a:srgbClr val="000000"/>
                </a:solidFill>
                <a:latin typeface="Cambria Math" panose="02040503050406030204" pitchFamily="18" charset="0"/>
                <a:ea typeface="Cambria Math" panose="02040503050406030204" pitchFamily="18" charset="0"/>
              </a:rPr>
              <a:t>=	</a:t>
            </a:r>
            <a:r>
              <a:rPr lang="el-GR" altLang="en-US" smtClean="0">
                <a:solidFill>
                  <a:srgbClr val="000000"/>
                </a:solidFill>
                <a:latin typeface="Cambria Math" panose="02040503050406030204" pitchFamily="18" charset="0"/>
                <a:ea typeface="Cambria Math" panose="02040503050406030204" pitchFamily="18" charset="0"/>
              </a:rPr>
              <a:t>ΑΜΕΣΗ </a:t>
            </a:r>
            <a:r>
              <a:rPr lang="el-GR" altLang="en-US" dirty="0" smtClean="0">
                <a:solidFill>
                  <a:srgbClr val="000000"/>
                </a:solidFill>
                <a:latin typeface="Cambria Math" panose="02040503050406030204" pitchFamily="18" charset="0"/>
                <a:ea typeface="Cambria Math" panose="02040503050406030204" pitchFamily="18" charset="0"/>
              </a:rPr>
              <a:t>ΑΚΤΙΝΟΒΟΛΙΑ ΚΑΘΕΤΗ ΣΤΗΝ ΚΕΚΛΙΜΕΝΗ ΕΠΙΦΑΝΕΙΑ</a:t>
            </a:r>
            <a:r>
              <a:rPr lang="en-GB" altLang="en-US" dirty="0" smtClean="0">
                <a:solidFill>
                  <a:srgbClr val="000000"/>
                </a:solidFill>
                <a:latin typeface="Cambria Math" panose="02040503050406030204" pitchFamily="18" charset="0"/>
                <a:ea typeface="Cambria Math" panose="02040503050406030204" pitchFamily="18" charset="0"/>
              </a:rPr>
              <a:t> </a:t>
            </a:r>
            <a:r>
              <a:rPr lang="en-GB" altLang="en-US" dirty="0">
                <a:solidFill>
                  <a:srgbClr val="000000"/>
                </a:solidFill>
                <a:latin typeface="Cambria Math" panose="02040503050406030204" pitchFamily="18" charset="0"/>
                <a:ea typeface="Cambria Math" panose="02040503050406030204" pitchFamily="18" charset="0"/>
              </a:rPr>
              <a:t>(W/m</a:t>
            </a:r>
            <a:r>
              <a:rPr lang="en-GB" altLang="en-US" baseline="30000" dirty="0">
                <a:solidFill>
                  <a:srgbClr val="000000"/>
                </a:solidFill>
                <a:latin typeface="Cambria Math" panose="02040503050406030204" pitchFamily="18" charset="0"/>
                <a:ea typeface="Cambria Math" panose="02040503050406030204" pitchFamily="18" charset="0"/>
              </a:rPr>
              <a:t>2</a:t>
            </a:r>
            <a:r>
              <a:rPr lang="en-GB" altLang="en-US" dirty="0">
                <a:solidFill>
                  <a:srgbClr val="000000"/>
                </a:solidFill>
                <a:latin typeface="Cambria Math" panose="02040503050406030204" pitchFamily="18" charset="0"/>
                <a:ea typeface="Cambria Math" panose="02040503050406030204" pitchFamily="18" charset="0"/>
              </a:rPr>
              <a:t>)</a:t>
            </a:r>
          </a:p>
          <a:p>
            <a:pPr marL="1160463" indent="-1160463" eaLnBrk="0" fontAlgn="base" hangingPunct="0">
              <a:spcAft>
                <a:spcPct val="0"/>
              </a:spcAft>
              <a:tabLst>
                <a:tab pos="177800" algn="l"/>
                <a:tab pos="1160463" algn="l"/>
              </a:tabLst>
            </a:pPr>
            <a:r>
              <a:rPr lang="en-GB" altLang="en-US" i="1" err="1">
                <a:solidFill>
                  <a:srgbClr val="000000"/>
                </a:solidFill>
                <a:latin typeface="Cambria Math" panose="02040503050406030204" pitchFamily="18" charset="0"/>
                <a:ea typeface="Cambria Math" panose="02040503050406030204" pitchFamily="18" charset="0"/>
                <a:sym typeface="Symbol" pitchFamily="18" charset="2"/>
              </a:rPr>
              <a:t>G</a:t>
            </a:r>
            <a:r>
              <a:rPr lang="en-GB" altLang="en-US" i="1" baseline="-25000" err="1">
                <a:solidFill>
                  <a:srgbClr val="000000"/>
                </a:solidFill>
                <a:latin typeface="Cambria Math" panose="02040503050406030204" pitchFamily="18" charset="0"/>
                <a:ea typeface="Cambria Math" panose="02040503050406030204" pitchFamily="18" charset="0"/>
                <a:sym typeface="Symbol" pitchFamily="18" charset="2"/>
              </a:rPr>
              <a:t>b,n</a:t>
            </a:r>
            <a:r>
              <a:rPr lang="en-GB" altLang="en-US">
                <a:solidFill>
                  <a:srgbClr val="000000"/>
                </a:solidFill>
                <a:latin typeface="Cambria Math" panose="02040503050406030204" pitchFamily="18" charset="0"/>
                <a:ea typeface="Cambria Math" panose="02040503050406030204" pitchFamily="18" charset="0"/>
              </a:rPr>
              <a:t> </a:t>
            </a:r>
            <a:r>
              <a:rPr lang="en-GB" altLang="en-US" smtClean="0">
                <a:solidFill>
                  <a:srgbClr val="000000"/>
                </a:solidFill>
                <a:latin typeface="Cambria Math" panose="02040503050406030204" pitchFamily="18" charset="0"/>
                <a:ea typeface="Cambria Math" panose="02040503050406030204" pitchFamily="18" charset="0"/>
              </a:rPr>
              <a:t>=	</a:t>
            </a:r>
            <a:r>
              <a:rPr lang="el-GR" altLang="en-US" smtClean="0">
                <a:solidFill>
                  <a:srgbClr val="000000"/>
                </a:solidFill>
                <a:latin typeface="Cambria Math" panose="02040503050406030204" pitchFamily="18" charset="0"/>
                <a:ea typeface="Cambria Math" panose="02040503050406030204" pitchFamily="18" charset="0"/>
              </a:rPr>
              <a:t>ΑΜΕΣΗ </a:t>
            </a:r>
            <a:r>
              <a:rPr lang="el-GR" altLang="en-US" dirty="0" smtClean="0">
                <a:solidFill>
                  <a:srgbClr val="000000"/>
                </a:solidFill>
                <a:latin typeface="Cambria Math" panose="02040503050406030204" pitchFamily="18" charset="0"/>
                <a:ea typeface="Cambria Math" panose="02040503050406030204" pitchFamily="18" charset="0"/>
              </a:rPr>
              <a:t>ΑΚΤΙΝΟΒΟΛΙΑ</a:t>
            </a:r>
            <a:r>
              <a:rPr lang="en-GB" altLang="en-US" dirty="0" smtClean="0">
                <a:solidFill>
                  <a:srgbClr val="000000"/>
                </a:solidFill>
                <a:latin typeface="Cambria Math" panose="02040503050406030204" pitchFamily="18" charset="0"/>
                <a:ea typeface="Cambria Math" panose="02040503050406030204" pitchFamily="18" charset="0"/>
              </a:rPr>
              <a:t>(W/m</a:t>
            </a:r>
            <a:r>
              <a:rPr lang="en-GB" altLang="en-US" baseline="30000" dirty="0" smtClean="0">
                <a:solidFill>
                  <a:srgbClr val="000000"/>
                </a:solidFill>
                <a:latin typeface="Cambria Math" panose="02040503050406030204" pitchFamily="18" charset="0"/>
                <a:ea typeface="Cambria Math" panose="02040503050406030204" pitchFamily="18" charset="0"/>
              </a:rPr>
              <a:t>2</a:t>
            </a:r>
            <a:r>
              <a:rPr lang="en-GB" altLang="en-US" dirty="0">
                <a:solidFill>
                  <a:srgbClr val="000000"/>
                </a:solidFill>
                <a:latin typeface="Cambria Math" panose="02040503050406030204" pitchFamily="18" charset="0"/>
                <a:ea typeface="Cambria Math" panose="02040503050406030204" pitchFamily="18" charset="0"/>
              </a:rPr>
              <a:t>)</a:t>
            </a:r>
          </a:p>
          <a:p>
            <a:pPr marL="1160463" indent="-1160463" eaLnBrk="0" fontAlgn="base" hangingPunct="0">
              <a:spcAft>
                <a:spcPct val="0"/>
              </a:spcAft>
              <a:tabLst>
                <a:tab pos="177800" algn="l"/>
                <a:tab pos="1160463" algn="l"/>
              </a:tabLst>
            </a:pPr>
            <a:r>
              <a:rPr lang="el-GR" altLang="en-US" i="1" dirty="0">
                <a:solidFill>
                  <a:srgbClr val="000000"/>
                </a:solidFill>
                <a:latin typeface="Cambria Math" panose="02040503050406030204" pitchFamily="18" charset="0"/>
                <a:ea typeface="Cambria Math" panose="02040503050406030204" pitchFamily="18" charset="0"/>
              </a:rPr>
              <a:t>θ</a:t>
            </a:r>
            <a:r>
              <a:rPr lang="en-GB" altLang="en-US">
                <a:solidFill>
                  <a:srgbClr val="000000"/>
                </a:solidFill>
                <a:latin typeface="Cambria Math" panose="02040503050406030204" pitchFamily="18" charset="0"/>
                <a:ea typeface="Cambria Math" panose="02040503050406030204" pitchFamily="18" charset="0"/>
              </a:rPr>
              <a:t>	</a:t>
            </a:r>
            <a:r>
              <a:rPr lang="en-GB" altLang="en-US" smtClean="0">
                <a:solidFill>
                  <a:srgbClr val="000000"/>
                </a:solidFill>
                <a:latin typeface="Cambria Math" panose="02040503050406030204" pitchFamily="18" charset="0"/>
                <a:ea typeface="Cambria Math" panose="02040503050406030204" pitchFamily="18" charset="0"/>
              </a:rPr>
              <a:t> =	</a:t>
            </a:r>
            <a:r>
              <a:rPr lang="el-GR" altLang="en-US" smtClean="0">
                <a:solidFill>
                  <a:srgbClr val="000000"/>
                </a:solidFill>
                <a:latin typeface="Cambria Math" panose="02040503050406030204" pitchFamily="18" charset="0"/>
                <a:ea typeface="Cambria Math" panose="02040503050406030204" pitchFamily="18" charset="0"/>
              </a:rPr>
              <a:t>ΓΩΝΙΑ </a:t>
            </a:r>
            <a:r>
              <a:rPr lang="el-GR" altLang="en-US" dirty="0" smtClean="0">
                <a:solidFill>
                  <a:srgbClr val="000000"/>
                </a:solidFill>
                <a:latin typeface="Cambria Math" panose="02040503050406030204" pitchFamily="18" charset="0"/>
                <a:ea typeface="Cambria Math" panose="02040503050406030204" pitchFamily="18" charset="0"/>
              </a:rPr>
              <a:t>ΠΡΟΣΠΤΩΣΗΣ</a:t>
            </a:r>
            <a:endParaRPr lang="en-GB" altLang="en-US" dirty="0">
              <a:solidFill>
                <a:srgbClr val="000000"/>
              </a:solidFill>
              <a:latin typeface="Cambria Math" panose="02040503050406030204" pitchFamily="18" charset="0"/>
              <a:ea typeface="Cambria Math" panose="02040503050406030204" pitchFamily="18" charset="0"/>
            </a:endParaRPr>
          </a:p>
        </p:txBody>
      </p:sp>
      <p:sp>
        <p:nvSpPr>
          <p:cNvPr id="472073" name="Rectangle 9"/>
          <p:cNvSpPr>
            <a:spLocks noGrp="1" noChangeArrowheads="1"/>
          </p:cNvSpPr>
          <p:nvPr>
            <p:ph type="title"/>
          </p:nvPr>
        </p:nvSpPr>
        <p:spPr>
          <a:xfrm>
            <a:off x="685800" y="609600"/>
            <a:ext cx="7772400" cy="1019200"/>
          </a:xfrm>
          <a:noFill/>
          <a:ln/>
        </p:spPr>
        <p:txBody>
          <a:bodyPr/>
          <a:lstStyle/>
          <a:p>
            <a:pPr marL="0" indent="0">
              <a:tabLst/>
            </a:pPr>
            <a:r>
              <a:rPr lang="el-GR" altLang="en-US" dirty="0" smtClean="0"/>
              <a:t>ΚΕΚΛΙΜΕΝΗ ΕΠΙΦΑΝΕΙΑ</a:t>
            </a:r>
            <a:br>
              <a:rPr lang="el-GR" altLang="en-US" dirty="0" smtClean="0"/>
            </a:br>
            <a:r>
              <a:rPr lang="el-GR" altLang="en-US" dirty="0" smtClean="0"/>
              <a:t>ΑΜΕΣΗ ΑΚΤΙΝΟΒΟΛΙΑ</a:t>
            </a:r>
            <a:r>
              <a:rPr lang="en-GB" altLang="en-US" dirty="0"/>
              <a:t/>
            </a:r>
            <a:br>
              <a:rPr lang="en-GB" altLang="en-US" dirty="0"/>
            </a:br>
            <a:endParaRPr lang="en-GB" altLang="en-US" b="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8215720"/>
      </p:ext>
    </p:extLst>
  </p:cSld>
  <p:clrMapOvr>
    <a:masterClrMapping/>
  </p:clrMapOvr>
  <mc:AlternateContent xmlns:mc="http://schemas.openxmlformats.org/markup-compatibility/2006">
    <mc:Choice xmlns:p14="http://schemas.microsoft.com/office/powerpoint/2010/main" Requires="p14">
      <p:transition spd="slow" p14:dur="2000" advTm="17952"/>
    </mc:Choice>
    <mc:Fallback>
      <p:transition spd="slow" advTm="1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1|1.2|1.1|1.1"/>
</p:tagLst>
</file>

<file path=ppt/tags/tag2.xml><?xml version="1.0" encoding="utf-8"?>
<p:tagLst xmlns:a="http://schemas.openxmlformats.org/drawingml/2006/main" xmlns:r="http://schemas.openxmlformats.org/officeDocument/2006/relationships" xmlns:p="http://schemas.openxmlformats.org/presentationml/2006/main">
  <p:tag name="TIMING" val="|26.1"/>
</p:tagLst>
</file>

<file path=ppt/tags/tag3.xml><?xml version="1.0" encoding="utf-8"?>
<p:tagLst xmlns:a="http://schemas.openxmlformats.org/drawingml/2006/main" xmlns:r="http://schemas.openxmlformats.org/officeDocument/2006/relationships" xmlns:p="http://schemas.openxmlformats.org/presentationml/2006/main">
  <p:tag name="TIMING" val="|48.7|1.2|1.6"/>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FFCC00"/>
      </a:lt2>
      <a:accent1>
        <a:srgbClr val="FFFFFF"/>
      </a:accent1>
      <a:accent2>
        <a:srgbClr val="CCCCFF"/>
      </a:accent2>
      <a:accent3>
        <a:srgbClr val="FFFFFF"/>
      </a:accent3>
      <a:accent4>
        <a:srgbClr val="000000"/>
      </a:accent4>
      <a:accent5>
        <a:srgbClr val="FFFFFF"/>
      </a:accent5>
      <a:accent6>
        <a:srgbClr val="B9B9E7"/>
      </a:accent6>
      <a:hlink>
        <a:srgbClr val="000066"/>
      </a:hlink>
      <a:folHlink>
        <a:srgbClr val="FFFF99"/>
      </a:folHlink>
    </a:clrScheme>
    <a:fontScheme name="Default Design">
      <a:majorFont>
        <a:latin typeface="Verdana"/>
        <a:ea typeface=""/>
        <a:cs typeface="Times New Roman"/>
      </a:majorFont>
      <a:minorFont>
        <a:latin typeface="Verdana"/>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ctr" defTabSz="914400" rtl="0" eaLnBrk="1" fontAlgn="base" latinLnBrk="0" hangingPunct="1">
          <a:lnSpc>
            <a:spcPct val="100000"/>
          </a:lnSpc>
          <a:spcBef>
            <a:spcPct val="60000"/>
          </a:spcBef>
          <a:spcAft>
            <a:spcPct val="0"/>
          </a:spcAft>
          <a:buClrTx/>
          <a:buSzTx/>
          <a:buFontTx/>
          <a:buChar char="•"/>
          <a:tabLst/>
          <a:defRPr kumimoji="0" lang="en-GB" altLang="en-US" sz="18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ctr" defTabSz="914400" rtl="0" eaLnBrk="1" fontAlgn="base" latinLnBrk="0" hangingPunct="1">
          <a:lnSpc>
            <a:spcPct val="100000"/>
          </a:lnSpc>
          <a:spcBef>
            <a:spcPct val="60000"/>
          </a:spcBef>
          <a:spcAft>
            <a:spcPct val="0"/>
          </a:spcAft>
          <a:buClrTx/>
          <a:buSzTx/>
          <a:buFontTx/>
          <a:buChar char="•"/>
          <a:tabLst/>
          <a:defRPr kumimoji="0" lang="en-GB" altLang="en-US" sz="18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000000"/>
        </a:lt1>
        <a:dk2>
          <a:srgbClr val="000000"/>
        </a:dk2>
        <a:lt2>
          <a:srgbClr val="FFCC00"/>
        </a:lt2>
        <a:accent1>
          <a:srgbClr val="FFFFFF"/>
        </a:accent1>
        <a:accent2>
          <a:srgbClr val="CCCCFF"/>
        </a:accent2>
        <a:accent3>
          <a:srgbClr val="AAAAAA"/>
        </a:accent3>
        <a:accent4>
          <a:srgbClr val="000000"/>
        </a:accent4>
        <a:accent5>
          <a:srgbClr val="FFFFFF"/>
        </a:accent5>
        <a:accent6>
          <a:srgbClr val="B9B9E7"/>
        </a:accent6>
        <a:hlink>
          <a:srgbClr val="000066"/>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2317</TotalTime>
  <Words>2859</Words>
  <Application>Microsoft Office PowerPoint</Application>
  <PresentationFormat>On-screen Show (4:3)</PresentationFormat>
  <Paragraphs>487</Paragraphs>
  <Slides>71</Slides>
  <Notes>32</Notes>
  <HiddenSlides>1</HiddenSlides>
  <MMClips>70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71</vt:i4>
      </vt:variant>
    </vt:vector>
  </HeadingPairs>
  <TitlesOfParts>
    <vt:vector size="77" baseType="lpstr">
      <vt:lpstr>Default Design</vt:lpstr>
      <vt:lpstr>1_Beam</vt:lpstr>
      <vt:lpstr>Office Theme</vt:lpstr>
      <vt:lpstr>1_Default Design</vt:lpstr>
      <vt:lpstr>Equation</vt:lpstr>
      <vt:lpstr>Picture</vt:lpstr>
      <vt:lpstr>ΑΝΑΝΕΩΣΙΜΕΣ ΠΗΓΕΣ ΕΝΕΡΓΕΙΑΣ</vt:lpstr>
      <vt:lpstr>PowerPoint Presentation</vt:lpstr>
      <vt:lpstr>PowerPoint Presentation</vt:lpstr>
      <vt:lpstr>ΗΛΙΑΚΗ ΑΚΤΙΝΟΒΟΛΙΑ,  ΗΛΙΑΚΟΙ ΣΥΛΛΕΚΤΕΣ  &amp; ΗΛΙΑΚΑ ΣΥΣΤΗΜΑΤΑ</vt:lpstr>
      <vt:lpstr>Οι 3 συνιστώσες της ηλιακής ακτινοβολίας στο έδαφος</vt:lpstr>
      <vt:lpstr>ΗΛΙΑΚΗ ΑΚΤΙΝΟΒΟΛΙΑ Εξωγήινη (στην κορυφή της ατμόσφαιρας) Άμεση και Διάχυτη</vt:lpstr>
      <vt:lpstr>ΑΚΤΙΝΟΒΟΛΙΑ : ΜΕΤΑΒΛΗΤΕΣ</vt:lpstr>
      <vt:lpstr>ΑΚΤΙΝΟΒΟΛΙΑ ΣΕ ΟΡΙΖΟΝΤΙΑ ΕΠΙΦΑΝΕΙΑ</vt:lpstr>
      <vt:lpstr>ΚΕΚΛΙΜΕΝΗ ΕΠΙΦΑΝΕΙΑ ΑΜΕΣΗ ΑΚΤΙΝΟΒΟΛΙΑ </vt:lpstr>
      <vt:lpstr>ΚΕΚΛΙΜΕΝΗ ΕΠΙΦΑΝΕΙΑ ΑΜΕΣΗ ΑΚΤΙΝΟΒΟΛΙΑ</vt:lpstr>
      <vt:lpstr>Ηλιακή ακτινοβολία στο έδαφος</vt:lpstr>
      <vt:lpstr>Ηλιακές ζώνες στην Ελλάδα</vt:lpstr>
      <vt:lpstr>ΗΛΙΑΚΗ ΑΚΤΙΝΟΒΟΛΙΑ: ΟΡΓΑΝΑ ΜΕΤΡΗΣΗΣ</vt:lpstr>
      <vt:lpstr>Μέτρηση Ηλιακής Ακτινοβολίας</vt:lpstr>
      <vt:lpstr>Πυρανόμετρο μέτρησης  Ολικής Ηλιακής Ακτινοβολίας</vt:lpstr>
      <vt:lpstr>Φασματικό Πυρανόμετρο Ακριβείας </vt:lpstr>
      <vt:lpstr>Πυρανόμετρο φωτοβολταϊκού κυττάρου</vt:lpstr>
      <vt:lpstr>PowerPoint Presentation</vt:lpstr>
      <vt:lpstr>Όργανα γιά την μέτρηση των συνιστωσών της ηλιακής ακτινοβολίας</vt:lpstr>
      <vt:lpstr>Πυρελιόμετρο (Eppley Normal Incident)</vt:lpstr>
      <vt:lpstr>ΠΥΡΕΛΙΟΜΕΤΡΟ – ΜΕΤΡΗΣΕΙΣ ΕΥΡΟΥΣ ΜΕ ΦΙΛΤΡΑ</vt:lpstr>
      <vt:lpstr>ΗΛΙΑΚΗ ΑΚΤΙΝΟΒΟΛΙΑ : ΜΕΤΡΗΣΗ ΣΕ ΦΑΣΜΑΤΙΚΑ ΕΥΡΗ</vt:lpstr>
      <vt:lpstr>PYRHELIOMETER ON A SUN TRACKER</vt:lpstr>
      <vt:lpstr>Μέτρηση διάχυτης ηλιακής ακτινοβολίας</vt:lpstr>
      <vt:lpstr>Μέτρηση διάχυτης ηλιακής ακτινοβολίας</vt:lpstr>
      <vt:lpstr>Πυρανόμετρα μέτρησης  Διάχυτης Ηλιακής Ακτινοβολίας (με δακτύλιο σκιάς)</vt:lpstr>
      <vt:lpstr>Πυρανόμετρο μέτρησης  Διάχυτης Ηλιακής Ακτινοβολίας (με δίσκο)</vt:lpstr>
      <vt:lpstr>Η λευκαύγεια είναι ένα μέτρο της ανακλαστικότητας των επιφανειών. Είναι σημαντική παράμετρος σε διάφορα ερευνητικά πεδία όπως τα φωτοβολταϊκά, η μελέτη της ατμόσφαιρας, η γεωργία, η δασοκομία, τα κτίρια.</vt:lpstr>
      <vt:lpstr>ΜΕΤΡΗΣΗ ΣΕ ΚΕΚΛΙΜΕΝΟ ΕΠΙΠΕΔΟ</vt:lpstr>
      <vt:lpstr>ΜΕΤΕΩΡΟΛΟΓΙΚΟΣ ΙΣΤΟΣ</vt:lpstr>
      <vt:lpstr>Δεδομένα Ηλιακής Ακτινοβολίας</vt:lpstr>
      <vt:lpstr>Εκτίμηση της Διαθέσιμης Ηλιακής Ακτινοβολίας</vt:lpstr>
      <vt:lpstr>Κατανομή των Καθαρών και των Συννεφιασμένων Ημερών και Ωρών Ο Δείκτης Αιθριότητας KT</vt:lpstr>
      <vt:lpstr>Εκτίμηση της Ακτινοβολίας του Καθαρού Ουρανού</vt:lpstr>
      <vt:lpstr>Άμεση και Διάχυτη Συνιστώσα της Ημερήσιας Ακτινοβολίας</vt:lpstr>
      <vt:lpstr>Μηνιαία Ακτινοβολία : Άμεση &amp; Διάχυτη (συνιστώσες)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Διεύθυνση Διάχυτης Ηλιακής Ακτινοβολίας</vt:lpstr>
      <vt:lpstr>PowerPoint Presentation</vt:lpstr>
      <vt:lpstr>PowerPoint Presentation</vt:lpstr>
      <vt:lpstr>PowerPoint Presentation</vt:lpstr>
      <vt:lpstr>PowerPoint Presentation</vt:lpstr>
      <vt:lpstr>PowerPoint Presentation</vt:lpstr>
      <vt:lpstr>ΗΛΙΑΚΟΙ ΣΥΛΛΕΚΤΕΣ</vt:lpstr>
      <vt:lpstr>ΗΛΙΑΚΗ ΑΚΤΙΝΟΒΟΛΙΑ ΠΡΟΣΠΙΠΤΟΥΣΑ ΣΕ ΜΙΑ ΗΜΙ-ΔΙΑΦΑΝΗ ΠΛΑΚΑ</vt:lpstr>
      <vt:lpstr>ΟΠΤΙΚΕΣ ΙΔΙΟΤΗΤΕΣ ΥΛΙΚΩΝ</vt:lpstr>
      <vt:lpstr>Ηλιακή ακτινοβολία </vt:lpstr>
      <vt:lpstr>Ηλιακή ενέργεια : χρήσεις</vt:lpstr>
      <vt:lpstr>Ηλιακοί συλλέκτες</vt:lpstr>
      <vt:lpstr>Ηλιακοί συλλέκτες:</vt:lpstr>
      <vt:lpstr>Ηλιακοί συλλέκτες :  Επίπεδοι και συγκεντρωτικοί</vt:lpstr>
      <vt:lpstr>PowerPoint Presentation</vt:lpstr>
      <vt:lpstr>Ηλιακός συλλέκτης ζεστού νερού</vt:lpstr>
      <vt:lpstr>Ο επίπεδος ηλιακός συλλέκτης</vt:lpstr>
      <vt:lpstr>Ο επίπεδος ηλιακός συλλέκτης</vt:lpstr>
      <vt:lpstr>Η απόδοση του ηλιακού συλλέκτη</vt:lpstr>
      <vt:lpstr>Η απόδοση του ηλιακού συλλέκτη</vt:lpstr>
      <vt:lpstr>Η απόδοση του ηλιακού συλλέκτη</vt:lpstr>
      <vt:lpstr>PowerPoint Presentation</vt:lpstr>
      <vt:lpstr>Ανηγμένο γινόμενο Διάβασης-Απορρόφησης (τα)</vt:lpstr>
      <vt:lpstr>Η ΑΠΟΔΟΣΗ ΤΟΥ ΣΥΛΛΕΚΤΗ</vt:lpstr>
      <vt:lpstr>Παραβολικός ηλιακός συλλέκτης</vt:lpstr>
      <vt:lpstr>Συγκεντρωτικός ηλιακός συλλέκτης</vt:lpstr>
      <vt:lpstr>ΤΕΛΟΣ</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ΗΛΙΑΚΗ ΑΚΤΙΝΟΒΟΛΙΑ</dc:title>
  <dc:creator>Dias Haralambopoulos</dc:creator>
  <cp:lastModifiedBy>Dias Haralambopoulos</cp:lastModifiedBy>
  <cp:revision>91</cp:revision>
  <dcterms:created xsi:type="dcterms:W3CDTF">2015-01-07T00:12:17Z</dcterms:created>
  <dcterms:modified xsi:type="dcterms:W3CDTF">2015-03-01T16:45:39Z</dcterms:modified>
</cp:coreProperties>
</file>