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5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tags/tag6.xml" ContentType="application/vnd.openxmlformats-officedocument.presentationml.tags+xml"/>
  <Override PartName="/ppt/notesSlides/notesSlide21.xml" ContentType="application/vnd.openxmlformats-officedocument.presentationml.notesSlide+xml"/>
  <Override PartName="/ppt/tags/tag7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tags/tag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7" r:id="rId1"/>
  </p:sldMasterIdLst>
  <p:notesMasterIdLst>
    <p:notesMasterId r:id="rId74"/>
  </p:notesMasterIdLst>
  <p:sldIdLst>
    <p:sldId id="271" r:id="rId2"/>
    <p:sldId id="272" r:id="rId3"/>
    <p:sldId id="273" r:id="rId4"/>
    <p:sldId id="256" r:id="rId5"/>
    <p:sldId id="298" r:id="rId6"/>
    <p:sldId id="274" r:id="rId7"/>
    <p:sldId id="275" r:id="rId8"/>
    <p:sldId id="259" r:id="rId9"/>
    <p:sldId id="276" r:id="rId10"/>
    <p:sldId id="260" r:id="rId11"/>
    <p:sldId id="261" r:id="rId12"/>
    <p:sldId id="267" r:id="rId13"/>
    <p:sldId id="270" r:id="rId14"/>
    <p:sldId id="268" r:id="rId15"/>
    <p:sldId id="258" r:id="rId16"/>
    <p:sldId id="263" r:id="rId17"/>
    <p:sldId id="262" r:id="rId18"/>
    <p:sldId id="264" r:id="rId19"/>
    <p:sldId id="265" r:id="rId20"/>
    <p:sldId id="279" r:id="rId21"/>
    <p:sldId id="266" r:id="rId22"/>
    <p:sldId id="278" r:id="rId23"/>
    <p:sldId id="277" r:id="rId24"/>
    <p:sldId id="280" r:id="rId25"/>
    <p:sldId id="281" r:id="rId26"/>
    <p:sldId id="282" r:id="rId27"/>
    <p:sldId id="283" r:id="rId28"/>
    <p:sldId id="299" r:id="rId29"/>
    <p:sldId id="300" r:id="rId30"/>
    <p:sldId id="301" r:id="rId31"/>
    <p:sldId id="302" r:id="rId32"/>
    <p:sldId id="303" r:id="rId33"/>
    <p:sldId id="304" r:id="rId34"/>
    <p:sldId id="297" r:id="rId35"/>
    <p:sldId id="285" r:id="rId36"/>
    <p:sldId id="284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  <p:sldId id="305" r:id="rId49"/>
    <p:sldId id="306" r:id="rId50"/>
    <p:sldId id="330" r:id="rId51"/>
    <p:sldId id="307" r:id="rId52"/>
    <p:sldId id="308" r:id="rId53"/>
    <p:sldId id="329" r:id="rId54"/>
    <p:sldId id="311" r:id="rId55"/>
    <p:sldId id="334" r:id="rId56"/>
    <p:sldId id="310" r:id="rId57"/>
    <p:sldId id="312" r:id="rId58"/>
    <p:sldId id="313" r:id="rId59"/>
    <p:sldId id="314" r:id="rId60"/>
    <p:sldId id="333" r:id="rId61"/>
    <p:sldId id="316" r:id="rId62"/>
    <p:sldId id="315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46" r:id="rId7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CC"/>
    <a:srgbClr val="FF9966"/>
    <a:srgbClr val="1FE1E1"/>
    <a:srgbClr val="000000"/>
    <a:srgbClr val="969696"/>
    <a:srgbClr val="DDDDDD"/>
    <a:srgbClr val="F4F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32737" autoAdjust="0"/>
    <p:restoredTop sz="91006" autoAdjust="0"/>
  </p:normalViewPr>
  <p:slideViewPr>
    <p:cSldViewPr showGuides="1">
      <p:cViewPr>
        <p:scale>
          <a:sx n="69" d="100"/>
          <a:sy n="69" d="100"/>
        </p:scale>
        <p:origin x="-34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9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 smtClean="0"/>
              <a:t>Click to edit Master text styles</a:t>
            </a:r>
          </a:p>
          <a:p>
            <a:pPr lvl="1"/>
            <a:r>
              <a:rPr lang="en-US" altLang="en-US" noProof="0" smtClean="0"/>
              <a:t>Second level</a:t>
            </a:r>
          </a:p>
          <a:p>
            <a:pPr lvl="2"/>
            <a:r>
              <a:rPr lang="en-US" altLang="en-US" noProof="0" smtClean="0"/>
              <a:t>Third level</a:t>
            </a:r>
          </a:p>
          <a:p>
            <a:pPr lvl="3"/>
            <a:r>
              <a:rPr lang="en-US" altLang="en-US" noProof="0" smtClean="0"/>
              <a:t>Fourth level</a:t>
            </a:r>
          </a:p>
          <a:p>
            <a:pPr lvl="4"/>
            <a:r>
              <a:rPr lang="en-US" alt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D478C73-CCC7-4D5B-BE08-0AAD59EB18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0788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72B16A58-331B-4BE9-9840-42906457FCA4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38A58B2F-5E3F-45E0-B44F-67609ED0EA17}" type="slidenum">
              <a:rPr lang="en-US" altLang="en-US" sz="1200" smtClean="0"/>
              <a:pPr/>
              <a:t>18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0C4B82C5-DFC1-463A-AC71-D80A2F651288}" type="slidenum">
              <a:rPr lang="en-US" altLang="en-US" sz="1200" smtClean="0"/>
              <a:pPr/>
              <a:t>19</a:t>
            </a:fld>
            <a:endParaRPr lang="en-US" altLang="en-US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6C0B68E9-EE79-4686-93A7-59ABA689DB10}" type="slidenum">
              <a:rPr lang="en-US" altLang="en-US" sz="1200" smtClean="0"/>
              <a:pPr/>
              <a:t>21</a:t>
            </a:fld>
            <a:endParaRPr lang="en-US" altLang="en-US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70891" y="4347148"/>
            <a:ext cx="5485158" cy="41144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CDA6D3B8-BF74-4AF1-A985-129840B2B12F}" type="slidenum">
              <a:rPr lang="en-US" smtClean="0">
                <a:uFillTx/>
              </a:rPr>
              <a:pPr>
                <a:defRPr>
                  <a:uFillTx/>
                </a:defRPr>
              </a:pPr>
              <a:t>22</a:t>
            </a:fld>
            <a:endParaRPr lang="en-US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0480996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>
              <a:defRPr/>
            </a:pPr>
            <a:fld id="{1EB10D20-7277-4388-98B4-7F31FAA80BA0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58370" name="Rectangle 7"/>
          <p:cNvSpPr txBox="1">
            <a:spLocks noGrp="1" noChangeArrowheads="1"/>
          </p:cNvSpPr>
          <p:nvPr/>
        </p:nvSpPr>
        <p:spPr bwMode="auto">
          <a:xfrm>
            <a:off x="3883026" y="8684926"/>
            <a:ext cx="2973388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34" tIns="45267" rIns="90534" bIns="45267" anchor="b"/>
          <a:lstStyle>
            <a:lvl1pPr defTabSz="9223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23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23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23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23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3BDDCD62-FDE9-4A2D-BA51-28998475B684}" type="slidenum">
              <a:rPr lang="en-US" altLang="en-US" sz="1200"/>
              <a:pPr algn="r" eaLnBrk="1" hangingPunct="1"/>
              <a:t>23</a:t>
            </a:fld>
            <a:endParaRPr lang="en-US" altLang="en-US" sz="1200"/>
          </a:p>
        </p:txBody>
      </p:sp>
      <p:sp>
        <p:nvSpPr>
          <p:cNvPr id="58371" name="Rectangle 7"/>
          <p:cNvSpPr txBox="1">
            <a:spLocks noGrp="1" noChangeArrowheads="1"/>
          </p:cNvSpPr>
          <p:nvPr/>
        </p:nvSpPr>
        <p:spPr bwMode="auto">
          <a:xfrm>
            <a:off x="3883026" y="8684926"/>
            <a:ext cx="2973388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34" tIns="45267" rIns="90534" bIns="45267" anchor="b"/>
          <a:lstStyle>
            <a:lvl1pPr defTabSz="9223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23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23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23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23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2D28CB6E-A207-4514-B732-8AB2241D9931}" type="slidenum">
              <a:rPr lang="en-US" altLang="en-US" sz="1200"/>
              <a:pPr algn="r" eaLnBrk="1" hangingPunct="1"/>
              <a:t>23</a:t>
            </a:fld>
            <a:endParaRPr lang="en-US" altLang="en-US" sz="1200"/>
          </a:p>
        </p:txBody>
      </p:sp>
      <p:sp>
        <p:nvSpPr>
          <p:cNvPr id="5837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AC Electricity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04/25/2006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Lecture 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6C7EFF-A40C-4D26-BA24-4DCA4CB1EAB5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AC Electricity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04/25/2006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Lecture 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843FB6-B905-4F84-9154-34E6E70FC548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AC Electricity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04/25/2006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Lecture 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86C3CEF-5CB4-485A-81CB-7C6D7F2B5922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AC Electricity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04/25/2006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Lecture 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680F27-3908-4F4E-8B01-BB1D013B80B6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AC Electricity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04/25/2006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Lecture 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3CB7F8-7160-40FF-975E-8F34DEBAE49B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z="1600" dirty="0"/>
              <a:t>Often credited for inventing the light bulb – didn’t </a:t>
            </a:r>
          </a:p>
          <a:p>
            <a:pPr lvl="0"/>
            <a:endParaRPr lang="en-US" sz="1600" dirty="0"/>
          </a:p>
          <a:p>
            <a:pPr lvl="0"/>
            <a:r>
              <a:rPr lang="en-US" sz="1600" dirty="0"/>
              <a:t>Improved on previous attempts at it.</a:t>
            </a:r>
          </a:p>
          <a:p>
            <a:pPr lvl="0"/>
            <a:endParaRPr lang="en-US" sz="1600" dirty="0"/>
          </a:p>
          <a:p>
            <a:pPr lvl="0"/>
            <a:r>
              <a:rPr lang="en-US" sz="1600" dirty="0"/>
              <a:t>Invented system for the broad use of electric lights. </a:t>
            </a:r>
          </a:p>
          <a:p>
            <a:pPr lvl="0"/>
            <a:endParaRPr lang="en-US" sz="1600" dirty="0"/>
          </a:p>
          <a:p>
            <a:pPr lvl="0"/>
            <a:r>
              <a:rPr lang="en-US" sz="1600" dirty="0"/>
              <a:t>First publicly displayed this system in 1879</a:t>
            </a:r>
          </a:p>
          <a:p>
            <a:pPr lvl="0"/>
            <a:endParaRPr lang="en-US" sz="1600" dirty="0"/>
          </a:p>
          <a:p>
            <a:pPr lvl="0"/>
            <a:r>
              <a:rPr lang="en-US" sz="1600" dirty="0"/>
              <a:t>Lit with electricity his entire laboratory complex, Menlo Park.</a:t>
            </a:r>
          </a:p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CDA6D3B8-BF74-4AF1-A985-129840B2B12F}" type="slidenum">
              <a:rPr lang="en-US" smtClean="0">
                <a:uFillTx/>
              </a:rPr>
              <a:pPr>
                <a:defRPr>
                  <a:uFillTx/>
                </a:defRPr>
              </a:pPr>
              <a:t>7</a:t>
            </a:fld>
            <a:endParaRPr lang="en-US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6717304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 altLang="en-US"/>
              <a:t>AC Electricity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 altLang="en-US"/>
              <a:t>04/25/2006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 altLang="en-US"/>
              <a:t>Lecture 8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4E2458-DFDB-44D5-8607-F2CE07B5C04F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645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E09530-098D-4934-8F56-9553E99A303B}" type="slidenum">
              <a:rPr lang="el-GR" altLang="en-US"/>
              <a:pPr/>
              <a:t>34</a:t>
            </a:fld>
            <a:endParaRPr lang="el-GR" altLang="en-US"/>
          </a:p>
        </p:txBody>
      </p:sp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altLang="en-US"/>
              <a:t>Power-frequency fields and distance from high-voltage power lines in comparison to typical fields in residences that are not near high-voltage power liens. </a:t>
            </a:r>
            <a:r>
              <a:rPr lang="el-GR" altLang="en-US"/>
              <a:t>Data is from the US National Research Council </a:t>
            </a:r>
            <a:endParaRPr lang="en-GB" altLang="en-US"/>
          </a:p>
          <a:p>
            <a:r>
              <a:rPr lang="el-GR" altLang="en-US"/>
              <a:t>Πεδία ισχύος-συχνότητας και απόστασης από γραμμές μεταφοράς υψηλής τάσης, σε σύγκριση με τυπικά πεδία σε κατοικίες που δεν ευρίσκονται κοντά σε γραμμές υψηλής τάσης. (Εθνικό Συμβούλιο Έρευνας ΗΠΑ)</a:t>
            </a: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41</a:t>
            </a:fld>
            <a:endParaRPr lang="el-GR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42</a:t>
            </a:fld>
            <a:endParaRPr lang="el-GR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43</a:t>
            </a:fld>
            <a:endParaRPr lang="el-GR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44</a:t>
            </a:fld>
            <a:endParaRPr lang="el-GR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45</a:t>
            </a:fld>
            <a:endParaRPr lang="el-GR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46</a:t>
            </a:fld>
            <a:endParaRPr lang="el-GR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006DC4-126C-4925-AF94-2CF48F3E6080}" type="slidenum">
              <a:rPr lang="el-GR" smtClean="0"/>
              <a:t>47</a:t>
            </a:fld>
            <a:endParaRPr lang="el-G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825F855F-68D8-4FE2-8B7D-94A35BFF917C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pPr>
              <a:defRPr/>
            </a:pPr>
            <a:fld id="{F34EF7F2-C421-4C23-B080-A22AEFCE363F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37890" name="Rectangle 7"/>
          <p:cNvSpPr txBox="1">
            <a:spLocks noGrp="1" noChangeArrowheads="1"/>
          </p:cNvSpPr>
          <p:nvPr/>
        </p:nvSpPr>
        <p:spPr bwMode="auto">
          <a:xfrm>
            <a:off x="3883026" y="8684926"/>
            <a:ext cx="2973388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34" tIns="45267" rIns="90534" bIns="45267" anchor="b"/>
          <a:lstStyle>
            <a:lvl1pPr defTabSz="9223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23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23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23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23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53DA150-32CD-42F5-BFC8-2ED08EFB9368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37891" name="Rectangle 7"/>
          <p:cNvSpPr txBox="1">
            <a:spLocks noGrp="1" noChangeArrowheads="1"/>
          </p:cNvSpPr>
          <p:nvPr/>
        </p:nvSpPr>
        <p:spPr bwMode="auto">
          <a:xfrm>
            <a:off x="3883026" y="8684926"/>
            <a:ext cx="2973388" cy="457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534" tIns="45267" rIns="90534" bIns="45267" anchor="b"/>
          <a:lstStyle>
            <a:lvl1pPr defTabSz="922338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2338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2338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2338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2338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233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AF8C267C-FD9E-4C49-B6BA-A0FA9EA62DF3}" type="slidenum">
              <a:rPr lang="en-US" altLang="en-US" sz="1200"/>
              <a:pPr algn="r" eaLnBrk="1" hangingPunct="1"/>
              <a:t>9</a:t>
            </a:fld>
            <a:endParaRPr lang="en-US" altLang="en-US" sz="1200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BBCE198F-EE25-4194-91E7-BED368BE9C24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C3853B7E-FED7-4D35-84ED-48914D3D199C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38E6BF55-47C4-461B-9B27-7EB19AC7972C}" type="slidenum">
              <a:rPr lang="en-US" altLang="en-US" sz="1200" smtClean="0"/>
              <a:pPr/>
              <a:t>15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5ABDC3D8-6B57-43D0-A441-75B159CF572A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fld id="{B0AAD824-8B93-44B9-8656-BFE4E18CC052}" type="slidenum">
              <a:rPr lang="en-US" altLang="en-US" sz="1200" smtClean="0"/>
              <a:pPr/>
              <a:t>17</a:t>
            </a:fld>
            <a:endParaRPr lang="en-US" altLang="en-US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249D50-8120-476C-9785-04E73EC5906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5483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70FFE-47D0-4B64-9BA9-8296B11F7C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49037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B4B742-0F67-4614-8944-81153E742F8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0989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BB0148-C200-4CB7-B7C0-201354B8B45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31103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7AFFF7-2A77-4FDA-83AE-3B4F69F6DFF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44620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EA3D66-D330-4BF4-931D-4C9F2470B8F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49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430FAE-1968-4C3C-868C-12447CE0E85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1040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7E141-DEBA-475A-87DF-1048CD23970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08076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6E5FB1-9360-409D-8C96-26FF9BED81A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777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F33E5-B23D-4625-A967-200F4FAA98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19101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4A9950C-BA99-426F-B60E-ED5A08E1424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89117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6969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587375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4313"/>
            <a:ext cx="7772400" cy="4611687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>
            <a:outerShdw algn="ctr" rotWithShape="0">
              <a:srgbClr val="808080">
                <a:alpha val="7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C9F9ADB3-5CFE-4691-B9B0-A38D0B3A99B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</p:sldLayoutIdLst>
  <p:hf sldNum="0"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Cambria Math" panose="02040503050406030204" pitchFamily="18" charset="0"/>
          <a:ea typeface="Cambria Math" panose="02040503050406030204" pitchFamily="18" charset="0"/>
          <a:cs typeface="Cambria Math" pitchFamily="18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Cambria Math" pitchFamily="18" charset="0"/>
          <a:ea typeface="Cambria Math" pitchFamily="18" charset="0"/>
          <a:cs typeface="Cambria Math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Cambria Math" pitchFamily="18" charset="0"/>
          <a:ea typeface="Cambria Math" pitchFamily="18" charset="0"/>
          <a:cs typeface="Cambria Math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Cambria Math" pitchFamily="18" charset="0"/>
          <a:ea typeface="Cambria Math" pitchFamily="18" charset="0"/>
          <a:cs typeface="Cambria Math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200">
          <a:solidFill>
            <a:srgbClr val="000000"/>
          </a:solidFill>
          <a:latin typeface="Cambria Math" pitchFamily="18" charset="0"/>
          <a:ea typeface="Cambria Math" pitchFamily="18" charset="0"/>
          <a:cs typeface="Cambria Math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Verdana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3200">
          <a:solidFill>
            <a:srgbClr val="000000"/>
          </a:solidFill>
          <a:latin typeface="Cambria Math" panose="02040503050406030204" pitchFamily="18" charset="0"/>
          <a:ea typeface="Cambria Math" panose="02040503050406030204" pitchFamily="18" charset="0"/>
          <a:cs typeface="Cambria Math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CCFF66"/>
        </a:buClr>
        <a:buFont typeface="Wingdings" charset="2"/>
        <a:buChar char="§"/>
        <a:defRPr sz="2800">
          <a:solidFill>
            <a:srgbClr val="000000"/>
          </a:solidFill>
          <a:latin typeface="Cambria Math" panose="02040503050406030204" pitchFamily="18" charset="0"/>
          <a:ea typeface="Cambria Math" panose="02040503050406030204" pitchFamily="18" charset="0"/>
          <a:cs typeface="Cambria Math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2400">
          <a:solidFill>
            <a:srgbClr val="000000"/>
          </a:solidFill>
          <a:latin typeface="Cambria Math" panose="02040503050406030204" pitchFamily="18" charset="0"/>
          <a:ea typeface="Cambria Math" panose="02040503050406030204" pitchFamily="18" charset="0"/>
          <a:cs typeface="Cambria Math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CCFF66"/>
        </a:buClr>
        <a:buFont typeface="Wingdings" charset="2"/>
        <a:buChar char="§"/>
        <a:defRPr sz="2000">
          <a:solidFill>
            <a:srgbClr val="000000"/>
          </a:solidFill>
          <a:latin typeface="Cambria Math" panose="02040503050406030204" pitchFamily="18" charset="0"/>
          <a:ea typeface="Cambria Math" panose="02040503050406030204" pitchFamily="18" charset="0"/>
          <a:cs typeface="Cambria Math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2000">
          <a:solidFill>
            <a:srgbClr val="000000"/>
          </a:solidFill>
          <a:latin typeface="Cambria Math" panose="02040503050406030204" pitchFamily="18" charset="0"/>
          <a:ea typeface="Cambria Math" panose="02040503050406030204" pitchFamily="18" charset="0"/>
          <a:cs typeface="Cambria Math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FF66"/>
        </a:buClr>
        <a:buFont typeface="Wingdings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png"/><Relationship Id="rId5" Type="http://schemas.openxmlformats.org/officeDocument/2006/relationships/image" Target="../media/image15.jpeg"/><Relationship Id="rId4" Type="http://schemas.openxmlformats.org/officeDocument/2006/relationships/notesSlide" Target="../notesSlides/notes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2.wav"/><Relationship Id="rId1" Type="http://schemas.microsoft.com/office/2007/relationships/media" Target="../media/media12.wav"/><Relationship Id="rId5" Type="http://schemas.openxmlformats.org/officeDocument/2006/relationships/image" Target="../media/image4.png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wav"/><Relationship Id="rId1" Type="http://schemas.microsoft.com/office/2007/relationships/media" Target="../media/media13.wav"/><Relationship Id="rId5" Type="http://schemas.openxmlformats.org/officeDocument/2006/relationships/image" Target="../media/image4.png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4.wav"/><Relationship Id="rId1" Type="http://schemas.microsoft.com/office/2007/relationships/media" Target="../media/media14.wav"/><Relationship Id="rId5" Type="http://schemas.openxmlformats.org/officeDocument/2006/relationships/image" Target="../media/image4.png"/><Relationship Id="rId4" Type="http://schemas.openxmlformats.org/officeDocument/2006/relationships/image" Target="../media/image18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media15.wav"/><Relationship Id="rId7" Type="http://schemas.openxmlformats.org/officeDocument/2006/relationships/image" Target="../media/image20.gif"/><Relationship Id="rId2" Type="http://schemas.microsoft.com/office/2007/relationships/media" Target="../media/media15.wav"/><Relationship Id="rId1" Type="http://schemas.openxmlformats.org/officeDocument/2006/relationships/tags" Target="../tags/tag2.xml"/><Relationship Id="rId6" Type="http://schemas.openxmlformats.org/officeDocument/2006/relationships/image" Target="../media/image19.png"/><Relationship Id="rId11" Type="http://schemas.openxmlformats.org/officeDocument/2006/relationships/image" Target="../media/image4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23.png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6.wav"/><Relationship Id="rId7" Type="http://schemas.openxmlformats.org/officeDocument/2006/relationships/image" Target="../media/image25.jpeg"/><Relationship Id="rId2" Type="http://schemas.microsoft.com/office/2007/relationships/media" Target="../media/media16.wav"/><Relationship Id="rId1" Type="http://schemas.openxmlformats.org/officeDocument/2006/relationships/tags" Target="../tags/tag3.xml"/><Relationship Id="rId6" Type="http://schemas.openxmlformats.org/officeDocument/2006/relationships/image" Target="../media/image24.jpe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17.wav"/><Relationship Id="rId7" Type="http://schemas.openxmlformats.org/officeDocument/2006/relationships/image" Target="../media/image27.gif"/><Relationship Id="rId2" Type="http://schemas.microsoft.com/office/2007/relationships/media" Target="../media/media17.wav"/><Relationship Id="rId1" Type="http://schemas.openxmlformats.org/officeDocument/2006/relationships/tags" Target="../tags/tag4.xml"/><Relationship Id="rId6" Type="http://schemas.openxmlformats.org/officeDocument/2006/relationships/image" Target="../media/image26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8.wav"/><Relationship Id="rId1" Type="http://schemas.microsoft.com/office/2007/relationships/media" Target="../media/media18.wav"/><Relationship Id="rId6" Type="http://schemas.openxmlformats.org/officeDocument/2006/relationships/image" Target="../media/image4.png"/><Relationship Id="rId5" Type="http://schemas.openxmlformats.org/officeDocument/2006/relationships/image" Target="../media/image28.png"/><Relationship Id="rId4" Type="http://schemas.openxmlformats.org/officeDocument/2006/relationships/notesSlide" Target="../notesSlides/notesSlide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9.wav"/><Relationship Id="rId1" Type="http://schemas.microsoft.com/office/2007/relationships/media" Target="../media/media19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4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20.wav"/><Relationship Id="rId7" Type="http://schemas.openxmlformats.org/officeDocument/2006/relationships/image" Target="../media/image31.png"/><Relationship Id="rId2" Type="http://schemas.microsoft.com/office/2007/relationships/media" Target="../media/media20.wav"/><Relationship Id="rId1" Type="http://schemas.openxmlformats.org/officeDocument/2006/relationships/tags" Target="../tags/tag5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4.wmf"/><Relationship Id="rId2" Type="http://schemas.openxmlformats.org/officeDocument/2006/relationships/audio" Target="../media/media21.wav"/><Relationship Id="rId1" Type="http://schemas.microsoft.com/office/2007/relationships/media" Target="../media/media21.wav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notesSlide" Target="../notesSlides/notesSlide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wav"/><Relationship Id="rId1" Type="http://schemas.microsoft.com/office/2007/relationships/media" Target="../media/media22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3.wav"/><Relationship Id="rId1" Type="http://schemas.microsoft.com/office/2007/relationships/media" Target="../media/media23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wav"/><Relationship Id="rId1" Type="http://schemas.microsoft.com/office/2007/relationships/media" Target="../media/media24.wav"/><Relationship Id="rId6" Type="http://schemas.openxmlformats.org/officeDocument/2006/relationships/image" Target="../media/image4.pn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png"/><Relationship Id="rId2" Type="http://schemas.openxmlformats.org/officeDocument/2006/relationships/audio" Target="../media/media25.wav"/><Relationship Id="rId1" Type="http://schemas.microsoft.com/office/2007/relationships/media" Target="../media/media25.wav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6.wav"/><Relationship Id="rId1" Type="http://schemas.microsoft.com/office/2007/relationships/media" Target="../media/media26.wav"/><Relationship Id="rId5" Type="http://schemas.openxmlformats.org/officeDocument/2006/relationships/image" Target="../media/image35.png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12" Type="http://schemas.openxmlformats.org/officeDocument/2006/relationships/image" Target="../media/image50.wmf"/><Relationship Id="rId2" Type="http://schemas.openxmlformats.org/officeDocument/2006/relationships/audio" Target="../media/media27.wav"/><Relationship Id="rId1" Type="http://schemas.microsoft.com/office/2007/relationships/media" Target="../media/media27.wav"/><Relationship Id="rId6" Type="http://schemas.openxmlformats.org/officeDocument/2006/relationships/image" Target="../media/image44.wmf"/><Relationship Id="rId11" Type="http://schemas.openxmlformats.org/officeDocument/2006/relationships/image" Target="../media/image49.gif"/><Relationship Id="rId5" Type="http://schemas.openxmlformats.org/officeDocument/2006/relationships/image" Target="../media/image43.wmf"/><Relationship Id="rId10" Type="http://schemas.openxmlformats.org/officeDocument/2006/relationships/image" Target="../media/image48.wmf"/><Relationship Id="rId4" Type="http://schemas.openxmlformats.org/officeDocument/2006/relationships/image" Target="../media/image42.png"/><Relationship Id="rId9" Type="http://schemas.openxmlformats.org/officeDocument/2006/relationships/image" Target="../media/image47.png"/><Relationship Id="rId1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wav"/><Relationship Id="rId1" Type="http://schemas.microsoft.com/office/2007/relationships/media" Target="../media/media28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1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wav"/><Relationship Id="rId1" Type="http://schemas.microsoft.com/office/2007/relationships/media" Target="../media/media29.wav"/><Relationship Id="rId6" Type="http://schemas.openxmlformats.org/officeDocument/2006/relationships/image" Target="../media/image4.png"/><Relationship Id="rId5" Type="http://schemas.openxmlformats.org/officeDocument/2006/relationships/image" Target="../media/image52.png"/><Relationship Id="rId4" Type="http://schemas.openxmlformats.org/officeDocument/2006/relationships/notesSlide" Target="../notesSlides/notesSlide1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5" Type="http://schemas.openxmlformats.org/officeDocument/2006/relationships/image" Target="../media/image4.png"/><Relationship Id="rId4" Type="http://schemas.openxmlformats.org/officeDocument/2006/relationships/image" Target="../media/image6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wav"/><Relationship Id="rId1" Type="http://schemas.microsoft.com/office/2007/relationships/media" Target="../media/media30.wav"/><Relationship Id="rId5" Type="http://schemas.openxmlformats.org/officeDocument/2006/relationships/image" Target="../media/image53.png"/><Relationship Id="rId4" Type="http://schemas.openxmlformats.org/officeDocument/2006/relationships/notesSlide" Target="../notesSlides/notesSlide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wav"/><Relationship Id="rId1" Type="http://schemas.microsoft.com/office/2007/relationships/media" Target="../media/media31.wav"/><Relationship Id="rId5" Type="http://schemas.openxmlformats.org/officeDocument/2006/relationships/image" Target="../media/image54.png"/><Relationship Id="rId4" Type="http://schemas.openxmlformats.org/officeDocument/2006/relationships/notesSlide" Target="../notesSlides/notesSlid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32.wav"/><Relationship Id="rId1" Type="http://schemas.microsoft.com/office/2007/relationships/media" Target="../media/media32.wav"/><Relationship Id="rId6" Type="http://schemas.openxmlformats.org/officeDocument/2006/relationships/image" Target="../media/image4.png"/><Relationship Id="rId5" Type="http://schemas.openxmlformats.org/officeDocument/2006/relationships/image" Target="../media/image55.png"/><Relationship Id="rId4" Type="http://schemas.openxmlformats.org/officeDocument/2006/relationships/notesSlide" Target="../notesSlides/notesSlide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33.wav"/><Relationship Id="rId1" Type="http://schemas.microsoft.com/office/2007/relationships/media" Target="../media/media33.wav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notesSlide" Target="../notesSlides/notesSlide20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34.wav"/><Relationship Id="rId7" Type="http://schemas.openxmlformats.org/officeDocument/2006/relationships/image" Target="../media/image59.png"/><Relationship Id="rId2" Type="http://schemas.microsoft.com/office/2007/relationships/media" Target="../media/media34.wav"/><Relationship Id="rId1" Type="http://schemas.openxmlformats.org/officeDocument/2006/relationships/tags" Target="../tags/tag6.xml"/><Relationship Id="rId6" Type="http://schemas.openxmlformats.org/officeDocument/2006/relationships/image" Target="../media/image58.png"/><Relationship Id="rId5" Type="http://schemas.openxmlformats.org/officeDocument/2006/relationships/notesSlide" Target="../notesSlides/notesSlide21.xml"/><Relationship Id="rId4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media35.wav"/><Relationship Id="rId2" Type="http://schemas.microsoft.com/office/2007/relationships/media" Target="../media/media35.wav"/><Relationship Id="rId1" Type="http://schemas.openxmlformats.org/officeDocument/2006/relationships/tags" Target="../tags/tag7.xml"/><Relationship Id="rId6" Type="http://schemas.openxmlformats.org/officeDocument/2006/relationships/image" Target="../media/image4.png"/><Relationship Id="rId5" Type="http://schemas.openxmlformats.org/officeDocument/2006/relationships/image" Target="../media/image60.gif"/><Relationship Id="rId4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6.wav"/><Relationship Id="rId1" Type="http://schemas.microsoft.com/office/2007/relationships/media" Target="../media/media36.wav"/><Relationship Id="rId5" Type="http://schemas.openxmlformats.org/officeDocument/2006/relationships/image" Target="../media/image4.png"/><Relationship Id="rId4" Type="http://schemas.openxmlformats.org/officeDocument/2006/relationships/image" Target="../media/image61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7.wav"/><Relationship Id="rId1" Type="http://schemas.microsoft.com/office/2007/relationships/media" Target="../media/media37.wav"/><Relationship Id="rId5" Type="http://schemas.openxmlformats.org/officeDocument/2006/relationships/image" Target="../media/image4.png"/><Relationship Id="rId4" Type="http://schemas.openxmlformats.org/officeDocument/2006/relationships/image" Target="../media/image6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wav"/><Relationship Id="rId1" Type="http://schemas.microsoft.com/office/2007/relationships/media" Target="../media/media38.wav"/><Relationship Id="rId5" Type="http://schemas.openxmlformats.org/officeDocument/2006/relationships/image" Target="../media/image4.png"/><Relationship Id="rId4" Type="http://schemas.openxmlformats.org/officeDocument/2006/relationships/image" Target="../media/image63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wav"/><Relationship Id="rId1" Type="http://schemas.microsoft.com/office/2007/relationships/media" Target="../media/media39.wav"/><Relationship Id="rId5" Type="http://schemas.openxmlformats.org/officeDocument/2006/relationships/image" Target="../media/image4.png"/><Relationship Id="rId4" Type="http://schemas.openxmlformats.org/officeDocument/2006/relationships/image" Target="../media/image6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notesSlide" Target="../notesSlides/notesSlide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wav"/><Relationship Id="rId1" Type="http://schemas.microsoft.com/office/2007/relationships/media" Target="../media/media40.wav"/><Relationship Id="rId5" Type="http://schemas.openxmlformats.org/officeDocument/2006/relationships/image" Target="../media/image4.png"/><Relationship Id="rId4" Type="http://schemas.openxmlformats.org/officeDocument/2006/relationships/image" Target="../media/image6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1.wav"/><Relationship Id="rId1" Type="http://schemas.microsoft.com/office/2007/relationships/media" Target="../media/media41.wav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wav"/><Relationship Id="rId1" Type="http://schemas.microsoft.com/office/2007/relationships/media" Target="../media/media42.wav"/><Relationship Id="rId6" Type="http://schemas.openxmlformats.org/officeDocument/2006/relationships/image" Target="../media/image4.png"/><Relationship Id="rId5" Type="http://schemas.openxmlformats.org/officeDocument/2006/relationships/image" Target="../media/image66.png"/><Relationship Id="rId4" Type="http://schemas.openxmlformats.org/officeDocument/2006/relationships/notesSlide" Target="../notesSlides/notesSlide2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wav"/><Relationship Id="rId1" Type="http://schemas.microsoft.com/office/2007/relationships/media" Target="../media/media43.wav"/><Relationship Id="rId6" Type="http://schemas.openxmlformats.org/officeDocument/2006/relationships/image" Target="../media/image4.png"/><Relationship Id="rId5" Type="http://schemas.openxmlformats.org/officeDocument/2006/relationships/image" Target="../media/image67.png"/><Relationship Id="rId4" Type="http://schemas.openxmlformats.org/officeDocument/2006/relationships/notesSlide" Target="../notesSlides/notesSlide2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wav"/><Relationship Id="rId1" Type="http://schemas.microsoft.com/office/2007/relationships/media" Target="../media/media44.wav"/><Relationship Id="rId6" Type="http://schemas.openxmlformats.org/officeDocument/2006/relationships/image" Target="../media/image4.png"/><Relationship Id="rId5" Type="http://schemas.openxmlformats.org/officeDocument/2006/relationships/image" Target="../media/image68.png"/><Relationship Id="rId4" Type="http://schemas.openxmlformats.org/officeDocument/2006/relationships/notesSlide" Target="../notesSlides/notesSlide25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wav"/><Relationship Id="rId1" Type="http://schemas.microsoft.com/office/2007/relationships/media" Target="../media/media45.wav"/><Relationship Id="rId6" Type="http://schemas.openxmlformats.org/officeDocument/2006/relationships/image" Target="../media/image4.png"/><Relationship Id="rId5" Type="http://schemas.openxmlformats.org/officeDocument/2006/relationships/image" Target="../media/image69.png"/><Relationship Id="rId4" Type="http://schemas.openxmlformats.org/officeDocument/2006/relationships/notesSlide" Target="../notesSlides/notesSlide2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wav"/><Relationship Id="rId1" Type="http://schemas.microsoft.com/office/2007/relationships/media" Target="../media/media46.wav"/><Relationship Id="rId6" Type="http://schemas.openxmlformats.org/officeDocument/2006/relationships/image" Target="../media/image4.png"/><Relationship Id="rId5" Type="http://schemas.openxmlformats.org/officeDocument/2006/relationships/image" Target="../media/image70.png"/><Relationship Id="rId4" Type="http://schemas.openxmlformats.org/officeDocument/2006/relationships/notesSlide" Target="../notesSlides/notesSlide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wav"/><Relationship Id="rId1" Type="http://schemas.microsoft.com/office/2007/relationships/media" Target="../media/media47.wav"/><Relationship Id="rId6" Type="http://schemas.openxmlformats.org/officeDocument/2006/relationships/image" Target="../media/image4.png"/><Relationship Id="rId5" Type="http://schemas.openxmlformats.org/officeDocument/2006/relationships/image" Target="../media/image71.png"/><Relationship Id="rId4" Type="http://schemas.openxmlformats.org/officeDocument/2006/relationships/notesSlide" Target="../notesSlides/notesSlide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8.wav"/><Relationship Id="rId1" Type="http://schemas.microsoft.com/office/2007/relationships/media" Target="../media/media48.wav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49.wav"/><Relationship Id="rId1" Type="http://schemas.microsoft.com/office/2007/relationships/media" Target="../media/media49.wav"/><Relationship Id="rId5" Type="http://schemas.openxmlformats.org/officeDocument/2006/relationships/image" Target="../media/image4.png"/><Relationship Id="rId4" Type="http://schemas.openxmlformats.org/officeDocument/2006/relationships/image" Target="../media/image7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5" Type="http://schemas.openxmlformats.org/officeDocument/2006/relationships/image" Target="../media/image4.png"/><Relationship Id="rId4" Type="http://schemas.openxmlformats.org/officeDocument/2006/relationships/image" Target="../media/image9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0.wav"/><Relationship Id="rId1" Type="http://schemas.microsoft.com/office/2007/relationships/media" Target="../media/media50.wav"/><Relationship Id="rId5" Type="http://schemas.openxmlformats.org/officeDocument/2006/relationships/image" Target="../media/image4.png"/><Relationship Id="rId4" Type="http://schemas.openxmlformats.org/officeDocument/2006/relationships/image" Target="../media/image73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1.wav"/><Relationship Id="rId1" Type="http://schemas.microsoft.com/office/2007/relationships/media" Target="../media/media51.wav"/><Relationship Id="rId5" Type="http://schemas.openxmlformats.org/officeDocument/2006/relationships/image" Target="../media/image4.png"/><Relationship Id="rId4" Type="http://schemas.openxmlformats.org/officeDocument/2006/relationships/image" Target="../media/image7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2.wav"/><Relationship Id="rId1" Type="http://schemas.microsoft.com/office/2007/relationships/media" Target="../media/media52.wav"/><Relationship Id="rId5" Type="http://schemas.openxmlformats.org/officeDocument/2006/relationships/image" Target="../media/image4.png"/><Relationship Id="rId4" Type="http://schemas.openxmlformats.org/officeDocument/2006/relationships/image" Target="../media/image7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3.wav"/><Relationship Id="rId1" Type="http://schemas.microsoft.com/office/2007/relationships/media" Target="../media/media53.wav"/><Relationship Id="rId5" Type="http://schemas.openxmlformats.org/officeDocument/2006/relationships/image" Target="../media/image4.png"/><Relationship Id="rId4" Type="http://schemas.openxmlformats.org/officeDocument/2006/relationships/image" Target="../media/image76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audio" Target="../media/media54.wav"/><Relationship Id="rId2" Type="http://schemas.microsoft.com/office/2007/relationships/media" Target="../media/media54.wav"/><Relationship Id="rId1" Type="http://schemas.openxmlformats.org/officeDocument/2006/relationships/tags" Target="../tags/tag8.xml"/><Relationship Id="rId6" Type="http://schemas.openxmlformats.org/officeDocument/2006/relationships/image" Target="../media/image4.png"/><Relationship Id="rId5" Type="http://schemas.openxmlformats.org/officeDocument/2006/relationships/image" Target="../media/image77.png"/><Relationship Id="rId4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5.wav"/><Relationship Id="rId1" Type="http://schemas.microsoft.com/office/2007/relationships/media" Target="../media/media55.wav"/><Relationship Id="rId5" Type="http://schemas.openxmlformats.org/officeDocument/2006/relationships/image" Target="../media/image4.png"/><Relationship Id="rId4" Type="http://schemas.openxmlformats.org/officeDocument/2006/relationships/image" Target="../media/image78.jp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6.wav"/><Relationship Id="rId1" Type="http://schemas.microsoft.com/office/2007/relationships/media" Target="../media/media56.wav"/><Relationship Id="rId5" Type="http://schemas.openxmlformats.org/officeDocument/2006/relationships/image" Target="../media/image4.png"/><Relationship Id="rId4" Type="http://schemas.openxmlformats.org/officeDocument/2006/relationships/image" Target="../media/image79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7.wav"/><Relationship Id="rId1" Type="http://schemas.microsoft.com/office/2007/relationships/media" Target="../media/media57.wav"/><Relationship Id="rId5" Type="http://schemas.openxmlformats.org/officeDocument/2006/relationships/image" Target="../media/image4.png"/><Relationship Id="rId4" Type="http://schemas.openxmlformats.org/officeDocument/2006/relationships/image" Target="../media/image8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8.wav"/><Relationship Id="rId1" Type="http://schemas.microsoft.com/office/2007/relationships/media" Target="../media/media58.wav"/><Relationship Id="rId5" Type="http://schemas.openxmlformats.org/officeDocument/2006/relationships/image" Target="../media/image4.png"/><Relationship Id="rId4" Type="http://schemas.openxmlformats.org/officeDocument/2006/relationships/image" Target="../media/image81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59.wav"/><Relationship Id="rId1" Type="http://schemas.microsoft.com/office/2007/relationships/media" Target="../media/media59.wav"/><Relationship Id="rId5" Type="http://schemas.openxmlformats.org/officeDocument/2006/relationships/image" Target="../media/image4.png"/><Relationship Id="rId4" Type="http://schemas.openxmlformats.org/officeDocument/2006/relationships/image" Target="../media/image8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5" Type="http://schemas.openxmlformats.org/officeDocument/2006/relationships/image" Target="../media/image4.png"/><Relationship Id="rId4" Type="http://schemas.openxmlformats.org/officeDocument/2006/relationships/image" Target="../media/image10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0.wav"/><Relationship Id="rId1" Type="http://schemas.microsoft.com/office/2007/relationships/media" Target="../media/media60.wav"/><Relationship Id="rId5" Type="http://schemas.openxmlformats.org/officeDocument/2006/relationships/image" Target="../media/image4.png"/><Relationship Id="rId4" Type="http://schemas.openxmlformats.org/officeDocument/2006/relationships/image" Target="../media/image83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1.wav"/><Relationship Id="rId1" Type="http://schemas.microsoft.com/office/2007/relationships/media" Target="../media/media61.wav"/><Relationship Id="rId5" Type="http://schemas.openxmlformats.org/officeDocument/2006/relationships/image" Target="../media/image4.png"/><Relationship Id="rId4" Type="http://schemas.openxmlformats.org/officeDocument/2006/relationships/image" Target="../media/image8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2.wav"/><Relationship Id="rId1" Type="http://schemas.microsoft.com/office/2007/relationships/media" Target="../media/media62.wav"/><Relationship Id="rId5" Type="http://schemas.openxmlformats.org/officeDocument/2006/relationships/image" Target="../media/image4.png"/><Relationship Id="rId4" Type="http://schemas.openxmlformats.org/officeDocument/2006/relationships/image" Target="../media/image8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3.wav"/><Relationship Id="rId1" Type="http://schemas.microsoft.com/office/2007/relationships/media" Target="../media/media63.wav"/><Relationship Id="rId5" Type="http://schemas.openxmlformats.org/officeDocument/2006/relationships/image" Target="../media/image4.png"/><Relationship Id="rId4" Type="http://schemas.openxmlformats.org/officeDocument/2006/relationships/image" Target="../media/image86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4.wav"/><Relationship Id="rId1" Type="http://schemas.microsoft.com/office/2007/relationships/media" Target="../media/media64.wav"/><Relationship Id="rId5" Type="http://schemas.openxmlformats.org/officeDocument/2006/relationships/image" Target="../media/image54.png"/><Relationship Id="rId4" Type="http://schemas.openxmlformats.org/officeDocument/2006/relationships/image" Target="../media/image8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5.wav"/><Relationship Id="rId1" Type="http://schemas.microsoft.com/office/2007/relationships/media" Target="../media/media65.wav"/><Relationship Id="rId5" Type="http://schemas.openxmlformats.org/officeDocument/2006/relationships/image" Target="../media/image54.png"/><Relationship Id="rId4" Type="http://schemas.openxmlformats.org/officeDocument/2006/relationships/image" Target="../media/image88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6.wav"/><Relationship Id="rId1" Type="http://schemas.microsoft.com/office/2007/relationships/media" Target="../media/media66.wav"/><Relationship Id="rId5" Type="http://schemas.openxmlformats.org/officeDocument/2006/relationships/image" Target="../media/image54.png"/><Relationship Id="rId4" Type="http://schemas.openxmlformats.org/officeDocument/2006/relationships/image" Target="../media/image89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7.wav"/><Relationship Id="rId1" Type="http://schemas.microsoft.com/office/2007/relationships/media" Target="../media/media67.wav"/><Relationship Id="rId5" Type="http://schemas.openxmlformats.org/officeDocument/2006/relationships/image" Target="../media/image54.png"/><Relationship Id="rId4" Type="http://schemas.openxmlformats.org/officeDocument/2006/relationships/image" Target="../media/image90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68.wav"/><Relationship Id="rId1" Type="http://schemas.microsoft.com/office/2007/relationships/media" Target="../media/media68.wav"/><Relationship Id="rId5" Type="http://schemas.openxmlformats.org/officeDocument/2006/relationships/image" Target="../media/image54.png"/><Relationship Id="rId4" Type="http://schemas.openxmlformats.org/officeDocument/2006/relationships/image" Target="../media/image91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54.png"/><Relationship Id="rId2" Type="http://schemas.openxmlformats.org/officeDocument/2006/relationships/audio" Target="../media/media69.wav"/><Relationship Id="rId1" Type="http://schemas.microsoft.com/office/2007/relationships/media" Target="../media/media69.wav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4.png"/><Relationship Id="rId5" Type="http://schemas.openxmlformats.org/officeDocument/2006/relationships/image" Target="../media/image11.jpg"/><Relationship Id="rId4" Type="http://schemas.openxmlformats.org/officeDocument/2006/relationships/notesSlide" Target="../notesSlides/notesSlide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0.wav"/><Relationship Id="rId1" Type="http://schemas.microsoft.com/office/2007/relationships/media" Target="../media/media70.wav"/><Relationship Id="rId5" Type="http://schemas.openxmlformats.org/officeDocument/2006/relationships/image" Target="../media/image54.png"/><Relationship Id="rId4" Type="http://schemas.openxmlformats.org/officeDocument/2006/relationships/image" Target="../media/image9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71.wav"/><Relationship Id="rId1" Type="http://schemas.microsoft.com/office/2007/relationships/media" Target="../media/media71.wav"/><Relationship Id="rId5" Type="http://schemas.openxmlformats.org/officeDocument/2006/relationships/image" Target="../media/image54.png"/><Relationship Id="rId4" Type="http://schemas.openxmlformats.org/officeDocument/2006/relationships/image" Target="../media/image96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2.wav"/><Relationship Id="rId1" Type="http://schemas.microsoft.com/office/2007/relationships/media" Target="../media/media72.wav"/><Relationship Id="rId4" Type="http://schemas.openxmlformats.org/officeDocument/2006/relationships/image" Target="../media/image5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audio" Target="../media/media8.wav"/><Relationship Id="rId7" Type="http://schemas.openxmlformats.org/officeDocument/2006/relationships/image" Target="../media/image13.png"/><Relationship Id="rId2" Type="http://schemas.microsoft.com/office/2007/relationships/media" Target="../media/media8.wav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4.png"/><Relationship Id="rId5" Type="http://schemas.openxmlformats.org/officeDocument/2006/relationships/image" Target="../media/image14.jpeg"/><Relationship Id="rId4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Εικόνα 1" descr="image00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32656"/>
            <a:ext cx="699135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2" descr="Λογότυπο επιχειρησιακού προγράμματος εκπαίδευσης και δια βίου μάθησης&#10;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9862" y="5915025"/>
            <a:ext cx="3724275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/>
            <a:r>
              <a:rPr lang="el-GR" dirty="0" smtClean="0"/>
              <a:t>ΕΝΕΡΓΕΙΑ ΚΑΙ ΠΕΡΙΒΑΛΛΟΝ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el-GR" dirty="0" smtClean="0"/>
              <a:t>ΔΙΑΛΕΞΗ 09</a:t>
            </a:r>
          </a:p>
          <a:p>
            <a:pPr algn="l"/>
            <a:r>
              <a:rPr lang="el-GR" dirty="0" smtClean="0"/>
              <a:t>ΠΑΡΑΓΩΓΗ ΗΛΕΚΤΡΙΣΜΟΥ</a:t>
            </a:r>
            <a:endParaRPr lang="en-GB" dirty="0"/>
          </a:p>
        </p:txBody>
      </p:sp>
      <p:pic>
        <p:nvPicPr>
          <p:cNvPr id="4098" name="Picture 2" descr="http://upload.wikimedia.org/wikipedia/commons/thumb/b/b4/Gluehlampe_01_KMJ.png/640px-Gluehlampe_01_KMJ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45" y="1844824"/>
            <a:ext cx="2997955" cy="4979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97387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44"/>
    </mc:Choice>
    <mc:Fallback>
      <p:transition spd="slow" advTm="65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9" y="260648"/>
            <a:ext cx="9144000" cy="515144"/>
          </a:xfrm>
        </p:spPr>
        <p:txBody>
          <a:bodyPr/>
          <a:lstStyle/>
          <a:p>
            <a:pPr eaLnBrk="1" hangingPunct="1"/>
            <a:r>
              <a:rPr lang="el-GR" altLang="en-US" b="1" smtClean="0">
                <a:solidFill>
                  <a:srgbClr val="FF0000"/>
                </a:solidFill>
              </a:rPr>
              <a:t>ΜΗ</a:t>
            </a:r>
            <a:r>
              <a:rPr lang="el-GR" altLang="en-US" smtClean="0"/>
              <a:t> ΘΕΡΜΙΚΗ ΠΑΡΑΓΩΓΗ ΗΛΕΚΤΡΙΣΜΟΥ</a:t>
            </a:r>
            <a:endParaRPr lang="en-US" altLang="en-US" smtClean="0"/>
          </a:p>
        </p:txBody>
      </p:sp>
      <p:sp>
        <p:nvSpPr>
          <p:cNvPr id="4101" name="Text Box 3"/>
          <p:cNvSpPr txBox="1">
            <a:spLocks noChangeArrowheads="1"/>
          </p:cNvSpPr>
          <p:nvPr/>
        </p:nvSpPr>
        <p:spPr bwMode="auto">
          <a:xfrm>
            <a:off x="0" y="1351756"/>
            <a:ext cx="9144000" cy="4370427"/>
          </a:xfrm>
          <a:prstGeom prst="rect">
            <a:avLst/>
          </a:prstGeom>
          <a:solidFill>
            <a:schemeClr val="tx1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None/>
            </a:pPr>
            <a:r>
              <a: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r>
              <a:rPr lang="el-GR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από την πηγή </a:t>
            </a:r>
            <a:r>
              <a:rPr lang="el-GR" altLang="en-US" sz="24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στον </a:t>
            </a:r>
            <a:r>
              <a:rPr lang="el-GR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ηλεκτρισμό</a:t>
            </a:r>
            <a:endParaRPr lang="en-US" altLang="en-US" sz="24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endParaRPr lang="en-US" altLang="en-US" sz="1800">
              <a:solidFill>
                <a:srgbClr val="FF0000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 u="sng">
                <a:solidFill>
                  <a:srgbClr val="FF0000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ΠΗΓΗ</a:t>
            </a:r>
            <a:r>
              <a:rPr lang="en-US" altLang="en-US" sz="1800" b="1">
                <a:solidFill>
                  <a:srgbClr val="FF0000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 smtClean="0">
                <a:solidFill>
                  <a:srgbClr val="FF0000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</a:t>
            </a:r>
            <a:r>
              <a:rPr lang="el-GR" altLang="en-US" sz="1800" b="1" u="sng" smtClean="0">
                <a:solidFill>
                  <a:srgbClr val="FF0000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ΜΕΤΑΤΡΟΠΗ</a:t>
            </a:r>
            <a:endParaRPr lang="en-US" altLang="en-US" sz="1800">
              <a:solidFill>
                <a:srgbClr val="FF0000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Ηλιος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ΦΩΤΟΒΟΛΤΑΙΚΟ 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Χημική ενέργεια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ΚΥΤΤΑΡΟ 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ΚΑΥΣΙΜΟ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None/>
            </a:pPr>
            <a:r>
              <a:rPr lang="el-GR" altLang="en-US" sz="2000" b="1">
                <a:solidFill>
                  <a:schemeClr val="bg2"/>
                </a:solidFill>
                <a:ea typeface="ＭＳ Ｐゴシック" charset="-128"/>
                <a:cs typeface="Times New Roman" charset="0"/>
              </a:rPr>
              <a:t>Δ</a:t>
            </a:r>
            <a:r>
              <a:rPr lang="el-GR" altLang="en-US" sz="2000" b="1" smtClean="0">
                <a:solidFill>
                  <a:schemeClr val="bg2"/>
                </a:solidFill>
                <a:ea typeface="ＭＳ Ｐゴシック" charset="-128"/>
                <a:cs typeface="Times New Roman" charset="0"/>
              </a:rPr>
              <a:t>ΥΝΑΜΙΚΗ/          ΣΕ </a:t>
            </a:r>
            <a:r>
              <a:rPr lang="el-GR" altLang="en-US" sz="2000" b="1">
                <a:solidFill>
                  <a:schemeClr val="bg2"/>
                </a:solidFill>
                <a:ea typeface="ＭＳ Ｐゴシック" charset="-128"/>
                <a:cs typeface="Times New Roman" charset="0"/>
              </a:rPr>
              <a:t>ΜΗΧΑΝΙΚΗ </a:t>
            </a:r>
            <a:r>
              <a:rPr lang="el-GR" altLang="en-US" sz="2000" b="1" smtClean="0">
                <a:solidFill>
                  <a:schemeClr val="bg2"/>
                </a:solidFill>
                <a:ea typeface="ＭＳ Ｐゴシック" charset="-128"/>
                <a:cs typeface="Times New Roman" charset="0"/>
              </a:rPr>
              <a:t>                           ΣΕ </a:t>
            </a:r>
            <a:r>
              <a:rPr lang="el-GR" altLang="en-US" sz="2000" b="1">
                <a:solidFill>
                  <a:schemeClr val="bg2"/>
                </a:solidFill>
                <a:ea typeface="ＭＳ Ｐゴシック" charset="-128"/>
                <a:cs typeface="Times New Roman" charset="0"/>
              </a:rPr>
              <a:t>ΗΛΕΚΤΡΙΚΗ</a:t>
            </a:r>
            <a:endParaRPr lang="en-US" altLang="en-US" sz="2000">
              <a:solidFill>
                <a:schemeClr val="bg2"/>
              </a:solidFill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r>
              <a:rPr lang="el-GR" altLang="en-US" sz="1800" b="1">
                <a:solidFill>
                  <a:schemeClr val="bg2"/>
                </a:solidFill>
                <a:ea typeface="ＭＳ Ｐゴシック" charset="-128"/>
                <a:cs typeface="Times New Roman" charset="0"/>
              </a:rPr>
              <a:t>ΚΙΝΗΤΙΚΗ </a:t>
            </a:r>
            <a:endParaRPr lang="el-GR" altLang="en-US" sz="1800" b="1" smtClean="0">
              <a:solidFill>
                <a:schemeClr val="bg2"/>
              </a:solidFill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tabLst>
                <a:tab pos="1441450" algn="l"/>
                <a:tab pos="4751388" algn="l"/>
              </a:tabLst>
            </a:pPr>
            <a:r>
              <a:rPr lang="el-GR" altLang="en-US" sz="2000" b="1" u="sng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πηγή</a:t>
            </a:r>
            <a:r>
              <a:rPr lang="en-US" altLang="en-US" sz="2000" b="1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2000" b="1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         </a:t>
            </a:r>
            <a:r>
              <a:rPr lang="el-GR" altLang="en-US" sz="2000" b="1" u="sng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κινητική </a:t>
            </a:r>
            <a:r>
              <a:rPr lang="el-GR" altLang="en-US" sz="2000" b="1" u="sng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σε μηχανική</a:t>
            </a:r>
            <a:r>
              <a:rPr lang="en-US" altLang="en-US" sz="2000" b="1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2000" b="1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    </a:t>
            </a:r>
            <a:r>
              <a:rPr lang="el-GR" altLang="en-US" sz="2000" b="1" u="sng" smtClean="0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σε </a:t>
            </a:r>
            <a:r>
              <a:rPr lang="el-GR" altLang="en-US" sz="2000" b="1" u="sng">
                <a:solidFill>
                  <a:srgbClr val="FF0000"/>
                </a:solidFill>
                <a:latin typeface="Cambria" panose="02040503050406030204" pitchFamily="18" charset="0"/>
                <a:ea typeface="ＭＳ Ｐゴシック" charset="-128"/>
                <a:cs typeface="Times New Roman" charset="0"/>
              </a:rPr>
              <a:t>ηλεκτρική</a:t>
            </a:r>
            <a:endParaRPr lang="en-US" altLang="en-US" sz="2000">
              <a:solidFill>
                <a:srgbClr val="FF0000"/>
              </a:solidFill>
              <a:latin typeface="Cambria" panose="02040503050406030204" pitchFamily="18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tabLst>
                <a:tab pos="1441450" algn="l"/>
                <a:tab pos="4751388" algn="l"/>
              </a:tabLst>
            </a:pP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φράγμα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   υδροστρόβιλος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ηλεκτρογεννήτρια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tabLst>
                <a:tab pos="1441450" algn="l"/>
                <a:tab pos="1884363" algn="l"/>
                <a:tab pos="4751388" algn="l"/>
              </a:tabLst>
            </a:pP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παλίρροια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υδροστρόβιλος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ηλεκτρογεννήτρια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  <a:tabLst>
                <a:tab pos="1441450" algn="l"/>
                <a:tab pos="4751388" algn="l"/>
              </a:tabLst>
            </a:pP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άνεμος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   ανεμογεννήτρια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ηλεκτρογεννήτρια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</p:txBody>
      </p:sp>
      <p:pic>
        <p:nvPicPr>
          <p:cNvPr id="4102" name="Picture 4" descr="fuel_cell_dia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56792"/>
            <a:ext cx="1905000" cy="167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733"/>
    </mc:Choice>
    <mc:Fallback>
      <p:transition spd="slow" advTm="697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124" name="Rectangle 3"/>
          <p:cNvSpPr>
            <a:spLocks noGrp="1" noChangeArrowheads="1"/>
          </p:cNvSpPr>
          <p:nvPr>
            <p:ph type="title"/>
          </p:nvPr>
        </p:nvSpPr>
        <p:spPr>
          <a:xfrm>
            <a:off x="20638" y="115888"/>
            <a:ext cx="9144000" cy="792162"/>
          </a:xfrm>
          <a:noFill/>
        </p:spPr>
        <p:txBody>
          <a:bodyPr/>
          <a:lstStyle/>
          <a:p>
            <a:pPr eaLnBrk="1" hangingPunct="1"/>
            <a:r>
              <a:rPr lang="el-GR" altLang="en-US" b="1" smtClean="0">
                <a:solidFill>
                  <a:srgbClr val="C00000"/>
                </a:solidFill>
              </a:rPr>
              <a:t>ΘΕΡΜΟΤΗΤΑ ΣΕ ΗΛΕΚΤΡΙΣΜΟ</a:t>
            </a:r>
            <a:endParaRPr lang="en-US" altLang="en-US" b="1" smtClean="0">
              <a:solidFill>
                <a:srgbClr val="C00000"/>
              </a:solidFill>
            </a:endParaRPr>
          </a:p>
        </p:txBody>
      </p:sp>
      <p:sp>
        <p:nvSpPr>
          <p:cNvPr id="5125" name="Text Box 4"/>
          <p:cNvSpPr txBox="1">
            <a:spLocks noChangeArrowheads="1"/>
          </p:cNvSpPr>
          <p:nvPr/>
        </p:nvSpPr>
        <p:spPr bwMode="auto">
          <a:xfrm>
            <a:off x="762000" y="890588"/>
            <a:ext cx="7543800" cy="4801314"/>
          </a:xfrm>
          <a:prstGeom prst="rect">
            <a:avLst/>
          </a:prstGeom>
          <a:solidFill>
            <a:schemeClr val="tx1"/>
          </a:solidFill>
          <a:ln w="3810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r>
              <a:rPr lang="el-GR" altLang="en-US" sz="24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θερμότητα </a:t>
            </a:r>
            <a:r>
              <a:rPr lang="el-GR" altLang="en-US" sz="24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  <a:sym typeface="Wingdings" panose="05000000000000000000" pitchFamily="2" charset="2"/>
              </a:rPr>
              <a:t></a:t>
            </a:r>
            <a:r>
              <a:rPr lang="el-GR" altLang="en-US" sz="24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σε μηχανικό έργο </a:t>
            </a:r>
            <a:r>
              <a:rPr lang="el-GR" altLang="en-US" sz="24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  <a:sym typeface="Wingdings" panose="05000000000000000000" pitchFamily="2" charset="2"/>
              </a:rPr>
              <a:t> </a:t>
            </a:r>
            <a:r>
              <a:rPr lang="el-GR" altLang="en-US" sz="24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σε </a:t>
            </a:r>
            <a:r>
              <a:rPr lang="el-GR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ηλεκτρισμό</a:t>
            </a:r>
            <a:r>
              <a: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endParaRPr lang="en-US" altLang="en-US" sz="24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 u="sng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πηγή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 u="sng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θερμότητα σε μηχανικό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1800" b="1" u="sng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μηχανικό </a:t>
            </a:r>
            <a:r>
              <a:rPr lang="el-GR" altLang="en-US" sz="1800" b="1" u="sng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σε ηλεκτρισμό</a:t>
            </a:r>
            <a:endParaRPr lang="en-US" altLang="en-US" sz="1800" u="sng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Γεωθερμία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Ατμοστρόβιλος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ηλεκτρογεννήτρια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OTEC		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Ατμοστρόβιλος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ηλεκτρογεννήτρια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</a:p>
          <a:p>
            <a:pPr>
              <a:spcBef>
                <a:spcPct val="0"/>
              </a:spcBef>
              <a:buClrTx/>
              <a:buFontTx/>
              <a:buNone/>
            </a:pP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Char char="•"/>
            </a:pPr>
            <a:r>
              <a: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αποθηκευμένη ενέργεια σε θερμότητα σε μηχανικό έργο σε ηλεκτρισμό</a:t>
            </a:r>
            <a:endParaRPr lang="en-US" altLang="en-US" sz="24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 u="sng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ΠΗΓΗ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</a:t>
            </a:r>
            <a:r>
              <a:rPr lang="el-GR" altLang="en-US" sz="1800" b="1" u="sng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Αντιδραστήρας</a:t>
            </a:r>
            <a:r>
              <a:rPr lang="en-US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1800" b="1" u="sng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θερμότητα </a:t>
            </a:r>
            <a:r>
              <a:rPr lang="el-GR" altLang="en-US" sz="1800" b="1" u="sng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σε μηχανικό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1800" b="1" u="sng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σε </a:t>
            </a:r>
            <a:r>
              <a:rPr lang="el-GR" altLang="en-US" sz="1800" b="1" u="sng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ηλεκτρισμό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καύσιμο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Θάλαμος καύσης  ατμο/αεριο/στρόβιλος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U, Pu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Σχάση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               ατμοστρόβιλος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ήλιος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Συλλέκτης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ατμοστρόβιλος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 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H, H</a:t>
            </a:r>
            <a:r>
              <a:rPr lang="en-US" altLang="en-US" sz="1800" b="1" baseline="-3000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2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, H</a:t>
            </a:r>
            <a:r>
              <a:rPr lang="en-US" altLang="en-US" sz="1800" b="1" baseline="-3000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3</a:t>
            </a:r>
            <a:r>
              <a:rPr lang="el-GR" altLang="en-US" sz="1800" b="1" baseline="-3000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</a:t>
            </a:r>
            <a:r>
              <a:rPr lang="el-GR" altLang="en-US" sz="1800" b="1" baseline="-30000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 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Σύντηξη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 smtClean="0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 ατμοστρόβιλος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	</a:t>
            </a:r>
            <a:r>
              <a:rPr lang="el-GR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 γεννήτρια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8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rPr>
              <a:t> </a:t>
            </a:r>
            <a:endParaRPr lang="en-US" altLang="en-US" sz="1800">
              <a:solidFill>
                <a:schemeClr val="bg2"/>
              </a:solidFill>
              <a:latin typeface="Times New Roman" charset="0"/>
              <a:ea typeface="ＭＳ Ｐゴシック" charset="-128"/>
              <a:cs typeface="Times New Roman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1291"/>
    </mc:Choice>
    <mc:Fallback>
      <p:transition spd="slow" advTm="1212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685800" y="34925"/>
            <a:ext cx="7772400" cy="587375"/>
          </a:xfrm>
        </p:spPr>
        <p:txBody>
          <a:bodyPr/>
          <a:lstStyle/>
          <a:p>
            <a:r>
              <a:rPr lang="el-GR" altLang="en-US" sz="2400" smtClean="0"/>
              <a:t>ΑΤΜΟΗΛΕΚΤΡΙΚΟΣ ΣΤΑΘΜΟΣ ΗΛΕΚΤΡΟΠΑΡΑΓΩΓΗΣ</a:t>
            </a:r>
            <a:endParaRPr lang="en-GB" altLang="en-US" sz="2400" smtClean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6149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4900" y="836613"/>
            <a:ext cx="7540625" cy="6021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0" name="Rounded Rectangle 5"/>
          <p:cNvSpPr>
            <a:spLocks noChangeArrowheads="1"/>
          </p:cNvSpPr>
          <p:nvPr/>
        </p:nvSpPr>
        <p:spPr bwMode="auto">
          <a:xfrm>
            <a:off x="1331641" y="6181725"/>
            <a:ext cx="3240360" cy="4318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1. ΧΗΜΙΚΗ ΕΝΕΡΓΕΙΑ </a:t>
            </a:r>
            <a:r>
              <a:rPr lang="el-GR" altLang="en-US" sz="1400" smtClean="0">
                <a:ea typeface="ＭＳ Ｐゴシック" charset="-128"/>
                <a:sym typeface="Wingdings" panose="05000000000000000000" pitchFamily="2" charset="2"/>
              </a:rPr>
              <a:t> </a:t>
            </a:r>
            <a:r>
              <a:rPr lang="el-GR" altLang="en-US" sz="1400" smtClean="0">
                <a:ea typeface="ＭＳ Ｐゴシック" charset="-128"/>
              </a:rPr>
              <a:t>ΘΕΡΜΟΤΗΤΑ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6151" name="Rounded Rectangle 6"/>
          <p:cNvSpPr>
            <a:spLocks noChangeArrowheads="1"/>
          </p:cNvSpPr>
          <p:nvPr/>
        </p:nvSpPr>
        <p:spPr bwMode="auto">
          <a:xfrm>
            <a:off x="1495424" y="3590925"/>
            <a:ext cx="1289049" cy="4318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2. ΑΤΜΟΣ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6152" name="Rounded Rectangle 7"/>
          <p:cNvSpPr>
            <a:spLocks noChangeArrowheads="1"/>
          </p:cNvSpPr>
          <p:nvPr/>
        </p:nvSpPr>
        <p:spPr bwMode="auto">
          <a:xfrm>
            <a:off x="1835757" y="980786"/>
            <a:ext cx="1584325" cy="4318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3.ΣΤΡΟΒΙΛΟΣ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6153" name="Rounded Rectangle 8"/>
          <p:cNvSpPr>
            <a:spLocks noChangeArrowheads="1"/>
          </p:cNvSpPr>
          <p:nvPr/>
        </p:nvSpPr>
        <p:spPr bwMode="auto">
          <a:xfrm>
            <a:off x="3563938" y="4581525"/>
            <a:ext cx="2088182" cy="4318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4.ΣΥΜΠΥΚΝΩΤΗΣ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6154" name="Rounded Rectangle 9"/>
          <p:cNvSpPr>
            <a:spLocks noChangeArrowheads="1"/>
          </p:cNvSpPr>
          <p:nvPr/>
        </p:nvSpPr>
        <p:spPr bwMode="auto">
          <a:xfrm>
            <a:off x="5867400" y="981075"/>
            <a:ext cx="1765300" cy="4318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>
                <a:ea typeface="ＭＳ Ｐゴシック" charset="-128"/>
              </a:rPr>
              <a:t>5</a:t>
            </a:r>
            <a:r>
              <a:rPr lang="el-GR" altLang="en-US" sz="1800" smtClean="0">
                <a:ea typeface="ＭＳ Ｐゴシック" charset="-128"/>
              </a:rPr>
              <a:t>. ΓΕΝΝΗΤΡΙΑ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6155" name="Rounded Rectangle 10"/>
          <p:cNvSpPr>
            <a:spLocks noChangeArrowheads="1"/>
          </p:cNvSpPr>
          <p:nvPr/>
        </p:nvSpPr>
        <p:spPr bwMode="auto">
          <a:xfrm>
            <a:off x="6948487" y="2736850"/>
            <a:ext cx="1697037" cy="360363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5. ΗΛΕΚΤΡΙΣΜΟΣ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6156" name="Rounded Rectangle 11"/>
          <p:cNvSpPr>
            <a:spLocks noChangeArrowheads="1"/>
          </p:cNvSpPr>
          <p:nvPr/>
        </p:nvSpPr>
        <p:spPr bwMode="auto">
          <a:xfrm>
            <a:off x="4190999" y="2539206"/>
            <a:ext cx="1368425" cy="75565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>
                <a:ea typeface="ＭＳ Ｐゴシック" charset="-128"/>
              </a:rPr>
              <a:t>ΚΙΝΗΤΙΚΗ ΕΝΕΡΓΕΙΑ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>
                <a:ea typeface="ＭＳ Ｐゴシック" charset="-128"/>
              </a:rPr>
              <a:t>ΠΕΡΙΣΤΡΟΦΗ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13" name="Rounded Rectangle 6"/>
          <p:cNvSpPr>
            <a:spLocks noChangeArrowheads="1"/>
          </p:cNvSpPr>
          <p:nvPr/>
        </p:nvSpPr>
        <p:spPr bwMode="auto">
          <a:xfrm>
            <a:off x="6012160" y="6186632"/>
            <a:ext cx="1289049" cy="431800"/>
          </a:xfrm>
          <a:prstGeom prst="roundRect">
            <a:avLst>
              <a:gd name="adj" fmla="val 16667"/>
            </a:avLst>
          </a:prstGeom>
          <a:solidFill>
            <a:srgbClr val="FFC00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ΠΥΛΩΝΑΣ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14" name="Rounded Rectangle 11"/>
          <p:cNvSpPr>
            <a:spLocks noChangeArrowheads="1"/>
          </p:cNvSpPr>
          <p:nvPr/>
        </p:nvSpPr>
        <p:spPr bwMode="auto">
          <a:xfrm>
            <a:off x="1979712" y="2638027"/>
            <a:ext cx="1296417" cy="558007"/>
          </a:xfrm>
          <a:prstGeom prst="roundRect">
            <a:avLst>
              <a:gd name="adj" fmla="val 16667"/>
            </a:avLst>
          </a:prstGeom>
          <a:solidFill>
            <a:schemeClr val="tx1">
              <a:lumMod val="95000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200" smtClean="0">
                <a:ea typeface="ＭＳ Ｐゴシック" charset="-128"/>
              </a:rPr>
              <a:t>ΥΠΕΡΘΕΡΜΟΣ ΑΤΜΟΣ</a:t>
            </a:r>
            <a:endParaRPr lang="en-GB" altLang="en-US" sz="1200">
              <a:ea typeface="ＭＳ Ｐゴシック" charset="-128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017"/>
    </mc:Choice>
    <mc:Fallback>
      <p:transition spd="slow" advTm="640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</p:spPr>
        <p:txBody>
          <a:bodyPr/>
          <a:lstStyle/>
          <a:p>
            <a:pPr algn="ctr">
              <a:defRPr/>
            </a:pPr>
            <a:fld id="{980BA676-A62A-4425-8750-65FE1D50E81B}" type="slidenum">
              <a:rPr lang="en-GB" altLang="en-US"/>
              <a:pPr algn="ctr">
                <a:defRPr/>
              </a:pPr>
              <a:t>13</a:t>
            </a:fld>
            <a:endParaRPr lang="en-GB" altLang="en-US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446088"/>
            <a:ext cx="8032750" cy="804862"/>
          </a:xfrm>
        </p:spPr>
        <p:txBody>
          <a:bodyPr/>
          <a:lstStyle/>
          <a:p>
            <a:r>
              <a:rPr lang="el-GR" altLang="en-US" smtClean="0"/>
              <a:t>ΑΤΜΟΗΛΕΚΤΡΙΣΜΟΣ ΣΤΑΘΜΟΣ </a:t>
            </a:r>
            <a:endParaRPr lang="en-GB" altLang="en-US" smtClean="0"/>
          </a:p>
        </p:txBody>
      </p:sp>
      <p:pic>
        <p:nvPicPr>
          <p:cNvPr id="7172" name="Picture 6" descr="800px-PowerStation2_wir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1144588"/>
            <a:ext cx="8027987" cy="5713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 Box 7"/>
          <p:cNvSpPr txBox="1">
            <a:spLocks noChangeArrowheads="1"/>
          </p:cNvSpPr>
          <p:nvPr/>
        </p:nvSpPr>
        <p:spPr bwMode="auto">
          <a:xfrm>
            <a:off x="-46038" y="6053138"/>
            <a:ext cx="188173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>
              <a:spcBef>
                <a:spcPct val="50000"/>
              </a:spcBef>
            </a:pPr>
            <a:r>
              <a:rPr lang="el-GR" altLang="en-US" sz="2000" b="1">
                <a:solidFill>
                  <a:srgbClr val="FF0000"/>
                </a:solidFill>
                <a:latin typeface="Cambria Math" pitchFamily="18" charset="0"/>
              </a:rPr>
              <a:t>ΗΛΕΚΤΡΙΣΜΟΣ</a:t>
            </a:r>
            <a:endParaRPr lang="en-GB" altLang="en-US" sz="2000">
              <a:solidFill>
                <a:srgbClr val="FF0000"/>
              </a:solidFill>
              <a:latin typeface="Cambria Math" pitchFamily="18" charset="0"/>
            </a:endParaRPr>
          </a:p>
        </p:txBody>
      </p:sp>
      <p:sp>
        <p:nvSpPr>
          <p:cNvPr id="7174" name="Line 8"/>
          <p:cNvSpPr>
            <a:spLocks noChangeShapeType="1"/>
          </p:cNvSpPr>
          <p:nvPr/>
        </p:nvSpPr>
        <p:spPr bwMode="auto">
          <a:xfrm flipH="1">
            <a:off x="333375" y="5965825"/>
            <a:ext cx="987425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7" name="Rounded Rectangle 6"/>
          <p:cNvSpPr>
            <a:spLocks noChangeArrowheads="1"/>
          </p:cNvSpPr>
          <p:nvPr/>
        </p:nvSpPr>
        <p:spPr bwMode="auto">
          <a:xfrm>
            <a:off x="1486443" y="2852936"/>
            <a:ext cx="1621492" cy="431800"/>
          </a:xfrm>
          <a:prstGeom prst="roundRect">
            <a:avLst>
              <a:gd name="adj" fmla="val 16667"/>
            </a:avLst>
          </a:prstGeom>
          <a:solidFill>
            <a:srgbClr val="FF9966">
              <a:alpha val="87843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solidFill>
                  <a:srgbClr val="FF0000"/>
                </a:solidFill>
                <a:ea typeface="ＭＳ Ｐゴシック" charset="-128"/>
              </a:rPr>
              <a:t>ΘΕΡΜΟΤΗΤΑ</a:t>
            </a:r>
            <a:endParaRPr lang="en-GB" altLang="en-US" sz="1800">
              <a:solidFill>
                <a:srgbClr val="FF0000"/>
              </a:solidFill>
              <a:ea typeface="ＭＳ Ｐゴシック" charset="-128"/>
            </a:endParaRPr>
          </a:p>
        </p:txBody>
      </p:sp>
      <p:sp>
        <p:nvSpPr>
          <p:cNvPr id="8" name="Rounded Rectangle 7"/>
          <p:cNvSpPr>
            <a:spLocks noChangeArrowheads="1"/>
          </p:cNvSpPr>
          <p:nvPr/>
        </p:nvSpPr>
        <p:spPr bwMode="auto">
          <a:xfrm>
            <a:off x="5292080" y="3145036"/>
            <a:ext cx="2304256" cy="279400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ΑΤΜΟΠΟΙΗΣΗ ΝΕΡΟΥ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9" name="Rounded Rectangle 8"/>
          <p:cNvSpPr>
            <a:spLocks noChangeArrowheads="1"/>
          </p:cNvSpPr>
          <p:nvPr/>
        </p:nvSpPr>
        <p:spPr bwMode="auto">
          <a:xfrm>
            <a:off x="3508514" y="5623701"/>
            <a:ext cx="1621492" cy="431800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ΣΤΡΟΒΙΛΟΙ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10" name="Rounded Rectangle 9"/>
          <p:cNvSpPr>
            <a:spLocks noChangeArrowheads="1"/>
          </p:cNvSpPr>
          <p:nvPr/>
        </p:nvSpPr>
        <p:spPr bwMode="auto">
          <a:xfrm>
            <a:off x="2981418" y="4581128"/>
            <a:ext cx="1337842" cy="319806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ΓΕΝΝΗΤΡΙΑ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5796136" y="5776100"/>
            <a:ext cx="1296144" cy="677147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ΚΑΥΣΗ ΑΝΘΡΑΚΑ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12" name="Rounded Rectangle 11"/>
          <p:cNvSpPr>
            <a:spLocks noChangeArrowheads="1"/>
          </p:cNvSpPr>
          <p:nvPr/>
        </p:nvSpPr>
        <p:spPr bwMode="auto">
          <a:xfrm>
            <a:off x="7428345" y="1484784"/>
            <a:ext cx="1621492" cy="719832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800" smtClean="0">
                <a:ea typeface="ＭＳ Ｐゴシック" charset="-128"/>
              </a:rPr>
              <a:t>ΑΕΡΙΑ ΡΥΠΑΝΣΗ</a:t>
            </a:r>
            <a:endParaRPr lang="en-GB" altLang="en-US" sz="1800">
              <a:ea typeface="ＭＳ Ｐゴシック" charset="-128"/>
            </a:endParaRPr>
          </a:p>
        </p:txBody>
      </p:sp>
      <p:sp>
        <p:nvSpPr>
          <p:cNvPr id="2" name="Line Callout 3 1"/>
          <p:cNvSpPr/>
          <p:nvPr/>
        </p:nvSpPr>
        <p:spPr bwMode="auto">
          <a:xfrm flipH="1">
            <a:off x="3107935" y="3717032"/>
            <a:ext cx="1364794" cy="467928"/>
          </a:xfrm>
          <a:prstGeom prst="borderCallout3">
            <a:avLst>
              <a:gd name="adj1" fmla="val 50447"/>
              <a:gd name="adj2" fmla="val -4273"/>
              <a:gd name="adj3" fmla="val 48182"/>
              <a:gd name="adj4" fmla="val -30880"/>
              <a:gd name="adj5" fmla="val 123520"/>
              <a:gd name="adj6" fmla="val -32181"/>
              <a:gd name="adj7" fmla="val 122907"/>
              <a:gd name="adj8" fmla="val -66870"/>
            </a:avLst>
          </a:prstGeom>
          <a:solidFill>
            <a:schemeClr val="accent4">
              <a:lumMod val="90000"/>
            </a:schemeClr>
          </a:solidFill>
          <a:ln w="127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Cambria" panose="02040503050406030204" pitchFamily="18" charset="0"/>
              </a:rPr>
              <a:t>ΤΡΟΦΟΔΟΣΙΑ ΑΝΘΡΑΚΑ</a:t>
            </a: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FF0000"/>
              </a:solidFill>
              <a:effectLst/>
              <a:latin typeface="Cambria" panose="02040503050406030204" pitchFamily="18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224"/>
    </mc:Choice>
    <mc:Fallback>
      <p:transition spd="slow" advTm="43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24200" y="6248400"/>
            <a:ext cx="2895600" cy="457200"/>
          </a:xfrm>
        </p:spPr>
        <p:txBody>
          <a:bodyPr/>
          <a:lstStyle/>
          <a:p>
            <a:pPr algn="ctr">
              <a:defRPr/>
            </a:pPr>
            <a:fld id="{78C4C15B-6F93-4A0C-B302-BBC77CC91071}" type="slidenum">
              <a:rPr lang="en-GB" altLang="en-US"/>
              <a:pPr algn="ctr">
                <a:defRPr/>
              </a:pPr>
              <a:t>14</a:t>
            </a:fld>
            <a:endParaRPr lang="en-GB" altLang="en-US"/>
          </a:p>
        </p:txBody>
      </p:sp>
      <p:sp>
        <p:nvSpPr>
          <p:cNvPr id="8195" name="Text Box 2"/>
          <p:cNvSpPr txBox="1">
            <a:spLocks noChangeArrowheads="1"/>
          </p:cNvSpPr>
          <p:nvPr/>
        </p:nvSpPr>
        <p:spPr bwMode="auto">
          <a:xfrm>
            <a:off x="592138" y="404813"/>
            <a:ext cx="7796212" cy="1077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r>
              <a:rPr lang="el-GR" altLang="en-US" sz="3200" b="1">
                <a:solidFill>
                  <a:srgbClr val="000000"/>
                </a:solidFill>
                <a:latin typeface="Cambria Math" pitchFamily="18" charset="0"/>
              </a:rPr>
              <a:t>ΓΕΝΝΗΤΡΙΕΣ ΣΕ ΑΤΜΟΗΛΕΚΤΡΙΚΟ ΣΤΑΘΜΟ</a:t>
            </a:r>
            <a:endParaRPr lang="en-GB" altLang="en-US" sz="3200" b="1">
              <a:solidFill>
                <a:srgbClr val="000000"/>
              </a:solidFill>
              <a:latin typeface="Cambria Math" pitchFamily="18" charset="0"/>
            </a:endParaRPr>
          </a:p>
        </p:txBody>
      </p:sp>
      <p:pic>
        <p:nvPicPr>
          <p:cNvPr id="8196" name="Picture 16" descr="hoover_dam_generator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6375" y="1574800"/>
            <a:ext cx="4214813" cy="495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884"/>
    </mc:Choice>
    <mc:Fallback>
      <p:transition spd="slow" advTm="118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>
          <a:xfrm>
            <a:off x="2123728" y="116632"/>
            <a:ext cx="2736304" cy="451520"/>
          </a:xfrm>
        </p:spPr>
        <p:txBody>
          <a:bodyPr/>
          <a:lstStyle/>
          <a:p>
            <a:pPr eaLnBrk="1" hangingPunct="1"/>
            <a:r>
              <a:rPr lang="en-US" altLang="en-US" dirty="0" smtClean="0"/>
              <a:t>Faraday</a:t>
            </a:r>
          </a:p>
        </p:txBody>
      </p:sp>
      <p:pic>
        <p:nvPicPr>
          <p:cNvPr id="9221" name="Picture 10" descr="farada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2"/>
          <a:stretch>
            <a:fillRect/>
          </a:stretch>
        </p:blipFill>
        <p:spPr bwMode="auto">
          <a:xfrm>
            <a:off x="247650" y="228600"/>
            <a:ext cx="1524000" cy="2057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222" name="Group 5"/>
          <p:cNvGrpSpPr>
            <a:grpSpLocks/>
          </p:cNvGrpSpPr>
          <p:nvPr/>
        </p:nvGrpSpPr>
        <p:grpSpPr bwMode="auto">
          <a:xfrm>
            <a:off x="1036794" y="1741048"/>
            <a:ext cx="8024813" cy="3054350"/>
            <a:chOff x="480" y="1296"/>
            <a:chExt cx="5055" cy="1924"/>
          </a:xfrm>
        </p:grpSpPr>
        <p:sp>
          <p:nvSpPr>
            <p:cNvPr id="9224" name="Text Box 3"/>
            <p:cNvSpPr txBox="1">
              <a:spLocks noChangeArrowheads="1"/>
            </p:cNvSpPr>
            <p:nvPr/>
          </p:nvSpPr>
          <p:spPr bwMode="auto">
            <a:xfrm>
              <a:off x="480" y="1296"/>
              <a:ext cx="4800" cy="1924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FFFF66"/>
                </a:buClr>
                <a:buFont typeface="Wingdings" charset="2"/>
                <a:buChar char="§"/>
                <a:defRPr sz="32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1pPr>
              <a:lvl2pPr>
                <a:spcBef>
                  <a:spcPct val="20000"/>
                </a:spcBef>
                <a:buClr>
                  <a:srgbClr val="CCFF66"/>
                </a:buClr>
                <a:buFont typeface="Wingdings" charset="2"/>
                <a:buChar char="§"/>
                <a:defRPr sz="28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66"/>
                </a:buClr>
                <a:buFont typeface="Wingdings" charset="2"/>
                <a:buChar char="§"/>
                <a:defRPr sz="24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CC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Char char="•"/>
              </a:pPr>
              <a:r>
                <a:rPr lang="en-US" altLang="en-US" sz="2400" b="1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 Faraday Effect</a:t>
              </a: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endParaRPr>
            </a:p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endParaRPr>
            </a:p>
            <a:p>
              <a:pPr>
                <a:spcBef>
                  <a:spcPct val="0"/>
                </a:spcBef>
                <a:buClrTx/>
                <a:buFontTx/>
                <a:buChar char="•"/>
              </a:pPr>
              <a:r>
                <a:rPr lang="en-US" altLang="en-US" sz="2400" b="1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 </a:t>
              </a:r>
              <a:r>
                <a:rPr lang="el-GR" altLang="en-US" sz="2400" b="1" smtClean="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ΒΑΣΙΚΕΣ ΕΝΝΟΙΕΣ</a:t>
              </a:r>
              <a:endParaRPr lang="en-US" altLang="en-US" sz="2400" b="1">
                <a:solidFill>
                  <a:schemeClr val="bg2"/>
                </a:solidFill>
                <a:latin typeface="Times New Roman" charset="0"/>
                <a:ea typeface="ＭＳ Ｐゴシック" charset="-128"/>
                <a:cs typeface="Times New Roman" charset="0"/>
              </a:endParaRPr>
            </a:p>
            <a:p>
              <a:pPr lvl="1">
                <a:spcBef>
                  <a:spcPct val="0"/>
                </a:spcBef>
                <a:buClrTx/>
                <a:buFontTx/>
                <a:buChar char="•"/>
              </a:pP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</a:t>
              </a:r>
              <a:r>
                <a:rPr lang="el-GR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Τάση        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V  (volts)</a:t>
              </a:r>
            </a:p>
            <a:p>
              <a:pPr lvl="1">
                <a:spcBef>
                  <a:spcPct val="0"/>
                </a:spcBef>
                <a:buClrTx/>
                <a:buFontTx/>
                <a:buChar char="•"/>
              </a:pP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</a:t>
              </a:r>
              <a:r>
                <a:rPr lang="el-GR" altLang="en-US" sz="1800" smtClean="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Ένταση      </a:t>
              </a:r>
              <a:r>
                <a:rPr lang="en-US" altLang="en-US" sz="1800" smtClean="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I 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(Amperes)</a:t>
              </a:r>
            </a:p>
            <a:p>
              <a:pPr lvl="1">
                <a:spcBef>
                  <a:spcPct val="0"/>
                </a:spcBef>
                <a:buClrTx/>
                <a:buFontTx/>
                <a:buChar char="•"/>
              </a:pP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</a:t>
              </a:r>
              <a:r>
                <a:rPr lang="el-GR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Αντίσταση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R – V = I</a:t>
              </a:r>
              <a:r>
                <a:rPr lang="el-GR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*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R       (R </a:t>
              </a:r>
              <a:r>
                <a:rPr lang="en-GB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O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hms)</a:t>
              </a:r>
            </a:p>
            <a:p>
              <a:pPr lvl="1">
                <a:spcBef>
                  <a:spcPct val="0"/>
                </a:spcBef>
                <a:buClrTx/>
                <a:buFontTx/>
                <a:buChar char="•"/>
              </a:pP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</a:t>
              </a:r>
              <a:r>
                <a:rPr lang="el-GR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Ισχύς         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P = I</a:t>
              </a:r>
              <a:r>
                <a:rPr lang="el-GR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*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V = I</a:t>
              </a:r>
              <a:r>
                <a:rPr lang="en-US" altLang="en-US" sz="1800" baseline="300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2</a:t>
              </a:r>
              <a:r>
                <a:rPr lang="el-GR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 * 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R  (</a:t>
              </a:r>
              <a:r>
                <a:rPr lang="en-GB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W</a:t>
              </a:r>
              <a:r>
                <a:rPr lang="en-US" altLang="en-US" sz="1800">
                  <a:solidFill>
                    <a:schemeClr val="bg2"/>
                  </a:solidFill>
                  <a:latin typeface="Times New Roman" charset="0"/>
                  <a:ea typeface="ＭＳ Ｐゴシック" charset="-128"/>
                  <a:cs typeface="Times New Roman" charset="0"/>
                </a:rPr>
                <a:t>atts) </a:t>
              </a:r>
            </a:p>
          </p:txBody>
        </p:sp>
        <p:pic>
          <p:nvPicPr>
            <p:cNvPr id="9225" name="Picture 4" descr="electgenmovie"/>
            <p:cNvPicPr>
              <a:picLocks noChangeAspect="1" noChangeArrowheads="1" noCrop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13" y="1406"/>
              <a:ext cx="3522" cy="8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223" name="Picture 6" descr="edison_ch7-19-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-54415"/>
            <a:ext cx="2286000" cy="19700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2" descr="Generator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7400"/>
            <a:ext cx="5039489" cy="681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Rounded Rectangle 10"/>
          <p:cNvSpPr>
            <a:spLocks noChangeArrowheads="1"/>
          </p:cNvSpPr>
          <p:nvPr/>
        </p:nvSpPr>
        <p:spPr bwMode="auto">
          <a:xfrm>
            <a:off x="6876256" y="4172424"/>
            <a:ext cx="2185351" cy="604394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ΠΕΡΙΣΤΡΟΦΗ ΠΗΝΙΟΥ ΜΗΧΑΝΙΚΗ ΕΝΕΡΓΕΙΑ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12" name="Rounded Rectangle 11"/>
          <p:cNvSpPr>
            <a:spLocks noChangeArrowheads="1"/>
          </p:cNvSpPr>
          <p:nvPr/>
        </p:nvSpPr>
        <p:spPr bwMode="auto">
          <a:xfrm>
            <a:off x="7722096" y="1257300"/>
            <a:ext cx="1339511" cy="829635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ΨΗΚΤΡΑ ΑΠΟ ΑΝΘΡΑΚΑ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(καρβουνάκι)</a:t>
            </a:r>
            <a:endParaRPr lang="en-GB" altLang="en-US" sz="1400">
              <a:ea typeface="ＭＳ Ｐゴシック" charset="-128"/>
            </a:endParaRPr>
          </a:p>
        </p:txBody>
      </p:sp>
      <p:sp>
        <p:nvSpPr>
          <p:cNvPr id="13" name="Rounded Rectangle 12"/>
          <p:cNvSpPr>
            <a:spLocks noChangeArrowheads="1"/>
          </p:cNvSpPr>
          <p:nvPr/>
        </p:nvSpPr>
        <p:spPr bwMode="auto">
          <a:xfrm>
            <a:off x="3635896" y="1005273"/>
            <a:ext cx="1339511" cy="829635"/>
          </a:xfrm>
          <a:prstGeom prst="roundRect">
            <a:avLst>
              <a:gd name="adj" fmla="val 16667"/>
            </a:avLst>
          </a:prstGeom>
          <a:solidFill>
            <a:srgbClr val="1FE1E1">
              <a:alpha val="88000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ΨΗΚΤΡΑ ΑΠΟ ΑΝΘΡΑΚΑ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1400" smtClean="0">
                <a:ea typeface="ＭＳ Ｐゴシック" charset="-128"/>
              </a:rPr>
              <a:t>(καρβουνάκι)</a:t>
            </a:r>
            <a:endParaRPr lang="en-GB" altLang="en-US" sz="1400">
              <a:ea typeface="ＭＳ Ｐゴシック" charset="-128"/>
            </a:endParaRPr>
          </a:p>
        </p:txBody>
      </p:sp>
      <p:pic>
        <p:nvPicPr>
          <p:cNvPr id="3074" name="Picture 2" descr="A cut-away diagram of a small electric motor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1680" y="522152"/>
            <a:ext cx="5022320" cy="5022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5834"/>
    </mc:Choice>
    <mc:Fallback>
      <p:transition spd="slow" advTm="6583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2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n-US" smtClean="0"/>
              <a:t>ηλεκτρογεννήτρια</a:t>
            </a:r>
            <a:endParaRPr lang="en-US" altLang="en-US" smtClean="0"/>
          </a:p>
        </p:txBody>
      </p:sp>
      <p:sp>
        <p:nvSpPr>
          <p:cNvPr id="12293" name="Rectangle 3"/>
          <p:cNvSpPr>
            <a:spLocks noChangeArrowheads="1"/>
          </p:cNvSpPr>
          <p:nvPr/>
        </p:nvSpPr>
        <p:spPr bwMode="auto">
          <a:xfrm>
            <a:off x="3733800" y="1371600"/>
            <a:ext cx="1524000" cy="1371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G</a:t>
            </a:r>
          </a:p>
        </p:txBody>
      </p:sp>
      <p:sp>
        <p:nvSpPr>
          <p:cNvPr id="26628" name="Line 4"/>
          <p:cNvSpPr>
            <a:spLocks noChangeShapeType="1"/>
          </p:cNvSpPr>
          <p:nvPr/>
        </p:nvSpPr>
        <p:spPr bwMode="auto">
          <a:xfrm>
            <a:off x="2438400" y="20574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29" name="Line 5"/>
          <p:cNvSpPr>
            <a:spLocks noChangeShapeType="1"/>
          </p:cNvSpPr>
          <p:nvPr/>
        </p:nvSpPr>
        <p:spPr bwMode="auto">
          <a:xfrm>
            <a:off x="5257800" y="20574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6630" name="Text Box 6"/>
          <p:cNvSpPr txBox="1">
            <a:spLocks noChangeArrowheads="1"/>
          </p:cNvSpPr>
          <p:nvPr/>
        </p:nvSpPr>
        <p:spPr bwMode="auto">
          <a:xfrm>
            <a:off x="788988" y="1600200"/>
            <a:ext cx="2211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2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Μηχανικό έργο</a:t>
            </a:r>
            <a:endParaRPr lang="en-US" altLang="en-US" sz="2400">
              <a:solidFill>
                <a:schemeClr val="tx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6631" name="Text Box 7"/>
          <p:cNvSpPr txBox="1">
            <a:spLocks noChangeArrowheads="1"/>
          </p:cNvSpPr>
          <p:nvPr/>
        </p:nvSpPr>
        <p:spPr bwMode="auto">
          <a:xfrm>
            <a:off x="6580188" y="1616075"/>
            <a:ext cx="1857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2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ηλεκτρισμός</a:t>
            </a:r>
            <a:endParaRPr lang="en-US" altLang="en-US" sz="2400">
              <a:solidFill>
                <a:schemeClr val="tx1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12298" name="Picture 11" descr="motor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935" y="3184177"/>
            <a:ext cx="3837065" cy="2497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9" name="Picture 12" descr="motor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254" y="3184178"/>
            <a:ext cx="3146113" cy="2494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300" name="Text Box 13"/>
          <p:cNvSpPr txBox="1">
            <a:spLocks noChangeArrowheads="1"/>
          </p:cNvSpPr>
          <p:nvPr/>
        </p:nvSpPr>
        <p:spPr bwMode="auto">
          <a:xfrm>
            <a:off x="4763" y="5826125"/>
            <a:ext cx="9293225" cy="46196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2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Στατικοί μαγνήτες – περιστρεφόμενοι μαγνήτες - </a:t>
            </a:r>
            <a:r>
              <a:rPr lang="el-GR" altLang="en-US" sz="2400" smtClean="0">
                <a:solidFill>
                  <a:schemeClr val="tx1"/>
                </a:solidFill>
                <a:latin typeface="Arial" charset="0"/>
                <a:ea typeface="ＭＳ Ｐゴシック" charset="-128"/>
              </a:rPr>
              <a:t>ηλεκτρομαγνήτες</a:t>
            </a:r>
            <a:endParaRPr lang="en-US" altLang="en-US" sz="2400">
              <a:solidFill>
                <a:schemeClr val="tx1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200"/>
    </mc:Choice>
    <mc:Fallback>
      <p:transition spd="slow" advTm="172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628" grpId="0" animBg="1"/>
      <p:bldP spid="26629" grpId="0" animBg="1"/>
      <p:bldP spid="26630" grpId="0"/>
      <p:bldP spid="266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0"/>
            <a:ext cx="7772400" cy="1143000"/>
          </a:xfrm>
        </p:spPr>
        <p:txBody>
          <a:bodyPr/>
          <a:lstStyle/>
          <a:p>
            <a:pPr eaLnBrk="1" hangingPunct="1"/>
            <a:r>
              <a:rPr lang="el-GR" altLang="en-US" smtClean="0"/>
              <a:t>Ηλεκτρικός κινητήρας</a:t>
            </a:r>
            <a:endParaRPr lang="en-US" altLang="en-US" smtClean="0"/>
          </a:p>
        </p:txBody>
      </p:sp>
      <p:sp>
        <p:nvSpPr>
          <p:cNvPr id="10245" name="Rectangle 3"/>
          <p:cNvSpPr>
            <a:spLocks noChangeArrowheads="1"/>
          </p:cNvSpPr>
          <p:nvPr/>
        </p:nvSpPr>
        <p:spPr bwMode="auto">
          <a:xfrm>
            <a:off x="3733800" y="1371600"/>
            <a:ext cx="1524000" cy="13716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n-US" altLang="en-US" sz="4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M</a:t>
            </a:r>
          </a:p>
        </p:txBody>
      </p:sp>
      <p:sp>
        <p:nvSpPr>
          <p:cNvPr id="22532" name="Line 4"/>
          <p:cNvSpPr>
            <a:spLocks noChangeShapeType="1"/>
          </p:cNvSpPr>
          <p:nvPr/>
        </p:nvSpPr>
        <p:spPr bwMode="auto">
          <a:xfrm>
            <a:off x="2438400" y="20574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5257800" y="2057400"/>
            <a:ext cx="1295400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35" name="Text Box 7"/>
          <p:cNvSpPr txBox="1">
            <a:spLocks noChangeArrowheads="1"/>
          </p:cNvSpPr>
          <p:nvPr/>
        </p:nvSpPr>
        <p:spPr bwMode="auto">
          <a:xfrm>
            <a:off x="914400" y="1600200"/>
            <a:ext cx="185737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2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ηλεκτρισμός</a:t>
            </a:r>
            <a:endParaRPr lang="en-US" altLang="en-US" sz="2400">
              <a:solidFill>
                <a:schemeClr val="tx1"/>
              </a:solidFill>
              <a:latin typeface="Arial" charset="0"/>
              <a:ea typeface="ＭＳ Ｐゴシック" charset="-128"/>
            </a:endParaRPr>
          </a:p>
        </p:txBody>
      </p:sp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6580188" y="1616075"/>
            <a:ext cx="2211387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24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Μηχανικό έργο</a:t>
            </a:r>
            <a:endParaRPr lang="en-US" altLang="en-US" sz="2400">
              <a:solidFill>
                <a:schemeClr val="tx1"/>
              </a:solidFill>
              <a:latin typeface="Arial" charset="0"/>
              <a:ea typeface="ＭＳ Ｐゴシック" charset="-128"/>
            </a:endParaRPr>
          </a:p>
        </p:txBody>
      </p:sp>
      <p:grpSp>
        <p:nvGrpSpPr>
          <p:cNvPr id="22541" name="Group 13"/>
          <p:cNvGrpSpPr>
            <a:grpSpLocks/>
          </p:cNvGrpSpPr>
          <p:nvPr/>
        </p:nvGrpSpPr>
        <p:grpSpPr bwMode="auto">
          <a:xfrm>
            <a:off x="228600" y="2971800"/>
            <a:ext cx="4495800" cy="3505200"/>
            <a:chOff x="384" y="1920"/>
            <a:chExt cx="2832" cy="2208"/>
          </a:xfrm>
        </p:grpSpPr>
        <p:sp>
          <p:nvSpPr>
            <p:cNvPr id="10254" name="Rectangle 11"/>
            <p:cNvSpPr>
              <a:spLocks noChangeArrowheads="1"/>
            </p:cNvSpPr>
            <p:nvPr/>
          </p:nvSpPr>
          <p:spPr bwMode="auto">
            <a:xfrm>
              <a:off x="384" y="1920"/>
              <a:ext cx="2832" cy="2208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rgbClr val="FFFF66"/>
                </a:buClr>
                <a:buFont typeface="Wingdings" charset="2"/>
                <a:buChar char="§"/>
                <a:defRPr sz="32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CCFF66"/>
                </a:buClr>
                <a:buFont typeface="Wingdings" charset="2"/>
                <a:buChar char="§"/>
                <a:defRPr sz="28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FFFF66"/>
                </a:buClr>
                <a:buFont typeface="Wingdings" charset="2"/>
                <a:buChar char="§"/>
                <a:defRPr sz="24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CC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FF66"/>
                </a:buClr>
                <a:buFont typeface="Wingdings" charset="2"/>
                <a:buChar char="§"/>
                <a:defRPr sz="2000">
                  <a:solidFill>
                    <a:srgbClr val="000000"/>
                  </a:solidFill>
                  <a:latin typeface="Cambria Math" pitchFamily="18" charset="0"/>
                  <a:ea typeface="Cambria Math" pitchFamily="18" charset="0"/>
                  <a:cs typeface="Cambria Math" pitchFamily="18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endParaRPr lang="en-GB" altLang="en-US" sz="2400">
                <a:solidFill>
                  <a:schemeClr val="tx1"/>
                </a:solidFill>
                <a:latin typeface="Arial" charset="0"/>
                <a:ea typeface="ＭＳ Ｐゴシック" charset="-128"/>
              </a:endParaRPr>
            </a:p>
          </p:txBody>
        </p:sp>
        <p:pic>
          <p:nvPicPr>
            <p:cNvPr id="10255" name="Picture 10" descr="motor-labels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" y="1968"/>
              <a:ext cx="2688" cy="21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2540" name="Picture 12" descr="moto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3" y="2971800"/>
            <a:ext cx="3138487" cy="2241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2" name="Line 14"/>
          <p:cNvSpPr>
            <a:spLocks noChangeShapeType="1"/>
          </p:cNvSpPr>
          <p:nvPr/>
        </p:nvSpPr>
        <p:spPr bwMode="auto">
          <a:xfrm>
            <a:off x="4876800" y="4267200"/>
            <a:ext cx="990600" cy="0"/>
          </a:xfrm>
          <a:prstGeom prst="line">
            <a:avLst/>
          </a:prstGeom>
          <a:noFill/>
          <a:ln w="152400">
            <a:solidFill>
              <a:schemeClr val="hlink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22544" name="Text Box 16"/>
          <p:cNvSpPr txBox="1">
            <a:spLocks noChangeArrowheads="1"/>
          </p:cNvSpPr>
          <p:nvPr/>
        </p:nvSpPr>
        <p:spPr bwMode="auto">
          <a:xfrm>
            <a:off x="6477000" y="5410200"/>
            <a:ext cx="2198688" cy="646113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3600">
                <a:solidFill>
                  <a:schemeClr val="tx1"/>
                </a:solidFill>
                <a:latin typeface="Arial" charset="0"/>
                <a:ea typeface="ＭＳ Ｐゴシック" charset="-128"/>
              </a:rPr>
              <a:t>κινητήρας</a:t>
            </a:r>
            <a:endParaRPr lang="en-US" altLang="en-US" sz="3600">
              <a:solidFill>
                <a:schemeClr val="tx1"/>
              </a:solidFill>
              <a:latin typeface="Arial" charset="0"/>
              <a:ea typeface="ＭＳ Ｐゴシック" charset="-128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650"/>
    </mc:Choice>
    <mc:Fallback>
      <p:transition spd="slow" advTm="206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2532" grpId="0" animBg="1"/>
      <p:bldP spid="22533" grpId="0" animBg="1"/>
      <p:bldP spid="22535" grpId="0"/>
      <p:bldP spid="22536" grpId="0"/>
      <p:bldP spid="22542" grpId="0" animBg="1"/>
      <p:bldP spid="2254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2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126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603920"/>
          </a:xfrm>
        </p:spPr>
        <p:txBody>
          <a:bodyPr/>
          <a:lstStyle/>
          <a:p>
            <a:pPr eaLnBrk="1" hangingPunct="1"/>
            <a:r>
              <a:rPr lang="el-GR" altLang="en-US" smtClean="0"/>
              <a:t>Μοντέλο ηλεκτροκινητήρα</a:t>
            </a:r>
            <a:endParaRPr lang="en-US" altLang="en-US" smtClean="0"/>
          </a:p>
        </p:txBody>
      </p:sp>
      <p:pic>
        <p:nvPicPr>
          <p:cNvPr id="11269" name="Picture 4" descr="motor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5"/>
            <a:ext cx="8496944" cy="533372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986"/>
    </mc:Choice>
    <mc:Fallback>
      <p:transition spd="slow" advTm="11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331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 smtClean="0"/>
              <a:t>AC</a:t>
            </a:r>
            <a:r>
              <a:rPr lang="el-GR" altLang="en-US" smtClean="0"/>
              <a:t> και </a:t>
            </a:r>
            <a:r>
              <a:rPr lang="en-US" altLang="en-US" smtClean="0"/>
              <a:t>DC </a:t>
            </a:r>
            <a:r>
              <a:rPr lang="el-GR" altLang="en-US" smtClean="0"/>
              <a:t>ηλεκτρικό ρεύμα</a:t>
            </a:r>
            <a:endParaRPr lang="en-US" altLang="en-US" smtClean="0"/>
          </a:p>
        </p:txBody>
      </p:sp>
      <p:sp>
        <p:nvSpPr>
          <p:cNvPr id="1331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9512" y="1752600"/>
            <a:ext cx="4680520" cy="5105400"/>
          </a:xfrm>
        </p:spPr>
        <p:txBody>
          <a:bodyPr/>
          <a:lstStyle/>
          <a:p>
            <a:pPr eaLnBrk="1" hangingPunct="1"/>
            <a:r>
              <a:rPr lang="el-GR" altLang="en-US" i="1" smtClean="0">
                <a:solidFill>
                  <a:srgbClr val="FF0000"/>
                </a:solidFill>
              </a:rPr>
              <a:t>Εναλλασσόμενο ρεύμα, </a:t>
            </a:r>
            <a:r>
              <a:rPr lang="en-GB" altLang="en-US" i="1" smtClean="0">
                <a:solidFill>
                  <a:srgbClr val="FF0000"/>
                </a:solidFill>
              </a:rPr>
              <a:t>AC</a:t>
            </a:r>
            <a:endParaRPr lang="en-US" altLang="en-US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l-GR" altLang="en-US" smtClean="0"/>
              <a:t>Μεγάλοι κινητήρες παράγουν </a:t>
            </a:r>
            <a:r>
              <a:rPr lang="en-US" altLang="en-US" smtClean="0"/>
              <a:t>AC</a:t>
            </a:r>
          </a:p>
          <a:p>
            <a:pPr lvl="1" eaLnBrk="1" hangingPunct="1"/>
            <a:r>
              <a:rPr lang="el-GR" altLang="en-US" smtClean="0"/>
              <a:t>Ημιτονοειδές κύμα</a:t>
            </a:r>
            <a:endParaRPr lang="en-US" altLang="en-US" smtClean="0"/>
          </a:p>
          <a:p>
            <a:pPr lvl="1" eaLnBrk="1" hangingPunct="1"/>
            <a:r>
              <a:rPr lang="en-US" altLang="en-US" smtClean="0"/>
              <a:t>1, 2, 3-</a:t>
            </a:r>
            <a:r>
              <a:rPr lang="el-GR" altLang="en-US" smtClean="0"/>
              <a:t>φάσεις</a:t>
            </a:r>
            <a:r>
              <a:rPr lang="en-US" altLang="en-US" smtClean="0"/>
              <a:t>?</a:t>
            </a:r>
          </a:p>
          <a:p>
            <a:pPr lvl="1" eaLnBrk="1" hangingPunct="1"/>
            <a:r>
              <a:rPr lang="el-GR" altLang="en-US" smtClean="0"/>
              <a:t>ΗΠΑ</a:t>
            </a:r>
            <a:r>
              <a:rPr lang="en-US" altLang="en-US" smtClean="0"/>
              <a:t>:</a:t>
            </a:r>
            <a:r>
              <a:rPr lang="el-GR" altLang="en-US" smtClean="0"/>
              <a:t>     </a:t>
            </a:r>
            <a:r>
              <a:rPr lang="el-GR" altLang="en-US" smtClean="0"/>
              <a:t>   </a:t>
            </a:r>
            <a:r>
              <a:rPr lang="en-US" altLang="en-US" smtClean="0"/>
              <a:t>120 </a:t>
            </a:r>
            <a:r>
              <a:rPr lang="en-US" altLang="en-US" smtClean="0"/>
              <a:t>V,</a:t>
            </a:r>
            <a:r>
              <a:rPr lang="el-GR" altLang="en-US" smtClean="0"/>
              <a:t> </a:t>
            </a:r>
            <a:r>
              <a:rPr lang="en-US" altLang="en-US" smtClean="0"/>
              <a:t>60 Hz</a:t>
            </a:r>
          </a:p>
          <a:p>
            <a:pPr lvl="1" eaLnBrk="1" hangingPunct="1"/>
            <a:r>
              <a:rPr lang="el-GR" altLang="en-US" smtClean="0"/>
              <a:t>Ευρώπη</a:t>
            </a:r>
            <a:r>
              <a:rPr lang="en-US" altLang="en-US" smtClean="0"/>
              <a:t>: 240 V</a:t>
            </a:r>
            <a:r>
              <a:rPr lang="en-US" altLang="en-US" smtClean="0"/>
              <a:t>,</a:t>
            </a:r>
            <a:r>
              <a:rPr lang="el-GR" altLang="en-US" smtClean="0"/>
              <a:t> </a:t>
            </a:r>
            <a:r>
              <a:rPr lang="en-US" altLang="en-US" smtClean="0"/>
              <a:t>50</a:t>
            </a:r>
            <a:r>
              <a:rPr lang="el-GR" altLang="en-US" smtClean="0"/>
              <a:t> </a:t>
            </a:r>
            <a:r>
              <a:rPr lang="en-US" altLang="en-US" smtClean="0"/>
              <a:t>Hz</a:t>
            </a:r>
            <a:endParaRPr lang="en-US" altLang="en-US" smtClean="0"/>
          </a:p>
          <a:p>
            <a:pPr lvl="1" eaLnBrk="1" hangingPunct="1"/>
            <a:endParaRPr lang="en-US" altLang="en-US" smtClean="0"/>
          </a:p>
        </p:txBody>
      </p:sp>
      <p:sp>
        <p:nvSpPr>
          <p:cNvPr id="1331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8024" y="1752600"/>
            <a:ext cx="4355976" cy="5105400"/>
          </a:xfrm>
        </p:spPr>
        <p:txBody>
          <a:bodyPr/>
          <a:lstStyle/>
          <a:p>
            <a:pPr eaLnBrk="1" hangingPunct="1"/>
            <a:r>
              <a:rPr lang="el-GR" altLang="en-US" i="1" smtClean="0">
                <a:solidFill>
                  <a:srgbClr val="FF0000"/>
                </a:solidFill>
              </a:rPr>
              <a:t>Συνεχές ρεύμα</a:t>
            </a:r>
            <a:r>
              <a:rPr lang="en-GB" altLang="en-US" i="1" smtClean="0">
                <a:solidFill>
                  <a:srgbClr val="FF0000"/>
                </a:solidFill>
              </a:rPr>
              <a:t>, DC</a:t>
            </a:r>
            <a:endParaRPr lang="en-US" altLang="en-US" smtClean="0">
              <a:solidFill>
                <a:srgbClr val="FF0000"/>
              </a:solidFill>
            </a:endParaRPr>
          </a:p>
          <a:p>
            <a:pPr lvl="1" eaLnBrk="1" hangingPunct="1"/>
            <a:r>
              <a:rPr lang="el-GR" altLang="en-US" smtClean="0"/>
              <a:t>Μπαταρίες, φωτοβολταϊκά, κύτταρα καυσίμου, μικρές γεννήτριες</a:t>
            </a:r>
            <a:endParaRPr lang="en-US" altLang="en-US" smtClean="0"/>
          </a:p>
          <a:p>
            <a:pPr lvl="1" eaLnBrk="1" hangingPunct="1"/>
            <a:r>
              <a:rPr lang="el-GR" altLang="en-US" smtClean="0"/>
              <a:t>Εύκολη μετατροπή </a:t>
            </a:r>
            <a:r>
              <a:rPr lang="en-US" altLang="en-US" smtClean="0"/>
              <a:t>AC </a:t>
            </a:r>
            <a:r>
              <a:rPr lang="el-GR" altLang="en-US" smtClean="0"/>
              <a:t>σε </a:t>
            </a:r>
            <a:r>
              <a:rPr lang="en-US" altLang="en-US" smtClean="0"/>
              <a:t>DC, </a:t>
            </a:r>
            <a:r>
              <a:rPr lang="el-GR" altLang="en-US" smtClean="0"/>
              <a:t>δύσκολη </a:t>
            </a:r>
            <a:r>
              <a:rPr lang="en-US" altLang="en-US" smtClean="0"/>
              <a:t>DC </a:t>
            </a:r>
            <a:r>
              <a:rPr lang="el-GR" altLang="en-US" smtClean="0"/>
              <a:t>σε</a:t>
            </a:r>
            <a:r>
              <a:rPr lang="en-US" altLang="en-US" smtClean="0"/>
              <a:t> AC</a:t>
            </a:r>
          </a:p>
          <a:p>
            <a:pPr lvl="1" eaLnBrk="1" hangingPunct="1"/>
            <a:endParaRPr lang="en-US" altLang="en-US" smtClean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109"/>
    </mc:Choice>
    <mc:Fallback>
      <p:transition spd="slow" advTm="601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2" descr="image00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823912"/>
            <a:ext cx="6943725" cy="521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5992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86"/>
    </mc:Choice>
    <mc:Fallback>
      <p:transition spd="slow" advTm="5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l-GR" sz="2800" smtClean="0"/>
              <a:t>ΠΟΙΟΣ ΕΙΝΑΙ </a:t>
            </a:r>
            <a:r>
              <a:rPr lang="el-GR" sz="2800" dirty="0" smtClean="0"/>
              <a:t>Ο ΕΦΕΥΡΕΤΗΣ ΤΟΥ ΣΥΓΧΡΟΝΟΥ ΣΥΣΤΗΜΑΤΟΣ ΜΕΤΑΦΟΡΑΣ ΗΛΕΚΤΡΙΣΜΟΥ ?</a:t>
            </a:r>
            <a:endParaRPr lang="en-US" sz="2800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3124E8-3058-4F66-B5CE-ACD5AC70A383}" type="slidenum">
              <a:rPr lang="en-US"/>
              <a:pPr>
                <a:defRPr/>
              </a:pPr>
              <a:t>20</a:t>
            </a:fld>
            <a:endParaRPr lang="en-US"/>
          </a:p>
        </p:txBody>
      </p:sp>
      <p:pic>
        <p:nvPicPr>
          <p:cNvPr id="9221" name="Picture 2" descr="File:Tesla3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524000"/>
            <a:ext cx="25146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4" descr="File:Thomas Edison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2619375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3" name="TextBox 7"/>
          <p:cNvSpPr txBox="1">
            <a:spLocks noChangeArrowheads="1"/>
          </p:cNvSpPr>
          <p:nvPr/>
        </p:nvSpPr>
        <p:spPr bwMode="auto">
          <a:xfrm>
            <a:off x="323528" y="4965700"/>
            <a:ext cx="361509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dirty="0" smtClean="0"/>
              <a:t>1.  Thomas </a:t>
            </a:r>
            <a:r>
              <a:rPr lang="en-US" dirty="0"/>
              <a:t>Edison</a:t>
            </a:r>
            <a:br>
              <a:rPr lang="en-US" dirty="0"/>
            </a:br>
            <a:endParaRPr lang="en-US" dirty="0"/>
          </a:p>
          <a:p>
            <a:pPr algn="ctr"/>
            <a:r>
              <a:rPr lang="el-GR" dirty="0" smtClean="0"/>
              <a:t>ΣΥΝΕΧΕΣ ΡΕΥΜΑ</a:t>
            </a:r>
            <a:r>
              <a:rPr lang="en-US" dirty="0" smtClean="0"/>
              <a:t>“DC</a:t>
            </a:r>
            <a:r>
              <a:rPr lang="en-US" dirty="0"/>
              <a:t>” </a:t>
            </a:r>
          </a:p>
        </p:txBody>
      </p:sp>
      <p:sp>
        <p:nvSpPr>
          <p:cNvPr id="9224" name="TextBox 8"/>
          <p:cNvSpPr txBox="1">
            <a:spLocks noChangeArrowheads="1"/>
          </p:cNvSpPr>
          <p:nvPr/>
        </p:nvSpPr>
        <p:spPr bwMode="auto">
          <a:xfrm>
            <a:off x="5292080" y="4953000"/>
            <a:ext cx="398929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n-US" dirty="0" smtClean="0"/>
              <a:t>2.  Nikola </a:t>
            </a:r>
            <a:r>
              <a:rPr lang="en-US" dirty="0"/>
              <a:t>Tesla</a:t>
            </a:r>
          </a:p>
          <a:p>
            <a:pPr algn="ctr"/>
            <a:endParaRPr lang="en-US" dirty="0"/>
          </a:p>
          <a:p>
            <a:pPr algn="ctr"/>
            <a:r>
              <a:rPr lang="el-GR" dirty="0" smtClean="0"/>
              <a:t>ΕΝΑΛΛΑΣΣΟΜΕΝΟ</a:t>
            </a:r>
            <a:r>
              <a:rPr lang="en-US" dirty="0" smtClean="0"/>
              <a:t>“AC</a:t>
            </a:r>
            <a:r>
              <a:rPr lang="en-US" dirty="0"/>
              <a:t>”</a:t>
            </a:r>
          </a:p>
        </p:txBody>
      </p:sp>
      <p:sp>
        <p:nvSpPr>
          <p:cNvPr id="10" name="Oval 9"/>
          <p:cNvSpPr/>
          <p:nvPr/>
        </p:nvSpPr>
        <p:spPr>
          <a:xfrm>
            <a:off x="5562600" y="457200"/>
            <a:ext cx="3581400" cy="640080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9226" name="Picture 6" descr="http://www.personal.psu.edu/sul168/images/Sine%20wave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880" y="1988840"/>
            <a:ext cx="914400" cy="6858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67841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6900"/>
    </mc:Choice>
    <mc:Fallback>
      <p:transition spd="slow" advTm="269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4340" name="Rectangle 2"/>
          <p:cNvSpPr>
            <a:spLocks noGrp="1" noChangeArrowheads="1"/>
          </p:cNvSpPr>
          <p:nvPr/>
        </p:nvSpPr>
        <p:spPr bwMode="auto">
          <a:xfrm>
            <a:off x="228600" y="609600"/>
            <a:ext cx="8610600" cy="838200"/>
          </a:xfrm>
          <a:prstGeom prst="rect">
            <a:avLst/>
          </a:prstGeom>
          <a:solidFill>
            <a:srgbClr val="FFFF99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Φάσεις του κινητήρα</a:t>
            </a:r>
            <a:r>
              <a:rPr lang="en-US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/>
            </a:r>
            <a:br>
              <a:rPr lang="en-US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</a:br>
            <a:r>
              <a:rPr lang="en-US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1 </a:t>
            </a:r>
            <a:r>
              <a:rPr lang="el-GR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φάση</a:t>
            </a:r>
            <a:r>
              <a:rPr lang="en-US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– 2 </a:t>
            </a:r>
            <a:r>
              <a:rPr lang="el-GR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φάσεις</a:t>
            </a:r>
            <a:r>
              <a:rPr lang="en-US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– 3 </a:t>
            </a:r>
            <a:r>
              <a:rPr lang="el-GR" altLang="en-US" sz="2400" b="1" dirty="0">
                <a:solidFill>
                  <a:schemeClr val="tx2"/>
                </a:solidFill>
                <a:latin typeface="Verdana" charset="0"/>
                <a:ea typeface="ＭＳ Ｐゴシック" charset="-128"/>
              </a:rPr>
              <a:t>φάσεις ... </a:t>
            </a:r>
            <a:r>
              <a:rPr lang="el-GR" altLang="en-US" sz="2400" b="1" dirty="0">
                <a:latin typeface="Verdana" charset="0"/>
                <a:ea typeface="ＭＳ Ｐゴシック" charset="-128"/>
              </a:rPr>
              <a:t>Ομαλή ισχύς</a:t>
            </a:r>
            <a:endParaRPr lang="en-US" altLang="en-US" sz="2400" b="1" dirty="0">
              <a:latin typeface="Verdana" charset="0"/>
              <a:ea typeface="ＭＳ Ｐゴシック" charset="-128"/>
            </a:endParaRPr>
          </a:p>
        </p:txBody>
      </p:sp>
      <p:pic>
        <p:nvPicPr>
          <p:cNvPr id="1434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971800"/>
            <a:ext cx="2743200" cy="237966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28800"/>
            <a:ext cx="2328863" cy="2020888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2667000"/>
            <a:ext cx="2514600" cy="214312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344" name="Text Box 7"/>
          <p:cNvSpPr txBox="1">
            <a:spLocks noChangeArrowheads="1"/>
          </p:cNvSpPr>
          <p:nvPr/>
        </p:nvSpPr>
        <p:spPr bwMode="auto">
          <a:xfrm>
            <a:off x="3481770" y="1628745"/>
            <a:ext cx="568565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l-GR" altLang="en-US" sz="2000" b="1" dirty="0" smtClean="0">
                <a:latin typeface="Cambria" panose="02040503050406030204" pitchFamily="18" charset="0"/>
                <a:ea typeface="ＭＳ Ｐゴシック" charset="-128"/>
              </a:rPr>
              <a:t>Η ΔΥΝΑΜΗ ΣΤΟΝ ΑΞΟΝΑ ΤΟΥ ΚΙΝΗΤΗΡΑ </a:t>
            </a:r>
            <a:r>
              <a:rPr lang="en-US" altLang="en-US" sz="2000" b="1" dirty="0" smtClean="0">
                <a:solidFill>
                  <a:schemeClr val="tx1"/>
                </a:solidFill>
                <a:latin typeface="Cambria" panose="02040503050406030204" pitchFamily="18" charset="0"/>
                <a:ea typeface="ＭＳ Ｐゴシック" charset="-128"/>
              </a:rPr>
              <a:t>(</a:t>
            </a:r>
            <a:r>
              <a:rPr lang="en-US" altLang="en-US" sz="2000" b="1" dirty="0" smtClean="0">
                <a:solidFill>
                  <a:srgbClr val="FF3300"/>
                </a:solidFill>
                <a:latin typeface="Cambria" panose="02040503050406030204" pitchFamily="18" charset="0"/>
                <a:ea typeface="ＭＳ Ｐゴシック" charset="-128"/>
              </a:rPr>
              <a:t>Red</a:t>
            </a:r>
            <a:r>
              <a:rPr lang="en-US" altLang="en-US" sz="2000" b="1" dirty="0">
                <a:solidFill>
                  <a:schemeClr val="tx1"/>
                </a:solidFill>
                <a:latin typeface="Cambria" panose="02040503050406030204" pitchFamily="18" charset="0"/>
                <a:ea typeface="ＭＳ Ｐゴシック" charset="-128"/>
              </a:rPr>
              <a:t>)</a:t>
            </a:r>
          </a:p>
        </p:txBody>
      </p:sp>
      <p:sp>
        <p:nvSpPr>
          <p:cNvPr id="14345" name="Line 8"/>
          <p:cNvSpPr>
            <a:spLocks noChangeShapeType="1"/>
          </p:cNvSpPr>
          <p:nvPr/>
        </p:nvSpPr>
        <p:spPr bwMode="auto">
          <a:xfrm flipH="1">
            <a:off x="2743200" y="2057400"/>
            <a:ext cx="14478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6" name="Line 9"/>
          <p:cNvSpPr>
            <a:spLocks noChangeShapeType="1"/>
          </p:cNvSpPr>
          <p:nvPr/>
        </p:nvSpPr>
        <p:spPr bwMode="auto">
          <a:xfrm flipH="1">
            <a:off x="4800600" y="2133600"/>
            <a:ext cx="3810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7" name="Line 10"/>
          <p:cNvSpPr>
            <a:spLocks noChangeShapeType="1"/>
          </p:cNvSpPr>
          <p:nvPr/>
        </p:nvSpPr>
        <p:spPr bwMode="auto">
          <a:xfrm>
            <a:off x="5867400" y="2209800"/>
            <a:ext cx="914400" cy="914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30"/>
    </mc:Choice>
    <mc:Fallback>
      <p:transition spd="slow" advTm="25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 bwMode="auto">
          <a:xfrm>
            <a:off x="0" y="155575"/>
            <a:ext cx="9296400" cy="75882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rmAutofit fontScale="70000" lnSpcReduction="20000"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0" fontAlgn="base" hangingPunct="0">
              <a:spcBef>
                <a:spcPct val="0"/>
              </a:spcBef>
              <a:spcAft>
                <a:spcPct val="0"/>
              </a:spcAft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uFillTx/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uFillTx/>
                <a:latin typeface="Arial" charset="0"/>
              </a:defRPr>
            </a:lvl9pPr>
          </a:lstStyle>
          <a:p>
            <a:pPr algn="ctr" eaLnBrk="1" hangingPunct="1"/>
            <a:r>
              <a:rPr lang="el-GR" altLang="en-US" kern="0" dirty="0" smtClean="0"/>
              <a:t>ΕΠΕΝΔΥΣΕΙΣ ΗΛΕΚΤΡΟΠΑΡΑΓΩΓΗΣ</a:t>
            </a:r>
            <a:endParaRPr lang="en-US" altLang="en-US" kern="0" dirty="0" smtClean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 bwMode="auto">
          <a:xfrm>
            <a:off x="467544" y="990600"/>
            <a:ext cx="8280920" cy="575076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45720" tIns="45720" rIns="45720" bIns="45720" numCol="1" anchor="t" anchorCtr="0" compatLnSpc="1">
            <a:prstTxWarp prst="textNoShape">
              <a:avLst/>
            </a:prstTxWarp>
          </a:bodyPr>
          <a:lstStyle>
            <a:lvl1pPr marL="0" marR="64008" indent="0" algn="r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None/>
              <a:defRPr sz="2200" b="1">
                <a:solidFill>
                  <a:schemeClr val="tx2"/>
                </a:solidFill>
                <a:uFillTx/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chemeClr val="tx1"/>
                </a:solidFill>
                <a:uFillTx/>
                <a:latin typeface="+mn-lt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chemeClr val="tx1"/>
                </a:solidFill>
                <a:uFillTx/>
                <a:latin typeface="+mn-lt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uFillTx/>
                <a:latin typeface="+mn-lt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uFillTx/>
                <a:latin typeface="+mn-lt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uFillTx/>
                <a:latin typeface="+mn-lt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uFillTx/>
                <a:latin typeface="+mn-lt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uFillTx/>
                <a:latin typeface="+mn-lt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tx1"/>
                </a:solidFill>
                <a:uFillTx/>
                <a:latin typeface="+mn-lt"/>
              </a:defRPr>
            </a:lvl9pPr>
          </a:lstStyle>
          <a:p>
            <a:pPr algn="l" eaLnBrk="1" hangingPunct="1">
              <a:lnSpc>
                <a:spcPct val="90000"/>
              </a:lnSpc>
              <a:spcBef>
                <a:spcPct val="60000"/>
              </a:spcBef>
            </a:pPr>
            <a:r>
              <a:rPr lang="el-GR" altLang="en-US" sz="3200" b="0" kern="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ΟΙ ΕΠΕΝΔΥΣΕΙΣ ΤΗΣ </a:t>
            </a:r>
            <a:r>
              <a:rPr lang="el-GR" altLang="en-US" sz="3200" b="0" kern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ΗΛΕΚΤΡΟΠΑΡΑΓΩΓΗΣ ΕΙΝΑΙ </a:t>
            </a:r>
            <a:r>
              <a:rPr lang="el-GR" altLang="en-US" sz="3200" b="0" kern="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«</a:t>
            </a:r>
            <a:r>
              <a:rPr lang="el-GR" altLang="en-US" sz="3200" kern="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ΣΤΑΘΕΡΑ ΚΟΣΤΗ</a:t>
            </a:r>
            <a:r>
              <a:rPr lang="el-GR" altLang="en-US" sz="3200" b="0" kern="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», ΔΗΛ. ΤΟ ΚΟΣΤΟΣ ΤΗΣ </a:t>
            </a:r>
            <a:r>
              <a:rPr lang="el-GR" altLang="en-US" sz="3200" b="0" kern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ΕΠΕΝΔΥΣΗΣ ΕΙΝΑΙ </a:t>
            </a:r>
            <a:r>
              <a:rPr lang="el-GR" altLang="en-US" sz="3200" b="0" kern="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ΤΟ ΙΔΙΟ, ΕΙΤΕ ΠΑΡΑΓΕΙ ΗΛΕΚΤΡΙΣΜΟ, ΕΙΤΕ ΒΡΙΣΚΕΤΑΙ ΣΕ ΑΔΡΑΝΕΙΑ.</a:t>
            </a:r>
          </a:p>
          <a:p>
            <a:pPr algn="l" eaLnBrk="1" hangingPunct="1">
              <a:lnSpc>
                <a:spcPct val="90000"/>
              </a:lnSpc>
              <a:spcBef>
                <a:spcPct val="60000"/>
              </a:spcBef>
            </a:pPr>
            <a:r>
              <a:rPr lang="el-GR" altLang="en-US" sz="3200" b="0" kern="0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ΟΙ ΔΙΑΦΟΡΟΙ ΤΡΟΠΟΙ ΗΛΕΚΤΡΟΠΑΡΑΓΩΓΗΣ ΕΧΟΥΝ ΔΙΑΦΟΡΕΤΙΚΑ ΧΑΡΑΚΤΗΡΙΣΤΙΚΑ, ΧΡΗΣΕΙΣ </a:t>
            </a:r>
            <a:r>
              <a:rPr lang="el-GR" altLang="en-US" sz="3200" b="0" kern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ΚΑΙ ΚΟΣΤΟΣ :</a:t>
            </a:r>
            <a:endParaRPr lang="en-US" altLang="en-US" sz="3200" b="0" kern="0" dirty="0" smtClean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ct val="60000"/>
              </a:spcBef>
              <a:buFont typeface="Arial" panose="020B0604020202020204" pitchFamily="34" charset="0"/>
              <a:buChar char="•"/>
            </a:pPr>
            <a:r>
              <a:rPr lang="el-GR" altLang="en-US" b="1" kern="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ΒΑΣΙΚΟ ΦΟΡΤΙΟ</a:t>
            </a:r>
            <a:endParaRPr lang="en-US" altLang="en-US" b="1" kern="0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ct val="60000"/>
              </a:spcBef>
              <a:buFont typeface="Arial" panose="020B0604020202020204" pitchFamily="34" charset="0"/>
              <a:buChar char="•"/>
            </a:pPr>
            <a:r>
              <a:rPr lang="el-GR" altLang="en-US" b="1" kern="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ΕΝΔΙΑΜΕΣΟ ΦΟΡΤΙΟ</a:t>
            </a:r>
            <a:endParaRPr lang="en-US" altLang="en-US" b="1" kern="0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  <a:p>
            <a:pPr marL="800100" lvl="1" indent="-342900" algn="l" eaLnBrk="1" hangingPunct="1">
              <a:lnSpc>
                <a:spcPct val="90000"/>
              </a:lnSpc>
              <a:spcBef>
                <a:spcPct val="60000"/>
              </a:spcBef>
              <a:buFont typeface="Arial" panose="020B0604020202020204" pitchFamily="34" charset="0"/>
              <a:buChar char="•"/>
            </a:pPr>
            <a:r>
              <a:rPr lang="el-GR" altLang="en-US" b="1" kern="0" dirty="0" smtClean="0">
                <a:solidFill>
                  <a:srgbClr val="FF0000"/>
                </a:solidFill>
                <a:latin typeface="Cambria" panose="02040503050406030204" pitchFamily="18" charset="0"/>
              </a:rPr>
              <a:t>ΦΟΡΤΙΟ ΑΙΧΜΗΣ</a:t>
            </a:r>
            <a:endParaRPr lang="en-US" altLang="en-US" sz="3200" b="1" kern="0" dirty="0" smtClean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776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366"/>
    </mc:Choice>
    <mc:Fallback>
      <p:transition spd="slow" advTm="833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/>
          <p:cNvSpPr txBox="1">
            <a:spLocks noGrp="1"/>
          </p:cNvSpPr>
          <p:nvPr/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pPr algn="r" eaLnBrk="1" hangingPunct="1">
              <a:defRPr/>
            </a:pPr>
            <a:fld id="{704B3731-E8E4-4FB2-9C27-6324C5CF764A}" type="slidenum">
              <a:rPr lang="en-US" sz="1000">
                <a:effectLst>
                  <a:outerShdw blurRad="38100" dist="38100" dir="2700000" algn="tl">
                    <a:srgbClr val="010199"/>
                  </a:outerShdw>
                </a:effectLst>
              </a:rPr>
              <a:pPr algn="r" eaLnBrk="1" hangingPunct="1">
                <a:defRPr/>
              </a:pPr>
              <a:t>23</a:t>
            </a:fld>
            <a:endParaRPr lang="en-US" sz="1000">
              <a:effectLst>
                <a:outerShdw blurRad="38100" dist="38100" dir="2700000" algn="tl">
                  <a:srgbClr val="010199"/>
                </a:outerShdw>
              </a:effectLst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" y="152400"/>
            <a:ext cx="8229600" cy="1139825"/>
          </a:xfrm>
        </p:spPr>
        <p:txBody>
          <a:bodyPr/>
          <a:lstStyle/>
          <a:p>
            <a:pPr algn="ctr" eaLnBrk="1" hangingPunct="1"/>
            <a:r>
              <a:rPr lang="el-GR" altLang="en-US" sz="4000" dirty="0" smtClean="0">
                <a:solidFill>
                  <a:schemeClr val="bg2">
                    <a:lumMod val="25000"/>
                  </a:schemeClr>
                </a:solidFill>
              </a:rPr>
              <a:t>ΣΥΓΚΡΙΣΗ ΜΕΘΟΔΩΝ ΗΛΕΚΤΡΟΠΑΡΑΓΩΓΗΣ</a:t>
            </a:r>
            <a:endParaRPr lang="en-US" altLang="en-US" sz="40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graphicFrame>
        <p:nvGraphicFramePr>
          <p:cNvPr id="70708" name="Group 5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3206248"/>
              </p:ext>
            </p:extLst>
          </p:nvPr>
        </p:nvGraphicFramePr>
        <p:xfrm>
          <a:off x="152400" y="1371600"/>
          <a:ext cx="8839201" cy="5334001"/>
        </p:xfrm>
        <a:graphic>
          <a:graphicData uri="http://schemas.openxmlformats.org/drawingml/2006/table">
            <a:tbl>
              <a:tblPr/>
              <a:tblGrid>
                <a:gridCol w="2130879"/>
                <a:gridCol w="2130879"/>
                <a:gridCol w="2130879"/>
                <a:gridCol w="2446564"/>
              </a:tblGrid>
              <a:tr h="741016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</a:rPr>
                        <a:t>ΤΥΠΟΣ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</a:rPr>
                        <a:t>ΠΑΡΑΔΕΙΓΜΑ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</a:rPr>
                        <a:t>ΚΟΣΤΟΣ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9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CC00"/>
                          </a:solidFill>
                          <a:effectLst/>
                          <a:latin typeface="Arial" charset="0"/>
                        </a:rPr>
                        <a:t>ΑΞΙΟΠΙΣΤΙΑ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CC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4990"/>
                    </a:solidFill>
                  </a:tcPr>
                </a:tc>
              </a:tr>
              <a:tr h="1453450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ΒΑΣΙΚΟ ΦΟΡΤΙΟ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ΚΑΡΒΟΥΝΟ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ΠΥΡΗΝΙΚΑ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ΧΑΜΗΛΟ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ΠΟΛΥ </a:t>
                      </a: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ΥΨΗΛΗ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8000"/>
                    </a:solidFill>
                  </a:tcPr>
                </a:tc>
              </a:tr>
              <a:tr h="171670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ΦΟΡΤΙΟ ΑΙΧΜΗΣ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ΥΔΡΟ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ΦΥΣΙΚΟ ΑΕΡΙΟ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ΠΕΤΡΕΛΑΙΟ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ΧΑΜΗΛΟ ΜΕΧΡΙ ΜΕΣΑΙΟ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</a:rPr>
                        <a:t>ΥΨΗΛΗ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1422831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ΕΝΔΙΑΜΕΣΟ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ΑΙΟΛΙΚΗ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ΗΛΙΑΚΗ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ΠΟΙΚΙΛΟ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146C3A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l-GR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effectLst/>
                          <a:latin typeface="Arial" charset="0"/>
                        </a:rPr>
                        <a:t>ΧΑΜΗΛΟ</a:t>
                      </a:r>
                      <a:endParaRPr kumimoji="0" lang="en-US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effectLst/>
                        <a:latin typeface="Arial" charset="0"/>
                      </a:endParaRPr>
                    </a:p>
                  </a:txBody>
                  <a:tcPr marT="45721" marB="45721"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721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7754"/>
    </mc:Choice>
    <mc:Fallback>
      <p:transition spd="slow" advTm="77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</p:spPr>
        <p:txBody>
          <a:bodyPr/>
          <a:lstStyle/>
          <a:p>
            <a:pPr>
              <a:defRPr/>
            </a:pPr>
            <a:fld id="{43028EC9-32AA-4821-82D3-8359049546A6}" type="slidenum">
              <a:rPr lang="en-US"/>
              <a:pPr>
                <a:defRPr/>
              </a:pPr>
              <a:t>24</a:t>
            </a:fld>
            <a:endParaRPr lang="en-US"/>
          </a:p>
        </p:txBody>
      </p:sp>
      <p:pic>
        <p:nvPicPr>
          <p:cNvPr id="12292" name="Picture 2" descr="Transmission - spring 015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690" y="1165086"/>
            <a:ext cx="3198269" cy="239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2" descr="http://www.dreamstime.com/electric-outlet-wall-socket-plug-receptacle--thumb752975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3657600"/>
            <a:ext cx="15748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4" name="TextBox 5"/>
          <p:cNvSpPr txBox="1">
            <a:spLocks noChangeArrowheads="1"/>
          </p:cNvSpPr>
          <p:nvPr/>
        </p:nvSpPr>
        <p:spPr bwMode="auto">
          <a:xfrm>
            <a:off x="4800600" y="1905000"/>
            <a:ext cx="3397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4000"/>
              <a:t>345,000 Volts</a:t>
            </a:r>
          </a:p>
        </p:txBody>
      </p:sp>
      <p:sp>
        <p:nvSpPr>
          <p:cNvPr id="12295" name="TextBox 6"/>
          <p:cNvSpPr txBox="1">
            <a:spLocks noChangeArrowheads="1"/>
          </p:cNvSpPr>
          <p:nvPr/>
        </p:nvSpPr>
        <p:spPr bwMode="auto">
          <a:xfrm>
            <a:off x="5410200" y="4724400"/>
            <a:ext cx="23987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sz="4000" dirty="0" smtClean="0"/>
              <a:t>23</a:t>
            </a:r>
            <a:r>
              <a:rPr lang="en-US" sz="4000" dirty="0" smtClean="0"/>
              <a:t>0 </a:t>
            </a:r>
            <a:r>
              <a:rPr lang="en-US" sz="4000" dirty="0"/>
              <a:t>Volts</a:t>
            </a:r>
          </a:p>
        </p:txBody>
      </p:sp>
      <p:sp>
        <p:nvSpPr>
          <p:cNvPr id="12296" name="TextBox 7"/>
          <p:cNvSpPr txBox="1">
            <a:spLocks noChangeArrowheads="1"/>
          </p:cNvSpPr>
          <p:nvPr/>
        </p:nvSpPr>
        <p:spPr bwMode="auto">
          <a:xfrm>
            <a:off x="1828800" y="457200"/>
            <a:ext cx="630544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sz="4000" dirty="0" smtClean="0"/>
              <a:t>ΟΙΚΟΝΟΜΙΕΣ ΚΛΙΜΑΚΑΣ</a:t>
            </a:r>
            <a:endParaRPr lang="en-US" sz="40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9887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90"/>
    </mc:Choice>
    <mc:Fallback>
      <p:transition spd="slow" advTm="73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</p:spPr>
        <p:txBody>
          <a:bodyPr/>
          <a:lstStyle/>
          <a:p>
            <a:pPr>
              <a:defRPr/>
            </a:pPr>
            <a:fld id="{38812318-CBDE-4A97-82EC-38BE80DEF815}" type="slidenum">
              <a:rPr lang="en-US"/>
              <a:pPr>
                <a:defRPr/>
              </a:pPr>
              <a:t>25</a:t>
            </a:fld>
            <a:endParaRPr lang="en-US"/>
          </a:p>
        </p:txBody>
      </p:sp>
      <p:pic>
        <p:nvPicPr>
          <p:cNvPr id="13316" name="Picture 2" descr="File:Electricity Grid Schematic English.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5220072" cy="6856523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http://www.inautonews.com/wp-content/uploads/2010/04/401-hiway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6900" y="0"/>
            <a:ext cx="3467100" cy="3890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>
            <a:off x="5410200" y="11430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3319" name="Picture 6" descr="http://1.bp.blogspot.com/-Hy8211PMD0U/T3oqtyl50CI/AAAAAAAABhs/-p2oe3LtZJk/s1600/hiway1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294" y="4005064"/>
            <a:ext cx="3779705" cy="28237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5264727" y="4240597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5562600" y="3429000"/>
            <a:ext cx="2895600" cy="0"/>
          </a:xfrm>
          <a:prstGeom prst="line">
            <a:avLst/>
          </a:prstGeom>
          <a:ln w="28575">
            <a:solidFill>
              <a:schemeClr val="accent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22" name="TextBox 10"/>
          <p:cNvSpPr txBox="1">
            <a:spLocks noChangeArrowheads="1"/>
          </p:cNvSpPr>
          <p:nvPr/>
        </p:nvSpPr>
        <p:spPr bwMode="auto">
          <a:xfrm>
            <a:off x="6048950" y="938337"/>
            <a:ext cx="192289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ΜΕΤΑΦΟΡΑ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323" name="TextBox 11"/>
          <p:cNvSpPr txBox="1">
            <a:spLocks noChangeArrowheads="1"/>
          </p:cNvSpPr>
          <p:nvPr/>
        </p:nvSpPr>
        <p:spPr bwMode="auto">
          <a:xfrm>
            <a:off x="5765880" y="4240597"/>
            <a:ext cx="165462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dirty="0" smtClean="0">
                <a:solidFill>
                  <a:srgbClr val="FF0000"/>
                </a:solidFill>
              </a:rPr>
              <a:t>ΔΙΑΝΟΜΗ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368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483"/>
    </mc:Choice>
    <mc:Fallback>
      <p:transition spd="slow" advTm="284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</p:spPr>
        <p:txBody>
          <a:bodyPr/>
          <a:lstStyle/>
          <a:p>
            <a:pPr>
              <a:defRPr/>
            </a:pPr>
            <a:fld id="{129D0942-1149-44F6-BFA5-A187E62532D6}" type="slidenum">
              <a:rPr lang="en-US"/>
              <a:pPr>
                <a:defRPr/>
              </a:pPr>
              <a:t>26</a:t>
            </a:fld>
            <a:endParaRPr lang="en-US"/>
          </a:p>
        </p:txBody>
      </p:sp>
      <p:pic>
        <p:nvPicPr>
          <p:cNvPr id="15364" name="Picture 2" descr="http://www.gg.uwyo.edu/media/energy/electricity/diagrams/electricity-loads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38892"/>
            <a:ext cx="9217024" cy="5819881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5" name="TextBox 4"/>
          <p:cNvSpPr txBox="1">
            <a:spLocks noChangeArrowheads="1"/>
          </p:cNvSpPr>
          <p:nvPr/>
        </p:nvSpPr>
        <p:spPr bwMode="auto">
          <a:xfrm>
            <a:off x="609600" y="277228"/>
            <a:ext cx="792284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l-GR" sz="2400" dirty="0" smtClean="0"/>
              <a:t>ΤΥΠΙΚΗ ΔΙΑΚΥΜΑΝΣΗ ΖΗΤΗΣΗΣ ΜΕΣΑ ΣΤΟ 24ΩΡΟ</a:t>
            </a:r>
            <a:endParaRPr lang="en-US" sz="2400" dirty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291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0985"/>
    </mc:Choice>
    <mc:Fallback>
      <p:transition spd="slow" advTm="309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</p:spPr>
        <p:txBody>
          <a:bodyPr/>
          <a:lstStyle/>
          <a:p>
            <a:pPr>
              <a:defRPr/>
            </a:pPr>
            <a:fld id="{E846A48B-7BBB-4CD7-844D-B1A354E978DA}" type="slidenum">
              <a:rPr lang="en-US"/>
              <a:pPr>
                <a:defRPr/>
              </a:pPr>
              <a:t>27</a:t>
            </a:fld>
            <a:endParaRPr lang="en-US"/>
          </a:p>
        </p:txBody>
      </p:sp>
      <p:pic>
        <p:nvPicPr>
          <p:cNvPr id="16388" name="Picture 5" descr="Path of electricity artwork for PowerPoint-01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572" y="297596"/>
            <a:ext cx="2235727" cy="16767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9" name="Picture 2" descr="C:\Documents and Settings\a5953\Local Settings\Temporary Internet Files\Content.IE5\18RN9TGP\MC900432247[1].wm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2989117"/>
            <a:ext cx="1357164" cy="1463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0" name="Picture 3" descr="C:\Documents and Settings\a5953\Local Settings\Temporary Internet Files\Content.IE5\511T5VJI\MC900090026[1].wm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051735"/>
            <a:ext cx="2026096" cy="1688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>
          <a:xfrm>
            <a:off x="2133600" y="22860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" name="Right Arrow 9"/>
          <p:cNvSpPr/>
          <p:nvPr/>
        </p:nvSpPr>
        <p:spPr>
          <a:xfrm>
            <a:off x="2057400" y="33528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1" name="Right Arrow 10"/>
          <p:cNvSpPr/>
          <p:nvPr/>
        </p:nvSpPr>
        <p:spPr>
          <a:xfrm>
            <a:off x="2213610" y="5289099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2" name="Freeform 11"/>
          <p:cNvSpPr/>
          <p:nvPr/>
        </p:nvSpPr>
        <p:spPr>
          <a:xfrm>
            <a:off x="2590800" y="914400"/>
            <a:ext cx="3440113" cy="5472113"/>
          </a:xfrm>
          <a:custGeom>
            <a:avLst/>
            <a:gdLst>
              <a:gd name="connsiteX0" fmla="*/ 1141412 w 3440112"/>
              <a:gd name="connsiteY0" fmla="*/ 454025 h 5472112"/>
              <a:gd name="connsiteX1" fmla="*/ 198437 w 3440112"/>
              <a:gd name="connsiteY1" fmla="*/ 930275 h 5472112"/>
              <a:gd name="connsiteX2" fmla="*/ 293687 w 3440112"/>
              <a:gd name="connsiteY2" fmla="*/ 1987550 h 5472112"/>
              <a:gd name="connsiteX3" fmla="*/ 131762 w 3440112"/>
              <a:gd name="connsiteY3" fmla="*/ 2987675 h 5472112"/>
              <a:gd name="connsiteX4" fmla="*/ 188912 w 3440112"/>
              <a:gd name="connsiteY4" fmla="*/ 4483100 h 5472112"/>
              <a:gd name="connsiteX5" fmla="*/ 1265237 w 3440112"/>
              <a:gd name="connsiteY5" fmla="*/ 5407025 h 5472112"/>
              <a:gd name="connsiteX6" fmla="*/ 2351087 w 3440112"/>
              <a:gd name="connsiteY6" fmla="*/ 4092575 h 5472112"/>
              <a:gd name="connsiteX7" fmla="*/ 3436937 w 3440112"/>
              <a:gd name="connsiteY7" fmla="*/ 2787650 h 5472112"/>
              <a:gd name="connsiteX8" fmla="*/ 2332037 w 3440112"/>
              <a:gd name="connsiteY8" fmla="*/ 1463675 h 5472112"/>
              <a:gd name="connsiteX9" fmla="*/ 2408237 w 3440112"/>
              <a:gd name="connsiteY9" fmla="*/ 168275 h 5472112"/>
              <a:gd name="connsiteX10" fmla="*/ 1141412 w 3440112"/>
              <a:gd name="connsiteY10" fmla="*/ 454025 h 5472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440112" h="5472112">
                <a:moveTo>
                  <a:pt x="1141412" y="454025"/>
                </a:moveTo>
                <a:cubicBezTo>
                  <a:pt x="773112" y="581025"/>
                  <a:pt x="339725" y="674688"/>
                  <a:pt x="198437" y="930275"/>
                </a:cubicBezTo>
                <a:cubicBezTo>
                  <a:pt x="57150" y="1185863"/>
                  <a:pt x="304800" y="1644650"/>
                  <a:pt x="293687" y="1987550"/>
                </a:cubicBezTo>
                <a:cubicBezTo>
                  <a:pt x="282574" y="2330450"/>
                  <a:pt x="149224" y="2571750"/>
                  <a:pt x="131762" y="2987675"/>
                </a:cubicBezTo>
                <a:cubicBezTo>
                  <a:pt x="114300" y="3403600"/>
                  <a:pt x="0" y="4079875"/>
                  <a:pt x="188912" y="4483100"/>
                </a:cubicBezTo>
                <a:cubicBezTo>
                  <a:pt x="377824" y="4886325"/>
                  <a:pt x="904875" y="5472112"/>
                  <a:pt x="1265237" y="5407025"/>
                </a:cubicBezTo>
                <a:cubicBezTo>
                  <a:pt x="1625599" y="5341938"/>
                  <a:pt x="2351087" y="4092575"/>
                  <a:pt x="2351087" y="4092575"/>
                </a:cubicBezTo>
                <a:cubicBezTo>
                  <a:pt x="2713037" y="3656013"/>
                  <a:pt x="3440112" y="3225800"/>
                  <a:pt x="3436937" y="2787650"/>
                </a:cubicBezTo>
                <a:cubicBezTo>
                  <a:pt x="3433762" y="2349500"/>
                  <a:pt x="2503487" y="1900237"/>
                  <a:pt x="2332037" y="1463675"/>
                </a:cubicBezTo>
                <a:cubicBezTo>
                  <a:pt x="2160587" y="1027113"/>
                  <a:pt x="2611437" y="336550"/>
                  <a:pt x="2408237" y="168275"/>
                </a:cubicBezTo>
                <a:cubicBezTo>
                  <a:pt x="2205037" y="0"/>
                  <a:pt x="1509712" y="327025"/>
                  <a:pt x="1141412" y="454025"/>
                </a:cubicBezTo>
                <a:close/>
              </a:path>
            </a:pathLst>
          </a:cu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 smtClean="0">
                <a:solidFill>
                  <a:srgbClr val="FF0000"/>
                </a:solidFill>
              </a:rPr>
              <a:t>ΤΟ ΔΙΚΤΥΟ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5334000" y="22860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6248400" y="35052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681218">
            <a:off x="5588000" y="4697413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398" name="Picture 15" descr="Path of electricity artwork for PowerPoint-13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4267200"/>
            <a:ext cx="1928192" cy="18343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9" name="Picture 16" descr="Path of electricity artwork for PowerPoint-08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400" y="2667000"/>
            <a:ext cx="2500064" cy="1875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0" name="Picture 18" descr="Path of electricity artwork for PowerPoint-07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1447800"/>
            <a:ext cx="2032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01" name="Picture 4" descr="C:\Documents and Settings\a5953\Local Settings\Temporary Internet Files\Content.IE5\IQ6PXZUB\MC900231376[1].wmf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8218" y="219843"/>
            <a:ext cx="1338198" cy="12825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Right Arrow 20"/>
          <p:cNvSpPr/>
          <p:nvPr/>
        </p:nvSpPr>
        <p:spPr>
          <a:xfrm rot="20573836">
            <a:off x="5214938" y="1366838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403" name="Picture 5" descr="C:\Documents and Settings\a5953\Local Settings\Temporary Internet Files\Content.IE5\IQ6PXZUB\MM900354646[1]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9109" y="5715000"/>
            <a:ext cx="1481524" cy="1052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Right Arrow 22"/>
          <p:cNvSpPr/>
          <p:nvPr/>
        </p:nvSpPr>
        <p:spPr>
          <a:xfrm rot="1990578">
            <a:off x="4572000" y="55626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16405" name="Picture 7" descr="C:\Documents and Settings\a5953\Local Settings\Temporary Internet Files\Content.IE5\18RN9TGP\MC900384210[1].wmf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1600200"/>
            <a:ext cx="1766888" cy="1819275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406" name="TextBox 26"/>
          <p:cNvSpPr txBox="1">
            <a:spLocks noChangeArrowheads="1"/>
          </p:cNvSpPr>
          <p:nvPr/>
        </p:nvSpPr>
        <p:spPr bwMode="auto">
          <a:xfrm>
            <a:off x="1282435" y="97258"/>
            <a:ext cx="669316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/>
            <a:r>
              <a:rPr lang="el-GR" sz="2400" smtClean="0">
                <a:solidFill>
                  <a:srgbClr val="C00000"/>
                </a:solidFill>
              </a:rPr>
              <a:t>ΠΑΡΑΓΩΓΗ </a:t>
            </a:r>
            <a:r>
              <a:rPr lang="en-US" sz="2400" smtClean="0">
                <a:solidFill>
                  <a:srgbClr val="C00000"/>
                </a:solidFill>
              </a:rPr>
              <a:t>= </a:t>
            </a:r>
            <a:r>
              <a:rPr lang="el-GR" sz="2400" dirty="0" smtClean="0">
                <a:solidFill>
                  <a:srgbClr val="C00000"/>
                </a:solidFill>
              </a:rPr>
              <a:t>ΖΗΤΗΣΗ</a:t>
            </a:r>
            <a:endParaRPr lang="en-US" sz="2400" dirty="0">
              <a:solidFill>
                <a:srgbClr val="C00000"/>
              </a:solidFill>
            </a:endParaRPr>
          </a:p>
          <a:p>
            <a:pPr algn="ctr"/>
            <a:r>
              <a:rPr lang="el-GR" sz="2400" dirty="0" smtClean="0">
                <a:solidFill>
                  <a:srgbClr val="C00000"/>
                </a:solidFill>
              </a:rPr>
              <a:t>ΔΕΝ </a:t>
            </a:r>
            <a:r>
              <a:rPr lang="el-GR" sz="2400" smtClean="0">
                <a:solidFill>
                  <a:srgbClr val="C00000"/>
                </a:solidFill>
              </a:rPr>
              <a:t>ΥΠΑΡΧΕΙ </a:t>
            </a:r>
            <a:r>
              <a:rPr lang="el-GR" sz="2400" smtClean="0">
                <a:solidFill>
                  <a:srgbClr val="C00000"/>
                </a:solidFill>
              </a:rPr>
              <a:t>ΔΥΝΑΤΟΤΗΤΑ ΑΜΕΣΗΣ ΑΠΟΘΗΚΕΥΣΗΣ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6407" name="Picture 9" descr="http://cfnewsads.thomasnet.com/images/large/458/458312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969094"/>
            <a:ext cx="1988474" cy="850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Right Arrow 28"/>
          <p:cNvSpPr/>
          <p:nvPr/>
        </p:nvSpPr>
        <p:spPr>
          <a:xfrm rot="904109">
            <a:off x="2209800" y="1600200"/>
            <a:ext cx="533400" cy="304800"/>
          </a:xfrm>
          <a:prstGeom prst="rightArrow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2951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933"/>
    </mc:Choice>
    <mc:Fallback>
      <p:transition spd="slow" advTm="259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0D041-3755-482E-B028-99F19500CB7F}" type="slidenum">
              <a:rPr lang="en-US" altLang="en-US"/>
              <a:pPr/>
              <a:t>28</a:t>
            </a:fld>
            <a:endParaRPr lang="en-US" altLang="en-US"/>
          </a:p>
        </p:txBody>
      </p:sp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16632"/>
            <a:ext cx="7772400" cy="648072"/>
          </a:xfrm>
        </p:spPr>
        <p:txBody>
          <a:bodyPr/>
          <a:lstStyle/>
          <a:p>
            <a:r>
              <a:rPr lang="el-GR" altLang="en-US" sz="2800" b="1" dirty="0" smtClean="0">
                <a:solidFill>
                  <a:srgbClr val="C00000"/>
                </a:solidFill>
              </a:rPr>
              <a:t>Μεταφορά </a:t>
            </a:r>
            <a:r>
              <a:rPr lang="el-GR" altLang="en-US" sz="2800" b="1" smtClean="0">
                <a:solidFill>
                  <a:srgbClr val="C00000"/>
                </a:solidFill>
              </a:rPr>
              <a:t>ηλεκτρισμού </a:t>
            </a:r>
            <a:r>
              <a:rPr lang="el-GR" altLang="en-US" sz="2800" b="1" smtClean="0">
                <a:solidFill>
                  <a:srgbClr val="C00000"/>
                </a:solidFill>
              </a:rPr>
              <a:t>στον </a:t>
            </a:r>
            <a:r>
              <a:rPr lang="el-GR" altLang="en-US" sz="2800" b="1" dirty="0" smtClean="0">
                <a:solidFill>
                  <a:srgbClr val="C00000"/>
                </a:solidFill>
              </a:rPr>
              <a:t>καταναλωτή</a:t>
            </a:r>
            <a:endParaRPr lang="en-US" altLang="en-US" sz="2800" b="1" dirty="0">
              <a:solidFill>
                <a:srgbClr val="C00000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762000"/>
            <a:ext cx="7772400" cy="5029200"/>
          </a:xfrm>
        </p:spPr>
        <p:txBody>
          <a:bodyPr/>
          <a:lstStyle/>
          <a:p>
            <a:pPr algn="just"/>
            <a:r>
              <a:rPr lang="el-GR" altLang="en-US" sz="2400" smtClean="0"/>
              <a:t>ΣΥΝΕΧΕΣ ΡΕΥΜΑ (</a:t>
            </a:r>
            <a:r>
              <a:rPr lang="en-GB" altLang="en-US" sz="2400" smtClean="0"/>
              <a:t>DC) </a:t>
            </a:r>
            <a:r>
              <a:rPr lang="el-GR" altLang="en-US" sz="2400" smtClean="0"/>
              <a:t>: ΜΕΓΑΛΕΣ ΩΜΙΚΕΣ ΑΠΩΛΕΙΕΣ ΛΟΓΩ ΤΗΣ ΑΠΟΣΤΑΣΗΣ ΑΝΑΜΕΣΑ ΣΕ ΣΤΑΘΜΟ ΗΛΕΚΤΡΟΠΑΡΑΓΩΓΗΣ ΚΑΙ ΚΑΤΑΝΑΛΩΤΗ</a:t>
            </a:r>
            <a:endParaRPr lang="en-US" altLang="en-US" sz="2400" dirty="0"/>
          </a:p>
        </p:txBody>
      </p:sp>
      <p:grpSp>
        <p:nvGrpSpPr>
          <p:cNvPr id="37952" name="Group 64"/>
          <p:cNvGrpSpPr>
            <a:grpSpLocks/>
          </p:cNvGrpSpPr>
          <p:nvPr/>
        </p:nvGrpSpPr>
        <p:grpSpPr bwMode="auto">
          <a:xfrm>
            <a:off x="471486" y="3345171"/>
            <a:ext cx="8229604" cy="1354138"/>
            <a:chOff x="528" y="2256"/>
            <a:chExt cx="5184" cy="853"/>
          </a:xfrm>
        </p:grpSpPr>
        <p:sp>
          <p:nvSpPr>
            <p:cNvPr id="37893" name="Line 5"/>
            <p:cNvSpPr>
              <a:spLocks noChangeShapeType="1"/>
            </p:cNvSpPr>
            <p:nvPr/>
          </p:nvSpPr>
          <p:spPr bwMode="auto">
            <a:xfrm>
              <a:off x="723" y="2484"/>
              <a:ext cx="39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894" name="Line 6"/>
            <p:cNvSpPr>
              <a:spLocks noChangeShapeType="1"/>
            </p:cNvSpPr>
            <p:nvPr/>
          </p:nvSpPr>
          <p:spPr bwMode="auto">
            <a:xfrm>
              <a:off x="723" y="3108"/>
              <a:ext cx="391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895" name="Line 7"/>
            <p:cNvSpPr>
              <a:spLocks noChangeShapeType="1"/>
            </p:cNvSpPr>
            <p:nvPr/>
          </p:nvSpPr>
          <p:spPr bwMode="auto">
            <a:xfrm flipV="1">
              <a:off x="4641" y="2821"/>
              <a:ext cx="0" cy="2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896" name="Line 8"/>
            <p:cNvSpPr>
              <a:spLocks noChangeShapeType="1"/>
            </p:cNvSpPr>
            <p:nvPr/>
          </p:nvSpPr>
          <p:spPr bwMode="auto">
            <a:xfrm>
              <a:off x="4641" y="2487"/>
              <a:ext cx="0" cy="192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7897" name="Oval 9"/>
            <p:cNvSpPr>
              <a:spLocks noChangeArrowheads="1"/>
            </p:cNvSpPr>
            <p:nvPr/>
          </p:nvSpPr>
          <p:spPr bwMode="auto">
            <a:xfrm>
              <a:off x="4589" y="2683"/>
              <a:ext cx="144" cy="144"/>
            </a:xfrm>
            <a:prstGeom prst="ellipse">
              <a:avLst/>
            </a:prstGeom>
            <a:solidFill>
              <a:srgbClr val="CCCC00"/>
            </a:solid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sp>
          <p:nvSpPr>
            <p:cNvPr id="37898" name="AutoShape 10"/>
            <p:cNvSpPr>
              <a:spLocks noChangeArrowheads="1"/>
            </p:cNvSpPr>
            <p:nvPr/>
          </p:nvSpPr>
          <p:spPr bwMode="auto">
            <a:xfrm rot="-16162910">
              <a:off x="3441" y="2155"/>
              <a:ext cx="480" cy="1344"/>
            </a:xfrm>
            <a:custGeom>
              <a:avLst/>
              <a:gdLst>
                <a:gd name="T0" fmla="*/ 9250 w 21600"/>
                <a:gd name="T1" fmla="*/ 0 h 21600"/>
                <a:gd name="T2" fmla="*/ 3055 w 21600"/>
                <a:gd name="T3" fmla="*/ 21600 h 21600"/>
                <a:gd name="T4" fmla="*/ 9725 w 21600"/>
                <a:gd name="T5" fmla="*/ 8310 h 21600"/>
                <a:gd name="T6" fmla="*/ 15662 w 21600"/>
                <a:gd name="T7" fmla="*/ 14285 h 21600"/>
                <a:gd name="T8" fmla="*/ 21600 w 21600"/>
                <a:gd name="T9" fmla="*/ 8310 h 21600"/>
                <a:gd name="T10" fmla="*/ 17694720 60000 65536"/>
                <a:gd name="T11" fmla="*/ 5898240 60000 65536"/>
                <a:gd name="T12" fmla="*/ 5898240 60000 65536"/>
                <a:gd name="T13" fmla="*/ 5898240 60000 65536"/>
                <a:gd name="T14" fmla="*/ 0 60000 65536"/>
                <a:gd name="T15" fmla="*/ 0 w 21600"/>
                <a:gd name="T16" fmla="*/ 8310 h 21600"/>
                <a:gd name="T17" fmla="*/ 6110 w 21600"/>
                <a:gd name="T18" fmla="*/ 21600 h 21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1600" h="21600">
                  <a:moveTo>
                    <a:pt x="15662" y="14285"/>
                  </a:moveTo>
                  <a:lnTo>
                    <a:pt x="21600" y="8310"/>
                  </a:lnTo>
                  <a:lnTo>
                    <a:pt x="18630" y="8310"/>
                  </a:lnTo>
                  <a:cubicBezTo>
                    <a:pt x="18630" y="3721"/>
                    <a:pt x="14430" y="0"/>
                    <a:pt x="9250" y="0"/>
                  </a:cubicBezTo>
                  <a:cubicBezTo>
                    <a:pt x="4141" y="0"/>
                    <a:pt x="0" y="3799"/>
                    <a:pt x="0" y="8485"/>
                  </a:cubicBezTo>
                  <a:lnTo>
                    <a:pt x="0" y="21600"/>
                  </a:lnTo>
                  <a:lnTo>
                    <a:pt x="6110" y="21600"/>
                  </a:lnTo>
                  <a:lnTo>
                    <a:pt x="6110" y="8310"/>
                  </a:lnTo>
                  <a:cubicBezTo>
                    <a:pt x="6110" y="6947"/>
                    <a:pt x="7362" y="5842"/>
                    <a:pt x="8907" y="5842"/>
                  </a:cubicBezTo>
                  <a:lnTo>
                    <a:pt x="9725" y="5842"/>
                  </a:lnTo>
                  <a:cubicBezTo>
                    <a:pt x="11269" y="5842"/>
                    <a:pt x="12520" y="6947"/>
                    <a:pt x="12520" y="8310"/>
                  </a:cubicBezTo>
                  <a:lnTo>
                    <a:pt x="9725" y="8310"/>
                  </a:lnTo>
                  <a:close/>
                </a:path>
              </a:pathLst>
            </a:cu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GB"/>
            </a:p>
          </p:txBody>
        </p:sp>
        <p:grpSp>
          <p:nvGrpSpPr>
            <p:cNvPr id="37902" name="Group 14"/>
            <p:cNvGrpSpPr>
              <a:grpSpLocks/>
            </p:cNvGrpSpPr>
            <p:nvPr/>
          </p:nvGrpSpPr>
          <p:grpSpPr bwMode="auto">
            <a:xfrm>
              <a:off x="528" y="2481"/>
              <a:ext cx="376" cy="624"/>
              <a:chOff x="912" y="1920"/>
              <a:chExt cx="376" cy="624"/>
            </a:xfrm>
          </p:grpSpPr>
          <p:sp>
            <p:nvSpPr>
              <p:cNvPr id="37903" name="Freeform 15"/>
              <p:cNvSpPr>
                <a:spLocks/>
              </p:cNvSpPr>
              <p:nvPr/>
            </p:nvSpPr>
            <p:spPr bwMode="auto">
              <a:xfrm>
                <a:off x="1008" y="2304"/>
                <a:ext cx="200" cy="1"/>
              </a:xfrm>
              <a:custGeom>
                <a:avLst/>
                <a:gdLst>
                  <a:gd name="T0" fmla="*/ 0 w 200"/>
                  <a:gd name="T1" fmla="*/ 0 h 1"/>
                  <a:gd name="T2" fmla="*/ 200 w 200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0" h="1">
                    <a:moveTo>
                      <a:pt x="0" y="0"/>
                    </a:moveTo>
                    <a:lnTo>
                      <a:pt x="20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04" name="Freeform 16"/>
              <p:cNvSpPr>
                <a:spLocks/>
              </p:cNvSpPr>
              <p:nvPr/>
            </p:nvSpPr>
            <p:spPr bwMode="auto">
              <a:xfrm>
                <a:off x="912" y="2160"/>
                <a:ext cx="376" cy="1"/>
              </a:xfrm>
              <a:custGeom>
                <a:avLst/>
                <a:gdLst>
                  <a:gd name="T0" fmla="*/ 0 w 376"/>
                  <a:gd name="T1" fmla="*/ 0 h 1"/>
                  <a:gd name="T2" fmla="*/ 376 w 376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76" h="1">
                    <a:moveTo>
                      <a:pt x="0" y="0"/>
                    </a:moveTo>
                    <a:lnTo>
                      <a:pt x="376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05" name="Line 17"/>
              <p:cNvSpPr>
                <a:spLocks noChangeShapeType="1"/>
              </p:cNvSpPr>
              <p:nvPr/>
            </p:nvSpPr>
            <p:spPr bwMode="auto">
              <a:xfrm flipV="1">
                <a:off x="1104" y="1920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06" name="Freeform 18"/>
              <p:cNvSpPr>
                <a:spLocks/>
              </p:cNvSpPr>
              <p:nvPr/>
            </p:nvSpPr>
            <p:spPr bwMode="auto">
              <a:xfrm>
                <a:off x="1104" y="2308"/>
                <a:ext cx="1" cy="236"/>
              </a:xfrm>
              <a:custGeom>
                <a:avLst/>
                <a:gdLst>
                  <a:gd name="T0" fmla="*/ 0 w 1"/>
                  <a:gd name="T1" fmla="*/ 0 h 236"/>
                  <a:gd name="T2" fmla="*/ 1 w 1"/>
                  <a:gd name="T3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36">
                    <a:moveTo>
                      <a:pt x="0" y="0"/>
                    </a:moveTo>
                    <a:lnTo>
                      <a:pt x="1" y="23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sp>
          <p:nvSpPr>
            <p:cNvPr id="37907" name="Text Box 19"/>
            <p:cNvSpPr txBox="1">
              <a:spLocks noChangeArrowheads="1"/>
            </p:cNvSpPr>
            <p:nvPr/>
          </p:nvSpPr>
          <p:spPr bwMode="auto">
            <a:xfrm>
              <a:off x="887" y="2743"/>
              <a:ext cx="1690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000" dirty="0" smtClean="0">
                  <a:solidFill>
                    <a:srgbClr val="FF0000"/>
                  </a:solidFill>
                </a:rPr>
                <a:t>Σταθμός ηλεκτρισμού</a:t>
              </a:r>
              <a:endParaRPr lang="en-US" alt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37908" name="Text Box 20"/>
            <p:cNvSpPr txBox="1">
              <a:spLocks noChangeArrowheads="1"/>
            </p:cNvSpPr>
            <p:nvPr/>
          </p:nvSpPr>
          <p:spPr bwMode="auto">
            <a:xfrm>
              <a:off x="4737" y="2534"/>
              <a:ext cx="975" cy="4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000" dirty="0" smtClean="0">
                  <a:solidFill>
                    <a:srgbClr val="FF0000"/>
                  </a:solidFill>
                </a:rPr>
                <a:t>Συσκευή </a:t>
              </a:r>
            </a:p>
            <a:p>
              <a:r>
                <a:rPr lang="el-GR" altLang="en-US" sz="2000" dirty="0" smtClean="0">
                  <a:solidFill>
                    <a:srgbClr val="FF0000"/>
                  </a:solidFill>
                </a:rPr>
                <a:t>καταναλωτή</a:t>
              </a:r>
              <a:endParaRPr lang="en-US" altLang="en-US" sz="2000" dirty="0">
                <a:solidFill>
                  <a:srgbClr val="FF0000"/>
                </a:solidFill>
              </a:endParaRPr>
            </a:p>
          </p:txBody>
        </p:sp>
        <p:sp>
          <p:nvSpPr>
            <p:cNvPr id="37909" name="Text Box 21"/>
            <p:cNvSpPr txBox="1">
              <a:spLocks noChangeArrowheads="1"/>
            </p:cNvSpPr>
            <p:nvPr/>
          </p:nvSpPr>
          <p:spPr bwMode="auto">
            <a:xfrm>
              <a:off x="1761" y="2256"/>
              <a:ext cx="2885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l-GR" altLang="en-US" sz="2000" b="1" dirty="0" smtClean="0">
                  <a:solidFill>
                    <a:srgbClr val="FF0000"/>
                  </a:solidFill>
                </a:rPr>
                <a:t>Γραμμή μεταφοράς μεγάλου μήκους</a:t>
              </a:r>
              <a:endParaRPr lang="en-US" altLang="en-US" sz="2000" b="1" dirty="0">
                <a:solidFill>
                  <a:srgbClr val="FF0000"/>
                </a:solidFill>
              </a:endParaRPr>
            </a:p>
          </p:txBody>
        </p:sp>
      </p:grpSp>
      <p:grpSp>
        <p:nvGrpSpPr>
          <p:cNvPr id="37951" name="Group 63"/>
          <p:cNvGrpSpPr>
            <a:grpSpLocks/>
          </p:cNvGrpSpPr>
          <p:nvPr/>
        </p:nvGrpSpPr>
        <p:grpSpPr bwMode="auto">
          <a:xfrm>
            <a:off x="3536077" y="5295899"/>
            <a:ext cx="2044700" cy="1143000"/>
            <a:chOff x="1352" y="3360"/>
            <a:chExt cx="1288" cy="720"/>
          </a:xfrm>
        </p:grpSpPr>
        <p:grpSp>
          <p:nvGrpSpPr>
            <p:cNvPr id="37915" name="Group 27"/>
            <p:cNvGrpSpPr>
              <a:grpSpLocks/>
            </p:cNvGrpSpPr>
            <p:nvPr/>
          </p:nvGrpSpPr>
          <p:grpSpPr bwMode="auto">
            <a:xfrm>
              <a:off x="1352" y="3408"/>
              <a:ext cx="376" cy="624"/>
              <a:chOff x="912" y="1920"/>
              <a:chExt cx="376" cy="624"/>
            </a:xfrm>
          </p:grpSpPr>
          <p:sp>
            <p:nvSpPr>
              <p:cNvPr id="37916" name="Freeform 28"/>
              <p:cNvSpPr>
                <a:spLocks/>
              </p:cNvSpPr>
              <p:nvPr/>
            </p:nvSpPr>
            <p:spPr bwMode="auto">
              <a:xfrm>
                <a:off x="1008" y="2304"/>
                <a:ext cx="200" cy="1"/>
              </a:xfrm>
              <a:custGeom>
                <a:avLst/>
                <a:gdLst>
                  <a:gd name="T0" fmla="*/ 0 w 200"/>
                  <a:gd name="T1" fmla="*/ 0 h 1"/>
                  <a:gd name="T2" fmla="*/ 200 w 200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00" h="1">
                    <a:moveTo>
                      <a:pt x="0" y="0"/>
                    </a:moveTo>
                    <a:lnTo>
                      <a:pt x="200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17" name="Freeform 29"/>
              <p:cNvSpPr>
                <a:spLocks/>
              </p:cNvSpPr>
              <p:nvPr/>
            </p:nvSpPr>
            <p:spPr bwMode="auto">
              <a:xfrm>
                <a:off x="912" y="2160"/>
                <a:ext cx="376" cy="1"/>
              </a:xfrm>
              <a:custGeom>
                <a:avLst/>
                <a:gdLst>
                  <a:gd name="T0" fmla="*/ 0 w 376"/>
                  <a:gd name="T1" fmla="*/ 0 h 1"/>
                  <a:gd name="T2" fmla="*/ 376 w 376"/>
                  <a:gd name="T3" fmla="*/ 0 h 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376" h="1">
                    <a:moveTo>
                      <a:pt x="0" y="0"/>
                    </a:moveTo>
                    <a:lnTo>
                      <a:pt x="376" y="0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18" name="Line 30"/>
              <p:cNvSpPr>
                <a:spLocks noChangeShapeType="1"/>
              </p:cNvSpPr>
              <p:nvPr/>
            </p:nvSpPr>
            <p:spPr bwMode="auto">
              <a:xfrm flipV="1">
                <a:off x="1104" y="1920"/>
                <a:ext cx="0" cy="2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19" name="Freeform 31"/>
              <p:cNvSpPr>
                <a:spLocks/>
              </p:cNvSpPr>
              <p:nvPr/>
            </p:nvSpPr>
            <p:spPr bwMode="auto">
              <a:xfrm>
                <a:off x="1104" y="2308"/>
                <a:ext cx="1" cy="236"/>
              </a:xfrm>
              <a:custGeom>
                <a:avLst/>
                <a:gdLst>
                  <a:gd name="T0" fmla="*/ 0 w 1"/>
                  <a:gd name="T1" fmla="*/ 0 h 236"/>
                  <a:gd name="T2" fmla="*/ 1 w 1"/>
                  <a:gd name="T3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236">
                    <a:moveTo>
                      <a:pt x="0" y="0"/>
                    </a:moveTo>
                    <a:lnTo>
                      <a:pt x="1" y="236"/>
                    </a:lnTo>
                  </a:path>
                </a:pathLst>
              </a:cu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7929" name="Group 41"/>
            <p:cNvGrpSpPr>
              <a:grpSpLocks/>
            </p:cNvGrpSpPr>
            <p:nvPr/>
          </p:nvGrpSpPr>
          <p:grpSpPr bwMode="auto">
            <a:xfrm rot="10800000">
              <a:off x="2544" y="3504"/>
              <a:ext cx="96" cy="432"/>
              <a:chOff x="1824" y="3120"/>
              <a:chExt cx="96" cy="480"/>
            </a:xfrm>
          </p:grpSpPr>
          <p:sp>
            <p:nvSpPr>
              <p:cNvPr id="37930" name="Line 42"/>
              <p:cNvSpPr>
                <a:spLocks noChangeShapeType="1"/>
              </p:cNvSpPr>
              <p:nvPr/>
            </p:nvSpPr>
            <p:spPr bwMode="auto">
              <a:xfrm flipH="1">
                <a:off x="1824" y="3120"/>
                <a:ext cx="48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31" name="Line 43"/>
              <p:cNvSpPr>
                <a:spLocks noChangeShapeType="1"/>
              </p:cNvSpPr>
              <p:nvPr/>
            </p:nvSpPr>
            <p:spPr bwMode="auto">
              <a:xfrm>
                <a:off x="1824" y="3168"/>
                <a:ext cx="9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32" name="Line 44"/>
              <p:cNvSpPr>
                <a:spLocks noChangeShapeType="1"/>
              </p:cNvSpPr>
              <p:nvPr/>
            </p:nvSpPr>
            <p:spPr bwMode="auto">
              <a:xfrm flipH="1">
                <a:off x="1824" y="3264"/>
                <a:ext cx="9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33" name="Line 45"/>
              <p:cNvSpPr>
                <a:spLocks noChangeShapeType="1"/>
              </p:cNvSpPr>
              <p:nvPr/>
            </p:nvSpPr>
            <p:spPr bwMode="auto">
              <a:xfrm>
                <a:off x="1824" y="3360"/>
                <a:ext cx="9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34" name="Line 46"/>
              <p:cNvSpPr>
                <a:spLocks noChangeShapeType="1"/>
              </p:cNvSpPr>
              <p:nvPr/>
            </p:nvSpPr>
            <p:spPr bwMode="auto">
              <a:xfrm flipH="1">
                <a:off x="1824" y="3456"/>
                <a:ext cx="96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37935" name="Line 47"/>
              <p:cNvSpPr>
                <a:spLocks noChangeShapeType="1"/>
              </p:cNvSpPr>
              <p:nvPr/>
            </p:nvSpPr>
            <p:spPr bwMode="auto">
              <a:xfrm>
                <a:off x="1824" y="3552"/>
                <a:ext cx="48" cy="4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</p:grpSp>
        <p:grpSp>
          <p:nvGrpSpPr>
            <p:cNvPr id="37939" name="Group 51"/>
            <p:cNvGrpSpPr>
              <a:grpSpLocks/>
            </p:cNvGrpSpPr>
            <p:nvPr/>
          </p:nvGrpSpPr>
          <p:grpSpPr bwMode="auto">
            <a:xfrm>
              <a:off x="1543" y="3360"/>
              <a:ext cx="1049" cy="144"/>
              <a:chOff x="1543" y="3360"/>
              <a:chExt cx="1049" cy="144"/>
            </a:xfrm>
          </p:grpSpPr>
          <p:grpSp>
            <p:nvGrpSpPr>
              <p:cNvPr id="37920" name="Group 32"/>
              <p:cNvGrpSpPr>
                <a:grpSpLocks/>
              </p:cNvGrpSpPr>
              <p:nvPr/>
            </p:nvGrpSpPr>
            <p:grpSpPr bwMode="auto">
              <a:xfrm rot="5400000">
                <a:off x="2040" y="3192"/>
                <a:ext cx="96" cy="432"/>
                <a:chOff x="1824" y="3120"/>
                <a:chExt cx="96" cy="480"/>
              </a:xfrm>
            </p:grpSpPr>
            <p:sp>
              <p:nvSpPr>
                <p:cNvPr id="37921" name="Line 33"/>
                <p:cNvSpPr>
                  <a:spLocks noChangeShapeType="1"/>
                </p:cNvSpPr>
                <p:nvPr/>
              </p:nvSpPr>
              <p:spPr bwMode="auto">
                <a:xfrm flipH="1">
                  <a:off x="1824" y="3120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22" name="Line 34"/>
                <p:cNvSpPr>
                  <a:spLocks noChangeShapeType="1"/>
                </p:cNvSpPr>
                <p:nvPr/>
              </p:nvSpPr>
              <p:spPr bwMode="auto">
                <a:xfrm>
                  <a:off x="1824" y="316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23" name="Line 35"/>
                <p:cNvSpPr>
                  <a:spLocks noChangeShapeType="1"/>
                </p:cNvSpPr>
                <p:nvPr/>
              </p:nvSpPr>
              <p:spPr bwMode="auto">
                <a:xfrm flipH="1">
                  <a:off x="1824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24" name="Line 36"/>
                <p:cNvSpPr>
                  <a:spLocks noChangeShapeType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25" name="Line 37"/>
                <p:cNvSpPr>
                  <a:spLocks noChangeShapeType="1"/>
                </p:cNvSpPr>
                <p:nvPr/>
              </p:nvSpPr>
              <p:spPr bwMode="auto">
                <a:xfrm flipH="1">
                  <a:off x="1824" y="345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26" name="Line 38"/>
                <p:cNvSpPr>
                  <a:spLocks noChangeShapeType="1"/>
                </p:cNvSpPr>
                <p:nvPr/>
              </p:nvSpPr>
              <p:spPr bwMode="auto">
                <a:xfrm>
                  <a:off x="1824" y="355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7928" name="Line 40"/>
              <p:cNvSpPr>
                <a:spLocks noChangeShapeType="1"/>
              </p:cNvSpPr>
              <p:nvPr/>
            </p:nvSpPr>
            <p:spPr bwMode="auto">
              <a:xfrm>
                <a:off x="1543" y="3408"/>
                <a:ext cx="32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937" name="Line 49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938" name="Line 50"/>
              <p:cNvSpPr>
                <a:spLocks noChangeShapeType="1"/>
              </p:cNvSpPr>
              <p:nvPr/>
            </p:nvSpPr>
            <p:spPr bwMode="auto">
              <a:xfrm flipV="1">
                <a:off x="2592" y="3408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  <p:grpSp>
          <p:nvGrpSpPr>
            <p:cNvPr id="37940" name="Group 52"/>
            <p:cNvGrpSpPr>
              <a:grpSpLocks/>
            </p:cNvGrpSpPr>
            <p:nvPr/>
          </p:nvGrpSpPr>
          <p:grpSpPr bwMode="auto">
            <a:xfrm flipV="1">
              <a:off x="1543" y="3936"/>
              <a:ext cx="1049" cy="144"/>
              <a:chOff x="1543" y="3360"/>
              <a:chExt cx="1049" cy="144"/>
            </a:xfrm>
          </p:grpSpPr>
          <p:grpSp>
            <p:nvGrpSpPr>
              <p:cNvPr id="37941" name="Group 53"/>
              <p:cNvGrpSpPr>
                <a:grpSpLocks/>
              </p:cNvGrpSpPr>
              <p:nvPr/>
            </p:nvGrpSpPr>
            <p:grpSpPr bwMode="auto">
              <a:xfrm rot="5400000">
                <a:off x="2040" y="3192"/>
                <a:ext cx="96" cy="432"/>
                <a:chOff x="1824" y="3120"/>
                <a:chExt cx="96" cy="480"/>
              </a:xfrm>
            </p:grpSpPr>
            <p:sp>
              <p:nvSpPr>
                <p:cNvPr id="37942" name="Line 54"/>
                <p:cNvSpPr>
                  <a:spLocks noChangeShapeType="1"/>
                </p:cNvSpPr>
                <p:nvPr/>
              </p:nvSpPr>
              <p:spPr bwMode="auto">
                <a:xfrm flipH="1">
                  <a:off x="1824" y="3120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43" name="Line 55"/>
                <p:cNvSpPr>
                  <a:spLocks noChangeShapeType="1"/>
                </p:cNvSpPr>
                <p:nvPr/>
              </p:nvSpPr>
              <p:spPr bwMode="auto">
                <a:xfrm>
                  <a:off x="1824" y="3168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44" name="Line 56"/>
                <p:cNvSpPr>
                  <a:spLocks noChangeShapeType="1"/>
                </p:cNvSpPr>
                <p:nvPr/>
              </p:nvSpPr>
              <p:spPr bwMode="auto">
                <a:xfrm flipH="1">
                  <a:off x="1824" y="326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45" name="Line 57"/>
                <p:cNvSpPr>
                  <a:spLocks noChangeShapeType="1"/>
                </p:cNvSpPr>
                <p:nvPr/>
              </p:nvSpPr>
              <p:spPr bwMode="auto">
                <a:xfrm>
                  <a:off x="1824" y="3360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46" name="Line 58"/>
                <p:cNvSpPr>
                  <a:spLocks noChangeShapeType="1"/>
                </p:cNvSpPr>
                <p:nvPr/>
              </p:nvSpPr>
              <p:spPr bwMode="auto">
                <a:xfrm flipH="1">
                  <a:off x="1824" y="3456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  <p:sp>
              <p:nvSpPr>
                <p:cNvPr id="37947" name="Line 59"/>
                <p:cNvSpPr>
                  <a:spLocks noChangeShapeType="1"/>
                </p:cNvSpPr>
                <p:nvPr/>
              </p:nvSpPr>
              <p:spPr bwMode="auto">
                <a:xfrm>
                  <a:off x="1824" y="3552"/>
                  <a:ext cx="48" cy="48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GB"/>
                </a:p>
              </p:txBody>
            </p:sp>
          </p:grpSp>
          <p:sp>
            <p:nvSpPr>
              <p:cNvPr id="37948" name="Line 60"/>
              <p:cNvSpPr>
                <a:spLocks noChangeShapeType="1"/>
              </p:cNvSpPr>
              <p:nvPr/>
            </p:nvSpPr>
            <p:spPr bwMode="auto">
              <a:xfrm>
                <a:off x="1543" y="3408"/>
                <a:ext cx="32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949" name="Line 61"/>
              <p:cNvSpPr>
                <a:spLocks noChangeShapeType="1"/>
              </p:cNvSpPr>
              <p:nvPr/>
            </p:nvSpPr>
            <p:spPr bwMode="auto">
              <a:xfrm>
                <a:off x="2304" y="3408"/>
                <a:ext cx="288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  <p:sp>
            <p:nvSpPr>
              <p:cNvPr id="37950" name="Line 62"/>
              <p:cNvSpPr>
                <a:spLocks noChangeShapeType="1"/>
              </p:cNvSpPr>
              <p:nvPr/>
            </p:nvSpPr>
            <p:spPr bwMode="auto">
              <a:xfrm flipV="1">
                <a:off x="2592" y="3408"/>
                <a:ext cx="0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en-GB"/>
              </a:p>
            </p:txBody>
          </p:sp>
        </p:grpSp>
      </p:grpSp>
      <p:sp>
        <p:nvSpPr>
          <p:cNvPr id="37954" name="Text Box 66"/>
          <p:cNvSpPr txBox="1">
            <a:spLocks noChangeArrowheads="1"/>
          </p:cNvSpPr>
          <p:nvPr/>
        </p:nvSpPr>
        <p:spPr bwMode="auto">
          <a:xfrm>
            <a:off x="992188" y="5562600"/>
            <a:ext cx="190148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l-GR" altLang="en-US" dirty="0" smtClean="0">
                <a:solidFill>
                  <a:schemeClr val="hlink"/>
                </a:solidFill>
              </a:rPr>
              <a:t>Το κύκλωμα</a:t>
            </a:r>
            <a:r>
              <a:rPr lang="en-US" altLang="en-US" dirty="0" smtClean="0">
                <a:solidFill>
                  <a:schemeClr val="hlink"/>
                </a:solidFill>
              </a:rPr>
              <a:t>:</a:t>
            </a:r>
            <a:endParaRPr lang="en-US" altLang="en-US" dirty="0">
              <a:solidFill>
                <a:schemeClr val="hlink"/>
              </a:solidFill>
            </a:endParaRPr>
          </a:p>
        </p:txBody>
      </p:sp>
      <p:sp>
        <p:nvSpPr>
          <p:cNvPr id="37955" name="Text Box 67"/>
          <p:cNvSpPr txBox="1">
            <a:spLocks noChangeArrowheads="1"/>
          </p:cNvSpPr>
          <p:nvPr/>
        </p:nvSpPr>
        <p:spPr bwMode="auto">
          <a:xfrm>
            <a:off x="5241925" y="5602288"/>
            <a:ext cx="7889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R</a:t>
            </a:r>
            <a:r>
              <a:rPr lang="en-US" altLang="en-US" baseline="-25000"/>
              <a:t>load</a:t>
            </a:r>
            <a:endParaRPr lang="en-US" altLang="en-US"/>
          </a:p>
        </p:txBody>
      </p:sp>
      <p:sp>
        <p:nvSpPr>
          <p:cNvPr id="37956" name="Text Box 68"/>
          <p:cNvSpPr txBox="1">
            <a:spLocks noChangeArrowheads="1"/>
          </p:cNvSpPr>
          <p:nvPr/>
        </p:nvSpPr>
        <p:spPr bwMode="auto">
          <a:xfrm>
            <a:off x="3810000" y="4876800"/>
            <a:ext cx="77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R</a:t>
            </a:r>
            <a:r>
              <a:rPr lang="en-US" altLang="en-US" baseline="-25000"/>
              <a:t>wire</a:t>
            </a:r>
            <a:endParaRPr lang="en-US" altLang="en-US"/>
          </a:p>
        </p:txBody>
      </p:sp>
      <p:sp>
        <p:nvSpPr>
          <p:cNvPr id="37957" name="Text Box 69"/>
          <p:cNvSpPr txBox="1">
            <a:spLocks noChangeArrowheads="1"/>
          </p:cNvSpPr>
          <p:nvPr/>
        </p:nvSpPr>
        <p:spPr bwMode="auto">
          <a:xfrm>
            <a:off x="3810000" y="6400800"/>
            <a:ext cx="77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en-US"/>
              <a:t>R</a:t>
            </a:r>
            <a:r>
              <a:rPr lang="en-US" altLang="en-US" baseline="-25000"/>
              <a:t>wire</a:t>
            </a:r>
            <a:endParaRPr lang="en-US" altLang="en-US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80600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63"/>
    </mc:Choice>
    <mc:Fallback>
      <p:transition spd="slow" advTm="24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426D0A-26FD-4C6B-AF5F-3008D1EBDDA8}" type="slidenum">
              <a:rPr lang="en-US" altLang="en-US"/>
              <a:pPr/>
              <a:t>29</a:t>
            </a:fld>
            <a:endParaRPr lang="en-US" altLang="en-US"/>
          </a:p>
        </p:txBody>
      </p:sp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7856"/>
            <a:ext cx="9144000" cy="838200"/>
          </a:xfrm>
        </p:spPr>
        <p:txBody>
          <a:bodyPr/>
          <a:lstStyle/>
          <a:p>
            <a:r>
              <a:rPr lang="el-GR" altLang="en-US" sz="2800" b="1" smtClean="0">
                <a:solidFill>
                  <a:srgbClr val="C00000"/>
                </a:solidFill>
              </a:rPr>
              <a:t>ΑΠΩΛΕΙΑ ΙΣΧΥΟΣ ΣΤΗΝ ΜΕΤΑΦΟΡΑ ΓΙΑ ΛΕΙΤΟΥΡΓΙΑ ΛΑΜΠΑΣ 120 </a:t>
            </a:r>
            <a:r>
              <a:rPr lang="en-GB" altLang="en-US" sz="2800" b="1" smtClean="0">
                <a:solidFill>
                  <a:srgbClr val="C00000"/>
                </a:solidFill>
              </a:rPr>
              <a:t>W</a:t>
            </a:r>
            <a:endParaRPr lang="en-US" altLang="en-US" b="1" dirty="0">
              <a:solidFill>
                <a:srgbClr val="C00000"/>
              </a:solidFill>
            </a:endParaRP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25" y="3284984"/>
            <a:ext cx="8610600" cy="3357116"/>
          </a:xfrm>
        </p:spPr>
        <p:txBody>
          <a:bodyPr/>
          <a:lstStyle/>
          <a:p>
            <a:r>
              <a:rPr lang="el-GR" altLang="en-US" sz="2000" smtClean="0"/>
              <a:t>ΕΣΤΩ Η ΩΜΙΚΗ </a:t>
            </a:r>
            <a:r>
              <a:rPr lang="el-GR" altLang="en-US" sz="2000" smtClean="0"/>
              <a:t>ΑΝΤΙΣΤΑΣΗ </a:t>
            </a:r>
            <a:r>
              <a:rPr lang="el-GR" altLang="en-US" sz="2000" smtClean="0"/>
              <a:t>ΚΑΛΩΔΙΩΝ </a:t>
            </a:r>
            <a:r>
              <a:rPr lang="en-US" altLang="en-US" sz="2000" smtClean="0"/>
              <a:t>: </a:t>
            </a:r>
            <a:r>
              <a:rPr lang="en-US" altLang="en-US" sz="2000"/>
              <a:t>0.001 Ohms</a:t>
            </a:r>
            <a:r>
              <a:rPr lang="el-GR" altLang="en-US" sz="2000"/>
              <a:t>/</a:t>
            </a:r>
            <a:r>
              <a:rPr lang="en-US" altLang="en-US" sz="2000"/>
              <a:t>m</a:t>
            </a:r>
            <a:r>
              <a:rPr lang="el-GR" altLang="en-US" sz="2000"/>
              <a:t> </a:t>
            </a:r>
            <a:endParaRPr lang="en-US" altLang="en-US" sz="2000" dirty="0" smtClean="0"/>
          </a:p>
          <a:p>
            <a:r>
              <a:rPr lang="el-GR" altLang="en-US" sz="2000" smtClean="0">
                <a:sym typeface="Wingdings" panose="05000000000000000000" pitchFamily="2" charset="2"/>
              </a:rPr>
              <a:t> </a:t>
            </a:r>
            <a:r>
              <a:rPr lang="en-US" altLang="en-US" sz="2000" smtClean="0"/>
              <a:t>0.001 Ohm</a:t>
            </a:r>
            <a:r>
              <a:rPr lang="el-GR" altLang="en-US" sz="2000" smtClean="0"/>
              <a:t>/</a:t>
            </a:r>
            <a:r>
              <a:rPr lang="en-US" altLang="en-US" sz="2000" dirty="0" smtClean="0"/>
              <a:t>m</a:t>
            </a:r>
            <a:r>
              <a:rPr lang="el-GR" altLang="en-US" sz="2000" dirty="0" smtClean="0"/>
              <a:t> </a:t>
            </a:r>
            <a:r>
              <a:rPr lang="en-US" altLang="en-US" sz="2000" dirty="0" smtClean="0"/>
              <a:t> </a:t>
            </a:r>
            <a:r>
              <a:rPr lang="en-US" altLang="en-US" sz="2000" smtClean="0"/>
              <a:t>*  </a:t>
            </a:r>
            <a:r>
              <a:rPr lang="en-US" altLang="en-US" sz="2000" smtClean="0"/>
              <a:t>200</a:t>
            </a:r>
            <a:r>
              <a:rPr lang="el-GR" altLang="en-US" sz="2000" smtClean="0"/>
              <a:t>,000 </a:t>
            </a:r>
            <a:r>
              <a:rPr lang="en-US" altLang="en-US" sz="2000" smtClean="0"/>
              <a:t>m </a:t>
            </a:r>
            <a:r>
              <a:rPr lang="en-US" altLang="en-US" sz="2000"/>
              <a:t>= </a:t>
            </a:r>
            <a:r>
              <a:rPr lang="en-US" altLang="en-US" sz="2000" smtClean="0"/>
              <a:t>20 Ohm</a:t>
            </a:r>
            <a:endParaRPr lang="en-US" altLang="en-US" sz="2000" dirty="0"/>
          </a:p>
          <a:p>
            <a:r>
              <a:rPr lang="el-GR" altLang="en-US" sz="2000" smtClean="0"/>
              <a:t>Η ΑΠΑΙΤΟΥΜΕΝΗ ΕΝΤΑΣΗ ΡΕΥΜΑΤΟΣ </a:t>
            </a:r>
            <a:r>
              <a:rPr lang="el-GR" altLang="en-US" sz="2000" smtClean="0"/>
              <a:t>ΓΙΑ </a:t>
            </a:r>
            <a:r>
              <a:rPr lang="el-GR" altLang="en-US" sz="2000" smtClean="0"/>
              <a:t>ΤΗΝ ΛΑΜΠΑ :</a:t>
            </a:r>
            <a:endParaRPr lang="el-GR" altLang="en-US" sz="2000" dirty="0" smtClean="0"/>
          </a:p>
          <a:p>
            <a:r>
              <a:rPr lang="el-GR" altLang="en-US" sz="2000" smtClean="0"/>
              <a:t>ΕΝΤΑΣΗ</a:t>
            </a:r>
            <a:r>
              <a:rPr lang="en-US" altLang="en-US" sz="2000" smtClean="0"/>
              <a:t> </a:t>
            </a:r>
            <a:r>
              <a:rPr lang="en-US" altLang="en-US" sz="2000"/>
              <a:t>= </a:t>
            </a:r>
            <a:r>
              <a:rPr lang="el-GR" altLang="en-US" sz="2000" smtClean="0"/>
              <a:t>ΙΣΧΥΣ/ΤΑΣΗ </a:t>
            </a:r>
            <a:r>
              <a:rPr lang="el-GR" altLang="en-US" sz="2000" smtClean="0">
                <a:sym typeface="Wingdings" panose="05000000000000000000" pitchFamily="2" charset="2"/>
              </a:rPr>
              <a:t> </a:t>
            </a:r>
            <a:r>
              <a:rPr lang="el-GR" altLang="en-US" sz="2000">
                <a:sym typeface="Wingdings" panose="05000000000000000000" pitchFamily="2" charset="2"/>
              </a:rPr>
              <a:t>Ι</a:t>
            </a:r>
            <a:r>
              <a:rPr lang="en-US" altLang="en-US" sz="2000" smtClean="0"/>
              <a:t> </a:t>
            </a:r>
            <a:r>
              <a:rPr lang="en-US" altLang="en-US" sz="2000" dirty="0"/>
              <a:t>= </a:t>
            </a:r>
            <a:r>
              <a:rPr lang="en-US" altLang="en-US" sz="2000"/>
              <a:t>120 </a:t>
            </a:r>
            <a:r>
              <a:rPr lang="en-US" altLang="en-US" sz="2000" smtClean="0"/>
              <a:t>W/12 V </a:t>
            </a:r>
            <a:r>
              <a:rPr lang="en-US" altLang="en-US" sz="2000" dirty="0"/>
              <a:t>= 10 Amps (!)</a:t>
            </a:r>
          </a:p>
          <a:p>
            <a:r>
              <a:rPr lang="el-GR" altLang="en-US" sz="2000" smtClean="0"/>
              <a:t>ΩΜΙΚΗ ΑΠΩΛΕΙΑ : </a:t>
            </a:r>
            <a:r>
              <a:rPr lang="en-US" altLang="en-US" sz="2000" dirty="0" smtClean="0"/>
              <a:t>P </a:t>
            </a:r>
            <a:r>
              <a:rPr lang="en-US" altLang="en-US" sz="2000"/>
              <a:t>= </a:t>
            </a:r>
            <a:r>
              <a:rPr lang="en-US" altLang="en-US" sz="2000" smtClean="0"/>
              <a:t>I</a:t>
            </a:r>
            <a:r>
              <a:rPr lang="en-US" altLang="en-US" sz="2000" baseline="30000" smtClean="0"/>
              <a:t>2</a:t>
            </a:r>
            <a:r>
              <a:rPr lang="el-GR" altLang="en-US" sz="2000" baseline="30000" smtClean="0"/>
              <a:t>  * </a:t>
            </a:r>
            <a:r>
              <a:rPr lang="en-US" altLang="en-US" sz="2000" smtClean="0"/>
              <a:t>R </a:t>
            </a:r>
            <a:r>
              <a:rPr lang="en-US" altLang="en-US" sz="2000" dirty="0"/>
              <a:t>= </a:t>
            </a:r>
            <a:r>
              <a:rPr lang="en-US" altLang="en-US" sz="2000"/>
              <a:t>10</a:t>
            </a:r>
            <a:r>
              <a:rPr lang="en-US" altLang="en-US" sz="2000" baseline="30000"/>
              <a:t>2</a:t>
            </a:r>
            <a:r>
              <a:rPr lang="en-US" altLang="en-US" sz="2000"/>
              <a:t> </a:t>
            </a:r>
            <a:r>
              <a:rPr lang="el-GR" altLang="en-US" sz="2000" smtClean="0"/>
              <a:t>(Α</a:t>
            </a:r>
            <a:r>
              <a:rPr lang="el-GR" altLang="en-US" sz="2000" baseline="30000" smtClean="0"/>
              <a:t>2</a:t>
            </a:r>
            <a:r>
              <a:rPr lang="el-GR" altLang="en-US" sz="2000" smtClean="0"/>
              <a:t>) </a:t>
            </a:r>
            <a:r>
              <a:rPr lang="en-US" altLang="en-US" sz="2000" smtClean="0">
                <a:sym typeface="Symbol" pitchFamily="1" charset="2"/>
              </a:rPr>
              <a:t></a:t>
            </a:r>
            <a:r>
              <a:rPr lang="en-US" altLang="en-US" sz="2000" smtClean="0"/>
              <a:t> 20</a:t>
            </a:r>
            <a:r>
              <a:rPr lang="el-GR" altLang="en-US" sz="2000" smtClean="0"/>
              <a:t> (</a:t>
            </a:r>
            <a:r>
              <a:rPr lang="en-GB" altLang="en-US" sz="2000" smtClean="0"/>
              <a:t>Ohm)</a:t>
            </a:r>
            <a:r>
              <a:rPr lang="en-US" altLang="en-US" sz="2000" smtClean="0"/>
              <a:t> </a:t>
            </a:r>
            <a:r>
              <a:rPr lang="en-US" altLang="en-US" sz="2000" dirty="0"/>
              <a:t>= </a:t>
            </a:r>
            <a:r>
              <a:rPr lang="en-US" altLang="en-US" sz="2000"/>
              <a:t>2,000 </a:t>
            </a:r>
            <a:r>
              <a:rPr lang="en-US" altLang="en-US" sz="2000" smtClean="0"/>
              <a:t>W</a:t>
            </a:r>
            <a:r>
              <a:rPr lang="el-GR" altLang="en-US" sz="2000" smtClean="0"/>
              <a:t>  (το 1 καλώδιο, άρα συνολική ωμική απώλεια 2 * 2000 = 4000 </a:t>
            </a:r>
            <a:r>
              <a:rPr lang="en-GB" altLang="en-US" sz="2000" smtClean="0"/>
              <a:t>W</a:t>
            </a:r>
            <a:r>
              <a:rPr lang="el-GR" altLang="en-US" sz="2000" smtClean="0"/>
              <a:t>)</a:t>
            </a:r>
            <a:endParaRPr lang="en-US" altLang="en-US" sz="2000" dirty="0"/>
          </a:p>
          <a:p>
            <a:r>
              <a:rPr lang="en-US" altLang="en-US" sz="2000" smtClean="0"/>
              <a:t>“</a:t>
            </a:r>
            <a:r>
              <a:rPr lang="el-GR" altLang="en-US" sz="2000" b="1" smtClean="0"/>
              <a:t>ΑΠΟΔΟΤΙΚΟΤΗΤΑ ΜΕΤΑΦΟΡΑΣ</a:t>
            </a:r>
            <a:r>
              <a:rPr lang="en-US" altLang="en-US" sz="2000" smtClean="0"/>
              <a:t>”</a:t>
            </a:r>
            <a:r>
              <a:rPr lang="el-GR" altLang="en-US" sz="2000" smtClean="0"/>
              <a:t> :</a:t>
            </a:r>
            <a:r>
              <a:rPr lang="en-US" altLang="en-US" sz="2000" smtClean="0"/>
              <a:t> </a:t>
            </a:r>
            <a:r>
              <a:rPr lang="el-GR" altLang="en-US" sz="2000" smtClean="0"/>
              <a:t> </a:t>
            </a:r>
            <a:r>
              <a:rPr lang="en-GB" altLang="en-US" sz="2000">
                <a:latin typeface="Symbol" pitchFamily="1" charset="2"/>
              </a:rPr>
              <a:t>e</a:t>
            </a:r>
            <a:r>
              <a:rPr lang="en-US" altLang="en-US" sz="2000" smtClean="0"/>
              <a:t> </a:t>
            </a:r>
            <a:r>
              <a:rPr lang="en-US" altLang="en-US" sz="2000" dirty="0"/>
              <a:t>= </a:t>
            </a:r>
            <a:r>
              <a:rPr lang="en-US" altLang="en-US" sz="2000"/>
              <a:t>120 </a:t>
            </a:r>
            <a:r>
              <a:rPr lang="en-US" altLang="en-US" sz="2000" smtClean="0"/>
              <a:t>W/4120 W </a:t>
            </a:r>
            <a:r>
              <a:rPr lang="en-US" altLang="en-US" sz="2000" dirty="0"/>
              <a:t>= 0.3%!!!</a:t>
            </a:r>
          </a:p>
          <a:p>
            <a:endParaRPr lang="el-GR" altLang="en-US" sz="2000" smtClean="0"/>
          </a:p>
          <a:p>
            <a:r>
              <a:rPr lang="el-GR" altLang="en-US" sz="2000" smtClean="0"/>
              <a:t>ΣΥΜΠΕΡΑΣΜΑ </a:t>
            </a:r>
            <a:r>
              <a:rPr lang="el-GR" altLang="en-US" sz="2000" smtClean="0"/>
              <a:t>: Η ΜΕΤΑΦΟΡΑ ΤΟΥ ΣΥΝΕΧΟΥΣ ΡΕΥΜΑΤΟΣ ΣΕ ΜΕΓΑΛΕΣ ΑΠΟΣΤΑΣΕΙΣ ΔΕΝ ΕΊΝΑΙ </a:t>
            </a:r>
            <a:r>
              <a:rPr lang="el-GR" altLang="en-US" sz="2000" smtClean="0"/>
              <a:t>ΑΠΟΔΟΤΙΚΗ</a:t>
            </a:r>
          </a:p>
          <a:p>
            <a:endParaRPr lang="en-US" altLang="en-US" sz="2000" dirty="0"/>
          </a:p>
        </p:txBody>
      </p:sp>
      <p:sp>
        <p:nvSpPr>
          <p:cNvPr id="38916" name="Freeform 4"/>
          <p:cNvSpPr>
            <a:spLocks/>
          </p:cNvSpPr>
          <p:nvPr/>
        </p:nvSpPr>
        <p:spPr bwMode="auto">
          <a:xfrm>
            <a:off x="809625" y="1482725"/>
            <a:ext cx="5181600" cy="406400"/>
          </a:xfrm>
          <a:custGeom>
            <a:avLst/>
            <a:gdLst>
              <a:gd name="T0" fmla="*/ 0 w 3264"/>
              <a:gd name="T1" fmla="*/ 80 h 256"/>
              <a:gd name="T2" fmla="*/ 288 w 3264"/>
              <a:gd name="T3" fmla="*/ 224 h 256"/>
              <a:gd name="T4" fmla="*/ 768 w 3264"/>
              <a:gd name="T5" fmla="*/ 224 h 256"/>
              <a:gd name="T6" fmla="*/ 1248 w 3264"/>
              <a:gd name="T7" fmla="*/ 32 h 256"/>
              <a:gd name="T8" fmla="*/ 1344 w 3264"/>
              <a:gd name="T9" fmla="*/ 32 h 256"/>
              <a:gd name="T10" fmla="*/ 1440 w 3264"/>
              <a:gd name="T11" fmla="*/ 80 h 256"/>
              <a:gd name="T12" fmla="*/ 1728 w 3264"/>
              <a:gd name="T13" fmla="*/ 176 h 256"/>
              <a:gd name="T14" fmla="*/ 1968 w 3264"/>
              <a:gd name="T15" fmla="*/ 176 h 256"/>
              <a:gd name="T16" fmla="*/ 2256 w 3264"/>
              <a:gd name="T17" fmla="*/ 32 h 256"/>
              <a:gd name="T18" fmla="*/ 2784 w 3264"/>
              <a:gd name="T19" fmla="*/ 224 h 256"/>
              <a:gd name="T20" fmla="*/ 3264 w 3264"/>
              <a:gd name="T21" fmla="*/ 8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64" h="256">
                <a:moveTo>
                  <a:pt x="0" y="80"/>
                </a:moveTo>
                <a:cubicBezTo>
                  <a:pt x="80" y="140"/>
                  <a:pt x="160" y="200"/>
                  <a:pt x="288" y="224"/>
                </a:cubicBezTo>
                <a:cubicBezTo>
                  <a:pt x="416" y="248"/>
                  <a:pt x="608" y="256"/>
                  <a:pt x="768" y="224"/>
                </a:cubicBezTo>
                <a:cubicBezTo>
                  <a:pt x="928" y="192"/>
                  <a:pt x="1152" y="64"/>
                  <a:pt x="1248" y="32"/>
                </a:cubicBezTo>
                <a:cubicBezTo>
                  <a:pt x="1344" y="0"/>
                  <a:pt x="1312" y="24"/>
                  <a:pt x="1344" y="32"/>
                </a:cubicBezTo>
                <a:cubicBezTo>
                  <a:pt x="1376" y="40"/>
                  <a:pt x="1376" y="56"/>
                  <a:pt x="1440" y="80"/>
                </a:cubicBezTo>
                <a:cubicBezTo>
                  <a:pt x="1504" y="104"/>
                  <a:pt x="1640" y="160"/>
                  <a:pt x="1728" y="176"/>
                </a:cubicBezTo>
                <a:cubicBezTo>
                  <a:pt x="1816" y="192"/>
                  <a:pt x="1880" y="200"/>
                  <a:pt x="1968" y="176"/>
                </a:cubicBezTo>
                <a:cubicBezTo>
                  <a:pt x="2056" y="152"/>
                  <a:pt x="2120" y="24"/>
                  <a:pt x="2256" y="32"/>
                </a:cubicBezTo>
                <a:cubicBezTo>
                  <a:pt x="2392" y="40"/>
                  <a:pt x="2616" y="216"/>
                  <a:pt x="2784" y="224"/>
                </a:cubicBezTo>
                <a:cubicBezTo>
                  <a:pt x="2952" y="232"/>
                  <a:pt x="3108" y="156"/>
                  <a:pt x="3264" y="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17" name="Line 5"/>
          <p:cNvSpPr>
            <a:spLocks noChangeShapeType="1"/>
          </p:cNvSpPr>
          <p:nvPr/>
        </p:nvSpPr>
        <p:spPr bwMode="auto">
          <a:xfrm>
            <a:off x="3067050" y="1457325"/>
            <a:ext cx="0" cy="1590675"/>
          </a:xfrm>
          <a:prstGeom prst="line">
            <a:avLst/>
          </a:prstGeom>
          <a:noFill/>
          <a:ln w="76200">
            <a:solidFill>
              <a:srgbClr val="9966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2738438" y="1543050"/>
            <a:ext cx="628650" cy="381000"/>
          </a:xfrm>
          <a:prstGeom prst="line">
            <a:avLst/>
          </a:prstGeom>
          <a:noFill/>
          <a:ln w="57150">
            <a:solidFill>
              <a:srgbClr val="9966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19" name="Line 7"/>
          <p:cNvSpPr>
            <a:spLocks noChangeShapeType="1"/>
          </p:cNvSpPr>
          <p:nvPr/>
        </p:nvSpPr>
        <p:spPr bwMode="auto">
          <a:xfrm>
            <a:off x="4291013" y="1595438"/>
            <a:ext cx="628650" cy="381000"/>
          </a:xfrm>
          <a:prstGeom prst="line">
            <a:avLst/>
          </a:prstGeom>
          <a:noFill/>
          <a:ln w="57150">
            <a:solidFill>
              <a:srgbClr val="9966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20" name="AutoShape 8"/>
          <p:cNvSpPr>
            <a:spLocks noChangeArrowheads="1"/>
          </p:cNvSpPr>
          <p:nvPr/>
        </p:nvSpPr>
        <p:spPr bwMode="auto">
          <a:xfrm>
            <a:off x="457200" y="1676400"/>
            <a:ext cx="914400" cy="762000"/>
          </a:xfrm>
          <a:prstGeom prst="can">
            <a:avLst>
              <a:gd name="adj" fmla="val 25000"/>
            </a:avLst>
          </a:prstGeom>
          <a:solidFill>
            <a:schemeClr val="bg2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pic>
        <p:nvPicPr>
          <p:cNvPr id="38921" name="Picture 9" descr="Bulb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2750" y="1400175"/>
            <a:ext cx="609600" cy="60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922" name="Text Box 10"/>
          <p:cNvSpPr txBox="1">
            <a:spLocks noChangeArrowheads="1"/>
          </p:cNvSpPr>
          <p:nvPr/>
        </p:nvSpPr>
        <p:spPr bwMode="auto">
          <a:xfrm>
            <a:off x="7467600" y="1520825"/>
            <a:ext cx="101483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1800" dirty="0">
                <a:solidFill>
                  <a:srgbClr val="C00000"/>
                </a:solidFill>
                <a:latin typeface="Times New Roman" pitchFamily="1" charset="0"/>
              </a:rPr>
              <a:t>120 Watt</a:t>
            </a:r>
          </a:p>
          <a:p>
            <a:pPr eaLnBrk="1" hangingPunct="1"/>
            <a:r>
              <a:rPr lang="el-GR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λάμπα</a:t>
            </a:r>
            <a:endParaRPr lang="en-US" altLang="en-US" sz="1800" dirty="0">
              <a:solidFill>
                <a:srgbClr val="C00000"/>
              </a:solidFill>
              <a:latin typeface="Times New Roman" pitchFamily="1" charset="0"/>
            </a:endParaRPr>
          </a:p>
        </p:txBody>
      </p:sp>
      <p:sp>
        <p:nvSpPr>
          <p:cNvPr id="38923" name="Line 11"/>
          <p:cNvSpPr>
            <a:spLocks noChangeShapeType="1"/>
          </p:cNvSpPr>
          <p:nvPr/>
        </p:nvSpPr>
        <p:spPr bwMode="auto">
          <a:xfrm>
            <a:off x="4619625" y="1538288"/>
            <a:ext cx="0" cy="1590675"/>
          </a:xfrm>
          <a:prstGeom prst="line">
            <a:avLst/>
          </a:prstGeom>
          <a:noFill/>
          <a:ln w="76200">
            <a:solidFill>
              <a:srgbClr val="9966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24" name="Freeform 12"/>
          <p:cNvSpPr>
            <a:spLocks/>
          </p:cNvSpPr>
          <p:nvPr/>
        </p:nvSpPr>
        <p:spPr bwMode="auto">
          <a:xfrm>
            <a:off x="1314450" y="1930400"/>
            <a:ext cx="5181600" cy="406400"/>
          </a:xfrm>
          <a:custGeom>
            <a:avLst/>
            <a:gdLst>
              <a:gd name="T0" fmla="*/ 0 w 3264"/>
              <a:gd name="T1" fmla="*/ 80 h 256"/>
              <a:gd name="T2" fmla="*/ 288 w 3264"/>
              <a:gd name="T3" fmla="*/ 224 h 256"/>
              <a:gd name="T4" fmla="*/ 768 w 3264"/>
              <a:gd name="T5" fmla="*/ 224 h 256"/>
              <a:gd name="T6" fmla="*/ 1248 w 3264"/>
              <a:gd name="T7" fmla="*/ 32 h 256"/>
              <a:gd name="T8" fmla="*/ 1344 w 3264"/>
              <a:gd name="T9" fmla="*/ 32 h 256"/>
              <a:gd name="T10" fmla="*/ 1440 w 3264"/>
              <a:gd name="T11" fmla="*/ 80 h 256"/>
              <a:gd name="T12" fmla="*/ 1728 w 3264"/>
              <a:gd name="T13" fmla="*/ 176 h 256"/>
              <a:gd name="T14" fmla="*/ 1968 w 3264"/>
              <a:gd name="T15" fmla="*/ 176 h 256"/>
              <a:gd name="T16" fmla="*/ 2256 w 3264"/>
              <a:gd name="T17" fmla="*/ 32 h 256"/>
              <a:gd name="T18" fmla="*/ 2784 w 3264"/>
              <a:gd name="T19" fmla="*/ 224 h 256"/>
              <a:gd name="T20" fmla="*/ 3264 w 3264"/>
              <a:gd name="T21" fmla="*/ 8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3264" h="256">
                <a:moveTo>
                  <a:pt x="0" y="80"/>
                </a:moveTo>
                <a:cubicBezTo>
                  <a:pt x="80" y="140"/>
                  <a:pt x="160" y="200"/>
                  <a:pt x="288" y="224"/>
                </a:cubicBezTo>
                <a:cubicBezTo>
                  <a:pt x="416" y="248"/>
                  <a:pt x="608" y="256"/>
                  <a:pt x="768" y="224"/>
                </a:cubicBezTo>
                <a:cubicBezTo>
                  <a:pt x="928" y="192"/>
                  <a:pt x="1152" y="64"/>
                  <a:pt x="1248" y="32"/>
                </a:cubicBezTo>
                <a:cubicBezTo>
                  <a:pt x="1344" y="0"/>
                  <a:pt x="1312" y="24"/>
                  <a:pt x="1344" y="32"/>
                </a:cubicBezTo>
                <a:cubicBezTo>
                  <a:pt x="1376" y="40"/>
                  <a:pt x="1376" y="56"/>
                  <a:pt x="1440" y="80"/>
                </a:cubicBezTo>
                <a:cubicBezTo>
                  <a:pt x="1504" y="104"/>
                  <a:pt x="1640" y="160"/>
                  <a:pt x="1728" y="176"/>
                </a:cubicBezTo>
                <a:cubicBezTo>
                  <a:pt x="1816" y="192"/>
                  <a:pt x="1880" y="200"/>
                  <a:pt x="1968" y="176"/>
                </a:cubicBezTo>
                <a:cubicBezTo>
                  <a:pt x="2056" y="152"/>
                  <a:pt x="2120" y="24"/>
                  <a:pt x="2256" y="32"/>
                </a:cubicBezTo>
                <a:cubicBezTo>
                  <a:pt x="2392" y="40"/>
                  <a:pt x="2616" y="216"/>
                  <a:pt x="2784" y="224"/>
                </a:cubicBezTo>
                <a:cubicBezTo>
                  <a:pt x="2952" y="232"/>
                  <a:pt x="3108" y="156"/>
                  <a:pt x="3264" y="8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25" name="AutoShape 13" descr="75%"/>
          <p:cNvSpPr>
            <a:spLocks noChangeArrowheads="1"/>
          </p:cNvSpPr>
          <p:nvPr/>
        </p:nvSpPr>
        <p:spPr bwMode="auto">
          <a:xfrm>
            <a:off x="6010275" y="1371600"/>
            <a:ext cx="457200" cy="1066800"/>
          </a:xfrm>
          <a:prstGeom prst="roundRect">
            <a:avLst>
              <a:gd name="adj" fmla="val 16667"/>
            </a:avLst>
          </a:prstGeom>
          <a:pattFill prst="pct75">
            <a:fgClr>
              <a:srgbClr val="777777"/>
            </a:fgClr>
            <a:bgClr>
              <a:srgbClr val="FFFFFF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GB"/>
          </a:p>
        </p:txBody>
      </p:sp>
      <p:sp>
        <p:nvSpPr>
          <p:cNvPr id="38926" name="Line 14"/>
          <p:cNvSpPr>
            <a:spLocks noChangeShapeType="1"/>
          </p:cNvSpPr>
          <p:nvPr/>
        </p:nvSpPr>
        <p:spPr bwMode="auto">
          <a:xfrm flipV="1">
            <a:off x="6343650" y="1981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27" name="Line 15"/>
          <p:cNvSpPr>
            <a:spLocks noChangeShapeType="1"/>
          </p:cNvSpPr>
          <p:nvPr/>
        </p:nvSpPr>
        <p:spPr bwMode="auto">
          <a:xfrm>
            <a:off x="6267450" y="1600200"/>
            <a:ext cx="7620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28" name="Text Box 16"/>
          <p:cNvSpPr txBox="1">
            <a:spLocks noChangeArrowheads="1"/>
          </p:cNvSpPr>
          <p:nvPr/>
        </p:nvSpPr>
        <p:spPr bwMode="auto">
          <a:xfrm>
            <a:off x="6109158" y="2511425"/>
            <a:ext cx="167866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l-GR" altLang="en-US" sz="1800" smtClean="0">
                <a:solidFill>
                  <a:srgbClr val="C00000"/>
                </a:solidFill>
                <a:latin typeface="Times New Roman" pitchFamily="1" charset="0"/>
              </a:rPr>
              <a:t>12</a:t>
            </a:r>
            <a:r>
              <a:rPr lang="en-US" altLang="en-US" sz="1800" smtClean="0">
                <a:solidFill>
                  <a:srgbClr val="C00000"/>
                </a:solidFill>
                <a:latin typeface="Times New Roman" pitchFamily="1" charset="0"/>
              </a:rPr>
              <a:t> </a:t>
            </a:r>
            <a:r>
              <a:rPr lang="en-US" altLang="en-US" sz="1800" dirty="0">
                <a:solidFill>
                  <a:srgbClr val="C00000"/>
                </a:solidFill>
                <a:latin typeface="Times New Roman" pitchFamily="1" charset="0"/>
              </a:rPr>
              <a:t>Volt </a:t>
            </a:r>
          </a:p>
          <a:p>
            <a:pPr algn="ctr" eaLnBrk="1" hangingPunct="1"/>
            <a:r>
              <a:rPr lang="el-GR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Κουτί σύνδεσης</a:t>
            </a:r>
            <a:endParaRPr lang="en-US" altLang="en-US" sz="1800" dirty="0">
              <a:solidFill>
                <a:srgbClr val="C00000"/>
              </a:solidFill>
              <a:latin typeface="Times New Roman" pitchFamily="1" charset="0"/>
            </a:endParaRPr>
          </a:p>
        </p:txBody>
      </p:sp>
      <p:sp>
        <p:nvSpPr>
          <p:cNvPr id="38929" name="Text Box 17"/>
          <p:cNvSpPr txBox="1">
            <a:spLocks noChangeArrowheads="1"/>
          </p:cNvSpPr>
          <p:nvPr/>
        </p:nvSpPr>
        <p:spPr bwMode="auto">
          <a:xfrm>
            <a:off x="607536" y="2476500"/>
            <a:ext cx="147098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1" hangingPunct="1"/>
            <a:r>
              <a:rPr lang="el-GR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Σταθμός ΔΕΗ</a:t>
            </a:r>
            <a:endParaRPr lang="en-US" altLang="en-US" sz="1800" dirty="0">
              <a:solidFill>
                <a:srgbClr val="C00000"/>
              </a:solidFill>
              <a:latin typeface="Times New Roman" pitchFamily="1" charset="0"/>
            </a:endParaRPr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>
            <a:off x="1447800" y="1219200"/>
            <a:ext cx="4724400" cy="0"/>
          </a:xfrm>
          <a:prstGeom prst="line">
            <a:avLst/>
          </a:prstGeom>
          <a:noFill/>
          <a:ln w="28575">
            <a:solidFill>
              <a:srgbClr val="009900"/>
            </a:solidFill>
            <a:round/>
            <a:headEnd type="arrow" w="med" len="med"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8931" name="Text Box 19"/>
          <p:cNvSpPr txBox="1">
            <a:spLocks noChangeArrowheads="1"/>
          </p:cNvSpPr>
          <p:nvPr/>
        </p:nvSpPr>
        <p:spPr bwMode="auto">
          <a:xfrm>
            <a:off x="2879725" y="1028700"/>
            <a:ext cx="941283" cy="3693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GB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2</a:t>
            </a:r>
            <a:r>
              <a:rPr lang="el-GR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0</a:t>
            </a:r>
            <a:r>
              <a:rPr lang="en-US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0</a:t>
            </a:r>
            <a:r>
              <a:rPr lang="el-GR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 </a:t>
            </a:r>
            <a:r>
              <a:rPr lang="en-GB" altLang="en-US" sz="1800" dirty="0">
                <a:solidFill>
                  <a:srgbClr val="C00000"/>
                </a:solidFill>
                <a:latin typeface="Times New Roman" pitchFamily="1" charset="0"/>
              </a:rPr>
              <a:t> </a:t>
            </a:r>
            <a:r>
              <a:rPr lang="en-GB" altLang="en-US" sz="1800" dirty="0" smtClean="0">
                <a:solidFill>
                  <a:srgbClr val="C00000"/>
                </a:solidFill>
                <a:latin typeface="Times New Roman" pitchFamily="1" charset="0"/>
              </a:rPr>
              <a:t>km</a:t>
            </a:r>
            <a:endParaRPr lang="en-US" altLang="en-US" sz="1800" dirty="0">
              <a:solidFill>
                <a:srgbClr val="C00000"/>
              </a:solidFill>
              <a:latin typeface="Times New Roman" pitchFamily="1" charset="0"/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0833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2185"/>
    </mc:Choice>
    <mc:Fallback>
      <p:transition spd="slow" advTm="921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Εικόνα 3" descr="image0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0137" y="620688"/>
            <a:ext cx="6943725" cy="521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3958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71"/>
    </mc:Choice>
    <mc:Fallback>
      <p:transition spd="slow" advTm="6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26BFFA-8C3E-4961-856F-A1C4FB01832B}" type="slidenum">
              <a:rPr lang="en-US" altLang="en-US"/>
              <a:pPr/>
              <a:t>30</a:t>
            </a:fld>
            <a:endParaRPr lang="en-US" altLang="en-US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88640"/>
            <a:ext cx="7772400" cy="587375"/>
          </a:xfrm>
        </p:spPr>
        <p:txBody>
          <a:bodyPr/>
          <a:lstStyle/>
          <a:p>
            <a:r>
              <a:rPr lang="el-GR" altLang="en-US" smtClean="0">
                <a:solidFill>
                  <a:srgbClr val="C00000"/>
                </a:solidFill>
              </a:rPr>
              <a:t>ΕΝΑΛΛΑΣΣΟΜΕΝΟ ΡΕΥΜΑ </a:t>
            </a:r>
            <a:r>
              <a:rPr lang="en-GB" altLang="en-US">
                <a:solidFill>
                  <a:srgbClr val="C00000"/>
                </a:solidFill>
              </a:rPr>
              <a:t>A</a:t>
            </a:r>
            <a:r>
              <a:rPr lang="en-GB" altLang="en-US" smtClean="0">
                <a:solidFill>
                  <a:srgbClr val="C00000"/>
                </a:solidFill>
              </a:rPr>
              <a:t>C </a:t>
            </a:r>
            <a:r>
              <a:rPr lang="en-GB" altLang="en-US" smtClean="0">
                <a:solidFill>
                  <a:srgbClr val="C00000"/>
                </a:solidFill>
              </a:rPr>
              <a:t>(cont’d)</a:t>
            </a:r>
            <a:endParaRPr lang="en-US" altLang="en-US" dirty="0">
              <a:solidFill>
                <a:srgbClr val="C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08720"/>
            <a:ext cx="8676456" cy="5428580"/>
          </a:xfrm>
        </p:spPr>
        <p:txBody>
          <a:bodyPr/>
          <a:lstStyle/>
          <a:p>
            <a:r>
              <a:rPr lang="el-GR" altLang="en-US" sz="2400" smtClean="0"/>
              <a:t>ΟΙ ΑΠΩΛΕΙΕΣ ΕΙΝΑΙ ΑΝΑΛΟΓΕΣ ΤΟΥ </a:t>
            </a:r>
            <a:r>
              <a:rPr lang="en-US" altLang="en-US" sz="2400"/>
              <a:t>I</a:t>
            </a:r>
            <a:r>
              <a:rPr lang="en-US" altLang="en-US" sz="2400" baseline="30000"/>
              <a:t>2</a:t>
            </a:r>
            <a:r>
              <a:rPr lang="el-GR" altLang="en-US" sz="2400" baseline="30000"/>
              <a:t> </a:t>
            </a:r>
            <a:endParaRPr lang="en-US" altLang="en-US" sz="2000"/>
          </a:p>
          <a:p>
            <a:r>
              <a:rPr lang="el-GR" altLang="en-US" sz="2400" smtClean="0"/>
              <a:t>ΓΙΑ ΤΗΝ ΜΕΙΩΣΗ ΤΩΝ ΑΠΩΛΕΙΩΝ ΠΡΕΠΕΙ ΝΑ ΜΕΙΩΘΕΙ ΤΟ Ι. </a:t>
            </a:r>
          </a:p>
          <a:p>
            <a:r>
              <a:rPr lang="el-GR" altLang="en-US" sz="2400" smtClean="0"/>
              <a:t>ΓΙΑ ΤΗΝ ΜΕΤΑΦΟΡΑ ΤΗΣ ΙΣΧΥΟΣ </a:t>
            </a:r>
            <a:r>
              <a:rPr lang="en-GB" altLang="en-US" sz="2400" smtClean="0"/>
              <a:t>P = V * I </a:t>
            </a:r>
          </a:p>
          <a:p>
            <a:r>
              <a:rPr lang="el-GR" altLang="en-US" sz="2400" smtClean="0"/>
              <a:t>ΜΕ ΑΥΞΗΣΗ ΤΗΣ ΤΑΣΗΣ ΜΠΟΡΕΙ ΝΑ ΜΕΤΑΦΕΡΘΕΙ Η ΙΔΙΑ ΙΣΧΥΣ :</a:t>
            </a:r>
            <a:endParaRPr lang="el-GR" altLang="en-US" sz="2400"/>
          </a:p>
          <a:p>
            <a:r>
              <a:rPr lang="en-US" altLang="en-US" smtClean="0"/>
              <a:t>P </a:t>
            </a:r>
            <a:r>
              <a:rPr lang="en-US" altLang="en-US"/>
              <a:t>= </a:t>
            </a:r>
            <a:r>
              <a:rPr lang="en-US" altLang="en-US" smtClean="0"/>
              <a:t>V * I </a:t>
            </a:r>
            <a:r>
              <a:rPr lang="el-GR" altLang="en-US" smtClean="0"/>
              <a:t> </a:t>
            </a:r>
          </a:p>
          <a:p>
            <a:r>
              <a:rPr lang="el-GR" altLang="en-US" sz="2400" smtClean="0"/>
              <a:t>ΑΝ Η ΤΑΣΗ ΑΝΥΨΩΘΕΙ ΣΤΑ </a:t>
            </a:r>
            <a:r>
              <a:rPr lang="en-US" altLang="en-US" sz="2400" smtClean="0"/>
              <a:t>12,000 </a:t>
            </a:r>
            <a:r>
              <a:rPr lang="en-US" altLang="en-US" sz="2400"/>
              <a:t>Volts</a:t>
            </a:r>
            <a:r>
              <a:rPr lang="el-GR" altLang="en-US" sz="2400"/>
              <a:t> </a:t>
            </a:r>
            <a:r>
              <a:rPr lang="el-GR" altLang="en-US" sz="2400" smtClean="0">
                <a:sym typeface="Wingdings" panose="05000000000000000000" pitchFamily="2" charset="2"/>
              </a:rPr>
              <a:t></a:t>
            </a:r>
            <a:endParaRPr lang="el-GR" altLang="en-US" sz="2400" dirty="0">
              <a:sym typeface="Wingdings" panose="05000000000000000000" pitchFamily="2" charset="2"/>
            </a:endParaRPr>
          </a:p>
          <a:p>
            <a:r>
              <a:rPr lang="en-US" altLang="en-US" sz="2400" smtClean="0"/>
              <a:t>I </a:t>
            </a:r>
            <a:r>
              <a:rPr lang="en-US" altLang="en-US" sz="2400" dirty="0"/>
              <a:t>= </a:t>
            </a:r>
            <a:r>
              <a:rPr lang="en-US" altLang="en-US" sz="2400"/>
              <a:t>120 </a:t>
            </a:r>
            <a:r>
              <a:rPr lang="en-US" altLang="en-US" sz="2400" smtClean="0"/>
              <a:t>W/12</a:t>
            </a:r>
            <a:r>
              <a:rPr lang="el-GR" altLang="en-US" sz="2400" smtClean="0"/>
              <a:t>,000 </a:t>
            </a:r>
            <a:r>
              <a:rPr lang="en-US" altLang="en-US" sz="2400" smtClean="0"/>
              <a:t>V </a:t>
            </a:r>
            <a:r>
              <a:rPr lang="en-US" altLang="en-US" sz="2400" dirty="0"/>
              <a:t>= 0.01 </a:t>
            </a:r>
            <a:r>
              <a:rPr lang="en-US" altLang="en-US" sz="2400"/>
              <a:t>Amps </a:t>
            </a:r>
            <a:endParaRPr lang="el-GR" altLang="en-US" sz="2400" smtClean="0"/>
          </a:p>
          <a:p>
            <a:r>
              <a:rPr lang="el-GR" altLang="en-US" sz="2400" smtClean="0"/>
              <a:t>για </a:t>
            </a:r>
            <a:r>
              <a:rPr lang="el-GR" altLang="en-US" sz="2400" dirty="0"/>
              <a:t>μια λάμπα, </a:t>
            </a:r>
            <a:r>
              <a:rPr lang="el-GR" altLang="en-US" sz="2400"/>
              <a:t>και </a:t>
            </a:r>
            <a:endParaRPr lang="el-GR" altLang="en-US" sz="2400" dirty="0"/>
          </a:p>
          <a:p>
            <a:r>
              <a:rPr lang="en-US" altLang="en-US" sz="2400" smtClean="0"/>
              <a:t>P </a:t>
            </a:r>
            <a:r>
              <a:rPr lang="en-US" altLang="en-US" sz="2400"/>
              <a:t>= </a:t>
            </a:r>
            <a:r>
              <a:rPr lang="en-US" altLang="en-US" sz="2400" smtClean="0"/>
              <a:t>I</a:t>
            </a:r>
            <a:r>
              <a:rPr lang="en-US" altLang="en-US" sz="2400" baseline="30000" smtClean="0"/>
              <a:t>2</a:t>
            </a:r>
            <a:r>
              <a:rPr lang="el-GR" altLang="en-US" sz="2400" baseline="30000" smtClean="0"/>
              <a:t> * </a:t>
            </a:r>
            <a:r>
              <a:rPr lang="en-US" altLang="en-US" sz="2400" smtClean="0"/>
              <a:t>R </a:t>
            </a:r>
            <a:r>
              <a:rPr lang="en-US" altLang="en-US" sz="2400" dirty="0"/>
              <a:t>= </a:t>
            </a:r>
            <a:r>
              <a:rPr lang="en-US" altLang="en-US" sz="2400"/>
              <a:t>(</a:t>
            </a:r>
            <a:r>
              <a:rPr lang="en-US" altLang="en-US" sz="2400" smtClean="0"/>
              <a:t>0.01</a:t>
            </a:r>
            <a:r>
              <a:rPr lang="el-GR" altLang="en-US" sz="2400" smtClean="0"/>
              <a:t> Α</a:t>
            </a:r>
            <a:r>
              <a:rPr lang="en-US" altLang="en-US" sz="2400" smtClean="0"/>
              <a:t>)</a:t>
            </a:r>
            <a:r>
              <a:rPr lang="el-GR" altLang="en-US" sz="2400" baseline="30000" smtClean="0"/>
              <a:t>2</a:t>
            </a:r>
            <a:r>
              <a:rPr lang="el-GR" altLang="en-US" sz="2400" smtClean="0"/>
              <a:t>  * </a:t>
            </a:r>
            <a:r>
              <a:rPr lang="en-US" altLang="en-US" sz="2400" smtClean="0"/>
              <a:t>20</a:t>
            </a:r>
            <a:r>
              <a:rPr lang="el-GR" altLang="en-US" sz="2400" smtClean="0"/>
              <a:t> </a:t>
            </a:r>
            <a:r>
              <a:rPr lang="en-GB" altLang="en-US" sz="2400" smtClean="0"/>
              <a:t>Ohm</a:t>
            </a:r>
            <a:r>
              <a:rPr lang="en-US" altLang="en-US" sz="2400" smtClean="0"/>
              <a:t> </a:t>
            </a:r>
            <a:r>
              <a:rPr lang="en-US" altLang="en-US" sz="2400" dirty="0"/>
              <a:t>= 20</a:t>
            </a:r>
            <a:r>
              <a:rPr lang="en-US" altLang="en-US" sz="2400" dirty="0">
                <a:sym typeface="Symbol" pitchFamily="1" charset="2"/>
              </a:rPr>
              <a:t></a:t>
            </a:r>
            <a:r>
              <a:rPr lang="en-US" altLang="en-US" sz="2400"/>
              <a:t>10</a:t>
            </a:r>
            <a:r>
              <a:rPr lang="en-US" altLang="en-US" sz="2400" baseline="30000"/>
              <a:t>-4</a:t>
            </a:r>
            <a:r>
              <a:rPr lang="en-US" altLang="en-US" sz="2400"/>
              <a:t> </a:t>
            </a:r>
            <a:r>
              <a:rPr lang="en-US" altLang="en-US" sz="2400" smtClean="0"/>
              <a:t>W</a:t>
            </a:r>
            <a:r>
              <a:rPr lang="el-GR" altLang="en-US" sz="2400" smtClean="0"/>
              <a:t> = </a:t>
            </a:r>
            <a:r>
              <a:rPr lang="en-US" altLang="en-US" sz="2400" smtClean="0"/>
              <a:t>0.002 W </a:t>
            </a:r>
            <a:r>
              <a:rPr lang="el-GR" altLang="en-US" sz="2400" dirty="0"/>
              <a:t>ισχύος χάνονται </a:t>
            </a:r>
            <a:r>
              <a:rPr lang="el-GR" altLang="en-US" sz="2400"/>
              <a:t>στην </a:t>
            </a:r>
            <a:r>
              <a:rPr lang="el-GR" altLang="en-US" sz="2400" smtClean="0"/>
              <a:t>1 γραμμή </a:t>
            </a:r>
            <a:r>
              <a:rPr lang="el-GR" altLang="en-US" sz="2400" dirty="0"/>
              <a:t>μεταφοράς</a:t>
            </a:r>
            <a:endParaRPr lang="en-US" altLang="en-US" sz="2400" dirty="0"/>
          </a:p>
          <a:p>
            <a:pPr marL="342900" lvl="1" indent="-342900">
              <a:buClr>
                <a:srgbClr val="FFFF66"/>
              </a:buClr>
            </a:pPr>
            <a:r>
              <a:rPr lang="el-GR" altLang="en-US" sz="2400" dirty="0"/>
              <a:t>Η </a:t>
            </a:r>
            <a:r>
              <a:rPr lang="el-GR" altLang="en-US" sz="2400"/>
              <a:t>απόδοση </a:t>
            </a:r>
            <a:r>
              <a:rPr lang="el-GR" altLang="en-US" sz="2400" smtClean="0"/>
              <a:t> : </a:t>
            </a:r>
            <a:r>
              <a:rPr lang="en-US" altLang="en-US" sz="2400" smtClean="0"/>
              <a:t>e </a:t>
            </a:r>
            <a:r>
              <a:rPr lang="en-US" altLang="en-US" sz="2400" dirty="0"/>
              <a:t>= </a:t>
            </a:r>
            <a:r>
              <a:rPr lang="en-US" altLang="en-US" sz="2400"/>
              <a:t>120 </a:t>
            </a:r>
            <a:r>
              <a:rPr lang="en-US" altLang="en-US" sz="2400" smtClean="0"/>
              <a:t>W/</a:t>
            </a:r>
            <a:r>
              <a:rPr lang="el-GR" altLang="en-US" sz="2400" smtClean="0"/>
              <a:t>(</a:t>
            </a:r>
            <a:r>
              <a:rPr lang="en-US" altLang="en-US" sz="2400" smtClean="0"/>
              <a:t>120</a:t>
            </a:r>
            <a:r>
              <a:rPr lang="el-GR" altLang="en-US" sz="2400" smtClean="0"/>
              <a:t>+2*0.002)</a:t>
            </a:r>
            <a:r>
              <a:rPr lang="en-GB" altLang="en-US" sz="2400" smtClean="0"/>
              <a:t>Ohm</a:t>
            </a:r>
            <a:r>
              <a:rPr lang="en-US" altLang="en-US" sz="2400" smtClean="0"/>
              <a:t> </a:t>
            </a:r>
            <a:r>
              <a:rPr lang="en-US" altLang="en-US" sz="2400" dirty="0"/>
              <a:t>=  99.996%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1129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418"/>
    </mc:Choice>
    <mc:Fallback>
      <p:transition spd="slow" advTm="724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24D0A-CC8A-40C6-A1A0-DC7077DA1116}" type="slidenum">
              <a:rPr lang="en-US" altLang="en-US"/>
              <a:pPr/>
              <a:t>31</a:t>
            </a:fld>
            <a:endParaRPr lang="en-US" altLang="en-US"/>
          </a:p>
        </p:txBody>
      </p:sp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32656"/>
            <a:ext cx="7772400" cy="587375"/>
          </a:xfrm>
        </p:spPr>
        <p:txBody>
          <a:bodyPr/>
          <a:lstStyle/>
          <a:p>
            <a:r>
              <a:rPr lang="el-GR" altLang="en-US" smtClean="0">
                <a:solidFill>
                  <a:srgbClr val="C00000"/>
                </a:solidFill>
              </a:rPr>
              <a:t>ΚΙΝΔΥΝΟΣ </a:t>
            </a:r>
            <a:r>
              <a:rPr lang="el-GR" altLang="en-US" smtClean="0">
                <a:solidFill>
                  <a:srgbClr val="C00000"/>
                </a:solidFill>
              </a:rPr>
              <a:t>ΥΨΗΛΗΣ ΤΑΣΗΣ</a:t>
            </a:r>
            <a:endParaRPr lang="en-US" altLang="en-US" dirty="0">
              <a:solidFill>
                <a:srgbClr val="C00000"/>
              </a:solidFill>
            </a:endParaRP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04664" y="1123156"/>
            <a:ext cx="8134672" cy="5402188"/>
          </a:xfrm>
        </p:spPr>
        <p:txBody>
          <a:bodyPr/>
          <a:lstStyle/>
          <a:p>
            <a:r>
              <a:rPr lang="el-GR" altLang="en-US" dirty="0" smtClean="0"/>
              <a:t>Η ΥΨΗΛΗ </a:t>
            </a:r>
            <a:r>
              <a:rPr lang="el-GR" altLang="en-US" smtClean="0"/>
              <a:t>ΤΑΣΗ </a:t>
            </a:r>
            <a:r>
              <a:rPr lang="el-GR" altLang="en-US" smtClean="0"/>
              <a:t>ΕΙΝΑΙ </a:t>
            </a:r>
            <a:r>
              <a:rPr lang="el-GR" altLang="en-US" dirty="0" smtClean="0"/>
              <a:t>ΕΠΙΚΙΝΔΥΝΗ </a:t>
            </a:r>
            <a:r>
              <a:rPr lang="el-GR" altLang="en-US" smtClean="0"/>
              <a:t>ΝΑ </a:t>
            </a:r>
            <a:r>
              <a:rPr lang="el-GR" altLang="en-US" smtClean="0"/>
              <a:t>ΕΙΝΑΙ </a:t>
            </a:r>
            <a:r>
              <a:rPr lang="el-GR" altLang="en-US" dirty="0" smtClean="0"/>
              <a:t>ΚΟΝΤΑ ΣΤΟΝ ΚΑΤΑΝΑΛΩΤΗ</a:t>
            </a:r>
            <a:endParaRPr lang="en-US" altLang="en-US" dirty="0"/>
          </a:p>
          <a:p>
            <a:pPr lvl="1"/>
            <a:r>
              <a:rPr lang="el-GR" altLang="en-US" dirty="0" smtClean="0"/>
              <a:t>ΣΠΙΝΘΗΡΕΣ</a:t>
            </a:r>
            <a:endParaRPr lang="en-US" altLang="en-US" dirty="0"/>
          </a:p>
          <a:p>
            <a:pPr lvl="1"/>
            <a:r>
              <a:rPr lang="el-GR" altLang="en-US" smtClean="0"/>
              <a:t>ΚΙΝΔΥΝΟΣ </a:t>
            </a:r>
            <a:r>
              <a:rPr lang="el-GR" altLang="en-US" smtClean="0"/>
              <a:t>πυρκαϊάς</a:t>
            </a:r>
          </a:p>
          <a:p>
            <a:pPr lvl="1"/>
            <a:r>
              <a:rPr lang="el-GR" altLang="en-US" smtClean="0"/>
              <a:t>ΗΛΕΚΤΡΟΠΛΗΞΙΑ</a:t>
            </a:r>
            <a:endParaRPr lang="en-US" altLang="en-US" dirty="0"/>
          </a:p>
          <a:p>
            <a:pPr algn="just"/>
            <a:r>
              <a:rPr lang="el-GR" altLang="en-US" smtClean="0"/>
              <a:t>ΣΥΝΕΠΩΣ ΒΕΛΤΙΣΤΗ ΛΥΣΗ ΕΙΝΑΙ Η ΑΝΥΨΩΣΗ ΤΗΣ ΤΑΣΗΣ ΓΙΑ ΤΗΝ </a:t>
            </a:r>
            <a:r>
              <a:rPr lang="el-GR" altLang="en-US" b="1" smtClean="0"/>
              <a:t>ΜΕΤΑΦΟΡΑ</a:t>
            </a:r>
            <a:r>
              <a:rPr lang="el-GR" altLang="en-US" smtClean="0"/>
              <a:t>, ΚΑΙ Η ΥΠΟΒΑΘΜΙΣΗ ΓΙΑ ΤΗΝ </a:t>
            </a:r>
            <a:r>
              <a:rPr lang="el-GR" altLang="en-US" b="1" smtClean="0"/>
              <a:t>ΔΙΑΝΟΜΗ</a:t>
            </a:r>
            <a:r>
              <a:rPr lang="el-GR" altLang="en-US" smtClean="0"/>
              <a:t> ΚΟΝΤΑ ΣΤΟΝ ΚΑΤΑΝΑΛΩΤΗ (230 </a:t>
            </a:r>
            <a:r>
              <a:rPr lang="en-GB" altLang="en-US" smtClean="0"/>
              <a:t>V</a:t>
            </a:r>
            <a:r>
              <a:rPr lang="el-GR" altLang="en-US" smtClean="0"/>
              <a:t>).</a:t>
            </a:r>
            <a:endParaRPr lang="en-US" alt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1124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745"/>
    </mc:Choice>
    <mc:Fallback>
      <p:transition spd="slow" advTm="3374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EBDDC8-217E-4821-B55D-E2F132ABC7E9}" type="slidenum">
              <a:rPr lang="en-US" altLang="en-US"/>
              <a:pPr/>
              <a:t>32</a:t>
            </a:fld>
            <a:endParaRPr lang="en-US" altLang="en-US"/>
          </a:p>
        </p:txBody>
      </p:sp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16632"/>
            <a:ext cx="9144000" cy="762000"/>
          </a:xfrm>
        </p:spPr>
        <p:txBody>
          <a:bodyPr/>
          <a:lstStyle/>
          <a:p>
            <a:r>
              <a:rPr lang="el-GR" altLang="en-US" smtClean="0"/>
              <a:t>Αξιόπιστη </a:t>
            </a:r>
            <a:r>
              <a:rPr lang="el-GR" altLang="en-US" dirty="0" smtClean="0"/>
              <a:t>παροχή ισχύος χωρίς μεγάλες απώλειες </a:t>
            </a:r>
            <a:r>
              <a:rPr lang="en-US" altLang="en-US" dirty="0" smtClean="0"/>
              <a:t>:</a:t>
            </a:r>
            <a:endParaRPr lang="en-US" altLang="en-US" dirty="0"/>
          </a:p>
        </p:txBody>
      </p:sp>
      <p:pic>
        <p:nvPicPr>
          <p:cNvPr id="40963" name="Picture 3" descr="power-transmissio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442814"/>
            <a:ext cx="7648575" cy="436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964" name="Text Box 4"/>
          <p:cNvSpPr txBox="1">
            <a:spLocks noChangeArrowheads="1"/>
          </p:cNvSpPr>
          <p:nvPr/>
        </p:nvSpPr>
        <p:spPr bwMode="auto">
          <a:xfrm>
            <a:off x="1328210" y="5805264"/>
            <a:ext cx="6134463" cy="830997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square">
            <a:spAutoFit/>
          </a:bodyPr>
          <a:lstStyle/>
          <a:p>
            <a:pPr eaLnBrk="1" hangingPunct="1"/>
            <a:r>
              <a:rPr lang="el-GR" altLang="en-US" b="1" smtClean="0">
                <a:solidFill>
                  <a:srgbClr val="C00000"/>
                </a:solidFill>
                <a:latin typeface="Times New Roman" pitchFamily="1" charset="0"/>
              </a:rPr>
              <a:t>ΔΙΚΤΥΟ ΜΕΤΑΦΟΡΑΣ : ΥΨΗΛΗ ΤΑΣΗ</a:t>
            </a:r>
            <a:endParaRPr lang="en-US" altLang="en-US" b="1" dirty="0">
              <a:solidFill>
                <a:srgbClr val="C00000"/>
              </a:solidFill>
              <a:latin typeface="Times New Roman" pitchFamily="1" charset="0"/>
            </a:endParaRPr>
          </a:p>
          <a:p>
            <a:pPr eaLnBrk="1" hangingPunct="1"/>
            <a:r>
              <a:rPr lang="el-GR" altLang="en-US" b="1" smtClean="0">
                <a:solidFill>
                  <a:srgbClr val="C00000"/>
                </a:solidFill>
                <a:latin typeface="Times New Roman" pitchFamily="1" charset="0"/>
              </a:rPr>
              <a:t>ΔΙΚΤΥΟ ΔΙΑΝΟΜΗΣ :    ΧΑΜΗΛΗ ΤΑΣΗ</a:t>
            </a:r>
            <a:endParaRPr lang="en-US" altLang="en-US" b="1" dirty="0">
              <a:solidFill>
                <a:srgbClr val="C00000"/>
              </a:solidFill>
              <a:latin typeface="Times New Roman" pitchFamily="1" charset="0"/>
            </a:endParaRPr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4682505" y="919594"/>
            <a:ext cx="3635995" cy="52322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/>
            <a:r>
              <a:rPr lang="el-GR" altLang="en-US" sz="2800" b="1" dirty="0" smtClean="0">
                <a:solidFill>
                  <a:srgbClr val="C00000"/>
                </a:solidFill>
                <a:latin typeface="Times New Roman" pitchFamily="1" charset="0"/>
              </a:rPr>
              <a:t>Αύξηση στα </a:t>
            </a:r>
            <a:r>
              <a:rPr lang="en-US" altLang="en-US" sz="2800" b="1" dirty="0" smtClean="0">
                <a:solidFill>
                  <a:srgbClr val="C00000"/>
                </a:solidFill>
                <a:latin typeface="Times New Roman" pitchFamily="1" charset="0"/>
              </a:rPr>
              <a:t>500,000 </a:t>
            </a:r>
            <a:r>
              <a:rPr lang="en-US" altLang="en-US" sz="2800" b="1" dirty="0">
                <a:solidFill>
                  <a:srgbClr val="C00000"/>
                </a:solidFill>
                <a:latin typeface="Times New Roman" pitchFamily="1" charset="0"/>
              </a:rPr>
              <a:t>V</a:t>
            </a:r>
          </a:p>
        </p:txBody>
      </p:sp>
      <p:sp>
        <p:nvSpPr>
          <p:cNvPr id="40966" name="Text Box 6"/>
          <p:cNvSpPr txBox="1">
            <a:spLocks noChangeArrowheads="1"/>
          </p:cNvSpPr>
          <p:nvPr/>
        </p:nvSpPr>
        <p:spPr bwMode="auto">
          <a:xfrm>
            <a:off x="242433" y="2254369"/>
            <a:ext cx="1553630" cy="70788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algn="r" eaLnBrk="1" hangingPunct="1"/>
            <a:r>
              <a:rPr lang="el-GR" altLang="en-US" sz="2000" b="1" dirty="0" smtClean="0">
                <a:solidFill>
                  <a:srgbClr val="C00000"/>
                </a:solidFill>
                <a:latin typeface="Times New Roman" pitchFamily="1" charset="0"/>
              </a:rPr>
              <a:t>Μείωση στα</a:t>
            </a:r>
          </a:p>
          <a:p>
            <a:pPr algn="r" eaLnBrk="1" hangingPunct="1"/>
            <a:r>
              <a:rPr lang="en-US" altLang="en-US" sz="2000" b="1" dirty="0" smtClean="0">
                <a:solidFill>
                  <a:srgbClr val="C00000"/>
                </a:solidFill>
                <a:latin typeface="Times New Roman" pitchFamily="1" charset="0"/>
              </a:rPr>
              <a:t> </a:t>
            </a:r>
            <a:r>
              <a:rPr lang="en-US" altLang="en-US" sz="2000" b="1" dirty="0">
                <a:solidFill>
                  <a:srgbClr val="C00000"/>
                </a:solidFill>
                <a:latin typeface="Times New Roman" pitchFamily="1" charset="0"/>
              </a:rPr>
              <a:t>5,000 V</a:t>
            </a:r>
          </a:p>
        </p:txBody>
      </p:sp>
      <p:sp>
        <p:nvSpPr>
          <p:cNvPr id="40967" name="Text Box 7"/>
          <p:cNvSpPr txBox="1">
            <a:spLocks noChangeArrowheads="1"/>
          </p:cNvSpPr>
          <p:nvPr/>
        </p:nvSpPr>
        <p:spPr bwMode="auto">
          <a:xfrm>
            <a:off x="2895623" y="4895111"/>
            <a:ext cx="814838" cy="400110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/>
            <a:r>
              <a:rPr lang="el-GR" altLang="en-US" sz="2000" b="1" smtClean="0">
                <a:solidFill>
                  <a:srgbClr val="C00000"/>
                </a:solidFill>
                <a:latin typeface="Times New Roman" pitchFamily="1" charset="0"/>
              </a:rPr>
              <a:t>230 </a:t>
            </a:r>
            <a:r>
              <a:rPr lang="en-US" altLang="en-US" sz="2000" b="1" smtClean="0">
                <a:solidFill>
                  <a:srgbClr val="C00000"/>
                </a:solidFill>
                <a:latin typeface="Times New Roman" pitchFamily="1" charset="0"/>
              </a:rPr>
              <a:t>V</a:t>
            </a:r>
            <a:endParaRPr lang="en-US" altLang="en-US" sz="2000" b="1" dirty="0">
              <a:solidFill>
                <a:srgbClr val="C00000"/>
              </a:solidFill>
              <a:latin typeface="Times New Roman" pitchFamily="1" charset="0"/>
            </a:endParaRPr>
          </a:p>
        </p:txBody>
      </p:sp>
      <p:sp>
        <p:nvSpPr>
          <p:cNvPr id="40968" name="Text Box 8"/>
          <p:cNvSpPr txBox="1">
            <a:spLocks noChangeArrowheads="1"/>
          </p:cNvSpPr>
          <p:nvPr/>
        </p:nvSpPr>
        <p:spPr bwMode="auto">
          <a:xfrm>
            <a:off x="7163065" y="2682627"/>
            <a:ext cx="1765035" cy="461665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  <a:extLst/>
        </p:spPr>
        <p:txBody>
          <a:bodyPr wrap="none">
            <a:spAutoFit/>
          </a:bodyPr>
          <a:lstStyle/>
          <a:p>
            <a:pPr eaLnBrk="1" hangingPunct="1"/>
            <a:r>
              <a:rPr lang="en-US" altLang="en-US" b="1" dirty="0">
                <a:solidFill>
                  <a:srgbClr val="C00000"/>
                </a:solidFill>
                <a:latin typeface="Times New Roman" pitchFamily="1" charset="0"/>
              </a:rPr>
              <a:t>~5,000 Volts</a:t>
            </a:r>
          </a:p>
        </p:txBody>
      </p:sp>
      <p:sp>
        <p:nvSpPr>
          <p:cNvPr id="3" name="Up Arrow 2"/>
          <p:cNvSpPr/>
          <p:nvPr/>
        </p:nvSpPr>
        <p:spPr bwMode="auto">
          <a:xfrm>
            <a:off x="7462673" y="1600200"/>
            <a:ext cx="825500" cy="1008112"/>
          </a:xfrm>
          <a:prstGeom prst="upArrow">
            <a:avLst/>
          </a:prstGeom>
          <a:solidFill>
            <a:srgbClr val="C0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2" name="Up Arrow 11"/>
          <p:cNvSpPr/>
          <p:nvPr/>
        </p:nvSpPr>
        <p:spPr bwMode="auto">
          <a:xfrm rot="10800000">
            <a:off x="1019249" y="1172905"/>
            <a:ext cx="825500" cy="1008112"/>
          </a:xfrm>
          <a:prstGeom prst="upArrow">
            <a:avLst/>
          </a:prstGeom>
          <a:solidFill>
            <a:srgbClr val="C0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3" name="Up Arrow 12"/>
          <p:cNvSpPr/>
          <p:nvPr/>
        </p:nvSpPr>
        <p:spPr bwMode="auto">
          <a:xfrm rot="16200000">
            <a:off x="3295154" y="668850"/>
            <a:ext cx="825500" cy="1008112"/>
          </a:xfrm>
          <a:prstGeom prst="upArrow">
            <a:avLst/>
          </a:prstGeom>
          <a:solidFill>
            <a:srgbClr val="C0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4" name="Up Arrow 13"/>
          <p:cNvSpPr/>
          <p:nvPr/>
        </p:nvSpPr>
        <p:spPr bwMode="auto">
          <a:xfrm rot="10800000">
            <a:off x="2195736" y="3886999"/>
            <a:ext cx="825500" cy="1008112"/>
          </a:xfrm>
          <a:prstGeom prst="upArrow">
            <a:avLst/>
          </a:prstGeom>
          <a:solidFill>
            <a:srgbClr val="C00000"/>
          </a:solidFill>
          <a:ln w="38100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15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580"/>
    </mc:Choice>
    <mc:Fallback>
      <p:transition spd="slow" advTm="365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6E40FA-2280-4C20-969F-EE69A2E65406}" type="slidenum">
              <a:rPr lang="en-US" altLang="en-US"/>
              <a:pPr/>
              <a:t>33</a:t>
            </a:fld>
            <a:endParaRPr lang="en-US" altLang="en-US"/>
          </a:p>
        </p:txBody>
      </p:sp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609600"/>
            <a:ext cx="8809038" cy="587375"/>
          </a:xfrm>
        </p:spPr>
        <p:txBody>
          <a:bodyPr/>
          <a:lstStyle/>
          <a:p>
            <a:r>
              <a:rPr lang="el-GR" altLang="en-US" smtClean="0"/>
              <a:t>ΠΥΛΩΝΕΣ ΜΕΤΑΦΟΡΑΣ – ΤΑΣΗ ΗΛΕΚΤΡΙΣΜΟΥ</a:t>
            </a:r>
            <a:endParaRPr lang="en-US" altLang="en-US" dirty="0"/>
          </a:p>
        </p:txBody>
      </p:sp>
      <p:pic>
        <p:nvPicPr>
          <p:cNvPr id="41987" name="Picture 3" descr="tow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600200"/>
            <a:ext cx="5562600" cy="378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988" name="Picture 4" descr="transformer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905000"/>
            <a:ext cx="3094038" cy="308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1989" name="Group 5"/>
          <p:cNvGrpSpPr>
            <a:grpSpLocks/>
          </p:cNvGrpSpPr>
          <p:nvPr/>
        </p:nvGrpSpPr>
        <p:grpSpPr bwMode="auto">
          <a:xfrm>
            <a:off x="5467353" y="1447800"/>
            <a:ext cx="3503616" cy="990600"/>
            <a:chOff x="3444" y="912"/>
            <a:chExt cx="2207" cy="624"/>
          </a:xfrm>
        </p:grpSpPr>
        <p:sp>
          <p:nvSpPr>
            <p:cNvPr id="41990" name="Text Box 6"/>
            <p:cNvSpPr txBox="1">
              <a:spLocks noChangeArrowheads="1"/>
            </p:cNvSpPr>
            <p:nvPr/>
          </p:nvSpPr>
          <p:spPr bwMode="auto">
            <a:xfrm>
              <a:off x="3444" y="912"/>
              <a:ext cx="2207" cy="23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/>
              <a:r>
                <a:rPr lang="el-GR" altLang="en-US" sz="1800" smtClean="0">
                  <a:solidFill>
                    <a:srgbClr val="C00000"/>
                  </a:solidFill>
                  <a:latin typeface="Times New Roman" pitchFamily="1" charset="0"/>
                </a:rPr>
                <a:t>3-ΦΑΣΕΙΣ</a:t>
              </a:r>
              <a:r>
                <a:rPr lang="en-US" altLang="en-US" sz="1800" smtClean="0">
                  <a:solidFill>
                    <a:srgbClr val="C00000"/>
                  </a:solidFill>
                  <a:latin typeface="Times New Roman" pitchFamily="1" charset="0"/>
                </a:rPr>
                <a:t> “</a:t>
              </a:r>
              <a:r>
                <a:rPr lang="el-GR" altLang="en-US" sz="1800" smtClean="0">
                  <a:solidFill>
                    <a:srgbClr val="C00000"/>
                  </a:solidFill>
                  <a:latin typeface="Times New Roman" pitchFamily="1" charset="0"/>
                </a:rPr>
                <a:t>ΕΝΕΡΓΑ</a:t>
              </a:r>
              <a:r>
                <a:rPr lang="en-US" altLang="en-US" sz="1800" smtClean="0">
                  <a:solidFill>
                    <a:srgbClr val="C00000"/>
                  </a:solidFill>
                  <a:latin typeface="Times New Roman" pitchFamily="1" charset="0"/>
                </a:rPr>
                <a:t>” </a:t>
              </a:r>
              <a:r>
                <a:rPr lang="el-GR" altLang="en-US" sz="1800" smtClean="0">
                  <a:solidFill>
                    <a:srgbClr val="C00000"/>
                  </a:solidFill>
                  <a:latin typeface="Times New Roman" pitchFamily="1" charset="0"/>
                </a:rPr>
                <a:t>ΚΑΛΩΔΙΑ</a:t>
              </a:r>
              <a:endParaRPr lang="en-US" altLang="en-US" sz="1800" dirty="0">
                <a:solidFill>
                  <a:srgbClr val="C00000"/>
                </a:solidFill>
                <a:latin typeface="Times New Roman" pitchFamily="1" charset="0"/>
              </a:endParaRPr>
            </a:p>
          </p:txBody>
        </p:sp>
        <p:sp>
          <p:nvSpPr>
            <p:cNvPr id="41991" name="Line 7"/>
            <p:cNvSpPr>
              <a:spLocks noChangeShapeType="1"/>
            </p:cNvSpPr>
            <p:nvPr/>
          </p:nvSpPr>
          <p:spPr bwMode="auto">
            <a:xfrm>
              <a:off x="3840" y="1152"/>
              <a:ext cx="0" cy="384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92" name="Line 8"/>
            <p:cNvSpPr>
              <a:spLocks noChangeShapeType="1"/>
            </p:cNvSpPr>
            <p:nvPr/>
          </p:nvSpPr>
          <p:spPr bwMode="auto">
            <a:xfrm>
              <a:off x="5232" y="1152"/>
              <a:ext cx="0" cy="384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1993" name="Line 9"/>
            <p:cNvSpPr>
              <a:spLocks noChangeShapeType="1"/>
            </p:cNvSpPr>
            <p:nvPr/>
          </p:nvSpPr>
          <p:spPr bwMode="auto">
            <a:xfrm>
              <a:off x="4560" y="1152"/>
              <a:ext cx="0" cy="144"/>
            </a:xfrm>
            <a:prstGeom prst="line">
              <a:avLst/>
            </a:prstGeom>
            <a:noFill/>
            <a:ln w="12700">
              <a:solidFill>
                <a:srgbClr val="FF66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41994" name="Group 10"/>
          <p:cNvGrpSpPr>
            <a:grpSpLocks/>
          </p:cNvGrpSpPr>
          <p:nvPr/>
        </p:nvGrpSpPr>
        <p:grpSpPr bwMode="auto">
          <a:xfrm>
            <a:off x="323528" y="5702180"/>
            <a:ext cx="8570640" cy="954090"/>
            <a:chOff x="431" y="3384"/>
            <a:chExt cx="3279" cy="601"/>
          </a:xfrm>
        </p:grpSpPr>
        <p:sp>
          <p:nvSpPr>
            <p:cNvPr id="41995" name="Text Box 11"/>
            <p:cNvSpPr txBox="1">
              <a:spLocks noChangeArrowheads="1"/>
            </p:cNvSpPr>
            <p:nvPr/>
          </p:nvSpPr>
          <p:spPr bwMode="auto">
            <a:xfrm>
              <a:off x="431" y="3384"/>
              <a:ext cx="3279" cy="6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1" hangingPunct="1"/>
              <a:r>
                <a:rPr lang="en-GB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V : </a:t>
              </a:r>
              <a:r>
                <a:rPr lang="en-US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500,000    </a:t>
              </a:r>
              <a:r>
                <a:rPr lang="el-GR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   </a:t>
              </a:r>
              <a:r>
                <a:rPr lang="en-US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 </a:t>
              </a:r>
              <a:r>
                <a:rPr lang="en-US" altLang="en-US" sz="2000">
                  <a:solidFill>
                    <a:srgbClr val="C00000"/>
                  </a:solidFill>
                  <a:latin typeface="Cambria" panose="02040503050406030204" pitchFamily="18" charset="0"/>
                </a:rPr>
                <a:t>230,000     </a:t>
              </a:r>
              <a:r>
                <a:rPr lang="el-GR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  </a:t>
              </a:r>
              <a:r>
                <a:rPr lang="en-US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138,000 </a:t>
              </a:r>
              <a:r>
                <a:rPr lang="el-GR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    </a:t>
              </a:r>
              <a:r>
                <a:rPr lang="en-US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69,000  </a:t>
              </a:r>
              <a:r>
                <a:rPr lang="el-GR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   </a:t>
              </a:r>
              <a:r>
                <a:rPr lang="en-US" altLang="en-US" sz="2000" smtClean="0">
                  <a:solidFill>
                    <a:srgbClr val="C00000"/>
                  </a:solidFill>
                  <a:latin typeface="Cambria" panose="02040503050406030204" pitchFamily="18" charset="0"/>
                </a:rPr>
                <a:t>7</a:t>
              </a:r>
              <a:r>
                <a:rPr lang="en-US" altLang="en-US" sz="2000" smtClean="0">
                  <a:solidFill>
                    <a:srgbClr val="C00000"/>
                  </a:solidFill>
                  <a:latin typeface="Cambria" panose="02040503050406030204" pitchFamily="18" charset="0"/>
                  <a:cs typeface="Times New Roman" pitchFamily="1" charset="0"/>
                </a:rPr>
                <a:t>–13,000</a:t>
              </a:r>
              <a:endPara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cs typeface="Times New Roman" pitchFamily="1" charset="0"/>
              </a:endParaRPr>
            </a:p>
            <a:p>
              <a:pPr eaLnBrk="1" hangingPunct="1"/>
              <a:r>
                <a:rPr lang="el-GR" altLang="en-US" sz="3600" dirty="0">
                  <a:solidFill>
                    <a:srgbClr val="C00000"/>
                  </a:solidFill>
                  <a:latin typeface="Cambria" panose="02040503050406030204" pitchFamily="18" charset="0"/>
                  <a:cs typeface="Times New Roman" pitchFamily="1" charset="0"/>
                </a:rPr>
                <a:t>Μεγάλης </a:t>
              </a:r>
              <a:r>
                <a:rPr lang="el-GR" altLang="en-US" sz="3600">
                  <a:solidFill>
                    <a:srgbClr val="C00000"/>
                  </a:solidFill>
                  <a:latin typeface="Cambria" panose="02040503050406030204" pitchFamily="18" charset="0"/>
                  <a:cs typeface="Times New Roman" pitchFamily="1" charset="0"/>
                </a:rPr>
                <a:t>απόστασης </a:t>
              </a:r>
              <a:r>
                <a:rPr lang="en-US" altLang="en-US" sz="3600">
                  <a:solidFill>
                    <a:srgbClr val="C00000"/>
                  </a:solidFill>
                  <a:latin typeface="Cambria" panose="02040503050406030204" pitchFamily="18" charset="0"/>
                  <a:cs typeface="Times New Roman" pitchFamily="1" charset="0"/>
                </a:rPr>
                <a:t>               </a:t>
              </a:r>
              <a:r>
                <a:rPr lang="en-US" altLang="en-US" sz="3600" smtClean="0">
                  <a:solidFill>
                    <a:srgbClr val="C00000"/>
                  </a:solidFill>
                  <a:latin typeface="Cambria" panose="02040503050406030204" pitchFamily="18" charset="0"/>
                  <a:cs typeface="Times New Roman" pitchFamily="1" charset="0"/>
                </a:rPr>
                <a:t>        </a:t>
              </a:r>
              <a:r>
                <a:rPr lang="el-GR" altLang="en-US" sz="3600" dirty="0" smtClean="0">
                  <a:solidFill>
                    <a:srgbClr val="C00000"/>
                  </a:solidFill>
                  <a:latin typeface="Cambria" panose="02040503050406030204" pitchFamily="18" charset="0"/>
                  <a:cs typeface="Times New Roman" pitchFamily="1" charset="0"/>
                </a:rPr>
                <a:t>γειτονιά</a:t>
              </a:r>
              <a:endParaRPr lang="en-US" altLang="en-US" sz="2000" dirty="0">
                <a:solidFill>
                  <a:srgbClr val="C00000"/>
                </a:solidFill>
                <a:latin typeface="Cambria" panose="02040503050406030204" pitchFamily="18" charset="0"/>
                <a:cs typeface="Times New Roman" pitchFamily="1" charset="0"/>
              </a:endParaRPr>
            </a:p>
          </p:txBody>
        </p:sp>
        <p:sp>
          <p:nvSpPr>
            <p:cNvPr id="41996" name="Line 12"/>
            <p:cNvSpPr>
              <a:spLocks noChangeShapeType="1"/>
            </p:cNvSpPr>
            <p:nvPr/>
          </p:nvSpPr>
          <p:spPr bwMode="auto">
            <a:xfrm flipV="1">
              <a:off x="2163" y="3812"/>
              <a:ext cx="737" cy="7"/>
            </a:xfrm>
            <a:prstGeom prst="line">
              <a:avLst/>
            </a:prstGeom>
            <a:noFill/>
            <a:ln w="25400">
              <a:solidFill>
                <a:srgbClr val="C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GB" sz="2800">
                <a:latin typeface="Cambria" panose="02040503050406030204" pitchFamily="18" charset="0"/>
              </a:endParaRPr>
            </a:p>
          </p:txBody>
        </p:sp>
      </p:grpSp>
      <p:sp>
        <p:nvSpPr>
          <p:cNvPr id="41997" name="Text Box 13"/>
          <p:cNvSpPr txBox="1">
            <a:spLocks noChangeArrowheads="1"/>
          </p:cNvSpPr>
          <p:nvPr/>
        </p:nvSpPr>
        <p:spPr bwMode="auto">
          <a:xfrm>
            <a:off x="5775325" y="3771900"/>
            <a:ext cx="9525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/>
            <a:r>
              <a:rPr lang="en-US" altLang="en-US" sz="1800">
                <a:solidFill>
                  <a:srgbClr val="CC6600"/>
                </a:solidFill>
                <a:latin typeface="Times New Roman" pitchFamily="1" charset="0"/>
              </a:rPr>
              <a:t>to house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076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665"/>
    </mc:Choice>
    <mc:Fallback>
      <p:transition spd="slow" advTm="186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n-US" sz="2400"/>
              <a:t>Πεδία Ισχύος-Συχνότητας και Απόσταση από Γραμμές Υψηλής Τάσης. </a:t>
            </a:r>
          </a:p>
        </p:txBody>
      </p:sp>
      <p:pic>
        <p:nvPicPr>
          <p:cNvPr id="2053" name="Picture 5" descr="Power-Frequency Fields and Distance from &#10;High-Volatge Power Lines"/>
          <p:cNvPicPr>
            <a:picLocks noGrp="1" noChangeAspect="1" noChangeArrowheads="1"/>
          </p:cNvPicPr>
          <p:nvPr>
            <p:ph idx="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252" y="2492896"/>
            <a:ext cx="6605782" cy="4332134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4" name="Picture 2" descr="A wire carries a current towards the reader. Concentric circles representing the magnetic field circle anticlockwise around the wire, as viewed by the reader.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490" y="332656"/>
            <a:ext cx="4677989" cy="5094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4260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3006"/>
    </mc:Choice>
    <mc:Fallback>
      <p:transition spd="slow" advTm="5300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7705"/>
            <a:ext cx="9144000" cy="490066"/>
          </a:xfrm>
        </p:spPr>
        <p:txBody>
          <a:bodyPr>
            <a:noAutofit/>
          </a:bodyPr>
          <a:lstStyle/>
          <a:p>
            <a:r>
              <a:rPr lang="el-GR" sz="2800" dirty="0" smtClean="0">
                <a:solidFill>
                  <a:srgbClr val="C00000"/>
                </a:solidFill>
                <a:latin typeface="Cambria" panose="02040503050406030204" pitchFamily="18" charset="0"/>
              </a:rPr>
              <a:t>ΣΥΧΝΟΤΗΤΕΣ ΗΛΕΚΤΡΟΜΑΓΝΗΤΙΚΗΣ ΑΚΤΙΝΟΒΟΛΙΑΣ</a:t>
            </a:r>
            <a:endParaRPr lang="en-GB" sz="2800" dirty="0">
              <a:solidFill>
                <a:srgbClr val="C00000"/>
              </a:solidFill>
              <a:latin typeface="Cambria" panose="02040503050406030204" pitchFamily="18" charset="0"/>
            </a:endParaRP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27" y="764704"/>
            <a:ext cx="8988425" cy="5864024"/>
          </a:xfrm>
        </p:spPr>
      </p:pic>
      <p:sp>
        <p:nvSpPr>
          <p:cNvPr id="4" name="AutoShape 2" descr="The Electromagnetic Spectru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4" descr="The Electromagnetic Spectrum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Oval 2"/>
          <p:cNvSpPr/>
          <p:nvPr/>
        </p:nvSpPr>
        <p:spPr bwMode="auto">
          <a:xfrm>
            <a:off x="6876256" y="1772816"/>
            <a:ext cx="1944216" cy="4680520"/>
          </a:xfrm>
          <a:prstGeom prst="ellipse">
            <a:avLst/>
          </a:prstGeom>
          <a:noFill/>
          <a:ln w="793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5148064" y="1752391"/>
            <a:ext cx="1080120" cy="4680520"/>
          </a:xfrm>
          <a:prstGeom prst="ellipse">
            <a:avLst/>
          </a:prstGeom>
          <a:noFill/>
          <a:ln w="793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Oval 8"/>
          <p:cNvSpPr/>
          <p:nvPr/>
        </p:nvSpPr>
        <p:spPr bwMode="auto">
          <a:xfrm>
            <a:off x="4283968" y="1788305"/>
            <a:ext cx="828092" cy="4680520"/>
          </a:xfrm>
          <a:prstGeom prst="ellipse">
            <a:avLst/>
          </a:prstGeom>
          <a:noFill/>
          <a:ln w="793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0" name="Oval 9"/>
          <p:cNvSpPr/>
          <p:nvPr/>
        </p:nvSpPr>
        <p:spPr bwMode="auto">
          <a:xfrm>
            <a:off x="2827753" y="1788305"/>
            <a:ext cx="1440160" cy="4680520"/>
          </a:xfrm>
          <a:prstGeom prst="ellipse">
            <a:avLst/>
          </a:prstGeom>
          <a:noFill/>
          <a:ln w="793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155575" y="908720"/>
            <a:ext cx="2472209" cy="5524191"/>
          </a:xfrm>
          <a:prstGeom prst="ellipse">
            <a:avLst/>
          </a:prstGeom>
          <a:solidFill>
            <a:srgbClr val="FFFF99">
              <a:alpha val="45000"/>
            </a:srgbClr>
          </a:solidFill>
          <a:ln w="7937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6228184" y="764705"/>
            <a:ext cx="648072" cy="5832648"/>
          </a:xfrm>
          <a:prstGeom prst="rect">
            <a:avLst/>
          </a:prstGeom>
          <a:solidFill>
            <a:srgbClr val="FFFF00">
              <a:alpha val="32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13" name="Audio 1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41208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3873"/>
    </mc:Choice>
    <mc:Fallback>
      <p:transition spd="slow" advTm="838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31032"/>
          </a:xfrm>
        </p:spPr>
        <p:txBody>
          <a:bodyPr/>
          <a:lstStyle/>
          <a:p>
            <a:r>
              <a:rPr lang="el-GR" smtClean="0"/>
              <a:t>ΓΡΑΜΜΕΣ </a:t>
            </a:r>
            <a:r>
              <a:rPr lang="el-GR" smtClean="0"/>
              <a:t>ΜΕΤΑΦΟΡΑΣ</a:t>
            </a:r>
            <a:br>
              <a:rPr lang="el-GR" smtClean="0"/>
            </a:br>
            <a:r>
              <a:rPr lang="el-GR" smtClean="0"/>
              <a:t>ΔΙΑΧΕΙΡΙΣΗ ΠΕΡΙΒΑΛΛΟΝΤΟΣ ΧΩΡΟΥ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8547" y="1700808"/>
            <a:ext cx="6815714" cy="4536504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052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2681"/>
    </mc:Choice>
    <mc:Fallback>
      <p:transition spd="slow" advTm="12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319"/>
          </a:xfrm>
        </p:spPr>
        <p:txBody>
          <a:bodyPr>
            <a:normAutofit fontScale="90000"/>
          </a:bodyPr>
          <a:lstStyle/>
          <a:p>
            <a:r>
              <a:rPr lang="el-GR" smtClean="0"/>
              <a:t>ΕΓΓΥΤΗΤΑ ΜΕ ΔΕΝΔΡΑ : ΠΙΘΑΝΟΤΗΤΑ </a:t>
            </a:r>
            <a:r>
              <a:rPr lang="el-GR" dirty="0" smtClean="0"/>
              <a:t>ΤΟΞΟΥ ΚΑΙ ΠΡΟΚΛΗΣΗ ΠΥΡΚΑΓΙΑΣ</a:t>
            </a:r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302" y="1466980"/>
            <a:ext cx="7872698" cy="5378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08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013"/>
    </mc:Choice>
    <mc:Fallback>
      <p:transition spd="slow" advTm="210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ΓΕΡΜΑΝΙΑ – ΓΡΑΜΜΕΣ ΜΕΤΑΦΟΡΑΣ ΜΕΣΑ ΑΠΟ ΠΕΡΙΟΧΗ </a:t>
            </a:r>
            <a:r>
              <a:rPr lang="en-GB" dirty="0" smtClean="0"/>
              <a:t>NATURA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481" y="1412776"/>
            <a:ext cx="8159519" cy="5423681"/>
          </a:xfr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607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938"/>
    </mc:Choice>
    <mc:Fallback>
      <p:transition spd="slow" advTm="99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587375"/>
          </a:xfrm>
        </p:spPr>
        <p:txBody>
          <a:bodyPr/>
          <a:lstStyle/>
          <a:p>
            <a:r>
              <a:rPr lang="el-GR" sz="2400" smtClean="0"/>
              <a:t>ΠΡΟΔΙΑΓΡΑΦΕΣ: ΔΙΑΧΕΙΡΙΣΗ </a:t>
            </a:r>
            <a:r>
              <a:rPr lang="el-GR" sz="2400" dirty="0" smtClean="0"/>
              <a:t>ΒΛΑΣΤΗΣΗΣ ΚΑΙ ΔΑΣΩΝ</a:t>
            </a:r>
            <a:endParaRPr lang="en-GB" sz="2400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15" y="1037779"/>
            <a:ext cx="7884369" cy="5820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1729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9338"/>
    </mc:Choice>
    <mc:Fallback>
      <p:transition spd="slow" advTm="393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205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295649" y="332656"/>
            <a:ext cx="3800248" cy="714375"/>
          </a:xfrm>
        </p:spPr>
        <p:txBody>
          <a:bodyPr/>
          <a:lstStyle/>
          <a:p>
            <a:pPr eaLnBrk="1" hangingPunct="1"/>
            <a:r>
              <a:rPr lang="el-GR" altLang="en-US" dirty="0" smtClean="0"/>
              <a:t>ΠΑΡΑΓΩΓΗ ΗΛΕΚΤΡΙΣΜΟΥ</a:t>
            </a:r>
            <a:endParaRPr lang="en-US" altLang="en-US" dirty="0" smtClean="0"/>
          </a:p>
        </p:txBody>
      </p:sp>
      <p:pic>
        <p:nvPicPr>
          <p:cNvPr id="2053" name="Picture 4" descr="GEWind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7" t="3029" r="2083" b="6120"/>
          <a:stretch>
            <a:fillRect/>
          </a:stretch>
        </p:blipFill>
        <p:spPr bwMode="auto">
          <a:xfrm>
            <a:off x="0" y="0"/>
            <a:ext cx="51435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5" descr="powerpla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19" t="9007" r="7268" b="9007"/>
          <a:stretch>
            <a:fillRect/>
          </a:stretch>
        </p:blipFill>
        <p:spPr bwMode="auto">
          <a:xfrm>
            <a:off x="3707904" y="3227683"/>
            <a:ext cx="5421707" cy="3614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29"/>
    </mc:Choice>
    <mc:Fallback>
      <p:transition spd="slow" advTm="162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32697"/>
          </a:xfrm>
        </p:spPr>
        <p:txBody>
          <a:bodyPr>
            <a:noAutofit/>
          </a:bodyPr>
          <a:lstStyle/>
          <a:p>
            <a:r>
              <a:rPr lang="el-GR" sz="3200" dirty="0" smtClean="0"/>
              <a:t>Διαχείριση του δάσους γύρω από τις γραμμές 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7" y="1007335"/>
            <a:ext cx="8748464" cy="5807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278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1218"/>
    </mc:Choice>
    <mc:Fallback>
      <p:transition spd="slow" advTm="212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395536" y="2130425"/>
            <a:ext cx="8280920" cy="1470025"/>
          </a:xfrm>
        </p:spPr>
        <p:txBody>
          <a:bodyPr/>
          <a:lstStyle/>
          <a:p>
            <a:r>
              <a:rPr lang="el-GR" dirty="0" smtClean="0"/>
              <a:t>Πυλώνες </a:t>
            </a:r>
            <a:r>
              <a:rPr lang="el-GR" smtClean="0"/>
              <a:t>Μεταφοράς Ηλεκτρισμού και Αισθητική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4293096"/>
            <a:ext cx="6400800" cy="1345704"/>
          </a:xfrm>
        </p:spPr>
        <p:txBody>
          <a:bodyPr/>
          <a:lstStyle/>
          <a:p>
            <a:r>
              <a:rPr lang="el-GR" smtClean="0"/>
              <a:t>(α</a:t>
            </a:r>
            <a:r>
              <a:rPr lang="el-GR" smtClean="0"/>
              <a:t>πό </a:t>
            </a:r>
            <a:r>
              <a:rPr lang="el-GR" dirty="0" smtClean="0"/>
              <a:t>έναν διαγωνισμό </a:t>
            </a:r>
            <a:r>
              <a:rPr lang="el-GR" smtClean="0"/>
              <a:t>σχεδιασμού </a:t>
            </a:r>
            <a:r>
              <a:rPr lang="el-GR" smtClean="0"/>
              <a:t>πυλώνων στην Μ Βρετανία)</a:t>
            </a:r>
            <a:endParaRPr lang="el-GR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8872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478"/>
    </mc:Choice>
    <mc:Fallback>
      <p:transition spd="slow" advTm="194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-4075"/>
            <a:ext cx="9144000" cy="68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3716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931"/>
    </mc:Choice>
    <mc:Fallback>
      <p:transition spd="slow" advTm="189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" y="-4075"/>
            <a:ext cx="9144000" cy="68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545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47"/>
    </mc:Choice>
    <mc:Fallback>
      <p:transition spd="slow" advTm="69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23358" y="0"/>
            <a:ext cx="5120642" cy="6843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762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7"/>
    </mc:Choice>
    <mc:Fallback>
      <p:transition spd="slow" advTm="62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4075"/>
            <a:ext cx="9144000" cy="68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55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74"/>
    </mc:Choice>
    <mc:Fallback>
      <p:transition spd="slow" advTm="35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30" y="1"/>
            <a:ext cx="913857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7662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007"/>
    </mc:Choice>
    <mc:Fallback>
      <p:transition spd="slow" advTm="60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95937" y="-22429"/>
            <a:ext cx="5148064" cy="6880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10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53"/>
    </mc:Choice>
    <mc:Fallback>
      <p:transition spd="slow" advTm="195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ΤΕΧΝΟΛΟΓΙΑ ΣΤΑΘΜΩΝ ΗΛΕΚΤΡΟΠΑΡΑΓΩΓΗΣ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smtClean="0"/>
              <a:t>ΔΙΑΓΡΑΜΜΑΤΑ ΛΕΙΤΟΥΡΓΙΑΣ </a:t>
            </a:r>
            <a:r>
              <a:rPr lang="el-GR" smtClean="0"/>
              <a:t>ΚΑΙ </a:t>
            </a:r>
            <a:r>
              <a:rPr lang="el-GR" smtClean="0"/>
              <a:t>ΦΩΤΟΓΡΑΦΙΕΣ</a:t>
            </a:r>
            <a:endParaRPr lang="en-GB" dirty="0"/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8846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451"/>
    </mc:Choice>
    <mc:Fallback>
      <p:transition spd="slow" advTm="1145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ΣΤΑΘΜΟΣ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ΑΝΘΡΑΚΑ</a:t>
            </a:r>
            <a:endParaRPr lang="en-GB" sz="28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050" y="933450"/>
            <a:ext cx="6819900" cy="4991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1016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126"/>
    </mc:Choice>
    <mc:Fallback>
      <p:transition spd="slow" advTm="271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7552" y="260648"/>
            <a:ext cx="7772400" cy="587375"/>
          </a:xfrm>
        </p:spPr>
        <p:txBody>
          <a:bodyPr/>
          <a:lstStyle/>
          <a:p>
            <a:r>
              <a:rPr lang="el-GR" dirty="0" smtClean="0"/>
              <a:t>Το ηλεκτρικό δίκτυο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6" name="Picture 1029" descr="Household Pow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4704"/>
            <a:ext cx="9067504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2213" y="4221088"/>
            <a:ext cx="9063077" cy="1584175"/>
            <a:chOff x="2213" y="4835153"/>
            <a:chExt cx="9063077" cy="788093"/>
          </a:xfrm>
        </p:grpSpPr>
        <p:sp>
          <p:nvSpPr>
            <p:cNvPr id="8" name="Freeform 7"/>
            <p:cNvSpPr/>
            <p:nvPr/>
          </p:nvSpPr>
          <p:spPr>
            <a:xfrm>
              <a:off x="2213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ΣΤΑΘΜΟΣ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1775424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ΜΕΤΑΣΧΗ-ΜΑΤΙΣΤΕΣ-ΑΝΥΨΩΣΗ </a:t>
              </a: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ΤΑΣΗΣ ΣΤΑ 400 </a:t>
              </a:r>
              <a:r>
                <a:rPr lang="en-GB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kV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3548634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ΓΡΑΜΜΗ ΜΕΤΑΦΟΡΑΣ ΥΨΗΛΗΣ </a:t>
              </a: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ΤΑΣΗΣ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1" name="Freeform 10"/>
            <p:cNvSpPr/>
            <p:nvPr/>
          </p:nvSpPr>
          <p:spPr>
            <a:xfrm>
              <a:off x="5321845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ΜΕΤΑΣΧΗ-ΜΑΤΙΣΤΕΣ-ΥΠΟΒΙΒΑ-ΣΜΟΣ </a:t>
              </a: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ΤΑΣΗΣ </a:t>
              </a:r>
              <a:r>
                <a:rPr lang="el-GR" sz="14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ΣΤΑ</a:t>
              </a: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 </a:t>
              </a: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13</a:t>
              </a:r>
              <a:r>
                <a:rPr lang="en-GB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kV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2" name="Freeform 11"/>
            <p:cNvSpPr/>
            <p:nvPr/>
          </p:nvSpPr>
          <p:spPr>
            <a:xfrm>
              <a:off x="7095056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ΜΕΤΑΣΧΗ-ΜΑΤΙΣΤΗΣ-ΥΠΟ-ΒΙΒΑΣΜΟΣ ΤΑΣΗΣ </a:t>
              </a:r>
              <a:r>
                <a:rPr lang="en-GB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240 V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086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5172"/>
    </mc:Choice>
    <mc:Fallback>
      <p:transition spd="slow" advTm="351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416"/>
            <a:ext cx="9144000" cy="650516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ΣΤΑΘΜΟΣ </a:t>
            </a:r>
            <a:r>
              <a:rPr lang="el-GR" smtClean="0"/>
              <a:t>ΑΝΘΡΑΚΑ(</a:t>
            </a:r>
            <a:r>
              <a:rPr lang="en-GB" smtClean="0"/>
              <a:t>RANKINE)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11" name="Audio 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005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626"/>
    </mc:Choice>
    <mc:Fallback>
      <p:transition spd="slow" advTm="296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5796"/>
            <a:ext cx="8229600" cy="533638"/>
          </a:xfrm>
        </p:spPr>
        <p:txBody>
          <a:bodyPr>
            <a:noAutofit/>
          </a:bodyPr>
          <a:lstStyle/>
          <a:p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ΣΤΑΘΜΟΣ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ΑΝΘΡΑΚΑ–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ΧΩΡΙΣ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ΚΑΤΑΚΡΑΤΗΣΗ </a:t>
            </a:r>
            <a:r>
              <a:rPr lang="en-GB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CO</a:t>
            </a:r>
            <a:r>
              <a:rPr lang="en-GB" sz="2800" b="1" baseline="-2500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2</a:t>
            </a:r>
            <a:endParaRPr lang="en-GB" sz="2800" b="1" baseline="-25000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2" y="539434"/>
            <a:ext cx="91440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01495" y="5024859"/>
            <a:ext cx="9063077" cy="1584175"/>
            <a:chOff x="2213" y="4835153"/>
            <a:chExt cx="9063077" cy="788093"/>
          </a:xfrm>
        </p:grpSpPr>
        <p:sp>
          <p:nvSpPr>
            <p:cNvPr id="6" name="Freeform 5"/>
            <p:cNvSpPr/>
            <p:nvPr/>
          </p:nvSpPr>
          <p:spPr>
            <a:xfrm>
              <a:off x="2213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ΤΡΟΦΟΔΟΣΙΑ ΑΝΘΡΑΚΑ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775424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ΛΕΒΗΤΑΣ-ΠΑΡΑΓΩΓΗ ΑΤΜΟΥ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548634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ΣΑΚΚΟ-ΦΙΛΤΡΑ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5321845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ΜΟΝΑΔΑ ΑΠΟΘΕΙΩΣΗΣ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7095056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GB" sz="14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KA</a:t>
              </a:r>
              <a:r>
                <a:rPr lang="el-GR" sz="1400" smtClean="0">
                  <a:solidFill>
                    <a:srgbClr val="FF0000"/>
                  </a:solidFill>
                  <a:latin typeface="Cambria" panose="02040503050406030204" pitchFamily="18" charset="0"/>
                </a:rPr>
                <a:t>ΠΝΟΔΟΧΟΣ</a:t>
              </a:r>
              <a:endParaRPr lang="en-GB" sz="1400" kern="1200"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7442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986"/>
    </mc:Choice>
    <mc:Fallback>
      <p:transition spd="slow" advTm="3498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ΣΤΑΘΜΟΣ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ΑΝΘΡΑΚΑ–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ΜΕ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ΚΑΤΑΚΡΑΤΗΣΗ </a:t>
            </a:r>
            <a:r>
              <a:rPr lang="en-GB" sz="2800" b="1">
                <a:solidFill>
                  <a:srgbClr val="C00000"/>
                </a:solidFill>
              </a:rPr>
              <a:t>CO</a:t>
            </a:r>
            <a:r>
              <a:rPr lang="en-GB" sz="2800" b="1" baseline="-25000">
                <a:solidFill>
                  <a:srgbClr val="C00000"/>
                </a:solidFill>
              </a:rPr>
              <a:t>2</a:t>
            </a:r>
            <a:endParaRPr lang="en-GB" sz="28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39" y="1124744"/>
            <a:ext cx="8934450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101495" y="5024859"/>
            <a:ext cx="9063077" cy="1584175"/>
            <a:chOff x="2213" y="4835153"/>
            <a:chExt cx="9063077" cy="788093"/>
          </a:xfrm>
        </p:grpSpPr>
        <p:sp>
          <p:nvSpPr>
            <p:cNvPr id="6" name="Freeform 5"/>
            <p:cNvSpPr/>
            <p:nvPr/>
          </p:nvSpPr>
          <p:spPr>
            <a:xfrm>
              <a:off x="2213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kern="12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ΤΡΟΦΟΔΟΣΙΑ ΑΝΘΡΑΚΑ</a:t>
              </a:r>
              <a:endParaRPr lang="en-GB" sz="14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7" name="Freeform 6"/>
            <p:cNvSpPr/>
            <p:nvPr/>
          </p:nvSpPr>
          <p:spPr>
            <a:xfrm>
              <a:off x="1775424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ΛΕΒΗΤΑΣ-ΠΑΡΑΓΩΓΗ ΑΤΜΟΥ</a:t>
              </a:r>
              <a:endParaRPr lang="en-GB" sz="14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8" name="Freeform 7"/>
            <p:cNvSpPr/>
            <p:nvPr/>
          </p:nvSpPr>
          <p:spPr>
            <a:xfrm>
              <a:off x="3548634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ΣΑΚΚΟ-ΦΙΛΤΡΑ</a:t>
              </a:r>
              <a:endParaRPr lang="en-GB" sz="14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9" name="Freeform 8"/>
            <p:cNvSpPr/>
            <p:nvPr/>
          </p:nvSpPr>
          <p:spPr>
            <a:xfrm>
              <a:off x="5321845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ΜΟΝΑΔΑ ΑΠΟΘΕΙΩΣΗΣ</a:t>
              </a:r>
              <a:endParaRPr lang="en-GB" sz="1400" kern="12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  <p:sp>
          <p:nvSpPr>
            <p:cNvPr id="10" name="Freeform 9"/>
            <p:cNvSpPr/>
            <p:nvPr/>
          </p:nvSpPr>
          <p:spPr>
            <a:xfrm>
              <a:off x="7095056" y="4835153"/>
              <a:ext cx="1970234" cy="788093"/>
            </a:xfrm>
            <a:custGeom>
              <a:avLst/>
              <a:gdLst>
                <a:gd name="connsiteX0" fmla="*/ 0 w 1970234"/>
                <a:gd name="connsiteY0" fmla="*/ 0 h 788093"/>
                <a:gd name="connsiteX1" fmla="*/ 1576188 w 1970234"/>
                <a:gd name="connsiteY1" fmla="*/ 0 h 788093"/>
                <a:gd name="connsiteX2" fmla="*/ 1970234 w 1970234"/>
                <a:gd name="connsiteY2" fmla="*/ 394047 h 788093"/>
                <a:gd name="connsiteX3" fmla="*/ 1576188 w 1970234"/>
                <a:gd name="connsiteY3" fmla="*/ 788093 h 788093"/>
                <a:gd name="connsiteX4" fmla="*/ 0 w 1970234"/>
                <a:gd name="connsiteY4" fmla="*/ 788093 h 788093"/>
                <a:gd name="connsiteX5" fmla="*/ 394047 w 1970234"/>
                <a:gd name="connsiteY5" fmla="*/ 394047 h 788093"/>
                <a:gd name="connsiteX6" fmla="*/ 0 w 1970234"/>
                <a:gd name="connsiteY6" fmla="*/ 0 h 7880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970234" h="788093">
                  <a:moveTo>
                    <a:pt x="0" y="0"/>
                  </a:moveTo>
                  <a:lnTo>
                    <a:pt x="1576188" y="0"/>
                  </a:lnTo>
                  <a:lnTo>
                    <a:pt x="1970234" y="394047"/>
                  </a:lnTo>
                  <a:lnTo>
                    <a:pt x="1576188" y="788093"/>
                  </a:lnTo>
                  <a:lnTo>
                    <a:pt x="0" y="788093"/>
                  </a:lnTo>
                  <a:lnTo>
                    <a:pt x="394047" y="394047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0054" tIns="18669" rIns="412715" bIns="18669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l-GR" sz="14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ΚΑΤΑΚΡΑ-ΤΗΣΗ </a:t>
              </a:r>
              <a:r>
                <a:rPr lang="en-GB" sz="14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CO</a:t>
              </a:r>
              <a:r>
                <a:rPr lang="en-GB" sz="1400" baseline="-25000" smtClean="0">
                  <a:ln>
                    <a:solidFill>
                      <a:schemeClr val="accent1">
                        <a:lumMod val="75000"/>
                      </a:schemeClr>
                    </a:solidFill>
                  </a:ln>
                  <a:solidFill>
                    <a:srgbClr val="FF0000"/>
                  </a:solidFill>
                  <a:latin typeface="Cambria" panose="02040503050406030204" pitchFamily="18" charset="0"/>
                </a:rPr>
                <a:t>2</a:t>
              </a:r>
              <a:endParaRPr lang="en-GB" sz="1400" kern="1200" baseline="-25000">
                <a:ln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FF0000"/>
                </a:solidFill>
                <a:latin typeface="Cambria" panose="02040503050406030204" pitchFamily="18" charset="0"/>
              </a:endParaRPr>
            </a:p>
          </p:txBody>
        </p:sp>
      </p:grp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31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9625"/>
    </mc:Choice>
    <mc:Fallback>
      <p:transition spd="slow" advTm="196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210" y="188640"/>
            <a:ext cx="7772400" cy="587375"/>
          </a:xfrm>
        </p:spPr>
        <p:txBody>
          <a:bodyPr/>
          <a:lstStyle/>
          <a:p>
            <a:r>
              <a:rPr lang="el-GR" sz="2800" smtClean="0"/>
              <a:t>ΣΥΜΠΑΡΑΓΩΓΗ ΘΕΡΜΟΤΗΤΑΣ &amp; </a:t>
            </a:r>
            <a:r>
              <a:rPr lang="el-GR" sz="2800" smtClean="0"/>
              <a:t>ΗΛΕΚΤΡΙΣΜΟΥ με ΒΙΟΜΑΖΑ</a:t>
            </a:r>
            <a:endParaRPr lang="en-GB" sz="280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180" y="958384"/>
            <a:ext cx="9177180" cy="5899616"/>
          </a:xfrm>
          <a:prstGeom prst="rect">
            <a:avLst/>
          </a:prstGeom>
        </p:spPr>
      </p:pic>
      <p:sp>
        <p:nvSpPr>
          <p:cNvPr id="5" name="Rounded Rectangle 4"/>
          <p:cNvSpPr/>
          <p:nvPr/>
        </p:nvSpPr>
        <p:spPr bwMode="auto">
          <a:xfrm>
            <a:off x="7483058" y="5517232"/>
            <a:ext cx="1656184" cy="346380"/>
          </a:xfrm>
          <a:prstGeom prst="roundRect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ea typeface="ＭＳ Ｐゴシック" charset="-128"/>
              </a:rPr>
              <a:t>ΗΛΕΚΤΡΙΣΜΟΣ</a:t>
            </a: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7164288" y="6500905"/>
            <a:ext cx="1656184" cy="346380"/>
          </a:xfrm>
          <a:prstGeom prst="roundRect">
            <a:avLst/>
          </a:prstGeom>
          <a:noFill/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400" b="0" i="0" u="none" strike="noStrike" cap="none" normalizeH="0" baseline="0" smtClean="0">
                <a:ln>
                  <a:noFill/>
                </a:ln>
                <a:solidFill>
                  <a:srgbClr val="C00000"/>
                </a:solidFill>
                <a:effectLst/>
                <a:latin typeface="Arial" charset="0"/>
                <a:ea typeface="ＭＳ Ｐゴシック" charset="-128"/>
              </a:rPr>
              <a:t>ΘΕΡΜΟΤΗΤΑ</a:t>
            </a:r>
            <a:endParaRPr kumimoji="0" lang="en-GB" sz="1400" b="0" i="0" u="none" strike="noStrike" cap="none" normalizeH="0" baseline="0" smtClean="0">
              <a:ln>
                <a:noFill/>
              </a:ln>
              <a:solidFill>
                <a:srgbClr val="C00000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-33180" y="5719928"/>
            <a:ext cx="1656184" cy="346380"/>
          </a:xfrm>
          <a:prstGeom prst="roundRect">
            <a:avLst/>
          </a:prstGeom>
          <a:solidFill>
            <a:srgbClr val="FFFF99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800" b="1" i="0" u="none" strike="noStrike" cap="none" normalizeH="0" baseline="0" smtClean="0">
                <a:ln>
                  <a:noFill/>
                </a:ln>
                <a:solidFill>
                  <a:srgbClr val="00B050"/>
                </a:solidFill>
                <a:effectLst/>
                <a:latin typeface="Arial" charset="0"/>
                <a:ea typeface="ＭＳ Ｐゴシック" charset="-128"/>
              </a:rPr>
              <a:t>ΒΙΟΜΑΖΑ</a:t>
            </a:r>
            <a:endParaRPr kumimoji="0" lang="en-GB" sz="1800" b="1" i="0" u="none" strike="noStrike" cap="none" normalizeH="0" baseline="0" smtClean="0">
              <a:ln>
                <a:noFill/>
              </a:ln>
              <a:solidFill>
                <a:srgbClr val="00B050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5628991" y="2230857"/>
            <a:ext cx="1296144" cy="222848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ΚΑΠΝΟΔΟΧΟΣ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6964561" y="4077072"/>
            <a:ext cx="1135831" cy="222848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ΓΕΝΝΗΤΡΙΑ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4004084" y="6060078"/>
            <a:ext cx="1287996" cy="582021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100" b="1" smtClean="0">
                <a:solidFill>
                  <a:schemeClr val="bg2"/>
                </a:solidFill>
              </a:rPr>
              <a:t>ΛΕΒΗΤΑΣ ΥΨΗΛΗΣ ΠΙΕΣΗΣ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123728" y="5517233"/>
            <a:ext cx="1287996" cy="515267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100" b="1" smtClean="0">
                <a:solidFill>
                  <a:schemeClr val="bg2"/>
                </a:solidFill>
              </a:rPr>
              <a:t>ΝΕΡΟ ΤΡΟΦΟΔΟΣΙΑΣ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4" name="Rounded Rectangle 13"/>
          <p:cNvSpPr/>
          <p:nvPr/>
        </p:nvSpPr>
        <p:spPr bwMode="auto">
          <a:xfrm>
            <a:off x="5521482" y="1052736"/>
            <a:ext cx="2954293" cy="504056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100" b="1" smtClean="0">
                <a:solidFill>
                  <a:schemeClr val="bg2"/>
                </a:solidFill>
              </a:rPr>
              <a:t>ΟΙ ΕΚΠΟΜΠΕΣ </a:t>
            </a:r>
            <a:r>
              <a:rPr lang="en-GB" sz="1100" b="1" smtClean="0">
                <a:solidFill>
                  <a:schemeClr val="bg2"/>
                </a:solidFill>
              </a:rPr>
              <a:t>CO2 EINAI </a:t>
            </a:r>
            <a:r>
              <a:rPr lang="el-GR" sz="1100" b="1" smtClean="0">
                <a:solidFill>
                  <a:schemeClr val="bg2"/>
                </a:solidFill>
              </a:rPr>
              <a:t>ΛΙΓΟΤΕΡΕΣ ΣΕ ΣΧΕΣΗ ΜΕ ΣΤΑΘΜΟ ΑΝΘΡΑΚΑ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5" name="Rounded Rectangle 14"/>
          <p:cNvSpPr/>
          <p:nvPr/>
        </p:nvSpPr>
        <p:spPr bwMode="auto">
          <a:xfrm>
            <a:off x="1" y="1988840"/>
            <a:ext cx="1691680" cy="180020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100" b="1" smtClean="0">
                <a:solidFill>
                  <a:schemeClr val="bg2"/>
                </a:solidFill>
              </a:rPr>
              <a:t>ΕΝΑΛΛΑΚΤΗΣ ΘΕΡΜΟΤΗΤΑΣ: ΤΑ ΘΕΡΜΑ ΚΑΥΣΑΕΡΙΑ ΘΕΡΜΑΙΝΟΥΝ ΤΟ ΝΕΡΟ ΤΡΟΦΟΔΟΣΙΑΣ ΚΑΙ ΠΑΡΑΓΕΤΑΙ ΑΤΜΟΣ ΥΨΗΛΗΣ ΠΙΕΣΗΣ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3779912" y="1425967"/>
            <a:ext cx="1261804" cy="582021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l-GR" sz="1100" b="1" smtClean="0">
                <a:solidFill>
                  <a:schemeClr val="bg2"/>
                </a:solidFill>
              </a:rPr>
              <a:t>ΜΟΝΑΔΑ ΚΑΘΑΡΙΣΜΟΥ ΚΑΥΣΑΕΡΙΩΝ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5553949" y="3908192"/>
            <a:ext cx="1178292" cy="528920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ΑΤΜΟ-ΣΤΡΟΒΙΛΟΣ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20" name="Audio 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1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669"/>
    </mc:Choice>
    <mc:Fallback>
      <p:transition spd="slow" advTm="62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110648" cy="5534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0"/>
            <a:ext cx="7772400" cy="587375"/>
          </a:xfrm>
        </p:spPr>
        <p:txBody>
          <a:bodyPr>
            <a:noAutofit/>
          </a:bodyPr>
          <a:lstStyle/>
          <a:p>
            <a:r>
              <a:rPr lang="el-GR" sz="2400" dirty="0" smtClean="0"/>
              <a:t>ΣΤΑΘΜΟΣ ΦΥΣΙΚΟΥ ΑΕΡΙΟΥ – ΣΥΝΔΥΑΣΜΕΝΟΣ ΚΥΚΛΟΣ</a:t>
            </a:r>
            <a:endParaRPr lang="en-GB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0" y="5534561"/>
            <a:ext cx="8964488" cy="1015663"/>
          </a:xfrm>
          <a:prstGeom prst="rect">
            <a:avLst/>
          </a:prstGeom>
          <a:solidFill>
            <a:srgbClr val="FFFF99"/>
          </a:solidFill>
        </p:spPr>
        <p:txBody>
          <a:bodyPr wrap="square" rtlCol="0">
            <a:spAutoFit/>
          </a:bodyPr>
          <a:lstStyle/>
          <a:p>
            <a:r>
              <a:rPr lang="el-GR" sz="2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Ο ΣΥΝΔΥΑΣΜΕΝΟΣ ΚΥΚΛΟΣ </a:t>
            </a:r>
            <a:r>
              <a:rPr lang="el-GR" sz="2000" smtClean="0">
                <a:solidFill>
                  <a:srgbClr val="FF0000"/>
                </a:solidFill>
                <a:latin typeface="Cambria" panose="02040503050406030204" pitchFamily="18" charset="0"/>
              </a:rPr>
              <a:t>ΕΚΜΕΤΑΛΛΕΥΕΤΑΙ ΤΗΝ ΘΕΡΜΟΤΗΤΑ ΚΑΥΣΑΕΡΙΩΝ ΠΡΙΝ </a:t>
            </a:r>
            <a:r>
              <a:rPr lang="el-GR" sz="2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ΕΞΕΛΘΟΥΝ </a:t>
            </a:r>
            <a:r>
              <a:rPr lang="el-GR" sz="2000" smtClean="0">
                <a:solidFill>
                  <a:srgbClr val="FF0000"/>
                </a:solidFill>
                <a:latin typeface="Cambria" panose="02040503050406030204" pitchFamily="18" charset="0"/>
              </a:rPr>
              <a:t>ΣΤΗΝ ΑΤΜΟΣΦΑΙΡΑ, ΓΙΑ ΠΑΡΑΓΩΓΗ ΑΤΜΟΥ/ΗΛΕΚΤΡΙΣΜΟΥ </a:t>
            </a:r>
            <a:r>
              <a:rPr lang="el-GR" sz="2000" dirty="0" smtClean="0">
                <a:solidFill>
                  <a:srgbClr val="FF0000"/>
                </a:solidFill>
                <a:latin typeface="Cambria" panose="02040503050406030204" pitchFamily="18" charset="0"/>
              </a:rPr>
              <a:t>ΜΕ ΣΥΣΤΗΜΑ ΑΤΜΟΣΤΡΟΒΙΛΟΥ-ΓΕΝΝΗΤΡΙΑΣ</a:t>
            </a:r>
            <a:endParaRPr lang="en-GB" sz="2000" dirty="0">
              <a:solidFill>
                <a:srgbClr val="FF0000"/>
              </a:solidFill>
              <a:latin typeface="Cambria" panose="0204050305040603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 bwMode="auto">
          <a:xfrm>
            <a:off x="2771800" y="3284984"/>
            <a:ext cx="1584176" cy="445696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ΑΕΡΙΟΣΤΡΟΒΙΛΟΣ-ΓΕΝΝΗΤΡΙΑ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7" name="Rounded Rectangle 6"/>
          <p:cNvSpPr/>
          <p:nvPr/>
        </p:nvSpPr>
        <p:spPr bwMode="auto">
          <a:xfrm>
            <a:off x="2987824" y="4653136"/>
            <a:ext cx="1584176" cy="450986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ΑΤΜΟΣΤΡΟΒΙΛΟΣ-ΓΕΝΝΗΤΡΙΑ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00244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0785"/>
    </mc:Choice>
    <mc:Fallback>
      <p:transition spd="slow" advTm="807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05" y="-243407"/>
            <a:ext cx="9168485" cy="710140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64288" y="1340768"/>
            <a:ext cx="1961340" cy="1584176"/>
          </a:xfrm>
          <a:solidFill>
            <a:srgbClr val="FFFF99"/>
          </a:solidFill>
        </p:spPr>
        <p:txBody>
          <a:bodyPr/>
          <a:lstStyle/>
          <a:p>
            <a:r>
              <a:rPr lang="el-GR" sz="1800" smtClean="0">
                <a:solidFill>
                  <a:srgbClr val="C00000"/>
                </a:solidFill>
              </a:rPr>
              <a:t>ΣΥΝΔΥΑΣΜΕΝΟΣ ΚΥΚΛΟΣ ΦΥΣΙΚΟΥ ΑΕΡΙΟΥ</a:t>
            </a:r>
            <a:endParaRPr lang="en-GB" sz="1800">
              <a:solidFill>
                <a:srgbClr val="C00000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Rounded Rectangle 6"/>
          <p:cNvSpPr/>
          <p:nvPr/>
        </p:nvSpPr>
        <p:spPr bwMode="auto">
          <a:xfrm>
            <a:off x="2411759" y="3573016"/>
            <a:ext cx="1606415" cy="432048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ΑΤΜΟΣΤΡΟΒΙΛΟΣ-ΓΕΝΝΗΤΡΙΑ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8" name="Rounded Rectangle 7"/>
          <p:cNvSpPr/>
          <p:nvPr/>
        </p:nvSpPr>
        <p:spPr bwMode="auto">
          <a:xfrm>
            <a:off x="2843808" y="692696"/>
            <a:ext cx="1512169" cy="522994"/>
          </a:xfrm>
          <a:prstGeom prst="roundRect">
            <a:avLst/>
          </a:prstGeom>
          <a:solidFill>
            <a:srgbClr val="FFFF00"/>
          </a:solidFill>
          <a:ln w="9525" cap="flat" cmpd="sng" algn="ctr">
            <a:solidFill>
              <a:schemeClr val="bg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1100" b="1" i="0" u="none" strike="noStrike" cap="none" normalizeH="0" baseline="0" smtClean="0">
                <a:ln>
                  <a:noFill/>
                </a:ln>
                <a:solidFill>
                  <a:schemeClr val="bg2"/>
                </a:solidFill>
                <a:effectLst/>
                <a:latin typeface="Arial" charset="0"/>
                <a:ea typeface="ＭＳ Ｐゴシック" charset="-128"/>
              </a:rPr>
              <a:t>ΑΕΡΙΟΣΤΡΟΒΙΛΟΣ-ΓΕΝΝΗΤΡΙΑ</a:t>
            </a:r>
            <a:endParaRPr kumimoji="0" lang="en-GB" sz="1100" b="1" i="0" u="none" strike="noStrike" cap="none" normalizeH="0" baseline="0" smtClean="0">
              <a:ln>
                <a:noFill/>
              </a:ln>
              <a:solidFill>
                <a:schemeClr val="bg2"/>
              </a:solidFill>
              <a:effectLst/>
              <a:latin typeface="Arial" charset="0"/>
              <a:ea typeface="ＭＳ Ｐゴシック" charset="-128"/>
            </a:endParaRPr>
          </a:p>
        </p:txBody>
      </p:sp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92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19"/>
    </mc:Choice>
    <mc:Fallback>
      <p:transition spd="slow" advTm="1711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ΣΤΑΘΜΟΣ </a:t>
            </a:r>
            <a:r>
              <a:rPr lang="el-GR" sz="2800" b="1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ΑΝΘΡΑΚΑ ΣΥΝΔΥΑΣΜΕΝΟΥ </a:t>
            </a:r>
            <a:r>
              <a:rPr lang="el-GR" sz="2800" b="1" dirty="0" smtClean="0">
                <a:solidFill>
                  <a:srgbClr val="C00000"/>
                </a:solidFill>
                <a:latin typeface="Cambria Math" panose="02040503050406030204" pitchFamily="18" charset="0"/>
                <a:ea typeface="Cambria Math" panose="02040503050406030204" pitchFamily="18" charset="0"/>
              </a:rPr>
              <a:t>ΚΥΚΛΟΥ - ΧΩΡΙΣ ΚΑΤΑΚΡΑΤΗΣΗ ΑΝΘΡΑΚΑ</a:t>
            </a:r>
            <a:endParaRPr lang="en-GB" sz="2800" b="1" dirty="0">
              <a:solidFill>
                <a:srgbClr val="C00000"/>
              </a:solidFill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196751"/>
            <a:ext cx="7200800" cy="5236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061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23"/>
    </mc:Choice>
    <mc:Fallback>
      <p:transition spd="slow" advTm="1152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365" y="332656"/>
            <a:ext cx="7772400" cy="58737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ΣΤΑΘΜΟΣ ΦΥΣΙΚΟΥ ΑΕΡΙΟΥ – ΣΥΝΔΥΑΣΜΕΝΟΣ ΚΥΚΛΟΣ</a:t>
            </a:r>
            <a:endParaRPr lang="en-GB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052736"/>
            <a:ext cx="7677150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6387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2132"/>
    </mc:Choice>
    <mc:Fallback>
      <p:transition spd="slow" advTm="221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9139" y="260648"/>
            <a:ext cx="8455708" cy="587375"/>
          </a:xfrm>
        </p:spPr>
        <p:txBody>
          <a:bodyPr>
            <a:normAutofit fontScale="90000"/>
          </a:bodyPr>
          <a:lstStyle/>
          <a:p>
            <a:r>
              <a:rPr lang="el-GR" smtClean="0"/>
              <a:t>ΠΥΡΗΝΙΚΟΣ </a:t>
            </a:r>
            <a:r>
              <a:rPr lang="el-GR" smtClean="0"/>
              <a:t>ΣΤΑΘΜΟΣ-Ατμοποίηση εκτός πυρηνικού αντιδραστήρα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3" y="980728"/>
            <a:ext cx="8311693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525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7796"/>
    </mc:Choice>
    <mc:Fallback>
      <p:transition spd="slow" advTm="377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ΠΥΡΗΝΙΚΟΣ ΣΤΑΘΜΟΣ </a:t>
            </a:r>
            <a:r>
              <a:rPr lang="el-GR" smtClean="0"/>
              <a:t>ΖΕΟΝΤΟΣ </a:t>
            </a:r>
            <a:r>
              <a:rPr lang="el-GR" smtClean="0"/>
              <a:t>ΥΔΑΤΟΣ</a:t>
            </a:r>
            <a:br>
              <a:rPr lang="el-GR" smtClean="0"/>
            </a:br>
            <a:r>
              <a:rPr lang="el-GR" smtClean="0"/>
              <a:t>ατμοποίηση στον πυρηνικό αντιδραστήρα</a:t>
            </a:r>
            <a:endParaRPr lang="en-GB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07918"/>
            <a:ext cx="8281020" cy="50058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839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3674"/>
    </mc:Choice>
    <mc:Fallback>
      <p:transition spd="slow" advTm="236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ΑΝΑΚΑΛΥΨΗ ΗΛΕΚΤΡΙΣΜΟΥ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BENJAMIN FRANKLIN  … 1700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1026" name="Picture 2" descr="Ben Franklin's Kite Experimen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2125" y="2168221"/>
            <a:ext cx="4762500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31798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58"/>
    </mc:Choice>
    <mc:Fallback>
      <p:transition spd="slow" advTm="17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487"/>
            <a:ext cx="9144000" cy="679851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76056" y="4725144"/>
            <a:ext cx="4067944" cy="2102621"/>
          </a:xfrm>
          <a:solidFill>
            <a:srgbClr val="FFFF99"/>
          </a:solidFill>
        </p:spPr>
        <p:txBody>
          <a:bodyPr/>
          <a:lstStyle/>
          <a:p>
            <a:r>
              <a:rPr lang="el-GR" smtClean="0"/>
              <a:t>ΠΥΡΗΝΙΚΟΣ ΣΤΑΘΜΟΣ ΔΕΥΤΕΡΙΟΥ (</a:t>
            </a:r>
            <a:r>
              <a:rPr lang="en-GB" smtClean="0"/>
              <a:t>CANDU)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190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8680"/>
    </mc:Choice>
    <mc:Fallback>
      <p:transition spd="slow" advTm="2868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587375"/>
          </a:xfrm>
        </p:spPr>
        <p:txBody>
          <a:bodyPr>
            <a:normAutofit/>
          </a:bodyPr>
          <a:lstStyle/>
          <a:p>
            <a:r>
              <a:rPr lang="el-GR" smtClean="0"/>
              <a:t>ΑΙΟΛΙΚΗ ΕΝΕΡΓΕΙΑ : ΑΙΟΛΙΚΟ </a:t>
            </a:r>
            <a:r>
              <a:rPr lang="el-GR" dirty="0" smtClean="0"/>
              <a:t>ΠΑΡΚΟ</a:t>
            </a:r>
            <a:endParaRPr lang="en-GB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908720"/>
            <a:ext cx="7848872" cy="5631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2717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784"/>
    </mc:Choice>
    <mc:Fallback>
      <p:transition spd="slow" advTm="177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60648"/>
            <a:ext cx="7772400" cy="936327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ΑΝΕΜΟΓΕΝΝΗΤΡΙΑ – ΣΧΗΜΑΤΙΚΗ </a:t>
            </a:r>
            <a:r>
              <a:rPr lang="el-GR" smtClean="0"/>
              <a:t>ΔΙΑΤΑΞΗ </a:t>
            </a:r>
            <a:r>
              <a:rPr lang="el-GR" smtClean="0"/>
              <a:t>ΣΤΟΙΧΕΙΩΝ ΕΓΚΑΤΑΣΤΑΣΗΣ</a:t>
            </a:r>
            <a:endParaRPr lang="en-GB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484784"/>
            <a:ext cx="6143625" cy="461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42462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433"/>
    </mc:Choice>
    <mc:Fallback>
      <p:transition spd="slow" advTm="24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ΑΝΕΜΟΓΕΝΝΗΤΡΙΑ – ΔΙΑΣΤΑΣΕΙΣ ΚΑΙ ΚΛΙΜΑΚΑ</a:t>
            </a:r>
            <a:endParaRPr lang="en-GB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413092"/>
            <a:ext cx="6076950" cy="535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8641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999"/>
    </mc:Choice>
    <mc:Fallback>
      <p:transition spd="slow" advTm="1399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84175"/>
            <a:ext cx="7772400" cy="587375"/>
          </a:xfrm>
        </p:spPr>
        <p:txBody>
          <a:bodyPr>
            <a:normAutofit/>
          </a:bodyPr>
          <a:lstStyle/>
          <a:p>
            <a:r>
              <a:rPr lang="el-GR" smtClean="0"/>
              <a:t>ΓΕΩΘΕΡΜΙΑ : ΣΤΑΘΜΟΣ </a:t>
            </a:r>
            <a:r>
              <a:rPr lang="el-GR" dirty="0" smtClean="0"/>
              <a:t>ΔΙΠΛΟΥ ΚΥΚΛΟΥ</a:t>
            </a:r>
            <a:endParaRPr lang="en-GB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26147"/>
            <a:ext cx="7848872" cy="5813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Audio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3605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9581"/>
    </mc:Choice>
    <mc:Fallback>
      <p:transition spd="slow" advTm="695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316" y="418296"/>
            <a:ext cx="7772400" cy="587375"/>
          </a:xfrm>
        </p:spPr>
        <p:txBody>
          <a:bodyPr>
            <a:normAutofit/>
          </a:bodyPr>
          <a:lstStyle/>
          <a:p>
            <a:r>
              <a:rPr lang="el-GR" dirty="0" smtClean="0"/>
              <a:t>ΓΕΩΘΕΡΜΙΚΟΣ ΣΤΑΘΜΟΣ – ΗΠΑ (</a:t>
            </a:r>
            <a:r>
              <a:rPr lang="en-GB" dirty="0" smtClean="0"/>
              <a:t>IDAHO)</a:t>
            </a:r>
            <a:endParaRPr lang="en-GB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980728"/>
            <a:ext cx="7488832" cy="55193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971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307"/>
    </mc:Choice>
    <mc:Fallback>
      <p:transition spd="slow" advTm="73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2656"/>
            <a:ext cx="7772400" cy="864319"/>
          </a:xfrm>
        </p:spPr>
        <p:txBody>
          <a:bodyPr>
            <a:normAutofit fontScale="90000"/>
          </a:bodyPr>
          <a:lstStyle/>
          <a:p>
            <a:r>
              <a:rPr lang="el-GR" smtClean="0"/>
              <a:t>ΗΛΙΑΚΗ ΕΝΕΡΓΕΙΑ : ΗΛΙΑΚΟΣ </a:t>
            </a:r>
            <a:r>
              <a:rPr lang="el-GR" dirty="0" smtClean="0"/>
              <a:t>ΣΤΑΘΜΟΣ ΜΕ ΠΑΡΑΒΟΛΙΚΟΥΣ ΣΥΛΛΕΚΤΕΣ</a:t>
            </a:r>
            <a:endParaRPr lang="en-GB" dirty="0"/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6" y="1484784"/>
            <a:ext cx="9153526" cy="4981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73596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8698"/>
    </mc:Choice>
    <mc:Fallback>
      <p:transition spd="slow" advTm="3869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ΗΛΙΑΚΟΣ ΣΤΑΘΜΟΣ ΠΑΡΑΒΟΛΙΚΩΝ ΣΥΛΛΕΚΤΩΝ - ΝΕΒΑΔΑ</a:t>
            </a:r>
            <a:endParaRPr lang="en-GB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6027" y="1700808"/>
            <a:ext cx="6448425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188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681"/>
    </mc:Choice>
    <mc:Fallback>
      <p:transition spd="slow" advTm="968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125" y="188640"/>
            <a:ext cx="7772400" cy="587375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ΗΛΙΑΚΟΣ ΣΤΑΘΜΟΣ ΠΑΡΑΒΟΛΙΚΩΝ ΣΥΛΛΕΚΤΩΝ - ΝΕΒΑΔΑ</a:t>
            </a:r>
            <a:endParaRPr lang="en-GB" dirty="0"/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" y="940128"/>
            <a:ext cx="7639050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356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364"/>
    </mc:Choice>
    <mc:Fallback>
      <p:transition spd="slow" advTm="243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7057" y="0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el-GR" smtClean="0"/>
              <a:t>ΦΩΤΟΒΟΛΤΑΪΚΑ ΣΥΣΤΗΜΑΤΑ</a:t>
            </a:r>
            <a:endParaRPr lang="en-GB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4" y="680966"/>
            <a:ext cx="8943975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4" y="3284984"/>
            <a:ext cx="8963025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62" y="5049044"/>
            <a:ext cx="8982075" cy="176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49183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939"/>
    </mc:Choice>
    <mc:Fallback>
      <p:transition spd="slow" advTm="279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914400"/>
          </a:xfrm>
        </p:spPr>
        <p:txBody>
          <a:bodyPr/>
          <a:lstStyle/>
          <a:p>
            <a:pPr algn="ctr"/>
            <a:r>
              <a:rPr lang="en-US" sz="3600" dirty="0" smtClean="0">
                <a:uFillTx/>
              </a:rPr>
              <a:t>Thomas </a:t>
            </a:r>
            <a:r>
              <a:rPr lang="en-US" sz="3600" dirty="0">
                <a:uFillTx/>
              </a:rPr>
              <a:t>Edison</a:t>
            </a:r>
            <a:br>
              <a:rPr lang="en-US" sz="3600" dirty="0">
                <a:uFillTx/>
              </a:rPr>
            </a:br>
            <a:r>
              <a:rPr lang="en-US" sz="2000" dirty="0" smtClean="0">
                <a:uFillTx/>
              </a:rPr>
              <a:t>1847-1931</a:t>
            </a:r>
            <a:endParaRPr lang="en-US" sz="3600" dirty="0">
              <a:uFillTx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>
                <a:uFillTx/>
              </a:defRPr>
            </a:pPr>
            <a:fld id="{E30280B6-FF4A-42E3-9F7F-77C641E7CC2A}" type="slidenum">
              <a:rPr lang="en-US" smtClean="0">
                <a:uFillTx/>
              </a:rPr>
              <a:pPr>
                <a:defRPr>
                  <a:uFillTx/>
                </a:defRPr>
              </a:pPr>
              <a:t>7</a:t>
            </a:fld>
            <a:endParaRPr lang="en-US" dirty="0">
              <a:uFillTx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0" y="1066799"/>
            <a:ext cx="4324597" cy="432459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07504" y="5486401"/>
            <a:ext cx="85585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l-GR" sz="2400" dirty="0" smtClean="0">
                <a:uFillTx/>
                <a:latin typeface="Cambria" panose="02040503050406030204" pitchFamily="18" charset="0"/>
              </a:rPr>
              <a:t>ΑΝΑΚΑΛΥΨΕΙΣ</a:t>
            </a:r>
            <a:r>
              <a:rPr lang="en-US" sz="2400" dirty="0" smtClean="0">
                <a:uFillTx/>
                <a:latin typeface="Cambria" panose="02040503050406030204" pitchFamily="18" charset="0"/>
              </a:rPr>
              <a:t>: </a:t>
            </a:r>
            <a:r>
              <a:rPr lang="el-GR" sz="2400" dirty="0" smtClean="0">
                <a:uFillTx/>
                <a:latin typeface="Cambria" panose="02040503050406030204" pitchFamily="18" charset="0"/>
              </a:rPr>
              <a:t>ΤΗΛΕΓΡΑΦΟΣ, ΤΗΛΕΦΩΝΟ, ΦΩΝΟΓΡΑΦΟΣ, ΗΛΕΚΤΡΙΚΟ ΦΩΣ, ΑΛΚΑΛΙΚΕΣ ΜΠΑΤΑΡΙΕΣ, </a:t>
            </a:r>
            <a:r>
              <a:rPr lang="en-US" sz="2400" dirty="0" err="1" smtClean="0">
                <a:uFillTx/>
                <a:latin typeface="Cambria" panose="02040503050406030204" pitchFamily="18" charset="0"/>
              </a:rPr>
              <a:t>Kinetograph</a:t>
            </a:r>
            <a:r>
              <a:rPr lang="en-US" sz="2400" dirty="0" smtClean="0">
                <a:uFillTx/>
                <a:latin typeface="Cambria" panose="02040503050406030204" pitchFamily="18" charset="0"/>
              </a:rPr>
              <a:t> </a:t>
            </a:r>
            <a:r>
              <a:rPr lang="en-US" sz="2400" dirty="0">
                <a:uFillTx/>
                <a:latin typeface="Cambria" panose="02040503050406030204" pitchFamily="18" charset="0"/>
              </a:rPr>
              <a:t>(a camera for motion pictures). </a:t>
            </a:r>
            <a:endParaRPr lang="en-US" sz="2400" dirty="0" smtClean="0">
              <a:uFillTx/>
              <a:latin typeface="Cambria" panose="02040503050406030204" pitchFamily="18" charset="0"/>
            </a:endParaRPr>
          </a:p>
          <a:p>
            <a:pPr algn="just"/>
            <a:endParaRPr lang="en-US" b="1" dirty="0" smtClean="0">
              <a:uFillTx/>
              <a:latin typeface="Cambria" panose="02040503050406030204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156176" y="460576"/>
            <a:ext cx="259228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 dirty="0" smtClean="0">
                <a:uFillTx/>
                <a:latin typeface="Cambria" panose="02040503050406030204" pitchFamily="18" charset="0"/>
              </a:rPr>
              <a:t>“</a:t>
            </a:r>
            <a:r>
              <a:rPr lang="el-GR" sz="2000" i="1" dirty="0" smtClean="0">
                <a:uFillTx/>
                <a:latin typeface="Cambria" panose="02040503050406030204" pitchFamily="18" charset="0"/>
              </a:rPr>
              <a:t>ΟΙ ΕΥΚΑΙΡΙΕΣ ΕΡΧΟΝΤΑΙ ΚΑΙ ΦΕΥΓΟΥΝ ΧΩΡΙΣ ΝΑ ΤΙΣ ΑΝΤΙΛΗΦΘΟΥΝ ΟΙ ΑΝΘΡΩΠΟΙ ΓΙΑΤΙ ΕΊΝΑΙ ΜΕΤΑΜΦΙΕΣΜΕΝΕΣ ΚΑΙ ΜΟΙΑΖΟΥΝ ΜΕ ΒΑΡΕΤΗ ΔΟΥΛΕΙΑ</a:t>
            </a:r>
            <a:r>
              <a:rPr lang="en-US" sz="2000" i="1" dirty="0" smtClean="0">
                <a:uFillTx/>
                <a:latin typeface="Cambria" panose="02040503050406030204" pitchFamily="18" charset="0"/>
              </a:rPr>
              <a:t>."</a:t>
            </a:r>
            <a:endParaRPr lang="en-US" sz="2000" i="1" dirty="0">
              <a:uFillTx/>
              <a:latin typeface="Cambria" panose="02040503050406030204" pitchFamily="18" charset="0"/>
            </a:endParaRPr>
          </a:p>
          <a:p>
            <a:r>
              <a:rPr lang="en-US" sz="2000" dirty="0">
                <a:uFillTx/>
                <a:latin typeface="Cambria" panose="02040503050406030204" pitchFamily="18" charset="0"/>
              </a:rPr>
              <a:t>– Thomas Edison</a:t>
            </a: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640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9021"/>
    </mc:Choice>
    <mc:Fallback>
      <p:transition spd="slow" advTm="290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ΦΩΤΟΒΟΛΤΑΪΚΟ ΠΑΡΚΟ - ΝΕΒΑΔΑ</a:t>
            </a:r>
            <a:endParaRPr lang="en-GB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196752"/>
            <a:ext cx="7334250" cy="494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8667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1549"/>
    </mc:Choice>
    <mc:Fallback>
      <p:transition spd="slow" advTm="115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NELLIS </a:t>
            </a:r>
            <a:r>
              <a:rPr lang="el-GR" dirty="0" smtClean="0"/>
              <a:t>ΦΩΤΟΒΟΛΤΑΪΚΟ ΠΑΡΚΟ - ΛΕΠΤΟΜΕΡΕΙΑ</a:t>
            </a:r>
            <a:endParaRPr lang="en-GB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966" y="908720"/>
            <a:ext cx="7839075" cy="526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463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4004"/>
    </mc:Choice>
    <mc:Fallback>
      <p:transition spd="slow" advTm="2400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mtClean="0"/>
              <a:t>ΤΕΛΟΣ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pic>
        <p:nvPicPr>
          <p:cNvPr id="7" name="Audio 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347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57"/>
    </mc:Choice>
    <mc:Fallback>
      <p:transition spd="slow" advTm="34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743744"/>
          </a:xfrm>
        </p:spPr>
        <p:txBody>
          <a:bodyPr/>
          <a:lstStyle/>
          <a:p>
            <a:pPr eaLnBrk="1" hangingPunct="1"/>
            <a:r>
              <a:rPr lang="el-GR" altLang="en-US" dirty="0" smtClean="0"/>
              <a:t>ΗΛΕΚΤΡΙΣΜΟΣ</a:t>
            </a:r>
            <a:endParaRPr lang="en-US" altLang="en-US" dirty="0" smtClean="0"/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877315" y="1340768"/>
            <a:ext cx="7465570" cy="1077218"/>
          </a:xfrm>
          <a:prstGeom prst="rect">
            <a:avLst/>
          </a:prstGeom>
          <a:noFill/>
          <a:ln>
            <a:noFill/>
          </a:ln>
          <a:effectLst>
            <a:outerShdw dist="12700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dirty="0">
                <a:solidFill>
                  <a:schemeClr val="tx1"/>
                </a:solidFill>
                <a:latin typeface="Cambria" panose="02040503050406030204" pitchFamily="18" charset="0"/>
                <a:ea typeface="ＭＳ Ｐゴシック" charset="-128"/>
              </a:rPr>
              <a:t>ΗΛΕΚΤΡΙΣΜΟΣ : ΜΕΤΑΦΟΡΑ ΕΝΕΡΓΕΙΑΣ 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dirty="0">
                <a:solidFill>
                  <a:schemeClr val="tx1"/>
                </a:solidFill>
                <a:latin typeface="Cambria" panose="02040503050406030204" pitchFamily="18" charset="0"/>
                <a:ea typeface="ＭＳ Ｐゴシック" charset="-128"/>
              </a:rPr>
              <a:t>ΜΕ ΤΗΝ ΚΙΝΗΣΗ ΤΩΝ ΗΛΕΚΤΡΟΝΙΩΝ</a:t>
            </a:r>
            <a:endParaRPr lang="en-US" altLang="en-US" dirty="0">
              <a:solidFill>
                <a:schemeClr val="tx1"/>
              </a:solidFill>
              <a:latin typeface="Cambria" panose="02040503050406030204" pitchFamily="18" charset="0"/>
              <a:ea typeface="ＭＳ Ｐゴシック" charset="-128"/>
            </a:endParaRP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342900" y="2843388"/>
            <a:ext cx="8458200" cy="461665"/>
          </a:xfrm>
          <a:prstGeom prst="rect">
            <a:avLst/>
          </a:prstGeom>
          <a:noFill/>
          <a:ln>
            <a:noFill/>
          </a:ln>
          <a:effectLst>
            <a:outerShdw dist="12700" dir="2700000" algn="ctr" rotWithShape="0">
              <a:srgbClr val="808080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32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1pPr>
            <a:lvl2pPr marL="742950" indent="-28575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8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2pPr>
            <a:lvl3pPr marL="11430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4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3pPr>
            <a:lvl4pPr marL="1600200" indent="-228600">
              <a:spcBef>
                <a:spcPct val="20000"/>
              </a:spcBef>
              <a:buClr>
                <a:srgbClr val="CC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4pPr>
            <a:lvl5pPr marL="2057400" indent="-228600">
              <a:spcBef>
                <a:spcPct val="20000"/>
              </a:spcBef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66"/>
              </a:buClr>
              <a:buFont typeface="Wingdings" charset="2"/>
              <a:buChar char="§"/>
              <a:defRPr sz="2000">
                <a:solidFill>
                  <a:srgbClr val="00000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el-GR" altLang="en-US" sz="2400" dirty="0">
                <a:solidFill>
                  <a:schemeClr val="tx1"/>
                </a:solidFill>
                <a:latin typeface="Cambria" panose="02040503050406030204" pitchFamily="18" charset="0"/>
                <a:ea typeface="ＭＳ Ｐゴシック" charset="-128"/>
              </a:rPr>
              <a:t>ΜΕΤΑΤΡΟΠΗ ΜΗΧΑΝΙΚΗΣ ΕΝΕΡΓΕΙΑΣ ΣΕ ΗΛΕΚΤΡΙΚΗ</a:t>
            </a:r>
            <a:endParaRPr lang="en-US" altLang="en-US" sz="2400" dirty="0">
              <a:solidFill>
                <a:schemeClr val="tx1"/>
              </a:solidFill>
              <a:latin typeface="Cambria" panose="02040503050406030204" pitchFamily="18" charset="0"/>
              <a:ea typeface="ＭＳ Ｐゴシック" charset="-128"/>
            </a:endParaRPr>
          </a:p>
        </p:txBody>
      </p:sp>
      <p:pic>
        <p:nvPicPr>
          <p:cNvPr id="8" name="Picture 2" descr="Current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384" y="3813174"/>
            <a:ext cx="3200400" cy="304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upload.wikimedia.org/wikipedia/commons/thumb/3/37/VFPt_image_charge_plane_horizontal.svg/600px-VFPt_image_charge_plane_horizontal.svg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8066"/>
            <a:ext cx="3851920" cy="3209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95"/>
    </mc:Choice>
    <mc:Fallback>
      <p:transition spd="slow" advTm="1849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4339" grpId="0"/>
      <p:bldP spid="1434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5"/>
          <p:cNvSpPr txBox="1">
            <a:spLocks noChangeArrowheads="1"/>
          </p:cNvSpPr>
          <p:nvPr/>
        </p:nvSpPr>
        <p:spPr bwMode="auto">
          <a:xfrm>
            <a:off x="762000" y="152400"/>
            <a:ext cx="754380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l-GR" altLang="en-US" sz="4000" b="1" dirty="0" smtClean="0">
                <a:solidFill>
                  <a:schemeClr val="bg2">
                    <a:lumMod val="25000"/>
                  </a:schemeClr>
                </a:solidFill>
              </a:rPr>
              <a:t>ΠΩΣ ΠΑΡΑΓΕΤΑΙ </a:t>
            </a:r>
            <a:r>
              <a:rPr lang="el-GR" altLang="en-US" sz="4000" b="1" smtClean="0">
                <a:solidFill>
                  <a:schemeClr val="bg2">
                    <a:lumMod val="25000"/>
                  </a:schemeClr>
                </a:solidFill>
              </a:rPr>
              <a:t>Ο </a:t>
            </a:r>
            <a:r>
              <a:rPr lang="el-GR" altLang="en-US" sz="4000" b="1" smtClean="0">
                <a:solidFill>
                  <a:schemeClr val="bg2">
                    <a:lumMod val="25000"/>
                  </a:schemeClr>
                </a:solidFill>
              </a:rPr>
              <a:t>ΗΛΕΚΤΡΙΣΜΟΣ : ΣΤΑΔΙΑ</a:t>
            </a:r>
            <a:endParaRPr lang="en-US" altLang="en-US" sz="2400" b="1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171" name="Picture 6" descr="slide1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52" y="1905000"/>
            <a:ext cx="5815048" cy="45720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6037658" y="2708920"/>
            <a:ext cx="2895600" cy="223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42900" indent="-342900"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el-GR" altLang="en-US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ΠΑΡΑΓΩΓΗ</a:t>
            </a:r>
          </a:p>
          <a:p>
            <a:pPr marL="342900" indent="-342900"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el-GR" altLang="en-US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ΜΕΤΑΦΟΡΑ</a:t>
            </a:r>
          </a:p>
          <a:p>
            <a:pPr marL="342900" indent="-342900"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el-GR" altLang="en-US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ΔΙΑΝΟΜΗ</a:t>
            </a:r>
          </a:p>
          <a:p>
            <a:pPr marL="342900" indent="-342900">
              <a:spcBef>
                <a:spcPct val="30000"/>
              </a:spcBef>
              <a:spcAft>
                <a:spcPct val="30000"/>
              </a:spcAft>
              <a:buFont typeface="Arial" panose="020B0604020202020204" pitchFamily="34" charset="0"/>
              <a:buChar char="•"/>
            </a:pPr>
            <a:r>
              <a:rPr lang="el-GR" altLang="en-US" b="1" dirty="0" smtClean="0">
                <a:solidFill>
                  <a:schemeClr val="bg2">
                    <a:lumMod val="25000"/>
                  </a:schemeClr>
                </a:solidFill>
                <a:latin typeface="Cambria" panose="02040503050406030204" pitchFamily="18" charset="0"/>
              </a:rPr>
              <a:t>ΚΑΤΑΝΑΛΩΤΕΣ</a:t>
            </a:r>
            <a:endParaRPr lang="en-US" altLang="en-US" b="1" dirty="0">
              <a:solidFill>
                <a:schemeClr val="bg2">
                  <a:lumMod val="2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775860"/>
      </p:ext>
    </p:extLst>
  </p:cSld>
  <p:clrMapOvr>
    <a:masterClrMapping/>
  </p:clrMapOvr>
  <p:transition advTm="1881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8|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5|3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7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|3.9|5.1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3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6.1|7.6|2.5|11.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3"/>
</p:tagLst>
</file>

<file path=ppt/theme/theme1.xml><?xml version="1.0" encoding="utf-8"?>
<a:theme xmlns:a="http://schemas.openxmlformats.org/drawingml/2006/main" name="Columns">
  <a:themeElements>
    <a:clrScheme name="Columns 1">
      <a:dk1>
        <a:srgbClr val="000066"/>
      </a:dk1>
      <a:lt1>
        <a:srgbClr val="FFFFFF"/>
      </a:lt1>
      <a:dk2>
        <a:srgbClr val="5E6DA4"/>
      </a:dk2>
      <a:lt2>
        <a:srgbClr val="FFFFFF"/>
      </a:lt2>
      <a:accent1>
        <a:srgbClr val="6666FF"/>
      </a:accent1>
      <a:accent2>
        <a:srgbClr val="9999FF"/>
      </a:accent2>
      <a:accent3>
        <a:srgbClr val="B6BACF"/>
      </a:accent3>
      <a:accent4>
        <a:srgbClr val="DADADA"/>
      </a:accent4>
      <a:accent5>
        <a:srgbClr val="B8B8FF"/>
      </a:accent5>
      <a:accent6>
        <a:srgbClr val="8A8AE7"/>
      </a:accent6>
      <a:hlink>
        <a:srgbClr val="FF3300"/>
      </a:hlink>
      <a:folHlink>
        <a:srgbClr val="FF9900"/>
      </a:folHlink>
    </a:clrScheme>
    <a:fontScheme name="Columns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Columns 1">
        <a:dk1>
          <a:srgbClr val="000066"/>
        </a:dk1>
        <a:lt1>
          <a:srgbClr val="FFFFFF"/>
        </a:lt1>
        <a:dk2>
          <a:srgbClr val="5E6DA4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BAC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lumns 2">
        <a:dk1>
          <a:srgbClr val="003366"/>
        </a:dk1>
        <a:lt1>
          <a:srgbClr val="FFFFFF"/>
        </a:lt1>
        <a:dk2>
          <a:srgbClr val="5E6DA4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6BACF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lumns 3">
        <a:dk1>
          <a:srgbClr val="000000"/>
        </a:dk1>
        <a:lt1>
          <a:srgbClr val="FFFFFF"/>
        </a:lt1>
        <a:dk2>
          <a:srgbClr val="5E6DA4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6BACF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Macintosh HD:Applications:Microsoft Office 2004:Templates:Presentations:Designs:Columns</Template>
  <TotalTime>3626</TotalTime>
  <Words>1218</Words>
  <Application>Microsoft Office PowerPoint</Application>
  <PresentationFormat>On-screen Show (4:3)</PresentationFormat>
  <Paragraphs>349</Paragraphs>
  <Slides>72</Slides>
  <Notes>28</Notes>
  <HiddenSlides>0</HiddenSlides>
  <MMClips>72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72</vt:i4>
      </vt:variant>
    </vt:vector>
  </HeadingPairs>
  <TitlesOfParts>
    <vt:vector size="73" baseType="lpstr">
      <vt:lpstr>Columns</vt:lpstr>
      <vt:lpstr>ΕΝΕΡΓΕΙΑ ΚΑΙ ΠΕΡΙΒΑΛΛΟΝ</vt:lpstr>
      <vt:lpstr>PowerPoint Presentation</vt:lpstr>
      <vt:lpstr>PowerPoint Presentation</vt:lpstr>
      <vt:lpstr>ΠΑΡΑΓΩΓΗ ΗΛΕΚΤΡΙΣΜΟΥ</vt:lpstr>
      <vt:lpstr>Το ηλεκτρικό δίκτυο</vt:lpstr>
      <vt:lpstr>ΑΝΑΚΑΛΥΨΗ ΗΛΕΚΤΡΙΣΜΟΥ</vt:lpstr>
      <vt:lpstr>Thomas Edison 1847-1931</vt:lpstr>
      <vt:lpstr>ΗΛΕΚΤΡΙΣΜΟΣ</vt:lpstr>
      <vt:lpstr>PowerPoint Presentation</vt:lpstr>
      <vt:lpstr>ΜΗ ΘΕΡΜΙΚΗ ΠΑΡΑΓΩΓΗ ΗΛΕΚΤΡΙΣΜΟΥ</vt:lpstr>
      <vt:lpstr>ΘΕΡΜΟΤΗΤΑ ΣΕ ΗΛΕΚΤΡΙΣΜΟ</vt:lpstr>
      <vt:lpstr>ΑΤΜΟΗΛΕΚΤΡΙΚΟΣ ΣΤΑΘΜΟΣ ΗΛΕΚΤΡΟΠΑΡΑΓΩΓΗΣ</vt:lpstr>
      <vt:lpstr>ΑΤΜΟΗΛΕΚΤΡΙΣΜΟΣ ΣΤΑΘΜΟΣ </vt:lpstr>
      <vt:lpstr>PowerPoint Presentation</vt:lpstr>
      <vt:lpstr>Faraday</vt:lpstr>
      <vt:lpstr>ηλεκτρογεννήτρια</vt:lpstr>
      <vt:lpstr>Ηλεκτρικός κινητήρας</vt:lpstr>
      <vt:lpstr>Μοντέλο ηλεκτροκινητήρα</vt:lpstr>
      <vt:lpstr>AC και DC ηλεκτρικό ρεύμα</vt:lpstr>
      <vt:lpstr>ΠΟΙΟΣ ΕΙΝΑΙ Ο ΕΦΕΥΡΕΤΗΣ ΤΟΥ ΣΥΓΧΡΟΝΟΥ ΣΥΣΤΗΜΑΤΟΣ ΜΕΤΑΦΟΡΑΣ ΗΛΕΚΤΡΙΣΜΟΥ ?</vt:lpstr>
      <vt:lpstr>PowerPoint Presentation</vt:lpstr>
      <vt:lpstr>PowerPoint Presentation</vt:lpstr>
      <vt:lpstr>ΣΥΓΚΡΙΣΗ ΜΕΘΟΔΩΝ ΗΛΕΚΤΡΟΠΑΡΑΓΩΓΗΣ</vt:lpstr>
      <vt:lpstr>PowerPoint Presentation</vt:lpstr>
      <vt:lpstr>PowerPoint Presentation</vt:lpstr>
      <vt:lpstr>PowerPoint Presentation</vt:lpstr>
      <vt:lpstr>PowerPoint Presentation</vt:lpstr>
      <vt:lpstr>Μεταφορά ηλεκτρισμού στον καταναλωτή</vt:lpstr>
      <vt:lpstr>ΑΠΩΛΕΙΑ ΙΣΧΥΟΣ ΣΤΗΝ ΜΕΤΑΦΟΡΑ ΓΙΑ ΛΕΙΤΟΥΡΓΙΑ ΛΑΜΠΑΣ 120 W</vt:lpstr>
      <vt:lpstr>ΕΝΑΛΛΑΣΣΟΜΕΝΟ ΡΕΥΜΑ AC (cont’d)</vt:lpstr>
      <vt:lpstr>ΚΙΝΔΥΝΟΣ ΥΨΗΛΗΣ ΤΑΣΗΣ</vt:lpstr>
      <vt:lpstr>Αξιόπιστη παροχή ισχύος χωρίς μεγάλες απώλειες :</vt:lpstr>
      <vt:lpstr>ΠΥΛΩΝΕΣ ΜΕΤΑΦΟΡΑΣ – ΤΑΣΗ ΗΛΕΚΤΡΙΣΜΟΥ</vt:lpstr>
      <vt:lpstr>Πεδία Ισχύος-Συχνότητας και Απόσταση από Γραμμές Υψηλής Τάσης. </vt:lpstr>
      <vt:lpstr>ΣΥΧΝΟΤΗΤΕΣ ΗΛΕΚΤΡΟΜΑΓΝΗΤΙΚΗΣ ΑΚΤΙΝΟΒΟΛΙΑΣ</vt:lpstr>
      <vt:lpstr>ΓΡΑΜΜΕΣ ΜΕΤΑΦΟΡΑΣ ΔΙΑΧΕΙΡΙΣΗ ΠΕΡΙΒΑΛΛΟΝΤΟΣ ΧΩΡΟΥ</vt:lpstr>
      <vt:lpstr>ΕΓΓΥΤΗΤΑ ΜΕ ΔΕΝΔΡΑ : ΠΙΘΑΝΟΤΗΤΑ ΤΟΞΟΥ ΚΑΙ ΠΡΟΚΛΗΣΗ ΠΥΡΚΑΓΙΑΣ</vt:lpstr>
      <vt:lpstr>ΓΕΡΜΑΝΙΑ – ΓΡΑΜΜΕΣ ΜΕΤΑΦΟΡΑΣ ΜΕΣΑ ΑΠΟ ΠΕΡΙΟΧΗ NATURA</vt:lpstr>
      <vt:lpstr>ΠΡΟΔΙΑΓΡΑΦΕΣ: ΔΙΑΧΕΙΡΙΣΗ ΒΛΑΣΤΗΣΗΣ ΚΑΙ ΔΑΣΩΝ</vt:lpstr>
      <vt:lpstr>Διαχείριση του δάσους γύρω από τις γραμμές </vt:lpstr>
      <vt:lpstr>Πυλώνες Μεταφοράς Ηλεκτρισμού και Αισθητική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ΤΕΧΝΟΛΟΓΙΑ ΣΤΑΘΜΩΝ ΗΛΕΚΤΡΟΠΑΡΑΓΩΓΗΣ</vt:lpstr>
      <vt:lpstr>ΣΤΑΘΜΟΣ ΑΝΘΡΑΚΑ</vt:lpstr>
      <vt:lpstr>ΣΤΑΘΜΟΣ ΑΝΘΡΑΚΑ(RANKINE)</vt:lpstr>
      <vt:lpstr>ΣΤΑΘΜΟΣ ΑΝΘΡΑΚΑ– ΧΩΡΙΣ ΚΑΤΑΚΡΑΤΗΣΗ CO2</vt:lpstr>
      <vt:lpstr>ΣΤΑΘΜΟΣ ΑΝΘΡΑΚΑ– ΜΕ ΚΑΤΑΚΡΑΤΗΣΗ CO2</vt:lpstr>
      <vt:lpstr>ΣΥΜΠΑΡΑΓΩΓΗ ΘΕΡΜΟΤΗΤΑΣ &amp; ΗΛΕΚΤΡΙΣΜΟΥ με ΒΙΟΜΑΖΑ</vt:lpstr>
      <vt:lpstr>ΣΤΑΘΜΟΣ ΦΥΣΙΚΟΥ ΑΕΡΙΟΥ – ΣΥΝΔΥΑΣΜΕΝΟΣ ΚΥΚΛΟΣ</vt:lpstr>
      <vt:lpstr>ΣΥΝΔΥΑΣΜΕΝΟΣ ΚΥΚΛΟΣ ΦΥΣΙΚΟΥ ΑΕΡΙΟΥ</vt:lpstr>
      <vt:lpstr>ΣΤΑΘΜΟΣ ΑΝΘΡΑΚΑ ΣΥΝΔΥΑΣΜΕΝΟΥ ΚΥΚΛΟΥ - ΧΩΡΙΣ ΚΑΤΑΚΡΑΤΗΣΗ ΑΝΘΡΑΚΑ</vt:lpstr>
      <vt:lpstr>ΣΤΑΘΜΟΣ ΦΥΣΙΚΟΥ ΑΕΡΙΟΥ – ΣΥΝΔΥΑΣΜΕΝΟΣ ΚΥΚΛΟΣ</vt:lpstr>
      <vt:lpstr>ΠΥΡΗΝΙΚΟΣ ΣΤΑΘΜΟΣ-Ατμοποίηση εκτός πυρηνικού αντιδραστήρα</vt:lpstr>
      <vt:lpstr>ΠΥΡΗΝΙΚΟΣ ΣΤΑΘΜΟΣ ΖΕΟΝΤΟΣ ΥΔΑΤΟΣ ατμοποίηση στον πυρηνικό αντιδραστήρα</vt:lpstr>
      <vt:lpstr>ΠΥΡΗΝΙΚΟΣ ΣΤΑΘΜΟΣ ΔΕΥΤΕΡΙΟΥ (CANDU)</vt:lpstr>
      <vt:lpstr>ΑΙΟΛΙΚΗ ΕΝΕΡΓΕΙΑ : ΑΙΟΛΙΚΟ ΠΑΡΚΟ</vt:lpstr>
      <vt:lpstr>ΑΝΕΜΟΓΕΝΝΗΤΡΙΑ – ΣΧΗΜΑΤΙΚΗ ΔΙΑΤΑΞΗ ΣΤΟΙΧΕΙΩΝ ΕΓΚΑΤΑΣΤΑΣΗΣ</vt:lpstr>
      <vt:lpstr>ΑΝΕΜΟΓΕΝΝΗΤΡΙΑ – ΔΙΑΣΤΑΣΕΙΣ ΚΑΙ ΚΛΙΜΑΚΑ</vt:lpstr>
      <vt:lpstr>ΓΕΩΘΕΡΜΙΑ : ΣΤΑΘΜΟΣ ΔΙΠΛΟΥ ΚΥΚΛΟΥ</vt:lpstr>
      <vt:lpstr>ΓΕΩΘΕΡΜΙΚΟΣ ΣΤΑΘΜΟΣ – ΗΠΑ (IDAHO)</vt:lpstr>
      <vt:lpstr>ΗΛΙΑΚΗ ΕΝΕΡΓΕΙΑ : ΗΛΙΑΚΟΣ ΣΤΑΘΜΟΣ ΜΕ ΠΑΡΑΒΟΛΙΚΟΥΣ ΣΥΛΛΕΚΤΕΣ</vt:lpstr>
      <vt:lpstr>ΗΛΙΑΚΟΣ ΣΤΑΘΜΟΣ ΠΑΡΑΒΟΛΙΚΩΝ ΣΥΛΛΕΚΤΩΝ - ΝΕΒΑΔΑ</vt:lpstr>
      <vt:lpstr>ΗΛΙΑΚΟΣ ΣΤΑΘΜΟΣ ΠΑΡΑΒΟΛΙΚΩΝ ΣΥΛΛΕΚΤΩΝ - ΝΕΒΑΔΑ</vt:lpstr>
      <vt:lpstr>ΦΩΤΟΒΟΛΤΑΪΚΑ ΣΥΣΤΗΜΑΤΑ</vt:lpstr>
      <vt:lpstr>ΦΩΤΟΒΟΛΤΑΪΚΟ ΠΑΡΚΟ - ΝΕΒΑΔΑ</vt:lpstr>
      <vt:lpstr>NELLIS ΦΩΤΟΒΟΛΤΑΪΚΟ ΠΑΡΚΟ - ΛΕΠΤΟΜΕΡΕΙΑ</vt:lpstr>
      <vt:lpstr>PowerPoint Presentation</vt:lpstr>
    </vt:vector>
  </TitlesOfParts>
  <Company>Tufts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Generators, Motors and How We Get Electricity</dc:title>
  <dc:creator>Brian Gravel</dc:creator>
  <cp:lastModifiedBy>Dias Haralambopoulos</cp:lastModifiedBy>
  <cp:revision>72</cp:revision>
  <dcterms:created xsi:type="dcterms:W3CDTF">2005-07-05T23:13:21Z</dcterms:created>
  <dcterms:modified xsi:type="dcterms:W3CDTF">2015-03-13T20:59:39Z</dcterms:modified>
</cp:coreProperties>
</file>