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6.xml" ContentType="application/vnd.openxmlformats-officedocument.presentationml.tags+xml"/>
  <Override PartName="/ppt/notesSlides/notesSlide21.xml" ContentType="application/vnd.openxmlformats-officedocument.presentationml.notesSlide+xml"/>
  <Override PartName="/ppt/tags/tag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7" r:id="rId1"/>
  </p:sldMasterIdLst>
  <p:notesMasterIdLst>
    <p:notesMasterId r:id="rId74"/>
  </p:notesMasterIdLst>
  <p:sldIdLst>
    <p:sldId id="271" r:id="rId2"/>
    <p:sldId id="272" r:id="rId3"/>
    <p:sldId id="273" r:id="rId4"/>
    <p:sldId id="256" r:id="rId5"/>
    <p:sldId id="298" r:id="rId6"/>
    <p:sldId id="274" r:id="rId7"/>
    <p:sldId id="275" r:id="rId8"/>
    <p:sldId id="259" r:id="rId9"/>
    <p:sldId id="276" r:id="rId10"/>
    <p:sldId id="260" r:id="rId11"/>
    <p:sldId id="261" r:id="rId12"/>
    <p:sldId id="267" r:id="rId13"/>
    <p:sldId id="270" r:id="rId14"/>
    <p:sldId id="268" r:id="rId15"/>
    <p:sldId id="258" r:id="rId16"/>
    <p:sldId id="263" r:id="rId17"/>
    <p:sldId id="262" r:id="rId18"/>
    <p:sldId id="264" r:id="rId19"/>
    <p:sldId id="265" r:id="rId20"/>
    <p:sldId id="279" r:id="rId21"/>
    <p:sldId id="266" r:id="rId22"/>
    <p:sldId id="278" r:id="rId23"/>
    <p:sldId id="277" r:id="rId24"/>
    <p:sldId id="280" r:id="rId25"/>
    <p:sldId id="281" r:id="rId26"/>
    <p:sldId id="282" r:id="rId27"/>
    <p:sldId id="283" r:id="rId28"/>
    <p:sldId id="299" r:id="rId29"/>
    <p:sldId id="300" r:id="rId30"/>
    <p:sldId id="301" r:id="rId31"/>
    <p:sldId id="302" r:id="rId32"/>
    <p:sldId id="303" r:id="rId33"/>
    <p:sldId id="304" r:id="rId34"/>
    <p:sldId id="297" r:id="rId35"/>
    <p:sldId id="285" r:id="rId36"/>
    <p:sldId id="284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305" r:id="rId49"/>
    <p:sldId id="306" r:id="rId50"/>
    <p:sldId id="330" r:id="rId51"/>
    <p:sldId id="307" r:id="rId52"/>
    <p:sldId id="308" r:id="rId53"/>
    <p:sldId id="329" r:id="rId54"/>
    <p:sldId id="311" r:id="rId55"/>
    <p:sldId id="334" r:id="rId56"/>
    <p:sldId id="310" r:id="rId57"/>
    <p:sldId id="312" r:id="rId58"/>
    <p:sldId id="313" r:id="rId59"/>
    <p:sldId id="314" r:id="rId60"/>
    <p:sldId id="333" r:id="rId61"/>
    <p:sldId id="316" r:id="rId62"/>
    <p:sldId id="315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46" r:id="rId7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FF9966"/>
    <a:srgbClr val="1FE1E1"/>
    <a:srgbClr val="000000"/>
    <a:srgbClr val="969696"/>
    <a:srgbClr val="DDDDDD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2737" autoAdjust="0"/>
    <p:restoredTop sz="91006" autoAdjust="0"/>
  </p:normalViewPr>
  <p:slideViewPr>
    <p:cSldViewPr showGuides="1">
      <p:cViewPr>
        <p:scale>
          <a:sx n="69" d="100"/>
          <a:sy n="69" d="100"/>
        </p:scale>
        <p:origin x="-34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29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D478C73-CCC7-4D5B-BE08-0AAD59EB18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40788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2B16A58-331B-4BE9-9840-42906457FCA4}" type="slidenum">
              <a:rPr lang="en-US" altLang="en-US" sz="1200" smtClean="0"/>
              <a:pPr/>
              <a:t>4</a:t>
            </a:fld>
            <a:endParaRPr lang="en-US" altLang="en-US" sz="1200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8A58B2F-5E3F-45E0-B44F-67609ED0EA17}" type="slidenum">
              <a:rPr lang="en-US" altLang="en-US" sz="1200" smtClean="0"/>
              <a:pPr/>
              <a:t>18</a:t>
            </a:fld>
            <a:endParaRPr lang="en-US" altLang="en-US" sz="1200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C4B82C5-DFC1-463A-AC71-D80A2F651288}" type="slidenum">
              <a:rPr lang="en-US" altLang="en-US" sz="1200" smtClean="0"/>
              <a:pPr/>
              <a:t>19</a:t>
            </a:fld>
            <a:endParaRPr lang="en-US" altLang="en-US" sz="120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C0B68E9-EE79-4686-93A7-59ABA689DB10}" type="slidenum">
              <a:rPr lang="en-US" altLang="en-US" sz="1200" smtClean="0"/>
              <a:pPr/>
              <a:t>21</a:t>
            </a:fld>
            <a:endParaRPr lang="en-US" altLang="en-US" sz="1200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0891" y="4347148"/>
            <a:ext cx="5485158" cy="41144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CDA6D3B8-BF74-4AF1-A985-129840B2B12F}" type="slidenum">
              <a:rPr lang="en-US" smtClean="0">
                <a:uFillTx/>
              </a:rPr>
              <a:pPr>
                <a:defRPr>
                  <a:uFillTx/>
                </a:defRPr>
              </a:pPr>
              <a:t>22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48099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defRPr/>
            </a:pPr>
            <a:fld id="{1EB10D20-7277-4388-98B4-7F31FAA80BA0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83026" y="8684926"/>
            <a:ext cx="2973388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34" tIns="45267" rIns="90534" bIns="45267" anchor="b"/>
          <a:lstStyle>
            <a:lvl1pPr defTabSz="9223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BDDCD62-FDE9-4A2D-BA51-28998475B684}" type="slidenum">
              <a:rPr lang="en-US" altLang="en-US" sz="1200"/>
              <a:pPr algn="r" eaLnBrk="1" hangingPunct="1"/>
              <a:t>23</a:t>
            </a:fld>
            <a:endParaRPr lang="en-US" altLang="en-US" sz="1200"/>
          </a:p>
        </p:txBody>
      </p:sp>
      <p:sp>
        <p:nvSpPr>
          <p:cNvPr id="58371" name="Rectangle 7"/>
          <p:cNvSpPr txBox="1">
            <a:spLocks noGrp="1" noChangeArrowheads="1"/>
          </p:cNvSpPr>
          <p:nvPr/>
        </p:nvSpPr>
        <p:spPr bwMode="auto">
          <a:xfrm>
            <a:off x="3883026" y="8684926"/>
            <a:ext cx="2973388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34" tIns="45267" rIns="90534" bIns="45267" anchor="b"/>
          <a:lstStyle>
            <a:lvl1pPr defTabSz="9223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D28CB6E-A207-4514-B732-8AB2241D9931}" type="slidenum">
              <a:rPr lang="en-US" altLang="en-US" sz="1200"/>
              <a:pPr algn="r" eaLnBrk="1" hangingPunct="1"/>
              <a:t>23</a:t>
            </a:fld>
            <a:endParaRPr lang="en-US" altLang="en-US" sz="1200"/>
          </a:p>
        </p:txBody>
      </p:sp>
      <p:sp>
        <p:nvSpPr>
          <p:cNvPr id="58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AC Electricity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04/25/2006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Lecture 8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6C7EFF-A40C-4D26-BA24-4DCA4CB1EAB5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AC Electricity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04/25/2006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Lecture 8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843FB6-B905-4F84-9154-34E6E70FC548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AC Electricity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04/25/2006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Lecture 8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6C3CEF-5CB4-485A-81CB-7C6D7F2B5922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AC Electricity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04/25/2006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Lecture 8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680F27-3908-4F4E-8B01-BB1D013B80B6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AC Electricity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04/25/2006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Lecture 8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CB7F8-7160-40FF-975E-8F34DEBAE49B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600" dirty="0"/>
              <a:t>Often credited for inventing the light bulb – didn’t </a:t>
            </a:r>
          </a:p>
          <a:p>
            <a:pPr lvl="0"/>
            <a:endParaRPr lang="en-US" sz="1600" dirty="0"/>
          </a:p>
          <a:p>
            <a:pPr lvl="0"/>
            <a:r>
              <a:rPr lang="en-US" sz="1600" dirty="0"/>
              <a:t>Improved on previous attempts at it.</a:t>
            </a:r>
          </a:p>
          <a:p>
            <a:pPr lvl="0"/>
            <a:endParaRPr lang="en-US" sz="1600" dirty="0"/>
          </a:p>
          <a:p>
            <a:pPr lvl="0"/>
            <a:r>
              <a:rPr lang="en-US" sz="1600" dirty="0"/>
              <a:t>Invented system for the broad use of electric lights. </a:t>
            </a:r>
          </a:p>
          <a:p>
            <a:pPr lvl="0"/>
            <a:endParaRPr lang="en-US" sz="1600" dirty="0"/>
          </a:p>
          <a:p>
            <a:pPr lvl="0"/>
            <a:r>
              <a:rPr lang="en-US" sz="1600" dirty="0"/>
              <a:t>First publicly displayed this system in 1879</a:t>
            </a:r>
          </a:p>
          <a:p>
            <a:pPr lvl="0"/>
            <a:endParaRPr lang="en-US" sz="1600" dirty="0"/>
          </a:p>
          <a:p>
            <a:pPr lvl="0"/>
            <a:r>
              <a:rPr lang="en-US" sz="1600" dirty="0"/>
              <a:t>Lit with electricity his entire laboratory complex, Menlo Park.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CDA6D3B8-BF74-4AF1-A985-129840B2B12F}" type="slidenum">
              <a:rPr lang="en-US" smtClean="0">
                <a:uFillTx/>
              </a:rPr>
              <a:pPr>
                <a:defRPr>
                  <a:uFillTx/>
                </a:defRPr>
              </a:pPr>
              <a:t>7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71730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AC Electricity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04/25/2006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Lecture 8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4E2458-DFDB-44D5-8607-F2CE07B5C04F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E09530-098D-4934-8F56-9553E99A303B}" type="slidenum">
              <a:rPr lang="el-GR" altLang="en-US"/>
              <a:pPr/>
              <a:t>34</a:t>
            </a:fld>
            <a:endParaRPr lang="el-GR" alt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/>
              <a:t>Power-frequency fields and distance from high-voltage power lines in comparison to typical fields in residences that are not near high-voltage power liens. </a:t>
            </a:r>
            <a:r>
              <a:rPr lang="el-GR" altLang="en-US"/>
              <a:t>Data is from the US National Research Council </a:t>
            </a:r>
            <a:endParaRPr lang="en-GB" altLang="en-US"/>
          </a:p>
          <a:p>
            <a:r>
              <a:rPr lang="el-GR" altLang="en-US"/>
              <a:t>Πεδία ισχύος-συχνότητας και απόστασης από γραμμές μεταφοράς υψηλής τάσης, σε σύγκριση με τυπικά πεδία σε κατοικίες που δεν ευρίσκονται κοντά σε γραμμές υψηλής τάσης. (Εθνικό Συμβούλιο Έρευνας ΗΠΑ)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06DC4-126C-4925-AF94-2CF48F3E6080}" type="slidenum">
              <a:rPr lang="el-GR" smtClean="0"/>
              <a:t>41</a:t>
            </a:fld>
            <a:endParaRPr lang="el-G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06DC4-126C-4925-AF94-2CF48F3E6080}" type="slidenum">
              <a:rPr lang="el-GR" smtClean="0"/>
              <a:t>42</a:t>
            </a:fld>
            <a:endParaRPr lang="el-G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06DC4-126C-4925-AF94-2CF48F3E6080}" type="slidenum">
              <a:rPr lang="el-GR" smtClean="0"/>
              <a:t>43</a:t>
            </a:fld>
            <a:endParaRPr lang="el-G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06DC4-126C-4925-AF94-2CF48F3E6080}" type="slidenum">
              <a:rPr lang="el-GR" smtClean="0"/>
              <a:t>44</a:t>
            </a:fld>
            <a:endParaRPr lang="el-G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06DC4-126C-4925-AF94-2CF48F3E6080}" type="slidenum">
              <a:rPr lang="el-GR" smtClean="0"/>
              <a:t>45</a:t>
            </a:fld>
            <a:endParaRPr lang="el-G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06DC4-126C-4925-AF94-2CF48F3E6080}" type="slidenum">
              <a:rPr lang="el-GR" smtClean="0"/>
              <a:t>46</a:t>
            </a:fld>
            <a:endParaRPr lang="el-G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06DC4-126C-4925-AF94-2CF48F3E6080}" type="slidenum">
              <a:rPr lang="el-GR" smtClean="0"/>
              <a:t>47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25F855F-68D8-4FE2-8B7D-94A35BFF917C}" type="slidenum">
              <a:rPr lang="en-US" altLang="en-US" sz="1200" smtClean="0"/>
              <a:pPr/>
              <a:t>8</a:t>
            </a:fld>
            <a:endParaRPr lang="en-US" altLang="en-US" sz="1200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defRPr/>
            </a:pPr>
            <a:fld id="{F34EF7F2-C421-4C23-B080-A22AEFCE363F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83026" y="8684926"/>
            <a:ext cx="2973388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34" tIns="45267" rIns="90534" bIns="45267" anchor="b"/>
          <a:lstStyle>
            <a:lvl1pPr defTabSz="9223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53DA150-32CD-42F5-BFC8-2ED08EFB9368}" type="slidenum">
              <a:rPr lang="en-US" altLang="en-US" sz="1200"/>
              <a:pPr algn="r" eaLnBrk="1" hangingPunct="1"/>
              <a:t>9</a:t>
            </a:fld>
            <a:endParaRPr lang="en-US" altLang="en-US" sz="1200"/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3026" y="8684926"/>
            <a:ext cx="2973388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34" tIns="45267" rIns="90534" bIns="45267" anchor="b"/>
          <a:lstStyle>
            <a:lvl1pPr defTabSz="9223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F8C267C-FD9E-4C49-B6BA-A0FA9EA62DF3}" type="slidenum">
              <a:rPr lang="en-US" altLang="en-US" sz="1200"/>
              <a:pPr algn="r" eaLnBrk="1" hangingPunct="1"/>
              <a:t>9</a:t>
            </a:fld>
            <a:endParaRPr lang="en-US" altLang="en-US" sz="1200"/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BCE198F-EE25-4194-91E7-BED368BE9C24}" type="slidenum">
              <a:rPr lang="en-US" altLang="en-US" sz="1200" smtClean="0"/>
              <a:pPr/>
              <a:t>10</a:t>
            </a:fld>
            <a:endParaRPr lang="en-US" altLang="en-US" sz="1200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3853B7E-FED7-4D35-84ED-48914D3D199C}" type="slidenum">
              <a:rPr lang="en-US" altLang="en-US" sz="1200" smtClean="0"/>
              <a:pPr/>
              <a:t>11</a:t>
            </a:fld>
            <a:endParaRPr lang="en-US" altLang="en-US" sz="1200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8E6BF55-47C4-461B-9B27-7EB19AC7972C}" type="slidenum">
              <a:rPr lang="en-US" altLang="en-US" sz="1200" smtClean="0"/>
              <a:pPr/>
              <a:t>15</a:t>
            </a:fld>
            <a:endParaRPr lang="en-US" altLang="en-US" sz="1200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ABDC3D8-6B57-43D0-A441-75B159CF572A}" type="slidenum">
              <a:rPr lang="en-US" altLang="en-US" sz="1200" smtClean="0"/>
              <a:pPr/>
              <a:t>16</a:t>
            </a:fld>
            <a:endParaRPr lang="en-US" altLang="en-US" sz="12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0AAD824-8B93-44B9-8656-BFE4E18CC052}" type="slidenum">
              <a:rPr lang="en-US" altLang="en-US" sz="1200" smtClean="0"/>
              <a:pPr/>
              <a:t>17</a:t>
            </a:fld>
            <a:endParaRPr lang="en-US" altLang="en-US" sz="1200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49D50-8120-476C-9785-04E73EC590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483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70FFE-47D0-4B64-9BA9-8296B11F7C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037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4B742-0F67-4614-8944-81153E742F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0989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B0148-C200-4CB7-B7C0-201354B8B4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1103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AFFF7-2A77-4FDA-83AE-3B4F69F6DF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462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A3D66-D330-4BF4-931D-4C9F2470B8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6949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30FAE-1968-4C3C-868C-12447CE0E8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407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7E141-DEBA-475A-87DF-1048CD2397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807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E5FB1-9360-409D-8C96-26FF9BED81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775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F33E5-B23D-4625-A967-200F4FAA98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910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9950C-BA99-426F-B60E-ED5A08E142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9117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587375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4313"/>
            <a:ext cx="7772400" cy="4611687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9F9ADB3-5CFE-4691-B9B0-A38D0B3A99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Cambria Math" panose="02040503050406030204" pitchFamily="18" charset="0"/>
          <a:ea typeface="Cambria Math" panose="02040503050406030204" pitchFamily="18" charset="0"/>
          <a:cs typeface="Cambria Math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Cambria Math" pitchFamily="18" charset="0"/>
          <a:ea typeface="Cambria Math" pitchFamily="18" charset="0"/>
          <a:cs typeface="Cambria Math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Cambria Math" pitchFamily="18" charset="0"/>
          <a:ea typeface="Cambria Math" pitchFamily="18" charset="0"/>
          <a:cs typeface="Cambria Math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Cambria Math" pitchFamily="18" charset="0"/>
          <a:ea typeface="Cambria Math" pitchFamily="18" charset="0"/>
          <a:cs typeface="Cambria Math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Cambria Math" pitchFamily="18" charset="0"/>
          <a:ea typeface="Cambria Math" pitchFamily="18" charset="0"/>
          <a:cs typeface="Cambria Math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charset="2"/>
        <a:buChar char="§"/>
        <a:defRPr sz="3200">
          <a:solidFill>
            <a:srgbClr val="000000"/>
          </a:solidFill>
          <a:latin typeface="Cambria Math" panose="02040503050406030204" pitchFamily="18" charset="0"/>
          <a:ea typeface="Cambria Math" panose="02040503050406030204" pitchFamily="18" charset="0"/>
          <a:cs typeface="Cambria Math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charset="2"/>
        <a:buChar char="§"/>
        <a:defRPr sz="2800">
          <a:solidFill>
            <a:srgbClr val="000000"/>
          </a:solidFill>
          <a:latin typeface="Cambria Math" panose="02040503050406030204" pitchFamily="18" charset="0"/>
          <a:ea typeface="Cambria Math" panose="02040503050406030204" pitchFamily="18" charset="0"/>
          <a:cs typeface="Cambria Math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charset="2"/>
        <a:buChar char="§"/>
        <a:defRPr sz="2400">
          <a:solidFill>
            <a:srgbClr val="000000"/>
          </a:solidFill>
          <a:latin typeface="Cambria Math" panose="02040503050406030204" pitchFamily="18" charset="0"/>
          <a:ea typeface="Cambria Math" panose="02040503050406030204" pitchFamily="18" charset="0"/>
          <a:cs typeface="Cambria Math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charset="2"/>
        <a:buChar char="§"/>
        <a:defRPr sz="2000">
          <a:solidFill>
            <a:srgbClr val="000000"/>
          </a:solidFill>
          <a:latin typeface="Cambria Math" panose="02040503050406030204" pitchFamily="18" charset="0"/>
          <a:ea typeface="Cambria Math" panose="02040503050406030204" pitchFamily="18" charset="0"/>
          <a:cs typeface="Cambria Math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charset="2"/>
        <a:buChar char="§"/>
        <a:defRPr sz="2000">
          <a:solidFill>
            <a:srgbClr val="000000"/>
          </a:solidFill>
          <a:latin typeface="Cambria Math" panose="02040503050406030204" pitchFamily="18" charset="0"/>
          <a:ea typeface="Cambria Math" panose="02040503050406030204" pitchFamily="18" charset="0"/>
          <a:cs typeface="Cambria Math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5.wav"/><Relationship Id="rId7" Type="http://schemas.openxmlformats.org/officeDocument/2006/relationships/image" Target="../media/image20.gif"/><Relationship Id="rId2" Type="http://schemas.microsoft.com/office/2007/relationships/media" Target="../media/media15.wav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6.wav"/><Relationship Id="rId7" Type="http://schemas.openxmlformats.org/officeDocument/2006/relationships/image" Target="../media/image25.jpeg"/><Relationship Id="rId2" Type="http://schemas.microsoft.com/office/2007/relationships/media" Target="../media/media16.wav"/><Relationship Id="rId1" Type="http://schemas.openxmlformats.org/officeDocument/2006/relationships/tags" Target="../tags/tag3.xml"/><Relationship Id="rId6" Type="http://schemas.openxmlformats.org/officeDocument/2006/relationships/image" Target="../media/image24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7.wav"/><Relationship Id="rId7" Type="http://schemas.openxmlformats.org/officeDocument/2006/relationships/image" Target="../media/image27.gif"/><Relationship Id="rId2" Type="http://schemas.microsoft.com/office/2007/relationships/media" Target="../media/media17.wav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0.wav"/><Relationship Id="rId7" Type="http://schemas.openxmlformats.org/officeDocument/2006/relationships/image" Target="../media/image31.png"/><Relationship Id="rId2" Type="http://schemas.microsoft.com/office/2007/relationships/media" Target="../media/media20.wav"/><Relationship Id="rId1" Type="http://schemas.openxmlformats.org/officeDocument/2006/relationships/tags" Target="../tags/tag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wmf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4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50.wmf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44.wmf"/><Relationship Id="rId11" Type="http://schemas.openxmlformats.org/officeDocument/2006/relationships/image" Target="../media/image49.gif"/><Relationship Id="rId5" Type="http://schemas.openxmlformats.org/officeDocument/2006/relationships/image" Target="../media/image43.wmf"/><Relationship Id="rId10" Type="http://schemas.openxmlformats.org/officeDocument/2006/relationships/image" Target="../media/image48.wmf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4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4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4.wav"/><Relationship Id="rId7" Type="http://schemas.openxmlformats.org/officeDocument/2006/relationships/image" Target="../media/image59.png"/><Relationship Id="rId2" Type="http://schemas.microsoft.com/office/2007/relationships/media" Target="../media/media34.wav"/><Relationship Id="rId1" Type="http://schemas.openxmlformats.org/officeDocument/2006/relationships/tags" Target="../tags/tag6.xml"/><Relationship Id="rId6" Type="http://schemas.openxmlformats.org/officeDocument/2006/relationships/image" Target="../media/image58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wav"/><Relationship Id="rId2" Type="http://schemas.microsoft.com/office/2007/relationships/media" Target="../media/media35.wav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60.gif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4.png"/><Relationship Id="rId4" Type="http://schemas.openxmlformats.org/officeDocument/2006/relationships/image" Target="../media/image6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4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4.png"/><Relationship Id="rId4" Type="http://schemas.openxmlformats.org/officeDocument/2006/relationships/image" Target="../media/image6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4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4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4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image" Target="../media/image4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image" Target="../media/image4.pn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6" Type="http://schemas.openxmlformats.org/officeDocument/2006/relationships/image" Target="../media/image4.png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6" Type="http://schemas.openxmlformats.org/officeDocument/2006/relationships/image" Target="../media/image4.png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6" Type="http://schemas.openxmlformats.org/officeDocument/2006/relationships/image" Target="../media/image4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5" Type="http://schemas.openxmlformats.org/officeDocument/2006/relationships/image" Target="../media/image4.png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5" Type="http://schemas.openxmlformats.org/officeDocument/2006/relationships/image" Target="../media/image4.png"/><Relationship Id="rId4" Type="http://schemas.openxmlformats.org/officeDocument/2006/relationships/image" Target="../media/image7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5" Type="http://schemas.openxmlformats.org/officeDocument/2006/relationships/image" Target="../media/image4.png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5" Type="http://schemas.openxmlformats.org/officeDocument/2006/relationships/image" Target="../media/image4.png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5" Type="http://schemas.openxmlformats.org/officeDocument/2006/relationships/image" Target="../media/image4.png"/><Relationship Id="rId4" Type="http://schemas.openxmlformats.org/officeDocument/2006/relationships/image" Target="../media/image76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4.wav"/><Relationship Id="rId2" Type="http://schemas.microsoft.com/office/2007/relationships/media" Target="../media/media54.wav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77.png"/><Relationship Id="rId4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5" Type="http://schemas.openxmlformats.org/officeDocument/2006/relationships/image" Target="../media/image4.png"/><Relationship Id="rId4" Type="http://schemas.openxmlformats.org/officeDocument/2006/relationships/image" Target="../media/image78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6.wav"/><Relationship Id="rId1" Type="http://schemas.microsoft.com/office/2007/relationships/media" Target="../media/media56.wav"/><Relationship Id="rId5" Type="http://schemas.openxmlformats.org/officeDocument/2006/relationships/image" Target="../media/image4.png"/><Relationship Id="rId4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7.wav"/><Relationship Id="rId1" Type="http://schemas.microsoft.com/office/2007/relationships/media" Target="../media/media57.wav"/><Relationship Id="rId5" Type="http://schemas.openxmlformats.org/officeDocument/2006/relationships/image" Target="../media/image4.png"/><Relationship Id="rId4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8.wav"/><Relationship Id="rId1" Type="http://schemas.microsoft.com/office/2007/relationships/media" Target="../media/media58.wav"/><Relationship Id="rId5" Type="http://schemas.openxmlformats.org/officeDocument/2006/relationships/image" Target="../media/image4.png"/><Relationship Id="rId4" Type="http://schemas.openxmlformats.org/officeDocument/2006/relationships/image" Target="../media/image8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9.wav"/><Relationship Id="rId1" Type="http://schemas.microsoft.com/office/2007/relationships/media" Target="../media/media59.wav"/><Relationship Id="rId5" Type="http://schemas.openxmlformats.org/officeDocument/2006/relationships/image" Target="../media/image4.png"/><Relationship Id="rId4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0.wav"/><Relationship Id="rId1" Type="http://schemas.microsoft.com/office/2007/relationships/media" Target="../media/media60.wav"/><Relationship Id="rId5" Type="http://schemas.openxmlformats.org/officeDocument/2006/relationships/image" Target="../media/image4.png"/><Relationship Id="rId4" Type="http://schemas.openxmlformats.org/officeDocument/2006/relationships/image" Target="../media/image83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1.wav"/><Relationship Id="rId1" Type="http://schemas.microsoft.com/office/2007/relationships/media" Target="../media/media61.wav"/><Relationship Id="rId5" Type="http://schemas.openxmlformats.org/officeDocument/2006/relationships/image" Target="../media/image4.png"/><Relationship Id="rId4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2.wav"/><Relationship Id="rId1" Type="http://schemas.microsoft.com/office/2007/relationships/media" Target="../media/media62.wav"/><Relationship Id="rId5" Type="http://schemas.openxmlformats.org/officeDocument/2006/relationships/image" Target="../media/image4.png"/><Relationship Id="rId4" Type="http://schemas.openxmlformats.org/officeDocument/2006/relationships/image" Target="../media/image8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3.wav"/><Relationship Id="rId1" Type="http://schemas.microsoft.com/office/2007/relationships/media" Target="../media/media63.wav"/><Relationship Id="rId5" Type="http://schemas.openxmlformats.org/officeDocument/2006/relationships/image" Target="../media/image4.png"/><Relationship Id="rId4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4.wav"/><Relationship Id="rId1" Type="http://schemas.microsoft.com/office/2007/relationships/media" Target="../media/media64.wav"/><Relationship Id="rId5" Type="http://schemas.openxmlformats.org/officeDocument/2006/relationships/image" Target="../media/image54.png"/><Relationship Id="rId4" Type="http://schemas.openxmlformats.org/officeDocument/2006/relationships/image" Target="../media/image8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5.wav"/><Relationship Id="rId1" Type="http://schemas.microsoft.com/office/2007/relationships/media" Target="../media/media65.wav"/><Relationship Id="rId5" Type="http://schemas.openxmlformats.org/officeDocument/2006/relationships/image" Target="../media/image54.png"/><Relationship Id="rId4" Type="http://schemas.openxmlformats.org/officeDocument/2006/relationships/image" Target="../media/image8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6.wav"/><Relationship Id="rId1" Type="http://schemas.microsoft.com/office/2007/relationships/media" Target="../media/media66.wav"/><Relationship Id="rId5" Type="http://schemas.openxmlformats.org/officeDocument/2006/relationships/image" Target="../media/image54.png"/><Relationship Id="rId4" Type="http://schemas.openxmlformats.org/officeDocument/2006/relationships/image" Target="../media/image8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7.wav"/><Relationship Id="rId1" Type="http://schemas.microsoft.com/office/2007/relationships/media" Target="../media/media67.wav"/><Relationship Id="rId5" Type="http://schemas.openxmlformats.org/officeDocument/2006/relationships/image" Target="../media/image54.png"/><Relationship Id="rId4" Type="http://schemas.openxmlformats.org/officeDocument/2006/relationships/image" Target="../media/image9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8.wav"/><Relationship Id="rId1" Type="http://schemas.microsoft.com/office/2007/relationships/media" Target="../media/media68.wav"/><Relationship Id="rId5" Type="http://schemas.openxmlformats.org/officeDocument/2006/relationships/image" Target="../media/image54.png"/><Relationship Id="rId4" Type="http://schemas.openxmlformats.org/officeDocument/2006/relationships/image" Target="../media/image9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4.png"/><Relationship Id="rId2" Type="http://schemas.openxmlformats.org/officeDocument/2006/relationships/audio" Target="../media/media69.wav"/><Relationship Id="rId1" Type="http://schemas.microsoft.com/office/2007/relationships/media" Target="../media/media69.wav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0.wav"/><Relationship Id="rId1" Type="http://schemas.microsoft.com/office/2007/relationships/media" Target="../media/media70.wav"/><Relationship Id="rId5" Type="http://schemas.openxmlformats.org/officeDocument/2006/relationships/image" Target="../media/image54.png"/><Relationship Id="rId4" Type="http://schemas.openxmlformats.org/officeDocument/2006/relationships/image" Target="../media/image9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1.wav"/><Relationship Id="rId1" Type="http://schemas.microsoft.com/office/2007/relationships/media" Target="../media/media71.wav"/><Relationship Id="rId5" Type="http://schemas.openxmlformats.org/officeDocument/2006/relationships/image" Target="../media/image54.png"/><Relationship Id="rId4" Type="http://schemas.openxmlformats.org/officeDocument/2006/relationships/image" Target="../media/image9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wav"/><Relationship Id="rId1" Type="http://schemas.microsoft.com/office/2007/relationships/media" Target="../media/media72.wav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8.wav"/><Relationship Id="rId7" Type="http://schemas.openxmlformats.org/officeDocument/2006/relationships/image" Target="../media/image13.png"/><Relationship Id="rId2" Type="http://schemas.microsoft.com/office/2007/relationships/media" Target="../media/media8.wav"/><Relationship Id="rId1" Type="http://schemas.openxmlformats.org/officeDocument/2006/relationships/tags" Target="../tags/tag1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Εικόνα 1" descr="image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9913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Λογότυπο επιχειρησιακού προγράμματος εκπαίδευσης και δια βίου μάθησης&#10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2" y="5915025"/>
            <a:ext cx="37242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l-GR" dirty="0" smtClean="0"/>
              <a:t>ΕΝΕΡΓΕΙΑ ΚΑΙ ΠΕΡΙΒΑΛΛΟΝ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l-GR" dirty="0" smtClean="0"/>
              <a:t>ΔΙΑΛΕΞΗ 09</a:t>
            </a:r>
          </a:p>
          <a:p>
            <a:pPr algn="l"/>
            <a:r>
              <a:rPr lang="el-GR" dirty="0" smtClean="0"/>
              <a:t>ΠΑΡΑΓΩΓΗ ΗΛΕΚΤΡΙΣΜΟΥ</a:t>
            </a:r>
            <a:endParaRPr lang="en-GB" dirty="0"/>
          </a:p>
        </p:txBody>
      </p:sp>
      <p:pic>
        <p:nvPicPr>
          <p:cNvPr id="4098" name="Picture 2" descr="http://upload.wikimedia.org/wikipedia/commons/thumb/b/b4/Gluehlampe_01_KMJ.png/640px-Gluehlampe_01_KM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045" y="1844824"/>
            <a:ext cx="2997955" cy="497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3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4"/>
    </mc:Choice>
    <mc:Fallback>
      <p:transition spd="slow" advTm="6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9" y="260648"/>
            <a:ext cx="9144000" cy="515144"/>
          </a:xfrm>
        </p:spPr>
        <p:txBody>
          <a:bodyPr/>
          <a:lstStyle/>
          <a:p>
            <a:pPr eaLnBrk="1" hangingPunct="1"/>
            <a:r>
              <a:rPr lang="el-GR" altLang="en-US" b="1" smtClean="0">
                <a:solidFill>
                  <a:srgbClr val="FF0000"/>
                </a:solidFill>
              </a:rPr>
              <a:t>ΜΗ</a:t>
            </a:r>
            <a:r>
              <a:rPr lang="el-GR" altLang="en-US" smtClean="0"/>
              <a:t> ΘΕΡΜΙΚΗ ΠΑΡΑΓΩΓΗ ΗΛΕΚΤΡΙΣΜΟΥ</a:t>
            </a:r>
            <a:endParaRPr lang="en-US" altLang="en-US" smtClean="0"/>
          </a:p>
        </p:txBody>
      </p:sp>
      <p:sp>
        <p:nvSpPr>
          <p:cNvPr id="4101" name="Text Box 3"/>
          <p:cNvSpPr txBox="1">
            <a:spLocks noChangeArrowheads="1"/>
          </p:cNvSpPr>
          <p:nvPr/>
        </p:nvSpPr>
        <p:spPr bwMode="auto">
          <a:xfrm>
            <a:off x="0" y="1351756"/>
            <a:ext cx="9144000" cy="4370427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 </a:t>
            </a:r>
            <a:r>
              <a:rPr lang="el-GR" altLang="en-US" sz="24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από την πηγή </a:t>
            </a:r>
            <a:r>
              <a:rPr lang="el-GR" altLang="en-US" sz="24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στον </a:t>
            </a:r>
            <a:r>
              <a:rPr lang="el-GR" altLang="en-US" sz="24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ηλεκτρισμό</a:t>
            </a:r>
            <a:endParaRPr lang="en-US" altLang="en-US" sz="2400">
              <a:solidFill>
                <a:schemeClr val="bg2"/>
              </a:solidFill>
              <a:latin typeface="Times New Roman" charset="0"/>
              <a:ea typeface="ＭＳ Ｐゴシック" charset="-128"/>
              <a:cs typeface="Times New Roman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 </a:t>
            </a:r>
            <a:endParaRPr lang="en-US" altLang="en-US" sz="1800">
              <a:solidFill>
                <a:srgbClr val="FF0000"/>
              </a:solidFill>
              <a:latin typeface="Times New Roman" charset="0"/>
              <a:ea typeface="ＭＳ Ｐゴシック" charset="-128"/>
              <a:cs typeface="Times New Roman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l-GR" altLang="en-US" sz="1800" b="1" u="sng">
                <a:solidFill>
                  <a:srgbClr val="FF0000"/>
                </a:solidFill>
                <a:latin typeface="Times New Roman" charset="0"/>
                <a:ea typeface="ＭＳ Ｐゴシック" charset="-128"/>
                <a:cs typeface="Times New Roman" charset="0"/>
              </a:rPr>
              <a:t>ΠΗΓΗ</a:t>
            </a:r>
            <a:r>
              <a:rPr lang="en-US" altLang="en-US" sz="1800" b="1">
                <a:solidFill>
                  <a:srgbClr val="FF0000"/>
                </a:solidFill>
                <a:latin typeface="Times New Roman" charset="0"/>
                <a:ea typeface="ＭＳ Ｐゴシック" charset="-128"/>
                <a:cs typeface="Times New Roman" charset="0"/>
              </a:rPr>
              <a:t>		</a:t>
            </a:r>
            <a:r>
              <a:rPr lang="el-GR" altLang="en-US" sz="1800" b="1" smtClean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     </a:t>
            </a:r>
            <a:r>
              <a:rPr lang="el-GR" altLang="en-US" sz="1800" b="1" u="sng" smtClean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Times New Roman" charset="0"/>
              </a:rPr>
              <a:t>ΜΕΤΑΤΡΟΠΗ</a:t>
            </a:r>
            <a:endParaRPr lang="en-US" altLang="en-US" sz="1800">
              <a:solidFill>
                <a:srgbClr val="FF0000"/>
              </a:solidFill>
              <a:latin typeface="Times New Roman" charset="0"/>
              <a:ea typeface="ＭＳ Ｐゴシック" charset="-128"/>
              <a:cs typeface="Times New Roman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l-GR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Ηλιος</a:t>
            </a: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		</a:t>
            </a:r>
            <a:r>
              <a:rPr lang="el-GR" altLang="en-US" sz="18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     ΦΩΤΟΒΟΛΤΑΙΚΟ </a:t>
            </a:r>
            <a:endParaRPr lang="en-US" altLang="en-US" sz="1800">
              <a:solidFill>
                <a:schemeClr val="bg2"/>
              </a:solidFill>
              <a:latin typeface="Times New Roman" charset="0"/>
              <a:ea typeface="ＭＳ Ｐゴシック" charset="-128"/>
              <a:cs typeface="Times New Roman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l-GR" altLang="en-US" sz="18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Χημική ενέργεια</a:t>
            </a: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	</a:t>
            </a:r>
            <a:r>
              <a:rPr lang="el-GR" altLang="en-US" sz="18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     ΚΥΤΤΑΡΟ </a:t>
            </a:r>
            <a:r>
              <a:rPr lang="el-GR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ΚΑΥΣΙΜΟ</a:t>
            </a:r>
            <a:endParaRPr lang="en-US" altLang="en-US" sz="1800">
              <a:solidFill>
                <a:schemeClr val="bg2"/>
              </a:solidFill>
              <a:latin typeface="Times New Roman" charset="0"/>
              <a:ea typeface="ＭＳ Ｐゴシック" charset="-128"/>
              <a:cs typeface="Times New Roman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 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bg2"/>
              </a:solidFill>
              <a:latin typeface="Times New Roman" charset="0"/>
              <a:ea typeface="ＭＳ Ｐゴシック" charset="-128"/>
              <a:cs typeface="Times New Roman" charset="0"/>
            </a:endParaRPr>
          </a:p>
          <a:p>
            <a:pPr>
              <a:spcBef>
                <a:spcPct val="0"/>
              </a:spcBef>
              <a:buClrTx/>
              <a:buNone/>
            </a:pPr>
            <a:r>
              <a:rPr lang="el-GR" altLang="en-US" sz="2000" b="1">
                <a:solidFill>
                  <a:schemeClr val="bg2"/>
                </a:solidFill>
                <a:ea typeface="ＭＳ Ｐゴシック" charset="-128"/>
                <a:cs typeface="Times New Roman" charset="0"/>
              </a:rPr>
              <a:t>Δ</a:t>
            </a:r>
            <a:r>
              <a:rPr lang="el-GR" altLang="en-US" sz="2000" b="1" smtClean="0">
                <a:solidFill>
                  <a:schemeClr val="bg2"/>
                </a:solidFill>
                <a:ea typeface="ＭＳ Ｐゴシック" charset="-128"/>
                <a:cs typeface="Times New Roman" charset="0"/>
              </a:rPr>
              <a:t>ΥΝΑΜΙΚΗ/          ΣΕ </a:t>
            </a:r>
            <a:r>
              <a:rPr lang="el-GR" altLang="en-US" sz="2000" b="1">
                <a:solidFill>
                  <a:schemeClr val="bg2"/>
                </a:solidFill>
                <a:ea typeface="ＭＳ Ｐゴシック" charset="-128"/>
                <a:cs typeface="Times New Roman" charset="0"/>
              </a:rPr>
              <a:t>ΜΗΧΑΝΙΚΗ </a:t>
            </a:r>
            <a:r>
              <a:rPr lang="el-GR" altLang="en-US" sz="2000" b="1" smtClean="0">
                <a:solidFill>
                  <a:schemeClr val="bg2"/>
                </a:solidFill>
                <a:ea typeface="ＭＳ Ｐゴシック" charset="-128"/>
                <a:cs typeface="Times New Roman" charset="0"/>
              </a:rPr>
              <a:t>                           ΣΕ </a:t>
            </a:r>
            <a:r>
              <a:rPr lang="el-GR" altLang="en-US" sz="2000" b="1">
                <a:solidFill>
                  <a:schemeClr val="bg2"/>
                </a:solidFill>
                <a:ea typeface="ＭＳ Ｐゴシック" charset="-128"/>
                <a:cs typeface="Times New Roman" charset="0"/>
              </a:rPr>
              <a:t>ΗΛΕΚΤΡΙΚΗ</a:t>
            </a:r>
            <a:endParaRPr lang="en-US" altLang="en-US" sz="2000">
              <a:solidFill>
                <a:schemeClr val="bg2"/>
              </a:solidFill>
              <a:ea typeface="ＭＳ Ｐゴシック" charset="-128"/>
              <a:cs typeface="Times New Roman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 </a:t>
            </a:r>
            <a:r>
              <a:rPr lang="el-GR" altLang="en-US" sz="1800" b="1">
                <a:solidFill>
                  <a:schemeClr val="bg2"/>
                </a:solidFill>
                <a:ea typeface="ＭＳ Ｐゴシック" charset="-128"/>
                <a:cs typeface="Times New Roman" charset="0"/>
              </a:rPr>
              <a:t>ΚΙΝΗΤΙΚΗ </a:t>
            </a:r>
            <a:endParaRPr lang="el-GR" altLang="en-US" sz="1800" b="1" smtClean="0">
              <a:solidFill>
                <a:schemeClr val="bg2"/>
              </a:solidFill>
              <a:ea typeface="ＭＳ Ｐゴシック" charset="-128"/>
              <a:cs typeface="Times New Roman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bg2"/>
              </a:solidFill>
              <a:latin typeface="Times New Roman" charset="0"/>
              <a:ea typeface="ＭＳ Ｐゴシック" charset="-128"/>
              <a:cs typeface="Times New Roman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tabLst>
                <a:tab pos="1441450" algn="l"/>
                <a:tab pos="4751388" algn="l"/>
              </a:tabLst>
            </a:pPr>
            <a:r>
              <a:rPr lang="el-GR" altLang="en-US" sz="2000" b="1" u="sng">
                <a:solidFill>
                  <a:srgbClr val="FF0000"/>
                </a:solidFill>
                <a:latin typeface="Cambria" panose="02040503050406030204" pitchFamily="18" charset="0"/>
                <a:ea typeface="ＭＳ Ｐゴシック" charset="-128"/>
                <a:cs typeface="Times New Roman" charset="0"/>
              </a:rPr>
              <a:t>πηγή</a:t>
            </a:r>
            <a:r>
              <a:rPr lang="en-US" altLang="en-US" sz="2000" b="1">
                <a:solidFill>
                  <a:srgbClr val="FF0000"/>
                </a:solidFill>
                <a:latin typeface="Cambria" panose="02040503050406030204" pitchFamily="18" charset="0"/>
                <a:ea typeface="ＭＳ Ｐゴシック" charset="-128"/>
                <a:cs typeface="Times New Roman" charset="0"/>
              </a:rPr>
              <a:t>	</a:t>
            </a:r>
            <a:r>
              <a:rPr lang="el-GR" altLang="en-US" sz="2000" b="1" smtClean="0">
                <a:solidFill>
                  <a:srgbClr val="FF0000"/>
                </a:solidFill>
                <a:latin typeface="Cambria" panose="02040503050406030204" pitchFamily="18" charset="0"/>
                <a:ea typeface="ＭＳ Ｐゴシック" charset="-128"/>
                <a:cs typeface="Times New Roman" charset="0"/>
              </a:rPr>
              <a:t>         </a:t>
            </a:r>
            <a:r>
              <a:rPr lang="el-GR" altLang="en-US" sz="2000" b="1" u="sng" smtClean="0">
                <a:solidFill>
                  <a:srgbClr val="FF0000"/>
                </a:solidFill>
                <a:latin typeface="Cambria" panose="02040503050406030204" pitchFamily="18" charset="0"/>
                <a:ea typeface="ＭＳ Ｐゴシック" charset="-128"/>
                <a:cs typeface="Times New Roman" charset="0"/>
              </a:rPr>
              <a:t>κινητική </a:t>
            </a:r>
            <a:r>
              <a:rPr lang="el-GR" altLang="en-US" sz="2000" b="1" u="sng">
                <a:solidFill>
                  <a:srgbClr val="FF0000"/>
                </a:solidFill>
                <a:latin typeface="Cambria" panose="02040503050406030204" pitchFamily="18" charset="0"/>
                <a:ea typeface="ＭＳ Ｐゴシック" charset="-128"/>
                <a:cs typeface="Times New Roman" charset="0"/>
              </a:rPr>
              <a:t>σε μηχανική</a:t>
            </a:r>
            <a:r>
              <a:rPr lang="en-US" altLang="en-US" sz="2000" b="1">
                <a:solidFill>
                  <a:srgbClr val="FF0000"/>
                </a:solidFill>
                <a:latin typeface="Cambria" panose="02040503050406030204" pitchFamily="18" charset="0"/>
                <a:ea typeface="ＭＳ Ｐゴシック" charset="-128"/>
                <a:cs typeface="Times New Roman" charset="0"/>
              </a:rPr>
              <a:t>	</a:t>
            </a:r>
            <a:r>
              <a:rPr lang="el-GR" altLang="en-US" sz="2000" b="1" smtClean="0">
                <a:solidFill>
                  <a:srgbClr val="FF0000"/>
                </a:solidFill>
                <a:latin typeface="Cambria" panose="02040503050406030204" pitchFamily="18" charset="0"/>
                <a:ea typeface="ＭＳ Ｐゴシック" charset="-128"/>
                <a:cs typeface="Times New Roman" charset="0"/>
              </a:rPr>
              <a:t>    </a:t>
            </a:r>
            <a:r>
              <a:rPr lang="el-GR" altLang="en-US" sz="2000" b="1" u="sng" smtClean="0">
                <a:solidFill>
                  <a:srgbClr val="FF0000"/>
                </a:solidFill>
                <a:latin typeface="Cambria" panose="02040503050406030204" pitchFamily="18" charset="0"/>
                <a:ea typeface="ＭＳ Ｐゴシック" charset="-128"/>
                <a:cs typeface="Times New Roman" charset="0"/>
              </a:rPr>
              <a:t>σε </a:t>
            </a:r>
            <a:r>
              <a:rPr lang="el-GR" altLang="en-US" sz="2000" b="1" u="sng">
                <a:solidFill>
                  <a:srgbClr val="FF0000"/>
                </a:solidFill>
                <a:latin typeface="Cambria" panose="02040503050406030204" pitchFamily="18" charset="0"/>
                <a:ea typeface="ＭＳ Ｐゴシック" charset="-128"/>
                <a:cs typeface="Times New Roman" charset="0"/>
              </a:rPr>
              <a:t>ηλεκτρική</a:t>
            </a:r>
            <a:endParaRPr lang="en-US" altLang="en-US" sz="2000">
              <a:solidFill>
                <a:srgbClr val="FF0000"/>
              </a:solidFill>
              <a:latin typeface="Cambria" panose="02040503050406030204" pitchFamily="18" charset="0"/>
              <a:ea typeface="ＭＳ Ｐゴシック" charset="-128"/>
              <a:cs typeface="Times New Roman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tabLst>
                <a:tab pos="1441450" algn="l"/>
                <a:tab pos="4751388" algn="l"/>
              </a:tabLst>
            </a:pPr>
            <a:r>
              <a:rPr lang="el-GR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φράγμα</a:t>
            </a: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	</a:t>
            </a:r>
            <a:r>
              <a:rPr lang="el-GR" altLang="en-US" sz="18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        υδροστρόβιλος</a:t>
            </a: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	</a:t>
            </a:r>
            <a:r>
              <a:rPr lang="el-GR" altLang="en-US" sz="18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   ηλεκτρογεννήτρια</a:t>
            </a:r>
            <a:endParaRPr lang="en-US" altLang="en-US" sz="1800">
              <a:solidFill>
                <a:schemeClr val="bg2"/>
              </a:solidFill>
              <a:latin typeface="Times New Roman" charset="0"/>
              <a:ea typeface="ＭＳ Ｐゴシック" charset="-128"/>
              <a:cs typeface="Times New Roman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tabLst>
                <a:tab pos="1441450" algn="l"/>
                <a:tab pos="1884363" algn="l"/>
                <a:tab pos="4751388" algn="l"/>
              </a:tabLst>
            </a:pPr>
            <a:r>
              <a:rPr lang="el-GR" altLang="en-US" sz="18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παλίρροια</a:t>
            </a:r>
            <a:r>
              <a:rPr lang="el-GR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		</a:t>
            </a:r>
            <a:r>
              <a:rPr lang="el-GR" altLang="en-US" sz="18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υδροστρόβιλος</a:t>
            </a: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	</a:t>
            </a:r>
            <a:r>
              <a:rPr lang="el-GR" altLang="en-US" sz="18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   ηλεκτρογεννήτρια</a:t>
            </a:r>
            <a:endParaRPr lang="en-US" altLang="en-US" sz="1800">
              <a:solidFill>
                <a:schemeClr val="bg2"/>
              </a:solidFill>
              <a:latin typeface="Times New Roman" charset="0"/>
              <a:ea typeface="ＭＳ Ｐゴシック" charset="-128"/>
              <a:cs typeface="Times New Roman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tabLst>
                <a:tab pos="1441450" algn="l"/>
                <a:tab pos="4751388" algn="l"/>
              </a:tabLst>
            </a:pPr>
            <a:r>
              <a:rPr lang="el-GR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άνεμος</a:t>
            </a: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	</a:t>
            </a:r>
            <a:r>
              <a:rPr lang="el-GR" altLang="en-US" sz="18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        ανεμογεννήτρια</a:t>
            </a:r>
            <a:r>
              <a:rPr lang="el-GR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	</a:t>
            </a:r>
            <a:r>
              <a:rPr lang="el-GR" altLang="en-US" sz="18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   ηλεκτρογεννήτρια</a:t>
            </a:r>
            <a:endParaRPr lang="en-US" altLang="en-US" sz="1800">
              <a:solidFill>
                <a:schemeClr val="bg2"/>
              </a:solidFill>
              <a:latin typeface="Times New Roman" charset="0"/>
              <a:ea typeface="ＭＳ Ｐゴシック" charset="-128"/>
              <a:cs typeface="Times New Roman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bg2"/>
              </a:solidFill>
              <a:latin typeface="Times New Roman" charset="0"/>
              <a:ea typeface="ＭＳ Ｐゴシック" charset="-128"/>
              <a:cs typeface="Times New Roman" charset="0"/>
            </a:endParaRPr>
          </a:p>
        </p:txBody>
      </p:sp>
      <p:pic>
        <p:nvPicPr>
          <p:cNvPr id="4102" name="Picture 4" descr="fuel_cell_diagr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56792"/>
            <a:ext cx="19050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33"/>
    </mc:Choice>
    <mc:Fallback>
      <p:transition spd="slow" advTm="69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title"/>
          </p:nvPr>
        </p:nvSpPr>
        <p:spPr>
          <a:xfrm>
            <a:off x="20638" y="115888"/>
            <a:ext cx="9144000" cy="792162"/>
          </a:xfrm>
          <a:noFill/>
        </p:spPr>
        <p:txBody>
          <a:bodyPr/>
          <a:lstStyle/>
          <a:p>
            <a:pPr eaLnBrk="1" hangingPunct="1"/>
            <a:r>
              <a:rPr lang="el-GR" altLang="en-US" b="1" smtClean="0">
                <a:solidFill>
                  <a:srgbClr val="C00000"/>
                </a:solidFill>
              </a:rPr>
              <a:t>ΘΕΡΜΟΤΗΤΑ ΣΕ ΗΛΕΚΤΡΙΣΜΟ</a:t>
            </a:r>
            <a:endParaRPr lang="en-US" altLang="en-US" b="1" smtClean="0">
              <a:solidFill>
                <a:srgbClr val="C00000"/>
              </a:solidFill>
            </a:endParaRPr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762000" y="890588"/>
            <a:ext cx="7543800" cy="4801314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en-US" altLang="en-US" sz="24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 </a:t>
            </a:r>
            <a:r>
              <a:rPr lang="el-GR" altLang="en-US" sz="24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θερμότητα </a:t>
            </a:r>
            <a:r>
              <a:rPr lang="el-GR" altLang="en-US" sz="24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  <a:sym typeface="Wingdings" panose="05000000000000000000" pitchFamily="2" charset="2"/>
              </a:rPr>
              <a:t></a:t>
            </a:r>
            <a:r>
              <a:rPr lang="el-GR" altLang="en-US" sz="24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</a:t>
            </a:r>
            <a:r>
              <a:rPr lang="el-GR" altLang="en-US" sz="24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σε μηχανικό έργο </a:t>
            </a:r>
            <a:r>
              <a:rPr lang="el-GR" altLang="en-US" sz="24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  <a:sym typeface="Wingdings" panose="05000000000000000000" pitchFamily="2" charset="2"/>
              </a:rPr>
              <a:t> </a:t>
            </a:r>
            <a:r>
              <a:rPr lang="el-GR" altLang="en-US" sz="24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σε </a:t>
            </a:r>
            <a:r>
              <a:rPr lang="el-GR" altLang="en-US" sz="24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ηλεκτρισμό</a:t>
            </a:r>
            <a:r>
              <a:rPr lang="en-US" altLang="en-US" sz="24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</a:t>
            </a:r>
            <a:endParaRPr lang="en-US" altLang="en-US" sz="2400">
              <a:solidFill>
                <a:schemeClr val="bg2"/>
              </a:solidFill>
              <a:latin typeface="Times New Roman" charset="0"/>
              <a:ea typeface="ＭＳ Ｐゴシック" charset="-128"/>
              <a:cs typeface="Times New Roman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 </a:t>
            </a:r>
            <a:endParaRPr lang="en-US" altLang="en-US" sz="1800">
              <a:solidFill>
                <a:schemeClr val="bg2"/>
              </a:solidFill>
              <a:latin typeface="Times New Roman" charset="0"/>
              <a:ea typeface="ＭＳ Ｐゴシック" charset="-128"/>
              <a:cs typeface="Times New Roman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l-GR" altLang="en-US" sz="1800" b="1" u="sng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πηγή</a:t>
            </a: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		</a:t>
            </a:r>
            <a:r>
              <a:rPr lang="el-GR" altLang="en-US" sz="1800" b="1" u="sng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θερμότητα σε μηχανικό</a:t>
            </a: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	</a:t>
            </a:r>
            <a:r>
              <a:rPr lang="el-GR" altLang="en-US" sz="18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</a:t>
            </a:r>
            <a:r>
              <a:rPr lang="el-GR" altLang="en-US" sz="1800" b="1" u="sng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μηχανικό </a:t>
            </a:r>
            <a:r>
              <a:rPr lang="el-GR" altLang="en-US" sz="1800" b="1" u="sng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σε ηλεκτρισμό</a:t>
            </a:r>
            <a:endParaRPr lang="en-US" altLang="en-US" sz="1800" u="sng">
              <a:solidFill>
                <a:schemeClr val="bg2"/>
              </a:solidFill>
              <a:latin typeface="Times New Roman" charset="0"/>
              <a:ea typeface="ＭＳ Ｐゴシック" charset="-128"/>
              <a:cs typeface="Times New Roman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l-GR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Γεωθερμία</a:t>
            </a: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	</a:t>
            </a:r>
            <a:r>
              <a:rPr lang="el-GR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Ατμοστρόβιλος</a:t>
            </a: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		</a:t>
            </a:r>
            <a:r>
              <a:rPr lang="el-GR" altLang="en-US" sz="18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ηλεκτρογεννήτρια</a:t>
            </a:r>
            <a:endParaRPr lang="en-US" altLang="en-US" sz="1800">
              <a:solidFill>
                <a:schemeClr val="bg2"/>
              </a:solidFill>
              <a:latin typeface="Times New Roman" charset="0"/>
              <a:ea typeface="ＭＳ Ｐゴシック" charset="-128"/>
              <a:cs typeface="Times New Roman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OTEC		</a:t>
            </a:r>
            <a:r>
              <a:rPr lang="el-GR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Ατμοστρόβιλος</a:t>
            </a: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		</a:t>
            </a:r>
            <a:r>
              <a:rPr lang="el-GR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ηλεκτρογεννήτρια</a:t>
            </a:r>
            <a:endParaRPr lang="en-US" altLang="en-US" sz="1800">
              <a:solidFill>
                <a:schemeClr val="bg2"/>
              </a:solidFill>
              <a:latin typeface="Times New Roman" charset="0"/>
              <a:ea typeface="ＭＳ Ｐゴシック" charset="-128"/>
              <a:cs typeface="Times New Roman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 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bg2"/>
              </a:solidFill>
              <a:latin typeface="Times New Roman" charset="0"/>
              <a:ea typeface="ＭＳ Ｐゴシック" charset="-128"/>
              <a:cs typeface="Times New Roman" charset="0"/>
            </a:endParaRPr>
          </a:p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en-US" altLang="en-US" sz="24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</a:t>
            </a:r>
            <a:r>
              <a:rPr lang="el-GR" altLang="en-US" sz="24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αποθηκευμένη ενέργεια σε θερμότητα σε μηχανικό έργο σε ηλεκτρισμό</a:t>
            </a:r>
            <a:endParaRPr lang="en-US" altLang="en-US" sz="2400">
              <a:solidFill>
                <a:schemeClr val="bg2"/>
              </a:solidFill>
              <a:latin typeface="Times New Roman" charset="0"/>
              <a:ea typeface="ＭＳ Ｐゴシック" charset="-128"/>
              <a:cs typeface="Times New Roman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 </a:t>
            </a:r>
            <a:endParaRPr lang="en-US" altLang="en-US" sz="1800">
              <a:solidFill>
                <a:schemeClr val="bg2"/>
              </a:solidFill>
              <a:latin typeface="Times New Roman" charset="0"/>
              <a:ea typeface="ＭＳ Ｐゴシック" charset="-128"/>
              <a:cs typeface="Times New Roman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l-GR" altLang="en-US" sz="1800" b="1" u="sng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ΠΗΓΗ</a:t>
            </a: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	</a:t>
            </a:r>
            <a:r>
              <a:rPr lang="el-GR" altLang="en-US" sz="18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  </a:t>
            </a:r>
            <a:r>
              <a:rPr lang="el-GR" altLang="en-US" sz="1800" b="1" u="sng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Αντιδραστήρας</a:t>
            </a:r>
            <a:r>
              <a:rPr lang="en-US" altLang="en-US" sz="18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  </a:t>
            </a:r>
            <a:r>
              <a:rPr lang="el-GR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</a:t>
            </a:r>
            <a:r>
              <a:rPr lang="el-GR" altLang="en-US" sz="18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</a:t>
            </a:r>
            <a:r>
              <a:rPr lang="el-GR" altLang="en-US" sz="1800" b="1" u="sng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θερμότητα </a:t>
            </a:r>
            <a:r>
              <a:rPr lang="el-GR" altLang="en-US" sz="1800" b="1" u="sng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σε μηχανικό</a:t>
            </a: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     	</a:t>
            </a:r>
            <a:r>
              <a:rPr lang="el-GR" altLang="en-US" sz="18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</a:t>
            </a:r>
            <a:r>
              <a:rPr lang="el-GR" altLang="en-US" sz="1800" b="1" u="sng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σε </a:t>
            </a:r>
            <a:r>
              <a:rPr lang="el-GR" altLang="en-US" sz="1800" b="1" u="sng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ηλεκτρισμό</a:t>
            </a:r>
            <a:endParaRPr lang="en-US" altLang="en-US" sz="1800">
              <a:solidFill>
                <a:schemeClr val="bg2"/>
              </a:solidFill>
              <a:latin typeface="Times New Roman" charset="0"/>
              <a:ea typeface="ＭＳ Ｐゴシック" charset="-128"/>
              <a:cs typeface="Times New Roman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l-GR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καύσιμο</a:t>
            </a: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	</a:t>
            </a:r>
            <a:r>
              <a:rPr lang="el-GR" altLang="en-US" sz="18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  Θάλαμος καύσης  ατμο/αεριο/στρόβιλος</a:t>
            </a: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	</a:t>
            </a:r>
            <a:r>
              <a:rPr lang="el-GR" altLang="en-US" sz="18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γεννήτρια</a:t>
            </a:r>
            <a:endParaRPr lang="en-US" altLang="en-US" sz="1800">
              <a:solidFill>
                <a:schemeClr val="bg2"/>
              </a:solidFill>
              <a:latin typeface="Times New Roman" charset="0"/>
              <a:ea typeface="ＭＳ Ｐゴシック" charset="-128"/>
              <a:cs typeface="Times New Roman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U, Pu	</a:t>
            </a:r>
            <a:r>
              <a:rPr lang="el-GR" altLang="en-US" sz="18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  Σχάση</a:t>
            </a:r>
            <a:r>
              <a:rPr lang="el-GR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	</a:t>
            </a:r>
            <a:r>
              <a:rPr lang="el-GR" altLang="en-US" sz="18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                 ατμοστρόβιλος</a:t>
            </a:r>
            <a:r>
              <a:rPr lang="el-GR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		</a:t>
            </a:r>
            <a:r>
              <a:rPr lang="el-GR" altLang="en-US" sz="18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γεννήτρια</a:t>
            </a:r>
            <a:endParaRPr lang="en-US" altLang="en-US" sz="1800">
              <a:solidFill>
                <a:schemeClr val="bg2"/>
              </a:solidFill>
              <a:latin typeface="Times New Roman" charset="0"/>
              <a:ea typeface="ＭＳ Ｐゴシック" charset="-128"/>
              <a:cs typeface="Times New Roman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l-GR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ήλιος</a:t>
            </a: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	</a:t>
            </a:r>
            <a:r>
              <a:rPr lang="el-GR" altLang="en-US" sz="18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  Συλλέκτης</a:t>
            </a: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	</a:t>
            </a:r>
            <a:r>
              <a:rPr lang="el-GR" altLang="en-US" sz="18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 ατμοστρόβιλος</a:t>
            </a: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	</a:t>
            </a:r>
            <a:r>
              <a:rPr lang="el-GR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	 γεννήτρια</a:t>
            </a:r>
            <a:endParaRPr lang="en-US" altLang="en-US" sz="1800">
              <a:solidFill>
                <a:schemeClr val="bg2"/>
              </a:solidFill>
              <a:latin typeface="Times New Roman" charset="0"/>
              <a:ea typeface="ＭＳ Ｐゴシック" charset="-128"/>
              <a:cs typeface="Times New Roman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H, H</a:t>
            </a:r>
            <a:r>
              <a:rPr lang="en-US" altLang="en-US" sz="1800" b="1" baseline="-3000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2</a:t>
            </a: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, H</a:t>
            </a:r>
            <a:r>
              <a:rPr lang="en-US" altLang="en-US" sz="1800" b="1" baseline="-3000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3</a:t>
            </a:r>
            <a:r>
              <a:rPr lang="el-GR" altLang="en-US" sz="1800" b="1" baseline="-3000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</a:t>
            </a:r>
            <a:r>
              <a:rPr lang="el-GR" altLang="en-US" sz="1800" b="1" baseline="-30000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  </a:t>
            </a:r>
            <a:r>
              <a:rPr lang="el-GR" altLang="en-US" sz="18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Σύντηξη</a:t>
            </a: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	</a:t>
            </a:r>
            <a:r>
              <a:rPr lang="el-GR" altLang="en-US" sz="1800" b="1" smtClean="0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 ατμοστρόβιλος</a:t>
            </a:r>
            <a:r>
              <a:rPr lang="el-GR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	</a:t>
            </a: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	</a:t>
            </a:r>
            <a:r>
              <a:rPr lang="el-GR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 γεννήτρια</a:t>
            </a:r>
            <a:endParaRPr lang="en-US" altLang="en-US" sz="1800">
              <a:solidFill>
                <a:schemeClr val="bg2"/>
              </a:solidFill>
              <a:latin typeface="Times New Roman" charset="0"/>
              <a:ea typeface="ＭＳ Ｐゴシック" charset="-128"/>
              <a:cs typeface="Times New Roman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rPr>
              <a:t> </a:t>
            </a:r>
            <a:endParaRPr lang="en-US" altLang="en-US" sz="1800">
              <a:solidFill>
                <a:schemeClr val="bg2"/>
              </a:solidFill>
              <a:latin typeface="Times New Roman" charset="0"/>
              <a:ea typeface="ＭＳ Ｐゴシック" charset="-128"/>
              <a:cs typeface="Times New Roman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291"/>
    </mc:Choice>
    <mc:Fallback>
      <p:transition spd="slow" advTm="121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85800" y="34925"/>
            <a:ext cx="7772400" cy="587375"/>
          </a:xfrm>
        </p:spPr>
        <p:txBody>
          <a:bodyPr/>
          <a:lstStyle/>
          <a:p>
            <a:r>
              <a:rPr lang="el-GR" altLang="en-US" sz="2400" smtClean="0"/>
              <a:t>ΑΤΜΟΗΛΕΚΤΡΙΚΟΣ ΣΤΑΘΜΟΣ ΗΛΕΚΤΡΟΠΑΡΑΓΩΓΗΣ</a:t>
            </a:r>
            <a:endParaRPr lang="en-GB" altLang="en-US" sz="240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pic>
        <p:nvPicPr>
          <p:cNvPr id="614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36613"/>
            <a:ext cx="7540625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ounded Rectangle 5"/>
          <p:cNvSpPr>
            <a:spLocks noChangeArrowheads="1"/>
          </p:cNvSpPr>
          <p:nvPr/>
        </p:nvSpPr>
        <p:spPr bwMode="auto">
          <a:xfrm>
            <a:off x="1331641" y="6181725"/>
            <a:ext cx="3240360" cy="431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l-GR" altLang="en-US" sz="1400" smtClean="0">
                <a:ea typeface="ＭＳ Ｐゴシック" charset="-128"/>
              </a:rPr>
              <a:t>1. ΧΗΜΙΚΗ ΕΝΕΡΓΕΙΑ </a:t>
            </a:r>
            <a:r>
              <a:rPr lang="el-GR" altLang="en-US" sz="1400" smtClean="0">
                <a:ea typeface="ＭＳ Ｐゴシック" charset="-128"/>
                <a:sym typeface="Wingdings" panose="05000000000000000000" pitchFamily="2" charset="2"/>
              </a:rPr>
              <a:t> </a:t>
            </a:r>
            <a:r>
              <a:rPr lang="el-GR" altLang="en-US" sz="1400" smtClean="0">
                <a:ea typeface="ＭＳ Ｐゴシック" charset="-128"/>
              </a:rPr>
              <a:t>ΘΕΡΜΟΤΗΤΑ</a:t>
            </a:r>
            <a:endParaRPr lang="en-GB" altLang="en-US" sz="1400">
              <a:ea typeface="ＭＳ Ｐゴシック" charset="-128"/>
            </a:endParaRPr>
          </a:p>
        </p:txBody>
      </p:sp>
      <p:sp>
        <p:nvSpPr>
          <p:cNvPr id="6151" name="Rounded Rectangle 6"/>
          <p:cNvSpPr>
            <a:spLocks noChangeArrowheads="1"/>
          </p:cNvSpPr>
          <p:nvPr/>
        </p:nvSpPr>
        <p:spPr bwMode="auto">
          <a:xfrm>
            <a:off x="1495424" y="3590925"/>
            <a:ext cx="1289049" cy="431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l-GR" altLang="en-US" sz="1800" smtClean="0">
                <a:ea typeface="ＭＳ Ｐゴシック" charset="-128"/>
              </a:rPr>
              <a:t>2. ΑΤΜΟΣ</a:t>
            </a:r>
            <a:endParaRPr lang="en-GB" altLang="en-US" sz="1800">
              <a:ea typeface="ＭＳ Ｐゴシック" charset="-128"/>
            </a:endParaRPr>
          </a:p>
        </p:txBody>
      </p:sp>
      <p:sp>
        <p:nvSpPr>
          <p:cNvPr id="6152" name="Rounded Rectangle 7"/>
          <p:cNvSpPr>
            <a:spLocks noChangeArrowheads="1"/>
          </p:cNvSpPr>
          <p:nvPr/>
        </p:nvSpPr>
        <p:spPr bwMode="auto">
          <a:xfrm>
            <a:off x="1835757" y="980786"/>
            <a:ext cx="1584325" cy="431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l-GR" altLang="en-US" sz="1800" smtClean="0">
                <a:ea typeface="ＭＳ Ｐゴシック" charset="-128"/>
              </a:rPr>
              <a:t>3.ΣΤΡΟΒΙΛΟΣ</a:t>
            </a:r>
            <a:endParaRPr lang="en-GB" altLang="en-US" sz="1800">
              <a:ea typeface="ＭＳ Ｐゴシック" charset="-128"/>
            </a:endParaRPr>
          </a:p>
        </p:txBody>
      </p:sp>
      <p:sp>
        <p:nvSpPr>
          <p:cNvPr id="6153" name="Rounded Rectangle 8"/>
          <p:cNvSpPr>
            <a:spLocks noChangeArrowheads="1"/>
          </p:cNvSpPr>
          <p:nvPr/>
        </p:nvSpPr>
        <p:spPr bwMode="auto">
          <a:xfrm>
            <a:off x="3563938" y="4581525"/>
            <a:ext cx="2088182" cy="431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l-GR" altLang="en-US" sz="1800" smtClean="0">
                <a:ea typeface="ＭＳ Ｐゴシック" charset="-128"/>
              </a:rPr>
              <a:t>4.ΣΥΜΠΥΚΝΩΤΗΣ</a:t>
            </a:r>
            <a:endParaRPr lang="en-GB" altLang="en-US" sz="1800">
              <a:ea typeface="ＭＳ Ｐゴシック" charset="-128"/>
            </a:endParaRPr>
          </a:p>
        </p:txBody>
      </p:sp>
      <p:sp>
        <p:nvSpPr>
          <p:cNvPr id="6154" name="Rounded Rectangle 9"/>
          <p:cNvSpPr>
            <a:spLocks noChangeArrowheads="1"/>
          </p:cNvSpPr>
          <p:nvPr/>
        </p:nvSpPr>
        <p:spPr bwMode="auto">
          <a:xfrm>
            <a:off x="5867400" y="981075"/>
            <a:ext cx="1765300" cy="431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l-GR" altLang="en-US" sz="1800">
                <a:ea typeface="ＭＳ Ｐゴシック" charset="-128"/>
              </a:rPr>
              <a:t>5</a:t>
            </a:r>
            <a:r>
              <a:rPr lang="el-GR" altLang="en-US" sz="1800" smtClean="0">
                <a:ea typeface="ＭＳ Ｐゴシック" charset="-128"/>
              </a:rPr>
              <a:t>. ΓΕΝΝΗΤΡΙΑ</a:t>
            </a:r>
            <a:endParaRPr lang="en-GB" altLang="en-US" sz="1800">
              <a:ea typeface="ＭＳ Ｐゴシック" charset="-128"/>
            </a:endParaRPr>
          </a:p>
        </p:txBody>
      </p:sp>
      <p:sp>
        <p:nvSpPr>
          <p:cNvPr id="6155" name="Rounded Rectangle 10"/>
          <p:cNvSpPr>
            <a:spLocks noChangeArrowheads="1"/>
          </p:cNvSpPr>
          <p:nvPr/>
        </p:nvSpPr>
        <p:spPr bwMode="auto">
          <a:xfrm>
            <a:off x="6948487" y="2736850"/>
            <a:ext cx="1697037" cy="36036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l-GR" altLang="en-US" sz="1400" smtClean="0">
                <a:ea typeface="ＭＳ Ｐゴシック" charset="-128"/>
              </a:rPr>
              <a:t>5. ΗΛΕΚΤΡΙΣΜΟΣ</a:t>
            </a:r>
            <a:endParaRPr lang="en-GB" altLang="en-US" sz="1400">
              <a:ea typeface="ＭＳ Ｐゴシック" charset="-128"/>
            </a:endParaRPr>
          </a:p>
        </p:txBody>
      </p:sp>
      <p:sp>
        <p:nvSpPr>
          <p:cNvPr id="6156" name="Rounded Rectangle 11"/>
          <p:cNvSpPr>
            <a:spLocks noChangeArrowheads="1"/>
          </p:cNvSpPr>
          <p:nvPr/>
        </p:nvSpPr>
        <p:spPr bwMode="auto">
          <a:xfrm>
            <a:off x="4190999" y="2539206"/>
            <a:ext cx="1368425" cy="75565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l-GR" altLang="en-US" sz="1400">
                <a:ea typeface="ＭＳ Ｐゴシック" charset="-128"/>
              </a:rPr>
              <a:t>ΚΙΝΗΤΙΚΗ ΕΝΕΡΓΕΙΑ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l-GR" altLang="en-US" sz="1400">
                <a:ea typeface="ＭＳ Ｐゴシック" charset="-128"/>
              </a:rPr>
              <a:t>ΠΕΡΙΣΤΡΟΦΗ</a:t>
            </a:r>
            <a:endParaRPr lang="en-GB" altLang="en-US" sz="1400">
              <a:ea typeface="ＭＳ Ｐゴシック" charset="-128"/>
            </a:endParaRPr>
          </a:p>
        </p:txBody>
      </p:sp>
      <p:sp>
        <p:nvSpPr>
          <p:cNvPr id="13" name="Rounded Rectangle 6"/>
          <p:cNvSpPr>
            <a:spLocks noChangeArrowheads="1"/>
          </p:cNvSpPr>
          <p:nvPr/>
        </p:nvSpPr>
        <p:spPr bwMode="auto">
          <a:xfrm>
            <a:off x="6012160" y="6186632"/>
            <a:ext cx="1289049" cy="431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l-GR" altLang="en-US" sz="1800" smtClean="0">
                <a:ea typeface="ＭＳ Ｐゴシック" charset="-128"/>
              </a:rPr>
              <a:t>ΠΥΛΩΝΑΣ</a:t>
            </a:r>
            <a:endParaRPr lang="en-GB" altLang="en-US" sz="1800">
              <a:ea typeface="ＭＳ Ｐゴシック" charset="-128"/>
            </a:endParaRPr>
          </a:p>
        </p:txBody>
      </p:sp>
      <p:sp>
        <p:nvSpPr>
          <p:cNvPr id="14" name="Rounded Rectangle 11"/>
          <p:cNvSpPr>
            <a:spLocks noChangeArrowheads="1"/>
          </p:cNvSpPr>
          <p:nvPr/>
        </p:nvSpPr>
        <p:spPr bwMode="auto">
          <a:xfrm>
            <a:off x="1979712" y="2638027"/>
            <a:ext cx="1296417" cy="558007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l-GR" altLang="en-US" sz="1200" smtClean="0">
                <a:ea typeface="ＭＳ Ｐゴシック" charset="-128"/>
              </a:rPr>
              <a:t>ΥΠΕΡΘΕΡΜΟΣ ΑΤΜΟΣ</a:t>
            </a:r>
            <a:endParaRPr lang="en-GB" altLang="en-US" sz="1200">
              <a:ea typeface="ＭＳ Ｐゴシック" charset="-12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17"/>
    </mc:Choice>
    <mc:Fallback>
      <p:transition spd="slow" advTm="64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 algn="ctr">
              <a:defRPr/>
            </a:pPr>
            <a:fld id="{980BA676-A62A-4425-8750-65FE1D50E81B}" type="slidenum">
              <a:rPr lang="en-GB" altLang="en-US"/>
              <a:pPr algn="ctr">
                <a:defRPr/>
              </a:pPr>
              <a:t>13</a:t>
            </a:fld>
            <a:endParaRPr lang="en-GB" altLang="en-US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446088"/>
            <a:ext cx="8032750" cy="804862"/>
          </a:xfrm>
        </p:spPr>
        <p:txBody>
          <a:bodyPr/>
          <a:lstStyle/>
          <a:p>
            <a:r>
              <a:rPr lang="el-GR" altLang="en-US" smtClean="0"/>
              <a:t>ΑΤΜΟΗΛΕΚΤΡΙΣΜΟΣ ΣΤΑΘΜΟΣ </a:t>
            </a:r>
            <a:endParaRPr lang="en-GB" altLang="en-US" smtClean="0"/>
          </a:p>
        </p:txBody>
      </p:sp>
      <p:pic>
        <p:nvPicPr>
          <p:cNvPr id="7172" name="Picture 6" descr="800px-PowerStation2_wi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44588"/>
            <a:ext cx="8027987" cy="57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-46038" y="6053138"/>
            <a:ext cx="18817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>
                <a:solidFill>
                  <a:srgbClr val="FF0000"/>
                </a:solidFill>
                <a:latin typeface="Cambria Math" pitchFamily="18" charset="0"/>
              </a:rPr>
              <a:t>ΗΛΕΚΤΡΙΣΜΟΣ</a:t>
            </a:r>
            <a:endParaRPr lang="en-GB" altLang="en-US" sz="2000">
              <a:solidFill>
                <a:srgbClr val="FF0000"/>
              </a:solidFill>
              <a:latin typeface="Cambria Math" pitchFamily="18" charset="0"/>
            </a:endParaRPr>
          </a:p>
        </p:txBody>
      </p:sp>
      <p:sp>
        <p:nvSpPr>
          <p:cNvPr id="7174" name="Line 8"/>
          <p:cNvSpPr>
            <a:spLocks noChangeShapeType="1"/>
          </p:cNvSpPr>
          <p:nvPr/>
        </p:nvSpPr>
        <p:spPr bwMode="auto">
          <a:xfrm flipH="1">
            <a:off x="333375" y="5965825"/>
            <a:ext cx="9874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1486443" y="2852936"/>
            <a:ext cx="1621492" cy="431800"/>
          </a:xfrm>
          <a:prstGeom prst="roundRect">
            <a:avLst>
              <a:gd name="adj" fmla="val 16667"/>
            </a:avLst>
          </a:prstGeom>
          <a:solidFill>
            <a:srgbClr val="FF9966">
              <a:alpha val="87843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l-GR" altLang="en-US" sz="1800" smtClean="0">
                <a:solidFill>
                  <a:srgbClr val="FF0000"/>
                </a:solidFill>
                <a:ea typeface="ＭＳ Ｐゴシック" charset="-128"/>
              </a:rPr>
              <a:t>ΘΕΡΜΟΤΗΤΑ</a:t>
            </a:r>
            <a:endParaRPr lang="en-GB" altLang="en-US" sz="1800">
              <a:solidFill>
                <a:srgbClr val="FF0000"/>
              </a:solidFill>
              <a:ea typeface="ＭＳ Ｐゴシック" charset="-128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5292080" y="3145036"/>
            <a:ext cx="2304256" cy="279400"/>
          </a:xfrm>
          <a:prstGeom prst="roundRect">
            <a:avLst>
              <a:gd name="adj" fmla="val 16667"/>
            </a:avLst>
          </a:prstGeom>
          <a:solidFill>
            <a:srgbClr val="1FE1E1">
              <a:alpha val="88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l-GR" altLang="en-US" sz="1400" smtClean="0">
                <a:ea typeface="ＭＳ Ｐゴシック" charset="-128"/>
              </a:rPr>
              <a:t>ΑΤΜΟΠΟΙΗΣΗ ΝΕΡΟΥ</a:t>
            </a:r>
            <a:endParaRPr lang="en-GB" altLang="en-US" sz="1400">
              <a:ea typeface="ＭＳ Ｐゴシック" charset="-128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3508514" y="5623701"/>
            <a:ext cx="1621492" cy="431800"/>
          </a:xfrm>
          <a:prstGeom prst="roundRect">
            <a:avLst>
              <a:gd name="adj" fmla="val 16667"/>
            </a:avLst>
          </a:prstGeom>
          <a:solidFill>
            <a:srgbClr val="1FE1E1">
              <a:alpha val="88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l-GR" altLang="en-US" sz="1800" smtClean="0">
                <a:ea typeface="ＭＳ Ｐゴシック" charset="-128"/>
              </a:rPr>
              <a:t>ΣΤΡΟΒΙΛΟΙ</a:t>
            </a:r>
            <a:endParaRPr lang="en-GB" altLang="en-US" sz="1800">
              <a:ea typeface="ＭＳ Ｐゴシック" charset="-128"/>
            </a:endParaRP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2981418" y="4581128"/>
            <a:ext cx="1337842" cy="319806"/>
          </a:xfrm>
          <a:prstGeom prst="roundRect">
            <a:avLst>
              <a:gd name="adj" fmla="val 16667"/>
            </a:avLst>
          </a:prstGeom>
          <a:solidFill>
            <a:srgbClr val="1FE1E1">
              <a:alpha val="88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l-GR" altLang="en-US" sz="1400" smtClean="0">
                <a:ea typeface="ＭＳ Ｐゴシック" charset="-128"/>
              </a:rPr>
              <a:t>ΓΕΝΝΗΤΡΙΑ</a:t>
            </a:r>
            <a:endParaRPr lang="en-GB" altLang="en-US" sz="1400">
              <a:ea typeface="ＭＳ Ｐゴシック" charset="-128"/>
            </a:endParaRP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5796136" y="5776100"/>
            <a:ext cx="1296144" cy="677147"/>
          </a:xfrm>
          <a:prstGeom prst="roundRect">
            <a:avLst>
              <a:gd name="adj" fmla="val 16667"/>
            </a:avLst>
          </a:prstGeom>
          <a:solidFill>
            <a:srgbClr val="1FE1E1">
              <a:alpha val="88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l-GR" altLang="en-US" sz="1800" smtClean="0">
                <a:ea typeface="ＭＳ Ｐゴシック" charset="-128"/>
              </a:rPr>
              <a:t>ΚΑΥΣΗ ΑΝΘΡΑΚΑ</a:t>
            </a:r>
            <a:endParaRPr lang="en-GB" altLang="en-US" sz="1800">
              <a:ea typeface="ＭＳ Ｐゴシック" charset="-128"/>
            </a:endParaRP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7428345" y="1484784"/>
            <a:ext cx="1621492" cy="719832"/>
          </a:xfrm>
          <a:prstGeom prst="roundRect">
            <a:avLst>
              <a:gd name="adj" fmla="val 16667"/>
            </a:avLst>
          </a:prstGeom>
          <a:solidFill>
            <a:srgbClr val="1FE1E1">
              <a:alpha val="88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l-GR" altLang="en-US" sz="1800" smtClean="0">
                <a:ea typeface="ＭＳ Ｐゴシック" charset="-128"/>
              </a:rPr>
              <a:t>ΑΕΡΙΑ ΡΥΠΑΝΣΗ</a:t>
            </a:r>
            <a:endParaRPr lang="en-GB" altLang="en-US" sz="1800">
              <a:ea typeface="ＭＳ Ｐゴシック" charset="-128"/>
            </a:endParaRPr>
          </a:p>
        </p:txBody>
      </p:sp>
      <p:sp>
        <p:nvSpPr>
          <p:cNvPr id="2" name="Line Callout 3 1"/>
          <p:cNvSpPr/>
          <p:nvPr/>
        </p:nvSpPr>
        <p:spPr bwMode="auto">
          <a:xfrm flipH="1">
            <a:off x="3107935" y="3717032"/>
            <a:ext cx="1364794" cy="467928"/>
          </a:xfrm>
          <a:prstGeom prst="borderCallout3">
            <a:avLst>
              <a:gd name="adj1" fmla="val 50447"/>
              <a:gd name="adj2" fmla="val -4273"/>
              <a:gd name="adj3" fmla="val 48182"/>
              <a:gd name="adj4" fmla="val -30880"/>
              <a:gd name="adj5" fmla="val 123520"/>
              <a:gd name="adj6" fmla="val -32181"/>
              <a:gd name="adj7" fmla="val 122907"/>
              <a:gd name="adj8" fmla="val -66870"/>
            </a:avLst>
          </a:prstGeom>
          <a:solidFill>
            <a:schemeClr val="accent4">
              <a:lumMod val="90000"/>
            </a:schemeClr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4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ΤΡΟΦΟΔΟΣΙΑ ΑΝΘΡΑΚΑ</a:t>
            </a:r>
            <a:endParaRPr kumimoji="0" lang="en-GB" sz="1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24"/>
    </mc:Choice>
    <mc:Fallback>
      <p:transition spd="slow" advTm="43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 algn="ctr">
              <a:defRPr/>
            </a:pPr>
            <a:fld id="{78C4C15B-6F93-4A0C-B302-BBC77CC91071}" type="slidenum">
              <a:rPr lang="en-GB" altLang="en-US"/>
              <a:pPr algn="ctr">
                <a:defRPr/>
              </a:pPr>
              <a:t>14</a:t>
            </a:fld>
            <a:endParaRPr lang="en-GB" altLang="en-US"/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592138" y="404813"/>
            <a:ext cx="7796212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l-GR" altLang="en-US" sz="3200" b="1">
                <a:solidFill>
                  <a:srgbClr val="000000"/>
                </a:solidFill>
                <a:latin typeface="Cambria Math" pitchFamily="18" charset="0"/>
              </a:rPr>
              <a:t>ΓΕΝΝΗΤΡΙΕΣ ΣΕ ΑΤΜΟΗΛΕΚΤΡΙΚΟ ΣΤΑΘΜΟ</a:t>
            </a:r>
            <a:endParaRPr lang="en-GB" altLang="en-US" sz="3200" b="1">
              <a:solidFill>
                <a:srgbClr val="000000"/>
              </a:solidFill>
              <a:latin typeface="Cambria Math" pitchFamily="18" charset="0"/>
            </a:endParaRPr>
          </a:p>
        </p:txBody>
      </p:sp>
      <p:pic>
        <p:nvPicPr>
          <p:cNvPr id="8196" name="Picture 16" descr="hoover_dam_generato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75" y="1574800"/>
            <a:ext cx="4214813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84"/>
    </mc:Choice>
    <mc:Fallback>
      <p:transition spd="slow" advTm="11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116632"/>
            <a:ext cx="2736304" cy="45152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Faraday</a:t>
            </a:r>
          </a:p>
        </p:txBody>
      </p:sp>
      <p:pic>
        <p:nvPicPr>
          <p:cNvPr id="9221" name="Picture 10" descr="farad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/>
          <a:stretch>
            <a:fillRect/>
          </a:stretch>
        </p:blipFill>
        <p:spPr bwMode="auto">
          <a:xfrm>
            <a:off x="247650" y="228600"/>
            <a:ext cx="15240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2" name="Group 5"/>
          <p:cNvGrpSpPr>
            <a:grpSpLocks/>
          </p:cNvGrpSpPr>
          <p:nvPr/>
        </p:nvGrpSpPr>
        <p:grpSpPr bwMode="auto">
          <a:xfrm>
            <a:off x="1036794" y="1741048"/>
            <a:ext cx="8024813" cy="3054350"/>
            <a:chOff x="480" y="1296"/>
            <a:chExt cx="5055" cy="1924"/>
          </a:xfrm>
        </p:grpSpPr>
        <p:sp>
          <p:nvSpPr>
            <p:cNvPr id="9224" name="Text Box 3"/>
            <p:cNvSpPr txBox="1">
              <a:spLocks noChangeArrowheads="1"/>
            </p:cNvSpPr>
            <p:nvPr/>
          </p:nvSpPr>
          <p:spPr bwMode="auto">
            <a:xfrm>
              <a:off x="480" y="1296"/>
              <a:ext cx="4800" cy="192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FF66"/>
                </a:buClr>
                <a:buFont typeface="Wingdings" charset="2"/>
                <a:buChar char="§"/>
                <a:defRPr sz="320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mbria Math" pitchFamily="18" charset="0"/>
                </a:defRPr>
              </a:lvl1pPr>
              <a:lvl2pPr>
                <a:spcBef>
                  <a:spcPct val="20000"/>
                </a:spcBef>
                <a:buClr>
                  <a:srgbClr val="CCFF66"/>
                </a:buClr>
                <a:buFont typeface="Wingdings" charset="2"/>
                <a:buChar char="§"/>
                <a:defRPr sz="280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mbria Math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Font typeface="Wingdings" charset="2"/>
                <a:buChar char="§"/>
                <a:defRPr sz="240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mbria Math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FF66"/>
                </a:buClr>
                <a:buFont typeface="Wingdings" charset="2"/>
                <a:buChar char="§"/>
                <a:defRPr sz="200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mbria Math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Font typeface="Wingdings" charset="2"/>
                <a:buChar char="§"/>
                <a:defRPr sz="200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mbria Math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Font typeface="Wingdings" charset="2"/>
                <a:buChar char="§"/>
                <a:defRPr sz="200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mbria Math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Font typeface="Wingdings" charset="2"/>
                <a:buChar char="§"/>
                <a:defRPr sz="200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mbria Math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Font typeface="Wingdings" charset="2"/>
                <a:buChar char="§"/>
                <a:defRPr sz="200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mbria Math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Font typeface="Wingdings" charset="2"/>
                <a:buChar char="§"/>
                <a:defRPr sz="200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mbria Math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Char char="•"/>
              </a:pPr>
              <a:r>
                <a:rPr lang="en-US" altLang="en-US" sz="2400" b="1">
                  <a:solidFill>
                    <a:schemeClr val="bg2"/>
                  </a:solidFill>
                  <a:latin typeface="Times New Roman" charset="0"/>
                  <a:ea typeface="ＭＳ Ｐゴシック" charset="-128"/>
                  <a:cs typeface="Times New Roman" charset="0"/>
                </a:rPr>
                <a:t> Faraday Effect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24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24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24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endParaRPr>
            </a:p>
            <a:p>
              <a:pPr>
                <a:spcBef>
                  <a:spcPct val="0"/>
                </a:spcBef>
                <a:buClrTx/>
                <a:buFontTx/>
                <a:buChar char="•"/>
              </a:pPr>
              <a:r>
                <a:rPr lang="en-US" altLang="en-US" sz="2400" b="1">
                  <a:solidFill>
                    <a:schemeClr val="bg2"/>
                  </a:solidFill>
                  <a:latin typeface="Times New Roman" charset="0"/>
                  <a:ea typeface="ＭＳ Ｐゴシック" charset="-128"/>
                  <a:cs typeface="Times New Roman" charset="0"/>
                </a:rPr>
                <a:t> </a:t>
              </a:r>
              <a:r>
                <a:rPr lang="el-GR" altLang="en-US" sz="2400" b="1" smtClean="0">
                  <a:solidFill>
                    <a:schemeClr val="bg2"/>
                  </a:solidFill>
                  <a:latin typeface="Times New Roman" charset="0"/>
                  <a:ea typeface="ＭＳ Ｐゴシック" charset="-128"/>
                  <a:cs typeface="Times New Roman" charset="0"/>
                </a:rPr>
                <a:t>ΒΑΣΙΚΕΣ ΕΝΝΟΙΕΣ</a:t>
              </a:r>
              <a:endParaRPr lang="en-US" altLang="en-US" sz="2400" b="1">
                <a:solidFill>
                  <a:schemeClr val="bg2"/>
                </a:solidFill>
                <a:latin typeface="Times New Roman" charset="0"/>
                <a:ea typeface="ＭＳ Ｐゴシック" charset="-128"/>
                <a:cs typeface="Times New Roman" charset="0"/>
              </a:endParaRPr>
            </a:p>
            <a:p>
              <a:pPr lvl="1">
                <a:spcBef>
                  <a:spcPct val="0"/>
                </a:spcBef>
                <a:buClrTx/>
                <a:buFontTx/>
                <a:buChar char="•"/>
              </a:pPr>
              <a:r>
                <a:rPr lang="en-US" altLang="en-US" sz="1800">
                  <a:solidFill>
                    <a:schemeClr val="bg2"/>
                  </a:solidFill>
                  <a:latin typeface="Times New Roman" charset="0"/>
                  <a:ea typeface="ＭＳ Ｐゴシック" charset="-128"/>
                  <a:cs typeface="Times New Roman" charset="0"/>
                </a:rPr>
                <a:t> </a:t>
              </a:r>
              <a:r>
                <a:rPr lang="el-GR" altLang="en-US" sz="1800">
                  <a:solidFill>
                    <a:schemeClr val="bg2"/>
                  </a:solidFill>
                  <a:latin typeface="Times New Roman" charset="0"/>
                  <a:ea typeface="ＭＳ Ｐゴシック" charset="-128"/>
                  <a:cs typeface="Times New Roman" charset="0"/>
                </a:rPr>
                <a:t>Τάση         </a:t>
              </a:r>
              <a:r>
                <a:rPr lang="en-US" altLang="en-US" sz="1800">
                  <a:solidFill>
                    <a:schemeClr val="bg2"/>
                  </a:solidFill>
                  <a:latin typeface="Times New Roman" charset="0"/>
                  <a:ea typeface="ＭＳ Ｐゴシック" charset="-128"/>
                  <a:cs typeface="Times New Roman" charset="0"/>
                </a:rPr>
                <a:t>V  (volts)</a:t>
              </a:r>
            </a:p>
            <a:p>
              <a:pPr lvl="1">
                <a:spcBef>
                  <a:spcPct val="0"/>
                </a:spcBef>
                <a:buClrTx/>
                <a:buFontTx/>
                <a:buChar char="•"/>
              </a:pPr>
              <a:r>
                <a:rPr lang="en-US" altLang="en-US" sz="1800">
                  <a:solidFill>
                    <a:schemeClr val="bg2"/>
                  </a:solidFill>
                  <a:latin typeface="Times New Roman" charset="0"/>
                  <a:ea typeface="ＭＳ Ｐゴシック" charset="-128"/>
                  <a:cs typeface="Times New Roman" charset="0"/>
                </a:rPr>
                <a:t> </a:t>
              </a:r>
              <a:r>
                <a:rPr lang="el-GR" altLang="en-US" sz="1800" smtClean="0">
                  <a:solidFill>
                    <a:schemeClr val="bg2"/>
                  </a:solidFill>
                  <a:latin typeface="Times New Roman" charset="0"/>
                  <a:ea typeface="ＭＳ Ｐゴシック" charset="-128"/>
                  <a:cs typeface="Times New Roman" charset="0"/>
                </a:rPr>
                <a:t>Ένταση      </a:t>
              </a:r>
              <a:r>
                <a:rPr lang="en-US" altLang="en-US" sz="1800" smtClean="0">
                  <a:solidFill>
                    <a:schemeClr val="bg2"/>
                  </a:solidFill>
                  <a:latin typeface="Times New Roman" charset="0"/>
                  <a:ea typeface="ＭＳ Ｐゴシック" charset="-128"/>
                  <a:cs typeface="Times New Roman" charset="0"/>
                </a:rPr>
                <a:t>I  </a:t>
              </a:r>
              <a:r>
                <a:rPr lang="en-US" altLang="en-US" sz="1800">
                  <a:solidFill>
                    <a:schemeClr val="bg2"/>
                  </a:solidFill>
                  <a:latin typeface="Times New Roman" charset="0"/>
                  <a:ea typeface="ＭＳ Ｐゴシック" charset="-128"/>
                  <a:cs typeface="Times New Roman" charset="0"/>
                </a:rPr>
                <a:t>(Amperes)</a:t>
              </a:r>
            </a:p>
            <a:p>
              <a:pPr lvl="1">
                <a:spcBef>
                  <a:spcPct val="0"/>
                </a:spcBef>
                <a:buClrTx/>
                <a:buFontTx/>
                <a:buChar char="•"/>
              </a:pPr>
              <a:r>
                <a:rPr lang="en-US" altLang="en-US" sz="1800">
                  <a:solidFill>
                    <a:schemeClr val="bg2"/>
                  </a:solidFill>
                  <a:latin typeface="Times New Roman" charset="0"/>
                  <a:ea typeface="ＭＳ Ｐゴシック" charset="-128"/>
                  <a:cs typeface="Times New Roman" charset="0"/>
                </a:rPr>
                <a:t> </a:t>
              </a:r>
              <a:r>
                <a:rPr lang="el-GR" altLang="en-US" sz="1800">
                  <a:solidFill>
                    <a:schemeClr val="bg2"/>
                  </a:solidFill>
                  <a:latin typeface="Times New Roman" charset="0"/>
                  <a:ea typeface="ＭＳ Ｐゴシック" charset="-128"/>
                  <a:cs typeface="Times New Roman" charset="0"/>
                </a:rPr>
                <a:t>Αντίσταση </a:t>
              </a:r>
              <a:r>
                <a:rPr lang="en-US" altLang="en-US" sz="1800">
                  <a:solidFill>
                    <a:schemeClr val="bg2"/>
                  </a:solidFill>
                  <a:latin typeface="Times New Roman" charset="0"/>
                  <a:ea typeface="ＭＳ Ｐゴシック" charset="-128"/>
                  <a:cs typeface="Times New Roman" charset="0"/>
                </a:rPr>
                <a:t>R – V = I</a:t>
              </a:r>
              <a:r>
                <a:rPr lang="el-GR" altLang="en-US" sz="1800">
                  <a:solidFill>
                    <a:schemeClr val="bg2"/>
                  </a:solidFill>
                  <a:latin typeface="Times New Roman" charset="0"/>
                  <a:ea typeface="ＭＳ Ｐゴシック" charset="-128"/>
                  <a:cs typeface="Times New Roman" charset="0"/>
                </a:rPr>
                <a:t> * </a:t>
              </a:r>
              <a:r>
                <a:rPr lang="en-US" altLang="en-US" sz="1800">
                  <a:solidFill>
                    <a:schemeClr val="bg2"/>
                  </a:solidFill>
                  <a:latin typeface="Times New Roman" charset="0"/>
                  <a:ea typeface="ＭＳ Ｐゴシック" charset="-128"/>
                  <a:cs typeface="Times New Roman" charset="0"/>
                </a:rPr>
                <a:t>R       (R </a:t>
              </a:r>
              <a:r>
                <a:rPr lang="en-GB" altLang="en-US" sz="1800">
                  <a:solidFill>
                    <a:schemeClr val="bg2"/>
                  </a:solidFill>
                  <a:latin typeface="Times New Roman" charset="0"/>
                  <a:ea typeface="ＭＳ Ｐゴシック" charset="-128"/>
                  <a:cs typeface="Times New Roman" charset="0"/>
                </a:rPr>
                <a:t>O</a:t>
              </a:r>
              <a:r>
                <a:rPr lang="en-US" altLang="en-US" sz="1800">
                  <a:solidFill>
                    <a:schemeClr val="bg2"/>
                  </a:solidFill>
                  <a:latin typeface="Times New Roman" charset="0"/>
                  <a:ea typeface="ＭＳ Ｐゴシック" charset="-128"/>
                  <a:cs typeface="Times New Roman" charset="0"/>
                </a:rPr>
                <a:t>hms)</a:t>
              </a:r>
            </a:p>
            <a:p>
              <a:pPr lvl="1">
                <a:spcBef>
                  <a:spcPct val="0"/>
                </a:spcBef>
                <a:buClrTx/>
                <a:buFontTx/>
                <a:buChar char="•"/>
              </a:pPr>
              <a:r>
                <a:rPr lang="en-US" altLang="en-US" sz="1800">
                  <a:solidFill>
                    <a:schemeClr val="bg2"/>
                  </a:solidFill>
                  <a:latin typeface="Times New Roman" charset="0"/>
                  <a:ea typeface="ＭＳ Ｐゴシック" charset="-128"/>
                  <a:cs typeface="Times New Roman" charset="0"/>
                </a:rPr>
                <a:t> </a:t>
              </a:r>
              <a:r>
                <a:rPr lang="el-GR" altLang="en-US" sz="1800">
                  <a:solidFill>
                    <a:schemeClr val="bg2"/>
                  </a:solidFill>
                  <a:latin typeface="Times New Roman" charset="0"/>
                  <a:ea typeface="ＭＳ Ｐゴシック" charset="-128"/>
                  <a:cs typeface="Times New Roman" charset="0"/>
                </a:rPr>
                <a:t>Ισχύς          </a:t>
              </a:r>
              <a:r>
                <a:rPr lang="en-US" altLang="en-US" sz="1800">
                  <a:solidFill>
                    <a:schemeClr val="bg2"/>
                  </a:solidFill>
                  <a:latin typeface="Times New Roman" charset="0"/>
                  <a:ea typeface="ＭＳ Ｐゴシック" charset="-128"/>
                  <a:cs typeface="Times New Roman" charset="0"/>
                </a:rPr>
                <a:t>P = I</a:t>
              </a:r>
              <a:r>
                <a:rPr lang="el-GR" altLang="en-US" sz="1800">
                  <a:solidFill>
                    <a:schemeClr val="bg2"/>
                  </a:solidFill>
                  <a:latin typeface="Times New Roman" charset="0"/>
                  <a:ea typeface="ＭＳ Ｐゴシック" charset="-128"/>
                  <a:cs typeface="Times New Roman" charset="0"/>
                </a:rPr>
                <a:t> * </a:t>
              </a:r>
              <a:r>
                <a:rPr lang="en-US" altLang="en-US" sz="1800">
                  <a:solidFill>
                    <a:schemeClr val="bg2"/>
                  </a:solidFill>
                  <a:latin typeface="Times New Roman" charset="0"/>
                  <a:ea typeface="ＭＳ Ｐゴシック" charset="-128"/>
                  <a:cs typeface="Times New Roman" charset="0"/>
                </a:rPr>
                <a:t>V = I</a:t>
              </a:r>
              <a:r>
                <a:rPr lang="en-US" altLang="en-US" sz="1800" baseline="30000">
                  <a:solidFill>
                    <a:schemeClr val="bg2"/>
                  </a:solidFill>
                  <a:latin typeface="Times New Roman" charset="0"/>
                  <a:ea typeface="ＭＳ Ｐゴシック" charset="-128"/>
                  <a:cs typeface="Times New Roman" charset="0"/>
                </a:rPr>
                <a:t>2</a:t>
              </a:r>
              <a:r>
                <a:rPr lang="el-GR" altLang="en-US" sz="1800">
                  <a:solidFill>
                    <a:schemeClr val="bg2"/>
                  </a:solidFill>
                  <a:latin typeface="Times New Roman" charset="0"/>
                  <a:ea typeface="ＭＳ Ｐゴシック" charset="-128"/>
                  <a:cs typeface="Times New Roman" charset="0"/>
                </a:rPr>
                <a:t> * </a:t>
              </a:r>
              <a:r>
                <a:rPr lang="en-US" altLang="en-US" sz="1800">
                  <a:solidFill>
                    <a:schemeClr val="bg2"/>
                  </a:solidFill>
                  <a:latin typeface="Times New Roman" charset="0"/>
                  <a:ea typeface="ＭＳ Ｐゴシック" charset="-128"/>
                  <a:cs typeface="Times New Roman" charset="0"/>
                </a:rPr>
                <a:t>R  (</a:t>
              </a:r>
              <a:r>
                <a:rPr lang="en-GB" altLang="en-US" sz="1800">
                  <a:solidFill>
                    <a:schemeClr val="bg2"/>
                  </a:solidFill>
                  <a:latin typeface="Times New Roman" charset="0"/>
                  <a:ea typeface="ＭＳ Ｐゴシック" charset="-128"/>
                  <a:cs typeface="Times New Roman" charset="0"/>
                </a:rPr>
                <a:t>W</a:t>
              </a:r>
              <a:r>
                <a:rPr lang="en-US" altLang="en-US" sz="1800">
                  <a:solidFill>
                    <a:schemeClr val="bg2"/>
                  </a:solidFill>
                  <a:latin typeface="Times New Roman" charset="0"/>
                  <a:ea typeface="ＭＳ Ｐゴシック" charset="-128"/>
                  <a:cs typeface="Times New Roman" charset="0"/>
                </a:rPr>
                <a:t>atts) </a:t>
              </a:r>
            </a:p>
          </p:txBody>
        </p:sp>
        <p:pic>
          <p:nvPicPr>
            <p:cNvPr id="9225" name="Picture 4" descr="electgenmovi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3" y="1406"/>
              <a:ext cx="3522" cy="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3" name="Picture 6" descr="edison_ch7-19-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-54415"/>
            <a:ext cx="2286000" cy="1970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Generat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400"/>
            <a:ext cx="5039489" cy="681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6876256" y="4172424"/>
            <a:ext cx="2185351" cy="604394"/>
          </a:xfrm>
          <a:prstGeom prst="roundRect">
            <a:avLst>
              <a:gd name="adj" fmla="val 16667"/>
            </a:avLst>
          </a:prstGeom>
          <a:solidFill>
            <a:srgbClr val="1FE1E1">
              <a:alpha val="88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l-GR" altLang="en-US" sz="1400" smtClean="0">
                <a:ea typeface="ＭＳ Ｐゴシック" charset="-128"/>
              </a:rPr>
              <a:t>ΠΕΡΙΣΤΡΟΦΗ ΠΗΝΙΟΥ ΜΗΧΑΝΙΚΗ ΕΝΕΡΓΕΙΑ</a:t>
            </a:r>
            <a:endParaRPr lang="en-GB" altLang="en-US" sz="1400">
              <a:ea typeface="ＭＳ Ｐゴシック" charset="-128"/>
            </a:endParaRP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7722096" y="1257300"/>
            <a:ext cx="1339511" cy="829635"/>
          </a:xfrm>
          <a:prstGeom prst="roundRect">
            <a:avLst>
              <a:gd name="adj" fmla="val 16667"/>
            </a:avLst>
          </a:prstGeom>
          <a:solidFill>
            <a:srgbClr val="1FE1E1">
              <a:alpha val="88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l-GR" altLang="en-US" sz="1400" smtClean="0">
                <a:ea typeface="ＭＳ Ｐゴシック" charset="-128"/>
              </a:rPr>
              <a:t>ΨΗΚΤΡΑ ΑΠΟ ΑΝΘΡΑΚΑ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l-GR" altLang="en-US" sz="1400" smtClean="0">
                <a:ea typeface="ＭＳ Ｐゴシック" charset="-128"/>
              </a:rPr>
              <a:t>(καρβουνάκι)</a:t>
            </a:r>
            <a:endParaRPr lang="en-GB" altLang="en-US" sz="1400">
              <a:ea typeface="ＭＳ Ｐゴシック" charset="-128"/>
            </a:endParaRP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3635896" y="1005273"/>
            <a:ext cx="1339511" cy="829635"/>
          </a:xfrm>
          <a:prstGeom prst="roundRect">
            <a:avLst>
              <a:gd name="adj" fmla="val 16667"/>
            </a:avLst>
          </a:prstGeom>
          <a:solidFill>
            <a:srgbClr val="1FE1E1">
              <a:alpha val="88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l-GR" altLang="en-US" sz="1400" smtClean="0">
                <a:ea typeface="ＭＳ Ｐゴシック" charset="-128"/>
              </a:rPr>
              <a:t>ΨΗΚΤΡΑ ΑΠΟ ΑΝΘΡΑΚΑ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l-GR" altLang="en-US" sz="1400" smtClean="0">
                <a:ea typeface="ＭＳ Ｐゴシック" charset="-128"/>
              </a:rPr>
              <a:t>(καρβουνάκι)</a:t>
            </a:r>
            <a:endParaRPr lang="en-GB" altLang="en-US" sz="1400">
              <a:ea typeface="ＭＳ Ｐゴシック" charset="-128"/>
            </a:endParaRPr>
          </a:p>
        </p:txBody>
      </p:sp>
      <p:pic>
        <p:nvPicPr>
          <p:cNvPr id="3074" name="Picture 2" descr="A cut-away diagram of a small electric moto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680" y="522152"/>
            <a:ext cx="5022320" cy="502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834"/>
    </mc:Choice>
    <mc:Fallback>
      <p:transition spd="slow" advTm="65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pPr eaLnBrk="1" hangingPunct="1"/>
            <a:r>
              <a:rPr lang="el-GR" altLang="en-US" smtClean="0"/>
              <a:t>ηλεκτρογεννήτρια</a:t>
            </a:r>
            <a:endParaRPr lang="en-US" altLang="en-US" smtClean="0"/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3733800" y="1371600"/>
            <a:ext cx="1524000" cy="1371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400">
                <a:solidFill>
                  <a:schemeClr val="tx1"/>
                </a:solidFill>
                <a:latin typeface="Arial" charset="0"/>
                <a:ea typeface="ＭＳ Ｐゴシック" charset="-128"/>
              </a:rPr>
              <a:t>G</a:t>
            </a:r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2438400" y="2057400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5257800" y="2057400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788988" y="1600200"/>
            <a:ext cx="2211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l-GR" altLang="en-US" sz="2400">
                <a:solidFill>
                  <a:schemeClr val="tx1"/>
                </a:solidFill>
                <a:latin typeface="Arial" charset="0"/>
                <a:ea typeface="ＭＳ Ｐゴシック" charset="-128"/>
              </a:rPr>
              <a:t>Μηχανικό έργο</a:t>
            </a:r>
            <a:endParaRPr lang="en-US" altLang="en-US" sz="240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6580188" y="1616075"/>
            <a:ext cx="1857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l-GR" altLang="en-US" sz="2400">
                <a:solidFill>
                  <a:schemeClr val="tx1"/>
                </a:solidFill>
                <a:latin typeface="Arial" charset="0"/>
                <a:ea typeface="ＭＳ Ｐゴシック" charset="-128"/>
              </a:rPr>
              <a:t>ηλεκτρισμός</a:t>
            </a:r>
            <a:endParaRPr lang="en-US" altLang="en-US" sz="240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12298" name="Picture 11" descr="motor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35" y="3184177"/>
            <a:ext cx="3837065" cy="249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2" descr="motor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254" y="3184178"/>
            <a:ext cx="3146113" cy="249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Text Box 13"/>
          <p:cNvSpPr txBox="1">
            <a:spLocks noChangeArrowheads="1"/>
          </p:cNvSpPr>
          <p:nvPr/>
        </p:nvSpPr>
        <p:spPr bwMode="auto">
          <a:xfrm>
            <a:off x="4763" y="5826125"/>
            <a:ext cx="9293225" cy="461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l-GR" altLang="en-US" sz="2400">
                <a:solidFill>
                  <a:schemeClr val="tx1"/>
                </a:solidFill>
                <a:latin typeface="Arial" charset="0"/>
                <a:ea typeface="ＭＳ Ｐゴシック" charset="-128"/>
              </a:rPr>
              <a:t>Στατικοί μαγνήτες – περιστρεφόμενοι μαγνήτες - </a:t>
            </a:r>
            <a:r>
              <a:rPr lang="el-GR" altLang="en-US" sz="240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ηλεκτρομαγνήτες</a:t>
            </a:r>
            <a:endParaRPr lang="en-US" altLang="en-US" sz="240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00"/>
    </mc:Choice>
    <mc:Fallback>
      <p:transition spd="slow" advTm="1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628" grpId="0" animBg="1"/>
      <p:bldP spid="26629" grpId="0" animBg="1"/>
      <p:bldP spid="26630" grpId="0"/>
      <p:bldP spid="266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l-GR" altLang="en-US" smtClean="0"/>
              <a:t>Ηλεκτρικός κινητήρας</a:t>
            </a:r>
            <a:endParaRPr lang="en-US" altLang="en-US" smtClean="0"/>
          </a:p>
        </p:txBody>
      </p:sp>
      <p:sp>
        <p:nvSpPr>
          <p:cNvPr id="10245" name="Rectangle 3"/>
          <p:cNvSpPr>
            <a:spLocks noChangeArrowheads="1"/>
          </p:cNvSpPr>
          <p:nvPr/>
        </p:nvSpPr>
        <p:spPr bwMode="auto">
          <a:xfrm>
            <a:off x="3733800" y="1371600"/>
            <a:ext cx="1524000" cy="1371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400">
                <a:solidFill>
                  <a:schemeClr val="tx1"/>
                </a:solidFill>
                <a:latin typeface="Arial" charset="0"/>
                <a:ea typeface="ＭＳ Ｐゴシック" charset="-128"/>
              </a:rPr>
              <a:t>M</a:t>
            </a:r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>
            <a:off x="2438400" y="2057400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5257800" y="2057400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914400" y="1600200"/>
            <a:ext cx="1857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l-GR" altLang="en-US" sz="2400">
                <a:solidFill>
                  <a:schemeClr val="tx1"/>
                </a:solidFill>
                <a:latin typeface="Arial" charset="0"/>
                <a:ea typeface="ＭＳ Ｐゴシック" charset="-128"/>
              </a:rPr>
              <a:t>ηλεκτρισμός</a:t>
            </a:r>
            <a:endParaRPr lang="en-US" altLang="en-US" sz="240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6580188" y="1616075"/>
            <a:ext cx="2211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l-GR" altLang="en-US" sz="2400">
                <a:solidFill>
                  <a:schemeClr val="tx1"/>
                </a:solidFill>
                <a:latin typeface="Arial" charset="0"/>
                <a:ea typeface="ＭＳ Ｐゴシック" charset="-128"/>
              </a:rPr>
              <a:t>Μηχανικό έργο</a:t>
            </a:r>
            <a:endParaRPr lang="en-US" altLang="en-US" sz="240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</p:txBody>
      </p:sp>
      <p:grpSp>
        <p:nvGrpSpPr>
          <p:cNvPr id="22541" name="Group 13"/>
          <p:cNvGrpSpPr>
            <a:grpSpLocks/>
          </p:cNvGrpSpPr>
          <p:nvPr/>
        </p:nvGrpSpPr>
        <p:grpSpPr bwMode="auto">
          <a:xfrm>
            <a:off x="228600" y="2971800"/>
            <a:ext cx="4495800" cy="3505200"/>
            <a:chOff x="384" y="1920"/>
            <a:chExt cx="2832" cy="2208"/>
          </a:xfrm>
        </p:grpSpPr>
        <p:sp>
          <p:nvSpPr>
            <p:cNvPr id="10254" name="Rectangle 11"/>
            <p:cNvSpPr>
              <a:spLocks noChangeArrowheads="1"/>
            </p:cNvSpPr>
            <p:nvPr/>
          </p:nvSpPr>
          <p:spPr bwMode="auto">
            <a:xfrm>
              <a:off x="384" y="1920"/>
              <a:ext cx="2832" cy="220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FF66"/>
                </a:buClr>
                <a:buFont typeface="Wingdings" charset="2"/>
                <a:buChar char="§"/>
                <a:defRPr sz="320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mbria Math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FF66"/>
                </a:buClr>
                <a:buFont typeface="Wingdings" charset="2"/>
                <a:buChar char="§"/>
                <a:defRPr sz="280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mbria Math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Font typeface="Wingdings" charset="2"/>
                <a:buChar char="§"/>
                <a:defRPr sz="240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mbria Math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FF66"/>
                </a:buClr>
                <a:buFont typeface="Wingdings" charset="2"/>
                <a:buChar char="§"/>
                <a:defRPr sz="200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mbria Math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Font typeface="Wingdings" charset="2"/>
                <a:buChar char="§"/>
                <a:defRPr sz="200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mbria Math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Font typeface="Wingdings" charset="2"/>
                <a:buChar char="§"/>
                <a:defRPr sz="200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mbria Math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Font typeface="Wingdings" charset="2"/>
                <a:buChar char="§"/>
                <a:defRPr sz="200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mbria Math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Font typeface="Wingdings" charset="2"/>
                <a:buChar char="§"/>
                <a:defRPr sz="200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mbria Math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Font typeface="Wingdings" charset="2"/>
                <a:buChar char="§"/>
                <a:defRPr sz="200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mbria Math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GB" altLang="en-US" sz="2400">
                <a:solidFill>
                  <a:schemeClr val="tx1"/>
                </a:solidFill>
                <a:latin typeface="Arial" charset="0"/>
                <a:ea typeface="ＭＳ Ｐゴシック" charset="-128"/>
              </a:endParaRPr>
            </a:p>
          </p:txBody>
        </p:sp>
        <p:pic>
          <p:nvPicPr>
            <p:cNvPr id="10255" name="Picture 10" descr="motor-label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968"/>
              <a:ext cx="2688" cy="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0" name="Picture 12" descr="mo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3" y="2971800"/>
            <a:ext cx="3138487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Line 14"/>
          <p:cNvSpPr>
            <a:spLocks noChangeShapeType="1"/>
          </p:cNvSpPr>
          <p:nvPr/>
        </p:nvSpPr>
        <p:spPr bwMode="auto">
          <a:xfrm>
            <a:off x="4876800" y="4267200"/>
            <a:ext cx="990600" cy="0"/>
          </a:xfrm>
          <a:prstGeom prst="line">
            <a:avLst/>
          </a:prstGeom>
          <a:noFill/>
          <a:ln w="1524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6477000" y="5410200"/>
            <a:ext cx="2198688" cy="646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l-GR" altLang="en-US" sz="3600">
                <a:solidFill>
                  <a:schemeClr val="tx1"/>
                </a:solidFill>
                <a:latin typeface="Arial" charset="0"/>
                <a:ea typeface="ＭＳ Ｐゴシック" charset="-128"/>
              </a:rPr>
              <a:t>κινητήρας</a:t>
            </a:r>
            <a:endParaRPr lang="en-US" altLang="en-US" sz="360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50"/>
    </mc:Choice>
    <mc:Fallback>
      <p:transition spd="slow" advTm="20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532" grpId="0" animBg="1"/>
      <p:bldP spid="22533" grpId="0" animBg="1"/>
      <p:bldP spid="22535" grpId="0"/>
      <p:bldP spid="22536" grpId="0"/>
      <p:bldP spid="22542" grpId="0" animBg="1"/>
      <p:bldP spid="225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3920"/>
          </a:xfrm>
        </p:spPr>
        <p:txBody>
          <a:bodyPr/>
          <a:lstStyle/>
          <a:p>
            <a:pPr eaLnBrk="1" hangingPunct="1"/>
            <a:r>
              <a:rPr lang="el-GR" altLang="en-US" smtClean="0"/>
              <a:t>Μοντέλο ηλεκτροκινητήρα</a:t>
            </a:r>
            <a:endParaRPr lang="en-US" altLang="en-US" smtClean="0"/>
          </a:p>
        </p:txBody>
      </p:sp>
      <p:pic>
        <p:nvPicPr>
          <p:cNvPr id="11269" name="Picture 4" descr="motor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5"/>
            <a:ext cx="8496944" cy="533372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86"/>
    </mc:Choice>
    <mc:Fallback>
      <p:transition spd="slow" advTm="11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AC</a:t>
            </a:r>
            <a:r>
              <a:rPr lang="el-GR" altLang="en-US" smtClean="0"/>
              <a:t> και </a:t>
            </a:r>
            <a:r>
              <a:rPr lang="en-US" altLang="en-US" smtClean="0"/>
              <a:t>DC </a:t>
            </a:r>
            <a:r>
              <a:rPr lang="el-GR" altLang="en-US" smtClean="0"/>
              <a:t>ηλεκτρικό ρεύμα</a:t>
            </a:r>
            <a:endParaRPr lang="en-US" altLang="en-US" smtClean="0"/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752600"/>
            <a:ext cx="4680520" cy="5105400"/>
          </a:xfrm>
        </p:spPr>
        <p:txBody>
          <a:bodyPr/>
          <a:lstStyle/>
          <a:p>
            <a:pPr eaLnBrk="1" hangingPunct="1"/>
            <a:r>
              <a:rPr lang="el-GR" altLang="en-US" i="1" smtClean="0">
                <a:solidFill>
                  <a:srgbClr val="FF0000"/>
                </a:solidFill>
              </a:rPr>
              <a:t>Εναλλασσόμενο ρεύμα, </a:t>
            </a:r>
            <a:r>
              <a:rPr lang="en-GB" altLang="en-US" i="1" smtClean="0">
                <a:solidFill>
                  <a:srgbClr val="FF0000"/>
                </a:solidFill>
              </a:rPr>
              <a:t>AC</a:t>
            </a:r>
            <a:endParaRPr lang="en-US" altLang="en-US" smtClean="0">
              <a:solidFill>
                <a:srgbClr val="FF0000"/>
              </a:solidFill>
            </a:endParaRPr>
          </a:p>
          <a:p>
            <a:pPr lvl="1" eaLnBrk="1" hangingPunct="1"/>
            <a:r>
              <a:rPr lang="el-GR" altLang="en-US" smtClean="0"/>
              <a:t>Μεγάλοι κινητήρες παράγουν </a:t>
            </a:r>
            <a:r>
              <a:rPr lang="en-US" altLang="en-US" smtClean="0"/>
              <a:t>AC</a:t>
            </a:r>
          </a:p>
          <a:p>
            <a:pPr lvl="1" eaLnBrk="1" hangingPunct="1"/>
            <a:r>
              <a:rPr lang="el-GR" altLang="en-US" smtClean="0"/>
              <a:t>Ημιτονοειδές κύμα</a:t>
            </a:r>
            <a:endParaRPr lang="en-US" altLang="en-US" smtClean="0"/>
          </a:p>
          <a:p>
            <a:pPr lvl="1" eaLnBrk="1" hangingPunct="1"/>
            <a:r>
              <a:rPr lang="en-US" altLang="en-US" smtClean="0"/>
              <a:t>1, 2, 3-</a:t>
            </a:r>
            <a:r>
              <a:rPr lang="el-GR" altLang="en-US" smtClean="0"/>
              <a:t>φάσεις</a:t>
            </a:r>
            <a:r>
              <a:rPr lang="en-US" altLang="en-US" smtClean="0"/>
              <a:t>?</a:t>
            </a:r>
          </a:p>
          <a:p>
            <a:pPr lvl="1" eaLnBrk="1" hangingPunct="1"/>
            <a:r>
              <a:rPr lang="el-GR" altLang="en-US" smtClean="0"/>
              <a:t>ΗΠΑ</a:t>
            </a:r>
            <a:r>
              <a:rPr lang="en-US" altLang="en-US" smtClean="0"/>
              <a:t>:</a:t>
            </a:r>
            <a:r>
              <a:rPr lang="el-GR" altLang="en-US" smtClean="0"/>
              <a:t>     </a:t>
            </a:r>
            <a:r>
              <a:rPr lang="el-GR" altLang="en-US" smtClean="0"/>
              <a:t>   </a:t>
            </a:r>
            <a:r>
              <a:rPr lang="en-US" altLang="en-US" smtClean="0"/>
              <a:t>120 </a:t>
            </a:r>
            <a:r>
              <a:rPr lang="en-US" altLang="en-US" smtClean="0"/>
              <a:t>V,</a:t>
            </a:r>
            <a:r>
              <a:rPr lang="el-GR" altLang="en-US" smtClean="0"/>
              <a:t> </a:t>
            </a:r>
            <a:r>
              <a:rPr lang="en-US" altLang="en-US" smtClean="0"/>
              <a:t>60 Hz</a:t>
            </a:r>
          </a:p>
          <a:p>
            <a:pPr lvl="1" eaLnBrk="1" hangingPunct="1"/>
            <a:r>
              <a:rPr lang="el-GR" altLang="en-US" smtClean="0"/>
              <a:t>Ευρώπη</a:t>
            </a:r>
            <a:r>
              <a:rPr lang="en-US" altLang="en-US" smtClean="0"/>
              <a:t>: 240 V</a:t>
            </a:r>
            <a:r>
              <a:rPr lang="en-US" altLang="en-US" smtClean="0"/>
              <a:t>,</a:t>
            </a:r>
            <a:r>
              <a:rPr lang="el-GR" altLang="en-US" smtClean="0"/>
              <a:t> </a:t>
            </a:r>
            <a:r>
              <a:rPr lang="en-US" altLang="en-US" smtClean="0"/>
              <a:t>50</a:t>
            </a:r>
            <a:r>
              <a:rPr lang="el-GR" altLang="en-US" smtClean="0"/>
              <a:t> </a:t>
            </a:r>
            <a:r>
              <a:rPr lang="en-US" altLang="en-US" smtClean="0"/>
              <a:t>Hz</a:t>
            </a:r>
            <a:endParaRPr lang="en-US" altLang="en-US" smtClean="0"/>
          </a:p>
          <a:p>
            <a:pPr lvl="1" eaLnBrk="1" hangingPunct="1"/>
            <a:endParaRPr lang="en-US" altLang="en-US" smtClean="0"/>
          </a:p>
        </p:txBody>
      </p:sp>
      <p:sp>
        <p:nvSpPr>
          <p:cNvPr id="1331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88024" y="1752600"/>
            <a:ext cx="4355976" cy="5105400"/>
          </a:xfrm>
        </p:spPr>
        <p:txBody>
          <a:bodyPr/>
          <a:lstStyle/>
          <a:p>
            <a:pPr eaLnBrk="1" hangingPunct="1"/>
            <a:r>
              <a:rPr lang="el-GR" altLang="en-US" i="1" smtClean="0">
                <a:solidFill>
                  <a:srgbClr val="FF0000"/>
                </a:solidFill>
              </a:rPr>
              <a:t>Συνεχές ρεύμα</a:t>
            </a:r>
            <a:r>
              <a:rPr lang="en-GB" altLang="en-US" i="1" smtClean="0">
                <a:solidFill>
                  <a:srgbClr val="FF0000"/>
                </a:solidFill>
              </a:rPr>
              <a:t>, DC</a:t>
            </a:r>
            <a:endParaRPr lang="en-US" altLang="en-US" smtClean="0">
              <a:solidFill>
                <a:srgbClr val="FF0000"/>
              </a:solidFill>
            </a:endParaRPr>
          </a:p>
          <a:p>
            <a:pPr lvl="1" eaLnBrk="1" hangingPunct="1"/>
            <a:r>
              <a:rPr lang="el-GR" altLang="en-US" smtClean="0"/>
              <a:t>Μπαταρίες, φωτοβολταϊκά, κύτταρα καυσίμου, μικρές γεννήτριες</a:t>
            </a:r>
            <a:endParaRPr lang="en-US" altLang="en-US" smtClean="0"/>
          </a:p>
          <a:p>
            <a:pPr lvl="1" eaLnBrk="1" hangingPunct="1"/>
            <a:r>
              <a:rPr lang="el-GR" altLang="en-US" smtClean="0"/>
              <a:t>Εύκολη μετατροπή </a:t>
            </a:r>
            <a:r>
              <a:rPr lang="en-US" altLang="en-US" smtClean="0"/>
              <a:t>AC </a:t>
            </a:r>
            <a:r>
              <a:rPr lang="el-GR" altLang="en-US" smtClean="0"/>
              <a:t>σε </a:t>
            </a:r>
            <a:r>
              <a:rPr lang="en-US" altLang="en-US" smtClean="0"/>
              <a:t>DC, </a:t>
            </a:r>
            <a:r>
              <a:rPr lang="el-GR" altLang="en-US" smtClean="0"/>
              <a:t>δύσκολη </a:t>
            </a:r>
            <a:r>
              <a:rPr lang="en-US" altLang="en-US" smtClean="0"/>
              <a:t>DC </a:t>
            </a:r>
            <a:r>
              <a:rPr lang="el-GR" altLang="en-US" smtClean="0"/>
              <a:t>σε</a:t>
            </a:r>
            <a:r>
              <a:rPr lang="en-US" altLang="en-US" smtClean="0"/>
              <a:t> AC</a:t>
            </a:r>
          </a:p>
          <a:p>
            <a:pPr lvl="1" eaLnBrk="1" hangingPunct="1"/>
            <a:endParaRPr lang="en-US" altLang="en-US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09"/>
    </mc:Choice>
    <mc:Fallback>
      <p:transition spd="slow" advTm="60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Εικόνα 2" descr="image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823912"/>
            <a:ext cx="694372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"/>
    </mc:Choice>
    <mc:Fallback>
      <p:transition spd="slow" advTm="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smtClean="0"/>
              <a:t>ΠΟΙΟΣ ΕΙΝΑΙ </a:t>
            </a:r>
            <a:r>
              <a:rPr lang="el-GR" sz="2800" dirty="0" smtClean="0"/>
              <a:t>Ο ΕΦΕΥΡΕΤΗΣ ΤΟΥ ΣΥΓΧΡΟΝΟΥ ΣΥΣΤΗΜΑΤΟΣ ΜΕΤΑΦΟΡΑΣ ΗΛΕΚΤΡΙΣΜΟΥ ?</a:t>
            </a: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3124E8-3058-4F66-B5CE-ACD5AC70A383}" type="slidenum">
              <a:rPr lang="en-US"/>
              <a:pPr>
                <a:defRPr/>
              </a:pPr>
              <a:t>20</a:t>
            </a:fld>
            <a:endParaRPr lang="en-US"/>
          </a:p>
        </p:txBody>
      </p:sp>
      <p:pic>
        <p:nvPicPr>
          <p:cNvPr id="9221" name="Picture 2" descr="File:Tesl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00"/>
            <a:ext cx="2514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 descr="File:Thomas Edison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26193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Box 7"/>
          <p:cNvSpPr txBox="1">
            <a:spLocks noChangeArrowheads="1"/>
          </p:cNvSpPr>
          <p:nvPr/>
        </p:nvSpPr>
        <p:spPr bwMode="auto">
          <a:xfrm>
            <a:off x="323528" y="4965700"/>
            <a:ext cx="361509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dirty="0" smtClean="0"/>
              <a:t>1.  Thomas </a:t>
            </a:r>
            <a:r>
              <a:rPr lang="en-US" dirty="0"/>
              <a:t>Edison</a:t>
            </a:r>
            <a:br>
              <a:rPr lang="en-US" dirty="0"/>
            </a:br>
            <a:endParaRPr lang="en-US" dirty="0"/>
          </a:p>
          <a:p>
            <a:pPr algn="ctr"/>
            <a:r>
              <a:rPr lang="el-GR" dirty="0" smtClean="0"/>
              <a:t>ΣΥΝΕΧΕΣ ΡΕΥΜΑ</a:t>
            </a:r>
            <a:r>
              <a:rPr lang="en-US" dirty="0" smtClean="0"/>
              <a:t>“DC</a:t>
            </a:r>
            <a:r>
              <a:rPr lang="en-US" dirty="0"/>
              <a:t>” </a:t>
            </a:r>
          </a:p>
        </p:txBody>
      </p:sp>
      <p:sp>
        <p:nvSpPr>
          <p:cNvPr id="9224" name="TextBox 8"/>
          <p:cNvSpPr txBox="1">
            <a:spLocks noChangeArrowheads="1"/>
          </p:cNvSpPr>
          <p:nvPr/>
        </p:nvSpPr>
        <p:spPr bwMode="auto">
          <a:xfrm>
            <a:off x="5292080" y="4953000"/>
            <a:ext cx="398929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dirty="0" smtClean="0"/>
              <a:t>2.  Nikola </a:t>
            </a:r>
            <a:r>
              <a:rPr lang="en-US" dirty="0"/>
              <a:t>Tesla</a:t>
            </a:r>
          </a:p>
          <a:p>
            <a:pPr algn="ctr"/>
            <a:endParaRPr lang="en-US" dirty="0"/>
          </a:p>
          <a:p>
            <a:pPr algn="ctr"/>
            <a:r>
              <a:rPr lang="el-GR" dirty="0" smtClean="0"/>
              <a:t>ΕΝΑΛΛΑΣΣΟΜΕΝΟ</a:t>
            </a:r>
            <a:r>
              <a:rPr lang="en-US" dirty="0" smtClean="0"/>
              <a:t>“AC</a:t>
            </a:r>
            <a:r>
              <a:rPr lang="en-US" dirty="0"/>
              <a:t>”</a:t>
            </a:r>
          </a:p>
        </p:txBody>
      </p:sp>
      <p:sp>
        <p:nvSpPr>
          <p:cNvPr id="10" name="Oval 9"/>
          <p:cNvSpPr/>
          <p:nvPr/>
        </p:nvSpPr>
        <p:spPr>
          <a:xfrm>
            <a:off x="5562600" y="457200"/>
            <a:ext cx="3581400" cy="6400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226" name="Picture 6" descr="http://www.personal.psu.edu/sul168/images/Sine%20wav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80" y="1988840"/>
            <a:ext cx="914400" cy="685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784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00"/>
    </mc:Choice>
    <mc:Fallback>
      <p:transition spd="slow" advTm="26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4340" name="Rectangle 2"/>
          <p:cNvSpPr>
            <a:spLocks noGrp="1" noChangeArrowheads="1"/>
          </p:cNvSpPr>
          <p:nvPr/>
        </p:nvSpPr>
        <p:spPr bwMode="auto">
          <a:xfrm>
            <a:off x="228600" y="609600"/>
            <a:ext cx="8610600" cy="838200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l-GR" altLang="en-US" sz="2400" b="1" dirty="0">
                <a:solidFill>
                  <a:schemeClr val="tx2"/>
                </a:solidFill>
                <a:latin typeface="Verdana" charset="0"/>
                <a:ea typeface="ＭＳ Ｐゴシック" charset="-128"/>
              </a:rPr>
              <a:t>Φάσεις του κινητήρα</a:t>
            </a:r>
            <a:r>
              <a:rPr lang="en-US" altLang="en-US" sz="2400" b="1" dirty="0">
                <a:solidFill>
                  <a:schemeClr val="tx2"/>
                </a:solidFill>
                <a:latin typeface="Verdana" charset="0"/>
                <a:ea typeface="ＭＳ Ｐゴシック" charset="-128"/>
              </a:rPr>
              <a:t/>
            </a:r>
            <a:br>
              <a:rPr lang="en-US" altLang="en-US" sz="2400" b="1" dirty="0">
                <a:solidFill>
                  <a:schemeClr val="tx2"/>
                </a:solidFill>
                <a:latin typeface="Verdana" charset="0"/>
                <a:ea typeface="ＭＳ Ｐゴシック" charset="-128"/>
              </a:rPr>
            </a:br>
            <a:r>
              <a:rPr lang="en-US" altLang="en-US" sz="2400" b="1" dirty="0">
                <a:solidFill>
                  <a:schemeClr val="tx2"/>
                </a:solidFill>
                <a:latin typeface="Verdana" charset="0"/>
                <a:ea typeface="ＭＳ Ｐゴシック" charset="-128"/>
              </a:rPr>
              <a:t>1 </a:t>
            </a:r>
            <a:r>
              <a:rPr lang="el-GR" altLang="en-US" sz="2400" b="1" dirty="0">
                <a:solidFill>
                  <a:schemeClr val="tx2"/>
                </a:solidFill>
                <a:latin typeface="Verdana" charset="0"/>
                <a:ea typeface="ＭＳ Ｐゴシック" charset="-128"/>
              </a:rPr>
              <a:t>φάση</a:t>
            </a:r>
            <a:r>
              <a:rPr lang="en-US" altLang="en-US" sz="2400" b="1" dirty="0">
                <a:solidFill>
                  <a:schemeClr val="tx2"/>
                </a:solidFill>
                <a:latin typeface="Verdana" charset="0"/>
                <a:ea typeface="ＭＳ Ｐゴシック" charset="-128"/>
              </a:rPr>
              <a:t>– 2 </a:t>
            </a:r>
            <a:r>
              <a:rPr lang="el-GR" altLang="en-US" sz="2400" b="1" dirty="0">
                <a:solidFill>
                  <a:schemeClr val="tx2"/>
                </a:solidFill>
                <a:latin typeface="Verdana" charset="0"/>
                <a:ea typeface="ＭＳ Ｐゴシック" charset="-128"/>
              </a:rPr>
              <a:t>φάσεις</a:t>
            </a:r>
            <a:r>
              <a:rPr lang="en-US" altLang="en-US" sz="2400" b="1" dirty="0">
                <a:solidFill>
                  <a:schemeClr val="tx2"/>
                </a:solidFill>
                <a:latin typeface="Verdana" charset="0"/>
                <a:ea typeface="ＭＳ Ｐゴシック" charset="-128"/>
              </a:rPr>
              <a:t>– 3 </a:t>
            </a:r>
            <a:r>
              <a:rPr lang="el-GR" altLang="en-US" sz="2400" b="1" dirty="0">
                <a:solidFill>
                  <a:schemeClr val="tx2"/>
                </a:solidFill>
                <a:latin typeface="Verdana" charset="0"/>
                <a:ea typeface="ＭＳ Ｐゴシック" charset="-128"/>
              </a:rPr>
              <a:t>φάσεις ... </a:t>
            </a:r>
            <a:r>
              <a:rPr lang="el-GR" altLang="en-US" sz="2400" b="1" dirty="0">
                <a:latin typeface="Verdana" charset="0"/>
                <a:ea typeface="ＭＳ Ｐゴシック" charset="-128"/>
              </a:rPr>
              <a:t>Ομαλή ισχύς</a:t>
            </a:r>
            <a:endParaRPr lang="en-US" altLang="en-US" sz="2400" b="1" dirty="0">
              <a:latin typeface="Verdana" charset="0"/>
              <a:ea typeface="ＭＳ Ｐゴシック" charset="-128"/>
            </a:endParaRPr>
          </a:p>
        </p:txBody>
      </p:sp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971800"/>
            <a:ext cx="2743200" cy="23796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2328863" cy="2020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67000"/>
            <a:ext cx="2514600" cy="21431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4" name="Text Box 7"/>
          <p:cNvSpPr txBox="1">
            <a:spLocks noChangeArrowheads="1"/>
          </p:cNvSpPr>
          <p:nvPr/>
        </p:nvSpPr>
        <p:spPr bwMode="auto">
          <a:xfrm>
            <a:off x="3481770" y="1628745"/>
            <a:ext cx="56856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l-GR" altLang="en-US" sz="2000" b="1" dirty="0" smtClean="0">
                <a:latin typeface="Cambria" panose="02040503050406030204" pitchFamily="18" charset="0"/>
                <a:ea typeface="ＭＳ Ｐゴシック" charset="-128"/>
              </a:rPr>
              <a:t>Η ΔΥΝΑΜΗ ΣΤΟΝ ΑΞΟΝΑ ΤΟΥ ΚΙΝΗΤΗΡΑ </a:t>
            </a:r>
            <a:r>
              <a:rPr lang="en-US" altLang="en-US" sz="2000" b="1" dirty="0" smtClean="0">
                <a:solidFill>
                  <a:schemeClr val="tx1"/>
                </a:solidFill>
                <a:latin typeface="Cambria" panose="02040503050406030204" pitchFamily="18" charset="0"/>
                <a:ea typeface="ＭＳ Ｐゴシック" charset="-128"/>
              </a:rPr>
              <a:t>(</a:t>
            </a:r>
            <a:r>
              <a:rPr lang="en-US" altLang="en-US" sz="2000" b="1" dirty="0" smtClean="0">
                <a:solidFill>
                  <a:srgbClr val="FF3300"/>
                </a:solidFill>
                <a:latin typeface="Cambria" panose="02040503050406030204" pitchFamily="18" charset="0"/>
                <a:ea typeface="ＭＳ Ｐゴシック" charset="-128"/>
              </a:rPr>
              <a:t>Red</a:t>
            </a:r>
            <a:r>
              <a:rPr lang="en-US" alt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ＭＳ Ｐゴシック" charset="-128"/>
              </a:rPr>
              <a:t>)</a:t>
            </a:r>
          </a:p>
        </p:txBody>
      </p:sp>
      <p:sp>
        <p:nvSpPr>
          <p:cNvPr id="14345" name="Line 8"/>
          <p:cNvSpPr>
            <a:spLocks noChangeShapeType="1"/>
          </p:cNvSpPr>
          <p:nvPr/>
        </p:nvSpPr>
        <p:spPr bwMode="auto">
          <a:xfrm flipH="1">
            <a:off x="2743200" y="2057400"/>
            <a:ext cx="1447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6" name="Line 9"/>
          <p:cNvSpPr>
            <a:spLocks noChangeShapeType="1"/>
          </p:cNvSpPr>
          <p:nvPr/>
        </p:nvSpPr>
        <p:spPr bwMode="auto">
          <a:xfrm flipH="1">
            <a:off x="4800600" y="2133600"/>
            <a:ext cx="381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7" name="Line 10"/>
          <p:cNvSpPr>
            <a:spLocks noChangeShapeType="1"/>
          </p:cNvSpPr>
          <p:nvPr/>
        </p:nvSpPr>
        <p:spPr bwMode="auto">
          <a:xfrm>
            <a:off x="5867400" y="2209800"/>
            <a:ext cx="914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30"/>
    </mc:Choice>
    <mc:Fallback>
      <p:transition spd="slow" advTm="25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155575"/>
            <a:ext cx="9296400" cy="758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7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FillTx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uFillTx/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uFillTx/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uFillTx/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uFillTx/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uFillTx/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uFillTx/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uFillTx/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uFillTx/>
                <a:latin typeface="Arial" charset="0"/>
              </a:defRPr>
            </a:lvl9pPr>
          </a:lstStyle>
          <a:p>
            <a:pPr algn="ctr" eaLnBrk="1" hangingPunct="1"/>
            <a:r>
              <a:rPr lang="el-GR" altLang="en-US" kern="0" dirty="0" smtClean="0"/>
              <a:t>ΕΠΕΝΔΥΣΕΙΣ ΗΛΕΚΤΡΟΠΑΡΑΓΩΓΗΣ</a:t>
            </a:r>
            <a:endParaRPr lang="en-US" altLang="en-US" kern="0" dirty="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67544" y="990600"/>
            <a:ext cx="8280920" cy="575076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0" marR="64008" indent="0" algn="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200" b="1">
                <a:solidFill>
                  <a:schemeClr val="tx2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uFillTx/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uFillTx/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uFillTx/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uFillTx/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uFillTx/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uFillTx/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uFillTx/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uFillTx/>
                <a:latin typeface="+mn-lt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60000"/>
              </a:spcBef>
            </a:pPr>
            <a:r>
              <a:rPr lang="el-GR" altLang="en-US" sz="3200" b="0" kern="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ΟΙ ΕΠΕΝΔΥΣΕΙΣ ΤΗΣ </a:t>
            </a:r>
            <a:r>
              <a:rPr lang="el-GR" altLang="en-US" sz="3200" b="0" kern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ΗΛΕΚΤΡΟΠΑΡΑΓΩΓΗΣ ΕΙΝΑΙ </a:t>
            </a:r>
            <a:r>
              <a:rPr lang="el-GR" altLang="en-US" sz="3200" b="0" kern="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«</a:t>
            </a:r>
            <a:r>
              <a:rPr lang="el-GR" altLang="en-US" sz="3200" kern="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ΣΤΑΘΕΡΑ ΚΟΣΤΗ</a:t>
            </a:r>
            <a:r>
              <a:rPr lang="el-GR" altLang="en-US" sz="3200" b="0" kern="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», ΔΗΛ. ΤΟ ΚΟΣΤΟΣ ΤΗΣ </a:t>
            </a:r>
            <a:r>
              <a:rPr lang="el-GR" altLang="en-US" sz="3200" b="0" kern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ΕΠΕΝΔΥΣΗΣ ΕΙΝΑΙ </a:t>
            </a:r>
            <a:r>
              <a:rPr lang="el-GR" altLang="en-US" sz="3200" b="0" kern="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ΤΟ ΙΔΙΟ, ΕΙΤΕ ΠΑΡΑΓΕΙ ΗΛΕΚΤΡΙΣΜΟ, ΕΙΤΕ ΒΡΙΣΚΕΤΑΙ ΣΕ ΑΔΡΑΝΕΙΑ.</a:t>
            </a:r>
          </a:p>
          <a:p>
            <a:pPr algn="l" eaLnBrk="1" hangingPunct="1">
              <a:lnSpc>
                <a:spcPct val="90000"/>
              </a:lnSpc>
              <a:spcBef>
                <a:spcPct val="60000"/>
              </a:spcBef>
            </a:pPr>
            <a:r>
              <a:rPr lang="el-GR" altLang="en-US" sz="3200" b="0" kern="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ΟΙ ΔΙΑΦΟΡΟΙ ΤΡΟΠΟΙ ΗΛΕΚΤΡΟΠΑΡΑΓΩΓΗΣ ΕΧΟΥΝ ΔΙΑΦΟΡΕΤΙΚΑ ΧΑΡΑΚΤΗΡΙΣΤΙΚΑ, ΧΡΗΣΕΙΣ </a:t>
            </a:r>
            <a:r>
              <a:rPr lang="el-GR" altLang="en-US" sz="3200" b="0" kern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ΚΑΙ ΚΟΣΤΟΣ :</a:t>
            </a:r>
            <a:endParaRPr lang="en-US" altLang="en-US" sz="3200" b="0" kern="0" dirty="0" smtClean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  <a:p>
            <a:pPr marL="800100" lvl="1" indent="-342900" algn="l" eaLnBrk="1" hangingPunct="1">
              <a:lnSpc>
                <a:spcPct val="90000"/>
              </a:lnSpc>
              <a:spcBef>
                <a:spcPct val="60000"/>
              </a:spcBef>
              <a:buFont typeface="Arial" panose="020B0604020202020204" pitchFamily="34" charset="0"/>
              <a:buChar char="•"/>
            </a:pPr>
            <a:r>
              <a:rPr lang="el-GR" altLang="en-US" b="1" kern="0" dirty="0" smtClean="0">
                <a:solidFill>
                  <a:srgbClr val="FF0000"/>
                </a:solidFill>
                <a:latin typeface="Cambria" panose="02040503050406030204" pitchFamily="18" charset="0"/>
              </a:rPr>
              <a:t>ΒΑΣΙΚΟ ΦΟΡΤΙΟ</a:t>
            </a:r>
            <a:endParaRPr lang="en-US" altLang="en-US" b="1" kern="0" dirty="0" smtClean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marL="800100" lvl="1" indent="-342900" algn="l" eaLnBrk="1" hangingPunct="1">
              <a:lnSpc>
                <a:spcPct val="90000"/>
              </a:lnSpc>
              <a:spcBef>
                <a:spcPct val="60000"/>
              </a:spcBef>
              <a:buFont typeface="Arial" panose="020B0604020202020204" pitchFamily="34" charset="0"/>
              <a:buChar char="•"/>
            </a:pPr>
            <a:r>
              <a:rPr lang="el-GR" altLang="en-US" b="1" kern="0" dirty="0" smtClean="0">
                <a:solidFill>
                  <a:srgbClr val="FF0000"/>
                </a:solidFill>
                <a:latin typeface="Cambria" panose="02040503050406030204" pitchFamily="18" charset="0"/>
              </a:rPr>
              <a:t>ΕΝΔΙΑΜΕΣΟ ΦΟΡΤΙΟ</a:t>
            </a:r>
            <a:endParaRPr lang="en-US" altLang="en-US" b="1" kern="0" dirty="0" smtClean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marL="800100" lvl="1" indent="-342900" algn="l" eaLnBrk="1" hangingPunct="1">
              <a:lnSpc>
                <a:spcPct val="90000"/>
              </a:lnSpc>
              <a:spcBef>
                <a:spcPct val="60000"/>
              </a:spcBef>
              <a:buFont typeface="Arial" panose="020B0604020202020204" pitchFamily="34" charset="0"/>
              <a:buChar char="•"/>
            </a:pPr>
            <a:r>
              <a:rPr lang="el-GR" altLang="en-US" b="1" kern="0" dirty="0" smtClean="0">
                <a:solidFill>
                  <a:srgbClr val="FF0000"/>
                </a:solidFill>
                <a:latin typeface="Cambria" panose="02040503050406030204" pitchFamily="18" charset="0"/>
              </a:rPr>
              <a:t>ΦΟΡΤΙΟ ΑΙΧΜΗΣ</a:t>
            </a:r>
            <a:endParaRPr lang="en-US" altLang="en-US" sz="3200" b="1" kern="0" dirty="0" smtClean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7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66"/>
    </mc:Choice>
    <mc:Fallback>
      <p:transition spd="slow" advTm="83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fld id="{704B3731-E8E4-4FB2-9C27-6324C5CF764A}" type="slidenum">
              <a:rPr lang="en-US" sz="1000">
                <a:effectLst>
                  <a:outerShdw blurRad="38100" dist="38100" dir="2700000" algn="tl">
                    <a:srgbClr val="010199"/>
                  </a:outerShdw>
                </a:effectLst>
              </a:rPr>
              <a:pPr algn="r" eaLnBrk="1" hangingPunct="1">
                <a:defRPr/>
              </a:pPr>
              <a:t>23</a:t>
            </a:fld>
            <a:endParaRPr lang="en-US" sz="1000"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8229600" cy="1139825"/>
          </a:xfrm>
        </p:spPr>
        <p:txBody>
          <a:bodyPr/>
          <a:lstStyle/>
          <a:p>
            <a:pPr algn="ctr" eaLnBrk="1" hangingPunct="1"/>
            <a:r>
              <a:rPr lang="el-GR" altLang="en-US" sz="4000" dirty="0" smtClean="0">
                <a:solidFill>
                  <a:schemeClr val="bg2">
                    <a:lumMod val="25000"/>
                  </a:schemeClr>
                </a:solidFill>
              </a:rPr>
              <a:t>ΣΥΓΚΡΙΣΗ ΜΕΘΟΔΩΝ ΗΛΕΚΤΡΟΠΑΡΑΓΩΓΗΣ</a:t>
            </a:r>
            <a:endParaRPr lang="en-US" altLang="en-US" sz="400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70708" name="Group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206248"/>
              </p:ext>
            </p:extLst>
          </p:nvPr>
        </p:nvGraphicFramePr>
        <p:xfrm>
          <a:off x="152400" y="1371600"/>
          <a:ext cx="8839201" cy="5334001"/>
        </p:xfrm>
        <a:graphic>
          <a:graphicData uri="http://schemas.openxmlformats.org/drawingml/2006/table">
            <a:tbl>
              <a:tblPr/>
              <a:tblGrid>
                <a:gridCol w="2130879"/>
                <a:gridCol w="2130879"/>
                <a:gridCol w="2130879"/>
                <a:gridCol w="2446564"/>
              </a:tblGrid>
              <a:tr h="74101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46C3A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</a:rPr>
                        <a:t>ΤΥΠΟΣ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46C3A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</a:rPr>
                        <a:t>ΠΑΡΑΔΕΙΓΜΑ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46C3A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</a:rPr>
                        <a:t>ΚΟΣΤΟΣ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46C3A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</a:rPr>
                        <a:t>ΑΞΙΟΠΙΣΤΙΑ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990"/>
                    </a:solidFill>
                  </a:tcPr>
                </a:tc>
              </a:tr>
              <a:tr h="14534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46C3A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charset="0"/>
                        </a:rPr>
                        <a:t>ΒΑΣΙΚΟ ΦΟΡΤΙΟ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46C3A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charset="0"/>
                        </a:rPr>
                        <a:t>ΚΑΡΒΟΥΝΟ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46C3A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charset="0"/>
                        </a:rPr>
                        <a:t>ΠΥΡΗΝΙΚΑ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46C3A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charset="0"/>
                        </a:rPr>
                        <a:t>ΧΑΜΗΛΟ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46C3A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charset="0"/>
                        </a:rPr>
                        <a:t>ΠΟΛΥ </a:t>
                      </a: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charset="0"/>
                        </a:rPr>
                        <a:t>ΥΨΗΛΗ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anchorCtr="1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17167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46C3A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ΦΟΡΤΙΟ ΑΙΧΜΗΣ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46C3A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ΥΔΡΟ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46C3A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ΦΥΣΙΚΟ ΑΕΡΙΟ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46C3A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ΠΕΤΡΕΛΑΙΟ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46C3A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ΧΑΜΗΛΟ ΜΕΧΡΙ ΜΕΣΑΙΟ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46C3A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ΥΨΗΛΗ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14228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46C3A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charset="0"/>
                        </a:rPr>
                        <a:t>ΕΝΔΙΑΜΕΣΟ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46C3A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charset="0"/>
                        </a:rPr>
                        <a:t>ΑΙΟΛΙΚΗ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46C3A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charset="0"/>
                        </a:rPr>
                        <a:t>ΗΛΙΑΚΗ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46C3A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charset="0"/>
                        </a:rPr>
                        <a:t>ΠΟΙΚΙΛΟ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46C3A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charset="0"/>
                        </a:rPr>
                        <a:t>ΧΑΜΗΛΟ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21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754"/>
    </mc:Choice>
    <mc:Fallback>
      <p:transition spd="slow" advTm="77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153400" y="6421438"/>
            <a:ext cx="762000" cy="365125"/>
          </a:xfrm>
        </p:spPr>
        <p:txBody>
          <a:bodyPr/>
          <a:lstStyle/>
          <a:p>
            <a:pPr>
              <a:defRPr/>
            </a:pPr>
            <a:fld id="{43028EC9-32AA-4821-82D3-8359049546A6}" type="slidenum">
              <a:rPr lang="en-US"/>
              <a:pPr>
                <a:defRPr/>
              </a:pPr>
              <a:t>24</a:t>
            </a:fld>
            <a:endParaRPr lang="en-US"/>
          </a:p>
        </p:txBody>
      </p:sp>
      <p:pic>
        <p:nvPicPr>
          <p:cNvPr id="12292" name="Picture 2" descr="Transmission - spring 01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90" y="1165086"/>
            <a:ext cx="3198269" cy="239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" descr="http://www.dreamstime.com/electric-outlet-wall-socket-plug-receptacle--thumb75297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657600"/>
            <a:ext cx="1574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4800600" y="1905000"/>
            <a:ext cx="3397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4000"/>
              <a:t>345,000 Volts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410200" y="4724400"/>
            <a:ext cx="239879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l-GR" sz="4000" dirty="0" smtClean="0"/>
              <a:t>23</a:t>
            </a:r>
            <a:r>
              <a:rPr lang="en-US" sz="4000" dirty="0" smtClean="0"/>
              <a:t>0 </a:t>
            </a:r>
            <a:r>
              <a:rPr lang="en-US" sz="4000" dirty="0"/>
              <a:t>Volts</a:t>
            </a:r>
          </a:p>
        </p:txBody>
      </p:sp>
      <p:sp>
        <p:nvSpPr>
          <p:cNvPr id="12296" name="TextBox 7"/>
          <p:cNvSpPr txBox="1">
            <a:spLocks noChangeArrowheads="1"/>
          </p:cNvSpPr>
          <p:nvPr/>
        </p:nvSpPr>
        <p:spPr bwMode="auto">
          <a:xfrm>
            <a:off x="1828800" y="457200"/>
            <a:ext cx="63054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l-GR" sz="4000" dirty="0" smtClean="0"/>
              <a:t>ΟΙΚΟΝΟΜΙΕΣ ΚΛΙΜΑΚΑΣ</a:t>
            </a:r>
            <a:endParaRPr lang="en-US" sz="4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87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90"/>
    </mc:Choice>
    <mc:Fallback>
      <p:transition spd="slow" advTm="7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153400" y="6421438"/>
            <a:ext cx="762000" cy="365125"/>
          </a:xfrm>
        </p:spPr>
        <p:txBody>
          <a:bodyPr/>
          <a:lstStyle/>
          <a:p>
            <a:pPr>
              <a:defRPr/>
            </a:pPr>
            <a:fld id="{38812318-CBDE-4A97-82EC-38BE80DEF815}" type="slidenum">
              <a:rPr lang="en-US"/>
              <a:pPr>
                <a:defRPr/>
              </a:pPr>
              <a:t>25</a:t>
            </a:fld>
            <a:endParaRPr lang="en-US"/>
          </a:p>
        </p:txBody>
      </p:sp>
      <p:pic>
        <p:nvPicPr>
          <p:cNvPr id="13316" name="Picture 2" descr="File:Electricity Grid Schematic English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220072" cy="685652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http://www.inautonews.com/wp-content/uploads/2010/04/401-hiwa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0"/>
            <a:ext cx="3467100" cy="389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5410200" y="1143000"/>
            <a:ext cx="533400" cy="304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319" name="Picture 6" descr="http://1.bp.blogspot.com/-Hy8211PMD0U/T3oqtyl50CI/AAAAAAAABhs/-p2oe3LtZJk/s1600/hiway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294" y="4005064"/>
            <a:ext cx="3779705" cy="282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5264727" y="4240597"/>
            <a:ext cx="533400" cy="304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562600" y="3429000"/>
            <a:ext cx="2895600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2" name="TextBox 10"/>
          <p:cNvSpPr txBox="1">
            <a:spLocks noChangeArrowheads="1"/>
          </p:cNvSpPr>
          <p:nvPr/>
        </p:nvSpPr>
        <p:spPr bwMode="auto">
          <a:xfrm>
            <a:off x="6048950" y="938337"/>
            <a:ext cx="19228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l-GR" dirty="0" smtClean="0">
                <a:solidFill>
                  <a:srgbClr val="FF0000"/>
                </a:solidFill>
              </a:rPr>
              <a:t>ΜΕΤΑΦΟΡΑ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323" name="TextBox 11"/>
          <p:cNvSpPr txBox="1">
            <a:spLocks noChangeArrowheads="1"/>
          </p:cNvSpPr>
          <p:nvPr/>
        </p:nvSpPr>
        <p:spPr bwMode="auto">
          <a:xfrm>
            <a:off x="5765880" y="4240597"/>
            <a:ext cx="16546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l-GR" dirty="0" smtClean="0">
                <a:solidFill>
                  <a:srgbClr val="FF0000"/>
                </a:solidFill>
              </a:rPr>
              <a:t>ΔΙΑΝΟΜΗ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68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83"/>
    </mc:Choice>
    <mc:Fallback>
      <p:transition spd="slow" advTm="28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153400" y="6421438"/>
            <a:ext cx="762000" cy="365125"/>
          </a:xfrm>
        </p:spPr>
        <p:txBody>
          <a:bodyPr/>
          <a:lstStyle/>
          <a:p>
            <a:pPr>
              <a:defRPr/>
            </a:pPr>
            <a:fld id="{129D0942-1149-44F6-BFA5-A187E62532D6}" type="slidenum">
              <a:rPr lang="en-US"/>
              <a:pPr>
                <a:defRPr/>
              </a:pPr>
              <a:t>26</a:t>
            </a:fld>
            <a:endParaRPr lang="en-US"/>
          </a:p>
        </p:txBody>
      </p:sp>
      <p:pic>
        <p:nvPicPr>
          <p:cNvPr id="15364" name="Picture 2" descr="http://www.gg.uwyo.edu/media/energy/electricity/diagrams/electricity-load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8892"/>
            <a:ext cx="9217024" cy="581988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609600" y="277228"/>
            <a:ext cx="79228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l-GR" sz="2400" dirty="0" smtClean="0"/>
              <a:t>ΤΥΠΙΚΗ ΔΙΑΚΥΜΑΝΣΗ ΖΗΤΗΣΗΣ ΜΕΣΑ ΣΤΟ 24ΩΡΟ</a:t>
            </a:r>
            <a:endParaRPr lang="en-US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29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85"/>
    </mc:Choice>
    <mc:Fallback>
      <p:transition spd="slow" advTm="30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3400" y="6421438"/>
            <a:ext cx="762000" cy="365125"/>
          </a:xfrm>
        </p:spPr>
        <p:txBody>
          <a:bodyPr/>
          <a:lstStyle/>
          <a:p>
            <a:pPr>
              <a:defRPr/>
            </a:pPr>
            <a:fld id="{E846A48B-7BBB-4CD7-844D-B1A354E978DA}" type="slidenum">
              <a:rPr lang="en-US"/>
              <a:pPr>
                <a:defRPr/>
              </a:pPr>
              <a:t>27</a:t>
            </a:fld>
            <a:endParaRPr lang="en-US"/>
          </a:p>
        </p:txBody>
      </p:sp>
      <p:pic>
        <p:nvPicPr>
          <p:cNvPr id="16388" name="Picture 5" descr="Path of electricity artwork for PowerPoint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2" y="297596"/>
            <a:ext cx="2235727" cy="167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C:\Documents and Settings\a5953\Local Settings\Temporary Internet Files\Content.IE5\18RN9TGP\MC900432247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989117"/>
            <a:ext cx="1357164" cy="14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" descr="C:\Documents and Settings\a5953\Local Settings\Temporary Internet Files\Content.IE5\511T5VJI\MC900090026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51735"/>
            <a:ext cx="2026096" cy="168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2133600" y="2286000"/>
            <a:ext cx="533400" cy="304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2057400" y="3352800"/>
            <a:ext cx="533400" cy="304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2213610" y="5289099"/>
            <a:ext cx="533400" cy="304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2590800" y="914400"/>
            <a:ext cx="3440113" cy="5472113"/>
          </a:xfrm>
          <a:custGeom>
            <a:avLst/>
            <a:gdLst>
              <a:gd name="connsiteX0" fmla="*/ 1141412 w 3440112"/>
              <a:gd name="connsiteY0" fmla="*/ 454025 h 5472112"/>
              <a:gd name="connsiteX1" fmla="*/ 198437 w 3440112"/>
              <a:gd name="connsiteY1" fmla="*/ 930275 h 5472112"/>
              <a:gd name="connsiteX2" fmla="*/ 293687 w 3440112"/>
              <a:gd name="connsiteY2" fmla="*/ 1987550 h 5472112"/>
              <a:gd name="connsiteX3" fmla="*/ 131762 w 3440112"/>
              <a:gd name="connsiteY3" fmla="*/ 2987675 h 5472112"/>
              <a:gd name="connsiteX4" fmla="*/ 188912 w 3440112"/>
              <a:gd name="connsiteY4" fmla="*/ 4483100 h 5472112"/>
              <a:gd name="connsiteX5" fmla="*/ 1265237 w 3440112"/>
              <a:gd name="connsiteY5" fmla="*/ 5407025 h 5472112"/>
              <a:gd name="connsiteX6" fmla="*/ 2351087 w 3440112"/>
              <a:gd name="connsiteY6" fmla="*/ 4092575 h 5472112"/>
              <a:gd name="connsiteX7" fmla="*/ 3436937 w 3440112"/>
              <a:gd name="connsiteY7" fmla="*/ 2787650 h 5472112"/>
              <a:gd name="connsiteX8" fmla="*/ 2332037 w 3440112"/>
              <a:gd name="connsiteY8" fmla="*/ 1463675 h 5472112"/>
              <a:gd name="connsiteX9" fmla="*/ 2408237 w 3440112"/>
              <a:gd name="connsiteY9" fmla="*/ 168275 h 5472112"/>
              <a:gd name="connsiteX10" fmla="*/ 1141412 w 3440112"/>
              <a:gd name="connsiteY10" fmla="*/ 454025 h 547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40112" h="5472112">
                <a:moveTo>
                  <a:pt x="1141412" y="454025"/>
                </a:moveTo>
                <a:cubicBezTo>
                  <a:pt x="773112" y="581025"/>
                  <a:pt x="339725" y="674688"/>
                  <a:pt x="198437" y="930275"/>
                </a:cubicBezTo>
                <a:cubicBezTo>
                  <a:pt x="57150" y="1185863"/>
                  <a:pt x="304800" y="1644650"/>
                  <a:pt x="293687" y="1987550"/>
                </a:cubicBezTo>
                <a:cubicBezTo>
                  <a:pt x="282574" y="2330450"/>
                  <a:pt x="149224" y="2571750"/>
                  <a:pt x="131762" y="2987675"/>
                </a:cubicBezTo>
                <a:cubicBezTo>
                  <a:pt x="114300" y="3403600"/>
                  <a:pt x="0" y="4079875"/>
                  <a:pt x="188912" y="4483100"/>
                </a:cubicBezTo>
                <a:cubicBezTo>
                  <a:pt x="377824" y="4886325"/>
                  <a:pt x="904875" y="5472112"/>
                  <a:pt x="1265237" y="5407025"/>
                </a:cubicBezTo>
                <a:cubicBezTo>
                  <a:pt x="1625599" y="5341938"/>
                  <a:pt x="2351087" y="4092575"/>
                  <a:pt x="2351087" y="4092575"/>
                </a:cubicBezTo>
                <a:cubicBezTo>
                  <a:pt x="2713037" y="3656013"/>
                  <a:pt x="3440112" y="3225800"/>
                  <a:pt x="3436937" y="2787650"/>
                </a:cubicBezTo>
                <a:cubicBezTo>
                  <a:pt x="3433762" y="2349500"/>
                  <a:pt x="2503487" y="1900237"/>
                  <a:pt x="2332037" y="1463675"/>
                </a:cubicBezTo>
                <a:cubicBezTo>
                  <a:pt x="2160587" y="1027113"/>
                  <a:pt x="2611437" y="336550"/>
                  <a:pt x="2408237" y="168275"/>
                </a:cubicBezTo>
                <a:cubicBezTo>
                  <a:pt x="2205037" y="0"/>
                  <a:pt x="1509712" y="327025"/>
                  <a:pt x="1141412" y="454025"/>
                </a:cubicBez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 smtClean="0">
                <a:solidFill>
                  <a:srgbClr val="FF0000"/>
                </a:solidFill>
              </a:rPr>
              <a:t>ΤΟ ΔΙΚΤΥΟ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5334000" y="2286000"/>
            <a:ext cx="533400" cy="304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6248400" y="3505200"/>
            <a:ext cx="533400" cy="304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681218">
            <a:off x="5588000" y="4697413"/>
            <a:ext cx="533400" cy="304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398" name="Picture 15" descr="Path of electricity artwork for PowerPoint-1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267200"/>
            <a:ext cx="1928192" cy="183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6" descr="Path of electricity artwork for PowerPoint-08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67000"/>
            <a:ext cx="2500064" cy="187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8" descr="Path of electricity artwork for PowerPoint-07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447800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4" descr="C:\Documents and Settings\a5953\Local Settings\Temporary Internet Files\Content.IE5\IQ6PXZUB\MC900231376[1]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218" y="219843"/>
            <a:ext cx="1338198" cy="128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ight Arrow 20"/>
          <p:cNvSpPr/>
          <p:nvPr/>
        </p:nvSpPr>
        <p:spPr>
          <a:xfrm rot="20573836">
            <a:off x="5214938" y="1366838"/>
            <a:ext cx="533400" cy="304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403" name="Picture 5" descr="C:\Documents and Settings\a5953\Local Settings\Temporary Internet Files\Content.IE5\IQ6PXZUB\MM900354646[1]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109" y="5715000"/>
            <a:ext cx="1481524" cy="105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ight Arrow 22"/>
          <p:cNvSpPr/>
          <p:nvPr/>
        </p:nvSpPr>
        <p:spPr>
          <a:xfrm rot="1990578">
            <a:off x="4572000" y="5562600"/>
            <a:ext cx="533400" cy="304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405" name="Picture 7" descr="C:\Documents and Settings\a5953\Local Settings\Temporary Internet Files\Content.IE5\18RN9TGP\MC900384210[1].w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00200"/>
            <a:ext cx="1766888" cy="1819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6" name="TextBox 26"/>
          <p:cNvSpPr txBox="1">
            <a:spLocks noChangeArrowheads="1"/>
          </p:cNvSpPr>
          <p:nvPr/>
        </p:nvSpPr>
        <p:spPr bwMode="auto">
          <a:xfrm>
            <a:off x="1282435" y="97258"/>
            <a:ext cx="669316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l-GR" sz="2400" smtClean="0">
                <a:solidFill>
                  <a:srgbClr val="C00000"/>
                </a:solidFill>
              </a:rPr>
              <a:t>ΠΑΡΑΓΩΓΗ </a:t>
            </a:r>
            <a:r>
              <a:rPr lang="en-US" sz="2400" smtClean="0">
                <a:solidFill>
                  <a:srgbClr val="C00000"/>
                </a:solidFill>
              </a:rPr>
              <a:t>= </a:t>
            </a:r>
            <a:r>
              <a:rPr lang="el-GR" sz="2400" dirty="0" smtClean="0">
                <a:solidFill>
                  <a:srgbClr val="C00000"/>
                </a:solidFill>
              </a:rPr>
              <a:t>ΖΗΤΗΣΗ</a:t>
            </a:r>
            <a:endParaRPr lang="en-US" sz="2400" dirty="0">
              <a:solidFill>
                <a:srgbClr val="C00000"/>
              </a:solidFill>
            </a:endParaRPr>
          </a:p>
          <a:p>
            <a:pPr algn="ctr"/>
            <a:r>
              <a:rPr lang="el-GR" sz="2400" dirty="0" smtClean="0">
                <a:solidFill>
                  <a:srgbClr val="C00000"/>
                </a:solidFill>
              </a:rPr>
              <a:t>ΔΕΝ </a:t>
            </a:r>
            <a:r>
              <a:rPr lang="el-GR" sz="2400" smtClean="0">
                <a:solidFill>
                  <a:srgbClr val="C00000"/>
                </a:solidFill>
              </a:rPr>
              <a:t>ΥΠΑΡΧΕΙ </a:t>
            </a:r>
            <a:r>
              <a:rPr lang="el-GR" sz="2400" smtClean="0">
                <a:solidFill>
                  <a:srgbClr val="C00000"/>
                </a:solidFill>
              </a:rPr>
              <a:t>ΔΥΝΑΤΟΤΗΤΑ ΑΜΕΣΗΣ ΑΠΟΘΗΚΕΥΣΗΣ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16407" name="Picture 9" descr="http://cfnewsads.thomasnet.com/images/large/458/45831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69094"/>
            <a:ext cx="1988474" cy="85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ight Arrow 28"/>
          <p:cNvSpPr/>
          <p:nvPr/>
        </p:nvSpPr>
        <p:spPr>
          <a:xfrm rot="904109">
            <a:off x="2209800" y="1600200"/>
            <a:ext cx="533400" cy="304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95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33"/>
    </mc:Choice>
    <mc:Fallback>
      <p:transition spd="slow" advTm="25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D041-3755-482E-B028-99F19500CB7F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6632"/>
            <a:ext cx="7772400" cy="648072"/>
          </a:xfrm>
        </p:spPr>
        <p:txBody>
          <a:bodyPr/>
          <a:lstStyle/>
          <a:p>
            <a:r>
              <a:rPr lang="el-GR" altLang="en-US" sz="2800" b="1" dirty="0" smtClean="0">
                <a:solidFill>
                  <a:srgbClr val="C00000"/>
                </a:solidFill>
              </a:rPr>
              <a:t>Μεταφορά </a:t>
            </a:r>
            <a:r>
              <a:rPr lang="el-GR" altLang="en-US" sz="2800" b="1" smtClean="0">
                <a:solidFill>
                  <a:srgbClr val="C00000"/>
                </a:solidFill>
              </a:rPr>
              <a:t>ηλεκτρισμού </a:t>
            </a:r>
            <a:r>
              <a:rPr lang="el-GR" altLang="en-US" sz="2800" b="1" smtClean="0">
                <a:solidFill>
                  <a:srgbClr val="C00000"/>
                </a:solidFill>
              </a:rPr>
              <a:t>στον </a:t>
            </a:r>
            <a:r>
              <a:rPr lang="el-GR" altLang="en-US" sz="2800" b="1" dirty="0" smtClean="0">
                <a:solidFill>
                  <a:srgbClr val="C00000"/>
                </a:solidFill>
              </a:rPr>
              <a:t>καταναλωτή</a:t>
            </a:r>
            <a:endParaRPr lang="en-US" altLang="en-US" sz="2800" b="1" dirty="0">
              <a:solidFill>
                <a:srgbClr val="C00000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7772400" cy="5029200"/>
          </a:xfrm>
        </p:spPr>
        <p:txBody>
          <a:bodyPr/>
          <a:lstStyle/>
          <a:p>
            <a:pPr algn="just"/>
            <a:r>
              <a:rPr lang="el-GR" altLang="en-US" sz="2400" smtClean="0"/>
              <a:t>ΣΥΝΕΧΕΣ ΡΕΥΜΑ (</a:t>
            </a:r>
            <a:r>
              <a:rPr lang="en-GB" altLang="en-US" sz="2400" smtClean="0"/>
              <a:t>DC) </a:t>
            </a:r>
            <a:r>
              <a:rPr lang="el-GR" altLang="en-US" sz="2400" smtClean="0"/>
              <a:t>: ΜΕΓΑΛΕΣ ΩΜΙΚΕΣ ΑΠΩΛΕΙΕΣ ΛΟΓΩ ΤΗΣ ΑΠΟΣΤΑΣΗΣ ΑΝΑΜΕΣΑ ΣΕ ΣΤΑΘΜΟ ΗΛΕΚΤΡΟΠΑΡΑΓΩΓΗΣ ΚΑΙ ΚΑΤΑΝΑΛΩΤΗ</a:t>
            </a:r>
            <a:endParaRPr lang="en-US" altLang="en-US" sz="2400" dirty="0"/>
          </a:p>
        </p:txBody>
      </p:sp>
      <p:grpSp>
        <p:nvGrpSpPr>
          <p:cNvPr id="37952" name="Group 64"/>
          <p:cNvGrpSpPr>
            <a:grpSpLocks/>
          </p:cNvGrpSpPr>
          <p:nvPr/>
        </p:nvGrpSpPr>
        <p:grpSpPr bwMode="auto">
          <a:xfrm>
            <a:off x="471486" y="3345171"/>
            <a:ext cx="8229604" cy="1354138"/>
            <a:chOff x="528" y="2256"/>
            <a:chExt cx="5184" cy="853"/>
          </a:xfrm>
        </p:grpSpPr>
        <p:sp>
          <p:nvSpPr>
            <p:cNvPr id="37893" name="Line 5"/>
            <p:cNvSpPr>
              <a:spLocks noChangeShapeType="1"/>
            </p:cNvSpPr>
            <p:nvPr/>
          </p:nvSpPr>
          <p:spPr bwMode="auto">
            <a:xfrm>
              <a:off x="723" y="2484"/>
              <a:ext cx="391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894" name="Line 6"/>
            <p:cNvSpPr>
              <a:spLocks noChangeShapeType="1"/>
            </p:cNvSpPr>
            <p:nvPr/>
          </p:nvSpPr>
          <p:spPr bwMode="auto">
            <a:xfrm>
              <a:off x="723" y="3108"/>
              <a:ext cx="391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895" name="Line 7"/>
            <p:cNvSpPr>
              <a:spLocks noChangeShapeType="1"/>
            </p:cNvSpPr>
            <p:nvPr/>
          </p:nvSpPr>
          <p:spPr bwMode="auto">
            <a:xfrm flipV="1">
              <a:off x="4641" y="2821"/>
              <a:ext cx="0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896" name="Line 8"/>
            <p:cNvSpPr>
              <a:spLocks noChangeShapeType="1"/>
            </p:cNvSpPr>
            <p:nvPr/>
          </p:nvSpPr>
          <p:spPr bwMode="auto">
            <a:xfrm>
              <a:off x="4641" y="2487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897" name="Oval 9"/>
            <p:cNvSpPr>
              <a:spLocks noChangeArrowheads="1"/>
            </p:cNvSpPr>
            <p:nvPr/>
          </p:nvSpPr>
          <p:spPr bwMode="auto">
            <a:xfrm>
              <a:off x="4589" y="2683"/>
              <a:ext cx="144" cy="144"/>
            </a:xfrm>
            <a:prstGeom prst="ellipse">
              <a:avLst/>
            </a:prstGeom>
            <a:solidFill>
              <a:srgbClr val="CCCC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898" name="AutoShape 10"/>
            <p:cNvSpPr>
              <a:spLocks noChangeArrowheads="1"/>
            </p:cNvSpPr>
            <p:nvPr/>
          </p:nvSpPr>
          <p:spPr bwMode="auto">
            <a:xfrm rot="-16162910">
              <a:off x="3441" y="2155"/>
              <a:ext cx="480" cy="1344"/>
            </a:xfrm>
            <a:custGeom>
              <a:avLst/>
              <a:gdLst>
                <a:gd name="T0" fmla="*/ 9250 w 21600"/>
                <a:gd name="T1" fmla="*/ 0 h 21600"/>
                <a:gd name="T2" fmla="*/ 3055 w 21600"/>
                <a:gd name="T3" fmla="*/ 21600 h 21600"/>
                <a:gd name="T4" fmla="*/ 9725 w 21600"/>
                <a:gd name="T5" fmla="*/ 8310 h 21600"/>
                <a:gd name="T6" fmla="*/ 15662 w 21600"/>
                <a:gd name="T7" fmla="*/ 14285 h 21600"/>
                <a:gd name="T8" fmla="*/ 21600 w 21600"/>
                <a:gd name="T9" fmla="*/ 8310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611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7902" name="Group 14"/>
            <p:cNvGrpSpPr>
              <a:grpSpLocks/>
            </p:cNvGrpSpPr>
            <p:nvPr/>
          </p:nvGrpSpPr>
          <p:grpSpPr bwMode="auto">
            <a:xfrm>
              <a:off x="528" y="2481"/>
              <a:ext cx="376" cy="624"/>
              <a:chOff x="912" y="1920"/>
              <a:chExt cx="376" cy="624"/>
            </a:xfrm>
          </p:grpSpPr>
          <p:sp>
            <p:nvSpPr>
              <p:cNvPr id="37903" name="Freeform 15"/>
              <p:cNvSpPr>
                <a:spLocks/>
              </p:cNvSpPr>
              <p:nvPr/>
            </p:nvSpPr>
            <p:spPr bwMode="auto">
              <a:xfrm>
                <a:off x="1008" y="2304"/>
                <a:ext cx="200" cy="1"/>
              </a:xfrm>
              <a:custGeom>
                <a:avLst/>
                <a:gdLst>
                  <a:gd name="T0" fmla="*/ 0 w 200"/>
                  <a:gd name="T1" fmla="*/ 0 h 1"/>
                  <a:gd name="T2" fmla="*/ 200 w 200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00" h="1">
                    <a:moveTo>
                      <a:pt x="0" y="0"/>
                    </a:moveTo>
                    <a:lnTo>
                      <a:pt x="20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04" name="Freeform 16"/>
              <p:cNvSpPr>
                <a:spLocks/>
              </p:cNvSpPr>
              <p:nvPr/>
            </p:nvSpPr>
            <p:spPr bwMode="auto">
              <a:xfrm>
                <a:off x="912" y="2160"/>
                <a:ext cx="376" cy="1"/>
              </a:xfrm>
              <a:custGeom>
                <a:avLst/>
                <a:gdLst>
                  <a:gd name="T0" fmla="*/ 0 w 376"/>
                  <a:gd name="T1" fmla="*/ 0 h 1"/>
                  <a:gd name="T2" fmla="*/ 376 w 376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76" h="1">
                    <a:moveTo>
                      <a:pt x="0" y="0"/>
                    </a:moveTo>
                    <a:lnTo>
                      <a:pt x="376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05" name="Line 17"/>
              <p:cNvSpPr>
                <a:spLocks noChangeShapeType="1"/>
              </p:cNvSpPr>
              <p:nvPr/>
            </p:nvSpPr>
            <p:spPr bwMode="auto">
              <a:xfrm flipV="1">
                <a:off x="1104" y="1920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06" name="Freeform 18"/>
              <p:cNvSpPr>
                <a:spLocks/>
              </p:cNvSpPr>
              <p:nvPr/>
            </p:nvSpPr>
            <p:spPr bwMode="auto">
              <a:xfrm>
                <a:off x="1104" y="2308"/>
                <a:ext cx="1" cy="236"/>
              </a:xfrm>
              <a:custGeom>
                <a:avLst/>
                <a:gdLst>
                  <a:gd name="T0" fmla="*/ 0 w 1"/>
                  <a:gd name="T1" fmla="*/ 0 h 236"/>
                  <a:gd name="T2" fmla="*/ 1 w 1"/>
                  <a:gd name="T3" fmla="*/ 236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236">
                    <a:moveTo>
                      <a:pt x="0" y="0"/>
                    </a:moveTo>
                    <a:lnTo>
                      <a:pt x="1" y="23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7907" name="Text Box 19"/>
            <p:cNvSpPr txBox="1">
              <a:spLocks noChangeArrowheads="1"/>
            </p:cNvSpPr>
            <p:nvPr/>
          </p:nvSpPr>
          <p:spPr bwMode="auto">
            <a:xfrm>
              <a:off x="887" y="2743"/>
              <a:ext cx="169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sz="2000" dirty="0" smtClean="0">
                  <a:solidFill>
                    <a:srgbClr val="FF0000"/>
                  </a:solidFill>
                </a:rPr>
                <a:t>Σταθμός ηλεκτρισμού</a:t>
              </a:r>
              <a:endParaRPr lang="en-US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37908" name="Text Box 20"/>
            <p:cNvSpPr txBox="1">
              <a:spLocks noChangeArrowheads="1"/>
            </p:cNvSpPr>
            <p:nvPr/>
          </p:nvSpPr>
          <p:spPr bwMode="auto">
            <a:xfrm>
              <a:off x="4737" y="2534"/>
              <a:ext cx="975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sz="2000" dirty="0" smtClean="0">
                  <a:solidFill>
                    <a:srgbClr val="FF0000"/>
                  </a:solidFill>
                </a:rPr>
                <a:t>Συσκευή </a:t>
              </a:r>
            </a:p>
            <a:p>
              <a:r>
                <a:rPr lang="el-GR" altLang="en-US" sz="2000" dirty="0" smtClean="0">
                  <a:solidFill>
                    <a:srgbClr val="FF0000"/>
                  </a:solidFill>
                </a:rPr>
                <a:t>καταναλωτή</a:t>
              </a:r>
              <a:endParaRPr lang="en-US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37909" name="Text Box 21"/>
            <p:cNvSpPr txBox="1">
              <a:spLocks noChangeArrowheads="1"/>
            </p:cNvSpPr>
            <p:nvPr/>
          </p:nvSpPr>
          <p:spPr bwMode="auto">
            <a:xfrm>
              <a:off x="1761" y="2256"/>
              <a:ext cx="288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sz="2000" b="1" dirty="0" smtClean="0">
                  <a:solidFill>
                    <a:srgbClr val="FF0000"/>
                  </a:solidFill>
                </a:rPr>
                <a:t>Γραμμή μεταφοράς μεγάλου μήκους</a:t>
              </a:r>
              <a:endParaRPr lang="en-US" alt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951" name="Group 63"/>
          <p:cNvGrpSpPr>
            <a:grpSpLocks/>
          </p:cNvGrpSpPr>
          <p:nvPr/>
        </p:nvGrpSpPr>
        <p:grpSpPr bwMode="auto">
          <a:xfrm>
            <a:off x="3536077" y="5295899"/>
            <a:ext cx="2044700" cy="1143000"/>
            <a:chOff x="1352" y="3360"/>
            <a:chExt cx="1288" cy="720"/>
          </a:xfrm>
        </p:grpSpPr>
        <p:grpSp>
          <p:nvGrpSpPr>
            <p:cNvPr id="37915" name="Group 27"/>
            <p:cNvGrpSpPr>
              <a:grpSpLocks/>
            </p:cNvGrpSpPr>
            <p:nvPr/>
          </p:nvGrpSpPr>
          <p:grpSpPr bwMode="auto">
            <a:xfrm>
              <a:off x="1352" y="3408"/>
              <a:ext cx="376" cy="624"/>
              <a:chOff x="912" y="1920"/>
              <a:chExt cx="376" cy="624"/>
            </a:xfrm>
          </p:grpSpPr>
          <p:sp>
            <p:nvSpPr>
              <p:cNvPr id="37916" name="Freeform 28"/>
              <p:cNvSpPr>
                <a:spLocks/>
              </p:cNvSpPr>
              <p:nvPr/>
            </p:nvSpPr>
            <p:spPr bwMode="auto">
              <a:xfrm>
                <a:off x="1008" y="2304"/>
                <a:ext cx="200" cy="1"/>
              </a:xfrm>
              <a:custGeom>
                <a:avLst/>
                <a:gdLst>
                  <a:gd name="T0" fmla="*/ 0 w 200"/>
                  <a:gd name="T1" fmla="*/ 0 h 1"/>
                  <a:gd name="T2" fmla="*/ 200 w 200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00" h="1">
                    <a:moveTo>
                      <a:pt x="0" y="0"/>
                    </a:moveTo>
                    <a:lnTo>
                      <a:pt x="20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17" name="Freeform 29"/>
              <p:cNvSpPr>
                <a:spLocks/>
              </p:cNvSpPr>
              <p:nvPr/>
            </p:nvSpPr>
            <p:spPr bwMode="auto">
              <a:xfrm>
                <a:off x="912" y="2160"/>
                <a:ext cx="376" cy="1"/>
              </a:xfrm>
              <a:custGeom>
                <a:avLst/>
                <a:gdLst>
                  <a:gd name="T0" fmla="*/ 0 w 376"/>
                  <a:gd name="T1" fmla="*/ 0 h 1"/>
                  <a:gd name="T2" fmla="*/ 376 w 376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76" h="1">
                    <a:moveTo>
                      <a:pt x="0" y="0"/>
                    </a:moveTo>
                    <a:lnTo>
                      <a:pt x="376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18" name="Line 30"/>
              <p:cNvSpPr>
                <a:spLocks noChangeShapeType="1"/>
              </p:cNvSpPr>
              <p:nvPr/>
            </p:nvSpPr>
            <p:spPr bwMode="auto">
              <a:xfrm flipV="1">
                <a:off x="1104" y="1920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19" name="Freeform 31"/>
              <p:cNvSpPr>
                <a:spLocks/>
              </p:cNvSpPr>
              <p:nvPr/>
            </p:nvSpPr>
            <p:spPr bwMode="auto">
              <a:xfrm>
                <a:off x="1104" y="2308"/>
                <a:ext cx="1" cy="236"/>
              </a:xfrm>
              <a:custGeom>
                <a:avLst/>
                <a:gdLst>
                  <a:gd name="T0" fmla="*/ 0 w 1"/>
                  <a:gd name="T1" fmla="*/ 0 h 236"/>
                  <a:gd name="T2" fmla="*/ 1 w 1"/>
                  <a:gd name="T3" fmla="*/ 236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236">
                    <a:moveTo>
                      <a:pt x="0" y="0"/>
                    </a:moveTo>
                    <a:lnTo>
                      <a:pt x="1" y="23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7929" name="Group 41"/>
            <p:cNvGrpSpPr>
              <a:grpSpLocks/>
            </p:cNvGrpSpPr>
            <p:nvPr/>
          </p:nvGrpSpPr>
          <p:grpSpPr bwMode="auto">
            <a:xfrm rot="10800000">
              <a:off x="2544" y="3504"/>
              <a:ext cx="96" cy="432"/>
              <a:chOff x="1824" y="3120"/>
              <a:chExt cx="96" cy="480"/>
            </a:xfrm>
          </p:grpSpPr>
          <p:sp>
            <p:nvSpPr>
              <p:cNvPr id="37930" name="Line 42"/>
              <p:cNvSpPr>
                <a:spLocks noChangeShapeType="1"/>
              </p:cNvSpPr>
              <p:nvPr/>
            </p:nvSpPr>
            <p:spPr bwMode="auto">
              <a:xfrm flipH="1">
                <a:off x="1824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31" name="Line 43"/>
              <p:cNvSpPr>
                <a:spLocks noChangeShapeType="1"/>
              </p:cNvSpPr>
              <p:nvPr/>
            </p:nvSpPr>
            <p:spPr bwMode="auto">
              <a:xfrm>
                <a:off x="1824" y="3168"/>
                <a:ext cx="96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32" name="Line 44"/>
              <p:cNvSpPr>
                <a:spLocks noChangeShapeType="1"/>
              </p:cNvSpPr>
              <p:nvPr/>
            </p:nvSpPr>
            <p:spPr bwMode="auto">
              <a:xfrm flipH="1">
                <a:off x="1824" y="3264"/>
                <a:ext cx="96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33" name="Line 45"/>
              <p:cNvSpPr>
                <a:spLocks noChangeShapeType="1"/>
              </p:cNvSpPr>
              <p:nvPr/>
            </p:nvSpPr>
            <p:spPr bwMode="auto">
              <a:xfrm>
                <a:off x="1824" y="3360"/>
                <a:ext cx="96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34" name="Line 46"/>
              <p:cNvSpPr>
                <a:spLocks noChangeShapeType="1"/>
              </p:cNvSpPr>
              <p:nvPr/>
            </p:nvSpPr>
            <p:spPr bwMode="auto">
              <a:xfrm flipH="1">
                <a:off x="1824" y="3456"/>
                <a:ext cx="96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35" name="Line 47"/>
              <p:cNvSpPr>
                <a:spLocks noChangeShapeType="1"/>
              </p:cNvSpPr>
              <p:nvPr/>
            </p:nvSpPr>
            <p:spPr bwMode="auto">
              <a:xfrm>
                <a:off x="1824" y="355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7939" name="Group 51"/>
            <p:cNvGrpSpPr>
              <a:grpSpLocks/>
            </p:cNvGrpSpPr>
            <p:nvPr/>
          </p:nvGrpSpPr>
          <p:grpSpPr bwMode="auto">
            <a:xfrm>
              <a:off x="1543" y="3360"/>
              <a:ext cx="1049" cy="144"/>
              <a:chOff x="1543" y="3360"/>
              <a:chExt cx="1049" cy="144"/>
            </a:xfrm>
          </p:grpSpPr>
          <p:grpSp>
            <p:nvGrpSpPr>
              <p:cNvPr id="37920" name="Group 32"/>
              <p:cNvGrpSpPr>
                <a:grpSpLocks/>
              </p:cNvGrpSpPr>
              <p:nvPr/>
            </p:nvGrpSpPr>
            <p:grpSpPr bwMode="auto">
              <a:xfrm rot="5400000">
                <a:off x="2040" y="3192"/>
                <a:ext cx="96" cy="432"/>
                <a:chOff x="1824" y="3120"/>
                <a:chExt cx="96" cy="480"/>
              </a:xfrm>
            </p:grpSpPr>
            <p:sp>
              <p:nvSpPr>
                <p:cNvPr id="37921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824" y="3120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922" name="Line 34"/>
                <p:cNvSpPr>
                  <a:spLocks noChangeShapeType="1"/>
                </p:cNvSpPr>
                <p:nvPr/>
              </p:nvSpPr>
              <p:spPr bwMode="auto">
                <a:xfrm>
                  <a:off x="1824" y="3168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923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1824" y="3264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924" name="Line 36"/>
                <p:cNvSpPr>
                  <a:spLocks noChangeShapeType="1"/>
                </p:cNvSpPr>
                <p:nvPr/>
              </p:nvSpPr>
              <p:spPr bwMode="auto">
                <a:xfrm>
                  <a:off x="1824" y="3360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925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1824" y="345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926" name="Line 38"/>
                <p:cNvSpPr>
                  <a:spLocks noChangeShapeType="1"/>
                </p:cNvSpPr>
                <p:nvPr/>
              </p:nvSpPr>
              <p:spPr bwMode="auto">
                <a:xfrm>
                  <a:off x="1824" y="3552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37928" name="Line 40"/>
              <p:cNvSpPr>
                <a:spLocks noChangeShapeType="1"/>
              </p:cNvSpPr>
              <p:nvPr/>
            </p:nvSpPr>
            <p:spPr bwMode="auto">
              <a:xfrm>
                <a:off x="1543" y="3408"/>
                <a:ext cx="32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7937" name="Line 49"/>
              <p:cNvSpPr>
                <a:spLocks noChangeShapeType="1"/>
              </p:cNvSpPr>
              <p:nvPr/>
            </p:nvSpPr>
            <p:spPr bwMode="auto">
              <a:xfrm>
                <a:off x="2304" y="3408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7938" name="Line 50"/>
              <p:cNvSpPr>
                <a:spLocks noChangeShapeType="1"/>
              </p:cNvSpPr>
              <p:nvPr/>
            </p:nvSpPr>
            <p:spPr bwMode="auto">
              <a:xfrm flipV="1">
                <a:off x="2592" y="340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37940" name="Group 52"/>
            <p:cNvGrpSpPr>
              <a:grpSpLocks/>
            </p:cNvGrpSpPr>
            <p:nvPr/>
          </p:nvGrpSpPr>
          <p:grpSpPr bwMode="auto">
            <a:xfrm flipV="1">
              <a:off x="1543" y="3936"/>
              <a:ext cx="1049" cy="144"/>
              <a:chOff x="1543" y="3360"/>
              <a:chExt cx="1049" cy="144"/>
            </a:xfrm>
          </p:grpSpPr>
          <p:grpSp>
            <p:nvGrpSpPr>
              <p:cNvPr id="37941" name="Group 53"/>
              <p:cNvGrpSpPr>
                <a:grpSpLocks/>
              </p:cNvGrpSpPr>
              <p:nvPr/>
            </p:nvGrpSpPr>
            <p:grpSpPr bwMode="auto">
              <a:xfrm rot="5400000">
                <a:off x="2040" y="3192"/>
                <a:ext cx="96" cy="432"/>
                <a:chOff x="1824" y="3120"/>
                <a:chExt cx="96" cy="480"/>
              </a:xfrm>
            </p:grpSpPr>
            <p:sp>
              <p:nvSpPr>
                <p:cNvPr id="37942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1824" y="3120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943" name="Line 55"/>
                <p:cNvSpPr>
                  <a:spLocks noChangeShapeType="1"/>
                </p:cNvSpPr>
                <p:nvPr/>
              </p:nvSpPr>
              <p:spPr bwMode="auto">
                <a:xfrm>
                  <a:off x="1824" y="3168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944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1824" y="3264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945" name="Line 57"/>
                <p:cNvSpPr>
                  <a:spLocks noChangeShapeType="1"/>
                </p:cNvSpPr>
                <p:nvPr/>
              </p:nvSpPr>
              <p:spPr bwMode="auto">
                <a:xfrm>
                  <a:off x="1824" y="3360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946" name="Line 58"/>
                <p:cNvSpPr>
                  <a:spLocks noChangeShapeType="1"/>
                </p:cNvSpPr>
                <p:nvPr/>
              </p:nvSpPr>
              <p:spPr bwMode="auto">
                <a:xfrm flipH="1">
                  <a:off x="1824" y="345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947" name="Line 59"/>
                <p:cNvSpPr>
                  <a:spLocks noChangeShapeType="1"/>
                </p:cNvSpPr>
                <p:nvPr/>
              </p:nvSpPr>
              <p:spPr bwMode="auto">
                <a:xfrm>
                  <a:off x="1824" y="3552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37948" name="Line 60"/>
              <p:cNvSpPr>
                <a:spLocks noChangeShapeType="1"/>
              </p:cNvSpPr>
              <p:nvPr/>
            </p:nvSpPr>
            <p:spPr bwMode="auto">
              <a:xfrm>
                <a:off x="1543" y="3408"/>
                <a:ext cx="32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7949" name="Line 61"/>
              <p:cNvSpPr>
                <a:spLocks noChangeShapeType="1"/>
              </p:cNvSpPr>
              <p:nvPr/>
            </p:nvSpPr>
            <p:spPr bwMode="auto">
              <a:xfrm>
                <a:off x="2304" y="3408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7950" name="Line 62"/>
              <p:cNvSpPr>
                <a:spLocks noChangeShapeType="1"/>
              </p:cNvSpPr>
              <p:nvPr/>
            </p:nvSpPr>
            <p:spPr bwMode="auto">
              <a:xfrm flipV="1">
                <a:off x="2592" y="340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37954" name="Text Box 66"/>
          <p:cNvSpPr txBox="1">
            <a:spLocks noChangeArrowheads="1"/>
          </p:cNvSpPr>
          <p:nvPr/>
        </p:nvSpPr>
        <p:spPr bwMode="auto">
          <a:xfrm>
            <a:off x="992188" y="5562600"/>
            <a:ext cx="19014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altLang="en-US" dirty="0" smtClean="0">
                <a:solidFill>
                  <a:schemeClr val="hlink"/>
                </a:solidFill>
              </a:rPr>
              <a:t>Το κύκλωμα</a:t>
            </a:r>
            <a:r>
              <a:rPr lang="en-US" altLang="en-US" dirty="0" smtClean="0">
                <a:solidFill>
                  <a:schemeClr val="hlink"/>
                </a:solidFill>
              </a:rPr>
              <a:t>:</a:t>
            </a:r>
            <a:endParaRPr lang="en-US" altLang="en-US" dirty="0">
              <a:solidFill>
                <a:schemeClr val="hlink"/>
              </a:solidFill>
            </a:endParaRPr>
          </a:p>
        </p:txBody>
      </p:sp>
      <p:sp>
        <p:nvSpPr>
          <p:cNvPr id="37955" name="Text Box 67"/>
          <p:cNvSpPr txBox="1">
            <a:spLocks noChangeArrowheads="1"/>
          </p:cNvSpPr>
          <p:nvPr/>
        </p:nvSpPr>
        <p:spPr bwMode="auto">
          <a:xfrm>
            <a:off x="5241925" y="5602288"/>
            <a:ext cx="788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  <a:r>
              <a:rPr lang="en-US" altLang="en-US" baseline="-25000"/>
              <a:t>load</a:t>
            </a:r>
            <a:endParaRPr lang="en-US" altLang="en-US"/>
          </a:p>
        </p:txBody>
      </p:sp>
      <p:sp>
        <p:nvSpPr>
          <p:cNvPr id="37956" name="Text Box 68"/>
          <p:cNvSpPr txBox="1">
            <a:spLocks noChangeArrowheads="1"/>
          </p:cNvSpPr>
          <p:nvPr/>
        </p:nvSpPr>
        <p:spPr bwMode="auto">
          <a:xfrm>
            <a:off x="3810000" y="4876800"/>
            <a:ext cx="776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  <a:r>
              <a:rPr lang="en-US" altLang="en-US" baseline="-25000"/>
              <a:t>wire</a:t>
            </a:r>
            <a:endParaRPr lang="en-US" altLang="en-US"/>
          </a:p>
        </p:txBody>
      </p:sp>
      <p:sp>
        <p:nvSpPr>
          <p:cNvPr id="37957" name="Text Box 69"/>
          <p:cNvSpPr txBox="1">
            <a:spLocks noChangeArrowheads="1"/>
          </p:cNvSpPr>
          <p:nvPr/>
        </p:nvSpPr>
        <p:spPr bwMode="auto">
          <a:xfrm>
            <a:off x="3810000" y="6400800"/>
            <a:ext cx="776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  <a:r>
              <a:rPr lang="en-US" altLang="en-US" baseline="-25000"/>
              <a:t>wire</a:t>
            </a:r>
            <a:endParaRPr lang="en-US" alt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60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63"/>
    </mc:Choice>
    <mc:Fallback>
      <p:transition spd="slow" advTm="24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6D0A-26FD-4C6B-AF5F-3008D1EBDDA8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856"/>
            <a:ext cx="9144000" cy="838200"/>
          </a:xfrm>
        </p:spPr>
        <p:txBody>
          <a:bodyPr/>
          <a:lstStyle/>
          <a:p>
            <a:r>
              <a:rPr lang="el-GR" altLang="en-US" sz="2800" b="1" smtClean="0">
                <a:solidFill>
                  <a:srgbClr val="C00000"/>
                </a:solidFill>
              </a:rPr>
              <a:t>ΑΠΩΛΕΙΑ ΙΣΧΥΟΣ ΣΤΗΝ ΜΕΤΑΦΟΡΑ ΓΙΑ ΛΕΙΤΟΥΡΓΙΑ ΛΑΜΠΑΣ 120 </a:t>
            </a:r>
            <a:r>
              <a:rPr lang="en-GB" altLang="en-US" sz="2800" b="1" smtClean="0">
                <a:solidFill>
                  <a:srgbClr val="C00000"/>
                </a:solidFill>
              </a:rPr>
              <a:t>W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325" y="3284984"/>
            <a:ext cx="8610600" cy="3357116"/>
          </a:xfrm>
        </p:spPr>
        <p:txBody>
          <a:bodyPr/>
          <a:lstStyle/>
          <a:p>
            <a:r>
              <a:rPr lang="el-GR" altLang="en-US" sz="2000" smtClean="0"/>
              <a:t>ΕΣΤΩ Η ΩΜΙΚΗ </a:t>
            </a:r>
            <a:r>
              <a:rPr lang="el-GR" altLang="en-US" sz="2000" smtClean="0"/>
              <a:t>ΑΝΤΙΣΤΑΣΗ </a:t>
            </a:r>
            <a:r>
              <a:rPr lang="el-GR" altLang="en-US" sz="2000" smtClean="0"/>
              <a:t>ΚΑΛΩΔΙΩΝ </a:t>
            </a:r>
            <a:r>
              <a:rPr lang="en-US" altLang="en-US" sz="2000" smtClean="0"/>
              <a:t>: </a:t>
            </a:r>
            <a:r>
              <a:rPr lang="en-US" altLang="en-US" sz="2000"/>
              <a:t>0.001 Ohms</a:t>
            </a:r>
            <a:r>
              <a:rPr lang="el-GR" altLang="en-US" sz="2000"/>
              <a:t>/</a:t>
            </a:r>
            <a:r>
              <a:rPr lang="en-US" altLang="en-US" sz="2000"/>
              <a:t>m</a:t>
            </a:r>
            <a:r>
              <a:rPr lang="el-GR" altLang="en-US" sz="2000"/>
              <a:t> </a:t>
            </a:r>
            <a:endParaRPr lang="en-US" altLang="en-US" sz="2000" dirty="0" smtClean="0"/>
          </a:p>
          <a:p>
            <a:r>
              <a:rPr lang="el-GR" altLang="en-US" sz="2000" smtClean="0">
                <a:sym typeface="Wingdings" panose="05000000000000000000" pitchFamily="2" charset="2"/>
              </a:rPr>
              <a:t> </a:t>
            </a:r>
            <a:r>
              <a:rPr lang="en-US" altLang="en-US" sz="2000" smtClean="0"/>
              <a:t>0.001 Ohm</a:t>
            </a:r>
            <a:r>
              <a:rPr lang="el-GR" altLang="en-US" sz="2000" smtClean="0"/>
              <a:t>/</a:t>
            </a:r>
            <a:r>
              <a:rPr lang="en-US" altLang="en-US" sz="2000" dirty="0" smtClean="0"/>
              <a:t>m</a:t>
            </a:r>
            <a:r>
              <a:rPr lang="el-GR" altLang="en-US" sz="2000" dirty="0" smtClean="0"/>
              <a:t> </a:t>
            </a:r>
            <a:r>
              <a:rPr lang="en-US" altLang="en-US" sz="2000" dirty="0" smtClean="0"/>
              <a:t> </a:t>
            </a:r>
            <a:r>
              <a:rPr lang="en-US" altLang="en-US" sz="2000" smtClean="0"/>
              <a:t>*  </a:t>
            </a:r>
            <a:r>
              <a:rPr lang="en-US" altLang="en-US" sz="2000" smtClean="0"/>
              <a:t>200</a:t>
            </a:r>
            <a:r>
              <a:rPr lang="el-GR" altLang="en-US" sz="2000" smtClean="0"/>
              <a:t>,000 </a:t>
            </a:r>
            <a:r>
              <a:rPr lang="en-US" altLang="en-US" sz="2000" smtClean="0"/>
              <a:t>m </a:t>
            </a:r>
            <a:r>
              <a:rPr lang="en-US" altLang="en-US" sz="2000"/>
              <a:t>= </a:t>
            </a:r>
            <a:r>
              <a:rPr lang="en-US" altLang="en-US" sz="2000" smtClean="0"/>
              <a:t>20 Ohm</a:t>
            </a:r>
            <a:endParaRPr lang="en-US" altLang="en-US" sz="2000" dirty="0"/>
          </a:p>
          <a:p>
            <a:r>
              <a:rPr lang="el-GR" altLang="en-US" sz="2000" smtClean="0"/>
              <a:t>Η ΑΠΑΙΤΟΥΜΕΝΗ ΕΝΤΑΣΗ ΡΕΥΜΑΤΟΣ </a:t>
            </a:r>
            <a:r>
              <a:rPr lang="el-GR" altLang="en-US" sz="2000" smtClean="0"/>
              <a:t>ΓΙΑ </a:t>
            </a:r>
            <a:r>
              <a:rPr lang="el-GR" altLang="en-US" sz="2000" smtClean="0"/>
              <a:t>ΤΗΝ ΛΑΜΠΑ :</a:t>
            </a:r>
            <a:endParaRPr lang="el-GR" altLang="en-US" sz="2000" dirty="0" smtClean="0"/>
          </a:p>
          <a:p>
            <a:r>
              <a:rPr lang="el-GR" altLang="en-US" sz="2000" smtClean="0"/>
              <a:t>ΕΝΤΑΣΗ</a:t>
            </a:r>
            <a:r>
              <a:rPr lang="en-US" altLang="en-US" sz="2000" smtClean="0"/>
              <a:t> </a:t>
            </a:r>
            <a:r>
              <a:rPr lang="en-US" altLang="en-US" sz="2000"/>
              <a:t>= </a:t>
            </a:r>
            <a:r>
              <a:rPr lang="el-GR" altLang="en-US" sz="2000" smtClean="0"/>
              <a:t>ΙΣΧΥΣ/ΤΑΣΗ </a:t>
            </a:r>
            <a:r>
              <a:rPr lang="el-GR" altLang="en-US" sz="2000" smtClean="0">
                <a:sym typeface="Wingdings" panose="05000000000000000000" pitchFamily="2" charset="2"/>
              </a:rPr>
              <a:t> </a:t>
            </a:r>
            <a:r>
              <a:rPr lang="el-GR" altLang="en-US" sz="2000">
                <a:sym typeface="Wingdings" panose="05000000000000000000" pitchFamily="2" charset="2"/>
              </a:rPr>
              <a:t>Ι</a:t>
            </a:r>
            <a:r>
              <a:rPr lang="en-US" altLang="en-US" sz="2000" smtClean="0"/>
              <a:t> </a:t>
            </a:r>
            <a:r>
              <a:rPr lang="en-US" altLang="en-US" sz="2000" dirty="0"/>
              <a:t>= </a:t>
            </a:r>
            <a:r>
              <a:rPr lang="en-US" altLang="en-US" sz="2000"/>
              <a:t>120 </a:t>
            </a:r>
            <a:r>
              <a:rPr lang="en-US" altLang="en-US" sz="2000" smtClean="0"/>
              <a:t>W/12 V </a:t>
            </a:r>
            <a:r>
              <a:rPr lang="en-US" altLang="en-US" sz="2000" dirty="0"/>
              <a:t>= 10 Amps (!)</a:t>
            </a:r>
          </a:p>
          <a:p>
            <a:r>
              <a:rPr lang="el-GR" altLang="en-US" sz="2000" smtClean="0"/>
              <a:t>ΩΜΙΚΗ ΑΠΩΛΕΙΑ : </a:t>
            </a:r>
            <a:r>
              <a:rPr lang="en-US" altLang="en-US" sz="2000" dirty="0" smtClean="0"/>
              <a:t>P </a:t>
            </a:r>
            <a:r>
              <a:rPr lang="en-US" altLang="en-US" sz="2000"/>
              <a:t>= </a:t>
            </a:r>
            <a:r>
              <a:rPr lang="en-US" altLang="en-US" sz="2000" smtClean="0"/>
              <a:t>I</a:t>
            </a:r>
            <a:r>
              <a:rPr lang="en-US" altLang="en-US" sz="2000" baseline="30000" smtClean="0"/>
              <a:t>2</a:t>
            </a:r>
            <a:r>
              <a:rPr lang="el-GR" altLang="en-US" sz="2000" baseline="30000" smtClean="0"/>
              <a:t>  * </a:t>
            </a:r>
            <a:r>
              <a:rPr lang="en-US" altLang="en-US" sz="2000" smtClean="0"/>
              <a:t>R </a:t>
            </a:r>
            <a:r>
              <a:rPr lang="en-US" altLang="en-US" sz="2000" dirty="0"/>
              <a:t>= </a:t>
            </a:r>
            <a:r>
              <a:rPr lang="en-US" altLang="en-US" sz="2000"/>
              <a:t>10</a:t>
            </a:r>
            <a:r>
              <a:rPr lang="en-US" altLang="en-US" sz="2000" baseline="30000"/>
              <a:t>2</a:t>
            </a:r>
            <a:r>
              <a:rPr lang="en-US" altLang="en-US" sz="2000"/>
              <a:t> </a:t>
            </a:r>
            <a:r>
              <a:rPr lang="el-GR" altLang="en-US" sz="2000" smtClean="0"/>
              <a:t>(Α</a:t>
            </a:r>
            <a:r>
              <a:rPr lang="el-GR" altLang="en-US" sz="2000" baseline="30000" smtClean="0"/>
              <a:t>2</a:t>
            </a:r>
            <a:r>
              <a:rPr lang="el-GR" altLang="en-US" sz="2000" smtClean="0"/>
              <a:t>) </a:t>
            </a:r>
            <a:r>
              <a:rPr lang="en-US" altLang="en-US" sz="2000" smtClean="0">
                <a:sym typeface="Symbol" pitchFamily="1" charset="2"/>
              </a:rPr>
              <a:t></a:t>
            </a:r>
            <a:r>
              <a:rPr lang="en-US" altLang="en-US" sz="2000" smtClean="0"/>
              <a:t> 20</a:t>
            </a:r>
            <a:r>
              <a:rPr lang="el-GR" altLang="en-US" sz="2000" smtClean="0"/>
              <a:t> (</a:t>
            </a:r>
            <a:r>
              <a:rPr lang="en-GB" altLang="en-US" sz="2000" smtClean="0"/>
              <a:t>Ohm)</a:t>
            </a:r>
            <a:r>
              <a:rPr lang="en-US" altLang="en-US" sz="2000" smtClean="0"/>
              <a:t> </a:t>
            </a:r>
            <a:r>
              <a:rPr lang="en-US" altLang="en-US" sz="2000" dirty="0"/>
              <a:t>= </a:t>
            </a:r>
            <a:r>
              <a:rPr lang="en-US" altLang="en-US" sz="2000"/>
              <a:t>2,000 </a:t>
            </a:r>
            <a:r>
              <a:rPr lang="en-US" altLang="en-US" sz="2000" smtClean="0"/>
              <a:t>W</a:t>
            </a:r>
            <a:r>
              <a:rPr lang="el-GR" altLang="en-US" sz="2000" smtClean="0"/>
              <a:t>  (το 1 καλώδιο, άρα συνολική ωμική απώλεια 2 * 2000 = 4000 </a:t>
            </a:r>
            <a:r>
              <a:rPr lang="en-GB" altLang="en-US" sz="2000" smtClean="0"/>
              <a:t>W</a:t>
            </a:r>
            <a:r>
              <a:rPr lang="el-GR" altLang="en-US" sz="2000" smtClean="0"/>
              <a:t>)</a:t>
            </a:r>
            <a:endParaRPr lang="en-US" altLang="en-US" sz="2000" dirty="0"/>
          </a:p>
          <a:p>
            <a:r>
              <a:rPr lang="en-US" altLang="en-US" sz="2000" smtClean="0"/>
              <a:t>“</a:t>
            </a:r>
            <a:r>
              <a:rPr lang="el-GR" altLang="en-US" sz="2000" b="1" smtClean="0"/>
              <a:t>ΑΠΟΔΟΤΙΚΟΤΗΤΑ ΜΕΤΑΦΟΡΑΣ</a:t>
            </a:r>
            <a:r>
              <a:rPr lang="en-US" altLang="en-US" sz="2000" smtClean="0"/>
              <a:t>”</a:t>
            </a:r>
            <a:r>
              <a:rPr lang="el-GR" altLang="en-US" sz="2000" smtClean="0"/>
              <a:t> :</a:t>
            </a:r>
            <a:r>
              <a:rPr lang="en-US" altLang="en-US" sz="2000" smtClean="0"/>
              <a:t> </a:t>
            </a:r>
            <a:r>
              <a:rPr lang="el-GR" altLang="en-US" sz="2000" smtClean="0"/>
              <a:t> </a:t>
            </a:r>
            <a:r>
              <a:rPr lang="en-GB" altLang="en-US" sz="2000">
                <a:latin typeface="Symbol" pitchFamily="1" charset="2"/>
              </a:rPr>
              <a:t>e</a:t>
            </a:r>
            <a:r>
              <a:rPr lang="en-US" altLang="en-US" sz="2000" smtClean="0"/>
              <a:t> </a:t>
            </a:r>
            <a:r>
              <a:rPr lang="en-US" altLang="en-US" sz="2000" dirty="0"/>
              <a:t>= </a:t>
            </a:r>
            <a:r>
              <a:rPr lang="en-US" altLang="en-US" sz="2000"/>
              <a:t>120 </a:t>
            </a:r>
            <a:r>
              <a:rPr lang="en-US" altLang="en-US" sz="2000" smtClean="0"/>
              <a:t>W/4120 W </a:t>
            </a:r>
            <a:r>
              <a:rPr lang="en-US" altLang="en-US" sz="2000" dirty="0"/>
              <a:t>= 0.3%!!!</a:t>
            </a:r>
          </a:p>
          <a:p>
            <a:endParaRPr lang="el-GR" altLang="en-US" sz="2000" smtClean="0"/>
          </a:p>
          <a:p>
            <a:r>
              <a:rPr lang="el-GR" altLang="en-US" sz="2000" smtClean="0"/>
              <a:t>ΣΥΜΠΕΡΑΣΜΑ </a:t>
            </a:r>
            <a:r>
              <a:rPr lang="el-GR" altLang="en-US" sz="2000" smtClean="0"/>
              <a:t>: Η ΜΕΤΑΦΟΡΑ ΤΟΥ ΣΥΝΕΧΟΥΣ ΡΕΥΜΑΤΟΣ ΣΕ ΜΕΓΑΛΕΣ ΑΠΟΣΤΑΣΕΙΣ ΔΕΝ ΕΊΝΑΙ </a:t>
            </a:r>
            <a:r>
              <a:rPr lang="el-GR" altLang="en-US" sz="2000" smtClean="0"/>
              <a:t>ΑΠΟΔΟΤΙΚΗ</a:t>
            </a:r>
          </a:p>
          <a:p>
            <a:endParaRPr lang="en-US" altLang="en-US" sz="2000" dirty="0"/>
          </a:p>
        </p:txBody>
      </p:sp>
      <p:sp>
        <p:nvSpPr>
          <p:cNvPr id="38916" name="Freeform 4"/>
          <p:cNvSpPr>
            <a:spLocks/>
          </p:cNvSpPr>
          <p:nvPr/>
        </p:nvSpPr>
        <p:spPr bwMode="auto">
          <a:xfrm>
            <a:off x="809625" y="1482725"/>
            <a:ext cx="5181600" cy="406400"/>
          </a:xfrm>
          <a:custGeom>
            <a:avLst/>
            <a:gdLst>
              <a:gd name="T0" fmla="*/ 0 w 3264"/>
              <a:gd name="T1" fmla="*/ 80 h 256"/>
              <a:gd name="T2" fmla="*/ 288 w 3264"/>
              <a:gd name="T3" fmla="*/ 224 h 256"/>
              <a:gd name="T4" fmla="*/ 768 w 3264"/>
              <a:gd name="T5" fmla="*/ 224 h 256"/>
              <a:gd name="T6" fmla="*/ 1248 w 3264"/>
              <a:gd name="T7" fmla="*/ 32 h 256"/>
              <a:gd name="T8" fmla="*/ 1344 w 3264"/>
              <a:gd name="T9" fmla="*/ 32 h 256"/>
              <a:gd name="T10" fmla="*/ 1440 w 3264"/>
              <a:gd name="T11" fmla="*/ 80 h 256"/>
              <a:gd name="T12" fmla="*/ 1728 w 3264"/>
              <a:gd name="T13" fmla="*/ 176 h 256"/>
              <a:gd name="T14" fmla="*/ 1968 w 3264"/>
              <a:gd name="T15" fmla="*/ 176 h 256"/>
              <a:gd name="T16" fmla="*/ 2256 w 3264"/>
              <a:gd name="T17" fmla="*/ 32 h 256"/>
              <a:gd name="T18" fmla="*/ 2784 w 3264"/>
              <a:gd name="T19" fmla="*/ 224 h 256"/>
              <a:gd name="T20" fmla="*/ 3264 w 3264"/>
              <a:gd name="T21" fmla="*/ 80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64" h="256">
                <a:moveTo>
                  <a:pt x="0" y="80"/>
                </a:moveTo>
                <a:cubicBezTo>
                  <a:pt x="80" y="140"/>
                  <a:pt x="160" y="200"/>
                  <a:pt x="288" y="224"/>
                </a:cubicBezTo>
                <a:cubicBezTo>
                  <a:pt x="416" y="248"/>
                  <a:pt x="608" y="256"/>
                  <a:pt x="768" y="224"/>
                </a:cubicBezTo>
                <a:cubicBezTo>
                  <a:pt x="928" y="192"/>
                  <a:pt x="1152" y="64"/>
                  <a:pt x="1248" y="32"/>
                </a:cubicBezTo>
                <a:cubicBezTo>
                  <a:pt x="1344" y="0"/>
                  <a:pt x="1312" y="24"/>
                  <a:pt x="1344" y="32"/>
                </a:cubicBezTo>
                <a:cubicBezTo>
                  <a:pt x="1376" y="40"/>
                  <a:pt x="1376" y="56"/>
                  <a:pt x="1440" y="80"/>
                </a:cubicBezTo>
                <a:cubicBezTo>
                  <a:pt x="1504" y="104"/>
                  <a:pt x="1640" y="160"/>
                  <a:pt x="1728" y="176"/>
                </a:cubicBezTo>
                <a:cubicBezTo>
                  <a:pt x="1816" y="192"/>
                  <a:pt x="1880" y="200"/>
                  <a:pt x="1968" y="176"/>
                </a:cubicBezTo>
                <a:cubicBezTo>
                  <a:pt x="2056" y="152"/>
                  <a:pt x="2120" y="24"/>
                  <a:pt x="2256" y="32"/>
                </a:cubicBezTo>
                <a:cubicBezTo>
                  <a:pt x="2392" y="40"/>
                  <a:pt x="2616" y="216"/>
                  <a:pt x="2784" y="224"/>
                </a:cubicBezTo>
                <a:cubicBezTo>
                  <a:pt x="2952" y="232"/>
                  <a:pt x="3108" y="156"/>
                  <a:pt x="3264" y="8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>
            <a:off x="3067050" y="1457325"/>
            <a:ext cx="0" cy="1590675"/>
          </a:xfrm>
          <a:prstGeom prst="line">
            <a:avLst/>
          </a:prstGeom>
          <a:noFill/>
          <a:ln w="76200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>
            <a:off x="2738438" y="1543050"/>
            <a:ext cx="628650" cy="381000"/>
          </a:xfrm>
          <a:prstGeom prst="line">
            <a:avLst/>
          </a:prstGeom>
          <a:noFill/>
          <a:ln w="57150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>
            <a:off x="4291013" y="1595438"/>
            <a:ext cx="628650" cy="381000"/>
          </a:xfrm>
          <a:prstGeom prst="line">
            <a:avLst/>
          </a:prstGeom>
          <a:noFill/>
          <a:ln w="57150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920" name="AutoShape 8"/>
          <p:cNvSpPr>
            <a:spLocks noChangeArrowheads="1"/>
          </p:cNvSpPr>
          <p:nvPr/>
        </p:nvSpPr>
        <p:spPr bwMode="auto">
          <a:xfrm>
            <a:off x="457200" y="1676400"/>
            <a:ext cx="914400" cy="762000"/>
          </a:xfrm>
          <a:prstGeom prst="can">
            <a:avLst>
              <a:gd name="adj" fmla="val 25000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38921" name="Picture 9" descr="Bul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140017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7467600" y="1520825"/>
            <a:ext cx="10148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 dirty="0">
                <a:solidFill>
                  <a:srgbClr val="C00000"/>
                </a:solidFill>
                <a:latin typeface="Times New Roman" pitchFamily="1" charset="0"/>
              </a:rPr>
              <a:t>120 Watt</a:t>
            </a:r>
          </a:p>
          <a:p>
            <a:pPr eaLnBrk="1" hangingPunct="1"/>
            <a:r>
              <a:rPr lang="el-GR" altLang="en-US" sz="1800" dirty="0" smtClean="0">
                <a:solidFill>
                  <a:srgbClr val="C00000"/>
                </a:solidFill>
                <a:latin typeface="Times New Roman" pitchFamily="1" charset="0"/>
              </a:rPr>
              <a:t>λάμπα</a:t>
            </a:r>
            <a:endParaRPr lang="en-US" altLang="en-US" sz="1800" dirty="0">
              <a:solidFill>
                <a:srgbClr val="C00000"/>
              </a:solidFill>
              <a:latin typeface="Times New Roman" pitchFamily="1" charset="0"/>
            </a:endParaRPr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auto">
          <a:xfrm>
            <a:off x="4619625" y="1538288"/>
            <a:ext cx="0" cy="1590675"/>
          </a:xfrm>
          <a:prstGeom prst="line">
            <a:avLst/>
          </a:prstGeom>
          <a:noFill/>
          <a:ln w="76200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924" name="Freeform 12"/>
          <p:cNvSpPr>
            <a:spLocks/>
          </p:cNvSpPr>
          <p:nvPr/>
        </p:nvSpPr>
        <p:spPr bwMode="auto">
          <a:xfrm>
            <a:off x="1314450" y="1930400"/>
            <a:ext cx="5181600" cy="406400"/>
          </a:xfrm>
          <a:custGeom>
            <a:avLst/>
            <a:gdLst>
              <a:gd name="T0" fmla="*/ 0 w 3264"/>
              <a:gd name="T1" fmla="*/ 80 h 256"/>
              <a:gd name="T2" fmla="*/ 288 w 3264"/>
              <a:gd name="T3" fmla="*/ 224 h 256"/>
              <a:gd name="T4" fmla="*/ 768 w 3264"/>
              <a:gd name="T5" fmla="*/ 224 h 256"/>
              <a:gd name="T6" fmla="*/ 1248 w 3264"/>
              <a:gd name="T7" fmla="*/ 32 h 256"/>
              <a:gd name="T8" fmla="*/ 1344 w 3264"/>
              <a:gd name="T9" fmla="*/ 32 h 256"/>
              <a:gd name="T10" fmla="*/ 1440 w 3264"/>
              <a:gd name="T11" fmla="*/ 80 h 256"/>
              <a:gd name="T12" fmla="*/ 1728 w 3264"/>
              <a:gd name="T13" fmla="*/ 176 h 256"/>
              <a:gd name="T14" fmla="*/ 1968 w 3264"/>
              <a:gd name="T15" fmla="*/ 176 h 256"/>
              <a:gd name="T16" fmla="*/ 2256 w 3264"/>
              <a:gd name="T17" fmla="*/ 32 h 256"/>
              <a:gd name="T18" fmla="*/ 2784 w 3264"/>
              <a:gd name="T19" fmla="*/ 224 h 256"/>
              <a:gd name="T20" fmla="*/ 3264 w 3264"/>
              <a:gd name="T21" fmla="*/ 80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64" h="256">
                <a:moveTo>
                  <a:pt x="0" y="80"/>
                </a:moveTo>
                <a:cubicBezTo>
                  <a:pt x="80" y="140"/>
                  <a:pt x="160" y="200"/>
                  <a:pt x="288" y="224"/>
                </a:cubicBezTo>
                <a:cubicBezTo>
                  <a:pt x="416" y="248"/>
                  <a:pt x="608" y="256"/>
                  <a:pt x="768" y="224"/>
                </a:cubicBezTo>
                <a:cubicBezTo>
                  <a:pt x="928" y="192"/>
                  <a:pt x="1152" y="64"/>
                  <a:pt x="1248" y="32"/>
                </a:cubicBezTo>
                <a:cubicBezTo>
                  <a:pt x="1344" y="0"/>
                  <a:pt x="1312" y="24"/>
                  <a:pt x="1344" y="32"/>
                </a:cubicBezTo>
                <a:cubicBezTo>
                  <a:pt x="1376" y="40"/>
                  <a:pt x="1376" y="56"/>
                  <a:pt x="1440" y="80"/>
                </a:cubicBezTo>
                <a:cubicBezTo>
                  <a:pt x="1504" y="104"/>
                  <a:pt x="1640" y="160"/>
                  <a:pt x="1728" y="176"/>
                </a:cubicBezTo>
                <a:cubicBezTo>
                  <a:pt x="1816" y="192"/>
                  <a:pt x="1880" y="200"/>
                  <a:pt x="1968" y="176"/>
                </a:cubicBezTo>
                <a:cubicBezTo>
                  <a:pt x="2056" y="152"/>
                  <a:pt x="2120" y="24"/>
                  <a:pt x="2256" y="32"/>
                </a:cubicBezTo>
                <a:cubicBezTo>
                  <a:pt x="2392" y="40"/>
                  <a:pt x="2616" y="216"/>
                  <a:pt x="2784" y="224"/>
                </a:cubicBezTo>
                <a:cubicBezTo>
                  <a:pt x="2952" y="232"/>
                  <a:pt x="3108" y="156"/>
                  <a:pt x="3264" y="8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925" name="AutoShape 13" descr="75%"/>
          <p:cNvSpPr>
            <a:spLocks noChangeArrowheads="1"/>
          </p:cNvSpPr>
          <p:nvPr/>
        </p:nvSpPr>
        <p:spPr bwMode="auto">
          <a:xfrm>
            <a:off x="6010275" y="1371600"/>
            <a:ext cx="457200" cy="1066800"/>
          </a:xfrm>
          <a:prstGeom prst="roundRect">
            <a:avLst>
              <a:gd name="adj" fmla="val 16667"/>
            </a:avLst>
          </a:prstGeom>
          <a:pattFill prst="pct75">
            <a:fgClr>
              <a:srgbClr val="777777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926" name="Line 14"/>
          <p:cNvSpPr>
            <a:spLocks noChangeShapeType="1"/>
          </p:cNvSpPr>
          <p:nvPr/>
        </p:nvSpPr>
        <p:spPr bwMode="auto">
          <a:xfrm flipV="1">
            <a:off x="6343650" y="19812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927" name="Line 15"/>
          <p:cNvSpPr>
            <a:spLocks noChangeShapeType="1"/>
          </p:cNvSpPr>
          <p:nvPr/>
        </p:nvSpPr>
        <p:spPr bwMode="auto">
          <a:xfrm>
            <a:off x="6267450" y="1600200"/>
            <a:ext cx="762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6109158" y="2511425"/>
            <a:ext cx="16786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l-GR" altLang="en-US" sz="1800" smtClean="0">
                <a:solidFill>
                  <a:srgbClr val="C00000"/>
                </a:solidFill>
                <a:latin typeface="Times New Roman" pitchFamily="1" charset="0"/>
              </a:rPr>
              <a:t>12</a:t>
            </a:r>
            <a:r>
              <a:rPr lang="en-US" altLang="en-US" sz="1800" smtClean="0">
                <a:solidFill>
                  <a:srgbClr val="C00000"/>
                </a:solidFill>
                <a:latin typeface="Times New Roman" pitchFamily="1" charset="0"/>
              </a:rPr>
              <a:t> </a:t>
            </a:r>
            <a:r>
              <a:rPr lang="en-US" altLang="en-US" sz="1800" dirty="0">
                <a:solidFill>
                  <a:srgbClr val="C00000"/>
                </a:solidFill>
                <a:latin typeface="Times New Roman" pitchFamily="1" charset="0"/>
              </a:rPr>
              <a:t>Volt </a:t>
            </a:r>
          </a:p>
          <a:p>
            <a:pPr algn="ctr" eaLnBrk="1" hangingPunct="1"/>
            <a:r>
              <a:rPr lang="el-GR" altLang="en-US" sz="1800" dirty="0" smtClean="0">
                <a:solidFill>
                  <a:srgbClr val="C00000"/>
                </a:solidFill>
                <a:latin typeface="Times New Roman" pitchFamily="1" charset="0"/>
              </a:rPr>
              <a:t>Κουτί σύνδεσης</a:t>
            </a:r>
            <a:endParaRPr lang="en-US" altLang="en-US" sz="1800" dirty="0">
              <a:solidFill>
                <a:srgbClr val="C00000"/>
              </a:solidFill>
              <a:latin typeface="Times New Roman" pitchFamily="1" charset="0"/>
            </a:endParaRPr>
          </a:p>
        </p:txBody>
      </p: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607536" y="2476500"/>
            <a:ext cx="14709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l-GR" altLang="en-US" sz="1800" dirty="0" smtClean="0">
                <a:solidFill>
                  <a:srgbClr val="C00000"/>
                </a:solidFill>
                <a:latin typeface="Times New Roman" pitchFamily="1" charset="0"/>
              </a:rPr>
              <a:t>Σταθμός ΔΕΗ</a:t>
            </a:r>
            <a:endParaRPr lang="en-US" altLang="en-US" sz="1800" dirty="0">
              <a:solidFill>
                <a:srgbClr val="C00000"/>
              </a:solidFill>
              <a:latin typeface="Times New Roman" pitchFamily="1" charset="0"/>
            </a:endParaRPr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1447800" y="1219200"/>
            <a:ext cx="4724400" cy="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2879725" y="1028700"/>
            <a:ext cx="941283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altLang="en-US" sz="1800" dirty="0" smtClean="0">
                <a:solidFill>
                  <a:srgbClr val="C00000"/>
                </a:solidFill>
                <a:latin typeface="Times New Roman" pitchFamily="1" charset="0"/>
              </a:rPr>
              <a:t>2</a:t>
            </a:r>
            <a:r>
              <a:rPr lang="el-GR" altLang="en-US" sz="1800" dirty="0" smtClean="0">
                <a:solidFill>
                  <a:srgbClr val="C00000"/>
                </a:solidFill>
                <a:latin typeface="Times New Roman" pitchFamily="1" charset="0"/>
              </a:rPr>
              <a:t>0</a:t>
            </a:r>
            <a:r>
              <a:rPr lang="en-US" altLang="en-US" sz="1800" dirty="0" smtClean="0">
                <a:solidFill>
                  <a:srgbClr val="C00000"/>
                </a:solidFill>
                <a:latin typeface="Times New Roman" pitchFamily="1" charset="0"/>
              </a:rPr>
              <a:t>0</a:t>
            </a:r>
            <a:r>
              <a:rPr lang="el-GR" altLang="en-US" sz="1800" dirty="0" smtClean="0">
                <a:solidFill>
                  <a:srgbClr val="C00000"/>
                </a:solidFill>
                <a:latin typeface="Times New Roman" pitchFamily="1" charset="0"/>
              </a:rPr>
              <a:t> </a:t>
            </a:r>
            <a:r>
              <a:rPr lang="en-GB" altLang="en-US" sz="1800" dirty="0">
                <a:solidFill>
                  <a:srgbClr val="C00000"/>
                </a:solidFill>
                <a:latin typeface="Times New Roman" pitchFamily="1" charset="0"/>
              </a:rPr>
              <a:t> </a:t>
            </a:r>
            <a:r>
              <a:rPr lang="en-GB" altLang="en-US" sz="1800" dirty="0" smtClean="0">
                <a:solidFill>
                  <a:srgbClr val="C00000"/>
                </a:solidFill>
                <a:latin typeface="Times New Roman" pitchFamily="1" charset="0"/>
              </a:rPr>
              <a:t>km</a:t>
            </a:r>
            <a:endParaRPr lang="en-US" altLang="en-US" sz="1800" dirty="0">
              <a:solidFill>
                <a:srgbClr val="C00000"/>
              </a:solidFill>
              <a:latin typeface="Times New Roman" pitchFamily="1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33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185"/>
    </mc:Choice>
    <mc:Fallback>
      <p:transition spd="slow" advTm="92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Εικόνα 3" descr="image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620688"/>
            <a:ext cx="694372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9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1"/>
    </mc:Choice>
    <mc:Fallback>
      <p:transition spd="slow" advTm="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6BFFA-8C3E-4961-856F-A1C4FB01832B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587375"/>
          </a:xfrm>
        </p:spPr>
        <p:txBody>
          <a:bodyPr/>
          <a:lstStyle/>
          <a:p>
            <a:r>
              <a:rPr lang="el-GR" altLang="en-US" smtClean="0">
                <a:solidFill>
                  <a:srgbClr val="C00000"/>
                </a:solidFill>
              </a:rPr>
              <a:t>ΕΝΑΛΛΑΣΣΟΜΕΝΟ ΡΕΥΜΑ </a:t>
            </a:r>
            <a:r>
              <a:rPr lang="en-GB" altLang="en-US">
                <a:solidFill>
                  <a:srgbClr val="C00000"/>
                </a:solidFill>
              </a:rPr>
              <a:t>A</a:t>
            </a:r>
            <a:r>
              <a:rPr lang="en-GB" altLang="en-US" smtClean="0">
                <a:solidFill>
                  <a:srgbClr val="C00000"/>
                </a:solidFill>
              </a:rPr>
              <a:t>C </a:t>
            </a:r>
            <a:r>
              <a:rPr lang="en-GB" altLang="en-US" smtClean="0">
                <a:solidFill>
                  <a:srgbClr val="C00000"/>
                </a:solidFill>
              </a:rPr>
              <a:t>(cont’d)</a:t>
            </a:r>
            <a:endParaRPr lang="en-US" altLang="en-US" dirty="0">
              <a:solidFill>
                <a:srgbClr val="C00000"/>
              </a:solidFill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720"/>
            <a:ext cx="8676456" cy="5428580"/>
          </a:xfrm>
        </p:spPr>
        <p:txBody>
          <a:bodyPr/>
          <a:lstStyle/>
          <a:p>
            <a:r>
              <a:rPr lang="el-GR" altLang="en-US" sz="2400" smtClean="0"/>
              <a:t>ΟΙ ΑΠΩΛΕΙΕΣ ΕΙΝΑΙ ΑΝΑΛΟΓΕΣ ΤΟΥ </a:t>
            </a:r>
            <a:r>
              <a:rPr lang="en-US" altLang="en-US" sz="2400"/>
              <a:t>I</a:t>
            </a:r>
            <a:r>
              <a:rPr lang="en-US" altLang="en-US" sz="2400" baseline="30000"/>
              <a:t>2</a:t>
            </a:r>
            <a:r>
              <a:rPr lang="el-GR" altLang="en-US" sz="2400" baseline="30000"/>
              <a:t> </a:t>
            </a:r>
            <a:endParaRPr lang="en-US" altLang="en-US" sz="2000"/>
          </a:p>
          <a:p>
            <a:r>
              <a:rPr lang="el-GR" altLang="en-US" sz="2400" smtClean="0"/>
              <a:t>ΓΙΑ ΤΗΝ ΜΕΙΩΣΗ ΤΩΝ ΑΠΩΛΕΙΩΝ ΠΡΕΠΕΙ ΝΑ ΜΕΙΩΘΕΙ ΤΟ Ι. </a:t>
            </a:r>
          </a:p>
          <a:p>
            <a:r>
              <a:rPr lang="el-GR" altLang="en-US" sz="2400" smtClean="0"/>
              <a:t>ΓΙΑ ΤΗΝ ΜΕΤΑΦΟΡΑ ΤΗΣ ΙΣΧΥΟΣ </a:t>
            </a:r>
            <a:r>
              <a:rPr lang="en-GB" altLang="en-US" sz="2400" smtClean="0"/>
              <a:t>P = V * I </a:t>
            </a:r>
          </a:p>
          <a:p>
            <a:r>
              <a:rPr lang="el-GR" altLang="en-US" sz="2400" smtClean="0"/>
              <a:t>ΜΕ ΑΥΞΗΣΗ ΤΗΣ ΤΑΣΗΣ ΜΠΟΡΕΙ ΝΑ ΜΕΤΑΦΕΡΘΕΙ Η ΙΔΙΑ ΙΣΧΥΣ :</a:t>
            </a:r>
            <a:endParaRPr lang="el-GR" altLang="en-US" sz="2400"/>
          </a:p>
          <a:p>
            <a:r>
              <a:rPr lang="en-US" altLang="en-US" smtClean="0"/>
              <a:t>P </a:t>
            </a:r>
            <a:r>
              <a:rPr lang="en-US" altLang="en-US"/>
              <a:t>= </a:t>
            </a:r>
            <a:r>
              <a:rPr lang="en-US" altLang="en-US" smtClean="0"/>
              <a:t>V * I </a:t>
            </a:r>
            <a:r>
              <a:rPr lang="el-GR" altLang="en-US" smtClean="0"/>
              <a:t> </a:t>
            </a:r>
          </a:p>
          <a:p>
            <a:r>
              <a:rPr lang="el-GR" altLang="en-US" sz="2400" smtClean="0"/>
              <a:t>ΑΝ Η ΤΑΣΗ ΑΝΥΨΩΘΕΙ ΣΤΑ </a:t>
            </a:r>
            <a:r>
              <a:rPr lang="en-US" altLang="en-US" sz="2400" smtClean="0"/>
              <a:t>12,000 </a:t>
            </a:r>
            <a:r>
              <a:rPr lang="en-US" altLang="en-US" sz="2400"/>
              <a:t>Volts</a:t>
            </a:r>
            <a:r>
              <a:rPr lang="el-GR" altLang="en-US" sz="2400"/>
              <a:t> </a:t>
            </a:r>
            <a:r>
              <a:rPr lang="el-GR" altLang="en-US" sz="2400" smtClean="0">
                <a:sym typeface="Wingdings" panose="05000000000000000000" pitchFamily="2" charset="2"/>
              </a:rPr>
              <a:t></a:t>
            </a:r>
            <a:endParaRPr lang="el-GR" altLang="en-US" sz="2400" dirty="0">
              <a:sym typeface="Wingdings" panose="05000000000000000000" pitchFamily="2" charset="2"/>
            </a:endParaRPr>
          </a:p>
          <a:p>
            <a:r>
              <a:rPr lang="en-US" altLang="en-US" sz="2400" smtClean="0"/>
              <a:t>I </a:t>
            </a:r>
            <a:r>
              <a:rPr lang="en-US" altLang="en-US" sz="2400" dirty="0"/>
              <a:t>= </a:t>
            </a:r>
            <a:r>
              <a:rPr lang="en-US" altLang="en-US" sz="2400"/>
              <a:t>120 </a:t>
            </a:r>
            <a:r>
              <a:rPr lang="en-US" altLang="en-US" sz="2400" smtClean="0"/>
              <a:t>W/12</a:t>
            </a:r>
            <a:r>
              <a:rPr lang="el-GR" altLang="en-US" sz="2400" smtClean="0"/>
              <a:t>,000 </a:t>
            </a:r>
            <a:r>
              <a:rPr lang="en-US" altLang="en-US" sz="2400" smtClean="0"/>
              <a:t>V </a:t>
            </a:r>
            <a:r>
              <a:rPr lang="en-US" altLang="en-US" sz="2400" dirty="0"/>
              <a:t>= 0.01 </a:t>
            </a:r>
            <a:r>
              <a:rPr lang="en-US" altLang="en-US" sz="2400"/>
              <a:t>Amps </a:t>
            </a:r>
            <a:endParaRPr lang="el-GR" altLang="en-US" sz="2400" smtClean="0"/>
          </a:p>
          <a:p>
            <a:r>
              <a:rPr lang="el-GR" altLang="en-US" sz="2400" smtClean="0"/>
              <a:t>για </a:t>
            </a:r>
            <a:r>
              <a:rPr lang="el-GR" altLang="en-US" sz="2400" dirty="0"/>
              <a:t>μια λάμπα, </a:t>
            </a:r>
            <a:r>
              <a:rPr lang="el-GR" altLang="en-US" sz="2400"/>
              <a:t>και </a:t>
            </a:r>
            <a:endParaRPr lang="el-GR" altLang="en-US" sz="2400" dirty="0"/>
          </a:p>
          <a:p>
            <a:r>
              <a:rPr lang="en-US" altLang="en-US" sz="2400" smtClean="0"/>
              <a:t>P </a:t>
            </a:r>
            <a:r>
              <a:rPr lang="en-US" altLang="en-US" sz="2400"/>
              <a:t>= </a:t>
            </a:r>
            <a:r>
              <a:rPr lang="en-US" altLang="en-US" sz="2400" smtClean="0"/>
              <a:t>I</a:t>
            </a:r>
            <a:r>
              <a:rPr lang="en-US" altLang="en-US" sz="2400" baseline="30000" smtClean="0"/>
              <a:t>2</a:t>
            </a:r>
            <a:r>
              <a:rPr lang="el-GR" altLang="en-US" sz="2400" baseline="30000" smtClean="0"/>
              <a:t> * </a:t>
            </a:r>
            <a:r>
              <a:rPr lang="en-US" altLang="en-US" sz="2400" smtClean="0"/>
              <a:t>R </a:t>
            </a:r>
            <a:r>
              <a:rPr lang="en-US" altLang="en-US" sz="2400" dirty="0"/>
              <a:t>= </a:t>
            </a:r>
            <a:r>
              <a:rPr lang="en-US" altLang="en-US" sz="2400"/>
              <a:t>(</a:t>
            </a:r>
            <a:r>
              <a:rPr lang="en-US" altLang="en-US" sz="2400" smtClean="0"/>
              <a:t>0.01</a:t>
            </a:r>
            <a:r>
              <a:rPr lang="el-GR" altLang="en-US" sz="2400" smtClean="0"/>
              <a:t> Α</a:t>
            </a:r>
            <a:r>
              <a:rPr lang="en-US" altLang="en-US" sz="2400" smtClean="0"/>
              <a:t>)</a:t>
            </a:r>
            <a:r>
              <a:rPr lang="el-GR" altLang="en-US" sz="2400" baseline="30000" smtClean="0"/>
              <a:t>2</a:t>
            </a:r>
            <a:r>
              <a:rPr lang="el-GR" altLang="en-US" sz="2400" smtClean="0"/>
              <a:t>  * </a:t>
            </a:r>
            <a:r>
              <a:rPr lang="en-US" altLang="en-US" sz="2400" smtClean="0"/>
              <a:t>20</a:t>
            </a:r>
            <a:r>
              <a:rPr lang="el-GR" altLang="en-US" sz="2400" smtClean="0"/>
              <a:t> </a:t>
            </a:r>
            <a:r>
              <a:rPr lang="en-GB" altLang="en-US" sz="2400" smtClean="0"/>
              <a:t>Ohm</a:t>
            </a:r>
            <a:r>
              <a:rPr lang="en-US" altLang="en-US" sz="2400" smtClean="0"/>
              <a:t> </a:t>
            </a:r>
            <a:r>
              <a:rPr lang="en-US" altLang="en-US" sz="2400" dirty="0"/>
              <a:t>= 20</a:t>
            </a:r>
            <a:r>
              <a:rPr lang="en-US" altLang="en-US" sz="2400" dirty="0">
                <a:sym typeface="Symbol" pitchFamily="1" charset="2"/>
              </a:rPr>
              <a:t></a:t>
            </a:r>
            <a:r>
              <a:rPr lang="en-US" altLang="en-US" sz="2400"/>
              <a:t>10</a:t>
            </a:r>
            <a:r>
              <a:rPr lang="en-US" altLang="en-US" sz="2400" baseline="30000"/>
              <a:t>-4</a:t>
            </a:r>
            <a:r>
              <a:rPr lang="en-US" altLang="en-US" sz="2400"/>
              <a:t> </a:t>
            </a:r>
            <a:r>
              <a:rPr lang="en-US" altLang="en-US" sz="2400" smtClean="0"/>
              <a:t>W</a:t>
            </a:r>
            <a:r>
              <a:rPr lang="el-GR" altLang="en-US" sz="2400" smtClean="0"/>
              <a:t> = </a:t>
            </a:r>
            <a:r>
              <a:rPr lang="en-US" altLang="en-US" sz="2400" smtClean="0"/>
              <a:t>0.002 W </a:t>
            </a:r>
            <a:r>
              <a:rPr lang="el-GR" altLang="en-US" sz="2400" dirty="0"/>
              <a:t>ισχύος χάνονται </a:t>
            </a:r>
            <a:r>
              <a:rPr lang="el-GR" altLang="en-US" sz="2400"/>
              <a:t>στην </a:t>
            </a:r>
            <a:r>
              <a:rPr lang="el-GR" altLang="en-US" sz="2400" smtClean="0"/>
              <a:t>1 γραμμή </a:t>
            </a:r>
            <a:r>
              <a:rPr lang="el-GR" altLang="en-US" sz="2400" dirty="0"/>
              <a:t>μεταφοράς</a:t>
            </a:r>
            <a:endParaRPr lang="en-US" altLang="en-US" sz="2400" dirty="0"/>
          </a:p>
          <a:p>
            <a:pPr marL="342900" lvl="1" indent="-342900">
              <a:buClr>
                <a:srgbClr val="FFFF66"/>
              </a:buClr>
            </a:pPr>
            <a:r>
              <a:rPr lang="el-GR" altLang="en-US" sz="2400" dirty="0"/>
              <a:t>Η </a:t>
            </a:r>
            <a:r>
              <a:rPr lang="el-GR" altLang="en-US" sz="2400"/>
              <a:t>απόδοση </a:t>
            </a:r>
            <a:r>
              <a:rPr lang="el-GR" altLang="en-US" sz="2400" smtClean="0"/>
              <a:t> : </a:t>
            </a:r>
            <a:r>
              <a:rPr lang="en-US" altLang="en-US" sz="2400" smtClean="0"/>
              <a:t>e </a:t>
            </a:r>
            <a:r>
              <a:rPr lang="en-US" altLang="en-US" sz="2400" dirty="0"/>
              <a:t>= </a:t>
            </a:r>
            <a:r>
              <a:rPr lang="en-US" altLang="en-US" sz="2400"/>
              <a:t>120 </a:t>
            </a:r>
            <a:r>
              <a:rPr lang="en-US" altLang="en-US" sz="2400" smtClean="0"/>
              <a:t>W/</a:t>
            </a:r>
            <a:r>
              <a:rPr lang="el-GR" altLang="en-US" sz="2400" smtClean="0"/>
              <a:t>(</a:t>
            </a:r>
            <a:r>
              <a:rPr lang="en-US" altLang="en-US" sz="2400" smtClean="0"/>
              <a:t>120</a:t>
            </a:r>
            <a:r>
              <a:rPr lang="el-GR" altLang="en-US" sz="2400" smtClean="0"/>
              <a:t>+2*0.002)</a:t>
            </a:r>
            <a:r>
              <a:rPr lang="en-GB" altLang="en-US" sz="2400" smtClean="0"/>
              <a:t>Ohm</a:t>
            </a:r>
            <a:r>
              <a:rPr lang="en-US" altLang="en-US" sz="2400" smtClean="0"/>
              <a:t> </a:t>
            </a:r>
            <a:r>
              <a:rPr lang="en-US" altLang="en-US" sz="2400" dirty="0"/>
              <a:t>=  99.996%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12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418"/>
    </mc:Choice>
    <mc:Fallback>
      <p:transition spd="slow" advTm="72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4D0A-CC8A-40C6-A1A0-DC7077DA1116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2656"/>
            <a:ext cx="7772400" cy="587375"/>
          </a:xfrm>
        </p:spPr>
        <p:txBody>
          <a:bodyPr/>
          <a:lstStyle/>
          <a:p>
            <a:r>
              <a:rPr lang="el-GR" altLang="en-US" smtClean="0">
                <a:solidFill>
                  <a:srgbClr val="C00000"/>
                </a:solidFill>
              </a:rPr>
              <a:t>ΚΙΝΔΥΝΟΣ </a:t>
            </a:r>
            <a:r>
              <a:rPr lang="el-GR" altLang="en-US" smtClean="0">
                <a:solidFill>
                  <a:srgbClr val="C00000"/>
                </a:solidFill>
              </a:rPr>
              <a:t>ΥΨΗΛΗΣ ΤΑΣΗΣ</a:t>
            </a:r>
            <a:endParaRPr lang="en-US" altLang="en-US" dirty="0">
              <a:solidFill>
                <a:srgbClr val="C00000"/>
              </a:solidFill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664" y="1123156"/>
            <a:ext cx="8134672" cy="5402188"/>
          </a:xfrm>
        </p:spPr>
        <p:txBody>
          <a:bodyPr/>
          <a:lstStyle/>
          <a:p>
            <a:r>
              <a:rPr lang="el-GR" altLang="en-US" dirty="0" smtClean="0"/>
              <a:t>Η ΥΨΗΛΗ </a:t>
            </a:r>
            <a:r>
              <a:rPr lang="el-GR" altLang="en-US" smtClean="0"/>
              <a:t>ΤΑΣΗ </a:t>
            </a:r>
            <a:r>
              <a:rPr lang="el-GR" altLang="en-US" smtClean="0"/>
              <a:t>ΕΙΝΑΙ </a:t>
            </a:r>
            <a:r>
              <a:rPr lang="el-GR" altLang="en-US" dirty="0" smtClean="0"/>
              <a:t>ΕΠΙΚΙΝΔΥΝΗ </a:t>
            </a:r>
            <a:r>
              <a:rPr lang="el-GR" altLang="en-US" smtClean="0"/>
              <a:t>ΝΑ </a:t>
            </a:r>
            <a:r>
              <a:rPr lang="el-GR" altLang="en-US" smtClean="0"/>
              <a:t>ΕΙΝΑΙ </a:t>
            </a:r>
            <a:r>
              <a:rPr lang="el-GR" altLang="en-US" dirty="0" smtClean="0"/>
              <a:t>ΚΟΝΤΑ ΣΤΟΝ ΚΑΤΑΝΑΛΩΤΗ</a:t>
            </a:r>
            <a:endParaRPr lang="en-US" altLang="en-US" dirty="0"/>
          </a:p>
          <a:p>
            <a:pPr lvl="1"/>
            <a:r>
              <a:rPr lang="el-GR" altLang="en-US" dirty="0" smtClean="0"/>
              <a:t>ΣΠΙΝΘΗΡΕΣ</a:t>
            </a:r>
            <a:endParaRPr lang="en-US" altLang="en-US" dirty="0"/>
          </a:p>
          <a:p>
            <a:pPr lvl="1"/>
            <a:r>
              <a:rPr lang="el-GR" altLang="en-US" smtClean="0"/>
              <a:t>ΚΙΝΔΥΝΟΣ </a:t>
            </a:r>
            <a:r>
              <a:rPr lang="el-GR" altLang="en-US" smtClean="0"/>
              <a:t>πυρκαϊάς</a:t>
            </a:r>
          </a:p>
          <a:p>
            <a:pPr lvl="1"/>
            <a:r>
              <a:rPr lang="el-GR" altLang="en-US" smtClean="0"/>
              <a:t>ΗΛΕΚΤΡΟΠΛΗΞΙΑ</a:t>
            </a:r>
            <a:endParaRPr lang="en-US" altLang="en-US" dirty="0"/>
          </a:p>
          <a:p>
            <a:pPr algn="just"/>
            <a:r>
              <a:rPr lang="el-GR" altLang="en-US" smtClean="0"/>
              <a:t>ΣΥΝΕΠΩΣ ΒΕΛΤΙΣΤΗ ΛΥΣΗ ΕΙΝΑΙ Η ΑΝΥΨΩΣΗ ΤΗΣ ΤΑΣΗΣ ΓΙΑ ΤΗΝ </a:t>
            </a:r>
            <a:r>
              <a:rPr lang="el-GR" altLang="en-US" b="1" smtClean="0"/>
              <a:t>ΜΕΤΑΦΟΡΑ</a:t>
            </a:r>
            <a:r>
              <a:rPr lang="el-GR" altLang="en-US" smtClean="0"/>
              <a:t>, ΚΑΙ Η ΥΠΟΒΑΘΜΙΣΗ ΓΙΑ ΤΗΝ </a:t>
            </a:r>
            <a:r>
              <a:rPr lang="el-GR" altLang="en-US" b="1" smtClean="0"/>
              <a:t>ΔΙΑΝΟΜΗ</a:t>
            </a:r>
            <a:r>
              <a:rPr lang="el-GR" altLang="en-US" smtClean="0"/>
              <a:t> ΚΟΝΤΑ ΣΤΟΝ ΚΑΤΑΝΑΛΩΤΗ (230 </a:t>
            </a:r>
            <a:r>
              <a:rPr lang="en-GB" altLang="en-US" smtClean="0"/>
              <a:t>V</a:t>
            </a:r>
            <a:r>
              <a:rPr lang="el-GR" altLang="en-US" smtClean="0"/>
              <a:t>).</a:t>
            </a:r>
            <a:endParaRPr lang="en-US" alt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12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45"/>
    </mc:Choice>
    <mc:Fallback>
      <p:transition spd="slow" advTm="33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BDDC8-217E-4821-B55D-E2F132ABC7E9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762000"/>
          </a:xfrm>
        </p:spPr>
        <p:txBody>
          <a:bodyPr/>
          <a:lstStyle/>
          <a:p>
            <a:r>
              <a:rPr lang="el-GR" altLang="en-US" smtClean="0"/>
              <a:t>Αξιόπιστη </a:t>
            </a:r>
            <a:r>
              <a:rPr lang="el-GR" altLang="en-US" dirty="0" smtClean="0"/>
              <a:t>παροχή ισχύος χωρίς μεγάλες απώλειες </a:t>
            </a:r>
            <a:r>
              <a:rPr lang="en-US" altLang="en-US" dirty="0" smtClean="0"/>
              <a:t>:</a:t>
            </a:r>
            <a:endParaRPr lang="en-US" altLang="en-US" dirty="0"/>
          </a:p>
        </p:txBody>
      </p:sp>
      <p:pic>
        <p:nvPicPr>
          <p:cNvPr id="40963" name="Picture 3" descr="power-transmiss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2814"/>
            <a:ext cx="7648575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328210" y="5805264"/>
            <a:ext cx="6134463" cy="83099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1" hangingPunct="1"/>
            <a:r>
              <a:rPr lang="el-GR" altLang="en-US" b="1" smtClean="0">
                <a:solidFill>
                  <a:srgbClr val="C00000"/>
                </a:solidFill>
                <a:latin typeface="Times New Roman" pitchFamily="1" charset="0"/>
              </a:rPr>
              <a:t>ΔΙΚΤΥΟ ΜΕΤΑΦΟΡΑΣ : ΥΨΗΛΗ ΤΑΣΗ</a:t>
            </a:r>
            <a:endParaRPr lang="en-US" altLang="en-US" b="1" dirty="0">
              <a:solidFill>
                <a:srgbClr val="C00000"/>
              </a:solidFill>
              <a:latin typeface="Times New Roman" pitchFamily="1" charset="0"/>
            </a:endParaRPr>
          </a:p>
          <a:p>
            <a:pPr eaLnBrk="1" hangingPunct="1"/>
            <a:r>
              <a:rPr lang="el-GR" altLang="en-US" b="1" smtClean="0">
                <a:solidFill>
                  <a:srgbClr val="C00000"/>
                </a:solidFill>
                <a:latin typeface="Times New Roman" pitchFamily="1" charset="0"/>
              </a:rPr>
              <a:t>ΔΙΚΤΥΟ ΔΙΑΝΟΜΗΣ :    ΧΑΜΗΛΗ ΤΑΣΗ</a:t>
            </a:r>
            <a:endParaRPr lang="en-US" altLang="en-US" b="1" dirty="0">
              <a:solidFill>
                <a:srgbClr val="C00000"/>
              </a:solidFill>
              <a:latin typeface="Times New Roman" pitchFamily="1" charset="0"/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4682505" y="919594"/>
            <a:ext cx="3635995" cy="52322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1" hangingPunct="1"/>
            <a:r>
              <a:rPr lang="el-GR" altLang="en-US" sz="2800" b="1" dirty="0" smtClean="0">
                <a:solidFill>
                  <a:srgbClr val="C00000"/>
                </a:solidFill>
                <a:latin typeface="Times New Roman" pitchFamily="1" charset="0"/>
              </a:rPr>
              <a:t>Αύξηση στα 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" charset="0"/>
              </a:rPr>
              <a:t>500,000 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" charset="0"/>
              </a:rPr>
              <a:t>V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242433" y="2254369"/>
            <a:ext cx="1553630" cy="70788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r" eaLnBrk="1" hangingPunct="1"/>
            <a:r>
              <a:rPr lang="el-GR" altLang="en-US" sz="2000" b="1" dirty="0" smtClean="0">
                <a:solidFill>
                  <a:srgbClr val="C00000"/>
                </a:solidFill>
                <a:latin typeface="Times New Roman" pitchFamily="1" charset="0"/>
              </a:rPr>
              <a:t>Μείωση στα</a:t>
            </a:r>
          </a:p>
          <a:p>
            <a:pPr algn="r" eaLnBrk="1" hangingPunct="1"/>
            <a:r>
              <a:rPr lang="en-US" altLang="en-US" sz="2000" b="1" dirty="0" smtClean="0">
                <a:solidFill>
                  <a:srgbClr val="C00000"/>
                </a:solidFill>
                <a:latin typeface="Times New Roman" pitchFamily="1" charset="0"/>
              </a:rPr>
              <a:t> </a:t>
            </a:r>
            <a:r>
              <a:rPr lang="en-US" altLang="en-US" sz="2000" b="1" dirty="0">
                <a:solidFill>
                  <a:srgbClr val="C00000"/>
                </a:solidFill>
                <a:latin typeface="Times New Roman" pitchFamily="1" charset="0"/>
              </a:rPr>
              <a:t>5,000 V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2895623" y="4895111"/>
            <a:ext cx="814838" cy="40011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1" hangingPunct="1"/>
            <a:r>
              <a:rPr lang="el-GR" altLang="en-US" sz="2000" b="1" smtClean="0">
                <a:solidFill>
                  <a:srgbClr val="C00000"/>
                </a:solidFill>
                <a:latin typeface="Times New Roman" pitchFamily="1" charset="0"/>
              </a:rPr>
              <a:t>230 </a:t>
            </a:r>
            <a:r>
              <a:rPr lang="en-US" altLang="en-US" sz="2000" b="1" smtClean="0">
                <a:solidFill>
                  <a:srgbClr val="C00000"/>
                </a:solidFill>
                <a:latin typeface="Times New Roman" pitchFamily="1" charset="0"/>
              </a:rPr>
              <a:t>V</a:t>
            </a:r>
            <a:endParaRPr lang="en-US" altLang="en-US" sz="2000" b="1" dirty="0">
              <a:solidFill>
                <a:srgbClr val="C00000"/>
              </a:solidFill>
              <a:latin typeface="Times New Roman" pitchFamily="1" charset="0"/>
            </a:endParaRP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7163065" y="2682627"/>
            <a:ext cx="1765035" cy="4616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C00000"/>
                </a:solidFill>
                <a:latin typeface="Times New Roman" pitchFamily="1" charset="0"/>
              </a:rPr>
              <a:t>~5,000 Volts</a:t>
            </a:r>
          </a:p>
        </p:txBody>
      </p:sp>
      <p:sp>
        <p:nvSpPr>
          <p:cNvPr id="3" name="Up Arrow 2"/>
          <p:cNvSpPr/>
          <p:nvPr/>
        </p:nvSpPr>
        <p:spPr bwMode="auto">
          <a:xfrm>
            <a:off x="7462673" y="1600200"/>
            <a:ext cx="825500" cy="1008112"/>
          </a:xfrm>
          <a:prstGeom prst="upArrow">
            <a:avLst/>
          </a:prstGeom>
          <a:solidFill>
            <a:srgbClr val="C00000"/>
          </a:solidFill>
          <a:ln w="381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" name="Up Arrow 11"/>
          <p:cNvSpPr/>
          <p:nvPr/>
        </p:nvSpPr>
        <p:spPr bwMode="auto">
          <a:xfrm rot="10800000">
            <a:off x="1019249" y="1172905"/>
            <a:ext cx="825500" cy="1008112"/>
          </a:xfrm>
          <a:prstGeom prst="upArrow">
            <a:avLst/>
          </a:prstGeom>
          <a:solidFill>
            <a:srgbClr val="C00000"/>
          </a:solidFill>
          <a:ln w="381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3" name="Up Arrow 12"/>
          <p:cNvSpPr/>
          <p:nvPr/>
        </p:nvSpPr>
        <p:spPr bwMode="auto">
          <a:xfrm rot="16200000">
            <a:off x="3295154" y="668850"/>
            <a:ext cx="825500" cy="1008112"/>
          </a:xfrm>
          <a:prstGeom prst="upArrow">
            <a:avLst/>
          </a:prstGeom>
          <a:solidFill>
            <a:srgbClr val="C00000"/>
          </a:solidFill>
          <a:ln w="381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4" name="Up Arrow 13"/>
          <p:cNvSpPr/>
          <p:nvPr/>
        </p:nvSpPr>
        <p:spPr bwMode="auto">
          <a:xfrm rot="10800000">
            <a:off x="2195736" y="3886999"/>
            <a:ext cx="825500" cy="1008112"/>
          </a:xfrm>
          <a:prstGeom prst="upArrow">
            <a:avLst/>
          </a:prstGeom>
          <a:solidFill>
            <a:srgbClr val="C00000"/>
          </a:solidFill>
          <a:ln w="381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5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80"/>
    </mc:Choice>
    <mc:Fallback>
      <p:transition spd="slow" advTm="36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40FA-2280-4C20-969F-EE69A2E65406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8809038" cy="587375"/>
          </a:xfrm>
        </p:spPr>
        <p:txBody>
          <a:bodyPr/>
          <a:lstStyle/>
          <a:p>
            <a:r>
              <a:rPr lang="el-GR" altLang="en-US" smtClean="0"/>
              <a:t>ΠΥΛΩΝΕΣ ΜΕΤΑΦΟΡΑΣ – ΤΑΣΗ ΗΛΕΚΤΡΙΣΜΟΥ</a:t>
            </a:r>
            <a:endParaRPr lang="en-US" altLang="en-US" dirty="0"/>
          </a:p>
        </p:txBody>
      </p:sp>
      <p:pic>
        <p:nvPicPr>
          <p:cNvPr id="41987" name="Picture 3" descr="tow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55626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transform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05000"/>
            <a:ext cx="3094038" cy="308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989" name="Group 5"/>
          <p:cNvGrpSpPr>
            <a:grpSpLocks/>
          </p:cNvGrpSpPr>
          <p:nvPr/>
        </p:nvGrpSpPr>
        <p:grpSpPr bwMode="auto">
          <a:xfrm>
            <a:off x="5467353" y="1447800"/>
            <a:ext cx="3503616" cy="990600"/>
            <a:chOff x="3444" y="912"/>
            <a:chExt cx="2207" cy="624"/>
          </a:xfrm>
        </p:grpSpPr>
        <p:sp>
          <p:nvSpPr>
            <p:cNvPr id="41990" name="Text Box 6"/>
            <p:cNvSpPr txBox="1">
              <a:spLocks noChangeArrowheads="1"/>
            </p:cNvSpPr>
            <p:nvPr/>
          </p:nvSpPr>
          <p:spPr bwMode="auto">
            <a:xfrm>
              <a:off x="3444" y="912"/>
              <a:ext cx="220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l-GR" altLang="en-US" sz="1800" smtClean="0">
                  <a:solidFill>
                    <a:srgbClr val="C00000"/>
                  </a:solidFill>
                  <a:latin typeface="Times New Roman" pitchFamily="1" charset="0"/>
                </a:rPr>
                <a:t>3-ΦΑΣΕΙΣ</a:t>
              </a:r>
              <a:r>
                <a:rPr lang="en-US" altLang="en-US" sz="1800" smtClean="0">
                  <a:solidFill>
                    <a:srgbClr val="C00000"/>
                  </a:solidFill>
                  <a:latin typeface="Times New Roman" pitchFamily="1" charset="0"/>
                </a:rPr>
                <a:t> “</a:t>
              </a:r>
              <a:r>
                <a:rPr lang="el-GR" altLang="en-US" sz="1800" smtClean="0">
                  <a:solidFill>
                    <a:srgbClr val="C00000"/>
                  </a:solidFill>
                  <a:latin typeface="Times New Roman" pitchFamily="1" charset="0"/>
                </a:rPr>
                <a:t>ΕΝΕΡΓΑ</a:t>
              </a:r>
              <a:r>
                <a:rPr lang="en-US" altLang="en-US" sz="1800" smtClean="0">
                  <a:solidFill>
                    <a:srgbClr val="C00000"/>
                  </a:solidFill>
                  <a:latin typeface="Times New Roman" pitchFamily="1" charset="0"/>
                </a:rPr>
                <a:t>” </a:t>
              </a:r>
              <a:r>
                <a:rPr lang="el-GR" altLang="en-US" sz="1800" smtClean="0">
                  <a:solidFill>
                    <a:srgbClr val="C00000"/>
                  </a:solidFill>
                  <a:latin typeface="Times New Roman" pitchFamily="1" charset="0"/>
                </a:rPr>
                <a:t>ΚΑΛΩΔΙΑ</a:t>
              </a:r>
              <a:endParaRPr lang="en-US" altLang="en-US" sz="1800" dirty="0">
                <a:solidFill>
                  <a:srgbClr val="C00000"/>
                </a:solidFill>
                <a:latin typeface="Times New Roman" pitchFamily="1" charset="0"/>
              </a:endParaRPr>
            </a:p>
          </p:txBody>
        </p:sp>
        <p:sp>
          <p:nvSpPr>
            <p:cNvPr id="41991" name="Line 7"/>
            <p:cNvSpPr>
              <a:spLocks noChangeShapeType="1"/>
            </p:cNvSpPr>
            <p:nvPr/>
          </p:nvSpPr>
          <p:spPr bwMode="auto">
            <a:xfrm>
              <a:off x="3840" y="1152"/>
              <a:ext cx="0" cy="384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992" name="Line 8"/>
            <p:cNvSpPr>
              <a:spLocks noChangeShapeType="1"/>
            </p:cNvSpPr>
            <p:nvPr/>
          </p:nvSpPr>
          <p:spPr bwMode="auto">
            <a:xfrm>
              <a:off x="5232" y="1152"/>
              <a:ext cx="0" cy="384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993" name="Line 9"/>
            <p:cNvSpPr>
              <a:spLocks noChangeShapeType="1"/>
            </p:cNvSpPr>
            <p:nvPr/>
          </p:nvSpPr>
          <p:spPr bwMode="auto">
            <a:xfrm>
              <a:off x="4560" y="1152"/>
              <a:ext cx="0" cy="144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1994" name="Group 10"/>
          <p:cNvGrpSpPr>
            <a:grpSpLocks/>
          </p:cNvGrpSpPr>
          <p:nvPr/>
        </p:nvGrpSpPr>
        <p:grpSpPr bwMode="auto">
          <a:xfrm>
            <a:off x="323528" y="5702180"/>
            <a:ext cx="8570640" cy="954090"/>
            <a:chOff x="431" y="3384"/>
            <a:chExt cx="3279" cy="601"/>
          </a:xfrm>
        </p:grpSpPr>
        <p:sp>
          <p:nvSpPr>
            <p:cNvPr id="41995" name="Text Box 11"/>
            <p:cNvSpPr txBox="1">
              <a:spLocks noChangeArrowheads="1"/>
            </p:cNvSpPr>
            <p:nvPr/>
          </p:nvSpPr>
          <p:spPr bwMode="auto">
            <a:xfrm>
              <a:off x="431" y="3384"/>
              <a:ext cx="3279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 altLang="en-US" sz="2000" smtClean="0">
                  <a:solidFill>
                    <a:srgbClr val="C00000"/>
                  </a:solidFill>
                  <a:latin typeface="Cambria" panose="02040503050406030204" pitchFamily="18" charset="0"/>
                </a:rPr>
                <a:t>V : </a:t>
              </a:r>
              <a:r>
                <a:rPr lang="en-US" altLang="en-US" sz="2000" smtClean="0">
                  <a:solidFill>
                    <a:srgbClr val="C00000"/>
                  </a:solidFill>
                  <a:latin typeface="Cambria" panose="02040503050406030204" pitchFamily="18" charset="0"/>
                </a:rPr>
                <a:t>500,000    </a:t>
              </a:r>
              <a:r>
                <a:rPr lang="el-GR" altLang="en-US" sz="2000" smtClean="0">
                  <a:solidFill>
                    <a:srgbClr val="C00000"/>
                  </a:solidFill>
                  <a:latin typeface="Cambria" panose="02040503050406030204" pitchFamily="18" charset="0"/>
                </a:rPr>
                <a:t>   </a:t>
              </a:r>
              <a:r>
                <a:rPr lang="en-US" altLang="en-US" sz="2000" smtClean="0">
                  <a:solidFill>
                    <a:srgbClr val="C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2000">
                  <a:solidFill>
                    <a:srgbClr val="C00000"/>
                  </a:solidFill>
                  <a:latin typeface="Cambria" panose="02040503050406030204" pitchFamily="18" charset="0"/>
                </a:rPr>
                <a:t>230,000     </a:t>
              </a:r>
              <a:r>
                <a:rPr lang="el-GR" altLang="en-US" sz="2000" smtClean="0">
                  <a:solidFill>
                    <a:srgbClr val="C00000"/>
                  </a:solidFill>
                  <a:latin typeface="Cambria" panose="02040503050406030204" pitchFamily="18" charset="0"/>
                </a:rPr>
                <a:t>  </a:t>
              </a:r>
              <a:r>
                <a:rPr lang="en-US" altLang="en-US" sz="2000" smtClean="0">
                  <a:solidFill>
                    <a:srgbClr val="C00000"/>
                  </a:solidFill>
                  <a:latin typeface="Cambria" panose="02040503050406030204" pitchFamily="18" charset="0"/>
                </a:rPr>
                <a:t>138,000 </a:t>
              </a:r>
              <a:r>
                <a:rPr lang="el-GR" altLang="en-US" sz="2000" smtClean="0">
                  <a:solidFill>
                    <a:srgbClr val="C00000"/>
                  </a:solidFill>
                  <a:latin typeface="Cambria" panose="02040503050406030204" pitchFamily="18" charset="0"/>
                </a:rPr>
                <a:t>    </a:t>
              </a:r>
              <a:r>
                <a:rPr lang="en-US" altLang="en-US" sz="2000" smtClean="0">
                  <a:solidFill>
                    <a:srgbClr val="C00000"/>
                  </a:solidFill>
                  <a:latin typeface="Cambria" panose="02040503050406030204" pitchFamily="18" charset="0"/>
                </a:rPr>
                <a:t>69,000  </a:t>
              </a:r>
              <a:r>
                <a:rPr lang="el-GR" altLang="en-US" sz="2000" smtClean="0">
                  <a:solidFill>
                    <a:srgbClr val="C00000"/>
                  </a:solidFill>
                  <a:latin typeface="Cambria" panose="02040503050406030204" pitchFamily="18" charset="0"/>
                </a:rPr>
                <a:t>   </a:t>
              </a:r>
              <a:r>
                <a:rPr lang="en-US" altLang="en-US" sz="2000" smtClean="0">
                  <a:solidFill>
                    <a:srgbClr val="C00000"/>
                  </a:solidFill>
                  <a:latin typeface="Cambria" panose="02040503050406030204" pitchFamily="18" charset="0"/>
                </a:rPr>
                <a:t>7</a:t>
              </a:r>
              <a:r>
                <a:rPr lang="en-US" altLang="en-US" sz="2000" smtClean="0">
                  <a:solidFill>
                    <a:srgbClr val="C00000"/>
                  </a:solidFill>
                  <a:latin typeface="Cambria" panose="02040503050406030204" pitchFamily="18" charset="0"/>
                  <a:cs typeface="Times New Roman" pitchFamily="1" charset="0"/>
                </a:rPr>
                <a:t>–13,000</a:t>
              </a:r>
              <a:endParaRPr lang="en-US" altLang="en-US" sz="2000" dirty="0">
                <a:solidFill>
                  <a:srgbClr val="C00000"/>
                </a:solidFill>
                <a:latin typeface="Cambria" panose="02040503050406030204" pitchFamily="18" charset="0"/>
                <a:cs typeface="Times New Roman" pitchFamily="1" charset="0"/>
              </a:endParaRPr>
            </a:p>
            <a:p>
              <a:pPr eaLnBrk="1" hangingPunct="1"/>
              <a:r>
                <a:rPr lang="el-GR" altLang="en-US" sz="3600" dirty="0">
                  <a:solidFill>
                    <a:srgbClr val="C00000"/>
                  </a:solidFill>
                  <a:latin typeface="Cambria" panose="02040503050406030204" pitchFamily="18" charset="0"/>
                  <a:cs typeface="Times New Roman" pitchFamily="1" charset="0"/>
                </a:rPr>
                <a:t>Μεγάλης </a:t>
              </a:r>
              <a:r>
                <a:rPr lang="el-GR" altLang="en-US" sz="3600">
                  <a:solidFill>
                    <a:srgbClr val="C00000"/>
                  </a:solidFill>
                  <a:latin typeface="Cambria" panose="02040503050406030204" pitchFamily="18" charset="0"/>
                  <a:cs typeface="Times New Roman" pitchFamily="1" charset="0"/>
                </a:rPr>
                <a:t>απόστασης </a:t>
              </a:r>
              <a:r>
                <a:rPr lang="en-US" altLang="en-US" sz="3600">
                  <a:solidFill>
                    <a:srgbClr val="C00000"/>
                  </a:solidFill>
                  <a:latin typeface="Cambria" panose="02040503050406030204" pitchFamily="18" charset="0"/>
                  <a:cs typeface="Times New Roman" pitchFamily="1" charset="0"/>
                </a:rPr>
                <a:t>               </a:t>
              </a:r>
              <a:r>
                <a:rPr lang="en-US" altLang="en-US" sz="3600" smtClean="0">
                  <a:solidFill>
                    <a:srgbClr val="C00000"/>
                  </a:solidFill>
                  <a:latin typeface="Cambria" panose="02040503050406030204" pitchFamily="18" charset="0"/>
                  <a:cs typeface="Times New Roman" pitchFamily="1" charset="0"/>
                </a:rPr>
                <a:t>        </a:t>
              </a:r>
              <a:r>
                <a:rPr lang="el-GR" altLang="en-US" sz="3600" dirty="0" smtClean="0">
                  <a:solidFill>
                    <a:srgbClr val="C00000"/>
                  </a:solidFill>
                  <a:latin typeface="Cambria" panose="02040503050406030204" pitchFamily="18" charset="0"/>
                  <a:cs typeface="Times New Roman" pitchFamily="1" charset="0"/>
                </a:rPr>
                <a:t>γειτονιά</a:t>
              </a:r>
              <a:endParaRPr lang="en-US" altLang="en-US" sz="2000" dirty="0">
                <a:solidFill>
                  <a:srgbClr val="C00000"/>
                </a:solidFill>
                <a:latin typeface="Cambria" panose="02040503050406030204" pitchFamily="18" charset="0"/>
                <a:cs typeface="Times New Roman" pitchFamily="1" charset="0"/>
              </a:endParaRPr>
            </a:p>
          </p:txBody>
        </p:sp>
        <p:sp>
          <p:nvSpPr>
            <p:cNvPr id="41996" name="Line 12"/>
            <p:cNvSpPr>
              <a:spLocks noChangeShapeType="1"/>
            </p:cNvSpPr>
            <p:nvPr/>
          </p:nvSpPr>
          <p:spPr bwMode="auto">
            <a:xfrm flipV="1">
              <a:off x="2163" y="3812"/>
              <a:ext cx="737" cy="7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2800">
                <a:latin typeface="Cambria" panose="02040503050406030204" pitchFamily="18" charset="0"/>
              </a:endParaRPr>
            </a:p>
          </p:txBody>
        </p:sp>
      </p:grp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5775325" y="3771900"/>
            <a:ext cx="952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>
                <a:solidFill>
                  <a:srgbClr val="CC6600"/>
                </a:solidFill>
                <a:latin typeface="Times New Roman" pitchFamily="1" charset="0"/>
              </a:rPr>
              <a:t>to house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76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65"/>
    </mc:Choice>
    <mc:Fallback>
      <p:transition spd="slow" advTm="18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2400"/>
              <a:t>Πεδία Ισχύος-Συχνότητας και Απόσταση από Γραμμές Υψηλής Τάσης. </a:t>
            </a:r>
          </a:p>
        </p:txBody>
      </p:sp>
      <p:pic>
        <p:nvPicPr>
          <p:cNvPr id="2053" name="Picture 5" descr="Power-Frequency Fields and Distance from &#10;High-Volatge Power Lines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52" y="2492896"/>
            <a:ext cx="6605782" cy="43321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 descr="A wire carries a current towards the reader. Concentric circles representing the magnetic field circle anticlockwise around the wire, as viewed by the reader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490" y="332656"/>
            <a:ext cx="4677989" cy="509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4260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06"/>
    </mc:Choice>
    <mc:Fallback>
      <p:transition spd="slow" advTm="53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705"/>
            <a:ext cx="9144000" cy="490066"/>
          </a:xfrm>
        </p:spPr>
        <p:txBody>
          <a:bodyPr>
            <a:noAutofit/>
          </a:bodyPr>
          <a:lstStyle/>
          <a:p>
            <a:r>
              <a:rPr lang="el-GR" sz="28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ΣΥΧΝΟΤΗΤΕΣ ΗΛΕΚΤΡΟΜΑΓΝΗΤΙΚΗΣ ΑΚΤΙΝΟΒΟΛΙΑΣ</a:t>
            </a:r>
            <a:endParaRPr lang="en-GB" sz="28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27" y="764704"/>
            <a:ext cx="8988425" cy="5864024"/>
          </a:xfrm>
        </p:spPr>
      </p:pic>
      <p:sp>
        <p:nvSpPr>
          <p:cNvPr id="4" name="AutoShape 2" descr="The Electromagnetic Spectr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The Electromagnetic Spectr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Oval 2"/>
          <p:cNvSpPr/>
          <p:nvPr/>
        </p:nvSpPr>
        <p:spPr bwMode="auto">
          <a:xfrm>
            <a:off x="6876256" y="1772816"/>
            <a:ext cx="1944216" cy="4680520"/>
          </a:xfrm>
          <a:prstGeom prst="ellipse">
            <a:avLst/>
          </a:prstGeom>
          <a:noFill/>
          <a:ln w="793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148064" y="1752391"/>
            <a:ext cx="1080120" cy="4680520"/>
          </a:xfrm>
          <a:prstGeom prst="ellipse">
            <a:avLst/>
          </a:prstGeom>
          <a:noFill/>
          <a:ln w="793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83968" y="1788305"/>
            <a:ext cx="828092" cy="4680520"/>
          </a:xfrm>
          <a:prstGeom prst="ellipse">
            <a:avLst/>
          </a:prstGeom>
          <a:noFill/>
          <a:ln w="793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827753" y="1788305"/>
            <a:ext cx="1440160" cy="4680520"/>
          </a:xfrm>
          <a:prstGeom prst="ellipse">
            <a:avLst/>
          </a:prstGeom>
          <a:noFill/>
          <a:ln w="793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55575" y="908720"/>
            <a:ext cx="2472209" cy="5524191"/>
          </a:xfrm>
          <a:prstGeom prst="ellipse">
            <a:avLst/>
          </a:prstGeom>
          <a:solidFill>
            <a:srgbClr val="FFFF99">
              <a:alpha val="45000"/>
            </a:srgbClr>
          </a:solidFill>
          <a:ln w="793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228184" y="764705"/>
            <a:ext cx="648072" cy="5832648"/>
          </a:xfrm>
          <a:prstGeom prst="rect">
            <a:avLst/>
          </a:prstGeom>
          <a:solidFill>
            <a:srgbClr val="FFFF00">
              <a:alpha val="3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1208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73"/>
    </mc:Choice>
    <mc:Fallback>
      <p:transition spd="slow" advTm="83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1431032"/>
          </a:xfrm>
        </p:spPr>
        <p:txBody>
          <a:bodyPr/>
          <a:lstStyle/>
          <a:p>
            <a:r>
              <a:rPr lang="el-GR" smtClean="0"/>
              <a:t>ΓΡΑΜΜΕΣ </a:t>
            </a:r>
            <a:r>
              <a:rPr lang="el-GR" smtClean="0"/>
              <a:t>ΜΕΤΑΦΟΡΑΣ</a:t>
            </a:r>
            <a:br>
              <a:rPr lang="el-GR" smtClean="0"/>
            </a:br>
            <a:r>
              <a:rPr lang="el-GR" smtClean="0"/>
              <a:t>ΔΙΑΧΕΙΡΙΣΗ ΠΕΡΙΒΑΛΛΟΝΤΟΣ ΧΩΡΟΥ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47" y="1700808"/>
            <a:ext cx="6815714" cy="453650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52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81"/>
    </mc:Choice>
    <mc:Fallback>
      <p:transition spd="slow" advTm="12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864319"/>
          </a:xfrm>
        </p:spPr>
        <p:txBody>
          <a:bodyPr>
            <a:normAutofit fontScale="90000"/>
          </a:bodyPr>
          <a:lstStyle/>
          <a:p>
            <a:r>
              <a:rPr lang="el-GR" smtClean="0"/>
              <a:t>ΕΓΓΥΤΗΤΑ ΜΕ ΔΕΝΔΡΑ : ΠΙΘΑΝΟΤΗΤΑ </a:t>
            </a:r>
            <a:r>
              <a:rPr lang="el-GR" dirty="0" smtClean="0"/>
              <a:t>ΤΟΞΟΥ ΚΑΙ ΠΡΟΚΛΗΣΗ ΠΥΡΚΑΓΙΑΣ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02" y="1466980"/>
            <a:ext cx="7872698" cy="537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08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13"/>
    </mc:Choice>
    <mc:Fallback>
      <p:transition spd="slow" advTm="21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ΓΕΡΜΑΝΙΑ – ΓΡΑΜΜΕΣ ΜΕΤΑΦΟΡΑΣ ΜΕΣΑ ΑΠΟ ΠΕΡΙΟΧΗ </a:t>
            </a:r>
            <a:r>
              <a:rPr lang="en-GB" dirty="0" smtClean="0"/>
              <a:t>NATURA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81" y="1412776"/>
            <a:ext cx="8159519" cy="5423681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60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38"/>
    </mc:Choice>
    <mc:Fallback>
      <p:transition spd="slow" advTm="9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587375"/>
          </a:xfrm>
        </p:spPr>
        <p:txBody>
          <a:bodyPr/>
          <a:lstStyle/>
          <a:p>
            <a:r>
              <a:rPr lang="el-GR" sz="2400" smtClean="0"/>
              <a:t>ΠΡΟΔΙΑΓΡΑΦΕΣ: ΔΙΑΧΕΙΡΙΣΗ </a:t>
            </a:r>
            <a:r>
              <a:rPr lang="el-GR" sz="2400" dirty="0" smtClean="0"/>
              <a:t>ΒΛΑΣΤΗΣΗΣ ΚΑΙ ΔΑΣΩΝ</a:t>
            </a:r>
            <a:endParaRPr lang="en-GB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15" y="1037779"/>
            <a:ext cx="7884369" cy="582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7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38"/>
    </mc:Choice>
    <mc:Fallback>
      <p:transition spd="slow" advTm="39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95649" y="332656"/>
            <a:ext cx="3800248" cy="714375"/>
          </a:xfrm>
        </p:spPr>
        <p:txBody>
          <a:bodyPr/>
          <a:lstStyle/>
          <a:p>
            <a:pPr eaLnBrk="1" hangingPunct="1"/>
            <a:r>
              <a:rPr lang="el-GR" altLang="en-US" dirty="0" smtClean="0"/>
              <a:t>ΠΑΡΑΓΩΓΗ ΗΛΕΚΤΡΙΣΜΟΥ</a:t>
            </a:r>
            <a:endParaRPr lang="en-US" altLang="en-US" dirty="0" smtClean="0"/>
          </a:p>
        </p:txBody>
      </p:sp>
      <p:pic>
        <p:nvPicPr>
          <p:cNvPr id="2053" name="Picture 4" descr="GEWind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3029" r="2083" b="6120"/>
          <a:stretch>
            <a:fillRect/>
          </a:stretch>
        </p:blipFill>
        <p:spPr bwMode="auto">
          <a:xfrm>
            <a:off x="0" y="0"/>
            <a:ext cx="51435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" descr="powerpla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" t="9007" r="7268" b="9007"/>
          <a:stretch>
            <a:fillRect/>
          </a:stretch>
        </p:blipFill>
        <p:spPr bwMode="auto">
          <a:xfrm>
            <a:off x="3707904" y="3227683"/>
            <a:ext cx="5421707" cy="361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9"/>
    </mc:Choice>
    <mc:Fallback>
      <p:transition spd="slow" advTm="1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2697"/>
          </a:xfrm>
        </p:spPr>
        <p:txBody>
          <a:bodyPr>
            <a:noAutofit/>
          </a:bodyPr>
          <a:lstStyle/>
          <a:p>
            <a:r>
              <a:rPr lang="el-GR" sz="3200" dirty="0" smtClean="0"/>
              <a:t>Διαχείριση του δάσους γύρω από τις γραμμές 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007335"/>
            <a:ext cx="8748464" cy="580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86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18"/>
    </mc:Choice>
    <mc:Fallback>
      <p:transition spd="slow" advTm="21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395536" y="2130425"/>
            <a:ext cx="8280920" cy="1470025"/>
          </a:xfrm>
        </p:spPr>
        <p:txBody>
          <a:bodyPr/>
          <a:lstStyle/>
          <a:p>
            <a:r>
              <a:rPr lang="el-GR" dirty="0" smtClean="0"/>
              <a:t>Πυλώνες </a:t>
            </a:r>
            <a:r>
              <a:rPr lang="el-GR" smtClean="0"/>
              <a:t>Μεταφοράς Ηλεκτρισμού και Αισθητική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1345704"/>
          </a:xfrm>
        </p:spPr>
        <p:txBody>
          <a:bodyPr/>
          <a:lstStyle/>
          <a:p>
            <a:r>
              <a:rPr lang="el-GR" smtClean="0"/>
              <a:t>(α</a:t>
            </a:r>
            <a:r>
              <a:rPr lang="el-GR" smtClean="0"/>
              <a:t>πό </a:t>
            </a:r>
            <a:r>
              <a:rPr lang="el-GR" dirty="0" smtClean="0"/>
              <a:t>έναν διαγωνισμό </a:t>
            </a:r>
            <a:r>
              <a:rPr lang="el-GR" smtClean="0"/>
              <a:t>σχεδιασμού </a:t>
            </a:r>
            <a:r>
              <a:rPr lang="el-GR" smtClean="0"/>
              <a:t>πυλώνων στην Μ Βρετανία)</a:t>
            </a:r>
            <a:endParaRPr lang="el-G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87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78"/>
    </mc:Choice>
    <mc:Fallback>
      <p:transition spd="slow" advTm="19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-4075"/>
            <a:ext cx="9144000" cy="68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71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31"/>
    </mc:Choice>
    <mc:Fallback>
      <p:transition spd="slow" advTm="18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-4075"/>
            <a:ext cx="9144000" cy="68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4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47"/>
    </mc:Choice>
    <mc:Fallback>
      <p:transition spd="slow" advTm="6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23358" y="0"/>
            <a:ext cx="5120642" cy="6843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62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7"/>
    </mc:Choice>
    <mc:Fallback>
      <p:transition spd="slow" advTm="6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4075"/>
            <a:ext cx="9144000" cy="68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55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4"/>
    </mc:Choice>
    <mc:Fallback>
      <p:transition spd="slow" advTm="3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0" y="1"/>
            <a:ext cx="91385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6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7"/>
    </mc:Choice>
    <mc:Fallback>
      <p:transition spd="slow" advTm="6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7" y="-22429"/>
            <a:ext cx="5148064" cy="688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10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3"/>
    </mc:Choice>
    <mc:Fallback>
      <p:transition spd="slow" advTm="1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ΤΕΧΝΟΛΟΓΙΑ ΣΤΑΘΜΩΝ ΗΛΕΚΤΡΟΠΑΡΑΓΩΓΗΣ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smtClean="0"/>
              <a:t>ΔΙΑΓΡΑΜΜΑΤΑ ΛΕΙΤΟΥΡΓΙΑΣ </a:t>
            </a:r>
            <a:r>
              <a:rPr lang="el-GR" smtClean="0"/>
              <a:t>ΚΑΙ </a:t>
            </a:r>
            <a:r>
              <a:rPr lang="el-GR" smtClean="0"/>
              <a:t>ΦΩΤΟΓΡΑΦΙΕΣ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84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51"/>
    </mc:Choice>
    <mc:Fallback>
      <p:transition spd="slow" advTm="11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el-GR" sz="2800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ΣΤΑΘΜΟΣ </a:t>
            </a:r>
            <a:r>
              <a:rPr lang="el-GR" sz="2800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ΑΝΘΡΑΚΑ</a:t>
            </a:r>
            <a:endParaRPr lang="en-GB" sz="28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933450"/>
            <a:ext cx="68199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01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26"/>
    </mc:Choice>
    <mc:Fallback>
      <p:transition spd="slow" advTm="27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552" y="260648"/>
            <a:ext cx="7772400" cy="587375"/>
          </a:xfrm>
        </p:spPr>
        <p:txBody>
          <a:bodyPr/>
          <a:lstStyle/>
          <a:p>
            <a:r>
              <a:rPr lang="el-GR" dirty="0" smtClean="0"/>
              <a:t>Το ηλεκτρικό δίκτυο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pic>
        <p:nvPicPr>
          <p:cNvPr id="6" name="Picture 1029" descr="Household P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06750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213" y="4221088"/>
            <a:ext cx="9063077" cy="1584175"/>
            <a:chOff x="2213" y="4835153"/>
            <a:chExt cx="9063077" cy="788093"/>
          </a:xfrm>
        </p:grpSpPr>
        <p:sp>
          <p:nvSpPr>
            <p:cNvPr id="8" name="Freeform 7"/>
            <p:cNvSpPr/>
            <p:nvPr/>
          </p:nvSpPr>
          <p:spPr>
            <a:xfrm>
              <a:off x="2213" y="4835153"/>
              <a:ext cx="1970234" cy="788093"/>
            </a:xfrm>
            <a:custGeom>
              <a:avLst/>
              <a:gdLst>
                <a:gd name="connsiteX0" fmla="*/ 0 w 1970234"/>
                <a:gd name="connsiteY0" fmla="*/ 0 h 788093"/>
                <a:gd name="connsiteX1" fmla="*/ 1576188 w 1970234"/>
                <a:gd name="connsiteY1" fmla="*/ 0 h 788093"/>
                <a:gd name="connsiteX2" fmla="*/ 1970234 w 1970234"/>
                <a:gd name="connsiteY2" fmla="*/ 394047 h 788093"/>
                <a:gd name="connsiteX3" fmla="*/ 1576188 w 1970234"/>
                <a:gd name="connsiteY3" fmla="*/ 788093 h 788093"/>
                <a:gd name="connsiteX4" fmla="*/ 0 w 1970234"/>
                <a:gd name="connsiteY4" fmla="*/ 788093 h 788093"/>
                <a:gd name="connsiteX5" fmla="*/ 394047 w 1970234"/>
                <a:gd name="connsiteY5" fmla="*/ 394047 h 788093"/>
                <a:gd name="connsiteX6" fmla="*/ 0 w 1970234"/>
                <a:gd name="connsiteY6" fmla="*/ 0 h 78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0234" h="788093">
                  <a:moveTo>
                    <a:pt x="0" y="0"/>
                  </a:moveTo>
                  <a:lnTo>
                    <a:pt x="1576188" y="0"/>
                  </a:lnTo>
                  <a:lnTo>
                    <a:pt x="1970234" y="394047"/>
                  </a:lnTo>
                  <a:lnTo>
                    <a:pt x="1576188" y="788093"/>
                  </a:lnTo>
                  <a:lnTo>
                    <a:pt x="0" y="788093"/>
                  </a:lnTo>
                  <a:lnTo>
                    <a:pt x="394047" y="3940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0054" tIns="18669" rIns="412715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400" kern="120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ΣΤΑΘΜΟΣ</a:t>
              </a:r>
              <a:endParaRPr lang="en-GB" sz="1400" kern="120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1775424" y="4835153"/>
              <a:ext cx="1970234" cy="788093"/>
            </a:xfrm>
            <a:custGeom>
              <a:avLst/>
              <a:gdLst>
                <a:gd name="connsiteX0" fmla="*/ 0 w 1970234"/>
                <a:gd name="connsiteY0" fmla="*/ 0 h 788093"/>
                <a:gd name="connsiteX1" fmla="*/ 1576188 w 1970234"/>
                <a:gd name="connsiteY1" fmla="*/ 0 h 788093"/>
                <a:gd name="connsiteX2" fmla="*/ 1970234 w 1970234"/>
                <a:gd name="connsiteY2" fmla="*/ 394047 h 788093"/>
                <a:gd name="connsiteX3" fmla="*/ 1576188 w 1970234"/>
                <a:gd name="connsiteY3" fmla="*/ 788093 h 788093"/>
                <a:gd name="connsiteX4" fmla="*/ 0 w 1970234"/>
                <a:gd name="connsiteY4" fmla="*/ 788093 h 788093"/>
                <a:gd name="connsiteX5" fmla="*/ 394047 w 1970234"/>
                <a:gd name="connsiteY5" fmla="*/ 394047 h 788093"/>
                <a:gd name="connsiteX6" fmla="*/ 0 w 1970234"/>
                <a:gd name="connsiteY6" fmla="*/ 0 h 78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0234" h="788093">
                  <a:moveTo>
                    <a:pt x="0" y="0"/>
                  </a:moveTo>
                  <a:lnTo>
                    <a:pt x="1576188" y="0"/>
                  </a:lnTo>
                  <a:lnTo>
                    <a:pt x="1970234" y="394047"/>
                  </a:lnTo>
                  <a:lnTo>
                    <a:pt x="1576188" y="788093"/>
                  </a:lnTo>
                  <a:lnTo>
                    <a:pt x="0" y="788093"/>
                  </a:lnTo>
                  <a:lnTo>
                    <a:pt x="394047" y="3940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0054" tIns="18669" rIns="412715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400" kern="120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ΜΕΤΑΣΧΗ-ΜΑΤΙΣΤΕΣ-ΑΝΥΨΩΣΗ </a:t>
              </a:r>
              <a:r>
                <a:rPr lang="el-GR" sz="1400" kern="120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ΤΑΣΗΣ ΣΤΑ 400 </a:t>
              </a:r>
              <a:r>
                <a:rPr lang="en-GB" sz="1400" kern="120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kV</a:t>
              </a:r>
              <a:endParaRPr lang="en-GB" sz="1400" kern="120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3548634" y="4835153"/>
              <a:ext cx="1970234" cy="788093"/>
            </a:xfrm>
            <a:custGeom>
              <a:avLst/>
              <a:gdLst>
                <a:gd name="connsiteX0" fmla="*/ 0 w 1970234"/>
                <a:gd name="connsiteY0" fmla="*/ 0 h 788093"/>
                <a:gd name="connsiteX1" fmla="*/ 1576188 w 1970234"/>
                <a:gd name="connsiteY1" fmla="*/ 0 h 788093"/>
                <a:gd name="connsiteX2" fmla="*/ 1970234 w 1970234"/>
                <a:gd name="connsiteY2" fmla="*/ 394047 h 788093"/>
                <a:gd name="connsiteX3" fmla="*/ 1576188 w 1970234"/>
                <a:gd name="connsiteY3" fmla="*/ 788093 h 788093"/>
                <a:gd name="connsiteX4" fmla="*/ 0 w 1970234"/>
                <a:gd name="connsiteY4" fmla="*/ 788093 h 788093"/>
                <a:gd name="connsiteX5" fmla="*/ 394047 w 1970234"/>
                <a:gd name="connsiteY5" fmla="*/ 394047 h 788093"/>
                <a:gd name="connsiteX6" fmla="*/ 0 w 1970234"/>
                <a:gd name="connsiteY6" fmla="*/ 0 h 78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0234" h="788093">
                  <a:moveTo>
                    <a:pt x="0" y="0"/>
                  </a:moveTo>
                  <a:lnTo>
                    <a:pt x="1576188" y="0"/>
                  </a:lnTo>
                  <a:lnTo>
                    <a:pt x="1970234" y="394047"/>
                  </a:lnTo>
                  <a:lnTo>
                    <a:pt x="1576188" y="788093"/>
                  </a:lnTo>
                  <a:lnTo>
                    <a:pt x="0" y="788093"/>
                  </a:lnTo>
                  <a:lnTo>
                    <a:pt x="394047" y="3940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0054" tIns="18669" rIns="412715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400" kern="120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ΓΡΑΜΜΗ ΜΕΤΑΦΟΡΑΣ ΥΨΗΛΗΣ </a:t>
              </a:r>
              <a:r>
                <a:rPr lang="el-GR" sz="1400" kern="120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ΤΑΣΗΣ</a:t>
              </a:r>
              <a:endParaRPr lang="en-GB" sz="1400" kern="120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5321845" y="4835153"/>
              <a:ext cx="1970234" cy="788093"/>
            </a:xfrm>
            <a:custGeom>
              <a:avLst/>
              <a:gdLst>
                <a:gd name="connsiteX0" fmla="*/ 0 w 1970234"/>
                <a:gd name="connsiteY0" fmla="*/ 0 h 788093"/>
                <a:gd name="connsiteX1" fmla="*/ 1576188 w 1970234"/>
                <a:gd name="connsiteY1" fmla="*/ 0 h 788093"/>
                <a:gd name="connsiteX2" fmla="*/ 1970234 w 1970234"/>
                <a:gd name="connsiteY2" fmla="*/ 394047 h 788093"/>
                <a:gd name="connsiteX3" fmla="*/ 1576188 w 1970234"/>
                <a:gd name="connsiteY3" fmla="*/ 788093 h 788093"/>
                <a:gd name="connsiteX4" fmla="*/ 0 w 1970234"/>
                <a:gd name="connsiteY4" fmla="*/ 788093 h 788093"/>
                <a:gd name="connsiteX5" fmla="*/ 394047 w 1970234"/>
                <a:gd name="connsiteY5" fmla="*/ 394047 h 788093"/>
                <a:gd name="connsiteX6" fmla="*/ 0 w 1970234"/>
                <a:gd name="connsiteY6" fmla="*/ 0 h 78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0234" h="788093">
                  <a:moveTo>
                    <a:pt x="0" y="0"/>
                  </a:moveTo>
                  <a:lnTo>
                    <a:pt x="1576188" y="0"/>
                  </a:lnTo>
                  <a:lnTo>
                    <a:pt x="1970234" y="394047"/>
                  </a:lnTo>
                  <a:lnTo>
                    <a:pt x="1576188" y="788093"/>
                  </a:lnTo>
                  <a:lnTo>
                    <a:pt x="0" y="788093"/>
                  </a:lnTo>
                  <a:lnTo>
                    <a:pt x="394047" y="3940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0054" tIns="18669" rIns="412715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400" kern="120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ΜΕΤΑΣΧΗ-ΜΑΤΙΣΤΕΣ-ΥΠΟΒΙΒΑ-ΣΜΟΣ </a:t>
              </a:r>
              <a:r>
                <a:rPr lang="el-GR" sz="1400" kern="120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ΤΑΣΗΣ </a:t>
              </a:r>
              <a:r>
                <a:rPr lang="el-GR" sz="140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ΣΤΑ</a:t>
              </a:r>
              <a:r>
                <a:rPr lang="el-GR" sz="1400" kern="120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l-GR" sz="1400" kern="120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13</a:t>
              </a:r>
              <a:r>
                <a:rPr lang="en-GB" sz="1400" kern="120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kV</a:t>
              </a:r>
              <a:endParaRPr lang="en-GB" sz="1400" kern="120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7095056" y="4835153"/>
              <a:ext cx="1970234" cy="788093"/>
            </a:xfrm>
            <a:custGeom>
              <a:avLst/>
              <a:gdLst>
                <a:gd name="connsiteX0" fmla="*/ 0 w 1970234"/>
                <a:gd name="connsiteY0" fmla="*/ 0 h 788093"/>
                <a:gd name="connsiteX1" fmla="*/ 1576188 w 1970234"/>
                <a:gd name="connsiteY1" fmla="*/ 0 h 788093"/>
                <a:gd name="connsiteX2" fmla="*/ 1970234 w 1970234"/>
                <a:gd name="connsiteY2" fmla="*/ 394047 h 788093"/>
                <a:gd name="connsiteX3" fmla="*/ 1576188 w 1970234"/>
                <a:gd name="connsiteY3" fmla="*/ 788093 h 788093"/>
                <a:gd name="connsiteX4" fmla="*/ 0 w 1970234"/>
                <a:gd name="connsiteY4" fmla="*/ 788093 h 788093"/>
                <a:gd name="connsiteX5" fmla="*/ 394047 w 1970234"/>
                <a:gd name="connsiteY5" fmla="*/ 394047 h 788093"/>
                <a:gd name="connsiteX6" fmla="*/ 0 w 1970234"/>
                <a:gd name="connsiteY6" fmla="*/ 0 h 78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0234" h="788093">
                  <a:moveTo>
                    <a:pt x="0" y="0"/>
                  </a:moveTo>
                  <a:lnTo>
                    <a:pt x="1576188" y="0"/>
                  </a:lnTo>
                  <a:lnTo>
                    <a:pt x="1970234" y="394047"/>
                  </a:lnTo>
                  <a:lnTo>
                    <a:pt x="1576188" y="788093"/>
                  </a:lnTo>
                  <a:lnTo>
                    <a:pt x="0" y="788093"/>
                  </a:lnTo>
                  <a:lnTo>
                    <a:pt x="394047" y="3940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0054" tIns="18669" rIns="412715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400" kern="120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ΜΕΤΑΣΧΗ-ΜΑΤΙΣΤΗΣ-ΥΠΟ-ΒΙΒΑΣΜΟΣ ΤΑΣΗΣ </a:t>
              </a:r>
              <a:r>
                <a:rPr lang="en-GB" sz="1400" kern="120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240 V</a:t>
              </a:r>
              <a:endParaRPr lang="en-GB" sz="1400" kern="120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6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72"/>
    </mc:Choice>
    <mc:Fallback>
      <p:transition spd="slow" advTm="35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416"/>
            <a:ext cx="9144000" cy="65051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ΣΤΑΘΜΟΣ </a:t>
            </a:r>
            <a:r>
              <a:rPr lang="el-GR" smtClean="0"/>
              <a:t>ΑΝΘΡΑΚΑ(</a:t>
            </a:r>
            <a:r>
              <a:rPr lang="en-GB" smtClean="0"/>
              <a:t>RANKINE)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05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26"/>
    </mc:Choice>
    <mc:Fallback>
      <p:transition spd="slow" advTm="29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796"/>
            <a:ext cx="8229600" cy="533638"/>
          </a:xfrm>
        </p:spPr>
        <p:txBody>
          <a:bodyPr>
            <a:noAutofit/>
          </a:bodyPr>
          <a:lstStyle/>
          <a:p>
            <a:r>
              <a:rPr lang="el-GR" sz="2800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ΣΤΑΘΜΟΣ </a:t>
            </a:r>
            <a:r>
              <a:rPr lang="el-GR" sz="2800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ΑΝΘΡΑΚΑ– </a:t>
            </a:r>
            <a:r>
              <a:rPr lang="el-GR" sz="28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ΧΩΡΙΣ </a:t>
            </a:r>
            <a:r>
              <a:rPr lang="el-GR" sz="2800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ΚΑΤΑΚΡΑΤΗΣΗ </a:t>
            </a:r>
            <a:r>
              <a:rPr lang="en-GB" sz="2800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</a:t>
            </a:r>
            <a:r>
              <a:rPr lang="en-GB" sz="2800" b="1" baseline="-2500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endParaRPr lang="en-GB" sz="2800" b="1" baseline="-250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2" y="539434"/>
            <a:ext cx="9144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01495" y="5024859"/>
            <a:ext cx="9063077" cy="1584175"/>
            <a:chOff x="2213" y="4835153"/>
            <a:chExt cx="9063077" cy="788093"/>
          </a:xfrm>
        </p:grpSpPr>
        <p:sp>
          <p:nvSpPr>
            <p:cNvPr id="6" name="Freeform 5"/>
            <p:cNvSpPr/>
            <p:nvPr/>
          </p:nvSpPr>
          <p:spPr>
            <a:xfrm>
              <a:off x="2213" y="4835153"/>
              <a:ext cx="1970234" cy="788093"/>
            </a:xfrm>
            <a:custGeom>
              <a:avLst/>
              <a:gdLst>
                <a:gd name="connsiteX0" fmla="*/ 0 w 1970234"/>
                <a:gd name="connsiteY0" fmla="*/ 0 h 788093"/>
                <a:gd name="connsiteX1" fmla="*/ 1576188 w 1970234"/>
                <a:gd name="connsiteY1" fmla="*/ 0 h 788093"/>
                <a:gd name="connsiteX2" fmla="*/ 1970234 w 1970234"/>
                <a:gd name="connsiteY2" fmla="*/ 394047 h 788093"/>
                <a:gd name="connsiteX3" fmla="*/ 1576188 w 1970234"/>
                <a:gd name="connsiteY3" fmla="*/ 788093 h 788093"/>
                <a:gd name="connsiteX4" fmla="*/ 0 w 1970234"/>
                <a:gd name="connsiteY4" fmla="*/ 788093 h 788093"/>
                <a:gd name="connsiteX5" fmla="*/ 394047 w 1970234"/>
                <a:gd name="connsiteY5" fmla="*/ 394047 h 788093"/>
                <a:gd name="connsiteX6" fmla="*/ 0 w 1970234"/>
                <a:gd name="connsiteY6" fmla="*/ 0 h 78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0234" h="788093">
                  <a:moveTo>
                    <a:pt x="0" y="0"/>
                  </a:moveTo>
                  <a:lnTo>
                    <a:pt x="1576188" y="0"/>
                  </a:lnTo>
                  <a:lnTo>
                    <a:pt x="1970234" y="394047"/>
                  </a:lnTo>
                  <a:lnTo>
                    <a:pt x="1576188" y="788093"/>
                  </a:lnTo>
                  <a:lnTo>
                    <a:pt x="0" y="788093"/>
                  </a:lnTo>
                  <a:lnTo>
                    <a:pt x="394047" y="3940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0054" tIns="18669" rIns="412715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400" kern="120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ΤΡΟΦΟΔΟΣΙΑ ΑΝΘΡΑΚΑ</a:t>
              </a:r>
              <a:endParaRPr lang="en-GB" sz="1400" kern="120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1775424" y="4835153"/>
              <a:ext cx="1970234" cy="788093"/>
            </a:xfrm>
            <a:custGeom>
              <a:avLst/>
              <a:gdLst>
                <a:gd name="connsiteX0" fmla="*/ 0 w 1970234"/>
                <a:gd name="connsiteY0" fmla="*/ 0 h 788093"/>
                <a:gd name="connsiteX1" fmla="*/ 1576188 w 1970234"/>
                <a:gd name="connsiteY1" fmla="*/ 0 h 788093"/>
                <a:gd name="connsiteX2" fmla="*/ 1970234 w 1970234"/>
                <a:gd name="connsiteY2" fmla="*/ 394047 h 788093"/>
                <a:gd name="connsiteX3" fmla="*/ 1576188 w 1970234"/>
                <a:gd name="connsiteY3" fmla="*/ 788093 h 788093"/>
                <a:gd name="connsiteX4" fmla="*/ 0 w 1970234"/>
                <a:gd name="connsiteY4" fmla="*/ 788093 h 788093"/>
                <a:gd name="connsiteX5" fmla="*/ 394047 w 1970234"/>
                <a:gd name="connsiteY5" fmla="*/ 394047 h 788093"/>
                <a:gd name="connsiteX6" fmla="*/ 0 w 1970234"/>
                <a:gd name="connsiteY6" fmla="*/ 0 h 78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0234" h="788093">
                  <a:moveTo>
                    <a:pt x="0" y="0"/>
                  </a:moveTo>
                  <a:lnTo>
                    <a:pt x="1576188" y="0"/>
                  </a:lnTo>
                  <a:lnTo>
                    <a:pt x="1970234" y="394047"/>
                  </a:lnTo>
                  <a:lnTo>
                    <a:pt x="1576188" y="788093"/>
                  </a:lnTo>
                  <a:lnTo>
                    <a:pt x="0" y="788093"/>
                  </a:lnTo>
                  <a:lnTo>
                    <a:pt x="394047" y="3940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0054" tIns="18669" rIns="412715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40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ΛΕΒΗΤΑΣ-ΠΑΡΑΓΩΓΗ ΑΤΜΟΥ</a:t>
              </a:r>
              <a:endParaRPr lang="en-GB" sz="1400" kern="120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3548634" y="4835153"/>
              <a:ext cx="1970234" cy="788093"/>
            </a:xfrm>
            <a:custGeom>
              <a:avLst/>
              <a:gdLst>
                <a:gd name="connsiteX0" fmla="*/ 0 w 1970234"/>
                <a:gd name="connsiteY0" fmla="*/ 0 h 788093"/>
                <a:gd name="connsiteX1" fmla="*/ 1576188 w 1970234"/>
                <a:gd name="connsiteY1" fmla="*/ 0 h 788093"/>
                <a:gd name="connsiteX2" fmla="*/ 1970234 w 1970234"/>
                <a:gd name="connsiteY2" fmla="*/ 394047 h 788093"/>
                <a:gd name="connsiteX3" fmla="*/ 1576188 w 1970234"/>
                <a:gd name="connsiteY3" fmla="*/ 788093 h 788093"/>
                <a:gd name="connsiteX4" fmla="*/ 0 w 1970234"/>
                <a:gd name="connsiteY4" fmla="*/ 788093 h 788093"/>
                <a:gd name="connsiteX5" fmla="*/ 394047 w 1970234"/>
                <a:gd name="connsiteY5" fmla="*/ 394047 h 788093"/>
                <a:gd name="connsiteX6" fmla="*/ 0 w 1970234"/>
                <a:gd name="connsiteY6" fmla="*/ 0 h 78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0234" h="788093">
                  <a:moveTo>
                    <a:pt x="0" y="0"/>
                  </a:moveTo>
                  <a:lnTo>
                    <a:pt x="1576188" y="0"/>
                  </a:lnTo>
                  <a:lnTo>
                    <a:pt x="1970234" y="394047"/>
                  </a:lnTo>
                  <a:lnTo>
                    <a:pt x="1576188" y="788093"/>
                  </a:lnTo>
                  <a:lnTo>
                    <a:pt x="0" y="788093"/>
                  </a:lnTo>
                  <a:lnTo>
                    <a:pt x="394047" y="3940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0054" tIns="18669" rIns="412715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40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ΣΑΚΚΟ-ΦΙΛΤΡΑ</a:t>
              </a:r>
              <a:endParaRPr lang="en-GB" sz="1400" kern="120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5321845" y="4835153"/>
              <a:ext cx="1970234" cy="788093"/>
            </a:xfrm>
            <a:custGeom>
              <a:avLst/>
              <a:gdLst>
                <a:gd name="connsiteX0" fmla="*/ 0 w 1970234"/>
                <a:gd name="connsiteY0" fmla="*/ 0 h 788093"/>
                <a:gd name="connsiteX1" fmla="*/ 1576188 w 1970234"/>
                <a:gd name="connsiteY1" fmla="*/ 0 h 788093"/>
                <a:gd name="connsiteX2" fmla="*/ 1970234 w 1970234"/>
                <a:gd name="connsiteY2" fmla="*/ 394047 h 788093"/>
                <a:gd name="connsiteX3" fmla="*/ 1576188 w 1970234"/>
                <a:gd name="connsiteY3" fmla="*/ 788093 h 788093"/>
                <a:gd name="connsiteX4" fmla="*/ 0 w 1970234"/>
                <a:gd name="connsiteY4" fmla="*/ 788093 h 788093"/>
                <a:gd name="connsiteX5" fmla="*/ 394047 w 1970234"/>
                <a:gd name="connsiteY5" fmla="*/ 394047 h 788093"/>
                <a:gd name="connsiteX6" fmla="*/ 0 w 1970234"/>
                <a:gd name="connsiteY6" fmla="*/ 0 h 78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0234" h="788093">
                  <a:moveTo>
                    <a:pt x="0" y="0"/>
                  </a:moveTo>
                  <a:lnTo>
                    <a:pt x="1576188" y="0"/>
                  </a:lnTo>
                  <a:lnTo>
                    <a:pt x="1970234" y="394047"/>
                  </a:lnTo>
                  <a:lnTo>
                    <a:pt x="1576188" y="788093"/>
                  </a:lnTo>
                  <a:lnTo>
                    <a:pt x="0" y="788093"/>
                  </a:lnTo>
                  <a:lnTo>
                    <a:pt x="394047" y="3940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0054" tIns="18669" rIns="412715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40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ΜΟΝΑΔΑ ΑΠΟΘΕΙΩΣΗΣ</a:t>
              </a:r>
              <a:endParaRPr lang="en-GB" sz="1400" kern="120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7095056" y="4835153"/>
              <a:ext cx="1970234" cy="788093"/>
            </a:xfrm>
            <a:custGeom>
              <a:avLst/>
              <a:gdLst>
                <a:gd name="connsiteX0" fmla="*/ 0 w 1970234"/>
                <a:gd name="connsiteY0" fmla="*/ 0 h 788093"/>
                <a:gd name="connsiteX1" fmla="*/ 1576188 w 1970234"/>
                <a:gd name="connsiteY1" fmla="*/ 0 h 788093"/>
                <a:gd name="connsiteX2" fmla="*/ 1970234 w 1970234"/>
                <a:gd name="connsiteY2" fmla="*/ 394047 h 788093"/>
                <a:gd name="connsiteX3" fmla="*/ 1576188 w 1970234"/>
                <a:gd name="connsiteY3" fmla="*/ 788093 h 788093"/>
                <a:gd name="connsiteX4" fmla="*/ 0 w 1970234"/>
                <a:gd name="connsiteY4" fmla="*/ 788093 h 788093"/>
                <a:gd name="connsiteX5" fmla="*/ 394047 w 1970234"/>
                <a:gd name="connsiteY5" fmla="*/ 394047 h 788093"/>
                <a:gd name="connsiteX6" fmla="*/ 0 w 1970234"/>
                <a:gd name="connsiteY6" fmla="*/ 0 h 78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0234" h="788093">
                  <a:moveTo>
                    <a:pt x="0" y="0"/>
                  </a:moveTo>
                  <a:lnTo>
                    <a:pt x="1576188" y="0"/>
                  </a:lnTo>
                  <a:lnTo>
                    <a:pt x="1970234" y="394047"/>
                  </a:lnTo>
                  <a:lnTo>
                    <a:pt x="1576188" y="788093"/>
                  </a:lnTo>
                  <a:lnTo>
                    <a:pt x="0" y="788093"/>
                  </a:lnTo>
                  <a:lnTo>
                    <a:pt x="394047" y="3940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0054" tIns="18669" rIns="412715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KA</a:t>
              </a:r>
              <a:r>
                <a:rPr lang="el-GR" sz="140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ΠΝΟΔΟΧΟΣ</a:t>
              </a:r>
              <a:endParaRPr lang="en-GB" sz="1400" kern="120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44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86"/>
    </mc:Choice>
    <mc:Fallback>
      <p:transition spd="slow" advTm="34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el-GR" sz="2800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ΣΤΑΘΜΟΣ </a:t>
            </a:r>
            <a:r>
              <a:rPr lang="el-GR" sz="2800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ΑΝΘΡΑΚΑ– </a:t>
            </a:r>
            <a:r>
              <a:rPr lang="el-GR" sz="28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ΜΕ </a:t>
            </a:r>
            <a:r>
              <a:rPr lang="el-GR" sz="2800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ΚΑΤΑΚΡΑΤΗΣΗ </a:t>
            </a:r>
            <a:r>
              <a:rPr lang="en-GB" sz="2800" b="1">
                <a:solidFill>
                  <a:srgbClr val="C00000"/>
                </a:solidFill>
              </a:rPr>
              <a:t>CO</a:t>
            </a:r>
            <a:r>
              <a:rPr lang="en-GB" sz="2800" b="1" baseline="-25000">
                <a:solidFill>
                  <a:srgbClr val="C00000"/>
                </a:solidFill>
              </a:rPr>
              <a:t>2</a:t>
            </a:r>
            <a:endParaRPr lang="en-GB" sz="28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9" y="1124744"/>
            <a:ext cx="89344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01495" y="5024859"/>
            <a:ext cx="9063077" cy="1584175"/>
            <a:chOff x="2213" y="4835153"/>
            <a:chExt cx="9063077" cy="788093"/>
          </a:xfrm>
        </p:grpSpPr>
        <p:sp>
          <p:nvSpPr>
            <p:cNvPr id="6" name="Freeform 5"/>
            <p:cNvSpPr/>
            <p:nvPr/>
          </p:nvSpPr>
          <p:spPr>
            <a:xfrm>
              <a:off x="2213" y="4835153"/>
              <a:ext cx="1970234" cy="788093"/>
            </a:xfrm>
            <a:custGeom>
              <a:avLst/>
              <a:gdLst>
                <a:gd name="connsiteX0" fmla="*/ 0 w 1970234"/>
                <a:gd name="connsiteY0" fmla="*/ 0 h 788093"/>
                <a:gd name="connsiteX1" fmla="*/ 1576188 w 1970234"/>
                <a:gd name="connsiteY1" fmla="*/ 0 h 788093"/>
                <a:gd name="connsiteX2" fmla="*/ 1970234 w 1970234"/>
                <a:gd name="connsiteY2" fmla="*/ 394047 h 788093"/>
                <a:gd name="connsiteX3" fmla="*/ 1576188 w 1970234"/>
                <a:gd name="connsiteY3" fmla="*/ 788093 h 788093"/>
                <a:gd name="connsiteX4" fmla="*/ 0 w 1970234"/>
                <a:gd name="connsiteY4" fmla="*/ 788093 h 788093"/>
                <a:gd name="connsiteX5" fmla="*/ 394047 w 1970234"/>
                <a:gd name="connsiteY5" fmla="*/ 394047 h 788093"/>
                <a:gd name="connsiteX6" fmla="*/ 0 w 1970234"/>
                <a:gd name="connsiteY6" fmla="*/ 0 h 78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0234" h="788093">
                  <a:moveTo>
                    <a:pt x="0" y="0"/>
                  </a:moveTo>
                  <a:lnTo>
                    <a:pt x="1576188" y="0"/>
                  </a:lnTo>
                  <a:lnTo>
                    <a:pt x="1970234" y="394047"/>
                  </a:lnTo>
                  <a:lnTo>
                    <a:pt x="1576188" y="788093"/>
                  </a:lnTo>
                  <a:lnTo>
                    <a:pt x="0" y="788093"/>
                  </a:lnTo>
                  <a:lnTo>
                    <a:pt x="394047" y="3940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0054" tIns="18669" rIns="412715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400" kern="1200" smtClean="0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</a:rPr>
                <a:t>ΤΡΟΦΟΔΟΣΙΑ ΑΝΘΡΑΚΑ</a:t>
              </a:r>
              <a:endParaRPr lang="en-GB" sz="1400" kern="120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1775424" y="4835153"/>
              <a:ext cx="1970234" cy="788093"/>
            </a:xfrm>
            <a:custGeom>
              <a:avLst/>
              <a:gdLst>
                <a:gd name="connsiteX0" fmla="*/ 0 w 1970234"/>
                <a:gd name="connsiteY0" fmla="*/ 0 h 788093"/>
                <a:gd name="connsiteX1" fmla="*/ 1576188 w 1970234"/>
                <a:gd name="connsiteY1" fmla="*/ 0 h 788093"/>
                <a:gd name="connsiteX2" fmla="*/ 1970234 w 1970234"/>
                <a:gd name="connsiteY2" fmla="*/ 394047 h 788093"/>
                <a:gd name="connsiteX3" fmla="*/ 1576188 w 1970234"/>
                <a:gd name="connsiteY3" fmla="*/ 788093 h 788093"/>
                <a:gd name="connsiteX4" fmla="*/ 0 w 1970234"/>
                <a:gd name="connsiteY4" fmla="*/ 788093 h 788093"/>
                <a:gd name="connsiteX5" fmla="*/ 394047 w 1970234"/>
                <a:gd name="connsiteY5" fmla="*/ 394047 h 788093"/>
                <a:gd name="connsiteX6" fmla="*/ 0 w 1970234"/>
                <a:gd name="connsiteY6" fmla="*/ 0 h 78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0234" h="788093">
                  <a:moveTo>
                    <a:pt x="0" y="0"/>
                  </a:moveTo>
                  <a:lnTo>
                    <a:pt x="1576188" y="0"/>
                  </a:lnTo>
                  <a:lnTo>
                    <a:pt x="1970234" y="394047"/>
                  </a:lnTo>
                  <a:lnTo>
                    <a:pt x="1576188" y="788093"/>
                  </a:lnTo>
                  <a:lnTo>
                    <a:pt x="0" y="788093"/>
                  </a:lnTo>
                  <a:lnTo>
                    <a:pt x="394047" y="3940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0054" tIns="18669" rIns="412715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400" smtClean="0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</a:rPr>
                <a:t>ΛΕΒΗΤΑΣ-ΠΑΡΑΓΩΓΗ ΑΤΜΟΥ</a:t>
              </a:r>
              <a:endParaRPr lang="en-GB" sz="1400" kern="120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3548634" y="4835153"/>
              <a:ext cx="1970234" cy="788093"/>
            </a:xfrm>
            <a:custGeom>
              <a:avLst/>
              <a:gdLst>
                <a:gd name="connsiteX0" fmla="*/ 0 w 1970234"/>
                <a:gd name="connsiteY0" fmla="*/ 0 h 788093"/>
                <a:gd name="connsiteX1" fmla="*/ 1576188 w 1970234"/>
                <a:gd name="connsiteY1" fmla="*/ 0 h 788093"/>
                <a:gd name="connsiteX2" fmla="*/ 1970234 w 1970234"/>
                <a:gd name="connsiteY2" fmla="*/ 394047 h 788093"/>
                <a:gd name="connsiteX3" fmla="*/ 1576188 w 1970234"/>
                <a:gd name="connsiteY3" fmla="*/ 788093 h 788093"/>
                <a:gd name="connsiteX4" fmla="*/ 0 w 1970234"/>
                <a:gd name="connsiteY4" fmla="*/ 788093 h 788093"/>
                <a:gd name="connsiteX5" fmla="*/ 394047 w 1970234"/>
                <a:gd name="connsiteY5" fmla="*/ 394047 h 788093"/>
                <a:gd name="connsiteX6" fmla="*/ 0 w 1970234"/>
                <a:gd name="connsiteY6" fmla="*/ 0 h 78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0234" h="788093">
                  <a:moveTo>
                    <a:pt x="0" y="0"/>
                  </a:moveTo>
                  <a:lnTo>
                    <a:pt x="1576188" y="0"/>
                  </a:lnTo>
                  <a:lnTo>
                    <a:pt x="1970234" y="394047"/>
                  </a:lnTo>
                  <a:lnTo>
                    <a:pt x="1576188" y="788093"/>
                  </a:lnTo>
                  <a:lnTo>
                    <a:pt x="0" y="788093"/>
                  </a:lnTo>
                  <a:lnTo>
                    <a:pt x="394047" y="3940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0054" tIns="18669" rIns="412715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400" smtClean="0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</a:rPr>
                <a:t>ΣΑΚΚΟ-ΦΙΛΤΡΑ</a:t>
              </a:r>
              <a:endParaRPr lang="en-GB" sz="1400" kern="120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5321845" y="4835153"/>
              <a:ext cx="1970234" cy="788093"/>
            </a:xfrm>
            <a:custGeom>
              <a:avLst/>
              <a:gdLst>
                <a:gd name="connsiteX0" fmla="*/ 0 w 1970234"/>
                <a:gd name="connsiteY0" fmla="*/ 0 h 788093"/>
                <a:gd name="connsiteX1" fmla="*/ 1576188 w 1970234"/>
                <a:gd name="connsiteY1" fmla="*/ 0 h 788093"/>
                <a:gd name="connsiteX2" fmla="*/ 1970234 w 1970234"/>
                <a:gd name="connsiteY2" fmla="*/ 394047 h 788093"/>
                <a:gd name="connsiteX3" fmla="*/ 1576188 w 1970234"/>
                <a:gd name="connsiteY3" fmla="*/ 788093 h 788093"/>
                <a:gd name="connsiteX4" fmla="*/ 0 w 1970234"/>
                <a:gd name="connsiteY4" fmla="*/ 788093 h 788093"/>
                <a:gd name="connsiteX5" fmla="*/ 394047 w 1970234"/>
                <a:gd name="connsiteY5" fmla="*/ 394047 h 788093"/>
                <a:gd name="connsiteX6" fmla="*/ 0 w 1970234"/>
                <a:gd name="connsiteY6" fmla="*/ 0 h 78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0234" h="788093">
                  <a:moveTo>
                    <a:pt x="0" y="0"/>
                  </a:moveTo>
                  <a:lnTo>
                    <a:pt x="1576188" y="0"/>
                  </a:lnTo>
                  <a:lnTo>
                    <a:pt x="1970234" y="394047"/>
                  </a:lnTo>
                  <a:lnTo>
                    <a:pt x="1576188" y="788093"/>
                  </a:lnTo>
                  <a:lnTo>
                    <a:pt x="0" y="788093"/>
                  </a:lnTo>
                  <a:lnTo>
                    <a:pt x="394047" y="3940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0054" tIns="18669" rIns="412715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400" smtClean="0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</a:rPr>
                <a:t>ΜΟΝΑΔΑ ΑΠΟΘΕΙΩΣΗΣ</a:t>
              </a:r>
              <a:endParaRPr lang="en-GB" sz="1400" kern="120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7095056" y="4835153"/>
              <a:ext cx="1970234" cy="788093"/>
            </a:xfrm>
            <a:custGeom>
              <a:avLst/>
              <a:gdLst>
                <a:gd name="connsiteX0" fmla="*/ 0 w 1970234"/>
                <a:gd name="connsiteY0" fmla="*/ 0 h 788093"/>
                <a:gd name="connsiteX1" fmla="*/ 1576188 w 1970234"/>
                <a:gd name="connsiteY1" fmla="*/ 0 h 788093"/>
                <a:gd name="connsiteX2" fmla="*/ 1970234 w 1970234"/>
                <a:gd name="connsiteY2" fmla="*/ 394047 h 788093"/>
                <a:gd name="connsiteX3" fmla="*/ 1576188 w 1970234"/>
                <a:gd name="connsiteY3" fmla="*/ 788093 h 788093"/>
                <a:gd name="connsiteX4" fmla="*/ 0 w 1970234"/>
                <a:gd name="connsiteY4" fmla="*/ 788093 h 788093"/>
                <a:gd name="connsiteX5" fmla="*/ 394047 w 1970234"/>
                <a:gd name="connsiteY5" fmla="*/ 394047 h 788093"/>
                <a:gd name="connsiteX6" fmla="*/ 0 w 1970234"/>
                <a:gd name="connsiteY6" fmla="*/ 0 h 78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0234" h="788093">
                  <a:moveTo>
                    <a:pt x="0" y="0"/>
                  </a:moveTo>
                  <a:lnTo>
                    <a:pt x="1576188" y="0"/>
                  </a:lnTo>
                  <a:lnTo>
                    <a:pt x="1970234" y="394047"/>
                  </a:lnTo>
                  <a:lnTo>
                    <a:pt x="1576188" y="788093"/>
                  </a:lnTo>
                  <a:lnTo>
                    <a:pt x="0" y="788093"/>
                  </a:lnTo>
                  <a:lnTo>
                    <a:pt x="394047" y="3940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0054" tIns="18669" rIns="412715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400" smtClean="0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</a:rPr>
                <a:t>ΚΑΤΑΚΡΑ-ΤΗΣΗ </a:t>
              </a:r>
              <a:r>
                <a:rPr lang="en-GB" sz="1400" smtClean="0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</a:rPr>
                <a:t>CO</a:t>
              </a:r>
              <a:r>
                <a:rPr lang="en-GB" sz="1400" baseline="-25000" smtClean="0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</a:rPr>
                <a:t>2</a:t>
              </a:r>
              <a:endParaRPr lang="en-GB" sz="1400" kern="1200" baseline="-2500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1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25"/>
    </mc:Choice>
    <mc:Fallback>
      <p:transition spd="slow" advTm="19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210" y="188640"/>
            <a:ext cx="7772400" cy="587375"/>
          </a:xfrm>
        </p:spPr>
        <p:txBody>
          <a:bodyPr/>
          <a:lstStyle/>
          <a:p>
            <a:r>
              <a:rPr lang="el-GR" sz="2800" smtClean="0"/>
              <a:t>ΣΥΜΠΑΡΑΓΩΓΗ ΘΕΡΜΟΤΗΤΑΣ &amp; </a:t>
            </a:r>
            <a:r>
              <a:rPr lang="el-GR" sz="2800" smtClean="0"/>
              <a:t>ΗΛΕΚΤΡΙΣΜΟΥ με ΒΙΟΜΑΖΑ</a:t>
            </a:r>
            <a:endParaRPr lang="en-GB" sz="2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80" y="958384"/>
            <a:ext cx="9177180" cy="589961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7483058" y="5517232"/>
            <a:ext cx="1656184" cy="346380"/>
          </a:xfrm>
          <a:prstGeom prst="roundRect">
            <a:avLst/>
          </a:prstGeom>
          <a:noFill/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400" b="0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-128"/>
              </a:rPr>
              <a:t>ΗΛΕΚΤΡΙΣΜΟΣ</a:t>
            </a:r>
            <a:endParaRPr kumimoji="0" lang="en-GB" sz="1400" b="0" i="0" u="none" strike="noStrike" cap="none" normalizeH="0" baseline="0" smtClean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7164288" y="6500905"/>
            <a:ext cx="1656184" cy="346380"/>
          </a:xfrm>
          <a:prstGeom prst="roundRect">
            <a:avLst/>
          </a:prstGeom>
          <a:noFill/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400" b="0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-128"/>
              </a:rPr>
              <a:t>ΘΕΡΜΟΤΗΤΑ</a:t>
            </a:r>
            <a:endParaRPr kumimoji="0" lang="en-GB" sz="1400" b="0" i="0" u="none" strike="noStrike" cap="none" normalizeH="0" baseline="0" smtClean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-33180" y="5719928"/>
            <a:ext cx="1656184" cy="346380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charset="-128"/>
              </a:rPr>
              <a:t>ΒΙΟΜΑΖΑ</a:t>
            </a:r>
            <a:endParaRPr kumimoji="0" lang="en-GB" sz="18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628991" y="2230857"/>
            <a:ext cx="1296144" cy="222848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1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ea typeface="ＭＳ Ｐゴシック" charset="-128"/>
              </a:rPr>
              <a:t>ΚΑΠΝΟΔΟΧΟΣ</a:t>
            </a:r>
            <a:endParaRPr kumimoji="0" lang="en-GB" sz="11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6964561" y="4077072"/>
            <a:ext cx="1135831" cy="222848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1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ea typeface="ＭＳ Ｐゴシック" charset="-128"/>
              </a:rPr>
              <a:t>ΓΕΝΝΗΤΡΙΑ</a:t>
            </a:r>
            <a:endParaRPr kumimoji="0" lang="en-GB" sz="11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004084" y="6060078"/>
            <a:ext cx="1287996" cy="582021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100" b="1" smtClean="0">
                <a:solidFill>
                  <a:schemeClr val="bg2"/>
                </a:solidFill>
              </a:rPr>
              <a:t>ΛΕΒΗΤΑΣ ΥΨΗΛΗΣ ΠΙΕΣΗΣ</a:t>
            </a:r>
            <a:endParaRPr kumimoji="0" lang="en-GB" sz="11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2123728" y="5517233"/>
            <a:ext cx="1287996" cy="515267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100" b="1" smtClean="0">
                <a:solidFill>
                  <a:schemeClr val="bg2"/>
                </a:solidFill>
              </a:rPr>
              <a:t>ΝΕΡΟ ΤΡΟΦΟΔΟΣΙΑΣ</a:t>
            </a:r>
            <a:endParaRPr kumimoji="0" lang="en-GB" sz="11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5521482" y="1052736"/>
            <a:ext cx="2954293" cy="50405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100" b="1" smtClean="0">
                <a:solidFill>
                  <a:schemeClr val="bg2"/>
                </a:solidFill>
              </a:rPr>
              <a:t>ΟΙ ΕΚΠΟΜΠΕΣ </a:t>
            </a:r>
            <a:r>
              <a:rPr lang="en-GB" sz="1100" b="1" smtClean="0">
                <a:solidFill>
                  <a:schemeClr val="bg2"/>
                </a:solidFill>
              </a:rPr>
              <a:t>CO2 EINAI </a:t>
            </a:r>
            <a:r>
              <a:rPr lang="el-GR" sz="1100" b="1" smtClean="0">
                <a:solidFill>
                  <a:schemeClr val="bg2"/>
                </a:solidFill>
              </a:rPr>
              <a:t>ΛΙΓΟΤΕΡΕΣ ΣΕ ΣΧΕΣΗ ΜΕ ΣΤΑΘΜΟ ΑΝΘΡΑΚΑ</a:t>
            </a:r>
            <a:endParaRPr kumimoji="0" lang="en-GB" sz="11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1" y="1988840"/>
            <a:ext cx="1691680" cy="18002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100" b="1" smtClean="0">
                <a:solidFill>
                  <a:schemeClr val="bg2"/>
                </a:solidFill>
              </a:rPr>
              <a:t>ΕΝΑΛΛΑΚΤΗΣ ΘΕΡΜΟΤΗΤΑΣ: ΤΑ ΘΕΡΜΑ ΚΑΥΣΑΕΡΙΑ ΘΕΡΜΑΙΝΟΥΝ ΤΟ ΝΕΡΟ ΤΡΟΦΟΔΟΣΙΑΣ ΚΑΙ ΠΑΡΑΓΕΤΑΙ ΑΤΜΟΣ ΥΨΗΛΗΣ ΠΙΕΣΗΣ</a:t>
            </a:r>
            <a:endParaRPr kumimoji="0" lang="en-GB" sz="11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3779912" y="1425967"/>
            <a:ext cx="1261804" cy="582021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100" b="1" smtClean="0">
                <a:solidFill>
                  <a:schemeClr val="bg2"/>
                </a:solidFill>
              </a:rPr>
              <a:t>ΜΟΝΑΔΑ ΚΑΘΑΡΙΣΜΟΥ ΚΑΥΣΑΕΡΙΩΝ</a:t>
            </a:r>
            <a:endParaRPr kumimoji="0" lang="en-GB" sz="11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5553949" y="3908192"/>
            <a:ext cx="1178292" cy="52892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1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ea typeface="ＭＳ Ｐゴシック" charset="-128"/>
              </a:rPr>
              <a:t>ΑΤΜΟ-ΣΤΡΟΒΙΛΟΣ</a:t>
            </a:r>
            <a:endParaRPr kumimoji="0" lang="en-GB" sz="11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69"/>
    </mc:Choice>
    <mc:Fallback>
      <p:transition spd="slow" advTm="62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10648" cy="553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587375"/>
          </a:xfrm>
        </p:spPr>
        <p:txBody>
          <a:bodyPr>
            <a:noAutofit/>
          </a:bodyPr>
          <a:lstStyle/>
          <a:p>
            <a:r>
              <a:rPr lang="el-GR" sz="2400" dirty="0" smtClean="0"/>
              <a:t>ΣΤΑΘΜΟΣ ΦΥΣΙΚΟΥ ΑΕΡΙΟΥ – ΣΥΝΔΥΑΣΜΕΝΟΣ ΚΥΚΛΟΣ</a:t>
            </a:r>
            <a:endParaRPr lang="en-GB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534561"/>
            <a:ext cx="8964488" cy="1015663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l-GR" sz="20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Ο ΣΥΝΔΥΑΣΜΕΝΟΣ ΚΥΚΛΟΣ </a:t>
            </a:r>
            <a:r>
              <a:rPr lang="el-GR" sz="2000" smtClean="0">
                <a:solidFill>
                  <a:srgbClr val="FF0000"/>
                </a:solidFill>
                <a:latin typeface="Cambria" panose="02040503050406030204" pitchFamily="18" charset="0"/>
              </a:rPr>
              <a:t>ΕΚΜΕΤΑΛΛΕΥΕΤΑΙ ΤΗΝ ΘΕΡΜΟΤΗΤΑ ΚΑΥΣΑΕΡΙΩΝ ΠΡΙΝ </a:t>
            </a:r>
            <a:r>
              <a:rPr lang="el-GR" sz="20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ΕΞΕΛΘΟΥΝ </a:t>
            </a:r>
            <a:r>
              <a:rPr lang="el-GR" sz="2000" smtClean="0">
                <a:solidFill>
                  <a:srgbClr val="FF0000"/>
                </a:solidFill>
                <a:latin typeface="Cambria" panose="02040503050406030204" pitchFamily="18" charset="0"/>
              </a:rPr>
              <a:t>ΣΤΗΝ ΑΤΜΟΣΦΑΙΡΑ, ΓΙΑ ΠΑΡΑΓΩΓΗ ΑΤΜΟΥ/ΗΛΕΚΤΡΙΣΜΟΥ </a:t>
            </a:r>
            <a:r>
              <a:rPr lang="el-GR" sz="20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ΜΕ ΣΥΣΤΗΜΑ ΑΤΜΟΣΤΡΟΒΙΛΟΥ-ΓΕΝΝΗΤΡΙΑΣ</a:t>
            </a:r>
            <a:endParaRPr lang="en-GB" sz="20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771800" y="3284984"/>
            <a:ext cx="1584176" cy="44569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1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ea typeface="ＭＳ Ｐゴシック" charset="-128"/>
              </a:rPr>
              <a:t>ΑΕΡΙΟΣΤΡΟΒΙΛΟΣ-ΓΕΝΝΗΤΡΙΑ</a:t>
            </a:r>
            <a:endParaRPr kumimoji="0" lang="en-GB" sz="11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987824" y="4653136"/>
            <a:ext cx="1584176" cy="45098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1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ea typeface="ＭＳ Ｐゴシック" charset="-128"/>
              </a:rPr>
              <a:t>ΑΤΜΟΣΤΡΟΒΙΛΟΣ-ΓΕΝΝΗΤΡΙΑ</a:t>
            </a:r>
            <a:endParaRPr kumimoji="0" lang="en-GB" sz="11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0244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785"/>
    </mc:Choice>
    <mc:Fallback>
      <p:transition spd="slow" advTm="80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05" y="-243407"/>
            <a:ext cx="9168485" cy="7101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4288" y="1340768"/>
            <a:ext cx="1961340" cy="1584176"/>
          </a:xfrm>
          <a:solidFill>
            <a:srgbClr val="FFFF99"/>
          </a:solidFill>
        </p:spPr>
        <p:txBody>
          <a:bodyPr/>
          <a:lstStyle/>
          <a:p>
            <a:r>
              <a:rPr lang="el-GR" sz="1800" smtClean="0">
                <a:solidFill>
                  <a:srgbClr val="C00000"/>
                </a:solidFill>
              </a:rPr>
              <a:t>ΣΥΝΔΥΑΣΜΕΝΟΣ ΚΥΚΛΟΣ ΦΥΣΙΚΟΥ ΑΕΡΙΟΥ</a:t>
            </a:r>
            <a:endParaRPr lang="en-GB" sz="1800">
              <a:solidFill>
                <a:srgbClr val="C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Rounded Rectangle 6"/>
          <p:cNvSpPr/>
          <p:nvPr/>
        </p:nvSpPr>
        <p:spPr bwMode="auto">
          <a:xfrm>
            <a:off x="2411759" y="3573016"/>
            <a:ext cx="1606415" cy="432048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1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ea typeface="ＭＳ Ｐゴシック" charset="-128"/>
              </a:rPr>
              <a:t>ΑΤΜΟΣΤΡΟΒΙΛΟΣ-ΓΕΝΝΗΤΡΙΑ</a:t>
            </a:r>
            <a:endParaRPr kumimoji="0" lang="en-GB" sz="11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843808" y="692696"/>
            <a:ext cx="1512169" cy="522994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1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ea typeface="ＭＳ Ｐゴシック" charset="-128"/>
              </a:rPr>
              <a:t>ΑΕΡΙΟΣΤΡΟΒΙΛΟΣ-ΓΕΝΝΗΤΡΙΑ</a:t>
            </a:r>
            <a:endParaRPr kumimoji="0" lang="en-GB" sz="11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24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19"/>
    </mc:Choice>
    <mc:Fallback>
      <p:transition spd="slow" advTm="17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el-GR" sz="2800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ΣΤΑΘΜΟΣ </a:t>
            </a:r>
            <a:r>
              <a:rPr lang="el-GR" sz="2800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ΑΝΘΡΑΚΑ ΣΥΝΔΥΑΣΜΕΝΟΥ </a:t>
            </a:r>
            <a:r>
              <a:rPr lang="el-GR" sz="28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ΚΥΚΛΟΥ - ΧΩΡΙΣ ΚΑΤΑΚΡΑΤΗΣΗ ΑΝΘΡΑΚΑ</a:t>
            </a:r>
            <a:endParaRPr lang="en-GB" sz="28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1"/>
            <a:ext cx="7200800" cy="523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6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23"/>
    </mc:Choice>
    <mc:Fallback>
      <p:transition spd="slow" advTm="11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365" y="332656"/>
            <a:ext cx="7772400" cy="587375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ΣΤΑΘΜΟΣ ΦΥΣΙΚΟΥ ΑΕΡΙΟΥ – ΣΥΝΔΥΑΣΜΕΝΟΣ ΚΥΚΛΟΣ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052736"/>
            <a:ext cx="7677150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38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32"/>
    </mc:Choice>
    <mc:Fallback>
      <p:transition spd="slow" advTm="22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139" y="260648"/>
            <a:ext cx="8455708" cy="587375"/>
          </a:xfrm>
        </p:spPr>
        <p:txBody>
          <a:bodyPr>
            <a:normAutofit fontScale="90000"/>
          </a:bodyPr>
          <a:lstStyle/>
          <a:p>
            <a:r>
              <a:rPr lang="el-GR" smtClean="0"/>
              <a:t>ΠΥΡΗΝΙΚΟΣ </a:t>
            </a:r>
            <a:r>
              <a:rPr lang="el-GR" smtClean="0"/>
              <a:t>ΣΤΑΘΜΟΣ-Ατμοποίηση εκτός πυρηνικού αντιδραστήρα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980728"/>
            <a:ext cx="8311693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25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96"/>
    </mc:Choice>
    <mc:Fallback>
      <p:transition spd="slow" advTm="3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ΠΥΡΗΝΙΚΟΣ ΣΤΑΘΜΟΣ </a:t>
            </a:r>
            <a:r>
              <a:rPr lang="el-GR" smtClean="0"/>
              <a:t>ΖΕΟΝΤΟΣ </a:t>
            </a:r>
            <a:r>
              <a:rPr lang="el-GR" smtClean="0"/>
              <a:t>ΥΔΑΤΟΣ</a:t>
            </a:r>
            <a:br>
              <a:rPr lang="el-GR" smtClean="0"/>
            </a:br>
            <a:r>
              <a:rPr lang="el-GR" smtClean="0"/>
              <a:t>ατμοποίηση στον πυρηνικό αντιδραστήρα</a:t>
            </a: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07918"/>
            <a:ext cx="8281020" cy="500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9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74"/>
    </mc:Choice>
    <mc:Fallback>
      <p:transition spd="slow" advTm="23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ΑΝΑΚΑΛΥΨΗ ΗΛΕΚΤΡΙΣΜΟΥ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BENJAMIN FRANKLIN  … 1700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pic>
        <p:nvPicPr>
          <p:cNvPr id="1026" name="Picture 2" descr="Ben Franklin's Kite Experi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125" y="2168221"/>
            <a:ext cx="47625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79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58"/>
    </mc:Choice>
    <mc:Fallback>
      <p:transition spd="slow" advTm="17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87"/>
            <a:ext cx="9144000" cy="67985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6056" y="4725144"/>
            <a:ext cx="4067944" cy="2102621"/>
          </a:xfrm>
          <a:solidFill>
            <a:srgbClr val="FFFF99"/>
          </a:solidFill>
        </p:spPr>
        <p:txBody>
          <a:bodyPr/>
          <a:lstStyle/>
          <a:p>
            <a:r>
              <a:rPr lang="el-GR" smtClean="0"/>
              <a:t>ΠΥΡΗΝΙΚΟΣ ΣΤΑΘΜΟΣ ΔΕΥΤΕΡΙΟΥ (</a:t>
            </a:r>
            <a:r>
              <a:rPr lang="en-GB" smtClean="0"/>
              <a:t>CANDU)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90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80"/>
    </mc:Choice>
    <mc:Fallback>
      <p:transition spd="slow" advTm="28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587375"/>
          </a:xfrm>
        </p:spPr>
        <p:txBody>
          <a:bodyPr>
            <a:normAutofit/>
          </a:bodyPr>
          <a:lstStyle/>
          <a:p>
            <a:r>
              <a:rPr lang="el-GR" smtClean="0"/>
              <a:t>ΑΙΟΛΙΚΗ ΕΝΕΡΓΕΙΑ : ΑΙΟΛΙΚΟ </a:t>
            </a:r>
            <a:r>
              <a:rPr lang="el-GR" dirty="0" smtClean="0"/>
              <a:t>ΠΑΡΚΟ</a:t>
            </a:r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848872" cy="563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17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84"/>
    </mc:Choice>
    <mc:Fallback>
      <p:transition spd="slow" advTm="17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936327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ΑΝΕΜΟΓΕΝΝΗΤΡΙΑ – ΣΧΗΜΑΤΙΚΗ </a:t>
            </a:r>
            <a:r>
              <a:rPr lang="el-GR" smtClean="0"/>
              <a:t>ΔΙΑΤΑΞΗ </a:t>
            </a:r>
            <a:r>
              <a:rPr lang="el-GR" smtClean="0"/>
              <a:t>ΣΤΟΙΧΕΙΩΝ ΕΓΚΑΤΑΣΤΑΣΗΣ</a:t>
            </a:r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484784"/>
            <a:ext cx="6143625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46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33"/>
    </mc:Choice>
    <mc:Fallback>
      <p:transition spd="slow" advTm="24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ΑΝΕΜΟΓΕΝΝΗΤΡΙΑ – ΔΙΑΣΤΑΣΕΙΣ ΚΑΙ ΚΛΙΜΑΚΑ</a:t>
            </a: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3092"/>
            <a:ext cx="607695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41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99"/>
    </mc:Choice>
    <mc:Fallback>
      <p:transition spd="slow" advTm="13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84175"/>
            <a:ext cx="7772400" cy="587375"/>
          </a:xfrm>
        </p:spPr>
        <p:txBody>
          <a:bodyPr>
            <a:normAutofit/>
          </a:bodyPr>
          <a:lstStyle/>
          <a:p>
            <a:r>
              <a:rPr lang="el-GR" smtClean="0"/>
              <a:t>ΓΕΩΘΕΡΜΙΑ : ΣΤΑΘΜΟΣ </a:t>
            </a:r>
            <a:r>
              <a:rPr lang="el-GR" dirty="0" smtClean="0"/>
              <a:t>ΔΙΠΛΟΥ ΚΥΚΛΟΥ</a:t>
            </a:r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26147"/>
            <a:ext cx="7848872" cy="581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05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81"/>
    </mc:Choice>
    <mc:Fallback>
      <p:transition spd="slow" advTm="69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316" y="418296"/>
            <a:ext cx="7772400" cy="587375"/>
          </a:xfrm>
        </p:spPr>
        <p:txBody>
          <a:bodyPr>
            <a:normAutofit/>
          </a:bodyPr>
          <a:lstStyle/>
          <a:p>
            <a:r>
              <a:rPr lang="el-GR" dirty="0" smtClean="0"/>
              <a:t>ΓΕΩΘΕΡΜΙΚΟΣ ΣΤΑΘΜΟΣ – ΗΠΑ (</a:t>
            </a:r>
            <a:r>
              <a:rPr lang="en-GB" dirty="0" smtClean="0"/>
              <a:t>IDAHO)</a:t>
            </a:r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488832" cy="551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97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07"/>
    </mc:Choice>
    <mc:Fallback>
      <p:transition spd="slow" advTm="7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864319"/>
          </a:xfrm>
        </p:spPr>
        <p:txBody>
          <a:bodyPr>
            <a:normAutofit fontScale="90000"/>
          </a:bodyPr>
          <a:lstStyle/>
          <a:p>
            <a:r>
              <a:rPr lang="el-GR" smtClean="0"/>
              <a:t>ΗΛΙΑΚΗ ΕΝΕΡΓΕΙΑ : ΗΛΙΑΚΟΣ </a:t>
            </a:r>
            <a:r>
              <a:rPr lang="el-GR" dirty="0" smtClean="0"/>
              <a:t>ΣΤΑΘΜΟΣ ΜΕ ΠΑΡΑΒΟΛΙΚΟΥΣ ΣΥΛΛΕΚΤΕΣ</a:t>
            </a:r>
            <a:endParaRPr lang="en-GB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1484784"/>
            <a:ext cx="9153526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59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98"/>
    </mc:Choice>
    <mc:Fallback>
      <p:transition spd="slow" advTm="38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ΗΛΙΑΚΟΣ ΣΤΑΘΜΟΣ ΠΑΡΑΒΟΛΙΚΩΝ ΣΥΛΛΕΚΤΩΝ - ΝΕΒΑΔΑ</a:t>
            </a:r>
            <a:endParaRPr lang="en-GB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27" y="1700808"/>
            <a:ext cx="6448425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8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81"/>
    </mc:Choice>
    <mc:Fallback>
      <p:transition spd="slow" advTm="9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188640"/>
            <a:ext cx="7772400" cy="587375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ΗΛΙΑΚΟΣ ΣΤΑΘΜΟΣ ΠΑΡΑΒΟΛΙΚΩΝ ΣΥΛΛΕΚΤΩΝ - ΝΕΒΑΔΑ</a:t>
            </a:r>
            <a:endParaRPr lang="en-GB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940128"/>
            <a:ext cx="763905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56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64"/>
    </mc:Choice>
    <mc:Fallback>
      <p:transition spd="slow" advTm="24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7" y="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l-GR" smtClean="0"/>
              <a:t>ΦΩΤΟΒΟΛΤΑΪΚΑ ΣΥΣΤΗΜΑΤΑ</a:t>
            </a:r>
            <a:endParaRPr lang="en-GB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4" y="680966"/>
            <a:ext cx="89439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4" y="3284984"/>
            <a:ext cx="896302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5049044"/>
            <a:ext cx="898207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18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39"/>
    </mc:Choice>
    <mc:Fallback>
      <p:transition spd="slow" advTm="27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/>
          <a:lstStyle/>
          <a:p>
            <a:pPr algn="ctr"/>
            <a:r>
              <a:rPr lang="en-US" sz="3600" dirty="0" smtClean="0">
                <a:uFillTx/>
              </a:rPr>
              <a:t>Thomas </a:t>
            </a:r>
            <a:r>
              <a:rPr lang="en-US" sz="3600" dirty="0">
                <a:uFillTx/>
              </a:rPr>
              <a:t>Edison</a:t>
            </a:r>
            <a:br>
              <a:rPr lang="en-US" sz="3600" dirty="0">
                <a:uFillTx/>
              </a:rPr>
            </a:br>
            <a:r>
              <a:rPr lang="en-US" sz="2000" dirty="0" smtClean="0">
                <a:uFillTx/>
              </a:rPr>
              <a:t>1847-1931</a:t>
            </a:r>
            <a:endParaRPr lang="en-US" sz="3600" dirty="0"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E30280B6-FF4A-42E3-9F7F-77C641E7CC2A}" type="slidenum">
              <a:rPr lang="en-US" smtClean="0">
                <a:uFillTx/>
              </a:rPr>
              <a:pPr>
                <a:defRPr>
                  <a:uFillTx/>
                </a:defRPr>
              </a:pPr>
              <a:t>7</a:t>
            </a:fld>
            <a:endParaRPr lang="en-US" dirty="0"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1066799"/>
            <a:ext cx="4324597" cy="43245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504" y="5486401"/>
            <a:ext cx="85585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400" dirty="0" smtClean="0">
                <a:uFillTx/>
                <a:latin typeface="Cambria" panose="02040503050406030204" pitchFamily="18" charset="0"/>
              </a:rPr>
              <a:t>ΑΝΑΚΑΛΥΨΕΙΣ</a:t>
            </a:r>
            <a:r>
              <a:rPr lang="en-US" sz="2400" dirty="0" smtClean="0">
                <a:uFillTx/>
                <a:latin typeface="Cambria" panose="02040503050406030204" pitchFamily="18" charset="0"/>
              </a:rPr>
              <a:t>: </a:t>
            </a:r>
            <a:r>
              <a:rPr lang="el-GR" sz="2400" dirty="0" smtClean="0">
                <a:uFillTx/>
                <a:latin typeface="Cambria" panose="02040503050406030204" pitchFamily="18" charset="0"/>
              </a:rPr>
              <a:t>ΤΗΛΕΓΡΑΦΟΣ, ΤΗΛΕΦΩΝΟ, ΦΩΝΟΓΡΑΦΟΣ, ΗΛΕΚΤΡΙΚΟ ΦΩΣ, ΑΛΚΑΛΙΚΕΣ ΜΠΑΤΑΡΙΕΣ, </a:t>
            </a:r>
            <a:r>
              <a:rPr lang="en-US" sz="2400" dirty="0" err="1" smtClean="0">
                <a:uFillTx/>
                <a:latin typeface="Cambria" panose="02040503050406030204" pitchFamily="18" charset="0"/>
              </a:rPr>
              <a:t>Kinetograph</a:t>
            </a:r>
            <a:r>
              <a:rPr lang="en-US" sz="2400" dirty="0" smtClean="0">
                <a:uFillTx/>
                <a:latin typeface="Cambria" panose="02040503050406030204" pitchFamily="18" charset="0"/>
              </a:rPr>
              <a:t> </a:t>
            </a:r>
            <a:r>
              <a:rPr lang="en-US" sz="2400" dirty="0">
                <a:uFillTx/>
                <a:latin typeface="Cambria" panose="02040503050406030204" pitchFamily="18" charset="0"/>
              </a:rPr>
              <a:t>(a camera for motion pictures). </a:t>
            </a:r>
            <a:endParaRPr lang="en-US" sz="2400" dirty="0" smtClean="0">
              <a:uFillTx/>
              <a:latin typeface="Cambria" panose="02040503050406030204" pitchFamily="18" charset="0"/>
            </a:endParaRPr>
          </a:p>
          <a:p>
            <a:pPr algn="just"/>
            <a:endParaRPr lang="en-US" b="1" dirty="0" smtClean="0">
              <a:uFillTx/>
              <a:latin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56176" y="460576"/>
            <a:ext cx="25922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uFillTx/>
                <a:latin typeface="Cambria" panose="02040503050406030204" pitchFamily="18" charset="0"/>
              </a:rPr>
              <a:t>“</a:t>
            </a:r>
            <a:r>
              <a:rPr lang="el-GR" sz="2000" i="1" dirty="0" smtClean="0">
                <a:uFillTx/>
                <a:latin typeface="Cambria" panose="02040503050406030204" pitchFamily="18" charset="0"/>
              </a:rPr>
              <a:t>ΟΙ ΕΥΚΑΙΡΙΕΣ ΕΡΧΟΝΤΑΙ ΚΑΙ ΦΕΥΓΟΥΝ ΧΩΡΙΣ ΝΑ ΤΙΣ ΑΝΤΙΛΗΦΘΟΥΝ ΟΙ ΑΝΘΡΩΠΟΙ ΓΙΑΤΙ ΕΊΝΑΙ ΜΕΤΑΜΦΙΕΣΜΕΝΕΣ ΚΑΙ ΜΟΙΑΖΟΥΝ ΜΕ ΒΑΡΕΤΗ ΔΟΥΛΕΙΑ</a:t>
            </a:r>
            <a:r>
              <a:rPr lang="en-US" sz="2000" i="1" dirty="0" smtClean="0">
                <a:uFillTx/>
                <a:latin typeface="Cambria" panose="02040503050406030204" pitchFamily="18" charset="0"/>
              </a:rPr>
              <a:t>."</a:t>
            </a:r>
            <a:endParaRPr lang="en-US" sz="2000" i="1" dirty="0">
              <a:uFillTx/>
              <a:latin typeface="Cambria" panose="02040503050406030204" pitchFamily="18" charset="0"/>
            </a:endParaRPr>
          </a:p>
          <a:p>
            <a:r>
              <a:rPr lang="en-US" sz="2000" dirty="0">
                <a:uFillTx/>
                <a:latin typeface="Cambria" panose="02040503050406030204" pitchFamily="18" charset="0"/>
              </a:rPr>
              <a:t>– Thomas Edison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40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21"/>
    </mc:Choice>
    <mc:Fallback>
      <p:transition spd="slow" advTm="29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ΦΩΤΟΒΟΛΤΑΪΚΟ ΠΑΡΚΟ - ΝΕΒΑΔΑ</a:t>
            </a:r>
            <a:endParaRPr lang="en-GB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196752"/>
            <a:ext cx="733425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66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49"/>
    </mc:Choice>
    <mc:Fallback>
      <p:transition spd="slow" advTm="11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NELLIS </a:t>
            </a:r>
            <a:r>
              <a:rPr lang="el-GR" dirty="0" smtClean="0"/>
              <a:t>ΦΩΤΟΒΟΛΤΑΪΚΟ ΠΑΡΚΟ - ΛΕΠΤΟΜΕΡΕΙΑ</a:t>
            </a:r>
            <a:endParaRPr lang="en-GB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66" y="908720"/>
            <a:ext cx="783907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63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04"/>
    </mc:Choice>
    <mc:Fallback>
      <p:transition spd="slow" advTm="24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mtClean="0"/>
              <a:t>ΤΕΛΟΣ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47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7"/>
    </mc:Choice>
    <mc:Fallback>
      <p:transition spd="slow" advTm="3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743744"/>
          </a:xfrm>
        </p:spPr>
        <p:txBody>
          <a:bodyPr/>
          <a:lstStyle/>
          <a:p>
            <a:pPr eaLnBrk="1" hangingPunct="1"/>
            <a:r>
              <a:rPr lang="el-GR" altLang="en-US" dirty="0" smtClean="0"/>
              <a:t>ΗΛΕΚΤΡΙΣΜΟΣ</a:t>
            </a:r>
            <a:endParaRPr lang="en-US" altLang="en-US" dirty="0" smtClean="0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877315" y="1340768"/>
            <a:ext cx="7465570" cy="1077218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l-GR" altLang="en-US" dirty="0">
                <a:solidFill>
                  <a:schemeClr val="tx1"/>
                </a:solidFill>
                <a:latin typeface="Cambria" panose="02040503050406030204" pitchFamily="18" charset="0"/>
                <a:ea typeface="ＭＳ Ｐゴシック" charset="-128"/>
              </a:rPr>
              <a:t>ΗΛΕΚΤΡΙΣΜΟΣ : ΜΕΤΑΦΟΡΑ ΕΝΕΡΓΕΙΑΣ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l-GR" altLang="en-US" dirty="0">
                <a:solidFill>
                  <a:schemeClr val="tx1"/>
                </a:solidFill>
                <a:latin typeface="Cambria" panose="02040503050406030204" pitchFamily="18" charset="0"/>
                <a:ea typeface="ＭＳ Ｐゴシック" charset="-128"/>
              </a:rPr>
              <a:t>ΜΕ ΤΗΝ ΚΙΝΗΣΗ ΤΩΝ ΗΛΕΚΤΡΟΝΙΩΝ</a:t>
            </a:r>
            <a:endParaRPr lang="en-US" altLang="en-US" dirty="0">
              <a:solidFill>
                <a:schemeClr val="tx1"/>
              </a:solidFill>
              <a:latin typeface="Cambria" panose="02040503050406030204" pitchFamily="18" charset="0"/>
              <a:ea typeface="ＭＳ Ｐゴシック" charset="-128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42900" y="2843388"/>
            <a:ext cx="8458200" cy="461665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32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l-GR" altLang="en-US" sz="2400" dirty="0">
                <a:solidFill>
                  <a:schemeClr val="tx1"/>
                </a:solidFill>
                <a:latin typeface="Cambria" panose="02040503050406030204" pitchFamily="18" charset="0"/>
                <a:ea typeface="ＭＳ Ｐゴシック" charset="-128"/>
              </a:rPr>
              <a:t>ΜΕΤΑΤΡΟΠΗ ΜΗΧΑΝΙΚΗΣ ΕΝΕΡΓΕΙΑΣ ΣΕ ΗΛΕΚΤΡΙΚΗ</a:t>
            </a:r>
            <a:endParaRPr lang="en-US" altLang="en-US" sz="2400" dirty="0">
              <a:solidFill>
                <a:schemeClr val="tx1"/>
              </a:solidFill>
              <a:latin typeface="Cambria" panose="02040503050406030204" pitchFamily="18" charset="0"/>
              <a:ea typeface="ＭＳ Ｐゴシック" charset="-128"/>
            </a:endParaRPr>
          </a:p>
        </p:txBody>
      </p:sp>
      <p:pic>
        <p:nvPicPr>
          <p:cNvPr id="8" name="Picture 2" descr="Curr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384" y="3813174"/>
            <a:ext cx="320040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upload.wikimedia.org/wikipedia/commons/thumb/3/37/VFPt_image_charge_plane_horizontal.svg/600px-VFPt_image_charge_plane_horizontal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8066"/>
            <a:ext cx="3851920" cy="320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95"/>
    </mc:Choice>
    <mc:Fallback>
      <p:transition spd="slow" advTm="18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39" grpId="0"/>
      <p:bldP spid="143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762000" y="152400"/>
            <a:ext cx="7543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l-GR" altLang="en-US" sz="4000" b="1" dirty="0" smtClean="0">
                <a:solidFill>
                  <a:schemeClr val="bg2">
                    <a:lumMod val="25000"/>
                  </a:schemeClr>
                </a:solidFill>
              </a:rPr>
              <a:t>ΠΩΣ ΠΑΡΑΓΕΤΑΙ </a:t>
            </a:r>
            <a:r>
              <a:rPr lang="el-GR" altLang="en-US" sz="4000" b="1" smtClean="0">
                <a:solidFill>
                  <a:schemeClr val="bg2">
                    <a:lumMod val="25000"/>
                  </a:schemeClr>
                </a:solidFill>
              </a:rPr>
              <a:t>Ο </a:t>
            </a:r>
            <a:r>
              <a:rPr lang="el-GR" altLang="en-US" sz="4000" b="1" smtClean="0">
                <a:solidFill>
                  <a:schemeClr val="bg2">
                    <a:lumMod val="25000"/>
                  </a:schemeClr>
                </a:solidFill>
              </a:rPr>
              <a:t>ΗΛΕΚΤΡΙΣΜΟΣ : ΣΤΑΔΙΑ</a:t>
            </a:r>
            <a:endParaRPr lang="en-US" altLang="en-US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171" name="Picture 6" descr="slide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2" y="1905000"/>
            <a:ext cx="5815048" cy="4572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6037658" y="2708920"/>
            <a:ext cx="2895600" cy="223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l-GR" altLang="en-US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ΠΑΡΑΓΩΓΗ</a:t>
            </a:r>
          </a:p>
          <a:p>
            <a:pPr marL="342900" indent="-342900"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l-GR" altLang="en-US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ΜΕΤΑΦΟΡΑ</a:t>
            </a:r>
          </a:p>
          <a:p>
            <a:pPr marL="342900" indent="-342900"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l-GR" altLang="en-US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ΔΙΑΝΟΜΗ</a:t>
            </a:r>
          </a:p>
          <a:p>
            <a:pPr marL="342900" indent="-342900"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l-GR" altLang="en-US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ΚΑΤΑΝΑΛΩΤΕΣ</a:t>
            </a:r>
            <a:endParaRPr lang="en-US" altLang="en-US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75860"/>
      </p:ext>
    </p:extLst>
  </p:cSld>
  <p:clrMapOvr>
    <a:masterClrMapping/>
  </p:clrMapOvr>
  <p:transition advTm="188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5|3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9|5.1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1|7.6|2.5|1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3"/>
</p:tagLst>
</file>

<file path=ppt/theme/theme1.xml><?xml version="1.0" encoding="utf-8"?>
<a:theme xmlns:a="http://schemas.openxmlformats.org/drawingml/2006/main" name="Columns">
  <a:themeElements>
    <a:clrScheme name="Columns 1">
      <a:dk1>
        <a:srgbClr val="000066"/>
      </a:dk1>
      <a:lt1>
        <a:srgbClr val="FFFFFF"/>
      </a:lt1>
      <a:dk2>
        <a:srgbClr val="5E6DA4"/>
      </a:dk2>
      <a:lt2>
        <a:srgbClr val="FFFFFF"/>
      </a:lt2>
      <a:accent1>
        <a:srgbClr val="6666FF"/>
      </a:accent1>
      <a:accent2>
        <a:srgbClr val="9999FF"/>
      </a:accent2>
      <a:accent3>
        <a:srgbClr val="B6BACF"/>
      </a:accent3>
      <a:accent4>
        <a:srgbClr val="DADADA"/>
      </a:accent4>
      <a:accent5>
        <a:srgbClr val="B8B8FF"/>
      </a:accent5>
      <a:accent6>
        <a:srgbClr val="8A8AE7"/>
      </a:accent6>
      <a:hlink>
        <a:srgbClr val="FF3300"/>
      </a:hlink>
      <a:folHlink>
        <a:srgbClr val="FF9900"/>
      </a:folHlink>
    </a:clrScheme>
    <a:fontScheme name="Columns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Columns 1">
        <a:dk1>
          <a:srgbClr val="000066"/>
        </a:dk1>
        <a:lt1>
          <a:srgbClr val="FFFFFF"/>
        </a:lt1>
        <a:dk2>
          <a:srgbClr val="5E6DA4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BAC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2">
        <a:dk1>
          <a:srgbClr val="003366"/>
        </a:dk1>
        <a:lt1>
          <a:srgbClr val="FFFFFF"/>
        </a:lt1>
        <a:dk2>
          <a:srgbClr val="5E6DA4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6BACF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3">
        <a:dk1>
          <a:srgbClr val="000000"/>
        </a:dk1>
        <a:lt1>
          <a:srgbClr val="FFFFFF"/>
        </a:lt1>
        <a:dk2>
          <a:srgbClr val="5E6DA4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6BACF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2004:Templates:Presentations:Designs:Columns</Template>
  <TotalTime>3626</TotalTime>
  <Words>1218</Words>
  <Application>Microsoft Office PowerPoint</Application>
  <PresentationFormat>On-screen Show (4:3)</PresentationFormat>
  <Paragraphs>349</Paragraphs>
  <Slides>72</Slides>
  <Notes>28</Notes>
  <HiddenSlides>0</HiddenSlides>
  <MMClips>72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Columns</vt:lpstr>
      <vt:lpstr>ΕΝΕΡΓΕΙΑ ΚΑΙ ΠΕΡΙΒΑΛΛΟΝ</vt:lpstr>
      <vt:lpstr>PowerPoint Presentation</vt:lpstr>
      <vt:lpstr>PowerPoint Presentation</vt:lpstr>
      <vt:lpstr>ΠΑΡΑΓΩΓΗ ΗΛΕΚΤΡΙΣΜΟΥ</vt:lpstr>
      <vt:lpstr>Το ηλεκτρικό δίκτυο</vt:lpstr>
      <vt:lpstr>ΑΝΑΚΑΛΥΨΗ ΗΛΕΚΤΡΙΣΜΟΥ</vt:lpstr>
      <vt:lpstr>Thomas Edison 1847-1931</vt:lpstr>
      <vt:lpstr>ΗΛΕΚΤΡΙΣΜΟΣ</vt:lpstr>
      <vt:lpstr>PowerPoint Presentation</vt:lpstr>
      <vt:lpstr>ΜΗ ΘΕΡΜΙΚΗ ΠΑΡΑΓΩΓΗ ΗΛΕΚΤΡΙΣΜΟΥ</vt:lpstr>
      <vt:lpstr>ΘΕΡΜΟΤΗΤΑ ΣΕ ΗΛΕΚΤΡΙΣΜΟ</vt:lpstr>
      <vt:lpstr>ΑΤΜΟΗΛΕΚΤΡΙΚΟΣ ΣΤΑΘΜΟΣ ΗΛΕΚΤΡΟΠΑΡΑΓΩΓΗΣ</vt:lpstr>
      <vt:lpstr>ΑΤΜΟΗΛΕΚΤΡΙΣΜΟΣ ΣΤΑΘΜΟΣ </vt:lpstr>
      <vt:lpstr>PowerPoint Presentation</vt:lpstr>
      <vt:lpstr>Faraday</vt:lpstr>
      <vt:lpstr>ηλεκτρογεννήτρια</vt:lpstr>
      <vt:lpstr>Ηλεκτρικός κινητήρας</vt:lpstr>
      <vt:lpstr>Μοντέλο ηλεκτροκινητήρα</vt:lpstr>
      <vt:lpstr>AC και DC ηλεκτρικό ρεύμα</vt:lpstr>
      <vt:lpstr>ΠΟΙΟΣ ΕΙΝΑΙ Ο ΕΦΕΥΡΕΤΗΣ ΤΟΥ ΣΥΓΧΡΟΝΟΥ ΣΥΣΤΗΜΑΤΟΣ ΜΕΤΑΦΟΡΑΣ ΗΛΕΚΤΡΙΣΜΟΥ ?</vt:lpstr>
      <vt:lpstr>PowerPoint Presentation</vt:lpstr>
      <vt:lpstr>PowerPoint Presentation</vt:lpstr>
      <vt:lpstr>ΣΥΓΚΡΙΣΗ ΜΕΘΟΔΩΝ ΗΛΕΚΤΡΟΠΑΡΑΓΩΓΗΣ</vt:lpstr>
      <vt:lpstr>PowerPoint Presentation</vt:lpstr>
      <vt:lpstr>PowerPoint Presentation</vt:lpstr>
      <vt:lpstr>PowerPoint Presentation</vt:lpstr>
      <vt:lpstr>PowerPoint Presentation</vt:lpstr>
      <vt:lpstr>Μεταφορά ηλεκτρισμού στον καταναλωτή</vt:lpstr>
      <vt:lpstr>ΑΠΩΛΕΙΑ ΙΣΧΥΟΣ ΣΤΗΝ ΜΕΤΑΦΟΡΑ ΓΙΑ ΛΕΙΤΟΥΡΓΙΑ ΛΑΜΠΑΣ 120 W</vt:lpstr>
      <vt:lpstr>ΕΝΑΛΛΑΣΣΟΜΕΝΟ ΡΕΥΜΑ AC (cont’d)</vt:lpstr>
      <vt:lpstr>ΚΙΝΔΥΝΟΣ ΥΨΗΛΗΣ ΤΑΣΗΣ</vt:lpstr>
      <vt:lpstr>Αξιόπιστη παροχή ισχύος χωρίς μεγάλες απώλειες :</vt:lpstr>
      <vt:lpstr>ΠΥΛΩΝΕΣ ΜΕΤΑΦΟΡΑΣ – ΤΑΣΗ ΗΛΕΚΤΡΙΣΜΟΥ</vt:lpstr>
      <vt:lpstr>Πεδία Ισχύος-Συχνότητας και Απόσταση από Γραμμές Υψηλής Τάσης. </vt:lpstr>
      <vt:lpstr>ΣΥΧΝΟΤΗΤΕΣ ΗΛΕΚΤΡΟΜΑΓΝΗΤΙΚΗΣ ΑΚΤΙΝΟΒΟΛΙΑΣ</vt:lpstr>
      <vt:lpstr>ΓΡΑΜΜΕΣ ΜΕΤΑΦΟΡΑΣ ΔΙΑΧΕΙΡΙΣΗ ΠΕΡΙΒΑΛΛΟΝΤΟΣ ΧΩΡΟΥ</vt:lpstr>
      <vt:lpstr>ΕΓΓΥΤΗΤΑ ΜΕ ΔΕΝΔΡΑ : ΠΙΘΑΝΟΤΗΤΑ ΤΟΞΟΥ ΚΑΙ ΠΡΟΚΛΗΣΗ ΠΥΡΚΑΓΙΑΣ</vt:lpstr>
      <vt:lpstr>ΓΕΡΜΑΝΙΑ – ΓΡΑΜΜΕΣ ΜΕΤΑΦΟΡΑΣ ΜΕΣΑ ΑΠΟ ΠΕΡΙΟΧΗ NATURA</vt:lpstr>
      <vt:lpstr>ΠΡΟΔΙΑΓΡΑΦΕΣ: ΔΙΑΧΕΙΡΙΣΗ ΒΛΑΣΤΗΣΗΣ ΚΑΙ ΔΑΣΩΝ</vt:lpstr>
      <vt:lpstr>Διαχείριση του δάσους γύρω από τις γραμμές </vt:lpstr>
      <vt:lpstr>Πυλώνες Μεταφοράς Ηλεκτρισμού και Αισθητική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ΤΕΧΝΟΛΟΓΙΑ ΣΤΑΘΜΩΝ ΗΛΕΚΤΡΟΠΑΡΑΓΩΓΗΣ</vt:lpstr>
      <vt:lpstr>ΣΤΑΘΜΟΣ ΑΝΘΡΑΚΑ</vt:lpstr>
      <vt:lpstr>ΣΤΑΘΜΟΣ ΑΝΘΡΑΚΑ(RANKINE)</vt:lpstr>
      <vt:lpstr>ΣΤΑΘΜΟΣ ΑΝΘΡΑΚΑ– ΧΩΡΙΣ ΚΑΤΑΚΡΑΤΗΣΗ CO2</vt:lpstr>
      <vt:lpstr>ΣΤΑΘΜΟΣ ΑΝΘΡΑΚΑ– ΜΕ ΚΑΤΑΚΡΑΤΗΣΗ CO2</vt:lpstr>
      <vt:lpstr>ΣΥΜΠΑΡΑΓΩΓΗ ΘΕΡΜΟΤΗΤΑΣ &amp; ΗΛΕΚΤΡΙΣΜΟΥ με ΒΙΟΜΑΖΑ</vt:lpstr>
      <vt:lpstr>ΣΤΑΘΜΟΣ ΦΥΣΙΚΟΥ ΑΕΡΙΟΥ – ΣΥΝΔΥΑΣΜΕΝΟΣ ΚΥΚΛΟΣ</vt:lpstr>
      <vt:lpstr>ΣΥΝΔΥΑΣΜΕΝΟΣ ΚΥΚΛΟΣ ΦΥΣΙΚΟΥ ΑΕΡΙΟΥ</vt:lpstr>
      <vt:lpstr>ΣΤΑΘΜΟΣ ΑΝΘΡΑΚΑ ΣΥΝΔΥΑΣΜΕΝΟΥ ΚΥΚΛΟΥ - ΧΩΡΙΣ ΚΑΤΑΚΡΑΤΗΣΗ ΑΝΘΡΑΚΑ</vt:lpstr>
      <vt:lpstr>ΣΤΑΘΜΟΣ ΦΥΣΙΚΟΥ ΑΕΡΙΟΥ – ΣΥΝΔΥΑΣΜΕΝΟΣ ΚΥΚΛΟΣ</vt:lpstr>
      <vt:lpstr>ΠΥΡΗΝΙΚΟΣ ΣΤΑΘΜΟΣ-Ατμοποίηση εκτός πυρηνικού αντιδραστήρα</vt:lpstr>
      <vt:lpstr>ΠΥΡΗΝΙΚΟΣ ΣΤΑΘΜΟΣ ΖΕΟΝΤΟΣ ΥΔΑΤΟΣ ατμοποίηση στον πυρηνικό αντιδραστήρα</vt:lpstr>
      <vt:lpstr>ΠΥΡΗΝΙΚΟΣ ΣΤΑΘΜΟΣ ΔΕΥΤΕΡΙΟΥ (CANDU)</vt:lpstr>
      <vt:lpstr>ΑΙΟΛΙΚΗ ΕΝΕΡΓΕΙΑ : ΑΙΟΛΙΚΟ ΠΑΡΚΟ</vt:lpstr>
      <vt:lpstr>ΑΝΕΜΟΓΕΝΝΗΤΡΙΑ – ΣΧΗΜΑΤΙΚΗ ΔΙΑΤΑΞΗ ΣΤΟΙΧΕΙΩΝ ΕΓΚΑΤΑΣΤΑΣΗΣ</vt:lpstr>
      <vt:lpstr>ΑΝΕΜΟΓΕΝΝΗΤΡΙΑ – ΔΙΑΣΤΑΣΕΙΣ ΚΑΙ ΚΛΙΜΑΚΑ</vt:lpstr>
      <vt:lpstr>ΓΕΩΘΕΡΜΙΑ : ΣΤΑΘΜΟΣ ΔΙΠΛΟΥ ΚΥΚΛΟΥ</vt:lpstr>
      <vt:lpstr>ΓΕΩΘΕΡΜΙΚΟΣ ΣΤΑΘΜΟΣ – ΗΠΑ (IDAHO)</vt:lpstr>
      <vt:lpstr>ΗΛΙΑΚΗ ΕΝΕΡΓΕΙΑ : ΗΛΙΑΚΟΣ ΣΤΑΘΜΟΣ ΜΕ ΠΑΡΑΒΟΛΙΚΟΥΣ ΣΥΛΛΕΚΤΕΣ</vt:lpstr>
      <vt:lpstr>ΗΛΙΑΚΟΣ ΣΤΑΘΜΟΣ ΠΑΡΑΒΟΛΙΚΩΝ ΣΥΛΛΕΚΤΩΝ - ΝΕΒΑΔΑ</vt:lpstr>
      <vt:lpstr>ΗΛΙΑΚΟΣ ΣΤΑΘΜΟΣ ΠΑΡΑΒΟΛΙΚΩΝ ΣΥΛΛΕΚΤΩΝ - ΝΕΒΑΔΑ</vt:lpstr>
      <vt:lpstr>ΦΩΤΟΒΟΛΤΑΪΚΑ ΣΥΣΤΗΜΑΤΑ</vt:lpstr>
      <vt:lpstr>ΦΩΤΟΒΟΛΤΑΪΚΟ ΠΑΡΚΟ - ΝΕΒΑΔΑ</vt:lpstr>
      <vt:lpstr>NELLIS ΦΩΤΟΒΟΛΤΑΪΚΟ ΠΑΡΚΟ - ΛΕΠΤΟΜΕΡΕΙΑ</vt:lpstr>
      <vt:lpstr>PowerPoint Presentation</vt:lpstr>
    </vt:vector>
  </TitlesOfParts>
  <Company>Tufts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Generators, Motors and How We Get Electricity</dc:title>
  <dc:creator>Brian Gravel</dc:creator>
  <cp:lastModifiedBy>Dias Haralambopoulos</cp:lastModifiedBy>
  <cp:revision>72</cp:revision>
  <dcterms:created xsi:type="dcterms:W3CDTF">2005-07-05T23:13:21Z</dcterms:created>
  <dcterms:modified xsi:type="dcterms:W3CDTF">2015-03-13T20:59:39Z</dcterms:modified>
</cp:coreProperties>
</file>