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Lst>
  <p:notesMasterIdLst>
    <p:notesMasterId r:id="rId94"/>
  </p:notesMasterIdLst>
  <p:handoutMasterIdLst>
    <p:handoutMasterId r:id="rId95"/>
  </p:handoutMasterIdLst>
  <p:sldIdLst>
    <p:sldId id="547" r:id="rId2"/>
    <p:sldId id="548" r:id="rId3"/>
    <p:sldId id="549" r:id="rId4"/>
    <p:sldId id="499" r:id="rId5"/>
    <p:sldId id="400" r:id="rId6"/>
    <p:sldId id="550" r:id="rId7"/>
    <p:sldId id="551" r:id="rId8"/>
    <p:sldId id="552" r:id="rId9"/>
    <p:sldId id="439" r:id="rId10"/>
    <p:sldId id="402" r:id="rId11"/>
    <p:sldId id="403" r:id="rId12"/>
    <p:sldId id="406" r:id="rId13"/>
    <p:sldId id="331" r:id="rId14"/>
    <p:sldId id="336" r:id="rId15"/>
    <p:sldId id="333" r:id="rId16"/>
    <p:sldId id="335" r:id="rId17"/>
    <p:sldId id="342" r:id="rId18"/>
    <p:sldId id="330" r:id="rId19"/>
    <p:sldId id="338" r:id="rId20"/>
    <p:sldId id="329" r:id="rId21"/>
    <p:sldId id="354" r:id="rId22"/>
    <p:sldId id="347" r:id="rId23"/>
    <p:sldId id="349" r:id="rId24"/>
    <p:sldId id="328" r:id="rId25"/>
    <p:sldId id="339" r:id="rId26"/>
    <p:sldId id="312" r:id="rId27"/>
    <p:sldId id="340" r:id="rId28"/>
    <p:sldId id="360" r:id="rId29"/>
    <p:sldId id="361" r:id="rId30"/>
    <p:sldId id="362" r:id="rId31"/>
    <p:sldId id="363" r:id="rId32"/>
    <p:sldId id="370" r:id="rId33"/>
    <p:sldId id="369" r:id="rId34"/>
    <p:sldId id="371" r:id="rId35"/>
    <p:sldId id="372" r:id="rId36"/>
    <p:sldId id="364" r:id="rId37"/>
    <p:sldId id="365" r:id="rId38"/>
    <p:sldId id="353" r:id="rId39"/>
    <p:sldId id="345" r:id="rId40"/>
    <p:sldId id="460" r:id="rId41"/>
    <p:sldId id="374" r:id="rId42"/>
    <p:sldId id="385" r:id="rId43"/>
    <p:sldId id="491" r:id="rId44"/>
    <p:sldId id="384" r:id="rId45"/>
    <p:sldId id="487" r:id="rId46"/>
    <p:sldId id="488" r:id="rId47"/>
    <p:sldId id="489" r:id="rId48"/>
    <p:sldId id="386" r:id="rId49"/>
    <p:sldId id="388" r:id="rId50"/>
    <p:sldId id="387" r:id="rId51"/>
    <p:sldId id="389" r:id="rId52"/>
    <p:sldId id="390" r:id="rId53"/>
    <p:sldId id="433" r:id="rId54"/>
    <p:sldId id="350" r:id="rId55"/>
    <p:sldId id="518" r:id="rId56"/>
    <p:sldId id="519" r:id="rId57"/>
    <p:sldId id="520" r:id="rId58"/>
    <p:sldId id="498" r:id="rId59"/>
    <p:sldId id="261" r:id="rId60"/>
    <p:sldId id="431" r:id="rId61"/>
    <p:sldId id="367" r:id="rId62"/>
    <p:sldId id="343" r:id="rId63"/>
    <p:sldId id="263" r:id="rId64"/>
    <p:sldId id="264" r:id="rId65"/>
    <p:sldId id="265" r:id="rId66"/>
    <p:sldId id="531" r:id="rId67"/>
    <p:sldId id="532" r:id="rId68"/>
    <p:sldId id="533" r:id="rId69"/>
    <p:sldId id="534" r:id="rId70"/>
    <p:sldId id="537" r:id="rId71"/>
    <p:sldId id="536" r:id="rId72"/>
    <p:sldId id="545" r:id="rId73"/>
    <p:sldId id="546" r:id="rId74"/>
    <p:sldId id="294" r:id="rId75"/>
    <p:sldId id="302" r:id="rId76"/>
    <p:sldId id="274" r:id="rId77"/>
    <p:sldId id="279" r:id="rId78"/>
    <p:sldId id="275" r:id="rId79"/>
    <p:sldId id="290" r:id="rId80"/>
    <p:sldId id="501" r:id="rId81"/>
    <p:sldId id="503" r:id="rId82"/>
    <p:sldId id="507" r:id="rId83"/>
    <p:sldId id="510" r:id="rId84"/>
    <p:sldId id="511" r:id="rId85"/>
    <p:sldId id="512" r:id="rId86"/>
    <p:sldId id="513" r:id="rId87"/>
    <p:sldId id="514" r:id="rId88"/>
    <p:sldId id="515" r:id="rId89"/>
    <p:sldId id="476" r:id="rId90"/>
    <p:sldId id="292" r:id="rId91"/>
    <p:sldId id="383" r:id="rId92"/>
    <p:sldId id="475" r:id="rId93"/>
  </p:sldIdLst>
  <p:sldSz cx="9144000" cy="6858000" type="screen4x3"/>
  <p:notesSz cx="7315200" cy="96012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00FFFF"/>
    <a:srgbClr val="FFFF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200" autoAdjust="0"/>
    <p:restoredTop sz="91250" autoAdjust="0"/>
  </p:normalViewPr>
  <p:slideViewPr>
    <p:cSldViewPr showGuides="1">
      <p:cViewPr>
        <p:scale>
          <a:sx n="60" d="100"/>
          <a:sy n="60" d="100"/>
        </p:scale>
        <p:origin x="-1194" y="-258"/>
      </p:cViewPr>
      <p:guideLst>
        <p:guide orient="horz" pos="116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5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105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l-GR"/>
          </a:p>
        </p:txBody>
      </p:sp>
      <p:sp>
        <p:nvSpPr>
          <p:cNvPr id="30105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l-GR"/>
          </a:p>
        </p:txBody>
      </p:sp>
      <p:sp>
        <p:nvSpPr>
          <p:cNvPr id="30106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l-GR"/>
          </a:p>
        </p:txBody>
      </p:sp>
      <p:sp>
        <p:nvSpPr>
          <p:cNvPr id="30106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4785999-0336-45F1-9363-E4D2B21EB4DA}" type="slidenum">
              <a:rPr lang="el-GR"/>
              <a:pPr>
                <a:defRPr/>
              </a:pPr>
              <a:t>‹#›</a:t>
            </a:fld>
            <a:endParaRPr lang="el-GR"/>
          </a:p>
        </p:txBody>
      </p:sp>
    </p:spTree>
    <p:extLst>
      <p:ext uri="{BB962C8B-B14F-4D97-AF65-F5344CB8AC3E}">
        <p14:creationId xmlns:p14="http://schemas.microsoft.com/office/powerpoint/2010/main" val="801161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l-GR"/>
          </a:p>
        </p:txBody>
      </p:sp>
      <p:sp>
        <p:nvSpPr>
          <p:cNvPr id="117763"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l-GR"/>
          </a:p>
        </p:txBody>
      </p:sp>
      <p:sp>
        <p:nvSpPr>
          <p:cNvPr id="14848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117766"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l-GR"/>
          </a:p>
        </p:txBody>
      </p:sp>
      <p:sp>
        <p:nvSpPr>
          <p:cNvPr id="117767"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E82244FA-8747-416D-BF2D-12A7AD840C55}" type="slidenum">
              <a:rPr lang="el-GR"/>
              <a:pPr>
                <a:defRPr/>
              </a:pPr>
              <a:t>‹#›</a:t>
            </a:fld>
            <a:endParaRPr lang="el-GR"/>
          </a:p>
        </p:txBody>
      </p:sp>
    </p:spTree>
    <p:extLst>
      <p:ext uri="{BB962C8B-B14F-4D97-AF65-F5344CB8AC3E}">
        <p14:creationId xmlns:p14="http://schemas.microsoft.com/office/powerpoint/2010/main" val="2136299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en.wikipedia.org/wiki/Iceland" TargetMode="External"/><Relationship Id="rId3" Type="http://schemas.openxmlformats.org/officeDocument/2006/relationships/hyperlink" Target="http://en.wikipedia.org/wiki/Hot_spring" TargetMode="External"/><Relationship Id="rId7" Type="http://schemas.openxmlformats.org/officeDocument/2006/relationships/hyperlink" Target="http://en.wikipedia.org/wiki/Haukadalur" TargetMode="External"/><Relationship Id="rId12" Type="http://schemas.openxmlformats.org/officeDocument/2006/relationships/hyperlink" Target="http://en.wikipedia.org/wiki/Glennon,_J.A."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en.wikipedia.org/wiki/Geysir" TargetMode="External"/><Relationship Id="rId11" Type="http://schemas.openxmlformats.org/officeDocument/2006/relationships/hyperlink" Target="http://en.wikipedia.org/wiki/USA" TargetMode="External"/><Relationship Id="rId5" Type="http://schemas.openxmlformats.org/officeDocument/2006/relationships/hyperlink" Target="http://en.wikipedia.org/wiki/Steam" TargetMode="External"/><Relationship Id="rId10" Type="http://schemas.openxmlformats.org/officeDocument/2006/relationships/hyperlink" Target="http://en.wikipedia.org/wiki/Yellowstone_National_Park" TargetMode="External"/><Relationship Id="rId4" Type="http://schemas.openxmlformats.org/officeDocument/2006/relationships/hyperlink" Target="http://en.wikipedia.org/wiki/Water" TargetMode="External"/><Relationship Id="rId9" Type="http://schemas.openxmlformats.org/officeDocument/2006/relationships/hyperlink" Target="http://en.wikipedia.org/wiki/Hydrogeology"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lvo.wr.usgs.gov/images/cdf_venttp.jpg"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volcano.und.edu/vwdocs/volc_images/australia/ctreber.html" TargetMode="External"/><Relationship Id="rId5" Type="http://schemas.openxmlformats.org/officeDocument/2006/relationships/hyperlink" Target="http://volcano.und.edu/vwdocs/glossary.html#fumarole" TargetMode="External"/><Relationship Id="rId4" Type="http://schemas.openxmlformats.org/officeDocument/2006/relationships/hyperlink" Target="http://lvo.wr.usgs.gov/images/fumarole_temps.jpg"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mtClean="0"/>
              <a:t>A </a:t>
            </a:r>
            <a:r>
              <a:rPr lang="en-US" altLang="en-US" b="1" smtClean="0"/>
              <a:t>geyser</a:t>
            </a:r>
            <a:r>
              <a:rPr lang="en-US" altLang="en-US" smtClean="0"/>
              <a:t> is a type of </a:t>
            </a:r>
            <a:r>
              <a:rPr lang="en-US" altLang="en-US" smtClean="0">
                <a:hlinkClick r:id="rId3" tooltip="Hot spring"/>
              </a:rPr>
              <a:t>hot spring</a:t>
            </a:r>
            <a:r>
              <a:rPr lang="en-US" altLang="en-US" smtClean="0"/>
              <a:t> that erupts periodically, ejecting a column of hot </a:t>
            </a:r>
            <a:r>
              <a:rPr lang="en-US" altLang="en-US" smtClean="0">
                <a:hlinkClick r:id="rId4" tooltip="Water"/>
              </a:rPr>
              <a:t>water</a:t>
            </a:r>
            <a:r>
              <a:rPr lang="en-US" altLang="en-US" smtClean="0"/>
              <a:t> and </a:t>
            </a:r>
            <a:r>
              <a:rPr lang="en-US" altLang="en-US" smtClean="0">
                <a:hlinkClick r:id="rId5" tooltip="Steam"/>
              </a:rPr>
              <a:t>steam</a:t>
            </a:r>
            <a:r>
              <a:rPr lang="en-US" altLang="en-US" smtClean="0"/>
              <a:t> into the air. The name </a:t>
            </a:r>
            <a:r>
              <a:rPr lang="en-US" altLang="en-US" i="1" smtClean="0"/>
              <a:t>geyser</a:t>
            </a:r>
            <a:r>
              <a:rPr lang="en-US" altLang="en-US" smtClean="0"/>
              <a:t> comes from </a:t>
            </a:r>
            <a:r>
              <a:rPr lang="en-US" altLang="en-US" i="1" smtClean="0">
                <a:hlinkClick r:id="rId6" tooltip="Geysir"/>
              </a:rPr>
              <a:t>Geysir</a:t>
            </a:r>
            <a:r>
              <a:rPr lang="en-US" altLang="en-US" smtClean="0"/>
              <a:t>, the name of an erupting spring at </a:t>
            </a:r>
            <a:r>
              <a:rPr lang="en-US" altLang="en-US" smtClean="0">
                <a:hlinkClick r:id="rId7" tooltip="Haukadalur"/>
              </a:rPr>
              <a:t>Haukadalur</a:t>
            </a:r>
            <a:r>
              <a:rPr lang="en-US" altLang="en-US" smtClean="0"/>
              <a:t>, </a:t>
            </a:r>
            <a:r>
              <a:rPr lang="en-US" altLang="en-US" smtClean="0">
                <a:hlinkClick r:id="rId8" tooltip="Iceland"/>
              </a:rPr>
              <a:t>Iceland</a:t>
            </a:r>
            <a:r>
              <a:rPr lang="en-US" altLang="en-US" smtClean="0"/>
              <a:t>; that name, in turn, comes from the </a:t>
            </a:r>
            <a:r>
              <a:rPr lang="en-US" altLang="en-US" smtClean="0">
                <a:hlinkClick r:id="rId8" tooltip="Iceland"/>
              </a:rPr>
              <a:t>Icelandic</a:t>
            </a:r>
            <a:r>
              <a:rPr lang="en-US" altLang="en-US" smtClean="0"/>
              <a:t> verb </a:t>
            </a:r>
            <a:r>
              <a:rPr lang="en-US" altLang="en-US" i="1" smtClean="0"/>
              <a:t>gjósa</a:t>
            </a:r>
            <a:r>
              <a:rPr lang="en-US" altLang="en-US" smtClean="0"/>
              <a:t>, "to gush".</a:t>
            </a:r>
          </a:p>
          <a:p>
            <a:r>
              <a:rPr lang="en-US" altLang="en-US" smtClean="0"/>
              <a:t>The formation of geysers requires a favourable </a:t>
            </a:r>
            <a:r>
              <a:rPr lang="en-US" altLang="en-US" smtClean="0">
                <a:hlinkClick r:id="rId9" tooltip="Hydrogeology"/>
              </a:rPr>
              <a:t>hydrogeology</a:t>
            </a:r>
            <a:r>
              <a:rPr lang="en-US" altLang="en-US" smtClean="0"/>
              <a:t> which exists in only a few places on Earth, and so they are fairly rare phenomena. About 1000 exist worldwide, with about half of these in </a:t>
            </a:r>
            <a:r>
              <a:rPr lang="en-US" altLang="en-US" smtClean="0">
                <a:hlinkClick r:id="rId10" tooltip="Yellowstone National Park"/>
              </a:rPr>
              <a:t>Yellowstone National Park</a:t>
            </a:r>
            <a:r>
              <a:rPr lang="en-US" altLang="en-US" smtClean="0"/>
              <a:t>, </a:t>
            </a:r>
            <a:r>
              <a:rPr lang="en-US" altLang="en-US" smtClean="0">
                <a:hlinkClick r:id="rId11" tooltip="USA"/>
              </a:rPr>
              <a:t>USA</a:t>
            </a:r>
            <a:r>
              <a:rPr lang="en-US" altLang="en-US" smtClean="0"/>
              <a:t> (</a:t>
            </a:r>
            <a:r>
              <a:rPr lang="en-US" altLang="en-US" smtClean="0">
                <a:hlinkClick r:id="rId12" tooltip="Glennon, J.A."/>
              </a:rPr>
              <a:t>Glennon, J.A.</a:t>
            </a:r>
            <a:r>
              <a:rPr lang="en-US" altLang="en-US" smtClean="0"/>
              <a:t> 2005). Geyser eruptive activity may change or cease due to ongoing mineral deposition within the geyser plumbing, exchange of functions with nearby hot springs, earthquake influences, and human intervention (Bryan, T.S. 1995).</a:t>
            </a:r>
          </a:p>
          <a:p>
            <a:endParaRPr lang="en-GB"/>
          </a:p>
        </p:txBody>
      </p:sp>
      <p:sp>
        <p:nvSpPr>
          <p:cNvPr id="4" name="Slide Number Placeholder 3"/>
          <p:cNvSpPr>
            <a:spLocks noGrp="1"/>
          </p:cNvSpPr>
          <p:nvPr>
            <p:ph type="sldNum" sz="quarter" idx="10"/>
          </p:nvPr>
        </p:nvSpPr>
        <p:spPr/>
        <p:txBody>
          <a:bodyPr/>
          <a:lstStyle/>
          <a:p>
            <a:pPr>
              <a:defRPr/>
            </a:pPr>
            <a:fld id="{E82244FA-8747-416D-BF2D-12A7AD840C55}" type="slidenum">
              <a:rPr lang="el-GR" smtClean="0"/>
              <a:pPr>
                <a:defRPr/>
              </a:pPr>
              <a:t>7</a:t>
            </a:fld>
            <a:endParaRPr lang="el-GR"/>
          </a:p>
        </p:txBody>
      </p:sp>
    </p:spTree>
    <p:extLst>
      <p:ext uri="{BB962C8B-B14F-4D97-AF65-F5344CB8AC3E}">
        <p14:creationId xmlns:p14="http://schemas.microsoft.com/office/powerpoint/2010/main" val="473937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 theoretical model of the formation of magnetic striping. New oceanic crust forming continuously at the crest of the mid-ocean ridge cools and becomes increasingly older as it moves away from the ridge crest with seafloor spreading (see text): </a:t>
            </a:r>
            <a:r>
              <a:rPr lang="en-US" altLang="en-US" b="1" smtClean="0"/>
              <a:t>a.</a:t>
            </a:r>
            <a:r>
              <a:rPr lang="en-US" altLang="en-US" smtClean="0"/>
              <a:t> the spreading ridge about 5 million years ago; </a:t>
            </a:r>
            <a:r>
              <a:rPr lang="en-US" altLang="en-US" b="1" smtClean="0"/>
              <a:t>b.</a:t>
            </a:r>
            <a:r>
              <a:rPr lang="en-US" altLang="en-US" smtClean="0"/>
              <a:t> about 2 to 3 million years ago; and </a:t>
            </a:r>
            <a:r>
              <a:rPr lang="en-US" altLang="en-US" b="1" smtClean="0"/>
              <a:t>c.</a:t>
            </a:r>
            <a:r>
              <a:rPr lang="en-US" altLang="en-US" smtClean="0"/>
              <a:t> present-day. </a:t>
            </a:r>
            <a:br>
              <a:rPr lang="en-US" altLang="en-US" smtClean="0"/>
            </a:br>
            <a:r>
              <a:rPr lang="en-US" altLang="en-US" smtClean="0"/>
              <a:t>Early in the 20th century, paleomagnetists (those who study the Earth's ancient magnetic field) -- such as Bernard Brunhes in France (in 1906) and Motonari Matuyama in Japan (in the 1920s) -- recognized that rocks generally belong to two groups according to their magnetic properties. One group has so-called normal polarity, characterized by the magnetic minerals in the rock having the same polarity as that of the Earth's present magnetic field. This would result in the </a:t>
            </a:r>
            <a:r>
              <a:rPr lang="en-US" altLang="en-US" b="1" smtClean="0"/>
              <a:t>north</a:t>
            </a:r>
            <a:r>
              <a:rPr lang="en-US" altLang="en-US" smtClean="0"/>
              <a:t> end of the rock's "compass needle" pointing toward magnetic </a:t>
            </a:r>
            <a:r>
              <a:rPr lang="en-US" altLang="en-US" b="1" smtClean="0"/>
              <a:t>north</a:t>
            </a:r>
            <a:r>
              <a:rPr lang="en-US" altLang="en-US" smtClean="0"/>
              <a:t>. The other group, however, has reversed polarity, indicated by a polarity alignment opposite to that of the Earth's present magnetic field. In this case, the </a:t>
            </a:r>
            <a:r>
              <a:rPr lang="en-US" altLang="en-US" b="1" smtClean="0"/>
              <a:t>north</a:t>
            </a:r>
            <a:r>
              <a:rPr lang="en-US" altLang="en-US" smtClean="0"/>
              <a:t> end of the rock's compass needle would point </a:t>
            </a:r>
            <a:r>
              <a:rPr lang="en-US" altLang="en-US" b="1" smtClean="0"/>
              <a:t>south</a:t>
            </a:r>
            <a:r>
              <a:rPr lang="en-US" altLang="en-US" smtClean="0"/>
              <a:t>. How could this be? This answer lies in the magnetite in volcanic rock. Grains of magnetite -- behaving like little magnets -- can align themselves with the orientation of the Earth's magnetic field. When magma (molten rock containing minerals and gases) cools to form solid volcanic rock, the alignment of the magnetite grains is "locked in," recording the Earth's magnetic orientation or polarity (normal or reversed) at the time of cooling.</a:t>
            </a:r>
            <a:endParaRPr lang="el-GR"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Computer-generated detailed topographic map of a segment of the Mid-Oceanic Ridge. "Warm" colors (yellow to red) indicate the ridge rising above the seafloor, and the "cool" colors (green to blue) represent lower elevations. This image (at latitude 9° north) is of a small part of the East Pacific Rise. (Imagery courtesy of Stacey Tighe, University of Rhode Island.) </a:t>
            </a:r>
          </a:p>
          <a:p>
            <a:pPr eaLnBrk="1" hangingPunct="1"/>
            <a:r>
              <a:rPr lang="en-US" altLang="en-US" smtClean="0"/>
              <a:t>In the 1950s, oceanic exploration greatly expanded. Data gathered by oceanographic surveys conducted by many nations led to the discovery that a great mountain range on the ocean floor virtually encircled the Earth. Called the global mid-ocean ridge, this immense submarine mountain chain -- more than 50,000 kilometers (km) long and, in places, more than 800 km across -- zig-zags between the continents, winding its way around the globe like the seam on a baseball. Rising an average of about 4,500 meters(m) above the sea floor, the mid-ocean ridge overshadows all the mountains in the United States except for Mount McKinley (Denali) in Alaska (6,194 m). Though hidden beneath the ocean surface, the global mid-ocean ridge system is the most prominent topographic feature on the surface of our planet. </a:t>
            </a:r>
            <a:endParaRPr lang="el-GR"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Aerial view of the area around Thingvellir, Iceland, showing a fissure zone (in shadow) that is the on-land exposure of the Mid-Atlantic Ridge. Right of the fissure, the North American Plate is pulling westward away from the Eurasian Plate (left of the fissure). Large building (near top) marks the site of Lögberg, Iceland's first parliament, founded in the year A.D. 930. (Photograph by Oddur Sigurdsson, National Energy Authority, Iceland.) </a:t>
            </a:r>
            <a:endParaRPr lang="el-GR"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smtClean="0"/>
              <a:t>Above: The collision between the Indian and Eurasian plates has pushed up the Himalayas and the Tibetan Plateau. Below: Cartoon cross sections showing the meeting of these two plates before and after their collision. The reference points (small squares) show the amount of uplift of an imaginary point in the Earth's crust during this mountain-building process.</a:t>
            </a:r>
            <a:r>
              <a:rPr lang="el-GR" altLang="en-US" smtClean="0"/>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An active seismic survey. </a:t>
            </a:r>
            <a:endParaRPr lang="el-GR"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smtClean="0"/>
              <a:t>Geological and hydrogeological studies</a:t>
            </a:r>
            <a:r>
              <a:rPr lang="en-GB" altLang="en-US" smtClean="0"/>
              <a:t> are the starting point of any exploration programme, and their basic function is that of identifying the location and extension of the areas worth investigating in greater detail and of recommending the most suitable exploration methods for these areas. Geological and hydrogeological studies have an important role in all subsequent phases of geothermal research, right up to the siting of exploratory and producing boreholes. They also provide the background information for interpreting the data obtained with the other exploration methods and, finally, for constructing a realistic model of the geothermal system and assessing the potential of the resource. The information obtained from the geological and hydrogeological studies may also be used in the production phase, providing valuable information for the reservoir and production engineers. The duration and cost of exploration can be appreciably reduced by a good exploration programme and an efficient coordination of the research.</a:t>
            </a:r>
            <a:endParaRPr lang="el-GR"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smtClean="0"/>
              <a:t>Geophysical surveys </a:t>
            </a:r>
            <a:r>
              <a:rPr lang="en-GB" altLang="en-US" smtClean="0"/>
              <a:t>are directed at obtaining indirectly, from the surface or from depth intervals close to the surface, the physical parameters of deep geological formations. These physical parameters include:</a:t>
            </a:r>
            <a:endParaRPr lang="el-GR" altLang="en-US" smtClean="0"/>
          </a:p>
          <a:p>
            <a:pPr eaLnBrk="1" hangingPunct="1"/>
            <a:r>
              <a:rPr lang="en-GB" altLang="en-US" smtClean="0"/>
              <a:t>temperature (thermal survey)</a:t>
            </a:r>
          </a:p>
          <a:p>
            <a:pPr eaLnBrk="1" hangingPunct="1"/>
            <a:r>
              <a:rPr lang="en-GB" altLang="en-US" smtClean="0"/>
              <a:t>electrical conductivity (electrical and electromagnetic methods)</a:t>
            </a:r>
          </a:p>
          <a:p>
            <a:pPr eaLnBrk="1" hangingPunct="1"/>
            <a:r>
              <a:rPr lang="en-GB" altLang="en-US" smtClean="0"/>
              <a:t>propagation velocity of elastic waves (seismic survey)</a:t>
            </a:r>
          </a:p>
          <a:p>
            <a:pPr eaLnBrk="1" hangingPunct="1"/>
            <a:r>
              <a:rPr lang="en-GB" altLang="en-US" smtClean="0"/>
              <a:t>density (gravity survey)</a:t>
            </a:r>
          </a:p>
          <a:p>
            <a:pPr eaLnBrk="1" hangingPunct="1"/>
            <a:r>
              <a:rPr lang="en-GB" altLang="en-US" smtClean="0"/>
              <a:t>magnetic susceptibility (magnetic survey). </a:t>
            </a:r>
            <a:endParaRPr lang="el-GR" altLang="en-US" smtClean="0"/>
          </a:p>
          <a:p>
            <a:pPr eaLnBrk="1" hangingPunct="1"/>
            <a:endParaRPr lang="el-GR"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smtClean="0"/>
              <a:t>Geochemical surveys</a:t>
            </a:r>
            <a:r>
              <a:rPr lang="en-GB" altLang="en-US" smtClean="0"/>
              <a:t> (including isotope geochemistry) are a useful means of determining whether the geothermal system is water- or vapour-dominated, of estimating the minimum temperature expected at depth, of estimating the homogeneity of the water supply, of inferring the chemical characteristics of the deep fluid, and of determining the source of recharge water. Valuable information can also be obtained on the type of problems that are likely to arise during the re-injection phase and plant utilization (e.g. changes in fluid composition, corrosion and scaling on pipes and plant installations, environmental impact) and how to avoid or combat them. The geochemical survey consists of sampling and chemical and/or isotope analyses of the water and gas from geothermal manifestations (hot springs, fumaroles, etc.) or wells in the study area. As the geochemical survey provides useful data for planning exploration and its cost is relatively low compared to other more sophisticated methods, such as the geophysical surveys, the geochemical techniques should be utilised as much as possible before proceeding with other more expensive methodologies.</a:t>
            </a:r>
            <a:endParaRPr lang="el-GR"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Thermal techniques (temperature measurements, determination of geothermal gradient and terrestrial heat flow) can often provide a good approximation of the temperature at the top of the reservoir. </a:t>
            </a:r>
            <a:endParaRPr lang="el-GR"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Drilling of</a:t>
            </a:r>
            <a:r>
              <a:rPr lang="en-GB" altLang="en-US" i="1" smtClean="0"/>
              <a:t> exploratory wells </a:t>
            </a:r>
            <a:r>
              <a:rPr lang="en-GB" altLang="en-US" smtClean="0"/>
              <a:t>represents the final phase of any geothermal exploration programme and is the only means of determining the real characteristics of the geothermal reservoir and thus of assessing its potential (Combs and Muffler, 1973). The data provided by exploratory wells should be capable of verifying all the hypotheses and models elaborated from the results of surface exploration and of confirming that the reservoir is productive and that it contains enough fluids of adequate characteristics for the utilization for which it is intended. Siting of the exploratory wells is therefore a very delicate operation.</a:t>
            </a:r>
            <a:endParaRPr lang="el-GR"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F41469-6CF4-4627-8BF1-CC9E28728E7C}" type="slidenum">
              <a:rPr lang="en-US" altLang="en-US"/>
              <a:pPr/>
              <a:t>8</a:t>
            </a:fld>
            <a:endParaRPr lang="en-US" alt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r>
              <a:rPr lang="en-US" altLang="en-US"/>
              <a:t>CDF is a fumarole in the Casa Diablo area, near the intersection of U.S. Highway 395 and State Highway 203. </a:t>
            </a:r>
            <a:r>
              <a:rPr lang="en-US" altLang="en-US">
                <a:hlinkClick r:id="rId3"/>
              </a:rPr>
              <a:t>Vent temperature</a:t>
            </a:r>
            <a:r>
              <a:rPr lang="en-US" altLang="en-US"/>
              <a:t> is measured a few times each year, has remained fairly stable between 92 and 94 degrees, and is </a:t>
            </a:r>
            <a:r>
              <a:rPr lang="en-US" altLang="en-US">
                <a:hlinkClick r:id="rId4"/>
              </a:rPr>
              <a:t>the hottest of the 5 fumaroles that are monitored</a:t>
            </a:r>
            <a:r>
              <a:rPr lang="en-US" altLang="en-US"/>
              <a:t> in the Long Valley caldera. Gas chemistry has been collected on several occasions (Farrar and others, 1985). Vent gas temperature and chemistry of CDF are monitored because changes in characteristics of CDF may indicate a change in the volcanic system.</a:t>
            </a:r>
          </a:p>
          <a:p>
            <a:endParaRPr lang="en-US" altLang="en-US"/>
          </a:p>
          <a:p>
            <a:r>
              <a:rPr lang="en-US" altLang="en-US"/>
              <a:t>This is an especially large </a:t>
            </a:r>
            <a:r>
              <a:rPr lang="en-US" altLang="en-US">
                <a:hlinkClick r:id="rId5"/>
              </a:rPr>
              <a:t>fumarole </a:t>
            </a:r>
            <a:r>
              <a:rPr lang="en-US" altLang="en-US"/>
              <a:t>on the inner wall of the central crater. Image the sound of a large roaring jet engine, and you get an impression of the noise it produces. Together with the steam, the smell of foul eggs (caused by sulphur) and because it's not the only fumarole in the crater, a view in the crater is like looking in hell's kitchen. - </a:t>
            </a:r>
            <a:r>
              <a:rPr lang="en-US" altLang="en-US">
                <a:hlinkClick r:id="rId6"/>
              </a:rPr>
              <a:t>Christian Treber Copyrights information on the above image</a:t>
            </a:r>
            <a:r>
              <a:rPr lang="en-US" altLang="en-US"/>
              <a:t> </a:t>
            </a:r>
            <a:r>
              <a:rPr lang="en-US" altLang="en-US" b="1"/>
              <a:t>Location</a:t>
            </a:r>
            <a:r>
              <a:rPr lang="en-US" altLang="en-US"/>
              <a:t>: Central Crater, White Island, New Zealand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l-GR" altLang="en-US" smtClean="0"/>
              <a:t>Γεωθερμικό Δυναμικό  </a:t>
            </a:r>
            <a:endParaRPr lang="en-GB" altLang="en-US" smtClean="0"/>
          </a:p>
          <a:p>
            <a:r>
              <a:rPr lang="en-GB" altLang="en-US" smtClean="0"/>
              <a:t>The production of geothermal electricity in the EU in 2013 is ...	...	6 TWh </a:t>
            </a:r>
          </a:p>
          <a:p>
            <a:r>
              <a:rPr lang="en-GB" altLang="en-US" smtClean="0"/>
              <a:t>The NREAPs forecast a production in the EU-28 of... ... ... 			ca.  11 TWh in 2020 </a:t>
            </a:r>
          </a:p>
          <a:p>
            <a:r>
              <a:rPr lang="en-GB" altLang="en-US" smtClean="0"/>
              <a:t>The total European geothermal electricity potential in 2030 is ... ... 	174 TWh </a:t>
            </a:r>
          </a:p>
          <a:p>
            <a:r>
              <a:rPr lang="en-GB" altLang="en-US" smtClean="0"/>
              <a:t>The economic potential grows to more than ... ... ... </a:t>
            </a:r>
            <a:r>
              <a:rPr lang="el-GR" altLang="en-US" smtClean="0"/>
              <a:t>			</a:t>
            </a:r>
            <a:r>
              <a:rPr lang="en-GB" altLang="en-US" smtClean="0"/>
              <a:t>4000 TWh in 205</a:t>
            </a:r>
            <a:r>
              <a:rPr lang="el-GR" altLang="en-US" smtClean="0"/>
              <a:t>0</a:t>
            </a:r>
            <a:endParaRPr lang="en-GB" altLang="en-US" smtClean="0"/>
          </a:p>
          <a:p>
            <a:r>
              <a:rPr lang="en-GB" altLang="en-US" smtClean="0"/>
              <a:t>By integrating existing data in the EU-28 and defining a new methodology based on existing systems outside Europe, the GeoElec project has assessed the economic potential for geothermal electricity using a Levelised Cost of Energy (LCoE) value of less than 150 €/MWh in 2030 and less than 100 €/MWh in 2050. </a:t>
            </a:r>
          </a:p>
          <a:p>
            <a:r>
              <a:rPr lang="en-GB" altLang="en-US" smtClean="0"/>
              <a:t>The results show:  </a:t>
            </a:r>
          </a:p>
          <a:p>
            <a:r>
              <a:rPr lang="en-GB" altLang="en-US" smtClean="0"/>
              <a:t>The production of geothermal electricity in the EU in 2013 is 6 TWh </a:t>
            </a:r>
          </a:p>
          <a:p>
            <a:r>
              <a:rPr lang="en-GB" altLang="en-US" smtClean="0"/>
              <a:t>The NREAPs forecast a production in the EU-28 of ca. 11 TWh in 2020 </a:t>
            </a:r>
          </a:p>
          <a:p>
            <a:r>
              <a:rPr lang="en-GB" altLang="en-US" smtClean="0"/>
              <a:t>The total European geothermal electricity potential in 2030 is 174 TWh </a:t>
            </a:r>
          </a:p>
          <a:p>
            <a:r>
              <a:rPr lang="en-GB" altLang="en-US" smtClean="0"/>
              <a:t>The economic potential grows to more than 4000 TWh in 2050  </a:t>
            </a:r>
          </a:p>
          <a:p>
            <a:r>
              <a:rPr lang="en-GB" altLang="en-US" smtClean="0"/>
              <a:t>Economics and Finance Innovative financing mechanisms are required for geothermal as expenditure and risk are concentrated in the first stages of project development, and EGS is an emerging technology. </a:t>
            </a:r>
          </a:p>
          <a:p>
            <a:r>
              <a:rPr lang="en-GB" altLang="en-US" smtClean="0"/>
              <a:t>The GeoElec project shows that:  </a:t>
            </a:r>
          </a:p>
          <a:p>
            <a:r>
              <a:rPr lang="en-GB" altLang="en-US" smtClean="0"/>
              <a:t>Support schemes are crucial to compensate for market failures </a:t>
            </a:r>
          </a:p>
          <a:p>
            <a:r>
              <a:rPr lang="en-GB" altLang="en-US" smtClean="0"/>
              <a:t>Financing mechanisms need to take the specificities of geothermal technologies into account  A European Geothermal Risk Insurance Fund (EGRIF) should be established </a:t>
            </a:r>
          </a:p>
          <a:p>
            <a:r>
              <a:rPr lang="en-GB" altLang="en-US" smtClean="0"/>
              <a:t>Cost assessment to design support schemes for renewables should be holistic and include all system costs and externalities    </a:t>
            </a:r>
          </a:p>
          <a:p>
            <a:r>
              <a:rPr lang="en-GB" altLang="en-US" smtClean="0"/>
              <a:t> Regulation and Public Acceptance Regulatory barriers that can cause delays and increase costs for geothermal electricity projects still exist and have to be removed. The environmental impact of all infrastructure projects should be rightly considered, and environmental regulations are important tools for the development of geothermal electricity. Such sustainable development, coupled with open dialogue and clear information will enable public acceptance.  </a:t>
            </a:r>
          </a:p>
          <a:p>
            <a:r>
              <a:rPr lang="en-GB" altLang="en-US" smtClean="0"/>
              <a:t>Recommendations for Geothermal Electricity in Europe </a:t>
            </a:r>
          </a:p>
          <a:p>
            <a:r>
              <a:rPr lang="el-GR" altLang="en-US" smtClean="0"/>
              <a:t>Τ</a:t>
            </a:r>
            <a:r>
              <a:rPr lang="en-GB" altLang="en-US" smtClean="0"/>
              <a:t>he GeoElec project recommends: </a:t>
            </a:r>
          </a:p>
          <a:p>
            <a:r>
              <a:rPr lang="en-GB" altLang="en-US" smtClean="0"/>
              <a:t>The establishment of National Committees on Geothermal to increase awareness and create conditions for development </a:t>
            </a:r>
          </a:p>
          <a:p>
            <a:r>
              <a:rPr lang="en-GB" altLang="en-US" smtClean="0"/>
              <a:t>A European EGS flagship programme, providing affordable electricity and contributing to European competitiveness </a:t>
            </a:r>
          </a:p>
          <a:p>
            <a:r>
              <a:rPr lang="en-GB" altLang="en-US" smtClean="0"/>
              <a:t>The establishment of an EGRIF, creating the financial conditions for development </a:t>
            </a:r>
          </a:p>
          <a:p>
            <a:r>
              <a:rPr lang="en-GB" altLang="en-US" smtClean="0"/>
              <a:t>The creation of Education and Training networks, developing a future workforce </a:t>
            </a:r>
          </a:p>
          <a:p>
            <a:r>
              <a:rPr lang="en-GB" altLang="en-US" smtClean="0"/>
              <a:t>Support for a sector which will be able to employ more than 100,000 people by 2030. </a:t>
            </a: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charset="0"/>
              </a:defRPr>
            </a:lvl1pPr>
            <a:lvl2pPr marL="742950" indent="-285750" defTabSz="966788" eaLnBrk="0" hangingPunct="0">
              <a:spcBef>
                <a:spcPct val="30000"/>
              </a:spcBef>
              <a:defRPr sz="1200">
                <a:solidFill>
                  <a:schemeClr val="tx1"/>
                </a:solidFill>
                <a:latin typeface="Arial" charset="0"/>
              </a:defRPr>
            </a:lvl2pPr>
            <a:lvl3pPr marL="1143000" indent="-228600" defTabSz="966788" eaLnBrk="0" hangingPunct="0">
              <a:spcBef>
                <a:spcPct val="30000"/>
              </a:spcBef>
              <a:defRPr sz="1200">
                <a:solidFill>
                  <a:schemeClr val="tx1"/>
                </a:solidFill>
                <a:latin typeface="Arial" charset="0"/>
              </a:defRPr>
            </a:lvl3pPr>
            <a:lvl4pPr marL="1600200" indent="-228600" defTabSz="966788" eaLnBrk="0" hangingPunct="0">
              <a:spcBef>
                <a:spcPct val="30000"/>
              </a:spcBef>
              <a:defRPr sz="1200">
                <a:solidFill>
                  <a:schemeClr val="tx1"/>
                </a:solidFill>
                <a:latin typeface="Arial" charset="0"/>
              </a:defRPr>
            </a:lvl4pPr>
            <a:lvl5pPr marL="2057400" indent="-228600" defTabSz="966788" eaLnBrk="0" hangingPunct="0">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6EC13CD-9DCA-4D79-B4C4-DFEB08E8F214}" type="slidenum">
              <a:rPr lang="el-GR" altLang="en-US" sz="1300" smtClean="0"/>
              <a:pPr eaLnBrk="1" hangingPunct="1">
                <a:spcBef>
                  <a:spcPct val="0"/>
                </a:spcBef>
              </a:pPr>
              <a:t>58</a:t>
            </a:fld>
            <a:endParaRPr lang="el-GR" altLang="en-US" sz="13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n-US" smtClean="0"/>
              <a:t>http://volcano.und.nodak.edu/vwdocs/volc_images/europe_west_asia/greece.html</a:t>
            </a:r>
          </a:p>
          <a:p>
            <a:pPr eaLnBrk="1" hangingPunct="1"/>
            <a:endParaRPr lang="el-GR"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t>Two distinct hydrothermal aquifers are present beneath the Lakki plain: (a) a deep aquifer, characterized by temperatures higher than 290°C and chloride-rich fluids: and (b) a shallow aquifer, with a chloride content close to that of sea water and temperatures in the range 170-255°C. The vapor phase boiled from the shallow aquifer feeds the fumarolic vents in the southern half of the Lakki plain and its liquid phase flows northeast and southwest, contributing to the thermal springs located along the northern and southern coasts of the island.</a:t>
            </a:r>
          </a:p>
        </p:txBody>
      </p:sp>
      <p:sp>
        <p:nvSpPr>
          <p:cNvPr id="173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charset="0"/>
              </a:defRPr>
            </a:lvl1pPr>
            <a:lvl2pPr marL="742950" indent="-285750" defTabSz="966788" eaLnBrk="0" hangingPunct="0">
              <a:spcBef>
                <a:spcPct val="30000"/>
              </a:spcBef>
              <a:defRPr sz="1200">
                <a:solidFill>
                  <a:schemeClr val="tx1"/>
                </a:solidFill>
                <a:latin typeface="Arial" charset="0"/>
              </a:defRPr>
            </a:lvl2pPr>
            <a:lvl3pPr marL="1143000" indent="-228600" defTabSz="966788" eaLnBrk="0" hangingPunct="0">
              <a:spcBef>
                <a:spcPct val="30000"/>
              </a:spcBef>
              <a:defRPr sz="1200">
                <a:solidFill>
                  <a:schemeClr val="tx1"/>
                </a:solidFill>
                <a:latin typeface="Arial" charset="0"/>
              </a:defRPr>
            </a:lvl3pPr>
            <a:lvl4pPr marL="1600200" indent="-228600" defTabSz="966788" eaLnBrk="0" hangingPunct="0">
              <a:spcBef>
                <a:spcPct val="30000"/>
              </a:spcBef>
              <a:defRPr sz="1200">
                <a:solidFill>
                  <a:schemeClr val="tx1"/>
                </a:solidFill>
                <a:latin typeface="Arial" charset="0"/>
              </a:defRPr>
            </a:lvl4pPr>
            <a:lvl5pPr marL="2057400" indent="-228600" defTabSz="966788" eaLnBrk="0" hangingPunct="0">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60EC54D-CA46-424B-9AD1-CCDAC10F1012}" type="slidenum">
              <a:rPr lang="el-GR" altLang="en-US" sz="1300" smtClean="0"/>
              <a:pPr eaLnBrk="1" hangingPunct="1">
                <a:spcBef>
                  <a:spcPct val="0"/>
                </a:spcBef>
              </a:pPr>
              <a:t>61</a:t>
            </a:fld>
            <a:endParaRPr lang="el-GR" altLang="en-US" sz="13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n-US" b="1" smtClean="0"/>
              <a:t>Hydrothermal</a:t>
            </a:r>
            <a:r>
              <a:rPr lang="el-GR" altLang="en-US" smtClean="0"/>
              <a:t/>
            </a:r>
            <a:br>
              <a:rPr lang="el-GR" altLang="en-US" smtClean="0"/>
            </a:br>
            <a:r>
              <a:rPr lang="el-GR" altLang="en-US" smtClean="0"/>
              <a:t>Hydrothermal, or hot water, resources arise, when hot water and/or steam is formed in fractured or porous rock at shallow to moderate depths (100m to 4.5km) as a result of either the intrusion in the earth’s crust of molten magma from the earth’s interior, or the deep circulation of water through a fault or fracture [2]. High temperature hydrothermal resources, with temperatures from 180 ° C to over 350 ° C, are usually heated by hot molten rock. While low temperature resources, with temperatures from 100 ° C to 180 ° C, can be produced by either process [1]</a:t>
            </a:r>
          </a:p>
          <a:p>
            <a:pPr eaLnBrk="1" hangingPunct="1"/>
            <a:endParaRPr lang="el-GR" altLang="en-US" smtClean="0"/>
          </a:p>
          <a:p>
            <a:pPr eaLnBrk="1" hangingPunct="1"/>
            <a:r>
              <a:rPr lang="el-GR" altLang="en-US" smtClean="0"/>
              <a:t>Hydrothermal resources come in the form of either steam or hot water depending on the temperatures and pressures involved. High grade resources are usually used for electricity generation, while low grade resources are used in direct heating applications.</a:t>
            </a:r>
          </a:p>
          <a:p>
            <a:pPr eaLnBrk="1" hangingPunct="1"/>
            <a:r>
              <a:rPr lang="el-GR" altLang="en-US" smtClean="0"/>
              <a:t> </a:t>
            </a:r>
          </a:p>
          <a:p>
            <a:pPr eaLnBrk="1" hangingPunct="1"/>
            <a:endParaRPr lang="el-GR"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n-US" b="1" smtClean="0"/>
              <a:t>Geopressured</a:t>
            </a:r>
            <a:r>
              <a:rPr lang="el-GR" altLang="en-US" smtClean="0"/>
              <a:t/>
            </a:r>
            <a:br>
              <a:rPr lang="el-GR" altLang="en-US" smtClean="0"/>
            </a:br>
            <a:r>
              <a:rPr lang="el-GR" altLang="en-US" smtClean="0"/>
              <a:t>Geopressured geothermal resources consist of hot brine saturated with methane, found in large, deep aquifers under high pressure. The water and methane is trapped in sedimentary formations at a depth of about 3km-6km [2]. The temperature of the water is in the range of 90 ° C- 200 ° C. Three forms of energy can be obtained from geopressured resources: thermal energy, hydraulic energy from the high pressure and chemical energy from burning the dissolved methane gas. The major region of geopressured reservoirs discovered to date is in the northern Gulf of Mexico.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n-US" b="1" smtClean="0"/>
              <a:t>Hot Dry Rock</a:t>
            </a:r>
            <a:r>
              <a:rPr lang="el-GR" altLang="en-US" smtClean="0"/>
              <a:t/>
            </a:r>
            <a:br>
              <a:rPr lang="el-GR" altLang="en-US" smtClean="0"/>
            </a:br>
            <a:r>
              <a:rPr lang="el-GR" altLang="en-US" smtClean="0"/>
              <a:t>Hot dry rock (HDR) is a heated geological formation formed in the same way as hydrothermal resources, but containing no water as the aquifers or fractures required to conduct water to the surface are not present. This resource is virtually limitless and is more accessible than hydrothermal resources. The geological profile of Australia is such that there is a large potential for hot dry rock technologies to be used for energy production in the eastern states of Australia. Figure six is a false colour map of Australia showing the relative potential of HDR techologies. Red indicates greatest potential, blue the least.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n-US" b="1" smtClean="0"/>
              <a:t>Magma</a:t>
            </a:r>
            <a:r>
              <a:rPr lang="el-GR" altLang="en-US" smtClean="0"/>
              <a:t/>
            </a:r>
            <a:br>
              <a:rPr lang="el-GR" altLang="en-US" smtClean="0"/>
            </a:br>
            <a:r>
              <a:rPr lang="el-GR" altLang="en-US" smtClean="0"/>
              <a:t>Magma, the largest geothermal resource, is molten rock found at depths of 3km-10km and deeper, and therefore not easily accessible. It has a temperature which ranges from 700 - 1,200 ° C. The resource has not been well explored to date.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l-GR" altLang="en-US" b="1" smtClean="0"/>
              <a:t>Electricity generation</a:t>
            </a:r>
            <a:r>
              <a:rPr lang="el-GR" altLang="en-US" smtClean="0"/>
              <a:t/>
            </a:r>
            <a:br>
              <a:rPr lang="el-GR" altLang="en-US" smtClean="0"/>
            </a:br>
            <a:r>
              <a:rPr lang="el-GR" altLang="en-US" smtClean="0"/>
              <a:t>High temperature geothermal resources can be used for electricity production. There is currently over 8GW of installed geothermal electricity generation capacity worldwide (see Table 1). There are a number of energy conversion technologies, which use the geothermal resource. These include dry steam, flash steam and binary cycle systems.</a:t>
            </a:r>
          </a:p>
          <a:p>
            <a:pPr eaLnBrk="1" hangingPunct="1"/>
            <a:r>
              <a:rPr lang="el-GR" altLang="en-US" smtClean="0"/>
              <a:t>Geothermal electricity can be used for base load power, as well as for peak load demand as required. In many parts of world, geothermal electricity is competitive with conventional energy sources.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Electricity production from stream reservoir</a:t>
            </a:r>
            <a:endParaRPr lang="el-GR" altLang="en-US"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charset="0"/>
              </a:defRPr>
            </a:lvl1pPr>
            <a:lvl2pPr marL="742950" indent="-285750" defTabSz="966788" eaLnBrk="0" hangingPunct="0">
              <a:spcBef>
                <a:spcPct val="30000"/>
              </a:spcBef>
              <a:defRPr sz="1200">
                <a:solidFill>
                  <a:schemeClr val="tx1"/>
                </a:solidFill>
                <a:latin typeface="Arial" charset="0"/>
              </a:defRPr>
            </a:lvl2pPr>
            <a:lvl3pPr marL="1143000" indent="-228600" defTabSz="966788" eaLnBrk="0" hangingPunct="0">
              <a:spcBef>
                <a:spcPct val="30000"/>
              </a:spcBef>
              <a:defRPr sz="1200">
                <a:solidFill>
                  <a:schemeClr val="tx1"/>
                </a:solidFill>
                <a:latin typeface="Arial" charset="0"/>
              </a:defRPr>
            </a:lvl3pPr>
            <a:lvl4pPr marL="1600200" indent="-228600" defTabSz="966788" eaLnBrk="0" hangingPunct="0">
              <a:spcBef>
                <a:spcPct val="30000"/>
              </a:spcBef>
              <a:defRPr sz="1200">
                <a:solidFill>
                  <a:schemeClr val="tx1"/>
                </a:solidFill>
                <a:latin typeface="Arial" charset="0"/>
              </a:defRPr>
            </a:lvl4pPr>
            <a:lvl5pPr marL="2057400" indent="-228600" defTabSz="966788" eaLnBrk="0" hangingPunct="0">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58D71E7-E283-4419-A70B-23E86E05CB0C}" type="slidenum">
              <a:rPr lang="el-GR" altLang="en-US" sz="1300" smtClean="0"/>
              <a:pPr eaLnBrk="1" hangingPunct="1">
                <a:spcBef>
                  <a:spcPct val="0"/>
                </a:spcBef>
              </a:pPr>
              <a:t>86</a:t>
            </a:fld>
            <a:endParaRPr lang="el-GR" altLang="en-US" sz="130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Electricity production from hot water reservoir</a:t>
            </a:r>
            <a:endParaRPr lang="el-GR" altLang="en-US" smtClean="0"/>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charset="0"/>
              </a:defRPr>
            </a:lvl1pPr>
            <a:lvl2pPr marL="742950" indent="-285750" defTabSz="966788" eaLnBrk="0" hangingPunct="0">
              <a:spcBef>
                <a:spcPct val="30000"/>
              </a:spcBef>
              <a:defRPr sz="1200">
                <a:solidFill>
                  <a:schemeClr val="tx1"/>
                </a:solidFill>
                <a:latin typeface="Arial" charset="0"/>
              </a:defRPr>
            </a:lvl2pPr>
            <a:lvl3pPr marL="1143000" indent="-228600" defTabSz="966788" eaLnBrk="0" hangingPunct="0">
              <a:spcBef>
                <a:spcPct val="30000"/>
              </a:spcBef>
              <a:defRPr sz="1200">
                <a:solidFill>
                  <a:schemeClr val="tx1"/>
                </a:solidFill>
                <a:latin typeface="Arial" charset="0"/>
              </a:defRPr>
            </a:lvl3pPr>
            <a:lvl4pPr marL="1600200" indent="-228600" defTabSz="966788" eaLnBrk="0" hangingPunct="0">
              <a:spcBef>
                <a:spcPct val="30000"/>
              </a:spcBef>
              <a:defRPr sz="1200">
                <a:solidFill>
                  <a:schemeClr val="tx1"/>
                </a:solidFill>
                <a:latin typeface="Arial" charset="0"/>
              </a:defRPr>
            </a:lvl4pPr>
            <a:lvl5pPr marL="2057400" indent="-228600" defTabSz="966788" eaLnBrk="0" hangingPunct="0">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E75324D-F22E-4BE4-9F2D-18F76B2B0D13}" type="slidenum">
              <a:rPr lang="el-GR" altLang="en-US" sz="1300" smtClean="0"/>
              <a:pPr eaLnBrk="1" hangingPunct="1">
                <a:spcBef>
                  <a:spcPct val="0"/>
                </a:spcBef>
              </a:pPr>
              <a:t>87</a:t>
            </a:fld>
            <a:endParaRPr lang="el-GR" altLang="en-US" sz="13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smtClean="0"/>
              <a:t>It's called a 'black smoker.' It's a super-heated vent found deep in the oceans and seas of the world where volcanic ridges are found. Miraculously, life thrives in these vents and one of them produces incredible amounts of hydrogen.</a:t>
            </a:r>
            <a:r>
              <a:rPr lang="en-GB" altLang="en-US" smtClean="0"/>
              <a:t> </a:t>
            </a:r>
            <a:endParaRPr lang="el-GR" alt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Electricity production from middle enthalpy reservoir</a:t>
            </a:r>
            <a:endParaRPr lang="el-GR" altLang="en-US"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spcBef>
                <a:spcPct val="30000"/>
              </a:spcBef>
              <a:defRPr sz="1200">
                <a:solidFill>
                  <a:schemeClr val="tx1"/>
                </a:solidFill>
                <a:latin typeface="Arial" charset="0"/>
              </a:defRPr>
            </a:lvl1pPr>
            <a:lvl2pPr marL="742950" indent="-285750" defTabSz="966788" eaLnBrk="0" hangingPunct="0">
              <a:spcBef>
                <a:spcPct val="30000"/>
              </a:spcBef>
              <a:defRPr sz="1200">
                <a:solidFill>
                  <a:schemeClr val="tx1"/>
                </a:solidFill>
                <a:latin typeface="Arial" charset="0"/>
              </a:defRPr>
            </a:lvl2pPr>
            <a:lvl3pPr marL="1143000" indent="-228600" defTabSz="966788" eaLnBrk="0" hangingPunct="0">
              <a:spcBef>
                <a:spcPct val="30000"/>
              </a:spcBef>
              <a:defRPr sz="1200">
                <a:solidFill>
                  <a:schemeClr val="tx1"/>
                </a:solidFill>
                <a:latin typeface="Arial" charset="0"/>
              </a:defRPr>
            </a:lvl3pPr>
            <a:lvl4pPr marL="1600200" indent="-228600" defTabSz="966788" eaLnBrk="0" hangingPunct="0">
              <a:spcBef>
                <a:spcPct val="30000"/>
              </a:spcBef>
              <a:defRPr sz="1200">
                <a:solidFill>
                  <a:schemeClr val="tx1"/>
                </a:solidFill>
                <a:latin typeface="Arial" charset="0"/>
              </a:defRPr>
            </a:lvl4pPr>
            <a:lvl5pPr marL="2057400" indent="-228600" defTabSz="966788" eaLnBrk="0" hangingPunct="0">
              <a:spcBef>
                <a:spcPct val="30000"/>
              </a:spcBef>
              <a:defRPr sz="1200">
                <a:solidFill>
                  <a:schemeClr val="tx1"/>
                </a:solidFill>
                <a:latin typeface="Arial" charset="0"/>
              </a:defRPr>
            </a:lvl5pPr>
            <a:lvl6pPr marL="2514600" indent="-228600" defTabSz="966788" eaLnBrk="0" fontAlgn="base" hangingPunct="0">
              <a:spcBef>
                <a:spcPct val="30000"/>
              </a:spcBef>
              <a:spcAft>
                <a:spcPct val="0"/>
              </a:spcAft>
              <a:defRPr sz="1200">
                <a:solidFill>
                  <a:schemeClr val="tx1"/>
                </a:solidFill>
                <a:latin typeface="Arial" charset="0"/>
              </a:defRPr>
            </a:lvl6pPr>
            <a:lvl7pPr marL="2971800" indent="-228600" defTabSz="966788" eaLnBrk="0" fontAlgn="base" hangingPunct="0">
              <a:spcBef>
                <a:spcPct val="30000"/>
              </a:spcBef>
              <a:spcAft>
                <a:spcPct val="0"/>
              </a:spcAft>
              <a:defRPr sz="1200">
                <a:solidFill>
                  <a:schemeClr val="tx1"/>
                </a:solidFill>
                <a:latin typeface="Arial" charset="0"/>
              </a:defRPr>
            </a:lvl7pPr>
            <a:lvl8pPr marL="3429000" indent="-228600" defTabSz="966788" eaLnBrk="0" fontAlgn="base" hangingPunct="0">
              <a:spcBef>
                <a:spcPct val="30000"/>
              </a:spcBef>
              <a:spcAft>
                <a:spcPct val="0"/>
              </a:spcAft>
              <a:defRPr sz="1200">
                <a:solidFill>
                  <a:schemeClr val="tx1"/>
                </a:solidFill>
                <a:latin typeface="Arial" charset="0"/>
              </a:defRPr>
            </a:lvl8pPr>
            <a:lvl9pPr marL="3886200" indent="-228600" defTabSz="966788"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B3D13C0-003B-4FCC-BB02-A0416E4ED0DF}" type="slidenum">
              <a:rPr lang="el-GR" altLang="en-US" sz="1300" smtClean="0"/>
              <a:pPr eaLnBrk="1" hangingPunct="1">
                <a:spcBef>
                  <a:spcPct val="0"/>
                </a:spcBef>
              </a:pPr>
              <a:t>88</a:t>
            </a:fld>
            <a:endParaRPr lang="el-GR" altLang="en-US" sz="13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smtClean="0"/>
              <a:t>Image from Mr. P. Chisholm's grade 10 class, Cornwall, Ontario, original source unknown.</a:t>
            </a:r>
          </a:p>
          <a:p>
            <a:pPr eaLnBrk="1" hangingPunct="1"/>
            <a:r>
              <a:rPr lang="en-GB" altLang="en-US" smtClean="0"/>
              <a:t>This is only our observations - we think that the magnetic field is produced by what is called a self-generating dynamo. </a:t>
            </a:r>
          </a:p>
          <a:p>
            <a:pPr eaLnBrk="1" hangingPunct="1"/>
            <a:r>
              <a:rPr lang="en-GB" altLang="en-US" smtClean="0"/>
              <a:t>The essentials of the idea are that: </a:t>
            </a:r>
            <a:endParaRPr lang="en-GB" altLang="en-US" i="1" smtClean="0"/>
          </a:p>
          <a:p>
            <a:pPr eaLnBrk="1" hangingPunct="1"/>
            <a:r>
              <a:rPr lang="en-GB" altLang="en-US" i="1" smtClean="0"/>
              <a:t>The outer core is liquid Fe/Ni - conductive</a:t>
            </a:r>
            <a:r>
              <a:rPr lang="en-GB" altLang="en-US" smtClean="0"/>
              <a:t> </a:t>
            </a:r>
          </a:p>
          <a:p>
            <a:pPr eaLnBrk="1" hangingPunct="1"/>
            <a:r>
              <a:rPr lang="en-GB" altLang="en-US" smtClean="0"/>
              <a:t>  At 20 degrees C, electrical conductivity of pure Fe ~ 107 </a:t>
            </a:r>
            <a:r>
              <a:rPr lang="el-GR" altLang="en-US" smtClean="0"/>
              <a:t>W</a:t>
            </a:r>
            <a:r>
              <a:rPr lang="en-GB" altLang="en-US" smtClean="0"/>
              <a:t>-1m-1 </a:t>
            </a:r>
          </a:p>
          <a:p>
            <a:pPr eaLnBrk="1" hangingPunct="1"/>
            <a:r>
              <a:rPr lang="en-GB" altLang="en-US" smtClean="0"/>
              <a:t>  Estimate at core temperatures (~3000 degrees C?) and Pressures (&gt; 150 Gpa) ~ 3.5 X 105 </a:t>
            </a:r>
            <a:r>
              <a:rPr lang="el-GR" altLang="en-US" smtClean="0"/>
              <a:t>W</a:t>
            </a:r>
            <a:r>
              <a:rPr lang="en-GB" altLang="en-US" smtClean="0"/>
              <a:t>-1m-1 - still a very good conductor (better than graphite). </a:t>
            </a:r>
          </a:p>
          <a:p>
            <a:pPr eaLnBrk="1" hangingPunct="1"/>
            <a:r>
              <a:rPr lang="en-GB" altLang="en-US" smtClean="0"/>
              <a:t>  Self generating dynamos can be made in the laboratory with conducting fluid metals (Mercury)</a:t>
            </a:r>
            <a:endParaRPr lang="en-GB" altLang="en-US" i="1" smtClean="0"/>
          </a:p>
          <a:p>
            <a:pPr eaLnBrk="1" hangingPunct="1"/>
            <a:r>
              <a:rPr lang="en-GB" altLang="en-US" i="1" smtClean="0"/>
              <a:t>The outer core is also very hot - </a:t>
            </a:r>
            <a:r>
              <a:rPr lang="en-GB" altLang="en-US" smtClean="0"/>
              <a:t>convecting, fluid is moving </a:t>
            </a:r>
            <a:endParaRPr lang="en-GB" altLang="en-US" i="1" smtClean="0"/>
          </a:p>
          <a:p>
            <a:pPr eaLnBrk="1" hangingPunct="1"/>
            <a:r>
              <a:rPr lang="en-GB" altLang="en-US" i="1" smtClean="0"/>
              <a:t>What is Convection? Bouyancy driven motion - e.g. hot material is less dense and thus must rise. Essentially, convection occurs when heat cannot dissipate sufficiently quickly - thermal expansion occurs - density decreases - bouyancy force exceeds viscous resistance.</a:t>
            </a:r>
            <a:r>
              <a:rPr lang="en-GB" altLang="en-US" smtClean="0"/>
              <a:t> </a:t>
            </a:r>
            <a:endParaRPr lang="el-GR"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In 1947, seismologists on the U.S. research ship Atlantis found that the sediment layer on the floor of the Atlantic was much thinner than originally thought. Scientists had previously believed that the oceans have existed for at least 4 billion years, so therefore the sediment layer should have been very thick. Why then was there so little accumulation of sedimentary rock and debris on the ocean floor? The answer to this question, which came after further exploration, would prove to be vital to advancing the concept of plate tectonics. </a:t>
            </a:r>
            <a:endParaRPr lang="el-GR"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smtClean="0"/>
              <a:t>Left: Conceptual drawing of assumed convection cells in the mantle (see text). Below a depth of about 700 km, the descending slab begins to soften and flow, losing its form. Below: Sketch showing convection cells commonly seen in boiling water or soup. This analogy, however, does not take into account the huge differences in the size and the flow rates of these cells. </a:t>
            </a:r>
            <a:endParaRPr lang="el-GR" altLang="en-US" sz="1000" smtClean="0"/>
          </a:p>
          <a:p>
            <a:pPr eaLnBrk="1" hangingPunct="1"/>
            <a:endParaRPr lang="el-GR" altLang="en-US" sz="1000" smtClean="0"/>
          </a:p>
          <a:p>
            <a:pPr eaLnBrk="1" hangingPunct="1"/>
            <a:r>
              <a:rPr lang="en-US" altLang="en-US" sz="1000" smtClean="0"/>
              <a:t>The tectonic plates do not randomly drift or wander about the Earth's surface; they are driven by definite yet unseen forces. Although scientists can neither precisely describe nor fully understand the forces, most believe that the relatively shallow forces driving the lithospheric plates are coupled with forces originating much deeper in the Earth.</a:t>
            </a:r>
            <a:endParaRPr lang="en-US" altLang="en-US" sz="1000" b="1" i="1" smtClean="0"/>
          </a:p>
          <a:p>
            <a:pPr eaLnBrk="1" hangingPunct="1"/>
            <a:r>
              <a:rPr lang="en-US" altLang="en-US" sz="1000" b="1" i="1" smtClean="0"/>
              <a:t>What drives the plates?</a:t>
            </a:r>
            <a:r>
              <a:rPr lang="en-US" altLang="en-US" sz="1000" b="1" smtClean="0"/>
              <a:t> </a:t>
            </a:r>
          </a:p>
          <a:p>
            <a:pPr eaLnBrk="1" hangingPunct="1"/>
            <a:r>
              <a:rPr lang="en-US" altLang="en-US" sz="1000" smtClean="0"/>
              <a:t>From seismic and other geophysical evidence and laboratory experiments, scientists generally agree with Harry Hess' theory that the plate-driving force is the slow movement of hot, softened mantle that lies below the rigid plates. This idea was first considered in the 1930s by Arthur Holmes, the English geologist who later influenced Harry Hess' thinking about seafloor spreading. Holmes speculated that the circular motion of the mantle carried the continents along in much the same way as a conveyor belt. However, at the time that Wegener proposed his theory of continental drift, most scientists still believed the Earth was a solid, motionless body. We now know better. As J. Tuzo Wilson eloquently stated in 1968, "The earth, instead of appearing as an inert statue, is a living, mobile thing." Both the Earth's surface </a:t>
            </a:r>
            <a:r>
              <a:rPr lang="en-US" altLang="en-US" sz="1000" b="1" smtClean="0"/>
              <a:t>and</a:t>
            </a:r>
            <a:r>
              <a:rPr lang="en-US" altLang="en-US" sz="1000" smtClean="0"/>
              <a:t> its interior are in motion. Below the lithospheric plates, at some depth the mantle is partially molten and can flow, albeit slowly, in response to steady forces applied for long periods of time. Just as a solid metal like steel, when exposed to heat and pressure, can be softened and take different shapes, so too can solid rock in the mantle when subjected to heat and pressure in the Earth's interior over millions of years. </a:t>
            </a:r>
            <a:endParaRPr lang="el-GR" altLang="en-US" sz="100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Scientists now have a fairly good understanding of how the plates move and how such movements relate to earthquake activity. Most movement occurs along narrow zones between plates where the results of plate-tectonic forces are most evident.</a:t>
            </a:r>
          </a:p>
          <a:p>
            <a:pPr eaLnBrk="1" hangingPunct="1"/>
            <a:r>
              <a:rPr lang="en-US" altLang="en-US" smtClean="0"/>
              <a:t>There are four types of plate boundaries: </a:t>
            </a:r>
          </a:p>
          <a:p>
            <a:pPr eaLnBrk="1" hangingPunct="1"/>
            <a:r>
              <a:rPr lang="en-US" altLang="en-US" smtClean="0"/>
              <a:t>Divergent boundaries -- where new crust is generated as the plates pull away from each other. </a:t>
            </a:r>
          </a:p>
          <a:p>
            <a:pPr eaLnBrk="1" hangingPunct="1"/>
            <a:r>
              <a:rPr lang="en-US" altLang="en-US" smtClean="0"/>
              <a:t>Convergent boundaries -- where crust is destroyed as one plate dives under another. </a:t>
            </a:r>
          </a:p>
          <a:p>
            <a:pPr eaLnBrk="1" hangingPunct="1"/>
            <a:r>
              <a:rPr lang="en-US" altLang="en-US" smtClean="0"/>
              <a:t>Transform boundaries -- where crust is neither produced nor destroyed as the plates slide horizontally past each other. </a:t>
            </a:r>
          </a:p>
          <a:p>
            <a:pPr eaLnBrk="1" hangingPunct="1"/>
            <a:r>
              <a:rPr lang="en-US" altLang="en-US" smtClean="0"/>
              <a:t>Plate boundary zones -- broad belts in which boundaries are not well defined and the effects of plate interaction are unclear. </a:t>
            </a:r>
            <a:endParaRPr lang="el-GR"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Off the coast of South America along the Peru-Chile trench, the oceanic Nazca Plate is pushing into and being subducted under the continental part of the South American Plate. In turn, the overriding South American Plate is being lifted up, creating the towering Andes mountains, the backbone of the continent. Strong, destructive earthquakes and the rapid uplift of mountain ranges are common in this region. Even though the Nazca Plate as a whole is sinking smoothly and continuously into the trench, the deepest part of the subducting plate breaks into smaller pieces that become locked in place for long periods of time before suddenly moving to generate large earthquakes. Such earthquakes are often accompanied by uplift of the land by as much as a few meters.</a:t>
            </a:r>
            <a:endParaRPr lang="el-GR"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Subduction processes in oceanic-oceanic plate convergence also result in the formation of volcanoes. Over millions of years, the erupted lava and volcanic debris pile up on the ocean floor until a submarine volcano rises above sea level to form an island volcano. Such volcanoes are typically strung out in chains called </a:t>
            </a:r>
            <a:r>
              <a:rPr lang="en-US" altLang="en-US" i="1" smtClean="0"/>
              <a:t>island arcs.</a:t>
            </a:r>
            <a:r>
              <a:rPr lang="en-US" altLang="en-US" smtClean="0"/>
              <a:t> As the name implies, volcanic island arcs, which closely parallel the trenches, are generally curved. The trenches are the key to understanding how island arcs such as the Marianas and the Aleutian Islands have formed and why they experience numerous strong earthquakes. Magmas that form island arcs are produced by the partial melting of the descending plate and/or the overlying oceanic lithosphere. The descending plate also provides a source of stress as the two plates interact, leading to frequent moderate to strong earthquakes.</a:t>
            </a:r>
            <a:endParaRPr lang="el-GR"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28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052129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3A4D8FD3-0515-4CF4-A69E-59D5F1AF156F}" type="slidenum">
              <a:rPr lang="el-GR"/>
              <a:pPr>
                <a:defRPr/>
              </a:pPr>
              <a:t>‹#›</a:t>
            </a:fld>
            <a:endParaRPr lang="el-GR"/>
          </a:p>
        </p:txBody>
      </p:sp>
    </p:spTree>
    <p:extLst>
      <p:ext uri="{BB962C8B-B14F-4D97-AF65-F5344CB8AC3E}">
        <p14:creationId xmlns:p14="http://schemas.microsoft.com/office/powerpoint/2010/main" val="29056775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7CC1DC1-66C5-4F7F-9DD4-DA9D66754067}" type="slidenum">
              <a:rPr lang="el-GR"/>
              <a:pPr>
                <a:defRPr/>
              </a:pPr>
              <a:t>‹#›</a:t>
            </a:fld>
            <a:endParaRPr lang="el-GR"/>
          </a:p>
        </p:txBody>
      </p:sp>
    </p:spTree>
    <p:extLst>
      <p:ext uri="{BB962C8B-B14F-4D97-AF65-F5344CB8AC3E}">
        <p14:creationId xmlns:p14="http://schemas.microsoft.com/office/powerpoint/2010/main" val="11685954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Slide Number Placeholder 5"/>
          <p:cNvSpPr>
            <a:spLocks noGrp="1"/>
          </p:cNvSpPr>
          <p:nvPr>
            <p:ph type="sldNum" sz="quarter" idx="12"/>
          </p:nvPr>
        </p:nvSpPr>
        <p:spPr/>
        <p:txBody>
          <a:bodyPr/>
          <a:lstStyle>
            <a:lvl1pPr>
              <a:defRPr/>
            </a:lvl1pPr>
          </a:lstStyle>
          <a:p>
            <a:pPr>
              <a:defRPr/>
            </a:pPr>
            <a:fld id="{902B949C-411A-415D-9675-65D2A1627A51}" type="slidenum">
              <a:rPr lang="el-GR"/>
              <a:pPr>
                <a:defRPr/>
              </a:pPr>
              <a:t>‹#›</a:t>
            </a:fld>
            <a:endParaRPr lang="el-GR"/>
          </a:p>
        </p:txBody>
      </p:sp>
    </p:spTree>
    <p:extLst>
      <p:ext uri="{BB962C8B-B14F-4D97-AF65-F5344CB8AC3E}">
        <p14:creationId xmlns:p14="http://schemas.microsoft.com/office/powerpoint/2010/main" val="28145751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0648"/>
            <a:ext cx="8229600" cy="375320"/>
          </a:xfrm>
        </p:spPr>
        <p:txBody>
          <a:bodyPr>
            <a:noAutofit/>
          </a:bodyPr>
          <a:lstStyle>
            <a:lvl1pPr algn="ctr">
              <a:defRPr sz="2800" b="1">
                <a:solidFill>
                  <a:srgbClr val="C00000"/>
                </a:solidFill>
                <a:latin typeface="Cambria Math" panose="02040503050406030204" pitchFamily="18" charset="0"/>
                <a:ea typeface="Cambria Math" panose="02040503050406030204" pitchFamily="18" charset="0"/>
              </a:defRPr>
            </a:lvl1pPr>
          </a:lstStyle>
          <a:p>
            <a:r>
              <a:rPr lang="en-US" smtClean="0"/>
              <a:t>Click to edit Master title style</a:t>
            </a:r>
            <a:endParaRPr lang="en-US"/>
          </a:p>
        </p:txBody>
      </p:sp>
      <p:sp>
        <p:nvSpPr>
          <p:cNvPr id="3" name="Content Placeholder 2"/>
          <p:cNvSpPr>
            <a:spLocks noGrp="1"/>
          </p:cNvSpPr>
          <p:nvPr>
            <p:ph idx="1"/>
          </p:nvPr>
        </p:nvSpPr>
        <p:spPr>
          <a:xfrm>
            <a:off x="457200" y="836712"/>
            <a:ext cx="8229600" cy="5640288"/>
          </a:xfrm>
        </p:spPr>
        <p:txBody>
          <a:bodyPr/>
          <a:lstStyle>
            <a:lvl1pPr>
              <a:defRPr sz="2000">
                <a:latin typeface="Cambria Math" panose="02040503050406030204" pitchFamily="18" charset="0"/>
                <a:ea typeface="Cambria Math" panose="02040503050406030204" pitchFamily="18" charset="0"/>
              </a:defRPr>
            </a:lvl1pPr>
            <a:lvl2pPr>
              <a:defRPr sz="1800">
                <a:latin typeface="Cambria Math" panose="02040503050406030204" pitchFamily="18" charset="0"/>
                <a:ea typeface="Cambria Math" panose="02040503050406030204" pitchFamily="18" charset="0"/>
              </a:defRPr>
            </a:lvl2pPr>
            <a:lvl3pPr>
              <a:defRPr sz="1600">
                <a:latin typeface="Cambria Math" panose="02040503050406030204" pitchFamily="18" charset="0"/>
                <a:ea typeface="Cambria Math" panose="02040503050406030204" pitchFamily="18" charset="0"/>
              </a:defRPr>
            </a:lvl3pPr>
            <a:lvl4pPr>
              <a:defRPr sz="1400">
                <a:latin typeface="Cambria Math" panose="02040503050406030204" pitchFamily="18" charset="0"/>
                <a:ea typeface="Cambria Math" panose="02040503050406030204" pitchFamily="18" charset="0"/>
              </a:defRPr>
            </a:lvl4pPr>
            <a:lvl5pPr>
              <a:defRPr sz="1200">
                <a:latin typeface="Cambria Math" panose="02040503050406030204" pitchFamily="18" charset="0"/>
                <a:ea typeface="Cambria Math" panose="02040503050406030204"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7884368" y="6453336"/>
            <a:ext cx="1066800" cy="328613"/>
          </a:xfrm>
        </p:spPr>
        <p:txBody>
          <a:bodyPr/>
          <a:lstStyle>
            <a:lvl1pPr>
              <a:defRPr/>
            </a:lvl1pPr>
          </a:lstStyle>
          <a:p>
            <a:pPr>
              <a:defRPr/>
            </a:pPr>
            <a:fld id="{A819096E-9FB4-4170-8CCF-00A470A147F3}" type="slidenum">
              <a:rPr lang="el-GR"/>
              <a:pPr>
                <a:defRPr/>
              </a:pPr>
              <a:t>‹#›</a:t>
            </a:fld>
            <a:endParaRPr lang="el-GR"/>
          </a:p>
        </p:txBody>
      </p:sp>
    </p:spTree>
    <p:extLst>
      <p:ext uri="{BB962C8B-B14F-4D97-AF65-F5344CB8AC3E}">
        <p14:creationId xmlns:p14="http://schemas.microsoft.com/office/powerpoint/2010/main" val="28661042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0145971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432048"/>
          </a:xfrm>
        </p:spPr>
        <p:txBody>
          <a:bodyPr>
            <a:noAutofit/>
          </a:bodyPr>
          <a:lstStyle>
            <a:lvl1pPr>
              <a:defRPr sz="2800">
                <a:latin typeface="Cambria Math" panose="02040503050406030204" pitchFamily="18" charset="0"/>
                <a:ea typeface="Cambria Math" panose="02040503050406030204" pitchFamily="18"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457200" y="908720"/>
            <a:ext cx="4038600" cy="54829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908720"/>
            <a:ext cx="4038600" cy="54829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50648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8"/>
          <p:cNvSpPr>
            <a:spLocks noGrp="1"/>
          </p:cNvSpPr>
          <p:nvPr>
            <p:ph type="sldNum" sz="quarter" idx="12"/>
          </p:nvPr>
        </p:nvSpPr>
        <p:spPr/>
        <p:txBody>
          <a:bodyPr/>
          <a:lstStyle>
            <a:lvl1pPr>
              <a:defRPr/>
            </a:lvl1pPr>
          </a:lstStyle>
          <a:p>
            <a:pPr>
              <a:defRPr/>
            </a:pPr>
            <a:fld id="{005BD5B7-1B57-4E37-BA6E-2D6655322DE4}" type="slidenum">
              <a:rPr lang="el-GR"/>
              <a:pPr>
                <a:defRPr/>
              </a:pPr>
              <a:t>‹#›</a:t>
            </a:fld>
            <a:endParaRPr lang="el-GR"/>
          </a:p>
        </p:txBody>
      </p:sp>
    </p:spTree>
    <p:extLst>
      <p:ext uri="{BB962C8B-B14F-4D97-AF65-F5344CB8AC3E}">
        <p14:creationId xmlns:p14="http://schemas.microsoft.com/office/powerpoint/2010/main" val="47805619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2"/>
          </p:nvPr>
        </p:nvSpPr>
        <p:spPr/>
        <p:txBody>
          <a:bodyPr/>
          <a:lstStyle>
            <a:lvl1pPr>
              <a:defRPr/>
            </a:lvl1pPr>
          </a:lstStyle>
          <a:p>
            <a:pPr>
              <a:defRPr/>
            </a:pPr>
            <a:fld id="{ED2F415D-BF91-450A-97AB-461FF0467A7B}" type="slidenum">
              <a:rPr lang="el-GR"/>
              <a:pPr>
                <a:defRPr/>
              </a:pPr>
              <a:t>‹#›</a:t>
            </a:fld>
            <a:endParaRPr lang="el-GR"/>
          </a:p>
        </p:txBody>
      </p:sp>
    </p:spTree>
    <p:extLst>
      <p:ext uri="{BB962C8B-B14F-4D97-AF65-F5344CB8AC3E}">
        <p14:creationId xmlns:p14="http://schemas.microsoft.com/office/powerpoint/2010/main" val="1613730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lvl1pPr>
              <a:defRPr/>
            </a:lvl1pPr>
          </a:lstStyle>
          <a:p>
            <a:pPr>
              <a:defRPr/>
            </a:pPr>
            <a:fld id="{BD3A3D5F-0637-4CCF-ABB4-ADD9C6491831}" type="slidenum">
              <a:rPr lang="el-GR"/>
              <a:pPr>
                <a:defRPr/>
              </a:pPr>
              <a:t>‹#›</a:t>
            </a:fld>
            <a:endParaRPr lang="el-GR"/>
          </a:p>
        </p:txBody>
      </p:sp>
    </p:spTree>
    <p:extLst>
      <p:ext uri="{BB962C8B-B14F-4D97-AF65-F5344CB8AC3E}">
        <p14:creationId xmlns:p14="http://schemas.microsoft.com/office/powerpoint/2010/main" val="41025970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a:spLocks noGrp="1"/>
          </p:cNvSpPr>
          <p:nvPr>
            <p:ph type="sldNum" sz="quarter" idx="12"/>
          </p:nvPr>
        </p:nvSpPr>
        <p:spPr/>
        <p:txBody>
          <a:bodyPr/>
          <a:lstStyle>
            <a:lvl1pPr>
              <a:defRPr/>
            </a:lvl1pPr>
          </a:lstStyle>
          <a:p>
            <a:pPr>
              <a:defRPr/>
            </a:pPr>
            <a:fld id="{42FB540C-C42E-4BD6-B070-CEA92CE55423}" type="slidenum">
              <a:rPr lang="el-GR"/>
              <a:pPr>
                <a:defRPr/>
              </a:pPr>
              <a:t>‹#›</a:t>
            </a:fld>
            <a:endParaRPr lang="el-GR"/>
          </a:p>
        </p:txBody>
      </p:sp>
    </p:spTree>
    <p:extLst>
      <p:ext uri="{BB962C8B-B14F-4D97-AF65-F5344CB8AC3E}">
        <p14:creationId xmlns:p14="http://schemas.microsoft.com/office/powerpoint/2010/main" val="24320772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20D1DE0B-64DF-45E5-B8F4-A25A3CC5F53C}" type="slidenum">
              <a:rPr lang="el-GR"/>
              <a:pPr>
                <a:defRPr/>
              </a:pPr>
              <a:t>‹#›</a:t>
            </a:fld>
            <a:endParaRPr lang="el-GR"/>
          </a:p>
        </p:txBody>
      </p:sp>
    </p:spTree>
    <p:extLst>
      <p:ext uri="{BB962C8B-B14F-4D97-AF65-F5344CB8AC3E}">
        <p14:creationId xmlns:p14="http://schemas.microsoft.com/office/powerpoint/2010/main" val="20051810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Placeholder 1"/>
          <p:cNvSpPr>
            <a:spLocks noGrp="1"/>
          </p:cNvSpPr>
          <p:nvPr>
            <p:ph type="title"/>
          </p:nvPr>
        </p:nvSpPr>
        <p:spPr>
          <a:xfrm>
            <a:off x="457200" y="32923"/>
            <a:ext cx="8229600" cy="51575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836712"/>
            <a:ext cx="8229600" cy="56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7740352" y="6509508"/>
            <a:ext cx="1066800" cy="328613"/>
          </a:xfrm>
          <a:prstGeom prst="rect">
            <a:avLst/>
          </a:prstGeom>
        </p:spPr>
        <p:txBody>
          <a:bodyPr vert="horz" lIns="91440" tIns="45720" rIns="91440" bIns="45720" rtlCol="0" anchor="ctr"/>
          <a:lstStyle>
            <a:lvl1pPr algn="l">
              <a:defRPr sz="1400" b="1">
                <a:solidFill>
                  <a:srgbClr val="FFFFFF"/>
                </a:solidFill>
              </a:defRPr>
            </a:lvl1pPr>
          </a:lstStyle>
          <a:p>
            <a:pPr>
              <a:defRPr/>
            </a:pPr>
            <a:fld id="{7F3DC227-4967-4168-8362-65F565D68DD5}"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747" r:id="rId1"/>
    <p:sldLayoutId id="2147483737" r:id="rId2"/>
    <p:sldLayoutId id="2147483748" r:id="rId3"/>
    <p:sldLayoutId id="2147483738" r:id="rId4"/>
    <p:sldLayoutId id="2147483749" r:id="rId5"/>
    <p:sldLayoutId id="2147483739" r:id="rId6"/>
    <p:sldLayoutId id="2147483740" r:id="rId7"/>
    <p:sldLayoutId id="2147483750" r:id="rId8"/>
    <p:sldLayoutId id="2147483741" r:id="rId9"/>
    <p:sldLayoutId id="2147483742" r:id="rId10"/>
    <p:sldLayoutId id="2147483743" r:id="rId11"/>
    <p:sldLayoutId id="2147483744" r:id="rId12"/>
  </p:sldLayoutIdLst>
  <p:timing>
    <p:tnLst>
      <p:par>
        <p:cTn id="1" dur="indefinite" restart="never" nodeType="tmRoot"/>
      </p:par>
    </p:tnLst>
  </p:timing>
  <p:hf hdr="0" dt="0"/>
  <p:txStyles>
    <p:titleStyle>
      <a:lvl1pPr algn="ctr" rtl="0" eaLnBrk="0" fontAlgn="base" hangingPunct="0">
        <a:spcBef>
          <a:spcPct val="0"/>
        </a:spcBef>
        <a:spcAft>
          <a:spcPct val="0"/>
        </a:spcAft>
        <a:defRPr sz="2800" b="1" kern="1200" spc="-100">
          <a:solidFill>
            <a:schemeClr val="tx2"/>
          </a:solidFill>
          <a:latin typeface="Cambria Math" panose="02040503050406030204" pitchFamily="18" charset="0"/>
          <a:ea typeface="Cambria Math" panose="02040503050406030204" pitchFamily="18" charset="0"/>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Cambria Math" panose="02040503050406030204" pitchFamily="18" charset="0"/>
          <a:ea typeface="Cambria Math" panose="02040503050406030204" pitchFamily="18" charset="0"/>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1800" kern="1200">
          <a:solidFill>
            <a:schemeClr val="tx1"/>
          </a:solidFill>
          <a:latin typeface="Cambria Math" panose="02040503050406030204" pitchFamily="18" charset="0"/>
          <a:ea typeface="Cambria Math" panose="02040503050406030204" pitchFamily="18" charset="0"/>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sz="1600" kern="1200">
          <a:solidFill>
            <a:schemeClr val="tx1"/>
          </a:solidFill>
          <a:latin typeface="Cambria Math" panose="02040503050406030204" pitchFamily="18" charset="0"/>
          <a:ea typeface="Cambria Math" panose="02040503050406030204" pitchFamily="18" charset="0"/>
          <a:cs typeface="+mn-cs"/>
        </a:defRPr>
      </a:lvl3pPr>
      <a:lvl4pPr marL="1004888" indent="-182563" algn="l" rtl="0" eaLnBrk="0" fontAlgn="base" hangingPunct="0">
        <a:spcBef>
          <a:spcPct val="20000"/>
        </a:spcBef>
        <a:spcAft>
          <a:spcPct val="0"/>
        </a:spcAft>
        <a:buClr>
          <a:schemeClr val="accent1"/>
        </a:buClr>
        <a:buFont typeface="Arial" charset="0"/>
        <a:buChar char="•"/>
        <a:defRPr sz="1400" kern="1200">
          <a:solidFill>
            <a:schemeClr val="tx1"/>
          </a:solidFill>
          <a:latin typeface="Cambria Math" panose="02040503050406030204" pitchFamily="18" charset="0"/>
          <a:ea typeface="Cambria Math" panose="02040503050406030204" pitchFamily="18" charset="0"/>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200" kern="1200">
          <a:solidFill>
            <a:schemeClr val="tx1"/>
          </a:solidFill>
          <a:latin typeface="Cambria Math" panose="02040503050406030204" pitchFamily="18" charset="0"/>
          <a:ea typeface="Cambria Math" panose="02040503050406030204" pitchFamily="18" charset="0"/>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4.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4.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4.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23.png"/><Relationship Id="rId2" Type="http://schemas.microsoft.com/office/2007/relationships/media" Target="../media/media17.wav"/><Relationship Id="rId1" Type="http://schemas.openxmlformats.org/officeDocument/2006/relationships/vmlDrawing" Target="../drawings/vmlDrawing1.vml"/><Relationship Id="rId6" Type="http://schemas.openxmlformats.org/officeDocument/2006/relationships/image" Target="../media/image22.png"/><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4.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4.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4.pn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4.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7.png"/><Relationship Id="rId4" Type="http://schemas.openxmlformats.org/officeDocument/2006/relationships/image" Target="../media/image36.gi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4.png"/><Relationship Id="rId5" Type="http://schemas.openxmlformats.org/officeDocument/2006/relationships/image" Target="../media/image40.png"/><Relationship Id="rId4" Type="http://schemas.openxmlformats.org/officeDocument/2006/relationships/notesSlide" Target="../notesSlides/notesSlide9.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4.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4.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4.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wav"/><Relationship Id="rId1" Type="http://schemas.microsoft.com/office/2007/relationships/media" Target="../media/media38.wav"/><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7.JPG"/><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audio" Target="../media/media39.wav"/><Relationship Id="rId2" Type="http://schemas.microsoft.com/office/2007/relationships/media" Target="../media/media39.wav"/><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50.jpeg"/><Relationship Id="rId4"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5" Type="http://schemas.openxmlformats.org/officeDocument/2006/relationships/image" Target="../media/image4.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wav"/><Relationship Id="rId1" Type="http://schemas.microsoft.com/office/2007/relationships/media" Target="../media/media42.wav"/><Relationship Id="rId5" Type="http://schemas.openxmlformats.org/officeDocument/2006/relationships/image" Target="../media/image4.png"/><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wav"/><Relationship Id="rId1" Type="http://schemas.microsoft.com/office/2007/relationships/media" Target="../media/media43.wav"/><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wav"/><Relationship Id="rId1" Type="http://schemas.microsoft.com/office/2007/relationships/media" Target="../media/media44.wav"/><Relationship Id="rId6" Type="http://schemas.openxmlformats.org/officeDocument/2006/relationships/image" Target="../media/image4.png"/><Relationship Id="rId5" Type="http://schemas.openxmlformats.org/officeDocument/2006/relationships/image" Target="../media/image53.png"/><Relationship Id="rId4" Type="http://schemas.openxmlformats.org/officeDocument/2006/relationships/notesSlide" Target="../notesSlides/notesSlide1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4.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4.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wav"/><Relationship Id="rId1" Type="http://schemas.microsoft.com/office/2007/relationships/media" Target="../media/media47.wav"/><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av"/><Relationship Id="rId1" Type="http://schemas.microsoft.com/office/2007/relationships/media" Target="../media/media48.wav"/><Relationship Id="rId5" Type="http://schemas.openxmlformats.org/officeDocument/2006/relationships/image" Target="../media/image4.png"/><Relationship Id="rId4"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5" Type="http://schemas.openxmlformats.org/officeDocument/2006/relationships/image" Target="../media/image4.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audio" Target="../media/media53.wav"/><Relationship Id="rId7" Type="http://schemas.openxmlformats.org/officeDocument/2006/relationships/image" Target="../media/image4.png"/><Relationship Id="rId2" Type="http://schemas.microsoft.com/office/2007/relationships/media" Target="../media/media53.wav"/><Relationship Id="rId1" Type="http://schemas.openxmlformats.org/officeDocument/2006/relationships/vmlDrawing" Target="../drawings/vmlDrawing2.vml"/><Relationship Id="rId6" Type="http://schemas.openxmlformats.org/officeDocument/2006/relationships/image" Target="../media/image57.png"/><Relationship Id="rId5" Type="http://schemas.openxmlformats.org/officeDocument/2006/relationships/oleObject" Target="../embeddings/oleObject2.bin"/><Relationship Id="rId4"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av"/><Relationship Id="rId1" Type="http://schemas.microsoft.com/office/2007/relationships/media" Target="../media/media54.wav"/><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wav"/><Relationship Id="rId1" Type="http://schemas.microsoft.com/office/2007/relationships/media" Target="../media/media55.wav"/><Relationship Id="rId5" Type="http://schemas.openxmlformats.org/officeDocument/2006/relationships/image" Target="../media/image4.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5" Type="http://schemas.openxmlformats.org/officeDocument/2006/relationships/image" Target="../media/image4.png"/><Relationship Id="rId4" Type="http://schemas.openxmlformats.org/officeDocument/2006/relationships/image" Target="../media/image59.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5" Type="http://schemas.openxmlformats.org/officeDocument/2006/relationships/image" Target="../media/image4.png"/><Relationship Id="rId4" Type="http://schemas.openxmlformats.org/officeDocument/2006/relationships/image" Target="../media/image6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4.png"/><Relationship Id="rId5" Type="http://schemas.openxmlformats.org/officeDocument/2006/relationships/image" Target="../media/image61.jpeg"/><Relationship Id="rId4" Type="http://schemas.openxmlformats.org/officeDocument/2006/relationships/notesSlide" Target="../notesSlides/notesSlide21.xml"/></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3.jpeg"/><Relationship Id="rId2" Type="http://schemas.openxmlformats.org/officeDocument/2006/relationships/audio" Target="../media/media60.wav"/><Relationship Id="rId1" Type="http://schemas.microsoft.com/office/2007/relationships/media" Target="../media/media60.wav"/><Relationship Id="rId6" Type="http://schemas.openxmlformats.org/officeDocument/2006/relationships/image" Target="../media/image62.jpeg"/><Relationship Id="rId5" Type="http://schemas.openxmlformats.org/officeDocument/2006/relationships/image" Target="../media/image17.jpeg"/><Relationship Id="rId4" Type="http://schemas.openxmlformats.org/officeDocument/2006/relationships/notesSlide" Target="../notesSlides/notesSlide2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av"/><Relationship Id="rId1" Type="http://schemas.microsoft.com/office/2007/relationships/media" Target="../media/media61.wav"/><Relationship Id="rId5" Type="http://schemas.openxmlformats.org/officeDocument/2006/relationships/image" Target="../media/image4.png"/><Relationship Id="rId4" Type="http://schemas.openxmlformats.org/officeDocument/2006/relationships/image" Target="../media/image64.jpeg"/></Relationships>
</file>

<file path=ppt/slides/_rels/slide63.xml.rels><?xml version="1.0" encoding="UTF-8" standalone="yes"?>
<Relationships xmlns="http://schemas.openxmlformats.org/package/2006/relationships"><Relationship Id="rId3" Type="http://schemas.openxmlformats.org/officeDocument/2006/relationships/audio" Target="../media/media62.wav"/><Relationship Id="rId7" Type="http://schemas.openxmlformats.org/officeDocument/2006/relationships/image" Target="../media/image4.png"/><Relationship Id="rId2" Type="http://schemas.microsoft.com/office/2007/relationships/media" Target="../media/media62.wav"/><Relationship Id="rId1" Type="http://schemas.openxmlformats.org/officeDocument/2006/relationships/vmlDrawing" Target="../drawings/vmlDrawing3.vml"/><Relationship Id="rId6" Type="http://schemas.openxmlformats.org/officeDocument/2006/relationships/image" Target="../media/image65.png"/><Relationship Id="rId5" Type="http://schemas.openxmlformats.org/officeDocument/2006/relationships/oleObject" Target="../embeddings/oleObject3.bin"/><Relationship Id="rId4"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audio" Target="../media/media63.wav"/><Relationship Id="rId7" Type="http://schemas.openxmlformats.org/officeDocument/2006/relationships/image" Target="../media/image4.png"/><Relationship Id="rId2" Type="http://schemas.microsoft.com/office/2007/relationships/media" Target="../media/media63.wav"/><Relationship Id="rId1" Type="http://schemas.openxmlformats.org/officeDocument/2006/relationships/vmlDrawing" Target="../drawings/vmlDrawing4.vml"/><Relationship Id="rId6" Type="http://schemas.openxmlformats.org/officeDocument/2006/relationships/image" Target="../media/image66.png"/><Relationship Id="rId5" Type="http://schemas.openxmlformats.org/officeDocument/2006/relationships/oleObject" Target="../embeddings/oleObject4.bin"/><Relationship Id="rId4"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audio" Target="../media/media64.wav"/><Relationship Id="rId7" Type="http://schemas.openxmlformats.org/officeDocument/2006/relationships/image" Target="../media/image4.png"/><Relationship Id="rId2" Type="http://schemas.microsoft.com/office/2007/relationships/media" Target="../media/media64.wav"/><Relationship Id="rId1" Type="http://schemas.openxmlformats.org/officeDocument/2006/relationships/vmlDrawing" Target="../drawings/vmlDrawing5.vml"/><Relationship Id="rId6" Type="http://schemas.openxmlformats.org/officeDocument/2006/relationships/image" Target="../media/image67.png"/><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av"/><Relationship Id="rId1" Type="http://schemas.microsoft.com/office/2007/relationships/media" Target="../media/media65.wav"/><Relationship Id="rId5" Type="http://schemas.openxmlformats.org/officeDocument/2006/relationships/image" Target="../media/image4.png"/><Relationship Id="rId4" Type="http://schemas.openxmlformats.org/officeDocument/2006/relationships/image" Target="../media/image68.jpe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av"/><Relationship Id="rId1" Type="http://schemas.microsoft.com/office/2007/relationships/media" Target="../media/media66.wav"/><Relationship Id="rId6" Type="http://schemas.openxmlformats.org/officeDocument/2006/relationships/image" Target="../media/image4.png"/><Relationship Id="rId5" Type="http://schemas.openxmlformats.org/officeDocument/2006/relationships/image" Target="../media/image69.jpeg"/><Relationship Id="rId4" Type="http://schemas.openxmlformats.org/officeDocument/2006/relationships/notesSlide" Target="../notesSlides/notesSlide2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wav"/><Relationship Id="rId1" Type="http://schemas.microsoft.com/office/2007/relationships/media" Target="../media/media67.wav"/><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8.wav"/><Relationship Id="rId1" Type="http://schemas.microsoft.com/office/2007/relationships/media" Target="../media/media68.wav"/><Relationship Id="rId6" Type="http://schemas.openxmlformats.org/officeDocument/2006/relationships/image" Target="../media/image4.png"/><Relationship Id="rId5" Type="http://schemas.openxmlformats.org/officeDocument/2006/relationships/image" Target="../media/image70.png"/><Relationship Id="rId4" Type="http://schemas.openxmlformats.org/officeDocument/2006/relationships/notesSlide" Target="../notesSlides/notesSlide2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wav"/><Relationship Id="rId1" Type="http://schemas.microsoft.com/office/2007/relationships/media" Target="../media/media69.wav"/><Relationship Id="rId5" Type="http://schemas.openxmlformats.org/officeDocument/2006/relationships/image" Target="../media/image4.png"/><Relationship Id="rId4" Type="http://schemas.openxmlformats.org/officeDocument/2006/relationships/notesSlide" Target="../notesSlides/notesSlide26.xml"/></Relationships>
</file>

<file path=ppt/slides/_rels/slide71.xml.rels><?xml version="1.0" encoding="UTF-8" standalone="yes"?>
<Relationships xmlns="http://schemas.openxmlformats.org/package/2006/relationships"><Relationship Id="rId3" Type="http://schemas.openxmlformats.org/officeDocument/2006/relationships/audio" Target="../media/media70.wav"/><Relationship Id="rId7" Type="http://schemas.openxmlformats.org/officeDocument/2006/relationships/image" Target="../media/image4.png"/><Relationship Id="rId2" Type="http://schemas.microsoft.com/office/2007/relationships/media" Target="../media/media70.wav"/><Relationship Id="rId1" Type="http://schemas.openxmlformats.org/officeDocument/2006/relationships/vmlDrawing" Target="../drawings/vmlDrawing6.vml"/><Relationship Id="rId6" Type="http://schemas.openxmlformats.org/officeDocument/2006/relationships/image" Target="../media/image71.png"/><Relationship Id="rId5" Type="http://schemas.openxmlformats.org/officeDocument/2006/relationships/oleObject" Target="../embeddings/oleObject6.bin"/><Relationship Id="rId4"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wav"/><Relationship Id="rId1" Type="http://schemas.microsoft.com/office/2007/relationships/media" Target="../media/media71.wav"/><Relationship Id="rId5" Type="http://schemas.openxmlformats.org/officeDocument/2006/relationships/image" Target="../media/image4.png"/><Relationship Id="rId4" Type="http://schemas.openxmlformats.org/officeDocument/2006/relationships/notesSlide" Target="../notesSlides/notesSlide2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wav"/><Relationship Id="rId1" Type="http://schemas.microsoft.com/office/2007/relationships/media" Target="../media/media72.wav"/><Relationship Id="rId5" Type="http://schemas.openxmlformats.org/officeDocument/2006/relationships/image" Target="../media/image4.png"/><Relationship Id="rId4" Type="http://schemas.openxmlformats.org/officeDocument/2006/relationships/image" Target="../media/image72.jpeg"/></Relationships>
</file>

<file path=ppt/slides/_rels/slide74.xml.rels><?xml version="1.0" encoding="UTF-8" standalone="yes"?>
<Relationships xmlns="http://schemas.openxmlformats.org/package/2006/relationships"><Relationship Id="rId3" Type="http://schemas.openxmlformats.org/officeDocument/2006/relationships/audio" Target="../media/media73.wav"/><Relationship Id="rId7" Type="http://schemas.openxmlformats.org/officeDocument/2006/relationships/image" Target="../media/image4.png"/><Relationship Id="rId2" Type="http://schemas.microsoft.com/office/2007/relationships/media" Target="../media/media73.wav"/><Relationship Id="rId1" Type="http://schemas.openxmlformats.org/officeDocument/2006/relationships/vmlDrawing" Target="../drawings/vmlDrawing7.vml"/><Relationship Id="rId6" Type="http://schemas.openxmlformats.org/officeDocument/2006/relationships/image" Target="../media/image73.png"/><Relationship Id="rId5" Type="http://schemas.openxmlformats.org/officeDocument/2006/relationships/oleObject" Target="../embeddings/oleObject7.bin"/><Relationship Id="rId4"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audio" Target="../media/media74.wav"/><Relationship Id="rId7" Type="http://schemas.openxmlformats.org/officeDocument/2006/relationships/image" Target="../media/image4.png"/><Relationship Id="rId2" Type="http://schemas.microsoft.com/office/2007/relationships/media" Target="../media/media74.wav"/><Relationship Id="rId1" Type="http://schemas.openxmlformats.org/officeDocument/2006/relationships/vmlDrawing" Target="../drawings/vmlDrawing8.vml"/><Relationship Id="rId6" Type="http://schemas.openxmlformats.org/officeDocument/2006/relationships/image" Target="../media/image74.png"/><Relationship Id="rId5" Type="http://schemas.openxmlformats.org/officeDocument/2006/relationships/oleObject" Target="../embeddings/oleObject8.bin"/><Relationship Id="rId4"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audio" Target="../media/media75.wav"/><Relationship Id="rId7" Type="http://schemas.openxmlformats.org/officeDocument/2006/relationships/image" Target="../media/image4.png"/><Relationship Id="rId2" Type="http://schemas.microsoft.com/office/2007/relationships/media" Target="../media/media75.wav"/><Relationship Id="rId1" Type="http://schemas.openxmlformats.org/officeDocument/2006/relationships/vmlDrawing" Target="../drawings/vmlDrawing9.vml"/><Relationship Id="rId6" Type="http://schemas.openxmlformats.org/officeDocument/2006/relationships/image" Target="../media/image75.png"/><Relationship Id="rId5" Type="http://schemas.openxmlformats.org/officeDocument/2006/relationships/oleObject" Target="../embeddings/oleObject9.bin"/><Relationship Id="rId4"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6.wav"/><Relationship Id="rId1" Type="http://schemas.microsoft.com/office/2007/relationships/media" Target="../media/media76.wav"/><Relationship Id="rId5" Type="http://schemas.openxmlformats.org/officeDocument/2006/relationships/image" Target="../media/image4.png"/><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3" Type="http://schemas.openxmlformats.org/officeDocument/2006/relationships/audio" Target="../media/media77.wav"/><Relationship Id="rId7" Type="http://schemas.openxmlformats.org/officeDocument/2006/relationships/image" Target="../media/image4.png"/><Relationship Id="rId2" Type="http://schemas.microsoft.com/office/2007/relationships/media" Target="../media/media77.wav"/><Relationship Id="rId1" Type="http://schemas.openxmlformats.org/officeDocument/2006/relationships/vmlDrawing" Target="../drawings/vmlDrawing10.vml"/><Relationship Id="rId6" Type="http://schemas.openxmlformats.org/officeDocument/2006/relationships/image" Target="../media/image77.png"/><Relationship Id="rId5" Type="http://schemas.openxmlformats.org/officeDocument/2006/relationships/oleObject" Target="../embeddings/oleObject10.bin"/><Relationship Id="rId4"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audio" Target="../media/media78.wav"/><Relationship Id="rId7" Type="http://schemas.openxmlformats.org/officeDocument/2006/relationships/image" Target="../media/image4.png"/><Relationship Id="rId2" Type="http://schemas.microsoft.com/office/2007/relationships/media" Target="../media/media78.wav"/><Relationship Id="rId1" Type="http://schemas.openxmlformats.org/officeDocument/2006/relationships/vmlDrawing" Target="../drawings/vmlDrawing11.vml"/><Relationship Id="rId6" Type="http://schemas.openxmlformats.org/officeDocument/2006/relationships/image" Target="../media/image78.png"/><Relationship Id="rId5" Type="http://schemas.openxmlformats.org/officeDocument/2006/relationships/oleObject" Target="../embeddings/oleObject11.bin"/><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wav"/><Relationship Id="rId1" Type="http://schemas.microsoft.com/office/2007/relationships/media" Target="../media/media79.wav"/><Relationship Id="rId5" Type="http://schemas.openxmlformats.org/officeDocument/2006/relationships/image" Target="../media/image4.png"/><Relationship Id="rId4" Type="http://schemas.openxmlformats.org/officeDocument/2006/relationships/image" Target="../media/image79.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0.wav"/><Relationship Id="rId1" Type="http://schemas.microsoft.com/office/2007/relationships/media" Target="../media/media80.wav"/><Relationship Id="rId5" Type="http://schemas.openxmlformats.org/officeDocument/2006/relationships/image" Target="../media/image4.png"/><Relationship Id="rId4" Type="http://schemas.openxmlformats.org/officeDocument/2006/relationships/image" Target="../media/image79.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wav"/><Relationship Id="rId1" Type="http://schemas.microsoft.com/office/2007/relationships/media" Target="../media/media81.wav"/><Relationship Id="rId5" Type="http://schemas.openxmlformats.org/officeDocument/2006/relationships/image" Target="../media/image4.png"/><Relationship Id="rId4" Type="http://schemas.openxmlformats.org/officeDocument/2006/relationships/image" Target="../media/image79.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wav"/><Relationship Id="rId1" Type="http://schemas.microsoft.com/office/2007/relationships/media" Target="../media/media82.wav"/><Relationship Id="rId5" Type="http://schemas.openxmlformats.org/officeDocument/2006/relationships/image" Target="../media/image4.png"/><Relationship Id="rId4" Type="http://schemas.openxmlformats.org/officeDocument/2006/relationships/image" Target="../media/image80.png"/></Relationships>
</file>

<file path=ppt/slides/_rels/slide84.xml.rels><?xml version="1.0" encoding="UTF-8" standalone="yes"?>
<Relationships xmlns="http://schemas.openxmlformats.org/package/2006/relationships"><Relationship Id="rId3" Type="http://schemas.openxmlformats.org/officeDocument/2006/relationships/audio" Target="../media/media83.wav"/><Relationship Id="rId7" Type="http://schemas.openxmlformats.org/officeDocument/2006/relationships/image" Target="../media/image4.png"/><Relationship Id="rId2" Type="http://schemas.microsoft.com/office/2007/relationships/media" Target="../media/media83.wav"/><Relationship Id="rId1" Type="http://schemas.openxmlformats.org/officeDocument/2006/relationships/vmlDrawing" Target="../drawings/vmlDrawing12.vml"/><Relationship Id="rId6" Type="http://schemas.openxmlformats.org/officeDocument/2006/relationships/image" Target="../media/image81.png"/><Relationship Id="rId5" Type="http://schemas.openxmlformats.org/officeDocument/2006/relationships/oleObject" Target="../embeddings/oleObject12.bin"/><Relationship Id="rId4"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4.wav"/><Relationship Id="rId1" Type="http://schemas.microsoft.com/office/2007/relationships/media" Target="../media/media84.wav"/><Relationship Id="rId5" Type="http://schemas.openxmlformats.org/officeDocument/2006/relationships/image" Target="../media/image4.png"/><Relationship Id="rId4" Type="http://schemas.openxmlformats.org/officeDocument/2006/relationships/image" Target="../media/image82.jpe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wav"/><Relationship Id="rId1" Type="http://schemas.microsoft.com/office/2007/relationships/media" Target="../media/media85.wav"/><Relationship Id="rId6" Type="http://schemas.openxmlformats.org/officeDocument/2006/relationships/image" Target="../media/image4.png"/><Relationship Id="rId5" Type="http://schemas.openxmlformats.org/officeDocument/2006/relationships/image" Target="../media/image83.png"/><Relationship Id="rId4" Type="http://schemas.openxmlformats.org/officeDocument/2006/relationships/notesSlide" Target="../notesSlides/notesSlide28.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6.wav"/><Relationship Id="rId1" Type="http://schemas.microsoft.com/office/2007/relationships/media" Target="../media/media86.wav"/><Relationship Id="rId6" Type="http://schemas.openxmlformats.org/officeDocument/2006/relationships/image" Target="../media/image4.png"/><Relationship Id="rId5" Type="http://schemas.openxmlformats.org/officeDocument/2006/relationships/image" Target="../media/image84.png"/><Relationship Id="rId4" Type="http://schemas.openxmlformats.org/officeDocument/2006/relationships/notesSlide" Target="../notesSlides/notesSlide29.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7.wav"/><Relationship Id="rId1" Type="http://schemas.microsoft.com/office/2007/relationships/media" Target="../media/media87.wav"/><Relationship Id="rId6" Type="http://schemas.openxmlformats.org/officeDocument/2006/relationships/image" Target="../media/image4.png"/><Relationship Id="rId5" Type="http://schemas.openxmlformats.org/officeDocument/2006/relationships/image" Target="../media/image85.png"/><Relationship Id="rId4" Type="http://schemas.openxmlformats.org/officeDocument/2006/relationships/notesSlide" Target="../notesSlides/notesSlide30.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8.wav"/><Relationship Id="rId1" Type="http://schemas.microsoft.com/office/2007/relationships/media" Target="../media/media88.wav"/><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audio" Target="../media/media89.wav"/><Relationship Id="rId7" Type="http://schemas.openxmlformats.org/officeDocument/2006/relationships/image" Target="../media/image4.png"/><Relationship Id="rId2" Type="http://schemas.microsoft.com/office/2007/relationships/media" Target="../media/media89.wav"/><Relationship Id="rId1" Type="http://schemas.openxmlformats.org/officeDocument/2006/relationships/vmlDrawing" Target="../drawings/vmlDrawing13.vml"/><Relationship Id="rId6" Type="http://schemas.openxmlformats.org/officeDocument/2006/relationships/image" Target="../media/image86.png"/><Relationship Id="rId5" Type="http://schemas.openxmlformats.org/officeDocument/2006/relationships/oleObject" Target="../embeddings/oleObject13.bin"/><Relationship Id="rId4"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0.wav"/><Relationship Id="rId1" Type="http://schemas.microsoft.com/office/2007/relationships/media" Target="../media/media90.wav"/><Relationship Id="rId5" Type="http://schemas.openxmlformats.org/officeDocument/2006/relationships/image" Target="../media/image4.png"/><Relationship Id="rId4" Type="http://schemas.openxmlformats.org/officeDocument/2006/relationships/image" Target="../media/image87.jpe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1.wav"/><Relationship Id="rId1" Type="http://schemas.microsoft.com/office/2007/relationships/media" Target="../media/media91.wav"/><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ΑΝΑΝΕΩΣΙΜΕΣ ΠΗΓΕΣ ΕΝΕΡΓΕΙΑΣ</a:t>
            </a:r>
            <a:endParaRPr lang="en-GB" dirty="0"/>
          </a:p>
        </p:txBody>
      </p:sp>
      <p:sp>
        <p:nvSpPr>
          <p:cNvPr id="5" name="Subtitle 4"/>
          <p:cNvSpPr>
            <a:spLocks noGrp="1"/>
          </p:cNvSpPr>
          <p:nvPr>
            <p:ph type="subTitle" idx="1"/>
          </p:nvPr>
        </p:nvSpPr>
        <p:spPr>
          <a:xfrm>
            <a:off x="1371600" y="3789040"/>
            <a:ext cx="6400800" cy="1464568"/>
          </a:xfrm>
        </p:spPr>
        <p:txBody>
          <a:bodyPr/>
          <a:lstStyle/>
          <a:p>
            <a:pPr algn="ctr"/>
            <a:r>
              <a:rPr lang="el-GR" sz="3200" smtClean="0"/>
              <a:t>ΔΙΑΛΕΞΗ 10α</a:t>
            </a:r>
            <a:endParaRPr lang="el-GR" sz="3200" dirty="0" smtClean="0"/>
          </a:p>
          <a:p>
            <a:pPr algn="ctr"/>
            <a:r>
              <a:rPr lang="el-GR" sz="3200" smtClean="0"/>
              <a:t>ΓΕΩΘΕΡΜΙΑ</a:t>
            </a:r>
            <a:endParaRPr lang="el-GR" sz="3200" dirty="0" smtClean="0"/>
          </a:p>
          <a:p>
            <a:pPr algn="ctr"/>
            <a:endParaRPr lang="en-GB" sz="32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6863490"/>
      </p:ext>
    </p:extLst>
  </p:cSld>
  <p:clrMapOvr>
    <a:masterClrMapping/>
  </p:clrMapOvr>
  <mc:AlternateContent xmlns:mc="http://schemas.openxmlformats.org/markup-compatibility/2006" xmlns:p14="http://schemas.microsoft.com/office/powerpoint/2010/main">
    <mc:Choice Requires="p14">
      <p:transition spd="slow" p14:dur="2000" advTm="6950"/>
    </mc:Choice>
    <mc:Fallback xmlns="">
      <p:transition spd="slow" advTm="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a:xfrm>
            <a:off x="-19050" y="14288"/>
            <a:ext cx="2746375" cy="1143000"/>
          </a:xfrm>
        </p:spPr>
        <p:txBody>
          <a:bodyPr/>
          <a:lstStyle/>
          <a:p>
            <a:pPr eaLnBrk="1" fontAlgn="auto" hangingPunct="1">
              <a:spcAft>
                <a:spcPts val="0"/>
              </a:spcAft>
              <a:defRPr/>
            </a:pPr>
            <a:r>
              <a:rPr lang="el-GR" altLang="en-US" dirty="0" smtClean="0"/>
              <a:t>Αίτνα</a:t>
            </a:r>
          </a:p>
        </p:txBody>
      </p:sp>
      <p:pic>
        <p:nvPicPr>
          <p:cNvPr id="11267" name="Picture 3" descr="obj_182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339975" y="7938"/>
            <a:ext cx="6804025" cy="6916737"/>
          </a:xfrm>
          <a:noFill/>
        </p:spPr>
      </p:pic>
      <p:sp>
        <p:nvSpPr>
          <p:cNvPr id="11268" name="Footer Placeholder 4"/>
          <p:cNvSpPr>
            <a:spLocks noGrp="1"/>
          </p:cNvSpPr>
          <p:nvPr>
            <p:ph type="ftr" sz="quarter" idx="4294967295"/>
          </p:nvPr>
        </p:nvSpPr>
        <p:spPr bwMode="auto">
          <a:xfrm>
            <a:off x="3429000" y="19050"/>
            <a:ext cx="4114800" cy="328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r>
              <a:rPr lang="el-GR" altLang="en-US" sz="1200" smtClean="0"/>
              <a:t>ΓΕΩΘΕΡΜΙΚΗ ΕΝΕΡΓΕΙΑ Α</a:t>
            </a:r>
          </a:p>
        </p:txBody>
      </p:sp>
      <p:sp>
        <p:nvSpPr>
          <p:cNvPr id="1126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918CC06B-7B3E-4871-BCFD-65227A93E307}" type="slidenum">
              <a:rPr lang="el-GR" altLang="en-US" sz="1400" smtClean="0"/>
              <a:pPr eaLnBrk="1" hangingPunct="1">
                <a:spcBef>
                  <a:spcPct val="0"/>
                </a:spcBef>
                <a:buClrTx/>
                <a:buSzTx/>
                <a:buFontTx/>
                <a:buNone/>
              </a:pPr>
              <a:t>10</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911"/>
    </mc:Choice>
    <mc:Fallback xmlns="">
      <p:transition spd="slow" advTm="10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Έκρηξη ηφαιστείου</a:t>
            </a:r>
            <a:endParaRPr lang="en-GB"/>
          </a:p>
        </p:txBody>
      </p:sp>
      <p:sp>
        <p:nvSpPr>
          <p:cNvPr id="122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C03928FD-65E0-4885-A1C6-6541363F9C87}" type="slidenum">
              <a:rPr lang="el-GR" altLang="en-US" sz="1400" smtClean="0"/>
              <a:pPr eaLnBrk="1" hangingPunct="1">
                <a:spcBef>
                  <a:spcPct val="0"/>
                </a:spcBef>
                <a:buClrTx/>
                <a:buSzTx/>
                <a:buFontTx/>
                <a:buNone/>
              </a:pPr>
              <a:t>11</a:t>
            </a:fld>
            <a:endParaRPr lang="el-GR" altLang="en-US" sz="1400" smtClean="0"/>
          </a:p>
        </p:txBody>
      </p:sp>
      <p:pic>
        <p:nvPicPr>
          <p:cNvPr id="12292" name="Picture 2" descr="obj_183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68263" y="765175"/>
            <a:ext cx="9075737" cy="6059488"/>
          </a:xfr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49"/>
    </mc:Choice>
    <mc:Fallback xmlns="">
      <p:transition spd="slow" advTm="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Έκρηξη ηφαιστείου</a:t>
            </a:r>
            <a:endParaRPr lang="en-GB"/>
          </a:p>
        </p:txBody>
      </p:sp>
      <p:sp>
        <p:nvSpPr>
          <p:cNvPr id="153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88E56F1A-3628-48E6-AA8A-53D1540A61DC}" type="slidenum">
              <a:rPr lang="el-GR" altLang="en-US" sz="1400" smtClean="0"/>
              <a:pPr eaLnBrk="1" hangingPunct="1">
                <a:spcBef>
                  <a:spcPct val="0"/>
                </a:spcBef>
                <a:buClrTx/>
                <a:buSzTx/>
                <a:buFontTx/>
                <a:buNone/>
              </a:pPr>
              <a:t>12</a:t>
            </a:fld>
            <a:endParaRPr lang="el-GR" altLang="en-US" sz="1400" smtClean="0"/>
          </a:p>
        </p:txBody>
      </p:sp>
      <p:pic>
        <p:nvPicPr>
          <p:cNvPr id="15364" name="Picture 2" descr="obj_1815"/>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0" y="752475"/>
            <a:ext cx="9144000" cy="6105525"/>
          </a:xfrm>
          <a:noFill/>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92"/>
    </mc:Choice>
    <mc:Fallback xmlns="">
      <p:transition spd="slow" advTm="1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9" descr="KOSPhrea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8575" y="230188"/>
            <a:ext cx="6630988" cy="6630987"/>
          </a:xfrm>
          <a:noFill/>
        </p:spPr>
      </p:pic>
      <p:sp>
        <p:nvSpPr>
          <p:cNvPr id="1741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A763DF53-B8E8-4167-BC5A-8367AD22F73D}" type="slidenum">
              <a:rPr lang="el-GR" altLang="en-US" sz="1400" smtClean="0"/>
              <a:pPr eaLnBrk="1" hangingPunct="1">
                <a:spcBef>
                  <a:spcPct val="0"/>
                </a:spcBef>
                <a:buClrTx/>
                <a:buSzTx/>
                <a:buFontTx/>
                <a:buNone/>
              </a:pPr>
              <a:t>13</a:t>
            </a:fld>
            <a:endParaRPr lang="el-GR" altLang="en-US" sz="1400" smtClean="0"/>
          </a:p>
        </p:txBody>
      </p:sp>
      <p:sp>
        <p:nvSpPr>
          <p:cNvPr id="37892" name="Rectangle 6"/>
          <p:cNvSpPr>
            <a:spLocks noGrp="1" noChangeArrowheads="1"/>
          </p:cNvSpPr>
          <p:nvPr>
            <p:ph type="title"/>
          </p:nvPr>
        </p:nvSpPr>
        <p:spPr>
          <a:xfrm>
            <a:off x="6429375" y="6350"/>
            <a:ext cx="2720975" cy="1960563"/>
          </a:xfrm>
        </p:spPr>
        <p:txBody>
          <a:bodyPr/>
          <a:lstStyle/>
          <a:p>
            <a:pPr eaLnBrk="1" fontAlgn="auto" hangingPunct="1">
              <a:spcAft>
                <a:spcPts val="0"/>
              </a:spcAft>
              <a:defRPr/>
            </a:pPr>
            <a:r>
              <a:rPr lang="el-GR" altLang="en-US" sz="2800" b="1" dirty="0" smtClean="0">
                <a:solidFill>
                  <a:schemeClr val="hlink"/>
                </a:solidFill>
              </a:rPr>
              <a:t>ΝΙΣΥΡΟΣ – Ο ΚΡΑΤΗΡΑΣ ΤΟΥ ΗΦΑΙΣΤΕΙΟΥ</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24"/>
    </mc:Choice>
    <mc:Fallback xmlns="">
      <p:transition spd="slow" advTm="7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9"/>
          <p:cNvSpPr>
            <a:spLocks noGrp="1" noChangeArrowheads="1"/>
          </p:cNvSpPr>
          <p:nvPr>
            <p:ph type="title"/>
          </p:nvPr>
        </p:nvSpPr>
        <p:spPr/>
        <p:txBody>
          <a:bodyPr>
            <a:normAutofit fontScale="90000"/>
          </a:bodyPr>
          <a:lstStyle/>
          <a:p>
            <a:pPr eaLnBrk="1" fontAlgn="auto" hangingPunct="1">
              <a:spcAft>
                <a:spcPts val="0"/>
              </a:spcAft>
              <a:defRPr/>
            </a:pPr>
            <a:r>
              <a:rPr lang="el-GR" altLang="en-US" b="1" smtClean="0">
                <a:solidFill>
                  <a:schemeClr val="hlink"/>
                </a:solidFill>
              </a:rPr>
              <a:t>Νίσυρος</a:t>
            </a:r>
          </a:p>
        </p:txBody>
      </p:sp>
      <p:pic>
        <p:nvPicPr>
          <p:cNvPr id="18435" name="Picture 5" descr="The Stephanos crater in the flat part of Nisyros caldera viewed from SE"/>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0" y="2468563"/>
            <a:ext cx="4495800" cy="2532062"/>
          </a:xfrm>
          <a:noFill/>
        </p:spPr>
      </p:pic>
      <p:pic>
        <p:nvPicPr>
          <p:cNvPr id="18436" name="Picture 8" descr="The Stephanos crater in the flat part of Nisyros caldera in infra-red"/>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2492375"/>
            <a:ext cx="4595813" cy="2444750"/>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252"/>
    </mc:Choice>
    <mc:Fallback xmlns="">
      <p:transition spd="slow" advTm="19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9"/>
          <p:cNvSpPr>
            <a:spLocks noGrp="1" noChangeArrowheads="1"/>
          </p:cNvSpPr>
          <p:nvPr>
            <p:ph type="title"/>
          </p:nvPr>
        </p:nvSpPr>
        <p:spPr>
          <a:xfrm>
            <a:off x="457200" y="3175"/>
            <a:ext cx="8229600" cy="1143000"/>
          </a:xfrm>
        </p:spPr>
        <p:txBody>
          <a:bodyPr/>
          <a:lstStyle/>
          <a:p>
            <a:pPr eaLnBrk="1" fontAlgn="auto" hangingPunct="1">
              <a:spcAft>
                <a:spcPts val="0"/>
              </a:spcAft>
              <a:defRPr/>
            </a:pPr>
            <a:r>
              <a:rPr lang="el-GR" altLang="en-US" b="1" dirty="0" smtClean="0">
                <a:solidFill>
                  <a:schemeClr val="hlink"/>
                </a:solidFill>
              </a:rPr>
              <a:t>Νίσυρος</a:t>
            </a:r>
          </a:p>
        </p:txBody>
      </p:sp>
      <p:pic>
        <p:nvPicPr>
          <p:cNvPr id="19459" name="Picture 8" descr="1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052513"/>
            <a:ext cx="8027988" cy="5892800"/>
          </a:xfrm>
          <a:noFill/>
        </p:spPr>
      </p:pic>
      <p:sp>
        <p:nvSpPr>
          <p:cNvPr id="1946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106615A2-5957-4A00-8A24-CC7357A83BF5}" type="slidenum">
              <a:rPr lang="el-GR" altLang="en-US" sz="1400" smtClean="0"/>
              <a:pPr eaLnBrk="1" hangingPunct="1">
                <a:spcBef>
                  <a:spcPct val="0"/>
                </a:spcBef>
                <a:buClrTx/>
                <a:buSzTx/>
                <a:buFontTx/>
                <a:buNone/>
              </a:pPr>
              <a:t>15</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431"/>
    </mc:Choice>
    <mc:Fallback xmlns="">
      <p:transition spd="slow" advTm="26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6"/>
          <p:cNvSpPr>
            <a:spLocks noGrp="1" noChangeArrowheads="1"/>
          </p:cNvSpPr>
          <p:nvPr>
            <p:ph type="title"/>
          </p:nvPr>
        </p:nvSpPr>
        <p:spPr>
          <a:xfrm>
            <a:off x="2699793" y="0"/>
            <a:ext cx="6444208" cy="1143000"/>
          </a:xfrm>
        </p:spPr>
        <p:txBody>
          <a:bodyPr>
            <a:normAutofit fontScale="90000"/>
          </a:bodyPr>
          <a:lstStyle/>
          <a:p>
            <a:pPr algn="r" eaLnBrk="1" fontAlgn="auto" hangingPunct="1">
              <a:spcAft>
                <a:spcPts val="0"/>
              </a:spcAft>
              <a:defRPr/>
            </a:pPr>
            <a:r>
              <a:rPr lang="el-GR" altLang="en-US" sz="3600" b="1" dirty="0" smtClean="0">
                <a:solidFill>
                  <a:schemeClr val="hlink"/>
                </a:solidFill>
              </a:rPr>
              <a:t>Νίσυρος: Επιφανειακές θερμοκρασίες</a:t>
            </a:r>
          </a:p>
        </p:txBody>
      </p:sp>
      <p:pic>
        <p:nvPicPr>
          <p:cNvPr id="20483" name="Picture 5" descr="Landsat 7 surface temperature map of Nissyros Island (Aegean Sea), for the October 20, 2000, &#10;22:28 local tim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125538"/>
            <a:ext cx="8562975" cy="5707062"/>
          </a:xfrm>
          <a:noFill/>
        </p:spPr>
      </p:pic>
      <p:sp>
        <p:nvSpPr>
          <p:cNvPr id="2048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0B0F65EA-F809-4021-BCF6-4FE2C8CDFE23}" type="slidenum">
              <a:rPr lang="el-GR" altLang="en-US" sz="1400" smtClean="0"/>
              <a:pPr eaLnBrk="1" hangingPunct="1">
                <a:spcBef>
                  <a:spcPct val="0"/>
                </a:spcBef>
                <a:buClrTx/>
                <a:buSzTx/>
                <a:buFontTx/>
                <a:buNone/>
              </a:pPr>
              <a:t>16</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95"/>
    </mc:Choice>
    <mc:Fallback xmlns="">
      <p:transition spd="slow" advTm="3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t>ΤΟ ΕΣΩΤΕΡΙΚΟ ΤΗΣ ΓΗΣ</a:t>
            </a:r>
          </a:p>
        </p:txBody>
      </p:sp>
      <p:graphicFrame>
        <p:nvGraphicFramePr>
          <p:cNvPr id="22531" name="Object 3"/>
          <p:cNvGraphicFramePr>
            <a:graphicFrameLocks noGrp="1" noChangeAspect="1"/>
          </p:cNvGraphicFramePr>
          <p:nvPr>
            <p:ph idx="1"/>
            <p:extLst>
              <p:ext uri="{D42A27DB-BD31-4B8C-83A1-F6EECF244321}">
                <p14:modId xmlns:p14="http://schemas.microsoft.com/office/powerpoint/2010/main" val="1952819302"/>
              </p:ext>
            </p:extLst>
          </p:nvPr>
        </p:nvGraphicFramePr>
        <p:xfrm>
          <a:off x="200448" y="908720"/>
          <a:ext cx="8929913" cy="5949280"/>
        </p:xfrm>
        <a:graphic>
          <a:graphicData uri="http://schemas.openxmlformats.org/presentationml/2006/ole">
            <mc:AlternateContent xmlns:mc="http://schemas.openxmlformats.org/markup-compatibility/2006">
              <mc:Choice xmlns:v="urn:schemas-microsoft-com:vml" Requires="v">
                <p:oleObj spid="_x0000_s22548" name="Photo Editor Photo" r:id="rId5" imgW="3725065" imgH="2481136" progId="MSPhotoEd.3">
                  <p:embed/>
                </p:oleObj>
              </mc:Choice>
              <mc:Fallback>
                <p:oleObj name="Photo Editor Photo" r:id="rId5" imgW="3725065" imgH="2481136" progId="MSPhotoEd.3">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448" y="908720"/>
                        <a:ext cx="8929913" cy="5949280"/>
                      </a:xfrm>
                      <a:prstGeom prst="rect">
                        <a:avLst/>
                      </a:prstGeom>
                      <a:noFill/>
                      <a:ln>
                        <a:noFill/>
                      </a:ln>
                      <a:extLst/>
                    </p:spPr>
                  </p:pic>
                </p:oleObj>
              </mc:Fallback>
            </mc:AlternateContent>
          </a:graphicData>
        </a:graphic>
      </p:graphicFrame>
      <p:sp>
        <p:nvSpPr>
          <p:cNvPr id="2253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FCDEA424-AC29-435F-8D25-AC9BE361541E}" type="slidenum">
              <a:rPr lang="el-GR" altLang="en-US" sz="1400" smtClean="0"/>
              <a:pPr eaLnBrk="1" hangingPunct="1">
                <a:spcBef>
                  <a:spcPct val="0"/>
                </a:spcBef>
                <a:buClrTx/>
                <a:buSzTx/>
                <a:buFontTx/>
                <a:buNone/>
              </a:pPr>
              <a:t>17</a:t>
            </a:fld>
            <a:endParaRPr lang="el-GR" altLang="en-US"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69"/>
    </mc:Choice>
    <mc:Fallback xmlns="">
      <p:transition spd="slow" advTm="26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6"/>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t>Το εσωτερικό της Γης</a:t>
            </a:r>
          </a:p>
        </p:txBody>
      </p:sp>
      <p:pic>
        <p:nvPicPr>
          <p:cNvPr id="23555" name="Picture 5" descr="FigS1-1"/>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236537" y="1340768"/>
            <a:ext cx="8670925" cy="5329237"/>
          </a:xfrm>
          <a:noFill/>
        </p:spPr>
      </p:pic>
      <p:sp>
        <p:nvSpPr>
          <p:cNvPr id="2355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685802E5-F41D-47E4-BB13-4EADCA8BFDBD}" type="slidenum">
              <a:rPr lang="el-GR" altLang="en-US" sz="1400" smtClean="0"/>
              <a:pPr eaLnBrk="1" hangingPunct="1">
                <a:spcBef>
                  <a:spcPct val="0"/>
                </a:spcBef>
                <a:buClrTx/>
                <a:buSzTx/>
                <a:buFontTx/>
                <a:buNone/>
              </a:pPr>
              <a:t>18</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742"/>
    </mc:Choice>
    <mc:Fallback xmlns="">
      <p:transition spd="slow" advTm="29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6"/>
          <p:cNvSpPr>
            <a:spLocks noGrp="1" noChangeArrowheads="1"/>
          </p:cNvSpPr>
          <p:nvPr>
            <p:ph type="title"/>
          </p:nvPr>
        </p:nvSpPr>
        <p:spPr>
          <a:xfrm>
            <a:off x="-10004" y="116633"/>
            <a:ext cx="5734131" cy="648072"/>
          </a:xfrm>
        </p:spPr>
        <p:txBody>
          <a:bodyPr>
            <a:normAutofit/>
          </a:bodyPr>
          <a:lstStyle/>
          <a:p>
            <a:pPr eaLnBrk="1" fontAlgn="auto" hangingPunct="1">
              <a:spcAft>
                <a:spcPts val="0"/>
              </a:spcAft>
              <a:defRPr/>
            </a:pPr>
            <a:r>
              <a:rPr lang="el-GR" altLang="en-US" dirty="0" smtClean="0">
                <a:solidFill>
                  <a:srgbClr val="FF0000"/>
                </a:solidFill>
              </a:rPr>
              <a:t>Το εσωτερικό </a:t>
            </a:r>
            <a:r>
              <a:rPr lang="el-GR" altLang="en-US" i="1" smtClean="0">
                <a:solidFill>
                  <a:srgbClr val="FF0000"/>
                </a:solidFill>
              </a:rPr>
              <a:t>δυναμό</a:t>
            </a:r>
            <a:r>
              <a:rPr lang="el-GR" altLang="en-US" smtClean="0">
                <a:solidFill>
                  <a:srgbClr val="FF0000"/>
                </a:solidFill>
              </a:rPr>
              <a:t>  της </a:t>
            </a:r>
            <a:r>
              <a:rPr lang="el-GR" altLang="en-US" dirty="0" smtClean="0">
                <a:solidFill>
                  <a:srgbClr val="FF0000"/>
                </a:solidFill>
              </a:rPr>
              <a:t>Γης</a:t>
            </a:r>
          </a:p>
        </p:txBody>
      </p:sp>
      <p:pic>
        <p:nvPicPr>
          <p:cNvPr id="24579" name="Picture 5" descr="earthcut"/>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324100" y="765175"/>
            <a:ext cx="6799263" cy="6092825"/>
          </a:xfrm>
          <a:noFill/>
        </p:spPr>
      </p:pic>
      <p:sp>
        <p:nvSpPr>
          <p:cNvPr id="245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F7CCD01E-61F9-4D61-98A2-8E24DBE256C3}" type="slidenum">
              <a:rPr lang="el-GR" altLang="en-US" sz="1400" smtClean="0"/>
              <a:pPr eaLnBrk="1" hangingPunct="1">
                <a:spcBef>
                  <a:spcPct val="0"/>
                </a:spcBef>
                <a:buClrTx/>
                <a:buSzTx/>
                <a:buFontTx/>
                <a:buNone/>
              </a:pPr>
              <a:t>19</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261"/>
    </mc:Choice>
    <mc:Fallback xmlns="">
      <p:transition spd="slow" advTm="31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13504214"/>
      </p:ext>
    </p:extLst>
  </p:cSld>
  <p:clrMapOvr>
    <a:masterClrMapping/>
  </p:clrMapOvr>
  <mc:AlternateContent xmlns:mc="http://schemas.openxmlformats.org/markup-compatibility/2006" xmlns:p14="http://schemas.microsoft.com/office/powerpoint/2010/main">
    <mc:Choice Requires="p14">
      <p:transition spd="slow" p14:dur="2000" advTm="264"/>
    </mc:Choice>
    <mc:Fallback xmlns="">
      <p:transition spd="slow" advTm="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6"/>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solidFill>
                  <a:srgbClr val="FF0000"/>
                </a:solidFill>
              </a:rPr>
              <a:t>Θεωρία των τεκτονικών πλακών</a:t>
            </a:r>
          </a:p>
        </p:txBody>
      </p:sp>
      <p:pic>
        <p:nvPicPr>
          <p:cNvPr id="25603" name="Picture 5" descr="PAK, Topography of the Continents and Tectonic Plate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298575"/>
            <a:ext cx="9110663" cy="5529263"/>
          </a:xfrm>
          <a:noFill/>
        </p:spPr>
      </p:pic>
      <p:sp>
        <p:nvSpPr>
          <p:cNvPr id="2560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69477F8E-B18B-469B-9579-DCCA4F169947}" type="slidenum">
              <a:rPr lang="el-GR" altLang="en-US" sz="1400" smtClean="0"/>
              <a:pPr eaLnBrk="1" hangingPunct="1">
                <a:spcBef>
                  <a:spcPct val="0"/>
                </a:spcBef>
                <a:buClrTx/>
                <a:buSzTx/>
                <a:buFontTx/>
                <a:buNone/>
              </a:pPr>
              <a:t>20</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275"/>
    </mc:Choice>
    <mc:Fallback xmlns="">
      <p:transition spd="slow" advTm="41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p:cNvSpPr>
            <a:spLocks noGrp="1" noChangeArrowheads="1"/>
          </p:cNvSpPr>
          <p:nvPr>
            <p:ph type="title"/>
          </p:nvPr>
        </p:nvSpPr>
        <p:spPr>
          <a:xfrm>
            <a:off x="457200" y="274638"/>
            <a:ext cx="8229600" cy="706437"/>
          </a:xfrm>
        </p:spPr>
        <p:txBody>
          <a:bodyPr/>
          <a:lstStyle/>
          <a:p>
            <a:pPr eaLnBrk="1" fontAlgn="auto" hangingPunct="1">
              <a:spcAft>
                <a:spcPts val="0"/>
              </a:spcAft>
              <a:defRPr/>
            </a:pPr>
            <a:r>
              <a:rPr lang="el-GR" altLang="en-US" dirty="0" smtClean="0">
                <a:solidFill>
                  <a:srgbClr val="FF0000"/>
                </a:solidFill>
              </a:rPr>
              <a:t>ΤΕΚΤΟΝΙΚΕΣ ΠΛΑΚΕΣ</a:t>
            </a:r>
          </a:p>
        </p:txBody>
      </p:sp>
      <p:pic>
        <p:nvPicPr>
          <p:cNvPr id="26627" name="Picture 3" descr="ridge winding gif"/>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1011238"/>
            <a:ext cx="8893175" cy="5719762"/>
          </a:xfrm>
          <a:noFill/>
        </p:spPr>
      </p:pic>
      <p:sp>
        <p:nvSpPr>
          <p:cNvPr id="2662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82FF5BDC-27B7-40F4-9B79-A818A9057105}" type="slidenum">
              <a:rPr lang="el-GR" altLang="en-US" sz="1400" smtClean="0"/>
              <a:pPr eaLnBrk="1" hangingPunct="1">
                <a:spcBef>
                  <a:spcPct val="0"/>
                </a:spcBef>
                <a:buClrTx/>
                <a:buSzTx/>
                <a:buFontTx/>
                <a:buNone/>
              </a:pPr>
              <a:t>21</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789"/>
    </mc:Choice>
    <mc:Fallback xmlns="">
      <p:transition spd="slow" advTm="24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earthquake_conce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692275" y="709613"/>
            <a:ext cx="7327900" cy="6161087"/>
          </a:xfrm>
          <a:noFill/>
        </p:spPr>
      </p:pic>
      <p:sp>
        <p:nvSpPr>
          <p:cNvPr id="2765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A3166766-30A5-49DE-9C11-C7AFD691F935}" type="slidenum">
              <a:rPr lang="el-GR" altLang="en-US" sz="1400" smtClean="0"/>
              <a:pPr eaLnBrk="1" hangingPunct="1">
                <a:spcBef>
                  <a:spcPct val="0"/>
                </a:spcBef>
                <a:buClrTx/>
                <a:buSzTx/>
                <a:buFontTx/>
                <a:buNone/>
              </a:pPr>
              <a:t>22</a:t>
            </a:fld>
            <a:endParaRPr lang="el-GR" altLang="en-US" sz="1400" smtClean="0"/>
          </a:p>
        </p:txBody>
      </p:sp>
      <p:sp>
        <p:nvSpPr>
          <p:cNvPr id="46084" name="Rectangle 2"/>
          <p:cNvSpPr>
            <a:spLocks noGrp="1" noChangeArrowheads="1"/>
          </p:cNvSpPr>
          <p:nvPr>
            <p:ph type="title"/>
          </p:nvPr>
        </p:nvSpPr>
        <p:spPr>
          <a:xfrm>
            <a:off x="457200" y="188640"/>
            <a:ext cx="8229600" cy="692150"/>
          </a:xfrm>
        </p:spPr>
        <p:txBody>
          <a:bodyPr>
            <a:normAutofit/>
          </a:bodyPr>
          <a:lstStyle/>
          <a:p>
            <a:pPr eaLnBrk="1" fontAlgn="auto" hangingPunct="1">
              <a:spcAft>
                <a:spcPts val="0"/>
              </a:spcAft>
              <a:defRPr/>
            </a:pPr>
            <a:r>
              <a:rPr lang="el-GR" altLang="en-US" smtClean="0">
                <a:solidFill>
                  <a:srgbClr val="FF0000"/>
                </a:solidFill>
              </a:rPr>
              <a:t>Συχνότητα σεισμών</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908"/>
    </mc:Choice>
    <mc:Fallback xmlns="">
      <p:transition spd="slow" advTm="33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2"/>
          <p:cNvSpPr>
            <a:spLocks noGrp="1" noChangeArrowheads="1"/>
          </p:cNvSpPr>
          <p:nvPr>
            <p:ph type="title"/>
          </p:nvPr>
        </p:nvSpPr>
        <p:spPr>
          <a:xfrm>
            <a:off x="457200" y="188640"/>
            <a:ext cx="8229600" cy="504056"/>
          </a:xfrm>
        </p:spPr>
        <p:txBody>
          <a:bodyPr>
            <a:normAutofit fontScale="90000"/>
          </a:bodyPr>
          <a:lstStyle/>
          <a:p>
            <a:pPr eaLnBrk="1" fontAlgn="auto" hangingPunct="1">
              <a:spcAft>
                <a:spcPts val="0"/>
              </a:spcAft>
              <a:defRPr/>
            </a:pPr>
            <a:r>
              <a:rPr lang="el-GR" altLang="en-US" sz="3200" smtClean="0">
                <a:solidFill>
                  <a:schemeClr val="tx2">
                    <a:lumMod val="50000"/>
                  </a:schemeClr>
                </a:solidFill>
              </a:rPr>
              <a:t>ΓΕΩΘΕΡΜΙΚΕΣ ΠΕΡΙΟΧΕΣ</a:t>
            </a:r>
          </a:p>
        </p:txBody>
      </p:sp>
      <p:sp>
        <p:nvSpPr>
          <p:cNvPr id="2867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AE3118AC-BFEB-4C88-BE80-FE4275C564C0}" type="slidenum">
              <a:rPr lang="el-GR" altLang="en-US" sz="1400" smtClean="0"/>
              <a:pPr eaLnBrk="1" hangingPunct="1">
                <a:spcBef>
                  <a:spcPct val="0"/>
                </a:spcBef>
                <a:buClrTx/>
                <a:buSzTx/>
                <a:buFontTx/>
                <a:buNone/>
              </a:pPr>
              <a:t>23</a:t>
            </a:fld>
            <a:endParaRPr lang="el-GR" altLang="en-US" sz="1400" smtClean="0"/>
          </a:p>
        </p:txBody>
      </p:sp>
      <p:pic>
        <p:nvPicPr>
          <p:cNvPr id="7" name="Picture 3" descr="geoth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606" y="980728"/>
            <a:ext cx="8611865" cy="5328592"/>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77"/>
    </mc:Choice>
    <mc:Fallback xmlns="">
      <p:transition spd="slow" advTm="36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9"/>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solidFill>
                  <a:srgbClr val="FF0000"/>
                </a:solidFill>
              </a:rPr>
              <a:t>Τι </a:t>
            </a:r>
            <a:r>
              <a:rPr lang="el-GR" altLang="en-US" i="1" smtClean="0">
                <a:solidFill>
                  <a:srgbClr val="FF0000"/>
                </a:solidFill>
              </a:rPr>
              <a:t>οδηγεί</a:t>
            </a:r>
            <a:r>
              <a:rPr lang="el-GR" altLang="en-US" smtClean="0">
                <a:solidFill>
                  <a:srgbClr val="FF0000"/>
                </a:solidFill>
              </a:rPr>
              <a:t>  τις γεωτεκτονικές πλάκες</a:t>
            </a:r>
          </a:p>
        </p:txBody>
      </p:sp>
      <p:pic>
        <p:nvPicPr>
          <p:cNvPr id="30723" name="Picture 5" descr="Fig32"/>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323850" y="1773238"/>
            <a:ext cx="5329238" cy="4086225"/>
          </a:xfrm>
          <a:noFill/>
        </p:spPr>
      </p:pic>
      <p:pic>
        <p:nvPicPr>
          <p:cNvPr id="30724" name="Picture 8" descr="Fig33"/>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940425" y="1844675"/>
            <a:ext cx="2208213" cy="3313113"/>
          </a:xfrm>
          <a:noFill/>
        </p:spPr>
      </p:pic>
      <p:sp>
        <p:nvSpPr>
          <p:cNvPr id="30726" name="Slide Number Placeholder 6"/>
          <p:cNvSpPr>
            <a:spLocks noGrp="1"/>
          </p:cNvSpPr>
          <p:nvPr>
            <p:ph type="sldNum" sz="quarter" idx="4294967295"/>
          </p:nvPr>
        </p:nvSpPr>
        <p:spPr bwMode="auto">
          <a:xfrm>
            <a:off x="7620000" y="19050"/>
            <a:ext cx="1066800" cy="32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C8D81C2C-EB8F-425C-85AA-761581CB019B}" type="slidenum">
              <a:rPr lang="el-GR" altLang="en-US" sz="1400" smtClean="0"/>
              <a:pPr eaLnBrk="1" hangingPunct="1">
                <a:spcBef>
                  <a:spcPct val="0"/>
                </a:spcBef>
                <a:buClrTx/>
                <a:buSzTx/>
                <a:buFontTx/>
                <a:buNone/>
              </a:pPr>
              <a:t>24</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758"/>
    </mc:Choice>
    <mc:Fallback xmlns="">
      <p:transition spd="slow" advTm="18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2"/>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solidFill>
                  <a:srgbClr val="FF0000"/>
                </a:solidFill>
              </a:rPr>
              <a:t>Η κίνηση των τεκτονικών πλακών</a:t>
            </a:r>
          </a:p>
        </p:txBody>
      </p:sp>
      <p:pic>
        <p:nvPicPr>
          <p:cNvPr id="29699" name="Picture 3" descr="convectio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763" y="2060575"/>
            <a:ext cx="9648826" cy="4824413"/>
          </a:xfrm>
          <a:noFill/>
        </p:spPr>
      </p:pic>
      <p:sp>
        <p:nvSpPr>
          <p:cNvPr id="297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8D12BD48-8F9C-45AE-984B-38D28A83C304}" type="slidenum">
              <a:rPr lang="el-GR" altLang="en-US" sz="1400" smtClean="0"/>
              <a:pPr eaLnBrk="1" hangingPunct="1">
                <a:spcBef>
                  <a:spcPct val="0"/>
                </a:spcBef>
                <a:buClrTx/>
                <a:buSzTx/>
                <a:buFontTx/>
                <a:buNone/>
              </a:pPr>
              <a:t>25</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609"/>
    </mc:Choice>
    <mc:Fallback xmlns="">
      <p:transition spd="slow" advTm="41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6"/>
          <p:cNvSpPr>
            <a:spLocks noGrp="1" noChangeArrowheads="1"/>
          </p:cNvSpPr>
          <p:nvPr>
            <p:ph type="title"/>
          </p:nvPr>
        </p:nvSpPr>
        <p:spPr>
          <a:xfrm>
            <a:off x="457200" y="188640"/>
            <a:ext cx="8229600" cy="990600"/>
          </a:xfrm>
        </p:spPr>
        <p:txBody>
          <a:bodyPr/>
          <a:lstStyle/>
          <a:p>
            <a:pPr eaLnBrk="1" fontAlgn="auto" hangingPunct="1">
              <a:spcAft>
                <a:spcPts val="0"/>
              </a:spcAft>
              <a:defRPr/>
            </a:pPr>
            <a:r>
              <a:rPr lang="el-GR" altLang="en-US" dirty="0" smtClean="0">
                <a:solidFill>
                  <a:srgbClr val="FF0000"/>
                </a:solidFill>
              </a:rPr>
              <a:t>ΓΕΩΛΟΓΙΚΗ ΠΡΟΪΣΤΟΡΙΑ</a:t>
            </a:r>
          </a:p>
        </p:txBody>
      </p:sp>
      <p:pic>
        <p:nvPicPr>
          <p:cNvPr id="31747" name="Picture 5" descr="Fig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093788"/>
            <a:ext cx="7667625" cy="5886450"/>
          </a:xfrm>
          <a:noFill/>
        </p:spPr>
      </p:pic>
      <p:sp>
        <p:nvSpPr>
          <p:cNvPr id="3174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DFE7A91F-6C4E-41CD-95C4-D84B0400653A}" type="slidenum">
              <a:rPr lang="el-GR" altLang="en-US" sz="1400" smtClean="0"/>
              <a:pPr eaLnBrk="1" hangingPunct="1">
                <a:spcBef>
                  <a:spcPct val="0"/>
                </a:spcBef>
                <a:buClrTx/>
                <a:buSzTx/>
                <a:buFontTx/>
                <a:buNone/>
              </a:pPr>
              <a:t>26</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116"/>
    </mc:Choice>
    <mc:Fallback xmlns="">
      <p:transition spd="slow" advTm="4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solidFill>
                  <a:srgbClr val="FF0000"/>
                </a:solidFill>
              </a:rPr>
              <a:t>Γεωλογικές μετακινήσεις</a:t>
            </a:r>
          </a:p>
        </p:txBody>
      </p:sp>
      <p:pic>
        <p:nvPicPr>
          <p:cNvPr id="32771" name="Picture 3" descr="tecall350"/>
          <p:cNvPicPr>
            <a:picLocks noGrp="1" noChangeAspect="1" noChangeArrowheads="1" noCrop="1"/>
          </p:cNvPicPr>
          <p:nvPr>
            <p:ph idx="1"/>
          </p:nvPr>
        </p:nvPicPr>
        <p:blipFill>
          <a:blip r:embed="rId4">
            <a:extLst>
              <a:ext uri="{28A0092B-C50C-407E-A947-70E740481C1C}">
                <a14:useLocalDpi xmlns:a14="http://schemas.microsoft.com/office/drawing/2010/main" val="0"/>
              </a:ext>
            </a:extLst>
          </a:blip>
          <a:srcRect/>
          <a:stretch>
            <a:fillRect/>
          </a:stretch>
        </p:blipFill>
        <p:spPr>
          <a:xfrm>
            <a:off x="254000" y="1874838"/>
            <a:ext cx="8636000" cy="4464050"/>
          </a:xfrm>
          <a:noFill/>
        </p:spPr>
      </p:pic>
      <p:sp>
        <p:nvSpPr>
          <p:cNvPr id="3277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C1518701-0675-4E33-BBFA-90DA5BD1A8F3}" type="slidenum">
              <a:rPr lang="el-GR" altLang="en-US" sz="1400" smtClean="0"/>
              <a:pPr eaLnBrk="1" hangingPunct="1">
                <a:spcBef>
                  <a:spcPct val="0"/>
                </a:spcBef>
                <a:buClrTx/>
                <a:buSzTx/>
                <a:buFontTx/>
                <a:buNone/>
              </a:pPr>
              <a:t>27</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20"/>
    </mc:Choice>
    <mc:Fallback xmlns="">
      <p:transition spd="slow" advTm="14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title"/>
          </p:nvPr>
        </p:nvSpPr>
        <p:spPr>
          <a:xfrm>
            <a:off x="457200" y="620688"/>
            <a:ext cx="8229600" cy="591344"/>
          </a:xfrm>
        </p:spPr>
        <p:txBody>
          <a:bodyPr/>
          <a:lstStyle/>
          <a:p>
            <a:pPr eaLnBrk="1" fontAlgn="auto" hangingPunct="1">
              <a:spcAft>
                <a:spcPts val="0"/>
              </a:spcAft>
              <a:defRPr/>
            </a:pPr>
            <a:r>
              <a:rPr lang="el-GR" altLang="en-US" sz="2400" smtClean="0"/>
              <a:t>Αποκλίνουσες/συγκλίνουσες/παράλληλα κινούμενες ζώνες</a:t>
            </a:r>
          </a:p>
        </p:txBody>
      </p:sp>
      <p:pic>
        <p:nvPicPr>
          <p:cNvPr id="33795" name="Picture 3" descr="Fig1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95536" y="1412776"/>
            <a:ext cx="8352928" cy="4623750"/>
          </a:xfrm>
          <a:noFill/>
        </p:spPr>
      </p:pic>
      <p:sp>
        <p:nvSpPr>
          <p:cNvPr id="337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096366E9-D44D-4C28-8108-746417CCED15}" type="slidenum">
              <a:rPr lang="el-GR" altLang="en-US" sz="1400" smtClean="0"/>
              <a:pPr eaLnBrk="1" hangingPunct="1">
                <a:spcBef>
                  <a:spcPct val="0"/>
                </a:spcBef>
                <a:buClrTx/>
                <a:buSzTx/>
                <a:buFontTx/>
                <a:buNone/>
              </a:pPr>
              <a:t>28</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809"/>
    </mc:Choice>
    <mc:Fallback xmlns="">
      <p:transition spd="slow" advTm="17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2"/>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solidFill>
                  <a:srgbClr val="FF0000"/>
                </a:solidFill>
              </a:rPr>
              <a:t>Κίνηση πλακών – </a:t>
            </a:r>
            <a:br>
              <a:rPr lang="el-GR" altLang="en-US" smtClean="0">
                <a:solidFill>
                  <a:srgbClr val="FF0000"/>
                </a:solidFill>
              </a:rPr>
            </a:br>
            <a:r>
              <a:rPr lang="el-GR" altLang="en-US" smtClean="0">
                <a:solidFill>
                  <a:srgbClr val="FF0000"/>
                </a:solidFill>
              </a:rPr>
              <a:t>Ωκεάνεια και Ηπειρωτική σύκλιση</a:t>
            </a:r>
          </a:p>
        </p:txBody>
      </p:sp>
      <p:pic>
        <p:nvPicPr>
          <p:cNvPr id="34819" name="Picture 3" descr="Fig21oceancont"/>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11560" y="1196752"/>
            <a:ext cx="7942592" cy="4680520"/>
          </a:xfrm>
          <a:noFill/>
        </p:spPr>
      </p:pic>
      <p:sp>
        <p:nvSpPr>
          <p:cNvPr id="3482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9B8D5610-4190-479B-B1F9-D341B8E134D6}" type="slidenum">
              <a:rPr lang="el-GR" altLang="en-US" sz="1400" smtClean="0"/>
              <a:pPr eaLnBrk="1" hangingPunct="1">
                <a:spcBef>
                  <a:spcPct val="0"/>
                </a:spcBef>
                <a:buClrTx/>
                <a:buSzTx/>
                <a:buFontTx/>
                <a:buNone/>
              </a:pPr>
              <a:t>29</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31"/>
    </mc:Choice>
    <mc:Fallback xmlns="">
      <p:transition spd="slow" advTm="2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75273813"/>
      </p:ext>
    </p:extLst>
  </p:cSld>
  <p:clrMapOvr>
    <a:masterClrMapping/>
  </p:clrMapOvr>
  <mc:AlternateContent xmlns:mc="http://schemas.openxmlformats.org/markup-compatibility/2006" xmlns:p14="http://schemas.microsoft.com/office/powerpoint/2010/main">
    <mc:Choice Requires="p14">
      <p:transition spd="slow" p14:dur="2000" advTm="485"/>
    </mc:Choice>
    <mc:Fallback xmlns="">
      <p:transition spd="slow" advTm="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solidFill>
                  <a:srgbClr val="FF0000"/>
                </a:solidFill>
              </a:rPr>
              <a:t>Κίνηση πλακών – </a:t>
            </a:r>
            <a:br>
              <a:rPr lang="el-GR" altLang="en-US" smtClean="0">
                <a:solidFill>
                  <a:srgbClr val="FF0000"/>
                </a:solidFill>
              </a:rPr>
            </a:br>
            <a:r>
              <a:rPr lang="el-GR" altLang="en-US" smtClean="0">
                <a:solidFill>
                  <a:srgbClr val="FF0000"/>
                </a:solidFill>
              </a:rPr>
              <a:t>Ωκεάνεια-Ωκεάνεια σύγκλιση</a:t>
            </a:r>
          </a:p>
        </p:txBody>
      </p:sp>
      <p:pic>
        <p:nvPicPr>
          <p:cNvPr id="35843" name="Picture 3" descr="Fig21oceanocean"/>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23528" y="1124744"/>
            <a:ext cx="8496944" cy="4895664"/>
          </a:xfrm>
          <a:noFill/>
        </p:spPr>
      </p:pic>
      <p:sp>
        <p:nvSpPr>
          <p:cNvPr id="3584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8C1FFAAC-EEAD-4EB5-A3F2-160CBC49ED06}" type="slidenum">
              <a:rPr lang="el-GR" altLang="en-US" sz="1400" smtClean="0"/>
              <a:pPr eaLnBrk="1" hangingPunct="1">
                <a:spcBef>
                  <a:spcPct val="0"/>
                </a:spcBef>
                <a:buClrTx/>
                <a:buSzTx/>
                <a:buFontTx/>
                <a:buNone/>
              </a:pPr>
              <a:t>30</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76"/>
    </mc:Choice>
    <mc:Fallback xmlns="">
      <p:transition spd="slow" advTm="10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3"/>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solidFill>
                  <a:srgbClr val="FF0000"/>
                </a:solidFill>
              </a:rPr>
              <a:t>Κίνηση πλακών – </a:t>
            </a:r>
            <a:br>
              <a:rPr lang="el-GR" altLang="en-US" smtClean="0">
                <a:solidFill>
                  <a:srgbClr val="FF0000"/>
                </a:solidFill>
              </a:rPr>
            </a:br>
            <a:r>
              <a:rPr lang="el-GR" altLang="en-US" smtClean="0">
                <a:solidFill>
                  <a:srgbClr val="FF0000"/>
                </a:solidFill>
              </a:rPr>
              <a:t>Ηπειρωτική-Ηπειρωτική σύγκλιση</a:t>
            </a:r>
          </a:p>
        </p:txBody>
      </p:sp>
      <p:pic>
        <p:nvPicPr>
          <p:cNvPr id="36867" name="Picture 2" descr="Fig21contcon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94592" y="1196751"/>
            <a:ext cx="8941904" cy="5138648"/>
          </a:xfrm>
          <a:noFill/>
        </p:spPr>
      </p:pic>
      <p:sp>
        <p:nvSpPr>
          <p:cNvPr id="3686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59D4BF5E-937E-4FD1-BD5C-B889B5064100}" type="slidenum">
              <a:rPr lang="el-GR" altLang="en-US" sz="1400" smtClean="0"/>
              <a:pPr eaLnBrk="1" hangingPunct="1">
                <a:spcBef>
                  <a:spcPct val="0"/>
                </a:spcBef>
                <a:buClrTx/>
                <a:buSzTx/>
                <a:buFontTx/>
                <a:buNone/>
              </a:pPr>
              <a:t>31</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548"/>
    </mc:Choice>
    <mc:Fallback xmlns="">
      <p:transition spd="slow" advTm="2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
          <p:cNvSpPr>
            <a:spLocks noGrp="1" noChangeArrowheads="1"/>
          </p:cNvSpPr>
          <p:nvPr>
            <p:ph type="title"/>
          </p:nvPr>
        </p:nvSpPr>
        <p:spPr/>
        <p:txBody>
          <a:bodyPr/>
          <a:lstStyle/>
          <a:p>
            <a:pPr eaLnBrk="1" fontAlgn="auto" hangingPunct="1">
              <a:spcAft>
                <a:spcPts val="0"/>
              </a:spcAft>
              <a:defRPr/>
            </a:pPr>
            <a:r>
              <a:rPr lang="el-GR" altLang="en-US">
                <a:solidFill>
                  <a:srgbClr val="FF0000"/>
                </a:solidFill>
              </a:rPr>
              <a:t>Μεσο-ωκεάνεια Ράχη</a:t>
            </a:r>
            <a:endParaRPr lang="el-GR" altLang="en-US" smtClean="0">
              <a:solidFill>
                <a:srgbClr val="FF0000"/>
              </a:solidFill>
            </a:endParaRPr>
          </a:p>
        </p:txBody>
      </p:sp>
      <p:pic>
        <p:nvPicPr>
          <p:cNvPr id="38915" name="Picture 3" descr="Fig7"/>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042988" y="1628775"/>
            <a:ext cx="6624637" cy="4857750"/>
          </a:xfrm>
          <a:noFill/>
        </p:spPr>
      </p:pic>
      <p:sp>
        <p:nvSpPr>
          <p:cNvPr id="3891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52406027-84DD-4AA8-AE8D-5C1D178871F0}" type="slidenum">
              <a:rPr lang="el-GR" altLang="en-US" sz="1400" smtClean="0"/>
              <a:pPr eaLnBrk="1" hangingPunct="1">
                <a:spcBef>
                  <a:spcPct val="0"/>
                </a:spcBef>
                <a:buClrTx/>
                <a:buSzTx/>
                <a:buFontTx/>
                <a:buNone/>
              </a:pPr>
              <a:t>32</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669"/>
    </mc:Choice>
    <mc:Fallback xmlns="">
      <p:transition spd="slow" advTm="2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solidFill>
                  <a:srgbClr val="FF0000"/>
                </a:solidFill>
              </a:rPr>
              <a:t>Μεσο-ωκεάνεια Ράχη</a:t>
            </a:r>
          </a:p>
        </p:txBody>
      </p:sp>
      <p:pic>
        <p:nvPicPr>
          <p:cNvPr id="37891" name="Picture 3" descr="topomap"/>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66750" y="1196752"/>
            <a:ext cx="3905250" cy="3838575"/>
          </a:xfrm>
          <a:noFill/>
        </p:spPr>
      </p:pic>
      <p:pic>
        <p:nvPicPr>
          <p:cNvPr id="37892" name="Picture 4" descr="Mid-Atlantic Ridge gif"/>
          <p:cNvPicPr preferRelativeResize="0">
            <a:picLocks noGrp="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5724128" y="1196752"/>
            <a:ext cx="1905000" cy="3952875"/>
          </a:xfrm>
          <a:noFill/>
        </p:spPr>
      </p:pic>
      <p:sp>
        <p:nvSpPr>
          <p:cNvPr id="37894" name="Slide Number Placeholder 6"/>
          <p:cNvSpPr>
            <a:spLocks noGrp="1"/>
          </p:cNvSpPr>
          <p:nvPr>
            <p:ph type="sldNum" sz="quarter" idx="4294967295"/>
          </p:nvPr>
        </p:nvSpPr>
        <p:spPr bwMode="auto">
          <a:xfrm>
            <a:off x="7620000" y="19050"/>
            <a:ext cx="1066800" cy="32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F817750D-D588-417E-97AE-0B9D733A0161}" type="slidenum">
              <a:rPr lang="el-GR" altLang="en-US" sz="1400" smtClean="0"/>
              <a:pPr eaLnBrk="1" hangingPunct="1">
                <a:spcBef>
                  <a:spcPct val="0"/>
                </a:spcBef>
                <a:buClrTx/>
                <a:buSzTx/>
                <a:buFontTx/>
                <a:buNone/>
              </a:pPr>
              <a:t>33</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79"/>
    </mc:Choice>
    <mc:Fallback xmlns="">
      <p:transition spd="slow" advTm="6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p:cNvSpPr>
            <a:spLocks noGrp="1" noChangeArrowheads="1"/>
          </p:cNvSpPr>
          <p:nvPr>
            <p:ph type="title"/>
          </p:nvPr>
        </p:nvSpPr>
        <p:spPr/>
        <p:txBody>
          <a:bodyPr/>
          <a:lstStyle/>
          <a:p>
            <a:pPr eaLnBrk="1" fontAlgn="auto" hangingPunct="1">
              <a:spcAft>
                <a:spcPts val="0"/>
              </a:spcAft>
              <a:defRPr/>
            </a:pPr>
            <a:r>
              <a:rPr lang="el-GR" altLang="en-US" smtClean="0"/>
              <a:t>Ισλανδία : Μεσο-Ατλαντικό ρήγμα</a:t>
            </a:r>
          </a:p>
        </p:txBody>
      </p:sp>
      <p:pic>
        <p:nvPicPr>
          <p:cNvPr id="39939" name="Picture 3" descr="Fig16"/>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275856" y="807392"/>
            <a:ext cx="5822107" cy="6036321"/>
          </a:xfrm>
          <a:noFill/>
        </p:spPr>
      </p:pic>
      <p:sp>
        <p:nvSpPr>
          <p:cNvPr id="3994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4B34CF20-A26C-47F0-B917-EEC1CD04585D}" type="slidenum">
              <a:rPr lang="el-GR" altLang="en-US" sz="1400" smtClean="0"/>
              <a:pPr eaLnBrk="1" hangingPunct="1">
                <a:spcBef>
                  <a:spcPct val="0"/>
                </a:spcBef>
                <a:buClrTx/>
                <a:buSzTx/>
                <a:buFontTx/>
                <a:buNone/>
              </a:pPr>
              <a:t>34</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23"/>
    </mc:Choice>
    <mc:Fallback xmlns="">
      <p:transition spd="slow" advTm="9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p:cNvSpPr>
            <a:spLocks noGrp="1" noChangeArrowheads="1"/>
          </p:cNvSpPr>
          <p:nvPr>
            <p:ph type="title"/>
          </p:nvPr>
        </p:nvSpPr>
        <p:spPr>
          <a:xfrm>
            <a:off x="457200" y="274638"/>
            <a:ext cx="4114800" cy="3659187"/>
          </a:xfrm>
        </p:spPr>
        <p:txBody>
          <a:bodyPr/>
          <a:lstStyle/>
          <a:p>
            <a:pPr eaLnBrk="1" fontAlgn="auto" hangingPunct="1">
              <a:spcAft>
                <a:spcPts val="0"/>
              </a:spcAft>
              <a:defRPr/>
            </a:pPr>
            <a:r>
              <a:rPr lang="el-GR" altLang="en-US" smtClean="0"/>
              <a:t>Ισλανδία – Επιφανειακή φωτογράφιση ρήγματος</a:t>
            </a:r>
          </a:p>
        </p:txBody>
      </p:sp>
      <p:pic>
        <p:nvPicPr>
          <p:cNvPr id="40963" name="Picture 3" descr="Thingvellir fissure zone gif"/>
          <p:cNvPicPr preferRelativeResize="0">
            <a:picLocks noGrp="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4859338" y="333375"/>
            <a:ext cx="3937000" cy="6119813"/>
          </a:xfrm>
          <a:noFill/>
        </p:spPr>
      </p:pic>
      <p:sp>
        <p:nvSpPr>
          <p:cNvPr id="409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E52444C4-6677-4292-B64E-55C0904871F8}" type="slidenum">
              <a:rPr lang="el-GR" altLang="en-US" sz="1400" smtClean="0"/>
              <a:pPr eaLnBrk="1" hangingPunct="1">
                <a:spcBef>
                  <a:spcPct val="0"/>
                </a:spcBef>
                <a:buClrTx/>
                <a:buSzTx/>
                <a:buFontTx/>
                <a:buNone/>
              </a:pPr>
              <a:t>35</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92"/>
    </mc:Choice>
    <mc:Fallback xmlns="">
      <p:transition spd="slow" advTm="7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2"/>
          <p:cNvSpPr>
            <a:spLocks noGrp="1" noChangeArrowheads="1"/>
          </p:cNvSpPr>
          <p:nvPr>
            <p:ph type="title"/>
          </p:nvPr>
        </p:nvSpPr>
        <p:spPr/>
        <p:txBody>
          <a:bodyPr/>
          <a:lstStyle/>
          <a:p>
            <a:pPr eaLnBrk="1" fontAlgn="auto" hangingPunct="1">
              <a:spcAft>
                <a:spcPts val="0"/>
              </a:spcAft>
              <a:defRPr/>
            </a:pPr>
            <a:r>
              <a:rPr lang="el-GR" altLang="en-US" smtClean="0">
                <a:solidFill>
                  <a:srgbClr val="002060"/>
                </a:solidFill>
              </a:rPr>
              <a:t>Ιμαλάϊα</a:t>
            </a:r>
          </a:p>
        </p:txBody>
      </p:sp>
      <p:pic>
        <p:nvPicPr>
          <p:cNvPr id="43011" name="Picture 3" descr="Fig24tibet"/>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323850" y="1557338"/>
            <a:ext cx="3832225" cy="4248150"/>
          </a:xfrm>
          <a:noFill/>
        </p:spPr>
      </p:pic>
      <p:pic>
        <p:nvPicPr>
          <p:cNvPr id="43012" name="Picture 4" descr="Fig24left"/>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572000" y="1916113"/>
            <a:ext cx="4032250" cy="3043237"/>
          </a:xfrm>
          <a:noFill/>
        </p:spPr>
      </p:pic>
      <p:sp>
        <p:nvSpPr>
          <p:cNvPr id="43014" name="Slide Number Placeholder 6"/>
          <p:cNvSpPr>
            <a:spLocks noGrp="1"/>
          </p:cNvSpPr>
          <p:nvPr>
            <p:ph type="sldNum" sz="quarter" idx="4294967295"/>
          </p:nvPr>
        </p:nvSpPr>
        <p:spPr bwMode="auto">
          <a:xfrm>
            <a:off x="7620000" y="19050"/>
            <a:ext cx="1066800" cy="32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EC1EF872-9219-40AB-A020-51A7914829BD}" type="slidenum">
              <a:rPr lang="el-GR" altLang="en-US" sz="1400" smtClean="0"/>
              <a:pPr eaLnBrk="1" hangingPunct="1">
                <a:spcBef>
                  <a:spcPct val="0"/>
                </a:spcBef>
                <a:buClrTx/>
                <a:buSzTx/>
                <a:buFontTx/>
                <a:buNone/>
              </a:pPr>
              <a:t>36</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592"/>
    </mc:Choice>
    <mc:Fallback xmlns="">
      <p:transition spd="slow" advTm="1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2"/>
          <p:cNvSpPr>
            <a:spLocks noGrp="1" noChangeArrowheads="1"/>
          </p:cNvSpPr>
          <p:nvPr>
            <p:ph type="title"/>
          </p:nvPr>
        </p:nvSpPr>
        <p:spPr>
          <a:xfrm>
            <a:off x="457200" y="274638"/>
            <a:ext cx="4330700" cy="2722562"/>
          </a:xfrm>
        </p:spPr>
        <p:txBody>
          <a:bodyPr/>
          <a:lstStyle/>
          <a:p>
            <a:pPr eaLnBrk="1" fontAlgn="auto" hangingPunct="1">
              <a:spcAft>
                <a:spcPts val="0"/>
              </a:spcAft>
              <a:defRPr/>
            </a:pPr>
            <a:r>
              <a:rPr lang="el-GR" altLang="en-US" smtClean="0">
                <a:solidFill>
                  <a:srgbClr val="002060"/>
                </a:solidFill>
              </a:rPr>
              <a:t>Κίνηση Ινδικής χερσονήσου</a:t>
            </a:r>
          </a:p>
        </p:txBody>
      </p:sp>
      <p:pic>
        <p:nvPicPr>
          <p:cNvPr id="44035" name="Picture 3" descr="FigS8-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262563" y="333375"/>
            <a:ext cx="3338512" cy="6048375"/>
          </a:xfrm>
          <a:noFill/>
        </p:spPr>
      </p:pic>
      <p:sp>
        <p:nvSpPr>
          <p:cNvPr id="4403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0E34BB79-2EE7-4CD6-91A9-F1DCDD69BC68}" type="slidenum">
              <a:rPr lang="el-GR" altLang="en-US" sz="1400" smtClean="0"/>
              <a:pPr eaLnBrk="1" hangingPunct="1">
                <a:spcBef>
                  <a:spcPct val="0"/>
                </a:spcBef>
                <a:buClrTx/>
                <a:buSzTx/>
                <a:buFontTx/>
                <a:buNone/>
              </a:pPr>
              <a:t>37</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30"/>
    </mc:Choice>
    <mc:Fallback xmlns="">
      <p:transition spd="slow" advTm="33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ctrTitle"/>
          </p:nvPr>
        </p:nvSpPr>
        <p:spPr>
          <a:xfrm>
            <a:off x="685800" y="1371601"/>
            <a:ext cx="7848600" cy="1193304"/>
          </a:xfrm>
        </p:spPr>
        <p:txBody>
          <a:bodyPr/>
          <a:lstStyle/>
          <a:p>
            <a:pPr eaLnBrk="1" fontAlgn="auto" hangingPunct="1">
              <a:spcAft>
                <a:spcPts val="0"/>
              </a:spcAft>
              <a:defRPr/>
            </a:pPr>
            <a:r>
              <a:rPr lang="el-GR" altLang="en-US" sz="3200" smtClean="0">
                <a:solidFill>
                  <a:schemeClr val="tx2">
                    <a:lumMod val="50000"/>
                  </a:schemeClr>
                </a:solidFill>
              </a:rPr>
              <a:t>Η ΓΕΩΘΕΡΜΙΑ</a:t>
            </a:r>
          </a:p>
        </p:txBody>
      </p:sp>
      <p:sp>
        <p:nvSpPr>
          <p:cNvPr id="63491" name="Rectangle 5"/>
          <p:cNvSpPr>
            <a:spLocks noGrp="1" noChangeArrowheads="1"/>
          </p:cNvSpPr>
          <p:nvPr>
            <p:ph type="subTitle" idx="1"/>
          </p:nvPr>
        </p:nvSpPr>
        <p:spPr>
          <a:xfrm>
            <a:off x="395288" y="3886200"/>
            <a:ext cx="8208962" cy="1752600"/>
          </a:xfrm>
        </p:spPr>
        <p:txBody>
          <a:bodyPr rtlCol="0">
            <a:normAutofit/>
          </a:bodyPr>
          <a:lstStyle/>
          <a:p>
            <a:pPr marL="273050" eaLnBrk="1" fontAlgn="auto" hangingPunct="1">
              <a:spcAft>
                <a:spcPts val="0"/>
              </a:spcAft>
              <a:buFont typeface="Arial" pitchFamily="34" charset="0"/>
              <a:buNone/>
              <a:defRPr/>
            </a:pPr>
            <a:r>
              <a:rPr lang="el-GR" altLang="en-US" sz="2800" smtClean="0"/>
              <a:t>Μιά ανανεώσιμη πηγή ενέργειας γιά παραγωγή:</a:t>
            </a:r>
          </a:p>
          <a:p>
            <a:pPr marL="273050" algn="just" eaLnBrk="1" fontAlgn="auto" hangingPunct="1">
              <a:spcAft>
                <a:spcPts val="0"/>
              </a:spcAft>
              <a:buFontTx/>
              <a:buChar char="•"/>
              <a:defRPr/>
            </a:pPr>
            <a:r>
              <a:rPr lang="el-GR" altLang="en-US" sz="2800" smtClean="0"/>
              <a:t> Θερμότητας</a:t>
            </a:r>
          </a:p>
          <a:p>
            <a:pPr marL="273050" algn="just" eaLnBrk="1" fontAlgn="auto" hangingPunct="1">
              <a:spcAft>
                <a:spcPts val="0"/>
              </a:spcAft>
              <a:buFontTx/>
              <a:buChar char="•"/>
              <a:defRPr/>
            </a:pPr>
            <a:r>
              <a:rPr lang="el-GR" altLang="en-US" sz="2800" smtClean="0"/>
              <a:t> Ηλεκτρισμού</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90"/>
    </mc:Choice>
    <mc:Fallback xmlns="">
      <p:transition spd="slow" advTm="10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6" name="Rectangle 2"/>
          <p:cNvSpPr>
            <a:spLocks noGrp="1" noChangeArrowheads="1"/>
          </p:cNvSpPr>
          <p:nvPr>
            <p:ph type="title"/>
          </p:nvPr>
        </p:nvSpPr>
        <p:spPr>
          <a:xfrm>
            <a:off x="457200" y="274638"/>
            <a:ext cx="8229600" cy="490537"/>
          </a:xfrm>
        </p:spPr>
        <p:txBody>
          <a:bodyPr>
            <a:normAutofit fontScale="90000"/>
          </a:bodyPr>
          <a:lstStyle/>
          <a:p>
            <a:pPr eaLnBrk="1" fontAlgn="auto" hangingPunct="1">
              <a:spcAft>
                <a:spcPts val="0"/>
              </a:spcAft>
              <a:defRPr/>
            </a:pPr>
            <a:r>
              <a:rPr lang="el-GR" altLang="en-US" sz="2800" b="1" smtClean="0">
                <a:solidFill>
                  <a:schemeClr val="tx2">
                    <a:lumMod val="50000"/>
                  </a:schemeClr>
                </a:solidFill>
              </a:rPr>
              <a:t>Τι είναι η Γεωθερμία</a:t>
            </a:r>
          </a:p>
        </p:txBody>
      </p:sp>
      <p:sp>
        <p:nvSpPr>
          <p:cNvPr id="46083" name="Rectangle 3"/>
          <p:cNvSpPr>
            <a:spLocks noGrp="1" noChangeArrowheads="1"/>
          </p:cNvSpPr>
          <p:nvPr>
            <p:ph idx="1"/>
          </p:nvPr>
        </p:nvSpPr>
        <p:spPr>
          <a:xfrm>
            <a:off x="457200" y="765175"/>
            <a:ext cx="8229600" cy="5759450"/>
          </a:xfrm>
        </p:spPr>
        <p:txBody>
          <a:bodyPr/>
          <a:lstStyle/>
          <a:p>
            <a:pPr marL="0" indent="12700" algn="just" eaLnBrk="1" hangingPunct="1">
              <a:lnSpc>
                <a:spcPct val="80000"/>
              </a:lnSpc>
              <a:buFontTx/>
              <a:buNone/>
            </a:pPr>
            <a:r>
              <a:rPr lang="el-GR" altLang="en-US" sz="1800" smtClean="0"/>
              <a:t>Η Γεωθερμία είναι μιά ανανεώσιμη πηγή ενέργειας που προέρχεται από το έδαφος της Γης. Η</a:t>
            </a:r>
            <a:r>
              <a:rPr lang="en-US" altLang="en-US" sz="1800" smtClean="0"/>
              <a:t> </a:t>
            </a:r>
            <a:r>
              <a:rPr lang="el-GR" altLang="en-US" sz="1800" smtClean="0"/>
              <a:t>θερμότητα έρχεται κοντά στην επιφάνεια με θερμική αγωγή και διείσδυση μάγματος στον φλοιό. Υπόγεια νερά θερμαίνονται και σχηματίζουν θερμές πηγές και πίδακες. Γιά την εκμετάλλευση της γεωθερμίας ανοίγονται γεωτρήσεις ή χρησιμοποιούνται εναλλάκτες θερμότητας. </a:t>
            </a:r>
          </a:p>
          <a:p>
            <a:pPr marL="0" indent="12700" algn="just" eaLnBrk="1" hangingPunct="1">
              <a:lnSpc>
                <a:spcPct val="80000"/>
              </a:lnSpc>
              <a:buFontTx/>
              <a:buNone/>
            </a:pPr>
            <a:endParaRPr lang="el-GR" altLang="en-US" sz="1800" smtClean="0"/>
          </a:p>
          <a:p>
            <a:pPr marL="0" indent="12700" algn="just" eaLnBrk="1" hangingPunct="1">
              <a:lnSpc>
                <a:spcPct val="80000"/>
              </a:lnSpc>
              <a:buFontTx/>
              <a:buNone/>
            </a:pPr>
            <a:r>
              <a:rPr lang="el-GR" altLang="en-US" sz="1800" smtClean="0"/>
              <a:t>Η </a:t>
            </a:r>
            <a:r>
              <a:rPr lang="el-GR" altLang="en-US" sz="1800" smtClean="0">
                <a:solidFill>
                  <a:srgbClr val="FF0000"/>
                </a:solidFill>
              </a:rPr>
              <a:t>αβαθής</a:t>
            </a:r>
            <a:r>
              <a:rPr lang="el-GR" altLang="en-US" sz="1800" smtClean="0"/>
              <a:t> </a:t>
            </a:r>
            <a:r>
              <a:rPr lang="el-GR" altLang="en-US" sz="1800" smtClean="0">
                <a:solidFill>
                  <a:srgbClr val="FF0000"/>
                </a:solidFill>
              </a:rPr>
              <a:t>γεωθερμία</a:t>
            </a:r>
            <a:r>
              <a:rPr lang="el-GR" altLang="en-US" sz="1800" smtClean="0"/>
              <a:t> μπορεί να χρησιμοποιηθεί με γεωθερμικές αντλίες θερμότητας. Γιά την εκμετάλλευση θερμών πετρωμάτων, μάγματος και γεωθερμικών ταμιευτήρων υπό πίεση, απαιτείται περαιτέρω έρευνα και ανάπτυξη.</a:t>
            </a:r>
          </a:p>
          <a:p>
            <a:pPr marL="0" indent="12700" algn="just" eaLnBrk="1" hangingPunct="1">
              <a:lnSpc>
                <a:spcPct val="80000"/>
              </a:lnSpc>
              <a:buFontTx/>
              <a:buNone/>
            </a:pPr>
            <a:endParaRPr lang="el-GR" altLang="en-US" sz="1800" smtClean="0"/>
          </a:p>
          <a:p>
            <a:pPr marL="0" indent="12700" algn="just" eaLnBrk="1" hangingPunct="1">
              <a:lnSpc>
                <a:spcPct val="80000"/>
              </a:lnSpc>
              <a:buFontTx/>
              <a:buNone/>
            </a:pPr>
            <a:r>
              <a:rPr lang="el-GR" altLang="en-US" sz="1800" smtClean="0"/>
              <a:t>Γιά την </a:t>
            </a:r>
            <a:r>
              <a:rPr lang="el-GR" altLang="en-US" sz="2000" smtClean="0">
                <a:solidFill>
                  <a:srgbClr val="FF0000"/>
                </a:solidFill>
              </a:rPr>
              <a:t>παραγωγή</a:t>
            </a:r>
            <a:r>
              <a:rPr lang="el-GR" altLang="en-US" sz="1800" smtClean="0"/>
              <a:t> </a:t>
            </a:r>
            <a:r>
              <a:rPr lang="el-GR" altLang="en-US" sz="2000" smtClean="0">
                <a:solidFill>
                  <a:srgbClr val="FF0000"/>
                </a:solidFill>
              </a:rPr>
              <a:t>ηλεκτρισμού</a:t>
            </a:r>
            <a:r>
              <a:rPr lang="en-US" altLang="en-US" sz="1800" smtClean="0"/>
              <a:t> </a:t>
            </a:r>
            <a:r>
              <a:rPr lang="el-GR" altLang="en-US" sz="1800" smtClean="0"/>
              <a:t>ή/και θερμού νερού σε θερμοκρασίες από  150</a:t>
            </a:r>
            <a:r>
              <a:rPr lang="en-US" altLang="en-US" sz="1800" baseline="30000" smtClean="0"/>
              <a:t>o</a:t>
            </a:r>
            <a:r>
              <a:rPr lang="en-US" altLang="en-US" sz="1800" smtClean="0"/>
              <a:t>C </a:t>
            </a:r>
            <a:r>
              <a:rPr lang="el-GR" altLang="en-US" sz="1800" smtClean="0"/>
              <a:t>μέχρι 370</a:t>
            </a:r>
            <a:r>
              <a:rPr lang="el-GR" altLang="en-US" sz="1800" baseline="30000" smtClean="0"/>
              <a:t>ο</a:t>
            </a:r>
            <a:r>
              <a:rPr lang="en-US" altLang="en-US" sz="1800" smtClean="0"/>
              <a:t>C</a:t>
            </a:r>
            <a:r>
              <a:rPr lang="el-GR" altLang="en-US" sz="1800" smtClean="0"/>
              <a:t>, το νερό προσάγεται από τον υπόγειο ταμιευτήρα στην επιφάνεια μέσω γεωτρήσεων, και το διφασικό (ατμός+νερό) ρευστό εκτονώνεται σε ειδικές συσκευές με μείωση της πίεσης. Ο ατμός διαχωρίζεται από την υγρή φάση και οδηγείται σε ατμοστροβίλους, όπου εκτονώνεται σε στροβίλους και περιστρέφει ηλεκτρικές γεννήτριες. Το χρησιμοποιηθέν γεωθερμικό ρευστό (αλμόλοιπο) επαναεισάγεται στον ταμιευτήρα (σε άλλο, περιφερειακό σημείο) γιά να διατηρηθεί η πίεση σταθερή. </a:t>
            </a:r>
          </a:p>
          <a:p>
            <a:pPr marL="0" indent="12700" algn="just" eaLnBrk="1" hangingPunct="1">
              <a:lnSpc>
                <a:spcPct val="80000"/>
              </a:lnSpc>
              <a:buFontTx/>
              <a:buNone/>
            </a:pPr>
            <a:endParaRPr lang="el-GR" altLang="en-US" sz="1800" smtClean="0"/>
          </a:p>
          <a:p>
            <a:pPr marL="0" indent="12700" algn="just" eaLnBrk="1" hangingPunct="1">
              <a:lnSpc>
                <a:spcPct val="80000"/>
              </a:lnSpc>
              <a:buFontTx/>
              <a:buNone/>
            </a:pPr>
            <a:r>
              <a:rPr lang="el-GR" altLang="en-US" sz="1800" smtClean="0"/>
              <a:t>Γιά εφαρμογές </a:t>
            </a:r>
            <a:r>
              <a:rPr lang="el-GR" altLang="en-US" sz="2000" smtClean="0">
                <a:solidFill>
                  <a:srgbClr val="FF0000"/>
                </a:solidFill>
              </a:rPr>
              <a:t>άμεσης χρήσης</a:t>
            </a:r>
            <a:r>
              <a:rPr lang="el-GR" altLang="en-US" sz="1800" smtClean="0"/>
              <a:t>, το γεωθερμικό ρευστό οδηγείται σε εναλλάκτες θερμότητας και στην συνέχεια επαναεισάγεται στο έδαφος. Με τον τρόπο αυτό μπορούν να θερμανθούν οικίες, θερμοκήπια, εγκαταστάσεις ξήρανσης κλπ. </a:t>
            </a:r>
          </a:p>
        </p:txBody>
      </p:sp>
      <p:sp>
        <p:nvSpPr>
          <p:cNvPr id="4608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AE473155-2A2F-4E11-A341-54B2BBA55793}" type="slidenum">
              <a:rPr lang="el-GR" altLang="en-US" sz="1400" smtClean="0"/>
              <a:pPr eaLnBrk="1" hangingPunct="1">
                <a:spcBef>
                  <a:spcPct val="0"/>
                </a:spcBef>
                <a:buClrTx/>
                <a:buSzTx/>
                <a:buFontTx/>
                <a:buNone/>
              </a:pPr>
              <a:t>39</a:t>
            </a:fld>
            <a:endParaRPr lang="el-GR" altLang="en-US" sz="1400"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l-GR" dirty="0" smtClean="0"/>
              <a:t>ΓΕΩΘΕΡΜΙΑ</a:t>
            </a:r>
            <a:endParaRPr lang="en-GB" dirty="0"/>
          </a:p>
        </p:txBody>
      </p:sp>
      <p:sp>
        <p:nvSpPr>
          <p:cNvPr id="7171" name="Content Placeholder 2"/>
          <p:cNvSpPr>
            <a:spLocks noGrp="1"/>
          </p:cNvSpPr>
          <p:nvPr>
            <p:ph idx="1"/>
          </p:nvPr>
        </p:nvSpPr>
        <p:spPr>
          <a:xfrm>
            <a:off x="457200" y="1600200"/>
            <a:ext cx="8686800" cy="4525963"/>
          </a:xfrm>
        </p:spPr>
        <p:txBody>
          <a:bodyPr/>
          <a:lstStyle/>
          <a:p>
            <a:pPr eaLnBrk="1" hangingPunct="1"/>
            <a:r>
              <a:rPr lang="el-GR" altLang="en-US" sz="2800" smtClean="0"/>
              <a:t>ΘΕΡΜΟΤΗΤΑ ΣΤΟ ΥΠΕΔΑΦΟΣ</a:t>
            </a:r>
          </a:p>
          <a:p>
            <a:pPr eaLnBrk="1" hangingPunct="1"/>
            <a:endParaRPr lang="el-GR" altLang="en-US" sz="2800" smtClean="0"/>
          </a:p>
          <a:p>
            <a:pPr eaLnBrk="1" hangingPunct="1"/>
            <a:r>
              <a:rPr lang="el-GR" altLang="en-US" sz="2800" smtClean="0"/>
              <a:t>ΚΑΤΑΛΛΗΛΗ ΓΙΑ:</a:t>
            </a:r>
          </a:p>
          <a:p>
            <a:pPr lvl="1" eaLnBrk="1" hangingPunct="1"/>
            <a:r>
              <a:rPr lang="el-GR" altLang="en-US" sz="2400" smtClean="0">
                <a:solidFill>
                  <a:srgbClr val="FF0000"/>
                </a:solidFill>
              </a:rPr>
              <a:t>ΘΕΡΜΑΝΣΗ</a:t>
            </a:r>
            <a:r>
              <a:rPr lang="el-GR" altLang="en-US" sz="2400" smtClean="0"/>
              <a:t> </a:t>
            </a:r>
            <a:r>
              <a:rPr lang="el-GR" altLang="en-US" sz="3200" smtClean="0"/>
              <a:t>&amp;</a:t>
            </a:r>
            <a:endParaRPr lang="el-GR" altLang="en-US" sz="2400" smtClean="0"/>
          </a:p>
          <a:p>
            <a:pPr lvl="1" eaLnBrk="1" hangingPunct="1"/>
            <a:r>
              <a:rPr lang="el-GR" altLang="en-US" sz="2400" b="1" smtClean="0">
                <a:solidFill>
                  <a:srgbClr val="C00000"/>
                </a:solidFill>
              </a:rPr>
              <a:t>ΗΛΕΚΤΡΟΠΑΡΑΓΩΓΗ</a:t>
            </a:r>
          </a:p>
          <a:p>
            <a:pPr lvl="2" eaLnBrk="1" hangingPunct="1"/>
            <a:r>
              <a:rPr lang="el-GR" altLang="en-US" sz="2000" smtClean="0"/>
              <a:t>ΜΕΣΩ ΤΟΥ ΑΤΜΟΥ, ΟΠΩΣ ΜΕ ΤΗΝ ΣΥΜΒΑΤΙΚΗ ΗΛΕΚΤΡΟΠΑΡΑΓΩΓΗ</a:t>
            </a:r>
          </a:p>
        </p:txBody>
      </p:sp>
      <p:sp>
        <p:nvSpPr>
          <p:cNvPr id="7172" name="Footer Placeholder 3"/>
          <p:cNvSpPr>
            <a:spLocks noGrp="1"/>
          </p:cNvSpPr>
          <p:nvPr>
            <p:ph type="ftr" sz="quarter" idx="4294967295"/>
          </p:nvPr>
        </p:nvSpPr>
        <p:spPr bwMode="auto">
          <a:xfrm>
            <a:off x="3429000" y="19050"/>
            <a:ext cx="4114800" cy="328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r>
              <a:rPr lang="el-GR" altLang="en-US" sz="1200" smtClean="0">
                <a:solidFill>
                  <a:srgbClr val="FFFFFF"/>
                </a:solidFill>
              </a:rPr>
              <a:t>ΓΕΩΘΕΡΜΙΚΗ ΕΝΕΡΓΕΙΑ Α</a:t>
            </a:r>
          </a:p>
        </p:txBody>
      </p:sp>
      <p:sp>
        <p:nvSpPr>
          <p:cNvPr id="717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4089AC08-0136-45E8-B78A-F85C5B030B6D}" type="slidenum">
              <a:rPr lang="el-GR" altLang="en-US" sz="1400" smtClean="0">
                <a:solidFill>
                  <a:srgbClr val="FFFFFF"/>
                </a:solidFill>
              </a:rPr>
              <a:pPr eaLnBrk="1" hangingPunct="1">
                <a:spcBef>
                  <a:spcPct val="0"/>
                </a:spcBef>
                <a:buClrTx/>
                <a:buSzTx/>
                <a:buFontTx/>
                <a:buNone/>
              </a:pPr>
              <a:t>4</a:t>
            </a:fld>
            <a:endParaRPr lang="el-GR" altLang="en-US" sz="1400" smtClean="0">
              <a:solidFill>
                <a:srgbClr val="FFFFFF"/>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3" y="1033129"/>
            <a:ext cx="8604448" cy="5779320"/>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968"/>
    </mc:Choice>
    <mc:Fallback xmlns="">
      <p:transition spd="slow" advTm="15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12"/>
          <p:cNvSpPr>
            <a:spLocks noGrp="1" noChangeArrowheads="1"/>
          </p:cNvSpPr>
          <p:nvPr>
            <p:ph type="title"/>
          </p:nvPr>
        </p:nvSpPr>
        <p:spPr>
          <a:xfrm>
            <a:off x="5651500" y="115889"/>
            <a:ext cx="3106738" cy="1080864"/>
          </a:xfrm>
        </p:spPr>
        <p:txBody>
          <a:bodyPr>
            <a:normAutofit fontScale="90000"/>
          </a:bodyPr>
          <a:lstStyle/>
          <a:p>
            <a:pPr algn="r" eaLnBrk="1" fontAlgn="auto" hangingPunct="1">
              <a:spcAft>
                <a:spcPts val="0"/>
              </a:spcAft>
              <a:defRPr/>
            </a:pPr>
            <a:r>
              <a:rPr lang="el-GR" altLang="en-US" sz="3200" dirty="0" smtClean="0"/>
              <a:t>γεωθερμία – τα </a:t>
            </a:r>
            <a:r>
              <a:rPr lang="el-GR" altLang="en-US" sz="3200" smtClean="0"/>
              <a:t>5 επίπεδα ανάλυσης</a:t>
            </a:r>
            <a:endParaRPr lang="el-GR" altLang="en-US" sz="3200" dirty="0" smtClean="0"/>
          </a:p>
        </p:txBody>
      </p:sp>
      <p:pic>
        <p:nvPicPr>
          <p:cNvPr id="438283" name="Picture 11" descr="Geothermal Stages"/>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572000" y="1484313"/>
            <a:ext cx="4687888" cy="3843337"/>
          </a:xfrm>
          <a:noFill/>
        </p:spPr>
      </p:pic>
      <p:sp>
        <p:nvSpPr>
          <p:cNvPr id="47109" name="Slide Number Placeholder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FA5FC2EB-50A7-45B0-8BE7-A4849EED10C0}" type="slidenum">
              <a:rPr lang="el-GR" altLang="en-US" sz="1400" smtClean="0"/>
              <a:pPr eaLnBrk="1" hangingPunct="1">
                <a:spcBef>
                  <a:spcPct val="0"/>
                </a:spcBef>
                <a:buClrTx/>
                <a:buSzTx/>
                <a:buFontTx/>
                <a:buNone/>
              </a:pPr>
              <a:t>40</a:t>
            </a:fld>
            <a:endParaRPr lang="el-GR" altLang="en-US" sz="1400" smtClean="0"/>
          </a:p>
        </p:txBody>
      </p:sp>
      <p:sp>
        <p:nvSpPr>
          <p:cNvPr id="27654" name="Rectangle 9"/>
          <p:cNvSpPr>
            <a:spLocks noChangeArrowheads="1"/>
          </p:cNvSpPr>
          <p:nvPr/>
        </p:nvSpPr>
        <p:spPr bwMode="auto">
          <a:xfrm>
            <a:off x="0" y="15875"/>
            <a:ext cx="6804025"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charset="0"/>
              </a:defRPr>
            </a:lvl1pPr>
            <a:lvl2pPr marL="838200" indent="-3810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81000" indent="-381000" eaLnBrk="1" hangingPunct="1">
              <a:lnSpc>
                <a:spcPct val="90000"/>
              </a:lnSpc>
              <a:spcBef>
                <a:spcPts val="0"/>
              </a:spcBef>
              <a:buFontTx/>
              <a:buChar char="•"/>
              <a:defRPr/>
            </a:pPr>
            <a:r>
              <a:rPr lang="el-GR" altLang="en-US" sz="2400" b="1" dirty="0" smtClean="0">
                <a:solidFill>
                  <a:schemeClr val="tx2">
                    <a:lumMod val="50000"/>
                  </a:schemeClr>
                </a:solidFill>
                <a:latin typeface="Cambria" panose="02040503050406030204" pitchFamily="18" charset="0"/>
              </a:rPr>
              <a:t>τεχνολογία ανακάλυψης</a:t>
            </a:r>
            <a:endParaRPr lang="en-US" altLang="en-US" sz="2400" b="1" dirty="0" smtClean="0">
              <a:solidFill>
                <a:schemeClr val="tx2">
                  <a:lumMod val="50000"/>
                </a:schemeClr>
              </a:solidFill>
              <a:latin typeface="Cambria" panose="02040503050406030204" pitchFamily="18" charset="0"/>
            </a:endParaRPr>
          </a:p>
          <a:p>
            <a:pPr marL="685800" lvl="2" eaLnBrk="1" hangingPunct="1">
              <a:lnSpc>
                <a:spcPct val="90000"/>
              </a:lnSpc>
              <a:spcBef>
                <a:spcPct val="20000"/>
              </a:spcBef>
              <a:buFontTx/>
              <a:buChar char="–"/>
              <a:defRPr/>
            </a:pPr>
            <a:r>
              <a:rPr lang="el-GR" altLang="en-US" dirty="0" smtClean="0">
                <a:latin typeface="Cambria" panose="02040503050406030204" pitchFamily="18" charset="0"/>
              </a:rPr>
              <a:t>ανάπτυξη οργάνων και τεχνικών</a:t>
            </a:r>
            <a:endParaRPr lang="en-US" altLang="en-US" dirty="0" smtClean="0">
              <a:latin typeface="Cambria" panose="02040503050406030204" pitchFamily="18" charset="0"/>
            </a:endParaRPr>
          </a:p>
          <a:p>
            <a:pPr marL="685800" lvl="2" eaLnBrk="1" hangingPunct="1">
              <a:lnSpc>
                <a:spcPct val="90000"/>
              </a:lnSpc>
              <a:spcBef>
                <a:spcPct val="20000"/>
              </a:spcBef>
              <a:buFontTx/>
              <a:buChar char="–"/>
              <a:defRPr/>
            </a:pPr>
            <a:r>
              <a:rPr lang="el-GR" altLang="en-US" dirty="0" smtClean="0">
                <a:latin typeface="Cambria" panose="02040503050406030204" pitchFamily="18" charset="0"/>
              </a:rPr>
              <a:t>γεωφυσικές και γεωχημικές μέθοδοι</a:t>
            </a:r>
            <a:endParaRPr lang="en-US" altLang="en-US" dirty="0" smtClean="0">
              <a:latin typeface="Cambria" panose="02040503050406030204" pitchFamily="18" charset="0"/>
            </a:endParaRPr>
          </a:p>
          <a:p>
            <a:pPr marL="381000" indent="-381000" eaLnBrk="1" hangingPunct="1">
              <a:lnSpc>
                <a:spcPct val="90000"/>
              </a:lnSpc>
              <a:spcBef>
                <a:spcPct val="20000"/>
              </a:spcBef>
              <a:buFontTx/>
              <a:buChar char="•"/>
              <a:defRPr/>
            </a:pPr>
            <a:r>
              <a:rPr lang="el-GR" altLang="en-US" sz="2400" b="1" dirty="0" smtClean="0">
                <a:solidFill>
                  <a:schemeClr val="tx2">
                    <a:lumMod val="50000"/>
                  </a:schemeClr>
                </a:solidFill>
                <a:latin typeface="Cambria" panose="02040503050406030204" pitchFamily="18" charset="0"/>
              </a:rPr>
              <a:t>τεχνολογία γεώτρησης</a:t>
            </a:r>
            <a:endParaRPr lang="en-US" altLang="en-US" sz="2400" b="1" dirty="0" smtClean="0">
              <a:solidFill>
                <a:schemeClr val="tx2">
                  <a:lumMod val="50000"/>
                </a:schemeClr>
              </a:solidFill>
              <a:latin typeface="Cambria" panose="02040503050406030204" pitchFamily="18" charset="0"/>
            </a:endParaRPr>
          </a:p>
          <a:p>
            <a:pPr marL="685800" lvl="2" eaLnBrk="1" hangingPunct="1">
              <a:lnSpc>
                <a:spcPct val="90000"/>
              </a:lnSpc>
              <a:spcBef>
                <a:spcPct val="20000"/>
              </a:spcBef>
              <a:buFontTx/>
              <a:buChar char="–"/>
              <a:defRPr/>
            </a:pPr>
            <a:r>
              <a:rPr lang="el-GR" altLang="en-US" dirty="0" smtClean="0">
                <a:latin typeface="Cambria" panose="02040503050406030204" pitchFamily="18" charset="0"/>
              </a:rPr>
              <a:t>από την τεχνολογία γεωτρήσεων πετρελαίου</a:t>
            </a:r>
            <a:endParaRPr lang="en-US" altLang="en-US" dirty="0" smtClean="0">
              <a:latin typeface="Cambria" panose="02040503050406030204" pitchFamily="18" charset="0"/>
            </a:endParaRPr>
          </a:p>
          <a:p>
            <a:pPr marL="381000" indent="-381000" eaLnBrk="1" hangingPunct="1">
              <a:lnSpc>
                <a:spcPct val="90000"/>
              </a:lnSpc>
              <a:spcBef>
                <a:spcPts val="0"/>
              </a:spcBef>
              <a:buFontTx/>
              <a:buChar char="•"/>
              <a:defRPr/>
            </a:pPr>
            <a:r>
              <a:rPr lang="el-GR" altLang="en-US" sz="2400" b="1" dirty="0" smtClean="0">
                <a:solidFill>
                  <a:schemeClr val="tx2">
                    <a:lumMod val="50000"/>
                  </a:schemeClr>
                </a:solidFill>
                <a:latin typeface="Cambria" panose="02040503050406030204" pitchFamily="18" charset="0"/>
              </a:rPr>
              <a:t>τεχνολογία ταμιευτήρα</a:t>
            </a:r>
            <a:r>
              <a:rPr lang="en-US" altLang="en-US" sz="2400" b="1" dirty="0" smtClean="0">
                <a:solidFill>
                  <a:schemeClr val="tx2">
                    <a:lumMod val="50000"/>
                  </a:schemeClr>
                </a:solidFill>
                <a:latin typeface="Cambria" panose="02040503050406030204" pitchFamily="18" charset="0"/>
              </a:rPr>
              <a:t> (</a:t>
            </a:r>
            <a:r>
              <a:rPr lang="el-GR" altLang="en-US" sz="2400" b="1" dirty="0" smtClean="0">
                <a:solidFill>
                  <a:schemeClr val="tx2">
                    <a:lumMod val="50000"/>
                  </a:schemeClr>
                </a:solidFill>
                <a:latin typeface="Cambria" panose="02040503050406030204" pitchFamily="18" charset="0"/>
              </a:rPr>
              <a:t>υδροθερμικού </a:t>
            </a:r>
            <a:r>
              <a:rPr lang="en-US" altLang="en-US" sz="2400" b="1" dirty="0" smtClean="0">
                <a:solidFill>
                  <a:schemeClr val="tx2">
                    <a:lumMod val="50000"/>
                  </a:schemeClr>
                </a:solidFill>
                <a:latin typeface="Cambria" panose="02040503050406030204" pitchFamily="18" charset="0"/>
              </a:rPr>
              <a:t>&amp; </a:t>
            </a:r>
            <a:r>
              <a:rPr lang="el-GR" altLang="en-US" sz="2400" b="1" dirty="0" smtClean="0">
                <a:solidFill>
                  <a:schemeClr val="tx2">
                    <a:lumMod val="50000"/>
                  </a:schemeClr>
                </a:solidFill>
                <a:latin typeface="Cambria" panose="02040503050406030204" pitchFamily="18" charset="0"/>
              </a:rPr>
              <a:t>ξηρού θερμού πετρώματος</a:t>
            </a:r>
            <a:r>
              <a:rPr lang="en-US" altLang="en-US" sz="2400" b="1" dirty="0" smtClean="0">
                <a:solidFill>
                  <a:schemeClr val="tx2">
                    <a:lumMod val="50000"/>
                  </a:schemeClr>
                </a:solidFill>
                <a:latin typeface="Cambria" panose="02040503050406030204" pitchFamily="18" charset="0"/>
              </a:rPr>
              <a:t>)</a:t>
            </a:r>
          </a:p>
          <a:p>
            <a:pPr marL="685800" lvl="2" eaLnBrk="1" hangingPunct="1">
              <a:lnSpc>
                <a:spcPct val="90000"/>
              </a:lnSpc>
              <a:spcBef>
                <a:spcPct val="20000"/>
              </a:spcBef>
              <a:buFontTx/>
              <a:buChar char="–"/>
              <a:defRPr/>
            </a:pPr>
            <a:r>
              <a:rPr lang="el-GR" altLang="en-US" sz="1600" dirty="0" smtClean="0">
                <a:latin typeface="Cambria" panose="02040503050406030204" pitchFamily="18" charset="0"/>
              </a:rPr>
              <a:t>παραγωγικότητα </a:t>
            </a:r>
            <a:r>
              <a:rPr lang="en-US" altLang="en-US" sz="1600" dirty="0" smtClean="0">
                <a:latin typeface="Cambria" panose="02040503050406030204" pitchFamily="18" charset="0"/>
              </a:rPr>
              <a:t>&amp; </a:t>
            </a:r>
            <a:r>
              <a:rPr lang="el-GR" altLang="en-US" sz="1600" dirty="0" smtClean="0">
                <a:latin typeface="Cambria" panose="02040503050406030204" pitchFamily="18" charset="0"/>
              </a:rPr>
              <a:t>βιωσιμότητα</a:t>
            </a:r>
            <a:endParaRPr lang="en-US" altLang="en-US" sz="1600" dirty="0" smtClean="0">
              <a:latin typeface="Cambria" panose="02040503050406030204" pitchFamily="18" charset="0"/>
            </a:endParaRPr>
          </a:p>
          <a:p>
            <a:pPr marL="685800" lvl="2" eaLnBrk="1" hangingPunct="1">
              <a:lnSpc>
                <a:spcPct val="90000"/>
              </a:lnSpc>
              <a:spcBef>
                <a:spcPct val="20000"/>
              </a:spcBef>
              <a:buFontTx/>
              <a:buChar char="–"/>
              <a:defRPr/>
            </a:pPr>
            <a:r>
              <a:rPr lang="el-GR" altLang="en-US" sz="1600" dirty="0" smtClean="0">
                <a:latin typeface="Cambria" panose="02040503050406030204" pitchFamily="18" charset="0"/>
              </a:rPr>
              <a:t>προσομοίωση ταμιευτήρα</a:t>
            </a:r>
            <a:endParaRPr lang="en-US" altLang="en-US" sz="1600" dirty="0" smtClean="0">
              <a:latin typeface="Cambria" panose="02040503050406030204" pitchFamily="18" charset="0"/>
            </a:endParaRPr>
          </a:p>
          <a:p>
            <a:pPr marL="685800" lvl="2" eaLnBrk="1" hangingPunct="1">
              <a:lnSpc>
                <a:spcPct val="90000"/>
              </a:lnSpc>
              <a:spcBef>
                <a:spcPct val="20000"/>
              </a:spcBef>
              <a:buFontTx/>
              <a:buChar char="–"/>
              <a:defRPr/>
            </a:pPr>
            <a:r>
              <a:rPr lang="el-GR" altLang="en-US" sz="1600" dirty="0" smtClean="0">
                <a:latin typeface="Cambria" panose="02040503050406030204" pitchFamily="18" charset="0"/>
              </a:rPr>
              <a:t>φυσική ταμιευτήρα</a:t>
            </a:r>
            <a:endParaRPr lang="en-US" altLang="en-US" sz="1600" dirty="0" smtClean="0">
              <a:latin typeface="Cambria" panose="02040503050406030204" pitchFamily="18" charset="0"/>
            </a:endParaRPr>
          </a:p>
          <a:p>
            <a:pPr marL="685800" lvl="2" eaLnBrk="1" hangingPunct="1">
              <a:lnSpc>
                <a:spcPct val="90000"/>
              </a:lnSpc>
              <a:spcBef>
                <a:spcPct val="20000"/>
              </a:spcBef>
              <a:buFontTx/>
              <a:buChar char="–"/>
              <a:defRPr/>
            </a:pPr>
            <a:r>
              <a:rPr lang="el-GR" altLang="en-US" sz="1600" dirty="0" smtClean="0">
                <a:latin typeface="Cambria" panose="02040503050406030204" pitchFamily="18" charset="0"/>
              </a:rPr>
              <a:t>χημεία ταμιευτήρα</a:t>
            </a:r>
            <a:endParaRPr lang="en-US" altLang="en-US" sz="1600" dirty="0" smtClean="0">
              <a:latin typeface="Cambria" panose="02040503050406030204" pitchFamily="18" charset="0"/>
            </a:endParaRPr>
          </a:p>
          <a:p>
            <a:pPr marL="685800" lvl="2" eaLnBrk="1" hangingPunct="1">
              <a:lnSpc>
                <a:spcPct val="90000"/>
              </a:lnSpc>
              <a:spcBef>
                <a:spcPct val="20000"/>
              </a:spcBef>
              <a:buFontTx/>
              <a:buChar char="–"/>
              <a:defRPr/>
            </a:pPr>
            <a:r>
              <a:rPr lang="el-GR" altLang="en-US" sz="1600" dirty="0" smtClean="0">
                <a:solidFill>
                  <a:schemeClr val="tx2">
                    <a:lumMod val="50000"/>
                  </a:schemeClr>
                </a:solidFill>
                <a:latin typeface="Cambria" panose="02040503050406030204" pitchFamily="18" charset="0"/>
              </a:rPr>
              <a:t>μελέτη πεδίου</a:t>
            </a:r>
            <a:endParaRPr lang="en-US" altLang="en-US" sz="1600" dirty="0" smtClean="0">
              <a:solidFill>
                <a:schemeClr val="tx2">
                  <a:lumMod val="50000"/>
                </a:schemeClr>
              </a:solidFill>
              <a:latin typeface="Cambria" panose="02040503050406030204" pitchFamily="18" charset="0"/>
            </a:endParaRPr>
          </a:p>
          <a:p>
            <a:pPr marL="381000" eaLnBrk="1" hangingPunct="1">
              <a:lnSpc>
                <a:spcPct val="90000"/>
              </a:lnSpc>
              <a:spcBef>
                <a:spcPts val="0"/>
              </a:spcBef>
              <a:buFontTx/>
              <a:buChar char="•"/>
              <a:defRPr/>
            </a:pPr>
            <a:r>
              <a:rPr lang="el-GR" altLang="en-US" sz="2400" b="1" dirty="0" smtClean="0">
                <a:solidFill>
                  <a:schemeClr val="tx2">
                    <a:lumMod val="50000"/>
                  </a:schemeClr>
                </a:solidFill>
                <a:latin typeface="Cambria" panose="02040503050406030204" pitchFamily="18" charset="0"/>
              </a:rPr>
              <a:t>τεχνολογία μετατροπής</a:t>
            </a:r>
            <a:endParaRPr lang="en-US" altLang="en-US" sz="2400" b="1" dirty="0" smtClean="0">
              <a:solidFill>
                <a:schemeClr val="tx2">
                  <a:lumMod val="50000"/>
                </a:schemeClr>
              </a:solidFill>
              <a:latin typeface="Cambria" panose="02040503050406030204" pitchFamily="18" charset="0"/>
            </a:endParaRPr>
          </a:p>
          <a:p>
            <a:pPr marL="685800" lvl="2" eaLnBrk="1" hangingPunct="1">
              <a:lnSpc>
                <a:spcPct val="90000"/>
              </a:lnSpc>
              <a:spcBef>
                <a:spcPct val="20000"/>
              </a:spcBef>
              <a:buFontTx/>
              <a:buAutoNum type="arabicPeriod"/>
              <a:defRPr/>
            </a:pPr>
            <a:r>
              <a:rPr lang="el-GR" altLang="en-US" dirty="0" smtClean="0">
                <a:latin typeface="Cambria" panose="02040503050406030204" pitchFamily="18" charset="0"/>
              </a:rPr>
              <a:t>μετατροπή ξηρού ατμού</a:t>
            </a:r>
            <a:endParaRPr lang="en-US" altLang="en-US" dirty="0" smtClean="0">
              <a:latin typeface="Cambria" panose="02040503050406030204" pitchFamily="18" charset="0"/>
            </a:endParaRPr>
          </a:p>
          <a:p>
            <a:pPr marL="685800" lvl="2" eaLnBrk="1" hangingPunct="1">
              <a:lnSpc>
                <a:spcPct val="90000"/>
              </a:lnSpc>
              <a:spcBef>
                <a:spcPct val="20000"/>
              </a:spcBef>
              <a:buFontTx/>
              <a:buAutoNum type="arabicPeriod"/>
              <a:defRPr/>
            </a:pPr>
            <a:r>
              <a:rPr lang="el-GR" altLang="en-US" dirty="0" smtClean="0">
                <a:latin typeface="Cambria" panose="02040503050406030204" pitchFamily="18" charset="0"/>
              </a:rPr>
              <a:t>εκτόνωση ατμού</a:t>
            </a:r>
            <a:endParaRPr lang="en-US" altLang="en-US" dirty="0" smtClean="0">
              <a:latin typeface="Cambria" panose="02040503050406030204" pitchFamily="18" charset="0"/>
            </a:endParaRPr>
          </a:p>
          <a:p>
            <a:pPr marL="685800" lvl="2" eaLnBrk="1" hangingPunct="1">
              <a:lnSpc>
                <a:spcPct val="90000"/>
              </a:lnSpc>
              <a:spcBef>
                <a:spcPct val="20000"/>
              </a:spcBef>
              <a:buFontTx/>
              <a:buAutoNum type="arabicPeriod"/>
              <a:defRPr/>
            </a:pPr>
            <a:r>
              <a:rPr lang="el-GR" altLang="en-US" dirty="0" smtClean="0">
                <a:latin typeface="Cambria" panose="02040503050406030204" pitchFamily="18" charset="0"/>
              </a:rPr>
              <a:t>διπλού κύκλου</a:t>
            </a:r>
            <a:endParaRPr lang="en-US" altLang="en-US" dirty="0" smtClean="0">
              <a:latin typeface="Cambria" panose="02040503050406030204" pitchFamily="18" charset="0"/>
            </a:endParaRPr>
          </a:p>
          <a:p>
            <a:pPr marL="838200" lvl="3" indent="-381000" eaLnBrk="1" hangingPunct="1">
              <a:lnSpc>
                <a:spcPct val="90000"/>
              </a:lnSpc>
              <a:spcBef>
                <a:spcPct val="20000"/>
              </a:spcBef>
              <a:buFontTx/>
              <a:buChar char="–"/>
              <a:defRPr/>
            </a:pPr>
            <a:r>
              <a:rPr lang="el-GR" altLang="en-US" dirty="0" smtClean="0">
                <a:latin typeface="Cambria" panose="02040503050406030204" pitchFamily="18" charset="0"/>
              </a:rPr>
              <a:t>υγρά ψύξης</a:t>
            </a:r>
            <a:endParaRPr lang="en-US" altLang="en-US" dirty="0" smtClean="0">
              <a:latin typeface="Cambria" panose="02040503050406030204" pitchFamily="18" charset="0"/>
            </a:endParaRPr>
          </a:p>
          <a:p>
            <a:pPr marL="838200" lvl="3" indent="-381000" eaLnBrk="1" hangingPunct="1">
              <a:lnSpc>
                <a:spcPct val="90000"/>
              </a:lnSpc>
              <a:spcBef>
                <a:spcPct val="20000"/>
              </a:spcBef>
              <a:buFontTx/>
              <a:buChar char="–"/>
              <a:defRPr/>
            </a:pPr>
            <a:r>
              <a:rPr lang="el-GR" altLang="en-US" dirty="0" smtClean="0">
                <a:latin typeface="Cambria" panose="02040503050406030204" pitchFamily="18" charset="0"/>
              </a:rPr>
              <a:t>τσιμέντο ως υλικό πλήρωσης γεώτρησης</a:t>
            </a:r>
            <a:endParaRPr lang="en-US" altLang="en-US" dirty="0" smtClean="0">
              <a:latin typeface="Cambria" panose="02040503050406030204" pitchFamily="18" charset="0"/>
            </a:endParaRPr>
          </a:p>
          <a:p>
            <a:pPr marL="838200" lvl="3" indent="-381000" eaLnBrk="1" hangingPunct="1">
              <a:lnSpc>
                <a:spcPct val="90000"/>
              </a:lnSpc>
              <a:spcBef>
                <a:spcPct val="20000"/>
              </a:spcBef>
              <a:buFontTx/>
              <a:buChar char="–"/>
              <a:defRPr/>
            </a:pPr>
            <a:r>
              <a:rPr lang="el-GR" altLang="en-US" dirty="0" smtClean="0">
                <a:latin typeface="Cambria" panose="02040503050406030204" pitchFamily="18" charset="0"/>
              </a:rPr>
              <a:t>σωληνώσεις εναλλάκτη θερμότητας</a:t>
            </a:r>
            <a:endParaRPr lang="en-US" altLang="en-US" dirty="0" smtClean="0">
              <a:latin typeface="Cambria" panose="02040503050406030204" pitchFamily="18" charset="0"/>
            </a:endParaRPr>
          </a:p>
          <a:p>
            <a:pPr marL="838200" lvl="3" indent="-381000" eaLnBrk="1" hangingPunct="1">
              <a:lnSpc>
                <a:spcPct val="90000"/>
              </a:lnSpc>
              <a:spcBef>
                <a:spcPts val="0"/>
              </a:spcBef>
              <a:buFontTx/>
              <a:buChar char="–"/>
              <a:defRPr/>
            </a:pPr>
            <a:r>
              <a:rPr lang="el-GR" altLang="en-US" dirty="0" smtClean="0">
                <a:latin typeface="Cambria" panose="02040503050406030204" pitchFamily="18" charset="0"/>
              </a:rPr>
              <a:t>μείγμα αμμωνίας νερού</a:t>
            </a:r>
            <a:r>
              <a:rPr lang="en-US" altLang="en-US" dirty="0" smtClean="0">
                <a:latin typeface="Cambria" panose="02040503050406030204" pitchFamily="18" charset="0"/>
              </a:rPr>
              <a:t> – </a:t>
            </a:r>
            <a:r>
              <a:rPr lang="el-GR" altLang="en-US" dirty="0" smtClean="0">
                <a:latin typeface="Cambria" panose="02040503050406030204" pitchFamily="18" charset="0"/>
              </a:rPr>
              <a:t>θερμοφυσικές ιδιότητες</a:t>
            </a:r>
            <a:endParaRPr lang="en-US" altLang="en-US" dirty="0" smtClean="0">
              <a:latin typeface="Cambria" panose="02040503050406030204" pitchFamily="18" charset="0"/>
            </a:endParaRPr>
          </a:p>
          <a:p>
            <a:pPr marL="381000" indent="-381000" eaLnBrk="1" hangingPunct="1">
              <a:lnSpc>
                <a:spcPct val="90000"/>
              </a:lnSpc>
              <a:spcBef>
                <a:spcPts val="0"/>
              </a:spcBef>
              <a:buFontTx/>
              <a:buChar char="•"/>
              <a:defRPr/>
            </a:pPr>
            <a:r>
              <a:rPr lang="el-GR" altLang="en-US" sz="2400" b="1" dirty="0" smtClean="0">
                <a:solidFill>
                  <a:schemeClr val="tx2">
                    <a:lumMod val="50000"/>
                  </a:schemeClr>
                </a:solidFill>
                <a:latin typeface="Cambria" panose="02040503050406030204" pitchFamily="18" charset="0"/>
              </a:rPr>
              <a:t>περιβάλλον</a:t>
            </a:r>
            <a:endParaRPr lang="en-US" altLang="en-US" sz="2400" b="1" dirty="0" smtClean="0">
              <a:solidFill>
                <a:schemeClr val="tx2">
                  <a:lumMod val="50000"/>
                </a:schemeClr>
              </a:solidFill>
              <a:latin typeface="Cambria" panose="02040503050406030204" pitchFamily="18" charset="0"/>
            </a:endParaRPr>
          </a:p>
          <a:p>
            <a:pPr marL="381000" lvl="1" eaLnBrk="1" hangingPunct="1">
              <a:lnSpc>
                <a:spcPct val="90000"/>
              </a:lnSpc>
              <a:spcBef>
                <a:spcPct val="20000"/>
              </a:spcBef>
              <a:buFontTx/>
              <a:buChar char="–"/>
              <a:defRPr/>
            </a:pPr>
            <a:r>
              <a:rPr lang="el-GR" altLang="en-US" dirty="0" smtClean="0">
                <a:latin typeface="Cambria" panose="02040503050406030204" pitchFamily="18" charset="0"/>
              </a:rPr>
              <a:t>περιβαλλοντικές επιπτώσεις, υγεία, ασφάλεια</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3091"/>
    </mc:Choice>
    <mc:Fallback xmlns="">
      <p:transition spd="slow" advTm="3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38283"/>
                                        </p:tgtEl>
                                        <p:attrNameLst>
                                          <p:attrName>style.visibility</p:attrName>
                                        </p:attrNameLst>
                                      </p:cBhvr>
                                      <p:to>
                                        <p:strVal val="visible"/>
                                      </p:to>
                                    </p:set>
                                    <p:anim calcmode="lin" valueType="num">
                                      <p:cBhvr additive="base">
                                        <p:cTn id="11" dur="500" fill="hold"/>
                                        <p:tgtEl>
                                          <p:spTgt spid="438283"/>
                                        </p:tgtEl>
                                        <p:attrNameLst>
                                          <p:attrName>ppt_x</p:attrName>
                                        </p:attrNameLst>
                                      </p:cBhvr>
                                      <p:tavLst>
                                        <p:tav tm="0">
                                          <p:val>
                                            <p:strVal val="#ppt_x"/>
                                          </p:val>
                                        </p:tav>
                                        <p:tav tm="100000">
                                          <p:val>
                                            <p:strVal val="#ppt_x"/>
                                          </p:val>
                                        </p:tav>
                                      </p:tavLst>
                                    </p:anim>
                                    <p:anim calcmode="lin" valueType="num">
                                      <p:cBhvr additive="base">
                                        <p:cTn id="12" dur="500" fill="hold"/>
                                        <p:tgtEl>
                                          <p:spTgt spid="4382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84138" y="404813"/>
            <a:ext cx="8902700" cy="6453187"/>
          </a:xfrm>
          <a:noFill/>
        </p:spPr>
      </p:pic>
      <p:sp>
        <p:nvSpPr>
          <p:cNvPr id="65540" name="Rectangle 6"/>
          <p:cNvSpPr>
            <a:spLocks noGrp="1" noChangeArrowheads="1"/>
          </p:cNvSpPr>
          <p:nvPr>
            <p:ph type="title"/>
          </p:nvPr>
        </p:nvSpPr>
        <p:spPr>
          <a:xfrm>
            <a:off x="0" y="333375"/>
            <a:ext cx="3635375" cy="990600"/>
          </a:xfrm>
        </p:spPr>
        <p:txBody>
          <a:bodyPr/>
          <a:lstStyle/>
          <a:p>
            <a:pPr eaLnBrk="1" fontAlgn="auto" hangingPunct="1">
              <a:spcAft>
                <a:spcPts val="0"/>
              </a:spcAft>
              <a:defRPr/>
            </a:pPr>
            <a:r>
              <a:rPr lang="el-GR" altLang="en-US" sz="2800" dirty="0" smtClean="0"/>
              <a:t>Γεωθερμικό σύστημα: </a:t>
            </a:r>
            <a:br>
              <a:rPr lang="el-GR" altLang="en-US" sz="2800" dirty="0" smtClean="0"/>
            </a:br>
            <a:r>
              <a:rPr lang="el-GR" altLang="en-US" sz="2800" dirty="0" smtClean="0"/>
              <a:t>Σχηματική παράσταση</a:t>
            </a:r>
          </a:p>
        </p:txBody>
      </p:sp>
      <p:sp>
        <p:nvSpPr>
          <p:cNvPr id="4813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BEC24EA4-FBB4-4030-B992-E56984A74A45}" type="slidenum">
              <a:rPr lang="el-GR" altLang="en-US" sz="1400" smtClean="0"/>
              <a:pPr eaLnBrk="1" hangingPunct="1">
                <a:spcBef>
                  <a:spcPct val="0"/>
                </a:spcBef>
                <a:buClrTx/>
                <a:buSzTx/>
                <a:buFontTx/>
                <a:buNone/>
              </a:pPr>
              <a:t>41</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738"/>
    </mc:Choice>
    <mc:Fallback xmlns="">
      <p:transition spd="slow" advTm="37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Rectangle 8"/>
          <p:cNvSpPr>
            <a:spLocks noGrp="1" noChangeArrowheads="1"/>
          </p:cNvSpPr>
          <p:nvPr>
            <p:ph type="title"/>
          </p:nvPr>
        </p:nvSpPr>
        <p:spPr>
          <a:xfrm>
            <a:off x="457200" y="260350"/>
            <a:ext cx="8229600" cy="647700"/>
          </a:xfrm>
        </p:spPr>
        <p:txBody>
          <a:bodyPr>
            <a:normAutofit/>
          </a:bodyPr>
          <a:lstStyle/>
          <a:p>
            <a:pPr eaLnBrk="1" fontAlgn="auto" hangingPunct="1">
              <a:spcAft>
                <a:spcPts val="0"/>
              </a:spcAft>
              <a:defRPr/>
            </a:pPr>
            <a:r>
              <a:rPr lang="el-GR" altLang="en-US" b="1" smtClean="0">
                <a:solidFill>
                  <a:srgbClr val="FF0000"/>
                </a:solidFill>
              </a:rPr>
              <a:t>ΓΕΩΘΕΡΜΙΚΟΣ</a:t>
            </a:r>
            <a:r>
              <a:rPr lang="el-GR" altLang="en-US" smtClean="0">
                <a:solidFill>
                  <a:srgbClr val="FF0000"/>
                </a:solidFill>
              </a:rPr>
              <a:t> </a:t>
            </a:r>
            <a:r>
              <a:rPr lang="el-GR" altLang="en-US" b="1" smtClean="0">
                <a:solidFill>
                  <a:srgbClr val="FF0000"/>
                </a:solidFill>
              </a:rPr>
              <a:t>ΤΑΜΙΕΥΤΗΡΑΣ</a:t>
            </a:r>
          </a:p>
        </p:txBody>
      </p:sp>
      <p:sp>
        <p:nvSpPr>
          <p:cNvPr id="4915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E5478B37-F9EF-429F-AC6E-80D736B2E4E9}" type="slidenum">
              <a:rPr lang="el-GR" altLang="en-US" sz="1400" smtClean="0"/>
              <a:pPr eaLnBrk="1" hangingPunct="1">
                <a:spcBef>
                  <a:spcPct val="0"/>
                </a:spcBef>
                <a:buClrTx/>
                <a:buSzTx/>
                <a:buFontTx/>
                <a:buNone/>
              </a:pPr>
              <a:t>42</a:t>
            </a:fld>
            <a:endParaRPr lang="el-GR" altLang="en-US" sz="1400" smtClean="0"/>
          </a:p>
        </p:txBody>
      </p:sp>
      <p:grpSp>
        <p:nvGrpSpPr>
          <p:cNvPr id="49157" name="Group 2"/>
          <p:cNvGrpSpPr>
            <a:grpSpLocks/>
          </p:cNvGrpSpPr>
          <p:nvPr/>
        </p:nvGrpSpPr>
        <p:grpSpPr bwMode="auto">
          <a:xfrm>
            <a:off x="2555875" y="3068638"/>
            <a:ext cx="287338" cy="2519362"/>
            <a:chOff x="2154" y="1933"/>
            <a:chExt cx="136" cy="1587"/>
          </a:xfrm>
        </p:grpSpPr>
        <p:sp>
          <p:nvSpPr>
            <p:cNvPr id="49172" name="AutoShape 3"/>
            <p:cNvSpPr>
              <a:spLocks noChangeArrowheads="1"/>
            </p:cNvSpPr>
            <p:nvPr/>
          </p:nvSpPr>
          <p:spPr bwMode="auto">
            <a:xfrm>
              <a:off x="2154" y="2568"/>
              <a:ext cx="136" cy="952"/>
            </a:xfrm>
            <a:prstGeom prst="can">
              <a:avLst>
                <a:gd name="adj" fmla="val 20060"/>
              </a:avLst>
            </a:prstGeom>
            <a:solidFill>
              <a:srgbClr val="FF0000">
                <a:alpha val="59999"/>
              </a:srgbClr>
            </a:solidFill>
            <a:ln w="9525">
              <a:solidFill>
                <a:schemeClr val="tx1"/>
              </a:solidFill>
              <a:round/>
              <a:headEnd/>
              <a:tailEnd/>
            </a:ln>
          </p:spPr>
          <p:txBody>
            <a:bodyPr wrap="none" anchor="ct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en-US" altLang="en-US" sz="1800"/>
            </a:p>
          </p:txBody>
        </p:sp>
        <p:sp>
          <p:nvSpPr>
            <p:cNvPr id="49173" name="AutoShape 4"/>
            <p:cNvSpPr>
              <a:spLocks noChangeArrowheads="1"/>
            </p:cNvSpPr>
            <p:nvPr/>
          </p:nvSpPr>
          <p:spPr bwMode="auto">
            <a:xfrm>
              <a:off x="2154" y="1933"/>
              <a:ext cx="136" cy="681"/>
            </a:xfrm>
            <a:prstGeom prst="can">
              <a:avLst>
                <a:gd name="adj" fmla="val 14350"/>
              </a:avLst>
            </a:prstGeom>
            <a:solidFill>
              <a:srgbClr val="FF0000">
                <a:alpha val="59999"/>
              </a:srgbClr>
            </a:solidFill>
            <a:ln w="9525">
              <a:solidFill>
                <a:schemeClr val="tx1"/>
              </a:solidFill>
              <a:round/>
              <a:headEnd/>
              <a:tailEnd/>
            </a:ln>
          </p:spPr>
          <p:txBody>
            <a:bodyPr wrap="none" anchor="ct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en-US" altLang="en-US" sz="1800"/>
            </a:p>
          </p:txBody>
        </p:sp>
      </p:grpSp>
      <p:grpSp>
        <p:nvGrpSpPr>
          <p:cNvPr id="49158" name="Group 5"/>
          <p:cNvGrpSpPr>
            <a:grpSpLocks/>
          </p:cNvGrpSpPr>
          <p:nvPr/>
        </p:nvGrpSpPr>
        <p:grpSpPr bwMode="auto">
          <a:xfrm>
            <a:off x="5003800" y="3068638"/>
            <a:ext cx="215900" cy="2519362"/>
            <a:chOff x="2562" y="1933"/>
            <a:chExt cx="136" cy="1587"/>
          </a:xfrm>
        </p:grpSpPr>
        <p:sp>
          <p:nvSpPr>
            <p:cNvPr id="49170" name="AutoShape 6"/>
            <p:cNvSpPr>
              <a:spLocks noChangeArrowheads="1"/>
            </p:cNvSpPr>
            <p:nvPr/>
          </p:nvSpPr>
          <p:spPr bwMode="auto">
            <a:xfrm>
              <a:off x="2562" y="2568"/>
              <a:ext cx="136" cy="952"/>
            </a:xfrm>
            <a:prstGeom prst="can">
              <a:avLst>
                <a:gd name="adj" fmla="val 44852"/>
              </a:avLst>
            </a:prstGeom>
            <a:solidFill>
              <a:srgbClr val="3366FF">
                <a:alpha val="59999"/>
              </a:srgbClr>
            </a:solidFill>
            <a:ln w="9525">
              <a:solidFill>
                <a:schemeClr val="tx1"/>
              </a:solidFill>
              <a:round/>
              <a:headEnd/>
              <a:tailEnd/>
            </a:ln>
          </p:spPr>
          <p:txBody>
            <a:bodyPr wrap="none" anchor="ct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en-US" altLang="en-US" sz="1800"/>
            </a:p>
          </p:txBody>
        </p:sp>
        <p:sp>
          <p:nvSpPr>
            <p:cNvPr id="49171" name="AutoShape 7"/>
            <p:cNvSpPr>
              <a:spLocks noChangeArrowheads="1"/>
            </p:cNvSpPr>
            <p:nvPr/>
          </p:nvSpPr>
          <p:spPr bwMode="auto">
            <a:xfrm>
              <a:off x="2562" y="1933"/>
              <a:ext cx="136" cy="681"/>
            </a:xfrm>
            <a:prstGeom prst="can">
              <a:avLst>
                <a:gd name="adj" fmla="val 30879"/>
              </a:avLst>
            </a:prstGeom>
            <a:solidFill>
              <a:srgbClr val="3366FF">
                <a:alpha val="59999"/>
              </a:srgbClr>
            </a:solidFill>
            <a:ln w="9525">
              <a:solidFill>
                <a:schemeClr val="tx1"/>
              </a:solidFill>
              <a:round/>
              <a:headEnd/>
              <a:tailEnd/>
            </a:ln>
          </p:spPr>
          <p:txBody>
            <a:bodyPr wrap="none" anchor="ct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en-US" altLang="en-US" sz="1800"/>
            </a:p>
          </p:txBody>
        </p:sp>
      </p:grpSp>
      <p:sp>
        <p:nvSpPr>
          <p:cNvPr id="49159" name="AutoShape 9"/>
          <p:cNvSpPr>
            <a:spLocks/>
          </p:cNvSpPr>
          <p:nvPr/>
        </p:nvSpPr>
        <p:spPr bwMode="auto">
          <a:xfrm>
            <a:off x="7096125" y="1585913"/>
            <a:ext cx="1797050" cy="609600"/>
          </a:xfrm>
          <a:prstGeom prst="borderCallout2">
            <a:avLst>
              <a:gd name="adj1" fmla="val 18750"/>
              <a:gd name="adj2" fmla="val -4241"/>
              <a:gd name="adj3" fmla="val 18750"/>
              <a:gd name="adj4" fmla="val -50884"/>
              <a:gd name="adj5" fmla="val 201824"/>
              <a:gd name="adj6" fmla="val -99292"/>
            </a:avLst>
          </a:prstGeom>
          <a:solidFill>
            <a:srgbClr val="FFFF99"/>
          </a:solidFill>
          <a:ln w="9525" cap="rnd">
            <a:solidFill>
              <a:schemeClr val="tx1"/>
            </a:solidFill>
            <a:prstDash val="sysDot"/>
            <a:miter lim="800000"/>
            <a:headEnd/>
            <a:tailEnd/>
          </a:ln>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l-GR" altLang="en-US" sz="1800"/>
              <a:t>ΕΡΕΥΝΗΤΙΚΗ</a:t>
            </a:r>
          </a:p>
          <a:p>
            <a:pPr algn="ctr" eaLnBrk="1" hangingPunct="1">
              <a:spcBef>
                <a:spcPct val="0"/>
              </a:spcBef>
              <a:buClrTx/>
              <a:buSzTx/>
              <a:buFontTx/>
              <a:buNone/>
            </a:pPr>
            <a:r>
              <a:rPr lang="el-GR" altLang="en-US" sz="1800"/>
              <a:t>ΓΕΩΤΡΗΣΗ</a:t>
            </a:r>
          </a:p>
        </p:txBody>
      </p:sp>
      <p:sp>
        <p:nvSpPr>
          <p:cNvPr id="49160" name="AutoShape 10"/>
          <p:cNvSpPr>
            <a:spLocks/>
          </p:cNvSpPr>
          <p:nvPr/>
        </p:nvSpPr>
        <p:spPr bwMode="auto">
          <a:xfrm>
            <a:off x="250825" y="1700213"/>
            <a:ext cx="1584325" cy="609600"/>
          </a:xfrm>
          <a:prstGeom prst="borderCallout2">
            <a:avLst>
              <a:gd name="adj1" fmla="val 18750"/>
              <a:gd name="adj2" fmla="val 104810"/>
              <a:gd name="adj3" fmla="val 18750"/>
              <a:gd name="adj4" fmla="val 123148"/>
              <a:gd name="adj5" fmla="val 179949"/>
              <a:gd name="adj6" fmla="val 142185"/>
            </a:avLst>
          </a:prstGeom>
          <a:solidFill>
            <a:srgbClr val="FF0000">
              <a:alpha val="30196"/>
            </a:srgbClr>
          </a:solidFill>
          <a:ln w="9525" cap="rnd">
            <a:solidFill>
              <a:schemeClr val="tx1"/>
            </a:solidFill>
            <a:prstDash val="sysDot"/>
            <a:miter lim="800000"/>
            <a:headEnd/>
            <a:tailEnd/>
          </a:ln>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el-GR" altLang="en-US" sz="1800"/>
              <a:t>ΓΕΩΤΡΗΣΗ ΠΑΡΑΓΩΓΗΣ</a:t>
            </a:r>
          </a:p>
        </p:txBody>
      </p:sp>
      <p:sp>
        <p:nvSpPr>
          <p:cNvPr id="49161" name="AutoShape 11"/>
          <p:cNvSpPr>
            <a:spLocks noChangeArrowheads="1"/>
          </p:cNvSpPr>
          <p:nvPr/>
        </p:nvSpPr>
        <p:spPr bwMode="auto">
          <a:xfrm>
            <a:off x="5003800" y="2852738"/>
            <a:ext cx="215900" cy="287337"/>
          </a:xfrm>
          <a:prstGeom prst="can">
            <a:avLst>
              <a:gd name="adj" fmla="val 29409"/>
            </a:avLst>
          </a:prstGeom>
          <a:solidFill>
            <a:srgbClr val="3366FF">
              <a:alpha val="76862"/>
            </a:srgbClr>
          </a:solidFill>
          <a:ln w="9525">
            <a:solidFill>
              <a:schemeClr val="tx1"/>
            </a:solidFill>
            <a:round/>
            <a:headEnd/>
            <a:tailEnd/>
          </a:ln>
        </p:spPr>
        <p:txBody>
          <a:bodyPr wrap="none" anchor="ct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en-US" altLang="en-US" sz="1800"/>
          </a:p>
        </p:txBody>
      </p:sp>
      <p:sp>
        <p:nvSpPr>
          <p:cNvPr id="49162" name="AutoShape 12"/>
          <p:cNvSpPr>
            <a:spLocks noChangeArrowheads="1"/>
          </p:cNvSpPr>
          <p:nvPr/>
        </p:nvSpPr>
        <p:spPr bwMode="auto">
          <a:xfrm>
            <a:off x="2555875" y="2852738"/>
            <a:ext cx="287338" cy="287337"/>
          </a:xfrm>
          <a:prstGeom prst="can">
            <a:avLst>
              <a:gd name="adj" fmla="val 22097"/>
            </a:avLst>
          </a:prstGeom>
          <a:solidFill>
            <a:srgbClr val="FF3300">
              <a:alpha val="74117"/>
            </a:srgbClr>
          </a:solidFill>
          <a:ln w="9525">
            <a:solidFill>
              <a:schemeClr val="tx1"/>
            </a:solidFill>
            <a:round/>
            <a:headEnd/>
            <a:tailEnd/>
          </a:ln>
        </p:spPr>
        <p:txBody>
          <a:bodyPr wrap="none" anchor="ct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en-US" altLang="en-US" sz="1800"/>
          </a:p>
        </p:txBody>
      </p:sp>
      <p:grpSp>
        <p:nvGrpSpPr>
          <p:cNvPr id="49163" name="Group 13"/>
          <p:cNvGrpSpPr>
            <a:grpSpLocks/>
          </p:cNvGrpSpPr>
          <p:nvPr/>
        </p:nvGrpSpPr>
        <p:grpSpPr bwMode="auto">
          <a:xfrm>
            <a:off x="2700338" y="2205038"/>
            <a:ext cx="792162" cy="3744912"/>
            <a:chOff x="1701" y="1706"/>
            <a:chExt cx="499" cy="2042"/>
          </a:xfrm>
        </p:grpSpPr>
        <p:sp>
          <p:nvSpPr>
            <p:cNvPr id="49167" name="Line 14"/>
            <p:cNvSpPr>
              <a:spLocks noChangeShapeType="1"/>
            </p:cNvSpPr>
            <p:nvPr/>
          </p:nvSpPr>
          <p:spPr bwMode="auto">
            <a:xfrm flipV="1">
              <a:off x="1701" y="1706"/>
              <a:ext cx="0" cy="1906"/>
            </a:xfrm>
            <a:prstGeom prst="line">
              <a:avLst/>
            </a:prstGeom>
            <a:noFill/>
            <a:ln w="57150">
              <a:solidFill>
                <a:srgbClr val="99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49168" name="Line 15"/>
            <p:cNvSpPr>
              <a:spLocks noChangeShapeType="1"/>
            </p:cNvSpPr>
            <p:nvPr/>
          </p:nvSpPr>
          <p:spPr bwMode="auto">
            <a:xfrm>
              <a:off x="1837" y="3748"/>
              <a:ext cx="363" cy="0"/>
            </a:xfrm>
            <a:prstGeom prst="line">
              <a:avLst/>
            </a:prstGeom>
            <a:noFill/>
            <a:ln w="57150">
              <a:solidFill>
                <a:srgbClr val="993300"/>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GB"/>
            </a:p>
          </p:txBody>
        </p:sp>
        <p:sp>
          <p:nvSpPr>
            <p:cNvPr id="49169" name="Arc 16"/>
            <p:cNvSpPr>
              <a:spLocks/>
            </p:cNvSpPr>
            <p:nvPr/>
          </p:nvSpPr>
          <p:spPr bwMode="auto">
            <a:xfrm rot="10800000">
              <a:off x="1701" y="3612"/>
              <a:ext cx="136" cy="13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99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a:p>
          </p:txBody>
        </p:sp>
      </p:grpSp>
      <p:sp>
        <p:nvSpPr>
          <p:cNvPr id="49164" name="AutoShape 17"/>
          <p:cNvSpPr>
            <a:spLocks noChangeArrowheads="1"/>
          </p:cNvSpPr>
          <p:nvPr/>
        </p:nvSpPr>
        <p:spPr bwMode="auto">
          <a:xfrm>
            <a:off x="1692275" y="3789363"/>
            <a:ext cx="4610100" cy="2519362"/>
          </a:xfrm>
          <a:prstGeom prst="cube">
            <a:avLst>
              <a:gd name="adj" fmla="val 25000"/>
            </a:avLst>
          </a:prstGeom>
          <a:solidFill>
            <a:srgbClr val="FF3300">
              <a:alpha val="36078"/>
            </a:srgbClr>
          </a:solidFill>
          <a:ln w="3175" cap="rnd">
            <a:solidFill>
              <a:srgbClr val="993300"/>
            </a:solidFill>
            <a:prstDash val="sysDot"/>
            <a:miter lim="800000"/>
            <a:headEnd/>
            <a:tailEnd/>
          </a:ln>
        </p:spPr>
        <p:txBody>
          <a:bodyPr wrap="none" anchor="ct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en-US" altLang="en-US" sz="1800"/>
          </a:p>
        </p:txBody>
      </p:sp>
      <p:sp>
        <p:nvSpPr>
          <p:cNvPr id="49165" name="AutoShape 18"/>
          <p:cNvSpPr>
            <a:spLocks noChangeArrowheads="1"/>
          </p:cNvSpPr>
          <p:nvPr/>
        </p:nvSpPr>
        <p:spPr bwMode="auto">
          <a:xfrm>
            <a:off x="250825" y="2565400"/>
            <a:ext cx="8642350" cy="4032250"/>
          </a:xfrm>
          <a:prstGeom prst="cube">
            <a:avLst>
              <a:gd name="adj" fmla="val 25000"/>
            </a:avLst>
          </a:prstGeom>
          <a:solidFill>
            <a:srgbClr val="CC9900">
              <a:alpha val="18823"/>
            </a:srgbClr>
          </a:solidFill>
          <a:ln w="15875" cap="rnd">
            <a:solidFill>
              <a:schemeClr val="tx1"/>
            </a:solidFill>
            <a:prstDash val="sysDot"/>
            <a:miter lim="800000"/>
            <a:headEnd/>
            <a:tailEnd/>
          </a:ln>
        </p:spPr>
        <p:txBody>
          <a:bodyPr wrap="none" anchor="ct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en-US" altLang="en-US" sz="1800"/>
          </a:p>
        </p:txBody>
      </p:sp>
      <p:sp>
        <p:nvSpPr>
          <p:cNvPr id="49166" name="AutoShape 19"/>
          <p:cNvSpPr>
            <a:spLocks noChangeArrowheads="1"/>
          </p:cNvSpPr>
          <p:nvPr/>
        </p:nvSpPr>
        <p:spPr bwMode="auto">
          <a:xfrm>
            <a:off x="1692275" y="2781300"/>
            <a:ext cx="4572000" cy="647700"/>
          </a:xfrm>
          <a:prstGeom prst="parallelogram">
            <a:avLst>
              <a:gd name="adj" fmla="val 100490"/>
            </a:avLst>
          </a:prstGeom>
          <a:noFill/>
          <a:ln w="12700" algn="ctr">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en-US" altLang="en-US" sz="18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347"/>
    </mc:Choice>
    <mc:Fallback xmlns="">
      <p:transition spd="slow" advTm="44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2"/>
          <p:cNvSpPr>
            <a:spLocks noGrp="1" noChangeArrowheads="1"/>
          </p:cNvSpPr>
          <p:nvPr>
            <p:ph type="title"/>
          </p:nvPr>
        </p:nvSpPr>
        <p:spPr/>
        <p:txBody>
          <a:bodyPr/>
          <a:lstStyle/>
          <a:p>
            <a:pPr eaLnBrk="1" fontAlgn="auto" hangingPunct="1">
              <a:spcAft>
                <a:spcPts val="0"/>
              </a:spcAft>
              <a:defRPr/>
            </a:pPr>
            <a:r>
              <a:rPr lang="el-GR" altLang="en-US" sz="3600" dirty="0" smtClean="0">
                <a:solidFill>
                  <a:srgbClr val="FF0000"/>
                </a:solidFill>
              </a:rPr>
              <a:t>εξαγωγή θερμότητας</a:t>
            </a:r>
          </a:p>
        </p:txBody>
      </p:sp>
      <p:pic>
        <p:nvPicPr>
          <p:cNvPr id="50178" name="Picture 3"/>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13513" t="-338" r="15830" b="9584"/>
          <a:stretch/>
        </p:blipFill>
        <p:spPr>
          <a:xfrm>
            <a:off x="107504" y="692696"/>
            <a:ext cx="4032448" cy="5991367"/>
          </a:xfrm>
          <a:noFill/>
        </p:spPr>
      </p:pic>
      <p:sp>
        <p:nvSpPr>
          <p:cNvPr id="2" name="Content Placeholder 1"/>
          <p:cNvSpPr>
            <a:spLocks noGrp="1"/>
          </p:cNvSpPr>
          <p:nvPr>
            <p:ph sz="half" idx="2"/>
          </p:nvPr>
        </p:nvSpPr>
        <p:spPr>
          <a:xfrm>
            <a:off x="4588570" y="1700808"/>
            <a:ext cx="4038600" cy="3826752"/>
          </a:xfrm>
        </p:spPr>
        <p:txBody>
          <a:bodyPr/>
          <a:lstStyle/>
          <a:p>
            <a:r>
              <a:rPr lang="el-GR" smtClean="0"/>
              <a:t>Με μια γεώτρηση – για ήπια ρευστά</a:t>
            </a:r>
          </a:p>
          <a:p>
            <a:endParaRPr lang="el-GR"/>
          </a:p>
          <a:p>
            <a:r>
              <a:rPr lang="el-GR" smtClean="0"/>
              <a:t>Με δύο γεωτρήσεις (για επαναεισαγωγή για την περίπτωση επιβεβαρυμένων ρευστών)</a:t>
            </a:r>
            <a:endParaRPr lang="en-GB"/>
          </a:p>
        </p:txBody>
      </p:sp>
      <p:sp>
        <p:nvSpPr>
          <p:cNvPr id="50181" name="Slide Number Placeholder 5"/>
          <p:cNvSpPr>
            <a:spLocks noGrp="1"/>
          </p:cNvSpPr>
          <p:nvPr>
            <p:ph type="sldNum" sz="quarter" idx="4294967295"/>
          </p:nvPr>
        </p:nvSpPr>
        <p:spPr bwMode="auto">
          <a:xfrm>
            <a:off x="8077200" y="6453188"/>
            <a:ext cx="1066800" cy="32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C75175F9-2FA2-497B-B46B-3F1817F7CB2B}" type="slidenum">
              <a:rPr lang="el-GR" altLang="en-US" sz="1400" smtClean="0"/>
              <a:pPr eaLnBrk="1" hangingPunct="1">
                <a:spcBef>
                  <a:spcPct val="0"/>
                </a:spcBef>
                <a:buClrTx/>
                <a:buSzTx/>
                <a:buFontTx/>
                <a:buNone/>
              </a:pPr>
              <a:t>43</a:t>
            </a:fld>
            <a:endParaRPr lang="el-GR" altLang="en-US" sz="140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275"/>
    </mc:Choice>
    <mc:Fallback xmlns="">
      <p:transition spd="slow" advTm="3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755650" y="765175"/>
            <a:ext cx="7848600" cy="1927225"/>
          </a:xfrm>
        </p:spPr>
        <p:txBody>
          <a:bodyPr/>
          <a:lstStyle/>
          <a:p>
            <a:pPr eaLnBrk="1" fontAlgn="auto" hangingPunct="1">
              <a:spcAft>
                <a:spcPts val="0"/>
              </a:spcAft>
              <a:defRPr/>
            </a:pPr>
            <a:r>
              <a:rPr lang="el-GR" altLang="en-US" dirty="0" smtClean="0">
                <a:solidFill>
                  <a:schemeClr val="tx2">
                    <a:lumMod val="50000"/>
                  </a:schemeClr>
                </a:solidFill>
              </a:rPr>
              <a:t>ΓΕΩΘΕΡΜΙΚΗ ΕΡΕΥΝΑ</a:t>
            </a:r>
          </a:p>
        </p:txBody>
      </p:sp>
      <p:sp>
        <p:nvSpPr>
          <p:cNvPr id="66563" name="Rectangle 3"/>
          <p:cNvSpPr>
            <a:spLocks noGrp="1" noChangeArrowheads="1"/>
          </p:cNvSpPr>
          <p:nvPr>
            <p:ph type="subTitle" idx="1"/>
          </p:nvPr>
        </p:nvSpPr>
        <p:spPr>
          <a:xfrm>
            <a:off x="468313" y="3357563"/>
            <a:ext cx="6983412" cy="3240087"/>
          </a:xfrm>
        </p:spPr>
        <p:txBody>
          <a:bodyPr rtlCol="0">
            <a:normAutofit/>
          </a:bodyPr>
          <a:lstStyle/>
          <a:p>
            <a:pPr eaLnBrk="1" fontAlgn="auto" hangingPunct="1">
              <a:spcAft>
                <a:spcPts val="0"/>
              </a:spcAft>
              <a:buFont typeface="Arial" pitchFamily="34" charset="0"/>
              <a:buNone/>
              <a:defRPr/>
            </a:pPr>
            <a:r>
              <a:rPr lang="el-GR" altLang="en-US" sz="3600" dirty="0" smtClean="0">
                <a:solidFill>
                  <a:srgbClr val="C00000"/>
                </a:solidFill>
              </a:rPr>
              <a:t>ΜΕΤΡΗΣΕΙΣ :</a:t>
            </a:r>
          </a:p>
          <a:p>
            <a:pPr marL="457200" indent="-457200" eaLnBrk="1" fontAlgn="auto" hangingPunct="1">
              <a:spcAft>
                <a:spcPts val="0"/>
              </a:spcAft>
              <a:buFont typeface="Arial" pitchFamily="34" charset="0"/>
              <a:buChar char="•"/>
              <a:defRPr/>
            </a:pPr>
            <a:r>
              <a:rPr lang="el-GR" altLang="en-US" sz="3600" dirty="0" smtClean="0">
                <a:solidFill>
                  <a:srgbClr val="C00000"/>
                </a:solidFill>
              </a:rPr>
              <a:t>ΣΕΙΣΜΙΚΟΤΗΤΑΣ</a:t>
            </a:r>
          </a:p>
          <a:p>
            <a:pPr marL="457200" indent="-457200" eaLnBrk="1" fontAlgn="auto" hangingPunct="1">
              <a:spcAft>
                <a:spcPts val="0"/>
              </a:spcAft>
              <a:buFont typeface="Arial" pitchFamily="34" charset="0"/>
              <a:buChar char="•"/>
              <a:defRPr/>
            </a:pPr>
            <a:r>
              <a:rPr lang="el-GR" altLang="en-US" sz="3600" dirty="0" smtClean="0">
                <a:solidFill>
                  <a:srgbClr val="C00000"/>
                </a:solidFill>
              </a:rPr>
              <a:t>ΒΑΡΥΤΗΤΑΣ</a:t>
            </a:r>
          </a:p>
          <a:p>
            <a:pPr marL="457200" indent="-457200" eaLnBrk="1" fontAlgn="auto" hangingPunct="1">
              <a:spcAft>
                <a:spcPts val="0"/>
              </a:spcAft>
              <a:buFont typeface="Arial" pitchFamily="34" charset="0"/>
              <a:buChar char="•"/>
              <a:defRPr/>
            </a:pPr>
            <a:r>
              <a:rPr lang="el-GR" altLang="en-US" sz="3600" smtClean="0">
                <a:solidFill>
                  <a:srgbClr val="C00000"/>
                </a:solidFill>
              </a:rPr>
              <a:t>ΑΓΩΓΙΜΟΤΗΤΑΣ του εδάφους</a:t>
            </a:r>
            <a:endParaRPr lang="en-US" altLang="en-US" sz="3600" dirty="0" smtClean="0">
              <a:solidFill>
                <a:srgbClr val="C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83"/>
    </mc:Choice>
    <mc:Fallback xmlns="">
      <p:transition spd="slow" advTm="15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lstStyle/>
          <a:p>
            <a:pPr eaLnBrk="1" fontAlgn="auto" hangingPunct="1">
              <a:spcAft>
                <a:spcPts val="0"/>
              </a:spcAft>
              <a:defRPr/>
            </a:pPr>
            <a:r>
              <a:rPr lang="el-GR" altLang="en-US" sz="3200" dirty="0" smtClean="0">
                <a:solidFill>
                  <a:schemeClr val="tx2">
                    <a:lumMod val="50000"/>
                  </a:schemeClr>
                </a:solidFill>
              </a:rPr>
              <a:t>Μετρήσεις σεισμικότητας</a:t>
            </a:r>
          </a:p>
        </p:txBody>
      </p:sp>
      <p:pic>
        <p:nvPicPr>
          <p:cNvPr id="52226" name="Picture 3"/>
          <p:cNvPicPr>
            <a:picLocks noGrp="1" noChangeAspect="1" noChangeArrowheads="1"/>
          </p:cNvPicPr>
          <p:nvPr>
            <p:ph sz="half" idx="1"/>
          </p:nvPr>
        </p:nvPicPr>
        <p:blipFill rotWithShape="1">
          <a:blip r:embed="rId5">
            <a:extLst>
              <a:ext uri="{28A0092B-C50C-407E-A947-70E740481C1C}">
                <a14:useLocalDpi xmlns:a14="http://schemas.microsoft.com/office/drawing/2010/main" val="0"/>
              </a:ext>
            </a:extLst>
          </a:blip>
          <a:srcRect l="14190" r="14983" b="32337"/>
          <a:stretch/>
        </p:blipFill>
        <p:spPr>
          <a:xfrm>
            <a:off x="3563889" y="1632703"/>
            <a:ext cx="5580112" cy="5225298"/>
          </a:xfrm>
          <a:noFill/>
        </p:spPr>
      </p:pic>
      <p:sp>
        <p:nvSpPr>
          <p:cNvPr id="2" name="Content Placeholder 1"/>
          <p:cNvSpPr>
            <a:spLocks noGrp="1"/>
          </p:cNvSpPr>
          <p:nvPr>
            <p:ph sz="half" idx="2"/>
          </p:nvPr>
        </p:nvSpPr>
        <p:spPr>
          <a:xfrm>
            <a:off x="0" y="692696"/>
            <a:ext cx="4032160" cy="1584176"/>
          </a:xfrm>
          <a:solidFill>
            <a:srgbClr val="FFC000"/>
          </a:solidFill>
        </p:spPr>
        <p:txBody>
          <a:bodyPr/>
          <a:lstStyle/>
          <a:p>
            <a:r>
              <a:rPr lang="el-GR" sz="1800" smtClean="0"/>
              <a:t>Με συνεχή γραμμή τα ανακλώμενα κύματα</a:t>
            </a:r>
          </a:p>
          <a:p>
            <a:r>
              <a:rPr lang="el-GR" sz="1800" smtClean="0"/>
              <a:t>Με διακεκομένη γραμμή τα κύματα που διεισδύουν σε μεγαλύτερο βάθος.</a:t>
            </a:r>
            <a:endParaRPr lang="en-GB" sz="1800"/>
          </a:p>
        </p:txBody>
      </p:sp>
      <p:sp>
        <p:nvSpPr>
          <p:cNvPr id="52229" name="Slide Number Placeholder 5"/>
          <p:cNvSpPr>
            <a:spLocks noGrp="1"/>
          </p:cNvSpPr>
          <p:nvPr>
            <p:ph type="sldNum" sz="quarter" idx="4294967295"/>
          </p:nvPr>
        </p:nvSpPr>
        <p:spPr bwMode="auto">
          <a:xfrm>
            <a:off x="8077200" y="6453188"/>
            <a:ext cx="1066800" cy="32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408AB220-3B1B-4CBF-9DB2-40F0315ED938}" type="slidenum">
              <a:rPr lang="el-GR" altLang="en-US" sz="1400" smtClean="0"/>
              <a:pPr eaLnBrk="1" hangingPunct="1">
                <a:spcBef>
                  <a:spcPct val="0"/>
                </a:spcBef>
                <a:buClrTx/>
                <a:buSzTx/>
                <a:buFontTx/>
                <a:buNone/>
              </a:pPr>
              <a:t>45</a:t>
            </a:fld>
            <a:endParaRPr lang="el-GR" altLang="en-US" sz="140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895"/>
    </mc:Choice>
    <mc:Fallback xmlns="">
      <p:transition spd="slow" advTm="63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2"/>
          <p:cNvSpPr>
            <a:spLocks noGrp="1" noChangeArrowheads="1"/>
          </p:cNvSpPr>
          <p:nvPr>
            <p:ph type="title"/>
          </p:nvPr>
        </p:nvSpPr>
        <p:spPr/>
        <p:txBody>
          <a:bodyPr/>
          <a:lstStyle/>
          <a:p>
            <a:pPr eaLnBrk="1" fontAlgn="auto" hangingPunct="1">
              <a:spcAft>
                <a:spcPts val="0"/>
              </a:spcAft>
              <a:defRPr/>
            </a:pPr>
            <a:r>
              <a:rPr lang="el-GR" altLang="en-US" sz="3200" dirty="0" smtClean="0">
                <a:solidFill>
                  <a:schemeClr val="tx2">
                    <a:lumMod val="50000"/>
                  </a:schemeClr>
                </a:solidFill>
              </a:rPr>
              <a:t>Μετρήσεις Βαρύτητας</a:t>
            </a:r>
          </a:p>
        </p:txBody>
      </p:sp>
      <p:pic>
        <p:nvPicPr>
          <p:cNvPr id="53250" name="Picture 3"/>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10452" t="2568" r="6176" b="13174"/>
          <a:stretch/>
        </p:blipFill>
        <p:spPr>
          <a:xfrm>
            <a:off x="14961" y="620688"/>
            <a:ext cx="7869407" cy="5448053"/>
          </a:xfrm>
          <a:noFill/>
        </p:spPr>
      </p:pic>
      <p:sp>
        <p:nvSpPr>
          <p:cNvPr id="3" name="Content Placeholder 2"/>
          <p:cNvSpPr>
            <a:spLocks noGrp="1"/>
          </p:cNvSpPr>
          <p:nvPr>
            <p:ph sz="half" idx="2"/>
          </p:nvPr>
        </p:nvSpPr>
        <p:spPr>
          <a:xfrm>
            <a:off x="107504" y="6021288"/>
            <a:ext cx="8712968" cy="658400"/>
          </a:xfrm>
          <a:solidFill>
            <a:srgbClr val="FFC000"/>
          </a:solidFill>
        </p:spPr>
        <p:txBody>
          <a:bodyPr/>
          <a:lstStyle/>
          <a:p>
            <a:r>
              <a:rPr lang="el-GR" sz="1800" b="1" smtClean="0">
                <a:solidFill>
                  <a:schemeClr val="tx2">
                    <a:lumMod val="50000"/>
                  </a:schemeClr>
                </a:solidFill>
              </a:rPr>
              <a:t>Σχηματική παράσταση μετρήσεων του συντελεστή βαρύτητας, με την υπόθεση ότι βαθύτερα στρώματα είναι πιο πυκνά, με μεγαλύτερο συντελεστή.</a:t>
            </a:r>
            <a:endParaRPr lang="en-GB" sz="1800" b="1">
              <a:solidFill>
                <a:schemeClr val="tx2">
                  <a:lumMod val="50000"/>
                </a:schemeClr>
              </a:solidFill>
            </a:endParaRPr>
          </a:p>
        </p:txBody>
      </p:sp>
      <p:sp>
        <p:nvSpPr>
          <p:cNvPr id="53253" name="Slide Number Placeholder 5"/>
          <p:cNvSpPr>
            <a:spLocks noGrp="1"/>
          </p:cNvSpPr>
          <p:nvPr>
            <p:ph type="sldNum" sz="quarter" idx="4294967295"/>
          </p:nvPr>
        </p:nvSpPr>
        <p:spPr bwMode="auto">
          <a:xfrm>
            <a:off x="8077200" y="6453188"/>
            <a:ext cx="1066800" cy="32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225F429A-7B52-49C8-B2C3-7F74CFF31593}" type="slidenum">
              <a:rPr lang="el-GR" altLang="en-US" sz="1400" smtClean="0"/>
              <a:pPr eaLnBrk="1" hangingPunct="1">
                <a:spcBef>
                  <a:spcPct val="0"/>
                </a:spcBef>
                <a:buClrTx/>
                <a:buSzTx/>
                <a:buFontTx/>
                <a:buNone/>
              </a:pPr>
              <a:t>46</a:t>
            </a:fld>
            <a:endParaRPr lang="el-GR" altLang="en-US" sz="140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697"/>
    </mc:Choice>
    <mc:Fallback xmlns="">
      <p:transition spd="slow" advTm="36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2"/>
          <p:cNvSpPr>
            <a:spLocks noGrp="1" noChangeArrowheads="1"/>
          </p:cNvSpPr>
          <p:nvPr>
            <p:ph type="title"/>
          </p:nvPr>
        </p:nvSpPr>
        <p:spPr/>
        <p:txBody>
          <a:bodyPr/>
          <a:lstStyle/>
          <a:p>
            <a:pPr eaLnBrk="1" fontAlgn="auto" hangingPunct="1">
              <a:spcAft>
                <a:spcPts val="0"/>
              </a:spcAft>
              <a:defRPr/>
            </a:pPr>
            <a:r>
              <a:rPr lang="el-GR" altLang="en-US" sz="3600" smtClean="0"/>
              <a:t>Μετρήσεις ηλεκτρικής αγωγιμότητας</a:t>
            </a:r>
          </a:p>
        </p:txBody>
      </p:sp>
      <p:pic>
        <p:nvPicPr>
          <p:cNvPr id="54275" name="Picture 3"/>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7645" t="11177" r="8214" b="17827"/>
          <a:stretch/>
        </p:blipFill>
        <p:spPr>
          <a:xfrm>
            <a:off x="251520" y="908720"/>
            <a:ext cx="8640960" cy="2869324"/>
          </a:xfrm>
          <a:noFill/>
        </p:spPr>
      </p:pic>
      <p:sp>
        <p:nvSpPr>
          <p:cNvPr id="2" name="Content Placeholder 1"/>
          <p:cNvSpPr>
            <a:spLocks noGrp="1"/>
          </p:cNvSpPr>
          <p:nvPr>
            <p:ph sz="half" idx="2"/>
          </p:nvPr>
        </p:nvSpPr>
        <p:spPr>
          <a:xfrm>
            <a:off x="323528" y="4221088"/>
            <a:ext cx="8568952" cy="1440160"/>
          </a:xfrm>
          <a:solidFill>
            <a:srgbClr val="FFC000"/>
          </a:solidFill>
        </p:spPr>
        <p:txBody>
          <a:bodyPr/>
          <a:lstStyle/>
          <a:p>
            <a:pPr marL="0" indent="0">
              <a:buNone/>
            </a:pPr>
            <a:r>
              <a:rPr lang="el-GR" sz="2400" smtClean="0"/>
              <a:t>Ηλεκτρικό ρεύμα διοχετεύεται στα Α &amp; Β και μετράται η διαφορά τάσης στα Μ και Ν. Όσο μεγαλύτερη η απόσταση μεταξύ Α και Β, τόσο μεγαλύτερο το βάθος της μέτρησης.</a:t>
            </a:r>
            <a:endParaRPr lang="en-GB" sz="2400"/>
          </a:p>
        </p:txBody>
      </p:sp>
      <p:sp>
        <p:nvSpPr>
          <p:cNvPr id="54277" name="Slide Number Placeholder 5"/>
          <p:cNvSpPr>
            <a:spLocks noGrp="1"/>
          </p:cNvSpPr>
          <p:nvPr>
            <p:ph type="sldNum" sz="quarter" idx="4294967295"/>
          </p:nvPr>
        </p:nvSpPr>
        <p:spPr bwMode="auto">
          <a:xfrm>
            <a:off x="8077200" y="6453188"/>
            <a:ext cx="1066800" cy="32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7CA3ECFD-8113-437C-8BA5-F40402323431}" type="slidenum">
              <a:rPr lang="el-GR" altLang="en-US" sz="1400" smtClean="0"/>
              <a:pPr eaLnBrk="1" hangingPunct="1">
                <a:spcBef>
                  <a:spcPct val="0"/>
                </a:spcBef>
                <a:buClrTx/>
                <a:buSzTx/>
                <a:buFontTx/>
                <a:buNone/>
              </a:pPr>
              <a:t>47</a:t>
            </a:fld>
            <a:endParaRPr lang="el-GR" altLang="en-US" sz="140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362"/>
    </mc:Choice>
    <mc:Fallback xmlns="">
      <p:transition spd="slow" advTm="3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2"/>
          <p:cNvSpPr>
            <a:spLocks noGrp="1" noChangeArrowheads="1"/>
          </p:cNvSpPr>
          <p:nvPr>
            <p:ph type="title"/>
          </p:nvPr>
        </p:nvSpPr>
        <p:spPr/>
        <p:txBody>
          <a:bodyPr>
            <a:noAutofit/>
          </a:bodyPr>
          <a:lstStyle/>
          <a:p>
            <a:pPr eaLnBrk="1" fontAlgn="auto" hangingPunct="1">
              <a:spcAft>
                <a:spcPts val="0"/>
              </a:spcAft>
              <a:defRPr/>
            </a:pPr>
            <a:r>
              <a:rPr lang="el-GR" altLang="en-US" sz="3200" smtClean="0">
                <a:solidFill>
                  <a:schemeClr val="tx2">
                    <a:lumMod val="50000"/>
                  </a:schemeClr>
                </a:solidFill>
              </a:rPr>
              <a:t>ΓΕΩΛΟΓΙΚΗ ΚΑΙ ΥΔΡΟΓΕΩΛΟΓΙΚΗ ΕΡΕΥΝΑ</a:t>
            </a:r>
          </a:p>
        </p:txBody>
      </p:sp>
      <p:sp>
        <p:nvSpPr>
          <p:cNvPr id="56323" name="Rectangle 3"/>
          <p:cNvSpPr>
            <a:spLocks noGrp="1" noChangeArrowheads="1"/>
          </p:cNvSpPr>
          <p:nvPr>
            <p:ph idx="1"/>
          </p:nvPr>
        </p:nvSpPr>
        <p:spPr>
          <a:xfrm>
            <a:off x="179387" y="980728"/>
            <a:ext cx="8785225" cy="5544616"/>
          </a:xfrm>
        </p:spPr>
        <p:txBody>
          <a:bodyPr/>
          <a:lstStyle/>
          <a:p>
            <a:pPr eaLnBrk="1" hangingPunct="1">
              <a:lnSpc>
                <a:spcPct val="90000"/>
              </a:lnSpc>
            </a:pPr>
            <a:r>
              <a:rPr lang="el-GR" altLang="en-US" sz="2800" smtClean="0">
                <a:latin typeface="Cambria" pitchFamily="18" charset="0"/>
              </a:rPr>
              <a:t>ΕΝΤΟΠΙΣΜΟΣ ΤΗΣ ΘΕΣΗΣ ΚΑΙ ΤΗΣ ΕΚΤΑΣΗΣ ΠΕΡΙΟΧΩΝ ΓΙΑ ΜΕΛΕΤΗ.</a:t>
            </a:r>
            <a:endParaRPr lang="en-US" altLang="en-US" sz="2800" smtClean="0">
              <a:latin typeface="Cambria" pitchFamily="18" charset="0"/>
            </a:endParaRPr>
          </a:p>
          <a:p>
            <a:pPr eaLnBrk="1" hangingPunct="1">
              <a:lnSpc>
                <a:spcPct val="90000"/>
              </a:lnSpc>
              <a:buFontTx/>
              <a:buNone/>
            </a:pPr>
            <a:endParaRPr lang="el-GR" altLang="en-US" sz="2800" smtClean="0">
              <a:latin typeface="Cambria" pitchFamily="18" charset="0"/>
            </a:endParaRPr>
          </a:p>
          <a:p>
            <a:pPr eaLnBrk="1" hangingPunct="1">
              <a:lnSpc>
                <a:spcPct val="90000"/>
              </a:lnSpc>
            </a:pPr>
            <a:r>
              <a:rPr lang="el-GR" altLang="en-US" sz="2800" smtClean="0">
                <a:latin typeface="Cambria" pitchFamily="18" charset="0"/>
              </a:rPr>
              <a:t>ΠΡΟΣΔΙΟΡΙΣΜΟΣ ΤΗΣ ΘΕΣΗΣ ΤΩΝ ΕΡΕΥΝΗΤΙΚΩΝ ΚΑΙ ΠΑΡΑΓΩΓΙΚΩΝ ΓΕΩΤΡΗΣΕΩΝ</a:t>
            </a:r>
          </a:p>
          <a:p>
            <a:pPr eaLnBrk="1" hangingPunct="1">
              <a:lnSpc>
                <a:spcPct val="90000"/>
              </a:lnSpc>
              <a:buFontTx/>
              <a:buNone/>
            </a:pPr>
            <a:endParaRPr lang="el-GR" altLang="en-US" sz="2800" smtClean="0">
              <a:latin typeface="Cambria" pitchFamily="18" charset="0"/>
            </a:endParaRPr>
          </a:p>
          <a:p>
            <a:pPr eaLnBrk="1" hangingPunct="1">
              <a:lnSpc>
                <a:spcPct val="90000"/>
              </a:lnSpc>
            </a:pPr>
            <a:r>
              <a:rPr lang="el-GR" altLang="en-US" sz="2800" smtClean="0">
                <a:latin typeface="Cambria" pitchFamily="18" charset="0"/>
              </a:rPr>
              <a:t>ΠΡΩΤΗ ΜΟΝΤΕΛΟΠΟΙΗΣΗ ΤΟΥ ΓΕΩΘΕΡΜΙΚΟΥ ΣΥΣΤΗΜΑΤΟΣ ΚΑΙ ΑΞΙΟΛΟΓΗΣΗ ΤΟΥ ΔΥΝΑΜΙΚΟΥ ΤΟΥ ΤΑΜΙΕΥΤΗΡΑ</a:t>
            </a:r>
          </a:p>
          <a:p>
            <a:pPr eaLnBrk="1" hangingPunct="1">
              <a:lnSpc>
                <a:spcPct val="90000"/>
              </a:lnSpc>
            </a:pPr>
            <a:endParaRPr lang="el-GR" altLang="en-US" sz="2800" smtClean="0">
              <a:latin typeface="Cambria" pitchFamily="18" charset="0"/>
            </a:endParaRPr>
          </a:p>
          <a:p>
            <a:pPr eaLnBrk="1" hangingPunct="1">
              <a:lnSpc>
                <a:spcPct val="90000"/>
              </a:lnSpc>
            </a:pPr>
            <a:r>
              <a:rPr lang="el-GR" altLang="en-US" sz="2800" smtClean="0">
                <a:latin typeface="Cambria" pitchFamily="18" charset="0"/>
              </a:rPr>
              <a:t>ΣΥΜΒΟΛΗ ΣΤΗ ΦΑΣΗ ΤΗΣ ΠΑΡΑΓΩΓΗΣ ΒΟΗΘΩΝΤΑΣ ΤΟΝ ΜΗΧΑΝΙΚΟ ΠΑΡΑΓΩΓΗΣ ΚΑΙ ΤΟΝ ΜΗΧΑΝΙΚΟ ΤΟΥ ΤΑΜΙΕΥΤΗΡΑ.</a:t>
            </a:r>
          </a:p>
          <a:p>
            <a:pPr eaLnBrk="1" hangingPunct="1">
              <a:lnSpc>
                <a:spcPct val="90000"/>
              </a:lnSpc>
              <a:buFontTx/>
              <a:buNone/>
            </a:pPr>
            <a:endParaRPr lang="el-GR" altLang="en-US" sz="2800" smtClean="0">
              <a:latin typeface="Cambria" pitchFamily="18" charset="0"/>
            </a:endParaRPr>
          </a:p>
        </p:txBody>
      </p:sp>
      <p:sp>
        <p:nvSpPr>
          <p:cNvPr id="5632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ECC9E7E4-DE39-440F-8BAA-3241F69863D1}" type="slidenum">
              <a:rPr lang="el-GR" altLang="en-US" sz="1400" smtClean="0"/>
              <a:pPr eaLnBrk="1" hangingPunct="1">
                <a:spcBef>
                  <a:spcPct val="0"/>
                </a:spcBef>
                <a:buClrTx/>
                <a:buSzTx/>
                <a:buFontTx/>
                <a:buNone/>
              </a:pPr>
              <a:t>48</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146"/>
    </mc:Choice>
    <mc:Fallback xmlns="">
      <p:transition spd="slow" advTm="5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2"/>
          <p:cNvSpPr>
            <a:spLocks noGrp="1" noChangeArrowheads="1"/>
          </p:cNvSpPr>
          <p:nvPr>
            <p:ph type="title"/>
          </p:nvPr>
        </p:nvSpPr>
        <p:spPr/>
        <p:txBody>
          <a:bodyPr/>
          <a:lstStyle/>
          <a:p>
            <a:pPr eaLnBrk="1" fontAlgn="auto" hangingPunct="1">
              <a:spcAft>
                <a:spcPts val="0"/>
              </a:spcAft>
              <a:defRPr/>
            </a:pPr>
            <a:r>
              <a:rPr lang="el-GR" altLang="en-US" sz="3600" smtClean="0">
                <a:solidFill>
                  <a:schemeClr val="tx2">
                    <a:lumMod val="50000"/>
                  </a:schemeClr>
                </a:solidFill>
              </a:rPr>
              <a:t>ΓΕΩΦΥΣΙΚΗ ΕΡΕΥΝΑ</a:t>
            </a:r>
          </a:p>
        </p:txBody>
      </p:sp>
      <p:sp>
        <p:nvSpPr>
          <p:cNvPr id="57347" name="Rectangle 3"/>
          <p:cNvSpPr>
            <a:spLocks noGrp="1" noChangeArrowheads="1"/>
          </p:cNvSpPr>
          <p:nvPr>
            <p:ph idx="1"/>
          </p:nvPr>
        </p:nvSpPr>
        <p:spPr>
          <a:xfrm>
            <a:off x="323528" y="1600200"/>
            <a:ext cx="8363272" cy="4876800"/>
          </a:xfrm>
        </p:spPr>
        <p:txBody>
          <a:bodyPr/>
          <a:lstStyle/>
          <a:p>
            <a:pPr eaLnBrk="1" hangingPunct="1">
              <a:lnSpc>
                <a:spcPct val="90000"/>
              </a:lnSpc>
            </a:pPr>
            <a:r>
              <a:rPr lang="el-GR" altLang="en-US" sz="3200" smtClean="0">
                <a:latin typeface="Cambria" pitchFamily="18" charset="0"/>
              </a:rPr>
              <a:t>ΠΡΟΣΔΙΟΡΙΣΜΟΣ ΤΩΝ </a:t>
            </a:r>
            <a:r>
              <a:rPr lang="el-GR" altLang="en-US" sz="3200" smtClean="0">
                <a:solidFill>
                  <a:srgbClr val="C00000"/>
                </a:solidFill>
                <a:latin typeface="Cambria" pitchFamily="18" charset="0"/>
              </a:rPr>
              <a:t>ΦΥΣΙΚΩΝ</a:t>
            </a:r>
            <a:r>
              <a:rPr lang="el-GR" altLang="en-US" sz="3200" smtClean="0">
                <a:latin typeface="Cambria" pitchFamily="18" charset="0"/>
              </a:rPr>
              <a:t> ΠΑΡΑΜΕΤΡΩΝ ΤΩΝ ΒΑΘΕΩΝ ΓΕΩΛΟΓΙΚΩΝ ΣΧΗΜΑΤΙΣΜΩΝ, ΟΠΩΣ:</a:t>
            </a:r>
          </a:p>
          <a:p>
            <a:pPr eaLnBrk="1" hangingPunct="1">
              <a:lnSpc>
                <a:spcPct val="90000"/>
              </a:lnSpc>
            </a:pPr>
            <a:endParaRPr lang="el-GR" altLang="en-US" sz="3200" smtClean="0">
              <a:latin typeface="Cambria" pitchFamily="18" charset="0"/>
            </a:endParaRPr>
          </a:p>
          <a:p>
            <a:pPr eaLnBrk="1" hangingPunct="1">
              <a:lnSpc>
                <a:spcPct val="90000"/>
              </a:lnSpc>
            </a:pPr>
            <a:r>
              <a:rPr lang="el-GR" altLang="en-US" sz="3200" smtClean="0">
                <a:latin typeface="Cambria" pitchFamily="18" charset="0"/>
              </a:rPr>
              <a:t>ΘΕΡΜΟΚΡΑΣΙΑ</a:t>
            </a:r>
          </a:p>
          <a:p>
            <a:pPr eaLnBrk="1" hangingPunct="1">
              <a:lnSpc>
                <a:spcPct val="90000"/>
              </a:lnSpc>
            </a:pPr>
            <a:r>
              <a:rPr lang="el-GR" altLang="en-US" sz="3200" smtClean="0">
                <a:latin typeface="Cambria" pitchFamily="18" charset="0"/>
              </a:rPr>
              <a:t>ΗΛΕΚΤΡΙΚΗ ΑΓΩΓΙΜΟΤΗΤΑ</a:t>
            </a:r>
          </a:p>
          <a:p>
            <a:pPr eaLnBrk="1" hangingPunct="1">
              <a:lnSpc>
                <a:spcPct val="90000"/>
              </a:lnSpc>
            </a:pPr>
            <a:r>
              <a:rPr lang="el-GR" altLang="en-US" sz="3200" smtClean="0">
                <a:latin typeface="Cambria" pitchFamily="18" charset="0"/>
              </a:rPr>
              <a:t>ΤΑΧΥΤΗΤΑ ΔΙΑΔΟΣΗΣ ΣΕΙΣΜΙΚΩΝ ΚΥΜΑΤΩΝ</a:t>
            </a:r>
          </a:p>
          <a:p>
            <a:pPr eaLnBrk="1" hangingPunct="1">
              <a:lnSpc>
                <a:spcPct val="90000"/>
              </a:lnSpc>
            </a:pPr>
            <a:r>
              <a:rPr lang="el-GR" altLang="en-US" sz="3200" smtClean="0">
                <a:latin typeface="Cambria" pitchFamily="18" charset="0"/>
              </a:rPr>
              <a:t>ΠΥΚΝΟΤΗΤΑ</a:t>
            </a:r>
          </a:p>
          <a:p>
            <a:pPr eaLnBrk="1" hangingPunct="1">
              <a:lnSpc>
                <a:spcPct val="90000"/>
              </a:lnSpc>
            </a:pPr>
            <a:r>
              <a:rPr lang="el-GR" altLang="en-US" sz="3200" smtClean="0">
                <a:latin typeface="Cambria" pitchFamily="18" charset="0"/>
              </a:rPr>
              <a:t>ΜΑΓΝΗΤΙΚΕΣ ΙΔΙΟΤΗΤΕΣ</a:t>
            </a:r>
          </a:p>
          <a:p>
            <a:pPr eaLnBrk="1" hangingPunct="1">
              <a:lnSpc>
                <a:spcPct val="90000"/>
              </a:lnSpc>
            </a:pPr>
            <a:endParaRPr lang="el-GR" altLang="en-US" sz="3200" smtClean="0">
              <a:latin typeface="Cambria" pitchFamily="18" charset="0"/>
            </a:endParaRPr>
          </a:p>
        </p:txBody>
      </p:sp>
      <p:sp>
        <p:nvSpPr>
          <p:cNvPr id="5734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229E1F5B-F74F-457D-9F1F-B47E6F08802D}" type="slidenum">
              <a:rPr lang="el-GR" altLang="en-US" sz="1400" smtClean="0"/>
              <a:pPr eaLnBrk="1" hangingPunct="1">
                <a:spcBef>
                  <a:spcPct val="0"/>
                </a:spcBef>
                <a:buClrTx/>
                <a:buSzTx/>
                <a:buFontTx/>
                <a:buNone/>
              </a:pPr>
              <a:t>49</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55"/>
    </mc:Choice>
    <mc:Fallback xmlns="">
      <p:transition spd="slow" advTm="2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457200" y="1196975"/>
            <a:ext cx="8229600" cy="2232025"/>
          </a:xfrm>
        </p:spPr>
        <p:txBody>
          <a:bodyPr>
            <a:normAutofit/>
          </a:bodyPr>
          <a:lstStyle/>
          <a:p>
            <a:pPr eaLnBrk="1" fontAlgn="auto" hangingPunct="1">
              <a:spcAft>
                <a:spcPts val="0"/>
              </a:spcAft>
              <a:defRPr/>
            </a:pPr>
            <a:r>
              <a:rPr lang="el-GR" altLang="en-US" dirty="0" smtClean="0"/>
              <a:t>ΓΕΩΘΕΡΜΙΑ :</a:t>
            </a:r>
            <a:br>
              <a:rPr lang="el-GR" altLang="en-US" dirty="0" smtClean="0"/>
            </a:br>
            <a:r>
              <a:rPr lang="el-GR" altLang="en-US" dirty="0" smtClean="0"/>
              <a:t/>
            </a:r>
            <a:br>
              <a:rPr lang="el-GR" altLang="en-US" dirty="0" smtClean="0"/>
            </a:br>
            <a:r>
              <a:rPr lang="el-GR" altLang="en-US" dirty="0" smtClean="0"/>
              <a:t>πώς γίνεται αντιληπτή </a:t>
            </a:r>
            <a:br>
              <a:rPr lang="el-GR" altLang="en-US" dirty="0" smtClean="0"/>
            </a:br>
            <a:r>
              <a:rPr lang="el-GR" altLang="en-US" dirty="0" smtClean="0"/>
              <a:t>στην επιφάνεια  της Γης</a:t>
            </a:r>
          </a:p>
        </p:txBody>
      </p:sp>
      <p:sp>
        <p:nvSpPr>
          <p:cNvPr id="819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2839AEE4-1A59-48B5-ACF9-6758EB6A57BD}" type="slidenum">
              <a:rPr lang="el-GR" altLang="en-US" sz="1400" smtClean="0"/>
              <a:pPr eaLnBrk="1" hangingPunct="1">
                <a:spcBef>
                  <a:spcPct val="0"/>
                </a:spcBef>
                <a:buClrTx/>
                <a:buSzTx/>
                <a:buFontTx/>
                <a:buNone/>
              </a:pPr>
              <a:t>5</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08"/>
    </mc:Choice>
    <mc:Fallback xmlns="">
      <p:transition spd="slow" advTm="4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2"/>
          <p:cNvSpPr>
            <a:spLocks noGrp="1" noChangeArrowheads="1"/>
          </p:cNvSpPr>
          <p:nvPr>
            <p:ph type="title"/>
          </p:nvPr>
        </p:nvSpPr>
        <p:spPr/>
        <p:txBody>
          <a:bodyPr/>
          <a:lstStyle/>
          <a:p>
            <a:pPr eaLnBrk="1" fontAlgn="auto" hangingPunct="1">
              <a:spcAft>
                <a:spcPts val="0"/>
              </a:spcAft>
              <a:defRPr/>
            </a:pPr>
            <a:r>
              <a:rPr lang="el-GR" altLang="en-US" sz="3200" smtClean="0">
                <a:solidFill>
                  <a:schemeClr val="tx2">
                    <a:lumMod val="50000"/>
                  </a:schemeClr>
                </a:solidFill>
              </a:rPr>
              <a:t>ΓΕΩΧΗΜΙΚΗ ΕΡΕΥΝΑ</a:t>
            </a:r>
          </a:p>
        </p:txBody>
      </p:sp>
      <p:sp>
        <p:nvSpPr>
          <p:cNvPr id="75781" name="Rectangle 3"/>
          <p:cNvSpPr>
            <a:spLocks noGrp="1" noChangeArrowheads="1"/>
          </p:cNvSpPr>
          <p:nvPr>
            <p:ph idx="1"/>
          </p:nvPr>
        </p:nvSpPr>
        <p:spPr>
          <a:xfrm>
            <a:off x="786606" y="2852936"/>
            <a:ext cx="7570788" cy="3240088"/>
          </a:xfrm>
        </p:spPr>
        <p:txBody>
          <a:bodyPr rtlCol="0">
            <a:normAutofit lnSpcReduction="10000"/>
          </a:bodyPr>
          <a:lstStyle/>
          <a:p>
            <a:pPr marL="182880" indent="-182880" eaLnBrk="1" fontAlgn="auto" hangingPunct="1">
              <a:spcAft>
                <a:spcPts val="0"/>
              </a:spcAft>
              <a:buFont typeface="Arial" pitchFamily="34" charset="0"/>
              <a:buChar char="•"/>
              <a:defRPr/>
            </a:pPr>
            <a:r>
              <a:rPr lang="el-GR" altLang="en-US" sz="2800" dirty="0" smtClean="0">
                <a:latin typeface="Cambria" panose="02040503050406030204" pitchFamily="18" charset="0"/>
              </a:rPr>
              <a:t>ΝΕΡΟ ή ΝΕΡΟ-ΑΤΜΟΣ ?</a:t>
            </a:r>
          </a:p>
          <a:p>
            <a:pPr marL="182880" indent="-182880" eaLnBrk="1" fontAlgn="auto" hangingPunct="1">
              <a:spcAft>
                <a:spcPts val="0"/>
              </a:spcAft>
              <a:buFont typeface="Arial" pitchFamily="34" charset="0"/>
              <a:buChar char="•"/>
              <a:defRPr/>
            </a:pPr>
            <a:r>
              <a:rPr lang="el-GR" altLang="en-US" sz="2800" dirty="0" smtClean="0">
                <a:latin typeface="Cambria" panose="02040503050406030204" pitchFamily="18" charset="0"/>
              </a:rPr>
              <a:t>ΘΕΡΜΟΚΡΑΣΙΑ ΤΑΜΙΕΥΤΗΡΑ</a:t>
            </a:r>
          </a:p>
          <a:p>
            <a:pPr marL="182880" indent="-182880" eaLnBrk="1" fontAlgn="auto" hangingPunct="1">
              <a:spcAft>
                <a:spcPts val="0"/>
              </a:spcAft>
              <a:buFont typeface="Arial" pitchFamily="34" charset="0"/>
              <a:buChar char="•"/>
              <a:defRPr/>
            </a:pPr>
            <a:r>
              <a:rPr lang="el-GR" altLang="en-US" sz="2800" dirty="0" smtClean="0">
                <a:latin typeface="Cambria" panose="02040503050406030204" pitchFamily="18" charset="0"/>
              </a:rPr>
              <a:t>ΠΡΟΕΛΕΥΣΗ ΝΕΡΟΥ ΑΝΑΠΛΗΡΩΣΗΣ ΤΑΜΙΕΥΤΗΡΑ</a:t>
            </a:r>
          </a:p>
          <a:p>
            <a:pPr marL="182880" indent="-182880" eaLnBrk="1" fontAlgn="auto" hangingPunct="1">
              <a:spcAft>
                <a:spcPts val="0"/>
              </a:spcAft>
              <a:buFont typeface="Arial" pitchFamily="34" charset="0"/>
              <a:buChar char="•"/>
              <a:defRPr/>
            </a:pPr>
            <a:r>
              <a:rPr lang="el-GR" altLang="en-US" sz="2800" dirty="0" smtClean="0">
                <a:latin typeface="Cambria" panose="02040503050406030204" pitchFamily="18" charset="0"/>
              </a:rPr>
              <a:t>ΑΛΛΑΓΕΣ ΣΤΗΝ ΣΥΣΤΑΣΗ ΤΩΝ ΡΕΥΣΤΩΝ</a:t>
            </a:r>
          </a:p>
          <a:p>
            <a:pPr marL="182880" indent="-182880" eaLnBrk="1" fontAlgn="auto" hangingPunct="1">
              <a:spcAft>
                <a:spcPts val="0"/>
              </a:spcAft>
              <a:buFont typeface="Arial" pitchFamily="34" charset="0"/>
              <a:buChar char="•"/>
              <a:defRPr/>
            </a:pPr>
            <a:r>
              <a:rPr lang="el-GR" altLang="en-US" sz="2800" dirty="0" smtClean="0">
                <a:latin typeface="Cambria" panose="02040503050406030204" pitchFamily="18" charset="0"/>
              </a:rPr>
              <a:t>ΔΙΑΒΡΩΣΗ ΣΩΛΗΝΩΣΕΩΝ</a:t>
            </a:r>
          </a:p>
          <a:p>
            <a:pPr marL="182880" indent="-182880" eaLnBrk="1" fontAlgn="auto" hangingPunct="1">
              <a:spcAft>
                <a:spcPts val="0"/>
              </a:spcAft>
              <a:buFont typeface="Arial" pitchFamily="34" charset="0"/>
              <a:buChar char="•"/>
              <a:defRPr/>
            </a:pPr>
            <a:r>
              <a:rPr lang="el-GR" altLang="en-US" sz="2800" dirty="0" smtClean="0">
                <a:latin typeface="Cambria" panose="02040503050406030204" pitchFamily="18" charset="0"/>
              </a:rPr>
              <a:t>ΕΝΑΠΟΘΕΣΗ ΑΛΑΤΩΝ ΣΕ ΣΩΛΗΝΩΣΕΙΣ</a:t>
            </a:r>
          </a:p>
          <a:p>
            <a:pPr marL="182880" indent="-182880" eaLnBrk="1" fontAlgn="auto" hangingPunct="1">
              <a:spcAft>
                <a:spcPts val="0"/>
              </a:spcAft>
              <a:buFont typeface="Arial" pitchFamily="34" charset="0"/>
              <a:buChar char="•"/>
              <a:defRPr/>
            </a:pPr>
            <a:endParaRPr lang="el-GR" altLang="en-US" sz="2800" dirty="0" smtClean="0">
              <a:latin typeface="Cambria" panose="02040503050406030204" pitchFamily="18" charset="0"/>
            </a:endParaRPr>
          </a:p>
        </p:txBody>
      </p:sp>
      <p:sp>
        <p:nvSpPr>
          <p:cNvPr id="5837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DB493CB0-3903-42F9-B9E4-0CB598C44609}" type="slidenum">
              <a:rPr lang="el-GR" altLang="en-US" sz="1400" smtClean="0"/>
              <a:pPr eaLnBrk="1" hangingPunct="1">
                <a:spcBef>
                  <a:spcPct val="0"/>
                </a:spcBef>
                <a:buClrTx/>
                <a:buSzTx/>
                <a:buFontTx/>
                <a:buNone/>
              </a:pPr>
              <a:t>50</a:t>
            </a:fld>
            <a:endParaRPr lang="el-GR" altLang="en-US" sz="1400" smtClean="0"/>
          </a:p>
        </p:txBody>
      </p:sp>
      <p:sp>
        <p:nvSpPr>
          <p:cNvPr id="58374" name="Text Box 4"/>
          <p:cNvSpPr txBox="1">
            <a:spLocks noChangeArrowheads="1"/>
          </p:cNvSpPr>
          <p:nvPr/>
        </p:nvSpPr>
        <p:spPr bwMode="auto">
          <a:xfrm>
            <a:off x="171763" y="980728"/>
            <a:ext cx="89646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just" eaLnBrk="1" hangingPunct="1">
              <a:spcBef>
                <a:spcPct val="50000"/>
              </a:spcBef>
              <a:buClrTx/>
              <a:buSzTx/>
            </a:pPr>
            <a:r>
              <a:rPr lang="el-GR" altLang="en-US" sz="3200">
                <a:latin typeface="Cambria" pitchFamily="18" charset="0"/>
              </a:rPr>
              <a:t>ΔΕΙΓΜΑΤΟΛΗΨΙΑ ΑΠΟ ΠΗΓΕΣ, ΓΕΩΤΡΗΣΕΙΣ </a:t>
            </a:r>
          </a:p>
          <a:p>
            <a:pPr algn="just" eaLnBrk="1" hangingPunct="1">
              <a:spcBef>
                <a:spcPct val="50000"/>
              </a:spcBef>
              <a:buClrTx/>
              <a:buSzTx/>
            </a:pPr>
            <a:r>
              <a:rPr lang="el-GR" altLang="en-US" sz="3200">
                <a:latin typeface="Cambria" pitchFamily="18" charset="0"/>
              </a:rPr>
              <a:t>ΧΗΜΙΚΗ ΚΑΙ ΙΣΟΤΟΠΙΚΗ ΑΝΑΛΥΣΗ</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369"/>
    </mc:Choice>
    <mc:Fallback xmlns="">
      <p:transition spd="slow" advTm="84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2"/>
          <p:cNvSpPr>
            <a:spLocks noGrp="1" noChangeArrowheads="1"/>
          </p:cNvSpPr>
          <p:nvPr>
            <p:ph type="title"/>
          </p:nvPr>
        </p:nvSpPr>
        <p:spPr/>
        <p:txBody>
          <a:bodyPr/>
          <a:lstStyle/>
          <a:p>
            <a:pPr eaLnBrk="1" fontAlgn="auto" hangingPunct="1">
              <a:spcAft>
                <a:spcPts val="0"/>
              </a:spcAft>
              <a:defRPr/>
            </a:pPr>
            <a:r>
              <a:rPr lang="el-GR" altLang="en-US" smtClean="0">
                <a:solidFill>
                  <a:schemeClr val="tx2">
                    <a:lumMod val="50000"/>
                  </a:schemeClr>
                </a:solidFill>
              </a:rPr>
              <a:t>ΘΕΡΜΙΚΕΣ ΤΕΧΝΙΚΕΣ</a:t>
            </a:r>
          </a:p>
        </p:txBody>
      </p:sp>
      <p:sp>
        <p:nvSpPr>
          <p:cNvPr id="59395" name="Rectangle 3"/>
          <p:cNvSpPr>
            <a:spLocks noGrp="1" noChangeArrowheads="1"/>
          </p:cNvSpPr>
          <p:nvPr>
            <p:ph idx="1"/>
          </p:nvPr>
        </p:nvSpPr>
        <p:spPr>
          <a:xfrm>
            <a:off x="228600" y="2276475"/>
            <a:ext cx="8686800" cy="3849688"/>
          </a:xfrm>
        </p:spPr>
        <p:txBody>
          <a:bodyPr/>
          <a:lstStyle/>
          <a:p>
            <a:pPr eaLnBrk="1" hangingPunct="1">
              <a:lnSpc>
                <a:spcPct val="90000"/>
              </a:lnSpc>
            </a:pPr>
            <a:r>
              <a:rPr lang="el-GR" altLang="en-US" sz="2800" smtClean="0"/>
              <a:t>ΓΙΑ ΤΗΝ ΕΚΤΙΜΗΣΗ ΤΗΣ ΘΕΡΜΟΚΡΑΣΙΑΣ ΣΤΟ ΕΠΑΝΩ ΜΕΡΟΣ ΤΟΥ ΤΑΜΙΕΥΤΗΡΑ</a:t>
            </a:r>
          </a:p>
          <a:p>
            <a:pPr eaLnBrk="1" hangingPunct="1">
              <a:lnSpc>
                <a:spcPct val="90000"/>
              </a:lnSpc>
            </a:pPr>
            <a:endParaRPr lang="el-GR" altLang="en-US" sz="2800" smtClean="0"/>
          </a:p>
          <a:p>
            <a:pPr eaLnBrk="1" hangingPunct="1">
              <a:lnSpc>
                <a:spcPct val="90000"/>
              </a:lnSpc>
            </a:pPr>
            <a:r>
              <a:rPr lang="el-GR" altLang="en-US" sz="2800" smtClean="0"/>
              <a:t>ΜΕΤΡΗΣΗ ΘΕΡΜΟΚΡΑΣΙΩΝ</a:t>
            </a:r>
          </a:p>
          <a:p>
            <a:pPr eaLnBrk="1" hangingPunct="1">
              <a:lnSpc>
                <a:spcPct val="90000"/>
              </a:lnSpc>
            </a:pPr>
            <a:r>
              <a:rPr lang="el-GR" altLang="en-US" sz="2800" smtClean="0"/>
              <a:t>ΠΡΟΣΔΙΟΡΙΣΜΟΣ ΓΕΩΘΕΡΜΙΚΩΝ ΚΛΙΣΕΩΝ</a:t>
            </a:r>
          </a:p>
          <a:p>
            <a:pPr eaLnBrk="1" hangingPunct="1">
              <a:lnSpc>
                <a:spcPct val="90000"/>
              </a:lnSpc>
            </a:pPr>
            <a:r>
              <a:rPr lang="el-GR" altLang="en-US" sz="2800" smtClean="0"/>
              <a:t>ΠΡΟΣΔΙΟΡΙΣΜΟΣ ΕΠΙΦΑΝΕΙΑΚΗΣ ΘΕΡΜΙΚΗΣ ΡΟΗΣ</a:t>
            </a:r>
          </a:p>
          <a:p>
            <a:pPr eaLnBrk="1" hangingPunct="1">
              <a:lnSpc>
                <a:spcPct val="90000"/>
              </a:lnSpc>
            </a:pPr>
            <a:endParaRPr lang="el-GR" altLang="en-US" sz="2800" smtClean="0"/>
          </a:p>
        </p:txBody>
      </p:sp>
      <p:sp>
        <p:nvSpPr>
          <p:cNvPr id="593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81418386-060A-43E3-AFD2-C6C6C0803D0B}" type="slidenum">
              <a:rPr lang="el-GR" altLang="en-US" sz="1400" smtClean="0"/>
              <a:pPr eaLnBrk="1" hangingPunct="1">
                <a:spcBef>
                  <a:spcPct val="0"/>
                </a:spcBef>
                <a:buClrTx/>
                <a:buSzTx/>
                <a:buFontTx/>
                <a:buNone/>
              </a:pPr>
              <a:t>51</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293"/>
    </mc:Choice>
    <mc:Fallback xmlns="">
      <p:transition spd="slow" advTm="26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2"/>
          <p:cNvSpPr>
            <a:spLocks noGrp="1" noChangeArrowheads="1"/>
          </p:cNvSpPr>
          <p:nvPr>
            <p:ph type="title"/>
          </p:nvPr>
        </p:nvSpPr>
        <p:spPr/>
        <p:txBody>
          <a:bodyPr/>
          <a:lstStyle/>
          <a:p>
            <a:pPr eaLnBrk="1" fontAlgn="auto" hangingPunct="1">
              <a:spcAft>
                <a:spcPts val="0"/>
              </a:spcAft>
              <a:defRPr/>
            </a:pPr>
            <a:r>
              <a:rPr lang="el-GR" altLang="en-US" smtClean="0">
                <a:solidFill>
                  <a:schemeClr val="tx2">
                    <a:lumMod val="50000"/>
                  </a:schemeClr>
                </a:solidFill>
              </a:rPr>
              <a:t>ΓΕΩΤΡΗΣΕΙΣ</a:t>
            </a:r>
          </a:p>
        </p:txBody>
      </p:sp>
      <p:sp>
        <p:nvSpPr>
          <p:cNvPr id="60419" name="Rectangle 3"/>
          <p:cNvSpPr>
            <a:spLocks noGrp="1" noChangeArrowheads="1"/>
          </p:cNvSpPr>
          <p:nvPr>
            <p:ph idx="1"/>
          </p:nvPr>
        </p:nvSpPr>
        <p:spPr>
          <a:xfrm>
            <a:off x="323528" y="836712"/>
            <a:ext cx="8363272" cy="5640288"/>
          </a:xfrm>
        </p:spPr>
        <p:txBody>
          <a:bodyPr/>
          <a:lstStyle/>
          <a:p>
            <a:pPr eaLnBrk="1" hangingPunct="1">
              <a:lnSpc>
                <a:spcPct val="90000"/>
              </a:lnSpc>
            </a:pPr>
            <a:r>
              <a:rPr lang="el-GR" altLang="en-US" sz="2800" smtClean="0"/>
              <a:t>ΕΙΝΑΙ Η ΤΕΛΙΚΗ ΦΑΣΗ ΤΗΣ ΓΕΩΘΕΡΜΙΚΗΣ ΕΡΕΥΝΑΣ</a:t>
            </a:r>
          </a:p>
          <a:p>
            <a:pPr eaLnBrk="1" hangingPunct="1">
              <a:lnSpc>
                <a:spcPct val="90000"/>
              </a:lnSpc>
            </a:pPr>
            <a:endParaRPr lang="el-GR" altLang="en-US" sz="2800" smtClean="0"/>
          </a:p>
          <a:p>
            <a:pPr eaLnBrk="1" hangingPunct="1">
              <a:lnSpc>
                <a:spcPct val="90000"/>
              </a:lnSpc>
            </a:pPr>
            <a:r>
              <a:rPr lang="el-GR" altLang="en-US" sz="2800" smtClean="0"/>
              <a:t>ΚΑΘΟΡΙΖΕΙ ΤΑ ΧΑΡΑΚΤΗΡΙΣΤΙΚΑ ΤΟΥ ΤΑΜΙΕΥΤΗΡΑ ΚΑΙ ΤΟ ΔΥΝΑΜΙΚΟ ΤΟΥ</a:t>
            </a:r>
          </a:p>
          <a:p>
            <a:pPr eaLnBrk="1" hangingPunct="1">
              <a:lnSpc>
                <a:spcPct val="90000"/>
              </a:lnSpc>
            </a:pPr>
            <a:endParaRPr lang="el-GR" altLang="en-US" sz="2800" smtClean="0"/>
          </a:p>
          <a:p>
            <a:pPr eaLnBrk="1" hangingPunct="1">
              <a:lnSpc>
                <a:spcPct val="90000"/>
              </a:lnSpc>
            </a:pPr>
            <a:r>
              <a:rPr lang="el-GR" altLang="en-US" sz="2800" smtClean="0"/>
              <a:t>Ο ΠΡΟΣΔΙΟΡΙΣΜΟΣ ΤΗΣ ΘΕΣΗΣ ΤΗΣ ΕΡΕΥΝΗΤΙΚΗΣ ΓΕΩΤΡΗΣΗΣ ΕΙΝΑΙ ΜΙΑ ΠΟΛΥ ΕΥΑΙΣΘΗΤΗ ΔΙΑΔΙΚΑΣΙΑ</a:t>
            </a:r>
          </a:p>
        </p:txBody>
      </p:sp>
      <p:sp>
        <p:nvSpPr>
          <p:cNvPr id="6042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5B7BB4E0-1EE7-41B6-9A26-3F743C046568}" type="slidenum">
              <a:rPr lang="el-GR" altLang="en-US" sz="1400" smtClean="0"/>
              <a:pPr eaLnBrk="1" hangingPunct="1">
                <a:spcBef>
                  <a:spcPct val="0"/>
                </a:spcBef>
                <a:buClrTx/>
                <a:buSzTx/>
                <a:buFontTx/>
                <a:buNone/>
              </a:pPr>
              <a:t>52</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78"/>
    </mc:Choice>
    <mc:Fallback xmlns="">
      <p:transition spd="slow" advTm="2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Rectangle 2"/>
          <p:cNvSpPr>
            <a:spLocks noGrp="1" noChangeArrowheads="1"/>
          </p:cNvSpPr>
          <p:nvPr>
            <p:ph type="title"/>
          </p:nvPr>
        </p:nvSpPr>
        <p:spPr>
          <a:xfrm>
            <a:off x="457200" y="274638"/>
            <a:ext cx="4259263" cy="1143000"/>
          </a:xfrm>
        </p:spPr>
        <p:txBody>
          <a:bodyPr/>
          <a:lstStyle/>
          <a:p>
            <a:pPr eaLnBrk="1" fontAlgn="auto" hangingPunct="1">
              <a:spcAft>
                <a:spcPts val="0"/>
              </a:spcAft>
              <a:defRPr/>
            </a:pPr>
            <a:r>
              <a:rPr lang="el-GR" altLang="en-US" sz="3200" smtClean="0">
                <a:solidFill>
                  <a:schemeClr val="tx2">
                    <a:lumMod val="50000"/>
                  </a:schemeClr>
                </a:solidFill>
              </a:rPr>
              <a:t>γεωτρύπανο</a:t>
            </a:r>
          </a:p>
        </p:txBody>
      </p:sp>
      <p:pic>
        <p:nvPicPr>
          <p:cNvPr id="61443" name="Picture 3" descr="Diamond-studded drill bit developed at Sandia National Laboratorie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076825" y="368300"/>
            <a:ext cx="3914775" cy="6119813"/>
          </a:xfrm>
          <a:noFill/>
        </p:spPr>
      </p:pic>
      <p:sp>
        <p:nvSpPr>
          <p:cNvPr id="6144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0C242321-F684-479D-91B6-08BC29959603}" type="slidenum">
              <a:rPr lang="el-GR" altLang="en-US" sz="1400" smtClean="0"/>
              <a:pPr eaLnBrk="1" hangingPunct="1">
                <a:spcBef>
                  <a:spcPct val="0"/>
                </a:spcBef>
                <a:buClrTx/>
                <a:buSzTx/>
                <a:buFontTx/>
                <a:buNone/>
              </a:pPr>
              <a:t>53</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98"/>
    </mc:Choice>
    <mc:Fallback xmlns="">
      <p:transition spd="slow" advTm="27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3"/>
          <p:cNvGraphicFramePr>
            <a:graphicFrameLocks noGrp="1" noChangeAspect="1"/>
          </p:cNvGraphicFramePr>
          <p:nvPr>
            <p:ph idx="1"/>
          </p:nvPr>
        </p:nvGraphicFramePr>
        <p:xfrm>
          <a:off x="0" y="71438"/>
          <a:ext cx="5940425" cy="6772275"/>
        </p:xfrm>
        <a:graphic>
          <a:graphicData uri="http://schemas.openxmlformats.org/presentationml/2006/ole">
            <mc:AlternateContent xmlns:mc="http://schemas.openxmlformats.org/markup-compatibility/2006">
              <mc:Choice xmlns:v="urn:schemas-microsoft-com:vml" Requires="v">
                <p:oleObj spid="_x0000_s62484" name="Photo Editor Photo" r:id="rId5" imgW="2689578" imgH="3065546" progId="MSPhotoEd.3">
                  <p:embed/>
                </p:oleObj>
              </mc:Choice>
              <mc:Fallback>
                <p:oleObj name="Photo Editor Photo" r:id="rId5" imgW="2689578" imgH="3065546" progId="MSPhotoEd.3">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1438"/>
                        <a:ext cx="5940425"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246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17818230-9921-4B45-B119-63EBDC9AE035}" type="slidenum">
              <a:rPr lang="el-GR" altLang="en-US" sz="1400" smtClean="0"/>
              <a:pPr eaLnBrk="1" hangingPunct="1">
                <a:spcBef>
                  <a:spcPct val="0"/>
                </a:spcBef>
                <a:buClrTx/>
                <a:buSzTx/>
                <a:buFontTx/>
                <a:buNone/>
              </a:pPr>
              <a:t>54</a:t>
            </a:fld>
            <a:endParaRPr lang="el-GR" altLang="en-US" sz="1400" smtClean="0"/>
          </a:p>
        </p:txBody>
      </p:sp>
      <p:sp>
        <p:nvSpPr>
          <p:cNvPr id="4101" name="Rectangle 2"/>
          <p:cNvSpPr>
            <a:spLocks noGrp="1" noChangeArrowheads="1"/>
          </p:cNvSpPr>
          <p:nvPr>
            <p:ph type="title"/>
          </p:nvPr>
        </p:nvSpPr>
        <p:spPr>
          <a:xfrm>
            <a:off x="5724525" y="260350"/>
            <a:ext cx="3671888" cy="2651125"/>
          </a:xfrm>
        </p:spPr>
        <p:txBody>
          <a:bodyPr/>
          <a:lstStyle/>
          <a:p>
            <a:pPr eaLnBrk="1" fontAlgn="auto" hangingPunct="1">
              <a:spcAft>
                <a:spcPts val="0"/>
              </a:spcAft>
              <a:defRPr/>
            </a:pPr>
            <a:r>
              <a:rPr lang="el-GR" altLang="en-US" dirty="0" smtClean="0">
                <a:solidFill>
                  <a:schemeClr val="tx2">
                    <a:lumMod val="50000"/>
                  </a:schemeClr>
                </a:solidFill>
              </a:rPr>
              <a:t>ΓΕΩΘΕΡΜΙΑ ΣΤΗΝ ΕΥΡΩΠΗ</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p:transition advTm="282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5089C291-FB86-4FC9-BD9A-EA5A972475E0}" type="slidenum">
              <a:rPr lang="el-GR" altLang="en-US" sz="1400" smtClean="0"/>
              <a:pPr eaLnBrk="1" hangingPunct="1">
                <a:spcBef>
                  <a:spcPct val="0"/>
                </a:spcBef>
                <a:buClrTx/>
                <a:buSzTx/>
                <a:buFontTx/>
                <a:buNone/>
              </a:pPr>
              <a:t>55</a:t>
            </a:fld>
            <a:endParaRPr lang="el-GR" altLang="en-US" sz="1400" smtClean="0"/>
          </a:p>
        </p:txBody>
      </p:sp>
      <p:sp>
        <p:nvSpPr>
          <p:cNvPr id="79876" name="Rectangle 6"/>
          <p:cNvSpPr>
            <a:spLocks noGrp="1" noChangeArrowheads="1"/>
          </p:cNvSpPr>
          <p:nvPr>
            <p:ph type="title"/>
          </p:nvPr>
        </p:nvSpPr>
        <p:spPr>
          <a:xfrm>
            <a:off x="457200" y="404813"/>
            <a:ext cx="8229600" cy="663575"/>
          </a:xfrm>
        </p:spPr>
        <p:txBody>
          <a:bodyPr>
            <a:normAutofit/>
          </a:bodyPr>
          <a:lstStyle/>
          <a:p>
            <a:pPr eaLnBrk="1" fontAlgn="auto" hangingPunct="1">
              <a:spcAft>
                <a:spcPts val="0"/>
              </a:spcAft>
              <a:defRPr/>
            </a:pPr>
            <a:r>
              <a:rPr lang="el-GR" altLang="en-US" sz="3200" dirty="0" smtClean="0">
                <a:solidFill>
                  <a:schemeClr val="tx2">
                    <a:lumMod val="50000"/>
                  </a:schemeClr>
                </a:solidFill>
              </a:rPr>
              <a:t>Κατάταξη Γεωθερμικών Πηγών</a:t>
            </a:r>
          </a:p>
        </p:txBody>
      </p:sp>
      <p:sp>
        <p:nvSpPr>
          <p:cNvPr id="63493" name="Rectangle 8"/>
          <p:cNvSpPr>
            <a:spLocks noGrp="1" noChangeArrowheads="1"/>
          </p:cNvSpPr>
          <p:nvPr>
            <p:ph type="body" idx="1"/>
          </p:nvPr>
        </p:nvSpPr>
        <p:spPr>
          <a:xfrm>
            <a:off x="0" y="1052513"/>
            <a:ext cx="8964613" cy="4968875"/>
          </a:xfrm>
        </p:spPr>
        <p:txBody>
          <a:bodyPr/>
          <a:lstStyle/>
          <a:p>
            <a:pPr eaLnBrk="1" hangingPunct="1">
              <a:tabLst>
                <a:tab pos="2957513" algn="l"/>
              </a:tabLst>
            </a:pPr>
            <a:r>
              <a:rPr lang="el-GR" altLang="en-US" sz="2000" smtClean="0">
                <a:latin typeface="Cambria" pitchFamily="18" charset="0"/>
              </a:rPr>
              <a:t>Χαμηλής ενθαλπίας </a:t>
            </a:r>
            <a:r>
              <a:rPr lang="en-GB" altLang="en-US" sz="2000" smtClean="0">
                <a:latin typeface="Cambria" pitchFamily="18" charset="0"/>
              </a:rPr>
              <a:t>   </a:t>
            </a:r>
            <a:r>
              <a:rPr lang="el-GR" altLang="en-US" sz="2000" smtClean="0">
                <a:latin typeface="Cambria" pitchFamily="18" charset="0"/>
              </a:rPr>
              <a:t>	&lt; 90 </a:t>
            </a:r>
            <a:r>
              <a:rPr lang="el-GR" altLang="en-US" sz="2000" baseline="30000" smtClean="0">
                <a:latin typeface="Cambria" pitchFamily="18" charset="0"/>
              </a:rPr>
              <a:t>ο</a:t>
            </a:r>
            <a:r>
              <a:rPr lang="en-GB" altLang="en-US" sz="2000" smtClean="0">
                <a:latin typeface="Cambria" pitchFamily="18" charset="0"/>
              </a:rPr>
              <a:t>C</a:t>
            </a:r>
            <a:endParaRPr lang="el-GR" altLang="en-US" sz="2000" smtClean="0">
              <a:latin typeface="Cambria" pitchFamily="18" charset="0"/>
            </a:endParaRPr>
          </a:p>
          <a:p>
            <a:pPr eaLnBrk="1" hangingPunct="1">
              <a:tabLst>
                <a:tab pos="2957513" algn="l"/>
              </a:tabLst>
            </a:pPr>
            <a:r>
              <a:rPr lang="el-GR" altLang="en-US" sz="2000" smtClean="0">
                <a:latin typeface="Cambria" pitchFamily="18" charset="0"/>
              </a:rPr>
              <a:t>Μέσης ενθαλπίας</a:t>
            </a:r>
            <a:r>
              <a:rPr lang="en-GB" altLang="en-US" sz="2000" smtClean="0">
                <a:latin typeface="Cambria" pitchFamily="18" charset="0"/>
              </a:rPr>
              <a:t>       </a:t>
            </a:r>
            <a:r>
              <a:rPr lang="el-GR" altLang="en-US" sz="2000" smtClean="0">
                <a:latin typeface="Cambria" pitchFamily="18" charset="0"/>
              </a:rPr>
              <a:t>	    </a:t>
            </a:r>
            <a:r>
              <a:rPr lang="en-GB" altLang="en-US" sz="2000" smtClean="0">
                <a:latin typeface="Cambria" pitchFamily="18" charset="0"/>
              </a:rPr>
              <a:t>90 – 150 </a:t>
            </a:r>
            <a:r>
              <a:rPr lang="el-GR" altLang="en-US" sz="2000" baseline="30000" smtClean="0">
                <a:latin typeface="Cambria" pitchFamily="18" charset="0"/>
              </a:rPr>
              <a:t>ο</a:t>
            </a:r>
            <a:r>
              <a:rPr lang="en-GB" altLang="en-US" sz="2000" smtClean="0">
                <a:latin typeface="Cambria" pitchFamily="18" charset="0"/>
              </a:rPr>
              <a:t>C</a:t>
            </a:r>
            <a:endParaRPr lang="el-GR" altLang="en-US" sz="2000" smtClean="0">
              <a:latin typeface="Cambria" pitchFamily="18" charset="0"/>
            </a:endParaRPr>
          </a:p>
          <a:p>
            <a:pPr eaLnBrk="1" hangingPunct="1">
              <a:tabLst>
                <a:tab pos="2957513" algn="l"/>
              </a:tabLst>
            </a:pPr>
            <a:r>
              <a:rPr lang="el-GR" altLang="en-US" sz="2000" smtClean="0">
                <a:latin typeface="Cambria" pitchFamily="18" charset="0"/>
              </a:rPr>
              <a:t>Υψηλής ενθαλπίας   </a:t>
            </a:r>
            <a:r>
              <a:rPr lang="en-GB" altLang="en-US" sz="2000" smtClean="0">
                <a:latin typeface="Cambria" pitchFamily="18" charset="0"/>
              </a:rPr>
              <a:t>           </a:t>
            </a:r>
            <a:r>
              <a:rPr lang="el-GR" altLang="en-US" sz="2000" smtClean="0">
                <a:latin typeface="Cambria" pitchFamily="18" charset="0"/>
              </a:rPr>
              <a:t>	</a:t>
            </a:r>
            <a:r>
              <a:rPr lang="en-GB" altLang="en-US" sz="2000" smtClean="0">
                <a:latin typeface="Cambria" pitchFamily="18" charset="0"/>
              </a:rPr>
              <a:t>&gt; 150 </a:t>
            </a:r>
            <a:r>
              <a:rPr lang="el-GR" altLang="en-US" sz="2000" baseline="30000" smtClean="0">
                <a:latin typeface="Cambria" pitchFamily="18" charset="0"/>
              </a:rPr>
              <a:t>ο</a:t>
            </a:r>
            <a:r>
              <a:rPr lang="en-GB" altLang="en-US" sz="2000" smtClean="0">
                <a:latin typeface="Cambria" pitchFamily="18" charset="0"/>
              </a:rPr>
              <a:t>C</a:t>
            </a:r>
            <a:endParaRPr lang="el-GR" altLang="en-US" sz="2000" smtClean="0">
              <a:latin typeface="Cambria" pitchFamily="18" charset="0"/>
            </a:endParaRPr>
          </a:p>
          <a:p>
            <a:pPr eaLnBrk="1" hangingPunct="1">
              <a:tabLst>
                <a:tab pos="2957513" algn="l"/>
              </a:tabLst>
            </a:pPr>
            <a:endParaRPr lang="el-GR" altLang="en-US" sz="1400" smtClean="0">
              <a:latin typeface="Cambria" pitchFamily="18" charset="0"/>
            </a:endParaRPr>
          </a:p>
          <a:p>
            <a:pPr eaLnBrk="1" hangingPunct="1">
              <a:tabLst>
                <a:tab pos="2957513" algn="l"/>
              </a:tabLst>
            </a:pPr>
            <a:r>
              <a:rPr lang="el-GR" altLang="en-US" sz="2000" b="1" smtClean="0">
                <a:latin typeface="Cambria" pitchFamily="18" charset="0"/>
              </a:rPr>
              <a:t>Ενθαλπία </a:t>
            </a:r>
            <a:r>
              <a:rPr lang="el-GR" altLang="en-US" sz="2000" smtClean="0">
                <a:latin typeface="Cambria" pitchFamily="18" charset="0"/>
              </a:rPr>
              <a:t>είναι ένα μέτρο της συνολικής ενέργειας ενός θερμοδυναμικού συστήματος. Συμπεριλαμβάνει την εσωτερική ενέργεια του συστήματος και το θερμοδυναμικό δυναμικό, καθώς και τον όγκο και την πίεση </a:t>
            </a:r>
            <a:endParaRPr lang="en-GB" altLang="en-US" sz="2000" smtClean="0">
              <a:latin typeface="Cambria" pitchFamily="18" charset="0"/>
            </a:endParaRPr>
          </a:p>
          <a:p>
            <a:pPr eaLnBrk="1" hangingPunct="1">
              <a:tabLst>
                <a:tab pos="2957513" algn="l"/>
              </a:tabLst>
            </a:pPr>
            <a:endParaRPr lang="en-GB" altLang="en-US" sz="2000" smtClean="0">
              <a:latin typeface="Cambria" pitchFamily="18" charset="0"/>
            </a:endParaRPr>
          </a:p>
          <a:p>
            <a:pPr eaLnBrk="1" hangingPunct="1">
              <a:tabLst>
                <a:tab pos="2957513" algn="l"/>
              </a:tabLst>
            </a:pPr>
            <a:r>
              <a:rPr lang="el-GR" altLang="en-US" smtClean="0">
                <a:latin typeface="Cambria" pitchFamily="18" charset="0"/>
              </a:rPr>
              <a:t>Η ενθαλπία ομογενούς συστήματος ορίζεται :</a:t>
            </a:r>
            <a:r>
              <a:rPr lang="en-GB" altLang="en-US" smtClean="0">
                <a:latin typeface="Cambria" pitchFamily="18" charset="0"/>
              </a:rPr>
              <a:t>  </a:t>
            </a:r>
            <a:r>
              <a:rPr lang="en-GB" altLang="en-US" sz="3600" smtClean="0">
                <a:latin typeface="Cambria" pitchFamily="18" charset="0"/>
              </a:rPr>
              <a:t>H = U + p * V</a:t>
            </a:r>
          </a:p>
          <a:p>
            <a:pPr lvl="1" eaLnBrk="1" hangingPunct="1">
              <a:spcBef>
                <a:spcPct val="0"/>
              </a:spcBef>
              <a:tabLst>
                <a:tab pos="2957513" algn="l"/>
              </a:tabLst>
            </a:pPr>
            <a:r>
              <a:rPr lang="en-GB" altLang="en-US" sz="2400" i="1" smtClean="0">
                <a:latin typeface="Cambria" pitchFamily="18" charset="0"/>
              </a:rPr>
              <a:t>H</a:t>
            </a:r>
            <a:r>
              <a:rPr lang="en-GB" altLang="en-US" sz="2400" smtClean="0">
                <a:latin typeface="Cambria" pitchFamily="18" charset="0"/>
              </a:rPr>
              <a:t> </a:t>
            </a:r>
            <a:r>
              <a:rPr lang="el-GR" altLang="en-US" sz="2400" smtClean="0">
                <a:latin typeface="Cambria" pitchFamily="18" charset="0"/>
              </a:rPr>
              <a:t>	η ενθαλπία του συστήματος</a:t>
            </a:r>
          </a:p>
          <a:p>
            <a:pPr lvl="1" eaLnBrk="1" hangingPunct="1">
              <a:spcBef>
                <a:spcPct val="0"/>
              </a:spcBef>
              <a:tabLst>
                <a:tab pos="2957513" algn="l"/>
              </a:tabLst>
            </a:pPr>
            <a:r>
              <a:rPr lang="en-GB" altLang="en-US" sz="2400" i="1" smtClean="0">
                <a:latin typeface="Cambria" pitchFamily="18" charset="0"/>
              </a:rPr>
              <a:t>U</a:t>
            </a:r>
            <a:r>
              <a:rPr lang="en-GB" altLang="en-US" sz="2400" smtClean="0">
                <a:latin typeface="Cambria" pitchFamily="18" charset="0"/>
              </a:rPr>
              <a:t> </a:t>
            </a:r>
            <a:r>
              <a:rPr lang="el-GR" altLang="en-US" sz="2400" smtClean="0">
                <a:latin typeface="Cambria" pitchFamily="18" charset="0"/>
              </a:rPr>
              <a:t>	η εσωτερική ενέργεια του συστήματος</a:t>
            </a:r>
            <a:endParaRPr lang="en-GB" altLang="en-US" sz="2400" smtClean="0">
              <a:latin typeface="Cambria" pitchFamily="18" charset="0"/>
            </a:endParaRPr>
          </a:p>
          <a:p>
            <a:pPr lvl="1" eaLnBrk="1" hangingPunct="1">
              <a:spcBef>
                <a:spcPct val="0"/>
              </a:spcBef>
              <a:tabLst>
                <a:tab pos="2957513" algn="l"/>
              </a:tabLst>
            </a:pPr>
            <a:r>
              <a:rPr lang="en-GB" altLang="en-US" sz="2400" i="1" smtClean="0">
                <a:latin typeface="Cambria" pitchFamily="18" charset="0"/>
              </a:rPr>
              <a:t>p</a:t>
            </a:r>
            <a:r>
              <a:rPr lang="en-GB" altLang="en-US" sz="2400" smtClean="0">
                <a:latin typeface="Cambria" pitchFamily="18" charset="0"/>
              </a:rPr>
              <a:t> </a:t>
            </a:r>
            <a:r>
              <a:rPr lang="el-GR" altLang="en-US" sz="2400" smtClean="0">
                <a:latin typeface="Cambria" pitchFamily="18" charset="0"/>
              </a:rPr>
              <a:t>	η πίεση του συστήματος</a:t>
            </a:r>
            <a:endParaRPr lang="en-GB" altLang="en-US" sz="2400" smtClean="0">
              <a:latin typeface="Cambria" pitchFamily="18" charset="0"/>
            </a:endParaRPr>
          </a:p>
          <a:p>
            <a:pPr lvl="1" eaLnBrk="1" hangingPunct="1">
              <a:spcBef>
                <a:spcPct val="0"/>
              </a:spcBef>
              <a:tabLst>
                <a:tab pos="2957513" algn="l"/>
              </a:tabLst>
            </a:pPr>
            <a:r>
              <a:rPr lang="en-GB" altLang="en-US" sz="2400" i="1" smtClean="0">
                <a:latin typeface="Cambria" pitchFamily="18" charset="0"/>
              </a:rPr>
              <a:t>V</a:t>
            </a:r>
            <a:r>
              <a:rPr lang="el-GR" altLang="en-US" sz="2400" i="1" smtClean="0">
                <a:latin typeface="Cambria" pitchFamily="18" charset="0"/>
              </a:rPr>
              <a:t> 	</a:t>
            </a:r>
            <a:r>
              <a:rPr lang="el-GR" altLang="en-US" sz="2400" smtClean="0">
                <a:latin typeface="Cambria" pitchFamily="18" charset="0"/>
              </a:rPr>
              <a:t>ο όγκος του συστήματος</a:t>
            </a:r>
            <a:endParaRPr lang="el-GR" altLang="en-US" sz="2800" b="1" smtClean="0">
              <a:latin typeface="Cambria"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925"/>
    </mc:Choice>
    <mc:Fallback xmlns="">
      <p:transition spd="slow" advTm="55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6"/>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solidFill>
                  <a:srgbClr val="C00000"/>
                </a:solidFill>
              </a:rPr>
              <a:t>Διάγραμμα ενθαλπίας και πίεσης γιά νερό και ατμό</a:t>
            </a:r>
          </a:p>
        </p:txBody>
      </p:sp>
      <p:pic>
        <p:nvPicPr>
          <p:cNvPr id="64514" name="Picture 5"/>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a:xfrm>
            <a:off x="0" y="1944115"/>
            <a:ext cx="5508104" cy="4933281"/>
          </a:xfrm>
          <a:noFill/>
        </p:spPr>
      </p:pic>
      <p:sp>
        <p:nvSpPr>
          <p:cNvPr id="80901" name="Rectangle 8"/>
          <p:cNvSpPr>
            <a:spLocks noGrp="1" noChangeArrowheads="1"/>
          </p:cNvSpPr>
          <p:nvPr>
            <p:ph sz="half" idx="2"/>
          </p:nvPr>
        </p:nvSpPr>
        <p:spPr>
          <a:xfrm>
            <a:off x="5580112" y="2204864"/>
            <a:ext cx="3246512" cy="2376264"/>
          </a:xfrm>
          <a:solidFill>
            <a:srgbClr val="FFC000"/>
          </a:solidFill>
        </p:spPr>
        <p:txBody>
          <a:bodyPr rtlCol="0">
            <a:noAutofit/>
          </a:bodyPr>
          <a:lstStyle/>
          <a:p>
            <a:pPr marL="0" indent="0" eaLnBrk="1" fontAlgn="auto" hangingPunct="1">
              <a:spcAft>
                <a:spcPts val="0"/>
              </a:spcAft>
              <a:buClr>
                <a:schemeClr val="tx1"/>
              </a:buClr>
              <a:buFont typeface="Arial" charset="0"/>
              <a:buNone/>
              <a:tabLst>
                <a:tab pos="355600" algn="l"/>
              </a:tabLst>
              <a:defRPr/>
            </a:pPr>
            <a:r>
              <a:rPr lang="el-GR" altLang="en-US" sz="2000" smtClean="0">
                <a:latin typeface="Cambria" panose="02040503050406030204" pitchFamily="18" charset="0"/>
              </a:rPr>
              <a:t>	</a:t>
            </a:r>
            <a:r>
              <a:rPr lang="el-GR" altLang="en-US" b="1" smtClean="0">
                <a:solidFill>
                  <a:schemeClr val="tx2">
                    <a:lumMod val="50000"/>
                  </a:schemeClr>
                </a:solidFill>
                <a:latin typeface="Cambria" panose="02040503050406030204" pitchFamily="18" charset="0"/>
              </a:rPr>
              <a:t>ΠΕΡΙΟΧΕΣ</a:t>
            </a:r>
            <a:endParaRPr lang="el-GR" altLang="en-US" sz="2000" b="1" dirty="0">
              <a:solidFill>
                <a:schemeClr val="tx2">
                  <a:lumMod val="50000"/>
                </a:schemeClr>
              </a:solidFill>
              <a:latin typeface="Cambria" panose="02040503050406030204" pitchFamily="18" charset="0"/>
            </a:endParaRPr>
          </a:p>
          <a:p>
            <a:pPr eaLnBrk="1" fontAlgn="auto" hangingPunct="1">
              <a:spcAft>
                <a:spcPts val="0"/>
              </a:spcAft>
              <a:buClr>
                <a:schemeClr val="tx1"/>
              </a:buClr>
              <a:tabLst>
                <a:tab pos="1528763" algn="l"/>
                <a:tab pos="1698625" algn="l"/>
              </a:tabLst>
              <a:defRPr/>
            </a:pPr>
            <a:r>
              <a:rPr lang="el-GR" altLang="en-US" sz="2000" smtClean="0">
                <a:latin typeface="Cambria" panose="02040503050406030204" pitchFamily="18" charset="0"/>
              </a:rPr>
              <a:t>Μία </a:t>
            </a:r>
            <a:r>
              <a:rPr lang="el-GR" altLang="en-US" sz="2000" dirty="0" smtClean="0">
                <a:latin typeface="Cambria" panose="02040503050406030204" pitchFamily="18" charset="0"/>
              </a:rPr>
              <a:t>φάση 	: </a:t>
            </a:r>
            <a:r>
              <a:rPr lang="el-GR" altLang="en-US" sz="2000" smtClean="0">
                <a:latin typeface="Cambria" panose="02040503050406030204" pitchFamily="18" charset="0"/>
              </a:rPr>
              <a:t>Νερό </a:t>
            </a:r>
          </a:p>
          <a:p>
            <a:pPr eaLnBrk="1" fontAlgn="auto" hangingPunct="1">
              <a:spcAft>
                <a:spcPts val="0"/>
              </a:spcAft>
              <a:buClr>
                <a:schemeClr val="tx1"/>
              </a:buClr>
              <a:tabLst>
                <a:tab pos="1528763" algn="l"/>
                <a:tab pos="1698625" algn="l"/>
              </a:tabLst>
              <a:defRPr/>
            </a:pPr>
            <a:r>
              <a:rPr lang="el-GR" altLang="en-US" sz="2000" smtClean="0">
                <a:latin typeface="Cambria" panose="02040503050406030204" pitchFamily="18" charset="0"/>
              </a:rPr>
              <a:t>Δύο </a:t>
            </a:r>
            <a:r>
              <a:rPr lang="el-GR" altLang="en-US" sz="2000" dirty="0" smtClean="0">
                <a:latin typeface="Cambria" panose="02040503050406030204" pitchFamily="18" charset="0"/>
              </a:rPr>
              <a:t>φάσεις 	: Νερό &amp; ατμός</a:t>
            </a:r>
          </a:p>
          <a:p>
            <a:pPr eaLnBrk="1" fontAlgn="auto" hangingPunct="1">
              <a:spcAft>
                <a:spcPts val="0"/>
              </a:spcAft>
              <a:buClr>
                <a:schemeClr val="tx1"/>
              </a:buClr>
              <a:tabLst>
                <a:tab pos="1528763" algn="l"/>
                <a:tab pos="1698625" algn="l"/>
              </a:tabLst>
              <a:defRPr/>
            </a:pPr>
            <a:r>
              <a:rPr lang="el-GR" altLang="en-US" sz="2000" dirty="0" smtClean="0">
                <a:latin typeface="Cambria" panose="02040503050406030204" pitchFamily="18" charset="0"/>
              </a:rPr>
              <a:t>Δύο φάσεις	: Υπέρθερμος ατμός (&gt; 100 </a:t>
            </a:r>
            <a:r>
              <a:rPr lang="el-GR" altLang="en-US" sz="2000" baseline="30000" dirty="0" smtClean="0">
                <a:latin typeface="Cambria" panose="02040503050406030204" pitchFamily="18" charset="0"/>
              </a:rPr>
              <a:t>ο</a:t>
            </a:r>
            <a:r>
              <a:rPr lang="en-US" altLang="en-US" sz="2000" dirty="0" smtClean="0">
                <a:latin typeface="Cambria" panose="02040503050406030204" pitchFamily="18" charset="0"/>
              </a:rPr>
              <a:t>C)</a:t>
            </a:r>
            <a:endParaRPr lang="el-GR" altLang="en-US" sz="2000" dirty="0" smtClean="0">
              <a:latin typeface="Cambria" panose="02040503050406030204" pitchFamily="18" charset="0"/>
            </a:endParaRPr>
          </a:p>
          <a:p>
            <a:pPr marL="182880" indent="-182880" eaLnBrk="1" fontAlgn="auto" hangingPunct="1">
              <a:spcAft>
                <a:spcPts val="0"/>
              </a:spcAft>
              <a:buFontTx/>
              <a:buNone/>
              <a:defRPr/>
            </a:pPr>
            <a:endParaRPr lang="el-GR" altLang="en-US" sz="2000" dirty="0" smtClean="0">
              <a:latin typeface="Cambria" panose="02040503050406030204" pitchFamily="18" charset="0"/>
            </a:endParaRPr>
          </a:p>
        </p:txBody>
      </p:sp>
      <p:sp>
        <p:nvSpPr>
          <p:cNvPr id="64516" name="Slide Number Placeholder 5"/>
          <p:cNvSpPr>
            <a:spLocks noGrp="1"/>
          </p:cNvSpPr>
          <p:nvPr>
            <p:ph type="sldNum" sz="quarter" idx="4294967295"/>
          </p:nvPr>
        </p:nvSpPr>
        <p:spPr bwMode="auto">
          <a:xfrm>
            <a:off x="8077200" y="6453188"/>
            <a:ext cx="1066800" cy="328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3EB81495-41E0-4971-AF3C-36FB3513EE97}" type="slidenum">
              <a:rPr lang="el-GR" altLang="en-US" sz="1400" smtClean="0"/>
              <a:pPr eaLnBrk="1" hangingPunct="1">
                <a:spcBef>
                  <a:spcPct val="0"/>
                </a:spcBef>
                <a:buClrTx/>
                <a:buSzTx/>
                <a:buFontTx/>
                <a:buNone/>
              </a:pPr>
              <a:t>56</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593"/>
    </mc:Choice>
    <mc:Fallback xmlns="">
      <p:transition spd="slow" advTm="32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468B85D3-D7CA-4CAC-ADDA-653D031DEE69}" type="slidenum">
              <a:rPr lang="el-GR" altLang="en-US" sz="1400" smtClean="0"/>
              <a:pPr eaLnBrk="1" hangingPunct="1">
                <a:spcBef>
                  <a:spcPct val="0"/>
                </a:spcBef>
                <a:buClrTx/>
                <a:buSzTx/>
                <a:buFontTx/>
                <a:buNone/>
              </a:pPr>
              <a:t>57</a:t>
            </a:fld>
            <a:endParaRPr lang="el-GR" altLang="en-US" sz="1400" smtClean="0"/>
          </a:p>
        </p:txBody>
      </p:sp>
      <p:sp>
        <p:nvSpPr>
          <p:cNvPr id="81924" name="Rectangle 6"/>
          <p:cNvSpPr>
            <a:spLocks noGrp="1" noChangeArrowheads="1"/>
          </p:cNvSpPr>
          <p:nvPr>
            <p:ph type="title"/>
          </p:nvPr>
        </p:nvSpPr>
        <p:spPr>
          <a:xfrm>
            <a:off x="250825" y="274638"/>
            <a:ext cx="4033838" cy="1570037"/>
          </a:xfrm>
        </p:spPr>
        <p:txBody>
          <a:bodyPr/>
          <a:lstStyle/>
          <a:p>
            <a:pPr eaLnBrk="1" fontAlgn="auto" hangingPunct="1">
              <a:spcAft>
                <a:spcPts val="0"/>
              </a:spcAft>
              <a:defRPr/>
            </a:pPr>
            <a:r>
              <a:rPr lang="el-GR" altLang="en-US" sz="2800" b="1" smtClean="0">
                <a:solidFill>
                  <a:schemeClr val="tx2">
                    <a:lumMod val="50000"/>
                  </a:schemeClr>
                </a:solidFill>
              </a:rPr>
              <a:t>Χρήσεις Γεωθερμίας-</a:t>
            </a:r>
            <a:r>
              <a:rPr lang="en-US" altLang="en-US" sz="2800" b="1" smtClean="0">
                <a:solidFill>
                  <a:schemeClr val="tx2">
                    <a:lumMod val="50000"/>
                  </a:schemeClr>
                </a:solidFill>
              </a:rPr>
              <a:t/>
            </a:r>
            <a:br>
              <a:rPr lang="en-US" altLang="en-US" sz="2800" b="1" smtClean="0">
                <a:solidFill>
                  <a:schemeClr val="tx2">
                    <a:lumMod val="50000"/>
                  </a:schemeClr>
                </a:solidFill>
              </a:rPr>
            </a:br>
            <a:r>
              <a:rPr lang="el-GR" altLang="en-US" sz="2800" b="1" smtClean="0">
                <a:solidFill>
                  <a:schemeClr val="tx2">
                    <a:lumMod val="50000"/>
                  </a:schemeClr>
                </a:solidFill>
              </a:rPr>
              <a:t>Διάγραμμα </a:t>
            </a:r>
            <a:r>
              <a:rPr lang="en-US" altLang="en-US" sz="2800" b="1" smtClean="0">
                <a:solidFill>
                  <a:schemeClr val="tx2">
                    <a:lumMod val="50000"/>
                  </a:schemeClr>
                </a:solidFill>
              </a:rPr>
              <a:t>Lindal</a:t>
            </a:r>
            <a:endParaRPr lang="el-GR" altLang="en-US" sz="2800" b="1" smtClean="0">
              <a:solidFill>
                <a:schemeClr val="tx2">
                  <a:lumMod val="50000"/>
                </a:schemeClr>
              </a:solidFill>
            </a:endParaRPr>
          </a:p>
        </p:txBody>
      </p:sp>
      <p:pic>
        <p:nvPicPr>
          <p:cNvPr id="65541" name="Picture 9"/>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923928" y="35602"/>
            <a:ext cx="5039916" cy="6844397"/>
          </a:xfrm>
          <a:noFill/>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194"/>
    </mc:Choice>
    <mc:Fallback xmlns="">
      <p:transition spd="slow" advTm="53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l-GR" dirty="0" smtClean="0"/>
              <a:t>Γεωθερμία</a:t>
            </a:r>
            <a:endParaRPr lang="en-GB" dirty="0"/>
          </a:p>
        </p:txBody>
      </p:sp>
      <p:sp>
        <p:nvSpPr>
          <p:cNvPr id="3" name="Content Placeholder 2"/>
          <p:cNvSpPr>
            <a:spLocks noGrp="1"/>
          </p:cNvSpPr>
          <p:nvPr>
            <p:ph idx="1"/>
          </p:nvPr>
        </p:nvSpPr>
        <p:spPr>
          <a:xfrm>
            <a:off x="0" y="1341438"/>
            <a:ext cx="9036050" cy="4784725"/>
          </a:xfrm>
        </p:spPr>
        <p:txBody>
          <a:bodyPr rtlCol="0">
            <a:normAutofit/>
          </a:bodyPr>
          <a:lstStyle/>
          <a:p>
            <a:pPr marL="0" indent="0" eaLnBrk="1" fontAlgn="auto" hangingPunct="1">
              <a:spcAft>
                <a:spcPts val="0"/>
              </a:spcAft>
              <a:buFont typeface="Arial" pitchFamily="34" charset="0"/>
              <a:buNone/>
              <a:defRPr/>
            </a:pPr>
            <a:r>
              <a:rPr lang="en-GB" sz="3600" dirty="0" smtClean="0">
                <a:latin typeface="Cambria" panose="02040503050406030204" pitchFamily="18" charset="0"/>
              </a:rPr>
              <a:t>	</a:t>
            </a:r>
            <a:r>
              <a:rPr lang="el-GR" sz="3600" b="1" dirty="0" smtClean="0">
                <a:latin typeface="Cambria" panose="02040503050406030204" pitchFamily="18" charset="0"/>
              </a:rPr>
              <a:t>Ευρώπη</a:t>
            </a:r>
          </a:p>
          <a:p>
            <a:pPr marL="182880" indent="-182880" eaLnBrk="1" fontAlgn="auto" hangingPunct="1">
              <a:spcAft>
                <a:spcPts val="0"/>
              </a:spcAft>
              <a:buFont typeface="Arial" pitchFamily="34" charset="0"/>
              <a:buChar char="•"/>
              <a:defRPr/>
            </a:pPr>
            <a:r>
              <a:rPr lang="el-GR" sz="3600" smtClean="0">
                <a:latin typeface="Cambria" panose="02040503050406030204" pitchFamily="18" charset="0"/>
              </a:rPr>
              <a:t>Ηλεκτρισμός (</a:t>
            </a:r>
            <a:r>
              <a:rPr lang="el-GR" sz="3600" dirty="0" smtClean="0">
                <a:latin typeface="Cambria" panose="02040503050406030204" pitchFamily="18" charset="0"/>
              </a:rPr>
              <a:t>2013</a:t>
            </a:r>
            <a:r>
              <a:rPr lang="el-GR" sz="3600" smtClean="0">
                <a:latin typeface="Cambria" panose="02040503050406030204" pitchFamily="18" charset="0"/>
              </a:rPr>
              <a:t>)                               </a:t>
            </a:r>
            <a:r>
              <a:rPr lang="en-GB" sz="3600" smtClean="0">
                <a:latin typeface="Cambria" panose="02040503050406030204" pitchFamily="18" charset="0"/>
              </a:rPr>
              <a:t>6 </a:t>
            </a:r>
            <a:r>
              <a:rPr lang="en-GB" sz="3600" dirty="0" smtClean="0">
                <a:latin typeface="Cambria" panose="02040503050406030204" pitchFamily="18" charset="0"/>
              </a:rPr>
              <a:t>TWh </a:t>
            </a:r>
          </a:p>
          <a:p>
            <a:pPr marL="182880" indent="-182880" eaLnBrk="1" fontAlgn="auto" hangingPunct="1">
              <a:spcAft>
                <a:spcPts val="0"/>
              </a:spcAft>
              <a:buFont typeface="Arial" pitchFamily="34" charset="0"/>
              <a:buChar char="•"/>
              <a:defRPr/>
            </a:pPr>
            <a:r>
              <a:rPr lang="en-GB" sz="3600" dirty="0" smtClean="0">
                <a:latin typeface="Cambria" panose="02040503050406030204" pitchFamily="18" charset="0"/>
              </a:rPr>
              <a:t>EU-28</a:t>
            </a:r>
            <a:r>
              <a:rPr lang="el-GR" sz="3600" dirty="0" smtClean="0">
                <a:latin typeface="Cambria" panose="02040503050406030204" pitchFamily="18" charset="0"/>
              </a:rPr>
              <a:t>  (πρόβλεψη 2020) ... </a:t>
            </a:r>
            <a:r>
              <a:rPr lang="el-GR" sz="3600" smtClean="0">
                <a:latin typeface="Cambria" panose="02040503050406030204" pitchFamily="18" charset="0"/>
              </a:rPr>
              <a:t>... ...        </a:t>
            </a:r>
            <a:r>
              <a:rPr lang="en-GB" sz="3600" smtClean="0">
                <a:latin typeface="Cambria" panose="02040503050406030204" pitchFamily="18" charset="0"/>
              </a:rPr>
              <a:t>11 </a:t>
            </a:r>
            <a:r>
              <a:rPr lang="en-GB" sz="3600" dirty="0" smtClean="0">
                <a:latin typeface="Cambria" panose="02040503050406030204" pitchFamily="18" charset="0"/>
              </a:rPr>
              <a:t>TWh </a:t>
            </a:r>
          </a:p>
          <a:p>
            <a:pPr marL="182880" indent="-182880" eaLnBrk="1" fontAlgn="auto" hangingPunct="1">
              <a:spcAft>
                <a:spcPts val="0"/>
              </a:spcAft>
              <a:buFont typeface="Arial" pitchFamily="34" charset="0"/>
              <a:buChar char="•"/>
              <a:defRPr/>
            </a:pPr>
            <a:r>
              <a:rPr lang="el-GR" sz="3600" dirty="0" smtClean="0">
                <a:latin typeface="Cambria" panose="02040503050406030204" pitchFamily="18" charset="0"/>
              </a:rPr>
              <a:t>Δυναμικό στην </a:t>
            </a:r>
            <a:r>
              <a:rPr lang="el-GR" sz="3600" smtClean="0">
                <a:latin typeface="Cambria" panose="02040503050406030204" pitchFamily="18" charset="0"/>
              </a:rPr>
              <a:t>Ευρώπη (2030)</a:t>
            </a:r>
            <a:r>
              <a:rPr lang="en-GB" sz="3600" smtClean="0">
                <a:latin typeface="Cambria" panose="02040503050406030204" pitchFamily="18" charset="0"/>
              </a:rPr>
              <a:t> </a:t>
            </a:r>
            <a:r>
              <a:rPr lang="el-GR" sz="3600" smtClean="0">
                <a:latin typeface="Cambria" panose="02040503050406030204" pitchFamily="18" charset="0"/>
              </a:rPr>
              <a:t>    </a:t>
            </a:r>
            <a:r>
              <a:rPr lang="en-GB" sz="3600" dirty="0" smtClean="0">
                <a:latin typeface="Cambria" panose="02040503050406030204" pitchFamily="18" charset="0"/>
              </a:rPr>
              <a:t>174 TWh </a:t>
            </a:r>
          </a:p>
          <a:p>
            <a:pPr marL="182880" indent="-182880" eaLnBrk="1" fontAlgn="auto" hangingPunct="1">
              <a:spcAft>
                <a:spcPts val="0"/>
              </a:spcAft>
              <a:buFont typeface="Arial" pitchFamily="34" charset="0"/>
              <a:buChar char="•"/>
              <a:defRPr/>
            </a:pPr>
            <a:endParaRPr lang="en-GB" sz="3600" dirty="0">
              <a:latin typeface="Cambria" panose="02040503050406030204" pitchFamily="18" charset="0"/>
            </a:endParaRPr>
          </a:p>
        </p:txBody>
      </p:sp>
      <p:sp>
        <p:nvSpPr>
          <p:cNvPr id="66564" name="Footer Placeholder 3"/>
          <p:cNvSpPr>
            <a:spLocks noGrp="1"/>
          </p:cNvSpPr>
          <p:nvPr>
            <p:ph type="ftr" sz="quarter" idx="4294967295"/>
          </p:nvPr>
        </p:nvSpPr>
        <p:spPr bwMode="auto">
          <a:xfrm>
            <a:off x="3429000" y="19050"/>
            <a:ext cx="4114800" cy="328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r>
              <a:rPr lang="el-GR" altLang="en-US" sz="1200" smtClean="0">
                <a:solidFill>
                  <a:srgbClr val="FFFFFF"/>
                </a:solidFill>
              </a:rPr>
              <a:t>ΓΕΩΘΕΡΜΙΚΗ ΕΝΕΡΓΕΙΑ Α</a:t>
            </a:r>
          </a:p>
        </p:txBody>
      </p:sp>
      <p:sp>
        <p:nvSpPr>
          <p:cNvPr id="66565"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EA81E2B2-D27C-4932-8511-D823FB56E6F2}" type="slidenum">
              <a:rPr lang="el-GR" altLang="en-US" sz="1400" smtClean="0">
                <a:solidFill>
                  <a:srgbClr val="FFFFFF"/>
                </a:solidFill>
              </a:rPr>
              <a:pPr eaLnBrk="1" hangingPunct="1">
                <a:spcBef>
                  <a:spcPct val="0"/>
                </a:spcBef>
                <a:buClrTx/>
                <a:buSzTx/>
                <a:buFontTx/>
                <a:buNone/>
              </a:pPr>
              <a:t>58</a:t>
            </a:fld>
            <a:endParaRPr lang="el-GR" altLang="en-US" sz="1400" smtClean="0">
              <a:solidFill>
                <a:srgbClr val="FFFF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774"/>
    </mc:Choice>
    <mc:Fallback xmlns="">
      <p:transition spd="slow" advTm="44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Grp="1" noChangeArrowheads="1"/>
          </p:cNvSpPr>
          <p:nvPr>
            <p:ph type="title"/>
          </p:nvPr>
        </p:nvSpPr>
        <p:spPr>
          <a:xfrm>
            <a:off x="179388" y="274638"/>
            <a:ext cx="3097212" cy="3730625"/>
          </a:xfrm>
          <a:solidFill>
            <a:srgbClr val="FFC000"/>
          </a:solidFill>
        </p:spPr>
        <p:txBody>
          <a:bodyPr/>
          <a:lstStyle/>
          <a:p>
            <a:pPr eaLnBrk="1" fontAlgn="auto" hangingPunct="1">
              <a:spcAft>
                <a:spcPts val="0"/>
              </a:spcAft>
              <a:defRPr/>
            </a:pPr>
            <a:r>
              <a:rPr lang="el-GR" altLang="en-US" smtClean="0"/>
              <a:t>Γεωθερμία στην Ελλάδα</a:t>
            </a:r>
          </a:p>
        </p:txBody>
      </p:sp>
      <p:pic>
        <p:nvPicPr>
          <p:cNvPr id="67587" name="Picture 7" descr="Picture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132138" y="404813"/>
            <a:ext cx="5849937" cy="6335712"/>
          </a:xfrm>
        </p:spPr>
      </p:pic>
      <p:sp>
        <p:nvSpPr>
          <p:cNvPr id="6758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1D5DF7BD-9312-4C2B-85C0-6199BB8558AF}" type="slidenum">
              <a:rPr lang="el-GR" altLang="en-US" sz="1400" smtClean="0"/>
              <a:pPr eaLnBrk="1" hangingPunct="1">
                <a:spcBef>
                  <a:spcPct val="0"/>
                </a:spcBef>
                <a:buClrTx/>
                <a:buSzTx/>
                <a:buFontTx/>
                <a:buNone/>
              </a:pPr>
              <a:t>59</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77"/>
    </mc:Choice>
    <mc:Fallback xmlns="">
      <p:transition spd="slow" advTm="36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00" name="Rectangle 4"/>
          <p:cNvSpPr>
            <a:spLocks noGrp="1" noChangeArrowheads="1"/>
          </p:cNvSpPr>
          <p:nvPr>
            <p:ph type="title"/>
          </p:nvPr>
        </p:nvSpPr>
        <p:spPr/>
        <p:txBody>
          <a:bodyPr>
            <a:normAutofit fontScale="90000"/>
          </a:bodyPr>
          <a:lstStyle/>
          <a:p>
            <a:r>
              <a:rPr lang="el-GR" altLang="en-US" smtClean="0"/>
              <a:t>ΘΕΡΜΕΣ ΠΗΓΕΣ</a:t>
            </a:r>
            <a:endParaRPr lang="en-US" altLang="en-US"/>
          </a:p>
        </p:txBody>
      </p:sp>
      <p:pic>
        <p:nvPicPr>
          <p:cNvPr id="208902" name="Picture 6" descr="Hot springs in Steamboat Springs ar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418" y="775873"/>
            <a:ext cx="7396013" cy="560204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60766469"/>
      </p:ext>
    </p:extLst>
  </p:cSld>
  <p:clrMapOvr>
    <a:masterClrMapping/>
  </p:clrMapOvr>
  <p:transition advTm="2481">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AC40A632-A09D-44AC-84F9-5F78DAFD11B8}" type="slidenum">
              <a:rPr lang="el-GR" altLang="en-US" sz="1400" smtClean="0"/>
              <a:pPr eaLnBrk="1" hangingPunct="1">
                <a:spcBef>
                  <a:spcPct val="0"/>
                </a:spcBef>
                <a:buClrTx/>
                <a:buSzTx/>
                <a:buFontTx/>
                <a:buNone/>
              </a:pPr>
              <a:t>60</a:t>
            </a:fld>
            <a:endParaRPr lang="el-GR" altLang="en-US" sz="1400" smtClean="0"/>
          </a:p>
        </p:txBody>
      </p:sp>
      <p:pic>
        <p:nvPicPr>
          <p:cNvPr id="68613" name="Picture 3" descr="greece1"/>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179388" y="709613"/>
            <a:ext cx="8964612" cy="5907087"/>
          </a:xfrm>
          <a:noFill/>
        </p:spPr>
      </p:pic>
      <p:sp>
        <p:nvSpPr>
          <p:cNvPr id="6" name="Rectangle 2"/>
          <p:cNvSpPr txBox="1">
            <a:spLocks noChangeArrowheads="1"/>
          </p:cNvSpPr>
          <p:nvPr/>
        </p:nvSpPr>
        <p:spPr>
          <a:xfrm>
            <a:off x="107504" y="82769"/>
            <a:ext cx="9144000" cy="681935"/>
          </a:xfrm>
          <a:prstGeom prst="rect">
            <a:avLst/>
          </a:prstGeom>
        </p:spPr>
        <p:txBody>
          <a:bodyPr vert="horz" lIns="91440" tIns="45720" rIns="91440" bIns="45720" rtlCol="0" anchor="ctr">
            <a:normAutofit fontScale="90000" lnSpcReduction="10000"/>
          </a:bodyPr>
          <a:lstStyle>
            <a:lvl1pPr algn="ctr" rtl="0" eaLnBrk="0" fontAlgn="base" hangingPunct="0">
              <a:spcBef>
                <a:spcPct val="0"/>
              </a:spcBef>
              <a:spcAft>
                <a:spcPct val="0"/>
              </a:spcAft>
              <a:defRPr sz="2800" b="1" kern="1200" spc="-100">
                <a:solidFill>
                  <a:schemeClr val="tx2"/>
                </a:solidFill>
                <a:latin typeface="Cambria Math" panose="02040503050406030204" pitchFamily="18" charset="0"/>
                <a:ea typeface="Cambria Math" panose="02040503050406030204" pitchFamily="18" charset="0"/>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a:lstStyle>
          <a:p>
            <a:pPr eaLnBrk="1" fontAlgn="auto" hangingPunct="1">
              <a:spcAft>
                <a:spcPts val="0"/>
              </a:spcAft>
              <a:defRPr/>
            </a:pPr>
            <a:r>
              <a:rPr lang="el-GR" altLang="en-US" sz="2000" smtClean="0">
                <a:solidFill>
                  <a:srgbClr val="C00000"/>
                </a:solidFill>
              </a:rPr>
              <a:t>Γεωθερμικό τόξο Αιγαίου: </a:t>
            </a:r>
            <a:br>
              <a:rPr lang="el-GR" altLang="en-US" sz="2000" smtClean="0">
                <a:solidFill>
                  <a:srgbClr val="C00000"/>
                </a:solidFill>
              </a:rPr>
            </a:br>
            <a:r>
              <a:rPr lang="el-GR" altLang="en-US" smtClean="0">
                <a:solidFill>
                  <a:srgbClr val="C00000"/>
                </a:solidFill>
              </a:rPr>
              <a:t>Νίσυρος, Σαντορίνη, Μήλος, Σουσάκι Κορινθίας</a:t>
            </a:r>
            <a:endParaRPr lang="el-GR" altLang="en-US" sz="2000" dirty="0" smtClean="0">
              <a:solidFill>
                <a:srgbClr val="C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242"/>
    </mc:Choice>
    <mc:Fallback xmlns="">
      <p:transition spd="slow" advTm="2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2"/>
          <p:cNvSpPr>
            <a:spLocks noGrp="1" noChangeArrowheads="1"/>
          </p:cNvSpPr>
          <p:nvPr>
            <p:ph type="title"/>
          </p:nvPr>
        </p:nvSpPr>
        <p:spPr>
          <a:xfrm>
            <a:off x="457200" y="274638"/>
            <a:ext cx="4835525" cy="2001837"/>
          </a:xfrm>
        </p:spPr>
        <p:txBody>
          <a:bodyPr/>
          <a:lstStyle/>
          <a:p>
            <a:pPr eaLnBrk="1" fontAlgn="auto" hangingPunct="1">
              <a:spcAft>
                <a:spcPts val="0"/>
              </a:spcAft>
              <a:defRPr/>
            </a:pPr>
            <a:r>
              <a:rPr lang="el-GR" altLang="en-US" sz="2800" dirty="0" smtClean="0">
                <a:solidFill>
                  <a:srgbClr val="FF0000"/>
                </a:solidFill>
              </a:rPr>
              <a:t>ΝΙΣΥΡΟΣ – Ο </a:t>
            </a:r>
            <a:r>
              <a:rPr lang="el-GR" altLang="en-US" sz="2800" smtClean="0">
                <a:solidFill>
                  <a:srgbClr val="FF0000"/>
                </a:solidFill>
              </a:rPr>
              <a:t>ΚΡΑΤΗΡΑΣ  ΤΟΥ </a:t>
            </a:r>
            <a:r>
              <a:rPr lang="el-GR" altLang="en-US" sz="2800" dirty="0" smtClean="0">
                <a:solidFill>
                  <a:srgbClr val="FF0000"/>
                </a:solidFill>
              </a:rPr>
              <a:t>ΗΦΑΙΣΤΕΙΟΥ</a:t>
            </a:r>
          </a:p>
        </p:txBody>
      </p:sp>
      <p:pic>
        <p:nvPicPr>
          <p:cNvPr id="70659" name="Picture 3" descr="KOSPhreat"/>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5316538" y="30163"/>
            <a:ext cx="3827462" cy="3827462"/>
          </a:xfrm>
          <a:noFill/>
        </p:spPr>
      </p:pic>
      <p:sp>
        <p:nvSpPr>
          <p:cNvPr id="7066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EEA22C20-6CAF-4E0F-8CAB-E6572FAAF4F5}" type="slidenum">
              <a:rPr lang="el-GR" altLang="en-US" sz="1400" smtClean="0"/>
              <a:pPr eaLnBrk="1" hangingPunct="1">
                <a:spcBef>
                  <a:spcPct val="0"/>
                </a:spcBef>
                <a:buClrTx/>
                <a:buSzTx/>
                <a:buFontTx/>
                <a:buNone/>
              </a:pPr>
              <a:t>61</a:t>
            </a:fld>
            <a:endParaRPr lang="el-GR" altLang="en-US" sz="1400" smtClean="0"/>
          </a:p>
        </p:txBody>
      </p:sp>
      <p:pic>
        <p:nvPicPr>
          <p:cNvPr id="7066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225" y="3638550"/>
            <a:ext cx="42862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 y="3429000"/>
            <a:ext cx="9144000"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44"/>
    </mc:Choice>
    <mc:Fallback xmlns="">
      <p:transition spd="slow" advTm="10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2"/>
          <p:cNvSpPr>
            <a:spLocks noGrp="1" noChangeArrowheads="1"/>
          </p:cNvSpPr>
          <p:nvPr>
            <p:ph type="title"/>
          </p:nvPr>
        </p:nvSpPr>
        <p:spPr/>
        <p:txBody>
          <a:bodyPr/>
          <a:lstStyle/>
          <a:p>
            <a:pPr eaLnBrk="1" fontAlgn="auto" hangingPunct="1">
              <a:spcAft>
                <a:spcPts val="0"/>
              </a:spcAft>
              <a:defRPr/>
            </a:pPr>
            <a:r>
              <a:rPr lang="el-GR" altLang="en-US" smtClean="0">
                <a:solidFill>
                  <a:srgbClr val="FF0000"/>
                </a:solidFill>
              </a:rPr>
              <a:t>Γεωθερμικός ταμιευτήρας</a:t>
            </a:r>
          </a:p>
        </p:txBody>
      </p:sp>
      <p:pic>
        <p:nvPicPr>
          <p:cNvPr id="71683" name="Picture 3" descr="img01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23850" y="1412875"/>
            <a:ext cx="8280400" cy="5514975"/>
          </a:xfrm>
          <a:noFill/>
        </p:spPr>
      </p:pic>
      <p:sp>
        <p:nvSpPr>
          <p:cNvPr id="7168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5EF9F322-51C5-44C7-BB0F-0BEDF9A65064}" type="slidenum">
              <a:rPr lang="el-GR" altLang="en-US" sz="1400" smtClean="0"/>
              <a:pPr eaLnBrk="1" hangingPunct="1">
                <a:spcBef>
                  <a:spcPct val="0"/>
                </a:spcBef>
                <a:buClrTx/>
                <a:buSzTx/>
                <a:buFontTx/>
                <a:buNone/>
              </a:pPr>
              <a:t>62</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38"/>
    </mc:Choice>
    <mc:Fallback xmlns="">
      <p:transition spd="slow" advTm="2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706" name="Object 5"/>
          <p:cNvGraphicFramePr>
            <a:graphicFrameLocks noGrp="1" noChangeAspect="1"/>
          </p:cNvGraphicFramePr>
          <p:nvPr>
            <p:ph idx="1"/>
          </p:nvPr>
        </p:nvGraphicFramePr>
        <p:xfrm>
          <a:off x="1909763" y="-242888"/>
          <a:ext cx="7234237" cy="7308851"/>
        </p:xfrm>
        <a:graphic>
          <a:graphicData uri="http://schemas.openxmlformats.org/presentationml/2006/ole">
            <mc:AlternateContent xmlns:mc="http://schemas.openxmlformats.org/markup-compatibility/2006">
              <mc:Choice xmlns:v="urn:schemas-microsoft-com:vml" Requires="v">
                <p:oleObj spid="_x0000_s72725" name="PhotoImpact" r:id="rId5" imgW="1852913" imgH="1872000" progId="PI3.Image">
                  <p:embed/>
                </p:oleObj>
              </mc:Choice>
              <mc:Fallback>
                <p:oleObj name="PhotoImpact" r:id="rId5" imgW="1852913" imgH="1872000" progId="PI3.Image">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9763" y="-242888"/>
                        <a:ext cx="7234237" cy="7308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270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35B298F3-2839-4886-BEB7-AB70B69F0C62}" type="slidenum">
              <a:rPr lang="el-GR" altLang="en-US" sz="1400" smtClean="0"/>
              <a:pPr eaLnBrk="1" hangingPunct="1">
                <a:spcBef>
                  <a:spcPct val="0"/>
                </a:spcBef>
                <a:buClrTx/>
                <a:buSzTx/>
                <a:buFontTx/>
                <a:buNone/>
              </a:pPr>
              <a:t>63</a:t>
            </a:fld>
            <a:endParaRPr lang="el-GR" altLang="en-US" sz="1400" smtClean="0"/>
          </a:p>
        </p:txBody>
      </p:sp>
      <p:sp>
        <p:nvSpPr>
          <p:cNvPr id="5125" name="Rectangle 4"/>
          <p:cNvSpPr>
            <a:spLocks noGrp="1" noChangeArrowheads="1"/>
          </p:cNvSpPr>
          <p:nvPr>
            <p:ph type="title"/>
          </p:nvPr>
        </p:nvSpPr>
        <p:spPr>
          <a:xfrm>
            <a:off x="0" y="274638"/>
            <a:ext cx="3203575" cy="1714202"/>
          </a:xfrm>
          <a:solidFill>
            <a:srgbClr val="FFC000"/>
          </a:solidFill>
        </p:spPr>
        <p:txBody>
          <a:bodyPr/>
          <a:lstStyle/>
          <a:p>
            <a:pPr eaLnBrk="1" fontAlgn="auto" hangingPunct="1">
              <a:spcAft>
                <a:spcPts val="0"/>
              </a:spcAft>
              <a:defRPr/>
            </a:pPr>
            <a:r>
              <a:rPr lang="el-GR" altLang="en-US" dirty="0" smtClean="0">
                <a:solidFill>
                  <a:schemeClr val="tx2">
                    <a:lumMod val="50000"/>
                  </a:schemeClr>
                </a:solidFill>
              </a:rPr>
              <a:t>Γεωθερμία με μικρό θερμοκλινές</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95"/>
    </mc:Choice>
    <mc:Fallback xmlns="">
      <p:transition spd="slow" advTm="17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730" name="Object 5"/>
          <p:cNvGraphicFramePr>
            <a:graphicFrameLocks noGrp="1" noChangeAspect="1"/>
          </p:cNvGraphicFramePr>
          <p:nvPr>
            <p:ph idx="1"/>
          </p:nvPr>
        </p:nvGraphicFramePr>
        <p:xfrm>
          <a:off x="1692275" y="30163"/>
          <a:ext cx="7459663" cy="7213600"/>
        </p:xfrm>
        <a:graphic>
          <a:graphicData uri="http://schemas.openxmlformats.org/presentationml/2006/ole">
            <mc:AlternateContent xmlns:mc="http://schemas.openxmlformats.org/markup-compatibility/2006">
              <mc:Choice xmlns:v="urn:schemas-microsoft-com:vml" Requires="v">
                <p:oleObj spid="_x0000_s73748" name="PhotoImpact" r:id="rId5" imgW="1920244" imgH="1857602" progId="PI3.Image">
                  <p:embed/>
                </p:oleObj>
              </mc:Choice>
              <mc:Fallback>
                <p:oleObj name="PhotoImpact" r:id="rId5" imgW="1920244" imgH="1857602" progId="PI3.Image">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30163"/>
                        <a:ext cx="7459663" cy="721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9" name="Rectangle 4"/>
          <p:cNvSpPr>
            <a:spLocks noGrp="1" noChangeArrowheads="1"/>
          </p:cNvSpPr>
          <p:nvPr>
            <p:ph type="title"/>
          </p:nvPr>
        </p:nvSpPr>
        <p:spPr>
          <a:xfrm>
            <a:off x="-26988" y="0"/>
            <a:ext cx="3097213" cy="2578100"/>
          </a:xfrm>
          <a:solidFill>
            <a:srgbClr val="FFC000"/>
          </a:solidFill>
        </p:spPr>
        <p:txBody>
          <a:bodyPr/>
          <a:lstStyle/>
          <a:p>
            <a:pPr eaLnBrk="1" fontAlgn="auto" hangingPunct="1">
              <a:spcAft>
                <a:spcPts val="0"/>
              </a:spcAft>
              <a:defRPr/>
            </a:pPr>
            <a:r>
              <a:rPr lang="el-GR" altLang="en-US" dirty="0" smtClean="0"/>
              <a:t>Γεωθερμία με μεγάλο θερμοκλινές</a:t>
            </a:r>
          </a:p>
        </p:txBody>
      </p:sp>
      <p:sp>
        <p:nvSpPr>
          <p:cNvPr id="7373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89467985-F23B-4BEA-921C-E70ADFA2C908}" type="slidenum">
              <a:rPr lang="el-GR" altLang="en-US" sz="1400" smtClean="0"/>
              <a:pPr eaLnBrk="1" hangingPunct="1">
                <a:spcBef>
                  <a:spcPct val="0"/>
                </a:spcBef>
                <a:buClrTx/>
                <a:buSzTx/>
                <a:buFontTx/>
                <a:buNone/>
              </a:pPr>
              <a:t>64</a:t>
            </a:fld>
            <a:endParaRPr lang="el-GR" altLang="en-US"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124"/>
    </mc:Choice>
    <mc:Fallback xmlns="">
      <p:transition spd="slow" advTm="13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Object 5"/>
          <p:cNvGraphicFramePr>
            <a:graphicFrameLocks noGrp="1" noChangeAspect="1"/>
          </p:cNvGraphicFramePr>
          <p:nvPr>
            <p:ph idx="1"/>
          </p:nvPr>
        </p:nvGraphicFramePr>
        <p:xfrm>
          <a:off x="2628900" y="11113"/>
          <a:ext cx="6511925" cy="6829425"/>
        </p:xfrm>
        <a:graphic>
          <a:graphicData uri="http://schemas.openxmlformats.org/presentationml/2006/ole">
            <mc:AlternateContent xmlns:mc="http://schemas.openxmlformats.org/markup-compatibility/2006">
              <mc:Choice xmlns:v="urn:schemas-microsoft-com:vml" Requires="v">
                <p:oleObj spid="_x0000_s74772" name="PhotoImpact" r:id="rId5" imgW="1956613" imgH="2052702" progId="PI3.Image">
                  <p:embed/>
                </p:oleObj>
              </mc:Choice>
              <mc:Fallback>
                <p:oleObj name="PhotoImpact" r:id="rId5" imgW="1956613" imgH="2052702" progId="PI3.Image">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8900" y="11113"/>
                        <a:ext cx="6511925"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173" name="Rectangle 4"/>
          <p:cNvSpPr>
            <a:spLocks noGrp="1" noChangeArrowheads="1"/>
          </p:cNvSpPr>
          <p:nvPr>
            <p:ph type="title"/>
          </p:nvPr>
        </p:nvSpPr>
        <p:spPr>
          <a:xfrm>
            <a:off x="0" y="34925"/>
            <a:ext cx="3467100" cy="2074863"/>
          </a:xfrm>
          <a:solidFill>
            <a:srgbClr val="FFC000"/>
          </a:solidFill>
        </p:spPr>
        <p:txBody>
          <a:bodyPr/>
          <a:lstStyle/>
          <a:p>
            <a:pPr eaLnBrk="1" fontAlgn="auto" hangingPunct="1">
              <a:spcAft>
                <a:spcPts val="0"/>
              </a:spcAft>
              <a:defRPr/>
            </a:pPr>
            <a:r>
              <a:rPr lang="el-GR" altLang="en-US" dirty="0" smtClean="0"/>
              <a:t>Γεωθερμία με πολύ μεγάλο θερμοκλινές</a:t>
            </a:r>
          </a:p>
        </p:txBody>
      </p:sp>
      <p:sp>
        <p:nvSpPr>
          <p:cNvPr id="7475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BE8708E7-3378-496A-BF8A-6FEA447041A2}" type="slidenum">
              <a:rPr lang="el-GR" altLang="en-US" sz="1400" smtClean="0"/>
              <a:pPr eaLnBrk="1" hangingPunct="1">
                <a:spcBef>
                  <a:spcPct val="0"/>
                </a:spcBef>
                <a:buClrTx/>
                <a:buSzTx/>
                <a:buFontTx/>
                <a:buNone/>
              </a:pPr>
              <a:t>65</a:t>
            </a:fld>
            <a:endParaRPr lang="el-GR" altLang="en-US"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766"/>
    </mc:Choice>
    <mc:Fallback xmlns="">
      <p:transition spd="slow" advTm="2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Rectangle 2"/>
          <p:cNvSpPr>
            <a:spLocks noGrp="1" noChangeArrowheads="1"/>
          </p:cNvSpPr>
          <p:nvPr>
            <p:ph type="title"/>
          </p:nvPr>
        </p:nvSpPr>
        <p:spPr/>
        <p:txBody>
          <a:bodyPr/>
          <a:lstStyle/>
          <a:p>
            <a:pPr eaLnBrk="1" fontAlgn="auto" hangingPunct="1">
              <a:spcAft>
                <a:spcPts val="0"/>
              </a:spcAft>
              <a:defRPr/>
            </a:pPr>
            <a:r>
              <a:rPr lang="el-GR" altLang="en-US" b="1" smtClean="0">
                <a:solidFill>
                  <a:srgbClr val="002060"/>
                </a:solidFill>
              </a:rPr>
              <a:t>ΤΥΠΟΙ ΓΕΩΘΕΡΜΙΚΩΝ ΠΗΓΩΝ</a:t>
            </a:r>
          </a:p>
        </p:txBody>
      </p:sp>
      <p:sp>
        <p:nvSpPr>
          <p:cNvPr id="75779" name="Rectangle 3"/>
          <p:cNvSpPr>
            <a:spLocks noGrp="1" noChangeArrowheads="1"/>
          </p:cNvSpPr>
          <p:nvPr>
            <p:ph idx="1"/>
          </p:nvPr>
        </p:nvSpPr>
        <p:spPr>
          <a:xfrm>
            <a:off x="457200" y="2492375"/>
            <a:ext cx="8229600" cy="3557588"/>
          </a:xfrm>
        </p:spPr>
        <p:txBody>
          <a:bodyPr/>
          <a:lstStyle/>
          <a:p>
            <a:pPr eaLnBrk="1" hangingPunct="1">
              <a:lnSpc>
                <a:spcPct val="90000"/>
              </a:lnSpc>
            </a:pPr>
            <a:r>
              <a:rPr lang="el-GR" altLang="en-US" sz="2800" smtClean="0"/>
              <a:t>ΥΔΡΟΘΕΡΜΙΚΕΣ ΠΗΓΕΣ</a:t>
            </a:r>
          </a:p>
          <a:p>
            <a:pPr eaLnBrk="1" hangingPunct="1">
              <a:lnSpc>
                <a:spcPct val="90000"/>
              </a:lnSpc>
            </a:pPr>
            <a:endParaRPr lang="el-GR" altLang="en-US" sz="2800" smtClean="0"/>
          </a:p>
          <a:p>
            <a:pPr eaLnBrk="1" hangingPunct="1">
              <a:lnSpc>
                <a:spcPct val="90000"/>
              </a:lnSpc>
            </a:pPr>
            <a:r>
              <a:rPr lang="el-GR" altLang="en-US" sz="2800" smtClean="0"/>
              <a:t>ΓΕΩ-ΠΙΕΣΤΙΚΕΣ ΠΗΓΕΣ</a:t>
            </a:r>
          </a:p>
          <a:p>
            <a:pPr eaLnBrk="1" hangingPunct="1">
              <a:lnSpc>
                <a:spcPct val="90000"/>
              </a:lnSpc>
            </a:pPr>
            <a:endParaRPr lang="el-GR" altLang="en-US" sz="2800" smtClean="0"/>
          </a:p>
          <a:p>
            <a:pPr eaLnBrk="1" hangingPunct="1">
              <a:lnSpc>
                <a:spcPct val="90000"/>
              </a:lnSpc>
            </a:pPr>
            <a:r>
              <a:rPr lang="el-GR" altLang="en-US" sz="2800" smtClean="0"/>
              <a:t>ΠΗΓΕΣ ΘΕΡΜΩΝ, ΞΗΡΩΝ ΠΕΤΡΩΜΑΤΩΝ</a:t>
            </a:r>
          </a:p>
          <a:p>
            <a:pPr eaLnBrk="1" hangingPunct="1">
              <a:lnSpc>
                <a:spcPct val="90000"/>
              </a:lnSpc>
            </a:pPr>
            <a:endParaRPr lang="el-GR" altLang="en-US" sz="2800" smtClean="0"/>
          </a:p>
          <a:p>
            <a:pPr eaLnBrk="1" hangingPunct="1">
              <a:lnSpc>
                <a:spcPct val="90000"/>
              </a:lnSpc>
            </a:pPr>
            <a:r>
              <a:rPr lang="el-GR" altLang="en-US" sz="2800" smtClean="0"/>
              <a:t>ΠΗΓΕΣ ΜΑΓΜΑΤΟΣ</a:t>
            </a:r>
          </a:p>
        </p:txBody>
      </p:sp>
      <p:sp>
        <p:nvSpPr>
          <p:cNvPr id="7578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1A8F5904-DEF6-4759-A60A-B82903FFD940}" type="slidenum">
              <a:rPr lang="el-GR" altLang="en-US" sz="1400" smtClean="0"/>
              <a:pPr eaLnBrk="1" hangingPunct="1">
                <a:spcBef>
                  <a:spcPct val="0"/>
                </a:spcBef>
                <a:buClrTx/>
                <a:buSzTx/>
                <a:buFontTx/>
                <a:buNone/>
              </a:pPr>
              <a:t>66</a:t>
            </a:fld>
            <a:endParaRPr lang="el-GR" altLang="en-US" sz="1400" smtClean="0"/>
          </a:p>
        </p:txBody>
      </p:sp>
      <p:pic>
        <p:nvPicPr>
          <p:cNvPr id="6" name="Picture 6" descr="obp0zjs6"/>
          <p:cNvPicPr>
            <a:picLocks noChangeAspect="1" noChangeArrowheads="1"/>
          </p:cNvPicPr>
          <p:nvPr/>
        </p:nvPicPr>
        <p:blipFill>
          <a:blip r:embed="rId4">
            <a:extLst>
              <a:ext uri="{28A0092B-C50C-407E-A947-70E740481C1C}">
                <a14:useLocalDpi xmlns:a14="http://schemas.microsoft.com/office/drawing/2010/main" val="0"/>
              </a:ext>
            </a:extLst>
          </a:blip>
          <a:srcRect l="7089" t="6689" r="3798" b="14381"/>
          <a:stretch>
            <a:fillRect/>
          </a:stretch>
        </p:blipFill>
        <p:spPr bwMode="auto">
          <a:xfrm>
            <a:off x="0" y="709327"/>
            <a:ext cx="9171719" cy="6148673"/>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514"/>
    </mc:Choice>
    <mc:Fallback xmlns="">
      <p:transition spd="slow" advTm="102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Rectangle 2"/>
          <p:cNvSpPr>
            <a:spLocks noGrp="1" noChangeArrowheads="1"/>
          </p:cNvSpPr>
          <p:nvPr>
            <p:ph type="title"/>
          </p:nvPr>
        </p:nvSpPr>
        <p:spPr/>
        <p:txBody>
          <a:bodyPr/>
          <a:lstStyle/>
          <a:p>
            <a:pPr eaLnBrk="1" fontAlgn="auto" hangingPunct="1">
              <a:spcAft>
                <a:spcPts val="0"/>
              </a:spcAft>
              <a:defRPr/>
            </a:pPr>
            <a:r>
              <a:rPr lang="el-GR" altLang="en-US" smtClean="0"/>
              <a:t>ΥΔΡΟΘΕΡΜΙΚΕΣ ΠΗΓΕΣ</a:t>
            </a:r>
          </a:p>
        </p:txBody>
      </p:sp>
      <p:sp>
        <p:nvSpPr>
          <p:cNvPr id="7680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9E4F4C86-1826-493C-A349-A3874BE1D045}" type="slidenum">
              <a:rPr lang="el-GR" altLang="en-US" sz="1400" smtClean="0"/>
              <a:pPr eaLnBrk="1" hangingPunct="1">
                <a:spcBef>
                  <a:spcPct val="0"/>
                </a:spcBef>
                <a:buClrTx/>
                <a:buSzTx/>
                <a:buFontTx/>
                <a:buNone/>
              </a:pPr>
              <a:t>67</a:t>
            </a:fld>
            <a:endParaRPr lang="el-GR" altLang="en-US" sz="1400" smtClean="0"/>
          </a:p>
        </p:txBody>
      </p:sp>
      <p:pic>
        <p:nvPicPr>
          <p:cNvPr id="76805" name="Picture 3" descr="figure_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2003425"/>
            <a:ext cx="6731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325"/>
    </mc:Choice>
    <mc:Fallback xmlns="">
      <p:transition spd="slow" advTm="10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2"/>
          <p:cNvSpPr>
            <a:spLocks noGrp="1" noChangeArrowheads="1"/>
          </p:cNvSpPr>
          <p:nvPr>
            <p:ph type="title"/>
          </p:nvPr>
        </p:nvSpPr>
        <p:spPr/>
        <p:txBody>
          <a:bodyPr/>
          <a:lstStyle/>
          <a:p>
            <a:pPr eaLnBrk="1" fontAlgn="auto" hangingPunct="1">
              <a:spcAft>
                <a:spcPts val="0"/>
              </a:spcAft>
              <a:defRPr/>
            </a:pPr>
            <a:r>
              <a:rPr lang="el-GR" altLang="en-US" smtClean="0"/>
              <a:t>ΓΕΩΠΙΕΣΤΙΚΕΣ ΠΗΓΕΣ</a:t>
            </a:r>
          </a:p>
        </p:txBody>
      </p:sp>
      <p:sp>
        <p:nvSpPr>
          <p:cNvPr id="77827" name="Rectangle 3"/>
          <p:cNvSpPr>
            <a:spLocks noGrp="1" noChangeArrowheads="1"/>
          </p:cNvSpPr>
          <p:nvPr>
            <p:ph idx="1"/>
          </p:nvPr>
        </p:nvSpPr>
        <p:spPr/>
        <p:txBody>
          <a:bodyPr/>
          <a:lstStyle/>
          <a:p>
            <a:pPr eaLnBrk="1" hangingPunct="1"/>
            <a:r>
              <a:rPr lang="el-GR" altLang="en-US" sz="2800" smtClean="0"/>
              <a:t>ΠΗΓΕΣ ΜΕ ΘΕΡΜΟ, ΥΨΗΛΗΣ ΑΛΑΤΟΤΗΤΑΣ ΡΕΥΣΤΟ, ΚΟΡΕΣΜΕΝΟ ΜΕ ΜΕΘΑΝΙΟ</a:t>
            </a:r>
            <a:endParaRPr lang="en-US" altLang="en-US" sz="2800" smtClean="0"/>
          </a:p>
          <a:p>
            <a:pPr eaLnBrk="1" hangingPunct="1"/>
            <a:endParaRPr lang="el-GR" altLang="en-US" sz="2800" smtClean="0"/>
          </a:p>
          <a:p>
            <a:pPr eaLnBrk="1" hangingPunct="1"/>
            <a:r>
              <a:rPr lang="el-GR" altLang="en-US" sz="2800" smtClean="0"/>
              <a:t>ΒΡΙΣΚΟΝΤΑΙ ΣΕ ΜΕΓΑΛΟ ΒΑΘΟΣ ΚΑΙ ΥΠΟ ΜΕΓΑΛΗ ΠΙΕΣΗ</a:t>
            </a:r>
          </a:p>
          <a:p>
            <a:pPr eaLnBrk="1" hangingPunct="1"/>
            <a:endParaRPr lang="en-US" altLang="en-US" sz="2800" smtClean="0"/>
          </a:p>
          <a:p>
            <a:pPr eaLnBrk="1" hangingPunct="1"/>
            <a:r>
              <a:rPr lang="el-GR" altLang="en-US" sz="2800" smtClean="0"/>
              <a:t>ΠΑΓΙΔΕΥΜΕΝΕΣ ΣΕ ΒΑΘΗ </a:t>
            </a:r>
            <a:r>
              <a:rPr lang="en-US" altLang="en-US" sz="2800" smtClean="0"/>
              <a:t>	</a:t>
            </a:r>
            <a:r>
              <a:rPr lang="el-GR" altLang="en-US" sz="2800" smtClean="0"/>
              <a:t>3-6</a:t>
            </a:r>
            <a:r>
              <a:rPr lang="en-US" altLang="en-US" sz="2800" smtClean="0"/>
              <a:t>km</a:t>
            </a:r>
            <a:endParaRPr lang="el-GR" altLang="en-US" sz="2800" smtClean="0"/>
          </a:p>
          <a:p>
            <a:pPr eaLnBrk="1" hangingPunct="1"/>
            <a:endParaRPr lang="en-US" altLang="en-US" sz="2800" smtClean="0"/>
          </a:p>
          <a:p>
            <a:pPr eaLnBrk="1" hangingPunct="1"/>
            <a:r>
              <a:rPr lang="el-GR" altLang="en-US" sz="2800" smtClean="0"/>
              <a:t>ΘΕΡΜΟΚΡΑΣΙΕΣ </a:t>
            </a:r>
            <a:r>
              <a:rPr lang="en-US" altLang="en-US" sz="2800" smtClean="0"/>
              <a:t>	</a:t>
            </a:r>
            <a:r>
              <a:rPr lang="el-GR" altLang="en-US" sz="2800" smtClean="0"/>
              <a:t>90-200</a:t>
            </a:r>
            <a:r>
              <a:rPr lang="en-US" altLang="en-US" sz="2800" smtClean="0"/>
              <a:t> </a:t>
            </a:r>
            <a:r>
              <a:rPr lang="el-GR" altLang="en-US" sz="2800" baseline="30000" smtClean="0"/>
              <a:t>ο</a:t>
            </a:r>
            <a:r>
              <a:rPr lang="en-US" altLang="en-US" sz="2800" smtClean="0"/>
              <a:t>C</a:t>
            </a:r>
            <a:endParaRPr lang="el-GR" altLang="en-US" sz="2800" smtClean="0"/>
          </a:p>
        </p:txBody>
      </p:sp>
      <p:sp>
        <p:nvSpPr>
          <p:cNvPr id="7782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D002362C-3D4F-409F-BF2E-89DEA3123F2A}" type="slidenum">
              <a:rPr lang="el-GR" altLang="en-US" sz="1400" smtClean="0"/>
              <a:pPr eaLnBrk="1" hangingPunct="1">
                <a:spcBef>
                  <a:spcPct val="0"/>
                </a:spcBef>
                <a:buClrTx/>
                <a:buSzTx/>
                <a:buFontTx/>
                <a:buNone/>
              </a:pPr>
              <a:t>68</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651"/>
    </mc:Choice>
    <mc:Fallback xmlns="">
      <p:transition spd="slow" advTm="35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9" name="Rectangle 3"/>
          <p:cNvSpPr>
            <a:spLocks noGrp="1" noChangeArrowheads="1"/>
          </p:cNvSpPr>
          <p:nvPr>
            <p:ph type="title"/>
          </p:nvPr>
        </p:nvSpPr>
        <p:spPr/>
        <p:txBody>
          <a:bodyPr>
            <a:normAutofit fontScale="90000"/>
          </a:bodyPr>
          <a:lstStyle/>
          <a:p>
            <a:pPr eaLnBrk="1" fontAlgn="auto" hangingPunct="1">
              <a:spcAft>
                <a:spcPts val="0"/>
              </a:spcAft>
              <a:defRPr/>
            </a:pPr>
            <a:r>
              <a:rPr lang="el-GR" altLang="en-US" sz="3200" smtClean="0">
                <a:solidFill>
                  <a:srgbClr val="C00000"/>
                </a:solidFill>
              </a:rPr>
              <a:t>ΠΗΓΕΣ ΘΕΡΜΩΝ, ΞΗΡΩΝ ΠΕΤΡΩΜΑΤΩΝ</a:t>
            </a:r>
          </a:p>
        </p:txBody>
      </p:sp>
      <p:sp>
        <p:nvSpPr>
          <p:cNvPr id="7885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28F1646B-BC8F-4364-B7CA-48162F17BF37}" type="slidenum">
              <a:rPr lang="el-GR" altLang="en-US" sz="1400" smtClean="0"/>
              <a:pPr eaLnBrk="1" hangingPunct="1">
                <a:spcBef>
                  <a:spcPct val="0"/>
                </a:spcBef>
                <a:buClrTx/>
                <a:buSzTx/>
                <a:buFontTx/>
                <a:buNone/>
              </a:pPr>
              <a:t>69</a:t>
            </a:fld>
            <a:endParaRPr lang="el-GR" altLang="en-US" sz="1400" smtClean="0"/>
          </a:p>
        </p:txBody>
      </p:sp>
      <p:pic>
        <p:nvPicPr>
          <p:cNvPr id="78853" name="Picture 2" descr="figure_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268413"/>
            <a:ext cx="434498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4" name="Text Box 4"/>
          <p:cNvSpPr txBox="1">
            <a:spLocks noChangeArrowheads="1"/>
          </p:cNvSpPr>
          <p:nvPr/>
        </p:nvSpPr>
        <p:spPr bwMode="auto">
          <a:xfrm>
            <a:off x="4716463" y="2513013"/>
            <a:ext cx="410368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50000"/>
              </a:spcBef>
              <a:buClrTx/>
              <a:buSzTx/>
              <a:buFontTx/>
              <a:buNone/>
            </a:pPr>
            <a:r>
              <a:rPr lang="el-GR" altLang="en-US"/>
              <a:t>ΘΕΡΜΟΙ ΓΕΩΛΟΓΙΚΟΙ ΣΧΗΜΑΤΙΣΜΟΙ </a:t>
            </a:r>
          </a:p>
          <a:p>
            <a:pPr eaLnBrk="1" hangingPunct="1">
              <a:spcBef>
                <a:spcPct val="50000"/>
              </a:spcBef>
              <a:buClrTx/>
              <a:buSzTx/>
              <a:buFontTx/>
              <a:buNone/>
            </a:pPr>
            <a:r>
              <a:rPr lang="el-GR" altLang="en-US"/>
              <a:t>ΠΟΥ </a:t>
            </a:r>
            <a:r>
              <a:rPr lang="el-GR" altLang="en-US" u="sng">
                <a:solidFill>
                  <a:srgbClr val="FF0000"/>
                </a:solidFill>
              </a:rPr>
              <a:t>Δ Ε Ν</a:t>
            </a:r>
            <a:r>
              <a:rPr lang="el-GR" altLang="en-US"/>
              <a:t> ΠΕΡΙΕΧΟΥΝ </a:t>
            </a:r>
          </a:p>
          <a:p>
            <a:pPr eaLnBrk="1" hangingPunct="1">
              <a:spcBef>
                <a:spcPct val="50000"/>
              </a:spcBef>
              <a:buClrTx/>
              <a:buSzTx/>
              <a:buFontTx/>
              <a:buNone/>
            </a:pPr>
            <a:r>
              <a:rPr lang="el-GR" altLang="en-US" smtClean="0"/>
              <a:t>ΝΕΡΟ</a:t>
            </a:r>
            <a:endParaRPr lang="el-GR"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55"/>
    </mc:Choice>
    <mc:Fallback xmlns="">
      <p:transition spd="slow" advTm="12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mtClean="0"/>
              <a:t>GEYSERS</a:t>
            </a:r>
            <a:endParaRPr lang="en-GB"/>
          </a:p>
        </p:txBody>
      </p:sp>
      <p:sp>
        <p:nvSpPr>
          <p:cNvPr id="3" name="Slide Number Placeholder 2"/>
          <p:cNvSpPr>
            <a:spLocks noGrp="1"/>
          </p:cNvSpPr>
          <p:nvPr>
            <p:ph type="sldNum" sz="quarter" idx="12"/>
          </p:nvPr>
        </p:nvSpPr>
        <p:spPr/>
        <p:txBody>
          <a:bodyPr/>
          <a:lstStyle/>
          <a:p>
            <a:pPr>
              <a:defRPr/>
            </a:pPr>
            <a:fld id="{ED2F415D-BF91-450A-97AB-461FF0467A7B}" type="slidenum">
              <a:rPr lang="el-GR" smtClean="0"/>
              <a:pPr>
                <a:defRPr/>
              </a:pPr>
              <a:t>7</a:t>
            </a:fld>
            <a:endParaRPr lang="el-GR"/>
          </a:p>
        </p:txBody>
      </p:sp>
      <p:pic>
        <p:nvPicPr>
          <p:cNvPr id="4" name="Picture 4" descr="Clepsydra_Geyser_at_Fountain_Paint_Pot_in_Yellowstone-750px"/>
          <p:cNvPicPr>
            <a:picLocks noChangeAspect="1" noChangeArrowheads="1"/>
          </p:cNvPicPr>
          <p:nvPr/>
        </p:nvPicPr>
        <p:blipFill>
          <a:blip r:embed="rId5">
            <a:lum bright="12000" contrast="6000"/>
            <a:extLst>
              <a:ext uri="{28A0092B-C50C-407E-A947-70E740481C1C}">
                <a14:useLocalDpi xmlns:a14="http://schemas.microsoft.com/office/drawing/2010/main" val="0"/>
              </a:ext>
            </a:extLst>
          </a:blip>
          <a:srcRect/>
          <a:stretch>
            <a:fillRect/>
          </a:stretch>
        </p:blipFill>
        <p:spPr bwMode="auto">
          <a:xfrm>
            <a:off x="762000" y="1066800"/>
            <a:ext cx="7143750" cy="498157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6334216"/>
      </p:ext>
    </p:extLst>
  </p:cSld>
  <p:clrMapOvr>
    <a:masterClrMapping/>
  </p:clrMapOvr>
  <mc:AlternateContent xmlns:mc="http://schemas.openxmlformats.org/markup-compatibility/2006" xmlns:p14="http://schemas.microsoft.com/office/powerpoint/2010/main">
    <mc:Choice Requires="p14">
      <p:transition spd="slow" p14:dur="2000" advTm="2596"/>
    </mc:Choice>
    <mc:Fallback xmlns="">
      <p:transition spd="slow" advTm="2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2" name="Rectangle 2"/>
          <p:cNvSpPr>
            <a:spLocks noGrp="1" noChangeArrowheads="1"/>
          </p:cNvSpPr>
          <p:nvPr>
            <p:ph type="title"/>
          </p:nvPr>
        </p:nvSpPr>
        <p:spPr/>
        <p:txBody>
          <a:bodyPr/>
          <a:lstStyle/>
          <a:p>
            <a:pPr eaLnBrk="1" fontAlgn="auto" hangingPunct="1">
              <a:spcAft>
                <a:spcPts val="0"/>
              </a:spcAft>
              <a:defRPr/>
            </a:pPr>
            <a:r>
              <a:rPr lang="el-GR" altLang="en-US" sz="3200" smtClean="0"/>
              <a:t>ΠΗΓΕΣ ΜΑΓΜΑΤΟΣ</a:t>
            </a:r>
          </a:p>
        </p:txBody>
      </p:sp>
      <p:sp>
        <p:nvSpPr>
          <p:cNvPr id="80899" name="Rectangle 3"/>
          <p:cNvSpPr>
            <a:spLocks noGrp="1" noChangeArrowheads="1"/>
          </p:cNvSpPr>
          <p:nvPr>
            <p:ph idx="1"/>
          </p:nvPr>
        </p:nvSpPr>
        <p:spPr/>
        <p:txBody>
          <a:bodyPr/>
          <a:lstStyle/>
          <a:p>
            <a:pPr marL="173038" indent="-173038" eaLnBrk="1" hangingPunct="1"/>
            <a:r>
              <a:rPr lang="el-GR" altLang="en-US" sz="2800" smtClean="0"/>
              <a:t>Η ΜΕΓΑΛΥΤΕΡΗ – εν δυνάμει - ΓΕΩΘΕΡΜΙΚΗ ΠΗΓΗ</a:t>
            </a:r>
          </a:p>
          <a:p>
            <a:pPr marL="173038" indent="-173038" eaLnBrk="1" hangingPunct="1"/>
            <a:r>
              <a:rPr lang="el-GR" altLang="en-US" sz="2800" smtClean="0"/>
              <a:t>ΠΕΤΡΩΜΑΤΑ ΥΠΟ ΤΗΞΗ ΣΕ ΒΑΘΗ  </a:t>
            </a:r>
            <a:r>
              <a:rPr lang="el-GR" altLang="en-US" sz="2800" smtClean="0">
                <a:solidFill>
                  <a:srgbClr val="FF0000"/>
                </a:solidFill>
              </a:rPr>
              <a:t>3 </a:t>
            </a:r>
            <a:r>
              <a:rPr lang="en-US" altLang="en-US" sz="2800" smtClean="0">
                <a:solidFill>
                  <a:srgbClr val="FF0000"/>
                </a:solidFill>
              </a:rPr>
              <a:t>–</a:t>
            </a:r>
            <a:r>
              <a:rPr lang="el-GR" altLang="en-US" sz="2800" smtClean="0">
                <a:solidFill>
                  <a:srgbClr val="FF0000"/>
                </a:solidFill>
              </a:rPr>
              <a:t> </a:t>
            </a:r>
            <a:r>
              <a:rPr lang="en-US" altLang="en-US" sz="2800" smtClean="0">
                <a:solidFill>
                  <a:srgbClr val="FF0000"/>
                </a:solidFill>
              </a:rPr>
              <a:t>10 km</a:t>
            </a:r>
            <a:r>
              <a:rPr lang="el-GR" altLang="en-US" sz="2800" smtClean="0"/>
              <a:t> ΚΑΙ ΔΥΣΚΟΛΑ ΠΡΟΣΒΑΣΙΜΑ.</a:t>
            </a:r>
          </a:p>
          <a:p>
            <a:pPr marL="173038" indent="-173038" eaLnBrk="1" hangingPunct="1"/>
            <a:endParaRPr lang="el-GR" altLang="en-US" sz="2800" smtClean="0"/>
          </a:p>
          <a:p>
            <a:pPr marL="173038" indent="-173038" eaLnBrk="1" hangingPunct="1"/>
            <a:r>
              <a:rPr lang="el-GR" altLang="en-US" sz="2800" smtClean="0"/>
              <a:t>ΘΕΡΜΟΚΡΑΣΙΕΣ ΑΠΟ   </a:t>
            </a:r>
            <a:r>
              <a:rPr lang="el-GR" altLang="en-US" sz="2800" smtClean="0">
                <a:solidFill>
                  <a:srgbClr val="FF0000"/>
                </a:solidFill>
              </a:rPr>
              <a:t>700 - 1200 </a:t>
            </a:r>
            <a:r>
              <a:rPr lang="en-US" altLang="en-US" sz="2800" baseline="30000" smtClean="0">
                <a:solidFill>
                  <a:srgbClr val="FF0000"/>
                </a:solidFill>
              </a:rPr>
              <a:t>o</a:t>
            </a:r>
            <a:r>
              <a:rPr lang="en-US" altLang="en-US" sz="2800" smtClean="0">
                <a:solidFill>
                  <a:srgbClr val="FF0000"/>
                </a:solidFill>
              </a:rPr>
              <a:t>C</a:t>
            </a:r>
            <a:r>
              <a:rPr lang="en-US" altLang="en-US" sz="2800" smtClean="0"/>
              <a:t>.</a:t>
            </a:r>
          </a:p>
          <a:p>
            <a:pPr marL="173038" indent="-173038" eaLnBrk="1" hangingPunct="1"/>
            <a:endParaRPr lang="en-US" altLang="en-US" sz="2800" smtClean="0"/>
          </a:p>
          <a:p>
            <a:pPr marL="173038" indent="-173038" eaLnBrk="1" hangingPunct="1"/>
            <a:r>
              <a:rPr lang="el-GR" altLang="en-US" sz="2800" smtClean="0"/>
              <a:t>ΔΕΝ ΕΧΕΙ ΕΞΕΡΕΥΝΗΘΕΙ ΜΕΧΡΙ ΣΗΜΕΡΑ.</a:t>
            </a:r>
          </a:p>
        </p:txBody>
      </p:sp>
      <p:sp>
        <p:nvSpPr>
          <p:cNvPr id="809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78B16203-6B21-441A-99E8-931B50CA818E}" type="slidenum">
              <a:rPr lang="el-GR" altLang="en-US" sz="1400" smtClean="0"/>
              <a:pPr eaLnBrk="1" hangingPunct="1">
                <a:spcBef>
                  <a:spcPct val="0"/>
                </a:spcBef>
                <a:buClrTx/>
                <a:buSzTx/>
                <a:buFontTx/>
                <a:buNone/>
              </a:pPr>
              <a:t>70</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790"/>
    </mc:Choice>
    <mc:Fallback xmlns="">
      <p:transition spd="slow" advTm="34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4"/>
          <p:cNvSpPr>
            <a:spLocks noGrp="1" noChangeArrowheads="1"/>
          </p:cNvSpPr>
          <p:nvPr>
            <p:ph type="title"/>
          </p:nvPr>
        </p:nvSpPr>
        <p:spPr>
          <a:xfrm>
            <a:off x="0" y="549275"/>
            <a:ext cx="3924300" cy="1871663"/>
          </a:xfrm>
          <a:solidFill>
            <a:srgbClr val="FFC000"/>
          </a:solidFill>
        </p:spPr>
        <p:txBody>
          <a:bodyPr>
            <a:normAutofit/>
          </a:bodyPr>
          <a:lstStyle/>
          <a:p>
            <a:pPr eaLnBrk="1" fontAlgn="auto" hangingPunct="1">
              <a:spcAft>
                <a:spcPts val="0"/>
              </a:spcAft>
              <a:defRPr/>
            </a:pPr>
            <a:r>
              <a:rPr lang="el-GR" altLang="en-US" dirty="0" smtClean="0"/>
              <a:t>Γεωθερμία-</a:t>
            </a:r>
            <a:br>
              <a:rPr lang="el-GR" altLang="en-US" dirty="0" smtClean="0"/>
            </a:br>
            <a:r>
              <a:rPr lang="el-GR" altLang="en-US" dirty="0" smtClean="0"/>
              <a:t>Βασική ιδέα εκμετάλλευσης</a:t>
            </a:r>
          </a:p>
        </p:txBody>
      </p:sp>
      <p:graphicFrame>
        <p:nvGraphicFramePr>
          <p:cNvPr id="81923" name="Object 5"/>
          <p:cNvGraphicFramePr>
            <a:graphicFrameLocks noGrp="1" noChangeAspect="1"/>
          </p:cNvGraphicFramePr>
          <p:nvPr>
            <p:ph idx="1"/>
            <p:extLst>
              <p:ext uri="{D42A27DB-BD31-4B8C-83A1-F6EECF244321}">
                <p14:modId xmlns:p14="http://schemas.microsoft.com/office/powerpoint/2010/main" val="3566920790"/>
              </p:ext>
            </p:extLst>
          </p:nvPr>
        </p:nvGraphicFramePr>
        <p:xfrm>
          <a:off x="3203848" y="352425"/>
          <a:ext cx="6084887" cy="6505575"/>
        </p:xfrm>
        <a:graphic>
          <a:graphicData uri="http://schemas.openxmlformats.org/presentationml/2006/ole">
            <mc:AlternateContent xmlns:mc="http://schemas.openxmlformats.org/markup-compatibility/2006">
              <mc:Choice xmlns:v="urn:schemas-microsoft-com:vml" Requires="v">
                <p:oleObj spid="_x0000_s81940" name="PhotoImpact" r:id="rId5" imgW="1852913" imgH="1981078" progId="PI3.Image">
                  <p:embed/>
                </p:oleObj>
              </mc:Choice>
              <mc:Fallback>
                <p:oleObj name="PhotoImpact" r:id="rId5" imgW="1852913" imgH="1981078" progId="PI3.Image">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352425"/>
                        <a:ext cx="6084887"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7B0A4E62-9840-4D33-A829-D2E909A63354}" type="slidenum">
              <a:rPr lang="el-GR" altLang="en-US" sz="1400" smtClean="0"/>
              <a:pPr eaLnBrk="1" hangingPunct="1">
                <a:spcBef>
                  <a:spcPct val="0"/>
                </a:spcBef>
                <a:buClrTx/>
                <a:buSzTx/>
                <a:buFontTx/>
                <a:buNone/>
              </a:pPr>
              <a:t>71</a:t>
            </a:fld>
            <a:endParaRPr lang="el-GR" altLang="en-US"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386"/>
    </mc:Choice>
    <mc:Fallback xmlns="">
      <p:transition spd="slow" advTm="2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6" name="Rectangle 2"/>
          <p:cNvSpPr>
            <a:spLocks noGrp="1" noChangeArrowheads="1"/>
          </p:cNvSpPr>
          <p:nvPr>
            <p:ph type="title"/>
          </p:nvPr>
        </p:nvSpPr>
        <p:spPr/>
        <p:txBody>
          <a:bodyPr/>
          <a:lstStyle/>
          <a:p>
            <a:pPr eaLnBrk="1" fontAlgn="auto" hangingPunct="1">
              <a:spcAft>
                <a:spcPts val="0"/>
              </a:spcAft>
              <a:defRPr/>
            </a:pPr>
            <a:r>
              <a:rPr lang="el-GR" altLang="en-US" smtClean="0"/>
              <a:t>ΓΕΩΘΕΡΜΙΚΗ ΕΝΕΡΓΕΙΑ: ΧΡΗΣΕΙΣ</a:t>
            </a:r>
          </a:p>
        </p:txBody>
      </p:sp>
      <p:sp>
        <p:nvSpPr>
          <p:cNvPr id="82947" name="Rectangle 3"/>
          <p:cNvSpPr>
            <a:spLocks noGrp="1" noChangeArrowheads="1"/>
          </p:cNvSpPr>
          <p:nvPr>
            <p:ph idx="1"/>
          </p:nvPr>
        </p:nvSpPr>
        <p:spPr/>
        <p:txBody>
          <a:bodyPr/>
          <a:lstStyle/>
          <a:p>
            <a:pPr eaLnBrk="1" hangingPunct="1"/>
            <a:r>
              <a:rPr lang="el-GR" altLang="en-US" sz="2800" smtClean="0"/>
              <a:t>ΑΜΕΣΗ ΧΡΗΣΗ ΘΕΡΜΟΤΗΤΑΣ</a:t>
            </a:r>
          </a:p>
          <a:p>
            <a:pPr eaLnBrk="1" hangingPunct="1"/>
            <a:r>
              <a:rPr lang="el-GR" altLang="en-US" sz="2800" smtClean="0"/>
              <a:t>ΠΑΡΑΓΩΓΗ ΗΛΕΚΤΡΙΣΜΟΥ</a:t>
            </a:r>
          </a:p>
          <a:p>
            <a:pPr lvl="1" eaLnBrk="1" hangingPunct="1"/>
            <a:r>
              <a:rPr lang="el-GR" altLang="en-US" sz="2400" smtClean="0"/>
              <a:t>ΞΗΡΟΣ ΑΤΜΟΣ</a:t>
            </a:r>
          </a:p>
          <a:p>
            <a:pPr lvl="1" eaLnBrk="1" hangingPunct="1"/>
            <a:r>
              <a:rPr lang="el-GR" altLang="en-US" sz="2400" smtClean="0"/>
              <a:t>ΕΚΤΟΝΟΥΜΕΝΟΣ ΑΤΜΟΣ</a:t>
            </a:r>
          </a:p>
          <a:p>
            <a:pPr lvl="1" eaLnBrk="1" hangingPunct="1"/>
            <a:r>
              <a:rPr lang="el-GR" altLang="en-US" sz="2400" smtClean="0"/>
              <a:t>ΣΥΣΤΗΜΑΤΑ ΔΙΠΛΟΥ ΚΥΚΛΟΥ</a:t>
            </a:r>
          </a:p>
          <a:p>
            <a:pPr lvl="1" eaLnBrk="1" hangingPunct="1"/>
            <a:endParaRPr lang="el-GR" altLang="en-US" sz="2400" smtClean="0"/>
          </a:p>
          <a:p>
            <a:pPr lvl="1" eaLnBrk="1" hangingPunct="1"/>
            <a:r>
              <a:rPr lang="el-GR" altLang="en-US" sz="2400" smtClean="0"/>
              <a:t>ΓΙΑ ΦΟΡΤΙΟ ΒΑΣΗΣ</a:t>
            </a:r>
          </a:p>
          <a:p>
            <a:pPr lvl="1" eaLnBrk="1" hangingPunct="1"/>
            <a:r>
              <a:rPr lang="el-GR" altLang="en-US" sz="2400" smtClean="0"/>
              <a:t>ΓΙΑ ΦΟΡΤΙΟ ΑΙΧΜΗΣ</a:t>
            </a:r>
          </a:p>
        </p:txBody>
      </p:sp>
      <p:sp>
        <p:nvSpPr>
          <p:cNvPr id="8294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02252690-DC75-47D2-91DC-B52F6F8BA3E6}" type="slidenum">
              <a:rPr lang="el-GR" altLang="en-US" sz="1400" smtClean="0"/>
              <a:pPr eaLnBrk="1" hangingPunct="1">
                <a:spcBef>
                  <a:spcPct val="0"/>
                </a:spcBef>
                <a:buClrTx/>
                <a:buSzTx/>
                <a:buFontTx/>
                <a:buNone/>
              </a:pPr>
              <a:t>72</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dirty="0" smtClean="0"/>
              <a:t>ΠΑΡΑΓΩΓΗ ΗΛΕΚΤΡΙΣΜΟΥ</a:t>
            </a:r>
            <a:endParaRPr lang="en-GB" dirty="0"/>
          </a:p>
        </p:txBody>
      </p:sp>
      <p:pic>
        <p:nvPicPr>
          <p:cNvPr id="88067"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539552" y="764704"/>
            <a:ext cx="8064896" cy="6003338"/>
          </a:xfrm>
        </p:spPr>
      </p:pic>
      <p:sp>
        <p:nvSpPr>
          <p:cNvPr id="88068" name="Footer Placeholder 3"/>
          <p:cNvSpPr>
            <a:spLocks noGrp="1"/>
          </p:cNvSpPr>
          <p:nvPr>
            <p:ph type="ftr" sz="quarter" idx="4294967295"/>
          </p:nvPr>
        </p:nvSpPr>
        <p:spPr bwMode="auto">
          <a:xfrm>
            <a:off x="3429000" y="19050"/>
            <a:ext cx="4114800" cy="3286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n-US" smtClean="0">
                <a:solidFill>
                  <a:srgbClr val="FFFFFF"/>
                </a:solidFill>
              </a:rPr>
              <a:t>ΓΕΩΘΕΡΜΙΚΗ ΕΝΕΡΓΕΙΑ Α</a:t>
            </a:r>
          </a:p>
        </p:txBody>
      </p:sp>
      <p:sp>
        <p:nvSpPr>
          <p:cNvPr id="88069"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2207B6-8CAD-4606-B602-094807C20513}" type="slidenum">
              <a:rPr lang="el-GR" altLang="en-US" smtClean="0">
                <a:solidFill>
                  <a:srgbClr val="FFFFFF"/>
                </a:solidFill>
              </a:rPr>
              <a:pPr eaLnBrk="1" hangingPunct="1"/>
              <a:t>73</a:t>
            </a:fld>
            <a:endParaRPr lang="el-GR" altLang="en-US" smtClean="0">
              <a:solidFill>
                <a:srgbClr val="FFFF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95"/>
    </mc:Choice>
    <mc:Fallback xmlns="">
      <p:transition spd="slow" advTm="6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4210" name="Object 3"/>
          <p:cNvGraphicFramePr>
            <a:graphicFrameLocks noGrp="1" noChangeAspect="1"/>
          </p:cNvGraphicFramePr>
          <p:nvPr>
            <p:ph idx="1"/>
          </p:nvPr>
        </p:nvGraphicFramePr>
        <p:xfrm>
          <a:off x="0" y="12700"/>
          <a:ext cx="6732588" cy="6845300"/>
        </p:xfrm>
        <a:graphic>
          <a:graphicData uri="http://schemas.openxmlformats.org/presentationml/2006/ole">
            <mc:AlternateContent xmlns:mc="http://schemas.openxmlformats.org/markup-compatibility/2006">
              <mc:Choice xmlns:v="urn:schemas-microsoft-com:vml" Requires="v">
                <p:oleObj spid="_x0000_s94227" name="PhotoImpact" r:id="rId5" imgW="2176276" imgH="2212291" progId="PI3.Image">
                  <p:embed/>
                </p:oleObj>
              </mc:Choice>
              <mc:Fallback>
                <p:oleObj name="PhotoImpact" r:id="rId5" imgW="2176276" imgH="2212291" progId="PI3.Image">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700"/>
                        <a:ext cx="6732588"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421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A55B9A89-5F4B-4F72-8413-D054C387540B}" type="slidenum">
              <a:rPr lang="el-GR" altLang="en-US" sz="1400" smtClean="0"/>
              <a:pPr eaLnBrk="1" hangingPunct="1">
                <a:spcBef>
                  <a:spcPct val="0"/>
                </a:spcBef>
                <a:buClrTx/>
                <a:buSzTx/>
                <a:buFontTx/>
                <a:buNone/>
              </a:pPr>
              <a:t>74</a:t>
            </a:fld>
            <a:endParaRPr lang="el-GR" altLang="en-US" sz="1400" smtClean="0"/>
          </a:p>
        </p:txBody>
      </p:sp>
      <p:sp>
        <p:nvSpPr>
          <p:cNvPr id="17413" name="Rectangle 2"/>
          <p:cNvSpPr>
            <a:spLocks noGrp="1" noChangeArrowheads="1"/>
          </p:cNvSpPr>
          <p:nvPr>
            <p:ph type="title"/>
          </p:nvPr>
        </p:nvSpPr>
        <p:spPr>
          <a:xfrm>
            <a:off x="6372200" y="260350"/>
            <a:ext cx="2601938" cy="1143000"/>
          </a:xfrm>
        </p:spPr>
        <p:txBody>
          <a:bodyPr/>
          <a:lstStyle/>
          <a:p>
            <a:pPr eaLnBrk="1" fontAlgn="auto" hangingPunct="1">
              <a:spcAft>
                <a:spcPts val="0"/>
              </a:spcAft>
              <a:defRPr/>
            </a:pPr>
            <a:r>
              <a:rPr lang="el-GR" altLang="en-US" dirty="0" smtClean="0">
                <a:solidFill>
                  <a:srgbClr val="FF0000"/>
                </a:solidFill>
              </a:rPr>
              <a:t>ΓΕΩΤΡΗΣΗ</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133"/>
    </mc:Choice>
    <mc:Fallback xmlns="">
      <p:transition spd="slow" advTm="9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3"/>
          <p:cNvGraphicFramePr>
            <a:graphicFrameLocks noGrp="1" noChangeAspect="1"/>
          </p:cNvGraphicFramePr>
          <p:nvPr>
            <p:ph idx="1"/>
          </p:nvPr>
        </p:nvGraphicFramePr>
        <p:xfrm>
          <a:off x="-31750" y="1173163"/>
          <a:ext cx="7483475" cy="5684837"/>
        </p:xfrm>
        <a:graphic>
          <a:graphicData uri="http://schemas.openxmlformats.org/presentationml/2006/ole">
            <mc:AlternateContent xmlns:mc="http://schemas.openxmlformats.org/markup-compatibility/2006">
              <mc:Choice xmlns:v="urn:schemas-microsoft-com:vml" Requires="v">
                <p:oleObj spid="_x0000_s95251" name="Photo Editor Photo" r:id="rId5" imgW="1452372" imgH="1102727" progId="MSPhotoEd.3">
                  <p:embed/>
                </p:oleObj>
              </mc:Choice>
              <mc:Fallback>
                <p:oleObj name="Photo Editor Photo" r:id="rId5" imgW="1452372" imgH="1102727" progId="MSPhotoEd.3">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 y="1173163"/>
                        <a:ext cx="7483475" cy="56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523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0896E197-2CF6-4B9D-B3EE-3C0A35ED9CDC}" type="slidenum">
              <a:rPr lang="el-GR" altLang="en-US" sz="1400" smtClean="0"/>
              <a:pPr eaLnBrk="1" hangingPunct="1">
                <a:spcBef>
                  <a:spcPct val="0"/>
                </a:spcBef>
                <a:buClrTx/>
                <a:buSzTx/>
                <a:buFontTx/>
                <a:buNone/>
              </a:pPr>
              <a:t>75</a:t>
            </a:fld>
            <a:endParaRPr lang="el-GR" altLang="en-US" sz="1400" smtClean="0"/>
          </a:p>
        </p:txBody>
      </p:sp>
      <p:sp>
        <p:nvSpPr>
          <p:cNvPr id="18437" name="Rectangle 2"/>
          <p:cNvSpPr>
            <a:spLocks noGrp="1" noChangeArrowheads="1"/>
          </p:cNvSpPr>
          <p:nvPr>
            <p:ph type="title"/>
          </p:nvPr>
        </p:nvSpPr>
        <p:spPr/>
        <p:txBody>
          <a:bodyPr/>
          <a:lstStyle/>
          <a:p>
            <a:pPr eaLnBrk="1" fontAlgn="auto" hangingPunct="1">
              <a:spcAft>
                <a:spcPts val="0"/>
              </a:spcAft>
              <a:defRPr/>
            </a:pPr>
            <a:r>
              <a:rPr lang="el-GR" altLang="en-US" dirty="0" smtClean="0">
                <a:solidFill>
                  <a:srgbClr val="FF0000"/>
                </a:solidFill>
              </a:rPr>
              <a:t>ΓΕΩΤΡΗΣΗ ΚΑΙ ΕΚΤΟΝΩΣΗ</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229"/>
    </mc:Choice>
    <mc:Fallback xmlns="">
      <p:transition spd="slow" advTm="9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4"/>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solidFill>
                  <a:srgbClr val="FF0000"/>
                </a:solidFill>
              </a:rPr>
              <a:t>Γεωθερμία-Σταθμός ηλεκτροπαραγωγής</a:t>
            </a:r>
          </a:p>
        </p:txBody>
      </p:sp>
      <p:graphicFrame>
        <p:nvGraphicFramePr>
          <p:cNvPr id="96259" name="Object 5"/>
          <p:cNvGraphicFramePr>
            <a:graphicFrameLocks noGrp="1" noChangeAspect="1"/>
          </p:cNvGraphicFramePr>
          <p:nvPr>
            <p:ph idx="1"/>
          </p:nvPr>
        </p:nvGraphicFramePr>
        <p:xfrm>
          <a:off x="0" y="2298700"/>
          <a:ext cx="6838950" cy="4559300"/>
        </p:xfrm>
        <a:graphic>
          <a:graphicData uri="http://schemas.openxmlformats.org/presentationml/2006/ole">
            <mc:AlternateContent xmlns:mc="http://schemas.openxmlformats.org/markup-compatibility/2006">
              <mc:Choice xmlns:v="urn:schemas-microsoft-com:vml" Requires="v">
                <p:oleObj spid="_x0000_s96275" name="PhotoImpact" r:id="rId5" imgW="4761905" imgH="3174603" progId="PI3.Image">
                  <p:embed/>
                </p:oleObj>
              </mc:Choice>
              <mc:Fallback>
                <p:oleObj name="PhotoImpact" r:id="rId5" imgW="4761905" imgH="3174603" progId="PI3.Image">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298700"/>
                        <a:ext cx="6838950" cy="455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626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4D751D7B-4A24-4123-89FD-C9ECF349E674}" type="slidenum">
              <a:rPr lang="el-GR" altLang="en-US" sz="1400" smtClean="0"/>
              <a:pPr eaLnBrk="1" hangingPunct="1">
                <a:spcBef>
                  <a:spcPct val="0"/>
                </a:spcBef>
                <a:buClrTx/>
                <a:buSzTx/>
                <a:buFontTx/>
                <a:buNone/>
              </a:pPr>
              <a:t>76</a:t>
            </a:fld>
            <a:endParaRPr lang="el-GR" altLang="en-US"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53"/>
    </mc:Choice>
    <mc:Fallback xmlns="">
      <p:transition spd="slow" advTm="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Grp="1" noChangeArrowheads="1"/>
          </p:cNvSpPr>
          <p:nvPr>
            <p:ph type="title"/>
          </p:nvPr>
        </p:nvSpPr>
        <p:spPr/>
        <p:txBody>
          <a:bodyPr/>
          <a:lstStyle/>
          <a:p>
            <a:pPr eaLnBrk="1" fontAlgn="auto" hangingPunct="1">
              <a:spcAft>
                <a:spcPts val="0"/>
              </a:spcAft>
              <a:defRPr/>
            </a:pPr>
            <a:r>
              <a:rPr lang="el-GR" altLang="en-US" sz="2800" smtClean="0">
                <a:solidFill>
                  <a:srgbClr val="FF0000"/>
                </a:solidFill>
              </a:rPr>
              <a:t>Σταθμός  Geysers, California</a:t>
            </a:r>
            <a:r>
              <a:rPr lang="el-GR" altLang="en-US" smtClean="0">
                <a:solidFill>
                  <a:srgbClr val="FF0000"/>
                </a:solidFill>
              </a:rPr>
              <a:t> </a:t>
            </a:r>
          </a:p>
        </p:txBody>
      </p:sp>
      <p:sp>
        <p:nvSpPr>
          <p:cNvPr id="9728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EDCDCC32-32C7-44B4-BA75-D3FC138CEC3B}" type="slidenum">
              <a:rPr lang="el-GR" altLang="en-US" sz="1400" smtClean="0"/>
              <a:pPr eaLnBrk="1" hangingPunct="1">
                <a:spcBef>
                  <a:spcPct val="0"/>
                </a:spcBef>
                <a:buClrTx/>
                <a:buSzTx/>
                <a:buFontTx/>
                <a:buNone/>
              </a:pPr>
              <a:t>77</a:t>
            </a:fld>
            <a:endParaRPr lang="el-GR" altLang="en-US" sz="1400" smtClean="0"/>
          </a:p>
        </p:txBody>
      </p:sp>
      <p:pic>
        <p:nvPicPr>
          <p:cNvPr id="97286" name="Picture 7" descr="1-4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484313"/>
            <a:ext cx="7280275"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95"/>
    </mc:Choice>
    <mc:Fallback xmlns="">
      <p:transition spd="slow" advTm="6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4"/>
          <p:cNvSpPr>
            <a:spLocks noGrp="1" noChangeArrowheads="1"/>
          </p:cNvSpPr>
          <p:nvPr>
            <p:ph type="title"/>
          </p:nvPr>
        </p:nvSpPr>
        <p:spPr/>
        <p:txBody>
          <a:bodyPr>
            <a:normAutofit fontScale="90000"/>
          </a:bodyPr>
          <a:lstStyle/>
          <a:p>
            <a:pPr eaLnBrk="1" fontAlgn="auto" hangingPunct="1">
              <a:spcAft>
                <a:spcPts val="0"/>
              </a:spcAft>
              <a:defRPr/>
            </a:pPr>
            <a:r>
              <a:rPr lang="el-GR" altLang="en-US" dirty="0" smtClean="0">
                <a:solidFill>
                  <a:srgbClr val="FF0000"/>
                </a:solidFill>
              </a:rPr>
              <a:t>Γεωθερμία – Σταθμός ηλεκτροπαραγωγής</a:t>
            </a:r>
          </a:p>
        </p:txBody>
      </p:sp>
      <p:graphicFrame>
        <p:nvGraphicFramePr>
          <p:cNvPr id="98307" name="Object 5"/>
          <p:cNvGraphicFramePr>
            <a:graphicFrameLocks noGrp="1" noChangeAspect="1"/>
          </p:cNvGraphicFramePr>
          <p:nvPr>
            <p:ph idx="1"/>
          </p:nvPr>
        </p:nvGraphicFramePr>
        <p:xfrm>
          <a:off x="684213" y="1557338"/>
          <a:ext cx="7200900" cy="4762500"/>
        </p:xfrm>
        <a:graphic>
          <a:graphicData uri="http://schemas.openxmlformats.org/presentationml/2006/ole">
            <mc:AlternateContent xmlns:mc="http://schemas.openxmlformats.org/markup-compatibility/2006">
              <mc:Choice xmlns:v="urn:schemas-microsoft-com:vml" Requires="v">
                <p:oleObj spid="_x0000_s98323" name="PhotoImpact" r:id="rId5" imgW="4761905" imgH="3149206" progId="PI3.Image">
                  <p:embed/>
                </p:oleObj>
              </mc:Choice>
              <mc:Fallback>
                <p:oleObj name="PhotoImpact" r:id="rId5" imgW="4761905" imgH="3149206" progId="PI3.Image">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1557338"/>
                        <a:ext cx="72009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830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4E7B4820-4D0E-43B3-98C9-95694D016EE1}" type="slidenum">
              <a:rPr lang="el-GR" altLang="en-US" sz="1400" smtClean="0"/>
              <a:pPr eaLnBrk="1" hangingPunct="1">
                <a:spcBef>
                  <a:spcPct val="0"/>
                </a:spcBef>
                <a:buClrTx/>
                <a:buSzTx/>
                <a:buFontTx/>
                <a:buNone/>
              </a:pPr>
              <a:t>78</a:t>
            </a:fld>
            <a:endParaRPr lang="el-GR" altLang="en-US"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27"/>
    </mc:Choice>
    <mc:Fallback xmlns="">
      <p:transition spd="slow" advTm="7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noChangeArrowheads="1"/>
          </p:cNvSpPr>
          <p:nvPr>
            <p:ph type="title"/>
          </p:nvPr>
        </p:nvSpPr>
        <p:spPr>
          <a:xfrm>
            <a:off x="457200" y="274638"/>
            <a:ext cx="8229600" cy="777875"/>
          </a:xfrm>
        </p:spPr>
        <p:txBody>
          <a:bodyPr/>
          <a:lstStyle/>
          <a:p>
            <a:pPr eaLnBrk="1" fontAlgn="auto" hangingPunct="1">
              <a:spcAft>
                <a:spcPts val="0"/>
              </a:spcAft>
              <a:defRPr/>
            </a:pPr>
            <a:r>
              <a:rPr lang="el-GR" altLang="en-US" sz="3600" dirty="0" smtClean="0">
                <a:solidFill>
                  <a:srgbClr val="FF0000"/>
                </a:solidFill>
              </a:rPr>
              <a:t>Γεωθερμία – Σταθμός ηλεκτροπαραγωγής</a:t>
            </a:r>
          </a:p>
        </p:txBody>
      </p:sp>
      <p:graphicFrame>
        <p:nvGraphicFramePr>
          <p:cNvPr id="99331" name="Object 3"/>
          <p:cNvGraphicFramePr>
            <a:graphicFrameLocks noGrp="1" noChangeAspect="1"/>
          </p:cNvGraphicFramePr>
          <p:nvPr>
            <p:ph idx="1"/>
          </p:nvPr>
        </p:nvGraphicFramePr>
        <p:xfrm>
          <a:off x="-3175" y="1211263"/>
          <a:ext cx="7383463" cy="5611812"/>
        </p:xfrm>
        <a:graphic>
          <a:graphicData uri="http://schemas.openxmlformats.org/presentationml/2006/ole">
            <mc:AlternateContent xmlns:mc="http://schemas.openxmlformats.org/markup-compatibility/2006">
              <mc:Choice xmlns:v="urn:schemas-microsoft-com:vml" Requires="v">
                <p:oleObj spid="_x0000_s99347" name="Photo Editor Photo" r:id="rId5" imgW="3335077" imgH="2534927" progId="MSPhotoEd.3">
                  <p:embed/>
                </p:oleObj>
              </mc:Choice>
              <mc:Fallback>
                <p:oleObj name="Photo Editor Photo" r:id="rId5" imgW="3335077" imgH="2534927" progId="MSPhotoEd.3">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1211263"/>
                        <a:ext cx="7383463" cy="561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933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8D5F9302-51BE-4B63-B534-BA46119C01A4}" type="slidenum">
              <a:rPr lang="el-GR" altLang="en-US" sz="1400" smtClean="0"/>
              <a:pPr eaLnBrk="1" hangingPunct="1">
                <a:spcBef>
                  <a:spcPct val="0"/>
                </a:spcBef>
                <a:buClrTx/>
                <a:buSzTx/>
                <a:buFontTx/>
                <a:buNone/>
              </a:pPr>
              <a:t>79</a:t>
            </a:fld>
            <a:endParaRPr lang="el-GR" altLang="en-US"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63"/>
    </mc:Choice>
    <mc:Fallback xmlns="">
      <p:transition spd="slow" advTm="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8" name="Rectangle 4"/>
          <p:cNvSpPr>
            <a:spLocks noGrp="1" noChangeArrowheads="1"/>
          </p:cNvSpPr>
          <p:nvPr>
            <p:ph type="title"/>
          </p:nvPr>
        </p:nvSpPr>
        <p:spPr/>
        <p:txBody>
          <a:bodyPr>
            <a:normAutofit fontScale="90000"/>
          </a:bodyPr>
          <a:lstStyle/>
          <a:p>
            <a:r>
              <a:rPr lang="en-US" altLang="en-US"/>
              <a:t>Fumaroles</a:t>
            </a:r>
          </a:p>
        </p:txBody>
      </p:sp>
      <p:pic>
        <p:nvPicPr>
          <p:cNvPr id="210950" name="Picture 6" descr="ClayPitFumarole_b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66800"/>
            <a:ext cx="3295650" cy="5267325"/>
          </a:xfrm>
          <a:prstGeom prst="rect">
            <a:avLst/>
          </a:prstGeom>
          <a:noFill/>
          <a:extLst>
            <a:ext uri="{909E8E84-426E-40DD-AFC4-6F175D3DCCD1}">
              <a14:hiddenFill xmlns:a14="http://schemas.microsoft.com/office/drawing/2010/main">
                <a:solidFill>
                  <a:srgbClr val="FFFFFF"/>
                </a:solidFill>
              </a14:hiddenFill>
            </a:ext>
          </a:extLst>
        </p:spPr>
      </p:pic>
      <p:sp>
        <p:nvSpPr>
          <p:cNvPr id="210951" name="Rectangle 7"/>
          <p:cNvSpPr>
            <a:spLocks noChangeArrowheads="1"/>
          </p:cNvSpPr>
          <p:nvPr/>
        </p:nvSpPr>
        <p:spPr bwMode="auto">
          <a:xfrm>
            <a:off x="1219200" y="1219200"/>
            <a:ext cx="32289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eaLnBrk="1" hangingPunct="1"/>
            <a:r>
              <a:rPr lang="en-US" altLang="en-US" b="1">
                <a:solidFill>
                  <a:srgbClr val="236F7A"/>
                </a:solidFill>
              </a:rPr>
              <a:t>Clay Diablo Fumarole (CA) </a:t>
            </a:r>
          </a:p>
        </p:txBody>
      </p:sp>
      <p:pic>
        <p:nvPicPr>
          <p:cNvPr id="210953" name="Picture 9" descr="white_island_fumero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066800"/>
            <a:ext cx="3375025" cy="5257800"/>
          </a:xfrm>
          <a:prstGeom prst="rect">
            <a:avLst/>
          </a:prstGeom>
          <a:noFill/>
          <a:extLst>
            <a:ext uri="{909E8E84-426E-40DD-AFC4-6F175D3DCCD1}">
              <a14:hiddenFill xmlns:a14="http://schemas.microsoft.com/office/drawing/2010/main">
                <a:solidFill>
                  <a:srgbClr val="FFFFFF"/>
                </a:solidFill>
              </a14:hiddenFill>
            </a:ext>
          </a:extLst>
        </p:spPr>
      </p:pic>
      <p:sp>
        <p:nvSpPr>
          <p:cNvPr id="210954" name="Rectangle 10"/>
          <p:cNvSpPr>
            <a:spLocks noChangeArrowheads="1"/>
          </p:cNvSpPr>
          <p:nvPr/>
        </p:nvSpPr>
        <p:spPr bwMode="auto">
          <a:xfrm>
            <a:off x="5181600" y="1219200"/>
            <a:ext cx="26130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r>
              <a:rPr lang="en-US" altLang="en-US" b="1">
                <a:solidFill>
                  <a:srgbClr val="236F7A"/>
                </a:solidFill>
              </a:rPr>
              <a:t>White Island Fumarole</a:t>
            </a:r>
          </a:p>
          <a:p>
            <a:pPr algn="ctr" eaLnBrk="1" hangingPunct="1"/>
            <a:r>
              <a:rPr lang="en-US" altLang="en-US" b="1">
                <a:solidFill>
                  <a:srgbClr val="236F7A"/>
                </a:solidFill>
              </a:rPr>
              <a:t>New Zealand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9004989"/>
      </p:ext>
    </p:extLst>
  </p:cSld>
  <p:clrMapOvr>
    <a:masterClrMapping/>
  </p:clrMapOvr>
  <p:transition advTm="1433">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Slide Number Placeholder 5"/>
          <p:cNvSpPr>
            <a:spLocks noGrp="1"/>
          </p:cNvSpPr>
          <p:nvPr>
            <p:ph type="sldNum" sz="quarter" idx="12"/>
          </p:nvPr>
        </p:nvSpPr>
        <p:spPr bwMode="auto">
          <a:xfrm>
            <a:off x="8051531" y="6381292"/>
            <a:ext cx="1066800" cy="328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6F4F3030-C473-4B13-8339-14C696938DE9}" type="slidenum">
              <a:rPr lang="el-GR" altLang="en-US" sz="1400" smtClean="0"/>
              <a:pPr eaLnBrk="1" hangingPunct="1">
                <a:spcBef>
                  <a:spcPct val="0"/>
                </a:spcBef>
                <a:buClrTx/>
                <a:buSzTx/>
                <a:buFontTx/>
                <a:buNone/>
              </a:pPr>
              <a:t>80</a:t>
            </a:fld>
            <a:endParaRPr lang="el-GR" altLang="en-US" sz="1400" smtClean="0"/>
          </a:p>
        </p:txBody>
      </p:sp>
      <p:sp>
        <p:nvSpPr>
          <p:cNvPr id="133124" name="Rectangle 2"/>
          <p:cNvSpPr>
            <a:spLocks noGrp="1" noChangeArrowheads="1"/>
          </p:cNvSpPr>
          <p:nvPr>
            <p:ph type="title"/>
          </p:nvPr>
        </p:nvSpPr>
        <p:spPr>
          <a:xfrm>
            <a:off x="33338" y="115888"/>
            <a:ext cx="9144000" cy="808037"/>
          </a:xfrm>
        </p:spPr>
        <p:txBody>
          <a:bodyPr/>
          <a:lstStyle/>
          <a:p>
            <a:pPr eaLnBrk="1" fontAlgn="auto" hangingPunct="1">
              <a:spcAft>
                <a:spcPts val="0"/>
              </a:spcAft>
              <a:defRPr/>
            </a:pPr>
            <a:r>
              <a:rPr lang="el-GR" altLang="en-US" dirty="0" smtClean="0"/>
              <a:t>ξηρού ατμού </a:t>
            </a:r>
            <a:r>
              <a:rPr lang="el-GR" altLang="en-US" sz="3200" dirty="0" smtClean="0"/>
              <a:t>(δεν υπάρχει η υγρή φάση)</a:t>
            </a:r>
          </a:p>
        </p:txBody>
      </p:sp>
      <p:pic>
        <p:nvPicPr>
          <p:cNvPr id="7" name="Picture 3" descr="GB Figure 9"/>
          <p:cNvPicPr>
            <a:picLocks noChangeAspect="1" noChangeArrowheads="1"/>
          </p:cNvPicPr>
          <p:nvPr/>
        </p:nvPicPr>
        <p:blipFill>
          <a:blip r:embed="rId4">
            <a:extLst>
              <a:ext uri="{28A0092B-C50C-407E-A947-70E740481C1C}">
                <a14:useLocalDpi xmlns:a14="http://schemas.microsoft.com/office/drawing/2010/main" val="0"/>
              </a:ext>
            </a:extLst>
          </a:blip>
          <a:srcRect r="49490" b="52312"/>
          <a:stretch>
            <a:fillRect/>
          </a:stretch>
        </p:blipFill>
        <p:spPr bwMode="auto">
          <a:xfrm>
            <a:off x="1115616" y="948498"/>
            <a:ext cx="6912768" cy="579664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375"/>
    </mc:Choice>
    <mc:Fallback xmlns="">
      <p:transition spd="slow" advTm="32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085A2DB3-E891-4E05-BEAC-37251EB35614}" type="slidenum">
              <a:rPr lang="el-GR" altLang="en-US" sz="1400" smtClean="0"/>
              <a:pPr eaLnBrk="1" hangingPunct="1">
                <a:spcBef>
                  <a:spcPct val="0"/>
                </a:spcBef>
                <a:buClrTx/>
                <a:buSzTx/>
                <a:buFontTx/>
                <a:buNone/>
              </a:pPr>
              <a:t>81</a:t>
            </a:fld>
            <a:endParaRPr lang="el-GR" altLang="en-US" sz="1400" smtClean="0"/>
          </a:p>
        </p:txBody>
      </p:sp>
      <p:sp>
        <p:nvSpPr>
          <p:cNvPr id="136196" name="Rectangle 2"/>
          <p:cNvSpPr>
            <a:spLocks noGrp="1" noChangeArrowheads="1"/>
          </p:cNvSpPr>
          <p:nvPr>
            <p:ph type="title"/>
          </p:nvPr>
        </p:nvSpPr>
        <p:spPr>
          <a:xfrm>
            <a:off x="3175" y="188913"/>
            <a:ext cx="7881193" cy="575791"/>
          </a:xfrm>
        </p:spPr>
        <p:txBody>
          <a:bodyPr/>
          <a:lstStyle/>
          <a:p>
            <a:pPr algn="r" eaLnBrk="1" fontAlgn="auto" hangingPunct="1">
              <a:spcAft>
                <a:spcPts val="0"/>
              </a:spcAft>
              <a:defRPr/>
            </a:pPr>
            <a:r>
              <a:rPr lang="el-GR" altLang="en-US" dirty="0" smtClean="0"/>
              <a:t>με εκτόνωση ατμού</a:t>
            </a:r>
          </a:p>
        </p:txBody>
      </p:sp>
      <p:pic>
        <p:nvPicPr>
          <p:cNvPr id="7" name="Picture 3" descr="GB Figure 9"/>
          <p:cNvPicPr>
            <a:picLocks noChangeAspect="1" noChangeArrowheads="1"/>
          </p:cNvPicPr>
          <p:nvPr/>
        </p:nvPicPr>
        <p:blipFill>
          <a:blip r:embed="rId4">
            <a:extLst>
              <a:ext uri="{28A0092B-C50C-407E-A947-70E740481C1C}">
                <a14:useLocalDpi xmlns:a14="http://schemas.microsoft.com/office/drawing/2010/main" val="0"/>
              </a:ext>
            </a:extLst>
          </a:blip>
          <a:srcRect l="50510" b="52312"/>
          <a:stretch>
            <a:fillRect/>
          </a:stretch>
        </p:blipFill>
        <p:spPr bwMode="auto">
          <a:xfrm>
            <a:off x="1259632" y="908720"/>
            <a:ext cx="6624736" cy="567117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252"/>
    </mc:Choice>
    <mc:Fallback xmlns="">
      <p:transition spd="slow" advTm="4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8" name="Rectangle 2"/>
          <p:cNvSpPr>
            <a:spLocks noGrp="1" noChangeArrowheads="1"/>
          </p:cNvSpPr>
          <p:nvPr>
            <p:ph type="title"/>
          </p:nvPr>
        </p:nvSpPr>
        <p:spPr>
          <a:xfrm>
            <a:off x="457200" y="116632"/>
            <a:ext cx="8229600" cy="375320"/>
          </a:xfrm>
        </p:spPr>
        <p:txBody>
          <a:bodyPr/>
          <a:lstStyle/>
          <a:p>
            <a:pPr eaLnBrk="1" fontAlgn="auto" hangingPunct="1">
              <a:spcAft>
                <a:spcPts val="0"/>
              </a:spcAft>
              <a:defRPr/>
            </a:pPr>
            <a:r>
              <a:rPr lang="el-GR" altLang="en-US" smtClean="0"/>
              <a:t>Συστήματα Διπλού Κύκλου</a:t>
            </a:r>
          </a:p>
        </p:txBody>
      </p:sp>
      <p:sp>
        <p:nvSpPr>
          <p:cNvPr id="1065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56FDB9B9-5702-4585-8381-C91187198BC7}" type="slidenum">
              <a:rPr lang="el-GR" altLang="en-US" sz="1400" smtClean="0"/>
              <a:pPr eaLnBrk="1" hangingPunct="1">
                <a:spcBef>
                  <a:spcPct val="0"/>
                </a:spcBef>
                <a:buClrTx/>
                <a:buSzTx/>
                <a:buFontTx/>
                <a:buNone/>
              </a:pPr>
              <a:t>82</a:t>
            </a:fld>
            <a:endParaRPr lang="el-GR" altLang="en-US" sz="1400" smtClean="0"/>
          </a:p>
        </p:txBody>
      </p:sp>
      <p:pic>
        <p:nvPicPr>
          <p:cNvPr id="6" name="Picture 3" descr="GB Figure 9"/>
          <p:cNvPicPr>
            <a:picLocks noChangeAspect="1" noChangeArrowheads="1"/>
          </p:cNvPicPr>
          <p:nvPr/>
        </p:nvPicPr>
        <p:blipFill>
          <a:blip r:embed="rId4">
            <a:extLst>
              <a:ext uri="{28A0092B-C50C-407E-A947-70E740481C1C}">
                <a14:useLocalDpi xmlns:a14="http://schemas.microsoft.com/office/drawing/2010/main" val="0"/>
              </a:ext>
            </a:extLst>
          </a:blip>
          <a:srcRect t="47688" r="49490" b="4623"/>
          <a:stretch>
            <a:fillRect/>
          </a:stretch>
        </p:blipFill>
        <p:spPr bwMode="auto">
          <a:xfrm>
            <a:off x="2892972" y="1661326"/>
            <a:ext cx="6172200" cy="5176838"/>
          </a:xfrm>
          <a:prstGeom prst="rect">
            <a:avLst/>
          </a:prstGeom>
          <a:noFill/>
          <a:extLst>
            <a:ext uri="{909E8E84-426E-40DD-AFC4-6F175D3DCCD1}">
              <a14:hiddenFill xmlns:a14="http://schemas.microsoft.com/office/drawing/2010/main">
                <a:solidFill>
                  <a:srgbClr val="FFFFFF"/>
                </a:solidFill>
              </a14:hiddenFill>
            </a:ext>
          </a:extLst>
        </p:spPr>
      </p:pic>
      <p:sp>
        <p:nvSpPr>
          <p:cNvPr id="106499" name="Rectangle 3"/>
          <p:cNvSpPr>
            <a:spLocks noGrp="1" noChangeArrowheads="1"/>
          </p:cNvSpPr>
          <p:nvPr>
            <p:ph idx="1"/>
          </p:nvPr>
        </p:nvSpPr>
        <p:spPr>
          <a:xfrm>
            <a:off x="107504" y="548680"/>
            <a:ext cx="8229600" cy="1112646"/>
          </a:xfrm>
          <a:solidFill>
            <a:srgbClr val="FFC000"/>
          </a:solidFill>
        </p:spPr>
        <p:txBody>
          <a:bodyPr/>
          <a:lstStyle/>
          <a:p>
            <a:pPr eaLnBrk="1" hangingPunct="1"/>
            <a:r>
              <a:rPr lang="el-GR" altLang="en-US" smtClean="0"/>
              <a:t>πρωτεύον κύκλωμα γιά μεταφορά γεωθερμικού ρευστού στον εναλλάκτη</a:t>
            </a:r>
          </a:p>
          <a:p>
            <a:pPr eaLnBrk="1" hangingPunct="1"/>
            <a:r>
              <a:rPr lang="el-GR" altLang="en-US" smtClean="0"/>
              <a:t>δευτερεύον κύκλωμα γιά μεταφορά θερμότητας στην εκμετάλλευση</a:t>
            </a:r>
          </a:p>
          <a:p>
            <a:pPr eaLnBrk="1" hangingPunct="1"/>
            <a:endParaRPr lang="el-GR" altLang="en-US"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848"/>
    </mc:Choice>
    <mc:Fallback xmlns="">
      <p:transition spd="slow" advTm="4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73025"/>
            <a:ext cx="6588125" cy="6799263"/>
          </a:xfrm>
          <a:noFill/>
        </p:spPr>
      </p:pic>
      <p:sp>
        <p:nvSpPr>
          <p:cNvPr id="10957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A7A1F8AB-15E4-47CD-A78E-00B126593075}" type="slidenum">
              <a:rPr lang="el-GR" altLang="en-US" sz="1400" smtClean="0"/>
              <a:pPr eaLnBrk="1" hangingPunct="1">
                <a:spcBef>
                  <a:spcPct val="0"/>
                </a:spcBef>
                <a:buClrTx/>
                <a:buSzTx/>
                <a:buFontTx/>
                <a:buNone/>
              </a:pPr>
              <a:t>83</a:t>
            </a:fld>
            <a:endParaRPr lang="el-GR" altLang="en-US" sz="1400" smtClean="0"/>
          </a:p>
        </p:txBody>
      </p:sp>
      <p:sp>
        <p:nvSpPr>
          <p:cNvPr id="142340" name="Rectangle 6"/>
          <p:cNvSpPr>
            <a:spLocks noGrp="1" noChangeArrowheads="1"/>
          </p:cNvSpPr>
          <p:nvPr>
            <p:ph type="title"/>
          </p:nvPr>
        </p:nvSpPr>
        <p:spPr>
          <a:xfrm>
            <a:off x="6353175" y="260350"/>
            <a:ext cx="2771775" cy="2681288"/>
          </a:xfrm>
          <a:solidFill>
            <a:srgbClr val="FFC000"/>
          </a:solidFill>
        </p:spPr>
        <p:txBody>
          <a:bodyPr/>
          <a:lstStyle/>
          <a:p>
            <a:pPr eaLnBrk="1" fontAlgn="auto" hangingPunct="1">
              <a:spcAft>
                <a:spcPts val="0"/>
              </a:spcAft>
              <a:defRPr/>
            </a:pPr>
            <a:r>
              <a:rPr lang="el-GR" altLang="en-US" dirty="0" smtClean="0"/>
              <a:t>διπλού κύκλου </a:t>
            </a:r>
            <a:br>
              <a:rPr lang="el-GR" altLang="en-US" dirty="0" smtClean="0"/>
            </a:br>
            <a:r>
              <a:rPr lang="el-GR" altLang="en-US" sz="2400" dirty="0" smtClean="0"/>
              <a:t>(πρωτεύον και δευτερεύον κύκλωμα)</a:t>
            </a:r>
          </a:p>
        </p:txBody>
      </p:sp>
      <p:sp>
        <p:nvSpPr>
          <p:cNvPr id="2" name="Curved Left Arrow 1"/>
          <p:cNvSpPr/>
          <p:nvPr/>
        </p:nvSpPr>
        <p:spPr>
          <a:xfrm rot="19232896">
            <a:off x="2656236" y="3761046"/>
            <a:ext cx="735665" cy="1033267"/>
          </a:xfrm>
          <a:prstGeom prst="curvedLeftArrow">
            <a:avLst/>
          </a:prstGeom>
          <a:solidFill>
            <a:srgbClr val="FF0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Curved Left Arrow 6"/>
          <p:cNvSpPr/>
          <p:nvPr/>
        </p:nvSpPr>
        <p:spPr>
          <a:xfrm rot="6809752">
            <a:off x="3096423" y="756027"/>
            <a:ext cx="735665" cy="1033267"/>
          </a:xfrm>
          <a:prstGeom prst="curvedLeftArrow">
            <a:avLst/>
          </a:prstGeom>
          <a:solidFill>
            <a:srgbClr val="FFC0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58"/>
    </mc:Choice>
    <mc:Fallback xmlns="">
      <p:transition spd="slow" advTm="14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2"/>
          <p:cNvSpPr>
            <a:spLocks noGrp="1" noChangeArrowheads="1"/>
          </p:cNvSpPr>
          <p:nvPr>
            <p:ph type="title"/>
          </p:nvPr>
        </p:nvSpPr>
        <p:spPr>
          <a:xfrm>
            <a:off x="6227763" y="17463"/>
            <a:ext cx="2916237" cy="1395313"/>
          </a:xfrm>
        </p:spPr>
        <p:txBody>
          <a:bodyPr/>
          <a:lstStyle/>
          <a:p>
            <a:pPr eaLnBrk="1" fontAlgn="auto" hangingPunct="1">
              <a:spcAft>
                <a:spcPts val="0"/>
              </a:spcAft>
              <a:defRPr/>
            </a:pPr>
            <a:r>
              <a:rPr lang="el-GR" altLang="en-US" sz="3200" dirty="0" smtClean="0"/>
              <a:t>ΔΙΦΑΣΙΚΟΣ ΣΤΑΘΜΟΣ</a:t>
            </a:r>
          </a:p>
        </p:txBody>
      </p:sp>
      <p:graphicFrame>
        <p:nvGraphicFramePr>
          <p:cNvPr id="110595" name="Object 3"/>
          <p:cNvGraphicFramePr>
            <a:graphicFrameLocks noGrp="1" noChangeAspect="1"/>
          </p:cNvGraphicFramePr>
          <p:nvPr>
            <p:ph idx="1"/>
          </p:nvPr>
        </p:nvGraphicFramePr>
        <p:xfrm>
          <a:off x="26988" y="1196975"/>
          <a:ext cx="6950075" cy="5661025"/>
        </p:xfrm>
        <a:graphic>
          <a:graphicData uri="http://schemas.openxmlformats.org/presentationml/2006/ole">
            <mc:AlternateContent xmlns:mc="http://schemas.openxmlformats.org/markup-compatibility/2006">
              <mc:Choice xmlns:v="urn:schemas-microsoft-com:vml" Requires="v">
                <p:oleObj spid="_x0000_s110611" name="Photo Editor Photo" r:id="rId5" imgW="1882353" imgH="1532773" progId="MSPhotoEd.3">
                  <p:embed/>
                </p:oleObj>
              </mc:Choice>
              <mc:Fallback>
                <p:oleObj name="Photo Editor Photo" r:id="rId5" imgW="1882353" imgH="1532773" progId="MSPhotoEd.3">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8" y="1196975"/>
                        <a:ext cx="69500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059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D016A4A6-7A62-4984-9A67-388B9319C138}" type="slidenum">
              <a:rPr lang="el-GR" altLang="en-US" sz="1400" smtClean="0"/>
              <a:pPr eaLnBrk="1" hangingPunct="1">
                <a:spcBef>
                  <a:spcPct val="0"/>
                </a:spcBef>
                <a:buClrTx/>
                <a:buSzTx/>
                <a:buFontTx/>
                <a:buNone/>
              </a:pPr>
              <a:t>84</a:t>
            </a:fld>
            <a:endParaRPr lang="el-GR" altLang="en-US"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796"/>
    </mc:Choice>
    <mc:Fallback xmlns="">
      <p:transition spd="slow" advTm="21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Image118"/>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9050" y="1296988"/>
            <a:ext cx="6929438" cy="5559425"/>
          </a:xfrm>
          <a:noFill/>
        </p:spPr>
      </p:pic>
      <p:sp>
        <p:nvSpPr>
          <p:cNvPr id="11162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570357C9-3AC9-4B2E-9622-5086800C4851}" type="slidenum">
              <a:rPr lang="el-GR" altLang="en-US" sz="1400" smtClean="0"/>
              <a:pPr eaLnBrk="1" hangingPunct="1">
                <a:spcBef>
                  <a:spcPct val="0"/>
                </a:spcBef>
                <a:buClrTx/>
                <a:buSzTx/>
                <a:buFontTx/>
                <a:buNone/>
              </a:pPr>
              <a:t>85</a:t>
            </a:fld>
            <a:endParaRPr lang="el-GR" altLang="en-US" sz="1400" smtClean="0"/>
          </a:p>
        </p:txBody>
      </p:sp>
      <p:sp>
        <p:nvSpPr>
          <p:cNvPr id="144388" name="Rectangle 6"/>
          <p:cNvSpPr>
            <a:spLocks noGrp="1" noChangeArrowheads="1"/>
          </p:cNvSpPr>
          <p:nvPr>
            <p:ph type="title"/>
          </p:nvPr>
        </p:nvSpPr>
        <p:spPr>
          <a:xfrm>
            <a:off x="5161836" y="188640"/>
            <a:ext cx="3978275" cy="1081088"/>
          </a:xfrm>
        </p:spPr>
        <p:txBody>
          <a:bodyPr>
            <a:normAutofit/>
          </a:bodyPr>
          <a:lstStyle/>
          <a:p>
            <a:pPr algn="r" eaLnBrk="1" fontAlgn="auto" hangingPunct="1">
              <a:spcAft>
                <a:spcPts val="0"/>
              </a:spcAft>
              <a:defRPr/>
            </a:pPr>
            <a:r>
              <a:rPr lang="en-US" altLang="en-US" dirty="0" smtClean="0"/>
              <a:t>Southampton: </a:t>
            </a:r>
            <a:r>
              <a:rPr lang="el-GR" altLang="en-US" dirty="0" smtClean="0"/>
              <a:t>Τηλεθέρμανση</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795"/>
    </mc:Choice>
    <mc:Fallback xmlns="">
      <p:transition spd="slow" advTm="31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914400" y="0"/>
            <a:ext cx="8229600" cy="549275"/>
          </a:xfrm>
          <a:solidFill>
            <a:srgbClr val="FFC000"/>
          </a:solidFill>
        </p:spPr>
        <p:txBody>
          <a:bodyPr/>
          <a:lstStyle/>
          <a:p>
            <a:pPr eaLnBrk="1" fontAlgn="auto" hangingPunct="1">
              <a:spcAft>
                <a:spcPts val="0"/>
              </a:spcAft>
              <a:defRPr/>
            </a:pPr>
            <a:r>
              <a:rPr lang="el-GR" altLang="en-US" sz="2400" dirty="0" smtClean="0">
                <a:latin typeface="Cambria" pitchFamily="18" charset="0"/>
              </a:rPr>
              <a:t>Παραγωγή ηλεκτρισμού από ταμιευτήρα γεωθερμίας</a:t>
            </a:r>
          </a:p>
        </p:txBody>
      </p:sp>
      <p:pic>
        <p:nvPicPr>
          <p:cNvPr id="11264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52513"/>
            <a:ext cx="9105900" cy="580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473"/>
    </mc:Choice>
    <mc:Fallback xmlns="">
      <p:transition spd="slow" advTm="30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7200" y="274638"/>
            <a:ext cx="8229600" cy="725487"/>
          </a:xfrm>
          <a:solidFill>
            <a:srgbClr val="FFC000"/>
          </a:solidFill>
        </p:spPr>
        <p:txBody>
          <a:bodyPr/>
          <a:lstStyle/>
          <a:p>
            <a:pPr eaLnBrk="1" fontAlgn="auto" hangingPunct="1">
              <a:spcAft>
                <a:spcPts val="0"/>
              </a:spcAft>
              <a:defRPr/>
            </a:pPr>
            <a:r>
              <a:rPr lang="el-GR" altLang="en-US" sz="2400" smtClean="0">
                <a:latin typeface="Cambria" pitchFamily="18" charset="0"/>
              </a:rPr>
              <a:t>Παραγωγή ηλεκτρισμού από ταμιευτήρα ζεστού νερού</a:t>
            </a:r>
          </a:p>
        </p:txBody>
      </p:sp>
      <p:sp>
        <p:nvSpPr>
          <p:cNvPr id="113667" name="Content Placeholder 2"/>
          <p:cNvSpPr>
            <a:spLocks noGrp="1"/>
          </p:cNvSpPr>
          <p:nvPr>
            <p:ph idx="1"/>
          </p:nvPr>
        </p:nvSpPr>
        <p:spPr/>
        <p:txBody>
          <a:bodyPr/>
          <a:lstStyle/>
          <a:p>
            <a:pPr eaLnBrk="1" hangingPunct="1"/>
            <a:endParaRPr lang="en-US" altLang="en-US" smtClean="0"/>
          </a:p>
        </p:txBody>
      </p:sp>
      <p:pic>
        <p:nvPicPr>
          <p:cNvPr id="11366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88" y="1285875"/>
            <a:ext cx="86582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181"/>
    </mc:Choice>
    <mc:Fallback xmlns="">
      <p:transition spd="slow" advTm="60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pPr eaLnBrk="1" fontAlgn="auto" hangingPunct="1">
              <a:spcAft>
                <a:spcPts val="0"/>
              </a:spcAft>
              <a:defRPr/>
            </a:pPr>
            <a:r>
              <a:rPr lang="el-GR" altLang="en-US" sz="2400" smtClean="0">
                <a:latin typeface="Cambria" pitchFamily="18" charset="0"/>
              </a:rPr>
              <a:t>Παραγωγή ηλεκτρισμού από ταμιευτήρα μέσης ενθαλπίας</a:t>
            </a:r>
          </a:p>
        </p:txBody>
      </p:sp>
      <p:sp>
        <p:nvSpPr>
          <p:cNvPr id="114691" name="Content Placeholder 2"/>
          <p:cNvSpPr>
            <a:spLocks noGrp="1"/>
          </p:cNvSpPr>
          <p:nvPr>
            <p:ph idx="1"/>
          </p:nvPr>
        </p:nvSpPr>
        <p:spPr/>
        <p:txBody>
          <a:bodyPr/>
          <a:lstStyle/>
          <a:p>
            <a:pPr eaLnBrk="1" hangingPunct="1"/>
            <a:endParaRPr lang="en-US" altLang="en-US" smtClean="0"/>
          </a:p>
        </p:txBody>
      </p:sp>
      <p:pic>
        <p:nvPicPr>
          <p:cNvPr id="11469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8" y="1214438"/>
            <a:ext cx="8696325"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393"/>
    </mc:Choice>
    <mc:Fallback xmlns="">
      <p:transition spd="slow" advTm="50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2"/>
          <p:cNvSpPr>
            <a:spLocks noGrp="1" noChangeArrowheads="1"/>
          </p:cNvSpPr>
          <p:nvPr>
            <p:ph type="title"/>
          </p:nvPr>
        </p:nvSpPr>
        <p:spPr/>
        <p:txBody>
          <a:bodyPr/>
          <a:lstStyle/>
          <a:p>
            <a:pPr eaLnBrk="1" fontAlgn="auto" hangingPunct="1">
              <a:spcAft>
                <a:spcPts val="0"/>
              </a:spcAft>
              <a:defRPr/>
            </a:pPr>
            <a:r>
              <a:rPr lang="el-GR" altLang="en-US" sz="2800" b="1" smtClean="0"/>
              <a:t>Άμεση Χρήση Γεωθερμίας</a:t>
            </a:r>
          </a:p>
        </p:txBody>
      </p:sp>
      <p:sp>
        <p:nvSpPr>
          <p:cNvPr id="116739" name="Rectangle 3"/>
          <p:cNvSpPr>
            <a:spLocks noGrp="1" noChangeArrowheads="1"/>
          </p:cNvSpPr>
          <p:nvPr>
            <p:ph idx="1"/>
          </p:nvPr>
        </p:nvSpPr>
        <p:spPr/>
        <p:txBody>
          <a:bodyPr/>
          <a:lstStyle/>
          <a:p>
            <a:pPr marL="92075" indent="11113" eaLnBrk="1" hangingPunct="1">
              <a:lnSpc>
                <a:spcPct val="90000"/>
              </a:lnSpc>
              <a:buFontTx/>
              <a:buNone/>
            </a:pPr>
            <a:r>
              <a:rPr lang="el-GR" altLang="en-US" sz="2000" smtClean="0"/>
              <a:t>Γεωθερμικοί ταμιευτήρες χαμηλής έως μέσης θερμοκρασίας, </a:t>
            </a:r>
          </a:p>
          <a:p>
            <a:pPr marL="92075" indent="11113" eaLnBrk="1" hangingPunct="1">
              <a:lnSpc>
                <a:spcPct val="90000"/>
              </a:lnSpc>
              <a:buFontTx/>
              <a:buNone/>
            </a:pPr>
            <a:r>
              <a:rPr lang="en-GB" altLang="en-US" sz="2000" smtClean="0"/>
              <a:t>20 ºC to 150 ºC </a:t>
            </a:r>
            <a:r>
              <a:rPr lang="el-GR" altLang="en-US" sz="2000" smtClean="0"/>
              <a:t>, </a:t>
            </a:r>
          </a:p>
          <a:p>
            <a:pPr marL="92075" indent="11113" eaLnBrk="1" hangingPunct="1">
              <a:lnSpc>
                <a:spcPct val="90000"/>
              </a:lnSpc>
              <a:buFontTx/>
              <a:buNone/>
            </a:pPr>
            <a:r>
              <a:rPr lang="el-GR" altLang="en-US" sz="2000" smtClean="0"/>
              <a:t>προσφέρουν άμεση θερμότητα γιά:</a:t>
            </a:r>
          </a:p>
          <a:p>
            <a:pPr marL="819150" lvl="1" eaLnBrk="1" hangingPunct="1">
              <a:lnSpc>
                <a:spcPct val="90000"/>
              </a:lnSpc>
            </a:pPr>
            <a:r>
              <a:rPr lang="el-GR" altLang="en-US" sz="1800" smtClean="0"/>
              <a:t> κτίρια, </a:t>
            </a:r>
          </a:p>
          <a:p>
            <a:pPr marL="819150" lvl="1" eaLnBrk="1" hangingPunct="1">
              <a:lnSpc>
                <a:spcPct val="90000"/>
              </a:lnSpc>
            </a:pPr>
            <a:r>
              <a:rPr lang="el-GR" altLang="en-US" sz="1800" smtClean="0"/>
              <a:t> βιομηχανίες και </a:t>
            </a:r>
          </a:p>
          <a:p>
            <a:pPr marL="819150" lvl="1" eaLnBrk="1" hangingPunct="1">
              <a:lnSpc>
                <a:spcPct val="90000"/>
              </a:lnSpc>
            </a:pPr>
            <a:r>
              <a:rPr lang="el-GR" altLang="en-US" sz="1800" smtClean="0"/>
              <a:t> άλλες εμπορικές χρήσεις.</a:t>
            </a:r>
          </a:p>
          <a:p>
            <a:pPr marL="92075" indent="11113" eaLnBrk="1" hangingPunct="1">
              <a:lnSpc>
                <a:spcPct val="90000"/>
              </a:lnSpc>
              <a:buFontTx/>
              <a:buNone/>
            </a:pPr>
            <a:endParaRPr lang="el-GR" altLang="en-US" sz="2000" smtClean="0"/>
          </a:p>
          <a:p>
            <a:pPr marL="92075" indent="11113" eaLnBrk="1" hangingPunct="1">
              <a:lnSpc>
                <a:spcPct val="90000"/>
              </a:lnSpc>
              <a:buFontTx/>
              <a:buNone/>
            </a:pPr>
            <a:r>
              <a:rPr lang="el-GR" altLang="en-US" sz="2000" smtClean="0"/>
              <a:t>Η ενεργειακή αυτή πηγή χρησιμοποιείται γιά θέρμανση </a:t>
            </a:r>
          </a:p>
          <a:p>
            <a:pPr marL="819150" lvl="1" eaLnBrk="1" hangingPunct="1">
              <a:lnSpc>
                <a:spcPct val="90000"/>
              </a:lnSpc>
            </a:pPr>
            <a:r>
              <a:rPr lang="el-GR" altLang="en-US" sz="1800" smtClean="0"/>
              <a:t> σπιτιών, </a:t>
            </a:r>
          </a:p>
          <a:p>
            <a:pPr marL="819150" lvl="1" eaLnBrk="1" hangingPunct="1">
              <a:lnSpc>
                <a:spcPct val="90000"/>
              </a:lnSpc>
            </a:pPr>
            <a:r>
              <a:rPr lang="el-GR" altLang="en-US" sz="1800" smtClean="0"/>
              <a:t> γραφείων, </a:t>
            </a:r>
          </a:p>
          <a:p>
            <a:pPr marL="819150" lvl="1" eaLnBrk="1" hangingPunct="1">
              <a:lnSpc>
                <a:spcPct val="90000"/>
              </a:lnSpc>
            </a:pPr>
            <a:r>
              <a:rPr lang="el-GR" altLang="en-US" sz="1800" smtClean="0"/>
              <a:t> θερμοκηπίων, </a:t>
            </a:r>
          </a:p>
          <a:p>
            <a:pPr marL="819150" lvl="1" eaLnBrk="1" hangingPunct="1">
              <a:lnSpc>
                <a:spcPct val="90000"/>
              </a:lnSpc>
            </a:pPr>
            <a:r>
              <a:rPr lang="el-GR" altLang="en-US" sz="1800" smtClean="0"/>
              <a:t> ιχθυοτροφείων, </a:t>
            </a:r>
          </a:p>
          <a:p>
            <a:pPr marL="819150" lvl="1" eaLnBrk="1" hangingPunct="1">
              <a:lnSpc>
                <a:spcPct val="90000"/>
              </a:lnSpc>
            </a:pPr>
            <a:r>
              <a:rPr lang="el-GR" altLang="en-US" sz="1800" smtClean="0"/>
              <a:t> μονάδων επεξεργασίας τροφίμων, και </a:t>
            </a:r>
          </a:p>
          <a:p>
            <a:pPr marL="819150" lvl="1" eaLnBrk="1" hangingPunct="1">
              <a:lnSpc>
                <a:spcPct val="90000"/>
              </a:lnSpc>
            </a:pPr>
            <a:r>
              <a:rPr lang="el-GR" altLang="en-US" sz="1800" smtClean="0"/>
              <a:t> άλλων εφαρμογών. </a:t>
            </a:r>
          </a:p>
        </p:txBody>
      </p:sp>
      <p:sp>
        <p:nvSpPr>
          <p:cNvPr id="11674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CDEC435E-745E-4E23-8A68-48A894550809}" type="slidenum">
              <a:rPr lang="el-GR" altLang="en-US" sz="1400" smtClean="0"/>
              <a:pPr eaLnBrk="1" hangingPunct="1">
                <a:spcBef>
                  <a:spcPct val="0"/>
                </a:spcBef>
                <a:buClrTx/>
                <a:buSzTx/>
                <a:buFontTx/>
                <a:buNone/>
              </a:pPr>
              <a:t>89</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744"/>
    </mc:Choice>
    <mc:Fallback xmlns="">
      <p:transition spd="slow" advTm="33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6"/>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t>Ωκεανός-Γεωθερμική ατμίδα</a:t>
            </a:r>
          </a:p>
        </p:txBody>
      </p:sp>
      <p:pic>
        <p:nvPicPr>
          <p:cNvPr id="9219" name="Picture 5" descr="Black smoker vent like that found in Bay of Naples"/>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95288" y="1412875"/>
            <a:ext cx="3168650" cy="4752975"/>
          </a:xfrm>
          <a:noFill/>
        </p:spPr>
      </p:pic>
      <p:sp>
        <p:nvSpPr>
          <p:cNvPr id="922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D1FC835B-BCD6-4D39-B685-C8334D72CA4F}" type="slidenum">
              <a:rPr lang="el-GR" altLang="en-US" sz="1400" smtClean="0"/>
              <a:pPr eaLnBrk="1" hangingPunct="1">
                <a:spcBef>
                  <a:spcPct val="0"/>
                </a:spcBef>
                <a:buClrTx/>
                <a:buSzTx/>
                <a:buFontTx/>
                <a:buNone/>
              </a:pPr>
              <a:t>9</a:t>
            </a:fld>
            <a:endParaRPr lang="el-GR" altLang="en-US" sz="1400" smtClean="0"/>
          </a:p>
        </p:txBody>
      </p:sp>
      <p:sp>
        <p:nvSpPr>
          <p:cNvPr id="9222" name="Text Box 8"/>
          <p:cNvSpPr txBox="1">
            <a:spLocks noChangeArrowheads="1"/>
          </p:cNvSpPr>
          <p:nvPr/>
        </p:nvSpPr>
        <p:spPr bwMode="auto">
          <a:xfrm>
            <a:off x="3924300" y="2133600"/>
            <a:ext cx="45354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50000"/>
              </a:spcBef>
              <a:buClrTx/>
              <a:buSzTx/>
              <a:buFontTx/>
              <a:buNone/>
            </a:pPr>
            <a:r>
              <a:rPr lang="el-GR" altLang="en-US">
                <a:latin typeface="Cambria" pitchFamily="18" charset="0"/>
              </a:rPr>
              <a:t>Υπέρθερμη πηγή στον πυθμένα του ωκεανού όπου υπάρχουν ηφαιστειακά ρήγματα. </a:t>
            </a:r>
          </a:p>
          <a:p>
            <a:pPr eaLnBrk="1" hangingPunct="1">
              <a:spcBef>
                <a:spcPct val="50000"/>
              </a:spcBef>
              <a:buClrTx/>
              <a:buSzTx/>
              <a:buFontTx/>
              <a:buNone/>
            </a:pPr>
            <a:r>
              <a:rPr lang="el-GR" altLang="en-US">
                <a:latin typeface="Cambria" pitchFamily="18" charset="0"/>
              </a:rPr>
              <a:t>Υποστηρίζουν πλούσια ζωή στον γύρω χώρο.</a:t>
            </a:r>
          </a:p>
        </p:txBody>
      </p:sp>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1875" y="806450"/>
            <a:ext cx="6842125"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174"/>
    </mc:Choice>
    <mc:Fallback xmlns="">
      <p:transition spd="slow" advTm="15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Grp="1" noChangeArrowheads="1"/>
          </p:cNvSpPr>
          <p:nvPr>
            <p:ph type="title"/>
          </p:nvPr>
        </p:nvSpPr>
        <p:spPr/>
        <p:txBody>
          <a:bodyPr>
            <a:normAutofit fontScale="90000"/>
          </a:bodyPr>
          <a:lstStyle/>
          <a:p>
            <a:pPr eaLnBrk="1" fontAlgn="auto" hangingPunct="1">
              <a:spcAft>
                <a:spcPts val="0"/>
              </a:spcAft>
              <a:defRPr/>
            </a:pPr>
            <a:r>
              <a:rPr lang="el-GR" altLang="en-US" smtClean="0">
                <a:solidFill>
                  <a:srgbClr val="FF0000"/>
                </a:solidFill>
              </a:rPr>
              <a:t>ΓΕΩΘΕΡΜΙΑ ΓΙΑ ΘΕΡΜΑΝΣΗ ΔΡΟΜΩΝ</a:t>
            </a:r>
          </a:p>
        </p:txBody>
      </p:sp>
      <p:graphicFrame>
        <p:nvGraphicFramePr>
          <p:cNvPr id="117763" name="Object 3"/>
          <p:cNvGraphicFramePr>
            <a:graphicFrameLocks noGrp="1" noChangeAspect="1"/>
          </p:cNvGraphicFramePr>
          <p:nvPr>
            <p:ph idx="1"/>
            <p:extLst>
              <p:ext uri="{D42A27DB-BD31-4B8C-83A1-F6EECF244321}">
                <p14:modId xmlns:p14="http://schemas.microsoft.com/office/powerpoint/2010/main" val="2916542367"/>
              </p:ext>
            </p:extLst>
          </p:nvPr>
        </p:nvGraphicFramePr>
        <p:xfrm>
          <a:off x="827584" y="980728"/>
          <a:ext cx="7776864" cy="5288268"/>
        </p:xfrm>
        <a:graphic>
          <a:graphicData uri="http://schemas.openxmlformats.org/presentationml/2006/ole">
            <mc:AlternateContent xmlns:mc="http://schemas.openxmlformats.org/markup-compatibility/2006">
              <mc:Choice xmlns:v="urn:schemas-microsoft-com:vml" Requires="v">
                <p:oleObj spid="_x0000_s117779" name="PhotoImpact" r:id="rId5" imgW="5714286" imgH="3885714" progId="PI3.Image">
                  <p:embed/>
                </p:oleObj>
              </mc:Choice>
              <mc:Fallback>
                <p:oleObj name="PhotoImpact" r:id="rId5" imgW="5714286" imgH="3885714" progId="PI3.Image">
                  <p:embed/>
                  <p:pic>
                    <p:nvPicPr>
                      <p:cNvPr id="0" name="Object 3"/>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980728"/>
                        <a:ext cx="7776864" cy="5288268"/>
                      </a:xfrm>
                      <a:prstGeom prst="rect">
                        <a:avLst/>
                      </a:prstGeom>
                      <a:noFill/>
                      <a:ln>
                        <a:noFill/>
                      </a:ln>
                      <a:extLst/>
                    </p:spPr>
                  </p:pic>
                </p:oleObj>
              </mc:Fallback>
            </mc:AlternateContent>
          </a:graphicData>
        </a:graphic>
      </p:graphicFrame>
      <p:sp>
        <p:nvSpPr>
          <p:cNvPr id="11776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84421553-5B25-4EAA-9B1E-6090019C6952}" type="slidenum">
              <a:rPr lang="el-GR" altLang="en-US" sz="1400" smtClean="0"/>
              <a:pPr eaLnBrk="1" hangingPunct="1">
                <a:spcBef>
                  <a:spcPct val="0"/>
                </a:spcBef>
                <a:buClrTx/>
                <a:buSzTx/>
                <a:buFontTx/>
                <a:buNone/>
              </a:pPr>
              <a:t>90</a:t>
            </a:fld>
            <a:endParaRPr lang="el-GR" altLang="en-US" sz="1400" smtClean="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984"/>
    </mc:Choice>
    <mc:Fallback xmlns="">
      <p:transition spd="slow" advTm="24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6"/>
          <p:cNvSpPr>
            <a:spLocks noGrp="1" noChangeArrowheads="1"/>
          </p:cNvSpPr>
          <p:nvPr>
            <p:ph type="title"/>
          </p:nvPr>
        </p:nvSpPr>
        <p:spPr/>
        <p:txBody>
          <a:bodyPr/>
          <a:lstStyle/>
          <a:p>
            <a:pPr eaLnBrk="1" fontAlgn="auto" hangingPunct="1">
              <a:spcAft>
                <a:spcPts val="0"/>
              </a:spcAft>
              <a:defRPr/>
            </a:pPr>
            <a:r>
              <a:rPr lang="el-GR" altLang="en-US" sz="2800" smtClean="0">
                <a:solidFill>
                  <a:srgbClr val="FF0000"/>
                </a:solidFill>
              </a:rPr>
              <a:t>ΠΟΛΙΧΝΙΤΟΣ – ΓΕΩΘΕΡΜΙΚΑ ΘΕΡΜΟΚΗΠΙΑ</a:t>
            </a:r>
          </a:p>
        </p:txBody>
      </p:sp>
      <p:pic>
        <p:nvPicPr>
          <p:cNvPr id="118787" name="Picture 5" descr="Πολύχνιτος Αεροφωτογραφία θερμοκήπια"/>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20800" y="1600200"/>
            <a:ext cx="6502400" cy="4876800"/>
          </a:xfrm>
          <a:noFill/>
        </p:spPr>
      </p:pic>
      <p:sp>
        <p:nvSpPr>
          <p:cNvPr id="11878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F1E34098-14E6-4CE7-9F96-216C915E182F}" type="slidenum">
              <a:rPr lang="el-GR" altLang="en-US" sz="1400" smtClean="0"/>
              <a:pPr eaLnBrk="1" hangingPunct="1">
                <a:spcBef>
                  <a:spcPct val="0"/>
                </a:spcBef>
                <a:buClrTx/>
                <a:buSzTx/>
                <a:buFontTx/>
                <a:buNone/>
              </a:pPr>
              <a:t>91</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69"/>
    </mc:Choice>
    <mc:Fallback xmlns="">
      <p:transition spd="slow" advTm="3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p:txBody>
          <a:bodyPr/>
          <a:lstStyle/>
          <a:p>
            <a:pPr eaLnBrk="1" fontAlgn="auto" hangingPunct="1">
              <a:spcAft>
                <a:spcPts val="0"/>
              </a:spcAft>
              <a:defRPr/>
            </a:pPr>
            <a:endParaRPr lang="en-US" altLang="en-US" smtClean="0"/>
          </a:p>
        </p:txBody>
      </p:sp>
      <p:sp>
        <p:nvSpPr>
          <p:cNvPr id="147459" name="Rectangle 3"/>
          <p:cNvSpPr>
            <a:spLocks noGrp="1" noChangeArrowheads="1"/>
          </p:cNvSpPr>
          <p:nvPr>
            <p:ph idx="1"/>
          </p:nvPr>
        </p:nvSpPr>
        <p:spPr/>
        <p:txBody>
          <a:bodyPr/>
          <a:lstStyle/>
          <a:p>
            <a:pPr eaLnBrk="1" hangingPunct="1"/>
            <a:r>
              <a:rPr lang="el-GR" altLang="en-US" sz="4000" smtClean="0"/>
              <a:t>ΤΕΛΟΣ</a:t>
            </a:r>
            <a:endParaRPr lang="en-US" altLang="en-US" sz="4000" smtClean="0"/>
          </a:p>
        </p:txBody>
      </p:sp>
      <p:sp>
        <p:nvSpPr>
          <p:cNvPr id="14746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fld id="{5463DD40-E427-4EB5-9C00-19F964B29E13}" type="slidenum">
              <a:rPr lang="el-GR" altLang="en-US" sz="1400" smtClean="0"/>
              <a:pPr eaLnBrk="1" hangingPunct="1">
                <a:spcBef>
                  <a:spcPct val="0"/>
                </a:spcBef>
                <a:buClrTx/>
                <a:buSzTx/>
                <a:buFontTx/>
                <a:buNone/>
              </a:pPr>
              <a:t>92</a:t>
            </a:fld>
            <a:endParaRPr lang="el-GR"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41"/>
    </mc:Choice>
    <mc:Fallback xmlns="">
      <p:transition spd="slow" advTm="2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29.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Clarity</Template>
  <TotalTime>1864</TotalTime>
  <Words>3565</Words>
  <Application>Microsoft Office PowerPoint</Application>
  <PresentationFormat>On-screen Show (4:3)</PresentationFormat>
  <Paragraphs>421</Paragraphs>
  <Slides>92</Slides>
  <Notes>30</Notes>
  <HiddenSlides>1</HiddenSlides>
  <MMClips>91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92</vt:i4>
      </vt:variant>
    </vt:vector>
  </HeadingPairs>
  <TitlesOfParts>
    <vt:vector size="95" baseType="lpstr">
      <vt:lpstr>Clarity</vt:lpstr>
      <vt:lpstr>Photo Editor Photo</vt:lpstr>
      <vt:lpstr>PhotoImpact</vt:lpstr>
      <vt:lpstr>ΑΝΑΝΕΩΣΙΜΕΣ ΠΗΓΕΣ ΕΝΕΡΓΕΙΑΣ</vt:lpstr>
      <vt:lpstr>PowerPoint Presentation</vt:lpstr>
      <vt:lpstr>PowerPoint Presentation</vt:lpstr>
      <vt:lpstr>ΓΕΩΘΕΡΜΙΑ</vt:lpstr>
      <vt:lpstr>ΓΕΩΘΕΡΜΙΑ :  πώς γίνεται αντιληπτή  στην επιφάνεια  της Γης</vt:lpstr>
      <vt:lpstr>ΘΕΡΜΕΣ ΠΗΓΕΣ</vt:lpstr>
      <vt:lpstr>GEYSERS</vt:lpstr>
      <vt:lpstr>Fumaroles</vt:lpstr>
      <vt:lpstr>Ωκεανός-Γεωθερμική ατμίδα</vt:lpstr>
      <vt:lpstr>Αίτνα</vt:lpstr>
      <vt:lpstr>Έκρηξη ηφαιστείου</vt:lpstr>
      <vt:lpstr>Έκρηξη ηφαιστείου</vt:lpstr>
      <vt:lpstr>ΝΙΣΥΡΟΣ – Ο ΚΡΑΤΗΡΑΣ ΤΟΥ ΗΦΑΙΣΤΕΙΟΥ</vt:lpstr>
      <vt:lpstr>Νίσυρος</vt:lpstr>
      <vt:lpstr>Νίσυρος</vt:lpstr>
      <vt:lpstr>Νίσυρος: Επιφανειακές θερμοκρασίες</vt:lpstr>
      <vt:lpstr>ΤΟ ΕΣΩΤΕΡΙΚΟ ΤΗΣ ΓΗΣ</vt:lpstr>
      <vt:lpstr>Το εσωτερικό της Γης</vt:lpstr>
      <vt:lpstr>Το εσωτερικό δυναμό  της Γης</vt:lpstr>
      <vt:lpstr>Θεωρία των τεκτονικών πλακών</vt:lpstr>
      <vt:lpstr>ΤΕΚΤΟΝΙΚΕΣ ΠΛΑΚΕΣ</vt:lpstr>
      <vt:lpstr>Συχνότητα σεισμών</vt:lpstr>
      <vt:lpstr>ΓΕΩΘΕΡΜΙΚΕΣ ΠΕΡΙΟΧΕΣ</vt:lpstr>
      <vt:lpstr>Τι οδηγεί  τις γεωτεκτονικές πλάκες</vt:lpstr>
      <vt:lpstr>Η κίνηση των τεκτονικών πλακών</vt:lpstr>
      <vt:lpstr>ΓΕΩΛΟΓΙΚΗ ΠΡΟΪΣΤΟΡΙΑ</vt:lpstr>
      <vt:lpstr>Γεωλογικές μετακινήσεις</vt:lpstr>
      <vt:lpstr>Αποκλίνουσες/συγκλίνουσες/παράλληλα κινούμενες ζώνες</vt:lpstr>
      <vt:lpstr>Κίνηση πλακών –  Ωκεάνεια και Ηπειρωτική σύκλιση</vt:lpstr>
      <vt:lpstr>Κίνηση πλακών –  Ωκεάνεια-Ωκεάνεια σύγκλιση</vt:lpstr>
      <vt:lpstr>Κίνηση πλακών –  Ηπειρωτική-Ηπειρωτική σύγκλιση</vt:lpstr>
      <vt:lpstr>Μεσο-ωκεάνεια Ράχη</vt:lpstr>
      <vt:lpstr>Μεσο-ωκεάνεια Ράχη</vt:lpstr>
      <vt:lpstr>Ισλανδία : Μεσο-Ατλαντικό ρήγμα</vt:lpstr>
      <vt:lpstr>Ισλανδία – Επιφανειακή φωτογράφιση ρήγματος</vt:lpstr>
      <vt:lpstr>Ιμαλάϊα</vt:lpstr>
      <vt:lpstr>Κίνηση Ινδικής χερσονήσου</vt:lpstr>
      <vt:lpstr>Η ΓΕΩΘΕΡΜΙΑ</vt:lpstr>
      <vt:lpstr>Τι είναι η Γεωθερμία</vt:lpstr>
      <vt:lpstr>γεωθερμία – τα 5 επίπεδα ανάλυσης</vt:lpstr>
      <vt:lpstr>Γεωθερμικό σύστημα:  Σχηματική παράσταση</vt:lpstr>
      <vt:lpstr>ΓΕΩΘΕΡΜΙΚΟΣ ΤΑΜΙΕΥΤΗΡΑΣ</vt:lpstr>
      <vt:lpstr>εξαγωγή θερμότητας</vt:lpstr>
      <vt:lpstr>ΓΕΩΘΕΡΜΙΚΗ ΕΡΕΥΝΑ</vt:lpstr>
      <vt:lpstr>Μετρήσεις σεισμικότητας</vt:lpstr>
      <vt:lpstr>Μετρήσεις Βαρύτητας</vt:lpstr>
      <vt:lpstr>Μετρήσεις ηλεκτρικής αγωγιμότητας</vt:lpstr>
      <vt:lpstr>ΓΕΩΛΟΓΙΚΗ ΚΑΙ ΥΔΡΟΓΕΩΛΟΓΙΚΗ ΕΡΕΥΝΑ</vt:lpstr>
      <vt:lpstr>ΓΕΩΦΥΣΙΚΗ ΕΡΕΥΝΑ</vt:lpstr>
      <vt:lpstr>ΓΕΩΧΗΜΙΚΗ ΕΡΕΥΝΑ</vt:lpstr>
      <vt:lpstr>ΘΕΡΜΙΚΕΣ ΤΕΧΝΙΚΕΣ</vt:lpstr>
      <vt:lpstr>ΓΕΩΤΡΗΣΕΙΣ</vt:lpstr>
      <vt:lpstr>γεωτρύπανο</vt:lpstr>
      <vt:lpstr>ΓΕΩΘΕΡΜΙΑ ΣΤΗΝ ΕΥΡΩΠΗ</vt:lpstr>
      <vt:lpstr>Κατάταξη Γεωθερμικών Πηγών</vt:lpstr>
      <vt:lpstr>Διάγραμμα ενθαλπίας και πίεσης γιά νερό και ατμό</vt:lpstr>
      <vt:lpstr>Χρήσεις Γεωθερμίας- Διάγραμμα Lindal</vt:lpstr>
      <vt:lpstr>Γεωθερμία</vt:lpstr>
      <vt:lpstr>Γεωθερμία στην Ελλάδα</vt:lpstr>
      <vt:lpstr>PowerPoint Presentation</vt:lpstr>
      <vt:lpstr>ΝΙΣΥΡΟΣ – Ο ΚΡΑΤΗΡΑΣ  ΤΟΥ ΗΦΑΙΣΤΕΙΟΥ</vt:lpstr>
      <vt:lpstr>Γεωθερμικός ταμιευτήρας</vt:lpstr>
      <vt:lpstr>Γεωθερμία με μικρό θερμοκλινές</vt:lpstr>
      <vt:lpstr>Γεωθερμία με μεγάλο θερμοκλινές</vt:lpstr>
      <vt:lpstr>Γεωθερμία με πολύ μεγάλο θερμοκλινές</vt:lpstr>
      <vt:lpstr>ΤΥΠΟΙ ΓΕΩΘΕΡΜΙΚΩΝ ΠΗΓΩΝ</vt:lpstr>
      <vt:lpstr>ΥΔΡΟΘΕΡΜΙΚΕΣ ΠΗΓΕΣ</vt:lpstr>
      <vt:lpstr>ΓΕΩΠΙΕΣΤΙΚΕΣ ΠΗΓΕΣ</vt:lpstr>
      <vt:lpstr>ΠΗΓΕΣ ΘΕΡΜΩΝ, ΞΗΡΩΝ ΠΕΤΡΩΜΑΤΩΝ</vt:lpstr>
      <vt:lpstr>ΠΗΓΕΣ ΜΑΓΜΑΤΟΣ</vt:lpstr>
      <vt:lpstr>Γεωθερμία- Βασική ιδέα εκμετάλλευσης</vt:lpstr>
      <vt:lpstr>ΓΕΩΘΕΡΜΙΚΗ ΕΝΕΡΓΕΙΑ: ΧΡΗΣΕΙΣ</vt:lpstr>
      <vt:lpstr>ΠΑΡΑΓΩΓΗ ΗΛΕΚΤΡΙΣΜΟΥ</vt:lpstr>
      <vt:lpstr>ΓΕΩΤΡΗΣΗ</vt:lpstr>
      <vt:lpstr>ΓΕΩΤΡΗΣΗ ΚΑΙ ΕΚΤΟΝΩΣΗ</vt:lpstr>
      <vt:lpstr>Γεωθερμία-Σταθμός ηλεκτροπαραγωγής</vt:lpstr>
      <vt:lpstr>Σταθμός  Geysers, California </vt:lpstr>
      <vt:lpstr>Γεωθερμία – Σταθμός ηλεκτροπαραγωγής</vt:lpstr>
      <vt:lpstr>Γεωθερμία – Σταθμός ηλεκτροπαραγωγής</vt:lpstr>
      <vt:lpstr>ξηρού ατμού (δεν υπάρχει η υγρή φάση)</vt:lpstr>
      <vt:lpstr>με εκτόνωση ατμού</vt:lpstr>
      <vt:lpstr>Συστήματα Διπλού Κύκλου</vt:lpstr>
      <vt:lpstr>διπλού κύκλου  (πρωτεύον και δευτερεύον κύκλωμα)</vt:lpstr>
      <vt:lpstr>ΔΙΦΑΣΙΚΟΣ ΣΤΑΘΜΟΣ</vt:lpstr>
      <vt:lpstr>Southampton: Τηλεθέρμανση</vt:lpstr>
      <vt:lpstr>Παραγωγή ηλεκτρισμού από ταμιευτήρα γεωθερμίας</vt:lpstr>
      <vt:lpstr>Παραγωγή ηλεκτρισμού από ταμιευτήρα ζεστού νερού</vt:lpstr>
      <vt:lpstr>Παραγωγή ηλεκτρισμού από ταμιευτήρα μέσης ενθαλπίας</vt:lpstr>
      <vt:lpstr>Άμεση Χρήση Γεωθερμίας</vt:lpstr>
      <vt:lpstr>ΓΕΩΘΕΡΜΙΑ ΓΙΑ ΘΕΡΜΑΝΣΗ ΔΡΟΜΩΝ</vt:lpstr>
      <vt:lpstr>ΠΟΛΙΧΝΙΤΟΣ – ΓΕΩΘΕΡΜΙΚΑ ΘΕΡΜΟΚΗΠΙΑ</vt:lpstr>
      <vt:lpstr>PowerPoint Presentation</vt:lpstr>
    </vt:vector>
  </TitlesOfParts>
  <Company>UAegean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ΓΕΩΘΕΡΜΙΚΗ ΕΝΕΡΓΕΙΑ</dc:title>
  <dc:creator>DiasX</dc:creator>
  <cp:lastModifiedBy>Dias Haralambopoulos</cp:lastModifiedBy>
  <cp:revision>97</cp:revision>
  <dcterms:created xsi:type="dcterms:W3CDTF">2002-04-01T10:37:32Z</dcterms:created>
  <dcterms:modified xsi:type="dcterms:W3CDTF">2015-03-08T13:08:57Z</dcterms:modified>
</cp:coreProperties>
</file>