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5.xml" ContentType="application/vnd.openxmlformats-officedocument.presentationml.tags+xml"/>
  <Override PartName="/ppt/notesSlides/notesSlide45.xml" ContentType="application/vnd.openxmlformats-officedocument.presentationml.notesSlide+xml"/>
  <Override PartName="/ppt/tags/tag6.xml" ContentType="application/vnd.openxmlformats-officedocument.presentationml.tags+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697" r:id="rId2"/>
  </p:sldMasterIdLst>
  <p:notesMasterIdLst>
    <p:notesMasterId r:id="rId73"/>
  </p:notesMasterIdLst>
  <p:sldIdLst>
    <p:sldId id="357" r:id="rId3"/>
    <p:sldId id="358" r:id="rId4"/>
    <p:sldId id="359" r:id="rId5"/>
    <p:sldId id="256" r:id="rId6"/>
    <p:sldId id="352" r:id="rId7"/>
    <p:sldId id="319" r:id="rId8"/>
    <p:sldId id="316" r:id="rId9"/>
    <p:sldId id="356" r:id="rId10"/>
    <p:sldId id="353" r:id="rId11"/>
    <p:sldId id="355" r:id="rId12"/>
    <p:sldId id="283" r:id="rId13"/>
    <p:sldId id="284" r:id="rId14"/>
    <p:sldId id="310" r:id="rId15"/>
    <p:sldId id="309" r:id="rId16"/>
    <p:sldId id="303" r:id="rId17"/>
    <p:sldId id="351" r:id="rId18"/>
    <p:sldId id="286" r:id="rId19"/>
    <p:sldId id="275" r:id="rId20"/>
    <p:sldId id="277" r:id="rId21"/>
    <p:sldId id="326" r:id="rId22"/>
    <p:sldId id="288" r:id="rId23"/>
    <p:sldId id="276" r:id="rId24"/>
    <p:sldId id="285" r:id="rId25"/>
    <p:sldId id="278" r:id="rId26"/>
    <p:sldId id="279" r:id="rId27"/>
    <p:sldId id="280" r:id="rId28"/>
    <p:sldId id="273" r:id="rId29"/>
    <p:sldId id="265" r:id="rId30"/>
    <p:sldId id="266" r:id="rId31"/>
    <p:sldId id="272" r:id="rId32"/>
    <p:sldId id="258" r:id="rId33"/>
    <p:sldId id="257" r:id="rId34"/>
    <p:sldId id="315" r:id="rId35"/>
    <p:sldId id="269" r:id="rId36"/>
    <p:sldId id="261" r:id="rId37"/>
    <p:sldId id="260" r:id="rId38"/>
    <p:sldId id="262" r:id="rId39"/>
    <p:sldId id="311" r:id="rId40"/>
    <p:sldId id="305" r:id="rId41"/>
    <p:sldId id="268" r:id="rId42"/>
    <p:sldId id="312" r:id="rId43"/>
    <p:sldId id="313" r:id="rId44"/>
    <p:sldId id="282" r:id="rId45"/>
    <p:sldId id="314" r:id="rId46"/>
    <p:sldId id="287" r:id="rId47"/>
    <p:sldId id="289" r:id="rId48"/>
    <p:sldId id="306" r:id="rId49"/>
    <p:sldId id="350" r:id="rId50"/>
    <p:sldId id="349" r:id="rId51"/>
    <p:sldId id="296" r:id="rId52"/>
    <p:sldId id="299" r:id="rId53"/>
    <p:sldId id="307" r:id="rId54"/>
    <p:sldId id="308" r:id="rId55"/>
    <p:sldId id="328" r:id="rId56"/>
    <p:sldId id="329" r:id="rId57"/>
    <p:sldId id="330" r:id="rId58"/>
    <p:sldId id="332" r:id="rId59"/>
    <p:sldId id="334" r:id="rId60"/>
    <p:sldId id="335" r:id="rId61"/>
    <p:sldId id="336" r:id="rId62"/>
    <p:sldId id="343" r:id="rId63"/>
    <p:sldId id="346" r:id="rId64"/>
    <p:sldId id="345" r:id="rId65"/>
    <p:sldId id="337" r:id="rId66"/>
    <p:sldId id="338" r:id="rId67"/>
    <p:sldId id="339" r:id="rId68"/>
    <p:sldId id="340" r:id="rId69"/>
    <p:sldId id="347" r:id="rId70"/>
    <p:sldId id="348" r:id="rId71"/>
    <p:sldId id="360" r:id="rId72"/>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folHlink"/>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9933"/>
    <a:srgbClr val="FFFF00"/>
    <a:srgbClr val="FFFFCC"/>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41" autoAdjust="0"/>
    <p:restoredTop sz="94629" autoAdjust="0"/>
  </p:normalViewPr>
  <p:slideViewPr>
    <p:cSldViewPr showGuides="1">
      <p:cViewPr varScale="1">
        <p:scale>
          <a:sx n="71" d="100"/>
          <a:sy n="71" d="100"/>
        </p:scale>
        <p:origin x="-97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7" d="100"/>
        <a:sy n="97"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l-GR"/>
          </a:p>
        </p:txBody>
      </p:sp>
      <p:sp>
        <p:nvSpPr>
          <p:cNvPr id="337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l-GR"/>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37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337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l-GR"/>
          </a:p>
        </p:txBody>
      </p:sp>
      <p:sp>
        <p:nvSpPr>
          <p:cNvPr id="337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3663966-2B7E-4309-B961-D4FA2FD05C59}" type="slidenum">
              <a:rPr lang="el-GR"/>
              <a:pPr/>
              <a:t>‹#›</a:t>
            </a:fld>
            <a:endParaRPr lang="el-GR"/>
          </a:p>
        </p:txBody>
      </p:sp>
    </p:spTree>
    <p:extLst>
      <p:ext uri="{BB962C8B-B14F-4D97-AF65-F5344CB8AC3E}">
        <p14:creationId xmlns:p14="http://schemas.microsoft.com/office/powerpoint/2010/main" val="12196774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4</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19</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21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22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23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24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25</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26</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27</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DF936D-289E-49F7-87FE-345F63939472}" type="slidenum">
              <a:rPr lang="el-GR"/>
              <a:pPr/>
              <a:t>28</a:t>
            </a:fld>
            <a:endParaRPr lang="el-G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el-GR"/>
              <a:t>Ανάλογα με την κατασκευή υπάρχουν οπτικές απώλειες λόγω σκιασμού, ανάκλασης στην επάνω επιφάνεια και ανάκλασης στην πίσω επιφάνεια του κυττάρου.</a:t>
            </a:r>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64D4C-7937-48AE-BA08-09B8C8BA5FE2}" type="slidenum">
              <a:rPr lang="el-GR"/>
              <a:pPr/>
              <a:t>29</a:t>
            </a:fld>
            <a:endParaRPr lang="el-G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GB"/>
              <a:t>Shown is the  Passivated Emitter, Rear Locally-diffused (PERL) cell structure. This cell type produced at the UNSW CPE has the world record for silicon solar cell efficiency -- 24.7%. PERL cells have been redesigned with reduced metallisation shading loss and reduced metal resistance loss.</a:t>
            </a:r>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7</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30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31</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32</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33</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34</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35</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36</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37</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38</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39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11</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B63AA3-51EF-45D6-98C7-107C644E1A2B}" type="slidenum">
              <a:rPr lang="el-GR"/>
              <a:pPr/>
              <a:t>40</a:t>
            </a:fld>
            <a:endParaRPr lang="el-G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GB"/>
              <a:t>7: I-V characteristics of PV-module (36 cells) at E = 400 W/m², T = 300 K 26°C. </a:t>
            </a:r>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41</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42</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43</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44</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45</a:t>
            </a:fld>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46</a:t>
            </a:fld>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47</a:t>
            </a:fld>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50</a:t>
            </a:fld>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51</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12</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52</a:t>
            </a:fld>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53</a:t>
            </a:fld>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p:cNvSpPr>
            <a:spLocks noGrp="1" noChangeArrowheads="1"/>
          </p:cNvSpPr>
          <p:nvPr>
            <p:ph type="sldNum" sz="quarter" idx="5"/>
          </p:nvPr>
        </p:nvSpPr>
        <p:spPr>
          <a:ln/>
        </p:spPr>
        <p:txBody>
          <a:bodyPr/>
          <a:lstStyle/>
          <a:p>
            <a:fld id="{CBF40541-007D-4A37-AA73-B21AB6DEB073}" type="slidenum">
              <a:rPr lang="en-GB" altLang="en-US"/>
              <a:pPr/>
              <a:t>61</a:t>
            </a:fld>
            <a:endParaRPr lang="en-GB" alt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l-GR"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p:cNvSpPr>
            <a:spLocks noGrp="1" noChangeArrowheads="1"/>
          </p:cNvSpPr>
          <p:nvPr>
            <p:ph type="sldNum" sz="quarter" idx="5"/>
          </p:nvPr>
        </p:nvSpPr>
        <p:spPr>
          <a:ln/>
        </p:spPr>
        <p:txBody>
          <a:bodyPr/>
          <a:lstStyle/>
          <a:p>
            <a:fld id="{CC53507F-1C40-4D14-B18A-6722A64EB3B1}" type="slidenum">
              <a:rPr lang="en-GB" altLang="en-US"/>
              <a:pPr/>
              <a:t>62</a:t>
            </a:fld>
            <a:endParaRPr lang="en-GB" alt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l-GR"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p:cNvSpPr>
            <a:spLocks noGrp="1" noChangeArrowheads="1"/>
          </p:cNvSpPr>
          <p:nvPr>
            <p:ph type="sldNum" sz="quarter" idx="5"/>
          </p:nvPr>
        </p:nvSpPr>
        <p:spPr>
          <a:ln/>
        </p:spPr>
        <p:txBody>
          <a:bodyPr/>
          <a:lstStyle/>
          <a:p>
            <a:fld id="{5BF3CD60-9E57-4F09-9DA6-DB94B9F3AE8B}" type="slidenum">
              <a:rPr lang="en-GB" altLang="en-US"/>
              <a:pPr/>
              <a:t>63</a:t>
            </a:fld>
            <a:endParaRPr lang="en-GB" alt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el-GR"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158875" y="695325"/>
            <a:ext cx="4548188" cy="3411538"/>
          </a:xfrm>
          <a:ln/>
        </p:spPr>
      </p:sp>
      <p:sp>
        <p:nvSpPr>
          <p:cNvPr id="163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1158875" y="695325"/>
            <a:ext cx="4548188" cy="3411538"/>
          </a:xfrm>
          <a:ln/>
        </p:spPr>
      </p:sp>
      <p:sp>
        <p:nvSpPr>
          <p:cNvPr id="153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13</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14</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15</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17</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C3663966-2B7E-4309-B961-D4FA2FD05C59}" type="slidenum">
              <a:rPr lang="el-GR" smtClean="0"/>
              <a:pPr/>
              <a:t>18</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lvl1pPr>
              <a:defRPr/>
            </a:lvl1pPr>
          </a:lstStyle>
          <a:p>
            <a:endParaRPr lang="el-G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l-G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513DE3-9EB4-4C78-A243-FBFC24ABF243}"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946268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endParaRPr lang="el-G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l-G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77FA1C-4E4F-4938-B087-5D97D5FCF8CF}"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182975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endParaRPr lang="el-G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l-G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321783-FE3E-4C58-B921-AE50C820A211}"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976409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l-GR">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l-GR">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6577FD0-E41B-48F4-9B44-4C5C22C3C1AE}"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672318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l-GR">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l-GR">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0A7B3BF6-F56E-42FA-9C79-9B018A8C608E}"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69501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C11EEF-BF72-45DA-A676-8390DAF1144F}" type="slidenum">
              <a:rPr lang="en-GB" smtClean="0"/>
              <a:pPr/>
              <a:t>‹#›</a:t>
            </a:fld>
            <a:endParaRPr lang="en-GB"/>
          </a:p>
        </p:txBody>
      </p:sp>
    </p:spTree>
    <p:extLst>
      <p:ext uri="{BB962C8B-B14F-4D97-AF65-F5344CB8AC3E}">
        <p14:creationId xmlns:p14="http://schemas.microsoft.com/office/powerpoint/2010/main" val="344776117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a:bodyPr>
          <a:lstStyle>
            <a:lvl1pPr>
              <a:defRPr sz="3200" b="1">
                <a:solidFill>
                  <a:srgbClr val="C00000"/>
                </a:solidFill>
                <a:latin typeface="Cambria Math" panose="02040503050406030204" pitchFamily="18" charset="0"/>
                <a:ea typeface="Cambria Math" panose="02040503050406030204" pitchFamily="18" charset="0"/>
              </a:defRPr>
            </a:lvl1pPr>
          </a:lstStyle>
          <a:p>
            <a:r>
              <a:rPr lang="en-US" smtClean="0"/>
              <a:t>Click to edit Master title style</a:t>
            </a:r>
            <a:endParaRPr lang="en-GB"/>
          </a:p>
        </p:txBody>
      </p:sp>
      <p:sp>
        <p:nvSpPr>
          <p:cNvPr id="3" name="Content Placeholder 2"/>
          <p:cNvSpPr>
            <a:spLocks noGrp="1"/>
          </p:cNvSpPr>
          <p:nvPr>
            <p:ph idx="1"/>
          </p:nvPr>
        </p:nvSpPr>
        <p:spPr>
          <a:xfrm>
            <a:off x="457200" y="980728"/>
            <a:ext cx="8229600" cy="5145435"/>
          </a:xfrm>
        </p:spPr>
        <p:txBody>
          <a:bodyPr>
            <a:normAutofit/>
          </a:bodyPr>
          <a:lstStyle>
            <a:lvl1pPr>
              <a:defRPr sz="2800">
                <a:solidFill>
                  <a:schemeClr val="tx1">
                    <a:lumMod val="95000"/>
                    <a:lumOff val="5000"/>
                  </a:schemeClr>
                </a:solidFill>
                <a:latin typeface="Cambria Math" panose="02040503050406030204" pitchFamily="18" charset="0"/>
                <a:ea typeface="Cambria Math" panose="02040503050406030204" pitchFamily="18" charset="0"/>
              </a:defRPr>
            </a:lvl1pPr>
            <a:lvl2pPr>
              <a:defRPr sz="2400">
                <a:solidFill>
                  <a:schemeClr val="tx1">
                    <a:lumMod val="95000"/>
                    <a:lumOff val="5000"/>
                  </a:schemeClr>
                </a:solidFill>
                <a:latin typeface="Cambria Math" panose="02040503050406030204" pitchFamily="18" charset="0"/>
                <a:ea typeface="Cambria Math" panose="02040503050406030204" pitchFamily="18" charset="0"/>
              </a:defRPr>
            </a:lvl2pPr>
            <a:lvl3pPr>
              <a:defRPr sz="2000">
                <a:solidFill>
                  <a:schemeClr val="tx1">
                    <a:lumMod val="95000"/>
                    <a:lumOff val="5000"/>
                  </a:schemeClr>
                </a:solidFill>
                <a:latin typeface="Cambria Math" panose="02040503050406030204" pitchFamily="18" charset="0"/>
                <a:ea typeface="Cambria Math" panose="02040503050406030204" pitchFamily="18" charset="0"/>
              </a:defRPr>
            </a:lvl3pPr>
            <a:lvl4pPr>
              <a:defRPr sz="1800">
                <a:solidFill>
                  <a:schemeClr val="tx1">
                    <a:lumMod val="95000"/>
                    <a:lumOff val="5000"/>
                  </a:schemeClr>
                </a:solidFill>
                <a:latin typeface="Cambria Math" panose="02040503050406030204" pitchFamily="18" charset="0"/>
                <a:ea typeface="Cambria Math" panose="02040503050406030204" pitchFamily="18" charset="0"/>
              </a:defRPr>
            </a:lvl4pPr>
            <a:lvl5pPr>
              <a:defRPr sz="1800">
                <a:solidFill>
                  <a:schemeClr val="tx1">
                    <a:lumMod val="95000"/>
                    <a:lumOff val="5000"/>
                  </a:schemeClr>
                </a:solidFill>
                <a:latin typeface="Cambria Math" panose="02040503050406030204" pitchFamily="18" charset="0"/>
                <a:ea typeface="Cambria Math"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425940-F914-48F3-AA5A-192CA5D77421}" type="slidenum">
              <a:rPr lang="en-GB" smtClean="0"/>
              <a:pPr/>
              <a:t>‹#›</a:t>
            </a:fld>
            <a:endParaRPr lang="en-GB"/>
          </a:p>
        </p:txBody>
      </p:sp>
    </p:spTree>
    <p:extLst>
      <p:ext uri="{BB962C8B-B14F-4D97-AF65-F5344CB8AC3E}">
        <p14:creationId xmlns:p14="http://schemas.microsoft.com/office/powerpoint/2010/main" val="20483544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59466E-07AF-419D-89CE-9C251078EE96}" type="slidenum">
              <a:rPr lang="en-GB" smtClean="0"/>
              <a:pPr/>
              <a:t>‹#›</a:t>
            </a:fld>
            <a:endParaRPr lang="en-GB"/>
          </a:p>
        </p:txBody>
      </p:sp>
    </p:spTree>
    <p:extLst>
      <p:ext uri="{BB962C8B-B14F-4D97-AF65-F5344CB8AC3E}">
        <p14:creationId xmlns:p14="http://schemas.microsoft.com/office/powerpoint/2010/main" val="231829450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normAutofit/>
          </a:bodyPr>
          <a:lstStyle>
            <a:lvl1pPr>
              <a:defRPr sz="2400">
                <a:solidFill>
                  <a:schemeClr val="tx1">
                    <a:lumMod val="95000"/>
                    <a:lumOff val="5000"/>
                  </a:schemeClr>
                </a:solidFill>
                <a:latin typeface="Cambria Math" panose="02040503050406030204" pitchFamily="18" charset="0"/>
                <a:ea typeface="Cambria Math" panose="02040503050406030204" pitchFamily="18" charset="0"/>
              </a:defRPr>
            </a:lvl1pPr>
            <a:lvl2pPr>
              <a:defRPr sz="2000">
                <a:solidFill>
                  <a:schemeClr val="tx1">
                    <a:lumMod val="95000"/>
                    <a:lumOff val="5000"/>
                  </a:schemeClr>
                </a:solidFill>
                <a:latin typeface="Cambria Math" panose="02040503050406030204" pitchFamily="18" charset="0"/>
                <a:ea typeface="Cambria Math" panose="02040503050406030204" pitchFamily="18" charset="0"/>
              </a:defRPr>
            </a:lvl2pPr>
            <a:lvl3pPr>
              <a:defRPr sz="1800">
                <a:solidFill>
                  <a:schemeClr val="tx1">
                    <a:lumMod val="95000"/>
                    <a:lumOff val="5000"/>
                  </a:schemeClr>
                </a:solidFill>
                <a:latin typeface="Cambria Math" panose="02040503050406030204" pitchFamily="18" charset="0"/>
                <a:ea typeface="Cambria Math" panose="02040503050406030204" pitchFamily="18" charset="0"/>
              </a:defRPr>
            </a:lvl3pPr>
            <a:lvl4pPr>
              <a:defRPr sz="1600">
                <a:solidFill>
                  <a:schemeClr val="tx1">
                    <a:lumMod val="95000"/>
                    <a:lumOff val="5000"/>
                  </a:schemeClr>
                </a:solidFill>
                <a:latin typeface="Cambria Math" panose="02040503050406030204" pitchFamily="18" charset="0"/>
                <a:ea typeface="Cambria Math" panose="02040503050406030204" pitchFamily="18" charset="0"/>
              </a:defRPr>
            </a:lvl4pPr>
            <a:lvl5pPr>
              <a:defRPr sz="1600">
                <a:solidFill>
                  <a:schemeClr val="tx1">
                    <a:lumMod val="95000"/>
                    <a:lumOff val="5000"/>
                  </a:schemeClr>
                </a:solidFill>
                <a:latin typeface="Cambria Math" panose="02040503050406030204" pitchFamily="18" charset="0"/>
                <a:ea typeface="Cambria Math" panose="02040503050406030204"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normAutofit/>
          </a:bodyPr>
          <a:lstStyle>
            <a:lvl1pPr>
              <a:defRPr sz="2400">
                <a:solidFill>
                  <a:schemeClr val="tx1">
                    <a:lumMod val="95000"/>
                    <a:lumOff val="5000"/>
                  </a:schemeClr>
                </a:solidFill>
                <a:latin typeface="Cambria Math" panose="02040503050406030204" pitchFamily="18" charset="0"/>
                <a:ea typeface="Cambria Math" panose="02040503050406030204" pitchFamily="18" charset="0"/>
              </a:defRPr>
            </a:lvl1pPr>
            <a:lvl2pPr>
              <a:defRPr sz="2000">
                <a:solidFill>
                  <a:schemeClr val="tx1">
                    <a:lumMod val="95000"/>
                    <a:lumOff val="5000"/>
                  </a:schemeClr>
                </a:solidFill>
                <a:latin typeface="Cambria Math" panose="02040503050406030204" pitchFamily="18" charset="0"/>
                <a:ea typeface="Cambria Math" panose="02040503050406030204" pitchFamily="18" charset="0"/>
              </a:defRPr>
            </a:lvl2pPr>
            <a:lvl3pPr>
              <a:defRPr sz="1800">
                <a:solidFill>
                  <a:schemeClr val="tx1">
                    <a:lumMod val="95000"/>
                    <a:lumOff val="5000"/>
                  </a:schemeClr>
                </a:solidFill>
                <a:latin typeface="Cambria Math" panose="02040503050406030204" pitchFamily="18" charset="0"/>
                <a:ea typeface="Cambria Math" panose="02040503050406030204" pitchFamily="18" charset="0"/>
              </a:defRPr>
            </a:lvl3pPr>
            <a:lvl4pPr>
              <a:defRPr sz="1600">
                <a:solidFill>
                  <a:schemeClr val="tx1">
                    <a:lumMod val="95000"/>
                    <a:lumOff val="5000"/>
                  </a:schemeClr>
                </a:solidFill>
                <a:latin typeface="Cambria Math" panose="02040503050406030204" pitchFamily="18" charset="0"/>
                <a:ea typeface="Cambria Math" panose="02040503050406030204" pitchFamily="18" charset="0"/>
              </a:defRPr>
            </a:lvl4pPr>
            <a:lvl5pPr>
              <a:defRPr sz="1600">
                <a:solidFill>
                  <a:schemeClr val="tx1">
                    <a:lumMod val="95000"/>
                    <a:lumOff val="5000"/>
                  </a:schemeClr>
                </a:solidFill>
                <a:latin typeface="Cambria Math" panose="02040503050406030204" pitchFamily="18" charset="0"/>
                <a:ea typeface="Cambria Math" panose="02040503050406030204"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3C18DF-A2D2-4797-A395-8027AF1A3C19}" type="slidenum">
              <a:rPr lang="en-GB" smtClean="0"/>
              <a:pPr/>
              <a:t>‹#›</a:t>
            </a:fld>
            <a:endParaRPr lang="en-GB"/>
          </a:p>
        </p:txBody>
      </p:sp>
    </p:spTree>
    <p:extLst>
      <p:ext uri="{BB962C8B-B14F-4D97-AF65-F5344CB8AC3E}">
        <p14:creationId xmlns:p14="http://schemas.microsoft.com/office/powerpoint/2010/main" val="57723361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AC9675D-C3F3-4966-A5F6-3E507527860D}" type="slidenum">
              <a:rPr lang="en-GB" smtClean="0"/>
              <a:pPr/>
              <a:t>‹#›</a:t>
            </a:fld>
            <a:endParaRPr lang="en-GB"/>
          </a:p>
        </p:txBody>
      </p:sp>
    </p:spTree>
    <p:extLst>
      <p:ext uri="{BB962C8B-B14F-4D97-AF65-F5344CB8AC3E}">
        <p14:creationId xmlns:p14="http://schemas.microsoft.com/office/powerpoint/2010/main" val="3939854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a:bodyPr>
          <a:lstStyle>
            <a:lvl1pPr>
              <a:defRPr sz="3200" b="1">
                <a:solidFill>
                  <a:schemeClr val="tx1">
                    <a:lumMod val="95000"/>
                    <a:lumOff val="5000"/>
                  </a:schemeClr>
                </a:solidFill>
                <a:latin typeface="Cambria Math" panose="02040503050406030204" pitchFamily="18" charset="0"/>
                <a:ea typeface="Cambria Math" panose="02040503050406030204" pitchFamily="18" charset="0"/>
              </a:defRPr>
            </a:lvl1p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9205641-B357-4B41-9276-BEB2C22088FB}" type="slidenum">
              <a:rPr lang="en-GB" smtClean="0"/>
              <a:pPr/>
              <a:t>‹#›</a:t>
            </a:fld>
            <a:endParaRPr lang="en-GB"/>
          </a:p>
        </p:txBody>
      </p:sp>
    </p:spTree>
    <p:extLst>
      <p:ext uri="{BB962C8B-B14F-4D97-AF65-F5344CB8AC3E}">
        <p14:creationId xmlns:p14="http://schemas.microsoft.com/office/powerpoint/2010/main" val="19084285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endParaRPr lang="el-G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l-G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31C1DE-39E8-4D31-A3C3-84471645ACB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975855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DC162AF-A8F0-4EB1-913D-BE075FB5E9BD}" type="slidenum">
              <a:rPr lang="en-GB" smtClean="0"/>
              <a:pPr/>
              <a:t>‹#›</a:t>
            </a:fld>
            <a:endParaRPr lang="en-GB"/>
          </a:p>
        </p:txBody>
      </p:sp>
    </p:spTree>
    <p:extLst>
      <p:ext uri="{BB962C8B-B14F-4D97-AF65-F5344CB8AC3E}">
        <p14:creationId xmlns:p14="http://schemas.microsoft.com/office/powerpoint/2010/main" val="1270660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0B0ADC-55A8-41B9-A4D3-3EFD5C6DC440}" type="slidenum">
              <a:rPr lang="en-GB" smtClean="0"/>
              <a:pPr/>
              <a:t>‹#›</a:t>
            </a:fld>
            <a:endParaRPr lang="en-GB"/>
          </a:p>
        </p:txBody>
      </p:sp>
    </p:spTree>
    <p:extLst>
      <p:ext uri="{BB962C8B-B14F-4D97-AF65-F5344CB8AC3E}">
        <p14:creationId xmlns:p14="http://schemas.microsoft.com/office/powerpoint/2010/main" val="4251809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0EBAD6-5CE7-4B30-8359-0ADE26ADC6BF}" type="slidenum">
              <a:rPr lang="en-GB" smtClean="0"/>
              <a:pPr/>
              <a:t>‹#›</a:t>
            </a:fld>
            <a:endParaRPr lang="en-GB"/>
          </a:p>
        </p:txBody>
      </p:sp>
    </p:spTree>
    <p:extLst>
      <p:ext uri="{BB962C8B-B14F-4D97-AF65-F5344CB8AC3E}">
        <p14:creationId xmlns:p14="http://schemas.microsoft.com/office/powerpoint/2010/main" val="2653067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00F10-F892-4E06-ABD6-AE283867E2C9}" type="slidenum">
              <a:rPr lang="en-GB" smtClean="0"/>
              <a:pPr/>
              <a:t>‹#›</a:t>
            </a:fld>
            <a:endParaRPr lang="en-GB"/>
          </a:p>
        </p:txBody>
      </p:sp>
    </p:spTree>
    <p:extLst>
      <p:ext uri="{BB962C8B-B14F-4D97-AF65-F5344CB8AC3E}">
        <p14:creationId xmlns:p14="http://schemas.microsoft.com/office/powerpoint/2010/main" val="3096971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1404F1-6C08-40BF-827F-5F926832C03F}" type="slidenum">
              <a:rPr lang="en-GB" smtClean="0"/>
              <a:pPr/>
              <a:t>‹#›</a:t>
            </a:fld>
            <a:endParaRPr lang="en-GB"/>
          </a:p>
        </p:txBody>
      </p:sp>
    </p:spTree>
    <p:extLst>
      <p:ext uri="{BB962C8B-B14F-4D97-AF65-F5344CB8AC3E}">
        <p14:creationId xmlns:p14="http://schemas.microsoft.com/office/powerpoint/2010/main" val="2644146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676400" y="457200"/>
            <a:ext cx="7010400" cy="563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3" name="Footer Placeholder 2"/>
          <p:cNvSpPr>
            <a:spLocks noGrp="1"/>
          </p:cNvSpPr>
          <p:nvPr>
            <p:ph type="ftr" sz="quarter" idx="10"/>
          </p:nvPr>
        </p:nvSpPr>
        <p:spPr>
          <a:xfrm>
            <a:off x="3124200" y="6248400"/>
            <a:ext cx="2895600" cy="457200"/>
          </a:xfrm>
        </p:spPr>
        <p:txBody>
          <a:bodyPr/>
          <a:lstStyle>
            <a:lvl1pPr>
              <a:defRPr/>
            </a:lvl1pPr>
          </a:lstStyle>
          <a:p>
            <a:endParaRPr lang="en-GB"/>
          </a:p>
        </p:txBody>
      </p:sp>
      <p:sp>
        <p:nvSpPr>
          <p:cNvPr id="4" name="Slide Number Placeholder 3"/>
          <p:cNvSpPr>
            <a:spLocks noGrp="1"/>
          </p:cNvSpPr>
          <p:nvPr>
            <p:ph type="sldNum" sz="quarter" idx="11"/>
          </p:nvPr>
        </p:nvSpPr>
        <p:spPr>
          <a:xfrm>
            <a:off x="6553200" y="6248400"/>
            <a:ext cx="2133600" cy="457200"/>
          </a:xfrm>
        </p:spPr>
        <p:txBody>
          <a:bodyPr/>
          <a:lstStyle>
            <a:lvl1pPr>
              <a:defRPr/>
            </a:lvl1pPr>
          </a:lstStyle>
          <a:p>
            <a:fld id="{A53900C6-8342-430C-BE53-421F372E768D}" type="slidenum">
              <a:rPr lang="en-GB"/>
              <a:pPr/>
              <a:t>‹#›</a:t>
            </a:fld>
            <a:endParaRPr lang="en-GB"/>
          </a:p>
        </p:txBody>
      </p:sp>
      <p:sp>
        <p:nvSpPr>
          <p:cNvPr id="5" name="Date Placeholder 4"/>
          <p:cNvSpPr>
            <a:spLocks noGrp="1"/>
          </p:cNvSpPr>
          <p:nvPr>
            <p:ph type="dt" sz="half" idx="12"/>
          </p:nvPr>
        </p:nvSpPr>
        <p:spPr>
          <a:xfrm>
            <a:off x="457200" y="6245225"/>
            <a:ext cx="2133600" cy="476250"/>
          </a:xfrm>
        </p:spPr>
        <p:txBody>
          <a:bodyPr/>
          <a:lstStyle>
            <a:lvl1pPr>
              <a:defRPr/>
            </a:lvl1pPr>
          </a:lstStyle>
          <a:p>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l-G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l-G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18B384-9E7C-48D6-8DF5-2235F39FCF1C}"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113945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lvl1pPr>
              <a:defRPr/>
            </a:lvl1pPr>
          </a:lstStyle>
          <a:p>
            <a:endParaRPr lang="el-G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l-G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58A9B2-ACDC-462C-A4EF-C524B27A7DBB}"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835247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lvl1pPr>
              <a:defRPr/>
            </a:lvl1pPr>
          </a:lstStyle>
          <a:p>
            <a:endParaRPr lang="el-GR">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l-GR">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C9F2967-0C8A-4B9A-B051-131D2130A63A}"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265476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lvl1pPr>
              <a:defRPr/>
            </a:lvl1pPr>
          </a:lstStyle>
          <a:p>
            <a:endParaRPr lang="el-GR">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l-GR">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2FD5B69-90FA-4A30-B099-22C6B833969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157632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l-GR">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l-GR">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81C0CF2-F88D-448F-AF71-101A7F1A484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395060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l-G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30B85C-8177-46E8-8921-19ECA0C1CCF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912818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l-G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3AA87DF-D13E-4077-A169-9CFF5298A6A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977175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l-G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l-G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A1FD4C5-49A2-4E19-AEE7-2BF2F15CAFC2}"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09239965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24B62-B8BA-46E6-902C-034D05390B56}" type="slidenum">
              <a:rPr lang="en-GB" smtClean="0"/>
              <a:pPr/>
              <a:t>‹#›</a:t>
            </a:fld>
            <a:endParaRPr lang="en-GB"/>
          </a:p>
        </p:txBody>
      </p:sp>
    </p:spTree>
    <p:extLst>
      <p:ext uri="{BB962C8B-B14F-4D97-AF65-F5344CB8AC3E}">
        <p14:creationId xmlns:p14="http://schemas.microsoft.com/office/powerpoint/2010/main" val="191310530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3.pn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7.gif"/><Relationship Id="rId4"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7" Type="http://schemas.openxmlformats.org/officeDocument/2006/relationships/image" Target="../media/image3.png"/><Relationship Id="rId2" Type="http://schemas.microsoft.com/office/2007/relationships/media" Target="../media/media23.wav"/><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notesSlide" Target="../notesSlides/notesSlide13.xml"/><Relationship Id="rId4"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6.wav"/><Relationship Id="rId7" Type="http://schemas.openxmlformats.org/officeDocument/2006/relationships/image" Target="../media/image34.png"/><Relationship Id="rId2" Type="http://schemas.microsoft.com/office/2007/relationships/media" Target="../media/media26.wav"/><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7.xml"/><Relationship Id="rId4"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3.png"/><Relationship Id="rId5" Type="http://schemas.openxmlformats.org/officeDocument/2006/relationships/image" Target="../media/image36.jpe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8.wav"/><Relationship Id="rId7" Type="http://schemas.openxmlformats.org/officeDocument/2006/relationships/image" Target="../media/image37.png"/><Relationship Id="rId2" Type="http://schemas.microsoft.com/office/2007/relationships/media" Target="../media/media28.wav"/><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20.xml"/><Relationship Id="rId4"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wav"/><Relationship Id="rId7" Type="http://schemas.openxmlformats.org/officeDocument/2006/relationships/image" Target="../media/image6.png"/><Relationship Id="rId2" Type="http://schemas.microsoft.com/office/2007/relationships/media" Target="../media/media4.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audio" Target="../media/media42.wav"/><Relationship Id="rId7" Type="http://schemas.openxmlformats.org/officeDocument/2006/relationships/oleObject" Target="../embeddings/oleObject4.bin"/><Relationship Id="rId2" Type="http://schemas.microsoft.com/office/2007/relationships/media" Target="../media/media42.wav"/><Relationship Id="rId1" Type="http://schemas.openxmlformats.org/officeDocument/2006/relationships/vmlDrawing" Target="../drawings/vmlDrawing4.vml"/><Relationship Id="rId6" Type="http://schemas.openxmlformats.org/officeDocument/2006/relationships/image" Target="../media/image50.emf"/><Relationship Id="rId5" Type="http://schemas.openxmlformats.org/officeDocument/2006/relationships/notesSlide" Target="../notesSlides/notesSlide34.xml"/><Relationship Id="rId4" Type="http://schemas.openxmlformats.org/officeDocument/2006/relationships/slideLayout" Target="../slideLayouts/slideLayout15.xml"/><Relationship Id="rId9"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3.png"/><Relationship Id="rId5" Type="http://schemas.openxmlformats.org/officeDocument/2006/relationships/image" Target="../media/image51.jpeg"/><Relationship Id="rId4" Type="http://schemas.openxmlformats.org/officeDocument/2006/relationships/notesSlide" Target="../notesSlides/notesSlide3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3.png"/><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7.wav"/><Relationship Id="rId1" Type="http://schemas.microsoft.com/office/2007/relationships/media" Target="../media/media47.wav"/><Relationship Id="rId5" Type="http://schemas.openxmlformats.org/officeDocument/2006/relationships/image" Target="../media/image3.pn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image" Target="../media/image3.png"/><Relationship Id="rId5" Type="http://schemas.openxmlformats.org/officeDocument/2006/relationships/image" Target="../media/image56.wmf"/><Relationship Id="rId4" Type="http://schemas.openxmlformats.org/officeDocument/2006/relationships/notesSlide" Target="../notesSlides/notesSlide39.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0.wav"/><Relationship Id="rId1" Type="http://schemas.microsoft.com/office/2007/relationships/media" Target="../media/media50.wav"/><Relationship Id="rId6" Type="http://schemas.openxmlformats.org/officeDocument/2006/relationships/image" Target="../media/image3.png"/><Relationship Id="rId5" Type="http://schemas.openxmlformats.org/officeDocument/2006/relationships/image" Target="../media/image57.jpeg"/><Relationship Id="rId4" Type="http://schemas.openxmlformats.org/officeDocument/2006/relationships/notesSlide" Target="../notesSlides/notesSlide4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4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2.wav"/><Relationship Id="rId1" Type="http://schemas.microsoft.com/office/2007/relationships/media" Target="../media/media52.wav"/><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3.wav"/><Relationship Id="rId1" Type="http://schemas.microsoft.com/office/2007/relationships/media" Target="../media/media53.wav"/><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4.wav"/><Relationship Id="rId1" Type="http://schemas.microsoft.com/office/2007/relationships/media" Target="../media/media54.wav"/><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5.wav"/><Relationship Id="rId1" Type="http://schemas.microsoft.com/office/2007/relationships/media" Target="../media/media55.wav"/><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6.wav"/><Relationship Id="rId1" Type="http://schemas.microsoft.com/office/2007/relationships/media" Target="../media/media56.wav"/><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7.wav"/><Relationship Id="rId1" Type="http://schemas.microsoft.com/office/2007/relationships/media" Target="../media/media57.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media6.wav"/><Relationship Id="rId7" Type="http://schemas.openxmlformats.org/officeDocument/2006/relationships/image" Target="../media/image10.jpeg"/><Relationship Id="rId2" Type="http://schemas.microsoft.com/office/2007/relationships/media" Target="../media/media6.wav"/><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slideLayout" Target="../slideLayouts/slideLayout15.xml"/><Relationship Id="rId9"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8.wav"/><Relationship Id="rId1" Type="http://schemas.microsoft.com/office/2007/relationships/media" Target="../media/media58.wav"/><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9.wav"/><Relationship Id="rId1" Type="http://schemas.microsoft.com/office/2007/relationships/media" Target="../media/media59.wav"/><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0.wav"/><Relationship Id="rId1" Type="http://schemas.microsoft.com/office/2007/relationships/media" Target="../media/media60.wav"/><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1.wav"/><Relationship Id="rId1" Type="http://schemas.microsoft.com/office/2007/relationships/media" Target="../media/media61.wav"/><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2.wav"/><Relationship Id="rId1" Type="http://schemas.microsoft.com/office/2007/relationships/media" Target="../media/media62.wav"/><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3.wav"/><Relationship Id="rId1" Type="http://schemas.microsoft.com/office/2007/relationships/media" Target="../media/media63.wav"/><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4.wav"/><Relationship Id="rId1" Type="http://schemas.microsoft.com/office/2007/relationships/media" Target="../media/media64.wav"/><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5.wav"/><Relationship Id="rId1" Type="http://schemas.microsoft.com/office/2007/relationships/media" Target="../media/media65.wav"/><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audio" Target="../media/media66.wav"/><Relationship Id="rId2" Type="http://schemas.microsoft.com/office/2007/relationships/media" Target="../media/media66.wav"/><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45.xml"/><Relationship Id="rId4"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audio" Target="../media/media67.wav"/><Relationship Id="rId2" Type="http://schemas.microsoft.com/office/2007/relationships/media" Target="../media/media67.wav"/><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notesSlide" Target="../notesSlides/notesSlide46.xml"/><Relationship Id="rId4"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8.wav"/><Relationship Id="rId1" Type="http://schemas.microsoft.com/office/2007/relationships/media" Target="../media/media68.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dirty="0" smtClean="0"/>
              <a:t>ΑΝΑΝΕΩΣΙΜΕΣ ΠΗΓΕΣ ΕΝΕΡΓΕΙΑΣ</a:t>
            </a:r>
            <a:endParaRPr lang="en-GB" dirty="0"/>
          </a:p>
        </p:txBody>
      </p:sp>
      <p:sp>
        <p:nvSpPr>
          <p:cNvPr id="5" name="Subtitle 4"/>
          <p:cNvSpPr>
            <a:spLocks noGrp="1"/>
          </p:cNvSpPr>
          <p:nvPr>
            <p:ph type="subTitle" idx="1"/>
          </p:nvPr>
        </p:nvSpPr>
        <p:spPr/>
        <p:txBody>
          <a:bodyPr/>
          <a:lstStyle/>
          <a:p>
            <a:r>
              <a:rPr lang="el-GR" smtClean="0"/>
              <a:t>ΔΙΑΛΕΞΗ 06</a:t>
            </a:r>
            <a:endParaRPr lang="el-GR" dirty="0" smtClean="0"/>
          </a:p>
          <a:p>
            <a:r>
              <a:rPr lang="el-GR" dirty="0" smtClean="0"/>
              <a:t>ΦΩΤΟΒΟΛΤΑΪΚΑ ΣΥΣΤΗΜΑΤΑ</a:t>
            </a:r>
          </a:p>
          <a:p>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59911167"/>
      </p:ext>
    </p:extLst>
  </p:cSld>
  <p:clrMapOvr>
    <a:masterClrMapping/>
  </p:clrMapOvr>
  <mc:AlternateContent xmlns:mc="http://schemas.openxmlformats.org/markup-compatibility/2006">
    <mc:Choice xmlns:p14="http://schemas.microsoft.com/office/powerpoint/2010/main" Requires="p14">
      <p:transition spd="slow" p14:dur="2000" advTm="6140"/>
    </mc:Choice>
    <mc:Fallback>
      <p:transition spd="slow" advTm="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ΤΟ ΑΝΑΛΗΜΜΑ</a:t>
            </a:r>
            <a:endParaRPr lang="en-GB" dirty="0"/>
          </a:p>
        </p:txBody>
      </p:sp>
      <p:sp>
        <p:nvSpPr>
          <p:cNvPr id="3" name="Content Placeholder 2"/>
          <p:cNvSpPr>
            <a:spLocks noGrp="1"/>
          </p:cNvSpPr>
          <p:nvPr>
            <p:ph idx="1"/>
          </p:nvPr>
        </p:nvSpPr>
        <p:spPr>
          <a:xfrm>
            <a:off x="251520" y="2060848"/>
            <a:ext cx="4536504" cy="4114800"/>
          </a:xfrm>
        </p:spPr>
        <p:txBody>
          <a:bodyPr/>
          <a:lstStyle/>
          <a:p>
            <a:pPr marL="0" indent="0">
              <a:buNone/>
            </a:pPr>
            <a:r>
              <a:rPr lang="el-GR" dirty="0" smtClean="0"/>
              <a:t>Το ανάλημμα δείχνει την μεταβολή της θέσης του ήλιου γιά την ίδια ώρα της ημέρας καθόλη την διάρκεια του έτους</a:t>
            </a:r>
            <a:endParaRPr lang="en-GB" dirty="0"/>
          </a:p>
        </p:txBody>
      </p:sp>
      <p:pic>
        <p:nvPicPr>
          <p:cNvPr id="4" name="Picture 4" descr="X:\CD Final\rgCD\Virtual CD PVSRG\Final CD\ppt\02\pvs02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1410119"/>
            <a:ext cx="3814118" cy="5438395"/>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42627220"/>
      </p:ext>
    </p:extLst>
  </p:cSld>
  <p:clrMapOvr>
    <a:masterClrMapping/>
  </p:clrMapOvr>
  <mc:AlternateContent xmlns:mc="http://schemas.openxmlformats.org/markup-compatibility/2006">
    <mc:Choice xmlns:p14="http://schemas.microsoft.com/office/powerpoint/2010/main" Requires="p14">
      <p:transition spd="slow" p14:dur="2000" advTm="9615"/>
    </mc:Choice>
    <mc:Fallback>
      <p:transition spd="slow" advTm="9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6" name="Rectangle 6"/>
          <p:cNvSpPr>
            <a:spLocks noGrp="1" noChangeArrowheads="1"/>
          </p:cNvSpPr>
          <p:nvPr>
            <p:ph type="title"/>
          </p:nvPr>
        </p:nvSpPr>
        <p:spPr>
          <a:xfrm>
            <a:off x="457200" y="274638"/>
            <a:ext cx="8229600" cy="1138138"/>
          </a:xfrm>
        </p:spPr>
        <p:txBody>
          <a:bodyPr>
            <a:normAutofit fontScale="90000"/>
          </a:bodyPr>
          <a:lstStyle/>
          <a:p>
            <a:pPr algn="ctr"/>
            <a:r>
              <a:rPr lang="el-GR" sz="3500"/>
              <a:t>Οικία </a:t>
            </a:r>
            <a:r>
              <a:rPr lang="el-GR" sz="3500" smtClean="0"/>
              <a:t>με </a:t>
            </a:r>
            <a:r>
              <a:rPr lang="el-GR" sz="3500"/>
              <a:t>φωτοβολταϊκό σύστημα </a:t>
            </a:r>
            <a:r>
              <a:rPr lang="el-GR" sz="3500" smtClean="0"/>
              <a:t>στην </a:t>
            </a:r>
            <a:r>
              <a:rPr lang="el-GR" sz="3500"/>
              <a:t>στέγη</a:t>
            </a:r>
            <a:endParaRPr lang="en-GB" sz="3500"/>
          </a:p>
        </p:txBody>
      </p:sp>
      <p:pic>
        <p:nvPicPr>
          <p:cNvPr id="92165" name="Picture 5" descr="Schema de maison  PV connecté réseau par Kyocera"/>
          <p:cNvPicPr>
            <a:picLocks noGrp="1" noChangeAspect="1" noChangeArrowheads="1"/>
          </p:cNvPicPr>
          <p:nvPr>
            <p:ph idx="1"/>
          </p:nvPr>
        </p:nvPicPr>
        <p:blipFill>
          <a:blip r:embed="rId5" cstate="print"/>
          <a:stretch>
            <a:fillRect/>
          </a:stretch>
        </p:blipFill>
        <p:spPr>
          <a:xfrm>
            <a:off x="1331639" y="1412775"/>
            <a:ext cx="7778893" cy="5445225"/>
          </a:xfrm>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860"/>
    </mc:Choice>
    <mc:Fallback>
      <p:transition spd="slow" advTm="14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7" name="Rectangle 5"/>
          <p:cNvSpPr>
            <a:spLocks noGrp="1" noChangeArrowheads="1"/>
          </p:cNvSpPr>
          <p:nvPr>
            <p:ph type="title"/>
          </p:nvPr>
        </p:nvSpPr>
        <p:spPr>
          <a:xfrm>
            <a:off x="457200" y="27729"/>
            <a:ext cx="8229600" cy="1143000"/>
          </a:xfrm>
        </p:spPr>
        <p:txBody>
          <a:bodyPr>
            <a:normAutofit fontScale="90000"/>
          </a:bodyPr>
          <a:lstStyle/>
          <a:p>
            <a:pPr algn="ctr"/>
            <a:r>
              <a:rPr lang="el-GR" sz="3500"/>
              <a:t>Εφαρμογή </a:t>
            </a:r>
            <a:br>
              <a:rPr lang="el-GR" sz="3500"/>
            </a:br>
            <a:r>
              <a:rPr lang="el-GR" sz="3500"/>
              <a:t>Φωτοβολταϊκών σε στέγη κτιρίου</a:t>
            </a:r>
            <a:endParaRPr lang="en-GB" sz="3500"/>
          </a:p>
        </p:txBody>
      </p:sp>
      <p:pic>
        <p:nvPicPr>
          <p:cNvPr id="95236" name="Picture 4" descr="Suisse, bâtiment solaire"/>
          <p:cNvPicPr>
            <a:picLocks noGrp="1" noChangeAspect="1" noChangeArrowheads="1"/>
          </p:cNvPicPr>
          <p:nvPr>
            <p:ph sz="half" idx="1"/>
          </p:nvPr>
        </p:nvPicPr>
        <p:blipFill>
          <a:blip r:embed="rId5" cstate="print"/>
          <a:srcRect/>
          <a:stretch>
            <a:fillRect/>
          </a:stretch>
        </p:blipFill>
        <p:spPr>
          <a:xfrm>
            <a:off x="1403648" y="1106519"/>
            <a:ext cx="7754706" cy="5751064"/>
          </a:xfrm>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544"/>
    </mc:Choice>
    <mc:Fallback>
      <p:transition spd="slow" advTm="8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1475656" y="188640"/>
            <a:ext cx="7354888" cy="685800"/>
          </a:xfrm>
        </p:spPr>
        <p:txBody>
          <a:bodyPr/>
          <a:lstStyle/>
          <a:p>
            <a:r>
              <a:rPr lang="el-GR" sz="3500" b="1"/>
              <a:t>ΑΓΩΓΟΙ, ΗΜΙΑΓΩΓΟΙ, ΜΟΝΩΤΕΣ.</a:t>
            </a:r>
          </a:p>
        </p:txBody>
      </p:sp>
      <p:sp>
        <p:nvSpPr>
          <p:cNvPr id="162819" name="Rectangle 3"/>
          <p:cNvSpPr>
            <a:spLocks noGrp="1" noChangeArrowheads="1"/>
          </p:cNvSpPr>
          <p:nvPr>
            <p:ph idx="1"/>
          </p:nvPr>
        </p:nvSpPr>
        <p:spPr>
          <a:xfrm>
            <a:off x="107950" y="801688"/>
            <a:ext cx="4464050" cy="3275384"/>
          </a:xfrm>
          <a:solidFill>
            <a:srgbClr val="FFCC99"/>
          </a:solidFill>
        </p:spPr>
        <p:txBody>
          <a:bodyPr>
            <a:noAutofit/>
          </a:bodyPr>
          <a:lstStyle/>
          <a:p>
            <a:pPr marL="174625" indent="-174625"/>
            <a:r>
              <a:rPr lang="el-GR" sz="2000"/>
              <a:t>Φ/Β ΦΑΙΝΟΜΕΝΟ</a:t>
            </a:r>
            <a:r>
              <a:rPr lang="en-US" sz="2000"/>
              <a:t>: </a:t>
            </a:r>
            <a:endParaRPr lang="el-GR" sz="2000"/>
          </a:p>
          <a:p>
            <a:pPr marL="174625" indent="-174625">
              <a:buFont typeface="Wingdings" pitchFamily="2" charset="2"/>
              <a:buNone/>
            </a:pPr>
            <a:r>
              <a:rPr lang="el-GR" sz="1800"/>
              <a:t>	</a:t>
            </a:r>
            <a:r>
              <a:rPr lang="el-GR" sz="1800" smtClean="0"/>
              <a:t>ΡΟΗ ΦΩΤΟΝΙΩΝ =&gt; ΡΟΗ </a:t>
            </a:r>
            <a:r>
              <a:rPr lang="el-GR" sz="1800"/>
              <a:t>ΗΛΕΚΤΡΟΝΙΩΝ</a:t>
            </a:r>
            <a:r>
              <a:rPr lang="en-US" sz="2000"/>
              <a:t> </a:t>
            </a:r>
            <a:endParaRPr lang="el-GR" sz="2000"/>
          </a:p>
          <a:p>
            <a:pPr marL="174625" indent="-174625"/>
            <a:r>
              <a:rPr lang="el-GR" sz="2000" b="1" smtClean="0"/>
              <a:t>ΑΓΩΓΟΙ</a:t>
            </a:r>
            <a:r>
              <a:rPr lang="en-US" sz="2000"/>
              <a:t>: </a:t>
            </a:r>
            <a:r>
              <a:rPr lang="el-GR" sz="1800"/>
              <a:t>ΑΠΕΛΕΥΘΕΡΩΣΗ ΗΛΕΚΤΡΟΝΙΩΝ ΜΕ ΕΛΑΧΙΣΤΗ ΕΝΕΡΓΕΙΑ.</a:t>
            </a:r>
          </a:p>
          <a:p>
            <a:pPr marL="174625" indent="-174625"/>
            <a:r>
              <a:rPr lang="el-GR" sz="2000" b="1"/>
              <a:t>ΜΟΝΩΤΕΣ</a:t>
            </a:r>
            <a:r>
              <a:rPr lang="en-US" sz="2000"/>
              <a:t>: </a:t>
            </a:r>
            <a:r>
              <a:rPr lang="el-GR" sz="1800"/>
              <a:t>ΑΠΕΛΕΥΘΕΡΩΣΗ ΗΛΕΚΤΡΟΝΙΩΝ ΜΕ ΜΕΓΑΛΑ ΠΟΣΑ ΕΝΕΡΓΕΙΑΣ.</a:t>
            </a:r>
          </a:p>
          <a:p>
            <a:pPr marL="174625" indent="-174625"/>
            <a:r>
              <a:rPr lang="el-GR" sz="2000" b="1"/>
              <a:t>ΗΜΙΑΓΩΓΟΙ</a:t>
            </a:r>
            <a:r>
              <a:rPr lang="en-US" sz="2000"/>
              <a:t>: </a:t>
            </a:r>
            <a:r>
              <a:rPr lang="el-GR" sz="1800"/>
              <a:t>ΕΝΔΙΑΜΕΣΗ ΚΑΤΑΣΤΑΣΗ. ΧΡΗΣΙΜΟΠΟΙΟΥΝΤΑΙ ΣΤΑ Φ/Β.</a:t>
            </a:r>
          </a:p>
        </p:txBody>
      </p:sp>
      <p:pic>
        <p:nvPicPr>
          <p:cNvPr id="162820" name="Picture 4" descr="300px-Bandgap_in_semiconductor"/>
          <p:cNvPicPr>
            <a:picLocks noChangeAspect="1" noChangeArrowheads="1"/>
          </p:cNvPicPr>
          <p:nvPr/>
        </p:nvPicPr>
        <p:blipFill>
          <a:blip r:embed="rId5" cstate="print"/>
          <a:srcRect/>
          <a:stretch>
            <a:fillRect/>
          </a:stretch>
        </p:blipFill>
        <p:spPr bwMode="auto">
          <a:xfrm>
            <a:off x="4716463" y="1268413"/>
            <a:ext cx="4241800" cy="4968875"/>
          </a:xfrm>
          <a:prstGeom prst="rect">
            <a:avLst/>
          </a:prstGeom>
          <a:solidFill>
            <a:schemeClr val="accent2">
              <a:lumMod val="40000"/>
              <a:lumOff val="60000"/>
            </a:schemeClr>
          </a:solidFill>
          <a:ln w="9525">
            <a:noFill/>
            <a:miter lim="800000"/>
            <a:headEnd/>
            <a:tailEnd/>
          </a:ln>
        </p:spPr>
      </p:pic>
      <p:pic>
        <p:nvPicPr>
          <p:cNvPr id="162821" name="Picture 5" descr="ΑΠΟΔΟΣΗ ΣΕ ΣΧΕΣΗ ΜΕ BANDGAP"/>
          <p:cNvPicPr>
            <a:picLocks noChangeAspect="1" noChangeArrowheads="1"/>
          </p:cNvPicPr>
          <p:nvPr/>
        </p:nvPicPr>
        <p:blipFill>
          <a:blip r:embed="rId6" cstate="print"/>
          <a:srcRect/>
          <a:stretch>
            <a:fillRect/>
          </a:stretch>
        </p:blipFill>
        <p:spPr bwMode="auto">
          <a:xfrm>
            <a:off x="228600" y="4191000"/>
            <a:ext cx="4343400" cy="2667000"/>
          </a:xfrm>
          <a:prstGeom prst="rect">
            <a:avLst/>
          </a:prstGeom>
          <a:noFill/>
          <a:ln w="9525">
            <a:noFill/>
            <a:miter lim="800000"/>
            <a:headEnd/>
            <a:tailEnd/>
          </a:ln>
        </p:spPr>
      </p:pic>
      <p:sp>
        <p:nvSpPr>
          <p:cNvPr id="2" name="TextBox 1"/>
          <p:cNvSpPr txBox="1"/>
          <p:nvPr/>
        </p:nvSpPr>
        <p:spPr>
          <a:xfrm>
            <a:off x="5488632" y="1669450"/>
            <a:ext cx="2592288" cy="369332"/>
          </a:xfrm>
          <a:prstGeom prst="rect">
            <a:avLst/>
          </a:prstGeom>
          <a:solidFill>
            <a:schemeClr val="bg2">
              <a:lumMod val="90000"/>
            </a:schemeClr>
          </a:solidFill>
        </p:spPr>
        <p:txBody>
          <a:bodyPr wrap="square" rtlCol="0">
            <a:spAutoFit/>
          </a:bodyPr>
          <a:lstStyle/>
          <a:p>
            <a:r>
              <a:rPr lang="el-GR" smtClean="0">
                <a:solidFill>
                  <a:schemeClr val="bg2">
                    <a:lumMod val="10000"/>
                  </a:schemeClr>
                </a:solidFill>
                <a:latin typeface="Cambria Math" panose="02040503050406030204" pitchFamily="18" charset="0"/>
                <a:ea typeface="Cambria Math" panose="02040503050406030204" pitchFamily="18" charset="0"/>
              </a:rPr>
              <a:t>ΖΩΝΗ ΑΓΩΓΙΜΟΤΗΤΑΣ</a:t>
            </a:r>
            <a:endParaRPr lang="en-GB">
              <a:solidFill>
                <a:schemeClr val="bg2">
                  <a:lumMod val="10000"/>
                </a:schemeClr>
              </a:solidFill>
              <a:latin typeface="Cambria Math" panose="02040503050406030204" pitchFamily="18" charset="0"/>
              <a:ea typeface="Cambria Math" panose="02040503050406030204" pitchFamily="18" charset="0"/>
            </a:endParaRPr>
          </a:p>
        </p:txBody>
      </p:sp>
      <p:sp>
        <p:nvSpPr>
          <p:cNvPr id="7" name="TextBox 6"/>
          <p:cNvSpPr txBox="1"/>
          <p:nvPr/>
        </p:nvSpPr>
        <p:spPr>
          <a:xfrm>
            <a:off x="5488632" y="4203758"/>
            <a:ext cx="1819672" cy="369332"/>
          </a:xfrm>
          <a:prstGeom prst="rect">
            <a:avLst/>
          </a:prstGeom>
          <a:solidFill>
            <a:schemeClr val="bg2"/>
          </a:solidFill>
        </p:spPr>
        <p:txBody>
          <a:bodyPr wrap="square" rtlCol="0">
            <a:spAutoFit/>
          </a:bodyPr>
          <a:lstStyle/>
          <a:p>
            <a:r>
              <a:rPr lang="el-GR" smtClean="0">
                <a:solidFill>
                  <a:schemeClr val="bg2">
                    <a:lumMod val="10000"/>
                  </a:schemeClr>
                </a:solidFill>
                <a:latin typeface="Cambria Math" panose="02040503050406030204" pitchFamily="18" charset="0"/>
                <a:ea typeface="Cambria Math" panose="02040503050406030204" pitchFamily="18" charset="0"/>
              </a:rPr>
              <a:t>ΖΩΝΗ ΣΘΕΝΟΥΣ</a:t>
            </a:r>
            <a:endParaRPr lang="en-GB">
              <a:solidFill>
                <a:schemeClr val="bg2">
                  <a:lumMod val="10000"/>
                </a:schemeClr>
              </a:solidFill>
              <a:latin typeface="Cambria Math" panose="02040503050406030204" pitchFamily="18" charset="0"/>
              <a:ea typeface="Cambria Math" panose="02040503050406030204" pitchFamily="18" charset="0"/>
            </a:endParaRPr>
          </a:p>
        </p:txBody>
      </p:sp>
      <p:sp>
        <p:nvSpPr>
          <p:cNvPr id="8" name="TextBox 7"/>
          <p:cNvSpPr txBox="1"/>
          <p:nvPr/>
        </p:nvSpPr>
        <p:spPr>
          <a:xfrm>
            <a:off x="5874940" y="3105817"/>
            <a:ext cx="2081436" cy="369332"/>
          </a:xfrm>
          <a:prstGeom prst="rect">
            <a:avLst/>
          </a:prstGeom>
          <a:solidFill>
            <a:schemeClr val="bg2">
              <a:lumMod val="90000"/>
            </a:schemeClr>
          </a:solidFill>
        </p:spPr>
        <p:txBody>
          <a:bodyPr wrap="square" rtlCol="0">
            <a:spAutoFit/>
          </a:bodyPr>
          <a:lstStyle/>
          <a:p>
            <a:r>
              <a:rPr lang="el-GR" smtClean="0">
                <a:solidFill>
                  <a:schemeClr val="bg2">
                    <a:lumMod val="10000"/>
                  </a:schemeClr>
                </a:solidFill>
                <a:latin typeface="Cambria Math" panose="02040503050406030204" pitchFamily="18" charset="0"/>
                <a:ea typeface="Cambria Math" panose="02040503050406030204" pitchFamily="18" charset="0"/>
              </a:rPr>
              <a:t>ΖΩΝΗ ΔΙΑΚΕΝΟΥ</a:t>
            </a:r>
            <a:endParaRPr lang="en-GB">
              <a:solidFill>
                <a:schemeClr val="bg2">
                  <a:lumMod val="10000"/>
                </a:schemeClr>
              </a:solidFill>
              <a:latin typeface="Cambria Math" panose="02040503050406030204" pitchFamily="18" charset="0"/>
              <a:ea typeface="Cambria Math"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6004"/>
    </mc:Choice>
    <mc:Fallback>
      <p:transition spd="slow" advTm="96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http://faculty.chem.queensu.ca/people/faculty/mombourquette/FirstYrChem/Molecular/bands/conductorset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422618"/>
            <a:ext cx="7623373" cy="6228116"/>
          </a:xfrm>
          <a:prstGeom prst="rect">
            <a:avLst/>
          </a:prstGeom>
          <a:noFill/>
          <a:extLst>
            <a:ext uri="{909E8E84-426E-40DD-AFC4-6F175D3DCCD1}">
              <a14:hiddenFill xmlns:a14="http://schemas.microsoft.com/office/drawing/2010/main">
                <a:solidFill>
                  <a:srgbClr val="FFFFFF"/>
                </a:solidFill>
              </a14:hiddenFill>
            </a:ext>
          </a:extLst>
        </p:spPr>
      </p:pic>
      <p:sp>
        <p:nvSpPr>
          <p:cNvPr id="161794" name="Rectangle 2"/>
          <p:cNvSpPr>
            <a:spLocks noGrp="1" noChangeArrowheads="1"/>
          </p:cNvSpPr>
          <p:nvPr>
            <p:ph type="title"/>
          </p:nvPr>
        </p:nvSpPr>
        <p:spPr/>
        <p:txBody>
          <a:bodyPr>
            <a:normAutofit fontScale="90000"/>
          </a:bodyPr>
          <a:lstStyle/>
          <a:p>
            <a:r>
              <a:rPr lang="el-GR" dirty="0" smtClean="0"/>
              <a:t>ΑΓΩΓΙΜΟΤΗΤΑ ΑΓΩΓΩΝ, ΜΟΝΩΤΩΝ, ΗΜΙΑΓΩΓΩΝ</a:t>
            </a:r>
            <a:endParaRPr lang="el-G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478"/>
    </mc:Choice>
    <mc:Fallback>
      <p:transition spd="slow" advTm="30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normAutofit fontScale="90000"/>
          </a:bodyPr>
          <a:lstStyle/>
          <a:p>
            <a:r>
              <a:rPr lang="el-GR" dirty="0">
                <a:solidFill>
                  <a:srgbClr val="FF0000"/>
                </a:solidFill>
              </a:rPr>
              <a:t>Ένωση ημιαγωγών </a:t>
            </a:r>
            <a:r>
              <a:rPr lang="en-US" dirty="0">
                <a:solidFill>
                  <a:srgbClr val="FF0000"/>
                </a:solidFill>
              </a:rPr>
              <a:t>p-n</a:t>
            </a:r>
            <a:endParaRPr lang="el-GR" dirty="0">
              <a:solidFill>
                <a:srgbClr val="FF0000"/>
              </a:solidFill>
            </a:endParaRPr>
          </a:p>
        </p:txBody>
      </p:sp>
      <p:pic>
        <p:nvPicPr>
          <p:cNvPr id="155651" name="Picture 3" descr="p-n junction"/>
          <p:cNvPicPr>
            <a:picLocks noGrp="1" noChangeAspect="1" noChangeArrowheads="1"/>
          </p:cNvPicPr>
          <p:nvPr>
            <p:ph idx="1"/>
          </p:nvPr>
        </p:nvPicPr>
        <p:blipFill rotWithShape="1">
          <a:blip r:embed="rId5" cstate="print"/>
          <a:srcRect l="-11395" t="33599" r="11395" b="4869"/>
          <a:stretch/>
        </p:blipFill>
        <p:spPr>
          <a:xfrm>
            <a:off x="629587" y="1680380"/>
            <a:ext cx="7884826" cy="4320000"/>
          </a:xfrm>
          <a:noFill/>
          <a:ln/>
        </p:spPr>
      </p:pic>
      <p:sp>
        <p:nvSpPr>
          <p:cNvPr id="2" name="TextBox 1"/>
          <p:cNvSpPr txBox="1"/>
          <p:nvPr/>
        </p:nvSpPr>
        <p:spPr>
          <a:xfrm>
            <a:off x="2051720" y="2132856"/>
            <a:ext cx="1800200" cy="369332"/>
          </a:xfrm>
          <a:prstGeom prst="rect">
            <a:avLst/>
          </a:prstGeom>
          <a:solidFill>
            <a:schemeClr val="bg2"/>
          </a:solidFill>
        </p:spPr>
        <p:txBody>
          <a:bodyPr wrap="square" rtlCol="0">
            <a:spAutoFit/>
          </a:bodyPr>
          <a:lstStyle/>
          <a:p>
            <a:r>
              <a:rPr lang="el-GR" smtClean="0">
                <a:solidFill>
                  <a:schemeClr val="bg2">
                    <a:lumMod val="10000"/>
                  </a:schemeClr>
                </a:solidFill>
                <a:latin typeface="Cambria Math" panose="02040503050406030204" pitchFamily="18" charset="0"/>
                <a:ea typeface="Cambria Math" panose="02040503050406030204" pitchFamily="18" charset="0"/>
              </a:rPr>
              <a:t>Φ/Β ΚΥΤΤΑΡΟ</a:t>
            </a:r>
            <a:endParaRPr lang="en-GB" smtClean="0">
              <a:solidFill>
                <a:schemeClr val="bg2">
                  <a:lumMod val="10000"/>
                </a:schemeClr>
              </a:solidFill>
              <a:latin typeface="Cambria Math" panose="02040503050406030204" pitchFamily="18" charset="0"/>
              <a:ea typeface="Cambria Math" panose="02040503050406030204" pitchFamily="18" charset="0"/>
            </a:endParaRPr>
          </a:p>
        </p:txBody>
      </p:sp>
      <p:sp>
        <p:nvSpPr>
          <p:cNvPr id="5" name="TextBox 4"/>
          <p:cNvSpPr txBox="1"/>
          <p:nvPr/>
        </p:nvSpPr>
        <p:spPr>
          <a:xfrm>
            <a:off x="5436096" y="5669790"/>
            <a:ext cx="2664296" cy="646331"/>
          </a:xfrm>
          <a:prstGeom prst="rect">
            <a:avLst/>
          </a:prstGeom>
          <a:solidFill>
            <a:schemeClr val="bg2"/>
          </a:solidFill>
        </p:spPr>
        <p:txBody>
          <a:bodyPr wrap="square" rtlCol="0">
            <a:spAutoFit/>
          </a:bodyPr>
          <a:lstStyle/>
          <a:p>
            <a:r>
              <a:rPr lang="el-GR" smtClean="0">
                <a:solidFill>
                  <a:schemeClr val="bg2">
                    <a:lumMod val="10000"/>
                  </a:schemeClr>
                </a:solidFill>
                <a:latin typeface="Cambria Math" panose="02040503050406030204" pitchFamily="18" charset="0"/>
                <a:ea typeface="Cambria Math" panose="02040503050406030204" pitchFamily="18" charset="0"/>
              </a:rPr>
              <a:t>Ν-ΤΥΠΟΣ : ΠΛΕΟΝΑΣΜΑ ΗΛΕΚΤΡΟΝΙΩΝ</a:t>
            </a:r>
            <a:endParaRPr lang="en-GB" smtClean="0">
              <a:solidFill>
                <a:schemeClr val="bg2">
                  <a:lumMod val="10000"/>
                </a:schemeClr>
              </a:solidFill>
              <a:latin typeface="Cambria Math" panose="02040503050406030204" pitchFamily="18" charset="0"/>
              <a:ea typeface="Cambria Math" panose="02040503050406030204" pitchFamily="18" charset="0"/>
            </a:endParaRPr>
          </a:p>
        </p:txBody>
      </p:sp>
      <p:sp>
        <p:nvSpPr>
          <p:cNvPr id="6" name="TextBox 5"/>
          <p:cNvSpPr txBox="1"/>
          <p:nvPr/>
        </p:nvSpPr>
        <p:spPr>
          <a:xfrm>
            <a:off x="2411760" y="5669791"/>
            <a:ext cx="2683840" cy="646331"/>
          </a:xfrm>
          <a:prstGeom prst="rect">
            <a:avLst/>
          </a:prstGeom>
          <a:solidFill>
            <a:schemeClr val="bg2"/>
          </a:solidFill>
        </p:spPr>
        <p:txBody>
          <a:bodyPr wrap="square" rtlCol="0">
            <a:spAutoFit/>
          </a:bodyPr>
          <a:lstStyle/>
          <a:p>
            <a:r>
              <a:rPr lang="el-GR" smtClean="0">
                <a:solidFill>
                  <a:schemeClr val="bg2">
                    <a:lumMod val="10000"/>
                  </a:schemeClr>
                </a:solidFill>
                <a:latin typeface="Cambria Math" panose="02040503050406030204" pitchFamily="18" charset="0"/>
                <a:ea typeface="Cambria Math" panose="02040503050406030204" pitchFamily="18" charset="0"/>
              </a:rPr>
              <a:t>Ρ-ΤΥΠΟΣ : ΠΛΕΟΝΑΣΜΑ ΟΠΩΝ</a:t>
            </a:r>
            <a:endParaRPr lang="en-GB" smtClean="0">
              <a:solidFill>
                <a:schemeClr val="bg2">
                  <a:lumMod val="10000"/>
                </a:schemeClr>
              </a:solidFill>
              <a:latin typeface="Cambria Math" panose="02040503050406030204" pitchFamily="18" charset="0"/>
              <a:ea typeface="Cambria Math"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963"/>
    </mc:Choice>
    <mc:Fallback>
      <p:transition spd="slow" advTm="19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720080"/>
          </a:xfrm>
        </p:spPr>
        <p:txBody>
          <a:bodyPr/>
          <a:lstStyle/>
          <a:p>
            <a:r>
              <a:rPr lang="el-GR" sz="3600" dirty="0" smtClean="0">
                <a:solidFill>
                  <a:srgbClr val="FF0000"/>
                </a:solidFill>
                <a:latin typeface="Cambria Math" panose="02040503050406030204" pitchFamily="18" charset="0"/>
                <a:ea typeface="Cambria Math" panose="02040503050406030204" pitchFamily="18" charset="0"/>
              </a:rPr>
              <a:t>ΜΟΝΩΤΕΣ-ΗΜΙΑΓΩΓΟΙ-ΑΓΩΓΟΙ</a:t>
            </a:r>
            <a:endParaRPr lang="en-GB" sz="3600" dirty="0">
              <a:solidFill>
                <a:srgbClr val="FF0000"/>
              </a:solidFill>
              <a:latin typeface="Cambria Math" panose="02040503050406030204" pitchFamily="18" charset="0"/>
              <a:ea typeface="Cambria Math" panose="02040503050406030204" pitchFamily="18" charset="0"/>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1743" y="1754912"/>
            <a:ext cx="7804098" cy="3816424"/>
          </a:xfrm>
        </p:spPr>
      </p:pic>
      <p:sp>
        <p:nvSpPr>
          <p:cNvPr id="5" name="TextBox 4"/>
          <p:cNvSpPr txBox="1"/>
          <p:nvPr/>
        </p:nvSpPr>
        <p:spPr>
          <a:xfrm>
            <a:off x="6156176" y="1916832"/>
            <a:ext cx="1728192" cy="646331"/>
          </a:xfrm>
          <a:prstGeom prst="rect">
            <a:avLst/>
          </a:prstGeom>
          <a:solidFill>
            <a:srgbClr val="FFC000"/>
          </a:solidFill>
        </p:spPr>
        <p:txBody>
          <a:bodyPr wrap="square" rtlCol="0">
            <a:spAutoFit/>
          </a:bodyPr>
          <a:lstStyle/>
          <a:p>
            <a:r>
              <a:rPr lang="el-GR" dirty="0" smtClean="0"/>
              <a:t>ΕΛΕΥΘΕΡΑ ΗΛΕΚΤΡΟΝΙΑ</a:t>
            </a:r>
            <a:endParaRPr lang="en-GB" dirty="0"/>
          </a:p>
        </p:txBody>
      </p:sp>
      <p:sp>
        <p:nvSpPr>
          <p:cNvPr id="6" name="Oval 5"/>
          <p:cNvSpPr/>
          <p:nvPr/>
        </p:nvSpPr>
        <p:spPr>
          <a:xfrm flipH="1" flipV="1">
            <a:off x="2195736" y="2487082"/>
            <a:ext cx="144016"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3779912" y="2996952"/>
            <a:ext cx="144016"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4211960" y="2857480"/>
            <a:ext cx="144016"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148064" y="2914248"/>
            <a:ext cx="144016"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803932" y="3356992"/>
            <a:ext cx="144016"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6287616" y="3284984"/>
            <a:ext cx="144016"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6718920" y="3429000"/>
            <a:ext cx="144016"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893768" y="3140968"/>
            <a:ext cx="144016"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351200" y="3356992"/>
            <a:ext cx="144016"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347864" y="3573016"/>
            <a:ext cx="1944216" cy="72008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FF0000"/>
                </a:solidFill>
              </a:rPr>
              <a:t>ΖΩΝΗ ΣΘΕΝΟΥΣ</a:t>
            </a:r>
            <a:endParaRPr lang="en-GB" dirty="0">
              <a:solidFill>
                <a:srgbClr val="FF0000"/>
              </a:solidFill>
            </a:endParaRPr>
          </a:p>
        </p:txBody>
      </p:sp>
      <p:sp>
        <p:nvSpPr>
          <p:cNvPr id="17" name="Rectangle 16"/>
          <p:cNvSpPr/>
          <p:nvPr/>
        </p:nvSpPr>
        <p:spPr>
          <a:xfrm>
            <a:off x="5551000" y="3594720"/>
            <a:ext cx="2117344" cy="72008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FF0000"/>
                </a:solidFill>
              </a:rPr>
              <a:t>ΖΩΝΗ ΣΘΕΝΟΥΣ</a:t>
            </a:r>
            <a:endParaRPr lang="en-GB" dirty="0">
              <a:solidFill>
                <a:srgbClr val="FF0000"/>
              </a:solidFill>
            </a:endParaRPr>
          </a:p>
        </p:txBody>
      </p:sp>
      <p:sp>
        <p:nvSpPr>
          <p:cNvPr id="18" name="Rectangle 17"/>
          <p:cNvSpPr/>
          <p:nvPr/>
        </p:nvSpPr>
        <p:spPr>
          <a:xfrm>
            <a:off x="971600" y="3594720"/>
            <a:ext cx="2117344" cy="72008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FF0000"/>
                </a:solidFill>
              </a:rPr>
              <a:t>ΖΩΝΗ ΣΘΕΝΟΥΣ</a:t>
            </a:r>
            <a:endParaRPr lang="en-GB" dirty="0">
              <a:solidFill>
                <a:srgbClr val="FF0000"/>
              </a:solidFill>
            </a:endParaRPr>
          </a:p>
        </p:txBody>
      </p:sp>
      <p:sp>
        <p:nvSpPr>
          <p:cNvPr id="19" name="Rectangle 18"/>
          <p:cNvSpPr/>
          <p:nvPr/>
        </p:nvSpPr>
        <p:spPr>
          <a:xfrm>
            <a:off x="3261300" y="1934736"/>
            <a:ext cx="2117344" cy="72008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FF0000"/>
                </a:solidFill>
              </a:rPr>
              <a:t>ΖΩΝΗ ΑΓΩΓΙΜΟΤΗΤΑΣ</a:t>
            </a:r>
            <a:endParaRPr lang="en-GB" dirty="0">
              <a:solidFill>
                <a:srgbClr val="FF0000"/>
              </a:solidFill>
            </a:endParaRPr>
          </a:p>
        </p:txBody>
      </p:sp>
      <p:sp>
        <p:nvSpPr>
          <p:cNvPr id="3" name="TextBox 2"/>
          <p:cNvSpPr txBox="1"/>
          <p:nvPr/>
        </p:nvSpPr>
        <p:spPr>
          <a:xfrm>
            <a:off x="971600" y="4787860"/>
            <a:ext cx="2117344" cy="369332"/>
          </a:xfrm>
          <a:prstGeom prst="rect">
            <a:avLst/>
          </a:prstGeom>
          <a:solidFill>
            <a:schemeClr val="bg1"/>
          </a:solidFill>
        </p:spPr>
        <p:txBody>
          <a:bodyPr wrap="square" rtlCol="0">
            <a:spAutoFit/>
          </a:bodyPr>
          <a:lstStyle/>
          <a:p>
            <a:r>
              <a:rPr lang="el-GR" smtClean="0"/>
              <a:t>ΜΟΝΩΤΕΣ</a:t>
            </a:r>
            <a:endParaRPr lang="en-GB"/>
          </a:p>
        </p:txBody>
      </p:sp>
      <p:sp>
        <p:nvSpPr>
          <p:cNvPr id="20" name="TextBox 19"/>
          <p:cNvSpPr txBox="1"/>
          <p:nvPr/>
        </p:nvSpPr>
        <p:spPr>
          <a:xfrm>
            <a:off x="3241344" y="4787860"/>
            <a:ext cx="2117344" cy="369332"/>
          </a:xfrm>
          <a:prstGeom prst="rect">
            <a:avLst/>
          </a:prstGeom>
          <a:solidFill>
            <a:schemeClr val="bg1"/>
          </a:solidFill>
        </p:spPr>
        <p:txBody>
          <a:bodyPr wrap="square" rtlCol="0">
            <a:spAutoFit/>
          </a:bodyPr>
          <a:lstStyle/>
          <a:p>
            <a:r>
              <a:rPr lang="el-GR" smtClean="0"/>
              <a:t>ΗΜΙ-ΑΓΩΓΟΙ</a:t>
            </a:r>
            <a:endParaRPr lang="en-GB"/>
          </a:p>
        </p:txBody>
      </p:sp>
      <p:sp>
        <p:nvSpPr>
          <p:cNvPr id="21" name="TextBox 20"/>
          <p:cNvSpPr txBox="1"/>
          <p:nvPr/>
        </p:nvSpPr>
        <p:spPr>
          <a:xfrm>
            <a:off x="5947948" y="4787860"/>
            <a:ext cx="2117344" cy="369332"/>
          </a:xfrm>
          <a:prstGeom prst="rect">
            <a:avLst/>
          </a:prstGeom>
          <a:solidFill>
            <a:schemeClr val="bg1"/>
          </a:solidFill>
        </p:spPr>
        <p:txBody>
          <a:bodyPr wrap="square" rtlCol="0">
            <a:spAutoFit/>
          </a:bodyPr>
          <a:lstStyle/>
          <a:p>
            <a:r>
              <a:rPr lang="el-GR" smtClean="0"/>
              <a:t>ΑΓΩΓΟΙ</a:t>
            </a:r>
            <a:endParaRPr lang="en-GB"/>
          </a:p>
        </p:txBody>
      </p:sp>
      <p:sp>
        <p:nvSpPr>
          <p:cNvPr id="22" name="TextBox 21"/>
          <p:cNvSpPr txBox="1"/>
          <p:nvPr/>
        </p:nvSpPr>
        <p:spPr>
          <a:xfrm>
            <a:off x="539552" y="5517232"/>
            <a:ext cx="7992888" cy="1200329"/>
          </a:xfrm>
          <a:prstGeom prst="rect">
            <a:avLst/>
          </a:prstGeom>
          <a:solidFill>
            <a:schemeClr val="bg1"/>
          </a:solidFill>
        </p:spPr>
        <p:txBody>
          <a:bodyPr wrap="square" rtlCol="0">
            <a:spAutoFit/>
          </a:bodyPr>
          <a:lstStyle/>
          <a:p>
            <a:r>
              <a:rPr lang="el-GR" smtClean="0"/>
              <a:t>ΟΙ ΜΟΝΩΤΕΣ ΕΧΟΥΝ ΛΙΓΑ ΗΛΕΚΤΡΟΝΙΑ ΣΤΗΝ ΖΩΝΗ ΑΓΩΓΙΜΟΤΗΤΑΣ, ΔΙΟΤΙ ΤΟ ΕΝΕΡΓΕΙΑΚΟ ΔΙΑΚΕΝΟ ΕΊΝΑΙ ΣΧΕΤΙΚΑ ΜΕΓΑΛΟ. ΣΤΟΥΣ ΑΓΩΓΟΥΣ ΤΟ ΔΙΑΚΕΝΟ ΕΊΝΑΙ ΑΣΗΜΑΝΤΟ ΚΑΙ ΥΠΑΡΧΟΥΝ ΑΝΤΙΣΤΟΙΧΑ ΠΟΛΛΑ ΕΛΕΥΘΕΡΑ ΗΛΕΚΤΡΟΝΙΑ</a:t>
            </a:r>
            <a:endParaRPr lang="en-GB"/>
          </a:p>
        </p:txBody>
      </p:sp>
      <p:sp>
        <p:nvSpPr>
          <p:cNvPr id="24" name="Line Callout 3 23"/>
          <p:cNvSpPr/>
          <p:nvPr/>
        </p:nvSpPr>
        <p:spPr>
          <a:xfrm>
            <a:off x="678550" y="1228818"/>
            <a:ext cx="2703444" cy="360040"/>
          </a:xfrm>
          <a:prstGeom prst="borderCallout3">
            <a:avLst>
              <a:gd name="adj1" fmla="val 112122"/>
              <a:gd name="adj2" fmla="val -872"/>
              <a:gd name="adj3" fmla="val 254048"/>
              <a:gd name="adj4" fmla="val -17164"/>
              <a:gd name="adj5" fmla="val 488428"/>
              <a:gd name="adj6" fmla="val -10087"/>
              <a:gd name="adj7" fmla="val 538738"/>
              <a:gd name="adj8" fmla="val 31608"/>
            </a:avLst>
          </a:prstGeom>
          <a:noFill/>
          <a:ln>
            <a:solidFill>
              <a:schemeClr val="tx2">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rgbClr val="C00000"/>
                </a:solidFill>
              </a:rPr>
              <a:t>ΕΝΕΡΓΕΙΑΚΟ ΔΙΑΚΕΝΟ</a:t>
            </a:r>
            <a:endParaRPr lang="en-GB">
              <a:solidFill>
                <a:srgbClr val="C00000"/>
              </a:solidFill>
            </a:endParaRPr>
          </a:p>
        </p:txBody>
      </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9433063"/>
      </p:ext>
    </p:extLst>
  </p:cSld>
  <p:clrMapOvr>
    <a:masterClrMapping/>
  </p:clrMapOvr>
  <mc:AlternateContent xmlns:mc="http://schemas.openxmlformats.org/markup-compatibility/2006">
    <mc:Choice xmlns:p14="http://schemas.microsoft.com/office/powerpoint/2010/main" Requires="p14">
      <p:transition spd="slow" p14:dur="2000" advTm="38396"/>
    </mc:Choice>
    <mc:Fallback>
      <p:transition spd="slow" advTm="3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332656"/>
            <a:ext cx="8229600" cy="432048"/>
          </a:xfrm>
        </p:spPr>
        <p:txBody>
          <a:bodyPr>
            <a:normAutofit fontScale="90000"/>
          </a:bodyPr>
          <a:lstStyle/>
          <a:p>
            <a:r>
              <a:rPr lang="el-GR" sz="3600" b="1">
                <a:solidFill>
                  <a:srgbClr val="C00000"/>
                </a:solidFill>
                <a:latin typeface="Cambria Math" panose="02040503050406030204" pitchFamily="18" charset="0"/>
                <a:ea typeface="Cambria Math" panose="02040503050406030204" pitchFamily="18" charset="0"/>
              </a:rPr>
              <a:t>Κρυσταλλική δομή ημιαγωγών</a:t>
            </a:r>
            <a:endParaRPr lang="en-GB" sz="3600" b="1">
              <a:solidFill>
                <a:srgbClr val="C00000"/>
              </a:solidFill>
              <a:latin typeface="Cambria Math" panose="02040503050406030204" pitchFamily="18" charset="0"/>
              <a:ea typeface="Cambria Math" panose="02040503050406030204" pitchFamily="18" charset="0"/>
            </a:endParaRPr>
          </a:p>
        </p:txBody>
      </p:sp>
      <p:pic>
        <p:nvPicPr>
          <p:cNvPr id="126979" name="Picture 3" descr="PV 1b"/>
          <p:cNvPicPr>
            <a:picLocks noGrp="1" noChangeAspect="1" noChangeArrowheads="1"/>
          </p:cNvPicPr>
          <p:nvPr>
            <p:ph sz="half" idx="1"/>
          </p:nvPr>
        </p:nvPicPr>
        <p:blipFill rotWithShape="1">
          <a:blip r:embed="rId5" cstate="print"/>
          <a:srcRect t="-178" b="45652"/>
          <a:stretch/>
        </p:blipFill>
        <p:spPr>
          <a:xfrm>
            <a:off x="646522" y="1052736"/>
            <a:ext cx="7850956" cy="2949193"/>
          </a:xfrm>
          <a:noFill/>
          <a:ln/>
        </p:spPr>
      </p:pic>
      <p:sp>
        <p:nvSpPr>
          <p:cNvPr id="3" name="Content Placeholder 2"/>
          <p:cNvSpPr>
            <a:spLocks noGrp="1"/>
          </p:cNvSpPr>
          <p:nvPr>
            <p:ph sz="half" idx="2"/>
          </p:nvPr>
        </p:nvSpPr>
        <p:spPr>
          <a:xfrm>
            <a:off x="136390" y="4016945"/>
            <a:ext cx="8791709" cy="2625155"/>
          </a:xfrm>
          <a:solidFill>
            <a:srgbClr val="FFFF66"/>
          </a:solidFill>
        </p:spPr>
        <p:txBody>
          <a:bodyPr>
            <a:normAutofit/>
          </a:bodyPr>
          <a:lstStyle/>
          <a:p>
            <a:pPr marL="457200" indent="-457200">
              <a:buFont typeface="+mj-lt"/>
              <a:buAutoNum type="alphaLcParenR"/>
            </a:pPr>
            <a:r>
              <a:rPr lang="el-GR" sz="1800" smtClean="0"/>
              <a:t>Η ΚΡΥΣΤΑΛΛΙΚΗ ΔΟΜΗ ΤΩΝ ΚΥΡΙΟΤΕΡΩΝ ΗΜΙΑΓΩΓΩΝ ΕΊΝΑΙ 4-ΕΔΡΙΚΗ, ΤΑ ΓΕΙΤΟΝΙΚΑ ΑΤΟΜΑ ΒΡΙΣΚΟΝΤΑΙ ΣΤΙΣ ΘΕΣΕΙΣ ΤΟΥ ΚΡΥΣΤΑΛΛΙΚΟΥ ΠΛΕΓΜΑΤΟΣ ΕΝΌΣ  ΚΑΝΟΝΙΚΟΥ ΤΕΤΡΑΕΔΡΟΥ. ΚΆΘΕ ΑΤΟΜΟ ΕΊΝΑΙ ΕΝΩΜΕΝΟ ΜΕ ΧΗΜΙΚΟΥΣ ΔΕΣΜΟΥΣ ΜΕ 4 ΓΕΙΤΟΝΙΚΑ ΑΤΟΜΑ.</a:t>
            </a:r>
          </a:p>
          <a:p>
            <a:pPr marL="457200" indent="-457200">
              <a:buFont typeface="+mj-lt"/>
              <a:buAutoNum type="alphaLcParenR"/>
            </a:pPr>
            <a:r>
              <a:rPr lang="el-GR" sz="1800" smtClean="0"/>
              <a:t>ΣΤΟΥΣ ΣΤΟΙΧΕΙΑΚΟΥΣ ΗΜΙΑΓΩΓΟΥΣ (ΠΥΡΙΤΙΟ) ΌΛΑ ΤΑ ΑΤΟΜΑ ΤΟΥ ΠΛΕΓΜΑΤΟΣ ΕΊΝΑΙ ΙΔΙΑ.</a:t>
            </a:r>
          </a:p>
          <a:p>
            <a:pPr marL="457200" indent="-457200">
              <a:buFont typeface="+mj-lt"/>
              <a:buAutoNum type="alphaLcParenR"/>
            </a:pPr>
            <a:r>
              <a:rPr lang="el-GR" sz="1800" smtClean="0"/>
              <a:t>ΣΤΙΣ ΗΜΙΑΓΩΓΙΜΕΣ ΧΗΜΙΚΕΣ ΕΝΩΣΕΙΣ (ΑΡΣΕΝΙΚΟΥΧΟ ΓΑΛΛΙΟ) ΤΑ ΑΤΟΜΑ ΠΟΥ ΒΡΙΣΚΟΝΤΑΙ ΣΤΙΣ ΓΕΙΤΟΝΙΚΕΣ ΘΕΣΕΙΣ  ΕΊΝΑΙ ΑΡΣΕΝΙΚΑ.</a:t>
            </a:r>
            <a:endParaRPr lang="en-GB" sz="18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019"/>
    </mc:Choice>
    <mc:Fallback>
      <p:transition spd="slow" advTm="47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0" name="Rectangle 6"/>
          <p:cNvSpPr>
            <a:spLocks noGrp="1" noChangeArrowheads="1"/>
          </p:cNvSpPr>
          <p:nvPr>
            <p:ph type="title"/>
          </p:nvPr>
        </p:nvSpPr>
        <p:spPr>
          <a:xfrm>
            <a:off x="457200" y="274638"/>
            <a:ext cx="8229600" cy="850106"/>
          </a:xfrm>
        </p:spPr>
        <p:txBody>
          <a:bodyPr>
            <a:normAutofit fontScale="90000"/>
          </a:bodyPr>
          <a:lstStyle/>
          <a:p>
            <a:pPr algn="ctr"/>
            <a:r>
              <a:rPr lang="el-GR" sz="3500"/>
              <a:t>Σχηματική παράσταση </a:t>
            </a:r>
            <a:br>
              <a:rPr lang="el-GR" sz="3500"/>
            </a:br>
            <a:r>
              <a:rPr lang="el-GR" sz="3500"/>
              <a:t>πλέγματος πυριτίου</a:t>
            </a:r>
            <a:endParaRPr lang="en-GB" sz="3500"/>
          </a:p>
        </p:txBody>
      </p:sp>
      <p:pic>
        <p:nvPicPr>
          <p:cNvPr id="67589" name="Picture 5" descr="PV 1a"/>
          <p:cNvPicPr>
            <a:picLocks noGrp="1" noChangeAspect="1" noChangeArrowheads="1"/>
          </p:cNvPicPr>
          <p:nvPr>
            <p:ph idx="1"/>
          </p:nvPr>
        </p:nvPicPr>
        <p:blipFill>
          <a:blip r:embed="rId5" cstate="print"/>
          <a:srcRect/>
          <a:stretch>
            <a:fillRect/>
          </a:stretch>
        </p:blipFill>
        <p:spPr>
          <a:xfrm>
            <a:off x="622092" y="1477941"/>
            <a:ext cx="7899816" cy="4554559"/>
          </a:xfrm>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739"/>
    </mc:Choice>
    <mc:Fallback>
      <p:transition spd="slow" advTm="20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Rectangle 6"/>
          <p:cNvSpPr>
            <a:spLocks noGrp="1" noChangeArrowheads="1"/>
          </p:cNvSpPr>
          <p:nvPr>
            <p:ph type="title"/>
          </p:nvPr>
        </p:nvSpPr>
        <p:spPr/>
        <p:txBody>
          <a:bodyPr>
            <a:normAutofit fontScale="90000"/>
          </a:bodyPr>
          <a:lstStyle/>
          <a:p>
            <a:r>
              <a:rPr lang="el-GR" sz="3500" dirty="0"/>
              <a:t>Σχηματισμός πυριτίου τύπου -</a:t>
            </a:r>
            <a:r>
              <a:rPr lang="en-GB" sz="3500" dirty="0"/>
              <a:t>p</a:t>
            </a:r>
            <a:r>
              <a:rPr lang="el-GR" sz="3500" dirty="0"/>
              <a:t> </a:t>
            </a:r>
            <a:r>
              <a:rPr lang="el-GR" sz="3500"/>
              <a:t>με </a:t>
            </a:r>
            <a:r>
              <a:rPr lang="el-GR" sz="3500" smtClean="0"/>
              <a:t>πρόσμειξη ατόμων Βορίου (έλλειμμα ηλεκτρονίων)</a:t>
            </a:r>
            <a:endParaRPr lang="en-GB" sz="3500" dirty="0"/>
          </a:p>
        </p:txBody>
      </p:sp>
      <p:pic>
        <p:nvPicPr>
          <p:cNvPr id="73733" name="Picture 5" descr="PV 2b"/>
          <p:cNvPicPr>
            <a:picLocks noGrp="1" noChangeAspect="1" noChangeArrowheads="1"/>
          </p:cNvPicPr>
          <p:nvPr>
            <p:ph idx="1"/>
          </p:nvPr>
        </p:nvPicPr>
        <p:blipFill>
          <a:blip r:embed="rId5" cstate="print"/>
          <a:stretch>
            <a:fillRect/>
          </a:stretch>
        </p:blipFill>
        <p:spPr>
          <a:xfrm>
            <a:off x="1218605" y="1166018"/>
            <a:ext cx="6706790" cy="4525963"/>
          </a:xfrm>
          <a:noFill/>
          <a:ln/>
        </p:spPr>
      </p:pic>
      <p:sp>
        <p:nvSpPr>
          <p:cNvPr id="4" name="Right Arrow 3"/>
          <p:cNvSpPr/>
          <p:nvPr/>
        </p:nvSpPr>
        <p:spPr>
          <a:xfrm rot="19034318">
            <a:off x="2147121" y="4171099"/>
            <a:ext cx="1643074" cy="500066"/>
          </a:xfrm>
          <a:prstGeom prst="rightArrow">
            <a:avLst/>
          </a:prstGeom>
          <a:solidFill>
            <a:schemeClr val="bg2">
              <a:lumMod val="75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371"/>
    </mc:Choice>
    <mc:Fallback>
      <p:transition spd="slow" advTm="38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4667991"/>
      </p:ext>
    </p:extLst>
  </p:cSld>
  <p:clrMapOvr>
    <a:masterClrMapping/>
  </p:clrMapOvr>
  <mc:AlternateContent xmlns:mc="http://schemas.openxmlformats.org/markup-compatibility/2006">
    <mc:Choice xmlns:p14="http://schemas.microsoft.com/office/powerpoint/2010/main" Requires="p14">
      <p:transition spd="slow" p14:dur="2000" advTm="616"/>
    </mc:Choice>
    <mc:Fallback>
      <p:transition spd="slow" advTm="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824" y="188640"/>
            <a:ext cx="7668344" cy="792088"/>
          </a:xfrm>
        </p:spPr>
        <p:txBody>
          <a:bodyPr>
            <a:normAutofit fontScale="90000"/>
          </a:bodyPr>
          <a:lstStyle/>
          <a:p>
            <a:r>
              <a:rPr lang="el-GR" sz="2800" dirty="0" smtClean="0"/>
              <a:t>ΗΜΙΑΓΩΓΟΙ: ΠΡΟΣΜΕΙΞΗ ΜΕ ΑΝΤΙΜΟΝΙΟ (</a:t>
            </a:r>
            <a:r>
              <a:rPr lang="en-GB" sz="2800" dirty="0" smtClean="0"/>
              <a:t>Sb) </a:t>
            </a:r>
            <a:r>
              <a:rPr lang="el-GR" sz="2800" smtClean="0"/>
              <a:t>ΚΑΙ ΒΟΡΙΟΝ </a:t>
            </a:r>
            <a:r>
              <a:rPr lang="el-GR" sz="2800" dirty="0" smtClean="0"/>
              <a:t>(Β)</a:t>
            </a:r>
            <a:endParaRPr lang="en-GB" sz="2800" dirty="0"/>
          </a:p>
        </p:txBody>
      </p:sp>
      <p:sp>
        <p:nvSpPr>
          <p:cNvPr id="6" name="Content Placeholder 2"/>
          <p:cNvSpPr txBox="1">
            <a:spLocks/>
          </p:cNvSpPr>
          <p:nvPr/>
        </p:nvSpPr>
        <p:spPr bwMode="auto">
          <a:xfrm>
            <a:off x="2468488" y="2341240"/>
            <a:ext cx="7010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5000"/>
              <a:buFont typeface="Wingdings" pitchFamily="2" charset="2"/>
              <a:buChar char="o"/>
              <a:defRPr sz="2800">
                <a:solidFill>
                  <a:schemeClr val="tx2"/>
                </a:solidFill>
                <a:latin typeface="+mn-lt"/>
                <a:ea typeface="+mn-ea"/>
                <a:cs typeface="+mn-cs"/>
              </a:defRPr>
            </a:lvl1pPr>
            <a:lvl2pPr marL="742950" indent="-285750" algn="l" rtl="0" fontAlgn="base">
              <a:spcBef>
                <a:spcPct val="20000"/>
              </a:spcBef>
              <a:spcAft>
                <a:spcPct val="0"/>
              </a:spcAft>
              <a:buClr>
                <a:schemeClr val="accent1"/>
              </a:buClr>
              <a:buSzPct val="70000"/>
              <a:buFont typeface="Wingdings" pitchFamily="2" charset="2"/>
              <a:buChar char="n"/>
              <a:defRPr sz="2500">
                <a:solidFill>
                  <a:schemeClr val="tx2"/>
                </a:solidFill>
                <a:latin typeface="+mn-lt"/>
              </a:defRPr>
            </a:lvl2pPr>
            <a:lvl3pPr marL="1143000" indent="-228600" algn="l" rtl="0" fontAlgn="base">
              <a:spcBef>
                <a:spcPct val="20000"/>
              </a:spcBef>
              <a:spcAft>
                <a:spcPct val="0"/>
              </a:spcAft>
              <a:buClr>
                <a:schemeClr val="accent1"/>
              </a:buClr>
              <a:buSzPct val="70000"/>
              <a:buFont typeface="Wingdings" pitchFamily="2" charset="2"/>
              <a:buChar char="p"/>
              <a:defRPr sz="2200">
                <a:solidFill>
                  <a:schemeClr val="tx2"/>
                </a:solidFill>
                <a:latin typeface="+mn-lt"/>
              </a:defRPr>
            </a:lvl3pPr>
            <a:lvl4pPr marL="1600200" indent="-228600" algn="l" rtl="0" fontAlgn="base">
              <a:spcBef>
                <a:spcPct val="20000"/>
              </a:spcBef>
              <a:spcAft>
                <a:spcPct val="0"/>
              </a:spcAft>
              <a:buClr>
                <a:schemeClr val="accent1"/>
              </a:buClr>
              <a:buSzPct val="70000"/>
              <a:buFont typeface="Wingdings" pitchFamily="2" charset="2"/>
              <a:buChar char="n"/>
              <a:defRPr sz="2000">
                <a:solidFill>
                  <a:schemeClr val="tx2"/>
                </a:solidFill>
                <a:latin typeface="+mn-lt"/>
              </a:defRPr>
            </a:lvl4pPr>
            <a:lvl5pPr marL="20574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5pPr>
            <a:lvl6pPr marL="25146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6pPr>
            <a:lvl7pPr marL="29718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7pPr>
            <a:lvl8pPr marL="34290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8pPr>
            <a:lvl9pPr marL="38862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9pPr>
          </a:lstStyle>
          <a:p>
            <a:endParaRPr lang="en-GB" kern="0"/>
          </a:p>
        </p:txBody>
      </p:sp>
      <p:pic>
        <p:nvPicPr>
          <p:cNvPr id="7" name="Picture 2" descr="http://hyperphysics.phy-astr.gsu.edu/hbase/solids/imgsol/pnsem.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743" y="1916832"/>
            <a:ext cx="8572594" cy="4104456"/>
          </a:xfrm>
          <a:prstGeom prst="rect">
            <a:avLst/>
          </a:prstGeom>
          <a:solidFill>
            <a:srgbClr val="FFFFCC"/>
          </a:solidFill>
        </p:spPr>
      </p:pic>
      <p:sp>
        <p:nvSpPr>
          <p:cNvPr id="10" name="Title 1"/>
          <p:cNvSpPr txBox="1">
            <a:spLocks/>
          </p:cNvSpPr>
          <p:nvPr/>
        </p:nvSpPr>
        <p:spPr bwMode="auto">
          <a:xfrm>
            <a:off x="-1" y="5562600"/>
            <a:ext cx="8993337" cy="1295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900">
                <a:solidFill>
                  <a:schemeClr val="tx2"/>
                </a:solidFill>
                <a:latin typeface="+mj-lt"/>
                <a:ea typeface="+mj-ea"/>
                <a:cs typeface="+mj-cs"/>
              </a:defRPr>
            </a:lvl1pPr>
            <a:lvl2pPr algn="l" rtl="0" fontAlgn="base">
              <a:spcBef>
                <a:spcPct val="0"/>
              </a:spcBef>
              <a:spcAft>
                <a:spcPct val="0"/>
              </a:spcAft>
              <a:defRPr sz="3900">
                <a:solidFill>
                  <a:schemeClr val="tx2"/>
                </a:solidFill>
                <a:latin typeface="Arial" charset="0"/>
              </a:defRPr>
            </a:lvl2pPr>
            <a:lvl3pPr algn="l" rtl="0" fontAlgn="base">
              <a:spcBef>
                <a:spcPct val="0"/>
              </a:spcBef>
              <a:spcAft>
                <a:spcPct val="0"/>
              </a:spcAft>
              <a:defRPr sz="3900">
                <a:solidFill>
                  <a:schemeClr val="tx2"/>
                </a:solidFill>
                <a:latin typeface="Arial" charset="0"/>
              </a:defRPr>
            </a:lvl3pPr>
            <a:lvl4pPr algn="l" rtl="0" fontAlgn="base">
              <a:spcBef>
                <a:spcPct val="0"/>
              </a:spcBef>
              <a:spcAft>
                <a:spcPct val="0"/>
              </a:spcAft>
              <a:defRPr sz="3900">
                <a:solidFill>
                  <a:schemeClr val="tx2"/>
                </a:solidFill>
                <a:latin typeface="Arial" charset="0"/>
              </a:defRPr>
            </a:lvl4pPr>
            <a:lvl5pPr algn="l" rtl="0" fontAlgn="base">
              <a:spcBef>
                <a:spcPct val="0"/>
              </a:spcBef>
              <a:spcAft>
                <a:spcPct val="0"/>
              </a:spcAft>
              <a:defRPr sz="3900">
                <a:solidFill>
                  <a:schemeClr val="tx2"/>
                </a:solidFill>
                <a:latin typeface="Arial" charset="0"/>
              </a:defRPr>
            </a:lvl5pPr>
            <a:lvl6pPr marL="457200" algn="l" rtl="0" fontAlgn="base">
              <a:spcBef>
                <a:spcPct val="0"/>
              </a:spcBef>
              <a:spcAft>
                <a:spcPct val="0"/>
              </a:spcAft>
              <a:defRPr sz="3900">
                <a:solidFill>
                  <a:schemeClr val="tx2"/>
                </a:solidFill>
                <a:latin typeface="Arial" charset="0"/>
              </a:defRPr>
            </a:lvl6pPr>
            <a:lvl7pPr marL="914400" algn="l" rtl="0" fontAlgn="base">
              <a:spcBef>
                <a:spcPct val="0"/>
              </a:spcBef>
              <a:spcAft>
                <a:spcPct val="0"/>
              </a:spcAft>
              <a:defRPr sz="3900">
                <a:solidFill>
                  <a:schemeClr val="tx2"/>
                </a:solidFill>
                <a:latin typeface="Arial" charset="0"/>
              </a:defRPr>
            </a:lvl7pPr>
            <a:lvl8pPr marL="1371600" algn="l" rtl="0" fontAlgn="base">
              <a:spcBef>
                <a:spcPct val="0"/>
              </a:spcBef>
              <a:spcAft>
                <a:spcPct val="0"/>
              </a:spcAft>
              <a:defRPr sz="3900">
                <a:solidFill>
                  <a:schemeClr val="tx2"/>
                </a:solidFill>
                <a:latin typeface="Arial" charset="0"/>
              </a:defRPr>
            </a:lvl8pPr>
            <a:lvl9pPr marL="1828800" algn="l" rtl="0" fontAlgn="base">
              <a:spcBef>
                <a:spcPct val="0"/>
              </a:spcBef>
              <a:spcAft>
                <a:spcPct val="0"/>
              </a:spcAft>
              <a:defRPr sz="3900">
                <a:solidFill>
                  <a:schemeClr val="tx2"/>
                </a:solidFill>
                <a:latin typeface="Arial" charset="0"/>
              </a:defRPr>
            </a:lvl9pPr>
          </a:lstStyle>
          <a:p>
            <a:r>
              <a:rPr lang="el-GR" sz="3200" kern="0" dirty="0" smtClean="0">
                <a:solidFill>
                  <a:srgbClr val="FF0000"/>
                </a:solidFill>
                <a:latin typeface="Cambria" panose="02040503050406030204" pitchFamily="18" charset="0"/>
              </a:rPr>
              <a:t>ΑΝΤΙΜΟΝΙΟ (</a:t>
            </a:r>
            <a:r>
              <a:rPr lang="en-GB" sz="3200" kern="0" dirty="0" smtClean="0">
                <a:solidFill>
                  <a:srgbClr val="FF0000"/>
                </a:solidFill>
                <a:latin typeface="Cambria" panose="02040503050406030204" pitchFamily="18" charset="0"/>
              </a:rPr>
              <a:t>Sb)</a:t>
            </a:r>
            <a:r>
              <a:rPr lang="el-GR" sz="3200" kern="0" dirty="0" smtClean="0">
                <a:solidFill>
                  <a:srgbClr val="FF0000"/>
                </a:solidFill>
                <a:latin typeface="Cambria" panose="02040503050406030204" pitchFamily="18" charset="0"/>
              </a:rPr>
              <a:t>    ΠΛΕΟΝΑΣΜΑ ΗΛΕΚΤΡΟΝΙΩΝ</a:t>
            </a:r>
            <a:r>
              <a:rPr lang="en-GB" sz="3200" kern="0" dirty="0" smtClean="0">
                <a:solidFill>
                  <a:srgbClr val="FF0000"/>
                </a:solidFill>
                <a:latin typeface="Cambria" panose="02040503050406030204" pitchFamily="18" charset="0"/>
              </a:rPr>
              <a:t> </a:t>
            </a:r>
            <a:endParaRPr lang="el-GR" sz="3200" kern="0" dirty="0" smtClean="0">
              <a:solidFill>
                <a:srgbClr val="FF0000"/>
              </a:solidFill>
              <a:latin typeface="Cambria" panose="02040503050406030204" pitchFamily="18" charset="0"/>
            </a:endParaRPr>
          </a:p>
          <a:p>
            <a:r>
              <a:rPr lang="el-GR" sz="3200" kern="0" dirty="0" smtClean="0">
                <a:solidFill>
                  <a:srgbClr val="FF0000"/>
                </a:solidFill>
                <a:latin typeface="Cambria" panose="02040503050406030204" pitchFamily="18" charset="0"/>
              </a:rPr>
              <a:t>ΒΟΡΙΟ (Β)                 </a:t>
            </a:r>
            <a:r>
              <a:rPr lang="el-GR" sz="3200" kern="0" smtClean="0">
                <a:solidFill>
                  <a:srgbClr val="FF0000"/>
                </a:solidFill>
                <a:latin typeface="Cambria" panose="02040503050406030204" pitchFamily="18" charset="0"/>
              </a:rPr>
              <a:t>ΟΠΗ-ΕΛΛΕΙΜΑ ΗΛΕΚΤΡΟΝΙΩΝ</a:t>
            </a:r>
            <a:endParaRPr lang="en-GB" sz="3200" kern="0" dirty="0">
              <a:solidFill>
                <a:srgbClr val="FF0000"/>
              </a:solidFill>
              <a:latin typeface="Cambria" panose="02040503050406030204" pitchFamily="18" charset="0"/>
            </a:endParaRPr>
          </a:p>
        </p:txBody>
      </p:sp>
      <p:sp>
        <p:nvSpPr>
          <p:cNvPr id="4" name="TextBox 3"/>
          <p:cNvSpPr txBox="1"/>
          <p:nvPr/>
        </p:nvSpPr>
        <p:spPr>
          <a:xfrm>
            <a:off x="3635896" y="2060848"/>
            <a:ext cx="1800200" cy="1200329"/>
          </a:xfrm>
          <a:prstGeom prst="rect">
            <a:avLst/>
          </a:prstGeom>
          <a:solidFill>
            <a:schemeClr val="bg2"/>
          </a:solidFill>
        </p:spPr>
        <p:txBody>
          <a:bodyPr wrap="square" rtlCol="0">
            <a:spAutoFit/>
          </a:bodyPr>
          <a:lstStyle/>
          <a:p>
            <a:r>
              <a:rPr lang="el-GR" smtClean="0">
                <a:solidFill>
                  <a:schemeClr val="bg2">
                    <a:lumMod val="10000"/>
                  </a:schemeClr>
                </a:solidFill>
                <a:latin typeface="Cambria Math" panose="02040503050406030204" pitchFamily="18" charset="0"/>
                <a:ea typeface="Cambria Math" panose="02040503050406030204" pitchFamily="18" charset="0"/>
              </a:rPr>
              <a:t>Ο ΔΟΤΗΣ</a:t>
            </a:r>
            <a:r>
              <a:rPr lang="en-GB" smtClean="0">
                <a:solidFill>
                  <a:schemeClr val="bg2">
                    <a:lumMod val="10000"/>
                  </a:schemeClr>
                </a:solidFill>
                <a:latin typeface="Cambria Math" panose="02040503050406030204" pitchFamily="18" charset="0"/>
                <a:ea typeface="Cambria Math" panose="02040503050406030204" pitchFamily="18" charset="0"/>
              </a:rPr>
              <a:t> S</a:t>
            </a:r>
            <a:r>
              <a:rPr lang="en-GB" baseline="-25000" smtClean="0">
                <a:solidFill>
                  <a:schemeClr val="bg2">
                    <a:lumMod val="10000"/>
                  </a:schemeClr>
                </a:solidFill>
                <a:latin typeface="Cambria Math" panose="02040503050406030204" pitchFamily="18" charset="0"/>
                <a:ea typeface="Cambria Math" panose="02040503050406030204" pitchFamily="18" charset="0"/>
              </a:rPr>
              <a:t>b</a:t>
            </a:r>
            <a:r>
              <a:rPr lang="en-GB" smtClean="0">
                <a:solidFill>
                  <a:schemeClr val="bg2">
                    <a:lumMod val="10000"/>
                  </a:schemeClr>
                </a:solidFill>
                <a:latin typeface="Cambria Math" panose="02040503050406030204" pitchFamily="18" charset="0"/>
                <a:ea typeface="Cambria Math" panose="02040503050406030204" pitchFamily="18" charset="0"/>
              </a:rPr>
              <a:t> </a:t>
            </a:r>
            <a:r>
              <a:rPr lang="el-GR" smtClean="0">
                <a:solidFill>
                  <a:schemeClr val="bg2">
                    <a:lumMod val="10000"/>
                  </a:schemeClr>
                </a:solidFill>
                <a:latin typeface="Cambria Math" panose="02040503050406030204" pitchFamily="18" charset="0"/>
                <a:ea typeface="Cambria Math" panose="02040503050406030204" pitchFamily="18" charset="0"/>
              </a:rPr>
              <a:t>ΠΡΟΣΦΕΡΕΙ ΕΛΕΥΘΕΡΑ ΗΛΕΚΤΡΟΝΙΑ</a:t>
            </a:r>
            <a:endParaRPr lang="en-GB" smtClean="0">
              <a:solidFill>
                <a:schemeClr val="bg2">
                  <a:lumMod val="10000"/>
                </a:schemeClr>
              </a:solidFill>
              <a:latin typeface="Cambria Math" panose="02040503050406030204" pitchFamily="18" charset="0"/>
              <a:ea typeface="Cambria Math" panose="02040503050406030204" pitchFamily="18" charset="0"/>
            </a:endParaRPr>
          </a:p>
        </p:txBody>
      </p:sp>
      <p:sp>
        <p:nvSpPr>
          <p:cNvPr id="5" name="Freeform 4"/>
          <p:cNvSpPr/>
          <p:nvPr/>
        </p:nvSpPr>
        <p:spPr>
          <a:xfrm>
            <a:off x="7308304" y="1734671"/>
            <a:ext cx="1549601" cy="1398494"/>
          </a:xfrm>
          <a:custGeom>
            <a:avLst/>
            <a:gdLst>
              <a:gd name="connsiteX0" fmla="*/ 107576 w 1549601"/>
              <a:gd name="connsiteY0" fmla="*/ 26894 h 1398494"/>
              <a:gd name="connsiteX1" fmla="*/ 107576 w 1549601"/>
              <a:gd name="connsiteY1" fmla="*/ 26894 h 1398494"/>
              <a:gd name="connsiteX2" fmla="*/ 26894 w 1549601"/>
              <a:gd name="connsiteY2" fmla="*/ 201705 h 1398494"/>
              <a:gd name="connsiteX3" fmla="*/ 0 w 1549601"/>
              <a:gd name="connsiteY3" fmla="*/ 282388 h 1398494"/>
              <a:gd name="connsiteX4" fmla="*/ 13447 w 1549601"/>
              <a:gd name="connsiteY4" fmla="*/ 524435 h 1398494"/>
              <a:gd name="connsiteX5" fmla="*/ 53788 w 1549601"/>
              <a:gd name="connsiteY5" fmla="*/ 605117 h 1398494"/>
              <a:gd name="connsiteX6" fmla="*/ 121023 w 1549601"/>
              <a:gd name="connsiteY6" fmla="*/ 672353 h 1398494"/>
              <a:gd name="connsiteX7" fmla="*/ 147918 w 1549601"/>
              <a:gd name="connsiteY7" fmla="*/ 699247 h 1398494"/>
              <a:gd name="connsiteX8" fmla="*/ 188259 w 1549601"/>
              <a:gd name="connsiteY8" fmla="*/ 726141 h 1398494"/>
              <a:gd name="connsiteX9" fmla="*/ 215153 w 1549601"/>
              <a:gd name="connsiteY9" fmla="*/ 766482 h 1398494"/>
              <a:gd name="connsiteX10" fmla="*/ 255494 w 1549601"/>
              <a:gd name="connsiteY10" fmla="*/ 793376 h 1398494"/>
              <a:gd name="connsiteX11" fmla="*/ 309282 w 1549601"/>
              <a:gd name="connsiteY11" fmla="*/ 900953 h 1398494"/>
              <a:gd name="connsiteX12" fmla="*/ 336176 w 1549601"/>
              <a:gd name="connsiteY12" fmla="*/ 1021976 h 1398494"/>
              <a:gd name="connsiteX13" fmla="*/ 389965 w 1549601"/>
              <a:gd name="connsiteY13" fmla="*/ 1210235 h 1398494"/>
              <a:gd name="connsiteX14" fmla="*/ 403412 w 1549601"/>
              <a:gd name="connsiteY14" fmla="*/ 1250576 h 1398494"/>
              <a:gd name="connsiteX15" fmla="*/ 470647 w 1549601"/>
              <a:gd name="connsiteY15" fmla="*/ 1331258 h 1398494"/>
              <a:gd name="connsiteX16" fmla="*/ 510988 w 1549601"/>
              <a:gd name="connsiteY16" fmla="*/ 1344705 h 1398494"/>
              <a:gd name="connsiteX17" fmla="*/ 537882 w 1549601"/>
              <a:gd name="connsiteY17" fmla="*/ 1371600 h 1398494"/>
              <a:gd name="connsiteX18" fmla="*/ 618565 w 1549601"/>
              <a:gd name="connsiteY18" fmla="*/ 1398494 h 1398494"/>
              <a:gd name="connsiteX19" fmla="*/ 1116106 w 1549601"/>
              <a:gd name="connsiteY19" fmla="*/ 1385047 h 1398494"/>
              <a:gd name="connsiteX20" fmla="*/ 1156447 w 1549601"/>
              <a:gd name="connsiteY20" fmla="*/ 1358153 h 1398494"/>
              <a:gd name="connsiteX21" fmla="*/ 1196788 w 1549601"/>
              <a:gd name="connsiteY21" fmla="*/ 1344705 h 1398494"/>
              <a:gd name="connsiteX22" fmla="*/ 1317812 w 1549601"/>
              <a:gd name="connsiteY22" fmla="*/ 1277470 h 1398494"/>
              <a:gd name="connsiteX23" fmla="*/ 1411941 w 1549601"/>
              <a:gd name="connsiteY23" fmla="*/ 1169894 h 1398494"/>
              <a:gd name="connsiteX24" fmla="*/ 1425388 w 1549601"/>
              <a:gd name="connsiteY24" fmla="*/ 1129553 h 1398494"/>
              <a:gd name="connsiteX25" fmla="*/ 1452282 w 1549601"/>
              <a:gd name="connsiteY25" fmla="*/ 1102658 h 1398494"/>
              <a:gd name="connsiteX26" fmla="*/ 1519518 w 1549601"/>
              <a:gd name="connsiteY26" fmla="*/ 981635 h 1398494"/>
              <a:gd name="connsiteX27" fmla="*/ 1532965 w 1549601"/>
              <a:gd name="connsiteY27" fmla="*/ 403411 h 1398494"/>
              <a:gd name="connsiteX28" fmla="*/ 1519518 w 1549601"/>
              <a:gd name="connsiteY28" fmla="*/ 363070 h 1398494"/>
              <a:gd name="connsiteX29" fmla="*/ 1411941 w 1549601"/>
              <a:gd name="connsiteY29" fmla="*/ 309282 h 1398494"/>
              <a:gd name="connsiteX30" fmla="*/ 1331259 w 1549601"/>
              <a:gd name="connsiteY30" fmla="*/ 255494 h 1398494"/>
              <a:gd name="connsiteX31" fmla="*/ 1290918 w 1549601"/>
              <a:gd name="connsiteY31" fmla="*/ 228600 h 1398494"/>
              <a:gd name="connsiteX32" fmla="*/ 1250576 w 1549601"/>
              <a:gd name="connsiteY32" fmla="*/ 215153 h 1398494"/>
              <a:gd name="connsiteX33" fmla="*/ 1223682 w 1549601"/>
              <a:gd name="connsiteY33" fmla="*/ 188258 h 1398494"/>
              <a:gd name="connsiteX34" fmla="*/ 1143000 w 1549601"/>
              <a:gd name="connsiteY34" fmla="*/ 134470 h 1398494"/>
              <a:gd name="connsiteX35" fmla="*/ 1116106 w 1549601"/>
              <a:gd name="connsiteY35" fmla="*/ 94129 h 1398494"/>
              <a:gd name="connsiteX36" fmla="*/ 1035423 w 1549601"/>
              <a:gd name="connsiteY36" fmla="*/ 67235 h 1398494"/>
              <a:gd name="connsiteX37" fmla="*/ 995082 w 1549601"/>
              <a:gd name="connsiteY37" fmla="*/ 53788 h 1398494"/>
              <a:gd name="connsiteX38" fmla="*/ 954741 w 1549601"/>
              <a:gd name="connsiteY38" fmla="*/ 40341 h 1398494"/>
              <a:gd name="connsiteX39" fmla="*/ 793376 w 1549601"/>
              <a:gd name="connsiteY39" fmla="*/ 26894 h 1398494"/>
              <a:gd name="connsiteX40" fmla="*/ 672353 w 1549601"/>
              <a:gd name="connsiteY40" fmla="*/ 13447 h 1398494"/>
              <a:gd name="connsiteX41" fmla="*/ 416859 w 1549601"/>
              <a:gd name="connsiteY41" fmla="*/ 0 h 1398494"/>
              <a:gd name="connsiteX42" fmla="*/ 161365 w 1549601"/>
              <a:gd name="connsiteY42" fmla="*/ 13447 h 1398494"/>
              <a:gd name="connsiteX43" fmla="*/ 107576 w 1549601"/>
              <a:gd name="connsiteY43" fmla="*/ 26894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549601" h="1398494">
                <a:moveTo>
                  <a:pt x="107576" y="26894"/>
                </a:moveTo>
                <a:lnTo>
                  <a:pt x="107576" y="26894"/>
                </a:lnTo>
                <a:cubicBezTo>
                  <a:pt x="2970" y="173343"/>
                  <a:pt x="61900" y="61682"/>
                  <a:pt x="26894" y="201705"/>
                </a:cubicBezTo>
                <a:cubicBezTo>
                  <a:pt x="20018" y="229208"/>
                  <a:pt x="0" y="282388"/>
                  <a:pt x="0" y="282388"/>
                </a:cubicBezTo>
                <a:cubicBezTo>
                  <a:pt x="4482" y="363070"/>
                  <a:pt x="5786" y="443992"/>
                  <a:pt x="13447" y="524435"/>
                </a:cubicBezTo>
                <a:cubicBezTo>
                  <a:pt x="15967" y="550892"/>
                  <a:pt x="37318" y="586293"/>
                  <a:pt x="53788" y="605117"/>
                </a:cubicBezTo>
                <a:cubicBezTo>
                  <a:pt x="74659" y="628970"/>
                  <a:pt x="98611" y="649941"/>
                  <a:pt x="121023" y="672353"/>
                </a:cubicBezTo>
                <a:cubicBezTo>
                  <a:pt x="129988" y="681318"/>
                  <a:pt x="137369" y="692214"/>
                  <a:pt x="147918" y="699247"/>
                </a:cubicBezTo>
                <a:lnTo>
                  <a:pt x="188259" y="726141"/>
                </a:lnTo>
                <a:cubicBezTo>
                  <a:pt x="197224" y="739588"/>
                  <a:pt x="203725" y="755054"/>
                  <a:pt x="215153" y="766482"/>
                </a:cubicBezTo>
                <a:cubicBezTo>
                  <a:pt x="226581" y="777910"/>
                  <a:pt x="246929" y="779671"/>
                  <a:pt x="255494" y="793376"/>
                </a:cubicBezTo>
                <a:cubicBezTo>
                  <a:pt x="358509" y="958200"/>
                  <a:pt x="230093" y="821761"/>
                  <a:pt x="309282" y="900953"/>
                </a:cubicBezTo>
                <a:cubicBezTo>
                  <a:pt x="337189" y="1068392"/>
                  <a:pt x="307801" y="917935"/>
                  <a:pt x="336176" y="1021976"/>
                </a:cubicBezTo>
                <a:cubicBezTo>
                  <a:pt x="386831" y="1207713"/>
                  <a:pt x="338430" y="1055635"/>
                  <a:pt x="389965" y="1210235"/>
                </a:cubicBezTo>
                <a:cubicBezTo>
                  <a:pt x="394447" y="1223682"/>
                  <a:pt x="395549" y="1238782"/>
                  <a:pt x="403412" y="1250576"/>
                </a:cubicBezTo>
                <a:cubicBezTo>
                  <a:pt x="423257" y="1280343"/>
                  <a:pt x="439586" y="1310550"/>
                  <a:pt x="470647" y="1331258"/>
                </a:cubicBezTo>
                <a:cubicBezTo>
                  <a:pt x="482441" y="1339121"/>
                  <a:pt x="497541" y="1340223"/>
                  <a:pt x="510988" y="1344705"/>
                </a:cubicBezTo>
                <a:cubicBezTo>
                  <a:pt x="519953" y="1353670"/>
                  <a:pt x="526542" y="1365930"/>
                  <a:pt x="537882" y="1371600"/>
                </a:cubicBezTo>
                <a:cubicBezTo>
                  <a:pt x="563238" y="1384278"/>
                  <a:pt x="618565" y="1398494"/>
                  <a:pt x="618565" y="1398494"/>
                </a:cubicBezTo>
                <a:cubicBezTo>
                  <a:pt x="784412" y="1394012"/>
                  <a:pt x="950663" y="1397455"/>
                  <a:pt x="1116106" y="1385047"/>
                </a:cubicBezTo>
                <a:cubicBezTo>
                  <a:pt x="1132222" y="1383838"/>
                  <a:pt x="1141992" y="1365381"/>
                  <a:pt x="1156447" y="1358153"/>
                </a:cubicBezTo>
                <a:cubicBezTo>
                  <a:pt x="1169125" y="1351814"/>
                  <a:pt x="1184397" y="1351589"/>
                  <a:pt x="1196788" y="1344705"/>
                </a:cubicBezTo>
                <a:cubicBezTo>
                  <a:pt x="1335495" y="1267644"/>
                  <a:pt x="1226532" y="1307896"/>
                  <a:pt x="1317812" y="1277470"/>
                </a:cubicBezTo>
                <a:cubicBezTo>
                  <a:pt x="1380565" y="1183341"/>
                  <a:pt x="1344706" y="1214717"/>
                  <a:pt x="1411941" y="1169894"/>
                </a:cubicBezTo>
                <a:cubicBezTo>
                  <a:pt x="1416423" y="1156447"/>
                  <a:pt x="1418095" y="1141707"/>
                  <a:pt x="1425388" y="1129553"/>
                </a:cubicBezTo>
                <a:cubicBezTo>
                  <a:pt x="1431911" y="1118681"/>
                  <a:pt x="1444675" y="1112801"/>
                  <a:pt x="1452282" y="1102658"/>
                </a:cubicBezTo>
                <a:cubicBezTo>
                  <a:pt x="1507767" y="1028677"/>
                  <a:pt x="1498552" y="1044529"/>
                  <a:pt x="1519518" y="981635"/>
                </a:cubicBezTo>
                <a:cubicBezTo>
                  <a:pt x="1556413" y="686470"/>
                  <a:pt x="1557499" y="771416"/>
                  <a:pt x="1532965" y="403411"/>
                </a:cubicBezTo>
                <a:cubicBezTo>
                  <a:pt x="1532022" y="389268"/>
                  <a:pt x="1526811" y="375224"/>
                  <a:pt x="1519518" y="363070"/>
                </a:cubicBezTo>
                <a:cubicBezTo>
                  <a:pt x="1490051" y="313959"/>
                  <a:pt x="1465578" y="345040"/>
                  <a:pt x="1411941" y="309282"/>
                </a:cubicBezTo>
                <a:lnTo>
                  <a:pt x="1331259" y="255494"/>
                </a:lnTo>
                <a:cubicBezTo>
                  <a:pt x="1317812" y="246529"/>
                  <a:pt x="1306250" y="233711"/>
                  <a:pt x="1290918" y="228600"/>
                </a:cubicBezTo>
                <a:lnTo>
                  <a:pt x="1250576" y="215153"/>
                </a:lnTo>
                <a:cubicBezTo>
                  <a:pt x="1241611" y="206188"/>
                  <a:pt x="1233825" y="195865"/>
                  <a:pt x="1223682" y="188258"/>
                </a:cubicBezTo>
                <a:cubicBezTo>
                  <a:pt x="1197824" y="168864"/>
                  <a:pt x="1143000" y="134470"/>
                  <a:pt x="1143000" y="134470"/>
                </a:cubicBezTo>
                <a:cubicBezTo>
                  <a:pt x="1134035" y="121023"/>
                  <a:pt x="1129811" y="102694"/>
                  <a:pt x="1116106" y="94129"/>
                </a:cubicBezTo>
                <a:cubicBezTo>
                  <a:pt x="1092066" y="79104"/>
                  <a:pt x="1062317" y="76200"/>
                  <a:pt x="1035423" y="67235"/>
                </a:cubicBezTo>
                <a:lnTo>
                  <a:pt x="995082" y="53788"/>
                </a:lnTo>
                <a:cubicBezTo>
                  <a:pt x="981635" y="49306"/>
                  <a:pt x="968866" y="41518"/>
                  <a:pt x="954741" y="40341"/>
                </a:cubicBezTo>
                <a:lnTo>
                  <a:pt x="793376" y="26894"/>
                </a:lnTo>
                <a:cubicBezTo>
                  <a:pt x="752970" y="23046"/>
                  <a:pt x="712839" y="16339"/>
                  <a:pt x="672353" y="13447"/>
                </a:cubicBezTo>
                <a:cubicBezTo>
                  <a:pt x="587287" y="7371"/>
                  <a:pt x="502024" y="4482"/>
                  <a:pt x="416859" y="0"/>
                </a:cubicBezTo>
                <a:cubicBezTo>
                  <a:pt x="331694" y="4482"/>
                  <a:pt x="246040" y="3286"/>
                  <a:pt x="161365" y="13447"/>
                </a:cubicBezTo>
                <a:cubicBezTo>
                  <a:pt x="133218" y="16825"/>
                  <a:pt x="116541" y="24653"/>
                  <a:pt x="107576" y="26894"/>
                </a:cubicBezTo>
                <a:close/>
              </a:path>
            </a:pathLst>
          </a:custGeom>
          <a:solidFill>
            <a:schemeClr val="bg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solidFill>
                  <a:schemeClr val="bg2">
                    <a:lumMod val="10000"/>
                  </a:schemeClr>
                </a:solidFill>
                <a:latin typeface="Cambria Math" panose="02040503050406030204" pitchFamily="18" charset="0"/>
                <a:ea typeface="Cambria Math" panose="02040503050406030204" pitchFamily="18" charset="0"/>
              </a:rPr>
              <a:t>Ο ΔΟΤΗΣ</a:t>
            </a:r>
            <a:r>
              <a:rPr lang="en-GB">
                <a:solidFill>
                  <a:schemeClr val="bg2">
                    <a:lumMod val="10000"/>
                  </a:schemeClr>
                </a:solidFill>
                <a:latin typeface="Cambria Math" panose="02040503050406030204" pitchFamily="18" charset="0"/>
                <a:ea typeface="Cambria Math" panose="02040503050406030204" pitchFamily="18" charset="0"/>
              </a:rPr>
              <a:t> B </a:t>
            </a:r>
            <a:r>
              <a:rPr lang="el-GR">
                <a:solidFill>
                  <a:schemeClr val="bg2">
                    <a:lumMod val="10000"/>
                  </a:schemeClr>
                </a:solidFill>
                <a:latin typeface="Cambria Math" panose="02040503050406030204" pitchFamily="18" charset="0"/>
                <a:ea typeface="Cambria Math" panose="02040503050406030204" pitchFamily="18" charset="0"/>
              </a:rPr>
              <a:t>ΔΗΜΙΟΥΡΓΕΙ ΟΠΕΣ</a:t>
            </a:r>
            <a:endParaRPr lang="en-GB">
              <a:solidFill>
                <a:schemeClr val="bg2">
                  <a:lumMod val="10000"/>
                </a:schemeClr>
              </a:solidFill>
              <a:latin typeface="Cambria Math" panose="02040503050406030204" pitchFamily="18" charset="0"/>
              <a:ea typeface="Cambria Math" panose="02040503050406030204" pitchFamily="18" charset="0"/>
            </a:endParaRPr>
          </a:p>
          <a:p>
            <a:pPr algn="ctr"/>
            <a:endParaRPr lang="en-GB"/>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38203185"/>
      </p:ext>
    </p:extLst>
  </p:cSld>
  <p:clrMapOvr>
    <a:masterClrMapping/>
  </p:clrMapOvr>
  <mc:AlternateContent xmlns:mc="http://schemas.openxmlformats.org/markup-compatibility/2006">
    <mc:Choice xmlns:p14="http://schemas.microsoft.com/office/powerpoint/2010/main" Requires="p14">
      <p:transition spd="slow" p14:dur="2000" advTm="40974"/>
    </mc:Choice>
    <mc:Fallback>
      <p:transition spd="slow" advTm="4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4"/>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2" name="Rectangle 6"/>
          <p:cNvSpPr>
            <a:spLocks noGrp="1" noChangeArrowheads="1"/>
          </p:cNvSpPr>
          <p:nvPr>
            <p:ph type="title"/>
          </p:nvPr>
        </p:nvSpPr>
        <p:spPr>
          <a:xfrm>
            <a:off x="457200" y="274638"/>
            <a:ext cx="8229600" cy="1138138"/>
          </a:xfrm>
        </p:spPr>
        <p:txBody>
          <a:bodyPr>
            <a:normAutofit fontScale="90000"/>
          </a:bodyPr>
          <a:lstStyle/>
          <a:p>
            <a:r>
              <a:rPr lang="el-GR" sz="3500"/>
              <a:t>ΚΡΥΣΤΑΛΛΙΚΟ ΠΛΕΓΜΑ ΠΥΡΙΤΙΟΥ ΜΕ ΑΤΟΜΑ-ΔΟΤΕΣ </a:t>
            </a:r>
            <a:r>
              <a:rPr lang="el-GR" sz="2700"/>
              <a:t>(</a:t>
            </a:r>
            <a:r>
              <a:rPr lang="el-GR" sz="2700" smtClean="0"/>
              <a:t>Βόριο-οπές  &amp; Φώσφορος-ηλεκτρόνια)</a:t>
            </a:r>
            <a:endParaRPr lang="el-GR" sz="2700"/>
          </a:p>
        </p:txBody>
      </p:sp>
      <p:pic>
        <p:nvPicPr>
          <p:cNvPr id="137221" name="Picture 5" descr="Silicon crystal lattice"/>
          <p:cNvPicPr>
            <a:picLocks noGrp="1" noChangeAspect="1" noChangeArrowheads="1"/>
          </p:cNvPicPr>
          <p:nvPr>
            <p:ph idx="1"/>
          </p:nvPr>
        </p:nvPicPr>
        <p:blipFill>
          <a:blip r:embed="rId5" cstate="print"/>
          <a:stretch>
            <a:fillRect/>
          </a:stretch>
        </p:blipFill>
        <p:spPr>
          <a:xfrm>
            <a:off x="1187624" y="1511945"/>
            <a:ext cx="6768752" cy="4816227"/>
          </a:xfrm>
          <a:noFill/>
          <a:ln/>
        </p:spPr>
      </p:pic>
      <p:sp>
        <p:nvSpPr>
          <p:cNvPr id="137224" name="Line 8"/>
          <p:cNvSpPr>
            <a:spLocks noChangeShapeType="1"/>
          </p:cNvSpPr>
          <p:nvPr/>
        </p:nvSpPr>
        <p:spPr bwMode="auto">
          <a:xfrm>
            <a:off x="2124075" y="1844675"/>
            <a:ext cx="936625" cy="1728788"/>
          </a:xfrm>
          <a:prstGeom prst="line">
            <a:avLst/>
          </a:prstGeom>
          <a:noFill/>
          <a:ln w="76200">
            <a:solidFill>
              <a:srgbClr val="FF0000"/>
            </a:solidFill>
            <a:prstDash val="sysDot"/>
            <a:round/>
            <a:headEnd/>
            <a:tailEnd type="triangle" w="med" len="med"/>
          </a:ln>
          <a:effectLst/>
        </p:spPr>
        <p:txBody>
          <a:bodyPr/>
          <a:lstStyle/>
          <a:p>
            <a:endParaRPr lang="el-GR"/>
          </a:p>
        </p:txBody>
      </p:sp>
      <p:sp>
        <p:nvSpPr>
          <p:cNvPr id="137225" name="Line 9"/>
          <p:cNvSpPr>
            <a:spLocks noChangeShapeType="1"/>
          </p:cNvSpPr>
          <p:nvPr/>
        </p:nvSpPr>
        <p:spPr bwMode="auto">
          <a:xfrm flipH="1">
            <a:off x="5795963" y="1916113"/>
            <a:ext cx="430212" cy="1728787"/>
          </a:xfrm>
          <a:prstGeom prst="line">
            <a:avLst/>
          </a:prstGeom>
          <a:noFill/>
          <a:ln w="76200">
            <a:solidFill>
              <a:srgbClr val="FF0000"/>
            </a:solidFill>
            <a:prstDash val="sysDot"/>
            <a:round/>
            <a:headEnd/>
            <a:tailEnd type="triangle" w="med" len="med"/>
          </a:ln>
          <a:effectLst/>
        </p:spPr>
        <p:txBody>
          <a:bodyPr/>
          <a:lstStyle/>
          <a:p>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623"/>
    </mc:Choice>
    <mc:Fallback>
      <p:transition spd="slow" advTm="20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2" name="Rectangle 6"/>
          <p:cNvSpPr>
            <a:spLocks noGrp="1" noChangeArrowheads="1"/>
          </p:cNvSpPr>
          <p:nvPr>
            <p:ph type="title"/>
          </p:nvPr>
        </p:nvSpPr>
        <p:spPr>
          <a:xfrm>
            <a:off x="305718" y="188640"/>
            <a:ext cx="8532563" cy="1440160"/>
          </a:xfrm>
        </p:spPr>
        <p:txBody>
          <a:bodyPr>
            <a:normAutofit/>
          </a:bodyPr>
          <a:lstStyle/>
          <a:p>
            <a:pPr algn="ctr"/>
            <a:r>
              <a:rPr lang="el-GR" sz="2800"/>
              <a:t>Σχηματισμός πυριτίου τύπου </a:t>
            </a:r>
            <a:r>
              <a:rPr lang="en-GB" sz="2800"/>
              <a:t>–n</a:t>
            </a:r>
            <a:r>
              <a:rPr lang="el-GR" sz="2800"/>
              <a:t> με προσμίξεις αρσενικού (δότης) που δίνει το πέμπτο ηλεκτρόνιο του</a:t>
            </a:r>
            <a:endParaRPr lang="en-GB" sz="2800"/>
          </a:p>
        </p:txBody>
      </p:sp>
      <p:pic>
        <p:nvPicPr>
          <p:cNvPr id="70661" name="Picture 5" descr="PV 2a"/>
          <p:cNvPicPr>
            <a:picLocks noGrp="1" noChangeAspect="1" noChangeArrowheads="1"/>
          </p:cNvPicPr>
          <p:nvPr>
            <p:ph idx="1"/>
          </p:nvPr>
        </p:nvPicPr>
        <p:blipFill>
          <a:blip r:embed="rId5" cstate="print"/>
          <a:stretch>
            <a:fillRect/>
          </a:stretch>
        </p:blipFill>
        <p:spPr>
          <a:xfrm>
            <a:off x="1143349" y="1600200"/>
            <a:ext cx="6857301" cy="4525963"/>
          </a:xfrm>
          <a:noFill/>
          <a:ln/>
        </p:spPr>
      </p:pic>
      <p:sp>
        <p:nvSpPr>
          <p:cNvPr id="5" name="Right Arrow 4"/>
          <p:cNvSpPr/>
          <p:nvPr/>
        </p:nvSpPr>
        <p:spPr>
          <a:xfrm rot="951206">
            <a:off x="5129394" y="2054861"/>
            <a:ext cx="1095511" cy="610244"/>
          </a:xfrm>
          <a:prstGeom prst="rightArrow">
            <a:avLst/>
          </a:prstGeom>
          <a:solidFill>
            <a:schemeClr val="bg2">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ight Arrow 6"/>
          <p:cNvSpPr/>
          <p:nvPr/>
        </p:nvSpPr>
        <p:spPr>
          <a:xfrm rot="19581152">
            <a:off x="2114593" y="4228004"/>
            <a:ext cx="1533369" cy="690588"/>
          </a:xfrm>
          <a:prstGeom prst="rightArrow">
            <a:avLst/>
          </a:prstGeom>
          <a:solidFill>
            <a:schemeClr val="bg2">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527"/>
    </mc:Choice>
    <mc:Fallback>
      <p:transition spd="slow" advTm="10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8229600" cy="661193"/>
          </a:xfrm>
        </p:spPr>
        <p:txBody>
          <a:bodyPr>
            <a:normAutofit/>
          </a:bodyPr>
          <a:lstStyle/>
          <a:p>
            <a:r>
              <a:rPr lang="el-GR" sz="3600" b="1" dirty="0">
                <a:solidFill>
                  <a:srgbClr val="C00000"/>
                </a:solidFill>
                <a:latin typeface="Cambria Math" panose="02040503050406030204" pitchFamily="18" charset="0"/>
                <a:ea typeface="Cambria Math" panose="02040503050406030204" pitchFamily="18" charset="0"/>
              </a:rPr>
              <a:t>Το φωτοβολταϊκό φαινόμενο </a:t>
            </a:r>
            <a:endParaRPr lang="en-GB" sz="3600" b="1" dirty="0">
              <a:solidFill>
                <a:srgbClr val="C00000"/>
              </a:solidFill>
              <a:latin typeface="Cambria Math" panose="02040503050406030204" pitchFamily="18" charset="0"/>
              <a:ea typeface="Cambria Math" panose="02040503050406030204" pitchFamily="18" charset="0"/>
            </a:endParaRPr>
          </a:p>
        </p:txBody>
      </p:sp>
      <p:pic>
        <p:nvPicPr>
          <p:cNvPr id="125955" name="Picture 3" descr="PV 3"/>
          <p:cNvPicPr>
            <a:picLocks noGrp="1" noChangeAspect="1" noChangeArrowheads="1"/>
          </p:cNvPicPr>
          <p:nvPr>
            <p:ph sz="half" idx="1"/>
          </p:nvPr>
        </p:nvPicPr>
        <p:blipFill rotWithShape="1">
          <a:blip r:embed="rId6" cstate="print"/>
          <a:srcRect l="12270" t="2123" r="10370" b="31863"/>
          <a:stretch/>
        </p:blipFill>
        <p:spPr>
          <a:xfrm>
            <a:off x="-22158" y="2105596"/>
            <a:ext cx="5524653" cy="4536504"/>
          </a:xfrm>
          <a:noFill/>
          <a:ln/>
        </p:spPr>
      </p:pic>
      <p:sp>
        <p:nvSpPr>
          <p:cNvPr id="3" name="Content Placeholder 2"/>
          <p:cNvSpPr>
            <a:spLocks noGrp="1"/>
          </p:cNvSpPr>
          <p:nvPr>
            <p:ph sz="half" idx="2"/>
          </p:nvPr>
        </p:nvSpPr>
        <p:spPr>
          <a:xfrm>
            <a:off x="5364088" y="1800503"/>
            <a:ext cx="3564012" cy="4525963"/>
          </a:xfrm>
          <a:solidFill>
            <a:srgbClr val="FFFF66"/>
          </a:solidFill>
        </p:spPr>
        <p:txBody>
          <a:bodyPr>
            <a:normAutofit lnSpcReduction="10000"/>
          </a:bodyPr>
          <a:lstStyle/>
          <a:p>
            <a:pPr marL="174625" indent="-174625"/>
            <a:r>
              <a:rPr lang="el-GR" sz="1800" smtClean="0"/>
              <a:t>ΤΑ ΦΩΤΟΝΙΑ ΠΟΥ ΠΡΟΣΠΙΠΤΟΥΝ ΣΤΗΝ ΠΕΡΙΟΧΗ  -Ν  ΠΑΡΑΓΟΥΝ ΖΕΥΓΗ ΕΛΕΥΘΕΡΩΝ ΗΛΕΚΤΡΟΝΙΩΝ ΚΑΙ ΟΠΩΝ. </a:t>
            </a:r>
          </a:p>
          <a:p>
            <a:pPr marL="174625" indent="-174625"/>
            <a:r>
              <a:rPr lang="el-GR" sz="1800" smtClean="0"/>
              <a:t>ΟΙ ΟΠΕΣ ΘΑ ΜΕΤΑΚΙΝΗΘΟΥΝ ΠΡΟΣ ΤΟΝ ΠΙΣΩ ΗΜΙΑΓΩΓΟ ΤΥΠΟΥ Ρ,</a:t>
            </a:r>
          </a:p>
          <a:p>
            <a:pPr marL="174625" indent="-174625"/>
            <a:r>
              <a:rPr lang="el-GR" sz="1800" smtClean="0"/>
              <a:t>ΤΑ ΗΛΕΚΤΡΟΝΙΑ ΘΑ ΜΕΤΑΚΙΝΗΘΟΥΝ ΠΡΟΣ ΤΑ ΗΛΕΚΤΡΟΔΙΑ ΤΗΣ ΜΠΡΟΣΤΙΝΗΣ ΕΠΙΦΑΝΕΙΑΣ.</a:t>
            </a:r>
          </a:p>
          <a:p>
            <a:pPr marL="174625" indent="-174625"/>
            <a:r>
              <a:rPr lang="el-GR" sz="1800" smtClean="0"/>
              <a:t>ΈΝΑ ΜΕΡΟΣ ΤΗΣ ΑΚΤΙΝΟΒΟΛΙΑΣ ΘΑ ΔΙΕΛΘΕΙ ΧΩΡΙΣ ΝΑ ΑΠΟΡΡΟΦΗΘΕΙ ΚΑΙ ΘΑ ΑΝΑΚΛΑΣΤΕΙ ΣΤΗΝ ΠΙΣΩ ΕΠΙΦΑΝΕΙΑ.</a:t>
            </a:r>
            <a:endParaRPr lang="en-GB" sz="1800"/>
          </a:p>
        </p:txBody>
      </p:sp>
      <p:sp>
        <p:nvSpPr>
          <p:cNvPr id="125956" name="AutoShape 4"/>
          <p:cNvSpPr>
            <a:spLocks noChangeArrowheads="1"/>
          </p:cNvSpPr>
          <p:nvPr/>
        </p:nvSpPr>
        <p:spPr bwMode="auto">
          <a:xfrm>
            <a:off x="3996432" y="1052736"/>
            <a:ext cx="1151136" cy="1268760"/>
          </a:xfrm>
          <a:prstGeom prst="sun">
            <a:avLst>
              <a:gd name="adj" fmla="val 25000"/>
            </a:avLst>
          </a:prstGeom>
          <a:solidFill>
            <a:srgbClr val="FFC000"/>
          </a:solidFill>
          <a:ln w="9525">
            <a:solidFill>
              <a:schemeClr val="tx1"/>
            </a:solidFill>
            <a:miter lim="800000"/>
            <a:headEnd/>
            <a:tailEnd/>
          </a:ln>
          <a:effectLst/>
        </p:spPr>
        <p:txBody>
          <a:bodyPr wrap="none" anchor="ctr"/>
          <a:lstStyle/>
          <a:p>
            <a:pPr algn="ctr"/>
            <a:endParaRPr lang="en-GB">
              <a:solidFill>
                <a:schemeClr val="hlink"/>
              </a:solidFill>
              <a:latin typeface="Tahoma"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2046"/>
    </mc:Choice>
    <mc:Fallback>
      <p:transition spd="slow" advTm="62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5956"/>
                                        </p:tgtEl>
                                        <p:attrNameLst>
                                          <p:attrName>style.visibility</p:attrName>
                                        </p:attrNameLst>
                                      </p:cBhvr>
                                      <p:to>
                                        <p:strVal val="visible"/>
                                      </p:to>
                                    </p:set>
                                    <p:anim calcmode="lin" valueType="num">
                                      <p:cBhvr additive="base">
                                        <p:cTn id="11" dur="500" fill="hold"/>
                                        <p:tgtEl>
                                          <p:spTgt spid="125956"/>
                                        </p:tgtEl>
                                        <p:attrNameLst>
                                          <p:attrName>ppt_x</p:attrName>
                                        </p:attrNameLst>
                                      </p:cBhvr>
                                      <p:tavLst>
                                        <p:tav tm="0">
                                          <p:val>
                                            <p:strVal val="#ppt_x"/>
                                          </p:val>
                                        </p:tav>
                                        <p:tav tm="100000">
                                          <p:val>
                                            <p:strVal val="#ppt_x"/>
                                          </p:val>
                                        </p:tav>
                                      </p:tavLst>
                                    </p:anim>
                                    <p:anim calcmode="lin" valueType="num">
                                      <p:cBhvr additive="base">
                                        <p:cTn id="12" dur="500" fill="hold"/>
                                        <p:tgtEl>
                                          <p:spTgt spid="1259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12595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6" name="Rectangle 6"/>
          <p:cNvSpPr>
            <a:spLocks noGrp="1" noChangeArrowheads="1"/>
          </p:cNvSpPr>
          <p:nvPr>
            <p:ph type="title"/>
          </p:nvPr>
        </p:nvSpPr>
        <p:spPr>
          <a:xfrm>
            <a:off x="457200" y="274638"/>
            <a:ext cx="8229600" cy="994122"/>
          </a:xfrm>
        </p:spPr>
        <p:txBody>
          <a:bodyPr>
            <a:normAutofit/>
          </a:bodyPr>
          <a:lstStyle/>
          <a:p>
            <a:r>
              <a:rPr lang="el-GR" sz="2800"/>
              <a:t>Κατάσταση ισορροπίας σε </a:t>
            </a:r>
            <a:r>
              <a:rPr lang="en-GB" sz="2800"/>
              <a:t>p-n </a:t>
            </a:r>
            <a:r>
              <a:rPr lang="el-GR" sz="2800"/>
              <a:t>ένωση: μεταβολή συγκέντρωσης οπών και ελεύθερων ηλεκτρονίων.</a:t>
            </a:r>
            <a:endParaRPr lang="en-GB" sz="2800"/>
          </a:p>
        </p:txBody>
      </p:sp>
      <p:pic>
        <p:nvPicPr>
          <p:cNvPr id="76805" name="Picture 5" descr="PV 5"/>
          <p:cNvPicPr>
            <a:picLocks noGrp="1" noChangeAspect="1" noChangeArrowheads="1"/>
          </p:cNvPicPr>
          <p:nvPr>
            <p:ph idx="1"/>
          </p:nvPr>
        </p:nvPicPr>
        <p:blipFill rotWithShape="1">
          <a:blip r:embed="rId5" cstate="print"/>
          <a:srcRect t="378" b="16159"/>
          <a:stretch/>
        </p:blipFill>
        <p:spPr>
          <a:xfrm>
            <a:off x="827584" y="1628800"/>
            <a:ext cx="7632848" cy="4911668"/>
          </a:xfrm>
          <a:noFill/>
          <a:ln/>
        </p:spPr>
      </p:pic>
      <p:sp>
        <p:nvSpPr>
          <p:cNvPr id="2" name="Down Arrow 1"/>
          <p:cNvSpPr/>
          <p:nvPr/>
        </p:nvSpPr>
        <p:spPr>
          <a:xfrm>
            <a:off x="5364088" y="1412776"/>
            <a:ext cx="576064" cy="14401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5907233" y="1412775"/>
            <a:ext cx="1800200" cy="646331"/>
          </a:xfrm>
          <a:prstGeom prst="rect">
            <a:avLst/>
          </a:prstGeom>
          <a:solidFill>
            <a:srgbClr val="FFFF66"/>
          </a:solidFill>
        </p:spPr>
        <p:txBody>
          <a:bodyPr wrap="square" rtlCol="0">
            <a:spAutoFit/>
          </a:bodyPr>
          <a:lstStyle/>
          <a:p>
            <a:r>
              <a:rPr lang="el-GR" smtClean="0"/>
              <a:t>ΕΠΙΦΑΝΕΙΑ ΕΝΩΣΗΣ</a:t>
            </a:r>
            <a:endParaRPr lang="en-GB"/>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med" advTm="22418">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8" name="Rectangle 6"/>
          <p:cNvSpPr>
            <a:spLocks noGrp="1" noChangeArrowheads="1"/>
          </p:cNvSpPr>
          <p:nvPr>
            <p:ph type="title"/>
          </p:nvPr>
        </p:nvSpPr>
        <p:spPr>
          <a:xfrm>
            <a:off x="457200" y="274638"/>
            <a:ext cx="8229600" cy="562074"/>
          </a:xfrm>
        </p:spPr>
        <p:txBody>
          <a:bodyPr>
            <a:normAutofit fontScale="90000"/>
          </a:bodyPr>
          <a:lstStyle/>
          <a:p>
            <a:pPr algn="ctr"/>
            <a:r>
              <a:rPr lang="el-GR" sz="3500"/>
              <a:t>Κίνηση φορέων διαμέσου της ένωσης </a:t>
            </a:r>
            <a:r>
              <a:rPr lang="en-GB" sz="3500"/>
              <a:t>p-n</a:t>
            </a:r>
          </a:p>
        </p:txBody>
      </p:sp>
      <p:pic>
        <p:nvPicPr>
          <p:cNvPr id="79877" name="Picture 5" descr="PV 4a"/>
          <p:cNvPicPr>
            <a:picLocks noGrp="1" noChangeAspect="1" noChangeArrowheads="1"/>
          </p:cNvPicPr>
          <p:nvPr>
            <p:ph sz="half" idx="1"/>
          </p:nvPr>
        </p:nvPicPr>
        <p:blipFill rotWithShape="1">
          <a:blip r:embed="rId5" cstate="print"/>
          <a:srcRect l="6621" t="2958" r="7286" b="43096"/>
          <a:stretch/>
        </p:blipFill>
        <p:spPr>
          <a:xfrm>
            <a:off x="107504" y="908720"/>
            <a:ext cx="4680000" cy="2952000"/>
          </a:xfrm>
          <a:noFill/>
          <a:ln/>
        </p:spPr>
      </p:pic>
      <p:sp>
        <p:nvSpPr>
          <p:cNvPr id="3" name="Content Placeholder 2"/>
          <p:cNvSpPr>
            <a:spLocks noGrp="1"/>
          </p:cNvSpPr>
          <p:nvPr>
            <p:ph sz="half" idx="2"/>
          </p:nvPr>
        </p:nvSpPr>
        <p:spPr>
          <a:xfrm>
            <a:off x="4788024" y="980728"/>
            <a:ext cx="4038600" cy="5256584"/>
          </a:xfrm>
          <a:solidFill>
            <a:srgbClr val="FFFF66"/>
          </a:solidFill>
        </p:spPr>
        <p:txBody>
          <a:bodyPr>
            <a:noAutofit/>
          </a:bodyPr>
          <a:lstStyle/>
          <a:p>
            <a:pPr marL="457200" indent="-457200">
              <a:buFont typeface="+mj-lt"/>
              <a:buAutoNum type="alphaUcPeriod"/>
            </a:pPr>
            <a:r>
              <a:rPr lang="el-GR" sz="2000" b="1" smtClean="0"/>
              <a:t>ΟΡΘΗ ΠΟΛΩΣΗ : </a:t>
            </a:r>
            <a:r>
              <a:rPr lang="el-GR" sz="2000" smtClean="0"/>
              <a:t>ΥΠΑΡΧΕΙ ΚΙΝΗΣΗ ΦΟΡΕΩΝ ΜΕΣΑ ΑΠΌ ΤΗΝ ΕΝΩΣΗ </a:t>
            </a:r>
            <a:r>
              <a:rPr lang="en-GB" sz="2000" smtClean="0"/>
              <a:t>P-N</a:t>
            </a:r>
            <a:r>
              <a:rPr lang="el-GR" sz="2000" smtClean="0"/>
              <a:t>. ΣΥΝΟΔΕΥΕΤΑΙ ΑΠΟ ΣΥΝΕΧΗ ΕΠΑΝΑΣΥΝΔΕΣΗ ΕΛΕΥΘΕΡΩΝ ΗΛΕΚΤΡΟΝΙΩΝ ΚΑΙ ΟΠΩΝ.</a:t>
            </a:r>
          </a:p>
          <a:p>
            <a:pPr marL="457200" indent="-457200">
              <a:buFont typeface="+mj-lt"/>
              <a:buAutoNum type="alphaUcPeriod"/>
            </a:pPr>
            <a:endParaRPr lang="el-GR" sz="2000" b="1"/>
          </a:p>
          <a:p>
            <a:pPr marL="457200" indent="-457200">
              <a:buFont typeface="+mj-lt"/>
              <a:buAutoNum type="alphaUcPeriod"/>
            </a:pPr>
            <a:r>
              <a:rPr lang="el-GR" sz="2000" b="1" smtClean="0"/>
              <a:t>ΑΝΑΣΤΡΟΦΗ ΠΟΛΩΣΗ : </a:t>
            </a:r>
            <a:r>
              <a:rPr lang="el-GR" sz="2000" smtClean="0"/>
              <a:t>ΔΡΑΣΤΙΚΗ ΜΕΙΩΣΗ ΤΩΝ ΦΟΡΕΩΝ ΣΤΑ ΤΜΗΜΑΤΑ </a:t>
            </a:r>
            <a:r>
              <a:rPr lang="en-GB" sz="2000" smtClean="0"/>
              <a:t>P</a:t>
            </a:r>
            <a:r>
              <a:rPr lang="el-GR" sz="2000" smtClean="0"/>
              <a:t> ΚΑΙ Ν ΜΙΑΣ ΔΙΟΔΟΥ, ΔΗΜΙΟΥΡΓΙΑ ΑΝΤΙΘΕΤΟΥ ΠΕΔΙΟΥ ΦΡΑΓΜΑΤΟΣ ΑΠΟ ΤΑ ΙΟΝΤΑ ΤΩΝ ΠΡΟΣΜΕΙΞΕΩΝ </a:t>
            </a:r>
            <a:r>
              <a:rPr lang="el-GR" sz="2000" smtClean="0">
                <a:sym typeface="Wingdings" panose="05000000000000000000" pitchFamily="2" charset="2"/>
              </a:rPr>
              <a:t> ΕΛΛΕΙΨΗ ΗΛΕΚΤΡΙΚΗΣ ΑΓΩΓΙΜΟΤΗΤΑΣ</a:t>
            </a:r>
          </a:p>
        </p:txBody>
      </p:sp>
      <p:sp>
        <p:nvSpPr>
          <p:cNvPr id="6" name="Content Placeholder 2"/>
          <p:cNvSpPr txBox="1">
            <a:spLocks/>
          </p:cNvSpPr>
          <p:nvPr/>
        </p:nvSpPr>
        <p:spPr>
          <a:xfrm>
            <a:off x="452772" y="4442729"/>
            <a:ext cx="4104456" cy="2010607"/>
          </a:xfrm>
          <a:prstGeom prst="rect">
            <a:avLst/>
          </a:prstGeom>
          <a:solidFill>
            <a:srgbClr val="FFFF66"/>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95000"/>
                    <a:lumOff val="5000"/>
                  </a:schemeClr>
                </a:solidFill>
                <a:latin typeface="Cambria Math" panose="02040503050406030204" pitchFamily="18" charset="0"/>
                <a:ea typeface="Cambria Math" panose="02040503050406030204" pitchFamily="18" charset="0"/>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95000"/>
                    <a:lumOff val="5000"/>
                  </a:schemeClr>
                </a:solidFill>
                <a:latin typeface="Cambria Math" panose="02040503050406030204" pitchFamily="18" charset="0"/>
                <a:ea typeface="Cambria Math" panose="02040503050406030204" pitchFamily="18" charset="0"/>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95000"/>
                    <a:lumOff val="5000"/>
                  </a:schemeClr>
                </a:solidFill>
                <a:latin typeface="Cambria Math" panose="02040503050406030204" pitchFamily="18" charset="0"/>
                <a:ea typeface="Cambria Math" panose="02040503050406030204" pitchFamily="18" charset="0"/>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95000"/>
                    <a:lumOff val="5000"/>
                  </a:schemeClr>
                </a:solidFill>
                <a:latin typeface="Cambria Math" panose="02040503050406030204" pitchFamily="18" charset="0"/>
                <a:ea typeface="Cambria Math" panose="02040503050406030204" pitchFamily="18" charset="0"/>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95000"/>
                    <a:lumOff val="5000"/>
                  </a:schemeClr>
                </a:solidFill>
                <a:latin typeface="Cambria Math" panose="02040503050406030204" pitchFamily="18" charset="0"/>
                <a:ea typeface="Cambria Math" panose="02040503050406030204" pitchFamily="18" charset="0"/>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tabLst>
                <a:tab pos="712788" algn="l"/>
                <a:tab pos="901700" algn="l"/>
              </a:tabLst>
            </a:pPr>
            <a:r>
              <a:rPr lang="el-GR" smtClean="0">
                <a:sym typeface="Wingdings" panose="05000000000000000000" pitchFamily="2" charset="2"/>
              </a:rPr>
              <a:t>⊕	ΑΚΙΝΗΤΗ ΟΠΗ</a:t>
            </a:r>
          </a:p>
          <a:p>
            <a:pPr marL="0" indent="0" fontAlgn="auto">
              <a:spcAft>
                <a:spcPts val="0"/>
              </a:spcAft>
              <a:buNone/>
              <a:tabLst>
                <a:tab pos="712788" algn="l"/>
                <a:tab pos="901700" algn="l"/>
              </a:tabLst>
            </a:pPr>
            <a:r>
              <a:rPr lang="el-GR" smtClean="0">
                <a:sym typeface="Wingdings" panose="05000000000000000000" pitchFamily="2" charset="2"/>
              </a:rPr>
              <a:t>⊖	ΑΚΙΝΗΤΟ ΗΛΕΚΤΡΟΝΙΟ</a:t>
            </a:r>
          </a:p>
          <a:p>
            <a:pPr marL="0" indent="0" fontAlgn="auto">
              <a:spcAft>
                <a:spcPts val="0"/>
              </a:spcAft>
              <a:buNone/>
              <a:tabLst>
                <a:tab pos="712788" algn="l"/>
                <a:tab pos="901700" algn="l"/>
              </a:tabLst>
            </a:pPr>
            <a:r>
              <a:rPr lang="el-GR" smtClean="0">
                <a:sym typeface="Wingdings" panose="05000000000000000000" pitchFamily="2" charset="2"/>
              </a:rPr>
              <a:t>+	ΟΠΗ</a:t>
            </a:r>
          </a:p>
          <a:p>
            <a:pPr marL="0" indent="0" fontAlgn="auto">
              <a:spcAft>
                <a:spcPts val="0"/>
              </a:spcAft>
              <a:buNone/>
              <a:tabLst>
                <a:tab pos="712788" algn="l"/>
                <a:tab pos="901700" algn="l"/>
              </a:tabLst>
            </a:pPr>
            <a:r>
              <a:rPr lang="el-GR" smtClean="0">
                <a:sym typeface="Wingdings" panose="05000000000000000000" pitchFamily="2" charset="2"/>
              </a:rPr>
              <a:t>-­­̶ 	ΗΛΕΚΤΡΟΝΙΟ</a:t>
            </a:r>
          </a:p>
          <a:p>
            <a:pPr fontAlgn="auto">
              <a:spcAft>
                <a:spcPts val="0"/>
              </a:spcAft>
            </a:pPr>
            <a:endParaRPr lang="en-GB"/>
          </a:p>
        </p:txBody>
      </p:sp>
      <p:sp>
        <p:nvSpPr>
          <p:cNvPr id="4" name="TextBox 3"/>
          <p:cNvSpPr txBox="1"/>
          <p:nvPr/>
        </p:nvSpPr>
        <p:spPr>
          <a:xfrm>
            <a:off x="1048344" y="3735554"/>
            <a:ext cx="792088" cy="369332"/>
          </a:xfrm>
          <a:prstGeom prst="rect">
            <a:avLst/>
          </a:prstGeom>
          <a:noFill/>
        </p:spPr>
        <p:txBody>
          <a:bodyPr wrap="square" rtlCol="0">
            <a:spAutoFit/>
          </a:bodyPr>
          <a:lstStyle/>
          <a:p>
            <a:r>
              <a:rPr lang="el-GR" smtClean="0"/>
              <a:t>(Α)</a:t>
            </a:r>
            <a:endParaRPr lang="en-GB"/>
          </a:p>
        </p:txBody>
      </p:sp>
      <p:sp>
        <p:nvSpPr>
          <p:cNvPr id="8" name="TextBox 7"/>
          <p:cNvSpPr txBox="1"/>
          <p:nvPr/>
        </p:nvSpPr>
        <p:spPr>
          <a:xfrm>
            <a:off x="3419872" y="3702109"/>
            <a:ext cx="639688" cy="369332"/>
          </a:xfrm>
          <a:prstGeom prst="rect">
            <a:avLst/>
          </a:prstGeom>
          <a:noFill/>
        </p:spPr>
        <p:txBody>
          <a:bodyPr wrap="square" rtlCol="0">
            <a:spAutoFit/>
          </a:bodyPr>
          <a:lstStyle/>
          <a:p>
            <a:r>
              <a:rPr lang="el-GR" smtClean="0"/>
              <a:t>(Β)</a:t>
            </a: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555"/>
    </mc:Choice>
    <mc:Fallback>
      <p:transition spd="slow" advTm="45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50" name="Rectangle 6"/>
          <p:cNvSpPr>
            <a:spLocks noGrp="1" noChangeArrowheads="1"/>
          </p:cNvSpPr>
          <p:nvPr>
            <p:ph type="title"/>
          </p:nvPr>
        </p:nvSpPr>
        <p:spPr/>
        <p:txBody>
          <a:bodyPr>
            <a:normAutofit fontScale="90000"/>
          </a:bodyPr>
          <a:lstStyle/>
          <a:p>
            <a:r>
              <a:rPr lang="el-GR" sz="3500" b="1">
                <a:solidFill>
                  <a:srgbClr val="C00000"/>
                </a:solidFill>
                <a:latin typeface="Cambria Math" panose="02040503050406030204" pitchFamily="18" charset="0"/>
                <a:ea typeface="Cambria Math" panose="02040503050406030204" pitchFamily="18" charset="0"/>
              </a:rPr>
              <a:t>Καμπύλη έντασης – </a:t>
            </a:r>
            <a:r>
              <a:rPr lang="el-GR" sz="3500" b="1" smtClean="0">
                <a:solidFill>
                  <a:srgbClr val="C00000"/>
                </a:solidFill>
                <a:latin typeface="Cambria Math" panose="02040503050406030204" pitchFamily="18" charset="0"/>
                <a:ea typeface="Cambria Math" panose="02040503050406030204" pitchFamily="18" charset="0"/>
              </a:rPr>
              <a:t>τάσης (</a:t>
            </a:r>
            <a:r>
              <a:rPr lang="en-GB" sz="3500" b="1" smtClean="0">
                <a:solidFill>
                  <a:srgbClr val="C00000"/>
                </a:solidFill>
                <a:latin typeface="Cambria Math" panose="02040503050406030204" pitchFamily="18" charset="0"/>
                <a:ea typeface="Cambria Math" panose="02040503050406030204" pitchFamily="18" charset="0"/>
              </a:rPr>
              <a:t>i-v)</a:t>
            </a:r>
            <a:r>
              <a:rPr lang="el-GR" sz="3500" b="1" smtClean="0">
                <a:solidFill>
                  <a:srgbClr val="C00000"/>
                </a:solidFill>
                <a:latin typeface="Cambria Math" panose="02040503050406030204" pitchFamily="18" charset="0"/>
                <a:ea typeface="Cambria Math" panose="02040503050406030204" pitchFamily="18" charset="0"/>
              </a:rPr>
              <a:t> </a:t>
            </a:r>
            <a:r>
              <a:rPr lang="el-GR" sz="3500" b="1">
                <a:solidFill>
                  <a:srgbClr val="C00000"/>
                </a:solidFill>
                <a:latin typeface="Cambria Math" panose="02040503050406030204" pitchFamily="18" charset="0"/>
                <a:ea typeface="Cambria Math" panose="02040503050406030204" pitchFamily="18" charset="0"/>
              </a:rPr>
              <a:t>του ρεύματος της διόδου </a:t>
            </a:r>
            <a:r>
              <a:rPr lang="en-GB" sz="3500" b="1">
                <a:solidFill>
                  <a:srgbClr val="C00000"/>
                </a:solidFill>
                <a:latin typeface="Cambria Math" panose="02040503050406030204" pitchFamily="18" charset="0"/>
                <a:ea typeface="Cambria Math" panose="02040503050406030204" pitchFamily="18" charset="0"/>
              </a:rPr>
              <a:t>p-n.</a:t>
            </a:r>
          </a:p>
        </p:txBody>
      </p:sp>
      <p:pic>
        <p:nvPicPr>
          <p:cNvPr id="82949" name="Picture 5" descr="PV 4b"/>
          <p:cNvPicPr>
            <a:picLocks noGrp="1" noChangeAspect="1" noChangeArrowheads="1"/>
          </p:cNvPicPr>
          <p:nvPr>
            <p:ph sz="half" idx="1"/>
          </p:nvPr>
        </p:nvPicPr>
        <p:blipFill rotWithShape="1">
          <a:blip r:embed="rId3" cstate="print"/>
          <a:srcRect l="21416" t="2532" r="22813" b="35782"/>
          <a:stretch/>
        </p:blipFill>
        <p:spPr>
          <a:xfrm>
            <a:off x="4860032" y="1844824"/>
            <a:ext cx="4182382" cy="3816424"/>
          </a:xfrm>
          <a:noFill/>
          <a:ln/>
        </p:spPr>
      </p:pic>
      <p:sp>
        <p:nvSpPr>
          <p:cNvPr id="2" name="Content Placeholder 1"/>
          <p:cNvSpPr>
            <a:spLocks noGrp="1"/>
          </p:cNvSpPr>
          <p:nvPr>
            <p:ph sz="half" idx="2"/>
          </p:nvPr>
        </p:nvSpPr>
        <p:spPr>
          <a:xfrm>
            <a:off x="323528" y="1628800"/>
            <a:ext cx="4398640" cy="4525963"/>
          </a:xfrm>
          <a:solidFill>
            <a:srgbClr val="FFFF66"/>
          </a:solidFill>
        </p:spPr>
        <p:txBody>
          <a:bodyPr>
            <a:normAutofit/>
          </a:bodyPr>
          <a:lstStyle/>
          <a:p>
            <a:pPr marL="174625" indent="-174625"/>
            <a:r>
              <a:rPr lang="el-GR" sz="2000" smtClean="0"/>
              <a:t>Η ΧΑΡΑΚΤΗΡΙΣΤΙΚΗ ΚΑΜΠΥΛΗ ΕΝΤΑΣΗΣ (Ι) – ΤΑΣΗΣ (</a:t>
            </a:r>
            <a:r>
              <a:rPr lang="en-GB" sz="2000" smtClean="0"/>
              <a:t>V)</a:t>
            </a:r>
            <a:r>
              <a:rPr lang="el-GR" sz="2000" smtClean="0"/>
              <a:t> ΤΟΥ ΡΕΥΜΑΤΟΣ</a:t>
            </a:r>
          </a:p>
          <a:p>
            <a:pPr marL="174625" indent="-174625"/>
            <a:r>
              <a:rPr lang="el-GR" sz="2000" smtClean="0"/>
              <a:t>ΟΡΘΗ ΠΟΛΩΣΗ : Η ΕΝΤΑΣΗ ΑΥΞΑΝΕΤΑΙ ΕΚΘΕΤΙΚΑ ΜΕ ΤΗΝ ΑΥΞΗΣΗ ΤΗΣ ΤΑΣΗΣ.</a:t>
            </a:r>
          </a:p>
          <a:p>
            <a:pPr marL="174625" indent="-174625"/>
            <a:r>
              <a:rPr lang="el-GR" sz="2000" smtClean="0"/>
              <a:t>ΑΝΑΣΤΡΟΦΗ ΠΟΛΩΣΗ : ΜΙΚΡΟ, ΣΤΑΘΕΡΟ ΡΕΥΜΑ Ιο ΔΙΑΡΡΕΕΙ ΤΗΝ ΔΙΟΔΟ. (ΟΦΕΙΛΕΤΑΙ ΣΕ ΟΠΕΣ ΣΤΟΝ Ν-ΤΥΠΟ ΚΑΙ ΗΛΕΚΤΡΟΝΙΑ ΣΤΟΝ </a:t>
            </a:r>
            <a:r>
              <a:rPr lang="en-GB" sz="2000" smtClean="0"/>
              <a:t>P</a:t>
            </a:r>
            <a:r>
              <a:rPr lang="el-GR" sz="2000" smtClean="0"/>
              <a:t>-ΤΥΠΟ, ΚΑΙ ΟΝΟΜΑΖΕΤΑΙ «ΑΝΑΣΤΡΟΦΟ ΡΕΥΜΑ ΚΟΡΕΣΜΟΥ».</a:t>
            </a:r>
            <a:endParaRPr lang="en-GB" sz="20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8" name="Rectangle 6"/>
          <p:cNvSpPr>
            <a:spLocks noGrp="1" noChangeArrowheads="1"/>
          </p:cNvSpPr>
          <p:nvPr>
            <p:ph type="title"/>
          </p:nvPr>
        </p:nvSpPr>
        <p:spPr/>
        <p:txBody>
          <a:bodyPr>
            <a:normAutofit fontScale="90000"/>
          </a:bodyPr>
          <a:lstStyle/>
          <a:p>
            <a:pPr algn="ctr"/>
            <a:r>
              <a:rPr lang="el-GR" sz="3500"/>
              <a:t>Φωτοβολταϊκά: Βασική αρχή λειτουργίας</a:t>
            </a:r>
          </a:p>
        </p:txBody>
      </p:sp>
      <p:graphicFrame>
        <p:nvGraphicFramePr>
          <p:cNvPr id="59397" name="Object 5"/>
          <p:cNvGraphicFramePr>
            <a:graphicFrameLocks noGrp="1" noChangeAspect="1"/>
          </p:cNvGraphicFramePr>
          <p:nvPr>
            <p:ph idx="1"/>
            <p:extLst>
              <p:ext uri="{D42A27DB-BD31-4B8C-83A1-F6EECF244321}">
                <p14:modId xmlns:p14="http://schemas.microsoft.com/office/powerpoint/2010/main" val="2811643830"/>
              </p:ext>
            </p:extLst>
          </p:nvPr>
        </p:nvGraphicFramePr>
        <p:xfrm>
          <a:off x="971600" y="1124744"/>
          <a:ext cx="8044754" cy="4608512"/>
        </p:xfrm>
        <a:graphic>
          <a:graphicData uri="http://schemas.openxmlformats.org/presentationml/2006/ole">
            <mc:AlternateContent xmlns:mc="http://schemas.openxmlformats.org/markup-compatibility/2006">
              <mc:Choice xmlns:v="urn:schemas-microsoft-com:vml" Requires="v">
                <p:oleObj spid="_x0000_s59431" name="PhotoImpact" r:id="rId6" imgW="4168067" imgH="2387000" progId="">
                  <p:embed/>
                </p:oleObj>
              </mc:Choice>
              <mc:Fallback>
                <p:oleObj name="PhotoImpact" r:id="rId6" imgW="4168067" imgH="2387000" progId="">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600" y="1124744"/>
                        <a:ext cx="8044754" cy="4608512"/>
                      </a:xfrm>
                      <a:prstGeom prst="rect">
                        <a:avLst/>
                      </a:prstGeom>
                      <a:noFill/>
                      <a:ln>
                        <a:noFill/>
                      </a:ln>
                      <a:effectLst/>
                      <a:extLst/>
                    </p:spPr>
                  </p:pic>
                </p:oleObj>
              </mc:Fallback>
            </mc:AlternateContent>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201"/>
    </mc:Choice>
    <mc:Fallback>
      <p:transition spd="slow" advTm="31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4" name="Rectangle 6"/>
          <p:cNvSpPr>
            <a:spLocks noGrp="1" noChangeArrowheads="1"/>
          </p:cNvSpPr>
          <p:nvPr>
            <p:ph type="title"/>
          </p:nvPr>
        </p:nvSpPr>
        <p:spPr>
          <a:xfrm>
            <a:off x="457200" y="274638"/>
            <a:ext cx="8229600" cy="706090"/>
          </a:xfrm>
        </p:spPr>
        <p:txBody>
          <a:bodyPr>
            <a:normAutofit/>
          </a:bodyPr>
          <a:lstStyle/>
          <a:p>
            <a:r>
              <a:rPr lang="el-GR" sz="3600" b="1">
                <a:solidFill>
                  <a:srgbClr val="C00000"/>
                </a:solidFill>
                <a:latin typeface="Cambria Math" panose="02040503050406030204" pitchFamily="18" charset="0"/>
                <a:ea typeface="Cambria Math" panose="02040503050406030204" pitchFamily="18" charset="0"/>
              </a:rPr>
              <a:t>Οπτική σχεδίαση και απώλειες</a:t>
            </a:r>
          </a:p>
        </p:txBody>
      </p:sp>
      <p:pic>
        <p:nvPicPr>
          <p:cNvPr id="27653" name="Picture 5" descr="PV CDROM Picture"/>
          <p:cNvPicPr>
            <a:picLocks noGrp="1" noChangeAspect="1" noChangeArrowheads="1"/>
          </p:cNvPicPr>
          <p:nvPr>
            <p:ph sz="half" idx="1"/>
          </p:nvPr>
        </p:nvPicPr>
        <p:blipFill rotWithShape="1">
          <a:blip r:embed="rId3" cstate="print"/>
          <a:srcRect l="16925" t="42388" r="26309" b="3987"/>
          <a:stretch/>
        </p:blipFill>
        <p:spPr>
          <a:xfrm>
            <a:off x="2308581" y="2204864"/>
            <a:ext cx="6835419" cy="4640560"/>
          </a:xfrm>
          <a:noFill/>
          <a:ln/>
        </p:spPr>
      </p:pic>
      <p:sp>
        <p:nvSpPr>
          <p:cNvPr id="2" name="Content Placeholder 1"/>
          <p:cNvSpPr>
            <a:spLocks noGrp="1"/>
          </p:cNvSpPr>
          <p:nvPr>
            <p:ph sz="half" idx="2"/>
          </p:nvPr>
        </p:nvSpPr>
        <p:spPr>
          <a:xfrm>
            <a:off x="536476" y="1052736"/>
            <a:ext cx="8071048" cy="1512168"/>
          </a:xfrm>
          <a:solidFill>
            <a:srgbClr val="FFFF66"/>
          </a:solidFill>
        </p:spPr>
        <p:txBody>
          <a:bodyPr>
            <a:normAutofit/>
          </a:bodyPr>
          <a:lstStyle/>
          <a:p>
            <a:r>
              <a:rPr lang="el-GR" sz="2000" smtClean="0"/>
              <a:t>ΑΠΩΛΕΙΕΣ ΛΟΓΩ ΑΝΑΚΛΑΣΗΣ</a:t>
            </a:r>
          </a:p>
          <a:p>
            <a:r>
              <a:rPr lang="el-GR" sz="2000" smtClean="0"/>
              <a:t>ΑΠΩΛΕΙΕΣ ΔΙΟΤΙ ΤΟ ΦΩΤΟΝΙΟ ΔΕΝ ΑΠΟΡΡΟΦΑΤΑΙ – ΑΝΑΚΛΑΤΑΙ ΣΤΗΝ ΚΑΤΩ ΕΠΙΦΑΝΕΙΑ</a:t>
            </a:r>
          </a:p>
          <a:p>
            <a:r>
              <a:rPr lang="el-GR" sz="2000" smtClean="0"/>
              <a:t>ΠΡΟΣΠΙΠΤΕΙ ΣΤΗΝ ΕΠΙΦΑΝΕΙΑ ΤΩΝ ΗΛΕΚΤΡΟΔΙΩΝ</a:t>
            </a:r>
            <a:endParaRPr lang="en-GB" sz="20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Rectangle 6"/>
          <p:cNvSpPr>
            <a:spLocks noGrp="1" noChangeArrowheads="1"/>
          </p:cNvSpPr>
          <p:nvPr>
            <p:ph type="title"/>
          </p:nvPr>
        </p:nvSpPr>
        <p:spPr>
          <a:xfrm>
            <a:off x="685652" y="332656"/>
            <a:ext cx="7632848" cy="936104"/>
          </a:xfrm>
        </p:spPr>
        <p:txBody>
          <a:bodyPr>
            <a:normAutofit fontScale="90000"/>
          </a:bodyPr>
          <a:lstStyle/>
          <a:p>
            <a:pPr algn="ctr"/>
            <a:r>
              <a:rPr lang="el-GR" sz="2800" dirty="0"/>
              <a:t>Σχηματική </a:t>
            </a:r>
            <a:r>
              <a:rPr lang="el-GR" sz="2800" smtClean="0"/>
              <a:t>παράσταση Φ/Β κυττάρου-αύξηση της επιφανείας συλλογής ηλιακής ακτινοβολίας</a:t>
            </a:r>
            <a:endParaRPr lang="el-GR" sz="2800" dirty="0"/>
          </a:p>
        </p:txBody>
      </p:sp>
      <p:pic>
        <p:nvPicPr>
          <p:cNvPr id="30725" name="Picture 5" descr="ACRE Logo"/>
          <p:cNvPicPr>
            <a:picLocks noGrp="1" noChangeAspect="1" noChangeArrowheads="1"/>
          </p:cNvPicPr>
          <p:nvPr>
            <p:ph idx="1"/>
          </p:nvPr>
        </p:nvPicPr>
        <p:blipFill>
          <a:blip r:embed="rId5" cstate="print"/>
          <a:srcRect/>
          <a:stretch>
            <a:fillRect/>
          </a:stretch>
        </p:blipFill>
        <p:spPr>
          <a:xfrm>
            <a:off x="899592" y="1409345"/>
            <a:ext cx="7344816" cy="4938371"/>
          </a:xfrm>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661"/>
    </mc:Choice>
    <mc:Fallback>
      <p:transition spd="slow" advTm="30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2244866"/>
      </p:ext>
    </p:extLst>
  </p:cSld>
  <p:clrMapOvr>
    <a:masterClrMapping/>
  </p:clrMapOvr>
  <mc:AlternateContent xmlns:mc="http://schemas.openxmlformats.org/markup-compatibility/2006">
    <mc:Choice xmlns:p14="http://schemas.microsoft.com/office/powerpoint/2010/main" Requires="p14">
      <p:transition spd="slow" p14:dur="2000" advTm="944"/>
    </mc:Choice>
    <mc:Fallback>
      <p:transition spd="slow" advTm="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6" name="Rectangle 6"/>
          <p:cNvSpPr>
            <a:spLocks noGrp="1" noChangeArrowheads="1"/>
          </p:cNvSpPr>
          <p:nvPr>
            <p:ph type="title"/>
          </p:nvPr>
        </p:nvSpPr>
        <p:spPr/>
        <p:txBody>
          <a:bodyPr>
            <a:normAutofit fontScale="90000"/>
          </a:bodyPr>
          <a:lstStyle/>
          <a:p>
            <a:r>
              <a:rPr lang="el-GR" smtClean="0"/>
              <a:t>ΣΤΟΙΧΕΙΑ Φ/Β</a:t>
            </a:r>
            <a:endParaRPr lang="el-GR"/>
          </a:p>
        </p:txBody>
      </p:sp>
      <p:graphicFrame>
        <p:nvGraphicFramePr>
          <p:cNvPr id="56325" name="Object 5"/>
          <p:cNvGraphicFramePr>
            <a:graphicFrameLocks noGrp="1" noChangeAspect="1"/>
          </p:cNvGraphicFramePr>
          <p:nvPr>
            <p:ph idx="1"/>
            <p:extLst>
              <p:ext uri="{D42A27DB-BD31-4B8C-83A1-F6EECF244321}">
                <p14:modId xmlns:p14="http://schemas.microsoft.com/office/powerpoint/2010/main" val="2698752858"/>
              </p:ext>
            </p:extLst>
          </p:nvPr>
        </p:nvGraphicFramePr>
        <p:xfrm>
          <a:off x="611188" y="1052737"/>
          <a:ext cx="8281987" cy="5476652"/>
        </p:xfrm>
        <a:graphic>
          <a:graphicData uri="http://schemas.openxmlformats.org/presentationml/2006/ole">
            <mc:AlternateContent xmlns:mc="http://schemas.openxmlformats.org/markup-compatibility/2006">
              <mc:Choice xmlns:v="urn:schemas-microsoft-com:vml" Requires="v">
                <p:oleObj spid="_x0000_s56362" name="PhotoImpact" r:id="rId6" imgW="1667227" imgH="968067" progId="">
                  <p:embed/>
                </p:oleObj>
              </mc:Choice>
              <mc:Fallback>
                <p:oleObj name="PhotoImpact" r:id="rId6" imgW="1667227" imgH="968067" progId="">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1052737"/>
                        <a:ext cx="8281987" cy="5476652"/>
                      </a:xfrm>
                      <a:prstGeom prst="rect">
                        <a:avLst/>
                      </a:prstGeom>
                      <a:solidFill>
                        <a:srgbClr val="FFFF00"/>
                      </a:solidFill>
                      <a:ln>
                        <a:noFill/>
                      </a:ln>
                      <a:effectLst/>
                    </p:spPr>
                  </p:pic>
                </p:oleObj>
              </mc:Fallback>
            </mc:AlternateContent>
          </a:graphicData>
        </a:graphic>
      </p:graphicFrame>
      <p:sp>
        <p:nvSpPr>
          <p:cNvPr id="2" name="TextBox 1"/>
          <p:cNvSpPr txBox="1"/>
          <p:nvPr/>
        </p:nvSpPr>
        <p:spPr>
          <a:xfrm>
            <a:off x="323528" y="1763524"/>
            <a:ext cx="3600400" cy="369332"/>
          </a:xfrm>
          <a:prstGeom prst="rect">
            <a:avLst/>
          </a:prstGeom>
          <a:solidFill>
            <a:schemeClr val="bg2"/>
          </a:solidFill>
        </p:spPr>
        <p:txBody>
          <a:bodyPr wrap="square" rtlCol="0">
            <a:spAutoFit/>
          </a:bodyPr>
          <a:lstStyle/>
          <a:p>
            <a:pPr algn="r"/>
            <a:r>
              <a:rPr lang="el-GR" smtClean="0">
                <a:solidFill>
                  <a:schemeClr val="bg2">
                    <a:lumMod val="10000"/>
                  </a:schemeClr>
                </a:solidFill>
                <a:latin typeface="Cambria Math" panose="02040503050406030204" pitchFamily="18" charset="0"/>
                <a:ea typeface="Cambria Math" panose="02040503050406030204" pitchFamily="18" charset="0"/>
              </a:rPr>
              <a:t>ΑΝΤΙΑΝΑΚΛΑΣΤΙΚΟ ΥΛΙΚΟ</a:t>
            </a:r>
            <a:endParaRPr lang="en-GB" smtClean="0">
              <a:solidFill>
                <a:schemeClr val="bg2">
                  <a:lumMod val="10000"/>
                </a:schemeClr>
              </a:solidFill>
              <a:latin typeface="Cambria Math" panose="02040503050406030204" pitchFamily="18" charset="0"/>
              <a:ea typeface="Cambria Math" panose="02040503050406030204" pitchFamily="18" charset="0"/>
            </a:endParaRPr>
          </a:p>
        </p:txBody>
      </p:sp>
      <p:sp>
        <p:nvSpPr>
          <p:cNvPr id="5" name="TextBox 4"/>
          <p:cNvSpPr txBox="1"/>
          <p:nvPr/>
        </p:nvSpPr>
        <p:spPr>
          <a:xfrm>
            <a:off x="323528" y="2783016"/>
            <a:ext cx="2232248" cy="369332"/>
          </a:xfrm>
          <a:prstGeom prst="rect">
            <a:avLst/>
          </a:prstGeom>
          <a:solidFill>
            <a:schemeClr val="bg2"/>
          </a:solidFill>
        </p:spPr>
        <p:txBody>
          <a:bodyPr wrap="square" rtlCol="0">
            <a:spAutoFit/>
          </a:bodyPr>
          <a:lstStyle/>
          <a:p>
            <a:pPr algn="r"/>
            <a:r>
              <a:rPr lang="el-GR" smtClean="0">
                <a:solidFill>
                  <a:schemeClr val="bg2">
                    <a:lumMod val="10000"/>
                  </a:schemeClr>
                </a:solidFill>
                <a:latin typeface="Cambria Math" panose="02040503050406030204" pitchFamily="18" charset="0"/>
                <a:ea typeface="Cambria Math" panose="02040503050406030204" pitchFamily="18" charset="0"/>
              </a:rPr>
              <a:t>ΓΥΑΛΙΝΟ ΚΑΛΥΜΜΑ</a:t>
            </a:r>
            <a:endParaRPr lang="en-GB" smtClean="0">
              <a:solidFill>
                <a:schemeClr val="bg2">
                  <a:lumMod val="10000"/>
                </a:schemeClr>
              </a:solidFill>
              <a:latin typeface="Cambria Math" panose="02040503050406030204" pitchFamily="18" charset="0"/>
              <a:ea typeface="Cambria Math" panose="02040503050406030204" pitchFamily="18" charset="0"/>
            </a:endParaRPr>
          </a:p>
        </p:txBody>
      </p:sp>
      <p:sp>
        <p:nvSpPr>
          <p:cNvPr id="6" name="TextBox 5"/>
          <p:cNvSpPr txBox="1"/>
          <p:nvPr/>
        </p:nvSpPr>
        <p:spPr>
          <a:xfrm>
            <a:off x="257999" y="2267580"/>
            <a:ext cx="3600400" cy="369332"/>
          </a:xfrm>
          <a:prstGeom prst="rect">
            <a:avLst/>
          </a:prstGeom>
          <a:solidFill>
            <a:schemeClr val="bg2"/>
          </a:solidFill>
        </p:spPr>
        <p:txBody>
          <a:bodyPr wrap="square" rtlCol="0">
            <a:spAutoFit/>
          </a:bodyPr>
          <a:lstStyle/>
          <a:p>
            <a:pPr algn="r"/>
            <a:r>
              <a:rPr lang="el-GR" smtClean="0">
                <a:solidFill>
                  <a:schemeClr val="bg2">
                    <a:lumMod val="10000"/>
                  </a:schemeClr>
                </a:solidFill>
                <a:latin typeface="Cambria Math" panose="02040503050406030204" pitchFamily="18" charset="0"/>
                <a:ea typeface="Cambria Math" panose="02040503050406030204" pitchFamily="18" charset="0"/>
              </a:rPr>
              <a:t>ΔΙΑΦΑΝΕΣ ΣΥΓΚΟΛΛΗΤΙΚΟ</a:t>
            </a:r>
            <a:endParaRPr lang="en-GB" smtClean="0">
              <a:solidFill>
                <a:schemeClr val="bg2">
                  <a:lumMod val="10000"/>
                </a:schemeClr>
              </a:solidFill>
              <a:latin typeface="Cambria Math" panose="02040503050406030204" pitchFamily="18" charset="0"/>
              <a:ea typeface="Cambria Math" panose="02040503050406030204" pitchFamily="18" charset="0"/>
            </a:endParaRPr>
          </a:p>
        </p:txBody>
      </p:sp>
      <p:sp>
        <p:nvSpPr>
          <p:cNvPr id="7" name="TextBox 6"/>
          <p:cNvSpPr txBox="1"/>
          <p:nvPr/>
        </p:nvSpPr>
        <p:spPr>
          <a:xfrm>
            <a:off x="4139952" y="1259468"/>
            <a:ext cx="2592288" cy="369332"/>
          </a:xfrm>
          <a:prstGeom prst="rect">
            <a:avLst/>
          </a:prstGeom>
          <a:solidFill>
            <a:schemeClr val="bg2"/>
          </a:solidFill>
        </p:spPr>
        <p:txBody>
          <a:bodyPr wrap="square" rtlCol="0">
            <a:spAutoFit/>
          </a:bodyPr>
          <a:lstStyle/>
          <a:p>
            <a:pPr algn="ctr"/>
            <a:r>
              <a:rPr lang="el-GR" smtClean="0">
                <a:solidFill>
                  <a:schemeClr val="bg2">
                    <a:lumMod val="10000"/>
                  </a:schemeClr>
                </a:solidFill>
                <a:latin typeface="Cambria Math" panose="02040503050406030204" pitchFamily="18" charset="0"/>
                <a:ea typeface="Cambria Math" panose="02040503050406030204" pitchFamily="18" charset="0"/>
              </a:rPr>
              <a:t>ΗΛΙΑΚΗ ΑΚΤΙΝΟΒΟΛΙΑ</a:t>
            </a:r>
            <a:endParaRPr lang="en-GB" smtClean="0">
              <a:solidFill>
                <a:schemeClr val="bg2">
                  <a:lumMod val="10000"/>
                </a:schemeClr>
              </a:solidFill>
              <a:latin typeface="Cambria Math" panose="02040503050406030204" pitchFamily="18" charset="0"/>
              <a:ea typeface="Cambria Math" panose="02040503050406030204" pitchFamily="18" charset="0"/>
            </a:endParaRPr>
          </a:p>
        </p:txBody>
      </p:sp>
      <p:sp>
        <p:nvSpPr>
          <p:cNvPr id="8" name="TextBox 7"/>
          <p:cNvSpPr txBox="1"/>
          <p:nvPr/>
        </p:nvSpPr>
        <p:spPr>
          <a:xfrm>
            <a:off x="769258" y="5332566"/>
            <a:ext cx="3298685" cy="369332"/>
          </a:xfrm>
          <a:prstGeom prst="rect">
            <a:avLst/>
          </a:prstGeom>
          <a:solidFill>
            <a:schemeClr val="bg2"/>
          </a:solidFill>
        </p:spPr>
        <p:txBody>
          <a:bodyPr wrap="square" rtlCol="0">
            <a:spAutoFit/>
          </a:bodyPr>
          <a:lstStyle/>
          <a:p>
            <a:pPr algn="ctr"/>
            <a:r>
              <a:rPr lang="el-GR" smtClean="0">
                <a:solidFill>
                  <a:schemeClr val="bg2">
                    <a:lumMod val="10000"/>
                  </a:schemeClr>
                </a:solidFill>
                <a:latin typeface="Cambria Math" panose="02040503050406030204" pitchFamily="18" charset="0"/>
                <a:ea typeface="Cambria Math" panose="02040503050406030204" pitchFamily="18" charset="0"/>
              </a:rPr>
              <a:t>Ν ΤΥΠΟΣ ΗΜΙΑΓΩΓΟΥ</a:t>
            </a:r>
            <a:endParaRPr lang="en-GB" smtClean="0">
              <a:solidFill>
                <a:schemeClr val="bg2">
                  <a:lumMod val="10000"/>
                </a:schemeClr>
              </a:solidFill>
              <a:latin typeface="Cambria Math" panose="02040503050406030204" pitchFamily="18" charset="0"/>
              <a:ea typeface="Cambria Math" panose="02040503050406030204" pitchFamily="18" charset="0"/>
            </a:endParaRPr>
          </a:p>
        </p:txBody>
      </p:sp>
      <p:sp>
        <p:nvSpPr>
          <p:cNvPr id="9" name="TextBox 8"/>
          <p:cNvSpPr txBox="1"/>
          <p:nvPr/>
        </p:nvSpPr>
        <p:spPr>
          <a:xfrm>
            <a:off x="5422267" y="5860522"/>
            <a:ext cx="1872208" cy="369332"/>
          </a:xfrm>
          <a:prstGeom prst="rect">
            <a:avLst/>
          </a:prstGeom>
          <a:solidFill>
            <a:schemeClr val="bg2"/>
          </a:solidFill>
        </p:spPr>
        <p:txBody>
          <a:bodyPr wrap="square" rtlCol="0">
            <a:spAutoFit/>
          </a:bodyPr>
          <a:lstStyle/>
          <a:p>
            <a:pPr algn="ctr"/>
            <a:r>
              <a:rPr lang="el-GR" smtClean="0">
                <a:solidFill>
                  <a:schemeClr val="bg2">
                    <a:lumMod val="10000"/>
                  </a:schemeClr>
                </a:solidFill>
                <a:latin typeface="Cambria Math" panose="02040503050406030204" pitchFamily="18" charset="0"/>
                <a:ea typeface="Cambria Math" panose="02040503050406030204" pitchFamily="18" charset="0"/>
              </a:rPr>
              <a:t>ΗΛΕΚΤΡΟΔΙΑ</a:t>
            </a:r>
            <a:endParaRPr lang="en-GB" smtClean="0">
              <a:solidFill>
                <a:schemeClr val="bg2">
                  <a:lumMod val="10000"/>
                </a:schemeClr>
              </a:solidFill>
              <a:latin typeface="Cambria Math" panose="02040503050406030204" pitchFamily="18" charset="0"/>
              <a:ea typeface="Cambria Math" panose="02040503050406030204" pitchFamily="18" charset="0"/>
            </a:endParaRPr>
          </a:p>
        </p:txBody>
      </p:sp>
      <p:sp>
        <p:nvSpPr>
          <p:cNvPr id="10" name="TextBox 9"/>
          <p:cNvSpPr txBox="1"/>
          <p:nvPr/>
        </p:nvSpPr>
        <p:spPr>
          <a:xfrm>
            <a:off x="755576" y="5867981"/>
            <a:ext cx="3312368" cy="369332"/>
          </a:xfrm>
          <a:prstGeom prst="rect">
            <a:avLst/>
          </a:prstGeom>
          <a:solidFill>
            <a:schemeClr val="bg2"/>
          </a:solidFill>
        </p:spPr>
        <p:txBody>
          <a:bodyPr wrap="square" rtlCol="0">
            <a:spAutoFit/>
          </a:bodyPr>
          <a:lstStyle/>
          <a:p>
            <a:pPr algn="ctr"/>
            <a:r>
              <a:rPr lang="el-GR" smtClean="0">
                <a:solidFill>
                  <a:schemeClr val="bg2">
                    <a:lumMod val="10000"/>
                  </a:schemeClr>
                </a:solidFill>
                <a:latin typeface="Cambria Math" panose="02040503050406030204" pitchFamily="18" charset="0"/>
                <a:ea typeface="Cambria Math" panose="02040503050406030204" pitchFamily="18" charset="0"/>
              </a:rPr>
              <a:t>Ρ ΤΥΠΟΣ ΗΜΙΑΓΩΓΟΥ</a:t>
            </a:r>
            <a:endParaRPr lang="en-GB" smtClean="0">
              <a:solidFill>
                <a:schemeClr val="bg2">
                  <a:lumMod val="10000"/>
                </a:schemeClr>
              </a:solidFill>
              <a:latin typeface="Cambria Math" panose="02040503050406030204" pitchFamily="18" charset="0"/>
              <a:ea typeface="Cambria Math" panose="02040503050406030204" pitchFamily="18" charset="0"/>
            </a:endParaRPr>
          </a:p>
        </p:txBody>
      </p:sp>
      <p:sp>
        <p:nvSpPr>
          <p:cNvPr id="11" name="TextBox 10"/>
          <p:cNvSpPr txBox="1"/>
          <p:nvPr/>
        </p:nvSpPr>
        <p:spPr>
          <a:xfrm>
            <a:off x="4548880" y="2636912"/>
            <a:ext cx="1999456" cy="369332"/>
          </a:xfrm>
          <a:prstGeom prst="rect">
            <a:avLst/>
          </a:prstGeom>
          <a:solidFill>
            <a:schemeClr val="bg2"/>
          </a:solidFill>
        </p:spPr>
        <p:txBody>
          <a:bodyPr wrap="square" rtlCol="0">
            <a:spAutoFit/>
          </a:bodyPr>
          <a:lstStyle/>
          <a:p>
            <a:pPr algn="ctr"/>
            <a:r>
              <a:rPr lang="el-GR" smtClean="0">
                <a:solidFill>
                  <a:schemeClr val="bg2">
                    <a:lumMod val="10000"/>
                  </a:schemeClr>
                </a:solidFill>
                <a:latin typeface="Cambria Math" panose="02040503050406030204" pitchFamily="18" charset="0"/>
                <a:ea typeface="Cambria Math" panose="02040503050406030204" pitchFamily="18" charset="0"/>
              </a:rPr>
              <a:t>ΗΛΕΚΤΡΟΔΙΑ</a:t>
            </a:r>
            <a:endParaRPr lang="en-GB" smtClean="0">
              <a:solidFill>
                <a:schemeClr val="bg2">
                  <a:lumMod val="10000"/>
                </a:schemeClr>
              </a:solidFill>
              <a:latin typeface="Cambria Math" panose="02040503050406030204" pitchFamily="18" charset="0"/>
              <a:ea typeface="Cambria Math" panose="020405030504060302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872"/>
    </mc:Choice>
    <mc:Fallback>
      <p:transition spd="slow" advTm="41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normAutofit fontScale="90000"/>
          </a:bodyPr>
          <a:lstStyle/>
          <a:p>
            <a:pPr algn="ctr"/>
            <a:r>
              <a:rPr lang="el-GR" sz="3500"/>
              <a:t>Φωτοβολταϊκά:</a:t>
            </a:r>
            <a:br>
              <a:rPr lang="el-GR" sz="3500"/>
            </a:br>
            <a:r>
              <a:rPr lang="el-GR" sz="3500"/>
              <a:t>Κύτταρα, πλάκες, συστοιχίες</a:t>
            </a:r>
          </a:p>
        </p:txBody>
      </p:sp>
      <p:pic>
        <p:nvPicPr>
          <p:cNvPr id="6149" name="Picture 5" descr="FIGURE2"/>
          <p:cNvPicPr>
            <a:picLocks noGrp="1" noChangeAspect="1" noChangeArrowheads="1"/>
          </p:cNvPicPr>
          <p:nvPr>
            <p:ph idx="1"/>
          </p:nvPr>
        </p:nvPicPr>
        <p:blipFill>
          <a:blip r:embed="rId5" cstate="print"/>
          <a:stretch>
            <a:fillRect/>
          </a:stretch>
        </p:blipFill>
        <p:spPr>
          <a:xfrm>
            <a:off x="611560" y="1628800"/>
            <a:ext cx="8344268" cy="4735372"/>
          </a:xfrm>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997"/>
    </mc:Choice>
    <mc:Fallback>
      <p:transition spd="slow" advTm="15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31640" y="292100"/>
            <a:ext cx="7561535" cy="1049338"/>
          </a:xfrm>
        </p:spPr>
        <p:txBody>
          <a:bodyPr>
            <a:normAutofit/>
          </a:bodyPr>
          <a:lstStyle/>
          <a:p>
            <a:pPr algn="ctr"/>
            <a:r>
              <a:rPr lang="el-GR" dirty="0"/>
              <a:t>Φωτοβολταϊκό </a:t>
            </a:r>
            <a:r>
              <a:rPr lang="el-GR" dirty="0" smtClean="0"/>
              <a:t>σύστημα</a:t>
            </a:r>
            <a:r>
              <a:rPr lang="en-GB" dirty="0"/>
              <a:t> </a:t>
            </a:r>
            <a:r>
              <a:rPr lang="en-GB" dirty="0" smtClean="0"/>
              <a:t>– </a:t>
            </a:r>
            <a:r>
              <a:rPr lang="el-GR" dirty="0" smtClean="0"/>
              <a:t>διάταξη</a:t>
            </a:r>
            <a:endParaRPr lang="el-GR" dirty="0"/>
          </a:p>
        </p:txBody>
      </p:sp>
      <p:pic>
        <p:nvPicPr>
          <p:cNvPr id="3076" name="Picture 4" descr="FIGURE3"/>
          <p:cNvPicPr>
            <a:picLocks noGrp="1" noChangeAspect="1" noChangeArrowheads="1"/>
          </p:cNvPicPr>
          <p:nvPr>
            <p:ph idx="1"/>
          </p:nvPr>
        </p:nvPicPr>
        <p:blipFill>
          <a:blip r:embed="rId5" cstate="print"/>
          <a:srcRect/>
          <a:stretch>
            <a:fillRect/>
          </a:stretch>
        </p:blipFill>
        <p:spPr>
          <a:xfrm>
            <a:off x="100642" y="1817440"/>
            <a:ext cx="9043358" cy="5040560"/>
          </a:xfrm>
          <a:noFill/>
          <a:ln/>
        </p:spPr>
      </p:pic>
      <p:sp>
        <p:nvSpPr>
          <p:cNvPr id="2" name="Rounded Rectangle 1"/>
          <p:cNvSpPr/>
          <p:nvPr/>
        </p:nvSpPr>
        <p:spPr>
          <a:xfrm>
            <a:off x="2339752" y="5949280"/>
            <a:ext cx="1583341" cy="720080"/>
          </a:xfrm>
          <a:prstGeom prst="roundRect">
            <a:avLst/>
          </a:prstGeom>
          <a:solidFill>
            <a:schemeClr val="bg2"/>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chemeClr val="bg2">
                    <a:lumMod val="10000"/>
                  </a:schemeClr>
                </a:solidFill>
                <a:latin typeface="Cambria Math" panose="02040503050406030204" pitchFamily="18" charset="0"/>
                <a:ea typeface="Cambria Math" panose="02040503050406030204" pitchFamily="18" charset="0"/>
              </a:rPr>
              <a:t>ΜΠΑΤΑΡΙΕΣ</a:t>
            </a:r>
            <a:endParaRPr lang="en-GB">
              <a:solidFill>
                <a:schemeClr val="bg2">
                  <a:lumMod val="10000"/>
                </a:schemeClr>
              </a:solidFill>
              <a:latin typeface="Cambria Math" panose="02040503050406030204" pitchFamily="18" charset="0"/>
              <a:ea typeface="Cambria Math" panose="02040503050406030204" pitchFamily="18" charset="0"/>
            </a:endParaRPr>
          </a:p>
        </p:txBody>
      </p:sp>
      <p:sp>
        <p:nvSpPr>
          <p:cNvPr id="6" name="Rounded Rectangle 5"/>
          <p:cNvSpPr/>
          <p:nvPr/>
        </p:nvSpPr>
        <p:spPr>
          <a:xfrm>
            <a:off x="611561" y="4725144"/>
            <a:ext cx="2160240" cy="720080"/>
          </a:xfrm>
          <a:prstGeom prst="roundRect">
            <a:avLst/>
          </a:prstGeom>
          <a:solidFill>
            <a:srgbClr val="FFFF66"/>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chemeClr val="bg2">
                    <a:lumMod val="10000"/>
                  </a:schemeClr>
                </a:solidFill>
                <a:latin typeface="Cambria Math" panose="02040503050406030204" pitchFamily="18" charset="0"/>
                <a:ea typeface="Cambria Math" panose="02040503050406030204" pitchFamily="18" charset="0"/>
              </a:rPr>
              <a:t>ΦΩΤΟΒΟΛΤΑΙΚΟ </a:t>
            </a:r>
            <a:endParaRPr lang="en-GB">
              <a:solidFill>
                <a:schemeClr val="bg2">
                  <a:lumMod val="10000"/>
                </a:schemeClr>
              </a:solidFill>
              <a:latin typeface="Cambria Math" panose="02040503050406030204" pitchFamily="18" charset="0"/>
              <a:ea typeface="Cambria Math" panose="02040503050406030204" pitchFamily="18" charset="0"/>
            </a:endParaRPr>
          </a:p>
        </p:txBody>
      </p:sp>
      <p:sp>
        <p:nvSpPr>
          <p:cNvPr id="7" name="Rounded Rectangle 6"/>
          <p:cNvSpPr/>
          <p:nvPr/>
        </p:nvSpPr>
        <p:spPr>
          <a:xfrm>
            <a:off x="3491880" y="2132856"/>
            <a:ext cx="2160240" cy="1080120"/>
          </a:xfrm>
          <a:prstGeom prst="roundRect">
            <a:avLst/>
          </a:prstGeom>
          <a:solidFill>
            <a:schemeClr val="bg2"/>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chemeClr val="bg2">
                    <a:lumMod val="10000"/>
                  </a:schemeClr>
                </a:solidFill>
                <a:latin typeface="Cambria Math" panose="02040503050406030204" pitchFamily="18" charset="0"/>
                <a:ea typeface="Cambria Math" panose="02040503050406030204" pitchFamily="18" charset="0"/>
              </a:rPr>
              <a:t>ΜΕΤΑΤΡΟΠΗ ΣΕ ΕΝΑΛΛΑΣΣΟΜΕΝΟ</a:t>
            </a:r>
            <a:endParaRPr lang="en-GB">
              <a:solidFill>
                <a:schemeClr val="bg2">
                  <a:lumMod val="10000"/>
                </a:schemeClr>
              </a:solidFill>
              <a:latin typeface="Cambria Math" panose="02040503050406030204" pitchFamily="18" charset="0"/>
              <a:ea typeface="Cambria Math" panose="02040503050406030204" pitchFamily="18" charset="0"/>
            </a:endParaRPr>
          </a:p>
        </p:txBody>
      </p:sp>
      <p:sp>
        <p:nvSpPr>
          <p:cNvPr id="8" name="Rounded Rectangle 7"/>
          <p:cNvSpPr/>
          <p:nvPr/>
        </p:nvSpPr>
        <p:spPr>
          <a:xfrm>
            <a:off x="7452320" y="1988840"/>
            <a:ext cx="1668270" cy="1080120"/>
          </a:xfrm>
          <a:prstGeom prst="roundRect">
            <a:avLst/>
          </a:prstGeom>
          <a:solidFill>
            <a:srgbClr val="FFFF0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smtClean="0">
                <a:solidFill>
                  <a:schemeClr val="bg2">
                    <a:lumMod val="10000"/>
                  </a:schemeClr>
                </a:solidFill>
                <a:latin typeface="Cambria Math" panose="02040503050406030204" pitchFamily="18" charset="0"/>
                <a:ea typeface="Cambria Math" panose="02040503050406030204" pitchFamily="18" charset="0"/>
              </a:rPr>
              <a:t>ΧΡΗΣΗ</a:t>
            </a:r>
            <a:endParaRPr lang="en-GB" sz="2400" b="1">
              <a:solidFill>
                <a:schemeClr val="bg2">
                  <a:lumMod val="10000"/>
                </a:schemeClr>
              </a:solidFill>
              <a:latin typeface="Cambria Math" panose="02040503050406030204" pitchFamily="18" charset="0"/>
              <a:ea typeface="Cambria Math" panose="02040503050406030204" pitchFamily="18" charset="0"/>
            </a:endParaRPr>
          </a:p>
        </p:txBody>
      </p:sp>
      <p:sp>
        <p:nvSpPr>
          <p:cNvPr id="9" name="Rounded Rectangle 8"/>
          <p:cNvSpPr/>
          <p:nvPr/>
        </p:nvSpPr>
        <p:spPr>
          <a:xfrm>
            <a:off x="7475730" y="3671047"/>
            <a:ext cx="1668270" cy="1080120"/>
          </a:xfrm>
          <a:prstGeom prst="roundRect">
            <a:avLst/>
          </a:prstGeom>
          <a:solidFill>
            <a:schemeClr val="bg2"/>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smtClean="0">
                <a:solidFill>
                  <a:schemeClr val="bg2">
                    <a:lumMod val="10000"/>
                  </a:schemeClr>
                </a:solidFill>
                <a:latin typeface="Cambria Math" panose="02040503050406030204" pitchFamily="18" charset="0"/>
                <a:ea typeface="Cambria Math" panose="02040503050406030204" pitchFamily="18" charset="0"/>
              </a:rPr>
              <a:t>ΔΙΑΝΟΜΗ</a:t>
            </a:r>
            <a:endParaRPr lang="en-GB" b="1">
              <a:solidFill>
                <a:schemeClr val="bg2">
                  <a:lumMod val="10000"/>
                </a:schemeClr>
              </a:solidFill>
              <a:latin typeface="Cambria Math" panose="02040503050406030204" pitchFamily="18" charset="0"/>
              <a:ea typeface="Cambria Math" panose="02040503050406030204" pitchFamily="18" charset="0"/>
            </a:endParaRPr>
          </a:p>
        </p:txBody>
      </p:sp>
      <p:sp>
        <p:nvSpPr>
          <p:cNvPr id="10" name="Rounded Rectangle 9"/>
          <p:cNvSpPr/>
          <p:nvPr/>
        </p:nvSpPr>
        <p:spPr>
          <a:xfrm>
            <a:off x="7812360" y="5557736"/>
            <a:ext cx="1308230" cy="1080120"/>
          </a:xfrm>
          <a:prstGeom prst="roundRect">
            <a:avLst/>
          </a:prstGeom>
          <a:solidFill>
            <a:srgbClr val="FFFF0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smtClean="0">
                <a:solidFill>
                  <a:schemeClr val="bg2">
                    <a:lumMod val="10000"/>
                  </a:schemeClr>
                </a:solidFill>
                <a:latin typeface="Cambria Math" panose="02040503050406030204" pitchFamily="18" charset="0"/>
                <a:ea typeface="Cambria Math" panose="02040503050406030204" pitchFamily="18" charset="0"/>
              </a:rPr>
              <a:t>ΔΙΚΤΥΟ</a:t>
            </a:r>
            <a:endParaRPr lang="en-GB" b="1">
              <a:solidFill>
                <a:schemeClr val="bg2">
                  <a:lumMod val="10000"/>
                </a:schemeClr>
              </a:solidFill>
              <a:latin typeface="Cambria Math" panose="02040503050406030204" pitchFamily="18" charset="0"/>
              <a:ea typeface="Cambria Math" panose="02040503050406030204" pitchFamily="18" charset="0"/>
            </a:endParaRPr>
          </a:p>
        </p:txBody>
      </p:sp>
      <p:sp>
        <p:nvSpPr>
          <p:cNvPr id="11" name="Rounded Rectangle 10"/>
          <p:cNvSpPr/>
          <p:nvPr/>
        </p:nvSpPr>
        <p:spPr>
          <a:xfrm>
            <a:off x="23411" y="3046548"/>
            <a:ext cx="1092205" cy="814500"/>
          </a:xfrm>
          <a:prstGeom prst="roundRect">
            <a:avLst/>
          </a:prstGeom>
          <a:solidFill>
            <a:schemeClr val="bg2"/>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chemeClr val="bg2">
                    <a:lumMod val="10000"/>
                  </a:schemeClr>
                </a:solidFill>
                <a:latin typeface="Cambria Math" panose="02040503050406030204" pitchFamily="18" charset="0"/>
                <a:ea typeface="Cambria Math" panose="02040503050406030204" pitchFamily="18" charset="0"/>
              </a:rPr>
              <a:t>ΗΛΙΟΣ</a:t>
            </a:r>
            <a:endParaRPr lang="en-GB">
              <a:solidFill>
                <a:schemeClr val="bg2">
                  <a:lumMod val="10000"/>
                </a:schemeClr>
              </a:solidFill>
              <a:latin typeface="Cambria Math" panose="02040503050406030204" pitchFamily="18" charset="0"/>
              <a:ea typeface="Cambria Math"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672"/>
    </mc:Choice>
    <mc:Fallback>
      <p:transition spd="slow" advTm="2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normAutofit fontScale="90000"/>
          </a:bodyPr>
          <a:lstStyle/>
          <a:p>
            <a:r>
              <a:rPr lang="el-GR"/>
              <a:t>ΧΡΗΣΕΙΣ Φ/Β ΣΥΣΤΗΜΑΤΩΝ </a:t>
            </a:r>
          </a:p>
        </p:txBody>
      </p:sp>
      <p:sp>
        <p:nvSpPr>
          <p:cNvPr id="167939" name="Rectangle 3"/>
          <p:cNvSpPr>
            <a:spLocks noGrp="1" noChangeArrowheads="1"/>
          </p:cNvSpPr>
          <p:nvPr>
            <p:ph idx="1"/>
          </p:nvPr>
        </p:nvSpPr>
        <p:spPr/>
        <p:txBody>
          <a:bodyPr/>
          <a:lstStyle/>
          <a:p>
            <a:r>
              <a:rPr lang="el-GR"/>
              <a:t>ΑΥΤΟΝΟΜΑ </a:t>
            </a:r>
          </a:p>
          <a:p>
            <a:pPr lvl="1"/>
            <a:r>
              <a:rPr lang="el-GR" sz="2900"/>
              <a:t>ΣΠΙΤΙΑ, ΚΕΡΑΙΕΣ, ΦΑΡΟΙ, ΣΤΥΛΟΙ ΦΩΤΙΣΜΟΥ, ΦΩΤΙΣΜΟΣ ΣΤΑΣΕΩΝ ΜΕΣΩΝ ΜΕΤΑΦΟΡΑΣ.</a:t>
            </a:r>
          </a:p>
          <a:p>
            <a:pPr lvl="1">
              <a:buFont typeface="Wingdings" pitchFamily="2" charset="2"/>
              <a:buNone/>
            </a:pPr>
            <a:r>
              <a:rPr lang="el-GR" sz="2900"/>
              <a:t> </a:t>
            </a:r>
          </a:p>
          <a:p>
            <a:r>
              <a:rPr lang="el-GR" smtClean="0"/>
              <a:t>ΔΙΑΣΥΝΔΕΔΕΜΕΝΑ ΣΤΟ ΔΙΚΤΥΟ</a:t>
            </a:r>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027"/>
    </mc:Choice>
    <mc:Fallback>
      <p:transition spd="slow" advTm="26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6"/>
          <p:cNvSpPr>
            <a:spLocks noGrp="1" noChangeArrowheads="1"/>
          </p:cNvSpPr>
          <p:nvPr>
            <p:ph type="title"/>
          </p:nvPr>
        </p:nvSpPr>
        <p:spPr/>
        <p:txBody>
          <a:bodyPr>
            <a:normAutofit fontScale="90000"/>
          </a:bodyPr>
          <a:lstStyle/>
          <a:p>
            <a:pPr algn="ctr"/>
            <a:r>
              <a:rPr lang="el-GR" sz="3500"/>
              <a:t>Φωτοβολταϊκό Σύστημα: Ηλεκτρικές Συνδέσεις</a:t>
            </a:r>
          </a:p>
        </p:txBody>
      </p:sp>
      <p:pic>
        <p:nvPicPr>
          <p:cNvPr id="44037" name="Picture 5" descr="660_big"/>
          <p:cNvPicPr>
            <a:picLocks noGrp="1" noChangeAspect="1" noChangeArrowheads="1"/>
          </p:cNvPicPr>
          <p:nvPr>
            <p:ph idx="1"/>
          </p:nvPr>
        </p:nvPicPr>
        <p:blipFill>
          <a:blip r:embed="rId5" cstate="print"/>
          <a:stretch>
            <a:fillRect/>
          </a:stretch>
        </p:blipFill>
        <p:spPr>
          <a:xfrm>
            <a:off x="971600" y="1052736"/>
            <a:ext cx="7951537" cy="5472608"/>
          </a:xfrm>
          <a:noFill/>
          <a:ln>
            <a:solidFill>
              <a:schemeClr val="bg2">
                <a:lumMod val="50000"/>
              </a:schemeClr>
            </a:solid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289"/>
    </mc:Choice>
    <mc:Fallback>
      <p:transition spd="slow" advTm="14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6"/>
          <p:cNvSpPr>
            <a:spLocks noGrp="1" noChangeArrowheads="1"/>
          </p:cNvSpPr>
          <p:nvPr>
            <p:ph type="title"/>
          </p:nvPr>
        </p:nvSpPr>
        <p:spPr/>
        <p:txBody>
          <a:bodyPr>
            <a:normAutofit fontScale="90000"/>
          </a:bodyPr>
          <a:lstStyle/>
          <a:p>
            <a:pPr algn="ctr"/>
            <a:r>
              <a:rPr lang="el-GR" sz="3500"/>
              <a:t>Λειτουργία με άμεση σύνδεση </a:t>
            </a:r>
            <a:br>
              <a:rPr lang="el-GR" sz="3500"/>
            </a:br>
            <a:r>
              <a:rPr lang="el-GR" sz="3500"/>
              <a:t>σε συνεχές φορτίο</a:t>
            </a:r>
          </a:p>
        </p:txBody>
      </p:sp>
      <p:pic>
        <p:nvPicPr>
          <p:cNvPr id="15365" name="Picture 5" descr="FIGURE5"/>
          <p:cNvPicPr>
            <a:picLocks noGrp="1" noChangeAspect="1" noChangeArrowheads="1"/>
          </p:cNvPicPr>
          <p:nvPr>
            <p:ph idx="1"/>
          </p:nvPr>
        </p:nvPicPr>
        <p:blipFill>
          <a:blip r:embed="rId5" cstate="print"/>
          <a:srcRect/>
          <a:stretch>
            <a:fillRect/>
          </a:stretch>
        </p:blipFill>
        <p:spPr>
          <a:xfrm>
            <a:off x="1692275" y="1989138"/>
            <a:ext cx="6911975" cy="1389062"/>
          </a:xfrm>
          <a:noFill/>
          <a:ln/>
        </p:spPr>
      </p:pic>
      <p:sp>
        <p:nvSpPr>
          <p:cNvPr id="15368" name="Text Box 8"/>
          <p:cNvSpPr txBox="1">
            <a:spLocks noChangeArrowheads="1"/>
          </p:cNvSpPr>
          <p:nvPr/>
        </p:nvSpPr>
        <p:spPr bwMode="auto">
          <a:xfrm>
            <a:off x="1763713" y="4724400"/>
            <a:ext cx="6840537" cy="457200"/>
          </a:xfrm>
          <a:prstGeom prst="rect">
            <a:avLst/>
          </a:prstGeom>
          <a:noFill/>
          <a:ln w="9525">
            <a:noFill/>
            <a:miter lim="800000"/>
            <a:headEnd/>
            <a:tailEnd/>
          </a:ln>
          <a:effectLst/>
        </p:spPr>
        <p:txBody>
          <a:bodyPr>
            <a:spAutoFit/>
          </a:bodyPr>
          <a:lstStyle/>
          <a:p>
            <a:pPr>
              <a:spcBef>
                <a:spcPct val="50000"/>
              </a:spcBef>
            </a:pPr>
            <a:r>
              <a:rPr lang="el-GR" sz="2400">
                <a:latin typeface="Tahoma" charset="0"/>
              </a:rPr>
              <a:t>Φωτοβολταϊκή συστοιχία </a:t>
            </a:r>
            <a:r>
              <a:rPr lang="en-US" sz="2400">
                <a:latin typeface="Tahoma" charset="0"/>
              </a:rPr>
              <a:t>  </a:t>
            </a:r>
            <a:r>
              <a:rPr lang="el-GR" sz="2400">
                <a:latin typeface="Tahoma" charset="0"/>
                <a:sym typeface="Wingdings" pitchFamily="2" charset="2"/>
              </a:rPr>
              <a:t> </a:t>
            </a:r>
            <a:r>
              <a:rPr lang="en-US" sz="2400">
                <a:latin typeface="Tahoma" charset="0"/>
                <a:sym typeface="Wingdings" pitchFamily="2" charset="2"/>
              </a:rPr>
              <a:t>   </a:t>
            </a:r>
            <a:r>
              <a:rPr lang="el-GR" sz="2400">
                <a:latin typeface="Tahoma" charset="0"/>
                <a:sym typeface="Wingdings" pitchFamily="2" charset="2"/>
              </a:rPr>
              <a:t>συνεχές φορτίο </a:t>
            </a:r>
            <a:endParaRPr lang="en-GB" sz="2400">
              <a:latin typeface="Tahoma"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118"/>
    </mc:Choice>
    <mc:Fallback>
      <p:transition spd="slow" advTm="8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Grp="1" noChangeArrowheads="1"/>
          </p:cNvSpPr>
          <p:nvPr>
            <p:ph type="title"/>
          </p:nvPr>
        </p:nvSpPr>
        <p:spPr/>
        <p:txBody>
          <a:bodyPr>
            <a:normAutofit fontScale="90000"/>
          </a:bodyPr>
          <a:lstStyle/>
          <a:p>
            <a:r>
              <a:rPr lang="el-GR"/>
              <a:t>Λειτουργία με σύνδεση στο δίκτυο</a:t>
            </a:r>
          </a:p>
        </p:txBody>
      </p:sp>
      <p:pic>
        <p:nvPicPr>
          <p:cNvPr id="12293" name="Picture 5" descr="FIGURE4"/>
          <p:cNvPicPr>
            <a:picLocks noGrp="1" noChangeAspect="1" noChangeArrowheads="1"/>
          </p:cNvPicPr>
          <p:nvPr>
            <p:ph idx="1"/>
          </p:nvPr>
        </p:nvPicPr>
        <p:blipFill>
          <a:blip r:embed="rId5" cstate="print"/>
          <a:srcRect/>
          <a:stretch>
            <a:fillRect/>
          </a:stretch>
        </p:blipFill>
        <p:spPr>
          <a:xfrm>
            <a:off x="574281" y="1973263"/>
            <a:ext cx="6486920" cy="4192041"/>
          </a:xfrm>
          <a:noFill/>
          <a:ln/>
        </p:spPr>
      </p:pic>
      <p:sp>
        <p:nvSpPr>
          <p:cNvPr id="12299" name="Text Box 11"/>
          <p:cNvSpPr txBox="1">
            <a:spLocks noChangeArrowheads="1"/>
          </p:cNvSpPr>
          <p:nvPr/>
        </p:nvSpPr>
        <p:spPr bwMode="auto">
          <a:xfrm>
            <a:off x="3203575" y="2708275"/>
            <a:ext cx="2016125" cy="366713"/>
          </a:xfrm>
          <a:prstGeom prst="rect">
            <a:avLst/>
          </a:prstGeom>
          <a:noFill/>
          <a:ln w="9525">
            <a:noFill/>
            <a:miter lim="800000"/>
            <a:headEnd/>
            <a:tailEnd/>
          </a:ln>
          <a:effectLst/>
        </p:spPr>
        <p:txBody>
          <a:bodyPr>
            <a:spAutoFit/>
          </a:bodyPr>
          <a:lstStyle/>
          <a:p>
            <a:pPr>
              <a:spcBef>
                <a:spcPct val="50000"/>
              </a:spcBef>
            </a:pPr>
            <a:r>
              <a:rPr lang="el-GR">
                <a:solidFill>
                  <a:schemeClr val="bg1"/>
                </a:solidFill>
                <a:latin typeface="Tahoma" charset="0"/>
              </a:rPr>
              <a:t>Ανορθωτής τάσης</a:t>
            </a:r>
            <a:endParaRPr lang="en-GB">
              <a:solidFill>
                <a:schemeClr val="bg1"/>
              </a:solidFill>
              <a:latin typeface="Tahoma" charset="0"/>
            </a:endParaRPr>
          </a:p>
        </p:txBody>
      </p:sp>
      <p:sp>
        <p:nvSpPr>
          <p:cNvPr id="12300" name="Text Box 12"/>
          <p:cNvSpPr txBox="1">
            <a:spLocks noChangeArrowheads="1"/>
          </p:cNvSpPr>
          <p:nvPr/>
        </p:nvSpPr>
        <p:spPr bwMode="auto">
          <a:xfrm>
            <a:off x="7019925" y="1916113"/>
            <a:ext cx="1800225" cy="641350"/>
          </a:xfrm>
          <a:prstGeom prst="rect">
            <a:avLst/>
          </a:prstGeom>
          <a:solidFill>
            <a:srgbClr val="FFFF66"/>
          </a:solidFill>
          <a:ln w="9525">
            <a:noFill/>
            <a:miter lim="800000"/>
            <a:headEnd/>
            <a:tailEnd/>
          </a:ln>
          <a:effectLst/>
        </p:spPr>
        <p:txBody>
          <a:bodyPr>
            <a:spAutoFit/>
          </a:bodyPr>
          <a:lstStyle/>
          <a:p>
            <a:pPr>
              <a:spcBef>
                <a:spcPct val="50000"/>
              </a:spcBef>
            </a:pPr>
            <a:r>
              <a:rPr lang="el-GR">
                <a:latin typeface="Tahoma" charset="0"/>
              </a:rPr>
              <a:t>Εναλλασσόμενο φορτίο</a:t>
            </a:r>
            <a:endParaRPr lang="en-GB">
              <a:latin typeface="Tahoma" charset="0"/>
            </a:endParaRPr>
          </a:p>
        </p:txBody>
      </p:sp>
      <p:sp>
        <p:nvSpPr>
          <p:cNvPr id="12301" name="Text Box 13"/>
          <p:cNvSpPr txBox="1">
            <a:spLocks noChangeArrowheads="1"/>
          </p:cNvSpPr>
          <p:nvPr/>
        </p:nvSpPr>
        <p:spPr bwMode="auto">
          <a:xfrm>
            <a:off x="7272337" y="5589240"/>
            <a:ext cx="1871663" cy="366712"/>
          </a:xfrm>
          <a:prstGeom prst="rect">
            <a:avLst/>
          </a:prstGeom>
          <a:solidFill>
            <a:srgbClr val="FFFF66"/>
          </a:solidFill>
          <a:ln w="9525">
            <a:noFill/>
            <a:miter lim="800000"/>
            <a:headEnd/>
            <a:tailEnd/>
          </a:ln>
          <a:effectLst/>
        </p:spPr>
        <p:txBody>
          <a:bodyPr>
            <a:spAutoFit/>
          </a:bodyPr>
          <a:lstStyle/>
          <a:p>
            <a:pPr>
              <a:spcBef>
                <a:spcPct val="50000"/>
              </a:spcBef>
            </a:pPr>
            <a:r>
              <a:rPr lang="el-GR" smtClean="0">
                <a:latin typeface="Tahoma" charset="0"/>
              </a:rPr>
              <a:t>ΔΙΚΤΥΟ</a:t>
            </a:r>
            <a:endParaRPr lang="en-GB" dirty="0">
              <a:latin typeface="Tahoma" charset="0"/>
            </a:endParaRPr>
          </a:p>
        </p:txBody>
      </p:sp>
      <p:sp>
        <p:nvSpPr>
          <p:cNvPr id="12302" name="Text Box 14"/>
          <p:cNvSpPr txBox="1">
            <a:spLocks noChangeArrowheads="1"/>
          </p:cNvSpPr>
          <p:nvPr/>
        </p:nvSpPr>
        <p:spPr bwMode="auto">
          <a:xfrm>
            <a:off x="7167907" y="3709988"/>
            <a:ext cx="1655763" cy="641350"/>
          </a:xfrm>
          <a:prstGeom prst="rect">
            <a:avLst/>
          </a:prstGeom>
          <a:solidFill>
            <a:srgbClr val="FFFF66"/>
          </a:solidFill>
          <a:ln w="9525">
            <a:noFill/>
            <a:miter lim="800000"/>
            <a:headEnd/>
            <a:tailEnd/>
          </a:ln>
          <a:effectLst/>
        </p:spPr>
        <p:txBody>
          <a:bodyPr>
            <a:spAutoFit/>
          </a:bodyPr>
          <a:lstStyle/>
          <a:p>
            <a:pPr>
              <a:spcBef>
                <a:spcPct val="50000"/>
              </a:spcBef>
            </a:pPr>
            <a:r>
              <a:rPr lang="el-GR" dirty="0">
                <a:latin typeface="Tahoma" charset="0"/>
              </a:rPr>
              <a:t>Πίνακας διανομής</a:t>
            </a:r>
            <a:endParaRPr lang="en-GB" dirty="0">
              <a:latin typeface="Tahoma" charset="0"/>
            </a:endParaRPr>
          </a:p>
        </p:txBody>
      </p:sp>
      <p:sp>
        <p:nvSpPr>
          <p:cNvPr id="12298" name="Text Box 10"/>
          <p:cNvSpPr txBox="1">
            <a:spLocks noChangeArrowheads="1"/>
          </p:cNvSpPr>
          <p:nvPr/>
        </p:nvSpPr>
        <p:spPr bwMode="auto">
          <a:xfrm>
            <a:off x="467544" y="2876690"/>
            <a:ext cx="2016125" cy="641350"/>
          </a:xfrm>
          <a:prstGeom prst="rect">
            <a:avLst/>
          </a:prstGeom>
          <a:noFill/>
          <a:ln w="9525">
            <a:noFill/>
            <a:miter lim="800000"/>
            <a:headEnd/>
            <a:tailEnd/>
          </a:ln>
          <a:effectLst/>
        </p:spPr>
        <p:txBody>
          <a:bodyPr>
            <a:spAutoFit/>
          </a:bodyPr>
          <a:lstStyle/>
          <a:p>
            <a:pPr>
              <a:spcBef>
                <a:spcPct val="50000"/>
              </a:spcBef>
            </a:pPr>
            <a:r>
              <a:rPr lang="el-GR" dirty="0">
                <a:solidFill>
                  <a:srgbClr val="FF0000"/>
                </a:solidFill>
                <a:latin typeface="Tahoma" charset="0"/>
              </a:rPr>
              <a:t>Φωτοβολταϊκή συστοιχία</a:t>
            </a:r>
            <a:endParaRPr lang="en-GB" dirty="0">
              <a:solidFill>
                <a:srgbClr val="FF0000"/>
              </a:solidFill>
              <a:latin typeface="Tahoma"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853"/>
    </mc:Choice>
    <mc:Fallback>
      <p:transition spd="slow" advTm="11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Grp="1" noChangeArrowheads="1"/>
          </p:cNvSpPr>
          <p:nvPr>
            <p:ph type="title"/>
          </p:nvPr>
        </p:nvSpPr>
        <p:spPr>
          <a:xfrm>
            <a:off x="457200" y="620713"/>
            <a:ext cx="8229600" cy="1143000"/>
          </a:xfrm>
        </p:spPr>
        <p:txBody>
          <a:bodyPr>
            <a:normAutofit fontScale="90000"/>
          </a:bodyPr>
          <a:lstStyle/>
          <a:p>
            <a:pPr algn="ctr"/>
            <a:r>
              <a:rPr lang="el-GR" sz="3000"/>
              <a:t>Λειτουργία </a:t>
            </a:r>
            <a:br>
              <a:rPr lang="el-GR" sz="3000"/>
            </a:br>
            <a:r>
              <a:rPr lang="el-GR" sz="3000"/>
              <a:t>με αποθήκευση σε μπαταρία, </a:t>
            </a:r>
            <a:br>
              <a:rPr lang="el-GR" sz="3000"/>
            </a:br>
            <a:r>
              <a:rPr lang="el-GR" sz="3000"/>
              <a:t>και δύο είδη φορτίων: </a:t>
            </a:r>
            <a:br>
              <a:rPr lang="el-GR" sz="3000"/>
            </a:br>
            <a:r>
              <a:rPr lang="el-GR" sz="3000"/>
              <a:t>συνεχές και </a:t>
            </a:r>
            <a:r>
              <a:rPr lang="el-GR" sz="2600"/>
              <a:t>εναλλασσόμενο</a:t>
            </a:r>
          </a:p>
        </p:txBody>
      </p:sp>
      <p:pic>
        <p:nvPicPr>
          <p:cNvPr id="18437" name="Picture 5" descr="FIGURE6"/>
          <p:cNvPicPr>
            <a:picLocks noGrp="1" noChangeAspect="1" noChangeArrowheads="1"/>
          </p:cNvPicPr>
          <p:nvPr>
            <p:ph idx="1"/>
          </p:nvPr>
        </p:nvPicPr>
        <p:blipFill>
          <a:blip r:embed="rId5" cstate="print"/>
          <a:srcRect/>
          <a:stretch>
            <a:fillRect/>
          </a:stretch>
        </p:blipFill>
        <p:spPr>
          <a:xfrm>
            <a:off x="539553" y="2565400"/>
            <a:ext cx="6421636" cy="4094060"/>
          </a:xfrm>
          <a:noFill/>
          <a:ln/>
        </p:spPr>
      </p:pic>
      <p:sp>
        <p:nvSpPr>
          <p:cNvPr id="18440" name="Text Box 8"/>
          <p:cNvSpPr txBox="1">
            <a:spLocks noChangeArrowheads="1"/>
          </p:cNvSpPr>
          <p:nvPr/>
        </p:nvSpPr>
        <p:spPr bwMode="auto">
          <a:xfrm>
            <a:off x="7164388" y="2492375"/>
            <a:ext cx="1728787" cy="641350"/>
          </a:xfrm>
          <a:prstGeom prst="rect">
            <a:avLst/>
          </a:prstGeom>
          <a:solidFill>
            <a:srgbClr val="FFFF66"/>
          </a:solidFill>
          <a:ln w="9525">
            <a:noFill/>
            <a:miter lim="800000"/>
            <a:headEnd/>
            <a:tailEnd/>
          </a:ln>
          <a:effectLst/>
        </p:spPr>
        <p:txBody>
          <a:bodyPr>
            <a:spAutoFit/>
          </a:bodyPr>
          <a:lstStyle/>
          <a:p>
            <a:pPr>
              <a:spcBef>
                <a:spcPct val="50000"/>
              </a:spcBef>
            </a:pPr>
            <a:r>
              <a:rPr lang="el-GR">
                <a:latin typeface="Tahoma" charset="0"/>
              </a:rPr>
              <a:t>Συνεχές φορτίο</a:t>
            </a:r>
            <a:endParaRPr lang="en-GB">
              <a:latin typeface="Tahoma" charset="0"/>
            </a:endParaRPr>
          </a:p>
        </p:txBody>
      </p:sp>
      <p:sp>
        <p:nvSpPr>
          <p:cNvPr id="18441" name="Text Box 9"/>
          <p:cNvSpPr txBox="1">
            <a:spLocks noChangeArrowheads="1"/>
          </p:cNvSpPr>
          <p:nvPr/>
        </p:nvSpPr>
        <p:spPr bwMode="auto">
          <a:xfrm>
            <a:off x="7092950" y="4293096"/>
            <a:ext cx="1439863" cy="641350"/>
          </a:xfrm>
          <a:prstGeom prst="rect">
            <a:avLst/>
          </a:prstGeom>
          <a:solidFill>
            <a:srgbClr val="FFFF66"/>
          </a:solidFill>
          <a:ln w="9525">
            <a:noFill/>
            <a:miter lim="800000"/>
            <a:headEnd/>
            <a:tailEnd/>
          </a:ln>
          <a:effectLst/>
        </p:spPr>
        <p:txBody>
          <a:bodyPr>
            <a:spAutoFit/>
          </a:bodyPr>
          <a:lstStyle/>
          <a:p>
            <a:pPr>
              <a:spcBef>
                <a:spcPct val="50000"/>
              </a:spcBef>
            </a:pPr>
            <a:r>
              <a:rPr lang="el-GR" dirty="0">
                <a:latin typeface="Tahoma" charset="0"/>
              </a:rPr>
              <a:t>Ανορθωτής τάσης</a:t>
            </a:r>
            <a:endParaRPr lang="en-GB" dirty="0">
              <a:latin typeface="Tahoma" charset="0"/>
            </a:endParaRPr>
          </a:p>
        </p:txBody>
      </p:sp>
      <p:sp>
        <p:nvSpPr>
          <p:cNvPr id="18442" name="Text Box 10"/>
          <p:cNvSpPr txBox="1">
            <a:spLocks noChangeArrowheads="1"/>
          </p:cNvSpPr>
          <p:nvPr/>
        </p:nvSpPr>
        <p:spPr bwMode="auto">
          <a:xfrm>
            <a:off x="7092950" y="5654675"/>
            <a:ext cx="1871662" cy="641350"/>
          </a:xfrm>
          <a:prstGeom prst="rect">
            <a:avLst/>
          </a:prstGeom>
          <a:solidFill>
            <a:srgbClr val="FFFF66"/>
          </a:solidFill>
          <a:ln w="9525">
            <a:noFill/>
            <a:miter lim="800000"/>
            <a:headEnd/>
            <a:tailEnd/>
          </a:ln>
          <a:effectLst/>
        </p:spPr>
        <p:txBody>
          <a:bodyPr>
            <a:spAutoFit/>
          </a:bodyPr>
          <a:lstStyle/>
          <a:p>
            <a:pPr>
              <a:spcBef>
                <a:spcPct val="50000"/>
              </a:spcBef>
            </a:pPr>
            <a:r>
              <a:rPr lang="el-GR" dirty="0">
                <a:latin typeface="Tahoma" charset="0"/>
              </a:rPr>
              <a:t>Εναλλασσόμενο φορτίο</a:t>
            </a:r>
            <a:endParaRPr lang="en-GB" dirty="0">
              <a:latin typeface="Tahoma"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861"/>
    </mc:Choice>
    <mc:Fallback>
      <p:transition spd="slow" advTm="16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1066800" y="260649"/>
            <a:ext cx="7010400" cy="720080"/>
          </a:xfrm>
        </p:spPr>
        <p:txBody>
          <a:bodyPr/>
          <a:lstStyle/>
          <a:p>
            <a:r>
              <a:rPr lang="el-GR" sz="3500" b="1"/>
              <a:t>ΑΠΟΔΟΣΗ Φ/Β ΠΛΑΙΣΙΩΝ</a:t>
            </a:r>
          </a:p>
        </p:txBody>
      </p:sp>
      <p:sp>
        <p:nvSpPr>
          <p:cNvPr id="163843" name="Rectangle 3"/>
          <p:cNvSpPr>
            <a:spLocks noGrp="1" noChangeArrowheads="1"/>
          </p:cNvSpPr>
          <p:nvPr>
            <p:ph idx="1"/>
          </p:nvPr>
        </p:nvSpPr>
        <p:spPr>
          <a:xfrm>
            <a:off x="313852" y="1052736"/>
            <a:ext cx="8614248" cy="792088"/>
          </a:xfrm>
          <a:solidFill>
            <a:srgbClr val="FFFF66"/>
          </a:solidFill>
        </p:spPr>
        <p:txBody>
          <a:bodyPr>
            <a:noAutofit/>
          </a:bodyPr>
          <a:lstStyle/>
          <a:p>
            <a:pPr marL="0" indent="0">
              <a:buFont typeface="Wingdings" pitchFamily="2" charset="2"/>
              <a:buNone/>
            </a:pPr>
            <a:r>
              <a:rPr lang="el-GR" sz="1800" b="1" smtClean="0"/>
              <a:t>ΑΠΟΔΟΣΗ </a:t>
            </a:r>
            <a:r>
              <a:rPr lang="el-GR" sz="1800" b="1"/>
              <a:t>= </a:t>
            </a:r>
          </a:p>
          <a:p>
            <a:pPr marL="0" indent="0">
              <a:buFont typeface="Wingdings" pitchFamily="2" charset="2"/>
              <a:buNone/>
            </a:pPr>
            <a:r>
              <a:rPr lang="el-GR" sz="1800" b="1" smtClean="0"/>
              <a:t>ΠΑΡΑΓΟΜΕΝΗ </a:t>
            </a:r>
            <a:r>
              <a:rPr lang="el-GR" sz="1800" b="1"/>
              <a:t>ΗΛΕΚΤΡΙΚΗ  </a:t>
            </a:r>
            <a:r>
              <a:rPr lang="el-GR" sz="1800" b="1" smtClean="0"/>
              <a:t>ΕΝΕΡΓΕΙΑ   / ΠΡΟΣΠΙΠΤΟΥΣΑ </a:t>
            </a:r>
            <a:r>
              <a:rPr lang="el-GR" sz="1800" b="1"/>
              <a:t>ΗΛΙΑΚΗ ΑΚΤΙΝΟΒΟΛΙΑ </a:t>
            </a:r>
          </a:p>
          <a:p>
            <a:pPr>
              <a:buFont typeface="Wingdings" pitchFamily="2" charset="2"/>
              <a:buNone/>
            </a:pPr>
            <a:endParaRPr lang="el-GR" sz="1800" b="1"/>
          </a:p>
          <a:p>
            <a:endParaRPr lang="el-GR" sz="2400" b="1"/>
          </a:p>
        </p:txBody>
      </p:sp>
      <p:pic>
        <p:nvPicPr>
          <p:cNvPr id="163844" name="Picture 4" descr="ΜΕΤΑΒΟΛΗ ΑΠΟΔΟΣΗΣ ΜΕ ΘΕΡΜΟΚΡΑΣΙΑ"/>
          <p:cNvPicPr>
            <a:picLocks noChangeAspect="1" noChangeArrowheads="1"/>
          </p:cNvPicPr>
          <p:nvPr/>
        </p:nvPicPr>
        <p:blipFill>
          <a:blip r:embed="rId5" cstate="print"/>
          <a:srcRect/>
          <a:stretch>
            <a:fillRect/>
          </a:stretch>
        </p:blipFill>
        <p:spPr bwMode="auto">
          <a:xfrm>
            <a:off x="1903022" y="1863431"/>
            <a:ext cx="5337956" cy="3503034"/>
          </a:xfrm>
          <a:prstGeom prst="rect">
            <a:avLst/>
          </a:prstGeom>
          <a:noFill/>
          <a:ln w="9525">
            <a:noFill/>
            <a:miter lim="800000"/>
            <a:headEnd/>
            <a:tailEnd/>
          </a:ln>
        </p:spPr>
      </p:pic>
      <p:sp>
        <p:nvSpPr>
          <p:cNvPr id="163845" name="Text Box 5"/>
          <p:cNvSpPr txBox="1">
            <a:spLocks noChangeArrowheads="1"/>
          </p:cNvSpPr>
          <p:nvPr/>
        </p:nvSpPr>
        <p:spPr bwMode="auto">
          <a:xfrm>
            <a:off x="609600" y="5524668"/>
            <a:ext cx="7924800" cy="1015663"/>
          </a:xfrm>
          <a:prstGeom prst="rect">
            <a:avLst/>
          </a:prstGeom>
          <a:solidFill>
            <a:srgbClr val="FFFF66"/>
          </a:solidFill>
          <a:ln w="9525">
            <a:noFill/>
            <a:miter lim="800000"/>
            <a:headEnd/>
            <a:tailEnd/>
          </a:ln>
          <a:effectLst/>
        </p:spPr>
        <p:txBody>
          <a:bodyPr>
            <a:spAutoFit/>
          </a:bodyPr>
          <a:lstStyle/>
          <a:p>
            <a:pPr marL="342900" indent="-342900"/>
            <a:r>
              <a:rPr lang="el-GR" sz="2000" smtClean="0">
                <a:latin typeface="Cambria Math" panose="02040503050406030204" pitchFamily="18" charset="0"/>
                <a:ea typeface="Cambria Math" panose="02040503050406030204" pitchFamily="18" charset="0"/>
              </a:rPr>
              <a:t>Η ΑΠΟΔΟΣΗ ΕΞΑΡΤΑΤΑΙ </a:t>
            </a:r>
            <a:r>
              <a:rPr lang="el-GR" sz="2000">
                <a:latin typeface="Cambria Math" panose="02040503050406030204" pitchFamily="18" charset="0"/>
                <a:ea typeface="Cambria Math" panose="02040503050406030204" pitchFamily="18" charset="0"/>
              </a:rPr>
              <a:t>ΑΠΟ</a:t>
            </a:r>
          </a:p>
          <a:p>
            <a:pPr marL="342900" indent="-342900">
              <a:buFontTx/>
              <a:buChar char="•"/>
            </a:pPr>
            <a:r>
              <a:rPr lang="el-GR" sz="2000" smtClean="0">
                <a:latin typeface="Cambria Math" panose="02040503050406030204" pitchFamily="18" charset="0"/>
                <a:ea typeface="Cambria Math" panose="02040503050406030204" pitchFamily="18" charset="0"/>
              </a:rPr>
              <a:t>ΘΕΡΜΟΚΡΑΣΙΑ ΣΤΟΙΧΕΙΟΥ    …   ΜΕΙΩΣΗ   0.5%  ανά  </a:t>
            </a:r>
            <a:r>
              <a:rPr lang="en-US" sz="2000" baseline="30000" smtClean="0">
                <a:latin typeface="Cambria Math" panose="02040503050406030204" pitchFamily="18" charset="0"/>
                <a:ea typeface="Cambria Math" panose="02040503050406030204" pitchFamily="18" charset="0"/>
              </a:rPr>
              <a:t>o</a:t>
            </a:r>
            <a:r>
              <a:rPr lang="en-US" sz="2000" smtClean="0">
                <a:latin typeface="Cambria Math" panose="02040503050406030204" pitchFamily="18" charset="0"/>
                <a:ea typeface="Cambria Math" panose="02040503050406030204" pitchFamily="18" charset="0"/>
              </a:rPr>
              <a:t>C</a:t>
            </a:r>
            <a:r>
              <a:rPr lang="en-US" sz="2000">
                <a:latin typeface="Cambria Math" panose="02040503050406030204" pitchFamily="18" charset="0"/>
                <a:ea typeface="Cambria Math" panose="02040503050406030204" pitchFamily="18" charset="0"/>
              </a:rPr>
              <a:t>.</a:t>
            </a:r>
            <a:endParaRPr lang="el-GR" sz="2000">
              <a:latin typeface="Cambria Math" panose="02040503050406030204" pitchFamily="18" charset="0"/>
              <a:ea typeface="Cambria Math" panose="02040503050406030204" pitchFamily="18" charset="0"/>
            </a:endParaRPr>
          </a:p>
          <a:p>
            <a:pPr marL="342900" indent="-342900">
              <a:buFont typeface="Arial" panose="020B0604020202020204" pitchFamily="34" charset="0"/>
              <a:buChar char="•"/>
            </a:pPr>
            <a:r>
              <a:rPr lang="el-GR" sz="2000" smtClean="0">
                <a:latin typeface="Cambria Math" panose="02040503050406030204" pitchFamily="18" charset="0"/>
                <a:ea typeface="Cambria Math" panose="02040503050406030204" pitchFamily="18" charset="0"/>
              </a:rPr>
              <a:t>ΕΠΙΚΑΘΙΣΗ ΣΚΟΝΗΣ ΣΤΑ </a:t>
            </a:r>
            <a:r>
              <a:rPr lang="el-GR" sz="2000">
                <a:latin typeface="Cambria Math" panose="02040503050406030204" pitchFamily="18" charset="0"/>
                <a:ea typeface="Cambria Math" panose="02040503050406030204" pitchFamily="18" charset="0"/>
              </a:rPr>
              <a:t>Φ/Β ΠΛΑΙΣΙΑ</a:t>
            </a:r>
            <a:r>
              <a:rPr lang="el-GR" sz="2000" smtClean="0">
                <a:latin typeface="Cambria Math" panose="02040503050406030204" pitchFamily="18" charset="0"/>
                <a:ea typeface="Cambria Math" panose="02040503050406030204" pitchFamily="18" charset="0"/>
              </a:rPr>
              <a:t>.</a:t>
            </a:r>
            <a:endParaRPr lang="en-US" sz="2000">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781"/>
    </mc:Choice>
    <mc:Fallback>
      <p:transition spd="slow" advTm="26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274638"/>
            <a:ext cx="8229600" cy="850106"/>
          </a:xfrm>
        </p:spPr>
        <p:txBody>
          <a:bodyPr>
            <a:normAutofit fontScale="90000"/>
          </a:bodyPr>
          <a:lstStyle/>
          <a:p>
            <a:r>
              <a:rPr lang="el-GR" sz="3500"/>
              <a:t>Χαρακτηριστική καμπύλη </a:t>
            </a:r>
            <a:r>
              <a:rPr lang="en-GB" sz="3500" smtClean="0"/>
              <a:t>V-I</a:t>
            </a:r>
            <a:r>
              <a:rPr lang="en-US" sz="3500" smtClean="0"/>
              <a:t> </a:t>
            </a:r>
            <a:r>
              <a:rPr lang="el-GR" sz="3500"/>
              <a:t>γιά ηλιακό φωτοβολταϊκό κύτταρο.</a:t>
            </a:r>
          </a:p>
        </p:txBody>
      </p:sp>
      <p:pic>
        <p:nvPicPr>
          <p:cNvPr id="157699" name="Picture 3" descr="pv4"/>
          <p:cNvPicPr>
            <a:picLocks noGrp="1" noChangeAspect="1" noChangeArrowheads="1"/>
          </p:cNvPicPr>
          <p:nvPr>
            <p:ph idx="1"/>
          </p:nvPr>
        </p:nvPicPr>
        <p:blipFill>
          <a:blip r:embed="rId5" cstate="print"/>
          <a:srcRect/>
          <a:stretch>
            <a:fillRect/>
          </a:stretch>
        </p:blipFill>
        <p:spPr>
          <a:xfrm>
            <a:off x="574923" y="1124744"/>
            <a:ext cx="8353177" cy="4997410"/>
          </a:xfrm>
          <a:solidFill>
            <a:srgbClr val="FFFF99"/>
          </a:solid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714"/>
    </mc:Choice>
    <mc:Fallback>
      <p:transition spd="slow" advTm="26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normAutofit fontScale="90000"/>
          </a:bodyPr>
          <a:lstStyle/>
          <a:p>
            <a:r>
              <a:rPr lang="el-GR"/>
              <a:t>Φωτοβολταϊκά συστήματα</a:t>
            </a:r>
          </a:p>
        </p:txBody>
      </p:sp>
      <p:graphicFrame>
        <p:nvGraphicFramePr>
          <p:cNvPr id="2052" name="Object 4"/>
          <p:cNvGraphicFramePr>
            <a:graphicFrameLocks noGrp="1" noChangeAspect="1"/>
          </p:cNvGraphicFramePr>
          <p:nvPr>
            <p:ph idx="1"/>
            <p:extLst>
              <p:ext uri="{D42A27DB-BD31-4B8C-83A1-F6EECF244321}">
                <p14:modId xmlns:p14="http://schemas.microsoft.com/office/powerpoint/2010/main" val="2198490694"/>
              </p:ext>
            </p:extLst>
          </p:nvPr>
        </p:nvGraphicFramePr>
        <p:xfrm>
          <a:off x="1475655" y="1052736"/>
          <a:ext cx="7085151" cy="5256584"/>
        </p:xfrm>
        <a:graphic>
          <a:graphicData uri="http://schemas.openxmlformats.org/presentationml/2006/ole">
            <mc:AlternateContent xmlns:mc="http://schemas.openxmlformats.org/markup-compatibility/2006">
              <mc:Choice xmlns:v="urn:schemas-microsoft-com:vml" Requires="v">
                <p:oleObj spid="_x0000_s2087" name="PhotoImpact" r:id="rId6" imgW="1667227" imgH="1236975" progId="">
                  <p:embed/>
                </p:oleObj>
              </mc:Choice>
              <mc:Fallback>
                <p:oleObj name="PhotoImpact" r:id="rId6" imgW="1667227" imgH="1236975" progId="">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5655" y="1052736"/>
                        <a:ext cx="7085151" cy="5256584"/>
                      </a:xfrm>
                      <a:prstGeom prst="rect">
                        <a:avLst/>
                      </a:prstGeom>
                      <a:noFill/>
                      <a:ln>
                        <a:noFill/>
                      </a:ln>
                      <a:effectLst/>
                      <a:extLst/>
                    </p:spPr>
                  </p:pic>
                </p:oleObj>
              </mc:Fallback>
            </mc:AlternateContent>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650"/>
    </mc:Choice>
    <mc:Fallback>
      <p:transition spd="slow" advTm="2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2" name="Rectangle 6"/>
          <p:cNvSpPr>
            <a:spLocks noGrp="1" noChangeArrowheads="1"/>
          </p:cNvSpPr>
          <p:nvPr>
            <p:ph type="title"/>
          </p:nvPr>
        </p:nvSpPr>
        <p:spPr>
          <a:xfrm>
            <a:off x="457200" y="116632"/>
            <a:ext cx="8229600" cy="1368152"/>
          </a:xfrm>
        </p:spPr>
        <p:txBody>
          <a:bodyPr>
            <a:normAutofit/>
          </a:bodyPr>
          <a:lstStyle/>
          <a:p>
            <a:pPr algn="ctr"/>
            <a:r>
              <a:rPr lang="el-GR" sz="3500"/>
              <a:t>Καμπύλη φορτίου-τάσης </a:t>
            </a:r>
            <a:r>
              <a:rPr lang="el-GR" sz="3500" smtClean="0"/>
              <a:t>γιά </a:t>
            </a:r>
            <a:r>
              <a:rPr lang="el-GR" sz="3500"/>
              <a:t>36 Φ/Β στοιχεία </a:t>
            </a:r>
            <a:r>
              <a:rPr lang="el-GR" sz="3500" smtClean="0"/>
              <a:t>συνδεδεμένα </a:t>
            </a:r>
            <a:r>
              <a:rPr lang="el-GR" sz="3500"/>
              <a:t>εν σειρά</a:t>
            </a:r>
          </a:p>
        </p:txBody>
      </p:sp>
      <p:pic>
        <p:nvPicPr>
          <p:cNvPr id="39941" name="Picture 5" descr="IMG00020"/>
          <p:cNvPicPr>
            <a:picLocks noGrp="1" noChangeAspect="1" noChangeArrowheads="1"/>
          </p:cNvPicPr>
          <p:nvPr>
            <p:ph idx="1"/>
          </p:nvPr>
        </p:nvPicPr>
        <p:blipFill>
          <a:blip r:embed="rId5" cstate="print"/>
          <a:srcRect/>
          <a:stretch>
            <a:fillRect/>
          </a:stretch>
        </p:blipFill>
        <p:spPr>
          <a:xfrm>
            <a:off x="683569" y="1484784"/>
            <a:ext cx="8294980" cy="5189950"/>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212"/>
    </mc:Choice>
    <mc:Fallback>
      <p:transition spd="slow" advTm="40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770725" y="188640"/>
            <a:ext cx="7580313" cy="944563"/>
          </a:xfrm>
        </p:spPr>
        <p:txBody>
          <a:bodyPr/>
          <a:lstStyle/>
          <a:p>
            <a:r>
              <a:rPr lang="el-GR" sz="3500" b="1"/>
              <a:t>ΤΕΧΝΟΛΟΓΙΕΣ ΚΑΤΑΣΚΕΥΗΣ Φ/Β.</a:t>
            </a:r>
          </a:p>
        </p:txBody>
      </p:sp>
      <p:sp>
        <p:nvSpPr>
          <p:cNvPr id="164867" name="Rectangle 3"/>
          <p:cNvSpPr>
            <a:spLocks noGrp="1" noChangeArrowheads="1"/>
          </p:cNvSpPr>
          <p:nvPr>
            <p:ph idx="1"/>
          </p:nvPr>
        </p:nvSpPr>
        <p:spPr>
          <a:xfrm>
            <a:off x="393700" y="1484784"/>
            <a:ext cx="8426772" cy="4198453"/>
          </a:xfrm>
          <a:solidFill>
            <a:srgbClr val="FFFF66"/>
          </a:solidFill>
        </p:spPr>
        <p:txBody>
          <a:bodyPr>
            <a:noAutofit/>
          </a:bodyPr>
          <a:lstStyle/>
          <a:p>
            <a:pPr marL="609600" indent="-609600">
              <a:lnSpc>
                <a:spcPct val="80000"/>
              </a:lnSpc>
            </a:pPr>
            <a:r>
              <a:rPr lang="el-GR" sz="2400" dirty="0"/>
              <a:t>ΜΟΝΟΚΡΥΣΤΑΛΛΙΚΟ </a:t>
            </a:r>
            <a:r>
              <a:rPr lang="el-GR" sz="2400"/>
              <a:t>ΠΥΡΙΤΙΟ </a:t>
            </a:r>
            <a:r>
              <a:rPr lang="en-GB" sz="2400" smtClean="0"/>
              <a:t>  </a:t>
            </a:r>
            <a:r>
              <a:rPr lang="el-GR" sz="2400" smtClean="0"/>
              <a:t>(</a:t>
            </a:r>
            <a:r>
              <a:rPr lang="el-GR" sz="2400" dirty="0" smtClean="0"/>
              <a:t>3,60-4,50</a:t>
            </a:r>
            <a:r>
              <a:rPr lang="en-US" sz="2400" dirty="0" smtClean="0"/>
              <a:t> </a:t>
            </a:r>
            <a:r>
              <a:rPr lang="el-GR" sz="2400" dirty="0" smtClean="0"/>
              <a:t>€</a:t>
            </a:r>
            <a:r>
              <a:rPr lang="el-GR" sz="2400" dirty="0"/>
              <a:t>/</a:t>
            </a:r>
            <a:r>
              <a:rPr lang="en-US" sz="2400" dirty="0" err="1"/>
              <a:t>W</a:t>
            </a:r>
            <a:r>
              <a:rPr lang="en-US" sz="2400" baseline="-25000" dirty="0" err="1"/>
              <a:t>p</a:t>
            </a:r>
            <a:r>
              <a:rPr lang="en-US" sz="2400" dirty="0"/>
              <a:t>)</a:t>
            </a:r>
            <a:r>
              <a:rPr lang="el-GR" sz="2400" dirty="0"/>
              <a:t>.</a:t>
            </a:r>
            <a:endParaRPr lang="en-US" sz="2400" dirty="0"/>
          </a:p>
          <a:p>
            <a:pPr marL="609600" indent="-609600">
              <a:lnSpc>
                <a:spcPct val="80000"/>
              </a:lnSpc>
            </a:pPr>
            <a:r>
              <a:rPr lang="el-GR" sz="2400" smtClean="0"/>
              <a:t>ΠΟΛΥΚΡΥΣΤΑΛΛΙΚΟ </a:t>
            </a:r>
            <a:r>
              <a:rPr lang="el-GR" sz="2400"/>
              <a:t>ΠΥΡΙΤΙΟ</a:t>
            </a:r>
            <a:r>
              <a:rPr lang="en-US" sz="2400"/>
              <a:t> </a:t>
            </a:r>
            <a:r>
              <a:rPr lang="en-US" sz="2400" smtClean="0"/>
              <a:t>    </a:t>
            </a:r>
            <a:r>
              <a:rPr lang="el-GR" sz="2400" smtClean="0"/>
              <a:t>(</a:t>
            </a:r>
            <a:r>
              <a:rPr lang="el-GR" sz="2400" dirty="0"/>
              <a:t>3,</a:t>
            </a:r>
            <a:r>
              <a:rPr lang="en-US" sz="2400" dirty="0"/>
              <a:t>5</a:t>
            </a:r>
            <a:r>
              <a:rPr lang="el-GR" sz="2400" dirty="0"/>
              <a:t>0-4,</a:t>
            </a:r>
            <a:r>
              <a:rPr lang="en-US" sz="2400" dirty="0"/>
              <a:t>2</a:t>
            </a:r>
            <a:r>
              <a:rPr lang="el-GR" sz="2400" dirty="0" smtClean="0"/>
              <a:t>0</a:t>
            </a:r>
            <a:r>
              <a:rPr lang="en-US" sz="2400" dirty="0" smtClean="0"/>
              <a:t> </a:t>
            </a:r>
            <a:r>
              <a:rPr lang="el-GR" sz="2400" dirty="0" smtClean="0"/>
              <a:t>€</a:t>
            </a:r>
            <a:r>
              <a:rPr lang="el-GR" sz="2400" dirty="0"/>
              <a:t>/</a:t>
            </a:r>
            <a:r>
              <a:rPr lang="en-US" sz="2400" dirty="0" err="1"/>
              <a:t>W</a:t>
            </a:r>
            <a:r>
              <a:rPr lang="en-US" sz="2400" baseline="-25000" dirty="0" err="1"/>
              <a:t>p</a:t>
            </a:r>
            <a:r>
              <a:rPr lang="en-US" sz="2400" dirty="0"/>
              <a:t>)</a:t>
            </a:r>
            <a:r>
              <a:rPr lang="el-GR" sz="2400" dirty="0"/>
              <a:t>.</a:t>
            </a:r>
          </a:p>
          <a:p>
            <a:pPr marL="609600" indent="-609600">
              <a:lnSpc>
                <a:spcPct val="80000"/>
              </a:lnSpc>
            </a:pPr>
            <a:r>
              <a:rPr lang="el-GR" sz="2400" smtClean="0"/>
              <a:t>ΚΡΥΣΤΑΛΛΙΚΟ </a:t>
            </a:r>
            <a:r>
              <a:rPr lang="el-GR" sz="2400" dirty="0"/>
              <a:t>ΠΥΡΙΤΙΟ ΛΕΠΤΟΥ ΥΜΕΝΙΟΥ (</a:t>
            </a:r>
            <a:r>
              <a:rPr lang="en-US" sz="2400" dirty="0"/>
              <a:t>THIN FILM</a:t>
            </a:r>
            <a:r>
              <a:rPr lang="el-GR" sz="2400" dirty="0"/>
              <a:t>).</a:t>
            </a:r>
          </a:p>
          <a:p>
            <a:pPr marL="609600" indent="-609600">
              <a:lnSpc>
                <a:spcPct val="80000"/>
              </a:lnSpc>
            </a:pPr>
            <a:r>
              <a:rPr lang="el-GR" sz="2400" smtClean="0"/>
              <a:t>ΑΜΟΡΦΟ </a:t>
            </a:r>
            <a:r>
              <a:rPr lang="el-GR" sz="2400"/>
              <a:t>ΠΥΡΙΤΙΟ</a:t>
            </a:r>
            <a:r>
              <a:rPr lang="en-US" sz="2400"/>
              <a:t> </a:t>
            </a:r>
            <a:r>
              <a:rPr lang="en-US" sz="2400" smtClean="0"/>
              <a:t>                         </a:t>
            </a:r>
            <a:r>
              <a:rPr lang="el-GR" sz="2400" smtClean="0"/>
              <a:t>(</a:t>
            </a:r>
            <a:r>
              <a:rPr lang="en-US" sz="2400" dirty="0"/>
              <a:t>2</a:t>
            </a:r>
            <a:r>
              <a:rPr lang="el-GR" sz="2400" dirty="0"/>
              <a:t>,</a:t>
            </a:r>
            <a:r>
              <a:rPr lang="en-US" sz="2400" dirty="0"/>
              <a:t>4</a:t>
            </a:r>
            <a:r>
              <a:rPr lang="el-GR" sz="2400" dirty="0"/>
              <a:t>0-</a:t>
            </a:r>
            <a:r>
              <a:rPr lang="en-US" sz="2400" dirty="0"/>
              <a:t>3</a:t>
            </a:r>
            <a:r>
              <a:rPr lang="el-GR" sz="2400" dirty="0"/>
              <a:t>,</a:t>
            </a:r>
            <a:r>
              <a:rPr lang="en-US" sz="2400" dirty="0"/>
              <a:t>2</a:t>
            </a:r>
            <a:r>
              <a:rPr lang="el-GR" sz="2400" dirty="0" smtClean="0"/>
              <a:t>0</a:t>
            </a:r>
            <a:r>
              <a:rPr lang="en-US" sz="2400" dirty="0" smtClean="0"/>
              <a:t> </a:t>
            </a:r>
            <a:r>
              <a:rPr lang="el-GR" sz="2400" dirty="0" smtClean="0"/>
              <a:t>€</a:t>
            </a:r>
            <a:r>
              <a:rPr lang="el-GR" sz="2400" dirty="0"/>
              <a:t>/</a:t>
            </a:r>
            <a:r>
              <a:rPr lang="en-US" sz="2400" dirty="0" err="1"/>
              <a:t>W</a:t>
            </a:r>
            <a:r>
              <a:rPr lang="en-US" sz="2400" baseline="-25000" dirty="0" err="1"/>
              <a:t>p</a:t>
            </a:r>
            <a:r>
              <a:rPr lang="en-US" sz="2400" dirty="0"/>
              <a:t>)</a:t>
            </a:r>
            <a:r>
              <a:rPr lang="el-GR" sz="2400" dirty="0"/>
              <a:t>.</a:t>
            </a:r>
          </a:p>
          <a:p>
            <a:pPr marL="609600" indent="-609600">
              <a:lnSpc>
                <a:spcPct val="80000"/>
              </a:lnSpc>
            </a:pPr>
            <a:r>
              <a:rPr lang="el-GR" sz="2400" smtClean="0"/>
              <a:t>ΧΑΛΚΟΥ-ΙΝΔΙΟΥ-ΔΙΣΕΛΗΝΙΟΥ</a:t>
            </a:r>
            <a:r>
              <a:rPr lang="el-GR" sz="2400" dirty="0"/>
              <a:t>.</a:t>
            </a:r>
          </a:p>
          <a:p>
            <a:pPr marL="609600" indent="-609600">
              <a:lnSpc>
                <a:spcPct val="80000"/>
              </a:lnSpc>
            </a:pPr>
            <a:r>
              <a:rPr lang="el-GR" sz="2400" smtClean="0"/>
              <a:t>ΚΑΔΜΙΟΥ-ΤΕΛΛΟΥΡΙΟΥ</a:t>
            </a:r>
            <a:r>
              <a:rPr lang="en-US" sz="2400" smtClean="0"/>
              <a:t>                 </a:t>
            </a:r>
            <a:r>
              <a:rPr lang="el-GR" sz="2400" smtClean="0"/>
              <a:t>(</a:t>
            </a:r>
            <a:r>
              <a:rPr lang="en-US" sz="2400" dirty="0"/>
              <a:t>2</a:t>
            </a:r>
            <a:r>
              <a:rPr lang="el-GR" sz="2400" dirty="0"/>
              <a:t>,</a:t>
            </a:r>
            <a:r>
              <a:rPr lang="en-US" sz="2400" dirty="0"/>
              <a:t>5</a:t>
            </a:r>
            <a:r>
              <a:rPr lang="el-GR" sz="2400" dirty="0"/>
              <a:t>0-</a:t>
            </a:r>
            <a:r>
              <a:rPr lang="en-US" sz="2400" dirty="0"/>
              <a:t>3</a:t>
            </a:r>
            <a:r>
              <a:rPr lang="el-GR" sz="2400" dirty="0"/>
              <a:t>,</a:t>
            </a:r>
            <a:r>
              <a:rPr lang="en-US" sz="2400" dirty="0"/>
              <a:t>0</a:t>
            </a:r>
            <a:r>
              <a:rPr lang="el-GR" sz="2400" dirty="0" smtClean="0"/>
              <a:t>0</a:t>
            </a:r>
            <a:r>
              <a:rPr lang="en-US" sz="2400" dirty="0" smtClean="0"/>
              <a:t> </a:t>
            </a:r>
            <a:r>
              <a:rPr lang="el-GR" sz="2400" dirty="0" smtClean="0"/>
              <a:t>€</a:t>
            </a:r>
            <a:r>
              <a:rPr lang="el-GR" sz="2400" dirty="0"/>
              <a:t>/</a:t>
            </a:r>
            <a:r>
              <a:rPr lang="en-US" sz="2400" dirty="0" err="1"/>
              <a:t>W</a:t>
            </a:r>
            <a:r>
              <a:rPr lang="en-US" sz="2400" baseline="-25000" dirty="0" err="1"/>
              <a:t>p</a:t>
            </a:r>
            <a:r>
              <a:rPr lang="en-US" sz="2400" dirty="0"/>
              <a:t>)</a:t>
            </a:r>
            <a:r>
              <a:rPr lang="el-GR" sz="2400" dirty="0"/>
              <a:t>.</a:t>
            </a:r>
          </a:p>
          <a:p>
            <a:pPr marL="609600" indent="-609600">
              <a:lnSpc>
                <a:spcPct val="80000"/>
              </a:lnSpc>
            </a:pPr>
            <a:r>
              <a:rPr lang="el-GR" sz="2400" smtClean="0"/>
              <a:t>ΓΑΛΛΙΟΥ-ΑΡΣΕΝΙΚΟΥ</a:t>
            </a:r>
            <a:r>
              <a:rPr lang="el-GR" sz="2400" dirty="0"/>
              <a:t>.</a:t>
            </a:r>
            <a:endParaRPr lang="en-US" sz="2400" dirty="0"/>
          </a:p>
          <a:p>
            <a:pPr marL="609600" indent="-609600">
              <a:lnSpc>
                <a:spcPct val="80000"/>
              </a:lnSpc>
            </a:pPr>
            <a:r>
              <a:rPr lang="el-GR" sz="2400" smtClean="0"/>
              <a:t>ΚΥΨΕΛΕΣ </a:t>
            </a:r>
            <a:r>
              <a:rPr lang="el-GR" sz="2400" dirty="0"/>
              <a:t>ΑΠΟ ΠΟΛΥΜΕΡΗ</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272"/>
    </mc:Choice>
    <mc:Fallback>
      <p:transition spd="slow" advTm="27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2483768" y="260648"/>
            <a:ext cx="4537075" cy="1000125"/>
          </a:xfrm>
        </p:spPr>
        <p:txBody>
          <a:bodyPr/>
          <a:lstStyle/>
          <a:p>
            <a:r>
              <a:rPr lang="el-GR"/>
              <a:t>ΠΥΡΙΤΙΟ</a:t>
            </a:r>
          </a:p>
        </p:txBody>
      </p:sp>
      <p:sp>
        <p:nvSpPr>
          <p:cNvPr id="165891" name="Rectangle 3"/>
          <p:cNvSpPr>
            <a:spLocks noGrp="1" noChangeArrowheads="1"/>
          </p:cNvSpPr>
          <p:nvPr>
            <p:ph idx="1"/>
          </p:nvPr>
        </p:nvSpPr>
        <p:spPr>
          <a:xfrm>
            <a:off x="381000" y="3644900"/>
            <a:ext cx="4191000" cy="2298700"/>
          </a:xfrm>
          <a:solidFill>
            <a:srgbClr val="FFFF66"/>
          </a:solidFill>
        </p:spPr>
        <p:txBody>
          <a:bodyPr>
            <a:normAutofit/>
          </a:bodyPr>
          <a:lstStyle/>
          <a:p>
            <a:pPr>
              <a:lnSpc>
                <a:spcPct val="80000"/>
              </a:lnSpc>
            </a:pPr>
            <a:r>
              <a:rPr lang="el-GR" sz="2000"/>
              <a:t>ΕΝΕΡΓΟ ΔΙΑΚΕΝΟ 1.1 </a:t>
            </a:r>
            <a:r>
              <a:rPr lang="en-US" sz="2000"/>
              <a:t>eV. </a:t>
            </a:r>
            <a:r>
              <a:rPr lang="el-GR" sz="2000"/>
              <a:t>ΕΜΜΕΣΟΣ ΗΜΙΑΓΩΓΟΣ.</a:t>
            </a:r>
          </a:p>
          <a:p>
            <a:pPr>
              <a:lnSpc>
                <a:spcPct val="80000"/>
              </a:lnSpc>
            </a:pPr>
            <a:endParaRPr lang="en-US" sz="2000"/>
          </a:p>
          <a:p>
            <a:pPr>
              <a:lnSpc>
                <a:spcPct val="80000"/>
              </a:lnSpc>
            </a:pPr>
            <a:r>
              <a:rPr lang="el-GR" sz="2000"/>
              <a:t>ΑΠΟΚΤΑ ΗΜΙΑΓΩΓΙΚΕΣ ΙΔΙΟΤΗΤΕΣ ΜΕ ΠΡΟΣΜΕΙΞΗ ΜΕ ΑΛΛΑ ΥΛΙΚΑ.</a:t>
            </a:r>
            <a:endParaRPr lang="en-US" sz="2000"/>
          </a:p>
          <a:p>
            <a:pPr>
              <a:lnSpc>
                <a:spcPct val="80000"/>
              </a:lnSpc>
            </a:pPr>
            <a:endParaRPr lang="el-GR" sz="2000"/>
          </a:p>
          <a:p>
            <a:pPr>
              <a:lnSpc>
                <a:spcPct val="80000"/>
              </a:lnSpc>
            </a:pPr>
            <a:r>
              <a:rPr lang="el-GR" sz="2000"/>
              <a:t>ΔΗΜΙΟΥΡΓΕΙΤΑΙ Η ΔΟΜΗ </a:t>
            </a:r>
            <a:r>
              <a:rPr lang="en-US" sz="2000"/>
              <a:t>p-n.</a:t>
            </a:r>
            <a:endParaRPr lang="el-GR" sz="2000"/>
          </a:p>
        </p:txBody>
      </p:sp>
      <p:pic>
        <p:nvPicPr>
          <p:cNvPr id="165892" name="Picture 4" descr="Pn-junction-equilibrium"/>
          <p:cNvPicPr>
            <a:picLocks noChangeAspect="1" noChangeArrowheads="1"/>
          </p:cNvPicPr>
          <p:nvPr/>
        </p:nvPicPr>
        <p:blipFill>
          <a:blip r:embed="rId5" cstate="print"/>
          <a:srcRect/>
          <a:stretch>
            <a:fillRect/>
          </a:stretch>
        </p:blipFill>
        <p:spPr bwMode="auto">
          <a:xfrm>
            <a:off x="4572000" y="2924175"/>
            <a:ext cx="4367213" cy="3786188"/>
          </a:xfrm>
          <a:prstGeom prst="rect">
            <a:avLst/>
          </a:prstGeom>
          <a:noFill/>
        </p:spPr>
      </p:pic>
      <p:sp>
        <p:nvSpPr>
          <p:cNvPr id="165893" name="Text Box 5"/>
          <p:cNvSpPr txBox="1">
            <a:spLocks noChangeArrowheads="1"/>
          </p:cNvSpPr>
          <p:nvPr/>
        </p:nvSpPr>
        <p:spPr bwMode="auto">
          <a:xfrm>
            <a:off x="467544" y="1484784"/>
            <a:ext cx="7344816" cy="1200329"/>
          </a:xfrm>
          <a:prstGeom prst="rect">
            <a:avLst/>
          </a:prstGeom>
          <a:solidFill>
            <a:srgbClr val="FFFF66"/>
          </a:solidFill>
          <a:ln w="9525">
            <a:noFill/>
            <a:miter lim="800000"/>
            <a:headEnd/>
            <a:tailEnd/>
          </a:ln>
          <a:effectLst/>
        </p:spPr>
        <p:txBody>
          <a:bodyPr wrap="square">
            <a:spAutoFit/>
          </a:bodyPr>
          <a:lstStyle/>
          <a:p>
            <a:pPr marL="268288" indent="-268288">
              <a:buFontTx/>
              <a:buChar char="•"/>
            </a:pPr>
            <a:r>
              <a:rPr lang="el-GR" sz="2400">
                <a:latin typeface="Cambria Math" panose="02040503050406030204" pitchFamily="18" charset="0"/>
                <a:ea typeface="Cambria Math" panose="02040503050406030204" pitchFamily="18" charset="0"/>
              </a:rPr>
              <a:t>ΤΟ ΣΥΝΗΘΕΣΤΕΡΟ ΥΛΙΚΟ ΓΙΑ Φ/Β.</a:t>
            </a:r>
            <a:endParaRPr lang="en-US" sz="2400">
              <a:latin typeface="Cambria Math" panose="02040503050406030204" pitchFamily="18" charset="0"/>
              <a:ea typeface="Cambria Math" panose="02040503050406030204" pitchFamily="18" charset="0"/>
            </a:endParaRPr>
          </a:p>
          <a:p>
            <a:pPr marL="268288" indent="-268288">
              <a:buFontTx/>
              <a:buChar char="•"/>
            </a:pPr>
            <a:endParaRPr lang="el-GR" sz="2400">
              <a:latin typeface="Cambria Math" panose="02040503050406030204" pitchFamily="18" charset="0"/>
              <a:ea typeface="Cambria Math" panose="02040503050406030204" pitchFamily="18" charset="0"/>
            </a:endParaRPr>
          </a:p>
          <a:p>
            <a:pPr marL="268288" indent="-268288">
              <a:buFontTx/>
              <a:buChar char="•"/>
            </a:pPr>
            <a:r>
              <a:rPr lang="el-GR" sz="2400">
                <a:latin typeface="Cambria Math" panose="02040503050406030204" pitchFamily="18" charset="0"/>
                <a:ea typeface="Cambria Math" panose="02040503050406030204" pitchFamily="18" charset="0"/>
              </a:rPr>
              <a:t>ΣΕ ΚΡΥΣΤΑΛΛΙΚΗ ΜΟΡΦΗ </a:t>
            </a:r>
            <a:r>
              <a:rPr lang="el-GR" sz="2400" smtClean="0">
                <a:latin typeface="Cambria Math" panose="02040503050406030204" pitchFamily="18" charset="0"/>
                <a:ea typeface="Cambria Math" panose="02040503050406030204" pitchFamily="18" charset="0"/>
              </a:rPr>
              <a:t>ΕΊΝΑΙ ΠΟΛΥ </a:t>
            </a:r>
            <a:r>
              <a:rPr lang="el-GR" sz="2400">
                <a:latin typeface="Cambria Math" panose="02040503050406030204" pitchFamily="18" charset="0"/>
                <a:ea typeface="Cambria Math" panose="02040503050406030204" pitchFamily="18" charset="0"/>
              </a:rPr>
              <a:t>ΣΤΑΘΕΡΟ.</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077"/>
    </mc:Choice>
    <mc:Fallback>
      <p:transition spd="slow" advTm="29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4" name="Rectangle 6"/>
          <p:cNvSpPr>
            <a:spLocks noGrp="1" noChangeArrowheads="1"/>
          </p:cNvSpPr>
          <p:nvPr>
            <p:ph type="title"/>
          </p:nvPr>
        </p:nvSpPr>
        <p:spPr>
          <a:xfrm>
            <a:off x="457200" y="274638"/>
            <a:ext cx="8229600" cy="778098"/>
          </a:xfrm>
        </p:spPr>
        <p:txBody>
          <a:bodyPr>
            <a:noAutofit/>
          </a:bodyPr>
          <a:lstStyle/>
          <a:p>
            <a:pPr algn="ctr"/>
            <a:r>
              <a:rPr lang="el-GR" sz="2800" smtClean="0"/>
              <a:t>ΣΥΣΤΗΜΑ Φ/Β &amp; ΗΛΕΚΤΡΟΠΑΡΑΓΩΓΟΥ ΖΕΥΓΟΥΣ </a:t>
            </a:r>
            <a:br>
              <a:rPr lang="el-GR" sz="2800" smtClean="0"/>
            </a:br>
            <a:r>
              <a:rPr lang="el-GR" sz="2800" smtClean="0"/>
              <a:t>τα </a:t>
            </a:r>
            <a:r>
              <a:rPr lang="el-GR" sz="2800"/>
              <a:t>βασικά στοιχεία</a:t>
            </a:r>
            <a:endParaRPr lang="en-GB" sz="2800"/>
          </a:p>
        </p:txBody>
      </p:sp>
      <p:pic>
        <p:nvPicPr>
          <p:cNvPr id="89093" name="Picture 5" descr="PV 6"/>
          <p:cNvPicPr>
            <a:picLocks noGrp="1" noChangeAspect="1" noChangeArrowheads="1"/>
          </p:cNvPicPr>
          <p:nvPr>
            <p:ph idx="1"/>
          </p:nvPr>
        </p:nvPicPr>
        <p:blipFill rotWithShape="1">
          <a:blip r:embed="rId5" cstate="print"/>
          <a:srcRect t="-337" b="22873"/>
          <a:stretch/>
        </p:blipFill>
        <p:spPr>
          <a:xfrm>
            <a:off x="-39136" y="1279972"/>
            <a:ext cx="8967236" cy="4752528"/>
          </a:xfrm>
          <a:solidFill>
            <a:srgbClr val="FFFF66"/>
          </a:solidFill>
          <a:ln>
            <a:solidFill>
              <a:schemeClr val="bg2">
                <a:lumMod val="50000"/>
              </a:schemeClr>
            </a:solid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459"/>
    </mc:Choice>
    <mc:Fallback>
      <p:transition spd="slow" advTm="34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619182" y="4564755"/>
            <a:ext cx="3529300" cy="2088232"/>
          </a:xfrm>
          <a:prstGeom prst="rect">
            <a:avLst/>
          </a:prstGeom>
          <a:solidFill>
            <a:schemeClr val="tx1">
              <a:alpha val="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mtClean="0">
              <a:solidFill>
                <a:schemeClr val="bg2">
                  <a:lumMod val="10000"/>
                </a:schemeClr>
              </a:solidFill>
              <a:latin typeface="Cambria Math" panose="02040503050406030204" pitchFamily="18" charset="0"/>
              <a:ea typeface="Cambria Math" panose="02040503050406030204" pitchFamily="18" charset="0"/>
            </a:endParaRPr>
          </a:p>
        </p:txBody>
      </p:sp>
      <p:sp>
        <p:nvSpPr>
          <p:cNvPr id="4" name="Rectangle 3"/>
          <p:cNvSpPr/>
          <p:nvPr/>
        </p:nvSpPr>
        <p:spPr>
          <a:xfrm>
            <a:off x="5614700" y="1916832"/>
            <a:ext cx="3529300" cy="2088232"/>
          </a:xfrm>
          <a:prstGeom prst="rect">
            <a:avLst/>
          </a:prstGeom>
          <a:solidFill>
            <a:schemeClr val="tx1">
              <a:alpha val="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mtClean="0">
              <a:solidFill>
                <a:schemeClr val="bg2">
                  <a:lumMod val="10000"/>
                </a:schemeClr>
              </a:solidFill>
              <a:latin typeface="Cambria Math" panose="02040503050406030204" pitchFamily="18" charset="0"/>
              <a:ea typeface="Cambria Math" panose="02040503050406030204" pitchFamily="18" charset="0"/>
            </a:endParaRPr>
          </a:p>
        </p:txBody>
      </p:sp>
      <p:pic>
        <p:nvPicPr>
          <p:cNvPr id="166914" name="Picture 2"/>
          <p:cNvPicPr>
            <a:picLocks noChangeAspect="1" noChangeArrowheads="1"/>
          </p:cNvPicPr>
          <p:nvPr/>
        </p:nvPicPr>
        <p:blipFill>
          <a:blip r:embed="rId6" cstate="print"/>
          <a:srcRect/>
          <a:stretch>
            <a:fillRect/>
          </a:stretch>
        </p:blipFill>
        <p:spPr bwMode="auto">
          <a:xfrm>
            <a:off x="5292080" y="1724994"/>
            <a:ext cx="3907941" cy="5168157"/>
          </a:xfrm>
          <a:prstGeom prst="rect">
            <a:avLst/>
          </a:prstGeom>
          <a:noFill/>
          <a:ln w="9525">
            <a:noFill/>
            <a:miter lim="800000"/>
            <a:headEnd/>
            <a:tailEnd/>
          </a:ln>
        </p:spPr>
      </p:pic>
      <p:sp>
        <p:nvSpPr>
          <p:cNvPr id="166915" name="Text Box 3"/>
          <p:cNvSpPr txBox="1">
            <a:spLocks noChangeArrowheads="1"/>
          </p:cNvSpPr>
          <p:nvPr/>
        </p:nvSpPr>
        <p:spPr bwMode="auto">
          <a:xfrm>
            <a:off x="67235" y="3812904"/>
            <a:ext cx="4720789" cy="1938992"/>
          </a:xfrm>
          <a:prstGeom prst="rect">
            <a:avLst/>
          </a:prstGeom>
          <a:solidFill>
            <a:srgbClr val="FFFFCC"/>
          </a:solidFill>
          <a:ln w="9525">
            <a:solidFill>
              <a:schemeClr val="bg1">
                <a:lumMod val="50000"/>
              </a:schemeClr>
            </a:solidFill>
            <a:miter lim="800000"/>
            <a:headEnd/>
            <a:tailEnd/>
          </a:ln>
          <a:effectLst/>
        </p:spPr>
        <p:txBody>
          <a:bodyPr wrap="square">
            <a:spAutoFit/>
          </a:bodyPr>
          <a:lstStyle/>
          <a:p>
            <a:r>
              <a:rPr lang="el-GR" sz="2000">
                <a:solidFill>
                  <a:schemeClr val="bg2">
                    <a:lumMod val="10000"/>
                  </a:schemeClr>
                </a:solidFill>
                <a:latin typeface="Cambria Math" panose="02040503050406030204" pitchFamily="18" charset="0"/>
                <a:ea typeface="Cambria Math" panose="02040503050406030204" pitchFamily="18" charset="0"/>
              </a:rPr>
              <a:t>Η ΜΕΓΙΣΤΗ ΙΣΧΥΣ ΤΟΥ ΣΤΟΙΧΕΙΟΥ </a:t>
            </a:r>
            <a:r>
              <a:rPr lang="en-US" sz="2000">
                <a:solidFill>
                  <a:srgbClr val="C00000"/>
                </a:solidFill>
                <a:latin typeface="Cambria Math" panose="02040503050406030204" pitchFamily="18" charset="0"/>
                <a:ea typeface="Cambria Math" panose="02040503050406030204" pitchFamily="18" charset="0"/>
              </a:rPr>
              <a:t>P</a:t>
            </a:r>
            <a:r>
              <a:rPr lang="en-US" sz="2000" baseline="-25000">
                <a:solidFill>
                  <a:srgbClr val="C00000"/>
                </a:solidFill>
                <a:latin typeface="Cambria Math" panose="02040503050406030204" pitchFamily="18" charset="0"/>
                <a:ea typeface="Cambria Math" panose="02040503050406030204" pitchFamily="18" charset="0"/>
              </a:rPr>
              <a:t>m</a:t>
            </a:r>
            <a:r>
              <a:rPr lang="el-GR" sz="2000">
                <a:solidFill>
                  <a:srgbClr val="C00000"/>
                </a:solidFill>
                <a:latin typeface="Cambria Math" panose="02040503050406030204" pitchFamily="18" charset="0"/>
                <a:ea typeface="Cambria Math" panose="02040503050406030204" pitchFamily="18" charset="0"/>
              </a:rPr>
              <a:t>.</a:t>
            </a:r>
          </a:p>
          <a:p>
            <a:r>
              <a:rPr lang="el-GR" sz="2000" smtClean="0">
                <a:solidFill>
                  <a:schemeClr val="bg2">
                    <a:lumMod val="10000"/>
                  </a:schemeClr>
                </a:solidFill>
                <a:latin typeface="Cambria Math" panose="02040503050406030204" pitchFamily="18" charset="0"/>
                <a:ea typeface="Cambria Math" panose="02040503050406030204" pitchFamily="18" charset="0"/>
              </a:rPr>
              <a:t>ΤΑΣΗ </a:t>
            </a:r>
            <a:r>
              <a:rPr lang="el-GR" sz="2000">
                <a:solidFill>
                  <a:schemeClr val="bg2">
                    <a:lumMod val="10000"/>
                  </a:schemeClr>
                </a:solidFill>
                <a:latin typeface="Cambria Math" panose="02040503050406030204" pitchFamily="18" charset="0"/>
                <a:ea typeface="Cambria Math" panose="02040503050406030204" pitchFamily="18" charset="0"/>
              </a:rPr>
              <a:t>ΜΕΓΙΣΤΗΣ ΙΣΧΥΟΣ </a:t>
            </a:r>
            <a:r>
              <a:rPr lang="el-GR" sz="2000" smtClean="0">
                <a:solidFill>
                  <a:schemeClr val="bg2">
                    <a:lumMod val="10000"/>
                  </a:schemeClr>
                </a:solidFill>
                <a:latin typeface="Cambria Math" panose="02040503050406030204" pitchFamily="18" charset="0"/>
                <a:ea typeface="Cambria Math" panose="02040503050406030204" pitchFamily="18" charset="0"/>
              </a:rPr>
              <a:t>                   </a:t>
            </a:r>
            <a:r>
              <a:rPr lang="en-US" sz="2000" smtClean="0">
                <a:solidFill>
                  <a:srgbClr val="C00000"/>
                </a:solidFill>
                <a:latin typeface="Cambria Math" panose="02040503050406030204" pitchFamily="18" charset="0"/>
                <a:ea typeface="Cambria Math" panose="02040503050406030204" pitchFamily="18" charset="0"/>
              </a:rPr>
              <a:t>V</a:t>
            </a:r>
            <a:r>
              <a:rPr lang="en-US" sz="2000" baseline="-25000" smtClean="0">
                <a:solidFill>
                  <a:srgbClr val="C00000"/>
                </a:solidFill>
                <a:latin typeface="Cambria Math" panose="02040503050406030204" pitchFamily="18" charset="0"/>
                <a:ea typeface="Cambria Math" panose="02040503050406030204" pitchFamily="18" charset="0"/>
              </a:rPr>
              <a:t>m</a:t>
            </a:r>
            <a:r>
              <a:rPr lang="el-GR" sz="2000">
                <a:solidFill>
                  <a:srgbClr val="C00000"/>
                </a:solidFill>
                <a:latin typeface="Cambria Math" panose="02040503050406030204" pitchFamily="18" charset="0"/>
                <a:ea typeface="Cambria Math" panose="02040503050406030204" pitchFamily="18" charset="0"/>
              </a:rPr>
              <a:t>.</a:t>
            </a:r>
          </a:p>
          <a:p>
            <a:r>
              <a:rPr lang="el-GR" sz="2000" smtClean="0">
                <a:solidFill>
                  <a:schemeClr val="bg2">
                    <a:lumMod val="10000"/>
                  </a:schemeClr>
                </a:solidFill>
                <a:latin typeface="Cambria Math" panose="02040503050406030204" pitchFamily="18" charset="0"/>
                <a:ea typeface="Cambria Math" panose="02040503050406030204" pitchFamily="18" charset="0"/>
              </a:rPr>
              <a:t>ΕΝΤΑΣΗ </a:t>
            </a:r>
            <a:r>
              <a:rPr lang="el-GR" sz="2000">
                <a:solidFill>
                  <a:schemeClr val="bg2">
                    <a:lumMod val="10000"/>
                  </a:schemeClr>
                </a:solidFill>
                <a:latin typeface="Cambria Math" panose="02040503050406030204" pitchFamily="18" charset="0"/>
                <a:ea typeface="Cambria Math" panose="02040503050406030204" pitchFamily="18" charset="0"/>
              </a:rPr>
              <a:t>ΜΕΓΙΣΤΗΣ ΙΣΧΥΟΣ </a:t>
            </a:r>
            <a:r>
              <a:rPr lang="el-GR" sz="2000" smtClean="0">
                <a:solidFill>
                  <a:schemeClr val="bg2">
                    <a:lumMod val="10000"/>
                  </a:schemeClr>
                </a:solidFill>
                <a:latin typeface="Cambria Math" panose="02040503050406030204" pitchFamily="18" charset="0"/>
                <a:ea typeface="Cambria Math" panose="02040503050406030204" pitchFamily="18" charset="0"/>
              </a:rPr>
              <a:t>              </a:t>
            </a:r>
            <a:r>
              <a:rPr lang="en-US" sz="2000" smtClean="0">
                <a:solidFill>
                  <a:srgbClr val="C00000"/>
                </a:solidFill>
                <a:latin typeface="Cambria Math" panose="02040503050406030204" pitchFamily="18" charset="0"/>
                <a:ea typeface="Cambria Math" panose="02040503050406030204" pitchFamily="18" charset="0"/>
              </a:rPr>
              <a:t>I</a:t>
            </a:r>
            <a:r>
              <a:rPr lang="en-US" sz="2000" baseline="-25000" smtClean="0">
                <a:solidFill>
                  <a:srgbClr val="C00000"/>
                </a:solidFill>
                <a:latin typeface="Cambria Math" panose="02040503050406030204" pitchFamily="18" charset="0"/>
                <a:ea typeface="Cambria Math" panose="02040503050406030204" pitchFamily="18" charset="0"/>
              </a:rPr>
              <a:t>m</a:t>
            </a:r>
            <a:r>
              <a:rPr lang="el-GR" sz="2000">
                <a:solidFill>
                  <a:srgbClr val="C00000"/>
                </a:solidFill>
                <a:latin typeface="Cambria Math" panose="02040503050406030204" pitchFamily="18" charset="0"/>
                <a:ea typeface="Cambria Math" panose="02040503050406030204" pitchFamily="18" charset="0"/>
              </a:rPr>
              <a:t>.</a:t>
            </a:r>
          </a:p>
          <a:p>
            <a:r>
              <a:rPr lang="el-GR" sz="2000" smtClean="0">
                <a:solidFill>
                  <a:schemeClr val="bg2">
                    <a:lumMod val="10000"/>
                  </a:schemeClr>
                </a:solidFill>
                <a:latin typeface="Cambria Math" panose="02040503050406030204" pitchFamily="18" charset="0"/>
                <a:ea typeface="Cambria Math" panose="02040503050406030204" pitchFamily="18" charset="0"/>
              </a:rPr>
              <a:t>ΤΑΣΗ </a:t>
            </a:r>
            <a:r>
              <a:rPr lang="el-GR" sz="2000">
                <a:solidFill>
                  <a:schemeClr val="bg2">
                    <a:lumMod val="10000"/>
                  </a:schemeClr>
                </a:solidFill>
                <a:latin typeface="Cambria Math" panose="02040503050406030204" pitchFamily="18" charset="0"/>
                <a:ea typeface="Cambria Math" panose="02040503050406030204" pitchFamily="18" charset="0"/>
              </a:rPr>
              <a:t>ΑΝΟΙΚΤΟΥ ΚΥΚΛΩΜΑΤΟΣ </a:t>
            </a:r>
            <a:r>
              <a:rPr lang="el-GR" sz="2000" smtClean="0">
                <a:solidFill>
                  <a:schemeClr val="bg2">
                    <a:lumMod val="10000"/>
                  </a:schemeClr>
                </a:solidFill>
                <a:latin typeface="Cambria Math" panose="02040503050406030204" pitchFamily="18" charset="0"/>
                <a:ea typeface="Cambria Math" panose="02040503050406030204" pitchFamily="18" charset="0"/>
              </a:rPr>
              <a:t>     </a:t>
            </a:r>
            <a:r>
              <a:rPr lang="en-US" sz="2000" smtClean="0">
                <a:solidFill>
                  <a:srgbClr val="C00000"/>
                </a:solidFill>
                <a:latin typeface="Cambria Math" panose="02040503050406030204" pitchFamily="18" charset="0"/>
                <a:ea typeface="Cambria Math" panose="02040503050406030204" pitchFamily="18" charset="0"/>
              </a:rPr>
              <a:t>V</a:t>
            </a:r>
            <a:r>
              <a:rPr lang="en-US" sz="2000" baseline="-25000" smtClean="0">
                <a:solidFill>
                  <a:srgbClr val="C00000"/>
                </a:solidFill>
                <a:latin typeface="Cambria Math" panose="02040503050406030204" pitchFamily="18" charset="0"/>
                <a:ea typeface="Cambria Math" panose="02040503050406030204" pitchFamily="18" charset="0"/>
              </a:rPr>
              <a:t>oc</a:t>
            </a:r>
            <a:r>
              <a:rPr lang="el-GR" sz="2000">
                <a:solidFill>
                  <a:schemeClr val="bg2">
                    <a:lumMod val="10000"/>
                  </a:schemeClr>
                </a:solidFill>
                <a:latin typeface="Cambria Math" panose="02040503050406030204" pitchFamily="18" charset="0"/>
                <a:ea typeface="Cambria Math" panose="02040503050406030204" pitchFamily="18" charset="0"/>
              </a:rPr>
              <a:t>.</a:t>
            </a:r>
          </a:p>
          <a:p>
            <a:r>
              <a:rPr lang="el-GR" sz="2000" smtClean="0">
                <a:solidFill>
                  <a:schemeClr val="bg2">
                    <a:lumMod val="10000"/>
                  </a:schemeClr>
                </a:solidFill>
                <a:latin typeface="Cambria Math" panose="02040503050406030204" pitchFamily="18" charset="0"/>
                <a:ea typeface="Cambria Math" panose="02040503050406030204" pitchFamily="18" charset="0"/>
              </a:rPr>
              <a:t>ΕΝΤΑΣΗ </a:t>
            </a:r>
            <a:r>
              <a:rPr lang="el-GR" sz="2000">
                <a:solidFill>
                  <a:schemeClr val="bg2">
                    <a:lumMod val="10000"/>
                  </a:schemeClr>
                </a:solidFill>
                <a:latin typeface="Cambria Math" panose="02040503050406030204" pitchFamily="18" charset="0"/>
                <a:ea typeface="Cambria Math" panose="02040503050406030204" pitchFamily="18" charset="0"/>
              </a:rPr>
              <a:t>ΒΡΑΧΥΚΥΚΛΩΜΑΤΟΣ </a:t>
            </a:r>
            <a:r>
              <a:rPr lang="el-GR" sz="2000" smtClean="0">
                <a:solidFill>
                  <a:schemeClr val="bg2">
                    <a:lumMod val="10000"/>
                  </a:schemeClr>
                </a:solidFill>
                <a:latin typeface="Cambria Math" panose="02040503050406030204" pitchFamily="18" charset="0"/>
                <a:ea typeface="Cambria Math" panose="02040503050406030204" pitchFamily="18" charset="0"/>
              </a:rPr>
              <a:t>         </a:t>
            </a:r>
            <a:r>
              <a:rPr lang="en-US" sz="2000" smtClean="0">
                <a:solidFill>
                  <a:srgbClr val="C00000"/>
                </a:solidFill>
                <a:latin typeface="Cambria Math" panose="02040503050406030204" pitchFamily="18" charset="0"/>
                <a:ea typeface="Cambria Math" panose="02040503050406030204" pitchFamily="18" charset="0"/>
              </a:rPr>
              <a:t>I</a:t>
            </a:r>
            <a:r>
              <a:rPr lang="en-US" sz="2000" baseline="-25000" smtClean="0">
                <a:solidFill>
                  <a:srgbClr val="C00000"/>
                </a:solidFill>
                <a:latin typeface="Cambria Math" panose="02040503050406030204" pitchFamily="18" charset="0"/>
                <a:ea typeface="Cambria Math" panose="02040503050406030204" pitchFamily="18" charset="0"/>
              </a:rPr>
              <a:t>sc</a:t>
            </a:r>
            <a:r>
              <a:rPr lang="el-GR" sz="2000">
                <a:solidFill>
                  <a:srgbClr val="C00000"/>
                </a:solidFill>
                <a:latin typeface="Cambria Math" panose="02040503050406030204" pitchFamily="18" charset="0"/>
                <a:ea typeface="Cambria Math" panose="02040503050406030204" pitchFamily="18" charset="0"/>
              </a:rPr>
              <a:t>.</a:t>
            </a:r>
            <a:endParaRPr lang="en-US" sz="2000">
              <a:solidFill>
                <a:srgbClr val="C00000"/>
              </a:solidFill>
              <a:latin typeface="Cambria Math" panose="02040503050406030204" pitchFamily="18" charset="0"/>
              <a:ea typeface="Cambria Math" panose="02040503050406030204" pitchFamily="18" charset="0"/>
            </a:endParaRPr>
          </a:p>
          <a:p>
            <a:r>
              <a:rPr lang="el-GR" sz="2000" smtClean="0">
                <a:solidFill>
                  <a:schemeClr val="bg2">
                    <a:lumMod val="10000"/>
                  </a:schemeClr>
                </a:solidFill>
                <a:latin typeface="Cambria Math" panose="02040503050406030204" pitchFamily="18" charset="0"/>
                <a:ea typeface="Cambria Math" panose="02040503050406030204" pitchFamily="18" charset="0"/>
              </a:rPr>
              <a:t>ΙΣΧΥΣ                                        </a:t>
            </a:r>
            <a:r>
              <a:rPr lang="en-US" sz="2000" smtClean="0">
                <a:solidFill>
                  <a:srgbClr val="C00000"/>
                </a:solidFill>
                <a:latin typeface="Cambria Math" panose="02040503050406030204" pitchFamily="18" charset="0"/>
                <a:ea typeface="Cambria Math" panose="02040503050406030204" pitchFamily="18" charset="0"/>
              </a:rPr>
              <a:t>P</a:t>
            </a:r>
            <a:r>
              <a:rPr lang="en-US" sz="2000" baseline="-25000" smtClean="0">
                <a:solidFill>
                  <a:srgbClr val="C00000"/>
                </a:solidFill>
                <a:latin typeface="Cambria Math" panose="02040503050406030204" pitchFamily="18" charset="0"/>
                <a:ea typeface="Cambria Math" panose="02040503050406030204" pitchFamily="18" charset="0"/>
              </a:rPr>
              <a:t>o</a:t>
            </a:r>
            <a:r>
              <a:rPr lang="el-GR" sz="2000" baseline="-25000" smtClean="0">
                <a:solidFill>
                  <a:srgbClr val="C00000"/>
                </a:solidFill>
                <a:latin typeface="Cambria Math" panose="02040503050406030204" pitchFamily="18" charset="0"/>
                <a:ea typeface="Cambria Math" panose="02040503050406030204" pitchFamily="18" charset="0"/>
              </a:rPr>
              <a:t> </a:t>
            </a:r>
            <a:r>
              <a:rPr lang="en-US" sz="2000" smtClean="0">
                <a:solidFill>
                  <a:srgbClr val="C00000"/>
                </a:solidFill>
                <a:latin typeface="Cambria Math" panose="02040503050406030204" pitchFamily="18" charset="0"/>
                <a:ea typeface="Cambria Math" panose="02040503050406030204" pitchFamily="18" charset="0"/>
              </a:rPr>
              <a:t>=</a:t>
            </a:r>
            <a:r>
              <a:rPr lang="el-GR" sz="2000" smtClean="0">
                <a:solidFill>
                  <a:srgbClr val="C00000"/>
                </a:solidFill>
                <a:latin typeface="Cambria Math" panose="02040503050406030204" pitchFamily="18" charset="0"/>
                <a:ea typeface="Cambria Math" panose="02040503050406030204" pitchFamily="18" charset="0"/>
              </a:rPr>
              <a:t> </a:t>
            </a:r>
            <a:r>
              <a:rPr lang="en-US" sz="2000" smtClean="0">
                <a:solidFill>
                  <a:srgbClr val="C00000"/>
                </a:solidFill>
                <a:latin typeface="Cambria Math" panose="02040503050406030204" pitchFamily="18" charset="0"/>
                <a:ea typeface="Cambria Math" panose="02040503050406030204" pitchFamily="18" charset="0"/>
              </a:rPr>
              <a:t>R</a:t>
            </a:r>
            <a:r>
              <a:rPr lang="en-US" sz="2000" baseline="-25000" smtClean="0">
                <a:solidFill>
                  <a:srgbClr val="C00000"/>
                </a:solidFill>
                <a:latin typeface="Cambria Math" panose="02040503050406030204" pitchFamily="18" charset="0"/>
                <a:ea typeface="Cambria Math" panose="02040503050406030204" pitchFamily="18" charset="0"/>
              </a:rPr>
              <a:t>L</a:t>
            </a:r>
            <a:r>
              <a:rPr lang="el-GR" sz="2000" baseline="-25000" smtClean="0">
                <a:solidFill>
                  <a:srgbClr val="C00000"/>
                </a:solidFill>
                <a:latin typeface="Cambria Math" panose="02040503050406030204" pitchFamily="18" charset="0"/>
                <a:ea typeface="Cambria Math" panose="02040503050406030204" pitchFamily="18" charset="0"/>
              </a:rPr>
              <a:t> </a:t>
            </a:r>
            <a:r>
              <a:rPr lang="en-US" sz="2000" smtClean="0">
                <a:solidFill>
                  <a:srgbClr val="C00000"/>
                </a:solidFill>
                <a:latin typeface="Cambria Math" panose="02040503050406030204" pitchFamily="18" charset="0"/>
                <a:ea typeface="Cambria Math" panose="02040503050406030204" pitchFamily="18" charset="0"/>
              </a:rPr>
              <a:t>*</a:t>
            </a:r>
            <a:r>
              <a:rPr lang="el-GR" sz="2000" smtClean="0">
                <a:solidFill>
                  <a:srgbClr val="C00000"/>
                </a:solidFill>
                <a:latin typeface="Cambria Math" panose="02040503050406030204" pitchFamily="18" charset="0"/>
                <a:ea typeface="Cambria Math" panose="02040503050406030204" pitchFamily="18" charset="0"/>
              </a:rPr>
              <a:t> </a:t>
            </a:r>
            <a:r>
              <a:rPr lang="en-US" sz="2000" smtClean="0">
                <a:solidFill>
                  <a:srgbClr val="C00000"/>
                </a:solidFill>
                <a:latin typeface="Cambria Math" panose="02040503050406030204" pitchFamily="18" charset="0"/>
                <a:ea typeface="Cambria Math" panose="02040503050406030204" pitchFamily="18" charset="0"/>
              </a:rPr>
              <a:t>I</a:t>
            </a:r>
            <a:r>
              <a:rPr lang="en-US" sz="2000" baseline="-25000" smtClean="0">
                <a:solidFill>
                  <a:srgbClr val="C00000"/>
                </a:solidFill>
                <a:latin typeface="Cambria Math" panose="02040503050406030204" pitchFamily="18" charset="0"/>
                <a:ea typeface="Cambria Math" panose="02040503050406030204" pitchFamily="18" charset="0"/>
              </a:rPr>
              <a:t>L</a:t>
            </a:r>
            <a:r>
              <a:rPr lang="en-US" sz="2000" baseline="30000" smtClean="0">
                <a:solidFill>
                  <a:srgbClr val="C00000"/>
                </a:solidFill>
                <a:latin typeface="Cambria Math" panose="02040503050406030204" pitchFamily="18" charset="0"/>
                <a:ea typeface="Cambria Math" panose="02040503050406030204" pitchFamily="18" charset="0"/>
              </a:rPr>
              <a:t>2</a:t>
            </a:r>
            <a:endParaRPr lang="el-GR" sz="2000" baseline="30000">
              <a:solidFill>
                <a:srgbClr val="C00000"/>
              </a:solidFill>
              <a:latin typeface="Cambria Math" panose="02040503050406030204" pitchFamily="18" charset="0"/>
              <a:ea typeface="Cambria Math" panose="02040503050406030204" pitchFamily="18" charset="0"/>
            </a:endParaRPr>
          </a:p>
        </p:txBody>
      </p:sp>
      <p:sp>
        <p:nvSpPr>
          <p:cNvPr id="166916" name="Rectangle 4"/>
          <p:cNvSpPr>
            <a:spLocks noChangeArrowheads="1"/>
          </p:cNvSpPr>
          <p:nvPr/>
        </p:nvSpPr>
        <p:spPr bwMode="auto">
          <a:xfrm>
            <a:off x="0" y="2347913"/>
            <a:ext cx="9144000" cy="0"/>
          </a:xfrm>
          <a:prstGeom prst="rect">
            <a:avLst/>
          </a:prstGeom>
          <a:noFill/>
          <a:ln w="9525">
            <a:noFill/>
            <a:miter lim="800000"/>
            <a:headEnd/>
            <a:tailEnd/>
          </a:ln>
          <a:effectLst/>
        </p:spPr>
        <p:txBody>
          <a:bodyPr wrap="none" anchor="ctr">
            <a:spAutoFit/>
          </a:bodyPr>
          <a:lstStyle/>
          <a:p>
            <a:endParaRPr lang="el-GR"/>
          </a:p>
        </p:txBody>
      </p:sp>
      <p:graphicFrame>
        <p:nvGraphicFramePr>
          <p:cNvPr id="166917" name="Object 5"/>
          <p:cNvGraphicFramePr>
            <a:graphicFrameLocks noChangeAspect="1"/>
          </p:cNvGraphicFramePr>
          <p:nvPr>
            <p:extLst>
              <p:ext uri="{D42A27DB-BD31-4B8C-83A1-F6EECF244321}">
                <p14:modId xmlns:p14="http://schemas.microsoft.com/office/powerpoint/2010/main" val="3959644984"/>
              </p:ext>
            </p:extLst>
          </p:nvPr>
        </p:nvGraphicFramePr>
        <p:xfrm>
          <a:off x="971600" y="1268760"/>
          <a:ext cx="3545642" cy="2306191"/>
        </p:xfrm>
        <a:graphic>
          <a:graphicData uri="http://schemas.openxmlformats.org/presentationml/2006/ole">
            <mc:AlternateContent xmlns:mc="http://schemas.openxmlformats.org/markup-compatibility/2006">
              <mc:Choice xmlns:v="urn:schemas-microsoft-com:vml" Requires="v">
                <p:oleObj spid="_x0000_s166953" r:id="rId7" imgW="11382375" imgH="7410450" progId="">
                  <p:embed/>
                </p:oleObj>
              </mc:Choice>
              <mc:Fallback>
                <p:oleObj r:id="rId7" imgW="11382375" imgH="7410450" progId="">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600" y="1268760"/>
                        <a:ext cx="3545642" cy="2306191"/>
                      </a:xfrm>
                      <a:prstGeom prst="rect">
                        <a:avLst/>
                      </a:prstGeom>
                      <a:noFill/>
                      <a:extLst/>
                    </p:spPr>
                  </p:pic>
                </p:oleObj>
              </mc:Fallback>
            </mc:AlternateContent>
          </a:graphicData>
        </a:graphic>
      </p:graphicFrame>
      <p:sp>
        <p:nvSpPr>
          <p:cNvPr id="166918" name="Text Box 6"/>
          <p:cNvSpPr txBox="1">
            <a:spLocks noChangeArrowheads="1"/>
          </p:cNvSpPr>
          <p:nvPr/>
        </p:nvSpPr>
        <p:spPr bwMode="auto">
          <a:xfrm>
            <a:off x="1547813" y="228600"/>
            <a:ext cx="7062787" cy="646331"/>
          </a:xfrm>
          <a:prstGeom prst="rect">
            <a:avLst/>
          </a:prstGeom>
          <a:noFill/>
          <a:ln w="9525">
            <a:noFill/>
            <a:miter lim="800000"/>
            <a:headEnd/>
            <a:tailEnd/>
          </a:ln>
          <a:effectLst/>
        </p:spPr>
        <p:txBody>
          <a:bodyPr>
            <a:spAutoFit/>
          </a:bodyPr>
          <a:lstStyle/>
          <a:p>
            <a:pPr algn="ctr">
              <a:spcBef>
                <a:spcPct val="50000"/>
              </a:spcBef>
            </a:pPr>
            <a:r>
              <a:rPr lang="el-GR" sz="3600">
                <a:solidFill>
                  <a:schemeClr val="bg2">
                    <a:lumMod val="10000"/>
                  </a:schemeClr>
                </a:solidFill>
              </a:rPr>
              <a:t>ΗΛΕΚΤΡΙΚΑ ΧΑΡΑΚΤΗΡΙΣΤΙΚΑ</a:t>
            </a:r>
          </a:p>
        </p:txBody>
      </p:sp>
      <p:sp>
        <p:nvSpPr>
          <p:cNvPr id="3" name="Rounded Rectangle 2"/>
          <p:cNvSpPr/>
          <p:nvPr/>
        </p:nvSpPr>
        <p:spPr>
          <a:xfrm>
            <a:off x="5940152" y="2636912"/>
            <a:ext cx="1875358" cy="966495"/>
          </a:xfrm>
          <a:prstGeom prst="roundRect">
            <a:avLst/>
          </a:prstGeom>
          <a:solidFill>
            <a:schemeClr val="bg2"/>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smtClean="0">
                <a:solidFill>
                  <a:srgbClr val="C00000"/>
                </a:solidFill>
                <a:latin typeface="Cambria Math" panose="02040503050406030204" pitchFamily="18" charset="0"/>
                <a:ea typeface="Cambria Math" panose="02040503050406030204" pitchFamily="18" charset="0"/>
              </a:rPr>
              <a:t>ΟΡΘΟΓΩΝΙΟ ΜΕΓΙΣΤΗΣ ΙΣΧΥΟΣ</a:t>
            </a:r>
            <a:endParaRPr lang="en-GB" smtClean="0">
              <a:solidFill>
                <a:srgbClr val="C00000"/>
              </a:solidFill>
              <a:latin typeface="Cambria Math" panose="02040503050406030204" pitchFamily="18" charset="0"/>
              <a:ea typeface="Cambria Math" panose="02040503050406030204" pitchFamily="18" charset="0"/>
            </a:endParaRPr>
          </a:p>
        </p:txBody>
      </p:sp>
      <p:sp>
        <p:nvSpPr>
          <p:cNvPr id="9" name="TextBox 8"/>
          <p:cNvSpPr txBox="1"/>
          <p:nvPr/>
        </p:nvSpPr>
        <p:spPr>
          <a:xfrm>
            <a:off x="6951414" y="4115292"/>
            <a:ext cx="864096" cy="369332"/>
          </a:xfrm>
          <a:prstGeom prst="rect">
            <a:avLst/>
          </a:prstGeom>
          <a:solidFill>
            <a:schemeClr val="bg2"/>
          </a:solidFill>
        </p:spPr>
        <p:txBody>
          <a:bodyPr wrap="square" rtlCol="0">
            <a:spAutoFit/>
          </a:bodyPr>
          <a:lstStyle/>
          <a:p>
            <a:r>
              <a:rPr lang="el-GR" smtClean="0">
                <a:solidFill>
                  <a:srgbClr val="C00000"/>
                </a:solidFill>
                <a:latin typeface="Cambria Math" panose="02040503050406030204" pitchFamily="18" charset="0"/>
                <a:ea typeface="Cambria Math" panose="02040503050406030204" pitchFamily="18" charset="0"/>
              </a:rPr>
              <a:t>ΤΑΣΗ</a:t>
            </a:r>
            <a:endParaRPr lang="en-GB" smtClean="0">
              <a:solidFill>
                <a:srgbClr val="C00000"/>
              </a:solidFill>
              <a:latin typeface="Cambria Math" panose="02040503050406030204" pitchFamily="18" charset="0"/>
              <a:ea typeface="Cambria Math" panose="02040503050406030204" pitchFamily="18" charset="0"/>
            </a:endParaRPr>
          </a:p>
        </p:txBody>
      </p:sp>
      <p:sp>
        <p:nvSpPr>
          <p:cNvPr id="10" name="TextBox 9"/>
          <p:cNvSpPr txBox="1"/>
          <p:nvPr/>
        </p:nvSpPr>
        <p:spPr>
          <a:xfrm>
            <a:off x="8335925" y="2130981"/>
            <a:ext cx="864096" cy="369332"/>
          </a:xfrm>
          <a:prstGeom prst="rect">
            <a:avLst/>
          </a:prstGeom>
          <a:solidFill>
            <a:schemeClr val="bg2"/>
          </a:solidFill>
        </p:spPr>
        <p:txBody>
          <a:bodyPr wrap="square" rtlCol="0">
            <a:spAutoFit/>
          </a:bodyPr>
          <a:lstStyle/>
          <a:p>
            <a:r>
              <a:rPr lang="en-GB" smtClean="0">
                <a:solidFill>
                  <a:srgbClr val="C00000"/>
                </a:solidFill>
                <a:latin typeface="Cambria Math" panose="02040503050406030204" pitchFamily="18" charset="0"/>
                <a:ea typeface="Cambria Math" panose="02040503050406030204" pitchFamily="18" charset="0"/>
              </a:rPr>
              <a:t>Pmax</a:t>
            </a:r>
          </a:p>
        </p:txBody>
      </p:sp>
      <p:sp>
        <p:nvSpPr>
          <p:cNvPr id="11" name="TextBox 10"/>
          <p:cNvSpPr txBox="1"/>
          <p:nvPr/>
        </p:nvSpPr>
        <p:spPr>
          <a:xfrm rot="16200000">
            <a:off x="4920335" y="2835310"/>
            <a:ext cx="1008112" cy="369332"/>
          </a:xfrm>
          <a:prstGeom prst="rect">
            <a:avLst/>
          </a:prstGeom>
          <a:solidFill>
            <a:schemeClr val="bg2"/>
          </a:solidFill>
        </p:spPr>
        <p:txBody>
          <a:bodyPr wrap="square" rtlCol="0">
            <a:spAutoFit/>
          </a:bodyPr>
          <a:lstStyle/>
          <a:p>
            <a:r>
              <a:rPr lang="el-GR" smtClean="0">
                <a:solidFill>
                  <a:srgbClr val="C00000"/>
                </a:solidFill>
                <a:latin typeface="Cambria Math" panose="02040503050406030204" pitchFamily="18" charset="0"/>
                <a:ea typeface="Cambria Math" panose="02040503050406030204" pitchFamily="18" charset="0"/>
              </a:rPr>
              <a:t>ΡΕΥΜΑ</a:t>
            </a:r>
            <a:endParaRPr lang="en-GB" smtClean="0">
              <a:solidFill>
                <a:srgbClr val="C00000"/>
              </a:solidFill>
              <a:latin typeface="Cambria Math" panose="02040503050406030204" pitchFamily="18" charset="0"/>
              <a:ea typeface="Cambria Math" panose="02040503050406030204" pitchFamily="18" charset="0"/>
            </a:endParaRPr>
          </a:p>
        </p:txBody>
      </p:sp>
      <p:sp>
        <p:nvSpPr>
          <p:cNvPr id="12" name="TextBox 11"/>
          <p:cNvSpPr txBox="1"/>
          <p:nvPr/>
        </p:nvSpPr>
        <p:spPr>
          <a:xfrm>
            <a:off x="5079205" y="1990581"/>
            <a:ext cx="535495" cy="646331"/>
          </a:xfrm>
          <a:prstGeom prst="rect">
            <a:avLst/>
          </a:prstGeom>
          <a:solidFill>
            <a:schemeClr val="bg2"/>
          </a:solidFill>
        </p:spPr>
        <p:txBody>
          <a:bodyPr wrap="square" rtlCol="0">
            <a:spAutoFit/>
          </a:bodyPr>
          <a:lstStyle/>
          <a:p>
            <a:pPr algn="r"/>
            <a:r>
              <a:rPr lang="en-GB" smtClean="0">
                <a:solidFill>
                  <a:srgbClr val="C00000"/>
                </a:solidFill>
                <a:latin typeface="Cambria Math" panose="02040503050406030204" pitchFamily="18" charset="0"/>
                <a:ea typeface="Cambria Math" panose="02040503050406030204" pitchFamily="18" charset="0"/>
              </a:rPr>
              <a:t>Isc</a:t>
            </a:r>
          </a:p>
          <a:p>
            <a:pPr algn="r"/>
            <a:r>
              <a:rPr lang="en-GB" smtClean="0">
                <a:solidFill>
                  <a:srgbClr val="C00000"/>
                </a:solidFill>
                <a:latin typeface="Cambria Math" panose="02040503050406030204" pitchFamily="18" charset="0"/>
                <a:ea typeface="Cambria Math" panose="02040503050406030204" pitchFamily="18" charset="0"/>
              </a:rPr>
              <a:t>Im</a:t>
            </a:r>
          </a:p>
        </p:txBody>
      </p:sp>
      <p:sp>
        <p:nvSpPr>
          <p:cNvPr id="13" name="TextBox 12"/>
          <p:cNvSpPr txBox="1"/>
          <p:nvPr/>
        </p:nvSpPr>
        <p:spPr>
          <a:xfrm rot="16200000">
            <a:off x="4956215" y="5399113"/>
            <a:ext cx="864096" cy="369332"/>
          </a:xfrm>
          <a:prstGeom prst="rect">
            <a:avLst/>
          </a:prstGeom>
          <a:solidFill>
            <a:schemeClr val="bg2"/>
          </a:solidFill>
        </p:spPr>
        <p:txBody>
          <a:bodyPr wrap="square" rtlCol="0">
            <a:spAutoFit/>
          </a:bodyPr>
          <a:lstStyle/>
          <a:p>
            <a:r>
              <a:rPr lang="el-GR" smtClean="0">
                <a:solidFill>
                  <a:srgbClr val="C00000"/>
                </a:solidFill>
                <a:latin typeface="Cambria Math" panose="02040503050406030204" pitchFamily="18" charset="0"/>
                <a:ea typeface="Cambria Math" panose="02040503050406030204" pitchFamily="18" charset="0"/>
              </a:rPr>
              <a:t>ΙΣΧΥΣ</a:t>
            </a:r>
            <a:endParaRPr lang="en-GB" smtClean="0">
              <a:solidFill>
                <a:srgbClr val="C00000"/>
              </a:solidFill>
              <a:latin typeface="Cambria Math" panose="02040503050406030204" pitchFamily="18" charset="0"/>
              <a:ea typeface="Cambria Math" panose="02040503050406030204" pitchFamily="18" charset="0"/>
            </a:endParaRPr>
          </a:p>
        </p:txBody>
      </p:sp>
      <p:sp>
        <p:nvSpPr>
          <p:cNvPr id="14" name="TextBox 13"/>
          <p:cNvSpPr txBox="1"/>
          <p:nvPr/>
        </p:nvSpPr>
        <p:spPr>
          <a:xfrm>
            <a:off x="6087318" y="4759146"/>
            <a:ext cx="864096" cy="369332"/>
          </a:xfrm>
          <a:prstGeom prst="rect">
            <a:avLst/>
          </a:prstGeom>
          <a:solidFill>
            <a:schemeClr val="tx1">
              <a:alpha val="0"/>
            </a:schemeClr>
          </a:solidFill>
        </p:spPr>
        <p:txBody>
          <a:bodyPr wrap="square" rtlCol="0">
            <a:spAutoFit/>
          </a:bodyPr>
          <a:lstStyle/>
          <a:p>
            <a:r>
              <a:rPr lang="en-GB" smtClean="0">
                <a:solidFill>
                  <a:srgbClr val="C00000"/>
                </a:solidFill>
                <a:latin typeface="Cambria Math" panose="02040503050406030204" pitchFamily="18" charset="0"/>
                <a:ea typeface="Cambria Math" panose="02040503050406030204" pitchFamily="18" charset="0"/>
              </a:rPr>
              <a:t>Pmax</a:t>
            </a:r>
          </a:p>
        </p:txBody>
      </p:sp>
      <p:sp>
        <p:nvSpPr>
          <p:cNvPr id="15" name="TextBox 14"/>
          <p:cNvSpPr txBox="1"/>
          <p:nvPr/>
        </p:nvSpPr>
        <p:spPr>
          <a:xfrm>
            <a:off x="6877831" y="6283655"/>
            <a:ext cx="864096" cy="369332"/>
          </a:xfrm>
          <a:prstGeom prst="rect">
            <a:avLst/>
          </a:prstGeom>
          <a:solidFill>
            <a:schemeClr val="bg2"/>
          </a:solidFill>
        </p:spPr>
        <p:txBody>
          <a:bodyPr wrap="square" rtlCol="0">
            <a:spAutoFit/>
          </a:bodyPr>
          <a:lstStyle/>
          <a:p>
            <a:r>
              <a:rPr lang="el-GR" smtClean="0">
                <a:solidFill>
                  <a:srgbClr val="C00000"/>
                </a:solidFill>
                <a:latin typeface="Cambria Math" panose="02040503050406030204" pitchFamily="18" charset="0"/>
                <a:ea typeface="Cambria Math" panose="02040503050406030204" pitchFamily="18" charset="0"/>
              </a:rPr>
              <a:t>ΤΑΣΗ</a:t>
            </a:r>
            <a:endParaRPr lang="en-GB" smtClean="0">
              <a:solidFill>
                <a:srgbClr val="C00000"/>
              </a:solidFill>
              <a:latin typeface="Cambria Math" panose="02040503050406030204" pitchFamily="18" charset="0"/>
              <a:ea typeface="Cambria Math" panose="02040503050406030204" pitchFamily="18" charset="0"/>
            </a:endParaRPr>
          </a:p>
        </p:txBody>
      </p:sp>
      <p:sp>
        <p:nvSpPr>
          <p:cNvPr id="16" name="TextBox 15"/>
          <p:cNvSpPr txBox="1"/>
          <p:nvPr/>
        </p:nvSpPr>
        <p:spPr>
          <a:xfrm>
            <a:off x="7911889" y="6098989"/>
            <a:ext cx="1232111" cy="369332"/>
          </a:xfrm>
          <a:prstGeom prst="rect">
            <a:avLst/>
          </a:prstGeom>
          <a:solidFill>
            <a:schemeClr val="bg2"/>
          </a:solidFill>
        </p:spPr>
        <p:txBody>
          <a:bodyPr wrap="square" rtlCol="0">
            <a:spAutoFit/>
          </a:bodyPr>
          <a:lstStyle/>
          <a:p>
            <a:r>
              <a:rPr lang="en-GB" smtClean="0">
                <a:solidFill>
                  <a:srgbClr val="C00000"/>
                </a:solidFill>
                <a:latin typeface="Cambria Math" panose="02040503050406030204" pitchFamily="18" charset="0"/>
                <a:ea typeface="Cambria Math" panose="02040503050406030204" pitchFamily="18" charset="0"/>
              </a:rPr>
              <a:t>Vm Voc</a:t>
            </a:r>
          </a:p>
        </p:txBody>
      </p:sp>
      <p:cxnSp>
        <p:nvCxnSpPr>
          <p:cNvPr id="6" name="Straight Connector 5"/>
          <p:cNvCxnSpPr/>
          <p:nvPr/>
        </p:nvCxnSpPr>
        <p:spPr>
          <a:xfrm>
            <a:off x="5619182" y="2347913"/>
            <a:ext cx="25532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172400" y="2347913"/>
            <a:ext cx="0" cy="1657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19182" y="4771753"/>
            <a:ext cx="25532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160024" y="4811169"/>
            <a:ext cx="0" cy="184181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075"/>
    </mc:Choice>
    <mc:Fallback>
      <p:transition spd="slow" advTm="36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r>
              <a:rPr lang="el-GR"/>
              <a:t>ΔΙΑΣΤΑΣΙΟΛΟΓΗΣΗ</a:t>
            </a:r>
          </a:p>
        </p:txBody>
      </p:sp>
      <p:sp>
        <p:nvSpPr>
          <p:cNvPr id="136195" name="Rectangle 3"/>
          <p:cNvSpPr>
            <a:spLocks noGrp="1" noChangeArrowheads="1"/>
          </p:cNvSpPr>
          <p:nvPr>
            <p:ph idx="1"/>
          </p:nvPr>
        </p:nvSpPr>
        <p:spPr>
          <a:xfrm>
            <a:off x="457200" y="1484784"/>
            <a:ext cx="8229600" cy="4641379"/>
          </a:xfrm>
        </p:spPr>
        <p:txBody>
          <a:bodyPr/>
          <a:lstStyle/>
          <a:p>
            <a:r>
              <a:rPr lang="el-GR"/>
              <a:t>ΥΠΟΛΟΓΙΣΜΟΣ ΤΩΝ ΦΟΡΤΙΩΝ</a:t>
            </a:r>
          </a:p>
          <a:p>
            <a:r>
              <a:rPr lang="el-GR"/>
              <a:t>ΥΠΟΛΟΓΙΣΜΟΣ ΡΕΥΜΑΤΟΣ Φ/Β</a:t>
            </a:r>
          </a:p>
          <a:p>
            <a:r>
              <a:rPr lang="el-GR"/>
              <a:t>ΥΠΟΛΟΓΙΣΜΟΣ </a:t>
            </a:r>
            <a:r>
              <a:rPr lang="el-GR" smtClean="0"/>
              <a:t>ΓΩΝΙΑΣ </a:t>
            </a:r>
            <a:r>
              <a:rPr lang="el-GR"/>
              <a:t>ΚΛΙΣΗΣ Φ/Β</a:t>
            </a:r>
          </a:p>
          <a:p>
            <a:r>
              <a:rPr lang="el-GR"/>
              <a:t>ΥΠΟΛΟΓΙΣΜΟΣ ΤΟΥ ΣΥΣΤΗΜΑΤΟΣ ΜΠΑΤΑΡΙΩΝ</a:t>
            </a:r>
          </a:p>
          <a:p>
            <a:r>
              <a:rPr lang="el-GR"/>
              <a:t>ΥΠΟΛΟΓΙΣΜΟΣ ΤΗΣ ΕΠΙΦΑΝΕΙΑΣ </a:t>
            </a:r>
            <a:r>
              <a:rPr lang="el-GR" smtClean="0"/>
              <a:t>ΤΩΝ </a:t>
            </a:r>
            <a:r>
              <a:rPr lang="el-GR"/>
              <a:t>Φ/Β</a:t>
            </a:r>
          </a:p>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581"/>
    </mc:Choice>
    <mc:Fallback>
      <p:transition spd="slow" advTm="2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4"/>
          <p:cNvSpPr>
            <a:spLocks noGrp="1" noChangeArrowheads="1"/>
          </p:cNvSpPr>
          <p:nvPr>
            <p:ph type="title"/>
          </p:nvPr>
        </p:nvSpPr>
        <p:spPr/>
        <p:txBody>
          <a:bodyPr>
            <a:normAutofit fontScale="90000"/>
          </a:bodyPr>
          <a:lstStyle/>
          <a:p>
            <a:r>
              <a:rPr lang="el-GR">
                <a:solidFill>
                  <a:srgbClr val="C00000"/>
                </a:solidFill>
              </a:rPr>
              <a:t>ΤΥΠΙΚΕΣ ΑΠΟΔΟΣΕΙΣ Φ/Β</a:t>
            </a:r>
          </a:p>
        </p:txBody>
      </p:sp>
      <p:sp>
        <p:nvSpPr>
          <p:cNvPr id="140293" name="Rectangle 5"/>
          <p:cNvSpPr>
            <a:spLocks noChangeArrowheads="1"/>
          </p:cNvSpPr>
          <p:nvPr/>
        </p:nvSpPr>
        <p:spPr bwMode="auto">
          <a:xfrm>
            <a:off x="0" y="2847975"/>
            <a:ext cx="9144000" cy="0"/>
          </a:xfrm>
          <a:prstGeom prst="rect">
            <a:avLst/>
          </a:prstGeom>
          <a:solidFill>
            <a:srgbClr val="009900"/>
          </a:solidFill>
          <a:ln w="9525">
            <a:noFill/>
            <a:miter lim="800000"/>
            <a:headEnd/>
            <a:tailEnd/>
          </a:ln>
          <a:effectLst/>
        </p:spPr>
        <p:txBody>
          <a:bodyPr wrap="none" anchor="ctr">
            <a:spAutoFit/>
          </a:bodyPr>
          <a:lstStyle/>
          <a:p>
            <a:endParaRPr lang="el-GR"/>
          </a:p>
        </p:txBody>
      </p:sp>
      <p:graphicFrame>
        <p:nvGraphicFramePr>
          <p:cNvPr id="140352" name="Group 64"/>
          <p:cNvGraphicFramePr>
            <a:graphicFrameLocks noGrp="1"/>
          </p:cNvGraphicFramePr>
          <p:nvPr>
            <p:extLst>
              <p:ext uri="{D42A27DB-BD31-4B8C-83A1-F6EECF244321}">
                <p14:modId xmlns:p14="http://schemas.microsoft.com/office/powerpoint/2010/main" val="3254932783"/>
              </p:ext>
            </p:extLst>
          </p:nvPr>
        </p:nvGraphicFramePr>
        <p:xfrm>
          <a:off x="611188" y="1700809"/>
          <a:ext cx="8053387" cy="3960219"/>
        </p:xfrm>
        <a:graphic>
          <a:graphicData uri="http://schemas.openxmlformats.org/drawingml/2006/table">
            <a:tbl>
              <a:tblPr/>
              <a:tblGrid>
                <a:gridCol w="4473575"/>
                <a:gridCol w="3579812"/>
              </a:tblGrid>
              <a:tr h="80903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1" i="1" u="none" strike="noStrike" cap="none" normalizeH="0" baseline="0" smtClean="0">
                          <a:ln>
                            <a:noFill/>
                          </a:ln>
                          <a:solidFill>
                            <a:srgbClr val="009900"/>
                          </a:solidFill>
                          <a:effectLst/>
                          <a:latin typeface="Verdana" pitchFamily="34" charset="0"/>
                          <a:cs typeface="Times New Roman" pitchFamily="18" charset="0"/>
                        </a:rPr>
                        <a:t>Approximate Energy Efficiency Ranges for Various Module Types </a:t>
                      </a:r>
                      <a:endParaRPr kumimoji="0" lang="en-GB" sz="32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9900"/>
                    </a:solidFill>
                  </a:tcPr>
                </a:tc>
                <a:tc hMerge="1">
                  <a:txBody>
                    <a:bodyPr/>
                    <a:lstStyle/>
                    <a:p>
                      <a:endParaRPr lang="el-GR"/>
                    </a:p>
                  </a:txBody>
                  <a:tcPr/>
                </a:tc>
              </a:tr>
              <a:tr h="787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FFFFFF"/>
                          </a:solidFill>
                          <a:effectLst/>
                          <a:latin typeface="Verdana" pitchFamily="34" charset="0"/>
                          <a:cs typeface="Times New Roman" pitchFamily="18" charset="0"/>
                        </a:rPr>
                        <a:t>Cell Type</a:t>
                      </a:r>
                      <a:endParaRPr kumimoji="0" lang="el-GR" sz="32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FFFFFF"/>
                          </a:solidFill>
                          <a:effectLst/>
                          <a:latin typeface="Verdana" pitchFamily="34" charset="0"/>
                          <a:cs typeface="Times New Roman" pitchFamily="18" charset="0"/>
                        </a:rPr>
                        <a:t>Efficiency Range</a:t>
                      </a:r>
                      <a:endParaRPr kumimoji="0" lang="el-GR" sz="32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00"/>
                    </a:solidFill>
                  </a:tcPr>
                </a:tc>
              </a:tr>
              <a:tr h="788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rgbClr val="FFFFFF"/>
                          </a:solidFill>
                          <a:effectLst/>
                          <a:latin typeface="Verdana" pitchFamily="34" charset="0"/>
                          <a:cs typeface="Times New Roman" pitchFamily="18" charset="0"/>
                        </a:rPr>
                        <a:t>Monocrystalline cells </a:t>
                      </a:r>
                      <a:endParaRPr kumimoji="0" lang="el-GR" sz="32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99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rgbClr val="FFFFFF"/>
                          </a:solidFill>
                          <a:effectLst/>
                          <a:latin typeface="Verdana" pitchFamily="34" charset="0"/>
                          <a:cs typeface="Times New Roman" pitchFamily="18" charset="0"/>
                        </a:rPr>
                        <a:t>14 to 16% </a:t>
                      </a:r>
                      <a:endParaRPr kumimoji="0" lang="el-GR" sz="32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9900"/>
                    </a:solidFill>
                  </a:tcPr>
                </a:tc>
              </a:tr>
              <a:tr h="785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rgbClr val="FFFFFF"/>
                          </a:solidFill>
                          <a:effectLst/>
                          <a:latin typeface="Verdana" pitchFamily="34" charset="0"/>
                          <a:cs typeface="Times New Roman" pitchFamily="18" charset="0"/>
                        </a:rPr>
                        <a:t>Polycrystalline cells</a:t>
                      </a:r>
                      <a:endParaRPr kumimoji="0" lang="el-GR" sz="32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99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rgbClr val="FFFFFF"/>
                          </a:solidFill>
                          <a:effectLst/>
                          <a:latin typeface="Verdana" pitchFamily="34" charset="0"/>
                          <a:cs typeface="Times New Roman" pitchFamily="18" charset="0"/>
                        </a:rPr>
                        <a:t>13 to 15% </a:t>
                      </a:r>
                      <a:endParaRPr kumimoji="0" lang="el-GR" sz="32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9900"/>
                    </a:solidFill>
                  </a:tcPr>
                </a:tc>
              </a:tr>
              <a:tr h="788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FFFFFF"/>
                          </a:solidFill>
                          <a:effectLst/>
                          <a:latin typeface="Verdana" pitchFamily="34" charset="0"/>
                          <a:cs typeface="Times New Roman" pitchFamily="18" charset="0"/>
                        </a:rPr>
                        <a:t>High efficiency monocrystalline cells (BP Solar Saturn cells) </a:t>
                      </a:r>
                      <a:endParaRPr kumimoji="0" lang="en-GB" sz="32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99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rgbClr val="FFFFFF"/>
                          </a:solidFill>
                          <a:effectLst/>
                          <a:latin typeface="Verdana" pitchFamily="34" charset="0"/>
                          <a:cs typeface="Times New Roman" pitchFamily="18" charset="0"/>
                        </a:rPr>
                        <a:t>approximately 16.5%</a:t>
                      </a:r>
                      <a:endParaRPr kumimoji="0" lang="el-GR" sz="32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9900"/>
                    </a:solid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935"/>
    </mc:Choice>
    <mc:Fallback>
      <p:transition spd="slow" advTm="22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normAutofit fontScale="90000"/>
          </a:bodyPr>
          <a:lstStyle/>
          <a:p>
            <a:r>
              <a:rPr lang="el-GR"/>
              <a:t>Φωτοβολταϊκή συστοιχία</a:t>
            </a:r>
          </a:p>
        </p:txBody>
      </p:sp>
      <p:pic>
        <p:nvPicPr>
          <p:cNvPr id="158723" name="Picture 3" descr="pv5"/>
          <p:cNvPicPr>
            <a:picLocks noGrp="1" noChangeAspect="1" noChangeArrowheads="1"/>
          </p:cNvPicPr>
          <p:nvPr>
            <p:ph idx="1"/>
          </p:nvPr>
        </p:nvPicPr>
        <p:blipFill>
          <a:blip r:embed="rId5" cstate="print"/>
          <a:srcRect/>
          <a:stretch>
            <a:fillRect/>
          </a:stretch>
        </p:blipFill>
        <p:spPr>
          <a:xfrm>
            <a:off x="1979613" y="1793875"/>
            <a:ext cx="5832475" cy="4656138"/>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83"/>
    </mc:Choice>
    <mc:Fallback>
      <p:transition spd="slow" advTm="3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3"/>
          <p:cNvSpPr>
            <a:spLocks noGrp="1" noChangeArrowheads="1"/>
          </p:cNvSpPr>
          <p:nvPr>
            <p:ph idx="1"/>
          </p:nvPr>
        </p:nvSpPr>
        <p:spPr>
          <a:xfrm>
            <a:off x="4611526" y="2361371"/>
            <a:ext cx="4713448" cy="3457575"/>
          </a:xfrm>
        </p:spPr>
        <p:txBody>
          <a:bodyPr/>
          <a:lstStyle/>
          <a:p>
            <a:pPr>
              <a:lnSpc>
                <a:spcPct val="80000"/>
              </a:lnSpc>
            </a:pPr>
            <a:r>
              <a:rPr lang="el-GR" altLang="en-US" sz="2400" dirty="0"/>
              <a:t>Διασυνδεμένο με Δ.Ε.Η.</a:t>
            </a:r>
          </a:p>
          <a:p>
            <a:pPr>
              <a:lnSpc>
                <a:spcPct val="80000"/>
              </a:lnSpc>
            </a:pPr>
            <a:r>
              <a:rPr lang="el-GR" altLang="en-US" sz="2400" dirty="0"/>
              <a:t>Ισχύς </a:t>
            </a:r>
            <a:r>
              <a:rPr lang="el-GR" altLang="en-US" sz="2400"/>
              <a:t>20 </a:t>
            </a:r>
            <a:r>
              <a:rPr lang="en-US" altLang="en-US" sz="2400" smtClean="0"/>
              <a:t>kW</a:t>
            </a:r>
            <a:endParaRPr lang="el-GR" altLang="en-US" sz="2400" dirty="0"/>
          </a:p>
          <a:p>
            <a:pPr lvl="1">
              <a:lnSpc>
                <a:spcPct val="80000"/>
              </a:lnSpc>
            </a:pPr>
            <a:r>
              <a:rPr lang="el-GR" altLang="en-US" sz="2000"/>
              <a:t>15</a:t>
            </a:r>
            <a:r>
              <a:rPr lang="en-US" altLang="en-US" sz="2000" smtClean="0"/>
              <a:t>kW </a:t>
            </a:r>
            <a:r>
              <a:rPr lang="el-GR" altLang="en-US" sz="2000" dirty="0"/>
              <a:t>επί σταθερού άξονα</a:t>
            </a:r>
          </a:p>
          <a:p>
            <a:pPr lvl="1">
              <a:lnSpc>
                <a:spcPct val="80000"/>
              </a:lnSpc>
            </a:pPr>
            <a:r>
              <a:rPr lang="el-GR" altLang="en-US" sz="2000" smtClean="0"/>
              <a:t>   5</a:t>
            </a:r>
            <a:r>
              <a:rPr lang="en-US" altLang="en-US" sz="2000" smtClean="0"/>
              <a:t>kW </a:t>
            </a:r>
            <a:r>
              <a:rPr lang="el-GR" altLang="en-US" sz="2000" dirty="0"/>
              <a:t>με δυνατότητα παρακολούθησης της τροχιάς του ήλιου </a:t>
            </a:r>
            <a:r>
              <a:rPr lang="en-US" altLang="en-US" sz="2000" dirty="0"/>
              <a:t>(tracker)</a:t>
            </a:r>
            <a:endParaRPr lang="el-GR" altLang="en-US" sz="2000" dirty="0"/>
          </a:p>
          <a:p>
            <a:pPr>
              <a:lnSpc>
                <a:spcPct val="80000"/>
              </a:lnSpc>
            </a:pPr>
            <a:r>
              <a:rPr lang="el-GR" altLang="en-US" sz="2400"/>
              <a:t>Παραγωγή </a:t>
            </a:r>
            <a:r>
              <a:rPr lang="el-GR" altLang="en-US" sz="2400" smtClean="0"/>
              <a:t>30.000 </a:t>
            </a:r>
            <a:r>
              <a:rPr lang="en-US" altLang="en-US" sz="2400" smtClean="0"/>
              <a:t>kWh</a:t>
            </a:r>
            <a:r>
              <a:rPr lang="el-GR" altLang="en-US" sz="2400" smtClean="0"/>
              <a:t>/έτος</a:t>
            </a:r>
            <a:endParaRPr lang="el-GR" altLang="en-US" sz="2400" dirty="0"/>
          </a:p>
          <a:p>
            <a:pPr>
              <a:lnSpc>
                <a:spcPct val="80000"/>
              </a:lnSpc>
            </a:pPr>
            <a:r>
              <a:rPr lang="el-GR" altLang="en-US" sz="2400" dirty="0"/>
              <a:t>264 φωτοβολτα</a:t>
            </a:r>
            <a:r>
              <a:rPr lang="el-GR" altLang="en-US" sz="2400" dirty="0">
                <a:cs typeface="Arial" charset="0"/>
              </a:rPr>
              <a:t>ϊ</a:t>
            </a:r>
            <a:r>
              <a:rPr lang="el-GR" altLang="en-US" sz="2400" dirty="0"/>
              <a:t>κά </a:t>
            </a:r>
            <a:r>
              <a:rPr lang="en-US" altLang="en-US" sz="2400" dirty="0"/>
              <a:t>panels</a:t>
            </a:r>
            <a:endParaRPr lang="el-GR" altLang="en-US" sz="2400" dirty="0"/>
          </a:p>
          <a:p>
            <a:pPr>
              <a:lnSpc>
                <a:spcPct val="80000"/>
              </a:lnSpc>
            </a:pPr>
            <a:r>
              <a:rPr lang="el-GR" altLang="en-US" sz="2400"/>
              <a:t>6 </a:t>
            </a:r>
            <a:r>
              <a:rPr lang="el-GR" altLang="en-US" sz="2400" smtClean="0"/>
              <a:t>ανορθωτές ρεύματος</a:t>
            </a:r>
            <a:endParaRPr lang="el-GR" altLang="en-US" sz="2400" dirty="0"/>
          </a:p>
          <a:p>
            <a:pPr>
              <a:lnSpc>
                <a:spcPct val="80000"/>
              </a:lnSpc>
            </a:pPr>
            <a:endParaRPr lang="el-GR" altLang="en-US" sz="2400" dirty="0"/>
          </a:p>
          <a:p>
            <a:pPr>
              <a:lnSpc>
                <a:spcPct val="80000"/>
              </a:lnSpc>
            </a:pPr>
            <a:endParaRPr lang="el-GR" altLang="en-US" sz="2400" dirty="0"/>
          </a:p>
        </p:txBody>
      </p:sp>
      <p:sp>
        <p:nvSpPr>
          <p:cNvPr id="8" name="Slide Number Placeholder 5"/>
          <p:cNvSpPr>
            <a:spLocks noGrp="1"/>
          </p:cNvSpPr>
          <p:nvPr>
            <p:ph type="sldNum" sz="quarter" idx="12"/>
          </p:nvPr>
        </p:nvSpPr>
        <p:spPr/>
        <p:txBody>
          <a:bodyPr/>
          <a:lstStyle/>
          <a:p>
            <a:fld id="{7B7F2008-D9C9-422E-ADE5-D868086327EE}" type="slidenum">
              <a:rPr lang="el-GR" altLang="en-US"/>
              <a:pPr/>
              <a:t>48</a:t>
            </a:fld>
            <a:endParaRPr lang="el-GR" altLang="en-US"/>
          </a:p>
        </p:txBody>
      </p:sp>
      <p:sp>
        <p:nvSpPr>
          <p:cNvPr id="283650" name="Text Box 2"/>
          <p:cNvSpPr txBox="1">
            <a:spLocks noChangeArrowheads="1"/>
          </p:cNvSpPr>
          <p:nvPr/>
        </p:nvSpPr>
        <p:spPr bwMode="auto">
          <a:xfrm>
            <a:off x="971550" y="1890713"/>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3600">
                <a:solidFill>
                  <a:schemeClr val="bg1"/>
                </a:solidFill>
              </a:rPr>
              <a:t>1998</a:t>
            </a:r>
          </a:p>
        </p:txBody>
      </p:sp>
      <p:sp>
        <p:nvSpPr>
          <p:cNvPr id="283652" name="Rectangle 4"/>
          <p:cNvSpPr>
            <a:spLocks noChangeArrowheads="1"/>
          </p:cNvSpPr>
          <p:nvPr/>
        </p:nvSpPr>
        <p:spPr bwMode="auto">
          <a:xfrm>
            <a:off x="2627784" y="687738"/>
            <a:ext cx="5629275" cy="864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r"/>
            <a:r>
              <a:rPr lang="el-GR" altLang="en-US" sz="3200" dirty="0">
                <a:latin typeface="Verdana" pitchFamily="34" charset="0"/>
              </a:rPr>
              <a:t>Φωτοβολταϊκό Πάρκο</a:t>
            </a:r>
            <a:br>
              <a:rPr lang="el-GR" altLang="en-US" sz="3200" dirty="0">
                <a:latin typeface="Verdana" pitchFamily="34" charset="0"/>
              </a:rPr>
            </a:br>
            <a:r>
              <a:rPr lang="el-GR" altLang="en-US" sz="3200" dirty="0">
                <a:latin typeface="Verdana" pitchFamily="34" charset="0"/>
              </a:rPr>
              <a:t>Νέα Κεσσάνη Ξάνθης </a:t>
            </a:r>
          </a:p>
        </p:txBody>
      </p:sp>
      <p:pic>
        <p:nvPicPr>
          <p:cNvPr id="283653" name="Picture 5" descr="DSCN02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857340"/>
            <a:ext cx="4611526" cy="417516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18784196"/>
      </p:ext>
    </p:extLst>
  </p:cSld>
  <p:clrMapOvr>
    <a:masterClrMapping/>
  </p:clrMapOvr>
  <mc:AlternateContent xmlns:mc="http://schemas.openxmlformats.org/markup-compatibility/2006">
    <mc:Choice xmlns:p14="http://schemas.microsoft.com/office/powerpoint/2010/main" Requires="p14">
      <p:transition spd="slow" p14:dur="2000" advTm="5843"/>
    </mc:Choice>
    <mc:Fallback>
      <p:transition spd="slow" advTm="5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5" name="Rectangle 3"/>
          <p:cNvSpPr>
            <a:spLocks noGrp="1" noChangeArrowheads="1"/>
          </p:cNvSpPr>
          <p:nvPr>
            <p:ph idx="1"/>
          </p:nvPr>
        </p:nvSpPr>
        <p:spPr>
          <a:xfrm>
            <a:off x="4572000" y="1484313"/>
            <a:ext cx="4392613" cy="4679950"/>
          </a:xfrm>
        </p:spPr>
        <p:txBody>
          <a:bodyPr/>
          <a:lstStyle/>
          <a:p>
            <a:r>
              <a:rPr lang="el-GR" altLang="en-US"/>
              <a:t>50 </a:t>
            </a:r>
            <a:r>
              <a:rPr lang="en-US" altLang="en-US" smtClean="0"/>
              <a:t>kW </a:t>
            </a:r>
            <a:r>
              <a:rPr lang="el-GR" altLang="en-US" smtClean="0"/>
              <a:t>ΣΥΣΤΗΜΑ ΕΜΠ</a:t>
            </a:r>
            <a:endParaRPr lang="el-GR" altLang="en-US" dirty="0"/>
          </a:p>
          <a:p>
            <a:endParaRPr lang="el-GR" altLang="en-US" smtClean="0"/>
          </a:p>
          <a:p>
            <a:endParaRPr lang="el-GR" altLang="en-US" smtClean="0"/>
          </a:p>
          <a:p>
            <a:r>
              <a:rPr lang="el-GR" altLang="en-US" smtClean="0"/>
              <a:t>ΚΑΤΆ ΠΡΟΣΕΓΓΙΣΗ :</a:t>
            </a:r>
          </a:p>
          <a:p>
            <a:pPr algn="r"/>
            <a:r>
              <a:rPr lang="el-GR" altLang="en-US" smtClean="0"/>
              <a:t>5 </a:t>
            </a:r>
            <a:r>
              <a:rPr lang="en-US" altLang="en-US" smtClean="0"/>
              <a:t>kW </a:t>
            </a:r>
            <a:r>
              <a:rPr lang="en-US" altLang="en-US" dirty="0" smtClean="0"/>
              <a:t>- </a:t>
            </a:r>
            <a:r>
              <a:rPr lang="el-GR" altLang="en-US" dirty="0" smtClean="0"/>
              <a:t>επιφάνεια </a:t>
            </a:r>
            <a:r>
              <a:rPr lang="el-GR" altLang="en-US" dirty="0"/>
              <a:t>εγκατάστασης </a:t>
            </a:r>
            <a:r>
              <a:rPr lang="el-GR" altLang="en-US" dirty="0" smtClean="0"/>
              <a:t>60 </a:t>
            </a:r>
            <a:r>
              <a:rPr lang="en-GB" altLang="en-US" dirty="0" smtClean="0"/>
              <a:t>m</a:t>
            </a:r>
            <a:r>
              <a:rPr lang="en-GB" altLang="en-US" baseline="30000" dirty="0" smtClean="0"/>
              <a:t>2</a:t>
            </a:r>
            <a:r>
              <a:rPr lang="el-GR" altLang="en-US" dirty="0" smtClean="0"/>
              <a:t>.</a:t>
            </a:r>
            <a:endParaRPr lang="el-GR" altLang="en-US" dirty="0"/>
          </a:p>
          <a:p>
            <a:pPr algn="r"/>
            <a:r>
              <a:rPr lang="el-GR" altLang="en-US" smtClean="0"/>
              <a:t>10 </a:t>
            </a:r>
            <a:r>
              <a:rPr lang="en-US" altLang="en-US" smtClean="0"/>
              <a:t>kW </a:t>
            </a:r>
            <a:r>
              <a:rPr lang="en-US" altLang="en-US" dirty="0" smtClean="0"/>
              <a:t>- </a:t>
            </a:r>
            <a:r>
              <a:rPr lang="el-GR" altLang="en-US" dirty="0" smtClean="0"/>
              <a:t>επιφάνεια </a:t>
            </a:r>
            <a:r>
              <a:rPr lang="el-GR" altLang="en-US" dirty="0"/>
              <a:t>εγκατάστασης </a:t>
            </a:r>
            <a:r>
              <a:rPr lang="el-GR" altLang="en-US" dirty="0" smtClean="0"/>
              <a:t>110</a:t>
            </a:r>
            <a:r>
              <a:rPr lang="en-GB" altLang="en-US" dirty="0" smtClean="0"/>
              <a:t> m</a:t>
            </a:r>
            <a:r>
              <a:rPr lang="en-GB" altLang="en-US" baseline="30000" dirty="0" smtClean="0"/>
              <a:t>2</a:t>
            </a:r>
            <a:r>
              <a:rPr lang="el-GR" altLang="en-US" dirty="0" smtClean="0"/>
              <a:t>.</a:t>
            </a:r>
            <a:endParaRPr lang="el-GR" altLang="en-US" dirty="0"/>
          </a:p>
          <a:p>
            <a:endParaRPr lang="el-GR" altLang="en-US" dirty="0"/>
          </a:p>
        </p:txBody>
      </p:sp>
      <p:sp>
        <p:nvSpPr>
          <p:cNvPr id="8" name="Slide Number Placeholder 5"/>
          <p:cNvSpPr>
            <a:spLocks noGrp="1"/>
          </p:cNvSpPr>
          <p:nvPr>
            <p:ph type="sldNum" sz="quarter" idx="12"/>
          </p:nvPr>
        </p:nvSpPr>
        <p:spPr/>
        <p:txBody>
          <a:bodyPr/>
          <a:lstStyle/>
          <a:p>
            <a:fld id="{80807E99-9A7B-454B-91D6-5EC1A9774850}" type="slidenum">
              <a:rPr lang="el-GR" altLang="en-US"/>
              <a:pPr/>
              <a:t>49</a:t>
            </a:fld>
            <a:endParaRPr lang="el-GR" altLang="en-US"/>
          </a:p>
        </p:txBody>
      </p:sp>
      <p:sp>
        <p:nvSpPr>
          <p:cNvPr id="284674" name="Text Box 2"/>
          <p:cNvSpPr txBox="1">
            <a:spLocks noChangeArrowheads="1"/>
          </p:cNvSpPr>
          <p:nvPr/>
        </p:nvSpPr>
        <p:spPr bwMode="auto">
          <a:xfrm>
            <a:off x="971550" y="1890713"/>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3600">
                <a:solidFill>
                  <a:schemeClr val="bg1"/>
                </a:solidFill>
              </a:rPr>
              <a:t>1998</a:t>
            </a:r>
          </a:p>
        </p:txBody>
      </p:sp>
      <p:sp>
        <p:nvSpPr>
          <p:cNvPr id="284676" name="Rectangle 4"/>
          <p:cNvSpPr>
            <a:spLocks noChangeArrowheads="1"/>
          </p:cNvSpPr>
          <p:nvPr/>
        </p:nvSpPr>
        <p:spPr bwMode="auto">
          <a:xfrm>
            <a:off x="2195513" y="459628"/>
            <a:ext cx="5832475"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r"/>
            <a:r>
              <a:rPr lang="el-GR" altLang="en-US" sz="2400" dirty="0">
                <a:latin typeface="Verdana" pitchFamily="34" charset="0"/>
              </a:rPr>
              <a:t>Κτιριακές – Οικιακές εγκαταστάσεις</a:t>
            </a:r>
          </a:p>
        </p:txBody>
      </p:sp>
      <p:pic>
        <p:nvPicPr>
          <p:cNvPr id="284677" name="Picture 5" descr="SUNLIGHT_EMΠ"/>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693863"/>
            <a:ext cx="4600575" cy="34639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43895479"/>
      </p:ext>
    </p:extLst>
  </p:cSld>
  <p:clrMapOvr>
    <a:masterClrMapping/>
  </p:clrMapOvr>
  <mc:AlternateContent xmlns:mc="http://schemas.openxmlformats.org/markup-compatibility/2006">
    <mc:Choice xmlns:p14="http://schemas.microsoft.com/office/powerpoint/2010/main" Requires="p14">
      <p:transition spd="slow" p14:dur="2000" advTm="24502"/>
    </mc:Choice>
    <mc:Fallback>
      <p:transition spd="slow" advTm="24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Φωτοβολταϊκό σύστημα και η ηλιακή γεωμετρία</a:t>
            </a:r>
            <a:endParaRPr lang="en-GB" dirty="0"/>
          </a:p>
        </p:txBody>
      </p:sp>
      <p:pic>
        <p:nvPicPr>
          <p:cNvPr id="4" name="Picture 1028" descr="X:\CD Final\rgCD\Virtual CD PVSRG\Final CD\ppt\02\pvs02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09" y="1916832"/>
            <a:ext cx="8362933" cy="439248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60118260"/>
      </p:ext>
    </p:extLst>
  </p:cSld>
  <p:clrMapOvr>
    <a:masterClrMapping/>
  </p:clrMapOvr>
  <mc:AlternateContent xmlns:mc="http://schemas.openxmlformats.org/markup-compatibility/2006">
    <mc:Choice xmlns:p14="http://schemas.microsoft.com/office/powerpoint/2010/main" Requires="p14">
      <p:transition spd="slow" p14:dur="2000" advTm="26019"/>
    </mc:Choice>
    <mc:Fallback>
      <p:transition spd="slow" advTm="26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normAutofit fontScale="90000"/>
          </a:bodyPr>
          <a:lstStyle/>
          <a:p>
            <a:r>
              <a:rPr lang="el-GR" smtClean="0"/>
              <a:t>Φ/Β ενσωματωμένα σε θερμοκήπιο</a:t>
            </a:r>
            <a:endParaRPr lang="el-GR"/>
          </a:p>
        </p:txBody>
      </p:sp>
      <p:pic>
        <p:nvPicPr>
          <p:cNvPr id="148483" name="Picture 3"/>
          <p:cNvPicPr>
            <a:picLocks noGrp="1" noChangeAspect="1" noChangeArrowheads="1"/>
          </p:cNvPicPr>
          <p:nvPr>
            <p:ph sz="half" idx="1"/>
          </p:nvPr>
        </p:nvPicPr>
        <p:blipFill>
          <a:blip r:embed="rId5" cstate="print"/>
          <a:srcRect/>
          <a:stretch>
            <a:fillRect/>
          </a:stretch>
        </p:blipFill>
        <p:spPr>
          <a:xfrm>
            <a:off x="0" y="1628800"/>
            <a:ext cx="4248472" cy="4477854"/>
          </a:xfrm>
          <a:noFill/>
          <a:ln/>
        </p:spPr>
      </p:pic>
      <p:pic>
        <p:nvPicPr>
          <p:cNvPr id="148484" name="Picture 4"/>
          <p:cNvPicPr>
            <a:picLocks noGrp="1" noChangeAspect="1" noChangeArrowheads="1"/>
          </p:cNvPicPr>
          <p:nvPr>
            <p:ph sz="half" idx="2"/>
          </p:nvPr>
        </p:nvPicPr>
        <p:blipFill>
          <a:blip r:embed="rId6" cstate="print"/>
          <a:srcRect/>
          <a:stretch>
            <a:fillRect/>
          </a:stretch>
        </p:blipFill>
        <p:spPr>
          <a:xfrm>
            <a:off x="4364769" y="1602879"/>
            <a:ext cx="4779231" cy="3652242"/>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09"/>
    </mc:Choice>
    <mc:Fallback>
      <p:transition spd="slow" advTm="5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1066800" y="116632"/>
            <a:ext cx="7010400" cy="523528"/>
          </a:xfrm>
        </p:spPr>
        <p:txBody>
          <a:bodyPr>
            <a:normAutofit fontScale="90000"/>
          </a:bodyPr>
          <a:lstStyle/>
          <a:p>
            <a:r>
              <a:rPr lang="el-GR" smtClean="0"/>
              <a:t>φ/β σε πολυ-όροφο κτίριο</a:t>
            </a:r>
            <a:endParaRPr lang="el-GR"/>
          </a:p>
        </p:txBody>
      </p:sp>
      <p:pic>
        <p:nvPicPr>
          <p:cNvPr id="151555" name="Picture 3"/>
          <p:cNvPicPr>
            <a:picLocks noGrp="1" noChangeAspect="1" noChangeArrowheads="1"/>
          </p:cNvPicPr>
          <p:nvPr>
            <p:ph idx="1"/>
          </p:nvPr>
        </p:nvPicPr>
        <p:blipFill>
          <a:blip r:embed="rId5" cstate="print"/>
          <a:srcRect/>
          <a:stretch>
            <a:fillRect/>
          </a:stretch>
        </p:blipFill>
        <p:spPr>
          <a:xfrm>
            <a:off x="2469344" y="756957"/>
            <a:ext cx="4205311" cy="5885143"/>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94"/>
    </mc:Choice>
    <mc:Fallback>
      <p:transition spd="slow" advTm="4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normAutofit fontScale="90000"/>
          </a:bodyPr>
          <a:lstStyle/>
          <a:p>
            <a:r>
              <a:rPr lang="el-GR"/>
              <a:t>Φωτοβολταϊκά σε στέγη</a:t>
            </a:r>
          </a:p>
        </p:txBody>
      </p:sp>
      <p:pic>
        <p:nvPicPr>
          <p:cNvPr id="159747" name="Picture 3" descr="pv6"/>
          <p:cNvPicPr>
            <a:picLocks noGrp="1" noChangeAspect="1" noChangeArrowheads="1"/>
          </p:cNvPicPr>
          <p:nvPr>
            <p:ph idx="1"/>
          </p:nvPr>
        </p:nvPicPr>
        <p:blipFill>
          <a:blip r:embed="rId5" cstate="print"/>
          <a:srcRect/>
          <a:stretch>
            <a:fillRect/>
          </a:stretch>
        </p:blipFill>
        <p:spPr>
          <a:xfrm>
            <a:off x="2714612" y="1428736"/>
            <a:ext cx="6215706" cy="4405328"/>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55"/>
    </mc:Choice>
    <mc:Fallback>
      <p:transition spd="slow" advTm="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l-GR"/>
              <a:t>Κτίριο με Φ/Β και «ηλιακό τοίχο»</a:t>
            </a:r>
          </a:p>
        </p:txBody>
      </p:sp>
      <p:pic>
        <p:nvPicPr>
          <p:cNvPr id="160771" name="Picture 3" descr="Elsa Building, Italy"/>
          <p:cNvPicPr>
            <a:picLocks noGrp="1" noChangeAspect="1" noChangeArrowheads="1"/>
          </p:cNvPicPr>
          <p:nvPr>
            <p:ph sz="half" idx="1"/>
          </p:nvPr>
        </p:nvPicPr>
        <p:blipFill>
          <a:blip r:embed="rId5" cstate="print"/>
          <a:srcRect/>
          <a:stretch>
            <a:fillRect/>
          </a:stretch>
        </p:blipFill>
        <p:spPr>
          <a:xfrm>
            <a:off x="214282" y="2643182"/>
            <a:ext cx="4116413" cy="3512342"/>
          </a:xfrm>
          <a:ln/>
        </p:spPr>
      </p:pic>
      <p:pic>
        <p:nvPicPr>
          <p:cNvPr id="160772" name="Picture 4" descr="PV facad schematic"/>
          <p:cNvPicPr>
            <a:picLocks noGrp="1" noChangeAspect="1" noChangeArrowheads="1"/>
          </p:cNvPicPr>
          <p:nvPr>
            <p:ph sz="half" idx="2"/>
          </p:nvPr>
        </p:nvPicPr>
        <p:blipFill>
          <a:blip r:embed="rId6" cstate="print"/>
          <a:srcRect/>
          <a:stretch>
            <a:fillRect/>
          </a:stretch>
        </p:blipFill>
        <p:spPr>
          <a:xfrm>
            <a:off x="4571999" y="2643182"/>
            <a:ext cx="4051385" cy="3535381"/>
          </a:xfrm>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288"/>
    </mc:Choice>
    <mc:Fallback>
      <p:transition spd="slow" advTm="9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smtClean="0"/>
              <a:t>ΦΩΤΟΒΟΛΤΑΪΚΑ - ΑΔΕΙΟΔΟΤΗΣΗ</a:t>
            </a:r>
            <a:endParaRPr lang="el-GR" dirty="0"/>
          </a:p>
        </p:txBody>
      </p:sp>
      <p:sp>
        <p:nvSpPr>
          <p:cNvPr id="3" name="2 - Υπότιτλος"/>
          <p:cNvSpPr>
            <a:spLocks noGrp="1"/>
          </p:cNvSpPr>
          <p:nvPr>
            <p:ph type="subTitle" idx="1"/>
          </p:nvPr>
        </p:nvSpPr>
        <p:spPr/>
        <p:txBody>
          <a:bodyPr/>
          <a:lstStyle/>
          <a:p>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63284983"/>
      </p:ext>
    </p:extLst>
  </p:cSld>
  <p:clrMapOvr>
    <a:masterClrMapping/>
  </p:clrMapOvr>
  <mc:AlternateContent xmlns:mc="http://schemas.openxmlformats.org/markup-compatibility/2006">
    <mc:Choice xmlns:p14="http://schemas.microsoft.com/office/powerpoint/2010/main" Requires="p14">
      <p:transition spd="slow" p14:dur="2000" advTm="1990"/>
    </mc:Choice>
    <mc:Fallback>
      <p:transition spd="slow" advTm="1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ΝΟΜΙΚΟ ΠΛΑΙΣΙΟ</a:t>
            </a:r>
            <a:endParaRPr lang="el-GR" dirty="0"/>
          </a:p>
        </p:txBody>
      </p:sp>
      <p:sp>
        <p:nvSpPr>
          <p:cNvPr id="3" name="2 - Θέση περιεχομένου"/>
          <p:cNvSpPr>
            <a:spLocks noGrp="1"/>
          </p:cNvSpPr>
          <p:nvPr>
            <p:ph idx="1"/>
          </p:nvPr>
        </p:nvSpPr>
        <p:spPr>
          <a:xfrm>
            <a:off x="486396" y="1151109"/>
            <a:ext cx="8136904" cy="4896544"/>
          </a:xfrm>
        </p:spPr>
        <p:txBody>
          <a:bodyPr>
            <a:normAutofit lnSpcReduction="10000"/>
          </a:bodyPr>
          <a:lstStyle/>
          <a:p>
            <a:pPr>
              <a:lnSpc>
                <a:spcPct val="90000"/>
              </a:lnSpc>
              <a:defRPr/>
            </a:pPr>
            <a:r>
              <a:rPr lang="el-GR" sz="2000" dirty="0">
                <a:latin typeface="Times New Roman" pitchFamily="18" charset="0"/>
              </a:rPr>
              <a:t>Απελευθέρωση της αγοράς </a:t>
            </a:r>
            <a:r>
              <a:rPr lang="en-US" sz="2000" dirty="0">
                <a:latin typeface="Times New Roman" pitchFamily="18" charset="0"/>
              </a:rPr>
              <a:t>:</a:t>
            </a:r>
          </a:p>
          <a:p>
            <a:pPr lvl="1">
              <a:lnSpc>
                <a:spcPct val="90000"/>
              </a:lnSpc>
              <a:defRPr/>
            </a:pPr>
            <a:r>
              <a:rPr lang="el-GR" sz="2000" dirty="0">
                <a:latin typeface="Times New Roman" pitchFamily="18" charset="0"/>
              </a:rPr>
              <a:t>Νόμος</a:t>
            </a:r>
            <a:r>
              <a:rPr lang="en-US" sz="2000" dirty="0">
                <a:latin typeface="Times New Roman" pitchFamily="18" charset="0"/>
              </a:rPr>
              <a:t> 2773/1999 : </a:t>
            </a:r>
            <a:r>
              <a:rPr lang="el-GR" sz="2000" dirty="0">
                <a:latin typeface="Times New Roman" pitchFamily="18" charset="0"/>
              </a:rPr>
              <a:t>Απελευθέρωση της αγοράς</a:t>
            </a:r>
            <a:endParaRPr lang="en-US" sz="2000" dirty="0">
              <a:latin typeface="Times New Roman" pitchFamily="18" charset="0"/>
            </a:endParaRPr>
          </a:p>
          <a:p>
            <a:pPr lvl="1">
              <a:lnSpc>
                <a:spcPct val="90000"/>
              </a:lnSpc>
              <a:defRPr/>
            </a:pPr>
            <a:r>
              <a:rPr lang="el-GR" sz="2000" dirty="0">
                <a:latin typeface="Times New Roman" pitchFamily="18" charset="0"/>
              </a:rPr>
              <a:t>Νόμος</a:t>
            </a:r>
            <a:r>
              <a:rPr lang="en-US" sz="2000" dirty="0">
                <a:latin typeface="Times New Roman" pitchFamily="18" charset="0"/>
              </a:rPr>
              <a:t> 3175/2003 : </a:t>
            </a:r>
            <a:r>
              <a:rPr lang="el-GR" sz="2000" dirty="0">
                <a:latin typeface="Times New Roman" pitchFamily="18" charset="0"/>
              </a:rPr>
              <a:t>Τροποποίησε τον προηγούμενο νόμο, προκειμένου να δημιουργήσει ένα ασφαλέστερο επενδυτικό περιβάλλον για τους υποψήφιους Ανεξάρτητους Παραγωγούς, επέτρεψε την εισαγωγή Προμηθευτών στην δομή της αγοράς και έδωσε την δυνατότητα στον ΔΕΣΜΗΕ να διενεργεί διαγωνισμούς για νέες μονάδες παραγωγής, για την εξασφάλιση επάρκειας ισχύος </a:t>
            </a:r>
            <a:endParaRPr lang="en-US" sz="2000" dirty="0">
              <a:latin typeface="Times New Roman" pitchFamily="18" charset="0"/>
            </a:endParaRPr>
          </a:p>
          <a:p>
            <a:pPr lvl="1">
              <a:lnSpc>
                <a:spcPct val="90000"/>
              </a:lnSpc>
              <a:defRPr/>
            </a:pPr>
            <a:r>
              <a:rPr lang="el-GR" sz="2000" dirty="0">
                <a:latin typeface="Times New Roman" pitchFamily="18" charset="0"/>
              </a:rPr>
              <a:t>ΦΕΚ, Τεύχος B/ </a:t>
            </a:r>
            <a:r>
              <a:rPr lang="el-GR" sz="2000" dirty="0" err="1">
                <a:latin typeface="Times New Roman" pitchFamily="18" charset="0"/>
              </a:rPr>
              <a:t>No</a:t>
            </a:r>
            <a:r>
              <a:rPr lang="el-GR" sz="2000" dirty="0">
                <a:latin typeface="Times New Roman" pitchFamily="18" charset="0"/>
              </a:rPr>
              <a:t> 65</a:t>
            </a:r>
            <a:r>
              <a:rPr lang="en-US" sz="2000" dirty="0">
                <a:latin typeface="Times New Roman" pitchFamily="18" charset="0"/>
              </a:rPr>
              <a:t>5</a:t>
            </a:r>
            <a:r>
              <a:rPr lang="el-GR" sz="2000" dirty="0">
                <a:latin typeface="Times New Roman" pitchFamily="18" charset="0"/>
              </a:rPr>
              <a:t>/</a:t>
            </a:r>
            <a:r>
              <a:rPr lang="en-US" sz="2000" dirty="0">
                <a:latin typeface="Times New Roman" pitchFamily="18" charset="0"/>
              </a:rPr>
              <a:t>17</a:t>
            </a:r>
            <a:r>
              <a:rPr lang="el-GR" sz="2000" dirty="0">
                <a:latin typeface="Times New Roman" pitchFamily="18" charset="0"/>
              </a:rPr>
              <a:t>.5.0</a:t>
            </a:r>
            <a:r>
              <a:rPr lang="en-US" sz="2000" dirty="0">
                <a:latin typeface="Times New Roman" pitchFamily="18" charset="0"/>
              </a:rPr>
              <a:t>5</a:t>
            </a:r>
            <a:r>
              <a:rPr lang="el-GR" sz="2000" dirty="0">
                <a:latin typeface="Times New Roman" pitchFamily="18" charset="0"/>
              </a:rPr>
              <a:t> </a:t>
            </a:r>
            <a:r>
              <a:rPr lang="en-US" sz="2000" dirty="0">
                <a:latin typeface="Times New Roman" pitchFamily="18" charset="0"/>
              </a:rPr>
              <a:t>: </a:t>
            </a:r>
            <a:r>
              <a:rPr lang="el-GR" sz="2000" dirty="0">
                <a:latin typeface="Times New Roman" pitchFamily="18" charset="0"/>
              </a:rPr>
              <a:t>Νέος Κώδικας Συστήματος</a:t>
            </a:r>
            <a:endParaRPr lang="en-US" sz="2000" dirty="0">
              <a:latin typeface="Times New Roman" pitchFamily="18" charset="0"/>
            </a:endParaRPr>
          </a:p>
          <a:p>
            <a:pPr lvl="1">
              <a:lnSpc>
                <a:spcPct val="90000"/>
              </a:lnSpc>
              <a:defRPr/>
            </a:pPr>
            <a:r>
              <a:rPr lang="el-GR" sz="2000" dirty="0">
                <a:latin typeface="Times New Roman" pitchFamily="18" charset="0"/>
              </a:rPr>
              <a:t>Νόμος </a:t>
            </a:r>
            <a:r>
              <a:rPr lang="en-US" sz="2000" dirty="0">
                <a:latin typeface="Times New Roman" pitchFamily="18" charset="0"/>
              </a:rPr>
              <a:t>3426/2006:</a:t>
            </a:r>
            <a:r>
              <a:rPr lang="el-GR" sz="2000" dirty="0">
                <a:latin typeface="Times New Roman" pitchFamily="18" charset="0"/>
              </a:rPr>
              <a:t>Προσαρμογή της Ελληνικής Νομοθεσίας στις απαιτήσεις της Κοινοτικής Οδηγίας</a:t>
            </a:r>
            <a:r>
              <a:rPr lang="en-US" sz="2000" dirty="0">
                <a:latin typeface="Times New Roman" pitchFamily="18" charset="0"/>
              </a:rPr>
              <a:t> 2003/54</a:t>
            </a:r>
          </a:p>
          <a:p>
            <a:pPr>
              <a:lnSpc>
                <a:spcPct val="90000"/>
              </a:lnSpc>
              <a:defRPr/>
            </a:pPr>
            <a:r>
              <a:rPr lang="el-GR" sz="2000" dirty="0">
                <a:latin typeface="Times New Roman" pitchFamily="18" charset="0"/>
              </a:rPr>
              <a:t>ΑΠΕ</a:t>
            </a:r>
            <a:r>
              <a:rPr lang="en-US" sz="2000" dirty="0">
                <a:latin typeface="Times New Roman" pitchFamily="18" charset="0"/>
              </a:rPr>
              <a:t>:</a:t>
            </a:r>
          </a:p>
          <a:p>
            <a:pPr lvl="1">
              <a:lnSpc>
                <a:spcPct val="90000"/>
              </a:lnSpc>
              <a:defRPr/>
            </a:pPr>
            <a:r>
              <a:rPr lang="el-GR" sz="2000" dirty="0">
                <a:latin typeface="Times New Roman" pitchFamily="18" charset="0"/>
              </a:rPr>
              <a:t>Νόμος</a:t>
            </a:r>
            <a:r>
              <a:rPr lang="en-US" sz="2000" dirty="0">
                <a:latin typeface="Times New Roman" pitchFamily="18" charset="0"/>
              </a:rPr>
              <a:t> 2244/1994 : </a:t>
            </a:r>
            <a:r>
              <a:rPr lang="el-GR" sz="2000" dirty="0">
                <a:latin typeface="Times New Roman" pitchFamily="18" charset="0"/>
              </a:rPr>
              <a:t>Αρχικό πλαίσιο το οποίο επέτρεψε ιδιωτικές επενδύσεις σε έργα ΑΠΕ</a:t>
            </a:r>
            <a:endParaRPr lang="en-US" sz="2000" dirty="0">
              <a:latin typeface="Times New Roman" pitchFamily="18" charset="0"/>
            </a:endParaRPr>
          </a:p>
          <a:p>
            <a:pPr lvl="1">
              <a:lnSpc>
                <a:spcPct val="90000"/>
              </a:lnSpc>
              <a:defRPr/>
            </a:pPr>
            <a:r>
              <a:rPr lang="el-GR" sz="2000" dirty="0">
                <a:latin typeface="Times New Roman" pitchFamily="18" charset="0"/>
              </a:rPr>
              <a:t>Νόμος</a:t>
            </a:r>
            <a:r>
              <a:rPr lang="en-US" sz="2000" dirty="0">
                <a:latin typeface="Times New Roman" pitchFamily="18" charset="0"/>
              </a:rPr>
              <a:t> 3468/2006 : </a:t>
            </a:r>
            <a:r>
              <a:rPr lang="el-GR" sz="2000" dirty="0">
                <a:latin typeface="Times New Roman" pitchFamily="18" charset="0"/>
              </a:rPr>
              <a:t>Απλοποίησε τις διαδικασίες αδειοδότησης και έδωσε σημαντικά κίνητρα για την ανάπτυξη των ΑΠΕ, με έμφαση στα Φ/Β</a:t>
            </a:r>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99320437"/>
      </p:ext>
    </p:extLst>
  </p:cSld>
  <p:clrMapOvr>
    <a:masterClrMapping/>
  </p:clrMapOvr>
  <mc:AlternateContent xmlns:mc="http://schemas.openxmlformats.org/markup-compatibility/2006">
    <mc:Choice xmlns:p14="http://schemas.microsoft.com/office/powerpoint/2010/main" Requires="p14">
      <p:transition spd="slow" p14:dur="2000" advTm="21550"/>
    </mc:Choice>
    <mc:Fallback>
      <p:transition spd="slow" advTm="2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mtClean="0"/>
              <a:t>ΑΔΜΗΕ</a:t>
            </a:r>
            <a:endParaRPr lang="el-GR" dirty="0"/>
          </a:p>
        </p:txBody>
      </p:sp>
      <p:sp>
        <p:nvSpPr>
          <p:cNvPr id="3" name="2 - Θέση περιεχομένου"/>
          <p:cNvSpPr>
            <a:spLocks noGrp="1"/>
          </p:cNvSpPr>
          <p:nvPr>
            <p:ph idx="1"/>
          </p:nvPr>
        </p:nvSpPr>
        <p:spPr>
          <a:xfrm>
            <a:off x="647564" y="1230340"/>
            <a:ext cx="7848872" cy="5112568"/>
          </a:xfrm>
        </p:spPr>
        <p:txBody>
          <a:bodyPr>
            <a:normAutofit/>
          </a:bodyPr>
          <a:lstStyle/>
          <a:p>
            <a:r>
              <a:rPr lang="el-GR" sz="2400" dirty="0" smtClean="0">
                <a:latin typeface="Times New Roman" pitchFamily="18" charset="0"/>
              </a:rPr>
              <a:t>Η δικαιοδοσία </a:t>
            </a:r>
            <a:r>
              <a:rPr lang="el-GR" sz="2400" smtClean="0">
                <a:latin typeface="Times New Roman" pitchFamily="18" charset="0"/>
              </a:rPr>
              <a:t>του ΑΔΜΗΕ </a:t>
            </a:r>
            <a:r>
              <a:rPr lang="el-GR" sz="2400" dirty="0" smtClean="0">
                <a:latin typeface="Times New Roman" pitchFamily="18" charset="0"/>
              </a:rPr>
              <a:t>καλύπτει το ηπειρωτικό σύστημα και τα διασυνδεδεμένα με αυτό νησιά </a:t>
            </a:r>
            <a:endParaRPr lang="en-US" sz="2400" dirty="0" smtClean="0">
              <a:latin typeface="Times New Roman" pitchFamily="18" charset="0"/>
            </a:endParaRPr>
          </a:p>
          <a:p>
            <a:r>
              <a:rPr lang="en-US" sz="2400" dirty="0" smtClean="0">
                <a:latin typeface="Times New Roman" pitchFamily="18" charset="0"/>
              </a:rPr>
              <a:t> </a:t>
            </a:r>
            <a:r>
              <a:rPr lang="el-GR" sz="2400" smtClean="0">
                <a:latin typeface="Times New Roman" pitchFamily="18" charset="0"/>
              </a:rPr>
              <a:t>Ο ΑΔΜΗΕ </a:t>
            </a:r>
            <a:r>
              <a:rPr lang="el-GR" sz="2400" dirty="0" smtClean="0">
                <a:latin typeface="Times New Roman" pitchFamily="18" charset="0"/>
              </a:rPr>
              <a:t>είναι υπεύθυνος</a:t>
            </a:r>
            <a:r>
              <a:rPr lang="en-US" sz="2400" dirty="0" smtClean="0">
                <a:latin typeface="Times New Roman" pitchFamily="18" charset="0"/>
              </a:rPr>
              <a:t>: </a:t>
            </a:r>
          </a:p>
          <a:p>
            <a:pPr lvl="1"/>
            <a:r>
              <a:rPr lang="el-GR" sz="2400" dirty="0" smtClean="0">
                <a:latin typeface="Times New Roman" pitchFamily="18" charset="0"/>
              </a:rPr>
              <a:t>Για την ασφάλεια  τροφοδοσίας</a:t>
            </a:r>
            <a:endParaRPr lang="en-US" sz="2400" dirty="0" smtClean="0">
              <a:latin typeface="Times New Roman" pitchFamily="18" charset="0"/>
            </a:endParaRPr>
          </a:p>
          <a:p>
            <a:pPr lvl="1"/>
            <a:r>
              <a:rPr lang="el-GR" sz="2400" dirty="0" smtClean="0">
                <a:latin typeface="Times New Roman" pitchFamily="18" charset="0"/>
              </a:rPr>
              <a:t>Για τη σύνδεση νέων χρηστών </a:t>
            </a:r>
            <a:r>
              <a:rPr lang="en-US" sz="2400" dirty="0" smtClean="0">
                <a:latin typeface="Times New Roman" pitchFamily="18" charset="0"/>
              </a:rPr>
              <a:t>(</a:t>
            </a:r>
            <a:r>
              <a:rPr lang="el-GR" sz="2400" dirty="0" smtClean="0">
                <a:latin typeface="Times New Roman" pitchFamily="18" charset="0"/>
              </a:rPr>
              <a:t>π.χ. ΑΠΕ</a:t>
            </a:r>
            <a:r>
              <a:rPr lang="en-US" sz="2400" dirty="0" smtClean="0">
                <a:latin typeface="Times New Roman" pitchFamily="18" charset="0"/>
              </a:rPr>
              <a:t>):</a:t>
            </a:r>
          </a:p>
          <a:p>
            <a:pPr lvl="2"/>
            <a:r>
              <a:rPr lang="el-GR" dirty="0" smtClean="0">
                <a:latin typeface="Times New Roman" pitchFamily="18" charset="0"/>
              </a:rPr>
              <a:t>Ρυθμιζόμενη Πρόσβαση</a:t>
            </a:r>
            <a:endParaRPr lang="en-US" dirty="0" smtClean="0">
              <a:latin typeface="Times New Roman" pitchFamily="18" charset="0"/>
            </a:endParaRPr>
          </a:p>
          <a:p>
            <a:pPr lvl="1"/>
            <a:r>
              <a:rPr lang="el-GR" sz="2400" dirty="0" smtClean="0">
                <a:latin typeface="Times New Roman" pitchFamily="18" charset="0"/>
              </a:rPr>
              <a:t>Για την οργάνωση της Αγοράς</a:t>
            </a:r>
            <a:r>
              <a:rPr lang="en-US" sz="2400" dirty="0" smtClean="0">
                <a:latin typeface="Times New Roman" pitchFamily="18" charset="0"/>
              </a:rPr>
              <a:t> (</a:t>
            </a:r>
            <a:r>
              <a:rPr lang="el-GR" sz="2400" dirty="0" smtClean="0">
                <a:latin typeface="Times New Roman" pitchFamily="18" charset="0"/>
              </a:rPr>
              <a:t>Προσφορές</a:t>
            </a:r>
            <a:r>
              <a:rPr lang="en-US" sz="2400" dirty="0" smtClean="0">
                <a:latin typeface="Times New Roman" pitchFamily="18" charset="0"/>
              </a:rPr>
              <a:t>, </a:t>
            </a:r>
            <a:r>
              <a:rPr lang="el-GR" sz="2400" dirty="0" smtClean="0">
                <a:latin typeface="Times New Roman" pitchFamily="18" charset="0"/>
              </a:rPr>
              <a:t>Υπολογισμός της Οριακής Τιμής του Συστήματος &amp; μεγιστοποίηση του Κοινωνικού Πλεονάσματος</a:t>
            </a:r>
            <a:r>
              <a:rPr lang="en-US" sz="2400" dirty="0" smtClean="0">
                <a:latin typeface="Times New Roman" pitchFamily="18" charset="0"/>
              </a:rPr>
              <a:t>)</a:t>
            </a:r>
          </a:p>
          <a:p>
            <a:pPr lvl="1"/>
            <a:r>
              <a:rPr lang="el-GR" sz="2400" dirty="0" smtClean="0">
                <a:latin typeface="Times New Roman" pitchFamily="18" charset="0"/>
              </a:rPr>
              <a:t>Για την εκκαθάριση της Αγοράς</a:t>
            </a:r>
            <a:r>
              <a:rPr lang="en-US" sz="2400" dirty="0" smtClean="0">
                <a:latin typeface="Times New Roman" pitchFamily="18" charset="0"/>
              </a:rPr>
              <a:t> (</a:t>
            </a:r>
            <a:r>
              <a:rPr lang="el-GR" sz="2400" dirty="0" smtClean="0">
                <a:latin typeface="Times New Roman" pitchFamily="18" charset="0"/>
              </a:rPr>
              <a:t>πληρωμή Παραγωγών ΑΠΕ</a:t>
            </a:r>
            <a:r>
              <a:rPr lang="en-US" sz="2400" dirty="0" smtClean="0">
                <a:latin typeface="Times New Roman" pitchFamily="18" charset="0"/>
              </a:rPr>
              <a:t>)</a:t>
            </a:r>
            <a:endParaRPr lang="el-GR" sz="2400" dirty="0" smtClean="0">
              <a:latin typeface="Times New Roman" pitchFamily="18" charset="0"/>
            </a:endParaRPr>
          </a:p>
          <a:p>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99263286"/>
      </p:ext>
    </p:extLst>
  </p:cSld>
  <p:clrMapOvr>
    <a:masterClrMapping/>
  </p:clrMapOvr>
  <mc:AlternateContent xmlns:mc="http://schemas.openxmlformats.org/markup-compatibility/2006">
    <mc:Choice xmlns:p14="http://schemas.microsoft.com/office/powerpoint/2010/main" Requires="p14">
      <p:transition spd="slow" p14:dur="2000" advTm="31646"/>
    </mc:Choice>
    <mc:Fallback>
      <p:transition spd="slow" advTm="31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ΕΛΛΑΔΑ – ΠΡΩΤΟΚΟΛΛΟ ΚΥΟΤΟ</a:t>
            </a:r>
            <a:endParaRPr lang="el-GR" dirty="0"/>
          </a:p>
        </p:txBody>
      </p:sp>
      <p:sp>
        <p:nvSpPr>
          <p:cNvPr id="3" name="2 - Θέση περιεχομένου"/>
          <p:cNvSpPr>
            <a:spLocks noGrp="1"/>
          </p:cNvSpPr>
          <p:nvPr>
            <p:ph idx="1"/>
          </p:nvPr>
        </p:nvSpPr>
        <p:spPr/>
        <p:txBody>
          <a:bodyPr>
            <a:normAutofit fontScale="92500" lnSpcReduction="10000"/>
          </a:bodyPr>
          <a:lstStyle/>
          <a:p>
            <a:r>
              <a:rPr lang="el-GR" dirty="0" smtClean="0"/>
              <a:t>Η Ελλάδα επικύρωσε την Σύμβαση Πλαίσιο για την Αλλαγή του Κλίματος το 1994 και το Πρωτόκολλο </a:t>
            </a:r>
            <a:r>
              <a:rPr lang="el-GR" smtClean="0"/>
              <a:t>του Κυότο </a:t>
            </a:r>
            <a:r>
              <a:rPr lang="el-GR" dirty="0" smtClean="0"/>
              <a:t>τον Μάιο του 2002. </a:t>
            </a:r>
          </a:p>
          <a:p>
            <a:r>
              <a:rPr lang="el-GR" dirty="0" smtClean="0">
                <a:cs typeface="Times New Roman" pitchFamily="18" charset="0"/>
              </a:rPr>
              <a:t>Η </a:t>
            </a:r>
            <a:r>
              <a:rPr lang="el-GR" smtClean="0">
                <a:cs typeface="Times New Roman" pitchFamily="18" charset="0"/>
              </a:rPr>
              <a:t>Ελλάδα είχε συμφωνήσει να </a:t>
            </a:r>
            <a:r>
              <a:rPr lang="el-GR" dirty="0" smtClean="0">
                <a:cs typeface="Times New Roman" pitchFamily="18" charset="0"/>
              </a:rPr>
              <a:t>περιορίσει την </a:t>
            </a:r>
            <a:r>
              <a:rPr lang="el-GR" smtClean="0">
                <a:cs typeface="Times New Roman" pitchFamily="18" charset="0"/>
              </a:rPr>
              <a:t>καθαρή αύξηση, </a:t>
            </a:r>
            <a:r>
              <a:rPr lang="el-GR" dirty="0" smtClean="0">
                <a:cs typeface="Times New Roman" pitchFamily="18" charset="0"/>
              </a:rPr>
              <a:t>σε αέρια </a:t>
            </a:r>
            <a:r>
              <a:rPr lang="el-GR" smtClean="0">
                <a:cs typeface="Times New Roman" pitchFamily="18" charset="0"/>
              </a:rPr>
              <a:t>του θερμοκηπίου, </a:t>
            </a:r>
            <a:r>
              <a:rPr lang="el-GR" dirty="0" smtClean="0">
                <a:cs typeface="Times New Roman" pitchFamily="18" charset="0"/>
              </a:rPr>
              <a:t>στο 25% πάνω από τα επίπεδα του </a:t>
            </a:r>
            <a:r>
              <a:rPr lang="el-GR" smtClean="0">
                <a:cs typeface="Times New Roman" pitchFamily="18" charset="0"/>
              </a:rPr>
              <a:t>1990 για το διάστημα 2008-2012</a:t>
            </a:r>
            <a:r>
              <a:rPr lang="el-GR">
                <a:cs typeface="Times New Roman" pitchFamily="18" charset="0"/>
              </a:rPr>
              <a:t>.</a:t>
            </a:r>
            <a:r>
              <a:rPr lang="el-GR" smtClean="0">
                <a:cs typeface="Times New Roman" pitchFamily="18" charset="0"/>
              </a:rPr>
              <a:t> </a:t>
            </a:r>
          </a:p>
          <a:p>
            <a:endParaRPr lang="el-GR" smtClean="0">
              <a:cs typeface="Times New Roman" pitchFamily="18" charset="0"/>
            </a:endParaRPr>
          </a:p>
          <a:p>
            <a:pPr>
              <a:lnSpc>
                <a:spcPct val="90000"/>
              </a:lnSpc>
            </a:pPr>
            <a:r>
              <a:rPr lang="el-GR"/>
              <a:t>Η εναρμόνιση με την  Ευρωπαϊκή Οδηγία 2001/80/ΕΚ η οποία καθορίζει την δομή του μηχανισμού εμπορίας δικαιωμάτων εκπομπής ρύπων</a:t>
            </a:r>
          </a:p>
          <a:p>
            <a:pPr>
              <a:lnSpc>
                <a:spcPct val="90000"/>
              </a:lnSpc>
            </a:pPr>
            <a:r>
              <a:rPr lang="el-GR"/>
              <a:t>Το Εθνικό Σχέδιο Κατανομής Δικαιωμάτων Εκπομπών Ρύπων </a:t>
            </a:r>
          </a:p>
          <a:p>
            <a:pPr>
              <a:lnSpc>
                <a:spcPct val="90000"/>
              </a:lnSpc>
            </a:pPr>
            <a:r>
              <a:rPr lang="el-GR"/>
              <a:t>Η παρακολούθηση των εκπομπών </a:t>
            </a:r>
            <a:r>
              <a:rPr lang="en-US"/>
              <a:t>CO</a:t>
            </a:r>
            <a:r>
              <a:rPr lang="en-US" baseline="-25000"/>
              <a:t>2</a:t>
            </a:r>
            <a:endParaRPr lang="el-GR" baseline="-25000"/>
          </a:p>
          <a:p>
            <a:pPr marL="609600" indent="-609600"/>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95464058"/>
      </p:ext>
    </p:extLst>
  </p:cSld>
  <p:clrMapOvr>
    <a:masterClrMapping/>
  </p:clrMapOvr>
  <mc:AlternateContent xmlns:mc="http://schemas.openxmlformats.org/markup-compatibility/2006">
    <mc:Choice xmlns:p14="http://schemas.microsoft.com/office/powerpoint/2010/main" Requires="p14">
      <p:transition spd="slow" p14:dur="2000" advTm="23755"/>
    </mc:Choice>
    <mc:Fallback>
      <p:transition spd="slow" advTm="2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ΕΛΛΑΔΑ - ΠΕΡΙΒΑΛΛΟΝ</a:t>
            </a:r>
            <a:endParaRPr lang="el-GR" dirty="0"/>
          </a:p>
        </p:txBody>
      </p:sp>
      <p:sp>
        <p:nvSpPr>
          <p:cNvPr id="3" name="2 - Θέση περιεχομένου"/>
          <p:cNvSpPr>
            <a:spLocks noGrp="1"/>
          </p:cNvSpPr>
          <p:nvPr>
            <p:ph idx="1"/>
          </p:nvPr>
        </p:nvSpPr>
        <p:spPr>
          <a:xfrm>
            <a:off x="548060" y="1052736"/>
            <a:ext cx="8075240" cy="4114800"/>
          </a:xfrm>
        </p:spPr>
        <p:txBody>
          <a:bodyPr>
            <a:normAutofit/>
          </a:bodyPr>
          <a:lstStyle/>
          <a:p>
            <a:r>
              <a:rPr lang="el-GR" dirty="0" smtClean="0">
                <a:latin typeface="Book Antiqua" pitchFamily="18" charset="0"/>
                <a:cs typeface="Times New Roman" pitchFamily="18" charset="0"/>
              </a:rPr>
              <a:t>Η Οδηγία 2001/77/</a:t>
            </a:r>
            <a:r>
              <a:rPr lang="en-US" dirty="0" smtClean="0">
                <a:latin typeface="Book Antiqua" pitchFamily="18" charset="0"/>
                <a:cs typeface="Times New Roman" pitchFamily="18" charset="0"/>
              </a:rPr>
              <a:t>E</a:t>
            </a:r>
            <a:r>
              <a:rPr lang="el-GR" dirty="0" smtClean="0">
                <a:latin typeface="Book Antiqua" pitchFamily="18" charset="0"/>
                <a:cs typeface="Times New Roman" pitchFamily="18" charset="0"/>
              </a:rPr>
              <a:t>Κ προβλέπει </a:t>
            </a:r>
            <a:r>
              <a:rPr lang="el-GR" dirty="0" smtClean="0">
                <a:latin typeface="Book Antiqua" pitchFamily="18" charset="0"/>
              </a:rPr>
              <a:t>για </a:t>
            </a:r>
            <a:r>
              <a:rPr lang="el-GR" smtClean="0">
                <a:latin typeface="Book Antiqua" pitchFamily="18" charset="0"/>
              </a:rPr>
              <a:t>το 2020 </a:t>
            </a:r>
            <a:r>
              <a:rPr lang="el-GR" dirty="0" smtClean="0">
                <a:latin typeface="Book Antiqua" pitchFamily="18" charset="0"/>
              </a:rPr>
              <a:t>κάλυψη </a:t>
            </a:r>
            <a:r>
              <a:rPr lang="el-GR" smtClean="0">
                <a:latin typeface="Book Antiqua" pitchFamily="18" charset="0"/>
              </a:rPr>
              <a:t>του 20% </a:t>
            </a:r>
            <a:r>
              <a:rPr lang="el-GR" dirty="0" smtClean="0">
                <a:latin typeface="Book Antiqua" pitchFamily="18" charset="0"/>
              </a:rPr>
              <a:t>της κατανάλωσης ηλεκτρικής ενέργειας από ΑΠΕ (περιλαμβανομένων των μεγάλων υδροηλεκτρικών έργων).</a:t>
            </a:r>
            <a:r>
              <a:rPr lang="en-GB" dirty="0" smtClean="0">
                <a:latin typeface="Times New Roman" pitchFamily="18" charset="0"/>
              </a:rPr>
              <a:t> </a:t>
            </a:r>
            <a:br>
              <a:rPr lang="en-GB" dirty="0" smtClean="0">
                <a:latin typeface="Times New Roman" pitchFamily="18" charset="0"/>
              </a:rPr>
            </a:br>
            <a:endParaRPr lang="en-GB" dirty="0" smtClean="0">
              <a:latin typeface="Times New Roman" pitchFamily="18" charset="0"/>
            </a:endParaRPr>
          </a:p>
          <a:p>
            <a:r>
              <a:rPr lang="el-GR" dirty="0" smtClean="0">
                <a:latin typeface="Times New Roman" pitchFamily="18" charset="0"/>
              </a:rPr>
              <a:t>Η παραγωγή από μεγάλα υδροηλεκτρικά καλύπτει περίπου το 8% της συνολικής ζήτησης.  Το υπόλοιπο 12.1% θα πρέπει να καλυφθεί από τις διάφορες τεχνολογίες ΑΠΕ (ΜΥΗ, Α/Γ, Φ/Β, βιομάζα </a:t>
            </a:r>
            <a:r>
              <a:rPr lang="el-GR" dirty="0" err="1" smtClean="0">
                <a:latin typeface="Times New Roman" pitchFamily="18" charset="0"/>
              </a:rPr>
              <a:t>κ.λ.π</a:t>
            </a:r>
            <a:r>
              <a:rPr lang="el-GR" dirty="0" smtClean="0">
                <a:latin typeface="Times New Roman" pitchFamily="18" charset="0"/>
              </a:rPr>
              <a:t>.)</a:t>
            </a:r>
          </a:p>
          <a:p>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51929821"/>
      </p:ext>
    </p:extLst>
  </p:cSld>
  <p:clrMapOvr>
    <a:masterClrMapping/>
  </p:clrMapOvr>
  <mc:AlternateContent xmlns:mc="http://schemas.openxmlformats.org/markup-compatibility/2006">
    <mc:Choice xmlns:p14="http://schemas.microsoft.com/office/powerpoint/2010/main" Requires="p14">
      <p:transition spd="slow" p14:dur="2000" advTm="3972"/>
    </mc:Choice>
    <mc:Fallback>
      <p:transition spd="slow" advTm="3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ΦΩΤΟΒΟΛΤΑΪΚΑ</a:t>
            </a:r>
            <a:endParaRPr lang="el-GR" dirty="0"/>
          </a:p>
        </p:txBody>
      </p:sp>
      <p:sp>
        <p:nvSpPr>
          <p:cNvPr id="4" name="Rectangle 3"/>
          <p:cNvSpPr>
            <a:spLocks noGrp="1" noChangeArrowheads="1"/>
          </p:cNvSpPr>
          <p:nvPr>
            <p:ph idx="1"/>
          </p:nvPr>
        </p:nvSpPr>
        <p:spPr/>
        <p:txBody>
          <a:bodyPr/>
          <a:lstStyle/>
          <a:p>
            <a:r>
              <a:rPr lang="el-GR" sz="2400" dirty="0" smtClean="0">
                <a:latin typeface="Times New Roman" pitchFamily="18" charset="0"/>
              </a:rPr>
              <a:t>Η λειτουργία των </a:t>
            </a:r>
            <a:r>
              <a:rPr lang="el-GR" sz="2400" smtClean="0">
                <a:latin typeface="Times New Roman" pitchFamily="18" charset="0"/>
              </a:rPr>
              <a:t>Φ/Β λόγω της κατανεμημένης παραγωγής και του ταυτοχρονισμού </a:t>
            </a:r>
            <a:r>
              <a:rPr lang="el-GR" sz="2400" dirty="0" smtClean="0">
                <a:latin typeface="Times New Roman" pitchFamily="18" charset="0"/>
              </a:rPr>
              <a:t>με την αιχμή </a:t>
            </a:r>
            <a:r>
              <a:rPr lang="el-GR" sz="2400" smtClean="0">
                <a:latin typeface="Times New Roman" pitchFamily="18" charset="0"/>
              </a:rPr>
              <a:t>του φορτίου, </a:t>
            </a:r>
            <a:r>
              <a:rPr lang="el-GR" sz="2400" dirty="0" smtClean="0">
                <a:latin typeface="Times New Roman" pitchFamily="18" charset="0"/>
              </a:rPr>
              <a:t>αναμένεται να έχει </a:t>
            </a:r>
            <a:r>
              <a:rPr lang="el-GR" sz="2400" smtClean="0">
                <a:latin typeface="Times New Roman" pitchFamily="18" charset="0"/>
              </a:rPr>
              <a:t>θετική επίδραση, </a:t>
            </a:r>
            <a:r>
              <a:rPr lang="el-GR" sz="2400" dirty="0" smtClean="0">
                <a:latin typeface="Times New Roman" pitchFamily="18" charset="0"/>
              </a:rPr>
              <a:t>καθώς </a:t>
            </a:r>
            <a:r>
              <a:rPr lang="el-GR" sz="2400" smtClean="0">
                <a:latin typeface="Times New Roman" pitchFamily="18" charset="0"/>
              </a:rPr>
              <a:t>εγγυάται</a:t>
            </a:r>
            <a:r>
              <a:rPr lang="en-US" sz="2400" smtClean="0">
                <a:latin typeface="Times New Roman" pitchFamily="18" charset="0"/>
              </a:rPr>
              <a:t>:</a:t>
            </a:r>
          </a:p>
          <a:p>
            <a:pPr lvl="1"/>
            <a:r>
              <a:rPr lang="el-GR" smtClean="0">
                <a:latin typeface="Times New Roman" pitchFamily="18" charset="0"/>
              </a:rPr>
              <a:t>Α</a:t>
            </a:r>
            <a:r>
              <a:rPr lang="el-GR" sz="2400" smtClean="0">
                <a:latin typeface="Times New Roman" pitchFamily="18" charset="0"/>
              </a:rPr>
              <a:t>σφάλεια τροφοδοσίας σε περιόδους αιχμής </a:t>
            </a:r>
          </a:p>
          <a:p>
            <a:pPr lvl="1"/>
            <a:r>
              <a:rPr lang="el-GR" sz="2400" smtClean="0">
                <a:latin typeface="Times New Roman" pitchFamily="18" charset="0"/>
              </a:rPr>
              <a:t>Μείωση των απωλειών μεταφοράς λόγω τοπικής παραγωγής</a:t>
            </a:r>
            <a:endParaRPr lang="en-US" sz="2400" dirty="0" smtClean="0">
              <a:latin typeface="Times New Roman" pitchFamily="18" charset="0"/>
            </a:endParaRPr>
          </a:p>
          <a:p>
            <a:pPr lvl="1"/>
            <a:r>
              <a:rPr lang="el-GR" sz="2400" dirty="0" smtClean="0">
                <a:latin typeface="Times New Roman" pitchFamily="18" charset="0"/>
              </a:rPr>
              <a:t>Μείωση των αναγκών για νέες γραμμές μεταφοράς</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62684853"/>
      </p:ext>
    </p:extLst>
  </p:cSld>
  <p:clrMapOvr>
    <a:masterClrMapping/>
  </p:clrMapOvr>
  <mc:AlternateContent xmlns:mc="http://schemas.openxmlformats.org/markup-compatibility/2006">
    <mc:Choice xmlns:p14="http://schemas.microsoft.com/office/powerpoint/2010/main" Requires="p14">
      <p:transition spd="slow" p14:dur="2000" advTm="33890"/>
    </mc:Choice>
    <mc:Fallback>
      <p:transition spd="slow" advTm="33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Λέσβος: Σκαλοχώρι - Άναξος</a:t>
            </a:r>
            <a:endParaRPr lang="en-GB" dirty="0"/>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187625" y="893251"/>
            <a:ext cx="7956376" cy="5964749"/>
          </a:xfrm>
        </p:spPr>
      </p:pic>
      <p:pic>
        <p:nvPicPr>
          <p:cNvPr id="5"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435" y="764704"/>
            <a:ext cx="8105309" cy="6076401"/>
          </a:xfrm>
          <a:prstGeom prst="rect">
            <a:avLst/>
          </a:prstGeom>
        </p:spPr>
      </p:pic>
      <p:pic>
        <p:nvPicPr>
          <p:cNvPr id="6"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7435" y="692696"/>
            <a:ext cx="8206565" cy="6152311"/>
          </a:xfrm>
          <a:prstGeom prst="rect">
            <a:avLst/>
          </a:prstGeom>
        </p:spPr>
      </p:pic>
      <p:pic>
        <p:nvPicPr>
          <p:cNvPr id="7" name="Content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878" y="692697"/>
            <a:ext cx="8226220" cy="6167046"/>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47924754"/>
      </p:ext>
    </p:extLst>
  </p:cSld>
  <p:clrMapOvr>
    <a:masterClrMapping/>
  </p:clrMapOvr>
  <mc:AlternateContent xmlns:mc="http://schemas.openxmlformats.org/markup-compatibility/2006">
    <mc:Choice xmlns:p14="http://schemas.microsoft.com/office/powerpoint/2010/main" Requires="p14">
      <p:transition spd="slow" p14:dur="2000" advTm="32670"/>
    </mc:Choice>
    <mc:Fallback>
      <p:transition spd="slow" advTm="32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Αδειοδότηση Φωτοβολταϊκών</a:t>
            </a:r>
            <a:endParaRPr lang="el-GR" dirty="0"/>
          </a:p>
        </p:txBody>
      </p:sp>
      <p:sp>
        <p:nvSpPr>
          <p:cNvPr id="3" name="2 - Θέση περιεχομένου"/>
          <p:cNvSpPr>
            <a:spLocks noGrp="1"/>
          </p:cNvSpPr>
          <p:nvPr>
            <p:ph idx="1"/>
          </p:nvPr>
        </p:nvSpPr>
        <p:spPr>
          <a:xfrm>
            <a:off x="359532" y="1371600"/>
            <a:ext cx="8424936" cy="4114800"/>
          </a:xfrm>
        </p:spPr>
        <p:txBody>
          <a:bodyPr>
            <a:normAutofit lnSpcReduction="10000"/>
          </a:bodyPr>
          <a:lstStyle/>
          <a:p>
            <a:pPr>
              <a:lnSpc>
                <a:spcPct val="90000"/>
              </a:lnSpc>
            </a:pPr>
            <a:r>
              <a:rPr lang="el-GR" sz="2800" dirty="0" smtClean="0">
                <a:latin typeface="Times New Roman" pitchFamily="18" charset="0"/>
              </a:rPr>
              <a:t>Η μέγιστη επιτρεπόμενη ισχύ Φ/Β σταθμών που μπορούν να εγκατασταθούν σε διάφορες περιοχές καθορίζεται από </a:t>
            </a:r>
            <a:r>
              <a:rPr lang="el-GR" sz="2800" smtClean="0">
                <a:latin typeface="Times New Roman" pitchFamily="18" charset="0"/>
              </a:rPr>
              <a:t>τον </a:t>
            </a:r>
            <a:r>
              <a:rPr lang="el-GR" smtClean="0">
                <a:latin typeface="Times New Roman" pitchFamily="18" charset="0"/>
              </a:rPr>
              <a:t>ΑΔ</a:t>
            </a:r>
            <a:r>
              <a:rPr lang="el-GR" sz="2800" smtClean="0">
                <a:latin typeface="Times New Roman" pitchFamily="18" charset="0"/>
              </a:rPr>
              <a:t>ΜΗΕ </a:t>
            </a:r>
            <a:r>
              <a:rPr lang="el-GR" sz="2800" dirty="0" smtClean="0">
                <a:latin typeface="Times New Roman" pitchFamily="18" charset="0"/>
              </a:rPr>
              <a:t>σε συνεργασία με τον διαχειριστή του δικτύου </a:t>
            </a:r>
            <a:r>
              <a:rPr lang="el-GR" sz="2800" smtClean="0">
                <a:latin typeface="Times New Roman" pitchFamily="18" charset="0"/>
              </a:rPr>
              <a:t>(ΔΕΗ/ΔΔ</a:t>
            </a:r>
            <a:r>
              <a:rPr lang="el-GR" sz="2800" dirty="0" smtClean="0">
                <a:latin typeface="Times New Roman" pitchFamily="18" charset="0"/>
              </a:rPr>
              <a:t>).</a:t>
            </a:r>
            <a:endParaRPr lang="en-US" sz="2800" dirty="0" smtClean="0">
              <a:latin typeface="Times New Roman" pitchFamily="18" charset="0"/>
            </a:endParaRPr>
          </a:p>
          <a:p>
            <a:pPr>
              <a:lnSpc>
                <a:spcPct val="90000"/>
              </a:lnSpc>
            </a:pPr>
            <a:r>
              <a:rPr lang="el-GR" sz="2800" smtClean="0">
                <a:latin typeface="Times New Roman" pitchFamily="18" charset="0"/>
              </a:rPr>
              <a:t>Ο </a:t>
            </a:r>
            <a:r>
              <a:rPr lang="el-GR" smtClean="0">
                <a:latin typeface="Times New Roman" pitchFamily="18" charset="0"/>
              </a:rPr>
              <a:t>ΑΔ</a:t>
            </a:r>
            <a:r>
              <a:rPr lang="el-GR" sz="2800" smtClean="0">
                <a:latin typeface="Times New Roman" pitchFamily="18" charset="0"/>
              </a:rPr>
              <a:t>ΜΗΕ </a:t>
            </a:r>
            <a:r>
              <a:rPr lang="el-GR" sz="2800" dirty="0" smtClean="0">
                <a:latin typeface="Times New Roman" pitchFamily="18" charset="0"/>
              </a:rPr>
              <a:t>προδιαγράφει τις τεχνικές απαιτήσεις για την σύνδεση μεγάλων εγκαταστάσεων</a:t>
            </a:r>
            <a:r>
              <a:rPr lang="en-US" sz="2800" dirty="0" smtClean="0">
                <a:latin typeface="Times New Roman" pitchFamily="18" charset="0"/>
              </a:rPr>
              <a:t> (</a:t>
            </a:r>
            <a:r>
              <a:rPr lang="el-GR" sz="2800" dirty="0" smtClean="0">
                <a:latin typeface="Times New Roman" pitchFamily="18" charset="0"/>
              </a:rPr>
              <a:t> </a:t>
            </a:r>
            <a:r>
              <a:rPr lang="en-US" sz="2800" dirty="0" smtClean="0">
                <a:latin typeface="Times New Roman" pitchFamily="18" charset="0"/>
              </a:rPr>
              <a:t>&gt;</a:t>
            </a:r>
            <a:r>
              <a:rPr lang="el-GR" sz="2800" dirty="0" smtClean="0">
                <a:latin typeface="Times New Roman" pitchFamily="18" charset="0"/>
              </a:rPr>
              <a:t> </a:t>
            </a:r>
            <a:r>
              <a:rPr lang="en-US" sz="2800" dirty="0" smtClean="0">
                <a:latin typeface="Times New Roman" pitchFamily="18" charset="0"/>
              </a:rPr>
              <a:t>5 MW)</a:t>
            </a:r>
            <a:r>
              <a:rPr lang="el-GR" sz="2800" dirty="0">
                <a:latin typeface="Times New Roman" pitchFamily="18" charset="0"/>
              </a:rPr>
              <a:t> </a:t>
            </a:r>
            <a:r>
              <a:rPr lang="el-GR" sz="2800" dirty="0" smtClean="0">
                <a:latin typeface="Times New Roman" pitchFamily="18" charset="0"/>
              </a:rPr>
              <a:t>και,</a:t>
            </a:r>
            <a:endParaRPr lang="en-US" sz="2800" dirty="0" smtClean="0">
              <a:latin typeface="Times New Roman" pitchFamily="18" charset="0"/>
            </a:endParaRPr>
          </a:p>
          <a:p>
            <a:pPr>
              <a:lnSpc>
                <a:spcPct val="90000"/>
              </a:lnSpc>
            </a:pPr>
            <a:r>
              <a:rPr lang="el-GR" sz="2800" dirty="0">
                <a:latin typeface="Times New Roman" pitchFamily="18" charset="0"/>
              </a:rPr>
              <a:t>α</a:t>
            </a:r>
            <a:r>
              <a:rPr lang="el-GR" sz="2800" dirty="0" smtClean="0">
                <a:latin typeface="Times New Roman" pitchFamily="18" charset="0"/>
              </a:rPr>
              <a:t>ποζημιώνει τους παραγωγούς Φ/Β σε εγγυημένες τιμές</a:t>
            </a:r>
            <a:r>
              <a:rPr lang="en-US" sz="2800" dirty="0" smtClean="0">
                <a:latin typeface="Times New Roman" pitchFamily="18" charset="0"/>
              </a:rPr>
              <a:t>:</a:t>
            </a:r>
          </a:p>
          <a:p>
            <a:pPr lvl="1">
              <a:lnSpc>
                <a:spcPct val="90000"/>
              </a:lnSpc>
            </a:pPr>
            <a:r>
              <a:rPr lang="el-GR" dirty="0" smtClean="0">
                <a:latin typeface="Times New Roman" pitchFamily="18" charset="0"/>
              </a:rPr>
              <a:t>Μέχρι</a:t>
            </a:r>
            <a:r>
              <a:rPr lang="en-US" dirty="0" smtClean="0">
                <a:latin typeface="Times New Roman" pitchFamily="18" charset="0"/>
              </a:rPr>
              <a:t> 100 kW:             </a:t>
            </a:r>
            <a:r>
              <a:rPr lang="el-GR" dirty="0" smtClean="0">
                <a:latin typeface="Times New Roman" pitchFamily="18" charset="0"/>
              </a:rPr>
              <a:t>        ? </a:t>
            </a:r>
            <a:r>
              <a:rPr lang="en-US" dirty="0" smtClean="0">
                <a:latin typeface="Times New Roman" pitchFamily="18" charset="0"/>
              </a:rPr>
              <a:t> </a:t>
            </a:r>
            <a:r>
              <a:rPr lang="en-US" dirty="0" smtClean="0">
                <a:latin typeface="Times New Roman" pitchFamily="18" charset="0"/>
                <a:cs typeface="Arial" charset="0"/>
              </a:rPr>
              <a:t>€/MWh</a:t>
            </a:r>
          </a:p>
          <a:p>
            <a:pPr lvl="1">
              <a:lnSpc>
                <a:spcPct val="90000"/>
              </a:lnSpc>
            </a:pPr>
            <a:r>
              <a:rPr lang="el-GR" dirty="0" smtClean="0">
                <a:latin typeface="Times New Roman" pitchFamily="18" charset="0"/>
              </a:rPr>
              <a:t>Πάνω από </a:t>
            </a:r>
            <a:r>
              <a:rPr lang="en-US" dirty="0" smtClean="0">
                <a:latin typeface="Times New Roman" pitchFamily="18" charset="0"/>
              </a:rPr>
              <a:t>100 kW:  </a:t>
            </a:r>
            <a:r>
              <a:rPr lang="el-GR" dirty="0" smtClean="0">
                <a:latin typeface="Times New Roman" pitchFamily="18" charset="0"/>
              </a:rPr>
              <a:t>            ?</a:t>
            </a:r>
            <a:r>
              <a:rPr lang="en-US" dirty="0" smtClean="0">
                <a:latin typeface="Times New Roman" pitchFamily="18" charset="0"/>
              </a:rPr>
              <a:t> </a:t>
            </a:r>
            <a:r>
              <a:rPr lang="en-US" dirty="0" smtClean="0">
                <a:latin typeface="Times New Roman" pitchFamily="18" charset="0"/>
                <a:cs typeface="Arial" charset="0"/>
              </a:rPr>
              <a:t>€/MWh</a:t>
            </a:r>
            <a:endParaRPr lang="el-GR" dirty="0" smtClean="0">
              <a:latin typeface="Times New Roman" pitchFamily="18" charset="0"/>
              <a:cs typeface="Arial" charset="0"/>
            </a:endParaRPr>
          </a:p>
          <a:p>
            <a:pPr lvl="1">
              <a:lnSpc>
                <a:spcPct val="90000"/>
              </a:lnSpc>
            </a:pPr>
            <a:r>
              <a:rPr lang="el-GR" dirty="0" smtClean="0">
                <a:latin typeface="Times New Roman" pitchFamily="18" charset="0"/>
                <a:cs typeface="Arial" charset="0"/>
              </a:rPr>
              <a:t>(βλ. Ιστότοπο ΥΠΕΚΑ γιά τελευταίες τιμές)</a:t>
            </a:r>
            <a:endParaRPr lang="en-US" dirty="0" smtClean="0">
              <a:latin typeface="Times New Roman" pitchFamily="18" charset="0"/>
              <a:cs typeface="Arial" charset="0"/>
            </a:endParaRPr>
          </a:p>
          <a:p>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52322481"/>
      </p:ext>
    </p:extLst>
  </p:cSld>
  <p:clrMapOvr>
    <a:masterClrMapping/>
  </p:clrMapOvr>
  <mc:AlternateContent xmlns:mc="http://schemas.openxmlformats.org/markup-compatibility/2006">
    <mc:Choice xmlns:p14="http://schemas.microsoft.com/office/powerpoint/2010/main" Requires="p14">
      <p:transition spd="slow" p14:dur="2000" advTm="16506"/>
    </mc:Choice>
    <mc:Fallback>
      <p:transition spd="slow" advTm="16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1403350" y="274638"/>
            <a:ext cx="728345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r>
              <a:rPr lang="el-GR" altLang="en-US" b="1">
                <a:solidFill>
                  <a:srgbClr val="000066"/>
                </a:solidFill>
              </a:rPr>
              <a:t>Αδειοδοτική Διαδικασία ΦΒ</a:t>
            </a:r>
          </a:p>
        </p:txBody>
      </p:sp>
      <p:sp>
        <p:nvSpPr>
          <p:cNvPr id="88067" name="Rectangle 3"/>
          <p:cNvSpPr>
            <a:spLocks noGrp="1" noChangeArrowheads="1"/>
          </p:cNvSpPr>
          <p:nvPr>
            <p:ph idx="1"/>
          </p:nvPr>
        </p:nvSpPr>
        <p:spPr bwMode="auto">
          <a:xfrm>
            <a:off x="827584" y="1341438"/>
            <a:ext cx="8065591" cy="51117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pPr>
              <a:lnSpc>
                <a:spcPct val="90000"/>
              </a:lnSpc>
            </a:pPr>
            <a:r>
              <a:rPr lang="el-GR" altLang="en-US"/>
              <a:t>Άδεια Παραγωγής </a:t>
            </a:r>
            <a:r>
              <a:rPr lang="el-GR" altLang="en-US" smtClean="0"/>
              <a:t>(ή </a:t>
            </a:r>
            <a:r>
              <a:rPr lang="el-GR" altLang="en-US"/>
              <a:t>Εξαίρεση ή </a:t>
            </a:r>
            <a:r>
              <a:rPr lang="el-GR" altLang="en-US" smtClean="0"/>
              <a:t>Απαλλαγή)</a:t>
            </a:r>
            <a:endParaRPr lang="en-US" altLang="en-US"/>
          </a:p>
          <a:p>
            <a:pPr>
              <a:lnSpc>
                <a:spcPct val="90000"/>
              </a:lnSpc>
            </a:pPr>
            <a:r>
              <a:rPr lang="el-GR" altLang="en-US" smtClean="0"/>
              <a:t>Όροι </a:t>
            </a:r>
            <a:r>
              <a:rPr lang="el-GR" altLang="en-US"/>
              <a:t>Σύνδεσης στο Σύστημα ή το Δίκτυο</a:t>
            </a:r>
          </a:p>
          <a:p>
            <a:pPr>
              <a:lnSpc>
                <a:spcPct val="90000"/>
              </a:lnSpc>
            </a:pPr>
            <a:r>
              <a:rPr lang="el-GR" altLang="en-US"/>
              <a:t>Έγκριση Περιβαλλοντικών Όρων </a:t>
            </a:r>
            <a:endParaRPr lang="el-GR" altLang="en-US" smtClean="0"/>
          </a:p>
          <a:p>
            <a:pPr>
              <a:lnSpc>
                <a:spcPct val="90000"/>
              </a:lnSpc>
            </a:pPr>
            <a:r>
              <a:rPr lang="el-GR" altLang="en-US" smtClean="0"/>
              <a:t>Άδεια </a:t>
            </a:r>
            <a:r>
              <a:rPr lang="el-GR" altLang="en-US"/>
              <a:t>Εγκατάστασης </a:t>
            </a:r>
            <a:endParaRPr lang="el-GR" altLang="en-US" smtClean="0"/>
          </a:p>
          <a:p>
            <a:pPr>
              <a:lnSpc>
                <a:spcPct val="90000"/>
              </a:lnSpc>
            </a:pPr>
            <a:r>
              <a:rPr lang="el-GR" altLang="en-US" smtClean="0"/>
              <a:t>Άδεια Λειτουργίας</a:t>
            </a:r>
            <a:endParaRPr lang="el-GR" altLang="en-US" sz="2400"/>
          </a:p>
          <a:p>
            <a:pPr>
              <a:lnSpc>
                <a:spcPct val="90000"/>
              </a:lnSpc>
            </a:pPr>
            <a:endParaRPr lang="el-GR"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9272270"/>
      </p:ext>
    </p:extLst>
  </p:cSld>
  <p:clrMapOvr>
    <a:masterClrMapping/>
  </p:clrMapOvr>
  <mc:AlternateContent xmlns:mc="http://schemas.openxmlformats.org/markup-compatibility/2006">
    <mc:Choice xmlns:p14="http://schemas.microsoft.com/office/powerpoint/2010/main" Requires="p14">
      <p:transition spd="slow" p14:dur="2000" advTm="13503"/>
    </mc:Choice>
    <mc:Fallback>
      <p:transition spd="slow" advTm="13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Grp="1" noChangeArrowheads="1"/>
          </p:cNvSpPr>
          <p:nvPr>
            <p:ph type="title"/>
          </p:nvPr>
        </p:nvSpPr>
        <p:spPr bwMode="auto">
          <a:xfrm>
            <a:off x="923132" y="332656"/>
            <a:ext cx="8316912" cy="159226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algn="ctr"/>
            <a:r>
              <a:rPr lang="el-GR" altLang="en-US" sz="3200" dirty="0"/>
              <a:t>Αδειοδοτική διαδικασία</a:t>
            </a:r>
            <a:r>
              <a:rPr lang="en-US" altLang="en-US" sz="3200" dirty="0"/>
              <a:t> </a:t>
            </a:r>
            <a:r>
              <a:rPr lang="el-GR" altLang="en-US" sz="3200" dirty="0"/>
              <a:t>ΦΒ</a:t>
            </a:r>
            <a:br>
              <a:rPr lang="el-GR" altLang="en-US" sz="3200" dirty="0"/>
            </a:br>
            <a:r>
              <a:rPr lang="el-GR" altLang="en-US" sz="3200" i="1" dirty="0"/>
              <a:t>Εξαίρεση από την υποχρέωση λήψης άδειας παραγωγής</a:t>
            </a:r>
          </a:p>
        </p:txBody>
      </p:sp>
      <p:sp>
        <p:nvSpPr>
          <p:cNvPr id="87045" name="Oval 5"/>
          <p:cNvSpPr>
            <a:spLocks noChangeArrowheads="1"/>
          </p:cNvSpPr>
          <p:nvPr/>
        </p:nvSpPr>
        <p:spPr bwMode="auto">
          <a:xfrm>
            <a:off x="1187450" y="1628775"/>
            <a:ext cx="4248150" cy="2160588"/>
          </a:xfrm>
          <a:prstGeom prst="ellipse">
            <a:avLst/>
          </a:prstGeom>
          <a:noFill/>
          <a:ln w="9525">
            <a:solidFill>
              <a:srgbClr val="00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7046" name="Text Box 6"/>
          <p:cNvSpPr txBox="1">
            <a:spLocks noChangeArrowheads="1"/>
          </p:cNvSpPr>
          <p:nvPr/>
        </p:nvSpPr>
        <p:spPr bwMode="auto">
          <a:xfrm>
            <a:off x="1403350" y="1844675"/>
            <a:ext cx="3678238" cy="12003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l-GR" altLang="en-US" b="1" dirty="0">
                <a:solidFill>
                  <a:srgbClr val="FF0000"/>
                </a:solidFill>
              </a:rPr>
              <a:t>Αιτήσεις για εξαίρεση</a:t>
            </a:r>
          </a:p>
          <a:p>
            <a:pPr algn="ctr" eaLnBrk="0" hangingPunct="0"/>
            <a:r>
              <a:rPr lang="el-GR" altLang="en-US" b="1" dirty="0">
                <a:solidFill>
                  <a:srgbClr val="FF0000"/>
                </a:solidFill>
              </a:rPr>
              <a:t>από 20</a:t>
            </a:r>
            <a:r>
              <a:rPr lang="en-US" altLang="en-US" b="1" dirty="0">
                <a:solidFill>
                  <a:srgbClr val="FF0000"/>
                </a:solidFill>
              </a:rPr>
              <a:t> k</a:t>
            </a:r>
            <a:r>
              <a:rPr lang="en-GB" altLang="en-US" b="1" dirty="0">
                <a:solidFill>
                  <a:srgbClr val="FF0000"/>
                </a:solidFill>
              </a:rPr>
              <a:t>W </a:t>
            </a:r>
            <a:r>
              <a:rPr lang="el-GR" altLang="en-US" b="1" dirty="0">
                <a:solidFill>
                  <a:srgbClr val="FF0000"/>
                </a:solidFill>
              </a:rPr>
              <a:t>μέχρι 150</a:t>
            </a:r>
            <a:r>
              <a:rPr lang="en-US" altLang="en-US" b="1" dirty="0">
                <a:solidFill>
                  <a:srgbClr val="FF0000"/>
                </a:solidFill>
              </a:rPr>
              <a:t> k</a:t>
            </a:r>
            <a:r>
              <a:rPr lang="en-GB" altLang="en-US" b="1" dirty="0">
                <a:solidFill>
                  <a:srgbClr val="FF0000"/>
                </a:solidFill>
              </a:rPr>
              <a:t>W</a:t>
            </a:r>
            <a:endParaRPr lang="el-GR" altLang="en-US" b="1" dirty="0">
              <a:solidFill>
                <a:srgbClr val="FF0000"/>
              </a:solidFill>
            </a:endParaRPr>
          </a:p>
          <a:p>
            <a:pPr algn="ctr" eaLnBrk="0" hangingPunct="0"/>
            <a:r>
              <a:rPr lang="el-GR" altLang="en-US" b="1" dirty="0">
                <a:solidFill>
                  <a:srgbClr val="FF0000"/>
                </a:solidFill>
              </a:rPr>
              <a:t>Και για κορεσμένα δίκτυα και</a:t>
            </a:r>
            <a:r>
              <a:rPr lang="en-US" altLang="en-US" b="1" dirty="0">
                <a:solidFill>
                  <a:srgbClr val="FF0000"/>
                </a:solidFill>
              </a:rPr>
              <a:t> </a:t>
            </a:r>
            <a:r>
              <a:rPr lang="el-GR" altLang="en-US" b="1" dirty="0">
                <a:solidFill>
                  <a:srgbClr val="FF0000"/>
                </a:solidFill>
              </a:rPr>
              <a:t>για σταθμούς κάτω των </a:t>
            </a:r>
            <a:r>
              <a:rPr lang="en-US" altLang="en-US" b="1" dirty="0">
                <a:solidFill>
                  <a:srgbClr val="FF0000"/>
                </a:solidFill>
              </a:rPr>
              <a:t>2</a:t>
            </a:r>
            <a:r>
              <a:rPr lang="el-GR" altLang="en-US" b="1" dirty="0">
                <a:solidFill>
                  <a:srgbClr val="FF0000"/>
                </a:solidFill>
              </a:rPr>
              <a:t>0 </a:t>
            </a:r>
            <a:r>
              <a:rPr lang="en-US" altLang="en-US" b="1" dirty="0">
                <a:solidFill>
                  <a:srgbClr val="FF0000"/>
                </a:solidFill>
              </a:rPr>
              <a:t>kW</a:t>
            </a:r>
          </a:p>
        </p:txBody>
      </p:sp>
      <p:sp>
        <p:nvSpPr>
          <p:cNvPr id="87047" name="Line 7"/>
          <p:cNvSpPr>
            <a:spLocks noChangeShapeType="1"/>
          </p:cNvSpPr>
          <p:nvPr/>
        </p:nvSpPr>
        <p:spPr bwMode="auto">
          <a:xfrm>
            <a:off x="5508625" y="2708275"/>
            <a:ext cx="647700" cy="0"/>
          </a:xfrm>
          <a:prstGeom prst="line">
            <a:avLst/>
          </a:prstGeom>
          <a:noFill/>
          <a:ln w="3810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7048" name="WordArt 8"/>
          <p:cNvSpPr>
            <a:spLocks noChangeArrowheads="1" noChangeShapeType="1" noTextEdit="1"/>
          </p:cNvSpPr>
          <p:nvPr/>
        </p:nvSpPr>
        <p:spPr bwMode="auto">
          <a:xfrm>
            <a:off x="6299200" y="2351088"/>
            <a:ext cx="2555875" cy="865187"/>
          </a:xfrm>
          <a:prstGeom prst="rect">
            <a:avLst/>
          </a:prstGeom>
        </p:spPr>
        <p:txBody>
          <a:bodyPr wrap="none" fromWordArt="1">
            <a:prstTxWarp prst="textPlain">
              <a:avLst>
                <a:gd name="adj" fmla="val 50000"/>
              </a:avLst>
            </a:prstTxWarp>
          </a:bodyPr>
          <a:lstStyle/>
          <a:p>
            <a:pPr algn="ctr"/>
            <a:r>
              <a:rPr lang="el-GR" sz="3200" b="1" kern="10">
                <a:ln w="19050">
                  <a:solidFill>
                    <a:srgbClr val="000066"/>
                  </a:solidFill>
                  <a:round/>
                  <a:headEnd/>
                  <a:tailEnd/>
                </a:ln>
                <a:solidFill>
                  <a:srgbClr val="FFFF00"/>
                </a:solidFill>
                <a:effectLst>
                  <a:outerShdw dist="35921" dir="2700000" algn="ctr" rotWithShape="0">
                    <a:srgbClr val="990000"/>
                  </a:outerShdw>
                </a:effectLst>
                <a:latin typeface="Arial Greek"/>
                <a:cs typeface="Arial Greek"/>
              </a:rPr>
              <a:t>ΡΑΕ</a:t>
            </a:r>
            <a:endParaRPr lang="en-GB" sz="3200" b="1" kern="10">
              <a:ln w="19050">
                <a:solidFill>
                  <a:srgbClr val="000066"/>
                </a:solidFill>
                <a:round/>
                <a:headEnd/>
                <a:tailEnd/>
              </a:ln>
              <a:solidFill>
                <a:srgbClr val="FFFF00"/>
              </a:solidFill>
              <a:effectLst>
                <a:outerShdw dist="35921" dir="2700000" algn="ctr" rotWithShape="0">
                  <a:srgbClr val="990000"/>
                </a:outerShdw>
              </a:effectLst>
              <a:latin typeface="Arial Greek"/>
              <a:cs typeface="Arial Greek"/>
            </a:endParaRPr>
          </a:p>
        </p:txBody>
      </p:sp>
      <p:sp>
        <p:nvSpPr>
          <p:cNvPr id="87049" name="Text Box 9"/>
          <p:cNvSpPr txBox="1">
            <a:spLocks noChangeArrowheads="1"/>
          </p:cNvSpPr>
          <p:nvPr/>
        </p:nvSpPr>
        <p:spPr bwMode="auto">
          <a:xfrm>
            <a:off x="5614988" y="4727575"/>
            <a:ext cx="3494087" cy="1106488"/>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l-GR" altLang="en-US" sz="2200" b="1" dirty="0">
                <a:solidFill>
                  <a:schemeClr val="bg2">
                    <a:lumMod val="10000"/>
                  </a:schemeClr>
                </a:solidFill>
                <a:latin typeface="Arial" charset="0"/>
                <a:cs typeface="Times New Roman" pitchFamily="18" charset="0"/>
              </a:rPr>
              <a:t>Η ΡΑΕ χορηγεί </a:t>
            </a:r>
          </a:p>
          <a:p>
            <a:pPr algn="ctr" eaLnBrk="0" hangingPunct="0"/>
            <a:r>
              <a:rPr lang="el-GR" altLang="en-US" sz="2200" b="1" dirty="0">
                <a:solidFill>
                  <a:schemeClr val="bg2">
                    <a:lumMod val="10000"/>
                  </a:schemeClr>
                </a:solidFill>
                <a:latin typeface="Arial" charset="0"/>
                <a:cs typeface="Times New Roman" pitchFamily="18" charset="0"/>
              </a:rPr>
              <a:t>απόφαση εξαίρεσης. (διαπιστωτική πράξη)</a:t>
            </a:r>
            <a:endParaRPr lang="en-US" altLang="en-US" sz="2200" b="1" dirty="0">
              <a:solidFill>
                <a:schemeClr val="bg2">
                  <a:lumMod val="10000"/>
                </a:schemeClr>
              </a:solidFill>
              <a:latin typeface="Arial" charset="0"/>
              <a:cs typeface="Times New Roman" pitchFamily="18" charset="0"/>
            </a:endParaRPr>
          </a:p>
        </p:txBody>
      </p:sp>
      <p:sp>
        <p:nvSpPr>
          <p:cNvPr id="87050" name="Line 10"/>
          <p:cNvSpPr>
            <a:spLocks noChangeShapeType="1"/>
          </p:cNvSpPr>
          <p:nvPr/>
        </p:nvSpPr>
        <p:spPr bwMode="auto">
          <a:xfrm>
            <a:off x="7451725" y="3359150"/>
            <a:ext cx="0" cy="1223963"/>
          </a:xfrm>
          <a:prstGeom prst="line">
            <a:avLst/>
          </a:prstGeom>
          <a:noFill/>
          <a:ln w="6350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7051" name="Text Box 11"/>
          <p:cNvSpPr txBox="1">
            <a:spLocks noChangeArrowheads="1"/>
          </p:cNvSpPr>
          <p:nvPr/>
        </p:nvSpPr>
        <p:spPr bwMode="auto">
          <a:xfrm>
            <a:off x="323528" y="4151313"/>
            <a:ext cx="4896543" cy="1631216"/>
          </a:xfrm>
          <a:prstGeom prst="rect">
            <a:avLst/>
          </a:prstGeom>
          <a:solidFill>
            <a:schemeClr val="bg2"/>
          </a:solidFill>
          <a:ln w="9525">
            <a:solidFill>
              <a:srgbClr val="000066"/>
            </a:solidFill>
            <a:miter lim="800000"/>
            <a:headEnd/>
            <a:tailEnd/>
          </a:ln>
          <a:effectLst/>
          <a:extLst/>
        </p:spPr>
        <p:txBody>
          <a:bodyPr wrap="square">
            <a:spAutoFit/>
          </a:bodyPr>
          <a:lstStyle/>
          <a:p>
            <a:pPr algn="ctr" eaLnBrk="0" hangingPunct="0"/>
            <a:r>
              <a:rPr lang="el-GR" altLang="en-US" sz="2000" i="1" u="sng">
                <a:solidFill>
                  <a:schemeClr val="bg2">
                    <a:lumMod val="10000"/>
                  </a:schemeClr>
                </a:solidFill>
                <a:latin typeface="Arial" charset="0"/>
                <a:cs typeface="Times New Roman" pitchFamily="18" charset="0"/>
              </a:rPr>
              <a:t>Σημείωση:</a:t>
            </a:r>
          </a:p>
          <a:p>
            <a:pPr algn="ctr" eaLnBrk="0" hangingPunct="0"/>
            <a:r>
              <a:rPr lang="el-GR" altLang="en-US" sz="2000">
                <a:solidFill>
                  <a:schemeClr val="bg2">
                    <a:lumMod val="10000"/>
                  </a:schemeClr>
                </a:solidFill>
                <a:latin typeface="Arial" charset="0"/>
                <a:cs typeface="Times New Roman" pitchFamily="18" charset="0"/>
              </a:rPr>
              <a:t>Το έργο ακολουθεί την περιβαλλοντική αδειοδότηση</a:t>
            </a:r>
            <a:r>
              <a:rPr lang="en-US" altLang="en-US" sz="2000">
                <a:solidFill>
                  <a:schemeClr val="bg2">
                    <a:lumMod val="10000"/>
                  </a:schemeClr>
                </a:solidFill>
                <a:latin typeface="Arial" charset="0"/>
                <a:cs typeface="Times New Roman" pitchFamily="18" charset="0"/>
              </a:rPr>
              <a:t>.</a:t>
            </a:r>
          </a:p>
          <a:p>
            <a:pPr algn="ctr" eaLnBrk="0" hangingPunct="0"/>
            <a:r>
              <a:rPr lang="el-GR" altLang="en-US" sz="2000">
                <a:solidFill>
                  <a:schemeClr val="bg2">
                    <a:lumMod val="10000"/>
                  </a:schemeClr>
                </a:solidFill>
                <a:latin typeface="Arial" charset="0"/>
                <a:cs typeface="Times New Roman" pitchFamily="18" charset="0"/>
              </a:rPr>
              <a:t>Η Π.Π.Ε. όμως δεν υποβάλλεται μαζί με την αίτηση στη ΡΑΕ.</a:t>
            </a:r>
            <a:endParaRPr lang="en-US" altLang="en-US" sz="2000">
              <a:solidFill>
                <a:schemeClr val="bg2">
                  <a:lumMod val="10000"/>
                </a:schemeClr>
              </a:solidFill>
              <a:latin typeface="Arial" charset="0"/>
              <a:cs typeface="Times New Roman" pitchFamily="18" charset="0"/>
            </a:endParaRPr>
          </a:p>
        </p:txBody>
      </p:sp>
      <p:sp>
        <p:nvSpPr>
          <p:cNvPr id="87052" name="Line 12"/>
          <p:cNvSpPr>
            <a:spLocks noChangeShapeType="1"/>
          </p:cNvSpPr>
          <p:nvPr/>
        </p:nvSpPr>
        <p:spPr bwMode="auto">
          <a:xfrm>
            <a:off x="3201988" y="3045005"/>
            <a:ext cx="1587" cy="1141234"/>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Text Box 9"/>
          <p:cNvSpPr txBox="1">
            <a:spLocks noChangeArrowheads="1"/>
          </p:cNvSpPr>
          <p:nvPr/>
        </p:nvSpPr>
        <p:spPr bwMode="auto">
          <a:xfrm>
            <a:off x="344778" y="6211213"/>
            <a:ext cx="5019310" cy="369332"/>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l-GR" altLang="en-US" smtClean="0">
                <a:solidFill>
                  <a:schemeClr val="bg2">
                    <a:lumMod val="10000"/>
                  </a:schemeClr>
                </a:solidFill>
                <a:latin typeface="+mn-lt"/>
              </a:rPr>
              <a:t>ΠΠΕ : Προκαταρκτική </a:t>
            </a:r>
            <a:r>
              <a:rPr lang="el-GR" altLang="en-US">
                <a:solidFill>
                  <a:schemeClr val="bg2">
                    <a:lumMod val="10000"/>
                  </a:schemeClr>
                </a:solidFill>
                <a:latin typeface="+mn-lt"/>
              </a:rPr>
              <a:t>Περιβαλλοντική Εκτίμηση</a:t>
            </a:r>
            <a:endParaRPr lang="el-GR" altLang="en-US" dirty="0">
              <a:solidFill>
                <a:schemeClr val="bg2">
                  <a:lumMod val="10000"/>
                </a:schemeClr>
              </a:solidFill>
              <a:latin typeface="+mn-lt"/>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84967225"/>
      </p:ext>
    </p:extLst>
  </p:cSld>
  <p:clrMapOvr>
    <a:masterClrMapping/>
  </p:clrMapOvr>
  <mc:AlternateContent xmlns:mc="http://schemas.openxmlformats.org/markup-compatibility/2006">
    <mc:Choice xmlns:p14="http://schemas.microsoft.com/office/powerpoint/2010/main" Requires="p14">
      <p:transition spd="slow" p14:dur="2000" advTm="42925"/>
    </mc:Choice>
    <mc:Fallback>
      <p:transition spd="slow" advTm="42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Text Box 4"/>
          <p:cNvSpPr txBox="1">
            <a:spLocks noChangeArrowheads="1"/>
          </p:cNvSpPr>
          <p:nvPr/>
        </p:nvSpPr>
        <p:spPr bwMode="auto">
          <a:xfrm>
            <a:off x="1116013" y="1603375"/>
            <a:ext cx="7740650" cy="376238"/>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l-GR" altLang="en-US" sz="1800" b="1">
                <a:solidFill>
                  <a:schemeClr val="bg2">
                    <a:lumMod val="10000"/>
                  </a:schemeClr>
                </a:solidFill>
                <a:latin typeface="Arial" charset="0"/>
              </a:rPr>
              <a:t>Άδεια Παραγωγής Ηλεκτρικής </a:t>
            </a:r>
            <a:r>
              <a:rPr lang="el-GR" altLang="en-US" sz="1800" b="1" smtClean="0">
                <a:solidFill>
                  <a:schemeClr val="bg2">
                    <a:lumMod val="10000"/>
                  </a:schemeClr>
                </a:solidFill>
                <a:latin typeface="Arial" charset="0"/>
              </a:rPr>
              <a:t>Ενέργειας</a:t>
            </a:r>
            <a:endParaRPr lang="el-GR" altLang="en-US" sz="1800" i="1">
              <a:solidFill>
                <a:schemeClr val="bg2">
                  <a:lumMod val="10000"/>
                </a:schemeClr>
              </a:solidFill>
              <a:latin typeface="Arial" charset="0"/>
            </a:endParaRPr>
          </a:p>
        </p:txBody>
      </p:sp>
      <p:sp>
        <p:nvSpPr>
          <p:cNvPr id="86021" name="Text Box 5"/>
          <p:cNvSpPr txBox="1">
            <a:spLocks noChangeArrowheads="1"/>
          </p:cNvSpPr>
          <p:nvPr/>
        </p:nvSpPr>
        <p:spPr bwMode="auto">
          <a:xfrm>
            <a:off x="1116013" y="2106613"/>
            <a:ext cx="3671887" cy="523220"/>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l-GR" altLang="en-US" sz="1400" b="1">
                <a:solidFill>
                  <a:schemeClr val="bg2">
                    <a:lumMod val="10000"/>
                  </a:schemeClr>
                </a:solidFill>
                <a:latin typeface="Arial" charset="0"/>
              </a:rPr>
              <a:t>Διατύπωση Όρων Σύνδεσης στο </a:t>
            </a:r>
            <a:r>
              <a:rPr lang="el-GR" altLang="en-US" sz="1400" b="1" smtClean="0">
                <a:solidFill>
                  <a:schemeClr val="bg2">
                    <a:lumMod val="10000"/>
                  </a:schemeClr>
                </a:solidFill>
                <a:latin typeface="Arial" charset="0"/>
              </a:rPr>
              <a:t>Σύστημα</a:t>
            </a:r>
            <a:endParaRPr lang="el-GR" altLang="en-US" sz="1400" b="1">
              <a:solidFill>
                <a:schemeClr val="bg2">
                  <a:lumMod val="10000"/>
                </a:schemeClr>
              </a:solidFill>
              <a:latin typeface="Arial" charset="0"/>
            </a:endParaRPr>
          </a:p>
        </p:txBody>
      </p:sp>
      <p:sp>
        <p:nvSpPr>
          <p:cNvPr id="86022" name="Text Box 6"/>
          <p:cNvSpPr txBox="1">
            <a:spLocks noChangeArrowheads="1"/>
          </p:cNvSpPr>
          <p:nvPr/>
        </p:nvSpPr>
        <p:spPr bwMode="auto">
          <a:xfrm>
            <a:off x="1116013" y="2898775"/>
            <a:ext cx="3671887" cy="523220"/>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l-GR" altLang="en-US" sz="1400" b="1">
                <a:solidFill>
                  <a:schemeClr val="bg2">
                    <a:lumMod val="10000"/>
                  </a:schemeClr>
                </a:solidFill>
                <a:latin typeface="Arial" charset="0"/>
              </a:rPr>
              <a:t>Απόφαση Έγκρισης Επέμβασης ή </a:t>
            </a:r>
            <a:r>
              <a:rPr lang="el-GR" altLang="en-US" sz="1400" b="1" smtClean="0">
                <a:solidFill>
                  <a:schemeClr val="bg2">
                    <a:lumMod val="10000"/>
                  </a:schemeClr>
                </a:solidFill>
                <a:latin typeface="Arial" charset="0"/>
              </a:rPr>
              <a:t>Παραχώρησης</a:t>
            </a:r>
            <a:endParaRPr lang="el-GR" altLang="en-US" sz="1400" b="1">
              <a:solidFill>
                <a:schemeClr val="bg2">
                  <a:lumMod val="10000"/>
                </a:schemeClr>
              </a:solidFill>
              <a:latin typeface="Arial" charset="0"/>
            </a:endParaRPr>
          </a:p>
        </p:txBody>
      </p:sp>
      <p:sp>
        <p:nvSpPr>
          <p:cNvPr id="86023" name="Text Box 7"/>
          <p:cNvSpPr txBox="1">
            <a:spLocks noChangeArrowheads="1"/>
          </p:cNvSpPr>
          <p:nvPr/>
        </p:nvSpPr>
        <p:spPr bwMode="auto">
          <a:xfrm>
            <a:off x="1116013" y="3690938"/>
            <a:ext cx="3671887" cy="584775"/>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l-GR" altLang="en-US" sz="1600">
                <a:solidFill>
                  <a:schemeClr val="bg2">
                    <a:lumMod val="10000"/>
                  </a:schemeClr>
                </a:solidFill>
                <a:latin typeface="Arial" charset="0"/>
              </a:rPr>
              <a:t>Σύμβαση Σύνδεσης με το Σύστημα ή το </a:t>
            </a:r>
            <a:r>
              <a:rPr lang="el-GR" altLang="en-US" sz="1600" smtClean="0">
                <a:solidFill>
                  <a:schemeClr val="bg2">
                    <a:lumMod val="10000"/>
                  </a:schemeClr>
                </a:solidFill>
                <a:latin typeface="Arial" charset="0"/>
              </a:rPr>
              <a:t>Δίκτυο</a:t>
            </a:r>
            <a:endParaRPr lang="el-GR" altLang="en-US" sz="1600">
              <a:solidFill>
                <a:schemeClr val="bg2">
                  <a:lumMod val="10000"/>
                </a:schemeClr>
              </a:solidFill>
              <a:latin typeface="Arial" charset="0"/>
            </a:endParaRPr>
          </a:p>
        </p:txBody>
      </p:sp>
      <p:sp>
        <p:nvSpPr>
          <p:cNvPr id="86024" name="Text Box 8"/>
          <p:cNvSpPr txBox="1">
            <a:spLocks noChangeArrowheads="1"/>
          </p:cNvSpPr>
          <p:nvPr/>
        </p:nvSpPr>
        <p:spPr bwMode="auto">
          <a:xfrm>
            <a:off x="1116012" y="4988609"/>
            <a:ext cx="3671887" cy="646331"/>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l-GR" altLang="en-US" sz="1800">
                <a:solidFill>
                  <a:schemeClr val="bg2">
                    <a:lumMod val="10000"/>
                  </a:schemeClr>
                </a:solidFill>
                <a:latin typeface="Arial" charset="0"/>
              </a:rPr>
              <a:t>Σύμβαση Πώλησης Ηλεκτρικής </a:t>
            </a:r>
            <a:r>
              <a:rPr lang="el-GR" altLang="en-US" sz="1800" smtClean="0">
                <a:solidFill>
                  <a:schemeClr val="bg2">
                    <a:lumMod val="10000"/>
                  </a:schemeClr>
                </a:solidFill>
                <a:latin typeface="Arial" charset="0"/>
              </a:rPr>
              <a:t>Ενέργειας</a:t>
            </a:r>
            <a:endParaRPr lang="el-GR" altLang="en-US" sz="1800">
              <a:solidFill>
                <a:schemeClr val="bg2">
                  <a:lumMod val="10000"/>
                </a:schemeClr>
              </a:solidFill>
              <a:latin typeface="Arial" charset="0"/>
            </a:endParaRPr>
          </a:p>
        </p:txBody>
      </p:sp>
      <p:sp>
        <p:nvSpPr>
          <p:cNvPr id="86025" name="Text Box 9"/>
          <p:cNvSpPr txBox="1">
            <a:spLocks noChangeArrowheads="1"/>
          </p:cNvSpPr>
          <p:nvPr/>
        </p:nvSpPr>
        <p:spPr bwMode="auto">
          <a:xfrm>
            <a:off x="1116013" y="959366"/>
            <a:ext cx="7740650" cy="369332"/>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l-GR" altLang="en-US" sz="1800" b="1" smtClean="0">
                <a:solidFill>
                  <a:schemeClr val="bg2">
                    <a:lumMod val="10000"/>
                  </a:schemeClr>
                </a:solidFill>
                <a:latin typeface="Arial" charset="0"/>
              </a:rPr>
              <a:t>Προκαταρκτική </a:t>
            </a:r>
            <a:r>
              <a:rPr lang="el-GR" altLang="en-US" sz="1800" b="1">
                <a:solidFill>
                  <a:schemeClr val="bg2">
                    <a:lumMod val="10000"/>
                  </a:schemeClr>
                </a:solidFill>
                <a:latin typeface="Arial" charset="0"/>
              </a:rPr>
              <a:t>Περιβαλλοντική Εκτίμηση &amp; </a:t>
            </a:r>
            <a:r>
              <a:rPr lang="el-GR" altLang="en-US" sz="1800" b="1" smtClean="0">
                <a:solidFill>
                  <a:schemeClr val="bg2">
                    <a:lumMod val="10000"/>
                  </a:schemeClr>
                </a:solidFill>
                <a:latin typeface="Arial" charset="0"/>
              </a:rPr>
              <a:t>Αξιολόγηση</a:t>
            </a:r>
            <a:endParaRPr lang="el-GR" altLang="en-US" sz="1800" b="1">
              <a:solidFill>
                <a:schemeClr val="bg2">
                  <a:lumMod val="10000"/>
                </a:schemeClr>
              </a:solidFill>
              <a:latin typeface="Arial" charset="0"/>
            </a:endParaRPr>
          </a:p>
        </p:txBody>
      </p:sp>
      <p:sp>
        <p:nvSpPr>
          <p:cNvPr id="86026" name="Text Box 10"/>
          <p:cNvSpPr txBox="1">
            <a:spLocks noChangeArrowheads="1"/>
          </p:cNvSpPr>
          <p:nvPr/>
        </p:nvSpPr>
        <p:spPr bwMode="auto">
          <a:xfrm>
            <a:off x="5400675" y="2970213"/>
            <a:ext cx="3600450" cy="650875"/>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l-GR" altLang="en-US" sz="1800" b="1">
                <a:solidFill>
                  <a:schemeClr val="bg2">
                    <a:lumMod val="10000"/>
                  </a:schemeClr>
                </a:solidFill>
                <a:latin typeface="Arial" charset="0"/>
              </a:rPr>
              <a:t>Έγκριση Περιβαλλοντικών </a:t>
            </a:r>
            <a:r>
              <a:rPr lang="el-GR" altLang="en-US" sz="1800" b="1" smtClean="0">
                <a:solidFill>
                  <a:schemeClr val="bg2">
                    <a:lumMod val="10000"/>
                  </a:schemeClr>
                </a:solidFill>
              </a:rPr>
              <a:t>Όρων</a:t>
            </a:r>
            <a:endParaRPr lang="el-GR" altLang="en-US" sz="1200" b="1" i="1">
              <a:solidFill>
                <a:schemeClr val="bg2">
                  <a:lumMod val="10000"/>
                </a:schemeClr>
              </a:solidFill>
              <a:latin typeface="Arial Narrow" pitchFamily="34" charset="0"/>
            </a:endParaRPr>
          </a:p>
        </p:txBody>
      </p:sp>
      <p:sp>
        <p:nvSpPr>
          <p:cNvPr id="86027" name="Line 11"/>
          <p:cNvSpPr>
            <a:spLocks noChangeShapeType="1"/>
          </p:cNvSpPr>
          <p:nvPr/>
        </p:nvSpPr>
        <p:spPr bwMode="auto">
          <a:xfrm>
            <a:off x="4535488" y="607358"/>
            <a:ext cx="0" cy="352007"/>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28" name="Line 12"/>
          <p:cNvSpPr>
            <a:spLocks noChangeShapeType="1"/>
          </p:cNvSpPr>
          <p:nvPr/>
        </p:nvSpPr>
        <p:spPr bwMode="auto">
          <a:xfrm>
            <a:off x="7416800" y="3621088"/>
            <a:ext cx="0" cy="250825"/>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29" name="Line 13"/>
          <p:cNvSpPr>
            <a:spLocks noChangeShapeType="1"/>
          </p:cNvSpPr>
          <p:nvPr/>
        </p:nvSpPr>
        <p:spPr bwMode="auto">
          <a:xfrm>
            <a:off x="7416800" y="1998663"/>
            <a:ext cx="0" cy="936625"/>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30" name="Line 14"/>
          <p:cNvSpPr>
            <a:spLocks noChangeShapeType="1"/>
          </p:cNvSpPr>
          <p:nvPr/>
        </p:nvSpPr>
        <p:spPr bwMode="auto">
          <a:xfrm>
            <a:off x="4821096" y="3174953"/>
            <a:ext cx="576263" cy="0"/>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31" name="Line 15"/>
          <p:cNvSpPr>
            <a:spLocks noChangeShapeType="1"/>
          </p:cNvSpPr>
          <p:nvPr/>
        </p:nvSpPr>
        <p:spPr bwMode="auto">
          <a:xfrm>
            <a:off x="4787900" y="4051300"/>
            <a:ext cx="396875" cy="0"/>
          </a:xfrm>
          <a:prstGeom prst="line">
            <a:avLst/>
          </a:prstGeom>
          <a:noFill/>
          <a:ln w="381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32" name="Line 16"/>
          <p:cNvSpPr>
            <a:spLocks noChangeShapeType="1"/>
          </p:cNvSpPr>
          <p:nvPr/>
        </p:nvSpPr>
        <p:spPr bwMode="auto">
          <a:xfrm>
            <a:off x="5184775" y="4051300"/>
            <a:ext cx="0" cy="1008063"/>
          </a:xfrm>
          <a:prstGeom prst="line">
            <a:avLst/>
          </a:prstGeom>
          <a:noFill/>
          <a:ln w="381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33" name="Line 17"/>
          <p:cNvSpPr>
            <a:spLocks noChangeShapeType="1"/>
          </p:cNvSpPr>
          <p:nvPr/>
        </p:nvSpPr>
        <p:spPr bwMode="auto">
          <a:xfrm>
            <a:off x="5184775" y="5059363"/>
            <a:ext cx="2266950" cy="0"/>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34" name="Line 18"/>
          <p:cNvSpPr>
            <a:spLocks noChangeShapeType="1"/>
          </p:cNvSpPr>
          <p:nvPr/>
        </p:nvSpPr>
        <p:spPr bwMode="auto">
          <a:xfrm>
            <a:off x="4787900" y="5311775"/>
            <a:ext cx="2628900" cy="0"/>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35" name="Line 19"/>
          <p:cNvSpPr>
            <a:spLocks noChangeShapeType="1"/>
          </p:cNvSpPr>
          <p:nvPr/>
        </p:nvSpPr>
        <p:spPr bwMode="auto">
          <a:xfrm flipH="1">
            <a:off x="7451725" y="4239657"/>
            <a:ext cx="0" cy="1608177"/>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36" name="Text Box 20"/>
          <p:cNvSpPr txBox="1">
            <a:spLocks noChangeArrowheads="1"/>
          </p:cNvSpPr>
          <p:nvPr/>
        </p:nvSpPr>
        <p:spPr bwMode="auto">
          <a:xfrm>
            <a:off x="1116013" y="309750"/>
            <a:ext cx="7740650" cy="376237"/>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l-GR" altLang="en-US" sz="1800" b="1" dirty="0">
                <a:solidFill>
                  <a:srgbClr val="FF0000"/>
                </a:solidFill>
                <a:latin typeface="Arial" charset="0"/>
              </a:rPr>
              <a:t>Αίτηση για χορήγηση Άδειας Παραγωγής Ηλεκτρικής Ενέργειας </a:t>
            </a:r>
            <a:r>
              <a:rPr lang="el-GR" altLang="en-US" sz="1800" b="1" i="1" dirty="0">
                <a:solidFill>
                  <a:srgbClr val="FF0000"/>
                </a:solidFill>
                <a:latin typeface="Arial" charset="0"/>
              </a:rPr>
              <a:t>ΡΑΕ</a:t>
            </a:r>
          </a:p>
        </p:txBody>
      </p:sp>
      <p:sp>
        <p:nvSpPr>
          <p:cNvPr id="86037" name="Line 21"/>
          <p:cNvSpPr>
            <a:spLocks noChangeShapeType="1"/>
          </p:cNvSpPr>
          <p:nvPr/>
        </p:nvSpPr>
        <p:spPr bwMode="auto">
          <a:xfrm flipH="1">
            <a:off x="4535488" y="1328698"/>
            <a:ext cx="0" cy="309602"/>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38" name="Line 22"/>
          <p:cNvSpPr>
            <a:spLocks noChangeShapeType="1"/>
          </p:cNvSpPr>
          <p:nvPr/>
        </p:nvSpPr>
        <p:spPr bwMode="auto">
          <a:xfrm>
            <a:off x="4787900" y="2368223"/>
            <a:ext cx="2628900" cy="0"/>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39" name="Text Box 23"/>
          <p:cNvSpPr txBox="1">
            <a:spLocks noChangeArrowheads="1"/>
          </p:cNvSpPr>
          <p:nvPr/>
        </p:nvSpPr>
        <p:spPr bwMode="auto">
          <a:xfrm>
            <a:off x="5472113" y="3870325"/>
            <a:ext cx="3492500" cy="369332"/>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l-GR" altLang="en-US" sz="1800" b="1">
                <a:solidFill>
                  <a:schemeClr val="bg2">
                    <a:lumMod val="10000"/>
                  </a:schemeClr>
                </a:solidFill>
                <a:latin typeface="Arial" charset="0"/>
              </a:rPr>
              <a:t>Άδεια </a:t>
            </a:r>
            <a:r>
              <a:rPr lang="el-GR" altLang="en-US" sz="1800" b="1" smtClean="0">
                <a:solidFill>
                  <a:schemeClr val="bg2">
                    <a:lumMod val="10000"/>
                  </a:schemeClr>
                </a:solidFill>
                <a:latin typeface="Arial" charset="0"/>
              </a:rPr>
              <a:t>Εγκατάστασης</a:t>
            </a:r>
            <a:endParaRPr lang="el-GR" altLang="en-US" sz="1800" b="1" dirty="0">
              <a:solidFill>
                <a:schemeClr val="bg2">
                  <a:lumMod val="10000"/>
                </a:schemeClr>
              </a:solidFill>
              <a:latin typeface="Arial" charset="0"/>
            </a:endParaRPr>
          </a:p>
        </p:txBody>
      </p:sp>
      <p:sp>
        <p:nvSpPr>
          <p:cNvPr id="86040" name="Text Box 24"/>
          <p:cNvSpPr txBox="1">
            <a:spLocks noChangeArrowheads="1"/>
          </p:cNvSpPr>
          <p:nvPr/>
        </p:nvSpPr>
        <p:spPr bwMode="auto">
          <a:xfrm>
            <a:off x="1116012" y="5847834"/>
            <a:ext cx="7812087" cy="369332"/>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l-GR" altLang="en-US" sz="1800" b="1">
                <a:solidFill>
                  <a:schemeClr val="bg2">
                    <a:lumMod val="10000"/>
                  </a:schemeClr>
                </a:solidFill>
                <a:latin typeface="Arial" charset="0"/>
              </a:rPr>
              <a:t>Άδεια Λειτουργίας Ηλεκτρικής Ενέργειας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67707878"/>
      </p:ext>
    </p:extLst>
  </p:cSld>
  <p:clrMapOvr>
    <a:masterClrMapping/>
  </p:clrMapOvr>
  <mc:AlternateContent xmlns:mc="http://schemas.openxmlformats.org/markup-compatibility/2006">
    <mc:Choice xmlns:p14="http://schemas.microsoft.com/office/powerpoint/2010/main" Requires="p14">
      <p:transition spd="slow" p14:dur="2000" advTm="36140"/>
    </mc:Choice>
    <mc:Fallback>
      <p:transition spd="slow" advTm="3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Πορεία αδειοδότησης (1)</a:t>
            </a:r>
            <a:endParaRPr lang="el-GR" dirty="0"/>
          </a:p>
        </p:txBody>
      </p:sp>
      <p:sp>
        <p:nvSpPr>
          <p:cNvPr id="3" name="2 - Θέση περιεχομένου"/>
          <p:cNvSpPr>
            <a:spLocks noGrp="1"/>
          </p:cNvSpPr>
          <p:nvPr>
            <p:ph idx="1"/>
          </p:nvPr>
        </p:nvSpPr>
        <p:spPr>
          <a:xfrm>
            <a:off x="457200" y="1340768"/>
            <a:ext cx="8363272" cy="4785395"/>
          </a:xfrm>
        </p:spPr>
        <p:txBody>
          <a:bodyPr/>
          <a:lstStyle/>
          <a:p>
            <a:r>
              <a:rPr lang="el-GR" dirty="0" smtClean="0">
                <a:latin typeface="Times New Roman" pitchFamily="18" charset="0"/>
              </a:rPr>
              <a:t>Άδεια Παραγωγής</a:t>
            </a:r>
            <a:r>
              <a:rPr lang="en-US" dirty="0" smtClean="0">
                <a:latin typeface="Times New Roman" pitchFamily="18" charset="0"/>
              </a:rPr>
              <a:t> (</a:t>
            </a:r>
            <a:r>
              <a:rPr lang="el-GR" dirty="0" smtClean="0">
                <a:latin typeface="Times New Roman" pitchFamily="18" charset="0"/>
              </a:rPr>
              <a:t>ή Απόφαση Εξαίρεσης</a:t>
            </a:r>
            <a:r>
              <a:rPr lang="en-US" dirty="0" smtClean="0">
                <a:latin typeface="Times New Roman" pitchFamily="18" charset="0"/>
              </a:rPr>
              <a:t>):</a:t>
            </a:r>
          </a:p>
          <a:p>
            <a:pPr lvl="1"/>
            <a:r>
              <a:rPr lang="el-GR" dirty="0" smtClean="0">
                <a:latin typeface="Times New Roman" pitchFamily="18" charset="0"/>
              </a:rPr>
              <a:t>Υποβολή αίτησης στην ΡΑΕ</a:t>
            </a:r>
            <a:endParaRPr lang="en-US" dirty="0" smtClean="0">
              <a:latin typeface="Times New Roman" pitchFamily="18" charset="0"/>
            </a:endParaRPr>
          </a:p>
          <a:p>
            <a:pPr lvl="1"/>
            <a:r>
              <a:rPr lang="el-GR" dirty="0" smtClean="0">
                <a:latin typeface="Times New Roman" pitchFamily="18" charset="0"/>
              </a:rPr>
              <a:t>Προμελέτη Περιβαλλοντικών Επιπτώσεων</a:t>
            </a:r>
            <a:endParaRPr lang="en-US" dirty="0" smtClean="0">
              <a:latin typeface="Times New Roman" pitchFamily="18" charset="0"/>
            </a:endParaRPr>
          </a:p>
          <a:p>
            <a:pPr lvl="1"/>
            <a:r>
              <a:rPr lang="el-GR" dirty="0" smtClean="0">
                <a:latin typeface="Times New Roman" pitchFamily="18" charset="0"/>
              </a:rPr>
              <a:t>Εκδίδεται </a:t>
            </a:r>
            <a:r>
              <a:rPr lang="el-GR" smtClean="0">
                <a:latin typeface="Times New Roman" pitchFamily="18" charset="0"/>
              </a:rPr>
              <a:t>από το Υπουργείο, </a:t>
            </a:r>
            <a:r>
              <a:rPr lang="el-GR" dirty="0" smtClean="0">
                <a:latin typeface="Times New Roman" pitchFamily="18" charset="0"/>
              </a:rPr>
              <a:t>έπειτα από </a:t>
            </a:r>
            <a:r>
              <a:rPr lang="el-GR" smtClean="0">
                <a:latin typeface="Times New Roman" pitchFamily="18" charset="0"/>
              </a:rPr>
              <a:t>γνωμοδότηση ΡΑΕ</a:t>
            </a:r>
            <a:r>
              <a:rPr lang="el-GR" dirty="0" smtClean="0">
                <a:latin typeface="Times New Roman" pitchFamily="18" charset="0"/>
              </a:rPr>
              <a:t>.</a:t>
            </a:r>
            <a:endParaRPr lang="en-US" dirty="0" smtClean="0">
              <a:latin typeface="Times New Roman" pitchFamily="18" charset="0"/>
            </a:endParaRPr>
          </a:p>
          <a:p>
            <a:r>
              <a:rPr lang="el-GR" dirty="0" smtClean="0">
                <a:latin typeface="Times New Roman" pitchFamily="18" charset="0"/>
              </a:rPr>
              <a:t>Τελική </a:t>
            </a:r>
            <a:r>
              <a:rPr lang="el-GR" smtClean="0">
                <a:latin typeface="Times New Roman" pitchFamily="18" charset="0"/>
              </a:rPr>
              <a:t>Έγκριση Μελέτης </a:t>
            </a:r>
            <a:r>
              <a:rPr lang="el-GR" dirty="0" smtClean="0">
                <a:latin typeface="Times New Roman" pitchFamily="18" charset="0"/>
              </a:rPr>
              <a:t>Περιβαλλοντικών Επιπτώσεων</a:t>
            </a:r>
          </a:p>
          <a:p>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01729461"/>
      </p:ext>
    </p:extLst>
  </p:cSld>
  <p:clrMapOvr>
    <a:masterClrMapping/>
  </p:clrMapOvr>
  <mc:AlternateContent xmlns:mc="http://schemas.openxmlformats.org/markup-compatibility/2006">
    <mc:Choice xmlns:p14="http://schemas.microsoft.com/office/powerpoint/2010/main" Requires="p14">
      <p:transition spd="slow" p14:dur="2000" advTm="14771"/>
    </mc:Choice>
    <mc:Fallback>
      <p:transition spd="slow" advTm="14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Πορεία αδειοδότησης (2)</a:t>
            </a:r>
            <a:endParaRPr lang="el-GR" dirty="0"/>
          </a:p>
        </p:txBody>
      </p:sp>
      <p:sp>
        <p:nvSpPr>
          <p:cNvPr id="3" name="2 - Θέση περιεχομένου"/>
          <p:cNvSpPr>
            <a:spLocks noGrp="1"/>
          </p:cNvSpPr>
          <p:nvPr>
            <p:ph idx="1"/>
          </p:nvPr>
        </p:nvSpPr>
        <p:spPr>
          <a:xfrm>
            <a:off x="457200" y="1196752"/>
            <a:ext cx="8229600" cy="4929411"/>
          </a:xfrm>
        </p:spPr>
        <p:txBody>
          <a:bodyPr/>
          <a:lstStyle/>
          <a:p>
            <a:pPr>
              <a:lnSpc>
                <a:spcPct val="90000"/>
              </a:lnSpc>
            </a:pPr>
            <a:r>
              <a:rPr lang="el-GR" smtClean="0">
                <a:latin typeface="Times New Roman" pitchFamily="18" charset="0"/>
              </a:rPr>
              <a:t>Άδεια Εγκατάστασης</a:t>
            </a:r>
            <a:endParaRPr lang="en-US" dirty="0" smtClean="0">
              <a:latin typeface="Times New Roman" pitchFamily="18" charset="0"/>
            </a:endParaRPr>
          </a:p>
          <a:p>
            <a:pPr>
              <a:lnSpc>
                <a:spcPct val="90000"/>
              </a:lnSpc>
            </a:pPr>
            <a:r>
              <a:rPr lang="el-GR" dirty="0" smtClean="0">
                <a:latin typeface="Times New Roman" pitchFamily="18" charset="0"/>
              </a:rPr>
              <a:t>Πολεοδομική </a:t>
            </a:r>
            <a:r>
              <a:rPr lang="el-GR" smtClean="0">
                <a:latin typeface="Times New Roman" pitchFamily="18" charset="0"/>
              </a:rPr>
              <a:t>Άδεια </a:t>
            </a:r>
          </a:p>
          <a:p>
            <a:pPr>
              <a:lnSpc>
                <a:spcPct val="90000"/>
              </a:lnSpc>
            </a:pPr>
            <a:r>
              <a:rPr lang="el-GR" smtClean="0">
                <a:latin typeface="Times New Roman" pitchFamily="18" charset="0"/>
              </a:rPr>
              <a:t>Σύμβαση Σύνδεσης </a:t>
            </a:r>
          </a:p>
          <a:p>
            <a:pPr>
              <a:lnSpc>
                <a:spcPct val="90000"/>
              </a:lnSpc>
            </a:pPr>
            <a:r>
              <a:rPr lang="el-GR" smtClean="0">
                <a:latin typeface="Times New Roman" pitchFamily="18" charset="0"/>
              </a:rPr>
              <a:t>Σύμβαση Αγοραπωλησίας ΗΕ</a:t>
            </a:r>
            <a:endParaRPr lang="en-US" dirty="0" smtClean="0">
              <a:latin typeface="Times New Roman" pitchFamily="18" charset="0"/>
            </a:endParaRPr>
          </a:p>
          <a:p>
            <a:pPr>
              <a:lnSpc>
                <a:spcPct val="90000"/>
              </a:lnSpc>
            </a:pPr>
            <a:r>
              <a:rPr lang="el-GR" smtClean="0">
                <a:latin typeface="Times New Roman" pitchFamily="18" charset="0"/>
              </a:rPr>
              <a:t>Άδεια Λειτουργίας</a:t>
            </a:r>
            <a:endParaRPr lang="en-GB" dirty="0" smtClean="0">
              <a:latin typeface="Times New Roman" pitchFamily="18" charset="0"/>
            </a:endParaRPr>
          </a:p>
          <a:p>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09045758"/>
      </p:ext>
    </p:extLst>
  </p:cSld>
  <p:clrMapOvr>
    <a:masterClrMapping/>
  </p:clrMapOvr>
  <mc:AlternateContent xmlns:mc="http://schemas.openxmlformats.org/markup-compatibility/2006">
    <mc:Choice xmlns:p14="http://schemas.microsoft.com/office/powerpoint/2010/main" Requires="p14">
      <p:transition spd="slow" p14:dur="2000" advTm="10557"/>
    </mc:Choice>
    <mc:Fallback>
      <p:transition spd="slow" advTm="10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Διαδικασία αδειοδότησης</a:t>
            </a:r>
            <a:endParaRPr lang="el-GR" dirty="0"/>
          </a:p>
        </p:txBody>
      </p:sp>
      <p:sp>
        <p:nvSpPr>
          <p:cNvPr id="5" name="Text Box 6"/>
          <p:cNvSpPr txBox="1">
            <a:spLocks noChangeArrowheads="1"/>
          </p:cNvSpPr>
          <p:nvPr/>
        </p:nvSpPr>
        <p:spPr bwMode="auto">
          <a:xfrm>
            <a:off x="755576" y="1556792"/>
            <a:ext cx="2935287" cy="457200"/>
          </a:xfrm>
          <a:prstGeom prst="rect">
            <a:avLst/>
          </a:prstGeom>
          <a:solidFill>
            <a:schemeClr val="bg2"/>
          </a:solidFill>
          <a:ln w="9525">
            <a:solidFill>
              <a:schemeClr val="tx1"/>
            </a:solidFill>
            <a:miter lim="800000"/>
            <a:headEnd/>
            <a:tailEnd/>
          </a:ln>
        </p:spPr>
        <p:txBody>
          <a:bodyPr>
            <a:spAutoFit/>
          </a:bodyPr>
          <a:lstStyle/>
          <a:p>
            <a:pPr>
              <a:spcBef>
                <a:spcPct val="50000"/>
              </a:spcBef>
            </a:pPr>
            <a:r>
              <a:rPr lang="en-US" sz="2400" b="1" dirty="0">
                <a:solidFill>
                  <a:srgbClr val="FF0000"/>
                </a:solidFill>
                <a:latin typeface="Times New Roman" pitchFamily="18" charset="0"/>
              </a:rPr>
              <a:t>P</a:t>
            </a:r>
            <a:r>
              <a:rPr lang="el-GR" sz="1600" b="1" i="1" dirty="0">
                <a:solidFill>
                  <a:srgbClr val="FF0000"/>
                </a:solidFill>
                <a:latin typeface="Times New Roman" pitchFamily="18" charset="0"/>
              </a:rPr>
              <a:t>εγκατεστημένη</a:t>
            </a:r>
            <a:r>
              <a:rPr lang="en-US" sz="2400" b="1" dirty="0">
                <a:solidFill>
                  <a:srgbClr val="FF0000"/>
                </a:solidFill>
                <a:latin typeface="Times New Roman" pitchFamily="18" charset="0"/>
              </a:rPr>
              <a:t> &lt; 20 kW</a:t>
            </a:r>
            <a:endParaRPr lang="el-GR" sz="2400" b="1" dirty="0">
              <a:solidFill>
                <a:srgbClr val="FF0000"/>
              </a:solidFill>
              <a:latin typeface="Times New Roman" pitchFamily="18" charset="0"/>
            </a:endParaRPr>
          </a:p>
        </p:txBody>
      </p:sp>
      <p:sp>
        <p:nvSpPr>
          <p:cNvPr id="6" name="Text Box 9"/>
          <p:cNvSpPr txBox="1">
            <a:spLocks noChangeArrowheads="1"/>
          </p:cNvSpPr>
          <p:nvPr/>
        </p:nvSpPr>
        <p:spPr bwMode="auto">
          <a:xfrm>
            <a:off x="5076056" y="1556792"/>
            <a:ext cx="3030537" cy="457200"/>
          </a:xfrm>
          <a:prstGeom prst="rect">
            <a:avLst/>
          </a:prstGeom>
          <a:solidFill>
            <a:schemeClr val="bg2"/>
          </a:solidFill>
          <a:ln w="9525">
            <a:noFill/>
            <a:miter lim="800000"/>
            <a:headEnd/>
            <a:tailEnd/>
          </a:ln>
        </p:spPr>
        <p:txBody>
          <a:bodyPr>
            <a:spAutoFit/>
          </a:bodyPr>
          <a:lstStyle/>
          <a:p>
            <a:pPr>
              <a:spcBef>
                <a:spcPct val="50000"/>
              </a:spcBef>
            </a:pPr>
            <a:r>
              <a:rPr lang="en-US" sz="2400" b="1" dirty="0">
                <a:solidFill>
                  <a:srgbClr val="FF0000"/>
                </a:solidFill>
                <a:latin typeface="Times New Roman" pitchFamily="18" charset="0"/>
              </a:rPr>
              <a:t>P</a:t>
            </a:r>
            <a:r>
              <a:rPr lang="el-GR" sz="1600" b="1" i="1" dirty="0">
                <a:solidFill>
                  <a:srgbClr val="FF0000"/>
                </a:solidFill>
                <a:latin typeface="Times New Roman" pitchFamily="18" charset="0"/>
              </a:rPr>
              <a:t>εγκατεστημένη</a:t>
            </a:r>
            <a:r>
              <a:rPr lang="en-US" sz="2400" b="1" dirty="0">
                <a:solidFill>
                  <a:srgbClr val="FF0000"/>
                </a:solidFill>
                <a:latin typeface="Times New Roman" pitchFamily="18" charset="0"/>
              </a:rPr>
              <a:t> &gt; 150 kW</a:t>
            </a:r>
            <a:endParaRPr lang="el-GR" sz="2400" b="1" dirty="0">
              <a:solidFill>
                <a:srgbClr val="FF0000"/>
              </a:solidFill>
              <a:latin typeface="Times New Roman" pitchFamily="18" charset="0"/>
            </a:endParaRPr>
          </a:p>
        </p:txBody>
      </p:sp>
      <p:sp>
        <p:nvSpPr>
          <p:cNvPr id="7" name="Text Box 8"/>
          <p:cNvSpPr txBox="1">
            <a:spLocks noChangeArrowheads="1"/>
          </p:cNvSpPr>
          <p:nvPr/>
        </p:nvSpPr>
        <p:spPr bwMode="auto">
          <a:xfrm>
            <a:off x="533400" y="2514600"/>
            <a:ext cx="5046712" cy="461665"/>
          </a:xfrm>
          <a:prstGeom prst="rect">
            <a:avLst/>
          </a:prstGeom>
          <a:noFill/>
          <a:ln w="9525">
            <a:noFill/>
            <a:miter lim="800000"/>
            <a:headEnd/>
            <a:tailEnd/>
          </a:ln>
        </p:spPr>
        <p:txBody>
          <a:bodyPr wrap="square">
            <a:spAutoFit/>
          </a:bodyPr>
          <a:lstStyle/>
          <a:p>
            <a:pPr algn="ctr">
              <a:spcBef>
                <a:spcPct val="50000"/>
              </a:spcBef>
            </a:pPr>
            <a:r>
              <a:rPr lang="en-US" sz="2400" b="1" dirty="0">
                <a:solidFill>
                  <a:srgbClr val="C00000"/>
                </a:solidFill>
                <a:latin typeface="Times New Roman" pitchFamily="18" charset="0"/>
              </a:rPr>
              <a:t>20 </a:t>
            </a:r>
            <a:r>
              <a:rPr lang="en-US" sz="2400" b="1">
                <a:solidFill>
                  <a:srgbClr val="C00000"/>
                </a:solidFill>
                <a:latin typeface="Times New Roman" pitchFamily="18" charset="0"/>
              </a:rPr>
              <a:t>kW </a:t>
            </a:r>
            <a:r>
              <a:rPr lang="en-US" sz="2400" b="1" smtClean="0">
                <a:solidFill>
                  <a:srgbClr val="C00000"/>
                </a:solidFill>
                <a:latin typeface="Times New Roman" pitchFamily="18" charset="0"/>
              </a:rPr>
              <a:t>&lt;</a:t>
            </a:r>
            <a:r>
              <a:rPr lang="el-GR" sz="2400" b="1" smtClean="0">
                <a:solidFill>
                  <a:srgbClr val="C00000"/>
                </a:solidFill>
                <a:latin typeface="Times New Roman" pitchFamily="18" charset="0"/>
              </a:rPr>
              <a:t>   </a:t>
            </a:r>
            <a:r>
              <a:rPr lang="en-US" sz="2400" b="1" smtClean="0">
                <a:solidFill>
                  <a:srgbClr val="C00000"/>
                </a:solidFill>
                <a:latin typeface="Times New Roman" pitchFamily="18" charset="0"/>
              </a:rPr>
              <a:t>P</a:t>
            </a:r>
            <a:r>
              <a:rPr lang="el-GR" sz="1600" b="1" i="1" smtClean="0">
                <a:solidFill>
                  <a:srgbClr val="C00000"/>
                </a:solidFill>
                <a:latin typeface="Times New Roman" pitchFamily="18" charset="0"/>
              </a:rPr>
              <a:t>εγκατεστημένη  </a:t>
            </a:r>
            <a:r>
              <a:rPr lang="en-US" sz="2400" b="1" smtClean="0">
                <a:solidFill>
                  <a:srgbClr val="C00000"/>
                </a:solidFill>
                <a:latin typeface="Times New Roman" pitchFamily="18" charset="0"/>
              </a:rPr>
              <a:t> </a:t>
            </a:r>
            <a:r>
              <a:rPr lang="en-US" sz="2400" b="1" dirty="0">
                <a:solidFill>
                  <a:srgbClr val="C00000"/>
                </a:solidFill>
                <a:latin typeface="Times New Roman" pitchFamily="18" charset="0"/>
              </a:rPr>
              <a:t>&lt;= 150 kW</a:t>
            </a:r>
            <a:endParaRPr lang="el-GR" sz="2400" b="1" dirty="0">
              <a:solidFill>
                <a:srgbClr val="C00000"/>
              </a:solidFill>
              <a:latin typeface="Times New Roman" pitchFamily="18" charset="0"/>
            </a:endParaRPr>
          </a:p>
        </p:txBody>
      </p:sp>
      <p:sp>
        <p:nvSpPr>
          <p:cNvPr id="8" name="Rectangle 7"/>
          <p:cNvSpPr>
            <a:spLocks noChangeArrowheads="1"/>
          </p:cNvSpPr>
          <p:nvPr/>
        </p:nvSpPr>
        <p:spPr bwMode="auto">
          <a:xfrm>
            <a:off x="251520" y="3140968"/>
            <a:ext cx="8064896" cy="3024336"/>
          </a:xfrm>
          <a:prstGeom prst="rect">
            <a:avLst/>
          </a:prstGeom>
          <a:noFill/>
          <a:ln w="9525">
            <a:noFill/>
            <a:miter lim="800000"/>
            <a:headEnd/>
            <a:tailEnd/>
          </a:ln>
        </p:spPr>
        <p:txBody>
          <a:bodyPr/>
          <a:lstStyle/>
          <a:p>
            <a:pPr marL="342900" indent="-342900">
              <a:spcBef>
                <a:spcPct val="20000"/>
              </a:spcBef>
              <a:buClr>
                <a:srgbClr val="FF9966"/>
              </a:buClr>
              <a:buFont typeface="Courier New" panose="02070309020205020404" pitchFamily="49" charset="0"/>
              <a:buChar char="o"/>
            </a:pPr>
            <a:r>
              <a:rPr lang="el-GR" sz="2400" dirty="0">
                <a:solidFill>
                  <a:schemeClr val="bg2">
                    <a:lumMod val="10000"/>
                  </a:schemeClr>
                </a:solidFill>
                <a:latin typeface="+mj-lt"/>
              </a:rPr>
              <a:t>Απόφαση εξαίρεσης και Μελέτη </a:t>
            </a:r>
            <a:r>
              <a:rPr lang="el-GR" sz="2400">
                <a:solidFill>
                  <a:schemeClr val="bg2">
                    <a:lumMod val="10000"/>
                  </a:schemeClr>
                </a:solidFill>
                <a:latin typeface="+mj-lt"/>
              </a:rPr>
              <a:t>Περιβαλλοντικών </a:t>
            </a:r>
            <a:r>
              <a:rPr lang="el-GR" sz="2400" smtClean="0">
                <a:solidFill>
                  <a:schemeClr val="bg2">
                    <a:lumMod val="10000"/>
                  </a:schemeClr>
                </a:solidFill>
                <a:latin typeface="+mj-lt"/>
              </a:rPr>
              <a:t>Επιπτώσεων</a:t>
            </a:r>
            <a:r>
              <a:rPr lang="en-US" sz="2400" smtClean="0">
                <a:solidFill>
                  <a:schemeClr val="bg2">
                    <a:lumMod val="10000"/>
                  </a:schemeClr>
                </a:solidFill>
                <a:latin typeface="+mj-lt"/>
              </a:rPr>
              <a:t> </a:t>
            </a:r>
            <a:endParaRPr lang="en-US" sz="2400" dirty="0">
              <a:solidFill>
                <a:schemeClr val="bg2">
                  <a:lumMod val="10000"/>
                </a:schemeClr>
              </a:solidFill>
              <a:latin typeface="+mj-lt"/>
            </a:endParaRPr>
          </a:p>
          <a:p>
            <a:pPr marL="342900" indent="-342900">
              <a:spcBef>
                <a:spcPct val="20000"/>
              </a:spcBef>
              <a:buClr>
                <a:srgbClr val="FF9966"/>
              </a:buClr>
              <a:buFont typeface="Courier New" panose="02070309020205020404" pitchFamily="49" charset="0"/>
              <a:buChar char="o"/>
            </a:pPr>
            <a:r>
              <a:rPr lang="el-GR" sz="2400" dirty="0">
                <a:solidFill>
                  <a:schemeClr val="bg2">
                    <a:lumMod val="10000"/>
                  </a:schemeClr>
                </a:solidFill>
                <a:latin typeface="+mj-lt"/>
              </a:rPr>
              <a:t>Έγκριση Μελέτης Περιβαλλοντικών </a:t>
            </a:r>
            <a:r>
              <a:rPr lang="el-GR" sz="2400" dirty="0" err="1">
                <a:solidFill>
                  <a:schemeClr val="bg2">
                    <a:lumMod val="10000"/>
                  </a:schemeClr>
                </a:solidFill>
                <a:latin typeface="+mj-lt"/>
              </a:rPr>
              <a:t>Επιτώσεων</a:t>
            </a:r>
            <a:endParaRPr lang="en-US" sz="2400" dirty="0">
              <a:solidFill>
                <a:schemeClr val="bg2">
                  <a:lumMod val="10000"/>
                </a:schemeClr>
              </a:solidFill>
              <a:latin typeface="+mj-lt"/>
            </a:endParaRPr>
          </a:p>
          <a:p>
            <a:pPr marL="342900" indent="-342900">
              <a:spcBef>
                <a:spcPct val="20000"/>
              </a:spcBef>
              <a:buClr>
                <a:srgbClr val="FF9966"/>
              </a:buClr>
              <a:buFont typeface="Courier New" panose="02070309020205020404" pitchFamily="49" charset="0"/>
              <a:buChar char="o"/>
            </a:pPr>
            <a:r>
              <a:rPr lang="el-GR" sz="2400" dirty="0">
                <a:solidFill>
                  <a:schemeClr val="bg2">
                    <a:lumMod val="10000"/>
                  </a:schemeClr>
                </a:solidFill>
                <a:latin typeface="+mj-lt"/>
              </a:rPr>
              <a:t>Πολεοδομική Άδεια (εάν απαιτείται)</a:t>
            </a:r>
            <a:endParaRPr lang="en-US" sz="2400" dirty="0">
              <a:solidFill>
                <a:schemeClr val="bg2">
                  <a:lumMod val="10000"/>
                </a:schemeClr>
              </a:solidFill>
              <a:latin typeface="+mj-lt"/>
            </a:endParaRPr>
          </a:p>
          <a:p>
            <a:pPr marL="342900" indent="-342900">
              <a:spcBef>
                <a:spcPct val="20000"/>
              </a:spcBef>
              <a:buClr>
                <a:srgbClr val="FF9966"/>
              </a:buClr>
              <a:buFont typeface="Courier New" panose="02070309020205020404" pitchFamily="49" charset="0"/>
              <a:buChar char="o"/>
            </a:pPr>
            <a:r>
              <a:rPr lang="el-GR" sz="2400" dirty="0">
                <a:solidFill>
                  <a:schemeClr val="bg2">
                    <a:lumMod val="10000"/>
                  </a:schemeClr>
                </a:solidFill>
                <a:latin typeface="+mj-lt"/>
              </a:rPr>
              <a:t>Σύμβαση σύνδεσης με το Διαχειριστή Δικτύου</a:t>
            </a:r>
            <a:endParaRPr lang="en-US" sz="2400" dirty="0">
              <a:solidFill>
                <a:schemeClr val="bg2">
                  <a:lumMod val="10000"/>
                </a:schemeClr>
              </a:solidFill>
              <a:latin typeface="+mj-lt"/>
            </a:endParaRPr>
          </a:p>
          <a:p>
            <a:pPr marL="342900" indent="-342900">
              <a:spcBef>
                <a:spcPct val="20000"/>
              </a:spcBef>
              <a:buClr>
                <a:srgbClr val="FF9966"/>
              </a:buClr>
              <a:buFont typeface="Courier New" panose="02070309020205020404" pitchFamily="49" charset="0"/>
              <a:buChar char="o"/>
            </a:pPr>
            <a:r>
              <a:rPr lang="el-GR" sz="2400" dirty="0">
                <a:solidFill>
                  <a:schemeClr val="bg2">
                    <a:lumMod val="10000"/>
                  </a:schemeClr>
                </a:solidFill>
                <a:latin typeface="+mj-lt"/>
              </a:rPr>
              <a:t>Σύμβαση αγοραπωλησίας ΗΕ</a:t>
            </a:r>
            <a:endParaRPr lang="en-US" sz="2400" dirty="0">
              <a:solidFill>
                <a:schemeClr val="bg2">
                  <a:lumMod val="10000"/>
                </a:schemeClr>
              </a:solidFill>
              <a:latin typeface="+mj-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86624115"/>
      </p:ext>
    </p:extLst>
  </p:cSld>
  <p:clrMapOvr>
    <a:masterClrMapping/>
  </p:clrMapOvr>
  <mc:AlternateContent xmlns:mc="http://schemas.openxmlformats.org/markup-compatibility/2006">
    <mc:Choice xmlns:p14="http://schemas.microsoft.com/office/powerpoint/2010/main" Requires="p14">
      <p:transition spd="slow" p14:dur="2000" advTm="36430"/>
    </mc:Choice>
    <mc:Fallback>
      <p:transition spd="slow" advTm="36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Σύνδεση με το δίκτυο</a:t>
            </a:r>
            <a:endParaRPr lang="el-GR" dirty="0"/>
          </a:p>
        </p:txBody>
      </p:sp>
      <p:sp>
        <p:nvSpPr>
          <p:cNvPr id="4" name="Rectangle 3"/>
          <p:cNvSpPr>
            <a:spLocks noGrp="1" noChangeArrowheads="1"/>
          </p:cNvSpPr>
          <p:nvPr>
            <p:ph idx="1"/>
          </p:nvPr>
        </p:nvSpPr>
        <p:spPr>
          <a:xfrm>
            <a:off x="457200" y="908720"/>
            <a:ext cx="8229600" cy="5412066"/>
          </a:xfrm>
        </p:spPr>
        <p:txBody>
          <a:bodyPr>
            <a:normAutofit lnSpcReduction="10000"/>
          </a:bodyPr>
          <a:lstStyle/>
          <a:p>
            <a:pPr>
              <a:lnSpc>
                <a:spcPct val="90000"/>
              </a:lnSpc>
            </a:pPr>
            <a:r>
              <a:rPr lang="en-US" sz="2800" dirty="0" smtClean="0">
                <a:latin typeface="Times New Roman" pitchFamily="18" charset="0"/>
              </a:rPr>
              <a:t>P</a:t>
            </a:r>
            <a:r>
              <a:rPr lang="el-GR" sz="1800" i="1" dirty="0" smtClean="0">
                <a:latin typeface="Times New Roman" pitchFamily="18" charset="0"/>
              </a:rPr>
              <a:t>εγκατεστημένη </a:t>
            </a:r>
            <a:r>
              <a:rPr lang="en-US" sz="2800" dirty="0" smtClean="0">
                <a:latin typeface="Times New Roman" pitchFamily="18" charset="0"/>
              </a:rPr>
              <a:t>&lt; 100 kW : </a:t>
            </a:r>
            <a:r>
              <a:rPr lang="el-GR" sz="2800" dirty="0" smtClean="0">
                <a:latin typeface="Times New Roman" pitchFamily="18" charset="0"/>
              </a:rPr>
              <a:t>Οι επενδυτές υποβάλλουν αίτηση σύνδεσης στα τοπικά γραφεία της ΔΕΗ .</a:t>
            </a:r>
          </a:p>
          <a:p>
            <a:pPr>
              <a:lnSpc>
                <a:spcPct val="90000"/>
              </a:lnSpc>
            </a:pPr>
            <a:endParaRPr lang="el-GR" sz="2800" dirty="0" smtClean="0">
              <a:latin typeface="Times New Roman" pitchFamily="18" charset="0"/>
            </a:endParaRPr>
          </a:p>
          <a:p>
            <a:pPr>
              <a:lnSpc>
                <a:spcPct val="90000"/>
              </a:lnSpc>
            </a:pPr>
            <a:r>
              <a:rPr lang="en-US" sz="2800" dirty="0" smtClean="0">
                <a:latin typeface="Times New Roman" pitchFamily="18" charset="0"/>
              </a:rPr>
              <a:t>100 kW &lt; P</a:t>
            </a:r>
            <a:r>
              <a:rPr lang="el-GR" sz="1800" i="1" dirty="0" smtClean="0">
                <a:latin typeface="Times New Roman" pitchFamily="18" charset="0"/>
              </a:rPr>
              <a:t>εγκατεστημένη</a:t>
            </a:r>
            <a:r>
              <a:rPr lang="en-US" sz="2800" dirty="0" smtClean="0">
                <a:latin typeface="Times New Roman" pitchFamily="18" charset="0"/>
              </a:rPr>
              <a:t> &lt; 5 MW : </a:t>
            </a:r>
            <a:r>
              <a:rPr lang="el-GR" sz="2800" smtClean="0">
                <a:latin typeface="Times New Roman" pitchFamily="18" charset="0"/>
              </a:rPr>
              <a:t>Ο </a:t>
            </a:r>
            <a:r>
              <a:rPr lang="el-GR" smtClean="0">
                <a:latin typeface="Times New Roman" pitchFamily="18" charset="0"/>
              </a:rPr>
              <a:t>ΑΔ</a:t>
            </a:r>
            <a:r>
              <a:rPr lang="el-GR" sz="2800" smtClean="0">
                <a:latin typeface="Times New Roman" pitchFamily="18" charset="0"/>
              </a:rPr>
              <a:t>ΜΗΕ </a:t>
            </a:r>
            <a:r>
              <a:rPr lang="el-GR" sz="2800" dirty="0" smtClean="0">
                <a:latin typeface="Times New Roman" pitchFamily="18" charset="0"/>
              </a:rPr>
              <a:t>συντάσσει Προσφορά Σύνδεσης, σε συνεργασία με το ΔΔ. Η Σύμβαση Σύνδεσης υπογράφεται </a:t>
            </a:r>
            <a:r>
              <a:rPr lang="el-GR" sz="2800" smtClean="0">
                <a:latin typeface="Times New Roman" pitchFamily="18" charset="0"/>
              </a:rPr>
              <a:t>με τον </a:t>
            </a:r>
            <a:r>
              <a:rPr lang="el-GR" sz="2800" dirty="0" smtClean="0">
                <a:latin typeface="Times New Roman" pitchFamily="18" charset="0"/>
              </a:rPr>
              <a:t>ΔΔ.</a:t>
            </a:r>
            <a:endParaRPr lang="en-US" sz="2800" dirty="0" smtClean="0">
              <a:latin typeface="Times New Roman" pitchFamily="18" charset="0"/>
            </a:endParaRPr>
          </a:p>
          <a:p>
            <a:pPr>
              <a:lnSpc>
                <a:spcPct val="90000"/>
              </a:lnSpc>
            </a:pPr>
            <a:endParaRPr lang="el-GR" sz="2800" dirty="0" smtClean="0">
              <a:latin typeface="Times New Roman" pitchFamily="18" charset="0"/>
            </a:endParaRPr>
          </a:p>
          <a:p>
            <a:pPr>
              <a:lnSpc>
                <a:spcPct val="90000"/>
              </a:lnSpc>
            </a:pPr>
            <a:r>
              <a:rPr lang="en-US" sz="2800" dirty="0" smtClean="0">
                <a:latin typeface="Times New Roman" pitchFamily="18" charset="0"/>
              </a:rPr>
              <a:t>P</a:t>
            </a:r>
            <a:r>
              <a:rPr lang="el-GR" sz="1800" i="1" dirty="0" smtClean="0">
                <a:latin typeface="Times New Roman" pitchFamily="18" charset="0"/>
              </a:rPr>
              <a:t>εγκατεστημένη</a:t>
            </a:r>
            <a:r>
              <a:rPr lang="en-US" sz="2800" dirty="0" smtClean="0">
                <a:latin typeface="Times New Roman" pitchFamily="18" charset="0"/>
              </a:rPr>
              <a:t> &gt; 5 MW : </a:t>
            </a:r>
            <a:r>
              <a:rPr lang="el-GR" sz="2800" smtClean="0">
                <a:latin typeface="Times New Roman" pitchFamily="18" charset="0"/>
              </a:rPr>
              <a:t>Ο </a:t>
            </a:r>
            <a:r>
              <a:rPr lang="el-GR" smtClean="0">
                <a:latin typeface="Times New Roman" pitchFamily="18" charset="0"/>
              </a:rPr>
              <a:t>ΑΔ</a:t>
            </a:r>
            <a:r>
              <a:rPr lang="el-GR" sz="2800" smtClean="0">
                <a:latin typeface="Times New Roman" pitchFamily="18" charset="0"/>
              </a:rPr>
              <a:t>ΜΗΕ </a:t>
            </a:r>
            <a:r>
              <a:rPr lang="el-GR" sz="2800" dirty="0" smtClean="0">
                <a:latin typeface="Times New Roman" pitchFamily="18" charset="0"/>
              </a:rPr>
              <a:t>συντάσσει Προσφορά Σύνδεσης. Η Σύμβαση Σύνδεσης υπογράφεται με  </a:t>
            </a:r>
            <a:r>
              <a:rPr lang="en-US" sz="2800" dirty="0" smtClean="0">
                <a:latin typeface="Times New Roman" pitchFamily="18" charset="0"/>
              </a:rPr>
              <a:t>:</a:t>
            </a:r>
          </a:p>
          <a:p>
            <a:pPr lvl="1">
              <a:lnSpc>
                <a:spcPct val="90000"/>
              </a:lnSpc>
            </a:pPr>
            <a:r>
              <a:rPr lang="el-GR" smtClean="0">
                <a:latin typeface="Times New Roman" pitchFamily="18" charset="0"/>
              </a:rPr>
              <a:t>Το ΑΔΜΗΕ </a:t>
            </a:r>
            <a:r>
              <a:rPr lang="el-GR" dirty="0" smtClean="0">
                <a:latin typeface="Times New Roman" pitchFamily="18" charset="0"/>
              </a:rPr>
              <a:t>(σε περίπτωση σύνδεσης στην ΥΤ)</a:t>
            </a:r>
            <a:endParaRPr lang="en-US" dirty="0" smtClean="0">
              <a:latin typeface="Times New Roman" pitchFamily="18" charset="0"/>
            </a:endParaRPr>
          </a:p>
          <a:p>
            <a:pPr lvl="1">
              <a:lnSpc>
                <a:spcPct val="90000"/>
              </a:lnSpc>
            </a:pPr>
            <a:r>
              <a:rPr lang="el-GR" dirty="0" smtClean="0">
                <a:latin typeface="Times New Roman" pitchFamily="18" charset="0"/>
              </a:rPr>
              <a:t>Το ΔΔ (σε </a:t>
            </a:r>
            <a:r>
              <a:rPr lang="el-GR" smtClean="0">
                <a:latin typeface="Times New Roman" pitchFamily="18" charset="0"/>
              </a:rPr>
              <a:t>περίπτωση σύνδεσης </a:t>
            </a:r>
            <a:r>
              <a:rPr lang="el-GR" dirty="0" smtClean="0">
                <a:latin typeface="Times New Roman" pitchFamily="18" charset="0"/>
              </a:rPr>
              <a:t>στην </a:t>
            </a:r>
            <a:r>
              <a:rPr lang="el-GR" smtClean="0">
                <a:latin typeface="Times New Roman" pitchFamily="18" charset="0"/>
              </a:rPr>
              <a:t>ΜΤ)</a:t>
            </a:r>
            <a:endParaRPr lang="el-GR" dirty="0">
              <a:latin typeface="Times New Roman" pitchFamily="18" charset="0"/>
            </a:endParaRPr>
          </a:p>
          <a:p>
            <a:pPr lvl="1">
              <a:lnSpc>
                <a:spcPct val="90000"/>
              </a:lnSpc>
            </a:pPr>
            <a:endParaRPr lang="el-GR" dirty="0" smtClean="0">
              <a:latin typeface="Times New Roman" pitchFamily="18" charset="0"/>
            </a:endParaRPr>
          </a:p>
          <a:p>
            <a:pPr lvl="1">
              <a:lnSpc>
                <a:spcPct val="90000"/>
              </a:lnSpc>
            </a:pPr>
            <a:r>
              <a:rPr lang="el-GR" smtClean="0">
                <a:latin typeface="Times New Roman" pitchFamily="18" charset="0"/>
              </a:rPr>
              <a:t>ΔΔ : Διαχειριστής Δικτύου</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4357876"/>
      </p:ext>
    </p:extLst>
  </p:cSld>
  <p:clrMapOvr>
    <a:masterClrMapping/>
  </p:clrMapOvr>
  <mc:AlternateContent xmlns:mc="http://schemas.openxmlformats.org/markup-compatibility/2006">
    <mc:Choice xmlns:p14="http://schemas.microsoft.com/office/powerpoint/2010/main" Requires="p14">
      <p:transition spd="slow" p14:dur="2000" advTm="41898"/>
    </mc:Choice>
    <mc:Fallback>
      <p:transition spd="slow" advTm="41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066800" y="260648"/>
            <a:ext cx="7010400" cy="432048"/>
          </a:xfrm>
        </p:spPr>
        <p:txBody>
          <a:bodyPr>
            <a:normAutofit fontScale="90000"/>
          </a:bodyPr>
          <a:lstStyle/>
          <a:p>
            <a:r>
              <a:rPr lang="el-GR" altLang="en-US" sz="3600" b="1" smtClean="0">
                <a:solidFill>
                  <a:srgbClr val="C00000"/>
                </a:solidFill>
                <a:latin typeface="Cambria Math" panose="02040503050406030204" pitchFamily="18" charset="0"/>
                <a:ea typeface="Cambria Math" panose="02040503050406030204" pitchFamily="18" charset="0"/>
              </a:rPr>
              <a:t>Σημαντικά </a:t>
            </a:r>
          </a:p>
        </p:txBody>
      </p:sp>
      <p:sp>
        <p:nvSpPr>
          <p:cNvPr id="3231747" name="Rectangle 3"/>
          <p:cNvSpPr>
            <a:spLocks noGrp="1" noChangeArrowheads="1"/>
          </p:cNvSpPr>
          <p:nvPr>
            <p:ph sz="half" idx="1"/>
          </p:nvPr>
        </p:nvSpPr>
        <p:spPr>
          <a:xfrm>
            <a:off x="179512" y="764704"/>
            <a:ext cx="8748588" cy="6093296"/>
          </a:xfrm>
        </p:spPr>
        <p:txBody>
          <a:bodyPr>
            <a:noAutofit/>
          </a:bodyPr>
          <a:lstStyle/>
          <a:p>
            <a:r>
              <a:rPr lang="el-GR" altLang="en-US" smtClean="0"/>
              <a:t>Επιλογή τοποθεσίας</a:t>
            </a:r>
          </a:p>
          <a:p>
            <a:pPr lvl="1"/>
            <a:r>
              <a:rPr lang="el-GR" altLang="en-US" sz="1600" smtClean="0"/>
              <a:t>Ηλιοφάνεια, όδευση στο δίκτυο, περιβαλλοντικά, αντίδραση τοπικής κοινωνίας, κλπ.</a:t>
            </a:r>
          </a:p>
          <a:p>
            <a:r>
              <a:rPr lang="el-GR" altLang="en-US" smtClean="0"/>
              <a:t>Έγκαιρη κατοχύρωση Φ/Β εξοπλισμού</a:t>
            </a:r>
          </a:p>
          <a:p>
            <a:pPr lvl="1"/>
            <a:r>
              <a:rPr lang="el-GR" altLang="en-US" sz="1600" smtClean="0"/>
              <a:t>Η κατάσταση προσφοράς (ποσότητας και τιμής) θα έχει αλλάξει μέχρι οι επενδυτές να είναι σε θέση να οριστικοποιήσουν παραγγελίες</a:t>
            </a:r>
          </a:p>
          <a:p>
            <a:pPr lvl="1"/>
            <a:r>
              <a:rPr lang="el-GR" altLang="en-US" sz="1600" smtClean="0"/>
              <a:t>Αιτήσεις για επιδότηση και δανειοδότηση κατατίθενται αφού εκδοθεί η Άδεια Παραγωγής και οι τελεσίδικες παραγγελίες με την Άδεια Εγκατάστασης</a:t>
            </a:r>
          </a:p>
          <a:p>
            <a:r>
              <a:rPr lang="el-GR" altLang="en-US" smtClean="0"/>
              <a:t>Τεχνικοί/δομικοί περιορισμοί στην πρόσβαση στο δίκτυο </a:t>
            </a:r>
          </a:p>
          <a:p>
            <a:pPr lvl="1"/>
            <a:r>
              <a:rPr lang="el-GR" altLang="en-US" sz="1600" smtClean="0"/>
              <a:t>Επάρκεια χωρητικότητας υποσταθμών και δικτύων</a:t>
            </a:r>
            <a:endParaRPr lang="el-GR" altLang="en-US" smtClean="0"/>
          </a:p>
          <a:p>
            <a:r>
              <a:rPr lang="el-GR" altLang="en-US" smtClean="0"/>
              <a:t>Τεχνικός σχεδιασμός για την βελτιστοποίηση απόδοσης</a:t>
            </a:r>
          </a:p>
          <a:p>
            <a:r>
              <a:rPr lang="el-GR" altLang="en-US" smtClean="0"/>
              <a:t>Επιλογή προμηθευτών Η/Μ εξοπλισμού και εργολάβου</a:t>
            </a:r>
            <a:endParaRPr lang="en-US" altLang="en-US" smtClean="0"/>
          </a:p>
          <a:p>
            <a:r>
              <a:rPr lang="el-GR" altLang="en-US" smtClean="0"/>
              <a:t>Φερέγγυες συμφωνίες για λειτουργία και συντήρηση</a:t>
            </a:r>
            <a:r>
              <a:rPr lang="en-US" altLang="en-US" smtClean="0"/>
              <a:t> </a:t>
            </a:r>
            <a:endParaRPr lang="el-GR" altLang="en-US" smtClean="0"/>
          </a:p>
          <a:p>
            <a:pPr lvl="1"/>
            <a:r>
              <a:rPr lang="el-GR" altLang="en-US" sz="1600" smtClean="0"/>
              <a:t>Από τακτικό καθαρισμό και περιφρούρηση έως τεχνική παρακολούθηση για την εξασφάλιση απόδοσης</a:t>
            </a:r>
            <a:endParaRPr lang="el-GR" altLang="en-US" smtClean="0"/>
          </a:p>
          <a:p>
            <a:r>
              <a:rPr lang="el-GR" altLang="en-US" smtClean="0"/>
              <a:t>Καθολική ασφάλιση</a:t>
            </a:r>
          </a:p>
          <a:p>
            <a:pPr lvl="1"/>
            <a:r>
              <a:rPr lang="el-GR" altLang="en-US" sz="1600" smtClean="0"/>
              <a:t>Πέραν των συνηθισμένων κινδύνων (κλοπή, φωτιά, καιρικά, κλπ.), να συμπεριλαμβάνονται οι κακόβουλες πράξεις (δολιοφθορά, κλπ.) και η αποκατάσταση χαμένων εσόδων</a:t>
            </a:r>
          </a:p>
          <a:p>
            <a:endParaRPr lang="en-US" altLang="en-US" sz="180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72016822"/>
      </p:ext>
    </p:extLst>
  </p:cSld>
  <p:clrMapOvr>
    <a:masterClrMapping/>
  </p:clrMapOvr>
  <mc:AlternateContent xmlns:mc="http://schemas.openxmlformats.org/markup-compatibility/2006">
    <mc:Choice xmlns:p14="http://schemas.microsoft.com/office/powerpoint/2010/main" Requires="p14">
      <p:transition spd="slow" p14:dur="2000" advTm="39772"/>
    </mc:Choice>
    <mc:Fallback>
      <p:transition spd="slow" advTm="39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3174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31747">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3174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3174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31747">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31747">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31747">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31747">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31747">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31747">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31747">
                                            <p:txEl>
                                              <p:pRg st="10" end="10"/>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31747">
                                            <p:txEl>
                                              <p:pRg st="11" end="1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3174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323174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90736" y="188640"/>
            <a:ext cx="8162528" cy="936104"/>
          </a:xfrm>
        </p:spPr>
        <p:txBody>
          <a:bodyPr>
            <a:normAutofit fontScale="90000"/>
          </a:bodyPr>
          <a:lstStyle/>
          <a:p>
            <a:r>
              <a:rPr lang="el-GR" altLang="en-US" sz="3200" b="1" smtClean="0">
                <a:solidFill>
                  <a:srgbClr val="C00000"/>
                </a:solidFill>
                <a:latin typeface="Cambria Math" panose="02040503050406030204" pitchFamily="18" charset="0"/>
                <a:ea typeface="Cambria Math" panose="02040503050406030204" pitchFamily="18" charset="0"/>
              </a:rPr>
              <a:t>Επενδύσεις Φωτοβολταϊκών : Προβληματισμοί </a:t>
            </a:r>
            <a:endParaRPr lang="el-GR" altLang="en-US" sz="3200" b="1" dirty="0" smtClean="0">
              <a:solidFill>
                <a:srgbClr val="C00000"/>
              </a:solidFill>
              <a:latin typeface="Cambria Math" panose="02040503050406030204" pitchFamily="18" charset="0"/>
              <a:ea typeface="Cambria Math" panose="02040503050406030204" pitchFamily="18" charset="0"/>
            </a:endParaRPr>
          </a:p>
        </p:txBody>
      </p:sp>
      <p:sp>
        <p:nvSpPr>
          <p:cNvPr id="3229699" name="Rectangle 3"/>
          <p:cNvSpPr>
            <a:spLocks noGrp="1" noChangeArrowheads="1"/>
          </p:cNvSpPr>
          <p:nvPr>
            <p:ph sz="half" idx="1"/>
          </p:nvPr>
        </p:nvSpPr>
        <p:spPr>
          <a:xfrm>
            <a:off x="319556" y="1484313"/>
            <a:ext cx="8644932" cy="4686300"/>
          </a:xfrm>
        </p:spPr>
        <p:txBody>
          <a:bodyPr/>
          <a:lstStyle/>
          <a:p>
            <a:r>
              <a:rPr lang="el-GR" altLang="en-US" sz="2000" smtClean="0"/>
              <a:t>Έλλειψη κατάλληλης γης </a:t>
            </a:r>
            <a:r>
              <a:rPr lang="el-GR" altLang="en-US" sz="1600" smtClean="0"/>
              <a:t>(βουνά, γεωργικές περιοχές, κλπ.)</a:t>
            </a:r>
          </a:p>
          <a:p>
            <a:r>
              <a:rPr lang="el-GR" altLang="en-US" sz="2000" smtClean="0"/>
              <a:t>Χρονοβόρες διαδικασίες αδειοδότησης και επιδότησης</a:t>
            </a:r>
            <a:endParaRPr lang="el-GR" altLang="en-US" sz="1600" smtClean="0"/>
          </a:p>
          <a:p>
            <a:r>
              <a:rPr lang="el-GR" altLang="en-US" sz="2000" smtClean="0"/>
              <a:t>Χωροταξικό πλαίσιο </a:t>
            </a:r>
          </a:p>
          <a:p>
            <a:r>
              <a:rPr lang="el-GR" altLang="en-US" sz="2000" smtClean="0"/>
              <a:t>Παγκόσμια έλλειψη βασικού υλικού </a:t>
            </a:r>
          </a:p>
          <a:p>
            <a:r>
              <a:rPr lang="el-GR" altLang="en-US" sz="2000" smtClean="0"/>
              <a:t>Περιορισμένη εμπειρία για έργα μεγάλης κλίμακας (</a:t>
            </a:r>
            <a:r>
              <a:rPr lang="en-US" altLang="en-US" sz="2000" smtClean="0"/>
              <a:t>&gt;10 MW)</a:t>
            </a:r>
            <a:endParaRPr lang="el-GR" altLang="en-US" sz="2000" smtClean="0"/>
          </a:p>
          <a:p>
            <a:r>
              <a:rPr lang="el-GR" altLang="en-US" sz="2000" smtClean="0"/>
              <a:t>Έλλειψη εγχώριας τεχνογνωσίας και εμπειρίας στην υλοποίηση</a:t>
            </a:r>
          </a:p>
          <a:p>
            <a:r>
              <a:rPr lang="el-GR" altLang="en-US" sz="2000" smtClean="0"/>
              <a:t>Επιλογή προμηθευτών και εργολάβων</a:t>
            </a:r>
          </a:p>
          <a:p>
            <a:r>
              <a:rPr lang="el-GR" altLang="en-US" sz="2000" smtClean="0"/>
              <a:t>Μέγεθος έργου … </a:t>
            </a:r>
            <a:r>
              <a:rPr lang="en-US" altLang="en-US" sz="1800" smtClean="0"/>
              <a:t>&lt;100 kW, &gt;1 MW, </a:t>
            </a:r>
            <a:r>
              <a:rPr lang="el-GR" altLang="en-US" sz="1800" smtClean="0"/>
              <a:t>ή κάτι ενδιάμεσο?</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97153141"/>
      </p:ext>
    </p:extLst>
  </p:cSld>
  <p:clrMapOvr>
    <a:masterClrMapping/>
  </p:clrMapOvr>
  <mc:AlternateContent xmlns:mc="http://schemas.openxmlformats.org/markup-compatibility/2006">
    <mc:Choice xmlns:p14="http://schemas.microsoft.com/office/powerpoint/2010/main" Requires="p14">
      <p:transition spd="slow" p14:dur="2000" advTm="41876"/>
    </mc:Choice>
    <mc:Fallback>
      <p:transition spd="slow" advTm="41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296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2969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2969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2969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29699">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29699">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29699">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296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322969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250825" y="1773238"/>
            <a:ext cx="2736850" cy="396875"/>
          </a:xfrm>
          <a:prstGeom prst="rect">
            <a:avLst/>
          </a:prstGeom>
          <a:noFill/>
          <a:ln w="9525">
            <a:noFill/>
            <a:miter lim="800000"/>
            <a:headEnd/>
            <a:tailEnd/>
          </a:ln>
          <a:effectLst/>
        </p:spPr>
        <p:txBody>
          <a:bodyPr>
            <a:spAutoFit/>
          </a:bodyPr>
          <a:lstStyle/>
          <a:p>
            <a:pPr>
              <a:spcBef>
                <a:spcPct val="50000"/>
              </a:spcBef>
            </a:pPr>
            <a:r>
              <a:rPr lang="el-GR" sz="2000" b="1">
                <a:solidFill>
                  <a:schemeClr val="tx1">
                    <a:lumMod val="95000"/>
                    <a:lumOff val="5000"/>
                  </a:schemeClr>
                </a:solidFill>
              </a:rPr>
              <a:t>ΩΡΕΣ ΗΛΙΟΦΑΝΕΙΑΣ</a:t>
            </a:r>
          </a:p>
        </p:txBody>
      </p:sp>
      <p:sp>
        <p:nvSpPr>
          <p:cNvPr id="168963" name="Text Box 3"/>
          <p:cNvSpPr txBox="1">
            <a:spLocks noChangeArrowheads="1"/>
          </p:cNvSpPr>
          <p:nvPr/>
        </p:nvSpPr>
        <p:spPr bwMode="auto">
          <a:xfrm>
            <a:off x="3886200" y="1981200"/>
            <a:ext cx="2286000" cy="366713"/>
          </a:xfrm>
          <a:prstGeom prst="rect">
            <a:avLst/>
          </a:prstGeom>
          <a:noFill/>
          <a:ln w="9525">
            <a:noFill/>
            <a:miter lim="800000"/>
            <a:headEnd/>
            <a:tailEnd/>
          </a:ln>
          <a:effectLst/>
        </p:spPr>
        <p:txBody>
          <a:bodyPr>
            <a:spAutoFit/>
          </a:bodyPr>
          <a:lstStyle/>
          <a:p>
            <a:pPr>
              <a:spcBef>
                <a:spcPct val="50000"/>
              </a:spcBef>
            </a:pPr>
            <a:r>
              <a:rPr lang="el-GR" b="1">
                <a:solidFill>
                  <a:schemeClr val="folHlink"/>
                </a:solidFill>
              </a:rPr>
              <a:t>ΩΡΑ ΔΥΣΗΣ ΗΛΙΟΥ</a:t>
            </a:r>
          </a:p>
        </p:txBody>
      </p:sp>
      <p:sp>
        <p:nvSpPr>
          <p:cNvPr id="168964" name="Text Box 4"/>
          <p:cNvSpPr txBox="1">
            <a:spLocks noChangeArrowheads="1"/>
          </p:cNvSpPr>
          <p:nvPr/>
        </p:nvSpPr>
        <p:spPr bwMode="auto">
          <a:xfrm>
            <a:off x="3851275" y="1341438"/>
            <a:ext cx="2895600" cy="366712"/>
          </a:xfrm>
          <a:prstGeom prst="rect">
            <a:avLst/>
          </a:prstGeom>
          <a:noFill/>
          <a:ln w="9525">
            <a:noFill/>
            <a:miter lim="800000"/>
            <a:headEnd/>
            <a:tailEnd/>
          </a:ln>
          <a:effectLst/>
        </p:spPr>
        <p:txBody>
          <a:bodyPr>
            <a:spAutoFit/>
          </a:bodyPr>
          <a:lstStyle/>
          <a:p>
            <a:pPr>
              <a:spcBef>
                <a:spcPct val="50000"/>
              </a:spcBef>
            </a:pPr>
            <a:r>
              <a:rPr lang="el-GR" b="1">
                <a:solidFill>
                  <a:schemeClr val="folHlink"/>
                </a:solidFill>
              </a:rPr>
              <a:t>ΩΡΑ ΑΝΑΤΟΛΗΣ ΗΛΙΟΥ</a:t>
            </a:r>
          </a:p>
        </p:txBody>
      </p:sp>
      <p:sp>
        <p:nvSpPr>
          <p:cNvPr id="168965" name="Text Box 5"/>
          <p:cNvSpPr txBox="1">
            <a:spLocks noChangeArrowheads="1"/>
          </p:cNvSpPr>
          <p:nvPr/>
        </p:nvSpPr>
        <p:spPr bwMode="auto">
          <a:xfrm>
            <a:off x="5724524" y="333375"/>
            <a:ext cx="3239963" cy="731838"/>
          </a:xfrm>
          <a:prstGeom prst="rect">
            <a:avLst/>
          </a:prstGeom>
          <a:noFill/>
          <a:ln w="9525">
            <a:noFill/>
            <a:miter lim="800000"/>
            <a:headEnd/>
            <a:tailEnd/>
          </a:ln>
          <a:effectLst/>
        </p:spPr>
        <p:txBody>
          <a:bodyPr wrap="square">
            <a:spAutoFit/>
          </a:bodyPr>
          <a:lstStyle/>
          <a:p>
            <a:pPr>
              <a:spcBef>
                <a:spcPct val="50000"/>
              </a:spcBef>
            </a:pPr>
            <a:r>
              <a:rPr lang="el-GR" b="1"/>
              <a:t>ΩΡΙΑΙΑ ΓΩΝΙΑ ΔΥΣΗΣ ΗΛΙΟΥ </a:t>
            </a:r>
            <a:r>
              <a:rPr lang="el-GR" sz="2400" b="1"/>
              <a:t>ω</a:t>
            </a:r>
            <a:r>
              <a:rPr lang="el-GR" sz="2400" b="1" baseline="-25000"/>
              <a:t>ς</a:t>
            </a:r>
          </a:p>
        </p:txBody>
      </p:sp>
      <p:sp>
        <p:nvSpPr>
          <p:cNvPr id="168966" name="Text Box 6"/>
          <p:cNvSpPr txBox="1">
            <a:spLocks noChangeArrowheads="1"/>
          </p:cNvSpPr>
          <p:nvPr/>
        </p:nvSpPr>
        <p:spPr bwMode="auto">
          <a:xfrm>
            <a:off x="827882" y="304800"/>
            <a:ext cx="3363118" cy="400110"/>
          </a:xfrm>
          <a:prstGeom prst="rect">
            <a:avLst/>
          </a:prstGeom>
          <a:noFill/>
          <a:ln w="9525">
            <a:noFill/>
            <a:miter lim="800000"/>
            <a:headEnd/>
            <a:tailEnd/>
          </a:ln>
          <a:effectLst/>
        </p:spPr>
        <p:txBody>
          <a:bodyPr wrap="square">
            <a:spAutoFit/>
          </a:bodyPr>
          <a:lstStyle/>
          <a:p>
            <a:pPr>
              <a:spcBef>
                <a:spcPct val="50000"/>
              </a:spcBef>
            </a:pPr>
            <a:r>
              <a:rPr lang="el-GR" sz="2000" b="1"/>
              <a:t>ΗΛΙΑΚΗ ΑΠΟΚΛΙΣΗ </a:t>
            </a:r>
            <a:r>
              <a:rPr lang="el-GR" sz="2000" b="1" smtClean="0"/>
              <a:t>   δ</a:t>
            </a:r>
            <a:endParaRPr lang="el-GR" sz="2000" b="1"/>
          </a:p>
        </p:txBody>
      </p:sp>
      <p:sp>
        <p:nvSpPr>
          <p:cNvPr id="168967" name="AutoShape 7"/>
          <p:cNvSpPr>
            <a:spLocks noChangeArrowheads="1"/>
          </p:cNvSpPr>
          <p:nvPr/>
        </p:nvSpPr>
        <p:spPr bwMode="auto">
          <a:xfrm>
            <a:off x="5105400" y="2667000"/>
            <a:ext cx="533400" cy="457200"/>
          </a:xfrm>
          <a:prstGeom prst="rightArrow">
            <a:avLst>
              <a:gd name="adj1" fmla="val 50000"/>
              <a:gd name="adj2" fmla="val 29167"/>
            </a:avLst>
          </a:prstGeom>
          <a:solidFill>
            <a:srgbClr val="FFFF00"/>
          </a:solidFill>
          <a:ln w="9525">
            <a:solidFill>
              <a:schemeClr val="tx1"/>
            </a:solidFill>
            <a:miter lim="800000"/>
            <a:headEnd/>
            <a:tailEnd/>
          </a:ln>
          <a:effectLst/>
        </p:spPr>
        <p:txBody>
          <a:bodyPr wrap="none" anchor="ctr"/>
          <a:lstStyle/>
          <a:p>
            <a:endParaRPr lang="el-GR"/>
          </a:p>
        </p:txBody>
      </p:sp>
      <p:sp>
        <p:nvSpPr>
          <p:cNvPr id="168968" name="AutoShape 8"/>
          <p:cNvSpPr>
            <a:spLocks noChangeArrowheads="1"/>
          </p:cNvSpPr>
          <p:nvPr/>
        </p:nvSpPr>
        <p:spPr bwMode="auto">
          <a:xfrm>
            <a:off x="2195513" y="2708275"/>
            <a:ext cx="533400" cy="457200"/>
          </a:xfrm>
          <a:prstGeom prst="rightArrow">
            <a:avLst>
              <a:gd name="adj1" fmla="val 50000"/>
              <a:gd name="adj2" fmla="val 29167"/>
            </a:avLst>
          </a:prstGeom>
          <a:solidFill>
            <a:srgbClr val="FFFF00"/>
          </a:solidFill>
          <a:ln w="9525">
            <a:solidFill>
              <a:schemeClr val="tx1"/>
            </a:solidFill>
            <a:miter lim="800000"/>
            <a:headEnd/>
            <a:tailEnd/>
          </a:ln>
          <a:effectLst/>
        </p:spPr>
        <p:txBody>
          <a:bodyPr wrap="none" anchor="ctr"/>
          <a:lstStyle/>
          <a:p>
            <a:endParaRPr lang="el-GR"/>
          </a:p>
        </p:txBody>
      </p:sp>
      <p:sp>
        <p:nvSpPr>
          <p:cNvPr id="168969" name="AutoShape 9"/>
          <p:cNvSpPr>
            <a:spLocks noChangeArrowheads="1"/>
          </p:cNvSpPr>
          <p:nvPr/>
        </p:nvSpPr>
        <p:spPr bwMode="auto">
          <a:xfrm rot="16200000">
            <a:off x="4737100" y="-47625"/>
            <a:ext cx="381000" cy="1143000"/>
          </a:xfrm>
          <a:prstGeom prst="downArrow">
            <a:avLst>
              <a:gd name="adj1" fmla="val 50000"/>
              <a:gd name="adj2" fmla="val 75000"/>
            </a:avLst>
          </a:prstGeom>
          <a:solidFill>
            <a:schemeClr val="bg2">
              <a:lumMod val="50000"/>
            </a:schemeClr>
          </a:solidFill>
          <a:ln w="9525">
            <a:solidFill>
              <a:schemeClr val="tx1"/>
            </a:solidFill>
            <a:miter lim="800000"/>
            <a:headEnd/>
            <a:tailEnd/>
          </a:ln>
          <a:effectLst/>
        </p:spPr>
        <p:txBody>
          <a:bodyPr wrap="none" anchor="ctr"/>
          <a:lstStyle/>
          <a:p>
            <a:endParaRPr lang="el-GR"/>
          </a:p>
        </p:txBody>
      </p:sp>
      <p:sp>
        <p:nvSpPr>
          <p:cNvPr id="168973" name="AutoShape 13"/>
          <p:cNvSpPr>
            <a:spLocks noChangeArrowheads="1"/>
          </p:cNvSpPr>
          <p:nvPr/>
        </p:nvSpPr>
        <p:spPr bwMode="auto">
          <a:xfrm rot="-708360">
            <a:off x="2916238" y="1557338"/>
            <a:ext cx="838200" cy="360362"/>
          </a:xfrm>
          <a:prstGeom prst="leftArrow">
            <a:avLst>
              <a:gd name="adj1" fmla="val 50000"/>
              <a:gd name="adj2" fmla="val 58150"/>
            </a:avLst>
          </a:prstGeom>
          <a:solidFill>
            <a:schemeClr val="bg2">
              <a:lumMod val="50000"/>
            </a:schemeClr>
          </a:solidFill>
          <a:ln w="9525">
            <a:solidFill>
              <a:schemeClr val="tx1"/>
            </a:solidFill>
            <a:miter lim="800000"/>
            <a:headEnd/>
            <a:tailEnd/>
          </a:ln>
          <a:effectLst/>
        </p:spPr>
        <p:txBody>
          <a:bodyPr wrap="none" anchor="ctr"/>
          <a:lstStyle/>
          <a:p>
            <a:endParaRPr lang="el-GR"/>
          </a:p>
        </p:txBody>
      </p:sp>
      <p:sp>
        <p:nvSpPr>
          <p:cNvPr id="168974" name="AutoShape 14"/>
          <p:cNvSpPr>
            <a:spLocks noChangeArrowheads="1"/>
          </p:cNvSpPr>
          <p:nvPr/>
        </p:nvSpPr>
        <p:spPr bwMode="auto">
          <a:xfrm rot="479763">
            <a:off x="2909888" y="2058988"/>
            <a:ext cx="838200" cy="309562"/>
          </a:xfrm>
          <a:prstGeom prst="leftArrow">
            <a:avLst>
              <a:gd name="adj1" fmla="val 50000"/>
              <a:gd name="adj2" fmla="val 67692"/>
            </a:avLst>
          </a:prstGeom>
          <a:solidFill>
            <a:srgbClr val="FFFF00"/>
          </a:solidFill>
          <a:ln w="9525">
            <a:solidFill>
              <a:schemeClr val="tx1"/>
            </a:solidFill>
            <a:miter lim="800000"/>
            <a:headEnd/>
            <a:tailEnd/>
          </a:ln>
          <a:effectLst/>
        </p:spPr>
        <p:txBody>
          <a:bodyPr wrap="none" anchor="ctr"/>
          <a:lstStyle/>
          <a:p>
            <a:endParaRPr lang="el-GR"/>
          </a:p>
        </p:txBody>
      </p:sp>
      <p:sp>
        <p:nvSpPr>
          <p:cNvPr id="168976" name="AutoShape 16"/>
          <p:cNvSpPr>
            <a:spLocks noChangeArrowheads="1"/>
          </p:cNvSpPr>
          <p:nvPr/>
        </p:nvSpPr>
        <p:spPr bwMode="auto">
          <a:xfrm>
            <a:off x="4548841" y="4268694"/>
            <a:ext cx="533400" cy="457200"/>
          </a:xfrm>
          <a:prstGeom prst="leftArrow">
            <a:avLst>
              <a:gd name="adj1" fmla="val 50000"/>
              <a:gd name="adj2" fmla="val 29167"/>
            </a:avLst>
          </a:prstGeom>
          <a:solidFill>
            <a:srgbClr val="FFFF00"/>
          </a:solidFill>
          <a:ln w="9525">
            <a:solidFill>
              <a:schemeClr val="tx1"/>
            </a:solidFill>
            <a:miter lim="800000"/>
            <a:headEnd/>
            <a:tailEnd/>
          </a:ln>
          <a:effectLst/>
        </p:spPr>
        <p:txBody>
          <a:bodyPr wrap="none" anchor="ctr"/>
          <a:lstStyle/>
          <a:p>
            <a:endParaRPr lang="el-GR"/>
          </a:p>
        </p:txBody>
      </p:sp>
      <p:sp>
        <p:nvSpPr>
          <p:cNvPr id="168977" name="AutoShape 17"/>
          <p:cNvSpPr>
            <a:spLocks noChangeArrowheads="1"/>
          </p:cNvSpPr>
          <p:nvPr/>
        </p:nvSpPr>
        <p:spPr bwMode="auto">
          <a:xfrm rot="-1896273">
            <a:off x="5724525" y="4149725"/>
            <a:ext cx="533400" cy="393700"/>
          </a:xfrm>
          <a:prstGeom prst="leftArrow">
            <a:avLst>
              <a:gd name="adj1" fmla="val 50000"/>
              <a:gd name="adj2" fmla="val 33871"/>
            </a:avLst>
          </a:prstGeom>
          <a:solidFill>
            <a:srgbClr val="FFFF00"/>
          </a:solidFill>
          <a:ln w="9525">
            <a:solidFill>
              <a:schemeClr val="tx1"/>
            </a:solidFill>
            <a:miter lim="800000"/>
            <a:headEnd/>
            <a:tailEnd/>
          </a:ln>
          <a:effectLst/>
        </p:spPr>
        <p:txBody>
          <a:bodyPr wrap="none" anchor="ctr"/>
          <a:lstStyle/>
          <a:p>
            <a:endParaRPr lang="el-GR"/>
          </a:p>
        </p:txBody>
      </p:sp>
      <p:sp>
        <p:nvSpPr>
          <p:cNvPr id="168979" name="Text Box 19"/>
          <p:cNvSpPr txBox="1">
            <a:spLocks noChangeArrowheads="1"/>
          </p:cNvSpPr>
          <p:nvPr/>
        </p:nvSpPr>
        <p:spPr bwMode="auto">
          <a:xfrm>
            <a:off x="6227763" y="3716338"/>
            <a:ext cx="2590800" cy="1015663"/>
          </a:xfrm>
          <a:prstGeom prst="rect">
            <a:avLst/>
          </a:prstGeom>
          <a:noFill/>
          <a:ln w="9525">
            <a:noFill/>
            <a:miter lim="800000"/>
            <a:headEnd/>
            <a:tailEnd/>
          </a:ln>
          <a:effectLst/>
        </p:spPr>
        <p:txBody>
          <a:bodyPr>
            <a:spAutoFit/>
          </a:bodyPr>
          <a:lstStyle/>
          <a:p>
            <a:pPr>
              <a:spcBef>
                <a:spcPct val="50000"/>
              </a:spcBef>
            </a:pPr>
            <a:r>
              <a:rPr lang="el-GR" b="1"/>
              <a:t>ΑΚΤΙΝΟΒΟΛΙΑ ΣΤΑ ΟΡΙΑ ΤΗΣ ΑΤΜΟΣΦΑΙΡΑΣ </a:t>
            </a:r>
            <a:r>
              <a:rPr lang="en-US" sz="2400" b="1"/>
              <a:t>G</a:t>
            </a:r>
            <a:r>
              <a:rPr lang="en-US" sz="2400" b="1" baseline="-25000" smtClean="0"/>
              <a:t>o</a:t>
            </a:r>
            <a:endParaRPr lang="el-GR" sz="2400" b="1" baseline="-25000"/>
          </a:p>
        </p:txBody>
      </p:sp>
      <p:sp>
        <p:nvSpPr>
          <p:cNvPr id="168980" name="Text Box 20"/>
          <p:cNvSpPr txBox="1">
            <a:spLocks noChangeArrowheads="1"/>
          </p:cNvSpPr>
          <p:nvPr/>
        </p:nvSpPr>
        <p:spPr bwMode="auto">
          <a:xfrm>
            <a:off x="5724525" y="2636838"/>
            <a:ext cx="2971800" cy="519112"/>
          </a:xfrm>
          <a:prstGeom prst="rect">
            <a:avLst/>
          </a:prstGeom>
          <a:noFill/>
          <a:ln w="9525">
            <a:noFill/>
            <a:miter lim="800000"/>
            <a:headEnd/>
            <a:tailEnd/>
          </a:ln>
          <a:effectLst/>
        </p:spPr>
        <p:txBody>
          <a:bodyPr>
            <a:spAutoFit/>
          </a:bodyPr>
          <a:lstStyle/>
          <a:p>
            <a:pPr>
              <a:spcBef>
                <a:spcPct val="50000"/>
              </a:spcBef>
            </a:pPr>
            <a:r>
              <a:rPr lang="el-GR" b="1"/>
              <a:t>ΓΩΝΙΑ ΠΡΟΣΠΤΩΣΗΣ </a:t>
            </a:r>
            <a:r>
              <a:rPr lang="el-GR" sz="2800" b="1"/>
              <a:t>θ</a:t>
            </a:r>
          </a:p>
        </p:txBody>
      </p:sp>
      <p:sp>
        <p:nvSpPr>
          <p:cNvPr id="168981" name="Text Box 21"/>
          <p:cNvSpPr txBox="1">
            <a:spLocks noChangeArrowheads="1"/>
          </p:cNvSpPr>
          <p:nvPr/>
        </p:nvSpPr>
        <p:spPr bwMode="auto">
          <a:xfrm>
            <a:off x="2916238" y="2636838"/>
            <a:ext cx="2133600" cy="519112"/>
          </a:xfrm>
          <a:prstGeom prst="rect">
            <a:avLst/>
          </a:prstGeom>
          <a:noFill/>
          <a:ln w="9525">
            <a:noFill/>
            <a:miter lim="800000"/>
            <a:headEnd/>
            <a:tailEnd/>
          </a:ln>
          <a:effectLst/>
        </p:spPr>
        <p:txBody>
          <a:bodyPr>
            <a:spAutoFit/>
          </a:bodyPr>
          <a:lstStyle/>
          <a:p>
            <a:pPr>
              <a:spcBef>
                <a:spcPct val="50000"/>
              </a:spcBef>
            </a:pPr>
            <a:r>
              <a:rPr lang="el-GR" b="1"/>
              <a:t>ΩΡΙΑΙΑ ΓΩΝΙΑ </a:t>
            </a:r>
            <a:r>
              <a:rPr lang="el-GR" sz="2800" b="1"/>
              <a:t>ω</a:t>
            </a:r>
          </a:p>
        </p:txBody>
      </p:sp>
      <p:sp>
        <p:nvSpPr>
          <p:cNvPr id="168982" name="Text Box 22"/>
          <p:cNvSpPr txBox="1">
            <a:spLocks noChangeArrowheads="1"/>
          </p:cNvSpPr>
          <p:nvPr/>
        </p:nvSpPr>
        <p:spPr bwMode="auto">
          <a:xfrm>
            <a:off x="1258888" y="2636838"/>
            <a:ext cx="760412" cy="519112"/>
          </a:xfrm>
          <a:prstGeom prst="rect">
            <a:avLst/>
          </a:prstGeom>
          <a:noFill/>
          <a:ln w="9525">
            <a:noFill/>
            <a:miter lim="800000"/>
            <a:headEnd/>
            <a:tailEnd/>
          </a:ln>
          <a:effectLst/>
        </p:spPr>
        <p:txBody>
          <a:bodyPr>
            <a:spAutoFit/>
          </a:bodyPr>
          <a:lstStyle/>
          <a:p>
            <a:pPr>
              <a:spcBef>
                <a:spcPct val="50000"/>
              </a:spcBef>
            </a:pPr>
            <a:r>
              <a:rPr lang="en-US" sz="2800" b="1"/>
              <a:t>R</a:t>
            </a:r>
            <a:r>
              <a:rPr lang="en-US" sz="2800" b="1" baseline="-25000"/>
              <a:t>b</a:t>
            </a:r>
            <a:endParaRPr lang="el-GR" sz="2800" b="1" baseline="-25000"/>
          </a:p>
        </p:txBody>
      </p:sp>
      <p:sp>
        <p:nvSpPr>
          <p:cNvPr id="168983" name="Text Box 23"/>
          <p:cNvSpPr txBox="1">
            <a:spLocks noChangeArrowheads="1"/>
          </p:cNvSpPr>
          <p:nvPr/>
        </p:nvSpPr>
        <p:spPr bwMode="auto">
          <a:xfrm>
            <a:off x="6156325" y="5300663"/>
            <a:ext cx="2590800" cy="954107"/>
          </a:xfrm>
          <a:prstGeom prst="rect">
            <a:avLst/>
          </a:prstGeom>
          <a:noFill/>
          <a:ln w="9525">
            <a:noFill/>
            <a:miter lim="800000"/>
            <a:headEnd/>
            <a:tailEnd/>
          </a:ln>
          <a:effectLst/>
        </p:spPr>
        <p:txBody>
          <a:bodyPr>
            <a:spAutoFit/>
          </a:bodyPr>
          <a:lstStyle/>
          <a:p>
            <a:pPr>
              <a:spcBef>
                <a:spcPct val="50000"/>
              </a:spcBef>
            </a:pPr>
            <a:r>
              <a:rPr lang="el-GR" b="1">
                <a:solidFill>
                  <a:schemeClr val="folHlink"/>
                </a:solidFill>
              </a:rPr>
              <a:t>ΜΕΤΡΗΣΕΙΣ ΩΡΙΑΙΑΣ ΑΚΤΙΝΟΒΟΛΙΑΣ </a:t>
            </a:r>
            <a:r>
              <a:rPr lang="en-GB" sz="2000" b="1" smtClean="0">
                <a:solidFill>
                  <a:schemeClr val="folHlink"/>
                </a:solidFill>
              </a:rPr>
              <a:t>G</a:t>
            </a:r>
            <a:r>
              <a:rPr lang="en-GB" b="1" smtClean="0">
                <a:solidFill>
                  <a:schemeClr val="folHlink"/>
                </a:solidFill>
              </a:rPr>
              <a:t> </a:t>
            </a:r>
            <a:r>
              <a:rPr lang="el-GR" b="1" smtClean="0">
                <a:solidFill>
                  <a:schemeClr val="folHlink"/>
                </a:solidFill>
              </a:rPr>
              <a:t>ΣΕ </a:t>
            </a:r>
            <a:r>
              <a:rPr lang="el-GR" b="1">
                <a:solidFill>
                  <a:schemeClr val="folHlink"/>
                </a:solidFill>
              </a:rPr>
              <a:t>ΟΡΙΖΟΝΤΙΟ ΕΠΙΠΕΔΟ</a:t>
            </a:r>
            <a:endParaRPr lang="el-GR" b="1" baseline="-25000">
              <a:solidFill>
                <a:schemeClr val="folHlink"/>
              </a:solidFill>
            </a:endParaRPr>
          </a:p>
        </p:txBody>
      </p:sp>
      <p:sp>
        <p:nvSpPr>
          <p:cNvPr id="168984" name="Text Box 24"/>
          <p:cNvSpPr txBox="1">
            <a:spLocks noChangeArrowheads="1"/>
          </p:cNvSpPr>
          <p:nvPr/>
        </p:nvSpPr>
        <p:spPr bwMode="auto">
          <a:xfrm>
            <a:off x="5076825" y="4292600"/>
            <a:ext cx="609600" cy="457200"/>
          </a:xfrm>
          <a:prstGeom prst="rect">
            <a:avLst/>
          </a:prstGeom>
          <a:noFill/>
          <a:ln w="9525">
            <a:noFill/>
            <a:miter lim="800000"/>
            <a:headEnd/>
            <a:tailEnd/>
          </a:ln>
          <a:effectLst/>
        </p:spPr>
        <p:txBody>
          <a:bodyPr>
            <a:spAutoFit/>
          </a:bodyPr>
          <a:lstStyle/>
          <a:p>
            <a:pPr>
              <a:spcBef>
                <a:spcPct val="50000"/>
              </a:spcBef>
            </a:pPr>
            <a:r>
              <a:rPr lang="el-GR" sz="2400" b="1"/>
              <a:t>Κ</a:t>
            </a:r>
            <a:r>
              <a:rPr lang="el-GR" sz="2400" b="1" baseline="-25000"/>
              <a:t>Τ</a:t>
            </a:r>
          </a:p>
        </p:txBody>
      </p:sp>
      <p:sp>
        <p:nvSpPr>
          <p:cNvPr id="168985" name="Text Box 25"/>
          <p:cNvSpPr txBox="1">
            <a:spLocks noChangeArrowheads="1"/>
          </p:cNvSpPr>
          <p:nvPr/>
        </p:nvSpPr>
        <p:spPr bwMode="auto">
          <a:xfrm>
            <a:off x="3039202" y="4103469"/>
            <a:ext cx="1452685" cy="646331"/>
          </a:xfrm>
          <a:prstGeom prst="rect">
            <a:avLst/>
          </a:prstGeom>
          <a:noFill/>
          <a:ln w="9525">
            <a:noFill/>
            <a:miter lim="800000"/>
            <a:headEnd/>
            <a:tailEnd/>
          </a:ln>
          <a:effectLst/>
        </p:spPr>
        <p:txBody>
          <a:bodyPr wrap="square">
            <a:spAutoFit/>
          </a:bodyPr>
          <a:lstStyle/>
          <a:p>
            <a:pPr>
              <a:spcBef>
                <a:spcPct val="50000"/>
              </a:spcBef>
            </a:pPr>
            <a:r>
              <a:rPr lang="en-US" sz="3600" b="1" smtClean="0"/>
              <a:t>G</a:t>
            </a:r>
            <a:r>
              <a:rPr lang="en-US" sz="3600" b="1" baseline="-25000" smtClean="0"/>
              <a:t>d</a:t>
            </a:r>
            <a:r>
              <a:rPr lang="el-GR" sz="3600" b="1" baseline="-25000" smtClean="0"/>
              <a:t> </a:t>
            </a:r>
            <a:r>
              <a:rPr lang="en-US" sz="3600" b="1" smtClean="0"/>
              <a:t>/</a:t>
            </a:r>
            <a:r>
              <a:rPr lang="el-GR" sz="3600" b="1" smtClean="0"/>
              <a:t> </a:t>
            </a:r>
            <a:r>
              <a:rPr lang="en-GB" sz="3600" b="1" smtClean="0"/>
              <a:t>G</a:t>
            </a:r>
            <a:endParaRPr lang="el-GR" sz="3600" b="1" baseline="-25000" dirty="0"/>
          </a:p>
        </p:txBody>
      </p:sp>
      <p:sp>
        <p:nvSpPr>
          <p:cNvPr id="168986" name="Text Box 26"/>
          <p:cNvSpPr txBox="1">
            <a:spLocks noChangeArrowheads="1"/>
          </p:cNvSpPr>
          <p:nvPr/>
        </p:nvSpPr>
        <p:spPr bwMode="auto">
          <a:xfrm>
            <a:off x="0" y="4039155"/>
            <a:ext cx="2462213" cy="1600438"/>
          </a:xfrm>
          <a:prstGeom prst="rect">
            <a:avLst/>
          </a:prstGeom>
          <a:noFill/>
          <a:ln w="9525">
            <a:noFill/>
            <a:miter lim="800000"/>
            <a:headEnd/>
            <a:tailEnd/>
          </a:ln>
          <a:effectLst/>
        </p:spPr>
        <p:txBody>
          <a:bodyPr wrap="square">
            <a:spAutoFit/>
          </a:bodyPr>
          <a:lstStyle/>
          <a:p>
            <a:pPr algn="ctr">
              <a:spcBef>
                <a:spcPct val="50000"/>
              </a:spcBef>
            </a:pPr>
            <a:r>
              <a:rPr lang="en-GB" sz="4400" b="1">
                <a:solidFill>
                  <a:srgbClr val="FF0000"/>
                </a:solidFill>
              </a:rPr>
              <a:t>G</a:t>
            </a:r>
            <a:r>
              <a:rPr lang="el-GR" sz="4400" b="1" baseline="-25000" smtClean="0">
                <a:solidFill>
                  <a:srgbClr val="FF0000"/>
                </a:solidFill>
              </a:rPr>
              <a:t>τ </a:t>
            </a:r>
            <a:endParaRPr lang="el-GR" sz="4400" b="1" baseline="-25000" dirty="0">
              <a:solidFill>
                <a:srgbClr val="FF0000"/>
              </a:solidFill>
            </a:endParaRPr>
          </a:p>
          <a:p>
            <a:pPr algn="ctr">
              <a:spcBef>
                <a:spcPct val="50000"/>
              </a:spcBef>
            </a:pPr>
            <a:r>
              <a:rPr lang="el-GR" sz="3600" dirty="0">
                <a:solidFill>
                  <a:srgbClr val="FF0000"/>
                </a:solidFill>
              </a:rPr>
              <a:t>[</a:t>
            </a:r>
            <a:r>
              <a:rPr lang="en-US" sz="3600" dirty="0">
                <a:solidFill>
                  <a:srgbClr val="FF0000"/>
                </a:solidFill>
              </a:rPr>
              <a:t>kWh/m</a:t>
            </a:r>
            <a:r>
              <a:rPr lang="en-US" sz="3600" baseline="30000" dirty="0">
                <a:solidFill>
                  <a:srgbClr val="FF0000"/>
                </a:solidFill>
              </a:rPr>
              <a:t>2</a:t>
            </a:r>
            <a:r>
              <a:rPr lang="el-GR" sz="3600" dirty="0">
                <a:solidFill>
                  <a:srgbClr val="FF0000"/>
                </a:solidFill>
              </a:rPr>
              <a:t>]</a:t>
            </a:r>
          </a:p>
        </p:txBody>
      </p:sp>
      <p:sp>
        <p:nvSpPr>
          <p:cNvPr id="168987" name="AutoShape 27"/>
          <p:cNvSpPr>
            <a:spLocks noChangeArrowheads="1"/>
          </p:cNvSpPr>
          <p:nvPr/>
        </p:nvSpPr>
        <p:spPr bwMode="auto">
          <a:xfrm>
            <a:off x="7162800" y="3124200"/>
            <a:ext cx="457200" cy="533400"/>
          </a:xfrm>
          <a:prstGeom prst="downArrow">
            <a:avLst>
              <a:gd name="adj1" fmla="val 50000"/>
              <a:gd name="adj2" fmla="val 29167"/>
            </a:avLst>
          </a:prstGeom>
          <a:solidFill>
            <a:srgbClr val="FFFF00"/>
          </a:solidFill>
          <a:ln w="9525">
            <a:solidFill>
              <a:schemeClr val="tx1"/>
            </a:solidFill>
            <a:miter lim="800000"/>
            <a:headEnd/>
            <a:tailEnd/>
          </a:ln>
          <a:effectLst/>
        </p:spPr>
        <p:txBody>
          <a:bodyPr wrap="none" anchor="ctr"/>
          <a:lstStyle/>
          <a:p>
            <a:endParaRPr lang="el-GR"/>
          </a:p>
        </p:txBody>
      </p:sp>
      <p:sp>
        <p:nvSpPr>
          <p:cNvPr id="169000" name="AutoShape 40"/>
          <p:cNvSpPr>
            <a:spLocks noChangeArrowheads="1"/>
          </p:cNvSpPr>
          <p:nvPr/>
        </p:nvSpPr>
        <p:spPr bwMode="auto">
          <a:xfrm rot="5400000">
            <a:off x="468313" y="2420937"/>
            <a:ext cx="719138" cy="576263"/>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00"/>
          </a:solidFill>
          <a:ln w="9525">
            <a:solidFill>
              <a:schemeClr val="tx1"/>
            </a:solidFill>
            <a:miter lim="800000"/>
            <a:headEnd/>
            <a:tailEnd/>
          </a:ln>
          <a:effectLst/>
        </p:spPr>
        <p:txBody>
          <a:bodyPr wrap="none" anchor="ctr"/>
          <a:lstStyle/>
          <a:p>
            <a:endParaRPr lang="el-GR"/>
          </a:p>
        </p:txBody>
      </p:sp>
      <p:sp>
        <p:nvSpPr>
          <p:cNvPr id="169001" name="AutoShape 41"/>
          <p:cNvSpPr>
            <a:spLocks noChangeArrowheads="1"/>
          </p:cNvSpPr>
          <p:nvPr/>
        </p:nvSpPr>
        <p:spPr bwMode="auto">
          <a:xfrm rot="10800000">
            <a:off x="6804025" y="1196975"/>
            <a:ext cx="1008063" cy="93503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2">
              <a:lumMod val="50000"/>
            </a:schemeClr>
          </a:solidFill>
          <a:ln w="9525">
            <a:solidFill>
              <a:schemeClr val="tx1"/>
            </a:solidFill>
            <a:miter lim="800000"/>
            <a:headEnd/>
            <a:tailEnd/>
          </a:ln>
          <a:effectLst/>
        </p:spPr>
        <p:txBody>
          <a:bodyPr wrap="none" anchor="ctr"/>
          <a:lstStyle/>
          <a:p>
            <a:endParaRPr lang="el-GR"/>
          </a:p>
        </p:txBody>
      </p:sp>
      <p:sp>
        <p:nvSpPr>
          <p:cNvPr id="169002" name="AutoShape 42"/>
          <p:cNvSpPr>
            <a:spLocks noChangeArrowheads="1"/>
          </p:cNvSpPr>
          <p:nvPr/>
        </p:nvSpPr>
        <p:spPr bwMode="auto">
          <a:xfrm rot="16200000">
            <a:off x="5111750" y="4978401"/>
            <a:ext cx="936625" cy="863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B050"/>
          </a:solidFill>
          <a:ln w="9525">
            <a:solidFill>
              <a:schemeClr val="tx1"/>
            </a:solidFill>
            <a:miter lim="800000"/>
            <a:headEnd/>
            <a:tailEnd/>
          </a:ln>
          <a:effectLst/>
        </p:spPr>
        <p:txBody>
          <a:bodyPr wrap="none" anchor="ctr"/>
          <a:lstStyle/>
          <a:p>
            <a:endParaRPr lang="el-GR"/>
          </a:p>
        </p:txBody>
      </p:sp>
      <p:sp>
        <p:nvSpPr>
          <p:cNvPr id="169003" name="AutoShape 43"/>
          <p:cNvSpPr>
            <a:spLocks noChangeArrowheads="1"/>
          </p:cNvSpPr>
          <p:nvPr/>
        </p:nvSpPr>
        <p:spPr bwMode="auto">
          <a:xfrm rot="10800000">
            <a:off x="1850232" y="3919033"/>
            <a:ext cx="1223962" cy="107157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99"/>
          </a:solidFill>
          <a:ln w="9525">
            <a:solidFill>
              <a:srgbClr val="C00000"/>
            </a:solidFill>
            <a:miter lim="800000"/>
            <a:headEnd/>
            <a:tailEnd/>
          </a:ln>
          <a:effectLst/>
        </p:spPr>
        <p:txBody>
          <a:bodyPr wrap="none" anchor="ctr"/>
          <a:lstStyle/>
          <a:p>
            <a:endParaRPr lang="el-G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1610"/>
    </mc:Choice>
    <mc:Fallback>
      <p:transition spd="slow" advTm="71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168969"/>
                                        </p:tgtEl>
                                      </p:cBhvr>
                                    </p:animEffect>
                                    <p:animScale>
                                      <p:cBhvr>
                                        <p:cTn id="11" dur="250" autoRev="1" fill="hold"/>
                                        <p:tgtEl>
                                          <p:spTgt spid="16896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6896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ΤΕΛΟΣ</a:t>
            </a:r>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22414450"/>
      </p:ext>
    </p:extLst>
  </p:cSld>
  <p:clrMapOvr>
    <a:masterClrMapping/>
  </p:clrMapOvr>
  <mc:AlternateContent xmlns:mc="http://schemas.openxmlformats.org/markup-compatibility/2006">
    <mc:Choice xmlns:p14="http://schemas.microsoft.com/office/powerpoint/2010/main" Requires="p14">
      <p:transition spd="slow" p14:dur="2000" advTm="4452"/>
    </mc:Choice>
    <mc:Fallback>
      <p:transition spd="slow" advTm="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l-GR" smtClean="0"/>
              <a:t>ΟΡΓΑΝΑ ΜΕΤΡΗΣΗΣ ΗΛΙΑΚΗΣ ΑΚΤΙΝΟΒΟΛΙΑΣ</a:t>
            </a:r>
            <a:endParaRPr lang="en-GB" dirty="0"/>
          </a:p>
        </p:txBody>
      </p:sp>
      <p:sp>
        <p:nvSpPr>
          <p:cNvPr id="4" name="Content Placeholder 3"/>
          <p:cNvSpPr>
            <a:spLocks noGrp="1"/>
          </p:cNvSpPr>
          <p:nvPr>
            <p:ph idx="1"/>
          </p:nvPr>
        </p:nvSpPr>
        <p:spPr>
          <a:xfrm>
            <a:off x="4586255" y="1347005"/>
            <a:ext cx="4546484" cy="864096"/>
          </a:xfrm>
        </p:spPr>
        <p:txBody>
          <a:bodyPr>
            <a:normAutofit fontScale="92500"/>
          </a:bodyPr>
          <a:lstStyle/>
          <a:p>
            <a:pPr marL="0" indent="0">
              <a:buNone/>
            </a:pPr>
            <a:r>
              <a:rPr lang="el-GR" sz="2400" dirty="0" smtClean="0"/>
              <a:t>ΤΟ ΠΥΡΕΛΙΟΜΕΤΡΟ ΜΕΤΡΑΕΙ ΤΗΝ ΑΜΕΣΗ ΗΛΙΑΚΗ </a:t>
            </a:r>
            <a:r>
              <a:rPr lang="el-GR" sz="2400" smtClean="0"/>
              <a:t>ΑΚΤΙΝΟΒΟΛΙΑ.</a:t>
            </a:r>
            <a:endParaRPr lang="el-GR" sz="2400" dirty="0" smtClean="0"/>
          </a:p>
        </p:txBody>
      </p:sp>
      <p:pic>
        <p:nvPicPr>
          <p:cNvPr id="5" name="Picture 4" descr="X:\CD Final\rgCD\Virtual CD PVSRG\Final CD\ppt\02\pvs02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471" y="2636912"/>
            <a:ext cx="4641829" cy="422108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srrl03"/>
          <p:cNvPicPr>
            <a:picLocks noChangeAspect="1" noChangeArrowheads="1"/>
          </p:cNvPicPr>
          <p:nvPr/>
        </p:nvPicPr>
        <p:blipFill>
          <a:blip r:embed="rId5" cstate="print"/>
          <a:stretch>
            <a:fillRect/>
          </a:stretch>
        </p:blipFill>
        <p:spPr>
          <a:xfrm>
            <a:off x="0" y="2996952"/>
            <a:ext cx="4545560" cy="3861048"/>
          </a:xfrm>
          <a:prstGeom prst="rect">
            <a:avLst/>
          </a:prstGeom>
          <a:noFill/>
          <a:ln/>
        </p:spPr>
      </p:pic>
      <p:sp>
        <p:nvSpPr>
          <p:cNvPr id="7" name="Content Placeholder 3"/>
          <p:cNvSpPr txBox="1">
            <a:spLocks/>
          </p:cNvSpPr>
          <p:nvPr/>
        </p:nvSpPr>
        <p:spPr>
          <a:xfrm>
            <a:off x="37673" y="1344872"/>
            <a:ext cx="4546484" cy="864096"/>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95000"/>
                    <a:lumOff val="5000"/>
                  </a:schemeClr>
                </a:solidFill>
                <a:latin typeface="Cambria Math" panose="02040503050406030204" pitchFamily="18" charset="0"/>
                <a:ea typeface="Cambria Math" panose="02040503050406030204" pitchFamily="18" charset="0"/>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95000"/>
                    <a:lumOff val="5000"/>
                  </a:schemeClr>
                </a:solidFill>
                <a:latin typeface="Cambria Math" panose="02040503050406030204" pitchFamily="18" charset="0"/>
                <a:ea typeface="Cambria Math" panose="02040503050406030204" pitchFamily="18" charset="0"/>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95000"/>
                    <a:lumOff val="5000"/>
                  </a:schemeClr>
                </a:solidFill>
                <a:latin typeface="Cambria Math" panose="02040503050406030204" pitchFamily="18" charset="0"/>
                <a:ea typeface="Cambria Math" panose="02040503050406030204" pitchFamily="18" charset="0"/>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95000"/>
                    <a:lumOff val="5000"/>
                  </a:schemeClr>
                </a:solidFill>
                <a:latin typeface="Cambria Math" panose="02040503050406030204" pitchFamily="18" charset="0"/>
                <a:ea typeface="Cambria Math" panose="02040503050406030204" pitchFamily="18" charset="0"/>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95000"/>
                    <a:lumOff val="5000"/>
                  </a:schemeClr>
                </a:solidFill>
                <a:latin typeface="Cambria Math" panose="02040503050406030204" pitchFamily="18" charset="0"/>
                <a:ea typeface="Cambria Math" panose="02040503050406030204" pitchFamily="18"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l-GR" sz="2400" smtClean="0"/>
              <a:t>ΤΟ ΠΥΡΑΝΟΜΕΤΡΟ ΜΕΤΡΑΕΙ ΤΗΝ ΟΛΙΚΗ ΗΛΙΑΚΗ ΑΚΤΙΝΟΒΟΛΙΑ.</a:t>
            </a:r>
            <a:endParaRPr lang="el-GR" sz="2400" dirty="0" smtClean="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7175328"/>
      </p:ext>
    </p:extLst>
  </p:cSld>
  <p:clrMapOvr>
    <a:masterClrMapping/>
  </p:clrMapOvr>
  <mc:AlternateContent xmlns:mc="http://schemas.openxmlformats.org/markup-compatibility/2006">
    <mc:Choice xmlns:p14="http://schemas.microsoft.com/office/powerpoint/2010/main" Requires="p14">
      <p:transition spd="slow" p14:dur="2000" advTm="13188"/>
    </mc:Choice>
    <mc:Fallback>
      <p:transition spd="slow" advTm="13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sz="3200" dirty="0" smtClean="0"/>
              <a:t>η ρύθμιση της κλίσης σε διάφορες εποχές του έτους βελτιστοποιεί την απόδοση</a:t>
            </a:r>
            <a:endParaRPr lang="en-GB" sz="3200" dirty="0"/>
          </a:p>
        </p:txBody>
      </p:sp>
      <p:pic>
        <p:nvPicPr>
          <p:cNvPr id="3" name="Picture 4" descr="X:\CD Final\rgCD\Virtual CD PVSRG\Final CD\ppt\02\pvs0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060848"/>
            <a:ext cx="8644525" cy="4565600"/>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85928422"/>
      </p:ext>
    </p:extLst>
  </p:cSld>
  <p:clrMapOvr>
    <a:masterClrMapping/>
  </p:clrMapOvr>
  <mc:AlternateContent xmlns:mc="http://schemas.openxmlformats.org/markup-compatibility/2006">
    <mc:Choice xmlns:p14="http://schemas.microsoft.com/office/powerpoint/2010/main" Requires="p14">
      <p:transition spd="slow" p14:dur="2000" advTm="53654"/>
    </mc:Choice>
    <mc:Fallback>
      <p:transition spd="slow" advTm="53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4|10.2"/>
</p:tagLst>
</file>

<file path=ppt/tags/tag2.xml><?xml version="1.0" encoding="utf-8"?>
<p:tagLst xmlns:a="http://schemas.openxmlformats.org/drawingml/2006/main" xmlns:r="http://schemas.openxmlformats.org/officeDocument/2006/relationships" xmlns:p="http://schemas.openxmlformats.org/presentationml/2006/main">
  <p:tag name="TIMING" val="|70"/>
</p:tagLst>
</file>

<file path=ppt/tags/tag3.xml><?xml version="1.0" encoding="utf-8"?>
<p:tagLst xmlns:a="http://schemas.openxmlformats.org/drawingml/2006/main" xmlns:r="http://schemas.openxmlformats.org/officeDocument/2006/relationships" xmlns:p="http://schemas.openxmlformats.org/presentationml/2006/main">
  <p:tag name="TIMING" val="|33.9|2.9"/>
</p:tagLst>
</file>

<file path=ppt/tags/tag4.xml><?xml version="1.0" encoding="utf-8"?>
<p:tagLst xmlns:a="http://schemas.openxmlformats.org/drawingml/2006/main" xmlns:r="http://schemas.openxmlformats.org/officeDocument/2006/relationships" xmlns:p="http://schemas.openxmlformats.org/presentationml/2006/main">
  <p:tag name="TIMING" val="|58.3"/>
</p:tagLst>
</file>

<file path=ppt/tags/tag5.xml><?xml version="1.0" encoding="utf-8"?>
<p:tagLst xmlns:a="http://schemas.openxmlformats.org/drawingml/2006/main" xmlns:r="http://schemas.openxmlformats.org/officeDocument/2006/relationships" xmlns:p="http://schemas.openxmlformats.org/presentationml/2006/main">
  <p:tag name="TIMING" val="|1.1|0.9|7.9|5.6|3.2|3.7|4.2"/>
</p:tagLst>
</file>

<file path=ppt/tags/tag6.xml><?xml version="1.0" encoding="utf-8"?>
<p:tagLst xmlns:a="http://schemas.openxmlformats.org/drawingml/2006/main" xmlns:r="http://schemas.openxmlformats.org/officeDocument/2006/relationships" xmlns:p="http://schemas.openxmlformats.org/presentationml/2006/main">
  <p:tag name="TIMING" val="|1|0.7|6.9|3.9|2|4.6|4.2|9.8"/>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wrap="square" rtlCol="0">
        <a:spAutoFit/>
      </a:bodyPr>
      <a:lstStyle>
        <a:defPPr>
          <a:defRPr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2480</TotalTime>
  <Words>2085</Words>
  <Application>Microsoft Office PowerPoint</Application>
  <PresentationFormat>On-screen Show (4:3)</PresentationFormat>
  <Paragraphs>382</Paragraphs>
  <Slides>70</Slides>
  <Notes>46</Notes>
  <HiddenSlides>2</HiddenSlides>
  <MMClips>68</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70</vt:i4>
      </vt:variant>
    </vt:vector>
  </HeadingPairs>
  <TitlesOfParts>
    <vt:vector size="73" baseType="lpstr">
      <vt:lpstr>Default Design</vt:lpstr>
      <vt:lpstr>Office Theme</vt:lpstr>
      <vt:lpstr>PhotoImpact</vt:lpstr>
      <vt:lpstr>ΑΝΑΝΕΩΣΙΜΕΣ ΠΗΓΕΣ ΕΝΕΡΓΕΙΑΣ</vt:lpstr>
      <vt:lpstr>PowerPoint Presentation</vt:lpstr>
      <vt:lpstr>PowerPoint Presentation</vt:lpstr>
      <vt:lpstr>Φωτοβολταϊκά συστήματα</vt:lpstr>
      <vt:lpstr>Φωτοβολταϊκό σύστημα και η ηλιακή γεωμετρία</vt:lpstr>
      <vt:lpstr>Λέσβος: Σκαλοχώρι - Άναξος</vt:lpstr>
      <vt:lpstr>PowerPoint Presentation</vt:lpstr>
      <vt:lpstr>ΟΡΓΑΝΑ ΜΕΤΡΗΣΗΣ ΗΛΙΑΚΗΣ ΑΚΤΙΝΟΒΟΛΙΑΣ</vt:lpstr>
      <vt:lpstr>η ρύθμιση της κλίσης σε διάφορες εποχές του έτους βελτιστοποιεί την απόδοση</vt:lpstr>
      <vt:lpstr>ΤΟ ΑΝΑΛΗΜΜΑ</vt:lpstr>
      <vt:lpstr>Οικία με φωτοβολταϊκό σύστημα στην στέγη</vt:lpstr>
      <vt:lpstr>Εφαρμογή  Φωτοβολταϊκών σε στέγη κτιρίου</vt:lpstr>
      <vt:lpstr>ΑΓΩΓΟΙ, ΗΜΙΑΓΩΓΟΙ, ΜΟΝΩΤΕΣ.</vt:lpstr>
      <vt:lpstr>ΑΓΩΓΙΜΟΤΗΤΑ ΑΓΩΓΩΝ, ΜΟΝΩΤΩΝ, ΗΜΙΑΓΩΓΩΝ</vt:lpstr>
      <vt:lpstr>Ένωση ημιαγωγών p-n</vt:lpstr>
      <vt:lpstr>ΜΟΝΩΤΕΣ-ΗΜΙΑΓΩΓΟΙ-ΑΓΩΓΟΙ</vt:lpstr>
      <vt:lpstr>Κρυσταλλική δομή ημιαγωγών</vt:lpstr>
      <vt:lpstr>Σχηματική παράσταση  πλέγματος πυριτίου</vt:lpstr>
      <vt:lpstr>Σχηματισμός πυριτίου τύπου -p με πρόσμειξη ατόμων Βορίου (έλλειμμα ηλεκτρονίων)</vt:lpstr>
      <vt:lpstr>ΗΜΙΑΓΩΓΟΙ: ΠΡΟΣΜΕΙΞΗ ΜΕ ΑΝΤΙΜΟΝΙΟ (Sb) ΚΑΙ ΒΟΡΙΟΝ (Β)</vt:lpstr>
      <vt:lpstr>ΚΡΥΣΤΑΛΛΙΚΟ ΠΛΕΓΜΑ ΠΥΡΙΤΙΟΥ ΜΕ ΑΤΟΜΑ-ΔΟΤΕΣ (Βόριο-οπές  &amp; Φώσφορος-ηλεκτρόνια)</vt:lpstr>
      <vt:lpstr>Σχηματισμός πυριτίου τύπου –n με προσμίξεις αρσενικού (δότης) που δίνει το πέμπτο ηλεκτρόνιο του</vt:lpstr>
      <vt:lpstr>Το φωτοβολταϊκό φαινόμενο </vt:lpstr>
      <vt:lpstr>Κατάσταση ισορροπίας σε p-n ένωση: μεταβολή συγκέντρωσης οπών και ελεύθερων ηλεκτρονίων.</vt:lpstr>
      <vt:lpstr>Κίνηση φορέων διαμέσου της ένωσης p-n</vt:lpstr>
      <vt:lpstr>Καμπύλη έντασης – τάσης (i-v) του ρεύματος της διόδου p-n.</vt:lpstr>
      <vt:lpstr>Φωτοβολταϊκά: Βασική αρχή λειτουργίας</vt:lpstr>
      <vt:lpstr>Οπτική σχεδίαση και απώλειες</vt:lpstr>
      <vt:lpstr>Σχηματική παράσταση Φ/Β κυττάρου-αύξηση της επιφανείας συλλογής ηλιακής ακτινοβολίας</vt:lpstr>
      <vt:lpstr>ΣΤΟΙΧΕΙΑ Φ/Β</vt:lpstr>
      <vt:lpstr>Φωτοβολταϊκά: Κύτταρα, πλάκες, συστοιχίες</vt:lpstr>
      <vt:lpstr>Φωτοβολταϊκό σύστημα – διάταξη</vt:lpstr>
      <vt:lpstr>ΧΡΗΣΕΙΣ Φ/Β ΣΥΣΤΗΜΑΤΩΝ </vt:lpstr>
      <vt:lpstr>Φωτοβολταϊκό Σύστημα: Ηλεκτρικές Συνδέσεις</vt:lpstr>
      <vt:lpstr>Λειτουργία με άμεση σύνδεση  σε συνεχές φορτίο</vt:lpstr>
      <vt:lpstr>Λειτουργία με σύνδεση στο δίκτυο</vt:lpstr>
      <vt:lpstr>Λειτουργία  με αποθήκευση σε μπαταρία,  και δύο είδη φορτίων:  συνεχές και εναλλασσόμενο</vt:lpstr>
      <vt:lpstr>ΑΠΟΔΟΣΗ Φ/Β ΠΛΑΙΣΙΩΝ</vt:lpstr>
      <vt:lpstr>Χαρακτηριστική καμπύλη V-I γιά ηλιακό φωτοβολταϊκό κύτταρο.</vt:lpstr>
      <vt:lpstr>Καμπύλη φορτίου-τάσης γιά 36 Φ/Β στοιχεία συνδεδεμένα εν σειρά</vt:lpstr>
      <vt:lpstr>ΤΕΧΝΟΛΟΓΙΕΣ ΚΑΤΑΣΚΕΥΗΣ Φ/Β.</vt:lpstr>
      <vt:lpstr>ΠΥΡΙΤΙΟ</vt:lpstr>
      <vt:lpstr>ΣΥΣΤΗΜΑ Φ/Β &amp; ΗΛΕΚΤΡΟΠΑΡΑΓΩΓΟΥ ΖΕΥΓΟΥΣ  τα βασικά στοιχεία</vt:lpstr>
      <vt:lpstr>PowerPoint Presentation</vt:lpstr>
      <vt:lpstr>ΔΙΑΣΤΑΣΙΟΛΟΓΗΣΗ</vt:lpstr>
      <vt:lpstr>ΤΥΠΙΚΕΣ ΑΠΟΔΟΣΕΙΣ Φ/Β</vt:lpstr>
      <vt:lpstr>Φωτοβολταϊκή συστοιχία</vt:lpstr>
      <vt:lpstr>PowerPoint Presentation</vt:lpstr>
      <vt:lpstr>PowerPoint Presentation</vt:lpstr>
      <vt:lpstr>Φ/Β ενσωματωμένα σε θερμοκήπιο</vt:lpstr>
      <vt:lpstr>φ/β σε πολυ-όροφο κτίριο</vt:lpstr>
      <vt:lpstr>Φωτοβολταϊκά σε στέγη</vt:lpstr>
      <vt:lpstr>Κτίριο με Φ/Β και «ηλιακό τοίχο»</vt:lpstr>
      <vt:lpstr>ΦΩΤΟΒΟΛΤΑΪΚΑ - ΑΔΕΙΟΔΟΤΗΣΗ</vt:lpstr>
      <vt:lpstr>ΝΟΜΙΚΟ ΠΛΑΙΣΙΟ</vt:lpstr>
      <vt:lpstr>ΑΔΜΗΕ</vt:lpstr>
      <vt:lpstr>ΕΛΛΑΔΑ – ΠΡΩΤΟΚΟΛΛΟ ΚΥΟΤΟ</vt:lpstr>
      <vt:lpstr>ΕΛΛΑΔΑ - ΠΕΡΙΒΑΛΛΟΝ</vt:lpstr>
      <vt:lpstr>ΦΩΤΟΒΟΛΤΑΪΚΑ</vt:lpstr>
      <vt:lpstr>Αδειοδότηση Φωτοβολταϊκών</vt:lpstr>
      <vt:lpstr>Αδειοδοτική Διαδικασία ΦΒ</vt:lpstr>
      <vt:lpstr>Αδειοδοτική διαδικασία ΦΒ Εξαίρεση από την υποχρέωση λήψης άδειας παραγωγής</vt:lpstr>
      <vt:lpstr>PowerPoint Presentation</vt:lpstr>
      <vt:lpstr>Πορεία αδειοδότησης (1)</vt:lpstr>
      <vt:lpstr>Πορεία αδειοδότησης (2)</vt:lpstr>
      <vt:lpstr>Διαδικασία αδειοδότησης</vt:lpstr>
      <vt:lpstr>Σύνδεση με το δίκτυο</vt:lpstr>
      <vt:lpstr>Σημαντικά </vt:lpstr>
      <vt:lpstr>Επενδύσεις Φωτοβολταϊκών : Προβληματισμοί </vt:lpstr>
      <vt:lpstr>ΤΕΛΟΣ</vt:lpstr>
    </vt:vector>
  </TitlesOfParts>
  <Company>UAegean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Φωτοβολταϊκά συστήματα</dc:title>
  <dc:creator>DiasX</dc:creator>
  <cp:lastModifiedBy>Dias Haralambopoulos</cp:lastModifiedBy>
  <cp:revision>64</cp:revision>
  <dcterms:created xsi:type="dcterms:W3CDTF">2004-01-12T18:24:50Z</dcterms:created>
  <dcterms:modified xsi:type="dcterms:W3CDTF">2015-03-01T18:42:17Z</dcterms:modified>
</cp:coreProperties>
</file>