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8"/>
  </p:notesMasterIdLst>
  <p:sldIdLst>
    <p:sldId id="628" r:id="rId2"/>
    <p:sldId id="629" r:id="rId3"/>
    <p:sldId id="630" r:id="rId4"/>
    <p:sldId id="256" r:id="rId5"/>
    <p:sldId id="368" r:id="rId6"/>
    <p:sldId id="322" r:id="rId7"/>
    <p:sldId id="323" r:id="rId8"/>
    <p:sldId id="324" r:id="rId9"/>
    <p:sldId id="327" r:id="rId10"/>
    <p:sldId id="325" r:id="rId11"/>
    <p:sldId id="326" r:id="rId12"/>
    <p:sldId id="349" r:id="rId13"/>
    <p:sldId id="350" r:id="rId14"/>
    <p:sldId id="328" r:id="rId15"/>
    <p:sldId id="369" r:id="rId16"/>
    <p:sldId id="370" r:id="rId17"/>
    <p:sldId id="631" r:id="rId18"/>
    <p:sldId id="632" r:id="rId19"/>
    <p:sldId id="371" r:id="rId20"/>
    <p:sldId id="562" r:id="rId21"/>
    <p:sldId id="563" r:id="rId22"/>
    <p:sldId id="373" r:id="rId23"/>
    <p:sldId id="564" r:id="rId24"/>
    <p:sldId id="374" r:id="rId25"/>
    <p:sldId id="375" r:id="rId26"/>
    <p:sldId id="376" r:id="rId27"/>
    <p:sldId id="377" r:id="rId28"/>
    <p:sldId id="378" r:id="rId29"/>
    <p:sldId id="379" r:id="rId30"/>
    <p:sldId id="380" r:id="rId31"/>
    <p:sldId id="381" r:id="rId32"/>
    <p:sldId id="382" r:id="rId33"/>
    <p:sldId id="383" r:id="rId34"/>
    <p:sldId id="385" r:id="rId35"/>
    <p:sldId id="386" r:id="rId36"/>
    <p:sldId id="387" r:id="rId37"/>
    <p:sldId id="388" r:id="rId38"/>
    <p:sldId id="389" r:id="rId39"/>
    <p:sldId id="390" r:id="rId40"/>
    <p:sldId id="391" r:id="rId41"/>
    <p:sldId id="392" r:id="rId42"/>
    <p:sldId id="393" r:id="rId43"/>
    <p:sldId id="394" r:id="rId44"/>
    <p:sldId id="395" r:id="rId45"/>
    <p:sldId id="396" r:id="rId46"/>
    <p:sldId id="397" r:id="rId47"/>
    <p:sldId id="398" r:id="rId48"/>
    <p:sldId id="399" r:id="rId49"/>
    <p:sldId id="400" r:id="rId50"/>
    <p:sldId id="401" r:id="rId51"/>
    <p:sldId id="402" r:id="rId52"/>
    <p:sldId id="355" r:id="rId53"/>
    <p:sldId id="356" r:id="rId54"/>
    <p:sldId id="357" r:id="rId55"/>
    <p:sldId id="358" r:id="rId56"/>
    <p:sldId id="359" r:id="rId57"/>
    <p:sldId id="565" r:id="rId58"/>
    <p:sldId id="566" r:id="rId59"/>
    <p:sldId id="567" r:id="rId60"/>
    <p:sldId id="568" r:id="rId61"/>
    <p:sldId id="569" r:id="rId62"/>
    <p:sldId id="570" r:id="rId63"/>
    <p:sldId id="571" r:id="rId64"/>
    <p:sldId id="572" r:id="rId65"/>
    <p:sldId id="573" r:id="rId66"/>
    <p:sldId id="574" r:id="rId67"/>
    <p:sldId id="575" r:id="rId68"/>
    <p:sldId id="576" r:id="rId69"/>
    <p:sldId id="577" r:id="rId70"/>
    <p:sldId id="578" r:id="rId71"/>
    <p:sldId id="579" r:id="rId72"/>
    <p:sldId id="580" r:id="rId73"/>
    <p:sldId id="581" r:id="rId74"/>
    <p:sldId id="582" r:id="rId75"/>
    <p:sldId id="583" r:id="rId76"/>
    <p:sldId id="584" r:id="rId77"/>
    <p:sldId id="585" r:id="rId78"/>
    <p:sldId id="586" r:id="rId79"/>
    <p:sldId id="587" r:id="rId80"/>
    <p:sldId id="361" r:id="rId81"/>
    <p:sldId id="588" r:id="rId82"/>
    <p:sldId id="589" r:id="rId83"/>
    <p:sldId id="590" r:id="rId84"/>
    <p:sldId id="591" r:id="rId85"/>
    <p:sldId id="592" r:id="rId86"/>
    <p:sldId id="360" r:id="rId87"/>
    <p:sldId id="593" r:id="rId88"/>
    <p:sldId id="594" r:id="rId89"/>
    <p:sldId id="617" r:id="rId90"/>
    <p:sldId id="618" r:id="rId91"/>
    <p:sldId id="619" r:id="rId92"/>
    <p:sldId id="620" r:id="rId93"/>
    <p:sldId id="621" r:id="rId94"/>
    <p:sldId id="364" r:id="rId95"/>
    <p:sldId id="362" r:id="rId96"/>
    <p:sldId id="559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192" autoAdjust="0"/>
    <p:restoredTop sz="94660"/>
  </p:normalViewPr>
  <p:slideViewPr>
    <p:cSldViewPr showGuides="1">
      <p:cViewPr>
        <p:scale>
          <a:sx n="50" d="100"/>
          <a:sy n="50" d="100"/>
        </p:scale>
        <p:origin x="-1404" y="-528"/>
      </p:cViewPr>
      <p:guideLst>
        <p:guide orient="horz" pos="2160"/>
        <p:guide pos="2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CAD7A-27E6-4BDB-BA2E-96E94D83E90D}" type="datetimeFigureOut">
              <a:rPr lang="en-GB" smtClean="0"/>
              <a:t>01/03/2015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0BF83-845F-43B1-8E9D-B70DB7C5F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9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29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30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31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32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33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34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35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36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37</a:t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38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BB6EB-0F86-4B72-BCE8-949416538E56}" type="slidenum">
              <a:rPr lang="el-GR"/>
              <a:pPr/>
              <a:t>17</a:t>
            </a:fld>
            <a:endParaRPr lang="el-GR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39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40</a:t>
            </a:fld>
            <a:endParaRPr 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41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42</a:t>
            </a:fld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43</a:t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44</a:t>
            </a:fld>
            <a:endParaRPr 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45</a:t>
            </a:fld>
            <a:endParaRPr 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46</a:t>
            </a:fld>
            <a:endParaRPr 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47</a:t>
            </a:fld>
            <a:endParaRPr lang="el-G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48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37554D-FC03-4B7D-90D3-E7D5D296A8EC}" type="slidenum">
              <a:rPr lang="el-GR"/>
              <a:pPr/>
              <a:t>20</a:t>
            </a:fld>
            <a:endParaRPr lang="el-GR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51</a:t>
            </a:fld>
            <a:endParaRPr lang="el-G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3EC4B7-0237-4048-86A8-92EF91FAE225}" type="slidenum">
              <a:rPr lang="el-GR"/>
              <a:pPr/>
              <a:t>57</a:t>
            </a:fld>
            <a:endParaRPr lang="el-GR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4D53B7-3C59-4CE0-A70A-A3A59FF386F0}" type="slidenum">
              <a:rPr lang="el-GR"/>
              <a:pPr/>
              <a:t>58</a:t>
            </a:fld>
            <a:endParaRPr lang="el-GR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BED397-B6D0-40F3-B8A3-1699AEC177CA}" type="slidenum">
              <a:rPr lang="el-GR"/>
              <a:pPr/>
              <a:t>59</a:t>
            </a:fld>
            <a:endParaRPr lang="el-GR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5B0F41-AB1F-4846-AACC-3F957D030961}" type="slidenum">
              <a:rPr lang="el-GR"/>
              <a:pPr/>
              <a:t>60</a:t>
            </a:fld>
            <a:endParaRPr lang="el-GR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0FA3B7-DE3F-487B-9B54-8F93AAD27C9C}" type="slidenum">
              <a:rPr lang="el-GR"/>
              <a:pPr/>
              <a:t>61</a:t>
            </a:fld>
            <a:endParaRPr lang="el-GR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909ADD-1F53-468D-BE4F-36F742E8C285}" type="slidenum">
              <a:rPr lang="el-GR"/>
              <a:pPr/>
              <a:t>62</a:t>
            </a:fld>
            <a:endParaRPr lang="el-GR"/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0FAEFB-B7A2-4656-AF4D-D2846226C870}" type="slidenum">
              <a:rPr lang="el-GR"/>
              <a:pPr/>
              <a:t>63</a:t>
            </a:fld>
            <a:endParaRPr lang="el-GR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B310B0-C151-42A7-9600-B1C891C81D77}" type="slidenum">
              <a:rPr lang="el-GR"/>
              <a:pPr/>
              <a:t>64</a:t>
            </a:fld>
            <a:endParaRPr lang="el-GR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D9B800-7E26-48B0-9963-ED3F4DF7BDF1}" type="slidenum">
              <a:rPr lang="el-GR"/>
              <a:pPr/>
              <a:t>65</a:t>
            </a:fld>
            <a:endParaRPr lang="el-GR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37554D-FC03-4B7D-90D3-E7D5D296A8EC}" type="slidenum">
              <a:rPr lang="el-GR"/>
              <a:pPr/>
              <a:t>21</a:t>
            </a:fld>
            <a:endParaRPr lang="el-GR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3993E0-DF67-4A04-93A0-F03E3F64D0FB}" type="slidenum">
              <a:rPr lang="el-GR"/>
              <a:pPr/>
              <a:t>66</a:t>
            </a:fld>
            <a:endParaRPr lang="el-GR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6224A7-7047-4137-83B3-9D6C73E8CEFE}" type="slidenum">
              <a:rPr lang="el-GR"/>
              <a:pPr/>
              <a:t>67</a:t>
            </a:fld>
            <a:endParaRPr lang="el-GR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980A4-7F62-4C65-BFF6-D42491593DAE}" type="slidenum">
              <a:rPr lang="el-GR" smtClean="0"/>
              <a:pPr/>
              <a:t>68</a:t>
            </a:fld>
            <a:endParaRPr lang="el-G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980A4-7F62-4C65-BFF6-D42491593DAE}" type="slidenum">
              <a:rPr lang="el-GR" smtClean="0"/>
              <a:pPr/>
              <a:t>69</a:t>
            </a:fld>
            <a:endParaRPr lang="el-G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8C37CF-4C09-430E-8612-72759D8F4500}" type="slidenum">
              <a:rPr lang="el-GR"/>
              <a:pPr/>
              <a:t>70</a:t>
            </a:fld>
            <a:endParaRPr lang="el-GR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AC2528-B99F-471A-A9B3-B187FCAAE010}" type="slidenum">
              <a:rPr lang="el-GR"/>
              <a:pPr/>
              <a:t>71</a:t>
            </a:fld>
            <a:endParaRPr lang="el-GR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B0A1DD-114F-4B73-9A67-F2ACEABCA448}" type="slidenum">
              <a:rPr lang="el-GR"/>
              <a:pPr/>
              <a:t>72</a:t>
            </a:fld>
            <a:endParaRPr lang="el-GR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AD4D81-DC2B-4A41-AEF2-C7F33A38DE48}" type="slidenum">
              <a:rPr lang="el-GR"/>
              <a:pPr/>
              <a:t>73</a:t>
            </a:fld>
            <a:endParaRPr lang="el-GR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580063-8894-49D1-B8D8-0F0012142BB5}" type="slidenum">
              <a:rPr lang="el-GR"/>
              <a:pPr/>
              <a:t>74</a:t>
            </a:fld>
            <a:endParaRPr lang="el-GR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18074C-14A4-44FC-87A5-E58F0715DB16}" type="slidenum">
              <a:rPr lang="el-GR"/>
              <a:pPr/>
              <a:t>75</a:t>
            </a:fld>
            <a:endParaRPr lang="el-GR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29CAFE-6592-447E-9842-623A71EA6B8F}" type="slidenum">
              <a:rPr lang="el-GR"/>
              <a:pPr/>
              <a:t>76</a:t>
            </a:fld>
            <a:endParaRPr lang="el-GR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488616-27B5-4960-81C0-DD8A1B1BED63}" type="slidenum">
              <a:rPr lang="el-GR"/>
              <a:pPr/>
              <a:t>77</a:t>
            </a:fld>
            <a:endParaRPr lang="el-GR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980A4-7F62-4C65-BFF6-D42491593DAE}" type="slidenum">
              <a:rPr lang="el-GR" smtClean="0"/>
              <a:pPr/>
              <a:t>78</a:t>
            </a:fld>
            <a:endParaRPr lang="el-G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75FFCA-DCA0-435F-852A-DD6283775DF9}" type="slidenum">
              <a:rPr lang="el-GR"/>
              <a:pPr/>
              <a:t>79</a:t>
            </a:fld>
            <a:endParaRPr lang="el-GR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07E09C-C591-41A0-88A6-ADEB68B2B757}" type="slidenum">
              <a:rPr lang="el-GR"/>
              <a:pPr/>
              <a:t>81</a:t>
            </a:fld>
            <a:endParaRPr lang="el-GR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80DD73-C573-4BCC-BD82-CACE89FCDC31}" type="slidenum">
              <a:rPr lang="el-GR"/>
              <a:pPr/>
              <a:t>82</a:t>
            </a:fld>
            <a:endParaRPr lang="el-GR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CFE4CA-1051-4CB8-BF54-3D948FAD59FA}" type="slidenum">
              <a:rPr lang="el-GR"/>
              <a:pPr/>
              <a:t>83</a:t>
            </a:fld>
            <a:endParaRPr lang="el-GR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E6367F-F8EE-49CE-94B6-7F5F151CF63F}" type="slidenum">
              <a:rPr lang="el-GR"/>
              <a:pPr/>
              <a:t>84</a:t>
            </a:fld>
            <a:endParaRPr lang="el-GR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35356A-0460-4EF0-919E-80C66B9E604B}" type="slidenum">
              <a:rPr lang="el-GR"/>
              <a:pPr/>
              <a:t>85</a:t>
            </a:fld>
            <a:endParaRPr lang="el-GR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C66EA1-DACF-4552-B9DE-AB405FC1A66A}" type="slidenum">
              <a:rPr lang="el-GR"/>
              <a:pPr/>
              <a:t>87</a:t>
            </a:fld>
            <a:endParaRPr lang="el-GR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33A595-A605-4FE3-9C0B-484C22F712E3}" type="slidenum">
              <a:rPr lang="el-GR"/>
              <a:pPr/>
              <a:t>23</a:t>
            </a:fld>
            <a:endParaRPr lang="el-GR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62342E-B031-4183-8A5F-4843287B80E9}" type="slidenum">
              <a:rPr lang="el-GR"/>
              <a:pPr/>
              <a:t>88</a:t>
            </a:fld>
            <a:endParaRPr lang="el-GR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980A4-7F62-4C65-BFF6-D42491593DAE}" type="slidenum">
              <a:rPr lang="el-GR" smtClean="0"/>
              <a:pPr/>
              <a:t>89</a:t>
            </a:fld>
            <a:endParaRPr lang="el-G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5C2AD6-083D-45A1-886E-EF2BBB279CC8}" type="slidenum">
              <a:rPr lang="el-GR"/>
              <a:pPr/>
              <a:t>90</a:t>
            </a:fld>
            <a:endParaRPr lang="el-GR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17B101-B32D-4E30-B298-15D3CDD78956}" type="slidenum">
              <a:rPr lang="el-GR"/>
              <a:pPr/>
              <a:t>91</a:t>
            </a:fld>
            <a:endParaRPr lang="el-GR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D4937-FA55-4B99-8118-69EB89854168}" type="slidenum">
              <a:rPr lang="el-GR"/>
              <a:pPr/>
              <a:t>92</a:t>
            </a:fld>
            <a:endParaRPr lang="el-GR"/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A13E04-F2E0-4892-A170-E2591F76864C}" type="slidenum">
              <a:rPr lang="el-GR"/>
              <a:pPr/>
              <a:t>93</a:t>
            </a:fld>
            <a:endParaRPr lang="el-GR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26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27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F20C9-787F-41F6-83AB-E3034CA855A0}" type="slidenum">
              <a:rPr lang="el-GR" smtClean="0"/>
              <a:t>28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97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5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3111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3111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54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EF41716-A13E-4739-8F09-CCAC10B2A312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9177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9821119-02B8-4EDB-ADB6-CCDC87D1E0F0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526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73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18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30400" y="1981200"/>
            <a:ext cx="3187700" cy="173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0500" y="1981200"/>
            <a:ext cx="3187700" cy="173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97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65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37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3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53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336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30400" y="1981200"/>
            <a:ext cx="65278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pPr algn="ctr" fontAlgn="base">
              <a:spcAft>
                <a:spcPct val="0"/>
              </a:spcAft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15100"/>
            <a:ext cx="19050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/>
            </a:lvl1pPr>
          </a:lstStyle>
          <a:p>
            <a:pPr fontAlgn="base"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6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8" r:id="rId12"/>
    <p:sldLayoutId id="2147483699" r:id="rId13"/>
  </p:sldLayoutIdLst>
  <p:txStyles>
    <p:titleStyle>
      <a:lvl1pPr marL="1143000" indent="-1143000" algn="l" rtl="0" fontAlgn="base">
        <a:spcBef>
          <a:spcPct val="0"/>
        </a:spcBef>
        <a:spcAft>
          <a:spcPct val="0"/>
        </a:spcAft>
        <a:tabLst>
          <a:tab pos="1139825" algn="l"/>
        </a:tabLst>
        <a:defRPr sz="2400" b="1">
          <a:solidFill>
            <a:schemeClr val="hlink"/>
          </a:solidFill>
          <a:latin typeface="+mj-lt"/>
          <a:ea typeface="+mj-ea"/>
          <a:cs typeface="+mj-cs"/>
        </a:defRPr>
      </a:lvl1pPr>
      <a:lvl2pPr marL="1143000" indent="-1143000" algn="l" rtl="0" fontAlgn="base">
        <a:spcBef>
          <a:spcPct val="0"/>
        </a:spcBef>
        <a:spcAft>
          <a:spcPct val="0"/>
        </a:spcAft>
        <a:tabLst>
          <a:tab pos="1139825" algn="l"/>
        </a:tabLst>
        <a:defRPr sz="2400" b="1">
          <a:solidFill>
            <a:schemeClr val="hlink"/>
          </a:solidFill>
          <a:latin typeface="Verdana" pitchFamily="34" charset="0"/>
          <a:cs typeface="Times New Roman" pitchFamily="18" charset="0"/>
        </a:defRPr>
      </a:lvl2pPr>
      <a:lvl3pPr marL="1143000" indent="-1143000" algn="l" rtl="0" fontAlgn="base">
        <a:spcBef>
          <a:spcPct val="0"/>
        </a:spcBef>
        <a:spcAft>
          <a:spcPct val="0"/>
        </a:spcAft>
        <a:tabLst>
          <a:tab pos="1139825" algn="l"/>
        </a:tabLst>
        <a:defRPr sz="2400" b="1">
          <a:solidFill>
            <a:schemeClr val="hlink"/>
          </a:solidFill>
          <a:latin typeface="Verdana" pitchFamily="34" charset="0"/>
          <a:cs typeface="Times New Roman" pitchFamily="18" charset="0"/>
        </a:defRPr>
      </a:lvl3pPr>
      <a:lvl4pPr marL="1143000" indent="-1143000" algn="l" rtl="0" fontAlgn="base">
        <a:spcBef>
          <a:spcPct val="0"/>
        </a:spcBef>
        <a:spcAft>
          <a:spcPct val="0"/>
        </a:spcAft>
        <a:tabLst>
          <a:tab pos="1139825" algn="l"/>
        </a:tabLst>
        <a:defRPr sz="2400" b="1">
          <a:solidFill>
            <a:schemeClr val="hlink"/>
          </a:solidFill>
          <a:latin typeface="Verdana" pitchFamily="34" charset="0"/>
          <a:cs typeface="Times New Roman" pitchFamily="18" charset="0"/>
        </a:defRPr>
      </a:lvl4pPr>
      <a:lvl5pPr marL="1143000" indent="-1143000" algn="l" rtl="0" fontAlgn="base">
        <a:spcBef>
          <a:spcPct val="0"/>
        </a:spcBef>
        <a:spcAft>
          <a:spcPct val="0"/>
        </a:spcAft>
        <a:tabLst>
          <a:tab pos="1139825" algn="l"/>
        </a:tabLst>
        <a:defRPr sz="2400" b="1">
          <a:solidFill>
            <a:schemeClr val="hlink"/>
          </a:solidFill>
          <a:latin typeface="Verdana" pitchFamily="34" charset="0"/>
          <a:cs typeface="Times New Roman" pitchFamily="18" charset="0"/>
        </a:defRPr>
      </a:lvl5pPr>
      <a:lvl6pPr marL="1600200" indent="-1143000" algn="l" rtl="0" fontAlgn="base">
        <a:spcBef>
          <a:spcPct val="0"/>
        </a:spcBef>
        <a:spcAft>
          <a:spcPct val="0"/>
        </a:spcAft>
        <a:tabLst>
          <a:tab pos="1139825" algn="l"/>
        </a:tabLst>
        <a:defRPr sz="2400" b="1">
          <a:solidFill>
            <a:schemeClr val="hlink"/>
          </a:solidFill>
          <a:latin typeface="Verdana" pitchFamily="34" charset="0"/>
          <a:cs typeface="Times New Roman" pitchFamily="18" charset="0"/>
        </a:defRPr>
      </a:lvl6pPr>
      <a:lvl7pPr marL="2057400" indent="-1143000" algn="l" rtl="0" fontAlgn="base">
        <a:spcBef>
          <a:spcPct val="0"/>
        </a:spcBef>
        <a:spcAft>
          <a:spcPct val="0"/>
        </a:spcAft>
        <a:tabLst>
          <a:tab pos="1139825" algn="l"/>
        </a:tabLst>
        <a:defRPr sz="2400" b="1">
          <a:solidFill>
            <a:schemeClr val="hlink"/>
          </a:solidFill>
          <a:latin typeface="Verdana" pitchFamily="34" charset="0"/>
          <a:cs typeface="Times New Roman" pitchFamily="18" charset="0"/>
        </a:defRPr>
      </a:lvl7pPr>
      <a:lvl8pPr marL="2514600" indent="-1143000" algn="l" rtl="0" fontAlgn="base">
        <a:spcBef>
          <a:spcPct val="0"/>
        </a:spcBef>
        <a:spcAft>
          <a:spcPct val="0"/>
        </a:spcAft>
        <a:tabLst>
          <a:tab pos="1139825" algn="l"/>
        </a:tabLst>
        <a:defRPr sz="2400" b="1">
          <a:solidFill>
            <a:schemeClr val="hlink"/>
          </a:solidFill>
          <a:latin typeface="Verdana" pitchFamily="34" charset="0"/>
          <a:cs typeface="Times New Roman" pitchFamily="18" charset="0"/>
        </a:defRPr>
      </a:lvl8pPr>
      <a:lvl9pPr marL="2971800" indent="-1143000" algn="l" rtl="0" fontAlgn="base">
        <a:spcBef>
          <a:spcPct val="0"/>
        </a:spcBef>
        <a:spcAft>
          <a:spcPct val="0"/>
        </a:spcAft>
        <a:tabLst>
          <a:tab pos="1139825" algn="l"/>
        </a:tabLst>
        <a:defRPr sz="2400" b="1">
          <a:solidFill>
            <a:schemeClr val="hlink"/>
          </a:solidFill>
          <a:latin typeface="Verdana" pitchFamily="34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3.png"/><Relationship Id="rId2" Type="http://schemas.microsoft.com/office/2007/relationships/media" Target="../media/media10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3.png"/><Relationship Id="rId2" Type="http://schemas.microsoft.com/office/2007/relationships/media" Target="../media/media14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3.wav"/><Relationship Id="rId7" Type="http://schemas.openxmlformats.org/officeDocument/2006/relationships/image" Target="../media/image19.png"/><Relationship Id="rId2" Type="http://schemas.microsoft.com/office/2007/relationships/media" Target="../media/media23.wa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6" Type="http://schemas.openxmlformats.org/officeDocument/2006/relationships/image" Target="../media/image3.png"/><Relationship Id="rId5" Type="http://schemas.openxmlformats.org/officeDocument/2006/relationships/image" Target="../media/image46.jpg"/><Relationship Id="rId4" Type="http://schemas.openxmlformats.org/officeDocument/2006/relationships/notesSlide" Target="../notesSlides/notesSlide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3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3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3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media65.wav"/><Relationship Id="rId7" Type="http://schemas.openxmlformats.org/officeDocument/2006/relationships/image" Target="../media/image54.png"/><Relationship Id="rId2" Type="http://schemas.microsoft.com/office/2007/relationships/media" Target="../media/media65.wav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3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audio" Target="../media/media66.wav"/><Relationship Id="rId7" Type="http://schemas.openxmlformats.org/officeDocument/2006/relationships/image" Target="../media/image56.png"/><Relationship Id="rId2" Type="http://schemas.microsoft.com/office/2007/relationships/media" Target="../media/media66.wav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4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7.wav"/><Relationship Id="rId1" Type="http://schemas.microsoft.com/office/2007/relationships/media" Target="../media/media67.wav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4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wav"/><Relationship Id="rId1" Type="http://schemas.microsoft.com/office/2007/relationships/media" Target="../media/media68.wav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4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wav"/><Relationship Id="rId1" Type="http://schemas.microsoft.com/office/2007/relationships/media" Target="../media/media69.wav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wav"/><Relationship Id="rId1" Type="http://schemas.microsoft.com/office/2007/relationships/media" Target="../media/media70.wav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4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wav"/><Relationship Id="rId1" Type="http://schemas.microsoft.com/office/2007/relationships/media" Target="../media/media71.wav"/><Relationship Id="rId6" Type="http://schemas.openxmlformats.org/officeDocument/2006/relationships/image" Target="../media/image3.png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4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72.wav"/><Relationship Id="rId1" Type="http://schemas.microsoft.com/office/2007/relationships/media" Target="../media/media72.wav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4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wav"/><Relationship Id="rId1" Type="http://schemas.microsoft.com/office/2007/relationships/media" Target="../media/media73.wav"/><Relationship Id="rId6" Type="http://schemas.openxmlformats.org/officeDocument/2006/relationships/image" Target="../media/image3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4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wav"/><Relationship Id="rId1" Type="http://schemas.microsoft.com/office/2007/relationships/media" Target="../media/media74.wav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4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wav"/><Relationship Id="rId1" Type="http://schemas.microsoft.com/office/2007/relationships/media" Target="../media/media75.wav"/><Relationship Id="rId6" Type="http://schemas.openxmlformats.org/officeDocument/2006/relationships/image" Target="../media/image3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4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wav"/><Relationship Id="rId1" Type="http://schemas.microsoft.com/office/2007/relationships/media" Target="../media/media76.wav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5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wav"/><Relationship Id="rId1" Type="http://schemas.microsoft.com/office/2007/relationships/media" Target="../media/media77.wav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5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wav"/><Relationship Id="rId1" Type="http://schemas.microsoft.com/office/2007/relationships/media" Target="../media/media78.wav"/><Relationship Id="rId6" Type="http://schemas.openxmlformats.org/officeDocument/2006/relationships/image" Target="../media/image3.png"/><Relationship Id="rId5" Type="http://schemas.openxmlformats.org/officeDocument/2006/relationships/image" Target="../media/image70.jpeg"/><Relationship Id="rId4" Type="http://schemas.openxmlformats.org/officeDocument/2006/relationships/notesSlide" Target="../notesSlides/notesSlide5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wav"/><Relationship Id="rId1" Type="http://schemas.microsoft.com/office/2007/relationships/media" Target="../media/media79.wav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0.wav"/><Relationship Id="rId1" Type="http://schemas.microsoft.com/office/2007/relationships/media" Target="../media/media80.wav"/><Relationship Id="rId5" Type="http://schemas.openxmlformats.org/officeDocument/2006/relationships/image" Target="../media/image3.png"/><Relationship Id="rId4" Type="http://schemas.openxmlformats.org/officeDocument/2006/relationships/image" Target="../media/image7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wav"/><Relationship Id="rId1" Type="http://schemas.microsoft.com/office/2007/relationships/media" Target="../media/media81.wav"/><Relationship Id="rId6" Type="http://schemas.openxmlformats.org/officeDocument/2006/relationships/image" Target="../media/image3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5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wav"/><Relationship Id="rId1" Type="http://schemas.microsoft.com/office/2007/relationships/media" Target="../media/media82.wav"/><Relationship Id="rId6" Type="http://schemas.openxmlformats.org/officeDocument/2006/relationships/image" Target="../media/image3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5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wav"/><Relationship Id="rId1" Type="http://schemas.microsoft.com/office/2007/relationships/media" Target="../media/media83.wav"/><Relationship Id="rId6" Type="http://schemas.openxmlformats.org/officeDocument/2006/relationships/image" Target="../media/image3.png"/><Relationship Id="rId5" Type="http://schemas.openxmlformats.org/officeDocument/2006/relationships/image" Target="../media/image75.jpeg"/><Relationship Id="rId4" Type="http://schemas.openxmlformats.org/officeDocument/2006/relationships/notesSlide" Target="../notesSlides/notesSlide5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wav"/><Relationship Id="rId1" Type="http://schemas.microsoft.com/office/2007/relationships/media" Target="../media/media84.wav"/><Relationship Id="rId6" Type="http://schemas.openxmlformats.org/officeDocument/2006/relationships/image" Target="../media/image3.png"/><Relationship Id="rId5" Type="http://schemas.openxmlformats.org/officeDocument/2006/relationships/image" Target="../media/image76.jpeg"/><Relationship Id="rId4" Type="http://schemas.openxmlformats.org/officeDocument/2006/relationships/notesSlide" Target="../notesSlides/notesSlide5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wav"/><Relationship Id="rId1" Type="http://schemas.microsoft.com/office/2007/relationships/media" Target="../media/media85.wav"/><Relationship Id="rId6" Type="http://schemas.openxmlformats.org/officeDocument/2006/relationships/image" Target="../media/image3.pn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5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wav"/><Relationship Id="rId1" Type="http://schemas.microsoft.com/office/2007/relationships/media" Target="../media/media86.wav"/><Relationship Id="rId5" Type="http://schemas.openxmlformats.org/officeDocument/2006/relationships/image" Target="../media/image3.png"/><Relationship Id="rId4" Type="http://schemas.openxmlformats.org/officeDocument/2006/relationships/image" Target="../media/image7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wav"/><Relationship Id="rId1" Type="http://schemas.microsoft.com/office/2007/relationships/media" Target="../media/media87.wav"/><Relationship Id="rId6" Type="http://schemas.openxmlformats.org/officeDocument/2006/relationships/image" Target="../media/image3.png"/><Relationship Id="rId5" Type="http://schemas.openxmlformats.org/officeDocument/2006/relationships/image" Target="../media/image79.jpeg"/><Relationship Id="rId4" Type="http://schemas.openxmlformats.org/officeDocument/2006/relationships/notesSlide" Target="../notesSlides/notesSlide5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wav"/><Relationship Id="rId1" Type="http://schemas.microsoft.com/office/2007/relationships/media" Target="../media/media88.wav"/><Relationship Id="rId6" Type="http://schemas.openxmlformats.org/officeDocument/2006/relationships/image" Target="../media/image3.png"/><Relationship Id="rId5" Type="http://schemas.openxmlformats.org/officeDocument/2006/relationships/image" Target="../media/image80.jpeg"/><Relationship Id="rId4" Type="http://schemas.openxmlformats.org/officeDocument/2006/relationships/notesSlide" Target="../notesSlides/notesSlide6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wav"/><Relationship Id="rId1" Type="http://schemas.microsoft.com/office/2007/relationships/media" Target="../media/media8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wav"/><Relationship Id="rId1" Type="http://schemas.microsoft.com/office/2007/relationships/media" Target="../media/media90.wav"/><Relationship Id="rId6" Type="http://schemas.openxmlformats.org/officeDocument/2006/relationships/image" Target="../media/image3.png"/><Relationship Id="rId5" Type="http://schemas.openxmlformats.org/officeDocument/2006/relationships/image" Target="../media/image81.jpeg"/><Relationship Id="rId4" Type="http://schemas.openxmlformats.org/officeDocument/2006/relationships/notesSlide" Target="../notesSlides/notesSlide6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wav"/><Relationship Id="rId1" Type="http://schemas.microsoft.com/office/2007/relationships/media" Target="../media/media91.wav"/><Relationship Id="rId6" Type="http://schemas.openxmlformats.org/officeDocument/2006/relationships/image" Target="../media/image3.pn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6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wav"/><Relationship Id="rId1" Type="http://schemas.microsoft.com/office/2007/relationships/media" Target="../media/media92.wav"/><Relationship Id="rId6" Type="http://schemas.openxmlformats.org/officeDocument/2006/relationships/image" Target="../media/image3.png"/><Relationship Id="rId5" Type="http://schemas.openxmlformats.org/officeDocument/2006/relationships/image" Target="../media/image83.jpeg"/><Relationship Id="rId4" Type="http://schemas.openxmlformats.org/officeDocument/2006/relationships/notesSlide" Target="../notesSlides/notesSlide6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wav"/><Relationship Id="rId1" Type="http://schemas.microsoft.com/office/2007/relationships/media" Target="../media/media93.wav"/><Relationship Id="rId6" Type="http://schemas.openxmlformats.org/officeDocument/2006/relationships/image" Target="../media/image3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6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4.wav"/><Relationship Id="rId1" Type="http://schemas.microsoft.com/office/2007/relationships/media" Target="../media/media94.wav"/><Relationship Id="rId5" Type="http://schemas.openxmlformats.org/officeDocument/2006/relationships/image" Target="../media/image3.png"/><Relationship Id="rId4" Type="http://schemas.openxmlformats.org/officeDocument/2006/relationships/image" Target="../media/image8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5.wav"/><Relationship Id="rId1" Type="http://schemas.microsoft.com/office/2007/relationships/media" Target="../media/media95.wav"/><Relationship Id="rId5" Type="http://schemas.openxmlformats.org/officeDocument/2006/relationships/image" Target="../media/image3.png"/><Relationship Id="rId4" Type="http://schemas.openxmlformats.org/officeDocument/2006/relationships/image" Target="../media/image8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6.wav"/><Relationship Id="rId1" Type="http://schemas.microsoft.com/office/2007/relationships/media" Target="../media/media96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Εικόνα 1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9913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Λογότυπο επιχειρησιακού προγράμματος εκπαίδευσης και δια βίου μάθησης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2" y="5915025"/>
            <a:ext cx="37242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ΑΝΑΝΕΩΣΙΜΕΣ ΠΗΓΕΣ ΕΝΕΡΓΕΙΑΣ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012859"/>
          </a:xfrm>
        </p:spPr>
        <p:txBody>
          <a:bodyPr/>
          <a:lstStyle/>
          <a:p>
            <a:r>
              <a:rPr lang="el-GR" smtClean="0"/>
              <a:t>ΔΙΑΛΕΞΗ </a:t>
            </a:r>
            <a:r>
              <a:rPr lang="el-GR" smtClean="0"/>
              <a:t>04</a:t>
            </a:r>
            <a:endParaRPr lang="el-GR" dirty="0" smtClean="0"/>
          </a:p>
          <a:p>
            <a:r>
              <a:rPr lang="el-GR" smtClean="0"/>
              <a:t>ΗΛΙΑΚΗ ΑΚΤΙΝΟΒΟΛΙΑ, ΣΥΛΛΕΚΤΕΣ ΚΑΙ ΣΥΣΤΗΜΑΤΑ</a:t>
            </a:r>
            <a:endParaRPr lang="el-GR" dirty="0" smtClean="0"/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1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4"/>
    </mc:Choice>
    <mc:Fallback>
      <p:transition spd="slow" advTm="7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620688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kern="12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Ηλιακό σύστημα θέρμανσης νερού</a:t>
            </a:r>
            <a:endParaRPr lang="en-US" sz="3600" kern="12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3810000" cy="506412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Ο ηλιακός συλλέκτης μετατρέπει την ηλιακή ακτινοβολία σε θερμότητα.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Λειτουργούν κάτω από 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100 </a:t>
            </a:r>
            <a:r>
              <a:rPr lang="el-GR" sz="2800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ο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endParaRPr lang="el-GR" sz="2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Χρησιμοποιούνται γιά ζεστό νερό χρήσης και γιά θέρμανση κολυμβητικών δεξαμενών</a:t>
            </a:r>
            <a:endParaRPr lang="en-US" sz="2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3886200" y="1143000"/>
            <a:ext cx="5105400" cy="525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graphicFrame>
        <p:nvGraphicFramePr>
          <p:cNvPr id="21506" name="Object 5"/>
          <p:cNvGraphicFramePr>
            <a:graphicFrameLocks noChangeAspect="1"/>
          </p:cNvGraphicFramePr>
          <p:nvPr/>
        </p:nvGraphicFramePr>
        <p:xfrm>
          <a:off x="3886200" y="1458913"/>
          <a:ext cx="4972050" cy="402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9" name="Picture" r:id="rId5" imgW="6114960" imgH="4010040" progId="Word.Picture.8">
                  <p:embed/>
                </p:oleObj>
              </mc:Choice>
              <mc:Fallback>
                <p:oleObj name="Picture" r:id="rId5" imgW="6114960" imgH="401004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458913"/>
                        <a:ext cx="4972050" cy="402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6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03"/>
    </mc:Choice>
    <mc:Fallback>
      <p:transition spd="slow" advTm="18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 rot="-8806507">
            <a:off x="1905000" y="1524000"/>
            <a:ext cx="190500" cy="16383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1683" name="Oval 3"/>
          <p:cNvSpPr>
            <a:spLocks noChangeArrowheads="1"/>
          </p:cNvSpPr>
          <p:nvPr/>
        </p:nvSpPr>
        <p:spPr bwMode="auto">
          <a:xfrm>
            <a:off x="685800" y="1295400"/>
            <a:ext cx="609600" cy="609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0000"/>
              </a:solidFill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 flipH="1">
            <a:off x="609600" y="1828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 flipH="1" flipV="1">
            <a:off x="533400" y="12954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990600" y="1905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>
            <a:off x="1219200" y="1828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>
            <a:off x="1295400" y="1600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 flipV="1">
            <a:off x="1219200" y="12192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 flipV="1">
            <a:off x="990600" y="1066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691" name="Line 11"/>
          <p:cNvSpPr>
            <a:spLocks noChangeShapeType="1"/>
          </p:cNvSpPr>
          <p:nvPr/>
        </p:nvSpPr>
        <p:spPr bwMode="auto">
          <a:xfrm flipV="1">
            <a:off x="2438400" y="1447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692" name="Line 12"/>
          <p:cNvSpPr>
            <a:spLocks noChangeShapeType="1"/>
          </p:cNvSpPr>
          <p:nvPr/>
        </p:nvSpPr>
        <p:spPr bwMode="auto">
          <a:xfrm>
            <a:off x="2590800" y="1447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693" name="Line 13"/>
          <p:cNvSpPr>
            <a:spLocks noChangeShapeType="1"/>
          </p:cNvSpPr>
          <p:nvPr/>
        </p:nvSpPr>
        <p:spPr bwMode="auto">
          <a:xfrm>
            <a:off x="3505200" y="14478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694" name="Line 14"/>
          <p:cNvSpPr>
            <a:spLocks noChangeShapeType="1"/>
          </p:cNvSpPr>
          <p:nvPr/>
        </p:nvSpPr>
        <p:spPr bwMode="auto">
          <a:xfrm>
            <a:off x="6477000" y="1447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5791200" y="2362200"/>
            <a:ext cx="1143000" cy="7620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1696" name="Line 17"/>
          <p:cNvSpPr>
            <a:spLocks noChangeShapeType="1"/>
          </p:cNvSpPr>
          <p:nvPr/>
        </p:nvSpPr>
        <p:spPr bwMode="auto">
          <a:xfrm>
            <a:off x="5943600" y="3124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697" name="Line 18"/>
          <p:cNvSpPr>
            <a:spLocks noChangeShapeType="1"/>
          </p:cNvSpPr>
          <p:nvPr/>
        </p:nvSpPr>
        <p:spPr bwMode="auto">
          <a:xfrm flipH="1">
            <a:off x="5257800" y="3733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698" name="Line 19"/>
          <p:cNvSpPr>
            <a:spLocks noChangeShapeType="1"/>
          </p:cNvSpPr>
          <p:nvPr/>
        </p:nvSpPr>
        <p:spPr bwMode="auto">
          <a:xfrm flipH="1">
            <a:off x="3276600" y="3733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699" name="AutoShape 20"/>
          <p:cNvSpPr>
            <a:spLocks noChangeArrowheads="1"/>
          </p:cNvSpPr>
          <p:nvPr/>
        </p:nvSpPr>
        <p:spPr bwMode="auto">
          <a:xfrm rot="10800000">
            <a:off x="2971800" y="3581400"/>
            <a:ext cx="304800" cy="304800"/>
          </a:xfrm>
          <a:prstGeom prst="flowChartMagneticTap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1700" name="Line 21"/>
          <p:cNvSpPr>
            <a:spLocks noChangeShapeType="1"/>
          </p:cNvSpPr>
          <p:nvPr/>
        </p:nvSpPr>
        <p:spPr bwMode="auto">
          <a:xfrm flipH="1">
            <a:off x="2514600" y="3581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701" name="Line 22"/>
          <p:cNvSpPr>
            <a:spLocks noChangeShapeType="1"/>
          </p:cNvSpPr>
          <p:nvPr/>
        </p:nvSpPr>
        <p:spPr bwMode="auto">
          <a:xfrm flipH="1">
            <a:off x="1371600" y="30480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702" name="Line 23"/>
          <p:cNvSpPr>
            <a:spLocks noChangeShapeType="1"/>
          </p:cNvSpPr>
          <p:nvPr/>
        </p:nvSpPr>
        <p:spPr bwMode="auto">
          <a:xfrm>
            <a:off x="13716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703" name="Line 24"/>
          <p:cNvSpPr>
            <a:spLocks noChangeShapeType="1"/>
          </p:cNvSpPr>
          <p:nvPr/>
        </p:nvSpPr>
        <p:spPr bwMode="auto">
          <a:xfrm flipH="1">
            <a:off x="1371600" y="3581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704" name="Text Box 25"/>
          <p:cNvSpPr txBox="1">
            <a:spLocks noChangeArrowheads="1"/>
          </p:cNvSpPr>
          <p:nvPr/>
        </p:nvSpPr>
        <p:spPr bwMode="auto">
          <a:xfrm>
            <a:off x="1524000" y="457200"/>
            <a:ext cx="73684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l-GR" altLang="en-US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Ηλιακό σύστημα θέρμανσης χώρων</a:t>
            </a:r>
            <a:endParaRPr lang="en-US" altLang="en-US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+mj-cs"/>
            </a:endParaRPr>
          </a:p>
        </p:txBody>
      </p:sp>
      <p:sp>
        <p:nvSpPr>
          <p:cNvPr id="71705" name="Rectangle 27"/>
          <p:cNvSpPr>
            <a:spLocks noChangeArrowheads="1"/>
          </p:cNvSpPr>
          <p:nvPr/>
        </p:nvSpPr>
        <p:spPr bwMode="auto">
          <a:xfrm>
            <a:off x="5791200" y="1295400"/>
            <a:ext cx="8382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1706" name="Line 28"/>
          <p:cNvSpPr>
            <a:spLocks noChangeShapeType="1"/>
          </p:cNvSpPr>
          <p:nvPr/>
        </p:nvSpPr>
        <p:spPr bwMode="auto">
          <a:xfrm>
            <a:off x="5257800" y="1447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707" name="Line 29"/>
          <p:cNvSpPr>
            <a:spLocks noChangeShapeType="1"/>
          </p:cNvSpPr>
          <p:nvPr/>
        </p:nvSpPr>
        <p:spPr bwMode="auto">
          <a:xfrm>
            <a:off x="3048000" y="1447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708" name="Text Box 30"/>
          <p:cNvSpPr txBox="1">
            <a:spLocks noChangeArrowheads="1"/>
          </p:cNvSpPr>
          <p:nvPr/>
        </p:nvSpPr>
        <p:spPr bwMode="auto">
          <a:xfrm>
            <a:off x="1981200" y="2667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n-US" altLang="en-US" sz="1400" smtClean="0">
                <a:solidFill>
                  <a:srgbClr val="FFFFFF"/>
                </a:solidFill>
              </a:rPr>
              <a:t>Solar Collector</a:t>
            </a:r>
          </a:p>
        </p:txBody>
      </p:sp>
      <p:sp>
        <p:nvSpPr>
          <p:cNvPr id="71709" name="Text Box 31"/>
          <p:cNvSpPr txBox="1">
            <a:spLocks noChangeArrowheads="1"/>
          </p:cNvSpPr>
          <p:nvPr/>
        </p:nvSpPr>
        <p:spPr bwMode="auto">
          <a:xfrm>
            <a:off x="6096000" y="320040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n-US" altLang="en-US" sz="2000" smtClean="0">
                <a:solidFill>
                  <a:srgbClr val="FFFFFF"/>
                </a:solidFill>
              </a:rPr>
              <a:t>Space</a:t>
            </a:r>
          </a:p>
        </p:txBody>
      </p:sp>
      <p:sp>
        <p:nvSpPr>
          <p:cNvPr id="71710" name="Text Box 32"/>
          <p:cNvSpPr txBox="1">
            <a:spLocks noChangeArrowheads="1"/>
          </p:cNvSpPr>
          <p:nvPr/>
        </p:nvSpPr>
        <p:spPr bwMode="auto">
          <a:xfrm>
            <a:off x="5029200" y="1676400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n-US" altLang="en-US" sz="1400" smtClean="0">
                <a:solidFill>
                  <a:srgbClr val="FFFFFF"/>
                </a:solidFill>
              </a:rPr>
              <a:t>Auxiliary Heater</a:t>
            </a:r>
          </a:p>
        </p:txBody>
      </p:sp>
      <p:sp>
        <p:nvSpPr>
          <p:cNvPr id="71711" name="Text Box 33"/>
          <p:cNvSpPr txBox="1">
            <a:spLocks noChangeArrowheads="1"/>
          </p:cNvSpPr>
          <p:nvPr/>
        </p:nvSpPr>
        <p:spPr bwMode="auto">
          <a:xfrm>
            <a:off x="3124200" y="33528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n-US" altLang="en-US" sz="1400" smtClean="0">
                <a:solidFill>
                  <a:srgbClr val="FFFFFF"/>
                </a:solidFill>
              </a:rPr>
              <a:t>Pump</a:t>
            </a:r>
          </a:p>
        </p:txBody>
      </p:sp>
      <p:sp>
        <p:nvSpPr>
          <p:cNvPr id="71712" name="Rectangle 34"/>
          <p:cNvSpPr>
            <a:spLocks noChangeArrowheads="1"/>
          </p:cNvSpPr>
          <p:nvPr/>
        </p:nvSpPr>
        <p:spPr bwMode="auto">
          <a:xfrm>
            <a:off x="4572000" y="2209800"/>
            <a:ext cx="381000" cy="8382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1713" name="Line 35"/>
          <p:cNvSpPr>
            <a:spLocks noChangeShapeType="1"/>
          </p:cNvSpPr>
          <p:nvPr/>
        </p:nvSpPr>
        <p:spPr bwMode="auto">
          <a:xfrm>
            <a:off x="4724400" y="1447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714" name="Line 36"/>
          <p:cNvSpPr>
            <a:spLocks noChangeShapeType="1"/>
          </p:cNvSpPr>
          <p:nvPr/>
        </p:nvSpPr>
        <p:spPr bwMode="auto">
          <a:xfrm>
            <a:off x="4724400" y="1828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715" name="Line 37"/>
          <p:cNvSpPr>
            <a:spLocks noChangeShapeType="1"/>
          </p:cNvSpPr>
          <p:nvPr/>
        </p:nvSpPr>
        <p:spPr bwMode="auto">
          <a:xfrm>
            <a:off x="4724400" y="3048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716" name="AutoShape 38"/>
          <p:cNvSpPr>
            <a:spLocks noChangeArrowheads="1"/>
          </p:cNvSpPr>
          <p:nvPr/>
        </p:nvSpPr>
        <p:spPr bwMode="auto">
          <a:xfrm rot="10800000">
            <a:off x="4648200" y="3276600"/>
            <a:ext cx="152400" cy="152400"/>
          </a:xfrm>
          <a:prstGeom prst="flowChartCollat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1717" name="AutoShape 39"/>
          <p:cNvSpPr>
            <a:spLocks noChangeArrowheads="1"/>
          </p:cNvSpPr>
          <p:nvPr/>
        </p:nvSpPr>
        <p:spPr bwMode="auto">
          <a:xfrm rot="10800000">
            <a:off x="4648200" y="1676400"/>
            <a:ext cx="152400" cy="152400"/>
          </a:xfrm>
          <a:prstGeom prst="flowChartCollat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1718" name="AutoShape 40"/>
          <p:cNvSpPr>
            <a:spLocks noChangeArrowheads="1"/>
          </p:cNvSpPr>
          <p:nvPr/>
        </p:nvSpPr>
        <p:spPr bwMode="auto">
          <a:xfrm rot="-5400000">
            <a:off x="5105400" y="3657600"/>
            <a:ext cx="152400" cy="152400"/>
          </a:xfrm>
          <a:prstGeom prst="flowChartCollat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1719" name="Line 41"/>
          <p:cNvSpPr>
            <a:spLocks noChangeShapeType="1"/>
          </p:cNvSpPr>
          <p:nvPr/>
        </p:nvSpPr>
        <p:spPr bwMode="auto">
          <a:xfrm>
            <a:off x="47244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1720" name="AutoShape 42"/>
          <p:cNvSpPr>
            <a:spLocks noChangeArrowheads="1"/>
          </p:cNvSpPr>
          <p:nvPr/>
        </p:nvSpPr>
        <p:spPr bwMode="auto">
          <a:xfrm rot="-5400000">
            <a:off x="5105400" y="1371600"/>
            <a:ext cx="152400" cy="152400"/>
          </a:xfrm>
          <a:prstGeom prst="flowChartCollat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1721" name="AutoShape 43"/>
          <p:cNvSpPr>
            <a:spLocks noChangeArrowheads="1"/>
          </p:cNvSpPr>
          <p:nvPr/>
        </p:nvSpPr>
        <p:spPr bwMode="auto">
          <a:xfrm rot="-5400000">
            <a:off x="2895600" y="1371600"/>
            <a:ext cx="152400" cy="152400"/>
          </a:xfrm>
          <a:prstGeom prst="flowChartCollat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1722" name="AutoShape 44"/>
          <p:cNvSpPr>
            <a:spLocks noChangeArrowheads="1"/>
          </p:cNvSpPr>
          <p:nvPr/>
        </p:nvSpPr>
        <p:spPr bwMode="auto">
          <a:xfrm rot="-5400000">
            <a:off x="2362200" y="3505200"/>
            <a:ext cx="152400" cy="152400"/>
          </a:xfrm>
          <a:prstGeom prst="flowChartCollat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1723" name="Text Box 45"/>
          <p:cNvSpPr txBox="1">
            <a:spLocks noChangeArrowheads="1"/>
          </p:cNvSpPr>
          <p:nvPr/>
        </p:nvSpPr>
        <p:spPr bwMode="auto">
          <a:xfrm>
            <a:off x="4953000" y="2354263"/>
            <a:ext cx="990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n-US" altLang="en-US" sz="1400" smtClean="0">
                <a:solidFill>
                  <a:srgbClr val="FFFFFF"/>
                </a:solidFill>
              </a:rPr>
              <a:t>Thermal Storage</a:t>
            </a:r>
          </a:p>
        </p:txBody>
      </p:sp>
      <p:sp>
        <p:nvSpPr>
          <p:cNvPr id="71724" name="TextBox 46"/>
          <p:cNvSpPr txBox="1">
            <a:spLocks noChangeArrowheads="1"/>
          </p:cNvSpPr>
          <p:nvPr/>
        </p:nvSpPr>
        <p:spPr bwMode="auto">
          <a:xfrm>
            <a:off x="179511" y="4022785"/>
            <a:ext cx="877183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n-US" sz="2800" dirty="0" smtClean="0">
                <a:latin typeface="Cambria" panose="02040503050406030204" pitchFamily="18" charset="0"/>
              </a:rPr>
              <a:t>Ο ηλιακός συλλέκτης μετατρέπει την </a:t>
            </a:r>
            <a:r>
              <a:rPr lang="el-GR" altLang="en-US" sz="2800" smtClean="0">
                <a:latin typeface="Cambria" panose="02040503050406030204" pitchFamily="18" charset="0"/>
              </a:rPr>
              <a:t>ηλιακή ακτινοβο-λία </a:t>
            </a:r>
            <a:r>
              <a:rPr lang="el-GR" altLang="en-US" sz="2800" dirty="0" smtClean="0">
                <a:latin typeface="Cambria" panose="02040503050406030204" pitchFamily="18" charset="0"/>
              </a:rPr>
              <a:t>σε θερμότητα. Μέρος της ενέργειας χάνεται μέσω του μηχανισμού μετάδοσης της θερμότητας </a:t>
            </a:r>
            <a:r>
              <a:rPr lang="el-GR" altLang="en-US" sz="2800" smtClean="0">
                <a:latin typeface="Cambria" panose="02040503050406030204" pitchFamily="18" charset="0"/>
              </a:rPr>
              <a:t>στο περι-βάλλον</a:t>
            </a:r>
            <a:r>
              <a:rPr lang="el-GR" altLang="en-US" sz="2800" dirty="0" smtClean="0">
                <a:latin typeface="Cambria" panose="02040503050406030204" pitchFamily="18" charset="0"/>
              </a:rPr>
              <a:t>, και το υπόλοιπο μεταφέρεται είτε στον χώρο αποθήκευσης, είτε κατευθείαν στο κτίριο γιά καλύψη του </a:t>
            </a:r>
            <a:r>
              <a:rPr lang="el-GR" altLang="en-US" sz="2800" smtClean="0">
                <a:latin typeface="Cambria" panose="02040503050406030204" pitchFamily="18" charset="0"/>
              </a:rPr>
              <a:t>θερμικού φορτίου.</a:t>
            </a:r>
            <a:endParaRPr lang="en-US" altLang="en-US" sz="2400" dirty="0" smtClean="0">
              <a:latin typeface="Cambria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65839"/>
      </p:ext>
    </p:extLst>
  </p:cSld>
  <p:clrMapOvr>
    <a:masterClrMapping/>
  </p:clrMapOvr>
  <p:transition advTm="24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 rot="-8806507">
            <a:off x="1905000" y="1524000"/>
            <a:ext cx="190500" cy="1638300"/>
          </a:xfrm>
          <a:prstGeom prst="rect">
            <a:avLst/>
          </a:prstGeom>
          <a:solidFill>
            <a:srgbClr val="FFCC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4995" name="Oval 3"/>
          <p:cNvSpPr>
            <a:spLocks noChangeArrowheads="1"/>
          </p:cNvSpPr>
          <p:nvPr/>
        </p:nvSpPr>
        <p:spPr bwMode="auto">
          <a:xfrm>
            <a:off x="685800" y="1295400"/>
            <a:ext cx="609600" cy="6096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H="1">
            <a:off x="609600" y="1828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 flipH="1" flipV="1">
            <a:off x="533400" y="12954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990600" y="1905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1219200" y="1828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1295400" y="1600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 flipV="1">
            <a:off x="1219200" y="12192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5002" name="Line 10"/>
          <p:cNvSpPr>
            <a:spLocks noChangeShapeType="1"/>
          </p:cNvSpPr>
          <p:nvPr/>
        </p:nvSpPr>
        <p:spPr bwMode="auto">
          <a:xfrm flipV="1">
            <a:off x="990600" y="1066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5003" name="Line 11"/>
          <p:cNvSpPr>
            <a:spLocks noChangeShapeType="1"/>
          </p:cNvSpPr>
          <p:nvPr/>
        </p:nvSpPr>
        <p:spPr bwMode="auto">
          <a:xfrm flipV="1">
            <a:off x="2438400" y="1447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5004" name="Line 12"/>
          <p:cNvSpPr>
            <a:spLocks noChangeShapeType="1"/>
          </p:cNvSpPr>
          <p:nvPr/>
        </p:nvSpPr>
        <p:spPr bwMode="auto">
          <a:xfrm>
            <a:off x="2590800" y="1447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5005" name="Line 13"/>
          <p:cNvSpPr>
            <a:spLocks noChangeShapeType="1"/>
          </p:cNvSpPr>
          <p:nvPr/>
        </p:nvSpPr>
        <p:spPr bwMode="auto">
          <a:xfrm>
            <a:off x="4419600" y="1447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5006" name="Line 14"/>
          <p:cNvSpPr>
            <a:spLocks noChangeShapeType="1"/>
          </p:cNvSpPr>
          <p:nvPr/>
        </p:nvSpPr>
        <p:spPr bwMode="auto">
          <a:xfrm>
            <a:off x="5943600" y="1447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5007" name="Rectangle 15"/>
          <p:cNvSpPr>
            <a:spLocks noChangeArrowheads="1"/>
          </p:cNvSpPr>
          <p:nvPr/>
        </p:nvSpPr>
        <p:spPr bwMode="auto">
          <a:xfrm>
            <a:off x="5181600" y="2362200"/>
            <a:ext cx="19812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5008" name="Rectangle 16"/>
          <p:cNvSpPr>
            <a:spLocks noChangeArrowheads="1"/>
          </p:cNvSpPr>
          <p:nvPr/>
        </p:nvSpPr>
        <p:spPr bwMode="auto">
          <a:xfrm>
            <a:off x="5181600" y="2590800"/>
            <a:ext cx="1981200" cy="533400"/>
          </a:xfrm>
          <a:prstGeom prst="rect">
            <a:avLst/>
          </a:prstGeom>
          <a:solidFill>
            <a:srgbClr val="00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5009" name="Line 17"/>
          <p:cNvSpPr>
            <a:spLocks noChangeShapeType="1"/>
          </p:cNvSpPr>
          <p:nvPr/>
        </p:nvSpPr>
        <p:spPr bwMode="auto">
          <a:xfrm>
            <a:off x="5943600" y="3124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5010" name="Line 18"/>
          <p:cNvSpPr>
            <a:spLocks noChangeShapeType="1"/>
          </p:cNvSpPr>
          <p:nvPr/>
        </p:nvSpPr>
        <p:spPr bwMode="auto">
          <a:xfrm flipH="1">
            <a:off x="5029200" y="3733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5011" name="Line 19"/>
          <p:cNvSpPr>
            <a:spLocks noChangeShapeType="1"/>
          </p:cNvSpPr>
          <p:nvPr/>
        </p:nvSpPr>
        <p:spPr bwMode="auto">
          <a:xfrm flipH="1">
            <a:off x="3276600" y="37338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5012" name="AutoShape 20"/>
          <p:cNvSpPr>
            <a:spLocks noChangeArrowheads="1"/>
          </p:cNvSpPr>
          <p:nvPr/>
        </p:nvSpPr>
        <p:spPr bwMode="auto">
          <a:xfrm rot="10800000">
            <a:off x="2971800" y="3581400"/>
            <a:ext cx="304800" cy="304800"/>
          </a:xfrm>
          <a:prstGeom prst="flowChartMagneticTap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5013" name="Line 21"/>
          <p:cNvSpPr>
            <a:spLocks noChangeShapeType="1"/>
          </p:cNvSpPr>
          <p:nvPr/>
        </p:nvSpPr>
        <p:spPr bwMode="auto">
          <a:xfrm flipH="1">
            <a:off x="2514600" y="3581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5014" name="Line 22"/>
          <p:cNvSpPr>
            <a:spLocks noChangeShapeType="1"/>
          </p:cNvSpPr>
          <p:nvPr/>
        </p:nvSpPr>
        <p:spPr bwMode="auto">
          <a:xfrm flipH="1">
            <a:off x="1371600" y="30480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5015" name="Line 23"/>
          <p:cNvSpPr>
            <a:spLocks noChangeShapeType="1"/>
          </p:cNvSpPr>
          <p:nvPr/>
        </p:nvSpPr>
        <p:spPr bwMode="auto">
          <a:xfrm>
            <a:off x="13716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5016" name="Line 24"/>
          <p:cNvSpPr>
            <a:spLocks noChangeShapeType="1"/>
          </p:cNvSpPr>
          <p:nvPr/>
        </p:nvSpPr>
        <p:spPr bwMode="auto">
          <a:xfrm flipH="1">
            <a:off x="1371600" y="3581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5017" name="Text Box 25"/>
          <p:cNvSpPr txBox="1">
            <a:spLocks noChangeArrowheads="1"/>
          </p:cNvSpPr>
          <p:nvPr/>
        </p:nvSpPr>
        <p:spPr bwMode="auto">
          <a:xfrm>
            <a:off x="1219200" y="4572000"/>
            <a:ext cx="6779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l-G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Κολυμβητική δεξαμενή με ηλιακή θέρμανση</a:t>
            </a:r>
            <a:endParaRPr kumimoji="1" lang="en-US" alt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5018" name="Text Box 26"/>
          <p:cNvSpPr txBox="1">
            <a:spLocks noChangeArrowheads="1"/>
          </p:cNvSpPr>
          <p:nvPr/>
        </p:nvSpPr>
        <p:spPr bwMode="auto">
          <a:xfrm>
            <a:off x="609600" y="558924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l-G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Με βοηθητική </a:t>
            </a:r>
            <a:r>
              <a:rPr kumimoji="1" lang="el-GR" alt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πηγή θερμότητας, χωρίς </a:t>
            </a:r>
            <a:r>
              <a:rPr kumimoji="1" lang="el-G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αποθήκευση</a:t>
            </a:r>
            <a:endParaRPr kumimoji="1" lang="en-US" alt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5019" name="Rectangle 27"/>
          <p:cNvSpPr>
            <a:spLocks noChangeArrowheads="1"/>
          </p:cNvSpPr>
          <p:nvPr/>
        </p:nvSpPr>
        <p:spPr bwMode="auto">
          <a:xfrm>
            <a:off x="3581400" y="1295400"/>
            <a:ext cx="8382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5020" name="Line 28"/>
          <p:cNvSpPr>
            <a:spLocks noChangeShapeType="1"/>
          </p:cNvSpPr>
          <p:nvPr/>
        </p:nvSpPr>
        <p:spPr bwMode="auto">
          <a:xfrm>
            <a:off x="5181600" y="1447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5021" name="Line 29"/>
          <p:cNvSpPr>
            <a:spLocks noChangeShapeType="1"/>
          </p:cNvSpPr>
          <p:nvPr/>
        </p:nvSpPr>
        <p:spPr bwMode="auto">
          <a:xfrm>
            <a:off x="3048000" y="1447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5022" name="Text Box 30"/>
          <p:cNvSpPr txBox="1">
            <a:spLocks noChangeArrowheads="1"/>
          </p:cNvSpPr>
          <p:nvPr/>
        </p:nvSpPr>
        <p:spPr bwMode="auto">
          <a:xfrm>
            <a:off x="2133600" y="2221468"/>
            <a:ext cx="213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l-GR" altLang="en-US" smtClean="0">
                <a:solidFill>
                  <a:srgbClr val="C00000"/>
                </a:solidFill>
              </a:rPr>
              <a:t>ΗΛΙΑΚΟΣ ΣΥΛΛΕΚΤΗΣ</a:t>
            </a:r>
            <a:endParaRPr kumimoji="1" lang="en-US" altLang="en-US" dirty="0" smtClean="0">
              <a:solidFill>
                <a:srgbClr val="C00000"/>
              </a:solidFill>
            </a:endParaRPr>
          </a:p>
        </p:txBody>
      </p:sp>
      <p:sp>
        <p:nvSpPr>
          <p:cNvPr id="85023" name="Text Box 31"/>
          <p:cNvSpPr txBox="1">
            <a:spLocks noChangeArrowheads="1"/>
          </p:cNvSpPr>
          <p:nvPr/>
        </p:nvSpPr>
        <p:spPr bwMode="auto">
          <a:xfrm>
            <a:off x="6553200" y="3276599"/>
            <a:ext cx="1979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l-GR" altLang="en-US" smtClean="0">
                <a:solidFill>
                  <a:srgbClr val="C00000"/>
                </a:solidFill>
              </a:rPr>
              <a:t>ΚΟΛΥΜΒΗΤΙΚΗ ΔΕΞΑΜΕΝΗ</a:t>
            </a:r>
            <a:endParaRPr kumimoji="1" lang="en-US" altLang="en-US" dirty="0" smtClean="0">
              <a:solidFill>
                <a:srgbClr val="C00000"/>
              </a:solidFill>
            </a:endParaRPr>
          </a:p>
        </p:txBody>
      </p:sp>
      <p:sp>
        <p:nvSpPr>
          <p:cNvPr id="85024" name="Text Box 32"/>
          <p:cNvSpPr txBox="1">
            <a:spLocks noChangeArrowheads="1"/>
          </p:cNvSpPr>
          <p:nvPr/>
        </p:nvSpPr>
        <p:spPr bwMode="auto">
          <a:xfrm>
            <a:off x="3413904" y="897523"/>
            <a:ext cx="40259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l-GR" altLang="en-US" sz="1600" smtClean="0">
                <a:solidFill>
                  <a:srgbClr val="C00000"/>
                </a:solidFill>
              </a:rPr>
              <a:t>ΒΟΗΘΗΤΙΚΗ ΠΗΓΗ ΘΕΡΜΟΤΗΤΑΣ</a:t>
            </a:r>
            <a:endParaRPr kumimoji="1" lang="en-US" altLang="en-US" sz="1600" dirty="0" smtClean="0">
              <a:solidFill>
                <a:srgbClr val="C00000"/>
              </a:solidFill>
            </a:endParaRPr>
          </a:p>
        </p:txBody>
      </p:sp>
      <p:sp>
        <p:nvSpPr>
          <p:cNvPr id="85025" name="Text Box 33"/>
          <p:cNvSpPr txBox="1">
            <a:spLocks noChangeArrowheads="1"/>
          </p:cNvSpPr>
          <p:nvPr/>
        </p:nvSpPr>
        <p:spPr bwMode="auto">
          <a:xfrm>
            <a:off x="3128739" y="3178148"/>
            <a:ext cx="10287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l-GR" altLang="en-US" sz="1600" smtClean="0">
                <a:solidFill>
                  <a:srgbClr val="C00000"/>
                </a:solidFill>
              </a:rPr>
              <a:t>ΑΝΤΛΙΑ</a:t>
            </a:r>
            <a:endParaRPr kumimoji="1" lang="en-US" altLang="en-US" sz="1600" dirty="0" smtClean="0">
              <a:solidFill>
                <a:srgbClr val="C00000"/>
              </a:solidFill>
            </a:endParaRPr>
          </a:p>
        </p:txBody>
      </p:sp>
      <p:sp>
        <p:nvSpPr>
          <p:cNvPr id="85026" name="AutoShape 34"/>
          <p:cNvSpPr>
            <a:spLocks noChangeArrowheads="1"/>
          </p:cNvSpPr>
          <p:nvPr/>
        </p:nvSpPr>
        <p:spPr bwMode="auto">
          <a:xfrm rot="-5400000">
            <a:off x="4953000" y="3657600"/>
            <a:ext cx="152400" cy="152400"/>
          </a:xfrm>
          <a:prstGeom prst="flowChartCollat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5027" name="AutoShape 35"/>
          <p:cNvSpPr>
            <a:spLocks noChangeArrowheads="1"/>
          </p:cNvSpPr>
          <p:nvPr/>
        </p:nvSpPr>
        <p:spPr bwMode="auto">
          <a:xfrm rot="-5400000">
            <a:off x="2362200" y="3505200"/>
            <a:ext cx="152400" cy="152400"/>
          </a:xfrm>
          <a:prstGeom prst="flowChartCollat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5028" name="AutoShape 36"/>
          <p:cNvSpPr>
            <a:spLocks noChangeArrowheads="1"/>
          </p:cNvSpPr>
          <p:nvPr/>
        </p:nvSpPr>
        <p:spPr bwMode="auto">
          <a:xfrm rot="-5400000">
            <a:off x="5029200" y="1371600"/>
            <a:ext cx="152400" cy="152400"/>
          </a:xfrm>
          <a:prstGeom prst="flowChartCollat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5029" name="AutoShape 37"/>
          <p:cNvSpPr>
            <a:spLocks noChangeArrowheads="1"/>
          </p:cNvSpPr>
          <p:nvPr/>
        </p:nvSpPr>
        <p:spPr bwMode="auto">
          <a:xfrm rot="-5400000">
            <a:off x="2895600" y="1371600"/>
            <a:ext cx="152400" cy="152400"/>
          </a:xfrm>
          <a:prstGeom prst="flowChartCollat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536104"/>
          </a:xfrm>
        </p:spPr>
        <p:txBody>
          <a:bodyPr/>
          <a:lstStyle/>
          <a:p>
            <a:pPr algn="ctr"/>
            <a:r>
              <a:rPr lang="el-GR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ΘΕΡΜΑΝΣΗ ΚΟΛΥΜΒΗΤΙΚΗΣ ΔΕΞΑΜΕΝΗΣ</a:t>
            </a:r>
            <a:endParaRPr lang="en-GB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17868"/>
      </p:ext>
    </p:extLst>
  </p:cSld>
  <p:clrMapOvr>
    <a:masterClrMapping/>
  </p:clrMapOvr>
  <p:transition advTm="40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 rot="-8806507">
            <a:off x="1905000" y="1524000"/>
            <a:ext cx="190500" cy="16383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6019" name="Oval 3"/>
          <p:cNvSpPr>
            <a:spLocks noChangeArrowheads="1"/>
          </p:cNvSpPr>
          <p:nvPr/>
        </p:nvSpPr>
        <p:spPr bwMode="auto">
          <a:xfrm>
            <a:off x="685800" y="1295400"/>
            <a:ext cx="609600" cy="6096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6020" name="Line 4"/>
          <p:cNvSpPr>
            <a:spLocks noChangeShapeType="1"/>
          </p:cNvSpPr>
          <p:nvPr/>
        </p:nvSpPr>
        <p:spPr bwMode="auto">
          <a:xfrm flipH="1">
            <a:off x="609600" y="1828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 flipH="1" flipV="1">
            <a:off x="533400" y="12954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22" name="Line 6"/>
          <p:cNvSpPr>
            <a:spLocks noChangeShapeType="1"/>
          </p:cNvSpPr>
          <p:nvPr/>
        </p:nvSpPr>
        <p:spPr bwMode="auto">
          <a:xfrm>
            <a:off x="990600" y="1905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23" name="Line 7"/>
          <p:cNvSpPr>
            <a:spLocks noChangeShapeType="1"/>
          </p:cNvSpPr>
          <p:nvPr/>
        </p:nvSpPr>
        <p:spPr bwMode="auto">
          <a:xfrm>
            <a:off x="1219200" y="1828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24" name="Line 8"/>
          <p:cNvSpPr>
            <a:spLocks noChangeShapeType="1"/>
          </p:cNvSpPr>
          <p:nvPr/>
        </p:nvSpPr>
        <p:spPr bwMode="auto">
          <a:xfrm>
            <a:off x="1295400" y="1600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25" name="Line 9"/>
          <p:cNvSpPr>
            <a:spLocks noChangeShapeType="1"/>
          </p:cNvSpPr>
          <p:nvPr/>
        </p:nvSpPr>
        <p:spPr bwMode="auto">
          <a:xfrm flipV="1">
            <a:off x="1219200" y="12192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26" name="Line 10"/>
          <p:cNvSpPr>
            <a:spLocks noChangeShapeType="1"/>
          </p:cNvSpPr>
          <p:nvPr/>
        </p:nvSpPr>
        <p:spPr bwMode="auto">
          <a:xfrm flipV="1">
            <a:off x="990600" y="1066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27" name="Line 11"/>
          <p:cNvSpPr>
            <a:spLocks noChangeShapeType="1"/>
          </p:cNvSpPr>
          <p:nvPr/>
        </p:nvSpPr>
        <p:spPr bwMode="auto">
          <a:xfrm flipV="1">
            <a:off x="2438400" y="1447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28" name="Line 12"/>
          <p:cNvSpPr>
            <a:spLocks noChangeShapeType="1"/>
          </p:cNvSpPr>
          <p:nvPr/>
        </p:nvSpPr>
        <p:spPr bwMode="auto">
          <a:xfrm>
            <a:off x="2590800" y="1447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29" name="Line 13"/>
          <p:cNvSpPr>
            <a:spLocks noChangeShapeType="1"/>
          </p:cNvSpPr>
          <p:nvPr/>
        </p:nvSpPr>
        <p:spPr bwMode="auto">
          <a:xfrm>
            <a:off x="4419600" y="1447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30" name="Line 14"/>
          <p:cNvSpPr>
            <a:spLocks noChangeShapeType="1"/>
          </p:cNvSpPr>
          <p:nvPr/>
        </p:nvSpPr>
        <p:spPr bwMode="auto">
          <a:xfrm>
            <a:off x="5943600" y="1447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5943600" y="2362200"/>
            <a:ext cx="19812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6032" name="Rectangle 16"/>
          <p:cNvSpPr>
            <a:spLocks noChangeArrowheads="1"/>
          </p:cNvSpPr>
          <p:nvPr/>
        </p:nvSpPr>
        <p:spPr bwMode="auto">
          <a:xfrm>
            <a:off x="5943600" y="2590800"/>
            <a:ext cx="1981200" cy="533400"/>
          </a:xfrm>
          <a:prstGeom prst="rect">
            <a:avLst/>
          </a:prstGeom>
          <a:solidFill>
            <a:srgbClr val="00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6033" name="Line 17"/>
          <p:cNvSpPr>
            <a:spLocks noChangeShapeType="1"/>
          </p:cNvSpPr>
          <p:nvPr/>
        </p:nvSpPr>
        <p:spPr bwMode="auto">
          <a:xfrm>
            <a:off x="5943600" y="3124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34" name="Line 18"/>
          <p:cNvSpPr>
            <a:spLocks noChangeShapeType="1"/>
          </p:cNvSpPr>
          <p:nvPr/>
        </p:nvSpPr>
        <p:spPr bwMode="auto">
          <a:xfrm flipH="1">
            <a:off x="5257800" y="3733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35" name="Line 19"/>
          <p:cNvSpPr>
            <a:spLocks noChangeShapeType="1"/>
          </p:cNvSpPr>
          <p:nvPr/>
        </p:nvSpPr>
        <p:spPr bwMode="auto">
          <a:xfrm flipH="1">
            <a:off x="3276600" y="3733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36" name="AutoShape 20"/>
          <p:cNvSpPr>
            <a:spLocks noChangeArrowheads="1"/>
          </p:cNvSpPr>
          <p:nvPr/>
        </p:nvSpPr>
        <p:spPr bwMode="auto">
          <a:xfrm rot="10800000">
            <a:off x="2971800" y="3581400"/>
            <a:ext cx="304800" cy="304800"/>
          </a:xfrm>
          <a:prstGeom prst="flowChartMagneticTap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 flipH="1">
            <a:off x="2514600" y="3581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38" name="Line 22"/>
          <p:cNvSpPr>
            <a:spLocks noChangeShapeType="1"/>
          </p:cNvSpPr>
          <p:nvPr/>
        </p:nvSpPr>
        <p:spPr bwMode="auto">
          <a:xfrm flipH="1">
            <a:off x="1371600" y="30480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39" name="Line 23"/>
          <p:cNvSpPr>
            <a:spLocks noChangeShapeType="1"/>
          </p:cNvSpPr>
          <p:nvPr/>
        </p:nvSpPr>
        <p:spPr bwMode="auto">
          <a:xfrm>
            <a:off x="13716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40" name="Line 24"/>
          <p:cNvSpPr>
            <a:spLocks noChangeShapeType="1"/>
          </p:cNvSpPr>
          <p:nvPr/>
        </p:nvSpPr>
        <p:spPr bwMode="auto">
          <a:xfrm flipH="1">
            <a:off x="1371600" y="3581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43" name="Rectangle 27"/>
          <p:cNvSpPr>
            <a:spLocks noChangeArrowheads="1"/>
          </p:cNvSpPr>
          <p:nvPr/>
        </p:nvSpPr>
        <p:spPr bwMode="auto">
          <a:xfrm>
            <a:off x="3581400" y="1295400"/>
            <a:ext cx="8382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6044" name="Line 28"/>
          <p:cNvSpPr>
            <a:spLocks noChangeShapeType="1"/>
          </p:cNvSpPr>
          <p:nvPr/>
        </p:nvSpPr>
        <p:spPr bwMode="auto">
          <a:xfrm>
            <a:off x="5257800" y="1447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45" name="Line 29"/>
          <p:cNvSpPr>
            <a:spLocks noChangeShapeType="1"/>
          </p:cNvSpPr>
          <p:nvPr/>
        </p:nvSpPr>
        <p:spPr bwMode="auto">
          <a:xfrm>
            <a:off x="3048000" y="1447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50" name="Rectangle 34"/>
          <p:cNvSpPr>
            <a:spLocks noChangeArrowheads="1"/>
          </p:cNvSpPr>
          <p:nvPr/>
        </p:nvSpPr>
        <p:spPr bwMode="auto">
          <a:xfrm>
            <a:off x="4572000" y="2209800"/>
            <a:ext cx="381000" cy="8382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6051" name="Line 35"/>
          <p:cNvSpPr>
            <a:spLocks noChangeShapeType="1"/>
          </p:cNvSpPr>
          <p:nvPr/>
        </p:nvSpPr>
        <p:spPr bwMode="auto">
          <a:xfrm>
            <a:off x="4724400" y="1447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52" name="Line 36"/>
          <p:cNvSpPr>
            <a:spLocks noChangeShapeType="1"/>
          </p:cNvSpPr>
          <p:nvPr/>
        </p:nvSpPr>
        <p:spPr bwMode="auto">
          <a:xfrm>
            <a:off x="4724400" y="1828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53" name="Line 37"/>
          <p:cNvSpPr>
            <a:spLocks noChangeShapeType="1"/>
          </p:cNvSpPr>
          <p:nvPr/>
        </p:nvSpPr>
        <p:spPr bwMode="auto">
          <a:xfrm>
            <a:off x="4724400" y="3048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54" name="AutoShape 38"/>
          <p:cNvSpPr>
            <a:spLocks noChangeArrowheads="1"/>
          </p:cNvSpPr>
          <p:nvPr/>
        </p:nvSpPr>
        <p:spPr bwMode="auto">
          <a:xfrm rot="10800000">
            <a:off x="4648200" y="3276600"/>
            <a:ext cx="152400" cy="152400"/>
          </a:xfrm>
          <a:prstGeom prst="flowChartCollat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6055" name="AutoShape 39"/>
          <p:cNvSpPr>
            <a:spLocks noChangeArrowheads="1"/>
          </p:cNvSpPr>
          <p:nvPr/>
        </p:nvSpPr>
        <p:spPr bwMode="auto">
          <a:xfrm rot="10800000">
            <a:off x="4648200" y="1676400"/>
            <a:ext cx="152400" cy="152400"/>
          </a:xfrm>
          <a:prstGeom prst="flowChartCollat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6056" name="AutoShape 40"/>
          <p:cNvSpPr>
            <a:spLocks noChangeArrowheads="1"/>
          </p:cNvSpPr>
          <p:nvPr/>
        </p:nvSpPr>
        <p:spPr bwMode="auto">
          <a:xfrm rot="-5400000">
            <a:off x="5105400" y="3657600"/>
            <a:ext cx="152400" cy="152400"/>
          </a:xfrm>
          <a:prstGeom prst="flowChartCollat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6057" name="Line 41"/>
          <p:cNvSpPr>
            <a:spLocks noChangeShapeType="1"/>
          </p:cNvSpPr>
          <p:nvPr/>
        </p:nvSpPr>
        <p:spPr bwMode="auto">
          <a:xfrm>
            <a:off x="47244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6058" name="AutoShape 42"/>
          <p:cNvSpPr>
            <a:spLocks noChangeArrowheads="1"/>
          </p:cNvSpPr>
          <p:nvPr/>
        </p:nvSpPr>
        <p:spPr bwMode="auto">
          <a:xfrm rot="-5400000">
            <a:off x="5105400" y="1371600"/>
            <a:ext cx="152400" cy="152400"/>
          </a:xfrm>
          <a:prstGeom prst="flowChartCollat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6059" name="AutoShape 43"/>
          <p:cNvSpPr>
            <a:spLocks noChangeArrowheads="1"/>
          </p:cNvSpPr>
          <p:nvPr/>
        </p:nvSpPr>
        <p:spPr bwMode="auto">
          <a:xfrm rot="-5400000">
            <a:off x="2895600" y="1371600"/>
            <a:ext cx="152400" cy="152400"/>
          </a:xfrm>
          <a:prstGeom prst="flowChartCollat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86060" name="AutoShape 44"/>
          <p:cNvSpPr>
            <a:spLocks noChangeArrowheads="1"/>
          </p:cNvSpPr>
          <p:nvPr/>
        </p:nvSpPr>
        <p:spPr bwMode="auto">
          <a:xfrm rot="-5400000">
            <a:off x="2362200" y="3505200"/>
            <a:ext cx="152400" cy="152400"/>
          </a:xfrm>
          <a:prstGeom prst="flowChartCollate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46" name="Text Box 25"/>
          <p:cNvSpPr txBox="1">
            <a:spLocks noChangeArrowheads="1"/>
          </p:cNvSpPr>
          <p:nvPr/>
        </p:nvSpPr>
        <p:spPr bwMode="auto">
          <a:xfrm>
            <a:off x="1147803" y="4580003"/>
            <a:ext cx="6779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l-G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Κολυμβητική δεξαμενή με ηλιακή θέρμανση</a:t>
            </a:r>
            <a:endParaRPr kumimoji="1" lang="en-US" alt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417394" y="581784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l-G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Με βοηθητική πηγή θερμότητας </a:t>
            </a:r>
            <a:r>
              <a:rPr kumimoji="1" lang="el-GR" alt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και με αποθήκευση</a:t>
            </a:r>
            <a:endParaRPr kumimoji="1" lang="en-US" alt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66" y="381000"/>
            <a:ext cx="7772400" cy="455712"/>
          </a:xfrm>
        </p:spPr>
        <p:txBody>
          <a:bodyPr/>
          <a:lstStyle/>
          <a:p>
            <a:pPr algn="ctr"/>
            <a:r>
              <a:rPr lang="el-GR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ΘΕΡΜΑΝΣΗ ΚΟΛΥΜΒΗΤΙΚΗΣ ΔΕΞΑΜΕΝΗΣ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8" name="Text Box 32"/>
          <p:cNvSpPr txBox="1">
            <a:spLocks noChangeArrowheads="1"/>
          </p:cNvSpPr>
          <p:nvPr/>
        </p:nvSpPr>
        <p:spPr bwMode="auto">
          <a:xfrm>
            <a:off x="3413904" y="897523"/>
            <a:ext cx="40259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l-GR" altLang="en-US" sz="1600" smtClean="0">
                <a:solidFill>
                  <a:srgbClr val="C00000"/>
                </a:solidFill>
              </a:rPr>
              <a:t>ΒΟΗΘΗΤΙΚΗ ΠΗΓΗ ΘΕΡΜΟΤΗΤΑΣ</a:t>
            </a:r>
            <a:endParaRPr kumimoji="1" lang="en-US" altLang="en-US" sz="1600" dirty="0" smtClean="0">
              <a:solidFill>
                <a:srgbClr val="C00000"/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681" y="2244725"/>
            <a:ext cx="21828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00400"/>
            <a:ext cx="20304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965" y="3971026"/>
            <a:ext cx="106045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 Box 32"/>
          <p:cNvSpPr txBox="1">
            <a:spLocks noChangeArrowheads="1"/>
          </p:cNvSpPr>
          <p:nvPr/>
        </p:nvSpPr>
        <p:spPr bwMode="auto">
          <a:xfrm>
            <a:off x="3910980" y="2421523"/>
            <a:ext cx="17792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l-GR" altLang="en-US" sz="1600" smtClean="0">
                <a:solidFill>
                  <a:srgbClr val="C00000"/>
                </a:solidFill>
              </a:rPr>
              <a:t>ΑΠΟΘΗΚΕΥΣΗ</a:t>
            </a:r>
            <a:endParaRPr kumimoji="1" lang="en-US" altLang="en-US" sz="1600" dirty="0" smtClean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67809"/>
      </p:ext>
    </p:extLst>
  </p:cSld>
  <p:clrMapOvr>
    <a:masterClrMapping/>
  </p:clrMapOvr>
  <p:transition advTm="672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600" kern="12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Σύστημα ηλιακής ψύξης</a:t>
            </a:r>
            <a:endParaRPr lang="en-US" sz="3600" kern="12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0" y="2224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graphicFrame>
        <p:nvGraphicFramePr>
          <p:cNvPr id="737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924397"/>
              </p:ext>
            </p:extLst>
          </p:nvPr>
        </p:nvGraphicFramePr>
        <p:xfrm>
          <a:off x="969963" y="1776413"/>
          <a:ext cx="7713662" cy="438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3" name="Picture" r:id="rId5" imgW="5257800" imgH="3314880" progId="Word.Picture.8">
                  <p:embed/>
                </p:oleObj>
              </mc:Choice>
              <mc:Fallback>
                <p:oleObj name="Picture" r:id="rId5" imgW="5257800" imgH="33148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963" y="1776413"/>
                        <a:ext cx="7713662" cy="4386262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6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89"/>
    </mc:Choice>
    <mc:Fallback>
      <p:transition spd="slow" advTm="29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ΗΛΙΑΚΟΣ ΑΕΡΟΣΥΛΛΕΚΤΗΣ ΜΕ ΑΝΕΜΙΣΤΉΡΑ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58070"/>
            <a:ext cx="6910639" cy="5172757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14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33"/>
    </mc:Choice>
    <mc:Fallback>
      <p:transition spd="slow" advTm="38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772400" cy="792088"/>
          </a:xfrm>
        </p:spPr>
        <p:txBody>
          <a:bodyPr/>
          <a:lstStyle/>
          <a:p>
            <a:pPr marL="0" indent="0">
              <a:tabLst/>
            </a:pPr>
            <a:r>
              <a:rPr lang="el-GR" dirty="0" smtClean="0"/>
              <a:t>ΗΛΙΑΚΟ ΣΥΣΤΗΜΑ ΜΕ ΑΕΡΟΣΥΛΛΕΚΤΗ ΓΙΑ ΞΗΡΑΝΣΗ ΠΡΟΪΟΝΤΩΝ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1430779"/>
            <a:ext cx="7236296" cy="5427222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9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31"/>
    </mc:Choice>
    <mc:Fallback>
      <p:transition spd="slow" advTm="32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16523" y="0"/>
            <a:ext cx="8229600" cy="1143000"/>
          </a:xfrm>
        </p:spPr>
        <p:txBody>
          <a:bodyPr/>
          <a:lstStyle/>
          <a:p>
            <a:r>
              <a:rPr lang="el-GR" dirty="0"/>
              <a:t>Ηλιακό θερμικό σύστημα αέρα</a:t>
            </a:r>
          </a:p>
        </p:txBody>
      </p:sp>
      <p:pic>
        <p:nvPicPr>
          <p:cNvPr id="200707" name="Picture 3" descr="04257-lo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718615" y="1011677"/>
            <a:ext cx="7812541" cy="5781280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43"/>
    </mc:Choice>
    <mc:Fallback>
      <p:transition spd="slow" advTm="17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6" name="Picture 4" descr="C:\Documents and Settings\Administrator\My Documents\Teaching\Solar power\solar-roo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3081" r="2957" b="3052"/>
          <a:stretch>
            <a:fillRect/>
          </a:stretch>
        </p:blipFill>
        <p:spPr bwMode="auto">
          <a:xfrm>
            <a:off x="0" y="666750"/>
            <a:ext cx="9144000" cy="5959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8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90575" y="768350"/>
            <a:ext cx="7743825" cy="1143000"/>
          </a:xfrm>
        </p:spPr>
        <p:txBody>
          <a:bodyPr/>
          <a:lstStyle/>
          <a:p>
            <a:pPr marL="0" indent="0">
              <a:tabLst/>
            </a:pPr>
            <a:r>
              <a:rPr lang="el-GR" altLang="en-US" dirty="0" smtClean="0">
                <a:solidFill>
                  <a:schemeClr val="tx1"/>
                </a:solidFill>
              </a:rPr>
              <a:t>ΗΛΙΑΚΟΙ ΣΥΛΛΕΚΤΕΣ ΣΤΗΝ ΣΤΕΓΗ</a:t>
            </a:r>
            <a:endParaRPr lang="en-GB" altLang="en-US" b="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21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8"/>
    </mc:Choice>
    <mc:Fallback>
      <p:transition spd="slow" advTm="10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smtClean="0">
                <a:solidFill>
                  <a:srgbClr val="CC33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ΘΕΡΜΟΣΙΦΩΝΙΚΟ </a:t>
            </a:r>
            <a:r>
              <a:rPr lang="el-GR" sz="3600" dirty="0" smtClean="0">
                <a:solidFill>
                  <a:srgbClr val="CC33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ΣΥΣΤΗΜΑ </a:t>
            </a:r>
            <a:r>
              <a:rPr lang="el-GR" sz="3600" smtClean="0">
                <a:solidFill>
                  <a:srgbClr val="CC33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ΚΑΙ ΣΥΣΤΗΜΑ </a:t>
            </a:r>
            <a:r>
              <a:rPr lang="el-GR" sz="3600" dirty="0" smtClean="0">
                <a:solidFill>
                  <a:srgbClr val="CC33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ΜΕ ΑΝΤΛΙΑ</a:t>
            </a:r>
            <a:endParaRPr lang="en-GB" sz="3600" dirty="0">
              <a:solidFill>
                <a:srgbClr val="CC33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05733"/>
            <a:ext cx="8229600" cy="3714896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4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61"/>
    </mc:Choice>
    <mc:Fallback>
      <p:transition spd="slow" advTm="83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Εικόνα 2" descr="image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823912"/>
            <a:ext cx="69437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6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"/>
    </mc:Choice>
    <mc:Fallback>
      <p:transition spd="slow" advTm="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Ηλιακός </a:t>
            </a:r>
            <a:r>
              <a:rPr lang="el-GR" dirty="0" smtClean="0"/>
              <a:t>θερμοσίφωνας με φυσική κυκλοφορία (χωρίς αντλία)</a:t>
            </a:r>
            <a:endParaRPr lang="el-GR" dirty="0"/>
          </a:p>
        </p:txBody>
      </p:sp>
      <p:pic>
        <p:nvPicPr>
          <p:cNvPr id="495619" name="Picture 3" descr="solar111e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606092" y="1536971"/>
            <a:ext cx="7915941" cy="5321029"/>
          </a:xfrm>
          <a:noFill/>
          <a:ln/>
        </p:spPr>
      </p:pic>
      <p:cxnSp>
        <p:nvCxnSpPr>
          <p:cNvPr id="3" name="Straight Connector 2"/>
          <p:cNvCxnSpPr/>
          <p:nvPr/>
        </p:nvCxnSpPr>
        <p:spPr>
          <a:xfrm flipV="1">
            <a:off x="2926080" y="3038622"/>
            <a:ext cx="1927274" cy="1561513"/>
          </a:xfrm>
          <a:prstGeom prst="line">
            <a:avLst/>
          </a:prstGeom>
          <a:ln w="444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364566" y="3819378"/>
            <a:ext cx="3488788" cy="2904979"/>
          </a:xfrm>
          <a:prstGeom prst="line">
            <a:avLst/>
          </a:prstGeom>
          <a:ln w="444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50278" y="6096001"/>
            <a:ext cx="304799" cy="314178"/>
          </a:xfrm>
          <a:prstGeom prst="line">
            <a:avLst/>
          </a:prstGeom>
          <a:ln w="444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50278" y="6724357"/>
            <a:ext cx="614288" cy="0"/>
          </a:xfrm>
          <a:prstGeom prst="line">
            <a:avLst/>
          </a:prstGeom>
          <a:ln w="444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50278" y="6410179"/>
            <a:ext cx="0" cy="314178"/>
          </a:xfrm>
          <a:prstGeom prst="line">
            <a:avLst/>
          </a:prstGeom>
          <a:ln w="444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057422" y="4600135"/>
            <a:ext cx="1819421" cy="1561514"/>
          </a:xfrm>
          <a:prstGeom prst="line">
            <a:avLst/>
          </a:prstGeom>
          <a:ln w="73025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5008098" y="2110154"/>
            <a:ext cx="2841674" cy="1828800"/>
          </a:xfrm>
          <a:prstGeom prst="roundRect">
            <a:avLst/>
          </a:prstGeom>
          <a:gradFill>
            <a:gsLst>
              <a:gs pos="0">
                <a:srgbClr val="000082"/>
              </a:gs>
              <a:gs pos="14000">
                <a:srgbClr val="66008F"/>
              </a:gs>
              <a:gs pos="33000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Bent Arrow 17"/>
          <p:cNvSpPr/>
          <p:nvPr/>
        </p:nvSpPr>
        <p:spPr>
          <a:xfrm>
            <a:off x="6175717" y="1448972"/>
            <a:ext cx="2489981" cy="815925"/>
          </a:xfrm>
          <a:prstGeom prst="bentArrow">
            <a:avLst>
              <a:gd name="adj1" fmla="val 25000"/>
              <a:gd name="adj2" fmla="val 26724"/>
              <a:gd name="adj3" fmla="val 25000"/>
              <a:gd name="adj4" fmla="val 558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L-Shape 21"/>
          <p:cNvSpPr/>
          <p:nvPr/>
        </p:nvSpPr>
        <p:spPr>
          <a:xfrm>
            <a:off x="6260122" y="3840479"/>
            <a:ext cx="2293034" cy="633046"/>
          </a:xfrm>
          <a:prstGeom prst="corner">
            <a:avLst>
              <a:gd name="adj1" fmla="val 32222"/>
              <a:gd name="adj2" fmla="val 30000"/>
            </a:avLst>
          </a:prstGeom>
          <a:solidFill>
            <a:srgbClr val="1F25A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8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97"/>
    </mc:Choice>
    <mc:Fallback>
      <p:transition spd="slow" advTm="70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Ηλιακός </a:t>
            </a:r>
            <a:r>
              <a:rPr lang="el-GR" dirty="0" smtClean="0"/>
              <a:t>θερμοσίφωνας με φυσική κυκλοφορία (χωρίς αντλία)</a:t>
            </a:r>
            <a:endParaRPr lang="el-GR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25" y="1632912"/>
            <a:ext cx="7174523" cy="4819647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0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29"/>
    </mc:Choice>
    <mc:Fallback>
      <p:transition spd="slow" advTm="29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/>
              <a:t>Ηλιακό σύστημα θέρμανσης νερού</a:t>
            </a:r>
          </a:p>
        </p:txBody>
      </p:sp>
      <p:pic>
        <p:nvPicPr>
          <p:cNvPr id="47107" name="Picture 3" descr="sdhw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971600" y="1196752"/>
            <a:ext cx="7882122" cy="4968552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1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56"/>
    </mc:Choice>
    <mc:Fallback>
      <p:transition spd="slow" advTm="16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7772400" cy="1143000"/>
          </a:xfrm>
        </p:spPr>
        <p:txBody>
          <a:bodyPr/>
          <a:lstStyle/>
          <a:p>
            <a:pPr marL="0" indent="0">
              <a:tabLst/>
            </a:pPr>
            <a:r>
              <a:rPr lang="el-GR" sz="3200" dirty="0"/>
              <a:t>Ηλιακός θερμοσίφωνας με αντλία</a:t>
            </a:r>
          </a:p>
        </p:txBody>
      </p:sp>
      <p:graphicFrame>
        <p:nvGraphicFramePr>
          <p:cNvPr id="49766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712957" y="1204102"/>
          <a:ext cx="7766963" cy="5206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2" name="PhotoImpact" r:id="rId6" imgW="3650420" imgH="2447059" progId="">
                  <p:embed/>
                </p:oleObj>
              </mc:Choice>
              <mc:Fallback>
                <p:oleObj name="PhotoImpact" r:id="rId6" imgW="3650420" imgH="24470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957" y="1204102"/>
                        <a:ext cx="7766963" cy="52064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9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14"/>
    </mc:Choice>
    <mc:Fallback>
      <p:transition spd="slow" advTm="26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ΗΛΙΑΚΟ ΣΥΣΤΗΜΑ ΜΕ ΕΝΑΛΛΑΚΤΗ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35157"/>
            <a:ext cx="5580112" cy="5322843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5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38"/>
    </mc:Choice>
    <mc:Fallback>
      <p:transition spd="slow" advTm="65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260648"/>
            <a:ext cx="7772400" cy="1143000"/>
          </a:xfrm>
        </p:spPr>
        <p:txBody>
          <a:bodyPr/>
          <a:lstStyle/>
          <a:p>
            <a:pPr marL="0" indent="0">
              <a:tabLst/>
            </a:pPr>
            <a:r>
              <a:rPr lang="el-GR" dirty="0" smtClean="0"/>
              <a:t>ΗΛΙΑΚΗ ΘΕΡΜΑΝΣΗ ΚΑΙ ΖΕΣΤΟ ΝΕΡΟ ΧΡΗΣΗΣ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7560840" cy="4967472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5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67"/>
    </mc:Choice>
    <mc:Fallback>
      <p:transition spd="slow" advTm="39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Rectangle 12"/>
          <p:cNvSpPr>
            <a:spLocks noGrp="1" noChangeArrowheads="1"/>
          </p:cNvSpPr>
          <p:nvPr>
            <p:ph type="title"/>
          </p:nvPr>
        </p:nvSpPr>
        <p:spPr>
          <a:xfrm>
            <a:off x="755576" y="404664"/>
            <a:ext cx="5652120" cy="818783"/>
          </a:xfrm>
        </p:spPr>
        <p:txBody>
          <a:bodyPr/>
          <a:lstStyle/>
          <a:p>
            <a:r>
              <a:rPr lang="el-GR" sz="2800" dirty="0">
                <a:solidFill>
                  <a:srgbClr val="CC33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Ηλιακοί συλλέκτες</a:t>
            </a:r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3528" y="1988840"/>
            <a:ext cx="4038600" cy="3594100"/>
          </a:xfrm>
          <a:noFill/>
          <a:ln/>
        </p:spPr>
      </p:pic>
      <p:pic>
        <p:nvPicPr>
          <p:cNvPr id="6152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572000" y="620688"/>
            <a:ext cx="4326632" cy="2040864"/>
          </a:xfrm>
          <a:noFill/>
          <a:ln/>
        </p:spPr>
      </p:pic>
      <p:pic>
        <p:nvPicPr>
          <p:cNvPr id="6155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4572000" y="2731555"/>
            <a:ext cx="4392488" cy="3982137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89"/>
    </mc:Choice>
    <mc:Fallback>
      <p:transition spd="slow" advTm="80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>
          <a:xfrm>
            <a:off x="251520" y="332656"/>
            <a:ext cx="7772400" cy="1143000"/>
          </a:xfrm>
        </p:spPr>
        <p:txBody>
          <a:bodyPr/>
          <a:lstStyle/>
          <a:p>
            <a:pPr marL="0" indent="0">
              <a:tabLst/>
            </a:pPr>
            <a:r>
              <a:rPr lang="el-GR" sz="3200" dirty="0"/>
              <a:t>Συλλογή-μεταφορά-αποθήκευση ζεστού νερού</a:t>
            </a:r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95536" y="1700808"/>
            <a:ext cx="8686520" cy="4680520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33"/>
    </mc:Choice>
    <mc:Fallback>
      <p:transition spd="slow" advTm="36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640960" cy="1143000"/>
          </a:xfrm>
        </p:spPr>
        <p:txBody>
          <a:bodyPr/>
          <a:lstStyle/>
          <a:p>
            <a:pPr marL="0" indent="0" algn="l">
              <a:tabLst/>
            </a:pPr>
            <a:r>
              <a:rPr lang="el-GR" sz="2000" dirty="0"/>
              <a:t>  </a:t>
            </a:r>
            <a:r>
              <a:rPr lang="el-GR" sz="2000" b="1" dirty="0">
                <a:solidFill>
                  <a:srgbClr val="FF0000"/>
                </a:solidFill>
              </a:rPr>
              <a:t>Ηλιακό σύστημα παραγωγής ζεστού νερού </a:t>
            </a:r>
            <a:r>
              <a:rPr lang="el-GR" sz="2000" dirty="0"/>
              <a:t/>
            </a:r>
            <a:br>
              <a:rPr lang="el-GR" sz="2000" dirty="0"/>
            </a:br>
            <a:r>
              <a:rPr lang="el-GR" sz="2000" dirty="0"/>
              <a:t/>
            </a:r>
            <a:br>
              <a:rPr lang="el-GR" sz="2000" dirty="0"/>
            </a:br>
            <a:r>
              <a:rPr lang="el-GR" sz="2000" dirty="0"/>
              <a:t>με :   - επίπεδους και συγκεντρωτικούς συλλέκτες,</a:t>
            </a:r>
            <a:br>
              <a:rPr lang="el-GR" sz="2000" dirty="0"/>
            </a:br>
            <a:r>
              <a:rPr lang="el-GR" sz="2000" dirty="0"/>
              <a:t>         - αποθήκευση νερού σταθερού όγκου</a:t>
            </a:r>
          </a:p>
        </p:txBody>
      </p:sp>
      <p:pic>
        <p:nvPicPr>
          <p:cNvPr id="48131" name="Picture 3" descr="cvtank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3238" y="2276475"/>
            <a:ext cx="8135937" cy="4186238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1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91"/>
    </mc:Choice>
    <mc:Fallback>
      <p:transition spd="slow" advTm="27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1" y="274638"/>
            <a:ext cx="8435280" cy="1143000"/>
          </a:xfrm>
        </p:spPr>
        <p:txBody>
          <a:bodyPr/>
          <a:lstStyle/>
          <a:p>
            <a:pPr marL="95250" indent="-95250" algn="l">
              <a:tabLst/>
            </a:pPr>
            <a:r>
              <a:rPr lang="el-GR" sz="2000" dirty="0"/>
              <a:t> Ηλιακό σύστημα παραγωγής ζεστού νερού με </a:t>
            </a:r>
            <a:br>
              <a:rPr lang="el-GR" sz="2000" dirty="0"/>
            </a:br>
            <a:r>
              <a:rPr lang="el-GR" sz="2000" dirty="0"/>
              <a:t>- επίπεδους και συγκεντρωτικούς συλλέκτες,</a:t>
            </a:r>
            <a:br>
              <a:rPr lang="el-GR" sz="2000" dirty="0"/>
            </a:br>
            <a:r>
              <a:rPr lang="el-GR" sz="2000" dirty="0"/>
              <a:t>- αποθήκευση νερού μεταβλητού όγκου</a:t>
            </a:r>
          </a:p>
        </p:txBody>
      </p:sp>
      <p:pic>
        <p:nvPicPr>
          <p:cNvPr id="49155" name="Picture 3" descr="vvtank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3528" y="1772816"/>
            <a:ext cx="8713787" cy="3721100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4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75"/>
    </mc:Choice>
    <mc:Fallback>
      <p:transition spd="slow" advTm="4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Εικόνα 3" descr="image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620688"/>
            <a:ext cx="69437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4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"/>
    </mc:Choice>
    <mc:Fallback>
      <p:transition spd="slow" advTm="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7931125" cy="1143000"/>
          </a:xfrm>
        </p:spPr>
        <p:txBody>
          <a:bodyPr/>
          <a:lstStyle/>
          <a:p>
            <a:pPr marL="0" indent="0" algn="l">
              <a:tabLst/>
            </a:pPr>
            <a:r>
              <a:rPr lang="el-GR" sz="2000" dirty="0"/>
              <a:t>Ηλιακό Σύστημα με: </a:t>
            </a:r>
            <a:br>
              <a:rPr lang="el-GR" sz="2000" dirty="0"/>
            </a:br>
            <a:r>
              <a:rPr lang="el-GR" sz="2000" dirty="0"/>
              <a:t>- Θέρμανση νερού με συλλέκτες,</a:t>
            </a:r>
            <a:br>
              <a:rPr lang="el-GR" sz="2000" dirty="0"/>
            </a:br>
            <a:r>
              <a:rPr lang="el-GR" sz="2000" dirty="0"/>
              <a:t>- Παραγωγή ηλεκτρισμού με Φ/Β,</a:t>
            </a:r>
            <a:br>
              <a:rPr lang="el-GR" sz="2000" dirty="0"/>
            </a:br>
            <a:r>
              <a:rPr lang="el-GR" sz="2000" dirty="0"/>
              <a:t>- Αποθήκευση υδρογόνου/Κύτταρα Καυσίμου</a:t>
            </a:r>
          </a:p>
        </p:txBody>
      </p:sp>
      <p:pic>
        <p:nvPicPr>
          <p:cNvPr id="50179" name="Picture 3" descr="pvhydro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150938" y="1557338"/>
            <a:ext cx="6840537" cy="5089525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8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93"/>
    </mc:Choice>
    <mc:Fallback>
      <p:transition spd="slow" advTm="37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772400" cy="1143000"/>
          </a:xfrm>
        </p:spPr>
        <p:txBody>
          <a:bodyPr/>
          <a:lstStyle/>
          <a:p>
            <a:r>
              <a:rPr lang="el-GR" sz="4000" dirty="0"/>
              <a:t>Ηλιακό Σύστημα Θέρμανσης με Φ/Β ...</a:t>
            </a:r>
          </a:p>
        </p:txBody>
      </p:sp>
      <p:pic>
        <p:nvPicPr>
          <p:cNvPr id="51203" name="Picture 3" descr="pvsdhw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4213" y="1570038"/>
            <a:ext cx="8147050" cy="4956175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0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44"/>
    </mc:Choice>
    <mc:Fallback>
      <p:transition spd="slow" advTm="19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/>
              <a:t>Εγκατάσταση Ηλιακού Συστήματος</a:t>
            </a:r>
          </a:p>
        </p:txBody>
      </p:sp>
      <p:pic>
        <p:nvPicPr>
          <p:cNvPr id="614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115616" y="1988840"/>
            <a:ext cx="6958013" cy="4525963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7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92"/>
    </mc:Choice>
    <mc:Fallback>
      <p:transition spd="slow" advTm="3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l-GR" sz="2800"/>
              <a:t>Ηλιακό Σύστημα Θέρμανσης με βοηθητική πηγή</a:t>
            </a:r>
          </a:p>
        </p:txBody>
      </p:sp>
      <p:pic>
        <p:nvPicPr>
          <p:cNvPr id="624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79388" y="1565275"/>
            <a:ext cx="8856662" cy="4557713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7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12"/>
    </mc:Choice>
    <mc:Fallback>
      <p:transition spd="slow" advTm="21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387352"/>
          </a:xfrm>
        </p:spPr>
        <p:txBody>
          <a:bodyPr/>
          <a:lstStyle/>
          <a:p>
            <a:pPr marL="0" indent="0">
              <a:tabLst/>
            </a:pPr>
            <a:r>
              <a:rPr lang="el-GR" sz="3200" dirty="0">
                <a:solidFill>
                  <a:srgbClr val="002060"/>
                </a:solidFill>
              </a:rPr>
              <a:t>Ηλιακό σύστημα θέρμανσης </a:t>
            </a:r>
            <a:r>
              <a:rPr lang="el-GR" sz="3200" dirty="0" smtClean="0">
                <a:solidFill>
                  <a:srgbClr val="002060"/>
                </a:solidFill>
              </a:rPr>
              <a:t>νερού</a:t>
            </a:r>
            <a:r>
              <a:rPr lang="en-GB" sz="3200" dirty="0" smtClean="0">
                <a:solidFill>
                  <a:srgbClr val="002060"/>
                </a:solidFill>
              </a:rPr>
              <a:t/>
            </a:r>
            <a:br>
              <a:rPr lang="en-GB" sz="3200" dirty="0" smtClean="0">
                <a:solidFill>
                  <a:srgbClr val="002060"/>
                </a:solidFill>
              </a:rPr>
            </a:br>
            <a:r>
              <a:rPr lang="el-GR" sz="3200" dirty="0" smtClean="0">
                <a:solidFill>
                  <a:srgbClr val="002060"/>
                </a:solidFill>
              </a:rPr>
              <a:t/>
            </a:r>
            <a:br>
              <a:rPr lang="el-GR" sz="3200" dirty="0" smtClean="0">
                <a:solidFill>
                  <a:srgbClr val="002060"/>
                </a:solidFill>
              </a:rPr>
            </a:br>
            <a:r>
              <a:rPr lang="el-GR" sz="3200" dirty="0">
                <a:solidFill>
                  <a:srgbClr val="002060"/>
                </a:solidFill>
              </a:rPr>
              <a:t>Υ</a:t>
            </a:r>
            <a:r>
              <a:rPr lang="el-GR" sz="3200" dirty="0" smtClean="0">
                <a:solidFill>
                  <a:srgbClr val="002060"/>
                </a:solidFill>
              </a:rPr>
              <a:t>πολογισμοί</a:t>
            </a:r>
            <a:r>
              <a:rPr lang="el-GR" dirty="0">
                <a:solidFill>
                  <a:srgbClr val="002060"/>
                </a:solidFill>
              </a:rPr>
              <a:t/>
            </a:r>
            <a:br>
              <a:rPr lang="el-GR" dirty="0">
                <a:solidFill>
                  <a:srgbClr val="002060"/>
                </a:solidFill>
              </a:rPr>
            </a:br>
            <a:endParaRPr lang="el-GR" dirty="0">
              <a:solidFill>
                <a:srgbClr val="00206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8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2"/>
    </mc:Choice>
    <mc:Fallback>
      <p:transition spd="slow" advTm="9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pPr marL="0" indent="0">
              <a:tabLst/>
            </a:pPr>
            <a:r>
              <a:rPr lang="el-GR" sz="4000" dirty="0">
                <a:solidFill>
                  <a:srgbClr val="FF0000"/>
                </a:solidFill>
              </a:rPr>
              <a:t>Υπολογισμοί ηλιακών θερμικών συστημάτων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81300"/>
            <a:ext cx="8229600" cy="2948499"/>
          </a:xfrm>
        </p:spPr>
        <p:txBody>
          <a:bodyPr/>
          <a:lstStyle/>
          <a:p>
            <a:r>
              <a:rPr lang="el-GR" sz="3200">
                <a:latin typeface="Cambria" panose="02040503050406030204" pitchFamily="18" charset="0"/>
              </a:rPr>
              <a:t>Μέθοδος καμπυλών – </a:t>
            </a:r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</a:rPr>
              <a:t>f</a:t>
            </a:r>
            <a:r>
              <a:rPr lang="el-GR" sz="3200">
                <a:latin typeface="Cambria" panose="02040503050406030204" pitchFamily="18" charset="0"/>
              </a:rPr>
              <a:t>    </a:t>
            </a:r>
          </a:p>
          <a:p>
            <a:pPr>
              <a:buFontTx/>
              <a:buNone/>
            </a:pPr>
            <a:r>
              <a:rPr lang="el-GR" sz="3200">
                <a:latin typeface="Cambria" panose="02040503050406030204" pitchFamily="18" charset="0"/>
              </a:rPr>
              <a:t>	(</a:t>
            </a:r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</a:rPr>
              <a:t>f</a:t>
            </a:r>
            <a:r>
              <a:rPr lang="en-US" sz="3200">
                <a:latin typeface="Cambria" panose="02040503050406030204" pitchFamily="18" charset="0"/>
              </a:rPr>
              <a:t> – chart)</a:t>
            </a:r>
            <a:endParaRPr lang="el-GR" sz="3200">
              <a:latin typeface="Cambria" panose="02040503050406030204" pitchFamily="18" charset="0"/>
            </a:endParaRPr>
          </a:p>
          <a:p>
            <a:endParaRPr lang="en-US" sz="3200">
              <a:latin typeface="Cambria" panose="02040503050406030204" pitchFamily="18" charset="0"/>
            </a:endParaRPr>
          </a:p>
          <a:p>
            <a:r>
              <a:rPr lang="en-US" sz="3200">
                <a:latin typeface="Cambria" panose="02040503050406030204" pitchFamily="18" charset="0"/>
              </a:rPr>
              <a:t>/ </a:t>
            </a:r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</a:rPr>
              <a:t>f</a:t>
            </a:r>
            <a:r>
              <a:rPr lang="en-US" sz="3200">
                <a:latin typeface="Cambria" panose="02040503050406030204" pitchFamily="18" charset="0"/>
              </a:rPr>
              <a:t> = solar </a:t>
            </a:r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</a:rPr>
              <a:t>f</a:t>
            </a:r>
            <a:r>
              <a:rPr lang="en-US" sz="3200">
                <a:latin typeface="Cambria" panose="02040503050406030204" pitchFamily="18" charset="0"/>
              </a:rPr>
              <a:t>raction/</a:t>
            </a:r>
            <a:endParaRPr lang="el-GR" sz="3200">
              <a:latin typeface="Cambria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44"/>
    </mc:Choice>
    <mc:Fallback>
      <p:transition spd="slow" advTm="18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7772400" cy="1440160"/>
          </a:xfrm>
          <a:solidFill>
            <a:srgbClr val="FFFF99"/>
          </a:solidFill>
        </p:spPr>
        <p:txBody>
          <a:bodyPr/>
          <a:lstStyle/>
          <a:p>
            <a:pPr marL="0" indent="0">
              <a:tabLst/>
            </a:pPr>
            <a:r>
              <a:rPr lang="el-GR" sz="4000" dirty="0"/>
              <a:t>Μεταβλητές που πρέπει να υπολογιστούν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2200" y="2204864"/>
            <a:ext cx="6527800" cy="3536032"/>
          </a:xfrm>
        </p:spPr>
        <p:txBody>
          <a:bodyPr/>
          <a:lstStyle/>
          <a:p>
            <a:r>
              <a:rPr lang="el-GR"/>
              <a:t>Ηλιακή ακτινοβολία – μέση, μηνιαία, στο επίπεδο του συλλέκτη.</a:t>
            </a:r>
          </a:p>
          <a:p>
            <a:r>
              <a:rPr lang="el-GR"/>
              <a:t>Θερμοκρασία αέρα</a:t>
            </a:r>
          </a:p>
          <a:p>
            <a:r>
              <a:rPr lang="el-GR"/>
              <a:t>Θερμοκρασία του ουρανού</a:t>
            </a:r>
          </a:p>
          <a:p>
            <a:r>
              <a:rPr lang="el-GR"/>
              <a:t>Θερμοκρασία κρύου νερού παροχής</a:t>
            </a:r>
          </a:p>
          <a:p>
            <a:r>
              <a:rPr lang="el-GR"/>
              <a:t>Θερμικό φορτίο</a:t>
            </a:r>
          </a:p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8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59"/>
    </mc:Choice>
    <mc:Fallback>
      <p:transition spd="slow" advTm="2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67100" cy="1026318"/>
          </a:xfrm>
          <a:solidFill>
            <a:srgbClr val="FFFF99"/>
          </a:solidFill>
        </p:spPr>
        <p:txBody>
          <a:bodyPr/>
          <a:lstStyle/>
          <a:p>
            <a:pPr marL="0" indent="0">
              <a:tabLst/>
            </a:pPr>
            <a:r>
              <a:rPr lang="el-GR" sz="2800" dirty="0"/>
              <a:t>Βήματα</a:t>
            </a:r>
            <a:br>
              <a:rPr lang="el-GR" sz="2800" dirty="0"/>
            </a:br>
            <a:r>
              <a:rPr lang="el-GR" sz="2800" dirty="0"/>
              <a:t>υπολογισμών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572000" y="1533434"/>
            <a:ext cx="3179391" cy="923330"/>
          </a:xfrm>
          <a:prstGeom prst="rect">
            <a:avLst/>
          </a:prstGeom>
          <a:solidFill>
            <a:srgbClr val="FFFF00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dirty="0"/>
              <a:t>Υπολογισμός διαθέσιμης ηλιακής ακτινοβολίας στο επίπεδο του συλλέκτη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572000" y="476250"/>
            <a:ext cx="3179391" cy="641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dirty="0"/>
              <a:t>Ηλιακή ακτινοβολία σε οριζόντιο επίπεδο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4572000" y="3446922"/>
            <a:ext cx="3179391" cy="1192213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l-GR" b="1" dirty="0">
              <a:solidFill>
                <a:srgbClr val="990033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l-GR" b="1" dirty="0">
                <a:solidFill>
                  <a:srgbClr val="990033"/>
                </a:solidFill>
              </a:rPr>
              <a:t>Μέθοδος καμπυλών </a:t>
            </a:r>
            <a:r>
              <a:rPr lang="en-US" b="1" dirty="0">
                <a:solidFill>
                  <a:srgbClr val="990033"/>
                </a:solidFill>
              </a:rPr>
              <a:t>f</a:t>
            </a:r>
            <a:endParaRPr lang="el-GR" b="1" dirty="0">
              <a:solidFill>
                <a:srgbClr val="990033"/>
              </a:solidFill>
            </a:endParaRPr>
          </a:p>
          <a:p>
            <a:pPr algn="ctr">
              <a:spcBef>
                <a:spcPct val="50000"/>
              </a:spcBef>
            </a:pPr>
            <a:endParaRPr lang="el-GR" b="1" dirty="0">
              <a:solidFill>
                <a:srgbClr val="990033"/>
              </a:solidFill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115617" y="2133600"/>
            <a:ext cx="2232422" cy="36933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Θερμικό φορτίο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4572000" y="4941888"/>
            <a:ext cx="3179390" cy="1190625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 dirty="0">
                <a:solidFill>
                  <a:srgbClr val="990033"/>
                </a:solidFill>
              </a:rPr>
              <a:t>Υπολογισμός ηλιακής ενέργειας που προσφέρεται στο σύστημα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323527" y="4410973"/>
            <a:ext cx="2880047" cy="1061829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Επιφάνεια συλλεκτών</a:t>
            </a:r>
          </a:p>
          <a:p>
            <a:pPr>
              <a:spcBef>
                <a:spcPct val="50000"/>
              </a:spcBef>
            </a:pPr>
            <a:r>
              <a:rPr lang="el-GR"/>
              <a:t>Όγκος δεξαμενής θερμικής αποθήκευσης</a:t>
            </a:r>
          </a:p>
        </p:txBody>
      </p:sp>
      <p:cxnSp>
        <p:nvCxnSpPr>
          <p:cNvPr id="14347" name="AutoShape 11"/>
          <p:cNvCxnSpPr>
            <a:cxnSpLocks noChangeShapeType="1"/>
            <a:stCxn id="14342" idx="2"/>
            <a:endCxn id="14341" idx="0"/>
          </p:cNvCxnSpPr>
          <p:nvPr/>
        </p:nvCxnSpPr>
        <p:spPr bwMode="auto">
          <a:xfrm>
            <a:off x="6161696" y="1117600"/>
            <a:ext cx="0" cy="41583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4353" name="AutoShape 17"/>
          <p:cNvCxnSpPr>
            <a:cxnSpLocks noChangeShapeType="1"/>
            <a:stCxn id="14346" idx="3"/>
            <a:endCxn id="14343" idx="1"/>
          </p:cNvCxnSpPr>
          <p:nvPr/>
        </p:nvCxnSpPr>
        <p:spPr bwMode="auto">
          <a:xfrm flipV="1">
            <a:off x="3203574" y="4043029"/>
            <a:ext cx="1368426" cy="898859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55" name="AutoShape 19"/>
          <p:cNvCxnSpPr>
            <a:cxnSpLocks noChangeShapeType="1"/>
            <a:stCxn id="14344" idx="3"/>
            <a:endCxn id="14343" idx="1"/>
          </p:cNvCxnSpPr>
          <p:nvPr/>
        </p:nvCxnSpPr>
        <p:spPr bwMode="auto">
          <a:xfrm>
            <a:off x="3348039" y="2318266"/>
            <a:ext cx="1223961" cy="172476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56" name="AutoShape 20"/>
          <p:cNvCxnSpPr>
            <a:cxnSpLocks noChangeShapeType="1"/>
            <a:stCxn id="14341" idx="2"/>
            <a:endCxn id="14343" idx="0"/>
          </p:cNvCxnSpPr>
          <p:nvPr/>
        </p:nvCxnSpPr>
        <p:spPr bwMode="auto">
          <a:xfrm rot="5400000">
            <a:off x="5666617" y="2951843"/>
            <a:ext cx="990158" cy="127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57" name="AutoShape 21"/>
          <p:cNvCxnSpPr>
            <a:cxnSpLocks noChangeShapeType="1"/>
            <a:stCxn id="14343" idx="2"/>
            <a:endCxn id="14345" idx="0"/>
          </p:cNvCxnSpPr>
          <p:nvPr/>
        </p:nvCxnSpPr>
        <p:spPr bwMode="auto">
          <a:xfrm rot="5400000">
            <a:off x="6010320" y="4790511"/>
            <a:ext cx="302753" cy="1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7751391" y="347988"/>
            <a:ext cx="0" cy="616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4572000" y="347988"/>
            <a:ext cx="0" cy="616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2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26"/>
    </mc:Choice>
    <mc:Fallback>
      <p:transition spd="slow" advTm="54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274638"/>
            <a:ext cx="7186612" cy="1143000"/>
          </a:xfrm>
          <a:solidFill>
            <a:srgbClr val="FFFF99"/>
          </a:solidFill>
        </p:spPr>
        <p:txBody>
          <a:bodyPr/>
          <a:lstStyle/>
          <a:p>
            <a:r>
              <a:rPr lang="el-GR">
                <a:solidFill>
                  <a:srgbClr val="990033"/>
                </a:solidFill>
              </a:rPr>
              <a:t>Ηλιακή απόκλιση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1557338"/>
            <a:ext cx="489585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483768" y="3245643"/>
            <a:ext cx="48958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n</a:t>
            </a:r>
            <a:r>
              <a:rPr lang="el-GR" sz="2000" dirty="0"/>
              <a:t> </a:t>
            </a:r>
            <a:r>
              <a:rPr lang="en-US" sz="2000" dirty="0"/>
              <a:t>: </a:t>
            </a:r>
            <a:r>
              <a:rPr lang="el-GR" sz="2000" dirty="0"/>
              <a:t>ηλιακή ημέρα, 1...365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07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8"/>
    </mc:Choice>
    <mc:Fallback>
      <p:transition spd="slow" advTm="8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6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el-GR"/>
              <a:t>Δύση ηλίου : ωριαία γωνία ω</a:t>
            </a:r>
            <a:r>
              <a:rPr lang="en-US" baseline="-25000"/>
              <a:t>s</a:t>
            </a:r>
            <a:endParaRPr lang="el-GR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cos (</a:t>
            </a:r>
            <a:r>
              <a:rPr lang="el-GR"/>
              <a:t>ω</a:t>
            </a:r>
            <a:r>
              <a:rPr lang="en-US" baseline="-25000"/>
              <a:t>s</a:t>
            </a:r>
            <a:r>
              <a:rPr lang="en-US"/>
              <a:t>) </a:t>
            </a:r>
            <a:r>
              <a:rPr lang="el-GR"/>
              <a:t> </a:t>
            </a:r>
            <a:r>
              <a:rPr lang="en-US"/>
              <a:t>=</a:t>
            </a:r>
            <a:r>
              <a:rPr lang="el-GR"/>
              <a:t> </a:t>
            </a:r>
            <a:r>
              <a:rPr lang="en-US"/>
              <a:t> </a:t>
            </a:r>
            <a:r>
              <a:rPr lang="el-GR"/>
              <a:t>-</a:t>
            </a:r>
            <a:r>
              <a:rPr lang="en-US"/>
              <a:t> tan(</a:t>
            </a:r>
            <a:r>
              <a:rPr lang="el-GR"/>
              <a:t> φ ) </a:t>
            </a:r>
            <a:r>
              <a:rPr lang="en-US"/>
              <a:t>tan (</a:t>
            </a:r>
            <a:r>
              <a:rPr lang="el-GR"/>
              <a:t> δ )</a:t>
            </a:r>
            <a:endParaRPr lang="en-US"/>
          </a:p>
          <a:p>
            <a:endParaRPr lang="en-US"/>
          </a:p>
          <a:p>
            <a:r>
              <a:rPr lang="el-GR"/>
              <a:t>φ	γεωγραφικό πλάτος</a:t>
            </a:r>
          </a:p>
          <a:p>
            <a:r>
              <a:rPr lang="el-GR"/>
              <a:t>δ	ηλιακή απόκλιση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6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74"/>
    </mc:Choice>
    <mc:Fallback>
      <p:transition spd="slow" advTm="16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772400" cy="2043658"/>
          </a:xfrm>
        </p:spPr>
        <p:txBody>
          <a:bodyPr/>
          <a:lstStyle/>
          <a:p>
            <a:pPr marL="0" indent="0">
              <a:tabLst/>
            </a:pPr>
            <a:r>
              <a:rPr lang="el-GR" sz="3600" kern="1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ΗΛΙΑΚΗ </a:t>
            </a:r>
            <a:r>
              <a:rPr lang="el-GR" sz="3600" kern="12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ΑΚΤΙΝΟΒΟΛΙΑ, </a:t>
            </a:r>
            <a:br>
              <a:rPr lang="el-GR" sz="3600" kern="12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l-GR" sz="3600" kern="12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ΗΛΙΑΚΟΙ ΣΥΛΛΕΚΤΕΣ  &amp;</a:t>
            </a:r>
            <a:br>
              <a:rPr lang="el-GR" sz="3600" kern="12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l-GR" sz="3600" kern="12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ΗΛΙΑΚΑ ΣΥΣΤΗΜΑΤΑ</a:t>
            </a:r>
            <a:endParaRPr lang="en-GB" sz="3600" kern="12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 bwMode="auto">
          <a:xfrm>
            <a:off x="683568" y="4725144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143000" indent="-1143000" algn="l" rtl="0" fontAlgn="base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marL="1143000" indent="-1143000" algn="l" rtl="0" fontAlgn="base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 sz="2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1143000" algn="l" rtl="0" fontAlgn="base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 sz="2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defRPr>
            </a:lvl3pPr>
            <a:lvl4pPr marL="1143000" indent="-1143000" algn="l" rtl="0" fontAlgn="base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 sz="2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defRPr>
            </a:lvl4pPr>
            <a:lvl5pPr marL="1143000" indent="-1143000" algn="l" rtl="0" fontAlgn="base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 sz="2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defRPr>
            </a:lvl5pPr>
            <a:lvl6pPr marL="1600200" indent="-1143000" algn="l" rtl="0" fontAlgn="base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 sz="2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defRPr>
            </a:lvl6pPr>
            <a:lvl7pPr marL="2057400" indent="-1143000" algn="l" rtl="0" fontAlgn="base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 sz="2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defRPr>
            </a:lvl7pPr>
            <a:lvl8pPr marL="2514600" indent="-1143000" algn="l" rtl="0" fontAlgn="base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 sz="2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defRPr>
            </a:lvl8pPr>
            <a:lvl9pPr marL="2971800" indent="-1143000" algn="l" rtl="0" fontAlgn="base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 sz="2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r>
              <a:rPr lang="el-GR" kern="0" smtClean="0"/>
              <a:t>Γ. ΗΛΙΑΚΑ ΣΥΣΤΗΜΑΤΑ</a:t>
            </a:r>
            <a:endParaRPr lang="en-GB" kern="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"/>
    </mc:Choice>
    <mc:Fallback>
      <p:transition spd="slow" advTm="4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en-US" sz="2800" b="1">
                <a:solidFill>
                  <a:srgbClr val="FF0000"/>
                </a:solidFill>
              </a:rPr>
              <a:t>H</a:t>
            </a:r>
            <a:r>
              <a:rPr lang="en-US" sz="2800" b="1" baseline="-25000">
                <a:solidFill>
                  <a:srgbClr val="FF0000"/>
                </a:solidFill>
              </a:rPr>
              <a:t>o </a:t>
            </a:r>
            <a:r>
              <a:rPr lang="el-GR" sz="2800" b="1" baseline="-25000">
                <a:solidFill>
                  <a:srgbClr val="FF0000"/>
                </a:solidFill>
              </a:rPr>
              <a:t> </a:t>
            </a:r>
            <a:r>
              <a:rPr lang="el-GR" sz="2800" b="1">
                <a:solidFill>
                  <a:srgbClr val="FF0000"/>
                </a:solidFill>
              </a:rPr>
              <a:t>ακτινοβολία ήλιου έξω από την ατμόσφαιρα</a:t>
            </a:r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3141663"/>
            <a:ext cx="8229600" cy="2984500"/>
          </a:xfrm>
        </p:spPr>
        <p:txBody>
          <a:bodyPr/>
          <a:lstStyle/>
          <a:p>
            <a:r>
              <a:rPr lang="en-US"/>
              <a:t>G</a:t>
            </a:r>
            <a:r>
              <a:rPr lang="en-US" baseline="-25000"/>
              <a:t>sc</a:t>
            </a:r>
            <a:r>
              <a:rPr lang="en-US"/>
              <a:t> = 1367 W/m</a:t>
            </a:r>
            <a:r>
              <a:rPr lang="en-US" baseline="30000"/>
              <a:t>2    </a:t>
            </a:r>
            <a:r>
              <a:rPr lang="el-GR"/>
              <a:t>ηλιακή σταθερά</a:t>
            </a:r>
          </a:p>
          <a:p>
            <a:r>
              <a:rPr lang="en-US"/>
              <a:t>n	</a:t>
            </a:r>
            <a:r>
              <a:rPr lang="el-GR"/>
              <a:t>ηλιακή ημέρα</a:t>
            </a:r>
          </a:p>
          <a:p>
            <a:r>
              <a:rPr lang="el-GR"/>
              <a:t>ψ	γεωγραφικό πλάτος</a:t>
            </a:r>
          </a:p>
          <a:p>
            <a:r>
              <a:rPr lang="el-GR"/>
              <a:t>δ	ηλιακή απόκλιση</a:t>
            </a:r>
          </a:p>
          <a:p>
            <a:r>
              <a:rPr lang="el-GR"/>
              <a:t>ω</a:t>
            </a:r>
            <a:r>
              <a:rPr lang="en-US" baseline="-25000"/>
              <a:t>s	</a:t>
            </a:r>
            <a:r>
              <a:rPr lang="el-GR"/>
              <a:t>ωριαία γωνία δύσης ηλίου</a:t>
            </a:r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6725" y="1484313"/>
            <a:ext cx="8208963" cy="1330325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92"/>
    </mc:Choice>
    <mc:Fallback>
      <p:transition spd="slow" advTm="28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el-GR">
                <a:solidFill>
                  <a:srgbClr val="FF0000"/>
                </a:solidFill>
              </a:rPr>
              <a:t>Κ</a:t>
            </a:r>
            <a:r>
              <a:rPr lang="el-GR" baseline="-25000">
                <a:solidFill>
                  <a:srgbClr val="FF0000"/>
                </a:solidFill>
              </a:rPr>
              <a:t>Τ  </a:t>
            </a:r>
            <a:r>
              <a:rPr lang="el-GR">
                <a:solidFill>
                  <a:srgbClr val="FF0000"/>
                </a:solidFill>
              </a:rPr>
              <a:t> συντελεστής αιθριότητας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1550" y="3429000"/>
            <a:ext cx="7639050" cy="2663825"/>
          </a:xfrm>
        </p:spPr>
        <p:txBody>
          <a:bodyPr/>
          <a:lstStyle/>
          <a:p>
            <a:r>
              <a:rPr lang="el-GR" sz="2400"/>
              <a:t>δείχνει πόσο </a:t>
            </a:r>
            <a:r>
              <a:rPr lang="el-GR" sz="2400" b="1" u="sng">
                <a:solidFill>
                  <a:srgbClr val="FF0000"/>
                </a:solidFill>
              </a:rPr>
              <a:t>αίθριος</a:t>
            </a:r>
            <a:r>
              <a:rPr lang="el-GR" sz="2400"/>
              <a:t> είναι ο ουρανός σε μιά περιοχή</a:t>
            </a:r>
          </a:p>
          <a:p>
            <a:endParaRPr lang="el-GR" sz="2400"/>
          </a:p>
          <a:p>
            <a:r>
              <a:rPr lang="el-GR" sz="2400"/>
              <a:t>Η	ηλιακή ακτινοβολία στο επίπεδο του εδάφους</a:t>
            </a:r>
          </a:p>
          <a:p>
            <a:r>
              <a:rPr lang="el-GR" sz="2400"/>
              <a:t>Η</a:t>
            </a:r>
            <a:r>
              <a:rPr lang="el-GR" sz="2400" baseline="-25000"/>
              <a:t>ο</a:t>
            </a:r>
            <a:r>
              <a:rPr lang="el-GR" sz="2400"/>
              <a:t> 	ηλιακή ακτινοβολία έξω από την ατμόσφαιρα</a:t>
            </a: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555875" y="1268413"/>
            <a:ext cx="3168650" cy="1849437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5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07"/>
    </mc:Choice>
    <mc:Fallback>
      <p:transition spd="slow" advTm="22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9" name="Rectangle 15"/>
          <p:cNvSpPr>
            <a:spLocks noGrp="1" noChangeArrowheads="1"/>
          </p:cNvSpPr>
          <p:nvPr>
            <p:ph type="title"/>
          </p:nvPr>
        </p:nvSpPr>
        <p:spPr>
          <a:xfrm>
            <a:off x="3419475" y="274638"/>
            <a:ext cx="5267325" cy="1143000"/>
          </a:xfrm>
        </p:spPr>
        <p:txBody>
          <a:bodyPr/>
          <a:lstStyle/>
          <a:p>
            <a:r>
              <a:rPr lang="el-GR" sz="2800"/>
              <a:t>Κ</a:t>
            </a:r>
            <a:r>
              <a:rPr lang="el-GR" sz="2800" baseline="-25000"/>
              <a:t>Τ </a:t>
            </a:r>
            <a:r>
              <a:rPr lang="el-GR" sz="2800"/>
              <a:t> συντελεστής αιθριότητας</a:t>
            </a:r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2266950" y="1989138"/>
            <a:ext cx="4608513" cy="4464050"/>
          </a:xfrm>
          <a:prstGeom prst="ellipse">
            <a:avLst/>
          </a:prstGeom>
          <a:noFill/>
          <a:ln w="31750" cap="rnd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6630" name="Oval 6"/>
          <p:cNvSpPr>
            <a:spLocks noChangeArrowheads="1"/>
          </p:cNvSpPr>
          <p:nvPr/>
        </p:nvSpPr>
        <p:spPr bwMode="auto">
          <a:xfrm>
            <a:off x="3706813" y="3429000"/>
            <a:ext cx="1728787" cy="1728788"/>
          </a:xfrm>
          <a:prstGeom prst="ellipse">
            <a:avLst/>
          </a:prstGeom>
          <a:solidFill>
            <a:schemeClr val="folHlink">
              <a:alpha val="80000"/>
            </a:schemeClr>
          </a:solidFill>
          <a:ln w="9525">
            <a:solidFill>
              <a:srgbClr val="CC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/>
              <a:t>ΓΗ</a:t>
            </a:r>
          </a:p>
        </p:txBody>
      </p:sp>
      <p:sp>
        <p:nvSpPr>
          <p:cNvPr id="26631" name="AutoShape 7"/>
          <p:cNvSpPr>
            <a:spLocks/>
          </p:cNvSpPr>
          <p:nvPr/>
        </p:nvSpPr>
        <p:spPr bwMode="auto">
          <a:xfrm>
            <a:off x="7169150" y="1585913"/>
            <a:ext cx="1651000" cy="609600"/>
          </a:xfrm>
          <a:prstGeom prst="borderCallout2">
            <a:avLst>
              <a:gd name="adj1" fmla="val 18750"/>
              <a:gd name="adj2" fmla="val -4616"/>
              <a:gd name="adj3" fmla="val 18750"/>
              <a:gd name="adj4" fmla="val -43171"/>
              <a:gd name="adj5" fmla="val 113282"/>
              <a:gd name="adj6" fmla="val -83171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l-GR"/>
              <a:t>ατμόσφαιρα</a:t>
            </a:r>
          </a:p>
        </p:txBody>
      </p:sp>
      <p:sp>
        <p:nvSpPr>
          <p:cNvPr id="26632" name="AutoShape 8"/>
          <p:cNvSpPr>
            <a:spLocks noChangeArrowheads="1"/>
          </p:cNvSpPr>
          <p:nvPr/>
        </p:nvSpPr>
        <p:spPr bwMode="auto">
          <a:xfrm rot="1898471">
            <a:off x="179388" y="2303463"/>
            <a:ext cx="3849687" cy="1511300"/>
          </a:xfrm>
          <a:prstGeom prst="rightArrow">
            <a:avLst>
              <a:gd name="adj1" fmla="val 50000"/>
              <a:gd name="adj2" fmla="val 63682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2195513" y="1052513"/>
            <a:ext cx="1081087" cy="1439862"/>
          </a:xfrm>
          <a:prstGeom prst="upArrow">
            <a:avLst>
              <a:gd name="adj1" fmla="val 50000"/>
              <a:gd name="adj2" fmla="val 3329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/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 rot="1900936">
            <a:off x="668338" y="1755775"/>
            <a:ext cx="2374900" cy="6477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1476375" y="3644900"/>
            <a:ext cx="720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/>
              <a:t>Η</a:t>
            </a:r>
            <a:r>
              <a:rPr lang="el-GR" sz="3600" baseline="-25000"/>
              <a:t>ο</a:t>
            </a:r>
            <a:endParaRPr lang="el-GR" sz="3600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3635375" y="3108325"/>
            <a:ext cx="504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/>
              <a:t>Η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107950" y="765175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</a:rPr>
              <a:t>1367</a:t>
            </a:r>
            <a:r>
              <a:rPr lang="en-US" sz="2000"/>
              <a:t> W/m</a:t>
            </a:r>
            <a:r>
              <a:rPr lang="en-US" sz="2000" baseline="30000"/>
              <a:t>2</a:t>
            </a:r>
            <a:endParaRPr lang="el-GR" sz="2000"/>
          </a:p>
        </p:txBody>
      </p:sp>
      <p:pic>
        <p:nvPicPr>
          <p:cNvPr id="26638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948488" y="3065463"/>
            <a:ext cx="1727200" cy="1243012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2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39"/>
    </mc:Choice>
    <mc:Fallback>
      <p:transition spd="slow" advTm="21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01837"/>
          </a:xfrm>
          <a:solidFill>
            <a:srgbClr val="FFFF99"/>
          </a:solidFill>
        </p:spPr>
        <p:txBody>
          <a:bodyPr/>
          <a:lstStyle/>
          <a:p>
            <a:pPr marL="0" indent="0">
              <a:tabLst/>
            </a:pPr>
            <a:r>
              <a:rPr lang="el-GR" sz="3200" dirty="0">
                <a:solidFill>
                  <a:srgbClr val="C00000"/>
                </a:solidFill>
                <a:latin typeface="Cambria" panose="02040503050406030204" pitchFamily="18" charset="0"/>
              </a:rPr>
              <a:t>ποσοστό διάχυτης ηλιακής ακτινοβολίας Η</a:t>
            </a:r>
            <a:r>
              <a:rPr lang="en-US" sz="3200" baseline="-25000" dirty="0">
                <a:solidFill>
                  <a:srgbClr val="C00000"/>
                </a:solidFill>
                <a:latin typeface="Cambria" panose="02040503050406030204" pitchFamily="18" charset="0"/>
              </a:rPr>
              <a:t>d</a:t>
            </a:r>
            <a:r>
              <a:rPr lang="el-GR" sz="3200" dirty="0">
                <a:solidFill>
                  <a:srgbClr val="C00000"/>
                </a:solidFill>
                <a:latin typeface="Cambria" panose="02040503050406030204" pitchFamily="18" charset="0"/>
              </a:rPr>
              <a:t> συναρτήσει του συντελεστή αιθριότητας </a:t>
            </a:r>
            <a:r>
              <a:rPr lang="el-GR" sz="4000" dirty="0">
                <a:solidFill>
                  <a:srgbClr val="C00000"/>
                </a:solidFill>
                <a:latin typeface="Cambria" panose="02040503050406030204" pitchFamily="18" charset="0"/>
              </a:rPr>
              <a:t>Κ</a:t>
            </a:r>
            <a:r>
              <a:rPr lang="el-GR" sz="4000" baseline="-25000" dirty="0">
                <a:solidFill>
                  <a:srgbClr val="C00000"/>
                </a:solidFill>
                <a:latin typeface="Cambria" panose="02040503050406030204" pitchFamily="18" charset="0"/>
              </a:rPr>
              <a:t>Τ</a:t>
            </a:r>
            <a:endParaRPr lang="el-GR" sz="4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327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27088" y="2852738"/>
            <a:ext cx="7848600" cy="1730375"/>
          </a:xfrm>
          <a:noFill/>
          <a:ln/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971550" y="4652963"/>
            <a:ext cx="69128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/>
              <a:t>Η	ηλιακή ακτινοβολία σε οριζόντιο επίπεδο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95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83"/>
    </mc:Choice>
    <mc:Fallback>
      <p:transition spd="slow" advTm="31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940" y="116632"/>
            <a:ext cx="8861540" cy="1296144"/>
          </a:xfrm>
        </p:spPr>
        <p:txBody>
          <a:bodyPr/>
          <a:lstStyle/>
          <a:p>
            <a:pPr algn="ctr"/>
            <a:r>
              <a:rPr lang="el-GR" sz="3600" dirty="0">
                <a:solidFill>
                  <a:srgbClr val="FF0000"/>
                </a:solidFill>
              </a:rPr>
              <a:t>υπολογισμός θερμικού </a:t>
            </a:r>
            <a:r>
              <a:rPr lang="el-GR" sz="3600" dirty="0" smtClean="0">
                <a:solidFill>
                  <a:srgbClr val="FF0000"/>
                </a:solidFill>
              </a:rPr>
              <a:t>φορτίου νερού χρήσης </a:t>
            </a:r>
            <a:r>
              <a:rPr lang="en-US" sz="3600" dirty="0" err="1">
                <a:solidFill>
                  <a:srgbClr val="FF0000"/>
                </a:solidFill>
              </a:rPr>
              <a:t>Q</a:t>
            </a:r>
            <a:r>
              <a:rPr lang="en-US" sz="3600" baseline="-25000" dirty="0" err="1">
                <a:solidFill>
                  <a:srgbClr val="FF0000"/>
                </a:solidFill>
              </a:rPr>
              <a:t>load</a:t>
            </a:r>
            <a:endParaRPr lang="el-GR" sz="3600" dirty="0">
              <a:solidFill>
                <a:srgbClr val="FF0000"/>
              </a:solidFill>
            </a:endParaRPr>
          </a:p>
        </p:txBody>
      </p:sp>
      <p:pic>
        <p:nvPicPr>
          <p:cNvPr id="3482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619672" y="1628800"/>
            <a:ext cx="5184775" cy="1535112"/>
          </a:xfrm>
          <a:noFill/>
          <a:ln/>
        </p:spPr>
      </p:pic>
      <p:sp>
        <p:nvSpPr>
          <p:cNvPr id="3482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9552" y="2924944"/>
            <a:ext cx="8229600" cy="3528392"/>
          </a:xfrm>
        </p:spPr>
        <p:txBody>
          <a:bodyPr/>
          <a:lstStyle/>
          <a:p>
            <a:pPr marL="361950" indent="-361950"/>
            <a:r>
              <a:rPr lang="en-US" sz="2800"/>
              <a:t>C</a:t>
            </a:r>
            <a:r>
              <a:rPr lang="en-US" sz="2800" baseline="-25000"/>
              <a:t>p</a:t>
            </a:r>
            <a:r>
              <a:rPr lang="en-US" sz="2800"/>
              <a:t>	</a:t>
            </a:r>
            <a:r>
              <a:rPr lang="el-GR" sz="2800"/>
              <a:t>συντελεστής θερμικής χωρητικότητας νερού</a:t>
            </a:r>
          </a:p>
          <a:p>
            <a:r>
              <a:rPr lang="el-GR" sz="2800"/>
              <a:t>ρ	πυκνότητα νερού</a:t>
            </a:r>
          </a:p>
          <a:p>
            <a:r>
              <a:rPr lang="en-US" sz="2800"/>
              <a:t>V	</a:t>
            </a:r>
            <a:r>
              <a:rPr lang="el-GR" sz="2800"/>
              <a:t>όγκος κατανάλωσης</a:t>
            </a:r>
          </a:p>
          <a:p>
            <a:r>
              <a:rPr lang="el-GR" sz="2800"/>
              <a:t>Τ</a:t>
            </a:r>
            <a:r>
              <a:rPr lang="en-US" sz="2800" baseline="-25000"/>
              <a:t>h </a:t>
            </a:r>
            <a:r>
              <a:rPr lang="el-GR" sz="2800"/>
              <a:t>και </a:t>
            </a:r>
            <a:r>
              <a:rPr lang="en-US" sz="2800"/>
              <a:t>T</a:t>
            </a:r>
            <a:r>
              <a:rPr lang="en-US" sz="2800" baseline="-25000"/>
              <a:t>c</a:t>
            </a:r>
            <a:r>
              <a:rPr lang="en-US" sz="2800"/>
              <a:t>	</a:t>
            </a:r>
            <a:r>
              <a:rPr lang="el-GR" sz="2800" smtClean="0"/>
              <a:t> θερμοκρασία </a:t>
            </a:r>
            <a:r>
              <a:rPr lang="el-GR" sz="2800"/>
              <a:t>ζεστού και κρύου νερού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5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02"/>
    </mc:Choice>
    <mc:Fallback>
      <p:transition spd="slow" advTm="25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7772400" cy="576064"/>
          </a:xfrm>
          <a:solidFill>
            <a:srgbClr val="FFFF99"/>
          </a:solidFill>
        </p:spPr>
        <p:txBody>
          <a:bodyPr/>
          <a:lstStyle/>
          <a:p>
            <a:r>
              <a:rPr lang="el-GR" dirty="0"/>
              <a:t>Θερμικό φορτίο κτιρίων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79512" y="692696"/>
            <a:ext cx="8712968" cy="6050887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>
                <a:solidFill>
                  <a:srgbClr val="FF0000"/>
                </a:solidFill>
              </a:rPr>
              <a:t>ΤΟ ΘΕΡΜΙΚΟ ΦΟΡΤΙΟ ΣΕ ΕΝΑ ΚΤΙΡΙΟ ΥΠΟΛΟΓΙΖΕΤΑΙ </a:t>
            </a:r>
            <a:r>
              <a:rPr lang="el-GR" smtClean="0">
                <a:solidFill>
                  <a:srgbClr val="FF0000"/>
                </a:solidFill>
              </a:rPr>
              <a:t>ΑΠΟ ΤΟ ΣΥΝΟΛΟ </a:t>
            </a:r>
            <a:r>
              <a:rPr lang="el-GR" dirty="0" smtClean="0">
                <a:solidFill>
                  <a:srgbClr val="FF0000"/>
                </a:solidFill>
              </a:rPr>
              <a:t>ΤΩΝ ΘΕΡΜΙΚΩΝ ΑΠΩΛΕΙΩΝ ΤΟΥ ΚΤΙΡΙΟΥ ΚΑΙ ΤΟ ΘΕΡΜΙΚΟ ΦΟΡΤΙΟ ΖΕΣΤΟΥ ΝΕΡΟΥ :</a:t>
            </a:r>
          </a:p>
          <a:p>
            <a:pPr marL="0" indent="0">
              <a:buNone/>
            </a:pPr>
            <a:r>
              <a:rPr lang="el-GR" smtClean="0"/>
              <a:t>- </a:t>
            </a:r>
            <a:r>
              <a:rPr lang="en-GB" smtClean="0"/>
              <a:t>Q</a:t>
            </a:r>
            <a:r>
              <a:rPr lang="el-GR" baseline="-25000" dirty="0" smtClean="0"/>
              <a:t>ΚΤΙΡΙΟ</a:t>
            </a:r>
            <a:r>
              <a:rPr lang="en-GB" dirty="0" smtClean="0"/>
              <a:t> : </a:t>
            </a:r>
            <a:r>
              <a:rPr lang="el-GR" dirty="0" smtClean="0"/>
              <a:t>ΘΕΡΜΙΚΟ ΦΟΡΤΙΟ ΚΤΙΡΙΟΥ</a:t>
            </a:r>
            <a:endParaRPr lang="en-GB" dirty="0" smtClean="0"/>
          </a:p>
          <a:p>
            <a:pPr marL="0" indent="0">
              <a:buNone/>
            </a:pPr>
            <a:r>
              <a:rPr lang="el-GR" smtClean="0"/>
              <a:t> - </a:t>
            </a:r>
            <a:r>
              <a:rPr lang="en-GB" smtClean="0"/>
              <a:t>UA]</a:t>
            </a:r>
            <a:r>
              <a:rPr lang="el-GR" baseline="-25000" dirty="0" smtClean="0"/>
              <a:t>ΚΤΙΡΙΟ </a:t>
            </a:r>
            <a:r>
              <a:rPr lang="el-GR" dirty="0" smtClean="0"/>
              <a:t>ΣΥΝΤΕΛΕΣΤΗΣ ΑΠΩΛΕΙΩΝ ΚΤΙΡΙΟΥ</a:t>
            </a:r>
          </a:p>
          <a:p>
            <a:pPr marL="0" indent="0">
              <a:buNone/>
            </a:pPr>
            <a:r>
              <a:rPr lang="el-GR" smtClean="0"/>
              <a:t>- Τ</a:t>
            </a:r>
            <a:r>
              <a:rPr lang="en-GB" baseline="-25000" dirty="0"/>
              <a:t>KTI</a:t>
            </a:r>
            <a:r>
              <a:rPr lang="el-GR" baseline="-25000" dirty="0" smtClean="0"/>
              <a:t>ΡΙΟΥ </a:t>
            </a:r>
          </a:p>
          <a:p>
            <a:pPr marL="0" indent="0">
              <a:buNone/>
            </a:pPr>
            <a:r>
              <a:rPr lang="el-GR" smtClean="0"/>
              <a:t>- Τ</a:t>
            </a:r>
            <a:r>
              <a:rPr lang="el-GR" baseline="-25000" smtClean="0"/>
              <a:t>ΠΕΡΙΒΑΛΛΟΝΤΟΣ</a:t>
            </a:r>
            <a:endParaRPr lang="el-GR" baseline="-25000" dirty="0"/>
          </a:p>
          <a:p>
            <a:pPr marL="0" indent="0">
              <a:buNone/>
            </a:pPr>
            <a:r>
              <a:rPr lang="en-GB" dirty="0" smtClean="0"/>
              <a:t>Q</a:t>
            </a:r>
            <a:r>
              <a:rPr lang="el-GR" baseline="-25000" dirty="0" smtClean="0"/>
              <a:t>ΖΕΣΤΟ ΝΕΡΟ </a:t>
            </a:r>
            <a:r>
              <a:rPr lang="el-GR" dirty="0" smtClean="0"/>
              <a:t>: ΘΕΡΜΙΚΟ ΦΟΡΤΙΟ ΖΕΣΤΟΥ ΝΕΡΟΥ</a:t>
            </a:r>
          </a:p>
          <a:p>
            <a:pPr marL="0" indent="0">
              <a:buNone/>
            </a:pPr>
            <a:r>
              <a:rPr lang="en-GB" sz="32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Q</a:t>
            </a:r>
            <a:r>
              <a:rPr lang="el-GR" sz="3200" baseline="-25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ΚΤΙΡΙΟ</a:t>
            </a:r>
            <a:r>
              <a:rPr lang="el-GR" sz="32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= </a:t>
            </a:r>
            <a:r>
              <a:rPr lang="en-GB" sz="32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UA</a:t>
            </a:r>
            <a:r>
              <a:rPr lang="el-GR" sz="3200" baseline="-25000" dirty="0">
                <a:solidFill>
                  <a:srgbClr val="FF0000"/>
                </a:solidFill>
                <a:latin typeface="Cambria" panose="02040503050406030204" pitchFamily="18" charset="0"/>
              </a:rPr>
              <a:t>ΚΤΙΡΙΟ</a:t>
            </a:r>
            <a:r>
              <a:rPr lang="el-GR" sz="32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* (Τ</a:t>
            </a:r>
            <a:r>
              <a:rPr lang="el-GR" sz="3200" baseline="-25000" dirty="0">
                <a:solidFill>
                  <a:srgbClr val="FF0000"/>
                </a:solidFill>
                <a:latin typeface="Cambria" panose="02040503050406030204" pitchFamily="18" charset="0"/>
              </a:rPr>
              <a:t>ΚΤΙΡΙΟ</a:t>
            </a:r>
            <a:r>
              <a:rPr lang="el-GR" sz="32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– Τ</a:t>
            </a:r>
            <a:r>
              <a:rPr lang="el-GR" sz="3200" baseline="-25000" dirty="0">
                <a:solidFill>
                  <a:srgbClr val="FF0000"/>
                </a:solidFill>
                <a:latin typeface="Cambria" panose="02040503050406030204" pitchFamily="18" charset="0"/>
              </a:rPr>
              <a:t>ΠΕΡΙΒ</a:t>
            </a:r>
            <a:r>
              <a:rPr lang="el-GR" sz="32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) + </a:t>
            </a:r>
            <a:r>
              <a:rPr lang="en-GB" sz="32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Q</a:t>
            </a:r>
            <a:r>
              <a:rPr lang="el-GR" sz="3200" baseline="-25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ΖΕΣΤΟ </a:t>
            </a:r>
            <a:r>
              <a:rPr lang="el-GR" sz="3200" baseline="-25000" dirty="0">
                <a:solidFill>
                  <a:srgbClr val="FF0000"/>
                </a:solidFill>
                <a:latin typeface="Cambria" panose="02040503050406030204" pitchFamily="18" charset="0"/>
              </a:rPr>
              <a:t>ΝΕΡΟ</a:t>
            </a:r>
            <a:endParaRPr lang="en-GB" sz="3200" baseline="-250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3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18"/>
    </mc:Choice>
    <mc:Fallback>
      <p:transition spd="slow" advTm="61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el-GR" sz="3200"/>
              <a:t>υπολογισμός ηλιακής ακτινοβολίας στο κεκλιμένο επίπεδο   Η</a:t>
            </a:r>
            <a:r>
              <a:rPr lang="el-GR" sz="3200" baseline="-25000"/>
              <a:t>Τ</a:t>
            </a:r>
            <a:endParaRPr lang="el-GR" sz="320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3644900"/>
            <a:ext cx="8229600" cy="2481263"/>
          </a:xfrm>
        </p:spPr>
        <p:txBody>
          <a:bodyPr/>
          <a:lstStyle/>
          <a:p>
            <a:r>
              <a:rPr lang="en-US" sz="2400"/>
              <a:t>R</a:t>
            </a:r>
            <a:r>
              <a:rPr lang="en-US" sz="2400" baseline="-25000"/>
              <a:t>b</a:t>
            </a:r>
            <a:r>
              <a:rPr lang="en-US" sz="2400"/>
              <a:t> 	</a:t>
            </a:r>
            <a:r>
              <a:rPr lang="el-GR" sz="2400"/>
              <a:t>συντελεστής άμεσης ηλιακής ακτινοβολίας</a:t>
            </a:r>
          </a:p>
          <a:p>
            <a:r>
              <a:rPr lang="el-GR" sz="2400"/>
              <a:t>β	κλίση επιπέδου συλλογής</a:t>
            </a:r>
          </a:p>
          <a:p>
            <a:r>
              <a:rPr lang="el-GR" sz="2400"/>
              <a:t>ρ</a:t>
            </a:r>
            <a:r>
              <a:rPr lang="en-US" sz="2400" baseline="-25000"/>
              <a:t>g</a:t>
            </a:r>
            <a:r>
              <a:rPr lang="el-GR" sz="2400"/>
              <a:t>	συντελεστής ανάκλασης εδάφους, λευκαύγεια</a:t>
            </a:r>
          </a:p>
          <a:p>
            <a:endParaRPr lang="el-GR" sz="2400"/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86165" y="1557338"/>
            <a:ext cx="8592235" cy="1871662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99"/>
    </mc:Choice>
    <mc:Fallback>
      <p:transition spd="slow" advTm="58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Grp="1" noChangeArrowheads="1"/>
          </p:cNvSpPr>
          <p:nvPr>
            <p:ph type="title"/>
          </p:nvPr>
        </p:nvSpPr>
        <p:spPr>
          <a:xfrm>
            <a:off x="323850" y="116632"/>
            <a:ext cx="8229600" cy="504057"/>
          </a:xfrm>
          <a:solidFill>
            <a:srgbClr val="FFFF99"/>
          </a:solidFill>
        </p:spPr>
        <p:txBody>
          <a:bodyPr/>
          <a:lstStyle/>
          <a:p>
            <a:r>
              <a:rPr lang="el-GR">
                <a:solidFill>
                  <a:srgbClr val="CC0066"/>
                </a:solidFill>
              </a:rPr>
              <a:t>εξίσωση ηλιακού συλλέκτη</a:t>
            </a:r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21858" y="3672174"/>
            <a:ext cx="8229600" cy="2677656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1077913" algn="l"/>
              </a:tabLst>
            </a:pPr>
            <a:r>
              <a:rPr lang="en-US" sz="2000" dirty="0" err="1"/>
              <a:t>Q</a:t>
            </a:r>
            <a:r>
              <a:rPr lang="en-US" sz="2000" baseline="-25000" dirty="0" err="1"/>
              <a:t>coll</a:t>
            </a:r>
            <a:r>
              <a:rPr lang="el-GR" sz="2000" dirty="0"/>
              <a:t>	</a:t>
            </a:r>
            <a:r>
              <a:rPr lang="el-GR" sz="2000" dirty="0" smtClean="0"/>
              <a:t>θερμότητα </a:t>
            </a:r>
            <a:r>
              <a:rPr lang="el-GR" sz="2000" dirty="0"/>
              <a:t>που συλλέγεται</a:t>
            </a:r>
            <a:endParaRPr lang="en-US" sz="2000" baseline="-25000" dirty="0"/>
          </a:p>
          <a:p>
            <a:pPr>
              <a:lnSpc>
                <a:spcPct val="90000"/>
              </a:lnSpc>
              <a:tabLst>
                <a:tab pos="1077913" algn="l"/>
              </a:tabLst>
            </a:pPr>
            <a:r>
              <a:rPr lang="en-US" sz="2000" dirty="0"/>
              <a:t>F</a:t>
            </a:r>
            <a:r>
              <a:rPr lang="en-US" sz="2000" baseline="-25000" dirty="0"/>
              <a:t>R</a:t>
            </a:r>
            <a:r>
              <a:rPr lang="el-GR" sz="2000" dirty="0"/>
              <a:t>	</a:t>
            </a:r>
            <a:r>
              <a:rPr lang="el-GR" sz="2000" dirty="0" smtClean="0"/>
              <a:t>συντελεστής </a:t>
            </a:r>
            <a:r>
              <a:rPr lang="el-GR" sz="2000" dirty="0"/>
              <a:t>του συλλέκτη	</a:t>
            </a:r>
            <a:endParaRPr lang="en-US" sz="2000" baseline="-25000" dirty="0"/>
          </a:p>
          <a:p>
            <a:pPr>
              <a:lnSpc>
                <a:spcPct val="90000"/>
              </a:lnSpc>
              <a:tabLst>
                <a:tab pos="1077913" algn="l"/>
              </a:tabLst>
            </a:pPr>
            <a:r>
              <a:rPr lang="el-GR" sz="2000" dirty="0"/>
              <a:t>(τα)	</a:t>
            </a:r>
            <a:r>
              <a:rPr lang="el-GR" sz="2000" dirty="0" smtClean="0"/>
              <a:t>συντελεστής </a:t>
            </a:r>
            <a:r>
              <a:rPr lang="el-GR" sz="2000" dirty="0"/>
              <a:t>γυαλιού και απορροφητικής επιφάνειας</a:t>
            </a:r>
          </a:p>
          <a:p>
            <a:pPr>
              <a:lnSpc>
                <a:spcPct val="90000"/>
              </a:lnSpc>
              <a:tabLst>
                <a:tab pos="1077913" algn="l"/>
              </a:tabLst>
            </a:pPr>
            <a:r>
              <a:rPr lang="en-US" sz="2000" dirty="0"/>
              <a:t>G</a:t>
            </a:r>
            <a:r>
              <a:rPr lang="el-GR" sz="2000" dirty="0"/>
              <a:t>	</a:t>
            </a:r>
            <a:r>
              <a:rPr lang="el-GR" sz="2000" dirty="0" smtClean="0"/>
              <a:t>ηλιακή </a:t>
            </a:r>
            <a:r>
              <a:rPr lang="el-GR" sz="2000" dirty="0"/>
              <a:t>ακτινοβολία στο επίπεδο του συλλέκτη</a:t>
            </a:r>
            <a:endParaRPr lang="en-US" sz="2000" dirty="0"/>
          </a:p>
          <a:p>
            <a:pPr>
              <a:lnSpc>
                <a:spcPct val="90000"/>
              </a:lnSpc>
              <a:tabLst>
                <a:tab pos="1077913" algn="l"/>
              </a:tabLst>
            </a:pPr>
            <a:r>
              <a:rPr lang="en-US" sz="2000" dirty="0"/>
              <a:t>U</a:t>
            </a:r>
            <a:r>
              <a:rPr lang="en-US" sz="2000" baseline="-25000" dirty="0"/>
              <a:t>L</a:t>
            </a:r>
            <a:r>
              <a:rPr lang="el-GR" sz="2000" dirty="0"/>
              <a:t>	</a:t>
            </a:r>
            <a:r>
              <a:rPr lang="el-GR" sz="2000" dirty="0" smtClean="0"/>
              <a:t>συντελεστής </a:t>
            </a:r>
            <a:r>
              <a:rPr lang="el-GR" sz="2000" dirty="0"/>
              <a:t>απωλειών</a:t>
            </a:r>
            <a:endParaRPr lang="en-US" sz="2000" baseline="-25000" dirty="0"/>
          </a:p>
          <a:p>
            <a:pPr>
              <a:lnSpc>
                <a:spcPct val="90000"/>
              </a:lnSpc>
              <a:tabLst>
                <a:tab pos="1077913" algn="l"/>
              </a:tabLst>
            </a:pPr>
            <a:r>
              <a:rPr lang="el-GR" sz="2000" dirty="0"/>
              <a:t>ΔΤ	</a:t>
            </a:r>
            <a:r>
              <a:rPr lang="el-GR" sz="2000" dirty="0" smtClean="0"/>
              <a:t>διαφορά </a:t>
            </a:r>
            <a:r>
              <a:rPr lang="el-GR" sz="2000" dirty="0"/>
              <a:t>θερμοκρασιών εξόδου-εισόδου του συλλέκτη</a:t>
            </a:r>
          </a:p>
        </p:txBody>
      </p:sp>
      <p:pic>
        <p:nvPicPr>
          <p:cNvPr id="3891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03648" y="692696"/>
            <a:ext cx="5256212" cy="1071562"/>
          </a:xfrm>
          <a:noFill/>
          <a:ln>
            <a:solidFill>
              <a:schemeClr val="tx1"/>
            </a:solidFill>
          </a:ln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247331" y="1844824"/>
            <a:ext cx="8640763" cy="19082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dirty="0">
                <a:solidFill>
                  <a:srgbClr val="CC0066"/>
                </a:solidFill>
                <a:latin typeface="Cambria" panose="02040503050406030204" pitchFamily="18" charset="0"/>
              </a:rPr>
              <a:t>ΣΥΛΛΕΓΟΜΕΝΗ ΘΕΡΜΟΤΗΤΑ</a:t>
            </a:r>
            <a:r>
              <a:rPr lang="el-GR" sz="2800" dirty="0">
                <a:latin typeface="Cambria" panose="02040503050406030204" pitchFamily="18" charset="0"/>
              </a:rPr>
              <a:t> </a:t>
            </a:r>
            <a:r>
              <a:rPr lang="el-GR" sz="2800" b="1" dirty="0">
                <a:latin typeface="Cambria" panose="02040503050406030204" pitchFamily="18" charset="0"/>
              </a:rPr>
              <a:t>= </a:t>
            </a:r>
          </a:p>
          <a:p>
            <a:pPr algn="r">
              <a:spcBef>
                <a:spcPct val="50000"/>
              </a:spcBef>
            </a:pPr>
            <a:r>
              <a:rPr lang="el-G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ΑΠΟΡΡΟΦΟΥΜΕΝΗ </a:t>
            </a:r>
            <a:r>
              <a:rPr lang="el-G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ΑΚΤΙΝΟΒΟΛΙΑ</a:t>
            </a:r>
            <a:r>
              <a:rPr lang="el-GR" sz="2800" dirty="0" smtClean="0">
                <a:latin typeface="Cambria" panose="02040503050406030204" pitchFamily="18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l-GR" sz="3200" b="1" smtClean="0">
                <a:solidFill>
                  <a:srgbClr val="0033CC"/>
                </a:solidFill>
                <a:latin typeface="Cambria" panose="02040503050406030204" pitchFamily="18" charset="0"/>
              </a:rPr>
              <a:t>-</a:t>
            </a:r>
            <a:r>
              <a:rPr lang="el-GR" sz="2800" b="1" smtClean="0">
                <a:solidFill>
                  <a:srgbClr val="0033CC"/>
                </a:solidFill>
                <a:latin typeface="Cambria" panose="02040503050406030204" pitchFamily="18" charset="0"/>
              </a:rPr>
              <a:t>  </a:t>
            </a:r>
            <a:r>
              <a:rPr lang="el-GR" sz="28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ΘΕΡΜΙΚΕΣ </a:t>
            </a:r>
            <a:r>
              <a:rPr lang="el-GR" sz="2800" b="1" dirty="0">
                <a:solidFill>
                  <a:srgbClr val="0033CC"/>
                </a:solidFill>
                <a:latin typeface="Cambria" panose="02040503050406030204" pitchFamily="18" charset="0"/>
              </a:rPr>
              <a:t>ΑΠΩΛΕΙΕΣ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0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08"/>
    </mc:Choice>
    <mc:Fallback>
      <p:transition spd="slow" advTm="5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683000" cy="1143000"/>
          </a:xfrm>
          <a:solidFill>
            <a:srgbClr val="FFFF99"/>
          </a:solidFill>
        </p:spPr>
        <p:txBody>
          <a:bodyPr/>
          <a:lstStyle/>
          <a:p>
            <a:pPr marL="0" indent="0">
              <a:tabLst/>
            </a:pPr>
            <a:r>
              <a:rPr lang="el-GR" sz="4000" b="1" dirty="0">
                <a:solidFill>
                  <a:srgbClr val="CC0066"/>
                </a:solidFill>
              </a:rPr>
              <a:t>μέθοδος καμπυλών </a:t>
            </a:r>
            <a:r>
              <a:rPr lang="en-US" sz="4000" b="1" dirty="0">
                <a:solidFill>
                  <a:srgbClr val="CC0066"/>
                </a:solidFill>
              </a:rPr>
              <a:t>f</a:t>
            </a:r>
            <a:endParaRPr lang="el-GR" sz="4000" b="1" dirty="0">
              <a:solidFill>
                <a:srgbClr val="CC0066"/>
              </a:solidFill>
            </a:endParaRPr>
          </a:p>
        </p:txBody>
      </p:sp>
      <p:sp>
        <p:nvSpPr>
          <p:cNvPr id="41992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318293" y="2780928"/>
            <a:ext cx="8075613" cy="2880320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1790700" algn="l"/>
              </a:tabLst>
            </a:pPr>
            <a:r>
              <a:rPr lang="el-GR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Χ, Υ	</a:t>
            </a:r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αδιάστατα μεγέθη</a:t>
            </a:r>
          </a:p>
          <a:p>
            <a:pPr>
              <a:lnSpc>
                <a:spcPct val="90000"/>
              </a:lnSpc>
              <a:tabLst>
                <a:tab pos="1790700" algn="l"/>
              </a:tabLst>
            </a:pPr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	</a:t>
            </a:r>
            <a:r>
              <a:rPr lang="el-GR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θερμικό φορτίο</a:t>
            </a:r>
          </a:p>
          <a:p>
            <a:pPr>
              <a:lnSpc>
                <a:spcPct val="90000"/>
              </a:lnSpc>
              <a:tabLst>
                <a:tab pos="1790700" algn="l"/>
              </a:tabLst>
            </a:pPr>
            <a:r>
              <a:rPr lang="el-GR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Ν		αριθμός </a:t>
            </a:r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sec </a:t>
            </a:r>
          </a:p>
          <a:p>
            <a:pPr>
              <a:lnSpc>
                <a:spcPct val="90000"/>
              </a:lnSpc>
              <a:tabLst>
                <a:tab pos="1790700" algn="l"/>
              </a:tabLst>
            </a:pPr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US" sz="2400" baseline="-250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  <a:r>
              <a:rPr lang="el-GR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επιφάνεια συλλέκτη, </a:t>
            </a:r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r>
              <a:rPr lang="en-US" sz="2400" baseline="300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  <a:p>
            <a:pPr>
              <a:lnSpc>
                <a:spcPct val="90000"/>
              </a:lnSpc>
              <a:tabLst>
                <a:tab pos="1790700" algn="l"/>
              </a:tabLst>
            </a:pPr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		</a:t>
            </a:r>
            <a:r>
              <a:rPr lang="el-GR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ποσοστό του θερμικού φορτίου που καλύπτεται από το </a:t>
            </a:r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ηλιακό σύστημα</a:t>
            </a:r>
          </a:p>
        </p:txBody>
      </p:sp>
      <p:pic>
        <p:nvPicPr>
          <p:cNvPr id="4198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>
            <a:grayscl/>
          </a:blip>
          <a:srcRect/>
          <a:stretch>
            <a:fillRect/>
          </a:stretch>
        </p:blipFill>
        <p:spPr>
          <a:xfrm>
            <a:off x="4932040" y="0"/>
            <a:ext cx="3311525" cy="2973387"/>
          </a:xfrm>
          <a:noFill/>
          <a:ln w="19050">
            <a:solidFill>
              <a:srgbClr val="FF0000"/>
            </a:solidFill>
          </a:ln>
        </p:spPr>
      </p:pic>
      <p:pic>
        <p:nvPicPr>
          <p:cNvPr id="41993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971600" y="5805264"/>
            <a:ext cx="6551613" cy="650875"/>
          </a:xfrm>
          <a:solidFill>
            <a:srgbClr val="FFFF00"/>
          </a:solidFill>
          <a:ln w="25400">
            <a:solidFill>
              <a:srgbClr val="FF0000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75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95"/>
    </mc:Choice>
    <mc:Fallback>
      <p:transition spd="slow" advTm="62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5829"/>
            <a:ext cx="8229600" cy="562074"/>
          </a:xfrm>
        </p:spPr>
        <p:txBody>
          <a:bodyPr/>
          <a:lstStyle/>
          <a:p>
            <a:r>
              <a:rPr lang="el-GR" dirty="0" smtClean="0"/>
              <a:t>ΙΣΟΖΥΓΙΟ ΕΝΕΡΓΕΙΑΣ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548680"/>
            <a:ext cx="9036496" cy="6210931"/>
          </a:xfrm>
        </p:spPr>
        <p:txBody>
          <a:bodyPr/>
          <a:lstStyle/>
          <a:p>
            <a:pPr marL="0" indent="0">
              <a:buNone/>
            </a:pPr>
            <a:r>
              <a:rPr lang="el-GR" sz="2800" dirty="0" smtClean="0">
                <a:latin typeface="Cambria" panose="02040503050406030204" pitchFamily="18" charset="0"/>
              </a:rPr>
              <a:t>	ΚΤΙΡΙΟ ΜΕ </a:t>
            </a:r>
          </a:p>
          <a:p>
            <a:r>
              <a:rPr lang="el-GR" sz="2800" dirty="0" smtClean="0">
                <a:latin typeface="Cambria" panose="02040503050406030204" pitchFamily="18" charset="0"/>
              </a:rPr>
              <a:t>ΣΥΣΤΗΜΑ ΘΕΡΜΑΝΣΗΣ (ΠΕΤΡΕΛΑΙΟ), </a:t>
            </a:r>
          </a:p>
          <a:p>
            <a:r>
              <a:rPr lang="el-GR" sz="2800" dirty="0" smtClean="0">
                <a:latin typeface="Cambria" panose="02040503050406030204" pitchFamily="18" charset="0"/>
              </a:rPr>
              <a:t>ΗΛΙΑΚΟ ΣΥΛΛΕΚΤΗ ΚΑΙ </a:t>
            </a:r>
          </a:p>
          <a:p>
            <a:r>
              <a:rPr lang="el-GR" sz="2800" dirty="0" smtClean="0">
                <a:latin typeface="Cambria" panose="02040503050406030204" pitchFamily="18" charset="0"/>
              </a:rPr>
              <a:t>ΔΕΞΑΜΕΝΗ ΘΕΡΜΙΚΗΣ ΑΠΟΘΗΚΕΥΣΗΣ</a:t>
            </a:r>
          </a:p>
          <a:p>
            <a:endParaRPr lang="el-GR" sz="2800" dirty="0">
              <a:latin typeface="Cambria" panose="02040503050406030204" pitchFamily="18" charset="0"/>
            </a:endParaRPr>
          </a:p>
          <a:p>
            <a:r>
              <a:rPr lang="el-GR" sz="2800" dirty="0" smtClean="0">
                <a:latin typeface="Cambria" panose="02040503050406030204" pitchFamily="18" charset="0"/>
              </a:rPr>
              <a:t>Ο ΗΛΙΑΚΟΣ ΣΥΛΛΕΚΤΗΣ ΤΡΟΦΟΔΟΤΕΙ ΤΟ ΚΤΙΡΙΟ ΚΑΙ ΤΗΝ ΔΕΞΑΜΕΝΗ ΜΕ ΘΕΡΜΟΤΗΤΑ, </a:t>
            </a:r>
          </a:p>
          <a:p>
            <a:r>
              <a:rPr lang="el-GR" sz="2800" dirty="0" smtClean="0">
                <a:latin typeface="Cambria" panose="02040503050406030204" pitchFamily="18" charset="0"/>
              </a:rPr>
              <a:t>Η ΔΕΞΑΜΕΝΗ ΜΠΟΡΕΙ ΝΑ ΤΡΟΦΟΔΟΤΗΣΕΙ ΜΕ ΘΕΡΜΟΤΗΤΑ ΤΟ ΚΤΙΡΙΟ</a:t>
            </a:r>
          </a:p>
          <a:p>
            <a:r>
              <a:rPr lang="el-GR" sz="2800" smtClean="0">
                <a:latin typeface="Cambria" panose="02040503050406030204" pitchFamily="18" charset="0"/>
              </a:rPr>
              <a:t>ΌΜΩΣ ..ΘΕΡΜΙΚΕΣ </a:t>
            </a:r>
            <a:r>
              <a:rPr lang="el-GR" sz="2800" dirty="0" smtClean="0">
                <a:latin typeface="Cambria" panose="02040503050406030204" pitchFamily="18" charset="0"/>
              </a:rPr>
              <a:t>ΑΠΩΛΕΙΕΣ ΠΡΟΣ ΤΟ ΠΕΡΙΒΑΛΛΟΝ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3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42"/>
    </mc:Choice>
    <mc:Fallback>
      <p:transition spd="slow" advTm="50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solidFill>
                  <a:srgbClr val="FF0000"/>
                </a:solidFill>
              </a:rPr>
              <a:t>Ηλιακές εφαρμογές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93981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 b="1">
                <a:solidFill>
                  <a:srgbClr val="0033CC"/>
                </a:solidFill>
              </a:rPr>
              <a:t>Θέρμανση ζεστού νερού χρήσης</a:t>
            </a:r>
            <a:endParaRPr lang="en-US" sz="2400" b="1">
              <a:solidFill>
                <a:srgbClr val="0033CC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	</a:t>
            </a:r>
            <a:r>
              <a:rPr lang="el-GR" sz="1800"/>
              <a:t>(γιά την κουζίνα, το μπάνιο)</a:t>
            </a:r>
          </a:p>
          <a:p>
            <a:pPr>
              <a:lnSpc>
                <a:spcPct val="90000"/>
              </a:lnSpc>
            </a:pPr>
            <a:r>
              <a:rPr lang="el-GR" sz="2400" b="1" smtClean="0">
                <a:solidFill>
                  <a:srgbClr val="990033"/>
                </a:solidFill>
              </a:rPr>
              <a:t>Θέρμανση </a:t>
            </a:r>
            <a:r>
              <a:rPr lang="el-GR" sz="2400" b="1">
                <a:solidFill>
                  <a:srgbClr val="990033"/>
                </a:solidFill>
              </a:rPr>
              <a:t>βιομηχανικών διεργασιών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1800"/>
              <a:t>	(στο εργοστάσιο)</a:t>
            </a:r>
          </a:p>
          <a:p>
            <a:pPr>
              <a:lnSpc>
                <a:spcPct val="90000"/>
              </a:lnSpc>
            </a:pPr>
            <a:r>
              <a:rPr lang="el-GR" sz="2400" b="1" smtClean="0">
                <a:solidFill>
                  <a:srgbClr val="33CC33"/>
                </a:solidFill>
              </a:rPr>
              <a:t>Θέρμανση </a:t>
            </a:r>
            <a:r>
              <a:rPr lang="el-GR" sz="2400" b="1">
                <a:solidFill>
                  <a:srgbClr val="33CC33"/>
                </a:solidFill>
              </a:rPr>
              <a:t>κολυμβητικών δεξαμενών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1800"/>
              <a:t>	(εύκολη, γιατί η θερμοκρασία λειτουργίας είναι χαμηλή, δεν απαιτείται αποθήκευση θερμότητας)</a:t>
            </a:r>
          </a:p>
          <a:p>
            <a:pPr>
              <a:lnSpc>
                <a:spcPct val="90000"/>
              </a:lnSpc>
            </a:pPr>
            <a:endParaRPr lang="el-GR" sz="1800"/>
          </a:p>
          <a:p>
            <a:pPr>
              <a:lnSpc>
                <a:spcPct val="90000"/>
              </a:lnSpc>
            </a:pPr>
            <a:r>
              <a:rPr lang="el-GR" sz="2400" b="1">
                <a:solidFill>
                  <a:srgbClr val="CC3300"/>
                </a:solidFill>
              </a:rPr>
              <a:t>Θέρμανση κατοικιών (?)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/>
              <a:t>	</a:t>
            </a:r>
            <a:r>
              <a:rPr lang="el-GR" sz="1800"/>
              <a:t>(ώριμη τεχνολογία, μεγάλες επιφάνειες συλλεκτών, μεγάλο κόστος εγκατάστασης, απαιτείται και </a:t>
            </a:r>
            <a:r>
              <a:rPr lang="en-US" sz="1800"/>
              <a:t>back up </a:t>
            </a:r>
            <a:r>
              <a:rPr lang="el-GR" sz="1800"/>
              <a:t>σύστημα)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1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47"/>
    </mc:Choice>
    <mc:Fallback>
      <p:transition spd="slow" advTm="15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5004048" cy="778098"/>
          </a:xfrm>
        </p:spPr>
        <p:txBody>
          <a:bodyPr/>
          <a:lstStyle/>
          <a:p>
            <a:pPr algn="l"/>
            <a:r>
              <a:rPr lang="el-GR" sz="3200" dirty="0" smtClean="0"/>
              <a:t>ΡΟΕΣ ΕΝΕΡΓΕΙΑΣ</a:t>
            </a:r>
            <a:endParaRPr lang="en-GB" sz="3200" dirty="0"/>
          </a:p>
        </p:txBody>
      </p:sp>
      <p:sp>
        <p:nvSpPr>
          <p:cNvPr id="6" name="Rectangle 5"/>
          <p:cNvSpPr/>
          <p:nvPr/>
        </p:nvSpPr>
        <p:spPr>
          <a:xfrm>
            <a:off x="3275856" y="2380702"/>
            <a:ext cx="2592288" cy="17281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ΚΤΙΡΙΟ </a:t>
            </a:r>
          </a:p>
          <a:p>
            <a:pPr algn="ctr"/>
            <a:r>
              <a:rPr lang="el-GR" sz="2800" dirty="0" smtClean="0">
                <a:solidFill>
                  <a:schemeClr val="tx2"/>
                </a:solidFill>
                <a:latin typeface="Cambria" panose="02040503050406030204" pitchFamily="18" charset="0"/>
              </a:rPr>
              <a:t>Τ</a:t>
            </a:r>
            <a:r>
              <a:rPr lang="el-GR" sz="2800" baseline="-25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ΚΤΙΡΙΟΥ</a:t>
            </a:r>
            <a:r>
              <a:rPr lang="el-GR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2350476"/>
            <a:ext cx="2592288" cy="64647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ΣΥΛΛΕΚΤΗΣ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09261" y="4509120"/>
            <a:ext cx="2592288" cy="17281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ΔΕΞΑΜΕΝΗ</a:t>
            </a:r>
          </a:p>
          <a:p>
            <a:pPr algn="ctr"/>
            <a:r>
              <a:rPr lang="el-GR" sz="2800" dirty="0" smtClean="0">
                <a:solidFill>
                  <a:schemeClr val="tx2"/>
                </a:solidFill>
                <a:latin typeface="Cambria" panose="02040503050406030204" pitchFamily="18" charset="0"/>
              </a:rPr>
              <a:t>Τ</a:t>
            </a:r>
            <a:r>
              <a:rPr lang="el-GR" sz="2800" baseline="-25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δεξαμενής</a:t>
            </a:r>
            <a:endParaRPr lang="el-GR" baseline="-250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5536" y="1412776"/>
            <a:ext cx="2592288" cy="64647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ΗΛΙΟΣ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44208" y="1896738"/>
            <a:ext cx="2592288" cy="109419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ΘΕΡΜΑΝΣΗ (ΠΕΤΡΕΛΑΙΟ)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1" name="Bent-Up Arrow 10"/>
          <p:cNvSpPr/>
          <p:nvPr/>
        </p:nvSpPr>
        <p:spPr>
          <a:xfrm rot="5400000">
            <a:off x="2032098" y="2401266"/>
            <a:ext cx="648070" cy="1839445"/>
          </a:xfrm>
          <a:prstGeom prst="bentUpArrow">
            <a:avLst>
              <a:gd name="adj1" fmla="val 25000"/>
              <a:gd name="adj2" fmla="val 26185"/>
              <a:gd name="adj3" fmla="val 25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Bent-Up Arrow 11"/>
          <p:cNvSpPr/>
          <p:nvPr/>
        </p:nvSpPr>
        <p:spPr>
          <a:xfrm rot="5400000" flipV="1">
            <a:off x="6461797" y="2420887"/>
            <a:ext cx="847104" cy="2016226"/>
          </a:xfrm>
          <a:prstGeom prst="bentUpArrow">
            <a:avLst>
              <a:gd name="adj1" fmla="val 25000"/>
              <a:gd name="adj2" fmla="val 26185"/>
              <a:gd name="adj3" fmla="val 25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Up Arrow 12"/>
          <p:cNvSpPr/>
          <p:nvPr/>
        </p:nvSpPr>
        <p:spPr>
          <a:xfrm>
            <a:off x="4427984" y="1412776"/>
            <a:ext cx="720080" cy="967926"/>
          </a:xfrm>
          <a:prstGeom prst="upArrow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779911" y="786996"/>
            <a:ext cx="1776003" cy="646476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rgbClr val="FF0000"/>
                </a:solidFill>
              </a:rPr>
              <a:t>ΘΕΡΜΙΚΕΣ </a:t>
            </a:r>
          </a:p>
          <a:p>
            <a:pPr algn="ctr"/>
            <a:r>
              <a:rPr lang="el-GR" dirty="0" smtClean="0">
                <a:solidFill>
                  <a:srgbClr val="FF0000"/>
                </a:solidFill>
              </a:rPr>
              <a:t>ΑΠΩΛΕΙΕΣ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99013" y="4401906"/>
            <a:ext cx="1676066" cy="97131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rgbClr val="FF0000"/>
                </a:solidFill>
              </a:rPr>
              <a:t>ΘΕΡΜΙΚΕΣ </a:t>
            </a:r>
          </a:p>
          <a:p>
            <a:pPr algn="ctr"/>
            <a:r>
              <a:rPr lang="el-GR" dirty="0" smtClean="0">
                <a:solidFill>
                  <a:srgbClr val="FF0000"/>
                </a:solidFill>
              </a:rPr>
              <a:t>ΑΠΩΛΕΙΕΣ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 rot="5400000">
            <a:off x="5737469" y="4529213"/>
            <a:ext cx="720080" cy="967926"/>
          </a:xfrm>
          <a:prstGeom prst="upArrow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Bent-Up Arrow 16"/>
          <p:cNvSpPr/>
          <p:nvPr/>
        </p:nvSpPr>
        <p:spPr>
          <a:xfrm rot="5400000">
            <a:off x="957012" y="3485635"/>
            <a:ext cx="2799816" cy="1839445"/>
          </a:xfrm>
          <a:prstGeom prst="bentUpArrow">
            <a:avLst>
              <a:gd name="adj1" fmla="val 10161"/>
              <a:gd name="adj2" fmla="val 16540"/>
              <a:gd name="adj3" fmla="val 1387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Up Arrow 17"/>
          <p:cNvSpPr/>
          <p:nvPr/>
        </p:nvSpPr>
        <p:spPr>
          <a:xfrm>
            <a:off x="4307872" y="3852552"/>
            <a:ext cx="720080" cy="967926"/>
          </a:xfrm>
          <a:prstGeom prst="up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5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27"/>
    </mc:Choice>
    <mc:Fallback>
      <p:transition spd="slow" advTm="31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  <a:latin typeface="Cambria" panose="02040503050406030204" pitchFamily="18" charset="0"/>
              </a:rPr>
              <a:t>Ενεργειακό </a:t>
            </a:r>
            <a:r>
              <a:rPr lang="el-GR" dirty="0" smtClean="0">
                <a:solidFill>
                  <a:srgbClr val="FF0000"/>
                </a:solidFill>
                <a:latin typeface="Cambria" panose="02040503050406030204" pitchFamily="18" charset="0"/>
              </a:rPr>
              <a:t>ισοζύγιο</a:t>
            </a:r>
            <a:endParaRPr lang="el-GR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half" idx="2"/>
              </p:nvPr>
            </p:nvSpPr>
            <p:spPr>
              <a:xfrm>
                <a:off x="251520" y="692696"/>
                <a:ext cx="8651304" cy="5616624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l-GR" sz="3200" dirty="0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ΕΙΝ – Ε</a:t>
                </a:r>
                <a:r>
                  <a:rPr lang="en-GB" sz="3200" dirty="0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OUT = METABO</a:t>
                </a:r>
                <a:r>
                  <a:rPr lang="el-GR" sz="3200" dirty="0" smtClean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ΛΗ ΕΝΕΡΓΕΙΑΣ</a:t>
                </a:r>
              </a:p>
              <a:p>
                <a:pPr marL="0" indent="0">
                  <a:buNone/>
                </a:pPr>
                <a:r>
                  <a:rPr lang="el-GR" i="1" u="sng" smtClean="0">
                    <a:solidFill>
                      <a:srgbClr val="FF0000"/>
                    </a:solidFill>
                  </a:rPr>
                  <a:t>ΚΤΙΡΙΟ </a:t>
                </a:r>
                <a:r>
                  <a:rPr lang="el-GR" i="1" u="sng" dirty="0" smtClean="0">
                    <a:solidFill>
                      <a:srgbClr val="FF0000"/>
                    </a:solidFill>
                  </a:rPr>
                  <a:t>: </a:t>
                </a:r>
                <a:endParaRPr lang="el-GR" i="1" u="sng" dirty="0" smtClean="0">
                  <a:solidFill>
                    <a:srgbClr val="FF0000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/>
                          </a:rPr>
                          <m:t>ΣΥΛΛΕΚΤΗΣ</m:t>
                        </m:r>
                      </m:sub>
                    </m:sSub>
                    <m:r>
                      <a:rPr lang="el-GR" b="0" i="1" smtClean="0">
                        <a:latin typeface="Cambria Math"/>
                      </a:rPr>
                      <m:t>+ </m:t>
                    </m:r>
                    <m:sSub>
                      <m:sSubPr>
                        <m:ctrlPr>
                          <a:rPr lang="el-G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/>
                          </a:rPr>
                          <m:t>ΘΕΡΜΑΝΣΗ</m:t>
                        </m:r>
                      </m:sub>
                    </m:sSub>
                    <m:r>
                      <a:rPr lang="el-GR" b="0" i="1" smtClean="0">
                        <a:latin typeface="Cambria Math"/>
                      </a:rPr>
                      <m:t> − </m:t>
                    </m:r>
                    <m:sSub>
                      <m:sSubPr>
                        <m:ctrlPr>
                          <a:rPr lang="el-G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/>
                          </a:rPr>
                          <m:t>ΚΤΙΡΙΟ</m:t>
                        </m:r>
                      </m:sub>
                    </m:sSub>
                    <m:r>
                      <a:rPr lang="el-GR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l-GR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GB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l-GR" b="0" i="1" smtClean="0">
                            <a:latin typeface="Cambria Math"/>
                          </a:rPr>
                          <m:t> </m:t>
                        </m:r>
                        <m:r>
                          <a:rPr lang="en-GB" b="0" i="1" smtClean="0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l-GR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𝑚</m:t>
                                </m:r>
                                <m:r>
                                  <a:rPr lang="en-GB" i="1">
                                    <a:latin typeface="Cambria Math"/>
                                  </a:rPr>
                                  <m:t> ∗ 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l-GR" b="0" i="1" smtClean="0">
                                    <a:latin typeface="Cambria Math"/>
                                  </a:rPr>
                                  <m:t> ∗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0" smtClean="0">
                                    <a:latin typeface="Cambria Math"/>
                                  </a:rPr>
                                  <m:t>Τ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b="0" i="0" smtClean="0">
                                <a:latin typeface="Cambria Math"/>
                              </a:rPr>
                              <m:t>ΚΤΙΡΙΟ</m:t>
                            </m:r>
                          </m:sub>
                        </m:sSub>
                        <m:r>
                          <a:rPr lang="el-GR" b="0" i="1" smtClean="0">
                            <a:latin typeface="Cambria Math"/>
                          </a:rPr>
                          <m:t>+ </m:t>
                        </m:r>
                        <m:sSub>
                          <m:sSubPr>
                            <m:ctrlPr>
                              <a:rPr lang="el-GR" b="0" i="1" smtClean="0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l-GR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𝑚</m:t>
                                </m:r>
                                <m:r>
                                  <a:rPr lang="en-GB" b="0" i="1" smtClean="0">
                                    <a:latin typeface="Cambria Math"/>
                                  </a:rPr>
                                  <m:t> ∗ </m:t>
                                </m:r>
                                <m:sSub>
                                  <m:sSubPr>
                                    <m:ctrlPr>
                                      <a:rPr lang="el-GR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/>
                                      </a:rPr>
                                      <m:t>c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GB" b="0" i="1" smtClean="0">
                                    <a:latin typeface="Cambria Math"/>
                                  </a:rPr>
                                  <m:t> ∗</m:t>
                                </m:r>
                                <m:r>
                                  <a:rPr lang="en-GB" b="0" i="1" smtClean="0">
                                    <a:latin typeface="Cambria Math"/>
                                  </a:rPr>
                                  <m:t>𝑇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b="0" i="0" smtClean="0">
                                <a:latin typeface="Cambria Math"/>
                              </a:rPr>
                              <m:t>ΔΕΞΑΜΕΝΗ</m:t>
                            </m:r>
                          </m:sub>
                        </m:sSub>
                        <m:r>
                          <a:rPr lang="el-GR" b="0" i="1" smtClean="0">
                            <a:latin typeface="Cambria Math"/>
                          </a:rPr>
                          <m:t> </m:t>
                        </m:r>
                      </m:e>
                    </m:d>
                  </m:oMath>
                </a14:m>
                <a:r>
                  <a:rPr lang="el-GR" dirty="0" smtClean="0"/>
                  <a:t> </a:t>
                </a:r>
                <a:r>
                  <a:rPr lang="en-GB" dirty="0" smtClean="0"/>
                  <a:t> </a:t>
                </a:r>
                <a:endParaRPr lang="el-GR" dirty="0" smtClean="0"/>
              </a:p>
              <a:p>
                <a:pPr marL="0" indent="0">
                  <a:buNone/>
                </a:pPr>
                <a:endParaRPr lang="el-GR" i="1" u="sng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l-GR" i="1" u="sng" smtClean="0">
                    <a:solidFill>
                      <a:srgbClr val="FF0000"/>
                    </a:solidFill>
                  </a:rPr>
                  <a:t>ΔΕΞΑΜΕΝΗ </a:t>
                </a:r>
                <a:r>
                  <a:rPr lang="el-GR" i="1" u="sng" dirty="0" smtClean="0">
                    <a:solidFill>
                      <a:srgbClr val="FF0000"/>
                    </a:solidFill>
                  </a:rPr>
                  <a:t>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l-GR" i="1">
                            <a:latin typeface="Cambria Math"/>
                          </a:rPr>
                          <m:t>𝜎𝜐𝜆𝜆𝜀𝜅𝜏𝜂𝜍</m:t>
                        </m:r>
                      </m:sub>
                    </m:sSub>
                    <m:r>
                      <a:rPr lang="el-GR" b="0" i="1" smtClean="0">
                        <a:latin typeface="Cambria Math"/>
                      </a:rPr>
                      <m:t>−</m:t>
                    </m:r>
                    <m:r>
                      <a:rPr lang="el-GR" i="1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l-GR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/>
                          </a:rPr>
                          <m:t>ΔΕΞΑΜ</m:t>
                        </m:r>
                      </m:sub>
                    </m:sSub>
                    <m:r>
                      <a:rPr lang="el-GR" i="1">
                        <a:latin typeface="Cambria Math"/>
                      </a:rPr>
                      <m:t> − </m:t>
                    </m:r>
                    <m:sSub>
                      <m:sSubPr>
                        <m:ctrlPr>
                          <a:rPr lang="el-GR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/>
                          </a:rPr>
                          <m:t>Θ</m:t>
                        </m:r>
                        <m:r>
                          <a:rPr lang="el-GR" b="0" i="0" smtClean="0">
                            <a:latin typeface="Cambria Math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l-GR">
                            <a:latin typeface="Cambria Math"/>
                          </a:rPr>
                          <m:t>ΚΤΙΡΙΟ</m:t>
                        </m:r>
                      </m:sub>
                    </m:sSub>
                    <m:r>
                      <a:rPr lang="el-G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GB" i="1">
                            <a:latin typeface="Cambria Math"/>
                          </a:rPr>
                          <m:t>𝑑𝑡</m:t>
                        </m:r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/>
                          </a:rPr>
                        </m:ctrlPr>
                      </m:dPr>
                      <m:e>
                        <m:r>
                          <a:rPr lang="el-GR" i="1">
                            <a:latin typeface="Cambria Math"/>
                          </a:rPr>
                          <m:t> </m:t>
                        </m:r>
                        <m:r>
                          <a:rPr lang="en-GB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GB" i="1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l-GR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𝑚</m:t>
                                </m:r>
                                <m:r>
                                  <a:rPr lang="en-GB" i="1">
                                    <a:latin typeface="Cambria Math"/>
                                  </a:rPr>
                                  <m:t> ∗ 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l-GR" i="1">
                                    <a:latin typeface="Cambria Math"/>
                                  </a:rPr>
                                  <m:t> ∗</m:t>
                                </m:r>
                                <m:r>
                                  <m:rPr>
                                    <m:sty m:val="p"/>
                                  </m:rPr>
                                  <a:rPr lang="el-GR">
                                    <a:latin typeface="Cambria Math"/>
                                  </a:rPr>
                                  <m:t>Τ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b="0" i="0" smtClean="0">
                                <a:latin typeface="Cambria Math"/>
                              </a:rPr>
                              <m:t>ΔΕΞΑΜΕΝΗ</m:t>
                            </m:r>
                          </m:sub>
                        </m:sSub>
                        <m:r>
                          <a:rPr lang="el-GR" b="0" i="1" smtClean="0">
                            <a:latin typeface="Cambria Math"/>
                          </a:rPr>
                          <m:t> </m:t>
                        </m:r>
                      </m:e>
                    </m:d>
                  </m:oMath>
                </a14:m>
                <a:r>
                  <a:rPr lang="el-GR" dirty="0"/>
                  <a:t> </a:t>
                </a:r>
                <a:r>
                  <a:rPr lang="en-GB" dirty="0"/>
                  <a:t> </a:t>
                </a:r>
                <a:endParaRPr lang="el-GR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251520" y="692696"/>
                <a:ext cx="8651304" cy="5616624"/>
              </a:xfrm>
              <a:blipFill rotWithShape="1">
                <a:blip r:embed="rId5"/>
                <a:stretch>
                  <a:fillRect l="-1409" t="-14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39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78"/>
    </mc:Choice>
    <mc:Fallback>
      <p:transition spd="slow" advTm="109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tabLst/>
            </a:pPr>
            <a:r>
              <a:rPr lang="el-GR" dirty="0" smtClean="0"/>
              <a:t>ΗΛΙΑΚΑ ΣΥΣΤΗΜΑΤΑ</a:t>
            </a:r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>φωτογραφίες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7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4"/>
    </mc:Choice>
    <mc:Fallback>
      <p:transition spd="slow" advTm="1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4" name="Picture 6" descr="C:\Documents and Settings\Administrator\My Documents\Teaching\Solar power\bavaria H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0"/>
            <a:ext cx="9144000" cy="603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9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smtClean="0">
                <a:solidFill>
                  <a:schemeClr val="tx1"/>
                </a:solidFill>
              </a:rPr>
              <a:t>ΘΕΡΜΟΣΙΦΩΝΙΚΑ ΣΥΣΤΗΜΑΤΑ </a:t>
            </a:r>
            <a:endParaRPr lang="en-GB" altLang="en-US" b="0" dirty="0">
              <a:solidFill>
                <a:schemeClr val="tx1"/>
              </a:solidFill>
            </a:endParaRPr>
          </a:p>
        </p:txBody>
      </p:sp>
      <p:sp>
        <p:nvSpPr>
          <p:cNvPr id="380933" name="Rectangle 5"/>
          <p:cNvSpPr>
            <a:spLocks noChangeArrowheads="1"/>
          </p:cNvSpPr>
          <p:nvPr/>
        </p:nvSpPr>
        <p:spPr bwMode="auto">
          <a:xfrm>
            <a:off x="3976688" y="1339850"/>
            <a:ext cx="4991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0"/>
              </a:spcBef>
              <a:defRPr sz="2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defRPr>
            </a:lvl1pPr>
            <a:lvl2pPr algn="l">
              <a:spcBef>
                <a:spcPct val="0"/>
              </a:spcBef>
              <a:defRPr sz="2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defRPr>
            </a:lvl2pPr>
            <a:lvl3pPr algn="l">
              <a:spcBef>
                <a:spcPct val="0"/>
              </a:spcBef>
              <a:defRPr sz="2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defRPr>
            </a:lvl3pPr>
            <a:lvl4pPr algn="l">
              <a:spcBef>
                <a:spcPct val="0"/>
              </a:spcBef>
              <a:defRPr sz="2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defRPr>
            </a:lvl4pPr>
            <a:lvl5pPr algn="l">
              <a:spcBef>
                <a:spcPct val="0"/>
              </a:spcBef>
              <a:defRPr sz="2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n-US" sz="1800" b="0" dirty="0" smtClean="0">
                <a:solidFill>
                  <a:schemeClr val="tx1"/>
                </a:solidFill>
              </a:rPr>
              <a:t>ΛΕΙΤΟΥΡΓΟΥΝ ΧΩΡΙΣ ΑΝΤΛΙΑ. ΤΟ ΖΕΣΤΟ ΝΕΡΟ ΑΠΟΘΗΚΕΥΕΤΑΙ ΣΤΟ ΔΟΧΕΙΟ ΑΝΕΡΧΟΜΕΝΟ ΜΕ ΦΥΣΙΚΗ ΚΥΚΛΟΦΟΡΙΑ</a:t>
            </a:r>
            <a:endParaRPr lang="en-GB" altLang="en-US" sz="1800" b="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68"/>
    </mc:Choice>
    <mc:Fallback>
      <p:transition spd="slow" advTm="18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101" name="Picture 1029" descr="C:\Documents and Settings\Administrator\My Documents\Teaching\Solar power\Evac_Tubes_on_ENER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0"/>
            <a:ext cx="51435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80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857375" y="38100"/>
            <a:ext cx="7772400" cy="1143000"/>
          </a:xfrm>
        </p:spPr>
        <p:txBody>
          <a:bodyPr/>
          <a:lstStyle/>
          <a:p>
            <a:r>
              <a:rPr lang="el-GR" altLang="en-US" dirty="0" smtClean="0">
                <a:solidFill>
                  <a:schemeClr val="bg1"/>
                </a:solidFill>
              </a:rPr>
              <a:t>ΗΛΙΑΚΟΙ ΣΥΛΛΕΚΤΕΣ ΚΕΝΟΥ</a:t>
            </a:r>
            <a:endParaRPr lang="en-GB" altLang="en-US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7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2"/>
    </mc:Choice>
    <mc:Fallback>
      <p:transition spd="slow" advTm="5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6" name="Picture 1030" descr="C:\Documents and Settings\Administrator\My Documents\Teaching\Solar power\evacuated tub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25" name="Rectangle 10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>
              <a:tabLst/>
            </a:pPr>
            <a:r>
              <a:rPr lang="el-GR" altLang="en-US" dirty="0" smtClean="0">
                <a:solidFill>
                  <a:schemeClr val="tx1"/>
                </a:solidFill>
              </a:rPr>
              <a:t>ΗΛΙΑΚΟΙ ΣΥΛΛΕΚΤΕΣ ΚΕΝΟΥ</a:t>
            </a:r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7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2"/>
    </mc:Choice>
    <mc:Fallback>
      <p:transition spd="slow" advTm="6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 descr="C:\Documents and Settings\Administrator\My Documents\Teaching\Solar power\big arr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1157" r="1894"/>
          <a:stretch>
            <a:fillRect/>
          </a:stretch>
        </p:blipFill>
        <p:spPr bwMode="auto">
          <a:xfrm>
            <a:off x="1828800" y="0"/>
            <a:ext cx="5548313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1955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5548313" cy="1143000"/>
          </a:xfrm>
        </p:spPr>
        <p:txBody>
          <a:bodyPr/>
          <a:lstStyle/>
          <a:p>
            <a:pPr marL="0" indent="0">
              <a:tabLst/>
            </a:pPr>
            <a:r>
              <a:rPr lang="el-GR" altLang="en-US" dirty="0" smtClean="0">
                <a:solidFill>
                  <a:schemeClr val="tx1"/>
                </a:solidFill>
              </a:rPr>
              <a:t>ΠΑΡΑΒΟΛΙΚΟΙ ΕΣΤΙΑΚΟΙ ΣΥΛΛΕΚΤΕΣ</a:t>
            </a:r>
            <a:endParaRPr lang="en-GB" altLang="en-US" b="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6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28"/>
    </mc:Choice>
    <mc:Fallback>
      <p:transition spd="slow" advTm="12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424936" cy="1143000"/>
          </a:xfrm>
        </p:spPr>
        <p:txBody>
          <a:bodyPr>
            <a:normAutofit fontScale="90000"/>
          </a:bodyPr>
          <a:lstStyle/>
          <a:p>
            <a:pPr marL="0" indent="0">
              <a:tabLst/>
            </a:pPr>
            <a:r>
              <a:rPr lang="el-GR" sz="3600" dirty="0"/>
              <a:t>Ηλιακό σύστημα θέρμανσης αέρα ενσωματωμένο </a:t>
            </a:r>
            <a:r>
              <a:rPr lang="el-GR" sz="3600" dirty="0" smtClean="0"/>
              <a:t>στον νότιο τοίχο αποθήκης</a:t>
            </a:r>
            <a:endParaRPr lang="el-GR" sz="36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3" y="1773248"/>
            <a:ext cx="8811280" cy="3685015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1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4"/>
    </mc:Choice>
    <mc:Fallback>
      <p:transition spd="slow" advTm="6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229600" cy="576263"/>
          </a:xfrm>
        </p:spPr>
        <p:txBody>
          <a:bodyPr/>
          <a:lstStyle/>
          <a:p>
            <a:pPr marL="0" indent="0">
              <a:tabLst/>
            </a:pPr>
            <a:r>
              <a:rPr lang="el-GR" sz="2800" dirty="0"/>
              <a:t>Ηλιακό σύστημα θέρμανσης ζεστού νερού</a:t>
            </a:r>
          </a:p>
        </p:txBody>
      </p:sp>
      <p:pic>
        <p:nvPicPr>
          <p:cNvPr id="503811" name="Picture 3" descr="swh schema eTextbook fig7b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14691" y="1055077"/>
            <a:ext cx="8820218" cy="5556737"/>
          </a:xfrm>
          <a:noFill/>
          <a:ln>
            <a:solidFill>
              <a:schemeClr val="tx2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3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5"/>
    </mc:Choice>
    <mc:Fallback>
      <p:transition spd="slow" advTm="6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7772400" cy="1143000"/>
          </a:xfrm>
        </p:spPr>
        <p:txBody>
          <a:bodyPr/>
          <a:lstStyle/>
          <a:p>
            <a:pPr marL="0" indent="0">
              <a:tabLst/>
            </a:pPr>
            <a:r>
              <a:rPr lang="el-GR" sz="4000" dirty="0"/>
              <a:t>Ηλιακό σύστημα θέρμανσης νερού</a:t>
            </a:r>
          </a:p>
        </p:txBody>
      </p:sp>
      <p:pic>
        <p:nvPicPr>
          <p:cNvPr id="505859" name="Picture 3" descr="IMG002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46125" y="1268413"/>
            <a:ext cx="7651750" cy="5102225"/>
          </a:xfrm>
          <a:noFill/>
          <a:ln w="12700">
            <a:solidFill>
              <a:srgbClr val="FFB900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1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18"/>
    </mc:Choice>
    <mc:Fallback>
      <p:transition spd="slow" advTm="1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2400" cy="792088"/>
          </a:xfrm>
        </p:spPr>
        <p:txBody>
          <a:bodyPr>
            <a:normAutofit/>
          </a:bodyPr>
          <a:lstStyle/>
          <a:p>
            <a:r>
              <a:rPr lang="el-GR" altLang="en-US" sz="3600" kern="12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Ηλιακό θερμικό σύστημα</a:t>
            </a:r>
            <a:endParaRPr lang="en-US" altLang="en-US" dirty="0" smtClean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30725"/>
          </a:xfrm>
        </p:spPr>
        <p:txBody>
          <a:bodyPr>
            <a:normAutofit/>
          </a:bodyPr>
          <a:lstStyle/>
          <a:p>
            <a:r>
              <a:rPr lang="el-GR" altLang="en-US" dirty="0" smtClean="0"/>
              <a:t>Βασικός στόχος : η συλλογή ηλιακής ακτινοβολίας και μετατροπή σε χρήσιμη θερμική ενέργεια</a:t>
            </a:r>
          </a:p>
          <a:p>
            <a:r>
              <a:rPr lang="el-GR" altLang="en-US" dirty="0" smtClean="0"/>
              <a:t>Η απόδοση του συστήματος εξαρτάται από αρκετούς παράγοντες όπως :</a:t>
            </a:r>
          </a:p>
          <a:p>
            <a:r>
              <a:rPr lang="el-GR" altLang="en-US" dirty="0" smtClean="0"/>
              <a:t>Η διαθεσιμότητα της ηλιακής ενέργειας</a:t>
            </a:r>
          </a:p>
          <a:p>
            <a:r>
              <a:rPr lang="el-GR" altLang="en-US" dirty="0" smtClean="0"/>
              <a:t>Η θερμοκρασία του αέρα</a:t>
            </a:r>
          </a:p>
          <a:p>
            <a:r>
              <a:rPr lang="el-GR" altLang="en-US" dirty="0" smtClean="0"/>
              <a:t>Τα χαρακτηριστικά της απαιτούμενης ενέργειας</a:t>
            </a:r>
          </a:p>
          <a:p>
            <a:r>
              <a:rPr lang="el-GR" altLang="en-US" dirty="0" smtClean="0"/>
              <a:t>Τα θερμικά χαρακτηριστικά του ηλιακού συστήματος</a:t>
            </a:r>
            <a:endParaRPr lang="en-US" altLang="en-US" dirty="0" smtClean="0"/>
          </a:p>
          <a:p>
            <a:pPr>
              <a:buFont typeface="Wingdings" pitchFamily="2" charset="2"/>
              <a:buNone/>
            </a:pPr>
            <a:endParaRPr lang="en-US" alt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7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09"/>
    </mc:Choice>
    <mc:Fallback>
      <p:transition spd="slow" advTm="27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7772400" cy="1143000"/>
          </a:xfrm>
        </p:spPr>
        <p:txBody>
          <a:bodyPr/>
          <a:lstStyle/>
          <a:p>
            <a:r>
              <a:rPr lang="el-GR" dirty="0"/>
              <a:t>Ηλιακός συλλέκτης κενού</a:t>
            </a:r>
          </a:p>
        </p:txBody>
      </p:sp>
      <p:pic>
        <p:nvPicPr>
          <p:cNvPr id="509955" name="Picture 3" descr="Evacuated Tube E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29006" y="1166018"/>
            <a:ext cx="7560126" cy="5670095"/>
          </a:xfrm>
          <a:noFill/>
          <a:ln w="12700">
            <a:solidFill>
              <a:srgbClr val="FFB900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4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2"/>
    </mc:Choice>
    <mc:Fallback>
      <p:transition spd="slow" advTm="4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3218" y="274638"/>
            <a:ext cx="8433582" cy="1143000"/>
          </a:xfrm>
        </p:spPr>
        <p:txBody>
          <a:bodyPr>
            <a:normAutofit fontScale="90000"/>
          </a:bodyPr>
          <a:lstStyle/>
          <a:p>
            <a:pPr marL="0" indent="0">
              <a:tabLst/>
            </a:pPr>
            <a: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Ηλιακοί συλλέκτες κενού</a:t>
            </a:r>
            <a:b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l-GR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(μείωση των θερμικών απωλειών συναγωγής)</a:t>
            </a:r>
            <a:endParaRPr lang="el-GR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07907" name="Picture 3" descr="swhchina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36315" y="1546698"/>
            <a:ext cx="8253258" cy="4737370"/>
          </a:xfrm>
          <a:noFill/>
          <a:ln w="12700">
            <a:solidFill>
              <a:srgbClr val="FFB900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4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6"/>
    </mc:Choice>
    <mc:Fallback>
      <p:transition spd="slow" advTm="9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7772400" cy="1143000"/>
          </a:xfrm>
        </p:spPr>
        <p:txBody>
          <a:bodyPr>
            <a:normAutofit fontScale="90000"/>
          </a:bodyPr>
          <a:lstStyle/>
          <a:p>
            <a:pPr marL="0" indent="0">
              <a:tabLst/>
            </a:pPr>
            <a:r>
              <a:rPr lang="el-GR" sz="4000" dirty="0"/>
              <a:t>Ηλιακοί θερμικοί συλλέκτες νερού σε κτίριο</a:t>
            </a:r>
          </a:p>
        </p:txBody>
      </p:sp>
      <p:pic>
        <p:nvPicPr>
          <p:cNvPr id="288772" name="Picture 4" descr="solar7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3422" y="1636932"/>
            <a:ext cx="7370079" cy="5179367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80"/>
    </mc:Choice>
    <mc:Fallback>
      <p:transition spd="slow" advTm="11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7772400" cy="11430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tabLst/>
            </a:pPr>
            <a:r>
              <a:rPr lang="el-GR" sz="3200" dirty="0"/>
              <a:t>Θέρμανση φαγητού με ηλιακή ενέργεια</a:t>
            </a:r>
          </a:p>
        </p:txBody>
      </p:sp>
      <p:pic>
        <p:nvPicPr>
          <p:cNvPr id="66563" name="Picture 3" descr="lfigure_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568102" y="1197202"/>
            <a:ext cx="4105072" cy="5461373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1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27"/>
    </mc:Choice>
    <mc:Fallback>
      <p:transition spd="slow" advTm="17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r>
              <a:rPr lang="el-GR"/>
              <a:t>Ηλιακή συσκευή μαγειρέματος</a:t>
            </a:r>
          </a:p>
        </p:txBody>
      </p:sp>
      <p:pic>
        <p:nvPicPr>
          <p:cNvPr id="139268" name="Picture 4" descr="solarchef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858011" y="2130393"/>
            <a:ext cx="4190643" cy="4486592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7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76"/>
    </mc:Choice>
    <mc:Fallback>
      <p:transition spd="slow" advTm="12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8978" y="4677825"/>
            <a:ext cx="3010487" cy="1143000"/>
          </a:xfrm>
        </p:spPr>
        <p:txBody>
          <a:bodyPr>
            <a:normAutofit/>
          </a:bodyPr>
          <a:lstStyle/>
          <a:p>
            <a:pPr algn="l"/>
            <a:r>
              <a:rPr lang="el-GR" dirty="0"/>
              <a:t>Ηλιακός φούρνος</a:t>
            </a: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3330027"/>
              </p:ext>
            </p:extLst>
          </p:nvPr>
        </p:nvGraphicFramePr>
        <p:xfrm>
          <a:off x="3541384" y="3066756"/>
          <a:ext cx="5602615" cy="3791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4" name="PhotoImpact" r:id="rId6" imgW="4203175" imgH="2844444" progId="">
                  <p:embed/>
                </p:oleObj>
              </mc:Choice>
              <mc:Fallback>
                <p:oleObj name="PhotoImpact" r:id="rId6" imgW="4203175" imgH="2844444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1384" y="3066756"/>
                        <a:ext cx="5602615" cy="3791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35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5032355"/>
              </p:ext>
            </p:extLst>
          </p:nvPr>
        </p:nvGraphicFramePr>
        <p:xfrm>
          <a:off x="0" y="0"/>
          <a:ext cx="6105378" cy="4274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5" name="PhotoImpact" r:id="rId8" imgW="8126984" imgH="5688889" progId="">
                  <p:embed/>
                </p:oleObj>
              </mc:Choice>
              <mc:Fallback>
                <p:oleObj name="PhotoImpact" r:id="rId8" imgW="8126984" imgH="568888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105378" cy="42746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59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21"/>
    </mc:Choice>
    <mc:Fallback>
      <p:transition spd="slow" advTm="22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581525"/>
            <a:ext cx="4537075" cy="774700"/>
          </a:xfrm>
        </p:spPr>
        <p:txBody>
          <a:bodyPr/>
          <a:lstStyle/>
          <a:p>
            <a:pPr marL="0" indent="0">
              <a:tabLst/>
            </a:pPr>
            <a:r>
              <a:rPr lang="el-GR" sz="3600" dirty="0"/>
              <a:t>Ηλιακή αφαλάτωση</a:t>
            </a:r>
          </a:p>
        </p:txBody>
      </p:sp>
      <p:graphicFrame>
        <p:nvGraphicFramePr>
          <p:cNvPr id="199683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07950" y="260350"/>
          <a:ext cx="6623050" cy="289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8" name="PhotoImpact" r:id="rId6" imgW="2689076" imgH="1176471" progId="">
                  <p:embed/>
                </p:oleObj>
              </mc:Choice>
              <mc:Fallback>
                <p:oleObj name="PhotoImpact" r:id="rId6" imgW="2689076" imgH="11764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260350"/>
                        <a:ext cx="6623050" cy="289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684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590380016"/>
              </p:ext>
            </p:extLst>
          </p:nvPr>
        </p:nvGraphicFramePr>
        <p:xfrm>
          <a:off x="4332849" y="3637475"/>
          <a:ext cx="4811151" cy="322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9" name="PhotoImpact" r:id="rId8" imgW="2722689" imgH="1821849" progId="">
                  <p:embed/>
                </p:oleObj>
              </mc:Choice>
              <mc:Fallback>
                <p:oleObj name="PhotoImpact" r:id="rId8" imgW="2722689" imgH="182184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2849" y="3637475"/>
                        <a:ext cx="4811151" cy="322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0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08"/>
    </mc:Choice>
    <mc:Fallback>
      <p:transition spd="slow" advTm="3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868362"/>
          </a:xfrm>
        </p:spPr>
        <p:txBody>
          <a:bodyPr/>
          <a:lstStyle/>
          <a:p>
            <a:pPr marL="0" indent="0">
              <a:tabLst/>
            </a:pPr>
            <a:r>
              <a:rPr lang="el-GR" sz="2000" dirty="0" smtClean="0"/>
              <a:t>Ηλιακή </a:t>
            </a:r>
            <a:r>
              <a:rPr lang="el-GR" sz="2000" dirty="0"/>
              <a:t>Αφυδάτωση Κατσίγαρου</a:t>
            </a:r>
          </a:p>
        </p:txBody>
      </p:sp>
      <p:sp>
        <p:nvSpPr>
          <p:cNvPr id="489475" name="Rectangle 3" descr="POTOGLOU AFALATVTHS 2"/>
          <p:cNvSpPr>
            <a:spLocks noGrp="1" noChangeAspect="1" noChangeArrowheads="1"/>
          </p:cNvSpPr>
          <p:nvPr isPhoto="1"/>
        </p:nvSpPr>
        <p:spPr bwMode="auto">
          <a:xfrm>
            <a:off x="0" y="1020763"/>
            <a:ext cx="9144000" cy="481647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1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2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82"/>
    </mc:Choice>
    <mc:Fallback>
      <p:transition spd="slow" advTm="13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figure_10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7386" y="812232"/>
            <a:ext cx="4836614" cy="6045768"/>
          </a:xfrm>
          <a:prstGeom prst="rect">
            <a:avLst/>
          </a:prstGeom>
          <a:noFill/>
          <a:ln/>
        </p:spPr>
      </p:pic>
      <p:sp>
        <p:nvSpPr>
          <p:cNvPr id="524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49263" y="148029"/>
            <a:ext cx="8229600" cy="625694"/>
          </a:xfrm>
        </p:spPr>
        <p:txBody>
          <a:bodyPr>
            <a:normAutofit/>
          </a:bodyPr>
          <a:lstStyle/>
          <a:p>
            <a:r>
              <a:rPr lang="el-GR" dirty="0" smtClean="0"/>
              <a:t> η ηλιακή </a:t>
            </a:r>
            <a:r>
              <a:rPr lang="el-GR" dirty="0"/>
              <a:t>λίμνη</a:t>
            </a:r>
          </a:p>
        </p:txBody>
      </p:sp>
      <p:sp>
        <p:nvSpPr>
          <p:cNvPr id="524291" name="Rectangle 3"/>
          <p:cNvSpPr>
            <a:spLocks noGrp="1" noChangeArrowheads="1"/>
          </p:cNvSpPr>
          <p:nvPr>
            <p:ph idx="1"/>
          </p:nvPr>
        </p:nvSpPr>
        <p:spPr>
          <a:xfrm>
            <a:off x="48332" y="1252023"/>
            <a:ext cx="4515731" cy="5444198"/>
          </a:xfrm>
        </p:spPr>
        <p:txBody>
          <a:bodyPr>
            <a:normAutofit fontScale="92500" lnSpcReduction="10000"/>
          </a:bodyPr>
          <a:lstStyle/>
          <a:p>
            <a:pPr marL="182563" indent="-182563"/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Ηλιακή λίμνη </a:t>
            </a: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: λόγω </a:t>
            </a:r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της περιεκτικότητας σε αλάτι, υπάρχει «θερμική αναστροφή</a:t>
            </a: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el-GR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82563" indent="-182563"/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η θερμοκρασία στον πυθμένα είναι υψηλότερη από την θερμοκρασία στην επιφάνεια.</a:t>
            </a:r>
          </a:p>
          <a:p>
            <a:pPr marL="182563" indent="-182563"/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π.χ. Νεκρά θάλασσα, δεξαμενές κλπ.</a:t>
            </a:r>
          </a:p>
          <a:p>
            <a:pPr marL="182563" indent="-182563"/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χρησιμεύει ως αποθήκευση θερμότητας.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9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31"/>
    </mc:Choice>
    <mc:Fallback>
      <p:transition spd="slow" advTm="44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rgbClr val="C00000"/>
                </a:solidFill>
              </a:rPr>
              <a:t>Εστίαση Ηλιακής Ακτινοβολίας</a:t>
            </a:r>
          </a:p>
        </p:txBody>
      </p:sp>
      <p:sp>
        <p:nvSpPr>
          <p:cNvPr id="515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 descr="hparabola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41462" y="1270393"/>
            <a:ext cx="5408579" cy="5342888"/>
          </a:xfrm>
          <a:prstGeom prst="rect">
            <a:avLst/>
          </a:prstGeo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3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01"/>
    </mc:Choice>
    <mc:Fallback>
      <p:transition spd="slow" advTm="22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7846"/>
            <a:ext cx="7772400" cy="57606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l-GR" sz="4000" kern="12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Ταξινόμηση ηλιακών συστημάτων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17680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altLang="en-US" sz="2800" dirty="0" smtClean="0"/>
              <a:t>Ταξινομούνται σε ενεργητικά και παθητικά</a:t>
            </a:r>
            <a:endParaRPr lang="en-US" altLang="en-US" sz="2800" dirty="0" smtClean="0"/>
          </a:p>
          <a:p>
            <a:pPr>
              <a:buFont typeface="Wingdings" pitchFamily="2" charset="2"/>
              <a:buNone/>
            </a:pPr>
            <a:r>
              <a:rPr lang="el-GR" altLang="en-US" sz="2800" b="1" dirty="0" smtClean="0"/>
              <a:t>Ενεργητικά συστήματα</a:t>
            </a:r>
            <a:endParaRPr lang="en-US" altLang="en-US" sz="2800" dirty="0" smtClean="0"/>
          </a:p>
          <a:p>
            <a:r>
              <a:rPr lang="el-GR" altLang="en-US" sz="2800" dirty="0" smtClean="0"/>
              <a:t>Τα ενεργητικά συστήματα αποτελούνται από στοιχεία που είναι γενικά ανεξάρτητα από τον σχεδιασμό του κτιρίου και συνήθως απαιτείται μιά αντλία ή ένας ανεμιστήρας γιά την μεταφορά του νερού ή του αέρα.</a:t>
            </a:r>
            <a:endParaRPr lang="en-US" altLang="en-US" sz="2800" dirty="0" smtClean="0"/>
          </a:p>
          <a:p>
            <a:r>
              <a:rPr lang="el-GR" altLang="en-US" sz="2800" dirty="0" smtClean="0"/>
              <a:t>Τα ενεργητικά συστήματα εγκαθίστανται ευκολότερα σε υπάρχοντα κτίρια</a:t>
            </a:r>
            <a:endParaRPr lang="en-US" alt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9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96"/>
    </mc:Choice>
    <mc:Fallback>
      <p:transition spd="slow" advTm="25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8568952" cy="1143000"/>
          </a:xfrm>
          <a:noFill/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marL="0" indent="0">
              <a:tabLst/>
            </a:pPr>
            <a:r>
              <a:rPr lang="el-GR" sz="4000" dirty="0"/>
              <a:t>Σχηματική διάταξη </a:t>
            </a:r>
            <a:r>
              <a:rPr lang="el-GR" sz="4000" dirty="0" smtClean="0"/>
              <a:t>παραβολικού εστιακού ηλιακού κατόπτρου</a:t>
            </a:r>
            <a:endParaRPr lang="el-GR" sz="4000" dirty="0"/>
          </a:p>
        </p:txBody>
      </p:sp>
      <p:pic>
        <p:nvPicPr>
          <p:cNvPr id="70659" name="Picture 3" descr="hfigure_1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332688" y="1465025"/>
            <a:ext cx="5418307" cy="5245664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2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5"/>
    </mc:Choice>
    <mc:Fallback>
      <p:transition spd="slow" advTm="7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marL="0" indent="0">
              <a:tabLst/>
            </a:pPr>
            <a:r>
              <a:rPr lang="el-GR" sz="4000" dirty="0"/>
              <a:t>Σχηματική διάταξη σφαιρικού </a:t>
            </a:r>
            <a:r>
              <a:rPr lang="el-GR" sz="4000" dirty="0" smtClean="0"/>
              <a:t>εστιακού ηλιακού συλλέκτη</a:t>
            </a:r>
            <a:endParaRPr lang="el-GR" sz="4000" dirty="0"/>
          </a:p>
        </p:txBody>
      </p:sp>
      <p:pic>
        <p:nvPicPr>
          <p:cNvPr id="71683" name="Picture 3" descr="hfigure_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141537" y="2204864"/>
            <a:ext cx="4429125" cy="4060825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3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2"/>
    </mc:Choice>
    <mc:Fallback>
      <p:transition spd="slow" advTm="8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1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Παραβολικός </a:t>
            </a:r>
            <a:r>
              <a:rPr lang="el-GR" dirty="0" smtClean="0"/>
              <a:t>εστιακός ηλιακός </a:t>
            </a:r>
            <a:r>
              <a:rPr lang="el-GR" dirty="0"/>
              <a:t>συλλέκτης</a:t>
            </a:r>
          </a:p>
        </p:txBody>
      </p:sp>
      <p:pic>
        <p:nvPicPr>
          <p:cNvPr id="54277" name="Picture 5" descr="Σκλάβος Cpc1~1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" y="2296483"/>
            <a:ext cx="4038600" cy="3133397"/>
          </a:xfrm>
          <a:noFill/>
          <a:ln/>
        </p:spPr>
      </p:pic>
      <p:pic>
        <p:nvPicPr>
          <p:cNvPr id="54280" name="Picture 8" descr="Σκλάβος Cpc3~1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4648200" y="2296483"/>
            <a:ext cx="4038600" cy="3133397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3"/>
    </mc:Choice>
    <mc:Fallback>
      <p:transition spd="slow" advTm="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95422" y="274638"/>
            <a:ext cx="8391378" cy="780439"/>
          </a:xfrm>
        </p:spPr>
        <p:txBody>
          <a:bodyPr>
            <a:noAutofit/>
          </a:bodyPr>
          <a:lstStyle/>
          <a:p>
            <a:r>
              <a:rPr lang="el-GR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Παραβολικοί εστιακοί ηλιακοί συλλέκτες</a:t>
            </a:r>
            <a:endParaRPr lang="el-GR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22243" name="Picture 3" descr="solar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264596" y="1218583"/>
            <a:ext cx="6974731" cy="5576989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0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12"/>
    </mc:Choice>
    <mc:Fallback>
      <p:transition spd="slow" advTm="1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marL="0" indent="0">
              <a:tabLst/>
            </a:pPr>
            <a:r>
              <a:rPr lang="el-GR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Παραβολικοί εστιακοί ηλιακοί συλλέκτες</a:t>
            </a:r>
            <a:r>
              <a:rPr lang="el-GR" sz="4000" dirty="0" smtClean="0"/>
              <a:t> </a:t>
            </a:r>
            <a:r>
              <a:rPr lang="el-GR" sz="4000" dirty="0"/>
              <a:t>σε θέση στάθμευσης</a:t>
            </a:r>
          </a:p>
        </p:txBody>
      </p:sp>
      <p:pic>
        <p:nvPicPr>
          <p:cNvPr id="106499" name="Picture 3" descr="solar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85324" y="1916832"/>
            <a:ext cx="7034627" cy="4608512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1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5"/>
    </mc:Choice>
    <mc:Fallback>
      <p:transition spd="slow" advTm="9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r>
              <a:rPr lang="el-GR"/>
              <a:t>Παραβολικός ηλιακός συλλέκτης</a:t>
            </a:r>
          </a:p>
        </p:txBody>
      </p:sp>
      <p:pic>
        <p:nvPicPr>
          <p:cNvPr id="68611" name="Picture 3" descr="solar trough collector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543965" y="1478604"/>
            <a:ext cx="6830979" cy="5379396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2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04"/>
    </mc:Choice>
    <mc:Fallback>
      <p:transition spd="slow" advTm="22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260648"/>
            <a:ext cx="7772400" cy="11430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tabLst/>
            </a:pPr>
            <a:r>
              <a:rPr lang="el-GR" sz="3200" dirty="0"/>
              <a:t>Παραβολικοί εστιακοί συλλέκτες με σύστημα παρακολούθησης του Ήλιου</a:t>
            </a:r>
          </a:p>
        </p:txBody>
      </p:sp>
      <p:pic>
        <p:nvPicPr>
          <p:cNvPr id="72707" name="Picture 3" descr="hfigure_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308100" y="1901825"/>
            <a:ext cx="6511925" cy="4325938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8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4"/>
    </mc:Choice>
    <mc:Fallback>
      <p:transition spd="slow" advTm="7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332656"/>
            <a:ext cx="7772400" cy="1143000"/>
          </a:xfrm>
        </p:spPr>
        <p:txBody>
          <a:bodyPr>
            <a:normAutofit fontScale="90000"/>
          </a:bodyPr>
          <a:lstStyle/>
          <a:p>
            <a:pPr marL="0" indent="0">
              <a:tabLst/>
            </a:pPr>
            <a:r>
              <a:rPr lang="el-GR" sz="4000" dirty="0"/>
              <a:t>Ηλιακός Εστιακός Κατοπτρικός Συλλέκτης</a:t>
            </a:r>
          </a:p>
        </p:txBody>
      </p:sp>
      <p:pic>
        <p:nvPicPr>
          <p:cNvPr id="224259" name="Picture 3" descr="RemoteDish (78277 bytes)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202386" y="1600200"/>
            <a:ext cx="5346278" cy="5105696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2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2"/>
    </mc:Choice>
    <mc:Fallback>
      <p:transition spd="slow" advTm="7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06863" cy="1143000"/>
          </a:xfrm>
        </p:spPr>
        <p:txBody>
          <a:bodyPr>
            <a:normAutofit fontScale="90000"/>
          </a:bodyPr>
          <a:lstStyle/>
          <a:p>
            <a:pPr marL="0" indent="0">
              <a:tabLst/>
            </a:pPr>
            <a:r>
              <a:rPr lang="el-GR" sz="4000" dirty="0"/>
              <a:t>ηλιακός ανακλαστήρας</a:t>
            </a:r>
          </a:p>
        </p:txBody>
      </p:sp>
      <p:pic>
        <p:nvPicPr>
          <p:cNvPr id="565253" name="Picture 5" descr="Solar Reflector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37088" y="188913"/>
            <a:ext cx="4227512" cy="6367462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5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0"/>
    </mc:Choice>
    <mc:Fallback>
      <p:transition spd="slow" advTm="5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r>
              <a:rPr lang="el-GR"/>
              <a:t>Ηλιακός Σταθμός - Γαλλία</a:t>
            </a:r>
          </a:p>
        </p:txBody>
      </p:sp>
      <p:pic>
        <p:nvPicPr>
          <p:cNvPr id="77827" name="Picture 3" descr="odeillo_solar_furnace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183129" y="1600200"/>
            <a:ext cx="6777742" cy="4525963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5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99"/>
    </mc:Choice>
    <mc:Fallback>
      <p:transition spd="slow" advTm="57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1"/>
          <p:cNvSpPr txBox="1">
            <a:spLocks noChangeArrowheads="1"/>
          </p:cNvSpPr>
          <p:nvPr/>
        </p:nvSpPr>
        <p:spPr bwMode="auto">
          <a:xfrm>
            <a:off x="467544" y="1556792"/>
            <a:ext cx="8229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n-US" sz="2800" dirty="0" smtClean="0"/>
              <a:t>Τα παθητικά ηλιακά συστήματα συλλέγουν και διανέμουν την ηλιακή ενέργεια χωρίς κάποια βοηθητική συσκευή (αντλία, ανεμιστήρας, κλπ.)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altLang="en-US" sz="28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n-US" sz="2800" dirty="0" smtClean="0"/>
              <a:t>Εξαρτώνται από τον σχεδιασμό του κτιρίου και τα θερμικά χαρακτηριστικά των υλικών που χρησιμοποιούνται.</a:t>
            </a:r>
            <a:endParaRPr lang="en-US" alt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59160"/>
          </a:xfrm>
        </p:spPr>
        <p:txBody>
          <a:bodyPr/>
          <a:lstStyle/>
          <a:p>
            <a:r>
              <a:rPr lang="el-GR" altLang="en-US" sz="32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Παθητικά ηλιακά συστήματα</a:t>
            </a:r>
            <a:endParaRPr lang="en-GB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8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61"/>
    </mc:Choice>
    <mc:Fallback>
      <p:transition spd="slow" advTm="16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9" name="Picture 5" descr="C:\Documents and Settings\Administrator\My Documents\Teaching\Solar power\Odello-four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075"/>
            <a:ext cx="9144000" cy="591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50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73075"/>
            <a:ext cx="4503738" cy="658813"/>
          </a:xfrm>
          <a:solidFill>
            <a:srgbClr val="FFFFFF">
              <a:alpha val="50000"/>
            </a:srgbClr>
          </a:solidFill>
        </p:spPr>
        <p:txBody>
          <a:bodyPr/>
          <a:lstStyle/>
          <a:p>
            <a:pPr marL="0" indent="0">
              <a:tabLst/>
            </a:pPr>
            <a:r>
              <a:rPr lang="el-GR" altLang="en-US" dirty="0" smtClean="0">
                <a:solidFill>
                  <a:schemeClr val="tx1"/>
                </a:solidFill>
              </a:rPr>
              <a:t>ΗΛΙΑΚΟΣ ΘΕΡΜΙΚΟΣ ΣΤΑΘΜΟΣ - ΓΑΛΛΙΑ</a:t>
            </a:r>
            <a:endParaRPr lang="en-GB" altLang="en-US" b="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7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2"/>
    </mc:Choice>
    <mc:Fallback>
      <p:transition spd="slow" advTm="7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>
              <a:tabLst/>
            </a:pPr>
            <a:r>
              <a:rPr lang="el-GR" sz="3200" dirty="0"/>
              <a:t>Σχηματική Διάταξη Ηλιακού Σταθμού με Επίγειο Εστιακό Συγκεντρωτή</a:t>
            </a:r>
          </a:p>
        </p:txBody>
      </p:sp>
      <p:pic>
        <p:nvPicPr>
          <p:cNvPr id="221187" name="Picture 3" descr="Consolar concept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913138" y="2198618"/>
            <a:ext cx="6689814" cy="4188114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1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42"/>
    </mc:Choice>
    <mc:Fallback>
      <p:transition spd="slow" advTm="10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Ηλιοστάτης – ηλιακό κάτοπτρο που παρακολουθεί την κίνηση του Ήλιου</a:t>
            </a:r>
            <a:endParaRPr lang="el-GR" dirty="0"/>
          </a:p>
        </p:txBody>
      </p:sp>
      <p:pic>
        <p:nvPicPr>
          <p:cNvPr id="518147" name="Picture 3" descr="solar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324911" y="1505242"/>
            <a:ext cx="4669276" cy="5370659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1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5"/>
    </mc:Choice>
    <mc:Fallback>
      <p:transition spd="slow" advTm="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772400" cy="1143000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tabLst/>
            </a:pPr>
            <a:r>
              <a:rPr lang="el-GR" sz="2800" dirty="0"/>
              <a:t>Ηλιακός σταθμός με ανακλαστικά κάτοπτρα και πύργο εστίασης</a:t>
            </a:r>
          </a:p>
        </p:txBody>
      </p:sp>
      <p:pic>
        <p:nvPicPr>
          <p:cNvPr id="69635" name="Picture 3" descr="0224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675383" y="1600200"/>
            <a:ext cx="5793233" cy="4525963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4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62"/>
    </mc:Choice>
    <mc:Fallback>
      <p:transition spd="slow" advTm="13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l-GR" sz="4000"/>
              <a:t>Ηλιακός σταθμός ηλεκτρικής ενέργειας</a:t>
            </a:r>
          </a:p>
        </p:txBody>
      </p:sp>
      <p:pic>
        <p:nvPicPr>
          <p:cNvPr id="104451" name="Picture 3" descr="psa_cesa1_from_ssps_tower_with_TSA_in_operation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335088" y="1879600"/>
            <a:ext cx="6457950" cy="4200525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19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26"/>
    </mc:Choice>
    <mc:Fallback>
      <p:transition spd="slow" advTm="19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06863" cy="2911475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tabLst/>
            </a:pPr>
            <a:r>
              <a:rPr lang="el-GR" sz="3600" dirty="0"/>
              <a:t>Ηλιακός Σταθμός. Πύργος εστίασης</a:t>
            </a:r>
          </a:p>
        </p:txBody>
      </p:sp>
      <p:pic>
        <p:nvPicPr>
          <p:cNvPr id="62469" name="Picture 5" descr="solar tower in Spain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81538" y="280988"/>
            <a:ext cx="4033837" cy="6143625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1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06"/>
    </mc:Choice>
    <mc:Fallback>
      <p:transition spd="slow" advTm="18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7" name="Picture 7" descr="C:\Documents and Settings\Administrator\My Documents\Teaching\Solar power\ps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87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smtClean="0">
                <a:solidFill>
                  <a:schemeClr val="bg1"/>
                </a:solidFill>
              </a:rPr>
              <a:t>ΗΛΙΑΚΟΣ ΠΥΡΓΟΣ ΣΤΟ </a:t>
            </a:r>
            <a:r>
              <a:rPr lang="en-GB" altLang="en-US" dirty="0" smtClean="0">
                <a:solidFill>
                  <a:schemeClr val="bg1"/>
                </a:solidFill>
              </a:rPr>
              <a:t>CESA </a:t>
            </a:r>
            <a:r>
              <a:rPr lang="el-GR" altLang="en-US" dirty="0" smtClean="0">
                <a:solidFill>
                  <a:schemeClr val="bg1"/>
                </a:solidFill>
              </a:rPr>
              <a:t>ΣΤΗΝ ΙΣΠΑΝΙΑ</a:t>
            </a:r>
            <a:endParaRPr lang="en-GB" altLang="en-US" b="0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0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1"/>
    </mc:Choice>
    <mc:Fallback>
      <p:transition spd="slow" advTm="11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r>
              <a:rPr lang="el-GR"/>
              <a:t>Ηλιακός σταθμός </a:t>
            </a:r>
          </a:p>
        </p:txBody>
      </p:sp>
      <p:pic>
        <p:nvPicPr>
          <p:cNvPr id="74755" name="Picture 3" descr="hfigure_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719502" y="1600200"/>
            <a:ext cx="5704995" cy="4525963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7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59"/>
    </mc:Choice>
    <mc:Fallback>
      <p:transition spd="slow" advTm="29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66492" cy="2201276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tabLst/>
            </a:pPr>
            <a:r>
              <a:rPr lang="el-GR" dirty="0" smtClean="0"/>
              <a:t>Ηλιακός θερμικός σταθμός με ηλιακά κάτοπτρα</a:t>
            </a:r>
            <a:endParaRPr lang="el-GR" dirty="0"/>
          </a:p>
        </p:txBody>
      </p:sp>
      <p:pic>
        <p:nvPicPr>
          <p:cNvPr id="102403" name="Picture 3" descr="odeillo_solar_furnace_heliostats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996129" y="1275102"/>
            <a:ext cx="4139934" cy="5582898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5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8"/>
    </mc:Choice>
    <mc:Fallback>
      <p:transition spd="slow" advTm="6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Φωτοβολταϊκά συστήματα</a:t>
            </a:r>
            <a:endParaRPr lang="el-GR" dirty="0"/>
          </a:p>
        </p:txBody>
      </p:sp>
      <p:sp>
        <p:nvSpPr>
          <p:cNvPr id="52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64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"/>
    </mc:Choice>
    <mc:Fallback>
      <p:transition spd="slow" advTm="1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1"/>
          <p:cNvSpPr txBox="1">
            <a:spLocks noChangeArrowheads="1"/>
          </p:cNvSpPr>
          <p:nvPr/>
        </p:nvSpPr>
        <p:spPr bwMode="auto">
          <a:xfrm>
            <a:off x="431800" y="1258887"/>
            <a:ext cx="784860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n-US" sz="2800" dirty="0" smtClean="0"/>
              <a:t>Η θερμική αποθήκευση απαιτείται διότι η ζήτηση δεν ταυτίζεται χρονικά με την διαθεσιμότητα της ηλιακής ενέργειας.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n-US" sz="2800" dirty="0" smtClean="0"/>
              <a:t>Έτσι η θερμότητα μεταφέρεται είτε κατευθείαν είτε από την αποθήκευση (συνήθως νερό ή βότσαλα)</a:t>
            </a:r>
            <a:r>
              <a:rPr lang="en-US" altLang="en-US" sz="2800" dirty="0" smtClean="0"/>
              <a:t>.</a:t>
            </a:r>
            <a:endParaRPr lang="el-GR" altLang="en-US" sz="28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n-US" sz="2800" dirty="0" smtClean="0"/>
              <a:t>Η επιλογή της λειτουργίας γίνεται αυτόματα με σύστημα ελέγχου.</a:t>
            </a:r>
            <a:endParaRPr lang="en-US" altLang="en-US" sz="28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15144"/>
          </a:xfrm>
        </p:spPr>
        <p:txBody>
          <a:bodyPr/>
          <a:lstStyle/>
          <a:p>
            <a:r>
              <a:rPr lang="el-GR" dirty="0" smtClean="0"/>
              <a:t>ΘΕΡΜΙΚΗ ΑΠΟΘΗΚΕΥΣΗ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24"/>
    </mc:Choice>
    <mc:Fallback>
      <p:transition spd="slow" advTm="37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r>
              <a:rPr lang="el-GR"/>
              <a:t>Φωτοβολταϊκά κύτταρα</a:t>
            </a:r>
          </a:p>
        </p:txBody>
      </p:sp>
      <p:pic>
        <p:nvPicPr>
          <p:cNvPr id="174083" name="Picture 3" descr="figure_1a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763713" y="1511300"/>
            <a:ext cx="5184775" cy="3914775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7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6"/>
    </mc:Choice>
    <mc:Fallback>
      <p:transition spd="slow" advTm="5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r>
              <a:rPr lang="el-GR"/>
              <a:t>Φωτοβολταϊκό πλαίσιο</a:t>
            </a:r>
          </a:p>
        </p:txBody>
      </p:sp>
      <p:pic>
        <p:nvPicPr>
          <p:cNvPr id="173059" name="Picture 3" descr="figure_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619250" y="1628775"/>
            <a:ext cx="5689600" cy="4275138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2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2"/>
    </mc:Choice>
    <mc:Fallback>
      <p:transition spd="slow" advTm="7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r>
              <a:rPr lang="el-GR"/>
              <a:t>Σταθμός με φωτοβολταϊκά</a:t>
            </a:r>
          </a:p>
        </p:txBody>
      </p:sp>
      <p:pic>
        <p:nvPicPr>
          <p:cNvPr id="125955" name="Picture 3" descr="figure_1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547813" y="1628775"/>
            <a:ext cx="6480175" cy="4427538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4"/>
    </mc:Choice>
    <mc:Fallback>
      <p:transition spd="slow" advTm="4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683000" cy="2649537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tabLst/>
            </a:pPr>
            <a:r>
              <a:rPr lang="el-GR" sz="3200" dirty="0"/>
              <a:t>Κτίριο με φωτοβολταϊκό σύστημα</a:t>
            </a:r>
          </a:p>
        </p:txBody>
      </p:sp>
      <p:pic>
        <p:nvPicPr>
          <p:cNvPr id="178179" name="Picture 3" descr="Image160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343400" y="188913"/>
            <a:ext cx="4452938" cy="6408737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4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7"/>
    </mc:Choice>
    <mc:Fallback>
      <p:transition spd="slow" advTm="9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9" name="Picture 5" descr="C:\Documents and Settings\Administrator\My Documents\Teaching\Solar power\honda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4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670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685800" y="547688"/>
            <a:ext cx="4203700" cy="71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</a:extLst>
        </p:spPr>
        <p:txBody>
          <a:bodyPr/>
          <a:lstStyle/>
          <a:p>
            <a:pPr marL="0" indent="0">
              <a:tabLst/>
            </a:pPr>
            <a:r>
              <a:rPr lang="el-GR" altLang="en-US" smtClean="0">
                <a:solidFill>
                  <a:schemeClr val="tx1"/>
                </a:solidFill>
              </a:rPr>
              <a:t>ΗΛΙΑΚΟ ΑΥΤΟΚΙΝΗΤΟ</a:t>
            </a:r>
            <a:endParaRPr lang="en-GB" altLang="en-US" b="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6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96"/>
    </mc:Choice>
    <mc:Fallback>
      <p:transition spd="slow" advTm="1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7" name="Picture 1029" descr="C:\Documents and Settings\Administrator\My Documents\Teaching\Solar power\manzanares_a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8"/>
            <a:ext cx="9144000" cy="6029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07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685800" y="414338"/>
            <a:ext cx="4203700" cy="717550"/>
          </a:xfrm>
          <a:solidFill>
            <a:srgbClr val="FFFFFF">
              <a:alpha val="50000"/>
            </a:srgbClr>
          </a:solidFill>
        </p:spPr>
        <p:txBody>
          <a:bodyPr/>
          <a:lstStyle/>
          <a:p>
            <a:pPr marL="0" indent="0">
              <a:tabLst/>
            </a:pPr>
            <a:r>
              <a:rPr lang="el-GR" altLang="en-US" dirty="0" smtClean="0">
                <a:solidFill>
                  <a:schemeClr val="tx1"/>
                </a:solidFill>
              </a:rPr>
              <a:t>ΗΛΙΑΚΗ ΚΑΜΙΝΑΔΑ - ΙΣΠΑΝΙΑ</a:t>
            </a:r>
            <a:endParaRPr lang="en-GB" altLang="en-US" b="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01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58"/>
    </mc:Choice>
    <mc:Fallback>
      <p:transition spd="slow" advTm="58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ΤΕΛΟΣ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4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3"/>
    </mc:Choice>
    <mc:Fallback>
      <p:transition spd="slow" advTm="7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FFCC00"/>
      </a:lt2>
      <a:accent1>
        <a:srgbClr val="FFFF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B9B9E7"/>
      </a:accent6>
      <a:hlink>
        <a:srgbClr val="000066"/>
      </a:hlink>
      <a:folHlink>
        <a:srgbClr val="FFFF99"/>
      </a:folHlink>
    </a:clrScheme>
    <a:fontScheme name="Default Design">
      <a:majorFont>
        <a:latin typeface="Verdana"/>
        <a:ea typeface=""/>
        <a:cs typeface="Times New Roman"/>
      </a:majorFont>
      <a:minorFont>
        <a:latin typeface="Verdana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60000"/>
          </a:spcBef>
          <a:spcAft>
            <a:spcPct val="0"/>
          </a:spcAft>
          <a:buClrTx/>
          <a:buSzTx/>
          <a:buFontTx/>
          <a:buChar char="•"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60000"/>
          </a:spcBef>
          <a:spcAft>
            <a:spcPct val="0"/>
          </a:spcAft>
          <a:buClrTx/>
          <a:buSzTx/>
          <a:buFontTx/>
          <a:buChar char="•"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000000"/>
        </a:lt1>
        <a:dk2>
          <a:srgbClr val="000000"/>
        </a:dk2>
        <a:lt2>
          <a:srgbClr val="FFCC00"/>
        </a:lt2>
        <a:accent1>
          <a:srgbClr val="FFFFFF"/>
        </a:accent1>
        <a:accent2>
          <a:srgbClr val="CCCCFF"/>
        </a:accent2>
        <a:accent3>
          <a:srgbClr val="AAAAAA"/>
        </a:accent3>
        <a:accent4>
          <a:srgbClr val="000000"/>
        </a:accent4>
        <a:accent5>
          <a:srgbClr val="FFFFFF"/>
        </a:accent5>
        <a:accent6>
          <a:srgbClr val="B9B9E7"/>
        </a:accent6>
        <a:hlink>
          <a:srgbClr val="00006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2302</TotalTime>
  <Words>1107</Words>
  <Application>Microsoft Office PowerPoint</Application>
  <PresentationFormat>On-screen Show (4:3)</PresentationFormat>
  <Paragraphs>301</Paragraphs>
  <Slides>96</Slides>
  <Notes>65</Notes>
  <HiddenSlides>0</HiddenSlides>
  <MMClips>96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96</vt:i4>
      </vt:variant>
    </vt:vector>
  </HeadingPairs>
  <TitlesOfParts>
    <vt:vector size="99" baseType="lpstr">
      <vt:lpstr>Default Design</vt:lpstr>
      <vt:lpstr>Picture</vt:lpstr>
      <vt:lpstr>PhotoImpact</vt:lpstr>
      <vt:lpstr>ΑΝΑΝΕΩΣΙΜΕΣ ΠΗΓΕΣ ΕΝΕΡΓΕΙΑΣ</vt:lpstr>
      <vt:lpstr>PowerPoint Presentation</vt:lpstr>
      <vt:lpstr>PowerPoint Presentation</vt:lpstr>
      <vt:lpstr>ΗΛΙΑΚΗ ΑΚΤΙΝΟΒΟΛΙΑ,  ΗΛΙΑΚΟΙ ΣΥΛΛΕΚΤΕΣ  &amp; ΗΛΙΑΚΑ ΣΥΣΤΗΜΑΤΑ</vt:lpstr>
      <vt:lpstr>Ηλιακές εφαρμογές</vt:lpstr>
      <vt:lpstr>Ηλιακό θερμικό σύστημα</vt:lpstr>
      <vt:lpstr>Ταξινόμηση ηλιακών συστημάτων</vt:lpstr>
      <vt:lpstr>Παθητικά ηλιακά συστήματα</vt:lpstr>
      <vt:lpstr>ΘΕΡΜΙΚΗ ΑΠΟΘΗΚΕΥΣΗ</vt:lpstr>
      <vt:lpstr>Ηλιακό σύστημα θέρμανσης νερού</vt:lpstr>
      <vt:lpstr>PowerPoint Presentation</vt:lpstr>
      <vt:lpstr>ΘΕΡΜΑΝΣΗ ΚΟΛΥΜΒΗΤΙΚΗΣ ΔΕΞΑΜΕΝΗΣ</vt:lpstr>
      <vt:lpstr>ΘΕΡΜΑΝΣΗ ΚΟΛΥΜΒΗΤΙΚΗΣ ΔΕΞΑΜΕΝΗΣ</vt:lpstr>
      <vt:lpstr>Σύστημα ηλιακής ψύξης</vt:lpstr>
      <vt:lpstr>ΗΛΙΑΚΟΣ ΑΕΡΟΣΥΛΛΕΚΤΗΣ ΜΕ ΑΝΕΜΙΣΤΉΡΑ</vt:lpstr>
      <vt:lpstr>ΗΛΙΑΚΟ ΣΥΣΤΗΜΑ ΜΕ ΑΕΡΟΣΥΛΛΕΚΤΗ ΓΙΑ ΞΗΡΑΝΣΗ ΠΡΟΪΟΝΤΩΝ</vt:lpstr>
      <vt:lpstr>Ηλιακό θερμικό σύστημα αέρα</vt:lpstr>
      <vt:lpstr>ΗΛΙΑΚΟΙ ΣΥΛΛΕΚΤΕΣ ΣΤΗΝ ΣΤΕΓΗ</vt:lpstr>
      <vt:lpstr>ΘΕΡΜΟΣΙΦΩΝΙΚΟ ΣΥΣΤΗΜΑ ΚΑΙ ΣΥΣΤΗΜΑ ΜΕ ΑΝΤΛΙΑ</vt:lpstr>
      <vt:lpstr>Ηλιακός θερμοσίφωνας με φυσική κυκλοφορία (χωρίς αντλία)</vt:lpstr>
      <vt:lpstr>Ηλιακός θερμοσίφωνας με φυσική κυκλοφορία (χωρίς αντλία)</vt:lpstr>
      <vt:lpstr>Ηλιακό σύστημα θέρμανσης νερού</vt:lpstr>
      <vt:lpstr>Ηλιακός θερμοσίφωνας με αντλία</vt:lpstr>
      <vt:lpstr>ΗΛΙΑΚΟ ΣΥΣΤΗΜΑ ΜΕ ΕΝΑΛΛΑΚΤΗ </vt:lpstr>
      <vt:lpstr>ΗΛΙΑΚΗ ΘΕΡΜΑΝΣΗ ΚΑΙ ΖΕΣΤΟ ΝΕΡΟ ΧΡΗΣΗΣ</vt:lpstr>
      <vt:lpstr>Ηλιακοί συλλέκτες</vt:lpstr>
      <vt:lpstr>Συλλογή-μεταφορά-αποθήκευση ζεστού νερού</vt:lpstr>
      <vt:lpstr>  Ηλιακό σύστημα παραγωγής ζεστού νερού   με :   - επίπεδους και συγκεντρωτικούς συλλέκτες,          - αποθήκευση νερού σταθερού όγκου</vt:lpstr>
      <vt:lpstr> Ηλιακό σύστημα παραγωγής ζεστού νερού με  - επίπεδους και συγκεντρωτικούς συλλέκτες, - αποθήκευση νερού μεταβλητού όγκου</vt:lpstr>
      <vt:lpstr>Ηλιακό Σύστημα με:  - Θέρμανση νερού με συλλέκτες, - Παραγωγή ηλεκτρισμού με Φ/Β, - Αποθήκευση υδρογόνου/Κύτταρα Καυσίμου</vt:lpstr>
      <vt:lpstr>Ηλιακό Σύστημα Θέρμανσης με Φ/Β ...</vt:lpstr>
      <vt:lpstr>Εγκατάσταση Ηλιακού Συστήματος</vt:lpstr>
      <vt:lpstr>Ηλιακό Σύστημα Θέρμανσης με βοηθητική πηγή</vt:lpstr>
      <vt:lpstr>Ηλιακό σύστημα θέρμανσης νερού  Υπολογισμοί </vt:lpstr>
      <vt:lpstr>Υπολογισμοί ηλιακών θερμικών συστημάτων</vt:lpstr>
      <vt:lpstr>Μεταβλητές που πρέπει να υπολογιστούν</vt:lpstr>
      <vt:lpstr>Βήματα υπολογισμών</vt:lpstr>
      <vt:lpstr>Ηλιακή απόκλιση</vt:lpstr>
      <vt:lpstr>Δύση ηλίου : ωριαία γωνία ωs</vt:lpstr>
      <vt:lpstr>Ho  ακτινοβολία ήλιου έξω από την ατμόσφαιρα</vt:lpstr>
      <vt:lpstr>ΚΤ   συντελεστής αιθριότητας</vt:lpstr>
      <vt:lpstr>ΚΤ  συντελεστής αιθριότητας</vt:lpstr>
      <vt:lpstr>ποσοστό διάχυτης ηλιακής ακτινοβολίας Ηd συναρτήσει του συντελεστή αιθριότητας ΚΤ</vt:lpstr>
      <vt:lpstr>υπολογισμός θερμικού φορτίου νερού χρήσης Qload</vt:lpstr>
      <vt:lpstr>Θερμικό φορτίο κτιρίων</vt:lpstr>
      <vt:lpstr>υπολογισμός ηλιακής ακτινοβολίας στο κεκλιμένο επίπεδο   ΗΤ</vt:lpstr>
      <vt:lpstr>εξίσωση ηλιακού συλλέκτη</vt:lpstr>
      <vt:lpstr>μέθοδος καμπυλών f</vt:lpstr>
      <vt:lpstr>ΙΣΟΖΥΓΙΟ ΕΝΕΡΓΕΙΑΣ</vt:lpstr>
      <vt:lpstr>ΡΟΕΣ ΕΝΕΡΓΕΙΑΣ</vt:lpstr>
      <vt:lpstr>Ενεργειακό ισοζύγιο</vt:lpstr>
      <vt:lpstr>ΗΛΙΑΚΑ ΣΥΣΤΗΜΑΤΑ  φωτογραφίες</vt:lpstr>
      <vt:lpstr>ΘΕΡΜΟΣΙΦΩΝΙΚΑ ΣΥΣΤΗΜΑΤΑ </vt:lpstr>
      <vt:lpstr>ΗΛΙΑΚΟΙ ΣΥΛΛΕΚΤΕΣ ΚΕΝΟΥ</vt:lpstr>
      <vt:lpstr>ΗΛΙΑΚΟΙ ΣΥΛΛΕΚΤΕΣ ΚΕΝΟΥ</vt:lpstr>
      <vt:lpstr>ΠΑΡΑΒΟΛΙΚΟΙ ΕΣΤΙΑΚΟΙ ΣΥΛΛΕΚΤΕΣ</vt:lpstr>
      <vt:lpstr>Ηλιακό σύστημα θέρμανσης αέρα ενσωματωμένο στον νότιο τοίχο αποθήκης</vt:lpstr>
      <vt:lpstr>Ηλιακό σύστημα θέρμανσης ζεστού νερού</vt:lpstr>
      <vt:lpstr>Ηλιακό σύστημα θέρμανσης νερού</vt:lpstr>
      <vt:lpstr>Ηλιακός συλλέκτης κενού</vt:lpstr>
      <vt:lpstr>Ηλιακοί συλλέκτες κενού (μείωση των θερμικών απωλειών συναγωγής)</vt:lpstr>
      <vt:lpstr>Ηλιακοί θερμικοί συλλέκτες νερού σε κτίριο</vt:lpstr>
      <vt:lpstr>Θέρμανση φαγητού με ηλιακή ενέργεια</vt:lpstr>
      <vt:lpstr>Ηλιακή συσκευή μαγειρέματος</vt:lpstr>
      <vt:lpstr>Ηλιακός φούρνος</vt:lpstr>
      <vt:lpstr>Ηλιακή αφαλάτωση</vt:lpstr>
      <vt:lpstr>Ηλιακή Αφυδάτωση Κατσίγαρου</vt:lpstr>
      <vt:lpstr> η ηλιακή λίμνη</vt:lpstr>
      <vt:lpstr>Εστίαση Ηλιακής Ακτινοβολίας</vt:lpstr>
      <vt:lpstr>Σχηματική διάταξη παραβολικού εστιακού ηλιακού κατόπτρου</vt:lpstr>
      <vt:lpstr>Σχηματική διάταξη σφαιρικού εστιακού ηλιακού συλλέκτη</vt:lpstr>
      <vt:lpstr>Παραβολικός εστιακός ηλιακός συλλέκτης</vt:lpstr>
      <vt:lpstr>Παραβολικοί εστιακοί ηλιακοί συλλέκτες</vt:lpstr>
      <vt:lpstr>Παραβολικοί εστιακοί ηλιακοί συλλέκτες σε θέση στάθμευσης</vt:lpstr>
      <vt:lpstr>Παραβολικός ηλιακός συλλέκτης</vt:lpstr>
      <vt:lpstr>Παραβολικοί εστιακοί συλλέκτες με σύστημα παρακολούθησης του Ήλιου</vt:lpstr>
      <vt:lpstr>Ηλιακός Εστιακός Κατοπτρικός Συλλέκτης</vt:lpstr>
      <vt:lpstr>ηλιακός ανακλαστήρας</vt:lpstr>
      <vt:lpstr>Ηλιακός Σταθμός - Γαλλία</vt:lpstr>
      <vt:lpstr>ΗΛΙΑΚΟΣ ΘΕΡΜΙΚΟΣ ΣΤΑΘΜΟΣ - ΓΑΛΛΙΑ</vt:lpstr>
      <vt:lpstr>Σχηματική Διάταξη Ηλιακού Σταθμού με Επίγειο Εστιακό Συγκεντρωτή</vt:lpstr>
      <vt:lpstr>Ηλιοστάτης – ηλιακό κάτοπτρο που παρακολουθεί την κίνηση του Ήλιου</vt:lpstr>
      <vt:lpstr>Ηλιακός σταθμός με ανακλαστικά κάτοπτρα και πύργο εστίασης</vt:lpstr>
      <vt:lpstr>Ηλιακός σταθμός ηλεκτρικής ενέργειας</vt:lpstr>
      <vt:lpstr>Ηλιακός Σταθμός. Πύργος εστίασης</vt:lpstr>
      <vt:lpstr>ΗΛΙΑΚΟΣ ΠΥΡΓΟΣ ΣΤΟ CESA ΣΤΗΝ ΙΣΠΑΝΙΑ</vt:lpstr>
      <vt:lpstr>Ηλιακός σταθμός </vt:lpstr>
      <vt:lpstr>Ηλιακός θερμικός σταθμός με ηλιακά κάτοπτρα</vt:lpstr>
      <vt:lpstr>Φωτοβολταϊκά συστήματα</vt:lpstr>
      <vt:lpstr>Φωτοβολταϊκά κύτταρα</vt:lpstr>
      <vt:lpstr>Φωτοβολταϊκό πλαίσιο</vt:lpstr>
      <vt:lpstr>Σταθμός με φωτοβολταϊκά</vt:lpstr>
      <vt:lpstr>Κτίριο με φωτοβολταϊκό σύστημα</vt:lpstr>
      <vt:lpstr>ΗΛΙΑΚΟ ΑΥΤΟΚΙΝΗΤΟ</vt:lpstr>
      <vt:lpstr>ΗΛΙΑΚΗ ΚΑΜΙΝΑΔΑ - ΙΣΠΑΝΙΑ</vt:lpstr>
      <vt:lpstr>ΤΕΛΟΣ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ΗΛΙΑΚΗ ΑΚΤΙΝΟΒΟΛΙΑ</dc:title>
  <dc:creator>Dias Haralambopoulos</dc:creator>
  <cp:lastModifiedBy>Dias Haralambopoulos</cp:lastModifiedBy>
  <cp:revision>90</cp:revision>
  <dcterms:created xsi:type="dcterms:W3CDTF">2015-01-07T00:12:17Z</dcterms:created>
  <dcterms:modified xsi:type="dcterms:W3CDTF">2015-03-01T18:04:39Z</dcterms:modified>
</cp:coreProperties>
</file>