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1"/>
  </p:notesMasterIdLst>
  <p:handoutMasterIdLst>
    <p:handoutMasterId r:id="rId62"/>
  </p:handoutMasterIdLst>
  <p:sldIdLst>
    <p:sldId id="314" r:id="rId3"/>
    <p:sldId id="315" r:id="rId4"/>
    <p:sldId id="316" r:id="rId5"/>
    <p:sldId id="268" r:id="rId6"/>
    <p:sldId id="324" r:id="rId7"/>
    <p:sldId id="301" r:id="rId8"/>
    <p:sldId id="285" r:id="rId9"/>
    <p:sldId id="298" r:id="rId10"/>
    <p:sldId id="299" r:id="rId11"/>
    <p:sldId id="300" r:id="rId12"/>
    <p:sldId id="338" r:id="rId13"/>
    <p:sldId id="296" r:id="rId14"/>
    <p:sldId id="297" r:id="rId15"/>
    <p:sldId id="323" r:id="rId16"/>
    <p:sldId id="327" r:id="rId17"/>
    <p:sldId id="328" r:id="rId18"/>
    <p:sldId id="329" r:id="rId19"/>
    <p:sldId id="331" r:id="rId20"/>
    <p:sldId id="313" r:id="rId21"/>
    <p:sldId id="340" r:id="rId22"/>
    <p:sldId id="284" r:id="rId23"/>
    <p:sldId id="305" r:id="rId24"/>
    <p:sldId id="270" r:id="rId25"/>
    <p:sldId id="271" r:id="rId26"/>
    <p:sldId id="320" r:id="rId27"/>
    <p:sldId id="321" r:id="rId28"/>
    <p:sldId id="322" r:id="rId29"/>
    <p:sldId id="308" r:id="rId30"/>
    <p:sldId id="326" r:id="rId31"/>
    <p:sldId id="319" r:id="rId32"/>
    <p:sldId id="280" r:id="rId33"/>
    <p:sldId id="307" r:id="rId34"/>
    <p:sldId id="302" r:id="rId35"/>
    <p:sldId id="273" r:id="rId36"/>
    <p:sldId id="309" r:id="rId37"/>
    <p:sldId id="274" r:id="rId38"/>
    <p:sldId id="275" r:id="rId39"/>
    <p:sldId id="277" r:id="rId40"/>
    <p:sldId id="333" r:id="rId41"/>
    <p:sldId id="334" r:id="rId42"/>
    <p:sldId id="335" r:id="rId43"/>
    <p:sldId id="336" r:id="rId44"/>
    <p:sldId id="337" r:id="rId45"/>
    <p:sldId id="332" r:id="rId46"/>
    <p:sldId id="276" r:id="rId47"/>
    <p:sldId id="290" r:id="rId48"/>
    <p:sldId id="292" r:id="rId49"/>
    <p:sldId id="293" r:id="rId50"/>
    <p:sldId id="256" r:id="rId51"/>
    <p:sldId id="281" r:id="rId52"/>
    <p:sldId id="259" r:id="rId53"/>
    <p:sldId id="264" r:id="rId54"/>
    <p:sldId id="260" r:id="rId55"/>
    <p:sldId id="261" r:id="rId56"/>
    <p:sldId id="317" r:id="rId57"/>
    <p:sldId id="339" r:id="rId58"/>
    <p:sldId id="289" r:id="rId59"/>
    <p:sldId id="318" r:id="rId60"/>
  </p:sldIdLst>
  <p:sldSz cx="9144000" cy="6858000" type="screen4x3"/>
  <p:notesSz cx="6881813" cy="10002838"/>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333300"/>
    <a:srgbClr val="FFCCFF"/>
    <a:srgbClr val="B8EEBE"/>
    <a:srgbClr val="336600"/>
    <a:srgbClr val="FFFFCC"/>
    <a:srgbClr val="FFFF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674" autoAdjust="0"/>
  </p:normalViewPr>
  <p:slideViewPr>
    <p:cSldViewPr showGuides="1">
      <p:cViewPr>
        <p:scale>
          <a:sx n="70" d="100"/>
          <a:sy n="70" d="100"/>
        </p:scale>
        <p:origin x="-1104" y="-1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9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3F01F7-30B7-4FAA-A11E-FD2732431D26}" type="doc">
      <dgm:prSet loTypeId="urn:microsoft.com/office/officeart/2005/8/layout/process4" loCatId="process" qsTypeId="urn:microsoft.com/office/officeart/2005/8/quickstyle/simple1" qsCatId="simple" csTypeId="urn:microsoft.com/office/officeart/2005/8/colors/accent0_1" csCatId="mainScheme" phldr="1"/>
      <dgm:spPr/>
      <dgm:t>
        <a:bodyPr/>
        <a:lstStyle/>
        <a:p>
          <a:endParaRPr lang="en-GB"/>
        </a:p>
      </dgm:t>
    </dgm:pt>
    <dgm:pt modelId="{AB0CED9A-1625-43D9-B704-8F25A0100B8D}">
      <dgm:prSet phldrT="[Text]" custT="1"/>
      <dgm:spPr/>
      <dgm:t>
        <a:bodyPr/>
        <a:lstStyle/>
        <a:p>
          <a:r>
            <a:rPr lang="el-GR" sz="2400" b="0" dirty="0" smtClean="0">
              <a:solidFill>
                <a:srgbClr val="C00000"/>
              </a:solidFill>
            </a:rPr>
            <a:t>ΕΞΑΓΩΓΗ ΠΡΩΤΩΝ ΥΛΩΝ</a:t>
          </a:r>
          <a:endParaRPr lang="en-GB" sz="2400" b="0" dirty="0">
            <a:solidFill>
              <a:srgbClr val="C00000"/>
            </a:solidFill>
          </a:endParaRPr>
        </a:p>
      </dgm:t>
    </dgm:pt>
    <dgm:pt modelId="{D894E545-6F52-46CC-8CB2-395CBF2BAD66}" type="parTrans" cxnId="{827A9368-5724-4FF1-8BDD-00655DF7BC13}">
      <dgm:prSet/>
      <dgm:spPr/>
      <dgm:t>
        <a:bodyPr/>
        <a:lstStyle/>
        <a:p>
          <a:endParaRPr lang="en-GB" sz="2400" b="0">
            <a:solidFill>
              <a:srgbClr val="C00000"/>
            </a:solidFill>
          </a:endParaRPr>
        </a:p>
      </dgm:t>
    </dgm:pt>
    <dgm:pt modelId="{5B2120F3-6308-480C-9F55-260ADDB97CF7}" type="sibTrans" cxnId="{827A9368-5724-4FF1-8BDD-00655DF7BC13}">
      <dgm:prSet/>
      <dgm:spPr/>
      <dgm:t>
        <a:bodyPr/>
        <a:lstStyle/>
        <a:p>
          <a:endParaRPr lang="en-GB" sz="2400" b="0">
            <a:solidFill>
              <a:srgbClr val="C00000"/>
            </a:solidFill>
          </a:endParaRPr>
        </a:p>
      </dgm:t>
    </dgm:pt>
    <dgm:pt modelId="{8E06B349-34DA-48B7-B0D3-027AB81DE912}">
      <dgm:prSet phldrT="[Text]" custT="1"/>
      <dgm:spPr/>
      <dgm:t>
        <a:bodyPr/>
        <a:lstStyle/>
        <a:p>
          <a:r>
            <a:rPr lang="el-GR" sz="2400" b="0" dirty="0" smtClean="0">
              <a:solidFill>
                <a:srgbClr val="C00000"/>
              </a:solidFill>
            </a:rPr>
            <a:t>ΠΡΟΕΠΕΞΕΡΓΑΣΙΑ</a:t>
          </a:r>
          <a:endParaRPr lang="en-GB" sz="2400" b="0" dirty="0">
            <a:solidFill>
              <a:srgbClr val="C00000"/>
            </a:solidFill>
          </a:endParaRPr>
        </a:p>
      </dgm:t>
    </dgm:pt>
    <dgm:pt modelId="{94E64212-CF37-4632-ABA1-8C92E7B0A820}" type="parTrans" cxnId="{59A35BB0-1141-494C-804A-8BD5DB2AE09C}">
      <dgm:prSet/>
      <dgm:spPr/>
      <dgm:t>
        <a:bodyPr/>
        <a:lstStyle/>
        <a:p>
          <a:endParaRPr lang="en-GB" sz="2400" b="0">
            <a:solidFill>
              <a:srgbClr val="C00000"/>
            </a:solidFill>
          </a:endParaRPr>
        </a:p>
      </dgm:t>
    </dgm:pt>
    <dgm:pt modelId="{08E56D0D-8899-4A90-890D-848D104314B7}" type="sibTrans" cxnId="{59A35BB0-1141-494C-804A-8BD5DB2AE09C}">
      <dgm:prSet/>
      <dgm:spPr/>
      <dgm:t>
        <a:bodyPr/>
        <a:lstStyle/>
        <a:p>
          <a:endParaRPr lang="en-GB" sz="2400" b="0">
            <a:solidFill>
              <a:srgbClr val="C00000"/>
            </a:solidFill>
          </a:endParaRPr>
        </a:p>
      </dgm:t>
    </dgm:pt>
    <dgm:pt modelId="{BE3441B0-89B3-4F97-98FA-ED0E2626FBB3}">
      <dgm:prSet phldrT="[Text]" custT="1"/>
      <dgm:spPr/>
      <dgm:t>
        <a:bodyPr/>
        <a:lstStyle/>
        <a:p>
          <a:r>
            <a:rPr lang="el-GR" sz="2400" b="0" dirty="0" smtClean="0">
              <a:solidFill>
                <a:srgbClr val="C00000"/>
              </a:solidFill>
            </a:rPr>
            <a:t>ΠΑΡΑΓΩΓΗ ΠΡΟΪΟΝΤΟΣ</a:t>
          </a:r>
          <a:endParaRPr lang="en-GB" sz="2400" b="0" dirty="0">
            <a:solidFill>
              <a:srgbClr val="C00000"/>
            </a:solidFill>
          </a:endParaRPr>
        </a:p>
      </dgm:t>
    </dgm:pt>
    <dgm:pt modelId="{0340E4E9-49DE-43C3-934A-ADD73A486F50}" type="parTrans" cxnId="{A1A87DDF-E7A8-41D4-8014-2379BB7AC13F}">
      <dgm:prSet/>
      <dgm:spPr/>
      <dgm:t>
        <a:bodyPr/>
        <a:lstStyle/>
        <a:p>
          <a:endParaRPr lang="en-GB" sz="2400" b="0">
            <a:solidFill>
              <a:srgbClr val="C00000"/>
            </a:solidFill>
          </a:endParaRPr>
        </a:p>
      </dgm:t>
    </dgm:pt>
    <dgm:pt modelId="{0A1AF6DE-3334-4BD0-924E-83D96E95D981}" type="sibTrans" cxnId="{A1A87DDF-E7A8-41D4-8014-2379BB7AC13F}">
      <dgm:prSet/>
      <dgm:spPr/>
      <dgm:t>
        <a:bodyPr/>
        <a:lstStyle/>
        <a:p>
          <a:endParaRPr lang="en-GB" sz="2400" b="0">
            <a:solidFill>
              <a:srgbClr val="C00000"/>
            </a:solidFill>
          </a:endParaRPr>
        </a:p>
      </dgm:t>
    </dgm:pt>
    <dgm:pt modelId="{A1AE6C24-4D8F-45E2-8C93-42CBF90BBF9B}">
      <dgm:prSet phldrT="[Text]" custT="1"/>
      <dgm:spPr/>
      <dgm:t>
        <a:bodyPr/>
        <a:lstStyle/>
        <a:p>
          <a:r>
            <a:rPr lang="el-GR" sz="2400" b="0" dirty="0" smtClean="0">
              <a:solidFill>
                <a:srgbClr val="C00000"/>
              </a:solidFill>
            </a:rPr>
            <a:t>ΔΙΑΝΟΜΗ</a:t>
          </a:r>
          <a:endParaRPr lang="en-GB" sz="2400" b="0" dirty="0">
            <a:solidFill>
              <a:srgbClr val="C00000"/>
            </a:solidFill>
          </a:endParaRPr>
        </a:p>
      </dgm:t>
    </dgm:pt>
    <dgm:pt modelId="{C32D32C8-CDD9-4EF5-A8AD-C91AD7307498}" type="parTrans" cxnId="{76FA7A97-1CCA-49D9-9720-2B93733772DF}">
      <dgm:prSet/>
      <dgm:spPr/>
      <dgm:t>
        <a:bodyPr/>
        <a:lstStyle/>
        <a:p>
          <a:endParaRPr lang="en-GB" sz="2400" b="0">
            <a:solidFill>
              <a:srgbClr val="C00000"/>
            </a:solidFill>
          </a:endParaRPr>
        </a:p>
      </dgm:t>
    </dgm:pt>
    <dgm:pt modelId="{501FB566-270F-4C21-8BD8-AB7275AA5A8A}" type="sibTrans" cxnId="{76FA7A97-1CCA-49D9-9720-2B93733772DF}">
      <dgm:prSet/>
      <dgm:spPr/>
      <dgm:t>
        <a:bodyPr/>
        <a:lstStyle/>
        <a:p>
          <a:endParaRPr lang="en-GB" sz="2400" b="0">
            <a:solidFill>
              <a:srgbClr val="C00000"/>
            </a:solidFill>
          </a:endParaRPr>
        </a:p>
      </dgm:t>
    </dgm:pt>
    <dgm:pt modelId="{143F7551-9DEA-45A6-BF84-EC8C3B95E3DE}">
      <dgm:prSet phldrT="[Text]" custT="1"/>
      <dgm:spPr/>
      <dgm:t>
        <a:bodyPr/>
        <a:lstStyle/>
        <a:p>
          <a:r>
            <a:rPr lang="el-GR" sz="2400" b="0" dirty="0" smtClean="0">
              <a:solidFill>
                <a:srgbClr val="C00000"/>
              </a:solidFill>
            </a:rPr>
            <a:t>ΧΡΗΣΗ</a:t>
          </a:r>
          <a:endParaRPr lang="en-GB" sz="2400" b="0" dirty="0">
            <a:solidFill>
              <a:srgbClr val="C00000"/>
            </a:solidFill>
          </a:endParaRPr>
        </a:p>
      </dgm:t>
    </dgm:pt>
    <dgm:pt modelId="{B3AAA05B-B2ED-4BBD-979A-837F953ACE35}" type="parTrans" cxnId="{AE4A1E80-48ED-46B1-8E5A-7B68BD86D976}">
      <dgm:prSet/>
      <dgm:spPr/>
      <dgm:t>
        <a:bodyPr/>
        <a:lstStyle/>
        <a:p>
          <a:endParaRPr lang="en-GB" sz="2400" b="0">
            <a:solidFill>
              <a:srgbClr val="C00000"/>
            </a:solidFill>
          </a:endParaRPr>
        </a:p>
      </dgm:t>
    </dgm:pt>
    <dgm:pt modelId="{15FB3018-E681-4C55-94D5-CF09B6B296BE}" type="sibTrans" cxnId="{AE4A1E80-48ED-46B1-8E5A-7B68BD86D976}">
      <dgm:prSet/>
      <dgm:spPr/>
      <dgm:t>
        <a:bodyPr/>
        <a:lstStyle/>
        <a:p>
          <a:endParaRPr lang="en-GB" sz="2400" b="0">
            <a:solidFill>
              <a:srgbClr val="C00000"/>
            </a:solidFill>
          </a:endParaRPr>
        </a:p>
      </dgm:t>
    </dgm:pt>
    <dgm:pt modelId="{86D393BB-CB84-4551-9A7B-E85651E1C94A}">
      <dgm:prSet phldrT="[Text]" custT="1"/>
      <dgm:spPr/>
      <dgm:t>
        <a:bodyPr/>
        <a:lstStyle/>
        <a:p>
          <a:r>
            <a:rPr lang="el-GR" sz="2400" b="0" dirty="0" smtClean="0">
              <a:solidFill>
                <a:srgbClr val="C00000"/>
              </a:solidFill>
            </a:rPr>
            <a:t>ΔΙΑΧΕΙΡΙΣΗ ΠΑΡΑΓΟΜΕΝΩΝ ΑΠΟΒΛΗΤΩΝ</a:t>
          </a:r>
          <a:endParaRPr lang="en-GB" sz="2400" b="0" dirty="0">
            <a:solidFill>
              <a:srgbClr val="C00000"/>
            </a:solidFill>
          </a:endParaRPr>
        </a:p>
      </dgm:t>
    </dgm:pt>
    <dgm:pt modelId="{F67B0657-F879-41CF-AF6E-F4C462FEF937}" type="parTrans" cxnId="{34D770C7-9A7D-4F81-A612-1A5D3457BFF8}">
      <dgm:prSet/>
      <dgm:spPr/>
      <dgm:t>
        <a:bodyPr/>
        <a:lstStyle/>
        <a:p>
          <a:endParaRPr lang="en-GB" sz="2400" b="0">
            <a:solidFill>
              <a:srgbClr val="C00000"/>
            </a:solidFill>
          </a:endParaRPr>
        </a:p>
      </dgm:t>
    </dgm:pt>
    <dgm:pt modelId="{AEF3383F-72D4-472E-899E-85CCD44DE48A}" type="sibTrans" cxnId="{34D770C7-9A7D-4F81-A612-1A5D3457BFF8}">
      <dgm:prSet/>
      <dgm:spPr/>
      <dgm:t>
        <a:bodyPr/>
        <a:lstStyle/>
        <a:p>
          <a:endParaRPr lang="en-GB" sz="2400" b="0">
            <a:solidFill>
              <a:srgbClr val="C00000"/>
            </a:solidFill>
          </a:endParaRPr>
        </a:p>
      </dgm:t>
    </dgm:pt>
    <dgm:pt modelId="{E5AB55D4-6FF3-48E7-93A3-464A759218E7}">
      <dgm:prSet phldrT="[Text]" custT="1"/>
      <dgm:spPr/>
      <dgm:t>
        <a:bodyPr/>
        <a:lstStyle/>
        <a:p>
          <a:r>
            <a:rPr lang="el-GR" sz="2400" b="0" dirty="0" smtClean="0">
              <a:solidFill>
                <a:srgbClr val="C00000"/>
              </a:solidFill>
            </a:rPr>
            <a:t>ΑΠΟΡΡΙΨΗ ΥΠΟΛΕΙΜΜΑΤΟΣ</a:t>
          </a:r>
          <a:endParaRPr lang="en-GB" sz="2400" b="0" dirty="0">
            <a:solidFill>
              <a:srgbClr val="C00000"/>
            </a:solidFill>
          </a:endParaRPr>
        </a:p>
      </dgm:t>
    </dgm:pt>
    <dgm:pt modelId="{70BFFEA5-9FCF-41E4-B7C7-615635C84877}" type="parTrans" cxnId="{6444C59B-0E87-49D9-ADF1-F906D29DD985}">
      <dgm:prSet/>
      <dgm:spPr/>
      <dgm:t>
        <a:bodyPr/>
        <a:lstStyle/>
        <a:p>
          <a:endParaRPr lang="en-GB" sz="2400" b="0">
            <a:solidFill>
              <a:srgbClr val="C00000"/>
            </a:solidFill>
          </a:endParaRPr>
        </a:p>
      </dgm:t>
    </dgm:pt>
    <dgm:pt modelId="{8AAA3C12-B342-49E6-9FAE-991756D8E660}" type="sibTrans" cxnId="{6444C59B-0E87-49D9-ADF1-F906D29DD985}">
      <dgm:prSet/>
      <dgm:spPr/>
      <dgm:t>
        <a:bodyPr/>
        <a:lstStyle/>
        <a:p>
          <a:endParaRPr lang="en-GB" sz="2400" b="0">
            <a:solidFill>
              <a:srgbClr val="C00000"/>
            </a:solidFill>
          </a:endParaRPr>
        </a:p>
      </dgm:t>
    </dgm:pt>
    <dgm:pt modelId="{F54C13C6-1E60-4C92-A4C3-A2F4F78B21BB}" type="pres">
      <dgm:prSet presAssocID="{F53F01F7-30B7-4FAA-A11E-FD2732431D26}" presName="Name0" presStyleCnt="0">
        <dgm:presLayoutVars>
          <dgm:dir/>
          <dgm:animLvl val="lvl"/>
          <dgm:resizeHandles val="exact"/>
        </dgm:presLayoutVars>
      </dgm:prSet>
      <dgm:spPr/>
      <dgm:t>
        <a:bodyPr/>
        <a:lstStyle/>
        <a:p>
          <a:endParaRPr lang="en-GB"/>
        </a:p>
      </dgm:t>
    </dgm:pt>
    <dgm:pt modelId="{6C6711C6-8694-478A-AAE4-381F83B3E01C}" type="pres">
      <dgm:prSet presAssocID="{E5AB55D4-6FF3-48E7-93A3-464A759218E7}" presName="boxAndChildren" presStyleCnt="0"/>
      <dgm:spPr/>
    </dgm:pt>
    <dgm:pt modelId="{CFB95F51-FCFC-4607-9A8A-B8F0034AB5A9}" type="pres">
      <dgm:prSet presAssocID="{E5AB55D4-6FF3-48E7-93A3-464A759218E7}" presName="parentTextBox" presStyleLbl="node1" presStyleIdx="0" presStyleCnt="7"/>
      <dgm:spPr/>
      <dgm:t>
        <a:bodyPr/>
        <a:lstStyle/>
        <a:p>
          <a:endParaRPr lang="en-GB"/>
        </a:p>
      </dgm:t>
    </dgm:pt>
    <dgm:pt modelId="{A70968C9-8040-4FFB-A2A4-9CF255D828E9}" type="pres">
      <dgm:prSet presAssocID="{AEF3383F-72D4-472E-899E-85CCD44DE48A}" presName="sp" presStyleCnt="0"/>
      <dgm:spPr/>
    </dgm:pt>
    <dgm:pt modelId="{E7494607-FB3D-45AB-B289-4011669931C8}" type="pres">
      <dgm:prSet presAssocID="{86D393BB-CB84-4551-9A7B-E85651E1C94A}" presName="arrowAndChildren" presStyleCnt="0"/>
      <dgm:spPr/>
    </dgm:pt>
    <dgm:pt modelId="{13E2F1A9-34C1-47B4-8B27-037282486ACF}" type="pres">
      <dgm:prSet presAssocID="{86D393BB-CB84-4551-9A7B-E85651E1C94A}" presName="parentTextArrow" presStyleLbl="node1" presStyleIdx="1" presStyleCnt="7"/>
      <dgm:spPr/>
      <dgm:t>
        <a:bodyPr/>
        <a:lstStyle/>
        <a:p>
          <a:endParaRPr lang="en-GB"/>
        </a:p>
      </dgm:t>
    </dgm:pt>
    <dgm:pt modelId="{ACFB70C8-83C1-47BD-83E3-D53D7A3F062E}" type="pres">
      <dgm:prSet presAssocID="{15FB3018-E681-4C55-94D5-CF09B6B296BE}" presName="sp" presStyleCnt="0"/>
      <dgm:spPr/>
    </dgm:pt>
    <dgm:pt modelId="{178A4CB7-CB68-4266-A7C2-E42F14559841}" type="pres">
      <dgm:prSet presAssocID="{143F7551-9DEA-45A6-BF84-EC8C3B95E3DE}" presName="arrowAndChildren" presStyleCnt="0"/>
      <dgm:spPr/>
    </dgm:pt>
    <dgm:pt modelId="{82256CAC-9D26-4E2F-AF3A-F1324E73CFBD}" type="pres">
      <dgm:prSet presAssocID="{143F7551-9DEA-45A6-BF84-EC8C3B95E3DE}" presName="parentTextArrow" presStyleLbl="node1" presStyleIdx="2" presStyleCnt="7"/>
      <dgm:spPr/>
      <dgm:t>
        <a:bodyPr/>
        <a:lstStyle/>
        <a:p>
          <a:endParaRPr lang="en-GB"/>
        </a:p>
      </dgm:t>
    </dgm:pt>
    <dgm:pt modelId="{A4A0795E-EECA-4B9C-A26E-0BBC028B80F4}" type="pres">
      <dgm:prSet presAssocID="{501FB566-270F-4C21-8BD8-AB7275AA5A8A}" presName="sp" presStyleCnt="0"/>
      <dgm:spPr/>
    </dgm:pt>
    <dgm:pt modelId="{349C2576-8CD4-4272-885C-D91BD0F381B6}" type="pres">
      <dgm:prSet presAssocID="{A1AE6C24-4D8F-45E2-8C93-42CBF90BBF9B}" presName="arrowAndChildren" presStyleCnt="0"/>
      <dgm:spPr/>
    </dgm:pt>
    <dgm:pt modelId="{24870559-AECE-47F8-8CBF-B50275AAE31E}" type="pres">
      <dgm:prSet presAssocID="{A1AE6C24-4D8F-45E2-8C93-42CBF90BBF9B}" presName="parentTextArrow" presStyleLbl="node1" presStyleIdx="3" presStyleCnt="7"/>
      <dgm:spPr/>
      <dgm:t>
        <a:bodyPr/>
        <a:lstStyle/>
        <a:p>
          <a:endParaRPr lang="en-GB"/>
        </a:p>
      </dgm:t>
    </dgm:pt>
    <dgm:pt modelId="{C059AEC8-C065-4207-AC23-820677320B5E}" type="pres">
      <dgm:prSet presAssocID="{0A1AF6DE-3334-4BD0-924E-83D96E95D981}" presName="sp" presStyleCnt="0"/>
      <dgm:spPr/>
    </dgm:pt>
    <dgm:pt modelId="{80AD8D03-7072-464B-B213-A346D3EE2152}" type="pres">
      <dgm:prSet presAssocID="{BE3441B0-89B3-4F97-98FA-ED0E2626FBB3}" presName="arrowAndChildren" presStyleCnt="0"/>
      <dgm:spPr/>
    </dgm:pt>
    <dgm:pt modelId="{425DA401-7DA4-425B-91C9-F9E0A44E0029}" type="pres">
      <dgm:prSet presAssocID="{BE3441B0-89B3-4F97-98FA-ED0E2626FBB3}" presName="parentTextArrow" presStyleLbl="node1" presStyleIdx="4" presStyleCnt="7"/>
      <dgm:spPr/>
      <dgm:t>
        <a:bodyPr/>
        <a:lstStyle/>
        <a:p>
          <a:endParaRPr lang="en-GB"/>
        </a:p>
      </dgm:t>
    </dgm:pt>
    <dgm:pt modelId="{8559E560-503B-49EB-80E0-90947A87F724}" type="pres">
      <dgm:prSet presAssocID="{08E56D0D-8899-4A90-890D-848D104314B7}" presName="sp" presStyleCnt="0"/>
      <dgm:spPr/>
    </dgm:pt>
    <dgm:pt modelId="{A579F476-CCD6-49E7-9602-519D76A3FB06}" type="pres">
      <dgm:prSet presAssocID="{8E06B349-34DA-48B7-B0D3-027AB81DE912}" presName="arrowAndChildren" presStyleCnt="0"/>
      <dgm:spPr/>
    </dgm:pt>
    <dgm:pt modelId="{8CCAF250-AF21-44C6-9D42-1E9AF6E084AE}" type="pres">
      <dgm:prSet presAssocID="{8E06B349-34DA-48B7-B0D3-027AB81DE912}" presName="parentTextArrow" presStyleLbl="node1" presStyleIdx="5" presStyleCnt="7"/>
      <dgm:spPr/>
      <dgm:t>
        <a:bodyPr/>
        <a:lstStyle/>
        <a:p>
          <a:endParaRPr lang="en-GB"/>
        </a:p>
      </dgm:t>
    </dgm:pt>
    <dgm:pt modelId="{38F88325-375E-4DCE-A4D3-4C767980761F}" type="pres">
      <dgm:prSet presAssocID="{5B2120F3-6308-480C-9F55-260ADDB97CF7}" presName="sp" presStyleCnt="0"/>
      <dgm:spPr/>
    </dgm:pt>
    <dgm:pt modelId="{BB2BDC67-91DF-4E96-81D8-AD6BDD511003}" type="pres">
      <dgm:prSet presAssocID="{AB0CED9A-1625-43D9-B704-8F25A0100B8D}" presName="arrowAndChildren" presStyleCnt="0"/>
      <dgm:spPr/>
    </dgm:pt>
    <dgm:pt modelId="{D234F643-9072-4B03-BDA6-7080D6B62715}" type="pres">
      <dgm:prSet presAssocID="{AB0CED9A-1625-43D9-B704-8F25A0100B8D}" presName="parentTextArrow" presStyleLbl="node1" presStyleIdx="6" presStyleCnt="7"/>
      <dgm:spPr/>
      <dgm:t>
        <a:bodyPr/>
        <a:lstStyle/>
        <a:p>
          <a:endParaRPr lang="en-GB"/>
        </a:p>
      </dgm:t>
    </dgm:pt>
  </dgm:ptLst>
  <dgm:cxnLst>
    <dgm:cxn modelId="{34D770C7-9A7D-4F81-A612-1A5D3457BFF8}" srcId="{F53F01F7-30B7-4FAA-A11E-FD2732431D26}" destId="{86D393BB-CB84-4551-9A7B-E85651E1C94A}" srcOrd="5" destOrd="0" parTransId="{F67B0657-F879-41CF-AF6E-F4C462FEF937}" sibTransId="{AEF3383F-72D4-472E-899E-85CCD44DE48A}"/>
    <dgm:cxn modelId="{AE4A1E80-48ED-46B1-8E5A-7B68BD86D976}" srcId="{F53F01F7-30B7-4FAA-A11E-FD2732431D26}" destId="{143F7551-9DEA-45A6-BF84-EC8C3B95E3DE}" srcOrd="4" destOrd="0" parTransId="{B3AAA05B-B2ED-4BBD-979A-837F953ACE35}" sibTransId="{15FB3018-E681-4C55-94D5-CF09B6B296BE}"/>
    <dgm:cxn modelId="{76FA7A97-1CCA-49D9-9720-2B93733772DF}" srcId="{F53F01F7-30B7-4FAA-A11E-FD2732431D26}" destId="{A1AE6C24-4D8F-45E2-8C93-42CBF90BBF9B}" srcOrd="3" destOrd="0" parTransId="{C32D32C8-CDD9-4EF5-A8AD-C91AD7307498}" sibTransId="{501FB566-270F-4C21-8BD8-AB7275AA5A8A}"/>
    <dgm:cxn modelId="{D9B1039E-4547-49DD-941E-F767DFE3F15E}" type="presOf" srcId="{143F7551-9DEA-45A6-BF84-EC8C3B95E3DE}" destId="{82256CAC-9D26-4E2F-AF3A-F1324E73CFBD}" srcOrd="0" destOrd="0" presId="urn:microsoft.com/office/officeart/2005/8/layout/process4"/>
    <dgm:cxn modelId="{A1A87DDF-E7A8-41D4-8014-2379BB7AC13F}" srcId="{F53F01F7-30B7-4FAA-A11E-FD2732431D26}" destId="{BE3441B0-89B3-4F97-98FA-ED0E2626FBB3}" srcOrd="2" destOrd="0" parTransId="{0340E4E9-49DE-43C3-934A-ADD73A486F50}" sibTransId="{0A1AF6DE-3334-4BD0-924E-83D96E95D981}"/>
    <dgm:cxn modelId="{C636F91A-AA6E-4E8E-9FC7-D075711F7A58}" type="presOf" srcId="{AB0CED9A-1625-43D9-B704-8F25A0100B8D}" destId="{D234F643-9072-4B03-BDA6-7080D6B62715}" srcOrd="0" destOrd="0" presId="urn:microsoft.com/office/officeart/2005/8/layout/process4"/>
    <dgm:cxn modelId="{827A9368-5724-4FF1-8BDD-00655DF7BC13}" srcId="{F53F01F7-30B7-4FAA-A11E-FD2732431D26}" destId="{AB0CED9A-1625-43D9-B704-8F25A0100B8D}" srcOrd="0" destOrd="0" parTransId="{D894E545-6F52-46CC-8CB2-395CBF2BAD66}" sibTransId="{5B2120F3-6308-480C-9F55-260ADDB97CF7}"/>
    <dgm:cxn modelId="{DC828FDC-BC73-4E85-9A98-5FCBF10EC551}" type="presOf" srcId="{BE3441B0-89B3-4F97-98FA-ED0E2626FBB3}" destId="{425DA401-7DA4-425B-91C9-F9E0A44E0029}" srcOrd="0" destOrd="0" presId="urn:microsoft.com/office/officeart/2005/8/layout/process4"/>
    <dgm:cxn modelId="{E35967B4-CF37-4768-8D54-01E4D7E5FA5E}" type="presOf" srcId="{E5AB55D4-6FF3-48E7-93A3-464A759218E7}" destId="{CFB95F51-FCFC-4607-9A8A-B8F0034AB5A9}" srcOrd="0" destOrd="0" presId="urn:microsoft.com/office/officeart/2005/8/layout/process4"/>
    <dgm:cxn modelId="{CC9B0FE5-8074-49A6-9683-872388343AA3}" type="presOf" srcId="{8E06B349-34DA-48B7-B0D3-027AB81DE912}" destId="{8CCAF250-AF21-44C6-9D42-1E9AF6E084AE}" srcOrd="0" destOrd="0" presId="urn:microsoft.com/office/officeart/2005/8/layout/process4"/>
    <dgm:cxn modelId="{00893DFD-A466-43B9-A183-C5F05200605A}" type="presOf" srcId="{86D393BB-CB84-4551-9A7B-E85651E1C94A}" destId="{13E2F1A9-34C1-47B4-8B27-037282486ACF}" srcOrd="0" destOrd="0" presId="urn:microsoft.com/office/officeart/2005/8/layout/process4"/>
    <dgm:cxn modelId="{59A35BB0-1141-494C-804A-8BD5DB2AE09C}" srcId="{F53F01F7-30B7-4FAA-A11E-FD2732431D26}" destId="{8E06B349-34DA-48B7-B0D3-027AB81DE912}" srcOrd="1" destOrd="0" parTransId="{94E64212-CF37-4632-ABA1-8C92E7B0A820}" sibTransId="{08E56D0D-8899-4A90-890D-848D104314B7}"/>
    <dgm:cxn modelId="{7D67A80F-DAB0-4EA0-B363-32D04BE6E407}" type="presOf" srcId="{F53F01F7-30B7-4FAA-A11E-FD2732431D26}" destId="{F54C13C6-1E60-4C92-A4C3-A2F4F78B21BB}" srcOrd="0" destOrd="0" presId="urn:microsoft.com/office/officeart/2005/8/layout/process4"/>
    <dgm:cxn modelId="{45EC7A9E-1046-4774-8219-54E1DAE599CB}" type="presOf" srcId="{A1AE6C24-4D8F-45E2-8C93-42CBF90BBF9B}" destId="{24870559-AECE-47F8-8CBF-B50275AAE31E}" srcOrd="0" destOrd="0" presId="urn:microsoft.com/office/officeart/2005/8/layout/process4"/>
    <dgm:cxn modelId="{6444C59B-0E87-49D9-ADF1-F906D29DD985}" srcId="{F53F01F7-30B7-4FAA-A11E-FD2732431D26}" destId="{E5AB55D4-6FF3-48E7-93A3-464A759218E7}" srcOrd="6" destOrd="0" parTransId="{70BFFEA5-9FCF-41E4-B7C7-615635C84877}" sibTransId="{8AAA3C12-B342-49E6-9FAE-991756D8E660}"/>
    <dgm:cxn modelId="{F2F13D59-63C0-4766-B8A2-C18FB71CCE02}" type="presParOf" srcId="{F54C13C6-1E60-4C92-A4C3-A2F4F78B21BB}" destId="{6C6711C6-8694-478A-AAE4-381F83B3E01C}" srcOrd="0" destOrd="0" presId="urn:microsoft.com/office/officeart/2005/8/layout/process4"/>
    <dgm:cxn modelId="{7A2F72FB-D645-4712-AFB8-8EE5393AEF75}" type="presParOf" srcId="{6C6711C6-8694-478A-AAE4-381F83B3E01C}" destId="{CFB95F51-FCFC-4607-9A8A-B8F0034AB5A9}" srcOrd="0" destOrd="0" presId="urn:microsoft.com/office/officeart/2005/8/layout/process4"/>
    <dgm:cxn modelId="{9EB9F63C-84D8-433A-BF65-4A790A11EB3F}" type="presParOf" srcId="{F54C13C6-1E60-4C92-A4C3-A2F4F78B21BB}" destId="{A70968C9-8040-4FFB-A2A4-9CF255D828E9}" srcOrd="1" destOrd="0" presId="urn:microsoft.com/office/officeart/2005/8/layout/process4"/>
    <dgm:cxn modelId="{6438B54D-11C4-46C1-9106-21D6C356F1F2}" type="presParOf" srcId="{F54C13C6-1E60-4C92-A4C3-A2F4F78B21BB}" destId="{E7494607-FB3D-45AB-B289-4011669931C8}" srcOrd="2" destOrd="0" presId="urn:microsoft.com/office/officeart/2005/8/layout/process4"/>
    <dgm:cxn modelId="{AB35C9F7-6BC1-49DF-88D3-0A0E097A38D8}" type="presParOf" srcId="{E7494607-FB3D-45AB-B289-4011669931C8}" destId="{13E2F1A9-34C1-47B4-8B27-037282486ACF}" srcOrd="0" destOrd="0" presId="urn:microsoft.com/office/officeart/2005/8/layout/process4"/>
    <dgm:cxn modelId="{211A4966-2AC0-45F0-B449-9D4B9805A72F}" type="presParOf" srcId="{F54C13C6-1E60-4C92-A4C3-A2F4F78B21BB}" destId="{ACFB70C8-83C1-47BD-83E3-D53D7A3F062E}" srcOrd="3" destOrd="0" presId="urn:microsoft.com/office/officeart/2005/8/layout/process4"/>
    <dgm:cxn modelId="{958DE0A9-CB6B-4E2C-BD70-EAD93313FED4}" type="presParOf" srcId="{F54C13C6-1E60-4C92-A4C3-A2F4F78B21BB}" destId="{178A4CB7-CB68-4266-A7C2-E42F14559841}" srcOrd="4" destOrd="0" presId="urn:microsoft.com/office/officeart/2005/8/layout/process4"/>
    <dgm:cxn modelId="{9DBDC7A8-5F89-4AF9-8F6F-E14CC9235320}" type="presParOf" srcId="{178A4CB7-CB68-4266-A7C2-E42F14559841}" destId="{82256CAC-9D26-4E2F-AF3A-F1324E73CFBD}" srcOrd="0" destOrd="0" presId="urn:microsoft.com/office/officeart/2005/8/layout/process4"/>
    <dgm:cxn modelId="{57C87CF4-4542-41A9-B852-4FC9061B3F23}" type="presParOf" srcId="{F54C13C6-1E60-4C92-A4C3-A2F4F78B21BB}" destId="{A4A0795E-EECA-4B9C-A26E-0BBC028B80F4}" srcOrd="5" destOrd="0" presId="urn:microsoft.com/office/officeart/2005/8/layout/process4"/>
    <dgm:cxn modelId="{2B197B55-697A-4AAB-AAD4-1BE1FC8AF3A1}" type="presParOf" srcId="{F54C13C6-1E60-4C92-A4C3-A2F4F78B21BB}" destId="{349C2576-8CD4-4272-885C-D91BD0F381B6}" srcOrd="6" destOrd="0" presId="urn:microsoft.com/office/officeart/2005/8/layout/process4"/>
    <dgm:cxn modelId="{6E9E5940-6A34-429A-976F-207D6DED3B71}" type="presParOf" srcId="{349C2576-8CD4-4272-885C-D91BD0F381B6}" destId="{24870559-AECE-47F8-8CBF-B50275AAE31E}" srcOrd="0" destOrd="0" presId="urn:microsoft.com/office/officeart/2005/8/layout/process4"/>
    <dgm:cxn modelId="{2B16F3B6-85CD-4B75-A080-A720B7C4C50D}" type="presParOf" srcId="{F54C13C6-1E60-4C92-A4C3-A2F4F78B21BB}" destId="{C059AEC8-C065-4207-AC23-820677320B5E}" srcOrd="7" destOrd="0" presId="urn:microsoft.com/office/officeart/2005/8/layout/process4"/>
    <dgm:cxn modelId="{C20AC215-FA78-4CC5-9DD3-2298C118B43E}" type="presParOf" srcId="{F54C13C6-1E60-4C92-A4C3-A2F4F78B21BB}" destId="{80AD8D03-7072-464B-B213-A346D3EE2152}" srcOrd="8" destOrd="0" presId="urn:microsoft.com/office/officeart/2005/8/layout/process4"/>
    <dgm:cxn modelId="{437C07C9-7F80-4C36-AB2D-788853E14F3E}" type="presParOf" srcId="{80AD8D03-7072-464B-B213-A346D3EE2152}" destId="{425DA401-7DA4-425B-91C9-F9E0A44E0029}" srcOrd="0" destOrd="0" presId="urn:microsoft.com/office/officeart/2005/8/layout/process4"/>
    <dgm:cxn modelId="{82BDA4FD-41CB-43A6-A87E-9CC8248068DC}" type="presParOf" srcId="{F54C13C6-1E60-4C92-A4C3-A2F4F78B21BB}" destId="{8559E560-503B-49EB-80E0-90947A87F724}" srcOrd="9" destOrd="0" presId="urn:microsoft.com/office/officeart/2005/8/layout/process4"/>
    <dgm:cxn modelId="{FA8B8B71-CABF-4876-9B66-1B7429B0F4C3}" type="presParOf" srcId="{F54C13C6-1E60-4C92-A4C3-A2F4F78B21BB}" destId="{A579F476-CCD6-49E7-9602-519D76A3FB06}" srcOrd="10" destOrd="0" presId="urn:microsoft.com/office/officeart/2005/8/layout/process4"/>
    <dgm:cxn modelId="{CC135635-2DB5-4F2C-8435-A665EB8098D2}" type="presParOf" srcId="{A579F476-CCD6-49E7-9602-519D76A3FB06}" destId="{8CCAF250-AF21-44C6-9D42-1E9AF6E084AE}" srcOrd="0" destOrd="0" presId="urn:microsoft.com/office/officeart/2005/8/layout/process4"/>
    <dgm:cxn modelId="{5232D67D-14D9-4EAA-9200-4785206FA249}" type="presParOf" srcId="{F54C13C6-1E60-4C92-A4C3-A2F4F78B21BB}" destId="{38F88325-375E-4DCE-A4D3-4C767980761F}" srcOrd="11" destOrd="0" presId="urn:microsoft.com/office/officeart/2005/8/layout/process4"/>
    <dgm:cxn modelId="{E8E20E72-C738-46AA-994C-2586FF37F3B0}" type="presParOf" srcId="{F54C13C6-1E60-4C92-A4C3-A2F4F78B21BB}" destId="{BB2BDC67-91DF-4E96-81D8-AD6BDD511003}" srcOrd="12" destOrd="0" presId="urn:microsoft.com/office/officeart/2005/8/layout/process4"/>
    <dgm:cxn modelId="{D3860249-E519-4739-AAF1-862C297A95D0}" type="presParOf" srcId="{BB2BDC67-91DF-4E96-81D8-AD6BDD511003}" destId="{D234F643-9072-4B03-BDA6-7080D6B62715}"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9842FA-1010-44F8-9E6D-12DACAB8D89C}" type="doc">
      <dgm:prSet loTypeId="urn:microsoft.com/office/officeart/2005/8/layout/chevron2" loCatId="list" qsTypeId="urn:microsoft.com/office/officeart/2005/8/quickstyle/simple1" qsCatId="simple" csTypeId="urn:microsoft.com/office/officeart/2005/8/colors/accent4_3" csCatId="accent4" phldr="1"/>
      <dgm:spPr/>
      <dgm:t>
        <a:bodyPr/>
        <a:lstStyle/>
        <a:p>
          <a:endParaRPr lang="en-GB"/>
        </a:p>
      </dgm:t>
    </dgm:pt>
    <dgm:pt modelId="{E54E4CDE-D404-4024-95D2-EA62E46AE112}">
      <dgm:prSet phldrT="[Text]" phldr="1"/>
      <dgm:spPr/>
      <dgm:t>
        <a:bodyPr/>
        <a:lstStyle/>
        <a:p>
          <a:endParaRPr lang="en-GB">
            <a:latin typeface="Cambria Math" panose="02040503050406030204" pitchFamily="18" charset="0"/>
            <a:ea typeface="Cambria Math" panose="02040503050406030204" pitchFamily="18" charset="0"/>
          </a:endParaRPr>
        </a:p>
      </dgm:t>
    </dgm:pt>
    <dgm:pt modelId="{8B24C47C-2943-4A56-902F-42E0547FDF2F}" type="parTrans" cxnId="{3645E4B8-1642-4FC9-A28C-6F74B7339B35}">
      <dgm:prSet/>
      <dgm:spPr/>
      <dgm:t>
        <a:bodyPr/>
        <a:lstStyle/>
        <a:p>
          <a:endParaRPr lang="en-GB">
            <a:latin typeface="Cambria Math" panose="02040503050406030204" pitchFamily="18" charset="0"/>
            <a:ea typeface="Cambria Math" panose="02040503050406030204" pitchFamily="18" charset="0"/>
          </a:endParaRPr>
        </a:p>
      </dgm:t>
    </dgm:pt>
    <dgm:pt modelId="{301BE3CC-248F-4856-B50D-E9F32A1B9A51}" type="sibTrans" cxnId="{3645E4B8-1642-4FC9-A28C-6F74B7339B35}">
      <dgm:prSet/>
      <dgm:spPr/>
      <dgm:t>
        <a:bodyPr/>
        <a:lstStyle/>
        <a:p>
          <a:endParaRPr lang="en-GB">
            <a:latin typeface="Cambria Math" panose="02040503050406030204" pitchFamily="18" charset="0"/>
            <a:ea typeface="Cambria Math" panose="02040503050406030204" pitchFamily="18" charset="0"/>
          </a:endParaRPr>
        </a:p>
      </dgm:t>
    </dgm:pt>
    <dgm:pt modelId="{BB60FB66-CBE9-4442-9D3E-07126A84C2E8}">
      <dgm:prSet phldrT="[Text]"/>
      <dgm:spPr/>
      <dgm:t>
        <a:bodyPr/>
        <a:lstStyle/>
        <a:p>
          <a:r>
            <a:rPr lang="el-GR" dirty="0" smtClean="0">
              <a:latin typeface="Cambria Math" panose="02040503050406030204" pitchFamily="18" charset="0"/>
              <a:ea typeface="Cambria Math" panose="02040503050406030204" pitchFamily="18" charset="0"/>
            </a:rPr>
            <a:t>ΕΞΟΡΥΞΗ, ΑΝΤΛΗΣΗ, ΣΥΛΛΟΓΗ</a:t>
          </a:r>
          <a:endParaRPr lang="en-GB" dirty="0">
            <a:latin typeface="Cambria Math" panose="02040503050406030204" pitchFamily="18" charset="0"/>
            <a:ea typeface="Cambria Math" panose="02040503050406030204" pitchFamily="18" charset="0"/>
          </a:endParaRPr>
        </a:p>
      </dgm:t>
    </dgm:pt>
    <dgm:pt modelId="{88B62678-4703-40DA-B064-CCE850934081}" type="parTrans" cxnId="{2C62A7F2-D609-446C-A764-840D27DCFC8C}">
      <dgm:prSet/>
      <dgm:spPr/>
      <dgm:t>
        <a:bodyPr/>
        <a:lstStyle/>
        <a:p>
          <a:endParaRPr lang="en-GB">
            <a:latin typeface="Cambria Math" panose="02040503050406030204" pitchFamily="18" charset="0"/>
            <a:ea typeface="Cambria Math" panose="02040503050406030204" pitchFamily="18" charset="0"/>
          </a:endParaRPr>
        </a:p>
      </dgm:t>
    </dgm:pt>
    <dgm:pt modelId="{BBD709A3-D76F-42BA-902E-E86143EE3A36}" type="sibTrans" cxnId="{2C62A7F2-D609-446C-A764-840D27DCFC8C}">
      <dgm:prSet/>
      <dgm:spPr/>
      <dgm:t>
        <a:bodyPr/>
        <a:lstStyle/>
        <a:p>
          <a:endParaRPr lang="en-GB">
            <a:latin typeface="Cambria Math" panose="02040503050406030204" pitchFamily="18" charset="0"/>
            <a:ea typeface="Cambria Math" panose="02040503050406030204" pitchFamily="18" charset="0"/>
          </a:endParaRPr>
        </a:p>
      </dgm:t>
    </dgm:pt>
    <dgm:pt modelId="{2A4DC1C2-53CB-4034-A69A-FEB10A82E26C}">
      <dgm:prSet phldrT="[Text]" phldr="1"/>
      <dgm:spPr/>
      <dgm:t>
        <a:bodyPr/>
        <a:lstStyle/>
        <a:p>
          <a:endParaRPr lang="en-GB">
            <a:latin typeface="Cambria Math" panose="02040503050406030204" pitchFamily="18" charset="0"/>
            <a:ea typeface="Cambria Math" panose="02040503050406030204" pitchFamily="18" charset="0"/>
          </a:endParaRPr>
        </a:p>
      </dgm:t>
    </dgm:pt>
    <dgm:pt modelId="{678F3240-F108-4CB4-9853-5E4D75918149}" type="parTrans" cxnId="{3FE65DDD-1811-46A7-91A0-F7DDA1C0BED9}">
      <dgm:prSet/>
      <dgm:spPr/>
      <dgm:t>
        <a:bodyPr/>
        <a:lstStyle/>
        <a:p>
          <a:endParaRPr lang="en-GB">
            <a:latin typeface="Cambria Math" panose="02040503050406030204" pitchFamily="18" charset="0"/>
            <a:ea typeface="Cambria Math" panose="02040503050406030204" pitchFamily="18" charset="0"/>
          </a:endParaRPr>
        </a:p>
      </dgm:t>
    </dgm:pt>
    <dgm:pt modelId="{E2B57C73-D495-47AB-8A2E-292C4860FFC3}" type="sibTrans" cxnId="{3FE65DDD-1811-46A7-91A0-F7DDA1C0BED9}">
      <dgm:prSet/>
      <dgm:spPr/>
      <dgm:t>
        <a:bodyPr/>
        <a:lstStyle/>
        <a:p>
          <a:endParaRPr lang="en-GB">
            <a:latin typeface="Cambria Math" panose="02040503050406030204" pitchFamily="18" charset="0"/>
            <a:ea typeface="Cambria Math" panose="02040503050406030204" pitchFamily="18" charset="0"/>
          </a:endParaRPr>
        </a:p>
      </dgm:t>
    </dgm:pt>
    <dgm:pt modelId="{B07D3E8B-19F3-4AD7-89F5-39D50F1D5126}">
      <dgm:prSet phldrT="[Text]"/>
      <dgm:spPr/>
      <dgm:t>
        <a:bodyPr/>
        <a:lstStyle/>
        <a:p>
          <a:r>
            <a:rPr lang="el-GR" dirty="0" smtClean="0">
              <a:latin typeface="Cambria Math" panose="02040503050406030204" pitchFamily="18" charset="0"/>
              <a:ea typeface="Cambria Math" panose="02040503050406030204" pitchFamily="18" charset="0"/>
            </a:rPr>
            <a:t>ΕΠΕΞΕΡΓΑΣΙΑ, ΔΙΥΛΙΣΗ</a:t>
          </a:r>
          <a:endParaRPr lang="en-GB" dirty="0">
            <a:latin typeface="Cambria Math" panose="02040503050406030204" pitchFamily="18" charset="0"/>
            <a:ea typeface="Cambria Math" panose="02040503050406030204" pitchFamily="18" charset="0"/>
          </a:endParaRPr>
        </a:p>
      </dgm:t>
    </dgm:pt>
    <dgm:pt modelId="{2C89F520-2960-4907-B1C9-0B0C0D54CC9C}" type="parTrans" cxnId="{B2C35FBE-E28C-47D5-91AF-79B51DDA6B8A}">
      <dgm:prSet/>
      <dgm:spPr/>
      <dgm:t>
        <a:bodyPr/>
        <a:lstStyle/>
        <a:p>
          <a:endParaRPr lang="en-GB">
            <a:latin typeface="Cambria Math" panose="02040503050406030204" pitchFamily="18" charset="0"/>
            <a:ea typeface="Cambria Math" panose="02040503050406030204" pitchFamily="18" charset="0"/>
          </a:endParaRPr>
        </a:p>
      </dgm:t>
    </dgm:pt>
    <dgm:pt modelId="{B9159679-76CC-4390-BB3B-29C7030FF8D9}" type="sibTrans" cxnId="{B2C35FBE-E28C-47D5-91AF-79B51DDA6B8A}">
      <dgm:prSet/>
      <dgm:spPr/>
      <dgm:t>
        <a:bodyPr/>
        <a:lstStyle/>
        <a:p>
          <a:endParaRPr lang="en-GB">
            <a:latin typeface="Cambria Math" panose="02040503050406030204" pitchFamily="18" charset="0"/>
            <a:ea typeface="Cambria Math" panose="02040503050406030204" pitchFamily="18" charset="0"/>
          </a:endParaRPr>
        </a:p>
      </dgm:t>
    </dgm:pt>
    <dgm:pt modelId="{D9F5ECB8-7820-4D35-A41F-E7A07D66F662}">
      <dgm:prSet phldrT="[Text]" phldr="1"/>
      <dgm:spPr/>
      <dgm:t>
        <a:bodyPr/>
        <a:lstStyle/>
        <a:p>
          <a:endParaRPr lang="en-GB" dirty="0">
            <a:latin typeface="Cambria Math" panose="02040503050406030204" pitchFamily="18" charset="0"/>
            <a:ea typeface="Cambria Math" panose="02040503050406030204" pitchFamily="18" charset="0"/>
          </a:endParaRPr>
        </a:p>
      </dgm:t>
    </dgm:pt>
    <dgm:pt modelId="{CFDD2A04-EEAA-4C18-8253-EDC27261DA56}" type="parTrans" cxnId="{3D1F421F-1FEA-4F75-9EBF-9FD5E764E656}">
      <dgm:prSet/>
      <dgm:spPr/>
      <dgm:t>
        <a:bodyPr/>
        <a:lstStyle/>
        <a:p>
          <a:endParaRPr lang="en-GB">
            <a:latin typeface="Cambria Math" panose="02040503050406030204" pitchFamily="18" charset="0"/>
            <a:ea typeface="Cambria Math" panose="02040503050406030204" pitchFamily="18" charset="0"/>
          </a:endParaRPr>
        </a:p>
      </dgm:t>
    </dgm:pt>
    <dgm:pt modelId="{FA8973C7-73A9-4E80-BC74-64CD6E1BD786}" type="sibTrans" cxnId="{3D1F421F-1FEA-4F75-9EBF-9FD5E764E656}">
      <dgm:prSet/>
      <dgm:spPr/>
      <dgm:t>
        <a:bodyPr/>
        <a:lstStyle/>
        <a:p>
          <a:endParaRPr lang="en-GB">
            <a:latin typeface="Cambria Math" panose="02040503050406030204" pitchFamily="18" charset="0"/>
            <a:ea typeface="Cambria Math" panose="02040503050406030204" pitchFamily="18" charset="0"/>
          </a:endParaRPr>
        </a:p>
      </dgm:t>
    </dgm:pt>
    <dgm:pt modelId="{8E0D09C1-3953-427B-BA37-02F9B684C9C1}">
      <dgm:prSet phldrT="[Text]"/>
      <dgm:spPr/>
      <dgm:t>
        <a:bodyPr/>
        <a:lstStyle/>
        <a:p>
          <a:r>
            <a:rPr lang="el-GR" dirty="0" smtClean="0">
              <a:latin typeface="Cambria Math" panose="02040503050406030204" pitchFamily="18" charset="0"/>
              <a:ea typeface="Cambria Math" panose="02040503050406030204" pitchFamily="18" charset="0"/>
            </a:rPr>
            <a:t>ΜΕΤΑΤΡΟΠΗ ΤΕΛΙΚΗΣ ΧΡΗΣΗΣ</a:t>
          </a:r>
          <a:endParaRPr lang="en-GB" dirty="0">
            <a:latin typeface="Cambria Math" panose="02040503050406030204" pitchFamily="18" charset="0"/>
            <a:ea typeface="Cambria Math" panose="02040503050406030204" pitchFamily="18" charset="0"/>
          </a:endParaRPr>
        </a:p>
      </dgm:t>
    </dgm:pt>
    <dgm:pt modelId="{B0030BFD-6E19-4E5D-BF70-163BCE3ACFE3}" type="parTrans" cxnId="{2502E917-F811-43C6-BAA6-AE7154ABCD19}">
      <dgm:prSet/>
      <dgm:spPr/>
      <dgm:t>
        <a:bodyPr/>
        <a:lstStyle/>
        <a:p>
          <a:endParaRPr lang="en-GB">
            <a:latin typeface="Cambria Math" panose="02040503050406030204" pitchFamily="18" charset="0"/>
            <a:ea typeface="Cambria Math" panose="02040503050406030204" pitchFamily="18" charset="0"/>
          </a:endParaRPr>
        </a:p>
      </dgm:t>
    </dgm:pt>
    <dgm:pt modelId="{922E38DD-1001-450F-A895-7FAB4A4AC8BF}" type="sibTrans" cxnId="{2502E917-F811-43C6-BAA6-AE7154ABCD19}">
      <dgm:prSet/>
      <dgm:spPr/>
      <dgm:t>
        <a:bodyPr/>
        <a:lstStyle/>
        <a:p>
          <a:endParaRPr lang="en-GB">
            <a:latin typeface="Cambria Math" panose="02040503050406030204" pitchFamily="18" charset="0"/>
            <a:ea typeface="Cambria Math" panose="02040503050406030204" pitchFamily="18" charset="0"/>
          </a:endParaRPr>
        </a:p>
      </dgm:t>
    </dgm:pt>
    <dgm:pt modelId="{66C33E2B-7DA8-4308-B782-EB725C1CBDD4}">
      <dgm:prSet phldrT="[Text]"/>
      <dgm:spPr/>
      <dgm:t>
        <a:bodyPr/>
        <a:lstStyle/>
        <a:p>
          <a:endParaRPr lang="en-GB" dirty="0">
            <a:latin typeface="Cambria Math" panose="02040503050406030204" pitchFamily="18" charset="0"/>
            <a:ea typeface="Cambria Math" panose="02040503050406030204" pitchFamily="18" charset="0"/>
          </a:endParaRPr>
        </a:p>
      </dgm:t>
    </dgm:pt>
    <dgm:pt modelId="{618CFF54-BF67-4291-A890-9F677E7A418B}" type="parTrans" cxnId="{3E988027-1B75-4AFB-9BAD-58F9193DD327}">
      <dgm:prSet/>
      <dgm:spPr/>
      <dgm:t>
        <a:bodyPr/>
        <a:lstStyle/>
        <a:p>
          <a:endParaRPr lang="en-GB">
            <a:latin typeface="Cambria Math" panose="02040503050406030204" pitchFamily="18" charset="0"/>
            <a:ea typeface="Cambria Math" panose="02040503050406030204" pitchFamily="18" charset="0"/>
          </a:endParaRPr>
        </a:p>
      </dgm:t>
    </dgm:pt>
    <dgm:pt modelId="{0A3D9BDE-2DE5-475C-8FC0-A0A74DA1AD45}" type="sibTrans" cxnId="{3E988027-1B75-4AFB-9BAD-58F9193DD327}">
      <dgm:prSet/>
      <dgm:spPr/>
      <dgm:t>
        <a:bodyPr/>
        <a:lstStyle/>
        <a:p>
          <a:endParaRPr lang="en-GB">
            <a:latin typeface="Cambria Math" panose="02040503050406030204" pitchFamily="18" charset="0"/>
            <a:ea typeface="Cambria Math" panose="02040503050406030204" pitchFamily="18" charset="0"/>
          </a:endParaRPr>
        </a:p>
      </dgm:t>
    </dgm:pt>
    <dgm:pt modelId="{5A814A89-F9D8-4E8C-B3A4-2E89C723A0A7}">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dirty="0" smtClean="0">
              <a:latin typeface="Cambria Math" panose="02040503050406030204" pitchFamily="18" charset="0"/>
              <a:ea typeface="Cambria Math" panose="02040503050406030204" pitchFamily="18" charset="0"/>
            </a:rPr>
            <a:t>ΜΕΤΑΦΟΡΑ, ΔΙΑΝΟΜΗ</a:t>
          </a:r>
          <a:endParaRPr lang="en-GB" dirty="0" smtClean="0">
            <a:latin typeface="Cambria Math" panose="02040503050406030204" pitchFamily="18" charset="0"/>
            <a:ea typeface="Cambria Math" panose="02040503050406030204" pitchFamily="18" charset="0"/>
          </a:endParaRPr>
        </a:p>
      </dgm:t>
    </dgm:pt>
    <dgm:pt modelId="{234F6F15-2BAD-4350-8D1B-1B31DF85C989}" type="parTrans" cxnId="{15AA7071-B22C-47DB-A7F2-7CC71A3F2F51}">
      <dgm:prSet/>
      <dgm:spPr/>
      <dgm:t>
        <a:bodyPr/>
        <a:lstStyle/>
        <a:p>
          <a:endParaRPr lang="en-GB">
            <a:latin typeface="Cambria Math" panose="02040503050406030204" pitchFamily="18" charset="0"/>
            <a:ea typeface="Cambria Math" panose="02040503050406030204" pitchFamily="18" charset="0"/>
          </a:endParaRPr>
        </a:p>
      </dgm:t>
    </dgm:pt>
    <dgm:pt modelId="{7076EE75-C90A-4596-BE23-A9F474A5BC2A}" type="sibTrans" cxnId="{15AA7071-B22C-47DB-A7F2-7CC71A3F2F51}">
      <dgm:prSet/>
      <dgm:spPr/>
      <dgm:t>
        <a:bodyPr/>
        <a:lstStyle/>
        <a:p>
          <a:endParaRPr lang="en-GB">
            <a:latin typeface="Cambria Math" panose="02040503050406030204" pitchFamily="18" charset="0"/>
            <a:ea typeface="Cambria Math" panose="02040503050406030204" pitchFamily="18" charset="0"/>
          </a:endParaRPr>
        </a:p>
      </dgm:t>
    </dgm:pt>
    <dgm:pt modelId="{4ADCEAC6-F68F-494F-98FB-323741E46353}">
      <dgm:prSet phldrT="[Text]"/>
      <dgm:spPr/>
      <dgm:t>
        <a:bodyPr/>
        <a:lstStyle/>
        <a:p>
          <a:endParaRPr lang="en-GB" dirty="0">
            <a:latin typeface="Cambria Math" panose="02040503050406030204" pitchFamily="18" charset="0"/>
            <a:ea typeface="Cambria Math" panose="02040503050406030204" pitchFamily="18" charset="0"/>
          </a:endParaRPr>
        </a:p>
      </dgm:t>
    </dgm:pt>
    <dgm:pt modelId="{A173A5E3-3B1A-4A55-8E7D-A49032E548D8}" type="parTrans" cxnId="{D03D7C20-0F7E-460D-892B-A90279D88900}">
      <dgm:prSet/>
      <dgm:spPr/>
      <dgm:t>
        <a:bodyPr/>
        <a:lstStyle/>
        <a:p>
          <a:endParaRPr lang="en-GB">
            <a:latin typeface="Cambria Math" panose="02040503050406030204" pitchFamily="18" charset="0"/>
            <a:ea typeface="Cambria Math" panose="02040503050406030204" pitchFamily="18" charset="0"/>
          </a:endParaRPr>
        </a:p>
      </dgm:t>
    </dgm:pt>
    <dgm:pt modelId="{22BD42C4-5F38-4B73-B3C0-723CAD1303FA}" type="sibTrans" cxnId="{D03D7C20-0F7E-460D-892B-A90279D88900}">
      <dgm:prSet/>
      <dgm:spPr/>
      <dgm:t>
        <a:bodyPr/>
        <a:lstStyle/>
        <a:p>
          <a:endParaRPr lang="en-GB">
            <a:latin typeface="Cambria Math" panose="02040503050406030204" pitchFamily="18" charset="0"/>
            <a:ea typeface="Cambria Math" panose="02040503050406030204" pitchFamily="18" charset="0"/>
          </a:endParaRPr>
        </a:p>
      </dgm:t>
    </dgm:pt>
    <dgm:pt modelId="{63786F46-05B5-4965-B7E1-1E6414A267F2}">
      <dgm:prSet phldrT="[Text]"/>
      <dgm:spPr/>
      <dgm:t>
        <a:bodyPr/>
        <a:lstStyle/>
        <a:p>
          <a:endParaRPr lang="en-GB" dirty="0">
            <a:latin typeface="Cambria Math" panose="02040503050406030204" pitchFamily="18" charset="0"/>
            <a:ea typeface="Cambria Math" panose="02040503050406030204" pitchFamily="18" charset="0"/>
          </a:endParaRPr>
        </a:p>
      </dgm:t>
    </dgm:pt>
    <dgm:pt modelId="{CF1222C8-F20B-43F2-A43D-B265E61D1F1C}" type="parTrans" cxnId="{AC7FC456-1D9D-4C44-93D3-8B7B23549F34}">
      <dgm:prSet/>
      <dgm:spPr/>
      <dgm:t>
        <a:bodyPr/>
        <a:lstStyle/>
        <a:p>
          <a:endParaRPr lang="en-GB">
            <a:latin typeface="Cambria Math" panose="02040503050406030204" pitchFamily="18" charset="0"/>
            <a:ea typeface="Cambria Math" panose="02040503050406030204" pitchFamily="18" charset="0"/>
          </a:endParaRPr>
        </a:p>
      </dgm:t>
    </dgm:pt>
    <dgm:pt modelId="{EF713AE9-26CA-493E-AAE8-52FD6DBAEF39}" type="sibTrans" cxnId="{AC7FC456-1D9D-4C44-93D3-8B7B23549F34}">
      <dgm:prSet/>
      <dgm:spPr/>
      <dgm:t>
        <a:bodyPr/>
        <a:lstStyle/>
        <a:p>
          <a:endParaRPr lang="en-GB">
            <a:latin typeface="Cambria Math" panose="02040503050406030204" pitchFamily="18" charset="0"/>
            <a:ea typeface="Cambria Math" panose="02040503050406030204" pitchFamily="18" charset="0"/>
          </a:endParaRPr>
        </a:p>
      </dgm:t>
    </dgm:pt>
    <dgm:pt modelId="{7AD1ABFC-AD3D-4A44-AAD7-091DEA42E334}">
      <dgm:prSet/>
      <dgm:spPr/>
      <dgm:t>
        <a:bodyPr/>
        <a:lstStyle/>
        <a:p>
          <a:r>
            <a:rPr lang="el-GR" dirty="0" smtClean="0">
              <a:latin typeface="Cambria Math" panose="02040503050406030204" pitchFamily="18" charset="0"/>
              <a:ea typeface="Cambria Math" panose="02040503050406030204" pitchFamily="18" charset="0"/>
            </a:rPr>
            <a:t>ΕΝΕΡΓΕΙΑΚΗ ΥΠΗΡΕΣΙΑ</a:t>
          </a:r>
          <a:endParaRPr lang="en-GB" dirty="0">
            <a:latin typeface="Cambria Math" panose="02040503050406030204" pitchFamily="18" charset="0"/>
            <a:ea typeface="Cambria Math" panose="02040503050406030204" pitchFamily="18" charset="0"/>
          </a:endParaRPr>
        </a:p>
      </dgm:t>
    </dgm:pt>
    <dgm:pt modelId="{1F050C9B-CAF4-443B-8F4C-AF33E148B5B8}" type="parTrans" cxnId="{FB36C0AD-03BC-428F-B3C4-13C281760B89}">
      <dgm:prSet/>
      <dgm:spPr/>
      <dgm:t>
        <a:bodyPr/>
        <a:lstStyle/>
        <a:p>
          <a:endParaRPr lang="en-GB">
            <a:latin typeface="Cambria Math" panose="02040503050406030204" pitchFamily="18" charset="0"/>
            <a:ea typeface="Cambria Math" panose="02040503050406030204" pitchFamily="18" charset="0"/>
          </a:endParaRPr>
        </a:p>
      </dgm:t>
    </dgm:pt>
    <dgm:pt modelId="{BDA140BB-74E0-4692-BEF1-4E7FC78AB5BE}" type="sibTrans" cxnId="{FB36C0AD-03BC-428F-B3C4-13C281760B89}">
      <dgm:prSet/>
      <dgm:spPr/>
      <dgm:t>
        <a:bodyPr/>
        <a:lstStyle/>
        <a:p>
          <a:endParaRPr lang="en-GB">
            <a:latin typeface="Cambria Math" panose="02040503050406030204" pitchFamily="18" charset="0"/>
            <a:ea typeface="Cambria Math" panose="02040503050406030204" pitchFamily="18" charset="0"/>
          </a:endParaRPr>
        </a:p>
      </dgm:t>
    </dgm:pt>
    <dgm:pt modelId="{84755A6F-10A2-400B-B8D6-FA6FB4C45051}">
      <dgm:prSet/>
      <dgm:spPr>
        <a:solidFill>
          <a:srgbClr val="CCFF99">
            <a:alpha val="89804"/>
          </a:srgbClr>
        </a:solidFill>
      </dgm:spPr>
      <dgm:t>
        <a:bodyPr/>
        <a:lstStyle/>
        <a:p>
          <a:r>
            <a:rPr lang="el-GR" dirty="0" smtClean="0">
              <a:latin typeface="Cambria Math" panose="02040503050406030204" pitchFamily="18" charset="0"/>
              <a:ea typeface="Cambria Math" panose="02040503050406030204" pitchFamily="18" charset="0"/>
            </a:rPr>
            <a:t>ΠΡΟΪΟΝ Ή ΥΠΗΡΕΣΙΑ</a:t>
          </a:r>
          <a:endParaRPr lang="en-GB" dirty="0">
            <a:latin typeface="Cambria Math" panose="02040503050406030204" pitchFamily="18" charset="0"/>
            <a:ea typeface="Cambria Math" panose="02040503050406030204" pitchFamily="18" charset="0"/>
          </a:endParaRPr>
        </a:p>
      </dgm:t>
    </dgm:pt>
    <dgm:pt modelId="{FE74E64A-F156-457D-9C4A-35EE45A84469}" type="parTrans" cxnId="{7D4CFD97-E1B6-4539-A9A0-B943099A208E}">
      <dgm:prSet/>
      <dgm:spPr/>
      <dgm:t>
        <a:bodyPr/>
        <a:lstStyle/>
        <a:p>
          <a:endParaRPr lang="en-GB">
            <a:latin typeface="Cambria Math" panose="02040503050406030204" pitchFamily="18" charset="0"/>
            <a:ea typeface="Cambria Math" panose="02040503050406030204" pitchFamily="18" charset="0"/>
          </a:endParaRPr>
        </a:p>
      </dgm:t>
    </dgm:pt>
    <dgm:pt modelId="{E873F580-AE53-4F1B-9D30-483F68C04C13}" type="sibTrans" cxnId="{7D4CFD97-E1B6-4539-A9A0-B943099A208E}">
      <dgm:prSet/>
      <dgm:spPr/>
      <dgm:t>
        <a:bodyPr/>
        <a:lstStyle/>
        <a:p>
          <a:endParaRPr lang="en-GB">
            <a:latin typeface="Cambria Math" panose="02040503050406030204" pitchFamily="18" charset="0"/>
            <a:ea typeface="Cambria Math" panose="02040503050406030204" pitchFamily="18" charset="0"/>
          </a:endParaRPr>
        </a:p>
      </dgm:t>
    </dgm:pt>
    <dgm:pt modelId="{697CFAE2-3B3B-425F-8C09-790B0AD87C0B}" type="pres">
      <dgm:prSet presAssocID="{3C9842FA-1010-44F8-9E6D-12DACAB8D89C}" presName="linearFlow" presStyleCnt="0">
        <dgm:presLayoutVars>
          <dgm:dir/>
          <dgm:animLvl val="lvl"/>
          <dgm:resizeHandles val="exact"/>
        </dgm:presLayoutVars>
      </dgm:prSet>
      <dgm:spPr/>
      <dgm:t>
        <a:bodyPr/>
        <a:lstStyle/>
        <a:p>
          <a:endParaRPr lang="en-GB"/>
        </a:p>
      </dgm:t>
    </dgm:pt>
    <dgm:pt modelId="{E6CF1C0D-0B5C-4EE4-869E-2102378C1E1E}" type="pres">
      <dgm:prSet presAssocID="{E54E4CDE-D404-4024-95D2-EA62E46AE112}" presName="composite" presStyleCnt="0"/>
      <dgm:spPr/>
    </dgm:pt>
    <dgm:pt modelId="{6770755B-45EE-4A9E-9F0C-6E8AACC6987E}" type="pres">
      <dgm:prSet presAssocID="{E54E4CDE-D404-4024-95D2-EA62E46AE112}" presName="parentText" presStyleLbl="alignNode1" presStyleIdx="0" presStyleCnt="6">
        <dgm:presLayoutVars>
          <dgm:chMax val="1"/>
          <dgm:bulletEnabled val="1"/>
        </dgm:presLayoutVars>
      </dgm:prSet>
      <dgm:spPr/>
      <dgm:t>
        <a:bodyPr/>
        <a:lstStyle/>
        <a:p>
          <a:endParaRPr lang="en-GB"/>
        </a:p>
      </dgm:t>
    </dgm:pt>
    <dgm:pt modelId="{3CDB5DFC-4876-4D95-AABF-F3CBD8B3E546}" type="pres">
      <dgm:prSet presAssocID="{E54E4CDE-D404-4024-95D2-EA62E46AE112}" presName="descendantText" presStyleLbl="alignAcc1" presStyleIdx="0" presStyleCnt="6">
        <dgm:presLayoutVars>
          <dgm:bulletEnabled val="1"/>
        </dgm:presLayoutVars>
      </dgm:prSet>
      <dgm:spPr/>
      <dgm:t>
        <a:bodyPr/>
        <a:lstStyle/>
        <a:p>
          <a:endParaRPr lang="en-GB"/>
        </a:p>
      </dgm:t>
    </dgm:pt>
    <dgm:pt modelId="{C1B08060-D20C-4495-8F4D-2B16ECEB9A37}" type="pres">
      <dgm:prSet presAssocID="{301BE3CC-248F-4856-B50D-E9F32A1B9A51}" presName="sp" presStyleCnt="0"/>
      <dgm:spPr/>
    </dgm:pt>
    <dgm:pt modelId="{49FF81C7-C4A1-4337-824F-77A04F89E3DA}" type="pres">
      <dgm:prSet presAssocID="{2A4DC1C2-53CB-4034-A69A-FEB10A82E26C}" presName="composite" presStyleCnt="0"/>
      <dgm:spPr/>
    </dgm:pt>
    <dgm:pt modelId="{F717B694-09AF-4807-8A75-D43652E8A3B6}" type="pres">
      <dgm:prSet presAssocID="{2A4DC1C2-53CB-4034-A69A-FEB10A82E26C}" presName="parentText" presStyleLbl="alignNode1" presStyleIdx="1" presStyleCnt="6">
        <dgm:presLayoutVars>
          <dgm:chMax val="1"/>
          <dgm:bulletEnabled val="1"/>
        </dgm:presLayoutVars>
      </dgm:prSet>
      <dgm:spPr/>
      <dgm:t>
        <a:bodyPr/>
        <a:lstStyle/>
        <a:p>
          <a:endParaRPr lang="en-GB"/>
        </a:p>
      </dgm:t>
    </dgm:pt>
    <dgm:pt modelId="{1D0561CC-BE88-4448-A224-582B61C33070}" type="pres">
      <dgm:prSet presAssocID="{2A4DC1C2-53CB-4034-A69A-FEB10A82E26C}" presName="descendantText" presStyleLbl="alignAcc1" presStyleIdx="1" presStyleCnt="6">
        <dgm:presLayoutVars>
          <dgm:bulletEnabled val="1"/>
        </dgm:presLayoutVars>
      </dgm:prSet>
      <dgm:spPr/>
      <dgm:t>
        <a:bodyPr/>
        <a:lstStyle/>
        <a:p>
          <a:endParaRPr lang="en-GB"/>
        </a:p>
      </dgm:t>
    </dgm:pt>
    <dgm:pt modelId="{1F1C4A16-2783-4595-A8B6-1DA91F1763E2}" type="pres">
      <dgm:prSet presAssocID="{E2B57C73-D495-47AB-8A2E-292C4860FFC3}" presName="sp" presStyleCnt="0"/>
      <dgm:spPr/>
    </dgm:pt>
    <dgm:pt modelId="{C9ED3C63-E572-4C83-A5C3-A8D10B808F4A}" type="pres">
      <dgm:prSet presAssocID="{D9F5ECB8-7820-4D35-A41F-E7A07D66F662}" presName="composite" presStyleCnt="0"/>
      <dgm:spPr/>
    </dgm:pt>
    <dgm:pt modelId="{EB8F52BB-91D5-4CB3-A25F-E424784997F3}" type="pres">
      <dgm:prSet presAssocID="{D9F5ECB8-7820-4D35-A41F-E7A07D66F662}" presName="parentText" presStyleLbl="alignNode1" presStyleIdx="2" presStyleCnt="6">
        <dgm:presLayoutVars>
          <dgm:chMax val="1"/>
          <dgm:bulletEnabled val="1"/>
        </dgm:presLayoutVars>
      </dgm:prSet>
      <dgm:spPr/>
      <dgm:t>
        <a:bodyPr/>
        <a:lstStyle/>
        <a:p>
          <a:endParaRPr lang="en-GB"/>
        </a:p>
      </dgm:t>
    </dgm:pt>
    <dgm:pt modelId="{6E1D7CDB-9FA8-4383-84D5-13AC591B6D28}" type="pres">
      <dgm:prSet presAssocID="{D9F5ECB8-7820-4D35-A41F-E7A07D66F662}" presName="descendantText" presStyleLbl="alignAcc1" presStyleIdx="2" presStyleCnt="6">
        <dgm:presLayoutVars>
          <dgm:bulletEnabled val="1"/>
        </dgm:presLayoutVars>
      </dgm:prSet>
      <dgm:spPr/>
      <dgm:t>
        <a:bodyPr/>
        <a:lstStyle/>
        <a:p>
          <a:endParaRPr lang="en-GB"/>
        </a:p>
      </dgm:t>
    </dgm:pt>
    <dgm:pt modelId="{261B9439-6BF0-4951-8DFF-600672C2629F}" type="pres">
      <dgm:prSet presAssocID="{FA8973C7-73A9-4E80-BC74-64CD6E1BD786}" presName="sp" presStyleCnt="0"/>
      <dgm:spPr/>
    </dgm:pt>
    <dgm:pt modelId="{65614983-69EB-4E89-956C-BD02953E7047}" type="pres">
      <dgm:prSet presAssocID="{66C33E2B-7DA8-4308-B782-EB725C1CBDD4}" presName="composite" presStyleCnt="0"/>
      <dgm:spPr/>
    </dgm:pt>
    <dgm:pt modelId="{9398998E-EBF2-47D9-98FA-141823AED550}" type="pres">
      <dgm:prSet presAssocID="{66C33E2B-7DA8-4308-B782-EB725C1CBDD4}" presName="parentText" presStyleLbl="alignNode1" presStyleIdx="3" presStyleCnt="6">
        <dgm:presLayoutVars>
          <dgm:chMax val="1"/>
          <dgm:bulletEnabled val="1"/>
        </dgm:presLayoutVars>
      </dgm:prSet>
      <dgm:spPr/>
      <dgm:t>
        <a:bodyPr/>
        <a:lstStyle/>
        <a:p>
          <a:endParaRPr lang="en-GB"/>
        </a:p>
      </dgm:t>
    </dgm:pt>
    <dgm:pt modelId="{262FBF7E-75CC-46D1-BD26-88EAEB51E662}" type="pres">
      <dgm:prSet presAssocID="{66C33E2B-7DA8-4308-B782-EB725C1CBDD4}" presName="descendantText" presStyleLbl="alignAcc1" presStyleIdx="3" presStyleCnt="6">
        <dgm:presLayoutVars>
          <dgm:bulletEnabled val="1"/>
        </dgm:presLayoutVars>
      </dgm:prSet>
      <dgm:spPr/>
      <dgm:t>
        <a:bodyPr/>
        <a:lstStyle/>
        <a:p>
          <a:endParaRPr lang="en-GB"/>
        </a:p>
      </dgm:t>
    </dgm:pt>
    <dgm:pt modelId="{A2CB9F51-D445-4FEA-8A9F-3A67D6CD1019}" type="pres">
      <dgm:prSet presAssocID="{0A3D9BDE-2DE5-475C-8FC0-A0A74DA1AD45}" presName="sp" presStyleCnt="0"/>
      <dgm:spPr/>
    </dgm:pt>
    <dgm:pt modelId="{E34CAA7B-9237-4FBB-BE65-57937F14B6C9}" type="pres">
      <dgm:prSet presAssocID="{63786F46-05B5-4965-B7E1-1E6414A267F2}" presName="composite" presStyleCnt="0"/>
      <dgm:spPr/>
    </dgm:pt>
    <dgm:pt modelId="{9D180B29-131F-44FC-A0F2-60700EE00AA0}" type="pres">
      <dgm:prSet presAssocID="{63786F46-05B5-4965-B7E1-1E6414A267F2}" presName="parentText" presStyleLbl="alignNode1" presStyleIdx="4" presStyleCnt="6">
        <dgm:presLayoutVars>
          <dgm:chMax val="1"/>
          <dgm:bulletEnabled val="1"/>
        </dgm:presLayoutVars>
      </dgm:prSet>
      <dgm:spPr/>
      <dgm:t>
        <a:bodyPr/>
        <a:lstStyle/>
        <a:p>
          <a:endParaRPr lang="en-GB"/>
        </a:p>
      </dgm:t>
    </dgm:pt>
    <dgm:pt modelId="{621C4B4D-1C83-4DF4-A755-859256BC2406}" type="pres">
      <dgm:prSet presAssocID="{63786F46-05B5-4965-B7E1-1E6414A267F2}" presName="descendantText" presStyleLbl="alignAcc1" presStyleIdx="4" presStyleCnt="6">
        <dgm:presLayoutVars>
          <dgm:bulletEnabled val="1"/>
        </dgm:presLayoutVars>
      </dgm:prSet>
      <dgm:spPr/>
      <dgm:t>
        <a:bodyPr/>
        <a:lstStyle/>
        <a:p>
          <a:endParaRPr lang="en-GB"/>
        </a:p>
      </dgm:t>
    </dgm:pt>
    <dgm:pt modelId="{1272099A-1E31-40D3-AB97-F5AB65D46B8B}" type="pres">
      <dgm:prSet presAssocID="{EF713AE9-26CA-493E-AAE8-52FD6DBAEF39}" presName="sp" presStyleCnt="0"/>
      <dgm:spPr/>
    </dgm:pt>
    <dgm:pt modelId="{EFFB244B-C0E9-4887-A2DF-4270755DF990}" type="pres">
      <dgm:prSet presAssocID="{4ADCEAC6-F68F-494F-98FB-323741E46353}" presName="composite" presStyleCnt="0"/>
      <dgm:spPr/>
    </dgm:pt>
    <dgm:pt modelId="{FE90575D-0057-494D-B230-B763368A919F}" type="pres">
      <dgm:prSet presAssocID="{4ADCEAC6-F68F-494F-98FB-323741E46353}" presName="parentText" presStyleLbl="alignNode1" presStyleIdx="5" presStyleCnt="6">
        <dgm:presLayoutVars>
          <dgm:chMax val="1"/>
          <dgm:bulletEnabled val="1"/>
        </dgm:presLayoutVars>
      </dgm:prSet>
      <dgm:spPr/>
      <dgm:t>
        <a:bodyPr/>
        <a:lstStyle/>
        <a:p>
          <a:endParaRPr lang="en-GB"/>
        </a:p>
      </dgm:t>
    </dgm:pt>
    <dgm:pt modelId="{66716DD2-AC46-446A-92C9-807B4B29876A}" type="pres">
      <dgm:prSet presAssocID="{4ADCEAC6-F68F-494F-98FB-323741E46353}" presName="descendantText" presStyleLbl="alignAcc1" presStyleIdx="5" presStyleCnt="6">
        <dgm:presLayoutVars>
          <dgm:bulletEnabled val="1"/>
        </dgm:presLayoutVars>
      </dgm:prSet>
      <dgm:spPr/>
      <dgm:t>
        <a:bodyPr/>
        <a:lstStyle/>
        <a:p>
          <a:endParaRPr lang="en-GB"/>
        </a:p>
      </dgm:t>
    </dgm:pt>
  </dgm:ptLst>
  <dgm:cxnLst>
    <dgm:cxn modelId="{F67DCED6-4E08-4AE6-B74B-F03FC4D8C073}" type="presOf" srcId="{8E0D09C1-3953-427B-BA37-02F9B684C9C1}" destId="{262FBF7E-75CC-46D1-BD26-88EAEB51E662}" srcOrd="0" destOrd="0" presId="urn:microsoft.com/office/officeart/2005/8/layout/chevron2"/>
    <dgm:cxn modelId="{FB36C0AD-03BC-428F-B3C4-13C281760B89}" srcId="{63786F46-05B5-4965-B7E1-1E6414A267F2}" destId="{7AD1ABFC-AD3D-4A44-AAD7-091DEA42E334}" srcOrd="0" destOrd="0" parTransId="{1F050C9B-CAF4-443B-8F4C-AF33E148B5B8}" sibTransId="{BDA140BB-74E0-4692-BEF1-4E7FC78AB5BE}"/>
    <dgm:cxn modelId="{D03D7C20-0F7E-460D-892B-A90279D88900}" srcId="{3C9842FA-1010-44F8-9E6D-12DACAB8D89C}" destId="{4ADCEAC6-F68F-494F-98FB-323741E46353}" srcOrd="5" destOrd="0" parTransId="{A173A5E3-3B1A-4A55-8E7D-A49032E548D8}" sibTransId="{22BD42C4-5F38-4B73-B3C0-723CAD1303FA}"/>
    <dgm:cxn modelId="{D5B33184-5E04-4778-BAF6-4C0D26BBB33F}" type="presOf" srcId="{2A4DC1C2-53CB-4034-A69A-FEB10A82E26C}" destId="{F717B694-09AF-4807-8A75-D43652E8A3B6}" srcOrd="0" destOrd="0" presId="urn:microsoft.com/office/officeart/2005/8/layout/chevron2"/>
    <dgm:cxn modelId="{3E988027-1B75-4AFB-9BAD-58F9193DD327}" srcId="{3C9842FA-1010-44F8-9E6D-12DACAB8D89C}" destId="{66C33E2B-7DA8-4308-B782-EB725C1CBDD4}" srcOrd="3" destOrd="0" parTransId="{618CFF54-BF67-4291-A890-9F677E7A418B}" sibTransId="{0A3D9BDE-2DE5-475C-8FC0-A0A74DA1AD45}"/>
    <dgm:cxn modelId="{AF999AF6-CAA3-44F6-8199-5097AF755BF9}" type="presOf" srcId="{4ADCEAC6-F68F-494F-98FB-323741E46353}" destId="{FE90575D-0057-494D-B230-B763368A919F}" srcOrd="0" destOrd="0" presId="urn:microsoft.com/office/officeart/2005/8/layout/chevron2"/>
    <dgm:cxn modelId="{C9544EA1-50F8-4821-9A88-8C2134AAC460}" type="presOf" srcId="{7AD1ABFC-AD3D-4A44-AAD7-091DEA42E334}" destId="{621C4B4D-1C83-4DF4-A755-859256BC2406}" srcOrd="0" destOrd="0" presId="urn:microsoft.com/office/officeart/2005/8/layout/chevron2"/>
    <dgm:cxn modelId="{FCB8EF91-1244-48C2-8B15-F2B84E2DC598}" type="presOf" srcId="{B07D3E8B-19F3-4AD7-89F5-39D50F1D5126}" destId="{1D0561CC-BE88-4448-A224-582B61C33070}" srcOrd="0" destOrd="0" presId="urn:microsoft.com/office/officeart/2005/8/layout/chevron2"/>
    <dgm:cxn modelId="{9ABE4540-0251-4856-8B46-5065EB0A9B8C}" type="presOf" srcId="{3C9842FA-1010-44F8-9E6D-12DACAB8D89C}" destId="{697CFAE2-3B3B-425F-8C09-790B0AD87C0B}" srcOrd="0" destOrd="0" presId="urn:microsoft.com/office/officeart/2005/8/layout/chevron2"/>
    <dgm:cxn modelId="{3D1F421F-1FEA-4F75-9EBF-9FD5E764E656}" srcId="{3C9842FA-1010-44F8-9E6D-12DACAB8D89C}" destId="{D9F5ECB8-7820-4D35-A41F-E7A07D66F662}" srcOrd="2" destOrd="0" parTransId="{CFDD2A04-EEAA-4C18-8253-EDC27261DA56}" sibTransId="{FA8973C7-73A9-4E80-BC74-64CD6E1BD786}"/>
    <dgm:cxn modelId="{ED322BC9-E8CB-4AE2-BAAB-7CE4E1AD53EF}" type="presOf" srcId="{D9F5ECB8-7820-4D35-A41F-E7A07D66F662}" destId="{EB8F52BB-91D5-4CB3-A25F-E424784997F3}" srcOrd="0" destOrd="0" presId="urn:microsoft.com/office/officeart/2005/8/layout/chevron2"/>
    <dgm:cxn modelId="{3FE65DDD-1811-46A7-91A0-F7DDA1C0BED9}" srcId="{3C9842FA-1010-44F8-9E6D-12DACAB8D89C}" destId="{2A4DC1C2-53CB-4034-A69A-FEB10A82E26C}" srcOrd="1" destOrd="0" parTransId="{678F3240-F108-4CB4-9853-5E4D75918149}" sibTransId="{E2B57C73-D495-47AB-8A2E-292C4860FFC3}"/>
    <dgm:cxn modelId="{2C62A7F2-D609-446C-A764-840D27DCFC8C}" srcId="{E54E4CDE-D404-4024-95D2-EA62E46AE112}" destId="{BB60FB66-CBE9-4442-9D3E-07126A84C2E8}" srcOrd="0" destOrd="0" parTransId="{88B62678-4703-40DA-B064-CCE850934081}" sibTransId="{BBD709A3-D76F-42BA-902E-E86143EE3A36}"/>
    <dgm:cxn modelId="{2D6BFC36-0755-4C5A-93B5-F81DC56575DD}" type="presOf" srcId="{84755A6F-10A2-400B-B8D6-FA6FB4C45051}" destId="{66716DD2-AC46-446A-92C9-807B4B29876A}" srcOrd="0" destOrd="0" presId="urn:microsoft.com/office/officeart/2005/8/layout/chevron2"/>
    <dgm:cxn modelId="{7D4CFD97-E1B6-4539-A9A0-B943099A208E}" srcId="{4ADCEAC6-F68F-494F-98FB-323741E46353}" destId="{84755A6F-10A2-400B-B8D6-FA6FB4C45051}" srcOrd="0" destOrd="0" parTransId="{FE74E64A-F156-457D-9C4A-35EE45A84469}" sibTransId="{E873F580-AE53-4F1B-9D30-483F68C04C13}"/>
    <dgm:cxn modelId="{3645E4B8-1642-4FC9-A28C-6F74B7339B35}" srcId="{3C9842FA-1010-44F8-9E6D-12DACAB8D89C}" destId="{E54E4CDE-D404-4024-95D2-EA62E46AE112}" srcOrd="0" destOrd="0" parTransId="{8B24C47C-2943-4A56-902F-42E0547FDF2F}" sibTransId="{301BE3CC-248F-4856-B50D-E9F32A1B9A51}"/>
    <dgm:cxn modelId="{2502E917-F811-43C6-BAA6-AE7154ABCD19}" srcId="{66C33E2B-7DA8-4308-B782-EB725C1CBDD4}" destId="{8E0D09C1-3953-427B-BA37-02F9B684C9C1}" srcOrd="0" destOrd="0" parTransId="{B0030BFD-6E19-4E5D-BF70-163BCE3ACFE3}" sibTransId="{922E38DD-1001-450F-A895-7FAB4A4AC8BF}"/>
    <dgm:cxn modelId="{15AA7071-B22C-47DB-A7F2-7CC71A3F2F51}" srcId="{D9F5ECB8-7820-4D35-A41F-E7A07D66F662}" destId="{5A814A89-F9D8-4E8C-B3A4-2E89C723A0A7}" srcOrd="0" destOrd="0" parTransId="{234F6F15-2BAD-4350-8D1B-1B31DF85C989}" sibTransId="{7076EE75-C90A-4596-BE23-A9F474A5BC2A}"/>
    <dgm:cxn modelId="{CFA54ACE-0666-471C-ADEA-911A439CBFBD}" type="presOf" srcId="{BB60FB66-CBE9-4442-9D3E-07126A84C2E8}" destId="{3CDB5DFC-4876-4D95-AABF-F3CBD8B3E546}" srcOrd="0" destOrd="0" presId="urn:microsoft.com/office/officeart/2005/8/layout/chevron2"/>
    <dgm:cxn modelId="{AC7FC456-1D9D-4C44-93D3-8B7B23549F34}" srcId="{3C9842FA-1010-44F8-9E6D-12DACAB8D89C}" destId="{63786F46-05B5-4965-B7E1-1E6414A267F2}" srcOrd="4" destOrd="0" parTransId="{CF1222C8-F20B-43F2-A43D-B265E61D1F1C}" sibTransId="{EF713AE9-26CA-493E-AAE8-52FD6DBAEF39}"/>
    <dgm:cxn modelId="{0B010917-CADE-4724-8B4B-FCD0C39BD3DA}" type="presOf" srcId="{66C33E2B-7DA8-4308-B782-EB725C1CBDD4}" destId="{9398998E-EBF2-47D9-98FA-141823AED550}" srcOrd="0" destOrd="0" presId="urn:microsoft.com/office/officeart/2005/8/layout/chevron2"/>
    <dgm:cxn modelId="{9ECA2BE3-7A89-4473-87A1-3392EAD6F8F7}" type="presOf" srcId="{5A814A89-F9D8-4E8C-B3A4-2E89C723A0A7}" destId="{6E1D7CDB-9FA8-4383-84D5-13AC591B6D28}" srcOrd="0" destOrd="0" presId="urn:microsoft.com/office/officeart/2005/8/layout/chevron2"/>
    <dgm:cxn modelId="{B2C35FBE-E28C-47D5-91AF-79B51DDA6B8A}" srcId="{2A4DC1C2-53CB-4034-A69A-FEB10A82E26C}" destId="{B07D3E8B-19F3-4AD7-89F5-39D50F1D5126}" srcOrd="0" destOrd="0" parTransId="{2C89F520-2960-4907-B1C9-0B0C0D54CC9C}" sibTransId="{B9159679-76CC-4390-BB3B-29C7030FF8D9}"/>
    <dgm:cxn modelId="{EF16671B-C4D4-4549-B0C1-31AFDC516411}" type="presOf" srcId="{E54E4CDE-D404-4024-95D2-EA62E46AE112}" destId="{6770755B-45EE-4A9E-9F0C-6E8AACC6987E}" srcOrd="0" destOrd="0" presId="urn:microsoft.com/office/officeart/2005/8/layout/chevron2"/>
    <dgm:cxn modelId="{FFE647D0-814F-47E2-8C95-4F70AB613745}" type="presOf" srcId="{63786F46-05B5-4965-B7E1-1E6414A267F2}" destId="{9D180B29-131F-44FC-A0F2-60700EE00AA0}" srcOrd="0" destOrd="0" presId="urn:microsoft.com/office/officeart/2005/8/layout/chevron2"/>
    <dgm:cxn modelId="{2491BDAE-E2E1-464F-9370-8F3C18FDF283}" type="presParOf" srcId="{697CFAE2-3B3B-425F-8C09-790B0AD87C0B}" destId="{E6CF1C0D-0B5C-4EE4-869E-2102378C1E1E}" srcOrd="0" destOrd="0" presId="urn:microsoft.com/office/officeart/2005/8/layout/chevron2"/>
    <dgm:cxn modelId="{F4AFF81D-DD32-4487-8311-EDBBCFA52DDE}" type="presParOf" srcId="{E6CF1C0D-0B5C-4EE4-869E-2102378C1E1E}" destId="{6770755B-45EE-4A9E-9F0C-6E8AACC6987E}" srcOrd="0" destOrd="0" presId="urn:microsoft.com/office/officeart/2005/8/layout/chevron2"/>
    <dgm:cxn modelId="{EC81C087-156C-4C83-99BB-A30EDAE8BBFE}" type="presParOf" srcId="{E6CF1C0D-0B5C-4EE4-869E-2102378C1E1E}" destId="{3CDB5DFC-4876-4D95-AABF-F3CBD8B3E546}" srcOrd="1" destOrd="0" presId="urn:microsoft.com/office/officeart/2005/8/layout/chevron2"/>
    <dgm:cxn modelId="{75A85327-731B-4676-848C-8C08225C3CC2}" type="presParOf" srcId="{697CFAE2-3B3B-425F-8C09-790B0AD87C0B}" destId="{C1B08060-D20C-4495-8F4D-2B16ECEB9A37}" srcOrd="1" destOrd="0" presId="urn:microsoft.com/office/officeart/2005/8/layout/chevron2"/>
    <dgm:cxn modelId="{D0916ED4-C6B2-47E8-8311-2326861F6185}" type="presParOf" srcId="{697CFAE2-3B3B-425F-8C09-790B0AD87C0B}" destId="{49FF81C7-C4A1-4337-824F-77A04F89E3DA}" srcOrd="2" destOrd="0" presId="urn:microsoft.com/office/officeart/2005/8/layout/chevron2"/>
    <dgm:cxn modelId="{8B98FBE7-5A13-4A83-A3C9-D09EE00605E2}" type="presParOf" srcId="{49FF81C7-C4A1-4337-824F-77A04F89E3DA}" destId="{F717B694-09AF-4807-8A75-D43652E8A3B6}" srcOrd="0" destOrd="0" presId="urn:microsoft.com/office/officeart/2005/8/layout/chevron2"/>
    <dgm:cxn modelId="{FF3F9FCC-3CD4-41D2-81C3-158C915F7D5F}" type="presParOf" srcId="{49FF81C7-C4A1-4337-824F-77A04F89E3DA}" destId="{1D0561CC-BE88-4448-A224-582B61C33070}" srcOrd="1" destOrd="0" presId="urn:microsoft.com/office/officeart/2005/8/layout/chevron2"/>
    <dgm:cxn modelId="{90EE8CA7-089D-4808-83C0-28389EAAD371}" type="presParOf" srcId="{697CFAE2-3B3B-425F-8C09-790B0AD87C0B}" destId="{1F1C4A16-2783-4595-A8B6-1DA91F1763E2}" srcOrd="3" destOrd="0" presId="urn:microsoft.com/office/officeart/2005/8/layout/chevron2"/>
    <dgm:cxn modelId="{6CFF2123-3394-4FBB-8777-409B54F13FED}" type="presParOf" srcId="{697CFAE2-3B3B-425F-8C09-790B0AD87C0B}" destId="{C9ED3C63-E572-4C83-A5C3-A8D10B808F4A}" srcOrd="4" destOrd="0" presId="urn:microsoft.com/office/officeart/2005/8/layout/chevron2"/>
    <dgm:cxn modelId="{49B04572-43BC-4612-8FB3-6C3562871079}" type="presParOf" srcId="{C9ED3C63-E572-4C83-A5C3-A8D10B808F4A}" destId="{EB8F52BB-91D5-4CB3-A25F-E424784997F3}" srcOrd="0" destOrd="0" presId="urn:microsoft.com/office/officeart/2005/8/layout/chevron2"/>
    <dgm:cxn modelId="{4969782F-76D0-4C3E-BBC7-8A193CB0086D}" type="presParOf" srcId="{C9ED3C63-E572-4C83-A5C3-A8D10B808F4A}" destId="{6E1D7CDB-9FA8-4383-84D5-13AC591B6D28}" srcOrd="1" destOrd="0" presId="urn:microsoft.com/office/officeart/2005/8/layout/chevron2"/>
    <dgm:cxn modelId="{FEAEDA12-EEF3-43F7-B3AF-22C5C8D8627D}" type="presParOf" srcId="{697CFAE2-3B3B-425F-8C09-790B0AD87C0B}" destId="{261B9439-6BF0-4951-8DFF-600672C2629F}" srcOrd="5" destOrd="0" presId="urn:microsoft.com/office/officeart/2005/8/layout/chevron2"/>
    <dgm:cxn modelId="{56B6EF52-3324-4F77-B63C-FA2C4BFA51B4}" type="presParOf" srcId="{697CFAE2-3B3B-425F-8C09-790B0AD87C0B}" destId="{65614983-69EB-4E89-956C-BD02953E7047}" srcOrd="6" destOrd="0" presId="urn:microsoft.com/office/officeart/2005/8/layout/chevron2"/>
    <dgm:cxn modelId="{198F25FB-A844-42F8-BEC6-621F0F3C8724}" type="presParOf" srcId="{65614983-69EB-4E89-956C-BD02953E7047}" destId="{9398998E-EBF2-47D9-98FA-141823AED550}" srcOrd="0" destOrd="0" presId="urn:microsoft.com/office/officeart/2005/8/layout/chevron2"/>
    <dgm:cxn modelId="{C5D6CDEA-4EC7-43C0-BE25-52B1826DE6C3}" type="presParOf" srcId="{65614983-69EB-4E89-956C-BD02953E7047}" destId="{262FBF7E-75CC-46D1-BD26-88EAEB51E662}" srcOrd="1" destOrd="0" presId="urn:microsoft.com/office/officeart/2005/8/layout/chevron2"/>
    <dgm:cxn modelId="{4FC07711-87A0-47EE-98C8-0BAAA79D28D0}" type="presParOf" srcId="{697CFAE2-3B3B-425F-8C09-790B0AD87C0B}" destId="{A2CB9F51-D445-4FEA-8A9F-3A67D6CD1019}" srcOrd="7" destOrd="0" presId="urn:microsoft.com/office/officeart/2005/8/layout/chevron2"/>
    <dgm:cxn modelId="{8095A7D8-22CA-48AE-A8F1-87D1B2EEE31A}" type="presParOf" srcId="{697CFAE2-3B3B-425F-8C09-790B0AD87C0B}" destId="{E34CAA7B-9237-4FBB-BE65-57937F14B6C9}" srcOrd="8" destOrd="0" presId="urn:microsoft.com/office/officeart/2005/8/layout/chevron2"/>
    <dgm:cxn modelId="{BA490C77-EDD0-4A4D-84F0-A1880B83DE07}" type="presParOf" srcId="{E34CAA7B-9237-4FBB-BE65-57937F14B6C9}" destId="{9D180B29-131F-44FC-A0F2-60700EE00AA0}" srcOrd="0" destOrd="0" presId="urn:microsoft.com/office/officeart/2005/8/layout/chevron2"/>
    <dgm:cxn modelId="{24FB7C2D-7981-4419-8F27-5A414BA36CDC}" type="presParOf" srcId="{E34CAA7B-9237-4FBB-BE65-57937F14B6C9}" destId="{621C4B4D-1C83-4DF4-A755-859256BC2406}" srcOrd="1" destOrd="0" presId="urn:microsoft.com/office/officeart/2005/8/layout/chevron2"/>
    <dgm:cxn modelId="{BE506A6B-9A2D-43C2-8B21-2316EA80B923}" type="presParOf" srcId="{697CFAE2-3B3B-425F-8C09-790B0AD87C0B}" destId="{1272099A-1E31-40D3-AB97-F5AB65D46B8B}" srcOrd="9" destOrd="0" presId="urn:microsoft.com/office/officeart/2005/8/layout/chevron2"/>
    <dgm:cxn modelId="{507C03DA-D9BC-4956-863A-09B82EEE30C1}" type="presParOf" srcId="{697CFAE2-3B3B-425F-8C09-790B0AD87C0B}" destId="{EFFB244B-C0E9-4887-A2DF-4270755DF990}" srcOrd="10" destOrd="0" presId="urn:microsoft.com/office/officeart/2005/8/layout/chevron2"/>
    <dgm:cxn modelId="{19A70EF0-C76C-4834-ACC9-B8B3244CBE3F}" type="presParOf" srcId="{EFFB244B-C0E9-4887-A2DF-4270755DF990}" destId="{FE90575D-0057-494D-B230-B763368A919F}" srcOrd="0" destOrd="0" presId="urn:microsoft.com/office/officeart/2005/8/layout/chevron2"/>
    <dgm:cxn modelId="{D164AC36-06A0-483E-BA3F-D918EE980AEE}" type="presParOf" srcId="{EFFB244B-C0E9-4887-A2DF-4270755DF990}" destId="{66716DD2-AC46-446A-92C9-807B4B29876A}" srcOrd="1" destOrd="0" presId="urn:microsoft.com/office/officeart/2005/8/layout/chevron2"/>
  </dgm:cxnLst>
  <dgm:bg/>
  <dgm:whole>
    <a:ln>
      <a:solidFill>
        <a:srgbClr val="C00000"/>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95F51-FCFC-4607-9A8A-B8F0034AB5A9}">
      <dsp:nvSpPr>
        <dsp:cNvPr id="0" name=""/>
        <dsp:cNvSpPr/>
      </dsp:nvSpPr>
      <dsp:spPr>
        <a:xfrm>
          <a:off x="0" y="4703277"/>
          <a:ext cx="8229600" cy="51467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b="0" kern="1200" dirty="0" smtClean="0">
              <a:solidFill>
                <a:srgbClr val="C00000"/>
              </a:solidFill>
            </a:rPr>
            <a:t>ΑΠΟΡΡΙΨΗ ΥΠΟΛΕΙΜΜΑΤΟΣ</a:t>
          </a:r>
          <a:endParaRPr lang="en-GB" sz="2400" b="0" kern="1200" dirty="0">
            <a:solidFill>
              <a:srgbClr val="C00000"/>
            </a:solidFill>
          </a:endParaRPr>
        </a:p>
      </dsp:txBody>
      <dsp:txXfrm>
        <a:off x="0" y="4703277"/>
        <a:ext cx="8229600" cy="514677"/>
      </dsp:txXfrm>
    </dsp:sp>
    <dsp:sp modelId="{13E2F1A9-34C1-47B4-8B27-037282486ACF}">
      <dsp:nvSpPr>
        <dsp:cNvPr id="0" name=""/>
        <dsp:cNvSpPr/>
      </dsp:nvSpPr>
      <dsp:spPr>
        <a:xfrm rot="10800000">
          <a:off x="0" y="3919424"/>
          <a:ext cx="8229600" cy="791573"/>
        </a:xfrm>
        <a:prstGeom prst="upArrowCallou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b="0" kern="1200" dirty="0" smtClean="0">
              <a:solidFill>
                <a:srgbClr val="C00000"/>
              </a:solidFill>
            </a:rPr>
            <a:t>ΔΙΑΧΕΙΡΙΣΗ ΠΑΡΑΓΟΜΕΝΩΝ ΑΠΟΒΛΗΤΩΝ</a:t>
          </a:r>
          <a:endParaRPr lang="en-GB" sz="2400" b="0" kern="1200" dirty="0">
            <a:solidFill>
              <a:srgbClr val="C00000"/>
            </a:solidFill>
          </a:endParaRPr>
        </a:p>
      </dsp:txBody>
      <dsp:txXfrm rot="10800000">
        <a:off x="0" y="3919424"/>
        <a:ext cx="8229600" cy="514340"/>
      </dsp:txXfrm>
    </dsp:sp>
    <dsp:sp modelId="{82256CAC-9D26-4E2F-AF3A-F1324E73CFBD}">
      <dsp:nvSpPr>
        <dsp:cNvPr id="0" name=""/>
        <dsp:cNvSpPr/>
      </dsp:nvSpPr>
      <dsp:spPr>
        <a:xfrm rot="10800000">
          <a:off x="0" y="3135571"/>
          <a:ext cx="8229600" cy="791573"/>
        </a:xfrm>
        <a:prstGeom prst="upArrowCallou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b="0" kern="1200" dirty="0" smtClean="0">
              <a:solidFill>
                <a:srgbClr val="C00000"/>
              </a:solidFill>
            </a:rPr>
            <a:t>ΧΡΗΣΗ</a:t>
          </a:r>
          <a:endParaRPr lang="en-GB" sz="2400" b="0" kern="1200" dirty="0">
            <a:solidFill>
              <a:srgbClr val="C00000"/>
            </a:solidFill>
          </a:endParaRPr>
        </a:p>
      </dsp:txBody>
      <dsp:txXfrm rot="10800000">
        <a:off x="0" y="3135571"/>
        <a:ext cx="8229600" cy="514340"/>
      </dsp:txXfrm>
    </dsp:sp>
    <dsp:sp modelId="{24870559-AECE-47F8-8CBF-B50275AAE31E}">
      <dsp:nvSpPr>
        <dsp:cNvPr id="0" name=""/>
        <dsp:cNvSpPr/>
      </dsp:nvSpPr>
      <dsp:spPr>
        <a:xfrm rot="10800000">
          <a:off x="0" y="2351717"/>
          <a:ext cx="8229600" cy="791573"/>
        </a:xfrm>
        <a:prstGeom prst="upArrowCallou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b="0" kern="1200" dirty="0" smtClean="0">
              <a:solidFill>
                <a:srgbClr val="C00000"/>
              </a:solidFill>
            </a:rPr>
            <a:t>ΔΙΑΝΟΜΗ</a:t>
          </a:r>
          <a:endParaRPr lang="en-GB" sz="2400" b="0" kern="1200" dirty="0">
            <a:solidFill>
              <a:srgbClr val="C00000"/>
            </a:solidFill>
          </a:endParaRPr>
        </a:p>
      </dsp:txBody>
      <dsp:txXfrm rot="10800000">
        <a:off x="0" y="2351717"/>
        <a:ext cx="8229600" cy="514340"/>
      </dsp:txXfrm>
    </dsp:sp>
    <dsp:sp modelId="{425DA401-7DA4-425B-91C9-F9E0A44E0029}">
      <dsp:nvSpPr>
        <dsp:cNvPr id="0" name=""/>
        <dsp:cNvSpPr/>
      </dsp:nvSpPr>
      <dsp:spPr>
        <a:xfrm rot="10800000">
          <a:off x="0" y="1567864"/>
          <a:ext cx="8229600" cy="791573"/>
        </a:xfrm>
        <a:prstGeom prst="upArrowCallou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b="0" kern="1200" dirty="0" smtClean="0">
              <a:solidFill>
                <a:srgbClr val="C00000"/>
              </a:solidFill>
            </a:rPr>
            <a:t>ΠΑΡΑΓΩΓΗ ΠΡΟΪΟΝΤΟΣ</a:t>
          </a:r>
          <a:endParaRPr lang="en-GB" sz="2400" b="0" kern="1200" dirty="0">
            <a:solidFill>
              <a:srgbClr val="C00000"/>
            </a:solidFill>
          </a:endParaRPr>
        </a:p>
      </dsp:txBody>
      <dsp:txXfrm rot="10800000">
        <a:off x="0" y="1567864"/>
        <a:ext cx="8229600" cy="514340"/>
      </dsp:txXfrm>
    </dsp:sp>
    <dsp:sp modelId="{8CCAF250-AF21-44C6-9D42-1E9AF6E084AE}">
      <dsp:nvSpPr>
        <dsp:cNvPr id="0" name=""/>
        <dsp:cNvSpPr/>
      </dsp:nvSpPr>
      <dsp:spPr>
        <a:xfrm rot="10800000">
          <a:off x="0" y="784011"/>
          <a:ext cx="8229600" cy="791573"/>
        </a:xfrm>
        <a:prstGeom prst="upArrowCallou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b="0" kern="1200" dirty="0" smtClean="0">
              <a:solidFill>
                <a:srgbClr val="C00000"/>
              </a:solidFill>
            </a:rPr>
            <a:t>ΠΡΟΕΠΕΞΕΡΓΑΣΙΑ</a:t>
          </a:r>
          <a:endParaRPr lang="en-GB" sz="2400" b="0" kern="1200" dirty="0">
            <a:solidFill>
              <a:srgbClr val="C00000"/>
            </a:solidFill>
          </a:endParaRPr>
        </a:p>
      </dsp:txBody>
      <dsp:txXfrm rot="10800000">
        <a:off x="0" y="784011"/>
        <a:ext cx="8229600" cy="514340"/>
      </dsp:txXfrm>
    </dsp:sp>
    <dsp:sp modelId="{D234F643-9072-4B03-BDA6-7080D6B62715}">
      <dsp:nvSpPr>
        <dsp:cNvPr id="0" name=""/>
        <dsp:cNvSpPr/>
      </dsp:nvSpPr>
      <dsp:spPr>
        <a:xfrm rot="10800000">
          <a:off x="0" y="157"/>
          <a:ext cx="8229600" cy="791573"/>
        </a:xfrm>
        <a:prstGeom prst="upArrowCallou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b="0" kern="1200" dirty="0" smtClean="0">
              <a:solidFill>
                <a:srgbClr val="C00000"/>
              </a:solidFill>
            </a:rPr>
            <a:t>ΕΞΑΓΩΓΗ ΠΡΩΤΩΝ ΥΛΩΝ</a:t>
          </a:r>
          <a:endParaRPr lang="en-GB" sz="2400" b="0" kern="1200" dirty="0">
            <a:solidFill>
              <a:srgbClr val="C00000"/>
            </a:solidFill>
          </a:endParaRPr>
        </a:p>
      </dsp:txBody>
      <dsp:txXfrm rot="10800000">
        <a:off x="0" y="157"/>
        <a:ext cx="8229600" cy="514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0755B-45EE-4A9E-9F0C-6E8AACC6987E}">
      <dsp:nvSpPr>
        <dsp:cNvPr id="0" name=""/>
        <dsp:cNvSpPr/>
      </dsp:nvSpPr>
      <dsp:spPr>
        <a:xfrm rot="5400000">
          <a:off x="-138980" y="140759"/>
          <a:ext cx="926535" cy="648574"/>
        </a:xfrm>
        <a:prstGeom prst="chevron">
          <a:avLst/>
        </a:prstGeom>
        <a:solidFill>
          <a:schemeClr val="accent4">
            <a:shade val="8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GB" sz="1800" kern="1200">
            <a:latin typeface="Cambria Math" panose="02040503050406030204" pitchFamily="18" charset="0"/>
            <a:ea typeface="Cambria Math" panose="02040503050406030204" pitchFamily="18" charset="0"/>
          </a:endParaRPr>
        </a:p>
      </dsp:txBody>
      <dsp:txXfrm rot="-5400000">
        <a:off x="1" y="326065"/>
        <a:ext cx="648574" cy="277961"/>
      </dsp:txXfrm>
    </dsp:sp>
    <dsp:sp modelId="{3CDB5DFC-4876-4D95-AABF-F3CBD8B3E546}">
      <dsp:nvSpPr>
        <dsp:cNvPr id="0" name=""/>
        <dsp:cNvSpPr/>
      </dsp:nvSpPr>
      <dsp:spPr>
        <a:xfrm rot="5400000">
          <a:off x="4137963" y="-3487609"/>
          <a:ext cx="602248" cy="7581025"/>
        </a:xfrm>
        <a:prstGeom prst="round2SameRect">
          <a:avLst/>
        </a:prstGeom>
        <a:solidFill>
          <a:schemeClr val="lt1">
            <a:alpha val="9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l-GR" sz="3300" kern="1200" dirty="0" smtClean="0">
              <a:latin typeface="Cambria Math" panose="02040503050406030204" pitchFamily="18" charset="0"/>
              <a:ea typeface="Cambria Math" panose="02040503050406030204" pitchFamily="18" charset="0"/>
            </a:rPr>
            <a:t>ΕΞΟΡΥΞΗ, ΑΝΤΛΗΣΗ, ΣΥΛΛΟΓΗ</a:t>
          </a:r>
          <a:endParaRPr lang="en-GB" sz="3300" kern="1200" dirty="0">
            <a:latin typeface="Cambria Math" panose="02040503050406030204" pitchFamily="18" charset="0"/>
            <a:ea typeface="Cambria Math" panose="02040503050406030204" pitchFamily="18" charset="0"/>
          </a:endParaRPr>
        </a:p>
      </dsp:txBody>
      <dsp:txXfrm rot="-5400000">
        <a:off x="648575" y="31178"/>
        <a:ext cx="7551626" cy="543450"/>
      </dsp:txXfrm>
    </dsp:sp>
    <dsp:sp modelId="{F717B694-09AF-4807-8A75-D43652E8A3B6}">
      <dsp:nvSpPr>
        <dsp:cNvPr id="0" name=""/>
        <dsp:cNvSpPr/>
      </dsp:nvSpPr>
      <dsp:spPr>
        <a:xfrm rot="5400000">
          <a:off x="-138980" y="969470"/>
          <a:ext cx="926535" cy="648574"/>
        </a:xfrm>
        <a:prstGeom prst="chevron">
          <a:avLst/>
        </a:prstGeom>
        <a:solidFill>
          <a:schemeClr val="accent4">
            <a:shade val="80000"/>
            <a:hueOff val="0"/>
            <a:satOff val="0"/>
            <a:lumOff val="11677"/>
            <a:alphaOff val="0"/>
          </a:schemeClr>
        </a:solidFill>
        <a:ln w="25400" cap="flat" cmpd="sng" algn="ctr">
          <a:solidFill>
            <a:schemeClr val="accent4">
              <a:shade val="80000"/>
              <a:hueOff val="0"/>
              <a:satOff val="0"/>
              <a:lumOff val="11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GB" sz="1800" kern="1200">
            <a:latin typeface="Cambria Math" panose="02040503050406030204" pitchFamily="18" charset="0"/>
            <a:ea typeface="Cambria Math" panose="02040503050406030204" pitchFamily="18" charset="0"/>
          </a:endParaRPr>
        </a:p>
      </dsp:txBody>
      <dsp:txXfrm rot="-5400000">
        <a:off x="1" y="1154776"/>
        <a:ext cx="648574" cy="277961"/>
      </dsp:txXfrm>
    </dsp:sp>
    <dsp:sp modelId="{1D0561CC-BE88-4448-A224-582B61C33070}">
      <dsp:nvSpPr>
        <dsp:cNvPr id="0" name=""/>
        <dsp:cNvSpPr/>
      </dsp:nvSpPr>
      <dsp:spPr>
        <a:xfrm rot="5400000">
          <a:off x="4137963" y="-2658898"/>
          <a:ext cx="602248" cy="7581025"/>
        </a:xfrm>
        <a:prstGeom prst="round2SameRect">
          <a:avLst/>
        </a:prstGeom>
        <a:solidFill>
          <a:schemeClr val="lt1">
            <a:alpha val="90000"/>
            <a:hueOff val="0"/>
            <a:satOff val="0"/>
            <a:lumOff val="0"/>
            <a:alphaOff val="0"/>
          </a:schemeClr>
        </a:solidFill>
        <a:ln w="25400" cap="flat" cmpd="sng" algn="ctr">
          <a:solidFill>
            <a:schemeClr val="accent4">
              <a:shade val="80000"/>
              <a:hueOff val="0"/>
              <a:satOff val="0"/>
              <a:lumOff val="116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l-GR" sz="3300" kern="1200" dirty="0" smtClean="0">
              <a:latin typeface="Cambria Math" panose="02040503050406030204" pitchFamily="18" charset="0"/>
              <a:ea typeface="Cambria Math" panose="02040503050406030204" pitchFamily="18" charset="0"/>
            </a:rPr>
            <a:t>ΕΠΕΞΕΡΓΑΣΙΑ, ΔΙΥΛΙΣΗ</a:t>
          </a:r>
          <a:endParaRPr lang="en-GB" sz="3300" kern="1200" dirty="0">
            <a:latin typeface="Cambria Math" panose="02040503050406030204" pitchFamily="18" charset="0"/>
            <a:ea typeface="Cambria Math" panose="02040503050406030204" pitchFamily="18" charset="0"/>
          </a:endParaRPr>
        </a:p>
      </dsp:txBody>
      <dsp:txXfrm rot="-5400000">
        <a:off x="648575" y="859889"/>
        <a:ext cx="7551626" cy="543450"/>
      </dsp:txXfrm>
    </dsp:sp>
    <dsp:sp modelId="{EB8F52BB-91D5-4CB3-A25F-E424784997F3}">
      <dsp:nvSpPr>
        <dsp:cNvPr id="0" name=""/>
        <dsp:cNvSpPr/>
      </dsp:nvSpPr>
      <dsp:spPr>
        <a:xfrm rot="5400000">
          <a:off x="-138980" y="1798181"/>
          <a:ext cx="926535" cy="648574"/>
        </a:xfrm>
        <a:prstGeom prst="chevron">
          <a:avLst/>
        </a:prstGeom>
        <a:solidFill>
          <a:schemeClr val="accent4">
            <a:shade val="80000"/>
            <a:hueOff val="0"/>
            <a:satOff val="0"/>
            <a:lumOff val="23353"/>
            <a:alphaOff val="0"/>
          </a:schemeClr>
        </a:solidFill>
        <a:ln w="25400" cap="flat" cmpd="sng" algn="ctr">
          <a:solidFill>
            <a:schemeClr val="accent4">
              <a:shade val="80000"/>
              <a:hueOff val="0"/>
              <a:satOff val="0"/>
              <a:lumOff val="233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GB" sz="1800" kern="1200" dirty="0">
            <a:latin typeface="Cambria Math" panose="02040503050406030204" pitchFamily="18" charset="0"/>
            <a:ea typeface="Cambria Math" panose="02040503050406030204" pitchFamily="18" charset="0"/>
          </a:endParaRPr>
        </a:p>
      </dsp:txBody>
      <dsp:txXfrm rot="-5400000">
        <a:off x="1" y="1983487"/>
        <a:ext cx="648574" cy="277961"/>
      </dsp:txXfrm>
    </dsp:sp>
    <dsp:sp modelId="{6E1D7CDB-9FA8-4383-84D5-13AC591B6D28}">
      <dsp:nvSpPr>
        <dsp:cNvPr id="0" name=""/>
        <dsp:cNvSpPr/>
      </dsp:nvSpPr>
      <dsp:spPr>
        <a:xfrm rot="5400000">
          <a:off x="4137963" y="-1830186"/>
          <a:ext cx="602248" cy="7581025"/>
        </a:xfrm>
        <a:prstGeom prst="round2SameRect">
          <a:avLst/>
        </a:prstGeom>
        <a:solidFill>
          <a:schemeClr val="lt1">
            <a:alpha val="90000"/>
            <a:hueOff val="0"/>
            <a:satOff val="0"/>
            <a:lumOff val="0"/>
            <a:alphaOff val="0"/>
          </a:schemeClr>
        </a:solidFill>
        <a:ln w="25400" cap="flat" cmpd="sng" algn="ctr">
          <a:solidFill>
            <a:schemeClr val="accent4">
              <a:shade val="80000"/>
              <a:hueOff val="0"/>
              <a:satOff val="0"/>
              <a:lumOff val="23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l-GR" sz="3300" kern="1200" dirty="0" smtClean="0">
              <a:latin typeface="Cambria Math" panose="02040503050406030204" pitchFamily="18" charset="0"/>
              <a:ea typeface="Cambria Math" panose="02040503050406030204" pitchFamily="18" charset="0"/>
            </a:rPr>
            <a:t>ΜΕΤΑΦΟΡΑ, ΔΙΑΝΟΜΗ</a:t>
          </a:r>
          <a:endParaRPr lang="en-GB" sz="3300" kern="1200" dirty="0" smtClean="0">
            <a:latin typeface="Cambria Math" panose="02040503050406030204" pitchFamily="18" charset="0"/>
            <a:ea typeface="Cambria Math" panose="02040503050406030204" pitchFamily="18" charset="0"/>
          </a:endParaRPr>
        </a:p>
      </dsp:txBody>
      <dsp:txXfrm rot="-5400000">
        <a:off x="648575" y="1688601"/>
        <a:ext cx="7551626" cy="543450"/>
      </dsp:txXfrm>
    </dsp:sp>
    <dsp:sp modelId="{9398998E-EBF2-47D9-98FA-141823AED550}">
      <dsp:nvSpPr>
        <dsp:cNvPr id="0" name=""/>
        <dsp:cNvSpPr/>
      </dsp:nvSpPr>
      <dsp:spPr>
        <a:xfrm rot="5400000">
          <a:off x="-138980" y="2626893"/>
          <a:ext cx="926535" cy="648574"/>
        </a:xfrm>
        <a:prstGeom prst="chevron">
          <a:avLst/>
        </a:prstGeom>
        <a:solidFill>
          <a:schemeClr val="accent4">
            <a:shade val="80000"/>
            <a:hueOff val="0"/>
            <a:satOff val="0"/>
            <a:lumOff val="35030"/>
            <a:alphaOff val="0"/>
          </a:schemeClr>
        </a:solidFill>
        <a:ln w="25400" cap="flat" cmpd="sng" algn="ctr">
          <a:solidFill>
            <a:schemeClr val="accent4">
              <a:shade val="80000"/>
              <a:hueOff val="0"/>
              <a:satOff val="0"/>
              <a:lumOff val="350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GB" sz="1800" kern="1200" dirty="0">
            <a:latin typeface="Cambria Math" panose="02040503050406030204" pitchFamily="18" charset="0"/>
            <a:ea typeface="Cambria Math" panose="02040503050406030204" pitchFamily="18" charset="0"/>
          </a:endParaRPr>
        </a:p>
      </dsp:txBody>
      <dsp:txXfrm rot="-5400000">
        <a:off x="1" y="2812199"/>
        <a:ext cx="648574" cy="277961"/>
      </dsp:txXfrm>
    </dsp:sp>
    <dsp:sp modelId="{262FBF7E-75CC-46D1-BD26-88EAEB51E662}">
      <dsp:nvSpPr>
        <dsp:cNvPr id="0" name=""/>
        <dsp:cNvSpPr/>
      </dsp:nvSpPr>
      <dsp:spPr>
        <a:xfrm rot="5400000">
          <a:off x="4137963" y="-1001475"/>
          <a:ext cx="602248" cy="7581025"/>
        </a:xfrm>
        <a:prstGeom prst="round2SameRect">
          <a:avLst/>
        </a:prstGeom>
        <a:solidFill>
          <a:schemeClr val="lt1">
            <a:alpha val="90000"/>
            <a:hueOff val="0"/>
            <a:satOff val="0"/>
            <a:lumOff val="0"/>
            <a:alphaOff val="0"/>
          </a:schemeClr>
        </a:solidFill>
        <a:ln w="25400" cap="flat" cmpd="sng" algn="ctr">
          <a:solidFill>
            <a:schemeClr val="accent4">
              <a:shade val="80000"/>
              <a:hueOff val="0"/>
              <a:satOff val="0"/>
              <a:lumOff val="350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l-GR" sz="3300" kern="1200" dirty="0" smtClean="0">
              <a:latin typeface="Cambria Math" panose="02040503050406030204" pitchFamily="18" charset="0"/>
              <a:ea typeface="Cambria Math" panose="02040503050406030204" pitchFamily="18" charset="0"/>
            </a:rPr>
            <a:t>ΜΕΤΑΤΡΟΠΗ ΤΕΛΙΚΗΣ ΧΡΗΣΗΣ</a:t>
          </a:r>
          <a:endParaRPr lang="en-GB" sz="3300" kern="1200" dirty="0">
            <a:latin typeface="Cambria Math" panose="02040503050406030204" pitchFamily="18" charset="0"/>
            <a:ea typeface="Cambria Math" panose="02040503050406030204" pitchFamily="18" charset="0"/>
          </a:endParaRPr>
        </a:p>
      </dsp:txBody>
      <dsp:txXfrm rot="-5400000">
        <a:off x="648575" y="2517312"/>
        <a:ext cx="7551626" cy="543450"/>
      </dsp:txXfrm>
    </dsp:sp>
    <dsp:sp modelId="{9D180B29-131F-44FC-A0F2-60700EE00AA0}">
      <dsp:nvSpPr>
        <dsp:cNvPr id="0" name=""/>
        <dsp:cNvSpPr/>
      </dsp:nvSpPr>
      <dsp:spPr>
        <a:xfrm rot="5400000">
          <a:off x="-138980" y="3455604"/>
          <a:ext cx="926535" cy="648574"/>
        </a:xfrm>
        <a:prstGeom prst="chevron">
          <a:avLst/>
        </a:prstGeom>
        <a:solidFill>
          <a:schemeClr val="accent4">
            <a:shade val="80000"/>
            <a:hueOff val="0"/>
            <a:satOff val="0"/>
            <a:lumOff val="46706"/>
            <a:alphaOff val="0"/>
          </a:schemeClr>
        </a:solidFill>
        <a:ln w="25400" cap="flat" cmpd="sng" algn="ctr">
          <a:solidFill>
            <a:schemeClr val="accent4">
              <a:shade val="80000"/>
              <a:hueOff val="0"/>
              <a:satOff val="0"/>
              <a:lumOff val="46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GB" sz="1800" kern="1200" dirty="0">
            <a:latin typeface="Cambria Math" panose="02040503050406030204" pitchFamily="18" charset="0"/>
            <a:ea typeface="Cambria Math" panose="02040503050406030204" pitchFamily="18" charset="0"/>
          </a:endParaRPr>
        </a:p>
      </dsp:txBody>
      <dsp:txXfrm rot="-5400000">
        <a:off x="1" y="3640910"/>
        <a:ext cx="648574" cy="277961"/>
      </dsp:txXfrm>
    </dsp:sp>
    <dsp:sp modelId="{621C4B4D-1C83-4DF4-A755-859256BC2406}">
      <dsp:nvSpPr>
        <dsp:cNvPr id="0" name=""/>
        <dsp:cNvSpPr/>
      </dsp:nvSpPr>
      <dsp:spPr>
        <a:xfrm rot="5400000">
          <a:off x="4137963" y="-172764"/>
          <a:ext cx="602248" cy="7581025"/>
        </a:xfrm>
        <a:prstGeom prst="round2SameRect">
          <a:avLst/>
        </a:prstGeom>
        <a:solidFill>
          <a:schemeClr val="lt1">
            <a:alpha val="90000"/>
            <a:hueOff val="0"/>
            <a:satOff val="0"/>
            <a:lumOff val="0"/>
            <a:alphaOff val="0"/>
          </a:schemeClr>
        </a:solidFill>
        <a:ln w="25400" cap="flat" cmpd="sng" algn="ctr">
          <a:solidFill>
            <a:schemeClr val="accent4">
              <a:shade val="80000"/>
              <a:hueOff val="0"/>
              <a:satOff val="0"/>
              <a:lumOff val="46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l-GR" sz="3300" kern="1200" dirty="0" smtClean="0">
              <a:latin typeface="Cambria Math" panose="02040503050406030204" pitchFamily="18" charset="0"/>
              <a:ea typeface="Cambria Math" panose="02040503050406030204" pitchFamily="18" charset="0"/>
            </a:rPr>
            <a:t>ΕΝΕΡΓΕΙΑΚΗ ΥΠΗΡΕΣΙΑ</a:t>
          </a:r>
          <a:endParaRPr lang="en-GB" sz="3300" kern="1200" dirty="0">
            <a:latin typeface="Cambria Math" panose="02040503050406030204" pitchFamily="18" charset="0"/>
            <a:ea typeface="Cambria Math" panose="02040503050406030204" pitchFamily="18" charset="0"/>
          </a:endParaRPr>
        </a:p>
      </dsp:txBody>
      <dsp:txXfrm rot="-5400000">
        <a:off x="648575" y="3346023"/>
        <a:ext cx="7551626" cy="543450"/>
      </dsp:txXfrm>
    </dsp:sp>
    <dsp:sp modelId="{FE90575D-0057-494D-B230-B763368A919F}">
      <dsp:nvSpPr>
        <dsp:cNvPr id="0" name=""/>
        <dsp:cNvSpPr/>
      </dsp:nvSpPr>
      <dsp:spPr>
        <a:xfrm rot="5400000">
          <a:off x="-138980" y="4284315"/>
          <a:ext cx="926535" cy="648574"/>
        </a:xfrm>
        <a:prstGeom prst="chevron">
          <a:avLst/>
        </a:prstGeom>
        <a:solidFill>
          <a:schemeClr val="accent4">
            <a:shade val="80000"/>
            <a:hueOff val="0"/>
            <a:satOff val="0"/>
            <a:lumOff val="58383"/>
            <a:alphaOff val="0"/>
          </a:schemeClr>
        </a:solidFill>
        <a:ln w="25400" cap="flat" cmpd="sng" algn="ctr">
          <a:solidFill>
            <a:schemeClr val="accent4">
              <a:shade val="80000"/>
              <a:hueOff val="0"/>
              <a:satOff val="0"/>
              <a:lumOff val="5838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GB" sz="1800" kern="1200" dirty="0">
            <a:latin typeface="Cambria Math" panose="02040503050406030204" pitchFamily="18" charset="0"/>
            <a:ea typeface="Cambria Math" panose="02040503050406030204" pitchFamily="18" charset="0"/>
          </a:endParaRPr>
        </a:p>
      </dsp:txBody>
      <dsp:txXfrm rot="-5400000">
        <a:off x="1" y="4469621"/>
        <a:ext cx="648574" cy="277961"/>
      </dsp:txXfrm>
    </dsp:sp>
    <dsp:sp modelId="{66716DD2-AC46-446A-92C9-807B4B29876A}">
      <dsp:nvSpPr>
        <dsp:cNvPr id="0" name=""/>
        <dsp:cNvSpPr/>
      </dsp:nvSpPr>
      <dsp:spPr>
        <a:xfrm rot="5400000">
          <a:off x="4137963" y="655947"/>
          <a:ext cx="602248" cy="7581025"/>
        </a:xfrm>
        <a:prstGeom prst="round2SameRect">
          <a:avLst/>
        </a:prstGeom>
        <a:solidFill>
          <a:srgbClr val="CCFF99">
            <a:alpha val="89804"/>
          </a:srgbClr>
        </a:solidFill>
        <a:ln w="25400" cap="flat" cmpd="sng" algn="ctr">
          <a:solidFill>
            <a:schemeClr val="accent4">
              <a:shade val="80000"/>
              <a:hueOff val="0"/>
              <a:satOff val="0"/>
              <a:lumOff val="583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l-GR" sz="3300" kern="1200" dirty="0" smtClean="0">
              <a:latin typeface="Cambria Math" panose="02040503050406030204" pitchFamily="18" charset="0"/>
              <a:ea typeface="Cambria Math" panose="02040503050406030204" pitchFamily="18" charset="0"/>
            </a:rPr>
            <a:t>ΠΡΟΪΟΝ Ή ΥΠΗΡΕΣΙΑ</a:t>
          </a:r>
          <a:endParaRPr lang="en-GB" sz="3300" kern="1200" dirty="0">
            <a:latin typeface="Cambria Math" panose="02040503050406030204" pitchFamily="18" charset="0"/>
            <a:ea typeface="Cambria Math" panose="02040503050406030204" pitchFamily="18" charset="0"/>
          </a:endParaRPr>
        </a:p>
      </dsp:txBody>
      <dsp:txXfrm rot="-5400000">
        <a:off x="648575" y="4174735"/>
        <a:ext cx="7551626" cy="5434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6478" tIns="48239" rIns="96478" bIns="48239" rtlCol="0"/>
          <a:lstStyle>
            <a:lvl1pPr algn="l">
              <a:defRPr sz="1300"/>
            </a:lvl1pPr>
          </a:lstStyle>
          <a:p>
            <a:endParaRPr lang="en-GB"/>
          </a:p>
        </p:txBody>
      </p:sp>
      <p:sp>
        <p:nvSpPr>
          <p:cNvPr id="3" name="Date Placeholder 2"/>
          <p:cNvSpPr>
            <a:spLocks noGrp="1"/>
          </p:cNvSpPr>
          <p:nvPr>
            <p:ph type="dt" sz="quarter" idx="1"/>
          </p:nvPr>
        </p:nvSpPr>
        <p:spPr>
          <a:xfrm>
            <a:off x="3898102" y="0"/>
            <a:ext cx="2982119" cy="500142"/>
          </a:xfrm>
          <a:prstGeom prst="rect">
            <a:avLst/>
          </a:prstGeom>
        </p:spPr>
        <p:txBody>
          <a:bodyPr vert="horz" lIns="96478" tIns="48239" rIns="96478" bIns="48239" rtlCol="0"/>
          <a:lstStyle>
            <a:lvl1pPr algn="r">
              <a:defRPr sz="1300"/>
            </a:lvl1pPr>
          </a:lstStyle>
          <a:p>
            <a:fld id="{67C49979-2F83-4E82-8032-644B64B5DCB1}" type="datetimeFigureOut">
              <a:rPr lang="en-GB" smtClean="0"/>
              <a:t>22/03/2015</a:t>
            </a:fld>
            <a:endParaRPr lang="en-GB"/>
          </a:p>
        </p:txBody>
      </p:sp>
      <p:sp>
        <p:nvSpPr>
          <p:cNvPr id="4" name="Footer Placeholder 3"/>
          <p:cNvSpPr>
            <a:spLocks noGrp="1"/>
          </p:cNvSpPr>
          <p:nvPr>
            <p:ph type="ftr" sz="quarter" idx="2"/>
          </p:nvPr>
        </p:nvSpPr>
        <p:spPr>
          <a:xfrm>
            <a:off x="0" y="9500960"/>
            <a:ext cx="2982119" cy="500142"/>
          </a:xfrm>
          <a:prstGeom prst="rect">
            <a:avLst/>
          </a:prstGeom>
        </p:spPr>
        <p:txBody>
          <a:bodyPr vert="horz" lIns="96478" tIns="48239" rIns="96478" bIns="48239" rtlCol="0" anchor="b"/>
          <a:lstStyle>
            <a:lvl1pPr algn="l">
              <a:defRPr sz="1300"/>
            </a:lvl1pPr>
          </a:lstStyle>
          <a:p>
            <a:endParaRPr lang="en-GB"/>
          </a:p>
        </p:txBody>
      </p:sp>
      <p:sp>
        <p:nvSpPr>
          <p:cNvPr id="5" name="Slide Number Placeholder 4"/>
          <p:cNvSpPr>
            <a:spLocks noGrp="1"/>
          </p:cNvSpPr>
          <p:nvPr>
            <p:ph type="sldNum" sz="quarter" idx="3"/>
          </p:nvPr>
        </p:nvSpPr>
        <p:spPr>
          <a:xfrm>
            <a:off x="3898102" y="9500960"/>
            <a:ext cx="2982119" cy="500142"/>
          </a:xfrm>
          <a:prstGeom prst="rect">
            <a:avLst/>
          </a:prstGeom>
        </p:spPr>
        <p:txBody>
          <a:bodyPr vert="horz" lIns="96478" tIns="48239" rIns="96478" bIns="48239" rtlCol="0" anchor="b"/>
          <a:lstStyle>
            <a:lvl1pPr algn="r">
              <a:defRPr sz="1300"/>
            </a:lvl1pPr>
          </a:lstStyle>
          <a:p>
            <a:fld id="{96AF9B62-BE6C-47FF-8492-22A373B966CF}" type="slidenum">
              <a:rPr lang="en-GB" smtClean="0"/>
              <a:t>‹#›</a:t>
            </a:fld>
            <a:endParaRPr lang="en-GB"/>
          </a:p>
        </p:txBody>
      </p:sp>
    </p:spTree>
    <p:extLst>
      <p:ext uri="{BB962C8B-B14F-4D97-AF65-F5344CB8AC3E}">
        <p14:creationId xmlns:p14="http://schemas.microsoft.com/office/powerpoint/2010/main" val="2074377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6478" tIns="48239" rIns="96478" bIns="48239" rtlCol="0"/>
          <a:lstStyle>
            <a:lvl1pPr algn="l">
              <a:defRPr sz="1300"/>
            </a:lvl1pPr>
          </a:lstStyle>
          <a:p>
            <a:endParaRPr lang="el-GR"/>
          </a:p>
        </p:txBody>
      </p:sp>
      <p:sp>
        <p:nvSpPr>
          <p:cNvPr id="3" name="Date Placeholder 2"/>
          <p:cNvSpPr>
            <a:spLocks noGrp="1"/>
          </p:cNvSpPr>
          <p:nvPr>
            <p:ph type="dt" idx="1"/>
          </p:nvPr>
        </p:nvSpPr>
        <p:spPr>
          <a:xfrm>
            <a:off x="3898102" y="0"/>
            <a:ext cx="2982119" cy="500142"/>
          </a:xfrm>
          <a:prstGeom prst="rect">
            <a:avLst/>
          </a:prstGeom>
        </p:spPr>
        <p:txBody>
          <a:bodyPr vert="horz" lIns="96478" tIns="48239" rIns="96478" bIns="48239" rtlCol="0"/>
          <a:lstStyle>
            <a:lvl1pPr algn="r">
              <a:defRPr sz="1300"/>
            </a:lvl1pPr>
          </a:lstStyle>
          <a:p>
            <a:fld id="{4C3B84F2-8DAA-4732-AD2D-BAB3715A3751}" type="datetimeFigureOut">
              <a:rPr lang="el-GR" smtClean="0"/>
              <a:t>22/3/2015</a:t>
            </a:fld>
            <a:endParaRPr lang="el-GR"/>
          </a:p>
        </p:txBody>
      </p:sp>
      <p:sp>
        <p:nvSpPr>
          <p:cNvPr id="4" name="Slide Image Placeholder 3"/>
          <p:cNvSpPr>
            <a:spLocks noGrp="1" noRot="1" noChangeAspect="1"/>
          </p:cNvSpPr>
          <p:nvPr>
            <p:ph type="sldImg" idx="2"/>
          </p:nvPr>
        </p:nvSpPr>
        <p:spPr>
          <a:xfrm>
            <a:off x="942975" y="750888"/>
            <a:ext cx="4997450" cy="3749675"/>
          </a:xfrm>
          <a:prstGeom prst="rect">
            <a:avLst/>
          </a:prstGeom>
          <a:noFill/>
          <a:ln w="12700">
            <a:solidFill>
              <a:prstClr val="black"/>
            </a:solidFill>
          </a:ln>
        </p:spPr>
        <p:txBody>
          <a:bodyPr vert="horz" lIns="96478" tIns="48239" rIns="96478" bIns="48239" rtlCol="0" anchor="ctr"/>
          <a:lstStyle/>
          <a:p>
            <a:endParaRPr lang="el-GR"/>
          </a:p>
        </p:txBody>
      </p:sp>
      <p:sp>
        <p:nvSpPr>
          <p:cNvPr id="5" name="Notes Placeholder 4"/>
          <p:cNvSpPr>
            <a:spLocks noGrp="1"/>
          </p:cNvSpPr>
          <p:nvPr>
            <p:ph type="body" sz="quarter" idx="3"/>
          </p:nvPr>
        </p:nvSpPr>
        <p:spPr>
          <a:xfrm>
            <a:off x="688182" y="4751348"/>
            <a:ext cx="5505450" cy="4501277"/>
          </a:xfrm>
          <a:prstGeom prst="rect">
            <a:avLst/>
          </a:prstGeom>
        </p:spPr>
        <p:txBody>
          <a:bodyPr vert="horz" lIns="96478" tIns="48239" rIns="96478" bIns="4823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9500960"/>
            <a:ext cx="2982119" cy="500142"/>
          </a:xfrm>
          <a:prstGeom prst="rect">
            <a:avLst/>
          </a:prstGeom>
        </p:spPr>
        <p:txBody>
          <a:bodyPr vert="horz" lIns="96478" tIns="48239" rIns="96478" bIns="48239" rtlCol="0" anchor="b"/>
          <a:lstStyle>
            <a:lvl1pPr algn="l">
              <a:defRPr sz="1300"/>
            </a:lvl1pPr>
          </a:lstStyle>
          <a:p>
            <a:endParaRPr lang="el-GR"/>
          </a:p>
        </p:txBody>
      </p:sp>
      <p:sp>
        <p:nvSpPr>
          <p:cNvPr id="7" name="Slide Number Placeholder 6"/>
          <p:cNvSpPr>
            <a:spLocks noGrp="1"/>
          </p:cNvSpPr>
          <p:nvPr>
            <p:ph type="sldNum" sz="quarter" idx="5"/>
          </p:nvPr>
        </p:nvSpPr>
        <p:spPr>
          <a:xfrm>
            <a:off x="3898102" y="9500960"/>
            <a:ext cx="2982119" cy="500142"/>
          </a:xfrm>
          <a:prstGeom prst="rect">
            <a:avLst/>
          </a:prstGeom>
        </p:spPr>
        <p:txBody>
          <a:bodyPr vert="horz" lIns="96478" tIns="48239" rIns="96478" bIns="48239" rtlCol="0" anchor="b"/>
          <a:lstStyle>
            <a:lvl1pPr algn="r">
              <a:defRPr sz="1300"/>
            </a:lvl1pPr>
          </a:lstStyle>
          <a:p>
            <a:fld id="{D6926294-ADDA-489E-A0AA-F2CEDD8AC6E2}" type="slidenum">
              <a:rPr lang="el-GR" smtClean="0"/>
              <a:t>‹#›</a:t>
            </a:fld>
            <a:endParaRPr lang="el-GR"/>
          </a:p>
        </p:txBody>
      </p:sp>
    </p:spTree>
    <p:extLst>
      <p:ext uri="{BB962C8B-B14F-4D97-AF65-F5344CB8AC3E}">
        <p14:creationId xmlns:p14="http://schemas.microsoft.com/office/powerpoint/2010/main" val="561501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rel.gov/analysis/sustain_lcah.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en.wikipedia.org/wiki/Acetone" TargetMode="External"/><Relationship Id="rId3" Type="http://schemas.openxmlformats.org/officeDocument/2006/relationships/hyperlink" Target="http://en.wikipedia.org/wiki/Benzene" TargetMode="External"/><Relationship Id="rId7" Type="http://schemas.openxmlformats.org/officeDocument/2006/relationships/hyperlink" Target="http://en.wikipedia.org/wiki/1,1,1-Trichloroethane"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en.wikipedia.org/wiki/Cyclohexane" TargetMode="External"/><Relationship Id="rId5" Type="http://schemas.openxmlformats.org/officeDocument/2006/relationships/hyperlink" Target="http://en.wikipedia.org/wiki/Formaldehyde" TargetMode="External"/><Relationship Id="rId4" Type="http://schemas.openxmlformats.org/officeDocument/2006/relationships/hyperlink" Target="http://en.wikipedia.org/wiki/Ethano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78E989-0E3D-4200-9E95-992E697A42EE}" type="slidenum">
              <a:rPr lang="el-GR" smtClean="0"/>
              <a:t>4</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78E989-0E3D-4200-9E95-992E697A42EE}" type="slidenum">
              <a:rPr lang="el-GR" smtClean="0"/>
              <a:t>37</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78E989-0E3D-4200-9E95-992E697A42EE}" type="slidenum">
              <a:rPr lang="el-GR" smtClean="0"/>
              <a:t>38</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http://www.nrel.gov/analysis/sustain_lca_results.html</a:t>
            </a:r>
            <a:endParaRPr lang="el-GR" smtClean="0"/>
          </a:p>
          <a:p>
            <a:endParaRPr lang="el-GR" smtClean="0"/>
          </a:p>
          <a:p>
            <a:r>
              <a:rPr lang="en-GB" sz="1200" b="0" i="0" kern="1200" smtClean="0">
                <a:solidFill>
                  <a:schemeClr val="tx1"/>
                </a:solidFill>
                <a:effectLst/>
                <a:latin typeface="+mn-lt"/>
                <a:ea typeface="+mn-ea"/>
                <a:cs typeface="+mn-cs"/>
              </a:rPr>
              <a:t>The data from the </a:t>
            </a:r>
            <a:r>
              <a:rPr lang="en-GB" sz="1200" b="0" i="1" kern="1200" smtClean="0">
                <a:solidFill>
                  <a:schemeClr val="tx1"/>
                </a:solidFill>
                <a:effectLst/>
                <a:latin typeface="+mn-lt"/>
                <a:ea typeface="+mn-ea"/>
                <a:cs typeface="+mn-cs"/>
                <a:hlinkClick r:id="rId3"/>
              </a:rPr>
              <a:t>Life Cycle Harmonization Project</a:t>
            </a:r>
            <a:r>
              <a:rPr lang="en-GB" sz="1200" b="0" i="0" kern="1200" smtClean="0">
                <a:solidFill>
                  <a:schemeClr val="tx1"/>
                </a:solidFill>
                <a:effectLst/>
                <a:latin typeface="+mn-lt"/>
                <a:ea typeface="+mn-ea"/>
                <a:cs typeface="+mn-cs"/>
              </a:rPr>
              <a:t> show that life cycle greenhouse gas (GHG) emissions from technologies powered by renewable resources are generally less than from those powered by fossil fuel-based resources.</a:t>
            </a:r>
          </a:p>
          <a:p>
            <a:r>
              <a:rPr lang="en-GB" sz="1200" b="0" i="0" kern="1200" smtClean="0">
                <a:solidFill>
                  <a:schemeClr val="tx1"/>
                </a:solidFill>
                <a:effectLst/>
                <a:latin typeface="+mn-lt"/>
                <a:ea typeface="+mn-ea"/>
                <a:cs typeface="+mn-cs"/>
              </a:rPr>
              <a:t>Only the very highest estimates for biopower overlap with the range of a fossil-fueled technology, and the central tendencies of all renewable technologies are between 400 and 1,000 g CO</a:t>
            </a:r>
            <a:r>
              <a:rPr lang="en-GB" sz="1200" b="0" i="0" kern="1200" baseline="-25000" smtClean="0">
                <a:solidFill>
                  <a:schemeClr val="tx1"/>
                </a:solidFill>
                <a:effectLst/>
                <a:latin typeface="+mn-lt"/>
                <a:ea typeface="+mn-ea"/>
                <a:cs typeface="+mn-cs"/>
              </a:rPr>
              <a:t>2</a:t>
            </a:r>
            <a:r>
              <a:rPr lang="en-GB" sz="1200" b="0" i="0" kern="1200" smtClean="0">
                <a:solidFill>
                  <a:schemeClr val="tx1"/>
                </a:solidFill>
                <a:effectLst/>
                <a:latin typeface="+mn-lt"/>
                <a:ea typeface="+mn-ea"/>
                <a:cs typeface="+mn-cs"/>
              </a:rPr>
              <a:t>eq/kWh lower than their fossil-fueled counterparts without carbon capture and sequestration (CCS). For fossil-fuelled technologies, post-combustion CCS can bring total life cycle GHG emissions within the upper 25</a:t>
            </a:r>
            <a:r>
              <a:rPr lang="en-GB" sz="1200" b="0" i="0" kern="1200" baseline="30000" smtClean="0">
                <a:solidFill>
                  <a:schemeClr val="tx1"/>
                </a:solidFill>
                <a:effectLst/>
                <a:latin typeface="+mn-lt"/>
                <a:ea typeface="+mn-ea"/>
                <a:cs typeface="+mn-cs"/>
              </a:rPr>
              <a:t>th</a:t>
            </a:r>
            <a:r>
              <a:rPr lang="en-GB" sz="1200" b="0" i="0" kern="1200" smtClean="0">
                <a:solidFill>
                  <a:schemeClr val="tx1"/>
                </a:solidFill>
                <a:effectLst/>
                <a:latin typeface="+mn-lt"/>
                <a:ea typeface="+mn-ea"/>
                <a:cs typeface="+mn-cs"/>
              </a:rPr>
              <a:t> percent of the range of several renewable technologies. Biopower with CCS can display significantly negative GHG emissions (without considering the impacts of land use change). Nuclear power exhibits a similar interquartile range and median as do technologies powered by renewable resources.</a:t>
            </a:r>
          </a:p>
          <a:p>
            <a:endParaRPr lang="el-GR" smtClean="0"/>
          </a:p>
          <a:p>
            <a:r>
              <a:rPr lang="en-GB" sz="1200" b="1" i="0" kern="1200" smtClean="0">
                <a:solidFill>
                  <a:schemeClr val="tx1"/>
                </a:solidFill>
                <a:effectLst/>
                <a:latin typeface="+mn-lt"/>
                <a:ea typeface="+mn-ea"/>
                <a:cs typeface="+mn-cs"/>
              </a:rPr>
              <a:t>Findings from the Harmonized Data</a:t>
            </a:r>
          </a:p>
          <a:p>
            <a:r>
              <a:rPr lang="en-GB" sz="1200" b="0" i="0" kern="1200" smtClean="0">
                <a:solidFill>
                  <a:schemeClr val="tx1"/>
                </a:solidFill>
                <a:effectLst/>
                <a:latin typeface="+mn-lt"/>
                <a:ea typeface="+mn-ea"/>
                <a:cs typeface="+mn-cs"/>
              </a:rPr>
              <a:t>Like the published data, the harmonized data shows that life cycle greenhouse gas emissions from solar (both photovoltaic and concentrating solar power), wind, and nuclear technologies are considerably lower and less variable than emissions from technologies powered by combustion-based natural gas and coal technologies.</a:t>
            </a:r>
          </a:p>
          <a:p>
            <a:r>
              <a:rPr lang="en-GB" sz="1200" b="0" i="0" kern="1200" smtClean="0">
                <a:solidFill>
                  <a:schemeClr val="tx1"/>
                </a:solidFill>
                <a:effectLst/>
                <a:latin typeface="+mn-lt"/>
                <a:ea typeface="+mn-ea"/>
                <a:cs typeface="+mn-cs"/>
              </a:rPr>
              <a:t>Harmonization doesn't significantly change the central tendency (as indicated by the median value) of any of the technologies evaluated. Harmonization does, however, reduce the variability of GHG emissions estimates to varying degrees (as indicated by changes to the interquartile range and the overall range).</a:t>
            </a:r>
          </a:p>
          <a:p>
            <a:endParaRPr lang="en-GB"/>
          </a:p>
        </p:txBody>
      </p:sp>
      <p:sp>
        <p:nvSpPr>
          <p:cNvPr id="4" name="Slide Number Placeholder 3"/>
          <p:cNvSpPr>
            <a:spLocks noGrp="1"/>
          </p:cNvSpPr>
          <p:nvPr>
            <p:ph type="sldNum" sz="quarter" idx="10"/>
          </p:nvPr>
        </p:nvSpPr>
        <p:spPr/>
        <p:txBody>
          <a:bodyPr/>
          <a:lstStyle/>
          <a:p>
            <a:fld id="{D6926294-ADDA-489E-A0AA-F2CEDD8AC6E2}" type="slidenum">
              <a:rPr lang="el-GR" smtClean="0"/>
              <a:t>40</a:t>
            </a:fld>
            <a:endParaRPr lang="el-GR"/>
          </a:p>
        </p:txBody>
      </p:sp>
    </p:spTree>
    <p:extLst>
      <p:ext uri="{BB962C8B-B14F-4D97-AF65-F5344CB8AC3E}">
        <p14:creationId xmlns:p14="http://schemas.microsoft.com/office/powerpoint/2010/main" val="855453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78E989-0E3D-4200-9E95-992E697A42EE}" type="slidenum">
              <a:rPr lang="el-GR" smtClean="0"/>
              <a:t>45</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smtClean="0">
                <a:solidFill>
                  <a:schemeClr val="tx1"/>
                </a:solidFill>
                <a:effectLst/>
                <a:latin typeface="+mn-lt"/>
                <a:ea typeface="+mn-ea"/>
                <a:cs typeface="+mn-cs"/>
              </a:rPr>
              <a:t>AOX</a:t>
            </a:r>
            <a:r>
              <a:rPr lang="en-GB" sz="1200" b="0" i="0" kern="1200" smtClean="0">
                <a:solidFill>
                  <a:schemeClr val="tx1"/>
                </a:solidFill>
                <a:effectLst/>
                <a:latin typeface="+mn-lt"/>
                <a:ea typeface="+mn-ea"/>
                <a:cs typeface="+mn-cs"/>
              </a:rPr>
              <a:t> :</a:t>
            </a:r>
            <a:r>
              <a:rPr lang="en-GB" sz="1200" b="0" i="0" kern="1200" baseline="0" smtClean="0">
                <a:solidFill>
                  <a:schemeClr val="tx1"/>
                </a:solidFill>
                <a:effectLst/>
                <a:latin typeface="+mn-lt"/>
                <a:ea typeface="+mn-ea"/>
                <a:cs typeface="+mn-cs"/>
              </a:rPr>
              <a:t> </a:t>
            </a:r>
            <a:r>
              <a:rPr lang="en-GB" sz="1200" b="0" i="0" kern="1200" smtClean="0">
                <a:solidFill>
                  <a:schemeClr val="tx1"/>
                </a:solidFill>
                <a:effectLst/>
                <a:latin typeface="+mn-lt"/>
                <a:ea typeface="+mn-ea"/>
                <a:cs typeface="+mn-cs"/>
              </a:rPr>
              <a:t>halogenated organic compounds that are adsorbable by activated carbon;</a:t>
            </a:r>
          </a:p>
          <a:p>
            <a:r>
              <a:rPr lang="en-GB" sz="1200" b="1" i="0" kern="1200" smtClean="0">
                <a:solidFill>
                  <a:schemeClr val="tx1"/>
                </a:solidFill>
                <a:effectLst/>
                <a:latin typeface="+mn-lt"/>
                <a:ea typeface="+mn-ea"/>
                <a:cs typeface="+mn-cs"/>
              </a:rPr>
              <a:t>NMVOC</a:t>
            </a:r>
            <a:r>
              <a:rPr lang="en-GB" sz="1200" b="1" i="0" kern="1200" baseline="0" smtClean="0">
                <a:solidFill>
                  <a:schemeClr val="tx1"/>
                </a:solidFill>
                <a:effectLst/>
                <a:latin typeface="+mn-lt"/>
                <a:ea typeface="+mn-ea"/>
                <a:cs typeface="+mn-cs"/>
              </a:rPr>
              <a:t> : N</a:t>
            </a:r>
            <a:r>
              <a:rPr lang="en-GB" sz="1200" b="1" i="0" kern="1200" smtClean="0">
                <a:solidFill>
                  <a:schemeClr val="tx1"/>
                </a:solidFill>
                <a:effectLst/>
                <a:latin typeface="+mn-lt"/>
                <a:ea typeface="+mn-ea"/>
                <a:cs typeface="+mn-cs"/>
              </a:rPr>
              <a:t>on-methane volatile organic compounds</a:t>
            </a:r>
            <a:r>
              <a:rPr lang="en-GB" sz="1200" b="0" i="0" kern="1200" smtClean="0">
                <a:solidFill>
                  <a:schemeClr val="tx1"/>
                </a:solidFill>
                <a:effectLst/>
                <a:latin typeface="+mn-lt"/>
                <a:ea typeface="+mn-ea"/>
                <a:cs typeface="+mn-cs"/>
              </a:rPr>
              <a:t>,</a:t>
            </a:r>
            <a:r>
              <a:rPr lang="en-GB" sz="1200" b="0" i="0" kern="1200" baseline="0" smtClean="0">
                <a:solidFill>
                  <a:schemeClr val="tx1"/>
                </a:solidFill>
                <a:effectLst/>
                <a:latin typeface="+mn-lt"/>
                <a:ea typeface="+mn-ea"/>
                <a:cs typeface="+mn-cs"/>
              </a:rPr>
              <a:t> </a:t>
            </a:r>
            <a:r>
              <a:rPr lang="en-GB" sz="1200" b="0" i="0" kern="1200" smtClean="0">
                <a:solidFill>
                  <a:schemeClr val="tx1"/>
                </a:solidFill>
                <a:effectLst/>
                <a:latin typeface="+mn-lt"/>
                <a:ea typeface="+mn-ea"/>
                <a:cs typeface="+mn-cs"/>
              </a:rPr>
              <a:t>are a large variety of chemically different compounds, such as </a:t>
            </a:r>
            <a:r>
              <a:rPr lang="en-GB" sz="1200" b="0" i="0" u="none" strike="noStrike" kern="1200" smtClean="0">
                <a:solidFill>
                  <a:schemeClr val="tx1"/>
                </a:solidFill>
                <a:effectLst/>
                <a:latin typeface="+mn-lt"/>
                <a:ea typeface="+mn-ea"/>
                <a:cs typeface="+mn-cs"/>
                <a:hlinkClick r:id="rId3" tooltip="Benzene"/>
              </a:rPr>
              <a:t>benzene</a:t>
            </a:r>
            <a:r>
              <a:rPr lang="en-GB" sz="1200" b="0" i="0" kern="1200" smtClean="0">
                <a:solidFill>
                  <a:schemeClr val="tx1"/>
                </a:solidFill>
                <a:effectLst/>
                <a:latin typeface="+mn-lt"/>
                <a:ea typeface="+mn-ea"/>
                <a:cs typeface="+mn-cs"/>
              </a:rPr>
              <a:t>, </a:t>
            </a:r>
            <a:r>
              <a:rPr lang="en-GB" sz="1200" b="0" i="0" u="none" strike="noStrike" kern="1200" smtClean="0">
                <a:solidFill>
                  <a:schemeClr val="tx1"/>
                </a:solidFill>
                <a:effectLst/>
                <a:latin typeface="+mn-lt"/>
                <a:ea typeface="+mn-ea"/>
                <a:cs typeface="+mn-cs"/>
                <a:hlinkClick r:id="rId4" tooltip="Ethanol"/>
              </a:rPr>
              <a:t>ethanol</a:t>
            </a:r>
            <a:r>
              <a:rPr lang="en-GB" sz="1200" b="0" i="0" kern="1200" smtClean="0">
                <a:solidFill>
                  <a:schemeClr val="tx1"/>
                </a:solidFill>
                <a:effectLst/>
                <a:latin typeface="+mn-lt"/>
                <a:ea typeface="+mn-ea"/>
                <a:cs typeface="+mn-cs"/>
              </a:rPr>
              <a:t>, </a:t>
            </a:r>
            <a:r>
              <a:rPr lang="en-GB" sz="1200" b="0" i="0" u="none" strike="noStrike" kern="1200" smtClean="0">
                <a:solidFill>
                  <a:schemeClr val="tx1"/>
                </a:solidFill>
                <a:effectLst/>
                <a:latin typeface="+mn-lt"/>
                <a:ea typeface="+mn-ea"/>
                <a:cs typeface="+mn-cs"/>
                <a:hlinkClick r:id="rId5" tooltip="Formaldehyde"/>
              </a:rPr>
              <a:t>formaldehyde</a:t>
            </a:r>
            <a:r>
              <a:rPr lang="en-GB" sz="1200" b="0" i="0" kern="1200" smtClean="0">
                <a:solidFill>
                  <a:schemeClr val="tx1"/>
                </a:solidFill>
                <a:effectLst/>
                <a:latin typeface="+mn-lt"/>
                <a:ea typeface="+mn-ea"/>
                <a:cs typeface="+mn-cs"/>
              </a:rPr>
              <a:t>,</a:t>
            </a:r>
            <a:r>
              <a:rPr lang="en-GB" sz="1200" b="0" i="0" u="none" strike="noStrike" kern="1200" smtClean="0">
                <a:solidFill>
                  <a:schemeClr val="tx1"/>
                </a:solidFill>
                <a:effectLst/>
                <a:latin typeface="+mn-lt"/>
                <a:ea typeface="+mn-ea"/>
                <a:cs typeface="+mn-cs"/>
                <a:hlinkClick r:id="rId6" tooltip="Cyclohexane"/>
              </a:rPr>
              <a:t>cyclohexane</a:t>
            </a:r>
            <a:r>
              <a:rPr lang="en-GB" sz="1200" b="0" i="0" kern="1200" smtClean="0">
                <a:solidFill>
                  <a:schemeClr val="tx1"/>
                </a:solidFill>
                <a:effectLst/>
                <a:latin typeface="+mn-lt"/>
                <a:ea typeface="+mn-ea"/>
                <a:cs typeface="+mn-cs"/>
              </a:rPr>
              <a:t>, </a:t>
            </a:r>
            <a:r>
              <a:rPr lang="en-GB" sz="1200" b="0" i="0" u="none" strike="noStrike" kern="1200" smtClean="0">
                <a:solidFill>
                  <a:schemeClr val="tx1"/>
                </a:solidFill>
                <a:effectLst/>
                <a:latin typeface="+mn-lt"/>
                <a:ea typeface="+mn-ea"/>
                <a:cs typeface="+mn-cs"/>
                <a:hlinkClick r:id="rId7" tooltip="1,1,1-Trichloroethane"/>
              </a:rPr>
              <a:t>1,1,1-trichloroethane</a:t>
            </a:r>
            <a:r>
              <a:rPr lang="en-GB" sz="1200" b="0" i="0" kern="1200" smtClean="0">
                <a:solidFill>
                  <a:schemeClr val="tx1"/>
                </a:solidFill>
                <a:effectLst/>
                <a:latin typeface="+mn-lt"/>
                <a:ea typeface="+mn-ea"/>
                <a:cs typeface="+mn-cs"/>
              </a:rPr>
              <a:t> or </a:t>
            </a:r>
            <a:r>
              <a:rPr lang="en-GB" sz="1200" b="0" i="0" u="none" strike="noStrike" kern="1200" smtClean="0">
                <a:solidFill>
                  <a:schemeClr val="tx1"/>
                </a:solidFill>
                <a:effectLst/>
                <a:latin typeface="+mn-lt"/>
                <a:ea typeface="+mn-ea"/>
                <a:cs typeface="+mn-cs"/>
                <a:hlinkClick r:id="rId8" tooltip="Acetone"/>
              </a:rPr>
              <a:t>acetone</a:t>
            </a:r>
            <a:endParaRPr lang="en-GB"/>
          </a:p>
        </p:txBody>
      </p:sp>
      <p:sp>
        <p:nvSpPr>
          <p:cNvPr id="4" name="Slide Number Placeholder 3"/>
          <p:cNvSpPr>
            <a:spLocks noGrp="1"/>
          </p:cNvSpPr>
          <p:nvPr>
            <p:ph type="sldNum" sz="quarter" idx="10"/>
          </p:nvPr>
        </p:nvSpPr>
        <p:spPr/>
        <p:txBody>
          <a:bodyPr/>
          <a:lstStyle/>
          <a:p>
            <a:fld id="{D6926294-ADDA-489E-A0AA-F2CEDD8AC6E2}" type="slidenum">
              <a:rPr lang="el-GR" smtClean="0"/>
              <a:t>47</a:t>
            </a:fld>
            <a:endParaRPr lang="el-GR"/>
          </a:p>
        </p:txBody>
      </p:sp>
    </p:spTree>
    <p:extLst>
      <p:ext uri="{BB962C8B-B14F-4D97-AF65-F5344CB8AC3E}">
        <p14:creationId xmlns:p14="http://schemas.microsoft.com/office/powerpoint/2010/main" val="4160138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6926294-ADDA-489E-A0AA-F2CEDD8AC6E2}" type="slidenum">
              <a:rPr lang="el-GR" smtClean="0"/>
              <a:t>49</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6926294-ADDA-489E-A0AA-F2CEDD8AC6E2}" type="slidenum">
              <a:rPr lang="el-GR" smtClean="0"/>
              <a:t>50</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6926294-ADDA-489E-A0AA-F2CEDD8AC6E2}" type="slidenum">
              <a:rPr lang="el-GR" smtClean="0"/>
              <a:t>51</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6926294-ADDA-489E-A0AA-F2CEDD8AC6E2}" type="slidenum">
              <a:rPr lang="el-GR" smtClean="0"/>
              <a:t>52</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6926294-ADDA-489E-A0AA-F2CEDD8AC6E2}" type="slidenum">
              <a:rPr lang="el-GR" smtClean="0"/>
              <a:t>53</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6926294-ADDA-489E-A0AA-F2CEDD8AC6E2}" type="slidenum">
              <a:rPr lang="el-GR" smtClean="0"/>
              <a:t>7</a:t>
            </a:fld>
            <a:endParaRPr lang="el-GR"/>
          </a:p>
        </p:txBody>
      </p:sp>
    </p:spTree>
    <p:extLst>
      <p:ext uri="{BB962C8B-B14F-4D97-AF65-F5344CB8AC3E}">
        <p14:creationId xmlns:p14="http://schemas.microsoft.com/office/powerpoint/2010/main" val="2971868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6926294-ADDA-489E-A0AA-F2CEDD8AC6E2}" type="slidenum">
              <a:rPr lang="el-GR" smtClean="0"/>
              <a:t>54</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100">
              <a:latin typeface="Arial" pitchFamily="34" charset="0"/>
              <a:ea typeface="ＭＳ Ｐゴシック" pitchFamily="34" charset="-128"/>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22">
              <a:defRPr sz="1300">
                <a:solidFill>
                  <a:schemeClr val="bg1"/>
                </a:solidFill>
                <a:latin typeface="Arial" pitchFamily="34" charset="0"/>
                <a:ea typeface="ＭＳ Ｐゴシック" pitchFamily="34" charset="-128"/>
              </a:defRPr>
            </a:lvl1pPr>
            <a:lvl2pPr marL="769228" indent="-295856" defTabSz="964822">
              <a:defRPr sz="1300">
                <a:solidFill>
                  <a:schemeClr val="bg1"/>
                </a:solidFill>
                <a:latin typeface="Arial" pitchFamily="34" charset="0"/>
                <a:ea typeface="ＭＳ Ｐゴシック" pitchFamily="34" charset="-128"/>
              </a:defRPr>
            </a:lvl2pPr>
            <a:lvl3pPr marL="1183428" indent="-236685" defTabSz="964822">
              <a:defRPr sz="1300">
                <a:solidFill>
                  <a:schemeClr val="bg1"/>
                </a:solidFill>
                <a:latin typeface="Arial" pitchFamily="34" charset="0"/>
                <a:ea typeface="ＭＳ Ｐゴシック" pitchFamily="34" charset="-128"/>
              </a:defRPr>
            </a:lvl3pPr>
            <a:lvl4pPr marL="1656798" indent="-236685" defTabSz="964822">
              <a:defRPr sz="1300">
                <a:solidFill>
                  <a:schemeClr val="bg1"/>
                </a:solidFill>
                <a:latin typeface="Arial" pitchFamily="34" charset="0"/>
                <a:ea typeface="ＭＳ Ｐゴシック" pitchFamily="34" charset="-128"/>
              </a:defRPr>
            </a:lvl4pPr>
            <a:lvl5pPr marL="2130170" indent="-236685" defTabSz="964822">
              <a:defRPr sz="1300">
                <a:solidFill>
                  <a:schemeClr val="bg1"/>
                </a:solidFill>
                <a:latin typeface="Arial" pitchFamily="34" charset="0"/>
                <a:ea typeface="ＭＳ Ｐゴシック" pitchFamily="34" charset="-128"/>
              </a:defRPr>
            </a:lvl5pPr>
            <a:lvl6pPr marL="2603540" indent="-236685" algn="ctr" defTabSz="964822" eaLnBrk="0" fontAlgn="base" hangingPunct="0">
              <a:spcBef>
                <a:spcPct val="50000"/>
              </a:spcBef>
              <a:spcAft>
                <a:spcPct val="0"/>
              </a:spcAft>
              <a:defRPr sz="1300">
                <a:solidFill>
                  <a:schemeClr val="bg1"/>
                </a:solidFill>
                <a:latin typeface="Arial" pitchFamily="34" charset="0"/>
                <a:ea typeface="ＭＳ Ｐゴシック" pitchFamily="34" charset="-128"/>
              </a:defRPr>
            </a:lvl6pPr>
            <a:lvl7pPr marL="3076911" indent="-236685" algn="ctr" defTabSz="964822" eaLnBrk="0" fontAlgn="base" hangingPunct="0">
              <a:spcBef>
                <a:spcPct val="50000"/>
              </a:spcBef>
              <a:spcAft>
                <a:spcPct val="0"/>
              </a:spcAft>
              <a:defRPr sz="1300">
                <a:solidFill>
                  <a:schemeClr val="bg1"/>
                </a:solidFill>
                <a:latin typeface="Arial" pitchFamily="34" charset="0"/>
                <a:ea typeface="ＭＳ Ｐゴシック" pitchFamily="34" charset="-128"/>
              </a:defRPr>
            </a:lvl7pPr>
            <a:lvl8pPr marL="3550283" indent="-236685" algn="ctr" defTabSz="964822" eaLnBrk="0" fontAlgn="base" hangingPunct="0">
              <a:spcBef>
                <a:spcPct val="50000"/>
              </a:spcBef>
              <a:spcAft>
                <a:spcPct val="0"/>
              </a:spcAft>
              <a:defRPr sz="1300">
                <a:solidFill>
                  <a:schemeClr val="bg1"/>
                </a:solidFill>
                <a:latin typeface="Arial" pitchFamily="34" charset="0"/>
                <a:ea typeface="ＭＳ Ｐゴシック" pitchFamily="34" charset="-128"/>
              </a:defRPr>
            </a:lvl8pPr>
            <a:lvl9pPr marL="4023653" indent="-236685" algn="ctr" defTabSz="964822" eaLnBrk="0" fontAlgn="base" hangingPunct="0">
              <a:spcBef>
                <a:spcPct val="50000"/>
              </a:spcBef>
              <a:spcAft>
                <a:spcPct val="0"/>
              </a:spcAft>
              <a:defRPr sz="1300">
                <a:solidFill>
                  <a:schemeClr val="bg1"/>
                </a:solidFill>
                <a:latin typeface="Arial" pitchFamily="34" charset="0"/>
                <a:ea typeface="ＭＳ Ｐゴシック" pitchFamily="34" charset="-128"/>
              </a:defRPr>
            </a:lvl9pPr>
          </a:lstStyle>
          <a:p>
            <a:fld id="{FC26BA99-89CD-4BB2-BEA3-A1AE6B690260}" type="slidenum">
              <a:rPr lang="en-US" altLang="en-US">
                <a:solidFill>
                  <a:prstClr val="black"/>
                </a:solidFill>
              </a:rPr>
              <a:pPr/>
              <a:t>22</a:t>
            </a:fld>
            <a:endParaRPr lang="en-US"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78E989-0E3D-4200-9E95-992E697A42EE}" type="slidenum">
              <a:rPr lang="el-GR" smtClean="0"/>
              <a:t>23</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78E989-0E3D-4200-9E95-992E697A42EE}" type="slidenum">
              <a:rPr lang="el-GR" smtClean="0"/>
              <a:t>24</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Θέση εικόνας διαφάνειας"/>
          <p:cNvSpPr>
            <a:spLocks noGrp="1" noRot="1" noChangeAspect="1" noTextEdit="1"/>
          </p:cNvSpPr>
          <p:nvPr>
            <p:ph type="sldImg"/>
          </p:nvPr>
        </p:nvSpPr>
        <p:spPr>
          <a:ln/>
        </p:spPr>
      </p:sp>
      <p:sp>
        <p:nvSpPr>
          <p:cNvPr id="25603" name="2 - Θέση σημειώσεων"/>
          <p:cNvSpPr>
            <a:spLocks noGrp="1"/>
          </p:cNvSpPr>
          <p:nvPr>
            <p:ph type="body" idx="1"/>
          </p:nvPr>
        </p:nvSpPr>
        <p:spPr>
          <a:noFill/>
        </p:spPr>
        <p:txBody>
          <a:bodyPr/>
          <a:lstStyle/>
          <a:p>
            <a:pPr eaLnBrk="1" hangingPunct="1"/>
            <a:endParaRPr lang="en-US" altLang="en-US" smtClean="0"/>
          </a:p>
        </p:txBody>
      </p:sp>
      <p:sp>
        <p:nvSpPr>
          <p:cNvPr id="25604" name="3 - Θέση αριθμού διαφάνειας"/>
          <p:cNvSpPr>
            <a:spLocks noGrp="1"/>
          </p:cNvSpPr>
          <p:nvPr>
            <p:ph type="sldNum" sz="quarter" idx="5"/>
          </p:nvPr>
        </p:nvSpPr>
        <p:spPr>
          <a:noFill/>
        </p:spPr>
        <p:txBody>
          <a:bodyPr/>
          <a:lstStyle>
            <a:lvl1pPr eaLnBrk="0" hangingPunct="0">
              <a:defRPr>
                <a:solidFill>
                  <a:schemeClr val="tx1"/>
                </a:solidFill>
                <a:latin typeface="Arial" charset="0"/>
              </a:defRPr>
            </a:lvl1pPr>
            <a:lvl2pPr marL="783887" indent="-301495" eaLnBrk="0" hangingPunct="0">
              <a:defRPr>
                <a:solidFill>
                  <a:schemeClr val="tx1"/>
                </a:solidFill>
                <a:latin typeface="Arial" charset="0"/>
              </a:defRPr>
            </a:lvl2pPr>
            <a:lvl3pPr marL="1205979" indent="-241196" eaLnBrk="0" hangingPunct="0">
              <a:defRPr>
                <a:solidFill>
                  <a:schemeClr val="tx1"/>
                </a:solidFill>
                <a:latin typeface="Arial" charset="0"/>
              </a:defRPr>
            </a:lvl3pPr>
            <a:lvl4pPr marL="1688371" indent="-241196" eaLnBrk="0" hangingPunct="0">
              <a:defRPr>
                <a:solidFill>
                  <a:schemeClr val="tx1"/>
                </a:solidFill>
                <a:latin typeface="Arial" charset="0"/>
              </a:defRPr>
            </a:lvl4pPr>
            <a:lvl5pPr marL="2170763" indent="-241196" eaLnBrk="0" hangingPunct="0">
              <a:defRPr>
                <a:solidFill>
                  <a:schemeClr val="tx1"/>
                </a:solidFill>
                <a:latin typeface="Arial" charset="0"/>
              </a:defRPr>
            </a:lvl5pPr>
            <a:lvl6pPr marL="2653154" indent="-241196" eaLnBrk="0" fontAlgn="base" hangingPunct="0">
              <a:spcBef>
                <a:spcPct val="0"/>
              </a:spcBef>
              <a:spcAft>
                <a:spcPct val="0"/>
              </a:spcAft>
              <a:defRPr>
                <a:solidFill>
                  <a:schemeClr val="tx1"/>
                </a:solidFill>
                <a:latin typeface="Arial" charset="0"/>
              </a:defRPr>
            </a:lvl6pPr>
            <a:lvl7pPr marL="3135546" indent="-241196" eaLnBrk="0" fontAlgn="base" hangingPunct="0">
              <a:spcBef>
                <a:spcPct val="0"/>
              </a:spcBef>
              <a:spcAft>
                <a:spcPct val="0"/>
              </a:spcAft>
              <a:defRPr>
                <a:solidFill>
                  <a:schemeClr val="tx1"/>
                </a:solidFill>
                <a:latin typeface="Arial" charset="0"/>
              </a:defRPr>
            </a:lvl7pPr>
            <a:lvl8pPr marL="3617938" indent="-241196" eaLnBrk="0" fontAlgn="base" hangingPunct="0">
              <a:spcBef>
                <a:spcPct val="0"/>
              </a:spcBef>
              <a:spcAft>
                <a:spcPct val="0"/>
              </a:spcAft>
              <a:defRPr>
                <a:solidFill>
                  <a:schemeClr val="tx1"/>
                </a:solidFill>
                <a:latin typeface="Arial" charset="0"/>
              </a:defRPr>
            </a:lvl8pPr>
            <a:lvl9pPr marL="4100330" indent="-241196" eaLnBrk="0" fontAlgn="base" hangingPunct="0">
              <a:spcBef>
                <a:spcPct val="0"/>
              </a:spcBef>
              <a:spcAft>
                <a:spcPct val="0"/>
              </a:spcAft>
              <a:defRPr>
                <a:solidFill>
                  <a:schemeClr val="tx1"/>
                </a:solidFill>
                <a:latin typeface="Arial" charset="0"/>
              </a:defRPr>
            </a:lvl9pPr>
          </a:lstStyle>
          <a:p>
            <a:pPr eaLnBrk="1" hangingPunct="1"/>
            <a:fld id="{5FCC62A6-A598-46EF-BC50-B8DAC34FF068}" type="slidenum">
              <a:rPr lang="el-GR" altLang="en-US" smtClean="0"/>
              <a:pPr eaLnBrk="1" hangingPunct="1"/>
              <a:t>31</a:t>
            </a:fld>
            <a:endParaRPr lang="el-GR"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78E989-0E3D-4200-9E95-992E697A42EE}" type="slidenum">
              <a:rPr lang="el-GR" smtClean="0"/>
              <a:t>34</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67876E-7113-431F-AA83-E8542513BEC4}" type="slidenum">
              <a:rPr lang="en-US" altLang="en-US"/>
              <a:pPr/>
              <a:t>35</a:t>
            </a:fld>
            <a:endParaRPr lang="en-US" alt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altLang="en-US" dirty="0"/>
              <a:t>Flows often divided into resources, and air, water and solid waste </a:t>
            </a:r>
            <a:r>
              <a:rPr lang="en-US" altLang="en-US" dirty="0" smtClean="0"/>
              <a:t>emissions</a:t>
            </a:r>
          </a:p>
          <a:p>
            <a:r>
              <a:rPr lang="en-GB" sz="1200" b="1" i="0" kern="1200" dirty="0" smtClean="0">
                <a:solidFill>
                  <a:schemeClr val="tx1"/>
                </a:solidFill>
                <a:effectLst/>
                <a:latin typeface="+mn-lt"/>
                <a:ea typeface="+mn-ea"/>
                <a:cs typeface="+mn-cs"/>
              </a:rPr>
              <a:t>TKN</a:t>
            </a:r>
            <a:r>
              <a:rPr lang="en-GB" sz="1200" b="0" i="0" kern="1200" dirty="0" smtClean="0">
                <a:solidFill>
                  <a:schemeClr val="tx1"/>
                </a:solidFill>
                <a:effectLst/>
                <a:latin typeface="+mn-lt"/>
                <a:ea typeface="+mn-ea"/>
                <a:cs typeface="+mn-cs"/>
              </a:rPr>
              <a:t> (Total </a:t>
            </a:r>
            <a:r>
              <a:rPr lang="en-GB" sz="1200" b="0" i="0" kern="1200" dirty="0" err="1" smtClean="0">
                <a:solidFill>
                  <a:schemeClr val="tx1"/>
                </a:solidFill>
                <a:effectLst/>
                <a:latin typeface="+mn-lt"/>
                <a:ea typeface="+mn-ea"/>
                <a:cs typeface="+mn-cs"/>
              </a:rPr>
              <a:t>Kjeldahl</a:t>
            </a:r>
            <a:r>
              <a:rPr lang="en-GB" sz="1200" b="0" i="0" kern="1200" dirty="0" smtClean="0">
                <a:solidFill>
                  <a:schemeClr val="tx1"/>
                </a:solidFill>
                <a:effectLst/>
                <a:latin typeface="+mn-lt"/>
                <a:ea typeface="+mn-ea"/>
                <a:cs typeface="+mn-cs"/>
              </a:rPr>
              <a:t> Nitrogen) is the total concentration of organic nitrogen and ammonia</a:t>
            </a: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78E989-0E3D-4200-9E95-992E697A42EE}" type="slidenum">
              <a:rPr lang="el-GR" smtClean="0"/>
              <a:t>36</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E83B25A0-D56D-4A96-B2C3-25209A63C40E}" type="slidenum">
              <a:rPr lang="el-G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2D99BE08-B42D-4D5F-82C0-3A15C7596CDD}"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6FD75796-8FA2-480F-8B5A-FC691A6A8D5B}" type="slidenum">
              <a:rPr lang="el-G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3" descr="EPA_Master Template_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a:spLocks noChangeArrowheads="1"/>
          </p:cNvSpPr>
          <p:nvPr userDrawn="1"/>
        </p:nvSpPr>
        <p:spPr bwMode="auto">
          <a:xfrm>
            <a:off x="0" y="6224588"/>
            <a:ext cx="762000" cy="228600"/>
          </a:xfrm>
          <a:prstGeom prst="rect">
            <a:avLst/>
          </a:prstGeom>
          <a:solidFill>
            <a:schemeClr val="bg1"/>
          </a:solidFill>
          <a:ln w="9525">
            <a:noFill/>
            <a:miter lim="800000"/>
            <a:headEnd/>
            <a:tailEnd/>
          </a:ln>
        </p:spPr>
        <p:txBody>
          <a:bodyPr wrap="none" anchor="ctr"/>
          <a:lstStyle/>
          <a:p>
            <a:pPr algn="ctr" eaLnBrk="0" hangingPunct="0">
              <a:defRPr/>
            </a:pPr>
            <a:endParaRPr lang="en-US" sz="2400">
              <a:solidFill>
                <a:srgbClr val="000000"/>
              </a:solidFill>
              <a:latin typeface="Arial"/>
            </a:endParaRPr>
          </a:p>
        </p:txBody>
      </p:sp>
      <p:sp>
        <p:nvSpPr>
          <p:cNvPr id="6" name="Rectangle 16"/>
          <p:cNvSpPr>
            <a:spLocks noChangeArrowheads="1"/>
          </p:cNvSpPr>
          <p:nvPr userDrawn="1"/>
        </p:nvSpPr>
        <p:spPr bwMode="auto">
          <a:xfrm>
            <a:off x="833438" y="6224588"/>
            <a:ext cx="5643562" cy="228600"/>
          </a:xfrm>
          <a:prstGeom prst="rect">
            <a:avLst/>
          </a:prstGeom>
          <a:solidFill>
            <a:srgbClr val="003F69">
              <a:alpha val="0"/>
            </a:srgbClr>
          </a:solidFill>
          <a:ln w="9525">
            <a:noFill/>
            <a:miter lim="800000"/>
            <a:headEnd/>
            <a:tailEnd/>
          </a:ln>
          <a:effectLst/>
        </p:spPr>
        <p:txBody>
          <a:bodyPr wrap="none" lIns="0" tIns="0" rIns="0" bIns="0"/>
          <a:lstStyle/>
          <a:p>
            <a:pPr eaLnBrk="0" hangingPunct="0">
              <a:lnSpc>
                <a:spcPct val="90000"/>
              </a:lnSpc>
              <a:defRPr/>
            </a:pPr>
            <a:r>
              <a:rPr lang="en-US" sz="900" b="1">
                <a:solidFill>
                  <a:srgbClr val="FFFFFF"/>
                </a:solidFill>
                <a:latin typeface="Arial"/>
              </a:rPr>
              <a:t>Office of Research and Development</a:t>
            </a:r>
            <a:endParaRPr lang="en-US" sz="900" b="1">
              <a:solidFill>
                <a:srgbClr val="000000"/>
              </a:solidFill>
              <a:latin typeface="Arial"/>
            </a:endParaRPr>
          </a:p>
          <a:p>
            <a:pPr eaLnBrk="0" hangingPunct="0">
              <a:lnSpc>
                <a:spcPct val="90000"/>
              </a:lnSpc>
              <a:defRPr/>
            </a:pPr>
            <a:r>
              <a:rPr lang="en-US" sz="900">
                <a:solidFill>
                  <a:srgbClr val="FFFFFF"/>
                </a:solidFill>
                <a:latin typeface="Arial"/>
              </a:rPr>
              <a:t>National Risk Management Research Laboratory, Cincinnati, Ohio 45268</a:t>
            </a:r>
          </a:p>
        </p:txBody>
      </p:sp>
      <p:sp>
        <p:nvSpPr>
          <p:cNvPr id="7" name="Rectangle 20"/>
          <p:cNvSpPr>
            <a:spLocks noChangeArrowheads="1"/>
          </p:cNvSpPr>
          <p:nvPr userDrawn="1"/>
        </p:nvSpPr>
        <p:spPr bwMode="auto">
          <a:xfrm>
            <a:off x="2895600" y="3581400"/>
            <a:ext cx="6248400" cy="1676400"/>
          </a:xfrm>
          <a:prstGeom prst="rect">
            <a:avLst/>
          </a:prstGeom>
          <a:solidFill>
            <a:srgbClr val="003F69"/>
          </a:solidFill>
          <a:ln w="9525">
            <a:noFill/>
            <a:miter lim="800000"/>
            <a:headEnd/>
            <a:tailEnd/>
          </a:ln>
          <a:effectLst/>
        </p:spPr>
        <p:txBody>
          <a:bodyPr wrap="none" anchor="ctr"/>
          <a:lstStyle/>
          <a:p>
            <a:pPr algn="ctr" eaLnBrk="0" hangingPunct="0">
              <a:defRPr/>
            </a:pPr>
            <a:endParaRPr lang="en-US" sz="2400">
              <a:solidFill>
                <a:srgbClr val="000000"/>
              </a:solidFill>
              <a:latin typeface="Arial"/>
            </a:endParaRPr>
          </a:p>
        </p:txBody>
      </p:sp>
      <p:sp>
        <p:nvSpPr>
          <p:cNvPr id="8" name="Text Box 21"/>
          <p:cNvSpPr txBox="1">
            <a:spLocks noChangeArrowheads="1"/>
          </p:cNvSpPr>
          <p:nvPr userDrawn="1"/>
        </p:nvSpPr>
        <p:spPr bwMode="auto">
          <a:xfrm>
            <a:off x="3265488" y="3929063"/>
            <a:ext cx="3668712" cy="1085850"/>
          </a:xfrm>
          <a:prstGeom prst="rect">
            <a:avLst/>
          </a:prstGeom>
          <a:solidFill>
            <a:srgbClr val="FFEA88"/>
          </a:solidFill>
          <a:ln w="9525">
            <a:solidFill>
              <a:srgbClr val="FFEA88"/>
            </a:solidFill>
            <a:miter lim="800000"/>
            <a:headEnd/>
            <a:tailEnd/>
          </a:ln>
          <a:effectLst/>
        </p:spPr>
        <p:txBody>
          <a:bodyPr lIns="109728" tIns="109728" rIns="109728" bIns="109728">
            <a:spAutoFit/>
          </a:bodyPr>
          <a:lstStyle/>
          <a:p>
            <a:pPr eaLnBrk="0" hangingPunct="0">
              <a:spcBef>
                <a:spcPct val="50000"/>
              </a:spcBef>
              <a:defRPr/>
            </a:pPr>
            <a:r>
              <a:rPr lang="en-US" sz="800">
                <a:solidFill>
                  <a:srgbClr val="000000"/>
                </a:solidFill>
                <a:latin typeface="Arial"/>
              </a:rPr>
              <a:t>Photo image area measures 2” H x 6.93” W and can be masked by a collage strip of one, two or three images.</a:t>
            </a:r>
          </a:p>
          <a:p>
            <a:pPr eaLnBrk="0" hangingPunct="0">
              <a:spcBef>
                <a:spcPct val="50000"/>
              </a:spcBef>
              <a:defRPr/>
            </a:pPr>
            <a:r>
              <a:rPr lang="en-US" sz="800">
                <a:solidFill>
                  <a:srgbClr val="000000"/>
                </a:solidFill>
                <a:latin typeface="Arial"/>
              </a:rPr>
              <a:t>The photo image area is located 3.19” from left and 3.81” from top of page. </a:t>
            </a:r>
          </a:p>
          <a:p>
            <a:pPr eaLnBrk="0" hangingPunct="0">
              <a:spcBef>
                <a:spcPct val="50000"/>
              </a:spcBef>
              <a:defRPr/>
            </a:pPr>
            <a:r>
              <a:rPr lang="en-US" sz="800">
                <a:solidFill>
                  <a:srgbClr val="000000"/>
                </a:solidFill>
                <a:latin typeface="Arial"/>
              </a:rPr>
              <a:t>Each image used in collage should be reduced or cropped to a maximum of 2” high, stroked with a 1.5 pt white frame and positioned edge-to-edge with accompanying images.</a:t>
            </a:r>
          </a:p>
        </p:txBody>
      </p:sp>
      <p:sp>
        <p:nvSpPr>
          <p:cNvPr id="9" name="Rectangle 25"/>
          <p:cNvSpPr>
            <a:spLocks noChangeArrowheads="1"/>
          </p:cNvSpPr>
          <p:nvPr userDrawn="1"/>
        </p:nvSpPr>
        <p:spPr bwMode="auto">
          <a:xfrm>
            <a:off x="7620000" y="6248400"/>
            <a:ext cx="1257300" cy="228600"/>
          </a:xfrm>
          <a:prstGeom prst="rect">
            <a:avLst/>
          </a:prstGeom>
          <a:noFill/>
          <a:ln w="9525">
            <a:noFill/>
            <a:miter lim="800000"/>
            <a:headEnd/>
            <a:tailEnd/>
          </a:ln>
          <a:effectLst/>
        </p:spPr>
        <p:txBody>
          <a:bodyPr wrap="none">
            <a:spAutoFit/>
          </a:bodyPr>
          <a:lstStyle>
            <a:lvl1pPr>
              <a:defRPr sz="1200">
                <a:solidFill>
                  <a:schemeClr val="bg1"/>
                </a:solidFill>
                <a:latin typeface="Arial" pitchFamily="34" charset="0"/>
                <a:ea typeface="ＭＳ Ｐゴシック" pitchFamily="34" charset="-128"/>
              </a:defRPr>
            </a:lvl1pPr>
            <a:lvl2pPr marL="742950" indent="-285750">
              <a:defRPr sz="1200">
                <a:solidFill>
                  <a:schemeClr val="bg1"/>
                </a:solidFill>
                <a:latin typeface="Arial" pitchFamily="34" charset="0"/>
                <a:ea typeface="ＭＳ Ｐゴシック" pitchFamily="34" charset="-128"/>
              </a:defRPr>
            </a:lvl2pPr>
            <a:lvl3pPr marL="1143000" indent="-228600">
              <a:defRPr sz="1200">
                <a:solidFill>
                  <a:schemeClr val="bg1"/>
                </a:solidFill>
                <a:latin typeface="Arial" pitchFamily="34" charset="0"/>
                <a:ea typeface="ＭＳ Ｐゴシック" pitchFamily="34" charset="-128"/>
              </a:defRPr>
            </a:lvl3pPr>
            <a:lvl4pPr marL="1600200" indent="-228600">
              <a:defRPr sz="1200">
                <a:solidFill>
                  <a:schemeClr val="bg1"/>
                </a:solidFill>
                <a:latin typeface="Arial" pitchFamily="34" charset="0"/>
                <a:ea typeface="ＭＳ Ｐゴシック" pitchFamily="34" charset="-128"/>
              </a:defRPr>
            </a:lvl4pPr>
            <a:lvl5pPr marL="2057400" indent="-228600">
              <a:defRPr sz="1200">
                <a:solidFill>
                  <a:schemeClr val="bg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200">
                <a:solidFill>
                  <a:schemeClr val="bg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200">
                <a:solidFill>
                  <a:schemeClr val="bg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200">
                <a:solidFill>
                  <a:schemeClr val="bg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200">
                <a:solidFill>
                  <a:schemeClr val="bg1"/>
                </a:solidFill>
                <a:latin typeface="Arial" pitchFamily="34" charset="0"/>
                <a:ea typeface="ＭＳ Ｐゴシック" pitchFamily="34" charset="-128"/>
              </a:defRPr>
            </a:lvl9pPr>
          </a:lstStyle>
          <a:p>
            <a:pPr eaLnBrk="0" hangingPunct="0"/>
            <a:r>
              <a:rPr lang="en-US" altLang="en-US" sz="900" b="1" i="1">
                <a:solidFill>
                  <a:srgbClr val="FFFFFF"/>
                </a:solidFill>
              </a:rPr>
              <a:t>November 4-5, 2009</a:t>
            </a:r>
          </a:p>
        </p:txBody>
      </p:sp>
      <p:sp>
        <p:nvSpPr>
          <p:cNvPr id="3074" name="Rectangle 2"/>
          <p:cNvSpPr>
            <a:spLocks noGrp="1" noChangeArrowheads="1"/>
          </p:cNvSpPr>
          <p:nvPr>
            <p:ph type="ctrTitle"/>
          </p:nvPr>
        </p:nvSpPr>
        <p:spPr>
          <a:xfrm>
            <a:off x="2914650" y="1447800"/>
            <a:ext cx="5713413" cy="1447800"/>
          </a:xfrm>
          <a:solidFill>
            <a:srgbClr val="003F69">
              <a:alpha val="0"/>
            </a:srgbClr>
          </a:solidFill>
        </p:spPr>
        <p:txBody>
          <a:bodyPr lIns="0" tIns="0" rIns="0" bIns="0" anchor="b"/>
          <a:lstStyle>
            <a:lvl1pPr>
              <a:lnSpc>
                <a:spcPct val="90000"/>
              </a:lnSpc>
              <a:defRPr/>
            </a:lvl1pPr>
          </a:lstStyle>
          <a:p>
            <a:r>
              <a:rPr lang="en-US"/>
              <a:t>Click to edit Master title style</a:t>
            </a:r>
          </a:p>
        </p:txBody>
      </p:sp>
      <p:sp>
        <p:nvSpPr>
          <p:cNvPr id="3075" name="Rectangle 3"/>
          <p:cNvSpPr>
            <a:spLocks noGrp="1" noChangeArrowheads="1"/>
          </p:cNvSpPr>
          <p:nvPr>
            <p:ph type="subTitle" idx="1"/>
          </p:nvPr>
        </p:nvSpPr>
        <p:spPr>
          <a:xfrm>
            <a:off x="2914650" y="3016250"/>
            <a:ext cx="5713413" cy="338138"/>
          </a:xfrm>
          <a:solidFill>
            <a:srgbClr val="003F69">
              <a:alpha val="0"/>
            </a:srgbClr>
          </a:solidFill>
        </p:spPr>
        <p:txBody>
          <a:bodyPr lIns="0" tIns="0" rIns="0" bIns="0"/>
          <a:lstStyle>
            <a:lvl1pPr marL="0" indent="0">
              <a:lnSpc>
                <a:spcPct val="70000"/>
              </a:lnSpc>
              <a:buFont typeface="Times" pitchFamily="18" charset="0"/>
              <a:buNone/>
              <a:defRPr i="1">
                <a:latin typeface="Times New Roman" pitchFamily="18" charset="0"/>
              </a:defRPr>
            </a:lvl1pPr>
          </a:lstStyle>
          <a:p>
            <a:r>
              <a:rPr lang="en-US"/>
              <a:t>Click to edit Master subtitle style</a:t>
            </a:r>
          </a:p>
        </p:txBody>
      </p:sp>
    </p:spTree>
    <p:extLst>
      <p:ext uri="{BB962C8B-B14F-4D97-AF65-F5344CB8AC3E}">
        <p14:creationId xmlns:p14="http://schemas.microsoft.com/office/powerpoint/2010/main" val="2476201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DFFC316-C1AE-4B05-91F9-B20B77BDBFA9}" type="slidenum">
              <a:rPr lang="en-US"/>
              <a:pPr>
                <a:defRPr/>
              </a:pPr>
              <a:t>‹#›</a:t>
            </a:fld>
            <a:endParaRPr lang="en-US"/>
          </a:p>
        </p:txBody>
      </p:sp>
    </p:spTree>
    <p:extLst>
      <p:ext uri="{BB962C8B-B14F-4D97-AF65-F5344CB8AC3E}">
        <p14:creationId xmlns:p14="http://schemas.microsoft.com/office/powerpoint/2010/main" val="2848893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FC41CC57-26D7-41EA-948D-9157393569A8}" type="slidenum">
              <a:rPr lang="en-US"/>
              <a:pPr>
                <a:defRPr/>
              </a:pPr>
              <a:t>‹#›</a:t>
            </a:fld>
            <a:endParaRPr lang="en-US"/>
          </a:p>
        </p:txBody>
      </p:sp>
    </p:spTree>
    <p:extLst>
      <p:ext uri="{BB962C8B-B14F-4D97-AF65-F5344CB8AC3E}">
        <p14:creationId xmlns:p14="http://schemas.microsoft.com/office/powerpoint/2010/main" val="2412204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7238" y="2165350"/>
            <a:ext cx="381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9638" y="2165350"/>
            <a:ext cx="381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4C4C4E9C-2239-40CD-8836-AE7AA2677839}" type="slidenum">
              <a:rPr lang="en-US"/>
              <a:pPr>
                <a:defRPr/>
              </a:pPr>
              <a:t>‹#›</a:t>
            </a:fld>
            <a:endParaRPr lang="en-US"/>
          </a:p>
        </p:txBody>
      </p:sp>
    </p:spTree>
    <p:extLst>
      <p:ext uri="{BB962C8B-B14F-4D97-AF65-F5344CB8AC3E}">
        <p14:creationId xmlns:p14="http://schemas.microsoft.com/office/powerpoint/2010/main" val="224225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CD74BED-3874-4240-80A9-5BAF4D71C7BA}" type="slidenum">
              <a:rPr lang="en-US"/>
              <a:pPr>
                <a:defRPr/>
              </a:pPr>
              <a:t>‹#›</a:t>
            </a:fld>
            <a:endParaRPr lang="en-US"/>
          </a:p>
        </p:txBody>
      </p:sp>
    </p:spTree>
    <p:extLst>
      <p:ext uri="{BB962C8B-B14F-4D97-AF65-F5344CB8AC3E}">
        <p14:creationId xmlns:p14="http://schemas.microsoft.com/office/powerpoint/2010/main" val="106941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236C900-ABA6-49C4-9EBF-9EA0B25C6B37}" type="slidenum">
              <a:rPr lang="en-US"/>
              <a:pPr>
                <a:defRPr/>
              </a:pPr>
              <a:t>‹#›</a:t>
            </a:fld>
            <a:endParaRPr lang="en-US"/>
          </a:p>
        </p:txBody>
      </p:sp>
    </p:spTree>
    <p:extLst>
      <p:ext uri="{BB962C8B-B14F-4D97-AF65-F5344CB8AC3E}">
        <p14:creationId xmlns:p14="http://schemas.microsoft.com/office/powerpoint/2010/main" val="580079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C1953C5-5C17-49B9-BF2C-A25D3703AF47}" type="slidenum">
              <a:rPr lang="en-US"/>
              <a:pPr>
                <a:defRPr/>
              </a:pPr>
              <a:t>‹#›</a:t>
            </a:fld>
            <a:endParaRPr lang="en-US"/>
          </a:p>
        </p:txBody>
      </p:sp>
    </p:spTree>
    <p:extLst>
      <p:ext uri="{BB962C8B-B14F-4D97-AF65-F5344CB8AC3E}">
        <p14:creationId xmlns:p14="http://schemas.microsoft.com/office/powerpoint/2010/main" val="1619902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20FAA8D-8455-410C-B55D-01C5AD85CEF4}" type="slidenum">
              <a:rPr lang="en-US"/>
              <a:pPr>
                <a:defRPr/>
              </a:pPr>
              <a:t>‹#›</a:t>
            </a:fld>
            <a:endParaRPr lang="en-US"/>
          </a:p>
        </p:txBody>
      </p:sp>
    </p:spTree>
    <p:extLst>
      <p:ext uri="{BB962C8B-B14F-4D97-AF65-F5344CB8AC3E}">
        <p14:creationId xmlns:p14="http://schemas.microsoft.com/office/powerpoint/2010/main" val="329699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a:solidFill>
            <a:srgbClr val="CCFF99"/>
          </a:solidFill>
        </p:spPr>
        <p:txBody>
          <a:bodyPr/>
          <a:lstStyle>
            <a:lvl1pPr>
              <a:defRPr sz="2800" b="1">
                <a:solidFill>
                  <a:schemeClr val="accent6">
                    <a:lumMod val="50000"/>
                  </a:schemeClr>
                </a:solidFill>
                <a:latin typeface="Cambria Math" panose="02040503050406030204" pitchFamily="18" charset="0"/>
                <a:ea typeface="Cambria Math" panose="02040503050406030204" pitchFamily="18" charset="0"/>
              </a:defRPr>
            </a:lvl1pPr>
          </a:lstStyle>
          <a:p>
            <a:r>
              <a:rPr lang="en-US" smtClean="0"/>
              <a:t>Click to edit Master title style</a:t>
            </a:r>
            <a:endParaRPr lang="el-GR"/>
          </a:p>
        </p:txBody>
      </p:sp>
      <p:sp>
        <p:nvSpPr>
          <p:cNvPr id="3" name="Content Placeholder 2"/>
          <p:cNvSpPr>
            <a:spLocks noGrp="1"/>
          </p:cNvSpPr>
          <p:nvPr>
            <p:ph idx="1"/>
          </p:nvPr>
        </p:nvSpPr>
        <p:spPr>
          <a:xfrm>
            <a:off x="457200" y="908720"/>
            <a:ext cx="8229600" cy="5217443"/>
          </a:xfrm>
          <a:solidFill>
            <a:srgbClr val="CCFF99"/>
          </a:solidFill>
        </p:spPr>
        <p:txBody>
          <a:bodyPr/>
          <a:lstStyle>
            <a:lvl1pPr>
              <a:defRPr sz="2400">
                <a:solidFill>
                  <a:schemeClr val="tx1"/>
                </a:solidFill>
                <a:latin typeface="Cambria Math" panose="02040503050406030204" pitchFamily="18" charset="0"/>
                <a:ea typeface="Cambria Math" panose="02040503050406030204" pitchFamily="18" charset="0"/>
              </a:defRPr>
            </a:lvl1pPr>
            <a:lvl2pPr>
              <a:defRPr sz="2000">
                <a:solidFill>
                  <a:schemeClr val="tx1"/>
                </a:solidFill>
                <a:latin typeface="Cambria Math" panose="02040503050406030204" pitchFamily="18" charset="0"/>
                <a:ea typeface="Cambria Math" panose="02040503050406030204" pitchFamily="18" charset="0"/>
              </a:defRPr>
            </a:lvl2pPr>
            <a:lvl3pPr>
              <a:defRPr sz="1800">
                <a:solidFill>
                  <a:schemeClr val="tx1"/>
                </a:solidFill>
                <a:latin typeface="Cambria Math" panose="02040503050406030204" pitchFamily="18" charset="0"/>
                <a:ea typeface="Cambria Math" panose="02040503050406030204" pitchFamily="18" charset="0"/>
              </a:defRPr>
            </a:lvl3pPr>
            <a:lvl4pPr>
              <a:defRPr sz="1600">
                <a:solidFill>
                  <a:schemeClr val="tx1"/>
                </a:solidFill>
                <a:latin typeface="Cambria Math" panose="02040503050406030204" pitchFamily="18" charset="0"/>
                <a:ea typeface="Cambria Math" panose="02040503050406030204" pitchFamily="18" charset="0"/>
              </a:defRPr>
            </a:lvl4pPr>
            <a:lvl5pPr>
              <a:defRPr sz="1600">
                <a:solidFill>
                  <a:schemeClr val="tx1"/>
                </a:solidFill>
                <a:latin typeface="Cambria Math" panose="02040503050406030204" pitchFamily="18" charset="0"/>
                <a:ea typeface="Cambria Math"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6" name="Slide Number Placeholder 5"/>
          <p:cNvSpPr>
            <a:spLocks noGrp="1"/>
          </p:cNvSpPr>
          <p:nvPr>
            <p:ph type="sldNum" sz="quarter" idx="12"/>
          </p:nvPr>
        </p:nvSpPr>
        <p:spPr>
          <a:xfrm>
            <a:off x="7596336" y="6453336"/>
            <a:ext cx="1090464" cy="288032"/>
          </a:xfrm>
        </p:spPr>
        <p:txBody>
          <a:bodyPr/>
          <a:lstStyle>
            <a:lvl1pPr>
              <a:defRPr sz="1200">
                <a:latin typeface="Cambria Math" panose="02040503050406030204" pitchFamily="18" charset="0"/>
                <a:ea typeface="Cambria Math" panose="02040503050406030204" pitchFamily="18" charset="0"/>
              </a:defRPr>
            </a:lvl1pPr>
          </a:lstStyle>
          <a:p>
            <a:fld id="{A835F0BD-50A3-4070-93F4-E4B8441EDE99}" type="slidenum">
              <a:rPr lang="el-GR" smtClean="0"/>
              <a:pPr/>
              <a:t>‹#›</a:t>
            </a:fld>
            <a:endParaRPr lang="el-G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4B5B0E4-19AE-4578-BD24-1D548774BF91}" type="slidenum">
              <a:rPr lang="en-US"/>
              <a:pPr>
                <a:defRPr/>
              </a:pPr>
              <a:t>‹#›</a:t>
            </a:fld>
            <a:endParaRPr lang="en-US"/>
          </a:p>
        </p:txBody>
      </p:sp>
    </p:spTree>
    <p:extLst>
      <p:ext uri="{BB962C8B-B14F-4D97-AF65-F5344CB8AC3E}">
        <p14:creationId xmlns:p14="http://schemas.microsoft.com/office/powerpoint/2010/main" val="2720972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EC07CD4-69EA-41EA-9E71-E5AD9A09A7F5}" type="slidenum">
              <a:rPr lang="en-US"/>
              <a:pPr>
                <a:defRPr/>
              </a:pPr>
              <a:t>‹#›</a:t>
            </a:fld>
            <a:endParaRPr lang="en-US"/>
          </a:p>
        </p:txBody>
      </p:sp>
    </p:spTree>
    <p:extLst>
      <p:ext uri="{BB962C8B-B14F-4D97-AF65-F5344CB8AC3E}">
        <p14:creationId xmlns:p14="http://schemas.microsoft.com/office/powerpoint/2010/main" val="3207161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538" y="1708150"/>
            <a:ext cx="1943100" cy="4235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7238" y="1708150"/>
            <a:ext cx="5676900" cy="4235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F0A74D3-6981-46F2-BA76-D96339F91770}" type="slidenum">
              <a:rPr lang="en-US"/>
              <a:pPr>
                <a:defRPr/>
              </a:pPr>
              <a:t>‹#›</a:t>
            </a:fld>
            <a:endParaRPr lang="en-US"/>
          </a:p>
        </p:txBody>
      </p:sp>
    </p:spTree>
    <p:extLst>
      <p:ext uri="{BB962C8B-B14F-4D97-AF65-F5344CB8AC3E}">
        <p14:creationId xmlns:p14="http://schemas.microsoft.com/office/powerpoint/2010/main" val="4270230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57238" y="1708150"/>
            <a:ext cx="7772400" cy="304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57238" y="2165350"/>
            <a:ext cx="3810000" cy="181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19638" y="2165350"/>
            <a:ext cx="3810000" cy="181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57238" y="4130675"/>
            <a:ext cx="3810000" cy="181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9638" y="4130675"/>
            <a:ext cx="3810000" cy="181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C6E4EDED-B1F5-4854-AEEC-DB2849C8865A}" type="slidenum">
              <a:rPr lang="en-US"/>
              <a:pPr>
                <a:defRPr/>
              </a:pPr>
              <a:t>‹#›</a:t>
            </a:fld>
            <a:endParaRPr lang="en-US"/>
          </a:p>
        </p:txBody>
      </p:sp>
    </p:spTree>
    <p:extLst>
      <p:ext uri="{BB962C8B-B14F-4D97-AF65-F5344CB8AC3E}">
        <p14:creationId xmlns:p14="http://schemas.microsoft.com/office/powerpoint/2010/main" val="371281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6CBDF722-F6A3-4FD5-ADB6-1BF6B8DF763F}"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lvl1pPr>
              <a:defRPr sz="2800" b="1">
                <a:solidFill>
                  <a:schemeClr val="accent6">
                    <a:lumMod val="50000"/>
                  </a:schemeClr>
                </a:solidFill>
                <a:latin typeface="Cambria Math" panose="02040503050406030204" pitchFamily="18" charset="0"/>
                <a:ea typeface="Cambria Math" panose="02040503050406030204" pitchFamily="18" charset="0"/>
              </a:defRPr>
            </a:lvl1pPr>
          </a:lstStyle>
          <a:p>
            <a:r>
              <a:rPr lang="en-US" smtClean="0"/>
              <a:t>Click to edit Master title style</a:t>
            </a:r>
            <a:endParaRPr lang="el-GR"/>
          </a:p>
        </p:txBody>
      </p:sp>
      <p:sp>
        <p:nvSpPr>
          <p:cNvPr id="3" name="Content Placeholder 2"/>
          <p:cNvSpPr>
            <a:spLocks noGrp="1"/>
          </p:cNvSpPr>
          <p:nvPr>
            <p:ph sz="half" idx="1"/>
          </p:nvPr>
        </p:nvSpPr>
        <p:spPr>
          <a:xfrm>
            <a:off x="457200" y="1052736"/>
            <a:ext cx="4038600" cy="5073427"/>
          </a:xfrm>
        </p:spPr>
        <p:txBody>
          <a:bodyPr/>
          <a:lstStyle>
            <a:lvl1pPr>
              <a:defRPr sz="2400">
                <a:latin typeface="Cambria Math" panose="02040503050406030204" pitchFamily="18" charset="0"/>
                <a:ea typeface="Cambria Math" panose="02040503050406030204" pitchFamily="18" charset="0"/>
              </a:defRPr>
            </a:lvl1pPr>
            <a:lvl2pPr>
              <a:defRPr sz="2000">
                <a:latin typeface="Cambria Math" panose="02040503050406030204" pitchFamily="18" charset="0"/>
                <a:ea typeface="Cambria Math" panose="02040503050406030204" pitchFamily="18" charset="0"/>
              </a:defRPr>
            </a:lvl2pPr>
            <a:lvl3pPr>
              <a:defRPr sz="1800">
                <a:latin typeface="Cambria Math" panose="02040503050406030204" pitchFamily="18" charset="0"/>
                <a:ea typeface="Cambria Math" panose="02040503050406030204" pitchFamily="18" charset="0"/>
              </a:defRPr>
            </a:lvl3pPr>
            <a:lvl4pPr>
              <a:defRPr sz="1600">
                <a:latin typeface="Cambria Math" panose="02040503050406030204" pitchFamily="18" charset="0"/>
                <a:ea typeface="Cambria Math" panose="02040503050406030204" pitchFamily="18" charset="0"/>
              </a:defRPr>
            </a:lvl4pPr>
            <a:lvl5pPr>
              <a:defRPr sz="1600">
                <a:latin typeface="Cambria Math" panose="02040503050406030204" pitchFamily="18" charset="0"/>
                <a:ea typeface="Cambria Math" panose="02040503050406030204" pitchFamily="18"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Content Placeholder 3"/>
          <p:cNvSpPr>
            <a:spLocks noGrp="1"/>
          </p:cNvSpPr>
          <p:nvPr>
            <p:ph sz="half" idx="2"/>
          </p:nvPr>
        </p:nvSpPr>
        <p:spPr>
          <a:xfrm>
            <a:off x="4648200" y="1052736"/>
            <a:ext cx="4038600" cy="5073427"/>
          </a:xfrm>
        </p:spPr>
        <p:txBody>
          <a:bodyPr/>
          <a:lstStyle>
            <a:lvl1pPr>
              <a:defRPr sz="2400">
                <a:latin typeface="Cambria Math" panose="02040503050406030204" pitchFamily="18" charset="0"/>
                <a:ea typeface="Cambria Math" panose="02040503050406030204" pitchFamily="18" charset="0"/>
              </a:defRPr>
            </a:lvl1pPr>
            <a:lvl2pPr>
              <a:defRPr sz="2000">
                <a:latin typeface="Cambria Math" panose="02040503050406030204" pitchFamily="18" charset="0"/>
                <a:ea typeface="Cambria Math" panose="02040503050406030204" pitchFamily="18" charset="0"/>
              </a:defRPr>
            </a:lvl2pPr>
            <a:lvl3pPr>
              <a:defRPr sz="1800">
                <a:latin typeface="Cambria Math" panose="02040503050406030204" pitchFamily="18" charset="0"/>
                <a:ea typeface="Cambria Math" panose="02040503050406030204" pitchFamily="18" charset="0"/>
              </a:defRPr>
            </a:lvl3pPr>
            <a:lvl4pPr>
              <a:defRPr sz="1600">
                <a:latin typeface="Cambria Math" panose="02040503050406030204" pitchFamily="18" charset="0"/>
                <a:ea typeface="Cambria Math" panose="02040503050406030204" pitchFamily="18" charset="0"/>
              </a:defRPr>
            </a:lvl4pPr>
            <a:lvl5pPr>
              <a:defRPr sz="1600">
                <a:latin typeface="Cambria Math" panose="02040503050406030204" pitchFamily="18" charset="0"/>
                <a:ea typeface="Cambria Math" panose="02040503050406030204" pitchFamily="18"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24F780D0-5F12-4968-9D4E-0533EE0B9886}"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lvl1pPr>
              <a:defRPr/>
            </a:lvl1pPr>
          </a:lstStyle>
          <a:p>
            <a:endParaRPr lang="el-GR"/>
          </a:p>
        </p:txBody>
      </p:sp>
      <p:sp>
        <p:nvSpPr>
          <p:cNvPr id="8" name="Footer Placeholder 7"/>
          <p:cNvSpPr>
            <a:spLocks noGrp="1"/>
          </p:cNvSpPr>
          <p:nvPr>
            <p:ph type="ftr" sz="quarter" idx="11"/>
          </p:nvPr>
        </p:nvSpPr>
        <p:spPr/>
        <p:txBody>
          <a:bodyPr/>
          <a:lstStyle>
            <a:lvl1pPr>
              <a:defRPr/>
            </a:lvl1pPr>
          </a:lstStyle>
          <a:p>
            <a:endParaRPr lang="el-GR"/>
          </a:p>
        </p:txBody>
      </p:sp>
      <p:sp>
        <p:nvSpPr>
          <p:cNvPr id="9" name="Slide Number Placeholder 8"/>
          <p:cNvSpPr>
            <a:spLocks noGrp="1"/>
          </p:cNvSpPr>
          <p:nvPr>
            <p:ph type="sldNum" sz="quarter" idx="12"/>
          </p:nvPr>
        </p:nvSpPr>
        <p:spPr/>
        <p:txBody>
          <a:bodyPr/>
          <a:lstStyle>
            <a:lvl1pPr>
              <a:defRPr/>
            </a:lvl1pPr>
          </a:lstStyle>
          <a:p>
            <a:fld id="{B3E45D16-17F4-4438-A5FB-800ED856F506}"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lstStyle>
            <a:lvl1pPr>
              <a:defRPr sz="2800" b="1">
                <a:solidFill>
                  <a:schemeClr val="accent6">
                    <a:lumMod val="50000"/>
                  </a:schemeClr>
                </a:solidFill>
                <a:latin typeface="Cambria Math" panose="02040503050406030204" pitchFamily="18" charset="0"/>
                <a:ea typeface="Cambria Math" panose="02040503050406030204" pitchFamily="18" charset="0"/>
              </a:defRPr>
            </a:lvl1pPr>
          </a:lstStyle>
          <a:p>
            <a:r>
              <a:rPr lang="en-US" smtClean="0"/>
              <a:t>Click to edit Master title style</a:t>
            </a:r>
            <a:endParaRPr lang="el-GR"/>
          </a:p>
        </p:txBody>
      </p:sp>
      <p:sp>
        <p:nvSpPr>
          <p:cNvPr id="5" name="Slide Number Placeholder 4"/>
          <p:cNvSpPr>
            <a:spLocks noGrp="1"/>
          </p:cNvSpPr>
          <p:nvPr>
            <p:ph type="sldNum" sz="quarter" idx="12"/>
          </p:nvPr>
        </p:nvSpPr>
        <p:spPr>
          <a:xfrm>
            <a:off x="7956376" y="6381327"/>
            <a:ext cx="730424" cy="340147"/>
          </a:xfrm>
        </p:spPr>
        <p:txBody>
          <a:bodyPr/>
          <a:lstStyle>
            <a:lvl1pPr>
              <a:defRPr>
                <a:latin typeface="Cambria Math" panose="02040503050406030204" pitchFamily="18" charset="0"/>
                <a:ea typeface="Cambria Math" panose="02040503050406030204" pitchFamily="18" charset="0"/>
              </a:defRPr>
            </a:lvl1pPr>
          </a:lstStyle>
          <a:p>
            <a:fld id="{70EA3464-66A9-4448-8986-7B08DA939AE0}"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l-GR"/>
          </a:p>
        </p:txBody>
      </p:sp>
      <p:sp>
        <p:nvSpPr>
          <p:cNvPr id="3" name="Footer Placeholder 2"/>
          <p:cNvSpPr>
            <a:spLocks noGrp="1"/>
          </p:cNvSpPr>
          <p:nvPr>
            <p:ph type="ftr" sz="quarter" idx="11"/>
          </p:nvPr>
        </p:nvSpPr>
        <p:spPr/>
        <p:txBody>
          <a:bodyPr/>
          <a:lstStyle>
            <a:lvl1pPr>
              <a:defRPr/>
            </a:lvl1pPr>
          </a:lstStyle>
          <a:p>
            <a:endParaRPr lang="el-GR"/>
          </a:p>
        </p:txBody>
      </p:sp>
      <p:sp>
        <p:nvSpPr>
          <p:cNvPr id="4" name="Slide Number Placeholder 3"/>
          <p:cNvSpPr>
            <a:spLocks noGrp="1"/>
          </p:cNvSpPr>
          <p:nvPr>
            <p:ph type="sldNum" sz="quarter" idx="12"/>
          </p:nvPr>
        </p:nvSpPr>
        <p:spPr/>
        <p:txBody>
          <a:bodyPr/>
          <a:lstStyle>
            <a:lvl1pPr>
              <a:defRPr/>
            </a:lvl1pPr>
          </a:lstStyle>
          <a:p>
            <a:fld id="{B49CC458-A02E-4105-8E6C-7135B359BDBF}"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64AF06E3-2CB7-4903-A8CD-68DAF1062DB0}"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B99D563C-6335-4CAE-B651-33DEAF59B088}"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B871CFD-6CEB-40E6-BB0D-716738F69E75}" type="slidenum">
              <a:rPr lang="el-G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17" descr="EPA_Master Template_A"/>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757238" y="170815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0" name="Rectangle 3"/>
          <p:cNvSpPr>
            <a:spLocks noGrp="1" noChangeArrowheads="1"/>
          </p:cNvSpPr>
          <p:nvPr>
            <p:ph type="body" idx="1"/>
          </p:nvPr>
        </p:nvSpPr>
        <p:spPr bwMode="auto">
          <a:xfrm>
            <a:off x="757238" y="2165350"/>
            <a:ext cx="777240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4" name="Rectangle 10"/>
          <p:cNvSpPr>
            <a:spLocks noChangeArrowheads="1"/>
          </p:cNvSpPr>
          <p:nvPr userDrawn="1"/>
        </p:nvSpPr>
        <p:spPr bwMode="auto">
          <a:xfrm>
            <a:off x="0" y="6224588"/>
            <a:ext cx="685800" cy="228600"/>
          </a:xfrm>
          <a:prstGeom prst="rect">
            <a:avLst/>
          </a:prstGeom>
          <a:solidFill>
            <a:schemeClr val="bg1"/>
          </a:solidFill>
          <a:ln w="9525">
            <a:noFill/>
            <a:miter lim="800000"/>
            <a:headEnd/>
            <a:tailEnd/>
          </a:ln>
        </p:spPr>
        <p:txBody>
          <a:bodyPr wrap="none" anchor="ctr"/>
          <a:lstStyle/>
          <a:p>
            <a:pPr algn="ctr" eaLnBrk="0" hangingPunct="0">
              <a:defRPr/>
            </a:pPr>
            <a:endParaRPr lang="en-US" sz="2400">
              <a:solidFill>
                <a:srgbClr val="000000"/>
              </a:solidFill>
              <a:latin typeface="Arial"/>
            </a:endParaRPr>
          </a:p>
        </p:txBody>
      </p:sp>
      <p:sp>
        <p:nvSpPr>
          <p:cNvPr id="1030" name="Rectangle 6"/>
          <p:cNvSpPr>
            <a:spLocks noGrp="1" noChangeArrowheads="1"/>
          </p:cNvSpPr>
          <p:nvPr>
            <p:ph type="sldNum" sz="quarter" idx="4"/>
          </p:nvPr>
        </p:nvSpPr>
        <p:spPr bwMode="auto">
          <a:xfrm>
            <a:off x="0" y="6224588"/>
            <a:ext cx="6096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spcBef>
                <a:spcPct val="0"/>
              </a:spcBef>
              <a:defRPr sz="1000" b="1">
                <a:solidFill>
                  <a:srgbClr val="003F69"/>
                </a:solidFill>
                <a:latin typeface="Arial" charset="0"/>
                <a:ea typeface="ＭＳ Ｐゴシック" pitchFamily="1" charset="-128"/>
              </a:defRPr>
            </a:lvl1pPr>
          </a:lstStyle>
          <a:p>
            <a:pPr eaLnBrk="0" hangingPunct="0">
              <a:defRPr/>
            </a:pPr>
            <a:fld id="{DC9EE921-EE26-45BE-9057-E1144046D6B4}" type="slidenum">
              <a:rPr lang="en-US"/>
              <a:pPr eaLnBrk="0" hangingPunct="0">
                <a:defRPr/>
              </a:pPr>
              <a:t>‹#›</a:t>
            </a:fld>
            <a:endParaRPr lang="en-US"/>
          </a:p>
        </p:txBody>
      </p:sp>
    </p:spTree>
    <p:extLst>
      <p:ext uri="{BB962C8B-B14F-4D97-AF65-F5344CB8AC3E}">
        <p14:creationId xmlns:p14="http://schemas.microsoft.com/office/powerpoint/2010/main" val="27055305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0" fontAlgn="base" hangingPunct="0">
        <a:spcBef>
          <a:spcPct val="0"/>
        </a:spcBef>
        <a:spcAft>
          <a:spcPct val="0"/>
        </a:spcAft>
        <a:defRPr sz="3400" b="1">
          <a:solidFill>
            <a:schemeClr val="bg1"/>
          </a:solidFill>
          <a:latin typeface="+mj-lt"/>
          <a:ea typeface="+mj-ea"/>
          <a:cs typeface="+mj-cs"/>
        </a:defRPr>
      </a:lvl1pPr>
      <a:lvl2pPr algn="l" rtl="0" eaLnBrk="0" fontAlgn="base" hangingPunct="0">
        <a:spcBef>
          <a:spcPct val="0"/>
        </a:spcBef>
        <a:spcAft>
          <a:spcPct val="0"/>
        </a:spcAft>
        <a:defRPr sz="3400" b="1">
          <a:solidFill>
            <a:schemeClr val="bg1"/>
          </a:solidFill>
          <a:latin typeface="Arial" charset="0"/>
          <a:ea typeface="ＭＳ Ｐゴシック" pitchFamily="1" charset="-128"/>
        </a:defRPr>
      </a:lvl2pPr>
      <a:lvl3pPr algn="l" rtl="0" eaLnBrk="0" fontAlgn="base" hangingPunct="0">
        <a:spcBef>
          <a:spcPct val="0"/>
        </a:spcBef>
        <a:spcAft>
          <a:spcPct val="0"/>
        </a:spcAft>
        <a:defRPr sz="3400" b="1">
          <a:solidFill>
            <a:schemeClr val="bg1"/>
          </a:solidFill>
          <a:latin typeface="Arial" charset="0"/>
          <a:ea typeface="ＭＳ Ｐゴシック" pitchFamily="1" charset="-128"/>
        </a:defRPr>
      </a:lvl3pPr>
      <a:lvl4pPr algn="l" rtl="0" eaLnBrk="0" fontAlgn="base" hangingPunct="0">
        <a:spcBef>
          <a:spcPct val="0"/>
        </a:spcBef>
        <a:spcAft>
          <a:spcPct val="0"/>
        </a:spcAft>
        <a:defRPr sz="3400" b="1">
          <a:solidFill>
            <a:schemeClr val="bg1"/>
          </a:solidFill>
          <a:latin typeface="Arial" charset="0"/>
          <a:ea typeface="ＭＳ Ｐゴシック" pitchFamily="1" charset="-128"/>
        </a:defRPr>
      </a:lvl4pPr>
      <a:lvl5pPr algn="l" rtl="0" eaLnBrk="0" fontAlgn="base" hangingPunct="0">
        <a:spcBef>
          <a:spcPct val="0"/>
        </a:spcBef>
        <a:spcAft>
          <a:spcPct val="0"/>
        </a:spcAft>
        <a:defRPr sz="3400" b="1">
          <a:solidFill>
            <a:schemeClr val="bg1"/>
          </a:solidFill>
          <a:latin typeface="Arial" charset="0"/>
          <a:ea typeface="ＭＳ Ｐゴシック" pitchFamily="1" charset="-128"/>
        </a:defRPr>
      </a:lvl5pPr>
      <a:lvl6pPr marL="457200" algn="l" rtl="0" fontAlgn="base">
        <a:spcBef>
          <a:spcPct val="0"/>
        </a:spcBef>
        <a:spcAft>
          <a:spcPct val="0"/>
        </a:spcAft>
        <a:defRPr sz="3400" b="1">
          <a:solidFill>
            <a:schemeClr val="bg1"/>
          </a:solidFill>
          <a:latin typeface="Arial" charset="0"/>
          <a:ea typeface="ＭＳ Ｐゴシック" pitchFamily="1" charset="-128"/>
        </a:defRPr>
      </a:lvl6pPr>
      <a:lvl7pPr marL="914400" algn="l" rtl="0" fontAlgn="base">
        <a:spcBef>
          <a:spcPct val="0"/>
        </a:spcBef>
        <a:spcAft>
          <a:spcPct val="0"/>
        </a:spcAft>
        <a:defRPr sz="3400" b="1">
          <a:solidFill>
            <a:schemeClr val="bg1"/>
          </a:solidFill>
          <a:latin typeface="Arial" charset="0"/>
          <a:ea typeface="ＭＳ Ｐゴシック" pitchFamily="1" charset="-128"/>
        </a:defRPr>
      </a:lvl7pPr>
      <a:lvl8pPr marL="1371600" algn="l" rtl="0" fontAlgn="base">
        <a:spcBef>
          <a:spcPct val="0"/>
        </a:spcBef>
        <a:spcAft>
          <a:spcPct val="0"/>
        </a:spcAft>
        <a:defRPr sz="3400" b="1">
          <a:solidFill>
            <a:schemeClr val="bg1"/>
          </a:solidFill>
          <a:latin typeface="Arial" charset="0"/>
          <a:ea typeface="ＭＳ Ｐゴシック" pitchFamily="1" charset="-128"/>
        </a:defRPr>
      </a:lvl8pPr>
      <a:lvl9pPr marL="1828800" algn="l" rtl="0" fontAlgn="base">
        <a:spcBef>
          <a:spcPct val="0"/>
        </a:spcBef>
        <a:spcAft>
          <a:spcPct val="0"/>
        </a:spcAft>
        <a:defRPr sz="3400" b="1">
          <a:solidFill>
            <a:schemeClr val="bg1"/>
          </a:solidFill>
          <a:latin typeface="Arial" charset="0"/>
          <a:ea typeface="ＭＳ Ｐゴシック" pitchFamily="1" charset="-128"/>
        </a:defRPr>
      </a:lvl9pPr>
    </p:titleStyle>
    <p:bodyStyle>
      <a:lvl1pPr marL="168275" indent="-168275" algn="l" rtl="0" eaLnBrk="0" fontAlgn="base" hangingPunct="0">
        <a:spcBef>
          <a:spcPct val="20000"/>
        </a:spcBef>
        <a:spcAft>
          <a:spcPct val="0"/>
        </a:spcAft>
        <a:buClr>
          <a:srgbClr val="003F69"/>
        </a:buClr>
        <a:buSzPct val="90000"/>
        <a:buFont typeface="Times" pitchFamily="18" charset="0"/>
        <a:buChar char="•"/>
        <a:defRPr sz="2400">
          <a:solidFill>
            <a:schemeClr val="bg1"/>
          </a:solidFill>
          <a:latin typeface="+mn-lt"/>
          <a:ea typeface="+mn-ea"/>
          <a:cs typeface="+mn-cs"/>
        </a:defRPr>
      </a:lvl1pPr>
      <a:lvl2pPr marL="458788" indent="-174625" algn="l" rtl="0" eaLnBrk="0" fontAlgn="base" hangingPunct="0">
        <a:spcBef>
          <a:spcPct val="20000"/>
        </a:spcBef>
        <a:spcAft>
          <a:spcPct val="0"/>
        </a:spcAft>
        <a:buClr>
          <a:srgbClr val="003F69"/>
        </a:buClr>
        <a:buChar char="–"/>
        <a:defRPr sz="2400">
          <a:solidFill>
            <a:schemeClr val="bg1"/>
          </a:solidFill>
          <a:latin typeface="+mn-lt"/>
          <a:ea typeface="+mn-ea"/>
        </a:defRPr>
      </a:lvl2pPr>
      <a:lvl3pPr marL="742950" indent="-168275" algn="l" rtl="0" eaLnBrk="0" fontAlgn="base" hangingPunct="0">
        <a:spcBef>
          <a:spcPct val="20000"/>
        </a:spcBef>
        <a:spcAft>
          <a:spcPct val="0"/>
        </a:spcAft>
        <a:buClr>
          <a:srgbClr val="003F69"/>
        </a:buClr>
        <a:buSzPct val="90000"/>
        <a:buFont typeface="Times" pitchFamily="18" charset="0"/>
        <a:buChar char="•"/>
        <a:defRPr sz="2400">
          <a:solidFill>
            <a:schemeClr val="bg1"/>
          </a:solidFill>
          <a:latin typeface="+mn-lt"/>
          <a:ea typeface="+mn-ea"/>
        </a:defRPr>
      </a:lvl3pPr>
      <a:lvl4pPr marL="1027113" indent="-169863" algn="l" rtl="0" eaLnBrk="0" fontAlgn="base" hangingPunct="0">
        <a:spcBef>
          <a:spcPct val="20000"/>
        </a:spcBef>
        <a:spcAft>
          <a:spcPct val="0"/>
        </a:spcAft>
        <a:buClr>
          <a:srgbClr val="003F69"/>
        </a:buClr>
        <a:buChar char="–"/>
        <a:defRPr sz="2400">
          <a:solidFill>
            <a:schemeClr val="bg1"/>
          </a:solidFill>
          <a:latin typeface="+mn-lt"/>
          <a:ea typeface="+mn-ea"/>
        </a:defRPr>
      </a:lvl4pPr>
      <a:lvl5pPr marL="1317625" indent="-176213" algn="l" rtl="0" eaLnBrk="0" fontAlgn="base" hangingPunct="0">
        <a:spcBef>
          <a:spcPct val="20000"/>
        </a:spcBef>
        <a:spcAft>
          <a:spcPct val="0"/>
        </a:spcAft>
        <a:buClr>
          <a:srgbClr val="003F69"/>
        </a:buClr>
        <a:buChar char="»"/>
        <a:defRPr sz="2400" i="1">
          <a:solidFill>
            <a:schemeClr val="bg1"/>
          </a:solidFill>
          <a:latin typeface="+mn-lt"/>
          <a:ea typeface="+mn-ea"/>
        </a:defRPr>
      </a:lvl5pPr>
      <a:lvl6pPr marL="1774825" indent="-176213" algn="l" rtl="0" fontAlgn="base">
        <a:spcBef>
          <a:spcPct val="20000"/>
        </a:spcBef>
        <a:spcAft>
          <a:spcPct val="0"/>
        </a:spcAft>
        <a:buClr>
          <a:srgbClr val="003F69"/>
        </a:buClr>
        <a:buChar char="»"/>
        <a:defRPr sz="2400" i="1">
          <a:solidFill>
            <a:schemeClr val="bg1"/>
          </a:solidFill>
          <a:latin typeface="+mn-lt"/>
          <a:ea typeface="+mn-ea"/>
        </a:defRPr>
      </a:lvl6pPr>
      <a:lvl7pPr marL="2232025" indent="-176213" algn="l" rtl="0" fontAlgn="base">
        <a:spcBef>
          <a:spcPct val="20000"/>
        </a:spcBef>
        <a:spcAft>
          <a:spcPct val="0"/>
        </a:spcAft>
        <a:buClr>
          <a:srgbClr val="003F69"/>
        </a:buClr>
        <a:buChar char="»"/>
        <a:defRPr sz="2400" i="1">
          <a:solidFill>
            <a:schemeClr val="bg1"/>
          </a:solidFill>
          <a:latin typeface="+mn-lt"/>
          <a:ea typeface="+mn-ea"/>
        </a:defRPr>
      </a:lvl7pPr>
      <a:lvl8pPr marL="2689225" indent="-176213" algn="l" rtl="0" fontAlgn="base">
        <a:spcBef>
          <a:spcPct val="20000"/>
        </a:spcBef>
        <a:spcAft>
          <a:spcPct val="0"/>
        </a:spcAft>
        <a:buClr>
          <a:srgbClr val="003F69"/>
        </a:buClr>
        <a:buChar char="»"/>
        <a:defRPr sz="2400" i="1">
          <a:solidFill>
            <a:schemeClr val="bg1"/>
          </a:solidFill>
          <a:latin typeface="+mn-lt"/>
          <a:ea typeface="+mn-ea"/>
        </a:defRPr>
      </a:lvl8pPr>
      <a:lvl9pPr marL="3146425" indent="-176213" algn="l" rtl="0" fontAlgn="base">
        <a:spcBef>
          <a:spcPct val="20000"/>
        </a:spcBef>
        <a:spcAft>
          <a:spcPct val="0"/>
        </a:spcAft>
        <a:buClr>
          <a:srgbClr val="003F69"/>
        </a:buClr>
        <a:buChar char="»"/>
        <a:defRPr sz="2400" i="1">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4.png"/><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7" Type="http://schemas.openxmlformats.org/officeDocument/2006/relationships/image" Target="../media/image4.png"/><Relationship Id="rId2" Type="http://schemas.microsoft.com/office/2007/relationships/media" Target="../media/media21.wav"/><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audio" Target="../media/media26.wav"/><Relationship Id="rId7" Type="http://schemas.openxmlformats.org/officeDocument/2006/relationships/oleObject" Target="../embeddings/oleObject2.bin"/><Relationship Id="rId2" Type="http://schemas.microsoft.com/office/2007/relationships/media" Target="../media/media26.wav"/><Relationship Id="rId1" Type="http://schemas.openxmlformats.org/officeDocument/2006/relationships/vmlDrawing" Target="../drawings/vmlDrawing1.vml"/><Relationship Id="rId6" Type="http://schemas.openxmlformats.org/officeDocument/2006/relationships/image" Target="../media/image14.emf"/><Relationship Id="rId11" Type="http://schemas.openxmlformats.org/officeDocument/2006/relationships/image" Target="../media/image4.png"/><Relationship Id="rId5" Type="http://schemas.openxmlformats.org/officeDocument/2006/relationships/oleObject" Target="../embeddings/oleObject1.bin"/><Relationship Id="rId10" Type="http://schemas.openxmlformats.org/officeDocument/2006/relationships/image" Target="../media/image16.emf"/><Relationship Id="rId4" Type="http://schemas.openxmlformats.org/officeDocument/2006/relationships/slideLayout" Target="../slideLayouts/slideLayout6.xml"/><Relationship Id="rId9"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7" Type="http://schemas.openxmlformats.org/officeDocument/2006/relationships/image" Target="../media/image4.png"/><Relationship Id="rId2" Type="http://schemas.microsoft.com/office/2007/relationships/media" Target="../media/media28.wav"/><Relationship Id="rId1" Type="http://schemas.openxmlformats.org/officeDocument/2006/relationships/vmlDrawing" Target="../drawings/vmlDrawing2.vml"/><Relationship Id="rId6" Type="http://schemas.openxmlformats.org/officeDocument/2006/relationships/image" Target="../media/image17.wmf"/><Relationship Id="rId5" Type="http://schemas.openxmlformats.org/officeDocument/2006/relationships/oleObject" Target="../embeddings/oleObject4.bin"/><Relationship Id="rId4"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1.wav"/><Relationship Id="rId1" Type="http://schemas.microsoft.com/office/2007/relationships/media" Target="../media/media31.wav"/><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4.png"/><Relationship Id="rId4" Type="http://schemas.openxmlformats.org/officeDocument/2006/relationships/image" Target="../media/image19.w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4.png"/><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7.xml"/><Relationship Id="rId9" Type="http://schemas.microsoft.com/office/2007/relationships/diagramDrawing" Target="../diagrams/drawing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4.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4.png"/><Relationship Id="rId4" Type="http://schemas.openxmlformats.org/officeDocument/2006/relationships/image" Target="../media/image23.e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4.png"/><Relationship Id="rId5" Type="http://schemas.openxmlformats.org/officeDocument/2006/relationships/image" Target="../media/image25.emf"/><Relationship Id="rId4" Type="http://schemas.openxmlformats.org/officeDocument/2006/relationships/image" Target="../media/image24.em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4.png"/><Relationship Id="rId4" Type="http://schemas.openxmlformats.org/officeDocument/2006/relationships/image" Target="../media/image26.em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hyperlink" Target="http://www.iinas.org/gemis.html"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4.png"/><Relationship Id="rId5" Type="http://schemas.openxmlformats.org/officeDocument/2006/relationships/hyperlink" Target="http://www.iinas.org/gemis-database-en.html" TargetMode="External"/><Relationship Id="rId4" Type="http://schemas.openxmlformats.org/officeDocument/2006/relationships/notesSlide" Target="../notesSlides/notesSlide1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1.wav"/><Relationship Id="rId1" Type="http://schemas.microsoft.com/office/2007/relationships/media" Target="../media/media51.wav"/><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notesSlide" Target="../notesSlides/notesSlide1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3.wav"/><Relationship Id="rId1" Type="http://schemas.microsoft.com/office/2007/relationships/media" Target="../media/media53.wav"/><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4.wav"/><Relationship Id="rId1" Type="http://schemas.microsoft.com/office/2007/relationships/media" Target="../media/media54.wav"/><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5" Type="http://schemas.openxmlformats.org/officeDocument/2006/relationships/image" Target="../media/image4.png"/><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av"/><Relationship Id="rId1" Type="http://schemas.microsoft.com/office/2007/relationships/media" Target="../media/media56.wav"/><Relationship Id="rId5" Type="http://schemas.openxmlformats.org/officeDocument/2006/relationships/image" Target="../media/image4.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av"/><Relationship Id="rId1" Type="http://schemas.microsoft.com/office/2007/relationships/media" Target="../media/media58.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sz="3200" dirty="0"/>
              <a:t>ΕΝΕΡΓΕΙΑΚΗ ΠΟΛΙΤΙΚΗ ΚΑΙ ΔΙΑΧΕΙΡΙΣΗ - ΛΗΨΗ ΑΠΟΦΑΣΕΩΝ</a:t>
            </a:r>
            <a:endParaRPr lang="en-GB" sz="3200" dirty="0"/>
          </a:p>
        </p:txBody>
      </p:sp>
      <p:sp>
        <p:nvSpPr>
          <p:cNvPr id="5" name="Subtitle 4"/>
          <p:cNvSpPr>
            <a:spLocks noGrp="1"/>
          </p:cNvSpPr>
          <p:nvPr>
            <p:ph type="subTitle" idx="1"/>
          </p:nvPr>
        </p:nvSpPr>
        <p:spPr>
          <a:xfrm>
            <a:off x="1371600" y="4077072"/>
            <a:ext cx="6400800" cy="1561728"/>
          </a:xfrm>
        </p:spPr>
        <p:txBody>
          <a:bodyPr/>
          <a:lstStyle/>
          <a:p>
            <a:r>
              <a:rPr lang="el-GR" sz="2400" dirty="0" smtClean="0"/>
              <a:t>ΔΙΑΛΕΞΗ </a:t>
            </a:r>
            <a:r>
              <a:rPr lang="el-GR" sz="2400" dirty="0" err="1" smtClean="0"/>
              <a:t>Νο</a:t>
            </a:r>
            <a:r>
              <a:rPr lang="el-GR" sz="2400" dirty="0" smtClean="0"/>
              <a:t> 08</a:t>
            </a:r>
          </a:p>
          <a:p>
            <a:r>
              <a:rPr lang="el-GR" sz="2400" dirty="0" smtClean="0"/>
              <a:t>ΑΝΑΛΥΣΗ ΚΥΚΛΟΥ ΖΩΗΣ</a:t>
            </a:r>
          </a:p>
          <a:p>
            <a:r>
              <a:rPr lang="el-GR" sz="2400" smtClean="0"/>
              <a:t>ΕΝΕΡΓΕΙΑΚΩΝ ΣΥΣΤΗΜΑΤΩΝ</a:t>
            </a:r>
            <a:endParaRPr lang="en-GB"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57221505"/>
      </p:ext>
    </p:extLst>
  </p:cSld>
  <p:clrMapOvr>
    <a:masterClrMapping/>
  </p:clrMapOvr>
  <mc:AlternateContent xmlns:mc="http://schemas.openxmlformats.org/markup-compatibility/2006">
    <mc:Choice xmlns:p14="http://schemas.microsoft.com/office/powerpoint/2010/main" Requires="p14">
      <p:transition spd="slow" p14:dur="2000" advTm="11546"/>
    </mc:Choice>
    <mc:Fallback>
      <p:transition spd="slow" advTm="11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490066"/>
          </a:xfrm>
        </p:spPr>
        <p:txBody>
          <a:bodyPr/>
          <a:lstStyle/>
          <a:p>
            <a:r>
              <a:rPr lang="el-GR" dirty="0"/>
              <a:t>Δευτερεύοντες στόχοι </a:t>
            </a:r>
            <a:r>
              <a:rPr lang="el-GR" dirty="0" smtClean="0"/>
              <a:t>(3/3</a:t>
            </a:r>
            <a:r>
              <a:rPr lang="el-GR" dirty="0"/>
              <a:t>)</a:t>
            </a:r>
            <a:endParaRPr lang="en-GB" dirty="0"/>
          </a:p>
        </p:txBody>
      </p:sp>
      <p:sp>
        <p:nvSpPr>
          <p:cNvPr id="3" name="Content Placeholder 2"/>
          <p:cNvSpPr>
            <a:spLocks noGrp="1"/>
          </p:cNvSpPr>
          <p:nvPr>
            <p:ph idx="1"/>
          </p:nvPr>
        </p:nvSpPr>
        <p:spPr>
          <a:xfrm>
            <a:off x="457200" y="908720"/>
            <a:ext cx="8229600" cy="5760640"/>
          </a:xfrm>
        </p:spPr>
        <p:txBody>
          <a:bodyPr/>
          <a:lstStyle/>
          <a:p>
            <a:pPr marL="457200" indent="-457200">
              <a:spcAft>
                <a:spcPts val="1200"/>
              </a:spcAft>
              <a:buFont typeface="+mj-lt"/>
              <a:buAutoNum type="arabicPeriod" startAt="9"/>
            </a:pPr>
            <a:r>
              <a:rPr lang="el-GR" sz="2000" dirty="0"/>
              <a:t>Η </a:t>
            </a:r>
            <a:r>
              <a:rPr lang="el-GR" sz="2000" dirty="0" smtClean="0"/>
              <a:t>ΘΕΣΠΙΣΗ ΕΠΙΣΤΗΜΟΝΙΚΩΝ </a:t>
            </a:r>
            <a:r>
              <a:rPr lang="el-GR" sz="2000" b="1" dirty="0" smtClean="0"/>
              <a:t>ΚΡΙΤΗΡΙΩΝ</a:t>
            </a:r>
            <a:r>
              <a:rPr lang="el-GR" sz="2000" dirty="0" smtClean="0"/>
              <a:t> ΓΙΑ ΤΗΝ ΑΠΟΝΟΜΗ ΤΩΝ ΟΙΚΟΛΟΓΙΚΩΝ ΣΗΜΑΤΩΝ ΓΙΑ ΤΑ ΠΡΟΪΟΝΤΑ (</a:t>
            </a:r>
            <a:r>
              <a:rPr lang="el-GR" sz="2000" dirty="0" err="1"/>
              <a:t>eco</a:t>
            </a:r>
            <a:r>
              <a:rPr lang="el-GR" sz="2000" dirty="0"/>
              <a:t>-</a:t>
            </a:r>
            <a:r>
              <a:rPr lang="el-GR" sz="2000" dirty="0" err="1"/>
              <a:t>labels</a:t>
            </a:r>
            <a:r>
              <a:rPr lang="el-GR" sz="2000" dirty="0" smtClean="0"/>
              <a:t>)</a:t>
            </a:r>
            <a:endParaRPr lang="el-GR" sz="2000" dirty="0"/>
          </a:p>
          <a:p>
            <a:pPr marL="457200" indent="-457200">
              <a:spcAft>
                <a:spcPts val="1200"/>
              </a:spcAft>
              <a:buFont typeface="+mj-lt"/>
              <a:buAutoNum type="arabicPeriod" startAt="9"/>
            </a:pPr>
            <a:r>
              <a:rPr lang="el-GR" sz="2000" dirty="0"/>
              <a:t>Η </a:t>
            </a:r>
            <a:r>
              <a:rPr lang="el-GR" sz="2000" b="1" dirty="0" smtClean="0"/>
              <a:t>ΕΝΗΜΕΡΩΣΗ</a:t>
            </a:r>
            <a:r>
              <a:rPr lang="el-GR" sz="2000" dirty="0" smtClean="0"/>
              <a:t> ΤΩΝ ΠΟΛΙΤΩΝ ΣΧΕΤΙΚΑ ΜΕ ΤΙΣ ΕΠΙΠΤΩΣΕΙΣ ΣΤΟ ΠΕΡΙΒΑΛΛΟΝ ΑΠΟ ΤΑ ΠΡΟΪΟΝΤΑ ΠΟΥ ΧΡΗΣΙΜΟΠΟΙΟΥΝ ΚΑΙ ΤΙΣ ΔΡΑΣΤΗΡΙΟΤΗΤΕΣ ΠΟΥ ΑΝΑΠΤΥΣΣΟΥΝ. </a:t>
            </a:r>
          </a:p>
          <a:p>
            <a:pPr lvl="1" indent="-342900">
              <a:spcAft>
                <a:spcPts val="1200"/>
              </a:spcAft>
            </a:pPr>
            <a:r>
              <a:rPr lang="el-GR" sz="1800" dirty="0" smtClean="0"/>
              <a:t>ΜΕ ΚΟΙΝΟΠΟΙΗΣΗ ΤΩΝ ΜΕΛΕΤΩΝ ΑΚΖ, ή </a:t>
            </a:r>
          </a:p>
          <a:p>
            <a:pPr lvl="1" indent="-342900">
              <a:spcAft>
                <a:spcPts val="1200"/>
              </a:spcAft>
            </a:pPr>
            <a:r>
              <a:rPr lang="el-GR" sz="1800" dirty="0" smtClean="0"/>
              <a:t>ΜΕ ΤΗΝ ΟΙΚΟΛΟΓΙΚΗ ΣΗΜΑΝΣΗ, ή</a:t>
            </a:r>
          </a:p>
          <a:p>
            <a:pPr lvl="1" indent="-342900">
              <a:spcAft>
                <a:spcPts val="1200"/>
              </a:spcAft>
            </a:pPr>
            <a:r>
              <a:rPr lang="el-GR" sz="1800" dirty="0" smtClean="0"/>
              <a:t>ΜΕ ΤΗΝ ΠΙΣΤΟΠΟΙΗΣΗ ΓΙΑ ΤΗΝ ΠΕΡΙΒΑΛΛΟΝΤΙΚΗ ΠΟΙΟΤΗΤΑ ΤΟΥΣ. </a:t>
            </a:r>
          </a:p>
          <a:p>
            <a:pPr marL="457200" indent="-457200">
              <a:spcAft>
                <a:spcPts val="1200"/>
              </a:spcAft>
              <a:buFont typeface="+mj-lt"/>
              <a:buAutoNum type="arabicPeriod" startAt="9"/>
            </a:pPr>
            <a:r>
              <a:rPr lang="el-GR" sz="2000" dirty="0" smtClean="0"/>
              <a:t>Η ΑΞΙΟΛΟΓΗΣΗ </a:t>
            </a:r>
            <a:r>
              <a:rPr lang="el-GR" sz="2000" b="1" dirty="0" smtClean="0"/>
              <a:t>ΕΠΕΝΔΥΤΙΚΩΝ</a:t>
            </a:r>
            <a:r>
              <a:rPr lang="el-GR" sz="2000" dirty="0" smtClean="0"/>
              <a:t> ΣΧΕΔΙΩΝ ΣΧΕΤΙΚΑ ΜΕ ΤΙΣ ΕΠΙΠΤΩΣΕΙΣ ΣΤΟ ΠΕΡΙΒΑΛΛΟΝ</a:t>
            </a:r>
            <a:endParaRPr lang="el-GR" sz="2000" dirty="0"/>
          </a:p>
          <a:p>
            <a:pPr marL="177800" indent="-177800"/>
            <a:endParaRPr lang="el-GR" sz="2000" dirty="0"/>
          </a:p>
          <a:p>
            <a:endParaRPr lang="en-GB"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20584075"/>
      </p:ext>
    </p:extLst>
  </p:cSld>
  <p:clrMapOvr>
    <a:masterClrMapping/>
  </p:clrMapOvr>
  <mc:AlternateContent xmlns:mc="http://schemas.openxmlformats.org/markup-compatibility/2006">
    <mc:Choice xmlns:p14="http://schemas.microsoft.com/office/powerpoint/2010/main" Requires="p14">
      <p:transition spd="slow" p14:dur="2000" advTm="41971"/>
    </mc:Choice>
    <mc:Fallback>
      <p:transition spd="slow" advTm="41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620688"/>
            <a:ext cx="8229600" cy="418058"/>
          </a:xfrm>
        </p:spPr>
        <p:txBody>
          <a:bodyPr/>
          <a:lstStyle/>
          <a:p>
            <a:r>
              <a:rPr lang="el-GR" altLang="en-US" sz="3600" dirty="0" smtClean="0"/>
              <a:t>ΦΑΣΕΙΣ ΑΝΑΛΥΣΗΣ ΚΥΚΛΟΥ ΖΩΗΣ</a:t>
            </a:r>
            <a:endParaRPr lang="en-US" altLang="en-US" sz="3600" dirty="0"/>
          </a:p>
        </p:txBody>
      </p:sp>
      <p:sp>
        <p:nvSpPr>
          <p:cNvPr id="24590" name="Rectangle 14"/>
          <p:cNvSpPr>
            <a:spLocks noChangeArrowheads="1"/>
          </p:cNvSpPr>
          <p:nvPr/>
        </p:nvSpPr>
        <p:spPr bwMode="auto">
          <a:xfrm>
            <a:off x="1851819" y="1393715"/>
            <a:ext cx="5440362" cy="4903103"/>
          </a:xfrm>
          <a:prstGeom prst="rect">
            <a:avLst/>
          </a:prstGeom>
          <a:solidFill>
            <a:schemeClr val="accent1">
              <a:lumMod val="40000"/>
              <a:lumOff val="60000"/>
            </a:schemeClr>
          </a:solidFill>
          <a:ln>
            <a:noFill/>
          </a:ln>
        </p:spPr>
        <p:txBody>
          <a:bodyPr/>
          <a:lstStyle/>
          <a:p>
            <a:endParaRPr lang="en-GB"/>
          </a:p>
        </p:txBody>
      </p:sp>
      <p:sp>
        <p:nvSpPr>
          <p:cNvPr id="24580" name="Freeform 4"/>
          <p:cNvSpPr>
            <a:spLocks/>
          </p:cNvSpPr>
          <p:nvPr/>
        </p:nvSpPr>
        <p:spPr bwMode="auto">
          <a:xfrm>
            <a:off x="2709617" y="2293392"/>
            <a:ext cx="3813175" cy="3194050"/>
          </a:xfrm>
          <a:custGeom>
            <a:avLst/>
            <a:gdLst>
              <a:gd name="T0" fmla="*/ 1201 w 2402"/>
              <a:gd name="T1" fmla="*/ 0 h 2012"/>
              <a:gd name="T2" fmla="*/ 0 w 2402"/>
              <a:gd name="T3" fmla="*/ 2012 h 2012"/>
              <a:gd name="T4" fmla="*/ 2402 w 2402"/>
              <a:gd name="T5" fmla="*/ 2012 h 2012"/>
              <a:gd name="T6" fmla="*/ 1201 w 2402"/>
              <a:gd name="T7" fmla="*/ 0 h 2012"/>
            </a:gdLst>
            <a:ahLst/>
            <a:cxnLst>
              <a:cxn ang="0">
                <a:pos x="T0" y="T1"/>
              </a:cxn>
              <a:cxn ang="0">
                <a:pos x="T2" y="T3"/>
              </a:cxn>
              <a:cxn ang="0">
                <a:pos x="T4" y="T5"/>
              </a:cxn>
              <a:cxn ang="0">
                <a:pos x="T6" y="T7"/>
              </a:cxn>
            </a:cxnLst>
            <a:rect l="0" t="0" r="r" b="b"/>
            <a:pathLst>
              <a:path w="2402" h="2012">
                <a:moveTo>
                  <a:pt x="1201" y="0"/>
                </a:moveTo>
                <a:lnTo>
                  <a:pt x="0" y="2012"/>
                </a:lnTo>
                <a:lnTo>
                  <a:pt x="2402" y="2012"/>
                </a:lnTo>
                <a:lnTo>
                  <a:pt x="1201" y="0"/>
                </a:lnTo>
                <a:close/>
              </a:path>
            </a:pathLst>
          </a:custGeom>
          <a:solidFill>
            <a:srgbClr val="CE9964"/>
          </a:solidFill>
          <a:ln w="11113">
            <a:solidFill>
              <a:srgbClr val="402000"/>
            </a:solidFill>
            <a:prstDash val="solid"/>
            <a:round/>
            <a:headEnd/>
            <a:tailEnd/>
          </a:ln>
        </p:spPr>
        <p:txBody>
          <a:bodyPr/>
          <a:lstStyle/>
          <a:p>
            <a:endParaRPr lang="en-GB"/>
          </a:p>
        </p:txBody>
      </p:sp>
      <p:sp>
        <p:nvSpPr>
          <p:cNvPr id="24581" name="Oval 5"/>
          <p:cNvSpPr>
            <a:spLocks noChangeArrowheads="1"/>
          </p:cNvSpPr>
          <p:nvPr/>
        </p:nvSpPr>
        <p:spPr bwMode="auto">
          <a:xfrm>
            <a:off x="3741929" y="3616214"/>
            <a:ext cx="1509712" cy="1598612"/>
          </a:xfrm>
          <a:prstGeom prst="ellipse">
            <a:avLst/>
          </a:prstGeom>
          <a:solidFill>
            <a:srgbClr val="FBFAE2"/>
          </a:solidFill>
          <a:ln w="11113">
            <a:solidFill>
              <a:srgbClr val="402000"/>
            </a:solidFill>
            <a:round/>
            <a:headEnd/>
            <a:tailEnd/>
          </a:ln>
        </p:spPr>
        <p:txBody>
          <a:bodyPr/>
          <a:lstStyle/>
          <a:p>
            <a:endParaRPr lang="en-GB"/>
          </a:p>
        </p:txBody>
      </p:sp>
      <p:sp>
        <p:nvSpPr>
          <p:cNvPr id="24582" name="Rectangle 6"/>
          <p:cNvSpPr>
            <a:spLocks noChangeArrowheads="1"/>
          </p:cNvSpPr>
          <p:nvPr/>
        </p:nvSpPr>
        <p:spPr bwMode="auto">
          <a:xfrm>
            <a:off x="4705350" y="4049713"/>
            <a:ext cx="9398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4583" name="Rectangle 7"/>
          <p:cNvSpPr>
            <a:spLocks noChangeArrowheads="1"/>
          </p:cNvSpPr>
          <p:nvPr/>
        </p:nvSpPr>
        <p:spPr bwMode="auto">
          <a:xfrm>
            <a:off x="3984242" y="3890417"/>
            <a:ext cx="117551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l-GR" altLang="en-US" sz="2300" smtClean="0">
                <a:solidFill>
                  <a:srgbClr val="402000"/>
                </a:solidFill>
                <a:latin typeface="Times New Roman" pitchFamily="18" charset="0"/>
              </a:rPr>
              <a:t>ΣΚΟΠΟΣ</a:t>
            </a:r>
            <a:endParaRPr lang="en-US" altLang="en-US"/>
          </a:p>
        </p:txBody>
      </p:sp>
      <p:sp>
        <p:nvSpPr>
          <p:cNvPr id="24584" name="Rectangle 8"/>
          <p:cNvSpPr>
            <a:spLocks noChangeArrowheads="1"/>
          </p:cNvSpPr>
          <p:nvPr/>
        </p:nvSpPr>
        <p:spPr bwMode="auto">
          <a:xfrm>
            <a:off x="4381722" y="4238548"/>
            <a:ext cx="3805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l-GR" altLang="en-US" sz="2300" smtClean="0">
                <a:solidFill>
                  <a:srgbClr val="402000"/>
                </a:solidFill>
                <a:latin typeface="Times New Roman" pitchFamily="18" charset="0"/>
              </a:rPr>
              <a:t>και</a:t>
            </a:r>
            <a:endParaRPr lang="en-US" altLang="en-US"/>
          </a:p>
        </p:txBody>
      </p:sp>
      <p:sp>
        <p:nvSpPr>
          <p:cNvPr id="24585" name="Rectangle 9"/>
          <p:cNvSpPr>
            <a:spLocks noChangeArrowheads="1"/>
          </p:cNvSpPr>
          <p:nvPr/>
        </p:nvSpPr>
        <p:spPr bwMode="auto">
          <a:xfrm>
            <a:off x="4064164" y="4654064"/>
            <a:ext cx="94096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l-GR" altLang="en-US" sz="2300" smtClean="0">
                <a:solidFill>
                  <a:srgbClr val="402000"/>
                </a:solidFill>
                <a:latin typeface="Times New Roman" pitchFamily="18" charset="0"/>
              </a:rPr>
              <a:t>ΕΥΡΟΣ</a:t>
            </a:r>
            <a:endParaRPr lang="en-US" altLang="en-US"/>
          </a:p>
        </p:txBody>
      </p:sp>
      <p:sp>
        <p:nvSpPr>
          <p:cNvPr id="24586" name="Rectangle 10"/>
          <p:cNvSpPr>
            <a:spLocks noChangeArrowheads="1"/>
          </p:cNvSpPr>
          <p:nvPr/>
        </p:nvSpPr>
        <p:spPr bwMode="auto">
          <a:xfrm rot="18060000">
            <a:off x="1164847" y="3400771"/>
            <a:ext cx="42321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l-GR" altLang="en-US" sz="2800" smtClean="0">
                <a:solidFill>
                  <a:srgbClr val="402000"/>
                </a:solidFill>
                <a:latin typeface="Times New Roman" pitchFamily="18" charset="0"/>
              </a:rPr>
              <a:t>ΕΚΤΙΜΗΣΗ ΕΠΙΠΤΩΣΕΩΝ</a:t>
            </a:r>
            <a:endParaRPr lang="en-US" altLang="en-US" dirty="0"/>
          </a:p>
        </p:txBody>
      </p:sp>
      <p:sp>
        <p:nvSpPr>
          <p:cNvPr id="24587" name="Rectangle 11"/>
          <p:cNvSpPr>
            <a:spLocks noChangeArrowheads="1"/>
          </p:cNvSpPr>
          <p:nvPr/>
        </p:nvSpPr>
        <p:spPr bwMode="auto">
          <a:xfrm>
            <a:off x="3854450" y="6029325"/>
            <a:ext cx="292576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4588" name="Rectangle 12"/>
          <p:cNvSpPr>
            <a:spLocks noChangeArrowheads="1"/>
          </p:cNvSpPr>
          <p:nvPr/>
        </p:nvSpPr>
        <p:spPr bwMode="auto">
          <a:xfrm>
            <a:off x="2433713" y="5655943"/>
            <a:ext cx="43047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l-GR" altLang="en-US" sz="2800" smtClean="0">
                <a:latin typeface="Times New Roman" panose="02020603050405020304" pitchFamily="18" charset="0"/>
                <a:cs typeface="Times New Roman" panose="02020603050405020304" pitchFamily="18" charset="0"/>
              </a:rPr>
              <a:t>ΑΠΟΓΡΑΦΗ ΕΠΙΠΤΩΣΕΩΝ</a:t>
            </a:r>
            <a:endParaRPr lang="en-US" altLang="en-US" sz="2800">
              <a:latin typeface="Times New Roman" panose="02020603050405020304" pitchFamily="18" charset="0"/>
              <a:cs typeface="Times New Roman" panose="02020603050405020304" pitchFamily="18" charset="0"/>
            </a:endParaRPr>
          </a:p>
        </p:txBody>
      </p:sp>
      <p:sp>
        <p:nvSpPr>
          <p:cNvPr id="24589" name="Rectangle 13"/>
          <p:cNvSpPr>
            <a:spLocks noChangeArrowheads="1"/>
          </p:cNvSpPr>
          <p:nvPr/>
        </p:nvSpPr>
        <p:spPr bwMode="auto">
          <a:xfrm rot="3540000">
            <a:off x="4604332" y="3598068"/>
            <a:ext cx="33258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l-GR" altLang="en-US" sz="2800" smtClean="0">
                <a:solidFill>
                  <a:srgbClr val="402000"/>
                </a:solidFill>
                <a:latin typeface="Times New Roman" pitchFamily="18" charset="0"/>
              </a:rPr>
              <a:t>ΕΡΜΗΝΕΙΑ</a:t>
            </a:r>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0666989"/>
      </p:ext>
    </p:extLst>
  </p:cSld>
  <p:clrMapOvr>
    <a:masterClrMapping/>
  </p:clrMapOvr>
  <mc:AlternateContent xmlns:mc="http://schemas.openxmlformats.org/markup-compatibility/2006">
    <mc:Choice xmlns:p14="http://schemas.microsoft.com/office/powerpoint/2010/main" Requires="p14">
      <p:transition spd="slow" p14:dur="2000" advTm="26816"/>
    </mc:Choice>
    <mc:Fallback>
      <p:transition spd="slow" advTm="26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ΑΝΑΛΥΣΗ ΚΥΚΛΟΥ ΖΩΗΣ</a:t>
            </a:r>
            <a:endParaRPr lang="en-GB"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050" y="1457325"/>
            <a:ext cx="529590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154113" y="1457325"/>
            <a:ext cx="1783854" cy="3898626"/>
          </a:xfrm>
          <a:prstGeom prst="rightArrow">
            <a:avLst>
              <a:gd name="adj1" fmla="val 70304"/>
              <a:gd name="adj2" fmla="val 36351"/>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l-GR" b="1" dirty="0" smtClean="0">
                <a:solidFill>
                  <a:srgbClr val="C00000"/>
                </a:solidFill>
                <a:latin typeface="Cambria Math" panose="02040503050406030204" pitchFamily="18" charset="0"/>
                <a:ea typeface="Cambria Math" panose="02040503050406030204" pitchFamily="18" charset="0"/>
              </a:rPr>
              <a:t>ΕΝΕΡΓΕΙΑ</a:t>
            </a:r>
          </a:p>
          <a:p>
            <a:pPr>
              <a:spcAft>
                <a:spcPts val="600"/>
              </a:spcAft>
            </a:pPr>
            <a:r>
              <a:rPr lang="el-GR" b="1" dirty="0" smtClean="0">
                <a:solidFill>
                  <a:srgbClr val="C00000"/>
                </a:solidFill>
                <a:latin typeface="Cambria Math" panose="02040503050406030204" pitchFamily="18" charset="0"/>
                <a:ea typeface="Cambria Math" panose="02040503050406030204" pitchFamily="18" charset="0"/>
              </a:rPr>
              <a:t>ΠΡΩΤΕΣ ΥΛΕΣ</a:t>
            </a:r>
          </a:p>
          <a:p>
            <a:pPr algn="ctr"/>
            <a:endParaRPr lang="en-GB" dirty="0" smtClean="0">
              <a:solidFill>
                <a:schemeClr val="tx1"/>
              </a:solidFill>
              <a:latin typeface="Cambria Math" panose="02040503050406030204" pitchFamily="18" charset="0"/>
              <a:ea typeface="Cambria Math" panose="02040503050406030204" pitchFamily="18" charset="0"/>
            </a:endParaRPr>
          </a:p>
        </p:txBody>
      </p:sp>
      <p:sp>
        <p:nvSpPr>
          <p:cNvPr id="8" name="Right Arrow 7"/>
          <p:cNvSpPr/>
          <p:nvPr/>
        </p:nvSpPr>
        <p:spPr>
          <a:xfrm>
            <a:off x="7160628" y="1502049"/>
            <a:ext cx="1999878" cy="3898626"/>
          </a:xfrm>
          <a:prstGeom prst="rightArrow">
            <a:avLst>
              <a:gd name="adj1" fmla="val 70304"/>
              <a:gd name="adj2" fmla="val 29527"/>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l-GR" b="1" dirty="0" smtClean="0">
                <a:solidFill>
                  <a:srgbClr val="C00000"/>
                </a:solidFill>
                <a:latin typeface="Cambria Math" panose="02040503050406030204" pitchFamily="18" charset="0"/>
                <a:ea typeface="Cambria Math" panose="02040503050406030204" pitchFamily="18" charset="0"/>
              </a:rPr>
              <a:t>ΑΠΟΒΛΗΤΑ</a:t>
            </a:r>
          </a:p>
          <a:p>
            <a:pPr>
              <a:spcAft>
                <a:spcPts val="600"/>
              </a:spcAft>
            </a:pPr>
            <a:r>
              <a:rPr lang="el-GR" b="1" dirty="0" smtClean="0">
                <a:solidFill>
                  <a:srgbClr val="C00000"/>
                </a:solidFill>
                <a:latin typeface="Cambria Math" panose="02040503050406030204" pitchFamily="18" charset="0"/>
                <a:ea typeface="Cambria Math" panose="02040503050406030204" pitchFamily="18" charset="0"/>
              </a:rPr>
              <a:t>ΥΓΡΑ</a:t>
            </a:r>
          </a:p>
          <a:p>
            <a:pPr>
              <a:spcAft>
                <a:spcPts val="600"/>
              </a:spcAft>
            </a:pPr>
            <a:r>
              <a:rPr lang="el-GR" b="1" dirty="0" smtClean="0">
                <a:solidFill>
                  <a:srgbClr val="C00000"/>
                </a:solidFill>
                <a:latin typeface="Cambria Math" panose="02040503050406030204" pitchFamily="18" charset="0"/>
                <a:ea typeface="Cambria Math" panose="02040503050406030204" pitchFamily="18" charset="0"/>
              </a:rPr>
              <a:t>ΣΤΕΡΕΑ</a:t>
            </a:r>
          </a:p>
          <a:p>
            <a:pPr>
              <a:spcAft>
                <a:spcPts val="600"/>
              </a:spcAft>
            </a:pPr>
            <a:r>
              <a:rPr lang="el-GR" b="1" dirty="0" smtClean="0">
                <a:solidFill>
                  <a:srgbClr val="C00000"/>
                </a:solidFill>
                <a:latin typeface="Cambria Math" panose="02040503050406030204" pitchFamily="18" charset="0"/>
                <a:ea typeface="Cambria Math" panose="02040503050406030204" pitchFamily="18" charset="0"/>
              </a:rPr>
              <a:t>ΑΕΡΙΑ</a:t>
            </a:r>
          </a:p>
          <a:p>
            <a:pPr>
              <a:spcAft>
                <a:spcPts val="600"/>
              </a:spcAft>
            </a:pPr>
            <a:r>
              <a:rPr lang="el-GR" b="1" dirty="0" smtClean="0">
                <a:solidFill>
                  <a:srgbClr val="C00000"/>
                </a:solidFill>
                <a:latin typeface="Cambria Math" panose="02040503050406030204" pitchFamily="18" charset="0"/>
                <a:ea typeface="Cambria Math" panose="02040503050406030204" pitchFamily="18" charset="0"/>
              </a:rPr>
              <a:t>ΘΕΡΜΟΤΗΤΑ</a:t>
            </a:r>
          </a:p>
          <a:p>
            <a:pPr algn="ctr"/>
            <a:endParaRPr lang="el-GR" dirty="0" smtClean="0">
              <a:solidFill>
                <a:schemeClr val="tx1"/>
              </a:solidFill>
              <a:latin typeface="Cambria Math" panose="02040503050406030204" pitchFamily="18" charset="0"/>
              <a:ea typeface="Cambria Math" panose="02040503050406030204" pitchFamily="18" charset="0"/>
            </a:endParaRPr>
          </a:p>
          <a:p>
            <a:pPr algn="ctr"/>
            <a:endParaRPr lang="en-GB" dirty="0" smtClean="0">
              <a:solidFill>
                <a:schemeClr val="tx1"/>
              </a:solidFill>
              <a:latin typeface="Cambria Math" panose="02040503050406030204" pitchFamily="18" charset="0"/>
              <a:ea typeface="Cambria Math" panose="02040503050406030204" pitchFamily="18" charset="0"/>
            </a:endParaRPr>
          </a:p>
        </p:txBody>
      </p:sp>
      <p:sp>
        <p:nvSpPr>
          <p:cNvPr id="5" name="TextBox 4"/>
          <p:cNvSpPr txBox="1"/>
          <p:nvPr/>
        </p:nvSpPr>
        <p:spPr>
          <a:xfrm>
            <a:off x="1937967" y="3068350"/>
            <a:ext cx="1365720" cy="369332"/>
          </a:xfrm>
          <a:prstGeom prst="rect">
            <a:avLst/>
          </a:prstGeom>
          <a:solidFill>
            <a:srgbClr val="FFC000"/>
          </a:solidFill>
          <a:ln>
            <a:solidFill>
              <a:schemeClr val="tx2"/>
            </a:solid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ΕΞΟΡΥΞΗ</a:t>
            </a:r>
            <a:endParaRPr lang="en-GB" dirty="0" smtClean="0">
              <a:latin typeface="Cambria Math" panose="02040503050406030204" pitchFamily="18" charset="0"/>
              <a:ea typeface="Cambria Math" panose="02040503050406030204" pitchFamily="18" charset="0"/>
            </a:endParaRPr>
          </a:p>
        </p:txBody>
      </p:sp>
      <p:sp>
        <p:nvSpPr>
          <p:cNvPr id="9" name="TextBox 8"/>
          <p:cNvSpPr txBox="1"/>
          <p:nvPr/>
        </p:nvSpPr>
        <p:spPr>
          <a:xfrm>
            <a:off x="3419872" y="2397224"/>
            <a:ext cx="2304256" cy="369332"/>
          </a:xfrm>
          <a:prstGeom prst="rect">
            <a:avLst/>
          </a:prstGeom>
          <a:solidFill>
            <a:srgbClr val="FFC000"/>
          </a:solidFill>
          <a:ln>
            <a:solidFill>
              <a:schemeClr val="tx2"/>
            </a:solid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ΠΑΡΑΓΩΓΗ ΥΛΙΚΩΝ</a:t>
            </a:r>
            <a:endParaRPr lang="en-GB" dirty="0" smtClean="0">
              <a:latin typeface="Cambria Math" panose="02040503050406030204" pitchFamily="18" charset="0"/>
              <a:ea typeface="Cambria Math" panose="02040503050406030204" pitchFamily="18" charset="0"/>
            </a:endParaRPr>
          </a:p>
        </p:txBody>
      </p:sp>
      <p:sp>
        <p:nvSpPr>
          <p:cNvPr id="10" name="TextBox 9"/>
          <p:cNvSpPr txBox="1"/>
          <p:nvPr/>
        </p:nvSpPr>
        <p:spPr>
          <a:xfrm>
            <a:off x="5638990" y="2710269"/>
            <a:ext cx="1440160" cy="369332"/>
          </a:xfrm>
          <a:prstGeom prst="rect">
            <a:avLst/>
          </a:prstGeom>
          <a:solidFill>
            <a:srgbClr val="FFC000"/>
          </a:solidFill>
          <a:ln>
            <a:solidFill>
              <a:schemeClr val="tx2"/>
            </a:solid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ΠΑΡΑΓΩΓΗ</a:t>
            </a:r>
            <a:endParaRPr lang="en-GB" dirty="0" smtClean="0">
              <a:latin typeface="Cambria Math" panose="02040503050406030204" pitchFamily="18" charset="0"/>
              <a:ea typeface="Cambria Math" panose="02040503050406030204" pitchFamily="18" charset="0"/>
            </a:endParaRPr>
          </a:p>
        </p:txBody>
      </p:sp>
      <p:sp>
        <p:nvSpPr>
          <p:cNvPr id="11" name="TextBox 10"/>
          <p:cNvSpPr txBox="1"/>
          <p:nvPr/>
        </p:nvSpPr>
        <p:spPr>
          <a:xfrm>
            <a:off x="3707904" y="4869160"/>
            <a:ext cx="1800200" cy="369332"/>
          </a:xfrm>
          <a:prstGeom prst="rect">
            <a:avLst/>
          </a:prstGeom>
          <a:solidFill>
            <a:srgbClr val="FFC000"/>
          </a:solidFill>
          <a:ln>
            <a:solidFill>
              <a:schemeClr val="tx2"/>
            </a:solid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ΑΝΑΚΥΚΛΩΣΗ</a:t>
            </a:r>
            <a:endParaRPr lang="en-GB" dirty="0" smtClean="0">
              <a:latin typeface="Cambria Math" panose="02040503050406030204" pitchFamily="18" charset="0"/>
              <a:ea typeface="Cambria Math" panose="02040503050406030204" pitchFamily="18" charset="0"/>
            </a:endParaRPr>
          </a:p>
        </p:txBody>
      </p:sp>
      <p:sp>
        <p:nvSpPr>
          <p:cNvPr id="12" name="TextBox 11"/>
          <p:cNvSpPr txBox="1"/>
          <p:nvPr/>
        </p:nvSpPr>
        <p:spPr>
          <a:xfrm>
            <a:off x="2139825" y="4982781"/>
            <a:ext cx="1280047" cy="369332"/>
          </a:xfrm>
          <a:prstGeom prst="rect">
            <a:avLst/>
          </a:prstGeom>
          <a:solidFill>
            <a:srgbClr val="FFC000"/>
          </a:solidFill>
          <a:ln>
            <a:solidFill>
              <a:schemeClr val="tx2"/>
            </a:solid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ΔΙΑΘΕΣΗ</a:t>
            </a:r>
            <a:endParaRPr lang="en-GB" dirty="0" smtClean="0">
              <a:latin typeface="Cambria Math" panose="02040503050406030204" pitchFamily="18" charset="0"/>
              <a:ea typeface="Cambria Math" panose="02040503050406030204" pitchFamily="18" charset="0"/>
            </a:endParaRPr>
          </a:p>
        </p:txBody>
      </p:sp>
      <p:sp>
        <p:nvSpPr>
          <p:cNvPr id="13" name="TextBox 12"/>
          <p:cNvSpPr txBox="1"/>
          <p:nvPr/>
        </p:nvSpPr>
        <p:spPr>
          <a:xfrm>
            <a:off x="5638990" y="4798115"/>
            <a:ext cx="1521638" cy="646331"/>
          </a:xfrm>
          <a:prstGeom prst="rect">
            <a:avLst/>
          </a:prstGeom>
          <a:solidFill>
            <a:srgbClr val="FFC000"/>
          </a:solidFill>
          <a:ln>
            <a:solidFill>
              <a:schemeClr val="tx2"/>
            </a:solid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ΧΡΗΣΗ &amp; ΣΥΝΤΗΡΗΣΗ</a:t>
            </a:r>
            <a:endParaRPr lang="en-GB" dirty="0" smtClean="0">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7833696"/>
      </p:ext>
    </p:extLst>
  </p:cSld>
  <p:clrMapOvr>
    <a:masterClrMapping/>
  </p:clrMapOvr>
  <mc:AlternateContent xmlns:mc="http://schemas.openxmlformats.org/markup-compatibility/2006">
    <mc:Choice xmlns:p14="http://schemas.microsoft.com/office/powerpoint/2010/main" Requires="p14">
      <p:transition spd="slow" p14:dur="2000" advTm="44836"/>
    </mc:Choice>
    <mc:Fallback>
      <p:transition spd="slow" advTm="44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ΤΟ </a:t>
            </a:r>
            <a:r>
              <a:rPr lang="el-GR" dirty="0" smtClean="0"/>
              <a:t>ΠΡΩΤΟΚΟΛΛΟ ΤΟΥ ΚΥΟΤΟ</a:t>
            </a:r>
            <a:endParaRPr lang="en-GB" dirty="0"/>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5000"/>
                    </a14:imgEffect>
                  </a14:imgLayer>
                </a14:imgProps>
              </a:ext>
              <a:ext uri="{28A0092B-C50C-407E-A947-70E740481C1C}">
                <a14:useLocalDpi xmlns:a14="http://schemas.microsoft.com/office/drawing/2010/main" val="0"/>
              </a:ext>
            </a:extLst>
          </a:blip>
          <a:srcRect/>
          <a:stretch>
            <a:fillRect/>
          </a:stretch>
        </p:blipFill>
        <p:spPr bwMode="auto">
          <a:xfrm>
            <a:off x="0" y="908720"/>
            <a:ext cx="9144000" cy="525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12" y="6309320"/>
            <a:ext cx="8712968" cy="523220"/>
          </a:xfrm>
          <a:prstGeom prst="rect">
            <a:avLst/>
          </a:prstGeom>
          <a:solidFill>
            <a:srgbClr val="FFC000"/>
          </a:solidFill>
          <a:ln>
            <a:solidFill>
              <a:schemeClr val="tx2"/>
            </a:solidFill>
          </a:ln>
        </p:spPr>
        <p:txBody>
          <a:bodyPr wrap="square" rtlCol="0">
            <a:spAutoFit/>
          </a:bodyPr>
          <a:lstStyle/>
          <a:p>
            <a:pPr algn="ctr"/>
            <a:r>
              <a:rPr lang="el-GR" sz="2800" smtClean="0">
                <a:latin typeface="Cambria Math" panose="02040503050406030204" pitchFamily="18" charset="0"/>
                <a:ea typeface="Cambria Math" panose="02040503050406030204" pitchFamily="18" charset="0"/>
              </a:rPr>
              <a:t>ΑΝΑΝΤΗ             ΔΡΑΣΤΗΡΙΟΤΗΤΕΣ             ΚΑΤΑΝΤΗ</a:t>
            </a:r>
            <a:endParaRPr lang="en-GB" sz="2800" dirty="0" smtClean="0">
              <a:latin typeface="Cambria Math" panose="02040503050406030204" pitchFamily="18" charset="0"/>
              <a:ea typeface="Cambria Math" panose="02040503050406030204" pitchFamily="18" charset="0"/>
            </a:endParaRPr>
          </a:p>
        </p:txBody>
      </p:sp>
      <p:sp>
        <p:nvSpPr>
          <p:cNvPr id="6" name="TextBox 5"/>
          <p:cNvSpPr txBox="1"/>
          <p:nvPr/>
        </p:nvSpPr>
        <p:spPr>
          <a:xfrm>
            <a:off x="331912" y="908720"/>
            <a:ext cx="8712968" cy="523220"/>
          </a:xfrm>
          <a:prstGeom prst="rect">
            <a:avLst/>
          </a:prstGeom>
          <a:solidFill>
            <a:srgbClr val="FFC000"/>
          </a:solidFill>
          <a:ln>
            <a:solidFill>
              <a:schemeClr val="tx2"/>
            </a:solidFill>
          </a:ln>
        </p:spPr>
        <p:txBody>
          <a:bodyPr wrap="square" rtlCol="0">
            <a:spAutoFit/>
          </a:bodyPr>
          <a:lstStyle/>
          <a:p>
            <a:pPr algn="ctr"/>
            <a:r>
              <a:rPr lang="el-GR" sz="2800" dirty="0" smtClean="0">
                <a:latin typeface="Cambria Math" panose="02040503050406030204" pitchFamily="18" charset="0"/>
                <a:ea typeface="Cambria Math" panose="02040503050406030204" pitchFamily="18" charset="0"/>
              </a:rPr>
              <a:t>ΕΚΡΟΕΣ</a:t>
            </a:r>
            <a:endParaRPr lang="en-GB" sz="2800" dirty="0" smtClean="0">
              <a:latin typeface="Cambria Math" panose="02040503050406030204" pitchFamily="18" charset="0"/>
              <a:ea typeface="Cambria Math" panose="02040503050406030204" pitchFamily="18" charset="0"/>
            </a:endParaRPr>
          </a:p>
        </p:txBody>
      </p:sp>
      <p:sp>
        <p:nvSpPr>
          <p:cNvPr id="7" name="TextBox 6"/>
          <p:cNvSpPr txBox="1"/>
          <p:nvPr/>
        </p:nvSpPr>
        <p:spPr>
          <a:xfrm>
            <a:off x="3059832" y="5786100"/>
            <a:ext cx="2808312" cy="523220"/>
          </a:xfrm>
          <a:prstGeom prst="rect">
            <a:avLst/>
          </a:prstGeom>
          <a:solidFill>
            <a:srgbClr val="FFC000"/>
          </a:solidFill>
          <a:ln>
            <a:solidFill>
              <a:schemeClr val="tx2"/>
            </a:solidFill>
          </a:ln>
        </p:spPr>
        <p:txBody>
          <a:bodyPr wrap="square" rtlCol="0">
            <a:spAutoFit/>
          </a:bodyPr>
          <a:lstStyle/>
          <a:p>
            <a:pPr algn="ctr"/>
            <a:r>
              <a:rPr lang="el-GR" sz="2800" smtClean="0">
                <a:latin typeface="Cambria Math" panose="02040503050406030204" pitchFamily="18" charset="0"/>
                <a:ea typeface="Cambria Math" panose="02040503050406030204" pitchFamily="18" charset="0"/>
              </a:rPr>
              <a:t>ΚΥΡΙΕΣ</a:t>
            </a:r>
            <a:endParaRPr lang="en-GB" sz="2800" dirty="0" smtClean="0">
              <a:latin typeface="Cambria Math" panose="02040503050406030204" pitchFamily="18" charset="0"/>
              <a:ea typeface="Cambria Math" panose="020405030504060302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2173584"/>
      </p:ext>
    </p:extLst>
  </p:cSld>
  <p:clrMapOvr>
    <a:masterClrMapping/>
  </p:clrMapOvr>
  <mc:AlternateContent xmlns:mc="http://schemas.openxmlformats.org/markup-compatibility/2006">
    <mc:Choice xmlns:p14="http://schemas.microsoft.com/office/powerpoint/2010/main" Requires="p14">
      <p:transition spd="slow" p14:dur="2000" advTm="71755"/>
    </mc:Choice>
    <mc:Fallback>
      <p:transition spd="slow" advTm="7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AKZ : </a:t>
            </a:r>
            <a:r>
              <a:rPr lang="el-GR" smtClean="0"/>
              <a:t>ΠΡΟΤΥΠΑ ΚΑΙ ΟΔΗΓΙΕΣ</a:t>
            </a:r>
            <a:endParaRPr lang="en-GB"/>
          </a:p>
        </p:txBody>
      </p:sp>
      <p:sp>
        <p:nvSpPr>
          <p:cNvPr id="3" name="Content Placeholder 2"/>
          <p:cNvSpPr>
            <a:spLocks noGrp="1"/>
          </p:cNvSpPr>
          <p:nvPr>
            <p:ph idx="1"/>
          </p:nvPr>
        </p:nvSpPr>
        <p:spPr>
          <a:xfrm>
            <a:off x="457200" y="908720"/>
            <a:ext cx="8507288" cy="5688632"/>
          </a:xfrm>
        </p:spPr>
        <p:txBody>
          <a:bodyPr/>
          <a:lstStyle/>
          <a:p>
            <a:r>
              <a:rPr lang="el-GR" smtClean="0"/>
              <a:t>ΒΑΣΙΚΑ ΠΡΟΤΥΠΑ : </a:t>
            </a:r>
            <a:endParaRPr lang="en-GB" smtClean="0"/>
          </a:p>
          <a:p>
            <a:pPr lvl="1"/>
            <a:r>
              <a:rPr lang="en-GB" sz="2400" b="1" smtClean="0">
                <a:solidFill>
                  <a:srgbClr val="C00000"/>
                </a:solidFill>
              </a:rPr>
              <a:t>ISO 14040</a:t>
            </a:r>
          </a:p>
          <a:p>
            <a:pPr lvl="1"/>
            <a:r>
              <a:rPr lang="en-GB" sz="2400" b="1" smtClean="0">
                <a:solidFill>
                  <a:srgbClr val="C00000"/>
                </a:solidFill>
              </a:rPr>
              <a:t>ISO </a:t>
            </a:r>
            <a:r>
              <a:rPr lang="en-GB" sz="2400" b="1">
                <a:solidFill>
                  <a:srgbClr val="C00000"/>
                </a:solidFill>
              </a:rPr>
              <a:t>14044 </a:t>
            </a:r>
          </a:p>
          <a:p>
            <a:r>
              <a:rPr lang="el-GR" smtClean="0"/>
              <a:t>Περιέχουν τις απαιτήσεις και τις οδηγίες για :</a:t>
            </a:r>
          </a:p>
          <a:p>
            <a:pPr marL="457200" indent="-457200">
              <a:buFont typeface="+mj-lt"/>
              <a:buAutoNum type="arabicPeriod"/>
            </a:pPr>
            <a:r>
              <a:rPr lang="el-GR" b="1" smtClean="0"/>
              <a:t>Τον ορισμό του βασικού ΣΤΟΧΟΥ και της έκτασης της ΑΚΖ.</a:t>
            </a:r>
          </a:p>
          <a:p>
            <a:pPr marL="457200" indent="-457200">
              <a:buFont typeface="+mj-lt"/>
              <a:buAutoNum type="arabicPeriod"/>
            </a:pPr>
            <a:r>
              <a:rPr lang="el-GR" b="1" smtClean="0"/>
              <a:t>Την αναλυτική απογραφή των δεδομένων</a:t>
            </a:r>
          </a:p>
          <a:p>
            <a:pPr marL="457200" indent="-457200">
              <a:buFont typeface="+mj-lt"/>
              <a:buAutoNum type="arabicPeriod"/>
            </a:pPr>
            <a:r>
              <a:rPr lang="el-GR" b="1" smtClean="0"/>
              <a:t>Την εκτίμηση των επιπτώσεων</a:t>
            </a:r>
          </a:p>
          <a:p>
            <a:pPr marL="457200" indent="-457200">
              <a:buFont typeface="+mj-lt"/>
              <a:buAutoNum type="arabicPeriod"/>
            </a:pPr>
            <a:r>
              <a:rPr lang="el-GR" b="1"/>
              <a:t>Τ</a:t>
            </a:r>
            <a:r>
              <a:rPr lang="el-GR" b="1" smtClean="0"/>
              <a:t>ην εκτίμηση των βελτιώσεων</a:t>
            </a:r>
            <a:endParaRPr lang="en-GB" b="1" smtClean="0"/>
          </a:p>
          <a:p>
            <a:endParaRPr lang="en-GB" smtClean="0"/>
          </a:p>
          <a:p>
            <a:r>
              <a:rPr lang="en-GB" smtClean="0"/>
              <a:t>ISO </a:t>
            </a:r>
            <a:r>
              <a:rPr lang="en-GB"/>
              <a:t>14040:2006 - Environmental management -- Life cycle assessment -- Principles and framework </a:t>
            </a:r>
            <a:endParaRPr lang="en-GB" smtClean="0"/>
          </a:p>
          <a:p>
            <a:r>
              <a:rPr lang="en-GB" smtClean="0"/>
              <a:t>ISO </a:t>
            </a:r>
            <a:r>
              <a:rPr lang="en-GB"/>
              <a:t>14044:2006 - Environmental management -- Life cycle assessment -- Requirements and guidelines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5580259"/>
      </p:ext>
    </p:extLst>
  </p:cSld>
  <p:clrMapOvr>
    <a:masterClrMapping/>
  </p:clrMapOvr>
  <mc:AlternateContent xmlns:mc="http://schemas.openxmlformats.org/markup-compatibility/2006">
    <mc:Choice xmlns:p14="http://schemas.microsoft.com/office/powerpoint/2010/main" Requires="p14">
      <p:transition spd="slow" p14:dur="2000" advTm="47170"/>
    </mc:Choice>
    <mc:Fallback>
      <p:transition spd="slow" advTm="4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ΣΥΜΠΛΗΡΩΜΑΤΙΚΑ ΠΡΟΤΥΠΑ</a:t>
            </a:r>
            <a:endParaRPr lang="en-GB"/>
          </a:p>
        </p:txBody>
      </p:sp>
      <p:sp>
        <p:nvSpPr>
          <p:cNvPr id="3" name="Content Placeholder 2"/>
          <p:cNvSpPr>
            <a:spLocks noGrp="1"/>
          </p:cNvSpPr>
          <p:nvPr>
            <p:ph idx="1"/>
          </p:nvPr>
        </p:nvSpPr>
        <p:spPr>
          <a:xfrm>
            <a:off x="457200" y="908720"/>
            <a:ext cx="8229600" cy="5328592"/>
          </a:xfrm>
        </p:spPr>
        <p:txBody>
          <a:bodyPr/>
          <a:lstStyle/>
          <a:p>
            <a:r>
              <a:rPr lang="en-GB" b="1">
                <a:solidFill>
                  <a:srgbClr val="C00000"/>
                </a:solidFill>
              </a:rPr>
              <a:t>ISO 14024 </a:t>
            </a:r>
            <a:r>
              <a:rPr lang="en-GB"/>
              <a:t>(Type I label) Voluntary, multiple-criteria based, third party program developed for a specific product or </a:t>
            </a:r>
            <a:r>
              <a:rPr lang="en-GB" smtClean="0"/>
              <a:t>products</a:t>
            </a:r>
            <a:r>
              <a:rPr lang="el-GR" smtClean="0"/>
              <a:t>.</a:t>
            </a:r>
          </a:p>
          <a:p>
            <a:r>
              <a:rPr lang="en-GB" b="1">
                <a:solidFill>
                  <a:srgbClr val="C00000"/>
                </a:solidFill>
              </a:rPr>
              <a:t>ISO 14021 </a:t>
            </a:r>
            <a:r>
              <a:rPr lang="en-GB"/>
              <a:t>(Type II label) Type II is for any written or spoken environmental statement or claim. There are no fixed criteria, manufacturers simply declare the information they wish to communicate about the environmental attributes of their products</a:t>
            </a:r>
            <a:r>
              <a:rPr lang="en-GB" smtClean="0"/>
              <a:t>.</a:t>
            </a:r>
            <a:endParaRPr lang="el-GR" smtClean="0"/>
          </a:p>
          <a:p>
            <a:r>
              <a:rPr lang="en-GB" b="1">
                <a:solidFill>
                  <a:srgbClr val="C00000"/>
                </a:solidFill>
              </a:rPr>
              <a:t>ISO 14025 </a:t>
            </a:r>
            <a:r>
              <a:rPr lang="en-GB"/>
              <a:t>(Type III label) ISO 14025 is based on ISO 14040/44 and introduces two concepts: Product Category Rules (PCRs) and Environmental Product Declarations (EPDs). PCRs are specific guidelines for the calculation of the environmental impact of products with similar characteristics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58001957"/>
      </p:ext>
    </p:extLst>
  </p:cSld>
  <p:clrMapOvr>
    <a:masterClrMapping/>
  </p:clrMapOvr>
  <mc:AlternateContent xmlns:mc="http://schemas.openxmlformats.org/markup-compatibility/2006">
    <mc:Choice xmlns:p14="http://schemas.microsoft.com/office/powerpoint/2010/main" Requires="p14">
      <p:transition spd="slow" p14:dur="2000" advTm="93657"/>
    </mc:Choice>
    <mc:Fallback>
      <p:transition spd="slow" advTm="93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490066"/>
          </a:xfrm>
        </p:spPr>
        <p:txBody>
          <a:bodyPr/>
          <a:lstStyle/>
          <a:p>
            <a:r>
              <a:rPr lang="en-GB">
                <a:solidFill>
                  <a:srgbClr val="C00000"/>
                </a:solidFill>
                <a:cs typeface="+mn-cs"/>
              </a:rPr>
              <a:t>ISO 14067</a:t>
            </a:r>
            <a:r>
              <a:rPr lang="en-GB"/>
              <a:t>: Carbon Footprint of Product</a:t>
            </a:r>
          </a:p>
        </p:txBody>
      </p:sp>
      <p:sp>
        <p:nvSpPr>
          <p:cNvPr id="3" name="Content Placeholder 2"/>
          <p:cNvSpPr>
            <a:spLocks noGrp="1"/>
          </p:cNvSpPr>
          <p:nvPr>
            <p:ph idx="1"/>
          </p:nvPr>
        </p:nvSpPr>
        <p:spPr/>
        <p:txBody>
          <a:bodyPr/>
          <a:lstStyle/>
          <a:p>
            <a:r>
              <a:rPr lang="en-GB" smtClean="0"/>
              <a:t>This </a:t>
            </a:r>
            <a:r>
              <a:rPr lang="en-GB"/>
              <a:t>standard is based on ISO 14040/44 and ISO 14025, but focuses on climate change only. Quantification of the carbon footprint of a product (CFP) is largely based on ISO 14040/44, but includes requirements on specific issues relevant for carbon footprints, including land-use change, carbon uptake, biogenic carbon emissions and soil carbon change. The standard also provides specific requirements on communication with or without the intention to be publicly available</a:t>
            </a:r>
            <a:r>
              <a:rPr lang="en-GB" smtClean="0"/>
              <a:t>.</a:t>
            </a:r>
            <a:endParaRPr lang="el-GR" smtClean="0"/>
          </a:p>
          <a:p>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9476147"/>
      </p:ext>
    </p:extLst>
  </p:cSld>
  <p:clrMapOvr>
    <a:masterClrMapping/>
  </p:clrMapOvr>
  <mc:AlternateContent xmlns:mc="http://schemas.openxmlformats.org/markup-compatibility/2006">
    <mc:Choice xmlns:p14="http://schemas.microsoft.com/office/powerpoint/2010/main" Requires="p14">
      <p:transition spd="slow" p14:dur="2000" advTm="82997"/>
    </mc:Choice>
    <mc:Fallback>
      <p:transition spd="slow" advTm="8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GHG Protocol Product Standard</a:t>
            </a:r>
          </a:p>
        </p:txBody>
      </p:sp>
      <p:sp>
        <p:nvSpPr>
          <p:cNvPr id="3" name="Content Placeholder 2"/>
          <p:cNvSpPr>
            <a:spLocks noGrp="1"/>
          </p:cNvSpPr>
          <p:nvPr>
            <p:ph idx="1"/>
          </p:nvPr>
        </p:nvSpPr>
        <p:spPr/>
        <p:txBody>
          <a:bodyPr/>
          <a:lstStyle/>
          <a:p>
            <a:r>
              <a:rPr lang="en-GB" smtClean="0"/>
              <a:t>Product </a:t>
            </a:r>
            <a:r>
              <a:rPr lang="en-GB"/>
              <a:t>Life Cycle Accounting and Reporting Standard </a:t>
            </a:r>
            <a:endParaRPr lang="en-GB" smtClean="0"/>
          </a:p>
          <a:p>
            <a:r>
              <a:rPr lang="en-GB" smtClean="0"/>
              <a:t>The </a:t>
            </a:r>
            <a:r>
              <a:rPr lang="en-GB"/>
              <a:t>GHG Protocol product standard has been developed by the World Resources Institute (WRI) and the World Business Council on Sustainable Development (WBCSD) and was road tested by 60 companies in 2010. </a:t>
            </a:r>
            <a:endParaRPr lang="en-GB" smtClean="0"/>
          </a:p>
          <a:p>
            <a:r>
              <a:rPr lang="en-GB" smtClean="0"/>
              <a:t>Like </a:t>
            </a:r>
            <a:r>
              <a:rPr lang="en-GB"/>
              <a:t>ISO 14067, this standard is largely in compliance with ISO 14040/44, but is specifically focused on </a:t>
            </a:r>
            <a:r>
              <a:rPr lang="en-GB" b="1">
                <a:solidFill>
                  <a:srgbClr val="C00000"/>
                </a:solidFill>
              </a:rPr>
              <a:t>greenhouse gas accounting. </a:t>
            </a:r>
            <a:endParaRPr lang="en-GB" b="1">
              <a:solidFill>
                <a:srgbClr val="C00000"/>
              </a:solidFill>
            </a:endParaRPr>
          </a:p>
          <a:p>
            <a:r>
              <a:rPr lang="en-GB" smtClean="0"/>
              <a:t>The </a:t>
            </a:r>
            <a:r>
              <a:rPr lang="en-GB"/>
              <a:t>GHG Protocol product standard was launched in October 2011 and has been adopted as a basis for various industry driven initiatives, including, The Sustainability Consortium1. GHG Protocol - Product Life Cycle Accounting and Reporting Standard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02479004"/>
      </p:ext>
    </p:extLst>
  </p:cSld>
  <p:clrMapOvr>
    <a:masterClrMapping/>
  </p:clrMapOvr>
  <mc:AlternateContent xmlns:mc="http://schemas.openxmlformats.org/markup-compatibility/2006">
    <mc:Choice xmlns:p14="http://schemas.microsoft.com/office/powerpoint/2010/main" Requires="p14">
      <p:transition spd="slow" p14:dur="2000" advTm="66872"/>
    </mc:Choice>
    <mc:Fallback>
      <p:transition spd="slow" advTm="66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GB"/>
              <a:t>Corporate Standards and </a:t>
            </a:r>
            <a:r>
              <a:rPr lang="en-GB" smtClean="0"/>
              <a:t>Guidelines - </a:t>
            </a:r>
            <a:r>
              <a:rPr lang="en-GB">
                <a:solidFill>
                  <a:srgbClr val="C00000"/>
                </a:solidFill>
              </a:rPr>
              <a:t>ISO 14064</a:t>
            </a:r>
            <a:r>
              <a:rPr lang="en-GB"/>
              <a:t>: Greenhouse Gases – Part 1, 2 and 3 </a:t>
            </a:r>
          </a:p>
        </p:txBody>
      </p:sp>
      <p:sp>
        <p:nvSpPr>
          <p:cNvPr id="3" name="Content Placeholder 2"/>
          <p:cNvSpPr>
            <a:spLocks noGrp="1"/>
          </p:cNvSpPr>
          <p:nvPr>
            <p:ph idx="1"/>
          </p:nvPr>
        </p:nvSpPr>
        <p:spPr>
          <a:xfrm>
            <a:off x="457200" y="1268760"/>
            <a:ext cx="8229600" cy="5217443"/>
          </a:xfrm>
        </p:spPr>
        <p:txBody>
          <a:bodyPr/>
          <a:lstStyle/>
          <a:p>
            <a:r>
              <a:rPr lang="en-GB" smtClean="0"/>
              <a:t>ISO </a:t>
            </a:r>
            <a:r>
              <a:rPr lang="en-GB"/>
              <a:t>14064 specifies principles and requirements for the reporting of greenhouse gas (GHG) emissions at </a:t>
            </a:r>
            <a:r>
              <a:rPr lang="en-GB" smtClean="0"/>
              <a:t>both </a:t>
            </a:r>
            <a:r>
              <a:rPr lang="en-GB"/>
              <a:t>the organization and more specifically at the project level. </a:t>
            </a:r>
            <a:endParaRPr lang="en-GB" smtClean="0"/>
          </a:p>
          <a:p>
            <a:r>
              <a:rPr lang="en-GB" smtClean="0"/>
              <a:t>Part </a:t>
            </a:r>
            <a:r>
              <a:rPr lang="en-GB"/>
              <a:t>1 focuses on the organisation level and part 2 at the project level. </a:t>
            </a:r>
            <a:endParaRPr lang="en-GB" smtClean="0"/>
          </a:p>
          <a:p>
            <a:r>
              <a:rPr lang="en-GB" smtClean="0"/>
              <a:t>Part </a:t>
            </a:r>
            <a:r>
              <a:rPr lang="en-GB"/>
              <a:t>3 provides guidance for those conducting or managing the validation and/or verification of GHG assertions. </a:t>
            </a:r>
            <a:endParaRPr lang="en-GB"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778291"/>
      </p:ext>
    </p:extLst>
  </p:cSld>
  <p:clrMapOvr>
    <a:masterClrMapping/>
  </p:clrMapOvr>
  <mc:AlternateContent xmlns:mc="http://schemas.openxmlformats.org/markup-compatibility/2006">
    <mc:Choice xmlns:p14="http://schemas.microsoft.com/office/powerpoint/2010/main" Requires="p14">
      <p:transition spd="slow" p14:dur="2000" advTm="63015"/>
    </mc:Choice>
    <mc:Fallback>
      <p:transition spd="slow" advTm="63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490066"/>
          </a:xfrm>
        </p:spPr>
        <p:txBody>
          <a:bodyPr/>
          <a:lstStyle/>
          <a:p>
            <a:r>
              <a:rPr lang="el-GR" altLang="en-US" dirty="0">
                <a:solidFill>
                  <a:srgbClr val="336600"/>
                </a:solidFill>
                <a:latin typeface="Cambria" panose="02040503050406030204" pitchFamily="18" charset="0"/>
              </a:rPr>
              <a:t>Όρια του </a:t>
            </a:r>
            <a:r>
              <a:rPr lang="el-GR" altLang="en-US" dirty="0" smtClean="0">
                <a:solidFill>
                  <a:srgbClr val="336600"/>
                </a:solidFill>
                <a:latin typeface="Cambria" panose="02040503050406030204" pitchFamily="18" charset="0"/>
              </a:rPr>
              <a:t>Συστήματος  προς Ανάλυση</a:t>
            </a:r>
            <a:endParaRPr lang="en-GB" dirty="0">
              <a:solidFill>
                <a:srgbClr val="336600"/>
              </a:solidFill>
              <a:latin typeface="Cambria" panose="02040503050406030204" pitchFamily="18" charset="0"/>
            </a:endParaRPr>
          </a:p>
        </p:txBody>
      </p:sp>
      <p:sp>
        <p:nvSpPr>
          <p:cNvPr id="3" name="Content Placeholder 2"/>
          <p:cNvSpPr>
            <a:spLocks noGrp="1"/>
          </p:cNvSpPr>
          <p:nvPr>
            <p:ph idx="1"/>
          </p:nvPr>
        </p:nvSpPr>
        <p:spPr>
          <a:xfrm>
            <a:off x="251520" y="820278"/>
            <a:ext cx="8640960" cy="5777074"/>
          </a:xfrm>
        </p:spPr>
        <p:txBody>
          <a:bodyPr/>
          <a:lstStyle/>
          <a:p>
            <a:pPr marL="268288" indent="-268288" algn="just"/>
            <a:r>
              <a:rPr lang="el-GR" altLang="en-US" smtClean="0">
                <a:latin typeface="Cambria" panose="02040503050406030204" pitchFamily="18" charset="0"/>
              </a:rPr>
              <a:t>Σημαντικό </a:t>
            </a:r>
            <a:r>
              <a:rPr lang="el-GR" altLang="en-US" dirty="0">
                <a:latin typeface="Cambria" panose="02040503050406030204" pitchFamily="18" charset="0"/>
              </a:rPr>
              <a:t>βήμα στον προσδιορισμό του στόχου και του εύρους της άσκησης ΑΚΖ είναι να οριστούν τα όρια του συστήματος που θα αναλυθεί.</a:t>
            </a:r>
            <a:endParaRPr lang="pl-PL" altLang="en-US" dirty="0">
              <a:latin typeface="Cambria" panose="02040503050406030204" pitchFamily="18" charset="0"/>
            </a:endParaRPr>
          </a:p>
          <a:p>
            <a:pPr marL="268288" indent="-268288" algn="just"/>
            <a:r>
              <a:rPr lang="el-GR" altLang="en-US" dirty="0">
                <a:latin typeface="Cambria" panose="02040503050406030204" pitchFamily="18" charset="0"/>
              </a:rPr>
              <a:t>Η αναγκαιότητα του προσδιορισμού των ορίων πηγάζει από το γεγονός ότι η ΑΚΖ είναι μια τεχνική μοντελοποίησης. </a:t>
            </a:r>
          </a:p>
          <a:p>
            <a:pPr marL="268288" indent="-268288" algn="just"/>
            <a:r>
              <a:rPr lang="el-GR" altLang="en-US" dirty="0" err="1">
                <a:latin typeface="Cambria" panose="02040503050406030204" pitchFamily="18" charset="0"/>
              </a:rPr>
              <a:t>Μιά</a:t>
            </a:r>
            <a:r>
              <a:rPr lang="el-GR" altLang="en-US" dirty="0">
                <a:latin typeface="Cambria" panose="02040503050406030204" pitchFamily="18" charset="0"/>
              </a:rPr>
              <a:t> διαδικασία παρίσταται από ένα μοντέλο ενός σύνθετου, τεχνολογικού συστήματος. </a:t>
            </a:r>
            <a:endParaRPr lang="pl-PL" altLang="en-US" dirty="0">
              <a:latin typeface="Cambria" panose="02040503050406030204" pitchFamily="18" charset="0"/>
            </a:endParaRPr>
          </a:p>
          <a:p>
            <a:pPr marL="268288" indent="-268288" algn="just"/>
            <a:r>
              <a:rPr lang="el-GR" altLang="en-US" dirty="0">
                <a:latin typeface="Cambria" panose="02040503050406030204" pitchFamily="18" charset="0"/>
              </a:rPr>
              <a:t>Το σύστημα αυτό αποτελείται από επί μέρους διεργασίες απαραίτητες για την παραγωγή, την μεταφορά, την χρήση και την απόρριψη του προϊόντος. Γραφικά το μοντέλο παρίσταται με έναν </a:t>
            </a:r>
            <a:r>
              <a:rPr lang="el-GR" altLang="en-US" dirty="0" err="1">
                <a:latin typeface="Cambria" panose="02040503050406030204" pitchFamily="18" charset="0"/>
              </a:rPr>
              <a:t>δενδρίτη</a:t>
            </a:r>
            <a:r>
              <a:rPr lang="el-GR" altLang="en-US" dirty="0">
                <a:latin typeface="Cambria" panose="02040503050406030204" pitchFamily="18" charset="0"/>
              </a:rPr>
              <a:t>.</a:t>
            </a:r>
          </a:p>
          <a:p>
            <a:pPr marL="268288" indent="-268288" algn="just"/>
            <a:r>
              <a:rPr lang="el-GR" altLang="en-US" dirty="0">
                <a:latin typeface="Cambria" panose="02040503050406030204" pitchFamily="18" charset="0"/>
              </a:rPr>
              <a:t>Μοντέλα των περιβαλλοντικών </a:t>
            </a:r>
            <a:r>
              <a:rPr lang="el-GR" altLang="en-US">
                <a:latin typeface="Cambria" panose="02040503050406030204" pitchFamily="18" charset="0"/>
              </a:rPr>
              <a:t>μηχανισμών </a:t>
            </a:r>
            <a:r>
              <a:rPr lang="el-GR" altLang="en-US" smtClean="0">
                <a:latin typeface="Cambria" panose="02040503050406030204" pitchFamily="18" charset="0"/>
              </a:rPr>
              <a:t>χρησιμοποι-ούνται </a:t>
            </a:r>
            <a:r>
              <a:rPr lang="el-GR" altLang="en-US" dirty="0">
                <a:latin typeface="Cambria" panose="02040503050406030204" pitchFamily="18" charset="0"/>
              </a:rPr>
              <a:t>για να μεταφράσουν και απεικονίσουν τις εισροές και εκροές από τον κύκλο ζωής στις περιβαλλοντικές επιπτώσεις στις οποίες συνεισφέρουν. </a:t>
            </a:r>
            <a:endParaRPr lang="pl-PL" altLang="en-US" dirty="0">
              <a:latin typeface="Cambria" panose="02040503050406030204" pitchFamily="18" charset="0"/>
            </a:endParaRPr>
          </a:p>
          <a:p>
            <a:pPr algn="just"/>
            <a:endParaRPr lang="pl-PL" altLang="en-US" dirty="0">
              <a:latin typeface="Cambria" panose="02040503050406030204" pitchFamily="18" charset="0"/>
            </a:endParaRPr>
          </a:p>
          <a:p>
            <a:pPr algn="just"/>
            <a:endParaRPr lang="en-GB" dirty="0">
              <a:latin typeface="Cambria"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78652664"/>
      </p:ext>
    </p:extLst>
  </p:cSld>
  <p:clrMapOvr>
    <a:masterClrMapping/>
  </p:clrMapOvr>
  <mc:AlternateContent xmlns:mc="http://schemas.openxmlformats.org/markup-compatibility/2006">
    <mc:Choice xmlns:p14="http://schemas.microsoft.com/office/powerpoint/2010/main" Requires="p14">
      <p:transition spd="slow" p14:dur="2000" advTm="72333"/>
    </mc:Choice>
    <mc:Fallback>
      <p:transition spd="slow" advTm="7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21896883"/>
      </p:ext>
    </p:extLst>
  </p:cSld>
  <p:clrMapOvr>
    <a:masterClrMapping/>
  </p:clrMapOvr>
  <mc:AlternateContent xmlns:mc="http://schemas.openxmlformats.org/markup-compatibility/2006">
    <mc:Choice xmlns:p14="http://schemas.microsoft.com/office/powerpoint/2010/main" Requires="p14">
      <p:transition spd="slow" p14:dur="2000" advTm="529"/>
    </mc:Choice>
    <mc:Fallback>
      <p:transition spd="slow" advTm="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ΑΝΑΛΥΣΗ ΚΥΚΛΟΥ ΖΩΗΣ</a:t>
            </a:r>
            <a:endParaRPr lang="en-GB"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908720"/>
            <a:ext cx="8011740" cy="506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1076727"/>
      </p:ext>
    </p:extLst>
  </p:cSld>
  <p:clrMapOvr>
    <a:masterClrMapping/>
  </p:clrMapOvr>
  <mc:AlternateContent xmlns:mc="http://schemas.openxmlformats.org/markup-compatibility/2006">
    <mc:Choice xmlns:p14="http://schemas.microsoft.com/office/powerpoint/2010/main" Requires="p14">
      <p:transition spd="slow" p14:dur="2000" advTm="127071"/>
    </mc:Choice>
    <mc:Fallback>
      <p:transition spd="slow" advTm="127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ΑΝΑΛΥΣΗ ΚΥΚΛΟΥ ΖΩΗΣ</a:t>
            </a:r>
            <a:endParaRPr lang="en-GB"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470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0" y="764704"/>
            <a:ext cx="9139768" cy="6854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4568074" y="764704"/>
            <a:ext cx="4108382" cy="288032"/>
          </a:xfrm>
          <a:prstGeom prst="roundRect">
            <a:avLst/>
          </a:prstGeom>
          <a:solidFill>
            <a:srgbClr val="CC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mtClean="0">
                <a:solidFill>
                  <a:schemeClr val="tx1"/>
                </a:solidFill>
                <a:latin typeface="Cambria Math" panose="02040503050406030204" pitchFamily="18" charset="0"/>
                <a:ea typeface="Cambria Math" panose="02040503050406030204" pitchFamily="18" charset="0"/>
              </a:rPr>
              <a:t>ΑΠΟ ΤΗΝ ΚΟΥΝΙΑ-ΜΕΧΡΙ-ΤΗΝ-ΠΟΡΤΑ</a:t>
            </a:r>
            <a:endParaRPr lang="en-GB" dirty="0" smtClean="0">
              <a:solidFill>
                <a:schemeClr val="tx1"/>
              </a:solidFill>
              <a:latin typeface="Cambria Math" panose="02040503050406030204" pitchFamily="18" charset="0"/>
              <a:ea typeface="Cambria Math" panose="020405030504060302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95092220"/>
      </p:ext>
    </p:extLst>
  </p:cSld>
  <p:clrMapOvr>
    <a:masterClrMapping/>
  </p:clrMapOvr>
  <mc:AlternateContent xmlns:mc="http://schemas.openxmlformats.org/markup-compatibility/2006">
    <mc:Choice xmlns:p14="http://schemas.microsoft.com/office/powerpoint/2010/main" Requires="p14">
      <p:transition spd="slow" p14:dur="2000" advTm="69949"/>
    </mc:Choice>
    <mc:Fallback>
      <p:transition spd="slow" advTm="69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bg1"/>
                </a:solidFill>
                <a:latin typeface="Arial" pitchFamily="34" charset="0"/>
                <a:ea typeface="ＭＳ Ｐゴシック" pitchFamily="34" charset="-128"/>
              </a:defRPr>
            </a:lvl1pPr>
            <a:lvl2pPr marL="742950" indent="-285750">
              <a:defRPr sz="1200">
                <a:solidFill>
                  <a:schemeClr val="bg1"/>
                </a:solidFill>
                <a:latin typeface="Arial" pitchFamily="34" charset="0"/>
                <a:ea typeface="ＭＳ Ｐゴシック" pitchFamily="34" charset="-128"/>
              </a:defRPr>
            </a:lvl2pPr>
            <a:lvl3pPr marL="1143000" indent="-228600">
              <a:defRPr sz="1200">
                <a:solidFill>
                  <a:schemeClr val="bg1"/>
                </a:solidFill>
                <a:latin typeface="Arial" pitchFamily="34" charset="0"/>
                <a:ea typeface="ＭＳ Ｐゴシック" pitchFamily="34" charset="-128"/>
              </a:defRPr>
            </a:lvl3pPr>
            <a:lvl4pPr marL="1600200" indent="-228600">
              <a:defRPr sz="1200">
                <a:solidFill>
                  <a:schemeClr val="bg1"/>
                </a:solidFill>
                <a:latin typeface="Arial" pitchFamily="34" charset="0"/>
                <a:ea typeface="ＭＳ Ｐゴシック" pitchFamily="34" charset="-128"/>
              </a:defRPr>
            </a:lvl4pPr>
            <a:lvl5pPr marL="2057400" indent="-228600">
              <a:defRPr sz="1200">
                <a:solidFill>
                  <a:schemeClr val="bg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200">
                <a:solidFill>
                  <a:schemeClr val="bg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200">
                <a:solidFill>
                  <a:schemeClr val="bg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200">
                <a:solidFill>
                  <a:schemeClr val="bg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200">
                <a:solidFill>
                  <a:schemeClr val="bg1"/>
                </a:solidFill>
                <a:latin typeface="Arial" pitchFamily="34" charset="0"/>
                <a:ea typeface="ＭＳ Ｐゴシック" pitchFamily="34" charset="-128"/>
              </a:defRPr>
            </a:lvl9pPr>
          </a:lstStyle>
          <a:p>
            <a:fld id="{34858E5B-D3E4-4194-AE67-FCFD85275B2E}" type="slidenum">
              <a:rPr lang="en-US" altLang="en-US" sz="1000" smtClean="0">
                <a:solidFill>
                  <a:srgbClr val="003F69"/>
                </a:solidFill>
              </a:rPr>
              <a:pPr/>
              <a:t>22</a:t>
            </a:fld>
            <a:endParaRPr lang="en-US" altLang="en-US" sz="1000" smtClean="0">
              <a:solidFill>
                <a:srgbClr val="003F69"/>
              </a:solidFill>
            </a:endParaRPr>
          </a:p>
        </p:txBody>
      </p:sp>
      <p:sp>
        <p:nvSpPr>
          <p:cNvPr id="13315" name="Slide Number Placeholder 1"/>
          <p:cNvSpPr txBox="1">
            <a:spLocks noGrp="1"/>
          </p:cNvSpPr>
          <p:nvPr/>
        </p:nvSpPr>
        <p:spPr bwMode="auto">
          <a:xfrm>
            <a:off x="0" y="6224588"/>
            <a:ext cx="609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200">
                <a:solidFill>
                  <a:schemeClr val="bg1"/>
                </a:solidFill>
                <a:latin typeface="Arial" pitchFamily="34" charset="0"/>
                <a:ea typeface="ＭＳ Ｐゴシック" pitchFamily="34" charset="-128"/>
              </a:defRPr>
            </a:lvl1pPr>
            <a:lvl2pPr marL="742950" indent="-285750">
              <a:defRPr sz="1200">
                <a:solidFill>
                  <a:schemeClr val="bg1"/>
                </a:solidFill>
                <a:latin typeface="Arial" pitchFamily="34" charset="0"/>
                <a:ea typeface="ＭＳ Ｐゴシック" pitchFamily="34" charset="-128"/>
              </a:defRPr>
            </a:lvl2pPr>
            <a:lvl3pPr marL="1143000" indent="-228600">
              <a:defRPr sz="1200">
                <a:solidFill>
                  <a:schemeClr val="bg1"/>
                </a:solidFill>
                <a:latin typeface="Arial" pitchFamily="34" charset="0"/>
                <a:ea typeface="ＭＳ Ｐゴシック" pitchFamily="34" charset="-128"/>
              </a:defRPr>
            </a:lvl3pPr>
            <a:lvl4pPr marL="1600200" indent="-228600">
              <a:defRPr sz="1200">
                <a:solidFill>
                  <a:schemeClr val="bg1"/>
                </a:solidFill>
                <a:latin typeface="Arial" pitchFamily="34" charset="0"/>
                <a:ea typeface="ＭＳ Ｐゴシック" pitchFamily="34" charset="-128"/>
              </a:defRPr>
            </a:lvl4pPr>
            <a:lvl5pPr marL="2057400" indent="-228600">
              <a:defRPr sz="1200">
                <a:solidFill>
                  <a:schemeClr val="bg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200">
                <a:solidFill>
                  <a:schemeClr val="bg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200">
                <a:solidFill>
                  <a:schemeClr val="bg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200">
                <a:solidFill>
                  <a:schemeClr val="bg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200">
                <a:solidFill>
                  <a:schemeClr val="bg1"/>
                </a:solidFill>
                <a:latin typeface="Arial" pitchFamily="34" charset="0"/>
                <a:ea typeface="ＭＳ Ｐゴシック" pitchFamily="34" charset="-128"/>
              </a:defRPr>
            </a:lvl9pPr>
          </a:lstStyle>
          <a:p>
            <a:pPr algn="r" fontAlgn="auto">
              <a:spcAft>
                <a:spcPts val="0"/>
              </a:spcAft>
            </a:pPr>
            <a:fld id="{29AF5827-CCF8-4CB1-AAC7-FED53BD89985}" type="slidenum">
              <a:rPr lang="en-US" altLang="en-US" sz="1000" b="1">
                <a:solidFill>
                  <a:srgbClr val="003F69"/>
                </a:solidFill>
              </a:rPr>
              <a:pPr algn="r" fontAlgn="auto">
                <a:spcAft>
                  <a:spcPts val="0"/>
                </a:spcAft>
              </a:pPr>
              <a:t>22</a:t>
            </a:fld>
            <a:endParaRPr lang="en-US" altLang="en-US" sz="1000" b="1">
              <a:solidFill>
                <a:srgbClr val="003F69"/>
              </a:solidFill>
            </a:endParaRPr>
          </a:p>
        </p:txBody>
      </p:sp>
      <p:sp>
        <p:nvSpPr>
          <p:cNvPr id="13316" name="Rectangle 3"/>
          <p:cNvSpPr>
            <a:spLocks noGrp="1" noChangeArrowheads="1"/>
          </p:cNvSpPr>
          <p:nvPr>
            <p:ph type="body" idx="4294967295"/>
          </p:nvPr>
        </p:nvSpPr>
        <p:spPr>
          <a:xfrm>
            <a:off x="762000" y="2133600"/>
            <a:ext cx="7924800" cy="3581400"/>
          </a:xfrm>
        </p:spPr>
        <p:txBody>
          <a:bodyPr/>
          <a:lstStyle/>
          <a:p>
            <a:pPr eaLnBrk="1" hangingPunct="1">
              <a:lnSpc>
                <a:spcPct val="90000"/>
              </a:lnSpc>
              <a:buClr>
                <a:schemeClr val="bg1"/>
              </a:buClr>
              <a:buFontTx/>
              <a:buChar char="•"/>
            </a:pPr>
            <a:r>
              <a:rPr lang="en-US" altLang="en-US" sz="2800" smtClean="0"/>
              <a:t>Examines system-wide effects (cradle-to-grave)</a:t>
            </a:r>
          </a:p>
          <a:p>
            <a:pPr eaLnBrk="1" hangingPunct="1">
              <a:lnSpc>
                <a:spcPct val="90000"/>
              </a:lnSpc>
              <a:buClr>
                <a:schemeClr val="bg1"/>
              </a:buClr>
              <a:buFontTx/>
              <a:buChar char="•"/>
            </a:pPr>
            <a:r>
              <a:rPr lang="en-US" altLang="en-US" sz="2800" smtClean="0"/>
              <a:t>Analyzes multi-media (air, water, waste, etc.)</a:t>
            </a:r>
          </a:p>
          <a:p>
            <a:pPr eaLnBrk="1" hangingPunct="1">
              <a:lnSpc>
                <a:spcPct val="90000"/>
              </a:lnSpc>
              <a:buClr>
                <a:schemeClr val="bg1"/>
              </a:buClr>
              <a:buFontTx/>
              <a:buChar char="•"/>
            </a:pPr>
            <a:r>
              <a:rPr lang="en-US" altLang="en-US" sz="2800" smtClean="0"/>
              <a:t>Analyzes multi-attributes (all impacts)</a:t>
            </a:r>
          </a:p>
          <a:p>
            <a:pPr eaLnBrk="1" hangingPunct="1">
              <a:lnSpc>
                <a:spcPct val="90000"/>
              </a:lnSpc>
              <a:buClr>
                <a:schemeClr val="bg1"/>
              </a:buClr>
              <a:buFontTx/>
              <a:buChar char="•"/>
            </a:pPr>
            <a:r>
              <a:rPr lang="en-US" altLang="en-US" sz="2800" smtClean="0"/>
              <a:t>Helps identify </a:t>
            </a:r>
            <a:r>
              <a:rPr lang="en-US" altLang="en-US" sz="2800" i="1" smtClean="0"/>
              <a:t>trade-offs</a:t>
            </a:r>
            <a:r>
              <a:rPr lang="en-US" altLang="en-US" sz="2800" smtClean="0"/>
              <a:t> among alternatives</a:t>
            </a:r>
          </a:p>
          <a:p>
            <a:pPr eaLnBrk="1" hangingPunct="1">
              <a:lnSpc>
                <a:spcPct val="90000"/>
              </a:lnSpc>
              <a:buClr>
                <a:schemeClr val="bg1"/>
              </a:buClr>
              <a:buFontTx/>
              <a:buChar char="•"/>
            </a:pPr>
            <a:r>
              <a:rPr lang="en-US" altLang="en-US" sz="2800" smtClean="0"/>
              <a:t>Identifies opportunities for </a:t>
            </a:r>
            <a:r>
              <a:rPr lang="en-US" altLang="en-US" sz="2800" i="1" smtClean="0"/>
              <a:t>improvement</a:t>
            </a:r>
          </a:p>
          <a:p>
            <a:pPr eaLnBrk="1" hangingPunct="1">
              <a:lnSpc>
                <a:spcPct val="90000"/>
              </a:lnSpc>
              <a:buClr>
                <a:schemeClr val="bg1"/>
              </a:buClr>
              <a:buFontTx/>
              <a:buChar char="•"/>
            </a:pPr>
            <a:r>
              <a:rPr lang="en-US" altLang="en-US" sz="2800" smtClean="0"/>
              <a:t>Supports environmental decision making</a:t>
            </a:r>
          </a:p>
          <a:p>
            <a:pPr eaLnBrk="1" hangingPunct="1">
              <a:lnSpc>
                <a:spcPct val="90000"/>
              </a:lnSpc>
              <a:buClr>
                <a:schemeClr val="bg1"/>
              </a:buClr>
              <a:buFontTx/>
              <a:buChar char="•"/>
            </a:pPr>
            <a:r>
              <a:rPr lang="en-US" altLang="en-US" sz="2800" smtClean="0"/>
              <a:t>Provides the cornerstone of Sustainability</a:t>
            </a:r>
          </a:p>
        </p:txBody>
      </p:sp>
      <p:sp>
        <p:nvSpPr>
          <p:cNvPr id="13317" name="Rectangle 5"/>
          <p:cNvSpPr>
            <a:spLocks noGrp="1" noChangeArrowheads="1"/>
          </p:cNvSpPr>
          <p:nvPr>
            <p:ph type="title" idx="4294967295"/>
          </p:nvPr>
        </p:nvSpPr>
        <p:spPr>
          <a:xfrm>
            <a:off x="2209800" y="457200"/>
            <a:ext cx="6248400" cy="990600"/>
          </a:xfrm>
          <a:noFill/>
        </p:spPr>
        <p:txBody>
          <a:bodyPr/>
          <a:lstStyle/>
          <a:p>
            <a:pPr algn="ctr" eaLnBrk="1" hangingPunct="1"/>
            <a:r>
              <a:rPr lang="en-US" altLang="en-US" smtClean="0"/>
              <a:t>An Effective </a:t>
            </a:r>
            <a:br>
              <a:rPr lang="en-US" altLang="en-US" smtClean="0"/>
            </a:br>
            <a:r>
              <a:rPr lang="en-US" altLang="en-US" smtClean="0"/>
              <a:t>Life Cycle Assessment</a:t>
            </a:r>
          </a:p>
        </p:txBody>
      </p:sp>
      <p:sp>
        <p:nvSpPr>
          <p:cNvPr id="2" name="Rounded Rectangle 1"/>
          <p:cNvSpPr/>
          <p:nvPr/>
        </p:nvSpPr>
        <p:spPr bwMode="auto">
          <a:xfrm>
            <a:off x="2771800" y="548680"/>
            <a:ext cx="5472608" cy="100811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l-GR" sz="2400" b="0" i="0" u="none" strike="noStrike" cap="none" normalizeH="0" baseline="0" smtClean="0">
                <a:ln>
                  <a:noFill/>
                </a:ln>
                <a:solidFill>
                  <a:schemeClr val="tx1"/>
                </a:solidFill>
                <a:effectLst/>
                <a:latin typeface="Cambria" panose="02040503050406030204" pitchFamily="18" charset="0"/>
                <a:ea typeface="ＭＳ Ｐゴシック" pitchFamily="1" charset="-128"/>
              </a:rPr>
              <a:t>ΜΙΑ ΑΠΟΤΕΛΕΣΜΑΤΙΚΗ </a:t>
            </a:r>
            <a:r>
              <a:rPr kumimoji="0" lang="el-GR" sz="2400" b="1" i="0" u="none" strike="noStrike" cap="none" normalizeH="0" baseline="0" smtClean="0">
                <a:ln>
                  <a:noFill/>
                </a:ln>
                <a:solidFill>
                  <a:schemeClr val="tx1"/>
                </a:solidFill>
                <a:effectLst/>
                <a:latin typeface="Cambria" panose="02040503050406030204" pitchFamily="18" charset="0"/>
                <a:ea typeface="ＭＳ Ｐゴシック" pitchFamily="1" charset="-128"/>
              </a:rPr>
              <a:t>ΑΝΑΛΥΣΗ ΚΥΚΛΟΥ ΖΩΗΣ</a:t>
            </a:r>
            <a:r>
              <a:rPr kumimoji="0" lang="el-GR" sz="2400" b="0" i="0" u="none" strike="noStrike" cap="none" normalizeH="0" baseline="0" smtClean="0">
                <a:ln>
                  <a:noFill/>
                </a:ln>
                <a:solidFill>
                  <a:schemeClr val="tx1"/>
                </a:solidFill>
                <a:effectLst/>
                <a:latin typeface="Cambria" panose="02040503050406030204" pitchFamily="18" charset="0"/>
                <a:ea typeface="ＭＳ Ｐゴシック" pitchFamily="1" charset="-128"/>
              </a:rPr>
              <a:t>, ΠΡΕΠΕΙ :</a:t>
            </a:r>
            <a:endParaRPr kumimoji="0" lang="en-GB" sz="2400" b="0" i="0" u="none" strike="noStrike" cap="none" normalizeH="0" baseline="0" smtClean="0">
              <a:ln>
                <a:noFill/>
              </a:ln>
              <a:solidFill>
                <a:schemeClr val="tx1"/>
              </a:solidFill>
              <a:effectLst/>
              <a:latin typeface="Cambria" panose="02040503050406030204" pitchFamily="18" charset="0"/>
              <a:ea typeface="ＭＳ Ｐゴシック" pitchFamily="1" charset="-128"/>
            </a:endParaRPr>
          </a:p>
        </p:txBody>
      </p:sp>
      <p:sp>
        <p:nvSpPr>
          <p:cNvPr id="7" name="Rounded Rectangle 6"/>
          <p:cNvSpPr/>
          <p:nvPr/>
        </p:nvSpPr>
        <p:spPr bwMode="auto">
          <a:xfrm>
            <a:off x="273438" y="2213263"/>
            <a:ext cx="8778111" cy="36004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sz="2000" b="0" i="0" u="none" strike="noStrike" cap="none" normalizeH="0" baseline="0" smtClean="0">
                <a:ln>
                  <a:noFill/>
                </a:ln>
                <a:solidFill>
                  <a:schemeClr val="tx1"/>
                </a:solidFill>
                <a:effectLst/>
                <a:latin typeface="Cambria" panose="02040503050406030204" pitchFamily="18" charset="0"/>
                <a:ea typeface="ＭＳ Ｐゴシック" pitchFamily="1" charset="-128"/>
              </a:rPr>
              <a:t>ΝΑ ΜΕΛΕΤΑ</a:t>
            </a:r>
            <a:r>
              <a:rPr kumimoji="0" lang="el-GR" sz="2000" b="0" i="0" u="none" strike="noStrike" cap="none" normalizeH="0" smtClean="0">
                <a:ln>
                  <a:noFill/>
                </a:ln>
                <a:solidFill>
                  <a:schemeClr val="tx1"/>
                </a:solidFill>
                <a:effectLst/>
                <a:latin typeface="Cambria" panose="02040503050406030204" pitchFamily="18" charset="0"/>
                <a:ea typeface="ＭＳ Ｐゴシック" pitchFamily="1" charset="-128"/>
              </a:rPr>
              <a:t> ΕΠΙΠΤΩΣΕΙΣ ΣΕ ΟΛΟ ΤΟ ΣΥΣΤΗΜΑ</a:t>
            </a:r>
            <a:endParaRPr kumimoji="0" lang="en-GB" sz="2000" b="0" i="0" u="none" strike="noStrike" cap="none" normalizeH="0" baseline="0" smtClean="0">
              <a:ln>
                <a:noFill/>
              </a:ln>
              <a:solidFill>
                <a:schemeClr val="tx1"/>
              </a:solidFill>
              <a:effectLst/>
              <a:latin typeface="Cambria" panose="02040503050406030204" pitchFamily="18" charset="0"/>
              <a:ea typeface="ＭＳ Ｐゴシック" pitchFamily="1" charset="-128"/>
            </a:endParaRPr>
          </a:p>
        </p:txBody>
      </p:sp>
      <p:sp>
        <p:nvSpPr>
          <p:cNvPr id="8" name="Rounded Rectangle 7"/>
          <p:cNvSpPr/>
          <p:nvPr/>
        </p:nvSpPr>
        <p:spPr bwMode="auto">
          <a:xfrm>
            <a:off x="291099" y="2679663"/>
            <a:ext cx="8742790" cy="396044"/>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sz="2000" b="0" i="0" u="none" strike="noStrike" cap="none" normalizeH="0" baseline="0" smtClean="0">
                <a:ln>
                  <a:noFill/>
                </a:ln>
                <a:solidFill>
                  <a:schemeClr val="tx1"/>
                </a:solidFill>
                <a:effectLst/>
                <a:latin typeface="Cambria" panose="02040503050406030204" pitchFamily="18" charset="0"/>
                <a:ea typeface="ＭＳ Ｐゴシック" pitchFamily="1" charset="-128"/>
              </a:rPr>
              <a:t>ΝΑ ΑΝΑΛΥΕΙ ΕΠΙΠΤΩΣΕΙΣ ΣΤΟΝ ΑΕΡΑ, ΝΕΡΑ, ΕΔΑΦΟΣ,</a:t>
            </a:r>
            <a:r>
              <a:rPr kumimoji="0" lang="el-GR" sz="2000" b="0" i="0" u="none" strike="noStrike" cap="none" normalizeH="0" smtClean="0">
                <a:ln>
                  <a:noFill/>
                </a:ln>
                <a:solidFill>
                  <a:schemeClr val="tx1"/>
                </a:solidFill>
                <a:effectLst/>
                <a:latin typeface="Cambria" panose="02040503050406030204" pitchFamily="18" charset="0"/>
                <a:ea typeface="ＭＳ Ｐゴシック" pitchFamily="1" charset="-128"/>
              </a:rPr>
              <a:t> κλπ.</a:t>
            </a:r>
            <a:endParaRPr kumimoji="0" lang="en-GB" sz="2000" b="0" i="0" u="none" strike="noStrike" cap="none" normalizeH="0" baseline="0" smtClean="0">
              <a:ln>
                <a:noFill/>
              </a:ln>
              <a:solidFill>
                <a:schemeClr val="tx1"/>
              </a:solidFill>
              <a:effectLst/>
              <a:latin typeface="Cambria" panose="02040503050406030204" pitchFamily="18" charset="0"/>
              <a:ea typeface="ＭＳ Ｐゴシック" pitchFamily="1" charset="-128"/>
            </a:endParaRPr>
          </a:p>
        </p:txBody>
      </p:sp>
      <p:sp>
        <p:nvSpPr>
          <p:cNvPr id="9" name="Rounded Rectangle 8"/>
          <p:cNvSpPr/>
          <p:nvPr/>
        </p:nvSpPr>
        <p:spPr bwMode="auto">
          <a:xfrm>
            <a:off x="304800" y="3637352"/>
            <a:ext cx="8705971" cy="38691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sz="2000" b="0" i="0" u="none" strike="noStrike" cap="none" normalizeH="0" baseline="0" smtClean="0">
                <a:ln>
                  <a:noFill/>
                </a:ln>
                <a:solidFill>
                  <a:schemeClr val="tx1"/>
                </a:solidFill>
                <a:effectLst/>
                <a:latin typeface="Cambria" panose="02040503050406030204" pitchFamily="18" charset="0"/>
                <a:ea typeface="ＭＳ Ｐゴシック" pitchFamily="1" charset="-128"/>
              </a:rPr>
              <a:t>ΝΑ ΤΑΥΤΟΠΟΙΕΙ</a:t>
            </a:r>
            <a:r>
              <a:rPr kumimoji="0" lang="el-GR" sz="2000" b="0" i="0" u="none" strike="noStrike" cap="none" normalizeH="0" smtClean="0">
                <a:ln>
                  <a:noFill/>
                </a:ln>
                <a:solidFill>
                  <a:schemeClr val="tx1"/>
                </a:solidFill>
                <a:effectLst/>
                <a:latin typeface="Cambria" panose="02040503050406030204" pitchFamily="18" charset="0"/>
                <a:ea typeface="ＭＳ Ｐゴシック" pitchFamily="1" charset="-128"/>
              </a:rPr>
              <a:t> ΑΝΤΙΣΤΑΘΜΙΣΕΙΣ ΜΕΤΑΞΥ ΕΝΑΛΛΑΚΤΙΚΩΝ</a:t>
            </a:r>
            <a:endParaRPr kumimoji="0" lang="en-GB" sz="2000" b="0" i="0" u="none" strike="noStrike" cap="none" normalizeH="0" baseline="0" smtClean="0">
              <a:ln>
                <a:noFill/>
              </a:ln>
              <a:solidFill>
                <a:schemeClr val="tx1"/>
              </a:solidFill>
              <a:effectLst/>
              <a:latin typeface="Cambria" panose="02040503050406030204" pitchFamily="18" charset="0"/>
              <a:ea typeface="ＭＳ Ｐゴシック" pitchFamily="1" charset="-128"/>
            </a:endParaRPr>
          </a:p>
        </p:txBody>
      </p:sp>
      <p:sp>
        <p:nvSpPr>
          <p:cNvPr id="10" name="Rounded Rectangle 9"/>
          <p:cNvSpPr/>
          <p:nvPr/>
        </p:nvSpPr>
        <p:spPr bwMode="auto">
          <a:xfrm>
            <a:off x="304799" y="4086200"/>
            <a:ext cx="8705971" cy="42292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sz="2000" b="0" i="0" u="none" strike="noStrike" cap="none" normalizeH="0" baseline="0" smtClean="0">
                <a:ln>
                  <a:noFill/>
                </a:ln>
                <a:solidFill>
                  <a:schemeClr val="tx1"/>
                </a:solidFill>
                <a:effectLst/>
                <a:latin typeface="Cambria" panose="02040503050406030204" pitchFamily="18" charset="0"/>
                <a:ea typeface="ＭＳ Ｐゴシック" pitchFamily="1" charset="-128"/>
              </a:rPr>
              <a:t>ΝΑ ΒΡΙΣΚΕΙ ΕΥΚΑΙΡΙΕΣ ΒΕΛΤΙΩΣΗΣ</a:t>
            </a:r>
            <a:endParaRPr kumimoji="0" lang="en-GB" sz="2000" b="0" i="0" u="none" strike="noStrike" cap="none" normalizeH="0" baseline="0" smtClean="0">
              <a:ln>
                <a:noFill/>
              </a:ln>
              <a:solidFill>
                <a:schemeClr val="tx1"/>
              </a:solidFill>
              <a:effectLst/>
              <a:latin typeface="Cambria" panose="02040503050406030204" pitchFamily="18" charset="0"/>
              <a:ea typeface="ＭＳ Ｐゴシック" pitchFamily="1" charset="-128"/>
            </a:endParaRPr>
          </a:p>
        </p:txBody>
      </p:sp>
      <p:sp>
        <p:nvSpPr>
          <p:cNvPr id="11" name="Rounded Rectangle 10"/>
          <p:cNvSpPr/>
          <p:nvPr/>
        </p:nvSpPr>
        <p:spPr bwMode="auto">
          <a:xfrm>
            <a:off x="338017" y="4556723"/>
            <a:ext cx="8672754" cy="41206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sz="2000" b="0" i="0" u="none" strike="noStrike" cap="none" normalizeH="0" baseline="0" smtClean="0">
                <a:ln>
                  <a:noFill/>
                </a:ln>
                <a:solidFill>
                  <a:schemeClr val="tx1"/>
                </a:solidFill>
                <a:effectLst/>
                <a:latin typeface="Cambria" panose="02040503050406030204" pitchFamily="18" charset="0"/>
                <a:ea typeface="ＭＳ Ｐゴシック" pitchFamily="1" charset="-128"/>
              </a:rPr>
              <a:t>ΝΑ ΥΠΟΣΤΗΡΙΖΕΙ ΠΕΡΙΒΑΛΛΟΝΤΙΚΕΣ</a:t>
            </a:r>
            <a:r>
              <a:rPr kumimoji="0" lang="el-GR" sz="2000" b="0" i="0" u="none" strike="noStrike" cap="none" normalizeH="0" smtClean="0">
                <a:ln>
                  <a:noFill/>
                </a:ln>
                <a:solidFill>
                  <a:schemeClr val="tx1"/>
                </a:solidFill>
                <a:effectLst/>
                <a:latin typeface="Cambria" panose="02040503050406030204" pitchFamily="18" charset="0"/>
                <a:ea typeface="ＭＳ Ｐゴシック" pitchFamily="1" charset="-128"/>
              </a:rPr>
              <a:t> ΛΗΨΕΙΣ ΑΠΟΦΑΣΕΩΝ</a:t>
            </a:r>
            <a:endParaRPr kumimoji="0" lang="en-GB" sz="2000" b="0" i="0" u="none" strike="noStrike" cap="none" normalizeH="0" baseline="0" smtClean="0">
              <a:ln>
                <a:noFill/>
              </a:ln>
              <a:solidFill>
                <a:schemeClr val="tx1"/>
              </a:solidFill>
              <a:effectLst/>
              <a:latin typeface="Cambria" panose="02040503050406030204" pitchFamily="18" charset="0"/>
              <a:ea typeface="ＭＳ Ｐゴシック" pitchFamily="1" charset="-128"/>
            </a:endParaRPr>
          </a:p>
        </p:txBody>
      </p:sp>
      <p:sp>
        <p:nvSpPr>
          <p:cNvPr id="12" name="Rounded Rectangle 11"/>
          <p:cNvSpPr/>
          <p:nvPr/>
        </p:nvSpPr>
        <p:spPr bwMode="auto">
          <a:xfrm>
            <a:off x="338017" y="4990677"/>
            <a:ext cx="8672754" cy="36004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sz="2000" b="0" i="0" u="none" strike="noStrike" cap="none" normalizeH="0" baseline="0" smtClean="0">
                <a:ln>
                  <a:noFill/>
                </a:ln>
                <a:solidFill>
                  <a:schemeClr val="tx1"/>
                </a:solidFill>
                <a:effectLst/>
                <a:latin typeface="Cambria" panose="02040503050406030204" pitchFamily="18" charset="0"/>
                <a:ea typeface="ＭＳ Ｐゴシック" pitchFamily="1" charset="-128"/>
              </a:rPr>
              <a:t>ΝΑ ΥΠΟΣΤΗΡΙΖΕΙ</a:t>
            </a:r>
            <a:r>
              <a:rPr kumimoji="0" lang="el-GR" sz="2000" b="0" i="0" u="none" strike="noStrike" cap="none" normalizeH="0" smtClean="0">
                <a:ln>
                  <a:noFill/>
                </a:ln>
                <a:solidFill>
                  <a:schemeClr val="tx1"/>
                </a:solidFill>
                <a:effectLst/>
                <a:latin typeface="Cambria" panose="02040503050406030204" pitchFamily="18" charset="0"/>
                <a:ea typeface="ＭＳ Ｐゴシック" pitchFamily="1" charset="-128"/>
              </a:rPr>
              <a:t> ΤΗΝ ΒΙΩΣΙΜΟΤΗΤΑ</a:t>
            </a:r>
            <a:endParaRPr kumimoji="0" lang="en-GB" sz="2000" b="0" i="0" u="none" strike="noStrike" cap="none" normalizeH="0" baseline="0" smtClean="0">
              <a:ln>
                <a:noFill/>
              </a:ln>
              <a:solidFill>
                <a:schemeClr val="tx1"/>
              </a:solidFill>
              <a:effectLst/>
              <a:latin typeface="Cambria" panose="02040503050406030204" pitchFamily="18" charset="0"/>
              <a:ea typeface="ＭＳ Ｐゴシック" pitchFamily="1" charset="-128"/>
            </a:endParaRPr>
          </a:p>
        </p:txBody>
      </p:sp>
      <p:sp>
        <p:nvSpPr>
          <p:cNvPr id="13" name="Rounded Rectangle 12"/>
          <p:cNvSpPr/>
          <p:nvPr/>
        </p:nvSpPr>
        <p:spPr bwMode="auto">
          <a:xfrm>
            <a:off x="302999" y="3087648"/>
            <a:ext cx="8742790" cy="396044"/>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sz="2000" b="0" i="0" u="none" strike="noStrike" cap="none" normalizeH="0" baseline="0" smtClean="0">
                <a:ln>
                  <a:noFill/>
                </a:ln>
                <a:solidFill>
                  <a:schemeClr val="tx1"/>
                </a:solidFill>
                <a:effectLst/>
                <a:latin typeface="Cambria" panose="02040503050406030204" pitchFamily="18" charset="0"/>
                <a:ea typeface="ＭＳ Ｐゴシック" pitchFamily="1" charset="-128"/>
              </a:rPr>
              <a:t>ΝΑ ΑΝΑΛΥΕΙ ΌΛΑ</a:t>
            </a:r>
            <a:r>
              <a:rPr kumimoji="0" lang="el-GR" sz="2000" b="0" i="0" u="none" strike="noStrike" cap="none" normalizeH="0" smtClean="0">
                <a:ln>
                  <a:noFill/>
                </a:ln>
                <a:solidFill>
                  <a:schemeClr val="tx1"/>
                </a:solidFill>
                <a:effectLst/>
                <a:latin typeface="Cambria" panose="02040503050406030204" pitchFamily="18" charset="0"/>
                <a:ea typeface="ＭＳ Ｐゴシック" pitchFamily="1" charset="-128"/>
              </a:rPr>
              <a:t> ΚΡΙΤΗΡΙΑ.</a:t>
            </a:r>
            <a:endParaRPr kumimoji="0" lang="en-GB" sz="2000" b="0" i="0" u="none" strike="noStrike" cap="none" normalizeH="0" baseline="0" smtClean="0">
              <a:ln>
                <a:noFill/>
              </a:ln>
              <a:solidFill>
                <a:schemeClr val="tx1"/>
              </a:solidFill>
              <a:effectLst/>
              <a:latin typeface="Cambria" panose="02040503050406030204" pitchFamily="18" charset="0"/>
              <a:ea typeface="ＭＳ Ｐゴシック" pitchFamily="1" charset="-128"/>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45813955"/>
      </p:ext>
    </p:extLst>
  </p:cSld>
  <p:clrMapOvr>
    <a:masterClrMapping/>
  </p:clrMapOvr>
  <mc:AlternateContent xmlns:mc="http://schemas.openxmlformats.org/markup-compatibility/2006">
    <mc:Choice xmlns:p14="http://schemas.microsoft.com/office/powerpoint/2010/main" Requires="p14">
      <p:transition spd="slow" p14:dur="2000" advTm="72412"/>
    </mc:Choice>
    <mc:Fallback>
      <p:transition spd="slow" advTm="72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2" grpId="0" animBg="1"/>
      <p:bldP spid="7"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mtClean="0"/>
              <a:t>ΑΝΑΛΥΣΗ ΚΥΚΛΟΥ ΖΩΗΣ : ΒΑΣΙΚΕΣ ΕΠΙΠΤΩΣΕΙΣ</a:t>
            </a:r>
            <a:endParaRPr lang="el-GR" dirty="0"/>
          </a:p>
        </p:txBody>
      </p:sp>
      <p:sp>
        <p:nvSpPr>
          <p:cNvPr id="3" name="2 - Θέση περιεχομένου"/>
          <p:cNvSpPr>
            <a:spLocks noGrp="1"/>
          </p:cNvSpPr>
          <p:nvPr>
            <p:ph idx="1"/>
          </p:nvPr>
        </p:nvSpPr>
        <p:spPr/>
        <p:txBody>
          <a:bodyPr>
            <a:normAutofit/>
          </a:bodyPr>
          <a:lstStyle/>
          <a:p>
            <a:pPr marL="273050" indent="-273050"/>
            <a:r>
              <a:rPr lang="el-GR" sz="2800" dirty="0" smtClean="0"/>
              <a:t>Οικονομικές επιπτώσεις</a:t>
            </a:r>
          </a:p>
          <a:p>
            <a:pPr marL="273050" indent="-273050"/>
            <a:r>
              <a:rPr lang="el-GR" sz="2800" dirty="0" smtClean="0"/>
              <a:t>Περιβαλλοντικές επιπτώσεις</a:t>
            </a:r>
          </a:p>
          <a:p>
            <a:pPr marL="273050" indent="-273050"/>
            <a:r>
              <a:rPr lang="el-GR" sz="2800" dirty="0" smtClean="0"/>
              <a:t>Κοινωνικές επιπτώσεις</a:t>
            </a:r>
          </a:p>
          <a:p>
            <a:pPr marL="273050" indent="-273050"/>
            <a:r>
              <a:rPr lang="el-GR" sz="2800" dirty="0" smtClean="0"/>
              <a:t>Επιπτώσεις ασφάλειας</a:t>
            </a:r>
          </a:p>
          <a:p>
            <a:pPr marL="273050" indent="-273050"/>
            <a:r>
              <a:rPr lang="el-GR" sz="2800" dirty="0" smtClean="0"/>
              <a:t>Ανθεκτικότητα/Αντοχή σε καταστροφές</a:t>
            </a:r>
            <a:r>
              <a:rPr lang="el-GR" sz="2800" smtClean="0"/>
              <a:t>, </a:t>
            </a:r>
            <a:r>
              <a:rPr lang="el-GR" sz="2800" smtClean="0"/>
              <a:t>αβεβαι-ότητες </a:t>
            </a:r>
            <a:r>
              <a:rPr lang="el-GR" sz="2800" dirty="0" smtClean="0"/>
              <a:t>και μελλοντικές αλλαγές στα </a:t>
            </a:r>
            <a:r>
              <a:rPr lang="el-GR" sz="2800" smtClean="0"/>
              <a:t>κριτήρια </a:t>
            </a:r>
            <a:r>
              <a:rPr lang="el-GR" sz="2800" smtClean="0"/>
              <a:t>εκτί-μησης </a:t>
            </a:r>
            <a:r>
              <a:rPr lang="el-GR" sz="2800" dirty="0" smtClean="0"/>
              <a:t>επιπτώσεων</a:t>
            </a:r>
          </a:p>
          <a:p>
            <a:pPr marL="273050" indent="-273050"/>
            <a:r>
              <a:rPr lang="el-GR" sz="2800" dirty="0" smtClean="0"/>
              <a:t>Επιπτώσεις στην ανάπτυξη</a:t>
            </a:r>
          </a:p>
          <a:p>
            <a:pPr marL="273050" indent="-273050"/>
            <a:r>
              <a:rPr lang="el-GR" sz="2800" dirty="0" smtClean="0"/>
              <a:t>Πολιτικές επιπτώσεις (συγκρούσεις </a:t>
            </a:r>
            <a:r>
              <a:rPr lang="el-GR" sz="2800" dirty="0" err="1" smtClean="0"/>
              <a:t>γιά</a:t>
            </a:r>
            <a:r>
              <a:rPr lang="el-GR" sz="2800" dirty="0" smtClean="0"/>
              <a:t> την ενέργεια)</a:t>
            </a:r>
            <a:endParaRPr lang="el-G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27740245"/>
      </p:ext>
    </p:extLst>
  </p:cSld>
  <p:clrMapOvr>
    <a:masterClrMapping/>
  </p:clrMapOvr>
  <mc:AlternateContent xmlns:mc="http://schemas.openxmlformats.org/markup-compatibility/2006">
    <mc:Choice xmlns:p14="http://schemas.microsoft.com/office/powerpoint/2010/main" Requires="p14">
      <p:transition spd="slow" p14:dur="2000" advTm="40454"/>
    </mc:Choice>
    <mc:Fallback>
      <p:transition spd="slow" advTm="40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ΕΠΙΠΕΔΟ ΑΝΑΛΥΣΗΣ</a:t>
            </a:r>
            <a:endParaRPr lang="el-GR" dirty="0"/>
          </a:p>
        </p:txBody>
      </p:sp>
      <p:sp>
        <p:nvSpPr>
          <p:cNvPr id="3" name="2 - Θέση περιεχομένου"/>
          <p:cNvSpPr>
            <a:spLocks noGrp="1"/>
          </p:cNvSpPr>
          <p:nvPr>
            <p:ph idx="1"/>
          </p:nvPr>
        </p:nvSpPr>
        <p:spPr>
          <a:xfrm>
            <a:off x="539552" y="1124744"/>
            <a:ext cx="8147248" cy="5001419"/>
          </a:xfrm>
        </p:spPr>
        <p:txBody>
          <a:bodyPr/>
          <a:lstStyle/>
          <a:p>
            <a:r>
              <a:rPr lang="el-GR" sz="2800" dirty="0" smtClean="0"/>
              <a:t>Τοπικό</a:t>
            </a:r>
          </a:p>
          <a:p>
            <a:r>
              <a:rPr lang="el-GR" sz="2800" dirty="0" smtClean="0"/>
              <a:t>Περιφερειακό</a:t>
            </a:r>
          </a:p>
          <a:p>
            <a:r>
              <a:rPr lang="el-GR" sz="2800" dirty="0"/>
              <a:t>Εθνικό</a:t>
            </a:r>
          </a:p>
          <a:p>
            <a:r>
              <a:rPr lang="el-GR" sz="2800" dirty="0" smtClean="0"/>
              <a:t>Παγκόσμιο</a:t>
            </a:r>
          </a:p>
          <a:p>
            <a:endParaRPr lang="el-G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19054138"/>
      </p:ext>
    </p:extLst>
  </p:cSld>
  <p:clrMapOvr>
    <a:masterClrMapping/>
  </p:clrMapOvr>
  <mc:AlternateContent xmlns:mc="http://schemas.openxmlformats.org/markup-compatibility/2006">
    <mc:Choice xmlns:p14="http://schemas.microsoft.com/office/powerpoint/2010/main" Requires="p14">
      <p:transition spd="slow" p14:dur="2000" advTm="20103"/>
    </mc:Choice>
    <mc:Fallback>
      <p:transition spd="slow" advTm="2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ltLang="en-US"/>
              <a:t>www.iere.org</a:t>
            </a:r>
          </a:p>
        </p:txBody>
      </p:sp>
      <p:sp>
        <p:nvSpPr>
          <p:cNvPr id="19461" name="Rectangle 5"/>
          <p:cNvSpPr>
            <a:spLocks noGrp="1" noChangeArrowheads="1"/>
          </p:cNvSpPr>
          <p:nvPr>
            <p:ph type="body" sz="half" idx="2"/>
          </p:nvPr>
        </p:nvSpPr>
        <p:spPr>
          <a:xfrm>
            <a:off x="4572000" y="1268760"/>
            <a:ext cx="3810000" cy="4114800"/>
          </a:xfrm>
          <a:solidFill>
            <a:srgbClr val="CCFF99"/>
          </a:solidFill>
          <a:ln>
            <a:solidFill>
              <a:schemeClr val="tx1"/>
            </a:solidFill>
          </a:ln>
          <a:extLst/>
        </p:spPr>
        <p:txBody>
          <a:bodyPr/>
          <a:lstStyle/>
          <a:p>
            <a:pPr marL="177800" indent="-177800">
              <a:lnSpc>
                <a:spcPct val="90000"/>
              </a:lnSpc>
            </a:pPr>
            <a:r>
              <a:rPr lang="el-GR" altLang="en-US" smtClean="0">
                <a:solidFill>
                  <a:schemeClr val="accent5">
                    <a:lumMod val="10000"/>
                  </a:schemeClr>
                </a:solidFill>
                <a:cs typeface="Times New Roman" pitchFamily="18" charset="0"/>
              </a:rPr>
              <a:t>Εξάντληση </a:t>
            </a:r>
            <a:r>
              <a:rPr lang="el-GR" altLang="en-US" dirty="0" smtClean="0">
                <a:solidFill>
                  <a:schemeClr val="accent5">
                    <a:lumMod val="10000"/>
                  </a:schemeClr>
                </a:solidFill>
                <a:cs typeface="Times New Roman" pitchFamily="18" charset="0"/>
              </a:rPr>
              <a:t>υδάτινων πόρων</a:t>
            </a:r>
            <a:endParaRPr lang="en-US" altLang="en-US" dirty="0">
              <a:solidFill>
                <a:schemeClr val="accent5">
                  <a:lumMod val="10000"/>
                </a:schemeClr>
              </a:solidFill>
              <a:cs typeface="Times New Roman" pitchFamily="18" charset="0"/>
            </a:endParaRPr>
          </a:p>
          <a:p>
            <a:pPr marL="177800" indent="-177800">
              <a:lnSpc>
                <a:spcPct val="90000"/>
              </a:lnSpc>
            </a:pPr>
            <a:r>
              <a:rPr lang="el-GR" altLang="en-US" dirty="0" smtClean="0">
                <a:solidFill>
                  <a:schemeClr val="accent5">
                    <a:lumMod val="10000"/>
                  </a:schemeClr>
                </a:solidFill>
                <a:cs typeface="Times New Roman" pitchFamily="18" charset="0"/>
              </a:rPr>
              <a:t>Εξάντληση ορυκτών καυσίμων</a:t>
            </a:r>
            <a:endParaRPr lang="en-US" altLang="en-US" dirty="0">
              <a:solidFill>
                <a:schemeClr val="accent5">
                  <a:lumMod val="10000"/>
                </a:schemeClr>
              </a:solidFill>
              <a:cs typeface="Times New Roman" pitchFamily="18" charset="0"/>
            </a:endParaRPr>
          </a:p>
          <a:p>
            <a:pPr marL="177800" indent="-177800">
              <a:lnSpc>
                <a:spcPct val="90000"/>
              </a:lnSpc>
            </a:pPr>
            <a:r>
              <a:rPr lang="el-GR" altLang="en-US" dirty="0" smtClean="0">
                <a:solidFill>
                  <a:schemeClr val="accent5">
                    <a:lumMod val="10000"/>
                  </a:schemeClr>
                </a:solidFill>
                <a:cs typeface="Times New Roman" pitchFamily="18" charset="0"/>
              </a:rPr>
              <a:t>Εξάντληση καυσίμων από απολιθώματα</a:t>
            </a:r>
            <a:endParaRPr lang="en-US" altLang="en-US" dirty="0">
              <a:solidFill>
                <a:schemeClr val="accent5">
                  <a:lumMod val="10000"/>
                </a:schemeClr>
              </a:solidFill>
              <a:cs typeface="Times New Roman" pitchFamily="18" charset="0"/>
            </a:endParaRPr>
          </a:p>
          <a:p>
            <a:pPr marL="177800" indent="-177800">
              <a:lnSpc>
                <a:spcPct val="90000"/>
              </a:lnSpc>
            </a:pPr>
            <a:r>
              <a:rPr lang="el-GR" altLang="en-US" dirty="0" smtClean="0">
                <a:solidFill>
                  <a:schemeClr val="accent5">
                    <a:lumMod val="10000"/>
                  </a:schemeClr>
                </a:solidFill>
                <a:cs typeface="Times New Roman" pitchFamily="18" charset="0"/>
              </a:rPr>
              <a:t>Χρήση γης/μείωση Βιοποικιλότητας</a:t>
            </a:r>
            <a:endParaRPr lang="en-US" altLang="en-US" dirty="0">
              <a:solidFill>
                <a:schemeClr val="accent5">
                  <a:lumMod val="10000"/>
                </a:schemeClr>
              </a:solidFill>
              <a:cs typeface="Times New Roman" pitchFamily="18" charset="0"/>
            </a:endParaRPr>
          </a:p>
          <a:p>
            <a:pPr marL="177800" indent="-177800">
              <a:lnSpc>
                <a:spcPct val="90000"/>
              </a:lnSpc>
            </a:pPr>
            <a:r>
              <a:rPr lang="el-GR" altLang="en-US" dirty="0" smtClean="0">
                <a:solidFill>
                  <a:schemeClr val="accent5">
                    <a:lumMod val="10000"/>
                  </a:schemeClr>
                </a:solidFill>
                <a:cs typeface="Times New Roman" pitchFamily="18" charset="0"/>
              </a:rPr>
              <a:t>Προστασία εδάφους</a:t>
            </a:r>
            <a:endParaRPr lang="en-US" altLang="en-US" dirty="0">
              <a:solidFill>
                <a:schemeClr val="accent5">
                  <a:lumMod val="10000"/>
                </a:schemeClr>
              </a:solidFill>
              <a:cs typeface="Times New Roman" pitchFamily="18" charset="0"/>
            </a:endParaRPr>
          </a:p>
          <a:p>
            <a:pPr>
              <a:lnSpc>
                <a:spcPct val="90000"/>
              </a:lnSpc>
            </a:pPr>
            <a:endParaRPr lang="en-US" altLang="en-US" dirty="0">
              <a:solidFill>
                <a:schemeClr val="accent5">
                  <a:lumMod val="10000"/>
                </a:schemeClr>
              </a:solidFill>
              <a:cs typeface="Times New Roman" pitchFamily="18" charset="0"/>
            </a:endParaRPr>
          </a:p>
        </p:txBody>
      </p:sp>
      <p:sp>
        <p:nvSpPr>
          <p:cNvPr id="19462" name="Rectangle 6"/>
          <p:cNvSpPr>
            <a:spLocks noGrp="1" noChangeArrowheads="1"/>
          </p:cNvSpPr>
          <p:nvPr>
            <p:ph type="title"/>
          </p:nvPr>
        </p:nvSpPr>
        <p:spPr/>
        <p:txBody>
          <a:bodyPr>
            <a:normAutofit fontScale="90000"/>
          </a:bodyPr>
          <a:lstStyle/>
          <a:p>
            <a:r>
              <a:rPr lang="el-GR" altLang="en-US" sz="3600" smtClean="0">
                <a:solidFill>
                  <a:srgbClr val="C00000"/>
                </a:solidFill>
              </a:rPr>
              <a:t>ΠΕΡΙΒΑΛΛΟΝ - ΕΠΙΠΤΩΣΕΙΣ</a:t>
            </a:r>
            <a:endParaRPr lang="en-US" altLang="en-US" dirty="0">
              <a:solidFill>
                <a:srgbClr val="C00000"/>
              </a:solidFill>
            </a:endParaRPr>
          </a:p>
        </p:txBody>
      </p:sp>
      <p:sp>
        <p:nvSpPr>
          <p:cNvPr id="19463" name="Rectangle 7"/>
          <p:cNvSpPr>
            <a:spLocks noGrp="1" noChangeArrowheads="1"/>
          </p:cNvSpPr>
          <p:nvPr>
            <p:ph type="body" sz="half" idx="1"/>
          </p:nvPr>
        </p:nvSpPr>
        <p:spPr>
          <a:xfrm>
            <a:off x="762000" y="1268760"/>
            <a:ext cx="3810000" cy="4114800"/>
          </a:xfrm>
          <a:solidFill>
            <a:srgbClr val="CCFF99"/>
          </a:solidFill>
          <a:ln>
            <a:solidFill>
              <a:schemeClr val="tx1"/>
            </a:solidFill>
          </a:ln>
          <a:extLst/>
        </p:spPr>
        <p:txBody>
          <a:bodyPr/>
          <a:lstStyle/>
          <a:p>
            <a:pPr marL="177800" indent="-177800">
              <a:lnSpc>
                <a:spcPct val="90000"/>
              </a:lnSpc>
            </a:pPr>
            <a:r>
              <a:rPr lang="el-GR" altLang="en-US" dirty="0" smtClean="0">
                <a:solidFill>
                  <a:schemeClr val="accent5">
                    <a:lumMod val="10000"/>
                  </a:schemeClr>
                </a:solidFill>
                <a:cs typeface="Times New Roman" pitchFamily="18" charset="0"/>
              </a:rPr>
              <a:t>Κλιματική Αλλαγή</a:t>
            </a:r>
            <a:endParaRPr lang="en-US" altLang="en-US" dirty="0">
              <a:solidFill>
                <a:schemeClr val="accent5">
                  <a:lumMod val="10000"/>
                </a:schemeClr>
              </a:solidFill>
              <a:cs typeface="Times New Roman" pitchFamily="18" charset="0"/>
            </a:endParaRPr>
          </a:p>
          <a:p>
            <a:pPr marL="177800" indent="-177800">
              <a:lnSpc>
                <a:spcPct val="90000"/>
              </a:lnSpc>
            </a:pPr>
            <a:r>
              <a:rPr lang="el-GR" altLang="en-US" dirty="0" smtClean="0">
                <a:solidFill>
                  <a:schemeClr val="accent5">
                    <a:lumMod val="10000"/>
                  </a:schemeClr>
                </a:solidFill>
                <a:cs typeface="Times New Roman" pitchFamily="18" charset="0"/>
              </a:rPr>
              <a:t>Μείωση στοιβάδας </a:t>
            </a:r>
            <a:r>
              <a:rPr lang="el-GR" altLang="en-US" dirty="0" err="1" smtClean="0">
                <a:solidFill>
                  <a:schemeClr val="accent5">
                    <a:lumMod val="10000"/>
                  </a:schemeClr>
                </a:solidFill>
                <a:cs typeface="Times New Roman" pitchFamily="18" charset="0"/>
              </a:rPr>
              <a:t>στρατοσφαιρικού</a:t>
            </a:r>
            <a:r>
              <a:rPr lang="el-GR" altLang="en-US" dirty="0" smtClean="0">
                <a:solidFill>
                  <a:schemeClr val="accent5">
                    <a:lumMod val="10000"/>
                  </a:schemeClr>
                </a:solidFill>
                <a:cs typeface="Times New Roman" pitchFamily="18" charset="0"/>
              </a:rPr>
              <a:t> όζοντος</a:t>
            </a:r>
            <a:endParaRPr lang="en-US" altLang="en-US" dirty="0">
              <a:solidFill>
                <a:schemeClr val="accent5">
                  <a:lumMod val="10000"/>
                </a:schemeClr>
              </a:solidFill>
              <a:cs typeface="Times New Roman" pitchFamily="18" charset="0"/>
            </a:endParaRPr>
          </a:p>
          <a:p>
            <a:pPr marL="177800" indent="-177800">
              <a:lnSpc>
                <a:spcPct val="90000"/>
              </a:lnSpc>
            </a:pPr>
            <a:r>
              <a:rPr lang="el-GR" altLang="en-US" dirty="0" smtClean="0">
                <a:solidFill>
                  <a:schemeClr val="accent5">
                    <a:lumMod val="10000"/>
                  </a:schemeClr>
                </a:solidFill>
                <a:cs typeface="Times New Roman" pitchFamily="18" charset="0"/>
              </a:rPr>
              <a:t>Ευτροφισμός</a:t>
            </a:r>
            <a:endParaRPr lang="en-US" altLang="en-US" dirty="0">
              <a:solidFill>
                <a:schemeClr val="accent5">
                  <a:lumMod val="10000"/>
                </a:schemeClr>
              </a:solidFill>
              <a:cs typeface="Times New Roman" pitchFamily="18" charset="0"/>
            </a:endParaRPr>
          </a:p>
          <a:p>
            <a:pPr marL="177800" indent="-177800">
              <a:lnSpc>
                <a:spcPct val="90000"/>
              </a:lnSpc>
            </a:pPr>
            <a:r>
              <a:rPr lang="el-GR" altLang="en-US" dirty="0" smtClean="0">
                <a:solidFill>
                  <a:schemeClr val="accent5">
                    <a:lumMod val="10000"/>
                  </a:schemeClr>
                </a:solidFill>
                <a:cs typeface="Times New Roman" pitchFamily="18" charset="0"/>
              </a:rPr>
              <a:t>Φωτοχημικό νέφος</a:t>
            </a:r>
            <a:endParaRPr lang="en-US" altLang="en-US" dirty="0">
              <a:solidFill>
                <a:schemeClr val="accent5">
                  <a:lumMod val="10000"/>
                </a:schemeClr>
              </a:solidFill>
              <a:cs typeface="Times New Roman" pitchFamily="18" charset="0"/>
            </a:endParaRPr>
          </a:p>
          <a:p>
            <a:pPr marL="177800" indent="-177800">
              <a:lnSpc>
                <a:spcPct val="90000"/>
              </a:lnSpc>
            </a:pPr>
            <a:r>
              <a:rPr lang="el-GR" altLang="en-US" dirty="0" err="1" smtClean="0">
                <a:solidFill>
                  <a:schemeClr val="accent5">
                    <a:lumMod val="10000"/>
                  </a:schemeClr>
                </a:solidFill>
                <a:cs typeface="Times New Roman" pitchFamily="18" charset="0"/>
              </a:rPr>
              <a:t>Οξίνηση</a:t>
            </a:r>
            <a:r>
              <a:rPr lang="el-GR" altLang="en-US" dirty="0" smtClean="0">
                <a:solidFill>
                  <a:schemeClr val="accent5">
                    <a:lumMod val="10000"/>
                  </a:schemeClr>
                </a:solidFill>
                <a:cs typeface="Times New Roman" pitchFamily="18" charset="0"/>
              </a:rPr>
              <a:t> υδάτων</a:t>
            </a:r>
            <a:endParaRPr lang="en-US" altLang="en-US" dirty="0">
              <a:solidFill>
                <a:schemeClr val="accent5">
                  <a:lumMod val="10000"/>
                </a:schemeClr>
              </a:solidFill>
              <a:cs typeface="Times New Roman" pitchFamily="18" charset="0"/>
            </a:endParaRPr>
          </a:p>
          <a:p>
            <a:pPr marL="177800" indent="-177800">
              <a:lnSpc>
                <a:spcPct val="90000"/>
              </a:lnSpc>
            </a:pPr>
            <a:r>
              <a:rPr lang="el-GR" altLang="en-US" dirty="0" smtClean="0">
                <a:solidFill>
                  <a:schemeClr val="accent5">
                    <a:lumMod val="10000"/>
                  </a:schemeClr>
                </a:solidFill>
                <a:cs typeface="Times New Roman" pitchFamily="18" charset="0"/>
              </a:rPr>
              <a:t>Τοξικότητα στον άνθρωπο</a:t>
            </a:r>
            <a:endParaRPr lang="en-US" altLang="en-US" dirty="0">
              <a:solidFill>
                <a:schemeClr val="accent5">
                  <a:lumMod val="10000"/>
                </a:schemeClr>
              </a:solidFill>
              <a:cs typeface="Times New Roman" pitchFamily="18" charset="0"/>
            </a:endParaRPr>
          </a:p>
          <a:p>
            <a:pPr marL="177800" indent="-177800">
              <a:lnSpc>
                <a:spcPct val="90000"/>
              </a:lnSpc>
            </a:pPr>
            <a:r>
              <a:rPr lang="el-GR" altLang="en-US" dirty="0" smtClean="0">
                <a:solidFill>
                  <a:schemeClr val="accent5">
                    <a:lumMod val="10000"/>
                  </a:schemeClr>
                </a:solidFill>
                <a:cs typeface="Times New Roman" pitchFamily="18" charset="0"/>
              </a:rPr>
              <a:t>Τοξικότητα στα οικοσυστήματα</a:t>
            </a:r>
            <a:endParaRPr lang="en-US" altLang="en-US" dirty="0">
              <a:solidFill>
                <a:schemeClr val="accent5">
                  <a:lumMod val="10000"/>
                </a:schemeClr>
              </a:solidFill>
              <a:cs typeface="Times New Roman" pitchFamily="18" charset="0"/>
            </a:endParaRPr>
          </a:p>
          <a:p>
            <a:pPr>
              <a:lnSpc>
                <a:spcPct val="90000"/>
              </a:lnSpc>
            </a:pPr>
            <a:endParaRPr lang="en-US" altLang="en-US" dirty="0">
              <a:solidFill>
                <a:schemeClr val="accent5">
                  <a:lumMod val="10000"/>
                </a:schemeClr>
              </a:solidFill>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4938373"/>
      </p:ext>
    </p:extLst>
  </p:cSld>
  <p:clrMapOvr>
    <a:masterClrMapping/>
  </p:clrMapOvr>
  <mc:AlternateContent xmlns:mc="http://schemas.openxmlformats.org/markup-compatibility/2006">
    <mc:Choice xmlns:p14="http://schemas.microsoft.com/office/powerpoint/2010/main" Requires="p14">
      <p:transition spd="slow" p14:dur="2000" advTm="41524"/>
    </mc:Choice>
    <mc:Fallback>
      <p:transition spd="slow" advTm="41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395536" y="692696"/>
            <a:ext cx="2226116" cy="5976664"/>
            <a:chOff x="480" y="1152"/>
            <a:chExt cx="715" cy="2877"/>
          </a:xfrm>
        </p:grpSpPr>
        <p:graphicFrame>
          <p:nvGraphicFramePr>
            <p:cNvPr id="33797" name="Object 3"/>
            <p:cNvGraphicFramePr>
              <a:graphicFrameLocks noChangeAspect="1"/>
            </p:cNvGraphicFramePr>
            <p:nvPr>
              <p:extLst>
                <p:ext uri="{D42A27DB-BD31-4B8C-83A1-F6EECF244321}">
                  <p14:modId xmlns:p14="http://schemas.microsoft.com/office/powerpoint/2010/main" val="826900730"/>
                </p:ext>
              </p:extLst>
            </p:nvPr>
          </p:nvGraphicFramePr>
          <p:xfrm>
            <a:off x="481" y="2064"/>
            <a:ext cx="635" cy="720"/>
          </p:xfrm>
          <a:graphic>
            <a:graphicData uri="http://schemas.openxmlformats.org/presentationml/2006/ole">
              <mc:AlternateContent xmlns:mc="http://schemas.openxmlformats.org/markup-compatibility/2006">
                <mc:Choice xmlns:v="urn:schemas-microsoft-com:vml" Requires="v">
                  <p:oleObj spid="_x0000_s7185" name="CorelDRAW" r:id="rId5" imgW="3893854" imgH="4710917" progId="CorelDraw.Graphic.8">
                    <p:embed/>
                  </p:oleObj>
                </mc:Choice>
                <mc:Fallback>
                  <p:oleObj name="CorelDRAW" r:id="rId5" imgW="3893854" imgH="4710917" progId="CorelDraw.Graphic.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 y="2064"/>
                          <a:ext cx="635" cy="7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8" name="Text Box 4"/>
            <p:cNvSpPr txBox="1">
              <a:spLocks noChangeArrowheads="1"/>
            </p:cNvSpPr>
            <p:nvPr/>
          </p:nvSpPr>
          <p:spPr bwMode="auto">
            <a:xfrm>
              <a:off x="480" y="1728"/>
              <a:ext cx="607" cy="302"/>
            </a:xfrm>
            <a:prstGeom prst="rect">
              <a:avLst/>
            </a:prstGeom>
            <a:solidFill>
              <a:srgbClr val="8A80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algn="ctr" eaLnBrk="0" hangingPunct="0"/>
              <a:r>
                <a:rPr lang="el-GR" altLang="en-US" sz="1600" b="1" smtClean="0">
                  <a:latin typeface="Arial" pitchFamily="34" charset="0"/>
                  <a:ea typeface="ＭＳ Ｐゴシック" pitchFamily="34" charset="-128"/>
                </a:rPr>
                <a:t>ΕΞΑΝΤΛΗΣΗ ΠΟΡΩΝ</a:t>
              </a:r>
              <a:endParaRPr lang="en-GB" altLang="en-US" sz="1600" b="1" dirty="0">
                <a:latin typeface="Arial" pitchFamily="34" charset="0"/>
                <a:ea typeface="ＭＳ Ｐゴシック" pitchFamily="34" charset="-128"/>
              </a:endParaRPr>
            </a:p>
          </p:txBody>
        </p:sp>
        <p:sp>
          <p:nvSpPr>
            <p:cNvPr id="33799" name="Text Box 5"/>
            <p:cNvSpPr txBox="1">
              <a:spLocks noChangeArrowheads="1"/>
            </p:cNvSpPr>
            <p:nvPr/>
          </p:nvSpPr>
          <p:spPr bwMode="auto">
            <a:xfrm>
              <a:off x="480" y="2784"/>
              <a:ext cx="715" cy="381"/>
            </a:xfrm>
            <a:prstGeom prst="rect">
              <a:avLst/>
            </a:prstGeom>
            <a:solidFill>
              <a:srgbClr val="8A80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algn="ctr" eaLnBrk="0" hangingPunct="0"/>
              <a:r>
                <a:rPr lang="el-GR" altLang="en-US" sz="1400" b="1" smtClean="0">
                  <a:latin typeface="Arial" pitchFamily="34" charset="0"/>
                  <a:ea typeface="ＭＳ Ｐゴシック" pitchFamily="34" charset="-128"/>
                </a:rPr>
                <a:t>ΑΕΡΙΑ ΦΑΙΝΟΜΕΝΟΥ</a:t>
              </a:r>
            </a:p>
            <a:p>
              <a:pPr algn="ctr" eaLnBrk="0" hangingPunct="0"/>
              <a:r>
                <a:rPr lang="el-GR" altLang="en-US" sz="1400" b="1" smtClean="0">
                  <a:latin typeface="Arial" pitchFamily="34" charset="0"/>
                  <a:ea typeface="ＭＳ Ｐゴシック" pitchFamily="34" charset="-128"/>
                </a:rPr>
                <a:t>ΘΕΡΜΟΚΗΠΙΟΥ</a:t>
              </a:r>
              <a:endParaRPr lang="en-GB" altLang="en-US" sz="1400" b="1">
                <a:latin typeface="Arial" pitchFamily="34" charset="0"/>
                <a:ea typeface="ＭＳ Ｐゴシック" pitchFamily="34" charset="-128"/>
              </a:endParaRPr>
            </a:p>
          </p:txBody>
        </p:sp>
        <p:graphicFrame>
          <p:nvGraphicFramePr>
            <p:cNvPr id="33800" name="Object 6"/>
            <p:cNvGraphicFramePr>
              <a:graphicFrameLocks noChangeAspect="1"/>
            </p:cNvGraphicFramePr>
            <p:nvPr/>
          </p:nvGraphicFramePr>
          <p:xfrm>
            <a:off x="480" y="1152"/>
            <a:ext cx="624" cy="589"/>
          </p:xfrm>
          <a:graphic>
            <a:graphicData uri="http://schemas.openxmlformats.org/presentationml/2006/ole">
              <mc:AlternateContent xmlns:mc="http://schemas.openxmlformats.org/markup-compatibility/2006">
                <mc:Choice xmlns:v="urn:schemas-microsoft-com:vml" Requires="v">
                  <p:oleObj spid="_x0000_s7186" name="CorelDRAW" r:id="rId7" imgW="8567273" imgH="6336837" progId="CorelDraw.Graphic.8">
                    <p:embed/>
                  </p:oleObj>
                </mc:Choice>
                <mc:Fallback>
                  <p:oleObj name="CorelDRAW" r:id="rId7" imgW="8567273" imgH="6336837" progId="CorelDraw.Graphic.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 y="1152"/>
                          <a:ext cx="624" cy="589"/>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01" name="Object 7"/>
            <p:cNvGraphicFramePr>
              <a:graphicFrameLocks noChangeAspect="1"/>
            </p:cNvGraphicFramePr>
            <p:nvPr/>
          </p:nvGraphicFramePr>
          <p:xfrm>
            <a:off x="480" y="3120"/>
            <a:ext cx="622" cy="720"/>
          </p:xfrm>
          <a:graphic>
            <a:graphicData uri="http://schemas.openxmlformats.org/presentationml/2006/ole">
              <mc:AlternateContent xmlns:mc="http://schemas.openxmlformats.org/markup-compatibility/2006">
                <mc:Choice xmlns:v="urn:schemas-microsoft-com:vml" Requires="v">
                  <p:oleObj spid="_x0000_s7187" name="CorelDRAW" r:id="rId9" imgW="2498728" imgH="2924999" progId="CorelDraw.Graphic.8">
                    <p:embed/>
                  </p:oleObj>
                </mc:Choice>
                <mc:Fallback>
                  <p:oleObj name="CorelDRAW" r:id="rId9" imgW="2498728" imgH="2924999" progId="CorelDraw.Graphic.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 y="3120"/>
                          <a:ext cx="622" cy="72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02" name="Text Box 8"/>
            <p:cNvSpPr txBox="1">
              <a:spLocks noChangeArrowheads="1"/>
            </p:cNvSpPr>
            <p:nvPr/>
          </p:nvSpPr>
          <p:spPr bwMode="auto">
            <a:xfrm>
              <a:off x="480" y="3648"/>
              <a:ext cx="715" cy="381"/>
            </a:xfrm>
            <a:prstGeom prst="rect">
              <a:avLst/>
            </a:prstGeom>
            <a:solidFill>
              <a:srgbClr val="8A80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algn="ctr" eaLnBrk="0" hangingPunct="0"/>
              <a:r>
                <a:rPr lang="el-GR" altLang="en-US" sz="1400" b="1" smtClean="0">
                  <a:latin typeface="Arial" pitchFamily="34" charset="0"/>
                  <a:ea typeface="ＭＳ Ｐゴシック" pitchFamily="34" charset="-128"/>
                </a:rPr>
                <a:t>ΜΕΙΩΣΗ ΣΤΟΙΒΑΔΑΣ</a:t>
              </a:r>
            </a:p>
            <a:p>
              <a:pPr algn="ctr" eaLnBrk="0" hangingPunct="0"/>
              <a:r>
                <a:rPr lang="el-GR" altLang="en-US" sz="1400" b="1" smtClean="0">
                  <a:latin typeface="Arial" pitchFamily="34" charset="0"/>
                  <a:ea typeface="ＭＳ Ｐゴシック" pitchFamily="34" charset="-128"/>
                </a:rPr>
                <a:t>ΟΖΟΝΤΟΣ</a:t>
              </a:r>
              <a:endParaRPr lang="en-GB" altLang="en-US" sz="1400" b="1">
                <a:latin typeface="Arial" pitchFamily="34" charset="0"/>
                <a:ea typeface="ＭＳ Ｐゴシック" pitchFamily="34" charset="-128"/>
              </a:endParaRPr>
            </a:p>
          </p:txBody>
        </p:sp>
      </p:grpSp>
      <p:sp>
        <p:nvSpPr>
          <p:cNvPr id="33795" name="Rectangle 9"/>
          <p:cNvSpPr>
            <a:spLocks noChangeArrowheads="1"/>
          </p:cNvSpPr>
          <p:nvPr/>
        </p:nvSpPr>
        <p:spPr bwMode="auto">
          <a:xfrm>
            <a:off x="2622593" y="836712"/>
            <a:ext cx="5712450" cy="583264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bg1"/>
                </a:solidFill>
                <a:miter lim="800000"/>
                <a:headEnd/>
                <a:tailEnd/>
              </a14:hiddenLine>
            </a:ext>
          </a:extLst>
        </p:spPr>
        <p:txBody>
          <a:bodyPr/>
          <a:lstStyle>
            <a:lvl1pPr marL="342900" indent="-342900">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6205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marL="274638" lvl="2">
              <a:spcBef>
                <a:spcPct val="20000"/>
              </a:spcBef>
              <a:buFontTx/>
              <a:buChar char="•"/>
            </a:pPr>
            <a:r>
              <a:rPr lang="el-GR" altLang="en-US" sz="2400" b="1" dirty="0" smtClean="0">
                <a:solidFill>
                  <a:srgbClr val="C00000"/>
                </a:solidFill>
                <a:latin typeface="Cambria Math" panose="02040503050406030204" pitchFamily="18" charset="0"/>
                <a:ea typeface="Cambria Math" panose="02040503050406030204" pitchFamily="18" charset="0"/>
              </a:rPr>
              <a:t>Πόροι</a:t>
            </a:r>
            <a:r>
              <a:rPr lang="el-GR" altLang="en-US" sz="2400" b="1" dirty="0" smtClean="0">
                <a:latin typeface="Cambria Math" panose="02040503050406030204" pitchFamily="18" charset="0"/>
                <a:ea typeface="Cambria Math" panose="02040503050406030204" pitchFamily="18" charset="0"/>
              </a:rPr>
              <a:t> </a:t>
            </a:r>
            <a:r>
              <a:rPr lang="en-GB" altLang="en-US" sz="2000" b="1" dirty="0" smtClean="0">
                <a:latin typeface="Cambria Math" panose="02040503050406030204" pitchFamily="18" charset="0"/>
                <a:ea typeface="Cambria Math" panose="02040503050406030204" pitchFamily="18" charset="0"/>
              </a:rPr>
              <a:t>:</a:t>
            </a:r>
            <a:r>
              <a:rPr lang="en-GB" altLang="en-US" sz="2000" dirty="0" smtClean="0">
                <a:latin typeface="Cambria Math" panose="02040503050406030204" pitchFamily="18" charset="0"/>
                <a:ea typeface="Cambria Math" panose="02040503050406030204" pitchFamily="18" charset="0"/>
              </a:rPr>
              <a:t> </a:t>
            </a:r>
            <a:r>
              <a:rPr lang="el-GR" altLang="en-US" sz="2000" dirty="0" smtClean="0">
                <a:latin typeface="Cambria Math" panose="02040503050406030204" pitchFamily="18" charset="0"/>
                <a:ea typeface="Cambria Math" panose="02040503050406030204" pitchFamily="18" charset="0"/>
              </a:rPr>
              <a:t>χαλκός, ψευδάργυρος, υδρογονάνθρακες, κλπ. </a:t>
            </a:r>
            <a:endParaRPr lang="en-GB" altLang="en-US" sz="2000" dirty="0">
              <a:latin typeface="Cambria Math" panose="02040503050406030204" pitchFamily="18" charset="0"/>
              <a:ea typeface="Cambria Math" panose="02040503050406030204" pitchFamily="18" charset="0"/>
            </a:endParaRPr>
          </a:p>
          <a:p>
            <a:pPr marL="274638" lvl="2">
              <a:spcBef>
                <a:spcPct val="20000"/>
              </a:spcBef>
              <a:buFontTx/>
              <a:buChar char="•"/>
            </a:pPr>
            <a:r>
              <a:rPr lang="el-GR" altLang="en-US" sz="2400" b="1" dirty="0">
                <a:solidFill>
                  <a:srgbClr val="C00000"/>
                </a:solidFill>
                <a:latin typeface="Cambria Math" panose="02040503050406030204" pitchFamily="18" charset="0"/>
                <a:ea typeface="Cambria Math" panose="02040503050406030204" pitchFamily="18" charset="0"/>
              </a:rPr>
              <a:t>Επίπτωση</a:t>
            </a:r>
            <a:r>
              <a:rPr lang="el-GR" altLang="en-US" sz="2000" b="1" dirty="0" smtClean="0">
                <a:latin typeface="Cambria Math" panose="02040503050406030204" pitchFamily="18" charset="0"/>
                <a:ea typeface="Cambria Math" panose="02040503050406030204" pitchFamily="18" charset="0"/>
              </a:rPr>
              <a:t> </a:t>
            </a:r>
            <a:r>
              <a:rPr lang="en-GB" altLang="en-US" sz="2000" b="1" dirty="0" smtClean="0">
                <a:latin typeface="Cambria Math" panose="02040503050406030204" pitchFamily="18" charset="0"/>
                <a:ea typeface="Cambria Math" panose="02040503050406030204" pitchFamily="18" charset="0"/>
              </a:rPr>
              <a:t>:</a:t>
            </a:r>
            <a:r>
              <a:rPr lang="en-GB" altLang="en-US" sz="2000" dirty="0" smtClean="0">
                <a:latin typeface="Cambria Math" panose="02040503050406030204" pitchFamily="18" charset="0"/>
                <a:ea typeface="Cambria Math" panose="02040503050406030204" pitchFamily="18" charset="0"/>
              </a:rPr>
              <a:t> </a:t>
            </a:r>
            <a:r>
              <a:rPr lang="el-GR" altLang="en-US" sz="2000" dirty="0" smtClean="0">
                <a:latin typeface="Cambria Math" panose="02040503050406030204" pitchFamily="18" charset="0"/>
                <a:ea typeface="Cambria Math" panose="02040503050406030204" pitchFamily="18" charset="0"/>
              </a:rPr>
              <a:t>Μείωση διαθεσιμότητας για τις μελλοντικές γενεές</a:t>
            </a:r>
            <a:endParaRPr lang="en-GB" altLang="en-US" sz="2000" dirty="0">
              <a:latin typeface="Cambria Math" panose="02040503050406030204" pitchFamily="18" charset="0"/>
              <a:ea typeface="Cambria Math" panose="02040503050406030204" pitchFamily="18" charset="0"/>
            </a:endParaRPr>
          </a:p>
          <a:p>
            <a:pPr marL="274638" lvl="2">
              <a:spcBef>
                <a:spcPct val="20000"/>
              </a:spcBef>
              <a:buFontTx/>
              <a:buChar char="•"/>
            </a:pPr>
            <a:endParaRPr lang="el-GR" altLang="en-US" sz="2000" b="1" dirty="0" smtClean="0">
              <a:latin typeface="Cambria Math" panose="02040503050406030204" pitchFamily="18" charset="0"/>
              <a:ea typeface="Cambria Math" panose="02040503050406030204" pitchFamily="18" charset="0"/>
            </a:endParaRPr>
          </a:p>
          <a:p>
            <a:pPr marL="274638" lvl="2">
              <a:spcBef>
                <a:spcPct val="20000"/>
              </a:spcBef>
              <a:buFontTx/>
              <a:buChar char="•"/>
            </a:pPr>
            <a:endParaRPr lang="en-GB" altLang="en-US" sz="2000" b="1" dirty="0">
              <a:latin typeface="Cambria Math" panose="02040503050406030204" pitchFamily="18" charset="0"/>
              <a:ea typeface="Cambria Math" panose="02040503050406030204" pitchFamily="18" charset="0"/>
            </a:endParaRPr>
          </a:p>
          <a:p>
            <a:pPr marL="274638" lvl="2">
              <a:spcBef>
                <a:spcPct val="20000"/>
              </a:spcBef>
              <a:buFontTx/>
              <a:buChar char="•"/>
            </a:pPr>
            <a:r>
              <a:rPr lang="el-GR" altLang="en-US" sz="2400" b="1" smtClean="0">
                <a:solidFill>
                  <a:srgbClr val="C00000"/>
                </a:solidFill>
                <a:latin typeface="Cambria Math" panose="02040503050406030204" pitchFamily="18" charset="0"/>
                <a:ea typeface="Cambria Math" panose="02040503050406030204" pitchFamily="18" charset="0"/>
              </a:rPr>
              <a:t>Πηγές </a:t>
            </a:r>
            <a:r>
              <a:rPr lang="en-GB" altLang="en-US" sz="2000" b="1" smtClean="0">
                <a:latin typeface="Cambria Math" panose="02040503050406030204" pitchFamily="18" charset="0"/>
                <a:ea typeface="Cambria Math" panose="02040503050406030204" pitchFamily="18" charset="0"/>
              </a:rPr>
              <a:t>:</a:t>
            </a:r>
            <a:r>
              <a:rPr lang="en-GB" altLang="en-US" sz="2000" smtClean="0">
                <a:latin typeface="Cambria Math" panose="02040503050406030204" pitchFamily="18" charset="0"/>
                <a:ea typeface="Cambria Math" panose="02040503050406030204" pitchFamily="18" charset="0"/>
              </a:rPr>
              <a:t> </a:t>
            </a:r>
            <a:r>
              <a:rPr lang="el-GR" altLang="en-US" sz="2000" dirty="0" smtClean="0">
                <a:latin typeface="Cambria Math" panose="02040503050406030204" pitchFamily="18" charset="0"/>
                <a:ea typeface="Cambria Math" panose="02040503050406030204" pitchFamily="18" charset="0"/>
              </a:rPr>
              <a:t>Καύση </a:t>
            </a:r>
            <a:r>
              <a:rPr lang="en-GB" altLang="en-US" sz="2000" dirty="0" smtClean="0">
                <a:latin typeface="Cambria Math" panose="02040503050406030204" pitchFamily="18" charset="0"/>
                <a:ea typeface="Cambria Math" panose="02040503050406030204" pitchFamily="18" charset="0"/>
              </a:rPr>
              <a:t>(</a:t>
            </a:r>
            <a:r>
              <a:rPr lang="el-GR" altLang="en-US" sz="2000" dirty="0" smtClean="0">
                <a:latin typeface="Cambria Math" panose="02040503050406030204" pitchFamily="18" charset="0"/>
                <a:ea typeface="Cambria Math" panose="02040503050406030204" pitchFamily="18" charset="0"/>
              </a:rPr>
              <a:t>μεταφορές, ενέργεια, κλπ.</a:t>
            </a:r>
            <a:r>
              <a:rPr lang="en-GB" altLang="en-US" sz="2000" dirty="0" smtClean="0">
                <a:latin typeface="Cambria Math" panose="02040503050406030204" pitchFamily="18" charset="0"/>
                <a:ea typeface="Cambria Math" panose="02040503050406030204" pitchFamily="18" charset="0"/>
              </a:rPr>
              <a:t>)</a:t>
            </a:r>
            <a:endParaRPr lang="en-GB" altLang="en-US" sz="2000" dirty="0">
              <a:latin typeface="Cambria Math" panose="02040503050406030204" pitchFamily="18" charset="0"/>
              <a:ea typeface="Cambria Math" panose="02040503050406030204" pitchFamily="18" charset="0"/>
            </a:endParaRPr>
          </a:p>
          <a:p>
            <a:pPr marL="274638" lvl="2">
              <a:spcBef>
                <a:spcPct val="20000"/>
              </a:spcBef>
              <a:buFontTx/>
              <a:buChar char="•"/>
            </a:pPr>
            <a:r>
              <a:rPr lang="el-GR" altLang="en-US" sz="2400" b="1" dirty="0">
                <a:solidFill>
                  <a:srgbClr val="C00000"/>
                </a:solidFill>
                <a:latin typeface="Cambria Math" panose="02040503050406030204" pitchFamily="18" charset="0"/>
                <a:ea typeface="Cambria Math" panose="02040503050406030204" pitchFamily="18" charset="0"/>
              </a:rPr>
              <a:t>Επιπτώσεις</a:t>
            </a:r>
            <a:r>
              <a:rPr lang="el-GR" altLang="en-US" sz="2000" b="1" dirty="0" smtClean="0">
                <a:latin typeface="Cambria Math" panose="02040503050406030204" pitchFamily="18" charset="0"/>
                <a:ea typeface="Cambria Math" panose="02040503050406030204" pitchFamily="18" charset="0"/>
              </a:rPr>
              <a:t> </a:t>
            </a:r>
            <a:r>
              <a:rPr lang="en-GB" altLang="en-US" sz="2000" b="1" dirty="0" smtClean="0">
                <a:latin typeface="Cambria Math" panose="02040503050406030204" pitchFamily="18" charset="0"/>
                <a:ea typeface="Cambria Math" panose="02040503050406030204" pitchFamily="18" charset="0"/>
              </a:rPr>
              <a:t>:</a:t>
            </a:r>
            <a:r>
              <a:rPr lang="en-GB" altLang="en-US" sz="2000" dirty="0" smtClean="0">
                <a:latin typeface="Cambria Math" panose="02040503050406030204" pitchFamily="18" charset="0"/>
                <a:ea typeface="Cambria Math" panose="02040503050406030204" pitchFamily="18" charset="0"/>
              </a:rPr>
              <a:t> </a:t>
            </a:r>
            <a:r>
              <a:rPr lang="el-GR" altLang="en-US" sz="2000" dirty="0" smtClean="0">
                <a:latin typeface="Cambria Math" panose="02040503050406030204" pitchFamily="18" charset="0"/>
                <a:ea typeface="Cambria Math" panose="02040503050406030204" pitchFamily="18" charset="0"/>
              </a:rPr>
              <a:t>Κλιματική αλλαγή, ερημοποίηση, κλπ.</a:t>
            </a:r>
            <a:endParaRPr lang="en-GB" altLang="en-US" sz="2000" b="1" dirty="0">
              <a:latin typeface="Cambria Math" panose="02040503050406030204" pitchFamily="18" charset="0"/>
              <a:ea typeface="Cambria Math" panose="02040503050406030204" pitchFamily="18" charset="0"/>
            </a:endParaRPr>
          </a:p>
          <a:p>
            <a:pPr marL="274638" lvl="2">
              <a:spcBef>
                <a:spcPct val="20000"/>
              </a:spcBef>
              <a:buFontTx/>
              <a:buChar char="•"/>
            </a:pPr>
            <a:endParaRPr lang="el-GR" altLang="en-US" sz="2000" b="1" dirty="0" smtClean="0">
              <a:latin typeface="Cambria Math" panose="02040503050406030204" pitchFamily="18" charset="0"/>
              <a:ea typeface="Cambria Math" panose="02040503050406030204" pitchFamily="18" charset="0"/>
            </a:endParaRPr>
          </a:p>
          <a:p>
            <a:pPr marL="274638" lvl="2">
              <a:spcBef>
                <a:spcPct val="20000"/>
              </a:spcBef>
              <a:buFontTx/>
              <a:buChar char="•"/>
            </a:pPr>
            <a:endParaRPr lang="en-GB" altLang="en-US" sz="2000" b="1" dirty="0">
              <a:latin typeface="Cambria Math" panose="02040503050406030204" pitchFamily="18" charset="0"/>
              <a:ea typeface="Cambria Math" panose="02040503050406030204" pitchFamily="18" charset="0"/>
            </a:endParaRPr>
          </a:p>
          <a:p>
            <a:pPr marL="274638" lvl="2">
              <a:spcBef>
                <a:spcPct val="20000"/>
              </a:spcBef>
              <a:buFontTx/>
              <a:buChar char="•"/>
            </a:pPr>
            <a:r>
              <a:rPr lang="el-GR" altLang="en-US" sz="2400" b="1" smtClean="0">
                <a:solidFill>
                  <a:srgbClr val="C00000"/>
                </a:solidFill>
                <a:latin typeface="Cambria Math" panose="02040503050406030204" pitchFamily="18" charset="0"/>
                <a:ea typeface="Cambria Math" panose="02040503050406030204" pitchFamily="18" charset="0"/>
              </a:rPr>
              <a:t>Π</a:t>
            </a:r>
            <a:r>
              <a:rPr lang="el-GR" altLang="en-US" sz="2400" b="1" smtClean="0">
                <a:solidFill>
                  <a:srgbClr val="C00000"/>
                </a:solidFill>
                <a:latin typeface="Cambria Math" panose="02040503050406030204" pitchFamily="18" charset="0"/>
                <a:ea typeface="Cambria Math" panose="02040503050406030204" pitchFamily="18" charset="0"/>
              </a:rPr>
              <a:t>ηγές </a:t>
            </a:r>
            <a:r>
              <a:rPr lang="en-GB" altLang="en-US" sz="2000" b="1" smtClean="0">
                <a:latin typeface="Cambria Math" panose="02040503050406030204" pitchFamily="18" charset="0"/>
                <a:ea typeface="Cambria Math" panose="02040503050406030204" pitchFamily="18" charset="0"/>
              </a:rPr>
              <a:t>:</a:t>
            </a:r>
            <a:r>
              <a:rPr lang="en-GB" altLang="en-US" sz="2000" smtClean="0">
                <a:latin typeface="Cambria Math" panose="02040503050406030204" pitchFamily="18" charset="0"/>
                <a:ea typeface="Cambria Math" panose="02040503050406030204" pitchFamily="18" charset="0"/>
              </a:rPr>
              <a:t> </a:t>
            </a:r>
            <a:r>
              <a:rPr lang="en-GB" altLang="en-US" sz="2000" dirty="0">
                <a:latin typeface="Cambria Math" panose="02040503050406030204" pitchFamily="18" charset="0"/>
                <a:ea typeface="Cambria Math" panose="02040503050406030204" pitchFamily="18" charset="0"/>
              </a:rPr>
              <a:t>CFC </a:t>
            </a:r>
            <a:r>
              <a:rPr lang="el-GR" altLang="en-US" sz="2000" dirty="0" smtClean="0">
                <a:latin typeface="Cambria Math" panose="02040503050406030204" pitchFamily="18" charset="0"/>
                <a:ea typeface="Cambria Math" panose="02040503050406030204" pitchFamily="18" charset="0"/>
              </a:rPr>
              <a:t>και </a:t>
            </a:r>
            <a:r>
              <a:rPr lang="en-GB" altLang="en-US" sz="2000" dirty="0" smtClean="0">
                <a:latin typeface="Cambria Math" panose="02040503050406030204" pitchFamily="18" charset="0"/>
                <a:ea typeface="Cambria Math" panose="02040503050406030204" pitchFamily="18" charset="0"/>
              </a:rPr>
              <a:t>HCFC </a:t>
            </a:r>
            <a:r>
              <a:rPr lang="el-GR" altLang="en-US" sz="2000" dirty="0" smtClean="0">
                <a:latin typeface="Cambria Math" panose="02040503050406030204" pitchFamily="18" charset="0"/>
                <a:ea typeface="Cambria Math" panose="02040503050406030204" pitchFamily="18" charset="0"/>
              </a:rPr>
              <a:t>από αφρώδη υλικά και ψυκτικά</a:t>
            </a:r>
            <a:endParaRPr lang="en-GB" altLang="en-US" sz="2000" dirty="0">
              <a:latin typeface="Cambria Math" panose="02040503050406030204" pitchFamily="18" charset="0"/>
              <a:ea typeface="Cambria Math" panose="02040503050406030204" pitchFamily="18" charset="0"/>
            </a:endParaRPr>
          </a:p>
          <a:p>
            <a:pPr marL="274638" lvl="2">
              <a:spcBef>
                <a:spcPct val="20000"/>
              </a:spcBef>
              <a:buFontTx/>
              <a:buChar char="•"/>
            </a:pPr>
            <a:r>
              <a:rPr lang="el-GR" altLang="en-US" sz="2400" b="1" dirty="0">
                <a:solidFill>
                  <a:srgbClr val="C00000"/>
                </a:solidFill>
                <a:latin typeface="Cambria Math" panose="02040503050406030204" pitchFamily="18" charset="0"/>
                <a:ea typeface="Cambria Math" panose="02040503050406030204" pitchFamily="18" charset="0"/>
              </a:rPr>
              <a:t>Επιπτώσεις</a:t>
            </a:r>
            <a:r>
              <a:rPr lang="el-GR" altLang="en-US" sz="2000" b="1" dirty="0" smtClean="0">
                <a:latin typeface="Cambria Math" panose="02040503050406030204" pitchFamily="18" charset="0"/>
                <a:ea typeface="Cambria Math" panose="02040503050406030204" pitchFamily="18" charset="0"/>
              </a:rPr>
              <a:t> </a:t>
            </a:r>
            <a:r>
              <a:rPr lang="en-GB" altLang="en-US" sz="2000" b="1" dirty="0" smtClean="0">
                <a:latin typeface="Cambria Math" panose="02040503050406030204" pitchFamily="18" charset="0"/>
                <a:ea typeface="Cambria Math" panose="02040503050406030204" pitchFamily="18" charset="0"/>
              </a:rPr>
              <a:t>:</a:t>
            </a:r>
            <a:r>
              <a:rPr lang="en-GB" altLang="en-US" sz="2000" dirty="0" smtClean="0">
                <a:latin typeface="Cambria Math" panose="02040503050406030204" pitchFamily="18" charset="0"/>
                <a:ea typeface="Cambria Math" panose="02040503050406030204" pitchFamily="18" charset="0"/>
              </a:rPr>
              <a:t> </a:t>
            </a:r>
            <a:r>
              <a:rPr lang="en-GB" altLang="en-US" sz="2000" dirty="0">
                <a:latin typeface="Cambria Math" panose="02040503050406030204" pitchFamily="18" charset="0"/>
                <a:ea typeface="Cambria Math" panose="02040503050406030204" pitchFamily="18" charset="0"/>
              </a:rPr>
              <a:t>UV </a:t>
            </a:r>
            <a:r>
              <a:rPr lang="el-GR" altLang="en-US" sz="2000" dirty="0" smtClean="0">
                <a:latin typeface="Cambria Math" panose="02040503050406030204" pitchFamily="18" charset="0"/>
                <a:ea typeface="Cambria Math" panose="02040503050406030204" pitchFamily="18" charset="0"/>
              </a:rPr>
              <a:t>ακτινοβολία, καρκίνος του δέρματος , κλπ.</a:t>
            </a:r>
            <a:endParaRPr lang="en-GB" altLang="en-US" sz="2000" dirty="0">
              <a:latin typeface="Cambria Math" panose="02040503050406030204" pitchFamily="18" charset="0"/>
              <a:ea typeface="Cambria Math" panose="02040503050406030204" pitchFamily="18" charset="0"/>
            </a:endParaRPr>
          </a:p>
          <a:p>
            <a:pPr>
              <a:spcBef>
                <a:spcPct val="20000"/>
              </a:spcBef>
              <a:buFontTx/>
              <a:buChar char="•"/>
            </a:pPr>
            <a:endParaRPr lang="en-GB" altLang="en-US" sz="2000" dirty="0">
              <a:latin typeface="Cambria Math" panose="02040503050406030204" pitchFamily="18" charset="0"/>
              <a:ea typeface="Cambria Math" panose="02040503050406030204" pitchFamily="18" charset="0"/>
            </a:endParaRPr>
          </a:p>
          <a:p>
            <a:pPr>
              <a:spcBef>
                <a:spcPct val="20000"/>
              </a:spcBef>
              <a:buFontTx/>
              <a:buChar char="•"/>
            </a:pPr>
            <a:endParaRPr lang="en-GB" altLang="en-US" sz="2000" dirty="0">
              <a:latin typeface="Cambria Math" panose="02040503050406030204" pitchFamily="18" charset="0"/>
              <a:ea typeface="Cambria Math" panose="02040503050406030204" pitchFamily="18" charset="0"/>
            </a:endParaRPr>
          </a:p>
          <a:p>
            <a:pPr lvl="2">
              <a:spcBef>
                <a:spcPct val="20000"/>
              </a:spcBef>
              <a:buFontTx/>
              <a:buChar char="•"/>
            </a:pPr>
            <a:endParaRPr lang="en-GB" altLang="en-US" sz="2000" dirty="0">
              <a:latin typeface="Cambria Math" panose="02040503050406030204" pitchFamily="18" charset="0"/>
              <a:ea typeface="Cambria Math" panose="02040503050406030204" pitchFamily="18" charset="0"/>
            </a:endParaRPr>
          </a:p>
          <a:p>
            <a:pPr lvl="2">
              <a:spcBef>
                <a:spcPct val="20000"/>
              </a:spcBef>
              <a:buFontTx/>
              <a:buChar char="•"/>
            </a:pPr>
            <a:endParaRPr lang="en-GB" altLang="en-US" sz="1700" dirty="0">
              <a:latin typeface="Cambria Math" panose="02040503050406030204" pitchFamily="18" charset="0"/>
              <a:ea typeface="Cambria Math" panose="02040503050406030204" pitchFamily="18" charset="0"/>
            </a:endParaRPr>
          </a:p>
        </p:txBody>
      </p:sp>
      <p:sp>
        <p:nvSpPr>
          <p:cNvPr id="33796" name="Rectangle 10"/>
          <p:cNvSpPr>
            <a:spLocks noChangeArrowheads="1"/>
          </p:cNvSpPr>
          <p:nvPr/>
        </p:nvSpPr>
        <p:spPr bwMode="auto">
          <a:xfrm>
            <a:off x="569913" y="166688"/>
            <a:ext cx="77724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algn="ctr"/>
            <a:r>
              <a:rPr lang="el-GR" altLang="en-US" sz="3200" b="1" smtClean="0">
                <a:solidFill>
                  <a:srgbClr val="C00000"/>
                </a:solidFill>
                <a:latin typeface="Cambria Math" panose="02040503050406030204" pitchFamily="18" charset="0"/>
                <a:ea typeface="Cambria Math" panose="02040503050406030204" pitchFamily="18" charset="0"/>
              </a:rPr>
              <a:t>ΕΠΙΠΤΩΣΕΙΣ ΣΕ ΠΛΑΝΗΤΙΚΗ ΚΛΙΜΑΚΑ</a:t>
            </a:r>
            <a:endParaRPr lang="en-GB" altLang="en-US" sz="3200" b="1" dirty="0">
              <a:solidFill>
                <a:srgbClr val="C00000"/>
              </a:solidFill>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9124359"/>
      </p:ext>
    </p:extLst>
  </p:cSld>
  <p:clrMapOvr>
    <a:masterClrMapping/>
  </p:clrMapOvr>
  <mc:AlternateContent xmlns:mc="http://schemas.openxmlformats.org/markup-compatibility/2006">
    <mc:Choice xmlns:p14="http://schemas.microsoft.com/office/powerpoint/2010/main" Requires="p14">
      <p:transition spd="slow" p14:dur="2000" advTm="78579"/>
    </mc:Choice>
    <mc:Fallback>
      <p:transition spd="slow" advTm="78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l-GR" altLang="en-US" smtClean="0">
                <a:solidFill>
                  <a:srgbClr val="C00000"/>
                </a:solidFill>
              </a:rPr>
              <a:t>ΕΚΤΙΜΗΣΗ ΜΕΤΑ-ΕΠΙΠΤΩΣΕΩΝ</a:t>
            </a:r>
            <a:endParaRPr lang="en-US" altLang="en-US" dirty="0">
              <a:solidFill>
                <a:srgbClr val="C00000"/>
              </a:solidFill>
            </a:endParaRPr>
          </a:p>
        </p:txBody>
      </p:sp>
      <p:sp>
        <p:nvSpPr>
          <p:cNvPr id="30723" name="Rectangle 3"/>
          <p:cNvSpPr>
            <a:spLocks noGrp="1" noChangeArrowheads="1"/>
          </p:cNvSpPr>
          <p:nvPr>
            <p:ph type="body" idx="1"/>
          </p:nvPr>
        </p:nvSpPr>
        <p:spPr>
          <a:xfrm>
            <a:off x="287524" y="1196752"/>
            <a:ext cx="8568952" cy="5217443"/>
          </a:xfrm>
        </p:spPr>
        <p:txBody>
          <a:bodyPr/>
          <a:lstStyle/>
          <a:p>
            <a:pPr>
              <a:lnSpc>
                <a:spcPct val="90000"/>
              </a:lnSpc>
            </a:pPr>
            <a:r>
              <a:rPr lang="el-GR" altLang="en-US" sz="2800" dirty="0" err="1" smtClean="0"/>
              <a:t>Κανονικοποίηση</a:t>
            </a:r>
            <a:r>
              <a:rPr lang="el-GR" altLang="en-US" sz="2800" dirty="0" smtClean="0"/>
              <a:t>, Βαθμολόγηση, κ.ά. μέθοδοι</a:t>
            </a:r>
            <a:endParaRPr lang="en-US" altLang="en-US" sz="2800" dirty="0"/>
          </a:p>
          <a:p>
            <a:pPr>
              <a:lnSpc>
                <a:spcPct val="90000"/>
              </a:lnSpc>
            </a:pPr>
            <a:r>
              <a:rPr lang="el-GR" altLang="en-US" sz="2800" dirty="0" smtClean="0"/>
              <a:t>Διευκρίνιση δεδομένων για την λήψη αποφάσεων</a:t>
            </a:r>
            <a:endParaRPr lang="en-US" altLang="en-US" sz="2800" dirty="0"/>
          </a:p>
          <a:p>
            <a:pPr>
              <a:lnSpc>
                <a:spcPct val="90000"/>
              </a:lnSpc>
            </a:pPr>
            <a:r>
              <a:rPr lang="el-GR" altLang="en-US" sz="2800" dirty="0" smtClean="0"/>
              <a:t>Σημαντικότητα της επιλογής αυτών των μεθόδων για την υποστήριξη των αποφάσεων</a:t>
            </a:r>
          </a:p>
          <a:p>
            <a:pPr>
              <a:lnSpc>
                <a:spcPct val="90000"/>
              </a:lnSpc>
            </a:pPr>
            <a:endParaRPr lang="el-GR" altLang="en-US" sz="2800" u="sng" smtClean="0"/>
          </a:p>
          <a:p>
            <a:pPr>
              <a:lnSpc>
                <a:spcPct val="90000"/>
              </a:lnSpc>
            </a:pPr>
            <a:r>
              <a:rPr lang="el-GR" altLang="en-US" sz="2800" b="1" smtClean="0"/>
              <a:t>Παραδείγματα</a:t>
            </a:r>
            <a:endParaRPr lang="el-GR" altLang="en-US" sz="2800" b="1" dirty="0" smtClean="0"/>
          </a:p>
          <a:p>
            <a:pPr>
              <a:lnSpc>
                <a:spcPct val="90000"/>
              </a:lnSpc>
            </a:pPr>
            <a:r>
              <a:rPr lang="el-GR" altLang="en-US" sz="2800" dirty="0" smtClean="0"/>
              <a:t>Πολιτική: </a:t>
            </a:r>
            <a:r>
              <a:rPr lang="el-GR" altLang="en-US" sz="2800" dirty="0" err="1" smtClean="0"/>
              <a:t>κανονικοποίηση</a:t>
            </a:r>
            <a:r>
              <a:rPr lang="el-GR" altLang="en-US" sz="2800" dirty="0" smtClean="0"/>
              <a:t> σε τιμές ανά κάτοικο</a:t>
            </a:r>
          </a:p>
          <a:p>
            <a:pPr>
              <a:lnSpc>
                <a:spcPct val="90000"/>
              </a:lnSpc>
            </a:pPr>
            <a:r>
              <a:rPr lang="el-GR" altLang="en-US" sz="2800" dirty="0" smtClean="0"/>
              <a:t>Συγκρίσεις ανάμεσα σε προϊόντα, </a:t>
            </a:r>
            <a:r>
              <a:rPr lang="el-GR" altLang="en-US" sz="2800" dirty="0" err="1" smtClean="0"/>
              <a:t>κανονικοποιημένα</a:t>
            </a:r>
            <a:r>
              <a:rPr lang="el-GR" altLang="en-US" sz="2800" dirty="0" smtClean="0"/>
              <a:t> στο μέσο προϊόν</a:t>
            </a:r>
          </a:p>
          <a:p>
            <a:pPr>
              <a:lnSpc>
                <a:spcPct val="90000"/>
              </a:lnSpc>
            </a:pPr>
            <a:r>
              <a:rPr lang="el-GR" altLang="en-US" sz="2800" dirty="0" smtClean="0"/>
              <a:t>Συγκρίσεις ανάμεσα σε επιχειρήσεις </a:t>
            </a:r>
            <a:r>
              <a:rPr lang="el-GR" altLang="en-US" sz="2800" dirty="0" err="1" smtClean="0"/>
              <a:t>κανονικοποιημένες</a:t>
            </a:r>
            <a:r>
              <a:rPr lang="el-GR" altLang="en-US" sz="2800" dirty="0" smtClean="0"/>
              <a:t> σε επίπεδο καθαρών πωλήσεων</a:t>
            </a:r>
            <a:endParaRPr lang="en-US" altLang="en-US"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5065287"/>
      </p:ext>
    </p:extLst>
  </p:cSld>
  <p:clrMapOvr>
    <a:masterClrMapping/>
  </p:clrMapOvr>
  <mc:AlternateContent xmlns:mc="http://schemas.openxmlformats.org/markup-compatibility/2006">
    <mc:Choice xmlns:p14="http://schemas.microsoft.com/office/powerpoint/2010/main" Requires="p14">
      <p:transition spd="slow" p14:dur="2000" advTm="61651"/>
    </mc:Choice>
    <mc:Fallback>
      <p:transition spd="slow" advTm="6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2"/>
          <p:cNvSpPr>
            <a:spLocks noGrp="1"/>
          </p:cNvSpPr>
          <p:nvPr>
            <p:ph type="dt" sz="half" idx="4294967295"/>
          </p:nvPr>
        </p:nvSpPr>
        <p:spPr>
          <a:xfrm>
            <a:off x="457200" y="6356350"/>
            <a:ext cx="2133600" cy="365125"/>
          </a:xfrm>
          <a:prstGeom prst="rect">
            <a:avLst/>
          </a:prstGeom>
        </p:spPr>
        <p:txBody>
          <a:bodyPr/>
          <a:lstStyle/>
          <a:p>
            <a:r>
              <a:rPr lang="en-US" altLang="en-US"/>
              <a:t>www.iere.org</a:t>
            </a:r>
          </a:p>
        </p:txBody>
      </p:sp>
      <p:sp>
        <p:nvSpPr>
          <p:cNvPr id="14338" name="Rectangle 2"/>
          <p:cNvSpPr>
            <a:spLocks noGrp="1" noChangeArrowheads="1"/>
          </p:cNvSpPr>
          <p:nvPr>
            <p:ph type="title"/>
          </p:nvPr>
        </p:nvSpPr>
        <p:spPr/>
        <p:txBody>
          <a:bodyPr/>
          <a:lstStyle/>
          <a:p>
            <a:r>
              <a:rPr lang="el-GR" altLang="en-US" smtClean="0"/>
              <a:t>ΒΙΟΜΗΧΑΝΙΑ : </a:t>
            </a:r>
            <a:r>
              <a:rPr lang="el-GR" altLang="en-US" smtClean="0"/>
              <a:t>ΙΣΟΖΥΓΙΟ </a:t>
            </a:r>
            <a:r>
              <a:rPr lang="el-GR" altLang="en-US" dirty="0" smtClean="0"/>
              <a:t>ΜΑΖΑΣ ΚΑΙ ΕΝΕΡΓΕΙΑΣ</a:t>
            </a:r>
            <a:endParaRPr lang="en-US" altLang="en-US" dirty="0"/>
          </a:p>
        </p:txBody>
      </p:sp>
      <p:grpSp>
        <p:nvGrpSpPr>
          <p:cNvPr id="14339" name="Group 3"/>
          <p:cNvGrpSpPr>
            <a:grpSpLocks/>
          </p:cNvGrpSpPr>
          <p:nvPr/>
        </p:nvGrpSpPr>
        <p:grpSpPr bwMode="auto">
          <a:xfrm>
            <a:off x="467544" y="1052736"/>
            <a:ext cx="8133531" cy="5256584"/>
            <a:chOff x="864" y="1632"/>
            <a:chExt cx="4562" cy="1510"/>
          </a:xfrm>
        </p:grpSpPr>
        <p:grpSp>
          <p:nvGrpSpPr>
            <p:cNvPr id="14340" name="Group 4"/>
            <p:cNvGrpSpPr>
              <a:grpSpLocks/>
            </p:cNvGrpSpPr>
            <p:nvPr/>
          </p:nvGrpSpPr>
          <p:grpSpPr bwMode="auto">
            <a:xfrm>
              <a:off x="1968" y="1632"/>
              <a:ext cx="1968" cy="1510"/>
              <a:chOff x="3600" y="410"/>
              <a:chExt cx="1968" cy="1510"/>
            </a:xfrm>
          </p:grpSpPr>
          <p:grpSp>
            <p:nvGrpSpPr>
              <p:cNvPr id="14341" name="Group 5"/>
              <p:cNvGrpSpPr>
                <a:grpSpLocks/>
              </p:cNvGrpSpPr>
              <p:nvPr/>
            </p:nvGrpSpPr>
            <p:grpSpPr bwMode="auto">
              <a:xfrm>
                <a:off x="3648" y="410"/>
                <a:ext cx="1824" cy="1452"/>
                <a:chOff x="3648" y="410"/>
                <a:chExt cx="1824" cy="1452"/>
              </a:xfrm>
            </p:grpSpPr>
            <p:graphicFrame>
              <p:nvGraphicFramePr>
                <p:cNvPr id="14342" name="Object 6"/>
                <p:cNvGraphicFramePr>
                  <a:graphicFrameLocks noChangeAspect="1"/>
                </p:cNvGraphicFramePr>
                <p:nvPr/>
              </p:nvGraphicFramePr>
              <p:xfrm>
                <a:off x="3648" y="720"/>
                <a:ext cx="1824" cy="1142"/>
              </p:xfrm>
              <a:graphic>
                <a:graphicData uri="http://schemas.openxmlformats.org/presentationml/2006/ole">
                  <mc:AlternateContent xmlns:mc="http://schemas.openxmlformats.org/markup-compatibility/2006">
                    <mc:Choice xmlns:v="urn:schemas-microsoft-com:vml" Requires="v">
                      <p:oleObj spid="_x0000_s4108" name="Clip" r:id="rId5" imgW="5905440" imgH="3697560" progId="MS_ClipArt_Gallery.2">
                        <p:embed/>
                      </p:oleObj>
                    </mc:Choice>
                    <mc:Fallback>
                      <p:oleObj name="Clip" r:id="rId5" imgW="5905440" imgH="369756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 y="720"/>
                              <a:ext cx="1824" cy="1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3" name="Text Box 7"/>
                <p:cNvSpPr txBox="1">
                  <a:spLocks noChangeArrowheads="1"/>
                </p:cNvSpPr>
                <p:nvPr/>
              </p:nvSpPr>
              <p:spPr bwMode="auto">
                <a:xfrm>
                  <a:off x="3926" y="410"/>
                  <a:ext cx="14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200" dirty="0">
                      <a:latin typeface="Times New Roman" pitchFamily="18" charset="0"/>
                    </a:rPr>
                    <a:t>Manufacturing</a:t>
                  </a:r>
                </a:p>
              </p:txBody>
            </p:sp>
          </p:grpSp>
          <p:sp>
            <p:nvSpPr>
              <p:cNvPr id="14344" name="AutoShape 8"/>
              <p:cNvSpPr>
                <a:spLocks noChangeArrowheads="1"/>
              </p:cNvSpPr>
              <p:nvPr/>
            </p:nvSpPr>
            <p:spPr bwMode="auto">
              <a:xfrm>
                <a:off x="3600" y="432"/>
                <a:ext cx="1968" cy="1488"/>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4345" name="Text Box 9"/>
            <p:cNvSpPr txBox="1">
              <a:spLocks noChangeArrowheads="1"/>
            </p:cNvSpPr>
            <p:nvPr/>
          </p:nvSpPr>
          <p:spPr bwMode="auto">
            <a:xfrm>
              <a:off x="1008" y="1632"/>
              <a:ext cx="682"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dirty="0">
                  <a:latin typeface="Times New Roman" pitchFamily="18" charset="0"/>
                </a:rPr>
                <a:t>Energy</a:t>
              </a:r>
            </a:p>
          </p:txBody>
        </p:sp>
        <p:sp>
          <p:nvSpPr>
            <p:cNvPr id="14346" name="Text Box 10"/>
            <p:cNvSpPr txBox="1">
              <a:spLocks noChangeArrowheads="1"/>
            </p:cNvSpPr>
            <p:nvPr/>
          </p:nvSpPr>
          <p:spPr bwMode="auto">
            <a:xfrm>
              <a:off x="864" y="2496"/>
              <a:ext cx="862"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dirty="0">
                  <a:latin typeface="Times New Roman" pitchFamily="18" charset="0"/>
                </a:rPr>
                <a:t>Materials</a:t>
              </a:r>
            </a:p>
          </p:txBody>
        </p:sp>
        <p:sp>
          <p:nvSpPr>
            <p:cNvPr id="14347" name="Text Box 11"/>
            <p:cNvSpPr txBox="1">
              <a:spLocks noChangeArrowheads="1"/>
            </p:cNvSpPr>
            <p:nvPr/>
          </p:nvSpPr>
          <p:spPr bwMode="auto">
            <a:xfrm>
              <a:off x="4176" y="1680"/>
              <a:ext cx="1250"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dirty="0">
                  <a:latin typeface="Times New Roman" pitchFamily="18" charset="0"/>
                </a:rPr>
                <a:t>Air Emissions</a:t>
              </a:r>
            </a:p>
          </p:txBody>
        </p:sp>
        <p:sp>
          <p:nvSpPr>
            <p:cNvPr id="14348" name="Text Box 12"/>
            <p:cNvSpPr txBox="1">
              <a:spLocks noChangeArrowheads="1"/>
            </p:cNvSpPr>
            <p:nvPr/>
          </p:nvSpPr>
          <p:spPr bwMode="auto">
            <a:xfrm>
              <a:off x="4070" y="2186"/>
              <a:ext cx="1263"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dirty="0">
                  <a:latin typeface="Times New Roman" pitchFamily="18" charset="0"/>
                </a:rPr>
                <a:t>Water Emissions</a:t>
              </a:r>
            </a:p>
          </p:txBody>
        </p:sp>
        <p:sp>
          <p:nvSpPr>
            <p:cNvPr id="14349" name="Text Box 13"/>
            <p:cNvSpPr txBox="1">
              <a:spLocks noChangeArrowheads="1"/>
            </p:cNvSpPr>
            <p:nvPr/>
          </p:nvSpPr>
          <p:spPr bwMode="auto">
            <a:xfrm>
              <a:off x="4416" y="2688"/>
              <a:ext cx="667"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dirty="0">
                  <a:latin typeface="Times New Roman" pitchFamily="18" charset="0"/>
                </a:rPr>
                <a:t>Wastes</a:t>
              </a:r>
            </a:p>
          </p:txBody>
        </p:sp>
        <p:sp>
          <p:nvSpPr>
            <p:cNvPr id="14350" name="Line 14"/>
            <p:cNvSpPr>
              <a:spLocks noChangeShapeType="1"/>
            </p:cNvSpPr>
            <p:nvPr/>
          </p:nvSpPr>
          <p:spPr bwMode="auto">
            <a:xfrm>
              <a:off x="1680" y="1824"/>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51" name="Line 15"/>
            <p:cNvSpPr>
              <a:spLocks noChangeShapeType="1"/>
            </p:cNvSpPr>
            <p:nvPr/>
          </p:nvSpPr>
          <p:spPr bwMode="auto">
            <a:xfrm>
              <a:off x="1632" y="2640"/>
              <a:ext cx="2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52" name="Line 16"/>
            <p:cNvSpPr>
              <a:spLocks noChangeShapeType="1"/>
            </p:cNvSpPr>
            <p:nvPr/>
          </p:nvSpPr>
          <p:spPr bwMode="auto">
            <a:xfrm>
              <a:off x="3936" y="1872"/>
              <a:ext cx="2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53" name="Line 17"/>
            <p:cNvSpPr>
              <a:spLocks noChangeShapeType="1"/>
            </p:cNvSpPr>
            <p:nvPr/>
          </p:nvSpPr>
          <p:spPr bwMode="auto">
            <a:xfrm>
              <a:off x="3936" y="2352"/>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54" name="Line 18"/>
            <p:cNvSpPr>
              <a:spLocks noChangeShapeType="1"/>
            </p:cNvSpPr>
            <p:nvPr/>
          </p:nvSpPr>
          <p:spPr bwMode="auto">
            <a:xfrm>
              <a:off x="3936" y="2832"/>
              <a:ext cx="4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0692992"/>
      </p:ext>
    </p:extLst>
  </p:cSld>
  <p:clrMapOvr>
    <a:masterClrMapping/>
  </p:clrMapOvr>
  <p:transition advTm="291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53644624"/>
      </p:ext>
    </p:extLst>
  </p:cSld>
  <p:clrMapOvr>
    <a:masterClrMapping/>
  </p:clrMapOvr>
  <mc:AlternateContent xmlns:mc="http://schemas.openxmlformats.org/markup-compatibility/2006">
    <mc:Choice xmlns:p14="http://schemas.microsoft.com/office/powerpoint/2010/main" Requires="p14">
      <p:transition spd="slow" p14:dur="2000" advTm="1746"/>
    </mc:Choice>
    <mc:Fallback>
      <p:transition spd="slow" advTm="1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2267623"/>
      </p:ext>
    </p:extLst>
  </p:cSld>
  <p:clrMapOvr>
    <a:masterClrMapping/>
  </p:clrMapOvr>
  <mc:AlternateContent xmlns:mc="http://schemas.openxmlformats.org/markup-compatibility/2006">
    <mc:Choice xmlns:p14="http://schemas.microsoft.com/office/powerpoint/2010/main" Requires="p14">
      <p:transition spd="slow" p14:dur="2000" advTm="363"/>
    </mc:Choice>
    <mc:Fallback>
      <p:transition spd="slow" advTm="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ΠΑΡΑΓΩΓΗ ΗΛΕΚΤΡΙΣΜΟΥ : ΠΛΑΙΣΙΟ ΑΚΖ</a:t>
            </a:r>
            <a:endParaRPr lang="en-GB"/>
          </a:p>
        </p:txBody>
      </p:sp>
      <p:sp>
        <p:nvSpPr>
          <p:cNvPr id="5" name="Rounded Rectangle 4"/>
          <p:cNvSpPr/>
          <p:nvPr/>
        </p:nvSpPr>
        <p:spPr>
          <a:xfrm>
            <a:off x="539552" y="908720"/>
            <a:ext cx="8352928" cy="2808312"/>
          </a:xfrm>
          <a:prstGeom prst="roundRect">
            <a:avLst/>
          </a:prstGeom>
          <a:solidFill>
            <a:srgbClr val="CC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solidFill>
              <a:latin typeface="Cambria Math" panose="02040503050406030204" pitchFamily="18" charset="0"/>
              <a:ea typeface="Cambria Math" panose="02040503050406030204" pitchFamily="18" charset="0"/>
            </a:endParaRPr>
          </a:p>
        </p:txBody>
      </p:sp>
      <p:sp>
        <p:nvSpPr>
          <p:cNvPr id="6" name="Rounded Rectangle 5"/>
          <p:cNvSpPr/>
          <p:nvPr/>
        </p:nvSpPr>
        <p:spPr>
          <a:xfrm>
            <a:off x="552441" y="4293096"/>
            <a:ext cx="3190056" cy="2376264"/>
          </a:xfrm>
          <a:prstGeom prst="roundRect">
            <a:avLst/>
          </a:prstGeom>
          <a:solidFill>
            <a:srgbClr val="CC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3200" b="1" smtClean="0">
                <a:solidFill>
                  <a:schemeClr val="tx1"/>
                </a:solidFill>
                <a:latin typeface="Cambria Math" panose="02040503050406030204" pitchFamily="18" charset="0"/>
                <a:ea typeface="Cambria Math" panose="02040503050406030204" pitchFamily="18" charset="0"/>
              </a:rPr>
              <a:t>ΛΕΙΤΟΥΡΓΙΑ</a:t>
            </a:r>
            <a:endParaRPr lang="el-GR" sz="2800" b="1" smtClean="0">
              <a:solidFill>
                <a:schemeClr val="tx1"/>
              </a:solidFill>
              <a:latin typeface="Cambria Math" panose="02040503050406030204" pitchFamily="18" charset="0"/>
              <a:ea typeface="Cambria Math" panose="02040503050406030204" pitchFamily="18" charset="0"/>
            </a:endParaRPr>
          </a:p>
          <a:p>
            <a:endParaRPr lang="el-GR" sz="2800" smtClean="0">
              <a:solidFill>
                <a:schemeClr val="tx1"/>
              </a:solidFill>
              <a:latin typeface="Cambria Math" panose="02040503050406030204" pitchFamily="18" charset="0"/>
              <a:ea typeface="Cambria Math" panose="02040503050406030204" pitchFamily="18" charset="0"/>
            </a:endParaRPr>
          </a:p>
          <a:p>
            <a:r>
              <a:rPr lang="el-GR" sz="2400" smtClean="0">
                <a:solidFill>
                  <a:schemeClr val="tx1"/>
                </a:solidFill>
                <a:latin typeface="Cambria Math" panose="02040503050406030204" pitchFamily="18" charset="0"/>
                <a:ea typeface="Cambria Math" panose="02040503050406030204" pitchFamily="18" charset="0"/>
              </a:rPr>
              <a:t>ΚΑΥΣΗ</a:t>
            </a:r>
          </a:p>
          <a:p>
            <a:r>
              <a:rPr lang="el-GR" sz="2400" smtClean="0">
                <a:solidFill>
                  <a:schemeClr val="tx1"/>
                </a:solidFill>
                <a:latin typeface="Cambria Math" panose="02040503050406030204" pitchFamily="18" charset="0"/>
                <a:ea typeface="Cambria Math" panose="02040503050406030204" pitchFamily="18" charset="0"/>
              </a:rPr>
              <a:t>ΣΥΝΤΗΡΗΣΗ</a:t>
            </a:r>
          </a:p>
          <a:p>
            <a:r>
              <a:rPr lang="el-GR" sz="2400" smtClean="0">
                <a:solidFill>
                  <a:schemeClr val="tx1"/>
                </a:solidFill>
                <a:latin typeface="Cambria Math" panose="02040503050406030204" pitchFamily="18" charset="0"/>
                <a:ea typeface="Cambria Math" panose="02040503050406030204" pitchFamily="18" charset="0"/>
              </a:rPr>
              <a:t>ΕΡΓΑΣΙΕΣ</a:t>
            </a:r>
            <a:endParaRPr lang="en-GB" sz="2400" dirty="0" smtClean="0">
              <a:solidFill>
                <a:schemeClr val="tx1"/>
              </a:solidFill>
              <a:latin typeface="Cambria Math" panose="02040503050406030204" pitchFamily="18" charset="0"/>
              <a:ea typeface="Cambria Math" panose="02040503050406030204" pitchFamily="18" charset="0"/>
            </a:endParaRPr>
          </a:p>
        </p:txBody>
      </p:sp>
      <p:sp>
        <p:nvSpPr>
          <p:cNvPr id="7" name="Rounded Rectangle 6"/>
          <p:cNvSpPr/>
          <p:nvPr/>
        </p:nvSpPr>
        <p:spPr>
          <a:xfrm>
            <a:off x="5364088" y="4293096"/>
            <a:ext cx="3528392" cy="2376264"/>
          </a:xfrm>
          <a:prstGeom prst="roundRect">
            <a:avLst/>
          </a:prstGeom>
          <a:solidFill>
            <a:srgbClr val="CC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smtClean="0">
                <a:solidFill>
                  <a:schemeClr val="tx1"/>
                </a:solidFill>
                <a:latin typeface="Cambria Math" panose="02040503050406030204" pitchFamily="18" charset="0"/>
                <a:ea typeface="Cambria Math" panose="02040503050406030204" pitchFamily="18" charset="0"/>
              </a:rPr>
              <a:t>KATANTH</a:t>
            </a:r>
            <a:endParaRPr lang="en-GB" sz="2800" b="1" smtClean="0">
              <a:solidFill>
                <a:schemeClr val="tx1"/>
              </a:solidFill>
              <a:latin typeface="Cambria Math" panose="02040503050406030204" pitchFamily="18" charset="0"/>
              <a:ea typeface="Cambria Math" panose="02040503050406030204" pitchFamily="18" charset="0"/>
            </a:endParaRPr>
          </a:p>
          <a:p>
            <a:endParaRPr lang="en-GB" sz="2800" smtClean="0">
              <a:solidFill>
                <a:schemeClr val="tx1"/>
              </a:solidFill>
              <a:latin typeface="Cambria Math" panose="02040503050406030204" pitchFamily="18" charset="0"/>
              <a:ea typeface="Cambria Math" panose="02040503050406030204" pitchFamily="18" charset="0"/>
            </a:endParaRPr>
          </a:p>
          <a:p>
            <a:r>
              <a:rPr lang="el-GR" sz="2400" smtClean="0">
                <a:solidFill>
                  <a:schemeClr val="tx1"/>
                </a:solidFill>
                <a:latin typeface="Cambria Math" panose="02040503050406030204" pitchFamily="18" charset="0"/>
                <a:ea typeface="Cambria Math" panose="02040503050406030204" pitchFamily="18" charset="0"/>
              </a:rPr>
              <a:t>ΑΠΟΣΥΝΑΡΜΟΛΟΓΗΣΗ</a:t>
            </a:r>
          </a:p>
          <a:p>
            <a:r>
              <a:rPr lang="el-GR" sz="2400" smtClean="0">
                <a:solidFill>
                  <a:schemeClr val="tx1"/>
                </a:solidFill>
                <a:latin typeface="Cambria Math" panose="02040503050406030204" pitchFamily="18" charset="0"/>
                <a:ea typeface="Cambria Math" panose="02040503050406030204" pitchFamily="18" charset="0"/>
              </a:rPr>
              <a:t>ΔΙΑΛΥΣΗ</a:t>
            </a:r>
          </a:p>
          <a:p>
            <a:r>
              <a:rPr lang="el-GR" sz="2400" smtClean="0">
                <a:solidFill>
                  <a:schemeClr val="tx1"/>
                </a:solidFill>
                <a:latin typeface="Cambria Math" panose="02040503050406030204" pitchFamily="18" charset="0"/>
                <a:ea typeface="Cambria Math" panose="02040503050406030204" pitchFamily="18" charset="0"/>
              </a:rPr>
              <a:t>ΔΙΑΘΕΣΗ</a:t>
            </a:r>
          </a:p>
          <a:p>
            <a:r>
              <a:rPr lang="el-GR" sz="2400" smtClean="0">
                <a:solidFill>
                  <a:schemeClr val="tx1"/>
                </a:solidFill>
                <a:latin typeface="Cambria Math" panose="02040503050406030204" pitchFamily="18" charset="0"/>
                <a:ea typeface="Cambria Math" panose="02040503050406030204" pitchFamily="18" charset="0"/>
              </a:rPr>
              <a:t>ΑΝΑΚΥΚΛΩΣΗ</a:t>
            </a:r>
            <a:endParaRPr lang="en-GB" sz="2400" dirty="0" smtClean="0">
              <a:solidFill>
                <a:schemeClr val="tx1"/>
              </a:solidFill>
              <a:latin typeface="Cambria Math" panose="02040503050406030204" pitchFamily="18" charset="0"/>
              <a:ea typeface="Cambria Math" panose="02040503050406030204" pitchFamily="18" charset="0"/>
            </a:endParaRPr>
          </a:p>
        </p:txBody>
      </p:sp>
      <p:sp>
        <p:nvSpPr>
          <p:cNvPr id="8" name="Rounded Rectangle 7"/>
          <p:cNvSpPr/>
          <p:nvPr/>
        </p:nvSpPr>
        <p:spPr>
          <a:xfrm>
            <a:off x="852734" y="1063393"/>
            <a:ext cx="3863280" cy="2418719"/>
          </a:xfrm>
          <a:prstGeom prst="roundRect">
            <a:avLst/>
          </a:prstGeom>
          <a:solidFill>
            <a:srgbClr val="CCFF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3200" b="1" smtClean="0">
                <a:solidFill>
                  <a:schemeClr val="tx1"/>
                </a:solidFill>
                <a:latin typeface="Cambria Math" panose="02040503050406030204" pitchFamily="18" charset="0"/>
                <a:ea typeface="Cambria Math" panose="02040503050406030204" pitchFamily="18" charset="0"/>
              </a:rPr>
              <a:t>ΑΝΑΝΤΗ</a:t>
            </a:r>
            <a:endParaRPr lang="el-GR" sz="2800" b="1" smtClean="0">
              <a:solidFill>
                <a:schemeClr val="tx1"/>
              </a:solidFill>
              <a:latin typeface="Cambria Math" panose="02040503050406030204" pitchFamily="18" charset="0"/>
              <a:ea typeface="Cambria Math" panose="02040503050406030204" pitchFamily="18" charset="0"/>
            </a:endParaRPr>
          </a:p>
          <a:p>
            <a:endParaRPr lang="el-GR" sz="2800" smtClean="0">
              <a:solidFill>
                <a:schemeClr val="tx1"/>
              </a:solidFill>
              <a:latin typeface="Cambria Math" panose="02040503050406030204" pitchFamily="18" charset="0"/>
              <a:ea typeface="Cambria Math" panose="02040503050406030204" pitchFamily="18" charset="0"/>
            </a:endParaRPr>
          </a:p>
          <a:p>
            <a:r>
              <a:rPr lang="el-GR" sz="2000" smtClean="0">
                <a:solidFill>
                  <a:schemeClr val="tx1"/>
                </a:solidFill>
                <a:latin typeface="Cambria Math" panose="02040503050406030204" pitchFamily="18" charset="0"/>
                <a:ea typeface="Cambria Math" panose="02040503050406030204" pitchFamily="18" charset="0"/>
              </a:rPr>
              <a:t>ΕΞΟΡΥΞΗ ΠΟΡΩΝ</a:t>
            </a:r>
          </a:p>
          <a:p>
            <a:r>
              <a:rPr lang="el-GR" sz="2000" smtClean="0">
                <a:solidFill>
                  <a:schemeClr val="tx1"/>
                </a:solidFill>
                <a:latin typeface="Cambria Math" panose="02040503050406030204" pitchFamily="18" charset="0"/>
                <a:ea typeface="Cambria Math" panose="02040503050406030204" pitchFamily="18" charset="0"/>
              </a:rPr>
              <a:t>ΕΠΕΞΕΡΓΑΣΙΑ ΥΛΙΚΩΝ</a:t>
            </a:r>
          </a:p>
          <a:p>
            <a:r>
              <a:rPr lang="el-GR" sz="2000" smtClean="0">
                <a:solidFill>
                  <a:schemeClr val="tx1"/>
                </a:solidFill>
                <a:latin typeface="Cambria Math" panose="02040503050406030204" pitchFamily="18" charset="0"/>
                <a:ea typeface="Cambria Math" panose="02040503050406030204" pitchFamily="18" charset="0"/>
              </a:rPr>
              <a:t>ΚΑΤΑΣΚΕΥΗ ΕΞΑΡΤΗΜΑΤΩΝ</a:t>
            </a:r>
          </a:p>
          <a:p>
            <a:r>
              <a:rPr lang="el-GR" sz="2000" smtClean="0">
                <a:solidFill>
                  <a:schemeClr val="tx1"/>
                </a:solidFill>
                <a:latin typeface="Cambria Math" panose="02040503050406030204" pitchFamily="18" charset="0"/>
                <a:ea typeface="Cambria Math" panose="02040503050406030204" pitchFamily="18" charset="0"/>
              </a:rPr>
              <a:t>ΚΑΤΑΣΚΕΥΗ ΣΤΑΘΜΟΥ &amp; ΥΠΟΔΟΜΩΝ</a:t>
            </a:r>
            <a:endParaRPr lang="en-GB" sz="2000" dirty="0" smtClean="0">
              <a:solidFill>
                <a:schemeClr val="tx1"/>
              </a:solidFill>
              <a:latin typeface="Cambria Math" panose="02040503050406030204" pitchFamily="18" charset="0"/>
              <a:ea typeface="Cambria Math" panose="02040503050406030204" pitchFamily="18" charset="0"/>
            </a:endParaRPr>
          </a:p>
        </p:txBody>
      </p:sp>
      <p:sp>
        <p:nvSpPr>
          <p:cNvPr id="9" name="Rounded Rectangle 8"/>
          <p:cNvSpPr/>
          <p:nvPr/>
        </p:nvSpPr>
        <p:spPr>
          <a:xfrm>
            <a:off x="4716016" y="1082001"/>
            <a:ext cx="4032448" cy="2418718"/>
          </a:xfrm>
          <a:prstGeom prst="roundRect">
            <a:avLst/>
          </a:prstGeom>
          <a:solidFill>
            <a:srgbClr val="FF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3200" smtClean="0">
                <a:solidFill>
                  <a:schemeClr val="tx1"/>
                </a:solidFill>
                <a:latin typeface="Cambria Math" panose="02040503050406030204" pitchFamily="18" charset="0"/>
                <a:ea typeface="Cambria Math" panose="02040503050406030204" pitchFamily="18" charset="0"/>
              </a:rPr>
              <a:t>ΚΥΚΛΟΣ ΚΑΥΣΙΜΟΥ</a:t>
            </a:r>
          </a:p>
          <a:p>
            <a:endParaRPr lang="el-GR" sz="2800">
              <a:solidFill>
                <a:schemeClr val="tx1"/>
              </a:solidFill>
              <a:latin typeface="Cambria Math" panose="02040503050406030204" pitchFamily="18" charset="0"/>
              <a:ea typeface="Cambria Math" panose="02040503050406030204" pitchFamily="18" charset="0"/>
            </a:endParaRPr>
          </a:p>
          <a:p>
            <a:endParaRPr lang="el-GR" sz="2800" smtClean="0">
              <a:solidFill>
                <a:schemeClr val="tx1"/>
              </a:solidFill>
              <a:latin typeface="Cambria Math" panose="02040503050406030204" pitchFamily="18" charset="0"/>
              <a:ea typeface="Cambria Math" panose="02040503050406030204" pitchFamily="18" charset="0"/>
            </a:endParaRPr>
          </a:p>
          <a:p>
            <a:r>
              <a:rPr lang="el-GR" sz="2000" smtClean="0">
                <a:solidFill>
                  <a:schemeClr val="tx1"/>
                </a:solidFill>
                <a:latin typeface="Cambria Math" panose="02040503050406030204" pitchFamily="18" charset="0"/>
                <a:ea typeface="Cambria Math" panose="02040503050406030204" pitchFamily="18" charset="0"/>
              </a:rPr>
              <a:t>ΕΞΟΡΥΞΗ &amp; ΠΑΡΑΓΩΓΗ</a:t>
            </a:r>
          </a:p>
          <a:p>
            <a:r>
              <a:rPr lang="el-GR" sz="2000" smtClean="0">
                <a:solidFill>
                  <a:schemeClr val="tx1"/>
                </a:solidFill>
                <a:latin typeface="Cambria Math" panose="02040503050406030204" pitchFamily="18" charset="0"/>
                <a:ea typeface="Cambria Math" panose="02040503050406030204" pitchFamily="18" charset="0"/>
              </a:rPr>
              <a:t>ΕΠΕΞΕΡΓΑΣΙΑ &amp; ΜΕΤΑΤΡΟΠΗ</a:t>
            </a:r>
          </a:p>
          <a:p>
            <a:r>
              <a:rPr lang="el-GR" sz="2000" smtClean="0">
                <a:solidFill>
                  <a:schemeClr val="tx1"/>
                </a:solidFill>
                <a:latin typeface="Cambria Math" panose="02040503050406030204" pitchFamily="18" charset="0"/>
                <a:ea typeface="Cambria Math" panose="02040503050406030204" pitchFamily="18" charset="0"/>
              </a:rPr>
              <a:t>ΜΕΤΑΦΟΡΑ ΣΤΟΝ ΣΤΑΘΜΟ</a:t>
            </a:r>
            <a:endParaRPr lang="en-GB" sz="2000" dirty="0" smtClean="0">
              <a:solidFill>
                <a:schemeClr val="tx1"/>
              </a:solidFill>
              <a:latin typeface="Cambria Math" panose="02040503050406030204" pitchFamily="18" charset="0"/>
              <a:ea typeface="Cambria Math" panose="02040503050406030204" pitchFamily="18" charset="0"/>
            </a:endParaRPr>
          </a:p>
        </p:txBody>
      </p:sp>
      <p:cxnSp>
        <p:nvCxnSpPr>
          <p:cNvPr id="11" name="Straight Arrow Connector 10"/>
          <p:cNvCxnSpPr/>
          <p:nvPr/>
        </p:nvCxnSpPr>
        <p:spPr>
          <a:xfrm>
            <a:off x="1859845" y="3717032"/>
            <a:ext cx="0" cy="720080"/>
          </a:xfrm>
          <a:prstGeom prst="straightConnector1">
            <a:avLst/>
          </a:prstGeom>
          <a:ln w="7302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3"/>
            <a:endCxn id="7" idx="1"/>
          </p:cNvCxnSpPr>
          <p:nvPr/>
        </p:nvCxnSpPr>
        <p:spPr>
          <a:xfrm>
            <a:off x="3742497" y="5481228"/>
            <a:ext cx="1621591" cy="0"/>
          </a:xfrm>
          <a:prstGeom prst="straightConnector1">
            <a:avLst/>
          </a:prstGeom>
          <a:ln w="7302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444208" y="3500719"/>
            <a:ext cx="2" cy="576353"/>
          </a:xfrm>
          <a:prstGeom prst="line">
            <a:avLst/>
          </a:prstGeom>
          <a:ln w="698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59845" y="4056203"/>
            <a:ext cx="4584363" cy="20869"/>
          </a:xfrm>
          <a:prstGeom prst="line">
            <a:avLst/>
          </a:prstGeom>
          <a:ln w="6985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4696756"/>
      </p:ext>
    </p:extLst>
  </p:cSld>
  <p:clrMapOvr>
    <a:masterClrMapping/>
  </p:clrMapOvr>
  <mc:AlternateContent xmlns:mc="http://schemas.openxmlformats.org/markup-compatibility/2006">
    <mc:Choice xmlns:p14="http://schemas.microsoft.com/office/powerpoint/2010/main" Requires="p14">
      <p:transition spd="slow" p14:dur="2000" advTm="72259"/>
    </mc:Choice>
    <mc:Fallback>
      <p:transition spd="slow" advTm="7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αριθμού διαφάνειας"/>
          <p:cNvSpPr>
            <a:spLocks noGrp="1"/>
          </p:cNvSpPr>
          <p:nvPr>
            <p:ph type="sldNum" sz="quarter" idx="4294967295"/>
          </p:nvPr>
        </p:nvSpPr>
        <p:spPr>
          <a:xfrm>
            <a:off x="6553200" y="6356350"/>
            <a:ext cx="2133600" cy="365125"/>
          </a:xfrm>
        </p:spPr>
        <p:txBody>
          <a:bodyPr/>
          <a:lstStyle/>
          <a:p>
            <a:pPr>
              <a:defRPr/>
            </a:pPr>
            <a:fld id="{AB8B8BAC-DE67-463A-BD74-73BFDD67C20D}" type="slidenum">
              <a:rPr lang="el-GR" smtClean="0"/>
              <a:pPr>
                <a:defRPr/>
              </a:pPr>
              <a:t>31</a:t>
            </a:fld>
            <a:endParaRPr lang="el-GR"/>
          </a:p>
        </p:txBody>
      </p:sp>
      <p:pic>
        <p:nvPicPr>
          <p:cNvPr id="7173"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9000"/>
                    </a14:imgEffect>
                  </a14:imgLayer>
                </a14:imgProps>
              </a:ext>
              <a:ext uri="{28A0092B-C50C-407E-A947-70E740481C1C}">
                <a14:useLocalDpi xmlns:a14="http://schemas.microsoft.com/office/drawing/2010/main" val="0"/>
              </a:ext>
            </a:extLst>
          </a:blip>
          <a:srcRect/>
          <a:stretch>
            <a:fillRect/>
          </a:stretch>
        </p:blipFill>
        <p:spPr bwMode="auto">
          <a:xfrm>
            <a:off x="611560" y="19895"/>
            <a:ext cx="7776864" cy="682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885184" y="6021288"/>
            <a:ext cx="4258816" cy="839088"/>
          </a:xfrm>
          <a:solidFill>
            <a:srgbClr val="FFFF00"/>
          </a:solidFill>
        </p:spPr>
        <p:txBody>
          <a:bodyPr>
            <a:noAutofit/>
          </a:bodyPr>
          <a:lstStyle/>
          <a:p>
            <a:pPr eaLnBrk="1" hangingPunct="1">
              <a:defRPr/>
            </a:pPr>
            <a:r>
              <a:rPr lang="el-GR" sz="1800" dirty="0" smtClean="0">
                <a:latin typeface="Cambria" pitchFamily="18" charset="0"/>
              </a:rPr>
              <a:t>ΑΝΑΛΥΣΗ ΚΥΚΛΟΥ ΖΩΗΣ ΓΙΑ ΤΙΣ ΕΚΠΟΜΠΕΣ </a:t>
            </a:r>
            <a:r>
              <a:rPr lang="en-GB" sz="1800" dirty="0" smtClean="0">
                <a:latin typeface="Cambria" pitchFamily="18" charset="0"/>
              </a:rPr>
              <a:t>CO</a:t>
            </a:r>
            <a:r>
              <a:rPr lang="en-GB" sz="1800" baseline="-25000" dirty="0" smtClean="0">
                <a:latin typeface="Cambria" pitchFamily="18" charset="0"/>
              </a:rPr>
              <a:t>2</a:t>
            </a:r>
            <a:r>
              <a:rPr lang="en-GB" sz="1800" dirty="0" smtClean="0">
                <a:latin typeface="Cambria" pitchFamily="18" charset="0"/>
              </a:rPr>
              <a:t> </a:t>
            </a:r>
            <a:r>
              <a:rPr lang="el-GR" sz="1800" dirty="0" smtClean="0">
                <a:latin typeface="Cambria" pitchFamily="18" charset="0"/>
              </a:rPr>
              <a:t>ΓΙΑ ΑΠΕ, ΠΥΡΗΝΙΚΗ ΚΑΙ ΣΥΜΒΑΤΙΚΑ ΚΑΥΣΙΜΑ</a:t>
            </a:r>
            <a:endParaRPr lang="el-GR" sz="1800" dirty="0"/>
          </a:p>
        </p:txBody>
      </p:sp>
      <p:sp>
        <p:nvSpPr>
          <p:cNvPr id="3" name="TextBox 2"/>
          <p:cNvSpPr txBox="1"/>
          <p:nvPr/>
        </p:nvSpPr>
        <p:spPr>
          <a:xfrm>
            <a:off x="251520" y="5110"/>
            <a:ext cx="2772816" cy="338554"/>
          </a:xfrm>
          <a:prstGeom prst="rect">
            <a:avLst/>
          </a:prstGeom>
          <a:solidFill>
            <a:srgbClr val="FFC000"/>
          </a:solidFill>
          <a:ln>
            <a:solidFill>
              <a:schemeClr val="tx2"/>
            </a:solidFill>
          </a:ln>
        </p:spPr>
        <p:txBody>
          <a:bodyPr wrap="square" rtlCol="0">
            <a:spAutoFit/>
          </a:bodyPr>
          <a:lstStyle/>
          <a:p>
            <a:pPr algn="ctr"/>
            <a:r>
              <a:rPr lang="el-GR" sz="1600" dirty="0" smtClean="0">
                <a:latin typeface="Cambria Math" panose="02040503050406030204" pitchFamily="18" charset="0"/>
                <a:ea typeface="Cambria Math" panose="02040503050406030204" pitchFamily="18" charset="0"/>
              </a:rPr>
              <a:t>ΕΝΕΡΓΕΙΑΚΗ ΜΕΤΑΤΡΟΠΗ</a:t>
            </a:r>
            <a:endParaRPr lang="en-GB" sz="1600" dirty="0" smtClean="0">
              <a:latin typeface="Cambria Math" panose="02040503050406030204" pitchFamily="18" charset="0"/>
              <a:ea typeface="Cambria Math" panose="02040503050406030204" pitchFamily="18" charset="0"/>
            </a:endParaRPr>
          </a:p>
        </p:txBody>
      </p:sp>
      <p:sp>
        <p:nvSpPr>
          <p:cNvPr id="6" name="TextBox 5"/>
          <p:cNvSpPr txBox="1"/>
          <p:nvPr/>
        </p:nvSpPr>
        <p:spPr>
          <a:xfrm>
            <a:off x="5436096" y="-25809"/>
            <a:ext cx="2952328" cy="338554"/>
          </a:xfrm>
          <a:prstGeom prst="rect">
            <a:avLst/>
          </a:prstGeom>
          <a:solidFill>
            <a:srgbClr val="FFC000"/>
          </a:solidFill>
          <a:ln>
            <a:solidFill>
              <a:schemeClr val="tx2"/>
            </a:solidFill>
          </a:ln>
        </p:spPr>
        <p:txBody>
          <a:bodyPr wrap="square" rtlCol="0">
            <a:spAutoFit/>
          </a:bodyPr>
          <a:lstStyle/>
          <a:p>
            <a:pPr algn="ctr"/>
            <a:r>
              <a:rPr lang="el-GR" sz="1600" dirty="0" smtClean="0">
                <a:latin typeface="Cambria Math" panose="02040503050406030204" pitchFamily="18" charset="0"/>
                <a:ea typeface="Cambria Math" panose="02040503050406030204" pitchFamily="18" charset="0"/>
              </a:rPr>
              <a:t>ΚΑΤΑΝΑΛΩΣΗ ΗΛΕΚΤΡΙΣΜΟΥ</a:t>
            </a:r>
            <a:endParaRPr lang="en-GB" sz="1600" dirty="0" smtClean="0">
              <a:latin typeface="Cambria Math" panose="02040503050406030204" pitchFamily="18" charset="0"/>
              <a:ea typeface="Cambria Math" panose="02040503050406030204" pitchFamily="18" charset="0"/>
            </a:endParaRPr>
          </a:p>
        </p:txBody>
      </p:sp>
      <p:sp>
        <p:nvSpPr>
          <p:cNvPr id="7" name="TextBox 6"/>
          <p:cNvSpPr txBox="1"/>
          <p:nvPr/>
        </p:nvSpPr>
        <p:spPr>
          <a:xfrm>
            <a:off x="251520" y="1772816"/>
            <a:ext cx="4032448" cy="307777"/>
          </a:xfrm>
          <a:prstGeom prst="rect">
            <a:avLst/>
          </a:prstGeom>
          <a:solidFill>
            <a:srgbClr val="FFC000"/>
          </a:solidFill>
          <a:ln>
            <a:solidFill>
              <a:schemeClr val="tx2"/>
            </a:solidFill>
          </a:ln>
        </p:spPr>
        <p:txBody>
          <a:bodyPr wrap="square" rtlCol="0">
            <a:spAutoFit/>
          </a:bodyPr>
          <a:lstStyle/>
          <a:p>
            <a:pPr algn="ctr"/>
            <a:r>
              <a:rPr lang="el-GR" sz="1400" dirty="0" smtClean="0">
                <a:latin typeface="Cambria Math" panose="02040503050406030204" pitchFamily="18" charset="0"/>
                <a:ea typeface="Cambria Math" panose="02040503050406030204" pitchFamily="18" charset="0"/>
              </a:rPr>
              <a:t>ΑΝΑΚΤΗΣΗ </a:t>
            </a:r>
            <a:r>
              <a:rPr lang="el-GR" sz="1400" smtClean="0">
                <a:latin typeface="Cambria Math" panose="02040503050406030204" pitchFamily="18" charset="0"/>
                <a:ea typeface="Cambria Math" panose="02040503050406030204" pitchFamily="18" charset="0"/>
              </a:rPr>
              <a:t>ΚΑΙ </a:t>
            </a:r>
            <a:r>
              <a:rPr lang="el-GR" sz="1400" smtClean="0">
                <a:latin typeface="Cambria Math" panose="02040503050406030204" pitchFamily="18" charset="0"/>
                <a:ea typeface="Cambria Math" panose="02040503050406030204" pitchFamily="18" charset="0"/>
              </a:rPr>
              <a:t>ΕΞΟΡΥΞΗ </a:t>
            </a:r>
            <a:r>
              <a:rPr lang="en-GB" sz="1400" smtClean="0">
                <a:latin typeface="Cambria Math" panose="02040503050406030204" pitchFamily="18" charset="0"/>
                <a:ea typeface="Cambria Math" panose="02040503050406030204" pitchFamily="18" charset="0"/>
              </a:rPr>
              <a:t>HC &amp; </a:t>
            </a:r>
            <a:r>
              <a:rPr lang="el-GR" sz="1400" smtClean="0">
                <a:latin typeface="Cambria Math" panose="02040503050406030204" pitchFamily="18" charset="0"/>
                <a:ea typeface="Cambria Math" panose="02040503050406030204" pitchFamily="18" charset="0"/>
              </a:rPr>
              <a:t>ΠΥΡΗΝΙΚΩΝ</a:t>
            </a:r>
            <a:endParaRPr lang="en-GB" sz="1400" dirty="0" smtClean="0">
              <a:latin typeface="Cambria Math" panose="02040503050406030204" pitchFamily="18" charset="0"/>
              <a:ea typeface="Cambria Math" panose="02040503050406030204" pitchFamily="18" charset="0"/>
            </a:endParaRPr>
          </a:p>
        </p:txBody>
      </p:sp>
      <p:sp>
        <p:nvSpPr>
          <p:cNvPr id="8" name="TextBox 7"/>
          <p:cNvSpPr txBox="1"/>
          <p:nvPr/>
        </p:nvSpPr>
        <p:spPr>
          <a:xfrm>
            <a:off x="251520" y="4293096"/>
            <a:ext cx="2772816" cy="338554"/>
          </a:xfrm>
          <a:prstGeom prst="rect">
            <a:avLst/>
          </a:prstGeom>
          <a:solidFill>
            <a:srgbClr val="FFC000"/>
          </a:solidFill>
          <a:ln>
            <a:solidFill>
              <a:schemeClr val="tx2"/>
            </a:solidFill>
          </a:ln>
        </p:spPr>
        <p:txBody>
          <a:bodyPr wrap="square" rtlCol="0">
            <a:spAutoFit/>
          </a:bodyPr>
          <a:lstStyle/>
          <a:p>
            <a:pPr algn="ctr"/>
            <a:r>
              <a:rPr lang="el-GR" sz="1600" dirty="0" smtClean="0">
                <a:latin typeface="Cambria Math" panose="02040503050406030204" pitchFamily="18" charset="0"/>
                <a:ea typeface="Cambria Math" panose="02040503050406030204" pitchFamily="18" charset="0"/>
              </a:rPr>
              <a:t>ΒΙΟΜΑΖΑ ΓΙΑ ΕΝΕΡΓΕΙΑ</a:t>
            </a:r>
            <a:endParaRPr lang="en-GB" sz="1600" dirty="0" smtClean="0">
              <a:latin typeface="Cambria Math" panose="02040503050406030204" pitchFamily="18" charset="0"/>
              <a:ea typeface="Cambria Math" panose="02040503050406030204" pitchFamily="18" charset="0"/>
            </a:endParaRPr>
          </a:p>
        </p:txBody>
      </p:sp>
      <p:sp>
        <p:nvSpPr>
          <p:cNvPr id="9" name="TextBox 8"/>
          <p:cNvSpPr txBox="1"/>
          <p:nvPr/>
        </p:nvSpPr>
        <p:spPr>
          <a:xfrm>
            <a:off x="5472100" y="2348880"/>
            <a:ext cx="1512168" cy="338554"/>
          </a:xfrm>
          <a:prstGeom prst="rect">
            <a:avLst/>
          </a:prstGeom>
          <a:solidFill>
            <a:srgbClr val="FFC000"/>
          </a:solidFill>
          <a:ln>
            <a:solidFill>
              <a:schemeClr val="tx2"/>
            </a:solidFill>
          </a:ln>
        </p:spPr>
        <p:txBody>
          <a:bodyPr wrap="square" rtlCol="0">
            <a:spAutoFit/>
          </a:bodyPr>
          <a:lstStyle/>
          <a:p>
            <a:pPr algn="ctr"/>
            <a:r>
              <a:rPr lang="el-GR" sz="1600" dirty="0" smtClean="0">
                <a:latin typeface="Cambria Math" panose="02040503050406030204" pitchFamily="18" charset="0"/>
                <a:ea typeface="Cambria Math" panose="02040503050406030204" pitchFamily="18" charset="0"/>
              </a:rPr>
              <a:t>ΚΑΥΣΗ</a:t>
            </a:r>
            <a:endParaRPr lang="en-GB" sz="1600" dirty="0" smtClean="0">
              <a:latin typeface="Cambria Math" panose="02040503050406030204" pitchFamily="18" charset="0"/>
              <a:ea typeface="Cambria Math" panose="02040503050406030204" pitchFamily="18" charset="0"/>
            </a:endParaRPr>
          </a:p>
        </p:txBody>
      </p:sp>
      <p:sp>
        <p:nvSpPr>
          <p:cNvPr id="11" name="Down Arrow 10"/>
          <p:cNvSpPr/>
          <p:nvPr/>
        </p:nvSpPr>
        <p:spPr>
          <a:xfrm>
            <a:off x="815568" y="2987886"/>
            <a:ext cx="1008112" cy="216024"/>
          </a:xfrm>
          <a:prstGeom prst="downArrow">
            <a:avLst/>
          </a:prstGeom>
          <a:solidFill>
            <a:srgbClr val="FF99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Cambria Math" panose="02040503050406030204" pitchFamily="18" charset="0"/>
                <a:ea typeface="Cambria Math" panose="02040503050406030204" pitchFamily="18" charset="0"/>
              </a:rPr>
              <a:t>GHG</a:t>
            </a:r>
          </a:p>
        </p:txBody>
      </p:sp>
      <p:sp>
        <p:nvSpPr>
          <p:cNvPr id="12" name="Down Arrow 11"/>
          <p:cNvSpPr/>
          <p:nvPr/>
        </p:nvSpPr>
        <p:spPr>
          <a:xfrm>
            <a:off x="2051969" y="4057737"/>
            <a:ext cx="1008112" cy="216024"/>
          </a:xfrm>
          <a:prstGeom prst="downArrow">
            <a:avLst/>
          </a:prstGeom>
          <a:solidFill>
            <a:srgbClr val="FF99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Cambria Math" panose="02040503050406030204" pitchFamily="18" charset="0"/>
                <a:ea typeface="Cambria Math" panose="02040503050406030204" pitchFamily="18" charset="0"/>
              </a:rPr>
              <a:t>GHG</a:t>
            </a:r>
          </a:p>
        </p:txBody>
      </p:sp>
      <p:sp>
        <p:nvSpPr>
          <p:cNvPr id="13" name="Down Arrow 12"/>
          <p:cNvSpPr/>
          <p:nvPr/>
        </p:nvSpPr>
        <p:spPr>
          <a:xfrm>
            <a:off x="907976" y="4030324"/>
            <a:ext cx="1008112" cy="243437"/>
          </a:xfrm>
          <a:prstGeom prst="downArrow">
            <a:avLst/>
          </a:prstGeom>
          <a:solidFill>
            <a:srgbClr val="FF99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Cambria Math" panose="02040503050406030204" pitchFamily="18" charset="0"/>
                <a:ea typeface="Cambria Math" panose="02040503050406030204" pitchFamily="18" charset="0"/>
              </a:rPr>
              <a:t>GHG</a:t>
            </a:r>
          </a:p>
        </p:txBody>
      </p:sp>
      <p:sp>
        <p:nvSpPr>
          <p:cNvPr id="14" name="Down Arrow 13"/>
          <p:cNvSpPr/>
          <p:nvPr/>
        </p:nvSpPr>
        <p:spPr>
          <a:xfrm>
            <a:off x="3275856" y="4038600"/>
            <a:ext cx="1008112" cy="254496"/>
          </a:xfrm>
          <a:prstGeom prst="downArrow">
            <a:avLst/>
          </a:prstGeom>
          <a:solidFill>
            <a:srgbClr val="FF99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Cambria Math" panose="02040503050406030204" pitchFamily="18" charset="0"/>
                <a:ea typeface="Cambria Math" panose="02040503050406030204" pitchFamily="18" charset="0"/>
              </a:rPr>
              <a:t>GHG</a:t>
            </a:r>
          </a:p>
        </p:txBody>
      </p:sp>
      <p:sp>
        <p:nvSpPr>
          <p:cNvPr id="15" name="Down Arrow 14"/>
          <p:cNvSpPr/>
          <p:nvPr/>
        </p:nvSpPr>
        <p:spPr>
          <a:xfrm>
            <a:off x="4283968" y="4030325"/>
            <a:ext cx="1008112" cy="262771"/>
          </a:xfrm>
          <a:prstGeom prst="downArrow">
            <a:avLst/>
          </a:prstGeom>
          <a:solidFill>
            <a:srgbClr val="FF99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Cambria Math" panose="02040503050406030204" pitchFamily="18" charset="0"/>
                <a:ea typeface="Cambria Math" panose="02040503050406030204" pitchFamily="18" charset="0"/>
              </a:rPr>
              <a:t>GHG</a:t>
            </a:r>
          </a:p>
        </p:txBody>
      </p:sp>
      <p:sp>
        <p:nvSpPr>
          <p:cNvPr id="16" name="Down Arrow 15"/>
          <p:cNvSpPr/>
          <p:nvPr/>
        </p:nvSpPr>
        <p:spPr>
          <a:xfrm>
            <a:off x="5724128" y="5730735"/>
            <a:ext cx="1008112" cy="288032"/>
          </a:xfrm>
          <a:prstGeom prst="downArrow">
            <a:avLst/>
          </a:prstGeom>
          <a:solidFill>
            <a:srgbClr val="FF99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Cambria Math" panose="02040503050406030204" pitchFamily="18" charset="0"/>
                <a:ea typeface="Cambria Math" panose="02040503050406030204" pitchFamily="18" charset="0"/>
              </a:rPr>
              <a:t>GHG</a:t>
            </a:r>
          </a:p>
        </p:txBody>
      </p:sp>
      <p:sp>
        <p:nvSpPr>
          <p:cNvPr id="17" name="Down Arrow 16"/>
          <p:cNvSpPr/>
          <p:nvPr/>
        </p:nvSpPr>
        <p:spPr>
          <a:xfrm>
            <a:off x="2339752" y="6173128"/>
            <a:ext cx="1008112" cy="216024"/>
          </a:xfrm>
          <a:prstGeom prst="downArrow">
            <a:avLst/>
          </a:prstGeom>
          <a:solidFill>
            <a:srgbClr val="FF99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Cambria Math" panose="02040503050406030204" pitchFamily="18" charset="0"/>
                <a:ea typeface="Cambria Math" panose="02040503050406030204" pitchFamily="18" charset="0"/>
              </a:rPr>
              <a:t>GHG</a:t>
            </a:r>
          </a:p>
        </p:txBody>
      </p:sp>
      <p:sp>
        <p:nvSpPr>
          <p:cNvPr id="18" name="Down Arrow 17"/>
          <p:cNvSpPr/>
          <p:nvPr/>
        </p:nvSpPr>
        <p:spPr>
          <a:xfrm>
            <a:off x="427918" y="6139124"/>
            <a:ext cx="1008112" cy="216024"/>
          </a:xfrm>
          <a:prstGeom prst="downArrow">
            <a:avLst/>
          </a:prstGeom>
          <a:solidFill>
            <a:srgbClr val="FF99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Cambria Math" panose="02040503050406030204" pitchFamily="18" charset="0"/>
                <a:ea typeface="Cambria Math" panose="02040503050406030204" pitchFamily="18" charset="0"/>
              </a:rPr>
              <a:t>GHG</a:t>
            </a:r>
          </a:p>
        </p:txBody>
      </p:sp>
      <p:sp>
        <p:nvSpPr>
          <p:cNvPr id="10" name="Up Arrow 9"/>
          <p:cNvSpPr/>
          <p:nvPr/>
        </p:nvSpPr>
        <p:spPr>
          <a:xfrm>
            <a:off x="1196964" y="6137124"/>
            <a:ext cx="1295896" cy="288032"/>
          </a:xfrm>
          <a:prstGeom prst="upArrow">
            <a:avLst/>
          </a:prstGeom>
          <a:solidFill>
            <a:srgbClr val="92D050"/>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latin typeface="Cambria Math" panose="02040503050406030204" pitchFamily="18" charset="0"/>
                <a:ea typeface="Cambria Math" panose="02040503050406030204" pitchFamily="18" charset="0"/>
              </a:rPr>
              <a:t>CO2</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05690975"/>
      </p:ext>
    </p:extLst>
  </p:cSld>
  <p:clrMapOvr>
    <a:masterClrMapping/>
  </p:clrMapOvr>
  <mc:AlternateContent xmlns:mc="http://schemas.openxmlformats.org/markup-compatibility/2006">
    <mc:Choice xmlns:p14="http://schemas.microsoft.com/office/powerpoint/2010/main" Requires="p14">
      <p:transition spd="slow" p14:dur="2000" advTm="99853"/>
    </mc:Choice>
    <mc:Fallback>
      <p:transition spd="slow" advTm="99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 name="Rectangle 89"/>
          <p:cNvSpPr>
            <a:spLocks noGrp="1" noChangeArrowheads="1"/>
          </p:cNvSpPr>
          <p:nvPr>
            <p:ph type="title"/>
          </p:nvPr>
        </p:nvSpPr>
        <p:spPr>
          <a:xfrm>
            <a:off x="457200" y="116632"/>
            <a:ext cx="8229600" cy="418058"/>
          </a:xfrm>
        </p:spPr>
        <p:txBody>
          <a:bodyPr>
            <a:noAutofit/>
          </a:bodyPr>
          <a:lstStyle/>
          <a:p>
            <a:r>
              <a:rPr lang="el-GR" altLang="en-US" smtClean="0">
                <a:solidFill>
                  <a:srgbClr val="C00000"/>
                </a:solidFill>
              </a:rPr>
              <a:t>ΣΥΣΤΗΜΑ ΗΛΕΚΤΡΟΠΑΡΑΓΩΓΗΣ</a:t>
            </a:r>
            <a:endParaRPr lang="en-US" altLang="en-US" dirty="0">
              <a:solidFill>
                <a:srgbClr val="C00000"/>
              </a:solidFill>
            </a:endParaRPr>
          </a:p>
        </p:txBody>
      </p:sp>
      <p:pic>
        <p:nvPicPr>
          <p:cNvPr id="2138" name="Picture 9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3" y="652066"/>
            <a:ext cx="8027376" cy="601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39" name="Text Box 91"/>
          <p:cNvSpPr txBox="1">
            <a:spLocks noChangeArrowheads="1"/>
          </p:cNvSpPr>
          <p:nvPr/>
        </p:nvSpPr>
        <p:spPr bwMode="auto">
          <a:xfrm>
            <a:off x="7239000" y="1124744"/>
            <a:ext cx="1676400" cy="923330"/>
          </a:xfrm>
          <a:prstGeom prst="rect">
            <a:avLst/>
          </a:prstGeom>
          <a:solidFill>
            <a:schemeClr val="bg2">
              <a:lumMod val="40000"/>
              <a:lumOff val="60000"/>
            </a:schemeClr>
          </a:solidFill>
          <a:ln w="9525">
            <a:solidFill>
              <a:schemeClr val="tx1"/>
            </a:solidFill>
            <a:miter lim="800000"/>
            <a:headEnd/>
            <a:tailEnd/>
          </a:ln>
          <a:effectLst/>
          <a:extLst/>
        </p:spPr>
        <p:txBody>
          <a:bodyPr>
            <a:spAutoFit/>
          </a:bodyPr>
          <a:lstStyle/>
          <a:p>
            <a:pPr algn="ctr">
              <a:spcBef>
                <a:spcPct val="50000"/>
              </a:spcBef>
            </a:pPr>
            <a:r>
              <a:rPr lang="el-GR" altLang="en-US" sz="1800" dirty="0" smtClean="0"/>
              <a:t>Παραγωγή Ηλεκτρισμού :  </a:t>
            </a:r>
            <a:r>
              <a:rPr lang="en-US" altLang="en-US" sz="1800" dirty="0" smtClean="0"/>
              <a:t>kWh </a:t>
            </a:r>
            <a:endParaRPr lang="en-US" altLang="en-US" sz="1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7683368"/>
      </p:ext>
    </p:extLst>
  </p:cSld>
  <p:clrMapOvr>
    <a:masterClrMapping/>
  </p:clrMapOvr>
  <mc:AlternateContent xmlns:mc="http://schemas.openxmlformats.org/markup-compatibility/2006">
    <mc:Choice xmlns:p14="http://schemas.microsoft.com/office/powerpoint/2010/main" Requires="p14">
      <p:transition spd="slow" p14:dur="2000" advTm="50598"/>
    </mc:Choice>
    <mc:Fallback>
      <p:transition spd="slow" advTm="50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lumMod val="85000"/>
            </a:schemeClr>
          </a:solidFill>
        </p:spPr>
        <p:txBody>
          <a:bodyPr/>
          <a:lstStyle/>
          <a:p>
            <a:r>
              <a:rPr lang="el-GR" smtClean="0"/>
              <a:t>ΑΝΘΡΑΚΙΚΟ ΑΠΟΤΥΠΩΜΑ ΗΛΕΚΤΡΟΠΑΡΑΓΩΓΗΣ</a:t>
            </a:r>
            <a:endParaRPr lang="en-GB"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7" y="908720"/>
            <a:ext cx="8131761"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51838" y="2395627"/>
            <a:ext cx="1334721" cy="338554"/>
          </a:xfrm>
          <a:prstGeom prst="rect">
            <a:avLst/>
          </a:prstGeom>
          <a:solidFill>
            <a:srgbClr val="FFC000"/>
          </a:solidFill>
          <a:ln>
            <a:solidFill>
              <a:schemeClr val="tx2"/>
            </a:solidFill>
          </a:ln>
        </p:spPr>
        <p:txBody>
          <a:bodyPr wrap="square" rtlCol="0">
            <a:spAutoFit/>
          </a:bodyPr>
          <a:lstStyle/>
          <a:p>
            <a:pPr algn="ctr"/>
            <a:r>
              <a:rPr lang="el-GR" sz="1600" dirty="0" smtClean="0">
                <a:latin typeface="Cambria Math" panose="02040503050406030204" pitchFamily="18" charset="0"/>
                <a:ea typeface="Cambria Math" panose="02040503050406030204" pitchFamily="18" charset="0"/>
              </a:rPr>
              <a:t>ΕΞΑΓΩΓΗ</a:t>
            </a:r>
            <a:endParaRPr lang="en-GB" sz="1600" dirty="0" smtClean="0">
              <a:latin typeface="Cambria Math" panose="02040503050406030204" pitchFamily="18" charset="0"/>
              <a:ea typeface="Cambria Math" panose="02040503050406030204" pitchFamily="18" charset="0"/>
            </a:endParaRPr>
          </a:p>
        </p:txBody>
      </p:sp>
      <p:sp>
        <p:nvSpPr>
          <p:cNvPr id="5" name="TextBox 4"/>
          <p:cNvSpPr txBox="1"/>
          <p:nvPr/>
        </p:nvSpPr>
        <p:spPr>
          <a:xfrm>
            <a:off x="3919198" y="3259723"/>
            <a:ext cx="1588905" cy="338554"/>
          </a:xfrm>
          <a:prstGeom prst="rect">
            <a:avLst/>
          </a:prstGeom>
          <a:solidFill>
            <a:srgbClr val="FFC000"/>
          </a:solidFill>
          <a:ln>
            <a:solidFill>
              <a:schemeClr val="tx2"/>
            </a:solidFill>
          </a:ln>
        </p:spPr>
        <p:txBody>
          <a:bodyPr wrap="square" rtlCol="0">
            <a:spAutoFit/>
          </a:bodyPr>
          <a:lstStyle/>
          <a:p>
            <a:pPr algn="ctr"/>
            <a:r>
              <a:rPr lang="el-GR" sz="1600" dirty="0" smtClean="0">
                <a:latin typeface="Cambria Math" panose="02040503050406030204" pitchFamily="18" charset="0"/>
                <a:ea typeface="Cambria Math" panose="02040503050406030204" pitchFamily="18" charset="0"/>
              </a:rPr>
              <a:t>ΑΝΑΚΥΚΛΩΣΗ</a:t>
            </a:r>
            <a:endParaRPr lang="en-GB" sz="1600" dirty="0" smtClean="0">
              <a:latin typeface="Cambria Math" panose="02040503050406030204" pitchFamily="18" charset="0"/>
              <a:ea typeface="Cambria Math" panose="02040503050406030204" pitchFamily="18" charset="0"/>
            </a:endParaRPr>
          </a:p>
        </p:txBody>
      </p:sp>
      <p:sp>
        <p:nvSpPr>
          <p:cNvPr id="6" name="TextBox 5"/>
          <p:cNvSpPr txBox="1"/>
          <p:nvPr/>
        </p:nvSpPr>
        <p:spPr>
          <a:xfrm>
            <a:off x="4840742" y="2429826"/>
            <a:ext cx="1334721" cy="338554"/>
          </a:xfrm>
          <a:prstGeom prst="rect">
            <a:avLst/>
          </a:prstGeom>
          <a:solidFill>
            <a:srgbClr val="FFC000"/>
          </a:solidFill>
          <a:ln>
            <a:solidFill>
              <a:schemeClr val="tx2"/>
            </a:solidFill>
          </a:ln>
        </p:spPr>
        <p:txBody>
          <a:bodyPr wrap="square" rtlCol="0">
            <a:spAutoFit/>
          </a:bodyPr>
          <a:lstStyle/>
          <a:p>
            <a:pPr algn="ctr"/>
            <a:r>
              <a:rPr lang="el-GR" sz="1600" dirty="0" smtClean="0">
                <a:latin typeface="Cambria Math" panose="02040503050406030204" pitchFamily="18" charset="0"/>
                <a:ea typeface="Cambria Math" panose="02040503050406030204" pitchFamily="18" charset="0"/>
              </a:rPr>
              <a:t>ΜΕΤΑΦΟΡΑ</a:t>
            </a:r>
            <a:endParaRPr lang="en-GB" sz="1600" dirty="0" smtClean="0">
              <a:latin typeface="Cambria Math" panose="02040503050406030204" pitchFamily="18" charset="0"/>
              <a:ea typeface="Cambria Math" panose="02040503050406030204" pitchFamily="18" charset="0"/>
            </a:endParaRPr>
          </a:p>
        </p:txBody>
      </p:sp>
      <p:sp>
        <p:nvSpPr>
          <p:cNvPr id="7" name="TextBox 6"/>
          <p:cNvSpPr txBox="1"/>
          <p:nvPr/>
        </p:nvSpPr>
        <p:spPr>
          <a:xfrm>
            <a:off x="6372201" y="1106544"/>
            <a:ext cx="667360" cy="461665"/>
          </a:xfrm>
          <a:prstGeom prst="rect">
            <a:avLst/>
          </a:prstGeom>
          <a:solidFill>
            <a:srgbClr val="FFC000"/>
          </a:solidFill>
          <a:ln>
            <a:solidFill>
              <a:schemeClr val="tx2"/>
            </a:solidFill>
          </a:ln>
        </p:spPr>
        <p:txBody>
          <a:bodyPr wrap="square" rtlCol="0">
            <a:spAutoFit/>
          </a:bodyPr>
          <a:lstStyle/>
          <a:p>
            <a:pPr algn="ctr"/>
            <a:r>
              <a:rPr lang="en-GB" sz="2400">
                <a:latin typeface="Cambria Math" panose="02040503050406030204" pitchFamily="18" charset="0"/>
                <a:ea typeface="Cambria Math" panose="02040503050406030204" pitchFamily="18" charset="0"/>
              </a:rPr>
              <a:t>CO</a:t>
            </a:r>
            <a:r>
              <a:rPr lang="en-GB" sz="2400" baseline="-25000">
                <a:latin typeface="Cambria Math" panose="02040503050406030204" pitchFamily="18" charset="0"/>
                <a:ea typeface="Cambria Math" panose="02040503050406030204" pitchFamily="18" charset="0"/>
              </a:rPr>
              <a:t>2</a:t>
            </a:r>
            <a:endParaRPr lang="en-GB" sz="2000" dirty="0" smtClean="0">
              <a:latin typeface="Cambria Math" panose="02040503050406030204" pitchFamily="18" charset="0"/>
              <a:ea typeface="Cambria Math" panose="02040503050406030204" pitchFamily="18" charset="0"/>
            </a:endParaRPr>
          </a:p>
        </p:txBody>
      </p:sp>
      <p:sp>
        <p:nvSpPr>
          <p:cNvPr id="8" name="TextBox 7"/>
          <p:cNvSpPr txBox="1"/>
          <p:nvPr/>
        </p:nvSpPr>
        <p:spPr>
          <a:xfrm>
            <a:off x="3585518" y="858198"/>
            <a:ext cx="667360" cy="461665"/>
          </a:xfrm>
          <a:prstGeom prst="rect">
            <a:avLst/>
          </a:prstGeom>
          <a:solidFill>
            <a:srgbClr val="FFC000"/>
          </a:solidFill>
          <a:ln>
            <a:solidFill>
              <a:schemeClr val="tx2"/>
            </a:solidFill>
          </a:ln>
        </p:spPr>
        <p:txBody>
          <a:bodyPr wrap="square" rtlCol="0">
            <a:spAutoFit/>
          </a:bodyPr>
          <a:lstStyle/>
          <a:p>
            <a:pPr algn="ctr"/>
            <a:r>
              <a:rPr lang="en-GB" sz="2400">
                <a:latin typeface="Cambria Math" panose="02040503050406030204" pitchFamily="18" charset="0"/>
                <a:ea typeface="Cambria Math" panose="02040503050406030204" pitchFamily="18" charset="0"/>
              </a:rPr>
              <a:t>CO</a:t>
            </a:r>
            <a:r>
              <a:rPr lang="en-GB" sz="2400" baseline="-25000">
                <a:latin typeface="Cambria Math" panose="02040503050406030204" pitchFamily="18" charset="0"/>
                <a:ea typeface="Cambria Math" panose="02040503050406030204" pitchFamily="18" charset="0"/>
              </a:rPr>
              <a:t>2</a:t>
            </a:r>
            <a:endParaRPr lang="en-GB" sz="2000" dirty="0">
              <a:latin typeface="Cambria Math" panose="02040503050406030204" pitchFamily="18" charset="0"/>
              <a:ea typeface="Cambria Math" panose="02040503050406030204" pitchFamily="18" charset="0"/>
            </a:endParaRPr>
          </a:p>
        </p:txBody>
      </p:sp>
      <p:sp>
        <p:nvSpPr>
          <p:cNvPr id="9" name="TextBox 8"/>
          <p:cNvSpPr txBox="1"/>
          <p:nvPr/>
        </p:nvSpPr>
        <p:spPr>
          <a:xfrm>
            <a:off x="1259632" y="1535306"/>
            <a:ext cx="667360" cy="461665"/>
          </a:xfrm>
          <a:prstGeom prst="rect">
            <a:avLst/>
          </a:prstGeom>
          <a:solidFill>
            <a:srgbClr val="FFC000"/>
          </a:solidFill>
          <a:ln>
            <a:solidFill>
              <a:schemeClr val="tx2"/>
            </a:solidFill>
          </a:ln>
        </p:spPr>
        <p:txBody>
          <a:bodyPr wrap="square" rtlCol="0">
            <a:spAutoFit/>
          </a:bodyPr>
          <a:lstStyle/>
          <a:p>
            <a:pPr algn="ctr"/>
            <a:r>
              <a:rPr lang="en-GB" sz="2400" dirty="0" smtClean="0">
                <a:latin typeface="Cambria Math" panose="02040503050406030204" pitchFamily="18" charset="0"/>
                <a:ea typeface="Cambria Math" panose="02040503050406030204" pitchFamily="18" charset="0"/>
              </a:rPr>
              <a:t>CO</a:t>
            </a:r>
            <a:r>
              <a:rPr lang="en-GB" sz="2400" baseline="-25000" dirty="0" smtClean="0">
                <a:latin typeface="Cambria Math" panose="02040503050406030204" pitchFamily="18" charset="0"/>
                <a:ea typeface="Cambria Math" panose="02040503050406030204" pitchFamily="18" charset="0"/>
              </a:rPr>
              <a:t>2</a:t>
            </a:r>
          </a:p>
        </p:txBody>
      </p:sp>
      <p:sp>
        <p:nvSpPr>
          <p:cNvPr id="10" name="TextBox 9"/>
          <p:cNvSpPr txBox="1"/>
          <p:nvPr/>
        </p:nvSpPr>
        <p:spPr>
          <a:xfrm>
            <a:off x="727548" y="4653136"/>
            <a:ext cx="667360" cy="461665"/>
          </a:xfrm>
          <a:prstGeom prst="rect">
            <a:avLst/>
          </a:prstGeom>
          <a:solidFill>
            <a:srgbClr val="FFC000"/>
          </a:solidFill>
          <a:ln>
            <a:solidFill>
              <a:schemeClr val="tx2"/>
            </a:solidFill>
          </a:ln>
        </p:spPr>
        <p:txBody>
          <a:bodyPr wrap="square" rtlCol="0">
            <a:spAutoFit/>
          </a:bodyPr>
          <a:lstStyle/>
          <a:p>
            <a:pPr algn="ctr"/>
            <a:r>
              <a:rPr lang="en-GB" sz="2400">
                <a:latin typeface="Cambria Math" panose="02040503050406030204" pitchFamily="18" charset="0"/>
                <a:ea typeface="Cambria Math" panose="02040503050406030204" pitchFamily="18" charset="0"/>
              </a:rPr>
              <a:t>CO</a:t>
            </a:r>
            <a:r>
              <a:rPr lang="en-GB" sz="2400" baseline="-25000">
                <a:latin typeface="Cambria Math" panose="02040503050406030204" pitchFamily="18" charset="0"/>
                <a:ea typeface="Cambria Math" panose="02040503050406030204" pitchFamily="18" charset="0"/>
              </a:rPr>
              <a:t>2</a:t>
            </a:r>
            <a:endParaRPr lang="en-GB" sz="2400" dirty="0" smtClean="0">
              <a:latin typeface="Cambria Math" panose="02040503050406030204" pitchFamily="18" charset="0"/>
              <a:ea typeface="Cambria Math" panose="02040503050406030204" pitchFamily="18" charset="0"/>
            </a:endParaRPr>
          </a:p>
        </p:txBody>
      </p:sp>
      <p:sp>
        <p:nvSpPr>
          <p:cNvPr id="11" name="TextBox 10"/>
          <p:cNvSpPr txBox="1"/>
          <p:nvPr/>
        </p:nvSpPr>
        <p:spPr>
          <a:xfrm>
            <a:off x="2411760" y="5877272"/>
            <a:ext cx="667360" cy="461665"/>
          </a:xfrm>
          <a:prstGeom prst="rect">
            <a:avLst/>
          </a:prstGeom>
          <a:solidFill>
            <a:srgbClr val="FFC000"/>
          </a:solidFill>
          <a:ln>
            <a:solidFill>
              <a:schemeClr val="tx2"/>
            </a:solidFill>
          </a:ln>
        </p:spPr>
        <p:txBody>
          <a:bodyPr wrap="square" rtlCol="0">
            <a:spAutoFit/>
          </a:bodyPr>
          <a:lstStyle/>
          <a:p>
            <a:pPr algn="ctr"/>
            <a:r>
              <a:rPr lang="en-GB" sz="2400">
                <a:latin typeface="Cambria Math" panose="02040503050406030204" pitchFamily="18" charset="0"/>
                <a:ea typeface="Cambria Math" panose="02040503050406030204" pitchFamily="18" charset="0"/>
              </a:rPr>
              <a:t>CO</a:t>
            </a:r>
            <a:r>
              <a:rPr lang="en-GB" sz="2400" baseline="-25000">
                <a:latin typeface="Cambria Math" panose="02040503050406030204" pitchFamily="18" charset="0"/>
                <a:ea typeface="Cambria Math" panose="02040503050406030204" pitchFamily="18" charset="0"/>
              </a:rPr>
              <a:t>2</a:t>
            </a:r>
            <a:endParaRPr lang="en-GB" sz="2400" dirty="0" smtClean="0">
              <a:latin typeface="Cambria Math" panose="02040503050406030204" pitchFamily="18" charset="0"/>
              <a:ea typeface="Cambria Math" panose="02040503050406030204" pitchFamily="18" charset="0"/>
            </a:endParaRPr>
          </a:p>
        </p:txBody>
      </p:sp>
      <p:sp>
        <p:nvSpPr>
          <p:cNvPr id="12" name="TextBox 11"/>
          <p:cNvSpPr txBox="1"/>
          <p:nvPr/>
        </p:nvSpPr>
        <p:spPr>
          <a:xfrm>
            <a:off x="8316416" y="2564904"/>
            <a:ext cx="667360" cy="461665"/>
          </a:xfrm>
          <a:prstGeom prst="rect">
            <a:avLst/>
          </a:prstGeom>
          <a:solidFill>
            <a:srgbClr val="FFC000"/>
          </a:solidFill>
          <a:ln>
            <a:solidFill>
              <a:schemeClr val="tx2"/>
            </a:solidFill>
          </a:ln>
        </p:spPr>
        <p:txBody>
          <a:bodyPr wrap="square" rtlCol="0">
            <a:spAutoFit/>
          </a:bodyPr>
          <a:lstStyle/>
          <a:p>
            <a:pPr algn="ctr"/>
            <a:r>
              <a:rPr lang="en-GB" sz="2400">
                <a:latin typeface="Cambria Math" panose="02040503050406030204" pitchFamily="18" charset="0"/>
                <a:ea typeface="Cambria Math" panose="02040503050406030204" pitchFamily="18" charset="0"/>
              </a:rPr>
              <a:t>CO</a:t>
            </a:r>
            <a:r>
              <a:rPr lang="en-GB" sz="2400" baseline="-25000">
                <a:latin typeface="Cambria Math" panose="02040503050406030204" pitchFamily="18" charset="0"/>
                <a:ea typeface="Cambria Math" panose="02040503050406030204" pitchFamily="18" charset="0"/>
              </a:rPr>
              <a:t>2</a:t>
            </a:r>
            <a:endParaRPr lang="en-GB" sz="2400" dirty="0" smtClean="0">
              <a:latin typeface="Cambria Math" panose="02040503050406030204" pitchFamily="18" charset="0"/>
              <a:ea typeface="Cambria Math" panose="02040503050406030204" pitchFamily="18" charset="0"/>
            </a:endParaRPr>
          </a:p>
        </p:txBody>
      </p:sp>
      <p:sp>
        <p:nvSpPr>
          <p:cNvPr id="13" name="TextBox 12"/>
          <p:cNvSpPr txBox="1"/>
          <p:nvPr/>
        </p:nvSpPr>
        <p:spPr>
          <a:xfrm>
            <a:off x="7236296" y="4005064"/>
            <a:ext cx="667360" cy="461665"/>
          </a:xfrm>
          <a:prstGeom prst="rect">
            <a:avLst/>
          </a:prstGeom>
          <a:solidFill>
            <a:srgbClr val="FFC000"/>
          </a:solidFill>
          <a:ln>
            <a:solidFill>
              <a:schemeClr val="tx2"/>
            </a:solidFill>
          </a:ln>
        </p:spPr>
        <p:txBody>
          <a:bodyPr wrap="square" rtlCol="0">
            <a:spAutoFit/>
          </a:bodyPr>
          <a:lstStyle/>
          <a:p>
            <a:pPr algn="ctr"/>
            <a:r>
              <a:rPr lang="en-GB" sz="2400">
                <a:latin typeface="Cambria Math" panose="02040503050406030204" pitchFamily="18" charset="0"/>
                <a:ea typeface="Cambria Math" panose="02040503050406030204" pitchFamily="18" charset="0"/>
              </a:rPr>
              <a:t>CO</a:t>
            </a:r>
            <a:r>
              <a:rPr lang="en-GB" sz="2400" baseline="-25000">
                <a:latin typeface="Cambria Math" panose="02040503050406030204" pitchFamily="18" charset="0"/>
                <a:ea typeface="Cambria Math" panose="02040503050406030204" pitchFamily="18" charset="0"/>
              </a:rPr>
              <a:t>2</a:t>
            </a:r>
            <a:endParaRPr lang="en-GB" sz="2400" dirty="0" smtClean="0">
              <a:latin typeface="Cambria Math" panose="02040503050406030204" pitchFamily="18" charset="0"/>
              <a:ea typeface="Cambria Math" panose="02040503050406030204" pitchFamily="18" charset="0"/>
            </a:endParaRPr>
          </a:p>
        </p:txBody>
      </p:sp>
      <p:sp>
        <p:nvSpPr>
          <p:cNvPr id="14" name="TextBox 13"/>
          <p:cNvSpPr txBox="1"/>
          <p:nvPr/>
        </p:nvSpPr>
        <p:spPr>
          <a:xfrm>
            <a:off x="3491880" y="5539309"/>
            <a:ext cx="1728192" cy="830997"/>
          </a:xfrm>
          <a:prstGeom prst="rect">
            <a:avLst/>
          </a:prstGeom>
          <a:solidFill>
            <a:srgbClr val="FFC000"/>
          </a:solidFill>
          <a:ln>
            <a:solidFill>
              <a:schemeClr val="tx2"/>
            </a:solidFill>
          </a:ln>
        </p:spPr>
        <p:txBody>
          <a:bodyPr wrap="square" rtlCol="0">
            <a:spAutoFit/>
          </a:bodyPr>
          <a:lstStyle/>
          <a:p>
            <a:pPr algn="ctr"/>
            <a:r>
              <a:rPr lang="el-GR" sz="1600" dirty="0" smtClean="0">
                <a:latin typeface="Cambria Math" panose="02040503050406030204" pitchFamily="18" charset="0"/>
                <a:ea typeface="Cambria Math" panose="02040503050406030204" pitchFamily="18" charset="0"/>
              </a:rPr>
              <a:t>ΛΕΙΤΟΥΡΓΙΑ ΑΜΕΣΕΣ ΕΚΠΟΜΠΕΣ </a:t>
            </a:r>
            <a:r>
              <a:rPr lang="en-GB" sz="1600" dirty="0" smtClean="0">
                <a:latin typeface="Cambria Math" panose="02040503050406030204" pitchFamily="18" charset="0"/>
                <a:ea typeface="Cambria Math" panose="02040503050406030204" pitchFamily="18" charset="0"/>
              </a:rPr>
              <a:t>CO2</a:t>
            </a:r>
          </a:p>
        </p:txBody>
      </p:sp>
      <p:sp>
        <p:nvSpPr>
          <p:cNvPr id="15" name="TextBox 14"/>
          <p:cNvSpPr txBox="1"/>
          <p:nvPr/>
        </p:nvSpPr>
        <p:spPr>
          <a:xfrm>
            <a:off x="5660502" y="4991690"/>
            <a:ext cx="1334721" cy="338554"/>
          </a:xfrm>
          <a:prstGeom prst="rect">
            <a:avLst/>
          </a:prstGeom>
          <a:solidFill>
            <a:srgbClr val="FFC000"/>
          </a:solidFill>
          <a:ln>
            <a:solidFill>
              <a:schemeClr val="tx2"/>
            </a:solidFill>
          </a:ln>
        </p:spPr>
        <p:txBody>
          <a:bodyPr wrap="square" rtlCol="0">
            <a:spAutoFit/>
          </a:bodyPr>
          <a:lstStyle/>
          <a:p>
            <a:pPr algn="ctr"/>
            <a:r>
              <a:rPr lang="el-GR" sz="1600" dirty="0" smtClean="0">
                <a:latin typeface="Cambria Math" panose="02040503050406030204" pitchFamily="18" charset="0"/>
                <a:ea typeface="Cambria Math" panose="02040503050406030204" pitchFamily="18" charset="0"/>
              </a:rPr>
              <a:t>ΚΑΤΑΣΚΕΥΗ</a:t>
            </a:r>
            <a:endParaRPr lang="en-GB" sz="1600" dirty="0" smtClean="0">
              <a:latin typeface="Cambria Math" panose="02040503050406030204" pitchFamily="18" charset="0"/>
              <a:ea typeface="Cambria Math" panose="02040503050406030204" pitchFamily="18" charset="0"/>
            </a:endParaRPr>
          </a:p>
        </p:txBody>
      </p:sp>
      <p:sp>
        <p:nvSpPr>
          <p:cNvPr id="16" name="TextBox 15"/>
          <p:cNvSpPr txBox="1"/>
          <p:nvPr/>
        </p:nvSpPr>
        <p:spPr>
          <a:xfrm>
            <a:off x="6981302" y="2185566"/>
            <a:ext cx="1334721" cy="338554"/>
          </a:xfrm>
          <a:prstGeom prst="rect">
            <a:avLst/>
          </a:prstGeom>
          <a:solidFill>
            <a:srgbClr val="FFC000"/>
          </a:solidFill>
          <a:ln>
            <a:solidFill>
              <a:schemeClr val="tx2"/>
            </a:solidFill>
          </a:ln>
        </p:spPr>
        <p:txBody>
          <a:bodyPr wrap="square" rtlCol="0">
            <a:spAutoFit/>
          </a:bodyPr>
          <a:lstStyle/>
          <a:p>
            <a:pPr algn="ctr"/>
            <a:r>
              <a:rPr lang="el-GR" sz="1600" dirty="0" smtClean="0">
                <a:latin typeface="Cambria Math" panose="02040503050406030204" pitchFamily="18" charset="0"/>
                <a:ea typeface="Cambria Math" panose="02040503050406030204" pitchFamily="18" charset="0"/>
              </a:rPr>
              <a:t>ΜΕΤΑΤΡΟΠΗ</a:t>
            </a:r>
            <a:endParaRPr lang="en-GB" sz="1600" dirty="0" smtClean="0">
              <a:latin typeface="Cambria Math" panose="02040503050406030204" pitchFamily="18" charset="0"/>
              <a:ea typeface="Cambria Math" panose="02040503050406030204" pitchFamily="18" charset="0"/>
            </a:endParaRPr>
          </a:p>
        </p:txBody>
      </p:sp>
      <p:sp>
        <p:nvSpPr>
          <p:cNvPr id="17" name="TextBox 16"/>
          <p:cNvSpPr txBox="1"/>
          <p:nvPr/>
        </p:nvSpPr>
        <p:spPr>
          <a:xfrm>
            <a:off x="1382444" y="3090446"/>
            <a:ext cx="1461364" cy="338554"/>
          </a:xfrm>
          <a:prstGeom prst="rect">
            <a:avLst/>
          </a:prstGeom>
          <a:solidFill>
            <a:srgbClr val="FFC000"/>
          </a:solidFill>
          <a:ln>
            <a:solidFill>
              <a:schemeClr val="tx2"/>
            </a:solidFill>
          </a:ln>
        </p:spPr>
        <p:txBody>
          <a:bodyPr wrap="square" rtlCol="0">
            <a:spAutoFit/>
          </a:bodyPr>
          <a:lstStyle/>
          <a:p>
            <a:pPr algn="ctr"/>
            <a:r>
              <a:rPr lang="el-GR" sz="1600" dirty="0" smtClean="0">
                <a:latin typeface="Cambria Math" panose="02040503050406030204" pitchFamily="18" charset="0"/>
                <a:ea typeface="Cambria Math" panose="02040503050406030204" pitchFamily="18" charset="0"/>
              </a:rPr>
              <a:t>ΔΙΑΛΥΣΗ</a:t>
            </a:r>
            <a:endParaRPr lang="en-GB" sz="1600" dirty="0" smtClean="0">
              <a:latin typeface="Cambria Math" panose="02040503050406030204" pitchFamily="18" charset="0"/>
              <a:ea typeface="Cambria Math" panose="02040503050406030204" pitchFamily="18" charset="0"/>
            </a:endParaRPr>
          </a:p>
        </p:txBody>
      </p:sp>
      <p:sp>
        <p:nvSpPr>
          <p:cNvPr id="3" name="Oval 2"/>
          <p:cNvSpPr/>
          <p:nvPr/>
        </p:nvSpPr>
        <p:spPr>
          <a:xfrm>
            <a:off x="1160455" y="2063436"/>
            <a:ext cx="582814" cy="582814"/>
          </a:xfrm>
          <a:prstGeom prst="ellipse">
            <a:avLst/>
          </a:prstGeom>
          <a:solidFill>
            <a:srgbClr val="FF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latin typeface="Cambria Math" panose="02040503050406030204" pitchFamily="18" charset="0"/>
                <a:ea typeface="Cambria Math" panose="02040503050406030204" pitchFamily="18" charset="0"/>
              </a:rPr>
              <a:t>7</a:t>
            </a:r>
          </a:p>
        </p:txBody>
      </p:sp>
      <p:sp>
        <p:nvSpPr>
          <p:cNvPr id="19" name="Oval 18"/>
          <p:cNvSpPr/>
          <p:nvPr/>
        </p:nvSpPr>
        <p:spPr>
          <a:xfrm>
            <a:off x="4354027" y="858198"/>
            <a:ext cx="582814" cy="582814"/>
          </a:xfrm>
          <a:prstGeom prst="ellipse">
            <a:avLst/>
          </a:prstGeom>
          <a:solidFill>
            <a:srgbClr val="FF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latin typeface="Cambria Math" panose="02040503050406030204" pitchFamily="18" charset="0"/>
                <a:ea typeface="Cambria Math" panose="02040503050406030204" pitchFamily="18" charset="0"/>
              </a:rPr>
              <a:t>1</a:t>
            </a:r>
          </a:p>
        </p:txBody>
      </p:sp>
      <p:sp>
        <p:nvSpPr>
          <p:cNvPr id="20" name="Oval 19"/>
          <p:cNvSpPr/>
          <p:nvPr/>
        </p:nvSpPr>
        <p:spPr>
          <a:xfrm>
            <a:off x="6300173" y="1569636"/>
            <a:ext cx="582814" cy="582814"/>
          </a:xfrm>
          <a:prstGeom prst="ellipse">
            <a:avLst/>
          </a:prstGeom>
          <a:solidFill>
            <a:srgbClr val="FF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latin typeface="Cambria Math" panose="02040503050406030204" pitchFamily="18" charset="0"/>
                <a:ea typeface="Cambria Math" panose="02040503050406030204" pitchFamily="18" charset="0"/>
              </a:rPr>
              <a:t>2</a:t>
            </a:r>
          </a:p>
        </p:txBody>
      </p:sp>
      <p:sp>
        <p:nvSpPr>
          <p:cNvPr id="21" name="Oval 20"/>
          <p:cNvSpPr/>
          <p:nvPr/>
        </p:nvSpPr>
        <p:spPr>
          <a:xfrm>
            <a:off x="7915930" y="3030356"/>
            <a:ext cx="582814" cy="582814"/>
          </a:xfrm>
          <a:prstGeom prst="ellipse">
            <a:avLst/>
          </a:prstGeom>
          <a:solidFill>
            <a:srgbClr val="FF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latin typeface="Cambria Math" panose="02040503050406030204" pitchFamily="18" charset="0"/>
                <a:ea typeface="Cambria Math" panose="02040503050406030204" pitchFamily="18" charset="0"/>
              </a:rPr>
              <a:t>3</a:t>
            </a:r>
          </a:p>
        </p:txBody>
      </p:sp>
      <p:sp>
        <p:nvSpPr>
          <p:cNvPr id="22" name="Oval 21"/>
          <p:cNvSpPr/>
          <p:nvPr/>
        </p:nvSpPr>
        <p:spPr>
          <a:xfrm>
            <a:off x="6456747" y="4343618"/>
            <a:ext cx="582814" cy="582814"/>
          </a:xfrm>
          <a:prstGeom prst="ellipse">
            <a:avLst/>
          </a:prstGeom>
          <a:solidFill>
            <a:srgbClr val="FF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latin typeface="Cambria Math" panose="02040503050406030204" pitchFamily="18" charset="0"/>
                <a:ea typeface="Cambria Math" panose="02040503050406030204" pitchFamily="18" charset="0"/>
              </a:rPr>
              <a:t>4</a:t>
            </a:r>
          </a:p>
        </p:txBody>
      </p:sp>
      <p:sp>
        <p:nvSpPr>
          <p:cNvPr id="23" name="Oval 22"/>
          <p:cNvSpPr/>
          <p:nvPr/>
        </p:nvSpPr>
        <p:spPr>
          <a:xfrm>
            <a:off x="3082103" y="4673300"/>
            <a:ext cx="582814" cy="582814"/>
          </a:xfrm>
          <a:prstGeom prst="ellipse">
            <a:avLst/>
          </a:prstGeom>
          <a:solidFill>
            <a:srgbClr val="FF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latin typeface="Cambria Math" panose="02040503050406030204" pitchFamily="18" charset="0"/>
                <a:ea typeface="Cambria Math" panose="02040503050406030204" pitchFamily="18" charset="0"/>
              </a:rPr>
              <a:t>5</a:t>
            </a:r>
          </a:p>
        </p:txBody>
      </p:sp>
      <p:sp>
        <p:nvSpPr>
          <p:cNvPr id="24" name="Oval 23"/>
          <p:cNvSpPr/>
          <p:nvPr/>
        </p:nvSpPr>
        <p:spPr>
          <a:xfrm>
            <a:off x="1091037" y="3760804"/>
            <a:ext cx="582814" cy="582814"/>
          </a:xfrm>
          <a:prstGeom prst="ellipse">
            <a:avLst/>
          </a:prstGeom>
          <a:solidFill>
            <a:srgbClr val="FF99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latin typeface="Cambria Math" panose="02040503050406030204" pitchFamily="18" charset="0"/>
                <a:ea typeface="Cambria Math" panose="02040503050406030204" pitchFamily="18" charset="0"/>
              </a:rPr>
              <a:t>6</a:t>
            </a:r>
          </a:p>
        </p:txBody>
      </p:sp>
      <p:sp>
        <p:nvSpPr>
          <p:cNvPr id="25" name="TextBox 24"/>
          <p:cNvSpPr txBox="1"/>
          <p:nvPr/>
        </p:nvSpPr>
        <p:spPr>
          <a:xfrm>
            <a:off x="950396" y="5200755"/>
            <a:ext cx="1461364" cy="338554"/>
          </a:xfrm>
          <a:prstGeom prst="rect">
            <a:avLst/>
          </a:prstGeom>
          <a:solidFill>
            <a:srgbClr val="FFC000"/>
          </a:solidFill>
          <a:ln>
            <a:solidFill>
              <a:schemeClr val="tx2"/>
            </a:solidFill>
          </a:ln>
        </p:spPr>
        <p:txBody>
          <a:bodyPr wrap="square" rtlCol="0">
            <a:spAutoFit/>
          </a:bodyPr>
          <a:lstStyle/>
          <a:p>
            <a:pPr algn="ctr"/>
            <a:r>
              <a:rPr lang="el-GR" sz="1600" dirty="0" smtClean="0">
                <a:latin typeface="Cambria Math" panose="02040503050406030204" pitchFamily="18" charset="0"/>
                <a:ea typeface="Cambria Math" panose="02040503050406030204" pitchFamily="18" charset="0"/>
              </a:rPr>
              <a:t>ΣΥΝΤΗΡΗΣΗ</a:t>
            </a:r>
            <a:endParaRPr lang="en-GB" sz="1600" dirty="0" smtClean="0">
              <a:latin typeface="Cambria Math" panose="02040503050406030204" pitchFamily="18" charset="0"/>
              <a:ea typeface="Cambria Math" panose="02040503050406030204" pitchFamily="18" charset="0"/>
            </a:endParaRP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05007837"/>
      </p:ext>
    </p:extLst>
  </p:cSld>
  <p:clrMapOvr>
    <a:masterClrMapping/>
  </p:clrMapOvr>
  <mc:AlternateContent xmlns:mc="http://schemas.openxmlformats.org/markup-compatibility/2006">
    <mc:Choice xmlns:p14="http://schemas.microsoft.com/office/powerpoint/2010/main" Requires="p14">
      <p:transition spd="slow" p14:dur="2000" advTm="54814"/>
    </mc:Choice>
    <mc:Fallback>
      <p:transition spd="slow" advTm="54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smtClean="0">
                <a:solidFill>
                  <a:srgbClr val="C00000"/>
                </a:solidFill>
              </a:rPr>
              <a:t>ΑΛΥΣΙΔΑ ΕΝΕΡΓΕΙΑΚΩΝ ΜΕΤΑΤΡΟΠΩΝ</a:t>
            </a:r>
            <a:endParaRPr lang="en-GB" dirty="0">
              <a:solidFill>
                <a:srgbClr val="C0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35887173"/>
              </p:ext>
            </p:extLst>
          </p:nvPr>
        </p:nvGraphicFramePr>
        <p:xfrm>
          <a:off x="457200" y="1268760"/>
          <a:ext cx="8229600" cy="50736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37723286"/>
      </p:ext>
    </p:extLst>
  </p:cSld>
  <p:clrMapOvr>
    <a:masterClrMapping/>
  </p:clrMapOvr>
  <mc:AlternateContent xmlns:mc="http://schemas.openxmlformats.org/markup-compatibility/2006">
    <mc:Choice xmlns:p14="http://schemas.microsoft.com/office/powerpoint/2010/main" Requires="p14">
      <p:transition spd="slow" p14:dur="2000" advTm="40464"/>
    </mc:Choice>
    <mc:Fallback>
      <p:transition spd="slow" advTm="4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67544" y="1196752"/>
            <a:ext cx="3754948" cy="26776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altLang="en-US" sz="2400" b="1" dirty="0">
                <a:solidFill>
                  <a:srgbClr val="C00000"/>
                </a:solidFill>
                <a:latin typeface="Cambria Math" panose="02040503050406030204" pitchFamily="18" charset="0"/>
                <a:ea typeface="Cambria Math" panose="02040503050406030204" pitchFamily="18" charset="0"/>
              </a:rPr>
              <a:t>ΠΟΡΟΙ</a:t>
            </a:r>
            <a:endParaRPr lang="en-US" altLang="en-US" sz="2400" b="1" dirty="0">
              <a:solidFill>
                <a:srgbClr val="C00000"/>
              </a:solidFill>
              <a:latin typeface="Cambria Math" panose="02040503050406030204" pitchFamily="18" charset="0"/>
              <a:ea typeface="Cambria Math" panose="02040503050406030204" pitchFamily="18" charset="0"/>
            </a:endParaRPr>
          </a:p>
          <a:p>
            <a:pPr>
              <a:buFontTx/>
              <a:buChar char="•"/>
            </a:pPr>
            <a:endParaRPr lang="en-US" altLang="en-US" sz="2400" dirty="0">
              <a:latin typeface="Cambria Math" panose="02040503050406030204" pitchFamily="18" charset="0"/>
              <a:ea typeface="Cambria Math" panose="02040503050406030204" pitchFamily="18" charset="0"/>
            </a:endParaRPr>
          </a:p>
          <a:p>
            <a:pPr marL="173038" indent="-173038">
              <a:buFontTx/>
              <a:buChar char="•"/>
            </a:pPr>
            <a:r>
              <a:rPr lang="el-GR" altLang="en-US" sz="2000" dirty="0" smtClean="0">
                <a:latin typeface="Cambria Math" panose="02040503050406030204" pitchFamily="18" charset="0"/>
                <a:ea typeface="Cambria Math" panose="02040503050406030204" pitchFamily="18" charset="0"/>
              </a:rPr>
              <a:t>ΗΛΕΚΤΡΙΣΜΟΣ</a:t>
            </a:r>
            <a:r>
              <a:rPr lang="en-GB" altLang="en-US" sz="2000" dirty="0" smtClean="0">
                <a:latin typeface="Cambria Math" panose="02040503050406030204" pitchFamily="18" charset="0"/>
                <a:ea typeface="Cambria Math" panose="02040503050406030204" pitchFamily="18" charset="0"/>
              </a:rPr>
              <a:t> </a:t>
            </a:r>
            <a:r>
              <a:rPr lang="en-US" altLang="en-US" sz="2000" dirty="0" smtClean="0">
                <a:latin typeface="Cambria Math" panose="02040503050406030204" pitchFamily="18" charset="0"/>
                <a:ea typeface="Cambria Math" panose="02040503050406030204" pitchFamily="18" charset="0"/>
              </a:rPr>
              <a:t>(</a:t>
            </a:r>
            <a:r>
              <a:rPr lang="el-GR" altLang="en-US" sz="2000" dirty="0" smtClean="0">
                <a:latin typeface="Cambria Math" panose="02040503050406030204" pitchFamily="18" charset="0"/>
                <a:ea typeface="Cambria Math" panose="02040503050406030204" pitchFamily="18" charset="0"/>
              </a:rPr>
              <a:t>θέση</a:t>
            </a:r>
            <a:r>
              <a:rPr lang="en-US" altLang="en-US" sz="2000" dirty="0" smtClean="0">
                <a:latin typeface="Cambria Math" panose="02040503050406030204" pitchFamily="18" charset="0"/>
                <a:ea typeface="Cambria Math" panose="02040503050406030204" pitchFamily="18" charset="0"/>
              </a:rPr>
              <a:t>)</a:t>
            </a:r>
            <a:endParaRPr lang="en-US" altLang="en-US" sz="2000" dirty="0">
              <a:latin typeface="Cambria Math" panose="02040503050406030204" pitchFamily="18" charset="0"/>
              <a:ea typeface="Cambria Math" panose="02040503050406030204" pitchFamily="18" charset="0"/>
            </a:endParaRPr>
          </a:p>
          <a:p>
            <a:pPr marL="173038" indent="-173038">
              <a:buFontTx/>
              <a:buChar char="•"/>
            </a:pPr>
            <a:r>
              <a:rPr lang="el-GR" altLang="en-US" sz="2000" dirty="0" smtClean="0">
                <a:latin typeface="Cambria Math" panose="02040503050406030204" pitchFamily="18" charset="0"/>
                <a:ea typeface="Cambria Math" panose="02040503050406030204" pitchFamily="18" charset="0"/>
              </a:rPr>
              <a:t>ΝΕΡΟ </a:t>
            </a:r>
            <a:r>
              <a:rPr lang="en-US" altLang="en-US" sz="2000" dirty="0" smtClean="0">
                <a:latin typeface="Cambria Math" panose="02040503050406030204" pitchFamily="18" charset="0"/>
                <a:ea typeface="Cambria Math" panose="02040503050406030204" pitchFamily="18" charset="0"/>
              </a:rPr>
              <a:t>(</a:t>
            </a:r>
            <a:r>
              <a:rPr lang="el-GR" altLang="en-US" sz="2000" dirty="0" smtClean="0">
                <a:latin typeface="Cambria Math" panose="02040503050406030204" pitchFamily="18" charset="0"/>
                <a:ea typeface="Cambria Math" panose="02040503050406030204" pitchFamily="18" charset="0"/>
              </a:rPr>
              <a:t>θέση και τύπος</a:t>
            </a:r>
            <a:r>
              <a:rPr lang="en-US" altLang="en-US" sz="2000" dirty="0" smtClean="0">
                <a:latin typeface="Cambria Math" panose="02040503050406030204" pitchFamily="18" charset="0"/>
                <a:ea typeface="Cambria Math" panose="02040503050406030204" pitchFamily="18" charset="0"/>
              </a:rPr>
              <a:t>)</a:t>
            </a:r>
            <a:endParaRPr lang="en-US" altLang="en-US" sz="2000" dirty="0">
              <a:latin typeface="Cambria Math" panose="02040503050406030204" pitchFamily="18" charset="0"/>
              <a:ea typeface="Cambria Math" panose="02040503050406030204" pitchFamily="18" charset="0"/>
            </a:endParaRPr>
          </a:p>
          <a:p>
            <a:pPr marL="173038" indent="-173038">
              <a:buFontTx/>
              <a:buChar char="•"/>
            </a:pPr>
            <a:r>
              <a:rPr lang="el-GR" altLang="en-US" sz="2000" dirty="0" smtClean="0">
                <a:latin typeface="Cambria Math" panose="02040503050406030204" pitchFamily="18" charset="0"/>
                <a:ea typeface="Cambria Math" panose="02040503050406030204" pitchFamily="18" charset="0"/>
              </a:rPr>
              <a:t>ΚΑΥΣΙΜΟ </a:t>
            </a:r>
            <a:r>
              <a:rPr lang="en-US" altLang="en-US" sz="2000" dirty="0" smtClean="0">
                <a:latin typeface="Cambria Math" panose="02040503050406030204" pitchFamily="18" charset="0"/>
                <a:ea typeface="Cambria Math" panose="02040503050406030204" pitchFamily="18" charset="0"/>
              </a:rPr>
              <a:t>(</a:t>
            </a:r>
            <a:r>
              <a:rPr lang="el-GR" altLang="en-US" sz="2000" dirty="0" smtClean="0">
                <a:latin typeface="Cambria Math" panose="02040503050406030204" pitchFamily="18" charset="0"/>
                <a:ea typeface="Cambria Math" panose="02040503050406030204" pitchFamily="18" charset="0"/>
              </a:rPr>
              <a:t>υπέδαφος</a:t>
            </a:r>
            <a:r>
              <a:rPr lang="en-US" altLang="en-US" sz="2000" dirty="0" smtClean="0">
                <a:latin typeface="Cambria Math" panose="02040503050406030204" pitchFamily="18" charset="0"/>
                <a:ea typeface="Cambria Math" panose="02040503050406030204" pitchFamily="18" charset="0"/>
              </a:rPr>
              <a:t>)</a:t>
            </a:r>
            <a:endParaRPr lang="en-US" altLang="en-US" sz="2000" dirty="0">
              <a:latin typeface="Cambria Math" panose="02040503050406030204" pitchFamily="18" charset="0"/>
              <a:ea typeface="Cambria Math" panose="02040503050406030204" pitchFamily="18" charset="0"/>
            </a:endParaRPr>
          </a:p>
          <a:p>
            <a:pPr marL="173038" indent="-173038">
              <a:buFontTx/>
              <a:buChar char="•"/>
            </a:pPr>
            <a:r>
              <a:rPr lang="el-GR" altLang="en-US" sz="2000" dirty="0" smtClean="0">
                <a:latin typeface="Cambria Math" panose="02040503050406030204" pitchFamily="18" charset="0"/>
                <a:ea typeface="Cambria Math" panose="02040503050406030204" pitchFamily="18" charset="0"/>
              </a:rPr>
              <a:t>ΟΡΥΚΤΑ </a:t>
            </a:r>
            <a:r>
              <a:rPr lang="en-US" altLang="en-US" sz="2000" dirty="0" smtClean="0">
                <a:latin typeface="Cambria Math" panose="02040503050406030204" pitchFamily="18" charset="0"/>
                <a:ea typeface="Cambria Math" panose="02040503050406030204" pitchFamily="18" charset="0"/>
              </a:rPr>
              <a:t>(</a:t>
            </a:r>
            <a:r>
              <a:rPr lang="el-GR" altLang="en-US" sz="2000" dirty="0" smtClean="0">
                <a:latin typeface="Cambria Math" panose="02040503050406030204" pitchFamily="18" charset="0"/>
                <a:ea typeface="Cambria Math" panose="02040503050406030204" pitchFamily="18" charset="0"/>
              </a:rPr>
              <a:t>υπέδαφος</a:t>
            </a:r>
            <a:r>
              <a:rPr lang="en-US" altLang="en-US" sz="2000" dirty="0" smtClean="0">
                <a:latin typeface="Cambria Math" panose="02040503050406030204" pitchFamily="18" charset="0"/>
                <a:ea typeface="Cambria Math" panose="02040503050406030204" pitchFamily="18" charset="0"/>
              </a:rPr>
              <a:t>)</a:t>
            </a:r>
            <a:endParaRPr lang="en-US" altLang="en-US" sz="2000" dirty="0">
              <a:latin typeface="Cambria Math" panose="02040503050406030204" pitchFamily="18" charset="0"/>
              <a:ea typeface="Cambria Math" panose="02040503050406030204" pitchFamily="18" charset="0"/>
            </a:endParaRPr>
          </a:p>
          <a:p>
            <a:pPr marL="173038" indent="-173038">
              <a:buFontTx/>
              <a:buChar char="•"/>
            </a:pPr>
            <a:r>
              <a:rPr lang="el-GR" altLang="en-US" sz="2000" dirty="0" smtClean="0">
                <a:latin typeface="Cambria Math" panose="02040503050406030204" pitchFamily="18" charset="0"/>
                <a:ea typeface="Cambria Math" panose="02040503050406030204" pitchFamily="18" charset="0"/>
              </a:rPr>
              <a:t>ΒΙΟΜΑΖΑ </a:t>
            </a:r>
            <a:r>
              <a:rPr lang="en-US" altLang="en-US" sz="2000" dirty="0" smtClean="0">
                <a:latin typeface="Cambria Math" panose="02040503050406030204" pitchFamily="18" charset="0"/>
                <a:ea typeface="Cambria Math" panose="02040503050406030204" pitchFamily="18" charset="0"/>
              </a:rPr>
              <a:t>(</a:t>
            </a:r>
            <a:r>
              <a:rPr lang="el-GR" altLang="en-US" sz="2000" dirty="0" smtClean="0">
                <a:latin typeface="Cambria Math" panose="02040503050406030204" pitchFamily="18" charset="0"/>
                <a:ea typeface="Cambria Math" panose="02040503050406030204" pitchFamily="18" charset="0"/>
              </a:rPr>
              <a:t>συγκομιδή</a:t>
            </a:r>
            <a:r>
              <a:rPr lang="en-US" altLang="en-US" sz="2000" dirty="0" smtClean="0">
                <a:latin typeface="Cambria Math" panose="02040503050406030204" pitchFamily="18" charset="0"/>
                <a:ea typeface="Cambria Math" panose="02040503050406030204" pitchFamily="18" charset="0"/>
              </a:rPr>
              <a:t>)</a:t>
            </a:r>
            <a:endParaRPr lang="en-US" altLang="en-US" sz="2000" dirty="0">
              <a:latin typeface="Cambria Math" panose="02040503050406030204" pitchFamily="18" charset="0"/>
              <a:ea typeface="Cambria Math" panose="02040503050406030204" pitchFamily="18" charset="0"/>
            </a:endParaRPr>
          </a:p>
          <a:p>
            <a:pPr marL="173038" indent="-173038">
              <a:buFontTx/>
              <a:buChar char="•"/>
            </a:pPr>
            <a:r>
              <a:rPr lang="el-GR" altLang="en-US" sz="2000" dirty="0" smtClean="0">
                <a:latin typeface="Cambria Math" panose="02040503050406030204" pitchFamily="18" charset="0"/>
                <a:ea typeface="Cambria Math" panose="02040503050406030204" pitchFamily="18" charset="0"/>
              </a:rPr>
              <a:t>ΧΡΗΣΗ ΓΗΣ </a:t>
            </a:r>
            <a:r>
              <a:rPr lang="en-US" altLang="en-US" sz="2000" dirty="0" smtClean="0">
                <a:latin typeface="Cambria Math" panose="02040503050406030204" pitchFamily="18" charset="0"/>
                <a:ea typeface="Cambria Math" panose="02040503050406030204" pitchFamily="18" charset="0"/>
              </a:rPr>
              <a:t>(</a:t>
            </a:r>
            <a:r>
              <a:rPr lang="el-GR" altLang="en-US" sz="2000" dirty="0" smtClean="0">
                <a:latin typeface="Cambria Math" panose="02040503050406030204" pitchFamily="18" charset="0"/>
                <a:ea typeface="Cambria Math" panose="02040503050406030204" pitchFamily="18" charset="0"/>
              </a:rPr>
              <a:t>επιφάνεια/θέση</a:t>
            </a:r>
            <a:r>
              <a:rPr lang="en-US" altLang="en-US" sz="2000" dirty="0" smtClean="0">
                <a:latin typeface="Cambria Math" panose="02040503050406030204" pitchFamily="18" charset="0"/>
                <a:ea typeface="Cambria Math" panose="02040503050406030204" pitchFamily="18" charset="0"/>
              </a:rPr>
              <a:t>)</a:t>
            </a:r>
            <a:endParaRPr lang="en-US" altLang="en-US" sz="2000" dirty="0">
              <a:latin typeface="Cambria Math" panose="02040503050406030204" pitchFamily="18" charset="0"/>
              <a:ea typeface="Cambria Math" panose="02040503050406030204" pitchFamily="18" charset="0"/>
            </a:endParaRPr>
          </a:p>
        </p:txBody>
      </p:sp>
      <p:sp>
        <p:nvSpPr>
          <p:cNvPr id="3075" name="Text Box 3"/>
          <p:cNvSpPr txBox="1">
            <a:spLocks noChangeArrowheads="1"/>
          </p:cNvSpPr>
          <p:nvPr/>
        </p:nvSpPr>
        <p:spPr bwMode="auto">
          <a:xfrm>
            <a:off x="4572000" y="1196752"/>
            <a:ext cx="1801111" cy="44012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altLang="en-US" sz="2400" b="1" dirty="0">
                <a:solidFill>
                  <a:srgbClr val="C00000"/>
                </a:solidFill>
                <a:latin typeface="Cambria Math" panose="02040503050406030204" pitchFamily="18" charset="0"/>
                <a:ea typeface="Cambria Math" panose="02040503050406030204" pitchFamily="18" charset="0"/>
              </a:rPr>
              <a:t>ΑΕΡΑΣ</a:t>
            </a:r>
            <a:endParaRPr lang="en-US" altLang="en-US" sz="2400" b="1" dirty="0">
              <a:solidFill>
                <a:srgbClr val="C00000"/>
              </a:solidFill>
              <a:latin typeface="Cambria Math" panose="02040503050406030204" pitchFamily="18" charset="0"/>
              <a:ea typeface="Cambria Math" panose="02040503050406030204" pitchFamily="18" charset="0"/>
            </a:endParaRPr>
          </a:p>
          <a:p>
            <a:endParaRPr lang="en-US" altLang="en-US" dirty="0">
              <a:latin typeface="Cambria Math" panose="02040503050406030204" pitchFamily="18" charset="0"/>
              <a:ea typeface="Cambria Math" panose="02040503050406030204" pitchFamily="18" charset="0"/>
            </a:endParaRPr>
          </a:p>
          <a:p>
            <a:pPr marL="173038" indent="-173038">
              <a:buFontTx/>
              <a:buChar char="•"/>
            </a:pPr>
            <a:r>
              <a:rPr lang="en-US" altLang="en-US" sz="2000" dirty="0">
                <a:latin typeface="Cambria Math" panose="02040503050406030204" pitchFamily="18" charset="0"/>
                <a:ea typeface="Cambria Math" panose="02040503050406030204" pitchFamily="18" charset="0"/>
              </a:rPr>
              <a:t>CO</a:t>
            </a:r>
            <a:r>
              <a:rPr lang="en-US" altLang="en-US" sz="2000" baseline="-25000" dirty="0">
                <a:latin typeface="Cambria Math" panose="02040503050406030204" pitchFamily="18" charset="0"/>
                <a:ea typeface="Cambria Math" panose="02040503050406030204" pitchFamily="18" charset="0"/>
              </a:rPr>
              <a:t>2</a:t>
            </a:r>
          </a:p>
          <a:p>
            <a:pPr marL="173038" indent="-173038">
              <a:buFontTx/>
              <a:buChar char="•"/>
            </a:pPr>
            <a:r>
              <a:rPr lang="en-US" altLang="en-US" sz="2000" dirty="0">
                <a:latin typeface="Cambria Math" panose="02040503050406030204" pitchFamily="18" charset="0"/>
                <a:ea typeface="Cambria Math" panose="02040503050406030204" pitchFamily="18" charset="0"/>
              </a:rPr>
              <a:t>CO</a:t>
            </a:r>
          </a:p>
          <a:p>
            <a:pPr marL="173038" indent="-173038">
              <a:buFontTx/>
              <a:buChar char="•"/>
            </a:pPr>
            <a:r>
              <a:rPr lang="en-US" altLang="en-US" sz="2000" dirty="0">
                <a:latin typeface="Cambria Math" panose="02040503050406030204" pitchFamily="18" charset="0"/>
                <a:ea typeface="Cambria Math" panose="02040503050406030204" pitchFamily="18" charset="0"/>
              </a:rPr>
              <a:t>PM (10, 2.5)</a:t>
            </a:r>
          </a:p>
          <a:p>
            <a:pPr marL="173038" indent="-173038">
              <a:buFontTx/>
              <a:buChar char="•"/>
            </a:pPr>
            <a:r>
              <a:rPr lang="en-US" altLang="en-US" sz="2000" dirty="0">
                <a:latin typeface="Cambria Math" panose="02040503050406030204" pitchFamily="18" charset="0"/>
                <a:ea typeface="Cambria Math" panose="02040503050406030204" pitchFamily="18" charset="0"/>
              </a:rPr>
              <a:t>CH</a:t>
            </a:r>
            <a:r>
              <a:rPr lang="en-US" altLang="en-US" sz="2000" baseline="-25000" dirty="0">
                <a:latin typeface="Cambria Math" panose="02040503050406030204" pitchFamily="18" charset="0"/>
                <a:ea typeface="Cambria Math" panose="02040503050406030204" pitchFamily="18" charset="0"/>
              </a:rPr>
              <a:t>4</a:t>
            </a:r>
          </a:p>
          <a:p>
            <a:pPr marL="173038" indent="-173038">
              <a:buFontTx/>
              <a:buChar char="•"/>
            </a:pPr>
            <a:r>
              <a:rPr lang="en-US" altLang="en-US" sz="2000" dirty="0">
                <a:latin typeface="Cambria Math" panose="02040503050406030204" pitchFamily="18" charset="0"/>
                <a:ea typeface="Cambria Math" panose="02040503050406030204" pitchFamily="18" charset="0"/>
              </a:rPr>
              <a:t>SO</a:t>
            </a:r>
            <a:r>
              <a:rPr lang="en-US" altLang="en-US" sz="2000" baseline="-25000" dirty="0">
                <a:latin typeface="Cambria Math" panose="02040503050406030204" pitchFamily="18" charset="0"/>
                <a:ea typeface="Cambria Math" panose="02040503050406030204" pitchFamily="18" charset="0"/>
              </a:rPr>
              <a:t>X</a:t>
            </a:r>
          </a:p>
          <a:p>
            <a:pPr marL="173038" indent="-173038">
              <a:buFontTx/>
              <a:buChar char="•"/>
            </a:pPr>
            <a:r>
              <a:rPr lang="en-US" altLang="en-US" sz="2000" dirty="0">
                <a:latin typeface="Cambria Math" panose="02040503050406030204" pitchFamily="18" charset="0"/>
                <a:ea typeface="Cambria Math" panose="02040503050406030204" pitchFamily="18" charset="0"/>
              </a:rPr>
              <a:t>NO</a:t>
            </a:r>
            <a:r>
              <a:rPr lang="en-US" altLang="en-US" sz="2000" baseline="-25000" dirty="0">
                <a:latin typeface="Cambria Math" panose="02040503050406030204" pitchFamily="18" charset="0"/>
                <a:ea typeface="Cambria Math" panose="02040503050406030204" pitchFamily="18" charset="0"/>
              </a:rPr>
              <a:t>X</a:t>
            </a:r>
          </a:p>
          <a:p>
            <a:pPr marL="173038" indent="-173038">
              <a:buFontTx/>
              <a:buChar char="•"/>
            </a:pPr>
            <a:r>
              <a:rPr lang="en-US" altLang="en-US" sz="2000" dirty="0">
                <a:latin typeface="Cambria Math" panose="02040503050406030204" pitchFamily="18" charset="0"/>
                <a:ea typeface="Cambria Math" panose="02040503050406030204" pitchFamily="18" charset="0"/>
              </a:rPr>
              <a:t>NH</a:t>
            </a:r>
            <a:r>
              <a:rPr lang="en-US" altLang="en-US" sz="2000" baseline="-25000" dirty="0">
                <a:latin typeface="Cambria Math" panose="02040503050406030204" pitchFamily="18" charset="0"/>
                <a:ea typeface="Cambria Math" panose="02040503050406030204" pitchFamily="18" charset="0"/>
              </a:rPr>
              <a:t>3</a:t>
            </a:r>
          </a:p>
          <a:p>
            <a:pPr marL="173038" indent="-173038">
              <a:buFontTx/>
              <a:buChar char="•"/>
            </a:pPr>
            <a:r>
              <a:rPr lang="en-US" altLang="en-US" sz="2000" dirty="0">
                <a:latin typeface="Cambria Math" panose="02040503050406030204" pitchFamily="18" charset="0"/>
                <a:ea typeface="Cambria Math" panose="02040503050406030204" pitchFamily="18" charset="0"/>
              </a:rPr>
              <a:t>Hg</a:t>
            </a:r>
          </a:p>
          <a:p>
            <a:pPr marL="173038" indent="-173038">
              <a:buFontTx/>
              <a:buChar char="•"/>
            </a:pPr>
            <a:r>
              <a:rPr lang="en-US" altLang="en-US" sz="2000" dirty="0" err="1">
                <a:latin typeface="Cambria Math" panose="02040503050406030204" pitchFamily="18" charset="0"/>
                <a:ea typeface="Cambria Math" panose="02040503050406030204" pitchFamily="18" charset="0"/>
              </a:rPr>
              <a:t>Pb</a:t>
            </a:r>
            <a:endParaRPr lang="en-US" altLang="en-US" sz="2000" dirty="0">
              <a:latin typeface="Cambria Math" panose="02040503050406030204" pitchFamily="18" charset="0"/>
              <a:ea typeface="Cambria Math" panose="02040503050406030204" pitchFamily="18" charset="0"/>
            </a:endParaRPr>
          </a:p>
          <a:p>
            <a:pPr marL="173038" indent="-173038">
              <a:buFontTx/>
              <a:buChar char="•"/>
            </a:pPr>
            <a:r>
              <a:rPr lang="en-US" altLang="en-US" sz="2000" dirty="0">
                <a:latin typeface="Cambria Math" panose="02040503050406030204" pitchFamily="18" charset="0"/>
                <a:ea typeface="Cambria Math" panose="02040503050406030204" pitchFamily="18" charset="0"/>
              </a:rPr>
              <a:t>VOC (NM)</a:t>
            </a:r>
          </a:p>
          <a:p>
            <a:pPr marL="173038" indent="-173038">
              <a:buFontTx/>
              <a:buChar char="•"/>
            </a:pPr>
            <a:r>
              <a:rPr lang="en-US" altLang="en-US" sz="2000" dirty="0">
                <a:latin typeface="Cambria Math" panose="02040503050406030204" pitchFamily="18" charset="0"/>
                <a:ea typeface="Cambria Math" panose="02040503050406030204" pitchFamily="18" charset="0"/>
              </a:rPr>
              <a:t>Dioxin</a:t>
            </a:r>
          </a:p>
          <a:p>
            <a:pPr marL="173038" indent="-173038">
              <a:buFontTx/>
              <a:buChar char="•"/>
            </a:pPr>
            <a:r>
              <a:rPr lang="en-US" altLang="en-US" sz="2000" dirty="0">
                <a:latin typeface="Cambria Math" panose="02040503050406030204" pitchFamily="18" charset="0"/>
                <a:ea typeface="Cambria Math" panose="02040503050406030204" pitchFamily="18" charset="0"/>
              </a:rPr>
              <a:t>PAH’s</a:t>
            </a:r>
          </a:p>
        </p:txBody>
      </p:sp>
      <p:sp>
        <p:nvSpPr>
          <p:cNvPr id="3076" name="Text Box 4"/>
          <p:cNvSpPr txBox="1">
            <a:spLocks noChangeArrowheads="1"/>
          </p:cNvSpPr>
          <p:nvPr/>
        </p:nvSpPr>
        <p:spPr bwMode="auto">
          <a:xfrm>
            <a:off x="6660232" y="965650"/>
            <a:ext cx="2304256" cy="57554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altLang="en-US" sz="2400" b="1" dirty="0">
                <a:solidFill>
                  <a:srgbClr val="C00000"/>
                </a:solidFill>
                <a:latin typeface="Cambria Math" panose="02040503050406030204" pitchFamily="18" charset="0"/>
                <a:ea typeface="Cambria Math" panose="02040503050406030204" pitchFamily="18" charset="0"/>
              </a:rPr>
              <a:t>ΝΕΡΑ</a:t>
            </a:r>
            <a:endParaRPr lang="en-US" altLang="en-US" sz="2400" b="1" dirty="0">
              <a:solidFill>
                <a:srgbClr val="C00000"/>
              </a:solidFill>
              <a:latin typeface="Cambria Math" panose="02040503050406030204" pitchFamily="18" charset="0"/>
              <a:ea typeface="Cambria Math" panose="02040503050406030204" pitchFamily="18" charset="0"/>
            </a:endParaRPr>
          </a:p>
          <a:p>
            <a:endParaRPr lang="en-US" altLang="en-US" dirty="0">
              <a:latin typeface="Cambria Math" panose="02040503050406030204" pitchFamily="18" charset="0"/>
              <a:ea typeface="Cambria Math" panose="02040503050406030204" pitchFamily="18" charset="0"/>
            </a:endParaRPr>
          </a:p>
          <a:p>
            <a:pPr marL="355600" indent="-355600">
              <a:buFontTx/>
              <a:buChar char="•"/>
            </a:pPr>
            <a:r>
              <a:rPr lang="en-US" altLang="en-US" dirty="0">
                <a:latin typeface="Cambria Math" panose="02040503050406030204" pitchFamily="18" charset="0"/>
                <a:ea typeface="Cambria Math" panose="02040503050406030204" pitchFamily="18" charset="0"/>
              </a:rPr>
              <a:t>COD</a:t>
            </a:r>
          </a:p>
          <a:p>
            <a:pPr marL="355600" indent="-355600">
              <a:buFontTx/>
              <a:buChar char="•"/>
            </a:pPr>
            <a:r>
              <a:rPr lang="en-US" altLang="en-US" dirty="0">
                <a:latin typeface="Cambria Math" panose="02040503050406030204" pitchFamily="18" charset="0"/>
                <a:ea typeface="Cambria Math" panose="02040503050406030204" pitchFamily="18" charset="0"/>
              </a:rPr>
              <a:t>TDS</a:t>
            </a:r>
          </a:p>
          <a:p>
            <a:pPr marL="355600" indent="-355600">
              <a:buFontTx/>
              <a:buChar char="•"/>
            </a:pPr>
            <a:r>
              <a:rPr lang="en-US" altLang="en-US" dirty="0">
                <a:latin typeface="Cambria Math" panose="02040503050406030204" pitchFamily="18" charset="0"/>
                <a:ea typeface="Cambria Math" panose="02040503050406030204" pitchFamily="18" charset="0"/>
              </a:rPr>
              <a:t>TSS</a:t>
            </a:r>
          </a:p>
          <a:p>
            <a:pPr marL="355600" indent="-355600">
              <a:buFontTx/>
              <a:buChar char="•"/>
            </a:pPr>
            <a:r>
              <a:rPr lang="en-US" altLang="en-US" dirty="0">
                <a:latin typeface="Cambria Math" panose="02040503050406030204" pitchFamily="18" charset="0"/>
                <a:ea typeface="Cambria Math" panose="02040503050406030204" pitchFamily="18" charset="0"/>
              </a:rPr>
              <a:t>BOD (5</a:t>
            </a:r>
            <a:r>
              <a:rPr lang="en-US" altLang="en-US" dirty="0" smtClean="0">
                <a:latin typeface="Cambria Math" panose="02040503050406030204" pitchFamily="18" charset="0"/>
                <a:ea typeface="Cambria Math" panose="02040503050406030204" pitchFamily="18" charset="0"/>
              </a:rPr>
              <a:t>,</a:t>
            </a:r>
            <a:r>
              <a:rPr lang="el-GR" altLang="en-US" dirty="0" smtClean="0">
                <a:latin typeface="Cambria Math" panose="02040503050406030204" pitchFamily="18" charset="0"/>
                <a:ea typeface="Cambria Math" panose="02040503050406030204" pitchFamily="18" charset="0"/>
              </a:rPr>
              <a:t> </a:t>
            </a:r>
            <a:r>
              <a:rPr lang="en-US" altLang="en-US" dirty="0" smtClean="0">
                <a:latin typeface="Cambria Math" panose="02040503050406030204" pitchFamily="18" charset="0"/>
                <a:ea typeface="Cambria Math" panose="02040503050406030204" pitchFamily="18" charset="0"/>
              </a:rPr>
              <a:t>7,</a:t>
            </a:r>
            <a:r>
              <a:rPr lang="el-GR" altLang="en-US" dirty="0" smtClean="0">
                <a:latin typeface="Cambria Math" panose="02040503050406030204" pitchFamily="18" charset="0"/>
                <a:ea typeface="Cambria Math" panose="02040503050406030204" pitchFamily="18" charset="0"/>
              </a:rPr>
              <a:t> </a:t>
            </a:r>
            <a:r>
              <a:rPr lang="en-US" altLang="en-US" dirty="0" smtClean="0">
                <a:latin typeface="Cambria Math" panose="02040503050406030204" pitchFamily="18" charset="0"/>
                <a:ea typeface="Cambria Math" panose="02040503050406030204" pitchFamily="18" charset="0"/>
              </a:rPr>
              <a:t>10</a:t>
            </a:r>
            <a:r>
              <a:rPr lang="en-US" altLang="en-US" dirty="0">
                <a:latin typeface="Cambria Math" panose="02040503050406030204" pitchFamily="18" charset="0"/>
                <a:ea typeface="Cambria Math" panose="02040503050406030204" pitchFamily="18" charset="0"/>
              </a:rPr>
              <a:t>)</a:t>
            </a:r>
          </a:p>
          <a:p>
            <a:pPr marL="355600" indent="-355600">
              <a:buFontTx/>
              <a:buChar char="•"/>
            </a:pPr>
            <a:r>
              <a:rPr lang="el-GR" altLang="en-US" dirty="0" smtClean="0">
                <a:latin typeface="Cambria Math" panose="02040503050406030204" pitchFamily="18" charset="0"/>
                <a:ea typeface="Cambria Math" panose="02040503050406030204" pitchFamily="18" charset="0"/>
              </a:rPr>
              <a:t>Ροές</a:t>
            </a:r>
            <a:endParaRPr lang="el-GR" altLang="en-US" dirty="0">
              <a:latin typeface="Cambria Math" panose="02040503050406030204" pitchFamily="18" charset="0"/>
              <a:ea typeface="Cambria Math" panose="02040503050406030204" pitchFamily="18" charset="0"/>
            </a:endParaRPr>
          </a:p>
          <a:p>
            <a:pPr marL="355600" indent="-355600">
              <a:buFontTx/>
              <a:buChar char="•"/>
            </a:pPr>
            <a:r>
              <a:rPr lang="el-GR" altLang="en-US" dirty="0" err="1" smtClean="0">
                <a:latin typeface="Cambria Math" panose="02040503050406030204" pitchFamily="18" charset="0"/>
                <a:ea typeface="Cambria Math" panose="02040503050406030204" pitchFamily="18" charset="0"/>
              </a:rPr>
              <a:t>ΔΘερμοκρασίας</a:t>
            </a:r>
            <a:endParaRPr lang="en-US" altLang="en-US" dirty="0">
              <a:latin typeface="Cambria Math" panose="02040503050406030204" pitchFamily="18" charset="0"/>
              <a:ea typeface="Cambria Math" panose="02040503050406030204" pitchFamily="18" charset="0"/>
            </a:endParaRPr>
          </a:p>
          <a:p>
            <a:pPr marL="355600" indent="-355600">
              <a:buFontTx/>
              <a:buChar char="•"/>
            </a:pPr>
            <a:r>
              <a:rPr lang="en-US" altLang="en-US" dirty="0">
                <a:latin typeface="Cambria Math" panose="02040503050406030204" pitchFamily="18" charset="0"/>
                <a:ea typeface="Cambria Math" panose="02040503050406030204" pitchFamily="18" charset="0"/>
              </a:rPr>
              <a:t>NH</a:t>
            </a:r>
            <a:r>
              <a:rPr lang="en-US" altLang="en-US" baseline="-25000" dirty="0">
                <a:latin typeface="Cambria Math" panose="02040503050406030204" pitchFamily="18" charset="0"/>
                <a:ea typeface="Cambria Math" panose="02040503050406030204" pitchFamily="18" charset="0"/>
              </a:rPr>
              <a:t>3</a:t>
            </a:r>
            <a:r>
              <a:rPr lang="en-US" altLang="en-US" dirty="0">
                <a:latin typeface="Cambria Math" panose="02040503050406030204" pitchFamily="18" charset="0"/>
                <a:ea typeface="Cambria Math" panose="02040503050406030204" pitchFamily="18" charset="0"/>
              </a:rPr>
              <a:t> </a:t>
            </a:r>
          </a:p>
          <a:p>
            <a:pPr marL="355600" indent="-355600">
              <a:buFontTx/>
              <a:buChar char="•"/>
            </a:pPr>
            <a:r>
              <a:rPr lang="en-US" altLang="en-US" dirty="0">
                <a:latin typeface="Cambria Math" panose="02040503050406030204" pitchFamily="18" charset="0"/>
                <a:ea typeface="Cambria Math" panose="02040503050406030204" pitchFamily="18" charset="0"/>
              </a:rPr>
              <a:t>TKN </a:t>
            </a:r>
          </a:p>
          <a:p>
            <a:pPr marL="355600" indent="-355600">
              <a:buFontTx/>
              <a:buChar char="•"/>
            </a:pPr>
            <a:r>
              <a:rPr lang="en-US" altLang="en-US" dirty="0">
                <a:latin typeface="Cambria Math" panose="02040503050406030204" pitchFamily="18" charset="0"/>
                <a:ea typeface="Cambria Math" panose="02040503050406030204" pitchFamily="18" charset="0"/>
              </a:rPr>
              <a:t>NO</a:t>
            </a:r>
            <a:r>
              <a:rPr lang="en-US" altLang="en-US" baseline="-25000" dirty="0">
                <a:latin typeface="Cambria Math" panose="02040503050406030204" pitchFamily="18" charset="0"/>
                <a:ea typeface="Cambria Math" panose="02040503050406030204" pitchFamily="18" charset="0"/>
              </a:rPr>
              <a:t>3</a:t>
            </a:r>
            <a:r>
              <a:rPr lang="en-US" altLang="en-US" dirty="0">
                <a:latin typeface="Cambria Math" panose="02040503050406030204" pitchFamily="18" charset="0"/>
                <a:ea typeface="Cambria Math" panose="02040503050406030204" pitchFamily="18" charset="0"/>
              </a:rPr>
              <a:t>, NO</a:t>
            </a:r>
            <a:r>
              <a:rPr lang="en-US" altLang="en-US" baseline="-25000" dirty="0">
                <a:latin typeface="Cambria Math" panose="02040503050406030204" pitchFamily="18" charset="0"/>
                <a:ea typeface="Cambria Math" panose="02040503050406030204" pitchFamily="18" charset="0"/>
              </a:rPr>
              <a:t>2</a:t>
            </a:r>
            <a:r>
              <a:rPr lang="en-US" altLang="en-US" dirty="0">
                <a:latin typeface="Cambria Math" panose="02040503050406030204" pitchFamily="18" charset="0"/>
                <a:ea typeface="Cambria Math" panose="02040503050406030204" pitchFamily="18" charset="0"/>
              </a:rPr>
              <a:t> </a:t>
            </a:r>
          </a:p>
          <a:p>
            <a:pPr marL="355600" indent="-355600">
              <a:buFontTx/>
              <a:buChar char="•"/>
            </a:pPr>
            <a:r>
              <a:rPr lang="en-US" altLang="en-US" dirty="0">
                <a:latin typeface="Cambria Math" panose="02040503050406030204" pitchFamily="18" charset="0"/>
                <a:ea typeface="Cambria Math" panose="02040503050406030204" pitchFamily="18" charset="0"/>
              </a:rPr>
              <a:t>PAH’s</a:t>
            </a:r>
          </a:p>
          <a:p>
            <a:pPr marL="355600" indent="-355600">
              <a:buFontTx/>
              <a:buChar char="•"/>
            </a:pPr>
            <a:r>
              <a:rPr lang="el-GR" altLang="en-US" dirty="0" err="1" smtClean="0">
                <a:latin typeface="Cambria Math" panose="02040503050406030204" pitchFamily="18" charset="0"/>
                <a:ea typeface="Cambria Math" panose="02040503050406030204" pitchFamily="18" charset="0"/>
              </a:rPr>
              <a:t>Φωσφωρικά</a:t>
            </a:r>
            <a:endParaRPr lang="en-US" altLang="en-US" dirty="0">
              <a:latin typeface="Cambria Math" panose="02040503050406030204" pitchFamily="18" charset="0"/>
              <a:ea typeface="Cambria Math" panose="02040503050406030204" pitchFamily="18" charset="0"/>
            </a:endParaRPr>
          </a:p>
          <a:p>
            <a:pPr marL="355600" indent="-355600">
              <a:buFontTx/>
              <a:buChar char="•"/>
            </a:pPr>
            <a:r>
              <a:rPr lang="en-US" altLang="en-US" dirty="0">
                <a:latin typeface="Cambria Math" panose="02040503050406030204" pitchFamily="18" charset="0"/>
                <a:ea typeface="Cambria Math" panose="02040503050406030204" pitchFamily="18" charset="0"/>
              </a:rPr>
              <a:t>Cu</a:t>
            </a:r>
          </a:p>
          <a:p>
            <a:pPr marL="355600" indent="-355600">
              <a:buFontTx/>
              <a:buChar char="•"/>
            </a:pPr>
            <a:r>
              <a:rPr lang="en-US" altLang="en-US" dirty="0">
                <a:latin typeface="Cambria Math" panose="02040503050406030204" pitchFamily="18" charset="0"/>
                <a:ea typeface="Cambria Math" panose="02040503050406030204" pitchFamily="18" charset="0"/>
              </a:rPr>
              <a:t>Ni</a:t>
            </a:r>
          </a:p>
          <a:p>
            <a:pPr marL="355600" indent="-355600">
              <a:buFontTx/>
              <a:buChar char="•"/>
            </a:pPr>
            <a:r>
              <a:rPr lang="en-US" altLang="en-US" dirty="0">
                <a:latin typeface="Cambria Math" panose="02040503050406030204" pitchFamily="18" charset="0"/>
                <a:ea typeface="Cambria Math" panose="02040503050406030204" pitchFamily="18" charset="0"/>
              </a:rPr>
              <a:t>As</a:t>
            </a:r>
          </a:p>
          <a:p>
            <a:pPr marL="355600" indent="-355600">
              <a:buFontTx/>
              <a:buChar char="•"/>
            </a:pPr>
            <a:r>
              <a:rPr lang="en-US" altLang="en-US" dirty="0">
                <a:latin typeface="Cambria Math" panose="02040503050406030204" pitchFamily="18" charset="0"/>
                <a:ea typeface="Cambria Math" panose="02040503050406030204" pitchFamily="18" charset="0"/>
              </a:rPr>
              <a:t>Cd</a:t>
            </a:r>
          </a:p>
          <a:p>
            <a:pPr marL="355600" indent="-355600">
              <a:buFontTx/>
              <a:buChar char="•"/>
            </a:pPr>
            <a:r>
              <a:rPr lang="en-US" altLang="en-US" dirty="0">
                <a:latin typeface="Cambria Math" panose="02040503050406030204" pitchFamily="18" charset="0"/>
                <a:ea typeface="Cambria Math" panose="02040503050406030204" pitchFamily="18" charset="0"/>
              </a:rPr>
              <a:t>Cr</a:t>
            </a:r>
          </a:p>
          <a:p>
            <a:pPr marL="355600" indent="-355600">
              <a:buFontTx/>
              <a:buChar char="•"/>
            </a:pPr>
            <a:r>
              <a:rPr lang="en-US" altLang="en-US" dirty="0" err="1">
                <a:latin typeface="Cambria Math" panose="02040503050406030204" pitchFamily="18" charset="0"/>
                <a:ea typeface="Cambria Math" panose="02040503050406030204" pitchFamily="18" charset="0"/>
              </a:rPr>
              <a:t>Pb</a:t>
            </a:r>
            <a:endParaRPr lang="en-US" altLang="en-US" dirty="0">
              <a:latin typeface="Cambria Math" panose="02040503050406030204" pitchFamily="18" charset="0"/>
              <a:ea typeface="Cambria Math" panose="02040503050406030204" pitchFamily="18" charset="0"/>
            </a:endParaRPr>
          </a:p>
          <a:p>
            <a:pPr marL="355600" indent="-355600">
              <a:buFontTx/>
              <a:buChar char="•"/>
            </a:pPr>
            <a:r>
              <a:rPr lang="en-US" altLang="en-US" dirty="0">
                <a:latin typeface="Cambria Math" panose="02040503050406030204" pitchFamily="18" charset="0"/>
                <a:ea typeface="Cambria Math" panose="02040503050406030204" pitchFamily="18" charset="0"/>
              </a:rPr>
              <a:t>Hg</a:t>
            </a:r>
            <a:endParaRPr lang="en-US" altLang="en-US" sz="2000" dirty="0">
              <a:latin typeface="Cambria Math" panose="02040503050406030204" pitchFamily="18" charset="0"/>
              <a:ea typeface="Cambria Math" panose="02040503050406030204" pitchFamily="18" charset="0"/>
            </a:endParaRPr>
          </a:p>
        </p:txBody>
      </p:sp>
      <p:sp>
        <p:nvSpPr>
          <p:cNvPr id="3077" name="Text Box 5"/>
          <p:cNvSpPr txBox="1">
            <a:spLocks noChangeArrowheads="1"/>
          </p:cNvSpPr>
          <p:nvPr/>
        </p:nvSpPr>
        <p:spPr bwMode="auto">
          <a:xfrm>
            <a:off x="467544" y="4149080"/>
            <a:ext cx="3754948" cy="21544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n-US" sz="2400" b="1" dirty="0" smtClean="0">
                <a:solidFill>
                  <a:srgbClr val="C00000"/>
                </a:solidFill>
                <a:latin typeface="Cambria Math" panose="02040503050406030204" pitchFamily="18" charset="0"/>
                <a:ea typeface="Cambria Math" panose="02040503050406030204" pitchFamily="18" charset="0"/>
              </a:rPr>
              <a:t>ΑΠΟΒΛΗΤΑ</a:t>
            </a:r>
            <a:endParaRPr lang="en-US" altLang="en-US" sz="2000" b="1" dirty="0">
              <a:solidFill>
                <a:srgbClr val="C00000"/>
              </a:solidFill>
              <a:latin typeface="Cambria Math" panose="02040503050406030204" pitchFamily="18" charset="0"/>
              <a:ea typeface="Cambria Math" panose="02040503050406030204" pitchFamily="18" charset="0"/>
            </a:endParaRPr>
          </a:p>
          <a:p>
            <a:pPr marL="173038" indent="-173038">
              <a:spcBef>
                <a:spcPct val="50000"/>
              </a:spcBef>
              <a:buFontTx/>
              <a:buChar char="•"/>
            </a:pPr>
            <a:r>
              <a:rPr lang="el-GR" altLang="en-US" sz="2000" dirty="0" smtClean="0">
                <a:latin typeface="Cambria Math" panose="02040503050406030204" pitchFamily="18" charset="0"/>
                <a:ea typeface="Cambria Math" panose="02040503050406030204" pitchFamily="18" charset="0"/>
              </a:rPr>
              <a:t>ΣΤΕΡΕΑ</a:t>
            </a:r>
            <a:endParaRPr lang="en-US" altLang="en-US" sz="2000" dirty="0">
              <a:latin typeface="Cambria Math" panose="02040503050406030204" pitchFamily="18" charset="0"/>
              <a:ea typeface="Cambria Math" panose="02040503050406030204" pitchFamily="18" charset="0"/>
            </a:endParaRPr>
          </a:p>
          <a:p>
            <a:pPr marL="173038" indent="-173038">
              <a:spcBef>
                <a:spcPct val="50000"/>
              </a:spcBef>
              <a:buFontTx/>
              <a:buChar char="•"/>
            </a:pPr>
            <a:r>
              <a:rPr lang="el-GR" altLang="en-US" sz="2000" dirty="0" smtClean="0">
                <a:latin typeface="Cambria Math" panose="02040503050406030204" pitchFamily="18" charset="0"/>
                <a:ea typeface="Cambria Math" panose="02040503050406030204" pitchFamily="18" charset="0"/>
              </a:rPr>
              <a:t>ΡΑΔΙΕΝΕΡΓΑ </a:t>
            </a:r>
            <a:r>
              <a:rPr lang="en-US" altLang="en-US" sz="2000" dirty="0" smtClean="0">
                <a:latin typeface="Cambria Math" panose="02040503050406030204" pitchFamily="18" charset="0"/>
                <a:ea typeface="Cambria Math" panose="02040503050406030204" pitchFamily="18" charset="0"/>
              </a:rPr>
              <a:t>(high</a:t>
            </a:r>
            <a:r>
              <a:rPr lang="el-GR" altLang="en-US" sz="2000" dirty="0" smtClean="0">
                <a:latin typeface="Cambria Math" panose="02040503050406030204" pitchFamily="18" charset="0"/>
                <a:ea typeface="Cambria Math" panose="02040503050406030204" pitchFamily="18" charset="0"/>
              </a:rPr>
              <a:t>/</a:t>
            </a:r>
            <a:r>
              <a:rPr lang="en-US" altLang="en-US" sz="2000" dirty="0" smtClean="0">
                <a:latin typeface="Cambria Math" panose="02040503050406030204" pitchFamily="18" charset="0"/>
                <a:ea typeface="Cambria Math" panose="02040503050406030204" pitchFamily="18" charset="0"/>
              </a:rPr>
              <a:t>low</a:t>
            </a:r>
            <a:r>
              <a:rPr lang="el-GR" altLang="en-US" sz="2000" dirty="0" smtClean="0">
                <a:latin typeface="Cambria Math" panose="02040503050406030204" pitchFamily="18" charset="0"/>
                <a:ea typeface="Cambria Math" panose="02040503050406030204" pitchFamily="18" charset="0"/>
              </a:rPr>
              <a:t>/</a:t>
            </a:r>
            <a:r>
              <a:rPr lang="en-US" altLang="en-US" sz="2000" dirty="0" smtClean="0">
                <a:latin typeface="Cambria Math" panose="02040503050406030204" pitchFamily="18" charset="0"/>
                <a:ea typeface="Cambria Math" panose="02040503050406030204" pitchFamily="18" charset="0"/>
              </a:rPr>
              <a:t>medium</a:t>
            </a:r>
            <a:r>
              <a:rPr lang="en-US" altLang="en-US" sz="2000" dirty="0">
                <a:latin typeface="Cambria Math" panose="02040503050406030204" pitchFamily="18" charset="0"/>
                <a:ea typeface="Cambria Math" panose="02040503050406030204" pitchFamily="18" charset="0"/>
              </a:rPr>
              <a:t>)</a:t>
            </a:r>
          </a:p>
          <a:p>
            <a:pPr marL="173038" indent="-173038">
              <a:spcBef>
                <a:spcPct val="50000"/>
              </a:spcBef>
              <a:buFontTx/>
              <a:buChar char="•"/>
            </a:pPr>
            <a:r>
              <a:rPr lang="el-GR" altLang="en-US" sz="2000" dirty="0" smtClean="0">
                <a:latin typeface="Cambria Math" panose="02040503050406030204" pitchFamily="18" charset="0"/>
                <a:ea typeface="Cambria Math" panose="02040503050406030204" pitchFamily="18" charset="0"/>
              </a:rPr>
              <a:t>ΕΠΙΚΙΝΔΥΝΑ</a:t>
            </a:r>
            <a:endParaRPr lang="en-US" altLang="en-US" sz="2000" dirty="0">
              <a:latin typeface="Cambria Math" panose="02040503050406030204" pitchFamily="18" charset="0"/>
              <a:ea typeface="Cambria Math" panose="02040503050406030204" pitchFamily="18" charset="0"/>
            </a:endParaRPr>
          </a:p>
        </p:txBody>
      </p:sp>
      <p:sp>
        <p:nvSpPr>
          <p:cNvPr id="3078" name="Text Box 6"/>
          <p:cNvSpPr txBox="1">
            <a:spLocks noChangeArrowheads="1"/>
          </p:cNvSpPr>
          <p:nvPr/>
        </p:nvSpPr>
        <p:spPr bwMode="auto">
          <a:xfrm>
            <a:off x="2345018" y="6525161"/>
            <a:ext cx="47296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altLang="en-US" sz="1600" dirty="0" smtClean="0">
                <a:latin typeface="Times New Roman" pitchFamily="18" charset="0"/>
              </a:rPr>
              <a:t>ΕΛΑΧΙΣΤΟΣ ΚΑΤΑΛΟΓΟΣ, ΌΧΙ ΠΛΗΡΗΣ</a:t>
            </a:r>
            <a:endParaRPr lang="en-US" altLang="en-US" sz="1600" dirty="0">
              <a:latin typeface="Times New Roman" pitchFamily="18" charset="0"/>
            </a:endParaRPr>
          </a:p>
        </p:txBody>
      </p:sp>
      <p:sp>
        <p:nvSpPr>
          <p:cNvPr id="3079" name="Rectangle 7"/>
          <p:cNvSpPr>
            <a:spLocks noGrp="1" noChangeArrowheads="1"/>
          </p:cNvSpPr>
          <p:nvPr>
            <p:ph type="title"/>
          </p:nvPr>
        </p:nvSpPr>
        <p:spPr>
          <a:xfrm>
            <a:off x="838200" y="152400"/>
            <a:ext cx="7772400" cy="838200"/>
          </a:xfrm>
        </p:spPr>
        <p:txBody>
          <a:bodyPr/>
          <a:lstStyle/>
          <a:p>
            <a:r>
              <a:rPr lang="el-GR" altLang="en-US" dirty="0" smtClean="0">
                <a:solidFill>
                  <a:srgbClr val="C00000"/>
                </a:solidFill>
              </a:rPr>
              <a:t>ΡΟΕΣ ΣΤΗΝ ΗΛΕΚΤΡΟΠΑΡΑΓΩΓΗ</a:t>
            </a:r>
            <a:endParaRPr lang="en-US" altLang="en-US" dirty="0">
              <a:solidFill>
                <a:srgbClr val="C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4541652"/>
      </p:ext>
    </p:extLst>
  </p:cSld>
  <p:clrMapOvr>
    <a:masterClrMapping/>
  </p:clrMapOvr>
  <mc:AlternateContent xmlns:mc="http://schemas.openxmlformats.org/markup-compatibility/2006">
    <mc:Choice xmlns:p14="http://schemas.microsoft.com/office/powerpoint/2010/main" Requires="p14">
      <p:transition spd="slow" p14:dur="2000" advTm="98887"/>
    </mc:Choice>
    <mc:Fallback>
      <p:transition spd="slow" advTm="98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2204864"/>
            <a:ext cx="1512168" cy="646331"/>
          </a:xfrm>
          <a:prstGeom prst="rect">
            <a:avLst/>
          </a:prstGeom>
          <a:solidFill>
            <a:srgbClr val="FFC000"/>
          </a:solidFill>
          <a:ln>
            <a:solidFill>
              <a:schemeClr val="tx2"/>
            </a:solid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ΚΥΚΛΟΣ ΚΑΥΣΙΜΟΥ</a:t>
            </a:r>
            <a:endParaRPr lang="en-GB" dirty="0" smtClean="0">
              <a:latin typeface="Cambria Math" panose="02040503050406030204" pitchFamily="18" charset="0"/>
              <a:ea typeface="Cambria Math" panose="02040503050406030204" pitchFamily="18" charset="0"/>
            </a:endParaRPr>
          </a:p>
        </p:txBody>
      </p:sp>
      <p:sp>
        <p:nvSpPr>
          <p:cNvPr id="5" name="TextBox 4"/>
          <p:cNvSpPr txBox="1"/>
          <p:nvPr/>
        </p:nvSpPr>
        <p:spPr>
          <a:xfrm>
            <a:off x="2699284" y="980728"/>
            <a:ext cx="1512168" cy="646331"/>
          </a:xfrm>
          <a:prstGeom prst="rect">
            <a:avLst/>
          </a:prstGeom>
          <a:solidFill>
            <a:schemeClr val="bg2">
              <a:lumMod val="20000"/>
              <a:lumOff val="80000"/>
            </a:schemeClr>
          </a:solidFill>
          <a:ln>
            <a:solidFill>
              <a:schemeClr val="tx2"/>
            </a:solid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ΦΥΣΙΚΕΣ ΕΠΙΠΤΩΣΕΙΣ</a:t>
            </a:r>
            <a:endParaRPr lang="en-GB" dirty="0" smtClean="0">
              <a:latin typeface="Cambria Math" panose="02040503050406030204" pitchFamily="18" charset="0"/>
              <a:ea typeface="Cambria Math" panose="02040503050406030204" pitchFamily="18" charset="0"/>
            </a:endParaRPr>
          </a:p>
        </p:txBody>
      </p:sp>
      <p:sp>
        <p:nvSpPr>
          <p:cNvPr id="6" name="TextBox 5"/>
          <p:cNvSpPr txBox="1"/>
          <p:nvPr/>
        </p:nvSpPr>
        <p:spPr>
          <a:xfrm>
            <a:off x="2729064" y="1881698"/>
            <a:ext cx="1512168" cy="646331"/>
          </a:xfrm>
          <a:prstGeom prst="rect">
            <a:avLst/>
          </a:prstGeom>
          <a:solidFill>
            <a:schemeClr val="bg2">
              <a:lumMod val="20000"/>
              <a:lumOff val="80000"/>
            </a:schemeClr>
          </a:solidFill>
          <a:ln>
            <a:solidFill>
              <a:schemeClr val="tx2"/>
            </a:solid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ΜΗ ΦΥΣΙΚΕΣ ΕΠΙΠΤΩΣΕΙΣ</a:t>
            </a:r>
            <a:endParaRPr lang="en-GB" dirty="0" smtClean="0">
              <a:latin typeface="Cambria Math" panose="02040503050406030204" pitchFamily="18" charset="0"/>
              <a:ea typeface="Cambria Math" panose="02040503050406030204" pitchFamily="18" charset="0"/>
            </a:endParaRPr>
          </a:p>
        </p:txBody>
      </p:sp>
      <p:sp>
        <p:nvSpPr>
          <p:cNvPr id="7" name="TextBox 6"/>
          <p:cNvSpPr txBox="1"/>
          <p:nvPr/>
        </p:nvSpPr>
        <p:spPr>
          <a:xfrm>
            <a:off x="2729064" y="2858720"/>
            <a:ext cx="1512168" cy="646331"/>
          </a:xfrm>
          <a:prstGeom prst="rect">
            <a:avLst/>
          </a:prstGeom>
          <a:solidFill>
            <a:schemeClr val="bg2">
              <a:lumMod val="20000"/>
              <a:lumOff val="80000"/>
            </a:schemeClr>
          </a:solidFill>
          <a:ln>
            <a:solidFill>
              <a:schemeClr val="tx2"/>
            </a:solid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ΕΝΕΡΓΕΙΑΚΗ ΥΠΗΡΕΣΙΑ</a:t>
            </a:r>
            <a:endParaRPr lang="en-GB" dirty="0" smtClean="0">
              <a:latin typeface="Cambria Math" panose="02040503050406030204" pitchFamily="18" charset="0"/>
              <a:ea typeface="Cambria Math" panose="02040503050406030204" pitchFamily="18" charset="0"/>
            </a:endParaRPr>
          </a:p>
        </p:txBody>
      </p:sp>
      <p:sp>
        <p:nvSpPr>
          <p:cNvPr id="8" name="TextBox 7"/>
          <p:cNvSpPr txBox="1"/>
          <p:nvPr/>
        </p:nvSpPr>
        <p:spPr>
          <a:xfrm>
            <a:off x="4860032" y="1235218"/>
            <a:ext cx="1728192" cy="923330"/>
          </a:xfrm>
          <a:prstGeom prst="rect">
            <a:avLst/>
          </a:prstGeom>
          <a:solidFill>
            <a:schemeClr val="accent1">
              <a:lumMod val="90000"/>
            </a:schemeClr>
          </a:solidFill>
          <a:ln>
            <a:solidFill>
              <a:schemeClr val="tx2"/>
            </a:solid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ΕΠΙΠΤΩΣΕΙΣ ΣΤΟ</a:t>
            </a:r>
          </a:p>
          <a:p>
            <a:pPr algn="ctr"/>
            <a:r>
              <a:rPr lang="el-GR" dirty="0" smtClean="0">
                <a:latin typeface="Cambria Math" panose="02040503050406030204" pitchFamily="18" charset="0"/>
                <a:ea typeface="Cambria Math" panose="02040503050406030204" pitchFamily="18" charset="0"/>
              </a:rPr>
              <a:t>ΟΙΚΟΣΥΣΤΗΜΑ</a:t>
            </a:r>
            <a:endParaRPr lang="en-GB" dirty="0" smtClean="0">
              <a:latin typeface="Cambria Math" panose="02040503050406030204" pitchFamily="18" charset="0"/>
              <a:ea typeface="Cambria Math" panose="02040503050406030204" pitchFamily="18" charset="0"/>
            </a:endParaRPr>
          </a:p>
        </p:txBody>
      </p:sp>
      <p:sp>
        <p:nvSpPr>
          <p:cNvPr id="9" name="TextBox 8"/>
          <p:cNvSpPr txBox="1"/>
          <p:nvPr/>
        </p:nvSpPr>
        <p:spPr>
          <a:xfrm>
            <a:off x="4870946" y="2720220"/>
            <a:ext cx="1728192" cy="923330"/>
          </a:xfrm>
          <a:prstGeom prst="rect">
            <a:avLst/>
          </a:prstGeom>
          <a:solidFill>
            <a:schemeClr val="accent5">
              <a:lumMod val="90000"/>
            </a:schemeClr>
          </a:solidFill>
          <a:ln>
            <a:solidFill>
              <a:schemeClr val="tx2"/>
            </a:solid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ΕΠΙΠΤΩΣΕΙΣ ΣΤΟΝ</a:t>
            </a:r>
          </a:p>
          <a:p>
            <a:pPr algn="ctr"/>
            <a:r>
              <a:rPr lang="el-GR" dirty="0" smtClean="0">
                <a:latin typeface="Cambria Math" panose="02040503050406030204" pitchFamily="18" charset="0"/>
                <a:ea typeface="Cambria Math" panose="02040503050406030204" pitchFamily="18" charset="0"/>
              </a:rPr>
              <a:t>ΑΝΘΡΩΠΟ</a:t>
            </a:r>
            <a:endParaRPr lang="en-GB" dirty="0" smtClean="0">
              <a:latin typeface="Cambria Math" panose="02040503050406030204" pitchFamily="18" charset="0"/>
              <a:ea typeface="Cambria Math" panose="02040503050406030204" pitchFamily="18" charset="0"/>
            </a:endParaRPr>
          </a:p>
        </p:txBody>
      </p:sp>
      <p:sp>
        <p:nvSpPr>
          <p:cNvPr id="10" name="TextBox 9"/>
          <p:cNvSpPr txBox="1"/>
          <p:nvPr/>
        </p:nvSpPr>
        <p:spPr>
          <a:xfrm>
            <a:off x="7138153" y="1235218"/>
            <a:ext cx="1728192" cy="2031325"/>
          </a:xfrm>
          <a:prstGeom prst="rect">
            <a:avLst/>
          </a:prstGeom>
          <a:solidFill>
            <a:srgbClr val="FFFFCC"/>
          </a:solidFill>
          <a:ln>
            <a:solidFill>
              <a:schemeClr val="tx2"/>
            </a:solid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ΚΟΣΤΟΣ ΚΑΙ ΟΦΕΛΟΣ</a:t>
            </a:r>
          </a:p>
          <a:p>
            <a:pPr algn="ctr"/>
            <a:r>
              <a:rPr lang="el-GR" dirty="0" smtClean="0">
                <a:latin typeface="Cambria Math" panose="02040503050406030204" pitchFamily="18" charset="0"/>
                <a:ea typeface="Cambria Math" panose="02040503050406030204" pitchFamily="18" charset="0"/>
              </a:rPr>
              <a:t>ΣΕ ΧΡΗΜΑΤΙΚΗ ΚΑΙ ΜΗ-ΧΡΗΜΑΤΙΚΗ ΒΑΣΗ</a:t>
            </a:r>
            <a:endParaRPr lang="en-GB" dirty="0" smtClean="0">
              <a:latin typeface="Cambria Math" panose="02040503050406030204" pitchFamily="18" charset="0"/>
              <a:ea typeface="Cambria Math" panose="02040503050406030204" pitchFamily="18" charset="0"/>
            </a:endParaRPr>
          </a:p>
        </p:txBody>
      </p:sp>
      <p:cxnSp>
        <p:nvCxnSpPr>
          <p:cNvPr id="13" name="Straight Arrow Connector 12"/>
          <p:cNvCxnSpPr>
            <a:stCxn id="4" idx="3"/>
            <a:endCxn id="5" idx="1"/>
          </p:cNvCxnSpPr>
          <p:nvPr/>
        </p:nvCxnSpPr>
        <p:spPr>
          <a:xfrm flipV="1">
            <a:off x="2123728" y="1303894"/>
            <a:ext cx="575556" cy="122413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p:cNvCxnSpPr>
          <p:nvPr/>
        </p:nvCxnSpPr>
        <p:spPr>
          <a:xfrm flipV="1">
            <a:off x="2123728" y="2158548"/>
            <a:ext cx="605336" cy="36948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7" idx="1"/>
          </p:cNvCxnSpPr>
          <p:nvPr/>
        </p:nvCxnSpPr>
        <p:spPr>
          <a:xfrm>
            <a:off x="2146177" y="2528029"/>
            <a:ext cx="582887" cy="65385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5" idx="3"/>
            <a:endCxn id="8" idx="1"/>
          </p:cNvCxnSpPr>
          <p:nvPr/>
        </p:nvCxnSpPr>
        <p:spPr>
          <a:xfrm>
            <a:off x="4211452" y="1303894"/>
            <a:ext cx="648580" cy="39298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3"/>
          </p:cNvCxnSpPr>
          <p:nvPr/>
        </p:nvCxnSpPr>
        <p:spPr>
          <a:xfrm>
            <a:off x="4241232" y="2204864"/>
            <a:ext cx="661695" cy="97702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3"/>
            <a:endCxn id="9" idx="1"/>
          </p:cNvCxnSpPr>
          <p:nvPr/>
        </p:nvCxnSpPr>
        <p:spPr>
          <a:xfrm flipV="1">
            <a:off x="4241232" y="3181885"/>
            <a:ext cx="629714" cy="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6" idx="3"/>
            <a:endCxn id="8" idx="1"/>
          </p:cNvCxnSpPr>
          <p:nvPr/>
        </p:nvCxnSpPr>
        <p:spPr>
          <a:xfrm flipV="1">
            <a:off x="4241232" y="1696883"/>
            <a:ext cx="618800" cy="50798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8" idx="3"/>
            <a:endCxn id="10" idx="1"/>
          </p:cNvCxnSpPr>
          <p:nvPr/>
        </p:nvCxnSpPr>
        <p:spPr>
          <a:xfrm>
            <a:off x="6588224" y="1696883"/>
            <a:ext cx="549929" cy="553998"/>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9" idx="3"/>
            <a:endCxn id="10" idx="1"/>
          </p:cNvCxnSpPr>
          <p:nvPr/>
        </p:nvCxnSpPr>
        <p:spPr>
          <a:xfrm flipV="1">
            <a:off x="6599138" y="2250881"/>
            <a:ext cx="539015" cy="93100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Title 40"/>
          <p:cNvSpPr>
            <a:spLocks noGrp="1"/>
          </p:cNvSpPr>
          <p:nvPr>
            <p:ph type="title"/>
          </p:nvPr>
        </p:nvSpPr>
        <p:spPr/>
        <p:txBody>
          <a:bodyPr/>
          <a:lstStyle/>
          <a:p>
            <a:r>
              <a:rPr lang="el-GR" smtClean="0"/>
              <a:t>ΑΚΖ : ΠΑΡΑΔΕΙΓΜΑ ΔΙΑΔΡΟΜΩΝ </a:t>
            </a:r>
            <a:endParaRPr lang="en-GB" dirty="0"/>
          </a:p>
        </p:txBody>
      </p:sp>
      <p:grpSp>
        <p:nvGrpSpPr>
          <p:cNvPr id="3" name="Group 2"/>
          <p:cNvGrpSpPr/>
          <p:nvPr/>
        </p:nvGrpSpPr>
        <p:grpSpPr>
          <a:xfrm>
            <a:off x="611560" y="3789040"/>
            <a:ext cx="8136904" cy="2971785"/>
            <a:chOff x="1452268" y="4150876"/>
            <a:chExt cx="6314981" cy="2609949"/>
          </a:xfrm>
        </p:grpSpPr>
        <p:sp>
          <p:nvSpPr>
            <p:cNvPr id="12" name="Freeform 11"/>
            <p:cNvSpPr/>
            <p:nvPr/>
          </p:nvSpPr>
          <p:spPr>
            <a:xfrm>
              <a:off x="3275607" y="4652698"/>
              <a:ext cx="389182" cy="91440"/>
            </a:xfrm>
            <a:custGeom>
              <a:avLst/>
              <a:gdLst>
                <a:gd name="connsiteX0" fmla="*/ 0 w 389182"/>
                <a:gd name="connsiteY0" fmla="*/ 45720 h 91440"/>
                <a:gd name="connsiteX1" fmla="*/ 389182 w 389182"/>
                <a:gd name="connsiteY1" fmla="*/ 45720 h 91440"/>
              </a:gdLst>
              <a:ahLst/>
              <a:cxnLst>
                <a:cxn ang="0">
                  <a:pos x="connsiteX0" y="connsiteY0"/>
                </a:cxn>
                <a:cxn ang="0">
                  <a:pos x="connsiteX1" y="connsiteY1"/>
                </a:cxn>
              </a:cxnLst>
              <a:rect l="l" t="t" r="r" b="b"/>
              <a:pathLst>
                <a:path w="389182" h="91440">
                  <a:moveTo>
                    <a:pt x="0" y="45720"/>
                  </a:moveTo>
                  <a:lnTo>
                    <a:pt x="389182" y="45720"/>
                  </a:lnTo>
                </a:path>
              </a:pathLst>
            </a:custGeom>
            <a:noFill/>
            <a:ln w="50800">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96796" tIns="43619" rIns="196797" bIns="43620" numCol="1" spcCol="1270" anchor="ctr" anchorCtr="0">
              <a:noAutofit/>
            </a:bodyPr>
            <a:lstStyle/>
            <a:p>
              <a:pPr lvl="0" algn="ctr" defTabSz="311150">
                <a:lnSpc>
                  <a:spcPct val="90000"/>
                </a:lnSpc>
                <a:spcBef>
                  <a:spcPct val="0"/>
                </a:spcBef>
                <a:spcAft>
                  <a:spcPct val="35000"/>
                </a:spcAft>
              </a:pPr>
              <a:endParaRPr lang="en-GB" sz="700" b="1" kern="1200">
                <a:solidFill>
                  <a:srgbClr val="336600"/>
                </a:solidFill>
                <a:latin typeface="Cambria Math" panose="02040503050406030204" pitchFamily="18" charset="0"/>
                <a:ea typeface="Cambria Math" panose="02040503050406030204" pitchFamily="18" charset="0"/>
              </a:endParaRPr>
            </a:p>
          </p:txBody>
        </p:sp>
        <p:sp>
          <p:nvSpPr>
            <p:cNvPr id="16" name="Freeform 15"/>
            <p:cNvSpPr/>
            <p:nvPr/>
          </p:nvSpPr>
          <p:spPr>
            <a:xfrm>
              <a:off x="1452268" y="4150876"/>
              <a:ext cx="1825139" cy="1095083"/>
            </a:xfrm>
            <a:custGeom>
              <a:avLst/>
              <a:gdLst>
                <a:gd name="connsiteX0" fmla="*/ 0 w 1825139"/>
                <a:gd name="connsiteY0" fmla="*/ 0 h 1095083"/>
                <a:gd name="connsiteX1" fmla="*/ 1825139 w 1825139"/>
                <a:gd name="connsiteY1" fmla="*/ 0 h 1095083"/>
                <a:gd name="connsiteX2" fmla="*/ 1825139 w 1825139"/>
                <a:gd name="connsiteY2" fmla="*/ 1095083 h 1095083"/>
                <a:gd name="connsiteX3" fmla="*/ 0 w 1825139"/>
                <a:gd name="connsiteY3" fmla="*/ 1095083 h 1095083"/>
                <a:gd name="connsiteX4" fmla="*/ 0 w 1825139"/>
                <a:gd name="connsiteY4" fmla="*/ 0 h 109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139" h="1095083">
                  <a:moveTo>
                    <a:pt x="0" y="0"/>
                  </a:moveTo>
                  <a:lnTo>
                    <a:pt x="1825139" y="0"/>
                  </a:lnTo>
                  <a:lnTo>
                    <a:pt x="1825139" y="1095083"/>
                  </a:lnTo>
                  <a:lnTo>
                    <a:pt x="0" y="1095083"/>
                  </a:lnTo>
                  <a:lnTo>
                    <a:pt x="0" y="0"/>
                  </a:lnTo>
                  <a:close/>
                </a:path>
              </a:pathLst>
            </a:custGeom>
            <a:solidFill>
              <a:srgbClr val="FFC000"/>
            </a:solidFill>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800" b="1" kern="1200" dirty="0" smtClean="0">
                  <a:solidFill>
                    <a:srgbClr val="336600"/>
                  </a:solidFill>
                  <a:latin typeface="Cambria Math" panose="02040503050406030204" pitchFamily="18" charset="0"/>
                  <a:ea typeface="Cambria Math" panose="02040503050406030204" pitchFamily="18" charset="0"/>
                </a:rPr>
                <a:t>ΕΚΠΟΜΠΕΣ</a:t>
              </a:r>
              <a:endParaRPr lang="en-GB" sz="2400" b="1" kern="1200" dirty="0">
                <a:solidFill>
                  <a:srgbClr val="336600"/>
                </a:solidFill>
                <a:latin typeface="Cambria Math" panose="02040503050406030204" pitchFamily="18" charset="0"/>
                <a:ea typeface="Cambria Math" panose="02040503050406030204" pitchFamily="18" charset="0"/>
              </a:endParaRPr>
            </a:p>
          </p:txBody>
        </p:sp>
        <p:sp>
          <p:nvSpPr>
            <p:cNvPr id="17" name="Freeform 16"/>
            <p:cNvSpPr/>
            <p:nvPr/>
          </p:nvSpPr>
          <p:spPr>
            <a:xfrm>
              <a:off x="5520528" y="4652698"/>
              <a:ext cx="389182" cy="91440"/>
            </a:xfrm>
            <a:custGeom>
              <a:avLst/>
              <a:gdLst>
                <a:gd name="connsiteX0" fmla="*/ 0 w 389182"/>
                <a:gd name="connsiteY0" fmla="*/ 45720 h 91440"/>
                <a:gd name="connsiteX1" fmla="*/ 389182 w 389182"/>
                <a:gd name="connsiteY1" fmla="*/ 45720 h 91440"/>
              </a:gdLst>
              <a:ahLst/>
              <a:cxnLst>
                <a:cxn ang="0">
                  <a:pos x="connsiteX0" y="connsiteY0"/>
                </a:cxn>
                <a:cxn ang="0">
                  <a:pos x="connsiteX1" y="connsiteY1"/>
                </a:cxn>
              </a:cxnLst>
              <a:rect l="l" t="t" r="r" b="b"/>
              <a:pathLst>
                <a:path w="389182" h="91440">
                  <a:moveTo>
                    <a:pt x="0" y="45720"/>
                  </a:moveTo>
                  <a:lnTo>
                    <a:pt x="389182" y="45720"/>
                  </a:lnTo>
                </a:path>
              </a:pathLst>
            </a:custGeom>
            <a:noFill/>
            <a:ln w="50800">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96797" tIns="43619" rIns="196796" bIns="43620" numCol="1" spcCol="1270" anchor="ctr" anchorCtr="0">
              <a:noAutofit/>
            </a:bodyPr>
            <a:lstStyle/>
            <a:p>
              <a:pPr lvl="0" algn="ctr" defTabSz="311150">
                <a:lnSpc>
                  <a:spcPct val="90000"/>
                </a:lnSpc>
                <a:spcBef>
                  <a:spcPct val="0"/>
                </a:spcBef>
                <a:spcAft>
                  <a:spcPct val="35000"/>
                </a:spcAft>
              </a:pPr>
              <a:endParaRPr lang="en-GB" sz="700" b="1" kern="1200">
                <a:solidFill>
                  <a:srgbClr val="336600"/>
                </a:solidFill>
                <a:latin typeface="Cambria Math" panose="02040503050406030204" pitchFamily="18" charset="0"/>
                <a:ea typeface="Cambria Math" panose="02040503050406030204" pitchFamily="18" charset="0"/>
              </a:endParaRPr>
            </a:p>
          </p:txBody>
        </p:sp>
        <p:sp>
          <p:nvSpPr>
            <p:cNvPr id="18" name="Freeform 17"/>
            <p:cNvSpPr/>
            <p:nvPr/>
          </p:nvSpPr>
          <p:spPr>
            <a:xfrm>
              <a:off x="3697189" y="4150876"/>
              <a:ext cx="1825139" cy="1095083"/>
            </a:xfrm>
            <a:custGeom>
              <a:avLst/>
              <a:gdLst>
                <a:gd name="connsiteX0" fmla="*/ 0 w 1825139"/>
                <a:gd name="connsiteY0" fmla="*/ 0 h 1095083"/>
                <a:gd name="connsiteX1" fmla="*/ 1825139 w 1825139"/>
                <a:gd name="connsiteY1" fmla="*/ 0 h 1095083"/>
                <a:gd name="connsiteX2" fmla="*/ 1825139 w 1825139"/>
                <a:gd name="connsiteY2" fmla="*/ 1095083 h 1095083"/>
                <a:gd name="connsiteX3" fmla="*/ 0 w 1825139"/>
                <a:gd name="connsiteY3" fmla="*/ 1095083 h 1095083"/>
                <a:gd name="connsiteX4" fmla="*/ 0 w 1825139"/>
                <a:gd name="connsiteY4" fmla="*/ 0 h 109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139" h="1095083">
                  <a:moveTo>
                    <a:pt x="0" y="0"/>
                  </a:moveTo>
                  <a:lnTo>
                    <a:pt x="1825139" y="0"/>
                  </a:lnTo>
                  <a:lnTo>
                    <a:pt x="1825139" y="1095083"/>
                  </a:lnTo>
                  <a:lnTo>
                    <a:pt x="0" y="1095083"/>
                  </a:lnTo>
                  <a:lnTo>
                    <a:pt x="0" y="0"/>
                  </a:lnTo>
                  <a:close/>
                </a:path>
              </a:pathLst>
            </a:custGeom>
            <a:solidFill>
              <a:srgbClr val="CCFF99"/>
            </a:solidFill>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800" b="1" kern="1200" dirty="0" smtClean="0">
                  <a:solidFill>
                    <a:srgbClr val="336600"/>
                  </a:solidFill>
                  <a:latin typeface="Cambria Math" panose="02040503050406030204" pitchFamily="18" charset="0"/>
                  <a:ea typeface="Cambria Math" panose="02040503050406030204" pitchFamily="18" charset="0"/>
                </a:rPr>
                <a:t>ΔΙΑΧΥΣΗ</a:t>
              </a:r>
              <a:endParaRPr lang="en-GB" sz="2400" b="1" kern="1200" dirty="0">
                <a:solidFill>
                  <a:srgbClr val="336600"/>
                </a:solidFill>
                <a:latin typeface="Cambria Math" panose="02040503050406030204" pitchFamily="18" charset="0"/>
                <a:ea typeface="Cambria Math" panose="02040503050406030204" pitchFamily="18" charset="0"/>
              </a:endParaRPr>
            </a:p>
          </p:txBody>
        </p:sp>
        <p:sp>
          <p:nvSpPr>
            <p:cNvPr id="19" name="Freeform 18"/>
            <p:cNvSpPr/>
            <p:nvPr/>
          </p:nvSpPr>
          <p:spPr>
            <a:xfrm>
              <a:off x="2364837" y="5244159"/>
              <a:ext cx="4489842" cy="389182"/>
            </a:xfrm>
            <a:custGeom>
              <a:avLst/>
              <a:gdLst>
                <a:gd name="connsiteX0" fmla="*/ 4489842 w 4489842"/>
                <a:gd name="connsiteY0" fmla="*/ 0 h 389182"/>
                <a:gd name="connsiteX1" fmla="*/ 4489842 w 4489842"/>
                <a:gd name="connsiteY1" fmla="*/ 211691 h 389182"/>
                <a:gd name="connsiteX2" fmla="*/ 0 w 4489842"/>
                <a:gd name="connsiteY2" fmla="*/ 211691 h 389182"/>
                <a:gd name="connsiteX3" fmla="*/ 0 w 4489842"/>
                <a:gd name="connsiteY3" fmla="*/ 389182 h 389182"/>
              </a:gdLst>
              <a:ahLst/>
              <a:cxnLst>
                <a:cxn ang="0">
                  <a:pos x="connsiteX0" y="connsiteY0"/>
                </a:cxn>
                <a:cxn ang="0">
                  <a:pos x="connsiteX1" y="connsiteY1"/>
                </a:cxn>
                <a:cxn ang="0">
                  <a:pos x="connsiteX2" y="connsiteY2"/>
                </a:cxn>
                <a:cxn ang="0">
                  <a:pos x="connsiteX3" y="connsiteY3"/>
                </a:cxn>
              </a:cxnLst>
              <a:rect l="l" t="t" r="r" b="b"/>
              <a:pathLst>
                <a:path w="4489842" h="389182">
                  <a:moveTo>
                    <a:pt x="4489842" y="0"/>
                  </a:moveTo>
                  <a:lnTo>
                    <a:pt x="4489842" y="211691"/>
                  </a:lnTo>
                  <a:lnTo>
                    <a:pt x="0" y="211691"/>
                  </a:lnTo>
                  <a:lnTo>
                    <a:pt x="0" y="389182"/>
                  </a:lnTo>
                </a:path>
              </a:pathLst>
            </a:custGeom>
            <a:noFill/>
            <a:ln w="50800">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44886" tIns="192491" rIns="2144885" bIns="192490" numCol="1" spcCol="1270" anchor="ctr" anchorCtr="0">
              <a:noAutofit/>
            </a:bodyPr>
            <a:lstStyle/>
            <a:p>
              <a:pPr lvl="0" algn="ctr" defTabSz="311150">
                <a:lnSpc>
                  <a:spcPct val="90000"/>
                </a:lnSpc>
                <a:spcBef>
                  <a:spcPct val="0"/>
                </a:spcBef>
                <a:spcAft>
                  <a:spcPct val="35000"/>
                </a:spcAft>
              </a:pPr>
              <a:endParaRPr lang="en-GB" sz="700" b="1" kern="1200">
                <a:solidFill>
                  <a:srgbClr val="336600"/>
                </a:solidFill>
                <a:latin typeface="Cambria Math" panose="02040503050406030204" pitchFamily="18" charset="0"/>
                <a:ea typeface="Cambria Math" panose="02040503050406030204" pitchFamily="18" charset="0"/>
              </a:endParaRPr>
            </a:p>
          </p:txBody>
        </p:sp>
        <p:sp>
          <p:nvSpPr>
            <p:cNvPr id="21" name="Freeform 20"/>
            <p:cNvSpPr/>
            <p:nvPr/>
          </p:nvSpPr>
          <p:spPr>
            <a:xfrm>
              <a:off x="5942110" y="4150876"/>
              <a:ext cx="1825139" cy="1095083"/>
            </a:xfrm>
            <a:custGeom>
              <a:avLst/>
              <a:gdLst>
                <a:gd name="connsiteX0" fmla="*/ 0 w 1825139"/>
                <a:gd name="connsiteY0" fmla="*/ 0 h 1095083"/>
                <a:gd name="connsiteX1" fmla="*/ 1825139 w 1825139"/>
                <a:gd name="connsiteY1" fmla="*/ 0 h 1095083"/>
                <a:gd name="connsiteX2" fmla="*/ 1825139 w 1825139"/>
                <a:gd name="connsiteY2" fmla="*/ 1095083 h 1095083"/>
                <a:gd name="connsiteX3" fmla="*/ 0 w 1825139"/>
                <a:gd name="connsiteY3" fmla="*/ 1095083 h 1095083"/>
                <a:gd name="connsiteX4" fmla="*/ 0 w 1825139"/>
                <a:gd name="connsiteY4" fmla="*/ 0 h 109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139" h="1095083">
                  <a:moveTo>
                    <a:pt x="0" y="0"/>
                  </a:moveTo>
                  <a:lnTo>
                    <a:pt x="1825139" y="0"/>
                  </a:lnTo>
                  <a:lnTo>
                    <a:pt x="1825139" y="1095083"/>
                  </a:lnTo>
                  <a:lnTo>
                    <a:pt x="0" y="1095083"/>
                  </a:lnTo>
                  <a:lnTo>
                    <a:pt x="0" y="0"/>
                  </a:lnTo>
                  <a:close/>
                </a:path>
              </a:pathLst>
            </a:custGeom>
            <a:solidFill>
              <a:schemeClr val="accent3">
                <a:lumMod val="85000"/>
              </a:schemeClr>
            </a:solidFill>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800" b="1" kern="1200" dirty="0" smtClean="0">
                  <a:solidFill>
                    <a:srgbClr val="336600"/>
                  </a:solidFill>
                  <a:latin typeface="Cambria Math" panose="02040503050406030204" pitchFamily="18" charset="0"/>
                  <a:ea typeface="Cambria Math" panose="02040503050406030204" pitchFamily="18" charset="0"/>
                </a:rPr>
                <a:t>ΣΥΓΚΕ-ΝΤΡΩΣΗ</a:t>
              </a:r>
              <a:endParaRPr lang="en-GB" sz="2400" b="1" kern="1200" dirty="0">
                <a:solidFill>
                  <a:srgbClr val="336600"/>
                </a:solidFill>
                <a:latin typeface="Cambria Math" panose="02040503050406030204" pitchFamily="18" charset="0"/>
                <a:ea typeface="Cambria Math" panose="02040503050406030204" pitchFamily="18" charset="0"/>
              </a:endParaRPr>
            </a:p>
          </p:txBody>
        </p:sp>
        <p:sp>
          <p:nvSpPr>
            <p:cNvPr id="23" name="Freeform 22"/>
            <p:cNvSpPr/>
            <p:nvPr/>
          </p:nvSpPr>
          <p:spPr>
            <a:xfrm>
              <a:off x="3275607" y="6167563"/>
              <a:ext cx="389182" cy="91440"/>
            </a:xfrm>
            <a:custGeom>
              <a:avLst/>
              <a:gdLst>
                <a:gd name="connsiteX0" fmla="*/ 0 w 389182"/>
                <a:gd name="connsiteY0" fmla="*/ 45720 h 91440"/>
                <a:gd name="connsiteX1" fmla="*/ 389182 w 389182"/>
                <a:gd name="connsiteY1" fmla="*/ 45720 h 91440"/>
              </a:gdLst>
              <a:ahLst/>
              <a:cxnLst>
                <a:cxn ang="0">
                  <a:pos x="connsiteX0" y="connsiteY0"/>
                </a:cxn>
                <a:cxn ang="0">
                  <a:pos x="connsiteX1" y="connsiteY1"/>
                </a:cxn>
              </a:cxnLst>
              <a:rect l="l" t="t" r="r" b="b"/>
              <a:pathLst>
                <a:path w="389182" h="91440">
                  <a:moveTo>
                    <a:pt x="0" y="45720"/>
                  </a:moveTo>
                  <a:lnTo>
                    <a:pt x="389182" y="45720"/>
                  </a:lnTo>
                </a:path>
              </a:pathLst>
            </a:custGeom>
            <a:noFill/>
            <a:ln w="50800">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96796" tIns="43619" rIns="196797" bIns="43620" numCol="1" spcCol="1270" anchor="ctr" anchorCtr="0">
              <a:noAutofit/>
            </a:bodyPr>
            <a:lstStyle/>
            <a:p>
              <a:pPr lvl="0" algn="ctr" defTabSz="311150">
                <a:lnSpc>
                  <a:spcPct val="90000"/>
                </a:lnSpc>
                <a:spcBef>
                  <a:spcPct val="0"/>
                </a:spcBef>
                <a:spcAft>
                  <a:spcPct val="35000"/>
                </a:spcAft>
              </a:pPr>
              <a:endParaRPr lang="en-GB" sz="700" b="1" kern="1200">
                <a:solidFill>
                  <a:srgbClr val="336600"/>
                </a:solidFill>
                <a:latin typeface="Cambria Math" panose="02040503050406030204" pitchFamily="18" charset="0"/>
                <a:ea typeface="Cambria Math" panose="02040503050406030204" pitchFamily="18" charset="0"/>
              </a:endParaRPr>
            </a:p>
          </p:txBody>
        </p:sp>
        <p:sp>
          <p:nvSpPr>
            <p:cNvPr id="24" name="Freeform 23"/>
            <p:cNvSpPr/>
            <p:nvPr/>
          </p:nvSpPr>
          <p:spPr>
            <a:xfrm>
              <a:off x="1452268" y="5665742"/>
              <a:ext cx="1825139" cy="1095083"/>
            </a:xfrm>
            <a:custGeom>
              <a:avLst/>
              <a:gdLst>
                <a:gd name="connsiteX0" fmla="*/ 0 w 1825139"/>
                <a:gd name="connsiteY0" fmla="*/ 0 h 1095083"/>
                <a:gd name="connsiteX1" fmla="*/ 1825139 w 1825139"/>
                <a:gd name="connsiteY1" fmla="*/ 0 h 1095083"/>
                <a:gd name="connsiteX2" fmla="*/ 1825139 w 1825139"/>
                <a:gd name="connsiteY2" fmla="*/ 1095083 h 1095083"/>
                <a:gd name="connsiteX3" fmla="*/ 0 w 1825139"/>
                <a:gd name="connsiteY3" fmla="*/ 1095083 h 1095083"/>
                <a:gd name="connsiteX4" fmla="*/ 0 w 1825139"/>
                <a:gd name="connsiteY4" fmla="*/ 0 h 109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139" h="1095083">
                  <a:moveTo>
                    <a:pt x="0" y="0"/>
                  </a:moveTo>
                  <a:lnTo>
                    <a:pt x="1825139" y="0"/>
                  </a:lnTo>
                  <a:lnTo>
                    <a:pt x="1825139" y="1095083"/>
                  </a:lnTo>
                  <a:lnTo>
                    <a:pt x="0" y="1095083"/>
                  </a:lnTo>
                  <a:lnTo>
                    <a:pt x="0" y="0"/>
                  </a:lnTo>
                  <a:close/>
                </a:path>
              </a:pathLst>
            </a:custGeom>
            <a:solidFill>
              <a:schemeClr val="accent1">
                <a:lumMod val="75000"/>
              </a:schemeClr>
            </a:solidFill>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800" b="1" kern="1200" dirty="0" smtClean="0">
                  <a:solidFill>
                    <a:srgbClr val="336600"/>
                  </a:solidFill>
                  <a:latin typeface="Cambria Math" panose="02040503050406030204" pitchFamily="18" charset="0"/>
                  <a:ea typeface="Cambria Math" panose="02040503050406030204" pitchFamily="18" charset="0"/>
                </a:rPr>
                <a:t>ΔΟΣΗ-ΑΠΟΚΡΙΣΗ</a:t>
              </a:r>
              <a:endParaRPr lang="en-GB" sz="2800" b="1" kern="1200" dirty="0">
                <a:solidFill>
                  <a:srgbClr val="336600"/>
                </a:solidFill>
                <a:latin typeface="Cambria Math" panose="02040503050406030204" pitchFamily="18" charset="0"/>
                <a:ea typeface="Cambria Math" panose="02040503050406030204" pitchFamily="18" charset="0"/>
              </a:endParaRPr>
            </a:p>
          </p:txBody>
        </p:sp>
        <p:sp>
          <p:nvSpPr>
            <p:cNvPr id="25" name="Freeform 24"/>
            <p:cNvSpPr/>
            <p:nvPr/>
          </p:nvSpPr>
          <p:spPr>
            <a:xfrm>
              <a:off x="5520528" y="6167563"/>
              <a:ext cx="389182" cy="91440"/>
            </a:xfrm>
            <a:custGeom>
              <a:avLst/>
              <a:gdLst>
                <a:gd name="connsiteX0" fmla="*/ 0 w 389182"/>
                <a:gd name="connsiteY0" fmla="*/ 45720 h 91440"/>
                <a:gd name="connsiteX1" fmla="*/ 389182 w 389182"/>
                <a:gd name="connsiteY1" fmla="*/ 45720 h 91440"/>
              </a:gdLst>
              <a:ahLst/>
              <a:cxnLst>
                <a:cxn ang="0">
                  <a:pos x="connsiteX0" y="connsiteY0"/>
                </a:cxn>
                <a:cxn ang="0">
                  <a:pos x="connsiteX1" y="connsiteY1"/>
                </a:cxn>
              </a:cxnLst>
              <a:rect l="l" t="t" r="r" b="b"/>
              <a:pathLst>
                <a:path w="389182" h="91440">
                  <a:moveTo>
                    <a:pt x="0" y="45720"/>
                  </a:moveTo>
                  <a:lnTo>
                    <a:pt x="389182" y="45720"/>
                  </a:lnTo>
                </a:path>
              </a:pathLst>
            </a:custGeom>
            <a:noFill/>
            <a:ln w="50800">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96797" tIns="43619" rIns="196796" bIns="43620" numCol="1" spcCol="1270" anchor="ctr" anchorCtr="0">
              <a:noAutofit/>
            </a:bodyPr>
            <a:lstStyle/>
            <a:p>
              <a:pPr lvl="0" algn="ctr" defTabSz="311150">
                <a:lnSpc>
                  <a:spcPct val="90000"/>
                </a:lnSpc>
                <a:spcBef>
                  <a:spcPct val="0"/>
                </a:spcBef>
                <a:spcAft>
                  <a:spcPct val="35000"/>
                </a:spcAft>
              </a:pPr>
              <a:endParaRPr lang="en-GB" sz="700" b="1" kern="1200">
                <a:solidFill>
                  <a:srgbClr val="336600"/>
                </a:solidFill>
                <a:latin typeface="Cambria Math" panose="02040503050406030204" pitchFamily="18" charset="0"/>
                <a:ea typeface="Cambria Math" panose="02040503050406030204" pitchFamily="18" charset="0"/>
              </a:endParaRPr>
            </a:p>
          </p:txBody>
        </p:sp>
        <p:sp>
          <p:nvSpPr>
            <p:cNvPr id="27" name="Freeform 26"/>
            <p:cNvSpPr/>
            <p:nvPr/>
          </p:nvSpPr>
          <p:spPr>
            <a:xfrm>
              <a:off x="3697189" y="5665742"/>
              <a:ext cx="1825139" cy="1095083"/>
            </a:xfrm>
            <a:custGeom>
              <a:avLst/>
              <a:gdLst>
                <a:gd name="connsiteX0" fmla="*/ 0 w 1825139"/>
                <a:gd name="connsiteY0" fmla="*/ 0 h 1095083"/>
                <a:gd name="connsiteX1" fmla="*/ 1825139 w 1825139"/>
                <a:gd name="connsiteY1" fmla="*/ 0 h 1095083"/>
                <a:gd name="connsiteX2" fmla="*/ 1825139 w 1825139"/>
                <a:gd name="connsiteY2" fmla="*/ 1095083 h 1095083"/>
                <a:gd name="connsiteX3" fmla="*/ 0 w 1825139"/>
                <a:gd name="connsiteY3" fmla="*/ 1095083 h 1095083"/>
                <a:gd name="connsiteX4" fmla="*/ 0 w 1825139"/>
                <a:gd name="connsiteY4" fmla="*/ 0 h 109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139" h="1095083">
                  <a:moveTo>
                    <a:pt x="0" y="0"/>
                  </a:moveTo>
                  <a:lnTo>
                    <a:pt x="1825139" y="0"/>
                  </a:lnTo>
                  <a:lnTo>
                    <a:pt x="1825139" y="1095083"/>
                  </a:lnTo>
                  <a:lnTo>
                    <a:pt x="0" y="1095083"/>
                  </a:lnTo>
                  <a:lnTo>
                    <a:pt x="0" y="0"/>
                  </a:lnTo>
                  <a:close/>
                </a:path>
              </a:pathLst>
            </a:custGeom>
            <a:solidFill>
              <a:schemeClr val="accent2">
                <a:lumMod val="40000"/>
                <a:lumOff val="60000"/>
              </a:schemeClr>
            </a:solidFill>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800" b="1" kern="1200" dirty="0" smtClean="0">
                  <a:solidFill>
                    <a:srgbClr val="336600"/>
                  </a:solidFill>
                  <a:latin typeface="Cambria Math" panose="02040503050406030204" pitchFamily="18" charset="0"/>
                  <a:ea typeface="Cambria Math" panose="02040503050406030204" pitchFamily="18" charset="0"/>
                </a:rPr>
                <a:t>ΕΚΤΙΜΗΣΗ</a:t>
              </a:r>
              <a:endParaRPr lang="en-GB" sz="2400" b="1" kern="1200" dirty="0">
                <a:solidFill>
                  <a:srgbClr val="336600"/>
                </a:solidFill>
                <a:latin typeface="Cambria Math" panose="02040503050406030204" pitchFamily="18" charset="0"/>
                <a:ea typeface="Cambria Math" panose="02040503050406030204" pitchFamily="18" charset="0"/>
              </a:endParaRPr>
            </a:p>
          </p:txBody>
        </p:sp>
        <p:sp>
          <p:nvSpPr>
            <p:cNvPr id="28" name="Freeform 27"/>
            <p:cNvSpPr/>
            <p:nvPr/>
          </p:nvSpPr>
          <p:spPr>
            <a:xfrm>
              <a:off x="5942110" y="5665742"/>
              <a:ext cx="1825139" cy="1095083"/>
            </a:xfrm>
            <a:custGeom>
              <a:avLst/>
              <a:gdLst>
                <a:gd name="connsiteX0" fmla="*/ 0 w 1825139"/>
                <a:gd name="connsiteY0" fmla="*/ 0 h 1095083"/>
                <a:gd name="connsiteX1" fmla="*/ 1825139 w 1825139"/>
                <a:gd name="connsiteY1" fmla="*/ 0 h 1095083"/>
                <a:gd name="connsiteX2" fmla="*/ 1825139 w 1825139"/>
                <a:gd name="connsiteY2" fmla="*/ 1095083 h 1095083"/>
                <a:gd name="connsiteX3" fmla="*/ 0 w 1825139"/>
                <a:gd name="connsiteY3" fmla="*/ 1095083 h 1095083"/>
                <a:gd name="connsiteX4" fmla="*/ 0 w 1825139"/>
                <a:gd name="connsiteY4" fmla="*/ 0 h 109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139" h="1095083">
                  <a:moveTo>
                    <a:pt x="0" y="0"/>
                  </a:moveTo>
                  <a:lnTo>
                    <a:pt x="1825139" y="0"/>
                  </a:lnTo>
                  <a:lnTo>
                    <a:pt x="1825139" y="1095083"/>
                  </a:lnTo>
                  <a:lnTo>
                    <a:pt x="0" y="1095083"/>
                  </a:lnTo>
                  <a:lnTo>
                    <a:pt x="0" y="0"/>
                  </a:lnTo>
                  <a:close/>
                </a:path>
              </a:pathLst>
            </a:custGeom>
            <a:solidFill>
              <a:srgbClr val="C000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3600" b="1" kern="1200" dirty="0" smtClean="0">
                  <a:solidFill>
                    <a:schemeClr val="bg1"/>
                  </a:solidFill>
                  <a:latin typeface="Cambria Math" panose="02040503050406030204" pitchFamily="18" charset="0"/>
                  <a:ea typeface="Cambria Math" panose="02040503050406030204" pitchFamily="18" charset="0"/>
                </a:rPr>
                <a:t>ΚΟΣΤΟΣ</a:t>
              </a:r>
              <a:endParaRPr lang="en-GB" sz="3600" b="1" kern="1200" dirty="0">
                <a:solidFill>
                  <a:schemeClr val="bg1"/>
                </a:solidFill>
                <a:latin typeface="Cambria Math" panose="02040503050406030204" pitchFamily="18" charset="0"/>
                <a:ea typeface="Cambria Math" panose="02040503050406030204" pitchFamily="18" charset="0"/>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2372444"/>
      </p:ext>
    </p:extLst>
  </p:cSld>
  <p:clrMapOvr>
    <a:masterClrMapping/>
  </p:clrMapOvr>
  <mc:AlternateContent xmlns:mc="http://schemas.openxmlformats.org/markup-compatibility/2006">
    <mc:Choice xmlns:p14="http://schemas.microsoft.com/office/powerpoint/2010/main" Requires="p14">
      <p:transition spd="slow" p14:dur="2000" advTm="69975"/>
    </mc:Choice>
    <mc:Fallback>
      <p:transition spd="slow" advTm="69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4000" smtClean="0">
                <a:solidFill>
                  <a:srgbClr val="C00000"/>
                </a:solidFill>
              </a:rPr>
              <a:t>ΑΝΑΛΥΣΗ ΡΙΣΚΟΥ</a:t>
            </a:r>
            <a:endParaRPr lang="el-GR" sz="4000" dirty="0">
              <a:solidFill>
                <a:srgbClr val="C00000"/>
              </a:solidFill>
            </a:endParaRPr>
          </a:p>
        </p:txBody>
      </p:sp>
      <p:sp>
        <p:nvSpPr>
          <p:cNvPr id="3" name="2 - Θέση περιεχομένου"/>
          <p:cNvSpPr>
            <a:spLocks noGrp="1"/>
          </p:cNvSpPr>
          <p:nvPr>
            <p:ph idx="1"/>
          </p:nvPr>
        </p:nvSpPr>
        <p:spPr>
          <a:xfrm>
            <a:off x="683568" y="1484784"/>
            <a:ext cx="8003232" cy="5184576"/>
          </a:xfrm>
        </p:spPr>
        <p:txBody>
          <a:bodyPr/>
          <a:lstStyle/>
          <a:p>
            <a:r>
              <a:rPr lang="el-GR" sz="3200" dirty="0" smtClean="0"/>
              <a:t>Ατυχημάτων</a:t>
            </a:r>
          </a:p>
          <a:p>
            <a:r>
              <a:rPr lang="el-GR" sz="3200" dirty="0"/>
              <a:t>Μεγάλων ρυπάνσεων (π.χ. Κόλπος Μεξικού)</a:t>
            </a:r>
          </a:p>
          <a:p>
            <a:r>
              <a:rPr lang="el-GR" sz="3200" dirty="0" smtClean="0"/>
              <a:t>Πυρηνικών διαδρομών/διεργασιών</a:t>
            </a:r>
          </a:p>
          <a:p>
            <a:r>
              <a:rPr lang="el-GR" sz="3200" dirty="0" smtClean="0"/>
              <a:t>Αγωγών Μεταφοράς Πετρελαίου/Φυσικού Αερίου</a:t>
            </a:r>
          </a:p>
          <a:p>
            <a:r>
              <a:rPr lang="el-GR" sz="3200" dirty="0"/>
              <a:t>Δεξαμενοπλοίων</a:t>
            </a:r>
          </a:p>
          <a:p>
            <a:r>
              <a:rPr lang="el-GR" sz="3200" dirty="0" smtClean="0"/>
              <a:t>Εργοστασίων Ηλεκτροπαραγωγής/Διυλιστηρίων</a:t>
            </a:r>
          </a:p>
          <a:p>
            <a:endParaRPr lang="el-GR"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7353979"/>
      </p:ext>
    </p:extLst>
  </p:cSld>
  <p:clrMapOvr>
    <a:masterClrMapping/>
  </p:clrMapOvr>
  <mc:AlternateContent xmlns:mc="http://schemas.openxmlformats.org/markup-compatibility/2006">
    <mc:Choice xmlns:p14="http://schemas.microsoft.com/office/powerpoint/2010/main" Requires="p14">
      <p:transition spd="slow" p14:dur="2000" advTm="70599"/>
    </mc:Choice>
    <mc:Fallback>
      <p:transition spd="slow" advTm="70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smtClean="0">
                <a:solidFill>
                  <a:srgbClr val="C00000"/>
                </a:solidFill>
              </a:rPr>
              <a:t>ΠΑΡΟΥΣΙΑΣΗ</a:t>
            </a:r>
            <a:endParaRPr lang="el-GR" sz="3600" dirty="0">
              <a:solidFill>
                <a:srgbClr val="C00000"/>
              </a:solidFill>
            </a:endParaRPr>
          </a:p>
        </p:txBody>
      </p:sp>
      <p:sp>
        <p:nvSpPr>
          <p:cNvPr id="3" name="2 - Θέση περιεχομένου"/>
          <p:cNvSpPr>
            <a:spLocks noGrp="1"/>
          </p:cNvSpPr>
          <p:nvPr>
            <p:ph idx="1"/>
          </p:nvPr>
        </p:nvSpPr>
        <p:spPr>
          <a:xfrm>
            <a:off x="457200" y="1340768"/>
            <a:ext cx="8229600" cy="4857403"/>
          </a:xfrm>
        </p:spPr>
        <p:txBody>
          <a:bodyPr/>
          <a:lstStyle/>
          <a:p>
            <a:pPr marL="0" indent="0">
              <a:buNone/>
            </a:pPr>
            <a:r>
              <a:rPr lang="el-GR" sz="3200" dirty="0"/>
              <a:t>Παρουσίαση </a:t>
            </a:r>
            <a:r>
              <a:rPr lang="el-GR" sz="3200"/>
              <a:t>υπολογιζόμενων </a:t>
            </a:r>
            <a:r>
              <a:rPr lang="el-GR" sz="3200" smtClean="0"/>
              <a:t>επιπτώσεων</a:t>
            </a:r>
          </a:p>
          <a:p>
            <a:pPr marL="0" indent="0">
              <a:buNone/>
            </a:pPr>
            <a:r>
              <a:rPr lang="el-GR" sz="3200" smtClean="0"/>
              <a:t>ΕΚΘΕΣΗ </a:t>
            </a:r>
            <a:r>
              <a:rPr lang="en-GB" sz="3200" smtClean="0"/>
              <a:t>SRREN </a:t>
            </a:r>
            <a:endParaRPr lang="el-GR"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0597167"/>
      </p:ext>
    </p:extLst>
  </p:cSld>
  <p:clrMapOvr>
    <a:masterClrMapping/>
  </p:clrMapOvr>
  <mc:AlternateContent xmlns:mc="http://schemas.openxmlformats.org/markup-compatibility/2006">
    <mc:Choice xmlns:p14="http://schemas.microsoft.com/office/powerpoint/2010/main" Requires="p14">
      <p:transition spd="slow" p14:dur="2000" advTm="37418"/>
    </mc:Choice>
    <mc:Fallback>
      <p:transition spd="slow" advTm="37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400"/>
              <a:t>ΗΛΕΚΤΡΟΠΑΡΑΓΩΓΗ : ΕΚΠΟΜΠΕΣ  </a:t>
            </a:r>
            <a:r>
              <a:rPr lang="el-GR" sz="2400">
                <a:solidFill>
                  <a:srgbClr val="C00000"/>
                </a:solidFill>
              </a:rPr>
              <a:t>ΑΕΡΙΩΝ ΦΘ </a:t>
            </a:r>
            <a:r>
              <a:rPr lang="el-GR" sz="2400">
                <a:solidFill>
                  <a:schemeClr val="tx2">
                    <a:lumMod val="95000"/>
                    <a:lumOff val="5000"/>
                  </a:schemeClr>
                </a:solidFill>
              </a:rPr>
              <a:t>ανά </a:t>
            </a:r>
            <a:r>
              <a:rPr lang="en-GB" sz="2400">
                <a:solidFill>
                  <a:schemeClr val="tx2">
                    <a:lumMod val="95000"/>
                    <a:lumOff val="5000"/>
                  </a:schemeClr>
                </a:solidFill>
              </a:rPr>
              <a:t>kWh</a:t>
            </a:r>
            <a:endParaRPr lang="en-GB" sz="2400"/>
          </a:p>
        </p:txBody>
      </p:sp>
      <p:pic>
        <p:nvPicPr>
          <p:cNvPr id="819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99592" y="764704"/>
            <a:ext cx="7344816" cy="5975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4067944" y="4653136"/>
            <a:ext cx="4752528" cy="1944216"/>
          </a:xfrm>
          <a:prstGeom prst="roundRect">
            <a:avLst/>
          </a:prstGeom>
          <a:solidFill>
            <a:srgbClr val="CC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GB">
                <a:solidFill>
                  <a:schemeClr val="tx2">
                    <a:lumMod val="95000"/>
                    <a:lumOff val="5000"/>
                  </a:schemeClr>
                </a:solidFill>
              </a:rPr>
              <a:t>life cycle greenhouse gas (GHG) emissions from technologies powered by renewable resources are generally less than from those powered by fossil fuel-based resources.</a:t>
            </a:r>
            <a:endParaRPr lang="en-GB" dirty="0" smtClean="0">
              <a:solidFill>
                <a:schemeClr val="tx2">
                  <a:lumMod val="95000"/>
                  <a:lumOff val="5000"/>
                </a:schemeClr>
              </a:solidFill>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4226681"/>
      </p:ext>
    </p:extLst>
  </p:cSld>
  <p:clrMapOvr>
    <a:masterClrMapping/>
  </p:clrMapOvr>
  <mc:AlternateContent xmlns:mc="http://schemas.openxmlformats.org/markup-compatibility/2006">
    <mc:Choice xmlns:p14="http://schemas.microsoft.com/office/powerpoint/2010/main" Requires="p14">
      <p:transition spd="slow" p14:dur="2000" advTm="69292"/>
    </mc:Choice>
    <mc:Fallback>
      <p:transition spd="slow" advTm="69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404664"/>
            <a:ext cx="7772400" cy="1368152"/>
          </a:xfrm>
          <a:solidFill>
            <a:srgbClr val="CCFF99"/>
          </a:solidFill>
        </p:spPr>
        <p:txBody>
          <a:bodyPr/>
          <a:lstStyle/>
          <a:p>
            <a:r>
              <a:rPr lang="el-GR" sz="4800" b="1" dirty="0" smtClean="0">
                <a:solidFill>
                  <a:schemeClr val="tx2">
                    <a:lumMod val="95000"/>
                    <a:lumOff val="5000"/>
                  </a:schemeClr>
                </a:solidFill>
                <a:latin typeface="Cambria Math" panose="02040503050406030204" pitchFamily="18" charset="0"/>
                <a:ea typeface="Cambria Math" panose="02040503050406030204" pitchFamily="18" charset="0"/>
              </a:rPr>
              <a:t>Ανάλυση Κύκλου Ζωής (ΑΚΖ)</a:t>
            </a:r>
            <a:endParaRPr lang="el-GR" sz="4800" b="1" dirty="0">
              <a:solidFill>
                <a:schemeClr val="tx2">
                  <a:lumMod val="95000"/>
                  <a:lumOff val="5000"/>
                </a:schemeClr>
              </a:solidFill>
              <a:latin typeface="Cambria Math" panose="02040503050406030204" pitchFamily="18" charset="0"/>
              <a:ea typeface="Cambria Math" panose="02040503050406030204" pitchFamily="18" charset="0"/>
            </a:endParaRPr>
          </a:p>
        </p:txBody>
      </p:sp>
      <p:pic>
        <p:nvPicPr>
          <p:cNvPr id="2050" name="Picture 2" descr="http://www.netl.doe.gov/Image%20Library/energy-analysis/imageEAGrap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820" y="3764377"/>
            <a:ext cx="3240360" cy="2862319"/>
          </a:xfrm>
          <a:prstGeom prst="rect">
            <a:avLst/>
          </a:prstGeom>
          <a:noFill/>
          <a:extLst>
            <a:ext uri="{909E8E84-426E-40DD-AFC4-6F175D3DCCD1}">
              <a14:hiddenFill xmlns:a14="http://schemas.microsoft.com/office/drawing/2010/main">
                <a:solidFill>
                  <a:srgbClr val="FFFFFF"/>
                </a:solidFill>
              </a14:hiddenFill>
            </a:ext>
          </a:extLst>
        </p:spPr>
      </p:pic>
      <p:sp>
        <p:nvSpPr>
          <p:cNvPr id="4" name="1 - Τίτλος"/>
          <p:cNvSpPr txBox="1">
            <a:spLocks/>
          </p:cNvSpPr>
          <p:nvPr/>
        </p:nvSpPr>
        <p:spPr bwMode="auto">
          <a:xfrm>
            <a:off x="705322" y="2132856"/>
            <a:ext cx="7772400" cy="1296144"/>
          </a:xfrm>
          <a:prstGeom prst="rect">
            <a:avLst/>
          </a:prstGeom>
          <a:solidFill>
            <a:srgbClr val="CCFF99"/>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GB" sz="5400" b="1" kern="0" smtClean="0">
                <a:solidFill>
                  <a:schemeClr val="tx2">
                    <a:lumMod val="95000"/>
                    <a:lumOff val="5000"/>
                  </a:schemeClr>
                </a:solidFill>
                <a:latin typeface="Cambria Math" panose="02040503050406030204" pitchFamily="18" charset="0"/>
                <a:ea typeface="Cambria Math" panose="02040503050406030204" pitchFamily="18" charset="0"/>
              </a:rPr>
              <a:t>Life Cycle Analysis </a:t>
            </a:r>
            <a:r>
              <a:rPr lang="el-GR" sz="5400" b="1" kern="0" smtClean="0">
                <a:solidFill>
                  <a:schemeClr val="tx2">
                    <a:lumMod val="95000"/>
                    <a:lumOff val="5000"/>
                  </a:schemeClr>
                </a:solidFill>
                <a:latin typeface="Cambria Math" panose="02040503050406030204" pitchFamily="18" charset="0"/>
                <a:ea typeface="Cambria Math" panose="02040503050406030204" pitchFamily="18" charset="0"/>
              </a:rPr>
              <a:t>(</a:t>
            </a:r>
            <a:r>
              <a:rPr lang="en-GB" sz="5400" b="1" kern="0" smtClean="0">
                <a:solidFill>
                  <a:schemeClr val="tx2">
                    <a:lumMod val="95000"/>
                    <a:lumOff val="5000"/>
                  </a:schemeClr>
                </a:solidFill>
                <a:latin typeface="Cambria Math" panose="02040503050406030204" pitchFamily="18" charset="0"/>
                <a:ea typeface="Cambria Math" panose="02040503050406030204" pitchFamily="18" charset="0"/>
              </a:rPr>
              <a:t>LCA</a:t>
            </a:r>
            <a:r>
              <a:rPr lang="el-GR" sz="5400" b="1" kern="0" smtClean="0">
                <a:solidFill>
                  <a:schemeClr val="tx2">
                    <a:lumMod val="95000"/>
                    <a:lumOff val="5000"/>
                  </a:schemeClr>
                </a:solidFill>
                <a:latin typeface="Cambria Math" panose="02040503050406030204" pitchFamily="18" charset="0"/>
                <a:ea typeface="Cambria Math" panose="02040503050406030204" pitchFamily="18" charset="0"/>
              </a:rPr>
              <a:t>)</a:t>
            </a:r>
            <a:endParaRPr lang="el-GR" sz="5400" b="1" kern="0" dirty="0">
              <a:solidFill>
                <a:schemeClr val="tx2">
                  <a:lumMod val="95000"/>
                  <a:lumOff val="5000"/>
                </a:schemeClr>
              </a:solidFill>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3051579"/>
      </p:ext>
    </p:extLst>
  </p:cSld>
  <p:clrMapOvr>
    <a:masterClrMapping/>
  </p:clrMapOvr>
  <mc:AlternateContent xmlns:mc="http://schemas.openxmlformats.org/markup-compatibility/2006">
    <mc:Choice xmlns:p14="http://schemas.microsoft.com/office/powerpoint/2010/main" Requires="p14">
      <p:transition spd="slow" p14:dur="2000" advTm="5100"/>
    </mc:Choice>
    <mc:Fallback>
      <p:transition spd="slow" advTm="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490066"/>
          </a:xfrm>
        </p:spPr>
        <p:txBody>
          <a:bodyPr/>
          <a:lstStyle/>
          <a:p>
            <a:r>
              <a:rPr lang="el-GR" sz="2400"/>
              <a:t>ΗΛΕΚΤΡΟΠΑΡΑΓΩΓΗ : </a:t>
            </a:r>
            <a:r>
              <a:rPr lang="el-GR" sz="2400" smtClean="0"/>
              <a:t>ΕΚΠΟΜΠΕΣ  </a:t>
            </a:r>
            <a:r>
              <a:rPr lang="el-GR" sz="2400">
                <a:solidFill>
                  <a:srgbClr val="C00000"/>
                </a:solidFill>
              </a:rPr>
              <a:t>ΑΕΡΙΩΝ </a:t>
            </a:r>
            <a:r>
              <a:rPr lang="el-GR" sz="2400" smtClean="0">
                <a:solidFill>
                  <a:srgbClr val="C00000"/>
                </a:solidFill>
              </a:rPr>
              <a:t>ΦΘ </a:t>
            </a:r>
            <a:r>
              <a:rPr lang="el-GR" sz="2400" smtClean="0">
                <a:solidFill>
                  <a:schemeClr val="tx2">
                    <a:lumMod val="95000"/>
                    <a:lumOff val="5000"/>
                  </a:schemeClr>
                </a:solidFill>
              </a:rPr>
              <a:t>ανά </a:t>
            </a:r>
            <a:r>
              <a:rPr lang="en-GB" sz="2400" smtClean="0">
                <a:solidFill>
                  <a:schemeClr val="tx2">
                    <a:lumMod val="95000"/>
                    <a:lumOff val="5000"/>
                  </a:schemeClr>
                </a:solidFill>
              </a:rPr>
              <a:t>kWh</a:t>
            </a:r>
            <a:endParaRPr lang="en-GB" sz="2400">
              <a:solidFill>
                <a:srgbClr val="C00000"/>
              </a:solidFill>
            </a:endParaRPr>
          </a:p>
        </p:txBody>
      </p:sp>
      <p:pic>
        <p:nvPicPr>
          <p:cNvPr id="9218"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201082" y="908050"/>
            <a:ext cx="6741836" cy="521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457200" y="6165304"/>
            <a:ext cx="8229600" cy="490066"/>
          </a:xfrm>
          <a:prstGeom prst="rect">
            <a:avLst/>
          </a:prstGeom>
          <a:solidFill>
            <a:srgbClr val="CCFF99"/>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800" b="1">
                <a:solidFill>
                  <a:schemeClr val="accent6">
                    <a:lumMod val="50000"/>
                  </a:schemeClr>
                </a:solidFill>
                <a:latin typeface="Cambria Math" panose="02040503050406030204" pitchFamily="18" charset="0"/>
                <a:ea typeface="Cambria Math" panose="02040503050406030204" pitchFamily="18" charset="0"/>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l-GR" sz="2400" kern="0" smtClean="0"/>
              <a:t>τα δεδομένα έχουν ομογενοποιηθεί (μικρότερες διαφορές) </a:t>
            </a:r>
            <a:endParaRPr lang="en-GB" sz="2400" ker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2862430"/>
      </p:ext>
    </p:extLst>
  </p:cSld>
  <p:clrMapOvr>
    <a:masterClrMapping/>
  </p:clrMapOvr>
  <mc:AlternateContent xmlns:mc="http://schemas.openxmlformats.org/markup-compatibility/2006">
    <mc:Choice xmlns:p14="http://schemas.microsoft.com/office/powerpoint/2010/main" Requires="p14">
      <p:transition spd="slow" p14:dur="2000" advTm="21206"/>
    </mc:Choice>
    <mc:Fallback>
      <p:transition spd="slow" advTm="21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ΕΚΠΟΜΠΕΣ </a:t>
            </a:r>
            <a:r>
              <a:rPr lang="el-GR" smtClean="0">
                <a:solidFill>
                  <a:srgbClr val="C00000"/>
                </a:solidFill>
              </a:rPr>
              <a:t>ΝΟ</a:t>
            </a:r>
            <a:r>
              <a:rPr lang="en-GB" baseline="-25000" smtClean="0">
                <a:solidFill>
                  <a:srgbClr val="C00000"/>
                </a:solidFill>
              </a:rPr>
              <a:t>x</a:t>
            </a:r>
            <a:r>
              <a:rPr lang="en-GB" smtClean="0"/>
              <a:t> </a:t>
            </a:r>
            <a:r>
              <a:rPr lang="en-GB"/>
              <a:t> </a:t>
            </a:r>
            <a:r>
              <a:rPr lang="el-GR" smtClean="0"/>
              <a:t>&amp;  </a:t>
            </a:r>
            <a:r>
              <a:rPr lang="en-GB" smtClean="0">
                <a:solidFill>
                  <a:srgbClr val="C00000"/>
                </a:solidFill>
              </a:rPr>
              <a:t>SO</a:t>
            </a:r>
            <a:r>
              <a:rPr lang="en-GB" baseline="-25000" smtClean="0">
                <a:solidFill>
                  <a:srgbClr val="C00000"/>
                </a:solidFill>
              </a:rPr>
              <a:t>2</a:t>
            </a:r>
            <a:r>
              <a:rPr lang="en-GB" smtClean="0"/>
              <a:t> (</a:t>
            </a:r>
            <a:r>
              <a:rPr lang="el-GR" smtClean="0"/>
              <a:t>σε επίπεδο ΑΚΖ) ανά </a:t>
            </a:r>
            <a:r>
              <a:rPr lang="en-GB" smtClean="0"/>
              <a:t>kWh</a:t>
            </a:r>
            <a:endParaRPr lang="en-GB"/>
          </a:p>
        </p:txBody>
      </p:sp>
      <p:pic>
        <p:nvPicPr>
          <p:cNvPr id="1024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18723" y="1368473"/>
            <a:ext cx="7506554" cy="429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30283513"/>
      </p:ext>
    </p:extLst>
  </p:cSld>
  <p:clrMapOvr>
    <a:masterClrMapping/>
  </p:clrMapOvr>
  <mc:AlternateContent xmlns:mc="http://schemas.openxmlformats.org/markup-compatibility/2006">
    <mc:Choice xmlns:p14="http://schemas.microsoft.com/office/powerpoint/2010/main" Requires="p14">
      <p:transition spd="slow" p14:dur="2000" advTm="34930"/>
    </mc:Choice>
    <mc:Fallback>
      <p:transition spd="slow" advTm="3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84976" cy="490066"/>
          </a:xfrm>
        </p:spPr>
        <p:txBody>
          <a:bodyPr/>
          <a:lstStyle/>
          <a:p>
            <a:r>
              <a:rPr lang="el-GR"/>
              <a:t>ΕΚΠΟΜΠΕΣ </a:t>
            </a:r>
            <a:r>
              <a:rPr lang="en-GB" smtClean="0">
                <a:solidFill>
                  <a:srgbClr val="C00000"/>
                </a:solidFill>
              </a:rPr>
              <a:t>NMVOC</a:t>
            </a:r>
            <a:r>
              <a:rPr lang="en-GB" smtClean="0"/>
              <a:t>  &amp; </a:t>
            </a:r>
            <a:r>
              <a:rPr lang="en-GB" smtClean="0">
                <a:solidFill>
                  <a:srgbClr val="C00000"/>
                </a:solidFill>
              </a:rPr>
              <a:t>PM2.5</a:t>
            </a:r>
            <a:r>
              <a:rPr lang="en-GB" smtClean="0"/>
              <a:t> </a:t>
            </a:r>
            <a:r>
              <a:rPr lang="en-GB"/>
              <a:t>(</a:t>
            </a:r>
            <a:r>
              <a:rPr lang="el-GR"/>
              <a:t>σε επίπεδο ΑΚΖ) ανά </a:t>
            </a:r>
            <a:r>
              <a:rPr lang="en-GB"/>
              <a:t>kWh</a:t>
            </a:r>
          </a:p>
        </p:txBody>
      </p:sp>
      <p:pic>
        <p:nvPicPr>
          <p:cNvPr id="1126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00591" y="1508700"/>
            <a:ext cx="7542818" cy="401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13" y="3100388"/>
            <a:ext cx="7572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25087467"/>
      </p:ext>
    </p:extLst>
  </p:cSld>
  <p:clrMapOvr>
    <a:masterClrMapping/>
  </p:clrMapOvr>
  <mc:AlternateContent xmlns:mc="http://schemas.openxmlformats.org/markup-compatibility/2006">
    <mc:Choice xmlns:p14="http://schemas.microsoft.com/office/powerpoint/2010/main" Requires="p14">
      <p:transition spd="slow" p14:dur="2000" advTm="29301"/>
    </mc:Choice>
    <mc:Fallback>
      <p:transition spd="slow" advTm="2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490066"/>
          </a:xfrm>
        </p:spPr>
        <p:txBody>
          <a:bodyPr/>
          <a:lstStyle/>
          <a:p>
            <a:r>
              <a:rPr lang="el-GR" smtClean="0"/>
              <a:t>ΗΛΕΚΤΡΟΠΑΡΑΓΩΓΗ - ΑΠΑΙΤΗΣΕΙΣ ΣΕ ΝΕΡΟ :  </a:t>
            </a:r>
            <a:r>
              <a:rPr lang="en-GB" smtClean="0"/>
              <a:t>m</a:t>
            </a:r>
            <a:r>
              <a:rPr lang="en-GB" baseline="30000" smtClean="0"/>
              <a:t>3</a:t>
            </a:r>
            <a:r>
              <a:rPr lang="en-GB" smtClean="0"/>
              <a:t>/MWh</a:t>
            </a:r>
            <a:endParaRPr lang="en-GB"/>
          </a:p>
        </p:txBody>
      </p:sp>
      <p:pic>
        <p:nvPicPr>
          <p:cNvPr id="1229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70916" y="1090382"/>
            <a:ext cx="5802167" cy="467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6231713"/>
      </p:ext>
    </p:extLst>
  </p:cSld>
  <p:clrMapOvr>
    <a:masterClrMapping/>
  </p:clrMapOvr>
  <mc:AlternateContent xmlns:mc="http://schemas.openxmlformats.org/markup-compatibility/2006">
    <mc:Choice xmlns:p14="http://schemas.microsoft.com/office/powerpoint/2010/main" Requires="p14">
      <p:transition spd="slow" p14:dur="2000" advTm="38531"/>
    </mc:Choice>
    <mc:Fallback>
      <p:transition spd="slow" advTm="3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1383327"/>
      </p:ext>
    </p:extLst>
  </p:cSld>
  <p:clrMapOvr>
    <a:masterClrMapping/>
  </p:clrMapOvr>
  <mc:AlternateContent xmlns:mc="http://schemas.openxmlformats.org/markup-compatibility/2006">
    <mc:Choice xmlns:p14="http://schemas.microsoft.com/office/powerpoint/2010/main" Requires="p14">
      <p:transition spd="slow" p14:dur="2000" advTm="1565"/>
    </mc:Choice>
    <mc:Fallback>
      <p:transition spd="slow" advTm="1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smtClean="0">
                <a:solidFill>
                  <a:srgbClr val="C00000"/>
                </a:solidFill>
              </a:rPr>
              <a:t>ΧΡΗΜΑΤΙΚΗ ΠΡΟΣΕΓΓΙΣΗ</a:t>
            </a:r>
            <a:endParaRPr lang="el-GR" sz="3600" dirty="0">
              <a:solidFill>
                <a:srgbClr val="C00000"/>
              </a:solidFill>
            </a:endParaRPr>
          </a:p>
        </p:txBody>
      </p:sp>
      <p:pic>
        <p:nvPicPr>
          <p:cNvPr id="4" name="1 - Εικόνα" descr="Untitled-5.jpg"/>
          <p:cNvPicPr>
            <a:picLocks noGrp="1" noChangeAspect="1"/>
          </p:cNvPicPr>
          <p:nvPr isPhoto="1"/>
        </p:nvPicPr>
        <p:blipFill rotWithShape="1">
          <a:blip r:embed="rId5" cstate="print">
            <a:lum/>
          </a:blip>
          <a:srcRect t="7221" b="11416"/>
          <a:stretch/>
        </p:blipFill>
        <p:spPr>
          <a:xfrm>
            <a:off x="1259632" y="1124744"/>
            <a:ext cx="6969125" cy="5580000"/>
          </a:xfrm>
          <a:prstGeom prst="rect">
            <a:avLst/>
          </a:prstGeom>
          <a:noFill/>
          <a:ln>
            <a:noFill/>
          </a:ln>
        </p:spPr>
      </p:pic>
      <p:sp>
        <p:nvSpPr>
          <p:cNvPr id="3" name="2 - Θέση περιεχομένου"/>
          <p:cNvSpPr>
            <a:spLocks noGrp="1"/>
          </p:cNvSpPr>
          <p:nvPr>
            <p:ph idx="1"/>
          </p:nvPr>
        </p:nvSpPr>
        <p:spPr>
          <a:xfrm>
            <a:off x="629394" y="1268760"/>
            <a:ext cx="8229600" cy="4770433"/>
          </a:xfrm>
        </p:spPr>
        <p:txBody>
          <a:bodyPr/>
          <a:lstStyle/>
          <a:p>
            <a:r>
              <a:rPr lang="el-GR" sz="2800" dirty="0" smtClean="0"/>
              <a:t>ΠΡΟΣΠΑΘΕΙΑ ΑΝΑΓΩΓΗΣ ΔΙΑΦΟΡΕΤΙΚΩΝ ΜΕΓΕΘΩΝ ΣΕ ΧΡΗΜΑΤΙΚΟΥΣ ΟΡΟΥΣ (ΕΥΡΩ, ΔΟΛΛΑΡΙΟ, κλπ.)</a:t>
            </a:r>
          </a:p>
          <a:p>
            <a:endParaRPr lang="el-GR" sz="2800" dirty="0" smtClean="0"/>
          </a:p>
          <a:p>
            <a:r>
              <a:rPr lang="el-GR" sz="2800" dirty="0" smtClean="0"/>
              <a:t>ΣΥΓΚΕΝΤΡΩΣΕΙΣ ΡΥΠΩΝ</a:t>
            </a:r>
          </a:p>
          <a:p>
            <a:r>
              <a:rPr lang="el-GR" sz="2800" dirty="0" smtClean="0"/>
              <a:t>ΕΠΙΔΗΜΙΟΛΟΓΙΚΑ ΣΤΟΙΧΕΙΑ</a:t>
            </a:r>
          </a:p>
          <a:p>
            <a:r>
              <a:rPr lang="el-GR" sz="2800" dirty="0" smtClean="0"/>
              <a:t>ΔΕΙΚΤΕΣ (ΑΝΗΓΜΕΝΑ ΣΤΟΙΧΕΙΑ)</a:t>
            </a:r>
          </a:p>
          <a:p>
            <a:endParaRPr lang="el-GR"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4742978"/>
      </p:ext>
    </p:extLst>
  </p:cSld>
  <p:clrMapOvr>
    <a:masterClrMapping/>
  </p:clrMapOvr>
  <mc:AlternateContent xmlns:mc="http://schemas.openxmlformats.org/markup-compatibility/2006">
    <mc:Choice xmlns:p14="http://schemas.microsoft.com/office/powerpoint/2010/main" Requires="p14">
      <p:transition spd="slow" p14:dur="2000" advTm="37292"/>
    </mc:Choice>
    <mc:Fallback>
      <p:transition spd="slow" advTm="37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smtClean="0"/>
              <a:t>ΤΟ ΛΟΓΙΣΜΙΚΟ ΑΝΑΛΥΣΗΣ </a:t>
            </a:r>
            <a:r>
              <a:rPr lang="en-GB" sz="3600" dirty="0" smtClean="0"/>
              <a:t>   </a:t>
            </a:r>
            <a:r>
              <a:rPr lang="en-GB" sz="4000" dirty="0" smtClean="0">
                <a:solidFill>
                  <a:srgbClr val="C00000"/>
                </a:solidFill>
              </a:rPr>
              <a:t>GEMIS</a:t>
            </a:r>
            <a:endParaRPr lang="en-GB" sz="3600" dirty="0">
              <a:solidFill>
                <a:srgbClr val="C00000"/>
              </a:solidFill>
            </a:endParaRPr>
          </a:p>
        </p:txBody>
      </p:sp>
      <p:sp>
        <p:nvSpPr>
          <p:cNvPr id="3" name="Content Placeholder 2"/>
          <p:cNvSpPr>
            <a:spLocks noGrp="1"/>
          </p:cNvSpPr>
          <p:nvPr>
            <p:ph idx="1"/>
          </p:nvPr>
        </p:nvSpPr>
        <p:spPr>
          <a:xfrm>
            <a:off x="457200" y="1412776"/>
            <a:ext cx="8229600" cy="3888431"/>
          </a:xfrm>
        </p:spPr>
        <p:txBody>
          <a:bodyPr/>
          <a:lstStyle/>
          <a:p>
            <a:r>
              <a:rPr lang="en-GB" sz="2800" dirty="0"/>
              <a:t>GEMIS - Global Emissions Model for integrated </a:t>
            </a:r>
            <a:r>
              <a:rPr lang="en-GB" sz="2800" dirty="0" smtClean="0"/>
              <a:t>Systems</a:t>
            </a:r>
          </a:p>
          <a:p>
            <a:r>
              <a:rPr lang="en-GB" sz="2800" dirty="0">
                <a:hlinkClick r:id="rId4"/>
              </a:rPr>
              <a:t>http://</a:t>
            </a:r>
            <a:r>
              <a:rPr lang="en-GB" sz="2800" dirty="0" smtClean="0">
                <a:hlinkClick r:id="rId4"/>
              </a:rPr>
              <a:t>www.iinas.org/gemis.html</a:t>
            </a:r>
            <a:endParaRPr lang="en-GB" sz="2800" dirty="0" smtClean="0"/>
          </a:p>
          <a:p>
            <a:endParaRPr lang="en-GB" sz="2800" dirty="0"/>
          </a:p>
        </p:txBody>
      </p:sp>
      <p:pic>
        <p:nvPicPr>
          <p:cNvPr id="1026" name="Picture 2" descr="http://www.iinas.org/tl_files/iinas/images/logo-GEMI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3140968"/>
            <a:ext cx="1257300" cy="165735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19039136"/>
      </p:ext>
    </p:extLst>
  </p:cSld>
  <p:clrMapOvr>
    <a:masterClrMapping/>
  </p:clrMapOvr>
  <mc:AlternateContent xmlns:mc="http://schemas.openxmlformats.org/markup-compatibility/2006">
    <mc:Choice xmlns:p14="http://schemas.microsoft.com/office/powerpoint/2010/main" Requires="p14">
      <p:transition spd="slow" p14:dur="2000" advTm="16124"/>
    </mc:Choice>
    <mc:Fallback>
      <p:transition spd="slow" advTm="1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490066"/>
          </a:xfrm>
        </p:spPr>
        <p:txBody>
          <a:bodyPr/>
          <a:lstStyle/>
          <a:p>
            <a:r>
              <a:rPr lang="el-GR" dirty="0" smtClean="0">
                <a:solidFill>
                  <a:srgbClr val="C00000"/>
                </a:solidFill>
              </a:rPr>
              <a:t>ΡΟΕΣ ΕΝΕΡΓΕΙΑΣ ΚΑΙ ΥΛΙΚΩΝ </a:t>
            </a:r>
            <a:r>
              <a:rPr lang="en-GB" dirty="0" smtClean="0">
                <a:solidFill>
                  <a:srgbClr val="C00000"/>
                </a:solidFill>
              </a:rPr>
              <a:t>- database</a:t>
            </a:r>
            <a:endParaRPr lang="en-GB" dirty="0">
              <a:solidFill>
                <a:srgbClr val="C00000"/>
              </a:solidFill>
            </a:endParaRPr>
          </a:p>
        </p:txBody>
      </p:sp>
      <p:sp>
        <p:nvSpPr>
          <p:cNvPr id="3" name="Content Placeholder 2"/>
          <p:cNvSpPr>
            <a:spLocks noGrp="1"/>
          </p:cNvSpPr>
          <p:nvPr>
            <p:ph idx="1"/>
          </p:nvPr>
        </p:nvSpPr>
        <p:spPr>
          <a:xfrm>
            <a:off x="251520" y="764704"/>
            <a:ext cx="8640960" cy="5976664"/>
          </a:xfrm>
        </p:spPr>
        <p:txBody>
          <a:bodyPr/>
          <a:lstStyle/>
          <a:p>
            <a:pPr marL="177800" indent="-177800"/>
            <a:r>
              <a:rPr lang="en-GB" b="1" dirty="0">
                <a:solidFill>
                  <a:srgbClr val="C00000"/>
                </a:solidFill>
              </a:rPr>
              <a:t>GEMIS</a:t>
            </a:r>
            <a:r>
              <a:rPr lang="en-GB" dirty="0"/>
              <a:t> </a:t>
            </a:r>
            <a:r>
              <a:rPr lang="el-GR" sz="2000" smtClean="0"/>
              <a:t>:  ΈΝΑ </a:t>
            </a:r>
            <a:r>
              <a:rPr lang="el-GR" sz="2000" dirty="0" smtClean="0"/>
              <a:t>ΜΟΝΤΕΛΟ ΑΝΑΛΥΣΗΣ ΓΙΑ ΤΟΝ ΠΡΟΣΔΙΟΡΙΣΜΟ ΤΩΝ ΡΟΩΝ ΕΝΕΡΓΕΙΑΣ ΚΑΙ ΥΛΙΚΩΝ   ΚΑΙ ΜΙΑ ΒΑΣΗ ΔΕΔΟΜΕΝΩΝ   (</a:t>
            </a:r>
            <a:r>
              <a:rPr lang="en-GB" sz="2000" b="1" dirty="0" smtClean="0">
                <a:hlinkClick r:id="rId5"/>
              </a:rPr>
              <a:t>database</a:t>
            </a:r>
            <a:r>
              <a:rPr lang="el-GR" sz="2000" dirty="0"/>
              <a:t>)</a:t>
            </a:r>
            <a:endParaRPr lang="en-GB" sz="2000" dirty="0"/>
          </a:p>
          <a:p>
            <a:pPr marL="177800" indent="-177800"/>
            <a:r>
              <a:rPr lang="el-GR" sz="2000" dirty="0" smtClean="0"/>
              <a:t>ΤΟ ΜΟΝΤΕΛΟ ΑΝΑΛΥΣΗΣ ΥΠΟΛΟΓΙΖΕΙ ΓΙΑ ΚΆΘΕ ΔΙΕΡΓΑΣΙΑ/ΣΕΝΑΡΙΟ ΣΕ ΕΠΙΠΕΔΟ ΚΥΚΛΟΥ ΖΩΗΣ (ΑΠΟ ΤΗΝ ΕΞΟΡΥΞΗ ΤΩΝ ΠΟΡΩΝ ΜΕΧΡΙ ΤΗΝ ΤΕΛΙΚΗ ΕΝΕΡΓΕΙΑ Ή ΤΗΝ ΧΡΗΣΗ ΤΩΝ ΥΛΙΚΩΝ. </a:t>
            </a:r>
          </a:p>
          <a:p>
            <a:pPr marL="177800" indent="-177800"/>
            <a:r>
              <a:rPr lang="el-GR" sz="2000" dirty="0" smtClean="0"/>
              <a:t>ΣΥΜΠΕΡΙΛΑΜΒΑΝΕΙ ΤΗΝ ΒΟΗΘΗΤΙΚΗ ΕΝΕΡΓΕΙΑ ΚΑΙ ΤΗΝ ΧΡΗΣΗ ΠΡΩΤΩΝ ΥΛΩΝ, ΌΠΩΣ ΕΠΙΣΗΣ ΥΛΙΚΑ ΓΙΑ ΤΗΝ ΚΑΤΑΣΚΕΥΗ ΣΥΣΤΗΜΑΤΩΝ ΕΝΕΡΓΕΙΑΣ, ΥΛΙΚΩΝ ΚΑΙ ΜΕΤΑΦΟΡΑΣ.</a:t>
            </a:r>
          </a:p>
          <a:p>
            <a:pPr marL="0" indent="0">
              <a:buNone/>
            </a:pPr>
            <a:r>
              <a:rPr lang="el-GR" b="1" smtClean="0"/>
              <a:t>	</a:t>
            </a:r>
            <a:endParaRPr lang="en-GB" b="1" smtClean="0"/>
          </a:p>
          <a:p>
            <a:pPr marL="0" indent="0">
              <a:buNone/>
            </a:pPr>
            <a:r>
              <a:rPr lang="en-GB" b="1">
                <a:solidFill>
                  <a:srgbClr val="C00000"/>
                </a:solidFill>
              </a:rPr>
              <a:t> </a:t>
            </a:r>
            <a:r>
              <a:rPr lang="en-GB" b="1" smtClean="0">
                <a:solidFill>
                  <a:srgbClr val="C00000"/>
                </a:solidFill>
              </a:rPr>
              <a:t>  DATABASE</a:t>
            </a:r>
            <a:endParaRPr lang="en-GB" sz="2000" b="1" dirty="0">
              <a:solidFill>
                <a:srgbClr val="C00000"/>
              </a:solidFill>
            </a:endParaRPr>
          </a:p>
          <a:p>
            <a:pPr marL="177800" indent="-177800"/>
            <a:r>
              <a:rPr lang="en-GB" sz="2000" smtClean="0"/>
              <a:t>DATA on EFFICIENCY, POWER, OPERATING TIME, LIFETIME</a:t>
            </a:r>
            <a:endParaRPr lang="en-GB" sz="2000" dirty="0"/>
          </a:p>
          <a:p>
            <a:pPr marL="177800" indent="-177800"/>
            <a:r>
              <a:rPr lang="en-GB" sz="2000" smtClean="0"/>
              <a:t>DIRECT AIR EMISSIONS </a:t>
            </a:r>
            <a:r>
              <a:rPr lang="en-GB" sz="1800" dirty="0"/>
              <a:t>(SO</a:t>
            </a:r>
            <a:r>
              <a:rPr lang="en-GB" sz="1800" baseline="-25000" dirty="0"/>
              <a:t>2</a:t>
            </a:r>
            <a:r>
              <a:rPr lang="en-GB" sz="1800" dirty="0"/>
              <a:t>, </a:t>
            </a:r>
            <a:r>
              <a:rPr lang="en-GB" sz="1800" dirty="0" err="1"/>
              <a:t>NO</a:t>
            </a:r>
            <a:r>
              <a:rPr lang="en-GB" sz="1800" baseline="-25000" dirty="0" err="1"/>
              <a:t>x</a:t>
            </a:r>
            <a:r>
              <a:rPr lang="en-GB" sz="1800" dirty="0"/>
              <a:t>, halogens, particulates, CO, NMVOC, H</a:t>
            </a:r>
            <a:r>
              <a:rPr lang="en-GB" sz="1800" baseline="-25000" dirty="0"/>
              <a:t>2</a:t>
            </a:r>
            <a:r>
              <a:rPr lang="en-GB" sz="1800" dirty="0"/>
              <a:t>S, NH</a:t>
            </a:r>
            <a:r>
              <a:rPr lang="en-GB" sz="1800" baseline="-25000" dirty="0"/>
              <a:t>3</a:t>
            </a:r>
            <a:r>
              <a:rPr lang="en-GB" sz="1800" dirty="0"/>
              <a:t>)</a:t>
            </a:r>
            <a:endParaRPr lang="en-GB" sz="2000" dirty="0"/>
          </a:p>
          <a:p>
            <a:pPr marL="177800" indent="-177800"/>
            <a:r>
              <a:rPr lang="en-GB" sz="2000" smtClean="0"/>
              <a:t>GREENHOUSE GAS EMISSIONS </a:t>
            </a:r>
            <a:r>
              <a:rPr lang="en-GB" sz="2000" dirty="0"/>
              <a:t>(CO</a:t>
            </a:r>
            <a:r>
              <a:rPr lang="en-GB" sz="2000" baseline="-25000" dirty="0"/>
              <a:t>2</a:t>
            </a:r>
            <a:r>
              <a:rPr lang="en-GB" sz="2000" dirty="0"/>
              <a:t>, CH</a:t>
            </a:r>
            <a:r>
              <a:rPr lang="en-GB" sz="2000" baseline="-25000" dirty="0"/>
              <a:t>4</a:t>
            </a:r>
            <a:r>
              <a:rPr lang="en-GB" sz="2000" dirty="0"/>
              <a:t>, </a:t>
            </a:r>
            <a:r>
              <a:rPr lang="en-GB" sz="2000" dirty="0" smtClean="0"/>
              <a:t>N</a:t>
            </a:r>
            <a:r>
              <a:rPr lang="en-GB" sz="2000" baseline="-25000" dirty="0" smtClean="0"/>
              <a:t>2</a:t>
            </a:r>
            <a:r>
              <a:rPr lang="en-GB" sz="2000" dirty="0" smtClean="0"/>
              <a:t>O, SF</a:t>
            </a:r>
            <a:r>
              <a:rPr lang="en-GB" sz="2000" baseline="-25000" dirty="0" smtClean="0"/>
              <a:t>6</a:t>
            </a:r>
            <a:r>
              <a:rPr lang="en-GB" sz="2000" baseline="-25000" dirty="0"/>
              <a:t> </a:t>
            </a:r>
            <a:r>
              <a:rPr lang="en-GB" sz="2000" dirty="0"/>
              <a:t>and CFCs)</a:t>
            </a:r>
          </a:p>
          <a:p>
            <a:pPr marL="177800" indent="-177800"/>
            <a:r>
              <a:rPr lang="en-GB" sz="2000" smtClean="0"/>
              <a:t>SOLID WASTES </a:t>
            </a:r>
            <a:r>
              <a:rPr lang="en-GB" sz="1800" smtClean="0"/>
              <a:t>(</a:t>
            </a:r>
            <a:r>
              <a:rPr lang="en-GB" sz="1800" dirty="0"/>
              <a:t>ash, FGD residues, sewage treatment sludge, production </a:t>
            </a:r>
            <a:r>
              <a:rPr lang="en-GB" sz="1800" dirty="0" smtClean="0"/>
              <a:t>wastes)</a:t>
            </a:r>
            <a:endParaRPr lang="en-GB" sz="2000" dirty="0"/>
          </a:p>
          <a:p>
            <a:pPr marL="177800" indent="-177800"/>
            <a:r>
              <a:rPr lang="en-GB" sz="2000" smtClean="0"/>
              <a:t>LIQUID EFFLUENTS (</a:t>
            </a:r>
            <a:r>
              <a:rPr lang="en-GB" sz="2000" dirty="0"/>
              <a:t>AOX, BOD</a:t>
            </a:r>
            <a:r>
              <a:rPr lang="en-GB" sz="2000" baseline="-25000" dirty="0"/>
              <a:t>5</a:t>
            </a:r>
            <a:r>
              <a:rPr lang="en-GB" sz="2000" dirty="0"/>
              <a:t>, COD, N, P, </a:t>
            </a:r>
            <a:r>
              <a:rPr lang="en-GB" sz="2000" dirty="0" smtClean="0"/>
              <a:t>inorganic </a:t>
            </a:r>
            <a:r>
              <a:rPr lang="en-GB" sz="2000" dirty="0"/>
              <a:t>salts)</a:t>
            </a:r>
          </a:p>
          <a:p>
            <a:pPr marL="177800" indent="-177800"/>
            <a:r>
              <a:rPr lang="en-GB" sz="2000" smtClean="0"/>
              <a:t>LAND USE</a:t>
            </a:r>
            <a:endParaRPr lang="en-GB" sz="2000" dirty="0"/>
          </a:p>
          <a:p>
            <a:pPr marL="0" indent="0">
              <a:buNone/>
            </a:pPr>
            <a:endParaRPr lang="en-GB"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49114390"/>
      </p:ext>
    </p:extLst>
  </p:cSld>
  <p:clrMapOvr>
    <a:masterClrMapping/>
  </p:clrMapOvr>
  <mc:AlternateContent xmlns:mc="http://schemas.openxmlformats.org/markup-compatibility/2006">
    <mc:Choice xmlns:p14="http://schemas.microsoft.com/office/powerpoint/2010/main" Requires="p14">
      <p:transition spd="slow" p14:dur="2000" advTm="39129"/>
    </mc:Choice>
    <mc:Fallback>
      <p:transition spd="slow" advTm="39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Gemis</a:t>
            </a:r>
            <a:r>
              <a:rPr lang="en-GB" dirty="0" smtClean="0"/>
              <a:t> : </a:t>
            </a:r>
            <a:r>
              <a:rPr lang="el-GR" dirty="0" smtClean="0"/>
              <a:t>Ανάλυση Κόστους και Αποτελεσμάτων</a:t>
            </a:r>
            <a:endParaRPr lang="en-GB" dirty="0"/>
          </a:p>
        </p:txBody>
      </p:sp>
      <p:sp>
        <p:nvSpPr>
          <p:cNvPr id="3" name="Content Placeholder 2"/>
          <p:cNvSpPr>
            <a:spLocks noGrp="1"/>
          </p:cNvSpPr>
          <p:nvPr>
            <p:ph idx="1"/>
          </p:nvPr>
        </p:nvSpPr>
        <p:spPr>
          <a:xfrm>
            <a:off x="251520" y="908720"/>
            <a:ext cx="8712968" cy="5760640"/>
          </a:xfrm>
        </p:spPr>
        <p:txBody>
          <a:bodyPr/>
          <a:lstStyle/>
          <a:p>
            <a:pPr marL="0" indent="0">
              <a:buNone/>
            </a:pPr>
            <a:r>
              <a:rPr lang="en-GB" dirty="0"/>
              <a:t>GEMIS </a:t>
            </a:r>
            <a:r>
              <a:rPr lang="el-GR" dirty="0" smtClean="0"/>
              <a:t>– ΑΝΑΛΥΕΙ ΤΟ ΚΟΣΤΟΣ </a:t>
            </a:r>
          </a:p>
          <a:p>
            <a:pPr marL="0" indent="0">
              <a:buNone/>
            </a:pPr>
            <a:r>
              <a:rPr lang="el-GR" dirty="0"/>
              <a:t> </a:t>
            </a:r>
            <a:r>
              <a:rPr lang="el-GR" dirty="0" smtClean="0"/>
              <a:t> α) ΚΑΥΣΙΜΩΝ, β) ΔΙΕΡΓΑΣΙΩΝ, και γ) ΑΠΑΣΧΟΛΗΣΗΣ</a:t>
            </a:r>
            <a:r>
              <a:rPr lang="en-GB" dirty="0" smtClean="0"/>
              <a:t>.</a:t>
            </a:r>
            <a:endParaRPr lang="en-GB" dirty="0"/>
          </a:p>
          <a:p>
            <a:pPr marL="0" indent="0">
              <a:buNone/>
            </a:pPr>
            <a:endParaRPr lang="el-GR" b="1" dirty="0" smtClean="0"/>
          </a:p>
          <a:p>
            <a:pPr marL="0" indent="0">
              <a:buNone/>
            </a:pPr>
            <a:r>
              <a:rPr lang="el-GR" b="1" dirty="0" smtClean="0"/>
              <a:t>Αποτελέσματα : </a:t>
            </a:r>
            <a:r>
              <a:rPr lang="el-GR" dirty="0" smtClean="0"/>
              <a:t>οι ροές προς το Περιβάλλον και συνολικά</a:t>
            </a:r>
            <a:r>
              <a:rPr lang="en-GB" dirty="0" smtClean="0"/>
              <a:t>:</a:t>
            </a:r>
            <a:endParaRPr lang="en-GB" dirty="0"/>
          </a:p>
          <a:p>
            <a:pPr marL="428625" lvl="1" indent="-342900">
              <a:buFont typeface="Courier New" panose="02070309020205020404" pitchFamily="49" charset="0"/>
              <a:buChar char="o"/>
            </a:pPr>
            <a:r>
              <a:rPr lang="el-GR" sz="2400" dirty="0" smtClean="0"/>
              <a:t>Αθροιστικές τιμές για την ζήτηση της ενέργειας (</a:t>
            </a:r>
            <a:r>
              <a:rPr lang="en-GB" sz="2400" dirty="0" smtClean="0"/>
              <a:t>CED</a:t>
            </a:r>
            <a:r>
              <a:rPr lang="en-GB" sz="2400" dirty="0"/>
              <a:t>),</a:t>
            </a:r>
          </a:p>
          <a:p>
            <a:pPr marL="428625" lvl="1" indent="-342900">
              <a:buFont typeface="Courier New" panose="02070309020205020404" pitchFamily="49" charset="0"/>
              <a:buChar char="o"/>
            </a:pPr>
            <a:r>
              <a:rPr lang="el-GR" sz="2400" dirty="0" smtClean="0"/>
              <a:t>Αέρια του ΦΘ ως ισοδύναμες εκπομπές </a:t>
            </a:r>
            <a:r>
              <a:rPr lang="en-GB" sz="2400" dirty="0" smtClean="0"/>
              <a:t>CO</a:t>
            </a:r>
            <a:r>
              <a:rPr lang="en-GB" sz="2400" baseline="-25000" dirty="0" smtClean="0"/>
              <a:t>2</a:t>
            </a:r>
            <a:r>
              <a:rPr lang="en-GB" sz="2400" dirty="0"/>
              <a:t> </a:t>
            </a:r>
            <a:r>
              <a:rPr lang="en-GB" sz="2400" dirty="0" smtClean="0"/>
              <a:t>,</a:t>
            </a:r>
            <a:endParaRPr lang="en-GB" sz="2400" dirty="0"/>
          </a:p>
          <a:p>
            <a:pPr marL="428625" lvl="1" indent="-342900">
              <a:buFont typeface="Courier New" panose="02070309020205020404" pitchFamily="49" charset="0"/>
              <a:buChar char="o"/>
            </a:pPr>
            <a:r>
              <a:rPr lang="el-GR" sz="2400" dirty="0" smtClean="0"/>
              <a:t>Αέριες εκπομπές ως ισοδύναμες εκπομπές </a:t>
            </a:r>
            <a:r>
              <a:rPr lang="en-GB" sz="2400" dirty="0" smtClean="0"/>
              <a:t>SO2 (acidification </a:t>
            </a:r>
            <a:r>
              <a:rPr lang="en-GB" sz="2400" dirty="0"/>
              <a:t>potential) </a:t>
            </a:r>
            <a:r>
              <a:rPr lang="el-GR" sz="2400" dirty="0" smtClean="0"/>
              <a:t>και ισοδύναμοι προπομποί όζοντος  (θερινή αιθαλομίχλη)</a:t>
            </a:r>
            <a:endParaRPr lang="en-GB" sz="2400" dirty="0"/>
          </a:p>
          <a:p>
            <a:pPr marL="428625" lvl="1" indent="-342900">
              <a:buFont typeface="Courier New" panose="02070309020205020404" pitchFamily="49" charset="0"/>
              <a:buChar char="o"/>
            </a:pPr>
            <a:r>
              <a:rPr lang="el-GR" sz="2400" dirty="0" smtClean="0"/>
              <a:t>Εξωτερικά περιβαλλοντικά κόστη</a:t>
            </a:r>
            <a:r>
              <a:rPr lang="en-GB" sz="2400" dirty="0" smtClean="0"/>
              <a:t>.</a:t>
            </a:r>
            <a:endParaRPr lang="en-GB" sz="2400" dirty="0"/>
          </a:p>
          <a:p>
            <a:pPr marL="0" indent="0">
              <a:buNone/>
            </a:pPr>
            <a:endParaRPr lang="el-GR" dirty="0" smtClean="0"/>
          </a:p>
          <a:p>
            <a:pPr marL="0" indent="0">
              <a:buNone/>
            </a:pPr>
            <a:r>
              <a:rPr lang="el-GR" dirty="0" smtClean="0"/>
              <a:t>ΌΛΑ ΤΑ ΑΠΟΤΕΛΕΣΜΑΤΑ ΜΠΟΡΟΥΝ ΝΑ ΑΝΑΛΥΘΟΥΝ ΣΤΗΝ ΣΥΝΕΙΣΦΟΡΑ ΑΠΟ ΚΆΘΕ ΔΙΕΡΓΑΣΙΑ, ΚΑΙ ΝΑ ΣΥΝΑΘΡΟΙΣΤΟΥΝ ΣΕ ΥΠΟΣΥΝΟΛΑ ΤΟΜΕΩΝ Ή ΠΕΡΙΦΕΡΕΙΩΝ.</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5320467"/>
      </p:ext>
    </p:extLst>
  </p:cSld>
  <p:clrMapOvr>
    <a:masterClrMapping/>
  </p:clrMapOvr>
  <mc:AlternateContent xmlns:mc="http://schemas.openxmlformats.org/markup-compatibility/2006">
    <mc:Choice xmlns:p14="http://schemas.microsoft.com/office/powerpoint/2010/main" Requires="p14">
      <p:transition spd="slow" p14:dur="2000" advTm="66821"/>
    </mc:Choice>
    <mc:Fallback>
      <p:transition spd="slow" advTm="6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251520" y="274638"/>
            <a:ext cx="2736155" cy="4522514"/>
          </a:xfrm>
        </p:spPr>
        <p:txBody>
          <a:bodyPr/>
          <a:lstStyle/>
          <a:p>
            <a:pPr algn="l"/>
            <a:r>
              <a:rPr lang="en-US" sz="4400" dirty="0" smtClean="0">
                <a:solidFill>
                  <a:srgbClr val="C00000"/>
                </a:solidFill>
              </a:rPr>
              <a:t>GEMIS</a:t>
            </a:r>
            <a:r>
              <a:rPr lang="el-GR" sz="4400" dirty="0" smtClean="0">
                <a:solidFill>
                  <a:srgbClr val="C00000"/>
                </a:solidFill>
              </a:rPr>
              <a:t>:</a:t>
            </a:r>
            <a:br>
              <a:rPr lang="el-GR" sz="4400" dirty="0" smtClean="0">
                <a:solidFill>
                  <a:srgbClr val="C00000"/>
                </a:solidFill>
              </a:rPr>
            </a:br>
            <a:r>
              <a:rPr lang="el-GR" sz="3600" dirty="0" smtClean="0"/>
              <a:t/>
            </a:r>
            <a:br>
              <a:rPr lang="el-GR" sz="3600" dirty="0" smtClean="0"/>
            </a:br>
            <a:r>
              <a:rPr lang="el-GR" sz="3200" dirty="0" smtClean="0"/>
              <a:t>ΕΝΕΡΓΕΙΑ</a:t>
            </a:r>
            <a:br>
              <a:rPr lang="el-GR" sz="3200" dirty="0" smtClean="0"/>
            </a:br>
            <a:r>
              <a:rPr lang="el-GR" sz="3200" dirty="0" smtClean="0"/>
              <a:t>ΥΛΙΚΑ</a:t>
            </a:r>
            <a:br>
              <a:rPr lang="el-GR" sz="3200" dirty="0" smtClean="0"/>
            </a:br>
            <a:r>
              <a:rPr lang="el-GR" sz="3200" dirty="0" smtClean="0"/>
              <a:t>ΜΕΤΑΦΟΡΕΣ</a:t>
            </a:r>
            <a:br>
              <a:rPr lang="el-GR" sz="3200" dirty="0" smtClean="0"/>
            </a:br>
            <a:endParaRPr lang="el-GR"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1840" y="476672"/>
            <a:ext cx="5801535" cy="442974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131"/>
    </mc:Choice>
    <mc:Fallback>
      <p:transition spd="slow" advTm="29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solidFill>
                  <a:srgbClr val="C00000"/>
                </a:solidFill>
              </a:rPr>
              <a:t>ΚΥΚΛΟΣ </a:t>
            </a:r>
            <a:r>
              <a:rPr lang="el-GR" smtClean="0">
                <a:solidFill>
                  <a:srgbClr val="C00000"/>
                </a:solidFill>
              </a:rPr>
              <a:t>ΖΩΗΣ</a:t>
            </a:r>
            <a:endParaRPr lang="en-GB"/>
          </a:p>
        </p:txBody>
      </p:sp>
      <p:sp>
        <p:nvSpPr>
          <p:cNvPr id="3" name="Content Placeholder 2"/>
          <p:cNvSpPr>
            <a:spLocks noGrp="1"/>
          </p:cNvSpPr>
          <p:nvPr>
            <p:ph idx="1"/>
          </p:nvPr>
        </p:nvSpPr>
        <p:spPr>
          <a:xfrm>
            <a:off x="457200" y="1196752"/>
            <a:ext cx="8229600" cy="5112568"/>
          </a:xfrm>
        </p:spPr>
        <p:txBody>
          <a:bodyPr/>
          <a:lstStyle/>
          <a:p>
            <a:pPr marL="0" indent="0">
              <a:buNone/>
            </a:pPr>
            <a:r>
              <a:rPr lang="el-GR" sz="2800" smtClean="0"/>
              <a:t>ΤΑ </a:t>
            </a:r>
            <a:r>
              <a:rPr lang="el-GR" sz="2800"/>
              <a:t>ΔΙΑΔΟΧΙΚΑ ΚΑΙ ΔΙΑΣΥΝΔΕΔΕΜΕΝΑ </a:t>
            </a:r>
            <a:r>
              <a:rPr lang="el-GR" sz="2800" b="1"/>
              <a:t>ΣΤΑΔΙΑ</a:t>
            </a:r>
            <a:r>
              <a:rPr lang="el-GR" sz="2800"/>
              <a:t> </a:t>
            </a:r>
            <a:endParaRPr lang="el-GR" sz="2800" smtClean="0"/>
          </a:p>
          <a:p>
            <a:r>
              <a:rPr lang="el-GR" sz="2800" smtClean="0"/>
              <a:t>ΕΝΟΣ </a:t>
            </a:r>
            <a:r>
              <a:rPr lang="el-GR" sz="2800"/>
              <a:t>ΠΡΟΪΟΝΤΟΣ, </a:t>
            </a:r>
            <a:endParaRPr lang="el-GR" sz="2800" smtClean="0"/>
          </a:p>
          <a:p>
            <a:r>
              <a:rPr lang="el-GR" sz="2800" smtClean="0"/>
              <a:t>ΜΙΑΣ </a:t>
            </a:r>
            <a:r>
              <a:rPr lang="el-GR" sz="2800"/>
              <a:t>ΥΠΗΡΕΣΙΑΣ </a:t>
            </a:r>
            <a:endParaRPr lang="el-GR" sz="2800" smtClean="0"/>
          </a:p>
          <a:p>
            <a:endParaRPr lang="el-GR" sz="2800" smtClean="0"/>
          </a:p>
          <a:p>
            <a:pPr marL="0" indent="0">
              <a:buNone/>
              <a:tabLst>
                <a:tab pos="361950" algn="l"/>
              </a:tabLst>
            </a:pPr>
            <a:r>
              <a:rPr lang="el-GR" sz="2800" smtClean="0"/>
              <a:t>	ΠΟΥ ΚΑΛΥΠΤΟΥΝ ΤΗΝ ΠΕΡΙΟΔΟ ΑΠΟ :</a:t>
            </a:r>
            <a:endParaRPr lang="el-GR" sz="2800"/>
          </a:p>
          <a:p>
            <a:r>
              <a:rPr lang="el-GR" sz="2800"/>
              <a:t>ΤΗΝ </a:t>
            </a:r>
            <a:r>
              <a:rPr lang="el-GR" sz="2800" b="1"/>
              <a:t>ΕΞΑΓΩΓΗ</a:t>
            </a:r>
            <a:r>
              <a:rPr lang="el-GR" sz="2800"/>
              <a:t> ΤΩΝ ΠΡΩΤΩΝ ΥΛΩΝ </a:t>
            </a:r>
          </a:p>
          <a:p>
            <a:pPr marL="0" indent="0">
              <a:buNone/>
              <a:tabLst>
                <a:tab pos="361950" algn="l"/>
              </a:tabLst>
            </a:pPr>
            <a:r>
              <a:rPr lang="el-GR" sz="2800" smtClean="0"/>
              <a:t>	ΜΕΧΡΙ </a:t>
            </a:r>
          </a:p>
          <a:p>
            <a:r>
              <a:rPr lang="el-GR" sz="2800" smtClean="0"/>
              <a:t>ΤΗΝ </a:t>
            </a:r>
            <a:r>
              <a:rPr lang="el-GR" sz="2800" b="1"/>
              <a:t>ΤΕΛΙΚΗ ΔΙΑΘΕΣΗ</a:t>
            </a:r>
            <a:r>
              <a:rPr lang="en-GB" sz="2800" b="1"/>
              <a:t> </a:t>
            </a:r>
            <a:r>
              <a:rPr lang="el-GR" sz="2800" b="1"/>
              <a:t> και </a:t>
            </a:r>
            <a:endParaRPr lang="el-GR" sz="2800" b="1" smtClean="0"/>
          </a:p>
          <a:p>
            <a:r>
              <a:rPr lang="el-GR" sz="2800" smtClean="0"/>
              <a:t>ΤΗΝ </a:t>
            </a:r>
            <a:r>
              <a:rPr lang="el-GR" sz="2800" b="1" smtClean="0"/>
              <a:t>ΑΠΟΡΡΙΨΗ</a:t>
            </a:r>
            <a:endParaRPr lang="en-GB" sz="2800" b="1"/>
          </a:p>
          <a:p>
            <a:endParaRPr lang="en-GB" sz="28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34140540"/>
      </p:ext>
    </p:extLst>
  </p:cSld>
  <p:clrMapOvr>
    <a:masterClrMapping/>
  </p:clrMapOvr>
  <mc:AlternateContent xmlns:mc="http://schemas.openxmlformats.org/markup-compatibility/2006">
    <mc:Choice xmlns:p14="http://schemas.microsoft.com/office/powerpoint/2010/main" Requires="p14">
      <p:transition spd="slow" p14:dur="2000" advTm="23137"/>
    </mc:Choice>
    <mc:Fallback>
      <p:transition spd="slow" advTm="23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a:xfrm>
            <a:off x="457200" y="274638"/>
            <a:ext cx="8229600" cy="796908"/>
          </a:xfrm>
        </p:spPr>
        <p:txBody>
          <a:bodyPr/>
          <a:lstStyle/>
          <a:p>
            <a:r>
              <a:rPr lang="en-US" sz="3200" dirty="0" err="1" smtClean="0"/>
              <a:t>Gemis</a:t>
            </a:r>
            <a:r>
              <a:rPr lang="en-US" sz="3200" dirty="0" smtClean="0"/>
              <a:t> – </a:t>
            </a:r>
            <a:r>
              <a:rPr lang="el-GR" sz="3200" dirty="0" smtClean="0"/>
              <a:t>ΔΙΕΡΓΑΣΙΑ ΓΙΑ ΠΑΡΑΓΩΓΗ ΥΛΙΚΩΝ</a:t>
            </a:r>
            <a:endParaRPr lang="el-GR" sz="3200" dirty="0"/>
          </a:p>
        </p:txBody>
      </p:sp>
      <p:sp>
        <p:nvSpPr>
          <p:cNvPr id="3" name="TextBox 2"/>
          <p:cNvSpPr txBox="1"/>
          <p:nvPr/>
        </p:nvSpPr>
        <p:spPr>
          <a:xfrm>
            <a:off x="3445739" y="2583632"/>
            <a:ext cx="2304256" cy="2308324"/>
          </a:xfrm>
          <a:prstGeom prst="rect">
            <a:avLst/>
          </a:prstGeom>
          <a:solidFill>
            <a:srgbClr val="FFC000"/>
          </a:solidFill>
          <a:ln>
            <a:solidFill>
              <a:schemeClr val="tx2"/>
            </a:solidFill>
          </a:ln>
        </p:spPr>
        <p:txBody>
          <a:bodyPr wrap="square" rtlCol="0">
            <a:spAutoFit/>
          </a:bodyPr>
          <a:lstStyle/>
          <a:p>
            <a:pPr algn="ctr"/>
            <a:r>
              <a:rPr lang="el-GR" sz="3200" b="1" dirty="0" smtClean="0">
                <a:solidFill>
                  <a:srgbClr val="C00000"/>
                </a:solidFill>
                <a:latin typeface="Cambria Math" panose="02040503050406030204" pitchFamily="18" charset="0"/>
                <a:ea typeface="Cambria Math" panose="02040503050406030204" pitchFamily="18" charset="0"/>
              </a:rPr>
              <a:t>ΔΙΕΡΓΑΣΙΑ </a:t>
            </a:r>
            <a:r>
              <a:rPr lang="el-GR" sz="2800" dirty="0" smtClean="0">
                <a:latin typeface="Cambria Math" panose="02040503050406030204" pitchFamily="18" charset="0"/>
                <a:ea typeface="Cambria Math" panose="02040503050406030204" pitchFamily="18" charset="0"/>
              </a:rPr>
              <a:t>ΓΙΑ ΠΑΡΑΓΩΓΗ/ΜΕΤΑΤΡΟΠΗ ΥΛΙΚΩΝ</a:t>
            </a:r>
            <a:endParaRPr lang="en-GB" sz="2800" dirty="0">
              <a:latin typeface="Cambria Math" panose="02040503050406030204" pitchFamily="18" charset="0"/>
              <a:ea typeface="Cambria Math" panose="02040503050406030204" pitchFamily="18" charset="0"/>
            </a:endParaRPr>
          </a:p>
        </p:txBody>
      </p:sp>
      <p:sp>
        <p:nvSpPr>
          <p:cNvPr id="4" name="Right Arrow 3"/>
          <p:cNvSpPr/>
          <p:nvPr/>
        </p:nvSpPr>
        <p:spPr>
          <a:xfrm>
            <a:off x="539552" y="3022940"/>
            <a:ext cx="2880320" cy="1368152"/>
          </a:xfrm>
          <a:prstGeom prst="rightArrow">
            <a:avLst/>
          </a:prstGeom>
          <a:solidFill>
            <a:srgbClr val="B8EEB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chemeClr val="tx1"/>
                </a:solidFill>
                <a:latin typeface="Cambria Math" panose="02040503050406030204" pitchFamily="18" charset="0"/>
                <a:ea typeface="Cambria Math" panose="02040503050406030204" pitchFamily="18" charset="0"/>
              </a:rPr>
              <a:t>ΕΙΣΡΟΗ ΚΥΡΙΩΝ ΠΡΩΤΩΝ ΥΛΩΝ</a:t>
            </a:r>
            <a:endParaRPr lang="en-GB" sz="2400" b="1" dirty="0">
              <a:solidFill>
                <a:schemeClr val="tx1"/>
              </a:solidFill>
              <a:latin typeface="Cambria Math" panose="02040503050406030204" pitchFamily="18" charset="0"/>
              <a:ea typeface="Cambria Math" panose="02040503050406030204" pitchFamily="18" charset="0"/>
            </a:endParaRPr>
          </a:p>
        </p:txBody>
      </p:sp>
      <p:sp>
        <p:nvSpPr>
          <p:cNvPr id="7" name="Right Arrow 6"/>
          <p:cNvSpPr/>
          <p:nvPr/>
        </p:nvSpPr>
        <p:spPr>
          <a:xfrm>
            <a:off x="5724128" y="3022940"/>
            <a:ext cx="2880320" cy="1368152"/>
          </a:xfrm>
          <a:prstGeom prst="righ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solidFill>
                  <a:schemeClr val="tx1"/>
                </a:solidFill>
                <a:latin typeface="Cambria Math" panose="02040503050406030204" pitchFamily="18" charset="0"/>
                <a:ea typeface="Cambria Math" panose="02040503050406030204" pitchFamily="18" charset="0"/>
              </a:rPr>
              <a:t>ΕΚΡΟΗ ΚΥΡΙΩΝ ΠΡΩΤΩΝ ΥΛΩΝ</a:t>
            </a:r>
            <a:endParaRPr lang="en-GB" sz="2400" dirty="0">
              <a:solidFill>
                <a:schemeClr val="tx1"/>
              </a:solidFill>
              <a:latin typeface="Cambria Math" panose="02040503050406030204" pitchFamily="18" charset="0"/>
              <a:ea typeface="Cambria Math" panose="02040503050406030204" pitchFamily="18" charset="0"/>
            </a:endParaRPr>
          </a:p>
        </p:txBody>
      </p:sp>
      <p:sp>
        <p:nvSpPr>
          <p:cNvPr id="5" name="Up Arrow 4"/>
          <p:cNvSpPr/>
          <p:nvPr/>
        </p:nvSpPr>
        <p:spPr>
          <a:xfrm>
            <a:off x="3491880" y="4910656"/>
            <a:ext cx="720080" cy="936104"/>
          </a:xfrm>
          <a:prstGeom prst="upArrow">
            <a:avLst/>
          </a:prstGeom>
          <a:solidFill>
            <a:srgbClr val="FF0000">
              <a:alpha val="53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smtClean="0">
              <a:solidFill>
                <a:schemeClr val="tx1"/>
              </a:solidFill>
              <a:latin typeface="Cambria Math" panose="02040503050406030204" pitchFamily="18" charset="0"/>
              <a:ea typeface="Cambria Math" panose="02040503050406030204" pitchFamily="18" charset="0"/>
            </a:endParaRPr>
          </a:p>
        </p:txBody>
      </p:sp>
      <p:sp>
        <p:nvSpPr>
          <p:cNvPr id="9" name="Up Arrow 8"/>
          <p:cNvSpPr/>
          <p:nvPr/>
        </p:nvSpPr>
        <p:spPr>
          <a:xfrm>
            <a:off x="4788024" y="4881607"/>
            <a:ext cx="720080" cy="936104"/>
          </a:xfrm>
          <a:prstGeom prst="up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smtClean="0">
              <a:solidFill>
                <a:schemeClr val="tx1"/>
              </a:solidFill>
              <a:latin typeface="Cambria Math" panose="02040503050406030204" pitchFamily="18" charset="0"/>
              <a:ea typeface="Cambria Math" panose="02040503050406030204" pitchFamily="18" charset="0"/>
            </a:endParaRPr>
          </a:p>
        </p:txBody>
      </p:sp>
      <p:sp>
        <p:nvSpPr>
          <p:cNvPr id="6" name="TextBox 5"/>
          <p:cNvSpPr txBox="1"/>
          <p:nvPr/>
        </p:nvSpPr>
        <p:spPr>
          <a:xfrm>
            <a:off x="1115616" y="5378708"/>
            <a:ext cx="1944216" cy="523220"/>
          </a:xfrm>
          <a:prstGeom prst="rect">
            <a:avLst/>
          </a:prstGeom>
          <a:solidFill>
            <a:srgbClr val="FF0000">
              <a:alpha val="44000"/>
            </a:srgbClr>
          </a:solidFill>
          <a:ln>
            <a:solidFill>
              <a:schemeClr val="tx2"/>
            </a:solidFill>
          </a:ln>
        </p:spPr>
        <p:txBody>
          <a:bodyPr wrap="square" rtlCol="0">
            <a:spAutoFit/>
          </a:bodyPr>
          <a:lstStyle/>
          <a:p>
            <a:pPr algn="ctr"/>
            <a:r>
              <a:rPr lang="el-GR" sz="2800" dirty="0" smtClean="0">
                <a:latin typeface="Cambria Math" panose="02040503050406030204" pitchFamily="18" charset="0"/>
                <a:ea typeface="Cambria Math" panose="02040503050406030204" pitchFamily="18" charset="0"/>
              </a:rPr>
              <a:t>ΕΝΕΡΓΕΙΑ</a:t>
            </a:r>
            <a:endParaRPr lang="en-GB" sz="2800" dirty="0" smtClean="0">
              <a:latin typeface="Cambria Math" panose="02040503050406030204" pitchFamily="18" charset="0"/>
              <a:ea typeface="Cambria Math" panose="02040503050406030204" pitchFamily="18" charset="0"/>
            </a:endParaRPr>
          </a:p>
        </p:txBody>
      </p:sp>
      <p:sp>
        <p:nvSpPr>
          <p:cNvPr id="11" name="TextBox 10"/>
          <p:cNvSpPr txBox="1"/>
          <p:nvPr/>
        </p:nvSpPr>
        <p:spPr>
          <a:xfrm>
            <a:off x="5726593" y="5308379"/>
            <a:ext cx="1944216" cy="523220"/>
          </a:xfrm>
          <a:prstGeom prst="rect">
            <a:avLst/>
          </a:prstGeom>
          <a:solidFill>
            <a:schemeClr val="accent1"/>
          </a:solidFill>
          <a:ln>
            <a:solidFill>
              <a:schemeClr val="tx2"/>
            </a:solidFill>
          </a:ln>
        </p:spPr>
        <p:txBody>
          <a:bodyPr wrap="square" rtlCol="0">
            <a:spAutoFit/>
          </a:bodyPr>
          <a:lstStyle/>
          <a:p>
            <a:pPr algn="ctr"/>
            <a:r>
              <a:rPr lang="el-GR" sz="2800" dirty="0" smtClean="0">
                <a:latin typeface="Cambria Math" panose="02040503050406030204" pitchFamily="18" charset="0"/>
                <a:ea typeface="Cambria Math" panose="02040503050406030204" pitchFamily="18" charset="0"/>
              </a:rPr>
              <a:t>ΥΛΙΚΑ</a:t>
            </a:r>
            <a:endParaRPr lang="en-GB" sz="2800" dirty="0" smtClean="0">
              <a:latin typeface="Cambria Math" panose="02040503050406030204" pitchFamily="18" charset="0"/>
              <a:ea typeface="Cambria Math" panose="02040503050406030204" pitchFamily="18" charset="0"/>
            </a:endParaRPr>
          </a:p>
        </p:txBody>
      </p:sp>
      <p:sp>
        <p:nvSpPr>
          <p:cNvPr id="12" name="TextBox 11"/>
          <p:cNvSpPr txBox="1"/>
          <p:nvPr/>
        </p:nvSpPr>
        <p:spPr>
          <a:xfrm>
            <a:off x="2555776" y="6054328"/>
            <a:ext cx="3816424" cy="369332"/>
          </a:xfrm>
          <a:prstGeom prst="rect">
            <a:avLst/>
          </a:prstGeom>
          <a:noFill/>
          <a:ln>
            <a:noFill/>
          </a:ln>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ΔΕΥΤΕΡΕΥΟΝΤΕΣ ΕΙΣΡΟΕΣ</a:t>
            </a:r>
            <a:endParaRPr lang="en-GB" dirty="0" smtClean="0">
              <a:latin typeface="Cambria Math" panose="02040503050406030204" pitchFamily="18" charset="0"/>
              <a:ea typeface="Cambria Math" panose="02040503050406030204" pitchFamily="18" charset="0"/>
            </a:endParaRPr>
          </a:p>
        </p:txBody>
      </p:sp>
      <p:sp>
        <p:nvSpPr>
          <p:cNvPr id="10" name="Striped Right Arrow 9"/>
          <p:cNvSpPr/>
          <p:nvPr/>
        </p:nvSpPr>
        <p:spPr>
          <a:xfrm rot="18709946">
            <a:off x="4329147" y="1661814"/>
            <a:ext cx="1230954" cy="555777"/>
          </a:xfrm>
          <a:prstGeom prst="stripedRightArrow">
            <a:avLst/>
          </a:prstGeom>
          <a:solidFill>
            <a:schemeClr val="accent6">
              <a:lumMod val="40000"/>
              <a:lumOff val="60000"/>
              <a:alpha val="23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smtClean="0">
              <a:solidFill>
                <a:schemeClr val="tx1"/>
              </a:solidFill>
              <a:latin typeface="Cambria Math" panose="02040503050406030204" pitchFamily="18" charset="0"/>
              <a:ea typeface="Cambria Math" panose="02040503050406030204" pitchFamily="18" charset="0"/>
            </a:endParaRPr>
          </a:p>
        </p:txBody>
      </p:sp>
      <p:sp>
        <p:nvSpPr>
          <p:cNvPr id="15" name="TextBox 14"/>
          <p:cNvSpPr txBox="1"/>
          <p:nvPr/>
        </p:nvSpPr>
        <p:spPr>
          <a:xfrm>
            <a:off x="5724128" y="1109247"/>
            <a:ext cx="2160240" cy="1200329"/>
          </a:xfrm>
          <a:prstGeom prst="rect">
            <a:avLst/>
          </a:prstGeom>
          <a:noFill/>
          <a:ln>
            <a:noFill/>
          </a:ln>
        </p:spPr>
        <p:txBody>
          <a:bodyPr wrap="square" rtlCol="0">
            <a:spAutoFit/>
          </a:bodyPr>
          <a:lstStyle/>
          <a:p>
            <a:pPr algn="ctr"/>
            <a:r>
              <a:rPr lang="el-GR" sz="2400" dirty="0" smtClean="0">
                <a:solidFill>
                  <a:srgbClr val="C00000"/>
                </a:solidFill>
                <a:latin typeface="Cambria Math" panose="02040503050406030204" pitchFamily="18" charset="0"/>
                <a:ea typeface="Cambria Math" panose="02040503050406030204" pitchFamily="18" charset="0"/>
              </a:rPr>
              <a:t>ΑΠΟΒΛΗΤΑ, </a:t>
            </a:r>
          </a:p>
          <a:p>
            <a:pPr algn="ctr"/>
            <a:r>
              <a:rPr lang="el-GR" sz="2400" dirty="0" smtClean="0">
                <a:solidFill>
                  <a:srgbClr val="C00000"/>
                </a:solidFill>
                <a:latin typeface="Cambria Math" panose="02040503050406030204" pitchFamily="18" charset="0"/>
                <a:ea typeface="Cambria Math" panose="02040503050406030204" pitchFamily="18" charset="0"/>
              </a:rPr>
              <a:t>ΕΚΠΟΜΠΕΣ, </a:t>
            </a:r>
          </a:p>
          <a:p>
            <a:pPr algn="ctr"/>
            <a:r>
              <a:rPr lang="el-GR" sz="2400" dirty="0" smtClean="0">
                <a:solidFill>
                  <a:srgbClr val="C00000"/>
                </a:solidFill>
                <a:latin typeface="Cambria Math" panose="02040503050406030204" pitchFamily="18" charset="0"/>
                <a:ea typeface="Cambria Math" panose="02040503050406030204" pitchFamily="18" charset="0"/>
              </a:rPr>
              <a:t>ΚΑΤΑΛΟΙΠΑ</a:t>
            </a:r>
            <a:endParaRPr lang="en-GB" sz="2400" dirty="0" smtClean="0">
              <a:solidFill>
                <a:srgbClr val="C00000"/>
              </a:solidFill>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07812890"/>
      </p:ext>
    </p:extLst>
  </p:cSld>
  <p:clrMapOvr>
    <a:masterClrMapping/>
  </p:clrMapOvr>
  <mc:AlternateContent xmlns:mc="http://schemas.openxmlformats.org/markup-compatibility/2006">
    <mc:Choice xmlns:p14="http://schemas.microsoft.com/office/powerpoint/2010/main" Requires="p14">
      <p:transition spd="slow" p14:dur="2000" advTm="45518"/>
    </mc:Choice>
    <mc:Fallback>
      <p:transition spd="slow" advTm="45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Rectangle 6"/>
          <p:cNvSpPr>
            <a:spLocks noGrp="1" noChangeArrowheads="1"/>
          </p:cNvSpPr>
          <p:nvPr>
            <p:ph type="title"/>
          </p:nvPr>
        </p:nvSpPr>
        <p:spPr>
          <a:xfrm>
            <a:off x="457200" y="274638"/>
            <a:ext cx="8229600" cy="582594"/>
          </a:xfrm>
        </p:spPr>
        <p:txBody>
          <a:bodyPr/>
          <a:lstStyle/>
          <a:p>
            <a:r>
              <a:rPr lang="el-GR" sz="3600" dirty="0" smtClean="0"/>
              <a:t>ΠΑΡΑΓΩΓΗ ΕΝΕΡΓΕΙΑΣ</a:t>
            </a:r>
            <a:endParaRPr lang="el-GR" sz="3600" dirty="0"/>
          </a:p>
        </p:txBody>
      </p:sp>
      <p:pic>
        <p:nvPicPr>
          <p:cNvPr id="11269" name="Picture 5"/>
          <p:cNvPicPr>
            <a:picLocks noGrp="1" noChangeAspect="1" noChangeArrowheads="1"/>
          </p:cNvPicPr>
          <p:nvPr>
            <p:ph idx="1"/>
          </p:nvPr>
        </p:nvPicPr>
        <p:blipFill>
          <a:blip r:embed="rId5" cstate="print">
            <a:extLst>
              <a:ext uri="{BEBA8EAE-BF5A-486C-A8C5-ECC9F3942E4B}">
                <a14:imgProps xmlns:a14="http://schemas.microsoft.com/office/drawing/2010/main">
                  <a14:imgLayer r:embed="rId6">
                    <a14:imgEffect>
                      <a14:sharpenSoften amount="44000"/>
                    </a14:imgEffect>
                  </a14:imgLayer>
                </a14:imgProps>
              </a:ext>
            </a:extLst>
          </a:blip>
          <a:srcRect/>
          <a:stretch>
            <a:fillRect/>
          </a:stretch>
        </p:blipFill>
        <p:spPr>
          <a:xfrm>
            <a:off x="1259632" y="871847"/>
            <a:ext cx="6858048" cy="5992791"/>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952"/>
    </mc:Choice>
    <mc:Fallback>
      <p:transition spd="slow" advTm="30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Grp="1" noChangeAspect="1" noChangeArrowheads="1"/>
          </p:cNvPicPr>
          <p:nvPr>
            <p:ph idx="1"/>
          </p:nvPr>
        </p:nvPicPr>
        <p:blipFill>
          <a:blip r:embed="rId5" cstate="print"/>
          <a:srcRect/>
          <a:stretch>
            <a:fillRect/>
          </a:stretch>
        </p:blipFill>
        <p:spPr>
          <a:xfrm>
            <a:off x="1857356" y="214290"/>
            <a:ext cx="7161272" cy="6429419"/>
          </a:xfrm>
          <a:noFill/>
          <a:ln/>
        </p:spPr>
      </p:pic>
      <p:sp>
        <p:nvSpPr>
          <p:cNvPr id="19460" name="Rectangle 4"/>
          <p:cNvSpPr>
            <a:spLocks noGrp="1" noChangeArrowheads="1"/>
          </p:cNvSpPr>
          <p:nvPr>
            <p:ph type="title"/>
          </p:nvPr>
        </p:nvSpPr>
        <p:spPr>
          <a:xfrm>
            <a:off x="428596" y="2143116"/>
            <a:ext cx="2143140" cy="1571636"/>
          </a:xfrm>
          <a:solidFill>
            <a:schemeClr val="accent1"/>
          </a:solidFill>
        </p:spPr>
        <p:txBody>
          <a:bodyPr/>
          <a:lstStyle/>
          <a:p>
            <a:r>
              <a:rPr lang="el-GR" sz="2800" dirty="0" smtClean="0"/>
              <a:t>ΠΑΡΑΓΩΓΗ</a:t>
            </a:r>
            <a:endParaRPr lang="el-GR"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459"/>
    </mc:Choice>
    <mc:Fallback>
      <p:transition spd="slow" advTm="27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p:cNvPicPr>
            <a:picLocks noGrp="1" noChangeAspect="1" noChangeArrowheads="1"/>
          </p:cNvPicPr>
          <p:nvPr>
            <p:ph idx="1"/>
          </p:nvPr>
        </p:nvPicPr>
        <p:blipFill>
          <a:blip r:embed="rId5" cstate="print">
            <a:extLst>
              <a:ext uri="{BEBA8EAE-BF5A-486C-A8C5-ECC9F3942E4B}">
                <a14:imgProps xmlns:a14="http://schemas.microsoft.com/office/drawing/2010/main">
                  <a14:imgLayer r:embed="rId6">
                    <a14:imgEffect>
                      <a14:sharpenSoften amount="54000"/>
                    </a14:imgEffect>
                  </a14:imgLayer>
                </a14:imgProps>
              </a:ext>
            </a:extLst>
          </a:blip>
          <a:srcRect/>
          <a:stretch>
            <a:fillRect/>
          </a:stretch>
        </p:blipFill>
        <p:spPr>
          <a:xfrm>
            <a:off x="2143108" y="196316"/>
            <a:ext cx="6728427" cy="6465367"/>
          </a:xfrm>
          <a:noFill/>
          <a:ln/>
        </p:spPr>
      </p:pic>
      <p:sp>
        <p:nvSpPr>
          <p:cNvPr id="14342" name="Rectangle 6"/>
          <p:cNvSpPr>
            <a:spLocks noGrp="1" noChangeArrowheads="1"/>
          </p:cNvSpPr>
          <p:nvPr>
            <p:ph type="title"/>
          </p:nvPr>
        </p:nvSpPr>
        <p:spPr>
          <a:xfrm>
            <a:off x="457200" y="274638"/>
            <a:ext cx="1900222" cy="3297238"/>
          </a:xfrm>
        </p:spPr>
        <p:txBody>
          <a:bodyPr/>
          <a:lstStyle/>
          <a:p>
            <a:r>
              <a:rPr lang="en-US" sz="3600" dirty="0" smtClean="0"/>
              <a:t>GEMIS</a:t>
            </a:r>
            <a:r>
              <a:rPr lang="en-US" sz="3200" dirty="0" smtClean="0"/>
              <a:t> </a:t>
            </a:r>
            <a:r>
              <a:rPr lang="el-GR" sz="2800" dirty="0" smtClean="0"/>
              <a:t>ΑΝΑΛΥΣΗ ΚΥΚΛΟΥ ΖΩΗΣ</a:t>
            </a:r>
            <a:endParaRPr lang="el-GR"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550"/>
    </mc:Choice>
    <mc:Fallback>
      <p:transition spd="slow" advTm="39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a:xfrm>
            <a:off x="539552" y="260648"/>
            <a:ext cx="2328850" cy="4368808"/>
          </a:xfrm>
        </p:spPr>
        <p:txBody>
          <a:bodyPr/>
          <a:lstStyle/>
          <a:p>
            <a:r>
              <a:rPr lang="el-GR" dirty="0" smtClean="0"/>
              <a:t>ΕΝΕΡΓΕΙΑ: </a:t>
            </a:r>
            <a:r>
              <a:rPr lang="el-GR" sz="2400" dirty="0" smtClean="0"/>
              <a:t>ΔΙΑΣΥΝΔΕΣΕΙΣ</a:t>
            </a:r>
            <a:endParaRPr lang="el-GR" dirty="0"/>
          </a:p>
        </p:txBody>
      </p:sp>
      <p:pic>
        <p:nvPicPr>
          <p:cNvPr id="16387" name="Picture 3"/>
          <p:cNvPicPr>
            <a:picLocks noGrp="1" noChangeAspect="1" noChangeArrowheads="1"/>
          </p:cNvPicPr>
          <p:nvPr>
            <p:ph idx="1"/>
          </p:nvPr>
        </p:nvPicPr>
        <p:blipFill>
          <a:blip r:embed="rId5" cstate="print">
            <a:extLst>
              <a:ext uri="{BEBA8EAE-BF5A-486C-A8C5-ECC9F3942E4B}">
                <a14:imgProps xmlns:a14="http://schemas.microsoft.com/office/drawing/2010/main">
                  <a14:imgLayer r:embed="rId6">
                    <a14:imgEffect>
                      <a14:sharpenSoften amount="71000"/>
                    </a14:imgEffect>
                  </a14:imgLayer>
                </a14:imgProps>
              </a:ext>
            </a:extLst>
          </a:blip>
          <a:srcRect/>
          <a:stretch>
            <a:fillRect/>
          </a:stretch>
        </p:blipFill>
        <p:spPr>
          <a:xfrm>
            <a:off x="2714612" y="64816"/>
            <a:ext cx="6143668" cy="6287006"/>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936"/>
    </mc:Choice>
    <mc:Fallback>
      <p:transition spd="slow" advTm="59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67544" y="908720"/>
            <a:ext cx="8064896" cy="581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80879318"/>
      </p:ext>
    </p:extLst>
  </p:cSld>
  <p:clrMapOvr>
    <a:masterClrMapping/>
  </p:clrMapOvr>
  <mc:AlternateContent xmlns:mc="http://schemas.openxmlformats.org/markup-compatibility/2006">
    <mc:Choice xmlns:p14="http://schemas.microsoft.com/office/powerpoint/2010/main" Requires="p14">
      <p:transition spd="slow" p14:dur="2000" advTm="38495"/>
    </mc:Choice>
    <mc:Fallback>
      <p:transition spd="slow" advTm="38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GEMIS : </a:t>
            </a:r>
            <a:r>
              <a:rPr lang="el-GR" smtClean="0"/>
              <a:t>ΕΠΙΠΤΩΣΕΙΣ ΣΤΗΝ ΑΠΑΣΧΟΛΗΣΗ</a:t>
            </a:r>
            <a:endParaRPr lang="en-GB"/>
          </a:p>
        </p:txBody>
      </p:sp>
      <p:sp>
        <p:nvSpPr>
          <p:cNvPr id="3" name="Content Placeholder 2"/>
          <p:cNvSpPr>
            <a:spLocks noGrp="1"/>
          </p:cNvSpPr>
          <p:nvPr>
            <p:ph idx="1"/>
          </p:nvPr>
        </p:nvSpPr>
        <p:spPr/>
        <p:txBody>
          <a:bodyPr/>
          <a:lstStyle/>
          <a:p>
            <a:endParaRPr lang="en-GB"/>
          </a:p>
        </p:txBody>
      </p:sp>
      <p:pic>
        <p:nvPicPr>
          <p:cNvPr id="8194" name="Picture 2" descr="http://www.iinas.org/tl_files/iinas/images/employment-effec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628800"/>
            <a:ext cx="7467600" cy="424815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21996655"/>
      </p:ext>
    </p:extLst>
  </p:cSld>
  <p:clrMapOvr>
    <a:masterClrMapping/>
  </p:clrMapOvr>
  <mc:AlternateContent xmlns:mc="http://schemas.openxmlformats.org/markup-compatibility/2006">
    <mc:Choice xmlns:p14="http://schemas.microsoft.com/office/powerpoint/2010/main" Requires="p14">
      <p:transition spd="slow" p14:dur="2000" advTm="26101"/>
    </mc:Choice>
    <mc:Fallback>
      <p:transition spd="slow" advTm="2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lstStyle/>
          <a:p>
            <a:r>
              <a:rPr lang="en-GB" dirty="0" smtClean="0"/>
              <a:t>INTERNET</a:t>
            </a:r>
            <a:endParaRPr lang="en-GB" dirty="0"/>
          </a:p>
        </p:txBody>
      </p:sp>
      <p:sp>
        <p:nvSpPr>
          <p:cNvPr id="3" name="Content Placeholder 2"/>
          <p:cNvSpPr>
            <a:spLocks noGrp="1"/>
          </p:cNvSpPr>
          <p:nvPr>
            <p:ph idx="1"/>
          </p:nvPr>
        </p:nvSpPr>
        <p:spPr>
          <a:xfrm>
            <a:off x="323528" y="692696"/>
            <a:ext cx="8229600" cy="6165304"/>
          </a:xfrm>
        </p:spPr>
        <p:txBody>
          <a:bodyPr/>
          <a:lstStyle/>
          <a:p>
            <a:pPr marL="177800" indent="-177800"/>
            <a:r>
              <a:rPr lang="en-GB" sz="1400" dirty="0" err="1"/>
              <a:t>Bilan</a:t>
            </a:r>
            <a:r>
              <a:rPr lang="en-GB" sz="1400" dirty="0"/>
              <a:t> Carbone http://www.r-co2.com/Bilan-Carbone-ADEME--FRANCAIS</a:t>
            </a:r>
          </a:p>
          <a:p>
            <a:pPr marL="177800" indent="-177800"/>
            <a:r>
              <a:rPr lang="en-GB" sz="1400" dirty="0"/>
              <a:t>Blue Angel http://www.blauer-engel.de/en/blauer_engel/index.php</a:t>
            </a:r>
          </a:p>
          <a:p>
            <a:pPr marL="177800" indent="-177800"/>
            <a:r>
              <a:rPr lang="en-GB" sz="1400" dirty="0"/>
              <a:t>BPX 30-323 http://affichage-environnemental.afnor.org/</a:t>
            </a:r>
          </a:p>
          <a:p>
            <a:pPr marL="177800" indent="-177800"/>
            <a:r>
              <a:rPr lang="en-GB" sz="1400" dirty="0"/>
              <a:t>Carbon Footprint, Japan http://www.cfp-japan.jp/english</a:t>
            </a:r>
          </a:p>
          <a:p>
            <a:pPr marL="177800" indent="-177800"/>
            <a:r>
              <a:rPr lang="en-GB" sz="1400" dirty="0"/>
              <a:t>Carbon Footprint, South Korea http://www.edp.or.kr/carbon/english/list/list.asp</a:t>
            </a:r>
          </a:p>
          <a:p>
            <a:pPr marL="177800" indent="-177800"/>
            <a:r>
              <a:rPr lang="en-GB" sz="1400" dirty="0"/>
              <a:t>DEFRA http://www.defra.gov.uk/publications/2011/03/26/ghg-guidance-pb13309/</a:t>
            </a:r>
          </a:p>
          <a:p>
            <a:pPr marL="177800" indent="-177800"/>
            <a:r>
              <a:rPr lang="en-GB" sz="1400" dirty="0" err="1"/>
              <a:t>Ecologo</a:t>
            </a:r>
            <a:r>
              <a:rPr lang="en-GB" sz="1400" dirty="0"/>
              <a:t> http://www.ecologo.org/en</a:t>
            </a:r>
          </a:p>
          <a:p>
            <a:pPr marL="177800" indent="-177800"/>
            <a:r>
              <a:rPr lang="en-GB" sz="1400" dirty="0" err="1"/>
              <a:t>Environdec</a:t>
            </a:r>
            <a:r>
              <a:rPr lang="en-GB" sz="1400" dirty="0"/>
              <a:t> http://www.environdec.com</a:t>
            </a:r>
          </a:p>
          <a:p>
            <a:pPr marL="177800" indent="-177800"/>
            <a:r>
              <a:rPr lang="en-GB" sz="1400" dirty="0"/>
              <a:t>EU </a:t>
            </a:r>
            <a:r>
              <a:rPr lang="en-GB" sz="1400" dirty="0" err="1"/>
              <a:t>ecolabel</a:t>
            </a:r>
            <a:r>
              <a:rPr lang="en-GB" sz="1400" dirty="0"/>
              <a:t> http://ec.europa.eu/environment/ecolabel/</a:t>
            </a:r>
          </a:p>
          <a:p>
            <a:pPr marL="177800" indent="-177800"/>
            <a:r>
              <a:rPr lang="en-GB" sz="1400" dirty="0"/>
              <a:t>GHG Protocol (Product) http://www.ghgprotocol.org/standards/product-standard</a:t>
            </a:r>
          </a:p>
          <a:p>
            <a:pPr marL="177800" indent="-177800"/>
            <a:r>
              <a:rPr lang="en-GB" sz="1400" dirty="0"/>
              <a:t>GHG Protocol (Value Chain) http://www.ghgprotocol.org/standards/scope-3-standard</a:t>
            </a:r>
          </a:p>
          <a:p>
            <a:pPr marL="177800" indent="-177800"/>
            <a:r>
              <a:rPr lang="en-GB" sz="1400" dirty="0"/>
              <a:t>ILCD http://lct.jrc.ec.europa.eu/pdf-directory/ILCD-Handbook-Generalguide-for-LCA-DETAIL-online-12March2010.pdf</a:t>
            </a:r>
          </a:p>
          <a:p>
            <a:pPr marL="177800" indent="-177800"/>
            <a:r>
              <a:rPr lang="en-GB" sz="1400" dirty="0"/>
              <a:t>ISO 14021 http://www.iso.org/iso/catalogue_detail?csnumber=23146</a:t>
            </a:r>
          </a:p>
          <a:p>
            <a:pPr marL="177800" indent="-177800"/>
            <a:r>
              <a:rPr lang="en-GB" sz="1400" dirty="0"/>
              <a:t>ISO 14024 http://www.iso.org/iso/catalogue_detail?csnumber=23145</a:t>
            </a:r>
          </a:p>
          <a:p>
            <a:pPr marL="177800" indent="-177800"/>
            <a:r>
              <a:rPr lang="en-GB" sz="1400" dirty="0"/>
              <a:t>ISO 14025 http://www.iso.org/iso/catalogue_detail?csnumber=38131</a:t>
            </a:r>
          </a:p>
          <a:p>
            <a:pPr marL="177800" indent="-177800"/>
            <a:r>
              <a:rPr lang="en-GB" sz="1400" dirty="0"/>
              <a:t>ISO 14040 http://www.iso.org/iso/catalogue_detail?csnumber=37456</a:t>
            </a:r>
          </a:p>
          <a:p>
            <a:pPr marL="177800" indent="-177800"/>
            <a:r>
              <a:rPr lang="en-GB" sz="1400" dirty="0"/>
              <a:t>ISO 14044 http://www.iso.org/iso/catalogue_detail?csnumber=38498</a:t>
            </a:r>
          </a:p>
          <a:p>
            <a:pPr marL="177800" indent="-177800"/>
            <a:r>
              <a:rPr lang="en-GB" sz="1400" dirty="0"/>
              <a:t>ISO 14064 http://www.iso.org/iso/catalogue_detail?csnumber=38381</a:t>
            </a:r>
          </a:p>
          <a:p>
            <a:pPr marL="177800" indent="-177800"/>
            <a:r>
              <a:rPr lang="en-GB" sz="1400" dirty="0"/>
              <a:t>PAS 2050 http://www.bsigroup.com/en/Standards-and-Publications/How-wecan-help-you/Professional-Standards-Service/PAS-2050/PAS-2050/</a:t>
            </a:r>
          </a:p>
          <a:p>
            <a:pPr marL="177800" indent="-177800"/>
            <a:r>
              <a:rPr lang="en-GB" sz="1400" dirty="0"/>
              <a:t>The Sustainability Consortium http://www.sustainabilityconsortium.org/</a:t>
            </a:r>
          </a:p>
          <a:p>
            <a:pPr marL="177800" indent="-177800"/>
            <a:r>
              <a:rPr lang="en-GB" sz="1400" dirty="0"/>
              <a:t>Water Footprint Network http://www.waterfootprint.org/?page=files/WaterFootprintAssessmentManual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5223645"/>
      </p:ext>
    </p:extLst>
  </p:cSld>
  <p:clrMapOvr>
    <a:masterClrMapping/>
  </p:clrMapOvr>
  <mc:AlternateContent xmlns:mc="http://schemas.openxmlformats.org/markup-compatibility/2006">
    <mc:Choice xmlns:p14="http://schemas.microsoft.com/office/powerpoint/2010/main" Requires="p14">
      <p:transition spd="slow" p14:dur="2000" advTm="2051"/>
    </mc:Choice>
    <mc:Fallback>
      <p:transition spd="slow" advTm="2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l-GR" smtClean="0"/>
              <a:t>ΤΕΛΟΣ</a:t>
            </a:r>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24652336"/>
      </p:ext>
    </p:extLst>
  </p:cSld>
  <p:clrMapOvr>
    <a:masterClrMapping/>
  </p:clrMapOvr>
  <mc:AlternateContent xmlns:mc="http://schemas.openxmlformats.org/markup-compatibility/2006">
    <mc:Choice xmlns:p14="http://schemas.microsoft.com/office/powerpoint/2010/main" Requires="p14">
      <p:transition spd="slow" p14:dur="2000" advTm="1472"/>
    </mc:Choice>
    <mc:Fallback>
      <p:transition spd="slow" advTm="1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solidFill>
                  <a:srgbClr val="336600"/>
                </a:solidFill>
              </a:rPr>
              <a:t>ΚΥΚΛΟΣ ΖΩΗΣ ΕΝΟΣ ΠΡΟΪΟΝΤΟΣ</a:t>
            </a:r>
            <a:endParaRPr lang="en-GB" sz="3200" dirty="0">
              <a:solidFill>
                <a:srgbClr val="3366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42724815"/>
              </p:ext>
            </p:extLst>
          </p:nvPr>
        </p:nvGraphicFramePr>
        <p:xfrm>
          <a:off x="457200" y="1124744"/>
          <a:ext cx="8229600" cy="5218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92042060"/>
      </p:ext>
    </p:extLst>
  </p:cSld>
  <p:clrMapOvr>
    <a:masterClrMapping/>
  </p:clrMapOvr>
  <mc:AlternateContent xmlns:mc="http://schemas.openxmlformats.org/markup-compatibility/2006">
    <mc:Choice xmlns:p14="http://schemas.microsoft.com/office/powerpoint/2010/main" Requires="p14">
      <p:transition spd="slow" p14:dur="2000" advTm="30761"/>
    </mc:Choice>
    <mc:Fallback>
      <p:transition spd="slow" advTm="3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ΑΝΑΛΥΣΗ ΚΥΚΛΟΥ ΖΩΗΣ (ΑΚΖ)</a:t>
            </a:r>
            <a:endParaRPr lang="en-GB" dirty="0"/>
          </a:p>
        </p:txBody>
      </p:sp>
      <p:sp>
        <p:nvSpPr>
          <p:cNvPr id="3" name="Content Placeholder 2"/>
          <p:cNvSpPr>
            <a:spLocks noGrp="1"/>
          </p:cNvSpPr>
          <p:nvPr>
            <p:ph idx="1"/>
          </p:nvPr>
        </p:nvSpPr>
        <p:spPr>
          <a:xfrm>
            <a:off x="457200" y="1412776"/>
            <a:ext cx="8229600" cy="5112568"/>
          </a:xfrm>
        </p:spPr>
        <p:txBody>
          <a:bodyPr/>
          <a:lstStyle/>
          <a:p>
            <a:pPr marL="0" indent="0">
              <a:buNone/>
            </a:pPr>
            <a:r>
              <a:rPr lang="el-GR" sz="2800" dirty="0" smtClean="0"/>
              <a:t>ΕΝΑ </a:t>
            </a:r>
            <a:r>
              <a:rPr lang="el-GR" sz="2800" smtClean="0"/>
              <a:t>ΕΡΓΑΛΕΙΟ ΓΙΑ ΤΗΝ </a:t>
            </a:r>
          </a:p>
          <a:p>
            <a:pPr marL="0" indent="0" algn="ctr">
              <a:buNone/>
            </a:pPr>
            <a:r>
              <a:rPr lang="el-GR" sz="2800" smtClean="0">
                <a:solidFill>
                  <a:srgbClr val="333300"/>
                </a:solidFill>
              </a:rPr>
              <a:t>ΣΥΣΤΗΜΑΤΙΚΗ </a:t>
            </a:r>
            <a:r>
              <a:rPr lang="el-GR" sz="2800" b="1" smtClean="0">
                <a:solidFill>
                  <a:srgbClr val="333300"/>
                </a:solidFill>
              </a:rPr>
              <a:t>ΑΠΟΤΙΜΗΣΗ </a:t>
            </a:r>
            <a:r>
              <a:rPr lang="el-GR" sz="2800" b="1" dirty="0" smtClean="0">
                <a:solidFill>
                  <a:srgbClr val="333300"/>
                </a:solidFill>
              </a:rPr>
              <a:t>ΤΩΝ ΠΕΡΙΒΑΛΛΟΝΤΙΚΩΝ </a:t>
            </a:r>
            <a:r>
              <a:rPr lang="el-GR" sz="2800" b="1" smtClean="0">
                <a:solidFill>
                  <a:srgbClr val="333300"/>
                </a:solidFill>
              </a:rPr>
              <a:t>ΕΠΙΠΤΩΣΕΩΝ </a:t>
            </a:r>
            <a:endParaRPr lang="el-GR" sz="2800" dirty="0" smtClean="0">
              <a:solidFill>
                <a:srgbClr val="333300"/>
              </a:solidFill>
            </a:endParaRPr>
          </a:p>
          <a:p>
            <a:pPr lvl="1"/>
            <a:r>
              <a:rPr lang="el-GR" sz="2400" dirty="0" smtClean="0"/>
              <a:t>ΕΝΟΣ ΠΡΟΪΟΝΤΟΣ, Ή </a:t>
            </a:r>
          </a:p>
          <a:p>
            <a:pPr lvl="1"/>
            <a:r>
              <a:rPr lang="el-GR" sz="2400" dirty="0" smtClean="0"/>
              <a:t>ΕΝΟΣ ΣΥΣΤΗΜΑΤΟΣ ΥΠΗΡΕΣΙΩΝ </a:t>
            </a:r>
          </a:p>
          <a:p>
            <a:pPr marL="0" indent="0">
              <a:buNone/>
            </a:pPr>
            <a:endParaRPr lang="el-GR" sz="2800" dirty="0" smtClean="0"/>
          </a:p>
          <a:p>
            <a:pPr marL="0" indent="0">
              <a:buNone/>
            </a:pPr>
            <a:r>
              <a:rPr lang="el-GR" sz="2800" dirty="0" smtClean="0"/>
              <a:t>ΚΑΘ’ ΟΛΗ ΤΗΝ ΔΙΑΡΚΕΙΑ ΤΩΝ ΣΤΑΔΙΩΝ :</a:t>
            </a:r>
          </a:p>
          <a:p>
            <a:pPr lvl="1"/>
            <a:r>
              <a:rPr lang="el-GR" sz="2400" dirty="0" smtClean="0"/>
              <a:t>ΠΑΡΑΓΩΓΗΣ</a:t>
            </a:r>
          </a:p>
          <a:p>
            <a:pPr lvl="1"/>
            <a:r>
              <a:rPr lang="el-GR" sz="2400" dirty="0" smtClean="0"/>
              <a:t>ΧΡΗΣΗΣ</a:t>
            </a:r>
          </a:p>
          <a:p>
            <a:pPr lvl="1"/>
            <a:r>
              <a:rPr lang="el-GR" sz="2400" dirty="0" smtClean="0"/>
              <a:t>ΤΕΛΙΚΗΣ ΔΙΑΘΕΣΗΣ</a:t>
            </a:r>
            <a:endParaRPr lang="en-GB" sz="2400" dirty="0" smtClean="0"/>
          </a:p>
          <a:p>
            <a:pPr lvl="1"/>
            <a:r>
              <a:rPr lang="el-GR" sz="2400" dirty="0" smtClean="0"/>
              <a:t>ΑΠΟΡΡΙΨΗΣ</a:t>
            </a:r>
          </a:p>
          <a:p>
            <a:pPr marL="0" indent="0">
              <a:buNone/>
            </a:pPr>
            <a:endParaRPr lang="en-GB" sz="2800" dirty="0"/>
          </a:p>
        </p:txBody>
      </p:sp>
      <p:sp>
        <p:nvSpPr>
          <p:cNvPr id="4" name="Rounded Rectangle 3"/>
          <p:cNvSpPr/>
          <p:nvPr/>
        </p:nvSpPr>
        <p:spPr>
          <a:xfrm>
            <a:off x="179512" y="1916832"/>
            <a:ext cx="8784976" cy="936104"/>
          </a:xfrm>
          <a:prstGeom prst="roundRect">
            <a:avLst/>
          </a:prstGeom>
          <a:solidFill>
            <a:srgbClr val="CCFF99">
              <a:alpha val="21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smtClean="0">
              <a:solidFill>
                <a:schemeClr val="tx1"/>
              </a:solidFill>
              <a:latin typeface="Cambria Math" panose="02040503050406030204" pitchFamily="18" charset="0"/>
              <a:ea typeface="Cambria Math" panose="02040503050406030204" pitchFamily="18" charset="0"/>
            </a:endParaRPr>
          </a:p>
        </p:txBody>
      </p:sp>
      <p:sp>
        <p:nvSpPr>
          <p:cNvPr id="5" name="Down Arrow Callout 4"/>
          <p:cNvSpPr/>
          <p:nvPr/>
        </p:nvSpPr>
        <p:spPr>
          <a:xfrm>
            <a:off x="5220072" y="908720"/>
            <a:ext cx="3456384" cy="1008112"/>
          </a:xfrm>
          <a:prstGeom prst="downArrowCallout">
            <a:avLst/>
          </a:prstGeom>
          <a:solidFill>
            <a:srgbClr val="CC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3200" smtClean="0">
                <a:solidFill>
                  <a:schemeClr val="tx1"/>
                </a:solidFill>
                <a:latin typeface="Cambria Math" panose="02040503050406030204" pitchFamily="18" charset="0"/>
                <a:ea typeface="Cambria Math" panose="02040503050406030204" pitchFamily="18" charset="0"/>
              </a:rPr>
              <a:t>ΒΑΣΙΚΟΣ ΣΤΟΧΟΣ</a:t>
            </a:r>
            <a:endParaRPr lang="en-GB" sz="3200" dirty="0" smtClean="0">
              <a:solidFill>
                <a:schemeClr val="tx1"/>
              </a:solidFill>
              <a:latin typeface="Cambria Math" panose="02040503050406030204" pitchFamily="18" charset="0"/>
              <a:ea typeface="Cambria Math" panose="02040503050406030204" pitchFamily="18" charset="0"/>
            </a:endParaRPr>
          </a:p>
        </p:txBody>
      </p:sp>
      <p:sp>
        <p:nvSpPr>
          <p:cNvPr id="6" name="Rounded Rectangle 5"/>
          <p:cNvSpPr/>
          <p:nvPr/>
        </p:nvSpPr>
        <p:spPr>
          <a:xfrm>
            <a:off x="5790926" y="4869160"/>
            <a:ext cx="3173562" cy="1440160"/>
          </a:xfrm>
          <a:prstGeom prst="roundRect">
            <a:avLst/>
          </a:prstGeom>
          <a:solidFill>
            <a:srgbClr val="CC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2800">
                <a:solidFill>
                  <a:schemeClr val="tx2">
                    <a:lumMod val="95000"/>
                    <a:lumOff val="5000"/>
                  </a:schemeClr>
                </a:solidFill>
                <a:latin typeface="Cambria" panose="02040503050406030204" pitchFamily="18" charset="0"/>
              </a:rPr>
              <a:t>ΤΩΝ ΕΙΣΡΟΩΝ  &amp;  ΕΚΡΟΩΝ   ΥΛΙΚΩΝ   ΚΑΙ   </a:t>
            </a:r>
            <a:r>
              <a:rPr lang="el-GR" sz="2800" smtClean="0">
                <a:solidFill>
                  <a:schemeClr val="tx2">
                    <a:lumMod val="95000"/>
                    <a:lumOff val="5000"/>
                  </a:schemeClr>
                </a:solidFill>
                <a:latin typeface="Cambria" panose="02040503050406030204" pitchFamily="18" charset="0"/>
              </a:rPr>
              <a:t>ΕΝΕΡΓΕΙΑΣ</a:t>
            </a:r>
            <a:endParaRPr lang="el-GR" sz="2800">
              <a:solidFill>
                <a:schemeClr val="tx2">
                  <a:lumMod val="95000"/>
                  <a:lumOff val="5000"/>
                </a:schemeClr>
              </a:solidFill>
              <a:latin typeface="Cambria" panose="02040503050406030204" pitchFamily="18" charset="0"/>
            </a:endParaRPr>
          </a:p>
        </p:txBody>
      </p:sp>
      <p:sp>
        <p:nvSpPr>
          <p:cNvPr id="7" name="Up-Down Arrow 6"/>
          <p:cNvSpPr/>
          <p:nvPr/>
        </p:nvSpPr>
        <p:spPr>
          <a:xfrm>
            <a:off x="7377707" y="2708920"/>
            <a:ext cx="866701" cy="2304256"/>
          </a:xfrm>
          <a:prstGeom prst="upDownArrow">
            <a:avLst/>
          </a:prstGeom>
          <a:solidFill>
            <a:srgbClr val="CC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smtClean="0">
              <a:solidFill>
                <a:schemeClr val="tx1"/>
              </a:solidFill>
              <a:latin typeface="Cambria Math" panose="02040503050406030204" pitchFamily="18" charset="0"/>
              <a:ea typeface="Cambria Math" panose="02040503050406030204" pitchFamily="18"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2171848"/>
      </p:ext>
    </p:extLst>
  </p:cSld>
  <p:clrMapOvr>
    <a:masterClrMapping/>
  </p:clrMapOvr>
  <mc:AlternateContent xmlns:mc="http://schemas.openxmlformats.org/markup-compatibility/2006">
    <mc:Choice xmlns:p14="http://schemas.microsoft.com/office/powerpoint/2010/main" Requires="p14">
      <p:transition spd="slow" p14:dur="2000" advTm="45579"/>
    </mc:Choice>
    <mc:Fallback>
      <p:transition spd="slow" advTm="4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98"/>
            <a:ext cx="8229600" cy="490066"/>
          </a:xfrm>
        </p:spPr>
        <p:txBody>
          <a:bodyPr/>
          <a:lstStyle/>
          <a:p>
            <a:r>
              <a:rPr lang="el-GR" dirty="0" smtClean="0"/>
              <a:t>Δευτερεύοντες στόχοι (1/3)</a:t>
            </a:r>
            <a:endParaRPr lang="en-GB" dirty="0"/>
          </a:p>
        </p:txBody>
      </p:sp>
      <p:sp>
        <p:nvSpPr>
          <p:cNvPr id="3" name="Content Placeholder 2"/>
          <p:cNvSpPr>
            <a:spLocks noGrp="1"/>
          </p:cNvSpPr>
          <p:nvPr>
            <p:ph idx="1"/>
          </p:nvPr>
        </p:nvSpPr>
        <p:spPr>
          <a:xfrm>
            <a:off x="323528" y="908720"/>
            <a:ext cx="8496944" cy="5436604"/>
          </a:xfrm>
        </p:spPr>
        <p:txBody>
          <a:bodyPr/>
          <a:lstStyle/>
          <a:p>
            <a:pPr marL="276225" indent="-276225" algn="just">
              <a:spcAft>
                <a:spcPts val="1200"/>
              </a:spcAft>
              <a:buFont typeface="+mj-lt"/>
              <a:buAutoNum type="arabicPeriod"/>
            </a:pPr>
            <a:r>
              <a:rPr lang="el-GR" sz="2000" dirty="0" smtClean="0"/>
              <a:t>Η </a:t>
            </a:r>
            <a:r>
              <a:rPr lang="el-GR" sz="2000" b="1" dirty="0" smtClean="0"/>
              <a:t>ΛΗΨΗ</a:t>
            </a:r>
            <a:r>
              <a:rPr lang="el-GR" sz="2000" dirty="0" smtClean="0"/>
              <a:t> ΑΠΟΦΑΣΕΩΝ ΓΙΑ ΤΟ ΠΕΡΙΒΑΛΛΟΝ ΜΕ ΒΑΣΗ ΕΠΙΣΤΗΜΟΝΙΚΕΣ ΜΕΘΟΔΟΛΟΓΙΕΣ ΚΑΙ ΌΧΙ ΕΚΤΙΜΗΣΕΙΣ</a:t>
            </a:r>
          </a:p>
          <a:p>
            <a:pPr marL="276225" indent="-276225" algn="just">
              <a:spcAft>
                <a:spcPts val="1200"/>
              </a:spcAft>
              <a:buFont typeface="+mj-lt"/>
              <a:buAutoNum type="arabicPeriod"/>
            </a:pPr>
            <a:r>
              <a:rPr lang="el-GR" sz="2000" dirty="0" smtClean="0"/>
              <a:t>Η ΘΕΣΠΙΣΗ ΠΕΡΙΒΑΛΛΟΝΤΙΚΩΝ </a:t>
            </a:r>
            <a:r>
              <a:rPr lang="el-GR" sz="2000" b="1" dirty="0" smtClean="0"/>
              <a:t>ΚΑΝΟΝΩΝ</a:t>
            </a:r>
            <a:r>
              <a:rPr lang="el-GR" sz="2000" dirty="0" smtClean="0"/>
              <a:t> ΚΑΙ Ο ΚΑΘΟΡΙΣΜΟΣ ΑΝΤΙΣΤΟΙΧΩΝ ΠΡΟΤΕΡΑΙΟΤΗΤΩΝ ΣΤΗΝ ΣΧΕΔΙΑΣΗ ΚΑΙ ΠΑΡΑΓΩΓΗ ΔΙΑΦΟΡΩΝ ΠΡΟΪΟΝΤΩΝ</a:t>
            </a:r>
          </a:p>
          <a:p>
            <a:pPr marL="276225" indent="-276225" algn="just">
              <a:spcAft>
                <a:spcPts val="1200"/>
              </a:spcAft>
              <a:buFont typeface="+mj-lt"/>
              <a:buAutoNum type="arabicPeriod"/>
            </a:pPr>
            <a:r>
              <a:rPr lang="el-GR" sz="2000" dirty="0" smtClean="0"/>
              <a:t> </a:t>
            </a:r>
            <a:r>
              <a:rPr lang="el-GR" sz="2000" dirty="0"/>
              <a:t>Η </a:t>
            </a:r>
            <a:r>
              <a:rPr lang="el-GR" sz="2000" b="1" dirty="0" smtClean="0"/>
              <a:t>ΑΞΙΟΛΟΓΗΣΗ</a:t>
            </a:r>
            <a:r>
              <a:rPr lang="el-GR" sz="2000" dirty="0" smtClean="0"/>
              <a:t> ΕΝΟΣ ΥΛΙΚΟΥ ΣΕ ΣΧΕΣΗ </a:t>
            </a:r>
            <a:r>
              <a:rPr lang="el-GR" sz="2000" smtClean="0"/>
              <a:t>ΜΕ ΕΝΑ </a:t>
            </a:r>
            <a:r>
              <a:rPr lang="el-GR" sz="2000" dirty="0"/>
              <a:t>Α</a:t>
            </a:r>
            <a:r>
              <a:rPr lang="el-GR" sz="2000" smtClean="0"/>
              <a:t>ΛΛΟ </a:t>
            </a:r>
            <a:r>
              <a:rPr lang="el-GR" sz="2000" dirty="0" smtClean="0"/>
              <a:t>ΣΕ ΔΙΑΦΟΡΕΣ ΕΦΑΡΜΟΓΕΣ (π.χ</a:t>
            </a:r>
            <a:r>
              <a:rPr lang="el-GR" sz="2000" dirty="0"/>
              <a:t>. στη συσκευασία) </a:t>
            </a:r>
            <a:r>
              <a:rPr lang="el-GR" sz="2000" dirty="0" smtClean="0"/>
              <a:t>ΚΑΙ ΓΕΝΙΚΑ Ο ΠΡΟΣΔΙΟΡΙΣΜΟΣ ΤΟΥ ΡΟΛΟΥ ΔΙΑΦΟΡΩΝ ΥΛΙΚΩΝ ΣΤΙΣ ΣΥΓΧΡΟΝΕΣ ΣΤΡΑΤΗΓΙΚΕΣ ΔΙΑΧΕΙΡΙΣΗΣ ΤΟΥ ΠΕΡΙΒΑΛΛΟΝΤΟΣ</a:t>
            </a:r>
          </a:p>
          <a:p>
            <a:pPr marL="276225" indent="-276225" algn="just">
              <a:spcAft>
                <a:spcPts val="1200"/>
              </a:spcAft>
              <a:buFont typeface="+mj-lt"/>
              <a:buAutoNum type="arabicPeriod"/>
            </a:pPr>
            <a:r>
              <a:rPr lang="el-GR" sz="2000" dirty="0" smtClean="0"/>
              <a:t>Η ΔΗΜΙΟΥΡΓΙΑ ΕΝΌΣ </a:t>
            </a:r>
            <a:r>
              <a:rPr lang="el-GR" sz="2000" b="1" dirty="0" smtClean="0"/>
              <a:t>ΕΠΙΣΤΗΜΟΝΙΚΟΥ</a:t>
            </a:r>
            <a:r>
              <a:rPr lang="el-GR" sz="2000" dirty="0" smtClean="0"/>
              <a:t> </a:t>
            </a:r>
            <a:r>
              <a:rPr lang="el-GR" sz="2000" b="1" dirty="0" smtClean="0"/>
              <a:t>ΥΠΟΒΑΘΡΟΥ</a:t>
            </a:r>
            <a:r>
              <a:rPr lang="el-GR" sz="2000" dirty="0" smtClean="0"/>
              <a:t> ΠΟΥ ΘΑ ΑΝΑΔΕΙΚΝΕΙ ΤΗΝ ΑΝΑΓΚΑΙΟΤΗΤΑ ΥΙΟΘΕΤΗΣΗΣ ΟΙΚΟΝΟΜΙΚΩΝ ΜΕΤΡΩΝ, ΕΦΟΣΟΝ ΥΠΑΡΧΟΥΝ ΑΡΝΗΤΙΚΕΣ ΕΠΙΠΤΩΣΕΙΣ ΣΤΟ </a:t>
            </a:r>
            <a:r>
              <a:rPr lang="el-GR" sz="2000" smtClean="0"/>
              <a:t>ΠΕΡΙΒΑΛΛΟΝ ΑΠΟ </a:t>
            </a:r>
            <a:r>
              <a:rPr lang="el-GR" sz="2000" dirty="0" smtClean="0"/>
              <a:t>ΠΡΟΪΟΝΤΑ Ή ΔΡΑΣΤΗΡΙΟΤΗΤΕΣ (π.χ</a:t>
            </a:r>
            <a:r>
              <a:rPr lang="el-GR" sz="2000" dirty="0"/>
              <a:t>. φορολόγηση ορισμένων απορριμμάτων ή αέριων ρυπαντών </a:t>
            </a:r>
            <a:r>
              <a:rPr lang="el-GR" sz="2000" dirty="0" smtClean="0"/>
              <a:t>όπως το CΟ</a:t>
            </a:r>
            <a:r>
              <a:rPr lang="el-GR" sz="2000" baseline="-25000" dirty="0" smtClean="0"/>
              <a:t>2</a:t>
            </a:r>
            <a:r>
              <a:rPr lang="el-GR" sz="2000" dirty="0" smtClean="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6979167"/>
      </p:ext>
    </p:extLst>
  </p:cSld>
  <p:clrMapOvr>
    <a:masterClrMapping/>
  </p:clrMapOvr>
  <mc:AlternateContent xmlns:mc="http://schemas.openxmlformats.org/markup-compatibility/2006">
    <mc:Choice xmlns:p14="http://schemas.microsoft.com/office/powerpoint/2010/main" Requires="p14">
      <p:transition spd="slow" p14:dur="2000" advTm="59933"/>
    </mc:Choice>
    <mc:Fallback>
      <p:transition spd="slow" advTm="59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Δευτερεύοντες στόχοι </a:t>
            </a:r>
            <a:r>
              <a:rPr lang="el-GR" dirty="0" smtClean="0"/>
              <a:t>(2/3</a:t>
            </a:r>
            <a:r>
              <a:rPr lang="el-GR" dirty="0"/>
              <a:t>)</a:t>
            </a:r>
            <a:endParaRPr lang="en-GB" dirty="0"/>
          </a:p>
        </p:txBody>
      </p:sp>
      <p:sp>
        <p:nvSpPr>
          <p:cNvPr id="3" name="Content Placeholder 2"/>
          <p:cNvSpPr>
            <a:spLocks noGrp="1"/>
          </p:cNvSpPr>
          <p:nvPr>
            <p:ph idx="1"/>
          </p:nvPr>
        </p:nvSpPr>
        <p:spPr>
          <a:xfrm>
            <a:off x="323528" y="908720"/>
            <a:ext cx="8363272" cy="5217443"/>
          </a:xfrm>
        </p:spPr>
        <p:txBody>
          <a:bodyPr/>
          <a:lstStyle/>
          <a:p>
            <a:pPr marL="457200" indent="-457200">
              <a:spcAft>
                <a:spcPts val="1200"/>
              </a:spcAft>
              <a:buFont typeface="+mj-lt"/>
              <a:buAutoNum type="arabicPeriod" startAt="4"/>
            </a:pPr>
            <a:r>
              <a:rPr lang="el-GR" sz="2000" dirty="0"/>
              <a:t> Η ΑΝΑΔΕΙΞΗ ΤΗΣ ΚΑΛΥΤΕΡΗΣ ΜΕΘΟΔΟΥ </a:t>
            </a:r>
            <a:r>
              <a:rPr lang="el-GR" sz="2000" b="1"/>
              <a:t>ΑΝΑΚΤΗΣΗΣ</a:t>
            </a:r>
            <a:r>
              <a:rPr lang="el-GR" sz="2000"/>
              <a:t> </a:t>
            </a:r>
            <a:r>
              <a:rPr lang="el-GR" sz="2000" smtClean="0"/>
              <a:t> ΤΩΝ </a:t>
            </a:r>
            <a:r>
              <a:rPr lang="el-GR" sz="2000" dirty="0"/>
              <a:t>ΥΛΙΚΩΝ ΚΑΙ ΓΕΝΙΚΑ ΔΙΑΧΕΙΡΙΣΗΣ ΤΩΝ ΑΠΟΒΛΗΤΩΝ ΣΕ ΣΧΕΣΗ ΜΕ ΟΛΕΣ ΤΙΣ ΔΥΝΑΤΕΣ ΕΝΑΛΛΑΚΤΙΚΕΣ ΛΥΣΕΙΣ</a:t>
            </a:r>
            <a:endParaRPr lang="en-GB" sz="2000" dirty="0"/>
          </a:p>
          <a:p>
            <a:pPr marL="457200" indent="-457200">
              <a:spcAft>
                <a:spcPts val="1200"/>
              </a:spcAft>
              <a:buFont typeface="+mj-lt"/>
              <a:buAutoNum type="arabicPeriod" startAt="4"/>
            </a:pPr>
            <a:r>
              <a:rPr lang="el-GR" sz="2000" dirty="0" smtClean="0"/>
              <a:t>Η ΔΗΜΙΟΥΡΓΙΑ ΜΙΑΣ ΑΞΙΟΠΙΣΤΗΣ ΒΑΣΗΣ ΑΝΤΑΛΛΑΓΗΣ </a:t>
            </a:r>
            <a:r>
              <a:rPr lang="el-GR" sz="2000" b="1" dirty="0" smtClean="0"/>
              <a:t>ΠΛΗΡΟΦΟΡΙΩΝ</a:t>
            </a:r>
            <a:r>
              <a:rPr lang="el-GR" sz="2000" dirty="0" smtClean="0"/>
              <a:t> ΣΤΟΝ ΤΟΜΕΑ ΤΗΣ ΠΕΡΙΒΑΛΛΟΝΤΙΚΗΣ ΔΙΑΧΕΙΡΙΣΗΣ, ΏΣΤΕ ΝΑ ΔΙΕΥΚΟΛΥΝΕΤΑΙ Η ΣΥΝΕΡΓΑΣΙΑ ΜΕΤΑΞΥ ΤΩΝ ΦΟΡΕΩΝ</a:t>
            </a:r>
          </a:p>
          <a:p>
            <a:pPr marL="457200" indent="-457200">
              <a:spcAft>
                <a:spcPts val="1200"/>
              </a:spcAft>
              <a:buFont typeface="+mj-lt"/>
              <a:buAutoNum type="arabicPeriod" startAt="4"/>
            </a:pPr>
            <a:r>
              <a:rPr lang="el-GR" sz="2000" dirty="0" smtClean="0"/>
              <a:t>Η ΠΡΟΩΘΗΣΗ ΤΟΥ </a:t>
            </a:r>
            <a:r>
              <a:rPr lang="el-GR" sz="2000" smtClean="0"/>
              <a:t>ΟΙΚΟΛΟΓΙΚΟΥ </a:t>
            </a:r>
            <a:r>
              <a:rPr lang="en-GB" sz="2000" b="1" smtClean="0"/>
              <a:t>MARKETING  </a:t>
            </a:r>
            <a:r>
              <a:rPr lang="el-GR" sz="2000" smtClean="0"/>
              <a:t>ΣΤΙΣ </a:t>
            </a:r>
            <a:r>
              <a:rPr lang="el-GR" sz="2000" dirty="0" smtClean="0"/>
              <a:t>ΕΠΙΧΕΙΡΗΣΕΙΣ (ΕΦΟΣΟΝ Η ΜΕΘΟΔΟΛΟΓΙΑ ΤΗΣ ΑΚΖ ΕΊΝΑΙ ΟΜΟΙΟΜΟΡΦΗ ΚΑΙ ΤΥΠΟΠΟΙΗΜΕΝΗ,</a:t>
            </a:r>
          </a:p>
          <a:p>
            <a:pPr marL="457200" indent="-457200">
              <a:spcAft>
                <a:spcPts val="1200"/>
              </a:spcAft>
              <a:buFont typeface="+mj-lt"/>
              <a:buAutoNum type="arabicPeriod" startAt="4"/>
            </a:pPr>
            <a:r>
              <a:rPr lang="el-GR" sz="2000" dirty="0" smtClean="0"/>
              <a:t>Η ΑΠΟΚΡΟΥΣΗ ΚΑΙ ΑΝΑΤΡΟΠΗ ΛΑΝΘΑΣΜΕΝΩΝ ΠΕΡΙΒΑΛΛΟΝΤΙΚΩΝ </a:t>
            </a:r>
            <a:r>
              <a:rPr lang="el-GR" sz="2000" b="1" dirty="0" smtClean="0"/>
              <a:t>ΑΠΟΨΕΩΝ</a:t>
            </a:r>
            <a:r>
              <a:rPr lang="el-GR" sz="2000" dirty="0" smtClean="0"/>
              <a:t> ΤΗΣ ΚΟΙΝΗΣ ΓΝΩΜΗΣ ΓΙΑ  ΔΙΑΦΟΡΑ ΠΡΟΪΟΝΤΑ ΚΑΙ ΔΡΑΣΤΗΡΙΟΤΗΤΕΣ</a:t>
            </a:r>
          </a:p>
          <a:p>
            <a:pPr marL="457200" indent="-457200">
              <a:spcAft>
                <a:spcPts val="1200"/>
              </a:spcAft>
              <a:buFont typeface="+mj-lt"/>
              <a:buAutoNum type="arabicPeriod" startAt="4"/>
            </a:pPr>
            <a:r>
              <a:rPr lang="el-GR" sz="2000" dirty="0"/>
              <a:t>Η </a:t>
            </a:r>
            <a:r>
              <a:rPr lang="el-GR" sz="2000" dirty="0" smtClean="0"/>
              <a:t>ΔΗΜΙΟΥΡΓΙΑ ΤΗΣ ΒΑΣΗΣ ΓΙΑ ΤΗΝ ΕΦΑΡΜΟΓΗ ΠΡΟΓΡΑΜΜΑΤΩΝ ΟΛΙΚΗΣ </a:t>
            </a:r>
            <a:r>
              <a:rPr lang="el-GR" sz="2000" b="1" dirty="0" smtClean="0"/>
              <a:t>ΠΟΙΟΤΗΤΑΣ</a:t>
            </a:r>
            <a:r>
              <a:rPr lang="el-GR" sz="2000" dirty="0" smtClean="0"/>
              <a:t> ΤΟΥ ΠΕΡΙΒΑΛΛΟΝΤΟΣ</a:t>
            </a:r>
            <a:endParaRPr lang="en-GB"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56386898"/>
      </p:ext>
    </p:extLst>
  </p:cSld>
  <p:clrMapOvr>
    <a:masterClrMapping/>
  </p:clrMapOvr>
  <mc:AlternateContent xmlns:mc="http://schemas.openxmlformats.org/markup-compatibility/2006">
    <mc:Choice xmlns:p14="http://schemas.microsoft.com/office/powerpoint/2010/main" Requires="p14">
      <p:transition spd="slow" p14:dur="2000" advTm="52690"/>
    </mc:Choice>
    <mc:Fallback>
      <p:transition spd="slow" advTm="5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42.6"/>
</p:tagLst>
</file>

<file path=ppt/tags/tag2.xml><?xml version="1.0" encoding="utf-8"?>
<p:tagLst xmlns:a="http://schemas.openxmlformats.org/drawingml/2006/main" xmlns:r="http://schemas.openxmlformats.org/officeDocument/2006/relationships" xmlns:p="http://schemas.openxmlformats.org/presentationml/2006/main">
  <p:tag name="TIMING" val="|56.3|2.5|1.5|1.4|1.6|1.3|1.4|1.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CFF99"/>
        </a:solidFill>
        <a:ln w="19050">
          <a:solidFill>
            <a:schemeClr val="tx1"/>
          </a:solidFill>
        </a:ln>
      </a:spPr>
      <a:bodyPr rtlCol="0" anchor="ctr"/>
      <a:lstStyle>
        <a:defPPr algn="ctr">
          <a:defRPr dirty="0" smtClean="0">
            <a:solidFill>
              <a:schemeClr val="tx1"/>
            </a:solidFill>
            <a:latin typeface="Cambria Math" panose="02040503050406030204" pitchFamily="18" charset="0"/>
            <a:ea typeface="Cambria Math"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FFC000"/>
        </a:solidFill>
        <a:ln>
          <a:solidFill>
            <a:schemeClr val="tx2"/>
          </a:solidFill>
        </a:ln>
      </a:spPr>
      <a:bodyPr wrap="square" rtlCol="0">
        <a:spAutoFit/>
      </a:bodyPr>
      <a:lstStyle>
        <a:defPPr algn="ctr">
          <a:defRPr sz="2800" dirty="0" smtClean="0">
            <a:latin typeface="Cambria Math" panose="02040503050406030204" pitchFamily="18" charset="0"/>
            <a:ea typeface="Cambria Math" panose="02040503050406030204" pitchFamily="18"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3140</TotalTime>
  <Words>2051</Words>
  <Application>Microsoft Office PowerPoint</Application>
  <PresentationFormat>On-screen Show (4:3)</PresentationFormat>
  <Paragraphs>453</Paragraphs>
  <Slides>58</Slides>
  <Notes>20</Notes>
  <HiddenSlides>0</HiddenSlides>
  <MMClips>58</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58</vt:i4>
      </vt:variant>
    </vt:vector>
  </HeadingPairs>
  <TitlesOfParts>
    <vt:vector size="62" baseType="lpstr">
      <vt:lpstr>Default Design</vt:lpstr>
      <vt:lpstr>Blank Presentation</vt:lpstr>
      <vt:lpstr>CorelDRAW</vt:lpstr>
      <vt:lpstr>Clip</vt:lpstr>
      <vt:lpstr>ΕΝΕΡΓΕΙΑΚΗ ΠΟΛΙΤΙΚΗ ΚΑΙ ΔΙΑΧΕΙΡΙΣΗ - ΛΗΨΗ ΑΠΟΦΑΣΕΩΝ</vt:lpstr>
      <vt:lpstr>PowerPoint Presentation</vt:lpstr>
      <vt:lpstr>PowerPoint Presentation</vt:lpstr>
      <vt:lpstr>Ανάλυση Κύκλου Ζωής (ΑΚΖ)</vt:lpstr>
      <vt:lpstr>ΚΥΚΛΟΣ ΖΩΗΣ</vt:lpstr>
      <vt:lpstr>ΚΥΚΛΟΣ ΖΩΗΣ ΕΝΟΣ ΠΡΟΪΟΝΤΟΣ</vt:lpstr>
      <vt:lpstr>ΑΝΑΛΥΣΗ ΚΥΚΛΟΥ ΖΩΗΣ (ΑΚΖ)</vt:lpstr>
      <vt:lpstr>Δευτερεύοντες στόχοι (1/3)</vt:lpstr>
      <vt:lpstr>Δευτερεύοντες στόχοι (2/3)</vt:lpstr>
      <vt:lpstr>Δευτερεύοντες στόχοι (3/3)</vt:lpstr>
      <vt:lpstr>ΦΑΣΕΙΣ ΑΝΑΛΥΣΗΣ ΚΥΚΛΟΥ ΖΩΗΣ</vt:lpstr>
      <vt:lpstr>ΑΝΑΛΥΣΗ ΚΥΚΛΟΥ ΖΩΗΣ</vt:lpstr>
      <vt:lpstr>ΤΟ ΠΡΩΤΟΚΟΛΛΟ ΤΟΥ ΚΥΟΤΟ</vt:lpstr>
      <vt:lpstr>AKZ : ΠΡΟΤΥΠΑ ΚΑΙ ΟΔΗΓΙΕΣ</vt:lpstr>
      <vt:lpstr>ΣΥΜΠΛΗΡΩΜΑΤΙΚΑ ΠΡΟΤΥΠΑ</vt:lpstr>
      <vt:lpstr>ISO 14067: Carbon Footprint of Product</vt:lpstr>
      <vt:lpstr>GHG Protocol Product Standard</vt:lpstr>
      <vt:lpstr>Corporate Standards and Guidelines - ISO 14064: Greenhouse Gases – Part 1, 2 and 3 </vt:lpstr>
      <vt:lpstr>Όρια του Συστήματος  προς Ανάλυση</vt:lpstr>
      <vt:lpstr>ΑΝΑΛΥΣΗ ΚΥΚΛΟΥ ΖΩΗΣ</vt:lpstr>
      <vt:lpstr>ΑΝΑΛΥΣΗ ΚΥΚΛΟΥ ΖΩΗΣ</vt:lpstr>
      <vt:lpstr>An Effective  Life Cycle Assessment</vt:lpstr>
      <vt:lpstr>ΑΝΑΛΥΣΗ ΚΥΚΛΟΥ ΖΩΗΣ : ΒΑΣΙΚΕΣ ΕΠΙΠΤΩΣΕΙΣ</vt:lpstr>
      <vt:lpstr>ΕΠΙΠΕΔΟ ΑΝΑΛΥΣΗΣ</vt:lpstr>
      <vt:lpstr>ΠΕΡΙΒΑΛΛΟΝ - ΕΠΙΠΤΩΣΕΙΣ</vt:lpstr>
      <vt:lpstr>PowerPoint Presentation</vt:lpstr>
      <vt:lpstr>ΕΚΤΙΜΗΣΗ ΜΕΤΑ-ΕΠΙΠΤΩΣΕΩΝ</vt:lpstr>
      <vt:lpstr>ΒΙΟΜΗΧΑΝΙΑ : ΙΣΟΖΥΓΙΟ ΜΑΖΑΣ ΚΑΙ ΕΝΕΡΓΕΙΑΣ</vt:lpstr>
      <vt:lpstr>PowerPoint Presentation</vt:lpstr>
      <vt:lpstr>ΠΑΡΑΓΩΓΗ ΗΛΕΚΤΡΙΣΜΟΥ : ΠΛΑΙΣΙΟ ΑΚΖ</vt:lpstr>
      <vt:lpstr>ΑΝΑΛΥΣΗ ΚΥΚΛΟΥ ΖΩΗΣ ΓΙΑ ΤΙΣ ΕΚΠΟΜΠΕΣ CO2 ΓΙΑ ΑΠΕ, ΠΥΡΗΝΙΚΗ ΚΑΙ ΣΥΜΒΑΤΙΚΑ ΚΑΥΣΙΜΑ</vt:lpstr>
      <vt:lpstr>ΣΥΣΤΗΜΑ ΗΛΕΚΤΡΟΠΑΡΑΓΩΓΗΣ</vt:lpstr>
      <vt:lpstr>ΑΝΘΡΑΚΙΚΟ ΑΠΟΤΥΠΩΜΑ ΗΛΕΚΤΡΟΠΑΡΑΓΩΓΗΣ</vt:lpstr>
      <vt:lpstr>ΑΛΥΣΙΔΑ ΕΝΕΡΓΕΙΑΚΩΝ ΜΕΤΑΤΡΟΠΩΝ</vt:lpstr>
      <vt:lpstr>ΡΟΕΣ ΣΤΗΝ ΗΛΕΚΤΡΟΠΑΡΑΓΩΓΗ</vt:lpstr>
      <vt:lpstr>ΑΚΖ : ΠΑΡΑΔΕΙΓΜΑ ΔΙΑΔΡΟΜΩΝ </vt:lpstr>
      <vt:lpstr>ΑΝΑΛΥΣΗ ΡΙΣΚΟΥ</vt:lpstr>
      <vt:lpstr>ΠΑΡΟΥΣΙΑΣΗ</vt:lpstr>
      <vt:lpstr>ΗΛΕΚΤΡΟΠΑΡΑΓΩΓΗ : ΕΚΠΟΜΠΕΣ  ΑΕΡΙΩΝ ΦΘ ανά kWh</vt:lpstr>
      <vt:lpstr>ΗΛΕΚΤΡΟΠΑΡΑΓΩΓΗ : ΕΚΠΟΜΠΕΣ  ΑΕΡΙΩΝ ΦΘ ανά kWh</vt:lpstr>
      <vt:lpstr>ΕΚΠΟΜΠΕΣ ΝΟx  &amp;  SO2 (σε επίπεδο ΑΚΖ) ανά kWh</vt:lpstr>
      <vt:lpstr>ΕΚΠΟΜΠΕΣ NMVOC  &amp; PM2.5 (σε επίπεδο ΑΚΖ) ανά kWh</vt:lpstr>
      <vt:lpstr>ΗΛΕΚΤΡΟΠΑΡΑΓΩΓΗ - ΑΠΑΙΤΗΣΕΙΣ ΣΕ ΝΕΡΟ :  m3/MWh</vt:lpstr>
      <vt:lpstr>PowerPoint Presentation</vt:lpstr>
      <vt:lpstr>ΧΡΗΜΑΤΙΚΗ ΠΡΟΣΕΓΓΙΣΗ</vt:lpstr>
      <vt:lpstr>ΤΟ ΛΟΓΙΣΜΙΚΟ ΑΝΑΛΥΣΗΣ    GEMIS</vt:lpstr>
      <vt:lpstr>ΡΟΕΣ ΕΝΕΡΓΕΙΑΣ ΚΑΙ ΥΛΙΚΩΝ - database</vt:lpstr>
      <vt:lpstr>Gemis : Ανάλυση Κόστους και Αποτελεσμάτων</vt:lpstr>
      <vt:lpstr>GEMIS:  ΕΝΕΡΓΕΙΑ ΥΛΙΚΑ ΜΕΤΑΦΟΡΕΣ </vt:lpstr>
      <vt:lpstr>Gemis – ΔΙΕΡΓΑΣΙΑ ΓΙΑ ΠΑΡΑΓΩΓΗ ΥΛΙΚΩΝ</vt:lpstr>
      <vt:lpstr>ΠΑΡΑΓΩΓΗ ΕΝΕΡΓΕΙΑΣ</vt:lpstr>
      <vt:lpstr>ΠΑΡΑΓΩΓΗ</vt:lpstr>
      <vt:lpstr>GEMIS ΑΝΑΛΥΣΗ ΚΥΚΛΟΥ ΖΩΗΣ</vt:lpstr>
      <vt:lpstr>ΕΝΕΡΓΕΙΑ: ΔΙΑΣΥΝΔΕΣΕΙΣ</vt:lpstr>
      <vt:lpstr>PowerPoint Presentation</vt:lpstr>
      <vt:lpstr>GEMIS : ΕΠΙΠΤΩΣΕΙΣ ΣΤΗΝ ΑΠΑΣΧΟΛΗΣΗ</vt:lpstr>
      <vt:lpstr>INTERNET</vt:lpstr>
      <vt:lpstr>PowerPoint Presentation</vt:lpstr>
    </vt:vector>
  </TitlesOfParts>
  <Company>UAegean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GEMIS</dc:title>
  <dc:creator>Dias Haralambopoulos</dc:creator>
  <cp:lastModifiedBy>Dias Haralambopoulos</cp:lastModifiedBy>
  <cp:revision>81</cp:revision>
  <cp:lastPrinted>2015-01-21T17:43:20Z</cp:lastPrinted>
  <dcterms:created xsi:type="dcterms:W3CDTF">2008-02-22T21:10:58Z</dcterms:created>
  <dcterms:modified xsi:type="dcterms:W3CDTF">2015-03-22T17:00:42Z</dcterms:modified>
</cp:coreProperties>
</file>