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42"/>
  </p:notesMasterIdLst>
  <p:handoutMasterIdLst>
    <p:handoutMasterId r:id="rId43"/>
  </p:handoutMasterIdLst>
  <p:sldIdLst>
    <p:sldId id="335" r:id="rId2"/>
    <p:sldId id="333" r:id="rId3"/>
    <p:sldId id="334" r:id="rId4"/>
    <p:sldId id="284" r:id="rId5"/>
    <p:sldId id="285" r:id="rId6"/>
    <p:sldId id="331" r:id="rId7"/>
    <p:sldId id="320" r:id="rId8"/>
    <p:sldId id="324" r:id="rId9"/>
    <p:sldId id="337" r:id="rId10"/>
    <p:sldId id="325" r:id="rId11"/>
    <p:sldId id="290" r:id="rId12"/>
    <p:sldId id="291" r:id="rId13"/>
    <p:sldId id="319" r:id="rId14"/>
    <p:sldId id="338" r:id="rId15"/>
    <p:sldId id="309" r:id="rId16"/>
    <p:sldId id="292" r:id="rId17"/>
    <p:sldId id="326" r:id="rId18"/>
    <p:sldId id="339" r:id="rId19"/>
    <p:sldId id="340" r:id="rId20"/>
    <p:sldId id="341" r:id="rId21"/>
    <p:sldId id="342" r:id="rId22"/>
    <p:sldId id="293" r:id="rId23"/>
    <p:sldId id="323" r:id="rId24"/>
    <p:sldId id="294" r:id="rId25"/>
    <p:sldId id="310" r:id="rId26"/>
    <p:sldId id="327" r:id="rId27"/>
    <p:sldId id="311" r:id="rId28"/>
    <p:sldId id="295" r:id="rId29"/>
    <p:sldId id="312" r:id="rId30"/>
    <p:sldId id="313" r:id="rId31"/>
    <p:sldId id="314" r:id="rId32"/>
    <p:sldId id="328" r:id="rId33"/>
    <p:sldId id="321" r:id="rId34"/>
    <p:sldId id="318" r:id="rId35"/>
    <p:sldId id="300" r:id="rId36"/>
    <p:sldId id="322" r:id="rId37"/>
    <p:sldId id="316" r:id="rId38"/>
    <p:sldId id="298" r:id="rId39"/>
    <p:sldId id="330" r:id="rId40"/>
    <p:sldId id="336" r:id="rId41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CC"/>
    <a:srgbClr val="FFFF99"/>
    <a:srgbClr val="FFCC00"/>
    <a:srgbClr val="FF0000"/>
    <a:srgbClr val="663300"/>
    <a:srgbClr val="FFCC66"/>
    <a:srgbClr val="DDDDDD"/>
    <a:srgbClr val="F8F8F8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3859" autoAdjust="0"/>
    <p:restoredTop sz="94620" autoAdjust="0"/>
  </p:normalViewPr>
  <p:slideViewPr>
    <p:cSldViewPr showGuides="1">
      <p:cViewPr>
        <p:scale>
          <a:sx n="90" d="100"/>
          <a:sy n="90" d="100"/>
        </p:scale>
        <p:origin x="-264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9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2E98B4-DE28-4E86-A707-5C8CB2A062D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551C701-CF07-49D1-B9B3-FC5213E11BF4}">
      <dgm:prSet phldrT="[Text]" custT="1"/>
      <dgm:spPr>
        <a:solidFill>
          <a:srgbClr val="92D050"/>
        </a:solidFill>
      </dgm:spPr>
      <dgm:t>
        <a:bodyPr/>
        <a:lstStyle/>
        <a:p>
          <a:pPr defTabSz="1160463"/>
          <a:r>
            <a:rPr lang="el-GR" sz="2400" b="1" dirty="0" smtClean="0">
              <a:solidFill>
                <a:srgbClr val="C00000"/>
              </a:solidFill>
              <a:latin typeface="Cambria" panose="02040503050406030204" pitchFamily="18" charset="0"/>
            </a:rPr>
            <a:t>ΦΥΣΙΚΟ ΚΕΦΑΛΑΙΟ</a:t>
          </a:r>
          <a:endParaRPr lang="en-GB" sz="2400" b="1" dirty="0">
            <a:solidFill>
              <a:srgbClr val="C00000"/>
            </a:solidFill>
            <a:latin typeface="Cambria" panose="02040503050406030204" pitchFamily="18" charset="0"/>
          </a:endParaRPr>
        </a:p>
      </dgm:t>
    </dgm:pt>
    <dgm:pt modelId="{E492F530-1944-436F-912A-637571A247A5}" type="parTrans" cxnId="{591EBB47-1EED-4C41-8638-9100E0A57951}">
      <dgm:prSet/>
      <dgm:spPr/>
      <dgm:t>
        <a:bodyPr/>
        <a:lstStyle/>
        <a:p>
          <a:endParaRPr lang="en-GB" sz="2800">
            <a:solidFill>
              <a:srgbClr val="C00000"/>
            </a:solidFill>
            <a:latin typeface="Cambria" panose="02040503050406030204" pitchFamily="18" charset="0"/>
          </a:endParaRPr>
        </a:p>
      </dgm:t>
    </dgm:pt>
    <dgm:pt modelId="{42322C6D-EDEE-4EDE-83F2-AE92758F691D}" type="sibTrans" cxnId="{591EBB47-1EED-4C41-8638-9100E0A57951}">
      <dgm:prSet/>
      <dgm:spPr/>
      <dgm:t>
        <a:bodyPr/>
        <a:lstStyle/>
        <a:p>
          <a:endParaRPr lang="en-GB" sz="2800">
            <a:solidFill>
              <a:srgbClr val="C00000"/>
            </a:solidFill>
            <a:latin typeface="Cambria" panose="02040503050406030204" pitchFamily="18" charset="0"/>
          </a:endParaRPr>
        </a:p>
      </dgm:t>
    </dgm:pt>
    <dgm:pt modelId="{2DCB75BF-7FF6-464E-9E02-B4E01FAA7678}">
      <dgm:prSet phldrT="[Text]" custT="1"/>
      <dgm:spPr>
        <a:solidFill>
          <a:srgbClr val="FFC000"/>
        </a:solidFill>
      </dgm:spPr>
      <dgm:t>
        <a:bodyPr/>
        <a:lstStyle/>
        <a:p>
          <a:r>
            <a:rPr lang="el-GR" sz="2400" b="1" dirty="0" smtClean="0">
              <a:solidFill>
                <a:srgbClr val="C00000"/>
              </a:solidFill>
              <a:latin typeface="Cambria" panose="02040503050406030204" pitchFamily="18" charset="0"/>
            </a:rPr>
            <a:t>ΠΟΛΙΤΙ-ΣΜΙΚΟ ΚΕΦΑΛΑΙΟ</a:t>
          </a:r>
          <a:endParaRPr lang="en-GB" sz="2400" b="1" dirty="0">
            <a:solidFill>
              <a:srgbClr val="C00000"/>
            </a:solidFill>
            <a:latin typeface="Cambria" panose="02040503050406030204" pitchFamily="18" charset="0"/>
          </a:endParaRPr>
        </a:p>
      </dgm:t>
    </dgm:pt>
    <dgm:pt modelId="{A86093D1-926C-4BAE-B150-07B36D340AC4}" type="parTrans" cxnId="{593727B6-36D6-4B0E-B241-70C9293A5481}">
      <dgm:prSet/>
      <dgm:spPr/>
      <dgm:t>
        <a:bodyPr/>
        <a:lstStyle/>
        <a:p>
          <a:endParaRPr lang="en-GB" sz="2800">
            <a:solidFill>
              <a:srgbClr val="C00000"/>
            </a:solidFill>
            <a:latin typeface="Cambria" panose="02040503050406030204" pitchFamily="18" charset="0"/>
          </a:endParaRPr>
        </a:p>
      </dgm:t>
    </dgm:pt>
    <dgm:pt modelId="{689F963F-64DE-40F2-89F9-B64AA0130088}" type="sibTrans" cxnId="{593727B6-36D6-4B0E-B241-70C9293A5481}">
      <dgm:prSet/>
      <dgm:spPr/>
      <dgm:t>
        <a:bodyPr/>
        <a:lstStyle/>
        <a:p>
          <a:endParaRPr lang="en-GB" sz="2800">
            <a:solidFill>
              <a:srgbClr val="C00000"/>
            </a:solidFill>
            <a:latin typeface="Cambria" panose="02040503050406030204" pitchFamily="18" charset="0"/>
          </a:endParaRPr>
        </a:p>
      </dgm:t>
    </dgm:pt>
    <dgm:pt modelId="{A7DABDB1-E627-41E8-A875-AACABEB08888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l-GR" sz="2400" b="1" dirty="0" smtClean="0">
              <a:solidFill>
                <a:srgbClr val="C00000"/>
              </a:solidFill>
              <a:latin typeface="Cambria" panose="02040503050406030204" pitchFamily="18" charset="0"/>
            </a:rPr>
            <a:t>ΑΝΘΡΩΠΟ-ΓΕΝΕΣ ΚΕΦΑΛΑΙΟ</a:t>
          </a:r>
          <a:endParaRPr lang="en-GB" sz="2400" b="1" dirty="0">
            <a:solidFill>
              <a:srgbClr val="C00000"/>
            </a:solidFill>
            <a:latin typeface="Cambria" panose="02040503050406030204" pitchFamily="18" charset="0"/>
          </a:endParaRPr>
        </a:p>
      </dgm:t>
    </dgm:pt>
    <dgm:pt modelId="{CC943B5B-20E9-423F-92F0-139F2FEC5FBE}" type="parTrans" cxnId="{8039B0EF-478B-4B98-A6FC-B7BB0BE07766}">
      <dgm:prSet/>
      <dgm:spPr/>
      <dgm:t>
        <a:bodyPr/>
        <a:lstStyle/>
        <a:p>
          <a:endParaRPr lang="en-GB" sz="2800">
            <a:solidFill>
              <a:srgbClr val="C00000"/>
            </a:solidFill>
            <a:latin typeface="Cambria" panose="02040503050406030204" pitchFamily="18" charset="0"/>
          </a:endParaRPr>
        </a:p>
      </dgm:t>
    </dgm:pt>
    <dgm:pt modelId="{61A4F4BB-42DE-4D84-AB43-8CAE1F875857}" type="sibTrans" cxnId="{8039B0EF-478B-4B98-A6FC-B7BB0BE07766}">
      <dgm:prSet/>
      <dgm:spPr/>
      <dgm:t>
        <a:bodyPr/>
        <a:lstStyle/>
        <a:p>
          <a:endParaRPr lang="en-GB" sz="2800">
            <a:solidFill>
              <a:srgbClr val="C00000"/>
            </a:solidFill>
            <a:latin typeface="Cambria" panose="02040503050406030204" pitchFamily="18" charset="0"/>
          </a:endParaRPr>
        </a:p>
      </dgm:t>
    </dgm:pt>
    <dgm:pt modelId="{2959F03C-58BC-44CD-9E01-44E25D5519EE}" type="pres">
      <dgm:prSet presAssocID="{F82E98B4-DE28-4E86-A707-5C8CB2A062D2}" presName="Name0" presStyleCnt="0">
        <dgm:presLayoutVars>
          <dgm:dir/>
          <dgm:animLvl val="lvl"/>
          <dgm:resizeHandles val="exact"/>
        </dgm:presLayoutVars>
      </dgm:prSet>
      <dgm:spPr/>
    </dgm:pt>
    <dgm:pt modelId="{2A80CB24-B197-4DD1-A735-6EB7954501E9}" type="pres">
      <dgm:prSet presAssocID="{2551C701-CF07-49D1-B9B3-FC5213E11BF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B882B0E-13FC-495D-970C-7DA2A078B049}" type="pres">
      <dgm:prSet presAssocID="{42322C6D-EDEE-4EDE-83F2-AE92758F691D}" presName="parTxOnlySpace" presStyleCnt="0"/>
      <dgm:spPr/>
    </dgm:pt>
    <dgm:pt modelId="{005DFCB7-36CD-4F67-8DC2-03B7CD34FFE5}" type="pres">
      <dgm:prSet presAssocID="{2DCB75BF-7FF6-464E-9E02-B4E01FAA767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6B32E0F-2D3C-4459-AA02-4F9EE0079630}" type="pres">
      <dgm:prSet presAssocID="{689F963F-64DE-40F2-89F9-B64AA0130088}" presName="parTxOnlySpace" presStyleCnt="0"/>
      <dgm:spPr/>
    </dgm:pt>
    <dgm:pt modelId="{2B590D34-DC9D-4C01-83FF-2AC3AC8786D9}" type="pres">
      <dgm:prSet presAssocID="{A7DABDB1-E627-41E8-A875-AACABEB0888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00679D8-9F6A-443F-A485-201DE82358B1}" type="presOf" srcId="{A7DABDB1-E627-41E8-A875-AACABEB08888}" destId="{2B590D34-DC9D-4C01-83FF-2AC3AC8786D9}" srcOrd="0" destOrd="0" presId="urn:microsoft.com/office/officeart/2005/8/layout/chevron1"/>
    <dgm:cxn modelId="{4E696A41-FBAE-4C9E-8BAD-2B50764113FC}" type="presOf" srcId="{F82E98B4-DE28-4E86-A707-5C8CB2A062D2}" destId="{2959F03C-58BC-44CD-9E01-44E25D5519EE}" srcOrd="0" destOrd="0" presId="urn:microsoft.com/office/officeart/2005/8/layout/chevron1"/>
    <dgm:cxn modelId="{D8C95B53-0CB2-44A6-8681-B9BA8BB1796C}" type="presOf" srcId="{2DCB75BF-7FF6-464E-9E02-B4E01FAA7678}" destId="{005DFCB7-36CD-4F67-8DC2-03B7CD34FFE5}" srcOrd="0" destOrd="0" presId="urn:microsoft.com/office/officeart/2005/8/layout/chevron1"/>
    <dgm:cxn modelId="{591EBB47-1EED-4C41-8638-9100E0A57951}" srcId="{F82E98B4-DE28-4E86-A707-5C8CB2A062D2}" destId="{2551C701-CF07-49D1-B9B3-FC5213E11BF4}" srcOrd="0" destOrd="0" parTransId="{E492F530-1944-436F-912A-637571A247A5}" sibTransId="{42322C6D-EDEE-4EDE-83F2-AE92758F691D}"/>
    <dgm:cxn modelId="{8039B0EF-478B-4B98-A6FC-B7BB0BE07766}" srcId="{F82E98B4-DE28-4E86-A707-5C8CB2A062D2}" destId="{A7DABDB1-E627-41E8-A875-AACABEB08888}" srcOrd="2" destOrd="0" parTransId="{CC943B5B-20E9-423F-92F0-139F2FEC5FBE}" sibTransId="{61A4F4BB-42DE-4D84-AB43-8CAE1F875857}"/>
    <dgm:cxn modelId="{40A8BA16-F38B-457C-AC25-2E638E8CBFF5}" type="presOf" srcId="{2551C701-CF07-49D1-B9B3-FC5213E11BF4}" destId="{2A80CB24-B197-4DD1-A735-6EB7954501E9}" srcOrd="0" destOrd="0" presId="urn:microsoft.com/office/officeart/2005/8/layout/chevron1"/>
    <dgm:cxn modelId="{593727B6-36D6-4B0E-B241-70C9293A5481}" srcId="{F82E98B4-DE28-4E86-A707-5C8CB2A062D2}" destId="{2DCB75BF-7FF6-464E-9E02-B4E01FAA7678}" srcOrd="1" destOrd="0" parTransId="{A86093D1-926C-4BAE-B150-07B36D340AC4}" sibTransId="{689F963F-64DE-40F2-89F9-B64AA0130088}"/>
    <dgm:cxn modelId="{5E7FAC4C-7BD7-48DD-A9BE-A0581975F4E6}" type="presParOf" srcId="{2959F03C-58BC-44CD-9E01-44E25D5519EE}" destId="{2A80CB24-B197-4DD1-A735-6EB7954501E9}" srcOrd="0" destOrd="0" presId="urn:microsoft.com/office/officeart/2005/8/layout/chevron1"/>
    <dgm:cxn modelId="{1DD71B9D-ED09-4CC3-935C-93C2053D9152}" type="presParOf" srcId="{2959F03C-58BC-44CD-9E01-44E25D5519EE}" destId="{4B882B0E-13FC-495D-970C-7DA2A078B049}" srcOrd="1" destOrd="0" presId="urn:microsoft.com/office/officeart/2005/8/layout/chevron1"/>
    <dgm:cxn modelId="{94098DF6-983F-43F8-B6D4-A99CE117F44F}" type="presParOf" srcId="{2959F03C-58BC-44CD-9E01-44E25D5519EE}" destId="{005DFCB7-36CD-4F67-8DC2-03B7CD34FFE5}" srcOrd="2" destOrd="0" presId="urn:microsoft.com/office/officeart/2005/8/layout/chevron1"/>
    <dgm:cxn modelId="{B298E926-3A0F-4FB6-A305-FAC7CDDBF50F}" type="presParOf" srcId="{2959F03C-58BC-44CD-9E01-44E25D5519EE}" destId="{46B32E0F-2D3C-4459-AA02-4F9EE0079630}" srcOrd="3" destOrd="0" presId="urn:microsoft.com/office/officeart/2005/8/layout/chevron1"/>
    <dgm:cxn modelId="{2FB84DA6-F044-4BE2-9BAD-70D5FF0B2C61}" type="presParOf" srcId="{2959F03C-58BC-44CD-9E01-44E25D5519EE}" destId="{2B590D34-DC9D-4C01-83FF-2AC3AC8786D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0CB24-B197-4DD1-A735-6EB7954501E9}">
      <dsp:nvSpPr>
        <dsp:cNvPr id="0" name=""/>
        <dsp:cNvSpPr/>
      </dsp:nvSpPr>
      <dsp:spPr>
        <a:xfrm>
          <a:off x="2383" y="61814"/>
          <a:ext cx="2904263" cy="1161705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160463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rgbClr val="C00000"/>
              </a:solidFill>
              <a:latin typeface="Cambria" panose="02040503050406030204" pitchFamily="18" charset="0"/>
            </a:rPr>
            <a:t>ΦΥΣΙΚΟ ΚΕΦΑΛΑΙΟ</a:t>
          </a:r>
          <a:endParaRPr lang="en-GB" sz="2400" b="1" kern="1200" dirty="0">
            <a:solidFill>
              <a:srgbClr val="C00000"/>
            </a:solidFill>
            <a:latin typeface="Cambria" panose="02040503050406030204" pitchFamily="18" charset="0"/>
          </a:endParaRPr>
        </a:p>
      </dsp:txBody>
      <dsp:txXfrm>
        <a:off x="583236" y="61814"/>
        <a:ext cx="1742558" cy="1161705"/>
      </dsp:txXfrm>
    </dsp:sp>
    <dsp:sp modelId="{005DFCB7-36CD-4F67-8DC2-03B7CD34FFE5}">
      <dsp:nvSpPr>
        <dsp:cNvPr id="0" name=""/>
        <dsp:cNvSpPr/>
      </dsp:nvSpPr>
      <dsp:spPr>
        <a:xfrm>
          <a:off x="2616220" y="61814"/>
          <a:ext cx="2904263" cy="1161705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rgbClr val="C00000"/>
              </a:solidFill>
              <a:latin typeface="Cambria" panose="02040503050406030204" pitchFamily="18" charset="0"/>
            </a:rPr>
            <a:t>ΠΟΛΙΤΙ-ΣΜΙΚΟ ΚΕΦΑΛΑΙΟ</a:t>
          </a:r>
          <a:endParaRPr lang="en-GB" sz="2400" b="1" kern="1200" dirty="0">
            <a:solidFill>
              <a:srgbClr val="C00000"/>
            </a:solidFill>
            <a:latin typeface="Cambria" panose="02040503050406030204" pitchFamily="18" charset="0"/>
          </a:endParaRPr>
        </a:p>
      </dsp:txBody>
      <dsp:txXfrm>
        <a:off x="3197073" y="61814"/>
        <a:ext cx="1742558" cy="1161705"/>
      </dsp:txXfrm>
    </dsp:sp>
    <dsp:sp modelId="{2B590D34-DC9D-4C01-83FF-2AC3AC8786D9}">
      <dsp:nvSpPr>
        <dsp:cNvPr id="0" name=""/>
        <dsp:cNvSpPr/>
      </dsp:nvSpPr>
      <dsp:spPr>
        <a:xfrm>
          <a:off x="5230057" y="61814"/>
          <a:ext cx="2904263" cy="1161705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rgbClr val="C00000"/>
              </a:solidFill>
              <a:latin typeface="Cambria" panose="02040503050406030204" pitchFamily="18" charset="0"/>
            </a:rPr>
            <a:t>ΑΝΘΡΩΠΟ-ΓΕΝΕΣ ΚΕΦΑΛΑΙΟ</a:t>
          </a:r>
          <a:endParaRPr lang="en-GB" sz="2400" b="1" kern="1200" dirty="0">
            <a:solidFill>
              <a:srgbClr val="C00000"/>
            </a:solidFill>
            <a:latin typeface="Cambria" panose="02040503050406030204" pitchFamily="18" charset="0"/>
          </a:endParaRPr>
        </a:p>
      </dsp:txBody>
      <dsp:txXfrm>
        <a:off x="5810910" y="61814"/>
        <a:ext cx="1742558" cy="1161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l-GR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l-GR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l-GR"/>
              <a:t>ΕΥΡΩΠΑΙΚΟ ΚΟΙΝΩΝΙΚΟ ΤΑΜΕΙΟ</a:t>
            </a:r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21ADFE-91F9-4987-94A7-73E84BDD8A91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3668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l-G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l-G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l-GR"/>
              <a:t>ΕΥΡΩΠΑΙΚΟ ΚΟΙΝΩΝΙΚΟ ΤΑΜΕΙΟ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7F3434-CEA6-4F82-974C-8AE0EF78CB5F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70653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F3434-CEA6-4F82-974C-8AE0EF78CB5F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l-GR" b="1"/>
              <a:t>Επίπεδα Β και Γ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F3434-CEA6-4F82-974C-8AE0EF78CB5F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489720"/>
          </a:xfrm>
        </p:spPr>
        <p:txBody>
          <a:bodyPr/>
          <a:lstStyle>
            <a:lvl1pPr marL="0" indent="0" algn="ctr">
              <a:buNone/>
              <a:defRPr>
                <a:latin typeface="Cambria" panose="020405030504060302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804248" y="6245225"/>
            <a:ext cx="1882552" cy="476250"/>
          </a:xfrm>
        </p:spPr>
        <p:txBody>
          <a:bodyPr/>
          <a:lstStyle>
            <a:lvl1pPr>
              <a:defRPr/>
            </a:lvl1pPr>
          </a:lstStyle>
          <a:p>
            <a:fld id="{CC92F1A2-2E3F-460E-A4CE-478418FBBC4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E7F86-F9E2-4881-A88B-615C4C7ADF1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E2DA1-BC27-4A87-BDC8-50C4D92725F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/>
          <a:lstStyle>
            <a:lvl1pPr>
              <a:defRPr sz="32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el-GR" dirty="0" err="1" smtClean="0"/>
              <a:t>Kλικ</a:t>
            </a:r>
            <a:r>
              <a:rPr lang="el-GR" dirty="0" smtClean="0"/>
              <a:t> για επεξεργασία του τίτλου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1800">
                <a:latin typeface="Cambria" panose="02040503050406030204" pitchFamily="18" charset="0"/>
              </a:defRPr>
            </a:lvl4pPr>
            <a:lvl5pPr>
              <a:defRPr sz="1800">
                <a:latin typeface="Cambria" panose="02040503050406030204" pitchFamily="18" charset="0"/>
              </a:defRPr>
            </a:lvl5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1B904-1C66-43C0-99AF-818287B385D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21C53-8FBF-4CE3-B215-770602A9FB4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>
            <a:lvl1pPr>
              <a:defRPr sz="32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el-GR" dirty="0" err="1" smtClean="0"/>
              <a:t>Kλικ</a:t>
            </a:r>
            <a:r>
              <a:rPr lang="el-GR" dirty="0" smtClean="0"/>
              <a:t> για επεξεργασία του τίτλου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latin typeface="Cambria" panose="02040503050406030204" pitchFamily="18" charset="0"/>
              </a:defRPr>
            </a:lvl1pPr>
            <a:lvl2pPr>
              <a:defRPr sz="2000">
                <a:latin typeface="Cambria" panose="02040503050406030204" pitchFamily="18" charset="0"/>
              </a:defRPr>
            </a:lvl2pPr>
            <a:lvl3pPr>
              <a:defRPr sz="1800">
                <a:latin typeface="Cambria" panose="02040503050406030204" pitchFamily="18" charset="0"/>
              </a:defRPr>
            </a:lvl3pPr>
            <a:lvl4pPr>
              <a:defRPr sz="1600">
                <a:latin typeface="Cambria" panose="02040503050406030204" pitchFamily="18" charset="0"/>
              </a:defRPr>
            </a:lvl4pPr>
            <a:lvl5pPr>
              <a:defRPr sz="1600">
                <a:latin typeface="Cambria" panose="020405030504060302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defRPr>
            </a:lvl1pPr>
            <a:lvl2pPr>
              <a:defRPr sz="2000" b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defRPr>
            </a:lvl2pPr>
            <a:lvl3pPr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defRPr>
            </a:lvl3pPr>
            <a:lvl4pPr>
              <a:defRPr sz="1600" b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defRPr>
            </a:lvl4pPr>
            <a:lvl5pPr>
              <a:defRPr sz="1600" b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C98B2-BDFF-47EB-BAD8-3F792B2E1F2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>
            <a:lvl1pPr>
              <a:defRPr sz="32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el-GR" dirty="0" err="1" smtClean="0"/>
              <a:t>Kλικ</a:t>
            </a:r>
            <a:r>
              <a:rPr lang="el-GR" dirty="0" smtClean="0"/>
              <a:t> για επεξεργασία του τίτλου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97847" y="1196752"/>
            <a:ext cx="4040188" cy="639762"/>
          </a:xfrm>
        </p:spPr>
        <p:txBody>
          <a:bodyPr anchor="b"/>
          <a:lstStyle>
            <a:lvl1pPr marL="0" indent="0" algn="ctr">
              <a:buNone/>
              <a:defRPr sz="20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137323"/>
          </a:xfrm>
        </p:spPr>
        <p:txBody>
          <a:bodyPr/>
          <a:lstStyle>
            <a:lvl1pPr>
              <a:defRPr sz="2000">
                <a:latin typeface="Cambria" panose="02040503050406030204" pitchFamily="18" charset="0"/>
              </a:defRPr>
            </a:lvl1pPr>
            <a:lvl2pPr>
              <a:defRPr sz="1800">
                <a:latin typeface="Cambria" panose="02040503050406030204" pitchFamily="18" charset="0"/>
              </a:defRPr>
            </a:lvl2pPr>
            <a:lvl3pPr>
              <a:defRPr sz="1600">
                <a:latin typeface="Cambria" panose="02040503050406030204" pitchFamily="18" charset="0"/>
              </a:defRPr>
            </a:lvl3pPr>
            <a:lvl4pPr>
              <a:defRPr sz="1400">
                <a:latin typeface="Cambria" panose="02040503050406030204" pitchFamily="18" charset="0"/>
              </a:defRPr>
            </a:lvl4pPr>
            <a:lvl5pPr>
              <a:defRPr sz="1400">
                <a:latin typeface="Cambria" panose="020405030504060302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572000" y="1196752"/>
            <a:ext cx="4041775" cy="639762"/>
          </a:xfrm>
        </p:spPr>
        <p:txBody>
          <a:bodyPr anchor="b"/>
          <a:lstStyle>
            <a:lvl1pPr marL="0" indent="0" algn="ctr">
              <a:buNone/>
              <a:defRPr sz="20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137323"/>
          </a:xfrm>
        </p:spPr>
        <p:txBody>
          <a:bodyPr/>
          <a:lstStyle>
            <a:lvl1pPr>
              <a:defRPr sz="2000">
                <a:latin typeface="Cambria" panose="02040503050406030204" pitchFamily="18" charset="0"/>
              </a:defRPr>
            </a:lvl1pPr>
            <a:lvl2pPr>
              <a:defRPr sz="1800">
                <a:latin typeface="Cambria" panose="02040503050406030204" pitchFamily="18" charset="0"/>
              </a:defRPr>
            </a:lvl2pPr>
            <a:lvl3pPr>
              <a:defRPr sz="1600">
                <a:latin typeface="Cambria" panose="02040503050406030204" pitchFamily="18" charset="0"/>
              </a:defRPr>
            </a:lvl3pPr>
            <a:lvl4pPr>
              <a:defRPr sz="1400">
                <a:latin typeface="Cambria" panose="02040503050406030204" pitchFamily="18" charset="0"/>
              </a:defRPr>
            </a:lvl4pPr>
            <a:lvl5pPr>
              <a:defRPr sz="1400">
                <a:latin typeface="Cambria" panose="020405030504060302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dirty="0" err="1" smtClean="0"/>
              <a:t>Kλικ</a:t>
            </a:r>
            <a:r>
              <a:rPr lang="el-GR" dirty="0" smtClean="0"/>
              <a:t>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100E2-F7B6-4CF8-8E4C-6919003D988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>
            <a:lvl1pPr>
              <a:defRPr sz="3600" b="1">
                <a:solidFill>
                  <a:srgbClr val="C00000"/>
                </a:solidFill>
                <a:latin typeface="Cambria" panose="02040503050406030204" pitchFamily="18" charset="0"/>
              </a:defRPr>
            </a:lvl1pPr>
          </a:lstStyle>
          <a:p>
            <a:r>
              <a:rPr lang="el-GR" dirty="0" err="1" smtClean="0"/>
              <a:t>Kλικ</a:t>
            </a:r>
            <a:r>
              <a:rPr lang="el-GR" dirty="0" smtClean="0"/>
              <a:t> για επεξεργασία του τίτλου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884368" y="6245225"/>
            <a:ext cx="802432" cy="476250"/>
          </a:xfrm>
        </p:spPr>
        <p:txBody>
          <a:bodyPr/>
          <a:lstStyle>
            <a:lvl1pPr>
              <a:defRPr/>
            </a:lvl1pPr>
          </a:lstStyle>
          <a:p>
            <a:fld id="{56407C82-784F-4B8F-A0A1-6A7C55A9A21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72ECF-7E47-4E07-986C-27AC9D820DF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F3C2F-F5F6-404C-A0F8-13B7FCCC7FF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ADD5A-2ADC-462E-BF13-F0B9E00C768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4B80E6-BB43-42DA-BA85-F9588D4564A5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wmf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31.wav"/><Relationship Id="rId7" Type="http://schemas.openxmlformats.org/officeDocument/2006/relationships/image" Target="../media/image29.wmf"/><Relationship Id="rId2" Type="http://schemas.microsoft.com/office/2007/relationships/media" Target="../media/media31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wmf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hyperlink" Target="http://www.exergia.net/mcda/MCDA_default.htm" TargetMode="External"/><Relationship Id="rId5" Type="http://schemas.openxmlformats.org/officeDocument/2006/relationships/hyperlink" Target="http://www.decisionarium.hut.fi/" TargetMode="External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wmf"/><Relationship Id="rId11" Type="http://schemas.openxmlformats.org/officeDocument/2006/relationships/image" Target="../media/image3.png"/><Relationship Id="rId5" Type="http://schemas.openxmlformats.org/officeDocument/2006/relationships/image" Target="../media/image9.wmf"/><Relationship Id="rId10" Type="http://schemas.openxmlformats.org/officeDocument/2006/relationships/image" Target="../media/image14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wmf"/><Relationship Id="rId12" Type="http://schemas.openxmlformats.org/officeDocument/2006/relationships/diagramQuickStyle" Target="../diagrams/quickStyle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6.wmf"/><Relationship Id="rId11" Type="http://schemas.openxmlformats.org/officeDocument/2006/relationships/diagramLayout" Target="../diagrams/layout1.xml"/><Relationship Id="rId5" Type="http://schemas.openxmlformats.org/officeDocument/2006/relationships/image" Target="../media/image15.wmf"/><Relationship Id="rId15" Type="http://schemas.openxmlformats.org/officeDocument/2006/relationships/image" Target="../media/image3.png"/><Relationship Id="rId10" Type="http://schemas.openxmlformats.org/officeDocument/2006/relationships/diagramData" Target="../diagrams/data1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wmf"/><Relationship Id="rId14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991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2" y="5915025"/>
            <a:ext cx="37242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ΕΝΕΡΓΕΙΑΚΗ ΠΟΛΙΤΙΚΗ ΚΑΙ ΔΙΑΧΕΙΡΙΣΗ - ΛΗΨΗ ΑΠΟΦΑΣΕΩΝ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ΔΙΑΛΕΞΗ </a:t>
            </a:r>
            <a:r>
              <a:rPr lang="el-GR" err="1" smtClean="0"/>
              <a:t>Νο</a:t>
            </a:r>
            <a:r>
              <a:rPr lang="el-GR" smtClean="0"/>
              <a:t> </a:t>
            </a:r>
            <a:r>
              <a:rPr lang="el-GR" smtClean="0"/>
              <a:t>9</a:t>
            </a:r>
            <a:endParaRPr lang="el-GR" dirty="0" smtClean="0"/>
          </a:p>
          <a:p>
            <a:r>
              <a:rPr lang="el-GR" smtClean="0"/>
              <a:t>ΛΗΨΗ ΑΠΟΦΑΣΕΩΝ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F1A2-2E3F-460E-A4CE-478418FBBC46}" type="slidenum">
              <a:rPr lang="el-GR" smtClean="0"/>
              <a:pPr/>
              <a:t>1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9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3"/>
    </mc:Choice>
    <mc:Fallback>
      <p:transition spd="slow" advTm="10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ext Box 2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7777162" cy="52322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b="1">
                <a:latin typeface="Cambria" panose="02040503050406030204" pitchFamily="18" charset="0"/>
              </a:rPr>
              <a:t>ΒΙΩΣΙΜΟΤΗΤΑ</a:t>
            </a:r>
            <a:r>
              <a:rPr lang="en-GB" sz="2800" b="1">
                <a:latin typeface="Cambria" panose="02040503050406030204" pitchFamily="18" charset="0"/>
              </a:rPr>
              <a:t>:            </a:t>
            </a:r>
            <a:r>
              <a:rPr lang="el-GR" sz="2800" b="1">
                <a:latin typeface="Cambria" panose="02040503050406030204" pitchFamily="18" charset="0"/>
              </a:rPr>
              <a:t> ΙΣΧΥΡΗ</a:t>
            </a:r>
            <a:r>
              <a:rPr lang="en-GB" sz="2800" b="1">
                <a:latin typeface="Cambria" panose="02040503050406030204" pitchFamily="18" charset="0"/>
              </a:rPr>
              <a:t> </a:t>
            </a:r>
            <a:r>
              <a:rPr lang="el-GR" sz="2800" b="1">
                <a:latin typeface="Cambria" panose="02040503050406030204" pitchFamily="18" charset="0"/>
              </a:rPr>
              <a:t> – </a:t>
            </a:r>
            <a:r>
              <a:rPr lang="en-GB" sz="2800" b="1">
                <a:latin typeface="Cambria" panose="02040503050406030204" pitchFamily="18" charset="0"/>
              </a:rPr>
              <a:t> </a:t>
            </a:r>
            <a:r>
              <a:rPr lang="el-GR" sz="2800" b="1">
                <a:latin typeface="Cambria" panose="02040503050406030204" pitchFamily="18" charset="0"/>
              </a:rPr>
              <a:t>ΑΣΘΕΝΗΣ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468313" y="981075"/>
            <a:ext cx="82073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u="sng" dirty="0">
                <a:solidFill>
                  <a:schemeClr val="accent2"/>
                </a:solidFill>
                <a:latin typeface="Cambria" panose="02040503050406030204" pitchFamily="18" charset="0"/>
              </a:rPr>
              <a:t>Ασθενής βιωσιμότητα</a:t>
            </a:r>
          </a:p>
          <a:p>
            <a:pPr>
              <a:spcBef>
                <a:spcPct val="50000"/>
              </a:spcBef>
            </a:pPr>
            <a:r>
              <a:rPr lang="el-GR" sz="2400" dirty="0">
                <a:latin typeface="Cambria" panose="02040503050406030204" pitchFamily="18" charset="0"/>
              </a:rPr>
              <a:t>Πλήρης υποκατάσταση μεταξύ του ανθρωπογενούς και του φυσικού κεφαλαίου</a:t>
            </a: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498040" y="2606919"/>
            <a:ext cx="75596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u="sng" dirty="0">
                <a:solidFill>
                  <a:schemeClr val="accent2"/>
                </a:solidFill>
                <a:latin typeface="Cambria" panose="02040503050406030204" pitchFamily="18" charset="0"/>
              </a:rPr>
              <a:t>Ισχυρή βιωσιμότητα</a:t>
            </a:r>
          </a:p>
          <a:p>
            <a:pPr>
              <a:spcBef>
                <a:spcPct val="50000"/>
              </a:spcBef>
            </a:pPr>
            <a:r>
              <a:rPr lang="el-GR" sz="2400" dirty="0">
                <a:latin typeface="Cambria" panose="02040503050406030204" pitchFamily="18" charset="0"/>
              </a:rPr>
              <a:t>Μερική υποκατάσταση μεταξύ του ανθρωπογενούς και του φυσικού κεφαλαίου</a:t>
            </a:r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468313" y="4237477"/>
            <a:ext cx="8064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dirty="0">
                <a:solidFill>
                  <a:srgbClr val="FF0000"/>
                </a:solidFill>
                <a:latin typeface="Times New Roman" pitchFamily="18" charset="0"/>
              </a:rPr>
              <a:t>ΦΥΣΙΚΟ</a:t>
            </a:r>
            <a:r>
              <a:rPr lang="el-GR" sz="2400" dirty="0">
                <a:solidFill>
                  <a:srgbClr val="FF0000"/>
                </a:solidFill>
                <a:latin typeface="Times New Roman" pitchFamily="18" charset="0"/>
              </a:rPr>
              <a:t> 		&gt; 	</a:t>
            </a:r>
            <a:r>
              <a:rPr lang="el-GR" sz="2800" b="1" dirty="0">
                <a:solidFill>
                  <a:srgbClr val="FF0000"/>
                </a:solidFill>
                <a:latin typeface="Times New Roman" pitchFamily="18" charset="0"/>
              </a:rPr>
              <a:t>ΑΝΘΡΩΠΟΓΕΝΕΣ</a:t>
            </a:r>
            <a:r>
              <a:rPr lang="el-GR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l-GR" sz="2400" dirty="0">
                <a:solidFill>
                  <a:srgbClr val="FF0000"/>
                </a:solidFill>
                <a:latin typeface="Times New Roman" pitchFamily="18" charset="0"/>
              </a:rPr>
              <a:t>ΚΕΦΑΛΑΙΟ</a:t>
            </a:r>
            <a:r>
              <a:rPr lang="el-GR" sz="1200" dirty="0">
                <a:solidFill>
                  <a:srgbClr val="FF0000"/>
                </a:solidFill>
                <a:latin typeface="Times New Roman" pitchFamily="18" charset="0"/>
              </a:rPr>
              <a:t> 			</a:t>
            </a:r>
            <a:r>
              <a:rPr lang="el-GR" sz="2400" dirty="0" err="1" smtClean="0">
                <a:solidFill>
                  <a:srgbClr val="FF0000"/>
                </a:solidFill>
                <a:latin typeface="Times New Roman" pitchFamily="18" charset="0"/>
              </a:rPr>
              <a:t>ΚΕΦΑΛΑΙΟ</a:t>
            </a:r>
            <a:endParaRPr lang="el-GR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6424" name="Text Box 8"/>
          <p:cNvSpPr txBox="1">
            <a:spLocks noChangeArrowheads="1"/>
          </p:cNvSpPr>
          <p:nvPr/>
        </p:nvSpPr>
        <p:spPr bwMode="auto">
          <a:xfrm>
            <a:off x="1743075" y="5661248"/>
            <a:ext cx="3457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dirty="0">
                <a:solidFill>
                  <a:schemeClr val="accent2"/>
                </a:solidFill>
                <a:latin typeface="Times New Roman" pitchFamily="18" charset="0"/>
              </a:rPr>
              <a:t>θερμοδυναμική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771800" y="4248150"/>
            <a:ext cx="1080120" cy="981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10</a:t>
            </a:fld>
            <a:endParaRPr lang="el-G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49"/>
    </mc:Choice>
    <mc:Fallback>
      <p:transition spd="slow" advTm="3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827088" y="188913"/>
            <a:ext cx="7777162" cy="52322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b="1">
                <a:latin typeface="Cambria" panose="02040503050406030204" pitchFamily="18" charset="0"/>
              </a:rPr>
              <a:t>ΛΗΨΗ ΑΠΟΦΑΣΕΩΝ &amp; ΒΙΩΣΙΜΗ ΑΝΑΠΤΥΞΗ</a:t>
            </a:r>
          </a:p>
        </p:txBody>
      </p:sp>
      <p:sp>
        <p:nvSpPr>
          <p:cNvPr id="244744" name="Text Box 8"/>
          <p:cNvSpPr txBox="1">
            <a:spLocks noChangeArrowheads="1"/>
          </p:cNvSpPr>
          <p:nvPr/>
        </p:nvSpPr>
        <p:spPr bwMode="auto">
          <a:xfrm>
            <a:off x="468313" y="1196975"/>
            <a:ext cx="1943447" cy="5847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dirty="0">
                <a:latin typeface="Cambria" panose="02040503050406030204" pitchFamily="18" charset="0"/>
              </a:rPr>
              <a:t>Πλαίσιο</a:t>
            </a:r>
          </a:p>
        </p:txBody>
      </p:sp>
      <p:sp>
        <p:nvSpPr>
          <p:cNvPr id="244745" name="Text Box 9"/>
          <p:cNvSpPr txBox="1">
            <a:spLocks noChangeArrowheads="1"/>
          </p:cNvSpPr>
          <p:nvPr/>
        </p:nvSpPr>
        <p:spPr bwMode="auto">
          <a:xfrm>
            <a:off x="395288" y="1691595"/>
            <a:ext cx="676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l-GR" sz="2400" dirty="0"/>
              <a:t> </a:t>
            </a:r>
            <a:r>
              <a:rPr lang="el-GR" sz="2400" dirty="0" smtClean="0">
                <a:latin typeface="Cambria" panose="02040503050406030204" pitchFamily="18" charset="0"/>
              </a:rPr>
              <a:t>Περιορισμένοι φυσικοί και οικονομικοί πόροι</a:t>
            </a:r>
            <a:endParaRPr lang="el-GR" sz="2400" dirty="0">
              <a:latin typeface="Cambria" panose="02040503050406030204" pitchFamily="18" charset="0"/>
            </a:endParaRPr>
          </a:p>
        </p:txBody>
      </p:sp>
      <p:sp>
        <p:nvSpPr>
          <p:cNvPr id="244746" name="Text Box 10"/>
          <p:cNvSpPr txBox="1">
            <a:spLocks noChangeArrowheads="1"/>
          </p:cNvSpPr>
          <p:nvPr/>
        </p:nvSpPr>
        <p:spPr bwMode="auto">
          <a:xfrm>
            <a:off x="395288" y="2349500"/>
            <a:ext cx="676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l-GR" sz="2400" dirty="0">
                <a:latin typeface="Cambria" panose="02040503050406030204" pitchFamily="18" charset="0"/>
              </a:rPr>
              <a:t> Δυναμικό ‘κοινωνικό γίγνεσθαι’ – ηθικές αξίες</a:t>
            </a:r>
          </a:p>
        </p:txBody>
      </p:sp>
      <p:sp>
        <p:nvSpPr>
          <p:cNvPr id="244747" name="Text Box 11"/>
          <p:cNvSpPr txBox="1">
            <a:spLocks noChangeArrowheads="1"/>
          </p:cNvSpPr>
          <p:nvPr/>
        </p:nvSpPr>
        <p:spPr bwMode="auto">
          <a:xfrm>
            <a:off x="468313" y="3136612"/>
            <a:ext cx="2736924" cy="5847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dirty="0">
                <a:latin typeface="Cambria" panose="02040503050406030204" pitchFamily="18" charset="0"/>
              </a:rPr>
              <a:t>Διαδικασία</a:t>
            </a:r>
          </a:p>
        </p:txBody>
      </p:sp>
      <p:sp>
        <p:nvSpPr>
          <p:cNvPr id="244749" name="Text Box 13"/>
          <p:cNvSpPr txBox="1">
            <a:spLocks noChangeArrowheads="1"/>
          </p:cNvSpPr>
          <p:nvPr/>
        </p:nvSpPr>
        <p:spPr bwMode="auto">
          <a:xfrm>
            <a:off x="468313" y="3690610"/>
            <a:ext cx="849719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49263" indent="-449263">
              <a:spcBef>
                <a:spcPts val="600"/>
              </a:spcBef>
              <a:buFont typeface="Wingdings" pitchFamily="2" charset="2"/>
              <a:buChar char="Ø"/>
            </a:pPr>
            <a:r>
              <a:rPr lang="el-GR" sz="2400" b="1" dirty="0">
                <a:latin typeface="Cambria" panose="02040503050406030204" pitchFamily="18" charset="0"/>
              </a:rPr>
              <a:t> Σχηματισμός</a:t>
            </a:r>
            <a:r>
              <a:rPr lang="el-GR" sz="2400" dirty="0">
                <a:latin typeface="Cambria" panose="02040503050406030204" pitchFamily="18" charset="0"/>
              </a:rPr>
              <a:t> συνόλου προτύπων που χαρακτηρίζουν τις επιθυμητές συνθήκες</a:t>
            </a:r>
          </a:p>
          <a:p>
            <a:pPr marL="449263" indent="-449263">
              <a:spcBef>
                <a:spcPts val="600"/>
              </a:spcBef>
              <a:buFont typeface="Wingdings" pitchFamily="2" charset="2"/>
              <a:buChar char="Ø"/>
            </a:pPr>
            <a:r>
              <a:rPr lang="el-GR" sz="2400" b="1" dirty="0">
                <a:latin typeface="Cambria" panose="02040503050406030204" pitchFamily="18" charset="0"/>
              </a:rPr>
              <a:t> Παρατήρηση</a:t>
            </a:r>
            <a:r>
              <a:rPr lang="el-GR" sz="2400" dirty="0">
                <a:latin typeface="Cambria" panose="02040503050406030204" pitchFamily="18" charset="0"/>
              </a:rPr>
              <a:t> και </a:t>
            </a:r>
            <a:r>
              <a:rPr lang="el-GR" sz="2400" b="1" dirty="0">
                <a:latin typeface="Cambria" panose="02040503050406030204" pitchFamily="18" charset="0"/>
              </a:rPr>
              <a:t>καταγραφή</a:t>
            </a:r>
            <a:r>
              <a:rPr lang="el-GR" sz="2400" dirty="0">
                <a:latin typeface="Cambria" panose="02040503050406030204" pitchFamily="18" charset="0"/>
              </a:rPr>
              <a:t> αυτών που φαίνονται ως πραγματικές συνθήκες</a:t>
            </a:r>
          </a:p>
          <a:p>
            <a:pPr marL="449263" indent="-449263">
              <a:spcBef>
                <a:spcPts val="600"/>
              </a:spcBef>
              <a:buFont typeface="Wingdings" pitchFamily="2" charset="2"/>
              <a:buChar char="Ø"/>
            </a:pPr>
            <a:r>
              <a:rPr lang="el-GR" sz="2400" b="1" dirty="0">
                <a:latin typeface="Cambria" panose="02040503050406030204" pitchFamily="18" charset="0"/>
              </a:rPr>
              <a:t> Δημιουργία</a:t>
            </a:r>
            <a:r>
              <a:rPr lang="el-GR" sz="2400" dirty="0">
                <a:latin typeface="Cambria" panose="02040503050406030204" pitchFamily="18" charset="0"/>
              </a:rPr>
              <a:t> διορθωτικών δράσεων για τη ώθηση των πραγματικών </a:t>
            </a:r>
            <a:r>
              <a:rPr lang="el-GR" sz="2400" dirty="0" smtClean="0">
                <a:latin typeface="Cambria" panose="02040503050406030204" pitchFamily="18" charset="0"/>
              </a:rPr>
              <a:t>συνθηκών </a:t>
            </a:r>
            <a:r>
              <a:rPr lang="el-GR" sz="2400">
                <a:latin typeface="Cambria" panose="02040503050406030204" pitchFamily="18" charset="0"/>
              </a:rPr>
              <a:t>προς </a:t>
            </a:r>
            <a:r>
              <a:rPr lang="el-GR" sz="2400" smtClean="0">
                <a:latin typeface="Cambria" panose="02040503050406030204" pitchFamily="18" charset="0"/>
              </a:rPr>
              <a:t>το επιθυμητό επίπεδο</a:t>
            </a:r>
            <a:endParaRPr lang="el-GR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11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72"/>
    </mc:Choice>
    <mc:Fallback>
      <p:transition spd="slow" advTm="73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Text Box 3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827088" y="188913"/>
            <a:ext cx="7777162" cy="52322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b="1" dirty="0">
                <a:latin typeface="Cambria" panose="02040503050406030204" pitchFamily="18" charset="0"/>
              </a:rPr>
              <a:t>ΔΙΑΧΕΙΡΙΣΗ</a:t>
            </a:r>
          </a:p>
        </p:txBody>
      </p:sp>
      <p:sp>
        <p:nvSpPr>
          <p:cNvPr id="246790" name="Text Box 6"/>
          <p:cNvSpPr txBox="1">
            <a:spLocks noChangeArrowheads="1"/>
          </p:cNvSpPr>
          <p:nvPr/>
        </p:nvSpPr>
        <p:spPr bwMode="auto">
          <a:xfrm>
            <a:off x="251520" y="981075"/>
            <a:ext cx="8568952" cy="954107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Διαχείριση είναι η διαδικασία μετατροπής της πληροφορίας σε δράση</a:t>
            </a:r>
            <a:endParaRPr lang="el-GR" sz="2800" dirty="0">
              <a:latin typeface="Cambria" panose="02040503050406030204" pitchFamily="18" charset="0"/>
            </a:endParaRPr>
          </a:p>
        </p:txBody>
      </p:sp>
      <p:pic>
        <p:nvPicPr>
          <p:cNvPr id="24679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716" y="2124063"/>
            <a:ext cx="8202955" cy="424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43608" y="5174594"/>
            <a:ext cx="2808312" cy="76944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4400" dirty="0" smtClean="0">
                <a:latin typeface="Cambria" panose="02040503050406030204" pitchFamily="18" charset="0"/>
              </a:rPr>
              <a:t>ΑΠΟΦΑΣΗ</a:t>
            </a:r>
            <a:endParaRPr lang="en-GB" sz="4400" dirty="0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5174594"/>
            <a:ext cx="1944216" cy="76944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l-GR" sz="4400" dirty="0" smtClean="0">
                <a:latin typeface="Cambria" panose="02040503050406030204" pitchFamily="18" charset="0"/>
              </a:rPr>
              <a:t>ΔΡΑΣΗ</a:t>
            </a:r>
            <a:endParaRPr lang="en-GB" sz="4400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7875" y="2598003"/>
            <a:ext cx="2160637" cy="83099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l-GR" sz="2400" dirty="0" smtClean="0">
                <a:latin typeface="Cambria" panose="02040503050406030204" pitchFamily="18" charset="0"/>
              </a:rPr>
              <a:t>ΠΛΗΡΟΦΟΡΙΑΑΝΑΔΡΑΣΗ</a:t>
            </a:r>
            <a:endParaRPr lang="en-GB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12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80"/>
    </mc:Choice>
    <mc:Fallback>
      <p:transition spd="slow" advTm="26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304131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7777162" cy="52322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b="1" dirty="0">
                <a:latin typeface="Cambria" panose="02040503050406030204" pitchFamily="18" charset="0"/>
              </a:rPr>
              <a:t>ΔΙΑΧΕΙΡΙΣΗ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l-GR" sz="2800" b="1" dirty="0">
                <a:latin typeface="Cambria" panose="02040503050406030204" pitchFamily="18" charset="0"/>
              </a:rPr>
              <a:t>ΤΟΥ ΠΕΡΙΒΑΛΛΟΝΤΟΣ</a:t>
            </a:r>
          </a:p>
        </p:txBody>
      </p:sp>
      <p:sp>
        <p:nvSpPr>
          <p:cNvPr id="304134" name="Rectangle 6"/>
          <p:cNvSpPr>
            <a:spLocks noChangeArrowheads="1"/>
          </p:cNvSpPr>
          <p:nvPr/>
        </p:nvSpPr>
        <p:spPr bwMode="auto">
          <a:xfrm>
            <a:off x="468313" y="981075"/>
            <a:ext cx="82296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l-GR" sz="3200" b="1" smtClean="0">
                <a:latin typeface="Cambria" panose="02040503050406030204" pitchFamily="18" charset="0"/>
              </a:rPr>
              <a:t>δυναμικά και σύνθετα</a:t>
            </a:r>
            <a:r>
              <a:rPr lang="el-GR" sz="3200" smtClean="0">
                <a:latin typeface="Cambria" panose="02040503050406030204" pitchFamily="18" charset="0"/>
              </a:rPr>
              <a:t> </a:t>
            </a:r>
            <a:r>
              <a:rPr lang="el-GR" sz="3200" dirty="0">
                <a:latin typeface="Cambria" panose="02040503050406030204" pitchFamily="18" charset="0"/>
              </a:rPr>
              <a:t>συστήματα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endParaRPr lang="el-GR" sz="3600" dirty="0">
              <a:latin typeface="Cambria" panose="02040503050406030204" pitchFamily="18" charset="0"/>
            </a:endParaRPr>
          </a:p>
          <a:p>
            <a:pPr marL="342900" indent="-342900">
              <a:spcBef>
                <a:spcPct val="50000"/>
              </a:spcBef>
            </a:pPr>
            <a:endParaRPr lang="el-GR" sz="2800" dirty="0">
              <a:latin typeface="Cambria" panose="02040503050406030204" pitchFamily="18" charset="0"/>
            </a:endParaRP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l-GR" sz="3200" b="1" smtClean="0">
                <a:latin typeface="Cambria" panose="02040503050406030204" pitchFamily="18" charset="0"/>
              </a:rPr>
              <a:t>Μερικώς </a:t>
            </a:r>
            <a:r>
              <a:rPr lang="el-GR" sz="3200" b="1" smtClean="0">
                <a:latin typeface="Cambria" panose="02040503050406030204" pitchFamily="18" charset="0"/>
              </a:rPr>
              <a:t>κατανοητά</a:t>
            </a:r>
            <a:endParaRPr lang="el-GR" sz="3200" b="1" dirty="0">
              <a:latin typeface="Cambria" panose="02040503050406030204" pitchFamily="18" charset="0"/>
            </a:endParaRPr>
          </a:p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l-GR" sz="2800" smtClean="0">
                <a:latin typeface="Cambria" panose="02040503050406030204" pitchFamily="18" charset="0"/>
              </a:rPr>
              <a:t>Πολλαπλά </a:t>
            </a:r>
            <a:r>
              <a:rPr lang="el-GR" sz="2800" smtClean="0">
                <a:latin typeface="Cambria" panose="02040503050406030204" pitchFamily="18" charset="0"/>
              </a:rPr>
              <a:t>συμφέροντα </a:t>
            </a:r>
            <a:endParaRPr lang="el-GR" sz="2800" dirty="0" smtClean="0">
              <a:latin typeface="Cambria" panose="02040503050406030204" pitchFamily="18" charset="0"/>
            </a:endParaRPr>
          </a:p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l-GR" sz="2800" dirty="0" smtClean="0">
                <a:latin typeface="Cambria" panose="02040503050406030204" pitchFamily="18" charset="0"/>
              </a:rPr>
              <a:t>Πολλοί </a:t>
            </a:r>
            <a:r>
              <a:rPr lang="el-GR" sz="2800" dirty="0">
                <a:latin typeface="Cambria" panose="02040503050406030204" pitchFamily="18" charset="0"/>
              </a:rPr>
              <a:t>συμμετέχοντες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endParaRPr lang="el-GR" sz="2800" dirty="0">
              <a:latin typeface="Cambria" panose="02040503050406030204" pitchFamily="18" charset="0"/>
            </a:endParaRPr>
          </a:p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l-GR" sz="2800" smtClean="0">
                <a:latin typeface="Cambria" panose="02040503050406030204" pitchFamily="18" charset="0"/>
              </a:rPr>
              <a:t>Μακροχρόνιες </a:t>
            </a:r>
            <a:r>
              <a:rPr lang="el-GR" sz="2800" dirty="0">
                <a:latin typeface="Cambria" panose="02040503050406030204" pitchFamily="18" charset="0"/>
              </a:rPr>
              <a:t>επιπτώσεις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endParaRPr lang="el-GR" sz="2800" dirty="0">
              <a:latin typeface="Cambria" panose="02040503050406030204" pitchFamily="18" charset="0"/>
            </a:endParaRP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sz="2800" dirty="0" smtClean="0">
                <a:latin typeface="Cambria" panose="02040503050406030204" pitchFamily="18" charset="0"/>
              </a:rPr>
              <a:t>τοπικό</a:t>
            </a:r>
            <a:endParaRPr lang="en-US" sz="2800" dirty="0">
              <a:latin typeface="Cambria" panose="02040503050406030204" pitchFamily="18" charset="0"/>
            </a:endParaRPr>
          </a:p>
          <a:p>
            <a:pPr marL="914400" lvl="1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l-GR" sz="2800" smtClean="0">
                <a:latin typeface="Cambria" panose="02040503050406030204" pitchFamily="18" charset="0"/>
              </a:rPr>
              <a:t>πλανητικό </a:t>
            </a:r>
            <a:r>
              <a:rPr lang="el-GR" sz="2800" smtClean="0">
                <a:latin typeface="Cambria" panose="02040503050406030204" pitchFamily="18" charset="0"/>
              </a:rPr>
              <a:t>επίπεδο</a:t>
            </a:r>
            <a:endParaRPr lang="el-GR" sz="2800" dirty="0">
              <a:latin typeface="Cambria" panose="02040503050406030204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sz="28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13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41"/>
    </mc:Choice>
    <mc:Fallback>
      <p:transition spd="slow" advTm="31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ΠΟΛΥΠΛΟΚΟ ΔΥΝΑΜΙΚΟ </a:t>
            </a:r>
            <a:r>
              <a:rPr lang="el-GR"/>
              <a:t>ΣΥΣΤΗΜΑ 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smtClean="0"/>
              <a:t>ΤΟ </a:t>
            </a:r>
            <a:r>
              <a:rPr lang="el-GR" sz="2400"/>
              <a:t>ΣΥΣΤΗΜΑ </a:t>
            </a:r>
            <a:r>
              <a:rPr lang="el-GR" sz="2400" smtClean="0"/>
              <a:t>ΤΟ ΟΠΟΙΟ, ΕΝΔΟΓΕΝΩΣ, </a:t>
            </a:r>
            <a:r>
              <a:rPr lang="el-GR" sz="2400"/>
              <a:t>ΔΕΝ ΤΕΙΝΕΙ ΑΣΥΜΠΤΩΤΙΚΑ ΣΕ ΕΝΑ ΣΤΑΘΕΡΟ ΕΠΙΠΕΔΟ, ΕΝΑΝ ΠΕΡΙΟΡΙΣΤΙΚΟ ΚΥΚΛΟ Ή ΜΙΑ ΕΚΡΗΞΗ ΑΣΥΝΕΧΕΙΑΣ.</a:t>
            </a:r>
            <a:endParaRPr lang="en-GB" sz="2400"/>
          </a:p>
          <a:p>
            <a:endParaRPr lang="en-GB" sz="2400"/>
          </a:p>
          <a:p>
            <a:r>
              <a:rPr lang="el-GR" sz="2400"/>
              <a:t>ΤΑ ΣΥΣΤΗΜΑΤΑ ΑΥΤΑ ΜΠΟΡΕΙ ΝΑ ΕΠΙΔΕΙΞΟΥΝ ΑΣΥΝΕΧΗ ΣΥΜΠΕΡΙΦΟΡΑ ΚΑΙ ΜΠΟΡΟΥΝ ΝΑ ΠΕΡΙΓΡΑΦΟΥΝ ΜΕ ΜΗ-ΓΡΑΜΜΙΚΕΣ ΔΙΑΦΟΡΙΚΕΣ ΕΞΙΣΩΣΕΙΣ, ΠΙΘΑΝΟΝ ΜΕ ΣΤΟΧΑΣΤΙΚΕΣ ΠΑΡΑΜΕΤΡΟΥΣ.</a:t>
            </a:r>
            <a:endParaRPr lang="en-GB" sz="2400"/>
          </a:p>
          <a:p>
            <a:r>
              <a:rPr lang="el-GR" sz="2400" smtClean="0"/>
              <a:t>ΔΕΝ </a:t>
            </a:r>
            <a:r>
              <a:rPr lang="el-GR" sz="2400"/>
              <a:t>ΜΠΟΡΟΥΝ </a:t>
            </a:r>
            <a:r>
              <a:rPr lang="el-GR" sz="2400"/>
              <a:t>ΝΑ </a:t>
            </a:r>
            <a:r>
              <a:rPr lang="el-GR" sz="2400" smtClean="0"/>
              <a:t>ΠΡΟΣΕΓΓΙΣΤΟΥΝ ΜΕΣΩ </a:t>
            </a:r>
            <a:r>
              <a:rPr lang="el-GR" sz="2400"/>
              <a:t>ΜΙΑΣ ΜΟΝΑΔΙΚΗΣ ΠΡΟΟΠΤΙΚΗΣ</a:t>
            </a:r>
            <a:endParaRPr lang="en-GB" sz="2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14</a:t>
            </a:fld>
            <a:endParaRPr lang="el-G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4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62"/>
    </mc:Choice>
    <mc:Fallback>
      <p:transition spd="slow" advTm="46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Oval 5"/>
          <p:cNvSpPr>
            <a:spLocks noChangeArrowheads="1"/>
          </p:cNvSpPr>
          <p:nvPr/>
        </p:nvSpPr>
        <p:spPr bwMode="auto">
          <a:xfrm>
            <a:off x="179388" y="908050"/>
            <a:ext cx="2304380" cy="1368822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ΠΟΛΛΟΙ </a:t>
            </a:r>
          </a:p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ΑΠΟΦΑΣΙΖΟΝΤΕΣ</a:t>
            </a:r>
            <a:endParaRPr lang="el-GR" sz="2000" dirty="0">
              <a:latin typeface="Cambria" panose="02040503050406030204" pitchFamily="18" charset="0"/>
            </a:endParaRPr>
          </a:p>
        </p:txBody>
      </p:sp>
      <p:sp>
        <p:nvSpPr>
          <p:cNvPr id="283654" name="Oval 6"/>
          <p:cNvSpPr>
            <a:spLocks noChangeArrowheads="1"/>
          </p:cNvSpPr>
          <p:nvPr/>
        </p:nvSpPr>
        <p:spPr bwMode="auto">
          <a:xfrm>
            <a:off x="2663825" y="728662"/>
            <a:ext cx="1800225" cy="118817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ΠΡΟΤΙΜΗΣΗ</a:t>
            </a:r>
            <a:endParaRPr lang="el-GR" sz="2000" dirty="0">
              <a:latin typeface="Cambria" panose="02040503050406030204" pitchFamily="18" charset="0"/>
            </a:endParaRPr>
          </a:p>
        </p:txBody>
      </p:sp>
      <p:sp>
        <p:nvSpPr>
          <p:cNvPr id="283655" name="Oval 7"/>
          <p:cNvSpPr>
            <a:spLocks noChangeArrowheads="1"/>
          </p:cNvSpPr>
          <p:nvPr/>
        </p:nvSpPr>
        <p:spPr bwMode="auto">
          <a:xfrm>
            <a:off x="7397751" y="2185533"/>
            <a:ext cx="1800225" cy="93620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dirty="0" smtClean="0">
                <a:latin typeface="Cambria" panose="02040503050406030204" pitchFamily="18" charset="0"/>
              </a:rPr>
              <a:t>ΠΛΗΘΟΣ </a:t>
            </a:r>
          </a:p>
          <a:p>
            <a:pPr algn="ctr"/>
            <a:r>
              <a:rPr lang="el-GR" dirty="0" smtClean="0">
                <a:latin typeface="Cambria" panose="02040503050406030204" pitchFamily="18" charset="0"/>
              </a:rPr>
              <a:t>ΚΡΙΤΗΡΙΩΝ</a:t>
            </a:r>
            <a:endParaRPr lang="el-GR" dirty="0">
              <a:latin typeface="Cambria" panose="02040503050406030204" pitchFamily="18" charset="0"/>
            </a:endParaRPr>
          </a:p>
        </p:txBody>
      </p:sp>
      <p:sp>
        <p:nvSpPr>
          <p:cNvPr id="283656" name="Oval 8"/>
          <p:cNvSpPr>
            <a:spLocks noChangeArrowheads="1"/>
          </p:cNvSpPr>
          <p:nvPr/>
        </p:nvSpPr>
        <p:spPr bwMode="auto">
          <a:xfrm>
            <a:off x="179388" y="2565400"/>
            <a:ext cx="1512887" cy="10795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ΧΩΡΙΚΗ </a:t>
            </a:r>
          </a:p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ΚΛΙΜΑΚΑ</a:t>
            </a:r>
            <a:endParaRPr lang="el-GR" sz="2000" dirty="0">
              <a:latin typeface="Cambria" panose="02040503050406030204" pitchFamily="18" charset="0"/>
            </a:endParaRPr>
          </a:p>
        </p:txBody>
      </p:sp>
      <p:sp>
        <p:nvSpPr>
          <p:cNvPr id="283657" name="Oval 9"/>
          <p:cNvSpPr>
            <a:spLocks noChangeArrowheads="1"/>
          </p:cNvSpPr>
          <p:nvPr/>
        </p:nvSpPr>
        <p:spPr bwMode="auto">
          <a:xfrm>
            <a:off x="3707606" y="1917700"/>
            <a:ext cx="1728787" cy="1006474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dirty="0" smtClean="0">
                <a:latin typeface="Cambria" panose="02040503050406030204" pitchFamily="18" charset="0"/>
              </a:rPr>
              <a:t>ΧΡΟΝΙΚΗ</a:t>
            </a:r>
          </a:p>
          <a:p>
            <a:pPr algn="ctr"/>
            <a:r>
              <a:rPr lang="el-GR" dirty="0" smtClean="0">
                <a:latin typeface="Cambria" panose="02040503050406030204" pitchFamily="18" charset="0"/>
              </a:rPr>
              <a:t>ΚΛΙΜΑΚΑ</a:t>
            </a:r>
            <a:endParaRPr lang="el-GR" dirty="0">
              <a:latin typeface="Cambria" panose="02040503050406030204" pitchFamily="18" charset="0"/>
            </a:endParaRPr>
          </a:p>
        </p:txBody>
      </p:sp>
      <p:sp>
        <p:nvSpPr>
          <p:cNvPr id="283658" name="Oval 10"/>
          <p:cNvSpPr>
            <a:spLocks noChangeArrowheads="1"/>
          </p:cNvSpPr>
          <p:nvPr/>
        </p:nvSpPr>
        <p:spPr bwMode="auto">
          <a:xfrm>
            <a:off x="5436393" y="973109"/>
            <a:ext cx="2232248" cy="1295399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ΡΙΣΚΟ</a:t>
            </a:r>
          </a:p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ΑΒΕΒΑΙΟΤΗΤΑ</a:t>
            </a:r>
          </a:p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ΑΓΝΟΙΑ</a:t>
            </a:r>
            <a:endParaRPr lang="el-GR" sz="2000" dirty="0">
              <a:latin typeface="Cambria" panose="02040503050406030204" pitchFamily="18" charset="0"/>
            </a:endParaRPr>
          </a:p>
        </p:txBody>
      </p:sp>
      <p:sp>
        <p:nvSpPr>
          <p:cNvPr id="283659" name="Oval 11"/>
          <p:cNvSpPr>
            <a:spLocks noChangeArrowheads="1"/>
          </p:cNvSpPr>
          <p:nvPr/>
        </p:nvSpPr>
        <p:spPr bwMode="auto">
          <a:xfrm>
            <a:off x="395536" y="4292202"/>
            <a:ext cx="2268289" cy="144224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ΔΕΔΟΜΕΝΑ: </a:t>
            </a:r>
          </a:p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ΠΟΙΟΤΙΚΑ ΚΑΙ </a:t>
            </a:r>
          </a:p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ΠΟΣΟΤΙΚΑ</a:t>
            </a:r>
            <a:endParaRPr lang="el-GR" sz="2000" dirty="0">
              <a:latin typeface="Cambria" panose="02040503050406030204" pitchFamily="18" charset="0"/>
            </a:endParaRPr>
          </a:p>
        </p:txBody>
      </p:sp>
      <p:sp>
        <p:nvSpPr>
          <p:cNvPr id="283660" name="Oval 12"/>
          <p:cNvSpPr>
            <a:spLocks noChangeArrowheads="1"/>
          </p:cNvSpPr>
          <p:nvPr/>
        </p:nvSpPr>
        <p:spPr bwMode="auto">
          <a:xfrm>
            <a:off x="4715241" y="3229568"/>
            <a:ext cx="1837276" cy="99000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ΘΕΜΑΤΑ </a:t>
            </a:r>
          </a:p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ΗΘΙΚΗΣ</a:t>
            </a:r>
            <a:endParaRPr lang="el-GR" sz="2000" dirty="0">
              <a:latin typeface="Cambria" panose="02040503050406030204" pitchFamily="18" charset="0"/>
            </a:endParaRPr>
          </a:p>
        </p:txBody>
      </p:sp>
      <p:sp>
        <p:nvSpPr>
          <p:cNvPr id="283661" name="Oval 13"/>
          <p:cNvSpPr>
            <a:spLocks noChangeArrowheads="1"/>
          </p:cNvSpPr>
          <p:nvPr/>
        </p:nvSpPr>
        <p:spPr bwMode="auto">
          <a:xfrm>
            <a:off x="6444208" y="3768361"/>
            <a:ext cx="2405264" cy="115227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400" dirty="0" smtClean="0">
                <a:latin typeface="Cambria" panose="02040503050406030204" pitchFamily="18" charset="0"/>
              </a:rPr>
              <a:t>ΔΥΝΑΜΙΚΑ </a:t>
            </a:r>
          </a:p>
          <a:p>
            <a:pPr algn="ctr"/>
            <a:r>
              <a:rPr lang="el-GR" sz="2400" dirty="0" smtClean="0">
                <a:latin typeface="Cambria" panose="02040503050406030204" pitchFamily="18" charset="0"/>
              </a:rPr>
              <a:t>ΣΥΣΤΗΜΑΤΑ</a:t>
            </a:r>
            <a:endParaRPr lang="el-GR" sz="2400" dirty="0">
              <a:latin typeface="Cambria" panose="02040503050406030204" pitchFamily="18" charset="0"/>
            </a:endParaRPr>
          </a:p>
        </p:txBody>
      </p:sp>
      <p:sp>
        <p:nvSpPr>
          <p:cNvPr id="283662" name="Text Box 14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ΧΑΡΑΚΤΗΡΙΣΤΙΚΑ - ΠΑΡΑΓΟΝΤΕΣ</a:t>
            </a:r>
          </a:p>
        </p:txBody>
      </p:sp>
      <p:sp>
        <p:nvSpPr>
          <p:cNvPr id="283663" name="Oval 15"/>
          <p:cNvSpPr>
            <a:spLocks noChangeArrowheads="1"/>
          </p:cNvSpPr>
          <p:nvPr/>
        </p:nvSpPr>
        <p:spPr bwMode="auto">
          <a:xfrm>
            <a:off x="1832513" y="2924174"/>
            <a:ext cx="2519934" cy="1295399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ΜΕΡΙΚΗ </a:t>
            </a:r>
          </a:p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ΚΑΤΑΝΟΗΣΗ </a:t>
            </a:r>
          </a:p>
          <a:p>
            <a:pPr algn="ctr"/>
            <a:r>
              <a:rPr lang="el-GR" sz="2000" dirty="0" smtClean="0">
                <a:latin typeface="Cambria" panose="02040503050406030204" pitchFamily="18" charset="0"/>
              </a:rPr>
              <a:t>ΦΑΙΝΟΜΕΝΩΝ</a:t>
            </a:r>
            <a:endParaRPr lang="el-GR" sz="2000" dirty="0">
              <a:latin typeface="Cambria" panose="02040503050406030204" pitchFamily="18" charset="0"/>
            </a:endParaRPr>
          </a:p>
        </p:txBody>
      </p:sp>
      <p:sp>
        <p:nvSpPr>
          <p:cNvPr id="283664" name="Oval 16"/>
          <p:cNvSpPr>
            <a:spLocks noChangeArrowheads="1"/>
          </p:cNvSpPr>
          <p:nvPr/>
        </p:nvSpPr>
        <p:spPr bwMode="auto">
          <a:xfrm>
            <a:off x="3048543" y="4581897"/>
            <a:ext cx="2592387" cy="1367681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400" dirty="0" smtClean="0">
                <a:latin typeface="Cambria" panose="02040503050406030204" pitchFamily="18" charset="0"/>
              </a:rPr>
              <a:t>ΠΟΛΛΑΠΛΑ</a:t>
            </a:r>
          </a:p>
          <a:p>
            <a:pPr algn="ctr"/>
            <a:r>
              <a:rPr lang="el-GR" sz="2400" dirty="0" smtClean="0">
                <a:latin typeface="Cambria" panose="02040503050406030204" pitchFamily="18" charset="0"/>
              </a:rPr>
              <a:t>ΣΥΜΦΕΡΟΝΤΑ</a:t>
            </a:r>
            <a:endParaRPr lang="el-GR" sz="2400" dirty="0">
              <a:latin typeface="Cambria" panose="02040503050406030204" pitchFamily="18" charset="0"/>
            </a:endParaRPr>
          </a:p>
        </p:txBody>
      </p:sp>
      <p:sp>
        <p:nvSpPr>
          <p:cNvPr id="283665" name="Oval 17"/>
          <p:cNvSpPr>
            <a:spLocks noChangeArrowheads="1"/>
          </p:cNvSpPr>
          <p:nvPr/>
        </p:nvSpPr>
        <p:spPr bwMode="auto">
          <a:xfrm>
            <a:off x="5651501" y="5157788"/>
            <a:ext cx="3492500" cy="158358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Πολύπλοκα </a:t>
            </a:r>
            <a:endParaRPr lang="el-GR" sz="2800" b="1" dirty="0" smtClean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/>
            <a:r>
              <a:rPr lang="el-GR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Κοινωνικά </a:t>
            </a:r>
          </a:p>
          <a:p>
            <a:pPr algn="ctr"/>
            <a:r>
              <a:rPr lang="el-GR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Προβλήματα</a:t>
            </a:r>
            <a:endParaRPr lang="el-GR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15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52"/>
    </mc:Choice>
    <mc:Fallback>
      <p:transition spd="slow" advTm="6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827088" y="188913"/>
            <a:ext cx="7777162" cy="86042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ΠΟΛΥΠΛΟΚΑ ΚΟΙΝΩΝΙΚΑ ΠΡΟΒΛΗΜΑΤΑ (</a:t>
            </a:r>
            <a:r>
              <a:rPr lang="en-US" sz="2400" b="1"/>
              <a:t>COMPLEX SOCIETAL PROBLEMS)</a:t>
            </a:r>
            <a:endParaRPr lang="el-GR" sz="2400" b="1"/>
          </a:p>
        </p:txBody>
      </p:sp>
      <p:sp>
        <p:nvSpPr>
          <p:cNvPr id="248840" name="Text Box 8"/>
          <p:cNvSpPr txBox="1">
            <a:spLocks noChangeArrowheads="1"/>
          </p:cNvSpPr>
          <p:nvPr/>
        </p:nvSpPr>
        <p:spPr bwMode="auto">
          <a:xfrm>
            <a:off x="827088" y="1465182"/>
            <a:ext cx="2627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/>
              <a:t>Παραδείγματα</a:t>
            </a:r>
            <a:endParaRPr lang="el-GR" sz="2000" b="1" dirty="0"/>
          </a:p>
        </p:txBody>
      </p:sp>
      <p:sp>
        <p:nvSpPr>
          <p:cNvPr id="248841" name="Text Box 9"/>
          <p:cNvSpPr txBox="1">
            <a:spLocks noChangeArrowheads="1"/>
          </p:cNvSpPr>
          <p:nvPr/>
        </p:nvSpPr>
        <p:spPr bwMode="auto">
          <a:xfrm>
            <a:off x="323849" y="1926848"/>
            <a:ext cx="842486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Cambria" panose="02040503050406030204" pitchFamily="18" charset="0"/>
              </a:rPr>
              <a:t>Εξέλιξη του παγκόσμιου πληθυσμού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Cambria" panose="02040503050406030204" pitchFamily="18" charset="0"/>
              </a:rPr>
              <a:t>Εξάπλωση του ιού του </a:t>
            </a:r>
            <a:r>
              <a:rPr lang="en-US" sz="2400" dirty="0">
                <a:latin typeface="Cambria" panose="02040503050406030204" pitchFamily="18" charset="0"/>
              </a:rPr>
              <a:t>AIDS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Εισαγωγή Γενετικά Τροποποιημένων Προϊόντων</a:t>
            </a:r>
            <a:endParaRPr lang="el-GR" sz="2400" dirty="0">
              <a:latin typeface="Cambria" panose="02040503050406030204" pitchFamily="18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Cambria" panose="02040503050406030204" pitchFamily="18" charset="0"/>
              </a:rPr>
              <a:t>Φαινόμενο του θερμοκηπίου – </a:t>
            </a:r>
            <a:r>
              <a:rPr lang="el-GR" sz="2400">
                <a:latin typeface="Cambria" panose="02040503050406030204" pitchFamily="18" charset="0"/>
              </a:rPr>
              <a:t>Κλιματική </a:t>
            </a:r>
            <a:r>
              <a:rPr lang="el-GR" sz="2400" smtClean="0">
                <a:latin typeface="Cambria" panose="02040503050406030204" pitchFamily="18" charset="0"/>
              </a:rPr>
              <a:t>αλλαγή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2400" smtClean="0">
                <a:latin typeface="Cambria" panose="02040503050406030204" pitchFamily="18" charset="0"/>
              </a:rPr>
              <a:t>Πλανητική αλλαγή – Στοιβάδα όζοντος</a:t>
            </a:r>
            <a:endParaRPr lang="el-GR" sz="2400" dirty="0">
              <a:latin typeface="Cambria" panose="02040503050406030204" pitchFamily="18" charset="0"/>
            </a:endParaRPr>
          </a:p>
        </p:txBody>
      </p:sp>
      <p:sp>
        <p:nvSpPr>
          <p:cNvPr id="248842" name="Text Box 10"/>
          <p:cNvSpPr txBox="1">
            <a:spLocks noChangeArrowheads="1"/>
          </p:cNvSpPr>
          <p:nvPr/>
        </p:nvSpPr>
        <p:spPr bwMode="auto">
          <a:xfrm>
            <a:off x="827089" y="4617315"/>
            <a:ext cx="76333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l-G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ΑΝΑΛΥΣΗ ΤΩΝ </a:t>
            </a:r>
            <a:r>
              <a:rPr lang="el-G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ΑΠΟΦΑΣΕΩΝ </a:t>
            </a:r>
            <a:r>
              <a:rPr lang="el-G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ΓΙΑ ΤΗΝ ΕΥΡΕΣΗ ΤΩΝ «ΚΑΛΥΤΕΡΩΝ» ΛΥΣΕΩΝ ΣΕ ΠΟΛΥΠΛΟΚΑ ΠΡΟΒΛΗΜΑΤΑ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48845" name="Text Box 13"/>
          <p:cNvSpPr txBox="1">
            <a:spLocks noChangeArrowheads="1"/>
          </p:cNvSpPr>
          <p:nvPr/>
        </p:nvSpPr>
        <p:spPr bwMode="auto">
          <a:xfrm>
            <a:off x="827088" y="5673824"/>
            <a:ext cx="74914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The precautionary principle </a:t>
            </a:r>
            <a:r>
              <a:rPr 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(αρχή της </a:t>
            </a: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πρόληψης</a:t>
            </a:r>
            <a:r>
              <a:rPr lang="el-GR" sz="2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16</a:t>
            </a:fld>
            <a:endParaRPr lang="el-G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23"/>
    </mc:Choice>
    <mc:Fallback>
      <p:transition spd="slow" advTm="63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2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318467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7777162" cy="104298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ΟΡΘΟΛΟΓΙΚΟΤΗΤΑ ΠΕΡΙΟΡΙΣΜΕΝΟΥ ΕΥΡΟΥΣ</a:t>
            </a:r>
          </a:p>
          <a:p>
            <a:pPr algn="ctr">
              <a:spcBef>
                <a:spcPct val="50000"/>
              </a:spcBef>
            </a:pPr>
            <a:r>
              <a:rPr lang="el-GR" sz="2400" b="1"/>
              <a:t>(</a:t>
            </a:r>
            <a:r>
              <a:rPr lang="en-US" sz="2400" b="1"/>
              <a:t>BOUNDED RATIONALITY BEHAVIOURAL MODEL</a:t>
            </a:r>
            <a:r>
              <a:rPr lang="el-GR" sz="2400" b="1"/>
              <a:t>)</a:t>
            </a:r>
          </a:p>
        </p:txBody>
      </p:sp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251617" y="1280333"/>
            <a:ext cx="8785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Partly rational	????               Partly emotional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18471" name="Text Box 7"/>
          <p:cNvSpPr txBox="1">
            <a:spLocks noChangeArrowheads="1"/>
          </p:cNvSpPr>
          <p:nvPr/>
        </p:nvSpPr>
        <p:spPr bwMode="auto">
          <a:xfrm>
            <a:off x="251617" y="1830036"/>
            <a:ext cx="853440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el-GR" sz="320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Μοντέλο </a:t>
            </a:r>
            <a:r>
              <a:rPr lang="el-GR" sz="32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συμπεριφοράς με περιορισμένο/πεπερασμένο εύρος ορθολογικοποίησης</a:t>
            </a:r>
            <a:endParaRPr lang="el-GR" sz="3200" dirty="0"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</a:endParaRPr>
          </a:p>
          <a:p>
            <a:pPr marL="174625" indent="-174625" algn="just">
              <a:spcBef>
                <a:spcPct val="25000"/>
              </a:spcBef>
              <a:buFontTx/>
              <a:buChar char="•"/>
            </a:pPr>
            <a:r>
              <a:rPr lang="el-GR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Οι </a:t>
            </a:r>
            <a:r>
              <a:rPr lang="el-G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άνθρωποι δρουν εν μέρει </a:t>
            </a: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ορθολογικά</a:t>
            </a:r>
            <a:r>
              <a:rPr lang="el-G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 και εν μέρει </a:t>
            </a:r>
            <a:r>
              <a:rPr lang="el-G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συναισθηματικά/ανορθολογικά</a:t>
            </a:r>
            <a:r>
              <a:rPr lang="el-GR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.</a:t>
            </a:r>
          </a:p>
          <a:p>
            <a:pPr marL="174625" indent="-174625" algn="just">
              <a:spcBef>
                <a:spcPct val="25000"/>
              </a:spcBef>
              <a:buFontTx/>
              <a:buChar char="•"/>
            </a:pPr>
            <a:r>
              <a:rPr lang="el-GR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Δυσκολία στην διαμόρφωση και επίλυση πολύπλοκων προβλημάτων και την επεξεργασία (λήψη, αποθήκευση, ανάκτηση, μεταφορά) πληροφορίας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18472" name="Text Box 8"/>
          <p:cNvSpPr txBox="1">
            <a:spLocks noChangeArrowheads="1"/>
          </p:cNvSpPr>
          <p:nvPr/>
        </p:nvSpPr>
        <p:spPr bwMode="auto">
          <a:xfrm>
            <a:off x="323849" y="6138574"/>
            <a:ext cx="8640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Ανάγκη </a:t>
            </a:r>
            <a:r>
              <a:rPr lang="el-G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υποστήριξης </a:t>
            </a:r>
            <a:r>
              <a:rPr lang="el-G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της διαδικασίας λήψης απόφασης</a:t>
            </a:r>
            <a:endParaRPr lang="el-GR" sz="28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17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05"/>
    </mc:Choice>
    <mc:Fallback>
      <p:transition spd="slow" advTm="7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ΛΗΨΗ </a:t>
            </a:r>
            <a:r>
              <a:rPr lang="el-GR"/>
              <a:t>ΑΠΟΦΑΣΕΩΝ </a:t>
            </a:r>
            <a:r>
              <a:rPr lang="el-GR" smtClean="0"/>
              <a:t>: ΑΠΑΙΤΗΣΕΙΣ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mtClean="0"/>
              <a:t>ΑΝΑΠΤΥΞΗ ΣΕ 3 </a:t>
            </a:r>
            <a:r>
              <a:rPr lang="el-GR"/>
              <a:t>ΕΝΟΤΗΤΕΣ </a:t>
            </a:r>
            <a:r>
              <a:rPr lang="el-GR" smtClean="0"/>
              <a:t>:</a:t>
            </a:r>
          </a:p>
          <a:p>
            <a:endParaRPr lang="en-GB"/>
          </a:p>
          <a:p>
            <a:pPr marL="514350" indent="-514350">
              <a:buFont typeface="+mj-lt"/>
              <a:buAutoNum type="alphaUcPeriod"/>
            </a:pPr>
            <a:r>
              <a:rPr lang="el-GR" smtClean="0"/>
              <a:t>ΧΑΡΑΚΤΗΡΙΣΤΙΚΑ </a:t>
            </a:r>
            <a:r>
              <a:rPr lang="el-GR"/>
              <a:t>ΚΑΙ ΛΕΙΤΟΥΡΓΙΕΣ ΤΩΝ ΣΥΣΤΗΜΑΤΩΝ</a:t>
            </a:r>
            <a:endParaRPr lang="en-GB"/>
          </a:p>
          <a:p>
            <a:pPr marL="514350" indent="-514350">
              <a:buFont typeface="+mj-lt"/>
              <a:buAutoNum type="alphaUcPeriod"/>
            </a:pPr>
            <a:r>
              <a:rPr lang="el-GR" smtClean="0"/>
              <a:t>ΑΡΧΕΣ </a:t>
            </a:r>
            <a:r>
              <a:rPr lang="el-GR"/>
              <a:t>ΤΗΣ ΒΙΩΣΙΜΗΣ ΑΝΑΠΤΥΞΗΣ</a:t>
            </a:r>
            <a:endParaRPr lang="en-GB"/>
          </a:p>
          <a:p>
            <a:pPr marL="514350" indent="-514350">
              <a:buFont typeface="+mj-lt"/>
              <a:buAutoNum type="alphaUcPeriod"/>
            </a:pPr>
            <a:r>
              <a:rPr lang="el-GR" smtClean="0"/>
              <a:t>ΔΙΑΔΙΚΑΣΙΑ </a:t>
            </a:r>
            <a:r>
              <a:rPr lang="el-GR"/>
              <a:t>ΛΗΨΗΣ ΑΠΟΦΑΣΕΩΝ</a:t>
            </a:r>
            <a:endParaRPr lang="en-GB"/>
          </a:p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18</a:t>
            </a:fld>
            <a:endParaRPr lang="el-G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21"/>
    </mc:Choice>
    <mc:Fallback>
      <p:transition spd="slow" advTm="24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(Α) ΧΑΡΑΚΤΗΡΙΣΤΙΚΑ ΚΑΙ ΛΕΙΤΟΥΡΓΙΕΣ </a:t>
            </a:r>
            <a:r>
              <a:rPr lang="el-GR" sz="2800"/>
              <a:t>ΤΩΝ </a:t>
            </a:r>
            <a:r>
              <a:rPr lang="el-GR" sz="2800" smtClean="0"/>
              <a:t>ΣΥΣΤΗΜΑΤΩΝ</a:t>
            </a:r>
            <a:endParaRPr lang="en-GB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16624"/>
          </a:xfrm>
        </p:spPr>
        <p:txBody>
          <a:bodyPr/>
          <a:lstStyle/>
          <a:p>
            <a:pPr marL="0" indent="0">
              <a:buNone/>
            </a:pPr>
            <a:r>
              <a:rPr lang="el-GR" sz="2400"/>
              <a:t> </a:t>
            </a:r>
            <a:r>
              <a:rPr lang="el-GR" sz="2400" smtClean="0"/>
              <a:t>ΟΙ </a:t>
            </a:r>
            <a:r>
              <a:rPr lang="el-GR" sz="2400"/>
              <a:t>ΑΠΟΦΑΣΕΙΣ ΑΦΟΡΟΥΝ ΠΡΟΒΛΗΜΑΤΑ ΣΕ ΠΟΛΥΠΛΟΚΑ ΦΥΣΙΚΑ ΚΑΙ ΚΟΙΝΩΝΙΚΟ-ΟΙΚΟΝΟΜΙΚΑ ΣΥΣΤΗΜΑΤΑ, ΟΙ ΛΕΙΤΟΥΡΓΙΕΣ ΤΩΝ ΟΠΟΙΩΝ ΠΡΕΠΕΙ ΝΑ ΕΞΑΣΦΑΛΙΣΤΟΥΝ , ΣΥΝΕΠΩΣ :</a:t>
            </a:r>
            <a:endParaRPr lang="en-GB" sz="2400"/>
          </a:p>
          <a:p>
            <a:r>
              <a:rPr lang="el-GR" sz="2400"/>
              <a:t> </a:t>
            </a:r>
            <a:r>
              <a:rPr lang="el-GR" sz="2400" smtClean="0"/>
              <a:t>ΑΝΤΙΜΕΤΩΠΙΣΗ </a:t>
            </a:r>
            <a:r>
              <a:rPr lang="el-GR" sz="2400"/>
              <a:t>ΟΛΩΝ ΤΩΝ ΔΙΑΣΤΑΣΕΩΝ ΚΑΙ ΤΩΝ ΚΡΙΤΗΡΙΩΝ ΚΑΙ ΣΤΟΧΩΝ</a:t>
            </a:r>
            <a:endParaRPr lang="en-GB" sz="2400"/>
          </a:p>
          <a:p>
            <a:pPr lvl="0"/>
            <a:r>
              <a:rPr lang="el-GR" sz="2400"/>
              <a:t>ΕΠΙΠΕΔΟ </a:t>
            </a:r>
            <a:r>
              <a:rPr lang="el-GR" sz="2400"/>
              <a:t>: </a:t>
            </a:r>
            <a:r>
              <a:rPr lang="el-GR" sz="2400" smtClean="0"/>
              <a:t>ΜΙΚΡΟ-, ΜΑΚΡΟ-, </a:t>
            </a:r>
            <a:r>
              <a:rPr lang="el-GR" sz="2400"/>
              <a:t>ΕΘΝΙΚΟ, ΔΙΕΘΝΕΣ, κλπ.</a:t>
            </a:r>
            <a:endParaRPr lang="en-GB" sz="2400"/>
          </a:p>
          <a:p>
            <a:pPr lvl="0"/>
            <a:r>
              <a:rPr lang="el-GR" sz="2400"/>
              <a:t>ΑΞΙΟΛΟΓΗΣΗ ΤΗΣ ΑΣΥΜΒΑΤΟΤΗΤΑΣ ΜΕΤΑΞΥ ΤΩΝ ΚΡΙΤΗΡΙΩΝ ΚΑΙ ΤΗΣ ΜΗ ΣΥΓΚΡΙΣΙΜΟΤΗΤΑΣ ΤΩΝ ΠΡΟΤΕΙΝΟΜΕΝΩΝ ΛΥΣΕΩΝ</a:t>
            </a:r>
            <a:endParaRPr lang="en-GB" sz="2400"/>
          </a:p>
          <a:p>
            <a:pPr lvl="0"/>
            <a:r>
              <a:rPr lang="el-GR" sz="2400"/>
              <a:t>ΑΝΤΙΜΕΤΩΠΙΣΗ ΤΗΣ </a:t>
            </a:r>
            <a:r>
              <a:rPr lang="en-GB" sz="2400"/>
              <a:t>ABEBAIOTHTA</a:t>
            </a:r>
            <a:r>
              <a:rPr lang="el-GR" sz="2400"/>
              <a:t>Σ </a:t>
            </a:r>
            <a:r>
              <a:rPr lang="en-GB" sz="2400"/>
              <a:t>KAI </a:t>
            </a:r>
            <a:r>
              <a:rPr lang="el-GR" sz="2400"/>
              <a:t>ΕΠΙΚΙΝΔΥΝΟΤΗΤΑΣ</a:t>
            </a:r>
            <a:endParaRPr lang="en-GB" sz="2400"/>
          </a:p>
          <a:p>
            <a:pPr lvl="0"/>
            <a:r>
              <a:rPr lang="el-GR" sz="2400"/>
              <a:t>ΑΝΑΝΤΙΣΤΡΕΠΤΟΤΗΤΑ ΠΡΟΤΕΙΝΟΜΕΝΩΝ ΛΥΣΕΩΝ</a:t>
            </a:r>
            <a:endParaRPr lang="en-GB" sz="2400"/>
          </a:p>
          <a:p>
            <a:pPr lvl="0"/>
            <a:r>
              <a:rPr lang="el-GR" sz="2400"/>
              <a:t>ΑΝΑΖΗΤΗΣΗ ΓΙΑ ΠΟΣΟΤΙΚΑ, ΠΟΙΟΤΙΚΑ, ΚΛΠ. ΔΕΔΟΜΕΝΑ</a:t>
            </a:r>
            <a:endParaRPr lang="en-GB" sz="2400"/>
          </a:p>
          <a:p>
            <a:endParaRPr lang="en-GB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B904-1C66-43C0-99AF-818287B385DD}" type="slidenum">
              <a:rPr lang="el-GR" smtClean="0"/>
              <a:pPr/>
              <a:t>19</a:t>
            </a:fld>
            <a:endParaRPr lang="el-G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7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10"/>
    </mc:Choice>
    <mc:Fallback>
      <p:transition spd="slow" advTm="78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2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823912"/>
            <a:ext cx="69437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2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9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"/>
    </mc:Choice>
    <mc:Fallback>
      <p:transition spd="slow" advTm="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/>
          <a:lstStyle/>
          <a:p>
            <a:r>
              <a:rPr lang="el-GR"/>
              <a:t>(Β) ΑΡΧΕΣ ΤΗΣ </a:t>
            </a:r>
            <a:r>
              <a:rPr lang="el-GR"/>
              <a:t>ΒΙΩΣΙΜΗΣ </a:t>
            </a:r>
            <a:r>
              <a:rPr lang="el-GR" smtClean="0"/>
              <a:t>ΑΝΑΠΤΥΞΗΣ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88632"/>
          </a:xfrm>
        </p:spPr>
        <p:txBody>
          <a:bodyPr/>
          <a:lstStyle/>
          <a:p>
            <a:r>
              <a:rPr lang="el-GR" sz="2400" smtClean="0"/>
              <a:t>ΥΠΟΣΤΗΡΙΞΗ ΤΗΣ ΙΣΧΥΡΑΣ ΒΙΩΣΙΜΟΤΗΤΑΣ </a:t>
            </a:r>
            <a:r>
              <a:rPr lang="el-GR" sz="2400"/>
              <a:t>ΑΠΟ ΤΗΝ ΔΙΑΔΙΚΑΣΙΑ ΛΗΨΗΣ ΑΠΟΦΑΣΕΩΝ</a:t>
            </a:r>
            <a:endParaRPr lang="en-GB" sz="2400"/>
          </a:p>
          <a:p>
            <a:r>
              <a:rPr lang="el-GR" sz="2400" smtClean="0"/>
              <a:t>ΥΠΟΣΤΗΡΙΞΗ ΤΗΣ ΒΙΩΣΙΜΗΣ ΑΝΑΠΤΥΞΗΣ ΑΠΟ ΤΙΣ ΠΡΟΤΕΙΝΟΜΕΝΕΣ ΛΥΣΕΙΣ</a:t>
            </a:r>
            <a:endParaRPr lang="en-GB" sz="2400"/>
          </a:p>
          <a:p>
            <a:r>
              <a:rPr lang="el-GR" sz="2400" smtClean="0"/>
              <a:t>ΕΠΑΡΚΕΙΑ ΤΟΥ ΧΡΟΝΙΚΟΥ ΟΡΙΖΟΝΤΑ </a:t>
            </a:r>
            <a:r>
              <a:rPr lang="el-GR" sz="2400"/>
              <a:t>ΤΩΝ ΛΥΣΕΩΝ ΚΑΙ </a:t>
            </a:r>
            <a:r>
              <a:rPr lang="el-GR" sz="2400"/>
              <a:t>ΤΩΝ </a:t>
            </a:r>
            <a:r>
              <a:rPr lang="el-GR" sz="2400" smtClean="0"/>
              <a:t>ΕΠΙΠΤΩΣΕΩΝ</a:t>
            </a:r>
            <a:endParaRPr lang="en-GB" sz="2400"/>
          </a:p>
          <a:p>
            <a:r>
              <a:rPr lang="el-GR" sz="2400" smtClean="0"/>
              <a:t>ΥΠΟΣΤΗΡΙΞΗ ΤΗΣ ΚΟΙΝΩΝΙΚΗΣ ΔΙΚΑΙΟΣΥΝΗΣ</a:t>
            </a:r>
            <a:endParaRPr lang="en-GB" sz="2400"/>
          </a:p>
          <a:p>
            <a:r>
              <a:rPr lang="el-GR" sz="2400" smtClean="0"/>
              <a:t>ΝΑ ΛΑΜΒΑΝΟΝΤΑΙ </a:t>
            </a:r>
            <a:r>
              <a:rPr lang="el-GR" sz="2400"/>
              <a:t>ΥΠΟΨΗ ΟΙ ΑΝΘΡΩΠΟΙ ΠΟΥ ΕΠΗΡΕΑΖΟΝΤΑΙ, ΟΙ ΜΕΛΛΟΥΣΕΣ ΓΕΝΕΕΣ, ΚΑΙ ΟΙ ΕΠΙΠΤΩΣΕΙΣ ΕΠ’ ΑΥΤΏΝ </a:t>
            </a:r>
            <a:endParaRPr lang="en-GB" sz="2400"/>
          </a:p>
          <a:p>
            <a:r>
              <a:rPr lang="el-GR" sz="2400"/>
              <a:t>Η ΛΗΨΗ </a:t>
            </a:r>
            <a:r>
              <a:rPr lang="el-GR" sz="2400"/>
              <a:t>ΑΠΟΦΑΣΕΩΝ </a:t>
            </a:r>
            <a:r>
              <a:rPr lang="el-GR" sz="2400" smtClean="0"/>
              <a:t>ΝΑ ΕΠΙΤΡΕΠΕΙ/ΑΠΑΙΤΕΙ </a:t>
            </a:r>
            <a:r>
              <a:rPr lang="el-GR" sz="2400"/>
              <a:t>ΤΗΝ ΣΥΜΜΕΤΟΧΗ ΤΩΝ ΑΝΘΡΩΠΩΝ ΠΟΥ ΕΠΗΡΕΑΖΟΝΤΑΙ</a:t>
            </a:r>
            <a:endParaRPr lang="en-GB" sz="2400"/>
          </a:p>
          <a:p>
            <a:r>
              <a:rPr lang="el-GR" sz="2400" smtClean="0"/>
              <a:t>ΥΠΑΡΞΗ ΠΛΟΥΡΑΛΙΣΤΙΚΗΣ ΗΘΙΚΗΣ ΒΑΣΗΣ </a:t>
            </a:r>
            <a:r>
              <a:rPr lang="el-GR" sz="2400"/>
              <a:t>ΣΤΗΝ </a:t>
            </a:r>
            <a:r>
              <a:rPr lang="el-GR" sz="2400"/>
              <a:t>ΔΙΑΔΙΚΑΣΙΑ </a:t>
            </a:r>
            <a:r>
              <a:rPr lang="el-GR" sz="2400" smtClean="0"/>
              <a:t>ΛΗΨΗΣ </a:t>
            </a:r>
            <a:r>
              <a:rPr lang="el-GR" sz="2400"/>
              <a:t>ΑΠΟΦΑΣΕΩΝ</a:t>
            </a:r>
            <a:endParaRPr lang="en-GB" sz="2400"/>
          </a:p>
          <a:p>
            <a:endParaRPr lang="en-GB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B904-1C66-43C0-99AF-818287B385DD}" type="slidenum">
              <a:rPr lang="el-GR" smtClean="0"/>
              <a:pPr/>
              <a:t>20</a:t>
            </a:fld>
            <a:endParaRPr lang="el-GR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0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22"/>
    </mc:Choice>
    <mc:Fallback>
      <p:transition spd="slow" advTm="63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(</a:t>
            </a:r>
            <a:r>
              <a:rPr lang="el-GR"/>
              <a:t>Γ</a:t>
            </a:r>
            <a:r>
              <a:rPr lang="en-GB"/>
              <a:t>) </a:t>
            </a:r>
            <a:r>
              <a:rPr lang="el-GR"/>
              <a:t>ΔΙΑΔΙΚΑΣΙΑ </a:t>
            </a:r>
            <a:r>
              <a:rPr lang="el-GR"/>
              <a:t>ΛΗΨΗΣ </a:t>
            </a:r>
            <a:r>
              <a:rPr lang="el-GR" smtClean="0"/>
              <a:t>ΑΠΟΦΑΣΕΩΝ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290"/>
            <a:ext cx="8229600" cy="5669062"/>
          </a:xfrm>
        </p:spPr>
        <p:txBody>
          <a:bodyPr/>
          <a:lstStyle/>
          <a:p>
            <a:pPr marL="0" indent="0">
              <a:buNone/>
            </a:pPr>
            <a:r>
              <a:rPr lang="en-GB" sz="1800"/>
              <a:t> </a:t>
            </a:r>
            <a:r>
              <a:rPr lang="el-GR" sz="1800" smtClean="0"/>
              <a:t>ΕΠΙΒΑΛΛΕΤΑΙ </a:t>
            </a:r>
            <a:r>
              <a:rPr lang="el-GR" sz="1800"/>
              <a:t>Η ΔΙΑΔΙΚΑΣΤΙΚΗ ΟΡΘΟΛΟΓΙΚΟΠΟΙΗΣΗ ΓΙΑ ΤΗΝ ΛΗΨΗ ΑΠΟΦΑΣΕΩΝ ΣΕ ΠΟΛΥΠΛΟΚΑ ΠΡΟΒΛΗΜΑΤΑ</a:t>
            </a:r>
            <a:endParaRPr lang="en-GB" sz="1800"/>
          </a:p>
          <a:p>
            <a:pPr marL="0" indent="0">
              <a:buNone/>
            </a:pPr>
            <a:r>
              <a:rPr lang="el-GR" sz="1800"/>
              <a:t>ΕΣΤΙΑΣΗ ΣΤΗΝ ΣΥΝΟΛΙΚΗ ΔΙΕΡΓΑΣΙΑ ΤΗΣ </a:t>
            </a:r>
            <a:r>
              <a:rPr lang="el-GR" sz="1800"/>
              <a:t>ΛΗΨΗΣ </a:t>
            </a:r>
            <a:r>
              <a:rPr lang="el-GR" sz="1800" smtClean="0"/>
              <a:t>ΑΠΟΦΑΣΗΣ</a:t>
            </a:r>
            <a:r>
              <a:rPr lang="el-GR" sz="1800"/>
              <a:t> </a:t>
            </a:r>
            <a:r>
              <a:rPr lang="el-GR" sz="1800" smtClean="0"/>
              <a:t>ΑΠΟ </a:t>
            </a:r>
            <a:r>
              <a:rPr lang="el-GR" sz="1800"/>
              <a:t>ΤΟΝ ΠΡΟΣΔΙΟΡΙΣΜΟ </a:t>
            </a:r>
            <a:r>
              <a:rPr lang="el-GR" sz="1800"/>
              <a:t>ΤΟΥ </a:t>
            </a:r>
            <a:r>
              <a:rPr lang="el-GR" sz="1800" smtClean="0"/>
              <a:t>ΠΡΟΒΛΗΜΑΤΟΣ</a:t>
            </a:r>
            <a:r>
              <a:rPr lang="el-GR" sz="1800"/>
              <a:t> </a:t>
            </a:r>
            <a:r>
              <a:rPr lang="el-GR" sz="1800" smtClean="0"/>
              <a:t>ΜΕΧΡΙ </a:t>
            </a:r>
            <a:r>
              <a:rPr lang="el-GR" sz="1800"/>
              <a:t>ΤΗΝ ΤΕΛΙΚΗ ΑΠΟΦΑΣΗ</a:t>
            </a:r>
            <a:endParaRPr lang="en-GB" sz="1800"/>
          </a:p>
          <a:p>
            <a:pPr marL="0" indent="0">
              <a:buNone/>
            </a:pPr>
            <a:r>
              <a:rPr lang="el-GR" sz="1800"/>
              <a:t> </a:t>
            </a:r>
            <a:r>
              <a:rPr lang="el-GR" sz="1800" smtClean="0"/>
              <a:t>ΑΠΑΙΤΗΣΕΙΣ </a:t>
            </a:r>
            <a:r>
              <a:rPr lang="el-GR" sz="1800"/>
              <a:t>ΓΙΑ ΑΠΟΔΕΚΤΕΣ ΔΙΑΔΙΚΑΣΙΕΣ :</a:t>
            </a:r>
            <a:endParaRPr lang="en-GB" sz="1800"/>
          </a:p>
          <a:p>
            <a:r>
              <a:rPr lang="el-GR" sz="1800"/>
              <a:t>Η ΕΣΤΙΑΣΗ ΘΑ ΕΙΝΑΙ ΣΤΗΝ ΔΙΑΔΙΚΑΣΙΑ ΚΑΙ ΣΤΟ ΤΕΛΙΚΟ ΑΠΟΤΕΛΕΣΜΑ</a:t>
            </a:r>
            <a:endParaRPr lang="en-GB" sz="1800"/>
          </a:p>
          <a:p>
            <a:r>
              <a:rPr lang="el-GR" sz="1800"/>
              <a:t>Η ΛΗΨΗ </a:t>
            </a:r>
            <a:r>
              <a:rPr lang="el-GR" sz="1800"/>
              <a:t>ΑΠΟΦΑΣΗΣ </a:t>
            </a:r>
            <a:r>
              <a:rPr lang="el-GR" sz="1800" smtClean="0"/>
              <a:t>ΝΑ </a:t>
            </a:r>
            <a:r>
              <a:rPr lang="el-GR" sz="1800"/>
              <a:t>ΕΠΙΤΡΕΠΕΙ </a:t>
            </a:r>
            <a:r>
              <a:rPr lang="el-GR" sz="1800"/>
              <a:t>ΚΑΙ </a:t>
            </a:r>
            <a:r>
              <a:rPr lang="el-GR" sz="1800" smtClean="0"/>
              <a:t>ΝΑ </a:t>
            </a:r>
            <a:r>
              <a:rPr lang="el-GR" sz="1800"/>
              <a:t>ΥΠΟΣΤΗΡΙΖΕΙ ΤΗΝ ΔΙΑΔΙΚΑΣΙΑ ΕΚΜΑΘΗΣΗΣ ΤΩΝ ΣΥΜΜΕΤΕΧΟΝΤΩΝ</a:t>
            </a:r>
            <a:endParaRPr lang="en-GB" sz="1800"/>
          </a:p>
          <a:p>
            <a:r>
              <a:rPr lang="el-GR" sz="1800" smtClean="0"/>
              <a:t>Η ΥΠΑΡΞΗ </a:t>
            </a:r>
            <a:r>
              <a:rPr lang="el-GR" sz="1800"/>
              <a:t>ΠΕΡΙΘΩΡΙΟΥ ΓΙΑ ΜΗ-ΣΥΜΦΩΝΙΑ</a:t>
            </a:r>
            <a:endParaRPr lang="en-GB" sz="1800"/>
          </a:p>
          <a:p>
            <a:r>
              <a:rPr lang="el-GR" sz="1800" smtClean="0"/>
              <a:t>Η ΥΠΑΡΞΗ </a:t>
            </a:r>
            <a:r>
              <a:rPr lang="el-GR" sz="1800"/>
              <a:t>ΔΙΑΦΟΡΕΤΙΚΩΝ ΣΕΝΑΡΙΩΝ</a:t>
            </a:r>
            <a:endParaRPr lang="en-GB" sz="1800"/>
          </a:p>
          <a:p>
            <a:r>
              <a:rPr lang="el-GR" sz="1800" smtClean="0"/>
              <a:t>Η ΥΠΑΡΞΗ </a:t>
            </a:r>
            <a:r>
              <a:rPr lang="el-GR" sz="1800"/>
              <a:t>ΔΙΑΦΑΝΕΙΑΣ ΣΤΗΝ ΔΙΑΔΙΚΑΣΙΑ</a:t>
            </a:r>
            <a:endParaRPr lang="en-GB" sz="1800"/>
          </a:p>
          <a:p>
            <a:r>
              <a:rPr lang="el-GR" sz="1800"/>
              <a:t>Η ΛΗΨΗ ΑΠΟΦΑΣΗΣ ΘΑ ΠΡΕΠΕΙ ΝΑ ΟΔΗΓΕΙ ΣΕ ΕΦΑΡΜΟΣΙΜΗ ΔΡΑΣΗ</a:t>
            </a:r>
            <a:endParaRPr lang="en-GB" sz="1800"/>
          </a:p>
          <a:p>
            <a:r>
              <a:rPr lang="el-GR" sz="1800"/>
              <a:t>ΤΟ ΑΠΟΤΕΛΕΣΜΑ ΘΑ ΠΡΕΠΕΙ ΝΑ ΕΙΝΑΙ ΑΠΟΔΕΚΤΟ ΑΠΟ ΤΟΥΣ ΛΗΠΤΕΣ ΑΠΟΦΑΣΗΣ</a:t>
            </a:r>
            <a:endParaRPr lang="en-GB" sz="1800"/>
          </a:p>
          <a:p>
            <a:r>
              <a:rPr lang="el-GR" sz="1800"/>
              <a:t> </a:t>
            </a:r>
            <a:endParaRPr lang="en-GB" sz="1800"/>
          </a:p>
          <a:p>
            <a:r>
              <a:rPr lang="el-GR" sz="1800" smtClean="0"/>
              <a:t>Η ΥΠΑΡΞΗ </a:t>
            </a:r>
            <a:r>
              <a:rPr lang="el-GR" sz="1800"/>
              <a:t>ΑΞΙΟΛΟΓΗΣΗΣ ΤΗΣ ΔΙΑΔΙΚΑΣΙΑΣ ΚΑΙ ΤΩΝ ΑΠΟΤΕΛΕΣΜΑΤΩΝ</a:t>
            </a:r>
            <a:endParaRPr lang="en-GB" sz="1800"/>
          </a:p>
          <a:p>
            <a:r>
              <a:rPr lang="el-GR" sz="1800" smtClean="0"/>
              <a:t>Η ΥΠΑΡΞΗ </a:t>
            </a:r>
            <a:r>
              <a:rPr lang="el-GR" sz="1800"/>
              <a:t>ΑΝΑΓΚΑΙΑΣ ΑΝΑΔΡΑΣΗΣ ΚΑΙ ΕΠΑΝΑΣΧΕΔΙΑΣΜΟΥ ΔΡΑΣΕΩΝ,ΚΡΙΤΗΡΙΩΝ, ΕΠΙΠΤΩΣΕΩΝ</a:t>
            </a:r>
            <a:endParaRPr lang="en-GB" sz="1800"/>
          </a:p>
          <a:p>
            <a:endParaRPr lang="en-GB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B904-1C66-43C0-99AF-818287B385DD}" type="slidenum">
              <a:rPr lang="el-GR" smtClean="0"/>
              <a:pPr/>
              <a:t>21</a:t>
            </a:fld>
            <a:endParaRPr lang="el-G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2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53"/>
    </mc:Choice>
    <mc:Fallback>
      <p:transition spd="slow" advTm="11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3" name="Text Box 3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ΥΠΟΣΤΗΡΙΞΗ ΤΗΣ ΛΗΨΗΣ ΑΠΟΦΑΣΗΣ</a:t>
            </a:r>
          </a:p>
        </p:txBody>
      </p:sp>
      <p:sp>
        <p:nvSpPr>
          <p:cNvPr id="250886" name="Text Box 6"/>
          <p:cNvSpPr txBox="1">
            <a:spLocks noChangeArrowheads="1"/>
          </p:cNvSpPr>
          <p:nvPr/>
        </p:nvSpPr>
        <p:spPr bwMode="auto">
          <a:xfrm>
            <a:off x="395536" y="1121400"/>
            <a:ext cx="82087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 smtClean="0">
                <a:latin typeface="Cambria" panose="02040503050406030204" pitchFamily="18" charset="0"/>
              </a:rPr>
              <a:t>ΤΙ ΑΠΑΙΤΕΙΤΑΙ ΓΙΑ ΤΗΝ ΛΗΨΗ ΜΙΑΣ ΑΠΟΦΑΣΗΣ ?</a:t>
            </a:r>
            <a:endParaRPr lang="el-GR" sz="2800" dirty="0">
              <a:latin typeface="Cambria" panose="02040503050406030204" pitchFamily="18" charset="0"/>
            </a:endParaRPr>
          </a:p>
        </p:txBody>
      </p:sp>
      <p:sp>
        <p:nvSpPr>
          <p:cNvPr id="250887" name="Text Box 7"/>
          <p:cNvSpPr txBox="1">
            <a:spLocks noChangeArrowheads="1"/>
          </p:cNvSpPr>
          <p:nvPr/>
        </p:nvSpPr>
        <p:spPr bwMode="auto">
          <a:xfrm>
            <a:off x="313718" y="1844675"/>
            <a:ext cx="8568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ΒΕΛΤΙΩΣΗ ΤΗΣ ΔΙΑΔΙΚΑΣΙΑΣ – ΠΟΙΟΤΗΤΑ ΤΗΣ ΑΠΟΦΑΣΗΣ</a:t>
            </a:r>
            <a:endParaRPr lang="el-GR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250892" name="Oval 12"/>
          <p:cNvSpPr>
            <a:spLocks noChangeArrowheads="1"/>
          </p:cNvSpPr>
          <p:nvPr/>
        </p:nvSpPr>
        <p:spPr bwMode="auto">
          <a:xfrm>
            <a:off x="4572000" y="2852738"/>
            <a:ext cx="3168650" cy="12239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3600" dirty="0"/>
              <a:t>Απόδοση</a:t>
            </a:r>
          </a:p>
        </p:txBody>
      </p:sp>
      <p:sp>
        <p:nvSpPr>
          <p:cNvPr id="250893" name="Oval 13"/>
          <p:cNvSpPr>
            <a:spLocks noChangeArrowheads="1"/>
          </p:cNvSpPr>
          <p:nvPr/>
        </p:nvSpPr>
        <p:spPr bwMode="auto">
          <a:xfrm>
            <a:off x="611188" y="2924175"/>
            <a:ext cx="3168650" cy="12239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3600" dirty="0"/>
              <a:t>Νομιμότητα</a:t>
            </a:r>
          </a:p>
        </p:txBody>
      </p:sp>
      <p:sp>
        <p:nvSpPr>
          <p:cNvPr id="250901" name="Text Box 21"/>
          <p:cNvSpPr txBox="1">
            <a:spLocks noChangeArrowheads="1"/>
          </p:cNvSpPr>
          <p:nvPr/>
        </p:nvSpPr>
        <p:spPr bwMode="auto">
          <a:xfrm>
            <a:off x="4598194" y="4365625"/>
            <a:ext cx="328691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/>
              <a:t>Πόροι</a:t>
            </a:r>
          </a:p>
          <a:p>
            <a:pPr>
              <a:spcBef>
                <a:spcPct val="50000"/>
              </a:spcBef>
            </a:pPr>
            <a:r>
              <a:rPr lang="el-GR" sz="2400" dirty="0"/>
              <a:t>Ανθρώπινο δυναμικό</a:t>
            </a:r>
          </a:p>
          <a:p>
            <a:pPr>
              <a:spcBef>
                <a:spcPct val="50000"/>
              </a:spcBef>
            </a:pPr>
            <a:r>
              <a:rPr lang="el-GR" sz="2400" dirty="0"/>
              <a:t>Χρόνος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22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58"/>
    </mc:Choice>
    <mc:Fallback>
      <p:transition spd="slow" advTm="32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ΝΟΜΙΜΟΤΗΤΑ ΤΩΝ ΑΠΟΦΑΣΕΩΝ (</a:t>
            </a:r>
            <a:r>
              <a:rPr lang="en-US" sz="2400" b="1"/>
              <a:t>LEGITIMACY)</a:t>
            </a:r>
            <a:endParaRPr lang="el-GR" sz="2400" b="1"/>
          </a:p>
        </p:txBody>
      </p:sp>
      <p:sp>
        <p:nvSpPr>
          <p:cNvPr id="312324" name="Text Box 4"/>
          <p:cNvSpPr txBox="1">
            <a:spLocks noChangeArrowheads="1"/>
          </p:cNvSpPr>
          <p:nvPr/>
        </p:nvSpPr>
        <p:spPr bwMode="auto">
          <a:xfrm>
            <a:off x="614930" y="845912"/>
            <a:ext cx="6480969" cy="46166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Cambria" panose="02040503050406030204" pitchFamily="18" charset="0"/>
                <a:cs typeface="AngsanaUPC" panose="02020603050405020304" pitchFamily="18" charset="-34"/>
              </a:rPr>
              <a:t>Deontological ethics</a:t>
            </a:r>
            <a:r>
              <a:rPr lang="el-GR" sz="2400">
                <a:latin typeface="Cambria" panose="02040503050406030204" pitchFamily="18" charset="0"/>
                <a:cs typeface="AngsanaUPC" panose="02020603050405020304" pitchFamily="18" charset="-34"/>
              </a:rPr>
              <a:t> – Δεοντολογική ηθική</a:t>
            </a:r>
          </a:p>
        </p:txBody>
      </p:sp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179387" y="3293442"/>
            <a:ext cx="6409531" cy="830997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smtClean="0">
                <a:latin typeface="Times New Roman" pitchFamily="18" charset="0"/>
              </a:rPr>
              <a:t>Con</a:t>
            </a:r>
            <a:r>
              <a:rPr lang="en-GB" sz="2400">
                <a:latin typeface="Times New Roman" pitchFamily="18" charset="0"/>
              </a:rPr>
              <a:t>s</a:t>
            </a:r>
            <a:r>
              <a:rPr lang="en-US" sz="2400" smtClean="0">
                <a:latin typeface="Times New Roman" pitchFamily="18" charset="0"/>
              </a:rPr>
              <a:t>equentialist </a:t>
            </a:r>
            <a:r>
              <a:rPr lang="en-US" sz="2400" dirty="0">
                <a:latin typeface="Times New Roman" pitchFamily="18" charset="0"/>
              </a:rPr>
              <a:t>ethics</a:t>
            </a:r>
            <a:r>
              <a:rPr lang="el-GR" sz="2400" dirty="0">
                <a:latin typeface="Times New Roman" pitchFamily="18" charset="0"/>
              </a:rPr>
              <a:t> </a:t>
            </a:r>
            <a:r>
              <a:rPr lang="el-GR" sz="2400" dirty="0" smtClean="0">
                <a:latin typeface="Times New Roman" pitchFamily="18" charset="0"/>
              </a:rPr>
              <a:t>– ΤΕΛΕΟΛΟΓΙΚΗ ΗΘΙΚΗ</a:t>
            </a:r>
            <a:endParaRPr lang="el-GR" sz="2400" dirty="0">
              <a:latin typeface="Times New Roman" pitchFamily="18" charset="0"/>
            </a:endParaRPr>
          </a:p>
        </p:txBody>
      </p:sp>
      <p:sp>
        <p:nvSpPr>
          <p:cNvPr id="312326" name="Oval 6"/>
          <p:cNvSpPr>
            <a:spLocks noChangeArrowheads="1"/>
          </p:cNvSpPr>
          <p:nvPr/>
        </p:nvSpPr>
        <p:spPr bwMode="auto">
          <a:xfrm>
            <a:off x="250825" y="1412874"/>
            <a:ext cx="2592388" cy="1008063"/>
          </a:xfrm>
          <a:prstGeom prst="ellips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000" dirty="0" smtClean="0">
                <a:solidFill>
                  <a:srgbClr val="C00000"/>
                </a:solidFill>
                <a:latin typeface="Times New Roman" pitchFamily="18" charset="0"/>
              </a:rPr>
              <a:t>ΠΡΟ-ΚΑΘΟΡΙΣΜΕΝΕΣ </a:t>
            </a:r>
          </a:p>
          <a:p>
            <a:pPr algn="ctr"/>
            <a:r>
              <a:rPr lang="el-GR" sz="2000" dirty="0" smtClean="0">
                <a:solidFill>
                  <a:srgbClr val="C00000"/>
                </a:solidFill>
                <a:latin typeface="Times New Roman" pitchFamily="18" charset="0"/>
              </a:rPr>
              <a:t>ΑΞΙΕΣ</a:t>
            </a:r>
            <a:endParaRPr lang="el-GR" sz="20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12327" name="Oval 7"/>
          <p:cNvSpPr>
            <a:spLocks noChangeArrowheads="1"/>
          </p:cNvSpPr>
          <p:nvPr/>
        </p:nvSpPr>
        <p:spPr bwMode="auto">
          <a:xfrm>
            <a:off x="3179083" y="1412875"/>
            <a:ext cx="2519362" cy="863600"/>
          </a:xfrm>
          <a:prstGeom prst="ellips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000" dirty="0" smtClean="0">
                <a:solidFill>
                  <a:srgbClr val="C00000"/>
                </a:solidFill>
                <a:latin typeface="Times New Roman" pitchFamily="18" charset="0"/>
              </a:rPr>
              <a:t>ΔΙΑΔΙΚΑΣΙΑ </a:t>
            </a:r>
          </a:p>
          <a:p>
            <a:pPr algn="ctr"/>
            <a:r>
              <a:rPr lang="el-GR" sz="2000" dirty="0" smtClean="0">
                <a:solidFill>
                  <a:srgbClr val="C00000"/>
                </a:solidFill>
                <a:latin typeface="Times New Roman" pitchFamily="18" charset="0"/>
              </a:rPr>
              <a:t>ΑΠΟΦΑΣΗΣ</a:t>
            </a:r>
            <a:endParaRPr lang="el-GR" sz="20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12328" name="Oval 8"/>
          <p:cNvSpPr>
            <a:spLocks noChangeArrowheads="1"/>
          </p:cNvSpPr>
          <p:nvPr/>
        </p:nvSpPr>
        <p:spPr bwMode="auto">
          <a:xfrm>
            <a:off x="6372225" y="1412875"/>
            <a:ext cx="2160588" cy="863600"/>
          </a:xfrm>
          <a:prstGeom prst="ellips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400" dirty="0" smtClean="0">
                <a:solidFill>
                  <a:srgbClr val="C00000"/>
                </a:solidFill>
                <a:latin typeface="Times New Roman" pitchFamily="18" charset="0"/>
              </a:rPr>
              <a:t>ΗΘΙΚΗ του ΚΑΝΤ</a:t>
            </a:r>
            <a:endParaRPr lang="el-GR" sz="24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12329" name="Oval 9"/>
          <p:cNvSpPr>
            <a:spLocks noChangeArrowheads="1"/>
          </p:cNvSpPr>
          <p:nvPr/>
        </p:nvSpPr>
        <p:spPr bwMode="auto">
          <a:xfrm>
            <a:off x="6697496" y="3260839"/>
            <a:ext cx="2232025" cy="863600"/>
          </a:xfrm>
          <a:prstGeom prst="ellips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000" b="1" dirty="0" smtClean="0">
                <a:latin typeface="Times New Roman" pitchFamily="18" charset="0"/>
              </a:rPr>
              <a:t>ΑΠΟΤΕΛΕΣΜΑ</a:t>
            </a:r>
            <a:endParaRPr lang="el-GR" sz="2000" b="1" dirty="0">
              <a:latin typeface="Times New Roman" pitchFamily="18" charset="0"/>
            </a:endParaRPr>
          </a:p>
        </p:txBody>
      </p:sp>
      <p:sp>
        <p:nvSpPr>
          <p:cNvPr id="312330" name="Text Box 10"/>
          <p:cNvSpPr txBox="1">
            <a:spLocks noChangeArrowheads="1"/>
          </p:cNvSpPr>
          <p:nvPr/>
        </p:nvSpPr>
        <p:spPr bwMode="auto">
          <a:xfrm>
            <a:off x="474600" y="2439881"/>
            <a:ext cx="820891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 dirty="0">
                <a:solidFill>
                  <a:srgbClr val="C00000"/>
                </a:solidFill>
              </a:rPr>
              <a:t>Η νομιμότητα είναι θέμα αξιών</a:t>
            </a:r>
            <a:r>
              <a:rPr lang="en-US" sz="2800" b="1" dirty="0">
                <a:solidFill>
                  <a:srgbClr val="C00000"/>
                </a:solidFill>
              </a:rPr>
              <a:t> &amp; </a:t>
            </a:r>
            <a:r>
              <a:rPr lang="el-GR" sz="2800" b="1" dirty="0">
                <a:solidFill>
                  <a:srgbClr val="C00000"/>
                </a:solidFill>
              </a:rPr>
              <a:t>διαδικασιών</a:t>
            </a:r>
          </a:p>
        </p:txBody>
      </p:sp>
      <p:sp>
        <p:nvSpPr>
          <p:cNvPr id="312331" name="Text Box 11"/>
          <p:cNvSpPr txBox="1">
            <a:spLocks noChangeArrowheads="1"/>
          </p:cNvSpPr>
          <p:nvPr/>
        </p:nvSpPr>
        <p:spPr bwMode="auto">
          <a:xfrm>
            <a:off x="580317" y="4248150"/>
            <a:ext cx="842381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>
                <a:solidFill>
                  <a:srgbClr val="C00000"/>
                </a:solidFill>
              </a:rPr>
              <a:t>Η νομιμότητα είναι θέμα αποτελέσματος</a:t>
            </a:r>
          </a:p>
        </p:txBody>
      </p:sp>
      <p:sp>
        <p:nvSpPr>
          <p:cNvPr id="312332" name="Text Box 12"/>
          <p:cNvSpPr txBox="1">
            <a:spLocks noChangeArrowheads="1"/>
          </p:cNvSpPr>
          <p:nvPr/>
        </p:nvSpPr>
        <p:spPr bwMode="auto">
          <a:xfrm>
            <a:off x="246233" y="4866246"/>
            <a:ext cx="2520950" cy="646331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dirty="0" smtClean="0">
                <a:latin typeface="Times New Roman" pitchFamily="18" charset="0"/>
              </a:rPr>
              <a:t>ΣΤΑΔΙΟ ΠΡΙΝ ΤΗΝ ΑΠΟΦΑΣΗ</a:t>
            </a:r>
            <a:endParaRPr lang="el-GR" dirty="0">
              <a:latin typeface="Times New Roman" pitchFamily="18" charset="0"/>
            </a:endParaRPr>
          </a:p>
        </p:txBody>
      </p:sp>
      <p:sp>
        <p:nvSpPr>
          <p:cNvPr id="312333" name="Text Box 13"/>
          <p:cNvSpPr txBox="1">
            <a:spLocks noChangeArrowheads="1"/>
          </p:cNvSpPr>
          <p:nvPr/>
        </p:nvSpPr>
        <p:spPr bwMode="auto">
          <a:xfrm>
            <a:off x="3348038" y="4897023"/>
            <a:ext cx="2376487" cy="646331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mtClean="0">
                <a:latin typeface="Times New Roman" pitchFamily="18" charset="0"/>
              </a:rPr>
              <a:t>ΠΡΟΤΙΜΗΣΗ </a:t>
            </a:r>
            <a:r>
              <a:rPr lang="el-GR" smtClean="0">
                <a:latin typeface="Times New Roman" pitchFamily="18" charset="0"/>
              </a:rPr>
              <a:t>ΛΗΠΤΗ ΑΠΟΦΑΣΗΣ</a:t>
            </a:r>
            <a:endParaRPr lang="el-GR" dirty="0">
              <a:latin typeface="Times New Roman" pitchFamily="18" charset="0"/>
            </a:endParaRPr>
          </a:p>
        </p:txBody>
      </p:sp>
      <p:sp>
        <p:nvSpPr>
          <p:cNvPr id="312334" name="Text Box 14"/>
          <p:cNvSpPr txBox="1">
            <a:spLocks noChangeArrowheads="1"/>
          </p:cNvSpPr>
          <p:nvPr/>
        </p:nvSpPr>
        <p:spPr bwMode="auto">
          <a:xfrm>
            <a:off x="6372225" y="4884907"/>
            <a:ext cx="2520950" cy="646331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dirty="0" smtClean="0">
                <a:latin typeface="Times New Roman" pitchFamily="18" charset="0"/>
              </a:rPr>
              <a:t>ΣΤΑΔΙΟ ΜΕΤΑ ΤΗΝ ΑΠΟΦΑΣΗ</a:t>
            </a:r>
            <a:endParaRPr lang="el-GR" dirty="0">
              <a:latin typeface="Times New Roman" pitchFamily="18" charset="0"/>
            </a:endParaRPr>
          </a:p>
        </p:txBody>
      </p:sp>
      <p:sp>
        <p:nvSpPr>
          <p:cNvPr id="312335" name="Text Box 15"/>
          <p:cNvSpPr txBox="1">
            <a:spLocks noChangeArrowheads="1"/>
          </p:cNvSpPr>
          <p:nvPr/>
        </p:nvSpPr>
        <p:spPr bwMode="auto">
          <a:xfrm>
            <a:off x="1043608" y="5572125"/>
            <a:ext cx="324026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600" dirty="0">
                <a:latin typeface="Times New Roman" pitchFamily="18" charset="0"/>
              </a:rPr>
              <a:t>Δεν υπάρχει η έννοια της ηθικής</a:t>
            </a:r>
          </a:p>
        </p:txBody>
      </p:sp>
      <p:sp>
        <p:nvSpPr>
          <p:cNvPr id="312336" name="Text Box 16"/>
          <p:cNvSpPr txBox="1">
            <a:spLocks noChangeArrowheads="1"/>
          </p:cNvSpPr>
          <p:nvPr/>
        </p:nvSpPr>
        <p:spPr bwMode="auto">
          <a:xfrm>
            <a:off x="4716462" y="5605879"/>
            <a:ext cx="37449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400" dirty="0">
                <a:latin typeface="Times New Roman" pitchFamily="18" charset="0"/>
              </a:rPr>
              <a:t>Δεν κρίνεται η προτίμηση του Αποφασίζοντα</a:t>
            </a:r>
          </a:p>
        </p:txBody>
      </p:sp>
      <p:sp>
        <p:nvSpPr>
          <p:cNvPr id="312337" name="Line 17"/>
          <p:cNvSpPr>
            <a:spLocks noChangeShapeType="1"/>
          </p:cNvSpPr>
          <p:nvPr/>
        </p:nvSpPr>
        <p:spPr bwMode="auto">
          <a:xfrm>
            <a:off x="2700338" y="515778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12338" name="Line 18"/>
          <p:cNvSpPr>
            <a:spLocks noChangeShapeType="1"/>
          </p:cNvSpPr>
          <p:nvPr/>
        </p:nvSpPr>
        <p:spPr bwMode="auto">
          <a:xfrm>
            <a:off x="5795963" y="515778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23</a:t>
            </a:fld>
            <a:endParaRPr lang="el-GR"/>
          </a:p>
        </p:txBody>
      </p:sp>
      <p:sp>
        <p:nvSpPr>
          <p:cNvPr id="4" name="Rounded Rectangle 3"/>
          <p:cNvSpPr/>
          <p:nvPr/>
        </p:nvSpPr>
        <p:spPr>
          <a:xfrm>
            <a:off x="179387" y="845912"/>
            <a:ext cx="8748713" cy="2117189"/>
          </a:xfrm>
          <a:prstGeom prst="round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3"/>
          <p:cNvSpPr/>
          <p:nvPr/>
        </p:nvSpPr>
        <p:spPr>
          <a:xfrm>
            <a:off x="275035" y="3293442"/>
            <a:ext cx="8748713" cy="2617237"/>
          </a:xfrm>
          <a:prstGeom prst="round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55"/>
    </mc:Choice>
    <mc:Fallback>
      <p:transition spd="slow" advTm="54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Text Box 3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ΕΡΓΑΛΕΙΑ ΛΗΨΗΣ ΑΠΟΦΑΣΗΣ</a:t>
            </a: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539750" y="981075"/>
            <a:ext cx="180000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dirty="0" smtClean="0">
                <a:latin typeface="Times New Roman" pitchFamily="18" charset="0"/>
              </a:rPr>
              <a:t>ΔΙΑΙΣΘΗΣΗ</a:t>
            </a:r>
            <a:endParaRPr lang="el-GR" dirty="0">
              <a:latin typeface="Times New Roman" pitchFamily="18" charset="0"/>
            </a:endParaRP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539750" y="1700213"/>
            <a:ext cx="1800002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dirty="0" smtClean="0">
                <a:latin typeface="Times New Roman" pitchFamily="18" charset="0"/>
              </a:rPr>
              <a:t>ΕΜΠΕΙΡΙΑ</a:t>
            </a:r>
            <a:endParaRPr lang="el-GR" dirty="0">
              <a:latin typeface="Times New Roman" pitchFamily="18" charset="0"/>
            </a:endParaRP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468312" y="3284538"/>
            <a:ext cx="8135937" cy="1446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smtClean="0">
                <a:latin typeface="Times New Roman" pitchFamily="18" charset="0"/>
              </a:rPr>
              <a:t>ΜΑΘΗΜΑΤΙΚΑ ΜΟΝΤΕΛΑ - </a:t>
            </a:r>
            <a:r>
              <a:rPr lang="el-GR" sz="2400">
                <a:latin typeface="Times New Roman" pitchFamily="18" charset="0"/>
              </a:rPr>
              <a:t>Μέθοδοι Επιχειρησιακής Έρευνας</a:t>
            </a:r>
            <a:r>
              <a:rPr lang="el-GR" sz="2000">
                <a:latin typeface="Times New Roman" pitchFamily="18" charset="0"/>
              </a:rPr>
              <a:t>: Γραμμικά και μη μοντέλα προγραμματισμού – βελτιστοποίησης, θεωρία παιγνίων, αναμονής, στατιστική, θεωρία πιθανοτήτων, ‘αντικειμενική’ συνάρτηση, κλπ</a:t>
            </a:r>
          </a:p>
        </p:txBody>
      </p:sp>
      <p:sp>
        <p:nvSpPr>
          <p:cNvPr id="252937" name="Text Box 9"/>
          <p:cNvSpPr txBox="1">
            <a:spLocks noChangeArrowheads="1"/>
          </p:cNvSpPr>
          <p:nvPr/>
        </p:nvSpPr>
        <p:spPr bwMode="auto">
          <a:xfrm>
            <a:off x="539749" y="2565400"/>
            <a:ext cx="8064499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 smtClean="0">
                <a:latin typeface="Times New Roman" pitchFamily="18" charset="0"/>
              </a:rPr>
              <a:t>ΟΙΚΟΝΟΜΙΚΗ ΑΝΑΛΥΣΗ – ΑΝΑΛΥΣΗ ΚΟΣΤΟΥΣ/ΟΦΕΛΟΥΣ</a:t>
            </a:r>
            <a:endParaRPr lang="el-GR" sz="2000" dirty="0">
              <a:latin typeface="Times New Roman" pitchFamily="18" charset="0"/>
            </a:endParaRPr>
          </a:p>
        </p:txBody>
      </p:sp>
      <p:sp>
        <p:nvSpPr>
          <p:cNvPr id="252938" name="Text Box 10"/>
          <p:cNvSpPr txBox="1">
            <a:spLocks noChangeArrowheads="1"/>
          </p:cNvSpPr>
          <p:nvPr/>
        </p:nvSpPr>
        <p:spPr bwMode="auto">
          <a:xfrm>
            <a:off x="494524" y="5157192"/>
            <a:ext cx="8135937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smtClean="0">
                <a:latin typeface="Times New Roman" pitchFamily="18" charset="0"/>
              </a:rPr>
              <a:t>ΜΕΘΟΛΟΓΙΕΣ ΠΟΛΥΚΡΙΤΗΡΙΑΚΗΣ ΑΝΑΛΥΣΗΣ : </a:t>
            </a:r>
          </a:p>
          <a:p>
            <a:pPr>
              <a:spcBef>
                <a:spcPct val="50000"/>
              </a:spcBef>
            </a:pPr>
            <a:r>
              <a:rPr lang="en-US" sz="2400" smtClean="0">
                <a:latin typeface="Times New Roman" pitchFamily="18" charset="0"/>
              </a:rPr>
              <a:t>AHP</a:t>
            </a:r>
            <a:r>
              <a:rPr lang="en-US" sz="2400">
                <a:latin typeface="Times New Roman" pitchFamily="18" charset="0"/>
              </a:rPr>
              <a:t>, PROMETHEE, ELECTRE, </a:t>
            </a:r>
            <a:r>
              <a:rPr lang="el-GR" sz="2400">
                <a:latin typeface="Times New Roman" pitchFamily="18" charset="0"/>
              </a:rPr>
              <a:t>κλπ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24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46"/>
    </mc:Choice>
    <mc:Fallback>
      <p:transition spd="slow" advTm="73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1" name="Text Box 5"/>
          <p:cNvSpPr txBox="1">
            <a:spLocks noChangeArrowheads="1"/>
          </p:cNvSpPr>
          <p:nvPr/>
        </p:nvSpPr>
        <p:spPr bwMode="auto">
          <a:xfrm>
            <a:off x="495300" y="1412875"/>
            <a:ext cx="8153399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>
                <a:latin typeface="Times New Roman" pitchFamily="18" charset="0"/>
              </a:rPr>
              <a:t>Συλλογή,     </a:t>
            </a:r>
            <a:r>
              <a:rPr lang="el-GR" sz="2400" smtClean="0">
                <a:latin typeface="Times New Roman" pitchFamily="18" charset="0"/>
              </a:rPr>
              <a:t>Αποθήκευση </a:t>
            </a:r>
            <a:r>
              <a:rPr lang="el-GR" sz="2400">
                <a:latin typeface="Times New Roman" pitchFamily="18" charset="0"/>
              </a:rPr>
              <a:t>και    </a:t>
            </a:r>
            <a:r>
              <a:rPr lang="el-GR" sz="2400" smtClean="0">
                <a:latin typeface="Times New Roman" pitchFamily="18" charset="0"/>
              </a:rPr>
              <a:t>Επεξεργασία Δεδομένων</a:t>
            </a:r>
            <a:endParaRPr lang="el-GR" sz="2400">
              <a:latin typeface="Times New Roman" pitchFamily="18" charset="0"/>
            </a:endParaRPr>
          </a:p>
        </p:txBody>
      </p:sp>
      <p:sp>
        <p:nvSpPr>
          <p:cNvPr id="285702" name="Text Box 6"/>
          <p:cNvSpPr txBox="1">
            <a:spLocks noChangeArrowheads="1"/>
          </p:cNvSpPr>
          <p:nvPr/>
        </p:nvSpPr>
        <p:spPr bwMode="auto">
          <a:xfrm>
            <a:off x="495300" y="1989138"/>
            <a:ext cx="8153399" cy="3600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l-GR" sz="2800" b="1" smtClean="0">
                <a:latin typeface="Times New Roman" pitchFamily="18" charset="0"/>
              </a:rPr>
              <a:t>    ΧΑΡΑΚΤΗΡΙΣΤΙΚΑ </a:t>
            </a:r>
            <a:endParaRPr lang="el-GR" sz="2800" b="1">
              <a:latin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000">
                <a:latin typeface="Times New Roman" pitchFamily="18" charset="0"/>
              </a:rPr>
              <a:t>Ενσωματώνουν πολλά </a:t>
            </a:r>
            <a:r>
              <a:rPr lang="el-GR" sz="2000" b="1">
                <a:latin typeface="Times New Roman" pitchFamily="18" charset="0"/>
              </a:rPr>
              <a:t>κριτήρια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000">
                <a:latin typeface="Times New Roman" pitchFamily="18" charset="0"/>
              </a:rPr>
              <a:t> Περιλαμβάνουν πολλούς </a:t>
            </a:r>
            <a:r>
              <a:rPr lang="el-GR" sz="2000" b="1">
                <a:latin typeface="Times New Roman" pitchFamily="18" charset="0"/>
              </a:rPr>
              <a:t>συμμετέχοντες</a:t>
            </a:r>
            <a:r>
              <a:rPr lang="el-GR" sz="2000">
                <a:latin typeface="Times New Roman" pitchFamily="18" charset="0"/>
              </a:rPr>
              <a:t>… με διαφορετικές προτιμήσεις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000">
                <a:latin typeface="Times New Roman" pitchFamily="18" charset="0"/>
              </a:rPr>
              <a:t> Αντιμετωπίζουν την </a:t>
            </a:r>
            <a:r>
              <a:rPr lang="el-GR" sz="2000" b="1">
                <a:latin typeface="Times New Roman" pitchFamily="18" charset="0"/>
              </a:rPr>
              <a:t>αβεβαιότητα</a:t>
            </a:r>
            <a:r>
              <a:rPr lang="el-GR" sz="2000">
                <a:latin typeface="Times New Roman" pitchFamily="18" charset="0"/>
              </a:rPr>
              <a:t> των δεδομένων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000">
                <a:latin typeface="Times New Roman" pitchFamily="18" charset="0"/>
              </a:rPr>
              <a:t> Ενοποιούν διαφορετικές χωρικές &amp; χρονικές </a:t>
            </a:r>
            <a:r>
              <a:rPr lang="el-GR" sz="2000" b="1">
                <a:latin typeface="Times New Roman" pitchFamily="18" charset="0"/>
              </a:rPr>
              <a:t>κλίμακες</a:t>
            </a:r>
            <a:endParaRPr lang="en-US" sz="2000" b="1">
              <a:latin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Times New Roman" pitchFamily="18" charset="0"/>
              </a:rPr>
              <a:t> </a:t>
            </a:r>
            <a:r>
              <a:rPr lang="el-GR" sz="2000">
                <a:latin typeface="Times New Roman" pitchFamily="18" charset="0"/>
              </a:rPr>
              <a:t>Ενσωματώνουν ποσοτικά &amp; ποιοτικά </a:t>
            </a:r>
            <a:r>
              <a:rPr lang="el-GR" sz="2000" b="1">
                <a:latin typeface="Times New Roman" pitchFamily="18" charset="0"/>
              </a:rPr>
              <a:t>στοιχεία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000" smtClean="0">
                <a:latin typeface="Times New Roman" pitchFamily="18" charset="0"/>
              </a:rPr>
              <a:t>Ταξινομούν τις </a:t>
            </a:r>
            <a:r>
              <a:rPr lang="el-GR" sz="2000">
                <a:latin typeface="Times New Roman" pitchFamily="18" charset="0"/>
              </a:rPr>
              <a:t>εναλλακτικές λύσεις σε </a:t>
            </a:r>
            <a:r>
              <a:rPr lang="el-GR" sz="2000" b="1">
                <a:latin typeface="Times New Roman" pitchFamily="18" charset="0"/>
              </a:rPr>
              <a:t>κατηγορίες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000">
                <a:latin typeface="Times New Roman" pitchFamily="18" charset="0"/>
              </a:rPr>
              <a:t> Ξεχωρίζουν την ‘</a:t>
            </a:r>
            <a:r>
              <a:rPr lang="el-GR" sz="2000" b="1">
                <a:latin typeface="Times New Roman" pitchFamily="18" charset="0"/>
              </a:rPr>
              <a:t>καλύτερη</a:t>
            </a:r>
            <a:r>
              <a:rPr lang="el-GR" sz="2000">
                <a:latin typeface="Times New Roman" pitchFamily="18" charset="0"/>
              </a:rPr>
              <a:t>’ ή ‘καλύτερες’ λύσεις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2000">
                <a:latin typeface="Times New Roman" pitchFamily="18" charset="0"/>
              </a:rPr>
              <a:t> </a:t>
            </a:r>
            <a:r>
              <a:rPr lang="el-GR" sz="2000" b="1">
                <a:latin typeface="Times New Roman" pitchFamily="18" charset="0"/>
              </a:rPr>
              <a:t>Κατατάσσουν</a:t>
            </a:r>
            <a:r>
              <a:rPr lang="el-GR" sz="2000">
                <a:latin typeface="Times New Roman" pitchFamily="18" charset="0"/>
              </a:rPr>
              <a:t> τις λύσεις από την ‘καλύτερη’ στη ‘χειρότερη’</a:t>
            </a:r>
          </a:p>
        </p:txBody>
      </p:sp>
      <p:sp>
        <p:nvSpPr>
          <p:cNvPr id="285703" name="Rectangle 7"/>
          <p:cNvSpPr>
            <a:spLocks noChangeArrowheads="1"/>
          </p:cNvSpPr>
          <p:nvPr/>
        </p:nvSpPr>
        <p:spPr bwMode="auto">
          <a:xfrm>
            <a:off x="495300" y="5733256"/>
            <a:ext cx="8153400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000" u="sng">
                <a:latin typeface="Times New Roman" pitchFamily="18" charset="0"/>
                <a:cs typeface="Times New Roman" pitchFamily="18" charset="0"/>
              </a:rPr>
              <a:t>Σκοπός</a:t>
            </a:r>
            <a:r>
              <a:rPr lang="el-GR" sz="2000" u="sng">
                <a:latin typeface="Times New Roman" pitchFamily="18" charset="0"/>
              </a:rPr>
              <a:t> των </a:t>
            </a:r>
            <a:r>
              <a:rPr lang="el-GR" sz="2000" u="sng">
                <a:latin typeface="Times New Roman" pitchFamily="18" charset="0"/>
                <a:cs typeface="Times New Roman" pitchFamily="18" charset="0"/>
              </a:rPr>
              <a:t>μεθόδων ΠΑ</a:t>
            </a:r>
            <a:r>
              <a:rPr lang="el-GR" sz="2000">
                <a:latin typeface="Times New Roman" pitchFamily="18" charset="0"/>
                <a:cs typeface="Times New Roman" pitchFamily="18" charset="0"/>
              </a:rPr>
              <a:t>: Η βελτίωση της ποιότητας </a:t>
            </a:r>
            <a:r>
              <a:rPr lang="el-GR" sz="2000">
                <a:latin typeface="Times New Roman" pitchFamily="18" charset="0"/>
              </a:rPr>
              <a:t>τ</a:t>
            </a:r>
            <a:r>
              <a:rPr lang="el-GR" sz="2000">
                <a:latin typeface="Times New Roman" pitchFamily="18" charset="0"/>
                <a:cs typeface="Times New Roman" pitchFamily="18" charset="0"/>
              </a:rPr>
              <a:t>ων αποφάσεων, </a:t>
            </a:r>
          </a:p>
          <a:p>
            <a:pPr>
              <a:buFont typeface="Wingdings" pitchFamily="2" charset="2"/>
              <a:buChar char="ü"/>
            </a:pPr>
            <a:r>
              <a:rPr lang="el-GR" sz="2000">
                <a:latin typeface="Times New Roman" pitchFamily="18" charset="0"/>
                <a:cs typeface="Times New Roman" pitchFamily="18" charset="0"/>
              </a:rPr>
              <a:t> ενίσχυσης της αποδοτικότητας και νομιμότητας της διαδικασίας</a:t>
            </a:r>
          </a:p>
        </p:txBody>
      </p:sp>
      <p:sp>
        <p:nvSpPr>
          <p:cNvPr id="285704" name="Text Box 8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ΠΟΛΥΚΡΙΤΗΡΙΑΚΗ ΑΝΑΛΥΣΗ</a:t>
            </a:r>
            <a:r>
              <a:rPr lang="en-US" sz="2400" b="1"/>
              <a:t>:</a:t>
            </a:r>
            <a:r>
              <a:rPr lang="el-GR" sz="2400" b="1"/>
              <a:t> ΜΕΘΟΔΟΛΟΓΙΕΣ</a:t>
            </a:r>
          </a:p>
        </p:txBody>
      </p:sp>
      <p:pic>
        <p:nvPicPr>
          <p:cNvPr id="285707" name="Picture 11" descr="MCPE01631_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822552"/>
            <a:ext cx="863600" cy="627063"/>
          </a:xfrm>
          <a:prstGeom prst="rect">
            <a:avLst/>
          </a:prstGeom>
          <a:noFill/>
        </p:spPr>
      </p:pic>
      <p:pic>
        <p:nvPicPr>
          <p:cNvPr id="285708" name="Picture 12" descr="MCj0149747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734559"/>
            <a:ext cx="720725" cy="695325"/>
          </a:xfrm>
          <a:prstGeom prst="rect">
            <a:avLst/>
          </a:prstGeom>
          <a:noFill/>
        </p:spPr>
      </p:pic>
      <p:pic>
        <p:nvPicPr>
          <p:cNvPr id="285709" name="Picture 13" descr="MCj0339624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66837" y="836613"/>
            <a:ext cx="504825" cy="504825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25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98"/>
    </mc:Choice>
    <mc:Fallback>
      <p:transition spd="slow" advTm="83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250825" y="981075"/>
            <a:ext cx="1752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>
                <a:solidFill>
                  <a:srgbClr val="C00000"/>
                </a:solidFill>
                <a:latin typeface="Times New Roman" pitchFamily="18" charset="0"/>
              </a:rPr>
              <a:t>Διαστάσεις</a:t>
            </a:r>
          </a:p>
        </p:txBody>
      </p:sp>
      <p:sp>
        <p:nvSpPr>
          <p:cNvPr id="320515" name="Text Box 3"/>
          <p:cNvSpPr txBox="1">
            <a:spLocks noChangeArrowheads="1"/>
          </p:cNvSpPr>
          <p:nvPr/>
        </p:nvSpPr>
        <p:spPr bwMode="auto">
          <a:xfrm>
            <a:off x="2555875" y="981075"/>
            <a:ext cx="1752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>
                <a:latin typeface="Times New Roman" pitchFamily="18" charset="0"/>
              </a:rPr>
              <a:t>Στόχοι</a:t>
            </a:r>
          </a:p>
        </p:txBody>
      </p:sp>
      <p:sp>
        <p:nvSpPr>
          <p:cNvPr id="320516" name="Text Box 4"/>
          <p:cNvSpPr txBox="1">
            <a:spLocks noChangeArrowheads="1"/>
          </p:cNvSpPr>
          <p:nvPr/>
        </p:nvSpPr>
        <p:spPr bwMode="auto">
          <a:xfrm>
            <a:off x="4715669" y="981075"/>
            <a:ext cx="223259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>
                <a:latin typeface="Times New Roman" pitchFamily="18" charset="0"/>
              </a:rPr>
              <a:t>Κριτήρια</a:t>
            </a:r>
          </a:p>
        </p:txBody>
      </p:sp>
      <p:sp>
        <p:nvSpPr>
          <p:cNvPr id="320517" name="Text Box 5"/>
          <p:cNvSpPr txBox="1">
            <a:spLocks noChangeArrowheads="1"/>
          </p:cNvSpPr>
          <p:nvPr/>
        </p:nvSpPr>
        <p:spPr bwMode="auto">
          <a:xfrm>
            <a:off x="7164388" y="981075"/>
            <a:ext cx="187210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>
                <a:latin typeface="Times New Roman" pitchFamily="18" charset="0"/>
              </a:rPr>
              <a:t>Δείκτες</a:t>
            </a:r>
          </a:p>
        </p:txBody>
      </p:sp>
      <p:sp>
        <p:nvSpPr>
          <p:cNvPr id="320518" name="Text Box 6"/>
          <p:cNvSpPr txBox="1">
            <a:spLocks noChangeArrowheads="1"/>
          </p:cNvSpPr>
          <p:nvPr/>
        </p:nvSpPr>
        <p:spPr bwMode="auto">
          <a:xfrm>
            <a:off x="457200" y="2667000"/>
            <a:ext cx="3467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   </a:t>
            </a:r>
            <a:r>
              <a:rPr lang="el-GR" sz="2000" b="1">
                <a:latin typeface="Times New Roman" pitchFamily="18" charset="0"/>
              </a:rPr>
              <a:t>Διαθεσιμότητα πόρων</a:t>
            </a:r>
          </a:p>
        </p:txBody>
      </p:sp>
      <p:sp>
        <p:nvSpPr>
          <p:cNvPr id="320520" name="Text Box 8"/>
          <p:cNvSpPr txBox="1">
            <a:spLocks noChangeArrowheads="1"/>
          </p:cNvSpPr>
          <p:nvPr/>
        </p:nvSpPr>
        <p:spPr bwMode="auto">
          <a:xfrm>
            <a:off x="3432173" y="2688770"/>
            <a:ext cx="49498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smtClean="0">
                <a:latin typeface="Times New Roman" pitchFamily="18" charset="0"/>
              </a:rPr>
              <a:t>Τ</a:t>
            </a:r>
            <a:r>
              <a:rPr lang="el-GR" sz="2200" smtClean="0">
                <a:latin typeface="Times New Roman" pitchFamily="18" charset="0"/>
              </a:rPr>
              <a:t>όννοι </a:t>
            </a:r>
            <a:r>
              <a:rPr lang="el-GR" sz="2200">
                <a:latin typeface="Times New Roman" pitchFamily="18" charset="0"/>
              </a:rPr>
              <a:t>ισοδύναμου πετρελαίου</a:t>
            </a:r>
          </a:p>
        </p:txBody>
      </p:sp>
      <p:sp>
        <p:nvSpPr>
          <p:cNvPr id="320521" name="Text Box 9"/>
          <p:cNvSpPr txBox="1">
            <a:spLocks noChangeArrowheads="1"/>
          </p:cNvSpPr>
          <p:nvPr/>
        </p:nvSpPr>
        <p:spPr bwMode="auto">
          <a:xfrm>
            <a:off x="539750" y="34290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   </a:t>
            </a:r>
            <a:r>
              <a:rPr lang="el-GR" sz="2000" b="1">
                <a:latin typeface="Times New Roman" pitchFamily="18" charset="0"/>
              </a:rPr>
              <a:t>Οικονομικά</a:t>
            </a:r>
          </a:p>
        </p:txBody>
      </p:sp>
      <p:sp>
        <p:nvSpPr>
          <p:cNvPr id="320522" name="Text Box 10"/>
          <p:cNvSpPr txBox="1">
            <a:spLocks noChangeArrowheads="1"/>
          </p:cNvSpPr>
          <p:nvPr/>
        </p:nvSpPr>
        <p:spPr bwMode="auto">
          <a:xfrm>
            <a:off x="2895600" y="34290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   </a:t>
            </a:r>
            <a:r>
              <a:rPr lang="el-GR" sz="2200">
                <a:latin typeface="Times New Roman" pitchFamily="18" charset="0"/>
              </a:rPr>
              <a:t>Ρυθμός αποπληρωμής της επένδυσης</a:t>
            </a:r>
          </a:p>
        </p:txBody>
      </p:sp>
      <p:sp>
        <p:nvSpPr>
          <p:cNvPr id="320523" name="Text Box 11"/>
          <p:cNvSpPr txBox="1">
            <a:spLocks noChangeArrowheads="1"/>
          </p:cNvSpPr>
          <p:nvPr/>
        </p:nvSpPr>
        <p:spPr bwMode="auto">
          <a:xfrm>
            <a:off x="457200" y="41910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   </a:t>
            </a:r>
            <a:r>
              <a:rPr lang="el-GR" sz="2000" b="1">
                <a:latin typeface="Times New Roman" pitchFamily="18" charset="0"/>
              </a:rPr>
              <a:t>Περιβαλλοντικά</a:t>
            </a:r>
          </a:p>
        </p:txBody>
      </p:sp>
      <p:sp>
        <p:nvSpPr>
          <p:cNvPr id="320524" name="Text Box 12"/>
          <p:cNvSpPr txBox="1">
            <a:spLocks noChangeArrowheads="1"/>
          </p:cNvSpPr>
          <p:nvPr/>
        </p:nvSpPr>
        <p:spPr bwMode="auto">
          <a:xfrm>
            <a:off x="2743200" y="41910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    </a:t>
            </a:r>
            <a:r>
              <a:rPr lang="el-GR" sz="2200">
                <a:latin typeface="Times New Roman" pitchFamily="18" charset="0"/>
              </a:rPr>
              <a:t>Χρήση γης, αριθμός Α/Γ, συνολικό ύψος</a:t>
            </a:r>
          </a:p>
        </p:txBody>
      </p:sp>
      <p:sp>
        <p:nvSpPr>
          <p:cNvPr id="320525" name="Text Box 13"/>
          <p:cNvSpPr txBox="1">
            <a:spLocks noChangeArrowheads="1"/>
          </p:cNvSpPr>
          <p:nvPr/>
        </p:nvSpPr>
        <p:spPr bwMode="auto">
          <a:xfrm>
            <a:off x="457200" y="5029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   </a:t>
            </a:r>
            <a:r>
              <a:rPr lang="el-GR" sz="2000" b="1">
                <a:latin typeface="Times New Roman" pitchFamily="18" charset="0"/>
              </a:rPr>
              <a:t>Κοινωνικά</a:t>
            </a:r>
          </a:p>
        </p:txBody>
      </p:sp>
      <p:sp>
        <p:nvSpPr>
          <p:cNvPr id="320526" name="Text Box 14"/>
          <p:cNvSpPr txBox="1">
            <a:spLocks noChangeArrowheads="1"/>
          </p:cNvSpPr>
          <p:nvPr/>
        </p:nvSpPr>
        <p:spPr bwMode="auto">
          <a:xfrm>
            <a:off x="2743200" y="50292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      </a:t>
            </a:r>
            <a:r>
              <a:rPr lang="el-GR" sz="2200">
                <a:latin typeface="Times New Roman" pitchFamily="18" charset="0"/>
              </a:rPr>
              <a:t>Αριθμός δημιουργούμενων θέσεων εργασίας</a:t>
            </a:r>
          </a:p>
        </p:txBody>
      </p:sp>
      <p:sp>
        <p:nvSpPr>
          <p:cNvPr id="320530" name="AutoShape 18"/>
          <p:cNvSpPr>
            <a:spLocks noChangeArrowheads="1"/>
          </p:cNvSpPr>
          <p:nvPr/>
        </p:nvSpPr>
        <p:spPr bwMode="auto">
          <a:xfrm>
            <a:off x="228600" y="2743200"/>
            <a:ext cx="457200" cy="381000"/>
          </a:xfrm>
          <a:prstGeom prst="sun">
            <a:avLst>
              <a:gd name="adj" fmla="val 25000"/>
            </a:avLst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320531" name="Tree"/>
          <p:cNvSpPr>
            <a:spLocks noEditPoints="1" noChangeArrowheads="1"/>
          </p:cNvSpPr>
          <p:nvPr/>
        </p:nvSpPr>
        <p:spPr bwMode="auto">
          <a:xfrm>
            <a:off x="304800" y="4191000"/>
            <a:ext cx="371475" cy="4476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l-GR"/>
          </a:p>
        </p:txBody>
      </p:sp>
      <p:pic>
        <p:nvPicPr>
          <p:cNvPr id="320532" name="Picture 20" descr="BD05545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029200"/>
            <a:ext cx="527050" cy="517525"/>
          </a:xfrm>
          <a:prstGeom prst="rect">
            <a:avLst/>
          </a:prstGeom>
          <a:noFill/>
        </p:spPr>
      </p:pic>
      <p:pic>
        <p:nvPicPr>
          <p:cNvPr id="320533" name="Picture 21" descr="BD04972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429000"/>
            <a:ext cx="609600" cy="457200"/>
          </a:xfrm>
          <a:prstGeom prst="rect">
            <a:avLst/>
          </a:prstGeom>
          <a:noFill/>
        </p:spPr>
      </p:pic>
      <p:sp>
        <p:nvSpPr>
          <p:cNvPr id="320534" name="Text Box 22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Προβλήματα και Λήψη Αποφάσεων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/>
        </p:nvSpPr>
        <p:spPr bwMode="auto">
          <a:xfrm>
            <a:off x="250825" y="1557338"/>
            <a:ext cx="17526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Times New Roman" pitchFamily="18" charset="0"/>
              </a:rPr>
              <a:t>ΠΕΡΙΒΑΛΛΟΝ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Times New Roman" pitchFamily="18" charset="0"/>
              </a:rPr>
              <a:t>ΚΟΙΝΩΝΙΑ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l-GR" sz="1600" smtClean="0">
                <a:latin typeface="Times New Roman" pitchFamily="18" charset="0"/>
              </a:rPr>
              <a:t>ΟΙΚΟΝΟΜΙΑ</a:t>
            </a:r>
            <a:endParaRPr lang="el-GR" sz="1600" dirty="0">
              <a:latin typeface="Times New Roman" pitchFamily="18" charset="0"/>
            </a:endParaRPr>
          </a:p>
        </p:txBody>
      </p:sp>
      <p:sp>
        <p:nvSpPr>
          <p:cNvPr id="320536" name="Text Box 24"/>
          <p:cNvSpPr txBox="1">
            <a:spLocks noChangeArrowheads="1"/>
          </p:cNvSpPr>
          <p:nvPr/>
        </p:nvSpPr>
        <p:spPr bwMode="auto">
          <a:xfrm>
            <a:off x="2555875" y="1557338"/>
            <a:ext cx="17526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1600" smtClean="0">
                <a:latin typeface="Times New Roman" pitchFamily="18" charset="0"/>
              </a:rPr>
              <a:t>ΜΕΙΩΣΗ </a:t>
            </a:r>
            <a:r>
              <a:rPr lang="el-GR" sz="1600" dirty="0" smtClean="0">
                <a:latin typeface="Times New Roman" pitchFamily="18" charset="0"/>
              </a:rPr>
              <a:t>ΚΛΙΜΑΤΙΚΗΣ ΑΛΛΑΓΗΣ</a:t>
            </a:r>
            <a:endParaRPr lang="el-GR" sz="1600" dirty="0">
              <a:latin typeface="Times New Roman" pitchFamily="18" charset="0"/>
            </a:endParaRPr>
          </a:p>
        </p:txBody>
      </p:sp>
      <p:sp>
        <p:nvSpPr>
          <p:cNvPr id="320537" name="Text Box 25"/>
          <p:cNvSpPr txBox="1">
            <a:spLocks noChangeArrowheads="1"/>
          </p:cNvSpPr>
          <p:nvPr/>
        </p:nvSpPr>
        <p:spPr bwMode="auto">
          <a:xfrm>
            <a:off x="4715668" y="1557338"/>
            <a:ext cx="2232596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1600" dirty="0" smtClean="0">
                <a:latin typeface="Times New Roman" pitchFamily="18" charset="0"/>
              </a:rPr>
              <a:t>ΜΕΙΩΣΗ ΕΚΠΟΜΠΩΝ </a:t>
            </a:r>
            <a:r>
              <a:rPr lang="en-US" sz="1600" smtClean="0">
                <a:latin typeface="Times New Roman" pitchFamily="18" charset="0"/>
              </a:rPr>
              <a:t>CO</a:t>
            </a:r>
            <a:r>
              <a:rPr lang="en-US" sz="1600" baseline="-25000" smtClean="0">
                <a:latin typeface="Times New Roman" pitchFamily="18" charset="0"/>
              </a:rPr>
              <a:t>2</a:t>
            </a:r>
            <a:r>
              <a:rPr lang="en-US" sz="1600" smtClean="0">
                <a:latin typeface="Times New Roman" pitchFamily="18" charset="0"/>
              </a:rPr>
              <a:t>,</a:t>
            </a:r>
            <a:r>
              <a:rPr lang="el-GR" sz="1600" smtClean="0">
                <a:latin typeface="Times New Roman" pitchFamily="18" charset="0"/>
              </a:rPr>
              <a:t> ΑΛΛΑΓΗ </a:t>
            </a:r>
            <a:r>
              <a:rPr lang="el-GR" sz="1600" dirty="0" smtClean="0">
                <a:latin typeface="Times New Roman" pitchFamily="18" charset="0"/>
              </a:rPr>
              <a:t>ΧΡΗΣΗΣ ΓΗΣ</a:t>
            </a:r>
            <a:endParaRPr lang="el-GR" sz="1600" dirty="0">
              <a:latin typeface="Times New Roman" pitchFamily="18" charset="0"/>
            </a:endParaRPr>
          </a:p>
        </p:txBody>
      </p:sp>
      <p:sp>
        <p:nvSpPr>
          <p:cNvPr id="320540" name="Text Box 28"/>
          <p:cNvSpPr txBox="1">
            <a:spLocks noChangeArrowheads="1"/>
          </p:cNvSpPr>
          <p:nvPr/>
        </p:nvSpPr>
        <p:spPr bwMode="auto">
          <a:xfrm>
            <a:off x="7164388" y="1557338"/>
            <a:ext cx="1872108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1600" dirty="0" smtClean="0">
                <a:latin typeface="Times New Roman" pitchFamily="18" charset="0"/>
              </a:rPr>
              <a:t>ΤΟΝΝΟΙ </a:t>
            </a:r>
            <a:r>
              <a:rPr lang="en-US" sz="1600" dirty="0" smtClean="0">
                <a:latin typeface="Times New Roman" pitchFamily="18" charset="0"/>
              </a:rPr>
              <a:t>CO</a:t>
            </a:r>
            <a:r>
              <a:rPr lang="en-US" sz="1600" baseline="-25000" dirty="0" smtClean="0">
                <a:latin typeface="Times New Roman" pitchFamily="18" charset="0"/>
              </a:rPr>
              <a:t>2</a:t>
            </a:r>
            <a:r>
              <a:rPr lang="el-GR" sz="1600" dirty="0" smtClean="0">
                <a:latin typeface="Times New Roman" pitchFamily="18" charset="0"/>
              </a:rPr>
              <a:t>/έτος</a:t>
            </a:r>
            <a:endParaRPr lang="el-GR" sz="1600" dirty="0">
              <a:latin typeface="Times New Roman" pitchFamily="18" charset="0"/>
            </a:endParaRPr>
          </a:p>
          <a:p>
            <a:pPr algn="ctr"/>
            <a:r>
              <a:rPr lang="el-GR" sz="1600" dirty="0" smtClean="0">
                <a:latin typeface="Times New Roman" pitchFamily="18" charset="0"/>
              </a:rPr>
              <a:t>ΔΑΣΟΣ</a:t>
            </a:r>
            <a:r>
              <a:rPr lang="en-GB" sz="1600" dirty="0" smtClean="0">
                <a:latin typeface="Times New Roman" pitchFamily="18" charset="0"/>
              </a:rPr>
              <a:t> </a:t>
            </a:r>
            <a:r>
              <a:rPr lang="en-GB" sz="1600" dirty="0">
                <a:latin typeface="Times New Roman" pitchFamily="18" charset="0"/>
              </a:rPr>
              <a:t>k</a:t>
            </a:r>
            <a:r>
              <a:rPr lang="en-US" sz="1600" dirty="0">
                <a:latin typeface="Times New Roman" pitchFamily="18" charset="0"/>
              </a:rPr>
              <a:t>m</a:t>
            </a:r>
            <a:r>
              <a:rPr lang="en-US" sz="1600" baseline="30000" dirty="0">
                <a:latin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</a:rPr>
              <a:t> </a:t>
            </a:r>
            <a:r>
              <a:rPr lang="el-GR" sz="1600" dirty="0" smtClean="0">
                <a:latin typeface="Times New Roman" pitchFamily="18" charset="0"/>
              </a:rPr>
              <a:t>/ΕΤΟΣ</a:t>
            </a:r>
            <a:endParaRPr lang="el-GR" sz="1600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26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86"/>
    </mc:Choice>
    <mc:Fallback>
      <p:transition spd="slow" advTm="11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9" name="Text Box 5"/>
          <p:cNvSpPr txBox="1">
            <a:spLocks noChangeArrowheads="1"/>
          </p:cNvSpPr>
          <p:nvPr/>
        </p:nvSpPr>
        <p:spPr bwMode="auto">
          <a:xfrm>
            <a:off x="287337" y="891722"/>
            <a:ext cx="8569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dirty="0">
                <a:solidFill>
                  <a:srgbClr val="C00000"/>
                </a:solidFill>
                <a:latin typeface="Cambria" panose="02040503050406030204" pitchFamily="18" charset="0"/>
              </a:rPr>
              <a:t>Α). Η θεωρία της </a:t>
            </a:r>
            <a:r>
              <a:rPr lang="el-GR" b="1" dirty="0">
                <a:solidFill>
                  <a:srgbClr val="C00000"/>
                </a:solidFill>
                <a:latin typeface="Cambria" panose="02040503050406030204" pitchFamily="18" charset="0"/>
              </a:rPr>
              <a:t>Χρησιμότητας</a:t>
            </a:r>
          </a:p>
        </p:txBody>
      </p:sp>
      <p:sp>
        <p:nvSpPr>
          <p:cNvPr id="287750" name="Text Box 6"/>
          <p:cNvSpPr txBox="1">
            <a:spLocks noChangeArrowheads="1"/>
          </p:cNvSpPr>
          <p:nvPr/>
        </p:nvSpPr>
        <p:spPr bwMode="auto">
          <a:xfrm>
            <a:off x="250825" y="2276475"/>
            <a:ext cx="8893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C00000"/>
                </a:solidFill>
                <a:latin typeface="Cambria" panose="02040503050406030204" pitchFamily="18" charset="0"/>
              </a:rPr>
              <a:t>Β). </a:t>
            </a:r>
            <a:r>
              <a:rPr lang="en-GB" dirty="0">
                <a:solidFill>
                  <a:srgbClr val="C00000"/>
                </a:solidFill>
                <a:latin typeface="Cambria" panose="02040503050406030204" pitchFamily="18" charset="0"/>
              </a:rPr>
              <a:t>M</a:t>
            </a:r>
            <a:r>
              <a:rPr lang="el-GR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έθοδοι</a:t>
            </a:r>
            <a:r>
              <a:rPr lang="el-GR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Cambria" panose="02040503050406030204" pitchFamily="18" charset="0"/>
              </a:rPr>
              <a:t>Σχέσεων</a:t>
            </a:r>
            <a:r>
              <a:rPr lang="el-GR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Cambria" panose="02040503050406030204" pitchFamily="18" charset="0"/>
              </a:rPr>
              <a:t>Υπεροχής</a:t>
            </a:r>
            <a:r>
              <a:rPr lang="el-GR" dirty="0">
                <a:solidFill>
                  <a:srgbClr val="C00000"/>
                </a:solidFill>
                <a:latin typeface="Cambria" panose="02040503050406030204" pitchFamily="18" charset="0"/>
              </a:rPr>
              <a:t> (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outranking relations) </a:t>
            </a:r>
            <a:r>
              <a:rPr lang="el-GR" dirty="0">
                <a:solidFill>
                  <a:srgbClr val="C00000"/>
                </a:solidFill>
                <a:latin typeface="Cambria" panose="02040503050406030204" pitchFamily="18" charset="0"/>
              </a:rPr>
              <a:t>μεταξύ </a:t>
            </a:r>
            <a:r>
              <a:rPr lang="el-GR" dirty="0" smtClean="0">
                <a:solidFill>
                  <a:srgbClr val="C00000"/>
                </a:solidFill>
                <a:latin typeface="Cambria" panose="02040503050406030204" pitchFamily="18" charset="0"/>
              </a:rPr>
              <a:t>εναλλακτικών </a:t>
            </a:r>
            <a:r>
              <a:rPr lang="el-GR" dirty="0">
                <a:solidFill>
                  <a:srgbClr val="C00000"/>
                </a:solidFill>
                <a:latin typeface="Cambria" panose="02040503050406030204" pitchFamily="18" charset="0"/>
              </a:rPr>
              <a:t>δράσεων</a:t>
            </a:r>
          </a:p>
        </p:txBody>
      </p:sp>
      <p:sp>
        <p:nvSpPr>
          <p:cNvPr id="287751" name="Text Box 7"/>
          <p:cNvSpPr txBox="1">
            <a:spLocks noChangeArrowheads="1"/>
          </p:cNvSpPr>
          <p:nvPr/>
        </p:nvSpPr>
        <p:spPr bwMode="auto">
          <a:xfrm>
            <a:off x="323850" y="3789363"/>
            <a:ext cx="8569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dirty="0">
                <a:solidFill>
                  <a:srgbClr val="C00000"/>
                </a:solidFill>
                <a:latin typeface="Cambria" panose="02040503050406030204" pitchFamily="18" charset="0"/>
              </a:rPr>
              <a:t>Γ). </a:t>
            </a:r>
            <a:r>
              <a:rPr lang="en-GB" dirty="0">
                <a:solidFill>
                  <a:srgbClr val="C00000"/>
                </a:solidFill>
                <a:latin typeface="Cambria" panose="02040503050406030204" pitchFamily="18" charset="0"/>
              </a:rPr>
              <a:t>M</a:t>
            </a:r>
            <a:r>
              <a:rPr lang="el-GR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έθοδοι</a:t>
            </a:r>
            <a:r>
              <a:rPr lang="el-GR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Cambria" panose="02040503050406030204" pitchFamily="18" charset="0"/>
              </a:rPr>
              <a:t>Αλληλεπίδρασης</a:t>
            </a:r>
          </a:p>
        </p:txBody>
      </p:sp>
      <p:sp>
        <p:nvSpPr>
          <p:cNvPr id="287752" name="Text Box 8"/>
          <p:cNvSpPr txBox="1">
            <a:spLocks noChangeArrowheads="1"/>
          </p:cNvSpPr>
          <p:nvPr/>
        </p:nvSpPr>
        <p:spPr bwMode="auto">
          <a:xfrm>
            <a:off x="250825" y="5084763"/>
            <a:ext cx="8569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dirty="0">
                <a:solidFill>
                  <a:srgbClr val="C00000"/>
                </a:solidFill>
                <a:latin typeface="Cambria" panose="02040503050406030204" pitchFamily="18" charset="0"/>
              </a:rPr>
              <a:t>Δ</a:t>
            </a:r>
            <a:r>
              <a:rPr lang="el-GR">
                <a:solidFill>
                  <a:srgbClr val="C00000"/>
                </a:solidFill>
                <a:latin typeface="Cambria" panose="02040503050406030204" pitchFamily="18" charset="0"/>
              </a:rPr>
              <a:t>). </a:t>
            </a:r>
            <a:r>
              <a:rPr lang="el-GR" smtClean="0">
                <a:solidFill>
                  <a:srgbClr val="C00000"/>
                </a:solidFill>
                <a:latin typeface="Cambria" panose="02040503050406030204" pitchFamily="18" charset="0"/>
              </a:rPr>
              <a:t>Άλλες </a:t>
            </a:r>
            <a:r>
              <a:rPr lang="el-GR" smtClean="0">
                <a:solidFill>
                  <a:srgbClr val="C00000"/>
                </a:solidFill>
                <a:latin typeface="Cambria" panose="02040503050406030204" pitchFamily="18" charset="0"/>
              </a:rPr>
              <a:t>μέθοδοι</a:t>
            </a:r>
            <a:endParaRPr lang="el-GR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87753" name="Text Box 9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ΟΙΚΟΓΕΝΕΙΕΣ ΜΕΘΟΔΟΛΟΓΙΩΝ</a:t>
            </a:r>
          </a:p>
        </p:txBody>
      </p:sp>
      <p:sp>
        <p:nvSpPr>
          <p:cNvPr id="287756" name="Text Box 12"/>
          <p:cNvSpPr txBox="1">
            <a:spLocks noChangeArrowheads="1"/>
          </p:cNvSpPr>
          <p:nvPr/>
        </p:nvSpPr>
        <p:spPr bwMode="auto">
          <a:xfrm>
            <a:off x="395288" y="1341438"/>
            <a:ext cx="856932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611313" indent="-1611313"/>
            <a:r>
              <a:rPr lang="el-GR" i="1" dirty="0">
                <a:latin typeface="Cambria" panose="02040503050406030204" pitchFamily="18" charset="0"/>
              </a:rPr>
              <a:t>Παραδείγματα</a:t>
            </a:r>
            <a:r>
              <a:rPr lang="el-GR" sz="1600" dirty="0">
                <a:latin typeface="Cambria" panose="02040503050406030204" pitchFamily="18" charset="0"/>
              </a:rPr>
              <a:t>: </a:t>
            </a:r>
            <a:r>
              <a:rPr lang="en-GB" sz="1600" dirty="0" smtClean="0">
                <a:latin typeface="Cambria" panose="02040503050406030204" pitchFamily="18" charset="0"/>
              </a:rPr>
              <a:t>	</a:t>
            </a:r>
            <a:r>
              <a:rPr lang="en-US" sz="1600" dirty="0" smtClean="0">
                <a:latin typeface="Cambria" panose="02040503050406030204" pitchFamily="18" charset="0"/>
              </a:rPr>
              <a:t>MAUT</a:t>
            </a:r>
            <a:r>
              <a:rPr lang="en-US" sz="1600" dirty="0">
                <a:latin typeface="Cambria" panose="02040503050406030204" pitchFamily="18" charset="0"/>
              </a:rPr>
              <a:t>, SMART, SAW </a:t>
            </a:r>
          </a:p>
          <a:p>
            <a:pPr marL="1611313" indent="-1611313"/>
            <a:r>
              <a:rPr lang="el-GR" i="1" dirty="0">
                <a:latin typeface="Cambria" panose="02040503050406030204" pitchFamily="18" charset="0"/>
              </a:rPr>
              <a:t>Χαρακτηριστικά</a:t>
            </a:r>
            <a:r>
              <a:rPr lang="el-GR" sz="1600" dirty="0">
                <a:latin typeface="Cambria" panose="02040503050406030204" pitchFamily="18" charset="0"/>
              </a:rPr>
              <a:t>: </a:t>
            </a:r>
            <a:r>
              <a:rPr lang="en-GB" sz="1600" dirty="0" smtClean="0">
                <a:latin typeface="Cambria" panose="02040503050406030204" pitchFamily="18" charset="0"/>
              </a:rPr>
              <a:t>	</a:t>
            </a:r>
            <a:r>
              <a:rPr lang="el-GR" sz="1600" dirty="0" smtClean="0">
                <a:latin typeface="Cambria" panose="02040503050406030204" pitchFamily="18" charset="0"/>
              </a:rPr>
              <a:t>Πλήρης </a:t>
            </a:r>
            <a:r>
              <a:rPr lang="el-GR" sz="1600" dirty="0" err="1">
                <a:latin typeface="Cambria" panose="02040503050406030204" pitchFamily="18" charset="0"/>
              </a:rPr>
              <a:t>ανταλλαξιμότητα</a:t>
            </a:r>
            <a:r>
              <a:rPr lang="el-GR" sz="1600" dirty="0">
                <a:latin typeface="Cambria" panose="02040503050406030204" pitchFamily="18" charset="0"/>
              </a:rPr>
              <a:t> μεταξύ των κριτηρίων, ύπαρξη αντικειμενικής συνάρτησης του Αποφασίζοντα, δυνατότητα αποκάλυψής της</a:t>
            </a:r>
          </a:p>
        </p:txBody>
      </p:sp>
      <p:sp>
        <p:nvSpPr>
          <p:cNvPr id="287758" name="Text Box 14"/>
          <p:cNvSpPr txBox="1">
            <a:spLocks noChangeArrowheads="1"/>
          </p:cNvSpPr>
          <p:nvPr/>
        </p:nvSpPr>
        <p:spPr bwMode="auto">
          <a:xfrm>
            <a:off x="250825" y="4076700"/>
            <a:ext cx="856932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611313" indent="-1611313"/>
            <a:r>
              <a:rPr lang="el-GR" i="1" dirty="0">
                <a:latin typeface="Cambria" panose="02040503050406030204" pitchFamily="18" charset="0"/>
              </a:rPr>
              <a:t>Παραδείγματα</a:t>
            </a:r>
            <a:r>
              <a:rPr lang="el-GR" sz="1600" dirty="0">
                <a:latin typeface="Cambria" panose="02040503050406030204" pitchFamily="18" charset="0"/>
              </a:rPr>
              <a:t>: </a:t>
            </a:r>
            <a:r>
              <a:rPr lang="en-GB" sz="1600" dirty="0" smtClean="0">
                <a:latin typeface="Cambria" panose="02040503050406030204" pitchFamily="18" charset="0"/>
              </a:rPr>
              <a:t>      </a:t>
            </a:r>
            <a:r>
              <a:rPr lang="en-US" sz="1600" dirty="0" smtClean="0">
                <a:latin typeface="Cambria" panose="02040503050406030204" pitchFamily="18" charset="0"/>
              </a:rPr>
              <a:t>Goal </a:t>
            </a:r>
            <a:r>
              <a:rPr lang="en-US" sz="1600" dirty="0">
                <a:latin typeface="Cambria" panose="02040503050406030204" pitchFamily="18" charset="0"/>
              </a:rPr>
              <a:t>Programming, STEM-STEP</a:t>
            </a:r>
          </a:p>
          <a:p>
            <a:pPr marL="1611313" indent="-1611313"/>
            <a:r>
              <a:rPr lang="el-GR" i="1" dirty="0">
                <a:latin typeface="Cambria" panose="02040503050406030204" pitchFamily="18" charset="0"/>
              </a:rPr>
              <a:t>Χαρακτηριστικά</a:t>
            </a:r>
            <a:r>
              <a:rPr lang="el-GR" sz="1600" dirty="0">
                <a:latin typeface="Cambria" panose="02040503050406030204" pitchFamily="18" charset="0"/>
              </a:rPr>
              <a:t>: </a:t>
            </a:r>
            <a:r>
              <a:rPr lang="en-GB" sz="1600" dirty="0" smtClean="0">
                <a:latin typeface="Cambria" panose="02040503050406030204" pitchFamily="18" charset="0"/>
              </a:rPr>
              <a:t>  </a:t>
            </a:r>
            <a:r>
              <a:rPr lang="el-GR" sz="1600" dirty="0" smtClean="0">
                <a:latin typeface="Cambria" panose="02040503050406030204" pitchFamily="18" charset="0"/>
              </a:rPr>
              <a:t>Αναφέρονται </a:t>
            </a:r>
            <a:r>
              <a:rPr lang="el-GR" sz="1600" dirty="0">
                <a:latin typeface="Cambria" panose="02040503050406030204" pitchFamily="18" charset="0"/>
              </a:rPr>
              <a:t>σε συνεχείς εναλλακτικές – συνήθως καταλήγουν σε μία μη εφικτή εναλλακτική δράση</a:t>
            </a:r>
          </a:p>
        </p:txBody>
      </p:sp>
      <p:sp>
        <p:nvSpPr>
          <p:cNvPr id="287759" name="Text Box 15"/>
          <p:cNvSpPr txBox="1">
            <a:spLocks noChangeArrowheads="1"/>
          </p:cNvSpPr>
          <p:nvPr/>
        </p:nvSpPr>
        <p:spPr bwMode="auto">
          <a:xfrm>
            <a:off x="323850" y="2636838"/>
            <a:ext cx="856932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611313" indent="-1611313"/>
            <a:r>
              <a:rPr lang="el-GR" i="1" dirty="0">
                <a:latin typeface="Cambria" panose="02040503050406030204" pitchFamily="18" charset="0"/>
              </a:rPr>
              <a:t>Παραδείγματα</a:t>
            </a:r>
            <a:r>
              <a:rPr lang="el-GR" sz="1600" dirty="0">
                <a:latin typeface="Cambria" panose="02040503050406030204" pitchFamily="18" charset="0"/>
              </a:rPr>
              <a:t>: </a:t>
            </a:r>
            <a:r>
              <a:rPr lang="en-GB" sz="1600" dirty="0" smtClean="0">
                <a:latin typeface="Cambria" panose="02040503050406030204" pitchFamily="18" charset="0"/>
              </a:rPr>
              <a:t>	</a:t>
            </a:r>
            <a:r>
              <a:rPr lang="en-US" sz="1600" dirty="0" smtClean="0">
                <a:latin typeface="Cambria" panose="02040503050406030204" pitchFamily="18" charset="0"/>
              </a:rPr>
              <a:t>PROMETHEE </a:t>
            </a:r>
            <a:r>
              <a:rPr lang="en-US" sz="1600" dirty="0">
                <a:latin typeface="Cambria" panose="02040503050406030204" pitchFamily="18" charset="0"/>
              </a:rPr>
              <a:t>I, II, ELECTRE I-V</a:t>
            </a:r>
            <a:r>
              <a:rPr lang="el-GR" sz="1600" dirty="0">
                <a:latin typeface="Cambria" panose="02040503050406030204" pitchFamily="18" charset="0"/>
              </a:rPr>
              <a:t>, </a:t>
            </a:r>
            <a:r>
              <a:rPr lang="en-US" sz="1600" dirty="0">
                <a:latin typeface="Cambria" panose="02040503050406030204" pitchFamily="18" charset="0"/>
              </a:rPr>
              <a:t>NAIADE, REGIME</a:t>
            </a:r>
          </a:p>
          <a:p>
            <a:pPr marL="1611313" indent="-1611313"/>
            <a:r>
              <a:rPr lang="el-GR" i="1" dirty="0">
                <a:latin typeface="Cambria" panose="02040503050406030204" pitchFamily="18" charset="0"/>
              </a:rPr>
              <a:t>Χαρακτηριστικά</a:t>
            </a:r>
            <a:r>
              <a:rPr lang="el-GR" sz="1600" dirty="0">
                <a:latin typeface="Cambria" panose="02040503050406030204" pitchFamily="18" charset="0"/>
              </a:rPr>
              <a:t>: </a:t>
            </a:r>
            <a:r>
              <a:rPr lang="en-GB" sz="1600" dirty="0" smtClean="0">
                <a:latin typeface="Cambria" panose="02040503050406030204" pitchFamily="18" charset="0"/>
              </a:rPr>
              <a:t>	</a:t>
            </a:r>
            <a:r>
              <a:rPr lang="el-GR" sz="1600" dirty="0" smtClean="0">
                <a:latin typeface="Cambria" panose="02040503050406030204" pitchFamily="18" charset="0"/>
              </a:rPr>
              <a:t>Μερική </a:t>
            </a:r>
            <a:r>
              <a:rPr lang="el-GR" sz="1600" dirty="0" err="1">
                <a:latin typeface="Cambria" panose="02040503050406030204" pitchFamily="18" charset="0"/>
              </a:rPr>
              <a:t>ανταλλαξιμότητα</a:t>
            </a:r>
            <a:r>
              <a:rPr lang="el-GR" sz="1600" dirty="0">
                <a:latin typeface="Cambria" panose="02040503050406030204" pitchFamily="18" charset="0"/>
              </a:rPr>
              <a:t> μεταξύ των κριτηρίων, σύγκριση εναλλακτικών ανά ζεύγη για κάθε κριτήριο, αντιμετώπιση της αβεβαιότητας</a:t>
            </a:r>
          </a:p>
        </p:txBody>
      </p:sp>
      <p:sp>
        <p:nvSpPr>
          <p:cNvPr id="287760" name="Text Box 16"/>
          <p:cNvSpPr txBox="1">
            <a:spLocks noChangeArrowheads="1"/>
          </p:cNvSpPr>
          <p:nvPr/>
        </p:nvSpPr>
        <p:spPr bwMode="auto">
          <a:xfrm>
            <a:off x="250825" y="5373688"/>
            <a:ext cx="8569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i="1" dirty="0">
                <a:latin typeface="Cambria" panose="02040503050406030204" pitchFamily="18" charset="0"/>
              </a:rPr>
              <a:t>Παραδείγματα</a:t>
            </a:r>
            <a:r>
              <a:rPr lang="el-GR" sz="1600" dirty="0">
                <a:latin typeface="Cambria" panose="02040503050406030204" pitchFamily="18" charset="0"/>
              </a:rPr>
              <a:t>: </a:t>
            </a:r>
            <a:r>
              <a:rPr lang="en-GB" sz="1600" dirty="0" smtClean="0">
                <a:latin typeface="Cambria" panose="02040503050406030204" pitchFamily="18" charset="0"/>
              </a:rPr>
              <a:t>      </a:t>
            </a:r>
            <a:r>
              <a:rPr lang="en-US" sz="1600" dirty="0" smtClean="0">
                <a:latin typeface="Cambria" panose="02040503050406030204" pitchFamily="18" charset="0"/>
              </a:rPr>
              <a:t>SMAA</a:t>
            </a:r>
            <a:r>
              <a:rPr lang="en-US" sz="1600" dirty="0">
                <a:latin typeface="Cambria" panose="02040503050406030204" pitchFamily="18" charset="0"/>
              </a:rPr>
              <a:t>, AHP</a:t>
            </a:r>
          </a:p>
          <a:p>
            <a:r>
              <a:rPr lang="el-GR" i="1" dirty="0">
                <a:latin typeface="Cambria" panose="02040503050406030204" pitchFamily="18" charset="0"/>
              </a:rPr>
              <a:t>Χαρακτηριστικά</a:t>
            </a:r>
            <a:r>
              <a:rPr lang="el-GR" sz="1600" dirty="0">
                <a:latin typeface="Cambria" panose="02040503050406030204" pitchFamily="18" charset="0"/>
              </a:rPr>
              <a:t>: </a:t>
            </a:r>
            <a:r>
              <a:rPr lang="en-GB" sz="1600" dirty="0" smtClean="0">
                <a:latin typeface="Cambria" panose="02040503050406030204" pitchFamily="18" charset="0"/>
              </a:rPr>
              <a:t> </a:t>
            </a:r>
            <a:r>
              <a:rPr lang="el-GR" sz="1600" dirty="0" smtClean="0">
                <a:latin typeface="Cambria" panose="02040503050406030204" pitchFamily="18" charset="0"/>
              </a:rPr>
              <a:t>Δεν </a:t>
            </a:r>
            <a:r>
              <a:rPr lang="el-GR" sz="1600" dirty="0">
                <a:latin typeface="Cambria" panose="02040503050406030204" pitchFamily="18" charset="0"/>
              </a:rPr>
              <a:t>μπορούν να ενταχθούν σε καμία από τις παραπάνω κατηγορίες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27</a:t>
            </a:fld>
            <a:endParaRPr lang="el-G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532"/>
    </mc:Choice>
    <mc:Fallback>
      <p:transition spd="slow" advTm="127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827088" y="188913"/>
            <a:ext cx="7777162" cy="86042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smtClean="0"/>
              <a:t>MULTI</a:t>
            </a:r>
            <a:r>
              <a:rPr lang="el-GR" sz="2400" b="1" smtClean="0"/>
              <a:t>-</a:t>
            </a:r>
            <a:r>
              <a:rPr lang="en-US" sz="2400" b="1" smtClean="0"/>
              <a:t>ATTRIBUTE </a:t>
            </a:r>
            <a:r>
              <a:rPr lang="en-US" sz="2400" b="1"/>
              <a:t>UTILITY THEORY – MAUT</a:t>
            </a:r>
            <a:endParaRPr lang="el-GR" sz="2400" b="1"/>
          </a:p>
          <a:p>
            <a:pPr algn="ctr"/>
            <a:r>
              <a:rPr lang="el-GR" sz="2400" b="1"/>
              <a:t>ΠΟΛΥΚΡΙΤΗΡΙΑΚΗ ΘΕΩΡΙΑ ΧΡΗΣΙΜΟΤΗΤΑΣ</a:t>
            </a:r>
          </a:p>
        </p:txBody>
      </p:sp>
      <p:sp>
        <p:nvSpPr>
          <p:cNvPr id="254983" name="Text Box 7"/>
          <p:cNvSpPr txBox="1">
            <a:spLocks noChangeArrowheads="1"/>
          </p:cNvSpPr>
          <p:nvPr/>
        </p:nvSpPr>
        <p:spPr bwMode="auto">
          <a:xfrm>
            <a:off x="5940425" y="5013325"/>
            <a:ext cx="2879725" cy="16573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1400" b="1" u="sng">
                <a:latin typeface="Times New Roman" pitchFamily="18" charset="0"/>
              </a:rPr>
              <a:t>Utility based models</a:t>
            </a:r>
          </a:p>
          <a:p>
            <a:r>
              <a:rPr lang="el-GR" sz="1400">
                <a:latin typeface="Times New Roman" pitchFamily="18" charset="0"/>
              </a:rPr>
              <a:t>(e.g. MAUT, SMART, SAW, AHP)</a:t>
            </a:r>
            <a:endParaRPr lang="en-US" sz="1400">
              <a:latin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l-GR" sz="1400">
                <a:latin typeface="Times New Roman" pitchFamily="18" charset="0"/>
              </a:rPr>
              <a:t>Single score for every alternative</a:t>
            </a:r>
          </a:p>
          <a:p>
            <a:pPr algn="just">
              <a:buFont typeface="Wingdings" pitchFamily="2" charset="2"/>
              <a:buChar char="ü"/>
            </a:pPr>
            <a:r>
              <a:rPr lang="el-GR" sz="1400">
                <a:latin typeface="Times New Roman" pitchFamily="18" charset="0"/>
              </a:rPr>
              <a:t>All criteria are directly comparable</a:t>
            </a:r>
          </a:p>
          <a:p>
            <a:pPr algn="just">
              <a:buFont typeface="Wingdings" pitchFamily="2" charset="2"/>
              <a:buChar char="ü"/>
            </a:pPr>
            <a:r>
              <a:rPr lang="el-GR" sz="1400">
                <a:latin typeface="Times New Roman" pitchFamily="18" charset="0"/>
              </a:rPr>
              <a:t>Total compensation</a:t>
            </a:r>
          </a:p>
          <a:p>
            <a:pPr algn="just">
              <a:buFont typeface="Wingdings" pitchFamily="2" charset="2"/>
              <a:buChar char="ü"/>
            </a:pPr>
            <a:r>
              <a:rPr lang="el-GR" sz="1400">
                <a:latin typeface="Times New Roman" pitchFamily="18" charset="0"/>
              </a:rPr>
              <a:t>No incomparability</a:t>
            </a:r>
          </a:p>
          <a:p>
            <a:pPr algn="just">
              <a:buFont typeface="Wingdings" pitchFamily="2" charset="2"/>
              <a:buChar char="ü"/>
            </a:pPr>
            <a:r>
              <a:rPr lang="el-GR" sz="1400">
                <a:latin typeface="Times New Roman" pitchFamily="18" charset="0"/>
              </a:rPr>
              <a:t>Commensurability</a:t>
            </a:r>
          </a:p>
        </p:txBody>
      </p:sp>
      <p:sp>
        <p:nvSpPr>
          <p:cNvPr id="254984" name="Text Box 8"/>
          <p:cNvSpPr txBox="1">
            <a:spLocks noChangeArrowheads="1"/>
          </p:cNvSpPr>
          <p:nvPr/>
        </p:nvSpPr>
        <p:spPr bwMode="auto">
          <a:xfrm>
            <a:off x="179388" y="1341438"/>
            <a:ext cx="8353425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1600">
                <a:latin typeface="Times New Roman" pitchFamily="18" charset="0"/>
              </a:rPr>
              <a:t>Σε κάθε πρόβλημα απόφασης υπάρχει μία πραγματική συνάρτηση </a:t>
            </a:r>
            <a:r>
              <a:rPr lang="en-US" sz="1600">
                <a:latin typeface="Times New Roman" pitchFamily="18" charset="0"/>
              </a:rPr>
              <a:t>U</a:t>
            </a:r>
            <a:r>
              <a:rPr lang="el-GR" sz="1600">
                <a:latin typeface="Times New Roman" pitchFamily="18" charset="0"/>
              </a:rPr>
              <a:t> (</a:t>
            </a:r>
            <a:r>
              <a:rPr lang="en-US" sz="1600">
                <a:latin typeface="Times New Roman" pitchFamily="18" charset="0"/>
              </a:rPr>
              <a:t>real valued function</a:t>
            </a:r>
            <a:r>
              <a:rPr lang="el-GR" sz="1600">
                <a:latin typeface="Times New Roman" pitchFamily="18" charset="0"/>
              </a:rPr>
              <a:t>) ορισμένη σε ένα σύνολο Α, την οποία ο Αποφασίζων επιθυμεί, συνειδητά ή όχι, να μεγιστοποιήσει. Η συνάρτηση αυτή ενοποιεί τα κριτήρια επιλογής g</a:t>
            </a:r>
            <a:r>
              <a:rPr lang="el-GR" sz="1600" baseline="-25000">
                <a:latin typeface="Times New Roman" pitchFamily="18" charset="0"/>
              </a:rPr>
              <a:t>1</a:t>
            </a:r>
            <a:r>
              <a:rPr lang="el-GR" sz="1600">
                <a:latin typeface="Times New Roman" pitchFamily="18" charset="0"/>
              </a:rPr>
              <a:t>, g</a:t>
            </a:r>
            <a:r>
              <a:rPr lang="el-GR" sz="1600" baseline="-25000">
                <a:latin typeface="Times New Roman" pitchFamily="18" charset="0"/>
              </a:rPr>
              <a:t>2</a:t>
            </a:r>
            <a:r>
              <a:rPr lang="el-GR" sz="1600">
                <a:latin typeface="Times New Roman" pitchFamily="18" charset="0"/>
              </a:rPr>
              <a:t>, …, g</a:t>
            </a:r>
            <a:r>
              <a:rPr lang="el-GR" sz="1600" baseline="-25000">
                <a:latin typeface="Times New Roman" pitchFamily="18" charset="0"/>
              </a:rPr>
              <a:t>n</a:t>
            </a:r>
            <a:r>
              <a:rPr lang="el-GR" sz="1600">
                <a:latin typeface="Times New Roman" pitchFamily="18" charset="0"/>
              </a:rPr>
              <a:t> και λαμβάνει τη μορφή:</a:t>
            </a:r>
            <a:endParaRPr lang="de-DE" sz="1600">
              <a:latin typeface="Times New Roman" pitchFamily="18" charset="0"/>
            </a:endParaRPr>
          </a:p>
          <a:p>
            <a:pPr algn="ctr"/>
            <a:r>
              <a:rPr lang="de-DE">
                <a:latin typeface="Times New Roman" pitchFamily="18" charset="0"/>
              </a:rPr>
              <a:t>U</a:t>
            </a:r>
            <a:r>
              <a:rPr lang="el-GR">
                <a:latin typeface="Times New Roman" pitchFamily="18" charset="0"/>
              </a:rPr>
              <a:t> = </a:t>
            </a:r>
            <a:r>
              <a:rPr lang="de-DE">
                <a:latin typeface="Times New Roman" pitchFamily="18" charset="0"/>
              </a:rPr>
              <a:t>U</a:t>
            </a:r>
            <a:r>
              <a:rPr lang="el-GR">
                <a:latin typeface="Times New Roman" pitchFamily="18" charset="0"/>
              </a:rPr>
              <a:t>(</a:t>
            </a:r>
            <a:r>
              <a:rPr lang="de-DE">
                <a:latin typeface="Times New Roman" pitchFamily="18" charset="0"/>
              </a:rPr>
              <a:t>g</a:t>
            </a:r>
            <a:r>
              <a:rPr lang="el-GR" baseline="-25000">
                <a:latin typeface="Times New Roman" pitchFamily="18" charset="0"/>
              </a:rPr>
              <a:t>1</a:t>
            </a:r>
            <a:r>
              <a:rPr lang="el-GR">
                <a:latin typeface="Times New Roman" pitchFamily="18" charset="0"/>
              </a:rPr>
              <a:t>, </a:t>
            </a:r>
            <a:r>
              <a:rPr lang="de-DE">
                <a:latin typeface="Times New Roman" pitchFamily="18" charset="0"/>
              </a:rPr>
              <a:t>g</a:t>
            </a:r>
            <a:r>
              <a:rPr lang="el-GR" baseline="-25000">
                <a:latin typeface="Times New Roman" pitchFamily="18" charset="0"/>
              </a:rPr>
              <a:t>2</a:t>
            </a:r>
            <a:r>
              <a:rPr lang="el-GR">
                <a:latin typeface="Times New Roman" pitchFamily="18" charset="0"/>
              </a:rPr>
              <a:t>, …, </a:t>
            </a:r>
            <a:r>
              <a:rPr lang="de-DE">
                <a:latin typeface="Times New Roman" pitchFamily="18" charset="0"/>
              </a:rPr>
              <a:t>g</a:t>
            </a:r>
            <a:r>
              <a:rPr lang="de-DE" baseline="-25000">
                <a:latin typeface="Times New Roman" pitchFamily="18" charset="0"/>
              </a:rPr>
              <a:t>n</a:t>
            </a:r>
            <a:r>
              <a:rPr lang="el-GR">
                <a:latin typeface="Times New Roman" pitchFamily="18" charset="0"/>
              </a:rPr>
              <a:t>)</a:t>
            </a:r>
          </a:p>
          <a:p>
            <a:r>
              <a:rPr lang="el-GR" sz="1600">
                <a:latin typeface="Times New Roman" pitchFamily="18" charset="0"/>
              </a:rPr>
              <a:t>Ο ρόλος του αναλυτή είναι να προσδιορίσει αυτή τη συνάρτηση. </a:t>
            </a:r>
          </a:p>
        </p:txBody>
      </p:sp>
      <p:sp>
        <p:nvSpPr>
          <p:cNvPr id="254985" name="Text Box 9"/>
          <p:cNvSpPr txBox="1">
            <a:spLocks noChangeArrowheads="1"/>
          </p:cNvSpPr>
          <p:nvPr/>
        </p:nvSpPr>
        <p:spPr bwMode="auto">
          <a:xfrm>
            <a:off x="179523" y="3265147"/>
            <a:ext cx="8964612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1600">
                <a:latin typeface="Times New Roman" pitchFamily="18" charset="0"/>
              </a:rPr>
              <a:t>Σταθμισμένη προσθετική συνάθροιση των κριτηρίων </a:t>
            </a:r>
            <a:endParaRPr lang="en-US" sz="1600">
              <a:latin typeface="Times New Roman" pitchFamily="18" charset="0"/>
            </a:endParaRPr>
          </a:p>
          <a:p>
            <a:r>
              <a:rPr lang="en-US" b="1">
                <a:solidFill>
                  <a:srgbClr val="C00000"/>
                </a:solidFill>
                <a:latin typeface="Times New Roman" pitchFamily="18" charset="0"/>
              </a:rPr>
              <a:t>U</a:t>
            </a:r>
            <a:r>
              <a:rPr lang="el-GR" b="1">
                <a:solidFill>
                  <a:srgbClr val="C00000"/>
                </a:solidFill>
                <a:latin typeface="Times New Roman" pitchFamily="18" charset="0"/>
              </a:rPr>
              <a:t>(α) = Σ </a:t>
            </a:r>
            <a:r>
              <a:rPr lang="en-US" b="1">
                <a:solidFill>
                  <a:srgbClr val="C00000"/>
                </a:solidFill>
                <a:latin typeface="Times New Roman" pitchFamily="18" charset="0"/>
              </a:rPr>
              <a:t>Uj </a:t>
            </a:r>
            <a:r>
              <a:rPr lang="el-GR" b="1">
                <a:solidFill>
                  <a:srgbClr val="C00000"/>
                </a:solidFill>
                <a:latin typeface="Times New Roman" pitchFamily="18" charset="0"/>
              </a:rPr>
              <a:t>(</a:t>
            </a:r>
            <a:r>
              <a:rPr lang="en-US" b="1">
                <a:solidFill>
                  <a:srgbClr val="C00000"/>
                </a:solidFill>
                <a:latin typeface="Times New Roman" pitchFamily="18" charset="0"/>
              </a:rPr>
              <a:t>g</a:t>
            </a:r>
            <a:r>
              <a:rPr lang="en-US" b="1" baseline="-25000">
                <a:solidFill>
                  <a:srgbClr val="C00000"/>
                </a:solidFill>
                <a:latin typeface="Times New Roman" pitchFamily="18" charset="0"/>
              </a:rPr>
              <a:t>j</a:t>
            </a:r>
            <a:r>
              <a:rPr lang="el-GR" b="1">
                <a:solidFill>
                  <a:srgbClr val="C00000"/>
                </a:solidFill>
                <a:latin typeface="Times New Roman" pitchFamily="18" charset="0"/>
              </a:rPr>
              <a:t>(α</a:t>
            </a:r>
            <a:r>
              <a:rPr lang="el-GR" b="1" smtClean="0">
                <a:solidFill>
                  <a:srgbClr val="C00000"/>
                </a:solidFill>
                <a:latin typeface="Times New Roman" pitchFamily="18" charset="0"/>
              </a:rPr>
              <a:t>)),</a:t>
            </a:r>
            <a:endParaRPr lang="el-GR" sz="1600">
              <a:latin typeface="Times New Roman" pitchFamily="18" charset="0"/>
            </a:endParaRPr>
          </a:p>
          <a:p>
            <a:r>
              <a:rPr lang="en-US" sz="1600">
                <a:latin typeface="Times New Roman" pitchFamily="18" charset="0"/>
              </a:rPr>
              <a:t>Uj</a:t>
            </a:r>
            <a:r>
              <a:rPr lang="el-GR" sz="1600">
                <a:latin typeface="Times New Roman" pitchFamily="18" charset="0"/>
              </a:rPr>
              <a:t>’</a:t>
            </a:r>
            <a:r>
              <a:rPr lang="en-US" sz="1600">
                <a:latin typeface="Times New Roman" pitchFamily="18" charset="0"/>
              </a:rPr>
              <a:t>s</a:t>
            </a:r>
            <a:r>
              <a:rPr lang="el-GR" sz="1600">
                <a:latin typeface="Times New Roman" pitchFamily="18" charset="0"/>
              </a:rPr>
              <a:t> …..γνησίως αύξουσες πραγματικές συναρτήσεις. </a:t>
            </a:r>
          </a:p>
          <a:p>
            <a:r>
              <a:rPr lang="el-GR" sz="1600">
                <a:latin typeface="Times New Roman" pitchFamily="18" charset="0"/>
              </a:rPr>
              <a:t>Μετατροπή των κριτηρίων στις ίδιες μονάδες. </a:t>
            </a:r>
          </a:p>
          <a:p>
            <a:r>
              <a:rPr lang="el-GR" sz="1600">
                <a:latin typeface="Times New Roman" pitchFamily="18" charset="0"/>
              </a:rPr>
              <a:t>Η εναλλακτική επιλογή που δίνει στην U τη μέγιστη τιμή, αποτελεί και την </a:t>
            </a:r>
            <a:r>
              <a:rPr lang="el-GR" sz="1600" smtClean="0">
                <a:latin typeface="Times New Roman" pitchFamily="18" charset="0"/>
              </a:rPr>
              <a:t>πλέον </a:t>
            </a:r>
            <a:r>
              <a:rPr lang="el-GR" sz="1600" smtClean="0">
                <a:latin typeface="Times New Roman" pitchFamily="18" charset="0"/>
              </a:rPr>
              <a:t>προτιμητέα </a:t>
            </a:r>
            <a:r>
              <a:rPr lang="el-GR" sz="1600">
                <a:latin typeface="Times New Roman" pitchFamily="18" charset="0"/>
              </a:rPr>
              <a:t>λύση.</a:t>
            </a:r>
          </a:p>
        </p:txBody>
      </p:sp>
      <p:sp>
        <p:nvSpPr>
          <p:cNvPr id="254986" name="Text Box 10"/>
          <p:cNvSpPr txBox="1">
            <a:spLocks noChangeArrowheads="1"/>
          </p:cNvSpPr>
          <p:nvPr/>
        </p:nvSpPr>
        <p:spPr bwMode="auto">
          <a:xfrm>
            <a:off x="468313" y="981075"/>
            <a:ext cx="1223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 u="sng"/>
              <a:t>Ορισμός</a:t>
            </a:r>
          </a:p>
        </p:txBody>
      </p:sp>
      <p:sp>
        <p:nvSpPr>
          <p:cNvPr id="254987" name="Text Box 11"/>
          <p:cNvSpPr txBox="1">
            <a:spLocks noChangeArrowheads="1"/>
          </p:cNvSpPr>
          <p:nvPr/>
        </p:nvSpPr>
        <p:spPr bwMode="auto">
          <a:xfrm>
            <a:off x="375973" y="2835614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 u="sng"/>
              <a:t>Παράδειγμα</a:t>
            </a:r>
          </a:p>
        </p:txBody>
      </p:sp>
      <p:sp>
        <p:nvSpPr>
          <p:cNvPr id="254988" name="Text Box 12"/>
          <p:cNvSpPr txBox="1">
            <a:spLocks noChangeArrowheads="1"/>
          </p:cNvSpPr>
          <p:nvPr/>
        </p:nvSpPr>
        <p:spPr bwMode="auto">
          <a:xfrm>
            <a:off x="179388" y="4684940"/>
            <a:ext cx="554474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Σύστημα αξιών</a:t>
            </a:r>
            <a:r>
              <a:rPr lang="el-GR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(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value system</a:t>
            </a:r>
            <a:r>
              <a:rPr lang="el-GR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) που ενοποιεί την προτίμηση του Αποφασίζοντα σε σχέση με όλα τα κριτήρια επιλογής. </a:t>
            </a:r>
          </a:p>
          <a:p>
            <a:pPr>
              <a:spcBef>
                <a:spcPct val="50000"/>
              </a:spcBef>
            </a:pPr>
            <a:r>
              <a:rPr lang="el-GR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Πλήρως ορισμένο μαθηματικό πρόβλημα</a:t>
            </a:r>
          </a:p>
          <a:p>
            <a:pPr>
              <a:spcBef>
                <a:spcPct val="50000"/>
              </a:spcBef>
            </a:pPr>
            <a:r>
              <a:rPr lang="el-GR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Μη ρεαλιστικές υποθέσεις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Ύπαρξη συνάρτησης χρησιμότητας, δυνατότητα αποκάλυψής της, πλήρης αντιστάθμιση μεταξύ των κριτηρίων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28</a:t>
            </a:fld>
            <a:endParaRPr lang="el-G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89"/>
    </mc:Choice>
    <mc:Fallback>
      <p:transition spd="slow" advTm="150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7777162" cy="46166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 smtClean="0">
                <a:solidFill>
                  <a:srgbClr val="C00000"/>
                </a:solidFill>
              </a:rPr>
              <a:t>ΜΕΘΟΔΟΙ ΥΠΕΡΟΧΗΣ - </a:t>
            </a:r>
            <a:r>
              <a:rPr lang="en-US" sz="2400" b="1" dirty="0" smtClean="0">
                <a:solidFill>
                  <a:srgbClr val="C00000"/>
                </a:solidFill>
              </a:rPr>
              <a:t>OUTRANKING </a:t>
            </a:r>
            <a:r>
              <a:rPr lang="en-US" sz="2400" b="1" dirty="0">
                <a:solidFill>
                  <a:srgbClr val="C00000"/>
                </a:solidFill>
              </a:rPr>
              <a:t>METHODS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289796" name="Text Box 4"/>
          <p:cNvSpPr txBox="1">
            <a:spLocks noChangeArrowheads="1"/>
          </p:cNvSpPr>
          <p:nvPr/>
        </p:nvSpPr>
        <p:spPr bwMode="auto">
          <a:xfrm>
            <a:off x="4715669" y="5075486"/>
            <a:ext cx="4222438" cy="178251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l-GR" sz="1600" b="1">
                <a:latin typeface="Times New Roman" pitchFamily="18" charset="0"/>
              </a:rPr>
              <a:t>Outranking </a:t>
            </a:r>
            <a:r>
              <a:rPr lang="el-GR" sz="1600" b="1" smtClean="0">
                <a:latin typeface="Times New Roman" pitchFamily="18" charset="0"/>
              </a:rPr>
              <a:t>methods - </a:t>
            </a:r>
            <a:r>
              <a:rPr lang="el-GR" sz="1400" smtClean="0">
                <a:latin typeface="Times New Roman" pitchFamily="18" charset="0"/>
              </a:rPr>
              <a:t>ELECTRE</a:t>
            </a:r>
            <a:r>
              <a:rPr lang="el-GR" sz="1400">
                <a:latin typeface="Times New Roman" pitchFamily="18" charset="0"/>
              </a:rPr>
              <a:t>, </a:t>
            </a:r>
            <a:r>
              <a:rPr lang="el-GR" sz="1400" smtClean="0">
                <a:latin typeface="Times New Roman" pitchFamily="18" charset="0"/>
              </a:rPr>
              <a:t>PROMETHEE …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l-GR" sz="1400" smtClean="0">
                <a:latin typeface="Times New Roman" pitchFamily="18" charset="0"/>
              </a:rPr>
              <a:t>Pair-wise </a:t>
            </a:r>
            <a:r>
              <a:rPr lang="el-GR" sz="1400">
                <a:latin typeface="Times New Roman" pitchFamily="18" charset="0"/>
              </a:rPr>
              <a:t>comparisons between </a:t>
            </a:r>
            <a:r>
              <a:rPr lang="el-GR" sz="1400" smtClean="0">
                <a:latin typeface="Times New Roman" pitchFamily="18" charset="0"/>
              </a:rPr>
              <a:t>the alternatives</a:t>
            </a:r>
            <a:r>
              <a:rPr lang="el-GR" sz="1400">
                <a:latin typeface="Times New Roman" pitchFamily="18" charset="0"/>
              </a:rPr>
              <a:t>.</a:t>
            </a:r>
          </a:p>
          <a:p>
            <a:pPr marL="174625" indent="-174625" algn="just">
              <a:buFont typeface="Arial" panose="020B0604020202020204" pitchFamily="34" charset="0"/>
              <a:buChar char="•"/>
            </a:pPr>
            <a:r>
              <a:rPr lang="el-GR" sz="1400">
                <a:latin typeface="Times New Roman" pitchFamily="18" charset="0"/>
              </a:rPr>
              <a:t>Only ‘substantial’ differences between </a:t>
            </a:r>
            <a:r>
              <a:rPr lang="el-GR" sz="1400" smtClean="0">
                <a:latin typeface="Times New Roman" pitchFamily="18" charset="0"/>
              </a:rPr>
              <a:t>the </a:t>
            </a:r>
            <a:r>
              <a:rPr lang="el-GR" sz="1400">
                <a:latin typeface="Times New Roman" pitchFamily="18" charset="0"/>
              </a:rPr>
              <a:t>criteria scores are meaningful.</a:t>
            </a:r>
          </a:p>
          <a:p>
            <a:pPr marL="174625" indent="-174625" algn="just">
              <a:buFont typeface="Arial" panose="020B0604020202020204" pitchFamily="34" charset="0"/>
              <a:buChar char="•"/>
            </a:pPr>
            <a:r>
              <a:rPr lang="el-GR" sz="1400">
                <a:latin typeface="Times New Roman" pitchFamily="18" charset="0"/>
              </a:rPr>
              <a:t>Limited compensation.</a:t>
            </a:r>
          </a:p>
          <a:p>
            <a:pPr marL="174625" indent="-174625" algn="just">
              <a:buFont typeface="Arial" panose="020B0604020202020204" pitchFamily="34" charset="0"/>
              <a:buChar char="•"/>
            </a:pPr>
            <a:r>
              <a:rPr lang="el-GR" sz="1400">
                <a:latin typeface="Times New Roman" pitchFamily="18" charset="0"/>
              </a:rPr>
              <a:t>Incomparability is allowed.</a:t>
            </a:r>
          </a:p>
          <a:p>
            <a:pPr marL="174625" indent="-174625" algn="just">
              <a:buFont typeface="Arial" panose="020B0604020202020204" pitchFamily="34" charset="0"/>
              <a:buChar char="•"/>
            </a:pPr>
            <a:r>
              <a:rPr lang="el-GR" sz="1400">
                <a:latin typeface="Times New Roman" pitchFamily="18" charset="0"/>
              </a:rPr>
              <a:t>Incommensurability.</a:t>
            </a:r>
          </a:p>
        </p:txBody>
      </p:sp>
      <p:sp>
        <p:nvSpPr>
          <p:cNvPr id="289797" name="Text Box 5"/>
          <p:cNvSpPr txBox="1">
            <a:spLocks noChangeArrowheads="1"/>
          </p:cNvSpPr>
          <p:nvPr/>
        </p:nvSpPr>
        <p:spPr bwMode="auto">
          <a:xfrm>
            <a:off x="450688" y="650578"/>
            <a:ext cx="12239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/>
              <a:t>Ορισμός</a:t>
            </a:r>
          </a:p>
        </p:txBody>
      </p:sp>
      <p:sp>
        <p:nvSpPr>
          <p:cNvPr id="289798" name="Text Box 6"/>
          <p:cNvSpPr txBox="1">
            <a:spLocks noChangeArrowheads="1"/>
          </p:cNvSpPr>
          <p:nvPr/>
        </p:nvSpPr>
        <p:spPr bwMode="auto">
          <a:xfrm>
            <a:off x="279988" y="2092544"/>
            <a:ext cx="331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schemeClr val="accent6">
                    <a:lumMod val="50000"/>
                  </a:schemeClr>
                </a:solidFill>
              </a:rPr>
              <a:t>Παραδείγματα - Παράγοντες</a:t>
            </a:r>
          </a:p>
        </p:txBody>
      </p:sp>
      <p:sp>
        <p:nvSpPr>
          <p:cNvPr id="289799" name="Text Box 7"/>
          <p:cNvSpPr txBox="1">
            <a:spLocks noChangeArrowheads="1"/>
          </p:cNvSpPr>
          <p:nvPr/>
        </p:nvSpPr>
        <p:spPr bwMode="auto">
          <a:xfrm>
            <a:off x="279988" y="1050688"/>
            <a:ext cx="8353425" cy="10156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000">
                <a:latin typeface="Times New Roman" pitchFamily="18" charset="0"/>
              </a:rPr>
              <a:t>Σύγκριση εναλλακτικών κατά ζεύγη και για κάθε κριτήριο</a:t>
            </a:r>
          </a:p>
          <a:p>
            <a:r>
              <a:rPr lang="el-GR" sz="2000">
                <a:latin typeface="Times New Roman" pitchFamily="18" charset="0"/>
              </a:rPr>
              <a:t>Κατασκευή μίας σχέσης υπεροχής και ανάλυσή της</a:t>
            </a:r>
          </a:p>
          <a:p>
            <a:r>
              <a:rPr lang="el-GR" sz="2000">
                <a:latin typeface="Times New Roman" pitchFamily="18" charset="0"/>
              </a:rPr>
              <a:t>Υπολογισμός συνολικού βαθμού υπεροχής </a:t>
            </a:r>
          </a:p>
        </p:txBody>
      </p:sp>
      <p:sp>
        <p:nvSpPr>
          <p:cNvPr id="289801" name="Text Box 9"/>
          <p:cNvSpPr txBox="1">
            <a:spLocks noChangeArrowheads="1"/>
          </p:cNvSpPr>
          <p:nvPr/>
        </p:nvSpPr>
        <p:spPr bwMode="auto">
          <a:xfrm>
            <a:off x="250825" y="2459257"/>
            <a:ext cx="8353425" cy="267765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200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ΟΡΙΟ ΑΔΙΑΦΟΡΙΑΣ (</a:t>
            </a: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q). </a:t>
            </a:r>
            <a:r>
              <a:rPr lang="el-GR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Η μέγιστη διαφορά μεταξύ των αποδόσεων δύο εναλλακτικών, που δεν είναι ικανή να υποδηλώσει προτίμηση της μίας από την άλλη.</a:t>
            </a:r>
          </a:p>
          <a:p>
            <a:r>
              <a:rPr lang="el-GR" sz="200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ΟΡΙΟ ΠΡΟΤΙΜΗΣΗΣ (</a:t>
            </a: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p)</a:t>
            </a:r>
            <a:r>
              <a:rPr lang="en-US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l-GR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Η ελάχιστη διαφορά μεταξύ των αποδόσεων δύο εναλλακτικών, που είναι ικανή να </a:t>
            </a:r>
            <a:r>
              <a:rPr lang="en-US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</a:t>
            </a:r>
            <a:r>
              <a:rPr lang="el-GR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υποδηλώσει σαφή προτίμηση της μίας από την άλλη.</a:t>
            </a:r>
          </a:p>
          <a:p>
            <a:r>
              <a:rPr lang="el-GR" sz="200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ΟΡΙΟ ΑΡΝΗΣΙΚΥΡΙΑΣ (</a:t>
            </a:r>
            <a:r>
              <a:rPr lang="en-US" sz="200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v). </a:t>
            </a:r>
            <a:r>
              <a:rPr lang="el-GR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Η ελάχιστη διαφορά μεταξύ των </a:t>
            </a:r>
            <a:r>
              <a:rPr lang="en-US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</a:t>
            </a:r>
            <a:r>
              <a:rPr lang="el-GR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αποδόσεων δύο εναλλακτικών, που είναι ικανή να ανατρέψει οποιαδήποτε σχέση</a:t>
            </a:r>
            <a:r>
              <a:rPr lang="en-US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</a:t>
            </a:r>
            <a:r>
              <a:rPr lang="el-GR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υπεροχής έχει δημιουργηθεί από τα υπόλοιπα κριτήρια.</a:t>
            </a:r>
          </a:p>
        </p:txBody>
      </p:sp>
      <p:sp>
        <p:nvSpPr>
          <p:cNvPr id="289802" name="Text Box 10"/>
          <p:cNvSpPr txBox="1">
            <a:spLocks noChangeArrowheads="1"/>
          </p:cNvSpPr>
          <p:nvPr/>
        </p:nvSpPr>
        <p:spPr bwMode="auto">
          <a:xfrm>
            <a:off x="107504" y="5187130"/>
            <a:ext cx="4349196" cy="1477328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600" i="1">
                <a:latin typeface="Cambria" panose="02040503050406030204" pitchFamily="18" charset="0"/>
              </a:rPr>
              <a:t>Ο Λήπτης Απόφασης </a:t>
            </a:r>
            <a:r>
              <a:rPr lang="el-GR" sz="1600">
                <a:latin typeface="Cambria" panose="02040503050406030204" pitchFamily="18" charset="0"/>
              </a:rPr>
              <a:t> δύναται να κάνει σύγκριση των εναλλακτικών, μόνο </a:t>
            </a:r>
            <a:r>
              <a:rPr lang="el-GR" sz="1600" u="sng">
                <a:latin typeface="Cambria" panose="02040503050406030204" pitchFamily="18" charset="0"/>
              </a:rPr>
              <a:t>κατά προσέγγιση</a:t>
            </a:r>
            <a:r>
              <a:rPr lang="el-GR" sz="1600">
                <a:latin typeface="Cambria" panose="02040503050406030204" pitchFamily="18" charset="0"/>
              </a:rPr>
              <a:t>.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600">
                <a:latin typeface="Cambria" panose="02040503050406030204" pitchFamily="18" charset="0"/>
              </a:rPr>
              <a:t>Μη πλήρως-ορισμένο μαθηματικό πρόβλημα</a:t>
            </a:r>
          </a:p>
          <a:p>
            <a:pPr marL="174625" indent="-1746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sz="1600">
                <a:latin typeface="Cambria" panose="02040503050406030204" pitchFamily="18" charset="0"/>
              </a:rPr>
              <a:t>Ρεαλιστικές υποθέσεις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29</a:t>
            </a:fld>
            <a:endParaRPr lang="el-G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66"/>
    </mc:Choice>
    <mc:Fallback>
      <p:transition spd="slow" advTm="123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3" descr="image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620688"/>
            <a:ext cx="69437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3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6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"/>
    </mc:Choice>
    <mc:Fallback>
      <p:transition spd="slow" advTm="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2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91843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7777162" cy="83099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l-GR" sz="2400" b="1" smtClean="0"/>
              <a:t>ΔΙΑΔΡΑΣΤΙΚΕΣ </a:t>
            </a:r>
            <a:r>
              <a:rPr lang="el-GR" sz="2400" b="1" dirty="0" smtClean="0"/>
              <a:t>ΜΕΘΟΔΟΙ – </a:t>
            </a:r>
          </a:p>
          <a:p>
            <a:pPr algn="ctr">
              <a:spcBef>
                <a:spcPts val="0"/>
              </a:spcBef>
            </a:pPr>
            <a:r>
              <a:rPr lang="en-US" sz="2400" b="1" dirty="0" smtClean="0"/>
              <a:t>INTERACTIVE </a:t>
            </a:r>
            <a:r>
              <a:rPr lang="en-US" sz="2400" b="1" dirty="0"/>
              <a:t>METHODS</a:t>
            </a:r>
            <a:endParaRPr lang="el-GR" sz="2400" b="1" dirty="0"/>
          </a:p>
        </p:txBody>
      </p:sp>
      <p:sp>
        <p:nvSpPr>
          <p:cNvPr id="291844" name="Text Box 4"/>
          <p:cNvSpPr txBox="1">
            <a:spLocks noChangeArrowheads="1"/>
          </p:cNvSpPr>
          <p:nvPr/>
        </p:nvSpPr>
        <p:spPr bwMode="auto">
          <a:xfrm>
            <a:off x="5867400" y="5805488"/>
            <a:ext cx="3079750" cy="7921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1400" b="1" u="sng">
                <a:latin typeface="Times New Roman" pitchFamily="18" charset="0"/>
              </a:rPr>
              <a:t>Programming methods</a:t>
            </a:r>
          </a:p>
          <a:p>
            <a:r>
              <a:rPr lang="el-GR" sz="1400">
                <a:latin typeface="Times New Roman" pitchFamily="18" charset="0"/>
              </a:rPr>
              <a:t>(Multi-objective programming support) Continuous alternatives</a:t>
            </a:r>
          </a:p>
          <a:p>
            <a:endParaRPr lang="el-GR" sz="1400">
              <a:latin typeface="Times New Roman" pitchFamily="18" charset="0"/>
            </a:endParaRPr>
          </a:p>
        </p:txBody>
      </p:sp>
      <p:sp>
        <p:nvSpPr>
          <p:cNvPr id="291845" name="Text Box 5"/>
          <p:cNvSpPr txBox="1">
            <a:spLocks noChangeArrowheads="1"/>
          </p:cNvSpPr>
          <p:nvPr/>
        </p:nvSpPr>
        <p:spPr bwMode="auto">
          <a:xfrm>
            <a:off x="468313" y="1046162"/>
            <a:ext cx="1223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/>
              <a:t>Ορισμός</a:t>
            </a:r>
          </a:p>
        </p:txBody>
      </p:sp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395288" y="2492375"/>
            <a:ext cx="331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/>
              <a:t>Χαρακτηριστικά</a:t>
            </a:r>
          </a:p>
        </p:txBody>
      </p:sp>
      <p:sp>
        <p:nvSpPr>
          <p:cNvPr id="291847" name="Text Box 7"/>
          <p:cNvSpPr txBox="1">
            <a:spLocks noChangeArrowheads="1"/>
          </p:cNvSpPr>
          <p:nvPr/>
        </p:nvSpPr>
        <p:spPr bwMode="auto">
          <a:xfrm>
            <a:off x="179388" y="1412875"/>
            <a:ext cx="8353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>
                <a:latin typeface="Times New Roman" pitchFamily="18" charset="0"/>
              </a:rPr>
              <a:t>Γραμμικά και μη γραμμικά πολυ-κριτηριακά μοντέλα βελτιστοποίησης που αποσκοπούν στην επίλυση προβλημάτων που δεν περιλαμβάνουν διακριτές / ασυνεχείς εναλλακτικές επιλογές και όπου οι στόχοι είναι περισσότεροι του ενός.  </a:t>
            </a:r>
          </a:p>
        </p:txBody>
      </p:sp>
      <p:sp>
        <p:nvSpPr>
          <p:cNvPr id="291848" name="Text Box 8"/>
          <p:cNvSpPr txBox="1">
            <a:spLocks noChangeArrowheads="1"/>
          </p:cNvSpPr>
          <p:nvPr/>
        </p:nvSpPr>
        <p:spPr bwMode="auto">
          <a:xfrm>
            <a:off x="179388" y="2852738"/>
            <a:ext cx="864076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dirty="0">
                <a:latin typeface="Times New Roman" pitchFamily="18" charset="0"/>
              </a:rPr>
              <a:t>Διαδοχικά στάδια υπολογισμών και συζήτησης. </a:t>
            </a:r>
          </a:p>
          <a:p>
            <a:pPr>
              <a:spcBef>
                <a:spcPct val="50000"/>
              </a:spcBef>
            </a:pPr>
            <a:r>
              <a:rPr lang="el-GR" sz="1600" dirty="0">
                <a:latin typeface="Times New Roman" pitchFamily="18" charset="0"/>
              </a:rPr>
              <a:t>Επαναληπτικές διαδικασίες που οδηγούν σε: (α) ικανοποίηση του </a:t>
            </a:r>
            <a:r>
              <a:rPr lang="el-GR" sz="1600">
                <a:latin typeface="Times New Roman" pitchFamily="18" charset="0"/>
              </a:rPr>
              <a:t>Αποφασίζοντα </a:t>
            </a:r>
            <a:r>
              <a:rPr lang="el-GR" sz="1600" smtClean="0">
                <a:latin typeface="Times New Roman" pitchFamily="18" charset="0"/>
              </a:rPr>
              <a:t>όσον </a:t>
            </a:r>
            <a:r>
              <a:rPr lang="el-GR" sz="1600" dirty="0">
                <a:latin typeface="Times New Roman" pitchFamily="18" charset="0"/>
              </a:rPr>
              <a:t>αφορά στο επίπεδο απόδοσης των επιλογών στα κριτήρια αξιολόγησης, (β) κατασκευή της συνάρτησης χρησιμότητάς του έτσι ώστε η επιλογή της λύσης να επιτευχθεί μέσω μιας διαδικασίας μεγιστοποίησης της χρησιμότητας, ή (γ) συνδυασμό των δύο προηγούμενων μεθόδων </a:t>
            </a:r>
          </a:p>
          <a:p>
            <a:pPr>
              <a:spcBef>
                <a:spcPct val="50000"/>
              </a:spcBef>
            </a:pPr>
            <a:r>
              <a:rPr lang="el-GR" sz="1600" dirty="0">
                <a:latin typeface="Times New Roman" pitchFamily="18" charset="0"/>
              </a:rPr>
              <a:t>Σκοπός της προσέγγισης αποτελεί η βελτίωση της κατανόησης </a:t>
            </a:r>
            <a:r>
              <a:rPr lang="el-GR" sz="1600">
                <a:latin typeface="Times New Roman" pitchFamily="18" charset="0"/>
              </a:rPr>
              <a:t>του </a:t>
            </a:r>
            <a:r>
              <a:rPr lang="el-GR" sz="1600" smtClean="0">
                <a:latin typeface="Times New Roman" pitchFamily="18" charset="0"/>
              </a:rPr>
              <a:t>Λήπτη Απόφασης στο </a:t>
            </a:r>
            <a:r>
              <a:rPr lang="el-GR" sz="1600" dirty="0">
                <a:latin typeface="Times New Roman" pitchFamily="18" charset="0"/>
              </a:rPr>
              <a:t>θέμα, έτσι ώστε η τελική </a:t>
            </a:r>
            <a:r>
              <a:rPr lang="el-GR" sz="1600">
                <a:latin typeface="Times New Roman" pitchFamily="18" charset="0"/>
              </a:rPr>
              <a:t>απόφασή </a:t>
            </a:r>
            <a:r>
              <a:rPr lang="el-GR" sz="1600" smtClean="0">
                <a:latin typeface="Times New Roman" pitchFamily="18" charset="0"/>
              </a:rPr>
              <a:t>να </a:t>
            </a:r>
            <a:r>
              <a:rPr lang="el-GR" sz="1600" dirty="0">
                <a:latin typeface="Times New Roman" pitchFamily="18" charset="0"/>
              </a:rPr>
              <a:t>χαρακτηρίζεται από υψηλό βαθμό συνέπειας.</a:t>
            </a:r>
          </a:p>
        </p:txBody>
      </p:sp>
      <p:sp>
        <p:nvSpPr>
          <p:cNvPr id="291849" name="Text Box 9"/>
          <p:cNvSpPr txBox="1">
            <a:spLocks noChangeArrowheads="1"/>
          </p:cNvSpPr>
          <p:nvPr/>
        </p:nvSpPr>
        <p:spPr bwMode="auto">
          <a:xfrm>
            <a:off x="179388" y="5157788"/>
            <a:ext cx="51831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latin typeface="Times New Roman" pitchFamily="18" charset="0"/>
              </a:rPr>
              <a:t>Δυσκολίες στην ενσωμάτωση ποιοτικών δεδομένων</a:t>
            </a:r>
          </a:p>
          <a:p>
            <a:pPr>
              <a:spcBef>
                <a:spcPct val="50000"/>
              </a:spcBef>
            </a:pPr>
            <a:r>
              <a:rPr lang="el-GR" sz="1600">
                <a:latin typeface="Times New Roman" pitchFamily="18" charset="0"/>
              </a:rPr>
              <a:t>Παρόλο που </a:t>
            </a:r>
            <a:r>
              <a:rPr lang="el-GR" sz="1600" smtClean="0">
                <a:latin typeface="Times New Roman" pitchFamily="18" charset="0"/>
              </a:rPr>
              <a:t>μπορούν να </a:t>
            </a:r>
            <a:r>
              <a:rPr lang="el-GR" sz="1600">
                <a:latin typeface="Times New Roman" pitchFamily="18" charset="0"/>
              </a:rPr>
              <a:t>προσδιορίζουν μαθηματικά την καλύτερη λύση συμβιβασμού, πολλές φορές αυτή δεν είναι εφικτή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30</a:t>
            </a:fld>
            <a:endParaRPr lang="el-G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336"/>
    </mc:Choice>
    <mc:Fallback>
      <p:transition spd="slow" advTm="116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1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7777162" cy="46166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smtClean="0"/>
              <a:t>ΆΛΛΕΣ ΜΕΘΟΔΟΙ</a:t>
            </a:r>
            <a:endParaRPr lang="el-GR" sz="2400" b="1" dirty="0"/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98577" y="836712"/>
            <a:ext cx="4643438" cy="176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Analytic Hierarchy Process – AHP</a:t>
            </a:r>
          </a:p>
          <a:p>
            <a:pPr>
              <a:spcBef>
                <a:spcPct val="20000"/>
              </a:spcBef>
            </a:pPr>
            <a:r>
              <a:rPr lang="el-GR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Προσπάθεια τυποποίησης της διαισθητικής κατανόησης </a:t>
            </a:r>
            <a:r>
              <a:rPr lang="el-GR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του </a:t>
            </a:r>
            <a:r>
              <a:rPr lang="el-GR" sz="160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Λήπτη Απόφασης στο 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πρόβλημα</a:t>
            </a:r>
          </a:p>
          <a:p>
            <a:pPr>
              <a:spcBef>
                <a:spcPct val="20000"/>
              </a:spcBef>
            </a:pPr>
            <a:r>
              <a:rPr lang="el-GR" sz="160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Ο </a:t>
            </a:r>
            <a:r>
              <a:rPr lang="el-GR" sz="160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Λήπτης Απόφασης συγκρίνει 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τα κριτήρια κατά ζεύγη εκφράζοντας τη σχετική σημαντικότητά τους μέσω μίας κλίμακας εννέα σημείων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293968" name="Group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782870"/>
              </p:ext>
            </p:extLst>
          </p:nvPr>
        </p:nvGraphicFramePr>
        <p:xfrm>
          <a:off x="4555526" y="911775"/>
          <a:ext cx="4032250" cy="2499360"/>
        </p:xfrm>
        <a:graphic>
          <a:graphicData uri="http://schemas.openxmlformats.org/drawingml/2006/table">
            <a:tbl>
              <a:tblPr/>
              <a:tblGrid>
                <a:gridCol w="2608762"/>
                <a:gridCol w="1423488"/>
              </a:tblGrid>
              <a:tr h="6091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κριτήριο  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 είναι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σε 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σχέση με το Β:</a:t>
                      </a:r>
                      <a:endParaRPr kumimoji="0" lang="el-G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ο αριθμός 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προτίμησης είναι:</a:t>
                      </a:r>
                      <a:endParaRPr kumimoji="0" lang="el-G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Το ίδιο σημαντικό</a:t>
                      </a: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Μετριοπαθώς πιο σημαντικό</a:t>
                      </a: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Πολύ πιο σημαντικό</a:t>
                      </a: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Πάρα πολύ πιο σημαντικό</a:t>
                      </a: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Εξαιρετικά πιο σημαντικό</a:t>
                      </a: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l-G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3970" name="Rectangle 82"/>
          <p:cNvSpPr>
            <a:spLocks noChangeArrowheads="1"/>
          </p:cNvSpPr>
          <p:nvPr/>
        </p:nvSpPr>
        <p:spPr bwMode="auto">
          <a:xfrm>
            <a:off x="0" y="2857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293969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930820"/>
              </p:ext>
            </p:extLst>
          </p:nvPr>
        </p:nvGraphicFramePr>
        <p:xfrm>
          <a:off x="2771800" y="2746375"/>
          <a:ext cx="16002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81" name="Equation" r:id="rId6" imgW="1384300" imgH="939800" progId="Equation.3">
                  <p:embed/>
                </p:oleObj>
              </mc:Choice>
              <mc:Fallback>
                <p:oleObj name="Equation" r:id="rId6" imgW="1384300" imgH="939800" progId="Equation.3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746375"/>
                        <a:ext cx="16002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3971" name="Text Box 83"/>
          <p:cNvSpPr txBox="1">
            <a:spLocks noChangeArrowheads="1"/>
          </p:cNvSpPr>
          <p:nvPr/>
        </p:nvSpPr>
        <p:spPr bwMode="auto">
          <a:xfrm>
            <a:off x="4884043" y="3638550"/>
            <a:ext cx="3671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Δεν υπάρχει αξιωματική θεμελίωση των βαρών των κριτηρίων!</a:t>
            </a:r>
          </a:p>
        </p:txBody>
      </p:sp>
      <p:sp>
        <p:nvSpPr>
          <p:cNvPr id="293972" name="Text Box 84"/>
          <p:cNvSpPr txBox="1">
            <a:spLocks noChangeArrowheads="1"/>
          </p:cNvSpPr>
          <p:nvPr/>
        </p:nvSpPr>
        <p:spPr bwMode="auto">
          <a:xfrm>
            <a:off x="234462" y="4540250"/>
            <a:ext cx="8713787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>
                <a:latin typeface="Times New Roman" pitchFamily="18" charset="0"/>
              </a:rPr>
              <a:t>Stochastic </a:t>
            </a:r>
            <a:r>
              <a:rPr lang="en-US" b="1" smtClean="0">
                <a:latin typeface="Times New Roman" pitchFamily="18" charset="0"/>
              </a:rPr>
              <a:t>Multi</a:t>
            </a:r>
            <a:r>
              <a:rPr lang="el-GR" b="1" smtClean="0">
                <a:latin typeface="Times New Roman" pitchFamily="18" charset="0"/>
              </a:rPr>
              <a:t>-</a:t>
            </a:r>
            <a:r>
              <a:rPr lang="en-US" b="1" smtClean="0">
                <a:latin typeface="Times New Roman" pitchFamily="18" charset="0"/>
              </a:rPr>
              <a:t>objective </a:t>
            </a:r>
            <a:r>
              <a:rPr lang="en-US" b="1">
                <a:latin typeface="Times New Roman" pitchFamily="18" charset="0"/>
              </a:rPr>
              <a:t>Acceptability Analysis</a:t>
            </a:r>
            <a:r>
              <a:rPr lang="el-GR" b="1">
                <a:latin typeface="Times New Roman" pitchFamily="18" charset="0"/>
              </a:rPr>
              <a:t> - </a:t>
            </a:r>
            <a:r>
              <a:rPr lang="en-US" b="1">
                <a:latin typeface="Times New Roman" pitchFamily="18" charset="0"/>
              </a:rPr>
              <a:t>SMAA</a:t>
            </a:r>
          </a:p>
          <a:p>
            <a:pPr>
              <a:spcBef>
                <a:spcPct val="20000"/>
              </a:spcBef>
            </a:pPr>
            <a:r>
              <a:rPr lang="el-GR" sz="1600">
                <a:latin typeface="Times New Roman" pitchFamily="18" charset="0"/>
              </a:rPr>
              <a:t>Εξερεύνηση του διαστήματος των δυνατών τιμών των βαρών των κριτηρίων επιλογής.</a:t>
            </a:r>
          </a:p>
          <a:p>
            <a:pPr>
              <a:spcBef>
                <a:spcPct val="20000"/>
              </a:spcBef>
            </a:pPr>
            <a:r>
              <a:rPr lang="el-GR" sz="1600">
                <a:latin typeface="Times New Roman" pitchFamily="18" charset="0"/>
              </a:rPr>
              <a:t>Η μέθοδος δεν απαιτεί την απόσπαση της προτίμησης του εκάστοτε συμμετέχοντα, παρά αποκαλύπτει ποιο το εύρος της προτίμησης που αναδεικνύει κάποια συγκεκριμένη δράση ως την προτιμητέα.</a:t>
            </a:r>
          </a:p>
          <a:p>
            <a:pPr>
              <a:spcBef>
                <a:spcPct val="20000"/>
              </a:spcBef>
            </a:pPr>
            <a:r>
              <a:rPr lang="el-GR" sz="1600">
                <a:latin typeface="Times New Roman" pitchFamily="18" charset="0"/>
              </a:rPr>
              <a:t>Πλήρης </a:t>
            </a:r>
            <a:r>
              <a:rPr lang="el-GR" sz="1600" smtClean="0">
                <a:latin typeface="Times New Roman" pitchFamily="18" charset="0"/>
              </a:rPr>
              <a:t>υπο</a:t>
            </a:r>
            <a:r>
              <a:rPr lang="el-GR" sz="1600" smtClean="0">
                <a:latin typeface="Times New Roman" pitchFamily="18" charset="0"/>
              </a:rPr>
              <a:t>κατάσταση </a:t>
            </a:r>
            <a:r>
              <a:rPr lang="el-GR" sz="1600">
                <a:latin typeface="Times New Roman" pitchFamily="18" charset="0"/>
              </a:rPr>
              <a:t>μεταξύ των κριτηρίων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31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35"/>
    </mc:Choice>
    <mc:Fallback>
      <p:transition spd="slow" advTm="107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321539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Η </a:t>
            </a:r>
            <a:r>
              <a:rPr lang="el-GR" sz="2400" b="1">
                <a:solidFill>
                  <a:srgbClr val="FF0000"/>
                </a:solidFill>
              </a:rPr>
              <a:t>Π.Α.</a:t>
            </a:r>
            <a:r>
              <a:rPr lang="el-GR" sz="2400" b="1"/>
              <a:t> ΣΤΟΝ ΠΕΡΙΒΑΛΛΟΝΤΙΚΟ ΣΧΕΔΙΑΣΜΟ</a:t>
            </a:r>
          </a:p>
        </p:txBody>
      </p:sp>
      <p:sp>
        <p:nvSpPr>
          <p:cNvPr id="321540" name="Text Box 4"/>
          <p:cNvSpPr txBox="1">
            <a:spLocks noChangeArrowheads="1"/>
          </p:cNvSpPr>
          <p:nvPr/>
        </p:nvSpPr>
        <p:spPr bwMode="auto">
          <a:xfrm>
            <a:off x="395288" y="981075"/>
            <a:ext cx="3528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C00000"/>
                </a:solidFill>
              </a:rPr>
              <a:t>Παράγοντες σύγκρισης</a:t>
            </a:r>
          </a:p>
        </p:txBody>
      </p:sp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395288" y="1484784"/>
            <a:ext cx="748908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000" smtClean="0">
                <a:latin typeface="Times New Roman" pitchFamily="18" charset="0"/>
              </a:rPr>
              <a:t> Η </a:t>
            </a:r>
            <a:r>
              <a:rPr lang="el-GR" sz="2000" dirty="0">
                <a:latin typeface="Times New Roman" pitchFamily="18" charset="0"/>
              </a:rPr>
              <a:t>μοντελοποίηση της προτίμησης</a:t>
            </a:r>
            <a:endParaRPr lang="en-US" sz="2000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    </a:t>
            </a:r>
            <a:r>
              <a:rPr lang="el-GR" dirty="0">
                <a:latin typeface="Times New Roman" pitchFamily="18" charset="0"/>
              </a:rPr>
              <a:t>Βάρη ως ρυθμοί αντικατάστασης, βάρη ως ψήφοι για τα κριτήρια</a:t>
            </a:r>
          </a:p>
        </p:txBody>
      </p:sp>
      <p:sp>
        <p:nvSpPr>
          <p:cNvPr id="321542" name="Text Box 6"/>
          <p:cNvSpPr txBox="1">
            <a:spLocks noChangeArrowheads="1"/>
          </p:cNvSpPr>
          <p:nvPr/>
        </p:nvSpPr>
        <p:spPr bwMode="auto">
          <a:xfrm>
            <a:off x="358648" y="2276872"/>
            <a:ext cx="85338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000" smtClean="0">
                <a:latin typeface="Times New Roman" pitchFamily="18" charset="0"/>
              </a:rPr>
              <a:t> Η </a:t>
            </a:r>
            <a:r>
              <a:rPr lang="el-GR" sz="2000" dirty="0">
                <a:latin typeface="Times New Roman" pitchFamily="18" charset="0"/>
              </a:rPr>
              <a:t>αντιμετώπιση της αβεβαιότητας</a:t>
            </a:r>
            <a:endParaRPr lang="en-US" sz="2000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    </a:t>
            </a:r>
            <a:r>
              <a:rPr lang="el-GR" dirty="0">
                <a:latin typeface="Times New Roman" pitchFamily="18" charset="0"/>
              </a:rPr>
              <a:t>Κατανομές πιθανότητας, όρια αδιαφορίας-προτίμησης, </a:t>
            </a:r>
            <a:r>
              <a:rPr lang="en-US" dirty="0">
                <a:latin typeface="Times New Roman" pitchFamily="18" charset="0"/>
              </a:rPr>
              <a:t>fuzzy sets (</a:t>
            </a:r>
            <a:r>
              <a:rPr lang="el-GR" dirty="0">
                <a:latin typeface="Times New Roman" pitchFamily="18" charset="0"/>
              </a:rPr>
              <a:t>ασαφή σύνολα), </a:t>
            </a:r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    belief  functions (</a:t>
            </a:r>
            <a:r>
              <a:rPr lang="el-GR" dirty="0">
                <a:latin typeface="Times New Roman" pitchFamily="18" charset="0"/>
              </a:rPr>
              <a:t>συναρτήσεις πεποίθησης)</a:t>
            </a:r>
          </a:p>
        </p:txBody>
      </p:sp>
      <p:sp>
        <p:nvSpPr>
          <p:cNvPr id="321543" name="Text Box 7"/>
          <p:cNvSpPr txBox="1">
            <a:spLocks noChangeArrowheads="1"/>
          </p:cNvSpPr>
          <p:nvPr/>
        </p:nvSpPr>
        <p:spPr bwMode="auto">
          <a:xfrm>
            <a:off x="395288" y="3453606"/>
            <a:ext cx="87137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000" smtClean="0">
                <a:latin typeface="Times New Roman" pitchFamily="18" charset="0"/>
              </a:rPr>
              <a:t> Οι </a:t>
            </a:r>
            <a:r>
              <a:rPr lang="el-GR" sz="2000">
                <a:latin typeface="Times New Roman" pitchFamily="18" charset="0"/>
              </a:rPr>
              <a:t>παράμετροι προς υπολογισμό - εκτίμηση</a:t>
            </a:r>
            <a:endParaRPr lang="en-US" sz="2000">
              <a:latin typeface="Times New Roman" pitchFamily="18" charset="0"/>
            </a:endParaRPr>
          </a:p>
          <a:p>
            <a:r>
              <a:rPr lang="en-US">
                <a:latin typeface="Times New Roman" pitchFamily="18" charset="0"/>
              </a:rPr>
              <a:t>    </a:t>
            </a:r>
            <a:r>
              <a:rPr lang="el-GR">
                <a:latin typeface="Times New Roman" pitchFamily="18" charset="0"/>
              </a:rPr>
              <a:t>Όρια </a:t>
            </a:r>
            <a:r>
              <a:rPr lang="el-GR">
                <a:latin typeface="Times New Roman" pitchFamily="18" charset="0"/>
              </a:rPr>
              <a:t>Α</a:t>
            </a:r>
            <a:r>
              <a:rPr lang="el-GR" smtClean="0">
                <a:latin typeface="Times New Roman" pitchFamily="18" charset="0"/>
              </a:rPr>
              <a:t>ρνησικυρίας, </a:t>
            </a:r>
            <a:r>
              <a:rPr lang="el-GR">
                <a:latin typeface="Times New Roman" pitchFamily="18" charset="0"/>
              </a:rPr>
              <a:t>Α</a:t>
            </a:r>
            <a:r>
              <a:rPr lang="el-GR" smtClean="0">
                <a:latin typeface="Times New Roman" pitchFamily="18" charset="0"/>
              </a:rPr>
              <a:t>διαφορίας</a:t>
            </a:r>
            <a:r>
              <a:rPr lang="el-GR">
                <a:latin typeface="Times New Roman" pitchFamily="18" charset="0"/>
              </a:rPr>
              <a:t>, </a:t>
            </a:r>
            <a:r>
              <a:rPr lang="el-GR" smtClean="0">
                <a:latin typeface="Times New Roman" pitchFamily="18" charset="0"/>
              </a:rPr>
              <a:t>Προτίμησης</a:t>
            </a:r>
            <a:r>
              <a:rPr lang="el-GR">
                <a:latin typeface="Times New Roman" pitchFamily="18" charset="0"/>
              </a:rPr>
              <a:t>, </a:t>
            </a:r>
            <a:r>
              <a:rPr lang="en-US">
                <a:latin typeface="Times New Roman" pitchFamily="18" charset="0"/>
              </a:rPr>
              <a:t>ELECTRE cutting values, </a:t>
            </a:r>
            <a:r>
              <a:rPr lang="el-GR">
                <a:latin typeface="Times New Roman" pitchFamily="18" charset="0"/>
              </a:rPr>
              <a:t>ιεραρχίες, ποιοτικά δεδομένα</a:t>
            </a:r>
          </a:p>
        </p:txBody>
      </p:sp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395423" y="4437112"/>
            <a:ext cx="882015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000" smtClean="0">
                <a:latin typeface="Times New Roman" pitchFamily="18" charset="0"/>
              </a:rPr>
              <a:t> Πρακτικά </a:t>
            </a:r>
            <a:r>
              <a:rPr lang="el-GR" sz="2000">
                <a:latin typeface="Times New Roman" pitchFamily="18" charset="0"/>
              </a:rPr>
              <a:t>θέματα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mtClean="0">
                <a:latin typeface="Times New Roman" pitchFamily="18" charset="0"/>
              </a:rPr>
              <a:t>Ευκολία </a:t>
            </a:r>
            <a:r>
              <a:rPr lang="el-GR">
                <a:latin typeface="Times New Roman" pitchFamily="18" charset="0"/>
              </a:rPr>
              <a:t>χρήσης, δυνατότητα ενσωμάτωσης πολλών Αποφασιζόντων, κριτηρίων και εναλλακτικών,</a:t>
            </a:r>
            <a:endParaRPr lang="en-US">
              <a:latin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mtClean="0">
                <a:latin typeface="Times New Roman" pitchFamily="18" charset="0"/>
              </a:rPr>
              <a:t>Απευθείας </a:t>
            </a:r>
            <a:r>
              <a:rPr lang="el-GR">
                <a:latin typeface="Times New Roman" pitchFamily="18" charset="0"/>
              </a:rPr>
              <a:t>ερμηνεία των παραμέτρων, κόστος εφαρμογής σε χρήμα και χρόνο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95423" y="5733256"/>
            <a:ext cx="74889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000" smtClean="0">
                <a:latin typeface="Times New Roman" pitchFamily="18" charset="0"/>
              </a:rPr>
              <a:t> Η </a:t>
            </a:r>
            <a:r>
              <a:rPr lang="el-GR" sz="2000">
                <a:latin typeface="Times New Roman" pitchFamily="18" charset="0"/>
              </a:rPr>
              <a:t>λειτουργική ενσωμάτωση της έννοιας της αειφορίας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32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31"/>
    </mc:Choice>
    <mc:Fallback>
      <p:transition spd="slow" advTm="8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2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308228" name="Text Box 4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ΑΣΘΕΝΗΣ – ΙΣΧΥΡΗ ΒΙΩΣΙΜΟΤΗΤΑ &amp; ΠΑ</a:t>
            </a:r>
          </a:p>
        </p:txBody>
      </p:sp>
      <p:sp>
        <p:nvSpPr>
          <p:cNvPr id="308229" name="Line 5"/>
          <p:cNvSpPr>
            <a:spLocks noChangeShapeType="1"/>
          </p:cNvSpPr>
          <p:nvPr/>
        </p:nvSpPr>
        <p:spPr bwMode="auto">
          <a:xfrm>
            <a:off x="2268538" y="4005263"/>
            <a:ext cx="44640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08230" name="Line 6"/>
          <p:cNvSpPr>
            <a:spLocks noChangeShapeType="1"/>
          </p:cNvSpPr>
          <p:nvPr/>
        </p:nvSpPr>
        <p:spPr bwMode="auto">
          <a:xfrm flipV="1">
            <a:off x="2268538" y="836613"/>
            <a:ext cx="0" cy="3168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08231" name="Text Box 7"/>
          <p:cNvSpPr txBox="1">
            <a:spLocks noChangeArrowheads="1"/>
          </p:cNvSpPr>
          <p:nvPr/>
        </p:nvSpPr>
        <p:spPr bwMode="auto">
          <a:xfrm>
            <a:off x="3779838" y="4149725"/>
            <a:ext cx="1439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b="1">
                <a:latin typeface="Times New Roman" pitchFamily="18" charset="0"/>
              </a:rPr>
              <a:t>αντιστάθμιση</a:t>
            </a:r>
          </a:p>
        </p:txBody>
      </p:sp>
      <p:sp>
        <p:nvSpPr>
          <p:cNvPr id="308232" name="Text Box 8"/>
          <p:cNvSpPr txBox="1">
            <a:spLocks noChangeArrowheads="1"/>
          </p:cNvSpPr>
          <p:nvPr/>
        </p:nvSpPr>
        <p:spPr bwMode="auto">
          <a:xfrm>
            <a:off x="2195513" y="4149725"/>
            <a:ext cx="1439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latin typeface="Times New Roman" pitchFamily="18" charset="0"/>
              </a:rPr>
              <a:t>πλήρης</a:t>
            </a:r>
          </a:p>
        </p:txBody>
      </p:sp>
      <p:sp>
        <p:nvSpPr>
          <p:cNvPr id="308233" name="Text Box 9"/>
          <p:cNvSpPr txBox="1">
            <a:spLocks noChangeArrowheads="1"/>
          </p:cNvSpPr>
          <p:nvPr/>
        </p:nvSpPr>
        <p:spPr bwMode="auto">
          <a:xfrm>
            <a:off x="5940425" y="4149725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>
                <a:latin typeface="Times New Roman" pitchFamily="18" charset="0"/>
              </a:rPr>
              <a:t>μερική</a:t>
            </a:r>
          </a:p>
        </p:txBody>
      </p:sp>
      <p:sp>
        <p:nvSpPr>
          <p:cNvPr id="308234" name="Text Box 10"/>
          <p:cNvSpPr txBox="1">
            <a:spLocks noChangeArrowheads="1"/>
          </p:cNvSpPr>
          <p:nvPr/>
        </p:nvSpPr>
        <p:spPr bwMode="auto">
          <a:xfrm>
            <a:off x="323528" y="1816289"/>
            <a:ext cx="172911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b="1" smtClean="0">
                <a:latin typeface="Times New Roman" pitchFamily="18" charset="0"/>
              </a:rPr>
              <a:t>ΒΙΩ-ΣΙΜΟ-ΤΗΤΑ</a:t>
            </a:r>
            <a:endParaRPr lang="el-GR" sz="3200" b="1">
              <a:latin typeface="Times New Roman" pitchFamily="18" charset="0"/>
            </a:endParaRPr>
          </a:p>
        </p:txBody>
      </p:sp>
      <p:sp>
        <p:nvSpPr>
          <p:cNvPr id="308235" name="Text Box 11"/>
          <p:cNvSpPr txBox="1">
            <a:spLocks noChangeArrowheads="1"/>
          </p:cNvSpPr>
          <p:nvPr/>
        </p:nvSpPr>
        <p:spPr bwMode="auto">
          <a:xfrm>
            <a:off x="540570" y="3464152"/>
            <a:ext cx="15120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l-GR" sz="2800" b="1" i="1">
                <a:solidFill>
                  <a:srgbClr val="C00000"/>
                </a:solidFill>
                <a:latin typeface="Times New Roman" pitchFamily="18" charset="0"/>
              </a:rPr>
              <a:t>ασθενής</a:t>
            </a:r>
            <a:endParaRPr lang="el-GR" sz="1600" b="1" i="1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08236" name="Text Box 12"/>
          <p:cNvSpPr txBox="1">
            <a:spLocks noChangeArrowheads="1"/>
          </p:cNvSpPr>
          <p:nvPr/>
        </p:nvSpPr>
        <p:spPr bwMode="auto">
          <a:xfrm>
            <a:off x="684213" y="908050"/>
            <a:ext cx="1368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l-GR" sz="2800" b="1" i="1">
                <a:solidFill>
                  <a:srgbClr val="C00000"/>
                </a:solidFill>
                <a:latin typeface="Times New Roman" pitchFamily="18" charset="0"/>
              </a:rPr>
              <a:t>ισχυρή</a:t>
            </a:r>
            <a:endParaRPr lang="el-GR" sz="1600" b="1" i="1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08237" name="Line 13"/>
          <p:cNvSpPr>
            <a:spLocks noChangeShapeType="1"/>
          </p:cNvSpPr>
          <p:nvPr/>
        </p:nvSpPr>
        <p:spPr bwMode="auto">
          <a:xfrm flipV="1">
            <a:off x="2484438" y="1412875"/>
            <a:ext cx="4319587" cy="2376488"/>
          </a:xfrm>
          <a:prstGeom prst="line">
            <a:avLst/>
          </a:prstGeom>
          <a:noFill/>
          <a:ln w="76200" cmpd="tri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08238" name="Text Box 14"/>
          <p:cNvSpPr txBox="1">
            <a:spLocks noChangeArrowheads="1"/>
          </p:cNvSpPr>
          <p:nvPr/>
        </p:nvSpPr>
        <p:spPr bwMode="auto">
          <a:xfrm>
            <a:off x="2124075" y="4724400"/>
            <a:ext cx="720725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CBA</a:t>
            </a:r>
            <a:endParaRPr lang="el-GR" sz="1600"/>
          </a:p>
        </p:txBody>
      </p:sp>
      <p:sp>
        <p:nvSpPr>
          <p:cNvPr id="308239" name="Text Box 15"/>
          <p:cNvSpPr txBox="1">
            <a:spLocks noChangeArrowheads="1"/>
          </p:cNvSpPr>
          <p:nvPr/>
        </p:nvSpPr>
        <p:spPr bwMode="auto">
          <a:xfrm>
            <a:off x="2916238" y="4724400"/>
            <a:ext cx="792162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SAW</a:t>
            </a:r>
            <a:endParaRPr lang="el-GR" sz="1600"/>
          </a:p>
        </p:txBody>
      </p:sp>
      <p:sp>
        <p:nvSpPr>
          <p:cNvPr id="308240" name="Text Box 16"/>
          <p:cNvSpPr txBox="1">
            <a:spLocks noChangeArrowheads="1"/>
          </p:cNvSpPr>
          <p:nvPr/>
        </p:nvSpPr>
        <p:spPr bwMode="auto">
          <a:xfrm>
            <a:off x="3851275" y="4724400"/>
            <a:ext cx="792163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MAUT</a:t>
            </a:r>
            <a:endParaRPr lang="el-GR" sz="1600"/>
          </a:p>
        </p:txBody>
      </p:sp>
      <p:sp>
        <p:nvSpPr>
          <p:cNvPr id="308241" name="Text Box 17"/>
          <p:cNvSpPr txBox="1">
            <a:spLocks noChangeArrowheads="1"/>
          </p:cNvSpPr>
          <p:nvPr/>
        </p:nvSpPr>
        <p:spPr bwMode="auto">
          <a:xfrm>
            <a:off x="4716463" y="4724400"/>
            <a:ext cx="1514475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PROMETHEE </a:t>
            </a:r>
            <a:endParaRPr lang="el-GR" sz="1600"/>
          </a:p>
        </p:txBody>
      </p:sp>
      <p:sp>
        <p:nvSpPr>
          <p:cNvPr id="308242" name="Text Box 18"/>
          <p:cNvSpPr txBox="1">
            <a:spLocks noChangeArrowheads="1"/>
          </p:cNvSpPr>
          <p:nvPr/>
        </p:nvSpPr>
        <p:spPr bwMode="auto">
          <a:xfrm>
            <a:off x="6300788" y="4724400"/>
            <a:ext cx="1223962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ELECTRE</a:t>
            </a:r>
            <a:endParaRPr lang="el-GR" sz="16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33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82"/>
    </mc:Choice>
    <mc:Fallback>
      <p:transition spd="slow" advTm="44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990600" y="914400"/>
            <a:ext cx="1828800" cy="110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200" b="1">
                <a:latin typeface="Times New Roman" pitchFamily="18" charset="0"/>
              </a:rPr>
              <a:t>ΑΠΕ</a:t>
            </a:r>
          </a:p>
          <a:p>
            <a:pPr algn="ctr">
              <a:spcBef>
                <a:spcPct val="50000"/>
              </a:spcBef>
            </a:pPr>
            <a:r>
              <a:rPr lang="el-GR" sz="1200">
                <a:latin typeface="Times New Roman" pitchFamily="18" charset="0"/>
              </a:rPr>
              <a:t>ΓΕΩΘΕΡΜΙΑ </a:t>
            </a:r>
          </a:p>
          <a:p>
            <a:pPr algn="ctr"/>
            <a:r>
              <a:rPr lang="el-GR" sz="1200">
                <a:latin typeface="Times New Roman" pitchFamily="18" charset="0"/>
              </a:rPr>
              <a:t>ΒΙΟΜΑΖΑ </a:t>
            </a:r>
          </a:p>
          <a:p>
            <a:pPr algn="ctr"/>
            <a:r>
              <a:rPr lang="el-GR" sz="1200">
                <a:latin typeface="Times New Roman" pitchFamily="18" charset="0"/>
              </a:rPr>
              <a:t>ΗΛΙΑΚΗ </a:t>
            </a:r>
          </a:p>
          <a:p>
            <a:pPr algn="ctr"/>
            <a:r>
              <a:rPr lang="el-GR" sz="1200">
                <a:latin typeface="Times New Roman" pitchFamily="18" charset="0"/>
              </a:rPr>
              <a:t>ΑΙΟΛΙΚΗ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3276600" y="914400"/>
            <a:ext cx="1828800" cy="110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200" b="1">
                <a:latin typeface="Times New Roman" pitchFamily="18" charset="0"/>
              </a:rPr>
              <a:t>ΔΕΔΟΜΕΝΑ</a:t>
            </a:r>
          </a:p>
          <a:p>
            <a:pPr algn="ctr">
              <a:spcBef>
                <a:spcPct val="50000"/>
              </a:spcBef>
            </a:pPr>
            <a:r>
              <a:rPr lang="el-GR" sz="1200">
                <a:latin typeface="Times New Roman" pitchFamily="18" charset="0"/>
              </a:rPr>
              <a:t>ΠΕΡΙΒΑΛΛΟΝΤΙΚΑ ΟΙΚΟΝΟΜΙΚΑ ΚΟΙΝΩΝΙΚΑ ΕΝΕΡΓΕΙΑΚΑ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5562600" y="914400"/>
            <a:ext cx="1828800" cy="110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200" b="1">
                <a:latin typeface="Times New Roman" pitchFamily="18" charset="0"/>
              </a:rPr>
              <a:t>ΠΛΑΙΣΙΟ</a:t>
            </a:r>
          </a:p>
          <a:p>
            <a:pPr algn="ctr">
              <a:spcBef>
                <a:spcPct val="50000"/>
              </a:spcBef>
            </a:pPr>
            <a:r>
              <a:rPr lang="el-GR" sz="1200">
                <a:latin typeface="Times New Roman" pitchFamily="18" charset="0"/>
              </a:rPr>
              <a:t>ΘΕΣΜΙΚΟ ΡΥΘΜΙΣΤΙΚΟ </a:t>
            </a:r>
          </a:p>
          <a:p>
            <a:pPr algn="ctr"/>
            <a:r>
              <a:rPr lang="el-GR" sz="1200">
                <a:latin typeface="Times New Roman" pitchFamily="18" charset="0"/>
              </a:rPr>
              <a:t>ΝΟΜΙΚΟ             ΤΟΠΙΚΗ ΔΥΝΑΜΙΚΗ</a:t>
            </a:r>
          </a:p>
        </p:txBody>
      </p:sp>
      <p:sp>
        <p:nvSpPr>
          <p:cNvPr id="301061" name="Freeform 5"/>
          <p:cNvSpPr>
            <a:spLocks/>
          </p:cNvSpPr>
          <p:nvPr/>
        </p:nvSpPr>
        <p:spPr bwMode="auto">
          <a:xfrm>
            <a:off x="4191000" y="2019300"/>
            <a:ext cx="1588" cy="419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64"/>
              </a:cxn>
            </a:cxnLst>
            <a:rect l="0" t="0" r="r" b="b"/>
            <a:pathLst>
              <a:path w="1" h="264">
                <a:moveTo>
                  <a:pt x="0" y="0"/>
                </a:moveTo>
                <a:lnTo>
                  <a:pt x="1" y="2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62" name="Freeform 6"/>
          <p:cNvSpPr>
            <a:spLocks/>
          </p:cNvSpPr>
          <p:nvPr/>
        </p:nvSpPr>
        <p:spPr bwMode="auto">
          <a:xfrm>
            <a:off x="1790700" y="2032000"/>
            <a:ext cx="2400300" cy="406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12" y="256"/>
              </a:cxn>
            </a:cxnLst>
            <a:rect l="0" t="0" r="r" b="b"/>
            <a:pathLst>
              <a:path w="1512" h="256">
                <a:moveTo>
                  <a:pt x="0" y="0"/>
                </a:moveTo>
                <a:lnTo>
                  <a:pt x="1512" y="25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63" name="Freeform 7"/>
          <p:cNvSpPr>
            <a:spLocks/>
          </p:cNvSpPr>
          <p:nvPr/>
        </p:nvSpPr>
        <p:spPr bwMode="auto">
          <a:xfrm>
            <a:off x="4191000" y="2019300"/>
            <a:ext cx="2362200" cy="4191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0" y="264"/>
              </a:cxn>
            </a:cxnLst>
            <a:rect l="0" t="0" r="r" b="b"/>
            <a:pathLst>
              <a:path w="1488" h="264">
                <a:moveTo>
                  <a:pt x="1488" y="0"/>
                </a:moveTo>
                <a:lnTo>
                  <a:pt x="0" y="2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64" name="Text Box 8"/>
          <p:cNvSpPr txBox="1">
            <a:spLocks noChangeArrowheads="1"/>
          </p:cNvSpPr>
          <p:nvPr/>
        </p:nvSpPr>
        <p:spPr bwMode="auto">
          <a:xfrm>
            <a:off x="2057400" y="2514600"/>
            <a:ext cx="4267200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200" smtClean="0">
                <a:latin typeface="Times New Roman" pitchFamily="18" charset="0"/>
              </a:rPr>
              <a:t>ΣΥΜΜΕΤΕΧΟΝΤΕΣ – ΛΗΠΤΕΣ ΑΠΟΦΑΣΗΣ</a:t>
            </a:r>
            <a:endParaRPr lang="el-GR" sz="1200">
              <a:latin typeface="Times New Roman" pitchFamily="18" charset="0"/>
            </a:endParaRPr>
          </a:p>
        </p:txBody>
      </p:sp>
      <p:sp>
        <p:nvSpPr>
          <p:cNvPr id="301065" name="Freeform 9"/>
          <p:cNvSpPr>
            <a:spLocks/>
          </p:cNvSpPr>
          <p:nvPr/>
        </p:nvSpPr>
        <p:spPr bwMode="auto">
          <a:xfrm>
            <a:off x="4191000" y="2806700"/>
            <a:ext cx="1588" cy="241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52"/>
              </a:cxn>
            </a:cxnLst>
            <a:rect l="0" t="0" r="r" b="b"/>
            <a:pathLst>
              <a:path w="1" h="152">
                <a:moveTo>
                  <a:pt x="0" y="0"/>
                </a:moveTo>
                <a:lnTo>
                  <a:pt x="1" y="15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66" name="Text Box 10"/>
          <p:cNvSpPr txBox="1">
            <a:spLocks noChangeArrowheads="1"/>
          </p:cNvSpPr>
          <p:nvPr/>
        </p:nvSpPr>
        <p:spPr bwMode="auto">
          <a:xfrm>
            <a:off x="2057400" y="3048000"/>
            <a:ext cx="42672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200">
                <a:latin typeface="Times New Roman" pitchFamily="18" charset="0"/>
              </a:rPr>
              <a:t>ΕΝΑΛΛΑΚΤΙΚΕΣ ΔΡΑΣΕΙΣ – ΚΡΙΤΗΡΙΑ ΕΠΙΛΟΓΗΣ</a:t>
            </a:r>
          </a:p>
        </p:txBody>
      </p:sp>
      <p:sp>
        <p:nvSpPr>
          <p:cNvPr id="301067" name="Freeform 11"/>
          <p:cNvSpPr>
            <a:spLocks/>
          </p:cNvSpPr>
          <p:nvPr/>
        </p:nvSpPr>
        <p:spPr bwMode="auto">
          <a:xfrm>
            <a:off x="4191000" y="2819400"/>
            <a:ext cx="1588" cy="241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52"/>
              </a:cxn>
            </a:cxnLst>
            <a:rect l="0" t="0" r="r" b="b"/>
            <a:pathLst>
              <a:path w="1" h="152">
                <a:moveTo>
                  <a:pt x="0" y="0"/>
                </a:moveTo>
                <a:lnTo>
                  <a:pt x="1" y="15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68" name="Freeform 12"/>
          <p:cNvSpPr>
            <a:spLocks/>
          </p:cNvSpPr>
          <p:nvPr/>
        </p:nvSpPr>
        <p:spPr bwMode="auto">
          <a:xfrm>
            <a:off x="4191000" y="3352800"/>
            <a:ext cx="1588" cy="241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52"/>
              </a:cxn>
            </a:cxnLst>
            <a:rect l="0" t="0" r="r" b="b"/>
            <a:pathLst>
              <a:path w="1" h="152">
                <a:moveTo>
                  <a:pt x="0" y="0"/>
                </a:moveTo>
                <a:lnTo>
                  <a:pt x="1" y="15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69" name="Text Box 13"/>
          <p:cNvSpPr txBox="1">
            <a:spLocks noChangeArrowheads="1"/>
          </p:cNvSpPr>
          <p:nvPr/>
        </p:nvSpPr>
        <p:spPr bwMode="auto">
          <a:xfrm>
            <a:off x="2057400" y="3581400"/>
            <a:ext cx="42672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200">
                <a:latin typeface="Times New Roman" pitchFamily="18" charset="0"/>
              </a:rPr>
              <a:t>ΕΠΙΛΟΓΗ ΤΗΣ ΚΑΤΑΛΛΗΛΗΣ ΜΕΘΟΔΟΥ ΠΑ</a:t>
            </a:r>
          </a:p>
        </p:txBody>
      </p:sp>
      <p:sp>
        <p:nvSpPr>
          <p:cNvPr id="301070" name="Freeform 14"/>
          <p:cNvSpPr>
            <a:spLocks/>
          </p:cNvSpPr>
          <p:nvPr/>
        </p:nvSpPr>
        <p:spPr bwMode="auto">
          <a:xfrm>
            <a:off x="4191000" y="3886200"/>
            <a:ext cx="1588" cy="241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52"/>
              </a:cxn>
            </a:cxnLst>
            <a:rect l="0" t="0" r="r" b="b"/>
            <a:pathLst>
              <a:path w="1" h="152">
                <a:moveTo>
                  <a:pt x="0" y="0"/>
                </a:moveTo>
                <a:lnTo>
                  <a:pt x="1" y="15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71" name="Text Box 15"/>
          <p:cNvSpPr txBox="1">
            <a:spLocks noChangeArrowheads="1"/>
          </p:cNvSpPr>
          <p:nvPr/>
        </p:nvSpPr>
        <p:spPr bwMode="auto">
          <a:xfrm>
            <a:off x="2057400" y="4114800"/>
            <a:ext cx="42672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200">
                <a:latin typeface="Times New Roman" pitchFamily="18" charset="0"/>
              </a:rPr>
              <a:t>ΑΠΟΚΑΛΥΨΗ ΤΗΣ ΠΡΟΤΙΜΗΣΗΣ</a:t>
            </a:r>
          </a:p>
        </p:txBody>
      </p:sp>
      <p:sp>
        <p:nvSpPr>
          <p:cNvPr id="301072" name="Freeform 16"/>
          <p:cNvSpPr>
            <a:spLocks/>
          </p:cNvSpPr>
          <p:nvPr/>
        </p:nvSpPr>
        <p:spPr bwMode="auto">
          <a:xfrm>
            <a:off x="4191000" y="4419600"/>
            <a:ext cx="1588" cy="241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52"/>
              </a:cxn>
            </a:cxnLst>
            <a:rect l="0" t="0" r="r" b="b"/>
            <a:pathLst>
              <a:path w="1" h="152">
                <a:moveTo>
                  <a:pt x="0" y="0"/>
                </a:moveTo>
                <a:lnTo>
                  <a:pt x="1" y="15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73" name="Text Box 17"/>
          <p:cNvSpPr txBox="1">
            <a:spLocks noChangeArrowheads="1"/>
          </p:cNvSpPr>
          <p:nvPr/>
        </p:nvSpPr>
        <p:spPr bwMode="auto">
          <a:xfrm>
            <a:off x="2051050" y="6021388"/>
            <a:ext cx="4267200" cy="28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200">
                <a:latin typeface="Times New Roman" pitchFamily="18" charset="0"/>
              </a:rPr>
              <a:t>ΠΡΟΤΑΣΗ ΕΦΑΡΜΟΓΗΣ</a:t>
            </a:r>
          </a:p>
        </p:txBody>
      </p:sp>
      <p:sp>
        <p:nvSpPr>
          <p:cNvPr id="301074" name="Freeform 18"/>
          <p:cNvSpPr>
            <a:spLocks/>
          </p:cNvSpPr>
          <p:nvPr/>
        </p:nvSpPr>
        <p:spPr bwMode="auto">
          <a:xfrm>
            <a:off x="4191000" y="4927600"/>
            <a:ext cx="1588" cy="26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68"/>
              </a:cxn>
            </a:cxnLst>
            <a:rect l="0" t="0" r="r" b="b"/>
            <a:pathLst>
              <a:path w="1" h="168">
                <a:moveTo>
                  <a:pt x="0" y="0"/>
                </a:moveTo>
                <a:lnTo>
                  <a:pt x="1" y="16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75" name="AutoShape 19"/>
          <p:cNvSpPr>
            <a:spLocks noChangeArrowheads="1"/>
          </p:cNvSpPr>
          <p:nvPr/>
        </p:nvSpPr>
        <p:spPr bwMode="auto">
          <a:xfrm>
            <a:off x="2667000" y="5181600"/>
            <a:ext cx="3048000" cy="609600"/>
          </a:xfrm>
          <a:prstGeom prst="diamond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1200" smtClean="0">
                <a:latin typeface="Times New Roman" pitchFamily="18" charset="0"/>
              </a:rPr>
              <a:t>ΣΥΜΦΩΝΙΑ ΟΜΑΔΑΣ</a:t>
            </a:r>
            <a:endParaRPr lang="el-GR" sz="1200">
              <a:latin typeface="Times New Roman" pitchFamily="18" charset="0"/>
            </a:endParaRPr>
          </a:p>
        </p:txBody>
      </p:sp>
      <p:sp>
        <p:nvSpPr>
          <p:cNvPr id="301076" name="Text Box 20"/>
          <p:cNvSpPr txBox="1">
            <a:spLocks noChangeArrowheads="1"/>
          </p:cNvSpPr>
          <p:nvPr/>
        </p:nvSpPr>
        <p:spPr bwMode="auto">
          <a:xfrm>
            <a:off x="2057400" y="4648200"/>
            <a:ext cx="426720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200" b="1">
                <a:solidFill>
                  <a:srgbClr val="FF0000"/>
                </a:solidFill>
                <a:latin typeface="Times New Roman" pitchFamily="18" charset="0"/>
              </a:rPr>
              <a:t>ΜΟΝΤΕΛΟ ΛΗΨΗΣ ΑΠΟΦΑΣΗΣ</a:t>
            </a:r>
          </a:p>
        </p:txBody>
      </p:sp>
      <p:sp>
        <p:nvSpPr>
          <p:cNvPr id="301077" name="Text Box 21"/>
          <p:cNvSpPr txBox="1">
            <a:spLocks noChangeArrowheads="1"/>
          </p:cNvSpPr>
          <p:nvPr/>
        </p:nvSpPr>
        <p:spPr bwMode="auto">
          <a:xfrm>
            <a:off x="4410869" y="5763418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200">
                <a:latin typeface="Times New Roman" pitchFamily="18" charset="0"/>
              </a:rPr>
              <a:t>ΝΑΙ</a:t>
            </a:r>
          </a:p>
        </p:txBody>
      </p:sp>
      <p:sp>
        <p:nvSpPr>
          <p:cNvPr id="301078" name="Line 22"/>
          <p:cNvSpPr>
            <a:spLocks noChangeShapeType="1"/>
          </p:cNvSpPr>
          <p:nvPr/>
        </p:nvSpPr>
        <p:spPr bwMode="auto">
          <a:xfrm>
            <a:off x="5715000" y="54864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79" name="Freeform 23"/>
          <p:cNvSpPr>
            <a:spLocks/>
          </p:cNvSpPr>
          <p:nvPr/>
        </p:nvSpPr>
        <p:spPr bwMode="auto">
          <a:xfrm>
            <a:off x="4191000" y="5791200"/>
            <a:ext cx="9525" cy="2190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138"/>
              </a:cxn>
            </a:cxnLst>
            <a:rect l="0" t="0" r="r" b="b"/>
            <a:pathLst>
              <a:path w="6" h="138">
                <a:moveTo>
                  <a:pt x="0" y="0"/>
                </a:moveTo>
                <a:lnTo>
                  <a:pt x="6" y="13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80" name="Text Box 24"/>
          <p:cNvSpPr txBox="1">
            <a:spLocks noChangeArrowheads="1"/>
          </p:cNvSpPr>
          <p:nvPr/>
        </p:nvSpPr>
        <p:spPr bwMode="auto">
          <a:xfrm>
            <a:off x="6705600" y="3657600"/>
            <a:ext cx="2286000" cy="64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200">
                <a:latin typeface="Times New Roman" pitchFamily="18" charset="0"/>
              </a:rPr>
              <a:t>ΑΝΑΛΥΣΗ ΕΥΑΙΣΘΗΣΙΑΣ </a:t>
            </a:r>
            <a:r>
              <a:rPr lang="en-US" sz="1200">
                <a:latin typeface="Times New Roman" pitchFamily="18" charset="0"/>
              </a:rPr>
              <a:t>Weight Stability Intervals Robustness Index</a:t>
            </a:r>
            <a:endParaRPr lang="el-GR" sz="1200">
              <a:latin typeface="Times New Roman" pitchFamily="18" charset="0"/>
            </a:endParaRPr>
          </a:p>
        </p:txBody>
      </p:sp>
      <p:sp>
        <p:nvSpPr>
          <p:cNvPr id="301081" name="Freeform 25"/>
          <p:cNvSpPr>
            <a:spLocks/>
          </p:cNvSpPr>
          <p:nvPr/>
        </p:nvSpPr>
        <p:spPr bwMode="auto">
          <a:xfrm>
            <a:off x="7924800" y="4305300"/>
            <a:ext cx="1588" cy="1181100"/>
          </a:xfrm>
          <a:custGeom>
            <a:avLst/>
            <a:gdLst/>
            <a:ahLst/>
            <a:cxnLst>
              <a:cxn ang="0">
                <a:pos x="0" y="744"/>
              </a:cxn>
              <a:cxn ang="0">
                <a:pos x="0" y="0"/>
              </a:cxn>
              <a:cxn ang="0">
                <a:pos x="1" y="24"/>
              </a:cxn>
            </a:cxnLst>
            <a:rect l="0" t="0" r="r" b="b"/>
            <a:pathLst>
              <a:path w="1" h="744">
                <a:moveTo>
                  <a:pt x="0" y="744"/>
                </a:moveTo>
                <a:lnTo>
                  <a:pt x="0" y="0"/>
                </a:lnTo>
                <a:lnTo>
                  <a:pt x="1" y="2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82" name="Text Box 26"/>
          <p:cNvSpPr txBox="1">
            <a:spLocks noChangeArrowheads="1"/>
          </p:cNvSpPr>
          <p:nvPr/>
        </p:nvSpPr>
        <p:spPr bwMode="auto">
          <a:xfrm>
            <a:off x="5943600" y="5181600"/>
            <a:ext cx="53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200">
                <a:latin typeface="Times New Roman" pitchFamily="18" charset="0"/>
              </a:rPr>
              <a:t>ΟΧΙ</a:t>
            </a:r>
          </a:p>
        </p:txBody>
      </p:sp>
      <p:sp>
        <p:nvSpPr>
          <p:cNvPr id="301083" name="Line 27"/>
          <p:cNvSpPr>
            <a:spLocks noChangeShapeType="1"/>
          </p:cNvSpPr>
          <p:nvPr/>
        </p:nvSpPr>
        <p:spPr bwMode="auto">
          <a:xfrm flipH="1">
            <a:off x="4191000" y="39624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84" name="Line 28"/>
          <p:cNvSpPr>
            <a:spLocks noChangeShapeType="1"/>
          </p:cNvSpPr>
          <p:nvPr/>
        </p:nvSpPr>
        <p:spPr bwMode="auto">
          <a:xfrm flipV="1">
            <a:off x="7848600" y="24384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85" name="Line 29"/>
          <p:cNvSpPr>
            <a:spLocks noChangeShapeType="1"/>
          </p:cNvSpPr>
          <p:nvPr/>
        </p:nvSpPr>
        <p:spPr bwMode="auto">
          <a:xfrm flipH="1">
            <a:off x="4267200" y="2438400"/>
            <a:ext cx="358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86" name="Line 30"/>
          <p:cNvSpPr>
            <a:spLocks noChangeShapeType="1"/>
          </p:cNvSpPr>
          <p:nvPr/>
        </p:nvSpPr>
        <p:spPr bwMode="auto">
          <a:xfrm flipH="1">
            <a:off x="4191000" y="28956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H="1">
            <a:off x="4191000" y="34290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l-GR"/>
          </a:p>
        </p:txBody>
      </p:sp>
      <p:sp>
        <p:nvSpPr>
          <p:cNvPr id="301089" name="Text Box 33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ΑΠΕ: Η ΔΙΑΔΙΚΑΣΙΑ ΛΗΨΗΣ ΑΠΟΦΑΣΗΣ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34</a:t>
            </a:fld>
            <a:endParaRPr lang="el-G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34"/>
    </mc:Choice>
    <mc:Fallback>
      <p:transition spd="slow" advTm="86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9" name="Text Box 3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107950" y="188913"/>
            <a:ext cx="8856663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DECOMPOSITION ANALYSIS</a:t>
            </a:r>
            <a:r>
              <a:rPr lang="el-GR" sz="2400" b="1"/>
              <a:t> – ΑΝΑΛΥΤΙΚΗ ΑΠΟΔΟΜΗΣΗ</a:t>
            </a:r>
          </a:p>
        </p:txBody>
      </p:sp>
      <p:sp>
        <p:nvSpPr>
          <p:cNvPr id="265236" name="Text Box 20"/>
          <p:cNvSpPr txBox="1">
            <a:spLocks noChangeArrowheads="1"/>
          </p:cNvSpPr>
          <p:nvPr/>
        </p:nvSpPr>
        <p:spPr bwMode="auto">
          <a:xfrm>
            <a:off x="453728" y="1228397"/>
            <a:ext cx="820891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>
                <a:latin typeface="Times New Roman" pitchFamily="18" charset="0"/>
              </a:rPr>
              <a:t>Για κάθε </a:t>
            </a:r>
            <a:r>
              <a:rPr lang="el-GR" sz="2000" smtClean="0">
                <a:latin typeface="Times New Roman" pitchFamily="18" charset="0"/>
              </a:rPr>
              <a:t>ΕΡΓΟ και </a:t>
            </a:r>
            <a:r>
              <a:rPr lang="el-GR" sz="2000">
                <a:latin typeface="Times New Roman" pitchFamily="18" charset="0"/>
              </a:rPr>
              <a:t>για όλα τα </a:t>
            </a:r>
            <a:r>
              <a:rPr lang="el-GR" sz="2000" smtClean="0">
                <a:latin typeface="Times New Roman" pitchFamily="18" charset="0"/>
              </a:rPr>
              <a:t>στάδια υλοποίησης :</a:t>
            </a:r>
            <a:endParaRPr lang="el-GR" sz="20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l-GR" sz="2400" b="1">
                <a:latin typeface="Times New Roman" pitchFamily="18" charset="0"/>
              </a:rPr>
              <a:t>Σχεδιασμού</a:t>
            </a:r>
            <a:r>
              <a:rPr lang="el-GR" sz="2400">
                <a:latin typeface="Times New Roman" pitchFamily="18" charset="0"/>
              </a:rPr>
              <a:t>, </a:t>
            </a:r>
            <a:r>
              <a:rPr lang="el-GR" sz="2400" b="1">
                <a:latin typeface="Times New Roman" pitchFamily="18" charset="0"/>
              </a:rPr>
              <a:t>Κ</a:t>
            </a:r>
            <a:r>
              <a:rPr lang="el-GR" sz="2400" b="1" smtClean="0">
                <a:latin typeface="Times New Roman" pitchFamily="18" charset="0"/>
              </a:rPr>
              <a:t>ατασκευής</a:t>
            </a:r>
            <a:r>
              <a:rPr lang="el-GR" sz="2400">
                <a:latin typeface="Times New Roman" pitchFamily="18" charset="0"/>
              </a:rPr>
              <a:t>, </a:t>
            </a:r>
            <a:r>
              <a:rPr lang="el-GR" sz="2400" b="1">
                <a:latin typeface="Times New Roman" pitchFamily="18" charset="0"/>
              </a:rPr>
              <a:t>Λ</a:t>
            </a:r>
            <a:r>
              <a:rPr lang="el-GR" sz="2400" b="1" smtClean="0">
                <a:latin typeface="Times New Roman" pitchFamily="18" charset="0"/>
              </a:rPr>
              <a:t>ειτουργίας</a:t>
            </a:r>
            <a:r>
              <a:rPr lang="el-GR" sz="2400">
                <a:latin typeface="Times New Roman" pitchFamily="18" charset="0"/>
              </a:rPr>
              <a:t>, </a:t>
            </a:r>
            <a:r>
              <a:rPr lang="el-GR" sz="2400" b="1" smtClean="0">
                <a:latin typeface="Times New Roman" pitchFamily="18" charset="0"/>
              </a:rPr>
              <a:t>Δ</a:t>
            </a:r>
            <a:r>
              <a:rPr lang="el-GR" sz="2400" b="1" smtClean="0">
                <a:latin typeface="Times New Roman" pitchFamily="18" charset="0"/>
              </a:rPr>
              <a:t>ιάλυσης,  Διάθεσης</a:t>
            </a:r>
            <a:endParaRPr lang="el-GR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l-GR" sz="200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l-GR" sz="2400" smtClean="0">
                <a:latin typeface="Times New Roman" pitchFamily="18" charset="0"/>
              </a:rPr>
              <a:t>Πρέπει </a:t>
            </a:r>
            <a:r>
              <a:rPr lang="el-GR" sz="2400">
                <a:latin typeface="Times New Roman" pitchFamily="18" charset="0"/>
              </a:rPr>
              <a:t>να διευθετηθούν </a:t>
            </a:r>
            <a:r>
              <a:rPr lang="el-GR" sz="2400" smtClean="0">
                <a:latin typeface="Times New Roman" pitchFamily="18" charset="0"/>
              </a:rPr>
              <a:t>όλες οι διαστάσεις :</a:t>
            </a:r>
            <a:endParaRPr lang="el-GR" sz="2400"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l-GR" sz="2000">
                <a:solidFill>
                  <a:srgbClr val="663300"/>
                </a:solidFill>
                <a:latin typeface="Times New Roman" pitchFamily="18" charset="0"/>
              </a:rPr>
              <a:t> </a:t>
            </a:r>
            <a:r>
              <a:rPr lang="el-GR" sz="2400" b="1" u="sng">
                <a:solidFill>
                  <a:srgbClr val="663300"/>
                </a:solidFill>
                <a:latin typeface="Times New Roman" pitchFamily="18" charset="0"/>
              </a:rPr>
              <a:t>Τ</a:t>
            </a:r>
            <a:r>
              <a:rPr lang="el-GR" sz="2400" b="1" u="sng" smtClean="0">
                <a:solidFill>
                  <a:srgbClr val="663300"/>
                </a:solidFill>
                <a:latin typeface="Times New Roman" pitchFamily="18" charset="0"/>
              </a:rPr>
              <a:t>εχνολογικές</a:t>
            </a:r>
            <a:r>
              <a:rPr lang="el-GR" sz="2000">
                <a:solidFill>
                  <a:srgbClr val="663300"/>
                </a:solidFill>
                <a:latin typeface="Times New Roman" pitchFamily="18" charset="0"/>
              </a:rPr>
              <a:t>, (εξοικονομούμενο καύσιμο</a:t>
            </a:r>
            <a:r>
              <a:rPr lang="el-GR" sz="2000" smtClean="0">
                <a:solidFill>
                  <a:srgbClr val="663300"/>
                </a:solidFill>
                <a:latin typeface="Times New Roman" pitchFamily="18" charset="0"/>
              </a:rPr>
              <a:t>, </a:t>
            </a:r>
            <a:r>
              <a:rPr lang="el-GR" sz="2000">
                <a:solidFill>
                  <a:srgbClr val="663300"/>
                </a:solidFill>
                <a:latin typeface="Times New Roman" pitchFamily="18" charset="0"/>
              </a:rPr>
              <a:t>ενεργειακές απώλειες…)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l-GR" sz="20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l-GR" sz="2400" b="1" u="sng">
                <a:solidFill>
                  <a:srgbClr val="FF0000"/>
                </a:solidFill>
                <a:latin typeface="Times New Roman" pitchFamily="18" charset="0"/>
              </a:rPr>
              <a:t>Ο</a:t>
            </a:r>
            <a:r>
              <a:rPr lang="el-GR" sz="2400" b="1" u="sng" smtClean="0">
                <a:solidFill>
                  <a:srgbClr val="FF0000"/>
                </a:solidFill>
                <a:latin typeface="Times New Roman" pitchFamily="18" charset="0"/>
              </a:rPr>
              <a:t>ικονομικές</a:t>
            </a:r>
            <a:r>
              <a:rPr lang="el-GR" sz="2000">
                <a:latin typeface="Times New Roman" pitchFamily="18" charset="0"/>
              </a:rPr>
              <a:t>, </a:t>
            </a:r>
            <a:r>
              <a:rPr lang="el-GR" sz="2000">
                <a:solidFill>
                  <a:srgbClr val="FF0000"/>
                </a:solidFill>
                <a:latin typeface="Times New Roman" pitchFamily="18" charset="0"/>
              </a:rPr>
              <a:t>(κόστος κατασκευής, λειτουργικό κόστος, καθαρή παρούσα αξία…)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l-GR" sz="2000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l-GR" sz="2400" b="1" u="sng">
                <a:solidFill>
                  <a:srgbClr val="336699"/>
                </a:solidFill>
                <a:latin typeface="Times New Roman" pitchFamily="18" charset="0"/>
              </a:rPr>
              <a:t>Κ</a:t>
            </a:r>
            <a:r>
              <a:rPr lang="el-GR" sz="2400" b="1" u="sng" smtClean="0">
                <a:solidFill>
                  <a:srgbClr val="336699"/>
                </a:solidFill>
                <a:latin typeface="Times New Roman" pitchFamily="18" charset="0"/>
              </a:rPr>
              <a:t>οινωνικές</a:t>
            </a:r>
            <a:r>
              <a:rPr lang="el-GR" sz="2400" smtClean="0">
                <a:latin typeface="Times New Roman" pitchFamily="18" charset="0"/>
              </a:rPr>
              <a:t> </a:t>
            </a:r>
            <a:r>
              <a:rPr lang="el-GR" sz="2000">
                <a:solidFill>
                  <a:srgbClr val="336699"/>
                </a:solidFill>
                <a:latin typeface="Times New Roman" pitchFamily="18" charset="0"/>
              </a:rPr>
              <a:t>(κοινωνική αποδοχή, απασχόληση, μετακινήσεις πληθυσμών...)</a:t>
            </a:r>
            <a:r>
              <a:rPr lang="el-GR" sz="2000">
                <a:latin typeface="Times New Roman" pitchFamily="18" charset="0"/>
              </a:rPr>
              <a:t> και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l-GR" sz="200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l-GR" sz="2400" b="1" u="sng">
                <a:solidFill>
                  <a:srgbClr val="009900"/>
                </a:solidFill>
                <a:latin typeface="Times New Roman" pitchFamily="18" charset="0"/>
              </a:rPr>
              <a:t>Π</a:t>
            </a:r>
            <a:r>
              <a:rPr lang="el-GR" sz="2400" b="1" u="sng" smtClean="0">
                <a:solidFill>
                  <a:srgbClr val="009900"/>
                </a:solidFill>
                <a:latin typeface="Times New Roman" pitchFamily="18" charset="0"/>
              </a:rPr>
              <a:t>εριβαλλοντικές</a:t>
            </a:r>
            <a:r>
              <a:rPr lang="el-GR" sz="2400" smtClean="0">
                <a:latin typeface="Times New Roman" pitchFamily="18" charset="0"/>
              </a:rPr>
              <a:t> </a:t>
            </a:r>
            <a:r>
              <a:rPr lang="el-GR" sz="2000">
                <a:solidFill>
                  <a:srgbClr val="009900"/>
                </a:solidFill>
                <a:latin typeface="Times New Roman" pitchFamily="18" charset="0"/>
              </a:rPr>
              <a:t>(εκπομπές </a:t>
            </a:r>
            <a:r>
              <a:rPr lang="en-US" sz="2000">
                <a:solidFill>
                  <a:srgbClr val="009900"/>
                </a:solidFill>
                <a:latin typeface="Times New Roman" pitchFamily="18" charset="0"/>
              </a:rPr>
              <a:t>CO</a:t>
            </a:r>
            <a:r>
              <a:rPr lang="en-US" sz="2000" baseline="-25000">
                <a:solidFill>
                  <a:srgbClr val="009900"/>
                </a:solidFill>
                <a:latin typeface="Times New Roman" pitchFamily="18" charset="0"/>
              </a:rPr>
              <a:t>2</a:t>
            </a:r>
            <a:r>
              <a:rPr lang="en-US" sz="2000">
                <a:solidFill>
                  <a:srgbClr val="009900"/>
                </a:solidFill>
                <a:latin typeface="Times New Roman" pitchFamily="18" charset="0"/>
              </a:rPr>
              <a:t>, </a:t>
            </a:r>
            <a:r>
              <a:rPr lang="el-GR" sz="2000">
                <a:solidFill>
                  <a:srgbClr val="009900"/>
                </a:solidFill>
                <a:latin typeface="Times New Roman" pitchFamily="18" charset="0"/>
              </a:rPr>
              <a:t>επιπτώσεις στο τοπίο, απόβλητα </a:t>
            </a:r>
            <a:r>
              <a:rPr lang="el-GR" sz="2000" smtClean="0">
                <a:solidFill>
                  <a:srgbClr val="009900"/>
                </a:solidFill>
                <a:latin typeface="Times New Roman" pitchFamily="18" charset="0"/>
              </a:rPr>
              <a:t>…)</a:t>
            </a:r>
            <a:endParaRPr lang="el-GR" sz="200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35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77"/>
    </mc:Choice>
    <mc:Fallback>
      <p:transition spd="slow" advTm="41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ext Box 2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SOCIAL DECOMPOSITION ANALYSIS</a:t>
            </a:r>
            <a:endParaRPr lang="el-GR" sz="2400" b="1"/>
          </a:p>
        </p:txBody>
      </p:sp>
      <p:grpSp>
        <p:nvGrpSpPr>
          <p:cNvPr id="310283" name="Group 11"/>
          <p:cNvGrpSpPr>
            <a:grpSpLocks noChangeAspect="1"/>
          </p:cNvGrpSpPr>
          <p:nvPr/>
        </p:nvGrpSpPr>
        <p:grpSpPr bwMode="auto">
          <a:xfrm>
            <a:off x="150919" y="862665"/>
            <a:ext cx="8824908" cy="5338762"/>
            <a:chOff x="4816" y="1748"/>
            <a:chExt cx="7200" cy="4320"/>
          </a:xfrm>
        </p:grpSpPr>
        <p:sp>
          <p:nvSpPr>
            <p:cNvPr id="310284" name="AutoShape 12"/>
            <p:cNvSpPr>
              <a:spLocks noChangeAspect="1" noChangeArrowheads="1"/>
            </p:cNvSpPr>
            <p:nvPr/>
          </p:nvSpPr>
          <p:spPr bwMode="auto">
            <a:xfrm>
              <a:off x="4816" y="1748"/>
              <a:ext cx="7200" cy="4320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0285" name="Text Box 13"/>
            <p:cNvSpPr txBox="1">
              <a:spLocks noChangeArrowheads="1"/>
            </p:cNvSpPr>
            <p:nvPr/>
          </p:nvSpPr>
          <p:spPr bwMode="auto">
            <a:xfrm>
              <a:off x="5005" y="1936"/>
              <a:ext cx="3127" cy="6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3742" tIns="31871" rIns="63742" bIns="31871"/>
            <a:lstStyle/>
            <a:p>
              <a:pPr algn="ctr"/>
              <a:r>
                <a:rPr lang="el-GR" sz="13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SUSTAINABLE </a:t>
              </a:r>
              <a:r>
                <a:rPr lang="el-GR" sz="15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RET &amp; RUE</a:t>
              </a:r>
              <a:endParaRPr lang="el-GR"/>
            </a:p>
          </p:txBody>
        </p:sp>
        <p:sp>
          <p:nvSpPr>
            <p:cNvPr id="310286" name="Text Box 14"/>
            <p:cNvSpPr txBox="1">
              <a:spLocks noChangeArrowheads="1"/>
            </p:cNvSpPr>
            <p:nvPr/>
          </p:nvSpPr>
          <p:spPr bwMode="auto">
            <a:xfrm>
              <a:off x="5100" y="2875"/>
              <a:ext cx="881" cy="2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5095" tIns="31871" rIns="25095" bIns="31871"/>
            <a:lstStyle/>
            <a:p>
              <a:r>
                <a:rPr lang="el-GR" sz="700"/>
                <a:t>TECHNOLOGY</a:t>
              </a:r>
              <a:endParaRPr lang="el-GR"/>
            </a:p>
          </p:txBody>
        </p:sp>
        <p:sp>
          <p:nvSpPr>
            <p:cNvPr id="310287" name="Text Box 15"/>
            <p:cNvSpPr txBox="1">
              <a:spLocks noChangeArrowheads="1"/>
            </p:cNvSpPr>
            <p:nvPr/>
          </p:nvSpPr>
          <p:spPr bwMode="auto">
            <a:xfrm>
              <a:off x="5982" y="2875"/>
              <a:ext cx="712" cy="2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5095" tIns="31871" rIns="50191" bIns="31871"/>
            <a:lstStyle/>
            <a:p>
              <a:r>
                <a:rPr lang="el-GR" sz="700"/>
                <a:t>ECONOMIC</a:t>
              </a:r>
              <a:endParaRPr lang="el-GR"/>
            </a:p>
          </p:txBody>
        </p:sp>
        <p:sp>
          <p:nvSpPr>
            <p:cNvPr id="310288" name="Text Box 16"/>
            <p:cNvSpPr txBox="1">
              <a:spLocks noChangeArrowheads="1"/>
            </p:cNvSpPr>
            <p:nvPr/>
          </p:nvSpPr>
          <p:spPr bwMode="auto">
            <a:xfrm>
              <a:off x="6694" y="2875"/>
              <a:ext cx="947" cy="2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5095" tIns="31871" rIns="12548" bIns="31871"/>
            <a:lstStyle/>
            <a:p>
              <a:pPr algn="ctr"/>
              <a:r>
                <a:rPr lang="el-GR" sz="700"/>
                <a:t>  ENVIRONMENTAL</a:t>
              </a:r>
              <a:endParaRPr lang="el-GR"/>
            </a:p>
          </p:txBody>
        </p:sp>
        <p:sp>
          <p:nvSpPr>
            <p:cNvPr id="310289" name="Text Box 17"/>
            <p:cNvSpPr txBox="1">
              <a:spLocks noChangeArrowheads="1"/>
            </p:cNvSpPr>
            <p:nvPr/>
          </p:nvSpPr>
          <p:spPr bwMode="auto">
            <a:xfrm>
              <a:off x="7640" y="2867"/>
              <a:ext cx="568" cy="2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5095" tIns="31871" rIns="25095" bIns="31871"/>
            <a:lstStyle/>
            <a:p>
              <a:pPr algn="ctr"/>
              <a:r>
                <a:rPr lang="el-GR" sz="700" b="1"/>
                <a:t>SOCIAL</a:t>
              </a:r>
              <a:endParaRPr lang="el-GR"/>
            </a:p>
          </p:txBody>
        </p:sp>
        <p:sp>
          <p:nvSpPr>
            <p:cNvPr id="310290" name="Text Box 18"/>
            <p:cNvSpPr txBox="1">
              <a:spLocks noChangeArrowheads="1"/>
            </p:cNvSpPr>
            <p:nvPr/>
          </p:nvSpPr>
          <p:spPr bwMode="auto">
            <a:xfrm>
              <a:off x="9079" y="1936"/>
              <a:ext cx="2558" cy="6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3742" tIns="31871" rIns="63742" bIns="31871"/>
            <a:lstStyle/>
            <a:p>
              <a:pPr algn="ctr"/>
              <a:r>
                <a:rPr lang="el-GR" sz="13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PUBLIC</a:t>
              </a:r>
              <a:r>
                <a:rPr lang="el-GR" sz="13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&amp; </a:t>
              </a:r>
              <a:r>
                <a:rPr lang="el-GR" sz="13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ACTORS</a:t>
              </a:r>
              <a:endParaRPr lang="el-GR"/>
            </a:p>
          </p:txBody>
        </p:sp>
        <p:sp>
          <p:nvSpPr>
            <p:cNvPr id="310291" name="Text Box 19"/>
            <p:cNvSpPr txBox="1">
              <a:spLocks noChangeArrowheads="1"/>
            </p:cNvSpPr>
            <p:nvPr/>
          </p:nvSpPr>
          <p:spPr bwMode="auto">
            <a:xfrm>
              <a:off x="9079" y="4002"/>
              <a:ext cx="2559" cy="4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3742" tIns="31871" rIns="63742" bIns="31871"/>
            <a:lstStyle/>
            <a:p>
              <a:pPr algn="ctr"/>
              <a:r>
                <a:rPr lang="el-GR" sz="11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PUBLIC PARTICIPATION TECHNIQUES</a:t>
              </a:r>
            </a:p>
            <a:p>
              <a:endParaRPr lang="el-GR"/>
            </a:p>
          </p:txBody>
        </p:sp>
        <p:sp>
          <p:nvSpPr>
            <p:cNvPr id="310292" name="Text Box 20"/>
            <p:cNvSpPr txBox="1">
              <a:spLocks noChangeArrowheads="1"/>
            </p:cNvSpPr>
            <p:nvPr/>
          </p:nvSpPr>
          <p:spPr bwMode="auto">
            <a:xfrm>
              <a:off x="5100" y="4002"/>
              <a:ext cx="3032" cy="4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3742" tIns="31871" rIns="63742" bIns="31871"/>
            <a:lstStyle/>
            <a:p>
              <a:pPr algn="ctr"/>
              <a:r>
                <a:rPr lang="el-GR" sz="11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SOCIAL ACCEPTANCE </a:t>
              </a:r>
            </a:p>
            <a:p>
              <a:pPr algn="ctr"/>
              <a:r>
                <a:rPr lang="el-GR" sz="11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MEASUREMENT TOOLS</a:t>
              </a:r>
            </a:p>
            <a:p>
              <a:endParaRPr lang="el-GR"/>
            </a:p>
          </p:txBody>
        </p:sp>
        <p:sp>
          <p:nvSpPr>
            <p:cNvPr id="310293" name="Text Box 21"/>
            <p:cNvSpPr txBox="1">
              <a:spLocks noChangeArrowheads="1"/>
            </p:cNvSpPr>
            <p:nvPr/>
          </p:nvSpPr>
          <p:spPr bwMode="auto">
            <a:xfrm>
              <a:off x="5100" y="4941"/>
              <a:ext cx="6537" cy="5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3742" tIns="133004" rIns="63742" bIns="82814"/>
            <a:lstStyle/>
            <a:p>
              <a:pPr algn="ctr"/>
              <a:r>
                <a:rPr lang="el-GR" sz="2800" b="1">
                  <a:solidFill>
                    <a:srgbClr val="009900"/>
                  </a:solidFill>
                </a:rPr>
                <a:t>SOCIO-PLATFORM TOOL</a:t>
              </a:r>
              <a:endParaRPr lang="el-GR" sz="2800">
                <a:solidFill>
                  <a:srgbClr val="009900"/>
                </a:solidFill>
              </a:endParaRPr>
            </a:p>
          </p:txBody>
        </p:sp>
        <p:sp>
          <p:nvSpPr>
            <p:cNvPr id="310294" name="Text Box 22"/>
            <p:cNvSpPr txBox="1">
              <a:spLocks noChangeArrowheads="1"/>
            </p:cNvSpPr>
            <p:nvPr/>
          </p:nvSpPr>
          <p:spPr bwMode="auto">
            <a:xfrm>
              <a:off x="5100" y="4471"/>
              <a:ext cx="948" cy="3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3742" tIns="31871" rIns="63742" bIns="31871"/>
            <a:lstStyle/>
            <a:p>
              <a:pPr algn="ctr"/>
              <a:r>
                <a:rPr lang="el-GR" sz="700"/>
                <a:t>COST-BENEFIT ANALYSIS</a:t>
              </a:r>
            </a:p>
            <a:p>
              <a:endParaRPr lang="el-GR"/>
            </a:p>
          </p:txBody>
        </p:sp>
        <p:sp>
          <p:nvSpPr>
            <p:cNvPr id="310295" name="Text Box 23"/>
            <p:cNvSpPr txBox="1">
              <a:spLocks noChangeArrowheads="1"/>
            </p:cNvSpPr>
            <p:nvPr/>
          </p:nvSpPr>
          <p:spPr bwMode="auto">
            <a:xfrm>
              <a:off x="6048" y="4471"/>
              <a:ext cx="1042" cy="3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5095" tIns="31871" rIns="25095" bIns="31871"/>
            <a:lstStyle/>
            <a:p>
              <a:pPr algn="ctr"/>
              <a:r>
                <a:rPr lang="el-GR" sz="700"/>
                <a:t>MULTI-CRITERIA ANALYSIS</a:t>
              </a:r>
            </a:p>
            <a:p>
              <a:endParaRPr lang="el-GR"/>
            </a:p>
          </p:txBody>
        </p:sp>
        <p:sp>
          <p:nvSpPr>
            <p:cNvPr id="310296" name="Text Box 24"/>
            <p:cNvSpPr txBox="1">
              <a:spLocks noChangeArrowheads="1"/>
            </p:cNvSpPr>
            <p:nvPr/>
          </p:nvSpPr>
          <p:spPr bwMode="auto">
            <a:xfrm>
              <a:off x="9079" y="4471"/>
              <a:ext cx="1326" cy="3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3742" tIns="31871" rIns="63742" bIns="31871"/>
            <a:lstStyle/>
            <a:p>
              <a:r>
                <a:rPr lang="el-GR" sz="900"/>
                <a:t>values, judgements, opinions, priorities</a:t>
              </a:r>
            </a:p>
            <a:p>
              <a:endParaRPr lang="el-GR"/>
            </a:p>
          </p:txBody>
        </p:sp>
        <p:sp>
          <p:nvSpPr>
            <p:cNvPr id="310297" name="Text Box 25"/>
            <p:cNvSpPr txBox="1">
              <a:spLocks noChangeArrowheads="1"/>
            </p:cNvSpPr>
            <p:nvPr/>
          </p:nvSpPr>
          <p:spPr bwMode="auto">
            <a:xfrm>
              <a:off x="10405" y="4471"/>
              <a:ext cx="1234" cy="3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3742" tIns="31871" rIns="63742" bIns="31871"/>
            <a:lstStyle/>
            <a:p>
              <a:r>
                <a:rPr lang="el-GR" sz="900"/>
                <a:t>conflicts, weights, arguments, </a:t>
              </a:r>
              <a:endParaRPr lang="el-GR"/>
            </a:p>
          </p:txBody>
        </p:sp>
        <p:sp>
          <p:nvSpPr>
            <p:cNvPr id="310298" name="Text Box 26"/>
            <p:cNvSpPr txBox="1">
              <a:spLocks noChangeArrowheads="1"/>
            </p:cNvSpPr>
            <p:nvPr/>
          </p:nvSpPr>
          <p:spPr bwMode="auto">
            <a:xfrm>
              <a:off x="9118" y="2875"/>
              <a:ext cx="1193" cy="3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3742" tIns="31871" rIns="63742" bIns="31871"/>
            <a:lstStyle/>
            <a:p>
              <a:pPr algn="ctr"/>
              <a:r>
                <a:rPr lang="el-GR" sz="700"/>
                <a:t>ELICIT </a:t>
              </a:r>
              <a:r>
                <a:rPr lang="el-GR" sz="700" b="1" u="sng"/>
                <a:t>INPUT</a:t>
              </a:r>
              <a:endParaRPr lang="el-GR" sz="700"/>
            </a:p>
            <a:p>
              <a:endParaRPr lang="el-GR"/>
            </a:p>
          </p:txBody>
        </p:sp>
        <p:sp>
          <p:nvSpPr>
            <p:cNvPr id="310299" name="Text Box 27"/>
            <p:cNvSpPr txBox="1">
              <a:spLocks noChangeArrowheads="1"/>
            </p:cNvSpPr>
            <p:nvPr/>
          </p:nvSpPr>
          <p:spPr bwMode="auto">
            <a:xfrm>
              <a:off x="10311" y="2875"/>
              <a:ext cx="1354" cy="3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3742" tIns="31871" rIns="63742" bIns="31871"/>
            <a:lstStyle/>
            <a:p>
              <a:pPr algn="ctr"/>
              <a:r>
                <a:rPr lang="el-GR" sz="700"/>
                <a:t>ELICIT </a:t>
              </a:r>
              <a:r>
                <a:rPr lang="el-GR" sz="700" b="1" u="sng"/>
                <a:t>JUDGEMENT &amp; DECISIONS</a:t>
              </a:r>
              <a:endParaRPr lang="el-GR" sz="700"/>
            </a:p>
            <a:p>
              <a:endParaRPr lang="el-GR"/>
            </a:p>
          </p:txBody>
        </p:sp>
        <p:sp>
          <p:nvSpPr>
            <p:cNvPr id="310300" name="Rectangle 28"/>
            <p:cNvSpPr>
              <a:spLocks noChangeArrowheads="1"/>
            </p:cNvSpPr>
            <p:nvPr/>
          </p:nvSpPr>
          <p:spPr bwMode="auto">
            <a:xfrm>
              <a:off x="5005" y="3908"/>
              <a:ext cx="6822" cy="1784"/>
            </a:xfrm>
            <a:prstGeom prst="rect">
              <a:avLst/>
            </a:prstGeom>
            <a:noFill/>
            <a:ln w="38100" cmpd="thinThick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0301" name="Rectangle 29"/>
            <p:cNvSpPr>
              <a:spLocks noChangeArrowheads="1"/>
            </p:cNvSpPr>
            <p:nvPr/>
          </p:nvSpPr>
          <p:spPr bwMode="auto">
            <a:xfrm>
              <a:off x="5005" y="2781"/>
              <a:ext cx="3479" cy="84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0302" name="AutoShape 30"/>
            <p:cNvSpPr>
              <a:spLocks noChangeArrowheads="1"/>
            </p:cNvSpPr>
            <p:nvPr/>
          </p:nvSpPr>
          <p:spPr bwMode="auto">
            <a:xfrm>
              <a:off x="9648" y="2499"/>
              <a:ext cx="190" cy="376"/>
            </a:xfrm>
            <a:prstGeom prst="downArrow">
              <a:avLst>
                <a:gd name="adj1" fmla="val 50000"/>
                <a:gd name="adj2" fmla="val 49474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0303" name="AutoShape 31"/>
            <p:cNvSpPr>
              <a:spLocks noChangeArrowheads="1"/>
            </p:cNvSpPr>
            <p:nvPr/>
          </p:nvSpPr>
          <p:spPr bwMode="auto">
            <a:xfrm>
              <a:off x="10784" y="2499"/>
              <a:ext cx="190" cy="376"/>
            </a:xfrm>
            <a:prstGeom prst="downArrow">
              <a:avLst>
                <a:gd name="adj1" fmla="val 50000"/>
                <a:gd name="adj2" fmla="val 49474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0304" name="AutoShape 32"/>
            <p:cNvSpPr>
              <a:spLocks noChangeArrowheads="1"/>
            </p:cNvSpPr>
            <p:nvPr/>
          </p:nvSpPr>
          <p:spPr bwMode="auto">
            <a:xfrm>
              <a:off x="9118" y="3576"/>
              <a:ext cx="2547" cy="435"/>
            </a:xfrm>
            <a:prstGeom prst="downArrowCallout">
              <a:avLst>
                <a:gd name="adj1" fmla="val 146325"/>
                <a:gd name="adj2" fmla="val 146379"/>
                <a:gd name="adj3" fmla="val 55505"/>
                <a:gd name="adj4" fmla="val 1807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10305" name="Text Box 33"/>
            <p:cNvSpPr txBox="1">
              <a:spLocks noChangeArrowheads="1"/>
            </p:cNvSpPr>
            <p:nvPr/>
          </p:nvSpPr>
          <p:spPr bwMode="auto">
            <a:xfrm>
              <a:off x="7090" y="4471"/>
              <a:ext cx="1041" cy="37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5095" tIns="31871" rIns="25095" bIns="31871"/>
            <a:lstStyle/>
            <a:p>
              <a:pPr algn="ctr"/>
              <a:r>
                <a:rPr lang="el-GR" sz="700"/>
                <a:t>OTHERS</a:t>
              </a:r>
            </a:p>
            <a:p>
              <a:endParaRPr lang="el-GR"/>
            </a:p>
          </p:txBody>
        </p:sp>
        <p:sp>
          <p:nvSpPr>
            <p:cNvPr id="310306" name="Text Box 34"/>
            <p:cNvSpPr txBox="1">
              <a:spLocks noChangeArrowheads="1"/>
            </p:cNvSpPr>
            <p:nvPr/>
          </p:nvSpPr>
          <p:spPr bwMode="auto">
            <a:xfrm>
              <a:off x="5100" y="3157"/>
              <a:ext cx="3112" cy="3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5095" tIns="82814" rIns="25095" bIns="31871"/>
            <a:lstStyle/>
            <a:p>
              <a:pPr algn="ctr"/>
              <a:r>
                <a:rPr lang="el-GR" sz="1400" b="1">
                  <a:solidFill>
                    <a:srgbClr val="009900"/>
                  </a:solidFill>
                </a:rPr>
                <a:t>SUSTAINABILITY DECOMPOSITION</a:t>
              </a:r>
              <a:endParaRPr lang="el-GR" sz="2400" b="1">
                <a:solidFill>
                  <a:srgbClr val="009900"/>
                </a:solidFill>
              </a:endParaRPr>
            </a:p>
          </p:txBody>
        </p:sp>
        <p:sp>
          <p:nvSpPr>
            <p:cNvPr id="310307" name="Text Box 35"/>
            <p:cNvSpPr txBox="1">
              <a:spLocks noChangeArrowheads="1"/>
            </p:cNvSpPr>
            <p:nvPr/>
          </p:nvSpPr>
          <p:spPr bwMode="auto">
            <a:xfrm>
              <a:off x="9118" y="3242"/>
              <a:ext cx="2547" cy="3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5095" tIns="23123" rIns="25095" bIns="23123"/>
            <a:lstStyle/>
            <a:p>
              <a:pPr algn="ctr"/>
              <a:r>
                <a:rPr lang="el-GR" sz="1200" b="1">
                  <a:solidFill>
                    <a:srgbClr val="009900"/>
                  </a:solidFill>
                </a:rPr>
                <a:t>SOCIO-ECONOMIC DECOMPOSITION </a:t>
              </a:r>
            </a:p>
            <a:p>
              <a:pPr algn="ctr"/>
              <a:r>
                <a:rPr lang="el-GR" sz="1200" b="1">
                  <a:solidFill>
                    <a:srgbClr val="009900"/>
                  </a:solidFill>
                </a:rPr>
                <a:t>OF DECISION-MAKING</a:t>
              </a:r>
              <a:endParaRPr lang="el-GR" sz="2800" b="1">
                <a:solidFill>
                  <a:srgbClr val="009900"/>
                </a:solidFill>
              </a:endParaRPr>
            </a:p>
          </p:txBody>
        </p:sp>
        <p:sp>
          <p:nvSpPr>
            <p:cNvPr id="310308" name="AutoShape 36"/>
            <p:cNvSpPr>
              <a:spLocks noChangeArrowheads="1"/>
            </p:cNvSpPr>
            <p:nvPr/>
          </p:nvSpPr>
          <p:spPr bwMode="auto">
            <a:xfrm>
              <a:off x="5100" y="3495"/>
              <a:ext cx="3107" cy="434"/>
            </a:xfrm>
            <a:prstGeom prst="downArrowCallout">
              <a:avLst>
                <a:gd name="adj1" fmla="val 178908"/>
                <a:gd name="adj2" fmla="val 178975"/>
                <a:gd name="adj3" fmla="val 55505"/>
                <a:gd name="adj4" fmla="val 1807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36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827088" y="1500968"/>
            <a:ext cx="302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mtClean="0"/>
              <a:t>ΕΡΓΑ ΑΠΕ ΚΑΙ ΑΠΟΔΟΣΗΣ</a:t>
            </a:r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5431843" y="1448024"/>
            <a:ext cx="302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mtClean="0"/>
              <a:t>ΚΟΙΝΩΝΙΚΗ ΑΠΟΔΟΜΗΣΗ</a:t>
            </a:r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35"/>
    </mc:Choice>
    <mc:Fallback>
      <p:transition spd="slow" advTm="83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>
                <a:latin typeface="Times New Roman" pitchFamily="18" charset="0"/>
                <a:cs typeface="Times New Roman" pitchFamily="18" charset="0"/>
              </a:rPr>
              <a:t>ενέργεια, </a:t>
            </a:r>
            <a:r>
              <a:rPr lang="el-GR" sz="2400">
                <a:latin typeface="Times New Roman" pitchFamily="18" charset="0"/>
              </a:rPr>
              <a:t>       </a:t>
            </a:r>
            <a:r>
              <a:rPr lang="el-GR" sz="2400">
                <a:latin typeface="Times New Roman" pitchFamily="18" charset="0"/>
                <a:cs typeface="Times New Roman" pitchFamily="18" charset="0"/>
              </a:rPr>
              <a:t>κατασκευές, </a:t>
            </a:r>
            <a:r>
              <a:rPr lang="el-GR" sz="2400">
                <a:latin typeface="Times New Roman" pitchFamily="18" charset="0"/>
              </a:rPr>
              <a:t>       </a:t>
            </a:r>
            <a:r>
              <a:rPr lang="el-GR" sz="2400">
                <a:latin typeface="Times New Roman" pitchFamily="18" charset="0"/>
                <a:cs typeface="Times New Roman" pitchFamily="18" charset="0"/>
              </a:rPr>
              <a:t>δημόσια πολιτική, </a:t>
            </a:r>
            <a:r>
              <a:rPr lang="el-GR" sz="2400">
                <a:latin typeface="Times New Roman" pitchFamily="18" charset="0"/>
              </a:rPr>
              <a:t>    </a:t>
            </a:r>
            <a:r>
              <a:rPr lang="el-GR" sz="2400">
                <a:latin typeface="Times New Roman" pitchFamily="18" charset="0"/>
                <a:cs typeface="Times New Roman" pitchFamily="18" charset="0"/>
              </a:rPr>
              <a:t>μεταφορές </a:t>
            </a:r>
          </a:p>
        </p:txBody>
      </p:sp>
      <p:pic>
        <p:nvPicPr>
          <p:cNvPr id="297989" name="Picture 5" descr="TN00686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1371600"/>
            <a:ext cx="984250" cy="1143000"/>
          </a:xfrm>
          <a:prstGeom prst="rect">
            <a:avLst/>
          </a:prstGeom>
          <a:noFill/>
        </p:spPr>
      </p:pic>
      <p:pic>
        <p:nvPicPr>
          <p:cNvPr id="297990" name="Picture 6" descr="BD05015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1295400"/>
            <a:ext cx="1244600" cy="1371600"/>
          </a:xfrm>
          <a:prstGeom prst="rect">
            <a:avLst/>
          </a:prstGeom>
          <a:noFill/>
        </p:spPr>
      </p:pic>
      <p:pic>
        <p:nvPicPr>
          <p:cNvPr id="297991" name="Picture 7" descr="IN00483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1295400"/>
            <a:ext cx="1371600" cy="1363663"/>
          </a:xfrm>
          <a:prstGeom prst="rect">
            <a:avLst/>
          </a:prstGeom>
          <a:noFill/>
        </p:spPr>
      </p:pic>
      <p:sp>
        <p:nvSpPr>
          <p:cNvPr id="297992" name="Text Box 8"/>
          <p:cNvSpPr txBox="1">
            <a:spLocks noChangeArrowheads="1"/>
          </p:cNvSpPr>
          <p:nvPr/>
        </p:nvSpPr>
        <p:spPr bwMode="auto">
          <a:xfrm>
            <a:off x="228600" y="2743200"/>
            <a:ext cx="8686800" cy="7445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l-GR">
                <a:latin typeface="Times New Roman" pitchFamily="18" charset="0"/>
              </a:rPr>
              <a:t>Μ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εθοδολογικό πλαίσιο αξιολόγηση</a:t>
            </a:r>
            <a:r>
              <a:rPr lang="el-GR">
                <a:latin typeface="Times New Roman" pitchFamily="18" charset="0"/>
              </a:rPr>
              <a:t>ς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, κατηγοριοποίηση</a:t>
            </a:r>
            <a:r>
              <a:rPr lang="el-GR">
                <a:latin typeface="Times New Roman" pitchFamily="18" charset="0"/>
              </a:rPr>
              <a:t>ς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 και επιλογή</a:t>
            </a:r>
            <a:r>
              <a:rPr lang="el-GR">
                <a:latin typeface="Times New Roman" pitchFamily="18" charset="0"/>
              </a:rPr>
              <a:t>ς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 ενεργειακών έργων</a:t>
            </a:r>
            <a:endParaRPr lang="el-GR"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l-GR">
                <a:latin typeface="Times New Roman" pitchFamily="18" charset="0"/>
              </a:rPr>
              <a:t>Π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ροσδιορισμό</a:t>
            </a:r>
            <a:r>
              <a:rPr lang="el-GR">
                <a:latin typeface="Times New Roman" pitchFamily="18" charset="0"/>
              </a:rPr>
              <a:t>ς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 της κατάλληλης πρακτικής περιβαλλοντικής διαχείρισης</a:t>
            </a:r>
            <a:r>
              <a:rPr lang="el-GR" sz="2000">
                <a:latin typeface="Times New Roman" pitchFamily="18" charset="0"/>
              </a:rPr>
              <a:t> </a:t>
            </a:r>
            <a:endParaRPr lang="el-GR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993" name="Text Box 9"/>
          <p:cNvSpPr txBox="1">
            <a:spLocks noChangeArrowheads="1"/>
          </p:cNvSpPr>
          <p:nvPr/>
        </p:nvSpPr>
        <p:spPr bwMode="auto">
          <a:xfrm>
            <a:off x="228600" y="3962400"/>
            <a:ext cx="8534400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000">
                <a:latin typeface="Times New Roman" pitchFamily="18" charset="0"/>
                <a:cs typeface="Times New Roman" pitchFamily="18" charset="0"/>
              </a:rPr>
              <a:t>Συγκεκριμένες εφαρμογές</a:t>
            </a:r>
            <a:r>
              <a:rPr lang="el-GR" sz="2000">
                <a:latin typeface="Times New Roman" pitchFamily="18" charset="0"/>
              </a:rPr>
              <a:t>: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q"/>
            </a:pPr>
            <a:r>
              <a:rPr lang="el-GR">
                <a:latin typeface="Times New Roman" pitchFamily="18" charset="0"/>
              </a:rPr>
              <a:t>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χωροθέτηση νέων έργων, </a:t>
            </a:r>
            <a:endParaRPr lang="el-GR">
              <a:latin typeface="Times New Roman" pitchFamily="18" charset="0"/>
            </a:endParaRPr>
          </a:p>
          <a:p>
            <a:pPr algn="just">
              <a:spcBef>
                <a:spcPct val="20000"/>
              </a:spcBef>
              <a:buFont typeface="Wingdings" pitchFamily="2" charset="2"/>
              <a:buChar char="q"/>
            </a:pPr>
            <a:r>
              <a:rPr lang="el-GR">
                <a:latin typeface="Times New Roman" pitchFamily="18" charset="0"/>
              </a:rPr>
              <a:t>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ποσοτικοποίηση και αποδόμηση των περιβαλλοντικών επιπτώσεων, </a:t>
            </a:r>
            <a:endParaRPr lang="el-GR">
              <a:latin typeface="Times New Roman" pitchFamily="18" charset="0"/>
            </a:endParaRPr>
          </a:p>
          <a:p>
            <a:pPr algn="just">
              <a:spcBef>
                <a:spcPct val="20000"/>
              </a:spcBef>
              <a:buFont typeface="Wingdings" pitchFamily="2" charset="2"/>
              <a:buChar char="q"/>
            </a:pPr>
            <a:r>
              <a:rPr lang="el-GR">
                <a:latin typeface="Times New Roman" pitchFamily="18" charset="0"/>
              </a:rPr>
              <a:t>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επιλογή μεταξύ υποψήφιων ενεργειακών επενδύσεων,</a:t>
            </a:r>
            <a:endParaRPr lang="el-GR">
              <a:latin typeface="Times New Roman" pitchFamily="18" charset="0"/>
            </a:endParaRPr>
          </a:p>
          <a:p>
            <a:pPr algn="just">
              <a:spcBef>
                <a:spcPct val="20000"/>
              </a:spcBef>
              <a:buFont typeface="Wingdings" pitchFamily="2" charset="2"/>
              <a:buChar char="q"/>
            </a:pPr>
            <a:r>
              <a:rPr lang="el-GR">
                <a:latin typeface="Times New Roman" pitchFamily="18" charset="0"/>
              </a:rPr>
              <a:t>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προσδιορισμός του βέλτιστου ρυθμού εκμετάλλευσης ενός ανανεώσιμου πόρου,</a:t>
            </a:r>
            <a:endParaRPr lang="el-GR">
              <a:latin typeface="Times New Roman" pitchFamily="18" charset="0"/>
            </a:endParaRPr>
          </a:p>
          <a:p>
            <a:pPr algn="just">
              <a:spcBef>
                <a:spcPct val="20000"/>
              </a:spcBef>
              <a:buFont typeface="Wingdings" pitchFamily="2" charset="2"/>
              <a:buChar char="q"/>
            </a:pPr>
            <a:r>
              <a:rPr lang="el-GR">
                <a:latin typeface="Times New Roman" pitchFamily="18" charset="0"/>
              </a:rPr>
              <a:t>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χάραξη στρατηγικών σχεδίων περιφερειακής ανάπτυξης</a:t>
            </a:r>
            <a:endParaRPr lang="el-GR">
              <a:latin typeface="Times New Roman" pitchFamily="18" charset="0"/>
            </a:endParaRPr>
          </a:p>
        </p:txBody>
      </p:sp>
      <p:sp>
        <p:nvSpPr>
          <p:cNvPr id="297994" name="Text Box 10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ΕΦΑΡΜΟΓΕΣ ΜΕΘΟΔΩΝ ΠΑ</a:t>
            </a:r>
          </a:p>
        </p:txBody>
      </p:sp>
      <p:pic>
        <p:nvPicPr>
          <p:cNvPr id="297995" name="Picture 11" descr="MCj0310616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1341438"/>
            <a:ext cx="1295400" cy="1012825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37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83"/>
    </mc:Choice>
    <mc:Fallback>
      <p:transition spd="slow" advTm="7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>
                <a:solidFill>
                  <a:srgbClr val="009900"/>
                </a:solidFill>
              </a:rPr>
              <a:t>ΣΥΜΠΕΡΑΣΜΑΤΑ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107950" y="836613"/>
            <a:ext cx="882015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45000"/>
              </a:spcBef>
              <a:buFontTx/>
              <a:buChar char="•"/>
            </a:pPr>
            <a:r>
              <a:rPr lang="el-GR" sz="2000">
                <a:latin typeface="Times New Roman" pitchFamily="18" charset="0"/>
              </a:rPr>
              <a:t> </a:t>
            </a:r>
            <a:r>
              <a:rPr lang="el-GR" sz="2800" b="1">
                <a:solidFill>
                  <a:srgbClr val="FF0000"/>
                </a:solidFill>
                <a:latin typeface="Times New Roman" pitchFamily="18" charset="0"/>
              </a:rPr>
              <a:t>Δυναμικά</a:t>
            </a:r>
            <a:r>
              <a:rPr lang="el-GR" sz="20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l-GR" sz="2800" b="1">
                <a:solidFill>
                  <a:srgbClr val="FF0000"/>
                </a:solidFill>
                <a:latin typeface="Times New Roman" pitchFamily="18" charset="0"/>
              </a:rPr>
              <a:t>συστήματα</a:t>
            </a:r>
            <a:r>
              <a:rPr lang="el-GR" sz="2000">
                <a:latin typeface="Times New Roman" pitchFamily="18" charset="0"/>
              </a:rPr>
              <a:t>, </a:t>
            </a:r>
          </a:p>
          <a:p>
            <a:pPr>
              <a:spcBef>
                <a:spcPct val="45000"/>
              </a:spcBef>
            </a:pPr>
            <a:r>
              <a:rPr lang="el-GR" sz="2000" b="1">
                <a:latin typeface="Times New Roman" pitchFamily="18" charset="0"/>
              </a:rPr>
              <a:t>	μερικώς κατανοητά</a:t>
            </a:r>
            <a:r>
              <a:rPr lang="el-GR" sz="2000">
                <a:latin typeface="Times New Roman" pitchFamily="18" charset="0"/>
              </a:rPr>
              <a:t>, με </a:t>
            </a:r>
            <a:r>
              <a:rPr lang="el-GR" sz="2000" b="1">
                <a:latin typeface="Times New Roman" pitchFamily="18" charset="0"/>
              </a:rPr>
              <a:t>πολλούς συμμετέχοντες</a:t>
            </a:r>
            <a:r>
              <a:rPr lang="el-GR" sz="2000">
                <a:latin typeface="Times New Roman" pitchFamily="18" charset="0"/>
              </a:rPr>
              <a:t>, με </a:t>
            </a:r>
            <a:r>
              <a:rPr lang="el-GR" sz="2000" b="1">
                <a:latin typeface="Times New Roman" pitchFamily="18" charset="0"/>
              </a:rPr>
              <a:t>διαφορετικά		συμφέροντα</a:t>
            </a:r>
            <a:r>
              <a:rPr lang="el-GR" sz="2000">
                <a:latin typeface="Times New Roman" pitchFamily="18" charset="0"/>
              </a:rPr>
              <a:t>, και </a:t>
            </a:r>
            <a:r>
              <a:rPr lang="el-GR" sz="2000" b="1">
                <a:latin typeface="Times New Roman" pitchFamily="18" charset="0"/>
              </a:rPr>
              <a:t>επιπτώσεις</a:t>
            </a:r>
            <a:r>
              <a:rPr lang="el-GR" sz="2000">
                <a:latin typeface="Times New Roman" pitchFamily="18" charset="0"/>
              </a:rPr>
              <a:t> στο </a:t>
            </a:r>
            <a:r>
              <a:rPr lang="el-GR" sz="2000" b="1">
                <a:latin typeface="Times New Roman" pitchFamily="18" charset="0"/>
              </a:rPr>
              <a:t>χρόνο</a:t>
            </a:r>
            <a:r>
              <a:rPr lang="el-GR" sz="2000">
                <a:latin typeface="Times New Roman" pitchFamily="18" charset="0"/>
              </a:rPr>
              <a:t> και στο </a:t>
            </a:r>
            <a:r>
              <a:rPr lang="el-GR" sz="2000" b="1">
                <a:latin typeface="Times New Roman" pitchFamily="18" charset="0"/>
              </a:rPr>
              <a:t>χώρο</a:t>
            </a:r>
            <a:r>
              <a:rPr lang="el-GR" sz="2000">
                <a:latin typeface="Times New Roman" pitchFamily="18" charset="0"/>
              </a:rPr>
              <a:t>.</a:t>
            </a:r>
            <a:endParaRPr lang="en-GB" sz="2000">
              <a:latin typeface="Times New Roman" pitchFamily="18" charset="0"/>
            </a:endParaRPr>
          </a:p>
          <a:p>
            <a:pPr>
              <a:spcBef>
                <a:spcPct val="45000"/>
              </a:spcBef>
              <a:buFontTx/>
              <a:buChar char="•"/>
            </a:pPr>
            <a:r>
              <a:rPr lang="el-GR" sz="2000">
                <a:latin typeface="Times New Roman" pitchFamily="18" charset="0"/>
              </a:rPr>
              <a:t> </a:t>
            </a:r>
            <a:r>
              <a:rPr lang="el-GR" sz="2000" b="1">
                <a:latin typeface="Times New Roman" pitchFamily="18" charset="0"/>
              </a:rPr>
              <a:t>μεθοδολογικά </a:t>
            </a:r>
            <a:r>
              <a:rPr lang="el-GR" sz="2800" b="1">
                <a:solidFill>
                  <a:srgbClr val="FF0000"/>
                </a:solidFill>
                <a:latin typeface="Times New Roman" pitchFamily="18" charset="0"/>
              </a:rPr>
              <a:t>εργαλεία</a:t>
            </a:r>
            <a:r>
              <a:rPr lang="el-GR" sz="2000">
                <a:latin typeface="Times New Roman" pitchFamily="18" charset="0"/>
              </a:rPr>
              <a:t> </a:t>
            </a:r>
          </a:p>
          <a:p>
            <a:pPr>
              <a:spcBef>
                <a:spcPct val="45000"/>
              </a:spcBef>
              <a:buFontTx/>
              <a:buChar char="•"/>
            </a:pPr>
            <a:r>
              <a:rPr lang="el-GR" sz="2000">
                <a:latin typeface="Times New Roman" pitchFamily="18" charset="0"/>
              </a:rPr>
              <a:t> προτείνεται ................   </a:t>
            </a:r>
            <a:r>
              <a:rPr lang="el-GR" sz="2800" b="1">
                <a:solidFill>
                  <a:srgbClr val="FF0000"/>
                </a:solidFill>
                <a:latin typeface="Times New Roman" pitchFamily="18" charset="0"/>
              </a:rPr>
              <a:t>Πολυκριτηριακή</a:t>
            </a:r>
            <a:r>
              <a:rPr lang="el-GR" sz="20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l-GR" sz="2800" b="1">
                <a:solidFill>
                  <a:srgbClr val="FF0000"/>
                </a:solidFill>
                <a:latin typeface="Times New Roman" pitchFamily="18" charset="0"/>
              </a:rPr>
              <a:t>Ανάλυση</a:t>
            </a:r>
            <a:endParaRPr lang="el-GR" sz="2000">
              <a:latin typeface="Times New Roman" pitchFamily="18" charset="0"/>
            </a:endParaRPr>
          </a:p>
          <a:p>
            <a:pPr>
              <a:spcBef>
                <a:spcPct val="45000"/>
              </a:spcBef>
            </a:pPr>
            <a:r>
              <a:rPr lang="el-GR" sz="2000">
                <a:latin typeface="Times New Roman" pitchFamily="18" charset="0"/>
              </a:rPr>
              <a:t> </a:t>
            </a:r>
          </a:p>
          <a:p>
            <a:pPr>
              <a:spcBef>
                <a:spcPct val="45000"/>
              </a:spcBef>
            </a:pPr>
            <a:r>
              <a:rPr lang="el-GR" sz="2000">
                <a:latin typeface="Times New Roman" pitchFamily="18" charset="0"/>
              </a:rPr>
              <a:t>ΔΙΟΤΙ:</a:t>
            </a:r>
          </a:p>
          <a:p>
            <a:pPr>
              <a:spcBef>
                <a:spcPct val="45000"/>
              </a:spcBef>
              <a:buFontTx/>
              <a:buChar char="•"/>
            </a:pPr>
            <a:r>
              <a:rPr lang="el-GR" sz="2000">
                <a:latin typeface="Times New Roman" pitchFamily="18" charset="0"/>
              </a:rPr>
              <a:t>  </a:t>
            </a:r>
            <a:r>
              <a:rPr lang="el-GR" sz="2000" b="1">
                <a:latin typeface="Times New Roman" pitchFamily="18" charset="0"/>
              </a:rPr>
              <a:t>ποιότητα αποφάσεων</a:t>
            </a:r>
            <a:r>
              <a:rPr lang="el-GR" sz="2000">
                <a:latin typeface="Times New Roman" pitchFamily="18" charset="0"/>
              </a:rPr>
              <a:t> </a:t>
            </a:r>
          </a:p>
          <a:p>
            <a:pPr>
              <a:spcBef>
                <a:spcPct val="45000"/>
              </a:spcBef>
              <a:buFontTx/>
              <a:buChar char="•"/>
            </a:pPr>
            <a:r>
              <a:rPr lang="el-GR" sz="2000">
                <a:latin typeface="Times New Roman" pitchFamily="18" charset="0"/>
              </a:rPr>
              <a:t> αναλυτική </a:t>
            </a:r>
            <a:r>
              <a:rPr lang="el-GR" sz="2400" b="1">
                <a:solidFill>
                  <a:srgbClr val="FF0000"/>
                </a:solidFill>
                <a:latin typeface="Times New Roman" pitchFamily="18" charset="0"/>
              </a:rPr>
              <a:t>αποδόμηση</a:t>
            </a:r>
            <a:r>
              <a:rPr lang="el-GR" sz="2000">
                <a:latin typeface="Times New Roman" pitchFamily="18" charset="0"/>
              </a:rPr>
              <a:t> </a:t>
            </a:r>
          </a:p>
          <a:p>
            <a:pPr>
              <a:spcBef>
                <a:spcPct val="25000"/>
              </a:spcBef>
            </a:pPr>
            <a:r>
              <a:rPr lang="el-GR" sz="2000">
                <a:latin typeface="Times New Roman" pitchFamily="18" charset="0"/>
              </a:rPr>
              <a:t>		κοινωνικών, </a:t>
            </a:r>
          </a:p>
          <a:p>
            <a:pPr>
              <a:spcBef>
                <a:spcPct val="25000"/>
              </a:spcBef>
            </a:pPr>
            <a:r>
              <a:rPr lang="el-GR" sz="2000">
                <a:latin typeface="Times New Roman" pitchFamily="18" charset="0"/>
              </a:rPr>
              <a:t>		τεχνολογικών, </a:t>
            </a:r>
          </a:p>
          <a:p>
            <a:pPr>
              <a:spcBef>
                <a:spcPct val="25000"/>
              </a:spcBef>
            </a:pPr>
            <a:r>
              <a:rPr lang="el-GR" sz="2000">
                <a:latin typeface="Times New Roman" pitchFamily="18" charset="0"/>
              </a:rPr>
              <a:t>		περιβαλλοντικών, και </a:t>
            </a:r>
          </a:p>
          <a:p>
            <a:pPr>
              <a:spcBef>
                <a:spcPct val="25000"/>
              </a:spcBef>
            </a:pPr>
            <a:r>
              <a:rPr lang="el-GR" sz="2000">
                <a:latin typeface="Times New Roman" pitchFamily="18" charset="0"/>
              </a:rPr>
              <a:t>		οικονομικών διαστάσεων.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38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55"/>
    </mc:Choice>
    <mc:Fallback>
      <p:transition spd="slow" advTm="93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 Box 2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325635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7777162" cy="4953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/>
              <a:t>ΑΝΑΦΟΡΕΣ - ΠΗΓΕΣ</a:t>
            </a:r>
          </a:p>
        </p:txBody>
      </p:sp>
      <p:sp>
        <p:nvSpPr>
          <p:cNvPr id="325636" name="Text Box 4"/>
          <p:cNvSpPr txBox="1">
            <a:spLocks noChangeArrowheads="1"/>
          </p:cNvSpPr>
          <p:nvPr/>
        </p:nvSpPr>
        <p:spPr bwMode="auto">
          <a:xfrm>
            <a:off x="468313" y="836613"/>
            <a:ext cx="8424862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dirty="0">
                <a:latin typeface="Times New Roman" pitchFamily="18" charset="0"/>
              </a:rPr>
              <a:t>Bell, D., </a:t>
            </a:r>
            <a:r>
              <a:rPr lang="en-GB" dirty="0" err="1">
                <a:latin typeface="Times New Roman" pitchFamily="18" charset="0"/>
              </a:rPr>
              <a:t>Raiffa</a:t>
            </a:r>
            <a:r>
              <a:rPr lang="en-GB" dirty="0">
                <a:latin typeface="Times New Roman" pitchFamily="18" charset="0"/>
              </a:rPr>
              <a:t>, H., </a:t>
            </a:r>
            <a:r>
              <a:rPr lang="en-GB" dirty="0" err="1">
                <a:latin typeface="Times New Roman" pitchFamily="18" charset="0"/>
              </a:rPr>
              <a:t>Tversky</a:t>
            </a:r>
            <a:r>
              <a:rPr lang="en-GB" dirty="0">
                <a:latin typeface="Times New Roman" pitchFamily="18" charset="0"/>
              </a:rPr>
              <a:t>, A., ‘Decision-making: descriptive, normative and prescriptive interactions’, Cambridge University Press, 1988</a:t>
            </a:r>
          </a:p>
          <a:p>
            <a:pPr>
              <a:buFontTx/>
              <a:buChar char="•"/>
            </a:pPr>
            <a:r>
              <a:rPr lang="en-GB" dirty="0">
                <a:latin typeface="Times New Roman" pitchFamily="18" charset="0"/>
              </a:rPr>
              <a:t>Brans, J.P., ‘Ethics and decisions’, European Journal of Operational Research 136 (2002) 340-352</a:t>
            </a:r>
          </a:p>
          <a:p>
            <a:pPr>
              <a:buFontTx/>
              <a:buChar char="•"/>
            </a:pPr>
            <a:r>
              <a:rPr lang="en-GB" dirty="0">
                <a:latin typeface="Times New Roman" pitchFamily="18" charset="0"/>
              </a:rPr>
              <a:t>Dyer, J.S., </a:t>
            </a:r>
            <a:r>
              <a:rPr lang="en-GB" dirty="0" err="1">
                <a:latin typeface="Times New Roman" pitchFamily="18" charset="0"/>
              </a:rPr>
              <a:t>Fishburn</a:t>
            </a:r>
            <a:r>
              <a:rPr lang="en-GB" dirty="0">
                <a:latin typeface="Times New Roman" pitchFamily="18" charset="0"/>
              </a:rPr>
              <a:t>, C., </a:t>
            </a:r>
            <a:r>
              <a:rPr lang="en-GB" dirty="0" err="1">
                <a:latin typeface="Times New Roman" pitchFamily="18" charset="0"/>
              </a:rPr>
              <a:t>Steuer</a:t>
            </a:r>
            <a:r>
              <a:rPr lang="en-GB" dirty="0">
                <a:latin typeface="Times New Roman" pitchFamily="18" charset="0"/>
              </a:rPr>
              <a:t>, R.E., </a:t>
            </a:r>
            <a:r>
              <a:rPr lang="en-GB" dirty="0" err="1">
                <a:latin typeface="Times New Roman" pitchFamily="18" charset="0"/>
              </a:rPr>
              <a:t>Wallenius</a:t>
            </a:r>
            <a:r>
              <a:rPr lang="en-GB" dirty="0">
                <a:latin typeface="Times New Roman" pitchFamily="18" charset="0"/>
              </a:rPr>
              <a:t>, J., </a:t>
            </a:r>
            <a:r>
              <a:rPr lang="en-GB" dirty="0" err="1">
                <a:latin typeface="Times New Roman" pitchFamily="18" charset="0"/>
              </a:rPr>
              <a:t>Zionts</a:t>
            </a:r>
            <a:r>
              <a:rPr lang="en-GB" dirty="0">
                <a:latin typeface="Times New Roman" pitchFamily="18" charset="0"/>
              </a:rPr>
              <a:t>, S., ‘Multiple Criteria Decision Making, </a:t>
            </a:r>
            <a:r>
              <a:rPr lang="en-GB" dirty="0" err="1">
                <a:latin typeface="Times New Roman" pitchFamily="18" charset="0"/>
              </a:rPr>
              <a:t>Multiattribute</a:t>
            </a:r>
            <a:r>
              <a:rPr lang="en-GB" dirty="0">
                <a:latin typeface="Times New Roman" pitchFamily="18" charset="0"/>
              </a:rPr>
              <a:t> Utility Theory: The next ten years’, Management Science 38 (1992) 645-654</a:t>
            </a:r>
          </a:p>
          <a:p>
            <a:pPr>
              <a:buFontTx/>
              <a:buChar char="•"/>
            </a:pPr>
            <a:r>
              <a:rPr lang="en-GB" dirty="0" err="1">
                <a:latin typeface="Times New Roman" pitchFamily="18" charset="0"/>
              </a:rPr>
              <a:t>Fausheux</a:t>
            </a:r>
            <a:r>
              <a:rPr lang="en-GB" dirty="0">
                <a:latin typeface="Times New Roman" pitchFamily="18" charset="0"/>
              </a:rPr>
              <a:t>, S., </a:t>
            </a:r>
            <a:r>
              <a:rPr lang="en-GB" dirty="0" err="1">
                <a:latin typeface="Times New Roman" pitchFamily="18" charset="0"/>
              </a:rPr>
              <a:t>Froger</a:t>
            </a:r>
            <a:r>
              <a:rPr lang="en-GB" dirty="0">
                <a:latin typeface="Times New Roman" pitchFamily="18" charset="0"/>
              </a:rPr>
              <a:t>, G., 'Decision-making under environmental uncertainty', Ecol. </a:t>
            </a:r>
            <a:r>
              <a:rPr lang="el-GR" dirty="0">
                <a:latin typeface="Times New Roman" pitchFamily="18" charset="0"/>
              </a:rPr>
              <a:t>Econ. 15 (1995) 29-42</a:t>
            </a:r>
            <a:endParaRPr lang="en-GB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GB" dirty="0">
                <a:latin typeface="Times New Roman" pitchFamily="18" charset="0"/>
              </a:rPr>
              <a:t>Keeney, R.L., </a:t>
            </a:r>
            <a:r>
              <a:rPr lang="en-GB" dirty="0" err="1">
                <a:latin typeface="Times New Roman" pitchFamily="18" charset="0"/>
              </a:rPr>
              <a:t>Raiffa</a:t>
            </a:r>
            <a:r>
              <a:rPr lang="en-GB" dirty="0">
                <a:latin typeface="Times New Roman" pitchFamily="18" charset="0"/>
              </a:rPr>
              <a:t>, H., ‘Decisions with Multiple Objectives: Preferences and Value Trade-offs’, Wiley, New York, 1976</a:t>
            </a:r>
          </a:p>
          <a:p>
            <a:pPr>
              <a:buFontTx/>
              <a:buChar char="•"/>
            </a:pPr>
            <a:r>
              <a:rPr lang="en-GB" dirty="0" err="1">
                <a:latin typeface="Times New Roman" pitchFamily="18" charset="0"/>
              </a:rPr>
              <a:t>Lahdelma</a:t>
            </a:r>
            <a:r>
              <a:rPr lang="en-GB" dirty="0">
                <a:latin typeface="Times New Roman" pitchFamily="18" charset="0"/>
              </a:rPr>
              <a:t>, R., </a:t>
            </a:r>
            <a:r>
              <a:rPr lang="en-GB" dirty="0" err="1">
                <a:latin typeface="Times New Roman" pitchFamily="18" charset="0"/>
              </a:rPr>
              <a:t>Salminen</a:t>
            </a:r>
            <a:r>
              <a:rPr lang="en-GB" dirty="0">
                <a:latin typeface="Times New Roman" pitchFamily="18" charset="0"/>
              </a:rPr>
              <a:t>, P., </a:t>
            </a:r>
            <a:r>
              <a:rPr lang="en-GB" dirty="0" err="1">
                <a:latin typeface="Times New Roman" pitchFamily="18" charset="0"/>
              </a:rPr>
              <a:t>Hokkanen</a:t>
            </a:r>
            <a:r>
              <a:rPr lang="en-GB" dirty="0">
                <a:latin typeface="Times New Roman" pitchFamily="18" charset="0"/>
              </a:rPr>
              <a:t>, J., ‘Using </a:t>
            </a:r>
            <a:r>
              <a:rPr lang="en-GB" dirty="0" err="1">
                <a:latin typeface="Times New Roman" pitchFamily="18" charset="0"/>
              </a:rPr>
              <a:t>Multicriteria</a:t>
            </a:r>
            <a:r>
              <a:rPr lang="en-GB" dirty="0">
                <a:latin typeface="Times New Roman" pitchFamily="18" charset="0"/>
              </a:rPr>
              <a:t> Methods in Environmental Planning and Management’, Environmental Management 26 (2000) 595-605</a:t>
            </a:r>
          </a:p>
          <a:p>
            <a:pPr>
              <a:buFontTx/>
              <a:buChar char="•"/>
            </a:pPr>
            <a:r>
              <a:rPr lang="en-GB" dirty="0" err="1">
                <a:latin typeface="Times New Roman" pitchFamily="18" charset="0"/>
              </a:rPr>
              <a:t>Nijkamp</a:t>
            </a:r>
            <a:r>
              <a:rPr lang="en-GB" dirty="0">
                <a:latin typeface="Times New Roman" pitchFamily="18" charset="0"/>
              </a:rPr>
              <a:t> P., </a:t>
            </a:r>
            <a:r>
              <a:rPr lang="en-GB" dirty="0" err="1">
                <a:latin typeface="Times New Roman" pitchFamily="18" charset="0"/>
              </a:rPr>
              <a:t>Rietveld</a:t>
            </a:r>
            <a:r>
              <a:rPr lang="en-GB" dirty="0">
                <a:latin typeface="Times New Roman" pitchFamily="18" charset="0"/>
              </a:rPr>
              <a:t>, P., </a:t>
            </a:r>
            <a:r>
              <a:rPr lang="en-GB" dirty="0" err="1">
                <a:latin typeface="Times New Roman" pitchFamily="18" charset="0"/>
              </a:rPr>
              <a:t>Voogd</a:t>
            </a:r>
            <a:r>
              <a:rPr lang="en-GB" dirty="0">
                <a:latin typeface="Times New Roman" pitchFamily="18" charset="0"/>
              </a:rPr>
              <a:t>, H., ‘</a:t>
            </a:r>
            <a:r>
              <a:rPr lang="en-GB" dirty="0" err="1">
                <a:latin typeface="Times New Roman" pitchFamily="18" charset="0"/>
              </a:rPr>
              <a:t>Multicriteria</a:t>
            </a:r>
            <a:r>
              <a:rPr lang="en-GB" dirty="0">
                <a:latin typeface="Times New Roman" pitchFamily="18" charset="0"/>
              </a:rPr>
              <a:t> Evaluation in Physical Planning’, Elsevier Science Publisher, 1990</a:t>
            </a:r>
          </a:p>
          <a:p>
            <a:pPr>
              <a:buFontTx/>
              <a:buChar char="•"/>
            </a:pPr>
            <a:r>
              <a:rPr lang="en-GB" dirty="0" err="1">
                <a:latin typeface="Times New Roman" pitchFamily="18" charset="0"/>
              </a:rPr>
              <a:t>Soderbaum</a:t>
            </a:r>
            <a:r>
              <a:rPr lang="en-GB" dirty="0">
                <a:latin typeface="Times New Roman" pitchFamily="18" charset="0"/>
              </a:rPr>
              <a:t>, P., ‘Values ideology and politics in ecological economics’, Ecol. Econ. 28 (1999) 161-170</a:t>
            </a:r>
          </a:p>
          <a:p>
            <a:pPr>
              <a:buFontTx/>
              <a:buChar char="•"/>
            </a:pPr>
            <a:r>
              <a:rPr lang="en-GB" dirty="0">
                <a:hlinkClick r:id="rId5"/>
              </a:rPr>
              <a:t>http://www.decisionarium.hut.fi/</a:t>
            </a:r>
            <a:endParaRPr lang="en-GB" dirty="0"/>
          </a:p>
          <a:p>
            <a:pPr>
              <a:buFontTx/>
              <a:buChar char="•"/>
            </a:pPr>
            <a:r>
              <a:rPr lang="el-GR" dirty="0">
                <a:hlinkClick r:id="rId6"/>
              </a:rPr>
              <a:t>http://www.exergia.net/mcda/MCDA_default.htm</a:t>
            </a:r>
            <a:endParaRPr lang="el-G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39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9"/>
    </mc:Choice>
    <mc:Fallback>
      <p:transition spd="slow" advTm="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772400" cy="1899642"/>
          </a:xfrm>
        </p:spPr>
        <p:txBody>
          <a:bodyPr/>
          <a:lstStyle/>
          <a:p>
            <a:r>
              <a:rPr lang="el-GR" dirty="0"/>
              <a:t>Η ΛΗΨΗ ΤΩΝ ΑΠΟΦΑΣΕΩΝ </a:t>
            </a:r>
            <a:br>
              <a:rPr lang="el-GR" dirty="0"/>
            </a:br>
            <a:r>
              <a:rPr lang="el-GR" dirty="0"/>
              <a:t>ΣΤΟ ΠΛΑΙΣΙΟ</a:t>
            </a:r>
            <a:r>
              <a:rPr lang="en-US" dirty="0"/>
              <a:t> 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ΤΗΣ ΒΙΩΣΙΜΗΣ </a:t>
            </a:r>
            <a:r>
              <a:rPr lang="el-GR" dirty="0" smtClean="0"/>
              <a:t>ΑΝΑΠΤΥΞΗΣ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F1A2-2E3F-460E-A4CE-478418FBBC46}" type="slidenum">
              <a:rPr lang="el-GR" smtClean="0"/>
              <a:pPr/>
              <a:t>4</a:t>
            </a:fld>
            <a:endParaRPr lang="el-G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3"/>
    </mc:Choice>
    <mc:Fallback>
      <p:transition spd="slow" advTm="6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mtClean="0"/>
              <a:t>ΤΕΛΟΣ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0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3471863" y="3881438"/>
            <a:ext cx="2252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34507" name="Text Box 11"/>
          <p:cNvSpPr txBox="1">
            <a:spLocks noChangeArrowheads="1"/>
          </p:cNvSpPr>
          <p:nvPr/>
        </p:nvSpPr>
        <p:spPr bwMode="auto">
          <a:xfrm>
            <a:off x="2843213" y="188913"/>
            <a:ext cx="3313112" cy="46166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>
                <a:latin typeface="Cambria" panose="02040503050406030204" pitchFamily="18" charset="0"/>
              </a:rPr>
              <a:t>ΟΡΙΣΜΟΙ</a:t>
            </a:r>
          </a:p>
        </p:txBody>
      </p:sp>
      <p:sp>
        <p:nvSpPr>
          <p:cNvPr id="234508" name="Text Box 12"/>
          <p:cNvSpPr txBox="1">
            <a:spLocks noChangeArrowheads="1"/>
          </p:cNvSpPr>
          <p:nvPr/>
        </p:nvSpPr>
        <p:spPr bwMode="auto">
          <a:xfrm>
            <a:off x="289741" y="1097629"/>
            <a:ext cx="27361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latin typeface="Cambria" panose="02040503050406030204" pitchFamily="18" charset="0"/>
              </a:rPr>
              <a:t>ΛΗΨΗ ΑΠΟΦΑΣΗΣ</a:t>
            </a:r>
            <a:endParaRPr lang="en-US" sz="2400" dirty="0">
              <a:latin typeface="Cambria" panose="0204050305040603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Cambria" panose="02040503050406030204" pitchFamily="18" charset="0"/>
              </a:rPr>
              <a:t>Decision-making</a:t>
            </a:r>
            <a:endParaRPr lang="el-GR" sz="2400" dirty="0">
              <a:latin typeface="Cambria" panose="02040503050406030204" pitchFamily="18" charset="0"/>
            </a:endParaRPr>
          </a:p>
        </p:txBody>
      </p:sp>
      <p:sp>
        <p:nvSpPr>
          <p:cNvPr id="234509" name="Text Box 13"/>
          <p:cNvSpPr txBox="1">
            <a:spLocks noChangeArrowheads="1"/>
          </p:cNvSpPr>
          <p:nvPr/>
        </p:nvSpPr>
        <p:spPr bwMode="auto">
          <a:xfrm>
            <a:off x="421865" y="3422609"/>
            <a:ext cx="83529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smtClean="0">
                <a:latin typeface="Cambria" panose="02040503050406030204" pitchFamily="18" charset="0"/>
              </a:rPr>
              <a:t>ΒΙΩΣΙΜΗ </a:t>
            </a:r>
            <a:r>
              <a:rPr lang="el-GR" sz="2400" dirty="0" smtClean="0">
                <a:latin typeface="Cambria" panose="02040503050406030204" pitchFamily="18" charset="0"/>
              </a:rPr>
              <a:t>ΑΝΑΠΤΥΞΗ</a:t>
            </a:r>
            <a:endParaRPr lang="el-GR" sz="2400" dirty="0">
              <a:latin typeface="Cambria" panose="02040503050406030204" pitchFamily="18" charset="0"/>
            </a:endParaRPr>
          </a:p>
        </p:txBody>
      </p:sp>
      <p:pic>
        <p:nvPicPr>
          <p:cNvPr id="234510" name="Picture 14" descr="MCj014960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9862" y="679989"/>
            <a:ext cx="1693862" cy="2085975"/>
          </a:xfrm>
          <a:prstGeom prst="rect">
            <a:avLst/>
          </a:prstGeom>
          <a:noFill/>
        </p:spPr>
      </p:pic>
      <p:pic>
        <p:nvPicPr>
          <p:cNvPr id="234513" name="Picture 17" descr="j03008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5847" y="841079"/>
            <a:ext cx="1814512" cy="1528762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395535" y="4150959"/>
            <a:ext cx="835292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</a:pPr>
            <a:r>
              <a:rPr lang="en-GB" b="1" smtClean="0"/>
              <a:t>July 2014 </a:t>
            </a:r>
            <a:r>
              <a:rPr lang="en-GB" smtClean="0"/>
              <a:t>:  </a:t>
            </a:r>
            <a:r>
              <a:rPr lang="en-GB"/>
              <a:t>the UN General Assembly's Open </a:t>
            </a:r>
            <a:r>
              <a:rPr lang="en-GB"/>
              <a:t>Working </a:t>
            </a:r>
            <a:r>
              <a:rPr lang="en-GB" smtClean="0"/>
              <a:t>Group </a:t>
            </a:r>
            <a:r>
              <a:rPr lang="en-GB"/>
              <a:t>(OWG)</a:t>
            </a:r>
            <a:r>
              <a:rPr lang="en-GB" smtClean="0"/>
              <a:t> </a:t>
            </a:r>
            <a:r>
              <a:rPr lang="en-GB"/>
              <a:t>on </a:t>
            </a:r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Sustainable Development </a:t>
            </a:r>
            <a:r>
              <a:rPr lang="en-GB"/>
              <a:t>Goals </a:t>
            </a:r>
            <a:r>
              <a:rPr lang="en-GB" smtClean="0"/>
              <a:t>(SDG) forwarded </a:t>
            </a:r>
            <a:r>
              <a:rPr lang="en-GB"/>
              <a:t>a </a:t>
            </a:r>
            <a:r>
              <a:rPr lang="en-GB" smtClean="0"/>
              <a:t>proposal with 17 </a:t>
            </a:r>
            <a:r>
              <a:rPr lang="en-GB"/>
              <a:t>goals </a:t>
            </a:r>
            <a:r>
              <a:rPr lang="en-GB" smtClean="0"/>
              <a:t>and 169 </a:t>
            </a:r>
            <a:r>
              <a:rPr lang="en-GB"/>
              <a:t>targets covering </a:t>
            </a:r>
            <a:r>
              <a:rPr lang="en-GB"/>
              <a:t>a </a:t>
            </a:r>
            <a:r>
              <a:rPr lang="en-GB" smtClean="0"/>
              <a:t>range </a:t>
            </a:r>
            <a:r>
              <a:rPr lang="en-GB"/>
              <a:t>of sustainable </a:t>
            </a:r>
            <a:r>
              <a:rPr lang="en-GB"/>
              <a:t>development </a:t>
            </a:r>
            <a:r>
              <a:rPr lang="en-GB" smtClean="0"/>
              <a:t>issues</a:t>
            </a:r>
            <a:r>
              <a:rPr lang="en-GB"/>
              <a:t> </a:t>
            </a:r>
            <a:r>
              <a:rPr lang="en-GB" smtClean="0"/>
              <a:t>:</a:t>
            </a:r>
          </a:p>
          <a:p>
            <a:pPr algn="just">
              <a:spcBef>
                <a:spcPts val="300"/>
              </a:spcBef>
            </a:pPr>
            <a:r>
              <a:rPr lang="en-GB" b="1" smtClean="0">
                <a:solidFill>
                  <a:schemeClr val="accent6">
                    <a:lumMod val="50000"/>
                  </a:schemeClr>
                </a:solidFill>
              </a:rPr>
              <a:t>poverty </a:t>
            </a:r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and hunger</a:t>
            </a:r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GB" b="1" smtClean="0">
                <a:solidFill>
                  <a:schemeClr val="accent6">
                    <a:lumMod val="50000"/>
                  </a:schemeClr>
                </a:solidFill>
              </a:rPr>
              <a:t>health </a:t>
            </a:r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and education</a:t>
            </a:r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GB" b="1" smtClean="0">
                <a:solidFill>
                  <a:schemeClr val="accent6">
                    <a:lumMod val="50000"/>
                  </a:schemeClr>
                </a:solidFill>
              </a:rPr>
              <a:t>more sustainable </a:t>
            </a:r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cities </a:t>
            </a:r>
            <a:r>
              <a:rPr lang="en-GB" b="1" smtClean="0">
                <a:solidFill>
                  <a:schemeClr val="accent6">
                    <a:lumMod val="50000"/>
                  </a:schemeClr>
                </a:solidFill>
              </a:rPr>
              <a:t>, climate </a:t>
            </a:r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change, and protecting oceans and </a:t>
            </a:r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forests</a:t>
            </a:r>
            <a:r>
              <a:rPr lang="en-GB" b="1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 </a:t>
            </a:r>
            <a:endParaRPr lang="en-GB" b="1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spcBef>
                <a:spcPts val="300"/>
              </a:spcBef>
            </a:pPr>
            <a:r>
              <a:rPr lang="en-GB" b="1" smtClean="0"/>
              <a:t>Dec. 2014 </a:t>
            </a:r>
            <a:r>
              <a:rPr lang="en-GB" smtClean="0"/>
              <a:t>: </a:t>
            </a:r>
            <a:r>
              <a:rPr lang="en-GB"/>
              <a:t>the UN General Assembly accepted the Secretary-General's Synthesis </a:t>
            </a:r>
            <a:r>
              <a:rPr lang="en-GB"/>
              <a:t>Report </a:t>
            </a:r>
            <a:r>
              <a:rPr lang="en-GB" smtClean="0"/>
              <a:t>that </a:t>
            </a:r>
            <a:r>
              <a:rPr lang="en-GB"/>
              <a:t>the agenda for the post-2015 SDG process would be based on the OWG proposals</a:t>
            </a:r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79"/>
    </mc:Choice>
    <mc:Fallback>
      <p:transition spd="slow" advTm="6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9019"/>
            <a:ext cx="8229600" cy="706090"/>
          </a:xfrm>
        </p:spPr>
        <p:txBody>
          <a:bodyPr/>
          <a:lstStyle/>
          <a:p>
            <a:r>
              <a:rPr lang="el-GR" dirty="0" smtClean="0"/>
              <a:t>ΑΠΟΦΑΣΕΙΣ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95536" y="2924944"/>
            <a:ext cx="4040188" cy="927794"/>
          </a:xfrm>
        </p:spPr>
        <p:txBody>
          <a:bodyPr/>
          <a:lstStyle/>
          <a:p>
            <a:r>
              <a:rPr lang="el-GR" sz="2400" dirty="0" smtClean="0">
                <a:latin typeface="Cambria" panose="02040503050406030204" pitchFamily="18" charset="0"/>
              </a:rPr>
              <a:t>ΙΔΙΩΤΙΚΟΣ ΤΟΜΕΑΣ/ΕΠΙΧΕΙΡΗΣΕΙΣ</a:t>
            </a:r>
            <a:endParaRPr lang="en-GB" sz="2400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3933056"/>
            <a:ext cx="4040188" cy="2193107"/>
          </a:xfrm>
        </p:spPr>
        <p:txBody>
          <a:bodyPr/>
          <a:lstStyle/>
          <a:p>
            <a:r>
              <a:rPr lang="el-GR" dirty="0" smtClean="0"/>
              <a:t>ΈΝΑΣ ΛΗΠΤΗΣ ΑΠΟΦΑΣΗΣ</a:t>
            </a:r>
          </a:p>
          <a:p>
            <a:r>
              <a:rPr lang="el-GR" dirty="0" smtClean="0"/>
              <a:t>ΕΝΑΣ ΣΤΟΧΟΣ</a:t>
            </a:r>
          </a:p>
          <a:p>
            <a:r>
              <a:rPr lang="el-GR" dirty="0" smtClean="0"/>
              <a:t>ΈΝΑ ΚΡΙΤΗΡΙΟ – ΠΟΣΟΤΙΚΟ</a:t>
            </a:r>
          </a:p>
          <a:p>
            <a:r>
              <a:rPr lang="el-GR" dirty="0" smtClean="0"/>
              <a:t>ΧΡΟΝΙΚΟΣ ΟΡΙΖΟΝΤΑΣ : ΠΕΡΙΟΡΙΣΜΕΝΟΣ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2924944"/>
            <a:ext cx="4041775" cy="86409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l-GR" sz="2400" dirty="0"/>
              <a:t>ΔΗΜΟΣΙΟΣ ΤΟΜΕΑΣ/ΠΟΛΙΤΙΚΗ</a:t>
            </a:r>
            <a:endParaRPr lang="en-GB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3861048"/>
            <a:ext cx="4041775" cy="2265115"/>
          </a:xfrm>
        </p:spPr>
        <p:txBody>
          <a:bodyPr/>
          <a:lstStyle/>
          <a:p>
            <a:r>
              <a:rPr lang="el-GR" dirty="0" smtClean="0"/>
              <a:t>ΠΟΛΛΟΙ ΛΗΠΤΕΣ ΑΠΟΦΑΣΗΣ</a:t>
            </a:r>
          </a:p>
          <a:p>
            <a:r>
              <a:rPr lang="el-GR" dirty="0" smtClean="0"/>
              <a:t>ΠΟΛΛΑΠΛΟΙ ΣΤΟΧΟΙ</a:t>
            </a:r>
          </a:p>
          <a:p>
            <a:r>
              <a:rPr lang="el-GR" dirty="0" smtClean="0"/>
              <a:t>ΠΟΛΛΑ ΚΡΙΤΗΡΙΑ – ΠΟΣΟΤΙΚΑ ΚΑΙ ΠΟΙΟΤΙΚΑ</a:t>
            </a:r>
          </a:p>
          <a:p>
            <a:r>
              <a:rPr lang="el-GR" dirty="0" smtClean="0"/>
              <a:t>ΧΡΟΝΙΚΟΣ ΟΡΙΖΟΝΤΑΣ : ΜΕΓΑΛΟΣ</a:t>
            </a:r>
            <a:endParaRPr lang="en-GB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707904" y="1263510"/>
            <a:ext cx="40401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l-GR" kern="0" dirty="0" smtClean="0"/>
              <a:t>ΑΤΟΜΟ – ΦΙΛΟΙ, ΟΙΚΟΓΕΝΕΙΑ, ΠΡΟΣΩΠΙΚΟΣ ΧΡΟΝΟΣ, κλπ.</a:t>
            </a:r>
          </a:p>
          <a:p>
            <a:r>
              <a:rPr lang="el-GR" kern="0" dirty="0" smtClean="0"/>
              <a:t>ΚΑΤΑΝΑΛΩΤΗΣ, ΑΓΟΡΑ</a:t>
            </a:r>
          </a:p>
          <a:p>
            <a:r>
              <a:rPr lang="el-GR" kern="0" dirty="0" smtClean="0"/>
              <a:t>ΠΟΛΙΤΗΣ ΟΡΓΑΝΩΜΕΝΗ ΚΟΙΝΩΝΙΑ</a:t>
            </a:r>
            <a:endParaRPr lang="en-GB" kern="0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 bwMode="auto">
          <a:xfrm>
            <a:off x="683567" y="1844824"/>
            <a:ext cx="2591965" cy="42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l-GR" sz="2800" kern="0" dirty="0" smtClean="0">
                <a:latin typeface="Cambria" panose="02040503050406030204" pitchFamily="18" charset="0"/>
              </a:rPr>
              <a:t>ΠΡΟΣΩΠΙΚΕΣ</a:t>
            </a:r>
            <a:endParaRPr lang="en-GB" sz="2800" kern="0" dirty="0">
              <a:latin typeface="Cambria" panose="02040503050406030204" pitchFamily="18" charset="0"/>
            </a:endParaRPr>
          </a:p>
        </p:txBody>
      </p:sp>
      <p:sp>
        <p:nvSpPr>
          <p:cNvPr id="10" name="AutoShape 7"/>
          <p:cNvSpPr>
            <a:spLocks/>
          </p:cNvSpPr>
          <p:nvPr/>
        </p:nvSpPr>
        <p:spPr bwMode="auto">
          <a:xfrm>
            <a:off x="3291360" y="1374625"/>
            <a:ext cx="360363" cy="1368425"/>
          </a:xfrm>
          <a:prstGeom prst="leftBrace">
            <a:avLst>
              <a:gd name="adj1" fmla="val 31645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100E2-F7B6-4CF8-8E4C-6919003D9884}" type="slidenum">
              <a:rPr lang="el-GR" smtClean="0"/>
              <a:pPr/>
              <a:t>6</a:t>
            </a:fld>
            <a:endParaRPr lang="el-GR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1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632"/>
    </mc:Choice>
    <mc:Fallback>
      <p:transition spd="slow" advTm="7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683568" y="188913"/>
            <a:ext cx="7704856" cy="52322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ΠΑΡΑΔΕΙΓΜΑΤΑ - ΔΗΜΟΣΙΕΣ ΑΠΟΦΑΣΕΙΣ </a:t>
            </a:r>
          </a:p>
        </p:txBody>
      </p:sp>
      <p:pic>
        <p:nvPicPr>
          <p:cNvPr id="306194" name="Picture 18" descr="IN01108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897" y="736600"/>
            <a:ext cx="995362" cy="1295400"/>
          </a:xfrm>
          <a:prstGeom prst="rect">
            <a:avLst/>
          </a:prstGeom>
          <a:noFill/>
        </p:spPr>
      </p:pic>
      <p:pic>
        <p:nvPicPr>
          <p:cNvPr id="306195" name="Picture 19" descr="MCj03247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427" y="2391866"/>
            <a:ext cx="1008063" cy="1008063"/>
          </a:xfrm>
          <a:prstGeom prst="rect">
            <a:avLst/>
          </a:prstGeom>
          <a:noFill/>
        </p:spPr>
      </p:pic>
      <p:pic>
        <p:nvPicPr>
          <p:cNvPr id="306201" name="Picture 25" descr="MMj02827900000[1]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6076" y="5372227"/>
            <a:ext cx="1044575" cy="1081087"/>
          </a:xfrm>
          <a:prstGeom prst="rect">
            <a:avLst/>
          </a:prstGeom>
          <a:noFill/>
        </p:spPr>
      </p:pic>
      <p:pic>
        <p:nvPicPr>
          <p:cNvPr id="306202" name="Picture 26" descr="MCj0156811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2588" y="3972719"/>
            <a:ext cx="1008063" cy="995362"/>
          </a:xfrm>
          <a:prstGeom prst="rect">
            <a:avLst/>
          </a:prstGeom>
          <a:noFill/>
        </p:spPr>
      </p:pic>
      <p:pic>
        <p:nvPicPr>
          <p:cNvPr id="306204" name="Picture 28" descr="MCBD07855_0000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5428" y="3407529"/>
            <a:ext cx="1655762" cy="1349375"/>
          </a:xfrm>
          <a:prstGeom prst="rect">
            <a:avLst/>
          </a:prstGeom>
          <a:noFill/>
        </p:spPr>
      </p:pic>
      <p:pic>
        <p:nvPicPr>
          <p:cNvPr id="306205" name="Picture 29" descr="MCPE05937_0000[1]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2080" y="1412875"/>
            <a:ext cx="1655762" cy="1238250"/>
          </a:xfrm>
          <a:prstGeom prst="rect">
            <a:avLst/>
          </a:prstGeom>
          <a:noFill/>
        </p:spPr>
      </p:pic>
      <p:sp>
        <p:nvSpPr>
          <p:cNvPr id="306207" name="Text Box 31"/>
          <p:cNvSpPr txBox="1">
            <a:spLocks noChangeArrowheads="1"/>
          </p:cNvSpPr>
          <p:nvPr/>
        </p:nvSpPr>
        <p:spPr bwMode="auto">
          <a:xfrm>
            <a:off x="1646349" y="1108670"/>
            <a:ext cx="29962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ΑΝΑΠΤΥΞΗ/ΕΠΕΚΤΑΣΗ ΑΙΟΛΙΚΩΝ ΠΑΡΚΩΝ</a:t>
            </a:r>
            <a:endParaRPr lang="el-GR" sz="2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06208" name="Text Box 32"/>
          <p:cNvSpPr txBox="1">
            <a:spLocks noChangeArrowheads="1"/>
          </p:cNvSpPr>
          <p:nvPr/>
        </p:nvSpPr>
        <p:spPr bwMode="auto">
          <a:xfrm>
            <a:off x="1690687" y="2391866"/>
            <a:ext cx="29519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ΣΧΕΔΙΑΣΜΟΣ ΓΡΑΜΜΩΝ ΜΕΤΑΦΟΡΑΣ ΗΛΕΚΤΡΙΣΜΟΥ</a:t>
            </a:r>
            <a:endParaRPr lang="el-GR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06209" name="Text Box 33"/>
          <p:cNvSpPr txBox="1">
            <a:spLocks noChangeArrowheads="1"/>
          </p:cNvSpPr>
          <p:nvPr/>
        </p:nvSpPr>
        <p:spPr bwMode="auto">
          <a:xfrm>
            <a:off x="1646348" y="3558712"/>
            <a:ext cx="364573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ΔΙΑΧΕΙΡΙΣΗ ΑΤΜΟΣΦΑΙΡΙΚΗΣ ΡΥΠΑΝΣΗΣ – ΕΠΙΛΟΓΗ ΤΕΧΝΟΛΟΓΙΑΣ, ΥΠΟΚΑΤΑΣΤΑΣΗ ΚΑΥΣΙΜΟΥ, ΕΞΟΙΚΟΝΟΜΗΣΗ</a:t>
            </a:r>
            <a:endParaRPr lang="el-GR" sz="2000" b="1" dirty="0">
              <a:solidFill>
                <a:schemeClr val="tx2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06210" name="Text Box 34"/>
          <p:cNvSpPr txBox="1">
            <a:spLocks noChangeArrowheads="1"/>
          </p:cNvSpPr>
          <p:nvPr/>
        </p:nvSpPr>
        <p:spPr bwMode="auto">
          <a:xfrm>
            <a:off x="1690687" y="5445224"/>
            <a:ext cx="28813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ΧΩΡΟΘΕΤΗΣΗ ΣΤΑΘΜΩΝ, ΔΙΚΤΥΩΝ, ΑΓΩΓΩΝ, ΟΡΥΧΕΙΩΝ</a:t>
            </a:r>
            <a:endParaRPr lang="el-GR" sz="20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306211" name="Text Box 35"/>
          <p:cNvSpPr txBox="1">
            <a:spLocks noChangeArrowheads="1"/>
          </p:cNvSpPr>
          <p:nvPr/>
        </p:nvSpPr>
        <p:spPr bwMode="auto">
          <a:xfrm>
            <a:off x="6947842" y="1615911"/>
            <a:ext cx="20167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latin typeface="Cambria" panose="02040503050406030204" pitchFamily="18" charset="0"/>
              </a:rPr>
              <a:t>ΑΣΤΙΚΟ ΠΕΡΙΒΑΛΛΟΝ</a:t>
            </a:r>
            <a:endParaRPr lang="el-GR" sz="2400" dirty="0">
              <a:latin typeface="Cambria" panose="02040503050406030204" pitchFamily="18" charset="0"/>
            </a:endParaRPr>
          </a:p>
        </p:txBody>
      </p:sp>
      <p:sp>
        <p:nvSpPr>
          <p:cNvPr id="306212" name="Text Box 36"/>
          <p:cNvSpPr txBox="1">
            <a:spLocks noChangeArrowheads="1"/>
          </p:cNvSpPr>
          <p:nvPr/>
        </p:nvSpPr>
        <p:spPr bwMode="auto">
          <a:xfrm>
            <a:off x="7291190" y="3689070"/>
            <a:ext cx="18718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latin typeface="Cambria" panose="02040503050406030204" pitchFamily="18" charset="0"/>
              </a:rPr>
              <a:t>ΧΑΡΑΞΗ ΟΔΩΝ</a:t>
            </a:r>
            <a:endParaRPr lang="el-GR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7</a:t>
            </a:fld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05"/>
    </mc:Choice>
    <mc:Fallback>
      <p:transition spd="slow" advTm="4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7777162" cy="52322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b="1" dirty="0">
                <a:latin typeface="Cambria" panose="02040503050406030204" pitchFamily="18" charset="0"/>
              </a:rPr>
              <a:t>ΒΙΩΣΙΜΗ ΑΝΑΠΤΥΞΗ – Είδη Κεφαλαίου</a:t>
            </a:r>
          </a:p>
        </p:txBody>
      </p:sp>
      <p:sp>
        <p:nvSpPr>
          <p:cNvPr id="314372" name="AutoShape 4"/>
          <p:cNvSpPr>
            <a:spLocks noChangeArrowheads="1"/>
          </p:cNvSpPr>
          <p:nvPr/>
        </p:nvSpPr>
        <p:spPr bwMode="auto">
          <a:xfrm>
            <a:off x="2689451" y="1636712"/>
            <a:ext cx="3466725" cy="1792288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l-GR" sz="2800" b="1" spc="3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ΚΕΦΑΛΑΙΟ</a:t>
            </a:r>
            <a:endParaRPr lang="el-GR" sz="2000" b="1" spc="3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07950" y="2349500"/>
            <a:ext cx="2519363" cy="67710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l-GR" sz="2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ΦΥΣΙΚΟ ΚΕΦΑΛΑΙΟ</a:t>
            </a:r>
          </a:p>
          <a:p>
            <a:pPr algn="ctr">
              <a:spcBef>
                <a:spcPts val="0"/>
              </a:spcBef>
            </a:pPr>
            <a:r>
              <a:rPr lang="el-GR" dirty="0" smtClean="0">
                <a:solidFill>
                  <a:srgbClr val="C00000"/>
                </a:solidFill>
                <a:latin typeface="Cambria" panose="02040503050406030204" pitchFamily="18" charset="0"/>
              </a:rPr>
              <a:t>(</a:t>
            </a:r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natural capital)</a:t>
            </a:r>
            <a:endParaRPr lang="el-GR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14374" name="Text Box 6"/>
          <p:cNvSpPr txBox="1">
            <a:spLocks noChangeArrowheads="1"/>
          </p:cNvSpPr>
          <p:nvPr/>
        </p:nvSpPr>
        <p:spPr bwMode="auto">
          <a:xfrm>
            <a:off x="2627313" y="765175"/>
            <a:ext cx="2376487" cy="98488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l-GR" sz="2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ΠΟΛΙΤΙΣΜΙΚΟ ΚΕΦΑΛΑΙΟ</a:t>
            </a:r>
          </a:p>
          <a:p>
            <a:pPr algn="ctr">
              <a:spcBef>
                <a:spcPts val="0"/>
              </a:spcBef>
            </a:pPr>
            <a:r>
              <a:rPr lang="en-US" dirty="0" smtClean="0">
                <a:latin typeface="Cambria" panose="02040503050406030204" pitchFamily="18" charset="0"/>
              </a:rPr>
              <a:t>(cultural </a:t>
            </a:r>
            <a:r>
              <a:rPr lang="en-US" dirty="0">
                <a:latin typeface="Cambria" panose="02040503050406030204" pitchFamily="18" charset="0"/>
              </a:rPr>
              <a:t>capital)</a:t>
            </a:r>
            <a:endParaRPr lang="el-GR" dirty="0">
              <a:latin typeface="Cambria" panose="02040503050406030204" pitchFamily="18" charset="0"/>
            </a:endParaRPr>
          </a:p>
        </p:txBody>
      </p:sp>
      <p:sp>
        <p:nvSpPr>
          <p:cNvPr id="314375" name="Text Box 7"/>
          <p:cNvSpPr txBox="1">
            <a:spLocks noChangeArrowheads="1"/>
          </p:cNvSpPr>
          <p:nvPr/>
        </p:nvSpPr>
        <p:spPr bwMode="auto">
          <a:xfrm>
            <a:off x="5964011" y="2026334"/>
            <a:ext cx="295275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ΑΝΘΡΩΠΙΝΟ ΚΕΦΑΛΑΙΟ </a:t>
            </a:r>
            <a:r>
              <a:rPr lang="en-US" sz="2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(human-made </a:t>
            </a:r>
            <a:r>
              <a:rPr lang="en-US" sz="2000" dirty="0">
                <a:solidFill>
                  <a:srgbClr val="C00000"/>
                </a:solidFill>
                <a:latin typeface="Cambria" panose="02040503050406030204" pitchFamily="18" charset="0"/>
              </a:rPr>
              <a:t>capital)</a:t>
            </a:r>
            <a:endParaRPr lang="el-GR" sz="2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314376" name="Picture 8" descr="MCj0149621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777" y="3282950"/>
            <a:ext cx="1008063" cy="568325"/>
          </a:xfrm>
          <a:prstGeom prst="rect">
            <a:avLst/>
          </a:prstGeom>
          <a:noFill/>
        </p:spPr>
      </p:pic>
      <p:pic>
        <p:nvPicPr>
          <p:cNvPr id="314377" name="Picture 9" descr="MCBD05513_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1412875"/>
            <a:ext cx="561975" cy="1006475"/>
          </a:xfrm>
          <a:prstGeom prst="rect">
            <a:avLst/>
          </a:prstGeom>
          <a:noFill/>
        </p:spPr>
      </p:pic>
      <p:pic>
        <p:nvPicPr>
          <p:cNvPr id="314378" name="Picture 10" descr="MCBD04864_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825" y="765175"/>
            <a:ext cx="863600" cy="706438"/>
          </a:xfrm>
          <a:prstGeom prst="rect">
            <a:avLst/>
          </a:prstGeom>
          <a:noFill/>
        </p:spPr>
      </p:pic>
      <p:pic>
        <p:nvPicPr>
          <p:cNvPr id="314379" name="Picture 11" descr="MMj01630040000[1]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4509" y="3294062"/>
            <a:ext cx="863600" cy="642938"/>
          </a:xfrm>
          <a:prstGeom prst="rect">
            <a:avLst/>
          </a:prstGeom>
          <a:noFill/>
        </p:spPr>
      </p:pic>
      <p:pic>
        <p:nvPicPr>
          <p:cNvPr id="314380" name="Picture 12" descr="MCj03395940000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9925" y="2924175"/>
            <a:ext cx="739775" cy="739775"/>
          </a:xfrm>
          <a:prstGeom prst="rect">
            <a:avLst/>
          </a:prstGeom>
          <a:noFill/>
        </p:spPr>
      </p:pic>
      <p:sp>
        <p:nvSpPr>
          <p:cNvPr id="314390" name="Text Box 22"/>
          <p:cNvSpPr txBox="1">
            <a:spLocks noChangeArrowheads="1"/>
          </p:cNvSpPr>
          <p:nvPr/>
        </p:nvSpPr>
        <p:spPr bwMode="auto">
          <a:xfrm>
            <a:off x="209777" y="5288340"/>
            <a:ext cx="8706984" cy="156966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l-GR" sz="2400" dirty="0" smtClean="0">
                <a:latin typeface="Cambria" panose="02040503050406030204" pitchFamily="18" charset="0"/>
              </a:rPr>
              <a:t>ΤΟ </a:t>
            </a:r>
            <a:r>
              <a:rPr lang="el-GR" sz="2400" b="1" dirty="0" smtClean="0">
                <a:latin typeface="Cambria" panose="02040503050406030204" pitchFamily="18" charset="0"/>
              </a:rPr>
              <a:t>ΠΟΛΙΤΙΣΜΙΚΟ</a:t>
            </a:r>
            <a:r>
              <a:rPr lang="el-GR" sz="2400" dirty="0" smtClean="0">
                <a:latin typeface="Cambria" panose="02040503050406030204" pitchFamily="18" charset="0"/>
              </a:rPr>
              <a:t> </a:t>
            </a:r>
            <a:r>
              <a:rPr lang="el-GR" sz="2400" b="1" dirty="0">
                <a:latin typeface="Cambria" panose="02040503050406030204" pitchFamily="18" charset="0"/>
              </a:rPr>
              <a:t>ΚΕΦΑΛΑΙΟ</a:t>
            </a:r>
            <a:r>
              <a:rPr lang="el-GR" sz="2400" dirty="0" smtClean="0">
                <a:latin typeface="Cambria" panose="02040503050406030204" pitchFamily="18" charset="0"/>
              </a:rPr>
              <a:t> ΑΠΟΦΑΣΙΖΕΙ ΓΙΑ ΤΗΝ ΧΡΗΣΗ ΤΟΥ </a:t>
            </a:r>
            <a:r>
              <a:rPr lang="el-GR" sz="2400" b="1" dirty="0">
                <a:latin typeface="Cambria" panose="02040503050406030204" pitchFamily="18" charset="0"/>
              </a:rPr>
              <a:t>ΦΥΣΙΚΟΥ</a:t>
            </a:r>
            <a:r>
              <a:rPr lang="el-GR" sz="2400" dirty="0" smtClean="0">
                <a:latin typeface="Cambria" panose="02040503050406030204" pitchFamily="18" charset="0"/>
              </a:rPr>
              <a:t> </a:t>
            </a:r>
            <a:r>
              <a:rPr lang="el-GR" sz="2400" b="1" dirty="0">
                <a:latin typeface="Cambria" panose="02040503050406030204" pitchFamily="18" charset="0"/>
              </a:rPr>
              <a:t>ΚΕΦΑΛΑΙΟΥ</a:t>
            </a:r>
            <a:r>
              <a:rPr lang="el-GR" sz="2400" dirty="0" smtClean="0">
                <a:latin typeface="Cambria" panose="02040503050406030204" pitchFamily="18" charset="0"/>
              </a:rPr>
              <a:t> ΏΣΤΕ ΝΑ </a:t>
            </a:r>
            <a:r>
              <a:rPr lang="el-GR" sz="2400" smtClean="0">
                <a:latin typeface="Cambria" panose="02040503050406030204" pitchFamily="18" charset="0"/>
              </a:rPr>
              <a:t>ΠΑΡΑΧΘΕΙ </a:t>
            </a:r>
            <a:r>
              <a:rPr lang="el-GR" sz="2400" b="1" smtClean="0">
                <a:latin typeface="Cambria" panose="02040503050406030204" pitchFamily="18" charset="0"/>
              </a:rPr>
              <a:t>ΑΝΘΡΩΠΟ-ΓΕΝΕΣ</a:t>
            </a:r>
            <a:r>
              <a:rPr lang="el-GR" sz="2400" smtClean="0">
                <a:latin typeface="Cambria" panose="02040503050406030204" pitchFamily="18" charset="0"/>
              </a:rPr>
              <a:t> </a:t>
            </a:r>
            <a:r>
              <a:rPr lang="el-GR" sz="2400" b="1" smtClean="0">
                <a:latin typeface="Cambria" panose="02040503050406030204" pitchFamily="18" charset="0"/>
              </a:rPr>
              <a:t>ΚΕΦΑΛΑΙΟ</a:t>
            </a:r>
            <a:r>
              <a:rPr lang="el-GR" sz="2400">
                <a:latin typeface="Cambria" panose="02040503050406030204" pitchFamily="18" charset="0"/>
              </a:rPr>
              <a:t> </a:t>
            </a:r>
            <a:r>
              <a:rPr lang="el-GR" sz="2400" smtClean="0">
                <a:latin typeface="Cambria" panose="02040503050406030204" pitchFamily="18" charset="0"/>
              </a:rPr>
              <a:t>- </a:t>
            </a:r>
            <a:r>
              <a:rPr lang="el-GR" sz="2400" smtClean="0">
                <a:latin typeface="Cambria" panose="02040503050406030204" pitchFamily="18" charset="0"/>
              </a:rPr>
              <a:t>ΤΟ </a:t>
            </a:r>
            <a:r>
              <a:rPr lang="el-GR" sz="2400" b="1" dirty="0">
                <a:latin typeface="Cambria" panose="02040503050406030204" pitchFamily="18" charset="0"/>
              </a:rPr>
              <a:t>ΑΝΘΡΩΠΟΓΕΝΕΣ</a:t>
            </a:r>
            <a:r>
              <a:rPr lang="el-GR" sz="2400" dirty="0" smtClean="0">
                <a:latin typeface="Cambria" panose="02040503050406030204" pitchFamily="18" charset="0"/>
              </a:rPr>
              <a:t> </a:t>
            </a:r>
            <a:r>
              <a:rPr lang="el-GR" sz="2400" b="1" dirty="0">
                <a:latin typeface="Cambria" panose="02040503050406030204" pitchFamily="18" charset="0"/>
              </a:rPr>
              <a:t>ΚΕΦΑΛΑΙΟ</a:t>
            </a:r>
            <a:r>
              <a:rPr lang="el-GR" sz="2400" dirty="0" smtClean="0">
                <a:latin typeface="Cambria" panose="02040503050406030204" pitchFamily="18" charset="0"/>
              </a:rPr>
              <a:t> ΔΕΝ </a:t>
            </a:r>
            <a:r>
              <a:rPr lang="el-GR" sz="2400" smtClean="0">
                <a:latin typeface="Cambria" panose="02040503050406030204" pitchFamily="18" charset="0"/>
              </a:rPr>
              <a:t>ΕΙΝΑΙ </a:t>
            </a:r>
            <a:r>
              <a:rPr lang="el-GR" sz="2400" b="1" smtClean="0">
                <a:solidFill>
                  <a:srgbClr val="C00000"/>
                </a:solidFill>
                <a:latin typeface="Cambria" panose="02040503050406030204" pitchFamily="18" charset="0"/>
              </a:rPr>
              <a:t>«</a:t>
            </a:r>
            <a:r>
              <a:rPr lang="el-GR" sz="2400" b="1" smtClean="0">
                <a:solidFill>
                  <a:srgbClr val="C00000"/>
                </a:solidFill>
                <a:latin typeface="Cambria" panose="02040503050406030204" pitchFamily="18" charset="0"/>
              </a:rPr>
              <a:t>ΟΥΔΕΤΕΡΟ</a:t>
            </a:r>
            <a:r>
              <a:rPr lang="el-GR" sz="2400" b="1" smtClean="0">
                <a:solidFill>
                  <a:srgbClr val="C00000"/>
                </a:solidFill>
                <a:latin typeface="Cambria" panose="02040503050406030204" pitchFamily="18" charset="0"/>
              </a:rPr>
              <a:t>» …</a:t>
            </a:r>
            <a:endParaRPr lang="el-GR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8047982"/>
              </p:ext>
            </p:extLst>
          </p:nvPr>
        </p:nvGraphicFramePr>
        <p:xfrm>
          <a:off x="467544" y="3943890"/>
          <a:ext cx="8136705" cy="1285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8</a:t>
            </a:fld>
            <a:endParaRPr lang="el-G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53"/>
    </mc:Choice>
    <mc:Fallback>
      <p:transition spd="slow" advTm="54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ΑΣΘΕΝΗΣ </a:t>
            </a:r>
            <a:r>
              <a:rPr lang="el-GR" smtClean="0">
                <a:sym typeface="Wingdings" panose="05000000000000000000" pitchFamily="2" charset="2"/>
              </a:rPr>
              <a:t> </a:t>
            </a:r>
            <a:r>
              <a:rPr lang="el-GR" smtClean="0"/>
              <a:t>ΒΙΩΣΙΜΟΤΗΤΑ </a:t>
            </a:r>
            <a:r>
              <a:rPr lang="el-GR" smtClean="0">
                <a:sym typeface="Wingdings" panose="05000000000000000000" pitchFamily="2" charset="2"/>
              </a:rPr>
              <a:t></a:t>
            </a:r>
            <a:r>
              <a:rPr lang="el-GR" smtClean="0"/>
              <a:t> ΙΣΧΥΡΗ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000"/>
              <a:t>ΤΟ ΣΥΝΟΛΙΚΟ </a:t>
            </a:r>
            <a:r>
              <a:rPr lang="el-GR" sz="2000" b="1"/>
              <a:t>ΚΕΦΑΛΑΙΟ</a:t>
            </a:r>
            <a:r>
              <a:rPr lang="el-GR" sz="2000"/>
              <a:t> ΘΑ ΠΡΕΠΕΙ ΝΑ ΔΙΑΤΗΡΕΙΤΑΙ ΣΤΑΘΕΡΟ (ΔΕΝ ΕΠΙΤΡΕΠΕΤΑΙ ΜΕΙΩΣΗ ΜΕ ΤΟ ΧΡΟΝΟ)</a:t>
            </a:r>
            <a:endParaRPr lang="en-GB" sz="2000"/>
          </a:p>
          <a:p>
            <a:r>
              <a:rPr lang="el-GR" sz="2000"/>
              <a:t>ΚΑΘΕ ΚΑΤΑΝΑΛΩΣΗ </a:t>
            </a:r>
            <a:r>
              <a:rPr lang="el-GR" sz="2000" b="1"/>
              <a:t>ΦΥΣΙΚΟΥ ΚΕΦΑΛΑΙΟΥ </a:t>
            </a:r>
            <a:r>
              <a:rPr lang="el-GR" sz="2000"/>
              <a:t>ΘΑ ΠΡΕΠΕΙ ΝΑ ΑΝΤΙΚΑΘΙΣΤΑΤΑΙ ΜΕ ΙΣΗΣ ΠΟΣΟΤΗΤΑΣ ΚΕΦΑΛΑΙΟ ΑΛΛΗΣ ΜΟΡΦΗΣ – ΜΕ ΤΗΝ ΥΠΟΘΕΣΗ </a:t>
            </a:r>
            <a:r>
              <a:rPr lang="el-GR" sz="2000"/>
              <a:t>ΟΤΙ </a:t>
            </a:r>
            <a:r>
              <a:rPr lang="el-GR" sz="2000" smtClean="0"/>
              <a:t>ΝΟΕΙΤΑΙ ΥΠΟΚΑΤΑΣΤΑΣΗ </a:t>
            </a:r>
            <a:r>
              <a:rPr lang="el-GR" sz="2000"/>
              <a:t>ΜΕΤΑΞΥ ΔΙΑΦΟΡΕΤΙΚΩΝ ΜΟΡΦΩΝ ΚΕΦΑΛΑΙΟΥ.</a:t>
            </a:r>
            <a:endParaRPr lang="en-GB" sz="2000"/>
          </a:p>
          <a:p>
            <a:r>
              <a:rPr lang="el-GR" sz="2000"/>
              <a:t>ΑΥΤΗ Η ΑΝΤΙΛΗΨΗ ΟΝΟΜΑΖΕΤΑΙ </a:t>
            </a:r>
            <a:r>
              <a:rPr lang="el-GR" sz="2400" b="1">
                <a:solidFill>
                  <a:srgbClr val="002060"/>
                </a:solidFill>
              </a:rPr>
              <a:t>ΑΣΘΕΝΗΣ ΒΙΩΣΙΜΟΤΗΤΑ</a:t>
            </a:r>
            <a:endParaRPr lang="en-GB" sz="2000" b="1">
              <a:solidFill>
                <a:srgbClr val="002060"/>
              </a:solidFill>
            </a:endParaRPr>
          </a:p>
          <a:p>
            <a:r>
              <a:rPr lang="el-GR" sz="2000"/>
              <a:t> </a:t>
            </a:r>
            <a:endParaRPr lang="en-GB" sz="2000"/>
          </a:p>
          <a:p>
            <a:r>
              <a:rPr lang="el-GR" sz="2000"/>
              <a:t>ΤΑ ΔΙΑΦΟΡΕΤΙΚΑ ΚΕΦΑΛΑΙΑ ΘΑ ΠΡΕΠΕΙ ΝΑ ΔΙΑΤΗΡΟΥΝΤΑΙ ΣΤΑΘΕΡΑ ΜΕ ΤΟΝ ΧΡΟΝΟ.</a:t>
            </a:r>
            <a:endParaRPr lang="en-GB" sz="2000"/>
          </a:p>
          <a:p>
            <a:r>
              <a:rPr lang="el-GR" sz="2000"/>
              <a:t>ΥΠΑΡΧΕΙ ΜΕΙΩΜΕΝΗ ΔΥΝΑΤΟΤΗΤΑ ΥΠΟΚΑΤΑΣΤΑΣΗΣ ΜΕΤΑΞΥ ΤΩΝ ΔΙΑΦΟΡΕΤΙΚΩΝ ΜΟΡΦΩΝ ΚΕΦΑΛΑΙΟΥ.</a:t>
            </a:r>
            <a:endParaRPr lang="en-GB" sz="2000"/>
          </a:p>
          <a:p>
            <a:r>
              <a:rPr lang="el-GR" sz="2000"/>
              <a:t>ΑΥΤΗ Η ΠΡΟΣΕΓΓΙΣΗ ΟΝΟΜΑΖΕΤΑΙ </a:t>
            </a:r>
            <a:r>
              <a:rPr lang="el-GR" sz="2400" b="1">
                <a:solidFill>
                  <a:srgbClr val="002060"/>
                </a:solidFill>
              </a:rPr>
              <a:t>ΙΣΧΥΡΗ ΒΙΩΣΙΜΟΤΗΤΑ</a:t>
            </a:r>
            <a:endParaRPr lang="en-GB" sz="2400" b="1">
              <a:solidFill>
                <a:srgbClr val="002060"/>
              </a:solidFill>
            </a:endParaRPr>
          </a:p>
          <a:p>
            <a:endParaRPr lang="en-GB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72ECF-7E47-4E07-986C-27AC9D820DFE}" type="slidenum">
              <a:rPr lang="el-GR" smtClean="0"/>
              <a:pPr/>
              <a:t>9</a:t>
            </a:fld>
            <a:endParaRPr lang="el-G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25"/>
    </mc:Choice>
    <mc:Fallback>
      <p:transition spd="slow" advTm="70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2733</TotalTime>
  <Words>2370</Words>
  <Application>Microsoft Office PowerPoint</Application>
  <PresentationFormat>On-screen Show (4:3)</PresentationFormat>
  <Paragraphs>475</Paragraphs>
  <Slides>40</Slides>
  <Notes>29</Notes>
  <HiddenSlides>0</HiddenSlides>
  <MMClips>39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Default Design</vt:lpstr>
      <vt:lpstr>Equation</vt:lpstr>
      <vt:lpstr>ΕΝΕΡΓΕΙΑΚΗ ΠΟΛΙΤΙΚΗ ΚΑΙ ΔΙΑΧΕΙΡΙΣΗ - ΛΗΨΗ ΑΠΟΦΑΣΕΩΝ</vt:lpstr>
      <vt:lpstr>PowerPoint Presentation</vt:lpstr>
      <vt:lpstr>PowerPoint Presentation</vt:lpstr>
      <vt:lpstr>Η ΛΗΨΗ ΤΩΝ ΑΠΟΦΑΣΕΩΝ  ΣΤΟ ΠΛΑΙΣΙΟ  ΤΗΣ ΒΙΩΣΙΜΗΣ ΑΝΑΠΤΥΞΗΣ</vt:lpstr>
      <vt:lpstr>PowerPoint Presentation</vt:lpstr>
      <vt:lpstr>ΑΠΟΦΑΣΕΙΣ</vt:lpstr>
      <vt:lpstr>PowerPoint Presentation</vt:lpstr>
      <vt:lpstr>PowerPoint Presentation</vt:lpstr>
      <vt:lpstr>ΑΣΘΕΝΗΣ  ΒΙΩΣΙΜΟΤΗΤΑ  ΙΣΧΥΡΗ</vt:lpstr>
      <vt:lpstr>PowerPoint Presentation</vt:lpstr>
      <vt:lpstr>PowerPoint Presentation</vt:lpstr>
      <vt:lpstr>PowerPoint Presentation</vt:lpstr>
      <vt:lpstr>PowerPoint Presentation</vt:lpstr>
      <vt:lpstr>ΠΟΛΥΠΛΟΚΟ ΔΥΝΑΜΙΚΟ ΣΥΣΤΗΜΑ </vt:lpstr>
      <vt:lpstr>PowerPoint Presentation</vt:lpstr>
      <vt:lpstr>PowerPoint Presentation</vt:lpstr>
      <vt:lpstr>PowerPoint Presentation</vt:lpstr>
      <vt:lpstr>ΛΗΨΗ ΑΠΟΦΑΣΕΩΝ : ΑΠΑΙΤΗΣΕΙΣ</vt:lpstr>
      <vt:lpstr>(Α) ΧΑΡΑΚΤΗΡΙΣΤΙΚΑ ΚΑΙ ΛΕΙΤΟΥΡΓΙΕΣ ΤΩΝ ΣΥΣΤΗΜΑΤΩΝ</vt:lpstr>
      <vt:lpstr>(Β) ΑΡΧΕΣ ΤΗΣ ΒΙΩΣΙΜΗΣ ΑΝΑΠΤΥΞΗΣ</vt:lpstr>
      <vt:lpstr>(Γ) ΔΙΑΔΙΚΑΣΙΑ ΛΗΨΗΣ ΑΠΟΦΑΣΕΩΝ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hpolat</dc:creator>
  <cp:lastModifiedBy>Dias Haralambopoulos</cp:lastModifiedBy>
  <cp:revision>389</cp:revision>
  <dcterms:created xsi:type="dcterms:W3CDTF">2004-10-23T11:34:28Z</dcterms:created>
  <dcterms:modified xsi:type="dcterms:W3CDTF">2015-03-23T13:38:16Z</dcterms:modified>
</cp:coreProperties>
</file>